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06" r:id="rId6"/>
    <p:sldMasterId id="2147483724" r:id="rId7"/>
    <p:sldMasterId id="2147483736" r:id="rId8"/>
    <p:sldMasterId id="2147483756" r:id="rId9"/>
    <p:sldMasterId id="2147483772" r:id="rId10"/>
  </p:sldMasterIdLst>
  <p:notesMasterIdLst>
    <p:notesMasterId r:id="rId49"/>
  </p:notesMasterIdLst>
  <p:sldIdLst>
    <p:sldId id="261" r:id="rId11"/>
    <p:sldId id="258" r:id="rId12"/>
    <p:sldId id="416" r:id="rId13"/>
    <p:sldId id="259" r:id="rId14"/>
    <p:sldId id="335" r:id="rId15"/>
    <p:sldId id="400" r:id="rId16"/>
    <p:sldId id="356" r:id="rId17"/>
    <p:sldId id="343" r:id="rId18"/>
    <p:sldId id="474" r:id="rId19"/>
    <p:sldId id="434" r:id="rId20"/>
    <p:sldId id="435" r:id="rId21"/>
    <p:sldId id="438" r:id="rId22"/>
    <p:sldId id="483" r:id="rId23"/>
    <p:sldId id="484" r:id="rId24"/>
    <p:sldId id="488" r:id="rId25"/>
    <p:sldId id="485" r:id="rId26"/>
    <p:sldId id="486" r:id="rId27"/>
    <p:sldId id="489" r:id="rId28"/>
    <p:sldId id="487" r:id="rId29"/>
    <p:sldId id="427" r:id="rId30"/>
    <p:sldId id="436" r:id="rId31"/>
    <p:sldId id="426" r:id="rId32"/>
    <p:sldId id="482" r:id="rId33"/>
    <p:sldId id="481" r:id="rId34"/>
    <p:sldId id="364" r:id="rId35"/>
    <p:sldId id="480" r:id="rId36"/>
    <p:sldId id="355" r:id="rId37"/>
    <p:sldId id="417" r:id="rId38"/>
    <p:sldId id="354" r:id="rId39"/>
    <p:sldId id="358" r:id="rId40"/>
    <p:sldId id="353" r:id="rId41"/>
    <p:sldId id="409" r:id="rId42"/>
    <p:sldId id="475" r:id="rId43"/>
    <p:sldId id="476" r:id="rId44"/>
    <p:sldId id="477" r:id="rId45"/>
    <p:sldId id="478" r:id="rId46"/>
    <p:sldId id="345" r:id="rId47"/>
    <p:sldId id="266"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kka Rintamäki" initials="JR" lastIdx="1" clrIdx="0">
    <p:extLst>
      <p:ext uri="{19B8F6BF-5375-455C-9EA6-DF929625EA0E}">
        <p15:presenceInfo xmlns:p15="http://schemas.microsoft.com/office/powerpoint/2012/main" userId="baffe08812e67b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10" autoAdjust="0"/>
    <p:restoredTop sz="84756" autoAdjust="0"/>
  </p:normalViewPr>
  <p:slideViewPr>
    <p:cSldViewPr snapToGrid="0">
      <p:cViewPr varScale="1">
        <p:scale>
          <a:sx n="156" d="100"/>
          <a:sy n="156" d="100"/>
        </p:scale>
        <p:origin x="3834" y="132"/>
      </p:cViewPr>
      <p:guideLst/>
    </p:cSldViewPr>
  </p:slideViewPr>
  <p:notesTextViewPr>
    <p:cViewPr>
      <p:scale>
        <a:sx n="1" d="1"/>
        <a:sy n="1" d="1"/>
      </p:scale>
      <p:origin x="0" y="0"/>
    </p:cViewPr>
  </p:notesTextViewPr>
  <p:sorterViewPr>
    <p:cViewPr>
      <p:scale>
        <a:sx n="100" d="100"/>
        <a:sy n="100" d="100"/>
      </p:scale>
      <p:origin x="0" y="-97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DA074-9C93-4233-A6EC-2857953ED36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082F06F-A9A1-4BC0-B109-A0ACC1694675}">
      <dgm:prSet/>
      <dgm:spPr/>
      <dgm:t>
        <a:bodyPr/>
        <a:lstStyle/>
        <a:p>
          <a:r>
            <a:rPr lang="fi-FI" dirty="0" err="1"/>
            <a:t>Reviewing</a:t>
          </a:r>
          <a:r>
            <a:rPr lang="fi-FI" dirty="0"/>
            <a:t> </a:t>
          </a:r>
          <a:r>
            <a:rPr lang="fi-FI" dirty="0" err="1"/>
            <a:t>previous</a:t>
          </a:r>
          <a:r>
            <a:rPr lang="fi-FI" dirty="0"/>
            <a:t> </a:t>
          </a:r>
          <a:r>
            <a:rPr lang="fi-FI" dirty="0" err="1"/>
            <a:t>lecture</a:t>
          </a:r>
          <a:endParaRPr lang="en-US" dirty="0"/>
        </a:p>
      </dgm:t>
    </dgm:pt>
    <dgm:pt modelId="{0A6B24B4-D79A-490A-B796-9BD05CFE54C5}" type="parTrans" cxnId="{456DF852-F2EA-4A25-B674-733FB728DD97}">
      <dgm:prSet/>
      <dgm:spPr/>
      <dgm:t>
        <a:bodyPr/>
        <a:lstStyle/>
        <a:p>
          <a:endParaRPr lang="en-US"/>
        </a:p>
      </dgm:t>
    </dgm:pt>
    <dgm:pt modelId="{4FACBF8C-4F10-4A5C-830B-854AE74B6A87}" type="sibTrans" cxnId="{456DF852-F2EA-4A25-B674-733FB728DD97}">
      <dgm:prSet/>
      <dgm:spPr/>
      <dgm:t>
        <a:bodyPr/>
        <a:lstStyle/>
        <a:p>
          <a:endParaRPr lang="en-US"/>
        </a:p>
      </dgm:t>
    </dgm:pt>
    <dgm:pt modelId="{664FB775-6577-4E9D-8F5A-302E2A0445D1}">
      <dgm:prSet/>
      <dgm:spPr/>
      <dgm:t>
        <a:bodyPr/>
        <a:lstStyle/>
        <a:p>
          <a:endParaRPr lang="en-US" dirty="0"/>
        </a:p>
      </dgm:t>
    </dgm:pt>
    <dgm:pt modelId="{190F2D53-F498-4FAA-A0F5-A9D5A9D6187F}" type="parTrans" cxnId="{B55266FC-8A73-491A-A6B5-690EFE2945E7}">
      <dgm:prSet/>
      <dgm:spPr/>
      <dgm:t>
        <a:bodyPr/>
        <a:lstStyle/>
        <a:p>
          <a:endParaRPr lang="en-US"/>
        </a:p>
      </dgm:t>
    </dgm:pt>
    <dgm:pt modelId="{0AA40A48-73B9-4790-BA16-D0EF73D84218}" type="sibTrans" cxnId="{B55266FC-8A73-491A-A6B5-690EFE2945E7}">
      <dgm:prSet/>
      <dgm:spPr/>
      <dgm:t>
        <a:bodyPr/>
        <a:lstStyle/>
        <a:p>
          <a:endParaRPr lang="en-US"/>
        </a:p>
      </dgm:t>
    </dgm:pt>
    <dgm:pt modelId="{7C1721F4-15CB-4313-9B87-0DFCA6A8FC0E}">
      <dgm:prSet/>
      <dgm:spPr/>
      <dgm:t>
        <a:bodyPr/>
        <a:lstStyle/>
        <a:p>
          <a:r>
            <a:rPr lang="en-US" dirty="0"/>
            <a:t>Sustainable innovation</a:t>
          </a:r>
        </a:p>
      </dgm:t>
    </dgm:pt>
    <dgm:pt modelId="{52ADACBC-05FB-491F-A407-D90DE5DE0321}" type="parTrans" cxnId="{D4750965-AF4D-407A-AA79-80EA6F9CD405}">
      <dgm:prSet/>
      <dgm:spPr/>
      <dgm:t>
        <a:bodyPr/>
        <a:lstStyle/>
        <a:p>
          <a:endParaRPr lang="en-US"/>
        </a:p>
      </dgm:t>
    </dgm:pt>
    <dgm:pt modelId="{4E06AB05-E425-4D95-8805-007508365FCF}" type="sibTrans" cxnId="{D4750965-AF4D-407A-AA79-80EA6F9CD405}">
      <dgm:prSet/>
      <dgm:spPr/>
      <dgm:t>
        <a:bodyPr/>
        <a:lstStyle/>
        <a:p>
          <a:endParaRPr lang="en-US"/>
        </a:p>
      </dgm:t>
    </dgm:pt>
    <dgm:pt modelId="{8B4A86BC-4209-432F-8779-C26510C6C879}">
      <dgm:prSet/>
      <dgm:spPr/>
      <dgm:t>
        <a:bodyPr/>
        <a:lstStyle/>
        <a:p>
          <a:r>
            <a:rPr lang="en-US" dirty="0"/>
            <a:t>Sustainable tools - Biomimicry</a:t>
          </a:r>
        </a:p>
      </dgm:t>
    </dgm:pt>
    <dgm:pt modelId="{99FAE3A7-7155-45EC-99A6-C862BCE7CC60}" type="parTrans" cxnId="{3DE19A16-7C64-4CBD-B4AF-F964B973AFB5}">
      <dgm:prSet/>
      <dgm:spPr/>
      <dgm:t>
        <a:bodyPr/>
        <a:lstStyle/>
        <a:p>
          <a:endParaRPr lang="en-US"/>
        </a:p>
      </dgm:t>
    </dgm:pt>
    <dgm:pt modelId="{CCB373FB-2174-4589-AD9E-C0897FBD115A}" type="sibTrans" cxnId="{3DE19A16-7C64-4CBD-B4AF-F964B973AFB5}">
      <dgm:prSet/>
      <dgm:spPr/>
      <dgm:t>
        <a:bodyPr/>
        <a:lstStyle/>
        <a:p>
          <a:endParaRPr lang="en-US"/>
        </a:p>
      </dgm:t>
    </dgm:pt>
    <dgm:pt modelId="{B5FD9D93-8983-4EE0-AB5A-FC5D35C59038}" type="pres">
      <dgm:prSet presAssocID="{E61DA074-9C93-4233-A6EC-2857953ED36C}" presName="outerComposite" presStyleCnt="0">
        <dgm:presLayoutVars>
          <dgm:chMax val="5"/>
          <dgm:dir/>
          <dgm:resizeHandles val="exact"/>
        </dgm:presLayoutVars>
      </dgm:prSet>
      <dgm:spPr/>
    </dgm:pt>
    <dgm:pt modelId="{A25F5222-A9EE-4EE4-BD70-E8CE099E5FCF}" type="pres">
      <dgm:prSet presAssocID="{E61DA074-9C93-4233-A6EC-2857953ED36C}" presName="dummyMaxCanvas" presStyleCnt="0">
        <dgm:presLayoutVars/>
      </dgm:prSet>
      <dgm:spPr/>
    </dgm:pt>
    <dgm:pt modelId="{383D07AD-1724-48BF-BDE0-ED56B4A14C86}" type="pres">
      <dgm:prSet presAssocID="{E61DA074-9C93-4233-A6EC-2857953ED36C}" presName="ThreeNodes_1" presStyleLbl="node1" presStyleIdx="0" presStyleCnt="3">
        <dgm:presLayoutVars>
          <dgm:bulletEnabled val="1"/>
        </dgm:presLayoutVars>
      </dgm:prSet>
      <dgm:spPr/>
    </dgm:pt>
    <dgm:pt modelId="{86B5E48C-6CE6-4C44-A6D5-0743423662E4}" type="pres">
      <dgm:prSet presAssocID="{E61DA074-9C93-4233-A6EC-2857953ED36C}" presName="ThreeNodes_2" presStyleLbl="node1" presStyleIdx="1" presStyleCnt="3">
        <dgm:presLayoutVars>
          <dgm:bulletEnabled val="1"/>
        </dgm:presLayoutVars>
      </dgm:prSet>
      <dgm:spPr/>
    </dgm:pt>
    <dgm:pt modelId="{FD49C357-DF30-4D91-8B15-751F45A8DE30}" type="pres">
      <dgm:prSet presAssocID="{E61DA074-9C93-4233-A6EC-2857953ED36C}" presName="ThreeNodes_3" presStyleLbl="node1" presStyleIdx="2" presStyleCnt="3">
        <dgm:presLayoutVars>
          <dgm:bulletEnabled val="1"/>
        </dgm:presLayoutVars>
      </dgm:prSet>
      <dgm:spPr/>
    </dgm:pt>
    <dgm:pt modelId="{D68E1AAC-3D29-42F4-A168-58E58BE6363B}" type="pres">
      <dgm:prSet presAssocID="{E61DA074-9C93-4233-A6EC-2857953ED36C}" presName="ThreeConn_1-2" presStyleLbl="fgAccFollowNode1" presStyleIdx="0" presStyleCnt="2">
        <dgm:presLayoutVars>
          <dgm:bulletEnabled val="1"/>
        </dgm:presLayoutVars>
      </dgm:prSet>
      <dgm:spPr/>
    </dgm:pt>
    <dgm:pt modelId="{7ECF6BAE-6DA8-444A-95DB-04988D08DFB8}" type="pres">
      <dgm:prSet presAssocID="{E61DA074-9C93-4233-A6EC-2857953ED36C}" presName="ThreeConn_2-3" presStyleLbl="fgAccFollowNode1" presStyleIdx="1" presStyleCnt="2">
        <dgm:presLayoutVars>
          <dgm:bulletEnabled val="1"/>
        </dgm:presLayoutVars>
      </dgm:prSet>
      <dgm:spPr/>
    </dgm:pt>
    <dgm:pt modelId="{2727530E-5F6D-4640-9F4E-9E2632037F24}" type="pres">
      <dgm:prSet presAssocID="{E61DA074-9C93-4233-A6EC-2857953ED36C}" presName="ThreeNodes_1_text" presStyleLbl="node1" presStyleIdx="2" presStyleCnt="3">
        <dgm:presLayoutVars>
          <dgm:bulletEnabled val="1"/>
        </dgm:presLayoutVars>
      </dgm:prSet>
      <dgm:spPr/>
    </dgm:pt>
    <dgm:pt modelId="{3F37866D-6A6E-4F59-B303-B996D3255739}" type="pres">
      <dgm:prSet presAssocID="{E61DA074-9C93-4233-A6EC-2857953ED36C}" presName="ThreeNodes_2_text" presStyleLbl="node1" presStyleIdx="2" presStyleCnt="3">
        <dgm:presLayoutVars>
          <dgm:bulletEnabled val="1"/>
        </dgm:presLayoutVars>
      </dgm:prSet>
      <dgm:spPr/>
    </dgm:pt>
    <dgm:pt modelId="{A57BBFC9-4F95-4D67-9A71-253BE74216F6}" type="pres">
      <dgm:prSet presAssocID="{E61DA074-9C93-4233-A6EC-2857953ED36C}" presName="ThreeNodes_3_text" presStyleLbl="node1" presStyleIdx="2" presStyleCnt="3">
        <dgm:presLayoutVars>
          <dgm:bulletEnabled val="1"/>
        </dgm:presLayoutVars>
      </dgm:prSet>
      <dgm:spPr/>
    </dgm:pt>
  </dgm:ptLst>
  <dgm:cxnLst>
    <dgm:cxn modelId="{9F7D6702-9E57-4FFA-97B2-E40572549DAF}" type="presOf" srcId="{664FB775-6577-4E9D-8F5A-302E2A0445D1}" destId="{383D07AD-1724-48BF-BDE0-ED56B4A14C86}" srcOrd="0" destOrd="1" presId="urn:microsoft.com/office/officeart/2005/8/layout/vProcess5"/>
    <dgm:cxn modelId="{3DE19A16-7C64-4CBD-B4AF-F964B973AFB5}" srcId="{E61DA074-9C93-4233-A6EC-2857953ED36C}" destId="{8B4A86BC-4209-432F-8779-C26510C6C879}" srcOrd="2" destOrd="0" parTransId="{99FAE3A7-7155-45EC-99A6-C862BCE7CC60}" sibTransId="{CCB373FB-2174-4589-AD9E-C0897FBD115A}"/>
    <dgm:cxn modelId="{BCE02418-3775-4F8D-81AA-3A960F70FAFE}" type="presOf" srcId="{8B4A86BC-4209-432F-8779-C26510C6C879}" destId="{A57BBFC9-4F95-4D67-9A71-253BE74216F6}" srcOrd="1" destOrd="0" presId="urn:microsoft.com/office/officeart/2005/8/layout/vProcess5"/>
    <dgm:cxn modelId="{63B4632F-87F6-4EA5-8F15-01103403D19D}" type="presOf" srcId="{8B4A86BC-4209-432F-8779-C26510C6C879}" destId="{FD49C357-DF30-4D91-8B15-751F45A8DE30}" srcOrd="0" destOrd="0" presId="urn:microsoft.com/office/officeart/2005/8/layout/vProcess5"/>
    <dgm:cxn modelId="{2E06723C-B255-425E-A336-98D2A2C06C9B}" type="presOf" srcId="{4FACBF8C-4F10-4A5C-830B-854AE74B6A87}" destId="{D68E1AAC-3D29-42F4-A168-58E58BE6363B}" srcOrd="0" destOrd="0" presId="urn:microsoft.com/office/officeart/2005/8/layout/vProcess5"/>
    <dgm:cxn modelId="{B9200961-D96F-47F6-934A-9301BA1513F3}" type="presOf" srcId="{664FB775-6577-4E9D-8F5A-302E2A0445D1}" destId="{2727530E-5F6D-4640-9F4E-9E2632037F24}" srcOrd="1" destOrd="1" presId="urn:microsoft.com/office/officeart/2005/8/layout/vProcess5"/>
    <dgm:cxn modelId="{D4750965-AF4D-407A-AA79-80EA6F9CD405}" srcId="{E61DA074-9C93-4233-A6EC-2857953ED36C}" destId="{7C1721F4-15CB-4313-9B87-0DFCA6A8FC0E}" srcOrd="1" destOrd="0" parTransId="{52ADACBC-05FB-491F-A407-D90DE5DE0321}" sibTransId="{4E06AB05-E425-4D95-8805-007508365FCF}"/>
    <dgm:cxn modelId="{088C064D-01D8-4E62-BB7E-5444CE2FC4FD}" type="presOf" srcId="{7C1721F4-15CB-4313-9B87-0DFCA6A8FC0E}" destId="{86B5E48C-6CE6-4C44-A6D5-0743423662E4}" srcOrd="0" destOrd="0" presId="urn:microsoft.com/office/officeart/2005/8/layout/vProcess5"/>
    <dgm:cxn modelId="{456DF852-F2EA-4A25-B674-733FB728DD97}" srcId="{E61DA074-9C93-4233-A6EC-2857953ED36C}" destId="{0082F06F-A9A1-4BC0-B109-A0ACC1694675}" srcOrd="0" destOrd="0" parTransId="{0A6B24B4-D79A-490A-B796-9BD05CFE54C5}" sibTransId="{4FACBF8C-4F10-4A5C-830B-854AE74B6A87}"/>
    <dgm:cxn modelId="{59F03CBF-4CC0-4535-9E0B-234926831B76}" type="presOf" srcId="{E61DA074-9C93-4233-A6EC-2857953ED36C}" destId="{B5FD9D93-8983-4EE0-AB5A-FC5D35C59038}" srcOrd="0" destOrd="0" presId="urn:microsoft.com/office/officeart/2005/8/layout/vProcess5"/>
    <dgm:cxn modelId="{160091C3-ED7B-4A4C-9C71-629B2CE60A94}" type="presOf" srcId="{4E06AB05-E425-4D95-8805-007508365FCF}" destId="{7ECF6BAE-6DA8-444A-95DB-04988D08DFB8}" srcOrd="0" destOrd="0" presId="urn:microsoft.com/office/officeart/2005/8/layout/vProcess5"/>
    <dgm:cxn modelId="{94ADC4C7-C118-48FD-A49D-5601EF539EDE}" type="presOf" srcId="{7C1721F4-15CB-4313-9B87-0DFCA6A8FC0E}" destId="{3F37866D-6A6E-4F59-B303-B996D3255739}" srcOrd="1" destOrd="0" presId="urn:microsoft.com/office/officeart/2005/8/layout/vProcess5"/>
    <dgm:cxn modelId="{E02386E3-062E-46A0-9884-D9328B4BC334}" type="presOf" srcId="{0082F06F-A9A1-4BC0-B109-A0ACC1694675}" destId="{383D07AD-1724-48BF-BDE0-ED56B4A14C86}" srcOrd="0" destOrd="0" presId="urn:microsoft.com/office/officeart/2005/8/layout/vProcess5"/>
    <dgm:cxn modelId="{1C8EE7F1-E831-4FD0-8CAC-86188367930D}" type="presOf" srcId="{0082F06F-A9A1-4BC0-B109-A0ACC1694675}" destId="{2727530E-5F6D-4640-9F4E-9E2632037F24}" srcOrd="1" destOrd="0" presId="urn:microsoft.com/office/officeart/2005/8/layout/vProcess5"/>
    <dgm:cxn modelId="{B55266FC-8A73-491A-A6B5-690EFE2945E7}" srcId="{0082F06F-A9A1-4BC0-B109-A0ACC1694675}" destId="{664FB775-6577-4E9D-8F5A-302E2A0445D1}" srcOrd="0" destOrd="0" parTransId="{190F2D53-F498-4FAA-A0F5-A9D5A9D6187F}" sibTransId="{0AA40A48-73B9-4790-BA16-D0EF73D84218}"/>
    <dgm:cxn modelId="{9432B2B9-FAA0-4A35-A722-2207051082EA}" type="presParOf" srcId="{B5FD9D93-8983-4EE0-AB5A-FC5D35C59038}" destId="{A25F5222-A9EE-4EE4-BD70-E8CE099E5FCF}" srcOrd="0" destOrd="0" presId="urn:microsoft.com/office/officeart/2005/8/layout/vProcess5"/>
    <dgm:cxn modelId="{CBF1F4BA-1045-47A4-8270-5E8555C87E4D}" type="presParOf" srcId="{B5FD9D93-8983-4EE0-AB5A-FC5D35C59038}" destId="{383D07AD-1724-48BF-BDE0-ED56B4A14C86}" srcOrd="1" destOrd="0" presId="urn:microsoft.com/office/officeart/2005/8/layout/vProcess5"/>
    <dgm:cxn modelId="{B162204F-41BC-4047-A55B-7C71F88A4E00}" type="presParOf" srcId="{B5FD9D93-8983-4EE0-AB5A-FC5D35C59038}" destId="{86B5E48C-6CE6-4C44-A6D5-0743423662E4}" srcOrd="2" destOrd="0" presId="urn:microsoft.com/office/officeart/2005/8/layout/vProcess5"/>
    <dgm:cxn modelId="{811544CE-E69D-4E04-9E30-EE2CDB4B154F}" type="presParOf" srcId="{B5FD9D93-8983-4EE0-AB5A-FC5D35C59038}" destId="{FD49C357-DF30-4D91-8B15-751F45A8DE30}" srcOrd="3" destOrd="0" presId="urn:microsoft.com/office/officeart/2005/8/layout/vProcess5"/>
    <dgm:cxn modelId="{1391EC57-D66B-47D0-9299-7A476DEF77A1}" type="presParOf" srcId="{B5FD9D93-8983-4EE0-AB5A-FC5D35C59038}" destId="{D68E1AAC-3D29-42F4-A168-58E58BE6363B}" srcOrd="4" destOrd="0" presId="urn:microsoft.com/office/officeart/2005/8/layout/vProcess5"/>
    <dgm:cxn modelId="{11B60354-1A30-477D-A46C-6D18EA98620F}" type="presParOf" srcId="{B5FD9D93-8983-4EE0-AB5A-FC5D35C59038}" destId="{7ECF6BAE-6DA8-444A-95DB-04988D08DFB8}" srcOrd="5" destOrd="0" presId="urn:microsoft.com/office/officeart/2005/8/layout/vProcess5"/>
    <dgm:cxn modelId="{45B71053-2637-4B84-A95F-44554EA33249}" type="presParOf" srcId="{B5FD9D93-8983-4EE0-AB5A-FC5D35C59038}" destId="{2727530E-5F6D-4640-9F4E-9E2632037F24}" srcOrd="6" destOrd="0" presId="urn:microsoft.com/office/officeart/2005/8/layout/vProcess5"/>
    <dgm:cxn modelId="{4A6F62B7-27C9-4A42-BA91-A8CABDA0A35C}" type="presParOf" srcId="{B5FD9D93-8983-4EE0-AB5A-FC5D35C59038}" destId="{3F37866D-6A6E-4F59-B303-B996D3255739}" srcOrd="7" destOrd="0" presId="urn:microsoft.com/office/officeart/2005/8/layout/vProcess5"/>
    <dgm:cxn modelId="{4AD26AFF-D328-41DE-9D92-EF51808B023C}" type="presParOf" srcId="{B5FD9D93-8983-4EE0-AB5A-FC5D35C59038}" destId="{A57BBFC9-4F95-4D67-9A71-253BE74216F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E5A63-E877-490E-92C5-25C37F6157DC}"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7478E01F-B4D8-4922-B0FA-8B55B4943195}">
      <dgm:prSet/>
      <dgm:spPr/>
      <dgm:t>
        <a:bodyPr/>
        <a:lstStyle/>
        <a:p>
          <a:r>
            <a:rPr lang="en-US" dirty="0"/>
            <a:t>You will learn the basics of sustainable innovations: what they are and their core attributes</a:t>
          </a:r>
        </a:p>
      </dgm:t>
    </dgm:pt>
    <dgm:pt modelId="{2841FD70-9DB3-4173-B027-6D994456CB2C}" type="parTrans" cxnId="{D09B8AC4-3F2B-436F-A002-F6FF24EA3230}">
      <dgm:prSet/>
      <dgm:spPr/>
      <dgm:t>
        <a:bodyPr/>
        <a:lstStyle/>
        <a:p>
          <a:endParaRPr lang="en-US"/>
        </a:p>
      </dgm:t>
    </dgm:pt>
    <dgm:pt modelId="{65BA26FB-E334-479D-9545-D31D6BBD7636}" type="sibTrans" cxnId="{D09B8AC4-3F2B-436F-A002-F6FF24EA3230}">
      <dgm:prSet phldrT="1" phldr="0"/>
      <dgm:spPr/>
      <dgm:t>
        <a:bodyPr/>
        <a:lstStyle/>
        <a:p>
          <a:r>
            <a:rPr lang="en-US"/>
            <a:t>1</a:t>
          </a:r>
        </a:p>
      </dgm:t>
    </dgm:pt>
    <dgm:pt modelId="{A6D01C88-2770-425D-8BD7-1DD65C9D72D4}">
      <dgm:prSet/>
      <dgm:spPr/>
      <dgm:t>
        <a:bodyPr/>
        <a:lstStyle/>
        <a:p>
          <a:r>
            <a:rPr lang="en-US" dirty="0"/>
            <a:t>You will understand some of the complexities and challenges that accompany sustainable innovations</a:t>
          </a:r>
        </a:p>
      </dgm:t>
    </dgm:pt>
    <dgm:pt modelId="{3559D998-8F33-4F5F-928C-C9E7D1ADDC19}" type="parTrans" cxnId="{E8E76706-5D9D-4BEB-ACA1-14FE66093081}">
      <dgm:prSet/>
      <dgm:spPr/>
      <dgm:t>
        <a:bodyPr/>
        <a:lstStyle/>
        <a:p>
          <a:endParaRPr lang="en-US"/>
        </a:p>
      </dgm:t>
    </dgm:pt>
    <dgm:pt modelId="{CAC11739-5526-4764-A3A0-ED238356CDA6}" type="sibTrans" cxnId="{E8E76706-5D9D-4BEB-ACA1-14FE66093081}">
      <dgm:prSet phldrT="2" phldr="0"/>
      <dgm:spPr/>
      <dgm:t>
        <a:bodyPr/>
        <a:lstStyle/>
        <a:p>
          <a:r>
            <a:rPr lang="en-US"/>
            <a:t>2</a:t>
          </a:r>
        </a:p>
      </dgm:t>
    </dgm:pt>
    <dgm:pt modelId="{9B83E519-3DED-4C06-BA3D-4C5E286427F4}">
      <dgm:prSet/>
      <dgm:spPr/>
      <dgm:t>
        <a:bodyPr/>
        <a:lstStyle/>
        <a:p>
          <a:r>
            <a:rPr lang="en-US" dirty="0"/>
            <a:t>You will get a grasp of some of the most common / interesting sustainability innovation tools – biomimicry in particular</a:t>
          </a:r>
        </a:p>
      </dgm:t>
    </dgm:pt>
    <dgm:pt modelId="{B7EAC650-780E-4A50-92B5-D0CB4292EEC2}" type="parTrans" cxnId="{B93128BA-B43F-4F5A-A55B-9C4FE6F2C412}">
      <dgm:prSet/>
      <dgm:spPr/>
      <dgm:t>
        <a:bodyPr/>
        <a:lstStyle/>
        <a:p>
          <a:endParaRPr lang="en-US"/>
        </a:p>
      </dgm:t>
    </dgm:pt>
    <dgm:pt modelId="{8719A434-FECB-49EC-BA83-A2E346638D0A}" type="sibTrans" cxnId="{B93128BA-B43F-4F5A-A55B-9C4FE6F2C412}">
      <dgm:prSet phldrT="3" phldr="0"/>
      <dgm:spPr/>
      <dgm:t>
        <a:bodyPr/>
        <a:lstStyle/>
        <a:p>
          <a:r>
            <a:rPr lang="en-US"/>
            <a:t>3</a:t>
          </a:r>
        </a:p>
      </dgm:t>
    </dgm:pt>
    <dgm:pt modelId="{CE7C1112-490F-48CA-845C-858B11D88C40}" type="pres">
      <dgm:prSet presAssocID="{1FEE5A63-E877-490E-92C5-25C37F6157DC}" presName="Name0" presStyleCnt="0">
        <dgm:presLayoutVars>
          <dgm:animLvl val="lvl"/>
          <dgm:resizeHandles val="exact"/>
        </dgm:presLayoutVars>
      </dgm:prSet>
      <dgm:spPr/>
    </dgm:pt>
    <dgm:pt modelId="{51F684C5-A7C2-49B7-85AC-B7B69DF54C7D}" type="pres">
      <dgm:prSet presAssocID="{7478E01F-B4D8-4922-B0FA-8B55B4943195}" presName="compositeNode" presStyleCnt="0">
        <dgm:presLayoutVars>
          <dgm:bulletEnabled val="1"/>
        </dgm:presLayoutVars>
      </dgm:prSet>
      <dgm:spPr/>
    </dgm:pt>
    <dgm:pt modelId="{C6E742CC-8AA0-494B-A9BD-89C76D57C7C8}" type="pres">
      <dgm:prSet presAssocID="{7478E01F-B4D8-4922-B0FA-8B55B4943195}" presName="bgRect" presStyleLbl="bgAccFollowNode1" presStyleIdx="0" presStyleCnt="3"/>
      <dgm:spPr/>
    </dgm:pt>
    <dgm:pt modelId="{3A5BF3A9-4160-4D25-BD93-75E96265ED72}" type="pres">
      <dgm:prSet presAssocID="{65BA26FB-E334-479D-9545-D31D6BBD7636}" presName="sibTransNodeCircle" presStyleLbl="alignNode1" presStyleIdx="0" presStyleCnt="6">
        <dgm:presLayoutVars>
          <dgm:chMax val="0"/>
          <dgm:bulletEnabled/>
        </dgm:presLayoutVars>
      </dgm:prSet>
      <dgm:spPr/>
    </dgm:pt>
    <dgm:pt modelId="{E3E24915-EACD-4204-9509-FE186933FB62}" type="pres">
      <dgm:prSet presAssocID="{7478E01F-B4D8-4922-B0FA-8B55B4943195}" presName="bottomLine" presStyleLbl="alignNode1" presStyleIdx="1" presStyleCnt="6">
        <dgm:presLayoutVars/>
      </dgm:prSet>
      <dgm:spPr/>
    </dgm:pt>
    <dgm:pt modelId="{01D94EBC-AEC6-49E0-89A9-B132FC0BB954}" type="pres">
      <dgm:prSet presAssocID="{7478E01F-B4D8-4922-B0FA-8B55B4943195}" presName="nodeText" presStyleLbl="bgAccFollowNode1" presStyleIdx="0" presStyleCnt="3">
        <dgm:presLayoutVars>
          <dgm:bulletEnabled val="1"/>
        </dgm:presLayoutVars>
      </dgm:prSet>
      <dgm:spPr/>
    </dgm:pt>
    <dgm:pt modelId="{26F9285C-881B-4B08-93B7-42526742BCFB}" type="pres">
      <dgm:prSet presAssocID="{65BA26FB-E334-479D-9545-D31D6BBD7636}" presName="sibTrans" presStyleCnt="0"/>
      <dgm:spPr/>
    </dgm:pt>
    <dgm:pt modelId="{33002CA2-B81A-4D56-BB22-21BCDB80045E}" type="pres">
      <dgm:prSet presAssocID="{A6D01C88-2770-425D-8BD7-1DD65C9D72D4}" presName="compositeNode" presStyleCnt="0">
        <dgm:presLayoutVars>
          <dgm:bulletEnabled val="1"/>
        </dgm:presLayoutVars>
      </dgm:prSet>
      <dgm:spPr/>
    </dgm:pt>
    <dgm:pt modelId="{5288F8FA-069B-4F2D-B4A5-7B02DE285B20}" type="pres">
      <dgm:prSet presAssocID="{A6D01C88-2770-425D-8BD7-1DD65C9D72D4}" presName="bgRect" presStyleLbl="bgAccFollowNode1" presStyleIdx="1" presStyleCnt="3"/>
      <dgm:spPr/>
    </dgm:pt>
    <dgm:pt modelId="{62D8EFF6-E8DD-4BC4-A153-4C16DE74C108}" type="pres">
      <dgm:prSet presAssocID="{CAC11739-5526-4764-A3A0-ED238356CDA6}" presName="sibTransNodeCircle" presStyleLbl="alignNode1" presStyleIdx="2" presStyleCnt="6">
        <dgm:presLayoutVars>
          <dgm:chMax val="0"/>
          <dgm:bulletEnabled/>
        </dgm:presLayoutVars>
      </dgm:prSet>
      <dgm:spPr/>
    </dgm:pt>
    <dgm:pt modelId="{443CC8A3-9426-49E1-99B0-D2CF39B627DE}" type="pres">
      <dgm:prSet presAssocID="{A6D01C88-2770-425D-8BD7-1DD65C9D72D4}" presName="bottomLine" presStyleLbl="alignNode1" presStyleIdx="3" presStyleCnt="6">
        <dgm:presLayoutVars/>
      </dgm:prSet>
      <dgm:spPr/>
    </dgm:pt>
    <dgm:pt modelId="{2C658DDC-A184-4804-8199-02EC0B642689}" type="pres">
      <dgm:prSet presAssocID="{A6D01C88-2770-425D-8BD7-1DD65C9D72D4}" presName="nodeText" presStyleLbl="bgAccFollowNode1" presStyleIdx="1" presStyleCnt="3">
        <dgm:presLayoutVars>
          <dgm:bulletEnabled val="1"/>
        </dgm:presLayoutVars>
      </dgm:prSet>
      <dgm:spPr/>
    </dgm:pt>
    <dgm:pt modelId="{A9B576E8-CB70-46F5-BF16-B5934F080D61}" type="pres">
      <dgm:prSet presAssocID="{CAC11739-5526-4764-A3A0-ED238356CDA6}" presName="sibTrans" presStyleCnt="0"/>
      <dgm:spPr/>
    </dgm:pt>
    <dgm:pt modelId="{83D3B407-8329-40BC-B9CC-948E7881E466}" type="pres">
      <dgm:prSet presAssocID="{9B83E519-3DED-4C06-BA3D-4C5E286427F4}" presName="compositeNode" presStyleCnt="0">
        <dgm:presLayoutVars>
          <dgm:bulletEnabled val="1"/>
        </dgm:presLayoutVars>
      </dgm:prSet>
      <dgm:spPr/>
    </dgm:pt>
    <dgm:pt modelId="{70FD9EB2-04B8-4A87-817A-09FB88D196C3}" type="pres">
      <dgm:prSet presAssocID="{9B83E519-3DED-4C06-BA3D-4C5E286427F4}" presName="bgRect" presStyleLbl="bgAccFollowNode1" presStyleIdx="2" presStyleCnt="3"/>
      <dgm:spPr/>
    </dgm:pt>
    <dgm:pt modelId="{EB554071-FE0B-46BD-9BA3-791D66DBD211}" type="pres">
      <dgm:prSet presAssocID="{8719A434-FECB-49EC-BA83-A2E346638D0A}" presName="sibTransNodeCircle" presStyleLbl="alignNode1" presStyleIdx="4" presStyleCnt="6">
        <dgm:presLayoutVars>
          <dgm:chMax val="0"/>
          <dgm:bulletEnabled/>
        </dgm:presLayoutVars>
      </dgm:prSet>
      <dgm:spPr/>
    </dgm:pt>
    <dgm:pt modelId="{FB47F730-9108-4B6C-A72D-C5F542094F6E}" type="pres">
      <dgm:prSet presAssocID="{9B83E519-3DED-4C06-BA3D-4C5E286427F4}" presName="bottomLine" presStyleLbl="alignNode1" presStyleIdx="5" presStyleCnt="6">
        <dgm:presLayoutVars/>
      </dgm:prSet>
      <dgm:spPr/>
    </dgm:pt>
    <dgm:pt modelId="{C3456A36-6FD7-4C80-9E45-F17218239B9B}" type="pres">
      <dgm:prSet presAssocID="{9B83E519-3DED-4C06-BA3D-4C5E286427F4}" presName="nodeText" presStyleLbl="bgAccFollowNode1" presStyleIdx="2" presStyleCnt="3">
        <dgm:presLayoutVars>
          <dgm:bulletEnabled val="1"/>
        </dgm:presLayoutVars>
      </dgm:prSet>
      <dgm:spPr/>
    </dgm:pt>
  </dgm:ptLst>
  <dgm:cxnLst>
    <dgm:cxn modelId="{E8E76706-5D9D-4BEB-ACA1-14FE66093081}" srcId="{1FEE5A63-E877-490E-92C5-25C37F6157DC}" destId="{A6D01C88-2770-425D-8BD7-1DD65C9D72D4}" srcOrd="1" destOrd="0" parTransId="{3559D998-8F33-4F5F-928C-C9E7D1ADDC19}" sibTransId="{CAC11739-5526-4764-A3A0-ED238356CDA6}"/>
    <dgm:cxn modelId="{20AA052D-3B49-4F5E-9DA7-63DEE56BBA57}" type="presOf" srcId="{9B83E519-3DED-4C06-BA3D-4C5E286427F4}" destId="{70FD9EB2-04B8-4A87-817A-09FB88D196C3}" srcOrd="0" destOrd="0" presId="urn:microsoft.com/office/officeart/2016/7/layout/BasicLinearProcessNumbered"/>
    <dgm:cxn modelId="{D7009A2E-8CFA-4EE2-A3F5-4F199861280B}" type="presOf" srcId="{8719A434-FECB-49EC-BA83-A2E346638D0A}" destId="{EB554071-FE0B-46BD-9BA3-791D66DBD211}" srcOrd="0" destOrd="0" presId="urn:microsoft.com/office/officeart/2016/7/layout/BasicLinearProcessNumbered"/>
    <dgm:cxn modelId="{15AA3737-0006-439B-9D36-A54DBFA7434B}" type="presOf" srcId="{65BA26FB-E334-479D-9545-D31D6BBD7636}" destId="{3A5BF3A9-4160-4D25-BD93-75E96265ED72}" srcOrd="0" destOrd="0" presId="urn:microsoft.com/office/officeart/2016/7/layout/BasicLinearProcessNumbered"/>
    <dgm:cxn modelId="{24A0A855-A810-4718-B1C3-87AC5B19B765}" type="presOf" srcId="{CAC11739-5526-4764-A3A0-ED238356CDA6}" destId="{62D8EFF6-E8DD-4BC4-A153-4C16DE74C108}" srcOrd="0" destOrd="0" presId="urn:microsoft.com/office/officeart/2016/7/layout/BasicLinearProcessNumbered"/>
    <dgm:cxn modelId="{B33DF990-FECF-4654-9E49-6827AD7B0FAF}" type="presOf" srcId="{1FEE5A63-E877-490E-92C5-25C37F6157DC}" destId="{CE7C1112-490F-48CA-845C-858B11D88C40}" srcOrd="0" destOrd="0" presId="urn:microsoft.com/office/officeart/2016/7/layout/BasicLinearProcessNumbered"/>
    <dgm:cxn modelId="{C5995D94-C6D1-4F79-8B69-B30FDE44FB8B}" type="presOf" srcId="{7478E01F-B4D8-4922-B0FA-8B55B4943195}" destId="{C6E742CC-8AA0-494B-A9BD-89C76D57C7C8}" srcOrd="0" destOrd="0" presId="urn:microsoft.com/office/officeart/2016/7/layout/BasicLinearProcessNumbered"/>
    <dgm:cxn modelId="{B93128BA-B43F-4F5A-A55B-9C4FE6F2C412}" srcId="{1FEE5A63-E877-490E-92C5-25C37F6157DC}" destId="{9B83E519-3DED-4C06-BA3D-4C5E286427F4}" srcOrd="2" destOrd="0" parTransId="{B7EAC650-780E-4A50-92B5-D0CB4292EEC2}" sibTransId="{8719A434-FECB-49EC-BA83-A2E346638D0A}"/>
    <dgm:cxn modelId="{D09B8AC4-3F2B-436F-A002-F6FF24EA3230}" srcId="{1FEE5A63-E877-490E-92C5-25C37F6157DC}" destId="{7478E01F-B4D8-4922-B0FA-8B55B4943195}" srcOrd="0" destOrd="0" parTransId="{2841FD70-9DB3-4173-B027-6D994456CB2C}" sibTransId="{65BA26FB-E334-479D-9545-D31D6BBD7636}"/>
    <dgm:cxn modelId="{6B1A7FCC-C1F9-4A0A-AD63-70EA7B4D7E02}" type="presOf" srcId="{A6D01C88-2770-425D-8BD7-1DD65C9D72D4}" destId="{5288F8FA-069B-4F2D-B4A5-7B02DE285B20}" srcOrd="0" destOrd="0" presId="urn:microsoft.com/office/officeart/2016/7/layout/BasicLinearProcessNumbered"/>
    <dgm:cxn modelId="{0B0A38E1-BB06-4157-9F22-28B581834B03}" type="presOf" srcId="{7478E01F-B4D8-4922-B0FA-8B55B4943195}" destId="{01D94EBC-AEC6-49E0-89A9-B132FC0BB954}" srcOrd="1" destOrd="0" presId="urn:microsoft.com/office/officeart/2016/7/layout/BasicLinearProcessNumbered"/>
    <dgm:cxn modelId="{59ADFDED-EE99-4C8D-8259-090C89513474}" type="presOf" srcId="{A6D01C88-2770-425D-8BD7-1DD65C9D72D4}" destId="{2C658DDC-A184-4804-8199-02EC0B642689}" srcOrd="1" destOrd="0" presId="urn:microsoft.com/office/officeart/2016/7/layout/BasicLinearProcessNumbered"/>
    <dgm:cxn modelId="{06DAE0FE-3ABB-47D6-A817-214795EB864A}" type="presOf" srcId="{9B83E519-3DED-4C06-BA3D-4C5E286427F4}" destId="{C3456A36-6FD7-4C80-9E45-F17218239B9B}" srcOrd="1" destOrd="0" presId="urn:microsoft.com/office/officeart/2016/7/layout/BasicLinearProcessNumbered"/>
    <dgm:cxn modelId="{EED72572-E852-41B2-82E0-F0183F0A6683}" type="presParOf" srcId="{CE7C1112-490F-48CA-845C-858B11D88C40}" destId="{51F684C5-A7C2-49B7-85AC-B7B69DF54C7D}" srcOrd="0" destOrd="0" presId="urn:microsoft.com/office/officeart/2016/7/layout/BasicLinearProcessNumbered"/>
    <dgm:cxn modelId="{4BB3D542-AFAF-4456-8273-1374A80D9D4A}" type="presParOf" srcId="{51F684C5-A7C2-49B7-85AC-B7B69DF54C7D}" destId="{C6E742CC-8AA0-494B-A9BD-89C76D57C7C8}" srcOrd="0" destOrd="0" presId="urn:microsoft.com/office/officeart/2016/7/layout/BasicLinearProcessNumbered"/>
    <dgm:cxn modelId="{033B5BC3-8389-4983-9BE4-6DF8B91F5BC4}" type="presParOf" srcId="{51F684C5-A7C2-49B7-85AC-B7B69DF54C7D}" destId="{3A5BF3A9-4160-4D25-BD93-75E96265ED72}" srcOrd="1" destOrd="0" presId="urn:microsoft.com/office/officeart/2016/7/layout/BasicLinearProcessNumbered"/>
    <dgm:cxn modelId="{941E2B3E-F51B-4B07-81D4-30FA208F269C}" type="presParOf" srcId="{51F684C5-A7C2-49B7-85AC-B7B69DF54C7D}" destId="{E3E24915-EACD-4204-9509-FE186933FB62}" srcOrd="2" destOrd="0" presId="urn:microsoft.com/office/officeart/2016/7/layout/BasicLinearProcessNumbered"/>
    <dgm:cxn modelId="{FE4EC45D-EEA0-4E16-86C5-487D2D77C60D}" type="presParOf" srcId="{51F684C5-A7C2-49B7-85AC-B7B69DF54C7D}" destId="{01D94EBC-AEC6-49E0-89A9-B132FC0BB954}" srcOrd="3" destOrd="0" presId="urn:microsoft.com/office/officeart/2016/7/layout/BasicLinearProcessNumbered"/>
    <dgm:cxn modelId="{2AE4B9DE-482B-4691-9E1B-20D977E4B7CC}" type="presParOf" srcId="{CE7C1112-490F-48CA-845C-858B11D88C40}" destId="{26F9285C-881B-4B08-93B7-42526742BCFB}" srcOrd="1" destOrd="0" presId="urn:microsoft.com/office/officeart/2016/7/layout/BasicLinearProcessNumbered"/>
    <dgm:cxn modelId="{124131FF-E25B-448C-8FFF-FFE8FD595597}" type="presParOf" srcId="{CE7C1112-490F-48CA-845C-858B11D88C40}" destId="{33002CA2-B81A-4D56-BB22-21BCDB80045E}" srcOrd="2" destOrd="0" presId="urn:microsoft.com/office/officeart/2016/7/layout/BasicLinearProcessNumbered"/>
    <dgm:cxn modelId="{0B576A5C-999B-4078-A53E-647D87FF41A2}" type="presParOf" srcId="{33002CA2-B81A-4D56-BB22-21BCDB80045E}" destId="{5288F8FA-069B-4F2D-B4A5-7B02DE285B20}" srcOrd="0" destOrd="0" presId="urn:microsoft.com/office/officeart/2016/7/layout/BasicLinearProcessNumbered"/>
    <dgm:cxn modelId="{55A0CD6C-D848-42F5-836C-F0353CE3D22E}" type="presParOf" srcId="{33002CA2-B81A-4D56-BB22-21BCDB80045E}" destId="{62D8EFF6-E8DD-4BC4-A153-4C16DE74C108}" srcOrd="1" destOrd="0" presId="urn:microsoft.com/office/officeart/2016/7/layout/BasicLinearProcessNumbered"/>
    <dgm:cxn modelId="{36F07923-ABAA-4A4F-96A1-4B070A6ECC33}" type="presParOf" srcId="{33002CA2-B81A-4D56-BB22-21BCDB80045E}" destId="{443CC8A3-9426-49E1-99B0-D2CF39B627DE}" srcOrd="2" destOrd="0" presId="urn:microsoft.com/office/officeart/2016/7/layout/BasicLinearProcessNumbered"/>
    <dgm:cxn modelId="{1C678C65-D494-49CA-A652-C2C6B3AEF664}" type="presParOf" srcId="{33002CA2-B81A-4D56-BB22-21BCDB80045E}" destId="{2C658DDC-A184-4804-8199-02EC0B642689}" srcOrd="3" destOrd="0" presId="urn:microsoft.com/office/officeart/2016/7/layout/BasicLinearProcessNumbered"/>
    <dgm:cxn modelId="{161B8CD2-4A72-40C7-8E6A-6A69D462BD9F}" type="presParOf" srcId="{CE7C1112-490F-48CA-845C-858B11D88C40}" destId="{A9B576E8-CB70-46F5-BF16-B5934F080D61}" srcOrd="3" destOrd="0" presId="urn:microsoft.com/office/officeart/2016/7/layout/BasicLinearProcessNumbered"/>
    <dgm:cxn modelId="{A3F2A6A7-62E3-440F-8A28-E036ED1AAEE3}" type="presParOf" srcId="{CE7C1112-490F-48CA-845C-858B11D88C40}" destId="{83D3B407-8329-40BC-B9CC-948E7881E466}" srcOrd="4" destOrd="0" presId="urn:microsoft.com/office/officeart/2016/7/layout/BasicLinearProcessNumbered"/>
    <dgm:cxn modelId="{21347278-51A3-4B9C-8C07-CD4EAAB0EA7C}" type="presParOf" srcId="{83D3B407-8329-40BC-B9CC-948E7881E466}" destId="{70FD9EB2-04B8-4A87-817A-09FB88D196C3}" srcOrd="0" destOrd="0" presId="urn:microsoft.com/office/officeart/2016/7/layout/BasicLinearProcessNumbered"/>
    <dgm:cxn modelId="{F8AAB6FD-829B-4AC2-B2C6-D0D0AB8647AB}" type="presParOf" srcId="{83D3B407-8329-40BC-B9CC-948E7881E466}" destId="{EB554071-FE0B-46BD-9BA3-791D66DBD211}" srcOrd="1" destOrd="0" presId="urn:microsoft.com/office/officeart/2016/7/layout/BasicLinearProcessNumbered"/>
    <dgm:cxn modelId="{0E29E716-A281-48B5-9F5C-C4FF0C520D32}" type="presParOf" srcId="{83D3B407-8329-40BC-B9CC-948E7881E466}" destId="{FB47F730-9108-4B6C-A72D-C5F542094F6E}" srcOrd="2" destOrd="0" presId="urn:microsoft.com/office/officeart/2016/7/layout/BasicLinearProcessNumbered"/>
    <dgm:cxn modelId="{B3A543A8-DB5A-4684-A952-CC37C282724C}" type="presParOf" srcId="{83D3B407-8329-40BC-B9CC-948E7881E466}" destId="{C3456A36-6FD7-4C80-9E45-F17218239B9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68929B-EA1B-4378-ACF5-874A7F81D60C}"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E82FFB96-AD2E-46CC-8072-33FB4FCACA9A}">
      <dgm:prSet/>
      <dgm:spPr>
        <a:solidFill>
          <a:schemeClr val="bg1">
            <a:lumMod val="50000"/>
          </a:schemeClr>
        </a:solidFill>
        <a:ln>
          <a:solidFill>
            <a:schemeClr val="bg1">
              <a:lumMod val="50000"/>
            </a:schemeClr>
          </a:solidFill>
        </a:ln>
      </dgm:spPr>
      <dgm:t>
        <a:bodyPr/>
        <a:lstStyle/>
        <a:p>
          <a:r>
            <a:rPr lang="en-US" dirty="0"/>
            <a:t>Tue.   26.4.</a:t>
          </a:r>
        </a:p>
      </dgm:t>
    </dgm:pt>
    <dgm:pt modelId="{40429EEB-B34E-4330-B8BA-86FF24BE02AF}" type="parTrans" cxnId="{C492C229-B212-49E6-9C35-804099F9242E}">
      <dgm:prSet/>
      <dgm:spPr/>
      <dgm:t>
        <a:bodyPr/>
        <a:lstStyle/>
        <a:p>
          <a:endParaRPr lang="en-US"/>
        </a:p>
      </dgm:t>
    </dgm:pt>
    <dgm:pt modelId="{B1D96E1D-4F79-4A65-99CA-72EECBF3394A}" type="sibTrans" cxnId="{C492C229-B212-49E6-9C35-804099F9242E}">
      <dgm:prSet/>
      <dgm:spPr/>
      <dgm:t>
        <a:bodyPr/>
        <a:lstStyle/>
        <a:p>
          <a:endParaRPr lang="en-US"/>
        </a:p>
      </dgm:t>
    </dgm:pt>
    <dgm:pt modelId="{96CFBFF6-9BB3-4E85-B8B8-FF893B2DDB44}">
      <dgm:prSet custT="1"/>
      <dgm:spPr/>
      <dgm:t>
        <a:bodyPr/>
        <a:lstStyle/>
        <a:p>
          <a:r>
            <a:rPr lang="en-US" sz="1000" dirty="0">
              <a:solidFill>
                <a:schemeClr val="bg1">
                  <a:lumMod val="50000"/>
                </a:schemeClr>
              </a:solidFill>
            </a:rPr>
            <a:t>Practicalities + Sustainability and business</a:t>
          </a:r>
        </a:p>
      </dgm:t>
    </dgm:pt>
    <dgm:pt modelId="{2B5659A2-B0D5-42A4-B7A8-9C68F36AC75D}" type="parTrans" cxnId="{FF4238A1-930F-4DA7-9FCD-974D2F4EAA63}">
      <dgm:prSet/>
      <dgm:spPr/>
      <dgm:t>
        <a:bodyPr/>
        <a:lstStyle/>
        <a:p>
          <a:endParaRPr lang="en-US"/>
        </a:p>
      </dgm:t>
    </dgm:pt>
    <dgm:pt modelId="{11DF7746-CE3B-41E5-B465-41CBB6B6236B}" type="sibTrans" cxnId="{FF4238A1-930F-4DA7-9FCD-974D2F4EAA63}">
      <dgm:prSet/>
      <dgm:spPr/>
      <dgm:t>
        <a:bodyPr/>
        <a:lstStyle/>
        <a:p>
          <a:endParaRPr lang="en-US"/>
        </a:p>
      </dgm:t>
    </dgm:pt>
    <dgm:pt modelId="{3872C851-A7DC-4A46-8B24-41981E58AE14}">
      <dgm:prSet/>
      <dgm:spPr>
        <a:solidFill>
          <a:schemeClr val="bg1">
            <a:lumMod val="50000"/>
          </a:schemeClr>
        </a:solidFill>
        <a:ln>
          <a:solidFill>
            <a:schemeClr val="bg1">
              <a:lumMod val="50000"/>
            </a:schemeClr>
          </a:solidFill>
        </a:ln>
      </dgm:spPr>
      <dgm:t>
        <a:bodyPr/>
        <a:lstStyle/>
        <a:p>
          <a:r>
            <a:rPr lang="en-US" dirty="0"/>
            <a:t>Thu. 28.4.</a:t>
          </a:r>
        </a:p>
      </dgm:t>
    </dgm:pt>
    <dgm:pt modelId="{B46DC7F8-41E0-48A9-8FC2-42AA8B01E854}" type="parTrans" cxnId="{3C879839-76D9-4BCA-A522-9765681AF166}">
      <dgm:prSet/>
      <dgm:spPr/>
      <dgm:t>
        <a:bodyPr/>
        <a:lstStyle/>
        <a:p>
          <a:endParaRPr lang="en-US"/>
        </a:p>
      </dgm:t>
    </dgm:pt>
    <dgm:pt modelId="{03F7DB54-B1D4-4F8E-A161-AE0810463832}" type="sibTrans" cxnId="{3C879839-76D9-4BCA-A522-9765681AF166}">
      <dgm:prSet/>
      <dgm:spPr/>
      <dgm:t>
        <a:bodyPr/>
        <a:lstStyle/>
        <a:p>
          <a:endParaRPr lang="en-US"/>
        </a:p>
      </dgm:t>
    </dgm:pt>
    <dgm:pt modelId="{C7AB9782-1416-45F7-96A0-C34150944DA0}">
      <dgm:prSet custT="1"/>
      <dgm:spPr/>
      <dgm:t>
        <a:bodyPr/>
        <a:lstStyle/>
        <a:p>
          <a:r>
            <a:rPr lang="en-US" sz="1000" dirty="0">
              <a:solidFill>
                <a:schemeClr val="bg1">
                  <a:lumMod val="50000"/>
                </a:schemeClr>
              </a:solidFill>
            </a:rPr>
            <a:t>Sustainability strategies</a:t>
          </a:r>
        </a:p>
        <a:p>
          <a:endParaRPr lang="en-US" sz="1000" dirty="0">
            <a:solidFill>
              <a:schemeClr val="bg1">
                <a:lumMod val="50000"/>
              </a:schemeClr>
            </a:solidFill>
          </a:endParaRPr>
        </a:p>
        <a:p>
          <a:r>
            <a:rPr lang="en-US" sz="1000" dirty="0">
              <a:solidFill>
                <a:schemeClr val="bg1">
                  <a:lumMod val="50000"/>
                </a:schemeClr>
              </a:solidFill>
            </a:rPr>
            <a:t>w/ Martta Nieminen</a:t>
          </a:r>
        </a:p>
      </dgm:t>
    </dgm:pt>
    <dgm:pt modelId="{13BBBBF3-2EAA-450B-91C1-CDABA10C7E90}" type="parTrans" cxnId="{228A36A2-22F6-43AB-8D4D-5FE12DCD1ABF}">
      <dgm:prSet/>
      <dgm:spPr/>
      <dgm:t>
        <a:bodyPr/>
        <a:lstStyle/>
        <a:p>
          <a:endParaRPr lang="en-US"/>
        </a:p>
      </dgm:t>
    </dgm:pt>
    <dgm:pt modelId="{6BFEC29A-A970-472F-8F79-8662855315B9}" type="sibTrans" cxnId="{228A36A2-22F6-43AB-8D4D-5FE12DCD1ABF}">
      <dgm:prSet/>
      <dgm:spPr/>
      <dgm:t>
        <a:bodyPr/>
        <a:lstStyle/>
        <a:p>
          <a:endParaRPr lang="en-US"/>
        </a:p>
      </dgm:t>
    </dgm:pt>
    <dgm:pt modelId="{140461A0-AF8C-4890-BD51-3B5AA6C073C4}">
      <dgm:prSet/>
      <dgm:spPr>
        <a:solidFill>
          <a:schemeClr val="bg1">
            <a:lumMod val="50000"/>
          </a:schemeClr>
        </a:solidFill>
        <a:ln>
          <a:solidFill>
            <a:schemeClr val="bg1">
              <a:lumMod val="50000"/>
            </a:schemeClr>
          </a:solidFill>
        </a:ln>
      </dgm:spPr>
      <dgm:t>
        <a:bodyPr/>
        <a:lstStyle/>
        <a:p>
          <a:r>
            <a:rPr lang="en-US" dirty="0"/>
            <a:t>Tue. 2.5</a:t>
          </a:r>
        </a:p>
      </dgm:t>
    </dgm:pt>
    <dgm:pt modelId="{F7417313-8D40-4EC0-A2B0-F0D9DFBAB518}" type="parTrans" cxnId="{597D921C-43EA-418D-9957-674DA6D0F5D4}">
      <dgm:prSet/>
      <dgm:spPr/>
      <dgm:t>
        <a:bodyPr/>
        <a:lstStyle/>
        <a:p>
          <a:endParaRPr lang="en-US"/>
        </a:p>
      </dgm:t>
    </dgm:pt>
    <dgm:pt modelId="{B3E52D4F-6CBF-46F8-B194-482DA792DA74}" type="sibTrans" cxnId="{597D921C-43EA-418D-9957-674DA6D0F5D4}">
      <dgm:prSet/>
      <dgm:spPr/>
      <dgm:t>
        <a:bodyPr/>
        <a:lstStyle/>
        <a:p>
          <a:endParaRPr lang="en-US"/>
        </a:p>
      </dgm:t>
    </dgm:pt>
    <dgm:pt modelId="{8D9AEF7E-9C09-426B-849A-6EB6B2F0D7ED}">
      <dgm:prSet custT="1"/>
      <dgm:spPr/>
      <dgm:t>
        <a:bodyPr/>
        <a:lstStyle/>
        <a:p>
          <a:r>
            <a:rPr lang="en-US" sz="1000" dirty="0">
              <a:solidFill>
                <a:schemeClr val="bg1">
                  <a:lumMod val="50000"/>
                </a:schemeClr>
              </a:solidFill>
            </a:rPr>
            <a:t>Organizing for sustainability</a:t>
          </a:r>
        </a:p>
      </dgm:t>
    </dgm:pt>
    <dgm:pt modelId="{C3B4C197-9415-4767-ABEE-BC79B273B925}" type="parTrans" cxnId="{F6A66BB3-A152-4593-A438-4BFEFDC1E9C4}">
      <dgm:prSet/>
      <dgm:spPr/>
      <dgm:t>
        <a:bodyPr/>
        <a:lstStyle/>
        <a:p>
          <a:endParaRPr lang="en-US"/>
        </a:p>
      </dgm:t>
    </dgm:pt>
    <dgm:pt modelId="{CDB78C6C-5F4E-4A3F-B5FB-B99F704683F8}" type="sibTrans" cxnId="{F6A66BB3-A152-4593-A438-4BFEFDC1E9C4}">
      <dgm:prSet/>
      <dgm:spPr/>
      <dgm:t>
        <a:bodyPr/>
        <a:lstStyle/>
        <a:p>
          <a:endParaRPr lang="en-US"/>
        </a:p>
      </dgm:t>
    </dgm:pt>
    <dgm:pt modelId="{46009337-1E8B-4734-8965-7EE4A389839F}">
      <dgm:prSet/>
      <dgm:spPr>
        <a:solidFill>
          <a:schemeClr val="bg1">
            <a:lumMod val="50000"/>
          </a:schemeClr>
        </a:solidFill>
        <a:ln>
          <a:solidFill>
            <a:schemeClr val="bg1">
              <a:lumMod val="50000"/>
            </a:schemeClr>
          </a:solidFill>
        </a:ln>
      </dgm:spPr>
      <dgm:t>
        <a:bodyPr/>
        <a:lstStyle/>
        <a:p>
          <a:r>
            <a:rPr lang="en-US" dirty="0"/>
            <a:t>Thu. 4.5</a:t>
          </a:r>
        </a:p>
      </dgm:t>
    </dgm:pt>
    <dgm:pt modelId="{75AD7769-DF29-49D6-9139-526C3C8A021B}" type="parTrans" cxnId="{3FA19BB3-27FB-4579-B144-C7F0777E3B73}">
      <dgm:prSet/>
      <dgm:spPr/>
      <dgm:t>
        <a:bodyPr/>
        <a:lstStyle/>
        <a:p>
          <a:endParaRPr lang="en-US"/>
        </a:p>
      </dgm:t>
    </dgm:pt>
    <dgm:pt modelId="{A62869EC-1F5B-47BC-8A7F-A281106CB204}" type="sibTrans" cxnId="{3FA19BB3-27FB-4579-B144-C7F0777E3B73}">
      <dgm:prSet/>
      <dgm:spPr/>
      <dgm:t>
        <a:bodyPr/>
        <a:lstStyle/>
        <a:p>
          <a:endParaRPr lang="en-US"/>
        </a:p>
      </dgm:t>
    </dgm:pt>
    <dgm:pt modelId="{CB1F95F1-106B-43FE-821C-5BEA791A0B94}">
      <dgm:prSet custT="1"/>
      <dgm:spPr/>
      <dgm:t>
        <a:bodyPr/>
        <a:lstStyle/>
        <a:p>
          <a:r>
            <a:rPr lang="en-GB" sz="1000" dirty="0">
              <a:solidFill>
                <a:schemeClr val="bg1">
                  <a:lumMod val="50000"/>
                </a:schemeClr>
              </a:solidFill>
            </a:rPr>
            <a:t>Sustainability innovation</a:t>
          </a:r>
        </a:p>
        <a:p>
          <a:endParaRPr lang="en-GB" sz="1000" dirty="0">
            <a:solidFill>
              <a:schemeClr val="bg1">
                <a:lumMod val="50000"/>
              </a:schemeClr>
            </a:solidFill>
          </a:endParaRPr>
        </a:p>
        <a:p>
          <a:r>
            <a:rPr lang="en-GB" sz="1000" dirty="0">
              <a:solidFill>
                <a:schemeClr val="bg1">
                  <a:lumMod val="50000"/>
                </a:schemeClr>
              </a:solidFill>
            </a:rPr>
            <a:t>Guest section: Karelia Dagnaud</a:t>
          </a:r>
        </a:p>
        <a:p>
          <a:endParaRPr lang="en-GB" sz="1100" dirty="0"/>
        </a:p>
        <a:p>
          <a:endParaRPr lang="en-GB" sz="1100" dirty="0"/>
        </a:p>
      </dgm:t>
    </dgm:pt>
    <dgm:pt modelId="{F7415CAF-3C47-4016-860A-E8B6FAF7FE58}" type="parTrans" cxnId="{87891905-A2CC-430F-AFBF-F36E25E5F587}">
      <dgm:prSet/>
      <dgm:spPr/>
      <dgm:t>
        <a:bodyPr/>
        <a:lstStyle/>
        <a:p>
          <a:endParaRPr lang="en-US"/>
        </a:p>
      </dgm:t>
    </dgm:pt>
    <dgm:pt modelId="{647DE002-851F-4451-809E-27822C039787}" type="sibTrans" cxnId="{87891905-A2CC-430F-AFBF-F36E25E5F587}">
      <dgm:prSet/>
      <dgm:spPr/>
      <dgm:t>
        <a:bodyPr/>
        <a:lstStyle/>
        <a:p>
          <a:endParaRPr lang="en-US"/>
        </a:p>
      </dgm:t>
    </dgm:pt>
    <dgm:pt modelId="{2FC75F84-FED7-4936-B004-3BCBC89BC989}">
      <dgm:prSet/>
      <dgm:spPr/>
      <dgm:t>
        <a:bodyPr/>
        <a:lstStyle/>
        <a:p>
          <a:r>
            <a:rPr lang="en-US" dirty="0"/>
            <a:t>Tue. 9.5</a:t>
          </a:r>
        </a:p>
      </dgm:t>
    </dgm:pt>
    <dgm:pt modelId="{C2875C37-9F73-4264-A543-A0295C9ECAA3}" type="parTrans" cxnId="{99E55C17-5EF6-4C1C-A872-C92886BD318D}">
      <dgm:prSet/>
      <dgm:spPr/>
      <dgm:t>
        <a:bodyPr/>
        <a:lstStyle/>
        <a:p>
          <a:endParaRPr lang="en-US"/>
        </a:p>
      </dgm:t>
    </dgm:pt>
    <dgm:pt modelId="{70A03EBE-C351-4436-BEAC-0CB47E16C93D}" type="sibTrans" cxnId="{99E55C17-5EF6-4C1C-A872-C92886BD318D}">
      <dgm:prSet/>
      <dgm:spPr/>
      <dgm:t>
        <a:bodyPr/>
        <a:lstStyle/>
        <a:p>
          <a:endParaRPr lang="en-US"/>
        </a:p>
      </dgm:t>
    </dgm:pt>
    <dgm:pt modelId="{8BBDBA89-359A-4E09-9AB3-0648349B3F34}">
      <dgm:prSet custT="1"/>
      <dgm:spPr/>
      <dgm:t>
        <a:bodyPr/>
        <a:lstStyle/>
        <a:p>
          <a:r>
            <a:rPr lang="en-GB" sz="1000" dirty="0"/>
            <a:t>Student presentations (management instruments)</a:t>
          </a:r>
          <a:endParaRPr lang="en-US" sz="1000" dirty="0"/>
        </a:p>
      </dgm:t>
    </dgm:pt>
    <dgm:pt modelId="{FB837B0A-A259-40E4-8799-475FB08262A8}" type="parTrans" cxnId="{12A630B2-D2D0-4F13-9F78-D0CDD753828E}">
      <dgm:prSet/>
      <dgm:spPr/>
      <dgm:t>
        <a:bodyPr/>
        <a:lstStyle/>
        <a:p>
          <a:endParaRPr lang="en-US"/>
        </a:p>
      </dgm:t>
    </dgm:pt>
    <dgm:pt modelId="{12132072-730E-42DD-A53D-BA89EB789661}" type="sibTrans" cxnId="{12A630B2-D2D0-4F13-9F78-D0CDD753828E}">
      <dgm:prSet/>
      <dgm:spPr/>
      <dgm:t>
        <a:bodyPr/>
        <a:lstStyle/>
        <a:p>
          <a:endParaRPr lang="en-US"/>
        </a:p>
      </dgm:t>
    </dgm:pt>
    <dgm:pt modelId="{4A499E7D-758A-4067-A797-5C8DE22A8453}">
      <dgm:prSet/>
      <dgm:spPr/>
      <dgm:t>
        <a:bodyPr/>
        <a:lstStyle/>
        <a:p>
          <a:r>
            <a:rPr lang="en-US" dirty="0"/>
            <a:t>Thu. 11.5</a:t>
          </a:r>
        </a:p>
      </dgm:t>
    </dgm:pt>
    <dgm:pt modelId="{AEB95326-17F5-4C3A-B320-DCAD64C9F00F}" type="parTrans" cxnId="{F5D74AA3-035C-4042-AA56-ED7169880FBD}">
      <dgm:prSet/>
      <dgm:spPr/>
      <dgm:t>
        <a:bodyPr/>
        <a:lstStyle/>
        <a:p>
          <a:endParaRPr lang="en-US"/>
        </a:p>
      </dgm:t>
    </dgm:pt>
    <dgm:pt modelId="{76DB3F66-A8CD-41F3-BEE8-9633BF67E5B9}" type="sibTrans" cxnId="{F5D74AA3-035C-4042-AA56-ED7169880FBD}">
      <dgm:prSet/>
      <dgm:spPr/>
      <dgm:t>
        <a:bodyPr/>
        <a:lstStyle/>
        <a:p>
          <a:endParaRPr lang="en-US"/>
        </a:p>
      </dgm:t>
    </dgm:pt>
    <dgm:pt modelId="{3CAF6411-6C42-4506-9094-BBAB8C2C40A2}">
      <dgm:prSet custT="1"/>
      <dgm:spPr/>
      <dgm:t>
        <a:bodyPr/>
        <a:lstStyle/>
        <a:p>
          <a:r>
            <a:rPr lang="en-US" sz="1000" dirty="0"/>
            <a:t>Sustainability communication</a:t>
          </a:r>
        </a:p>
      </dgm:t>
    </dgm:pt>
    <dgm:pt modelId="{C4668694-84D6-40F1-98CE-B2FBC3863020}" type="parTrans" cxnId="{D9CB5D28-D1EC-493E-8181-710F2AD22D75}">
      <dgm:prSet/>
      <dgm:spPr/>
      <dgm:t>
        <a:bodyPr/>
        <a:lstStyle/>
        <a:p>
          <a:endParaRPr lang="en-US"/>
        </a:p>
      </dgm:t>
    </dgm:pt>
    <dgm:pt modelId="{9A865219-5392-4338-A2B7-6DA5A55397F0}" type="sibTrans" cxnId="{D9CB5D28-D1EC-493E-8181-710F2AD22D75}">
      <dgm:prSet/>
      <dgm:spPr/>
      <dgm:t>
        <a:bodyPr/>
        <a:lstStyle/>
        <a:p>
          <a:endParaRPr lang="en-US"/>
        </a:p>
      </dgm:t>
    </dgm:pt>
    <dgm:pt modelId="{F8E54375-8781-4A9A-A0B5-12A7B5156564}">
      <dgm:prSet/>
      <dgm:spPr/>
      <dgm:t>
        <a:bodyPr/>
        <a:lstStyle/>
        <a:p>
          <a:r>
            <a:rPr lang="en-US" dirty="0"/>
            <a:t>Tue. 16.5</a:t>
          </a:r>
        </a:p>
      </dgm:t>
    </dgm:pt>
    <dgm:pt modelId="{1AF0DD0F-CF9C-4AF2-B00D-8A2F3E0E2AF7}" type="parTrans" cxnId="{D089CEFA-D40C-4826-ADED-2E4644E57780}">
      <dgm:prSet/>
      <dgm:spPr/>
      <dgm:t>
        <a:bodyPr/>
        <a:lstStyle/>
        <a:p>
          <a:endParaRPr lang="en-US"/>
        </a:p>
      </dgm:t>
    </dgm:pt>
    <dgm:pt modelId="{3D809A86-6C16-4AFB-8130-CE0C9A5EDF14}" type="sibTrans" cxnId="{D089CEFA-D40C-4826-ADED-2E4644E57780}">
      <dgm:prSet/>
      <dgm:spPr/>
      <dgm:t>
        <a:bodyPr/>
        <a:lstStyle/>
        <a:p>
          <a:endParaRPr lang="en-US"/>
        </a:p>
      </dgm:t>
    </dgm:pt>
    <dgm:pt modelId="{9844C2AE-202A-4E68-B91C-4A4D79D409EF}">
      <dgm:prSet custT="1"/>
      <dgm:spPr/>
      <dgm:t>
        <a:bodyPr/>
        <a:lstStyle/>
        <a:p>
          <a:r>
            <a:rPr lang="en-GB" sz="1000" dirty="0"/>
            <a:t>Stakeholder management simulation</a:t>
          </a:r>
        </a:p>
        <a:p>
          <a:endParaRPr lang="en-GB" sz="1000" dirty="0"/>
        </a:p>
        <a:p>
          <a:r>
            <a:rPr lang="en-GB" sz="1000" dirty="0"/>
            <a:t>Host: Guy Giffin, </a:t>
          </a:r>
          <a:r>
            <a:rPr lang="en-GB" sz="1000" dirty="0" err="1"/>
            <a:t>Prendo</a:t>
          </a:r>
          <a:r>
            <a:rPr lang="en-GB" sz="1000" dirty="0"/>
            <a:t> Simulations</a:t>
          </a:r>
          <a:endParaRPr lang="en-US" sz="1000" dirty="0"/>
        </a:p>
      </dgm:t>
    </dgm:pt>
    <dgm:pt modelId="{8A849C0A-E1E8-49AC-B47F-BD47FF0F8E48}" type="parTrans" cxnId="{6B193395-2B9C-45E8-9B33-41B350353F9C}">
      <dgm:prSet/>
      <dgm:spPr/>
      <dgm:t>
        <a:bodyPr/>
        <a:lstStyle/>
        <a:p>
          <a:endParaRPr lang="en-US"/>
        </a:p>
      </dgm:t>
    </dgm:pt>
    <dgm:pt modelId="{1C14EB3A-7EB1-4183-9FD5-6CC27238F699}" type="sibTrans" cxnId="{6B193395-2B9C-45E8-9B33-41B350353F9C}">
      <dgm:prSet/>
      <dgm:spPr/>
      <dgm:t>
        <a:bodyPr/>
        <a:lstStyle/>
        <a:p>
          <a:endParaRPr lang="en-US"/>
        </a:p>
      </dgm:t>
    </dgm:pt>
    <dgm:pt modelId="{8B160689-3F91-417D-AB75-D1EE836B8F96}">
      <dgm:prSet/>
      <dgm:spPr/>
      <dgm:t>
        <a:bodyPr/>
        <a:lstStyle/>
        <a:p>
          <a:r>
            <a:rPr lang="en-US" dirty="0"/>
            <a:t>Tue. 23.5</a:t>
          </a:r>
        </a:p>
      </dgm:t>
    </dgm:pt>
    <dgm:pt modelId="{9CF940CB-FEDB-47D8-8F11-AF5D5573CE19}" type="parTrans" cxnId="{29363BEE-6CDC-40F4-8F53-CFBBA0F3FEE4}">
      <dgm:prSet/>
      <dgm:spPr/>
      <dgm:t>
        <a:bodyPr/>
        <a:lstStyle/>
        <a:p>
          <a:endParaRPr lang="en-US"/>
        </a:p>
      </dgm:t>
    </dgm:pt>
    <dgm:pt modelId="{CE05D68F-929F-45D0-891A-AB75212AF4F0}" type="sibTrans" cxnId="{29363BEE-6CDC-40F4-8F53-CFBBA0F3FEE4}">
      <dgm:prSet/>
      <dgm:spPr/>
      <dgm:t>
        <a:bodyPr/>
        <a:lstStyle/>
        <a:p>
          <a:endParaRPr lang="en-US"/>
        </a:p>
      </dgm:t>
    </dgm:pt>
    <dgm:pt modelId="{D2EE254D-3820-4CBB-982F-E882141E3BA0}">
      <dgm:prSet custT="1"/>
      <dgm:spPr/>
      <dgm:t>
        <a:bodyPr/>
        <a:lstStyle/>
        <a:p>
          <a:r>
            <a:rPr lang="en-GB" sz="1000" dirty="0"/>
            <a:t>Supply chain management</a:t>
          </a:r>
        </a:p>
        <a:p>
          <a:endParaRPr lang="en-GB" sz="1000" dirty="0"/>
        </a:p>
        <a:p>
          <a:r>
            <a:rPr lang="en-GB" sz="1000" dirty="0"/>
            <a:t>+ </a:t>
          </a:r>
        </a:p>
        <a:p>
          <a:endParaRPr lang="en-GB" sz="1000" dirty="0"/>
        </a:p>
        <a:p>
          <a:r>
            <a:rPr lang="en-GB" sz="1000" dirty="0"/>
            <a:t>Herman Miller case</a:t>
          </a:r>
          <a:endParaRPr lang="en-US" sz="1000" dirty="0"/>
        </a:p>
      </dgm:t>
    </dgm:pt>
    <dgm:pt modelId="{555008CE-C829-4D26-8472-9994A7188037}" type="parTrans" cxnId="{FF1E2EA1-5E53-4D7B-9B33-73E5A33FD80B}">
      <dgm:prSet/>
      <dgm:spPr/>
      <dgm:t>
        <a:bodyPr/>
        <a:lstStyle/>
        <a:p>
          <a:endParaRPr lang="en-US"/>
        </a:p>
      </dgm:t>
    </dgm:pt>
    <dgm:pt modelId="{0B09A049-60F8-4641-9067-E289ECEE07C8}" type="sibTrans" cxnId="{FF1E2EA1-5E53-4D7B-9B33-73E5A33FD80B}">
      <dgm:prSet/>
      <dgm:spPr/>
      <dgm:t>
        <a:bodyPr/>
        <a:lstStyle/>
        <a:p>
          <a:endParaRPr lang="en-US"/>
        </a:p>
      </dgm:t>
    </dgm:pt>
    <dgm:pt modelId="{ADC5B3BD-684C-4BE9-B50F-C416E6423AE0}">
      <dgm:prSet/>
      <dgm:spPr/>
      <dgm:t>
        <a:bodyPr/>
        <a:lstStyle/>
        <a:p>
          <a:r>
            <a:rPr lang="en-US" dirty="0"/>
            <a:t>Thu. 25.5</a:t>
          </a:r>
        </a:p>
      </dgm:t>
    </dgm:pt>
    <dgm:pt modelId="{837AF1CB-48BC-4B76-81BA-A2227DDC3B20}" type="parTrans" cxnId="{40E4836A-DB77-42DF-BC4E-97F24CDB360F}">
      <dgm:prSet/>
      <dgm:spPr/>
      <dgm:t>
        <a:bodyPr/>
        <a:lstStyle/>
        <a:p>
          <a:endParaRPr lang="en-US"/>
        </a:p>
      </dgm:t>
    </dgm:pt>
    <dgm:pt modelId="{F50C69BB-F220-421C-85CF-E90AA9EDA845}" type="sibTrans" cxnId="{40E4836A-DB77-42DF-BC4E-97F24CDB360F}">
      <dgm:prSet/>
      <dgm:spPr/>
      <dgm:t>
        <a:bodyPr/>
        <a:lstStyle/>
        <a:p>
          <a:endParaRPr lang="en-US"/>
        </a:p>
      </dgm:t>
    </dgm:pt>
    <dgm:pt modelId="{C00BC93D-7B46-46E3-8D83-A705B9B163B7}">
      <dgm:prSet custT="1"/>
      <dgm:spPr/>
      <dgm:t>
        <a:bodyPr/>
        <a:lstStyle/>
        <a:p>
          <a:pPr>
            <a:buNone/>
          </a:pPr>
          <a:r>
            <a:rPr lang="en-GB" sz="1000" dirty="0"/>
            <a:t>Circular economy</a:t>
          </a:r>
          <a:endParaRPr lang="en-US" sz="1000" dirty="0"/>
        </a:p>
      </dgm:t>
    </dgm:pt>
    <dgm:pt modelId="{036F0C64-6037-443D-826D-EC2921ACB50F}" type="parTrans" cxnId="{4CB0193D-AC34-4C8B-80AE-DA084346E5D0}">
      <dgm:prSet/>
      <dgm:spPr/>
      <dgm:t>
        <a:bodyPr/>
        <a:lstStyle/>
        <a:p>
          <a:endParaRPr lang="en-US"/>
        </a:p>
      </dgm:t>
    </dgm:pt>
    <dgm:pt modelId="{F32F8E4E-E23C-4C29-828D-48092CD6A5AA}" type="sibTrans" cxnId="{4CB0193D-AC34-4C8B-80AE-DA084346E5D0}">
      <dgm:prSet/>
      <dgm:spPr/>
      <dgm:t>
        <a:bodyPr/>
        <a:lstStyle/>
        <a:p>
          <a:endParaRPr lang="en-US"/>
        </a:p>
      </dgm:t>
    </dgm:pt>
    <dgm:pt modelId="{222341F4-2004-4555-B4B1-560FA03AD981}">
      <dgm:prSet/>
      <dgm:spPr/>
      <dgm:t>
        <a:bodyPr/>
        <a:lstStyle/>
        <a:p>
          <a:r>
            <a:rPr lang="en-US" dirty="0"/>
            <a:t>Tue. 30.5</a:t>
          </a:r>
        </a:p>
      </dgm:t>
    </dgm:pt>
    <dgm:pt modelId="{294BD988-8169-46D0-BAEB-F183C099A4C3}" type="parTrans" cxnId="{B7E04F4A-CF18-47C3-8DF5-6E18E0DE32E7}">
      <dgm:prSet/>
      <dgm:spPr/>
      <dgm:t>
        <a:bodyPr/>
        <a:lstStyle/>
        <a:p>
          <a:endParaRPr lang="en-US"/>
        </a:p>
      </dgm:t>
    </dgm:pt>
    <dgm:pt modelId="{24373A91-5178-436A-AED0-B076CD1FFF83}" type="sibTrans" cxnId="{B7E04F4A-CF18-47C3-8DF5-6E18E0DE32E7}">
      <dgm:prSet/>
      <dgm:spPr/>
      <dgm:t>
        <a:bodyPr/>
        <a:lstStyle/>
        <a:p>
          <a:endParaRPr lang="en-US"/>
        </a:p>
      </dgm:t>
    </dgm:pt>
    <dgm:pt modelId="{FFC5D780-7D98-475E-B3E8-AC68C0AEA54E}">
      <dgm:prSet custT="1"/>
      <dgm:spPr/>
      <dgm:t>
        <a:bodyPr/>
        <a:lstStyle/>
        <a:p>
          <a:pPr>
            <a:spcAft>
              <a:spcPts val="0"/>
            </a:spcAft>
          </a:pPr>
          <a:r>
            <a:rPr lang="en-US" sz="1000" dirty="0"/>
            <a:t>Sustainable finance</a:t>
          </a:r>
        </a:p>
        <a:p>
          <a:pPr>
            <a:spcAft>
              <a:spcPts val="0"/>
            </a:spcAft>
          </a:pPr>
          <a:endParaRPr lang="en-US" sz="1000" dirty="0"/>
        </a:p>
        <a:p>
          <a:pPr>
            <a:spcAft>
              <a:spcPts val="0"/>
            </a:spcAft>
          </a:pPr>
          <a:endParaRPr lang="en-US" sz="1000" dirty="0"/>
        </a:p>
        <a:p>
          <a:pPr>
            <a:spcAft>
              <a:spcPts val="0"/>
            </a:spcAft>
          </a:pPr>
          <a:r>
            <a:rPr lang="en-US" sz="1000" dirty="0"/>
            <a:t>Guest lecturer: Kaja Lilleng</a:t>
          </a:r>
        </a:p>
      </dgm:t>
    </dgm:pt>
    <dgm:pt modelId="{CE7B2891-54F5-465C-9812-AD58DDA30573}" type="parTrans" cxnId="{B0234AE6-A22B-41AC-AD43-4C2889E4810E}">
      <dgm:prSet/>
      <dgm:spPr/>
      <dgm:t>
        <a:bodyPr/>
        <a:lstStyle/>
        <a:p>
          <a:endParaRPr lang="en-US"/>
        </a:p>
      </dgm:t>
    </dgm:pt>
    <dgm:pt modelId="{71CC2189-86B1-4520-8E67-F57C8358F5DF}" type="sibTrans" cxnId="{B0234AE6-A22B-41AC-AD43-4C2889E4810E}">
      <dgm:prSet/>
      <dgm:spPr/>
      <dgm:t>
        <a:bodyPr/>
        <a:lstStyle/>
        <a:p>
          <a:endParaRPr lang="en-US"/>
        </a:p>
      </dgm:t>
    </dgm:pt>
    <dgm:pt modelId="{AA8B8C3C-98DA-49C1-B7B2-5B2A80E189E4}">
      <dgm:prSet/>
      <dgm:spPr/>
      <dgm:t>
        <a:bodyPr/>
        <a:lstStyle/>
        <a:p>
          <a:r>
            <a:rPr lang="en-US" dirty="0"/>
            <a:t>Thu. 1.6</a:t>
          </a:r>
        </a:p>
      </dgm:t>
    </dgm:pt>
    <dgm:pt modelId="{63CD3C03-D749-429D-B75B-DF4ED6782204}" type="parTrans" cxnId="{C3C3A2FF-6103-4FB9-B3AC-FFC38483239D}">
      <dgm:prSet/>
      <dgm:spPr/>
      <dgm:t>
        <a:bodyPr/>
        <a:lstStyle/>
        <a:p>
          <a:endParaRPr lang="en-US"/>
        </a:p>
      </dgm:t>
    </dgm:pt>
    <dgm:pt modelId="{BCD2AC25-551D-4038-85C0-FB241FD3F1BF}" type="sibTrans" cxnId="{C3C3A2FF-6103-4FB9-B3AC-FFC38483239D}">
      <dgm:prSet/>
      <dgm:spPr/>
      <dgm:t>
        <a:bodyPr/>
        <a:lstStyle/>
        <a:p>
          <a:endParaRPr lang="en-US"/>
        </a:p>
      </dgm:t>
    </dgm:pt>
    <dgm:pt modelId="{A316161C-C8B7-448C-8C6C-9F1C618D7FF8}">
      <dgm:prSet custT="1"/>
      <dgm:spPr/>
      <dgm:t>
        <a:bodyPr/>
        <a:lstStyle/>
        <a:p>
          <a:pPr>
            <a:spcAft>
              <a:spcPts val="0"/>
            </a:spcAft>
          </a:pPr>
          <a:r>
            <a:rPr lang="en-US" sz="1000" dirty="0"/>
            <a:t>Systems change for sustainability</a:t>
          </a:r>
        </a:p>
        <a:p>
          <a:pPr>
            <a:spcAft>
              <a:spcPts val="0"/>
            </a:spcAft>
          </a:pPr>
          <a:endParaRPr lang="en-US" sz="1000" dirty="0"/>
        </a:p>
        <a:p>
          <a:pPr>
            <a:spcAft>
              <a:spcPts val="0"/>
            </a:spcAft>
          </a:pPr>
          <a:r>
            <a:rPr lang="en-US" sz="1000" dirty="0"/>
            <a:t>Guest lecturer: Iana Nesterova</a:t>
          </a:r>
        </a:p>
      </dgm:t>
    </dgm:pt>
    <dgm:pt modelId="{C934368C-452B-498A-9944-634BACAF943B}" type="parTrans" cxnId="{20E2ADF7-594B-4032-8D60-22F9666FEFD3}">
      <dgm:prSet/>
      <dgm:spPr/>
      <dgm:t>
        <a:bodyPr/>
        <a:lstStyle/>
        <a:p>
          <a:endParaRPr lang="en-US"/>
        </a:p>
      </dgm:t>
    </dgm:pt>
    <dgm:pt modelId="{A3D85689-2698-48D6-A750-F351458D4849}" type="sibTrans" cxnId="{20E2ADF7-594B-4032-8D60-22F9666FEFD3}">
      <dgm:prSet/>
      <dgm:spPr/>
      <dgm:t>
        <a:bodyPr/>
        <a:lstStyle/>
        <a:p>
          <a:endParaRPr lang="en-US"/>
        </a:p>
      </dgm:t>
    </dgm:pt>
    <dgm:pt modelId="{4A22F28D-6043-4A7F-B310-E46CFF26B435}" type="pres">
      <dgm:prSet presAssocID="{BB68929B-EA1B-4378-ACF5-874A7F81D60C}" presName="Name0" presStyleCnt="0">
        <dgm:presLayoutVars>
          <dgm:animLvl val="lvl"/>
          <dgm:resizeHandles val="exact"/>
        </dgm:presLayoutVars>
      </dgm:prSet>
      <dgm:spPr/>
    </dgm:pt>
    <dgm:pt modelId="{84D1A4D6-5252-4F5B-A1B0-BF46C75F6968}" type="pres">
      <dgm:prSet presAssocID="{E82FFB96-AD2E-46CC-8072-33FB4FCACA9A}" presName="composite" presStyleCnt="0"/>
      <dgm:spPr/>
    </dgm:pt>
    <dgm:pt modelId="{0E37E30B-7EE4-4789-A979-F981317B53A9}" type="pres">
      <dgm:prSet presAssocID="{E82FFB96-AD2E-46CC-8072-33FB4FCACA9A}" presName="L" presStyleLbl="solidFgAcc1" presStyleIdx="0" presStyleCnt="11">
        <dgm:presLayoutVars>
          <dgm:chMax val="0"/>
          <dgm:chPref val="0"/>
        </dgm:presLayoutVars>
      </dgm:prSet>
      <dgm:spPr>
        <a:ln>
          <a:solidFill>
            <a:schemeClr val="bg1">
              <a:lumMod val="50000"/>
            </a:schemeClr>
          </a:solidFill>
        </a:ln>
      </dgm:spPr>
    </dgm:pt>
    <dgm:pt modelId="{47296010-D8F9-4A8D-9C44-9256210466CD}" type="pres">
      <dgm:prSet presAssocID="{E82FFB96-AD2E-46CC-8072-33FB4FCACA9A}" presName="parTx" presStyleLbl="alignNode1" presStyleIdx="0" presStyleCnt="11">
        <dgm:presLayoutVars>
          <dgm:chMax val="0"/>
          <dgm:chPref val="0"/>
          <dgm:bulletEnabled val="1"/>
        </dgm:presLayoutVars>
      </dgm:prSet>
      <dgm:spPr/>
    </dgm:pt>
    <dgm:pt modelId="{767979D3-B5A3-4CE7-82EF-295249DEC178}" type="pres">
      <dgm:prSet presAssocID="{E82FFB96-AD2E-46CC-8072-33FB4FCACA9A}" presName="desTx" presStyleLbl="revTx" presStyleIdx="0" presStyleCnt="11">
        <dgm:presLayoutVars>
          <dgm:chMax val="0"/>
          <dgm:chPref val="0"/>
          <dgm:bulletEnabled val="1"/>
        </dgm:presLayoutVars>
      </dgm:prSet>
      <dgm:spPr/>
    </dgm:pt>
    <dgm:pt modelId="{C96A1826-BD6E-40EB-A00C-9AA24D27A4D7}" type="pres">
      <dgm:prSet presAssocID="{E82FFB96-AD2E-46CC-8072-33FB4FCACA9A}" presName="EmptyPlaceHolder" presStyleCnt="0"/>
      <dgm:spPr/>
    </dgm:pt>
    <dgm:pt modelId="{11BC04FB-2B74-4167-8E24-E3A3F998768F}" type="pres">
      <dgm:prSet presAssocID="{B1D96E1D-4F79-4A65-99CA-72EECBF3394A}" presName="space" presStyleCnt="0"/>
      <dgm:spPr/>
    </dgm:pt>
    <dgm:pt modelId="{5C244A09-F694-4C56-B331-1D8442C74080}" type="pres">
      <dgm:prSet presAssocID="{3872C851-A7DC-4A46-8B24-41981E58AE14}" presName="composite" presStyleCnt="0"/>
      <dgm:spPr/>
    </dgm:pt>
    <dgm:pt modelId="{20DEBBCF-EE9E-447A-90A3-804D062C7C29}" type="pres">
      <dgm:prSet presAssocID="{3872C851-A7DC-4A46-8B24-41981E58AE14}" presName="L" presStyleLbl="solidFgAcc1" presStyleIdx="1" presStyleCnt="11">
        <dgm:presLayoutVars>
          <dgm:chMax val="0"/>
          <dgm:chPref val="0"/>
        </dgm:presLayoutVars>
      </dgm:prSet>
      <dgm:spPr>
        <a:ln>
          <a:solidFill>
            <a:schemeClr val="bg1">
              <a:lumMod val="50000"/>
            </a:schemeClr>
          </a:solidFill>
        </a:ln>
      </dgm:spPr>
    </dgm:pt>
    <dgm:pt modelId="{A67A5084-077E-409B-94E7-10AD08246467}" type="pres">
      <dgm:prSet presAssocID="{3872C851-A7DC-4A46-8B24-41981E58AE14}" presName="parTx" presStyleLbl="alignNode1" presStyleIdx="1" presStyleCnt="11">
        <dgm:presLayoutVars>
          <dgm:chMax val="0"/>
          <dgm:chPref val="0"/>
          <dgm:bulletEnabled val="1"/>
        </dgm:presLayoutVars>
      </dgm:prSet>
      <dgm:spPr/>
    </dgm:pt>
    <dgm:pt modelId="{6EB603C9-9704-4DB2-B075-F6D77C141C50}" type="pres">
      <dgm:prSet presAssocID="{3872C851-A7DC-4A46-8B24-41981E58AE14}" presName="desTx" presStyleLbl="revTx" presStyleIdx="1" presStyleCnt="11">
        <dgm:presLayoutVars>
          <dgm:chMax val="0"/>
          <dgm:chPref val="0"/>
          <dgm:bulletEnabled val="1"/>
        </dgm:presLayoutVars>
      </dgm:prSet>
      <dgm:spPr/>
    </dgm:pt>
    <dgm:pt modelId="{02258A5A-02F4-493D-AB7E-7CF01A2138EA}" type="pres">
      <dgm:prSet presAssocID="{3872C851-A7DC-4A46-8B24-41981E58AE14}" presName="EmptyPlaceHolder" presStyleCnt="0"/>
      <dgm:spPr/>
    </dgm:pt>
    <dgm:pt modelId="{498D41E0-B8EC-4B1A-8478-5D9C44F52D3A}" type="pres">
      <dgm:prSet presAssocID="{03F7DB54-B1D4-4F8E-A161-AE0810463832}" presName="space" presStyleCnt="0"/>
      <dgm:spPr/>
    </dgm:pt>
    <dgm:pt modelId="{A771E723-49CE-49A3-86AE-C19E272545B3}" type="pres">
      <dgm:prSet presAssocID="{140461A0-AF8C-4890-BD51-3B5AA6C073C4}" presName="composite" presStyleCnt="0"/>
      <dgm:spPr/>
    </dgm:pt>
    <dgm:pt modelId="{839D9655-30CD-4B4C-AABB-54CA0EC603BD}" type="pres">
      <dgm:prSet presAssocID="{140461A0-AF8C-4890-BD51-3B5AA6C073C4}" presName="L" presStyleLbl="solidFgAcc1" presStyleIdx="2" presStyleCnt="11">
        <dgm:presLayoutVars>
          <dgm:chMax val="0"/>
          <dgm:chPref val="0"/>
        </dgm:presLayoutVars>
      </dgm:prSet>
      <dgm:spPr>
        <a:ln>
          <a:solidFill>
            <a:schemeClr val="bg1">
              <a:lumMod val="50000"/>
            </a:schemeClr>
          </a:solidFill>
        </a:ln>
      </dgm:spPr>
    </dgm:pt>
    <dgm:pt modelId="{3CE24E8E-2CE3-4618-A9AC-772BC3FC6D71}" type="pres">
      <dgm:prSet presAssocID="{140461A0-AF8C-4890-BD51-3B5AA6C073C4}" presName="parTx" presStyleLbl="alignNode1" presStyleIdx="2" presStyleCnt="11">
        <dgm:presLayoutVars>
          <dgm:chMax val="0"/>
          <dgm:chPref val="0"/>
          <dgm:bulletEnabled val="1"/>
        </dgm:presLayoutVars>
      </dgm:prSet>
      <dgm:spPr/>
    </dgm:pt>
    <dgm:pt modelId="{82306774-A4F8-4490-BF6C-060EB13E41DF}" type="pres">
      <dgm:prSet presAssocID="{140461A0-AF8C-4890-BD51-3B5AA6C073C4}" presName="desTx" presStyleLbl="revTx" presStyleIdx="2" presStyleCnt="11">
        <dgm:presLayoutVars>
          <dgm:chMax val="0"/>
          <dgm:chPref val="0"/>
          <dgm:bulletEnabled val="1"/>
        </dgm:presLayoutVars>
      </dgm:prSet>
      <dgm:spPr/>
    </dgm:pt>
    <dgm:pt modelId="{94F0390D-048C-4B50-BE3D-CEDC9AEE56F2}" type="pres">
      <dgm:prSet presAssocID="{140461A0-AF8C-4890-BD51-3B5AA6C073C4}" presName="EmptyPlaceHolder" presStyleCnt="0"/>
      <dgm:spPr/>
    </dgm:pt>
    <dgm:pt modelId="{FF8CA29E-B973-40B4-B5DC-AC69E319653F}" type="pres">
      <dgm:prSet presAssocID="{B3E52D4F-6CBF-46F8-B194-482DA792DA74}" presName="space" presStyleCnt="0"/>
      <dgm:spPr/>
    </dgm:pt>
    <dgm:pt modelId="{E8466777-940E-4D90-8103-0B8A25A8BBA3}" type="pres">
      <dgm:prSet presAssocID="{46009337-1E8B-4734-8965-7EE4A389839F}" presName="composite" presStyleCnt="0"/>
      <dgm:spPr/>
    </dgm:pt>
    <dgm:pt modelId="{9F991DD1-4BC6-455C-892D-71043A77CEC0}" type="pres">
      <dgm:prSet presAssocID="{46009337-1E8B-4734-8965-7EE4A389839F}" presName="L" presStyleLbl="solidFgAcc1" presStyleIdx="3" presStyleCnt="11">
        <dgm:presLayoutVars>
          <dgm:chMax val="0"/>
          <dgm:chPref val="0"/>
        </dgm:presLayoutVars>
      </dgm:prSet>
      <dgm:spPr>
        <a:ln>
          <a:solidFill>
            <a:schemeClr val="bg1">
              <a:lumMod val="50000"/>
            </a:schemeClr>
          </a:solidFill>
        </a:ln>
      </dgm:spPr>
    </dgm:pt>
    <dgm:pt modelId="{09586D67-83F8-4242-881E-1F693E4C9152}" type="pres">
      <dgm:prSet presAssocID="{46009337-1E8B-4734-8965-7EE4A389839F}" presName="parTx" presStyleLbl="alignNode1" presStyleIdx="3" presStyleCnt="11">
        <dgm:presLayoutVars>
          <dgm:chMax val="0"/>
          <dgm:chPref val="0"/>
          <dgm:bulletEnabled val="1"/>
        </dgm:presLayoutVars>
      </dgm:prSet>
      <dgm:spPr/>
    </dgm:pt>
    <dgm:pt modelId="{1F995710-B58C-4484-B034-2DE8D25C456F}" type="pres">
      <dgm:prSet presAssocID="{46009337-1E8B-4734-8965-7EE4A389839F}" presName="desTx" presStyleLbl="revTx" presStyleIdx="3" presStyleCnt="11">
        <dgm:presLayoutVars>
          <dgm:chMax val="0"/>
          <dgm:chPref val="0"/>
          <dgm:bulletEnabled val="1"/>
        </dgm:presLayoutVars>
      </dgm:prSet>
      <dgm:spPr/>
    </dgm:pt>
    <dgm:pt modelId="{867FF9C3-75A2-48A6-9738-9173648F8888}" type="pres">
      <dgm:prSet presAssocID="{46009337-1E8B-4734-8965-7EE4A389839F}" presName="EmptyPlaceHolder" presStyleCnt="0"/>
      <dgm:spPr/>
    </dgm:pt>
    <dgm:pt modelId="{06727045-E969-4AF8-BFB6-E95B46128E7E}" type="pres">
      <dgm:prSet presAssocID="{A62869EC-1F5B-47BC-8A7F-A281106CB204}" presName="space" presStyleCnt="0"/>
      <dgm:spPr/>
    </dgm:pt>
    <dgm:pt modelId="{6325B8B5-9DEF-401C-9912-814A1AB28CD7}" type="pres">
      <dgm:prSet presAssocID="{2FC75F84-FED7-4936-B004-3BCBC89BC989}" presName="composite" presStyleCnt="0"/>
      <dgm:spPr/>
    </dgm:pt>
    <dgm:pt modelId="{C79276F5-2EAD-44BC-A1F6-2841F9194ED0}" type="pres">
      <dgm:prSet presAssocID="{2FC75F84-FED7-4936-B004-3BCBC89BC989}" presName="L" presStyleLbl="solidFgAcc1" presStyleIdx="4" presStyleCnt="11">
        <dgm:presLayoutVars>
          <dgm:chMax val="0"/>
          <dgm:chPref val="0"/>
        </dgm:presLayoutVars>
      </dgm:prSet>
      <dgm:spPr/>
    </dgm:pt>
    <dgm:pt modelId="{C193D4D1-6C32-4048-B305-B750D4541B65}" type="pres">
      <dgm:prSet presAssocID="{2FC75F84-FED7-4936-B004-3BCBC89BC989}" presName="parTx" presStyleLbl="alignNode1" presStyleIdx="4" presStyleCnt="11">
        <dgm:presLayoutVars>
          <dgm:chMax val="0"/>
          <dgm:chPref val="0"/>
          <dgm:bulletEnabled val="1"/>
        </dgm:presLayoutVars>
      </dgm:prSet>
      <dgm:spPr/>
    </dgm:pt>
    <dgm:pt modelId="{8AC3A59D-245F-4C4B-B465-6754E38E0BEB}" type="pres">
      <dgm:prSet presAssocID="{2FC75F84-FED7-4936-B004-3BCBC89BC989}" presName="desTx" presStyleLbl="revTx" presStyleIdx="4" presStyleCnt="11">
        <dgm:presLayoutVars>
          <dgm:chMax val="0"/>
          <dgm:chPref val="0"/>
          <dgm:bulletEnabled val="1"/>
        </dgm:presLayoutVars>
      </dgm:prSet>
      <dgm:spPr/>
    </dgm:pt>
    <dgm:pt modelId="{21596BD4-E0A5-4CAD-A9A6-20E284332F3D}" type="pres">
      <dgm:prSet presAssocID="{2FC75F84-FED7-4936-B004-3BCBC89BC989}" presName="EmptyPlaceHolder" presStyleCnt="0"/>
      <dgm:spPr/>
    </dgm:pt>
    <dgm:pt modelId="{0AE55C49-0429-4AC9-93A6-7CFD847DC45C}" type="pres">
      <dgm:prSet presAssocID="{70A03EBE-C351-4436-BEAC-0CB47E16C93D}" presName="space" presStyleCnt="0"/>
      <dgm:spPr/>
    </dgm:pt>
    <dgm:pt modelId="{87B700B9-B8A0-4A2F-B2E7-E0CE24AA8193}" type="pres">
      <dgm:prSet presAssocID="{4A499E7D-758A-4067-A797-5C8DE22A8453}" presName="composite" presStyleCnt="0"/>
      <dgm:spPr/>
    </dgm:pt>
    <dgm:pt modelId="{DE6F6E63-294C-49E1-AF64-2FDA893FD71D}" type="pres">
      <dgm:prSet presAssocID="{4A499E7D-758A-4067-A797-5C8DE22A8453}" presName="L" presStyleLbl="solidFgAcc1" presStyleIdx="5" presStyleCnt="11">
        <dgm:presLayoutVars>
          <dgm:chMax val="0"/>
          <dgm:chPref val="0"/>
        </dgm:presLayoutVars>
      </dgm:prSet>
      <dgm:spPr/>
    </dgm:pt>
    <dgm:pt modelId="{2748514C-B098-4989-9753-69089EB65520}" type="pres">
      <dgm:prSet presAssocID="{4A499E7D-758A-4067-A797-5C8DE22A8453}" presName="parTx" presStyleLbl="alignNode1" presStyleIdx="5" presStyleCnt="11">
        <dgm:presLayoutVars>
          <dgm:chMax val="0"/>
          <dgm:chPref val="0"/>
          <dgm:bulletEnabled val="1"/>
        </dgm:presLayoutVars>
      </dgm:prSet>
      <dgm:spPr/>
    </dgm:pt>
    <dgm:pt modelId="{B10F5602-0B7F-4B69-BCD5-76EB2E2C21E5}" type="pres">
      <dgm:prSet presAssocID="{4A499E7D-758A-4067-A797-5C8DE22A8453}" presName="desTx" presStyleLbl="revTx" presStyleIdx="5" presStyleCnt="11">
        <dgm:presLayoutVars>
          <dgm:chMax val="0"/>
          <dgm:chPref val="0"/>
          <dgm:bulletEnabled val="1"/>
        </dgm:presLayoutVars>
      </dgm:prSet>
      <dgm:spPr/>
    </dgm:pt>
    <dgm:pt modelId="{EF88C7CF-4761-49C3-8150-EDC8E8FB26F0}" type="pres">
      <dgm:prSet presAssocID="{4A499E7D-758A-4067-A797-5C8DE22A8453}" presName="EmptyPlaceHolder" presStyleCnt="0"/>
      <dgm:spPr/>
    </dgm:pt>
    <dgm:pt modelId="{1B8047E8-0B5D-4940-93EF-7527609DF679}" type="pres">
      <dgm:prSet presAssocID="{76DB3F66-A8CD-41F3-BEE8-9633BF67E5B9}" presName="space" presStyleCnt="0"/>
      <dgm:spPr/>
    </dgm:pt>
    <dgm:pt modelId="{59F70890-18C9-4D9E-A2D1-7EABEBE6D58D}" type="pres">
      <dgm:prSet presAssocID="{F8E54375-8781-4A9A-A0B5-12A7B5156564}" presName="composite" presStyleCnt="0"/>
      <dgm:spPr/>
    </dgm:pt>
    <dgm:pt modelId="{03E7A5A3-7F0E-49ED-AFD0-3FACE0BB17E3}" type="pres">
      <dgm:prSet presAssocID="{F8E54375-8781-4A9A-A0B5-12A7B5156564}" presName="L" presStyleLbl="solidFgAcc1" presStyleIdx="6" presStyleCnt="11">
        <dgm:presLayoutVars>
          <dgm:chMax val="0"/>
          <dgm:chPref val="0"/>
        </dgm:presLayoutVars>
      </dgm:prSet>
      <dgm:spPr/>
    </dgm:pt>
    <dgm:pt modelId="{0DA8ECF4-ABF5-4C38-9893-6EA88A193F0A}" type="pres">
      <dgm:prSet presAssocID="{F8E54375-8781-4A9A-A0B5-12A7B5156564}" presName="parTx" presStyleLbl="alignNode1" presStyleIdx="6" presStyleCnt="11">
        <dgm:presLayoutVars>
          <dgm:chMax val="0"/>
          <dgm:chPref val="0"/>
          <dgm:bulletEnabled val="1"/>
        </dgm:presLayoutVars>
      </dgm:prSet>
      <dgm:spPr/>
    </dgm:pt>
    <dgm:pt modelId="{496F7F31-51BD-4A70-B67C-FD63AC54D5C4}" type="pres">
      <dgm:prSet presAssocID="{F8E54375-8781-4A9A-A0B5-12A7B5156564}" presName="desTx" presStyleLbl="revTx" presStyleIdx="6" presStyleCnt="11">
        <dgm:presLayoutVars>
          <dgm:chMax val="0"/>
          <dgm:chPref val="0"/>
          <dgm:bulletEnabled val="1"/>
        </dgm:presLayoutVars>
      </dgm:prSet>
      <dgm:spPr/>
    </dgm:pt>
    <dgm:pt modelId="{5A8482BC-7AE5-4F07-9AF5-942F91924CF3}" type="pres">
      <dgm:prSet presAssocID="{F8E54375-8781-4A9A-A0B5-12A7B5156564}" presName="EmptyPlaceHolder" presStyleCnt="0"/>
      <dgm:spPr/>
    </dgm:pt>
    <dgm:pt modelId="{A85DE203-A7CC-4408-B5BD-EE6D9A07E41E}" type="pres">
      <dgm:prSet presAssocID="{3D809A86-6C16-4AFB-8130-CE0C9A5EDF14}" presName="space" presStyleCnt="0"/>
      <dgm:spPr/>
    </dgm:pt>
    <dgm:pt modelId="{B251588E-B484-4320-8C49-000845C26300}" type="pres">
      <dgm:prSet presAssocID="{8B160689-3F91-417D-AB75-D1EE836B8F96}" presName="composite" presStyleCnt="0"/>
      <dgm:spPr/>
    </dgm:pt>
    <dgm:pt modelId="{AFE68DD9-FE1B-44C2-B12E-535BD82300EC}" type="pres">
      <dgm:prSet presAssocID="{8B160689-3F91-417D-AB75-D1EE836B8F96}" presName="L" presStyleLbl="solidFgAcc1" presStyleIdx="7" presStyleCnt="11">
        <dgm:presLayoutVars>
          <dgm:chMax val="0"/>
          <dgm:chPref val="0"/>
        </dgm:presLayoutVars>
      </dgm:prSet>
      <dgm:spPr/>
    </dgm:pt>
    <dgm:pt modelId="{77E936A8-079C-40D2-87A1-21253ED1F635}" type="pres">
      <dgm:prSet presAssocID="{8B160689-3F91-417D-AB75-D1EE836B8F96}" presName="parTx" presStyleLbl="alignNode1" presStyleIdx="7" presStyleCnt="11">
        <dgm:presLayoutVars>
          <dgm:chMax val="0"/>
          <dgm:chPref val="0"/>
          <dgm:bulletEnabled val="1"/>
        </dgm:presLayoutVars>
      </dgm:prSet>
      <dgm:spPr/>
    </dgm:pt>
    <dgm:pt modelId="{7F0CAA4C-F10B-44EE-A781-D0E0C7DA3012}" type="pres">
      <dgm:prSet presAssocID="{8B160689-3F91-417D-AB75-D1EE836B8F96}" presName="desTx" presStyleLbl="revTx" presStyleIdx="7" presStyleCnt="11">
        <dgm:presLayoutVars>
          <dgm:chMax val="0"/>
          <dgm:chPref val="0"/>
          <dgm:bulletEnabled val="1"/>
        </dgm:presLayoutVars>
      </dgm:prSet>
      <dgm:spPr/>
    </dgm:pt>
    <dgm:pt modelId="{2BEC75D6-271A-4AAF-BE0D-5F5EB4C61D03}" type="pres">
      <dgm:prSet presAssocID="{8B160689-3F91-417D-AB75-D1EE836B8F96}" presName="EmptyPlaceHolder" presStyleCnt="0"/>
      <dgm:spPr/>
    </dgm:pt>
    <dgm:pt modelId="{8508517A-6146-4AAA-BE96-CC9782A1FDAA}" type="pres">
      <dgm:prSet presAssocID="{CE05D68F-929F-45D0-891A-AB75212AF4F0}" presName="space" presStyleCnt="0"/>
      <dgm:spPr/>
    </dgm:pt>
    <dgm:pt modelId="{2A40BCD4-017E-4862-A42B-94ECD917E4B5}" type="pres">
      <dgm:prSet presAssocID="{ADC5B3BD-684C-4BE9-B50F-C416E6423AE0}" presName="composite" presStyleCnt="0"/>
      <dgm:spPr/>
    </dgm:pt>
    <dgm:pt modelId="{4D6FA12D-75ED-4523-A019-17C43C7DB08A}" type="pres">
      <dgm:prSet presAssocID="{ADC5B3BD-684C-4BE9-B50F-C416E6423AE0}" presName="L" presStyleLbl="solidFgAcc1" presStyleIdx="8" presStyleCnt="11">
        <dgm:presLayoutVars>
          <dgm:chMax val="0"/>
          <dgm:chPref val="0"/>
        </dgm:presLayoutVars>
      </dgm:prSet>
      <dgm:spPr/>
    </dgm:pt>
    <dgm:pt modelId="{CF4ECAC0-68F3-4CEF-9F0D-A97A99365B07}" type="pres">
      <dgm:prSet presAssocID="{ADC5B3BD-684C-4BE9-B50F-C416E6423AE0}" presName="parTx" presStyleLbl="alignNode1" presStyleIdx="8" presStyleCnt="11">
        <dgm:presLayoutVars>
          <dgm:chMax val="0"/>
          <dgm:chPref val="0"/>
          <dgm:bulletEnabled val="1"/>
        </dgm:presLayoutVars>
      </dgm:prSet>
      <dgm:spPr/>
    </dgm:pt>
    <dgm:pt modelId="{CC30C123-F472-4A37-9B46-03B266A9F5D0}" type="pres">
      <dgm:prSet presAssocID="{ADC5B3BD-684C-4BE9-B50F-C416E6423AE0}" presName="desTx" presStyleLbl="revTx" presStyleIdx="8" presStyleCnt="11">
        <dgm:presLayoutVars>
          <dgm:chMax val="0"/>
          <dgm:chPref val="0"/>
          <dgm:bulletEnabled val="1"/>
        </dgm:presLayoutVars>
      </dgm:prSet>
      <dgm:spPr/>
    </dgm:pt>
    <dgm:pt modelId="{225AD051-D295-4DEA-8A64-517D904EB3BB}" type="pres">
      <dgm:prSet presAssocID="{ADC5B3BD-684C-4BE9-B50F-C416E6423AE0}" presName="EmptyPlaceHolder" presStyleCnt="0"/>
      <dgm:spPr/>
    </dgm:pt>
    <dgm:pt modelId="{EBFFEE9D-3D39-460D-A3EA-D54BFB95F5EE}" type="pres">
      <dgm:prSet presAssocID="{F50C69BB-F220-421C-85CF-E90AA9EDA845}" presName="space" presStyleCnt="0"/>
      <dgm:spPr/>
    </dgm:pt>
    <dgm:pt modelId="{749D0474-FFBD-4EB7-A1DC-5B3B8E1DE69B}" type="pres">
      <dgm:prSet presAssocID="{222341F4-2004-4555-B4B1-560FA03AD981}" presName="composite" presStyleCnt="0"/>
      <dgm:spPr/>
    </dgm:pt>
    <dgm:pt modelId="{C2C030F3-034F-43CF-94D2-B883A2746FE7}" type="pres">
      <dgm:prSet presAssocID="{222341F4-2004-4555-B4B1-560FA03AD981}" presName="L" presStyleLbl="solidFgAcc1" presStyleIdx="9" presStyleCnt="11">
        <dgm:presLayoutVars>
          <dgm:chMax val="0"/>
          <dgm:chPref val="0"/>
        </dgm:presLayoutVars>
      </dgm:prSet>
      <dgm:spPr/>
    </dgm:pt>
    <dgm:pt modelId="{0AEDB774-0750-407F-A5E2-4766E26511C0}" type="pres">
      <dgm:prSet presAssocID="{222341F4-2004-4555-B4B1-560FA03AD981}" presName="parTx" presStyleLbl="alignNode1" presStyleIdx="9" presStyleCnt="11">
        <dgm:presLayoutVars>
          <dgm:chMax val="0"/>
          <dgm:chPref val="0"/>
          <dgm:bulletEnabled val="1"/>
        </dgm:presLayoutVars>
      </dgm:prSet>
      <dgm:spPr/>
    </dgm:pt>
    <dgm:pt modelId="{13D9048C-1A57-4ACD-8824-5A04F384284F}" type="pres">
      <dgm:prSet presAssocID="{222341F4-2004-4555-B4B1-560FA03AD981}" presName="desTx" presStyleLbl="revTx" presStyleIdx="9" presStyleCnt="11">
        <dgm:presLayoutVars>
          <dgm:chMax val="0"/>
          <dgm:chPref val="0"/>
          <dgm:bulletEnabled val="1"/>
        </dgm:presLayoutVars>
      </dgm:prSet>
      <dgm:spPr/>
    </dgm:pt>
    <dgm:pt modelId="{223A6D64-7B7C-4E7C-A543-6DC4FEEE3609}" type="pres">
      <dgm:prSet presAssocID="{222341F4-2004-4555-B4B1-560FA03AD981}" presName="EmptyPlaceHolder" presStyleCnt="0"/>
      <dgm:spPr/>
    </dgm:pt>
    <dgm:pt modelId="{4EF9A59A-A740-4CE4-8FAC-214C10F33772}" type="pres">
      <dgm:prSet presAssocID="{24373A91-5178-436A-AED0-B076CD1FFF83}" presName="space" presStyleCnt="0"/>
      <dgm:spPr/>
    </dgm:pt>
    <dgm:pt modelId="{F5621542-C3C4-4A5E-A147-27FECE383AE2}" type="pres">
      <dgm:prSet presAssocID="{AA8B8C3C-98DA-49C1-B7B2-5B2A80E189E4}" presName="composite" presStyleCnt="0"/>
      <dgm:spPr/>
    </dgm:pt>
    <dgm:pt modelId="{44926E45-EA28-4732-96C4-30A7199268EA}" type="pres">
      <dgm:prSet presAssocID="{AA8B8C3C-98DA-49C1-B7B2-5B2A80E189E4}" presName="L" presStyleLbl="solidFgAcc1" presStyleIdx="10" presStyleCnt="11">
        <dgm:presLayoutVars>
          <dgm:chMax val="0"/>
          <dgm:chPref val="0"/>
        </dgm:presLayoutVars>
      </dgm:prSet>
      <dgm:spPr/>
    </dgm:pt>
    <dgm:pt modelId="{9494D92D-9D33-4AC8-A9B0-544AF522461A}" type="pres">
      <dgm:prSet presAssocID="{AA8B8C3C-98DA-49C1-B7B2-5B2A80E189E4}" presName="parTx" presStyleLbl="alignNode1" presStyleIdx="10" presStyleCnt="11">
        <dgm:presLayoutVars>
          <dgm:chMax val="0"/>
          <dgm:chPref val="0"/>
          <dgm:bulletEnabled val="1"/>
        </dgm:presLayoutVars>
      </dgm:prSet>
      <dgm:spPr/>
    </dgm:pt>
    <dgm:pt modelId="{C9A06FE1-64D2-4F5F-95E6-95722010061C}" type="pres">
      <dgm:prSet presAssocID="{AA8B8C3C-98DA-49C1-B7B2-5B2A80E189E4}" presName="desTx" presStyleLbl="revTx" presStyleIdx="10" presStyleCnt="11">
        <dgm:presLayoutVars>
          <dgm:chMax val="0"/>
          <dgm:chPref val="0"/>
          <dgm:bulletEnabled val="1"/>
        </dgm:presLayoutVars>
      </dgm:prSet>
      <dgm:spPr/>
    </dgm:pt>
    <dgm:pt modelId="{67CFC3F9-8F75-4CF2-ACD9-CBE023AAE295}" type="pres">
      <dgm:prSet presAssocID="{AA8B8C3C-98DA-49C1-B7B2-5B2A80E189E4}" presName="EmptyPlaceHolder" presStyleCnt="0"/>
      <dgm:spPr/>
    </dgm:pt>
  </dgm:ptLst>
  <dgm:cxnLst>
    <dgm:cxn modelId="{70810902-FB1B-43F0-85F9-767591A2AD84}" type="presOf" srcId="{FFC5D780-7D98-475E-B3E8-AC68C0AEA54E}" destId="{13D9048C-1A57-4ACD-8824-5A04F384284F}" srcOrd="0" destOrd="0" presId="urn:microsoft.com/office/officeart/2016/7/layout/AccentHomeChevronProcess"/>
    <dgm:cxn modelId="{3798CB02-E51A-4500-A416-6B8F8F0659A1}" type="presOf" srcId="{C00BC93D-7B46-46E3-8D83-A705B9B163B7}" destId="{CC30C123-F472-4A37-9B46-03B266A9F5D0}" srcOrd="0" destOrd="0" presId="urn:microsoft.com/office/officeart/2016/7/layout/AccentHomeChevronProcess"/>
    <dgm:cxn modelId="{87891905-A2CC-430F-AFBF-F36E25E5F587}" srcId="{46009337-1E8B-4734-8965-7EE4A389839F}" destId="{CB1F95F1-106B-43FE-821C-5BEA791A0B94}" srcOrd="0" destOrd="0" parTransId="{F7415CAF-3C47-4016-860A-E8B6FAF7FE58}" sibTransId="{647DE002-851F-4451-809E-27822C039787}"/>
    <dgm:cxn modelId="{4D527705-6E83-4B3C-BF66-DBDA809B97C9}" type="presOf" srcId="{3872C851-A7DC-4A46-8B24-41981E58AE14}" destId="{A67A5084-077E-409B-94E7-10AD08246467}" srcOrd="0" destOrd="0" presId="urn:microsoft.com/office/officeart/2016/7/layout/AccentHomeChevronProcess"/>
    <dgm:cxn modelId="{641E860A-C18C-4F56-AAEA-3EB0A28BC7BF}" type="presOf" srcId="{3CAF6411-6C42-4506-9094-BBAB8C2C40A2}" destId="{B10F5602-0B7F-4B69-BCD5-76EB2E2C21E5}" srcOrd="0" destOrd="0" presId="urn:microsoft.com/office/officeart/2016/7/layout/AccentHomeChevronProcess"/>
    <dgm:cxn modelId="{46B0A113-2503-47C6-950A-AF1B10E73CB1}" type="presOf" srcId="{8D9AEF7E-9C09-426B-849A-6EB6B2F0D7ED}" destId="{82306774-A4F8-4490-BF6C-060EB13E41DF}" srcOrd="0" destOrd="0" presId="urn:microsoft.com/office/officeart/2016/7/layout/AccentHomeChevronProcess"/>
    <dgm:cxn modelId="{C87C4E16-F20A-46A0-8C52-C7509DC842C3}" type="presOf" srcId="{C7AB9782-1416-45F7-96A0-C34150944DA0}" destId="{6EB603C9-9704-4DB2-B075-F6D77C141C50}" srcOrd="0" destOrd="0" presId="urn:microsoft.com/office/officeart/2016/7/layout/AccentHomeChevronProcess"/>
    <dgm:cxn modelId="{99E55C17-5EF6-4C1C-A872-C92886BD318D}" srcId="{BB68929B-EA1B-4378-ACF5-874A7F81D60C}" destId="{2FC75F84-FED7-4936-B004-3BCBC89BC989}" srcOrd="4" destOrd="0" parTransId="{C2875C37-9F73-4264-A543-A0295C9ECAA3}" sibTransId="{70A03EBE-C351-4436-BEAC-0CB47E16C93D}"/>
    <dgm:cxn modelId="{597D921C-43EA-418D-9957-674DA6D0F5D4}" srcId="{BB68929B-EA1B-4378-ACF5-874A7F81D60C}" destId="{140461A0-AF8C-4890-BD51-3B5AA6C073C4}" srcOrd="2" destOrd="0" parTransId="{F7417313-8D40-4EC0-A2B0-F0D9DFBAB518}" sibTransId="{B3E52D4F-6CBF-46F8-B194-482DA792DA74}"/>
    <dgm:cxn modelId="{0CF51023-E0D0-46F1-8499-9948283FD6F5}" type="presOf" srcId="{BB68929B-EA1B-4378-ACF5-874A7F81D60C}" destId="{4A22F28D-6043-4A7F-B310-E46CFF26B435}" srcOrd="0" destOrd="0" presId="urn:microsoft.com/office/officeart/2016/7/layout/AccentHomeChevronProcess"/>
    <dgm:cxn modelId="{D9CB5D28-D1EC-493E-8181-710F2AD22D75}" srcId="{4A499E7D-758A-4067-A797-5C8DE22A8453}" destId="{3CAF6411-6C42-4506-9094-BBAB8C2C40A2}" srcOrd="0" destOrd="0" parTransId="{C4668694-84D6-40F1-98CE-B2FBC3863020}" sibTransId="{9A865219-5392-4338-A2B7-6DA5A55397F0}"/>
    <dgm:cxn modelId="{C492C229-B212-49E6-9C35-804099F9242E}" srcId="{BB68929B-EA1B-4378-ACF5-874A7F81D60C}" destId="{E82FFB96-AD2E-46CC-8072-33FB4FCACA9A}" srcOrd="0" destOrd="0" parTransId="{40429EEB-B34E-4330-B8BA-86FF24BE02AF}" sibTransId="{B1D96E1D-4F79-4A65-99CA-72EECBF3394A}"/>
    <dgm:cxn modelId="{3C879839-76D9-4BCA-A522-9765681AF166}" srcId="{BB68929B-EA1B-4378-ACF5-874A7F81D60C}" destId="{3872C851-A7DC-4A46-8B24-41981E58AE14}" srcOrd="1" destOrd="0" parTransId="{B46DC7F8-41E0-48A9-8FC2-42AA8B01E854}" sibTransId="{03F7DB54-B1D4-4F8E-A161-AE0810463832}"/>
    <dgm:cxn modelId="{EF3D0F3A-6CA1-4339-8B72-B8E05D1F95A7}" type="presOf" srcId="{9844C2AE-202A-4E68-B91C-4A4D79D409EF}" destId="{496F7F31-51BD-4A70-B67C-FD63AC54D5C4}" srcOrd="0" destOrd="0" presId="urn:microsoft.com/office/officeart/2016/7/layout/AccentHomeChevronProcess"/>
    <dgm:cxn modelId="{4CB0193D-AC34-4C8B-80AE-DA084346E5D0}" srcId="{ADC5B3BD-684C-4BE9-B50F-C416E6423AE0}" destId="{C00BC93D-7B46-46E3-8D83-A705B9B163B7}" srcOrd="0" destOrd="0" parTransId="{036F0C64-6037-443D-826D-EC2921ACB50F}" sibTransId="{F32F8E4E-E23C-4C29-828D-48092CD6A5AA}"/>
    <dgm:cxn modelId="{BA50773F-E303-4A78-A9DA-6E679EC3C017}" type="presOf" srcId="{4A499E7D-758A-4067-A797-5C8DE22A8453}" destId="{2748514C-B098-4989-9753-69089EB65520}" srcOrd="0" destOrd="0" presId="urn:microsoft.com/office/officeart/2016/7/layout/AccentHomeChevronProcess"/>
    <dgm:cxn modelId="{61781342-6404-48E7-9CF4-FA59CEFC8D80}" type="presOf" srcId="{AA8B8C3C-98DA-49C1-B7B2-5B2A80E189E4}" destId="{9494D92D-9D33-4AC8-A9B0-544AF522461A}" srcOrd="0" destOrd="0" presId="urn:microsoft.com/office/officeart/2016/7/layout/AccentHomeChevronProcess"/>
    <dgm:cxn modelId="{B7E04F4A-CF18-47C3-8DF5-6E18E0DE32E7}" srcId="{BB68929B-EA1B-4378-ACF5-874A7F81D60C}" destId="{222341F4-2004-4555-B4B1-560FA03AD981}" srcOrd="9" destOrd="0" parTransId="{294BD988-8169-46D0-BAEB-F183C099A4C3}" sibTransId="{24373A91-5178-436A-AED0-B076CD1FFF83}"/>
    <dgm:cxn modelId="{40E4836A-DB77-42DF-BC4E-97F24CDB360F}" srcId="{BB68929B-EA1B-4378-ACF5-874A7F81D60C}" destId="{ADC5B3BD-684C-4BE9-B50F-C416E6423AE0}" srcOrd="8" destOrd="0" parTransId="{837AF1CB-48BC-4B76-81BA-A2227DDC3B20}" sibTransId="{F50C69BB-F220-421C-85CF-E90AA9EDA845}"/>
    <dgm:cxn modelId="{77F64D4C-0C5C-403C-9A3A-0B1D338809F5}" type="presOf" srcId="{222341F4-2004-4555-B4B1-560FA03AD981}" destId="{0AEDB774-0750-407F-A5E2-4766E26511C0}" srcOrd="0" destOrd="0" presId="urn:microsoft.com/office/officeart/2016/7/layout/AccentHomeChevronProcess"/>
    <dgm:cxn modelId="{F9772550-7F15-407F-A46A-73CCB61982FF}" type="presOf" srcId="{F8E54375-8781-4A9A-A0B5-12A7B5156564}" destId="{0DA8ECF4-ABF5-4C38-9893-6EA88A193F0A}" srcOrd="0" destOrd="0" presId="urn:microsoft.com/office/officeart/2016/7/layout/AccentHomeChevronProcess"/>
    <dgm:cxn modelId="{8BE2FF74-47B0-42A2-9596-8CFD24AD1840}" type="presOf" srcId="{2FC75F84-FED7-4936-B004-3BCBC89BC989}" destId="{C193D4D1-6C32-4048-B305-B750D4541B65}" srcOrd="0" destOrd="0" presId="urn:microsoft.com/office/officeart/2016/7/layout/AccentHomeChevronProcess"/>
    <dgm:cxn modelId="{6B193395-2B9C-45E8-9B33-41B350353F9C}" srcId="{F8E54375-8781-4A9A-A0B5-12A7B5156564}" destId="{9844C2AE-202A-4E68-B91C-4A4D79D409EF}" srcOrd="0" destOrd="0" parTransId="{8A849C0A-E1E8-49AC-B47F-BD47FF0F8E48}" sibTransId="{1C14EB3A-7EB1-4183-9FD5-6CC27238F699}"/>
    <dgm:cxn modelId="{FF1E2EA1-5E53-4D7B-9B33-73E5A33FD80B}" srcId="{8B160689-3F91-417D-AB75-D1EE836B8F96}" destId="{D2EE254D-3820-4CBB-982F-E882141E3BA0}" srcOrd="0" destOrd="0" parTransId="{555008CE-C829-4D26-8472-9994A7188037}" sibTransId="{0B09A049-60F8-4641-9067-E289ECEE07C8}"/>
    <dgm:cxn modelId="{FF4238A1-930F-4DA7-9FCD-974D2F4EAA63}" srcId="{E82FFB96-AD2E-46CC-8072-33FB4FCACA9A}" destId="{96CFBFF6-9BB3-4E85-B8B8-FF893B2DDB44}" srcOrd="0" destOrd="0" parTransId="{2B5659A2-B0D5-42A4-B7A8-9C68F36AC75D}" sibTransId="{11DF7746-CE3B-41E5-B465-41CBB6B6236B}"/>
    <dgm:cxn modelId="{228A36A2-22F6-43AB-8D4D-5FE12DCD1ABF}" srcId="{3872C851-A7DC-4A46-8B24-41981E58AE14}" destId="{C7AB9782-1416-45F7-96A0-C34150944DA0}" srcOrd="0" destOrd="0" parTransId="{13BBBBF3-2EAA-450B-91C1-CDABA10C7E90}" sibTransId="{6BFEC29A-A970-472F-8F79-8662855315B9}"/>
    <dgm:cxn modelId="{F5D74AA3-035C-4042-AA56-ED7169880FBD}" srcId="{BB68929B-EA1B-4378-ACF5-874A7F81D60C}" destId="{4A499E7D-758A-4067-A797-5C8DE22A8453}" srcOrd="5" destOrd="0" parTransId="{AEB95326-17F5-4C3A-B320-DCAD64C9F00F}" sibTransId="{76DB3F66-A8CD-41F3-BEE8-9633BF67E5B9}"/>
    <dgm:cxn modelId="{96B21FAA-0C97-4A0B-8BC6-7F3EFDB61BB1}" type="presOf" srcId="{96CFBFF6-9BB3-4E85-B8B8-FF893B2DDB44}" destId="{767979D3-B5A3-4CE7-82EF-295249DEC178}" srcOrd="0" destOrd="0" presId="urn:microsoft.com/office/officeart/2016/7/layout/AccentHomeChevronProcess"/>
    <dgm:cxn modelId="{12A630B2-D2D0-4F13-9F78-D0CDD753828E}" srcId="{2FC75F84-FED7-4936-B004-3BCBC89BC989}" destId="{8BBDBA89-359A-4E09-9AB3-0648349B3F34}" srcOrd="0" destOrd="0" parTransId="{FB837B0A-A259-40E4-8799-475FB08262A8}" sibTransId="{12132072-730E-42DD-A53D-BA89EB789661}"/>
    <dgm:cxn modelId="{F6A66BB3-A152-4593-A438-4BFEFDC1E9C4}" srcId="{140461A0-AF8C-4890-BD51-3B5AA6C073C4}" destId="{8D9AEF7E-9C09-426B-849A-6EB6B2F0D7ED}" srcOrd="0" destOrd="0" parTransId="{C3B4C197-9415-4767-ABEE-BC79B273B925}" sibTransId="{CDB78C6C-5F4E-4A3F-B5FB-B99F704683F8}"/>
    <dgm:cxn modelId="{3FA19BB3-27FB-4579-B144-C7F0777E3B73}" srcId="{BB68929B-EA1B-4378-ACF5-874A7F81D60C}" destId="{46009337-1E8B-4734-8965-7EE4A389839F}" srcOrd="3" destOrd="0" parTransId="{75AD7769-DF29-49D6-9139-526C3C8A021B}" sibTransId="{A62869EC-1F5B-47BC-8A7F-A281106CB204}"/>
    <dgm:cxn modelId="{C456C7CB-1C2A-4CA7-BA4C-F0F627502EFE}" type="presOf" srcId="{46009337-1E8B-4734-8965-7EE4A389839F}" destId="{09586D67-83F8-4242-881E-1F693E4C9152}" srcOrd="0" destOrd="0" presId="urn:microsoft.com/office/officeart/2016/7/layout/AccentHomeChevronProcess"/>
    <dgm:cxn modelId="{D7CFAACE-5B24-4345-8ABA-83A5F8150411}" type="presOf" srcId="{8BBDBA89-359A-4E09-9AB3-0648349B3F34}" destId="{8AC3A59D-245F-4C4B-B465-6754E38E0BEB}" srcOrd="0" destOrd="0" presId="urn:microsoft.com/office/officeart/2016/7/layout/AccentHomeChevronProcess"/>
    <dgm:cxn modelId="{7E6E78D2-18CC-4DF1-9DA7-1CFF5FE37875}" type="presOf" srcId="{140461A0-AF8C-4890-BD51-3B5AA6C073C4}" destId="{3CE24E8E-2CE3-4618-A9AC-772BC3FC6D71}" srcOrd="0" destOrd="0" presId="urn:microsoft.com/office/officeart/2016/7/layout/AccentHomeChevronProcess"/>
    <dgm:cxn modelId="{2BC290D7-6BF9-417B-8EF0-3412F17FAE32}" type="presOf" srcId="{8B160689-3F91-417D-AB75-D1EE836B8F96}" destId="{77E936A8-079C-40D2-87A1-21253ED1F635}" srcOrd="0" destOrd="0" presId="urn:microsoft.com/office/officeart/2016/7/layout/AccentHomeChevronProcess"/>
    <dgm:cxn modelId="{B0234AE6-A22B-41AC-AD43-4C2889E4810E}" srcId="{222341F4-2004-4555-B4B1-560FA03AD981}" destId="{FFC5D780-7D98-475E-B3E8-AC68C0AEA54E}" srcOrd="0" destOrd="0" parTransId="{CE7B2891-54F5-465C-9812-AD58DDA30573}" sibTransId="{71CC2189-86B1-4520-8E67-F57C8358F5DF}"/>
    <dgm:cxn modelId="{CBBCFAE6-B3F8-425D-B95A-DDB1CC43325F}" type="presOf" srcId="{D2EE254D-3820-4CBB-982F-E882141E3BA0}" destId="{7F0CAA4C-F10B-44EE-A781-D0E0C7DA3012}" srcOrd="0" destOrd="0" presId="urn:microsoft.com/office/officeart/2016/7/layout/AccentHomeChevronProcess"/>
    <dgm:cxn modelId="{29363BEE-6CDC-40F4-8F53-CFBBA0F3FEE4}" srcId="{BB68929B-EA1B-4378-ACF5-874A7F81D60C}" destId="{8B160689-3F91-417D-AB75-D1EE836B8F96}" srcOrd="7" destOrd="0" parTransId="{9CF940CB-FEDB-47D8-8F11-AF5D5573CE19}" sibTransId="{CE05D68F-929F-45D0-891A-AB75212AF4F0}"/>
    <dgm:cxn modelId="{13CE1FF0-8800-4AD0-9774-69FDFDFF616B}" type="presOf" srcId="{ADC5B3BD-684C-4BE9-B50F-C416E6423AE0}" destId="{CF4ECAC0-68F3-4CEF-9F0D-A97A99365B07}" srcOrd="0" destOrd="0" presId="urn:microsoft.com/office/officeart/2016/7/layout/AccentHomeChevronProcess"/>
    <dgm:cxn modelId="{E95481F4-4B19-413D-B2AA-E2EF240027AD}" type="presOf" srcId="{CB1F95F1-106B-43FE-821C-5BEA791A0B94}" destId="{1F995710-B58C-4484-B034-2DE8D25C456F}" srcOrd="0" destOrd="0" presId="urn:microsoft.com/office/officeart/2016/7/layout/AccentHomeChevronProcess"/>
    <dgm:cxn modelId="{20E2ADF7-594B-4032-8D60-22F9666FEFD3}" srcId="{AA8B8C3C-98DA-49C1-B7B2-5B2A80E189E4}" destId="{A316161C-C8B7-448C-8C6C-9F1C618D7FF8}" srcOrd="0" destOrd="0" parTransId="{C934368C-452B-498A-9944-634BACAF943B}" sibTransId="{A3D85689-2698-48D6-A750-F351458D4849}"/>
    <dgm:cxn modelId="{8D36ECF7-CEAF-410E-9B97-5E9AB18CA569}" type="presOf" srcId="{E82FFB96-AD2E-46CC-8072-33FB4FCACA9A}" destId="{47296010-D8F9-4A8D-9C44-9256210466CD}" srcOrd="0" destOrd="0" presId="urn:microsoft.com/office/officeart/2016/7/layout/AccentHomeChevronProcess"/>
    <dgm:cxn modelId="{D089CEFA-D40C-4826-ADED-2E4644E57780}" srcId="{BB68929B-EA1B-4378-ACF5-874A7F81D60C}" destId="{F8E54375-8781-4A9A-A0B5-12A7B5156564}" srcOrd="6" destOrd="0" parTransId="{1AF0DD0F-CF9C-4AF2-B00D-8A2F3E0E2AF7}" sibTransId="{3D809A86-6C16-4AFB-8130-CE0C9A5EDF14}"/>
    <dgm:cxn modelId="{7C5783FB-0CBA-4067-A45F-4A5B17CAC29E}" type="presOf" srcId="{A316161C-C8B7-448C-8C6C-9F1C618D7FF8}" destId="{C9A06FE1-64D2-4F5F-95E6-95722010061C}" srcOrd="0" destOrd="0" presId="urn:microsoft.com/office/officeart/2016/7/layout/AccentHomeChevronProcess"/>
    <dgm:cxn modelId="{C3C3A2FF-6103-4FB9-B3AC-FFC38483239D}" srcId="{BB68929B-EA1B-4378-ACF5-874A7F81D60C}" destId="{AA8B8C3C-98DA-49C1-B7B2-5B2A80E189E4}" srcOrd="10" destOrd="0" parTransId="{63CD3C03-D749-429D-B75B-DF4ED6782204}" sibTransId="{BCD2AC25-551D-4038-85C0-FB241FD3F1BF}"/>
    <dgm:cxn modelId="{04526EEA-1AE8-4555-B544-5C28B48BAAED}" type="presParOf" srcId="{4A22F28D-6043-4A7F-B310-E46CFF26B435}" destId="{84D1A4D6-5252-4F5B-A1B0-BF46C75F6968}" srcOrd="0" destOrd="0" presId="urn:microsoft.com/office/officeart/2016/7/layout/AccentHomeChevronProcess"/>
    <dgm:cxn modelId="{6DB432C3-1907-4D64-B8A5-785C36A6E6B6}" type="presParOf" srcId="{84D1A4D6-5252-4F5B-A1B0-BF46C75F6968}" destId="{0E37E30B-7EE4-4789-A979-F981317B53A9}" srcOrd="0" destOrd="0" presId="urn:microsoft.com/office/officeart/2016/7/layout/AccentHomeChevronProcess"/>
    <dgm:cxn modelId="{6DDCE2A7-925B-4D8E-B06F-B5DD87059E3D}" type="presParOf" srcId="{84D1A4D6-5252-4F5B-A1B0-BF46C75F6968}" destId="{47296010-D8F9-4A8D-9C44-9256210466CD}" srcOrd="1" destOrd="0" presId="urn:microsoft.com/office/officeart/2016/7/layout/AccentHomeChevronProcess"/>
    <dgm:cxn modelId="{2BB8E399-8067-4711-A429-04AB1C1ACBBD}" type="presParOf" srcId="{84D1A4D6-5252-4F5B-A1B0-BF46C75F6968}" destId="{767979D3-B5A3-4CE7-82EF-295249DEC178}" srcOrd="2" destOrd="0" presId="urn:microsoft.com/office/officeart/2016/7/layout/AccentHomeChevronProcess"/>
    <dgm:cxn modelId="{3FC4EBDF-DE5F-48C7-87DB-BB9C3ABC85B4}" type="presParOf" srcId="{84D1A4D6-5252-4F5B-A1B0-BF46C75F6968}" destId="{C96A1826-BD6E-40EB-A00C-9AA24D27A4D7}" srcOrd="3" destOrd="0" presId="urn:microsoft.com/office/officeart/2016/7/layout/AccentHomeChevronProcess"/>
    <dgm:cxn modelId="{D9BB46C3-D3DC-48D6-AFCA-F34BD70D972B}" type="presParOf" srcId="{4A22F28D-6043-4A7F-B310-E46CFF26B435}" destId="{11BC04FB-2B74-4167-8E24-E3A3F998768F}" srcOrd="1" destOrd="0" presId="urn:microsoft.com/office/officeart/2016/7/layout/AccentHomeChevronProcess"/>
    <dgm:cxn modelId="{71CABBF8-A0D8-47A8-A9D1-AE36E75C3B69}" type="presParOf" srcId="{4A22F28D-6043-4A7F-B310-E46CFF26B435}" destId="{5C244A09-F694-4C56-B331-1D8442C74080}" srcOrd="2" destOrd="0" presId="urn:microsoft.com/office/officeart/2016/7/layout/AccentHomeChevronProcess"/>
    <dgm:cxn modelId="{3D017BC3-FA33-4B3A-A57C-D0286FCF9296}" type="presParOf" srcId="{5C244A09-F694-4C56-B331-1D8442C74080}" destId="{20DEBBCF-EE9E-447A-90A3-804D062C7C29}" srcOrd="0" destOrd="0" presId="urn:microsoft.com/office/officeart/2016/7/layout/AccentHomeChevronProcess"/>
    <dgm:cxn modelId="{0F90F708-DD5B-4024-904B-833DB9AEFF52}" type="presParOf" srcId="{5C244A09-F694-4C56-B331-1D8442C74080}" destId="{A67A5084-077E-409B-94E7-10AD08246467}" srcOrd="1" destOrd="0" presId="urn:microsoft.com/office/officeart/2016/7/layout/AccentHomeChevronProcess"/>
    <dgm:cxn modelId="{FBE7DA96-7B9C-422A-8246-F833544DD296}" type="presParOf" srcId="{5C244A09-F694-4C56-B331-1D8442C74080}" destId="{6EB603C9-9704-4DB2-B075-F6D77C141C50}" srcOrd="2" destOrd="0" presId="urn:microsoft.com/office/officeart/2016/7/layout/AccentHomeChevronProcess"/>
    <dgm:cxn modelId="{253D85F5-7CCF-4DE4-B613-C47F63957D90}" type="presParOf" srcId="{5C244A09-F694-4C56-B331-1D8442C74080}" destId="{02258A5A-02F4-493D-AB7E-7CF01A2138EA}" srcOrd="3" destOrd="0" presId="urn:microsoft.com/office/officeart/2016/7/layout/AccentHomeChevronProcess"/>
    <dgm:cxn modelId="{26871C00-9C14-4A45-A364-63E72AB00506}" type="presParOf" srcId="{4A22F28D-6043-4A7F-B310-E46CFF26B435}" destId="{498D41E0-B8EC-4B1A-8478-5D9C44F52D3A}" srcOrd="3" destOrd="0" presId="urn:microsoft.com/office/officeart/2016/7/layout/AccentHomeChevronProcess"/>
    <dgm:cxn modelId="{9579456A-2214-4C0B-8854-790D4346220B}" type="presParOf" srcId="{4A22F28D-6043-4A7F-B310-E46CFF26B435}" destId="{A771E723-49CE-49A3-86AE-C19E272545B3}" srcOrd="4" destOrd="0" presId="urn:microsoft.com/office/officeart/2016/7/layout/AccentHomeChevronProcess"/>
    <dgm:cxn modelId="{E4AEA517-625F-4A37-928E-7761B6CC17FE}" type="presParOf" srcId="{A771E723-49CE-49A3-86AE-C19E272545B3}" destId="{839D9655-30CD-4B4C-AABB-54CA0EC603BD}" srcOrd="0" destOrd="0" presId="urn:microsoft.com/office/officeart/2016/7/layout/AccentHomeChevronProcess"/>
    <dgm:cxn modelId="{5F305E14-6894-45C3-9BEE-467F17D41D03}" type="presParOf" srcId="{A771E723-49CE-49A3-86AE-C19E272545B3}" destId="{3CE24E8E-2CE3-4618-A9AC-772BC3FC6D71}" srcOrd="1" destOrd="0" presId="urn:microsoft.com/office/officeart/2016/7/layout/AccentHomeChevronProcess"/>
    <dgm:cxn modelId="{AF55FC5D-E5A4-41C3-9C08-95F3FA934031}" type="presParOf" srcId="{A771E723-49CE-49A3-86AE-C19E272545B3}" destId="{82306774-A4F8-4490-BF6C-060EB13E41DF}" srcOrd="2" destOrd="0" presId="urn:microsoft.com/office/officeart/2016/7/layout/AccentHomeChevronProcess"/>
    <dgm:cxn modelId="{83DF1BE3-464A-446C-A35E-0F44B42F9A74}" type="presParOf" srcId="{A771E723-49CE-49A3-86AE-C19E272545B3}" destId="{94F0390D-048C-4B50-BE3D-CEDC9AEE56F2}" srcOrd="3" destOrd="0" presId="urn:microsoft.com/office/officeart/2016/7/layout/AccentHomeChevronProcess"/>
    <dgm:cxn modelId="{79A99A9B-AF2F-4693-9A5B-631C001B87E0}" type="presParOf" srcId="{4A22F28D-6043-4A7F-B310-E46CFF26B435}" destId="{FF8CA29E-B973-40B4-B5DC-AC69E319653F}" srcOrd="5" destOrd="0" presId="urn:microsoft.com/office/officeart/2016/7/layout/AccentHomeChevronProcess"/>
    <dgm:cxn modelId="{A04B0DEA-AD32-4769-B0BF-6F6C5DD6CF9B}" type="presParOf" srcId="{4A22F28D-6043-4A7F-B310-E46CFF26B435}" destId="{E8466777-940E-4D90-8103-0B8A25A8BBA3}" srcOrd="6" destOrd="0" presId="urn:microsoft.com/office/officeart/2016/7/layout/AccentHomeChevronProcess"/>
    <dgm:cxn modelId="{9A0EA83C-4DAD-47AB-A631-E92C40B3A96E}" type="presParOf" srcId="{E8466777-940E-4D90-8103-0B8A25A8BBA3}" destId="{9F991DD1-4BC6-455C-892D-71043A77CEC0}" srcOrd="0" destOrd="0" presId="urn:microsoft.com/office/officeart/2016/7/layout/AccentHomeChevronProcess"/>
    <dgm:cxn modelId="{9E944FE1-8FCD-4B7C-BCED-7FA26109785B}" type="presParOf" srcId="{E8466777-940E-4D90-8103-0B8A25A8BBA3}" destId="{09586D67-83F8-4242-881E-1F693E4C9152}" srcOrd="1" destOrd="0" presId="urn:microsoft.com/office/officeart/2016/7/layout/AccentHomeChevronProcess"/>
    <dgm:cxn modelId="{7A17E3AD-27D8-40C8-93A3-F1A9074683D6}" type="presParOf" srcId="{E8466777-940E-4D90-8103-0B8A25A8BBA3}" destId="{1F995710-B58C-4484-B034-2DE8D25C456F}" srcOrd="2" destOrd="0" presId="urn:microsoft.com/office/officeart/2016/7/layout/AccentHomeChevronProcess"/>
    <dgm:cxn modelId="{F584CD0A-CC9C-4116-B503-6C26979B7DDD}" type="presParOf" srcId="{E8466777-940E-4D90-8103-0B8A25A8BBA3}" destId="{867FF9C3-75A2-48A6-9738-9173648F8888}" srcOrd="3" destOrd="0" presId="urn:microsoft.com/office/officeart/2016/7/layout/AccentHomeChevronProcess"/>
    <dgm:cxn modelId="{B05E9428-3071-438E-AEE0-DC9BCDEBE1FE}" type="presParOf" srcId="{4A22F28D-6043-4A7F-B310-E46CFF26B435}" destId="{06727045-E969-4AF8-BFB6-E95B46128E7E}" srcOrd="7" destOrd="0" presId="urn:microsoft.com/office/officeart/2016/7/layout/AccentHomeChevronProcess"/>
    <dgm:cxn modelId="{7F519DA9-8A4D-4B1C-9FCD-AC1E92665214}" type="presParOf" srcId="{4A22F28D-6043-4A7F-B310-E46CFF26B435}" destId="{6325B8B5-9DEF-401C-9912-814A1AB28CD7}" srcOrd="8" destOrd="0" presId="urn:microsoft.com/office/officeart/2016/7/layout/AccentHomeChevronProcess"/>
    <dgm:cxn modelId="{24C0322A-249B-4B67-A060-48CCEC142D48}" type="presParOf" srcId="{6325B8B5-9DEF-401C-9912-814A1AB28CD7}" destId="{C79276F5-2EAD-44BC-A1F6-2841F9194ED0}" srcOrd="0" destOrd="0" presId="urn:microsoft.com/office/officeart/2016/7/layout/AccentHomeChevronProcess"/>
    <dgm:cxn modelId="{51C3A732-CA09-45F0-8BE4-7966884D223E}" type="presParOf" srcId="{6325B8B5-9DEF-401C-9912-814A1AB28CD7}" destId="{C193D4D1-6C32-4048-B305-B750D4541B65}" srcOrd="1" destOrd="0" presId="urn:microsoft.com/office/officeart/2016/7/layout/AccentHomeChevronProcess"/>
    <dgm:cxn modelId="{62E09678-AA0E-4207-9B63-4C81CB831F35}" type="presParOf" srcId="{6325B8B5-9DEF-401C-9912-814A1AB28CD7}" destId="{8AC3A59D-245F-4C4B-B465-6754E38E0BEB}" srcOrd="2" destOrd="0" presId="urn:microsoft.com/office/officeart/2016/7/layout/AccentHomeChevronProcess"/>
    <dgm:cxn modelId="{C19E9376-D8B0-4777-90B3-A596A1E754B6}" type="presParOf" srcId="{6325B8B5-9DEF-401C-9912-814A1AB28CD7}" destId="{21596BD4-E0A5-4CAD-A9A6-20E284332F3D}" srcOrd="3" destOrd="0" presId="urn:microsoft.com/office/officeart/2016/7/layout/AccentHomeChevronProcess"/>
    <dgm:cxn modelId="{7061AC51-5D6F-47ED-9100-1555294FC11D}" type="presParOf" srcId="{4A22F28D-6043-4A7F-B310-E46CFF26B435}" destId="{0AE55C49-0429-4AC9-93A6-7CFD847DC45C}" srcOrd="9" destOrd="0" presId="urn:microsoft.com/office/officeart/2016/7/layout/AccentHomeChevronProcess"/>
    <dgm:cxn modelId="{A2476C72-2913-4228-AE3E-9E38779E4389}" type="presParOf" srcId="{4A22F28D-6043-4A7F-B310-E46CFF26B435}" destId="{87B700B9-B8A0-4A2F-B2E7-E0CE24AA8193}" srcOrd="10" destOrd="0" presId="urn:microsoft.com/office/officeart/2016/7/layout/AccentHomeChevronProcess"/>
    <dgm:cxn modelId="{6453A7B0-56FB-4B99-93D5-75F30BBC1D7D}" type="presParOf" srcId="{87B700B9-B8A0-4A2F-B2E7-E0CE24AA8193}" destId="{DE6F6E63-294C-49E1-AF64-2FDA893FD71D}" srcOrd="0" destOrd="0" presId="urn:microsoft.com/office/officeart/2016/7/layout/AccentHomeChevronProcess"/>
    <dgm:cxn modelId="{51184CD2-4538-4508-A605-F69857C014F8}" type="presParOf" srcId="{87B700B9-B8A0-4A2F-B2E7-E0CE24AA8193}" destId="{2748514C-B098-4989-9753-69089EB65520}" srcOrd="1" destOrd="0" presId="urn:microsoft.com/office/officeart/2016/7/layout/AccentHomeChevronProcess"/>
    <dgm:cxn modelId="{C3404875-5D2E-438C-BFCF-2FF635198946}" type="presParOf" srcId="{87B700B9-B8A0-4A2F-B2E7-E0CE24AA8193}" destId="{B10F5602-0B7F-4B69-BCD5-76EB2E2C21E5}" srcOrd="2" destOrd="0" presId="urn:microsoft.com/office/officeart/2016/7/layout/AccentHomeChevronProcess"/>
    <dgm:cxn modelId="{5C1DCA3C-18F9-4299-9F5B-D6A6EBC65EB7}" type="presParOf" srcId="{87B700B9-B8A0-4A2F-B2E7-E0CE24AA8193}" destId="{EF88C7CF-4761-49C3-8150-EDC8E8FB26F0}" srcOrd="3" destOrd="0" presId="urn:microsoft.com/office/officeart/2016/7/layout/AccentHomeChevronProcess"/>
    <dgm:cxn modelId="{F3224D5D-9C4F-44AD-B714-8348E9A16907}" type="presParOf" srcId="{4A22F28D-6043-4A7F-B310-E46CFF26B435}" destId="{1B8047E8-0B5D-4940-93EF-7527609DF679}" srcOrd="11" destOrd="0" presId="urn:microsoft.com/office/officeart/2016/7/layout/AccentHomeChevronProcess"/>
    <dgm:cxn modelId="{6C1CDAC0-7C3E-4E00-8233-6AA1EC79BC50}" type="presParOf" srcId="{4A22F28D-6043-4A7F-B310-E46CFF26B435}" destId="{59F70890-18C9-4D9E-A2D1-7EABEBE6D58D}" srcOrd="12" destOrd="0" presId="urn:microsoft.com/office/officeart/2016/7/layout/AccentHomeChevronProcess"/>
    <dgm:cxn modelId="{115E9918-A94D-45B0-849C-A7F98035CE60}" type="presParOf" srcId="{59F70890-18C9-4D9E-A2D1-7EABEBE6D58D}" destId="{03E7A5A3-7F0E-49ED-AFD0-3FACE0BB17E3}" srcOrd="0" destOrd="0" presId="urn:microsoft.com/office/officeart/2016/7/layout/AccentHomeChevronProcess"/>
    <dgm:cxn modelId="{E741EBFC-3F79-4476-A3A1-038D91D35718}" type="presParOf" srcId="{59F70890-18C9-4D9E-A2D1-7EABEBE6D58D}" destId="{0DA8ECF4-ABF5-4C38-9893-6EA88A193F0A}" srcOrd="1" destOrd="0" presId="urn:microsoft.com/office/officeart/2016/7/layout/AccentHomeChevronProcess"/>
    <dgm:cxn modelId="{F08006EB-B5BB-45E2-A5C2-F2E781712059}" type="presParOf" srcId="{59F70890-18C9-4D9E-A2D1-7EABEBE6D58D}" destId="{496F7F31-51BD-4A70-B67C-FD63AC54D5C4}" srcOrd="2" destOrd="0" presId="urn:microsoft.com/office/officeart/2016/7/layout/AccentHomeChevronProcess"/>
    <dgm:cxn modelId="{E0D1AEF1-9A14-4766-87EA-465C344A865F}" type="presParOf" srcId="{59F70890-18C9-4D9E-A2D1-7EABEBE6D58D}" destId="{5A8482BC-7AE5-4F07-9AF5-942F91924CF3}" srcOrd="3" destOrd="0" presId="urn:microsoft.com/office/officeart/2016/7/layout/AccentHomeChevronProcess"/>
    <dgm:cxn modelId="{25063956-CB30-4FB0-833B-76633ABE4AAA}" type="presParOf" srcId="{4A22F28D-6043-4A7F-B310-E46CFF26B435}" destId="{A85DE203-A7CC-4408-B5BD-EE6D9A07E41E}" srcOrd="13" destOrd="0" presId="urn:microsoft.com/office/officeart/2016/7/layout/AccentHomeChevronProcess"/>
    <dgm:cxn modelId="{04DF085A-B3EC-4990-86E3-0243DD648C95}" type="presParOf" srcId="{4A22F28D-6043-4A7F-B310-E46CFF26B435}" destId="{B251588E-B484-4320-8C49-000845C26300}" srcOrd="14" destOrd="0" presId="urn:microsoft.com/office/officeart/2016/7/layout/AccentHomeChevronProcess"/>
    <dgm:cxn modelId="{449131A8-28B7-4449-BD47-3889B7FF29D2}" type="presParOf" srcId="{B251588E-B484-4320-8C49-000845C26300}" destId="{AFE68DD9-FE1B-44C2-B12E-535BD82300EC}" srcOrd="0" destOrd="0" presId="urn:microsoft.com/office/officeart/2016/7/layout/AccentHomeChevronProcess"/>
    <dgm:cxn modelId="{9C3B4EE5-8789-4548-99B3-9819123ED176}" type="presParOf" srcId="{B251588E-B484-4320-8C49-000845C26300}" destId="{77E936A8-079C-40D2-87A1-21253ED1F635}" srcOrd="1" destOrd="0" presId="urn:microsoft.com/office/officeart/2016/7/layout/AccentHomeChevronProcess"/>
    <dgm:cxn modelId="{A86824E4-4748-479F-AE58-180540341FC0}" type="presParOf" srcId="{B251588E-B484-4320-8C49-000845C26300}" destId="{7F0CAA4C-F10B-44EE-A781-D0E0C7DA3012}" srcOrd="2" destOrd="0" presId="urn:microsoft.com/office/officeart/2016/7/layout/AccentHomeChevronProcess"/>
    <dgm:cxn modelId="{0EBADED7-91B1-4FCA-87C6-C6672D012B48}" type="presParOf" srcId="{B251588E-B484-4320-8C49-000845C26300}" destId="{2BEC75D6-271A-4AAF-BE0D-5F5EB4C61D03}" srcOrd="3" destOrd="0" presId="urn:microsoft.com/office/officeart/2016/7/layout/AccentHomeChevronProcess"/>
    <dgm:cxn modelId="{301533FC-877D-4A77-B125-70EED1CD8135}" type="presParOf" srcId="{4A22F28D-6043-4A7F-B310-E46CFF26B435}" destId="{8508517A-6146-4AAA-BE96-CC9782A1FDAA}" srcOrd="15" destOrd="0" presId="urn:microsoft.com/office/officeart/2016/7/layout/AccentHomeChevronProcess"/>
    <dgm:cxn modelId="{FAF629DE-833D-4CF5-B3E9-A05E0B1EAC7C}" type="presParOf" srcId="{4A22F28D-6043-4A7F-B310-E46CFF26B435}" destId="{2A40BCD4-017E-4862-A42B-94ECD917E4B5}" srcOrd="16" destOrd="0" presId="urn:microsoft.com/office/officeart/2016/7/layout/AccentHomeChevronProcess"/>
    <dgm:cxn modelId="{04C06D5B-2F12-471E-B317-57E88B09D1F7}" type="presParOf" srcId="{2A40BCD4-017E-4862-A42B-94ECD917E4B5}" destId="{4D6FA12D-75ED-4523-A019-17C43C7DB08A}" srcOrd="0" destOrd="0" presId="urn:microsoft.com/office/officeart/2016/7/layout/AccentHomeChevronProcess"/>
    <dgm:cxn modelId="{DDD39493-F39C-45B0-AEB6-C815A0FE41B1}" type="presParOf" srcId="{2A40BCD4-017E-4862-A42B-94ECD917E4B5}" destId="{CF4ECAC0-68F3-4CEF-9F0D-A97A99365B07}" srcOrd="1" destOrd="0" presId="urn:microsoft.com/office/officeart/2016/7/layout/AccentHomeChevronProcess"/>
    <dgm:cxn modelId="{E5ED34C2-2D1C-4499-B356-43992C861A84}" type="presParOf" srcId="{2A40BCD4-017E-4862-A42B-94ECD917E4B5}" destId="{CC30C123-F472-4A37-9B46-03B266A9F5D0}" srcOrd="2" destOrd="0" presId="urn:microsoft.com/office/officeart/2016/7/layout/AccentHomeChevronProcess"/>
    <dgm:cxn modelId="{60D82820-2E1A-4AAB-A7AA-9DA26EC56509}" type="presParOf" srcId="{2A40BCD4-017E-4862-A42B-94ECD917E4B5}" destId="{225AD051-D295-4DEA-8A64-517D904EB3BB}" srcOrd="3" destOrd="0" presId="urn:microsoft.com/office/officeart/2016/7/layout/AccentHomeChevronProcess"/>
    <dgm:cxn modelId="{D8890154-F888-4D92-8E8D-E9024DFB2D80}" type="presParOf" srcId="{4A22F28D-6043-4A7F-B310-E46CFF26B435}" destId="{EBFFEE9D-3D39-460D-A3EA-D54BFB95F5EE}" srcOrd="17" destOrd="0" presId="urn:microsoft.com/office/officeart/2016/7/layout/AccentHomeChevronProcess"/>
    <dgm:cxn modelId="{CA9C9289-AC50-4A2B-B5BD-0BE2D6A60F64}" type="presParOf" srcId="{4A22F28D-6043-4A7F-B310-E46CFF26B435}" destId="{749D0474-FFBD-4EB7-A1DC-5B3B8E1DE69B}" srcOrd="18" destOrd="0" presId="urn:microsoft.com/office/officeart/2016/7/layout/AccentHomeChevronProcess"/>
    <dgm:cxn modelId="{2438EA4B-19BD-474E-AF90-12FA3753CE07}" type="presParOf" srcId="{749D0474-FFBD-4EB7-A1DC-5B3B8E1DE69B}" destId="{C2C030F3-034F-43CF-94D2-B883A2746FE7}" srcOrd="0" destOrd="0" presId="urn:microsoft.com/office/officeart/2016/7/layout/AccentHomeChevronProcess"/>
    <dgm:cxn modelId="{085911B1-F307-4E91-95EC-5F622E49E289}" type="presParOf" srcId="{749D0474-FFBD-4EB7-A1DC-5B3B8E1DE69B}" destId="{0AEDB774-0750-407F-A5E2-4766E26511C0}" srcOrd="1" destOrd="0" presId="urn:microsoft.com/office/officeart/2016/7/layout/AccentHomeChevronProcess"/>
    <dgm:cxn modelId="{F1B7423B-7311-493C-9B66-FADB141D101A}" type="presParOf" srcId="{749D0474-FFBD-4EB7-A1DC-5B3B8E1DE69B}" destId="{13D9048C-1A57-4ACD-8824-5A04F384284F}" srcOrd="2" destOrd="0" presId="urn:microsoft.com/office/officeart/2016/7/layout/AccentHomeChevronProcess"/>
    <dgm:cxn modelId="{FC6074B0-9B90-40A3-951E-36C05D7AADF1}" type="presParOf" srcId="{749D0474-FFBD-4EB7-A1DC-5B3B8E1DE69B}" destId="{223A6D64-7B7C-4E7C-A543-6DC4FEEE3609}" srcOrd="3" destOrd="0" presId="urn:microsoft.com/office/officeart/2016/7/layout/AccentHomeChevronProcess"/>
    <dgm:cxn modelId="{931C74C6-97A0-4741-B8F7-534C1F581E26}" type="presParOf" srcId="{4A22F28D-6043-4A7F-B310-E46CFF26B435}" destId="{4EF9A59A-A740-4CE4-8FAC-214C10F33772}" srcOrd="19" destOrd="0" presId="urn:microsoft.com/office/officeart/2016/7/layout/AccentHomeChevronProcess"/>
    <dgm:cxn modelId="{D0301AF6-CD13-433F-902D-8C3E9C78EB97}" type="presParOf" srcId="{4A22F28D-6043-4A7F-B310-E46CFF26B435}" destId="{F5621542-C3C4-4A5E-A147-27FECE383AE2}" srcOrd="20" destOrd="0" presId="urn:microsoft.com/office/officeart/2016/7/layout/AccentHomeChevronProcess"/>
    <dgm:cxn modelId="{7D6027E3-EF28-417B-88ED-B45A5EAA4B53}" type="presParOf" srcId="{F5621542-C3C4-4A5E-A147-27FECE383AE2}" destId="{44926E45-EA28-4732-96C4-30A7199268EA}" srcOrd="0" destOrd="0" presId="urn:microsoft.com/office/officeart/2016/7/layout/AccentHomeChevronProcess"/>
    <dgm:cxn modelId="{068EF0F2-D6E6-4EEE-8693-06E2C708BD10}" type="presParOf" srcId="{F5621542-C3C4-4A5E-A147-27FECE383AE2}" destId="{9494D92D-9D33-4AC8-A9B0-544AF522461A}" srcOrd="1" destOrd="0" presId="urn:microsoft.com/office/officeart/2016/7/layout/AccentHomeChevronProcess"/>
    <dgm:cxn modelId="{91428A40-07D1-43E8-82D0-1EEF56A645E0}" type="presParOf" srcId="{F5621542-C3C4-4A5E-A147-27FECE383AE2}" destId="{C9A06FE1-64D2-4F5F-95E6-95722010061C}" srcOrd="2" destOrd="0" presId="urn:microsoft.com/office/officeart/2016/7/layout/AccentHomeChevronProcess"/>
    <dgm:cxn modelId="{1F52B96B-30C6-4247-A2E7-931E7715B24F}" type="presParOf" srcId="{F5621542-C3C4-4A5E-A147-27FECE383AE2}" destId="{67CFC3F9-8F75-4CF2-ACD9-CBE023AAE295}"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D07AD-1724-48BF-BDE0-ED56B4A14C86}">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dirty="0" err="1"/>
            <a:t>Reviewing</a:t>
          </a:r>
          <a:r>
            <a:rPr lang="fi-FI" sz="3400" kern="1200" dirty="0"/>
            <a:t> </a:t>
          </a:r>
          <a:r>
            <a:rPr lang="fi-FI" sz="3400" kern="1200" dirty="0" err="1"/>
            <a:t>previous</a:t>
          </a:r>
          <a:r>
            <a:rPr lang="fi-FI" sz="3400" kern="1200" dirty="0"/>
            <a:t> </a:t>
          </a:r>
          <a:r>
            <a:rPr lang="fi-FI" sz="3400" kern="1200" dirty="0" err="1"/>
            <a:t>lecture</a:t>
          </a:r>
          <a:endParaRPr lang="en-US" sz="3400" kern="1200" dirty="0"/>
        </a:p>
        <a:p>
          <a:pPr marL="228600" lvl="1" indent="-228600" algn="l" defTabSz="1200150">
            <a:lnSpc>
              <a:spcPct val="90000"/>
            </a:lnSpc>
            <a:spcBef>
              <a:spcPct val="0"/>
            </a:spcBef>
            <a:spcAft>
              <a:spcPct val="15000"/>
            </a:spcAft>
            <a:buChar char="•"/>
          </a:pPr>
          <a:endParaRPr lang="en-US" sz="2700" kern="1200" dirty="0"/>
        </a:p>
      </dsp:txBody>
      <dsp:txXfrm>
        <a:off x="38234" y="38234"/>
        <a:ext cx="7529629" cy="1228933"/>
      </dsp:txXfrm>
    </dsp:sp>
    <dsp:sp modelId="{86B5E48C-6CE6-4C44-A6D5-0743423662E4}">
      <dsp:nvSpPr>
        <dsp:cNvPr id="0" name=""/>
        <dsp:cNvSpPr/>
      </dsp:nvSpPr>
      <dsp:spPr>
        <a:xfrm>
          <a:off x="788669" y="1522968"/>
          <a:ext cx="8938260" cy="130540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Sustainable innovation</a:t>
          </a:r>
        </a:p>
      </dsp:txBody>
      <dsp:txXfrm>
        <a:off x="826903" y="1561202"/>
        <a:ext cx="7224611" cy="1228933"/>
      </dsp:txXfrm>
    </dsp:sp>
    <dsp:sp modelId="{FD49C357-DF30-4D91-8B15-751F45A8DE30}">
      <dsp:nvSpPr>
        <dsp:cNvPr id="0" name=""/>
        <dsp:cNvSpPr/>
      </dsp:nvSpPr>
      <dsp:spPr>
        <a:xfrm>
          <a:off x="1577339" y="3045936"/>
          <a:ext cx="8938260" cy="130540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Sustainable tools - Biomimicry</a:t>
          </a:r>
        </a:p>
      </dsp:txBody>
      <dsp:txXfrm>
        <a:off x="1615573" y="3084170"/>
        <a:ext cx="7224611" cy="1228933"/>
      </dsp:txXfrm>
    </dsp:sp>
    <dsp:sp modelId="{D68E1AAC-3D29-42F4-A168-58E58BE6363B}">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7ECF6BAE-6DA8-444A-95DB-04988D08DFB8}">
      <dsp:nvSpPr>
        <dsp:cNvPr id="0" name=""/>
        <dsp:cNvSpPr/>
      </dsp:nvSpPr>
      <dsp:spPr>
        <a:xfrm>
          <a:off x="8878419" y="2504195"/>
          <a:ext cx="848510" cy="84851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742CC-8AA0-494B-A9BD-89C76D57C7C8}">
      <dsp:nvSpPr>
        <dsp:cNvPr id="0" name=""/>
        <dsp:cNvSpPr/>
      </dsp:nvSpPr>
      <dsp:spPr>
        <a:xfrm>
          <a:off x="0" y="0"/>
          <a:ext cx="3381375" cy="37337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889000">
            <a:lnSpc>
              <a:spcPct val="90000"/>
            </a:lnSpc>
            <a:spcBef>
              <a:spcPct val="0"/>
            </a:spcBef>
            <a:spcAft>
              <a:spcPct val="35000"/>
            </a:spcAft>
            <a:buNone/>
          </a:pPr>
          <a:r>
            <a:rPr lang="en-US" sz="2000" kern="1200" dirty="0"/>
            <a:t>You will learn the basics of sustainable innovations: what they are and their core attributes</a:t>
          </a:r>
        </a:p>
      </dsp:txBody>
      <dsp:txXfrm>
        <a:off x="0" y="1418843"/>
        <a:ext cx="3381375" cy="2240279"/>
      </dsp:txXfrm>
    </dsp:sp>
    <dsp:sp modelId="{3A5BF3A9-4160-4D25-BD93-75E96265ED72}">
      <dsp:nvSpPr>
        <dsp:cNvPr id="0" name=""/>
        <dsp:cNvSpPr/>
      </dsp:nvSpPr>
      <dsp:spPr>
        <a:xfrm>
          <a:off x="1130617" y="373379"/>
          <a:ext cx="1120139" cy="11201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94658" y="537420"/>
        <a:ext cx="792057" cy="792057"/>
      </dsp:txXfrm>
    </dsp:sp>
    <dsp:sp modelId="{E3E24915-EACD-4204-9509-FE186933FB62}">
      <dsp:nvSpPr>
        <dsp:cNvPr id="0" name=""/>
        <dsp:cNvSpPr/>
      </dsp:nvSpPr>
      <dsp:spPr>
        <a:xfrm>
          <a:off x="0" y="3733727"/>
          <a:ext cx="338137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8F8FA-069B-4F2D-B4A5-7B02DE285B20}">
      <dsp:nvSpPr>
        <dsp:cNvPr id="0" name=""/>
        <dsp:cNvSpPr/>
      </dsp:nvSpPr>
      <dsp:spPr>
        <a:xfrm>
          <a:off x="3719512" y="0"/>
          <a:ext cx="3381375" cy="37337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889000">
            <a:lnSpc>
              <a:spcPct val="90000"/>
            </a:lnSpc>
            <a:spcBef>
              <a:spcPct val="0"/>
            </a:spcBef>
            <a:spcAft>
              <a:spcPct val="35000"/>
            </a:spcAft>
            <a:buNone/>
          </a:pPr>
          <a:r>
            <a:rPr lang="en-US" sz="2000" kern="1200" dirty="0"/>
            <a:t>You will understand some of the complexities and challenges that accompany sustainable innovations</a:t>
          </a:r>
        </a:p>
      </dsp:txBody>
      <dsp:txXfrm>
        <a:off x="3719512" y="1418843"/>
        <a:ext cx="3381375" cy="2240279"/>
      </dsp:txXfrm>
    </dsp:sp>
    <dsp:sp modelId="{62D8EFF6-E8DD-4BC4-A153-4C16DE74C108}">
      <dsp:nvSpPr>
        <dsp:cNvPr id="0" name=""/>
        <dsp:cNvSpPr/>
      </dsp:nvSpPr>
      <dsp:spPr>
        <a:xfrm>
          <a:off x="4850130" y="373379"/>
          <a:ext cx="1120139" cy="11201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4171" y="537420"/>
        <a:ext cx="792057" cy="792057"/>
      </dsp:txXfrm>
    </dsp:sp>
    <dsp:sp modelId="{443CC8A3-9426-49E1-99B0-D2CF39B627DE}">
      <dsp:nvSpPr>
        <dsp:cNvPr id="0" name=""/>
        <dsp:cNvSpPr/>
      </dsp:nvSpPr>
      <dsp:spPr>
        <a:xfrm>
          <a:off x="3719512" y="3733727"/>
          <a:ext cx="338137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9EB2-04B8-4A87-817A-09FB88D196C3}">
      <dsp:nvSpPr>
        <dsp:cNvPr id="0" name=""/>
        <dsp:cNvSpPr/>
      </dsp:nvSpPr>
      <dsp:spPr>
        <a:xfrm>
          <a:off x="7439025" y="0"/>
          <a:ext cx="3381375" cy="37337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889000">
            <a:lnSpc>
              <a:spcPct val="90000"/>
            </a:lnSpc>
            <a:spcBef>
              <a:spcPct val="0"/>
            </a:spcBef>
            <a:spcAft>
              <a:spcPct val="35000"/>
            </a:spcAft>
            <a:buNone/>
          </a:pPr>
          <a:r>
            <a:rPr lang="en-US" sz="2000" kern="1200" dirty="0"/>
            <a:t>You will get a grasp of some of the most common / interesting sustainability innovation tools – biomimicry in particular</a:t>
          </a:r>
        </a:p>
      </dsp:txBody>
      <dsp:txXfrm>
        <a:off x="7439025" y="1418843"/>
        <a:ext cx="3381375" cy="2240279"/>
      </dsp:txXfrm>
    </dsp:sp>
    <dsp:sp modelId="{EB554071-FE0B-46BD-9BA3-791D66DBD211}">
      <dsp:nvSpPr>
        <dsp:cNvPr id="0" name=""/>
        <dsp:cNvSpPr/>
      </dsp:nvSpPr>
      <dsp:spPr>
        <a:xfrm>
          <a:off x="8569642" y="373379"/>
          <a:ext cx="1120139" cy="11201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33683" y="537420"/>
        <a:ext cx="792057" cy="792057"/>
      </dsp:txXfrm>
    </dsp:sp>
    <dsp:sp modelId="{FB47F730-9108-4B6C-A72D-C5F542094F6E}">
      <dsp:nvSpPr>
        <dsp:cNvPr id="0" name=""/>
        <dsp:cNvSpPr/>
      </dsp:nvSpPr>
      <dsp:spPr>
        <a:xfrm>
          <a:off x="7439025" y="3733727"/>
          <a:ext cx="338137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7E30B-7EE4-4789-A979-F981317B53A9}">
      <dsp:nvSpPr>
        <dsp:cNvPr id="0" name=""/>
        <dsp:cNvSpPr/>
      </dsp:nvSpPr>
      <dsp:spPr>
        <a:xfrm rot="5400000">
          <a:off x="-936832"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47296010-D8F9-4A8D-9C44-9256210466CD}">
      <dsp:nvSpPr>
        <dsp:cNvPr id="0" name=""/>
        <dsp:cNvSpPr/>
      </dsp:nvSpPr>
      <dsp:spPr>
        <a:xfrm>
          <a:off x="577" y="2828369"/>
          <a:ext cx="1041034" cy="652700"/>
        </a:xfrm>
        <a:prstGeom prst="homePlate">
          <a:avLst>
            <a:gd name="adj" fmla="val 2500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26.4.</a:t>
          </a:r>
        </a:p>
      </dsp:txBody>
      <dsp:txXfrm>
        <a:off x="577" y="2828369"/>
        <a:ext cx="959447" cy="652700"/>
      </dsp:txXfrm>
    </dsp:sp>
    <dsp:sp modelId="{767979D3-B5A3-4CE7-82EF-295249DEC178}">
      <dsp:nvSpPr>
        <dsp:cNvPr id="0" name=""/>
        <dsp:cNvSpPr/>
      </dsp:nvSpPr>
      <dsp:spPr>
        <a:xfrm>
          <a:off x="83860"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solidFill>
                <a:schemeClr val="bg1">
                  <a:lumMod val="50000"/>
                </a:schemeClr>
              </a:solidFill>
            </a:rPr>
            <a:t>Practicalities + Sustainability and business</a:t>
          </a:r>
        </a:p>
      </dsp:txBody>
      <dsp:txXfrm>
        <a:off x="83860" y="920237"/>
        <a:ext cx="845319" cy="1403383"/>
      </dsp:txXfrm>
    </dsp:sp>
    <dsp:sp modelId="{20DEBBCF-EE9E-447A-90A3-804D062C7C29}">
      <dsp:nvSpPr>
        <dsp:cNvPr id="0" name=""/>
        <dsp:cNvSpPr/>
      </dsp:nvSpPr>
      <dsp:spPr>
        <a:xfrm rot="5400000">
          <a:off x="10509"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67A5084-077E-409B-94E7-10AD08246467}">
      <dsp:nvSpPr>
        <dsp:cNvPr id="0" name=""/>
        <dsp:cNvSpPr/>
      </dsp:nvSpPr>
      <dsp:spPr>
        <a:xfrm>
          <a:off x="947918" y="2828369"/>
          <a:ext cx="1041034" cy="652700"/>
        </a:xfrm>
        <a:prstGeom prst="chevron">
          <a:avLst>
            <a:gd name="adj" fmla="val 2500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28.4.</a:t>
          </a:r>
        </a:p>
      </dsp:txBody>
      <dsp:txXfrm>
        <a:off x="1111093" y="2828369"/>
        <a:ext cx="714684" cy="652700"/>
      </dsp:txXfrm>
    </dsp:sp>
    <dsp:sp modelId="{6EB603C9-9704-4DB2-B075-F6D77C141C50}">
      <dsp:nvSpPr>
        <dsp:cNvPr id="0" name=""/>
        <dsp:cNvSpPr/>
      </dsp:nvSpPr>
      <dsp:spPr>
        <a:xfrm>
          <a:off x="1031201"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solidFill>
                <a:schemeClr val="bg1">
                  <a:lumMod val="50000"/>
                </a:schemeClr>
              </a:solidFill>
            </a:rPr>
            <a:t>Sustainability strategies</a:t>
          </a:r>
        </a:p>
        <a:p>
          <a:pPr marL="0" lvl="0" indent="0" algn="l" defTabSz="444500">
            <a:lnSpc>
              <a:spcPct val="90000"/>
            </a:lnSpc>
            <a:spcBef>
              <a:spcPct val="0"/>
            </a:spcBef>
            <a:spcAft>
              <a:spcPct val="35000"/>
            </a:spcAft>
            <a:buNone/>
          </a:pPr>
          <a:endParaRPr lang="en-US" sz="1000" kern="1200" dirty="0">
            <a:solidFill>
              <a:schemeClr val="bg1">
                <a:lumMod val="50000"/>
              </a:schemeClr>
            </a:solidFill>
          </a:endParaRPr>
        </a:p>
        <a:p>
          <a:pPr marL="0" lvl="0" indent="0" algn="l" defTabSz="444500">
            <a:lnSpc>
              <a:spcPct val="90000"/>
            </a:lnSpc>
            <a:spcBef>
              <a:spcPct val="0"/>
            </a:spcBef>
            <a:spcAft>
              <a:spcPct val="35000"/>
            </a:spcAft>
            <a:buNone/>
          </a:pPr>
          <a:r>
            <a:rPr lang="en-US" sz="1000" kern="1200" dirty="0">
              <a:solidFill>
                <a:schemeClr val="bg1">
                  <a:lumMod val="50000"/>
                </a:schemeClr>
              </a:solidFill>
            </a:rPr>
            <a:t>w/ Martta Nieminen</a:t>
          </a:r>
        </a:p>
      </dsp:txBody>
      <dsp:txXfrm>
        <a:off x="1031201" y="920237"/>
        <a:ext cx="845319" cy="1403383"/>
      </dsp:txXfrm>
    </dsp:sp>
    <dsp:sp modelId="{839D9655-30CD-4B4C-AABB-54CA0EC603BD}">
      <dsp:nvSpPr>
        <dsp:cNvPr id="0" name=""/>
        <dsp:cNvSpPr/>
      </dsp:nvSpPr>
      <dsp:spPr>
        <a:xfrm rot="5400000">
          <a:off x="957850"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3CE24E8E-2CE3-4618-A9AC-772BC3FC6D71}">
      <dsp:nvSpPr>
        <dsp:cNvPr id="0" name=""/>
        <dsp:cNvSpPr/>
      </dsp:nvSpPr>
      <dsp:spPr>
        <a:xfrm>
          <a:off x="1895259" y="2828369"/>
          <a:ext cx="1041034" cy="652700"/>
        </a:xfrm>
        <a:prstGeom prst="chevron">
          <a:avLst>
            <a:gd name="adj" fmla="val 2500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2.5</a:t>
          </a:r>
        </a:p>
      </dsp:txBody>
      <dsp:txXfrm>
        <a:off x="2058434" y="2828369"/>
        <a:ext cx="714684" cy="652700"/>
      </dsp:txXfrm>
    </dsp:sp>
    <dsp:sp modelId="{82306774-A4F8-4490-BF6C-060EB13E41DF}">
      <dsp:nvSpPr>
        <dsp:cNvPr id="0" name=""/>
        <dsp:cNvSpPr/>
      </dsp:nvSpPr>
      <dsp:spPr>
        <a:xfrm>
          <a:off x="1978542"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solidFill>
                <a:schemeClr val="bg1">
                  <a:lumMod val="50000"/>
                </a:schemeClr>
              </a:solidFill>
            </a:rPr>
            <a:t>Organizing for sustainability</a:t>
          </a:r>
        </a:p>
      </dsp:txBody>
      <dsp:txXfrm>
        <a:off x="1978542" y="920237"/>
        <a:ext cx="845319" cy="1403383"/>
      </dsp:txXfrm>
    </dsp:sp>
    <dsp:sp modelId="{9F991DD1-4BC6-455C-892D-71043A77CEC0}">
      <dsp:nvSpPr>
        <dsp:cNvPr id="0" name=""/>
        <dsp:cNvSpPr/>
      </dsp:nvSpPr>
      <dsp:spPr>
        <a:xfrm rot="5400000">
          <a:off x="1905191"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9586D67-83F8-4242-881E-1F693E4C9152}">
      <dsp:nvSpPr>
        <dsp:cNvPr id="0" name=""/>
        <dsp:cNvSpPr/>
      </dsp:nvSpPr>
      <dsp:spPr>
        <a:xfrm>
          <a:off x="2842600" y="2828369"/>
          <a:ext cx="1041034" cy="652700"/>
        </a:xfrm>
        <a:prstGeom prst="chevron">
          <a:avLst>
            <a:gd name="adj" fmla="val 2500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4.5</a:t>
          </a:r>
        </a:p>
      </dsp:txBody>
      <dsp:txXfrm>
        <a:off x="3005775" y="2828369"/>
        <a:ext cx="714684" cy="652700"/>
      </dsp:txXfrm>
    </dsp:sp>
    <dsp:sp modelId="{1F995710-B58C-4484-B034-2DE8D25C456F}">
      <dsp:nvSpPr>
        <dsp:cNvPr id="0" name=""/>
        <dsp:cNvSpPr/>
      </dsp:nvSpPr>
      <dsp:spPr>
        <a:xfrm>
          <a:off x="2925883"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solidFill>
                <a:schemeClr val="bg1">
                  <a:lumMod val="50000"/>
                </a:schemeClr>
              </a:solidFill>
            </a:rPr>
            <a:t>Sustainability innovation</a:t>
          </a:r>
        </a:p>
        <a:p>
          <a:pPr marL="0" lvl="0" indent="0" algn="l" defTabSz="444500">
            <a:lnSpc>
              <a:spcPct val="90000"/>
            </a:lnSpc>
            <a:spcBef>
              <a:spcPct val="0"/>
            </a:spcBef>
            <a:spcAft>
              <a:spcPct val="35000"/>
            </a:spcAft>
            <a:buNone/>
          </a:pPr>
          <a:endParaRPr lang="en-GB" sz="1000" kern="1200" dirty="0">
            <a:solidFill>
              <a:schemeClr val="bg1">
                <a:lumMod val="50000"/>
              </a:schemeClr>
            </a:solidFill>
          </a:endParaRPr>
        </a:p>
        <a:p>
          <a:pPr marL="0" lvl="0" indent="0" algn="l" defTabSz="444500">
            <a:lnSpc>
              <a:spcPct val="90000"/>
            </a:lnSpc>
            <a:spcBef>
              <a:spcPct val="0"/>
            </a:spcBef>
            <a:spcAft>
              <a:spcPct val="35000"/>
            </a:spcAft>
            <a:buNone/>
          </a:pPr>
          <a:r>
            <a:rPr lang="en-GB" sz="1000" kern="1200" dirty="0">
              <a:solidFill>
                <a:schemeClr val="bg1">
                  <a:lumMod val="50000"/>
                </a:schemeClr>
              </a:solidFill>
            </a:rPr>
            <a:t>Guest section: Karelia Dagnaud</a:t>
          </a:r>
        </a:p>
        <a:p>
          <a:pPr marL="0" lvl="0" indent="0" algn="l" defTabSz="444500">
            <a:lnSpc>
              <a:spcPct val="90000"/>
            </a:lnSpc>
            <a:spcBef>
              <a:spcPct val="0"/>
            </a:spcBef>
            <a:spcAft>
              <a:spcPct val="35000"/>
            </a:spcAft>
            <a:buNone/>
          </a:pPr>
          <a:endParaRPr lang="en-GB" sz="1100" kern="1200" dirty="0"/>
        </a:p>
        <a:p>
          <a:pPr marL="0" lvl="0" indent="0" algn="l" defTabSz="444500">
            <a:lnSpc>
              <a:spcPct val="90000"/>
            </a:lnSpc>
            <a:spcBef>
              <a:spcPct val="0"/>
            </a:spcBef>
            <a:spcAft>
              <a:spcPct val="35000"/>
            </a:spcAft>
            <a:buNone/>
          </a:pPr>
          <a:endParaRPr lang="en-GB" sz="1100" kern="1200" dirty="0"/>
        </a:p>
      </dsp:txBody>
      <dsp:txXfrm>
        <a:off x="2925883" y="920237"/>
        <a:ext cx="845319" cy="1403383"/>
      </dsp:txXfrm>
    </dsp:sp>
    <dsp:sp modelId="{C79276F5-2EAD-44BC-A1F6-2841F9194ED0}">
      <dsp:nvSpPr>
        <dsp:cNvPr id="0" name=""/>
        <dsp:cNvSpPr/>
      </dsp:nvSpPr>
      <dsp:spPr>
        <a:xfrm rot="5400000">
          <a:off x="2852532"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3D4D1-6C32-4048-B305-B750D4541B65}">
      <dsp:nvSpPr>
        <dsp:cNvPr id="0" name=""/>
        <dsp:cNvSpPr/>
      </dsp:nvSpPr>
      <dsp:spPr>
        <a:xfrm>
          <a:off x="3789941" y="2828369"/>
          <a:ext cx="1041034" cy="652700"/>
        </a:xfrm>
        <a:prstGeom prst="chevron">
          <a:avLst>
            <a:gd name="adj" fmla="val 25000"/>
          </a:avLst>
        </a:prstGeom>
        <a:solidFill>
          <a:schemeClr val="accent5">
            <a:hueOff val="-2941338"/>
            <a:satOff val="-4091"/>
            <a:lumOff val="-1569"/>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9.5</a:t>
          </a:r>
        </a:p>
      </dsp:txBody>
      <dsp:txXfrm>
        <a:off x="3953116" y="2828369"/>
        <a:ext cx="714684" cy="652700"/>
      </dsp:txXfrm>
    </dsp:sp>
    <dsp:sp modelId="{8AC3A59D-245F-4C4B-B465-6754E38E0BEB}">
      <dsp:nvSpPr>
        <dsp:cNvPr id="0" name=""/>
        <dsp:cNvSpPr/>
      </dsp:nvSpPr>
      <dsp:spPr>
        <a:xfrm>
          <a:off x="3873224"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Student presentations (management instruments)</a:t>
          </a:r>
          <a:endParaRPr lang="en-US" sz="1000" kern="1200" dirty="0"/>
        </a:p>
      </dsp:txBody>
      <dsp:txXfrm>
        <a:off x="3873224" y="920237"/>
        <a:ext cx="845319" cy="1403383"/>
      </dsp:txXfrm>
    </dsp:sp>
    <dsp:sp modelId="{DE6F6E63-294C-49E1-AF64-2FDA893FD71D}">
      <dsp:nvSpPr>
        <dsp:cNvPr id="0" name=""/>
        <dsp:cNvSpPr/>
      </dsp:nvSpPr>
      <dsp:spPr>
        <a:xfrm rot="5400000">
          <a:off x="3799873"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8514C-B098-4989-9753-69089EB65520}">
      <dsp:nvSpPr>
        <dsp:cNvPr id="0" name=""/>
        <dsp:cNvSpPr/>
      </dsp:nvSpPr>
      <dsp:spPr>
        <a:xfrm>
          <a:off x="4737282" y="2828369"/>
          <a:ext cx="1041034" cy="652700"/>
        </a:xfrm>
        <a:prstGeom prst="chevron">
          <a:avLst>
            <a:gd name="adj" fmla="val 2500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11.5</a:t>
          </a:r>
        </a:p>
      </dsp:txBody>
      <dsp:txXfrm>
        <a:off x="4900457" y="2828369"/>
        <a:ext cx="714684" cy="652700"/>
      </dsp:txXfrm>
    </dsp:sp>
    <dsp:sp modelId="{B10F5602-0B7F-4B69-BCD5-76EB2E2C21E5}">
      <dsp:nvSpPr>
        <dsp:cNvPr id="0" name=""/>
        <dsp:cNvSpPr/>
      </dsp:nvSpPr>
      <dsp:spPr>
        <a:xfrm>
          <a:off x="4820565"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Sustainability communication</a:t>
          </a:r>
        </a:p>
      </dsp:txBody>
      <dsp:txXfrm>
        <a:off x="4820565" y="920237"/>
        <a:ext cx="845319" cy="1403383"/>
      </dsp:txXfrm>
    </dsp:sp>
    <dsp:sp modelId="{03E7A5A3-7F0E-49ED-AFD0-3FACE0BB17E3}">
      <dsp:nvSpPr>
        <dsp:cNvPr id="0" name=""/>
        <dsp:cNvSpPr/>
      </dsp:nvSpPr>
      <dsp:spPr>
        <a:xfrm rot="5400000">
          <a:off x="4747214"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8ECF4-ABF5-4C38-9893-6EA88A193F0A}">
      <dsp:nvSpPr>
        <dsp:cNvPr id="0" name=""/>
        <dsp:cNvSpPr/>
      </dsp:nvSpPr>
      <dsp:spPr>
        <a:xfrm>
          <a:off x="5684623" y="2828369"/>
          <a:ext cx="1041034" cy="652700"/>
        </a:xfrm>
        <a:prstGeom prst="chevron">
          <a:avLst>
            <a:gd name="adj" fmla="val 25000"/>
          </a:avLst>
        </a:prstGeom>
        <a:solidFill>
          <a:schemeClr val="accent5">
            <a:hueOff val="-4412007"/>
            <a:satOff val="-6137"/>
            <a:lumOff val="-2353"/>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16.5</a:t>
          </a:r>
        </a:p>
      </dsp:txBody>
      <dsp:txXfrm>
        <a:off x="5847798" y="2828369"/>
        <a:ext cx="714684" cy="652700"/>
      </dsp:txXfrm>
    </dsp:sp>
    <dsp:sp modelId="{496F7F31-51BD-4A70-B67C-FD63AC54D5C4}">
      <dsp:nvSpPr>
        <dsp:cNvPr id="0" name=""/>
        <dsp:cNvSpPr/>
      </dsp:nvSpPr>
      <dsp:spPr>
        <a:xfrm>
          <a:off x="5767906"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Stakeholder management simulation</a:t>
          </a:r>
        </a:p>
        <a:p>
          <a:pPr marL="0" lvl="0" indent="0" algn="l" defTabSz="444500">
            <a:lnSpc>
              <a:spcPct val="90000"/>
            </a:lnSpc>
            <a:spcBef>
              <a:spcPct val="0"/>
            </a:spcBef>
            <a:spcAft>
              <a:spcPct val="35000"/>
            </a:spcAft>
            <a:buNone/>
          </a:pPr>
          <a:endParaRPr lang="en-GB" sz="1000" kern="1200" dirty="0"/>
        </a:p>
        <a:p>
          <a:pPr marL="0" lvl="0" indent="0" algn="l" defTabSz="444500">
            <a:lnSpc>
              <a:spcPct val="90000"/>
            </a:lnSpc>
            <a:spcBef>
              <a:spcPct val="0"/>
            </a:spcBef>
            <a:spcAft>
              <a:spcPct val="35000"/>
            </a:spcAft>
            <a:buNone/>
          </a:pPr>
          <a:r>
            <a:rPr lang="en-GB" sz="1000" kern="1200" dirty="0"/>
            <a:t>Host: Guy Giffin, </a:t>
          </a:r>
          <a:r>
            <a:rPr lang="en-GB" sz="1000" kern="1200" dirty="0" err="1"/>
            <a:t>Prendo</a:t>
          </a:r>
          <a:r>
            <a:rPr lang="en-GB" sz="1000" kern="1200" dirty="0"/>
            <a:t> Simulations</a:t>
          </a:r>
          <a:endParaRPr lang="en-US" sz="1000" kern="1200" dirty="0"/>
        </a:p>
      </dsp:txBody>
      <dsp:txXfrm>
        <a:off x="5767906" y="920237"/>
        <a:ext cx="845319" cy="1403383"/>
      </dsp:txXfrm>
    </dsp:sp>
    <dsp:sp modelId="{AFE68DD9-FE1B-44C2-B12E-535BD82300EC}">
      <dsp:nvSpPr>
        <dsp:cNvPr id="0" name=""/>
        <dsp:cNvSpPr/>
      </dsp:nvSpPr>
      <dsp:spPr>
        <a:xfrm rot="5400000">
          <a:off x="5694555"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5147341"/>
              <a:satOff val="-7160"/>
              <a:lumOff val="-2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E936A8-079C-40D2-87A1-21253ED1F635}">
      <dsp:nvSpPr>
        <dsp:cNvPr id="0" name=""/>
        <dsp:cNvSpPr/>
      </dsp:nvSpPr>
      <dsp:spPr>
        <a:xfrm>
          <a:off x="6631965" y="2828369"/>
          <a:ext cx="1041034" cy="652700"/>
        </a:xfrm>
        <a:prstGeom prst="chevron">
          <a:avLst>
            <a:gd name="adj" fmla="val 25000"/>
          </a:avLst>
        </a:prstGeom>
        <a:solidFill>
          <a:schemeClr val="accent5">
            <a:hueOff val="-5147341"/>
            <a:satOff val="-7160"/>
            <a:lumOff val="-2745"/>
            <a:alphaOff val="0"/>
          </a:schemeClr>
        </a:solidFill>
        <a:ln w="12700" cap="flat" cmpd="sng" algn="ctr">
          <a:solidFill>
            <a:schemeClr val="accent5">
              <a:hueOff val="-5147341"/>
              <a:satOff val="-7160"/>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23.5</a:t>
          </a:r>
        </a:p>
      </dsp:txBody>
      <dsp:txXfrm>
        <a:off x="6795140" y="2828369"/>
        <a:ext cx="714684" cy="652700"/>
      </dsp:txXfrm>
    </dsp:sp>
    <dsp:sp modelId="{7F0CAA4C-F10B-44EE-A781-D0E0C7DA3012}">
      <dsp:nvSpPr>
        <dsp:cNvPr id="0" name=""/>
        <dsp:cNvSpPr/>
      </dsp:nvSpPr>
      <dsp:spPr>
        <a:xfrm>
          <a:off x="6715247"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Supply chain management</a:t>
          </a:r>
        </a:p>
        <a:p>
          <a:pPr marL="0" lvl="0" indent="0" algn="l" defTabSz="444500">
            <a:lnSpc>
              <a:spcPct val="90000"/>
            </a:lnSpc>
            <a:spcBef>
              <a:spcPct val="0"/>
            </a:spcBef>
            <a:spcAft>
              <a:spcPct val="35000"/>
            </a:spcAft>
            <a:buNone/>
          </a:pPr>
          <a:endParaRPr lang="en-GB" sz="1000" kern="1200" dirty="0"/>
        </a:p>
        <a:p>
          <a:pPr marL="0" lvl="0" indent="0" algn="l" defTabSz="444500">
            <a:lnSpc>
              <a:spcPct val="90000"/>
            </a:lnSpc>
            <a:spcBef>
              <a:spcPct val="0"/>
            </a:spcBef>
            <a:spcAft>
              <a:spcPct val="35000"/>
            </a:spcAft>
            <a:buNone/>
          </a:pPr>
          <a:r>
            <a:rPr lang="en-GB" sz="1000" kern="1200" dirty="0"/>
            <a:t>+ </a:t>
          </a:r>
        </a:p>
        <a:p>
          <a:pPr marL="0" lvl="0" indent="0" algn="l" defTabSz="444500">
            <a:lnSpc>
              <a:spcPct val="90000"/>
            </a:lnSpc>
            <a:spcBef>
              <a:spcPct val="0"/>
            </a:spcBef>
            <a:spcAft>
              <a:spcPct val="35000"/>
            </a:spcAft>
            <a:buNone/>
          </a:pPr>
          <a:endParaRPr lang="en-GB" sz="1000" kern="1200" dirty="0"/>
        </a:p>
        <a:p>
          <a:pPr marL="0" lvl="0" indent="0" algn="l" defTabSz="444500">
            <a:lnSpc>
              <a:spcPct val="90000"/>
            </a:lnSpc>
            <a:spcBef>
              <a:spcPct val="0"/>
            </a:spcBef>
            <a:spcAft>
              <a:spcPct val="35000"/>
            </a:spcAft>
            <a:buNone/>
          </a:pPr>
          <a:r>
            <a:rPr lang="en-GB" sz="1000" kern="1200" dirty="0"/>
            <a:t>Herman Miller case</a:t>
          </a:r>
          <a:endParaRPr lang="en-US" sz="1000" kern="1200" dirty="0"/>
        </a:p>
      </dsp:txBody>
      <dsp:txXfrm>
        <a:off x="6715247" y="920237"/>
        <a:ext cx="845319" cy="1403383"/>
      </dsp:txXfrm>
    </dsp:sp>
    <dsp:sp modelId="{4D6FA12D-75ED-4523-A019-17C43C7DB08A}">
      <dsp:nvSpPr>
        <dsp:cNvPr id="0" name=""/>
        <dsp:cNvSpPr/>
      </dsp:nvSpPr>
      <dsp:spPr>
        <a:xfrm rot="5400000">
          <a:off x="6641896"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4ECAC0-68F3-4CEF-9F0D-A97A99365B07}">
      <dsp:nvSpPr>
        <dsp:cNvPr id="0" name=""/>
        <dsp:cNvSpPr/>
      </dsp:nvSpPr>
      <dsp:spPr>
        <a:xfrm>
          <a:off x="7579306" y="2828369"/>
          <a:ext cx="1041034" cy="652700"/>
        </a:xfrm>
        <a:prstGeom prst="chevron">
          <a:avLst>
            <a:gd name="adj" fmla="val 25000"/>
          </a:avLst>
        </a:prstGeom>
        <a:solidFill>
          <a:schemeClr val="accent5">
            <a:hueOff val="-5882676"/>
            <a:satOff val="-8182"/>
            <a:lumOff val="-3138"/>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25.5</a:t>
          </a:r>
        </a:p>
      </dsp:txBody>
      <dsp:txXfrm>
        <a:off x="7742481" y="2828369"/>
        <a:ext cx="714684" cy="652700"/>
      </dsp:txXfrm>
    </dsp:sp>
    <dsp:sp modelId="{CC30C123-F472-4A37-9B46-03B266A9F5D0}">
      <dsp:nvSpPr>
        <dsp:cNvPr id="0" name=""/>
        <dsp:cNvSpPr/>
      </dsp:nvSpPr>
      <dsp:spPr>
        <a:xfrm>
          <a:off x="7662588"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Circular economy</a:t>
          </a:r>
          <a:endParaRPr lang="en-US" sz="1000" kern="1200" dirty="0"/>
        </a:p>
      </dsp:txBody>
      <dsp:txXfrm>
        <a:off x="7662588" y="920237"/>
        <a:ext cx="845319" cy="1403383"/>
      </dsp:txXfrm>
    </dsp:sp>
    <dsp:sp modelId="{C2C030F3-034F-43CF-94D2-B883A2746FE7}">
      <dsp:nvSpPr>
        <dsp:cNvPr id="0" name=""/>
        <dsp:cNvSpPr/>
      </dsp:nvSpPr>
      <dsp:spPr>
        <a:xfrm rot="5400000">
          <a:off x="7589237"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6618010"/>
              <a:satOff val="-9205"/>
              <a:lumOff val="-35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DB774-0750-407F-A5E2-4766E26511C0}">
      <dsp:nvSpPr>
        <dsp:cNvPr id="0" name=""/>
        <dsp:cNvSpPr/>
      </dsp:nvSpPr>
      <dsp:spPr>
        <a:xfrm>
          <a:off x="8526647" y="2828369"/>
          <a:ext cx="1041034" cy="652700"/>
        </a:xfrm>
        <a:prstGeom prst="chevron">
          <a:avLst>
            <a:gd name="adj" fmla="val 25000"/>
          </a:avLst>
        </a:prstGeom>
        <a:solidFill>
          <a:schemeClr val="accent5">
            <a:hueOff val="-6618010"/>
            <a:satOff val="-9205"/>
            <a:lumOff val="-3530"/>
            <a:alphaOff val="0"/>
          </a:schemeClr>
        </a:solidFill>
        <a:ln w="12700" cap="flat" cmpd="sng" algn="ctr">
          <a:solidFill>
            <a:schemeClr val="accent5">
              <a:hueOff val="-6618010"/>
              <a:satOff val="-9205"/>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30.5</a:t>
          </a:r>
        </a:p>
      </dsp:txBody>
      <dsp:txXfrm>
        <a:off x="8689822" y="2828369"/>
        <a:ext cx="714684" cy="652700"/>
      </dsp:txXfrm>
    </dsp:sp>
    <dsp:sp modelId="{13D9048C-1A57-4ACD-8824-5A04F384284F}">
      <dsp:nvSpPr>
        <dsp:cNvPr id="0" name=""/>
        <dsp:cNvSpPr/>
      </dsp:nvSpPr>
      <dsp:spPr>
        <a:xfrm>
          <a:off x="8609929"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ts val="0"/>
            </a:spcAft>
            <a:buNone/>
          </a:pPr>
          <a:r>
            <a:rPr lang="en-US" sz="1000" kern="1200" dirty="0"/>
            <a:t>Sustainable finance</a:t>
          </a:r>
        </a:p>
        <a:p>
          <a:pPr marL="0" lvl="0" indent="0" algn="l" defTabSz="444500">
            <a:lnSpc>
              <a:spcPct val="90000"/>
            </a:lnSpc>
            <a:spcBef>
              <a:spcPct val="0"/>
            </a:spcBef>
            <a:spcAft>
              <a:spcPts val="0"/>
            </a:spcAft>
            <a:buNone/>
          </a:pPr>
          <a:endParaRPr lang="en-US" sz="1000" kern="1200" dirty="0"/>
        </a:p>
        <a:p>
          <a:pPr marL="0" lvl="0" indent="0" algn="l" defTabSz="444500">
            <a:lnSpc>
              <a:spcPct val="90000"/>
            </a:lnSpc>
            <a:spcBef>
              <a:spcPct val="0"/>
            </a:spcBef>
            <a:spcAft>
              <a:spcPts val="0"/>
            </a:spcAft>
            <a:buNone/>
          </a:pPr>
          <a:endParaRPr lang="en-US" sz="1000" kern="1200" dirty="0"/>
        </a:p>
        <a:p>
          <a:pPr marL="0" lvl="0" indent="0" algn="l" defTabSz="444500">
            <a:lnSpc>
              <a:spcPct val="90000"/>
            </a:lnSpc>
            <a:spcBef>
              <a:spcPct val="0"/>
            </a:spcBef>
            <a:spcAft>
              <a:spcPts val="0"/>
            </a:spcAft>
            <a:buNone/>
          </a:pPr>
          <a:r>
            <a:rPr lang="en-US" sz="1000" kern="1200" dirty="0"/>
            <a:t>Guest lecturer: Kaja Lilleng</a:t>
          </a:r>
        </a:p>
      </dsp:txBody>
      <dsp:txXfrm>
        <a:off x="8609929" y="920237"/>
        <a:ext cx="845319" cy="1403383"/>
      </dsp:txXfrm>
    </dsp:sp>
    <dsp:sp modelId="{44926E45-EA28-4732-96C4-30A7199268EA}">
      <dsp:nvSpPr>
        <dsp:cNvPr id="0" name=""/>
        <dsp:cNvSpPr/>
      </dsp:nvSpPr>
      <dsp:spPr>
        <a:xfrm rot="5400000">
          <a:off x="8536578"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94D92D-9D33-4AC8-A9B0-544AF522461A}">
      <dsp:nvSpPr>
        <dsp:cNvPr id="0" name=""/>
        <dsp:cNvSpPr/>
      </dsp:nvSpPr>
      <dsp:spPr>
        <a:xfrm>
          <a:off x="9473988" y="2828369"/>
          <a:ext cx="1041034" cy="652700"/>
        </a:xfrm>
        <a:prstGeom prst="chevron">
          <a:avLst>
            <a:gd name="adj" fmla="val 2500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1.6</a:t>
          </a:r>
        </a:p>
      </dsp:txBody>
      <dsp:txXfrm>
        <a:off x="9637163" y="2828369"/>
        <a:ext cx="714684" cy="652700"/>
      </dsp:txXfrm>
    </dsp:sp>
    <dsp:sp modelId="{C9A06FE1-64D2-4F5F-95E6-95722010061C}">
      <dsp:nvSpPr>
        <dsp:cNvPr id="0" name=""/>
        <dsp:cNvSpPr/>
      </dsp:nvSpPr>
      <dsp:spPr>
        <a:xfrm>
          <a:off x="9557270"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ts val="0"/>
            </a:spcAft>
            <a:buNone/>
          </a:pPr>
          <a:r>
            <a:rPr lang="en-US" sz="1000" kern="1200" dirty="0"/>
            <a:t>Systems change for sustainability</a:t>
          </a:r>
        </a:p>
        <a:p>
          <a:pPr marL="0" lvl="0" indent="0" algn="l" defTabSz="444500">
            <a:lnSpc>
              <a:spcPct val="90000"/>
            </a:lnSpc>
            <a:spcBef>
              <a:spcPct val="0"/>
            </a:spcBef>
            <a:spcAft>
              <a:spcPts val="0"/>
            </a:spcAft>
            <a:buNone/>
          </a:pPr>
          <a:endParaRPr lang="en-US" sz="1000" kern="1200" dirty="0"/>
        </a:p>
        <a:p>
          <a:pPr marL="0" lvl="0" indent="0" algn="l" defTabSz="444500">
            <a:lnSpc>
              <a:spcPct val="90000"/>
            </a:lnSpc>
            <a:spcBef>
              <a:spcPct val="0"/>
            </a:spcBef>
            <a:spcAft>
              <a:spcPts val="0"/>
            </a:spcAft>
            <a:buNone/>
          </a:pPr>
          <a:r>
            <a:rPr lang="en-US" sz="1000" kern="1200" dirty="0"/>
            <a:t>Guest lecturer: Iana Nesterova</a:t>
          </a:r>
        </a:p>
      </dsp:txBody>
      <dsp:txXfrm>
        <a:off x="9557270" y="920237"/>
        <a:ext cx="845319" cy="14033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71277-DE19-4B03-99DF-B44B364FA9CA}" type="datetimeFigureOut">
              <a:rPr lang="en-GB" smtClean="0"/>
              <a:t>03/05/2023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85D1F-DCFC-44DB-B928-BDE191480862}" type="slidenum">
              <a:rPr lang="en-GB" smtClean="0"/>
              <a:t>‹#›</a:t>
            </a:fld>
            <a:endParaRPr lang="en-GB"/>
          </a:p>
        </p:txBody>
      </p:sp>
    </p:spTree>
    <p:extLst>
      <p:ext uri="{BB962C8B-B14F-4D97-AF65-F5344CB8AC3E}">
        <p14:creationId xmlns:p14="http://schemas.microsoft.com/office/powerpoint/2010/main" val="117458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4528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a few key characteristics of sustainability-oriented innovations, as well as their different forms. </a:t>
            </a:r>
            <a:endParaRPr lang="fi-FI" dirty="0"/>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Arial" charset="0"/>
                <a:ea typeface="+mn-ea"/>
                <a:cs typeface="+mn-cs"/>
              </a:rPr>
              <a:t>Oct 10, 2014</a:t>
            </a:r>
          </a:p>
        </p:txBody>
      </p:sp>
    </p:spTree>
    <p:extLst>
      <p:ext uri="{BB962C8B-B14F-4D97-AF65-F5344CB8AC3E}">
        <p14:creationId xmlns:p14="http://schemas.microsoft.com/office/powerpoint/2010/main" val="170037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Arial" charset="0"/>
                <a:ea typeface="ＭＳ Ｐゴシック" charset="0"/>
                <a:cs typeface="+mn-cs"/>
              </a:rPr>
              <a:t>Oct 10, 2014</a:t>
            </a:r>
          </a:p>
        </p:txBody>
      </p:sp>
    </p:spTree>
    <p:extLst>
      <p:ext uri="{BB962C8B-B14F-4D97-AF65-F5344CB8AC3E}">
        <p14:creationId xmlns:p14="http://schemas.microsoft.com/office/powerpoint/2010/main" val="11949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Public-</a:t>
            </a:r>
            <a:r>
              <a:rPr lang="fi-FI" dirty="0" err="1"/>
              <a:t>problem</a:t>
            </a:r>
            <a:r>
              <a:rPr lang="fi-FI" dirty="0"/>
              <a:t>: </a:t>
            </a:r>
            <a:r>
              <a:rPr lang="en-US" sz="1200" dirty="0"/>
              <a:t>E.g.</a:t>
            </a:r>
            <a:r>
              <a:rPr lang="en-US" sz="1200" baseline="0" dirty="0"/>
              <a:t> governments, NGOs -&gt;</a:t>
            </a:r>
            <a:r>
              <a:rPr lang="en-US" sz="1200" dirty="0"/>
              <a:t> </a:t>
            </a:r>
          </a:p>
          <a:p>
            <a:r>
              <a:rPr lang="en-US" sz="1200" dirty="0"/>
              <a:t>-Voicing/stewardship of sustainability need,</a:t>
            </a:r>
            <a:r>
              <a:rPr lang="en-US" sz="1200" baseline="0" dirty="0"/>
              <a:t> </a:t>
            </a:r>
          </a:p>
          <a:p>
            <a:r>
              <a:rPr lang="en-US" sz="1200" dirty="0"/>
              <a:t>-Provision of legitimacy/credibility and scale for impact</a:t>
            </a:r>
          </a:p>
          <a:p>
            <a:endParaRPr lang="fi-FI" dirty="0"/>
          </a:p>
          <a:p>
            <a:r>
              <a:rPr lang="fi-FI" dirty="0"/>
              <a:t>Innovation </a:t>
            </a:r>
            <a:r>
              <a:rPr lang="fi-FI" dirty="0" err="1"/>
              <a:t>champion</a:t>
            </a:r>
            <a:r>
              <a:rPr lang="fi-FI" dirty="0"/>
              <a:t>:</a:t>
            </a:r>
            <a:r>
              <a:rPr lang="fi-FI" baseline="0" dirty="0"/>
              <a:t> </a:t>
            </a:r>
            <a:r>
              <a:rPr lang="fi-FI" baseline="0" dirty="0" err="1"/>
              <a:t>e.g</a:t>
            </a:r>
            <a:r>
              <a:rPr lang="fi-FI" baseline="0" dirty="0"/>
              <a:t>. </a:t>
            </a:r>
            <a:r>
              <a:rPr lang="fi-FI" baseline="0" dirty="0" err="1"/>
              <a:t>technology</a:t>
            </a:r>
            <a:r>
              <a:rPr lang="fi-FI" baseline="0" dirty="0"/>
              <a:t> </a:t>
            </a:r>
            <a:r>
              <a:rPr lang="fi-FI" baseline="0" dirty="0" err="1"/>
              <a:t>assembly</a:t>
            </a:r>
            <a:r>
              <a:rPr lang="fi-FI" baseline="0" dirty="0"/>
              <a:t>, business </a:t>
            </a:r>
            <a:r>
              <a:rPr lang="fi-FI" baseline="0" dirty="0" err="1"/>
              <a:t>modelin</a:t>
            </a:r>
            <a:endParaRPr lang="fi-FI" baseline="0" dirty="0"/>
          </a:p>
          <a:p>
            <a:endParaRPr lang="fi-FI" baseline="0" dirty="0"/>
          </a:p>
          <a:p>
            <a:r>
              <a:rPr lang="fi-FI" baseline="0" dirty="0"/>
              <a:t>Knowledge </a:t>
            </a:r>
            <a:r>
              <a:rPr lang="fi-FI" baseline="0" dirty="0" err="1"/>
              <a:t>holders</a:t>
            </a:r>
            <a:r>
              <a:rPr lang="fi-FI" baseline="0" dirty="0"/>
              <a:t>: </a:t>
            </a:r>
            <a:r>
              <a:rPr lang="fi-FI" baseline="0" dirty="0" err="1"/>
              <a:t>e.g</a:t>
            </a:r>
            <a:r>
              <a:rPr lang="fi-FI" baseline="0" dirty="0"/>
              <a:t>. </a:t>
            </a:r>
            <a:r>
              <a:rPr lang="fi-FI" baseline="0" dirty="0" err="1"/>
              <a:t>research</a:t>
            </a:r>
            <a:r>
              <a:rPr lang="fi-FI" baseline="0" dirty="0"/>
              <a:t> </a:t>
            </a:r>
            <a:r>
              <a:rPr lang="fi-FI" baseline="0" dirty="0" err="1"/>
              <a:t>institutions</a:t>
            </a:r>
            <a:r>
              <a:rPr lang="fi-FI" baseline="0" dirty="0"/>
              <a:t> and </a:t>
            </a:r>
            <a:r>
              <a:rPr lang="fi-FI" baseline="0" dirty="0" err="1"/>
              <a:t>universities</a:t>
            </a:r>
            <a:r>
              <a:rPr lang="fi-FI" baseline="0" dirty="0"/>
              <a:t> – </a:t>
            </a:r>
            <a:r>
              <a:rPr lang="fi-FI" baseline="0" dirty="0" err="1"/>
              <a:t>tech-</a:t>
            </a:r>
            <a:r>
              <a:rPr lang="fi-FI" baseline="0" dirty="0"/>
              <a:t> </a:t>
            </a:r>
            <a:r>
              <a:rPr lang="fi-FI" baseline="0" dirty="0" err="1"/>
              <a:t>expertise</a:t>
            </a:r>
            <a:endParaRPr lang="fi-FI" baseline="0" dirty="0"/>
          </a:p>
          <a:p>
            <a:endParaRPr lang="fi-FI" baseline="0" dirty="0"/>
          </a:p>
          <a:p>
            <a:r>
              <a:rPr lang="fi-FI" baseline="0" dirty="0" err="1"/>
              <a:t>Infrastructure</a:t>
            </a:r>
            <a:r>
              <a:rPr lang="fi-FI" baseline="0" dirty="0"/>
              <a:t> </a:t>
            </a:r>
            <a:r>
              <a:rPr lang="fi-FI" baseline="0" dirty="0" err="1"/>
              <a:t>holders</a:t>
            </a:r>
            <a:r>
              <a:rPr lang="fi-FI" baseline="0" dirty="0"/>
              <a:t> – </a:t>
            </a:r>
            <a:r>
              <a:rPr lang="fi-FI" baseline="0" dirty="0" err="1"/>
              <a:t>E.g</a:t>
            </a:r>
            <a:r>
              <a:rPr lang="fi-FI" baseline="0" dirty="0"/>
              <a:t>. </a:t>
            </a:r>
            <a:r>
              <a:rPr lang="fi-FI" baseline="0" dirty="0" err="1"/>
              <a:t>public</a:t>
            </a:r>
            <a:r>
              <a:rPr lang="fi-FI" baseline="0" dirty="0"/>
              <a:t> </a:t>
            </a:r>
            <a:r>
              <a:rPr lang="fi-FI" baseline="0" dirty="0" err="1"/>
              <a:t>agencies</a:t>
            </a:r>
            <a:r>
              <a:rPr lang="fi-FI" baseline="0" dirty="0"/>
              <a:t>, </a:t>
            </a:r>
            <a:r>
              <a:rPr lang="fi-FI" baseline="0" dirty="0" err="1"/>
              <a:t>policy-makers</a:t>
            </a:r>
            <a:r>
              <a:rPr lang="fi-FI" baseline="0" dirty="0"/>
              <a:t>, </a:t>
            </a:r>
            <a:r>
              <a:rPr lang="fi-FI" baseline="0" dirty="0" err="1"/>
              <a:t>NGOs</a:t>
            </a:r>
            <a:r>
              <a:rPr lang="fi-FI" baseline="0" dirty="0"/>
              <a:t>, </a:t>
            </a:r>
            <a:r>
              <a:rPr lang="fi-FI" baseline="0" dirty="0" err="1"/>
              <a:t>corporations</a:t>
            </a:r>
            <a:r>
              <a:rPr lang="fi-FI" baseline="0" dirty="0"/>
              <a:t> – </a:t>
            </a:r>
            <a:r>
              <a:rPr lang="fi-FI" baseline="0" dirty="0" err="1"/>
              <a:t>standards</a:t>
            </a:r>
            <a:r>
              <a:rPr lang="fi-FI" baseline="0" dirty="0"/>
              <a:t>, </a:t>
            </a:r>
            <a:r>
              <a:rPr lang="fi-FI" baseline="0" dirty="0" err="1"/>
              <a:t>incentices</a:t>
            </a:r>
            <a:r>
              <a:rPr lang="fi-FI" baseline="0" dirty="0"/>
              <a:t>, </a:t>
            </a:r>
            <a:r>
              <a:rPr lang="fi-FI" baseline="0" dirty="0" err="1"/>
              <a:t>regulations</a:t>
            </a:r>
            <a:r>
              <a:rPr lang="fi-FI" baseline="0" dirty="0"/>
              <a:t>, </a:t>
            </a:r>
            <a:r>
              <a:rPr lang="fi-FI" baseline="0" dirty="0" err="1"/>
              <a:t>physical</a:t>
            </a:r>
            <a:r>
              <a:rPr lang="fi-FI" baseline="0" dirty="0"/>
              <a:t> infra</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978890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SOI process, however, is not only limited to private-problem stakeholders. Because it involves consideration of the social and environmental impacts of the innovation across its life cycle and its wider systemic effects, it also includes public-problem stakeholders.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608815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i="0" u="none" strike="noStrike" kern="1200" baseline="0" dirty="0">
                <a:solidFill>
                  <a:schemeClr val="tx1"/>
                </a:solidFill>
                <a:latin typeface="+mn-lt"/>
                <a:ea typeface="ＭＳ Ｐゴシック" charset="-128"/>
                <a:cs typeface="ＭＳ Ｐゴシック" charset="-128"/>
              </a:rPr>
              <a:t>“double externality” problem (</a:t>
            </a:r>
            <a:r>
              <a:rPr lang="en-US" sz="1200" b="0" i="0" u="none" strike="noStrike" kern="1200" baseline="0" dirty="0" err="1">
                <a:solidFill>
                  <a:schemeClr val="tx1"/>
                </a:solidFill>
                <a:latin typeface="+mn-lt"/>
                <a:ea typeface="ＭＳ Ｐゴシック" charset="-128"/>
                <a:cs typeface="ＭＳ Ｐゴシック" charset="-128"/>
              </a:rPr>
              <a:t>Beise</a:t>
            </a:r>
            <a:r>
              <a:rPr lang="en-US" sz="1200" b="0" i="0" u="none" strike="noStrike" kern="1200" baseline="0" dirty="0">
                <a:solidFill>
                  <a:schemeClr val="tx1"/>
                </a:solidFill>
                <a:latin typeface="+mn-lt"/>
                <a:ea typeface="ＭＳ Ｐゴシック" charset="-128"/>
                <a:cs typeface="ＭＳ Ｐゴシック" charset="-128"/>
              </a:rPr>
              <a:t> and </a:t>
            </a:r>
            <a:r>
              <a:rPr lang="en-US" sz="1200" b="0" i="0" u="none" strike="noStrike" kern="1200" baseline="0" dirty="0" err="1">
                <a:solidFill>
                  <a:schemeClr val="tx1"/>
                </a:solidFill>
                <a:latin typeface="+mn-lt"/>
                <a:ea typeface="ＭＳ Ｐゴシック" charset="-128"/>
                <a:cs typeface="ＭＳ Ｐゴシック" charset="-128"/>
              </a:rPr>
              <a:t>Rennings</a:t>
            </a:r>
            <a:r>
              <a:rPr lang="en-US" sz="1200" b="0" i="0" u="none" strike="noStrike" kern="1200" baseline="0" dirty="0">
                <a:solidFill>
                  <a:schemeClr val="tx1"/>
                </a:solidFill>
                <a:latin typeface="+mn-lt"/>
                <a:ea typeface="ＭＳ Ｐゴシック" charset="-128"/>
                <a:cs typeface="ＭＳ Ｐゴシック" charset="-128"/>
              </a:rPr>
              <a:t>,</a:t>
            </a:r>
          </a:p>
          <a:p>
            <a:r>
              <a:rPr lang="en-US" sz="1200" b="0" i="0" u="none" strike="noStrike" kern="1200" baseline="0" dirty="0">
                <a:solidFill>
                  <a:schemeClr val="tx1"/>
                </a:solidFill>
                <a:latin typeface="+mn-lt"/>
                <a:ea typeface="ＭＳ Ｐゴシック" charset="-128"/>
                <a:cs typeface="ＭＳ Ｐゴシック" charset="-128"/>
              </a:rPr>
              <a:t>2005). This is because SOI produces positive spillovers in both the innovation and the diffusion</a:t>
            </a:r>
          </a:p>
          <a:p>
            <a:r>
              <a:rPr lang="en-US" sz="1200" b="0" i="0" u="none" strike="noStrike" kern="1200" baseline="0" dirty="0">
                <a:solidFill>
                  <a:schemeClr val="tx1"/>
                </a:solidFill>
                <a:latin typeface="+mn-lt"/>
                <a:ea typeface="ＭＳ Ｐゴシック" charset="-128"/>
                <a:cs typeface="ＭＳ Ｐゴシック" charset="-128"/>
              </a:rPr>
              <a:t>phases. In other words, “While society as a whole benefits from the innovation, the costs are</a:t>
            </a:r>
          </a:p>
          <a:p>
            <a:r>
              <a:rPr lang="en-US" sz="1200" b="0" i="0" u="none" strike="noStrike" kern="1200" baseline="0" dirty="0">
                <a:solidFill>
                  <a:schemeClr val="tx1"/>
                </a:solidFill>
                <a:latin typeface="+mn-lt"/>
                <a:ea typeface="ＭＳ Ｐゴシック" charset="-128"/>
                <a:cs typeface="ＭＳ Ｐゴシック" charset="-128"/>
              </a:rPr>
              <a:t>borne by the innovator alone. Even if the innovation can be successfully marketed, it is difficult</a:t>
            </a:r>
          </a:p>
          <a:p>
            <a:r>
              <a:rPr lang="en-US" sz="1200" b="0" i="0" u="none" strike="noStrike" kern="1200" baseline="0" dirty="0">
                <a:solidFill>
                  <a:schemeClr val="tx1"/>
                </a:solidFill>
                <a:latin typeface="+mn-lt"/>
                <a:ea typeface="ＭＳ Ｐゴシック" charset="-128"/>
                <a:cs typeface="ＭＳ Ｐゴシック" charset="-128"/>
              </a:rPr>
              <a:t>for the innovator to appropriate the profits arising from the innovation if the corresponding</a:t>
            </a:r>
          </a:p>
          <a:p>
            <a:r>
              <a:rPr lang="en-US" sz="1200" b="0" i="0" u="none" strike="noStrike" kern="1200" baseline="0" dirty="0">
                <a:solidFill>
                  <a:schemeClr val="tx1"/>
                </a:solidFill>
                <a:latin typeface="+mn-lt"/>
                <a:ea typeface="ＭＳ Ｐゴシック" charset="-128"/>
                <a:cs typeface="ＭＳ Ｐゴシック" charset="-128"/>
              </a:rPr>
              <a:t>knowledge is easily accessible to imitators </a:t>
            </a:r>
            <a:r>
              <a:rPr lang="en-US" sz="1200" b="0" i="1" u="none" strike="noStrike" kern="1200" baseline="0" dirty="0">
                <a:solidFill>
                  <a:schemeClr val="tx1"/>
                </a:solidFill>
                <a:latin typeface="+mn-lt"/>
                <a:ea typeface="ＭＳ Ｐゴシック" charset="-128"/>
                <a:cs typeface="ＭＳ Ｐゴシック" charset="-128"/>
              </a:rPr>
              <a:t>and </a:t>
            </a:r>
            <a:r>
              <a:rPr lang="en-US" sz="1200" b="0" i="0" u="none" strike="noStrike" kern="1200" baseline="0" dirty="0">
                <a:solidFill>
                  <a:schemeClr val="tx1"/>
                </a:solidFill>
                <a:latin typeface="+mn-lt"/>
                <a:ea typeface="ＭＳ Ｐゴシック" charset="-128"/>
                <a:cs typeface="ＭＳ Ｐゴシック" charset="-128"/>
              </a:rPr>
              <a:t>if the environmental [and social] benefits have a</a:t>
            </a:r>
          </a:p>
          <a:p>
            <a:r>
              <a:rPr lang="en-US" sz="1200" b="0" i="0" u="none" strike="noStrike" kern="1200" baseline="0" dirty="0">
                <a:solidFill>
                  <a:schemeClr val="tx1"/>
                </a:solidFill>
                <a:latin typeface="+mn-lt"/>
                <a:ea typeface="ＭＳ Ｐゴシック" charset="-128"/>
                <a:cs typeface="ＭＳ Ｐゴシック" charset="-128"/>
              </a:rPr>
              <a:t>public good character” (ibid., emphasis ours). Not surprisingly, the double-externality problem</a:t>
            </a:r>
          </a:p>
          <a:p>
            <a:r>
              <a:rPr lang="en-US" sz="1200" b="0" i="0" u="none" strike="noStrike" kern="1200" baseline="0" dirty="0">
                <a:solidFill>
                  <a:schemeClr val="tx1"/>
                </a:solidFill>
                <a:latin typeface="+mn-lt"/>
                <a:ea typeface="ＭＳ Ｐゴシック" charset="-128"/>
                <a:cs typeface="ＭＳ Ｐゴシック" charset="-128"/>
              </a:rPr>
              <a:t>reduces incentives for firms to invest in SOIs (ibid.). </a:t>
            </a:r>
            <a:r>
              <a:rPr lang="en-US" sz="1200" b="1" i="0" u="none" strike="noStrike" kern="1200" baseline="0" dirty="0">
                <a:solidFill>
                  <a:schemeClr val="tx1"/>
                </a:solidFill>
                <a:latin typeface="+mn-lt"/>
                <a:ea typeface="ＭＳ Ｐゴシック" charset="-128"/>
                <a:cs typeface="ＭＳ Ｐゴシック" charset="-128"/>
              </a:rPr>
              <a:t>This creates a need to engage diverse</a:t>
            </a:r>
          </a:p>
          <a:p>
            <a:r>
              <a:rPr lang="en-US" sz="1200" b="1" i="0" u="none" strike="noStrike" kern="1200" baseline="0" dirty="0">
                <a:solidFill>
                  <a:schemeClr val="tx1"/>
                </a:solidFill>
                <a:latin typeface="+mn-lt"/>
                <a:ea typeface="ＭＳ Ｐゴシック" charset="-128"/>
                <a:cs typeface="ＭＳ Ｐゴシック" charset="-128"/>
              </a:rPr>
              <a:t>secondary stakeholders (including public policy makers) to create the conditions that stimulate</a:t>
            </a:r>
          </a:p>
          <a:p>
            <a:r>
              <a:rPr lang="en-US" sz="1200" b="1" i="0" u="none" strike="noStrike" kern="1200" baseline="0" dirty="0">
                <a:solidFill>
                  <a:schemeClr val="tx1"/>
                </a:solidFill>
                <a:latin typeface="+mn-lt"/>
                <a:ea typeface="ＭＳ Ｐゴシック" charset="-128"/>
                <a:cs typeface="ＭＳ Ｐゴシック" charset="-128"/>
              </a:rPr>
              <a:t>and enable SOI.</a:t>
            </a:r>
            <a:r>
              <a:rPr lang="en-US" sz="1200" b="0" i="0" u="none" strike="noStrike" kern="1200" baseline="0" dirty="0">
                <a:solidFill>
                  <a:schemeClr val="tx1"/>
                </a:solidFill>
                <a:latin typeface="+mn-lt"/>
                <a:ea typeface="ＭＳ Ｐゴシック" charset="-128"/>
                <a:cs typeface="ＭＳ Ｐゴシック" charset="-128"/>
              </a:rPr>
              <a:t> Actors therefore “must reconsider their capabilities, stakeholder relationships,</a:t>
            </a:r>
          </a:p>
          <a:p>
            <a:r>
              <a:rPr lang="en-US" sz="1200" b="0" i="0" u="none" strike="noStrike" kern="1200" baseline="0" dirty="0">
                <a:solidFill>
                  <a:schemeClr val="tx1"/>
                </a:solidFill>
                <a:latin typeface="+mn-lt"/>
                <a:ea typeface="ＭＳ Ｐゴシック" charset="-128"/>
                <a:cs typeface="ＭＳ Ｐゴシック" charset="-128"/>
              </a:rPr>
              <a:t>knowledge management, leadership and culture” (Adams, </a:t>
            </a:r>
            <a:r>
              <a:rPr lang="en-US" sz="1200" b="0" i="0" u="none" strike="noStrike" kern="1200" baseline="0" dirty="0" err="1">
                <a:solidFill>
                  <a:schemeClr val="tx1"/>
                </a:solidFill>
                <a:latin typeface="+mn-lt"/>
                <a:ea typeface="ＭＳ Ｐゴシック" charset="-128"/>
                <a:cs typeface="ＭＳ Ｐゴシック" charset="-128"/>
              </a:rPr>
              <a:t>Jeanrenaud</a:t>
            </a:r>
            <a:r>
              <a:rPr lang="en-US" sz="1200" b="0" i="0" u="none" strike="noStrike" kern="1200" baseline="0" dirty="0">
                <a:solidFill>
                  <a:schemeClr val="tx1"/>
                </a:solidFill>
                <a:latin typeface="+mn-lt"/>
                <a:ea typeface="ＭＳ Ｐゴシック" charset="-128"/>
                <a:cs typeface="ＭＳ Ｐゴシック" charset="-128"/>
              </a:rPr>
              <a:t>, et al., 2012) to advance</a:t>
            </a:r>
          </a:p>
          <a:p>
            <a:r>
              <a:rPr lang="fi-FI" sz="1200" b="0" i="0" u="none" strike="noStrike" kern="1200" baseline="0" dirty="0">
                <a:solidFill>
                  <a:schemeClr val="tx1"/>
                </a:solidFill>
                <a:latin typeface="+mn-lt"/>
                <a:ea typeface="ＭＳ Ｐゴシック" charset="-128"/>
                <a:cs typeface="ＭＳ Ｐゴシック" charset="-128"/>
              </a:rPr>
              <a:t>SOI.</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6A5FF2-0573-2649-A39A-26FA52E05379}" type="slidenum">
              <a:rPr kumimoji="0" lang="fi-FI" sz="800" b="0" i="0" u="none" strike="noStrike" kern="1200" cap="none" spc="0" normalizeH="0" baseline="0" noProof="0" smtClean="0">
                <a:ln>
                  <a:noFill/>
                </a:ln>
                <a:solidFill>
                  <a:prstClr val="black"/>
                </a:solidFill>
                <a:effectLst/>
                <a:uLnTx/>
                <a:uFillTx/>
                <a:latin typeface="Arial"/>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800" b="0" i="0" u="none" strike="noStrike" kern="1200" cap="none" spc="0" normalizeH="0" baseline="0" noProof="0">
              <a:ln>
                <a:noFill/>
              </a:ln>
              <a:solidFill>
                <a:prstClr val="black"/>
              </a:solidFill>
              <a:effectLst/>
              <a:uLnTx/>
              <a:uFillTx/>
              <a:latin typeface="Arial"/>
              <a:ea typeface="ＭＳ Ｐゴシック" charset="0"/>
              <a:cs typeface="+mn-cs"/>
            </a:endParaRPr>
          </a:p>
        </p:txBody>
      </p:sp>
    </p:spTree>
    <p:extLst>
      <p:ext uri="{BB962C8B-B14F-4D97-AF65-F5344CB8AC3E}">
        <p14:creationId xmlns:p14="http://schemas.microsoft.com/office/powerpoint/2010/main" val="2637515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i="0" u="none" strike="noStrike" kern="1200" baseline="0" dirty="0">
                <a:solidFill>
                  <a:schemeClr val="tx1"/>
                </a:solidFill>
                <a:latin typeface="+mn-lt"/>
                <a:ea typeface="ＭＳ Ｐゴシック" charset="-128"/>
                <a:cs typeface="ＭＳ Ｐゴシック" charset="-128"/>
              </a:rPr>
              <a:t>“double externality” problem (</a:t>
            </a:r>
            <a:r>
              <a:rPr lang="en-US" sz="1200" b="0" i="0" u="none" strike="noStrike" kern="1200" baseline="0" dirty="0" err="1">
                <a:solidFill>
                  <a:schemeClr val="tx1"/>
                </a:solidFill>
                <a:latin typeface="+mn-lt"/>
                <a:ea typeface="ＭＳ Ｐゴシック" charset="-128"/>
                <a:cs typeface="ＭＳ Ｐゴシック" charset="-128"/>
              </a:rPr>
              <a:t>Beise</a:t>
            </a:r>
            <a:r>
              <a:rPr lang="en-US" sz="1200" b="0" i="0" u="none" strike="noStrike" kern="1200" baseline="0" dirty="0">
                <a:solidFill>
                  <a:schemeClr val="tx1"/>
                </a:solidFill>
                <a:latin typeface="+mn-lt"/>
                <a:ea typeface="ＭＳ Ｐゴシック" charset="-128"/>
                <a:cs typeface="ＭＳ Ｐゴシック" charset="-128"/>
              </a:rPr>
              <a:t> and </a:t>
            </a:r>
            <a:r>
              <a:rPr lang="en-US" sz="1200" b="0" i="0" u="none" strike="noStrike" kern="1200" baseline="0" dirty="0" err="1">
                <a:solidFill>
                  <a:schemeClr val="tx1"/>
                </a:solidFill>
                <a:latin typeface="+mn-lt"/>
                <a:ea typeface="ＭＳ Ｐゴシック" charset="-128"/>
                <a:cs typeface="ＭＳ Ｐゴシック" charset="-128"/>
              </a:rPr>
              <a:t>Rennings</a:t>
            </a:r>
            <a:r>
              <a:rPr lang="en-US" sz="1200" b="0" i="0" u="none" strike="noStrike" kern="1200" baseline="0" dirty="0">
                <a:solidFill>
                  <a:schemeClr val="tx1"/>
                </a:solidFill>
                <a:latin typeface="+mn-lt"/>
                <a:ea typeface="ＭＳ Ｐゴシック" charset="-128"/>
                <a:cs typeface="ＭＳ Ｐゴシック" charset="-128"/>
              </a:rPr>
              <a:t>,</a:t>
            </a:r>
          </a:p>
          <a:p>
            <a:r>
              <a:rPr lang="en-US" sz="1200" b="0" i="0" u="none" strike="noStrike" kern="1200" baseline="0" dirty="0">
                <a:solidFill>
                  <a:schemeClr val="tx1"/>
                </a:solidFill>
                <a:latin typeface="+mn-lt"/>
                <a:ea typeface="ＭＳ Ｐゴシック" charset="-128"/>
                <a:cs typeface="ＭＳ Ｐゴシック" charset="-128"/>
              </a:rPr>
              <a:t>2005). This is because SOI produces positive spillovers in both the innovation and the diffusion</a:t>
            </a:r>
          </a:p>
          <a:p>
            <a:r>
              <a:rPr lang="en-US" sz="1200" b="0" i="0" u="none" strike="noStrike" kern="1200" baseline="0" dirty="0">
                <a:solidFill>
                  <a:schemeClr val="tx1"/>
                </a:solidFill>
                <a:latin typeface="+mn-lt"/>
                <a:ea typeface="ＭＳ Ｐゴシック" charset="-128"/>
                <a:cs typeface="ＭＳ Ｐゴシック" charset="-128"/>
              </a:rPr>
              <a:t>phases. In other words, “While society as a whole benefits from the innovation, the costs are</a:t>
            </a:r>
          </a:p>
          <a:p>
            <a:r>
              <a:rPr lang="en-US" sz="1200" b="0" i="0" u="none" strike="noStrike" kern="1200" baseline="0" dirty="0">
                <a:solidFill>
                  <a:schemeClr val="tx1"/>
                </a:solidFill>
                <a:latin typeface="+mn-lt"/>
                <a:ea typeface="ＭＳ Ｐゴシック" charset="-128"/>
                <a:cs typeface="ＭＳ Ｐゴシック" charset="-128"/>
              </a:rPr>
              <a:t>borne by the innovator alone. Even if the innovation can be successfully marketed, it is difficult</a:t>
            </a:r>
          </a:p>
          <a:p>
            <a:r>
              <a:rPr lang="en-US" sz="1200" b="0" i="0" u="none" strike="noStrike" kern="1200" baseline="0" dirty="0">
                <a:solidFill>
                  <a:schemeClr val="tx1"/>
                </a:solidFill>
                <a:latin typeface="+mn-lt"/>
                <a:ea typeface="ＭＳ Ｐゴシック" charset="-128"/>
                <a:cs typeface="ＭＳ Ｐゴシック" charset="-128"/>
              </a:rPr>
              <a:t>for the innovator to appropriate the profits arising from the innovation if the corresponding</a:t>
            </a:r>
          </a:p>
          <a:p>
            <a:r>
              <a:rPr lang="en-US" sz="1200" b="0" i="0" u="none" strike="noStrike" kern="1200" baseline="0" dirty="0">
                <a:solidFill>
                  <a:schemeClr val="tx1"/>
                </a:solidFill>
                <a:latin typeface="+mn-lt"/>
                <a:ea typeface="ＭＳ Ｐゴシック" charset="-128"/>
                <a:cs typeface="ＭＳ Ｐゴシック" charset="-128"/>
              </a:rPr>
              <a:t>knowledge is easily accessible to imitators </a:t>
            </a:r>
            <a:r>
              <a:rPr lang="en-US" sz="1200" b="0" i="1" u="none" strike="noStrike" kern="1200" baseline="0" dirty="0">
                <a:solidFill>
                  <a:schemeClr val="tx1"/>
                </a:solidFill>
                <a:latin typeface="+mn-lt"/>
                <a:ea typeface="ＭＳ Ｐゴシック" charset="-128"/>
                <a:cs typeface="ＭＳ Ｐゴシック" charset="-128"/>
              </a:rPr>
              <a:t>and </a:t>
            </a:r>
            <a:r>
              <a:rPr lang="en-US" sz="1200" b="0" i="0" u="none" strike="noStrike" kern="1200" baseline="0" dirty="0">
                <a:solidFill>
                  <a:schemeClr val="tx1"/>
                </a:solidFill>
                <a:latin typeface="+mn-lt"/>
                <a:ea typeface="ＭＳ Ｐゴシック" charset="-128"/>
                <a:cs typeface="ＭＳ Ｐゴシック" charset="-128"/>
              </a:rPr>
              <a:t>if the environmental [and social] benefits have a</a:t>
            </a:r>
          </a:p>
          <a:p>
            <a:r>
              <a:rPr lang="en-US" sz="1200" b="0" i="0" u="none" strike="noStrike" kern="1200" baseline="0" dirty="0">
                <a:solidFill>
                  <a:schemeClr val="tx1"/>
                </a:solidFill>
                <a:latin typeface="+mn-lt"/>
                <a:ea typeface="ＭＳ Ｐゴシック" charset="-128"/>
                <a:cs typeface="ＭＳ Ｐゴシック" charset="-128"/>
              </a:rPr>
              <a:t>public good character” (ibid., emphasis ours). Not surprisingly, the double-externality problem</a:t>
            </a:r>
          </a:p>
          <a:p>
            <a:r>
              <a:rPr lang="en-US" sz="1200" b="0" i="0" u="none" strike="noStrike" kern="1200" baseline="0" dirty="0">
                <a:solidFill>
                  <a:schemeClr val="tx1"/>
                </a:solidFill>
                <a:latin typeface="+mn-lt"/>
                <a:ea typeface="ＭＳ Ｐゴシック" charset="-128"/>
                <a:cs typeface="ＭＳ Ｐゴシック" charset="-128"/>
              </a:rPr>
              <a:t>reduces incentives for firms to invest in SOIs (ibid.). </a:t>
            </a:r>
            <a:r>
              <a:rPr lang="en-US" sz="1200" b="1" i="0" u="none" strike="noStrike" kern="1200" baseline="0" dirty="0">
                <a:solidFill>
                  <a:schemeClr val="tx1"/>
                </a:solidFill>
                <a:latin typeface="+mn-lt"/>
                <a:ea typeface="ＭＳ Ｐゴシック" charset="-128"/>
                <a:cs typeface="ＭＳ Ｐゴシック" charset="-128"/>
              </a:rPr>
              <a:t>This creates a need to engage diverse</a:t>
            </a:r>
          </a:p>
          <a:p>
            <a:r>
              <a:rPr lang="en-US" sz="1200" b="1" i="0" u="none" strike="noStrike" kern="1200" baseline="0" dirty="0">
                <a:solidFill>
                  <a:schemeClr val="tx1"/>
                </a:solidFill>
                <a:latin typeface="+mn-lt"/>
                <a:ea typeface="ＭＳ Ｐゴシック" charset="-128"/>
                <a:cs typeface="ＭＳ Ｐゴシック" charset="-128"/>
              </a:rPr>
              <a:t>secondary stakeholders (including public policy makers) to create the conditions that stimulate</a:t>
            </a:r>
          </a:p>
          <a:p>
            <a:r>
              <a:rPr lang="en-US" sz="1200" b="1" i="0" u="none" strike="noStrike" kern="1200" baseline="0" dirty="0">
                <a:solidFill>
                  <a:schemeClr val="tx1"/>
                </a:solidFill>
                <a:latin typeface="+mn-lt"/>
                <a:ea typeface="ＭＳ Ｐゴシック" charset="-128"/>
                <a:cs typeface="ＭＳ Ｐゴシック" charset="-128"/>
              </a:rPr>
              <a:t>and enable SOI.</a:t>
            </a:r>
            <a:r>
              <a:rPr lang="en-US" sz="1200" b="0" i="0" u="none" strike="noStrike" kern="1200" baseline="0" dirty="0">
                <a:solidFill>
                  <a:schemeClr val="tx1"/>
                </a:solidFill>
                <a:latin typeface="+mn-lt"/>
                <a:ea typeface="ＭＳ Ｐゴシック" charset="-128"/>
                <a:cs typeface="ＭＳ Ｐゴシック" charset="-128"/>
              </a:rPr>
              <a:t> Actors therefore “must reconsider their capabilities, stakeholder relationships,</a:t>
            </a:r>
          </a:p>
          <a:p>
            <a:r>
              <a:rPr lang="en-US" sz="1200" b="0" i="0" u="none" strike="noStrike" kern="1200" baseline="0" dirty="0">
                <a:solidFill>
                  <a:schemeClr val="tx1"/>
                </a:solidFill>
                <a:latin typeface="+mn-lt"/>
                <a:ea typeface="ＭＳ Ｐゴシック" charset="-128"/>
                <a:cs typeface="ＭＳ Ｐゴシック" charset="-128"/>
              </a:rPr>
              <a:t>knowledge management, leadership and culture” (Adams, </a:t>
            </a:r>
            <a:r>
              <a:rPr lang="en-US" sz="1200" b="0" i="0" u="none" strike="noStrike" kern="1200" baseline="0" dirty="0" err="1">
                <a:solidFill>
                  <a:schemeClr val="tx1"/>
                </a:solidFill>
                <a:latin typeface="+mn-lt"/>
                <a:ea typeface="ＭＳ Ｐゴシック" charset="-128"/>
                <a:cs typeface="ＭＳ Ｐゴシック" charset="-128"/>
              </a:rPr>
              <a:t>Jeanrenaud</a:t>
            </a:r>
            <a:r>
              <a:rPr lang="en-US" sz="1200" b="0" i="0" u="none" strike="noStrike" kern="1200" baseline="0" dirty="0">
                <a:solidFill>
                  <a:schemeClr val="tx1"/>
                </a:solidFill>
                <a:latin typeface="+mn-lt"/>
                <a:ea typeface="ＭＳ Ｐゴシック" charset="-128"/>
                <a:cs typeface="ＭＳ Ｐゴシック" charset="-128"/>
              </a:rPr>
              <a:t>, et al., 2012) to advance</a:t>
            </a:r>
          </a:p>
          <a:p>
            <a:r>
              <a:rPr lang="fi-FI" sz="1200" b="0" i="0" u="none" strike="noStrike" kern="1200" baseline="0" dirty="0">
                <a:solidFill>
                  <a:schemeClr val="tx1"/>
                </a:solidFill>
                <a:latin typeface="+mn-lt"/>
                <a:ea typeface="ＭＳ Ｐゴシック" charset="-128"/>
                <a:cs typeface="ＭＳ Ｐゴシック" charset="-128"/>
              </a:rPr>
              <a:t>SOI.</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6A5FF2-0573-2649-A39A-26FA52E05379}" type="slidenum">
              <a:rPr kumimoji="0" lang="fi-FI" sz="800" b="0" i="0" u="none" strike="noStrike" kern="1200" cap="none" spc="0" normalizeH="0" baseline="0" noProof="0" smtClean="0">
                <a:ln>
                  <a:noFill/>
                </a:ln>
                <a:solidFill>
                  <a:prstClr val="black"/>
                </a:solidFill>
                <a:effectLst/>
                <a:uLnTx/>
                <a:uFillTx/>
                <a:latin typeface="Arial"/>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800" b="0" i="0" u="none" strike="noStrike" kern="1200" cap="none" spc="0" normalizeH="0" baseline="0" noProof="0">
              <a:ln>
                <a:noFill/>
              </a:ln>
              <a:solidFill>
                <a:prstClr val="black"/>
              </a:solidFill>
              <a:effectLst/>
              <a:uLnTx/>
              <a:uFillTx/>
              <a:latin typeface="Arial"/>
              <a:ea typeface="ＭＳ Ｐゴシック" charset="0"/>
              <a:cs typeface="+mn-cs"/>
            </a:endParaRPr>
          </a:p>
        </p:txBody>
      </p:sp>
    </p:spTree>
    <p:extLst>
      <p:ext uri="{BB962C8B-B14F-4D97-AF65-F5344CB8AC3E}">
        <p14:creationId xmlns:p14="http://schemas.microsoft.com/office/powerpoint/2010/main" val="2204460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In a </a:t>
            </a:r>
            <a:r>
              <a:rPr lang="fi-FI" dirty="0" err="1"/>
              <a:t>large</a:t>
            </a:r>
            <a:r>
              <a:rPr lang="fi-FI" dirty="0"/>
              <a:t> </a:t>
            </a:r>
            <a:r>
              <a:rPr lang="fi-FI" dirty="0" err="1"/>
              <a:t>survey</a:t>
            </a:r>
            <a:r>
              <a:rPr lang="fi-FI" dirty="0"/>
              <a:t> </a:t>
            </a:r>
            <a:r>
              <a:rPr lang="fi-FI" dirty="0" err="1"/>
              <a:t>attempting</a:t>
            </a:r>
            <a:r>
              <a:rPr lang="fi-FI" dirty="0"/>
              <a:t> to </a:t>
            </a:r>
            <a:r>
              <a:rPr lang="fi-FI" dirty="0" err="1"/>
              <a:t>capture</a:t>
            </a:r>
            <a:r>
              <a:rPr lang="fi-FI" dirty="0"/>
              <a:t> </a:t>
            </a:r>
            <a:r>
              <a:rPr lang="fi-FI" dirty="0" err="1"/>
              <a:t>the</a:t>
            </a:r>
            <a:r>
              <a:rPr lang="fi-FI" dirty="0"/>
              <a:t> </a:t>
            </a:r>
            <a:r>
              <a:rPr lang="fi-FI" dirty="0" err="1"/>
              <a:t>situations</a:t>
            </a:r>
            <a:r>
              <a:rPr lang="fi-FI" dirty="0"/>
              <a:t> of </a:t>
            </a:r>
            <a:r>
              <a:rPr lang="fi-FI" dirty="0" err="1"/>
              <a:t>the</a:t>
            </a:r>
            <a:r>
              <a:rPr lang="fi-FI" dirty="0"/>
              <a:t> </a:t>
            </a:r>
            <a:r>
              <a:rPr lang="fi-FI" dirty="0" err="1"/>
              <a:t>poorest</a:t>
            </a:r>
            <a:r>
              <a:rPr lang="fi-FI" dirty="0"/>
              <a:t> 4 </a:t>
            </a:r>
            <a:r>
              <a:rPr lang="fi-FI" dirty="0" err="1"/>
              <a:t>billion</a:t>
            </a:r>
            <a:r>
              <a:rPr lang="fi-FI" dirty="0"/>
              <a:t>, it </a:t>
            </a:r>
            <a:r>
              <a:rPr lang="fi-FI" dirty="0" err="1"/>
              <a:t>turns</a:t>
            </a:r>
            <a:r>
              <a:rPr lang="fi-FI" dirty="0"/>
              <a:t> out </a:t>
            </a:r>
            <a:r>
              <a:rPr lang="fi-FI" dirty="0" err="1"/>
              <a:t>almost</a:t>
            </a:r>
            <a:r>
              <a:rPr lang="fi-FI" dirty="0"/>
              <a:t> 60% of </a:t>
            </a:r>
            <a:r>
              <a:rPr lang="fi-FI" dirty="0" err="1"/>
              <a:t>income</a:t>
            </a:r>
            <a:r>
              <a:rPr lang="fi-FI" dirty="0"/>
              <a:t> is </a:t>
            </a:r>
            <a:r>
              <a:rPr lang="fi-FI" dirty="0" err="1"/>
              <a:t>spent</a:t>
            </a:r>
            <a:r>
              <a:rPr lang="fi-FI" dirty="0"/>
              <a:t> on food, </a:t>
            </a:r>
            <a:r>
              <a:rPr lang="fi-FI" dirty="0" err="1"/>
              <a:t>followed</a:t>
            </a:r>
            <a:r>
              <a:rPr lang="fi-FI" dirty="0"/>
              <a:t> </a:t>
            </a:r>
            <a:r>
              <a:rPr lang="fi-FI" dirty="0" err="1"/>
              <a:t>by</a:t>
            </a:r>
            <a:r>
              <a:rPr lang="fi-FI" dirty="0"/>
              <a:t> </a:t>
            </a:r>
            <a:r>
              <a:rPr lang="fi-FI" dirty="0" err="1"/>
              <a:t>energy</a:t>
            </a:r>
            <a:r>
              <a:rPr lang="fi-FI" dirty="0"/>
              <a:t> and </a:t>
            </a:r>
            <a:r>
              <a:rPr lang="fi-FI" dirty="0" err="1"/>
              <a:t>housing</a:t>
            </a:r>
            <a:r>
              <a:rPr lang="fi-FI" dirty="0"/>
              <a:t> at 9% and 7% </a:t>
            </a:r>
            <a:r>
              <a:rPr lang="fi-FI" dirty="0" err="1"/>
              <a:t>respectively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676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Scalability: how many people can be reached, and how substantial problems can be remedied</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471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Mexico: 50+ </a:t>
            </a:r>
            <a:r>
              <a:rPr lang="fi-FI" dirty="0" err="1"/>
              <a:t>million</a:t>
            </a:r>
            <a:r>
              <a:rPr lang="fi-FI" dirty="0"/>
              <a:t> </a:t>
            </a:r>
            <a:r>
              <a:rPr lang="fi-FI" dirty="0" err="1"/>
              <a:t>living</a:t>
            </a:r>
            <a:r>
              <a:rPr lang="fi-FI" dirty="0"/>
              <a:t> in </a:t>
            </a:r>
            <a:r>
              <a:rPr lang="fi-FI" dirty="0" err="1"/>
              <a:t>poverty</a:t>
            </a:r>
            <a:r>
              <a:rPr lang="fi-FI" dirty="0"/>
              <a:t>, 11.5 </a:t>
            </a:r>
            <a:r>
              <a:rPr lang="fi-FI" dirty="0" err="1"/>
              <a:t>million</a:t>
            </a:r>
            <a:r>
              <a:rPr lang="fi-FI" dirty="0"/>
              <a:t> on </a:t>
            </a:r>
            <a:r>
              <a:rPr lang="fi-FI" dirty="0" err="1"/>
              <a:t>less</a:t>
            </a:r>
            <a:r>
              <a:rPr lang="fi-FI" dirty="0"/>
              <a:t> </a:t>
            </a:r>
            <a:r>
              <a:rPr lang="fi-FI" dirty="0" err="1"/>
              <a:t>than</a:t>
            </a:r>
            <a:r>
              <a:rPr lang="fi-FI" dirty="0"/>
              <a:t> 3 USD per </a:t>
            </a:r>
            <a:r>
              <a:rPr lang="fi-FI" dirty="0" err="1"/>
              <a:t>day</a:t>
            </a:r>
            <a:r>
              <a:rPr lang="fi-FI" dirty="0"/>
              <a:t>. </a:t>
            </a:r>
            <a:r>
              <a:rPr lang="fi-FI" dirty="0" err="1"/>
              <a:t>Poor</a:t>
            </a:r>
            <a:r>
              <a:rPr lang="fi-FI" dirty="0"/>
              <a:t> </a:t>
            </a:r>
            <a:r>
              <a:rPr lang="fi-FI" dirty="0" err="1"/>
              <a:t>housing</a:t>
            </a:r>
            <a:r>
              <a:rPr lang="fi-FI" dirty="0"/>
              <a:t> </a:t>
            </a:r>
            <a:r>
              <a:rPr lang="fi-FI" dirty="0" err="1"/>
              <a:t>quality</a:t>
            </a:r>
            <a:r>
              <a:rPr lang="fi-FI" dirty="0"/>
              <a:t>. </a:t>
            </a:r>
            <a:r>
              <a:rPr lang="fi-FI" dirty="0" err="1"/>
              <a:t>Palomares-Aguirre</a:t>
            </a:r>
            <a:r>
              <a:rPr lang="fi-FI" dirty="0"/>
              <a:t> et </a:t>
            </a:r>
            <a:r>
              <a:rPr lang="fi-FI" dirty="0" err="1"/>
              <a:t>al</a:t>
            </a:r>
            <a:r>
              <a:rPr lang="fi-FI" dirty="0"/>
              <a:t> </a:t>
            </a:r>
            <a:r>
              <a:rPr lang="fi-FI" dirty="0" err="1"/>
              <a:t>studied</a:t>
            </a:r>
            <a:r>
              <a:rPr lang="fi-FI" dirty="0"/>
              <a:t> </a:t>
            </a:r>
            <a:r>
              <a:rPr lang="fi-FI" dirty="0" err="1"/>
              <a:t>three</a:t>
            </a:r>
            <a:r>
              <a:rPr lang="fi-FI" dirty="0"/>
              <a:t> </a:t>
            </a:r>
            <a:r>
              <a:rPr lang="fi-FI" dirty="0" err="1"/>
              <a:t>firms</a:t>
            </a:r>
            <a:r>
              <a:rPr lang="fi-FI" dirty="0"/>
              <a:t>: Casa </a:t>
            </a:r>
            <a:r>
              <a:rPr lang="fi-FI" dirty="0" err="1"/>
              <a:t>para</a:t>
            </a:r>
            <a:r>
              <a:rPr lang="fi-FI" dirty="0"/>
              <a:t> </a:t>
            </a:r>
            <a:r>
              <a:rPr lang="fi-FI" dirty="0" err="1"/>
              <a:t>Ensamblar</a:t>
            </a:r>
            <a:r>
              <a:rPr lang="fi-FI" dirty="0"/>
              <a:t>, ¡?</a:t>
            </a:r>
            <a:r>
              <a:rPr lang="fi-FI" dirty="0" err="1"/>
              <a:t>Echale</a:t>
            </a:r>
            <a:r>
              <a:rPr lang="fi-FI" dirty="0"/>
              <a:t>! a </a:t>
            </a:r>
            <a:r>
              <a:rPr lang="fi-FI" dirty="0" err="1"/>
              <a:t>tu</a:t>
            </a:r>
            <a:r>
              <a:rPr lang="fi-FI" dirty="0"/>
              <a:t> Casa, and MIA.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13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15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Perhaps think of the difficulties of applying Anderson as part of a quantitative study</a:t>
            </a:r>
            <a:endParaRPr lang="en-GB" dirty="0"/>
          </a:p>
        </p:txBody>
      </p:sp>
      <p:sp>
        <p:nvSpPr>
          <p:cNvPr id="4" name="Slide Number Placeholder 3"/>
          <p:cNvSpPr>
            <a:spLocks noGrp="1"/>
          </p:cNvSpPr>
          <p:nvPr>
            <p:ph type="sldNum" sz="quarter" idx="5"/>
          </p:nvPr>
        </p:nvSpPr>
        <p:spPr/>
        <p:txBody>
          <a:bodyPr/>
          <a:lstStyle/>
          <a:p>
            <a:fld id="{F98A8D5B-7522-4D7F-A584-DC50ADD04E5C}" type="slidenum">
              <a:rPr lang="en-GB" smtClean="0"/>
              <a:t>4</a:t>
            </a:fld>
            <a:endParaRPr lang="en-GB"/>
          </a:p>
        </p:txBody>
      </p:sp>
    </p:spTree>
    <p:extLst>
      <p:ext uri="{BB962C8B-B14F-4D97-AF65-F5344CB8AC3E}">
        <p14:creationId xmlns:p14="http://schemas.microsoft.com/office/powerpoint/2010/main" val="247134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Let’s</a:t>
            </a:r>
            <a:r>
              <a:rPr lang="fi-FI" dirty="0"/>
              <a:t> </a:t>
            </a:r>
            <a:r>
              <a:rPr lang="fi-FI" dirty="0" err="1"/>
              <a:t>start</a:t>
            </a:r>
            <a:r>
              <a:rPr lang="fi-FI" dirty="0"/>
              <a:t> </a:t>
            </a:r>
            <a:r>
              <a:rPr lang="fi-FI" dirty="0" err="1"/>
              <a:t>off</a:t>
            </a:r>
            <a:r>
              <a:rPr lang="fi-FI" dirty="0"/>
              <a:t> </a:t>
            </a:r>
            <a:r>
              <a:rPr lang="fi-FI" dirty="0" err="1"/>
              <a:t>with</a:t>
            </a:r>
            <a:r>
              <a:rPr lang="fi-FI" dirty="0"/>
              <a:t> an </a:t>
            </a:r>
            <a:r>
              <a:rPr lang="fi-FI" dirty="0" err="1"/>
              <a:t>example</a:t>
            </a:r>
            <a:r>
              <a:rPr lang="fi-FI" dirty="0"/>
              <a:t> </a:t>
            </a:r>
            <a:r>
              <a:rPr lang="fi-FI" dirty="0" err="1"/>
              <a:t>that</a:t>
            </a:r>
            <a:r>
              <a:rPr lang="fi-FI" dirty="0"/>
              <a:t> </a:t>
            </a:r>
            <a:r>
              <a:rPr lang="fi-FI" dirty="0" err="1"/>
              <a:t>highlights</a:t>
            </a:r>
            <a:r>
              <a:rPr lang="fi-FI" dirty="0"/>
              <a:t> </a:t>
            </a:r>
            <a:r>
              <a:rPr lang="fi-FI" dirty="0" err="1"/>
              <a:t>the</a:t>
            </a:r>
            <a:r>
              <a:rPr lang="fi-FI" dirty="0"/>
              <a:t> </a:t>
            </a:r>
            <a:r>
              <a:rPr lang="fi-FI" dirty="0" err="1"/>
              <a:t>importance</a:t>
            </a:r>
            <a:r>
              <a:rPr lang="fi-FI" dirty="0"/>
              <a:t> of </a:t>
            </a:r>
            <a:r>
              <a:rPr lang="fi-FI" dirty="0" err="1"/>
              <a:t>thoday’s</a:t>
            </a:r>
            <a:r>
              <a:rPr lang="fi-FI" dirty="0"/>
              <a:t> </a:t>
            </a:r>
            <a:r>
              <a:rPr lang="fi-FI" dirty="0" err="1"/>
              <a:t>topic</a:t>
            </a:r>
            <a:r>
              <a:rPr lang="fi-FI" dirty="0"/>
              <a:t>…</a:t>
            </a:r>
            <a:r>
              <a:rPr lang="fi-FI" dirty="0" err="1"/>
              <a:t>This</a:t>
            </a:r>
            <a:r>
              <a:rPr lang="fi-FI" dirty="0"/>
              <a:t> </a:t>
            </a:r>
            <a:r>
              <a:rPr lang="fi-FI" dirty="0" err="1"/>
              <a:t>was</a:t>
            </a:r>
            <a:r>
              <a:rPr lang="fi-FI" dirty="0"/>
              <a:t> a case </a:t>
            </a:r>
            <a:r>
              <a:rPr lang="fi-FI" dirty="0" err="1"/>
              <a:t>that</a:t>
            </a:r>
            <a:r>
              <a:rPr lang="fi-FI" dirty="0"/>
              <a:t> </a:t>
            </a:r>
            <a:r>
              <a:rPr lang="fi-FI" dirty="0" err="1"/>
              <a:t>happened</a:t>
            </a:r>
            <a:r>
              <a:rPr lang="fi-FI" dirty="0"/>
              <a:t> in </a:t>
            </a:r>
            <a:r>
              <a:rPr lang="fi-FI" dirty="0" err="1"/>
              <a:t>the</a:t>
            </a:r>
            <a:r>
              <a:rPr lang="fi-FI" dirty="0"/>
              <a:t> 1920s, as </a:t>
            </a:r>
            <a:r>
              <a:rPr lang="fi-FI" dirty="0" err="1"/>
              <a:t>the</a:t>
            </a:r>
            <a:r>
              <a:rPr lang="fi-FI" dirty="0"/>
              <a:t> </a:t>
            </a:r>
            <a:r>
              <a:rPr lang="fi-FI" dirty="0" err="1"/>
              <a:t>electric</a:t>
            </a:r>
            <a:r>
              <a:rPr lang="fi-FI" dirty="0"/>
              <a:t> </a:t>
            </a:r>
            <a:r>
              <a:rPr lang="fi-FI" dirty="0" err="1"/>
              <a:t>lighting</a:t>
            </a:r>
            <a:r>
              <a:rPr lang="fi-FI" dirty="0"/>
              <a:t> </a:t>
            </a:r>
            <a:r>
              <a:rPr lang="fi-FI" dirty="0" err="1"/>
              <a:t>was</a:t>
            </a:r>
            <a:r>
              <a:rPr lang="fi-FI" dirty="0"/>
              <a:t> </a:t>
            </a:r>
            <a:r>
              <a:rPr lang="fi-FI" dirty="0" err="1"/>
              <a:t>becoming</a:t>
            </a:r>
            <a:r>
              <a:rPr lang="fi-FI" dirty="0"/>
              <a:t> </a:t>
            </a:r>
            <a:r>
              <a:rPr lang="fi-FI" dirty="0" err="1"/>
              <a:t>more</a:t>
            </a:r>
            <a:r>
              <a:rPr lang="fi-FI" dirty="0"/>
              <a:t> </a:t>
            </a:r>
            <a:r>
              <a:rPr lang="fi-FI" dirty="0" err="1"/>
              <a:t>widespread</a:t>
            </a:r>
            <a:r>
              <a:rPr lang="fi-FI" dirty="0"/>
              <a:t> and </a:t>
            </a:r>
            <a:r>
              <a:rPr lang="fi-FI" dirty="0" err="1"/>
              <a:t>several</a:t>
            </a:r>
            <a:r>
              <a:rPr lang="fi-FI" dirty="0"/>
              <a:t> </a:t>
            </a:r>
            <a:r>
              <a:rPr lang="fi-FI" dirty="0" err="1"/>
              <a:t>large</a:t>
            </a:r>
            <a:r>
              <a:rPr lang="fi-FI" dirty="0"/>
              <a:t> </a:t>
            </a:r>
            <a:r>
              <a:rPr lang="fi-FI" dirty="0" err="1"/>
              <a:t>manufacturers</a:t>
            </a:r>
            <a:r>
              <a:rPr lang="fi-FI" dirty="0"/>
              <a:t> of </a:t>
            </a:r>
            <a:r>
              <a:rPr lang="fi-FI" dirty="0" err="1"/>
              <a:t>lightbulbs</a:t>
            </a:r>
            <a:r>
              <a:rPr lang="fi-FI" dirty="0"/>
              <a:t> </a:t>
            </a:r>
            <a:r>
              <a:rPr lang="fi-FI" dirty="0" err="1"/>
              <a:t>had</a:t>
            </a:r>
            <a:r>
              <a:rPr lang="fi-FI" dirty="0"/>
              <a:t> </a:t>
            </a:r>
            <a:r>
              <a:rPr lang="fi-FI" dirty="0" err="1"/>
              <a:t>emerged</a:t>
            </a:r>
            <a:r>
              <a:rPr lang="fi-FI" dirty="0"/>
              <a:t>. </a:t>
            </a:r>
            <a:r>
              <a:rPr lang="fi-FI" dirty="0" err="1"/>
              <a:t>These</a:t>
            </a:r>
            <a:r>
              <a:rPr lang="fi-FI" dirty="0"/>
              <a:t> </a:t>
            </a:r>
            <a:r>
              <a:rPr lang="fi-FI" dirty="0" err="1"/>
              <a:t>firms</a:t>
            </a:r>
            <a:r>
              <a:rPr lang="fi-FI" dirty="0"/>
              <a:t> </a:t>
            </a:r>
            <a:r>
              <a:rPr lang="fi-FI" dirty="0" err="1"/>
              <a:t>formed</a:t>
            </a:r>
            <a:r>
              <a:rPr lang="fi-FI" dirty="0"/>
              <a:t> a </a:t>
            </a:r>
            <a:r>
              <a:rPr lang="fi-FI" dirty="0" err="1"/>
              <a:t>cartel</a:t>
            </a:r>
            <a:r>
              <a:rPr lang="fi-FI" dirty="0"/>
              <a:t> to </a:t>
            </a:r>
            <a:r>
              <a:rPr lang="fi-FI" dirty="0" err="1"/>
              <a:t>deliberately</a:t>
            </a:r>
            <a:r>
              <a:rPr lang="fi-FI" dirty="0"/>
              <a:t> </a:t>
            </a:r>
            <a:r>
              <a:rPr lang="fi-FI" dirty="0" err="1"/>
              <a:t>limit</a:t>
            </a:r>
            <a:r>
              <a:rPr lang="fi-FI" dirty="0"/>
              <a:t> </a:t>
            </a:r>
            <a:r>
              <a:rPr lang="fi-FI" dirty="0" err="1"/>
              <a:t>the</a:t>
            </a:r>
            <a:r>
              <a:rPr lang="fi-FI" dirty="0"/>
              <a:t> </a:t>
            </a:r>
            <a:r>
              <a:rPr lang="fi-FI" dirty="0" err="1"/>
              <a:t>lifespan</a:t>
            </a:r>
            <a:r>
              <a:rPr lang="fi-FI" dirty="0"/>
              <a:t> of </a:t>
            </a:r>
            <a:r>
              <a:rPr lang="fi-FI" dirty="0" err="1"/>
              <a:t>lightbulbs</a:t>
            </a:r>
            <a:r>
              <a:rPr lang="fi-FI" dirty="0"/>
              <a:t> and a </a:t>
            </a:r>
            <a:r>
              <a:rPr lang="fi-FI" dirty="0" err="1"/>
              <a:t>lower</a:t>
            </a:r>
            <a:r>
              <a:rPr lang="fi-FI" dirty="0"/>
              <a:t> </a:t>
            </a:r>
            <a:r>
              <a:rPr lang="fi-FI" dirty="0" err="1"/>
              <a:t>number</a:t>
            </a:r>
            <a:r>
              <a:rPr lang="fi-FI" dirty="0"/>
              <a:t> </a:t>
            </a:r>
            <a:r>
              <a:rPr lang="fi-FI" dirty="0" err="1"/>
              <a:t>than</a:t>
            </a:r>
            <a:r>
              <a:rPr lang="fi-FI" dirty="0"/>
              <a:t> </a:t>
            </a:r>
            <a:r>
              <a:rPr lang="fi-FI" dirty="0" err="1"/>
              <a:t>could</a:t>
            </a:r>
            <a:r>
              <a:rPr lang="fi-FI" dirty="0"/>
              <a:t> </a:t>
            </a:r>
            <a:r>
              <a:rPr lang="fi-FI" dirty="0" err="1"/>
              <a:t>be</a:t>
            </a:r>
            <a:r>
              <a:rPr lang="fi-FI" dirty="0"/>
              <a:t> </a:t>
            </a:r>
            <a:r>
              <a:rPr lang="fi-FI" dirty="0" err="1"/>
              <a:t>technically</a:t>
            </a:r>
            <a:r>
              <a:rPr lang="fi-FI" dirty="0"/>
              <a:t> </a:t>
            </a:r>
            <a:r>
              <a:rPr lang="fi-FI" dirty="0" err="1"/>
              <a:t>possible</a:t>
            </a:r>
            <a:r>
              <a:rPr lang="fi-FI" dirty="0"/>
              <a:t>., </a:t>
            </a:r>
            <a:r>
              <a:rPr lang="fi-FI" dirty="0" err="1"/>
              <a:t>The</a:t>
            </a:r>
            <a:r>
              <a:rPr lang="fi-FI" dirty="0"/>
              <a:t> </a:t>
            </a:r>
            <a:r>
              <a:rPr lang="fi-FI" dirty="0" err="1"/>
              <a:t>purpose</a:t>
            </a:r>
            <a:r>
              <a:rPr lang="fi-FI" dirty="0"/>
              <a:t> of </a:t>
            </a:r>
            <a:r>
              <a:rPr lang="fi-FI" dirty="0" err="1"/>
              <a:t>this</a:t>
            </a:r>
            <a:r>
              <a:rPr lang="fi-FI" dirty="0"/>
              <a:t> </a:t>
            </a:r>
            <a:r>
              <a:rPr lang="fi-FI" dirty="0" err="1"/>
              <a:t>was</a:t>
            </a:r>
            <a:r>
              <a:rPr lang="fi-FI" dirty="0"/>
              <a:t> of </a:t>
            </a:r>
            <a:r>
              <a:rPr lang="fi-FI" dirty="0" err="1"/>
              <a:t>couse</a:t>
            </a:r>
            <a:r>
              <a:rPr lang="fi-FI" dirty="0"/>
              <a:t> to </a:t>
            </a:r>
            <a:r>
              <a:rPr lang="fi-FI" dirty="0" err="1"/>
              <a:t>sell</a:t>
            </a:r>
            <a:r>
              <a:rPr lang="fi-FI" dirty="0"/>
              <a:t> </a:t>
            </a:r>
            <a:r>
              <a:rPr lang="fi-FI" dirty="0" err="1"/>
              <a:t>more</a:t>
            </a:r>
            <a:r>
              <a:rPr lang="fi-FI" dirty="0"/>
              <a:t> </a:t>
            </a:r>
            <a:r>
              <a:rPr lang="fi-FI" dirty="0" err="1"/>
              <a:t>bulbs</a:t>
            </a:r>
            <a:r>
              <a:rPr lang="fi-FI" dirty="0"/>
              <a:t> to </a:t>
            </a:r>
            <a:r>
              <a:rPr lang="fi-FI" dirty="0" err="1"/>
              <a:t>the</a:t>
            </a:r>
            <a:r>
              <a:rPr lang="fi-FI" dirty="0"/>
              <a:t> </a:t>
            </a:r>
            <a:r>
              <a:rPr lang="fi-FI" dirty="0" err="1"/>
              <a:t>customers</a:t>
            </a:r>
            <a:r>
              <a:rPr lang="fi-FI" dirty="0"/>
              <a:t>, and it </a:t>
            </a:r>
            <a:r>
              <a:rPr lang="fi-FI" dirty="0" err="1"/>
              <a:t>was</a:t>
            </a:r>
            <a:r>
              <a:rPr lang="fi-FI" dirty="0"/>
              <a:t> </a:t>
            </a:r>
            <a:r>
              <a:rPr lang="fi-FI" dirty="0" err="1"/>
              <a:t>one</a:t>
            </a:r>
            <a:r>
              <a:rPr lang="fi-FI" dirty="0"/>
              <a:t> of </a:t>
            </a:r>
            <a:r>
              <a:rPr lang="fi-FI" dirty="0" err="1"/>
              <a:t>the</a:t>
            </a:r>
            <a:r>
              <a:rPr lang="fi-FI" dirty="0"/>
              <a:t> </a:t>
            </a:r>
            <a:r>
              <a:rPr lang="fi-FI" dirty="0" err="1"/>
              <a:t>early</a:t>
            </a:r>
            <a:r>
              <a:rPr lang="fi-FI" dirty="0"/>
              <a:t> </a:t>
            </a:r>
            <a:r>
              <a:rPr lang="fi-FI" dirty="0" err="1"/>
              <a:t>known</a:t>
            </a:r>
            <a:r>
              <a:rPr lang="fi-FI" dirty="0"/>
              <a:t> </a:t>
            </a:r>
            <a:r>
              <a:rPr lang="fi-FI" dirty="0" err="1"/>
              <a:t>cases</a:t>
            </a:r>
            <a:r>
              <a:rPr lang="fi-FI" dirty="0"/>
              <a:t> of </a:t>
            </a:r>
            <a:r>
              <a:rPr lang="fi-FI" dirty="0" err="1"/>
              <a:t>planned</a:t>
            </a:r>
            <a:r>
              <a:rPr lang="fi-FI" dirty="0"/>
              <a:t> </a:t>
            </a:r>
            <a:r>
              <a:rPr lang="fi-FI" dirty="0" err="1"/>
              <a:t>obselesence</a:t>
            </a:r>
            <a:r>
              <a:rPr lang="fi-FI" dirty="0"/>
              <a:t>, </a:t>
            </a:r>
            <a:r>
              <a:rPr lang="fi-FI" dirty="0" err="1"/>
              <a:t>which</a:t>
            </a:r>
            <a:r>
              <a:rPr lang="fi-FI" dirty="0"/>
              <a:t> </a:t>
            </a:r>
            <a:r>
              <a:rPr lang="fi-FI" dirty="0" err="1"/>
              <a:t>leads</a:t>
            </a:r>
            <a:r>
              <a:rPr lang="fi-FI" dirty="0"/>
              <a:t> to </a:t>
            </a:r>
            <a:r>
              <a:rPr lang="fi-FI" dirty="0" err="1"/>
              <a:t>higer</a:t>
            </a:r>
            <a:r>
              <a:rPr lang="fi-FI" dirty="0"/>
              <a:t> </a:t>
            </a:r>
            <a:r>
              <a:rPr lang="fi-FI" dirty="0" err="1"/>
              <a:t>waste</a:t>
            </a:r>
            <a:r>
              <a:rPr lang="fi-FI" dirty="0"/>
              <a:t> and </a:t>
            </a:r>
            <a:r>
              <a:rPr lang="fi-FI" dirty="0" err="1"/>
              <a:t>environmental</a:t>
            </a:r>
            <a:r>
              <a:rPr lang="fi-FI" dirty="0"/>
              <a:t> </a:t>
            </a:r>
            <a:r>
              <a:rPr lang="fi-FI" dirty="0" err="1"/>
              <a:t>impacts</a:t>
            </a:r>
            <a:r>
              <a:rPr lang="fi-FI" dirty="0"/>
              <a:t>. </a:t>
            </a:r>
            <a:r>
              <a:rPr lang="fi-FI" dirty="0" err="1"/>
              <a:t>The</a:t>
            </a:r>
            <a:r>
              <a:rPr lang="fi-FI" dirty="0"/>
              <a:t> </a:t>
            </a:r>
            <a:r>
              <a:rPr lang="fi-FI" dirty="0" err="1"/>
              <a:t>purpose</a:t>
            </a:r>
            <a:r>
              <a:rPr lang="fi-FI" dirty="0"/>
              <a:t> of </a:t>
            </a:r>
            <a:r>
              <a:rPr lang="fi-FI" dirty="0" err="1"/>
              <a:t>this</a:t>
            </a:r>
            <a:r>
              <a:rPr lang="fi-FI" dirty="0"/>
              <a:t> </a:t>
            </a:r>
            <a:r>
              <a:rPr lang="fi-FI" dirty="0" err="1"/>
              <a:t>example</a:t>
            </a:r>
            <a:r>
              <a:rPr lang="fi-FI" dirty="0"/>
              <a:t> </a:t>
            </a:r>
            <a:r>
              <a:rPr lang="fi-FI" dirty="0" err="1"/>
              <a:t>was</a:t>
            </a:r>
            <a:r>
              <a:rPr lang="fi-FI" dirty="0"/>
              <a:t> to </a:t>
            </a:r>
            <a:r>
              <a:rPr lang="fi-FI" dirty="0" err="1"/>
              <a:t>highlight</a:t>
            </a:r>
            <a:r>
              <a:rPr lang="fi-FI" dirty="0"/>
              <a:t> a </a:t>
            </a:r>
            <a:r>
              <a:rPr lang="fi-FI" dirty="0" err="1"/>
              <a:t>key</a:t>
            </a:r>
            <a:r>
              <a:rPr lang="fi-FI" dirty="0"/>
              <a:t> </a:t>
            </a:r>
            <a:r>
              <a:rPr lang="fi-FI" dirty="0" err="1"/>
              <a:t>challenge</a:t>
            </a:r>
            <a:r>
              <a:rPr lang="fi-FI" dirty="0"/>
              <a:t> for </a:t>
            </a:r>
            <a:r>
              <a:rPr lang="fi-FI" dirty="0" err="1"/>
              <a:t>sustainability</a:t>
            </a:r>
            <a:r>
              <a:rPr lang="fi-FI" dirty="0"/>
              <a:t> in business:</a:t>
            </a:r>
          </a:p>
          <a:p>
            <a:endParaRPr lang="fi-FI" dirty="0"/>
          </a:p>
          <a:p>
            <a:r>
              <a:rPr lang="fi-FI" dirty="0"/>
              <a:t>At </a:t>
            </a:r>
            <a:r>
              <a:rPr lang="fi-FI" dirty="0" err="1"/>
              <a:t>the</a:t>
            </a:r>
            <a:r>
              <a:rPr lang="fi-FI" dirty="0"/>
              <a:t> center: </a:t>
            </a:r>
            <a:r>
              <a:rPr lang="fi-FI" dirty="0" err="1"/>
              <a:t>Phoebus</a:t>
            </a:r>
            <a:r>
              <a:rPr lang="fi-FI" dirty="0"/>
              <a:t> </a:t>
            </a:r>
            <a:r>
              <a:rPr lang="fi-FI" dirty="0" err="1"/>
              <a:t>Cartel</a:t>
            </a:r>
            <a:r>
              <a:rPr lang="fi-FI" dirty="0"/>
              <a:t>. </a:t>
            </a:r>
            <a:r>
              <a:rPr lang="fi-FI" dirty="0" err="1"/>
              <a:t>Was</a:t>
            </a:r>
            <a:r>
              <a:rPr lang="fi-FI" dirty="0"/>
              <a:t> </a:t>
            </a:r>
            <a:r>
              <a:rPr lang="fi-FI" dirty="0" err="1"/>
              <a:t>founded</a:t>
            </a:r>
            <a:r>
              <a:rPr lang="fi-FI" dirty="0"/>
              <a:t> and </a:t>
            </a:r>
            <a:r>
              <a:rPr lang="fi-FI" dirty="0" err="1"/>
              <a:t>consisted</a:t>
            </a:r>
            <a:r>
              <a:rPr lang="fi-FI" dirty="0"/>
              <a:t> of </a:t>
            </a:r>
            <a:r>
              <a:rPr lang="fi-FI" dirty="0" err="1"/>
              <a:t>Osram</a:t>
            </a:r>
            <a:r>
              <a:rPr lang="fi-FI" dirty="0"/>
              <a:t>, Philips, GE etc. In 1925. </a:t>
            </a:r>
            <a:r>
              <a:rPr lang="fi-FI" dirty="0" err="1"/>
              <a:t>Dissolved</a:t>
            </a:r>
            <a:r>
              <a:rPr lang="fi-FI" dirty="0"/>
              <a:t> in 1939. </a:t>
            </a:r>
            <a:r>
              <a:rPr lang="fi-FI" dirty="0" err="1"/>
              <a:t>Worked</a:t>
            </a:r>
            <a:r>
              <a:rPr lang="fi-FI" dirty="0"/>
              <a:t> to </a:t>
            </a:r>
            <a:r>
              <a:rPr lang="fi-FI" dirty="0" err="1"/>
              <a:t>standardize</a:t>
            </a:r>
            <a:r>
              <a:rPr lang="fi-FI" dirty="0"/>
              <a:t> </a:t>
            </a:r>
            <a:r>
              <a:rPr lang="fi-FI" dirty="0" err="1"/>
              <a:t>light</a:t>
            </a:r>
            <a:r>
              <a:rPr lang="fi-FI" dirty="0"/>
              <a:t> </a:t>
            </a:r>
            <a:r>
              <a:rPr lang="fi-FI" dirty="0" err="1"/>
              <a:t>bulb</a:t>
            </a:r>
            <a:r>
              <a:rPr lang="fi-FI" dirty="0"/>
              <a:t> </a:t>
            </a:r>
            <a:r>
              <a:rPr lang="fi-FI" dirty="0" err="1"/>
              <a:t>lifespan</a:t>
            </a:r>
            <a:r>
              <a:rPr lang="fi-FI" dirty="0"/>
              <a:t> to 1k </a:t>
            </a:r>
            <a:r>
              <a:rPr lang="fi-FI" dirty="0" err="1"/>
              <a:t>hours</a:t>
            </a:r>
            <a:r>
              <a:rPr lang="fi-FI" dirty="0"/>
              <a:t>, </a:t>
            </a:r>
            <a:r>
              <a:rPr lang="fi-FI" dirty="0" err="1"/>
              <a:t>down</a:t>
            </a:r>
            <a:r>
              <a:rPr lang="fi-FI" dirty="0"/>
              <a:t> </a:t>
            </a:r>
            <a:r>
              <a:rPr lang="fi-FI" dirty="0" err="1"/>
              <a:t>from</a:t>
            </a:r>
            <a:r>
              <a:rPr lang="fi-FI" dirty="0"/>
              <a:t> 2,5k and </a:t>
            </a:r>
            <a:r>
              <a:rPr lang="fi-FI" dirty="0" err="1"/>
              <a:t>raised</a:t>
            </a:r>
            <a:r>
              <a:rPr lang="fi-FI" dirty="0"/>
              <a:t> </a:t>
            </a:r>
            <a:r>
              <a:rPr lang="fi-FI" dirty="0" err="1"/>
              <a:t>prices</a:t>
            </a:r>
            <a:r>
              <a:rPr lang="fi-FI" dirty="0"/>
              <a:t>. </a:t>
            </a:r>
            <a:r>
              <a:rPr lang="fi-FI" dirty="0" err="1"/>
              <a:t>Members</a:t>
            </a:r>
            <a:r>
              <a:rPr lang="fi-FI" dirty="0"/>
              <a:t> </a:t>
            </a:r>
            <a:r>
              <a:rPr lang="fi-FI" dirty="0" err="1"/>
              <a:t>whose</a:t>
            </a:r>
            <a:r>
              <a:rPr lang="fi-FI" dirty="0"/>
              <a:t> </a:t>
            </a:r>
            <a:r>
              <a:rPr lang="fi-FI" dirty="0" err="1"/>
              <a:t>lamps</a:t>
            </a:r>
            <a:r>
              <a:rPr lang="fi-FI" dirty="0"/>
              <a:t> </a:t>
            </a:r>
            <a:r>
              <a:rPr lang="fi-FI" dirty="0" err="1"/>
              <a:t>outlasted</a:t>
            </a:r>
            <a:r>
              <a:rPr lang="fi-FI" dirty="0"/>
              <a:t> 1k </a:t>
            </a:r>
            <a:r>
              <a:rPr lang="fi-FI" dirty="0" err="1"/>
              <a:t>hours</a:t>
            </a:r>
            <a:r>
              <a:rPr lang="fi-FI" dirty="0"/>
              <a:t> </a:t>
            </a:r>
            <a:r>
              <a:rPr lang="fi-FI" dirty="0" err="1"/>
              <a:t>were</a:t>
            </a:r>
            <a:r>
              <a:rPr lang="fi-FI" dirty="0"/>
              <a:t> </a:t>
            </a:r>
            <a:r>
              <a:rPr lang="fi-FI" dirty="0" err="1"/>
              <a:t>fined</a:t>
            </a:r>
            <a:r>
              <a:rPr lang="fi-FI" dirty="0"/>
              <a:t> </a:t>
            </a:r>
            <a:r>
              <a:rPr lang="fi-FI" dirty="0" err="1"/>
              <a:t>by</a:t>
            </a:r>
            <a:r>
              <a:rPr lang="fi-FI" dirty="0"/>
              <a:t> </a:t>
            </a:r>
            <a:r>
              <a:rPr lang="fi-FI" dirty="0" err="1"/>
              <a:t>the</a:t>
            </a:r>
            <a:r>
              <a:rPr lang="fi-FI" dirty="0"/>
              <a:t> </a:t>
            </a:r>
            <a:r>
              <a:rPr lang="fi-FI" dirty="0" err="1"/>
              <a:t>cartel</a:t>
            </a:r>
            <a:r>
              <a:rPr lang="fi-FI" dirty="0"/>
              <a:t>.</a:t>
            </a:r>
          </a:p>
          <a:p>
            <a:endParaRPr lang="fi-FI" dirty="0"/>
          </a:p>
          <a:p>
            <a:r>
              <a:rPr lang="en-US" sz="2400" cap="none" dirty="0">
                <a:solidFill>
                  <a:schemeClr val="bg1"/>
                </a:solidFill>
              </a:rPr>
              <a:t>How can we address the problem?</a:t>
            </a:r>
          </a:p>
          <a:p>
            <a:r>
              <a:rPr lang="fi-FI" sz="1200" dirty="0" err="1">
                <a:solidFill>
                  <a:schemeClr val="bg1"/>
                </a:solidFill>
              </a:rPr>
              <a:t>Fulfill</a:t>
            </a:r>
            <a:r>
              <a:rPr lang="fi-FI" sz="1200" dirty="0">
                <a:solidFill>
                  <a:schemeClr val="bg1"/>
                </a:solidFill>
              </a:rPr>
              <a:t> </a:t>
            </a:r>
            <a:r>
              <a:rPr lang="fi-FI" sz="1200" dirty="0" err="1">
                <a:solidFill>
                  <a:schemeClr val="bg1"/>
                </a:solidFill>
              </a:rPr>
              <a:t>our</a:t>
            </a:r>
            <a:r>
              <a:rPr lang="fi-FI" sz="1200" dirty="0">
                <a:solidFill>
                  <a:schemeClr val="bg1"/>
                </a:solidFill>
              </a:rPr>
              <a:t> </a:t>
            </a:r>
            <a:r>
              <a:rPr lang="fi-FI" sz="1200" dirty="0" err="1">
                <a:solidFill>
                  <a:schemeClr val="bg1"/>
                </a:solidFill>
              </a:rPr>
              <a:t>needs</a:t>
            </a:r>
            <a:r>
              <a:rPr lang="fi-FI" sz="1200" dirty="0">
                <a:solidFill>
                  <a:schemeClr val="bg1"/>
                </a:solidFill>
              </a:rPr>
              <a:t> </a:t>
            </a:r>
            <a:r>
              <a:rPr lang="fi-FI" sz="1200" dirty="0" err="1">
                <a:solidFill>
                  <a:schemeClr val="bg1"/>
                </a:solidFill>
              </a:rPr>
              <a:t>differently</a:t>
            </a:r>
            <a:r>
              <a:rPr lang="fi-FI" sz="1200" dirty="0">
                <a:solidFill>
                  <a:schemeClr val="bg1"/>
                </a:solidFill>
              </a:rPr>
              <a:t> – </a:t>
            </a:r>
            <a:r>
              <a:rPr lang="fi-FI" sz="1200" dirty="0" err="1">
                <a:solidFill>
                  <a:schemeClr val="bg1"/>
                </a:solidFill>
              </a:rPr>
              <a:t>this</a:t>
            </a:r>
            <a:r>
              <a:rPr lang="fi-FI" sz="1200" dirty="0">
                <a:solidFill>
                  <a:schemeClr val="bg1"/>
                </a:solidFill>
              </a:rPr>
              <a:t> is </a:t>
            </a:r>
            <a:r>
              <a:rPr lang="fi-FI" sz="1200" dirty="0" err="1">
                <a:solidFill>
                  <a:schemeClr val="bg1"/>
                </a:solidFill>
              </a:rPr>
              <a:t>our</a:t>
            </a:r>
            <a:r>
              <a:rPr lang="fi-FI" sz="1200" dirty="0">
                <a:solidFill>
                  <a:schemeClr val="bg1"/>
                </a:solidFill>
              </a:rPr>
              <a:t> </a:t>
            </a:r>
            <a:r>
              <a:rPr lang="fi-FI" sz="1200" dirty="0" err="1">
                <a:solidFill>
                  <a:schemeClr val="bg1"/>
                </a:solidFill>
              </a:rPr>
              <a:t>focus</a:t>
            </a:r>
            <a:r>
              <a:rPr lang="fi-FI" sz="1200" dirty="0">
                <a:solidFill>
                  <a:schemeClr val="bg1"/>
                </a:solidFill>
              </a:rPr>
              <a:t> </a:t>
            </a:r>
            <a:r>
              <a:rPr lang="fi-FI" sz="1200" dirty="0" err="1">
                <a:solidFill>
                  <a:schemeClr val="bg1"/>
                </a:solidFill>
              </a:rPr>
              <a:t>today</a:t>
            </a:r>
            <a:endParaRPr lang="fi-FI" sz="1200" dirty="0">
              <a:solidFill>
                <a:schemeClr val="bg1"/>
              </a:solidFill>
            </a:endParaRPr>
          </a:p>
          <a:p>
            <a:endParaRPr lang="fi-FI" dirty="0"/>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Arial" charset="0"/>
                <a:ea typeface="ＭＳ Ｐゴシック" charset="0"/>
                <a:cs typeface="+mn-cs"/>
              </a:rPr>
              <a:t>Oct 10, 2014</a:t>
            </a:r>
          </a:p>
        </p:txBody>
      </p:sp>
    </p:spTree>
    <p:extLst>
      <p:ext uri="{BB962C8B-B14F-4D97-AF65-F5344CB8AC3E}">
        <p14:creationId xmlns:p14="http://schemas.microsoft.com/office/powerpoint/2010/main" val="325996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800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Arial" charset="0"/>
                <a:ea typeface="ＭＳ Ｐゴシック" charset="0"/>
                <a:cs typeface="+mn-cs"/>
              </a:rPr>
              <a:t>Oct 10, 2014</a:t>
            </a:r>
          </a:p>
        </p:txBody>
      </p:sp>
    </p:spTree>
    <p:extLst>
      <p:ext uri="{BB962C8B-B14F-4D97-AF65-F5344CB8AC3E}">
        <p14:creationId xmlns:p14="http://schemas.microsoft.com/office/powerpoint/2010/main" val="303126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charset="-128"/>
                <a:cs typeface="ＭＳ Ｐゴシック" charset="-128"/>
              </a:rPr>
              <a:t>“sustaining innovations occur when established</a:t>
            </a:r>
          </a:p>
          <a:p>
            <a:r>
              <a:rPr lang="en-US" sz="1200" b="0" i="0" u="none" strike="noStrike" kern="1200" baseline="0" dirty="0">
                <a:solidFill>
                  <a:schemeClr val="tx1"/>
                </a:solidFill>
                <a:latin typeface="+mn-lt"/>
                <a:ea typeface="ＭＳ Ｐゴシック" charset="-128"/>
                <a:cs typeface="ＭＳ Ｐゴシック" charset="-128"/>
              </a:rPr>
              <a:t>firms push the envelope to continue to satisfy existing consumers with improved products within</a:t>
            </a:r>
          </a:p>
          <a:p>
            <a:r>
              <a:rPr lang="en-US" sz="1200" b="0" i="0" u="none" strike="noStrike" kern="1200" baseline="0" dirty="0">
                <a:solidFill>
                  <a:schemeClr val="tx1"/>
                </a:solidFill>
                <a:latin typeface="+mn-lt"/>
                <a:ea typeface="ＭＳ Ｐゴシック" charset="-128"/>
                <a:cs typeface="ＭＳ Ｐゴシック" charset="-128"/>
              </a:rPr>
              <a:t>the prior but expanded technological trajectory; [whereas] disrupting innovations cater to</a:t>
            </a:r>
          </a:p>
          <a:p>
            <a:r>
              <a:rPr lang="en-US" sz="1200" b="0" i="0" u="none" strike="noStrike" kern="1200" baseline="0" dirty="0">
                <a:solidFill>
                  <a:schemeClr val="tx1"/>
                </a:solidFill>
                <a:latin typeface="+mn-lt"/>
                <a:ea typeface="ＭＳ Ｐゴシック" charset="-128"/>
                <a:cs typeface="ＭＳ Ｐゴシック" charset="-128"/>
              </a:rPr>
              <a:t>different, perhaps not yet well-defined customers with product attributes different from those in</a:t>
            </a:r>
          </a:p>
          <a:p>
            <a:r>
              <a:rPr lang="en-US" sz="1200" b="0" i="0" u="none" strike="noStrike" kern="1200" baseline="0" dirty="0">
                <a:solidFill>
                  <a:schemeClr val="tx1"/>
                </a:solidFill>
                <a:latin typeface="+mn-lt"/>
                <a:ea typeface="ＭＳ Ｐゴシック" charset="-128"/>
                <a:cs typeface="ＭＳ Ｐゴシック" charset="-128"/>
              </a:rPr>
              <a:t>the established producer-consumer networks”30.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01584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So a key question, when we look at this general model, is that who are the innovators within this diffusion process, and how do the sustainability impacts develop during this process?</a:t>
            </a:r>
          </a:p>
          <a:p>
            <a:endParaRPr lang="en-US" dirty="0"/>
          </a:p>
          <a:p>
            <a:r>
              <a:rPr lang="en-US" dirty="0"/>
              <a:t>This is an extended model of the previous one that looks at how a sustainability-oriented innovation might diffuse in the marketplace. The authors use an analogy of </a:t>
            </a:r>
            <a:r>
              <a:rPr lang="en-US" dirty="0" err="1"/>
              <a:t>davids</a:t>
            </a:r>
            <a:r>
              <a:rPr lang="en-US" dirty="0"/>
              <a:t> and goliaths. </a:t>
            </a:r>
            <a:r>
              <a:rPr lang="en-US" dirty="0" err="1"/>
              <a:t>Davids</a:t>
            </a:r>
            <a:r>
              <a:rPr lang="en-US" dirty="0"/>
              <a:t> are essentially the players that catalyze and create more radically new innovations, while Goliaths are the existing large firms in an industry. This looks the interplay between these two types of actors. </a:t>
            </a:r>
          </a:p>
          <a:p>
            <a:endParaRPr lang="en-US" dirty="0"/>
          </a:p>
          <a:p>
            <a:r>
              <a:rPr lang="en-US" dirty="0"/>
              <a:t>So in the introduction, you’re likely to see new types of actors that exist between the market economy and the third sector, such as social entrepreneurs or highly idealistic entrepreneurs working together with NGOs or social movements. During this time, the large firms are often largely ignorant of these grass-roots development. </a:t>
            </a:r>
          </a:p>
          <a:p>
            <a:endParaRPr lang="en-US" dirty="0"/>
          </a:p>
          <a:p>
            <a:r>
              <a:rPr lang="en-US" dirty="0"/>
              <a:t>In the take-off phase, some of the emerging players have developed into formal growth-oriented start-ups, that aim to scale their impact within the industry. At this point, you often start to see the premium-level incumbents create some extensions to </a:t>
            </a:r>
            <a:r>
              <a:rPr lang="en-US" dirty="0" err="1"/>
              <a:t>thei</a:t>
            </a:r>
            <a:r>
              <a:rPr lang="en-US" dirty="0"/>
              <a:t> main line-ups that address the same issue. </a:t>
            </a:r>
          </a:p>
          <a:p>
            <a:endParaRPr lang="en-US" dirty="0"/>
          </a:p>
          <a:p>
            <a:r>
              <a:rPr lang="en-US" dirty="0"/>
              <a:t>In the third phase, you start to see some high-growth </a:t>
            </a:r>
            <a:r>
              <a:rPr lang="en-US" dirty="0" err="1"/>
              <a:t>davids</a:t>
            </a:r>
            <a:r>
              <a:rPr lang="en-US" dirty="0"/>
              <a:t> start to combine the product innovation typically associated with start-ups with the process-innovations associated with incumbents, becoming a threat to both sides. Some of the early entrepreneurs might already exit at this point, while the mainstream incumbents start to take things seriously, and try to control new market standards in their favor.</a:t>
            </a:r>
          </a:p>
          <a:p>
            <a:endParaRPr lang="en-US" dirty="0"/>
          </a:p>
          <a:p>
            <a:r>
              <a:rPr lang="en-US" dirty="0"/>
              <a:t>In the maturity phase, you see a situation where some </a:t>
            </a:r>
            <a:r>
              <a:rPr lang="en-US" dirty="0" err="1"/>
              <a:t>davids</a:t>
            </a:r>
            <a:r>
              <a:rPr lang="en-US" dirty="0"/>
              <a:t> have evolved into goliaths and some new niche innovations start to appear. The sustainability </a:t>
            </a:r>
            <a:r>
              <a:rPr lang="en-US" dirty="0" err="1"/>
              <a:t>improcement</a:t>
            </a:r>
            <a:r>
              <a:rPr lang="en-US" dirty="0"/>
              <a:t> has become mostly an industry standard.</a:t>
            </a:r>
          </a:p>
          <a:p>
            <a:endParaRPr lang="en-US" dirty="0"/>
          </a:p>
          <a:p>
            <a:r>
              <a:rPr lang="en-US" dirty="0"/>
              <a:t>Throughout this process, you see the external costs (i.e. environmental and social </a:t>
            </a:r>
            <a:r>
              <a:rPr lang="en-US" dirty="0" err="1"/>
              <a:t>imapcts</a:t>
            </a:r>
            <a:r>
              <a:rPr lang="en-US" dirty="0"/>
              <a:t>) under focus gradually become internalized within the industry.</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65650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Let’s</a:t>
            </a:r>
            <a:r>
              <a:rPr lang="fi-FI" dirty="0"/>
              <a:t> look at </a:t>
            </a:r>
            <a:r>
              <a:rPr lang="fi-FI" dirty="0" err="1"/>
              <a:t>the</a:t>
            </a:r>
            <a:r>
              <a:rPr lang="fi-FI" dirty="0"/>
              <a:t> </a:t>
            </a:r>
            <a:r>
              <a:rPr lang="fi-FI" dirty="0" err="1"/>
              <a:t>electric</a:t>
            </a:r>
            <a:r>
              <a:rPr lang="fi-FI" dirty="0"/>
              <a:t> </a:t>
            </a:r>
            <a:r>
              <a:rPr lang="fi-FI" dirty="0" err="1"/>
              <a:t>car</a:t>
            </a:r>
            <a:r>
              <a:rPr lang="fi-FI" dirty="0"/>
              <a:t> </a:t>
            </a:r>
            <a:r>
              <a:rPr lang="fi-FI" dirty="0" err="1"/>
              <a:t>industry</a:t>
            </a:r>
            <a:r>
              <a:rPr lang="fi-FI" dirty="0"/>
              <a:t> </a:t>
            </a:r>
            <a:r>
              <a:rPr lang="fi-FI" dirty="0" err="1"/>
              <a:t>which</a:t>
            </a:r>
            <a:r>
              <a:rPr lang="fi-FI" dirty="0"/>
              <a:t> is a </a:t>
            </a:r>
            <a:r>
              <a:rPr lang="fi-FI" dirty="0" err="1"/>
              <a:t>good</a:t>
            </a:r>
            <a:r>
              <a:rPr lang="fi-FI" dirty="0"/>
              <a:t> </a:t>
            </a:r>
            <a:r>
              <a:rPr lang="fi-FI" dirty="0" err="1"/>
              <a:t>example</a:t>
            </a:r>
            <a:r>
              <a:rPr lang="fi-FI" dirty="0"/>
              <a:t> of </a:t>
            </a:r>
            <a:r>
              <a:rPr lang="fi-FI" dirty="0" err="1"/>
              <a:t>this</a:t>
            </a:r>
            <a:r>
              <a:rPr lang="fi-FI" dirty="0"/>
              <a:t>. </a:t>
            </a:r>
            <a:r>
              <a:rPr lang="fi-FI" dirty="0" err="1"/>
              <a:t>We’ve</a:t>
            </a:r>
            <a:r>
              <a:rPr lang="fi-FI" dirty="0"/>
              <a:t> </a:t>
            </a:r>
            <a:r>
              <a:rPr lang="fi-FI" dirty="0" err="1"/>
              <a:t>seen</a:t>
            </a:r>
            <a:r>
              <a:rPr lang="fi-FI" dirty="0"/>
              <a:t> a </a:t>
            </a:r>
            <a:r>
              <a:rPr lang="fi-FI" dirty="0" err="1"/>
              <a:t>lot</a:t>
            </a:r>
            <a:r>
              <a:rPr lang="fi-FI" dirty="0"/>
              <a:t> of </a:t>
            </a:r>
            <a:r>
              <a:rPr lang="fi-FI" dirty="0" err="1"/>
              <a:t>this</a:t>
            </a:r>
            <a:r>
              <a:rPr lang="fi-FI" dirty="0"/>
              <a:t> </a:t>
            </a:r>
            <a:r>
              <a:rPr lang="fi-FI" dirty="0" err="1"/>
              <a:t>development</a:t>
            </a:r>
            <a:r>
              <a:rPr lang="fi-FI" dirty="0"/>
              <a:t> </a:t>
            </a:r>
            <a:r>
              <a:rPr lang="fi-FI" dirty="0" err="1"/>
              <a:t>happen</a:t>
            </a:r>
            <a:r>
              <a:rPr lang="fi-FI" dirty="0"/>
              <a:t> </a:t>
            </a:r>
            <a:r>
              <a:rPr lang="fi-FI" dirty="0" err="1"/>
              <a:t>within</a:t>
            </a:r>
            <a:r>
              <a:rPr lang="fi-FI" dirty="0"/>
              <a:t> </a:t>
            </a:r>
            <a:r>
              <a:rPr lang="fi-FI" dirty="0" err="1"/>
              <a:t>this</a:t>
            </a:r>
            <a:r>
              <a:rPr lang="fi-FI" dirty="0"/>
              <a:t> </a:t>
            </a:r>
            <a:r>
              <a:rPr lang="fi-FI" dirty="0" err="1"/>
              <a:t>industry</a:t>
            </a:r>
            <a:r>
              <a:rPr lang="fi-FI" dirty="0"/>
              <a:t> in </a:t>
            </a:r>
            <a:r>
              <a:rPr lang="fi-FI" dirty="0" err="1"/>
              <a:t>the</a:t>
            </a:r>
            <a:r>
              <a:rPr lang="fi-FI" dirty="0"/>
              <a:t> 2000.s </a:t>
            </a:r>
            <a:r>
              <a:rPr lang="fi-FI" dirty="0" err="1"/>
              <a:t>Tesla</a:t>
            </a:r>
            <a:r>
              <a:rPr lang="fi-FI" dirty="0"/>
              <a:t> is </a:t>
            </a:r>
            <a:r>
              <a:rPr lang="fi-FI" dirty="0" err="1"/>
              <a:t>obviously</a:t>
            </a:r>
            <a:r>
              <a:rPr lang="fi-FI" dirty="0"/>
              <a:t> a </a:t>
            </a:r>
            <a:r>
              <a:rPr lang="fi-FI" dirty="0" err="1"/>
              <a:t>new</a:t>
            </a:r>
            <a:r>
              <a:rPr lang="fi-FI" dirty="0"/>
              <a:t> </a:t>
            </a:r>
            <a:r>
              <a:rPr lang="fi-FI" dirty="0" err="1"/>
              <a:t>player</a:t>
            </a:r>
            <a:r>
              <a:rPr lang="fi-FI" dirty="0"/>
              <a:t> </a:t>
            </a:r>
            <a:r>
              <a:rPr lang="fi-FI" dirty="0" err="1"/>
              <a:t>that</a:t>
            </a:r>
            <a:r>
              <a:rPr lang="fi-FI" dirty="0"/>
              <a:t> </a:t>
            </a:r>
            <a:r>
              <a:rPr lang="fi-FI" dirty="0" err="1"/>
              <a:t>has</a:t>
            </a:r>
            <a:r>
              <a:rPr lang="fi-FI" dirty="0"/>
              <a:t> </a:t>
            </a:r>
            <a:r>
              <a:rPr lang="fi-FI" dirty="0" err="1"/>
              <a:t>grown</a:t>
            </a:r>
            <a:r>
              <a:rPr lang="fi-FI" dirty="0"/>
              <a:t> </a:t>
            </a:r>
            <a:r>
              <a:rPr lang="fi-FI" dirty="0" err="1"/>
              <a:t>from</a:t>
            </a:r>
            <a:r>
              <a:rPr lang="fi-FI" dirty="0"/>
              <a:t> a </a:t>
            </a:r>
            <a:r>
              <a:rPr lang="fi-FI" dirty="0" err="1"/>
              <a:t>small</a:t>
            </a:r>
            <a:r>
              <a:rPr lang="fi-FI" dirty="0"/>
              <a:t> startup to a </a:t>
            </a:r>
            <a:r>
              <a:rPr lang="fi-FI" dirty="0" err="1"/>
              <a:t>fully</a:t>
            </a:r>
            <a:r>
              <a:rPr lang="fi-FI" dirty="0"/>
              <a:t> </a:t>
            </a:r>
            <a:r>
              <a:rPr lang="fi-FI" dirty="0" err="1"/>
              <a:t>fledged</a:t>
            </a:r>
            <a:r>
              <a:rPr lang="fi-FI" dirty="0"/>
              <a:t> </a:t>
            </a:r>
            <a:r>
              <a:rPr lang="fi-FI" dirty="0" err="1"/>
              <a:t>automotive</a:t>
            </a:r>
            <a:r>
              <a:rPr lang="fi-FI" dirty="0"/>
              <a:t> </a:t>
            </a:r>
            <a:r>
              <a:rPr lang="fi-FI" dirty="0" err="1"/>
              <a:t>incumbent</a:t>
            </a:r>
            <a:r>
              <a:rPr lang="fi-FI" dirty="0"/>
              <a:t>, </a:t>
            </a:r>
            <a:r>
              <a:rPr lang="fi-FI" dirty="0" err="1"/>
              <a:t>which</a:t>
            </a:r>
            <a:r>
              <a:rPr lang="fi-FI" dirty="0"/>
              <a:t> </a:t>
            </a:r>
            <a:r>
              <a:rPr lang="fi-FI" dirty="0" err="1"/>
              <a:t>hadn’t</a:t>
            </a:r>
            <a:r>
              <a:rPr lang="fi-FI" dirty="0"/>
              <a:t> </a:t>
            </a:r>
            <a:r>
              <a:rPr lang="fi-FI" dirty="0" err="1"/>
              <a:t>happend</a:t>
            </a:r>
            <a:r>
              <a:rPr lang="fi-FI" dirty="0"/>
              <a:t> for a long </a:t>
            </a:r>
            <a:r>
              <a:rPr lang="fi-FI" dirty="0" err="1"/>
              <a:t>time</a:t>
            </a:r>
            <a:r>
              <a:rPr lang="fi-FI" dirty="0"/>
              <a:t> in </a:t>
            </a:r>
            <a:r>
              <a:rPr lang="fi-FI" dirty="0" err="1"/>
              <a:t>this</a:t>
            </a:r>
            <a:r>
              <a:rPr lang="fi-FI" dirty="0"/>
              <a:t> </a:t>
            </a:r>
            <a:r>
              <a:rPr lang="fi-FI" dirty="0" err="1"/>
              <a:t>industry</a:t>
            </a:r>
            <a:r>
              <a:rPr lang="fi-FI" dirty="0"/>
              <a:t>. In </a:t>
            </a:r>
            <a:r>
              <a:rPr lang="fi-FI" dirty="0" err="1"/>
              <a:t>the</a:t>
            </a:r>
            <a:r>
              <a:rPr lang="fi-FI" dirty="0"/>
              <a:t> </a:t>
            </a:r>
            <a:r>
              <a:rPr lang="fi-FI" dirty="0" err="1"/>
              <a:t>recent</a:t>
            </a:r>
            <a:r>
              <a:rPr lang="fi-FI" dirty="0"/>
              <a:t> </a:t>
            </a:r>
            <a:r>
              <a:rPr lang="fi-FI" dirty="0" err="1"/>
              <a:t>years</a:t>
            </a:r>
            <a:r>
              <a:rPr lang="fi-FI" dirty="0"/>
              <a:t>, </a:t>
            </a:r>
            <a:r>
              <a:rPr lang="fi-FI" dirty="0" err="1"/>
              <a:t>you</a:t>
            </a:r>
            <a:r>
              <a:rPr lang="fi-FI" dirty="0"/>
              <a:t> </a:t>
            </a:r>
            <a:r>
              <a:rPr lang="fi-FI" dirty="0" err="1"/>
              <a:t>seen</a:t>
            </a:r>
            <a:r>
              <a:rPr lang="fi-FI" dirty="0"/>
              <a:t> </a:t>
            </a:r>
            <a:r>
              <a:rPr lang="fi-FI" dirty="0" err="1"/>
              <a:t>the</a:t>
            </a:r>
            <a:r>
              <a:rPr lang="fi-FI" dirty="0"/>
              <a:t> </a:t>
            </a:r>
            <a:r>
              <a:rPr lang="fi-FI" dirty="0" err="1"/>
              <a:t>mainstream</a:t>
            </a:r>
            <a:r>
              <a:rPr lang="fi-FI" dirty="0"/>
              <a:t> </a:t>
            </a:r>
            <a:r>
              <a:rPr lang="fi-FI" dirty="0" err="1"/>
              <a:t>incumbents</a:t>
            </a:r>
            <a:r>
              <a:rPr lang="fi-FI" dirty="0"/>
              <a:t> </a:t>
            </a:r>
            <a:r>
              <a:rPr lang="fi-FI" dirty="0" err="1"/>
              <a:t>take</a:t>
            </a:r>
            <a:r>
              <a:rPr lang="fi-FI" dirty="0"/>
              <a:t> </a:t>
            </a:r>
            <a:r>
              <a:rPr lang="fi-FI" dirty="0" err="1"/>
              <a:t>increasing</a:t>
            </a:r>
            <a:r>
              <a:rPr lang="fi-FI" dirty="0"/>
              <a:t> </a:t>
            </a:r>
            <a:r>
              <a:rPr lang="fi-FI" dirty="0" err="1"/>
              <a:t>interest</a:t>
            </a:r>
            <a:r>
              <a:rPr lang="fi-FI" dirty="0"/>
              <a:t>, </a:t>
            </a:r>
            <a:r>
              <a:rPr lang="fi-FI" dirty="0" err="1"/>
              <a:t>first</a:t>
            </a:r>
            <a:r>
              <a:rPr lang="fi-FI" dirty="0"/>
              <a:t> </a:t>
            </a:r>
            <a:r>
              <a:rPr lang="fi-FI" dirty="0" err="1"/>
              <a:t>with</a:t>
            </a:r>
            <a:r>
              <a:rPr lang="fi-FI" dirty="0"/>
              <a:t> </a:t>
            </a:r>
            <a:r>
              <a:rPr lang="fi-FI" dirty="0" err="1"/>
              <a:t>premium</a:t>
            </a:r>
            <a:r>
              <a:rPr lang="fi-FI" dirty="0"/>
              <a:t> </a:t>
            </a:r>
            <a:r>
              <a:rPr lang="fi-FI" dirty="0" err="1"/>
              <a:t>brands</a:t>
            </a:r>
            <a:r>
              <a:rPr lang="fi-FI" dirty="0"/>
              <a:t> </a:t>
            </a:r>
            <a:r>
              <a:rPr lang="fi-FI" dirty="0" err="1"/>
              <a:t>like</a:t>
            </a:r>
            <a:r>
              <a:rPr lang="fi-FI" dirty="0"/>
              <a:t> Volvo, Audi, BWM for </a:t>
            </a:r>
            <a:r>
              <a:rPr lang="fi-FI" dirty="0" err="1"/>
              <a:t>instance</a:t>
            </a:r>
            <a:r>
              <a:rPr lang="fi-FI" dirty="0"/>
              <a:t> and </a:t>
            </a:r>
            <a:r>
              <a:rPr lang="fi-FI" dirty="0" err="1"/>
              <a:t>now</a:t>
            </a:r>
            <a:r>
              <a:rPr lang="fi-FI" dirty="0"/>
              <a:t> </a:t>
            </a:r>
            <a:r>
              <a:rPr lang="fi-FI" dirty="0" err="1"/>
              <a:t>nearly</a:t>
            </a:r>
            <a:r>
              <a:rPr lang="fi-FI" dirty="0"/>
              <a:t> </a:t>
            </a:r>
            <a:r>
              <a:rPr lang="fi-FI" dirty="0" err="1"/>
              <a:t>every</a:t>
            </a:r>
            <a:r>
              <a:rPr lang="fi-FI" dirty="0"/>
              <a:t> </a:t>
            </a:r>
            <a:r>
              <a:rPr lang="fi-FI" dirty="0" err="1"/>
              <a:t>mainstream</a:t>
            </a:r>
            <a:r>
              <a:rPr lang="fi-FI" dirty="0"/>
              <a:t> </a:t>
            </a:r>
            <a:r>
              <a:rPr lang="fi-FI" dirty="0" err="1"/>
              <a:t>car</a:t>
            </a:r>
            <a:r>
              <a:rPr lang="fi-FI" dirty="0"/>
              <a:t> </a:t>
            </a:r>
            <a:r>
              <a:rPr lang="fi-FI" dirty="0" err="1"/>
              <a:t>manufacturer</a:t>
            </a:r>
            <a:r>
              <a:rPr lang="fi-FI" dirty="0"/>
              <a:t> </a:t>
            </a:r>
            <a:r>
              <a:rPr lang="fi-FI" dirty="0" err="1"/>
              <a:t>had</a:t>
            </a:r>
            <a:r>
              <a:rPr lang="fi-FI" dirty="0"/>
              <a:t> </a:t>
            </a:r>
            <a:r>
              <a:rPr lang="fi-FI" dirty="0" err="1"/>
              <a:t>many</a:t>
            </a:r>
            <a:r>
              <a:rPr lang="fi-FI" dirty="0"/>
              <a:t> </a:t>
            </a:r>
            <a:r>
              <a:rPr lang="fi-FI" dirty="0" err="1"/>
              <a:t>electric</a:t>
            </a:r>
            <a:r>
              <a:rPr lang="fi-FI" dirty="0"/>
              <a:t> </a:t>
            </a:r>
            <a:r>
              <a:rPr lang="fi-FI" dirty="0" err="1"/>
              <a:t>models</a:t>
            </a:r>
            <a:r>
              <a:rPr lang="fi-FI" dirty="0"/>
              <a:t> in </a:t>
            </a:r>
            <a:r>
              <a:rPr lang="fi-FI" dirty="0" err="1"/>
              <a:t>the</a:t>
            </a:r>
            <a:r>
              <a:rPr lang="fi-FI" dirty="0"/>
              <a:t> </a:t>
            </a:r>
            <a:r>
              <a:rPr lang="fi-FI" dirty="0" err="1"/>
              <a:t>pipeline</a:t>
            </a:r>
            <a:r>
              <a:rPr lang="fi-FI" dirty="0"/>
              <a:t>. </a:t>
            </a:r>
            <a:r>
              <a:rPr lang="fi-FI" dirty="0" err="1"/>
              <a:t>So</a:t>
            </a:r>
            <a:r>
              <a:rPr lang="fi-FI" dirty="0"/>
              <a:t> </a:t>
            </a:r>
            <a:r>
              <a:rPr lang="fi-FI" dirty="0" err="1"/>
              <a:t>looking</a:t>
            </a:r>
            <a:r>
              <a:rPr lang="fi-FI" dirty="0"/>
              <a:t> at </a:t>
            </a:r>
            <a:r>
              <a:rPr lang="fi-FI" dirty="0" err="1"/>
              <a:t>the</a:t>
            </a:r>
            <a:r>
              <a:rPr lang="fi-FI" dirty="0"/>
              <a:t> </a:t>
            </a:r>
            <a:r>
              <a:rPr lang="fi-FI" dirty="0" err="1"/>
              <a:t>industry</a:t>
            </a:r>
            <a:r>
              <a:rPr lang="fi-FI" dirty="0"/>
              <a:t> </a:t>
            </a:r>
            <a:r>
              <a:rPr lang="fi-FI" dirty="0" err="1"/>
              <a:t>development</a:t>
            </a:r>
            <a:r>
              <a:rPr lang="fi-FI" dirty="0"/>
              <a:t>, </a:t>
            </a:r>
            <a:r>
              <a:rPr lang="fi-FI" dirty="0" err="1"/>
              <a:t>we’re</a:t>
            </a:r>
            <a:r>
              <a:rPr lang="fi-FI" dirty="0"/>
              <a:t> </a:t>
            </a:r>
            <a:r>
              <a:rPr lang="fi-FI" dirty="0" err="1"/>
              <a:t>likely</a:t>
            </a:r>
            <a:r>
              <a:rPr lang="fi-FI" dirty="0"/>
              <a:t> in </a:t>
            </a:r>
            <a:r>
              <a:rPr lang="fi-FI" dirty="0" err="1"/>
              <a:t>take-off</a:t>
            </a:r>
            <a:r>
              <a:rPr lang="fi-FI" dirty="0"/>
              <a:t> </a:t>
            </a:r>
            <a:r>
              <a:rPr lang="fi-FI" dirty="0" err="1"/>
              <a:t>phase</a:t>
            </a:r>
            <a:r>
              <a:rPr lang="fi-FI" dirty="0"/>
              <a:t> of </a:t>
            </a:r>
            <a:r>
              <a:rPr lang="fi-FI" dirty="0" err="1"/>
              <a:t>electric</a:t>
            </a:r>
            <a:r>
              <a:rPr lang="fi-FI" dirty="0"/>
              <a:t> </a:t>
            </a:r>
            <a:r>
              <a:rPr lang="fi-FI" dirty="0" err="1"/>
              <a:t>cars</a:t>
            </a:r>
            <a:r>
              <a:rPr lang="fi-FI" dirty="0"/>
              <a:t>, </a:t>
            </a:r>
            <a:r>
              <a:rPr lang="fi-FI" dirty="0" err="1"/>
              <a:t>although</a:t>
            </a:r>
            <a:r>
              <a:rPr lang="fi-FI" dirty="0"/>
              <a:t> </a:t>
            </a:r>
            <a:r>
              <a:rPr lang="fi-FI" dirty="0" err="1"/>
              <a:t>Tesla</a:t>
            </a:r>
            <a:r>
              <a:rPr lang="fi-FI" dirty="0"/>
              <a:t> </a:t>
            </a:r>
            <a:r>
              <a:rPr lang="fi-FI" dirty="0" err="1"/>
              <a:t>has</a:t>
            </a:r>
            <a:r>
              <a:rPr lang="fi-FI" dirty="0"/>
              <a:t> </a:t>
            </a:r>
            <a:r>
              <a:rPr lang="fi-FI" dirty="0" err="1"/>
              <a:t>already</a:t>
            </a:r>
            <a:r>
              <a:rPr lang="fi-FI" dirty="0"/>
              <a:t> </a:t>
            </a:r>
            <a:r>
              <a:rPr lang="fi-FI" dirty="0" err="1"/>
              <a:t>grown</a:t>
            </a:r>
            <a:r>
              <a:rPr lang="fi-FI" dirty="0"/>
              <a:t> </a:t>
            </a:r>
            <a:r>
              <a:rPr lang="fi-FI" dirty="0" err="1"/>
              <a:t>large</a:t>
            </a:r>
            <a:r>
              <a:rPr lang="fi-FI" dirty="0"/>
              <a:t> </a:t>
            </a:r>
            <a:r>
              <a:rPr lang="fi-FI" dirty="0" err="1"/>
              <a:t>enough</a:t>
            </a:r>
            <a:r>
              <a:rPr lang="fi-FI" dirty="0"/>
              <a:t> to </a:t>
            </a:r>
            <a:r>
              <a:rPr lang="fi-FI" dirty="0" err="1"/>
              <a:t>be</a:t>
            </a:r>
            <a:r>
              <a:rPr lang="fi-FI" dirty="0"/>
              <a:t> </a:t>
            </a:r>
            <a:r>
              <a:rPr lang="fi-FI" dirty="0" err="1"/>
              <a:t>considered</a:t>
            </a:r>
            <a:r>
              <a:rPr lang="fi-FI" dirty="0"/>
              <a:t> an </a:t>
            </a:r>
            <a:r>
              <a:rPr lang="fi-FI" dirty="0" err="1"/>
              <a:t>incumbent</a:t>
            </a:r>
            <a:r>
              <a:rPr lang="fi-FI" dirty="0"/>
              <a:t>. And </a:t>
            </a:r>
            <a:r>
              <a:rPr lang="fi-FI" dirty="0" err="1"/>
              <a:t>the</a:t>
            </a:r>
            <a:r>
              <a:rPr lang="fi-FI" dirty="0"/>
              <a:t> </a:t>
            </a:r>
            <a:r>
              <a:rPr lang="fi-FI" dirty="0" err="1"/>
              <a:t>development</a:t>
            </a:r>
            <a:r>
              <a:rPr lang="fi-FI" dirty="0"/>
              <a:t> of </a:t>
            </a:r>
            <a:r>
              <a:rPr lang="fi-FI" dirty="0" err="1"/>
              <a:t>electric</a:t>
            </a:r>
            <a:r>
              <a:rPr lang="fi-FI" dirty="0"/>
              <a:t> </a:t>
            </a:r>
            <a:r>
              <a:rPr lang="fi-FI" dirty="0" err="1"/>
              <a:t>cars</a:t>
            </a:r>
            <a:r>
              <a:rPr lang="fi-FI" dirty="0"/>
              <a:t> of </a:t>
            </a:r>
            <a:r>
              <a:rPr lang="fi-FI" dirty="0" err="1"/>
              <a:t>course</a:t>
            </a:r>
            <a:r>
              <a:rPr lang="fi-FI" dirty="0"/>
              <a:t>, is </a:t>
            </a:r>
            <a:r>
              <a:rPr lang="fi-FI" dirty="0" err="1"/>
              <a:t>crucial</a:t>
            </a:r>
            <a:r>
              <a:rPr lang="fi-FI" dirty="0"/>
              <a:t> for </a:t>
            </a:r>
            <a:r>
              <a:rPr lang="fi-FI" dirty="0" err="1"/>
              <a:t>this</a:t>
            </a:r>
            <a:r>
              <a:rPr lang="fi-FI" dirty="0"/>
              <a:t> </a:t>
            </a:r>
            <a:r>
              <a:rPr lang="fi-FI" dirty="0" err="1"/>
              <a:t>industry</a:t>
            </a:r>
            <a:r>
              <a:rPr lang="fi-FI" dirty="0"/>
              <a:t> </a:t>
            </a:r>
            <a:r>
              <a:rPr lang="fi-FI" dirty="0" err="1"/>
              <a:t>which</a:t>
            </a:r>
            <a:r>
              <a:rPr lang="fi-FI" dirty="0"/>
              <a:t> is </a:t>
            </a:r>
            <a:r>
              <a:rPr lang="fi-FI" dirty="0" err="1"/>
              <a:t>responsbily</a:t>
            </a:r>
            <a:r>
              <a:rPr lang="fi-FI" dirty="0"/>
              <a:t> for a </a:t>
            </a:r>
            <a:r>
              <a:rPr lang="fi-FI" dirty="0" err="1"/>
              <a:t>hig</a:t>
            </a:r>
            <a:r>
              <a:rPr lang="fi-FI" dirty="0"/>
              <a:t> </a:t>
            </a:r>
            <a:r>
              <a:rPr lang="fi-FI" dirty="0" err="1"/>
              <a:t>share</a:t>
            </a:r>
            <a:r>
              <a:rPr lang="fi-FI" dirty="0"/>
              <a:t> of </a:t>
            </a:r>
            <a:r>
              <a:rPr lang="fi-FI" dirty="0" err="1"/>
              <a:t>the</a:t>
            </a:r>
            <a:r>
              <a:rPr lang="fi-FI" dirty="0"/>
              <a:t> </a:t>
            </a:r>
            <a:r>
              <a:rPr lang="fi-FI" dirty="0" err="1"/>
              <a:t>worl’ds</a:t>
            </a:r>
            <a:r>
              <a:rPr lang="fi-FI" dirty="0"/>
              <a:t> GHG emissions.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85150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68064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76885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32169462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10201893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en-US"/>
              <a:t>Sustainability in Business 2022</a:t>
            </a:r>
          </a:p>
        </p:txBody>
      </p:sp>
      <p:sp>
        <p:nvSpPr>
          <p:cNvPr id="6" name="Rectangle 6"/>
          <p:cNvSpPr>
            <a:spLocks noGrp="1" noChangeArrowheads="1"/>
          </p:cNvSpPr>
          <p:nvPr>
            <p:ph type="sldNum" sz="quarter" idx="12"/>
          </p:nvPr>
        </p:nvSpPr>
        <p:spPr>
          <a:ln/>
        </p:spPr>
        <p:txBody>
          <a:bodyPr/>
          <a:lstStyle>
            <a:lvl1pPr>
              <a:defRPr/>
            </a:lvl1pPr>
          </a:lstStyle>
          <a:p>
            <a:pPr>
              <a:defRPr/>
            </a:pPr>
            <a:fld id="{8FC65053-0756-4B37-A7D0-138B308A75BC}" type="slidenum">
              <a:rPr lang="en-US"/>
              <a:pPr>
                <a:defRPr/>
              </a:pPr>
              <a:t>‹#›</a:t>
            </a:fld>
            <a:endParaRPr lang="en-US"/>
          </a:p>
        </p:txBody>
      </p:sp>
    </p:spTree>
    <p:extLst>
      <p:ext uri="{BB962C8B-B14F-4D97-AF65-F5344CB8AC3E}">
        <p14:creationId xmlns:p14="http://schemas.microsoft.com/office/powerpoint/2010/main" val="41025556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8186" y="488951"/>
            <a:ext cx="2660649" cy="5229226"/>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62000" y="488951"/>
            <a:ext cx="7782984" cy="52292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Sustainability in Business 2022</a:t>
            </a:r>
          </a:p>
        </p:txBody>
      </p:sp>
      <p:sp>
        <p:nvSpPr>
          <p:cNvPr id="6" name="Rectangle 6"/>
          <p:cNvSpPr>
            <a:spLocks noGrp="1" noChangeArrowheads="1"/>
          </p:cNvSpPr>
          <p:nvPr>
            <p:ph type="sldNum" sz="quarter" idx="12"/>
          </p:nvPr>
        </p:nvSpPr>
        <p:spPr>
          <a:ln/>
        </p:spPr>
        <p:txBody>
          <a:bodyPr/>
          <a:lstStyle>
            <a:lvl1pPr>
              <a:defRPr/>
            </a:lvl1pPr>
          </a:lstStyle>
          <a:p>
            <a:pPr>
              <a:defRPr/>
            </a:pPr>
            <a:fld id="{9ADB2A22-5E9B-4249-AD5D-4B1F237385A2}" type="slidenum">
              <a:rPr lang="en-US"/>
              <a:pPr>
                <a:defRPr/>
              </a:pPr>
              <a:t>‹#›</a:t>
            </a:fld>
            <a:endParaRPr lang="en-US"/>
          </a:p>
        </p:txBody>
      </p:sp>
    </p:spTree>
    <p:extLst>
      <p:ext uri="{BB962C8B-B14F-4D97-AF65-F5344CB8AC3E}">
        <p14:creationId xmlns:p14="http://schemas.microsoft.com/office/powerpoint/2010/main" val="24855737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a:xfrm>
            <a:off x="4572000" y="6272213"/>
            <a:ext cx="2059517" cy="125412"/>
          </a:xfrm>
          <a:prstGeom prst="rect">
            <a:avLst/>
          </a:prstGeom>
        </p:spPr>
        <p:txBody>
          <a:bodyPr/>
          <a:lstStyle/>
          <a:p>
            <a:endParaRPr lang="fi-FI" noProof="0"/>
          </a:p>
        </p:txBody>
      </p:sp>
      <p:sp>
        <p:nvSpPr>
          <p:cNvPr id="5" name="Footer Placeholder 4"/>
          <p:cNvSpPr>
            <a:spLocks noGrp="1"/>
          </p:cNvSpPr>
          <p:nvPr>
            <p:ph type="ftr" sz="quarter" idx="11"/>
          </p:nvPr>
        </p:nvSpPr>
        <p:spPr/>
        <p:txBody>
          <a:bodyPr/>
          <a:lstStyle/>
          <a:p>
            <a:r>
              <a:rPr lang="fi-FI" noProof="0"/>
              <a:t>Sustainability in Business 2022</a:t>
            </a:r>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0"/>
              </a:lnSpc>
              <a:spcBef>
                <a:spcPts val="0"/>
              </a:spcBef>
              <a:buNone/>
              <a:defRPr sz="950" b="1">
                <a:solidFill>
                  <a:schemeClr val="accent5"/>
                </a:solidFill>
              </a:defRPr>
            </a:lvl1pPr>
            <a:lvl2pPr marL="273040" indent="-103184">
              <a:defRPr lang="en-US" sz="950" kern="1200" dirty="0" smtClean="0">
                <a:solidFill>
                  <a:schemeClr val="tx1"/>
                </a:solidFill>
                <a:latin typeface="+mn-lt"/>
                <a:ea typeface="+mn-ea"/>
                <a:cs typeface="+mn-cs"/>
              </a:defRPr>
            </a:lvl2pPr>
            <a:lvl3pPr marL="273040" indent="-93659">
              <a:buFont typeface="Symbol" pitchFamily="18" charset="2"/>
              <a:buNone/>
              <a:defRPr sz="900"/>
            </a:lvl3pPr>
            <a:lvl4pPr marL="273040" indent="-93659">
              <a:defRPr sz="900"/>
            </a:lvl4pPr>
            <a:lvl5pPr marL="273040" indent="-93659">
              <a:buFont typeface="Symbol" pitchFamily="18" charset="2"/>
              <a:buChar char="-"/>
              <a:defRPr sz="900"/>
            </a:lvl5pPr>
            <a:lvl6pPr marL="273589" indent="-93596">
              <a:spcBef>
                <a:spcPts val="300"/>
              </a:spcBef>
              <a:buFont typeface="Symbol" pitchFamily="18" charset="2"/>
              <a:buChar char="-"/>
              <a:defRPr sz="900"/>
            </a:lvl6pPr>
            <a:lvl7pPr marL="273589" indent="-93596">
              <a:spcBef>
                <a:spcPts val="300"/>
              </a:spcBef>
              <a:buFont typeface="Symbol" pitchFamily="18" charset="2"/>
              <a:buChar char="-"/>
              <a:defRPr sz="900"/>
            </a:lvl7pPr>
            <a:lvl8pPr marL="273589" indent="-93596">
              <a:spcBef>
                <a:spcPts val="300"/>
              </a:spcBef>
              <a:buFont typeface="Symbol" pitchFamily="18" charset="2"/>
              <a:buChar char="-"/>
              <a:defRPr sz="900"/>
            </a:lvl8pPr>
            <a:lvl9pPr marL="273589" indent="-93596">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0"/>
              </a:lnSpc>
              <a:spcBef>
                <a:spcPts val="0"/>
              </a:spcBef>
              <a:buNone/>
              <a:defRPr sz="950" b="1">
                <a:solidFill>
                  <a:schemeClr val="accent5"/>
                </a:solidFill>
              </a:defRPr>
            </a:lvl1pPr>
            <a:lvl2pPr marL="273040" indent="-103184">
              <a:defRPr lang="en-US" sz="950" kern="1200" dirty="0" smtClean="0">
                <a:solidFill>
                  <a:schemeClr val="tx1"/>
                </a:solidFill>
                <a:latin typeface="+mn-lt"/>
                <a:ea typeface="+mn-ea"/>
                <a:cs typeface="+mn-cs"/>
              </a:defRPr>
            </a:lvl2pPr>
            <a:lvl3pPr marL="273040" indent="-93659">
              <a:buFont typeface="Symbol" pitchFamily="18" charset="2"/>
              <a:buNone/>
              <a:defRPr sz="900"/>
            </a:lvl3pPr>
            <a:lvl4pPr marL="273040" indent="-93659">
              <a:defRPr sz="900"/>
            </a:lvl4pPr>
            <a:lvl5pPr marL="273040" indent="-93659">
              <a:buFont typeface="Symbol" pitchFamily="18" charset="2"/>
              <a:buChar char="-"/>
              <a:defRPr sz="900"/>
            </a:lvl5pPr>
            <a:lvl6pPr marL="273589" indent="-93596">
              <a:spcBef>
                <a:spcPts val="300"/>
              </a:spcBef>
              <a:buFont typeface="Symbol" pitchFamily="18" charset="2"/>
              <a:buChar char="-"/>
              <a:defRPr sz="900"/>
            </a:lvl6pPr>
            <a:lvl7pPr marL="273589" indent="-93596">
              <a:spcBef>
                <a:spcPts val="300"/>
              </a:spcBef>
              <a:buFont typeface="Symbol" pitchFamily="18" charset="2"/>
              <a:buChar char="-"/>
              <a:defRPr sz="900"/>
            </a:lvl7pPr>
            <a:lvl8pPr marL="273589" indent="-93596">
              <a:spcBef>
                <a:spcPts val="300"/>
              </a:spcBef>
              <a:buFont typeface="Symbol" pitchFamily="18" charset="2"/>
              <a:buChar char="-"/>
              <a:defRPr sz="900"/>
            </a:lvl8pPr>
            <a:lvl9pPr marL="273589" indent="-93596">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9954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Title 1"/>
          <p:cNvSpPr>
            <a:spLocks noGrp="1"/>
          </p:cNvSpPr>
          <p:nvPr>
            <p:ph type="ctrTitle"/>
          </p:nvPr>
        </p:nvSpPr>
        <p:spPr>
          <a:xfrm>
            <a:off x="624421" y="1700811"/>
            <a:ext cx="10943167" cy="354279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9166889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763200" y="1771201"/>
            <a:ext cx="10363200" cy="1661993"/>
          </a:xfrm>
        </p:spPr>
        <p:txBody>
          <a:bodyPr/>
          <a:lstStyle>
            <a:lvl1pPr>
              <a:defRPr sz="5400">
                <a:solidFill>
                  <a:schemeClr val="accent5"/>
                </a:solidFill>
              </a:defRPr>
            </a:lvl1pPr>
          </a:lstStyle>
          <a:p>
            <a:r>
              <a:rPr lang="en-US" noProof="0" dirty="0"/>
              <a:t>Click to edit Master title style</a:t>
            </a:r>
            <a:endParaRPr lang="fi-FI" noProof="0" dirty="0"/>
          </a:p>
        </p:txBody>
      </p:sp>
      <p:sp>
        <p:nvSpPr>
          <p:cNvPr id="3" name="Subtitle 2"/>
          <p:cNvSpPr>
            <a:spLocks noGrp="1"/>
          </p:cNvSpPr>
          <p:nvPr>
            <p:ph type="subTitle" idx="1"/>
          </p:nvPr>
        </p:nvSpPr>
        <p:spPr>
          <a:xfrm>
            <a:off x="763200" y="5106573"/>
            <a:ext cx="8380800" cy="376675"/>
          </a:xfrm>
        </p:spPr>
        <p:txBody>
          <a:bodyPr/>
          <a:lstStyle>
            <a:lvl1pPr marL="0" indent="0" algn="l">
              <a:buNone/>
              <a:defRPr>
                <a:solidFill>
                  <a:srgbClr val="009B3A"/>
                </a:solidFill>
                <a:latin typeface="Georgia" pitchFamily="18" charset="0"/>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noProof="0" dirty="0"/>
              <a:t>Click to edit Master subtitle style</a:t>
            </a:r>
            <a:endParaRPr lang="fi-FI" noProof="0" dirty="0"/>
          </a:p>
        </p:txBody>
      </p:sp>
      <p:sp>
        <p:nvSpPr>
          <p:cNvPr id="11" name="Date Placeholder 3"/>
          <p:cNvSpPr>
            <a:spLocks noGrp="1"/>
          </p:cNvSpPr>
          <p:nvPr>
            <p:ph type="dt" sz="half" idx="10"/>
          </p:nvPr>
        </p:nvSpPr>
        <p:spPr>
          <a:xfrm>
            <a:off x="3816000" y="5961600"/>
            <a:ext cx="2702400" cy="176400"/>
          </a:xfrm>
          <a:prstGeom prst="rect">
            <a:avLst/>
          </a:prstGeom>
        </p:spPr>
        <p:txBody>
          <a:bodyPr wrap="none" lIns="0" tIns="0" rIns="0" bIns="0"/>
          <a:lstStyle>
            <a:lvl1pPr>
              <a:defRPr sz="1200">
                <a:solidFill>
                  <a:schemeClr val="accent5"/>
                </a:solidFill>
              </a:defRPr>
            </a:lvl1pPr>
          </a:lstStyle>
          <a:p>
            <a:endParaRPr lang="fi-FI"/>
          </a:p>
        </p:txBody>
      </p:sp>
      <p:sp>
        <p:nvSpPr>
          <p:cNvPr id="12" name="Text Placeholder 9"/>
          <p:cNvSpPr>
            <a:spLocks noGrp="1"/>
          </p:cNvSpPr>
          <p:nvPr>
            <p:ph type="body" sz="quarter" idx="11"/>
          </p:nvPr>
        </p:nvSpPr>
        <p:spPr>
          <a:xfrm>
            <a:off x="6859200" y="5961600"/>
            <a:ext cx="2616000" cy="6336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7" name="Text Placeholder 9"/>
          <p:cNvSpPr>
            <a:spLocks noGrp="1"/>
          </p:cNvSpPr>
          <p:nvPr>
            <p:ph type="body" sz="quarter" idx="12"/>
          </p:nvPr>
        </p:nvSpPr>
        <p:spPr>
          <a:xfrm>
            <a:off x="9902400" y="5961600"/>
            <a:ext cx="1512000" cy="6336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8" name="Text Placeholder 9"/>
          <p:cNvSpPr>
            <a:spLocks noGrp="1"/>
          </p:cNvSpPr>
          <p:nvPr>
            <p:ph type="body" sz="quarter" idx="13"/>
          </p:nvPr>
        </p:nvSpPr>
        <p:spPr>
          <a:xfrm>
            <a:off x="3816000" y="6138000"/>
            <a:ext cx="2702400" cy="4572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9" name="Text Placeholder 9"/>
          <p:cNvSpPr>
            <a:spLocks noGrp="1"/>
          </p:cNvSpPr>
          <p:nvPr>
            <p:ph type="body" sz="quarter" idx="14"/>
          </p:nvPr>
        </p:nvSpPr>
        <p:spPr>
          <a:xfrm>
            <a:off x="763200" y="6138000"/>
            <a:ext cx="2731200" cy="4572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20" name="Text Placeholder 9"/>
          <p:cNvSpPr>
            <a:spLocks noGrp="1"/>
          </p:cNvSpPr>
          <p:nvPr>
            <p:ph type="body" sz="quarter" idx="15"/>
          </p:nvPr>
        </p:nvSpPr>
        <p:spPr>
          <a:xfrm>
            <a:off x="763200" y="5961600"/>
            <a:ext cx="2731200" cy="176400"/>
          </a:xfrm>
        </p:spPr>
        <p:txBody>
          <a:bodyPr wrap="none" lIns="0" tIns="0" rIns="0" bIns="0"/>
          <a:lstStyle>
            <a:lvl1pPr marL="0" indent="0">
              <a:spcBef>
                <a:spcPts val="0"/>
              </a:spcBef>
              <a:buNone/>
              <a:defRPr sz="1200" b="1">
                <a:solidFill>
                  <a:schemeClr val="tx1"/>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p:txBody>
      </p:sp>
    </p:spTree>
    <p:extLst>
      <p:ext uri="{BB962C8B-B14F-4D97-AF65-F5344CB8AC3E}">
        <p14:creationId xmlns:p14="http://schemas.microsoft.com/office/powerpoint/2010/main" val="30109098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617745"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6250146"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r>
              <a:rPr lang="en-US"/>
              <a:t>Sustainability in Business 2022</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35436881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Content logo1">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498" b="1" i="1" spc="-97">
                <a:solidFill>
                  <a:srgbClr val="00A8B4"/>
                </a:solidFill>
              </a:defRPr>
            </a:lvl1pPr>
          </a:lstStyle>
          <a:p>
            <a:r>
              <a:rPr lang="en-US" dirty="0"/>
              <a:t>Click to edit Master title style</a:t>
            </a:r>
          </a:p>
        </p:txBody>
      </p:sp>
      <p:sp>
        <p:nvSpPr>
          <p:cNvPr id="10" name="Content Placeholder 10"/>
          <p:cNvSpPr>
            <a:spLocks noGrp="1"/>
          </p:cNvSpPr>
          <p:nvPr>
            <p:ph sz="quarter" idx="14"/>
          </p:nvPr>
        </p:nvSpPr>
        <p:spPr>
          <a:xfrm>
            <a:off x="624419" y="1527989"/>
            <a:ext cx="10943165" cy="3989244"/>
          </a:xfrm>
          <a:prstGeom prst="rect">
            <a:avLst/>
          </a:prstGeom>
        </p:spPr>
        <p:txBody>
          <a:bodyPr vert="horz" lIns="0" tIns="0" rIns="0" bIns="0"/>
          <a:lstStyle>
            <a:lvl1pPr marL="0" indent="0">
              <a:buNone/>
              <a:defRPr sz="1944" b="0">
                <a:latin typeface="+mn-lt"/>
              </a:defRPr>
            </a:lvl1pPr>
            <a:lvl2pPr marL="230886" indent="-206398">
              <a:buFont typeface="Arial"/>
              <a:buChar char="•"/>
              <a:defRPr sz="1944">
                <a:latin typeface="Georgia"/>
              </a:defRPr>
            </a:lvl2pPr>
            <a:lvl3pPr marL="447778" indent="-223889">
              <a:buFont typeface="Lucida Grande"/>
              <a:buChar char="-"/>
              <a:defRPr sz="1555" i="1">
                <a:latin typeface="Georgia"/>
                <a:cs typeface="Georgia"/>
              </a:defRPr>
            </a:lvl3pPr>
            <a:lvl4pPr marL="769619" indent="-188906">
              <a:buFont typeface="Arial"/>
              <a:buChar char="•"/>
              <a:defRPr sz="1361" baseline="0">
                <a:latin typeface="Georgia"/>
              </a:defRPr>
            </a:lvl4pPr>
            <a:lvl5pPr marL="1056476" indent="-222140">
              <a:buFont typeface="Courier New"/>
              <a:buChar char="o"/>
              <a:defRPr sz="1264"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4" name="Graphic 3">
            <a:extLst>
              <a:ext uri="{FF2B5EF4-FFF2-40B4-BE49-F238E27FC236}">
                <a16:creationId xmlns:a16="http://schemas.microsoft.com/office/drawing/2014/main" id="{56C92E35-73A4-4874-BFB2-622A8C0FAA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418" y="6039343"/>
            <a:ext cx="1818819" cy="410400"/>
          </a:xfrm>
          <a:prstGeom prst="rect">
            <a:avLst/>
          </a:prstGeom>
        </p:spPr>
      </p:pic>
      <p:grpSp>
        <p:nvGrpSpPr>
          <p:cNvPr id="3" name="Group 2">
            <a:extLst>
              <a:ext uri="{FF2B5EF4-FFF2-40B4-BE49-F238E27FC236}">
                <a16:creationId xmlns:a16="http://schemas.microsoft.com/office/drawing/2014/main" id="{D30C7352-F755-4BA4-9808-3DA4EBC2F7C5}"/>
              </a:ext>
            </a:extLst>
          </p:cNvPr>
          <p:cNvGrpSpPr/>
          <p:nvPr userDrawn="1"/>
        </p:nvGrpSpPr>
        <p:grpSpPr>
          <a:xfrm>
            <a:off x="10416483" y="6041828"/>
            <a:ext cx="1044227" cy="411488"/>
            <a:chOff x="8680400" y="5034854"/>
            <a:chExt cx="870189" cy="342907"/>
          </a:xfrm>
        </p:grpSpPr>
        <p:cxnSp>
          <p:nvCxnSpPr>
            <p:cNvPr id="9" name="Straight Connector 8">
              <a:extLst>
                <a:ext uri="{FF2B5EF4-FFF2-40B4-BE49-F238E27FC236}">
                  <a16:creationId xmlns:a16="http://schemas.microsoft.com/office/drawing/2014/main" id="{2C5B3389-0D95-4631-8A6D-E3D0AEEA731A}"/>
                </a:ext>
              </a:extLst>
            </p:cNvPr>
            <p:cNvCxnSpPr/>
            <p:nvPr/>
          </p:nvCxnSpPr>
          <p:spPr>
            <a:xfrm>
              <a:off x="8680400" y="5034854"/>
              <a:ext cx="0" cy="342907"/>
            </a:xfrm>
            <a:prstGeom prst="line">
              <a:avLst/>
            </a:prstGeom>
            <a:ln>
              <a:solidFill>
                <a:srgbClr val="00A8B4"/>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263CB59B-55D6-43C4-A57E-3199D21580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8998" y="5035758"/>
              <a:ext cx="801591" cy="342000"/>
            </a:xfrm>
            <a:prstGeom prst="rect">
              <a:avLst/>
            </a:prstGeom>
          </p:spPr>
        </p:pic>
        <p:cxnSp>
          <p:nvCxnSpPr>
            <p:cNvPr id="11" name="Straight Connector 10">
              <a:extLst>
                <a:ext uri="{FF2B5EF4-FFF2-40B4-BE49-F238E27FC236}">
                  <a16:creationId xmlns:a16="http://schemas.microsoft.com/office/drawing/2014/main" id="{47F1810D-2E6E-4C62-98C3-7902199E75BC}"/>
                </a:ext>
              </a:extLst>
            </p:cNvPr>
            <p:cNvCxnSpPr/>
            <p:nvPr userDrawn="1"/>
          </p:nvCxnSpPr>
          <p:spPr>
            <a:xfrm>
              <a:off x="8680400" y="5034854"/>
              <a:ext cx="0" cy="342907"/>
            </a:xfrm>
            <a:prstGeom prst="line">
              <a:avLst/>
            </a:prstGeom>
            <a:ln>
              <a:solidFill>
                <a:srgbClr val="00A8B4"/>
              </a:solidFill>
            </a:ln>
          </p:spPr>
          <p:style>
            <a:lnRef idx="1">
              <a:schemeClr val="accent1"/>
            </a:lnRef>
            <a:fillRef idx="0">
              <a:schemeClr val="accent1"/>
            </a:fillRef>
            <a:effectRef idx="0">
              <a:schemeClr val="accent1"/>
            </a:effectRef>
            <a:fontRef idx="minor">
              <a:schemeClr val="tx1"/>
            </a:fontRef>
          </p:style>
        </p:cxnSp>
      </p:grpSp>
      <p:pic>
        <p:nvPicPr>
          <p:cNvPr id="14" name="Graphic 13">
            <a:extLst>
              <a:ext uri="{FF2B5EF4-FFF2-40B4-BE49-F238E27FC236}">
                <a16:creationId xmlns:a16="http://schemas.microsoft.com/office/drawing/2014/main" id="{9552EA57-FD25-4B8A-BE70-597B1CF7F8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4418" y="6039343"/>
            <a:ext cx="1818819" cy="410400"/>
          </a:xfrm>
          <a:prstGeom prst="rect">
            <a:avLst/>
          </a:prstGeom>
        </p:spPr>
      </p:pic>
    </p:spTree>
    <p:extLst>
      <p:ext uri="{BB962C8B-B14F-4D97-AF65-F5344CB8AC3E}">
        <p14:creationId xmlns:p14="http://schemas.microsoft.com/office/powerpoint/2010/main" val="411784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65520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BA7D48-0B66-474F-9C0F-5006F2A252D0}" type="datetime1">
              <a:rPr lang="fi-FI" smtClean="0"/>
              <a:t>3.5.2023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8" name="Title 7">
            <a:extLst>
              <a:ext uri="{FF2B5EF4-FFF2-40B4-BE49-F238E27FC236}">
                <a16:creationId xmlns:a16="http://schemas.microsoft.com/office/drawing/2014/main" id="{1EC47223-1688-4F40-BD3E-FE4BAA2D6C49}"/>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19949271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8" y="1700810"/>
            <a:ext cx="10943167" cy="3542792"/>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326068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8" y="1701163"/>
            <a:ext cx="10943167" cy="3542438"/>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27284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864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1651178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18" y="1989288"/>
            <a:ext cx="4425969" cy="3232900"/>
          </a:xfrm>
          <a:prstGeom prst="rect">
            <a:avLst/>
          </a:prstGeom>
        </p:spPr>
        <p:txBody>
          <a:bodyPr lIns="0" tIns="0" rIns="0" bIns="0" anchor="t">
            <a:noAutofit/>
          </a:bodyPr>
          <a:lstStyle>
            <a:lvl1pPr algn="l">
              <a:lnSpc>
                <a:spcPct val="80000"/>
              </a:lnSpc>
              <a:defRPr sz="720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8" y="5438088"/>
            <a:ext cx="4425969" cy="5832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r>
              <a:rPr lang="fi-FI" noProof="0"/>
              <a:t>Drag picture to placeholder or click icon to add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4115876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8" y="1912267"/>
            <a:ext cx="10943167" cy="2636000"/>
          </a:xfrm>
          <a:prstGeom prst="rect">
            <a:avLst/>
          </a:prstGeom>
        </p:spPr>
        <p:txBody>
          <a:bodyPr lIns="0" tIns="0" rIns="0" bIns="0" anchor="t">
            <a:noAutofit/>
          </a:bodyPr>
          <a:lstStyle>
            <a:lvl1pPr algn="l">
              <a:lnSpc>
                <a:spcPct val="80000"/>
              </a:lnSpc>
              <a:defRPr sz="8640" b="1" spc="-240">
                <a:solidFill>
                  <a:schemeClr val="bg1"/>
                </a:solidFill>
              </a:defRPr>
            </a:lvl1pPr>
          </a:lstStyle>
          <a:p>
            <a:r>
              <a:rPr lang="fi-FI"/>
              <a:t>Click to edit Master title style</a:t>
            </a:r>
            <a:endParaRPr lang="en-US" dirty="0"/>
          </a:p>
        </p:txBody>
      </p:sp>
      <p:cxnSp>
        <p:nvCxnSpPr>
          <p:cNvPr id="7" name="Straight Connector 4"/>
          <p:cNvCxnSpPr/>
          <p:nvPr userDrawn="1"/>
        </p:nvCxnSpPr>
        <p:spPr>
          <a:xfrm>
            <a:off x="624418"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7" cy="1149120"/>
          </a:xfrm>
          <a:prstGeom prst="rect">
            <a:avLst/>
          </a:prstGeom>
        </p:spPr>
      </p:pic>
    </p:spTree>
    <p:extLst>
      <p:ext uri="{BB962C8B-B14F-4D97-AF65-F5344CB8AC3E}">
        <p14:creationId xmlns:p14="http://schemas.microsoft.com/office/powerpoint/2010/main" val="3558080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3604AC85-008F-4732-AA22-6A9A7E93A366}" type="datetime1">
              <a:rPr lang="en-GB" smtClean="0"/>
              <a:t>03/05/2023</a:t>
            </a:fld>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2022</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1574644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617745"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6250146"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71015AA3-9141-439E-94C0-55D6D868D4CE}" type="datetime1">
              <a:rPr lang="en-GB" smtClean="0"/>
              <a:t>03/05/2023</a:t>
            </a:fld>
            <a:endParaRPr lang="fi-FI"/>
          </a:p>
        </p:txBody>
      </p:sp>
      <p:sp>
        <p:nvSpPr>
          <p:cNvPr id="8" name="Footer Placeholder 11"/>
          <p:cNvSpPr>
            <a:spLocks noGrp="1"/>
          </p:cNvSpPr>
          <p:nvPr>
            <p:ph type="ftr" sz="quarter" idx="20"/>
          </p:nvPr>
        </p:nvSpPr>
        <p:spPr/>
        <p:txBody>
          <a:bodyPr/>
          <a:lstStyle>
            <a:lvl1pPr>
              <a:defRPr/>
            </a:lvl1pPr>
          </a:lstStyle>
          <a:p>
            <a:pPr>
              <a:defRPr/>
            </a:pPr>
            <a:r>
              <a:rPr lang="en-US"/>
              <a:t>Sustainability in Business 2022</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304095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44924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One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7B9EAC74-1CAF-42AD-B64E-B0617CE15122}" type="datetime1">
              <a:rPr lang="en-GB" noProof="0" smtClean="0"/>
              <a:t>03/05/2023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206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88759" t="10649" b="75996"/>
          <a:stretch/>
        </p:blipFill>
        <p:spPr>
          <a:xfrm>
            <a:off x="10820401" y="1379586"/>
            <a:ext cx="1370508" cy="915940"/>
          </a:xfrm>
          <a:prstGeom prst="rect">
            <a:avLst/>
          </a:prstGeom>
        </p:spPr>
      </p:pic>
      <p:sp>
        <p:nvSpPr>
          <p:cNvPr id="2" name="Title 1"/>
          <p:cNvSpPr>
            <a:spLocks noGrp="1"/>
          </p:cNvSpPr>
          <p:nvPr>
            <p:ph type="ctrTitle"/>
          </p:nvPr>
        </p:nvSpPr>
        <p:spPr>
          <a:xfrm>
            <a:off x="763200" y="1771201"/>
            <a:ext cx="10363200" cy="1661993"/>
          </a:xfrm>
          <a:prstGeom prst="rect">
            <a:avLst/>
          </a:prstGeom>
        </p:spPr>
        <p:txBody>
          <a:bodyPr/>
          <a:lstStyle>
            <a:lvl1pPr>
              <a:defRPr sz="6480">
                <a:solidFill>
                  <a:schemeClr val="accent5"/>
                </a:solidFill>
              </a:defRPr>
            </a:lvl1pPr>
          </a:lstStyle>
          <a:p>
            <a:r>
              <a:rPr lang="en-US" noProof="0" dirty="0"/>
              <a:t>Click to edit Master title style</a:t>
            </a:r>
            <a:endParaRPr lang="fi-FI" noProof="0" dirty="0"/>
          </a:p>
        </p:txBody>
      </p:sp>
      <p:sp>
        <p:nvSpPr>
          <p:cNvPr id="3" name="Subtitle 2"/>
          <p:cNvSpPr>
            <a:spLocks noGrp="1"/>
          </p:cNvSpPr>
          <p:nvPr>
            <p:ph type="subTitle" idx="1"/>
          </p:nvPr>
        </p:nvSpPr>
        <p:spPr>
          <a:xfrm>
            <a:off x="763200" y="5106573"/>
            <a:ext cx="8380800" cy="376675"/>
          </a:xfrm>
          <a:prstGeom prst="rect">
            <a:avLst/>
          </a:prstGeom>
        </p:spPr>
        <p:txBody>
          <a:bodyPr/>
          <a:lstStyle>
            <a:lvl1pPr marL="0" indent="0" algn="l">
              <a:buNone/>
              <a:defRPr>
                <a:solidFill>
                  <a:srgbClr val="009B3A"/>
                </a:solidFill>
                <a:latin typeface="Georgia" pitchFamily="18"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noProof="0" dirty="0"/>
              <a:t>Click to edit Master subtitle style</a:t>
            </a:r>
            <a:endParaRPr lang="fi-FI" noProof="0" dirty="0"/>
          </a:p>
        </p:txBody>
      </p:sp>
      <p:sp>
        <p:nvSpPr>
          <p:cNvPr id="11" name="Date Placeholder 3"/>
          <p:cNvSpPr>
            <a:spLocks noGrp="1"/>
          </p:cNvSpPr>
          <p:nvPr>
            <p:ph type="dt" sz="half" idx="10"/>
          </p:nvPr>
        </p:nvSpPr>
        <p:spPr>
          <a:xfrm>
            <a:off x="3816000" y="5961600"/>
            <a:ext cx="2702400" cy="176400"/>
          </a:xfrm>
        </p:spPr>
        <p:txBody>
          <a:bodyPr wrap="none" lIns="0" tIns="0" rIns="0" bIns="0"/>
          <a:lstStyle>
            <a:lvl1pPr>
              <a:defRPr sz="1440">
                <a:solidFill>
                  <a:schemeClr val="accent5"/>
                </a:solidFill>
              </a:defRPr>
            </a:lvl1pPr>
          </a:lstStyle>
          <a:p>
            <a:fld id="{95522322-9519-48F0-904C-C44F16F3D362}" type="datetime1">
              <a:rPr lang="en-GB" smtClean="0"/>
              <a:t>03/05/2023</a:t>
            </a:fld>
            <a:endParaRPr lang="fi-FI" dirty="0"/>
          </a:p>
        </p:txBody>
      </p:sp>
      <p:sp>
        <p:nvSpPr>
          <p:cNvPr id="12" name="Text Placeholder 9"/>
          <p:cNvSpPr>
            <a:spLocks noGrp="1"/>
          </p:cNvSpPr>
          <p:nvPr>
            <p:ph type="body" sz="quarter" idx="11"/>
          </p:nvPr>
        </p:nvSpPr>
        <p:spPr>
          <a:xfrm>
            <a:off x="6859200" y="5961600"/>
            <a:ext cx="2616000" cy="6336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7" name="Text Placeholder 9"/>
          <p:cNvSpPr>
            <a:spLocks noGrp="1"/>
          </p:cNvSpPr>
          <p:nvPr>
            <p:ph type="body" sz="quarter" idx="12"/>
          </p:nvPr>
        </p:nvSpPr>
        <p:spPr>
          <a:xfrm>
            <a:off x="9902400" y="5961600"/>
            <a:ext cx="1512000" cy="6336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8" name="Text Placeholder 9"/>
          <p:cNvSpPr>
            <a:spLocks noGrp="1"/>
          </p:cNvSpPr>
          <p:nvPr>
            <p:ph type="body" sz="quarter" idx="13"/>
          </p:nvPr>
        </p:nvSpPr>
        <p:spPr>
          <a:xfrm>
            <a:off x="3816000" y="6138000"/>
            <a:ext cx="2702400" cy="4572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9" name="Text Placeholder 9"/>
          <p:cNvSpPr>
            <a:spLocks noGrp="1"/>
          </p:cNvSpPr>
          <p:nvPr>
            <p:ph type="body" sz="quarter" idx="14"/>
          </p:nvPr>
        </p:nvSpPr>
        <p:spPr>
          <a:xfrm>
            <a:off x="763200" y="6138000"/>
            <a:ext cx="2731200" cy="4572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20" name="Text Placeholder 9"/>
          <p:cNvSpPr>
            <a:spLocks noGrp="1"/>
          </p:cNvSpPr>
          <p:nvPr>
            <p:ph type="body" sz="quarter" idx="15"/>
          </p:nvPr>
        </p:nvSpPr>
        <p:spPr>
          <a:xfrm>
            <a:off x="763200" y="5961600"/>
            <a:ext cx="2731200" cy="176400"/>
          </a:xfrm>
          <a:prstGeom prst="rect">
            <a:avLst/>
          </a:prstGeom>
        </p:spPr>
        <p:txBody>
          <a:bodyPr wrap="none" lIns="0" tIns="0" rIns="0" bIns="0"/>
          <a:lstStyle>
            <a:lvl1pPr marL="0" indent="0">
              <a:spcBef>
                <a:spcPts val="0"/>
              </a:spcBef>
              <a:buNone/>
              <a:defRPr sz="1440" b="1">
                <a:solidFill>
                  <a:schemeClr val="tx1"/>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a:t>Click to edit Master text styles</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88759" t="10649" b="75996"/>
          <a:stretch/>
        </p:blipFill>
        <p:spPr>
          <a:xfrm>
            <a:off x="11664620" y="2132856"/>
            <a:ext cx="526288" cy="267868"/>
          </a:xfrm>
          <a:prstGeom prst="rect">
            <a:avLst/>
          </a:prstGeom>
        </p:spPr>
      </p:pic>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88759" t="10649" b="75996"/>
          <a:stretch/>
        </p:blipFill>
        <p:spPr>
          <a:xfrm>
            <a:off x="11930228" y="2266631"/>
            <a:ext cx="263144" cy="267868"/>
          </a:xfrm>
          <a:prstGeom prst="rect">
            <a:avLst/>
          </a:prstGeom>
        </p:spPr>
      </p:pic>
      <p:pic>
        <p:nvPicPr>
          <p:cNvPr id="16" name="Picture 2" descr="D:\My Graphical Design\My Logos\AALTO\Aalto_tunnukset-BIZ\03 ...Kauppakorkeakoulu\EN\JPG (SCREEN)\RGB\Aalto_EN_Economics_21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24" t="5109" b="19586"/>
          <a:stretch/>
        </p:blipFill>
        <p:spPr bwMode="auto">
          <a:xfrm>
            <a:off x="0" y="2"/>
            <a:ext cx="3166613" cy="15966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0309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763200" y="1584000"/>
            <a:ext cx="5232000" cy="4136400"/>
          </a:xfrm>
          <a:prstGeom prst="rect">
            <a:avLst/>
          </a:prstGeom>
        </p:spPr>
        <p:txBody>
          <a:bodyPr/>
          <a:lstStyle>
            <a:lvl1pPr>
              <a:defRPr sz="2400"/>
            </a:lvl1pPr>
            <a:lvl2pPr>
              <a:defRPr sz="2160"/>
            </a:lvl2pPr>
            <a:lvl3pPr>
              <a:defRPr sz="1920"/>
            </a:lvl3pPr>
            <a:lvl4pPr>
              <a:defRPr sz="1680"/>
            </a:lvl4pPr>
            <a:lvl5pPr>
              <a:defRPr sz="1440"/>
            </a:lvl5pPr>
            <a:lvl6pPr>
              <a:defRPr sz="1680"/>
            </a:lvl6pPr>
            <a:lvl7pPr>
              <a:defRPr sz="1680"/>
            </a:lvl7pPr>
            <a:lvl8pPr>
              <a:defRPr sz="1680"/>
            </a:lvl8pPr>
            <a:lvl9pPr>
              <a:defRPr sz="168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p:cNvSpPr>
            <a:spLocks noGrp="1"/>
          </p:cNvSpPr>
          <p:nvPr>
            <p:ph sz="half" idx="2"/>
          </p:nvPr>
        </p:nvSpPr>
        <p:spPr>
          <a:xfrm>
            <a:off x="6197600" y="1584000"/>
            <a:ext cx="5232000" cy="4136400"/>
          </a:xfrm>
          <a:prstGeom prst="rect">
            <a:avLst/>
          </a:prstGeom>
        </p:spPr>
        <p:txBody>
          <a:bodyPr/>
          <a:lstStyle>
            <a:lvl1pPr>
              <a:defRPr sz="2400"/>
            </a:lvl1pPr>
            <a:lvl2pPr>
              <a:defRPr sz="2160"/>
            </a:lvl2pPr>
            <a:lvl3pPr>
              <a:defRPr sz="1920"/>
            </a:lvl3pPr>
            <a:lvl4pPr>
              <a:defRPr sz="1680"/>
            </a:lvl4pPr>
            <a:lvl5pPr>
              <a:defRPr sz="1440"/>
            </a:lvl5pPr>
            <a:lvl6pPr>
              <a:buNone/>
              <a:defRPr sz="1680"/>
            </a:lvl6pPr>
            <a:lvl7pPr>
              <a:buNone/>
              <a:defRPr sz="1680"/>
            </a:lvl7pPr>
            <a:lvl8pPr>
              <a:buNone/>
              <a:defRPr sz="1680"/>
            </a:lvl8pPr>
            <a:lvl9pPr>
              <a:buNone/>
              <a:defRPr sz="168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p>
            <a:fld id="{993E1329-5817-4CB8-94C4-13B6747B954F}" type="datetime1">
              <a:rPr lang="en-GB" noProof="0" smtClean="0"/>
              <a:t>03/05/2023</a:t>
            </a:fld>
            <a:endParaRPr lang="fi-FI" noProof="0"/>
          </a:p>
        </p:txBody>
      </p:sp>
      <p:sp>
        <p:nvSpPr>
          <p:cNvPr id="6" name="Footer Placeholder 5"/>
          <p:cNvSpPr>
            <a:spLocks noGrp="1"/>
          </p:cNvSpPr>
          <p:nvPr>
            <p:ph type="ftr" sz="quarter" idx="11"/>
          </p:nvPr>
        </p:nvSpPr>
        <p:spPr/>
        <p:txBody>
          <a:bodyPr/>
          <a:lstStyle/>
          <a:p>
            <a:r>
              <a:rPr lang="en-US" noProof="0"/>
              <a:t>Sustainability in Business 2022</a:t>
            </a:r>
            <a:endParaRPr lang="fi-FI" noProof="0"/>
          </a:p>
        </p:txBody>
      </p:sp>
      <p:sp>
        <p:nvSpPr>
          <p:cNvPr id="7" name="Slide Number Placeholder 6"/>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2205385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8DA41-B3EC-4F4F-86C7-D75452231D41}" type="datetime1">
              <a:rPr lang="en-GB" noProof="0" smtClean="0"/>
              <a:t>03/05/2023</a:t>
            </a:fld>
            <a:endParaRPr lang="en-US" noProof="0"/>
          </a:p>
        </p:txBody>
      </p:sp>
      <p:sp>
        <p:nvSpPr>
          <p:cNvPr id="3" name="Slide Number Placeholder 2"/>
          <p:cNvSpPr>
            <a:spLocks noGrp="1"/>
          </p:cNvSpPr>
          <p:nvPr>
            <p:ph type="sldNum" sz="quarter" idx="11"/>
          </p:nvPr>
        </p:nvSpPr>
        <p:spPr/>
        <p:txBody>
          <a:bodyPr/>
          <a:lstStyle/>
          <a:p>
            <a:fld id="{52384017-E4DF-4A7A-8FA6-2DC68C3EB4D0}" type="slidenum">
              <a:rPr lang="en-US" noProof="0" smtClean="0"/>
              <a:pPr/>
              <a:t>‹#›</a:t>
            </a:fld>
            <a:endParaRPr lang="en-US" noProof="0"/>
          </a:p>
        </p:txBody>
      </p:sp>
      <p:sp>
        <p:nvSpPr>
          <p:cNvPr id="4" name="Footer Placeholder 3"/>
          <p:cNvSpPr>
            <a:spLocks noGrp="1"/>
          </p:cNvSpPr>
          <p:nvPr>
            <p:ph type="ftr" sz="quarter" idx="12"/>
          </p:nvPr>
        </p:nvSpPr>
        <p:spPr>
          <a:xfrm>
            <a:off x="4574400" y="6093297"/>
            <a:ext cx="2481707" cy="177904"/>
          </a:xfrm>
        </p:spPr>
        <p:txBody>
          <a:bodyPr/>
          <a:lstStyle/>
          <a:p>
            <a:r>
              <a:rPr lang="en-US" noProof="0"/>
              <a:t>Sustainability in Business 2022</a:t>
            </a:r>
          </a:p>
        </p:txBody>
      </p:sp>
    </p:spTree>
    <p:extLst>
      <p:ext uri="{BB962C8B-B14F-4D97-AF65-F5344CB8AC3E}">
        <p14:creationId xmlns:p14="http://schemas.microsoft.com/office/powerpoint/2010/main" val="2350734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085D509E-8937-47F5-B9F9-2195A13C840A}" type="datetime1">
              <a:rPr lang="en-GB" noProof="0" smtClean="0"/>
              <a:t>03/05/2023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99472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763200" y="1584000"/>
            <a:ext cx="83808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B25679D0-4DB7-4B52-86DF-552AEBF62B7B}" type="datetime1">
              <a:rPr lang="en-GB" noProof="0" smtClean="0"/>
              <a:t>03/05/2023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dirty="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1450006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ABF0E8BF-FC46-470B-B5A7-CFAA90E13C44}" type="datetime1">
              <a:rPr lang="en-GB" noProof="0" smtClean="0"/>
              <a:t>03/05/2023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103797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Date Placeholder 2"/>
          <p:cNvSpPr>
            <a:spLocks noGrp="1"/>
          </p:cNvSpPr>
          <p:nvPr>
            <p:ph type="dt" sz="half" idx="10"/>
          </p:nvPr>
        </p:nvSpPr>
        <p:spPr/>
        <p:txBody>
          <a:bodyPr/>
          <a:lstStyle/>
          <a:p>
            <a:fld id="{040F470F-4C08-4DE1-AF6C-DA7B69240D19}" type="datetime1">
              <a:rPr lang="en-GB" noProof="0" smtClean="0"/>
              <a:t>03/05/2023</a:t>
            </a:fld>
            <a:endParaRPr lang="fi-FI" noProof="0"/>
          </a:p>
        </p:txBody>
      </p:sp>
      <p:sp>
        <p:nvSpPr>
          <p:cNvPr id="4" name="Footer Placeholder 3"/>
          <p:cNvSpPr>
            <a:spLocks noGrp="1"/>
          </p:cNvSpPr>
          <p:nvPr>
            <p:ph type="ftr" sz="quarter" idx="11"/>
          </p:nvPr>
        </p:nvSpPr>
        <p:spPr/>
        <p:txBody>
          <a:bodyPr/>
          <a:lstStyle/>
          <a:p>
            <a:r>
              <a:rPr lang="en-US" noProof="0"/>
              <a:t>Sustainability in Business 2022</a:t>
            </a:r>
            <a:endParaRPr lang="fi-FI" noProof="0"/>
          </a:p>
        </p:txBody>
      </p:sp>
      <p:sp>
        <p:nvSpPr>
          <p:cNvPr id="5" name="Slide Number Placeholder 4"/>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851004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491"/>
            <a:ext cx="10533867" cy="16081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A825825A-9718-4996-B3CC-CFCCF39870A8}" type="datetime1">
              <a:rPr lang="en-GB" smtClean="0"/>
              <a:t>03/05/2023</a:t>
            </a:fld>
            <a:endParaRPr lang="fi-FI"/>
          </a:p>
        </p:txBody>
      </p:sp>
      <p:sp>
        <p:nvSpPr>
          <p:cNvPr id="5" name="Footer Placeholder 4"/>
          <p:cNvSpPr>
            <a:spLocks noGrp="1"/>
          </p:cNvSpPr>
          <p:nvPr>
            <p:ph type="ftr" sz="quarter" idx="11"/>
          </p:nvPr>
        </p:nvSpPr>
        <p:spPr/>
        <p:txBody>
          <a:bodyPr/>
          <a:lstStyle/>
          <a:p>
            <a:r>
              <a:rPr lang="en-US"/>
              <a:t>Sustainability in Business 2022</a:t>
            </a:r>
            <a:endParaRPr lang="fi-FI"/>
          </a:p>
        </p:txBody>
      </p:sp>
      <p:sp>
        <p:nvSpPr>
          <p:cNvPr id="6" name="Slide Number Placeholder 5"/>
          <p:cNvSpPr>
            <a:spLocks noGrp="1"/>
          </p:cNvSpPr>
          <p:nvPr>
            <p:ph type="sldNum" sz="quarter" idx="12"/>
          </p:nvPr>
        </p:nvSpPr>
        <p:spPr/>
        <p:txBody>
          <a:bodyPr/>
          <a:lstStyle/>
          <a:p>
            <a:fld id="{9B4C548B-ECAA-4279-BE1F-27D153B8F906}" type="slidenum">
              <a:rPr lang="fi-FI" smtClean="0"/>
              <a:t>‹#›</a:t>
            </a:fld>
            <a:endParaRPr lang="fi-FI"/>
          </a:p>
        </p:txBody>
      </p:sp>
    </p:spTree>
    <p:extLst>
      <p:ext uri="{BB962C8B-B14F-4D97-AF65-F5344CB8AC3E}">
        <p14:creationId xmlns:p14="http://schemas.microsoft.com/office/powerpoint/2010/main" val="2928561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491"/>
            <a:ext cx="10533867" cy="16081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5"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a:p>
        </p:txBody>
      </p:sp>
    </p:spTree>
    <p:extLst>
      <p:ext uri="{BB962C8B-B14F-4D97-AF65-F5344CB8AC3E}">
        <p14:creationId xmlns:p14="http://schemas.microsoft.com/office/powerpoint/2010/main" val="330868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5DB7A-C50D-4D4E-ACF6-17A2DE2D018D}"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292587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endParaRPr lang="fi-FI" dirty="0"/>
          </a:p>
        </p:txBody>
      </p:sp>
      <p:cxnSp>
        <p:nvCxnSpPr>
          <p:cNvPr id="4" name="Straight Connector 4"/>
          <p:cNvCxnSpPr/>
          <p:nvPr userDrawn="1"/>
        </p:nvCxnSpPr>
        <p:spPr>
          <a:xfrm>
            <a:off x="624419"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5"/>
          <p:cNvSpPr>
            <a:spLocks noGrp="1"/>
          </p:cNvSpPr>
          <p:nvPr>
            <p:ph idx="1"/>
          </p:nvPr>
        </p:nvSpPr>
        <p:spPr>
          <a:xfrm>
            <a:off x="762002" y="1582739"/>
            <a:ext cx="10646833" cy="4135438"/>
          </a:xfrm>
        </p:spPr>
        <p:txBody>
          <a:bodyPr/>
          <a:lstStyle>
            <a:lvl1pPr>
              <a:defRPr sz="2100"/>
            </a:lvl1pPr>
          </a:lstStyle>
          <a:p>
            <a:endParaRPr lang="fi-FI"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4" y="5952288"/>
            <a:ext cx="2969529" cy="1149120"/>
          </a:xfrm>
          <a:prstGeom prst="rect">
            <a:avLst/>
          </a:prstGeom>
        </p:spPr>
      </p:pic>
    </p:spTree>
    <p:extLst>
      <p:ext uri="{BB962C8B-B14F-4D97-AF65-F5344CB8AC3E}">
        <p14:creationId xmlns:p14="http://schemas.microsoft.com/office/powerpoint/2010/main" val="218232598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2307" y="2060576"/>
            <a:ext cx="5399715" cy="431800"/>
          </a:xfrm>
        </p:spPr>
        <p:txBody>
          <a:bodyPr anchor="b"/>
          <a:lstStyle>
            <a:lvl1pPr marL="0" indent="0">
              <a:buNone/>
              <a:defRPr sz="1620" b="0">
                <a:solidFill>
                  <a:schemeClr val="accent2"/>
                </a:solidFill>
              </a:defRPr>
            </a:lvl1pPr>
            <a:lvl2pPr marL="411371" indent="0">
              <a:buNone/>
              <a:defRPr sz="1800" b="1"/>
            </a:lvl2pPr>
            <a:lvl3pPr marL="822740" indent="0">
              <a:buNone/>
              <a:defRPr sz="1620" b="1"/>
            </a:lvl3pPr>
            <a:lvl4pPr marL="1234111" indent="0">
              <a:buNone/>
              <a:defRPr sz="1440" b="1"/>
            </a:lvl4pPr>
            <a:lvl5pPr marL="1645481" indent="0">
              <a:buNone/>
              <a:defRPr sz="1440" b="1"/>
            </a:lvl5pPr>
            <a:lvl6pPr marL="2056852" indent="0">
              <a:buNone/>
              <a:defRPr sz="1440" b="1"/>
            </a:lvl6pPr>
            <a:lvl7pPr marL="2468221" indent="0">
              <a:buNone/>
              <a:defRPr sz="1440" b="1"/>
            </a:lvl7pPr>
            <a:lvl8pPr marL="2879592" indent="0">
              <a:buNone/>
              <a:defRPr sz="1440" b="1"/>
            </a:lvl8pPr>
            <a:lvl9pPr marL="3290962" indent="0">
              <a:buNone/>
              <a:defRPr sz="1440" b="1"/>
            </a:lvl9pPr>
          </a:lstStyle>
          <a:p>
            <a:pPr lvl="0"/>
            <a:r>
              <a:rPr lang="en-US" dirty="0"/>
              <a:t>Click to add text</a:t>
            </a:r>
          </a:p>
        </p:txBody>
      </p:sp>
      <p:sp>
        <p:nvSpPr>
          <p:cNvPr id="4" name="Content Placeholder 3"/>
          <p:cNvSpPr>
            <a:spLocks noGrp="1"/>
          </p:cNvSpPr>
          <p:nvPr>
            <p:ph sz="half" idx="2" hasCustomPrompt="1"/>
          </p:nvPr>
        </p:nvSpPr>
        <p:spPr>
          <a:xfrm>
            <a:off x="552307" y="2492376"/>
            <a:ext cx="5399715" cy="3384550"/>
          </a:xfrm>
        </p:spPr>
        <p:txBody>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239978" y="2060576"/>
            <a:ext cx="5399716" cy="431800"/>
          </a:xfrm>
        </p:spPr>
        <p:txBody>
          <a:bodyPr anchor="b"/>
          <a:lstStyle>
            <a:lvl1pPr marL="0" indent="0">
              <a:buNone/>
              <a:defRPr sz="1620" b="0">
                <a:solidFill>
                  <a:schemeClr val="accent2"/>
                </a:solidFill>
              </a:defRPr>
            </a:lvl1pPr>
            <a:lvl2pPr marL="411371" indent="0">
              <a:buNone/>
              <a:defRPr sz="1800" b="1"/>
            </a:lvl2pPr>
            <a:lvl3pPr marL="822740" indent="0">
              <a:buNone/>
              <a:defRPr sz="1620" b="1"/>
            </a:lvl3pPr>
            <a:lvl4pPr marL="1234111" indent="0">
              <a:buNone/>
              <a:defRPr sz="1440" b="1"/>
            </a:lvl4pPr>
            <a:lvl5pPr marL="1645481" indent="0">
              <a:buNone/>
              <a:defRPr sz="1440" b="1"/>
            </a:lvl5pPr>
            <a:lvl6pPr marL="2056852" indent="0">
              <a:buNone/>
              <a:defRPr sz="1440" b="1"/>
            </a:lvl6pPr>
            <a:lvl7pPr marL="2468221" indent="0">
              <a:buNone/>
              <a:defRPr sz="1440" b="1"/>
            </a:lvl7pPr>
            <a:lvl8pPr marL="2879592" indent="0">
              <a:buNone/>
              <a:defRPr sz="1440" b="1"/>
            </a:lvl8pPr>
            <a:lvl9pPr marL="3290962" indent="0">
              <a:buNone/>
              <a:defRPr sz="1440" b="1"/>
            </a:lvl9pPr>
          </a:lstStyle>
          <a:p>
            <a:pPr lvl="0"/>
            <a:r>
              <a:rPr lang="en-US" dirty="0"/>
              <a:t>Click to add text</a:t>
            </a:r>
          </a:p>
        </p:txBody>
      </p:sp>
      <p:sp>
        <p:nvSpPr>
          <p:cNvPr id="6" name="Content Placeholder 5"/>
          <p:cNvSpPr>
            <a:spLocks noGrp="1"/>
          </p:cNvSpPr>
          <p:nvPr>
            <p:ph sz="quarter" idx="4" hasCustomPrompt="1"/>
          </p:nvPr>
        </p:nvSpPr>
        <p:spPr>
          <a:xfrm>
            <a:off x="6239978" y="2492376"/>
            <a:ext cx="5399716" cy="3384550"/>
          </a:xfrm>
        </p:spPr>
        <p:txBody>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09785A3-F070-45BE-8DE5-C2E9C05A7E7F}" type="datetime1">
              <a:rPr lang="en-GB" smtClean="0"/>
              <a:t>03/05/2023</a:t>
            </a:fld>
            <a:endParaRPr lang="en-US"/>
          </a:p>
        </p:txBody>
      </p:sp>
      <p:sp>
        <p:nvSpPr>
          <p:cNvPr id="8" name="Footer Placeholder 7"/>
          <p:cNvSpPr>
            <a:spLocks noGrp="1"/>
          </p:cNvSpPr>
          <p:nvPr>
            <p:ph type="ftr" sz="quarter" idx="11"/>
          </p:nvPr>
        </p:nvSpPr>
        <p:spPr/>
        <p:txBody>
          <a:bodyPr/>
          <a:lstStyle/>
          <a:p>
            <a:r>
              <a:rPr lang="en-US"/>
              <a:t>Sustainability in Business 2022</a:t>
            </a:r>
          </a:p>
        </p:txBody>
      </p:sp>
      <p:sp>
        <p:nvSpPr>
          <p:cNvPr id="9" name="Slide Number Placeholder 8"/>
          <p:cNvSpPr>
            <a:spLocks noGrp="1"/>
          </p:cNvSpPr>
          <p:nvPr>
            <p:ph type="sldNum" sz="quarter" idx="12"/>
          </p:nvPr>
        </p:nvSpPr>
        <p:spPr/>
        <p:txBody>
          <a:bodyPr/>
          <a:lstStyle/>
          <a:p>
            <a:fld id="{FCCA222D-FCF7-48C1-A274-EBDDEF75DC66}" type="slidenum">
              <a:rPr lang="en-US" smtClean="0"/>
              <a:t>‹#›</a:t>
            </a:fld>
            <a:endParaRPr lang="en-US"/>
          </a:p>
        </p:txBody>
      </p:sp>
      <p:sp>
        <p:nvSpPr>
          <p:cNvPr id="10" name="Title 1"/>
          <p:cNvSpPr>
            <a:spLocks noGrp="1"/>
          </p:cNvSpPr>
          <p:nvPr>
            <p:ph type="title" hasCustomPrompt="1"/>
          </p:nvPr>
        </p:nvSpPr>
        <p:spPr>
          <a:xfrm>
            <a:off x="2" y="765177"/>
            <a:ext cx="11639693" cy="560905"/>
          </a:xfrm>
          <a:solidFill>
            <a:schemeClr val="accent2"/>
          </a:solidFill>
        </p:spPr>
        <p:txBody>
          <a:bodyPr/>
          <a:lstStyle>
            <a:lvl1pPr>
              <a:defRPr sz="2699"/>
            </a:lvl1pPr>
          </a:lstStyle>
          <a:p>
            <a:r>
              <a:rPr lang="en-US" dirty="0"/>
              <a:t>Click to add title</a:t>
            </a:r>
          </a:p>
        </p:txBody>
      </p:sp>
    </p:spTree>
    <p:extLst>
      <p:ext uri="{BB962C8B-B14F-4D97-AF65-F5344CB8AC3E}">
        <p14:creationId xmlns:p14="http://schemas.microsoft.com/office/powerpoint/2010/main" val="23520321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mall Content and 1/2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2" y="0"/>
            <a:ext cx="5952020" cy="6858000"/>
          </a:xfrm>
          <a:solidFill>
            <a:schemeClr val="bg2">
              <a:lumMod val="20000"/>
              <a:lumOff val="80000"/>
            </a:schemeClr>
          </a:solidFill>
        </p:spPr>
        <p:txBody>
          <a:bodyPr/>
          <a:lstStyle>
            <a:lvl1pPr marL="0" indent="0">
              <a:buFontTx/>
              <a:buNone/>
              <a:defRPr sz="1260"/>
            </a:lvl1pPr>
          </a:lstStyle>
          <a:p>
            <a:r>
              <a:rPr lang="en-US"/>
              <a:t>Click icon to add picture</a:t>
            </a:r>
            <a:endParaRPr lang="fi-FI" dirty="0"/>
          </a:p>
        </p:txBody>
      </p:sp>
      <p:sp>
        <p:nvSpPr>
          <p:cNvPr id="2" name="Title 1"/>
          <p:cNvSpPr>
            <a:spLocks noGrp="1"/>
          </p:cNvSpPr>
          <p:nvPr>
            <p:ph type="title" hasCustomPrompt="1"/>
          </p:nvPr>
        </p:nvSpPr>
        <p:spPr>
          <a:xfrm>
            <a:off x="2" y="765177"/>
            <a:ext cx="11639693" cy="560905"/>
          </a:xfrm>
        </p:spPr>
        <p:txBody>
          <a:bodyPr/>
          <a:lstStyle>
            <a:lvl1pPr>
              <a:defRPr sz="2699"/>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8C85BDED-95CE-4408-8A49-9F4E8CC5F9C9}" type="datetime1">
              <a:rPr lang="en-GB" smtClean="0"/>
              <a:t>03/05/2023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Sustainability in Business 2022</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6239978" y="2060575"/>
            <a:ext cx="5399716" cy="381635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3002957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3" y="1770063"/>
            <a:ext cx="10358967" cy="1331912"/>
          </a:xfrm>
        </p:spPr>
        <p:txBody>
          <a:bodyPr/>
          <a:lstStyle>
            <a:lvl1pPr>
              <a:defRPr sz="40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762003" y="3141668"/>
            <a:ext cx="8377767" cy="2339975"/>
          </a:xfrm>
        </p:spPr>
        <p:txBody>
          <a:bodyPr/>
          <a:lstStyle>
            <a:lvl1pPr marL="0" indent="0">
              <a:buFontTx/>
              <a:buNone/>
              <a:defRPr>
                <a:solidFill>
                  <a:schemeClr val="bg1"/>
                </a:solidFill>
                <a:latin typeface="Georgia" pitchFamily="18" charset="0"/>
              </a:defRPr>
            </a:lvl1pPr>
          </a:lstStyle>
          <a:p>
            <a:r>
              <a:rPr lang="en-US"/>
              <a:t>Click to edit Master subtitle style</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290"/>
            <a:ext cx="2413000" cy="1606550"/>
          </a:xfrm>
          <a:prstGeom prst="rect">
            <a:avLst/>
          </a:prstGeom>
        </p:spPr>
      </p:pic>
    </p:spTree>
    <p:extLst>
      <p:ext uri="{BB962C8B-B14F-4D97-AF65-F5344CB8AC3E}">
        <p14:creationId xmlns:p14="http://schemas.microsoft.com/office/powerpoint/2010/main" val="2755268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749984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solidFill>
                  <a:schemeClr val="bg1"/>
                </a:solidFill>
              </a:defRPr>
            </a:lvl1pPr>
          </a:lstStyle>
          <a:p>
            <a:r>
              <a:rPr lang="en-US" dirty="0"/>
              <a:t>Click to edit Master title style</a:t>
            </a:r>
            <a:endParaRPr lang="fi-FI"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559671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3" name="Content Placeholder 2"/>
          <p:cNvSpPr>
            <a:spLocks noGrp="1"/>
          </p:cNvSpPr>
          <p:nvPr>
            <p:ph sz="half" idx="1"/>
          </p:nvPr>
        </p:nvSpPr>
        <p:spPr>
          <a:xfrm>
            <a:off x="762004" y="1582740"/>
            <a:ext cx="5221817" cy="4135437"/>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p:cNvSpPr>
            <a:spLocks noGrp="1"/>
          </p:cNvSpPr>
          <p:nvPr>
            <p:ph sz="half" idx="2"/>
          </p:nvPr>
        </p:nvSpPr>
        <p:spPr>
          <a:xfrm>
            <a:off x="6187017" y="1582740"/>
            <a:ext cx="5221816" cy="4135437"/>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01015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chemeClr val="bg1"/>
                </a:solidFill>
              </a:defRPr>
            </a:lvl1pPr>
          </a:lstStyle>
          <a:p>
            <a:r>
              <a:rPr lang="en-US"/>
              <a:t>Click to edit Master title style</a:t>
            </a:r>
            <a:endParaRPr lang="fi-FI"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569096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endParaRPr lang="fi-FI" dirty="0"/>
          </a:p>
        </p:txBody>
      </p:sp>
      <p:cxnSp>
        <p:nvCxnSpPr>
          <p:cNvPr id="4" name="Straight Connector 4"/>
          <p:cNvCxnSpPr/>
          <p:nvPr userDrawn="1"/>
        </p:nvCxnSpPr>
        <p:spPr>
          <a:xfrm>
            <a:off x="624421"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5"/>
          <p:cNvSpPr>
            <a:spLocks noGrp="1"/>
          </p:cNvSpPr>
          <p:nvPr>
            <p:ph idx="1"/>
          </p:nvPr>
        </p:nvSpPr>
        <p:spPr>
          <a:xfrm>
            <a:off x="762004" y="1582740"/>
            <a:ext cx="10646833" cy="4135437"/>
          </a:xfrm>
        </p:spPr>
        <p:txBody>
          <a:bodyPr/>
          <a:lstStyle>
            <a:lvl1pPr>
              <a:defRPr sz="2100"/>
            </a:lvl1pPr>
          </a:lstStyle>
          <a:p>
            <a:endParaRPr lang="fi-FI"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5" y="5952288"/>
            <a:ext cx="2969529" cy="1149120"/>
          </a:xfrm>
          <a:prstGeom prst="rect">
            <a:avLst/>
          </a:prstGeom>
        </p:spPr>
      </p:pic>
    </p:spTree>
    <p:extLst>
      <p:ext uri="{BB962C8B-B14F-4D97-AF65-F5344CB8AC3E}">
        <p14:creationId xmlns:p14="http://schemas.microsoft.com/office/powerpoint/2010/main" val="168063937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59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95DB7A-C50D-4D4E-ACF6-17A2DE2D018D}"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345167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962681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208833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C65053-0756-4B37-A7D0-138B308A75BC}" type="slidenum">
              <a:rPr lang="en-US"/>
              <a:pPr>
                <a:defRPr/>
              </a:pPr>
              <a:t>‹#›</a:t>
            </a:fld>
            <a:endParaRPr lang="en-US"/>
          </a:p>
        </p:txBody>
      </p:sp>
    </p:spTree>
    <p:extLst>
      <p:ext uri="{BB962C8B-B14F-4D97-AF65-F5344CB8AC3E}">
        <p14:creationId xmlns:p14="http://schemas.microsoft.com/office/powerpoint/2010/main" val="668601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8188" y="488955"/>
            <a:ext cx="2660649" cy="52292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62000" y="488955"/>
            <a:ext cx="7782984"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DB2A22-5E9B-4249-AD5D-4B1F237385A2}" type="slidenum">
              <a:rPr lang="en-US"/>
              <a:pPr>
                <a:defRPr/>
              </a:pPr>
              <a:t>‹#›</a:t>
            </a:fld>
            <a:endParaRPr lang="en-US"/>
          </a:p>
        </p:txBody>
      </p:sp>
    </p:spTree>
    <p:extLst>
      <p:ext uri="{BB962C8B-B14F-4D97-AF65-F5344CB8AC3E}">
        <p14:creationId xmlns:p14="http://schemas.microsoft.com/office/powerpoint/2010/main" val="368270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872197" y="439832"/>
            <a:ext cx="10542203" cy="553998"/>
          </a:xfr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9" y="5818162"/>
            <a:ext cx="3339391" cy="103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482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Title 1"/>
          <p:cNvSpPr>
            <a:spLocks noGrp="1"/>
          </p:cNvSpPr>
          <p:nvPr>
            <p:ph type="ctrTitle"/>
          </p:nvPr>
        </p:nvSpPr>
        <p:spPr>
          <a:xfrm>
            <a:off x="624422" y="1700810"/>
            <a:ext cx="10943167" cy="354279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21" y="5315698"/>
            <a:ext cx="7327227"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1811916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24422"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20" y="1513934"/>
            <a:ext cx="10943165" cy="4003300"/>
          </a:xfrm>
          <a:prstGeom prst="rect">
            <a:avLst/>
          </a:prstGeom>
        </p:spPr>
        <p:txBody>
          <a:bodyPr vert="horz" lIns="0" tIns="0" rIns="0" bIns="0"/>
          <a:lstStyle>
            <a:lvl1pPr marL="0" indent="0">
              <a:buNone/>
              <a:defRPr sz="2100" b="1">
                <a:latin typeface="+mj-lt"/>
              </a:defRPr>
            </a:lvl1pPr>
            <a:lvl2pPr marL="237594" indent="-212395">
              <a:buFont typeface="Arial"/>
              <a:buChar char="•"/>
              <a:defRPr sz="2000">
                <a:latin typeface="Georgia"/>
              </a:defRPr>
            </a:lvl2pPr>
            <a:lvl3pPr marL="460788" indent="-230394">
              <a:buFont typeface="Lucida Grande"/>
              <a:buChar char="-"/>
              <a:defRPr sz="1600" i="1">
                <a:latin typeface="Georgia"/>
                <a:cs typeface="Georgia"/>
              </a:defRPr>
            </a:lvl3pPr>
            <a:lvl4pPr marL="791980" indent="-194395">
              <a:buFont typeface="Arial"/>
              <a:buChar char="•"/>
              <a:defRPr sz="1400" baseline="0">
                <a:latin typeface="Georgia"/>
              </a:defRPr>
            </a:lvl4pPr>
            <a:lvl5pPr marL="1087173" indent="-228594">
              <a:buFont typeface="Courier New"/>
              <a:buChar char="o"/>
              <a:defRPr sz="1300" baseline="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cxnSp>
        <p:nvCxnSpPr>
          <p:cNvPr id="12" name="Straight Connector 4"/>
          <p:cNvCxnSpPr/>
          <p:nvPr userDrawn="1"/>
        </p:nvCxnSpPr>
        <p:spPr>
          <a:xfrm>
            <a:off x="624422"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5" y="5654880"/>
            <a:ext cx="2969529" cy="1149120"/>
          </a:xfrm>
          <a:prstGeom prst="rect">
            <a:avLst/>
          </a:prstGeom>
        </p:spPr>
      </p:pic>
    </p:spTree>
    <p:extLst>
      <p:ext uri="{BB962C8B-B14F-4D97-AF65-F5344CB8AC3E}">
        <p14:creationId xmlns:p14="http://schemas.microsoft.com/office/powerpoint/2010/main" val="307260504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endParaRPr lang="fi-FI"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Tree>
    <p:extLst>
      <p:ext uri="{BB962C8B-B14F-4D97-AF65-F5344CB8AC3E}">
        <p14:creationId xmlns:p14="http://schemas.microsoft.com/office/powerpoint/2010/main" val="3769195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Date Placeholder 2"/>
          <p:cNvSpPr>
            <a:spLocks noGrp="1"/>
          </p:cNvSpPr>
          <p:nvPr>
            <p:ph type="dt" sz="half" idx="10"/>
          </p:nvPr>
        </p:nvSpPr>
        <p:spPr/>
        <p:txBody>
          <a:bodyPr/>
          <a:lstStyle/>
          <a:p>
            <a:endParaRPr lang="fi-FI" noProof="0"/>
          </a:p>
        </p:txBody>
      </p:sp>
      <p:sp>
        <p:nvSpPr>
          <p:cNvPr id="4" name="Footer Placeholder 3"/>
          <p:cNvSpPr>
            <a:spLocks noGrp="1"/>
          </p:cNvSpPr>
          <p:nvPr>
            <p:ph type="ftr" sz="quarter" idx="11"/>
          </p:nvPr>
        </p:nvSpPr>
        <p:spPr/>
        <p:txBody>
          <a:bodyPr/>
          <a:lstStyle/>
          <a:p>
            <a:endParaRPr lang="fi-FI" noProof="0"/>
          </a:p>
        </p:txBody>
      </p:sp>
      <p:sp>
        <p:nvSpPr>
          <p:cNvPr id="5" name="Slide Number Placeholder 4"/>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Tree>
    <p:extLst>
      <p:ext uri="{BB962C8B-B14F-4D97-AF65-F5344CB8AC3E}">
        <p14:creationId xmlns:p14="http://schemas.microsoft.com/office/powerpoint/2010/main" val="1536669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and One Conten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15350" r="83956" b="42325"/>
          <a:stretch/>
        </p:blipFill>
        <p:spPr>
          <a:xfrm>
            <a:off x="3" y="3404902"/>
            <a:ext cx="1956079" cy="2902632"/>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56532" t="2249" r="23045" b="81667"/>
          <a:stretch/>
        </p:blipFill>
        <p:spPr>
          <a:xfrm rot="10800000">
            <a:off x="8880313" y="5390945"/>
            <a:ext cx="3311689" cy="1467059"/>
          </a:xfrm>
          <a:prstGeom prst="rect">
            <a:avLst/>
          </a:prstGeom>
        </p:spPr>
      </p:pic>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77187" b="49517"/>
          <a:stretch/>
        </p:blipFill>
        <p:spPr>
          <a:xfrm>
            <a:off x="9410699" y="1052736"/>
            <a:ext cx="2781300" cy="3462114"/>
          </a:xfrm>
          <a:prstGeom prst="rect">
            <a:avLst/>
          </a:prstGeom>
        </p:spPr>
      </p:pic>
      <p:sp>
        <p:nvSpPr>
          <p:cNvPr id="3" name="Content Placeholder 2"/>
          <p:cNvSpPr>
            <a:spLocks noGrp="1"/>
          </p:cNvSpPr>
          <p:nvPr>
            <p:ph idx="1"/>
          </p:nvPr>
        </p:nvSpPr>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872197" y="439832"/>
            <a:ext cx="10542203" cy="553998"/>
          </a:xfrm>
        </p:spPr>
        <p:txBody>
          <a:bodyPr/>
          <a:lstStyle/>
          <a:p>
            <a:r>
              <a:rPr lang="en-US" noProof="0" dirty="0"/>
              <a:t>Click to edit Master title style</a:t>
            </a:r>
            <a:endParaRPr lang="fi-FI" noProof="0" dirty="0"/>
          </a:p>
        </p:txBody>
      </p:sp>
      <p:pic>
        <p:nvPicPr>
          <p:cNvPr id="16" name="Picture 2" descr="D:\My Graphical Design\My Logos\AALTO\Aalto_tunnukset-BIZ\03 ...Kauppakorkeakoulu\EN\JPG (SCREEN)\RGB\Aalto_EN_Economics_13_RGB_3.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4299" b="3929"/>
          <a:stretch/>
        </p:blipFill>
        <p:spPr bwMode="auto">
          <a:xfrm>
            <a:off x="280699" y="5818162"/>
            <a:ext cx="3339391" cy="103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26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95DB7A-C50D-4D4E-ACF6-17A2DE2D018D}" type="datetimeFigureOut">
              <a:rPr lang="en-GB" smtClean="0"/>
              <a:t>03/05/2023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3568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762003" y="1770063"/>
            <a:ext cx="10358967" cy="1331912"/>
          </a:xfrm>
        </p:spPr>
        <p:txBody>
          <a:bodyPr/>
          <a:lstStyle>
            <a:lvl1pPr>
              <a:defRPr sz="4000"/>
            </a:lvl1pPr>
          </a:lstStyle>
          <a:p>
            <a:r>
              <a:rPr lang="en-US"/>
              <a:t>Click to edit Master title style</a:t>
            </a:r>
          </a:p>
        </p:txBody>
      </p:sp>
      <p:sp>
        <p:nvSpPr>
          <p:cNvPr id="5124" name="Rectangle 4"/>
          <p:cNvSpPr>
            <a:spLocks noGrp="1" noChangeArrowheads="1"/>
          </p:cNvSpPr>
          <p:nvPr>
            <p:ph type="subTitle" idx="1"/>
          </p:nvPr>
        </p:nvSpPr>
        <p:spPr>
          <a:xfrm>
            <a:off x="762003" y="3141668"/>
            <a:ext cx="8377767" cy="2339975"/>
          </a:xfrm>
        </p:spPr>
        <p:txBody>
          <a:bodyPr/>
          <a:lstStyle>
            <a:lvl1pPr marL="0" indent="0">
              <a:buFontTx/>
              <a:buNone/>
              <a:defRPr>
                <a:solidFill>
                  <a:srgbClr val="ED2939"/>
                </a:solidFill>
                <a:latin typeface="Georgia" pitchFamily="18" charset="0"/>
              </a:defRPr>
            </a:lvl1pPr>
          </a:lstStyle>
          <a:p>
            <a:r>
              <a:rPr lang="en-US"/>
              <a:t>Click to edit Master subtitle style</a:t>
            </a:r>
          </a:p>
        </p:txBody>
      </p:sp>
    </p:spTree>
    <p:extLst>
      <p:ext uri="{BB962C8B-B14F-4D97-AF65-F5344CB8AC3E}">
        <p14:creationId xmlns:p14="http://schemas.microsoft.com/office/powerpoint/2010/main" val="400370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28B3EC6C-2506-43FC-A6DB-5FFE9DD17029}" type="slidenum">
              <a:rPr lang="en-US"/>
              <a:pPr>
                <a:defRPr/>
              </a:pPr>
              <a:t>‹#›</a:t>
            </a:fld>
            <a:endParaRPr lang="en-US"/>
          </a:p>
        </p:txBody>
      </p:sp>
    </p:spTree>
    <p:extLst>
      <p:ext uri="{BB962C8B-B14F-4D97-AF65-F5344CB8AC3E}">
        <p14:creationId xmlns:p14="http://schemas.microsoft.com/office/powerpoint/2010/main" val="54023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43D343EB-C0F3-4A2C-A92C-4358FE3BBA67}" type="slidenum">
              <a:rPr lang="en-US"/>
              <a:pPr>
                <a:defRPr/>
              </a:pPr>
              <a:t>‹#›</a:t>
            </a:fld>
            <a:endParaRPr lang="en-US"/>
          </a:p>
        </p:txBody>
      </p:sp>
    </p:spTree>
    <p:extLst>
      <p:ext uri="{BB962C8B-B14F-4D97-AF65-F5344CB8AC3E}">
        <p14:creationId xmlns:p14="http://schemas.microsoft.com/office/powerpoint/2010/main" val="2413907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762004" y="1582740"/>
            <a:ext cx="5221817"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7CE66330-B92E-4C5F-9912-B4AE80FF8C3E}" type="slidenum">
              <a:rPr lang="en-US"/>
              <a:pPr>
                <a:defRPr/>
              </a:pPr>
              <a:t>‹#›</a:t>
            </a:fld>
            <a:endParaRPr lang="en-US"/>
          </a:p>
        </p:txBody>
      </p:sp>
    </p:spTree>
    <p:extLst>
      <p:ext uri="{BB962C8B-B14F-4D97-AF65-F5344CB8AC3E}">
        <p14:creationId xmlns:p14="http://schemas.microsoft.com/office/powerpoint/2010/main" val="4262190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82B4D52E-3594-45F5-AE3D-95918CE196DA}" type="slidenum">
              <a:rPr lang="en-US"/>
              <a:pPr>
                <a:defRPr/>
              </a:pPr>
              <a:t>‹#›</a:t>
            </a:fld>
            <a:endParaRPr lang="en-US"/>
          </a:p>
        </p:txBody>
      </p:sp>
    </p:spTree>
    <p:extLst>
      <p:ext uri="{BB962C8B-B14F-4D97-AF65-F5344CB8AC3E}">
        <p14:creationId xmlns:p14="http://schemas.microsoft.com/office/powerpoint/2010/main" val="37927172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8734B035-039E-43A7-AB38-C5F1770579B2}" type="slidenum">
              <a:rPr lang="en-US"/>
              <a:pPr>
                <a:defRPr/>
              </a:pPr>
              <a:t>‹#›</a:t>
            </a:fld>
            <a:endParaRPr lang="en-US"/>
          </a:p>
        </p:txBody>
      </p:sp>
    </p:spTree>
    <p:extLst>
      <p:ext uri="{BB962C8B-B14F-4D97-AF65-F5344CB8AC3E}">
        <p14:creationId xmlns:p14="http://schemas.microsoft.com/office/powerpoint/2010/main" val="6647720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788B4877-9170-40FA-B7DA-F9E21DA7EF96}" type="slidenum">
              <a:rPr lang="en-US"/>
              <a:pPr>
                <a:defRPr/>
              </a:pPr>
              <a:t>‹#›</a:t>
            </a:fld>
            <a:endParaRPr lang="en-US"/>
          </a:p>
        </p:txBody>
      </p:sp>
    </p:spTree>
    <p:extLst>
      <p:ext uri="{BB962C8B-B14F-4D97-AF65-F5344CB8AC3E}">
        <p14:creationId xmlns:p14="http://schemas.microsoft.com/office/powerpoint/2010/main" val="3254117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5D38BFCC-F24B-4EA7-A956-417D38C8CFC8}" type="slidenum">
              <a:rPr lang="en-US"/>
              <a:pPr>
                <a:defRPr/>
              </a:pPr>
              <a:t>‹#›</a:t>
            </a:fld>
            <a:endParaRPr lang="en-US"/>
          </a:p>
        </p:txBody>
      </p:sp>
    </p:spTree>
    <p:extLst>
      <p:ext uri="{BB962C8B-B14F-4D97-AF65-F5344CB8AC3E}">
        <p14:creationId xmlns:p14="http://schemas.microsoft.com/office/powerpoint/2010/main" val="20320133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C9B27120-2EC7-4D94-9FDB-0E6C933A2C40}" type="slidenum">
              <a:rPr lang="en-US"/>
              <a:pPr>
                <a:defRPr/>
              </a:pPr>
              <a:t>‹#›</a:t>
            </a:fld>
            <a:endParaRPr lang="en-US"/>
          </a:p>
        </p:txBody>
      </p:sp>
    </p:spTree>
    <p:extLst>
      <p:ext uri="{BB962C8B-B14F-4D97-AF65-F5344CB8AC3E}">
        <p14:creationId xmlns:p14="http://schemas.microsoft.com/office/powerpoint/2010/main" val="2974758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5A269416-2383-44F0-9126-377D6C855784}" type="slidenum">
              <a:rPr lang="en-US"/>
              <a:pPr>
                <a:defRPr/>
              </a:pPr>
              <a:t>‹#›</a:t>
            </a:fld>
            <a:endParaRPr lang="en-US"/>
          </a:p>
        </p:txBody>
      </p:sp>
    </p:spTree>
    <p:extLst>
      <p:ext uri="{BB962C8B-B14F-4D97-AF65-F5344CB8AC3E}">
        <p14:creationId xmlns:p14="http://schemas.microsoft.com/office/powerpoint/2010/main" val="408264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95DB7A-C50D-4D4E-ACF6-17A2DE2D018D}"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7232820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8188" y="488955"/>
            <a:ext cx="2660649" cy="52292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62000" y="488955"/>
            <a:ext cx="7782984"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B9ADF6EF-DC74-45D7-B70C-B471BF6034BC}" type="slidenum">
              <a:rPr lang="en-US"/>
              <a:pPr>
                <a:defRPr/>
              </a:pPr>
              <a:t>‹#›</a:t>
            </a:fld>
            <a:endParaRPr lang="en-US"/>
          </a:p>
        </p:txBody>
      </p:sp>
    </p:spTree>
    <p:extLst>
      <p:ext uri="{BB962C8B-B14F-4D97-AF65-F5344CB8AC3E}">
        <p14:creationId xmlns:p14="http://schemas.microsoft.com/office/powerpoint/2010/main" val="1261665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8" y="1700810"/>
            <a:ext cx="10943167" cy="3542792"/>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609921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8" y="1701163"/>
            <a:ext cx="10943167" cy="3542438"/>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4505447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864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642702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18" y="1989288"/>
            <a:ext cx="4425969" cy="3232900"/>
          </a:xfrm>
          <a:prstGeom prst="rect">
            <a:avLst/>
          </a:prstGeom>
        </p:spPr>
        <p:txBody>
          <a:bodyPr lIns="0" tIns="0" rIns="0" bIns="0" anchor="t">
            <a:noAutofit/>
          </a:bodyPr>
          <a:lstStyle>
            <a:lvl1pPr algn="l">
              <a:lnSpc>
                <a:spcPct val="80000"/>
              </a:lnSpc>
              <a:defRPr sz="720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8" y="5438088"/>
            <a:ext cx="4425969" cy="5832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r>
              <a:rPr lang="fi-FI" noProof="0"/>
              <a:t>Drag picture to placeholder or click icon to add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15323437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8" y="1912267"/>
            <a:ext cx="10943167" cy="2636000"/>
          </a:xfrm>
          <a:prstGeom prst="rect">
            <a:avLst/>
          </a:prstGeom>
        </p:spPr>
        <p:txBody>
          <a:bodyPr lIns="0" tIns="0" rIns="0" bIns="0" anchor="t">
            <a:noAutofit/>
          </a:bodyPr>
          <a:lstStyle>
            <a:lvl1pPr algn="l">
              <a:lnSpc>
                <a:spcPct val="80000"/>
              </a:lnSpc>
              <a:defRPr sz="8640" b="1" spc="-240">
                <a:solidFill>
                  <a:schemeClr val="bg1"/>
                </a:solidFill>
              </a:defRPr>
            </a:lvl1pPr>
          </a:lstStyle>
          <a:p>
            <a:r>
              <a:rPr lang="fi-FI"/>
              <a:t>Click to edit Master title style</a:t>
            </a:r>
            <a:endParaRPr lang="en-US" dirty="0"/>
          </a:p>
        </p:txBody>
      </p:sp>
      <p:cxnSp>
        <p:nvCxnSpPr>
          <p:cNvPr id="7" name="Straight Connector 4"/>
          <p:cNvCxnSpPr/>
          <p:nvPr userDrawn="1"/>
        </p:nvCxnSpPr>
        <p:spPr>
          <a:xfrm>
            <a:off x="624418"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7" cy="1149120"/>
          </a:xfrm>
          <a:prstGeom prst="rect">
            <a:avLst/>
          </a:prstGeom>
        </p:spPr>
      </p:pic>
    </p:spTree>
    <p:extLst>
      <p:ext uri="{BB962C8B-B14F-4D97-AF65-F5344CB8AC3E}">
        <p14:creationId xmlns:p14="http://schemas.microsoft.com/office/powerpoint/2010/main" val="11048359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2022</a:t>
            </a:r>
            <a:endParaRPr lang="fi-FI" dirty="0"/>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22041928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617745"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6250146"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r>
              <a:rPr lang="en-US"/>
              <a:t>Sustainability in Business 2022</a:t>
            </a:r>
            <a:endParaRPr lang="fi-FI" dirty="0"/>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9155085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067" y="577850"/>
            <a:ext cx="10543117" cy="55403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138"/>
            <a:ext cx="10534651" cy="1608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5"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lang="fi-FI" dirty="0"/>
          </a:p>
        </p:txBody>
      </p:sp>
    </p:spTree>
    <p:extLst>
      <p:ext uri="{BB962C8B-B14F-4D97-AF65-F5344CB8AC3E}">
        <p14:creationId xmlns:p14="http://schemas.microsoft.com/office/powerpoint/2010/main" val="12099303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a:xfrm>
            <a:off x="872067" y="577850"/>
            <a:ext cx="10543117" cy="55403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763200" y="1584000"/>
            <a:ext cx="83808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ext Placeholder 9"/>
          <p:cNvSpPr>
            <a:spLocks noGrp="1"/>
          </p:cNvSpPr>
          <p:nvPr>
            <p:ph type="body" sz="quarter" idx="13"/>
          </p:nvPr>
        </p:nvSpPr>
        <p:spPr>
          <a:xfrm>
            <a:off x="6859200" y="6145200"/>
            <a:ext cx="20496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6"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lang="fi-FI" dirty="0"/>
          </a:p>
        </p:txBody>
      </p:sp>
    </p:spTree>
    <p:extLst>
      <p:ext uri="{BB962C8B-B14F-4D97-AF65-F5344CB8AC3E}">
        <p14:creationId xmlns:p14="http://schemas.microsoft.com/office/powerpoint/2010/main" val="410080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5DB7A-C50D-4D4E-ACF6-17A2DE2D018D}"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552707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_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pPr>
              <a:defRPr/>
            </a:pPr>
            <a:r>
              <a:rPr lang="en-US"/>
              <a:t>Sustainability in Business 2022</a:t>
            </a:r>
            <a:endParaRPr lang="fi-FI" dirty="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37512059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
        <p:nvSpPr>
          <p:cNvPr id="4" name="Date Placeholder 3"/>
          <p:cNvSpPr>
            <a:spLocks noGrp="1"/>
          </p:cNvSpPr>
          <p:nvPr>
            <p:ph type="dt" sz="half" idx="10"/>
          </p:nvPr>
        </p:nvSpPr>
        <p:spPr>
          <a:xfrm>
            <a:off x="6917267" y="6237288"/>
            <a:ext cx="2059517" cy="125412"/>
          </a:xfrm>
        </p:spPr>
        <p:txBody>
          <a:bodyPr/>
          <a:lstStyle>
            <a:lvl1pPr>
              <a:defRPr smtClean="0"/>
            </a:lvl1pPr>
          </a:lstStyle>
          <a:p>
            <a:pPr>
              <a:defRPr/>
            </a:pPr>
            <a:endParaRPr lang="fi-FI" dirty="0"/>
          </a:p>
        </p:txBody>
      </p:sp>
      <p:sp>
        <p:nvSpPr>
          <p:cNvPr id="5" name="Footer Placeholder 4"/>
          <p:cNvSpPr>
            <a:spLocks noGrp="1"/>
          </p:cNvSpPr>
          <p:nvPr>
            <p:ph type="ftr" sz="quarter" idx="11"/>
          </p:nvPr>
        </p:nvSpPr>
        <p:spPr>
          <a:xfrm>
            <a:off x="3983567" y="6216651"/>
            <a:ext cx="2650067" cy="236538"/>
          </a:xfrm>
        </p:spPr>
        <p:txBody>
          <a:bodyPr/>
          <a:lstStyle>
            <a:lvl1pPr>
              <a:defRPr dirty="0" smtClean="0"/>
            </a:lvl1pPr>
          </a:lstStyle>
          <a:p>
            <a:pPr>
              <a:defRPr/>
            </a:pPr>
            <a:r>
              <a:rPr lang="en-US"/>
              <a:t>Sustainability in Business 2022</a:t>
            </a:r>
            <a:endParaRPr lang="fi-FI" dirty="0"/>
          </a:p>
        </p:txBody>
      </p:sp>
      <p:sp>
        <p:nvSpPr>
          <p:cNvPr id="6" name="Slide Number Placeholder 5"/>
          <p:cNvSpPr>
            <a:spLocks noGrp="1"/>
          </p:cNvSpPr>
          <p:nvPr>
            <p:ph type="sldNum" sz="quarter" idx="12"/>
          </p:nvPr>
        </p:nvSpPr>
        <p:spPr>
          <a:xfrm>
            <a:off x="9264653" y="6237288"/>
            <a:ext cx="2059516" cy="125412"/>
          </a:xfrm>
        </p:spPr>
        <p:txBody>
          <a:bodyPr/>
          <a:lstStyle>
            <a:lvl1pPr>
              <a:defRPr/>
            </a:lvl1pPr>
          </a:lstStyle>
          <a:p>
            <a:pPr>
              <a:defRPr/>
            </a:pPr>
            <a:fld id="{9823A7B9-54FD-478E-BE8A-7BECC2556FD7}" type="slidenum">
              <a:rPr lang="fi-FI"/>
              <a:pPr>
                <a:defRPr/>
              </a:pPr>
              <a:t>‹#›</a:t>
            </a:fld>
            <a:endParaRPr lang="fi-FI" dirty="0"/>
          </a:p>
        </p:txBody>
      </p:sp>
    </p:spTree>
    <p:extLst>
      <p:ext uri="{BB962C8B-B14F-4D97-AF65-F5344CB8AC3E}">
        <p14:creationId xmlns:p14="http://schemas.microsoft.com/office/powerpoint/2010/main" val="918714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790951" y="6145214"/>
            <a:ext cx="2842683" cy="379412"/>
          </a:xfrm>
        </p:spPr>
        <p:txBody>
          <a:bodyPr/>
          <a:lstStyle>
            <a:lvl1pPr>
              <a:defRPr lang="en-US" b="0" i="0" dirty="0" smtClean="0">
                <a:effectLst/>
              </a:defRPr>
            </a:lvl1pPr>
          </a:lstStyle>
          <a:p>
            <a:pPr>
              <a:defRPr/>
            </a:pPr>
            <a:r>
              <a:rPr lang="en-US"/>
              <a:t>Sustainability in Business 2022</a:t>
            </a:r>
            <a:endParaRPr lang="fi-FI" dirty="0"/>
          </a:p>
        </p:txBody>
      </p:sp>
    </p:spTree>
    <p:extLst>
      <p:ext uri="{BB962C8B-B14F-4D97-AF65-F5344CB8AC3E}">
        <p14:creationId xmlns:p14="http://schemas.microsoft.com/office/powerpoint/2010/main" val="36471529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2" indent="0">
              <a:buNone/>
              <a:defRPr sz="1800"/>
            </a:lvl2pPr>
            <a:lvl3pPr marL="914364" indent="0">
              <a:buNone/>
              <a:defRPr sz="1600"/>
            </a:lvl3pPr>
            <a:lvl4pPr marL="1371545" indent="0">
              <a:buNone/>
              <a:defRPr sz="1400"/>
            </a:lvl4pPr>
            <a:lvl5pPr marL="1828727" indent="0">
              <a:buNone/>
              <a:defRPr sz="1400"/>
            </a:lvl5pPr>
            <a:lvl6pPr marL="2285909" indent="0">
              <a:buNone/>
              <a:defRPr sz="1400"/>
            </a:lvl6pPr>
            <a:lvl7pPr marL="2743091" indent="0">
              <a:buNone/>
              <a:defRPr sz="1400"/>
            </a:lvl7pPr>
            <a:lvl8pPr marL="3200272" indent="0">
              <a:buNone/>
              <a:defRPr sz="1400"/>
            </a:lvl8pPr>
            <a:lvl9pPr marL="3657454" indent="0">
              <a:buNone/>
              <a:defRPr sz="1400"/>
            </a:lvl9pPr>
          </a:lstStyle>
          <a:p>
            <a:pPr lvl="0"/>
            <a:r>
              <a:rPr lang="en-US"/>
              <a:t>Click to edit Master text styles</a:t>
            </a:r>
          </a:p>
        </p:txBody>
      </p:sp>
    </p:spTree>
    <p:extLst>
      <p:ext uri="{BB962C8B-B14F-4D97-AF65-F5344CB8AC3E}">
        <p14:creationId xmlns:p14="http://schemas.microsoft.com/office/powerpoint/2010/main" val="18689441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7903656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5324784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_Cover Green">
    <p:bg>
      <p:bgPr>
        <a:solidFill>
          <a:srgbClr val="00B050"/>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40" y="1700808"/>
            <a:ext cx="10943167" cy="3542400"/>
          </a:xfrm>
          <a:prstGeom prst="rect">
            <a:avLst/>
          </a:prstGeom>
        </p:spPr>
        <p:txBody>
          <a:bodyPr lIns="0" tIns="0" rIns="0" bIns="0" anchor="b" anchorCtr="0">
            <a:noAutofit/>
          </a:bodyPr>
          <a:lstStyle>
            <a:lvl1pPr algn="l">
              <a:lnSpc>
                <a:spcPct val="80000"/>
              </a:lnSpc>
              <a:defRPr sz="7776" b="1" spc="-216">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624420" y="5315698"/>
            <a:ext cx="7327227" cy="792000"/>
          </a:xfrm>
          <a:prstGeom prst="rect">
            <a:avLst/>
          </a:prstGeom>
        </p:spPr>
        <p:txBody>
          <a:bodyPr lIns="0" tIns="0" rIns="0" bIns="0" anchor="t">
            <a:normAutofit/>
          </a:bodyPr>
          <a:lstStyle>
            <a:lvl1pPr marL="0" indent="0" algn="l">
              <a:spcBef>
                <a:spcPts val="0"/>
              </a:spcBef>
              <a:buNone/>
              <a:defRPr sz="1728" i="1">
                <a:solidFill>
                  <a:schemeClr val="bg1"/>
                </a:solidFill>
                <a:latin typeface="Georgia"/>
                <a:cs typeface="Georgia"/>
              </a:defRPr>
            </a:lvl1pPr>
            <a:lvl2pPr marL="493628" indent="0" algn="ctr">
              <a:buNone/>
              <a:defRPr>
                <a:solidFill>
                  <a:schemeClr val="tx1">
                    <a:tint val="75000"/>
                  </a:schemeClr>
                </a:solidFill>
              </a:defRPr>
            </a:lvl2pPr>
            <a:lvl3pPr marL="987259" indent="0" algn="ctr">
              <a:buNone/>
              <a:defRPr>
                <a:solidFill>
                  <a:schemeClr val="tx1">
                    <a:tint val="75000"/>
                  </a:schemeClr>
                </a:solidFill>
              </a:defRPr>
            </a:lvl3pPr>
            <a:lvl4pPr marL="1480896" indent="0" algn="ctr">
              <a:buNone/>
              <a:defRPr>
                <a:solidFill>
                  <a:schemeClr val="tx1">
                    <a:tint val="75000"/>
                  </a:schemeClr>
                </a:solidFill>
              </a:defRPr>
            </a:lvl4pPr>
            <a:lvl5pPr marL="1974520" indent="0" algn="ctr">
              <a:buNone/>
              <a:defRPr>
                <a:solidFill>
                  <a:schemeClr val="tx1">
                    <a:tint val="75000"/>
                  </a:schemeClr>
                </a:solidFill>
              </a:defRPr>
            </a:lvl5pPr>
            <a:lvl6pPr marL="2468155" indent="0" algn="ctr">
              <a:buNone/>
              <a:defRPr>
                <a:solidFill>
                  <a:schemeClr val="tx1">
                    <a:tint val="75000"/>
                  </a:schemeClr>
                </a:solidFill>
              </a:defRPr>
            </a:lvl6pPr>
            <a:lvl7pPr marL="2961785" indent="0" algn="ctr">
              <a:buNone/>
              <a:defRPr>
                <a:solidFill>
                  <a:schemeClr val="tx1">
                    <a:tint val="75000"/>
                  </a:schemeClr>
                </a:solidFill>
              </a:defRPr>
            </a:lvl7pPr>
            <a:lvl8pPr marL="3455416" indent="0" algn="ctr">
              <a:buNone/>
              <a:defRPr>
                <a:solidFill>
                  <a:schemeClr val="tx1">
                    <a:tint val="75000"/>
                  </a:schemeClr>
                </a:solidFill>
              </a:defRPr>
            </a:lvl8pPr>
            <a:lvl9pPr marL="3949051" indent="0" algn="ctr">
              <a:buNone/>
              <a:defRPr>
                <a:solidFill>
                  <a:schemeClr val="tx1">
                    <a:tint val="75000"/>
                  </a:schemeClr>
                </a:solidFill>
              </a:defRPr>
            </a:lvl9pPr>
          </a:lstStyle>
          <a:p>
            <a:r>
              <a:rPr lang="en-US"/>
              <a:t>Click to edit Master subtitle style</a:t>
            </a:r>
            <a:endParaRPr lang="en-US" dirty="0"/>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8790" y="5289376"/>
            <a:ext cx="2205567" cy="1819276"/>
          </a:xfrm>
          <a:prstGeom prst="rect">
            <a:avLst/>
          </a:prstGeom>
        </p:spPr>
      </p:pic>
      <p:sp>
        <p:nvSpPr>
          <p:cNvPr id="8" name="Footer Placeholder 3">
            <a:extLst>
              <a:ext uri="{FF2B5EF4-FFF2-40B4-BE49-F238E27FC236}">
                <a16:creationId xmlns:a16="http://schemas.microsoft.com/office/drawing/2014/main" id="{3BCED70C-D71D-4B80-B336-99354A885BED}"/>
              </a:ext>
            </a:extLst>
          </p:cNvPr>
          <p:cNvSpPr>
            <a:spLocks noGrp="1"/>
          </p:cNvSpPr>
          <p:nvPr>
            <p:ph type="ftr" sz="quarter" idx="3"/>
          </p:nvPr>
        </p:nvSpPr>
        <p:spPr>
          <a:xfrm>
            <a:off x="7270147" y="6279196"/>
            <a:ext cx="4826000" cy="158750"/>
          </a:xfrm>
          <a:prstGeom prst="rect">
            <a:avLst/>
          </a:prstGeom>
        </p:spPr>
        <p:txBody>
          <a:bodyPr vert="horz" lIns="91411" tIns="45704" rIns="0" bIns="45704" rtlCol="0" anchor="ctr"/>
          <a:lstStyle>
            <a:lvl1pPr algn="r">
              <a:defRPr sz="972">
                <a:solidFill>
                  <a:schemeClr val="tx1">
                    <a:tint val="75000"/>
                  </a:schemeClr>
                </a:solidFill>
              </a:defRPr>
            </a:lvl1pPr>
          </a:lstStyle>
          <a:p>
            <a:r>
              <a:rPr lang="en-CA"/>
              <a:t>Sustainability in Business 2022</a:t>
            </a:r>
          </a:p>
        </p:txBody>
      </p:sp>
      <p:sp>
        <p:nvSpPr>
          <p:cNvPr id="9" name="Date Placeholder 7">
            <a:extLst>
              <a:ext uri="{FF2B5EF4-FFF2-40B4-BE49-F238E27FC236}">
                <a16:creationId xmlns:a16="http://schemas.microsoft.com/office/drawing/2014/main" id="{FCAB1ABD-F2D1-4854-B870-AA79282DAC7B}"/>
              </a:ext>
            </a:extLst>
          </p:cNvPr>
          <p:cNvSpPr>
            <a:spLocks noGrp="1"/>
          </p:cNvSpPr>
          <p:nvPr>
            <p:ph type="dt" sz="half" idx="2"/>
          </p:nvPr>
        </p:nvSpPr>
        <p:spPr>
          <a:xfrm>
            <a:off x="7270147" y="6437947"/>
            <a:ext cx="4826000" cy="185738"/>
          </a:xfrm>
          <a:prstGeom prst="rect">
            <a:avLst/>
          </a:prstGeom>
        </p:spPr>
        <p:txBody>
          <a:bodyPr vert="horz" lIns="91411" tIns="45704" rIns="0" bIns="45704" rtlCol="0" anchor="ctr"/>
          <a:lstStyle>
            <a:lvl1pPr algn="r">
              <a:defRPr sz="972">
                <a:solidFill>
                  <a:schemeClr val="tx1">
                    <a:tint val="75000"/>
                  </a:schemeClr>
                </a:solidFill>
              </a:defRPr>
            </a:lvl1pPr>
          </a:lstStyle>
          <a:p>
            <a:endParaRPr lang="en-CA"/>
          </a:p>
        </p:txBody>
      </p:sp>
      <p:sp>
        <p:nvSpPr>
          <p:cNvPr id="10" name="Slide Number Placeholder 8">
            <a:extLst>
              <a:ext uri="{FF2B5EF4-FFF2-40B4-BE49-F238E27FC236}">
                <a16:creationId xmlns:a16="http://schemas.microsoft.com/office/drawing/2014/main" id="{64647FB9-1A67-41BB-8C0C-05277918449B}"/>
              </a:ext>
            </a:extLst>
          </p:cNvPr>
          <p:cNvSpPr>
            <a:spLocks noGrp="1"/>
          </p:cNvSpPr>
          <p:nvPr>
            <p:ph type="sldNum" sz="quarter" idx="4"/>
          </p:nvPr>
        </p:nvSpPr>
        <p:spPr>
          <a:xfrm>
            <a:off x="7270147" y="6623685"/>
            <a:ext cx="4826000" cy="161926"/>
          </a:xfrm>
          <a:prstGeom prst="rect">
            <a:avLst/>
          </a:prstGeom>
        </p:spPr>
        <p:txBody>
          <a:bodyPr vert="horz" lIns="91411" tIns="45704" rIns="0" bIns="45704" rtlCol="0" anchor="ctr"/>
          <a:lstStyle>
            <a:lvl1pPr algn="r">
              <a:defRPr sz="972">
                <a:solidFill>
                  <a:schemeClr val="tx1">
                    <a:tint val="75000"/>
                  </a:schemeClr>
                </a:solidFill>
              </a:defRPr>
            </a:lvl1pPr>
          </a:lstStyle>
          <a:p>
            <a:fld id="{BCBAD956-C0D7-425F-8F02-C33C8ED98F59}" type="slidenum">
              <a:rPr lang="en-CA" smtClean="0"/>
              <a:t>‹#›</a:t>
            </a:fld>
            <a:endParaRPr lang="en-CA"/>
          </a:p>
        </p:txBody>
      </p:sp>
    </p:spTree>
    <p:extLst>
      <p:ext uri="{BB962C8B-B14F-4D97-AF65-F5344CB8AC3E}">
        <p14:creationId xmlns:p14="http://schemas.microsoft.com/office/powerpoint/2010/main" val="23134838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Content Blue">
    <p:spTree>
      <p:nvGrpSpPr>
        <p:cNvPr id="1" name=""/>
        <p:cNvGrpSpPr/>
        <p:nvPr/>
      </p:nvGrpSpPr>
      <p:grpSpPr>
        <a:xfrm>
          <a:off x="0" y="0"/>
          <a:ext cx="0" cy="0"/>
          <a:chOff x="0" y="0"/>
          <a:chExt cx="0" cy="0"/>
        </a:xfrm>
      </p:grpSpPr>
      <p:sp>
        <p:nvSpPr>
          <p:cNvPr id="9" name="Title 1"/>
          <p:cNvSpPr>
            <a:spLocks noGrp="1"/>
          </p:cNvSpPr>
          <p:nvPr>
            <p:ph type="ctrTitle"/>
          </p:nvPr>
        </p:nvSpPr>
        <p:spPr>
          <a:xfrm>
            <a:off x="624440" y="318135"/>
            <a:ext cx="10943167" cy="1195798"/>
          </a:xfrm>
          <a:prstGeom prst="rect">
            <a:avLst/>
          </a:prstGeom>
        </p:spPr>
        <p:txBody>
          <a:bodyPr lIns="0" tIns="0" rIns="0" bIns="0" anchor="t" anchorCtr="0">
            <a:noAutofit/>
          </a:bodyPr>
          <a:lstStyle>
            <a:lvl1pPr algn="l">
              <a:lnSpc>
                <a:spcPct val="85000"/>
              </a:lnSpc>
              <a:defRPr sz="3888" b="1" spc="-108">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624420" y="1513935"/>
            <a:ext cx="10943165" cy="4003300"/>
          </a:xfrm>
          <a:prstGeom prst="rect">
            <a:avLst/>
          </a:prstGeom>
        </p:spPr>
        <p:txBody>
          <a:bodyPr vert="horz" lIns="0" tIns="0" rIns="0" bIns="0"/>
          <a:lstStyle>
            <a:lvl1pPr marL="259200" indent="-259200">
              <a:buFont typeface="Arial" panose="020B0604020202020204" pitchFamily="34" charset="0"/>
              <a:buChar char="•"/>
              <a:defRPr sz="2268" b="1">
                <a:latin typeface="Times New Roman" panose="02020603050405020304" pitchFamily="18" charset="0"/>
                <a:cs typeface="Times New Roman" panose="02020603050405020304" pitchFamily="18" charset="0"/>
              </a:defRPr>
            </a:lvl1pPr>
            <a:lvl2pPr marL="481489" indent="-225743" defTabSz="562927">
              <a:spcBef>
                <a:spcPts val="0"/>
              </a:spcBef>
              <a:buFont typeface="Arial" panose="020B0604020202020204" pitchFamily="34" charset="0"/>
              <a:buChar char="•"/>
              <a:defRPr sz="2160">
                <a:latin typeface="Georgia"/>
              </a:defRPr>
            </a:lvl2pPr>
            <a:lvl3pPr marL="807245" indent="-248603">
              <a:spcBef>
                <a:spcPts val="0"/>
              </a:spcBef>
              <a:buFont typeface="Lucida Grande"/>
              <a:buChar char="-"/>
              <a:defRPr sz="2160" i="0">
                <a:latin typeface="Times New Roman" panose="02020603050405020304" pitchFamily="18" charset="0"/>
                <a:cs typeface="Times New Roman" panose="02020603050405020304" pitchFamily="18" charset="0"/>
              </a:defRPr>
            </a:lvl3pPr>
            <a:lvl4pPr marL="1050132" indent="-208597">
              <a:spcBef>
                <a:spcPts val="0"/>
              </a:spcBef>
              <a:buFont typeface="Arial"/>
              <a:buChar char="•"/>
              <a:defRPr sz="1800" baseline="0">
                <a:latin typeface="Times New Roman" panose="02020603050405020304" pitchFamily="18" charset="0"/>
                <a:cs typeface="Times New Roman" panose="02020603050405020304" pitchFamily="18" charset="0"/>
              </a:defRPr>
            </a:lvl4pPr>
            <a:lvl5pPr marL="1370172" indent="-245746">
              <a:spcBef>
                <a:spcPts val="0"/>
              </a:spcBef>
              <a:buFont typeface="Courier New"/>
              <a:buChar char="o"/>
              <a:defRPr sz="1620" baseline="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7"/>
          <p:cNvSpPr>
            <a:spLocks noGrp="1"/>
          </p:cNvSpPr>
          <p:nvPr>
            <p:ph type="dt" sz="half" idx="15"/>
          </p:nvPr>
        </p:nvSpPr>
        <p:spPr/>
        <p:txBody>
          <a:bodyPr/>
          <a:lstStyle>
            <a:lvl1pPr>
              <a:defRPr/>
            </a:lvl1pPr>
          </a:lstStyle>
          <a:p>
            <a:endParaRPr lang="en-CA"/>
          </a:p>
        </p:txBody>
      </p:sp>
      <p:sp>
        <p:nvSpPr>
          <p:cNvPr id="7" name="Footer Placeholder 8"/>
          <p:cNvSpPr>
            <a:spLocks noGrp="1"/>
          </p:cNvSpPr>
          <p:nvPr>
            <p:ph type="ftr" sz="quarter" idx="16"/>
          </p:nvPr>
        </p:nvSpPr>
        <p:spPr/>
        <p:txBody>
          <a:bodyPr/>
          <a:lstStyle>
            <a:lvl1pPr>
              <a:defRPr/>
            </a:lvl1pPr>
          </a:lstStyle>
          <a:p>
            <a:r>
              <a:rPr lang="en-CA"/>
              <a:t>Sustainability in Business 2022</a:t>
            </a:r>
          </a:p>
        </p:txBody>
      </p:sp>
      <p:sp>
        <p:nvSpPr>
          <p:cNvPr id="8" name="Slide Number Placeholder 9"/>
          <p:cNvSpPr>
            <a:spLocks noGrp="1"/>
          </p:cNvSpPr>
          <p:nvPr>
            <p:ph type="sldNum" sz="quarter" idx="17"/>
          </p:nvPr>
        </p:nvSpPr>
        <p:spPr/>
        <p:txBody>
          <a:bodyPr/>
          <a:lstStyle>
            <a:lvl1pPr>
              <a:defRPr/>
            </a:lvl1pPr>
          </a:lstStyle>
          <a:p>
            <a:fld id="{BCBAD956-C0D7-425F-8F02-C33C8ED98F59}" type="slidenum">
              <a:rPr lang="en-CA" smtClean="0"/>
              <a:t>‹#›</a:t>
            </a:fld>
            <a:endParaRPr lang="en-CA"/>
          </a:p>
        </p:txBody>
      </p:sp>
      <p:cxnSp>
        <p:nvCxnSpPr>
          <p:cNvPr id="10" name="Straight Connector 4"/>
          <p:cNvCxnSpPr/>
          <p:nvPr/>
        </p:nvCxnSpPr>
        <p:spPr>
          <a:xfrm>
            <a:off x="624440" y="5847608"/>
            <a:ext cx="10943167" cy="0"/>
          </a:xfrm>
          <a:prstGeom prst="line">
            <a:avLst/>
          </a:prstGeom>
          <a:ln w="12700" cmpd="sng">
            <a:solidFill>
              <a:srgbClr val="0065BD"/>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01" y="5654883"/>
            <a:ext cx="2861819" cy="1157516"/>
          </a:xfrm>
          <a:prstGeom prst="rect">
            <a:avLst/>
          </a:prstGeom>
        </p:spPr>
      </p:pic>
    </p:spTree>
    <p:extLst>
      <p:ext uri="{BB962C8B-B14F-4D97-AF65-F5344CB8AC3E}">
        <p14:creationId xmlns:p14="http://schemas.microsoft.com/office/powerpoint/2010/main" val="753534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4"/>
            <a:ext cx="11099800" cy="3919537"/>
          </a:xfrm>
          <a:prstGeom prst="rect">
            <a:avLst/>
          </a:prstGeom>
          <a:solidFill>
            <a:srgbClr val="ED2939"/>
          </a:solidFill>
          <a:ln w="9525">
            <a:noFill/>
            <a:miter lim="800000"/>
            <a:headEnd/>
            <a:tailEnd/>
          </a:ln>
          <a:effectLst/>
        </p:spPr>
        <p:txBody>
          <a:bodyPr wrap="none" anchor="ctr"/>
          <a:lstStyle/>
          <a:p>
            <a:pPr algn="ctr">
              <a:defRPr/>
            </a:pPr>
            <a:endParaRPr lang="fi-FI" sz="2160">
              <a:solidFill>
                <a:srgbClr val="000000"/>
              </a:solidFill>
            </a:endParaRPr>
          </a:p>
        </p:txBody>
      </p:sp>
      <p:pic>
        <p:nvPicPr>
          <p:cNvPr id="5" name="Picture 10" descr="aalto_HSE_eng"/>
          <p:cNvPicPr>
            <a:picLocks noChangeAspect="1" noChangeArrowheads="1"/>
          </p:cNvPicPr>
          <p:nvPr/>
        </p:nvPicPr>
        <p:blipFill>
          <a:blip r:embed="rId2" cstate="print"/>
          <a:srcRect/>
          <a:stretch>
            <a:fillRect/>
          </a:stretch>
        </p:blipFill>
        <p:spPr bwMode="auto">
          <a:xfrm>
            <a:off x="0" y="0"/>
            <a:ext cx="2827867" cy="1630363"/>
          </a:xfrm>
          <a:prstGeom prst="rect">
            <a:avLst/>
          </a:prstGeom>
          <a:noFill/>
          <a:ln w="9525">
            <a:noFill/>
            <a:miter lim="800000"/>
            <a:headEnd/>
            <a:tailEnd/>
          </a:ln>
        </p:spPr>
      </p:pic>
      <p:sp>
        <p:nvSpPr>
          <p:cNvPr id="3074" name="Rectangle 2"/>
          <p:cNvSpPr>
            <a:spLocks noGrp="1" noChangeArrowheads="1"/>
          </p:cNvSpPr>
          <p:nvPr>
            <p:ph type="ctrTitle"/>
          </p:nvPr>
        </p:nvSpPr>
        <p:spPr>
          <a:xfrm>
            <a:off x="762002" y="1770063"/>
            <a:ext cx="10358967" cy="1331912"/>
          </a:xfrm>
        </p:spPr>
        <p:txBody>
          <a:bodyPr/>
          <a:lstStyle>
            <a:lvl1pPr>
              <a:defRPr sz="40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762002" y="3141664"/>
            <a:ext cx="8377767" cy="2339975"/>
          </a:xfrm>
        </p:spPr>
        <p:txBody>
          <a:bodyPr/>
          <a:lstStyle>
            <a:lvl1pPr marL="0" indent="0">
              <a:buFontTx/>
              <a:buNone/>
              <a:defRPr>
                <a:solidFill>
                  <a:schemeClr val="bg1"/>
                </a:solidFill>
                <a:latin typeface="Georgia" pitchFamily="18" charset="0"/>
              </a:defRPr>
            </a:lvl1pPr>
          </a:lstStyle>
          <a:p>
            <a:r>
              <a:rPr lang="en-US"/>
              <a:t>Click to edit Master subtitle style</a:t>
            </a:r>
          </a:p>
        </p:txBody>
      </p:sp>
    </p:spTree>
    <p:extLst>
      <p:ext uri="{BB962C8B-B14F-4D97-AF65-F5344CB8AC3E}">
        <p14:creationId xmlns:p14="http://schemas.microsoft.com/office/powerpoint/2010/main" val="18616881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70548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9944403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2" indent="0">
              <a:buNone/>
              <a:defRPr sz="1800"/>
            </a:lvl2pPr>
            <a:lvl3pPr marL="914364" indent="0">
              <a:buNone/>
              <a:defRPr sz="1600"/>
            </a:lvl3pPr>
            <a:lvl4pPr marL="1371545" indent="0">
              <a:buNone/>
              <a:defRPr sz="1400"/>
            </a:lvl4pPr>
            <a:lvl5pPr marL="1828727" indent="0">
              <a:buNone/>
              <a:defRPr sz="1400"/>
            </a:lvl5pPr>
            <a:lvl6pPr marL="2285909" indent="0">
              <a:buNone/>
              <a:defRPr sz="1400"/>
            </a:lvl6pPr>
            <a:lvl7pPr marL="2743091" indent="0">
              <a:buNone/>
              <a:defRPr sz="1400"/>
            </a:lvl7pPr>
            <a:lvl8pPr marL="3200272" indent="0">
              <a:buNone/>
              <a:defRPr sz="1400"/>
            </a:lvl8pPr>
            <a:lvl9pPr marL="3657454" indent="0">
              <a:buNone/>
              <a:defRPr sz="1400"/>
            </a:lvl9pPr>
          </a:lstStyle>
          <a:p>
            <a:pPr lvl="0"/>
            <a:r>
              <a:rPr lang="en-US"/>
              <a:t>Click to edit Master text styles</a:t>
            </a:r>
          </a:p>
        </p:txBody>
      </p:sp>
    </p:spTree>
    <p:extLst>
      <p:ext uri="{BB962C8B-B14F-4D97-AF65-F5344CB8AC3E}">
        <p14:creationId xmlns:p14="http://schemas.microsoft.com/office/powerpoint/2010/main" val="12747865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762002" y="1582739"/>
            <a:ext cx="5221817"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39"/>
            <a:ext cx="5221816"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8730394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451567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3990125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4491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20901076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33792757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9854752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8186" y="488951"/>
            <a:ext cx="2660649" cy="5229226"/>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62000" y="488951"/>
            <a:ext cx="7782984" cy="52292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5075390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Title 1"/>
          <p:cNvSpPr>
            <a:spLocks noGrp="1"/>
          </p:cNvSpPr>
          <p:nvPr>
            <p:ph type="title"/>
          </p:nvPr>
        </p:nvSpPr>
        <p:spPr>
          <a:xfrm>
            <a:off x="872197" y="439833"/>
            <a:ext cx="10542203" cy="553998"/>
          </a:xfr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51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5520226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Title 1"/>
          <p:cNvSpPr>
            <a:spLocks noGrp="1"/>
          </p:cNvSpPr>
          <p:nvPr>
            <p:ph type="title"/>
          </p:nvPr>
        </p:nvSpPr>
        <p:spPr>
          <a:xfrm>
            <a:off x="872197" y="439833"/>
            <a:ext cx="10542203" cy="553998"/>
          </a:xfr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9201685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763200" y="1771201"/>
            <a:ext cx="10363200" cy="1661993"/>
          </a:xfrm>
        </p:spPr>
        <p:txBody>
          <a:bodyPr/>
          <a:lstStyle>
            <a:lvl1pPr>
              <a:defRPr sz="5400">
                <a:solidFill>
                  <a:schemeClr val="accent5"/>
                </a:solidFill>
              </a:defRPr>
            </a:lvl1pPr>
          </a:lstStyle>
          <a:p>
            <a:r>
              <a:rPr lang="en-US" noProof="0" dirty="0"/>
              <a:t>Click to edit Master title style</a:t>
            </a:r>
            <a:endParaRPr lang="fi-FI" noProof="0" dirty="0"/>
          </a:p>
        </p:txBody>
      </p:sp>
      <p:sp>
        <p:nvSpPr>
          <p:cNvPr id="3" name="Subtitle 2"/>
          <p:cNvSpPr>
            <a:spLocks noGrp="1"/>
          </p:cNvSpPr>
          <p:nvPr>
            <p:ph type="subTitle" idx="1"/>
          </p:nvPr>
        </p:nvSpPr>
        <p:spPr>
          <a:xfrm>
            <a:off x="763200" y="5106573"/>
            <a:ext cx="8380800" cy="376675"/>
          </a:xfrm>
        </p:spPr>
        <p:txBody>
          <a:bodyPr/>
          <a:lstStyle>
            <a:lvl1pPr marL="0" indent="0" algn="l">
              <a:buNone/>
              <a:defRPr>
                <a:solidFill>
                  <a:srgbClr val="009B3A"/>
                </a:solidFill>
                <a:latin typeface="Georgia" pitchFamily="18" charset="0"/>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noProof="0" dirty="0"/>
              <a:t>Click to edit Master subtitle style</a:t>
            </a:r>
            <a:endParaRPr lang="fi-FI" noProof="0" dirty="0"/>
          </a:p>
        </p:txBody>
      </p:sp>
      <p:sp>
        <p:nvSpPr>
          <p:cNvPr id="11" name="Date Placeholder 3"/>
          <p:cNvSpPr>
            <a:spLocks noGrp="1"/>
          </p:cNvSpPr>
          <p:nvPr>
            <p:ph type="dt" sz="half" idx="10"/>
          </p:nvPr>
        </p:nvSpPr>
        <p:spPr>
          <a:xfrm>
            <a:off x="3816000" y="5961600"/>
            <a:ext cx="2702400" cy="176400"/>
          </a:xfrm>
          <a:prstGeom prst="rect">
            <a:avLst/>
          </a:prstGeom>
        </p:spPr>
        <p:txBody>
          <a:bodyPr wrap="none" lIns="0" tIns="0" rIns="0" bIns="0"/>
          <a:lstStyle>
            <a:lvl1pPr>
              <a:defRPr sz="1200">
                <a:solidFill>
                  <a:schemeClr val="accent5"/>
                </a:solidFill>
              </a:defRPr>
            </a:lvl1pPr>
          </a:lstStyle>
          <a:p>
            <a:endParaRPr lang="fi-FI"/>
          </a:p>
        </p:txBody>
      </p:sp>
      <p:sp>
        <p:nvSpPr>
          <p:cNvPr id="12" name="Text Placeholder 9"/>
          <p:cNvSpPr>
            <a:spLocks noGrp="1"/>
          </p:cNvSpPr>
          <p:nvPr>
            <p:ph type="body" sz="quarter" idx="11"/>
          </p:nvPr>
        </p:nvSpPr>
        <p:spPr>
          <a:xfrm>
            <a:off x="6859200" y="5961600"/>
            <a:ext cx="2616000" cy="6336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7" name="Text Placeholder 9"/>
          <p:cNvSpPr>
            <a:spLocks noGrp="1"/>
          </p:cNvSpPr>
          <p:nvPr>
            <p:ph type="body" sz="quarter" idx="12"/>
          </p:nvPr>
        </p:nvSpPr>
        <p:spPr>
          <a:xfrm>
            <a:off x="9902400" y="5961600"/>
            <a:ext cx="1512000" cy="6336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8" name="Text Placeholder 9"/>
          <p:cNvSpPr>
            <a:spLocks noGrp="1"/>
          </p:cNvSpPr>
          <p:nvPr>
            <p:ph type="body" sz="quarter" idx="13"/>
          </p:nvPr>
        </p:nvSpPr>
        <p:spPr>
          <a:xfrm>
            <a:off x="3816000" y="6138000"/>
            <a:ext cx="2702400" cy="4572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9" name="Text Placeholder 9"/>
          <p:cNvSpPr>
            <a:spLocks noGrp="1"/>
          </p:cNvSpPr>
          <p:nvPr>
            <p:ph type="body" sz="quarter" idx="14"/>
          </p:nvPr>
        </p:nvSpPr>
        <p:spPr>
          <a:xfrm>
            <a:off x="763200" y="6138000"/>
            <a:ext cx="2731200" cy="4572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20" name="Text Placeholder 9"/>
          <p:cNvSpPr>
            <a:spLocks noGrp="1"/>
          </p:cNvSpPr>
          <p:nvPr>
            <p:ph type="body" sz="quarter" idx="15"/>
          </p:nvPr>
        </p:nvSpPr>
        <p:spPr>
          <a:xfrm>
            <a:off x="763200" y="5961600"/>
            <a:ext cx="2731200" cy="176400"/>
          </a:xfrm>
        </p:spPr>
        <p:txBody>
          <a:bodyPr wrap="none" lIns="0" tIns="0" rIns="0" bIns="0"/>
          <a:lstStyle>
            <a:lvl1pPr marL="0" indent="0">
              <a:spcBef>
                <a:spcPts val="0"/>
              </a:spcBef>
              <a:buNone/>
              <a:defRPr sz="1200" b="1">
                <a:solidFill>
                  <a:schemeClr val="tx1"/>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p:txBody>
      </p:sp>
    </p:spTree>
    <p:extLst>
      <p:ext uri="{BB962C8B-B14F-4D97-AF65-F5344CB8AC3E}">
        <p14:creationId xmlns:p14="http://schemas.microsoft.com/office/powerpoint/2010/main" val="40601496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2022</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41084774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2" y="1770063"/>
            <a:ext cx="10358967" cy="1331912"/>
          </a:xfrm>
        </p:spPr>
        <p:txBody>
          <a:bodyPr/>
          <a:lstStyle>
            <a:lvl1pPr>
              <a:defRPr sz="40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762002" y="3141664"/>
            <a:ext cx="8377767" cy="2339975"/>
          </a:xfrm>
        </p:spPr>
        <p:txBody>
          <a:bodyPr/>
          <a:lstStyle>
            <a:lvl1pPr marL="0" indent="0">
              <a:buFontTx/>
              <a:buNone/>
              <a:defRPr>
                <a:solidFill>
                  <a:schemeClr val="bg1"/>
                </a:solidFill>
                <a:latin typeface="Georgia" pitchFamily="18" charset="0"/>
              </a:defRPr>
            </a:lvl1pPr>
          </a:lstStyle>
          <a:p>
            <a:r>
              <a:rPr lang="en-US"/>
              <a:t>Click to edit Master subtitle style</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291"/>
            <a:ext cx="2413000" cy="1606550"/>
          </a:xfrm>
          <a:prstGeom prst="rect">
            <a:avLst/>
          </a:prstGeom>
        </p:spPr>
      </p:pic>
    </p:spTree>
    <p:extLst>
      <p:ext uri="{BB962C8B-B14F-4D97-AF65-F5344CB8AC3E}">
        <p14:creationId xmlns:p14="http://schemas.microsoft.com/office/powerpoint/2010/main" val="31736886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40234689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lstStyle>
            <a:lvl1pPr algn="l">
              <a:defRPr sz="4000" b="1" cap="all">
                <a:solidFill>
                  <a:schemeClr val="bg1"/>
                </a:solidFill>
              </a:defRPr>
            </a:lvl1pPr>
          </a:lstStyle>
          <a:p>
            <a:r>
              <a:rPr lang="en-US" dirty="0"/>
              <a:t>Click to edit Master title style</a:t>
            </a:r>
            <a:endParaRPr lang="fi-FI"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2" indent="0">
              <a:buNone/>
              <a:defRPr sz="1800"/>
            </a:lvl2pPr>
            <a:lvl3pPr marL="914364" indent="0">
              <a:buNone/>
              <a:defRPr sz="1600"/>
            </a:lvl3pPr>
            <a:lvl4pPr marL="1371545" indent="0">
              <a:buNone/>
              <a:defRPr sz="1400"/>
            </a:lvl4pPr>
            <a:lvl5pPr marL="1828727" indent="0">
              <a:buNone/>
              <a:defRPr sz="1400"/>
            </a:lvl5pPr>
            <a:lvl6pPr marL="2285909" indent="0">
              <a:buNone/>
              <a:defRPr sz="1400"/>
            </a:lvl6pPr>
            <a:lvl7pPr marL="2743091" indent="0">
              <a:buNone/>
              <a:defRPr sz="1400"/>
            </a:lvl7pPr>
            <a:lvl8pPr marL="3200272" indent="0">
              <a:buNone/>
              <a:defRPr sz="1400"/>
            </a:lvl8pPr>
            <a:lvl9pPr marL="3657454" indent="0">
              <a:buNone/>
              <a:defRPr sz="1400"/>
            </a:lvl9pPr>
          </a:lstStyle>
          <a:p>
            <a:pPr lvl="0"/>
            <a:r>
              <a:rPr lang="en-US"/>
              <a:t>Click to edit Master text styles</a:t>
            </a:r>
          </a:p>
        </p:txBody>
      </p:sp>
    </p:spTree>
    <p:extLst>
      <p:ext uri="{BB962C8B-B14F-4D97-AF65-F5344CB8AC3E}">
        <p14:creationId xmlns:p14="http://schemas.microsoft.com/office/powerpoint/2010/main" val="744533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3" name="Content Placeholder 2"/>
          <p:cNvSpPr>
            <a:spLocks noGrp="1"/>
          </p:cNvSpPr>
          <p:nvPr>
            <p:ph sz="half" idx="1"/>
          </p:nvPr>
        </p:nvSpPr>
        <p:spPr>
          <a:xfrm>
            <a:off x="762002" y="1582739"/>
            <a:ext cx="5221817" cy="4135438"/>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p:cNvSpPr>
            <a:spLocks noGrp="1"/>
          </p:cNvSpPr>
          <p:nvPr>
            <p:ph sz="half" idx="2"/>
          </p:nvPr>
        </p:nvSpPr>
        <p:spPr>
          <a:xfrm>
            <a:off x="6187017" y="1582739"/>
            <a:ext cx="5221816" cy="4135438"/>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42595482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chemeClr val="bg1"/>
                </a:solidFill>
              </a:defRPr>
            </a:lvl1pPr>
          </a:lstStyle>
          <a:p>
            <a:r>
              <a:rPr lang="en-US"/>
              <a:t>Click to edit Master title style</a:t>
            </a:r>
            <a:endParaRPr lang="fi-FI" dirty="0"/>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solidFill>
                  <a:schemeClr val="bg1"/>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solidFill>
                  <a:schemeClr val="bg1"/>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0443322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endParaRPr lang="fi-FI" dirty="0"/>
          </a:p>
        </p:txBody>
      </p:sp>
      <p:cxnSp>
        <p:nvCxnSpPr>
          <p:cNvPr id="4" name="Straight Connector 4"/>
          <p:cNvCxnSpPr/>
          <p:nvPr userDrawn="1"/>
        </p:nvCxnSpPr>
        <p:spPr>
          <a:xfrm>
            <a:off x="624419"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5"/>
          <p:cNvSpPr>
            <a:spLocks noGrp="1"/>
          </p:cNvSpPr>
          <p:nvPr>
            <p:ph idx="1"/>
          </p:nvPr>
        </p:nvSpPr>
        <p:spPr>
          <a:xfrm>
            <a:off x="762002" y="1582739"/>
            <a:ext cx="10646833" cy="4135438"/>
          </a:xfrm>
        </p:spPr>
        <p:txBody>
          <a:bodyPr/>
          <a:lstStyle>
            <a:lvl1pPr>
              <a:defRPr sz="2100"/>
            </a:lvl1pPr>
          </a:lstStyle>
          <a:p>
            <a:endParaRPr lang="fi-FI"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4" y="5952288"/>
            <a:ext cx="2969529" cy="1149120"/>
          </a:xfrm>
          <a:prstGeom prst="rect">
            <a:avLst/>
          </a:prstGeom>
        </p:spPr>
      </p:pic>
    </p:spTree>
    <p:extLst>
      <p:ext uri="{BB962C8B-B14F-4D97-AF65-F5344CB8AC3E}">
        <p14:creationId xmlns:p14="http://schemas.microsoft.com/office/powerpoint/2010/main" val="3604601392"/>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05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3.wmf"/><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4.wmf"/><Relationship Id="rId2" Type="http://schemas.openxmlformats.org/officeDocument/2006/relationships/slideLayout" Target="../slideLayouts/slideLayout79.xml"/><Relationship Id="rId16"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image" Target="../media/image3.wmf"/><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DB7A-C50D-4D4E-ACF6-17A2DE2D018D}" type="datetimeFigureOut">
              <a:rPr lang="en-GB" smtClean="0"/>
              <a:t>03/05/2023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E6F8-D79F-4019-BC4C-72B37B0CA51C}" type="slidenum">
              <a:rPr lang="en-GB" smtClean="0"/>
              <a:t>‹#›</a:t>
            </a:fld>
            <a:endParaRPr lang="en-GB"/>
          </a:p>
        </p:txBody>
      </p:sp>
    </p:spTree>
    <p:extLst>
      <p:ext uri="{BB962C8B-B14F-4D97-AF65-F5344CB8AC3E}">
        <p14:creationId xmlns:p14="http://schemas.microsoft.com/office/powerpoint/2010/main" val="202425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r>
              <a:rPr lang="en-US"/>
              <a:t>Sustainability in Business 2022</a:t>
            </a:r>
            <a:endParaRPr lang="fi-FI"/>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9F5F6D6D-B284-4211-98C5-9A0A523D6C6E}" type="datetime1">
              <a:rPr lang="en-GB" smtClean="0"/>
              <a:t>03/05/2023</a:t>
            </a:fld>
            <a:endParaRPr lang="fi-FI"/>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2838411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p:txStyles>
    <p:titleStyle>
      <a:lvl1pPr algn="ctr" defTabSz="548640" rtl="0" eaLnBrk="1" fontAlgn="base" hangingPunct="1">
        <a:spcBef>
          <a:spcPct val="0"/>
        </a:spcBef>
        <a:spcAft>
          <a:spcPct val="0"/>
        </a:spcAft>
        <a:defRPr sz="5280" kern="1200">
          <a:solidFill>
            <a:schemeClr val="tx1"/>
          </a:solidFill>
          <a:latin typeface="+mj-lt"/>
          <a:ea typeface="ＭＳ Ｐゴシック" charset="0"/>
          <a:cs typeface="MS PGothic" pitchFamily="34" charset="-128"/>
        </a:defRPr>
      </a:lvl1pPr>
      <a:lvl2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2pPr>
      <a:lvl3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3pPr>
      <a:lvl4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4pPr>
      <a:lvl5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5pPr>
      <a:lvl6pPr marL="54864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6pPr>
      <a:lvl7pPr marL="109728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7pPr>
      <a:lvl8pPr marL="164592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8pPr>
      <a:lvl9pPr marL="219456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9pPr>
    </p:titleStyle>
    <p:bodyStyle>
      <a:lvl1pPr marL="411480" indent="-411480" algn="l" defTabSz="548640" rtl="0" eaLnBrk="1" fontAlgn="base" hangingPunct="1">
        <a:spcBef>
          <a:spcPct val="20000"/>
        </a:spcBef>
        <a:spcAft>
          <a:spcPct val="0"/>
        </a:spcAft>
        <a:buFont typeface="Arial" charset="0"/>
        <a:buChar char="•"/>
        <a:defRPr sz="3840" kern="1200">
          <a:solidFill>
            <a:schemeClr val="tx1"/>
          </a:solidFill>
          <a:latin typeface="+mn-lt"/>
          <a:ea typeface="ＭＳ Ｐゴシック" charset="0"/>
          <a:cs typeface="MS PGothic" pitchFamily="34" charset="-128"/>
        </a:defRPr>
      </a:lvl1pPr>
      <a:lvl2pPr marL="891540" indent="-342900" algn="l" defTabSz="548640" rtl="0" eaLnBrk="1" fontAlgn="base" hangingPunct="1">
        <a:spcBef>
          <a:spcPct val="20000"/>
        </a:spcBef>
        <a:spcAft>
          <a:spcPct val="0"/>
        </a:spcAft>
        <a:buFont typeface="Arial" charset="0"/>
        <a:buChar char="–"/>
        <a:defRPr sz="3360" kern="1200">
          <a:solidFill>
            <a:schemeClr val="tx1"/>
          </a:solidFill>
          <a:latin typeface="+mn-lt"/>
          <a:ea typeface="MS PGothic" pitchFamily="34" charset="-128"/>
          <a:cs typeface="MS PGothic" charset="0"/>
        </a:defRPr>
      </a:lvl2pPr>
      <a:lvl3pPr marL="1371600" indent="-274320" algn="l" defTabSz="548640" rtl="0" eaLnBrk="1" fontAlgn="base" hangingPunct="1">
        <a:spcBef>
          <a:spcPct val="20000"/>
        </a:spcBef>
        <a:spcAft>
          <a:spcPct val="0"/>
        </a:spcAft>
        <a:buFont typeface="Arial" charset="0"/>
        <a:buChar char="•"/>
        <a:defRPr sz="2880" kern="1200">
          <a:solidFill>
            <a:schemeClr val="tx1"/>
          </a:solidFill>
          <a:latin typeface="+mn-lt"/>
          <a:ea typeface="ヒラギノ角ゴ Pro W3" charset="-128"/>
          <a:cs typeface="ヒラギノ角ゴ Pro W3" charset="-128"/>
        </a:defRPr>
      </a:lvl3pPr>
      <a:lvl4pPr marL="1920240" indent="-274320" algn="l" defTabSz="54864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4pPr>
      <a:lvl5pPr marL="2468880" indent="-274320" algn="l" defTabSz="54864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4" y="488950"/>
            <a:ext cx="1064683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4" y="1582740"/>
            <a:ext cx="10646833" cy="4135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0" y="6272213"/>
            <a:ext cx="2059517"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endParaRPr lang="en-US"/>
          </a:p>
        </p:txBody>
      </p:sp>
      <p:sp>
        <p:nvSpPr>
          <p:cNvPr id="1029" name="Rectangle 5"/>
          <p:cNvSpPr>
            <a:spLocks noGrp="1" noChangeArrowheads="1"/>
          </p:cNvSpPr>
          <p:nvPr>
            <p:ph type="ftr" sz="quarter" idx="3"/>
          </p:nvPr>
        </p:nvSpPr>
        <p:spPr bwMode="auto">
          <a:xfrm>
            <a:off x="4572000" y="6142038"/>
            <a:ext cx="2059517"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endParaRPr lang="en-US"/>
          </a:p>
        </p:txBody>
      </p:sp>
      <p:sp>
        <p:nvSpPr>
          <p:cNvPr id="1030" name="Rectangle 6"/>
          <p:cNvSpPr>
            <a:spLocks noGrp="1" noChangeArrowheads="1"/>
          </p:cNvSpPr>
          <p:nvPr>
            <p:ph type="sldNum" sz="quarter" idx="4"/>
          </p:nvPr>
        </p:nvSpPr>
        <p:spPr bwMode="auto">
          <a:xfrm>
            <a:off x="4572000" y="6397630"/>
            <a:ext cx="2059517"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fld id="{63CBF215-16D7-47F1-94C5-14884D997BD7}" type="slidenum">
              <a:rPr lang="en-US"/>
              <a:pPr>
                <a:defRPr/>
              </a:pPr>
              <a:t>‹#›</a:t>
            </a:fld>
            <a:endParaRPr lang="en-US"/>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92003" y="5927784"/>
            <a:ext cx="2969527" cy="957600"/>
          </a:xfrm>
          <a:prstGeom prst="rect">
            <a:avLst/>
          </a:prstGeom>
        </p:spPr>
      </p:pic>
      <p:cxnSp>
        <p:nvCxnSpPr>
          <p:cNvPr id="10" name="Straight Connector 4"/>
          <p:cNvCxnSpPr/>
          <p:nvPr userDrawn="1"/>
        </p:nvCxnSpPr>
        <p:spPr>
          <a:xfrm>
            <a:off x="624421" y="6093296"/>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9927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sldNum="0" hdr="0" ft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189" algn="l" rtl="0" fontAlgn="base">
        <a:spcBef>
          <a:spcPct val="0"/>
        </a:spcBef>
        <a:spcAft>
          <a:spcPct val="0"/>
        </a:spcAft>
        <a:defRPr sz="3200" b="1">
          <a:solidFill>
            <a:srgbClr val="ED2939"/>
          </a:solidFill>
          <a:latin typeface="Arial" charset="0"/>
        </a:defRPr>
      </a:lvl6pPr>
      <a:lvl7pPr marL="914377" algn="l" rtl="0" fontAlgn="base">
        <a:spcBef>
          <a:spcPct val="0"/>
        </a:spcBef>
        <a:spcAft>
          <a:spcPct val="0"/>
        </a:spcAft>
        <a:defRPr sz="3200" b="1">
          <a:solidFill>
            <a:srgbClr val="ED2939"/>
          </a:solidFill>
          <a:latin typeface="Arial" charset="0"/>
        </a:defRPr>
      </a:lvl7pPr>
      <a:lvl8pPr marL="1371566" algn="l" rtl="0" fontAlgn="base">
        <a:spcBef>
          <a:spcPct val="0"/>
        </a:spcBef>
        <a:spcAft>
          <a:spcPct val="0"/>
        </a:spcAft>
        <a:defRPr sz="3200" b="1">
          <a:solidFill>
            <a:srgbClr val="ED2939"/>
          </a:solidFill>
          <a:latin typeface="Arial" charset="0"/>
        </a:defRPr>
      </a:lvl8pPr>
      <a:lvl9pPr marL="1828754" algn="l" rtl="0" fontAlgn="base">
        <a:spcBef>
          <a:spcPct val="0"/>
        </a:spcBef>
        <a:spcAft>
          <a:spcPct val="0"/>
        </a:spcAft>
        <a:defRPr sz="3200" b="1">
          <a:solidFill>
            <a:srgbClr val="ED2939"/>
          </a:solidFill>
          <a:latin typeface="Arial" charset="0"/>
        </a:defRPr>
      </a:lvl9pPr>
    </p:titleStyle>
    <p:bodyStyle>
      <a:lvl1pPr marL="342891" indent="-342891" algn="l" rtl="0" eaLnBrk="0" fontAlgn="base" hangingPunct="0">
        <a:spcBef>
          <a:spcPct val="20000"/>
        </a:spcBef>
        <a:spcAft>
          <a:spcPct val="0"/>
        </a:spcAft>
        <a:buChar char="•"/>
        <a:defRPr sz="24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000">
          <a:solidFill>
            <a:schemeClr val="tx1"/>
          </a:solidFill>
          <a:latin typeface="+mn-lt"/>
        </a:defRPr>
      </a:lvl2pPr>
      <a:lvl3pPr marL="1142971" indent="-228594" algn="l" rtl="0" eaLnBrk="0" fontAlgn="base" hangingPunct="0">
        <a:spcBef>
          <a:spcPct val="20000"/>
        </a:spcBef>
        <a:spcAft>
          <a:spcPct val="0"/>
        </a:spcAft>
        <a:buChar char="•"/>
        <a:defRPr>
          <a:solidFill>
            <a:schemeClr val="tx1"/>
          </a:solidFill>
          <a:latin typeface="+mn-lt"/>
        </a:defRPr>
      </a:lvl3pPr>
      <a:lvl4pPr marL="1600160" indent="-228594" algn="l" rtl="0" eaLnBrk="0" fontAlgn="base" hangingPunct="0">
        <a:spcBef>
          <a:spcPct val="20000"/>
        </a:spcBef>
        <a:spcAft>
          <a:spcPct val="0"/>
        </a:spcAft>
        <a:buChar char="–"/>
        <a:defRPr sz="1600">
          <a:solidFill>
            <a:schemeClr val="tx1"/>
          </a:solidFill>
          <a:latin typeface="+mn-lt"/>
        </a:defRPr>
      </a:lvl4pPr>
      <a:lvl5pPr marL="2057349" indent="-228594" algn="l" rtl="0" eaLnBrk="0" fontAlgn="base" hangingPunct="0">
        <a:spcBef>
          <a:spcPct val="20000"/>
        </a:spcBef>
        <a:spcAft>
          <a:spcPct val="0"/>
        </a:spcAft>
        <a:buChar char="•"/>
        <a:defRPr sz="1400">
          <a:solidFill>
            <a:schemeClr val="tx1"/>
          </a:solidFill>
          <a:latin typeface="+mn-lt"/>
        </a:defRPr>
      </a:lvl5pPr>
      <a:lvl6pPr marL="2514537" indent="-228594" algn="l" rtl="0" fontAlgn="base">
        <a:spcBef>
          <a:spcPct val="20000"/>
        </a:spcBef>
        <a:spcAft>
          <a:spcPct val="0"/>
        </a:spcAft>
        <a:buChar char="•"/>
        <a:defRPr sz="1400">
          <a:solidFill>
            <a:schemeClr val="tx1"/>
          </a:solidFill>
          <a:latin typeface="+mn-lt"/>
        </a:defRPr>
      </a:lvl6pPr>
      <a:lvl7pPr marL="2971726" indent="-228594" algn="l" rtl="0" fontAlgn="base">
        <a:spcBef>
          <a:spcPct val="20000"/>
        </a:spcBef>
        <a:spcAft>
          <a:spcPct val="0"/>
        </a:spcAft>
        <a:buChar char="•"/>
        <a:defRPr sz="1400">
          <a:solidFill>
            <a:schemeClr val="tx1"/>
          </a:solidFill>
          <a:latin typeface="+mn-lt"/>
        </a:defRPr>
      </a:lvl7pPr>
      <a:lvl8pPr marL="3428914" indent="-228594" algn="l" rtl="0" fontAlgn="base">
        <a:spcBef>
          <a:spcPct val="20000"/>
        </a:spcBef>
        <a:spcAft>
          <a:spcPct val="0"/>
        </a:spcAft>
        <a:buChar char="•"/>
        <a:defRPr sz="1400">
          <a:solidFill>
            <a:schemeClr val="tx1"/>
          </a:solidFill>
          <a:latin typeface="+mn-lt"/>
        </a:defRPr>
      </a:lvl8pPr>
      <a:lvl9pPr marL="3886103" indent="-228594"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762004" y="488950"/>
            <a:ext cx="1064683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762004" y="1582740"/>
            <a:ext cx="10646833" cy="4135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09733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189" algn="l" rtl="0" fontAlgn="base">
        <a:spcBef>
          <a:spcPct val="0"/>
        </a:spcBef>
        <a:spcAft>
          <a:spcPct val="0"/>
        </a:spcAft>
        <a:defRPr sz="3200" b="1">
          <a:solidFill>
            <a:srgbClr val="ED2939"/>
          </a:solidFill>
          <a:latin typeface="Arial" charset="0"/>
        </a:defRPr>
      </a:lvl6pPr>
      <a:lvl7pPr marL="914377" algn="l" rtl="0" fontAlgn="base">
        <a:spcBef>
          <a:spcPct val="0"/>
        </a:spcBef>
        <a:spcAft>
          <a:spcPct val="0"/>
        </a:spcAft>
        <a:defRPr sz="3200" b="1">
          <a:solidFill>
            <a:srgbClr val="ED2939"/>
          </a:solidFill>
          <a:latin typeface="Arial" charset="0"/>
        </a:defRPr>
      </a:lvl7pPr>
      <a:lvl8pPr marL="1371566" algn="l" rtl="0" fontAlgn="base">
        <a:spcBef>
          <a:spcPct val="0"/>
        </a:spcBef>
        <a:spcAft>
          <a:spcPct val="0"/>
        </a:spcAft>
        <a:defRPr sz="3200" b="1">
          <a:solidFill>
            <a:srgbClr val="ED2939"/>
          </a:solidFill>
          <a:latin typeface="Arial" charset="0"/>
        </a:defRPr>
      </a:lvl8pPr>
      <a:lvl9pPr marL="1828754" algn="l" rtl="0" fontAlgn="base">
        <a:spcBef>
          <a:spcPct val="0"/>
        </a:spcBef>
        <a:spcAft>
          <a:spcPct val="0"/>
        </a:spcAft>
        <a:defRPr sz="3200" b="1">
          <a:solidFill>
            <a:srgbClr val="ED2939"/>
          </a:solidFill>
          <a:latin typeface="Arial" charset="0"/>
        </a:defRPr>
      </a:lvl9pPr>
    </p:titleStyle>
    <p:bodyStyle>
      <a:lvl1pPr marL="342891" indent="-342891" algn="l" rtl="0" eaLnBrk="0" fontAlgn="base" hangingPunct="0">
        <a:spcBef>
          <a:spcPct val="20000"/>
        </a:spcBef>
        <a:spcAft>
          <a:spcPct val="0"/>
        </a:spcAft>
        <a:buChar char="•"/>
        <a:defRPr sz="24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000">
          <a:solidFill>
            <a:schemeClr val="tx1"/>
          </a:solidFill>
          <a:latin typeface="+mn-lt"/>
        </a:defRPr>
      </a:lvl2pPr>
      <a:lvl3pPr marL="1142971" indent="-228594" algn="l" rtl="0" eaLnBrk="0" fontAlgn="base" hangingPunct="0">
        <a:spcBef>
          <a:spcPct val="20000"/>
        </a:spcBef>
        <a:spcAft>
          <a:spcPct val="0"/>
        </a:spcAft>
        <a:buChar char="•"/>
        <a:defRPr>
          <a:solidFill>
            <a:schemeClr val="tx1"/>
          </a:solidFill>
          <a:latin typeface="+mn-lt"/>
        </a:defRPr>
      </a:lvl3pPr>
      <a:lvl4pPr marL="1600160" indent="-228594" algn="l" rtl="0" eaLnBrk="0" fontAlgn="base" hangingPunct="0">
        <a:spcBef>
          <a:spcPct val="20000"/>
        </a:spcBef>
        <a:spcAft>
          <a:spcPct val="0"/>
        </a:spcAft>
        <a:buChar char="–"/>
        <a:defRPr sz="1600">
          <a:solidFill>
            <a:schemeClr val="tx1"/>
          </a:solidFill>
          <a:latin typeface="+mn-lt"/>
        </a:defRPr>
      </a:lvl4pPr>
      <a:lvl5pPr marL="2057349" indent="-228594" algn="l" rtl="0" eaLnBrk="0" fontAlgn="base" hangingPunct="0">
        <a:spcBef>
          <a:spcPct val="20000"/>
        </a:spcBef>
        <a:spcAft>
          <a:spcPct val="0"/>
        </a:spcAft>
        <a:buChar char="•"/>
        <a:defRPr sz="1400">
          <a:solidFill>
            <a:schemeClr val="tx1"/>
          </a:solidFill>
          <a:latin typeface="+mn-lt"/>
        </a:defRPr>
      </a:lvl5pPr>
      <a:lvl6pPr marL="2514537" indent="-228594" algn="l" rtl="0" fontAlgn="base">
        <a:spcBef>
          <a:spcPct val="20000"/>
        </a:spcBef>
        <a:spcAft>
          <a:spcPct val="0"/>
        </a:spcAft>
        <a:buChar char="•"/>
        <a:defRPr sz="1400">
          <a:solidFill>
            <a:schemeClr val="tx1"/>
          </a:solidFill>
          <a:latin typeface="+mn-lt"/>
        </a:defRPr>
      </a:lvl6pPr>
      <a:lvl7pPr marL="2971726" indent="-228594" algn="l" rtl="0" fontAlgn="base">
        <a:spcBef>
          <a:spcPct val="20000"/>
        </a:spcBef>
        <a:spcAft>
          <a:spcPct val="0"/>
        </a:spcAft>
        <a:buChar char="•"/>
        <a:defRPr sz="1400">
          <a:solidFill>
            <a:schemeClr val="tx1"/>
          </a:solidFill>
          <a:latin typeface="+mn-lt"/>
        </a:defRPr>
      </a:lvl7pPr>
      <a:lvl8pPr marL="3428914" indent="-228594" algn="l" rtl="0" fontAlgn="base">
        <a:spcBef>
          <a:spcPct val="20000"/>
        </a:spcBef>
        <a:spcAft>
          <a:spcPct val="0"/>
        </a:spcAft>
        <a:buChar char="•"/>
        <a:defRPr sz="1400">
          <a:solidFill>
            <a:schemeClr val="tx1"/>
          </a:solidFill>
          <a:latin typeface="+mn-lt"/>
        </a:defRPr>
      </a:lvl8pPr>
      <a:lvl9pPr marL="3886103" indent="-228594"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r>
              <a:rPr lang="en-US"/>
              <a:t>Sustainability in Business 2022</a:t>
            </a:r>
            <a:endParaRPr lang="fi-FI"/>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endParaRPr lang="fi-FI"/>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222275886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9" r:id="rId11"/>
    <p:sldLayoutId id="2147483750" r:id="rId12"/>
    <p:sldLayoutId id="2147483751" r:id="rId13"/>
    <p:sldLayoutId id="2147483752" r:id="rId14"/>
    <p:sldLayoutId id="2147483753" r:id="rId15"/>
    <p:sldLayoutId id="2147483754" r:id="rId16"/>
    <p:sldLayoutId id="2147483755" r:id="rId17"/>
  </p:sldLayoutIdLst>
  <p:hf hdr="0" dt="0"/>
  <p:txStyles>
    <p:titleStyle>
      <a:lvl1pPr algn="ctr" defTabSz="548640" rtl="0" eaLnBrk="1" fontAlgn="base" hangingPunct="1">
        <a:spcBef>
          <a:spcPct val="0"/>
        </a:spcBef>
        <a:spcAft>
          <a:spcPct val="0"/>
        </a:spcAft>
        <a:defRPr sz="5280" kern="1200">
          <a:solidFill>
            <a:schemeClr val="tx1"/>
          </a:solidFill>
          <a:latin typeface="+mj-lt"/>
          <a:ea typeface="ＭＳ Ｐゴシック" charset="0"/>
          <a:cs typeface="MS PGothic" pitchFamily="34" charset="-128"/>
        </a:defRPr>
      </a:lvl1pPr>
      <a:lvl2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2pPr>
      <a:lvl3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3pPr>
      <a:lvl4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4pPr>
      <a:lvl5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5pPr>
      <a:lvl6pPr marL="54864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6pPr>
      <a:lvl7pPr marL="109728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7pPr>
      <a:lvl8pPr marL="164592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8pPr>
      <a:lvl9pPr marL="219456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9pPr>
    </p:titleStyle>
    <p:bodyStyle>
      <a:lvl1pPr marL="411480" indent="-411480" algn="l" defTabSz="548640" rtl="0" eaLnBrk="1" fontAlgn="base" hangingPunct="1">
        <a:spcBef>
          <a:spcPct val="20000"/>
        </a:spcBef>
        <a:spcAft>
          <a:spcPct val="0"/>
        </a:spcAft>
        <a:buFont typeface="Arial" charset="0"/>
        <a:buChar char="•"/>
        <a:defRPr sz="3840" kern="1200">
          <a:solidFill>
            <a:schemeClr val="tx1"/>
          </a:solidFill>
          <a:latin typeface="+mn-lt"/>
          <a:ea typeface="ＭＳ Ｐゴシック" charset="0"/>
          <a:cs typeface="MS PGothic" pitchFamily="34" charset="-128"/>
        </a:defRPr>
      </a:lvl1pPr>
      <a:lvl2pPr marL="891540" indent="-342900" algn="l" defTabSz="548640" rtl="0" eaLnBrk="1" fontAlgn="base" hangingPunct="1">
        <a:spcBef>
          <a:spcPct val="20000"/>
        </a:spcBef>
        <a:spcAft>
          <a:spcPct val="0"/>
        </a:spcAft>
        <a:buFont typeface="Arial" charset="0"/>
        <a:buChar char="–"/>
        <a:defRPr sz="3360" kern="1200">
          <a:solidFill>
            <a:schemeClr val="tx1"/>
          </a:solidFill>
          <a:latin typeface="+mn-lt"/>
          <a:ea typeface="MS PGothic" pitchFamily="34" charset="-128"/>
          <a:cs typeface="MS PGothic" charset="0"/>
        </a:defRPr>
      </a:lvl2pPr>
      <a:lvl3pPr marL="1371600" indent="-274320" algn="l" defTabSz="548640" rtl="0" eaLnBrk="1" fontAlgn="base" hangingPunct="1">
        <a:spcBef>
          <a:spcPct val="20000"/>
        </a:spcBef>
        <a:spcAft>
          <a:spcPct val="0"/>
        </a:spcAft>
        <a:buFont typeface="Arial" charset="0"/>
        <a:buChar char="•"/>
        <a:defRPr sz="2880" kern="1200">
          <a:solidFill>
            <a:schemeClr val="tx1"/>
          </a:solidFill>
          <a:latin typeface="+mn-lt"/>
          <a:ea typeface="ヒラギノ角ゴ Pro W3" charset="-128"/>
          <a:cs typeface="ヒラギノ角ゴ Pro W3" charset="-128"/>
        </a:defRPr>
      </a:lvl3pPr>
      <a:lvl4pPr marL="1920240" indent="-274320" algn="l" defTabSz="54864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4pPr>
      <a:lvl5pPr marL="2468880" indent="-274320" algn="l" defTabSz="54864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2" y="488951"/>
            <a:ext cx="1064683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2" y="1582739"/>
            <a:ext cx="10646833" cy="4135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2004" y="5808272"/>
            <a:ext cx="2969529" cy="1149120"/>
          </a:xfrm>
          <a:prstGeom prst="rect">
            <a:avLst/>
          </a:prstGeom>
        </p:spPr>
      </p:pic>
      <p:cxnSp>
        <p:nvCxnSpPr>
          <p:cNvPr id="11" name="Straight Connector 4"/>
          <p:cNvCxnSpPr/>
          <p:nvPr userDrawn="1"/>
        </p:nvCxnSpPr>
        <p:spPr>
          <a:xfrm>
            <a:off x="624419"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278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hf hdr="0" dt="0"/>
  <p:txStyles>
    <p:titleStyle>
      <a:lvl1pPr algn="l" rtl="0" eaLnBrk="0" fontAlgn="base" hangingPunct="0">
        <a:spcBef>
          <a:spcPct val="0"/>
        </a:spcBef>
        <a:spcAft>
          <a:spcPct val="0"/>
        </a:spcAft>
        <a:defRPr sz="3200" b="1">
          <a:solidFill>
            <a:srgbClr val="92D050"/>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182" algn="l" rtl="0" fontAlgn="base">
        <a:spcBef>
          <a:spcPct val="0"/>
        </a:spcBef>
        <a:spcAft>
          <a:spcPct val="0"/>
        </a:spcAft>
        <a:defRPr sz="3200" b="1">
          <a:solidFill>
            <a:srgbClr val="ED2939"/>
          </a:solidFill>
          <a:latin typeface="Arial" charset="0"/>
        </a:defRPr>
      </a:lvl6pPr>
      <a:lvl7pPr marL="914364" algn="l" rtl="0" fontAlgn="base">
        <a:spcBef>
          <a:spcPct val="0"/>
        </a:spcBef>
        <a:spcAft>
          <a:spcPct val="0"/>
        </a:spcAft>
        <a:defRPr sz="3200" b="1">
          <a:solidFill>
            <a:srgbClr val="ED2939"/>
          </a:solidFill>
          <a:latin typeface="Arial" charset="0"/>
        </a:defRPr>
      </a:lvl7pPr>
      <a:lvl8pPr marL="1371545" algn="l" rtl="0" fontAlgn="base">
        <a:spcBef>
          <a:spcPct val="0"/>
        </a:spcBef>
        <a:spcAft>
          <a:spcPct val="0"/>
        </a:spcAft>
        <a:defRPr sz="3200" b="1">
          <a:solidFill>
            <a:srgbClr val="ED2939"/>
          </a:solidFill>
          <a:latin typeface="Arial" charset="0"/>
        </a:defRPr>
      </a:lvl8pPr>
      <a:lvl9pPr marL="1828727" algn="l" rtl="0" fontAlgn="base">
        <a:spcBef>
          <a:spcPct val="0"/>
        </a:spcBef>
        <a:spcAft>
          <a:spcPct val="0"/>
        </a:spcAft>
        <a:defRPr sz="3200" b="1">
          <a:solidFill>
            <a:srgbClr val="ED2939"/>
          </a:solidFill>
          <a:latin typeface="Arial" charset="0"/>
        </a:defRPr>
      </a:lvl9pPr>
    </p:titleStyle>
    <p:bodyStyle>
      <a:lvl1pPr marL="342887" indent="-342887" algn="l" rtl="0" eaLnBrk="0" fontAlgn="base" hangingPunct="0">
        <a:spcBef>
          <a:spcPct val="20000"/>
        </a:spcBef>
        <a:spcAft>
          <a:spcPct val="0"/>
        </a:spcAft>
        <a:buChar char="•"/>
        <a:defRPr sz="2400">
          <a:solidFill>
            <a:schemeClr val="tx1"/>
          </a:solidFill>
          <a:latin typeface="+mn-lt"/>
          <a:ea typeface="+mn-ea"/>
          <a:cs typeface="+mn-cs"/>
        </a:defRPr>
      </a:lvl1pPr>
      <a:lvl2pPr marL="742920" indent="-285738" algn="l" rtl="0" eaLnBrk="0" fontAlgn="base" hangingPunct="0">
        <a:spcBef>
          <a:spcPct val="20000"/>
        </a:spcBef>
        <a:spcAft>
          <a:spcPct val="0"/>
        </a:spcAft>
        <a:buChar char="–"/>
        <a:defRPr sz="2000">
          <a:solidFill>
            <a:schemeClr val="tx1"/>
          </a:solidFill>
          <a:latin typeface="+mn-lt"/>
        </a:defRPr>
      </a:lvl2pPr>
      <a:lvl3pPr marL="1142954" indent="-228590" algn="l" rtl="0" eaLnBrk="0" fontAlgn="base" hangingPunct="0">
        <a:spcBef>
          <a:spcPct val="20000"/>
        </a:spcBef>
        <a:spcAft>
          <a:spcPct val="0"/>
        </a:spcAft>
        <a:buChar char="•"/>
        <a:defRPr>
          <a:solidFill>
            <a:schemeClr val="tx1"/>
          </a:solidFill>
          <a:latin typeface="+mn-lt"/>
        </a:defRPr>
      </a:lvl3pPr>
      <a:lvl4pPr marL="1600136" indent="-228590" algn="l" rtl="0" eaLnBrk="0" fontAlgn="base" hangingPunct="0">
        <a:spcBef>
          <a:spcPct val="20000"/>
        </a:spcBef>
        <a:spcAft>
          <a:spcPct val="0"/>
        </a:spcAft>
        <a:buChar char="–"/>
        <a:defRPr sz="1600">
          <a:solidFill>
            <a:schemeClr val="tx1"/>
          </a:solidFill>
          <a:latin typeface="+mn-lt"/>
        </a:defRPr>
      </a:lvl4pPr>
      <a:lvl5pPr marL="2057317" indent="-228590" algn="l" rtl="0" eaLnBrk="0" fontAlgn="base" hangingPunct="0">
        <a:spcBef>
          <a:spcPct val="20000"/>
        </a:spcBef>
        <a:spcAft>
          <a:spcPct val="0"/>
        </a:spcAft>
        <a:buChar char="•"/>
        <a:defRPr sz="1400">
          <a:solidFill>
            <a:schemeClr val="tx1"/>
          </a:solidFill>
          <a:latin typeface="+mn-lt"/>
        </a:defRPr>
      </a:lvl5pPr>
      <a:lvl6pPr marL="2514499" indent="-228590" algn="l" rtl="0" fontAlgn="base">
        <a:spcBef>
          <a:spcPct val="20000"/>
        </a:spcBef>
        <a:spcAft>
          <a:spcPct val="0"/>
        </a:spcAft>
        <a:buChar char="•"/>
        <a:defRPr sz="1400">
          <a:solidFill>
            <a:schemeClr val="tx1"/>
          </a:solidFill>
          <a:latin typeface="+mn-lt"/>
        </a:defRPr>
      </a:lvl6pPr>
      <a:lvl7pPr marL="2971681" indent="-228590" algn="l" rtl="0" fontAlgn="base">
        <a:spcBef>
          <a:spcPct val="20000"/>
        </a:spcBef>
        <a:spcAft>
          <a:spcPct val="0"/>
        </a:spcAft>
        <a:buChar char="•"/>
        <a:defRPr sz="1400">
          <a:solidFill>
            <a:schemeClr val="tx1"/>
          </a:solidFill>
          <a:latin typeface="+mn-lt"/>
        </a:defRPr>
      </a:lvl7pPr>
      <a:lvl8pPr marL="3428863" indent="-228590" algn="l" rtl="0" fontAlgn="base">
        <a:spcBef>
          <a:spcPct val="20000"/>
        </a:spcBef>
        <a:spcAft>
          <a:spcPct val="0"/>
        </a:spcAft>
        <a:buChar char="•"/>
        <a:defRPr sz="1400">
          <a:solidFill>
            <a:schemeClr val="tx1"/>
          </a:solidFill>
          <a:latin typeface="+mn-lt"/>
        </a:defRPr>
      </a:lvl8pPr>
      <a:lvl9pPr marL="3886044" indent="-228590"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2" y="488951"/>
            <a:ext cx="1064683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2" y="1582739"/>
            <a:ext cx="10646833" cy="4135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4572000" y="6142038"/>
            <a:ext cx="2059517"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r>
              <a:rPr lang="en-US"/>
              <a:t>Sustainability in Business 2022</a:t>
            </a:r>
          </a:p>
        </p:txBody>
      </p:sp>
      <p:sp>
        <p:nvSpPr>
          <p:cNvPr id="1030" name="Rectangle 6"/>
          <p:cNvSpPr>
            <a:spLocks noGrp="1" noChangeArrowheads="1"/>
          </p:cNvSpPr>
          <p:nvPr>
            <p:ph type="sldNum" sz="quarter" idx="4"/>
          </p:nvPr>
        </p:nvSpPr>
        <p:spPr bwMode="auto">
          <a:xfrm>
            <a:off x="4572000" y="6397627"/>
            <a:ext cx="2059517"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fld id="{63CBF215-16D7-47F1-94C5-14884D997BD7}" type="slidenum">
              <a:rPr lang="en-US"/>
              <a:pPr>
                <a:defRPr/>
              </a:pPr>
              <a:t>‹#›</a:t>
            </a:fld>
            <a:endParaRPr lang="en-US"/>
          </a:p>
        </p:txBody>
      </p:sp>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92002" y="5927784"/>
            <a:ext cx="2969527" cy="957600"/>
          </a:xfrm>
          <a:prstGeom prst="rect">
            <a:avLst/>
          </a:prstGeom>
        </p:spPr>
      </p:pic>
      <p:cxnSp>
        <p:nvCxnSpPr>
          <p:cNvPr id="10" name="Straight Connector 4"/>
          <p:cNvCxnSpPr/>
          <p:nvPr userDrawn="1"/>
        </p:nvCxnSpPr>
        <p:spPr>
          <a:xfrm>
            <a:off x="624419" y="6093296"/>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098388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8" r:id="rId15"/>
    <p:sldLayoutId id="2147483789" r:id="rId16"/>
  </p:sldLayoutIdLst>
  <p:hf hd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182" algn="l" rtl="0" fontAlgn="base">
        <a:spcBef>
          <a:spcPct val="0"/>
        </a:spcBef>
        <a:spcAft>
          <a:spcPct val="0"/>
        </a:spcAft>
        <a:defRPr sz="3200" b="1">
          <a:solidFill>
            <a:srgbClr val="ED2939"/>
          </a:solidFill>
          <a:latin typeface="Arial" charset="0"/>
        </a:defRPr>
      </a:lvl6pPr>
      <a:lvl7pPr marL="914364" algn="l" rtl="0" fontAlgn="base">
        <a:spcBef>
          <a:spcPct val="0"/>
        </a:spcBef>
        <a:spcAft>
          <a:spcPct val="0"/>
        </a:spcAft>
        <a:defRPr sz="3200" b="1">
          <a:solidFill>
            <a:srgbClr val="ED2939"/>
          </a:solidFill>
          <a:latin typeface="Arial" charset="0"/>
        </a:defRPr>
      </a:lvl7pPr>
      <a:lvl8pPr marL="1371545" algn="l" rtl="0" fontAlgn="base">
        <a:spcBef>
          <a:spcPct val="0"/>
        </a:spcBef>
        <a:spcAft>
          <a:spcPct val="0"/>
        </a:spcAft>
        <a:defRPr sz="3200" b="1">
          <a:solidFill>
            <a:srgbClr val="ED2939"/>
          </a:solidFill>
          <a:latin typeface="Arial" charset="0"/>
        </a:defRPr>
      </a:lvl8pPr>
      <a:lvl9pPr marL="1828727" algn="l" rtl="0" fontAlgn="base">
        <a:spcBef>
          <a:spcPct val="0"/>
        </a:spcBef>
        <a:spcAft>
          <a:spcPct val="0"/>
        </a:spcAft>
        <a:defRPr sz="3200" b="1">
          <a:solidFill>
            <a:srgbClr val="ED2939"/>
          </a:solidFill>
          <a:latin typeface="Arial" charset="0"/>
        </a:defRPr>
      </a:lvl9pPr>
    </p:titleStyle>
    <p:bodyStyle>
      <a:lvl1pPr marL="342887" indent="-342887" algn="l" rtl="0" eaLnBrk="0" fontAlgn="base" hangingPunct="0">
        <a:spcBef>
          <a:spcPct val="20000"/>
        </a:spcBef>
        <a:spcAft>
          <a:spcPct val="0"/>
        </a:spcAft>
        <a:buChar char="•"/>
        <a:defRPr sz="2400">
          <a:solidFill>
            <a:schemeClr val="tx1"/>
          </a:solidFill>
          <a:latin typeface="+mn-lt"/>
          <a:ea typeface="+mn-ea"/>
          <a:cs typeface="+mn-cs"/>
        </a:defRPr>
      </a:lvl1pPr>
      <a:lvl2pPr marL="742920" indent="-285738" algn="l" rtl="0" eaLnBrk="0" fontAlgn="base" hangingPunct="0">
        <a:spcBef>
          <a:spcPct val="20000"/>
        </a:spcBef>
        <a:spcAft>
          <a:spcPct val="0"/>
        </a:spcAft>
        <a:buChar char="–"/>
        <a:defRPr sz="2000">
          <a:solidFill>
            <a:schemeClr val="tx1"/>
          </a:solidFill>
          <a:latin typeface="+mn-lt"/>
        </a:defRPr>
      </a:lvl2pPr>
      <a:lvl3pPr marL="1142954" indent="-228590" algn="l" rtl="0" eaLnBrk="0" fontAlgn="base" hangingPunct="0">
        <a:spcBef>
          <a:spcPct val="20000"/>
        </a:spcBef>
        <a:spcAft>
          <a:spcPct val="0"/>
        </a:spcAft>
        <a:buChar char="•"/>
        <a:defRPr>
          <a:solidFill>
            <a:schemeClr val="tx1"/>
          </a:solidFill>
          <a:latin typeface="+mn-lt"/>
        </a:defRPr>
      </a:lvl3pPr>
      <a:lvl4pPr marL="1600136" indent="-228590" algn="l" rtl="0" eaLnBrk="0" fontAlgn="base" hangingPunct="0">
        <a:spcBef>
          <a:spcPct val="20000"/>
        </a:spcBef>
        <a:spcAft>
          <a:spcPct val="0"/>
        </a:spcAft>
        <a:buChar char="–"/>
        <a:defRPr sz="1600">
          <a:solidFill>
            <a:schemeClr val="tx1"/>
          </a:solidFill>
          <a:latin typeface="+mn-lt"/>
        </a:defRPr>
      </a:lvl4pPr>
      <a:lvl5pPr marL="2057317" indent="-228590" algn="l" rtl="0" eaLnBrk="0" fontAlgn="base" hangingPunct="0">
        <a:spcBef>
          <a:spcPct val="20000"/>
        </a:spcBef>
        <a:spcAft>
          <a:spcPct val="0"/>
        </a:spcAft>
        <a:buChar char="•"/>
        <a:defRPr sz="1400">
          <a:solidFill>
            <a:schemeClr val="tx1"/>
          </a:solidFill>
          <a:latin typeface="+mn-lt"/>
        </a:defRPr>
      </a:lvl5pPr>
      <a:lvl6pPr marL="2514499" indent="-228590" algn="l" rtl="0" fontAlgn="base">
        <a:spcBef>
          <a:spcPct val="20000"/>
        </a:spcBef>
        <a:spcAft>
          <a:spcPct val="0"/>
        </a:spcAft>
        <a:buChar char="•"/>
        <a:defRPr sz="1400">
          <a:solidFill>
            <a:schemeClr val="tx1"/>
          </a:solidFill>
          <a:latin typeface="+mn-lt"/>
        </a:defRPr>
      </a:lvl6pPr>
      <a:lvl7pPr marL="2971681" indent="-228590" algn="l" rtl="0" fontAlgn="base">
        <a:spcBef>
          <a:spcPct val="20000"/>
        </a:spcBef>
        <a:spcAft>
          <a:spcPct val="0"/>
        </a:spcAft>
        <a:buChar char="•"/>
        <a:defRPr sz="1400">
          <a:solidFill>
            <a:schemeClr val="tx1"/>
          </a:solidFill>
          <a:latin typeface="+mn-lt"/>
        </a:defRPr>
      </a:lvl7pPr>
      <a:lvl8pPr marL="3428863" indent="-228590" algn="l" rtl="0" fontAlgn="base">
        <a:spcBef>
          <a:spcPct val="20000"/>
        </a:spcBef>
        <a:spcAft>
          <a:spcPct val="0"/>
        </a:spcAft>
        <a:buChar char="•"/>
        <a:defRPr sz="1400">
          <a:solidFill>
            <a:schemeClr val="tx1"/>
          </a:solidFill>
          <a:latin typeface="+mn-lt"/>
        </a:defRPr>
      </a:lvl8pPr>
      <a:lvl9pPr marL="3886044" indent="-228590"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9.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98.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soilwatch.e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youtube.com/watch?time_continue=121&amp;v=FBUpnG1G4yQ"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Bh4EOHfm88E?feature=oembed"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244" y="1700810"/>
            <a:ext cx="10022591" cy="3542792"/>
          </a:xfrm>
        </p:spPr>
        <p:txBody>
          <a:bodyPr/>
          <a:lstStyle/>
          <a:p>
            <a:r>
              <a:rPr lang="en-US" sz="4800" dirty="0"/>
              <a:t>Innovation for sustainability</a:t>
            </a:r>
          </a:p>
        </p:txBody>
      </p:sp>
      <p:sp>
        <p:nvSpPr>
          <p:cNvPr id="3" name="Subtitle 2"/>
          <p:cNvSpPr>
            <a:spLocks noGrp="1"/>
          </p:cNvSpPr>
          <p:nvPr>
            <p:ph type="subTitle" idx="1"/>
          </p:nvPr>
        </p:nvSpPr>
        <p:spPr/>
        <p:txBody>
          <a:bodyPr>
            <a:normAutofit lnSpcReduction="10000"/>
          </a:bodyPr>
          <a:lstStyle/>
          <a:p>
            <a:r>
              <a:rPr lang="fi-FI" dirty="0"/>
              <a:t>Jukka Rintamäki</a:t>
            </a:r>
          </a:p>
          <a:p>
            <a:r>
              <a:rPr lang="fi-FI" dirty="0"/>
              <a:t>Karelia Dagnaud</a:t>
            </a:r>
          </a:p>
          <a:p>
            <a:r>
              <a:rPr lang="fi-FI" dirty="0" err="1"/>
              <a:t>Sustainability</a:t>
            </a:r>
            <a:r>
              <a:rPr lang="fi-FI" dirty="0"/>
              <a:t> in Business 4 </a:t>
            </a:r>
            <a:r>
              <a:rPr lang="fi-FI" dirty="0" err="1"/>
              <a:t>May</a:t>
            </a:r>
            <a:r>
              <a:rPr lang="fi-FI" dirty="0"/>
              <a:t>, 2023</a:t>
            </a:r>
          </a:p>
        </p:txBody>
      </p:sp>
      <p:pic>
        <p:nvPicPr>
          <p:cNvPr id="5" name="Picture 4"/>
          <p:cNvPicPr>
            <a:picLocks noChangeAspect="1"/>
          </p:cNvPicPr>
          <p:nvPr/>
        </p:nvPicPr>
        <p:blipFill>
          <a:blip r:embed="rId3"/>
          <a:stretch>
            <a:fillRect/>
          </a:stretch>
        </p:blipFill>
        <p:spPr>
          <a:xfrm>
            <a:off x="4353679" y="577483"/>
            <a:ext cx="6667669" cy="3715613"/>
          </a:xfrm>
          <a:prstGeom prst="rect">
            <a:avLst/>
          </a:prstGeom>
        </p:spPr>
      </p:pic>
      <p:sp>
        <p:nvSpPr>
          <p:cNvPr id="4" name="TextBox 3"/>
          <p:cNvSpPr txBox="1"/>
          <p:nvPr/>
        </p:nvSpPr>
        <p:spPr>
          <a:xfrm>
            <a:off x="7748659" y="5997594"/>
            <a:ext cx="3704736" cy="369332"/>
          </a:xfrm>
          <a:prstGeom prst="rect">
            <a:avLst/>
          </a:prstGeom>
          <a:noFill/>
        </p:spPr>
        <p:txBody>
          <a:bodyPr wrap="square" lIns="0" tIns="0" rIns="0" bIns="0" rtlCol="0">
            <a:spAutoFit/>
          </a:bodyPr>
          <a:lstStyle/>
          <a:p>
            <a:pPr defTabSz="548640" fontAlgn="base">
              <a:spcBef>
                <a:spcPct val="0"/>
              </a:spcBef>
              <a:spcAft>
                <a:spcPct val="0"/>
              </a:spcAft>
            </a:pPr>
            <a:endParaRPr lang="en-US" sz="2400" b="1"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79317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The</a:t>
            </a:r>
            <a:r>
              <a:rPr lang="fi-FI" dirty="0"/>
              <a:t> </a:t>
            </a:r>
            <a:r>
              <a:rPr lang="fi-FI" dirty="0" err="1"/>
              <a:t>nature</a:t>
            </a:r>
            <a:r>
              <a:rPr lang="fi-FI" dirty="0"/>
              <a:t> of </a:t>
            </a:r>
            <a:r>
              <a:rPr lang="fi-FI" dirty="0" err="1"/>
              <a:t>innovation</a:t>
            </a:r>
            <a:endParaRPr lang="en-US" dirty="0"/>
          </a:p>
        </p:txBody>
      </p:sp>
      <p:sp>
        <p:nvSpPr>
          <p:cNvPr id="3" name="Content Placeholder 2"/>
          <p:cNvSpPr>
            <a:spLocks noGrp="1"/>
          </p:cNvSpPr>
          <p:nvPr>
            <p:ph sz="quarter" idx="14"/>
          </p:nvPr>
        </p:nvSpPr>
        <p:spPr/>
        <p:txBody>
          <a:bodyPr/>
          <a:lstStyle/>
          <a:p>
            <a:pPr marL="411480" indent="-411480">
              <a:buFont typeface="Arial" panose="020B0604020202020204" pitchFamily="34" charset="0"/>
              <a:buChar char="•"/>
            </a:pPr>
            <a:r>
              <a:rPr lang="fi-FI" dirty="0" err="1"/>
              <a:t>Sustaining</a:t>
            </a:r>
            <a:r>
              <a:rPr lang="fi-FI" dirty="0"/>
              <a:t> </a:t>
            </a:r>
            <a:r>
              <a:rPr lang="fi-FI" dirty="0" err="1"/>
              <a:t>innovations</a:t>
            </a:r>
            <a:r>
              <a:rPr lang="fi-FI" dirty="0"/>
              <a:t> </a:t>
            </a:r>
            <a:r>
              <a:rPr lang="fi-FI" dirty="0" err="1"/>
              <a:t>typically</a:t>
            </a:r>
            <a:r>
              <a:rPr lang="fi-FI" dirty="0"/>
              <a:t> </a:t>
            </a:r>
            <a:r>
              <a:rPr lang="fi-FI" dirty="0" err="1"/>
              <a:t>associated</a:t>
            </a:r>
            <a:r>
              <a:rPr lang="fi-FI" dirty="0"/>
              <a:t> </a:t>
            </a:r>
            <a:r>
              <a:rPr lang="fi-FI" dirty="0" err="1"/>
              <a:t>with</a:t>
            </a:r>
            <a:r>
              <a:rPr lang="fi-FI" dirty="0"/>
              <a:t>:</a:t>
            </a:r>
          </a:p>
          <a:p>
            <a:pPr marL="696600" lvl="1" indent="-411480">
              <a:buFont typeface="Arial" panose="020B0604020202020204" pitchFamily="34" charset="0"/>
              <a:buChar char="•"/>
            </a:pPr>
            <a:r>
              <a:rPr lang="fi-FI" dirty="0" err="1"/>
              <a:t>Established</a:t>
            </a:r>
            <a:r>
              <a:rPr lang="fi-FI" dirty="0"/>
              <a:t> </a:t>
            </a:r>
            <a:r>
              <a:rPr lang="fi-FI" dirty="0" err="1"/>
              <a:t>firms</a:t>
            </a:r>
            <a:endParaRPr lang="fi-FI" dirty="0"/>
          </a:p>
          <a:p>
            <a:pPr marL="696600" lvl="1" indent="-411480">
              <a:buFont typeface="Arial" panose="020B0604020202020204" pitchFamily="34" charset="0"/>
              <a:buChar char="•"/>
            </a:pPr>
            <a:r>
              <a:rPr lang="fi-FI" dirty="0" err="1"/>
              <a:t>Existing</a:t>
            </a:r>
            <a:r>
              <a:rPr lang="fi-FI" dirty="0"/>
              <a:t> </a:t>
            </a:r>
            <a:r>
              <a:rPr lang="fi-FI" dirty="0" err="1"/>
              <a:t>customer</a:t>
            </a:r>
            <a:r>
              <a:rPr lang="fi-FI" dirty="0"/>
              <a:t> </a:t>
            </a:r>
            <a:r>
              <a:rPr lang="fi-FI" dirty="0" err="1"/>
              <a:t>demands</a:t>
            </a:r>
            <a:endParaRPr lang="fi-FI" dirty="0"/>
          </a:p>
          <a:p>
            <a:pPr marL="696600" lvl="1" indent="-411480">
              <a:buFont typeface="Arial" panose="020B0604020202020204" pitchFamily="34" charset="0"/>
              <a:buChar char="•"/>
            </a:pPr>
            <a:r>
              <a:rPr lang="fi-FI" dirty="0" err="1"/>
              <a:t>Improved</a:t>
            </a:r>
            <a:r>
              <a:rPr lang="fi-FI" dirty="0"/>
              <a:t> </a:t>
            </a:r>
            <a:r>
              <a:rPr lang="fi-FI" dirty="0" err="1"/>
              <a:t>technologies</a:t>
            </a:r>
            <a:endParaRPr lang="fi-FI" dirty="0"/>
          </a:p>
          <a:p>
            <a:pPr marL="411480" indent="-411480">
              <a:buFont typeface="Arial" panose="020B0604020202020204" pitchFamily="34" charset="0"/>
              <a:buChar char="•"/>
            </a:pPr>
            <a:r>
              <a:rPr lang="fi-FI" dirty="0" err="1"/>
              <a:t>Distruptive</a:t>
            </a:r>
            <a:r>
              <a:rPr lang="fi-FI" dirty="0"/>
              <a:t> </a:t>
            </a:r>
            <a:r>
              <a:rPr lang="fi-FI" dirty="0" err="1"/>
              <a:t>innovations</a:t>
            </a:r>
            <a:r>
              <a:rPr lang="fi-FI" dirty="0"/>
              <a:t> </a:t>
            </a:r>
            <a:r>
              <a:rPr lang="fi-FI" dirty="0" err="1"/>
              <a:t>typically</a:t>
            </a:r>
            <a:r>
              <a:rPr lang="fi-FI" dirty="0"/>
              <a:t> </a:t>
            </a:r>
            <a:r>
              <a:rPr lang="fi-FI" dirty="0" err="1"/>
              <a:t>associated</a:t>
            </a:r>
            <a:r>
              <a:rPr lang="fi-FI" dirty="0"/>
              <a:t> </a:t>
            </a:r>
            <a:r>
              <a:rPr lang="fi-FI" dirty="0" err="1"/>
              <a:t>with</a:t>
            </a:r>
            <a:r>
              <a:rPr lang="fi-FI" dirty="0"/>
              <a:t>:</a:t>
            </a:r>
          </a:p>
          <a:p>
            <a:pPr marL="696600" lvl="1" indent="-411480">
              <a:buFont typeface="Arial" panose="020B0604020202020204" pitchFamily="34" charset="0"/>
              <a:buChar char="•"/>
            </a:pPr>
            <a:r>
              <a:rPr lang="fi-FI" dirty="0"/>
              <a:t>New </a:t>
            </a:r>
            <a:r>
              <a:rPr lang="fi-FI" dirty="0" err="1"/>
              <a:t>entrants</a:t>
            </a:r>
            <a:endParaRPr lang="fi-FI" dirty="0"/>
          </a:p>
          <a:p>
            <a:pPr marL="696600" lvl="1" indent="-411480">
              <a:buFont typeface="Arial" panose="020B0604020202020204" pitchFamily="34" charset="0"/>
              <a:buChar char="•"/>
            </a:pPr>
            <a:r>
              <a:rPr lang="fi-FI" dirty="0" err="1"/>
              <a:t>Not</a:t>
            </a:r>
            <a:r>
              <a:rPr lang="fi-FI" dirty="0"/>
              <a:t> </a:t>
            </a:r>
            <a:r>
              <a:rPr lang="fi-FI" dirty="0" err="1"/>
              <a:t>yet</a:t>
            </a:r>
            <a:r>
              <a:rPr lang="fi-FI" dirty="0"/>
              <a:t> </a:t>
            </a:r>
            <a:r>
              <a:rPr lang="fi-FI" dirty="0" err="1"/>
              <a:t>well-defined</a:t>
            </a:r>
            <a:r>
              <a:rPr lang="fi-FI" dirty="0"/>
              <a:t> </a:t>
            </a:r>
            <a:r>
              <a:rPr lang="fi-FI" dirty="0" err="1"/>
              <a:t>customer</a:t>
            </a:r>
            <a:r>
              <a:rPr lang="fi-FI" dirty="0"/>
              <a:t> </a:t>
            </a:r>
            <a:r>
              <a:rPr lang="fi-FI" dirty="0" err="1"/>
              <a:t>demands</a:t>
            </a:r>
            <a:endParaRPr lang="fi-FI" dirty="0"/>
          </a:p>
          <a:p>
            <a:pPr marL="696600" lvl="1" indent="-411480">
              <a:buFont typeface="Arial" panose="020B0604020202020204" pitchFamily="34" charset="0"/>
              <a:buChar char="•"/>
            </a:pPr>
            <a:r>
              <a:rPr lang="fi-FI" dirty="0"/>
              <a:t>New </a:t>
            </a:r>
            <a:r>
              <a:rPr lang="fi-FI" dirty="0" err="1"/>
              <a:t>technologies</a:t>
            </a:r>
            <a:endParaRPr lang="fi-FI" dirty="0"/>
          </a:p>
          <a:p>
            <a:pPr marL="411480" indent="-411480">
              <a:buFont typeface="Arial" panose="020B0604020202020204" pitchFamily="34" charset="0"/>
              <a:buChar char="•"/>
            </a:pPr>
            <a:endParaRPr lang="fi-FI" dirty="0"/>
          </a:p>
        </p:txBody>
      </p:sp>
      <p:sp>
        <p:nvSpPr>
          <p:cNvPr id="4" name="Footer Placeholder 3"/>
          <p:cNvSpPr>
            <a:spLocks noGrp="1"/>
          </p:cNvSpPr>
          <p:nvPr>
            <p:ph type="ftr" sz="quarter" idx="16"/>
          </p:nvPr>
        </p:nvSpPr>
        <p:spPr/>
        <p:txBody>
          <a:bodyPr/>
          <a:lstStyle/>
          <a:p>
            <a:pPr defTabSz="548640" fontAlgn="base">
              <a:spcBef>
                <a:spcPct val="0"/>
              </a:spcBef>
              <a:spcAft>
                <a:spcPct val="0"/>
              </a:spcAft>
              <a:defRPr/>
            </a:pPr>
            <a:r>
              <a:rPr lang="en-US">
                <a:solidFill>
                  <a:prstClr val="black">
                    <a:tint val="75000"/>
                  </a:prstClr>
                </a:solidFill>
                <a:latin typeface="Arial" charset="0"/>
                <a:ea typeface="ＭＳ Ｐゴシック" charset="0"/>
              </a:rPr>
              <a:t>Sustainability in Business 2022</a:t>
            </a:r>
            <a:endParaRPr lang="fi-FI">
              <a:solidFill>
                <a:prstClr val="black">
                  <a:tint val="75000"/>
                </a:prstClr>
              </a:solidFill>
              <a:latin typeface="Arial" charset="0"/>
              <a:ea typeface="ＭＳ Ｐゴシック" charset="0"/>
            </a:endParaRPr>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10</a:t>
            </a:fld>
            <a:endParaRPr lang="fi-FI">
              <a:solidFill>
                <a:prstClr val="black">
                  <a:tint val="75000"/>
                </a:prstClr>
              </a:solidFill>
              <a:latin typeface="Arial" charset="0"/>
              <a:ea typeface="ＭＳ Ｐゴシック" charset="0"/>
            </a:endParaRPr>
          </a:p>
        </p:txBody>
      </p:sp>
      <p:sp>
        <p:nvSpPr>
          <p:cNvPr id="6" name="TextBox 5"/>
          <p:cNvSpPr txBox="1"/>
          <p:nvPr/>
        </p:nvSpPr>
        <p:spPr>
          <a:xfrm>
            <a:off x="8515469" y="5357566"/>
            <a:ext cx="2851517" cy="369332"/>
          </a:xfrm>
          <a:prstGeom prst="rect">
            <a:avLst/>
          </a:prstGeom>
          <a:noFill/>
        </p:spPr>
        <p:txBody>
          <a:bodyPr wrap="square" lIns="0" tIns="0" rIns="0" bIns="0" rtlCol="0">
            <a:spAutoFit/>
          </a:bodyPr>
          <a:lstStyle/>
          <a:p>
            <a:pPr defTabSz="548640" fontAlgn="base">
              <a:spcBef>
                <a:spcPct val="0"/>
              </a:spcBef>
              <a:spcAft>
                <a:spcPct val="0"/>
              </a:spcAft>
            </a:pPr>
            <a:r>
              <a:rPr lang="fi-FI" sz="2400" dirty="0">
                <a:solidFill>
                  <a:prstClr val="black"/>
                </a:solidFill>
                <a:latin typeface="Arial" charset="0"/>
                <a:ea typeface="ＭＳ Ｐゴシック" charset="0"/>
              </a:rPr>
              <a:t>Christensen, 1997</a:t>
            </a:r>
            <a:endParaRPr lang="en-US" sz="240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16411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Content Placeholder 11"/>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2985254" y="137892"/>
            <a:ext cx="6617640" cy="6079054"/>
          </a:xfrm>
          <a:prstGeom prst="rect">
            <a:avLst/>
          </a:prstGeom>
        </p:spPr>
      </p:pic>
      <p:sp>
        <p:nvSpPr>
          <p:cNvPr id="15" name="TextBox 14"/>
          <p:cNvSpPr txBox="1"/>
          <p:nvPr/>
        </p:nvSpPr>
        <p:spPr>
          <a:xfrm>
            <a:off x="9469016" y="6276910"/>
            <a:ext cx="4579709" cy="443198"/>
          </a:xfrm>
          <a:prstGeom prst="rect">
            <a:avLst/>
          </a:prstGeom>
          <a:noFill/>
        </p:spPr>
        <p:txBody>
          <a:bodyPr wrap="square" lIns="0" tIns="0" rIns="0" bIns="0" rtlCol="0">
            <a:spAutoFit/>
          </a:bodyPr>
          <a:lstStyle/>
          <a:p>
            <a:pPr defTabSz="548640" fontAlgn="base">
              <a:spcBef>
                <a:spcPct val="0"/>
              </a:spcBef>
              <a:spcAft>
                <a:spcPct val="0"/>
              </a:spcAft>
            </a:pPr>
            <a:r>
              <a:rPr lang="fi-FI" sz="1440" dirty="0" err="1">
                <a:solidFill>
                  <a:prstClr val="black"/>
                </a:solidFill>
                <a:latin typeface="Abadi" panose="020B0604020104020204" pitchFamily="34" charset="0"/>
                <a:ea typeface="ＭＳ Ｐゴシック" charset="0"/>
              </a:rPr>
              <a:t>Source</a:t>
            </a:r>
            <a:r>
              <a:rPr lang="fi-FI" sz="1440" dirty="0">
                <a:solidFill>
                  <a:prstClr val="black"/>
                </a:solidFill>
                <a:latin typeface="Abadi" panose="020B0604020104020204" pitchFamily="34" charset="0"/>
                <a:ea typeface="ＭＳ Ｐゴシック" charset="0"/>
              </a:rPr>
              <a:t>: </a:t>
            </a:r>
          </a:p>
          <a:p>
            <a:pPr defTabSz="548640" fontAlgn="base">
              <a:spcBef>
                <a:spcPct val="0"/>
              </a:spcBef>
              <a:spcAft>
                <a:spcPct val="0"/>
              </a:spcAft>
            </a:pPr>
            <a:r>
              <a:rPr lang="fi-FI" sz="1440" dirty="0" err="1">
                <a:solidFill>
                  <a:prstClr val="black"/>
                </a:solidFill>
                <a:latin typeface="Abadi" panose="020B0604020104020204" pitchFamily="34" charset="0"/>
                <a:ea typeface="ＭＳ Ｐゴシック" charset="0"/>
              </a:rPr>
              <a:t>Hockerts</a:t>
            </a:r>
            <a:r>
              <a:rPr lang="fi-FI" sz="1440" dirty="0">
                <a:solidFill>
                  <a:prstClr val="black"/>
                </a:solidFill>
                <a:latin typeface="Abadi" panose="020B0604020104020204" pitchFamily="34" charset="0"/>
                <a:ea typeface="ＭＳ Ｐゴシック" charset="0"/>
              </a:rPr>
              <a:t> &amp; </a:t>
            </a:r>
            <a:r>
              <a:rPr lang="fi-FI" sz="1440" dirty="0" err="1">
                <a:solidFill>
                  <a:prstClr val="black"/>
                </a:solidFill>
                <a:latin typeface="Abadi" panose="020B0604020104020204" pitchFamily="34" charset="0"/>
                <a:ea typeface="ＭＳ Ｐゴシック" charset="0"/>
              </a:rPr>
              <a:t>Wüstenhagen</a:t>
            </a:r>
            <a:r>
              <a:rPr lang="fi-FI" sz="1440" dirty="0">
                <a:solidFill>
                  <a:prstClr val="black"/>
                </a:solidFill>
                <a:latin typeface="Abadi" panose="020B0604020104020204" pitchFamily="34" charset="0"/>
                <a:ea typeface="ＭＳ Ｐゴシック" charset="0"/>
              </a:rPr>
              <a:t>, 2010</a:t>
            </a:r>
            <a:endParaRPr lang="en-US" sz="1440" dirty="0">
              <a:solidFill>
                <a:prstClr val="black"/>
              </a:solidFill>
              <a:latin typeface="Abadi" panose="020B0604020104020204" pitchFamily="34" charset="0"/>
              <a:ea typeface="ＭＳ Ｐゴシック" charset="0"/>
            </a:endParaRPr>
          </a:p>
        </p:txBody>
      </p:sp>
      <p:sp>
        <p:nvSpPr>
          <p:cNvPr id="17" name="TextBox 16">
            <a:extLst>
              <a:ext uri="{FF2B5EF4-FFF2-40B4-BE49-F238E27FC236}">
                <a16:creationId xmlns:a16="http://schemas.microsoft.com/office/drawing/2014/main" id="{08771239-6281-421C-B0A0-860F7CE0D1E2}"/>
              </a:ext>
            </a:extLst>
          </p:cNvPr>
          <p:cNvSpPr txBox="1"/>
          <p:nvPr/>
        </p:nvSpPr>
        <p:spPr>
          <a:xfrm>
            <a:off x="608378" y="2240302"/>
            <a:ext cx="2204058" cy="1421928"/>
          </a:xfrm>
          <a:prstGeom prst="rect">
            <a:avLst/>
          </a:prstGeom>
          <a:noFill/>
        </p:spPr>
        <p:txBody>
          <a:bodyPr wrap="square">
            <a:spAutoFit/>
          </a:bodyPr>
          <a:lstStyle/>
          <a:p>
            <a:pPr defTabSz="548640" fontAlgn="base">
              <a:spcBef>
                <a:spcPct val="0"/>
              </a:spcBef>
              <a:spcAft>
                <a:spcPct val="0"/>
              </a:spcAft>
            </a:pPr>
            <a:r>
              <a:rPr lang="fi-FI" sz="2160" b="1" dirty="0" err="1">
                <a:solidFill>
                  <a:srgbClr val="78BE20">
                    <a:lumMod val="75000"/>
                  </a:srgbClr>
                </a:solidFill>
                <a:latin typeface="Arial" charset="0"/>
                <a:ea typeface="ＭＳ Ｐゴシック" charset="0"/>
              </a:rPr>
              <a:t>Where</a:t>
            </a:r>
            <a:r>
              <a:rPr lang="fi-FI" sz="2160" b="1" dirty="0">
                <a:solidFill>
                  <a:srgbClr val="78BE20">
                    <a:lumMod val="75000"/>
                  </a:srgbClr>
                </a:solidFill>
                <a:latin typeface="Arial" charset="0"/>
                <a:ea typeface="ＭＳ Ｐゴシック" charset="0"/>
              </a:rPr>
              <a:t> </a:t>
            </a:r>
            <a:r>
              <a:rPr lang="fi-FI" sz="2160" b="1" dirty="0" err="1">
                <a:solidFill>
                  <a:srgbClr val="78BE20">
                    <a:lumMod val="75000"/>
                  </a:srgbClr>
                </a:solidFill>
                <a:latin typeface="Arial" charset="0"/>
                <a:ea typeface="ＭＳ Ｐゴシック" charset="0"/>
              </a:rPr>
              <a:t>are</a:t>
            </a:r>
            <a:r>
              <a:rPr lang="fi-FI" sz="2160" b="1" dirty="0">
                <a:solidFill>
                  <a:srgbClr val="78BE20">
                    <a:lumMod val="75000"/>
                  </a:srgbClr>
                </a:solidFill>
                <a:latin typeface="Arial" charset="0"/>
                <a:ea typeface="ＭＳ Ｐゴシック" charset="0"/>
              </a:rPr>
              <a:t> </a:t>
            </a:r>
            <a:r>
              <a:rPr lang="fi-FI" sz="2160" b="1" dirty="0" err="1">
                <a:solidFill>
                  <a:srgbClr val="78BE20">
                    <a:lumMod val="75000"/>
                  </a:srgbClr>
                </a:solidFill>
                <a:latin typeface="Arial" charset="0"/>
                <a:ea typeface="ＭＳ Ｐゴシック" charset="0"/>
              </a:rPr>
              <a:t>we</a:t>
            </a:r>
            <a:r>
              <a:rPr lang="fi-FI" sz="2160" b="1" dirty="0">
                <a:solidFill>
                  <a:srgbClr val="78BE20">
                    <a:lumMod val="75000"/>
                  </a:srgbClr>
                </a:solidFill>
                <a:latin typeface="Arial" charset="0"/>
                <a:ea typeface="ＭＳ Ｐゴシック" charset="0"/>
              </a:rPr>
              <a:t> in </a:t>
            </a:r>
            <a:r>
              <a:rPr lang="fi-FI" sz="2160" b="1" dirty="0" err="1">
                <a:solidFill>
                  <a:srgbClr val="78BE20">
                    <a:lumMod val="75000"/>
                  </a:srgbClr>
                </a:solidFill>
                <a:latin typeface="Arial" charset="0"/>
                <a:ea typeface="ＭＳ Ｐゴシック" charset="0"/>
              </a:rPr>
              <a:t>the</a:t>
            </a:r>
            <a:r>
              <a:rPr lang="fi-FI" sz="2160" b="1" dirty="0">
                <a:solidFill>
                  <a:srgbClr val="78BE20">
                    <a:lumMod val="75000"/>
                  </a:srgbClr>
                </a:solidFill>
                <a:latin typeface="Arial" charset="0"/>
                <a:ea typeface="ＭＳ Ｐゴシック" charset="0"/>
              </a:rPr>
              <a:t> </a:t>
            </a:r>
            <a:r>
              <a:rPr lang="fi-FI" sz="2160" b="1" dirty="0" err="1">
                <a:solidFill>
                  <a:srgbClr val="78BE20">
                    <a:lumMod val="75000"/>
                  </a:srgbClr>
                </a:solidFill>
                <a:latin typeface="Arial" charset="0"/>
                <a:ea typeface="ＭＳ Ｐゴシック" charset="0"/>
              </a:rPr>
              <a:t>electric</a:t>
            </a:r>
            <a:r>
              <a:rPr lang="fi-FI" sz="2160" b="1" dirty="0">
                <a:solidFill>
                  <a:srgbClr val="78BE20">
                    <a:lumMod val="75000"/>
                  </a:srgbClr>
                </a:solidFill>
                <a:latin typeface="Arial" charset="0"/>
                <a:ea typeface="ＭＳ Ｐゴシック" charset="0"/>
              </a:rPr>
              <a:t> </a:t>
            </a:r>
            <a:r>
              <a:rPr lang="fi-FI" sz="2160" b="1" dirty="0" err="1">
                <a:solidFill>
                  <a:srgbClr val="78BE20">
                    <a:lumMod val="75000"/>
                  </a:srgbClr>
                </a:solidFill>
                <a:latin typeface="Arial" charset="0"/>
                <a:ea typeface="ＭＳ Ｐゴシック" charset="0"/>
              </a:rPr>
              <a:t>vehicle</a:t>
            </a:r>
            <a:r>
              <a:rPr lang="fi-FI" sz="2160" b="1" dirty="0">
                <a:solidFill>
                  <a:srgbClr val="78BE20">
                    <a:lumMod val="75000"/>
                  </a:srgbClr>
                </a:solidFill>
                <a:latin typeface="Arial" charset="0"/>
                <a:ea typeface="ＭＳ Ｐゴシック" charset="0"/>
              </a:rPr>
              <a:t> </a:t>
            </a:r>
            <a:r>
              <a:rPr lang="fi-FI" sz="2160" b="1" dirty="0" err="1">
                <a:solidFill>
                  <a:srgbClr val="78BE20">
                    <a:lumMod val="75000"/>
                  </a:srgbClr>
                </a:solidFill>
                <a:latin typeface="Arial" charset="0"/>
                <a:ea typeface="ＭＳ Ｐゴシック" charset="0"/>
              </a:rPr>
              <a:t>industry</a:t>
            </a:r>
            <a:r>
              <a:rPr lang="fi-FI" sz="2160" b="1" dirty="0">
                <a:solidFill>
                  <a:srgbClr val="78BE20">
                    <a:lumMod val="75000"/>
                  </a:srgbClr>
                </a:solidFill>
                <a:latin typeface="Arial" charset="0"/>
                <a:ea typeface="ＭＳ Ｐゴシック" charset="0"/>
              </a:rPr>
              <a:t>?</a:t>
            </a:r>
            <a:endParaRPr lang="en-US" sz="2160" b="1" dirty="0">
              <a:solidFill>
                <a:srgbClr val="78BE20">
                  <a:lumMod val="75000"/>
                </a:srgbClr>
              </a:solidFill>
              <a:latin typeface="Arial" charset="0"/>
              <a:ea typeface="ＭＳ Ｐゴシック" charset="0"/>
            </a:endParaRPr>
          </a:p>
        </p:txBody>
      </p:sp>
    </p:spTree>
    <p:extLst>
      <p:ext uri="{BB962C8B-B14F-4D97-AF65-F5344CB8AC3E}">
        <p14:creationId xmlns:p14="http://schemas.microsoft.com/office/powerpoint/2010/main" val="76114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Going electric: Carmakers make the switch">
            <a:extLst>
              <a:ext uri="{FF2B5EF4-FFF2-40B4-BE49-F238E27FC236}">
                <a16:creationId xmlns:a16="http://schemas.microsoft.com/office/drawing/2014/main" id="{37483D52-308A-41E6-96FE-F3D41146F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362" y="1751225"/>
            <a:ext cx="5437577" cy="37746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lectric Car Brands - List and Logos of All Electric Car Companies - Global  Cars Brands">
            <a:extLst>
              <a:ext uri="{FF2B5EF4-FFF2-40B4-BE49-F238E27FC236}">
                <a16:creationId xmlns:a16="http://schemas.microsoft.com/office/drawing/2014/main" id="{C742A783-FCA5-40E6-9E13-5F9DC0D88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36" y="2182956"/>
            <a:ext cx="4370808" cy="291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75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sz="5280" dirty="0"/>
            </a:br>
            <a:br>
              <a:rPr lang="en-US" sz="5280" dirty="0"/>
            </a:br>
            <a:r>
              <a:rPr lang="en-US" sz="5280" dirty="0"/>
              <a:t>Sustainability-oriented innovations – sustainable business models?</a:t>
            </a:r>
          </a:p>
        </p:txBody>
      </p:sp>
    </p:spTree>
    <p:extLst>
      <p:ext uri="{BB962C8B-B14F-4D97-AF65-F5344CB8AC3E}">
        <p14:creationId xmlns:p14="http://schemas.microsoft.com/office/powerpoint/2010/main" val="55414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C58B-6C86-9CAE-B58A-FF0B8E1C9974}"/>
              </a:ext>
            </a:extLst>
          </p:cNvPr>
          <p:cNvSpPr>
            <a:spLocks noGrp="1"/>
          </p:cNvSpPr>
          <p:nvPr>
            <p:ph type="title"/>
          </p:nvPr>
        </p:nvSpPr>
        <p:spPr/>
        <p:txBody>
          <a:bodyPr/>
          <a:lstStyle/>
          <a:p>
            <a:r>
              <a:rPr lang="en-US" dirty="0"/>
              <a:t>Sustainability-oriented innovation (SOI)</a:t>
            </a:r>
          </a:p>
        </p:txBody>
      </p:sp>
      <p:sp>
        <p:nvSpPr>
          <p:cNvPr id="3" name="Content Placeholder 2">
            <a:extLst>
              <a:ext uri="{FF2B5EF4-FFF2-40B4-BE49-F238E27FC236}">
                <a16:creationId xmlns:a16="http://schemas.microsoft.com/office/drawing/2014/main" id="{476D5A9A-8761-ED35-BE58-86C2CC8FA85F}"/>
              </a:ext>
            </a:extLst>
          </p:cNvPr>
          <p:cNvSpPr>
            <a:spLocks noGrp="1"/>
          </p:cNvSpPr>
          <p:nvPr>
            <p:ph idx="1"/>
          </p:nvPr>
        </p:nvSpPr>
        <p:spPr/>
        <p:txBody>
          <a:bodyPr>
            <a:normAutofit lnSpcReduction="10000"/>
          </a:bodyPr>
          <a:lstStyle/>
          <a:p>
            <a:r>
              <a:rPr lang="en-US" b="0" dirty="0"/>
              <a:t>“An improvement of a product, technology, service, process, management technique or business model, which, </a:t>
            </a:r>
            <a:r>
              <a:rPr lang="en-US" dirty="0"/>
              <a:t>in comparison to </a:t>
            </a:r>
            <a:r>
              <a:rPr lang="en-US" b="0" dirty="0"/>
              <a:t>a prior version and based on a rigorous and traceable analysis, has a positive net effect” on the sustainability of the system”</a:t>
            </a:r>
            <a:endParaRPr lang="fi-FI" b="0" dirty="0"/>
          </a:p>
          <a:p>
            <a:pPr marL="0" indent="0">
              <a:buNone/>
            </a:pPr>
            <a:endParaRPr lang="fi-FI" dirty="0"/>
          </a:p>
          <a:p>
            <a:pPr marL="0" indent="0">
              <a:buNone/>
            </a:pPr>
            <a:r>
              <a:rPr lang="fi-FI" dirty="0"/>
              <a:t>Challenge: </a:t>
            </a:r>
            <a:r>
              <a:rPr lang="fi-FI" dirty="0" err="1"/>
              <a:t>the</a:t>
            </a:r>
            <a:r>
              <a:rPr lang="fi-FI" dirty="0"/>
              <a:t> </a:t>
            </a:r>
            <a:r>
              <a:rPr lang="fi-FI" dirty="0" err="1"/>
              <a:t>double</a:t>
            </a:r>
            <a:r>
              <a:rPr lang="fi-FI" dirty="0"/>
              <a:t> </a:t>
            </a:r>
            <a:r>
              <a:rPr lang="fi-FI" dirty="0" err="1"/>
              <a:t>externality</a:t>
            </a:r>
            <a:r>
              <a:rPr lang="fi-FI" dirty="0"/>
              <a:t> </a:t>
            </a:r>
            <a:r>
              <a:rPr lang="fi-FI" dirty="0" err="1"/>
              <a:t>problem</a:t>
            </a:r>
            <a:endParaRPr lang="fi-FI" dirty="0"/>
          </a:p>
          <a:p>
            <a:pPr marL="971550" lvl="1" indent="-514350">
              <a:buFont typeface="+mj-lt"/>
              <a:buAutoNum type="arabicPeriod"/>
            </a:pPr>
            <a:r>
              <a:rPr lang="fi-FI" b="0" dirty="0" err="1"/>
              <a:t>Technological</a:t>
            </a:r>
            <a:r>
              <a:rPr lang="fi-FI" b="0" dirty="0"/>
              <a:t> </a:t>
            </a:r>
            <a:r>
              <a:rPr lang="fi-FI" b="0" dirty="0" err="1"/>
              <a:t>spillovers</a:t>
            </a:r>
            <a:r>
              <a:rPr lang="fi-FI" b="0" dirty="0"/>
              <a:t> (</a:t>
            </a:r>
            <a:r>
              <a:rPr lang="fi-FI" b="0" dirty="0" err="1"/>
              <a:t>with</a:t>
            </a:r>
            <a:r>
              <a:rPr lang="fi-FI" b="0" dirty="0"/>
              <a:t> </a:t>
            </a:r>
            <a:r>
              <a:rPr lang="fi-FI" b="0" dirty="0" err="1"/>
              <a:t>all</a:t>
            </a:r>
            <a:r>
              <a:rPr lang="fi-FI" b="0" dirty="0"/>
              <a:t> </a:t>
            </a:r>
            <a:r>
              <a:rPr lang="fi-FI" b="0" dirty="0" err="1"/>
              <a:t>innovation</a:t>
            </a:r>
            <a:r>
              <a:rPr lang="fi-FI" b="0" dirty="0"/>
              <a:t>)</a:t>
            </a:r>
          </a:p>
          <a:p>
            <a:pPr marL="971550" lvl="1" indent="-514350">
              <a:buFont typeface="+mj-lt"/>
              <a:buAutoNum type="arabicPeriod"/>
            </a:pPr>
            <a:r>
              <a:rPr lang="fi-FI" b="0" dirty="0" err="1"/>
              <a:t>Positive</a:t>
            </a:r>
            <a:r>
              <a:rPr lang="fi-FI" b="0" dirty="0"/>
              <a:t> </a:t>
            </a:r>
            <a:r>
              <a:rPr lang="fi-FI" b="0" dirty="0" err="1"/>
              <a:t>environmental</a:t>
            </a:r>
            <a:r>
              <a:rPr lang="fi-FI" b="0" dirty="0"/>
              <a:t>/</a:t>
            </a:r>
            <a:r>
              <a:rPr lang="fi-FI" b="0" dirty="0" err="1"/>
              <a:t>societal</a:t>
            </a:r>
            <a:r>
              <a:rPr lang="fi-FI" b="0" dirty="0"/>
              <a:t> </a:t>
            </a:r>
            <a:r>
              <a:rPr lang="fi-FI" b="0" dirty="0" err="1"/>
              <a:t>externalities</a:t>
            </a:r>
            <a:r>
              <a:rPr lang="fi-FI" b="0" dirty="0"/>
              <a:t> (</a:t>
            </a:r>
            <a:r>
              <a:rPr lang="fi-FI" b="0" dirty="0" err="1"/>
              <a:t>with</a:t>
            </a:r>
            <a:r>
              <a:rPr lang="fi-FI" b="0" dirty="0"/>
              <a:t> SOI)</a:t>
            </a:r>
          </a:p>
          <a:p>
            <a:pPr marL="0" indent="0">
              <a:buNone/>
            </a:pPr>
            <a:endParaRPr lang="fi-FI" b="0" dirty="0"/>
          </a:p>
          <a:p>
            <a:pPr marL="0" indent="0">
              <a:buNone/>
            </a:pPr>
            <a:r>
              <a:rPr lang="fi-FI" b="0" dirty="0"/>
              <a:t>-&gt; V</a:t>
            </a:r>
            <a:r>
              <a:rPr lang="fi-FI" dirty="0"/>
              <a:t>alue </a:t>
            </a:r>
            <a:r>
              <a:rPr lang="fi-FI" dirty="0" err="1"/>
              <a:t>appropriation</a:t>
            </a:r>
            <a:r>
              <a:rPr lang="fi-FI" dirty="0"/>
              <a:t> is </a:t>
            </a:r>
            <a:r>
              <a:rPr lang="fi-FI" dirty="0" err="1"/>
              <a:t>difficult</a:t>
            </a:r>
            <a:r>
              <a:rPr lang="fi-FI" dirty="0"/>
              <a:t>, </a:t>
            </a:r>
            <a:r>
              <a:rPr lang="fi-FI" dirty="0" err="1"/>
              <a:t>leads</a:t>
            </a:r>
            <a:r>
              <a:rPr lang="fi-FI" dirty="0"/>
              <a:t> to </a:t>
            </a:r>
            <a:r>
              <a:rPr lang="fi-FI" dirty="0" err="1"/>
              <a:t>underinvestment</a:t>
            </a:r>
            <a:endParaRPr lang="en-US" dirty="0"/>
          </a:p>
          <a:p>
            <a:endParaRPr lang="en-US" dirty="0"/>
          </a:p>
        </p:txBody>
      </p:sp>
      <p:sp>
        <p:nvSpPr>
          <p:cNvPr id="4" name="TextBox 3">
            <a:extLst>
              <a:ext uri="{FF2B5EF4-FFF2-40B4-BE49-F238E27FC236}">
                <a16:creationId xmlns:a16="http://schemas.microsoft.com/office/drawing/2014/main" id="{206E0D8C-2357-B20A-AC43-09412BD84990}"/>
              </a:ext>
            </a:extLst>
          </p:cNvPr>
          <p:cNvSpPr txBox="1"/>
          <p:nvPr/>
        </p:nvSpPr>
        <p:spPr>
          <a:xfrm>
            <a:off x="10082948" y="6311900"/>
            <a:ext cx="2184741" cy="738664"/>
          </a:xfrm>
          <a:prstGeom prst="rect">
            <a:avLst/>
          </a:prstGeom>
          <a:noFill/>
        </p:spPr>
        <p:txBody>
          <a:bodyPr wrap="square" rtlCol="0">
            <a:spAutoFit/>
          </a:bodyPr>
          <a:lstStyle/>
          <a:p>
            <a:r>
              <a:rPr lang="en-US" sz="1200" b="0" dirty="0">
                <a:latin typeface="+mj-lt"/>
              </a:rPr>
              <a:t>Source: </a:t>
            </a:r>
            <a:r>
              <a:rPr lang="en-US" sz="1200" b="0" dirty="0" err="1">
                <a:latin typeface="+mj-lt"/>
              </a:rPr>
              <a:t>Klewitz</a:t>
            </a:r>
            <a:r>
              <a:rPr lang="en-US" sz="1200" b="0" dirty="0">
                <a:latin typeface="+mj-lt"/>
              </a:rPr>
              <a:t> &amp; Hansen, 2011</a:t>
            </a:r>
          </a:p>
          <a:p>
            <a:endParaRPr lang="en-US" dirty="0"/>
          </a:p>
        </p:txBody>
      </p:sp>
    </p:spTree>
    <p:extLst>
      <p:ext uri="{BB962C8B-B14F-4D97-AF65-F5344CB8AC3E}">
        <p14:creationId xmlns:p14="http://schemas.microsoft.com/office/powerpoint/2010/main" val="194460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9FC0-6251-3C52-5455-12C6CCDF5F88}"/>
              </a:ext>
            </a:extLst>
          </p:cNvPr>
          <p:cNvSpPr>
            <a:spLocks noGrp="1"/>
          </p:cNvSpPr>
          <p:nvPr>
            <p:ph type="title"/>
          </p:nvPr>
        </p:nvSpPr>
        <p:spPr/>
        <p:txBody>
          <a:bodyPr/>
          <a:lstStyle/>
          <a:p>
            <a:r>
              <a:rPr lang="en-US" dirty="0"/>
              <a:t>Business model innovation</a:t>
            </a:r>
          </a:p>
        </p:txBody>
      </p:sp>
      <p:sp>
        <p:nvSpPr>
          <p:cNvPr id="3" name="Content Placeholder 2">
            <a:extLst>
              <a:ext uri="{FF2B5EF4-FFF2-40B4-BE49-F238E27FC236}">
                <a16:creationId xmlns:a16="http://schemas.microsoft.com/office/drawing/2014/main" id="{0852DC32-1B10-B5BD-1AB6-F823EE3C9500}"/>
              </a:ext>
            </a:extLst>
          </p:cNvPr>
          <p:cNvSpPr>
            <a:spLocks noGrp="1"/>
          </p:cNvSpPr>
          <p:nvPr>
            <p:ph idx="1"/>
          </p:nvPr>
        </p:nvSpPr>
        <p:spPr>
          <a:xfrm>
            <a:off x="838200" y="1825625"/>
            <a:ext cx="5648517" cy="4351338"/>
          </a:xfrm>
        </p:spPr>
        <p:txBody>
          <a:bodyPr/>
          <a:lstStyle/>
          <a:p>
            <a:r>
              <a:rPr lang="fi-FI" sz="2800" dirty="0" err="1"/>
              <a:t>Change</a:t>
            </a:r>
            <a:r>
              <a:rPr lang="fi-FI" sz="2800" dirty="0"/>
              <a:t> of business </a:t>
            </a:r>
            <a:r>
              <a:rPr lang="fi-FI" sz="2800" dirty="0" err="1"/>
              <a:t>model</a:t>
            </a:r>
            <a:r>
              <a:rPr lang="fi-FI" sz="2800" dirty="0"/>
              <a:t> </a:t>
            </a:r>
            <a:r>
              <a:rPr lang="fi-FI" sz="2800" dirty="0" err="1"/>
              <a:t>means</a:t>
            </a:r>
            <a:r>
              <a:rPr lang="fi-FI" sz="2800" dirty="0"/>
              <a:t> </a:t>
            </a:r>
            <a:r>
              <a:rPr lang="fi-FI" sz="2800" dirty="0" err="1"/>
              <a:t>developing</a:t>
            </a:r>
            <a:r>
              <a:rPr lang="fi-FI" sz="2800" dirty="0"/>
              <a:t> a </a:t>
            </a:r>
            <a:r>
              <a:rPr lang="fi-FI" sz="2800" dirty="0" err="1"/>
              <a:t>new</a:t>
            </a:r>
            <a:r>
              <a:rPr lang="fi-FI" sz="2800" dirty="0"/>
              <a:t> </a:t>
            </a:r>
            <a:r>
              <a:rPr lang="fi-FI" sz="2800" dirty="0" err="1"/>
              <a:t>way</a:t>
            </a:r>
            <a:r>
              <a:rPr lang="fi-FI" sz="2800" dirty="0"/>
              <a:t> </a:t>
            </a:r>
            <a:r>
              <a:rPr lang="fi-FI" sz="2800" dirty="0" err="1"/>
              <a:t>the</a:t>
            </a:r>
            <a:r>
              <a:rPr lang="fi-FI" sz="2800" dirty="0"/>
              <a:t> </a:t>
            </a:r>
            <a:r>
              <a:rPr lang="fi-FI" sz="2800" dirty="0" err="1"/>
              <a:t>organization</a:t>
            </a:r>
            <a:r>
              <a:rPr lang="fi-FI" sz="2800" dirty="0"/>
              <a:t> and </a:t>
            </a:r>
            <a:r>
              <a:rPr lang="fi-FI" sz="2800" dirty="0" err="1"/>
              <a:t>its</a:t>
            </a:r>
            <a:r>
              <a:rPr lang="fi-FI" sz="2800" dirty="0"/>
              <a:t> </a:t>
            </a:r>
            <a:r>
              <a:rPr lang="fi-FI" sz="2800" dirty="0" err="1"/>
              <a:t>value</a:t>
            </a:r>
            <a:r>
              <a:rPr lang="fi-FI" sz="2800" dirty="0"/>
              <a:t> </a:t>
            </a:r>
            <a:r>
              <a:rPr lang="fi-FI" sz="2800" dirty="0" err="1"/>
              <a:t>network</a:t>
            </a:r>
            <a:r>
              <a:rPr lang="fi-FI" sz="2800" dirty="0"/>
              <a:t>: </a:t>
            </a:r>
          </a:p>
          <a:p>
            <a:r>
              <a:rPr lang="en-US" sz="2400" b="1" dirty="0"/>
              <a:t>1) </a:t>
            </a:r>
            <a:r>
              <a:rPr lang="en-US" sz="2400" b="1" dirty="0">
                <a:solidFill>
                  <a:schemeClr val="accent3">
                    <a:lumMod val="75000"/>
                  </a:schemeClr>
                </a:solidFill>
              </a:rPr>
              <a:t>create and deliver value </a:t>
            </a:r>
            <a:r>
              <a:rPr lang="en-US" sz="2400" dirty="0"/>
              <a:t>(organize activities in the value network)</a:t>
            </a:r>
          </a:p>
          <a:p>
            <a:r>
              <a:rPr lang="en-US" sz="2400" b="1" dirty="0"/>
              <a:t>2) </a:t>
            </a:r>
            <a:r>
              <a:rPr lang="en-US" sz="2400" b="1" dirty="0">
                <a:solidFill>
                  <a:schemeClr val="accent2">
                    <a:lumMod val="75000"/>
                  </a:schemeClr>
                </a:solidFill>
              </a:rPr>
              <a:t>capture value </a:t>
            </a:r>
            <a:r>
              <a:rPr lang="en-US" sz="2400" dirty="0"/>
              <a:t>(organize the cost and revenue streams) and/or </a:t>
            </a:r>
          </a:p>
          <a:p>
            <a:r>
              <a:rPr lang="en-US" sz="2400" b="1" dirty="0"/>
              <a:t>3) </a:t>
            </a:r>
            <a:r>
              <a:rPr lang="en-US" sz="2400" b="1" dirty="0">
                <a:solidFill>
                  <a:schemeClr val="accent5"/>
                </a:solidFill>
              </a:rPr>
              <a:t>change the value propositions </a:t>
            </a:r>
            <a:r>
              <a:rPr lang="en-US" sz="2400" dirty="0"/>
              <a:t>(offering to the customer)</a:t>
            </a:r>
          </a:p>
          <a:p>
            <a:endParaRPr lang="en-US" dirty="0"/>
          </a:p>
        </p:txBody>
      </p:sp>
      <p:pic>
        <p:nvPicPr>
          <p:cNvPr id="5" name="Content Placeholder 5">
            <a:extLst>
              <a:ext uri="{FF2B5EF4-FFF2-40B4-BE49-F238E27FC236}">
                <a16:creationId xmlns:a16="http://schemas.microsoft.com/office/drawing/2014/main" id="{DA066C07-32E8-3543-55C6-CE0EB7A22ECF}"/>
              </a:ext>
            </a:extLst>
          </p:cNvPr>
          <p:cNvPicPr>
            <a:picLocks noChangeAspect="1"/>
          </p:cNvPicPr>
          <p:nvPr/>
        </p:nvPicPr>
        <p:blipFill>
          <a:blip r:embed="rId2"/>
          <a:stretch>
            <a:fillRect/>
          </a:stretch>
        </p:blipFill>
        <p:spPr>
          <a:xfrm>
            <a:off x="6832114" y="1936695"/>
            <a:ext cx="4794822" cy="2798039"/>
          </a:xfrm>
          <a:prstGeom prst="rect">
            <a:avLst/>
          </a:prstGeom>
        </p:spPr>
      </p:pic>
      <p:sp>
        <p:nvSpPr>
          <p:cNvPr id="6" name="Rectangle: Rounded Corners 5">
            <a:extLst>
              <a:ext uri="{FF2B5EF4-FFF2-40B4-BE49-F238E27FC236}">
                <a16:creationId xmlns:a16="http://schemas.microsoft.com/office/drawing/2014/main" id="{E441ED1B-7053-B808-EF9A-6B35896BFE7F}"/>
              </a:ext>
            </a:extLst>
          </p:cNvPr>
          <p:cNvSpPr/>
          <p:nvPr/>
        </p:nvSpPr>
        <p:spPr>
          <a:xfrm>
            <a:off x="6745704" y="1894214"/>
            <a:ext cx="1901011" cy="1991638"/>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i-FI" sz="2160"/>
          </a:p>
        </p:txBody>
      </p:sp>
      <p:sp>
        <p:nvSpPr>
          <p:cNvPr id="7" name="Rectangle: Rounded Corners 6">
            <a:extLst>
              <a:ext uri="{FF2B5EF4-FFF2-40B4-BE49-F238E27FC236}">
                <a16:creationId xmlns:a16="http://schemas.microsoft.com/office/drawing/2014/main" id="{92968450-5B8D-196F-FFEA-17ADF2536A9A}"/>
              </a:ext>
            </a:extLst>
          </p:cNvPr>
          <p:cNvSpPr/>
          <p:nvPr/>
        </p:nvSpPr>
        <p:spPr>
          <a:xfrm>
            <a:off x="9600591" y="1901832"/>
            <a:ext cx="1901011" cy="1991638"/>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i-FI" sz="2160"/>
          </a:p>
        </p:txBody>
      </p:sp>
      <p:sp>
        <p:nvSpPr>
          <p:cNvPr id="8" name="Rectangle: Rounded Corners 7">
            <a:extLst>
              <a:ext uri="{FF2B5EF4-FFF2-40B4-BE49-F238E27FC236}">
                <a16:creationId xmlns:a16="http://schemas.microsoft.com/office/drawing/2014/main" id="{AFB633EA-45A4-44DA-1915-347D7DD8657D}"/>
              </a:ext>
            </a:extLst>
          </p:cNvPr>
          <p:cNvSpPr/>
          <p:nvPr/>
        </p:nvSpPr>
        <p:spPr>
          <a:xfrm>
            <a:off x="6827705" y="3941650"/>
            <a:ext cx="4843346" cy="677959"/>
          </a:xfrm>
          <a:prstGeom prst="roundRect">
            <a:avLst/>
          </a:prstGeom>
          <a:no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i-FI" sz="2160"/>
          </a:p>
        </p:txBody>
      </p:sp>
      <p:sp>
        <p:nvSpPr>
          <p:cNvPr id="9" name="Rectangle: Rounded Corners 8">
            <a:extLst>
              <a:ext uri="{FF2B5EF4-FFF2-40B4-BE49-F238E27FC236}">
                <a16:creationId xmlns:a16="http://schemas.microsoft.com/office/drawing/2014/main" id="{96963267-D97E-7696-3075-67C5A406DA8C}"/>
              </a:ext>
            </a:extLst>
          </p:cNvPr>
          <p:cNvSpPr/>
          <p:nvPr/>
        </p:nvSpPr>
        <p:spPr>
          <a:xfrm>
            <a:off x="8666577" y="1950012"/>
            <a:ext cx="914154" cy="1991638"/>
          </a:xfrm>
          <a:prstGeom prst="roundRect">
            <a:avLst/>
          </a:prstGeom>
          <a:noFill/>
          <a:ln>
            <a:solidFill>
              <a:srgbClr val="005EB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i-FI" sz="2160">
              <a:solidFill>
                <a:schemeClr val="accent4">
                  <a:lumMod val="75000"/>
                </a:schemeClr>
              </a:solidFill>
            </a:endParaRPr>
          </a:p>
        </p:txBody>
      </p:sp>
    </p:spTree>
    <p:extLst>
      <p:ext uri="{BB962C8B-B14F-4D97-AF65-F5344CB8AC3E}">
        <p14:creationId xmlns:p14="http://schemas.microsoft.com/office/powerpoint/2010/main" val="7705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53DF1C-56C9-42D9-3041-757D3448BA34}"/>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2900" kern="1200">
                <a:solidFill>
                  <a:schemeClr val="tx1"/>
                </a:solidFill>
                <a:latin typeface="+mj-lt"/>
                <a:ea typeface="+mj-ea"/>
                <a:cs typeface="+mj-cs"/>
              </a:rPr>
              <a:t>Let's consider mobility as a service (MaaS) an example of a sustainable business model innovation. </a:t>
            </a:r>
            <a:br>
              <a:rPr lang="en-US" sz="2900" kern="1200">
                <a:solidFill>
                  <a:schemeClr val="tx1"/>
                </a:solidFill>
                <a:latin typeface="+mj-lt"/>
                <a:ea typeface="+mj-ea"/>
                <a:cs typeface="+mj-cs"/>
              </a:rPr>
            </a:br>
            <a:br>
              <a:rPr lang="en-US" sz="2900" kern="1200">
                <a:solidFill>
                  <a:schemeClr val="tx1"/>
                </a:solidFill>
                <a:latin typeface="+mj-lt"/>
                <a:ea typeface="+mj-ea"/>
                <a:cs typeface="+mj-cs"/>
              </a:rPr>
            </a:br>
            <a:r>
              <a:rPr lang="en-US" sz="2900" kern="1200">
                <a:solidFill>
                  <a:schemeClr val="tx1"/>
                </a:solidFill>
                <a:latin typeface="+mj-lt"/>
                <a:ea typeface="+mj-ea"/>
                <a:cs typeface="+mj-cs"/>
              </a:rPr>
              <a:t>What, in your view, are the potential sustainability benefits? What are the potential negative sustainability impacts?</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66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B16CB0-A227-D267-0D02-0C1E8961F0F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66C8ED2-3329-7BCE-DF9B-01AFF7740E2C}"/>
              </a:ext>
            </a:extLst>
          </p:cNvPr>
          <p:cNvPicPr>
            <a:picLocks noGrp="1" noChangeAspect="1"/>
          </p:cNvPicPr>
          <p:nvPr>
            <p:ph idx="1"/>
          </p:nvPr>
        </p:nvPicPr>
        <p:blipFill>
          <a:blip r:embed="rId2"/>
          <a:stretch>
            <a:fillRect/>
          </a:stretch>
        </p:blipFill>
        <p:spPr>
          <a:xfrm>
            <a:off x="2896846" y="2435622"/>
            <a:ext cx="6562315" cy="1986756"/>
          </a:xfrm>
          <a:prstGeom prst="rect">
            <a:avLst/>
          </a:prstGeom>
        </p:spPr>
      </p:pic>
    </p:spTree>
    <p:extLst>
      <p:ext uri="{BB962C8B-B14F-4D97-AF65-F5344CB8AC3E}">
        <p14:creationId xmlns:p14="http://schemas.microsoft.com/office/powerpoint/2010/main" val="287816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4176-6662-3AD4-517D-92563D161876}"/>
              </a:ext>
            </a:extLst>
          </p:cNvPr>
          <p:cNvSpPr>
            <a:spLocks noGrp="1"/>
          </p:cNvSpPr>
          <p:nvPr>
            <p:ph type="title"/>
          </p:nvPr>
        </p:nvSpPr>
        <p:spPr/>
        <p:txBody>
          <a:bodyPr/>
          <a:lstStyle/>
          <a:p>
            <a:r>
              <a:rPr lang="en-US" dirty="0"/>
              <a:t>Sustainable business model archetypes</a:t>
            </a:r>
          </a:p>
        </p:txBody>
      </p:sp>
      <p:pic>
        <p:nvPicPr>
          <p:cNvPr id="4" name="Content Placeholder 3">
            <a:extLst>
              <a:ext uri="{FF2B5EF4-FFF2-40B4-BE49-F238E27FC236}">
                <a16:creationId xmlns:a16="http://schemas.microsoft.com/office/drawing/2014/main" id="{EE35209F-BE22-7E15-15C3-63B9409BA6BB}"/>
              </a:ext>
            </a:extLst>
          </p:cNvPr>
          <p:cNvPicPr>
            <a:picLocks noGrp="1" noChangeAspect="1"/>
          </p:cNvPicPr>
          <p:nvPr>
            <p:ph idx="1"/>
          </p:nvPr>
        </p:nvPicPr>
        <p:blipFill>
          <a:blip r:embed="rId2"/>
          <a:stretch>
            <a:fillRect/>
          </a:stretch>
        </p:blipFill>
        <p:spPr>
          <a:xfrm>
            <a:off x="1016000" y="2572544"/>
            <a:ext cx="10160000" cy="2857500"/>
          </a:xfrm>
          <a:prstGeom prst="rect">
            <a:avLst/>
          </a:prstGeom>
        </p:spPr>
      </p:pic>
      <p:sp>
        <p:nvSpPr>
          <p:cNvPr id="5" name="TextBox 4">
            <a:extLst>
              <a:ext uri="{FF2B5EF4-FFF2-40B4-BE49-F238E27FC236}">
                <a16:creationId xmlns:a16="http://schemas.microsoft.com/office/drawing/2014/main" id="{882B2B72-5AE3-BE87-C42C-3593A9AC37F6}"/>
              </a:ext>
            </a:extLst>
          </p:cNvPr>
          <p:cNvSpPr txBox="1"/>
          <p:nvPr/>
        </p:nvSpPr>
        <p:spPr>
          <a:xfrm>
            <a:off x="10082948" y="6311900"/>
            <a:ext cx="2184741" cy="553998"/>
          </a:xfrm>
          <a:prstGeom prst="rect">
            <a:avLst/>
          </a:prstGeom>
          <a:noFill/>
        </p:spPr>
        <p:txBody>
          <a:bodyPr wrap="square" rtlCol="0">
            <a:spAutoFit/>
          </a:bodyPr>
          <a:lstStyle/>
          <a:p>
            <a:r>
              <a:rPr lang="en-US" sz="1200" b="0" dirty="0">
                <a:latin typeface="+mj-lt"/>
              </a:rPr>
              <a:t>Source: </a:t>
            </a:r>
            <a:r>
              <a:rPr lang="en-US" sz="1200" b="0" dirty="0" err="1">
                <a:latin typeface="+mj-lt"/>
              </a:rPr>
              <a:t>Bocken</a:t>
            </a:r>
            <a:r>
              <a:rPr lang="en-US" sz="1200" b="0" dirty="0">
                <a:latin typeface="+mj-lt"/>
              </a:rPr>
              <a:t>, 2014</a:t>
            </a:r>
          </a:p>
          <a:p>
            <a:endParaRPr lang="en-US" dirty="0"/>
          </a:p>
        </p:txBody>
      </p:sp>
    </p:spTree>
    <p:extLst>
      <p:ext uri="{BB962C8B-B14F-4D97-AF65-F5344CB8AC3E}">
        <p14:creationId xmlns:p14="http://schemas.microsoft.com/office/powerpoint/2010/main" val="745289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B4157B-863F-3C7E-2B9C-46D1F903199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Approaches to SOI</a:t>
            </a:r>
          </a:p>
        </p:txBody>
      </p:sp>
      <p:graphicFrame>
        <p:nvGraphicFramePr>
          <p:cNvPr id="7" name="Content Placeholder 6">
            <a:extLst>
              <a:ext uri="{FF2B5EF4-FFF2-40B4-BE49-F238E27FC236}">
                <a16:creationId xmlns:a16="http://schemas.microsoft.com/office/drawing/2014/main" id="{7BE76E4B-746B-D3FF-329B-E3511CBEBA65}"/>
              </a:ext>
            </a:extLst>
          </p:cNvPr>
          <p:cNvGraphicFramePr>
            <a:graphicFrameLocks noGrp="1"/>
          </p:cNvGraphicFramePr>
          <p:nvPr>
            <p:ph idx="1"/>
            <p:extLst>
              <p:ext uri="{D42A27DB-BD31-4B8C-83A1-F6EECF244321}">
                <p14:modId xmlns:p14="http://schemas.microsoft.com/office/powerpoint/2010/main" val="3168390218"/>
              </p:ext>
            </p:extLst>
          </p:nvPr>
        </p:nvGraphicFramePr>
        <p:xfrm>
          <a:off x="644056" y="2468434"/>
          <a:ext cx="10927831" cy="3481099"/>
        </p:xfrm>
        <a:graphic>
          <a:graphicData uri="http://schemas.openxmlformats.org/drawingml/2006/table">
            <a:tbl>
              <a:tblPr firstRow="1" bandRow="1">
                <a:tableStyleId>{5C22544A-7EE6-4342-B048-85BDC9FD1C3A}</a:tableStyleId>
              </a:tblPr>
              <a:tblGrid>
                <a:gridCol w="2721199">
                  <a:extLst>
                    <a:ext uri="{9D8B030D-6E8A-4147-A177-3AD203B41FA5}">
                      <a16:colId xmlns:a16="http://schemas.microsoft.com/office/drawing/2014/main" val="1665967786"/>
                    </a:ext>
                  </a:extLst>
                </a:gridCol>
                <a:gridCol w="2721199">
                  <a:extLst>
                    <a:ext uri="{9D8B030D-6E8A-4147-A177-3AD203B41FA5}">
                      <a16:colId xmlns:a16="http://schemas.microsoft.com/office/drawing/2014/main" val="293554981"/>
                    </a:ext>
                  </a:extLst>
                </a:gridCol>
                <a:gridCol w="2748639">
                  <a:extLst>
                    <a:ext uri="{9D8B030D-6E8A-4147-A177-3AD203B41FA5}">
                      <a16:colId xmlns:a16="http://schemas.microsoft.com/office/drawing/2014/main" val="3942839136"/>
                    </a:ext>
                  </a:extLst>
                </a:gridCol>
                <a:gridCol w="2736794">
                  <a:extLst>
                    <a:ext uri="{9D8B030D-6E8A-4147-A177-3AD203B41FA5}">
                      <a16:colId xmlns:a16="http://schemas.microsoft.com/office/drawing/2014/main" val="510181237"/>
                    </a:ext>
                  </a:extLst>
                </a:gridCol>
              </a:tblGrid>
              <a:tr h="628296">
                <a:tc>
                  <a:txBody>
                    <a:bodyPr/>
                    <a:lstStyle/>
                    <a:p>
                      <a:endParaRPr lang="fi-FI" sz="1700"/>
                    </a:p>
                  </a:txBody>
                  <a:tcPr marL="84905" marR="84905" marT="42452" marB="42452"/>
                </a:tc>
                <a:tc>
                  <a:txBody>
                    <a:bodyPr/>
                    <a:lstStyle/>
                    <a:p>
                      <a:r>
                        <a:rPr lang="en-US" sz="1700"/>
                        <a:t>Operational optimization</a:t>
                      </a:r>
                      <a:endParaRPr lang="fi-FI" sz="1700"/>
                    </a:p>
                  </a:txBody>
                  <a:tcPr marL="84905" marR="84905" marT="42452" marB="42452"/>
                </a:tc>
                <a:tc>
                  <a:txBody>
                    <a:bodyPr/>
                    <a:lstStyle/>
                    <a:p>
                      <a:r>
                        <a:rPr lang="en-US" sz="1700"/>
                        <a:t>Organizational transformation</a:t>
                      </a:r>
                      <a:endParaRPr lang="fi-FI" sz="1700"/>
                    </a:p>
                  </a:txBody>
                  <a:tcPr marL="84905" marR="84905" marT="42452" marB="42452"/>
                </a:tc>
                <a:tc>
                  <a:txBody>
                    <a:bodyPr/>
                    <a:lstStyle/>
                    <a:p>
                      <a:r>
                        <a:rPr lang="en-US" sz="1700"/>
                        <a:t>Systems Building</a:t>
                      </a:r>
                      <a:endParaRPr lang="fi-FI" sz="1700"/>
                    </a:p>
                  </a:txBody>
                  <a:tcPr marL="84905" marR="84905" marT="42452" marB="42452"/>
                </a:tc>
                <a:extLst>
                  <a:ext uri="{0D108BD9-81ED-4DB2-BD59-A6C34878D82A}">
                    <a16:rowId xmlns:a16="http://schemas.microsoft.com/office/drawing/2014/main" val="4112330936"/>
                  </a:ext>
                </a:extLst>
              </a:tr>
              <a:tr h="628296">
                <a:tc>
                  <a:txBody>
                    <a:bodyPr/>
                    <a:lstStyle/>
                    <a:p>
                      <a:r>
                        <a:rPr lang="en-US" sz="1500" b="1"/>
                        <a:t>Innovation objective</a:t>
                      </a:r>
                      <a:endParaRPr lang="fi-FI" sz="1500" b="1"/>
                    </a:p>
                  </a:txBody>
                  <a:tcPr marL="84905" marR="84905" marT="42452" marB="42452"/>
                </a:tc>
                <a:tc>
                  <a:txBody>
                    <a:bodyPr/>
                    <a:lstStyle/>
                    <a:p>
                      <a:r>
                        <a:rPr lang="en-US" sz="1100"/>
                        <a:t>Compliance, efficiency, “doing the same things better”</a:t>
                      </a:r>
                      <a:endParaRPr lang="fi-FI" sz="1100"/>
                    </a:p>
                  </a:txBody>
                  <a:tcPr marL="84905" marR="84905" marT="42452" marB="42452"/>
                </a:tc>
                <a:tc>
                  <a:txBody>
                    <a:bodyPr/>
                    <a:lstStyle/>
                    <a:p>
                      <a:r>
                        <a:rPr lang="en-US" sz="1100"/>
                        <a:t>Novel products, services or business models, “Doing good by doing new things”</a:t>
                      </a:r>
                      <a:endParaRPr lang="fi-FI" sz="1100"/>
                    </a:p>
                  </a:txBody>
                  <a:tcPr marL="84905" marR="84905" marT="42452" marB="42452"/>
                </a:tc>
                <a:tc>
                  <a:txBody>
                    <a:bodyPr/>
                    <a:lstStyle/>
                    <a:p>
                      <a:r>
                        <a:rPr lang="en-US" sz="1100"/>
                        <a:t>Novel products, services or business models that need collaboration. “Doing good by doing new things with others”</a:t>
                      </a:r>
                      <a:endParaRPr lang="fi-FI" sz="1100"/>
                    </a:p>
                  </a:txBody>
                  <a:tcPr marL="84905" marR="84905" marT="42452" marB="42452"/>
                </a:tc>
                <a:extLst>
                  <a:ext uri="{0D108BD9-81ED-4DB2-BD59-A6C34878D82A}">
                    <a16:rowId xmlns:a16="http://schemas.microsoft.com/office/drawing/2014/main" val="3390243376"/>
                  </a:ext>
                </a:extLst>
              </a:tr>
              <a:tr h="345280">
                <a:tc>
                  <a:txBody>
                    <a:bodyPr/>
                    <a:lstStyle/>
                    <a:p>
                      <a:r>
                        <a:rPr lang="en-US" sz="1500" b="1"/>
                        <a:t>Innovation outcome</a:t>
                      </a:r>
                      <a:endParaRPr lang="fi-FI" sz="1500" b="1"/>
                    </a:p>
                  </a:txBody>
                  <a:tcPr marL="84905" marR="84905" marT="42452" marB="42452"/>
                </a:tc>
                <a:tc>
                  <a:txBody>
                    <a:bodyPr/>
                    <a:lstStyle/>
                    <a:p>
                      <a:r>
                        <a:rPr lang="en-US" sz="1100"/>
                        <a:t>Reduces harm</a:t>
                      </a:r>
                      <a:endParaRPr lang="fi-FI" sz="1100"/>
                    </a:p>
                  </a:txBody>
                  <a:tcPr marL="84905" marR="84905" marT="42452" marB="42452"/>
                </a:tc>
                <a:tc>
                  <a:txBody>
                    <a:bodyPr/>
                    <a:lstStyle/>
                    <a:p>
                      <a:r>
                        <a:rPr lang="en-US" sz="1100"/>
                        <a:t>Creates shared value</a:t>
                      </a:r>
                      <a:endParaRPr lang="fi-FI" sz="1100"/>
                    </a:p>
                  </a:txBody>
                  <a:tcPr marL="84905" marR="84905" marT="42452" marB="42452"/>
                </a:tc>
                <a:tc>
                  <a:txBody>
                    <a:bodyPr/>
                    <a:lstStyle/>
                    <a:p>
                      <a:r>
                        <a:rPr lang="en-US" sz="1100"/>
                        <a:t>Creates net positive impact</a:t>
                      </a:r>
                      <a:endParaRPr lang="fi-FI" sz="1100"/>
                    </a:p>
                  </a:txBody>
                  <a:tcPr marL="84905" marR="84905" marT="42452" marB="42452"/>
                </a:tc>
                <a:extLst>
                  <a:ext uri="{0D108BD9-81ED-4DB2-BD59-A6C34878D82A}">
                    <a16:rowId xmlns:a16="http://schemas.microsoft.com/office/drawing/2014/main" val="1152789283"/>
                  </a:ext>
                </a:extLst>
              </a:tr>
              <a:tr h="571693">
                <a:tc>
                  <a:txBody>
                    <a:bodyPr/>
                    <a:lstStyle/>
                    <a:p>
                      <a:r>
                        <a:rPr lang="en-US" sz="1500" b="1"/>
                        <a:t>Innovation’s Relationship to the Firm</a:t>
                      </a:r>
                      <a:endParaRPr lang="fi-FI" sz="1500" b="1"/>
                    </a:p>
                  </a:txBody>
                  <a:tcPr marL="84905" marR="84905" marT="42452" marB="42452"/>
                </a:tc>
                <a:tc>
                  <a:txBody>
                    <a:bodyPr/>
                    <a:lstStyle/>
                    <a:p>
                      <a:r>
                        <a:rPr lang="en-US" sz="1100"/>
                        <a:t>Incremental improvements to business as usual</a:t>
                      </a:r>
                      <a:endParaRPr lang="fi-FI" sz="1100"/>
                    </a:p>
                  </a:txBody>
                  <a:tcPr marL="84905" marR="84905" marT="42452" marB="42452"/>
                </a:tc>
                <a:tc>
                  <a:txBody>
                    <a:bodyPr/>
                    <a:lstStyle/>
                    <a:p>
                      <a:r>
                        <a:rPr lang="en-US" sz="1100"/>
                        <a:t>Fundamental shift in firm purpose</a:t>
                      </a:r>
                      <a:endParaRPr lang="fi-FI" sz="1100"/>
                    </a:p>
                  </a:txBody>
                  <a:tcPr marL="84905" marR="84905" marT="42452" marB="42452"/>
                </a:tc>
                <a:tc>
                  <a:txBody>
                    <a:bodyPr/>
                    <a:lstStyle/>
                    <a:p>
                      <a:r>
                        <a:rPr lang="en-US" sz="1100"/>
                        <a:t>Extends beyond the firm to drive institutional change</a:t>
                      </a:r>
                      <a:endParaRPr lang="fi-FI" sz="1100"/>
                    </a:p>
                  </a:txBody>
                  <a:tcPr marL="84905" marR="84905" marT="42452" marB="42452"/>
                </a:tc>
                <a:extLst>
                  <a:ext uri="{0D108BD9-81ED-4DB2-BD59-A6C34878D82A}">
                    <a16:rowId xmlns:a16="http://schemas.microsoft.com/office/drawing/2014/main" val="2003366267"/>
                  </a:ext>
                </a:extLst>
              </a:tr>
              <a:tr h="1307534">
                <a:tc>
                  <a:txBody>
                    <a:bodyPr/>
                    <a:lstStyle/>
                    <a:p>
                      <a:r>
                        <a:rPr lang="en-US" sz="1500" b="1"/>
                        <a:t>Innovation elements</a:t>
                      </a:r>
                      <a:endParaRPr lang="fi-FI" sz="1500" b="1"/>
                    </a:p>
                  </a:txBody>
                  <a:tcPr marL="84905" marR="84905" marT="42452" marB="42452"/>
                </a:tc>
                <a:tc>
                  <a:txBody>
                    <a:bodyPr/>
                    <a:lstStyle/>
                    <a:p>
                      <a:pPr marL="0" indent="0">
                        <a:buFont typeface="Arial" panose="020B0604020202020204" pitchFamily="34" charset="0"/>
                        <a:buNone/>
                      </a:pPr>
                      <a:r>
                        <a:rPr lang="en-US" sz="1100"/>
                        <a:t>Incremental nature</a:t>
                      </a:r>
                    </a:p>
                    <a:p>
                      <a:pPr marL="0" indent="0">
                        <a:buFont typeface="Arial" panose="020B0604020202020204" pitchFamily="34" charset="0"/>
                        <a:buNone/>
                      </a:pPr>
                      <a:endParaRPr lang="en-US" sz="1100"/>
                    </a:p>
                    <a:p>
                      <a:pPr marL="0" indent="0">
                        <a:buFont typeface="Arial" panose="020B0604020202020204" pitchFamily="34" charset="0"/>
                        <a:buNone/>
                      </a:pPr>
                      <a:r>
                        <a:rPr lang="en-US" sz="1100"/>
                        <a:t>Existing knowledge and capabilities </a:t>
                      </a:r>
                      <a:endParaRPr lang="fi-FI" sz="1100"/>
                    </a:p>
                  </a:txBody>
                  <a:tcPr marL="84905" marR="84905" marT="42452" marB="42452"/>
                </a:tc>
                <a:tc>
                  <a:txBody>
                    <a:bodyPr/>
                    <a:lstStyle/>
                    <a:p>
                      <a:r>
                        <a:rPr lang="en-US" sz="1100"/>
                        <a:t>Embed sustainability through organization</a:t>
                      </a:r>
                    </a:p>
                    <a:p>
                      <a:endParaRPr lang="fi-FI" sz="1100"/>
                    </a:p>
                    <a:p>
                      <a:r>
                        <a:rPr lang="fi-FI" sz="1100"/>
                        <a:t>New </a:t>
                      </a:r>
                      <a:r>
                        <a:rPr lang="fi-FI" sz="1100" err="1"/>
                        <a:t>values</a:t>
                      </a:r>
                      <a:r>
                        <a:rPr lang="fi-FI" sz="1100"/>
                        <a:t> and </a:t>
                      </a:r>
                      <a:r>
                        <a:rPr lang="fi-FI" sz="1100" err="1"/>
                        <a:t>practices</a:t>
                      </a:r>
                      <a:r>
                        <a:rPr lang="fi-FI" sz="1100"/>
                        <a:t> </a:t>
                      </a:r>
                      <a:r>
                        <a:rPr lang="fi-FI" sz="1100" err="1"/>
                        <a:t>driving</a:t>
                      </a:r>
                      <a:r>
                        <a:rPr lang="fi-FI" sz="1100"/>
                        <a:t> </a:t>
                      </a:r>
                      <a:r>
                        <a:rPr lang="fi-FI" sz="1100" err="1"/>
                        <a:t>innovation</a:t>
                      </a:r>
                      <a:endParaRPr lang="fi-FI" sz="1100"/>
                    </a:p>
                    <a:p>
                      <a:endParaRPr lang="fi-FI" sz="1100"/>
                    </a:p>
                    <a:p>
                      <a:r>
                        <a:rPr lang="fi-FI" sz="1100"/>
                        <a:t>Collaboration </a:t>
                      </a:r>
                      <a:r>
                        <a:rPr lang="fi-FI" sz="1100" err="1"/>
                        <a:t>with</a:t>
                      </a:r>
                      <a:r>
                        <a:rPr lang="fi-FI" sz="1100"/>
                        <a:t> </a:t>
                      </a:r>
                      <a:r>
                        <a:rPr lang="fi-FI" sz="1100" err="1"/>
                        <a:t>key</a:t>
                      </a:r>
                      <a:r>
                        <a:rPr lang="fi-FI" sz="1100"/>
                        <a:t> </a:t>
                      </a:r>
                      <a:r>
                        <a:rPr lang="fi-FI" sz="1100" err="1"/>
                        <a:t>stakeholders</a:t>
                      </a:r>
                      <a:endParaRPr lang="en-US" sz="1100"/>
                    </a:p>
                  </a:txBody>
                  <a:tcPr marL="84905" marR="84905" marT="42452" marB="42452"/>
                </a:tc>
                <a:tc>
                  <a:txBody>
                    <a:bodyPr/>
                    <a:lstStyle/>
                    <a:p>
                      <a:r>
                        <a:rPr lang="en-US" sz="1100"/>
                        <a:t>Focus on systemic change</a:t>
                      </a:r>
                    </a:p>
                    <a:p>
                      <a:endParaRPr lang="en-US" sz="1100"/>
                    </a:p>
                    <a:p>
                      <a:r>
                        <a:rPr lang="en-US" sz="1100"/>
                        <a:t>Collaboration with diverse stakeholders</a:t>
                      </a:r>
                    </a:p>
                    <a:p>
                      <a:endParaRPr lang="en-US" sz="1100"/>
                    </a:p>
                    <a:p>
                      <a:r>
                        <a:rPr lang="en-US" sz="1100"/>
                        <a:t>Diverse experimentation</a:t>
                      </a:r>
                    </a:p>
                    <a:p>
                      <a:endParaRPr lang="en-US" sz="1100"/>
                    </a:p>
                    <a:p>
                      <a:r>
                        <a:rPr lang="en-US" sz="1100"/>
                        <a:t>New business paradigms</a:t>
                      </a:r>
                      <a:endParaRPr lang="fi-FI" sz="1100"/>
                    </a:p>
                  </a:txBody>
                  <a:tcPr marL="84905" marR="84905" marT="42452" marB="42452"/>
                </a:tc>
                <a:extLst>
                  <a:ext uri="{0D108BD9-81ED-4DB2-BD59-A6C34878D82A}">
                    <a16:rowId xmlns:a16="http://schemas.microsoft.com/office/drawing/2014/main" val="3248292989"/>
                  </a:ext>
                </a:extLst>
              </a:tr>
            </a:tbl>
          </a:graphicData>
        </a:graphic>
      </p:graphicFrame>
      <p:sp>
        <p:nvSpPr>
          <p:cNvPr id="5" name="TextBox 4">
            <a:extLst>
              <a:ext uri="{FF2B5EF4-FFF2-40B4-BE49-F238E27FC236}">
                <a16:creationId xmlns:a16="http://schemas.microsoft.com/office/drawing/2014/main" id="{4A5D52E3-39CC-DB45-EDD3-AE726BD79F4A}"/>
              </a:ext>
            </a:extLst>
          </p:cNvPr>
          <p:cNvSpPr txBox="1"/>
          <p:nvPr/>
        </p:nvSpPr>
        <p:spPr>
          <a:xfrm>
            <a:off x="10082948" y="6311900"/>
            <a:ext cx="2184741" cy="553998"/>
          </a:xfrm>
          <a:prstGeom prst="rect">
            <a:avLst/>
          </a:prstGeom>
          <a:noFill/>
        </p:spPr>
        <p:txBody>
          <a:bodyPr wrap="square" rtlCol="0">
            <a:spAutoFit/>
          </a:bodyPr>
          <a:lstStyle/>
          <a:p>
            <a:r>
              <a:rPr lang="en-US" sz="1200" b="0" dirty="0">
                <a:latin typeface="+mj-lt"/>
              </a:rPr>
              <a:t>Source: Adams et al. 2016</a:t>
            </a:r>
          </a:p>
          <a:p>
            <a:endParaRPr lang="en-US" dirty="0"/>
          </a:p>
        </p:txBody>
      </p:sp>
    </p:spTree>
    <p:extLst>
      <p:ext uri="{BB962C8B-B14F-4D97-AF65-F5344CB8AC3E}">
        <p14:creationId xmlns:p14="http://schemas.microsoft.com/office/powerpoint/2010/main" val="318467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E4CBCF49-F071-EDA3-3E2B-8E807865E122}"/>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4B72D0E-E15E-4476-8C56-7C77777DB08A}"/>
              </a:ext>
            </a:extLst>
          </p:cNvPr>
          <p:cNvSpPr>
            <a:spLocks noGrp="1"/>
          </p:cNvSpPr>
          <p:nvPr>
            <p:ph type="title"/>
          </p:nvPr>
        </p:nvSpPr>
        <p:spPr>
          <a:xfrm>
            <a:off x="838200" y="365125"/>
            <a:ext cx="10515600" cy="1325563"/>
          </a:xfrm>
        </p:spPr>
        <p:txBody>
          <a:bodyPr>
            <a:normAutofit/>
          </a:bodyPr>
          <a:lstStyle/>
          <a:p>
            <a:r>
              <a:rPr lang="fi-FI">
                <a:solidFill>
                  <a:srgbClr val="FFFFFF"/>
                </a:solidFill>
              </a:rPr>
              <a:t>Agenda</a:t>
            </a:r>
            <a:endParaRPr lang="en-GB">
              <a:solidFill>
                <a:srgbClr val="FFFFFF"/>
              </a:solidFill>
            </a:endParaRPr>
          </a:p>
        </p:txBody>
      </p:sp>
      <p:graphicFrame>
        <p:nvGraphicFramePr>
          <p:cNvPr id="5" name="Content Placeholder 2">
            <a:extLst>
              <a:ext uri="{FF2B5EF4-FFF2-40B4-BE49-F238E27FC236}">
                <a16:creationId xmlns:a16="http://schemas.microsoft.com/office/drawing/2014/main" id="{7FF6BA50-4CC8-4B6A-B354-F701AF7CE103}"/>
              </a:ext>
            </a:extLst>
          </p:cNvPr>
          <p:cNvGraphicFramePr>
            <a:graphicFrameLocks noGrp="1"/>
          </p:cNvGraphicFramePr>
          <p:nvPr>
            <p:ph idx="1"/>
            <p:extLst>
              <p:ext uri="{D42A27DB-BD31-4B8C-83A1-F6EECF244321}">
                <p14:modId xmlns:p14="http://schemas.microsoft.com/office/powerpoint/2010/main" val="1646595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749052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39664" y="389919"/>
            <a:ext cx="7985125" cy="1079500"/>
          </a:xfrm>
        </p:spPr>
        <p:txBody>
          <a:bodyPr/>
          <a:lstStyle/>
          <a:p>
            <a:r>
              <a:rPr lang="fi-FI" dirty="0"/>
              <a:t>Innovation </a:t>
            </a:r>
            <a:r>
              <a:rPr lang="fi-FI" dirty="0" err="1"/>
              <a:t>process</a:t>
            </a:r>
            <a:endParaRPr lang="fi-FI" dirty="0"/>
          </a:p>
        </p:txBody>
      </p:sp>
      <p:pic>
        <p:nvPicPr>
          <p:cNvPr id="4" name="Content Placeholder 3"/>
          <p:cNvPicPr>
            <a:picLocks noGrp="1" noChangeAspect="1"/>
          </p:cNvPicPr>
          <p:nvPr>
            <p:ph idx="1"/>
          </p:nvPr>
        </p:nvPicPr>
        <p:blipFill rotWithShape="1">
          <a:blip r:embed="rId3"/>
          <a:srcRect l="35416" t="20268" r="46954" b="37942"/>
          <a:stretch/>
        </p:blipFill>
        <p:spPr>
          <a:xfrm rot="16200000">
            <a:off x="4008832" y="1007732"/>
            <a:ext cx="4158462" cy="5544616"/>
          </a:xfrm>
          <a:prstGeom prst="rect">
            <a:avLst/>
          </a:prstGeom>
        </p:spPr>
      </p:pic>
      <p:sp>
        <p:nvSpPr>
          <p:cNvPr id="5" name="TextBox 4"/>
          <p:cNvSpPr txBox="1"/>
          <p:nvPr/>
        </p:nvSpPr>
        <p:spPr>
          <a:xfrm>
            <a:off x="1524000" y="1278063"/>
            <a:ext cx="2325350" cy="369332"/>
          </a:xfrm>
          <a:prstGeom prst="rect">
            <a:avLst/>
          </a:prstGeom>
          <a:noFill/>
        </p:spPr>
        <p:txBody>
          <a:bodyPr wrap="square" rtlCol="0">
            <a:spAutoFit/>
          </a:bodyPr>
          <a:lstStyle/>
          <a:p>
            <a:pPr defTabSz="914364" fontAlgn="base">
              <a:spcBef>
                <a:spcPct val="0"/>
              </a:spcBef>
              <a:spcAft>
                <a:spcPct val="0"/>
              </a:spcAft>
            </a:pPr>
            <a:r>
              <a:rPr lang="fi-FI" b="1" dirty="0">
                <a:solidFill>
                  <a:srgbClr val="000000"/>
                </a:solidFill>
                <a:latin typeface="Arial" charset="0"/>
                <a:ea typeface="ＭＳ Ｐゴシック" charset="0"/>
              </a:rPr>
              <a:t>OPPORTUNITIES</a:t>
            </a:r>
          </a:p>
        </p:txBody>
      </p:sp>
      <p:sp>
        <p:nvSpPr>
          <p:cNvPr id="6" name="TextBox 5"/>
          <p:cNvSpPr txBox="1"/>
          <p:nvPr/>
        </p:nvSpPr>
        <p:spPr>
          <a:xfrm>
            <a:off x="2351585" y="2677563"/>
            <a:ext cx="1672331" cy="369332"/>
          </a:xfrm>
          <a:prstGeom prst="rect">
            <a:avLst/>
          </a:prstGeom>
          <a:noFill/>
        </p:spPr>
        <p:txBody>
          <a:bodyPr wrap="square" rtlCol="0">
            <a:spAutoFit/>
          </a:bodyPr>
          <a:lstStyle/>
          <a:p>
            <a:pPr defTabSz="914364" fontAlgn="base">
              <a:spcBef>
                <a:spcPct val="0"/>
              </a:spcBef>
              <a:spcAft>
                <a:spcPct val="0"/>
              </a:spcAft>
            </a:pPr>
            <a:r>
              <a:rPr lang="fi-FI" b="1" dirty="0">
                <a:solidFill>
                  <a:srgbClr val="000000"/>
                </a:solidFill>
                <a:latin typeface="Arial" charset="0"/>
                <a:ea typeface="ＭＳ Ｐゴシック" charset="0"/>
              </a:rPr>
              <a:t>IDEAS</a:t>
            </a:r>
          </a:p>
        </p:txBody>
      </p:sp>
      <p:sp>
        <p:nvSpPr>
          <p:cNvPr id="7" name="TextBox 6"/>
          <p:cNvSpPr txBox="1"/>
          <p:nvPr/>
        </p:nvSpPr>
        <p:spPr>
          <a:xfrm>
            <a:off x="5519937" y="2060850"/>
            <a:ext cx="2064246" cy="369332"/>
          </a:xfrm>
          <a:prstGeom prst="rect">
            <a:avLst/>
          </a:prstGeom>
          <a:noFill/>
        </p:spPr>
        <p:txBody>
          <a:bodyPr wrap="square" rtlCol="0">
            <a:spAutoFit/>
          </a:bodyPr>
          <a:lstStyle/>
          <a:p>
            <a:pPr defTabSz="914364" fontAlgn="base">
              <a:spcBef>
                <a:spcPct val="0"/>
              </a:spcBef>
              <a:spcAft>
                <a:spcPct val="0"/>
              </a:spcAft>
            </a:pPr>
            <a:r>
              <a:rPr lang="fi-FI" b="1" dirty="0">
                <a:solidFill>
                  <a:srgbClr val="000000"/>
                </a:solidFill>
                <a:latin typeface="Arial" charset="0"/>
                <a:ea typeface="ＭＳ Ｐゴシック" charset="0"/>
              </a:rPr>
              <a:t>DEVELOPMENT</a:t>
            </a:r>
          </a:p>
        </p:txBody>
      </p:sp>
      <p:sp>
        <p:nvSpPr>
          <p:cNvPr id="8" name="TextBox 7"/>
          <p:cNvSpPr txBox="1"/>
          <p:nvPr/>
        </p:nvSpPr>
        <p:spPr>
          <a:xfrm>
            <a:off x="6686210" y="5214949"/>
            <a:ext cx="2064246" cy="369332"/>
          </a:xfrm>
          <a:prstGeom prst="rect">
            <a:avLst/>
          </a:prstGeom>
          <a:noFill/>
        </p:spPr>
        <p:txBody>
          <a:bodyPr wrap="square" rtlCol="0">
            <a:spAutoFit/>
          </a:bodyPr>
          <a:lstStyle/>
          <a:p>
            <a:pPr defTabSz="914364" fontAlgn="base">
              <a:spcBef>
                <a:spcPct val="0"/>
              </a:spcBef>
              <a:spcAft>
                <a:spcPct val="0"/>
              </a:spcAft>
            </a:pPr>
            <a:r>
              <a:rPr lang="fi-FI" b="1" dirty="0">
                <a:solidFill>
                  <a:srgbClr val="000000"/>
                </a:solidFill>
                <a:latin typeface="Arial" charset="0"/>
                <a:ea typeface="ＭＳ Ｐゴシック" charset="0"/>
              </a:rPr>
              <a:t>TESTING</a:t>
            </a:r>
          </a:p>
        </p:txBody>
      </p:sp>
      <p:sp>
        <p:nvSpPr>
          <p:cNvPr id="9" name="TextBox 8"/>
          <p:cNvSpPr txBox="1"/>
          <p:nvPr/>
        </p:nvSpPr>
        <p:spPr>
          <a:xfrm>
            <a:off x="7896472" y="4294838"/>
            <a:ext cx="2808312" cy="646331"/>
          </a:xfrm>
          <a:prstGeom prst="rect">
            <a:avLst/>
          </a:prstGeom>
          <a:noFill/>
        </p:spPr>
        <p:txBody>
          <a:bodyPr wrap="square" rtlCol="0">
            <a:spAutoFit/>
          </a:bodyPr>
          <a:lstStyle/>
          <a:p>
            <a:pPr defTabSz="914364" fontAlgn="base">
              <a:spcBef>
                <a:spcPct val="0"/>
              </a:spcBef>
              <a:spcAft>
                <a:spcPct val="0"/>
              </a:spcAft>
            </a:pPr>
            <a:r>
              <a:rPr lang="fi-FI" b="1" dirty="0">
                <a:solidFill>
                  <a:srgbClr val="000000"/>
                </a:solidFill>
                <a:latin typeface="Arial" charset="0"/>
                <a:ea typeface="ＭＳ Ｐゴシック" charset="0"/>
              </a:rPr>
              <a:t>PRODUCTS/SERVICES TO MARKET</a:t>
            </a:r>
          </a:p>
        </p:txBody>
      </p:sp>
    </p:spTree>
    <p:extLst>
      <p:ext uri="{BB962C8B-B14F-4D97-AF65-F5344CB8AC3E}">
        <p14:creationId xmlns:p14="http://schemas.microsoft.com/office/powerpoint/2010/main" val="278377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Typical</a:t>
            </a:r>
            <a:r>
              <a:rPr lang="fi-FI" dirty="0"/>
              <a:t> </a:t>
            </a:r>
            <a:r>
              <a:rPr lang="fi-FI" dirty="0" err="1"/>
              <a:t>stakeholder</a:t>
            </a:r>
            <a:r>
              <a:rPr lang="fi-FI" dirty="0"/>
              <a:t> </a:t>
            </a:r>
            <a:r>
              <a:rPr lang="fi-FI" dirty="0" err="1"/>
              <a:t>roles</a:t>
            </a:r>
            <a:r>
              <a:rPr lang="fi-FI" dirty="0"/>
              <a:t> in SOI</a:t>
            </a:r>
            <a:endParaRPr lang="en-US" dirty="0"/>
          </a:p>
        </p:txBody>
      </p:sp>
      <p:sp>
        <p:nvSpPr>
          <p:cNvPr id="3" name="Content Placeholder 2"/>
          <p:cNvSpPr>
            <a:spLocks noGrp="1"/>
          </p:cNvSpPr>
          <p:nvPr>
            <p:ph idx="1"/>
          </p:nvPr>
        </p:nvSpPr>
        <p:spPr/>
        <p:txBody>
          <a:bodyPr/>
          <a:lstStyle/>
          <a:p>
            <a:pPr marL="0" indent="0">
              <a:buNone/>
            </a:pPr>
            <a:r>
              <a:rPr lang="en-US" dirty="0"/>
              <a:t>(1) Private-problem holders—including both customers/users who hold private needs and corporate problem holders who hold strategic priorities</a:t>
            </a:r>
          </a:p>
          <a:p>
            <a:pPr marL="0" indent="0">
              <a:buNone/>
            </a:pPr>
            <a:r>
              <a:rPr lang="en-US" dirty="0"/>
              <a:t>(2) Public-problem holders—the main add-on actor to conventional forms of innovation</a:t>
            </a:r>
          </a:p>
          <a:p>
            <a:pPr marL="0" indent="0">
              <a:buNone/>
            </a:pPr>
            <a:r>
              <a:rPr lang="fr-FR" dirty="0"/>
              <a:t>(3) Innovation champions—entrepreneurs and </a:t>
            </a:r>
            <a:r>
              <a:rPr lang="fr-FR" dirty="0" err="1"/>
              <a:t>intrapreneurs</a:t>
            </a:r>
            <a:endParaRPr lang="fr-FR" dirty="0"/>
          </a:p>
          <a:p>
            <a:pPr marL="0" indent="0">
              <a:buNone/>
            </a:pPr>
            <a:r>
              <a:rPr lang="en-US" dirty="0"/>
              <a:t>(4) Knowledge holders</a:t>
            </a:r>
          </a:p>
          <a:p>
            <a:pPr marL="0" indent="0">
              <a:buNone/>
            </a:pPr>
            <a:r>
              <a:rPr lang="en-US" dirty="0"/>
              <a:t>(5) Infrastructure holders</a:t>
            </a:r>
          </a:p>
        </p:txBody>
      </p:sp>
      <p:sp>
        <p:nvSpPr>
          <p:cNvPr id="4" name="TextBox 3"/>
          <p:cNvSpPr txBox="1"/>
          <p:nvPr/>
        </p:nvSpPr>
        <p:spPr>
          <a:xfrm>
            <a:off x="5923181" y="6161375"/>
            <a:ext cx="2765107" cy="424732"/>
          </a:xfrm>
          <a:prstGeom prst="rect">
            <a:avLst/>
          </a:prstGeom>
          <a:noFill/>
        </p:spPr>
        <p:txBody>
          <a:bodyPr wrap="square" rtlCol="0">
            <a:spAutoFit/>
          </a:bodyPr>
          <a:lstStyle/>
          <a:p>
            <a:pPr defTabSz="548640" fontAlgn="base">
              <a:spcBef>
                <a:spcPct val="0"/>
              </a:spcBef>
              <a:spcAft>
                <a:spcPct val="0"/>
              </a:spcAft>
            </a:pPr>
            <a:r>
              <a:rPr lang="fi-FI" sz="2160" dirty="0">
                <a:solidFill>
                  <a:srgbClr val="000000"/>
                </a:solidFill>
                <a:latin typeface="Arial" charset="0"/>
                <a:ea typeface="ＭＳ Ｐゴシック" charset="0"/>
              </a:rPr>
              <a:t>Jay &amp; </a:t>
            </a:r>
            <a:r>
              <a:rPr lang="fi-FI" sz="2160" dirty="0" err="1">
                <a:solidFill>
                  <a:srgbClr val="000000"/>
                </a:solidFill>
                <a:latin typeface="Arial" charset="0"/>
                <a:ea typeface="ＭＳ Ｐゴシック" charset="0"/>
              </a:rPr>
              <a:t>Gerard</a:t>
            </a:r>
            <a:r>
              <a:rPr lang="fi-FI" sz="2160" dirty="0">
                <a:solidFill>
                  <a:srgbClr val="000000"/>
                </a:solidFill>
                <a:latin typeface="Arial" charset="0"/>
                <a:ea typeface="ＭＳ Ｐゴシック" charset="0"/>
              </a:rPr>
              <a:t>, 2015</a:t>
            </a:r>
            <a:endParaRPr lang="en-US" sz="2160"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13785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err="1"/>
              <a:t>The</a:t>
            </a:r>
            <a:r>
              <a:rPr lang="fi-FI" dirty="0"/>
              <a:t> SOI </a:t>
            </a:r>
            <a:r>
              <a:rPr lang="fi-FI" dirty="0" err="1"/>
              <a:t>process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34" y="1217383"/>
            <a:ext cx="8606969" cy="5602930"/>
          </a:xfrm>
          <a:prstGeom prst="rect">
            <a:avLst/>
          </a:prstGeom>
        </p:spPr>
      </p:pic>
    </p:spTree>
    <p:extLst>
      <p:ext uri="{BB962C8B-B14F-4D97-AF65-F5344CB8AC3E}">
        <p14:creationId xmlns:p14="http://schemas.microsoft.com/office/powerpoint/2010/main" val="886775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9B1B5-9DF4-BF3D-1A13-BA0DD7969160}"/>
              </a:ext>
            </a:extLst>
          </p:cNvPr>
          <p:cNvSpPr>
            <a:spLocks noGrp="1"/>
          </p:cNvSpPr>
          <p:nvPr>
            <p:ph type="title"/>
          </p:nvPr>
        </p:nvSpPr>
        <p:spPr/>
        <p:txBody>
          <a:bodyPr/>
          <a:lstStyle/>
          <a:p>
            <a:r>
              <a:rPr lang="en-US" dirty="0"/>
              <a:t>Stakeholder partnership innovation in SOI</a:t>
            </a:r>
          </a:p>
        </p:txBody>
      </p:sp>
      <p:sp>
        <p:nvSpPr>
          <p:cNvPr id="4" name="Content Placeholder 1">
            <a:extLst>
              <a:ext uri="{FF2B5EF4-FFF2-40B4-BE49-F238E27FC236}">
                <a16:creationId xmlns:a16="http://schemas.microsoft.com/office/drawing/2014/main" id="{12E373CF-A053-C8EF-07EE-95E68614B55F}"/>
              </a:ext>
            </a:extLst>
          </p:cNvPr>
          <p:cNvSpPr txBox="1">
            <a:spLocks/>
          </p:cNvSpPr>
          <p:nvPr/>
        </p:nvSpPr>
        <p:spPr>
          <a:xfrm>
            <a:off x="1075202" y="1461766"/>
            <a:ext cx="3239590" cy="3336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Stimulators</a:t>
            </a:r>
          </a:p>
          <a:p>
            <a:r>
              <a:rPr lang="en-US" dirty="0"/>
              <a:t>Innovation initiators</a:t>
            </a:r>
          </a:p>
          <a:p>
            <a:r>
              <a:rPr lang="en-US" dirty="0"/>
              <a:t>Brokers and mediators</a:t>
            </a:r>
          </a:p>
          <a:p>
            <a:r>
              <a:rPr lang="en-US" dirty="0"/>
              <a:t>Concept refiners</a:t>
            </a:r>
          </a:p>
          <a:p>
            <a:r>
              <a:rPr lang="en-US" dirty="0"/>
              <a:t>Legitimators</a:t>
            </a:r>
          </a:p>
          <a:p>
            <a:r>
              <a:rPr lang="en-US" dirty="0"/>
              <a:t>Educators</a:t>
            </a:r>
          </a:p>
          <a:p>
            <a:r>
              <a:rPr lang="en-US" dirty="0"/>
              <a:t>Context enabler</a:t>
            </a:r>
          </a:p>
          <a:p>
            <a:r>
              <a:rPr lang="en-US" dirty="0"/>
              <a:t>Impact Extender</a:t>
            </a:r>
          </a:p>
          <a:p>
            <a:endParaRPr lang="en-US" dirty="0"/>
          </a:p>
        </p:txBody>
      </p:sp>
      <p:sp>
        <p:nvSpPr>
          <p:cNvPr id="5" name="Content Placeholder 1">
            <a:extLst>
              <a:ext uri="{FF2B5EF4-FFF2-40B4-BE49-F238E27FC236}">
                <a16:creationId xmlns:a16="http://schemas.microsoft.com/office/drawing/2014/main" id="{BAB00269-E2D4-F18C-8337-ADFA9E710E10}"/>
              </a:ext>
            </a:extLst>
          </p:cNvPr>
          <p:cNvSpPr txBox="1">
            <a:spLocks/>
          </p:cNvSpPr>
          <p:nvPr/>
        </p:nvSpPr>
        <p:spPr>
          <a:xfrm>
            <a:off x="3516378" y="1553677"/>
            <a:ext cx="4659208" cy="648072"/>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2"/>
            <a:r>
              <a:rPr lang="en-US" dirty="0">
                <a:solidFill>
                  <a:srgbClr val="FF7900"/>
                </a:solidFill>
                <a:latin typeface="Arial"/>
              </a:rPr>
              <a:t>Where can we learn about projects?</a:t>
            </a:r>
          </a:p>
        </p:txBody>
      </p:sp>
      <p:sp>
        <p:nvSpPr>
          <p:cNvPr id="6" name="Content Placeholder 1">
            <a:extLst>
              <a:ext uri="{FF2B5EF4-FFF2-40B4-BE49-F238E27FC236}">
                <a16:creationId xmlns:a16="http://schemas.microsoft.com/office/drawing/2014/main" id="{CFC1065D-0879-1F32-5F45-437FD6088533}"/>
              </a:ext>
            </a:extLst>
          </p:cNvPr>
          <p:cNvSpPr txBox="1">
            <a:spLocks/>
          </p:cNvSpPr>
          <p:nvPr/>
        </p:nvSpPr>
        <p:spPr>
          <a:xfrm>
            <a:off x="3358050" y="2292417"/>
            <a:ext cx="3907532" cy="648072"/>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2"/>
            <a:r>
              <a:rPr lang="en-US" dirty="0">
                <a:solidFill>
                  <a:srgbClr val="92D050"/>
                </a:solidFill>
                <a:latin typeface="Arial"/>
              </a:rPr>
              <a:t>Where can we get new ideas?</a:t>
            </a:r>
          </a:p>
        </p:txBody>
      </p:sp>
      <p:sp>
        <p:nvSpPr>
          <p:cNvPr id="7" name="Content Placeholder 1">
            <a:extLst>
              <a:ext uri="{FF2B5EF4-FFF2-40B4-BE49-F238E27FC236}">
                <a16:creationId xmlns:a16="http://schemas.microsoft.com/office/drawing/2014/main" id="{6BF7ACB3-CDF1-6437-F2F8-3B6E2380A54E}"/>
              </a:ext>
            </a:extLst>
          </p:cNvPr>
          <p:cNvSpPr txBox="1">
            <a:spLocks/>
          </p:cNvSpPr>
          <p:nvPr/>
        </p:nvSpPr>
        <p:spPr>
          <a:xfrm>
            <a:off x="3810178" y="3140432"/>
            <a:ext cx="5328592" cy="648072"/>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2"/>
            <a:r>
              <a:rPr lang="en-US" dirty="0">
                <a:solidFill>
                  <a:srgbClr val="00B0F0"/>
                </a:solidFill>
                <a:latin typeface="Arial"/>
              </a:rPr>
              <a:t>Who can help us work with stakeholders?</a:t>
            </a:r>
          </a:p>
        </p:txBody>
      </p:sp>
      <p:sp>
        <p:nvSpPr>
          <p:cNvPr id="8" name="Content Placeholder 1">
            <a:extLst>
              <a:ext uri="{FF2B5EF4-FFF2-40B4-BE49-F238E27FC236}">
                <a16:creationId xmlns:a16="http://schemas.microsoft.com/office/drawing/2014/main" id="{B9B0FE4C-DD99-1131-B368-AB4B57E533E7}"/>
              </a:ext>
            </a:extLst>
          </p:cNvPr>
          <p:cNvSpPr txBox="1">
            <a:spLocks/>
          </p:cNvSpPr>
          <p:nvPr/>
        </p:nvSpPr>
        <p:spPr>
          <a:xfrm>
            <a:off x="4510926" y="3813275"/>
            <a:ext cx="4824536" cy="648072"/>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2"/>
            <a:r>
              <a:rPr lang="en-US" dirty="0">
                <a:solidFill>
                  <a:srgbClr val="FF0000"/>
                </a:solidFill>
                <a:latin typeface="Arial"/>
              </a:rPr>
              <a:t>Is our innovation right for end users?</a:t>
            </a:r>
          </a:p>
        </p:txBody>
      </p:sp>
      <p:sp>
        <p:nvSpPr>
          <p:cNvPr id="9" name="Content Placeholder 1">
            <a:extLst>
              <a:ext uri="{FF2B5EF4-FFF2-40B4-BE49-F238E27FC236}">
                <a16:creationId xmlns:a16="http://schemas.microsoft.com/office/drawing/2014/main" id="{12456A73-73DF-3350-90BE-E6A947C1176D}"/>
              </a:ext>
            </a:extLst>
          </p:cNvPr>
          <p:cNvSpPr txBox="1">
            <a:spLocks/>
          </p:cNvSpPr>
          <p:nvPr/>
        </p:nvSpPr>
        <p:spPr>
          <a:xfrm>
            <a:off x="4111258" y="4337254"/>
            <a:ext cx="4288884" cy="648072"/>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2"/>
            <a:r>
              <a:rPr lang="en-US" dirty="0">
                <a:solidFill>
                  <a:srgbClr val="FF7900"/>
                </a:solidFill>
                <a:latin typeface="Arial"/>
              </a:rPr>
              <a:t>How can we reassure the public?</a:t>
            </a:r>
          </a:p>
        </p:txBody>
      </p:sp>
      <p:sp>
        <p:nvSpPr>
          <p:cNvPr id="10" name="Content Placeholder 1">
            <a:extLst>
              <a:ext uri="{FF2B5EF4-FFF2-40B4-BE49-F238E27FC236}">
                <a16:creationId xmlns:a16="http://schemas.microsoft.com/office/drawing/2014/main" id="{CE9A50B5-AC08-B925-2948-BFF0298CF07E}"/>
              </a:ext>
            </a:extLst>
          </p:cNvPr>
          <p:cNvSpPr txBox="1">
            <a:spLocks/>
          </p:cNvSpPr>
          <p:nvPr/>
        </p:nvSpPr>
        <p:spPr>
          <a:xfrm>
            <a:off x="3810178" y="4838353"/>
            <a:ext cx="5183806" cy="648072"/>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2"/>
            <a:r>
              <a:rPr lang="en-US" dirty="0">
                <a:solidFill>
                  <a:srgbClr val="00B0F0"/>
                </a:solidFill>
                <a:latin typeface="Arial"/>
              </a:rPr>
              <a:t>How can we best explain our solution?</a:t>
            </a:r>
          </a:p>
        </p:txBody>
      </p:sp>
      <p:sp>
        <p:nvSpPr>
          <p:cNvPr id="11" name="Content Placeholder 1">
            <a:extLst>
              <a:ext uri="{FF2B5EF4-FFF2-40B4-BE49-F238E27FC236}">
                <a16:creationId xmlns:a16="http://schemas.microsoft.com/office/drawing/2014/main" id="{1B1FBC75-826E-0B70-2671-0543CDAA2430}"/>
              </a:ext>
            </a:extLst>
          </p:cNvPr>
          <p:cNvSpPr txBox="1">
            <a:spLocks/>
          </p:cNvSpPr>
          <p:nvPr/>
        </p:nvSpPr>
        <p:spPr>
          <a:xfrm>
            <a:off x="5021679" y="5922934"/>
            <a:ext cx="4487807" cy="648072"/>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2"/>
            <a:r>
              <a:rPr lang="en-US" sz="2400" dirty="0">
                <a:solidFill>
                  <a:srgbClr val="92D050"/>
                </a:solidFill>
                <a:latin typeface="Arial"/>
              </a:rPr>
              <a:t>How can we make a bigger impact?</a:t>
            </a:r>
          </a:p>
        </p:txBody>
      </p:sp>
      <p:sp>
        <p:nvSpPr>
          <p:cNvPr id="12" name="Content Placeholder 1">
            <a:extLst>
              <a:ext uri="{FF2B5EF4-FFF2-40B4-BE49-F238E27FC236}">
                <a16:creationId xmlns:a16="http://schemas.microsoft.com/office/drawing/2014/main" id="{45D4E3A7-68EB-1726-BBB9-00932EDB63EE}"/>
              </a:ext>
            </a:extLst>
          </p:cNvPr>
          <p:cNvSpPr txBox="1">
            <a:spLocks/>
          </p:cNvSpPr>
          <p:nvPr/>
        </p:nvSpPr>
        <p:spPr>
          <a:xfrm>
            <a:off x="4562262" y="5385213"/>
            <a:ext cx="3239590" cy="418505"/>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2"/>
            <a:r>
              <a:rPr lang="en-US" dirty="0">
                <a:solidFill>
                  <a:srgbClr val="FF0000"/>
                </a:solidFill>
                <a:latin typeface="Arial"/>
              </a:rPr>
              <a:t>What about regulations?</a:t>
            </a:r>
          </a:p>
        </p:txBody>
      </p:sp>
    </p:spTree>
    <p:extLst>
      <p:ext uri="{BB962C8B-B14F-4D97-AF65-F5344CB8AC3E}">
        <p14:creationId xmlns:p14="http://schemas.microsoft.com/office/powerpoint/2010/main" val="3160222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B5A2-E658-20CE-70CE-1DCFFC5DF20E}"/>
              </a:ext>
            </a:extLst>
          </p:cNvPr>
          <p:cNvSpPr>
            <a:spLocks noGrp="1"/>
          </p:cNvSpPr>
          <p:nvPr>
            <p:ph type="title"/>
          </p:nvPr>
        </p:nvSpPr>
        <p:spPr/>
        <p:txBody>
          <a:bodyPr/>
          <a:lstStyle/>
          <a:p>
            <a:r>
              <a:rPr lang="en-US" dirty="0"/>
              <a:t>Example: Sustainability partnerships in the textile sector</a:t>
            </a:r>
          </a:p>
        </p:txBody>
      </p:sp>
      <p:sp>
        <p:nvSpPr>
          <p:cNvPr id="3" name="Content Placeholder 2">
            <a:extLst>
              <a:ext uri="{FF2B5EF4-FFF2-40B4-BE49-F238E27FC236}">
                <a16:creationId xmlns:a16="http://schemas.microsoft.com/office/drawing/2014/main" id="{FB273371-B216-4151-49A2-8F7EC3C7E8AB}"/>
              </a:ext>
            </a:extLst>
          </p:cNvPr>
          <p:cNvSpPr>
            <a:spLocks noGrp="1"/>
          </p:cNvSpPr>
          <p:nvPr>
            <p:ph idx="1"/>
          </p:nvPr>
        </p:nvSpPr>
        <p:spPr/>
        <p:txBody>
          <a:bodyPr/>
          <a:lstStyle/>
          <a:p>
            <a:endParaRPr lang="en-US" dirty="0"/>
          </a:p>
        </p:txBody>
      </p:sp>
      <p:graphicFrame>
        <p:nvGraphicFramePr>
          <p:cNvPr id="4" name="Content Placeholder 5">
            <a:extLst>
              <a:ext uri="{FF2B5EF4-FFF2-40B4-BE49-F238E27FC236}">
                <a16:creationId xmlns:a16="http://schemas.microsoft.com/office/drawing/2014/main" id="{7D2960C0-90BB-05AE-B1EA-E0D507F3788B}"/>
              </a:ext>
            </a:extLst>
          </p:cNvPr>
          <p:cNvGraphicFramePr>
            <a:graphicFrameLocks/>
          </p:cNvGraphicFramePr>
          <p:nvPr/>
        </p:nvGraphicFramePr>
        <p:xfrm>
          <a:off x="1295401" y="2175584"/>
          <a:ext cx="4714189" cy="3586475"/>
        </p:xfrm>
        <a:graphic>
          <a:graphicData uri="http://schemas.openxmlformats.org/drawingml/2006/table">
            <a:tbl>
              <a:tblPr>
                <a:tableStyleId>{5C22544A-7EE6-4342-B048-85BDC9FD1C3A}</a:tableStyleId>
              </a:tblPr>
              <a:tblGrid>
                <a:gridCol w="2100709">
                  <a:extLst>
                    <a:ext uri="{9D8B030D-6E8A-4147-A177-3AD203B41FA5}">
                      <a16:colId xmlns:a16="http://schemas.microsoft.com/office/drawing/2014/main" val="1142042509"/>
                    </a:ext>
                  </a:extLst>
                </a:gridCol>
                <a:gridCol w="2613480">
                  <a:extLst>
                    <a:ext uri="{9D8B030D-6E8A-4147-A177-3AD203B41FA5}">
                      <a16:colId xmlns:a16="http://schemas.microsoft.com/office/drawing/2014/main" val="4092535896"/>
                    </a:ext>
                  </a:extLst>
                </a:gridCol>
              </a:tblGrid>
              <a:tr h="597745">
                <a:tc>
                  <a:txBody>
                    <a:bodyPr/>
                    <a:lstStyle/>
                    <a:p>
                      <a:pPr algn="l" fontAlgn="b"/>
                      <a:r>
                        <a:rPr lang="fi-FI" sz="1300" b="1" u="none" strike="noStrike" dirty="0" err="1">
                          <a:effectLst/>
                        </a:rPr>
                        <a:t>Companies</a:t>
                      </a:r>
                      <a:endParaRPr lang="fi-FI" sz="1300" b="1" i="0" u="none" strike="noStrike" dirty="0">
                        <a:solidFill>
                          <a:srgbClr val="000000"/>
                        </a:solidFill>
                        <a:effectLst/>
                        <a:latin typeface="Calibri" panose="020F0502020204030204" pitchFamily="34" charset="0"/>
                      </a:endParaRPr>
                    </a:p>
                  </a:txBody>
                  <a:tcPr marL="9144" marR="9144" marT="9144" marB="0" anchor="b"/>
                </a:tc>
                <a:tc>
                  <a:txBody>
                    <a:bodyPr/>
                    <a:lstStyle/>
                    <a:p>
                      <a:pPr algn="l" fontAlgn="b"/>
                      <a:r>
                        <a:rPr lang="fi-FI" sz="1300" b="1" u="none" strike="noStrike" dirty="0" err="1">
                          <a:effectLst/>
                        </a:rPr>
                        <a:t>Partnership</a:t>
                      </a:r>
                      <a:r>
                        <a:rPr lang="fi-FI" sz="1300" b="1" u="none" strike="noStrike" dirty="0">
                          <a:effectLst/>
                        </a:rPr>
                        <a:t> portfolio </a:t>
                      </a:r>
                      <a:r>
                        <a:rPr lang="fi-FI" sz="1300" b="1" u="none" strike="noStrike" dirty="0" err="1">
                          <a:effectLst/>
                        </a:rPr>
                        <a:t>size</a:t>
                      </a:r>
                      <a:endParaRPr lang="fi-FI" sz="1300" b="1" i="0" u="none" strike="noStrike" dirty="0">
                        <a:solidFill>
                          <a:srgbClr val="000000"/>
                        </a:solidFill>
                        <a:effectLst/>
                        <a:latin typeface="Calibri" panose="020F0502020204030204" pitchFamily="34" charset="0"/>
                      </a:endParaRPr>
                    </a:p>
                  </a:txBody>
                  <a:tcPr marL="9144" marR="9144" marT="9144" marB="0" anchor="b"/>
                </a:tc>
                <a:extLst>
                  <a:ext uri="{0D108BD9-81ED-4DB2-BD59-A6C34878D82A}">
                    <a16:rowId xmlns:a16="http://schemas.microsoft.com/office/drawing/2014/main" val="3665861193"/>
                  </a:ext>
                </a:extLst>
              </a:tr>
              <a:tr h="298873">
                <a:tc>
                  <a:txBody>
                    <a:bodyPr/>
                    <a:lstStyle/>
                    <a:p>
                      <a:pPr algn="l" fontAlgn="b"/>
                      <a:r>
                        <a:rPr lang="fi-FI" sz="1300" u="none" strike="noStrike">
                          <a:effectLst/>
                        </a:rPr>
                        <a:t>H&amp;M</a:t>
                      </a:r>
                      <a:endParaRPr lang="fi-FI" sz="1300" b="0" i="0" u="none" strike="noStrike">
                        <a:solidFill>
                          <a:srgbClr val="000000"/>
                        </a:solidFill>
                        <a:effectLst/>
                        <a:latin typeface="Calibri" panose="020F0502020204030204" pitchFamily="34" charset="0"/>
                      </a:endParaRPr>
                    </a:p>
                  </a:txBody>
                  <a:tcPr marL="9144" marR="9144" marT="9144" marB="0" anchor="b"/>
                </a:tc>
                <a:tc>
                  <a:txBody>
                    <a:bodyPr/>
                    <a:lstStyle/>
                    <a:p>
                      <a:pPr algn="r" fontAlgn="b"/>
                      <a:r>
                        <a:rPr lang="fi-FI" sz="1300" u="none" strike="noStrike">
                          <a:effectLst/>
                        </a:rPr>
                        <a:t>103</a:t>
                      </a:r>
                      <a:endParaRPr lang="fi-FI" sz="1300" b="0" i="0" u="none" strike="noStrike">
                        <a:solidFill>
                          <a:srgbClr val="000000"/>
                        </a:solidFill>
                        <a:effectLst/>
                        <a:latin typeface="Calibri" panose="020F0502020204030204" pitchFamily="34" charset="0"/>
                      </a:endParaRPr>
                    </a:p>
                  </a:txBody>
                  <a:tcPr marL="9144" marR="9144" marT="9144" marB="0" anchor="b"/>
                </a:tc>
                <a:extLst>
                  <a:ext uri="{0D108BD9-81ED-4DB2-BD59-A6C34878D82A}">
                    <a16:rowId xmlns:a16="http://schemas.microsoft.com/office/drawing/2014/main" val="2344249925"/>
                  </a:ext>
                </a:extLst>
              </a:tr>
              <a:tr h="298873">
                <a:tc>
                  <a:txBody>
                    <a:bodyPr/>
                    <a:lstStyle/>
                    <a:p>
                      <a:pPr algn="l" fontAlgn="b"/>
                      <a:r>
                        <a:rPr lang="fi-FI" sz="1300" u="none" strike="noStrike">
                          <a:effectLst/>
                        </a:rPr>
                        <a:t>PVH Corp</a:t>
                      </a:r>
                      <a:endParaRPr lang="fi-FI" sz="1300" b="0" i="0" u="none" strike="noStrike">
                        <a:solidFill>
                          <a:srgbClr val="000000"/>
                        </a:solidFill>
                        <a:effectLst/>
                        <a:latin typeface="Calibri" panose="020F0502020204030204" pitchFamily="34" charset="0"/>
                      </a:endParaRPr>
                    </a:p>
                  </a:txBody>
                  <a:tcPr marL="9144" marR="9144" marT="9144" marB="0" anchor="b"/>
                </a:tc>
                <a:tc>
                  <a:txBody>
                    <a:bodyPr/>
                    <a:lstStyle/>
                    <a:p>
                      <a:pPr algn="r" fontAlgn="b"/>
                      <a:r>
                        <a:rPr lang="fi-FI" sz="1300" u="none" strike="noStrike">
                          <a:effectLst/>
                        </a:rPr>
                        <a:t>67</a:t>
                      </a:r>
                      <a:endParaRPr lang="fi-FI" sz="1300" b="0" i="0" u="none" strike="noStrike">
                        <a:solidFill>
                          <a:srgbClr val="000000"/>
                        </a:solidFill>
                        <a:effectLst/>
                        <a:latin typeface="Calibri" panose="020F0502020204030204" pitchFamily="34" charset="0"/>
                      </a:endParaRPr>
                    </a:p>
                  </a:txBody>
                  <a:tcPr marL="9144" marR="9144" marT="9144" marB="0" anchor="b"/>
                </a:tc>
                <a:extLst>
                  <a:ext uri="{0D108BD9-81ED-4DB2-BD59-A6C34878D82A}">
                    <a16:rowId xmlns:a16="http://schemas.microsoft.com/office/drawing/2014/main" val="2746517036"/>
                  </a:ext>
                </a:extLst>
              </a:tr>
              <a:tr h="298873">
                <a:tc>
                  <a:txBody>
                    <a:bodyPr/>
                    <a:lstStyle/>
                    <a:p>
                      <a:pPr algn="l" fontAlgn="b"/>
                      <a:r>
                        <a:rPr lang="fi-FI" sz="1300" u="none" strike="noStrike">
                          <a:effectLst/>
                        </a:rPr>
                        <a:t>Inditex</a:t>
                      </a:r>
                      <a:endParaRPr lang="fi-FI" sz="1300" b="0" i="0" u="none" strike="noStrike">
                        <a:solidFill>
                          <a:srgbClr val="000000"/>
                        </a:solidFill>
                        <a:effectLst/>
                        <a:latin typeface="Calibri" panose="020F0502020204030204" pitchFamily="34" charset="0"/>
                      </a:endParaRPr>
                    </a:p>
                  </a:txBody>
                  <a:tcPr marL="9144" marR="9144" marT="9144" marB="0" anchor="b"/>
                </a:tc>
                <a:tc>
                  <a:txBody>
                    <a:bodyPr/>
                    <a:lstStyle/>
                    <a:p>
                      <a:pPr algn="r" fontAlgn="b"/>
                      <a:r>
                        <a:rPr lang="fi-FI" sz="1300" u="none" strike="noStrike">
                          <a:effectLst/>
                        </a:rPr>
                        <a:t>59</a:t>
                      </a:r>
                      <a:endParaRPr lang="fi-FI" sz="1300" b="0" i="0" u="none" strike="noStrike">
                        <a:solidFill>
                          <a:srgbClr val="000000"/>
                        </a:solidFill>
                        <a:effectLst/>
                        <a:latin typeface="Calibri" panose="020F0502020204030204" pitchFamily="34" charset="0"/>
                      </a:endParaRPr>
                    </a:p>
                  </a:txBody>
                  <a:tcPr marL="9144" marR="9144" marT="9144" marB="0" anchor="b"/>
                </a:tc>
                <a:extLst>
                  <a:ext uri="{0D108BD9-81ED-4DB2-BD59-A6C34878D82A}">
                    <a16:rowId xmlns:a16="http://schemas.microsoft.com/office/drawing/2014/main" val="3939202841"/>
                  </a:ext>
                </a:extLst>
              </a:tr>
              <a:tr h="298873">
                <a:tc>
                  <a:txBody>
                    <a:bodyPr/>
                    <a:lstStyle/>
                    <a:p>
                      <a:pPr algn="l" fontAlgn="b"/>
                      <a:r>
                        <a:rPr lang="fi-FI" sz="1300" u="none" strike="noStrike">
                          <a:effectLst/>
                        </a:rPr>
                        <a:t>Gap Inc</a:t>
                      </a:r>
                      <a:endParaRPr lang="fi-FI" sz="1300" b="0" i="0" u="none" strike="noStrike">
                        <a:solidFill>
                          <a:srgbClr val="000000"/>
                        </a:solidFill>
                        <a:effectLst/>
                        <a:latin typeface="Calibri" panose="020F0502020204030204" pitchFamily="34" charset="0"/>
                      </a:endParaRPr>
                    </a:p>
                  </a:txBody>
                  <a:tcPr marL="9144" marR="9144" marT="9144" marB="0" anchor="b"/>
                </a:tc>
                <a:tc>
                  <a:txBody>
                    <a:bodyPr/>
                    <a:lstStyle/>
                    <a:p>
                      <a:pPr algn="r" fontAlgn="b"/>
                      <a:r>
                        <a:rPr lang="fi-FI" sz="1300" u="none" strike="noStrike" dirty="0">
                          <a:effectLst/>
                        </a:rPr>
                        <a:t>57</a:t>
                      </a:r>
                      <a:endParaRPr lang="fi-FI" sz="1300" b="0" i="0" u="none" strike="noStrike" dirty="0">
                        <a:solidFill>
                          <a:srgbClr val="000000"/>
                        </a:solidFill>
                        <a:effectLst/>
                        <a:latin typeface="Calibri" panose="020F0502020204030204" pitchFamily="34" charset="0"/>
                      </a:endParaRPr>
                    </a:p>
                  </a:txBody>
                  <a:tcPr marL="9144" marR="9144" marT="9144" marB="0" anchor="b"/>
                </a:tc>
                <a:extLst>
                  <a:ext uri="{0D108BD9-81ED-4DB2-BD59-A6C34878D82A}">
                    <a16:rowId xmlns:a16="http://schemas.microsoft.com/office/drawing/2014/main" val="1845371149"/>
                  </a:ext>
                </a:extLst>
              </a:tr>
              <a:tr h="298873">
                <a:tc>
                  <a:txBody>
                    <a:bodyPr/>
                    <a:lstStyle/>
                    <a:p>
                      <a:pPr algn="l" fontAlgn="b"/>
                      <a:r>
                        <a:rPr lang="fi-FI" sz="1300" u="none" strike="noStrike">
                          <a:effectLst/>
                        </a:rPr>
                        <a:t>VF Corp</a:t>
                      </a:r>
                      <a:endParaRPr lang="fi-FI" sz="1300" b="0" i="0" u="none" strike="noStrike">
                        <a:solidFill>
                          <a:srgbClr val="000000"/>
                        </a:solidFill>
                        <a:effectLst/>
                        <a:latin typeface="Calibri" panose="020F0502020204030204" pitchFamily="34" charset="0"/>
                      </a:endParaRPr>
                    </a:p>
                  </a:txBody>
                  <a:tcPr marL="9144" marR="9144" marT="9144" marB="0" anchor="b"/>
                </a:tc>
                <a:tc>
                  <a:txBody>
                    <a:bodyPr/>
                    <a:lstStyle/>
                    <a:p>
                      <a:pPr algn="r" fontAlgn="b"/>
                      <a:r>
                        <a:rPr lang="fi-FI" sz="1300" u="none" strike="noStrike">
                          <a:effectLst/>
                        </a:rPr>
                        <a:t>57</a:t>
                      </a:r>
                      <a:endParaRPr lang="fi-FI" sz="1300" b="0" i="0" u="none" strike="noStrike">
                        <a:solidFill>
                          <a:srgbClr val="000000"/>
                        </a:solidFill>
                        <a:effectLst/>
                        <a:latin typeface="Calibri" panose="020F0502020204030204" pitchFamily="34" charset="0"/>
                      </a:endParaRPr>
                    </a:p>
                  </a:txBody>
                  <a:tcPr marL="9144" marR="9144" marT="9144" marB="0" anchor="b"/>
                </a:tc>
                <a:extLst>
                  <a:ext uri="{0D108BD9-81ED-4DB2-BD59-A6C34878D82A}">
                    <a16:rowId xmlns:a16="http://schemas.microsoft.com/office/drawing/2014/main" val="2154580279"/>
                  </a:ext>
                </a:extLst>
              </a:tr>
              <a:tr h="298873">
                <a:tc>
                  <a:txBody>
                    <a:bodyPr/>
                    <a:lstStyle/>
                    <a:p>
                      <a:pPr algn="l" fontAlgn="b"/>
                      <a:r>
                        <a:rPr lang="fi-FI" sz="1300" u="none" strike="noStrike">
                          <a:effectLst/>
                        </a:rPr>
                        <a:t>Kering</a:t>
                      </a:r>
                      <a:endParaRPr lang="fi-FI" sz="1300" b="0" i="0" u="none" strike="noStrike">
                        <a:solidFill>
                          <a:srgbClr val="000000"/>
                        </a:solidFill>
                        <a:effectLst/>
                        <a:latin typeface="Calibri" panose="020F0502020204030204" pitchFamily="34" charset="0"/>
                      </a:endParaRPr>
                    </a:p>
                  </a:txBody>
                  <a:tcPr marL="9144" marR="9144" marT="9144" marB="0" anchor="b"/>
                </a:tc>
                <a:tc>
                  <a:txBody>
                    <a:bodyPr/>
                    <a:lstStyle/>
                    <a:p>
                      <a:pPr algn="r" fontAlgn="b"/>
                      <a:r>
                        <a:rPr lang="fi-FI" sz="1300" u="none" strike="noStrike">
                          <a:effectLst/>
                        </a:rPr>
                        <a:t>46</a:t>
                      </a:r>
                      <a:endParaRPr lang="fi-FI" sz="1300" b="0" i="0" u="none" strike="noStrike">
                        <a:solidFill>
                          <a:srgbClr val="000000"/>
                        </a:solidFill>
                        <a:effectLst/>
                        <a:latin typeface="Calibri" panose="020F0502020204030204" pitchFamily="34" charset="0"/>
                      </a:endParaRPr>
                    </a:p>
                  </a:txBody>
                  <a:tcPr marL="9144" marR="9144" marT="9144" marB="0" anchor="b"/>
                </a:tc>
                <a:extLst>
                  <a:ext uri="{0D108BD9-81ED-4DB2-BD59-A6C34878D82A}">
                    <a16:rowId xmlns:a16="http://schemas.microsoft.com/office/drawing/2014/main" val="1198976246"/>
                  </a:ext>
                </a:extLst>
              </a:tr>
              <a:tr h="298873">
                <a:tc>
                  <a:txBody>
                    <a:bodyPr/>
                    <a:lstStyle/>
                    <a:p>
                      <a:pPr algn="l" fontAlgn="b"/>
                      <a:r>
                        <a:rPr lang="fi-FI" sz="1300" u="none" strike="noStrike">
                          <a:effectLst/>
                        </a:rPr>
                        <a:t>Nike</a:t>
                      </a:r>
                      <a:endParaRPr lang="fi-FI" sz="1300" b="0" i="0" u="none" strike="noStrike">
                        <a:solidFill>
                          <a:srgbClr val="000000"/>
                        </a:solidFill>
                        <a:effectLst/>
                        <a:latin typeface="Calibri" panose="020F0502020204030204" pitchFamily="34" charset="0"/>
                      </a:endParaRPr>
                    </a:p>
                  </a:txBody>
                  <a:tcPr marL="9144" marR="9144" marT="9144" marB="0" anchor="b"/>
                </a:tc>
                <a:tc>
                  <a:txBody>
                    <a:bodyPr/>
                    <a:lstStyle/>
                    <a:p>
                      <a:pPr algn="r" fontAlgn="b"/>
                      <a:r>
                        <a:rPr lang="fi-FI" sz="1300" u="none" strike="noStrike">
                          <a:effectLst/>
                        </a:rPr>
                        <a:t>43</a:t>
                      </a:r>
                      <a:endParaRPr lang="fi-FI" sz="1300" b="0" i="0" u="none" strike="noStrike">
                        <a:solidFill>
                          <a:srgbClr val="000000"/>
                        </a:solidFill>
                        <a:effectLst/>
                        <a:latin typeface="Calibri" panose="020F0502020204030204" pitchFamily="34" charset="0"/>
                      </a:endParaRPr>
                    </a:p>
                  </a:txBody>
                  <a:tcPr marL="9144" marR="9144" marT="9144" marB="0" anchor="b"/>
                </a:tc>
                <a:extLst>
                  <a:ext uri="{0D108BD9-81ED-4DB2-BD59-A6C34878D82A}">
                    <a16:rowId xmlns:a16="http://schemas.microsoft.com/office/drawing/2014/main" val="2754029707"/>
                  </a:ext>
                </a:extLst>
              </a:tr>
              <a:tr h="298873">
                <a:tc>
                  <a:txBody>
                    <a:bodyPr/>
                    <a:lstStyle/>
                    <a:p>
                      <a:pPr algn="l" fontAlgn="b"/>
                      <a:r>
                        <a:rPr lang="fi-FI" sz="1300" u="none" strike="noStrike">
                          <a:effectLst/>
                        </a:rPr>
                        <a:t>Adidas</a:t>
                      </a:r>
                      <a:endParaRPr lang="fi-FI" sz="1300" b="0" i="0" u="none" strike="noStrike">
                        <a:solidFill>
                          <a:srgbClr val="000000"/>
                        </a:solidFill>
                        <a:effectLst/>
                        <a:latin typeface="Calibri" panose="020F0502020204030204" pitchFamily="34" charset="0"/>
                      </a:endParaRPr>
                    </a:p>
                  </a:txBody>
                  <a:tcPr marL="9144" marR="9144" marT="9144" marB="0" anchor="b"/>
                </a:tc>
                <a:tc>
                  <a:txBody>
                    <a:bodyPr/>
                    <a:lstStyle/>
                    <a:p>
                      <a:pPr algn="r" fontAlgn="b"/>
                      <a:r>
                        <a:rPr lang="fi-FI" sz="1300" u="none" strike="noStrike">
                          <a:effectLst/>
                        </a:rPr>
                        <a:t>39</a:t>
                      </a:r>
                      <a:endParaRPr lang="fi-FI" sz="1300" b="0" i="0" u="none" strike="noStrike">
                        <a:solidFill>
                          <a:srgbClr val="000000"/>
                        </a:solidFill>
                        <a:effectLst/>
                        <a:latin typeface="Calibri" panose="020F0502020204030204" pitchFamily="34" charset="0"/>
                      </a:endParaRPr>
                    </a:p>
                  </a:txBody>
                  <a:tcPr marL="9144" marR="9144" marT="9144" marB="0" anchor="b"/>
                </a:tc>
                <a:extLst>
                  <a:ext uri="{0D108BD9-81ED-4DB2-BD59-A6C34878D82A}">
                    <a16:rowId xmlns:a16="http://schemas.microsoft.com/office/drawing/2014/main" val="2505873039"/>
                  </a:ext>
                </a:extLst>
              </a:tr>
              <a:tr h="298873">
                <a:tc>
                  <a:txBody>
                    <a:bodyPr/>
                    <a:lstStyle/>
                    <a:p>
                      <a:pPr algn="l" fontAlgn="b"/>
                      <a:r>
                        <a:rPr lang="fi-FI" sz="1300" u="none" strike="noStrike">
                          <a:effectLst/>
                        </a:rPr>
                        <a:t>Ralph Lauren</a:t>
                      </a:r>
                      <a:endParaRPr lang="fi-FI" sz="1300" b="0" i="0" u="none" strike="noStrike">
                        <a:solidFill>
                          <a:srgbClr val="000000"/>
                        </a:solidFill>
                        <a:effectLst/>
                        <a:latin typeface="Calibri" panose="020F0502020204030204" pitchFamily="34" charset="0"/>
                      </a:endParaRPr>
                    </a:p>
                  </a:txBody>
                  <a:tcPr marL="9144" marR="9144" marT="9144" marB="0" anchor="b"/>
                </a:tc>
                <a:tc>
                  <a:txBody>
                    <a:bodyPr/>
                    <a:lstStyle/>
                    <a:p>
                      <a:pPr algn="r" fontAlgn="b"/>
                      <a:r>
                        <a:rPr lang="fi-FI" sz="1300" u="none" strike="noStrike">
                          <a:effectLst/>
                        </a:rPr>
                        <a:t>32</a:t>
                      </a:r>
                      <a:endParaRPr lang="fi-FI" sz="1300" b="0" i="0" u="none" strike="noStrike">
                        <a:solidFill>
                          <a:srgbClr val="000000"/>
                        </a:solidFill>
                        <a:effectLst/>
                        <a:latin typeface="Calibri" panose="020F0502020204030204" pitchFamily="34" charset="0"/>
                      </a:endParaRPr>
                    </a:p>
                  </a:txBody>
                  <a:tcPr marL="9144" marR="9144" marT="9144" marB="0" anchor="b"/>
                </a:tc>
                <a:extLst>
                  <a:ext uri="{0D108BD9-81ED-4DB2-BD59-A6C34878D82A}">
                    <a16:rowId xmlns:a16="http://schemas.microsoft.com/office/drawing/2014/main" val="695304516"/>
                  </a:ext>
                </a:extLst>
              </a:tr>
              <a:tr h="298873">
                <a:tc>
                  <a:txBody>
                    <a:bodyPr/>
                    <a:lstStyle/>
                    <a:p>
                      <a:pPr algn="l" fontAlgn="b"/>
                      <a:r>
                        <a:rPr lang="fi-FI" sz="1300" u="none" strike="noStrike">
                          <a:effectLst/>
                        </a:rPr>
                        <a:t>Lululemon</a:t>
                      </a:r>
                      <a:endParaRPr lang="fi-FI" sz="1300" b="0" i="0" u="none" strike="noStrike">
                        <a:solidFill>
                          <a:srgbClr val="000000"/>
                        </a:solidFill>
                        <a:effectLst/>
                        <a:latin typeface="Calibri" panose="020F0502020204030204" pitchFamily="34" charset="0"/>
                      </a:endParaRPr>
                    </a:p>
                  </a:txBody>
                  <a:tcPr marL="9144" marR="9144" marT="9144" marB="0" anchor="b"/>
                </a:tc>
                <a:tc>
                  <a:txBody>
                    <a:bodyPr/>
                    <a:lstStyle/>
                    <a:p>
                      <a:pPr algn="r" fontAlgn="b"/>
                      <a:r>
                        <a:rPr lang="fi-FI" sz="1300" u="none" strike="noStrike" dirty="0">
                          <a:effectLst/>
                        </a:rPr>
                        <a:t>28</a:t>
                      </a:r>
                      <a:endParaRPr lang="fi-FI" sz="1300" b="0" i="0" u="none" strike="noStrike" dirty="0">
                        <a:solidFill>
                          <a:srgbClr val="000000"/>
                        </a:solidFill>
                        <a:effectLst/>
                        <a:latin typeface="Calibri" panose="020F0502020204030204" pitchFamily="34" charset="0"/>
                      </a:endParaRPr>
                    </a:p>
                  </a:txBody>
                  <a:tcPr marL="9144" marR="9144" marT="9144" marB="0" anchor="b"/>
                </a:tc>
                <a:extLst>
                  <a:ext uri="{0D108BD9-81ED-4DB2-BD59-A6C34878D82A}">
                    <a16:rowId xmlns:a16="http://schemas.microsoft.com/office/drawing/2014/main" val="3062851161"/>
                  </a:ext>
                </a:extLst>
              </a:tr>
            </a:tbl>
          </a:graphicData>
        </a:graphic>
      </p:graphicFrame>
      <p:pic>
        <p:nvPicPr>
          <p:cNvPr id="5" name="Picture 2">
            <a:extLst>
              <a:ext uri="{FF2B5EF4-FFF2-40B4-BE49-F238E27FC236}">
                <a16:creationId xmlns:a16="http://schemas.microsoft.com/office/drawing/2014/main" id="{96ED0AB2-1DBF-306C-4E83-7A10342F1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509" y="1657132"/>
            <a:ext cx="3006090" cy="1005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ACD3ACBD-D5E2-7C27-6DAD-3A4CF7233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982" y="4400768"/>
            <a:ext cx="107442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6CF6460-2643-494C-2CB5-3590FD2FD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8959" y="3040813"/>
            <a:ext cx="1474470" cy="14516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D53D8544-E32C-44BE-43EC-609C4B854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5641" y="3840697"/>
            <a:ext cx="2068830" cy="136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Helsinki Region Smart &amp; Clean Foundation </a:t>
            </a:r>
            <a:endParaRPr lang="fi-FI" i="0" dirty="0"/>
          </a:p>
        </p:txBody>
      </p:sp>
      <p:sp>
        <p:nvSpPr>
          <p:cNvPr id="8" name="Content Placeholder 7"/>
          <p:cNvSpPr>
            <a:spLocks noGrp="1"/>
          </p:cNvSpPr>
          <p:nvPr>
            <p:ph idx="1"/>
          </p:nvPr>
        </p:nvSpPr>
        <p:spPr>
          <a:xfrm>
            <a:off x="1295402" y="1582739"/>
            <a:ext cx="6183152" cy="4135438"/>
          </a:xfrm>
        </p:spPr>
        <p:txBody>
          <a:bodyPr/>
          <a:lstStyle/>
          <a:p>
            <a:pPr marL="333210" indent="-333210">
              <a:buFont typeface="Arial" panose="020B0604020202020204" pitchFamily="34" charset="0"/>
              <a:buChar char="•"/>
            </a:pPr>
            <a:endParaRPr lang="fi-FI" dirty="0"/>
          </a:p>
        </p:txBody>
      </p:sp>
      <p:pic>
        <p:nvPicPr>
          <p:cNvPr id="6" name="Picture 5"/>
          <p:cNvPicPr>
            <a:picLocks noChangeAspect="1"/>
          </p:cNvPicPr>
          <p:nvPr/>
        </p:nvPicPr>
        <p:blipFill>
          <a:blip r:embed="rId3"/>
          <a:stretch>
            <a:fillRect/>
          </a:stretch>
        </p:blipFill>
        <p:spPr>
          <a:xfrm>
            <a:off x="1665173" y="3568949"/>
            <a:ext cx="4623751" cy="2081995"/>
          </a:xfrm>
          <a:prstGeom prst="rect">
            <a:avLst/>
          </a:prstGeom>
        </p:spPr>
      </p:pic>
      <p:pic>
        <p:nvPicPr>
          <p:cNvPr id="7" name="Picture 6"/>
          <p:cNvPicPr>
            <a:picLocks noChangeAspect="1"/>
          </p:cNvPicPr>
          <p:nvPr/>
        </p:nvPicPr>
        <p:blipFill>
          <a:blip r:embed="rId4"/>
          <a:stretch>
            <a:fillRect/>
          </a:stretch>
        </p:blipFill>
        <p:spPr>
          <a:xfrm>
            <a:off x="6613033" y="3938053"/>
            <a:ext cx="4216805" cy="1525844"/>
          </a:xfrm>
          <a:prstGeom prst="rect">
            <a:avLst/>
          </a:prstGeom>
        </p:spPr>
      </p:pic>
      <p:sp>
        <p:nvSpPr>
          <p:cNvPr id="9" name="Rectangle 8">
            <a:extLst>
              <a:ext uri="{FF2B5EF4-FFF2-40B4-BE49-F238E27FC236}">
                <a16:creationId xmlns:a16="http://schemas.microsoft.com/office/drawing/2014/main" id="{983E12B4-016E-43B7-BDDA-9ACEDDF3230B}"/>
              </a:ext>
            </a:extLst>
          </p:cNvPr>
          <p:cNvSpPr/>
          <p:nvPr/>
        </p:nvSpPr>
        <p:spPr>
          <a:xfrm>
            <a:off x="1602701" y="2151199"/>
            <a:ext cx="8813779" cy="609398"/>
          </a:xfrm>
          <a:prstGeom prst="rect">
            <a:avLst/>
          </a:prstGeom>
        </p:spPr>
        <p:txBody>
          <a:bodyPr wrap="square">
            <a:spAutoFit/>
          </a:bodyPr>
          <a:lstStyle/>
          <a:p>
            <a:pPr defTabSz="548640" fontAlgn="base">
              <a:spcBef>
                <a:spcPct val="0"/>
              </a:spcBef>
              <a:spcAft>
                <a:spcPct val="0"/>
              </a:spcAft>
            </a:pPr>
            <a:r>
              <a:rPr lang="en-US" sz="1680" b="1" dirty="0">
                <a:solidFill>
                  <a:srgbClr val="000000">
                    <a:lumMod val="75000"/>
                  </a:srgbClr>
                </a:solidFill>
                <a:latin typeface="Arial" charset="0"/>
                <a:ea typeface="ＭＳ Ｐゴシック" charset="0"/>
              </a:rPr>
              <a:t>“The Foundation orchestrates impactful climate solutions for systemic urban challenges in transport, energy, construction, and the waste and water sector.”</a:t>
            </a:r>
            <a:endParaRPr lang="fi-FI" sz="1680" dirty="0">
              <a:solidFill>
                <a:srgbClr val="000000">
                  <a:lumMod val="75000"/>
                </a:srgbClr>
              </a:solidFill>
              <a:latin typeface="Arial" charset="0"/>
              <a:ea typeface="ＭＳ Ｐゴシック" charset="0"/>
            </a:endParaRPr>
          </a:p>
        </p:txBody>
      </p:sp>
    </p:spTree>
    <p:extLst>
      <p:ext uri="{BB962C8B-B14F-4D97-AF65-F5344CB8AC3E}">
        <p14:creationId xmlns:p14="http://schemas.microsoft.com/office/powerpoint/2010/main" val="31518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Helsinki Region Smart &amp; Clean Foundation – projects undertaken</a:t>
            </a:r>
            <a:endParaRPr lang="fi-FI" i="0" dirty="0"/>
          </a:p>
        </p:txBody>
      </p:sp>
      <p:graphicFrame>
        <p:nvGraphicFramePr>
          <p:cNvPr id="3" name="Table 2">
            <a:extLst>
              <a:ext uri="{FF2B5EF4-FFF2-40B4-BE49-F238E27FC236}">
                <a16:creationId xmlns:a16="http://schemas.microsoft.com/office/drawing/2014/main" id="{46B23055-4A29-4913-A04C-2D96C51B7F74}"/>
              </a:ext>
            </a:extLst>
          </p:cNvPr>
          <p:cNvGraphicFramePr>
            <a:graphicFrameLocks noGrp="1"/>
          </p:cNvGraphicFramePr>
          <p:nvPr/>
        </p:nvGraphicFramePr>
        <p:xfrm>
          <a:off x="1257063" y="1564369"/>
          <a:ext cx="9034670" cy="4881669"/>
        </p:xfrm>
        <a:graphic>
          <a:graphicData uri="http://schemas.openxmlformats.org/drawingml/2006/table">
            <a:tbl>
              <a:tblPr>
                <a:tableStyleId>{5C22544A-7EE6-4342-B048-85BDC9FD1C3A}</a:tableStyleId>
              </a:tblPr>
              <a:tblGrid>
                <a:gridCol w="2247454">
                  <a:extLst>
                    <a:ext uri="{9D8B030D-6E8A-4147-A177-3AD203B41FA5}">
                      <a16:colId xmlns:a16="http://schemas.microsoft.com/office/drawing/2014/main" val="1762741376"/>
                    </a:ext>
                  </a:extLst>
                </a:gridCol>
                <a:gridCol w="2248517">
                  <a:extLst>
                    <a:ext uri="{9D8B030D-6E8A-4147-A177-3AD203B41FA5}">
                      <a16:colId xmlns:a16="http://schemas.microsoft.com/office/drawing/2014/main" val="574125318"/>
                    </a:ext>
                  </a:extLst>
                </a:gridCol>
                <a:gridCol w="2247454">
                  <a:extLst>
                    <a:ext uri="{9D8B030D-6E8A-4147-A177-3AD203B41FA5}">
                      <a16:colId xmlns:a16="http://schemas.microsoft.com/office/drawing/2014/main" val="3867883438"/>
                    </a:ext>
                  </a:extLst>
                </a:gridCol>
                <a:gridCol w="2291245">
                  <a:extLst>
                    <a:ext uri="{9D8B030D-6E8A-4147-A177-3AD203B41FA5}">
                      <a16:colId xmlns:a16="http://schemas.microsoft.com/office/drawing/2014/main" val="879121148"/>
                    </a:ext>
                  </a:extLst>
                </a:gridCol>
              </a:tblGrid>
              <a:tr h="402336">
                <a:tc>
                  <a:txBody>
                    <a:bodyPr/>
                    <a:lstStyle/>
                    <a:p>
                      <a:pPr algn="just"/>
                      <a:r>
                        <a:rPr lang="en-GB" sz="1300" b="1" dirty="0">
                          <a:effectLst/>
                        </a:rPr>
                        <a:t>Project</a:t>
                      </a:r>
                      <a:endParaRPr lang="fi-FI" sz="1300" b="1" dirty="0">
                        <a:effectLst/>
                        <a:latin typeface="Code"/>
                        <a:ea typeface="Code"/>
                        <a:cs typeface="Code"/>
                      </a:endParaRPr>
                    </a:p>
                  </a:txBody>
                  <a:tcPr marL="30562" marR="30562" marT="0" marB="0">
                    <a:solidFill>
                      <a:schemeClr val="accent5">
                        <a:lumMod val="75000"/>
                      </a:schemeClr>
                    </a:solidFill>
                  </a:tcPr>
                </a:tc>
                <a:tc>
                  <a:txBody>
                    <a:bodyPr/>
                    <a:lstStyle/>
                    <a:p>
                      <a:pPr algn="just"/>
                      <a:r>
                        <a:rPr lang="en-GB" sz="1300" b="1" dirty="0">
                          <a:effectLst/>
                        </a:rPr>
                        <a:t>Public value goals</a:t>
                      </a:r>
                      <a:endParaRPr lang="fi-FI" sz="1300" b="1" dirty="0">
                        <a:effectLst/>
                        <a:latin typeface="Code"/>
                        <a:ea typeface="Code"/>
                        <a:cs typeface="Code"/>
                      </a:endParaRPr>
                    </a:p>
                  </a:txBody>
                  <a:tcPr marL="30562" marR="30562" marT="0" marB="0">
                    <a:solidFill>
                      <a:schemeClr val="accent5">
                        <a:lumMod val="75000"/>
                      </a:schemeClr>
                    </a:solidFill>
                  </a:tcPr>
                </a:tc>
                <a:tc>
                  <a:txBody>
                    <a:bodyPr/>
                    <a:lstStyle/>
                    <a:p>
                      <a:pPr algn="just"/>
                      <a:r>
                        <a:rPr lang="en-GB" sz="1300" b="1" dirty="0">
                          <a:effectLst/>
                        </a:rPr>
                        <a:t>Private value </a:t>
                      </a:r>
                      <a:endParaRPr lang="fi-FI" sz="1300" b="1" dirty="0">
                        <a:effectLst/>
                      </a:endParaRPr>
                    </a:p>
                    <a:p>
                      <a:pPr algn="just"/>
                      <a:r>
                        <a:rPr lang="en-GB" sz="1300" b="1" dirty="0">
                          <a:effectLst/>
                        </a:rPr>
                        <a:t>goals</a:t>
                      </a:r>
                      <a:endParaRPr lang="fi-FI" sz="1300" b="1" dirty="0">
                        <a:effectLst/>
                        <a:latin typeface="Code"/>
                        <a:ea typeface="Code"/>
                        <a:cs typeface="Code"/>
                      </a:endParaRPr>
                    </a:p>
                  </a:txBody>
                  <a:tcPr marL="30562" marR="30562" marT="0" marB="0">
                    <a:solidFill>
                      <a:schemeClr val="accent5">
                        <a:lumMod val="75000"/>
                      </a:schemeClr>
                    </a:solidFill>
                  </a:tcPr>
                </a:tc>
                <a:tc>
                  <a:txBody>
                    <a:bodyPr/>
                    <a:lstStyle/>
                    <a:p>
                      <a:pPr algn="just"/>
                      <a:r>
                        <a:rPr lang="en-GB" sz="1300" b="1" dirty="0">
                          <a:effectLst/>
                        </a:rPr>
                        <a:t>Key actors</a:t>
                      </a:r>
                      <a:endParaRPr lang="fi-FI" sz="1300" b="1" dirty="0">
                        <a:effectLst/>
                        <a:latin typeface="Code"/>
                        <a:ea typeface="Code"/>
                        <a:cs typeface="Code"/>
                      </a:endParaRPr>
                    </a:p>
                  </a:txBody>
                  <a:tcPr marL="30562" marR="30562" marT="0" marB="0">
                    <a:solidFill>
                      <a:schemeClr val="accent5">
                        <a:lumMod val="75000"/>
                      </a:schemeClr>
                    </a:solidFill>
                  </a:tcPr>
                </a:tc>
                <a:extLst>
                  <a:ext uri="{0D108BD9-81ED-4DB2-BD59-A6C34878D82A}">
                    <a16:rowId xmlns:a16="http://schemas.microsoft.com/office/drawing/2014/main" val="576435688"/>
                  </a:ext>
                </a:extLst>
              </a:tr>
              <a:tr h="603504">
                <a:tc>
                  <a:txBody>
                    <a:bodyPr/>
                    <a:lstStyle/>
                    <a:p>
                      <a:pPr algn="just"/>
                      <a:r>
                        <a:rPr lang="en-GB" sz="1300">
                          <a:effectLst/>
                        </a:rPr>
                        <a:t>Indoor air quality</a:t>
                      </a:r>
                      <a:endParaRPr lang="fi-FI" sz="1300">
                        <a:effectLst/>
                        <a:latin typeface="Code"/>
                        <a:ea typeface="Code"/>
                        <a:cs typeface="Code"/>
                      </a:endParaRPr>
                    </a:p>
                  </a:txBody>
                  <a:tcPr marL="30562" marR="30562" marT="0" marB="0"/>
                </a:tc>
                <a:tc>
                  <a:txBody>
                    <a:bodyPr/>
                    <a:lstStyle/>
                    <a:p>
                      <a:pPr algn="just"/>
                      <a:r>
                        <a:rPr lang="en-GB" sz="1300">
                          <a:effectLst/>
                        </a:rPr>
                        <a:t>Improving air quality in public buildings (e.g. schools) </a:t>
                      </a:r>
                      <a:endParaRPr lang="fi-FI" sz="1300">
                        <a:effectLst/>
                        <a:latin typeface="Code"/>
                        <a:ea typeface="Code"/>
                        <a:cs typeface="Code"/>
                      </a:endParaRPr>
                    </a:p>
                  </a:txBody>
                  <a:tcPr marL="30562" marR="30562" marT="0" marB="0"/>
                </a:tc>
                <a:tc>
                  <a:txBody>
                    <a:bodyPr/>
                    <a:lstStyle/>
                    <a:p>
                      <a:pPr algn="just"/>
                      <a:r>
                        <a:rPr lang="en-GB" sz="1300">
                          <a:effectLst/>
                        </a:rPr>
                        <a:t>Creating new air quality services</a:t>
                      </a:r>
                      <a:endParaRPr lang="fi-FI" sz="1300">
                        <a:effectLst/>
                        <a:latin typeface="Code"/>
                        <a:ea typeface="Code"/>
                        <a:cs typeface="Code"/>
                      </a:endParaRPr>
                    </a:p>
                  </a:txBody>
                  <a:tcPr marL="30562" marR="30562" marT="0" marB="0"/>
                </a:tc>
                <a:tc>
                  <a:txBody>
                    <a:bodyPr/>
                    <a:lstStyle/>
                    <a:p>
                      <a:pPr algn="just"/>
                      <a:r>
                        <a:rPr lang="en-GB" sz="1300">
                          <a:effectLst/>
                        </a:rPr>
                        <a:t>Research centre, three cities, university, technology-provider firms</a:t>
                      </a:r>
                      <a:endParaRPr lang="fi-FI" sz="1300">
                        <a:effectLst/>
                        <a:latin typeface="Code"/>
                        <a:ea typeface="Code"/>
                        <a:cs typeface="Code"/>
                      </a:endParaRPr>
                    </a:p>
                  </a:txBody>
                  <a:tcPr marL="30562" marR="30562" marT="0" marB="0"/>
                </a:tc>
                <a:extLst>
                  <a:ext uri="{0D108BD9-81ED-4DB2-BD59-A6C34878D82A}">
                    <a16:rowId xmlns:a16="http://schemas.microsoft.com/office/drawing/2014/main" val="3332878597"/>
                  </a:ext>
                </a:extLst>
              </a:tr>
              <a:tr h="651986">
                <a:tc>
                  <a:txBody>
                    <a:bodyPr/>
                    <a:lstStyle/>
                    <a:p>
                      <a:pPr algn="just"/>
                      <a:r>
                        <a:rPr lang="en-GB" sz="1300">
                          <a:effectLst/>
                        </a:rPr>
                        <a:t>Outdoor air quality</a:t>
                      </a:r>
                      <a:endParaRPr lang="fi-FI" sz="1300">
                        <a:effectLst/>
                        <a:latin typeface="Code"/>
                        <a:ea typeface="Code"/>
                        <a:cs typeface="Code"/>
                      </a:endParaRPr>
                    </a:p>
                  </a:txBody>
                  <a:tcPr marL="30562" marR="30562" marT="0" marB="0"/>
                </a:tc>
                <a:tc>
                  <a:txBody>
                    <a:bodyPr/>
                    <a:lstStyle/>
                    <a:p>
                      <a:pPr algn="just"/>
                      <a:r>
                        <a:rPr lang="en-GB" sz="1300">
                          <a:effectLst/>
                        </a:rPr>
                        <a:t>Improving outdoor air quality in the region, offering new data for decision-making </a:t>
                      </a:r>
                      <a:endParaRPr lang="fi-FI" sz="1300">
                        <a:effectLst/>
                        <a:latin typeface="Code"/>
                        <a:ea typeface="Code"/>
                        <a:cs typeface="Code"/>
                      </a:endParaRPr>
                    </a:p>
                  </a:txBody>
                  <a:tcPr marL="30562" marR="30562" marT="0" marB="0"/>
                </a:tc>
                <a:tc>
                  <a:txBody>
                    <a:bodyPr/>
                    <a:lstStyle/>
                    <a:p>
                      <a:pPr algn="just"/>
                      <a:r>
                        <a:rPr lang="en-GB" sz="1300">
                          <a:effectLst/>
                        </a:rPr>
                        <a:t>Creating a new air-quality monitoring system for use in developing services</a:t>
                      </a:r>
                      <a:endParaRPr lang="fi-FI" sz="1300">
                        <a:effectLst/>
                        <a:latin typeface="Code"/>
                        <a:ea typeface="Code"/>
                        <a:cs typeface="Code"/>
                      </a:endParaRPr>
                    </a:p>
                  </a:txBody>
                  <a:tcPr marL="30562" marR="30562" marT="0" marB="0"/>
                </a:tc>
                <a:tc>
                  <a:txBody>
                    <a:bodyPr/>
                    <a:lstStyle/>
                    <a:p>
                      <a:pPr algn="just"/>
                      <a:r>
                        <a:rPr lang="en-GB" sz="1300">
                          <a:effectLst/>
                        </a:rPr>
                        <a:t>MNE, meteorological institute, local environmental authority, university, city, several SMEs</a:t>
                      </a:r>
                      <a:endParaRPr lang="fi-FI" sz="1300">
                        <a:effectLst/>
                        <a:latin typeface="Code"/>
                        <a:ea typeface="Code"/>
                        <a:cs typeface="Code"/>
                      </a:endParaRPr>
                    </a:p>
                  </a:txBody>
                  <a:tcPr marL="30562" marR="30562" marT="0" marB="0"/>
                </a:tc>
                <a:extLst>
                  <a:ext uri="{0D108BD9-81ED-4DB2-BD59-A6C34878D82A}">
                    <a16:rowId xmlns:a16="http://schemas.microsoft.com/office/drawing/2014/main" val="1834024795"/>
                  </a:ext>
                </a:extLst>
              </a:tr>
              <a:tr h="804672">
                <a:tc>
                  <a:txBody>
                    <a:bodyPr/>
                    <a:lstStyle/>
                    <a:p>
                      <a:pPr algn="just"/>
                      <a:r>
                        <a:rPr lang="en-GB" sz="1300">
                          <a:effectLst/>
                        </a:rPr>
                        <a:t>Biofuels in mobility</a:t>
                      </a:r>
                      <a:endParaRPr lang="fi-FI" sz="1300">
                        <a:effectLst/>
                        <a:latin typeface="Code"/>
                        <a:ea typeface="Code"/>
                        <a:cs typeface="Code"/>
                      </a:endParaRPr>
                    </a:p>
                  </a:txBody>
                  <a:tcPr marL="30562" marR="30562" marT="0" marB="0"/>
                </a:tc>
                <a:tc>
                  <a:txBody>
                    <a:bodyPr/>
                    <a:lstStyle/>
                    <a:p>
                      <a:pPr algn="just"/>
                      <a:r>
                        <a:rPr lang="en-GB" sz="1300" dirty="0">
                          <a:effectLst/>
                        </a:rPr>
                        <a:t>Replacing fossil fuels in public transportation with biofuels</a:t>
                      </a:r>
                      <a:endParaRPr lang="fi-FI" sz="1300" dirty="0">
                        <a:effectLst/>
                        <a:latin typeface="Code"/>
                        <a:ea typeface="Code"/>
                        <a:cs typeface="Code"/>
                      </a:endParaRPr>
                    </a:p>
                  </a:txBody>
                  <a:tcPr marL="30562" marR="30562" marT="0" marB="0"/>
                </a:tc>
                <a:tc>
                  <a:txBody>
                    <a:bodyPr/>
                    <a:lstStyle/>
                    <a:p>
                      <a:pPr algn="just"/>
                      <a:r>
                        <a:rPr lang="en-GB" sz="1300">
                          <a:effectLst/>
                        </a:rPr>
                        <a:t>New business opportunities for biofuel and energy firms</a:t>
                      </a:r>
                      <a:endParaRPr lang="fi-FI" sz="1300">
                        <a:effectLst/>
                        <a:latin typeface="Code"/>
                        <a:ea typeface="Code"/>
                        <a:cs typeface="Code"/>
                      </a:endParaRPr>
                    </a:p>
                  </a:txBody>
                  <a:tcPr marL="30562" marR="30562" marT="0" marB="0"/>
                </a:tc>
                <a:tc>
                  <a:txBody>
                    <a:bodyPr/>
                    <a:lstStyle/>
                    <a:p>
                      <a:pPr algn="just"/>
                      <a:r>
                        <a:rPr lang="en-GB" sz="1300">
                          <a:effectLst/>
                        </a:rPr>
                        <a:t>Transport authority, Ministries, biofuel producers and distributors, transport businesses</a:t>
                      </a:r>
                      <a:endParaRPr lang="fi-FI" sz="1300">
                        <a:effectLst/>
                        <a:latin typeface="Code"/>
                        <a:ea typeface="Code"/>
                        <a:cs typeface="Code"/>
                      </a:endParaRPr>
                    </a:p>
                  </a:txBody>
                  <a:tcPr marL="30562" marR="30562" marT="0" marB="0"/>
                </a:tc>
                <a:extLst>
                  <a:ext uri="{0D108BD9-81ED-4DB2-BD59-A6C34878D82A}">
                    <a16:rowId xmlns:a16="http://schemas.microsoft.com/office/drawing/2014/main" val="3770387814"/>
                  </a:ext>
                </a:extLst>
              </a:tr>
              <a:tr h="603504">
                <a:tc>
                  <a:txBody>
                    <a:bodyPr/>
                    <a:lstStyle/>
                    <a:p>
                      <a:pPr algn="just"/>
                      <a:r>
                        <a:rPr lang="en-GB" sz="1300" dirty="0">
                          <a:effectLst/>
                        </a:rPr>
                        <a:t>Stormwater management</a:t>
                      </a:r>
                      <a:endParaRPr lang="fi-FI" sz="1300" dirty="0">
                        <a:effectLst/>
                        <a:latin typeface="Code"/>
                        <a:ea typeface="Code"/>
                        <a:cs typeface="Code"/>
                      </a:endParaRPr>
                    </a:p>
                  </a:txBody>
                  <a:tcPr marL="30562" marR="30562" marT="0" marB="0"/>
                </a:tc>
                <a:tc>
                  <a:txBody>
                    <a:bodyPr/>
                    <a:lstStyle/>
                    <a:p>
                      <a:pPr algn="just"/>
                      <a:r>
                        <a:rPr lang="en-GB" sz="1300" dirty="0">
                          <a:effectLst/>
                        </a:rPr>
                        <a:t>Increased preparedness for flooding</a:t>
                      </a:r>
                      <a:endParaRPr lang="fi-FI" sz="1300" dirty="0">
                        <a:effectLst/>
                        <a:latin typeface="Code"/>
                        <a:ea typeface="Code"/>
                        <a:cs typeface="Code"/>
                      </a:endParaRPr>
                    </a:p>
                  </a:txBody>
                  <a:tcPr marL="30562" marR="30562" marT="0" marB="0"/>
                </a:tc>
                <a:tc>
                  <a:txBody>
                    <a:bodyPr/>
                    <a:lstStyle/>
                    <a:p>
                      <a:pPr algn="just"/>
                      <a:r>
                        <a:rPr lang="en-GB" sz="1300">
                          <a:effectLst/>
                        </a:rPr>
                        <a:t>New business opportunities for stormwater management systems</a:t>
                      </a:r>
                      <a:endParaRPr lang="fi-FI" sz="1300">
                        <a:effectLst/>
                        <a:latin typeface="Code"/>
                        <a:ea typeface="Code"/>
                        <a:cs typeface="Code"/>
                      </a:endParaRPr>
                    </a:p>
                  </a:txBody>
                  <a:tcPr marL="30562" marR="30562" marT="0" marB="0"/>
                </a:tc>
                <a:tc>
                  <a:txBody>
                    <a:bodyPr/>
                    <a:lstStyle/>
                    <a:p>
                      <a:pPr algn="just"/>
                      <a:r>
                        <a:rPr lang="en-GB" sz="1300">
                          <a:effectLst/>
                        </a:rPr>
                        <a:t>City, university, several firms providing technology and material </a:t>
                      </a:r>
                      <a:endParaRPr lang="fi-FI" sz="1300">
                        <a:effectLst/>
                        <a:latin typeface="Code"/>
                        <a:ea typeface="Code"/>
                        <a:cs typeface="Code"/>
                      </a:endParaRPr>
                    </a:p>
                  </a:txBody>
                  <a:tcPr marL="30562" marR="30562" marT="0" marB="0"/>
                </a:tc>
                <a:extLst>
                  <a:ext uri="{0D108BD9-81ED-4DB2-BD59-A6C34878D82A}">
                    <a16:rowId xmlns:a16="http://schemas.microsoft.com/office/drawing/2014/main" val="652457431"/>
                  </a:ext>
                </a:extLst>
              </a:tr>
              <a:tr h="804672">
                <a:tc>
                  <a:txBody>
                    <a:bodyPr/>
                    <a:lstStyle/>
                    <a:p>
                      <a:pPr algn="just"/>
                      <a:r>
                        <a:rPr lang="en-GB" sz="1300">
                          <a:effectLst/>
                        </a:rPr>
                        <a:t>Housing renovation</a:t>
                      </a:r>
                      <a:endParaRPr lang="fi-FI" sz="1300">
                        <a:effectLst/>
                        <a:latin typeface="Code"/>
                        <a:ea typeface="Code"/>
                        <a:cs typeface="Code"/>
                      </a:endParaRPr>
                    </a:p>
                  </a:txBody>
                  <a:tcPr marL="30562" marR="30562" marT="0" marB="0"/>
                </a:tc>
                <a:tc>
                  <a:txBody>
                    <a:bodyPr/>
                    <a:lstStyle/>
                    <a:p>
                      <a:pPr algn="just"/>
                      <a:r>
                        <a:rPr lang="en-GB" sz="1300">
                          <a:effectLst/>
                        </a:rPr>
                        <a:t>More sustainable renovation solutions for residential buildings</a:t>
                      </a:r>
                      <a:endParaRPr lang="fi-FI" sz="1300">
                        <a:effectLst/>
                        <a:latin typeface="Code"/>
                        <a:ea typeface="Code"/>
                        <a:cs typeface="Code"/>
                      </a:endParaRPr>
                    </a:p>
                  </a:txBody>
                  <a:tcPr marL="30562" marR="30562" marT="0" marB="0"/>
                </a:tc>
                <a:tc>
                  <a:txBody>
                    <a:bodyPr/>
                    <a:lstStyle/>
                    <a:p>
                      <a:pPr algn="just"/>
                      <a:r>
                        <a:rPr lang="en-GB" sz="1300">
                          <a:effectLst/>
                        </a:rPr>
                        <a:t>Piloting new renovation solutions</a:t>
                      </a:r>
                      <a:endParaRPr lang="fi-FI" sz="1300">
                        <a:effectLst/>
                        <a:latin typeface="Code"/>
                        <a:ea typeface="Code"/>
                        <a:cs typeface="Code"/>
                      </a:endParaRPr>
                    </a:p>
                  </a:txBody>
                  <a:tcPr marL="30562" marR="30562" marT="0" marB="0"/>
                </a:tc>
                <a:tc>
                  <a:txBody>
                    <a:bodyPr/>
                    <a:lstStyle/>
                    <a:p>
                      <a:pPr algn="just"/>
                      <a:r>
                        <a:rPr lang="en-GB" sz="1300">
                          <a:effectLst/>
                        </a:rPr>
                        <a:t>Research centre, housing provider organizations (public and private), several construction sector firms</a:t>
                      </a:r>
                      <a:endParaRPr lang="fi-FI" sz="1300">
                        <a:effectLst/>
                        <a:latin typeface="Code"/>
                        <a:ea typeface="Code"/>
                        <a:cs typeface="Code"/>
                      </a:endParaRPr>
                    </a:p>
                  </a:txBody>
                  <a:tcPr marL="30562" marR="30562" marT="0" marB="0"/>
                </a:tc>
                <a:extLst>
                  <a:ext uri="{0D108BD9-81ED-4DB2-BD59-A6C34878D82A}">
                    <a16:rowId xmlns:a16="http://schemas.microsoft.com/office/drawing/2014/main" val="2207741622"/>
                  </a:ext>
                </a:extLst>
              </a:tr>
              <a:tr h="603504">
                <a:tc>
                  <a:txBody>
                    <a:bodyPr/>
                    <a:lstStyle/>
                    <a:p>
                      <a:pPr algn="just"/>
                      <a:r>
                        <a:rPr lang="en-GB" sz="1300">
                          <a:effectLst/>
                        </a:rPr>
                        <a:t>Urban Food</a:t>
                      </a:r>
                      <a:endParaRPr lang="fi-FI" sz="1300">
                        <a:effectLst/>
                        <a:latin typeface="Code"/>
                        <a:ea typeface="Code"/>
                        <a:cs typeface="Code"/>
                      </a:endParaRPr>
                    </a:p>
                  </a:txBody>
                  <a:tcPr marL="30562" marR="30562" marT="0" marB="0"/>
                </a:tc>
                <a:tc>
                  <a:txBody>
                    <a:bodyPr/>
                    <a:lstStyle/>
                    <a:p>
                      <a:pPr algn="just"/>
                      <a:r>
                        <a:rPr lang="en-GB" sz="1300" dirty="0">
                          <a:effectLst/>
                        </a:rPr>
                        <a:t>Decreasing food waste and increasing local food production</a:t>
                      </a:r>
                      <a:endParaRPr lang="fi-FI" sz="1300" dirty="0">
                        <a:effectLst/>
                        <a:latin typeface="Code"/>
                        <a:ea typeface="Code"/>
                        <a:cs typeface="Code"/>
                      </a:endParaRPr>
                    </a:p>
                  </a:txBody>
                  <a:tcPr marL="30562" marR="30562" marT="0" marB="0"/>
                </a:tc>
                <a:tc>
                  <a:txBody>
                    <a:bodyPr/>
                    <a:lstStyle/>
                    <a:p>
                      <a:pPr algn="just"/>
                      <a:r>
                        <a:rPr lang="en-GB" sz="1300">
                          <a:effectLst/>
                        </a:rPr>
                        <a:t>New services and new value from excess food</a:t>
                      </a:r>
                      <a:endParaRPr lang="fi-FI" sz="1300">
                        <a:effectLst/>
                        <a:latin typeface="Code"/>
                        <a:ea typeface="Code"/>
                        <a:cs typeface="Code"/>
                      </a:endParaRPr>
                    </a:p>
                  </a:txBody>
                  <a:tcPr marL="30562" marR="30562" marT="0" marB="0"/>
                </a:tc>
                <a:tc>
                  <a:txBody>
                    <a:bodyPr/>
                    <a:lstStyle/>
                    <a:p>
                      <a:pPr algn="just"/>
                      <a:r>
                        <a:rPr lang="en-GB" sz="1300" dirty="0">
                          <a:effectLst/>
                        </a:rPr>
                        <a:t>Various companies and cooperatives in the restaurant and food sectors</a:t>
                      </a:r>
                      <a:endParaRPr lang="fi-FI" sz="1300" dirty="0">
                        <a:effectLst/>
                        <a:latin typeface="Code"/>
                        <a:ea typeface="Code"/>
                        <a:cs typeface="Code"/>
                      </a:endParaRPr>
                    </a:p>
                  </a:txBody>
                  <a:tcPr marL="30562" marR="30562" marT="0" marB="0"/>
                </a:tc>
                <a:extLst>
                  <a:ext uri="{0D108BD9-81ED-4DB2-BD59-A6C34878D82A}">
                    <a16:rowId xmlns:a16="http://schemas.microsoft.com/office/drawing/2014/main" val="3244297322"/>
                  </a:ext>
                </a:extLst>
              </a:tr>
              <a:tr h="407491">
                <a:tc>
                  <a:txBody>
                    <a:bodyPr/>
                    <a:lstStyle/>
                    <a:p>
                      <a:pPr algn="just"/>
                      <a:r>
                        <a:rPr lang="en-GB" sz="1300" dirty="0">
                          <a:effectLst/>
                          <a:latin typeface="+mn-lt"/>
                        </a:rPr>
                        <a:t>Plastics circular economy</a:t>
                      </a:r>
                      <a:endParaRPr lang="fi-FI" sz="1300" dirty="0">
                        <a:effectLst/>
                        <a:latin typeface="+mn-lt"/>
                        <a:ea typeface="Code"/>
                        <a:cs typeface="Code"/>
                      </a:endParaRPr>
                    </a:p>
                  </a:txBody>
                  <a:tcPr marL="30562" marR="30562" marT="0" marB="0">
                    <a:solidFill>
                      <a:schemeClr val="accent5">
                        <a:lumMod val="60000"/>
                        <a:lumOff val="40000"/>
                      </a:schemeClr>
                    </a:solidFill>
                  </a:tcPr>
                </a:tc>
                <a:tc>
                  <a:txBody>
                    <a:bodyPr/>
                    <a:lstStyle/>
                    <a:p>
                      <a:pPr algn="just"/>
                      <a:r>
                        <a:rPr lang="en-GB" sz="1300" dirty="0">
                          <a:effectLst/>
                          <a:latin typeface="+mn-lt"/>
                          <a:ea typeface="Code"/>
                          <a:cs typeface="Code"/>
                        </a:rPr>
                        <a:t>Reducing urban plastic waste</a:t>
                      </a:r>
                      <a:endParaRPr lang="fi-FI" sz="1300" dirty="0">
                        <a:effectLst/>
                        <a:latin typeface="+mn-lt"/>
                        <a:ea typeface="Code"/>
                        <a:cs typeface="Code"/>
                      </a:endParaRPr>
                    </a:p>
                  </a:txBody>
                  <a:tcPr marL="30562" marR="30562" marT="0" marB="0">
                    <a:solidFill>
                      <a:schemeClr val="accent5">
                        <a:lumMod val="60000"/>
                        <a:lumOff val="40000"/>
                      </a:schemeClr>
                    </a:solidFill>
                  </a:tcPr>
                </a:tc>
                <a:tc>
                  <a:txBody>
                    <a:bodyPr/>
                    <a:lstStyle/>
                    <a:p>
                      <a:pPr algn="just"/>
                      <a:r>
                        <a:rPr lang="en-GB" sz="1300" dirty="0">
                          <a:effectLst/>
                          <a:latin typeface="+mn-lt"/>
                        </a:rPr>
                        <a:t>New viable circular economy business models</a:t>
                      </a:r>
                      <a:endParaRPr lang="fi-FI" sz="1300" dirty="0">
                        <a:effectLst/>
                        <a:latin typeface="+mn-lt"/>
                        <a:ea typeface="Code"/>
                        <a:cs typeface="Code"/>
                      </a:endParaRPr>
                    </a:p>
                  </a:txBody>
                  <a:tcPr marL="30562" marR="30562" marT="0" marB="0">
                    <a:solidFill>
                      <a:schemeClr val="accent5">
                        <a:lumMod val="60000"/>
                        <a:lumOff val="40000"/>
                      </a:schemeClr>
                    </a:solidFill>
                  </a:tcPr>
                </a:tc>
                <a:tc>
                  <a:txBody>
                    <a:bodyPr/>
                    <a:lstStyle/>
                    <a:p>
                      <a:pPr algn="just"/>
                      <a:r>
                        <a:rPr lang="en-GB" sz="1300" dirty="0">
                          <a:effectLst/>
                          <a:latin typeface="+mn-lt"/>
                        </a:rPr>
                        <a:t>Numerous businesses, city actors, </a:t>
                      </a:r>
                      <a:endParaRPr lang="fi-FI" sz="1300" dirty="0">
                        <a:effectLst/>
                        <a:latin typeface="+mn-lt"/>
                        <a:ea typeface="Code"/>
                        <a:cs typeface="Code"/>
                      </a:endParaRPr>
                    </a:p>
                  </a:txBody>
                  <a:tcPr marL="30562" marR="30562" marT="0" marB="0">
                    <a:solidFill>
                      <a:schemeClr val="accent5">
                        <a:lumMod val="60000"/>
                        <a:lumOff val="40000"/>
                      </a:schemeClr>
                    </a:solidFill>
                  </a:tcPr>
                </a:tc>
                <a:extLst>
                  <a:ext uri="{0D108BD9-81ED-4DB2-BD59-A6C34878D82A}">
                    <a16:rowId xmlns:a16="http://schemas.microsoft.com/office/drawing/2014/main" val="3045232850"/>
                  </a:ext>
                </a:extLst>
              </a:tr>
            </a:tbl>
          </a:graphicData>
        </a:graphic>
      </p:graphicFrame>
    </p:spTree>
    <p:extLst>
      <p:ext uri="{BB962C8B-B14F-4D97-AF65-F5344CB8AC3E}">
        <p14:creationId xmlns:p14="http://schemas.microsoft.com/office/powerpoint/2010/main" val="157844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6" name="Title 5">
            <a:extLst>
              <a:ext uri="{FF2B5EF4-FFF2-40B4-BE49-F238E27FC236}">
                <a16:creationId xmlns:a16="http://schemas.microsoft.com/office/drawing/2014/main" id="{426FC46D-D990-4E6D-9C22-8A7F57E79535}"/>
              </a:ext>
            </a:extLst>
          </p:cNvPr>
          <p:cNvSpPr>
            <a:spLocks noGrp="1"/>
          </p:cNvSpPr>
          <p:nvPr>
            <p:ph type="title"/>
          </p:nvPr>
        </p:nvSpPr>
        <p:spPr>
          <a:xfrm>
            <a:off x="838200" y="963877"/>
            <a:ext cx="3494362" cy="4930246"/>
          </a:xfrm>
        </p:spPr>
        <p:txBody>
          <a:bodyPr>
            <a:normAutofit/>
          </a:bodyPr>
          <a:lstStyle/>
          <a:p>
            <a:pPr algn="r"/>
            <a:r>
              <a:rPr lang="fi-FI" dirty="0" err="1">
                <a:solidFill>
                  <a:schemeClr val="accent1"/>
                </a:solidFill>
              </a:rPr>
              <a:t>Repurpose</a:t>
            </a:r>
            <a:r>
              <a:rPr lang="fi-FI" dirty="0">
                <a:solidFill>
                  <a:schemeClr val="accent1"/>
                </a:solidFill>
              </a:rPr>
              <a:t> for </a:t>
            </a:r>
            <a:r>
              <a:rPr lang="fi-FI" dirty="0" err="1">
                <a:solidFill>
                  <a:schemeClr val="accent1"/>
                </a:solidFill>
              </a:rPr>
              <a:t>society</a:t>
            </a:r>
            <a:r>
              <a:rPr lang="fi-FI" dirty="0">
                <a:solidFill>
                  <a:schemeClr val="accent1"/>
                </a:solidFill>
              </a:rPr>
              <a:t>: </a:t>
            </a:r>
            <a:r>
              <a:rPr lang="fi-FI" dirty="0" err="1">
                <a:solidFill>
                  <a:schemeClr val="accent1"/>
                </a:solidFill>
              </a:rPr>
              <a:t>Base</a:t>
            </a:r>
            <a:r>
              <a:rPr lang="fi-FI" dirty="0">
                <a:solidFill>
                  <a:schemeClr val="accent1"/>
                </a:solidFill>
              </a:rPr>
              <a:t> of </a:t>
            </a:r>
            <a:r>
              <a:rPr lang="fi-FI" dirty="0" err="1">
                <a:solidFill>
                  <a:schemeClr val="accent1"/>
                </a:solidFill>
              </a:rPr>
              <a:t>the</a:t>
            </a:r>
            <a:r>
              <a:rPr lang="fi-FI" dirty="0">
                <a:solidFill>
                  <a:schemeClr val="accent1"/>
                </a:solidFill>
              </a:rPr>
              <a:t> </a:t>
            </a:r>
            <a:r>
              <a:rPr lang="fi-FI" dirty="0" err="1">
                <a:solidFill>
                  <a:schemeClr val="accent1"/>
                </a:solidFill>
              </a:rPr>
              <a:t>pyramid</a:t>
            </a:r>
            <a:endParaRPr lang="en-GB" dirty="0">
              <a:solidFill>
                <a:schemeClr val="accent1"/>
              </a:solidFill>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D30BB1F7-F8A8-4D52-B38A-38E62A4C1977}"/>
              </a:ext>
            </a:extLst>
          </p:cNvPr>
          <p:cNvSpPr>
            <a:spLocks noGrp="1"/>
          </p:cNvSpPr>
          <p:nvPr>
            <p:ph idx="1"/>
          </p:nvPr>
        </p:nvSpPr>
        <p:spPr>
          <a:xfrm>
            <a:off x="4976031" y="963877"/>
            <a:ext cx="6377769" cy="4930246"/>
          </a:xfrm>
        </p:spPr>
        <p:txBody>
          <a:bodyPr anchor="ctr">
            <a:normAutofit/>
          </a:bodyPr>
          <a:lstStyle/>
          <a:p>
            <a:r>
              <a:rPr lang="fi-FI" sz="2200" dirty="0" err="1"/>
              <a:t>Billions</a:t>
            </a:r>
            <a:r>
              <a:rPr lang="fi-FI" sz="2200" dirty="0"/>
              <a:t> of </a:t>
            </a:r>
            <a:r>
              <a:rPr lang="fi-FI" sz="2200" dirty="0" err="1"/>
              <a:t>people</a:t>
            </a:r>
            <a:r>
              <a:rPr lang="fi-FI" sz="2200" dirty="0"/>
              <a:t> in </a:t>
            </a:r>
            <a:r>
              <a:rPr lang="fi-FI" sz="2200" dirty="0" err="1"/>
              <a:t>the</a:t>
            </a:r>
            <a:r>
              <a:rPr lang="fi-FI" sz="2200" dirty="0"/>
              <a:t> </a:t>
            </a:r>
            <a:r>
              <a:rPr lang="fi-FI" sz="2200" dirty="0" err="1"/>
              <a:t>world</a:t>
            </a:r>
            <a:r>
              <a:rPr lang="fi-FI" sz="2200" dirty="0"/>
              <a:t> live on </a:t>
            </a:r>
            <a:r>
              <a:rPr lang="fi-FI" sz="2200" dirty="0" err="1"/>
              <a:t>very</a:t>
            </a:r>
            <a:r>
              <a:rPr lang="fi-FI" sz="2200" dirty="0"/>
              <a:t> </a:t>
            </a:r>
            <a:r>
              <a:rPr lang="fi-FI" sz="2200" dirty="0" err="1"/>
              <a:t>low</a:t>
            </a:r>
            <a:r>
              <a:rPr lang="fi-FI" sz="2200" dirty="0"/>
              <a:t> </a:t>
            </a:r>
            <a:r>
              <a:rPr lang="fi-FI" sz="2200" dirty="0" err="1"/>
              <a:t>income</a:t>
            </a:r>
            <a:r>
              <a:rPr lang="fi-FI" sz="2200" dirty="0"/>
              <a:t> and </a:t>
            </a:r>
            <a:r>
              <a:rPr lang="fi-FI" sz="2200" dirty="0" err="1"/>
              <a:t>lack</a:t>
            </a:r>
            <a:r>
              <a:rPr lang="fi-FI" sz="2200" dirty="0"/>
              <a:t> </a:t>
            </a:r>
            <a:r>
              <a:rPr lang="fi-FI" sz="2200" dirty="0" err="1"/>
              <a:t>access</a:t>
            </a:r>
            <a:r>
              <a:rPr lang="fi-FI" sz="2200" dirty="0"/>
              <a:t> to </a:t>
            </a:r>
            <a:r>
              <a:rPr lang="fi-FI" sz="2200" dirty="0" err="1"/>
              <a:t>the</a:t>
            </a:r>
            <a:r>
              <a:rPr lang="fi-FI" sz="2200" dirty="0"/>
              <a:t> products and </a:t>
            </a:r>
            <a:r>
              <a:rPr lang="fi-FI" sz="2200" dirty="0" err="1"/>
              <a:t>services</a:t>
            </a:r>
            <a:r>
              <a:rPr lang="fi-FI" sz="2200" dirty="0"/>
              <a:t> </a:t>
            </a:r>
            <a:r>
              <a:rPr lang="fi-FI" sz="2200" dirty="0" err="1"/>
              <a:t>needed</a:t>
            </a:r>
            <a:r>
              <a:rPr lang="fi-FI" sz="2200" dirty="0"/>
              <a:t> to </a:t>
            </a:r>
            <a:r>
              <a:rPr lang="fi-FI" sz="2200" dirty="0" err="1"/>
              <a:t>meet</a:t>
            </a:r>
            <a:r>
              <a:rPr lang="fi-FI" sz="2200" dirty="0"/>
              <a:t> </a:t>
            </a:r>
            <a:r>
              <a:rPr lang="fi-FI" sz="2200" dirty="0" err="1"/>
              <a:t>basic</a:t>
            </a:r>
            <a:r>
              <a:rPr lang="fi-FI" sz="2200" dirty="0"/>
              <a:t> </a:t>
            </a:r>
            <a:r>
              <a:rPr lang="fi-FI" sz="2200" dirty="0" err="1"/>
              <a:t>human</a:t>
            </a:r>
            <a:r>
              <a:rPr lang="fi-FI" sz="2200" dirty="0"/>
              <a:t> </a:t>
            </a:r>
            <a:r>
              <a:rPr lang="fi-FI" sz="2200" dirty="0" err="1"/>
              <a:t>needs</a:t>
            </a:r>
            <a:endParaRPr lang="fi-FI" sz="2200" dirty="0"/>
          </a:p>
          <a:p>
            <a:pPr lvl="1"/>
            <a:r>
              <a:rPr lang="fi-FI" sz="1800" dirty="0"/>
              <a:t>In </a:t>
            </a:r>
            <a:r>
              <a:rPr lang="fi-FI" sz="1800" dirty="0" err="1"/>
              <a:t>other</a:t>
            </a:r>
            <a:r>
              <a:rPr lang="fi-FI" sz="1800" dirty="0"/>
              <a:t> </a:t>
            </a:r>
            <a:r>
              <a:rPr lang="fi-FI" sz="1800" dirty="0" err="1"/>
              <a:t>words</a:t>
            </a:r>
            <a:r>
              <a:rPr lang="fi-FI" sz="1800" dirty="0"/>
              <a:t>: </a:t>
            </a:r>
            <a:r>
              <a:rPr lang="fi-FI" sz="1800" dirty="0" err="1"/>
              <a:t>Potential</a:t>
            </a:r>
            <a:r>
              <a:rPr lang="fi-FI" sz="1800" dirty="0"/>
              <a:t> </a:t>
            </a:r>
            <a:r>
              <a:rPr lang="fi-FI" sz="1800" dirty="0" err="1"/>
              <a:t>large</a:t>
            </a:r>
            <a:r>
              <a:rPr lang="fi-FI" sz="1800" dirty="0"/>
              <a:t>, </a:t>
            </a:r>
            <a:r>
              <a:rPr lang="fi-FI" sz="1800" dirty="0" err="1"/>
              <a:t>untapped</a:t>
            </a:r>
            <a:r>
              <a:rPr lang="fi-FI" sz="1800" dirty="0"/>
              <a:t> </a:t>
            </a:r>
            <a:r>
              <a:rPr lang="fi-FI" sz="1800" dirty="0" err="1"/>
              <a:t>markets</a:t>
            </a:r>
            <a:r>
              <a:rPr lang="fi-FI" sz="1800" dirty="0"/>
              <a:t> and </a:t>
            </a:r>
            <a:r>
              <a:rPr lang="fi-FI" sz="1800" dirty="0" err="1"/>
              <a:t>unrealized</a:t>
            </a:r>
            <a:r>
              <a:rPr lang="fi-FI" sz="1800" dirty="0"/>
              <a:t> business </a:t>
            </a:r>
            <a:r>
              <a:rPr lang="fi-FI" sz="1800" dirty="0" err="1"/>
              <a:t>opportunities</a:t>
            </a:r>
            <a:endParaRPr lang="fi-FI" sz="1800" dirty="0"/>
          </a:p>
          <a:p>
            <a:r>
              <a:rPr lang="fi-FI" sz="2200" dirty="0"/>
              <a:t>Central idea: </a:t>
            </a:r>
            <a:r>
              <a:rPr lang="fi-FI" sz="2200" dirty="0" err="1"/>
              <a:t>Though</a:t>
            </a:r>
            <a:r>
              <a:rPr lang="fi-FI" sz="2200" dirty="0"/>
              <a:t> </a:t>
            </a:r>
            <a:r>
              <a:rPr lang="fi-FI" sz="2200" dirty="0" err="1"/>
              <a:t>these</a:t>
            </a:r>
            <a:r>
              <a:rPr lang="fi-FI" sz="2200" dirty="0"/>
              <a:t> </a:t>
            </a:r>
            <a:r>
              <a:rPr lang="fi-FI" sz="2200" dirty="0" err="1"/>
              <a:t>people</a:t>
            </a:r>
            <a:r>
              <a:rPr lang="fi-FI" sz="2200" dirty="0"/>
              <a:t> </a:t>
            </a:r>
            <a:r>
              <a:rPr lang="fi-FI" sz="2200" dirty="0" err="1"/>
              <a:t>have</a:t>
            </a:r>
            <a:r>
              <a:rPr lang="fi-FI" sz="2200" dirty="0"/>
              <a:t> </a:t>
            </a:r>
            <a:r>
              <a:rPr lang="fi-FI" sz="2200" dirty="0" err="1"/>
              <a:t>little</a:t>
            </a:r>
            <a:r>
              <a:rPr lang="fi-FI" sz="2200" dirty="0"/>
              <a:t> </a:t>
            </a:r>
            <a:r>
              <a:rPr lang="fi-FI" sz="2200" dirty="0" err="1"/>
              <a:t>purchasing</a:t>
            </a:r>
            <a:r>
              <a:rPr lang="fi-FI" sz="2200" dirty="0"/>
              <a:t> </a:t>
            </a:r>
            <a:r>
              <a:rPr lang="fi-FI" sz="2200" dirty="0" err="1"/>
              <a:t>power</a:t>
            </a:r>
            <a:r>
              <a:rPr lang="fi-FI" sz="2200" dirty="0"/>
              <a:t> as </a:t>
            </a:r>
            <a:r>
              <a:rPr lang="fi-FI" sz="2200" dirty="0" err="1"/>
              <a:t>individuals</a:t>
            </a:r>
            <a:r>
              <a:rPr lang="fi-FI" sz="2200" dirty="0"/>
              <a:t>, </a:t>
            </a:r>
            <a:r>
              <a:rPr lang="fi-FI" sz="2200" dirty="0" err="1"/>
              <a:t>their</a:t>
            </a:r>
            <a:r>
              <a:rPr lang="fi-FI" sz="2200" dirty="0"/>
              <a:t> </a:t>
            </a:r>
            <a:r>
              <a:rPr lang="fi-FI" sz="2200" dirty="0" err="1"/>
              <a:t>huge</a:t>
            </a:r>
            <a:r>
              <a:rPr lang="fi-FI" sz="2200" dirty="0"/>
              <a:t> </a:t>
            </a:r>
            <a:r>
              <a:rPr lang="fi-FI" sz="2200" dirty="0" err="1"/>
              <a:t>number</a:t>
            </a:r>
            <a:r>
              <a:rPr lang="fi-FI" sz="2200" dirty="0"/>
              <a:t> </a:t>
            </a:r>
            <a:r>
              <a:rPr lang="fi-FI" sz="2200" dirty="0" err="1"/>
              <a:t>makes</a:t>
            </a:r>
            <a:r>
              <a:rPr lang="fi-FI" sz="2200" dirty="0"/>
              <a:t> </a:t>
            </a:r>
            <a:r>
              <a:rPr lang="fi-FI" sz="2200" dirty="0" err="1"/>
              <a:t>up</a:t>
            </a:r>
            <a:r>
              <a:rPr lang="fi-FI" sz="2200" dirty="0"/>
              <a:t> for it</a:t>
            </a:r>
          </a:p>
          <a:p>
            <a:r>
              <a:rPr lang="fi-FI" sz="2200" dirty="0" err="1"/>
              <a:t>Beginning</a:t>
            </a:r>
            <a:r>
              <a:rPr lang="fi-FI" sz="2200" dirty="0"/>
              <a:t> in </a:t>
            </a:r>
            <a:r>
              <a:rPr lang="fi-FI" sz="2200" dirty="0" err="1"/>
              <a:t>early</a:t>
            </a:r>
            <a:r>
              <a:rPr lang="fi-FI" sz="2200" dirty="0"/>
              <a:t> 21st </a:t>
            </a:r>
            <a:r>
              <a:rPr lang="fi-FI" sz="2200" dirty="0" err="1"/>
              <a:t>century</a:t>
            </a:r>
            <a:r>
              <a:rPr lang="fi-FI" sz="2200" dirty="0"/>
              <a:t>, </a:t>
            </a:r>
            <a:r>
              <a:rPr lang="fi-FI" sz="2200" dirty="0" err="1"/>
              <a:t>this</a:t>
            </a:r>
            <a:r>
              <a:rPr lang="fi-FI" sz="2200" dirty="0"/>
              <a:t> </a:t>
            </a:r>
            <a:r>
              <a:rPr lang="fi-FI" sz="2200" dirty="0" err="1"/>
              <a:t>was</a:t>
            </a:r>
            <a:r>
              <a:rPr lang="fi-FI" sz="2200" dirty="0"/>
              <a:t> </a:t>
            </a:r>
            <a:r>
              <a:rPr lang="fi-FI" sz="2200" dirty="0" err="1"/>
              <a:t>seen</a:t>
            </a:r>
            <a:r>
              <a:rPr lang="fi-FI" sz="2200" dirty="0"/>
              <a:t> as a </a:t>
            </a:r>
            <a:r>
              <a:rPr lang="fi-FI" sz="2200" dirty="0" err="1"/>
              <a:t>challenge</a:t>
            </a:r>
            <a:r>
              <a:rPr lang="fi-FI" sz="2200" dirty="0"/>
              <a:t> </a:t>
            </a:r>
            <a:r>
              <a:rPr lang="fi-FI" sz="2200" dirty="0" err="1"/>
              <a:t>MNCs</a:t>
            </a:r>
            <a:r>
              <a:rPr lang="fi-FI" sz="2200" dirty="0"/>
              <a:t> </a:t>
            </a:r>
            <a:r>
              <a:rPr lang="fi-FI" sz="2200" dirty="0" err="1"/>
              <a:t>could</a:t>
            </a:r>
            <a:r>
              <a:rPr lang="fi-FI" sz="2200" dirty="0"/>
              <a:t> </a:t>
            </a:r>
            <a:r>
              <a:rPr lang="fi-FI" sz="2200" dirty="0" err="1"/>
              <a:t>tackle</a:t>
            </a:r>
            <a:endParaRPr lang="fi-FI" sz="2200" dirty="0"/>
          </a:p>
          <a:p>
            <a:pPr lvl="1"/>
            <a:r>
              <a:rPr lang="fi-FI" sz="1800" dirty="0"/>
              <a:t>In </a:t>
            </a:r>
            <a:r>
              <a:rPr lang="fi-FI" sz="1800" dirty="0" err="1"/>
              <a:t>actuality</a:t>
            </a:r>
            <a:r>
              <a:rPr lang="fi-FI" sz="1800" dirty="0"/>
              <a:t>, </a:t>
            </a:r>
            <a:r>
              <a:rPr lang="fi-FI" sz="1800" dirty="0" err="1"/>
              <a:t>small</a:t>
            </a:r>
            <a:r>
              <a:rPr lang="fi-FI" sz="1800" dirty="0"/>
              <a:t> </a:t>
            </a:r>
            <a:r>
              <a:rPr lang="fi-FI" sz="1800" dirty="0" err="1"/>
              <a:t>firms</a:t>
            </a:r>
            <a:r>
              <a:rPr lang="fi-FI" sz="1800" dirty="0"/>
              <a:t> </a:t>
            </a:r>
            <a:r>
              <a:rPr lang="fi-FI" sz="1800" dirty="0" err="1"/>
              <a:t>target</a:t>
            </a:r>
            <a:r>
              <a:rPr lang="fi-FI" sz="1800" dirty="0"/>
              <a:t> </a:t>
            </a:r>
            <a:r>
              <a:rPr lang="fi-FI" sz="1800" dirty="0" err="1"/>
              <a:t>this</a:t>
            </a:r>
            <a:r>
              <a:rPr lang="fi-FI" sz="1800" dirty="0"/>
              <a:t> </a:t>
            </a:r>
            <a:r>
              <a:rPr lang="fi-FI" sz="1800" dirty="0" err="1"/>
              <a:t>field</a:t>
            </a:r>
            <a:r>
              <a:rPr lang="fi-FI" sz="1800" dirty="0"/>
              <a:t> </a:t>
            </a:r>
            <a:r>
              <a:rPr lang="fi-FI" sz="1800" dirty="0" err="1"/>
              <a:t>more</a:t>
            </a:r>
            <a:r>
              <a:rPr lang="fi-FI" sz="1800" dirty="0"/>
              <a:t> </a:t>
            </a:r>
            <a:r>
              <a:rPr lang="fi-FI" sz="1800" dirty="0" err="1"/>
              <a:t>frequently</a:t>
            </a:r>
            <a:endParaRPr lang="en-GB" sz="1800" dirty="0"/>
          </a:p>
        </p:txBody>
      </p:sp>
      <p:sp>
        <p:nvSpPr>
          <p:cNvPr id="2" name="TextBox 1">
            <a:extLst>
              <a:ext uri="{FF2B5EF4-FFF2-40B4-BE49-F238E27FC236}">
                <a16:creationId xmlns:a16="http://schemas.microsoft.com/office/drawing/2014/main" id="{BBA643EE-0306-4B27-9BF1-DB6C3AFF9883}"/>
              </a:ext>
            </a:extLst>
          </p:cNvPr>
          <p:cNvSpPr txBox="1"/>
          <p:nvPr/>
        </p:nvSpPr>
        <p:spPr>
          <a:xfrm>
            <a:off x="9578340" y="6015987"/>
            <a:ext cx="28744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badi"/>
                <a:ea typeface="+mn-ea"/>
                <a:cs typeface="+mn-cs"/>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badi"/>
                <a:ea typeface="+mn-ea"/>
                <a:cs typeface="+mn-cs"/>
              </a:rPr>
              <a:t>Palomares-Aguirre et al., 2018</a:t>
            </a:r>
            <a:endParaRPr kumimoji="0" lang="en-GB" sz="1000" b="0" i="0" u="none" strike="noStrike" kern="1200" cap="none" spc="0" normalizeH="0" baseline="0" noProof="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388075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6" name="Title 5">
            <a:extLst>
              <a:ext uri="{FF2B5EF4-FFF2-40B4-BE49-F238E27FC236}">
                <a16:creationId xmlns:a16="http://schemas.microsoft.com/office/drawing/2014/main" id="{426FC46D-D990-4E6D-9C22-8A7F57E79535}"/>
              </a:ext>
            </a:extLst>
          </p:cNvPr>
          <p:cNvSpPr>
            <a:spLocks noGrp="1"/>
          </p:cNvSpPr>
          <p:nvPr>
            <p:ph type="title"/>
          </p:nvPr>
        </p:nvSpPr>
        <p:spPr>
          <a:xfrm>
            <a:off x="838200" y="963877"/>
            <a:ext cx="3494362" cy="4930246"/>
          </a:xfrm>
        </p:spPr>
        <p:txBody>
          <a:bodyPr>
            <a:normAutofit/>
          </a:bodyPr>
          <a:lstStyle/>
          <a:p>
            <a:pPr algn="r"/>
            <a:r>
              <a:rPr lang="fi-FI" dirty="0" err="1">
                <a:solidFill>
                  <a:schemeClr val="accent1"/>
                </a:solidFill>
              </a:rPr>
              <a:t>CEMEX’s</a:t>
            </a:r>
            <a:r>
              <a:rPr lang="fi-FI" dirty="0">
                <a:solidFill>
                  <a:schemeClr val="accent1"/>
                </a:solidFill>
              </a:rPr>
              <a:t> </a:t>
            </a:r>
            <a:r>
              <a:rPr lang="fi-FI" dirty="0" err="1">
                <a:solidFill>
                  <a:schemeClr val="accent1"/>
                </a:solidFill>
              </a:rPr>
              <a:t>Patrimonio</a:t>
            </a:r>
            <a:r>
              <a:rPr lang="fi-FI" dirty="0">
                <a:solidFill>
                  <a:schemeClr val="accent1"/>
                </a:solidFill>
              </a:rPr>
              <a:t> </a:t>
            </a:r>
            <a:r>
              <a:rPr lang="fi-FI" dirty="0" err="1">
                <a:solidFill>
                  <a:schemeClr val="accent1"/>
                </a:solidFill>
              </a:rPr>
              <a:t>Hoy</a:t>
            </a:r>
            <a:endParaRPr lang="en-GB" dirty="0">
              <a:solidFill>
                <a:schemeClr val="accent1"/>
              </a:solidFill>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D30BB1F7-F8A8-4D52-B38A-38E62A4C1977}"/>
              </a:ext>
            </a:extLst>
          </p:cNvPr>
          <p:cNvSpPr>
            <a:spLocks noGrp="1"/>
          </p:cNvSpPr>
          <p:nvPr>
            <p:ph idx="1"/>
          </p:nvPr>
        </p:nvSpPr>
        <p:spPr>
          <a:xfrm>
            <a:off x="4976031" y="963877"/>
            <a:ext cx="6377769" cy="4930246"/>
          </a:xfrm>
        </p:spPr>
        <p:txBody>
          <a:bodyPr anchor="ctr">
            <a:normAutofit/>
          </a:bodyPr>
          <a:lstStyle/>
          <a:p>
            <a:r>
              <a:rPr lang="fi-FI" sz="2200" dirty="0" err="1"/>
              <a:t>The</a:t>
            </a:r>
            <a:r>
              <a:rPr lang="fi-FI" sz="2200" dirty="0"/>
              <a:t> </a:t>
            </a:r>
            <a:r>
              <a:rPr lang="fi-FI" sz="2200" dirty="0" err="1"/>
              <a:t>Patrimonio</a:t>
            </a:r>
            <a:r>
              <a:rPr lang="fi-FI" sz="2200" dirty="0"/>
              <a:t> </a:t>
            </a:r>
            <a:r>
              <a:rPr lang="fi-FI" sz="2200" dirty="0" err="1"/>
              <a:t>Hoy</a:t>
            </a:r>
            <a:r>
              <a:rPr lang="fi-FI" sz="2200" dirty="0"/>
              <a:t> </a:t>
            </a:r>
            <a:r>
              <a:rPr lang="fi-FI" sz="2200" dirty="0" err="1"/>
              <a:t>initiative</a:t>
            </a:r>
            <a:r>
              <a:rPr lang="fi-FI" sz="2200" dirty="0"/>
              <a:t> </a:t>
            </a:r>
            <a:r>
              <a:rPr lang="fi-FI" sz="2200" dirty="0" err="1"/>
              <a:t>eventually</a:t>
            </a:r>
            <a:r>
              <a:rPr lang="fi-FI" sz="2200" dirty="0"/>
              <a:t> </a:t>
            </a:r>
            <a:r>
              <a:rPr lang="fi-FI" sz="2200" dirty="0" err="1"/>
              <a:t>failed</a:t>
            </a:r>
            <a:r>
              <a:rPr lang="fi-FI" sz="2200" dirty="0"/>
              <a:t> to </a:t>
            </a:r>
            <a:r>
              <a:rPr lang="fi-FI" sz="2200" dirty="0" err="1"/>
              <a:t>grow</a:t>
            </a:r>
            <a:r>
              <a:rPr lang="fi-FI" sz="2200" dirty="0"/>
              <a:t> into a </a:t>
            </a:r>
            <a:r>
              <a:rPr lang="fi-FI" sz="2200" dirty="0" err="1"/>
              <a:t>trule</a:t>
            </a:r>
            <a:r>
              <a:rPr lang="fi-FI" sz="2200" dirty="0"/>
              <a:t> </a:t>
            </a:r>
            <a:r>
              <a:rPr lang="fi-FI" sz="2200" dirty="0" err="1"/>
              <a:t>large</a:t>
            </a:r>
            <a:r>
              <a:rPr lang="fi-FI" sz="2200" dirty="0"/>
              <a:t> </a:t>
            </a:r>
            <a:r>
              <a:rPr lang="fi-FI" sz="2200" dirty="0" err="1"/>
              <a:t>scale</a:t>
            </a:r>
            <a:r>
              <a:rPr lang="fi-FI" sz="2200" dirty="0"/>
              <a:t> </a:t>
            </a:r>
            <a:r>
              <a:rPr lang="fi-FI" sz="2200" dirty="0" err="1"/>
              <a:t>solution</a:t>
            </a:r>
            <a:endParaRPr lang="fi-FI" sz="2200" dirty="0"/>
          </a:p>
          <a:p>
            <a:pPr lvl="1"/>
            <a:r>
              <a:rPr lang="fi-FI" sz="1800" dirty="0" err="1"/>
              <a:t>The</a:t>
            </a:r>
            <a:r>
              <a:rPr lang="fi-FI" sz="1800" dirty="0"/>
              <a:t> </a:t>
            </a:r>
            <a:r>
              <a:rPr lang="fi-FI" sz="1800" dirty="0" err="1"/>
              <a:t>base</a:t>
            </a:r>
            <a:r>
              <a:rPr lang="fi-FI" sz="1800" dirty="0"/>
              <a:t> of </a:t>
            </a:r>
            <a:r>
              <a:rPr lang="fi-FI" sz="1800" dirty="0" err="1"/>
              <a:t>the</a:t>
            </a:r>
            <a:r>
              <a:rPr lang="fi-FI" sz="1800" dirty="0"/>
              <a:t> </a:t>
            </a:r>
            <a:r>
              <a:rPr lang="fi-FI" sz="1800" dirty="0" err="1"/>
              <a:t>pyramid</a:t>
            </a:r>
            <a:r>
              <a:rPr lang="fi-FI" sz="1800" dirty="0"/>
              <a:t> </a:t>
            </a:r>
            <a:r>
              <a:rPr lang="fi-FI" sz="1800" dirty="0" err="1"/>
              <a:t>did</a:t>
            </a:r>
            <a:r>
              <a:rPr lang="fi-FI" sz="1800" dirty="0"/>
              <a:t> </a:t>
            </a:r>
            <a:r>
              <a:rPr lang="fi-FI" sz="1800" dirty="0" err="1"/>
              <a:t>not</a:t>
            </a:r>
            <a:r>
              <a:rPr lang="fi-FI" sz="1800" dirty="0"/>
              <a:t> </a:t>
            </a:r>
            <a:r>
              <a:rPr lang="fi-FI" sz="1800" dirty="0" err="1"/>
              <a:t>have</a:t>
            </a:r>
            <a:r>
              <a:rPr lang="fi-FI" sz="1800" dirty="0"/>
              <a:t> </a:t>
            </a:r>
            <a:r>
              <a:rPr lang="fi-FI" sz="1800" dirty="0" err="1"/>
              <a:t>the</a:t>
            </a:r>
            <a:r>
              <a:rPr lang="fi-FI" sz="1800" dirty="0"/>
              <a:t> </a:t>
            </a:r>
            <a:r>
              <a:rPr lang="fi-FI" sz="1800" dirty="0" err="1"/>
              <a:t>purchasing</a:t>
            </a:r>
            <a:r>
              <a:rPr lang="fi-FI" sz="1800" dirty="0"/>
              <a:t> </a:t>
            </a:r>
            <a:r>
              <a:rPr lang="fi-FI" sz="1800" dirty="0" err="1"/>
              <a:t>power</a:t>
            </a:r>
            <a:r>
              <a:rPr lang="fi-FI" sz="1800" dirty="0"/>
              <a:t> to </a:t>
            </a:r>
            <a:r>
              <a:rPr lang="fi-FI" sz="1800" dirty="0" err="1"/>
              <a:t>support</a:t>
            </a:r>
            <a:r>
              <a:rPr lang="fi-FI" sz="1800" dirty="0"/>
              <a:t> </a:t>
            </a:r>
            <a:r>
              <a:rPr lang="fi-FI" sz="1800" dirty="0" err="1"/>
              <a:t>the</a:t>
            </a:r>
            <a:r>
              <a:rPr lang="fi-FI" sz="1800" dirty="0"/>
              <a:t> </a:t>
            </a:r>
            <a:r>
              <a:rPr lang="fi-FI" sz="1800" dirty="0" err="1"/>
              <a:t>program’s</a:t>
            </a:r>
            <a:r>
              <a:rPr lang="fi-FI" sz="1800" dirty="0"/>
              <a:t> </a:t>
            </a:r>
            <a:r>
              <a:rPr lang="fi-FI" sz="1800" dirty="0" err="1"/>
              <a:t>infrastructure</a:t>
            </a:r>
            <a:endParaRPr lang="fi-FI" sz="1800" dirty="0"/>
          </a:p>
          <a:p>
            <a:pPr lvl="1"/>
            <a:r>
              <a:rPr lang="fi-FI" sz="1800" dirty="0"/>
              <a:t>CEMEX </a:t>
            </a:r>
            <a:r>
              <a:rPr lang="fi-FI" sz="1800" dirty="0" err="1"/>
              <a:t>begun</a:t>
            </a:r>
            <a:r>
              <a:rPr lang="fi-FI" sz="1800" dirty="0"/>
              <a:t> </a:t>
            </a:r>
            <a:r>
              <a:rPr lang="fi-FI" sz="1800" dirty="0" err="1"/>
              <a:t>tapping</a:t>
            </a:r>
            <a:r>
              <a:rPr lang="fi-FI" sz="1800" dirty="0"/>
              <a:t> into </a:t>
            </a:r>
            <a:r>
              <a:rPr lang="fi-FI" sz="1800" dirty="0" err="1"/>
              <a:t>the</a:t>
            </a:r>
            <a:r>
              <a:rPr lang="fi-FI" sz="1800" dirty="0"/>
              <a:t> ”</a:t>
            </a:r>
            <a:r>
              <a:rPr lang="fi-FI" sz="1800" dirty="0" err="1"/>
              <a:t>middle</a:t>
            </a:r>
            <a:r>
              <a:rPr lang="fi-FI" sz="1800" dirty="0"/>
              <a:t>” of </a:t>
            </a:r>
            <a:r>
              <a:rPr lang="fi-FI" sz="1800" dirty="0" err="1"/>
              <a:t>the</a:t>
            </a:r>
            <a:r>
              <a:rPr lang="fi-FI" sz="1800" dirty="0"/>
              <a:t> </a:t>
            </a:r>
            <a:r>
              <a:rPr lang="fi-FI" sz="1800" dirty="0" err="1"/>
              <a:t>pyramid</a:t>
            </a:r>
            <a:r>
              <a:rPr lang="fi-FI" sz="1800" dirty="0"/>
              <a:t> to </a:t>
            </a:r>
            <a:r>
              <a:rPr lang="fi-FI" sz="1800" dirty="0" err="1"/>
              <a:t>be</a:t>
            </a:r>
            <a:r>
              <a:rPr lang="fi-FI" sz="1800" dirty="0"/>
              <a:t> </a:t>
            </a:r>
            <a:r>
              <a:rPr lang="fi-FI" sz="1800" dirty="0" err="1"/>
              <a:t>able</a:t>
            </a:r>
            <a:r>
              <a:rPr lang="fi-FI" sz="1800" dirty="0"/>
              <a:t> to </a:t>
            </a:r>
            <a:r>
              <a:rPr lang="fi-FI" sz="1800" dirty="0" err="1"/>
              <a:t>maintain</a:t>
            </a:r>
            <a:r>
              <a:rPr lang="fi-FI" sz="1800" dirty="0"/>
              <a:t> </a:t>
            </a:r>
            <a:r>
              <a:rPr lang="fi-FI" sz="1800" dirty="0" err="1"/>
              <a:t>the</a:t>
            </a:r>
            <a:r>
              <a:rPr lang="fi-FI" sz="1800" dirty="0"/>
              <a:t> </a:t>
            </a:r>
            <a:r>
              <a:rPr lang="fi-FI" sz="1800" dirty="0" err="1"/>
              <a:t>program</a:t>
            </a:r>
            <a:endParaRPr lang="fi-FI" sz="1800" dirty="0"/>
          </a:p>
          <a:p>
            <a:r>
              <a:rPr lang="fi-FI" sz="2200" dirty="0"/>
              <a:t>CEMEX </a:t>
            </a:r>
            <a:r>
              <a:rPr lang="fi-FI" sz="2200" dirty="0" err="1"/>
              <a:t>faced</a:t>
            </a:r>
            <a:r>
              <a:rPr lang="fi-FI" sz="2200" dirty="0"/>
              <a:t> </a:t>
            </a:r>
            <a:r>
              <a:rPr lang="fi-FI" sz="2200" dirty="0" err="1"/>
              <a:t>the</a:t>
            </a:r>
            <a:r>
              <a:rPr lang="fi-FI" sz="2200" dirty="0"/>
              <a:t> </a:t>
            </a:r>
            <a:r>
              <a:rPr lang="fi-FI" sz="2200" dirty="0" err="1"/>
              <a:t>problem</a:t>
            </a:r>
            <a:r>
              <a:rPr lang="fi-FI" sz="2200" dirty="0"/>
              <a:t> for </a:t>
            </a:r>
            <a:r>
              <a:rPr lang="fi-FI" sz="2200" dirty="0" err="1"/>
              <a:t>which</a:t>
            </a:r>
            <a:r>
              <a:rPr lang="fi-FI" sz="2200" dirty="0"/>
              <a:t> </a:t>
            </a:r>
            <a:r>
              <a:rPr lang="fi-FI" sz="2200" dirty="0" err="1"/>
              <a:t>sustainable</a:t>
            </a:r>
            <a:r>
              <a:rPr lang="fi-FI" sz="2200" dirty="0"/>
              <a:t> business </a:t>
            </a:r>
            <a:r>
              <a:rPr lang="fi-FI" sz="2200" dirty="0" err="1"/>
              <a:t>models</a:t>
            </a:r>
            <a:r>
              <a:rPr lang="fi-FI" sz="2200" dirty="0"/>
              <a:t> </a:t>
            </a:r>
            <a:r>
              <a:rPr lang="fi-FI" sz="2200" dirty="0" err="1"/>
              <a:t>are</a:t>
            </a:r>
            <a:r>
              <a:rPr lang="fi-FI" sz="2200" dirty="0"/>
              <a:t> </a:t>
            </a:r>
            <a:r>
              <a:rPr lang="fi-FI" sz="2200" dirty="0" err="1"/>
              <a:t>accused</a:t>
            </a:r>
            <a:r>
              <a:rPr lang="fi-FI" sz="2200" dirty="0"/>
              <a:t> of </a:t>
            </a:r>
            <a:r>
              <a:rPr lang="fi-FI" sz="2200" dirty="0" err="1"/>
              <a:t>perhaps</a:t>
            </a:r>
            <a:r>
              <a:rPr lang="fi-FI" sz="2200" dirty="0"/>
              <a:t> </a:t>
            </a:r>
            <a:r>
              <a:rPr lang="fi-FI" sz="2200" dirty="0" err="1"/>
              <a:t>the</a:t>
            </a:r>
            <a:r>
              <a:rPr lang="fi-FI" sz="2200" dirty="0"/>
              <a:t> </a:t>
            </a:r>
            <a:r>
              <a:rPr lang="fi-FI" sz="2200" dirty="0" err="1"/>
              <a:t>most</a:t>
            </a:r>
            <a:r>
              <a:rPr lang="fi-FI" sz="2200" dirty="0"/>
              <a:t>: </a:t>
            </a:r>
            <a:r>
              <a:rPr lang="fi-FI" sz="2200" b="1" dirty="0" err="1"/>
              <a:t>Lack</a:t>
            </a:r>
            <a:r>
              <a:rPr lang="fi-FI" sz="2200" b="1" dirty="0"/>
              <a:t> of </a:t>
            </a:r>
            <a:r>
              <a:rPr lang="fi-FI" sz="2200" b="1" dirty="0" err="1"/>
              <a:t>scalability</a:t>
            </a:r>
            <a:endParaRPr lang="fi-FI" sz="2200" b="1" dirty="0"/>
          </a:p>
          <a:p>
            <a:r>
              <a:rPr lang="fi-FI" sz="2200" dirty="0" err="1"/>
              <a:t>Scalability</a:t>
            </a:r>
            <a:r>
              <a:rPr lang="fi-FI" sz="2200" dirty="0"/>
              <a:t>: ”</a:t>
            </a:r>
            <a:r>
              <a:rPr lang="en-GB" sz="2200" dirty="0"/>
              <a:t>The ability of a social business to increase the impact of a given program for more beneficiaries, while maintaining financial stability to ensure survival.”</a:t>
            </a:r>
          </a:p>
        </p:txBody>
      </p:sp>
      <p:sp>
        <p:nvSpPr>
          <p:cNvPr id="2" name="TextBox 1">
            <a:extLst>
              <a:ext uri="{FF2B5EF4-FFF2-40B4-BE49-F238E27FC236}">
                <a16:creationId xmlns:a16="http://schemas.microsoft.com/office/drawing/2014/main" id="{BBA643EE-0306-4B27-9BF1-DB6C3AFF9883}"/>
              </a:ext>
            </a:extLst>
          </p:cNvPr>
          <p:cNvSpPr txBox="1"/>
          <p:nvPr/>
        </p:nvSpPr>
        <p:spPr>
          <a:xfrm>
            <a:off x="9578340" y="6015987"/>
            <a:ext cx="28744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badi"/>
                <a:ea typeface="+mn-ea"/>
                <a:cs typeface="+mn-cs"/>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badi"/>
                <a:ea typeface="+mn-ea"/>
                <a:cs typeface="+mn-cs"/>
              </a:rPr>
              <a:t>Palomares-Aguirre et al., 2018</a:t>
            </a:r>
            <a:endParaRPr kumimoji="0" lang="en-GB" sz="1000" b="0" i="0" u="none" strike="noStrike" kern="1200" cap="none" spc="0" normalizeH="0" baseline="0" noProof="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10823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6FC46D-D990-4E6D-9C22-8A7F57E79535}"/>
              </a:ext>
            </a:extLst>
          </p:cNvPr>
          <p:cNvSpPr>
            <a:spLocks noGrp="1"/>
          </p:cNvSpPr>
          <p:nvPr>
            <p:ph type="title"/>
          </p:nvPr>
        </p:nvSpPr>
        <p:spPr>
          <a:xfrm>
            <a:off x="1169350" y="541696"/>
            <a:ext cx="9958111" cy="1693776"/>
          </a:xfrm>
        </p:spPr>
        <p:txBody>
          <a:bodyPr>
            <a:normAutofit/>
          </a:bodyPr>
          <a:lstStyle/>
          <a:p>
            <a:r>
              <a:rPr lang="fi-FI" sz="3600"/>
              <a:t>How to remedy the scalability problem?</a:t>
            </a:r>
            <a:endParaRPr lang="en-GB" sz="3600"/>
          </a:p>
        </p:txBody>
      </p:sp>
      <p:sp>
        <p:nvSpPr>
          <p:cNvPr id="19" name="Rectangle 1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36855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263370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D9FE65-614F-4B06-87DB-19ECA8007A3D}"/>
              </a:ext>
            </a:extLst>
          </p:cNvPr>
          <p:cNvSpPr txBox="1"/>
          <p:nvPr/>
        </p:nvSpPr>
        <p:spPr>
          <a:xfrm>
            <a:off x="9961022" y="273280"/>
            <a:ext cx="28744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badi"/>
                <a:ea typeface="+mn-ea"/>
                <a:cs typeface="+mn-cs"/>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badi"/>
                <a:ea typeface="+mn-ea"/>
                <a:cs typeface="+mn-cs"/>
              </a:rPr>
              <a:t>Palomares-Aguirre et al., 2018</a:t>
            </a:r>
            <a:endParaRPr kumimoji="0" lang="en-GB" sz="1000" b="0" i="0" u="none" strike="noStrike" kern="1200" cap="none" spc="0" normalizeH="0" baseline="0" noProof="0">
              <a:ln>
                <a:noFill/>
              </a:ln>
              <a:solidFill>
                <a:prstClr val="black"/>
              </a:solidFill>
              <a:effectLst/>
              <a:uLnTx/>
              <a:uFillTx/>
              <a:latin typeface="Abadi"/>
              <a:ea typeface="+mn-ea"/>
              <a:cs typeface="+mn-cs"/>
            </a:endParaRPr>
          </a:p>
        </p:txBody>
      </p:sp>
      <p:pic>
        <p:nvPicPr>
          <p:cNvPr id="5" name="Picture 4">
            <a:extLst>
              <a:ext uri="{FF2B5EF4-FFF2-40B4-BE49-F238E27FC236}">
                <a16:creationId xmlns:a16="http://schemas.microsoft.com/office/drawing/2014/main" id="{5AB184CD-C5B8-4885-8043-5AF6400181C3}"/>
              </a:ext>
            </a:extLst>
          </p:cNvPr>
          <p:cNvPicPr>
            <a:picLocks noChangeAspect="1"/>
          </p:cNvPicPr>
          <p:nvPr/>
        </p:nvPicPr>
        <p:blipFill>
          <a:blip r:embed="rId3"/>
          <a:stretch>
            <a:fillRect/>
          </a:stretch>
        </p:blipFill>
        <p:spPr>
          <a:xfrm>
            <a:off x="1169350" y="2028378"/>
            <a:ext cx="9523107" cy="4761553"/>
          </a:xfrm>
          <a:prstGeom prst="rect">
            <a:avLst/>
          </a:prstGeom>
        </p:spPr>
      </p:pic>
    </p:spTree>
    <p:extLst>
      <p:ext uri="{BB962C8B-B14F-4D97-AF65-F5344CB8AC3E}">
        <p14:creationId xmlns:p14="http://schemas.microsoft.com/office/powerpoint/2010/main" val="198171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D465CEF-9638-B77B-5C05-B2B1EAF9629C}"/>
              </a:ext>
            </a:extLst>
          </p:cNvPr>
          <p:cNvSpPr>
            <a:spLocks noGrp="1"/>
          </p:cNvSpPr>
          <p:nvPr>
            <p:ph type="title"/>
          </p:nvPr>
        </p:nvSpPr>
        <p:spPr>
          <a:xfrm>
            <a:off x="1143000" y="990599"/>
            <a:ext cx="9906000" cy="685800"/>
          </a:xfrm>
        </p:spPr>
        <p:txBody>
          <a:bodyPr anchor="t">
            <a:normAutofit/>
          </a:bodyPr>
          <a:lstStyle/>
          <a:p>
            <a:r>
              <a:rPr lang="en-US" sz="4000"/>
              <a:t>Learning objectives</a:t>
            </a:r>
          </a:p>
        </p:txBody>
      </p:sp>
      <p:graphicFrame>
        <p:nvGraphicFramePr>
          <p:cNvPr id="5" name="Content Placeholder 2">
            <a:extLst>
              <a:ext uri="{FF2B5EF4-FFF2-40B4-BE49-F238E27FC236}">
                <a16:creationId xmlns:a16="http://schemas.microsoft.com/office/drawing/2014/main" id="{A50A79E5-B52E-FDE9-A8C4-AD740F04633D}"/>
              </a:ext>
            </a:extLst>
          </p:cNvPr>
          <p:cNvGraphicFramePr>
            <a:graphicFrameLocks noGrp="1"/>
          </p:cNvGraphicFramePr>
          <p:nvPr>
            <p:ph idx="1"/>
            <p:extLst>
              <p:ext uri="{D42A27DB-BD31-4B8C-83A1-F6EECF244321}">
                <p14:modId xmlns:p14="http://schemas.microsoft.com/office/powerpoint/2010/main" val="3669471462"/>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35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3B142863-DA19-48AD-A635-2020E849AA97}"/>
              </a:ext>
            </a:extLst>
          </p:cNvPr>
          <p:cNvSpPr>
            <a:spLocks noGrp="1"/>
          </p:cNvSpPr>
          <p:nvPr>
            <p:ph type="title"/>
          </p:nvPr>
        </p:nvSpPr>
        <p:spPr>
          <a:xfrm>
            <a:off x="793662" y="386930"/>
            <a:ext cx="10066122" cy="1298448"/>
          </a:xfrm>
        </p:spPr>
        <p:txBody>
          <a:bodyPr anchor="b">
            <a:normAutofit fontScale="90000"/>
          </a:bodyPr>
          <a:lstStyle/>
          <a:p>
            <a:r>
              <a:rPr lang="fi-FI" sz="4800" dirty="0" err="1"/>
              <a:t>Repurpose</a:t>
            </a:r>
            <a:r>
              <a:rPr lang="fi-FI" sz="4800" dirty="0"/>
              <a:t> for </a:t>
            </a:r>
            <a:r>
              <a:rPr lang="fi-FI" sz="4800" dirty="0" err="1"/>
              <a:t>the</a:t>
            </a:r>
            <a:r>
              <a:rPr lang="fi-FI" sz="4800" dirty="0"/>
              <a:t> </a:t>
            </a:r>
            <a:r>
              <a:rPr lang="fi-FI" sz="4800" dirty="0" err="1"/>
              <a:t>environment</a:t>
            </a:r>
            <a:r>
              <a:rPr lang="fi-FI" sz="4800" dirty="0"/>
              <a:t>: </a:t>
            </a:r>
            <a:r>
              <a:rPr lang="fi-FI" sz="4800" dirty="0" err="1"/>
              <a:t>Soilwatch</a:t>
            </a:r>
            <a:endParaRPr lang="en-GB" sz="4800" dirty="0"/>
          </a:p>
        </p:txBody>
      </p:sp>
      <p:sp>
        <p:nvSpPr>
          <p:cNvPr id="12"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3"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3" name="Content Placeholder 2">
            <a:extLst>
              <a:ext uri="{FF2B5EF4-FFF2-40B4-BE49-F238E27FC236}">
                <a16:creationId xmlns:a16="http://schemas.microsoft.com/office/drawing/2014/main" id="{21A3BB4E-F006-4FDE-B7C7-8FEC4B907242}"/>
              </a:ext>
            </a:extLst>
          </p:cNvPr>
          <p:cNvSpPr>
            <a:spLocks noGrp="1"/>
          </p:cNvSpPr>
          <p:nvPr>
            <p:ph idx="1"/>
          </p:nvPr>
        </p:nvSpPr>
        <p:spPr>
          <a:xfrm>
            <a:off x="793661" y="2599509"/>
            <a:ext cx="4530898" cy="3639450"/>
          </a:xfrm>
        </p:spPr>
        <p:txBody>
          <a:bodyPr anchor="ctr">
            <a:normAutofit/>
          </a:bodyPr>
          <a:lstStyle/>
          <a:p>
            <a:r>
              <a:rPr lang="fi-FI" sz="1900"/>
              <a:t>A company aiming to connect farmers around Africa to the global carbon offset market</a:t>
            </a:r>
          </a:p>
          <a:p>
            <a:pPr lvl="1"/>
            <a:r>
              <a:rPr lang="fi-FI" sz="1900"/>
              <a:t>Soilwatch (</a:t>
            </a:r>
            <a:r>
              <a:rPr lang="fi-FI" sz="1900">
                <a:hlinkClick r:id="rId2"/>
              </a:rPr>
              <a:t>www.soilwatch.eu</a:t>
            </a:r>
            <a:r>
              <a:rPr lang="fi-FI" sz="1900"/>
              <a:t>) </a:t>
            </a:r>
          </a:p>
          <a:p>
            <a:pPr lvl="1"/>
            <a:r>
              <a:rPr lang="fi-FI" sz="1900"/>
              <a:t>Teach and incentivize farmers to take up regenerative farming practices that bind CO2 to the soil</a:t>
            </a:r>
          </a:p>
          <a:p>
            <a:pPr lvl="2"/>
            <a:r>
              <a:rPr lang="fi-FI" sz="1900"/>
              <a:t>This makes the soil better for farming, too</a:t>
            </a:r>
          </a:p>
          <a:p>
            <a:pPr lvl="1"/>
            <a:r>
              <a:rPr lang="fi-FI" sz="1900"/>
              <a:t>Use machine-learning to analyze satellite images to monitor results</a:t>
            </a:r>
          </a:p>
        </p:txBody>
      </p:sp>
      <p:pic>
        <p:nvPicPr>
          <p:cNvPr id="9" name="Picture 8" descr="A picture containing website&#10;&#10;Description automatically generated">
            <a:extLst>
              <a:ext uri="{FF2B5EF4-FFF2-40B4-BE49-F238E27FC236}">
                <a16:creationId xmlns:a16="http://schemas.microsoft.com/office/drawing/2014/main" id="{977DD42A-BA3B-42DB-9347-1F1DC47A9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1532" y="2860672"/>
            <a:ext cx="5150277" cy="2961409"/>
          </a:xfrm>
          <a:prstGeom prst="rect">
            <a:avLst/>
          </a:prstGeom>
        </p:spPr>
      </p:pic>
      <p:sp>
        <p:nvSpPr>
          <p:cNvPr id="15"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Tree>
    <p:extLst>
      <p:ext uri="{BB962C8B-B14F-4D97-AF65-F5344CB8AC3E}">
        <p14:creationId xmlns:p14="http://schemas.microsoft.com/office/powerpoint/2010/main" val="3740205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6" name="Title 5">
            <a:extLst>
              <a:ext uri="{FF2B5EF4-FFF2-40B4-BE49-F238E27FC236}">
                <a16:creationId xmlns:a16="http://schemas.microsoft.com/office/drawing/2014/main" id="{426FC46D-D990-4E6D-9C22-8A7F57E79535}"/>
              </a:ext>
            </a:extLst>
          </p:cNvPr>
          <p:cNvSpPr>
            <a:spLocks noGrp="1"/>
          </p:cNvSpPr>
          <p:nvPr>
            <p:ph type="title"/>
          </p:nvPr>
        </p:nvSpPr>
        <p:spPr>
          <a:xfrm>
            <a:off x="838200" y="963877"/>
            <a:ext cx="3494362" cy="4930246"/>
          </a:xfrm>
        </p:spPr>
        <p:txBody>
          <a:bodyPr>
            <a:normAutofit/>
          </a:bodyPr>
          <a:lstStyle/>
          <a:p>
            <a:pPr algn="r"/>
            <a:r>
              <a:rPr lang="fi-FI" dirty="0" err="1">
                <a:solidFill>
                  <a:schemeClr val="accent1"/>
                </a:solidFill>
              </a:rPr>
              <a:t>Challenges</a:t>
            </a:r>
            <a:r>
              <a:rPr lang="fi-FI" dirty="0">
                <a:solidFill>
                  <a:schemeClr val="accent1"/>
                </a:solidFill>
              </a:rPr>
              <a:t> </a:t>
            </a:r>
            <a:r>
              <a:rPr lang="fi-FI" dirty="0" err="1">
                <a:solidFill>
                  <a:schemeClr val="accent1"/>
                </a:solidFill>
              </a:rPr>
              <a:t>with</a:t>
            </a:r>
            <a:r>
              <a:rPr lang="fi-FI" dirty="0">
                <a:solidFill>
                  <a:schemeClr val="accent1"/>
                </a:solidFill>
              </a:rPr>
              <a:t> </a:t>
            </a:r>
            <a:r>
              <a:rPr lang="fi-FI" dirty="0" err="1">
                <a:solidFill>
                  <a:schemeClr val="accent1"/>
                </a:solidFill>
              </a:rPr>
              <a:t>sustainable</a:t>
            </a:r>
            <a:r>
              <a:rPr lang="fi-FI" dirty="0">
                <a:solidFill>
                  <a:schemeClr val="accent1"/>
                </a:solidFill>
              </a:rPr>
              <a:t> business </a:t>
            </a:r>
            <a:r>
              <a:rPr lang="fi-FI" dirty="0" err="1">
                <a:solidFill>
                  <a:schemeClr val="accent1"/>
                </a:solidFill>
              </a:rPr>
              <a:t>models</a:t>
            </a:r>
            <a:endParaRPr lang="en-GB" dirty="0">
              <a:solidFill>
                <a:schemeClr val="accent1"/>
              </a:solidFill>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D30BB1F7-F8A8-4D52-B38A-38E62A4C1977}"/>
              </a:ext>
            </a:extLst>
          </p:cNvPr>
          <p:cNvSpPr>
            <a:spLocks noGrp="1"/>
          </p:cNvSpPr>
          <p:nvPr>
            <p:ph idx="1"/>
          </p:nvPr>
        </p:nvSpPr>
        <p:spPr>
          <a:xfrm>
            <a:off x="4976031" y="963877"/>
            <a:ext cx="6377769" cy="4930246"/>
          </a:xfrm>
        </p:spPr>
        <p:txBody>
          <a:bodyPr anchor="ctr">
            <a:normAutofit/>
          </a:bodyPr>
          <a:lstStyle/>
          <a:p>
            <a:r>
              <a:rPr lang="fi-FI" sz="2200" dirty="0" err="1"/>
              <a:t>Large</a:t>
            </a:r>
            <a:r>
              <a:rPr lang="fi-FI" sz="2200" dirty="0"/>
              <a:t> </a:t>
            </a:r>
            <a:r>
              <a:rPr lang="fi-FI" sz="2200" dirty="0" err="1"/>
              <a:t>scale</a:t>
            </a:r>
            <a:r>
              <a:rPr lang="fi-FI" sz="2200" dirty="0"/>
              <a:t> </a:t>
            </a:r>
            <a:r>
              <a:rPr lang="fi-FI" sz="2200" dirty="0" err="1"/>
              <a:t>problems</a:t>
            </a:r>
            <a:r>
              <a:rPr lang="fi-FI" sz="2200" dirty="0"/>
              <a:t> </a:t>
            </a:r>
            <a:r>
              <a:rPr lang="fi-FI" sz="2200" dirty="0" err="1"/>
              <a:t>require</a:t>
            </a:r>
            <a:r>
              <a:rPr lang="fi-FI" sz="2200" dirty="0"/>
              <a:t> </a:t>
            </a:r>
            <a:r>
              <a:rPr lang="fi-FI" sz="2200" dirty="0" err="1"/>
              <a:t>scalable</a:t>
            </a:r>
            <a:r>
              <a:rPr lang="fi-FI" sz="2200" dirty="0"/>
              <a:t> business </a:t>
            </a:r>
            <a:r>
              <a:rPr lang="fi-FI" sz="2200" dirty="0" err="1"/>
              <a:t>models</a:t>
            </a:r>
            <a:endParaRPr lang="fi-FI" sz="2200" dirty="0"/>
          </a:p>
          <a:p>
            <a:pPr lvl="1"/>
            <a:r>
              <a:rPr lang="fi-FI" sz="2200" dirty="0" err="1"/>
              <a:t>Sustainable</a:t>
            </a:r>
            <a:r>
              <a:rPr lang="fi-FI" sz="2200" dirty="0"/>
              <a:t> business </a:t>
            </a:r>
            <a:r>
              <a:rPr lang="fi-FI" sz="2200" dirty="0" err="1"/>
              <a:t>models</a:t>
            </a:r>
            <a:r>
              <a:rPr lang="fi-FI" sz="2200" dirty="0"/>
              <a:t> </a:t>
            </a:r>
            <a:r>
              <a:rPr lang="fi-FI" sz="2200" dirty="0" err="1"/>
              <a:t>are</a:t>
            </a:r>
            <a:r>
              <a:rPr lang="fi-FI" sz="2200" dirty="0"/>
              <a:t> </a:t>
            </a:r>
            <a:r>
              <a:rPr lang="fi-FI" sz="2200" dirty="0" err="1"/>
              <a:t>often</a:t>
            </a:r>
            <a:r>
              <a:rPr lang="fi-FI" sz="2200" dirty="0"/>
              <a:t> </a:t>
            </a:r>
            <a:r>
              <a:rPr lang="fi-FI" sz="2200" dirty="0" err="1"/>
              <a:t>not</a:t>
            </a:r>
            <a:r>
              <a:rPr lang="fi-FI" sz="2200" dirty="0"/>
              <a:t> </a:t>
            </a:r>
            <a:r>
              <a:rPr lang="fi-FI" sz="2200" dirty="0" err="1"/>
              <a:t>scalable</a:t>
            </a:r>
            <a:endParaRPr lang="fi-FI" sz="2200" dirty="0"/>
          </a:p>
          <a:p>
            <a:pPr lvl="1"/>
            <a:r>
              <a:rPr lang="fi-FI" sz="2200" dirty="0" err="1"/>
              <a:t>The</a:t>
            </a:r>
            <a:r>
              <a:rPr lang="fi-FI" sz="2200" dirty="0"/>
              <a:t> </a:t>
            </a:r>
            <a:r>
              <a:rPr lang="fi-FI" sz="2200" dirty="0" err="1"/>
              <a:t>scale</a:t>
            </a:r>
            <a:r>
              <a:rPr lang="fi-FI" sz="2200" dirty="0"/>
              <a:t> of </a:t>
            </a:r>
            <a:r>
              <a:rPr lang="fi-FI" sz="2200" dirty="0" err="1"/>
              <a:t>these</a:t>
            </a:r>
            <a:r>
              <a:rPr lang="fi-FI" sz="2200" dirty="0"/>
              <a:t> </a:t>
            </a:r>
            <a:r>
              <a:rPr lang="fi-FI" sz="2200" dirty="0" err="1"/>
              <a:t>initiatives</a:t>
            </a:r>
            <a:r>
              <a:rPr lang="fi-FI" sz="2200" dirty="0"/>
              <a:t> is </a:t>
            </a:r>
            <a:r>
              <a:rPr lang="fi-FI" sz="2200" dirty="0" err="1"/>
              <a:t>miniscule</a:t>
            </a:r>
            <a:r>
              <a:rPr lang="fi-FI" sz="2200" dirty="0"/>
              <a:t> in </a:t>
            </a:r>
            <a:r>
              <a:rPr lang="fi-FI" sz="2200" dirty="0" err="1"/>
              <a:t>the</a:t>
            </a:r>
            <a:r>
              <a:rPr lang="fi-FI" sz="2200" dirty="0"/>
              <a:t> </a:t>
            </a:r>
            <a:r>
              <a:rPr lang="fi-FI" sz="2200" dirty="0" err="1"/>
              <a:t>grand</a:t>
            </a:r>
            <a:r>
              <a:rPr lang="fi-FI" sz="2200" dirty="0"/>
              <a:t> </a:t>
            </a:r>
            <a:r>
              <a:rPr lang="fi-FI" sz="2200" dirty="0" err="1"/>
              <a:t>scheme</a:t>
            </a:r>
            <a:endParaRPr lang="fi-FI" sz="2200" dirty="0"/>
          </a:p>
          <a:p>
            <a:r>
              <a:rPr lang="fi-FI" sz="2200" dirty="0"/>
              <a:t>Focus on </a:t>
            </a:r>
            <a:r>
              <a:rPr lang="fi-FI" sz="2200" dirty="0" err="1"/>
              <a:t>small</a:t>
            </a:r>
            <a:r>
              <a:rPr lang="fi-FI" sz="2200" dirty="0"/>
              <a:t>, </a:t>
            </a:r>
            <a:r>
              <a:rPr lang="fi-FI" sz="2200" dirty="0" err="1"/>
              <a:t>isolated</a:t>
            </a:r>
            <a:r>
              <a:rPr lang="fi-FI" sz="2200" dirty="0"/>
              <a:t> </a:t>
            </a:r>
            <a:r>
              <a:rPr lang="fi-FI" sz="2200" dirty="0" err="1"/>
              <a:t>problems</a:t>
            </a:r>
            <a:endParaRPr lang="fi-FI" sz="2200" dirty="0"/>
          </a:p>
          <a:p>
            <a:pPr lvl="1"/>
            <a:r>
              <a:rPr lang="fi-FI" sz="2200" dirty="0" err="1"/>
              <a:t>Large</a:t>
            </a:r>
            <a:r>
              <a:rPr lang="fi-FI" sz="2200" dirty="0"/>
              <a:t>, </a:t>
            </a:r>
            <a:r>
              <a:rPr lang="fi-FI" sz="2200" dirty="0" err="1"/>
              <a:t>complex</a:t>
            </a:r>
            <a:r>
              <a:rPr lang="fi-FI" sz="2200" dirty="0"/>
              <a:t> (</a:t>
            </a:r>
            <a:r>
              <a:rPr lang="fi-FI" sz="2200" dirty="0" err="1"/>
              <a:t>wicked</a:t>
            </a:r>
            <a:r>
              <a:rPr lang="fi-FI" sz="2200" dirty="0"/>
              <a:t>) </a:t>
            </a:r>
            <a:r>
              <a:rPr lang="fi-FI" sz="2200" dirty="0" err="1"/>
              <a:t>problems</a:t>
            </a:r>
            <a:r>
              <a:rPr lang="fi-FI" sz="2200" dirty="0"/>
              <a:t> </a:t>
            </a:r>
            <a:r>
              <a:rPr lang="fi-FI" sz="2200" dirty="0" err="1"/>
              <a:t>can</a:t>
            </a:r>
            <a:r>
              <a:rPr lang="fi-FI" sz="2200" dirty="0"/>
              <a:t> </a:t>
            </a:r>
            <a:r>
              <a:rPr lang="fi-FI" sz="2200" dirty="0" err="1"/>
              <a:t>rarely</a:t>
            </a:r>
            <a:r>
              <a:rPr lang="fi-FI" sz="2200" dirty="0"/>
              <a:t> </a:t>
            </a:r>
            <a:r>
              <a:rPr lang="fi-FI" sz="2200" dirty="0" err="1"/>
              <a:t>be</a:t>
            </a:r>
            <a:r>
              <a:rPr lang="fi-FI" sz="2200" dirty="0"/>
              <a:t> </a:t>
            </a:r>
            <a:r>
              <a:rPr lang="fi-FI" sz="2200" dirty="0" err="1"/>
              <a:t>broken</a:t>
            </a:r>
            <a:r>
              <a:rPr lang="fi-FI" sz="2200" dirty="0"/>
              <a:t> </a:t>
            </a:r>
            <a:r>
              <a:rPr lang="fi-FI" sz="2200" dirty="0" err="1"/>
              <a:t>down</a:t>
            </a:r>
            <a:r>
              <a:rPr lang="fi-FI" sz="2200" dirty="0"/>
              <a:t> to </a:t>
            </a:r>
            <a:r>
              <a:rPr lang="fi-FI" sz="2200" dirty="0" err="1"/>
              <a:t>small</a:t>
            </a:r>
            <a:r>
              <a:rPr lang="fi-FI" sz="2200" dirty="0"/>
              <a:t>, </a:t>
            </a:r>
            <a:r>
              <a:rPr lang="fi-FI" sz="2200" dirty="0" err="1"/>
              <a:t>atomized</a:t>
            </a:r>
            <a:r>
              <a:rPr lang="fi-FI" sz="2200" dirty="0"/>
              <a:t> </a:t>
            </a:r>
            <a:r>
              <a:rPr lang="fi-FI" sz="2200" dirty="0" err="1"/>
              <a:t>bits</a:t>
            </a:r>
            <a:endParaRPr lang="fi-FI" sz="2200" dirty="0"/>
          </a:p>
          <a:p>
            <a:r>
              <a:rPr lang="fi-FI" sz="2200" dirty="0" err="1"/>
              <a:t>Whether</a:t>
            </a:r>
            <a:r>
              <a:rPr lang="fi-FI" sz="2200" dirty="0"/>
              <a:t> </a:t>
            </a:r>
            <a:r>
              <a:rPr lang="fi-FI" sz="2200" dirty="0" err="1"/>
              <a:t>there</a:t>
            </a:r>
            <a:r>
              <a:rPr lang="fi-FI" sz="2200" dirty="0"/>
              <a:t> is a business case </a:t>
            </a:r>
            <a:r>
              <a:rPr lang="fi-FI" sz="2200" dirty="0" err="1"/>
              <a:t>or</a:t>
            </a:r>
            <a:r>
              <a:rPr lang="fi-FI" sz="2200" dirty="0"/>
              <a:t> </a:t>
            </a:r>
            <a:r>
              <a:rPr lang="fi-FI" sz="2200" dirty="0" err="1"/>
              <a:t>not</a:t>
            </a:r>
            <a:r>
              <a:rPr lang="fi-FI" sz="2200" dirty="0"/>
              <a:t> </a:t>
            </a:r>
            <a:r>
              <a:rPr lang="fi-FI" sz="2200" dirty="0" err="1"/>
              <a:t>determines</a:t>
            </a:r>
            <a:r>
              <a:rPr lang="fi-FI" sz="2200" dirty="0"/>
              <a:t> </a:t>
            </a:r>
            <a:r>
              <a:rPr lang="fi-FI" sz="2200" dirty="0" err="1"/>
              <a:t>if</a:t>
            </a:r>
            <a:r>
              <a:rPr lang="fi-FI" sz="2200" dirty="0"/>
              <a:t> </a:t>
            </a:r>
            <a:r>
              <a:rPr lang="fi-FI" sz="2200" dirty="0" err="1"/>
              <a:t>something</a:t>
            </a:r>
            <a:r>
              <a:rPr lang="fi-FI" sz="2200" dirty="0"/>
              <a:t> </a:t>
            </a:r>
            <a:r>
              <a:rPr lang="fi-FI" sz="2200" dirty="0" err="1"/>
              <a:t>can</a:t>
            </a:r>
            <a:r>
              <a:rPr lang="fi-FI" sz="2200" dirty="0"/>
              <a:t> </a:t>
            </a:r>
            <a:r>
              <a:rPr lang="fi-FI" sz="2200" dirty="0" err="1"/>
              <a:t>be</a:t>
            </a:r>
            <a:r>
              <a:rPr lang="fi-FI" sz="2200" dirty="0"/>
              <a:t> </a:t>
            </a:r>
            <a:r>
              <a:rPr lang="fi-FI" sz="2200" dirty="0" err="1"/>
              <a:t>done</a:t>
            </a:r>
            <a:r>
              <a:rPr lang="fi-FI" sz="2200" dirty="0"/>
              <a:t> for a </a:t>
            </a:r>
            <a:r>
              <a:rPr lang="fi-FI" sz="2200" dirty="0" err="1"/>
              <a:t>problem</a:t>
            </a:r>
            <a:r>
              <a:rPr lang="fi-FI" sz="2200" dirty="0"/>
              <a:t> (and </a:t>
            </a:r>
            <a:r>
              <a:rPr lang="fi-FI" sz="2200" dirty="0" err="1"/>
              <a:t>what</a:t>
            </a:r>
            <a:r>
              <a:rPr lang="fi-FI" sz="2200" dirty="0"/>
              <a:t> and </a:t>
            </a:r>
            <a:r>
              <a:rPr lang="fi-FI" sz="2200" dirty="0" err="1"/>
              <a:t>how</a:t>
            </a:r>
            <a:r>
              <a:rPr lang="fi-FI" sz="2200" dirty="0"/>
              <a:t>)</a:t>
            </a:r>
          </a:p>
          <a:p>
            <a:pPr lvl="1"/>
            <a:r>
              <a:rPr lang="fi-FI" sz="2200" dirty="0" err="1"/>
              <a:t>Generally</a:t>
            </a:r>
            <a:r>
              <a:rPr lang="fi-FI" sz="2200" dirty="0"/>
              <a:t> a </a:t>
            </a:r>
            <a:r>
              <a:rPr lang="fi-FI" sz="2200" dirty="0" err="1"/>
              <a:t>very</a:t>
            </a:r>
            <a:r>
              <a:rPr lang="fi-FI" sz="2200" dirty="0"/>
              <a:t> </a:t>
            </a:r>
            <a:r>
              <a:rPr lang="fi-FI" sz="2200" dirty="0" err="1"/>
              <a:t>selective</a:t>
            </a:r>
            <a:r>
              <a:rPr lang="fi-FI" sz="2200" dirty="0"/>
              <a:t> </a:t>
            </a:r>
            <a:r>
              <a:rPr lang="fi-FI" sz="2200" dirty="0" err="1"/>
              <a:t>way</a:t>
            </a:r>
            <a:r>
              <a:rPr lang="fi-FI" sz="2200" dirty="0"/>
              <a:t> of </a:t>
            </a:r>
            <a:r>
              <a:rPr lang="fi-FI" sz="2200" dirty="0" err="1"/>
              <a:t>solving</a:t>
            </a:r>
            <a:r>
              <a:rPr lang="fi-FI" sz="2200" dirty="0"/>
              <a:t> </a:t>
            </a:r>
            <a:r>
              <a:rPr lang="fi-FI" sz="2200" dirty="0" err="1"/>
              <a:t>issues</a:t>
            </a:r>
            <a:endParaRPr lang="fi-FI" sz="2200" dirty="0"/>
          </a:p>
        </p:txBody>
      </p:sp>
    </p:spTree>
    <p:extLst>
      <p:ext uri="{BB962C8B-B14F-4D97-AF65-F5344CB8AC3E}">
        <p14:creationId xmlns:p14="http://schemas.microsoft.com/office/powerpoint/2010/main" val="383259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a:t>Tools and </a:t>
            </a:r>
            <a:r>
              <a:rPr lang="fi-FI" dirty="0" err="1"/>
              <a:t>methods</a:t>
            </a:r>
            <a:endParaRPr lang="en-US" dirty="0"/>
          </a:p>
        </p:txBody>
      </p:sp>
    </p:spTree>
    <p:extLst>
      <p:ext uri="{BB962C8B-B14F-4D97-AF65-F5344CB8AC3E}">
        <p14:creationId xmlns:p14="http://schemas.microsoft.com/office/powerpoint/2010/main" val="2006585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25CFC-EA1D-B8EE-AD82-417B361D4D1E}"/>
              </a:ext>
            </a:extLst>
          </p:cNvPr>
          <p:cNvSpPr>
            <a:spLocks noGrp="1"/>
          </p:cNvSpPr>
          <p:nvPr>
            <p:ph type="title"/>
          </p:nvPr>
        </p:nvSpPr>
        <p:spPr>
          <a:xfrm>
            <a:off x="1179576" y="1261423"/>
            <a:ext cx="9829800" cy="1325880"/>
          </a:xfrm>
        </p:spPr>
        <p:txBody>
          <a:bodyPr anchor="b">
            <a:normAutofit/>
          </a:bodyPr>
          <a:lstStyle/>
          <a:p>
            <a:pPr algn="ctr"/>
            <a:r>
              <a:rPr lang="en-US" sz="3600">
                <a:solidFill>
                  <a:schemeClr val="tx2"/>
                </a:solidFill>
              </a:rPr>
              <a:t>Life-cycle assessment (LCA)</a:t>
            </a:r>
          </a:p>
        </p:txBody>
      </p:sp>
      <p:grpSp>
        <p:nvGrpSpPr>
          <p:cNvPr id="13" name="Group 1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4" name="Freeform: Shape 1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3F8400E-67ED-2159-7022-540EA26F2E14}"/>
              </a:ext>
            </a:extLst>
          </p:cNvPr>
          <p:cNvSpPr>
            <a:spLocks noGrp="1"/>
          </p:cNvSpPr>
          <p:nvPr>
            <p:ph idx="1"/>
          </p:nvPr>
        </p:nvSpPr>
        <p:spPr>
          <a:xfrm>
            <a:off x="804672" y="2827419"/>
            <a:ext cx="5126896" cy="3227626"/>
          </a:xfrm>
        </p:spPr>
        <p:txBody>
          <a:bodyPr anchor="ctr">
            <a:normAutofit/>
          </a:bodyPr>
          <a:lstStyle/>
          <a:p>
            <a:pPr marL="342900" indent="-342900">
              <a:buFont typeface="Arial" panose="020B0604020202020204" pitchFamily="34" charset="0"/>
              <a:buChar char="•"/>
            </a:pPr>
            <a:r>
              <a:rPr lang="fi-FI" sz="1800">
                <a:solidFill>
                  <a:schemeClr val="tx2"/>
                </a:solidFill>
              </a:rPr>
              <a:t>A standardized methodology for assessing environmental impacts across a product’s life-cycle</a:t>
            </a:r>
          </a:p>
          <a:p>
            <a:pPr marL="342900" indent="-342900">
              <a:buFont typeface="Arial" panose="020B0604020202020204" pitchFamily="34" charset="0"/>
              <a:buChar char="•"/>
            </a:pPr>
            <a:r>
              <a:rPr lang="fi-FI" sz="1800">
                <a:solidFill>
                  <a:schemeClr val="tx2"/>
                </a:solidFill>
              </a:rPr>
              <a:t>Guidelines covered in ISO 14040</a:t>
            </a:r>
            <a:endParaRPr lang="en-US" sz="1800">
              <a:solidFill>
                <a:schemeClr val="tx2"/>
              </a:solidFill>
            </a:endParaRPr>
          </a:p>
          <a:p>
            <a:endParaRPr lang="en-US" sz="1800">
              <a:solidFill>
                <a:schemeClr val="tx2"/>
              </a:solidFill>
            </a:endParaRPr>
          </a:p>
        </p:txBody>
      </p:sp>
      <p:grpSp>
        <p:nvGrpSpPr>
          <p:cNvPr id="19" name="Group 1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0" name="Freeform: Shape 1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748D2F96-B615-3F64-BF0D-B5A19CC04CDA}"/>
              </a:ext>
            </a:extLst>
          </p:cNvPr>
          <p:cNvPicPr>
            <a:picLocks noChangeAspect="1"/>
          </p:cNvPicPr>
          <p:nvPr/>
        </p:nvPicPr>
        <p:blipFill>
          <a:blip r:embed="rId2"/>
          <a:stretch>
            <a:fillRect/>
          </a:stretch>
        </p:blipFill>
        <p:spPr>
          <a:xfrm>
            <a:off x="6429378" y="2840302"/>
            <a:ext cx="4954693" cy="3212152"/>
          </a:xfrm>
          <a:prstGeom prst="rect">
            <a:avLst/>
          </a:prstGeom>
        </p:spPr>
      </p:pic>
    </p:spTree>
    <p:extLst>
      <p:ext uri="{BB962C8B-B14F-4D97-AF65-F5344CB8AC3E}">
        <p14:creationId xmlns:p14="http://schemas.microsoft.com/office/powerpoint/2010/main" val="2369482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959A5-9A28-70BB-7327-F2F415006F59}"/>
              </a:ext>
            </a:extLst>
          </p:cNvPr>
          <p:cNvSpPr>
            <a:spLocks noGrp="1"/>
          </p:cNvSpPr>
          <p:nvPr>
            <p:ph type="title"/>
          </p:nvPr>
        </p:nvSpPr>
        <p:spPr>
          <a:xfrm>
            <a:off x="6617740" y="802955"/>
            <a:ext cx="4766330" cy="1454051"/>
          </a:xfrm>
        </p:spPr>
        <p:txBody>
          <a:bodyPr>
            <a:normAutofit/>
          </a:bodyPr>
          <a:lstStyle/>
          <a:p>
            <a:r>
              <a:rPr lang="en-US" sz="3600">
                <a:solidFill>
                  <a:schemeClr val="tx2"/>
                </a:solidFill>
              </a:rPr>
              <a:t>LCA example</a:t>
            </a:r>
          </a:p>
        </p:txBody>
      </p:sp>
      <p:grpSp>
        <p:nvGrpSpPr>
          <p:cNvPr id="14" name="Group 13">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5" name="Freeform: Shape 14">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Questions">
            <a:extLst>
              <a:ext uri="{FF2B5EF4-FFF2-40B4-BE49-F238E27FC236}">
                <a16:creationId xmlns:a16="http://schemas.microsoft.com/office/drawing/2014/main" id="{50C972B7-16AA-8949-C98B-85784F6C01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437" y="1700784"/>
            <a:ext cx="3785616" cy="3785616"/>
          </a:xfrm>
          <a:prstGeom prst="rect">
            <a:avLst/>
          </a:prstGeom>
        </p:spPr>
      </p:pic>
      <p:sp>
        <p:nvSpPr>
          <p:cNvPr id="3" name="Content Placeholder 2">
            <a:extLst>
              <a:ext uri="{FF2B5EF4-FFF2-40B4-BE49-F238E27FC236}">
                <a16:creationId xmlns:a16="http://schemas.microsoft.com/office/drawing/2014/main" id="{CB40ED37-5FB9-6D89-DA0B-490719ABCA5D}"/>
              </a:ext>
            </a:extLst>
          </p:cNvPr>
          <p:cNvSpPr>
            <a:spLocks noGrp="1"/>
          </p:cNvSpPr>
          <p:nvPr>
            <p:ph idx="1"/>
          </p:nvPr>
        </p:nvSpPr>
        <p:spPr>
          <a:xfrm>
            <a:off x="6621072" y="2421683"/>
            <a:ext cx="4765949" cy="3353476"/>
          </a:xfrm>
        </p:spPr>
        <p:txBody>
          <a:bodyPr anchor="t">
            <a:normAutofit/>
          </a:bodyPr>
          <a:lstStyle/>
          <a:p>
            <a:r>
              <a:rPr lang="en-US" sz="1800" dirty="0" err="1">
                <a:solidFill>
                  <a:schemeClr val="tx2"/>
                </a:solidFill>
              </a:rPr>
              <a:t>sfsdfs</a:t>
            </a:r>
            <a:endParaRPr lang="en-US" sz="1800" dirty="0">
              <a:solidFill>
                <a:schemeClr val="tx2"/>
              </a:solidFill>
            </a:endParaRPr>
          </a:p>
        </p:txBody>
      </p:sp>
      <p:pic>
        <p:nvPicPr>
          <p:cNvPr id="8" name="Picture 7">
            <a:extLst>
              <a:ext uri="{FF2B5EF4-FFF2-40B4-BE49-F238E27FC236}">
                <a16:creationId xmlns:a16="http://schemas.microsoft.com/office/drawing/2014/main" id="{45D35ACE-0331-86A9-A091-62F04597BDD5}"/>
              </a:ext>
            </a:extLst>
          </p:cNvPr>
          <p:cNvPicPr>
            <a:picLocks noChangeAspect="1"/>
          </p:cNvPicPr>
          <p:nvPr/>
        </p:nvPicPr>
        <p:blipFill>
          <a:blip r:embed="rId4"/>
          <a:stretch>
            <a:fillRect/>
          </a:stretch>
        </p:blipFill>
        <p:spPr>
          <a:xfrm>
            <a:off x="6617435" y="2923090"/>
            <a:ext cx="3989070" cy="1600200"/>
          </a:xfrm>
          <a:prstGeom prst="rect">
            <a:avLst/>
          </a:prstGeom>
        </p:spPr>
      </p:pic>
      <p:pic>
        <p:nvPicPr>
          <p:cNvPr id="9" name="Picture 8">
            <a:extLst>
              <a:ext uri="{FF2B5EF4-FFF2-40B4-BE49-F238E27FC236}">
                <a16:creationId xmlns:a16="http://schemas.microsoft.com/office/drawing/2014/main" id="{7F7A652C-FC71-E227-EA43-BA6A4AB8AD03}"/>
              </a:ext>
            </a:extLst>
          </p:cNvPr>
          <p:cNvPicPr>
            <a:picLocks noChangeAspect="1"/>
          </p:cNvPicPr>
          <p:nvPr/>
        </p:nvPicPr>
        <p:blipFill>
          <a:blip r:embed="rId5"/>
          <a:stretch>
            <a:fillRect/>
          </a:stretch>
        </p:blipFill>
        <p:spPr>
          <a:xfrm>
            <a:off x="6617435" y="2101196"/>
            <a:ext cx="2251710" cy="697230"/>
          </a:xfrm>
          <a:prstGeom prst="rect">
            <a:avLst/>
          </a:prstGeom>
        </p:spPr>
      </p:pic>
      <p:pic>
        <p:nvPicPr>
          <p:cNvPr id="11" name="Picture 10">
            <a:extLst>
              <a:ext uri="{FF2B5EF4-FFF2-40B4-BE49-F238E27FC236}">
                <a16:creationId xmlns:a16="http://schemas.microsoft.com/office/drawing/2014/main" id="{02852C21-F1C3-9FD4-0F81-62A7DE8AF3EF}"/>
              </a:ext>
            </a:extLst>
          </p:cNvPr>
          <p:cNvPicPr>
            <a:picLocks noChangeAspect="1"/>
          </p:cNvPicPr>
          <p:nvPr/>
        </p:nvPicPr>
        <p:blipFill>
          <a:blip r:embed="rId6"/>
          <a:stretch>
            <a:fillRect/>
          </a:stretch>
        </p:blipFill>
        <p:spPr>
          <a:xfrm>
            <a:off x="6617435" y="4675898"/>
            <a:ext cx="4373791" cy="1621004"/>
          </a:xfrm>
          <a:prstGeom prst="rect">
            <a:avLst/>
          </a:prstGeom>
        </p:spPr>
      </p:pic>
    </p:spTree>
    <p:extLst>
      <p:ext uri="{BB962C8B-B14F-4D97-AF65-F5344CB8AC3E}">
        <p14:creationId xmlns:p14="http://schemas.microsoft.com/office/powerpoint/2010/main" val="2038772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09163C3-9CBD-3EE0-4562-5CB350CA8D9D}"/>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Ecodesign</a:t>
            </a:r>
          </a:p>
        </p:txBody>
      </p:sp>
      <p:sp>
        <p:nvSpPr>
          <p:cNvPr id="3" name="Content Placeholder 2">
            <a:extLst>
              <a:ext uri="{FF2B5EF4-FFF2-40B4-BE49-F238E27FC236}">
                <a16:creationId xmlns:a16="http://schemas.microsoft.com/office/drawing/2014/main" id="{EF65107E-C9D2-E4B5-ECFB-1D4CD7500962}"/>
              </a:ext>
            </a:extLst>
          </p:cNvPr>
          <p:cNvSpPr>
            <a:spLocks noGrp="1"/>
          </p:cNvSpPr>
          <p:nvPr>
            <p:ph idx="1"/>
          </p:nvPr>
        </p:nvSpPr>
        <p:spPr>
          <a:xfrm>
            <a:off x="6172200" y="804672"/>
            <a:ext cx="5221224" cy="5230368"/>
          </a:xfrm>
        </p:spPr>
        <p:txBody>
          <a:bodyPr anchor="ctr">
            <a:normAutofit/>
          </a:bodyPr>
          <a:lstStyle/>
          <a:p>
            <a:r>
              <a:rPr lang="fi-FI" sz="1500" dirty="0" err="1">
                <a:solidFill>
                  <a:schemeClr val="tx2"/>
                </a:solidFill>
              </a:rPr>
              <a:t>Also</a:t>
            </a:r>
            <a:r>
              <a:rPr lang="fi-FI" sz="1500" dirty="0">
                <a:solidFill>
                  <a:schemeClr val="tx2"/>
                </a:solidFill>
              </a:rPr>
              <a:t> </a:t>
            </a:r>
            <a:r>
              <a:rPr lang="fi-FI" sz="1500" dirty="0" err="1">
                <a:solidFill>
                  <a:schemeClr val="tx2"/>
                </a:solidFill>
              </a:rPr>
              <a:t>referred</a:t>
            </a:r>
            <a:r>
              <a:rPr lang="fi-FI" sz="1500" dirty="0">
                <a:solidFill>
                  <a:schemeClr val="tx2"/>
                </a:solidFill>
              </a:rPr>
              <a:t> to as Design for Environment (</a:t>
            </a:r>
            <a:r>
              <a:rPr lang="fi-FI" sz="1500" dirty="0" err="1">
                <a:solidFill>
                  <a:schemeClr val="tx2"/>
                </a:solidFill>
              </a:rPr>
              <a:t>DfE</a:t>
            </a:r>
            <a:r>
              <a:rPr lang="fi-FI" sz="1500" dirty="0">
                <a:solidFill>
                  <a:schemeClr val="tx2"/>
                </a:solidFill>
              </a:rPr>
              <a:t>). </a:t>
            </a:r>
          </a:p>
          <a:p>
            <a:r>
              <a:rPr lang="fi-FI" sz="1500" dirty="0">
                <a:solidFill>
                  <a:schemeClr val="tx2"/>
                </a:solidFill>
              </a:rPr>
              <a:t>Key </a:t>
            </a:r>
            <a:r>
              <a:rPr lang="fi-FI" sz="1500" dirty="0" err="1">
                <a:solidFill>
                  <a:schemeClr val="tx2"/>
                </a:solidFill>
              </a:rPr>
              <a:t>principles</a:t>
            </a:r>
            <a:r>
              <a:rPr lang="fi-FI" sz="1500" dirty="0">
                <a:solidFill>
                  <a:schemeClr val="tx2"/>
                </a:solidFill>
              </a:rPr>
              <a:t>:</a:t>
            </a:r>
          </a:p>
          <a:p>
            <a:pPr marL="868662" lvl="1" indent="-411480">
              <a:buFont typeface="+mj-lt"/>
              <a:buAutoNum type="arabicPeriod"/>
            </a:pPr>
            <a:r>
              <a:rPr lang="en-US" sz="1500" dirty="0">
                <a:solidFill>
                  <a:schemeClr val="tx2"/>
                </a:solidFill>
              </a:rPr>
              <a:t>using materials with less environmental impact</a:t>
            </a:r>
          </a:p>
          <a:p>
            <a:pPr marL="868662" lvl="1" indent="-411480">
              <a:buFont typeface="+mj-lt"/>
              <a:buAutoNum type="arabicPeriod"/>
            </a:pPr>
            <a:r>
              <a:rPr lang="en-US" sz="1500" dirty="0">
                <a:solidFill>
                  <a:schemeClr val="tx2"/>
                </a:solidFill>
              </a:rPr>
              <a:t>using fewer materials overall in the manufacture of products</a:t>
            </a:r>
          </a:p>
          <a:p>
            <a:pPr marL="868662" lvl="1" indent="-411480">
              <a:buFont typeface="+mj-lt"/>
              <a:buAutoNum type="arabicPeriod"/>
            </a:pPr>
            <a:r>
              <a:rPr lang="en-US" sz="1500" dirty="0">
                <a:solidFill>
                  <a:schemeClr val="tx2"/>
                </a:solidFill>
              </a:rPr>
              <a:t>using fewer resources during the manufacturing process</a:t>
            </a:r>
          </a:p>
          <a:p>
            <a:pPr marL="868662" lvl="1" indent="-411480">
              <a:buFont typeface="+mj-lt"/>
              <a:buAutoNum type="arabicPeriod"/>
            </a:pPr>
            <a:r>
              <a:rPr lang="en-US" sz="1500" dirty="0">
                <a:solidFill>
                  <a:schemeClr val="tx2"/>
                </a:solidFill>
              </a:rPr>
              <a:t>producing less pollution and waste</a:t>
            </a:r>
          </a:p>
          <a:p>
            <a:pPr marL="868662" lvl="1" indent="-411480">
              <a:buFont typeface="+mj-lt"/>
              <a:buAutoNum type="arabicPeriod"/>
            </a:pPr>
            <a:r>
              <a:rPr lang="en-US" sz="1500" dirty="0">
                <a:solidFill>
                  <a:schemeClr val="tx2"/>
                </a:solidFill>
              </a:rPr>
              <a:t>reducing the environmental impacts from distributing products</a:t>
            </a:r>
          </a:p>
          <a:p>
            <a:pPr marL="868662" lvl="1" indent="-411480">
              <a:buFont typeface="+mj-lt"/>
              <a:buAutoNum type="arabicPeriod"/>
            </a:pPr>
            <a:r>
              <a:rPr lang="en-US" sz="1500" dirty="0">
                <a:solidFill>
                  <a:schemeClr val="tx2"/>
                </a:solidFill>
              </a:rPr>
              <a:t>ensuring that products use fewer resources when they are used by end customers</a:t>
            </a:r>
          </a:p>
          <a:p>
            <a:pPr marL="868662" lvl="1" indent="-411480">
              <a:buFont typeface="+mj-lt"/>
              <a:buAutoNum type="arabicPeriod"/>
            </a:pPr>
            <a:r>
              <a:rPr lang="en-US" sz="1500" dirty="0">
                <a:solidFill>
                  <a:schemeClr val="tx2"/>
                </a:solidFill>
              </a:rPr>
              <a:t>ensuring that products cause less waste and pollution when in use</a:t>
            </a:r>
          </a:p>
          <a:p>
            <a:pPr marL="868662" lvl="1" indent="-411480">
              <a:buFont typeface="+mj-lt"/>
              <a:buAutoNum type="arabicPeriod"/>
            </a:pPr>
            <a:r>
              <a:rPr lang="en-US" sz="1500" dirty="0" err="1">
                <a:solidFill>
                  <a:schemeClr val="tx2"/>
                </a:solidFill>
              </a:rPr>
              <a:t>optimising</a:t>
            </a:r>
            <a:r>
              <a:rPr lang="en-US" sz="1500" dirty="0">
                <a:solidFill>
                  <a:schemeClr val="tx2"/>
                </a:solidFill>
              </a:rPr>
              <a:t> the function of products and ensuring most suitable service life</a:t>
            </a:r>
          </a:p>
          <a:p>
            <a:pPr marL="868662" lvl="1" indent="-411480">
              <a:buFont typeface="+mj-lt"/>
              <a:buAutoNum type="arabicPeriod"/>
            </a:pPr>
            <a:r>
              <a:rPr lang="en-US" sz="1500" dirty="0">
                <a:solidFill>
                  <a:schemeClr val="tx2"/>
                </a:solidFill>
              </a:rPr>
              <a:t>making reuse and recycling easier</a:t>
            </a:r>
          </a:p>
          <a:p>
            <a:pPr marL="868662" lvl="1" indent="-411480">
              <a:buFont typeface="+mj-lt"/>
              <a:buAutoNum type="arabicPeriod"/>
            </a:pPr>
            <a:r>
              <a:rPr lang="en-US" sz="1500" dirty="0">
                <a:solidFill>
                  <a:schemeClr val="tx2"/>
                </a:solidFill>
              </a:rPr>
              <a:t>reducing the environmental impact of disposal</a:t>
            </a:r>
          </a:p>
          <a:p>
            <a:r>
              <a:rPr lang="en-US" sz="1500" dirty="0">
                <a:solidFill>
                  <a:schemeClr val="tx2"/>
                </a:solidFill>
              </a:rPr>
              <a:t>Example: C2C design protocol in the Herman Miller case</a:t>
            </a:r>
          </a:p>
          <a:p>
            <a:endParaRPr lang="en-US" sz="1500" dirty="0">
              <a:solidFill>
                <a:schemeClr val="tx2"/>
              </a:solidFill>
            </a:endParaRPr>
          </a:p>
        </p:txBody>
      </p:sp>
    </p:spTree>
    <p:extLst>
      <p:ext uri="{BB962C8B-B14F-4D97-AF65-F5344CB8AC3E}">
        <p14:creationId xmlns:p14="http://schemas.microsoft.com/office/powerpoint/2010/main" val="1699452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1" name="Rectangle 1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3A725CFC-EA1D-B8EE-AD82-417B361D4D1E}"/>
              </a:ext>
            </a:extLst>
          </p:cNvPr>
          <p:cNvSpPr>
            <a:spLocks noGrp="1"/>
          </p:cNvSpPr>
          <p:nvPr>
            <p:ph type="title"/>
          </p:nvPr>
        </p:nvSpPr>
        <p:spPr>
          <a:xfrm>
            <a:off x="1179576" y="1261423"/>
            <a:ext cx="9829800" cy="1325880"/>
          </a:xfrm>
        </p:spPr>
        <p:txBody>
          <a:bodyPr anchor="b">
            <a:normAutofit/>
          </a:bodyPr>
          <a:lstStyle/>
          <a:p>
            <a:pPr algn="ctr"/>
            <a:r>
              <a:rPr lang="en-US" sz="3600" dirty="0">
                <a:solidFill>
                  <a:schemeClr val="tx2"/>
                </a:solidFill>
              </a:rPr>
              <a:t>Biomimicry</a:t>
            </a:r>
          </a:p>
        </p:txBody>
      </p:sp>
      <p:grpSp>
        <p:nvGrpSpPr>
          <p:cNvPr id="13" name="Group 1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4" name="Freeform: Shape 1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8" name="Freeform: Shape 1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badi"/>
                <a:ea typeface="+mn-ea"/>
                <a:cs typeface="+mn-cs"/>
              </a:endParaRPr>
            </a:p>
          </p:txBody>
        </p:sp>
        <p:sp>
          <p:nvSpPr>
            <p:cNvPr id="24" name="Freeform: Shape 1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badi"/>
                <a:ea typeface="+mn-ea"/>
                <a:cs typeface="+mn-cs"/>
              </a:endParaRPr>
            </a:p>
          </p:txBody>
        </p:sp>
        <p:sp>
          <p:nvSpPr>
            <p:cNvPr id="17" name="Freeform: Shape 1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grpSp>
      <p:sp>
        <p:nvSpPr>
          <p:cNvPr id="3" name="Content Placeholder 2">
            <a:extLst>
              <a:ext uri="{FF2B5EF4-FFF2-40B4-BE49-F238E27FC236}">
                <a16:creationId xmlns:a16="http://schemas.microsoft.com/office/drawing/2014/main" id="{93F8400E-67ED-2159-7022-540EA26F2E14}"/>
              </a:ext>
            </a:extLst>
          </p:cNvPr>
          <p:cNvSpPr>
            <a:spLocks noGrp="1"/>
          </p:cNvSpPr>
          <p:nvPr>
            <p:ph idx="1"/>
          </p:nvPr>
        </p:nvSpPr>
        <p:spPr>
          <a:xfrm>
            <a:off x="804672" y="2827419"/>
            <a:ext cx="5126896" cy="3227626"/>
          </a:xfrm>
        </p:spPr>
        <p:txBody>
          <a:bodyPr anchor="ctr">
            <a:normAutofit/>
          </a:bodyPr>
          <a:lstStyle/>
          <a:p>
            <a:pPr marL="0" indent="0">
              <a:buNone/>
            </a:pPr>
            <a:r>
              <a:rPr lang="en-US" sz="1800" dirty="0">
                <a:solidFill>
                  <a:schemeClr val="tx2"/>
                </a:solidFill>
              </a:rPr>
              <a:t>Taking cues from nature for designing products, services, or business models</a:t>
            </a:r>
          </a:p>
          <a:p>
            <a:pPr marL="0" indent="0">
              <a:buNone/>
            </a:pPr>
            <a:endParaRPr lang="en-US" sz="1800" dirty="0">
              <a:solidFill>
                <a:schemeClr val="tx2"/>
              </a:solidFill>
              <a:hlinkClick r:id="rId2"/>
            </a:endParaRPr>
          </a:p>
          <a:p>
            <a:pPr marL="0" indent="0">
              <a:buNone/>
            </a:pPr>
            <a:r>
              <a:rPr lang="en-US" sz="1800" dirty="0">
                <a:solidFill>
                  <a:schemeClr val="tx2"/>
                </a:solidFill>
                <a:hlinkClick r:id="rId2"/>
              </a:rPr>
              <a:t>https://www.youtube.com/watch?time_continue=121&amp;v=FBUpnG1G4yQ</a:t>
            </a:r>
            <a:r>
              <a:rPr lang="en-US" sz="1800" dirty="0">
                <a:solidFill>
                  <a:schemeClr val="tx2"/>
                </a:solidFill>
              </a:rPr>
              <a:t> </a:t>
            </a:r>
          </a:p>
        </p:txBody>
      </p:sp>
      <p:grpSp>
        <p:nvGrpSpPr>
          <p:cNvPr id="19" name="Group 1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0" name="Freeform: Shape 1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1" name="Freeform: Shape 2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2" name="Freeform: Shape 2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badi"/>
                <a:ea typeface="+mn-ea"/>
                <a:cs typeface="+mn-cs"/>
              </a:endParaRPr>
            </a:p>
          </p:txBody>
        </p:sp>
        <p:sp>
          <p:nvSpPr>
            <p:cNvPr id="23" name="Freeform: Shape 2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badi"/>
                <a:ea typeface="+mn-ea"/>
                <a:cs typeface="+mn-cs"/>
              </a:endParaRPr>
            </a:p>
          </p:txBody>
        </p:sp>
      </p:grpSp>
      <p:pic>
        <p:nvPicPr>
          <p:cNvPr id="5" name="Picture 4">
            <a:extLst>
              <a:ext uri="{FF2B5EF4-FFF2-40B4-BE49-F238E27FC236}">
                <a16:creationId xmlns:a16="http://schemas.microsoft.com/office/drawing/2014/main" id="{8F99BC97-9137-A607-2CF3-6DE4B5A29226}"/>
              </a:ext>
            </a:extLst>
          </p:cNvPr>
          <p:cNvPicPr>
            <a:picLocks noChangeAspect="1"/>
          </p:cNvPicPr>
          <p:nvPr/>
        </p:nvPicPr>
        <p:blipFill>
          <a:blip r:embed="rId3"/>
          <a:stretch>
            <a:fillRect/>
          </a:stretch>
        </p:blipFill>
        <p:spPr>
          <a:xfrm>
            <a:off x="6612984" y="2734805"/>
            <a:ext cx="3633980" cy="3339118"/>
          </a:xfrm>
          <a:prstGeom prst="rect">
            <a:avLst/>
          </a:prstGeom>
        </p:spPr>
      </p:pic>
    </p:spTree>
    <p:extLst>
      <p:ext uri="{BB962C8B-B14F-4D97-AF65-F5344CB8AC3E}">
        <p14:creationId xmlns:p14="http://schemas.microsoft.com/office/powerpoint/2010/main" val="3404755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50E99C-229A-5E33-5DBD-30F959BB4EA3}"/>
              </a:ext>
            </a:extLst>
          </p:cNvPr>
          <p:cNvSpPr>
            <a:spLocks noGrp="1"/>
          </p:cNvSpPr>
          <p:nvPr>
            <p:ph type="title"/>
          </p:nvPr>
        </p:nvSpPr>
        <p:spPr/>
        <p:txBody>
          <a:bodyPr/>
          <a:lstStyle/>
          <a:p>
            <a:r>
              <a:rPr lang="en-US" dirty="0"/>
              <a:t>References</a:t>
            </a:r>
          </a:p>
        </p:txBody>
      </p:sp>
      <p:sp>
        <p:nvSpPr>
          <p:cNvPr id="2" name="Content Placeholder 1">
            <a:extLst>
              <a:ext uri="{FF2B5EF4-FFF2-40B4-BE49-F238E27FC236}">
                <a16:creationId xmlns:a16="http://schemas.microsoft.com/office/drawing/2014/main" id="{069EDABE-F543-ACEE-4DAC-8A9FA147B9D5}"/>
              </a:ext>
            </a:extLst>
          </p:cNvPr>
          <p:cNvSpPr>
            <a:spLocks noGrp="1"/>
          </p:cNvSpPr>
          <p:nvPr>
            <p:ph idx="1"/>
          </p:nvPr>
        </p:nvSpPr>
        <p:spPr/>
        <p:txBody>
          <a:bodyPr>
            <a:normAutofit fontScale="55000" lnSpcReduction="20000"/>
          </a:bodyPr>
          <a:lstStyle/>
          <a:p>
            <a:pPr marL="0" indent="0">
              <a:buNone/>
            </a:pPr>
            <a:r>
              <a:rPr lang="en-US" dirty="0">
                <a:effectLst/>
              </a:rPr>
              <a:t>Adams, R., </a:t>
            </a:r>
            <a:r>
              <a:rPr lang="en-US" dirty="0" err="1">
                <a:effectLst/>
              </a:rPr>
              <a:t>Jeanrenaud</a:t>
            </a:r>
            <a:r>
              <a:rPr lang="en-US" dirty="0">
                <a:effectLst/>
              </a:rPr>
              <a:t>, S., Bessant, J., </a:t>
            </a:r>
            <a:r>
              <a:rPr lang="en-US" dirty="0" err="1">
                <a:effectLst/>
              </a:rPr>
              <a:t>Denyer</a:t>
            </a:r>
            <a:r>
              <a:rPr lang="en-US" dirty="0">
                <a:effectLst/>
              </a:rPr>
              <a:t>, D., &amp; </a:t>
            </a:r>
            <a:r>
              <a:rPr lang="en-US" dirty="0" err="1">
                <a:effectLst/>
              </a:rPr>
              <a:t>Overy</a:t>
            </a:r>
            <a:r>
              <a:rPr lang="en-US" dirty="0">
                <a:effectLst/>
              </a:rPr>
              <a:t>, P. 2016. Sustainability-oriented Innovation: A Systematic Review. </a:t>
            </a:r>
            <a:r>
              <a:rPr lang="en-US" b="1" i="1" dirty="0">
                <a:effectLst/>
              </a:rPr>
              <a:t>International Journal of Management Reviews</a:t>
            </a:r>
            <a:r>
              <a:rPr lang="en-US" dirty="0">
                <a:effectLst/>
              </a:rPr>
              <a:t>.</a:t>
            </a:r>
          </a:p>
          <a:p>
            <a:pPr marL="0" indent="0">
              <a:buNone/>
            </a:pPr>
            <a:r>
              <a:rPr lang="en-US" dirty="0" err="1">
                <a:effectLst/>
              </a:rPr>
              <a:t>Bocken</a:t>
            </a:r>
            <a:r>
              <a:rPr lang="en-US" dirty="0">
                <a:effectLst/>
              </a:rPr>
              <a:t>, N. M. P., Short, S. W., Rana, P., &amp; Evans, S. 2014. A literature and practice review to develop sustainable business model archetypes. </a:t>
            </a:r>
            <a:r>
              <a:rPr lang="en-US" b="1" i="1" dirty="0">
                <a:effectLst/>
              </a:rPr>
              <a:t>Journal of Cleaner Production</a:t>
            </a:r>
            <a:r>
              <a:rPr lang="en-US" dirty="0">
                <a:effectLst/>
              </a:rPr>
              <a:t>, 65: 42–56.</a:t>
            </a:r>
          </a:p>
          <a:p>
            <a:pPr marL="0" indent="0">
              <a:buNone/>
            </a:pPr>
            <a:r>
              <a:rPr lang="en-US" dirty="0" err="1">
                <a:effectLst/>
              </a:rPr>
              <a:t>Hockerts</a:t>
            </a:r>
            <a:r>
              <a:rPr lang="en-US" dirty="0">
                <a:effectLst/>
              </a:rPr>
              <a:t>, K., &amp; </a:t>
            </a:r>
            <a:r>
              <a:rPr lang="en-US" dirty="0" err="1">
                <a:effectLst/>
              </a:rPr>
              <a:t>Wüstenhagen</a:t>
            </a:r>
            <a:r>
              <a:rPr lang="en-US" dirty="0">
                <a:effectLst/>
              </a:rPr>
              <a:t>, R. 2010. Greening Goliaths versus emerging </a:t>
            </a:r>
            <a:r>
              <a:rPr lang="en-US" dirty="0" err="1">
                <a:effectLst/>
              </a:rPr>
              <a:t>Davids</a:t>
            </a:r>
            <a:r>
              <a:rPr lang="en-US" dirty="0">
                <a:effectLst/>
              </a:rPr>
              <a:t> - Theorizing about the role of incumbents and new entrants in sustainable entrepreneurship. </a:t>
            </a:r>
            <a:r>
              <a:rPr lang="en-US" b="1" i="1" dirty="0">
                <a:effectLst/>
              </a:rPr>
              <a:t>Journal of Business Venturing</a:t>
            </a:r>
            <a:r>
              <a:rPr lang="en-US" dirty="0">
                <a:effectLst/>
              </a:rPr>
              <a:t>, 25(5): 481–492.</a:t>
            </a:r>
          </a:p>
          <a:p>
            <a:pPr marL="0" indent="0">
              <a:buNone/>
            </a:pPr>
            <a:r>
              <a:rPr lang="en-US" dirty="0" err="1">
                <a:effectLst/>
              </a:rPr>
              <a:t>Klewitz</a:t>
            </a:r>
            <a:r>
              <a:rPr lang="en-US" dirty="0">
                <a:effectLst/>
              </a:rPr>
              <a:t>, J., &amp; Hansen, E. G. 2011. Sustainability-oriented </a:t>
            </a:r>
            <a:r>
              <a:rPr lang="en-US" dirty="0" err="1">
                <a:effectLst/>
              </a:rPr>
              <a:t>innvation</a:t>
            </a:r>
            <a:r>
              <a:rPr lang="en-US" dirty="0">
                <a:effectLst/>
              </a:rPr>
              <a:t> in SME’s: A systematic literature review of existing practices and actors involved. </a:t>
            </a:r>
            <a:r>
              <a:rPr lang="en-US" b="1" i="1" dirty="0">
                <a:effectLst/>
              </a:rPr>
              <a:t>ISPIM Conference (International Society for Professional Innovation Management), Sustainability in Innovation: Innovation Management Challenges</a:t>
            </a:r>
            <a:r>
              <a:rPr lang="en-US" dirty="0">
                <a:effectLst/>
              </a:rPr>
              <a:t>, (June 2011): 12–15.</a:t>
            </a:r>
          </a:p>
          <a:p>
            <a:pPr marL="0" indent="0">
              <a:buNone/>
            </a:pPr>
            <a:r>
              <a:rPr lang="en-US" dirty="0" err="1">
                <a:effectLst/>
              </a:rPr>
              <a:t>Lüdeke</a:t>
            </a:r>
            <a:r>
              <a:rPr lang="en-US" dirty="0">
                <a:effectLst/>
              </a:rPr>
              <a:t>-Freund, F., &amp; </a:t>
            </a:r>
            <a:r>
              <a:rPr lang="en-US" dirty="0" err="1">
                <a:effectLst/>
              </a:rPr>
              <a:t>Dembek</a:t>
            </a:r>
            <a:r>
              <a:rPr lang="en-US" dirty="0">
                <a:effectLst/>
              </a:rPr>
              <a:t>, K. 2017. Sustainable business model research and practice: Emerging field or passing fancy? </a:t>
            </a:r>
            <a:r>
              <a:rPr lang="en-US" b="1" i="1" dirty="0">
                <a:effectLst/>
              </a:rPr>
              <a:t>Journal of Cleaner Production</a:t>
            </a:r>
            <a:r>
              <a:rPr lang="en-US" dirty="0">
                <a:effectLst/>
              </a:rPr>
              <a:t>, 168: 1668–1678.</a:t>
            </a:r>
          </a:p>
          <a:p>
            <a:pPr marL="0" indent="0">
              <a:buNone/>
            </a:pPr>
            <a:r>
              <a:rPr lang="en-US" dirty="0" err="1">
                <a:effectLst/>
              </a:rPr>
              <a:t>Palomares</a:t>
            </a:r>
            <a:r>
              <a:rPr lang="en-US" dirty="0">
                <a:effectLst/>
              </a:rPr>
              <a:t>-Aguirre, I., Barnett, M., </a:t>
            </a:r>
            <a:r>
              <a:rPr lang="en-US" dirty="0" err="1">
                <a:effectLst/>
              </a:rPr>
              <a:t>Layrisse</a:t>
            </a:r>
            <a:r>
              <a:rPr lang="en-US" dirty="0">
                <a:effectLst/>
              </a:rPr>
              <a:t>, F., &amp; Husted, B. W. 2018. Built to scale? How sustainable business models can better serve the base of the pyramid. </a:t>
            </a:r>
            <a:r>
              <a:rPr lang="en-US" b="1" i="1" dirty="0">
                <a:effectLst/>
              </a:rPr>
              <a:t>Journal of Cleaner Production</a:t>
            </a:r>
            <a:r>
              <a:rPr lang="en-US" dirty="0">
                <a:effectLst/>
              </a:rPr>
              <a:t>, 172: 4506–4513.</a:t>
            </a:r>
          </a:p>
          <a:p>
            <a:pPr marL="0" indent="0">
              <a:buNone/>
            </a:pPr>
            <a:r>
              <a:rPr lang="en-US" dirty="0" err="1">
                <a:effectLst/>
              </a:rPr>
              <a:t>Ritala</a:t>
            </a:r>
            <a:r>
              <a:rPr lang="en-US" dirty="0">
                <a:effectLst/>
              </a:rPr>
              <a:t>, P. 2019. Innovation for Sustainability: </a:t>
            </a:r>
            <a:r>
              <a:rPr lang="en-US" dirty="0" err="1">
                <a:effectLst/>
              </a:rPr>
              <a:t>Sceptical</a:t>
            </a:r>
            <a:r>
              <a:rPr lang="en-US" dirty="0">
                <a:effectLst/>
              </a:rPr>
              <a:t>, Pragmatic, and Idealist Perspectives on the Role of Business as a Driver for Change. In N. </a:t>
            </a:r>
            <a:r>
              <a:rPr lang="en-US" dirty="0" err="1">
                <a:effectLst/>
              </a:rPr>
              <a:t>Bocken</a:t>
            </a:r>
            <a:r>
              <a:rPr lang="en-US" dirty="0">
                <a:effectLst/>
              </a:rPr>
              <a:t>, P. </a:t>
            </a:r>
            <a:r>
              <a:rPr lang="en-US" dirty="0" err="1">
                <a:effectLst/>
              </a:rPr>
              <a:t>Ritala</a:t>
            </a:r>
            <a:r>
              <a:rPr lang="en-US" dirty="0">
                <a:effectLst/>
              </a:rPr>
              <a:t>, L. </a:t>
            </a:r>
            <a:r>
              <a:rPr lang="en-US" dirty="0" err="1">
                <a:effectLst/>
              </a:rPr>
              <a:t>Albareda</a:t>
            </a:r>
            <a:r>
              <a:rPr lang="en-US" dirty="0">
                <a:effectLst/>
              </a:rPr>
              <a:t>, &amp; R. </a:t>
            </a:r>
            <a:r>
              <a:rPr lang="en-US" dirty="0" err="1">
                <a:effectLst/>
              </a:rPr>
              <a:t>Verburg</a:t>
            </a:r>
            <a:r>
              <a:rPr lang="en-US" dirty="0">
                <a:effectLst/>
              </a:rPr>
              <a:t> (Eds.), </a:t>
            </a:r>
            <a:r>
              <a:rPr lang="en-US" b="1" i="1" dirty="0">
                <a:effectLst/>
              </a:rPr>
              <a:t>Innovation for Sustainability: Business Transformations Towards a Better World</a:t>
            </a:r>
            <a:r>
              <a:rPr lang="en-US" dirty="0">
                <a:effectLst/>
              </a:rPr>
              <a:t>: 21–34. Palgrave.</a:t>
            </a:r>
          </a:p>
          <a:p>
            <a:pPr marL="0" indent="0">
              <a:buNone/>
            </a:pPr>
            <a:endParaRPr lang="en-US" dirty="0">
              <a:effectLst/>
            </a:endParaRPr>
          </a:p>
          <a:p>
            <a:pPr marL="0" indent="0">
              <a:buNone/>
            </a:pPr>
            <a:endParaRPr lang="en-US" dirty="0"/>
          </a:p>
        </p:txBody>
      </p:sp>
    </p:spTree>
    <p:extLst>
      <p:ext uri="{BB962C8B-B14F-4D97-AF65-F5344CB8AC3E}">
        <p14:creationId xmlns:p14="http://schemas.microsoft.com/office/powerpoint/2010/main" val="1536915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1F2639F5-3FAB-47B2-BE1F-C701E11E335A}"/>
              </a:ext>
            </a:extLst>
          </p:cNvPr>
          <p:cNvSpPr>
            <a:spLocks noGrp="1"/>
          </p:cNvSpPr>
          <p:nvPr>
            <p:ph type="title"/>
          </p:nvPr>
        </p:nvSpPr>
        <p:spPr>
          <a:xfrm>
            <a:off x="838200" y="459863"/>
            <a:ext cx="10515600" cy="1004594"/>
          </a:xfrm>
        </p:spPr>
        <p:txBody>
          <a:bodyPr>
            <a:normAutofit/>
          </a:bodyPr>
          <a:lstStyle/>
          <a:p>
            <a:pPr algn="ctr"/>
            <a:r>
              <a:rPr lang="fi-FI">
                <a:solidFill>
                  <a:srgbClr val="FFFFFF"/>
                </a:solidFill>
              </a:rPr>
              <a:t>Structure</a:t>
            </a:r>
            <a:endParaRPr lang="en-GB">
              <a:solidFill>
                <a:srgbClr val="FFFFFF"/>
              </a:solidFill>
            </a:endParaRPr>
          </a:p>
        </p:txBody>
      </p:sp>
      <p:sp>
        <p:nvSpPr>
          <p:cNvPr id="23" name="Rectangle: Rounded Corners 2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graphicFrame>
        <p:nvGraphicFramePr>
          <p:cNvPr id="17" name="Content Placeholder 2">
            <a:extLst>
              <a:ext uri="{FF2B5EF4-FFF2-40B4-BE49-F238E27FC236}">
                <a16:creationId xmlns:a16="http://schemas.microsoft.com/office/drawing/2014/main" id="{E8D2B9C4-24A1-4579-8BA4-704406997DED}"/>
              </a:ext>
            </a:extLst>
          </p:cNvPr>
          <p:cNvGraphicFramePr/>
          <p:nvPr>
            <p:extLst>
              <p:ext uri="{D42A27DB-BD31-4B8C-83A1-F6EECF244321}">
                <p14:modId xmlns:p14="http://schemas.microsoft.com/office/powerpoint/2010/main" val="75557727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46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1A52-3DE6-4033-BED0-EA5A3F40EACE}"/>
              </a:ext>
            </a:extLst>
          </p:cNvPr>
          <p:cNvSpPr>
            <a:spLocks noGrp="1"/>
          </p:cNvSpPr>
          <p:nvPr>
            <p:ph type="title"/>
          </p:nvPr>
        </p:nvSpPr>
        <p:spPr>
          <a:xfrm>
            <a:off x="4082902" y="629268"/>
            <a:ext cx="7469020" cy="1286160"/>
          </a:xfrm>
        </p:spPr>
        <p:txBody>
          <a:bodyPr anchor="b">
            <a:normAutofit/>
          </a:bodyPr>
          <a:lstStyle/>
          <a:p>
            <a:endParaRPr lang="en-GB" sz="3700" dirty="0"/>
          </a:p>
        </p:txBody>
      </p:sp>
      <p:pic>
        <p:nvPicPr>
          <p:cNvPr id="17" name="Content Placeholder 16" descr="Icon&#10;&#10;Description automatically generated">
            <a:extLst>
              <a:ext uri="{FF2B5EF4-FFF2-40B4-BE49-F238E27FC236}">
                <a16:creationId xmlns:a16="http://schemas.microsoft.com/office/drawing/2014/main" id="{6D6397A0-63E9-4D64-A924-8C4F0A9F4B2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9889" y="787018"/>
            <a:ext cx="3409205" cy="5266173"/>
          </a:xfrm>
        </p:spPr>
      </p:pic>
      <p:pic>
        <p:nvPicPr>
          <p:cNvPr id="4" name="Online Media 3" title="B Corp Certification Requirements Overview">
            <a:hlinkClick r:id="" action="ppaction://media"/>
            <a:extLst>
              <a:ext uri="{FF2B5EF4-FFF2-40B4-BE49-F238E27FC236}">
                <a16:creationId xmlns:a16="http://schemas.microsoft.com/office/drawing/2014/main" id="{66FD6E48-C8BF-A252-29BF-71F959168A81}"/>
              </a:ext>
            </a:extLst>
          </p:cNvPr>
          <p:cNvPicPr>
            <a:picLocks noRot="1" noChangeAspect="1"/>
          </p:cNvPicPr>
          <p:nvPr>
            <a:videoFile r:link="rId1"/>
          </p:nvPr>
        </p:nvPicPr>
        <p:blipFill>
          <a:blip r:embed="rId5"/>
          <a:stretch>
            <a:fillRect/>
          </a:stretch>
        </p:blipFill>
        <p:spPr>
          <a:xfrm>
            <a:off x="4082902" y="1142427"/>
            <a:ext cx="7954768" cy="4494444"/>
          </a:xfrm>
          <a:prstGeom prst="rect">
            <a:avLst/>
          </a:prstGeom>
        </p:spPr>
      </p:pic>
    </p:spTree>
    <p:extLst>
      <p:ext uri="{BB962C8B-B14F-4D97-AF65-F5344CB8AC3E}">
        <p14:creationId xmlns:p14="http://schemas.microsoft.com/office/powerpoint/2010/main" val="241900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A63EE-6E97-1670-683B-A73D21644784}"/>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Reviewing Tuesday’s lecture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C2D293-C2A5-A196-A268-A33B74D40BC2}"/>
              </a:ext>
            </a:extLst>
          </p:cNvPr>
          <p:cNvSpPr>
            <a:spLocks noGrp="1"/>
          </p:cNvSpPr>
          <p:nvPr>
            <p:ph idx="1"/>
          </p:nvPr>
        </p:nvSpPr>
        <p:spPr>
          <a:xfrm>
            <a:off x="4447308" y="591344"/>
            <a:ext cx="6906491" cy="5585619"/>
          </a:xfrm>
        </p:spPr>
        <p:txBody>
          <a:bodyPr anchor="ctr">
            <a:normAutofit/>
          </a:bodyPr>
          <a:lstStyle/>
          <a:p>
            <a:r>
              <a:rPr lang="en-US" dirty="0"/>
              <a:t>What do you remember from the lecture on organizing? What stuck with you?</a:t>
            </a:r>
          </a:p>
          <a:p>
            <a:r>
              <a:rPr lang="en-US" dirty="0"/>
              <a:t>Executive compensation:</a:t>
            </a:r>
          </a:p>
          <a:p>
            <a:pPr lvl="1"/>
            <a:r>
              <a:rPr lang="en-US" dirty="0"/>
              <a:t>Interface took advantage</a:t>
            </a:r>
          </a:p>
        </p:txBody>
      </p:sp>
    </p:spTree>
    <p:extLst>
      <p:ext uri="{BB962C8B-B14F-4D97-AF65-F5344CB8AC3E}">
        <p14:creationId xmlns:p14="http://schemas.microsoft.com/office/powerpoint/2010/main" val="373676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171576" y="1912267"/>
            <a:ext cx="4751605" cy="2636000"/>
          </a:xfrm>
        </p:spPr>
        <p:txBody>
          <a:bodyPr/>
          <a:lstStyle/>
          <a:p>
            <a:r>
              <a:rPr lang="fi-FI" sz="3600" dirty="0"/>
              <a:t>Main </a:t>
            </a:r>
            <a:r>
              <a:rPr lang="fi-FI" sz="3600" dirty="0" err="1"/>
              <a:t>stream</a:t>
            </a:r>
            <a:r>
              <a:rPr lang="fi-FI" sz="3600" dirty="0"/>
              <a:t> business </a:t>
            </a:r>
            <a:r>
              <a:rPr lang="fi-FI" sz="3600" dirty="0" err="1"/>
              <a:t>models</a:t>
            </a:r>
            <a:r>
              <a:rPr lang="fi-FI" sz="3600" dirty="0"/>
              <a:t> </a:t>
            </a:r>
            <a:r>
              <a:rPr lang="fi-FI" sz="3600" dirty="0" err="1"/>
              <a:t>favour</a:t>
            </a:r>
            <a:r>
              <a:rPr lang="fi-FI" sz="3600" dirty="0"/>
              <a:t> </a:t>
            </a:r>
            <a:r>
              <a:rPr lang="fi-FI" sz="3600" dirty="0" err="1"/>
              <a:t>short</a:t>
            </a:r>
            <a:r>
              <a:rPr lang="fi-FI" sz="3600" dirty="0"/>
              <a:t> </a:t>
            </a:r>
            <a:r>
              <a:rPr lang="fi-FI" sz="3600" dirty="0" err="1"/>
              <a:t>product</a:t>
            </a:r>
            <a:r>
              <a:rPr lang="fi-FI" sz="3600" dirty="0"/>
              <a:t> life </a:t>
            </a:r>
            <a:r>
              <a:rPr lang="fi-FI" sz="3600" dirty="0" err="1"/>
              <a:t>spans</a:t>
            </a:r>
            <a:r>
              <a:rPr lang="fi-FI" sz="3600" dirty="0"/>
              <a:t>, </a:t>
            </a:r>
            <a:r>
              <a:rPr lang="fi-FI" sz="3600" dirty="0" err="1"/>
              <a:t>which</a:t>
            </a:r>
            <a:r>
              <a:rPr lang="fi-FI" sz="3600" dirty="0"/>
              <a:t> </a:t>
            </a:r>
            <a:r>
              <a:rPr lang="fi-FI" sz="3600" dirty="0" err="1"/>
              <a:t>has</a:t>
            </a:r>
            <a:r>
              <a:rPr lang="fi-FI" sz="3600" dirty="0"/>
              <a:t> </a:t>
            </a:r>
            <a:r>
              <a:rPr lang="fi-FI" sz="3600" dirty="0" err="1"/>
              <a:t>lead</a:t>
            </a:r>
            <a:r>
              <a:rPr lang="fi-FI" sz="3600" dirty="0"/>
              <a:t> to </a:t>
            </a:r>
            <a:r>
              <a:rPr lang="fi-FI" sz="3600" dirty="0" err="1"/>
              <a:t>overuse</a:t>
            </a:r>
            <a:r>
              <a:rPr lang="fi-FI" sz="3600" dirty="0"/>
              <a:t> of </a:t>
            </a:r>
            <a:r>
              <a:rPr lang="fi-FI" sz="3600" dirty="0" err="1"/>
              <a:t>natural</a:t>
            </a:r>
            <a:r>
              <a:rPr lang="fi-FI" sz="3600" dirty="0"/>
              <a:t> </a:t>
            </a:r>
            <a:r>
              <a:rPr lang="fi-FI" sz="3600" dirty="0" err="1"/>
              <a:t>resources</a:t>
            </a:r>
            <a:r>
              <a:rPr lang="fi-FI" sz="3600" dirty="0"/>
              <a:t> and </a:t>
            </a:r>
            <a:r>
              <a:rPr lang="fi-FI" sz="3600" dirty="0" err="1"/>
              <a:t>waste</a:t>
            </a:r>
            <a:endParaRPr lang="fi-FI" sz="3600" dirty="0"/>
          </a:p>
        </p:txBody>
      </p:sp>
      <p:pic>
        <p:nvPicPr>
          <p:cNvPr id="4" name="Picture 3" descr="A screenshot of a video game&#10;&#10;Description automatically generated with medium confidence">
            <a:extLst>
              <a:ext uri="{FF2B5EF4-FFF2-40B4-BE49-F238E27FC236}">
                <a16:creationId xmlns:a16="http://schemas.microsoft.com/office/drawing/2014/main" id="{8416F214-3B6D-A938-7AF4-335E0053F2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4313" y="527774"/>
            <a:ext cx="3692990" cy="5225581"/>
          </a:xfrm>
          <a:prstGeom prst="rect">
            <a:avLst/>
          </a:prstGeom>
        </p:spPr>
      </p:pic>
    </p:spTree>
    <p:extLst>
      <p:ext uri="{BB962C8B-B14F-4D97-AF65-F5344CB8AC3E}">
        <p14:creationId xmlns:p14="http://schemas.microsoft.com/office/powerpoint/2010/main" val="197869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6" name="Title 5">
            <a:extLst>
              <a:ext uri="{FF2B5EF4-FFF2-40B4-BE49-F238E27FC236}">
                <a16:creationId xmlns:a16="http://schemas.microsoft.com/office/drawing/2014/main" id="{426FC46D-D990-4E6D-9C22-8A7F57E79535}"/>
              </a:ext>
            </a:extLst>
          </p:cNvPr>
          <p:cNvSpPr>
            <a:spLocks noGrp="1"/>
          </p:cNvSpPr>
          <p:nvPr>
            <p:ph type="title"/>
          </p:nvPr>
        </p:nvSpPr>
        <p:spPr>
          <a:xfrm>
            <a:off x="838200" y="963877"/>
            <a:ext cx="3494362" cy="4930246"/>
          </a:xfrm>
        </p:spPr>
        <p:txBody>
          <a:bodyPr>
            <a:normAutofit/>
          </a:bodyPr>
          <a:lstStyle/>
          <a:p>
            <a:pPr algn="r"/>
            <a:r>
              <a:rPr lang="fi-FI">
                <a:solidFill>
                  <a:schemeClr val="accent1"/>
                </a:solidFill>
              </a:rPr>
              <a:t>What is a business model?</a:t>
            </a:r>
            <a:endParaRPr lang="en-GB">
              <a:solidFill>
                <a:schemeClr val="accent1"/>
              </a:solidFill>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D30BB1F7-F8A8-4D52-B38A-38E62A4C1977}"/>
              </a:ext>
            </a:extLst>
          </p:cNvPr>
          <p:cNvSpPr>
            <a:spLocks noGrp="1"/>
          </p:cNvSpPr>
          <p:nvPr>
            <p:ph idx="1"/>
          </p:nvPr>
        </p:nvSpPr>
        <p:spPr>
          <a:xfrm>
            <a:off x="4976031" y="963877"/>
            <a:ext cx="6377769" cy="4930246"/>
          </a:xfrm>
        </p:spPr>
        <p:txBody>
          <a:bodyPr anchor="ctr">
            <a:normAutofit/>
          </a:bodyPr>
          <a:lstStyle/>
          <a:p>
            <a:r>
              <a:rPr lang="fi-FI" sz="2200"/>
              <a:t>Business model commonly refers to the rationale of how a firm creates, delivers, and captures value</a:t>
            </a:r>
            <a:endParaRPr lang="fi-FI" sz="1800"/>
          </a:p>
          <a:p>
            <a:pPr lvl="1"/>
            <a:r>
              <a:rPr lang="fi-FI" sz="1800"/>
              <a:t>I.e. How the firm makes a profit</a:t>
            </a:r>
          </a:p>
          <a:p>
            <a:r>
              <a:rPr lang="en-GB" sz="2200"/>
              <a:t>The basic elements:</a:t>
            </a:r>
          </a:p>
          <a:p>
            <a:pPr lvl="1"/>
            <a:r>
              <a:rPr lang="en-GB" sz="1800"/>
              <a:t>Customer value proposition</a:t>
            </a:r>
          </a:p>
          <a:p>
            <a:pPr lvl="1"/>
            <a:r>
              <a:rPr lang="en-GB" sz="1800"/>
              <a:t>Profit formula</a:t>
            </a:r>
          </a:p>
          <a:p>
            <a:pPr lvl="1"/>
            <a:r>
              <a:rPr lang="en-GB" sz="1800"/>
              <a:t>Key resources and processes</a:t>
            </a:r>
          </a:p>
          <a:p>
            <a:r>
              <a:rPr lang="en-GB" sz="2200"/>
              <a:t>Business models should </a:t>
            </a:r>
          </a:p>
          <a:p>
            <a:pPr lvl="1"/>
            <a:r>
              <a:rPr lang="en-GB" sz="1800"/>
              <a:t>Be difficult to imitate</a:t>
            </a:r>
          </a:p>
          <a:p>
            <a:pPr lvl="1"/>
            <a:r>
              <a:rPr lang="en-GB" sz="1800"/>
              <a:t>Depict the relationship between the firm, its customers, and its suppliers</a:t>
            </a:r>
          </a:p>
        </p:txBody>
      </p:sp>
      <p:sp>
        <p:nvSpPr>
          <p:cNvPr id="2" name="TextBox 1">
            <a:extLst>
              <a:ext uri="{FF2B5EF4-FFF2-40B4-BE49-F238E27FC236}">
                <a16:creationId xmlns:a16="http://schemas.microsoft.com/office/drawing/2014/main" id="{BBA643EE-0306-4B27-9BF1-DB6C3AFF9883}"/>
              </a:ext>
            </a:extLst>
          </p:cNvPr>
          <p:cNvSpPr txBox="1"/>
          <p:nvPr/>
        </p:nvSpPr>
        <p:spPr>
          <a:xfrm>
            <a:off x="9578340" y="6015987"/>
            <a:ext cx="287443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badi"/>
                <a:ea typeface="+mn-ea"/>
                <a:cs typeface="+mn-cs"/>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badi"/>
                <a:ea typeface="+mn-ea"/>
                <a:cs typeface="+mn-cs"/>
              </a:rPr>
              <a:t>Ludeke-Freund &amp; Dembek,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badi"/>
                <a:ea typeface="+mn-ea"/>
                <a:cs typeface="+mn-cs"/>
              </a:rPr>
              <a:t>Palomares-Aguirre et al., 2018</a:t>
            </a:r>
            <a:endParaRPr kumimoji="0" lang="en-GB" sz="1000" b="0" i="0" u="none" strike="noStrike" kern="1200" cap="none" spc="0" normalizeH="0" baseline="0" noProof="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7067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CB71F885-7EDE-4728-A437-2104EF851D72}"/>
              </a:ext>
            </a:extLst>
          </p:cNvPr>
          <p:cNvSpPr>
            <a:spLocks noGrp="1"/>
          </p:cNvSpPr>
          <p:nvPr>
            <p:ph type="title"/>
          </p:nvPr>
        </p:nvSpPr>
        <p:spPr>
          <a:xfrm>
            <a:off x="838200" y="963877"/>
            <a:ext cx="3494362" cy="4930246"/>
          </a:xfrm>
        </p:spPr>
        <p:txBody>
          <a:bodyPr>
            <a:normAutofit/>
          </a:bodyPr>
          <a:lstStyle/>
          <a:p>
            <a:pPr algn="r"/>
            <a:r>
              <a:rPr lang="fi-FI">
                <a:solidFill>
                  <a:schemeClr val="accent1"/>
                </a:solidFill>
              </a:rPr>
              <a:t>Innovative corporate sustainability</a:t>
            </a:r>
            <a:endParaRPr lang="en-GB">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1CEB44-0AA1-4263-8104-957A8ACD8074}"/>
              </a:ext>
            </a:extLst>
          </p:cNvPr>
          <p:cNvSpPr>
            <a:spLocks noGrp="1"/>
          </p:cNvSpPr>
          <p:nvPr>
            <p:ph idx="1"/>
          </p:nvPr>
        </p:nvSpPr>
        <p:spPr>
          <a:xfrm>
            <a:off x="4976031" y="963877"/>
            <a:ext cx="6377769" cy="4930246"/>
          </a:xfrm>
        </p:spPr>
        <p:txBody>
          <a:bodyPr anchor="ctr">
            <a:normAutofit/>
          </a:bodyPr>
          <a:lstStyle/>
          <a:p>
            <a:r>
              <a:rPr lang="fi-FI" sz="2200" b="1"/>
              <a:t>Relationship to core business</a:t>
            </a:r>
            <a:r>
              <a:rPr lang="fi-FI" sz="2200"/>
              <a:t>: Enlarging core business or developing a new business model</a:t>
            </a:r>
          </a:p>
          <a:p>
            <a:r>
              <a:rPr lang="fi-FI" sz="2200" b="1"/>
              <a:t>Target of sustainability</a:t>
            </a:r>
            <a:r>
              <a:rPr lang="fi-FI" sz="2200"/>
              <a:t>: New product or service development</a:t>
            </a:r>
          </a:p>
          <a:p>
            <a:r>
              <a:rPr lang="fi-FI" sz="2200" b="1"/>
              <a:t>Expected benefits</a:t>
            </a:r>
            <a:r>
              <a:rPr lang="fi-FI" sz="2200"/>
              <a:t>: Alleviation of social or environmental problem</a:t>
            </a:r>
          </a:p>
          <a:p>
            <a:r>
              <a:rPr lang="fi-FI" sz="2200" b="1"/>
              <a:t>Aim: </a:t>
            </a:r>
            <a:r>
              <a:rPr lang="fi-FI" sz="2200"/>
              <a:t>Generating genuine win-win situations where the benefits for the environment or people are (at least) on par with the business benefit</a:t>
            </a:r>
          </a:p>
          <a:p>
            <a:r>
              <a:rPr lang="fi-FI" sz="2200" b="1"/>
              <a:t>Examples</a:t>
            </a:r>
            <a:r>
              <a:rPr lang="fi-FI" sz="2200"/>
              <a:t>: CEMEX’s Patrimonia Hoy, various forms of social entrepreneurship or base-of-the-pyramid business models</a:t>
            </a:r>
            <a:endParaRPr lang="en-GB" sz="2200"/>
          </a:p>
          <a:p>
            <a:pPr marL="0" indent="0">
              <a:buNone/>
            </a:pPr>
            <a:endParaRPr lang="en-GB" sz="2200"/>
          </a:p>
        </p:txBody>
      </p:sp>
    </p:spTree>
    <p:extLst>
      <p:ext uri="{BB962C8B-B14F-4D97-AF65-F5344CB8AC3E}">
        <p14:creationId xmlns:p14="http://schemas.microsoft.com/office/powerpoint/2010/main" val="322855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280" dirty="0"/>
              <a:t>Industry view of sustainable innovation</a:t>
            </a:r>
          </a:p>
        </p:txBody>
      </p:sp>
    </p:spTree>
    <p:extLst>
      <p:ext uri="{BB962C8B-B14F-4D97-AF65-F5344CB8AC3E}">
        <p14:creationId xmlns:p14="http://schemas.microsoft.com/office/powerpoint/2010/main" val="1014207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bf8b357-a6dc-4a53-8774-ed69568ed88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Z_EN">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3.xml><?xml version="1.0" encoding="utf-8"?>
<a:theme xmlns:a="http://schemas.openxmlformats.org/drawingml/2006/main" name="aalto_economics">
  <a:themeElements>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econom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_title">
  <a:themeElements>
    <a:clrScheme name="white_titl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white_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white_titl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IZ_EN">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6.xml><?xml version="1.0" encoding="utf-8"?>
<a:theme xmlns:a="http://schemas.openxmlformats.org/drawingml/2006/main" name="1_aalto_economics">
  <a:themeElements>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econom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aalto_economics">
  <a:themeElements>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econom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209C64FE13EB409B94F4FE8546D032" ma:contentTypeVersion="12" ma:contentTypeDescription="Create a new document." ma:contentTypeScope="" ma:versionID="327828e6dc193a4bdb4807996674e7b1">
  <xsd:schema xmlns:xsd="http://www.w3.org/2001/XMLSchema" xmlns:xs="http://www.w3.org/2001/XMLSchema" xmlns:p="http://schemas.microsoft.com/office/2006/metadata/properties" xmlns:ns3="c474ab70-47e1-44e0-8114-215623864490" xmlns:ns4="37ffbe1f-485a-480d-844c-f76942ae438a" targetNamespace="http://schemas.microsoft.com/office/2006/metadata/properties" ma:root="true" ma:fieldsID="09948767101396dc41b31c4cb95ccb0b" ns3:_="" ns4:_="">
    <xsd:import namespace="c474ab70-47e1-44e0-8114-215623864490"/>
    <xsd:import namespace="37ffbe1f-485a-480d-844c-f76942ae43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4ab70-47e1-44e0-8114-215623864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ffbe1f-485a-480d-844c-f76942ae43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F0CFA4-49B4-430E-810A-466A9F211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4ab70-47e1-44e0-8114-215623864490"/>
    <ds:schemaRef ds:uri="37ffbe1f-485a-480d-844c-f76942ae4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20F469-090C-42AD-BCCC-FF98FE0B66DD}">
  <ds:schemaRefs>
    <ds:schemaRef ds:uri="http://schemas.microsoft.com/sharepoint/v3/contenttype/forms"/>
  </ds:schemaRefs>
</ds:datastoreItem>
</file>

<file path=customXml/itemProps3.xml><?xml version="1.0" encoding="utf-8"?>
<ds:datastoreItem xmlns:ds="http://schemas.openxmlformats.org/officeDocument/2006/customXml" ds:itemID="{C3F9998C-A4B5-46D3-AF9C-F351D9C9B3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11814</TotalTime>
  <Words>3467</Words>
  <Application>Microsoft Office PowerPoint</Application>
  <PresentationFormat>Widescreen</PresentationFormat>
  <Paragraphs>381</Paragraphs>
  <Slides>38</Slides>
  <Notes>18</Notes>
  <HiddenSlides>8</HiddenSlides>
  <MMClips>1</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38</vt:i4>
      </vt:variant>
    </vt:vector>
  </HeadingPairs>
  <TitlesOfParts>
    <vt:vector size="54" baseType="lpstr">
      <vt:lpstr>Abadi</vt:lpstr>
      <vt:lpstr>Arial</vt:lpstr>
      <vt:lpstr>Calibri</vt:lpstr>
      <vt:lpstr>Code</vt:lpstr>
      <vt:lpstr>Courier New</vt:lpstr>
      <vt:lpstr>Georgia</vt:lpstr>
      <vt:lpstr>Lucida Grande</vt:lpstr>
      <vt:lpstr>Symbol</vt:lpstr>
      <vt:lpstr>Times New Roman</vt:lpstr>
      <vt:lpstr>Office Theme</vt:lpstr>
      <vt:lpstr>BIZ_EN</vt:lpstr>
      <vt:lpstr>aalto_economics</vt:lpstr>
      <vt:lpstr>white_title</vt:lpstr>
      <vt:lpstr>1_BIZ_EN</vt:lpstr>
      <vt:lpstr>1_aalto_economics</vt:lpstr>
      <vt:lpstr>2_aalto_economics</vt:lpstr>
      <vt:lpstr>Innovation for sustainability</vt:lpstr>
      <vt:lpstr>Agenda</vt:lpstr>
      <vt:lpstr>Learning objectives</vt:lpstr>
      <vt:lpstr>PowerPoint Presentation</vt:lpstr>
      <vt:lpstr>Reviewing Tuesday’s lecture</vt:lpstr>
      <vt:lpstr>Main stream business models favour short product life spans, which has lead to overuse of natural resources and waste</vt:lpstr>
      <vt:lpstr>What is a business model?</vt:lpstr>
      <vt:lpstr>Innovative corporate sustainability</vt:lpstr>
      <vt:lpstr>Industry view of sustainable innovation</vt:lpstr>
      <vt:lpstr>The nature of innovation</vt:lpstr>
      <vt:lpstr>PowerPoint Presentation</vt:lpstr>
      <vt:lpstr>PowerPoint Presentation</vt:lpstr>
      <vt:lpstr>  Sustainability-oriented innovations – sustainable business models?</vt:lpstr>
      <vt:lpstr>Sustainability-oriented innovation (SOI)</vt:lpstr>
      <vt:lpstr>Business model innovation</vt:lpstr>
      <vt:lpstr>Let's consider mobility as a service (MaaS) an example of a sustainable business model innovation.   What, in your view, are the potential sustainability benefits? What are the potential negative sustainability impacts?</vt:lpstr>
      <vt:lpstr>PowerPoint Presentation</vt:lpstr>
      <vt:lpstr>Sustainable business model archetypes</vt:lpstr>
      <vt:lpstr>Approaches to SOI</vt:lpstr>
      <vt:lpstr>Innovation process</vt:lpstr>
      <vt:lpstr>Typical stakeholder roles in SOI</vt:lpstr>
      <vt:lpstr>The SOI process</vt:lpstr>
      <vt:lpstr>Stakeholder partnership innovation in SOI</vt:lpstr>
      <vt:lpstr>Example: Sustainability partnerships in the textile sector</vt:lpstr>
      <vt:lpstr>Case example: Helsinki Region Smart &amp; Clean Foundation </vt:lpstr>
      <vt:lpstr>Helsinki Region Smart &amp; Clean Foundation – projects undertaken</vt:lpstr>
      <vt:lpstr>Repurpose for society: Base of the pyramid</vt:lpstr>
      <vt:lpstr>CEMEX’s Patrimonio Hoy</vt:lpstr>
      <vt:lpstr>How to remedy the scalability problem?</vt:lpstr>
      <vt:lpstr>Repurpose for the environment: Soilwatch</vt:lpstr>
      <vt:lpstr>Challenges with sustainable business models</vt:lpstr>
      <vt:lpstr>Tools and methods</vt:lpstr>
      <vt:lpstr>Life-cycle assessment (LCA)</vt:lpstr>
      <vt:lpstr>LCA example</vt:lpstr>
      <vt:lpstr>Ecodesign</vt:lpstr>
      <vt:lpstr>Biomimicry</vt:lpstr>
      <vt:lpstr>References</vt:lpstr>
      <vt:lpstr>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Jukka Rintamäki</dc:title>
  <dc:creator>Jukka Rintamaki</dc:creator>
  <cp:lastModifiedBy>Rintamäki Jukka</cp:lastModifiedBy>
  <cp:revision>19</cp:revision>
  <dcterms:created xsi:type="dcterms:W3CDTF">2020-11-13T14:22:55Z</dcterms:created>
  <dcterms:modified xsi:type="dcterms:W3CDTF">2023-05-04T11:04:09Z</dcterms:modified>
</cp:coreProperties>
</file>