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6" r:id="rId5"/>
    <p:sldMasterId id="2147483724" r:id="rId6"/>
    <p:sldMasterId id="2147483736" r:id="rId7"/>
    <p:sldMasterId id="2147483756" r:id="rId8"/>
    <p:sldMasterId id="2147483772" r:id="rId9"/>
    <p:sldMasterId id="2147483803" r:id="rId10"/>
  </p:sldMasterIdLst>
  <p:notesMasterIdLst>
    <p:notesMasterId r:id="rId65"/>
  </p:notesMasterIdLst>
  <p:sldIdLst>
    <p:sldId id="261" r:id="rId11"/>
    <p:sldId id="259" r:id="rId12"/>
    <p:sldId id="268" r:id="rId13"/>
    <p:sldId id="525" r:id="rId14"/>
    <p:sldId id="456" r:id="rId15"/>
    <p:sldId id="269" r:id="rId16"/>
    <p:sldId id="270" r:id="rId17"/>
    <p:sldId id="526" r:id="rId18"/>
    <p:sldId id="528" r:id="rId19"/>
    <p:sldId id="341" r:id="rId20"/>
    <p:sldId id="529" r:id="rId21"/>
    <p:sldId id="417" r:id="rId22"/>
    <p:sldId id="265" r:id="rId23"/>
    <p:sldId id="283" r:id="rId24"/>
    <p:sldId id="294" r:id="rId25"/>
    <p:sldId id="284" r:id="rId26"/>
    <p:sldId id="295" r:id="rId27"/>
    <p:sldId id="286" r:id="rId28"/>
    <p:sldId id="530" r:id="rId29"/>
    <p:sldId id="459" r:id="rId30"/>
    <p:sldId id="520" r:id="rId31"/>
    <p:sldId id="458" r:id="rId32"/>
    <p:sldId id="515" r:id="rId33"/>
    <p:sldId id="461" r:id="rId34"/>
    <p:sldId id="457" r:id="rId35"/>
    <p:sldId id="460" r:id="rId36"/>
    <p:sldId id="462" r:id="rId37"/>
    <p:sldId id="463" r:id="rId38"/>
    <p:sldId id="464" r:id="rId39"/>
    <p:sldId id="465" r:id="rId40"/>
    <p:sldId id="466" r:id="rId41"/>
    <p:sldId id="467" r:id="rId42"/>
    <p:sldId id="468" r:id="rId43"/>
    <p:sldId id="470" r:id="rId44"/>
    <p:sldId id="471" r:id="rId45"/>
    <p:sldId id="473" r:id="rId46"/>
    <p:sldId id="514" r:id="rId47"/>
    <p:sldId id="518" r:id="rId48"/>
    <p:sldId id="472" r:id="rId49"/>
    <p:sldId id="474" r:id="rId50"/>
    <p:sldId id="476" r:id="rId51"/>
    <p:sldId id="475" r:id="rId52"/>
    <p:sldId id="478" r:id="rId53"/>
    <p:sldId id="479" r:id="rId54"/>
    <p:sldId id="510" r:id="rId55"/>
    <p:sldId id="508" r:id="rId56"/>
    <p:sldId id="521" r:id="rId57"/>
    <p:sldId id="483" r:id="rId58"/>
    <p:sldId id="517" r:id="rId59"/>
    <p:sldId id="523" r:id="rId60"/>
    <p:sldId id="527" r:id="rId61"/>
    <p:sldId id="516" r:id="rId62"/>
    <p:sldId id="519" r:id="rId63"/>
    <p:sldId id="453" r:id="rId64"/>
  </p:sldIdLst>
  <p:sldSz cx="12192000" cy="6858000"/>
  <p:notesSz cx="6858000" cy="91440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84756" autoAdjust="0"/>
  </p:normalViewPr>
  <p:slideViewPr>
    <p:cSldViewPr snapToGrid="0">
      <p:cViewPr varScale="1">
        <p:scale>
          <a:sx n="96" d="100"/>
          <a:sy n="96" d="100"/>
        </p:scale>
        <p:origin x="528" y="96"/>
      </p:cViewPr>
      <p:guideLst/>
    </p:cSldViewPr>
  </p:slideViewPr>
  <p:notesTextViewPr>
    <p:cViewPr>
      <p:scale>
        <a:sx n="1" d="1"/>
        <a:sy n="1" d="1"/>
      </p:scale>
      <p:origin x="0" y="0"/>
    </p:cViewPr>
  </p:notesTextViewPr>
  <p:sorterViewPr>
    <p:cViewPr>
      <p:scale>
        <a:sx n="100" d="100"/>
        <a:sy n="100" d="100"/>
      </p:scale>
      <p:origin x="0" y="-97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5289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2467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090" indent="-219090">
              <a:buAutoNum type="arabicPeriod"/>
            </a:pPr>
            <a:r>
              <a:rPr lang="en-US" dirty="0"/>
              <a:t>Use</a:t>
            </a:r>
            <a:r>
              <a:rPr lang="en-US" baseline="0" dirty="0"/>
              <a:t> as few materials as possible, and avoid materials that are hard to recycle</a:t>
            </a:r>
          </a:p>
          <a:p>
            <a:pPr marL="219090" indent="-219090">
              <a:buAutoNum type="arabicPeriod"/>
            </a:pPr>
            <a:r>
              <a:rPr lang="en-US" baseline="0" dirty="0"/>
              <a:t>Try to find higher value applications for materials, planned obsolescence might be virtuous if materials have a higher value use </a:t>
            </a:r>
          </a:p>
          <a:p>
            <a:pPr marL="219090" indent="-219090">
              <a:buAutoNum type="arabicPeriod"/>
            </a:pPr>
            <a:r>
              <a:rPr lang="en-US" baseline="0" dirty="0"/>
              <a:t>Use modular platforms not only at the product-level, but also material level</a:t>
            </a:r>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513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1: Think fewer materials.</a:t>
            </a:r>
          </a:p>
          <a:p>
            <a:r>
              <a:rPr lang="en-US" b="1" dirty="0"/>
              <a:t>Step 2: Rethink design.</a:t>
            </a:r>
          </a:p>
          <a:p>
            <a:r>
              <a:rPr lang="en-US" b="1" dirty="0"/>
              <a:t>Step 3: Think scale economies.</a:t>
            </a:r>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60125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46</a:t>
            </a:fld>
            <a:endParaRPr lang="en-GB"/>
          </a:p>
        </p:txBody>
      </p:sp>
    </p:spTree>
    <p:extLst>
      <p:ext uri="{BB962C8B-B14F-4D97-AF65-F5344CB8AC3E}">
        <p14:creationId xmlns:p14="http://schemas.microsoft.com/office/powerpoint/2010/main" val="343383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044456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54</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48141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Rana Plaza – more than 1100 deaths</a:t>
            </a:r>
          </a:p>
          <a:p>
            <a:endParaRPr lang="en-CA" dirty="0"/>
          </a:p>
          <a:p>
            <a:r>
              <a:rPr lang="en-CA" dirty="0"/>
              <a:t>http://www.cbc.ca/news/canada/bangladesh-s-rana-plaza-factory-collapse-spurs-change-finger-pointing-1.2619524</a:t>
            </a:r>
          </a:p>
          <a:p>
            <a:endParaRPr lang="en-CA" dirty="0"/>
          </a:p>
          <a:p>
            <a:r>
              <a:rPr lang="en-CA" dirty="0"/>
              <a:t>Let’s start off with an example that we discussed on the first session, the </a:t>
            </a:r>
            <a:r>
              <a:rPr lang="en-CA" dirty="0" err="1"/>
              <a:t>Rhana</a:t>
            </a:r>
            <a:r>
              <a:rPr lang="en-CA" dirty="0"/>
              <a:t> Plaza disaster. So as you may recall, this was a collapse of large industry building in Bangladesh that killed more than 1000 workers, many of them from the clothing industry. The aftermath of the disaster led to </a:t>
            </a:r>
            <a:r>
              <a:rPr lang="en-CA" dirty="0" err="1"/>
              <a:t>activitst</a:t>
            </a:r>
            <a:r>
              <a:rPr lang="en-CA" dirty="0"/>
              <a:t> campaigns </a:t>
            </a:r>
            <a:r>
              <a:rPr lang="en-CA" dirty="0" err="1"/>
              <a:t>agains</a:t>
            </a:r>
            <a:r>
              <a:rPr lang="en-CA" dirty="0"/>
              <a:t> some of the firms involved in the supply chains linked to the factory, e.g. Walmart, Primark and Benetton. What this illustrates in addition to the immense social costs is the risks that firms are facing in the upstream activities of their supply chains.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013354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can also recommend to take a look at a documentary called </a:t>
            </a:r>
            <a:r>
              <a:rPr lang="en-US" dirty="0" err="1"/>
              <a:t>freightened</a:t>
            </a:r>
            <a:r>
              <a:rPr lang="en-US" dirty="0"/>
              <a:t>, if you have the time. This focuses on the problems associated with international shipping, </a:t>
            </a:r>
            <a:r>
              <a:rPr lang="en-US" dirty="0" err="1"/>
              <a:t>which</a:t>
            </a:r>
            <a:r>
              <a:rPr lang="en-US" baseline="0" dirty="0" err="1"/>
              <a:t>is</a:t>
            </a:r>
            <a:r>
              <a:rPr lang="en-US" baseline="0" dirty="0"/>
              <a:t> at the heart of global supply chains.</a:t>
            </a:r>
            <a:endParaRPr lang="en-US" dirty="0"/>
          </a:p>
          <a:p>
            <a:endParaRPr lang="en-US" dirty="0"/>
          </a:p>
          <a:p>
            <a:endParaRPr lang="en-US" dirty="0"/>
          </a:p>
          <a:p>
            <a:r>
              <a:rPr lang="en-US" dirty="0"/>
              <a:t>Social</a:t>
            </a:r>
            <a:r>
              <a:rPr lang="en-US" baseline="0" dirty="0"/>
              <a:t> problems: e.g. worker safety, working hours, wage practices</a:t>
            </a:r>
          </a:p>
          <a:p>
            <a:r>
              <a:rPr lang="en-US" baseline="0" dirty="0"/>
              <a:t>Environmental problems: discharges to waters, nitrogen, CO2 emissions, invasive species</a:t>
            </a:r>
          </a:p>
          <a:p>
            <a:endParaRPr lang="en-US" baseline="0" dirty="0"/>
          </a:p>
          <a:p>
            <a:r>
              <a:rPr lang="en-US" baseline="0" dirty="0"/>
              <a:t>Achieving effective regulation for shipping is difficult due to flags of convenience: most freight ships are registered to countries like Panama, etc. These countries have high influence over International Maritime Organization.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2F49867-A1E2-44B8-8F6B-3130B4EDC7B6}"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80852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ＭＳ Ｐゴシック" charset="-128"/>
                <a:cs typeface="ＭＳ Ｐゴシック" charset="-128"/>
              </a:rPr>
              <a:t>1. Production</a:t>
            </a:r>
          </a:p>
          <a:p>
            <a:r>
              <a:rPr lang="en-US" sz="1200" kern="1200" dirty="0">
                <a:solidFill>
                  <a:schemeClr val="tx1"/>
                </a:solidFill>
                <a:effectLst/>
                <a:latin typeface="+mn-lt"/>
                <a:ea typeface="ＭＳ Ｐゴシック" charset="-128"/>
                <a:cs typeface="ＭＳ Ｐゴシック" charset="-128"/>
              </a:rPr>
              <a:t>—What products does the market want? How much </a:t>
            </a:r>
          </a:p>
          <a:p>
            <a:r>
              <a:rPr lang="en-US" sz="1200" kern="1200" dirty="0">
                <a:solidFill>
                  <a:schemeClr val="tx1"/>
                </a:solidFill>
                <a:effectLst/>
                <a:latin typeface="+mn-lt"/>
                <a:ea typeface="ＭＳ Ｐゴシック" charset="-128"/>
                <a:cs typeface="ＭＳ Ｐゴシック" charset="-128"/>
              </a:rPr>
              <a:t>of which products should be produced and by when? This </a:t>
            </a:r>
          </a:p>
          <a:p>
            <a:r>
              <a:rPr lang="en-US" sz="1200" kern="1200" dirty="0">
                <a:solidFill>
                  <a:schemeClr val="tx1"/>
                </a:solidFill>
                <a:effectLst/>
                <a:latin typeface="+mn-lt"/>
                <a:ea typeface="ＭＳ Ｐゴシック" charset="-128"/>
                <a:cs typeface="ＭＳ Ｐゴシック" charset="-128"/>
              </a:rPr>
              <a:t>activity includes the creation of master production schedules </a:t>
            </a:r>
          </a:p>
          <a:p>
            <a:r>
              <a:rPr lang="en-US" sz="1200" kern="1200" dirty="0">
                <a:solidFill>
                  <a:schemeClr val="tx1"/>
                </a:solidFill>
                <a:effectLst/>
                <a:latin typeface="+mn-lt"/>
                <a:ea typeface="ＭＳ Ｐゴシック" charset="-128"/>
                <a:cs typeface="ＭＳ Ｐゴシック" charset="-128"/>
              </a:rPr>
              <a:t>that take into account plant capacities, workload balancing, </a:t>
            </a:r>
          </a:p>
          <a:p>
            <a:r>
              <a:rPr lang="en-US" sz="1200" kern="1200" dirty="0">
                <a:solidFill>
                  <a:schemeClr val="tx1"/>
                </a:solidFill>
                <a:effectLst/>
                <a:latin typeface="+mn-lt"/>
                <a:ea typeface="ＭＳ Ｐゴシック" charset="-128"/>
                <a:cs typeface="ＭＳ Ｐゴシック" charset="-128"/>
              </a:rPr>
              <a:t>quality control, and equipment maintenance.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2. Inventory</a:t>
            </a:r>
          </a:p>
          <a:p>
            <a:r>
              <a:rPr lang="en-US" sz="1200" kern="1200" dirty="0">
                <a:solidFill>
                  <a:schemeClr val="tx1"/>
                </a:solidFill>
                <a:effectLst/>
                <a:latin typeface="+mn-lt"/>
                <a:ea typeface="ＭＳ Ｐゴシック" charset="-128"/>
                <a:cs typeface="ＭＳ Ｐゴシック" charset="-128"/>
              </a:rPr>
              <a:t>—What inventory should be stocked at each stage in a </a:t>
            </a:r>
          </a:p>
          <a:p>
            <a:r>
              <a:rPr lang="en-US" sz="1200" kern="1200" dirty="0">
                <a:solidFill>
                  <a:schemeClr val="tx1"/>
                </a:solidFill>
                <a:effectLst/>
                <a:latin typeface="+mn-lt"/>
                <a:ea typeface="ＭＳ Ｐゴシック" charset="-128"/>
                <a:cs typeface="ＭＳ Ｐゴシック" charset="-128"/>
              </a:rPr>
              <a:t>supply chain? How much inventory should be held as raw mat-</a:t>
            </a:r>
          </a:p>
          <a:p>
            <a:r>
              <a:rPr lang="en-US" sz="1200" kern="1200" dirty="0" err="1">
                <a:solidFill>
                  <a:schemeClr val="tx1"/>
                </a:solidFill>
                <a:effectLst/>
                <a:latin typeface="+mn-lt"/>
                <a:ea typeface="ＭＳ Ｐゴシック" charset="-128"/>
                <a:cs typeface="ＭＳ Ｐゴシック" charset="-128"/>
              </a:rPr>
              <a:t>erials</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semifinished</a:t>
            </a:r>
            <a:r>
              <a:rPr lang="en-US" sz="1200" kern="1200" dirty="0">
                <a:solidFill>
                  <a:schemeClr val="tx1"/>
                </a:solidFill>
                <a:effectLst/>
                <a:latin typeface="+mn-lt"/>
                <a:ea typeface="ＭＳ Ｐゴシック" charset="-128"/>
                <a:cs typeface="ＭＳ Ｐゴシック" charset="-128"/>
              </a:rPr>
              <a:t>, or fi</a:t>
            </a:r>
          </a:p>
          <a:p>
            <a:r>
              <a:rPr lang="en-US" sz="1200" kern="1200" dirty="0" err="1">
                <a:solidFill>
                  <a:schemeClr val="tx1"/>
                </a:solidFill>
                <a:effectLst/>
                <a:latin typeface="+mn-lt"/>
                <a:ea typeface="ＭＳ Ｐゴシック" charset="-128"/>
                <a:cs typeface="ＭＳ Ｐゴシック" charset="-128"/>
              </a:rPr>
              <a:t>nished</a:t>
            </a:r>
            <a:r>
              <a:rPr lang="en-US" sz="1200" kern="1200" dirty="0">
                <a:solidFill>
                  <a:schemeClr val="tx1"/>
                </a:solidFill>
                <a:effectLst/>
                <a:latin typeface="+mn-lt"/>
                <a:ea typeface="ＭＳ Ｐゴシック" charset="-128"/>
                <a:cs typeface="ＭＳ Ｐゴシック" charset="-128"/>
              </a:rPr>
              <a:t> goods? The primary purpose of </a:t>
            </a:r>
          </a:p>
          <a:p>
            <a:r>
              <a:rPr lang="en-US" sz="1200" kern="1200" dirty="0">
                <a:solidFill>
                  <a:schemeClr val="tx1"/>
                </a:solidFill>
                <a:effectLst/>
                <a:latin typeface="+mn-lt"/>
                <a:ea typeface="ＭＳ Ｐゴシック" charset="-128"/>
                <a:cs typeface="ＭＳ Ｐゴシック" charset="-128"/>
              </a:rPr>
              <a:t>inventory is to act as a buffer against uncertainty in the supply </a:t>
            </a:r>
          </a:p>
          <a:p>
            <a:r>
              <a:rPr lang="en-US" sz="1200" kern="1200" dirty="0">
                <a:solidFill>
                  <a:schemeClr val="tx1"/>
                </a:solidFill>
                <a:effectLst/>
                <a:latin typeface="+mn-lt"/>
                <a:ea typeface="ＭＳ Ｐゴシック" charset="-128"/>
                <a:cs typeface="ＭＳ Ｐゴシック" charset="-128"/>
              </a:rPr>
              <a:t>chain. However, holding inventory can be expensive, so what </a:t>
            </a:r>
          </a:p>
          <a:p>
            <a:r>
              <a:rPr lang="en-US" sz="1200" kern="1200" dirty="0">
                <a:solidFill>
                  <a:schemeClr val="tx1"/>
                </a:solidFill>
                <a:effectLst/>
                <a:latin typeface="+mn-lt"/>
                <a:ea typeface="ＭＳ Ｐゴシック" charset="-128"/>
                <a:cs typeface="ＭＳ Ｐゴシック" charset="-128"/>
              </a:rPr>
              <a:t>are the optimal inventory levels and reorder points?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3. Location</a:t>
            </a:r>
          </a:p>
          <a:p>
            <a:r>
              <a:rPr lang="en-US" sz="1200" kern="1200" dirty="0">
                <a:solidFill>
                  <a:schemeClr val="tx1"/>
                </a:solidFill>
                <a:effectLst/>
                <a:latin typeface="+mn-lt"/>
                <a:ea typeface="ＭＳ Ｐゴシック" charset="-128"/>
                <a:cs typeface="ＭＳ Ｐゴシック" charset="-128"/>
              </a:rPr>
              <a:t>—Where should facilities for production and inventory </a:t>
            </a:r>
          </a:p>
          <a:p>
            <a:r>
              <a:rPr lang="en-US" sz="1200" kern="1200" dirty="0">
                <a:solidFill>
                  <a:schemeClr val="tx1"/>
                </a:solidFill>
                <a:effectLst/>
                <a:latin typeface="+mn-lt"/>
                <a:ea typeface="ＭＳ Ｐゴシック" charset="-128"/>
                <a:cs typeface="ＭＳ Ｐゴシック" charset="-128"/>
              </a:rPr>
              <a:t>storage be located? Where are the most cost </a:t>
            </a:r>
            <a:r>
              <a:rPr lang="en-US" sz="1200" kern="1200" dirty="0" err="1">
                <a:solidFill>
                  <a:schemeClr val="tx1"/>
                </a:solidFill>
                <a:effectLst/>
                <a:latin typeface="+mn-lt"/>
                <a:ea typeface="ＭＳ Ｐゴシック" charset="-128"/>
                <a:cs typeface="ＭＳ Ｐゴシック" charset="-128"/>
              </a:rPr>
              <a:t>effi</a:t>
            </a:r>
            <a:endParaRPr lang="en-US" sz="1200" kern="1200" dirty="0">
              <a:solidFill>
                <a:schemeClr val="tx1"/>
              </a:solidFill>
              <a:effectLst/>
              <a:latin typeface="+mn-lt"/>
              <a:ea typeface="ＭＳ Ｐゴシック" charset="-128"/>
              <a:cs typeface="ＭＳ Ｐゴシック" charset="-128"/>
            </a:endParaRPr>
          </a:p>
          <a:p>
            <a:r>
              <a:rPr lang="en-US" sz="1200" kern="1200" dirty="0" err="1">
                <a:solidFill>
                  <a:schemeClr val="tx1"/>
                </a:solidFill>
                <a:effectLst/>
                <a:latin typeface="+mn-lt"/>
                <a:ea typeface="ＭＳ Ｐゴシック" charset="-128"/>
                <a:cs typeface="ＭＳ Ｐゴシック" charset="-128"/>
              </a:rPr>
              <a:t>cient</a:t>
            </a:r>
            <a:r>
              <a:rPr lang="en-US" sz="1200" kern="1200" dirty="0">
                <a:solidFill>
                  <a:schemeClr val="tx1"/>
                </a:solidFill>
                <a:effectLst/>
                <a:latin typeface="+mn-lt"/>
                <a:ea typeface="ＭＳ Ｐゴシック" charset="-128"/>
                <a:cs typeface="ＭＳ Ｐゴシック" charset="-128"/>
              </a:rPr>
              <a:t> locations </a:t>
            </a:r>
          </a:p>
          <a:p>
            <a:r>
              <a:rPr lang="en-US" sz="1200" kern="1200" dirty="0">
                <a:solidFill>
                  <a:schemeClr val="tx1"/>
                </a:solidFill>
                <a:effectLst/>
                <a:latin typeface="+mn-lt"/>
                <a:ea typeface="ＭＳ Ｐゴシック" charset="-128"/>
                <a:cs typeface="ＭＳ Ｐゴシック" charset="-128"/>
              </a:rPr>
              <a:t>for production and for storage of inventory? Should existing </a:t>
            </a:r>
          </a:p>
          <a:p>
            <a:r>
              <a:rPr lang="en-US" sz="1200" kern="1200" dirty="0">
                <a:solidFill>
                  <a:schemeClr val="tx1"/>
                </a:solidFill>
                <a:effectLst/>
                <a:latin typeface="+mn-lt"/>
                <a:ea typeface="ＭＳ Ｐゴシック" charset="-128"/>
                <a:cs typeface="ＭＳ Ｐゴシック" charset="-128"/>
              </a:rPr>
              <a:t>facilities be used or new ones built? Once these decisions are </a:t>
            </a:r>
          </a:p>
          <a:p>
            <a:r>
              <a:rPr lang="en-US" sz="1200" kern="1200" dirty="0">
                <a:solidFill>
                  <a:schemeClr val="tx1"/>
                </a:solidFill>
                <a:effectLst/>
                <a:latin typeface="+mn-lt"/>
                <a:ea typeface="ＭＳ Ｐゴシック" charset="-128"/>
                <a:cs typeface="ＭＳ Ｐゴシック" charset="-128"/>
              </a:rPr>
              <a:t>made they determine the possible paths available for product to </a:t>
            </a:r>
          </a:p>
          <a:p>
            <a:r>
              <a:rPr lang="en-US" sz="1200" kern="1200" dirty="0" err="1">
                <a:solidFill>
                  <a:schemeClr val="tx1"/>
                </a:solidFill>
                <a:effectLst/>
                <a:latin typeface="+mn-lt"/>
                <a:ea typeface="ＭＳ Ｐゴシック" charset="-128"/>
                <a:cs typeface="ＭＳ Ｐゴシック" charset="-128"/>
              </a:rPr>
              <a:t>fl</a:t>
            </a:r>
            <a:r>
              <a:rPr lang="en-US" sz="1200" kern="1200" dirty="0">
                <a:solidFill>
                  <a:schemeClr val="tx1"/>
                </a:solidFill>
                <a:effectLst/>
                <a:latin typeface="+mn-lt"/>
                <a:ea typeface="ＭＳ Ｐゴシック" charset="-128"/>
                <a:cs typeface="ＭＳ Ｐゴシック" charset="-128"/>
              </a:rPr>
              <a:t> ow through for delivery to the fi</a:t>
            </a:r>
          </a:p>
          <a:p>
            <a:r>
              <a:rPr lang="en-US" sz="1200" kern="1200" dirty="0" err="1">
                <a:solidFill>
                  <a:schemeClr val="tx1"/>
                </a:solidFill>
                <a:effectLst/>
                <a:latin typeface="+mn-lt"/>
                <a:ea typeface="ＭＳ Ｐゴシック" charset="-128"/>
                <a:cs typeface="ＭＳ Ｐゴシック" charset="-128"/>
              </a:rPr>
              <a:t>nal</a:t>
            </a:r>
            <a:r>
              <a:rPr lang="en-US" sz="1200" kern="1200" dirty="0">
                <a:solidFill>
                  <a:schemeClr val="tx1"/>
                </a:solidFill>
                <a:effectLst/>
                <a:latin typeface="+mn-lt"/>
                <a:ea typeface="ＭＳ Ｐゴシック" charset="-128"/>
                <a:cs typeface="ＭＳ Ｐゴシック" charset="-128"/>
              </a:rPr>
              <a:t> consumer.</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4.  Transportation</a:t>
            </a:r>
          </a:p>
          <a:p>
            <a:r>
              <a:rPr lang="en-US" sz="1200" kern="1200" dirty="0">
                <a:solidFill>
                  <a:schemeClr val="tx1"/>
                </a:solidFill>
                <a:effectLst/>
                <a:latin typeface="+mn-lt"/>
                <a:ea typeface="ＭＳ Ｐゴシック" charset="-128"/>
                <a:cs typeface="ＭＳ Ｐゴシック" charset="-128"/>
              </a:rPr>
              <a:t>—How should inventory be moved from one </a:t>
            </a:r>
          </a:p>
          <a:p>
            <a:r>
              <a:rPr lang="en-US" sz="1200" kern="1200" dirty="0">
                <a:solidFill>
                  <a:schemeClr val="tx1"/>
                </a:solidFill>
                <a:effectLst/>
                <a:latin typeface="+mn-lt"/>
                <a:ea typeface="ＭＳ Ｐゴシック" charset="-128"/>
                <a:cs typeface="ＭＳ Ｐゴシック" charset="-128"/>
              </a:rPr>
              <a:t>supply chain location to another? Air-freight and truck delivery </a:t>
            </a:r>
          </a:p>
          <a:p>
            <a:r>
              <a:rPr lang="en-US" sz="1200" kern="1200" dirty="0">
                <a:solidFill>
                  <a:schemeClr val="tx1"/>
                </a:solidFill>
                <a:effectLst/>
                <a:latin typeface="+mn-lt"/>
                <a:ea typeface="ＭＳ Ｐゴシック" charset="-128"/>
                <a:cs typeface="ＭＳ Ｐゴシック" charset="-128"/>
              </a:rPr>
              <a:t>are generally fast and reliable but they are expensive. Shipping </a:t>
            </a:r>
          </a:p>
          <a:p>
            <a:r>
              <a:rPr lang="en-US" sz="1200" kern="1200" dirty="0">
                <a:solidFill>
                  <a:schemeClr val="tx1"/>
                </a:solidFill>
                <a:effectLst/>
                <a:latin typeface="+mn-lt"/>
                <a:ea typeface="ＭＳ Ｐゴシック" charset="-128"/>
                <a:cs typeface="ＭＳ Ｐゴシック" charset="-128"/>
              </a:rPr>
              <a:t>by sea or rail is much less expensive but usually involves longer </a:t>
            </a:r>
          </a:p>
          <a:p>
            <a:r>
              <a:rPr lang="en-US" sz="1200" kern="1200" dirty="0">
                <a:solidFill>
                  <a:schemeClr val="tx1"/>
                </a:solidFill>
                <a:effectLst/>
                <a:latin typeface="+mn-lt"/>
                <a:ea typeface="ＭＳ Ｐゴシック" charset="-128"/>
                <a:cs typeface="ＭＳ Ｐゴシック" charset="-128"/>
              </a:rPr>
              <a:t>transit times and more uncertainty. This uncertainty must be </a:t>
            </a:r>
          </a:p>
          <a:p>
            <a:r>
              <a:rPr lang="en-US" sz="1200" kern="1200" dirty="0">
                <a:solidFill>
                  <a:schemeClr val="tx1"/>
                </a:solidFill>
                <a:effectLst/>
                <a:latin typeface="+mn-lt"/>
                <a:ea typeface="ＭＳ Ｐゴシック" charset="-128"/>
                <a:cs typeface="ＭＳ Ｐゴシック" charset="-128"/>
              </a:rPr>
              <a:t>compensated for by stocking higher levels of inventory. When </a:t>
            </a:r>
          </a:p>
          <a:p>
            <a:r>
              <a:rPr lang="en-US" sz="1200" kern="1200" dirty="0">
                <a:solidFill>
                  <a:schemeClr val="tx1"/>
                </a:solidFill>
                <a:effectLst/>
                <a:latin typeface="+mn-lt"/>
                <a:ea typeface="ＭＳ Ｐゴシック" charset="-128"/>
                <a:cs typeface="ＭＳ Ｐゴシック" charset="-128"/>
              </a:rPr>
              <a:t>is it better to use which mode of transportation?</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5. Information</a:t>
            </a:r>
          </a:p>
          <a:p>
            <a:r>
              <a:rPr lang="en-US" sz="1200" kern="1200" dirty="0">
                <a:solidFill>
                  <a:schemeClr val="tx1"/>
                </a:solidFill>
                <a:effectLst/>
                <a:latin typeface="+mn-lt"/>
                <a:ea typeface="ＭＳ Ｐゴシック" charset="-128"/>
                <a:cs typeface="ＭＳ Ｐゴシック" charset="-128"/>
              </a:rPr>
              <a:t>—How much data should be collected and how </a:t>
            </a:r>
          </a:p>
          <a:p>
            <a:r>
              <a:rPr lang="en-US" sz="1200" kern="1200" dirty="0">
                <a:solidFill>
                  <a:schemeClr val="tx1"/>
                </a:solidFill>
                <a:effectLst/>
                <a:latin typeface="+mn-lt"/>
                <a:ea typeface="ＭＳ Ｐゴシック" charset="-128"/>
                <a:cs typeface="ＭＳ Ｐゴシック" charset="-128"/>
              </a:rPr>
              <a:t>much information should be shared? Timely and accurate </a:t>
            </a:r>
          </a:p>
          <a:p>
            <a:r>
              <a:rPr lang="en-US" sz="1200" kern="1200" dirty="0">
                <a:solidFill>
                  <a:schemeClr val="tx1"/>
                </a:solidFill>
                <a:effectLst/>
                <a:latin typeface="+mn-lt"/>
                <a:ea typeface="ＭＳ Ｐゴシック" charset="-128"/>
                <a:cs typeface="ＭＳ Ｐゴシック" charset="-128"/>
              </a:rPr>
              <a:t>information holds the promise of better coordination and bet-</a:t>
            </a:r>
          </a:p>
          <a:p>
            <a:r>
              <a:rPr lang="en-US" sz="1200" kern="1200" dirty="0" err="1">
                <a:solidFill>
                  <a:schemeClr val="tx1"/>
                </a:solidFill>
                <a:effectLst/>
                <a:latin typeface="+mn-lt"/>
                <a:ea typeface="ＭＳ Ｐゴシック" charset="-128"/>
                <a:cs typeface="ＭＳ Ｐゴシック" charset="-128"/>
              </a:rPr>
              <a:t>ter</a:t>
            </a:r>
            <a:r>
              <a:rPr lang="en-US" sz="1200" kern="1200" dirty="0">
                <a:solidFill>
                  <a:schemeClr val="tx1"/>
                </a:solidFill>
                <a:effectLst/>
                <a:latin typeface="+mn-lt"/>
                <a:ea typeface="ＭＳ Ｐゴシック" charset="-128"/>
                <a:cs typeface="ＭＳ Ｐゴシック" charset="-128"/>
              </a:rPr>
              <a:t> decision making. With good information, people can make </a:t>
            </a:r>
          </a:p>
          <a:p>
            <a:r>
              <a:rPr lang="en-US" sz="1200" kern="1200" dirty="0">
                <a:solidFill>
                  <a:schemeClr val="tx1"/>
                </a:solidFill>
                <a:effectLst/>
                <a:latin typeface="+mn-lt"/>
                <a:ea typeface="ＭＳ Ｐゴシック" charset="-128"/>
                <a:cs typeface="ＭＳ Ｐゴシック" charset="-128"/>
              </a:rPr>
              <a:t>effective decisions about what to produce and how much, about </a:t>
            </a:r>
          </a:p>
          <a:p>
            <a:r>
              <a:rPr lang="en-US" sz="1200" kern="1200" dirty="0">
                <a:solidFill>
                  <a:schemeClr val="tx1"/>
                </a:solidFill>
                <a:effectLst/>
                <a:latin typeface="+mn-lt"/>
                <a:ea typeface="ＭＳ Ｐゴシック" charset="-128"/>
                <a:cs typeface="ＭＳ Ｐゴシック" charset="-128"/>
              </a:rPr>
              <a:t>where to locate inventory, and how best to transport it.</a:t>
            </a:r>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57775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Main points: </a:t>
            </a:r>
          </a:p>
          <a:p>
            <a:endParaRPr lang="en-US" dirty="0"/>
          </a:p>
          <a:p>
            <a:r>
              <a:rPr lang="en-US" dirty="0"/>
              <a:t>Sustainable supply chain management aims to integrate sustainability issues across</a:t>
            </a:r>
            <a:r>
              <a:rPr lang="en-US" baseline="0" dirty="0"/>
              <a:t> the whole value chain. Here is an example </a:t>
            </a:r>
            <a:r>
              <a:rPr lang="en-US" baseline="0" dirty="0" err="1"/>
              <a:t>ffrom</a:t>
            </a:r>
            <a:r>
              <a:rPr lang="en-US" baseline="0" dirty="0"/>
              <a:t> the textile supply chain, and describes a life-cycle assessment approach to analyze the different environmental and social impacts of products.</a:t>
            </a:r>
          </a:p>
          <a:p>
            <a:endParaRPr lang="en-US" baseline="0" dirty="0"/>
          </a:p>
          <a:p>
            <a:r>
              <a:rPr lang="en-US" baseline="0" dirty="0"/>
              <a:t>Describes the different stages of the garment’s life cycle, including fiber production, spinning, weaving and dyeing of yarn; cutting, </a:t>
            </a:r>
            <a:r>
              <a:rPr lang="en-US" baseline="0" dirty="0" err="1"/>
              <a:t>sweing</a:t>
            </a:r>
            <a:r>
              <a:rPr lang="en-US" baseline="0" dirty="0"/>
              <a:t> and finishing. Then distribution, retail, use and end of life. </a:t>
            </a:r>
          </a:p>
          <a:p>
            <a:endParaRPr lang="en-US" baseline="0" dirty="0"/>
          </a:p>
          <a:p>
            <a:r>
              <a:rPr lang="en-US" baseline="0" dirty="0"/>
              <a:t>The second column describes the various impact categories associated with each stage, including things like energy and water use, global warming potential, fair </a:t>
            </a:r>
            <a:r>
              <a:rPr lang="en-US" baseline="0" dirty="0" err="1"/>
              <a:t>labour</a:t>
            </a:r>
            <a:r>
              <a:rPr lang="en-US" baseline="0" dirty="0"/>
              <a:t> practices as well as waste</a:t>
            </a:r>
          </a:p>
          <a:p>
            <a:endParaRPr lang="en-US" baseline="0" dirty="0"/>
          </a:p>
          <a:p>
            <a:r>
              <a:rPr lang="en-US" baseline="0" dirty="0"/>
              <a:t>The third column describes sustainable supply chain </a:t>
            </a:r>
            <a:r>
              <a:rPr lang="en-US" baseline="0" dirty="0" err="1"/>
              <a:t>initiatices</a:t>
            </a:r>
            <a:r>
              <a:rPr lang="en-US" baseline="0" dirty="0"/>
              <a:t> of various companies in the sector in  the different stages. For example:</a:t>
            </a:r>
          </a:p>
          <a:p>
            <a:r>
              <a:rPr lang="en-US" baseline="0" dirty="0"/>
              <a:t>1. SAC is a collaboration of large fashion and clothing firms which has developed the </a:t>
            </a:r>
            <a:r>
              <a:rPr lang="en-US" baseline="0" dirty="0" err="1"/>
              <a:t>Higg</a:t>
            </a:r>
            <a:r>
              <a:rPr lang="en-US" baseline="0" dirty="0"/>
              <a:t> Index to analyze sustainability of production</a:t>
            </a:r>
          </a:p>
          <a:p>
            <a:r>
              <a:rPr lang="en-US" baseline="0" dirty="0"/>
              <a:t>2. H&amp;M has pledged that all employees in its supply chain would be paid a fair living wage, though this seems to be still rather contested</a:t>
            </a:r>
          </a:p>
          <a:p>
            <a:r>
              <a:rPr lang="en-US" baseline="0" dirty="0"/>
              <a:t>3. You have labels, such as Levi’s “wash in cold” that encourage users to save energy during the washing process.</a:t>
            </a:r>
          </a:p>
          <a:p>
            <a:r>
              <a:rPr lang="en-US" baseline="0" dirty="0"/>
              <a:t>4. Lastly, you have initiatives for reusing and recycling materials at the end of the product’s lifecycle, such as Patagonia Worn Wear, which sells used Patagonia, which are generally very long-lasting</a:t>
            </a:r>
          </a:p>
          <a:p>
            <a:endParaRPr lang="en-US" baseline="0" dirty="0"/>
          </a:p>
          <a:p>
            <a:r>
              <a:rPr lang="en-US" baseline="0" dirty="0"/>
              <a:t>Utilizing life-cycle assessment across the supply chain to calculate product footprints is a typical way to engage in sustainable supply chain management.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0586D5-C668-4B6B-85F0-F741321CA6B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23110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sure, Richard Locke’s research has been excellent throughout, and provided lots of understanding on how a large multinational organizes sustainability issues (especially human/labor rights) in global supply chains. However, it is all based on his extremely good access to Nike, and so we only know about Nike -&gt; drawing broader conclusions, we should be careful. At the same time, getting good of data on the topic has generally been challenging, particularly beyond single case studies. </a:t>
            </a:r>
          </a:p>
        </p:txBody>
      </p:sp>
      <p:sp>
        <p:nvSpPr>
          <p:cNvPr id="4" name="Slide Number Placeholder 3"/>
          <p:cNvSpPr>
            <a:spLocks noGrp="1"/>
          </p:cNvSpPr>
          <p:nvPr>
            <p:ph type="sldNum" sz="quarter" idx="5"/>
          </p:nvPr>
        </p:nvSpPr>
        <p:spPr/>
        <p:txBody>
          <a:bodyPr/>
          <a:lstStyle/>
          <a:p>
            <a:fld id="{09785D1F-DCFC-44DB-B928-BDE191480862}" type="slidenum">
              <a:rPr lang="en-GB" smtClean="0"/>
              <a:t>12</a:t>
            </a:fld>
            <a:endParaRPr lang="en-GB"/>
          </a:p>
        </p:txBody>
      </p:sp>
    </p:spTree>
    <p:extLst>
      <p:ext uri="{BB962C8B-B14F-4D97-AF65-F5344CB8AC3E}">
        <p14:creationId xmlns:p14="http://schemas.microsoft.com/office/powerpoint/2010/main" val="3342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primary problems in governing supply chains is that many factory entrepreneurs think the requirements are too harsh: it is considered impossible to provide BOTH the desired product (e.g. garment) quality AND sustainability requirements at the asked price (global brands in the upstream of supply chains hold considerable pricing power over providers). See Kuruvilla, 2021 for more.</a:t>
            </a:r>
          </a:p>
          <a:p>
            <a:endParaRPr lang="en-US" dirty="0"/>
          </a:p>
          <a:p>
            <a:r>
              <a:rPr lang="en-US" dirty="0"/>
              <a:t>Strain theory suggests actors will tend to start breaking rules the more strained with resources they become. So, as these factory entrepreneurs start feeling more and more tension around whether they can deliver everything that’s required of them, they might (and as you will see: will) begin cutting corners. This is an issue that really needs to be understood in terms of the political economy of these supply chains: global brands exerting various types of pressures (demands) on their supply chain partners, which will yield specific kinds of consequences as these partners try to meet these pressures. </a:t>
            </a:r>
          </a:p>
        </p:txBody>
      </p:sp>
      <p:sp>
        <p:nvSpPr>
          <p:cNvPr id="4" name="Slide Number Placeholder 3"/>
          <p:cNvSpPr>
            <a:spLocks noGrp="1"/>
          </p:cNvSpPr>
          <p:nvPr>
            <p:ph type="sldNum" sz="quarter" idx="5"/>
          </p:nvPr>
        </p:nvSpPr>
        <p:spPr/>
        <p:txBody>
          <a:bodyPr/>
          <a:lstStyle/>
          <a:p>
            <a:fld id="{09785D1F-DCFC-44DB-B928-BDE191480862}" type="slidenum">
              <a:rPr lang="en-GB" smtClean="0"/>
              <a:t>13</a:t>
            </a:fld>
            <a:endParaRPr lang="en-GB"/>
          </a:p>
        </p:txBody>
      </p:sp>
    </p:spTree>
    <p:extLst>
      <p:ext uri="{BB962C8B-B14F-4D97-AF65-F5344CB8AC3E}">
        <p14:creationId xmlns:p14="http://schemas.microsoft.com/office/powerpoint/2010/main" val="177842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Sarosh</a:t>
            </a:r>
            <a:r>
              <a:rPr lang="en-US" dirty="0"/>
              <a:t> Kuruvilla and team’s recent work has shed light on supply chain sustainability issues more broadly, particularly when it comes to human/labor rights. He was approached by GAP in around 2018, and they offered him 2 million dollars to, I paraphrase, “figure out what is going on in garment supply chains and sustainability”. So he conducted a series of research projects on the topic, the first round of which has been documented in his recent book Private Regulation of Labor Standards in Global Supply Chains: https://www.cornellpress.cornell.edu/book/9781501754524/private-regulation-of-labor-standards-in-global-supply-chains/. He has also written several journal articles from those projects, most of them available through Aalto </a:t>
            </a:r>
            <a:r>
              <a:rPr lang="en-US"/>
              <a:t>Uni library. </a:t>
            </a:r>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14</a:t>
            </a:fld>
            <a:endParaRPr lang="en-GB"/>
          </a:p>
        </p:txBody>
      </p:sp>
    </p:spTree>
    <p:extLst>
      <p:ext uri="{BB962C8B-B14F-4D97-AF65-F5344CB8AC3E}">
        <p14:creationId xmlns:p14="http://schemas.microsoft.com/office/powerpoint/2010/main" val="70239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Empowering factory workers is a very effective way of increasing worker welfare. However, as you will see from the paper by Reinecke and </a:t>
            </a:r>
            <a:r>
              <a:rPr lang="en-US" dirty="0" err="1"/>
              <a:t>Donaghey</a:t>
            </a:r>
            <a:r>
              <a:rPr lang="en-US" dirty="0"/>
              <a:t>, it’s a complex situation where these global brands are trying to improve worker conditions in their partner factories through supporting worker organization (read: unions, unionization – there is a small bit of irony here, given how many of these global brands aren’t too fond of unions among their own workers), but a considerable driver of the human rights problems at these partner factories can be traced to the stringent demands placed on them by these global brands themselves. </a:t>
            </a:r>
          </a:p>
        </p:txBody>
      </p:sp>
      <p:sp>
        <p:nvSpPr>
          <p:cNvPr id="4" name="Slide Number Placeholder 3"/>
          <p:cNvSpPr>
            <a:spLocks noGrp="1"/>
          </p:cNvSpPr>
          <p:nvPr>
            <p:ph type="sldNum" sz="quarter" idx="5"/>
          </p:nvPr>
        </p:nvSpPr>
        <p:spPr/>
        <p:txBody>
          <a:bodyPr/>
          <a:lstStyle/>
          <a:p>
            <a:fld id="{09785D1F-DCFC-44DB-B928-BDE191480862}" type="slidenum">
              <a:rPr lang="en-GB" smtClean="0"/>
              <a:t>18</a:t>
            </a:fld>
            <a:endParaRPr lang="en-GB"/>
          </a:p>
        </p:txBody>
      </p:sp>
    </p:spTree>
    <p:extLst>
      <p:ext uri="{BB962C8B-B14F-4D97-AF65-F5344CB8AC3E}">
        <p14:creationId xmlns:p14="http://schemas.microsoft.com/office/powerpoint/2010/main" val="1761683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2606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32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defRPr sz="1680"/>
            </a:lvl6pPr>
            <a:lvl7pPr>
              <a:defRPr sz="1680"/>
            </a:lvl7pPr>
            <a:lvl8pPr>
              <a:defRPr sz="1680"/>
            </a:lvl8pPr>
            <a:lvl9pPr>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976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buNone/>
              <a:defRPr sz="1680"/>
            </a:lvl6pPr>
            <a:lvl7pPr>
              <a:buNone/>
              <a:defRPr sz="1680"/>
            </a:lvl7pPr>
            <a:lvl8pPr>
              <a:buNone/>
              <a:defRPr sz="1680"/>
            </a:lvl8pPr>
            <a:lvl9pPr>
              <a:buNone/>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993E1329-5817-4CB8-94C4-13B6747B954F}" type="datetime1">
              <a:rPr lang="en-GB" noProof="0" smtClean="0"/>
              <a:t>05/06/2023</a:t>
            </a:fld>
            <a:endParaRPr lang="fi-FI" noProof="0"/>
          </a:p>
        </p:txBody>
      </p:sp>
      <p:sp>
        <p:nvSpPr>
          <p:cNvPr id="6" name="Footer Placeholder 5"/>
          <p:cNvSpPr>
            <a:spLocks noGrp="1"/>
          </p:cNvSpPr>
          <p:nvPr>
            <p:ph type="ftr" sz="quarter" idx="11"/>
          </p:nvPr>
        </p:nvSpPr>
        <p:spPr/>
        <p:txBody>
          <a:bodyPr/>
          <a:lstStyle/>
          <a:p>
            <a:r>
              <a:rPr lang="en-US" noProof="0"/>
              <a:t>Sustainability in Business 2022</a:t>
            </a:r>
            <a:endParaRPr lang="fi-FI" noProof="0"/>
          </a:p>
        </p:txBody>
      </p:sp>
      <p:sp>
        <p:nvSpPr>
          <p:cNvPr id="7" name="Slide Number Placeholder 6"/>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22053856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453-74A1-49F5-8FC2-B37843640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AB5FB-F8C7-4460-8A14-54F2F9556F65}"/>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4" name="Footer Placeholder 3">
            <a:extLst>
              <a:ext uri="{FF2B5EF4-FFF2-40B4-BE49-F238E27FC236}">
                <a16:creationId xmlns:a16="http://schemas.microsoft.com/office/drawing/2014/main" id="{1444B2C6-4FBE-47CB-8E58-2EE7E648F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A55F49-85E4-46B2-8D4A-1A3CEA68CF0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5796496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40F61-1EB7-4344-93D6-E26A43E8C33F}"/>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3" name="Footer Placeholder 2">
            <a:extLst>
              <a:ext uri="{FF2B5EF4-FFF2-40B4-BE49-F238E27FC236}">
                <a16:creationId xmlns:a16="http://schemas.microsoft.com/office/drawing/2014/main" id="{4525AE42-A878-46FE-AA73-F29234AA5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DF33E-8238-480D-B824-5276C2510DD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051733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B66-31A3-4135-9B60-458E9F83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C8AAD-4EAB-494D-AAA1-4EB87EAA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514E8-3163-453D-9258-CF9C1D50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127B-7A94-4ACF-A590-A82E83CBA2AB}"/>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6" name="Footer Placeholder 5">
            <a:extLst>
              <a:ext uri="{FF2B5EF4-FFF2-40B4-BE49-F238E27FC236}">
                <a16:creationId xmlns:a16="http://schemas.microsoft.com/office/drawing/2014/main" id="{CE377284-A981-4FD3-8843-77918D1A6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E888A-C56E-441C-9268-9868599AE92F}"/>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5328342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F97-F22B-4AB9-8E4D-94868268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D0EDFE-7FCA-4748-AB71-686834362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D3059-2870-4DC5-A557-61DE9751C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2FB46-7737-43EF-AFC0-CE10C8626485}"/>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6" name="Footer Placeholder 5">
            <a:extLst>
              <a:ext uri="{FF2B5EF4-FFF2-40B4-BE49-F238E27FC236}">
                <a16:creationId xmlns:a16="http://schemas.microsoft.com/office/drawing/2014/main" id="{789E8725-8D32-46F1-90A3-A0064E5C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57213-1EAA-42E8-9EA4-7D0BDEF1E63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8217426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54D-CFB1-4CD6-BE1A-5B7084EB0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AE698-95BC-4403-83A4-B8FB1D3F2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A9E51-B573-49DB-973F-B0B23DD072E3}"/>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D5D51597-0D88-4834-94CE-36A05F450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50138-69F1-4C77-92B2-6AD454FF7724}"/>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3202430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2E993-488F-4831-8CC8-C490E89B1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4DAF6-9740-4F96-BDBC-4F6C6826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9ACA9-CF6A-45E0-8377-8E2E5E9B7376}"/>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6203A642-013E-4E76-ADB1-1B779D274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707DC-CC95-4D86-BCED-0476B861C960}"/>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134854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DA41-B3EC-4F4F-86C7-D75452231D41}" type="datetime1">
              <a:rPr lang="en-GB" noProof="0" smtClean="0"/>
              <a:t>05/06/2023</a:t>
            </a:fld>
            <a:endParaRPr lang="en-US" noProof="0"/>
          </a:p>
        </p:txBody>
      </p:sp>
      <p:sp>
        <p:nvSpPr>
          <p:cNvPr id="3" name="Slide Number Placeholder 2"/>
          <p:cNvSpPr>
            <a:spLocks noGrp="1"/>
          </p:cNvSpPr>
          <p:nvPr>
            <p:ph type="sldNum" sz="quarter" idx="11"/>
          </p:nvPr>
        </p:nvSpPr>
        <p:spPr/>
        <p:txBody>
          <a:bodyPr/>
          <a:lstStyle/>
          <a:p>
            <a:fld id="{52384017-E4DF-4A7A-8FA6-2DC68C3EB4D0}" type="slidenum">
              <a:rPr lang="en-US" noProof="0" smtClean="0"/>
              <a:pPr/>
              <a:t>‹#›</a:t>
            </a:fld>
            <a:endParaRPr lang="en-US" noProof="0"/>
          </a:p>
        </p:txBody>
      </p:sp>
      <p:sp>
        <p:nvSpPr>
          <p:cNvPr id="4" name="Footer Placeholder 3"/>
          <p:cNvSpPr>
            <a:spLocks noGrp="1"/>
          </p:cNvSpPr>
          <p:nvPr>
            <p:ph type="ftr" sz="quarter" idx="12"/>
          </p:nvPr>
        </p:nvSpPr>
        <p:spPr>
          <a:xfrm>
            <a:off x="4574400" y="6093297"/>
            <a:ext cx="2481707" cy="177904"/>
          </a:xfrm>
        </p:spPr>
        <p:txBody>
          <a:bodyPr/>
          <a:lstStyle/>
          <a:p>
            <a:r>
              <a:rPr lang="en-US" noProof="0"/>
              <a:t>Sustainability in Business 2022</a:t>
            </a:r>
          </a:p>
        </p:txBody>
      </p:sp>
    </p:spTree>
    <p:extLst>
      <p:ext uri="{BB962C8B-B14F-4D97-AF65-F5344CB8AC3E}">
        <p14:creationId xmlns:p14="http://schemas.microsoft.com/office/powerpoint/2010/main" val="235073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085D509E-8937-47F5-B9F9-2195A13C840A}" type="datetime1">
              <a:rPr lang="en-GB" noProof="0" smtClean="0"/>
              <a:t>05/06/2023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947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25679D0-4DB7-4B52-86DF-552AEBF62B7B}" type="datetime1">
              <a:rPr lang="en-GB" noProof="0" smtClean="0"/>
              <a:t>05/06/2023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1450006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F0E8BF-FC46-470B-B5A7-CFAA90E13C44}" type="datetime1">
              <a:rPr lang="en-GB" noProof="0" smtClean="0"/>
              <a:t>05/06/2023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103797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40F470F-4C08-4DE1-AF6C-DA7B69240D19}" type="datetime1">
              <a:rPr lang="en-GB" noProof="0" smtClean="0"/>
              <a:t>05/06/2023</a:t>
            </a:fld>
            <a:endParaRPr lang="fi-FI" noProof="0"/>
          </a:p>
        </p:txBody>
      </p:sp>
      <p:sp>
        <p:nvSpPr>
          <p:cNvPr id="4" name="Footer Placeholder 3"/>
          <p:cNvSpPr>
            <a:spLocks noGrp="1"/>
          </p:cNvSpPr>
          <p:nvPr>
            <p:ph type="ftr" sz="quarter" idx="11"/>
          </p:nvPr>
        </p:nvSpPr>
        <p:spPr/>
        <p:txBody>
          <a:bodyPr/>
          <a:lstStyle/>
          <a:p>
            <a:r>
              <a:rPr lang="en-US" noProof="0"/>
              <a:t>Sustainability in Business 2022</a:t>
            </a:r>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85100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825825A-9718-4996-B3CC-CFCCF39870A8}" type="datetime1">
              <a:rPr lang="en-GB" smtClean="0"/>
              <a:t>05/06/2023</a:t>
            </a:fld>
            <a:endParaRPr lang="fi-FI"/>
          </a:p>
        </p:txBody>
      </p:sp>
      <p:sp>
        <p:nvSpPr>
          <p:cNvPr id="5" name="Footer Placeholder 4"/>
          <p:cNvSpPr>
            <a:spLocks noGrp="1"/>
          </p:cNvSpPr>
          <p:nvPr>
            <p:ph type="ftr" sz="quarter" idx="11"/>
          </p:nvPr>
        </p:nvSpPr>
        <p:spPr/>
        <p:txBody>
          <a:bodyPr/>
          <a:lstStyle/>
          <a:p>
            <a:r>
              <a:rPr lang="en-US"/>
              <a:t>Sustainability in Business 2022</a:t>
            </a:r>
            <a:endParaRPr lang="fi-FI"/>
          </a:p>
        </p:txBody>
      </p:sp>
      <p:sp>
        <p:nvSpPr>
          <p:cNvPr id="6" name="Slide Number Placeholder 5"/>
          <p:cNvSpPr>
            <a:spLocks noGrp="1"/>
          </p:cNvSpPr>
          <p:nvPr>
            <p:ph type="sldNum" sz="quarter" idx="12"/>
          </p:nvPr>
        </p:nvSpPr>
        <p:spPr/>
        <p:txBody>
          <a:bodyPr/>
          <a:lstStyle/>
          <a:p>
            <a:fld id="{9B4C548B-ECAA-4279-BE1F-27D153B8F906}" type="slidenum">
              <a:rPr lang="fi-FI" smtClean="0"/>
              <a:t>‹#›</a:t>
            </a:fld>
            <a:endParaRPr lang="fi-FI"/>
          </a:p>
        </p:txBody>
      </p:sp>
    </p:spTree>
    <p:extLst>
      <p:ext uri="{BB962C8B-B14F-4D97-AF65-F5344CB8AC3E}">
        <p14:creationId xmlns:p14="http://schemas.microsoft.com/office/powerpoint/2010/main" val="292856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a:p>
        </p:txBody>
      </p:sp>
    </p:spTree>
    <p:extLst>
      <p:ext uri="{BB962C8B-B14F-4D97-AF65-F5344CB8AC3E}">
        <p14:creationId xmlns:p14="http://schemas.microsoft.com/office/powerpoint/2010/main" val="3308686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218232598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2307" y="2060576"/>
            <a:ext cx="5399715"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4" name="Content Placeholder 3"/>
          <p:cNvSpPr>
            <a:spLocks noGrp="1"/>
          </p:cNvSpPr>
          <p:nvPr>
            <p:ph sz="half" idx="2" hasCustomPrompt="1"/>
          </p:nvPr>
        </p:nvSpPr>
        <p:spPr>
          <a:xfrm>
            <a:off x="552307" y="2492376"/>
            <a:ext cx="5399715"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39978" y="2060576"/>
            <a:ext cx="5399716"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6" name="Content Placeholder 5"/>
          <p:cNvSpPr>
            <a:spLocks noGrp="1"/>
          </p:cNvSpPr>
          <p:nvPr>
            <p:ph sz="quarter" idx="4" hasCustomPrompt="1"/>
          </p:nvPr>
        </p:nvSpPr>
        <p:spPr>
          <a:xfrm>
            <a:off x="6239978" y="2492376"/>
            <a:ext cx="5399716"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09785A3-F070-45BE-8DE5-C2E9C05A7E7F}" type="datetime1">
              <a:rPr lang="en-GB" smtClean="0"/>
              <a:t>05/06/2023</a:t>
            </a:fld>
            <a:endParaRPr lang="en-US"/>
          </a:p>
        </p:txBody>
      </p:sp>
      <p:sp>
        <p:nvSpPr>
          <p:cNvPr id="8" name="Footer Placeholder 7"/>
          <p:cNvSpPr>
            <a:spLocks noGrp="1"/>
          </p:cNvSpPr>
          <p:nvPr>
            <p:ph type="ftr" sz="quarter" idx="11"/>
          </p:nvPr>
        </p:nvSpPr>
        <p:spPr/>
        <p:txBody>
          <a:bodyPr/>
          <a:lstStyle/>
          <a:p>
            <a:r>
              <a:rPr lang="en-US"/>
              <a:t>Sustainability in Business 2022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2" y="765177"/>
            <a:ext cx="11639693" cy="560905"/>
          </a:xfrm>
          <a:solidFill>
            <a:schemeClr val="accent2"/>
          </a:solidFill>
        </p:spPr>
        <p:txBody>
          <a:bodyPr/>
          <a:lstStyle>
            <a:lvl1pPr>
              <a:defRPr sz="2699"/>
            </a:lvl1pPr>
          </a:lstStyle>
          <a:p>
            <a:r>
              <a:rPr lang="en-US" dirty="0"/>
              <a:t>Click to add title</a:t>
            </a:r>
          </a:p>
        </p:txBody>
      </p:sp>
    </p:spTree>
    <p:extLst>
      <p:ext uri="{BB962C8B-B14F-4D97-AF65-F5344CB8AC3E}">
        <p14:creationId xmlns:p14="http://schemas.microsoft.com/office/powerpoint/2010/main" val="2352032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27284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 y="0"/>
            <a:ext cx="5952020" cy="6858000"/>
          </a:xfrm>
          <a:solidFill>
            <a:schemeClr val="bg2">
              <a:lumMod val="20000"/>
              <a:lumOff val="80000"/>
            </a:schemeClr>
          </a:solidFill>
        </p:spPr>
        <p:txBody>
          <a:bodyPr/>
          <a:lstStyle>
            <a:lvl1pPr marL="0" indent="0">
              <a:buFontTx/>
              <a:buNone/>
              <a:defRPr sz="1260"/>
            </a:lvl1pPr>
          </a:lstStyle>
          <a:p>
            <a:r>
              <a:rPr lang="en-US"/>
              <a:t>Click icon to add picture</a:t>
            </a:r>
            <a:endParaRPr lang="fi-FI" dirty="0"/>
          </a:p>
        </p:txBody>
      </p:sp>
      <p:sp>
        <p:nvSpPr>
          <p:cNvPr id="2" name="Title 1"/>
          <p:cNvSpPr>
            <a:spLocks noGrp="1"/>
          </p:cNvSpPr>
          <p:nvPr>
            <p:ph type="title" hasCustomPrompt="1"/>
          </p:nvPr>
        </p:nvSpPr>
        <p:spPr>
          <a:xfrm>
            <a:off x="2" y="765177"/>
            <a:ext cx="11639693" cy="560905"/>
          </a:xfrm>
        </p:spPr>
        <p:txBody>
          <a:bodyPr/>
          <a:lstStyle>
            <a:lvl1pPr>
              <a:defRPr sz="269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8C85BDED-95CE-4408-8A49-9F4E8CC5F9C9}" type="datetime1">
              <a:rPr lang="en-GB" smtClean="0"/>
              <a:t>05/06/2023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Sustainability in Business 2022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6239978" y="2060575"/>
            <a:ext cx="5399716" cy="381635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00295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3" y="1770063"/>
            <a:ext cx="10358967" cy="1331912"/>
          </a:xfrm>
        </p:spPr>
        <p:txBody>
          <a:bodyPr/>
          <a:lstStyle>
            <a:lvl1pPr>
              <a:defRPr sz="4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762003" y="3141668"/>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290"/>
            <a:ext cx="2413000" cy="1606550"/>
          </a:xfrm>
          <a:prstGeom prst="rect">
            <a:avLst/>
          </a:prstGeom>
        </p:spPr>
      </p:pic>
    </p:spTree>
    <p:extLst>
      <p:ext uri="{BB962C8B-B14F-4D97-AF65-F5344CB8AC3E}">
        <p14:creationId xmlns:p14="http://schemas.microsoft.com/office/powerpoint/2010/main" val="2755268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749984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solidFill>
                  <a:schemeClr val="bg1"/>
                </a:solidFill>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55967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sz="half" idx="1"/>
          </p:nvPr>
        </p:nvSpPr>
        <p:spPr>
          <a:xfrm>
            <a:off x="762004" y="1582740"/>
            <a:ext cx="5221817"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87017" y="1582740"/>
            <a:ext cx="5221816"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01015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69096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21"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4" y="1582740"/>
            <a:ext cx="10646833" cy="4135437"/>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952288"/>
            <a:ext cx="2969529" cy="1149120"/>
          </a:xfrm>
          <a:prstGeom prst="rect">
            <a:avLst/>
          </a:prstGeom>
        </p:spPr>
      </p:pic>
    </p:spTree>
    <p:extLst>
      <p:ext uri="{BB962C8B-B14F-4D97-AF65-F5344CB8AC3E}">
        <p14:creationId xmlns:p14="http://schemas.microsoft.com/office/powerpoint/2010/main" val="168063937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92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962681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0883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65117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C65053-0756-4B37-A7D0-138B308A75BC}" type="slidenum">
              <a:rPr lang="en-US"/>
              <a:pPr>
                <a:defRPr/>
              </a:pPr>
              <a:t>‹#›</a:t>
            </a:fld>
            <a:endParaRPr lang="en-US"/>
          </a:p>
        </p:txBody>
      </p:sp>
    </p:spTree>
    <p:extLst>
      <p:ext uri="{BB962C8B-B14F-4D97-AF65-F5344CB8AC3E}">
        <p14:creationId xmlns:p14="http://schemas.microsoft.com/office/powerpoint/2010/main" val="668601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B2A22-5E9B-4249-AD5D-4B1F237385A2}" type="slidenum">
              <a:rPr lang="en-US"/>
              <a:pPr>
                <a:defRPr/>
              </a:pPr>
              <a:t>‹#›</a:t>
            </a:fld>
            <a:endParaRPr lang="en-US"/>
          </a:p>
        </p:txBody>
      </p:sp>
    </p:spTree>
    <p:extLst>
      <p:ext uri="{BB962C8B-B14F-4D97-AF65-F5344CB8AC3E}">
        <p14:creationId xmlns:p14="http://schemas.microsoft.com/office/powerpoint/2010/main" val="368270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82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itle 1"/>
          <p:cNvSpPr>
            <a:spLocks noGrp="1"/>
          </p:cNvSpPr>
          <p:nvPr>
            <p:ph type="ctrTitle"/>
          </p:nvPr>
        </p:nvSpPr>
        <p:spPr>
          <a:xfrm>
            <a:off x="624422"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21"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1811916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24422"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20" y="1513934"/>
            <a:ext cx="10943165" cy="4003300"/>
          </a:xfrm>
          <a:prstGeom prst="rect">
            <a:avLst/>
          </a:prstGeom>
        </p:spPr>
        <p:txBody>
          <a:bodyPr vert="horz" lIns="0" tIns="0" rIns="0" bIns="0"/>
          <a:lstStyle>
            <a:lvl1pPr marL="0" indent="0">
              <a:buNone/>
              <a:defRPr sz="2100" b="1">
                <a:latin typeface="+mj-lt"/>
              </a:defRPr>
            </a:lvl1pPr>
            <a:lvl2pPr marL="237594" indent="-212395">
              <a:buFont typeface="Arial"/>
              <a:buChar char="•"/>
              <a:defRPr sz="2000">
                <a:latin typeface="Georgia"/>
              </a:defRPr>
            </a:lvl2pPr>
            <a:lvl3pPr marL="460788" indent="-230394">
              <a:buFont typeface="Lucida Grande"/>
              <a:buChar char="-"/>
              <a:defRPr sz="1600" i="1">
                <a:latin typeface="Georgia"/>
                <a:cs typeface="Georgia"/>
              </a:defRPr>
            </a:lvl3pPr>
            <a:lvl4pPr marL="791980" indent="-194395">
              <a:buFont typeface="Arial"/>
              <a:buChar char="•"/>
              <a:defRPr sz="1400" baseline="0">
                <a:latin typeface="Georgia"/>
              </a:defRPr>
            </a:lvl4pPr>
            <a:lvl5pPr marL="1087173" indent="-228594">
              <a:buFont typeface="Courier New"/>
              <a:buChar char="o"/>
              <a:defRPr sz="13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cxnSp>
        <p:nvCxnSpPr>
          <p:cNvPr id="12" name="Straight Connector 4"/>
          <p:cNvCxnSpPr/>
          <p:nvPr userDrawn="1"/>
        </p:nvCxnSpPr>
        <p:spPr>
          <a:xfrm>
            <a:off x="624422"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654880"/>
            <a:ext cx="2969529" cy="1149120"/>
          </a:xfrm>
          <a:prstGeom prst="rect">
            <a:avLst/>
          </a:prstGeom>
        </p:spPr>
      </p:pic>
    </p:spTree>
    <p:extLst>
      <p:ext uri="{BB962C8B-B14F-4D97-AF65-F5344CB8AC3E}">
        <p14:creationId xmlns:p14="http://schemas.microsoft.com/office/powerpoint/2010/main" val="30726050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fi-FI"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3769195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endParaRPr lang="fi-FI" noProof="0"/>
          </a:p>
        </p:txBody>
      </p:sp>
      <p:sp>
        <p:nvSpPr>
          <p:cNvPr id="4" name="Footer Placeholder 3"/>
          <p:cNvSpPr>
            <a:spLocks noGrp="1"/>
          </p:cNvSpPr>
          <p:nvPr>
            <p:ph type="ftr" sz="quarter" idx="11"/>
          </p:nvPr>
        </p:nvSpPr>
        <p:spPr/>
        <p:txBody>
          <a:bodyPr/>
          <a:lstStyle/>
          <a:p>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1536669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5350" r="83956" b="42325"/>
          <a:stretch/>
        </p:blipFill>
        <p:spPr>
          <a:xfrm>
            <a:off x="3" y="3404902"/>
            <a:ext cx="1956079" cy="2902632"/>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56532" t="2249" r="23045" b="81667"/>
          <a:stretch/>
        </p:blipFill>
        <p:spPr>
          <a:xfrm rot="10800000">
            <a:off x="8880313" y="5390945"/>
            <a:ext cx="3311689" cy="1467059"/>
          </a:xfrm>
          <a:prstGeom prst="rect">
            <a:avLst/>
          </a:prstGeom>
        </p:spPr>
      </p:pic>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77187" b="49517"/>
          <a:stretch/>
        </p:blipFill>
        <p:spPr>
          <a:xfrm>
            <a:off x="9410699" y="1052736"/>
            <a:ext cx="2781300" cy="3462114"/>
          </a:xfrm>
          <a:prstGeom prst="rect">
            <a:avLst/>
          </a:prstGeom>
        </p:spPr>
      </p:pic>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6" name="Picture 2" descr="D:\My Graphical Design\My Logos\AALTO\Aalto_tunnukset-BIZ\03 ...Kauppakorkeakoulu\EN\JPG (SCREEN)\RGB\Aalto_EN_Economics_13_RGB_3.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6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762003" y="1770063"/>
            <a:ext cx="10358967" cy="1331912"/>
          </a:xfrm>
        </p:spPr>
        <p:txBody>
          <a:bodyPr/>
          <a:lstStyle>
            <a:lvl1pPr>
              <a:defRPr sz="4000"/>
            </a:lvl1pPr>
          </a:lstStyle>
          <a:p>
            <a:r>
              <a:rPr lang="en-US"/>
              <a:t>Click to edit Master title style</a:t>
            </a:r>
          </a:p>
        </p:txBody>
      </p:sp>
      <p:sp>
        <p:nvSpPr>
          <p:cNvPr id="5124" name="Rectangle 4"/>
          <p:cNvSpPr>
            <a:spLocks noGrp="1" noChangeArrowheads="1"/>
          </p:cNvSpPr>
          <p:nvPr>
            <p:ph type="subTitle" idx="1"/>
          </p:nvPr>
        </p:nvSpPr>
        <p:spPr>
          <a:xfrm>
            <a:off x="762003" y="3141668"/>
            <a:ext cx="8377767" cy="2339975"/>
          </a:xfrm>
        </p:spPr>
        <p:txBody>
          <a:bodyPr/>
          <a:lstStyle>
            <a:lvl1pPr marL="0" indent="0">
              <a:buFontTx/>
              <a:buNone/>
              <a:defRPr>
                <a:solidFill>
                  <a:srgbClr val="ED2939"/>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40037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28B3EC6C-2506-43FC-A6DB-5FFE9DD17029}" type="slidenum">
              <a:rPr lang="en-US"/>
              <a:pPr>
                <a:defRPr/>
              </a:pPr>
              <a:t>‹#›</a:t>
            </a:fld>
            <a:endParaRPr lang="en-US"/>
          </a:p>
        </p:txBody>
      </p:sp>
    </p:spTree>
    <p:extLst>
      <p:ext uri="{BB962C8B-B14F-4D97-AF65-F5344CB8AC3E}">
        <p14:creationId xmlns:p14="http://schemas.microsoft.com/office/powerpoint/2010/main" val="5402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4115876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43D343EB-C0F3-4A2C-A92C-4358FE3BBA67}" type="slidenum">
              <a:rPr lang="en-US"/>
              <a:pPr>
                <a:defRPr/>
              </a:pPr>
              <a:t>‹#›</a:t>
            </a:fld>
            <a:endParaRPr lang="en-US"/>
          </a:p>
        </p:txBody>
      </p:sp>
    </p:spTree>
    <p:extLst>
      <p:ext uri="{BB962C8B-B14F-4D97-AF65-F5344CB8AC3E}">
        <p14:creationId xmlns:p14="http://schemas.microsoft.com/office/powerpoint/2010/main" val="2413907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62004" y="1582740"/>
            <a:ext cx="5221817"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CE66330-B92E-4C5F-9912-B4AE80FF8C3E}" type="slidenum">
              <a:rPr lang="en-US"/>
              <a:pPr>
                <a:defRPr/>
              </a:pPr>
              <a:t>‹#›</a:t>
            </a:fld>
            <a:endParaRPr lang="en-US"/>
          </a:p>
        </p:txBody>
      </p:sp>
    </p:spTree>
    <p:extLst>
      <p:ext uri="{BB962C8B-B14F-4D97-AF65-F5344CB8AC3E}">
        <p14:creationId xmlns:p14="http://schemas.microsoft.com/office/powerpoint/2010/main" val="4262190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2B4D52E-3594-45F5-AE3D-95918CE196DA}" type="slidenum">
              <a:rPr lang="en-US"/>
              <a:pPr>
                <a:defRPr/>
              </a:pPr>
              <a:t>‹#›</a:t>
            </a:fld>
            <a:endParaRPr lang="en-US"/>
          </a:p>
        </p:txBody>
      </p:sp>
    </p:spTree>
    <p:extLst>
      <p:ext uri="{BB962C8B-B14F-4D97-AF65-F5344CB8AC3E}">
        <p14:creationId xmlns:p14="http://schemas.microsoft.com/office/powerpoint/2010/main" val="3792717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734B035-039E-43A7-AB38-C5F1770579B2}" type="slidenum">
              <a:rPr lang="en-US"/>
              <a:pPr>
                <a:defRPr/>
              </a:pPr>
              <a:t>‹#›</a:t>
            </a:fld>
            <a:endParaRPr lang="en-US"/>
          </a:p>
        </p:txBody>
      </p:sp>
    </p:spTree>
    <p:extLst>
      <p:ext uri="{BB962C8B-B14F-4D97-AF65-F5344CB8AC3E}">
        <p14:creationId xmlns:p14="http://schemas.microsoft.com/office/powerpoint/2010/main" val="664772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88B4877-9170-40FA-B7DA-F9E21DA7EF96}" type="slidenum">
              <a:rPr lang="en-US"/>
              <a:pPr>
                <a:defRPr/>
              </a:pPr>
              <a:t>‹#›</a:t>
            </a:fld>
            <a:endParaRPr lang="en-US"/>
          </a:p>
        </p:txBody>
      </p:sp>
    </p:spTree>
    <p:extLst>
      <p:ext uri="{BB962C8B-B14F-4D97-AF65-F5344CB8AC3E}">
        <p14:creationId xmlns:p14="http://schemas.microsoft.com/office/powerpoint/2010/main" val="325411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D38BFCC-F24B-4EA7-A956-417D38C8CFC8}" type="slidenum">
              <a:rPr lang="en-US"/>
              <a:pPr>
                <a:defRPr/>
              </a:pPr>
              <a:t>‹#›</a:t>
            </a:fld>
            <a:endParaRPr lang="en-US"/>
          </a:p>
        </p:txBody>
      </p:sp>
    </p:spTree>
    <p:extLst>
      <p:ext uri="{BB962C8B-B14F-4D97-AF65-F5344CB8AC3E}">
        <p14:creationId xmlns:p14="http://schemas.microsoft.com/office/powerpoint/2010/main" val="2032013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C9B27120-2EC7-4D94-9FDB-0E6C933A2C40}" type="slidenum">
              <a:rPr lang="en-US"/>
              <a:pPr>
                <a:defRPr/>
              </a:pPr>
              <a:t>‹#›</a:t>
            </a:fld>
            <a:endParaRPr lang="en-US"/>
          </a:p>
        </p:txBody>
      </p:sp>
    </p:spTree>
    <p:extLst>
      <p:ext uri="{BB962C8B-B14F-4D97-AF65-F5344CB8AC3E}">
        <p14:creationId xmlns:p14="http://schemas.microsoft.com/office/powerpoint/2010/main" val="2974758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A269416-2383-44F0-9126-377D6C855784}" type="slidenum">
              <a:rPr lang="en-US"/>
              <a:pPr>
                <a:defRPr/>
              </a:pPr>
              <a:t>‹#›</a:t>
            </a:fld>
            <a:endParaRPr lang="en-US"/>
          </a:p>
        </p:txBody>
      </p:sp>
    </p:spTree>
    <p:extLst>
      <p:ext uri="{BB962C8B-B14F-4D97-AF65-F5344CB8AC3E}">
        <p14:creationId xmlns:p14="http://schemas.microsoft.com/office/powerpoint/2010/main" val="4082640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B9ADF6EF-DC74-45D7-B70C-B471BF6034BC}" type="slidenum">
              <a:rPr lang="en-US"/>
              <a:pPr>
                <a:defRPr/>
              </a:pPr>
              <a:t>‹#›</a:t>
            </a:fld>
            <a:endParaRPr lang="en-US"/>
          </a:p>
        </p:txBody>
      </p:sp>
    </p:spTree>
    <p:extLst>
      <p:ext uri="{BB962C8B-B14F-4D97-AF65-F5344CB8AC3E}">
        <p14:creationId xmlns:p14="http://schemas.microsoft.com/office/powerpoint/2010/main" val="1261665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60992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3558080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450544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64270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532343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1104835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dirty="0"/>
              <a:t>Sustainability in Business 2023</a:t>
            </a:r>
          </a:p>
          <a:p>
            <a:pPr>
              <a:defRPr/>
            </a:pPr>
            <a:endParaRPr lang="fi-FI" dirty="0"/>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2204192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dirty="0"/>
              <a:t>Sustainability in Business 2023</a:t>
            </a:r>
            <a:endParaRPr lang="fi-FI" dirty="0"/>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915508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067" y="577850"/>
            <a:ext cx="10543117" cy="55403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138"/>
            <a:ext cx="10534651" cy="16081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lang="fi-FI" dirty="0"/>
          </a:p>
        </p:txBody>
      </p:sp>
    </p:spTree>
    <p:extLst>
      <p:ext uri="{BB962C8B-B14F-4D97-AF65-F5344CB8AC3E}">
        <p14:creationId xmlns:p14="http://schemas.microsoft.com/office/powerpoint/2010/main" val="1209930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pPr>
              <a:defRPr/>
            </a:pPr>
            <a:r>
              <a:rPr lang="en-US"/>
              <a:t>Sustainability in Business 2022</a:t>
            </a:r>
            <a:endParaRPr lang="fi-FI"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3751205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138"/>
            <a:ext cx="10534651" cy="16081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
        <p:nvSpPr>
          <p:cNvPr id="4" name="Date Placeholder 3"/>
          <p:cNvSpPr>
            <a:spLocks noGrp="1"/>
          </p:cNvSpPr>
          <p:nvPr>
            <p:ph type="dt" sz="half" idx="10"/>
          </p:nvPr>
        </p:nvSpPr>
        <p:spPr>
          <a:xfrm>
            <a:off x="6917267" y="6237288"/>
            <a:ext cx="2059517" cy="125412"/>
          </a:xfrm>
        </p:spPr>
        <p:txBody>
          <a:bodyPr/>
          <a:lstStyle>
            <a:lvl1pPr>
              <a:defRPr smtClean="0"/>
            </a:lvl1pPr>
          </a:lstStyle>
          <a:p>
            <a:pPr>
              <a:defRPr/>
            </a:pPr>
            <a:endParaRPr lang="fi-FI" dirty="0"/>
          </a:p>
        </p:txBody>
      </p:sp>
      <p:sp>
        <p:nvSpPr>
          <p:cNvPr id="5" name="Footer Placeholder 4"/>
          <p:cNvSpPr>
            <a:spLocks noGrp="1"/>
          </p:cNvSpPr>
          <p:nvPr>
            <p:ph type="ftr" sz="quarter" idx="11"/>
          </p:nvPr>
        </p:nvSpPr>
        <p:spPr>
          <a:xfrm>
            <a:off x="3983567" y="6216651"/>
            <a:ext cx="2650067" cy="236538"/>
          </a:xfrm>
        </p:spPr>
        <p:txBody>
          <a:bodyPr/>
          <a:lstStyle>
            <a:lvl1pPr>
              <a:defRPr dirty="0" smtClean="0"/>
            </a:lvl1pPr>
          </a:lstStyle>
          <a:p>
            <a:pPr>
              <a:defRPr/>
            </a:pPr>
            <a:r>
              <a:rPr lang="en-US"/>
              <a:t>Sustainability in Business 2022</a:t>
            </a:r>
            <a:endParaRPr lang="fi-FI" dirty="0"/>
          </a:p>
        </p:txBody>
      </p:sp>
      <p:sp>
        <p:nvSpPr>
          <p:cNvPr id="6" name="Slide Number Placeholder 5"/>
          <p:cNvSpPr>
            <a:spLocks noGrp="1"/>
          </p:cNvSpPr>
          <p:nvPr>
            <p:ph type="sldNum" sz="quarter" idx="12"/>
          </p:nvPr>
        </p:nvSpPr>
        <p:spPr>
          <a:xfrm>
            <a:off x="9264653" y="6237288"/>
            <a:ext cx="2059516" cy="125412"/>
          </a:xfrm>
        </p:spPr>
        <p:txBody>
          <a:bodyPr/>
          <a:lstStyle>
            <a:lvl1pPr>
              <a:defRPr/>
            </a:lvl1pPr>
          </a:lstStyle>
          <a:p>
            <a:pPr>
              <a:defRPr/>
            </a:pPr>
            <a:fld id="{9823A7B9-54FD-478E-BE8A-7BECC2556FD7}" type="slidenum">
              <a:rPr lang="fi-FI"/>
              <a:pPr>
                <a:defRPr/>
              </a:pPr>
              <a:t>‹#›</a:t>
            </a:fld>
            <a:endParaRPr lang="fi-FI" dirty="0"/>
          </a:p>
        </p:txBody>
      </p:sp>
    </p:spTree>
    <p:extLst>
      <p:ext uri="{BB962C8B-B14F-4D97-AF65-F5344CB8AC3E}">
        <p14:creationId xmlns:p14="http://schemas.microsoft.com/office/powerpoint/2010/main" val="918714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790951" y="6145214"/>
            <a:ext cx="2842683" cy="379412"/>
          </a:xfrm>
        </p:spPr>
        <p:txBody>
          <a:bodyPr/>
          <a:lstStyle>
            <a:lvl1pPr>
              <a:defRPr lang="en-US" b="0" i="0" dirty="0" smtClean="0">
                <a:effectLst/>
              </a:defRPr>
            </a:lvl1pPr>
          </a:lstStyle>
          <a:p>
            <a:pPr>
              <a:defRPr/>
            </a:pPr>
            <a:r>
              <a:rPr lang="en-US"/>
              <a:t>Sustainability in Business 2022</a:t>
            </a:r>
            <a:endParaRPr lang="fi-FI" dirty="0"/>
          </a:p>
        </p:txBody>
      </p:sp>
    </p:spTree>
    <p:extLst>
      <p:ext uri="{BB962C8B-B14F-4D97-AF65-F5344CB8AC3E}">
        <p14:creationId xmlns:p14="http://schemas.microsoft.com/office/powerpoint/2010/main" val="364715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3604AC85-008F-4732-AA22-6A9A7E93A366}" type="datetime1">
              <a:rPr lang="en-GB" smtClean="0"/>
              <a:t>05/06/2023</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dirty="0"/>
              <a:t>Sustainability in Business 2023</a:t>
            </a:r>
            <a:endParaRPr lang="fi-FI" dirty="0"/>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15746449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18689441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532478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Cover Green">
    <p:bg>
      <p:bgPr>
        <a:solidFill>
          <a:srgbClr val="00B05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40" y="1700808"/>
            <a:ext cx="10943167" cy="3542400"/>
          </a:xfrm>
          <a:prstGeom prst="rect">
            <a:avLst/>
          </a:prstGeom>
        </p:spPr>
        <p:txBody>
          <a:bodyPr lIns="0" tIns="0" rIns="0" bIns="0" anchor="b" anchorCtr="0">
            <a:noAutofit/>
          </a:bodyPr>
          <a:lstStyle>
            <a:lvl1pPr algn="l">
              <a:lnSpc>
                <a:spcPct val="80000"/>
              </a:lnSpc>
              <a:defRPr sz="7776" b="1" spc="-216">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624420" y="5315698"/>
            <a:ext cx="7327227" cy="792000"/>
          </a:xfrm>
          <a:prstGeom prst="rect">
            <a:avLst/>
          </a:prstGeom>
        </p:spPr>
        <p:txBody>
          <a:bodyPr lIns="0" tIns="0" rIns="0" bIns="0" anchor="t">
            <a:normAutofit/>
          </a:bodyPr>
          <a:lstStyle>
            <a:lvl1pPr marL="0" indent="0" algn="l">
              <a:spcBef>
                <a:spcPts val="0"/>
              </a:spcBef>
              <a:buNone/>
              <a:defRPr sz="1728" i="1">
                <a:solidFill>
                  <a:schemeClr val="bg1"/>
                </a:solidFill>
                <a:latin typeface="Georgia"/>
                <a:cs typeface="Georgia"/>
              </a:defRPr>
            </a:lvl1pPr>
            <a:lvl2pPr marL="493628" indent="0" algn="ctr">
              <a:buNone/>
              <a:defRPr>
                <a:solidFill>
                  <a:schemeClr val="tx1">
                    <a:tint val="75000"/>
                  </a:schemeClr>
                </a:solidFill>
              </a:defRPr>
            </a:lvl2pPr>
            <a:lvl3pPr marL="987259" indent="0" algn="ctr">
              <a:buNone/>
              <a:defRPr>
                <a:solidFill>
                  <a:schemeClr val="tx1">
                    <a:tint val="75000"/>
                  </a:schemeClr>
                </a:solidFill>
              </a:defRPr>
            </a:lvl3pPr>
            <a:lvl4pPr marL="1480896" indent="0" algn="ctr">
              <a:buNone/>
              <a:defRPr>
                <a:solidFill>
                  <a:schemeClr val="tx1">
                    <a:tint val="75000"/>
                  </a:schemeClr>
                </a:solidFill>
              </a:defRPr>
            </a:lvl4pPr>
            <a:lvl5pPr marL="1974520" indent="0" algn="ctr">
              <a:buNone/>
              <a:defRPr>
                <a:solidFill>
                  <a:schemeClr val="tx1">
                    <a:tint val="75000"/>
                  </a:schemeClr>
                </a:solidFill>
              </a:defRPr>
            </a:lvl5pPr>
            <a:lvl6pPr marL="2468155" indent="0" algn="ctr">
              <a:buNone/>
              <a:defRPr>
                <a:solidFill>
                  <a:schemeClr val="tx1">
                    <a:tint val="75000"/>
                  </a:schemeClr>
                </a:solidFill>
              </a:defRPr>
            </a:lvl6pPr>
            <a:lvl7pPr marL="2961785" indent="0" algn="ctr">
              <a:buNone/>
              <a:defRPr>
                <a:solidFill>
                  <a:schemeClr val="tx1">
                    <a:tint val="75000"/>
                  </a:schemeClr>
                </a:solidFill>
              </a:defRPr>
            </a:lvl7pPr>
            <a:lvl8pPr marL="3455416" indent="0" algn="ctr">
              <a:buNone/>
              <a:defRPr>
                <a:solidFill>
                  <a:schemeClr val="tx1">
                    <a:tint val="75000"/>
                  </a:schemeClr>
                </a:solidFill>
              </a:defRPr>
            </a:lvl8pPr>
            <a:lvl9pPr marL="3949051" indent="0" algn="ctr">
              <a:buNone/>
              <a:defRPr>
                <a:solidFill>
                  <a:schemeClr val="tx1">
                    <a:tint val="75000"/>
                  </a:schemeClr>
                </a:solidFill>
              </a:defRPr>
            </a:lvl9pPr>
          </a:lstStyle>
          <a:p>
            <a:r>
              <a:rPr lang="en-US"/>
              <a:t>Click to edit Master subtitle style</a:t>
            </a:r>
            <a:endParaRPr lang="en-US" dirty="0"/>
          </a:p>
        </p:txBody>
      </p:sp>
      <p:pic>
        <p:nvPicPr>
          <p:cNvPr id="7"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8790" y="5289376"/>
            <a:ext cx="2205567" cy="1819276"/>
          </a:xfrm>
          <a:prstGeom prst="rect">
            <a:avLst/>
          </a:prstGeom>
        </p:spPr>
      </p:pic>
      <p:sp>
        <p:nvSpPr>
          <p:cNvPr id="8" name="Footer Placeholder 3">
            <a:extLst>
              <a:ext uri="{FF2B5EF4-FFF2-40B4-BE49-F238E27FC236}">
                <a16:creationId xmlns:a16="http://schemas.microsoft.com/office/drawing/2014/main" id="{3BCED70C-D71D-4B80-B336-99354A885BED}"/>
              </a:ext>
            </a:extLst>
          </p:cNvPr>
          <p:cNvSpPr>
            <a:spLocks noGrp="1"/>
          </p:cNvSpPr>
          <p:nvPr>
            <p:ph type="ftr" sz="quarter" idx="3"/>
          </p:nvPr>
        </p:nvSpPr>
        <p:spPr>
          <a:xfrm>
            <a:off x="7270147" y="6279196"/>
            <a:ext cx="4826000" cy="158750"/>
          </a:xfrm>
          <a:prstGeom prst="rect">
            <a:avLst/>
          </a:prstGeom>
        </p:spPr>
        <p:txBody>
          <a:bodyPr vert="horz" lIns="91411" tIns="45704" rIns="0" bIns="45704" rtlCol="0" anchor="ctr"/>
          <a:lstStyle>
            <a:lvl1pPr algn="r">
              <a:defRPr sz="972">
                <a:solidFill>
                  <a:schemeClr val="tx1">
                    <a:tint val="75000"/>
                  </a:schemeClr>
                </a:solidFill>
              </a:defRPr>
            </a:lvl1pPr>
          </a:lstStyle>
          <a:p>
            <a:r>
              <a:rPr lang="en-CA"/>
              <a:t>Sustainability in Business 2022</a:t>
            </a:r>
          </a:p>
        </p:txBody>
      </p:sp>
      <p:sp>
        <p:nvSpPr>
          <p:cNvPr id="9" name="Date Placeholder 7">
            <a:extLst>
              <a:ext uri="{FF2B5EF4-FFF2-40B4-BE49-F238E27FC236}">
                <a16:creationId xmlns:a16="http://schemas.microsoft.com/office/drawing/2014/main" id="{FCAB1ABD-F2D1-4854-B870-AA79282DAC7B}"/>
              </a:ext>
            </a:extLst>
          </p:cNvPr>
          <p:cNvSpPr>
            <a:spLocks noGrp="1"/>
          </p:cNvSpPr>
          <p:nvPr>
            <p:ph type="dt" sz="half" idx="2"/>
          </p:nvPr>
        </p:nvSpPr>
        <p:spPr>
          <a:xfrm>
            <a:off x="7270147" y="6437947"/>
            <a:ext cx="4826000" cy="185738"/>
          </a:xfrm>
          <a:prstGeom prst="rect">
            <a:avLst/>
          </a:prstGeom>
        </p:spPr>
        <p:txBody>
          <a:bodyPr vert="horz" lIns="91411" tIns="45704" rIns="0" bIns="45704" rtlCol="0" anchor="ctr"/>
          <a:lstStyle>
            <a:lvl1pPr algn="r">
              <a:defRPr sz="972">
                <a:solidFill>
                  <a:schemeClr val="tx1">
                    <a:tint val="75000"/>
                  </a:schemeClr>
                </a:solidFill>
              </a:defRPr>
            </a:lvl1pPr>
          </a:lstStyle>
          <a:p>
            <a:endParaRPr lang="en-CA"/>
          </a:p>
        </p:txBody>
      </p:sp>
      <p:sp>
        <p:nvSpPr>
          <p:cNvPr id="10" name="Slide Number Placeholder 8">
            <a:extLst>
              <a:ext uri="{FF2B5EF4-FFF2-40B4-BE49-F238E27FC236}">
                <a16:creationId xmlns:a16="http://schemas.microsoft.com/office/drawing/2014/main" id="{64647FB9-1A67-41BB-8C0C-05277918449B}"/>
              </a:ext>
            </a:extLst>
          </p:cNvPr>
          <p:cNvSpPr>
            <a:spLocks noGrp="1"/>
          </p:cNvSpPr>
          <p:nvPr>
            <p:ph type="sldNum" sz="quarter" idx="4"/>
          </p:nvPr>
        </p:nvSpPr>
        <p:spPr>
          <a:xfrm>
            <a:off x="7270147" y="6623685"/>
            <a:ext cx="4826000" cy="161926"/>
          </a:xfrm>
          <a:prstGeom prst="rect">
            <a:avLst/>
          </a:prstGeom>
        </p:spPr>
        <p:txBody>
          <a:bodyPr vert="horz" lIns="91411" tIns="45704" rIns="0" bIns="45704" rtlCol="0" anchor="ctr"/>
          <a:lstStyle>
            <a:lvl1pPr algn="r">
              <a:defRPr sz="972">
                <a:solidFill>
                  <a:schemeClr val="tx1">
                    <a:tint val="75000"/>
                  </a:schemeClr>
                </a:solidFill>
              </a:defRPr>
            </a:lvl1pPr>
          </a:lstStyle>
          <a:p>
            <a:fld id="{BCBAD956-C0D7-425F-8F02-C33C8ED98F59}" type="slidenum">
              <a:rPr lang="en-CA" smtClean="0"/>
              <a:t>‹#›</a:t>
            </a:fld>
            <a:endParaRPr lang="en-CA"/>
          </a:p>
        </p:txBody>
      </p:sp>
    </p:spTree>
    <p:extLst>
      <p:ext uri="{BB962C8B-B14F-4D97-AF65-F5344CB8AC3E}">
        <p14:creationId xmlns:p14="http://schemas.microsoft.com/office/powerpoint/2010/main" val="2313483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ontent Blue">
    <p:spTree>
      <p:nvGrpSpPr>
        <p:cNvPr id="1" name=""/>
        <p:cNvGrpSpPr/>
        <p:nvPr/>
      </p:nvGrpSpPr>
      <p:grpSpPr>
        <a:xfrm>
          <a:off x="0" y="0"/>
          <a:ext cx="0" cy="0"/>
          <a:chOff x="0" y="0"/>
          <a:chExt cx="0" cy="0"/>
        </a:xfrm>
      </p:grpSpPr>
      <p:sp>
        <p:nvSpPr>
          <p:cNvPr id="9" name="Title 1"/>
          <p:cNvSpPr>
            <a:spLocks noGrp="1"/>
          </p:cNvSpPr>
          <p:nvPr>
            <p:ph type="ctrTitle"/>
          </p:nvPr>
        </p:nvSpPr>
        <p:spPr>
          <a:xfrm>
            <a:off x="624440" y="318135"/>
            <a:ext cx="10943167" cy="1195798"/>
          </a:xfrm>
          <a:prstGeom prst="rect">
            <a:avLst/>
          </a:prstGeom>
        </p:spPr>
        <p:txBody>
          <a:bodyPr lIns="0" tIns="0" rIns="0" bIns="0" anchor="t" anchorCtr="0">
            <a:noAutofit/>
          </a:bodyPr>
          <a:lstStyle>
            <a:lvl1pPr algn="l">
              <a:lnSpc>
                <a:spcPct val="85000"/>
              </a:lnSpc>
              <a:defRPr sz="3888" b="1" spc="-108">
                <a:solidFill>
                  <a:srgbClr val="0065BD"/>
                </a:solidFill>
              </a:defRPr>
            </a:lvl1pPr>
          </a:lstStyle>
          <a:p>
            <a:r>
              <a:rPr lang="en-US"/>
              <a:t>Click to edit Master title style</a:t>
            </a:r>
            <a:endParaRPr lang="en-US" dirty="0"/>
          </a:p>
        </p:txBody>
      </p:sp>
      <p:sp>
        <p:nvSpPr>
          <p:cNvPr id="11" name="Content Placeholder 10"/>
          <p:cNvSpPr>
            <a:spLocks noGrp="1"/>
          </p:cNvSpPr>
          <p:nvPr>
            <p:ph sz="quarter" idx="14"/>
          </p:nvPr>
        </p:nvSpPr>
        <p:spPr>
          <a:xfrm>
            <a:off x="624420" y="1513935"/>
            <a:ext cx="10943165" cy="4003300"/>
          </a:xfrm>
          <a:prstGeom prst="rect">
            <a:avLst/>
          </a:prstGeom>
        </p:spPr>
        <p:txBody>
          <a:bodyPr vert="horz" lIns="0" tIns="0" rIns="0" bIns="0"/>
          <a:lstStyle>
            <a:lvl1pPr marL="259200" indent="-259200">
              <a:buFont typeface="Arial" panose="020B0604020202020204" pitchFamily="34" charset="0"/>
              <a:buChar char="•"/>
              <a:defRPr sz="2268" b="1">
                <a:latin typeface="Times New Roman" panose="02020603050405020304" pitchFamily="18" charset="0"/>
                <a:cs typeface="Times New Roman" panose="02020603050405020304" pitchFamily="18" charset="0"/>
              </a:defRPr>
            </a:lvl1pPr>
            <a:lvl2pPr marL="481489" indent="-225743" defTabSz="562927">
              <a:spcBef>
                <a:spcPts val="0"/>
              </a:spcBef>
              <a:buFont typeface="Arial" panose="020B0604020202020204" pitchFamily="34" charset="0"/>
              <a:buChar char="•"/>
              <a:defRPr sz="2160">
                <a:latin typeface="Georgia"/>
              </a:defRPr>
            </a:lvl2pPr>
            <a:lvl3pPr marL="807245" indent="-248603">
              <a:spcBef>
                <a:spcPts val="0"/>
              </a:spcBef>
              <a:buFont typeface="Lucida Grande"/>
              <a:buChar char="-"/>
              <a:defRPr sz="2160" i="0">
                <a:latin typeface="Times New Roman" panose="02020603050405020304" pitchFamily="18" charset="0"/>
                <a:cs typeface="Times New Roman" panose="02020603050405020304" pitchFamily="18" charset="0"/>
              </a:defRPr>
            </a:lvl3pPr>
            <a:lvl4pPr marL="1050132" indent="-208597">
              <a:spcBef>
                <a:spcPts val="0"/>
              </a:spcBef>
              <a:buFont typeface="Arial"/>
              <a:buChar char="•"/>
              <a:defRPr sz="1800" baseline="0">
                <a:latin typeface="Times New Roman" panose="02020603050405020304" pitchFamily="18" charset="0"/>
                <a:cs typeface="Times New Roman" panose="02020603050405020304" pitchFamily="18" charset="0"/>
              </a:defRPr>
            </a:lvl4pPr>
            <a:lvl5pPr marL="1370172" indent="-245746">
              <a:spcBef>
                <a:spcPts val="0"/>
              </a:spcBef>
              <a:buFont typeface="Courier New"/>
              <a:buChar char="o"/>
              <a:defRPr sz="1620" baseline="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7"/>
          <p:cNvSpPr>
            <a:spLocks noGrp="1"/>
          </p:cNvSpPr>
          <p:nvPr>
            <p:ph type="dt" sz="half" idx="15"/>
          </p:nvPr>
        </p:nvSpPr>
        <p:spPr/>
        <p:txBody>
          <a:bodyPr/>
          <a:lstStyle>
            <a:lvl1pPr>
              <a:defRPr/>
            </a:lvl1pPr>
          </a:lstStyle>
          <a:p>
            <a:endParaRPr lang="en-CA"/>
          </a:p>
        </p:txBody>
      </p:sp>
      <p:sp>
        <p:nvSpPr>
          <p:cNvPr id="7" name="Footer Placeholder 8"/>
          <p:cNvSpPr>
            <a:spLocks noGrp="1"/>
          </p:cNvSpPr>
          <p:nvPr>
            <p:ph type="ftr" sz="quarter" idx="16"/>
          </p:nvPr>
        </p:nvSpPr>
        <p:spPr/>
        <p:txBody>
          <a:bodyPr/>
          <a:lstStyle>
            <a:lvl1pPr>
              <a:defRPr/>
            </a:lvl1pPr>
          </a:lstStyle>
          <a:p>
            <a:r>
              <a:rPr lang="en-CA"/>
              <a:t>Sustainability in Business 2022</a:t>
            </a:r>
          </a:p>
        </p:txBody>
      </p:sp>
      <p:sp>
        <p:nvSpPr>
          <p:cNvPr id="8" name="Slide Number Placeholder 9"/>
          <p:cNvSpPr>
            <a:spLocks noGrp="1"/>
          </p:cNvSpPr>
          <p:nvPr>
            <p:ph type="sldNum" sz="quarter" idx="17"/>
          </p:nvPr>
        </p:nvSpPr>
        <p:spPr/>
        <p:txBody>
          <a:bodyPr/>
          <a:lstStyle>
            <a:lvl1pPr>
              <a:defRPr/>
            </a:lvl1pPr>
          </a:lstStyle>
          <a:p>
            <a:fld id="{BCBAD956-C0D7-425F-8F02-C33C8ED98F59}" type="slidenum">
              <a:rPr lang="en-CA" smtClean="0"/>
              <a:t>‹#›</a:t>
            </a:fld>
            <a:endParaRPr lang="en-CA"/>
          </a:p>
        </p:txBody>
      </p:sp>
      <p:cxnSp>
        <p:nvCxnSpPr>
          <p:cNvPr id="10" name="Straight Connector 4"/>
          <p:cNvCxnSpPr/>
          <p:nvPr/>
        </p:nvCxnSpPr>
        <p:spPr>
          <a:xfrm>
            <a:off x="624440" y="5847608"/>
            <a:ext cx="10943167" cy="0"/>
          </a:xfrm>
          <a:prstGeom prst="line">
            <a:avLst/>
          </a:prstGeom>
          <a:ln w="12700" cmpd="sng">
            <a:solidFill>
              <a:srgbClr val="0065BD"/>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01" y="5654883"/>
            <a:ext cx="2861819" cy="1157516"/>
          </a:xfrm>
          <a:prstGeom prst="rect">
            <a:avLst/>
          </a:prstGeom>
        </p:spPr>
      </p:pic>
    </p:spTree>
    <p:extLst>
      <p:ext uri="{BB962C8B-B14F-4D97-AF65-F5344CB8AC3E}">
        <p14:creationId xmlns:p14="http://schemas.microsoft.com/office/powerpoint/2010/main" val="75353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4"/>
            <a:ext cx="11099800" cy="3919537"/>
          </a:xfrm>
          <a:prstGeom prst="rect">
            <a:avLst/>
          </a:prstGeom>
          <a:solidFill>
            <a:srgbClr val="ED2939"/>
          </a:solidFill>
          <a:ln w="9525">
            <a:noFill/>
            <a:miter lim="800000"/>
            <a:headEnd/>
            <a:tailEnd/>
          </a:ln>
          <a:effectLst/>
        </p:spPr>
        <p:txBody>
          <a:bodyPr wrap="none" anchor="ctr"/>
          <a:lstStyle/>
          <a:p>
            <a:pPr algn="ctr">
              <a:defRPr/>
            </a:pPr>
            <a:endParaRPr lang="fi-FI" sz="2160">
              <a:solidFill>
                <a:srgbClr val="000000"/>
              </a:solidFill>
            </a:endParaRPr>
          </a:p>
        </p:txBody>
      </p:sp>
      <p:pic>
        <p:nvPicPr>
          <p:cNvPr id="5" name="Picture 10" descr="aalto_HSE_eng"/>
          <p:cNvPicPr>
            <a:picLocks noChangeAspect="1" noChangeArrowheads="1"/>
          </p:cNvPicPr>
          <p:nvPr/>
        </p:nvPicPr>
        <p:blipFill>
          <a:blip r:embed="rId2" cstate="print"/>
          <a:srcRect/>
          <a:stretch>
            <a:fillRect/>
          </a:stretch>
        </p:blipFill>
        <p:spPr bwMode="auto">
          <a:xfrm>
            <a:off x="0" y="0"/>
            <a:ext cx="2827867" cy="1630363"/>
          </a:xfrm>
          <a:prstGeom prst="rect">
            <a:avLst/>
          </a:prstGeom>
          <a:noFill/>
          <a:ln w="9525">
            <a:noFill/>
            <a:miter lim="800000"/>
            <a:headEnd/>
            <a:tailEnd/>
          </a:ln>
        </p:spPr>
      </p:pic>
      <p:sp>
        <p:nvSpPr>
          <p:cNvPr id="3074" name="Rectangle 2"/>
          <p:cNvSpPr>
            <a:spLocks noGrp="1" noChangeArrowheads="1"/>
          </p:cNvSpPr>
          <p:nvPr>
            <p:ph type="ctrTitle"/>
          </p:nvPr>
        </p:nvSpPr>
        <p:spPr>
          <a:xfrm>
            <a:off x="762002" y="1770063"/>
            <a:ext cx="10358967" cy="1331912"/>
          </a:xfrm>
        </p:spPr>
        <p:txBody>
          <a:bodyPr/>
          <a:lstStyle>
            <a:lvl1pPr>
              <a:defRPr sz="40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762002" y="3141664"/>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1861688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705482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12747865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62002" y="1582739"/>
            <a:ext cx="5221817"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39"/>
            <a:ext cx="5221816" cy="4135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730394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4515673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39901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1015AA3-9141-439E-94C0-55D6D868D4CE}" type="datetime1">
              <a:rPr lang="en-GB" smtClean="0"/>
              <a:t>05/06/2023</a:t>
            </a:fld>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0409541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449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2090107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379275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985475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6" y="488951"/>
            <a:ext cx="2660649" cy="5229226"/>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1"/>
            <a:ext cx="7782984" cy="52292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07539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154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920168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763200" y="1771201"/>
            <a:ext cx="10363200" cy="1661993"/>
          </a:xfrm>
        </p:spPr>
        <p:txBody>
          <a:bodyPr/>
          <a:lstStyle>
            <a:lvl1pPr>
              <a:defRPr sz="540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p:spPr>
        <p:txBody>
          <a:bodyPr/>
          <a:lstStyle>
            <a:lvl1pPr marL="0" indent="0" algn="l">
              <a:buNone/>
              <a:defRPr>
                <a:solidFill>
                  <a:srgbClr val="009B3A"/>
                </a:solidFill>
                <a:latin typeface="Georgia" pitchFamily="18"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a:prstGeom prst="rect">
            <a:avLst/>
          </a:prstGeom>
        </p:spPr>
        <p:txBody>
          <a:bodyPr wrap="none" lIns="0" tIns="0" rIns="0" bIns="0"/>
          <a:lstStyle>
            <a:lvl1pPr>
              <a:defRPr sz="1200">
                <a:solidFill>
                  <a:schemeClr val="accent5"/>
                </a:solidFill>
              </a:defRPr>
            </a:lvl1pPr>
          </a:lstStyle>
          <a:p>
            <a:endParaRPr lang="fi-FI"/>
          </a:p>
        </p:txBody>
      </p:sp>
      <p:sp>
        <p:nvSpPr>
          <p:cNvPr id="12" name="Text Placeholder 9"/>
          <p:cNvSpPr>
            <a:spLocks noGrp="1"/>
          </p:cNvSpPr>
          <p:nvPr>
            <p:ph type="body" sz="quarter" idx="11"/>
          </p:nvPr>
        </p:nvSpPr>
        <p:spPr>
          <a:xfrm>
            <a:off x="6859200" y="5961600"/>
            <a:ext cx="2616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p:spPr>
        <p:txBody>
          <a:bodyPr wrap="none" lIns="0" tIns="0" rIns="0" bIns="0"/>
          <a:lstStyle>
            <a:lvl1pPr marL="0" indent="0">
              <a:spcBef>
                <a:spcPts val="0"/>
              </a:spcBef>
              <a:buNone/>
              <a:defRPr sz="1200" b="1">
                <a:solidFill>
                  <a:schemeClr val="tx1"/>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40601496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41084774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2" y="1770063"/>
            <a:ext cx="10358967" cy="1331912"/>
          </a:xfrm>
        </p:spPr>
        <p:txBody>
          <a:bodyPr/>
          <a:lstStyle>
            <a:lvl1pPr>
              <a:defRPr sz="4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762002" y="3141664"/>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291"/>
            <a:ext cx="2413000" cy="1606550"/>
          </a:xfrm>
          <a:prstGeom prst="rect">
            <a:avLst/>
          </a:prstGeom>
        </p:spPr>
      </p:pic>
    </p:spTree>
    <p:extLst>
      <p:ext uri="{BB962C8B-B14F-4D97-AF65-F5344CB8AC3E}">
        <p14:creationId xmlns:p14="http://schemas.microsoft.com/office/powerpoint/2010/main" val="317368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7B9EAC74-1CAF-42AD-B64E-B0617CE15122}" type="datetime1">
              <a:rPr lang="en-GB" noProof="0" smtClean="0"/>
              <a:t>05/06/2023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0668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0234689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lstStyle>
            <a:lvl1pPr algn="l">
              <a:defRPr sz="4000" b="1" cap="all">
                <a:solidFill>
                  <a:schemeClr val="bg1"/>
                </a:solidFill>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2" indent="0">
              <a:buNone/>
              <a:defRPr sz="1800"/>
            </a:lvl2pPr>
            <a:lvl3pPr marL="914364" indent="0">
              <a:buNone/>
              <a:defRPr sz="1600"/>
            </a:lvl3pPr>
            <a:lvl4pPr marL="1371545" indent="0">
              <a:buNone/>
              <a:defRPr sz="1400"/>
            </a:lvl4pPr>
            <a:lvl5pPr marL="1828727" indent="0">
              <a:buNone/>
              <a:defRPr sz="1400"/>
            </a:lvl5pPr>
            <a:lvl6pPr marL="2285909" indent="0">
              <a:buNone/>
              <a:defRPr sz="1400"/>
            </a:lvl6pPr>
            <a:lvl7pPr marL="2743091" indent="0">
              <a:buNone/>
              <a:defRPr sz="1400"/>
            </a:lvl7pPr>
            <a:lvl8pPr marL="3200272" indent="0">
              <a:buNone/>
              <a:defRPr sz="1400"/>
            </a:lvl8pPr>
            <a:lvl9pPr marL="3657454" indent="0">
              <a:buNone/>
              <a:defRPr sz="1400"/>
            </a:lvl9pPr>
          </a:lstStyle>
          <a:p>
            <a:pPr lvl="0"/>
            <a:r>
              <a:rPr lang="en-US"/>
              <a:t>Click to edit Master text styles</a:t>
            </a:r>
          </a:p>
        </p:txBody>
      </p:sp>
    </p:spTree>
    <p:extLst>
      <p:ext uri="{BB962C8B-B14F-4D97-AF65-F5344CB8AC3E}">
        <p14:creationId xmlns:p14="http://schemas.microsoft.com/office/powerpoint/2010/main" val="744533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sz="half" idx="1"/>
          </p:nvPr>
        </p:nvSpPr>
        <p:spPr>
          <a:xfrm>
            <a:off x="762002" y="1582739"/>
            <a:ext cx="5221817" cy="413543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87017" y="1582739"/>
            <a:ext cx="5221816" cy="4135438"/>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4259548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solidFill>
                  <a:schemeClr val="bg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solidFill>
                  <a:schemeClr val="bg1"/>
                </a:solidFill>
              </a:defRPr>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044332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360460139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52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32169462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Tree>
    <p:extLst>
      <p:ext uri="{BB962C8B-B14F-4D97-AF65-F5344CB8AC3E}">
        <p14:creationId xmlns:p14="http://schemas.microsoft.com/office/powerpoint/2010/main" val="1020189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en-US"/>
              <a:t>Sustainability in Business 2022</a:t>
            </a:r>
          </a:p>
        </p:txBody>
      </p:sp>
      <p:sp>
        <p:nvSpPr>
          <p:cNvPr id="6" name="Rectangle 6"/>
          <p:cNvSpPr>
            <a:spLocks noGrp="1" noChangeArrowheads="1"/>
          </p:cNvSpPr>
          <p:nvPr>
            <p:ph type="sldNum" sz="quarter" idx="12"/>
          </p:nvPr>
        </p:nvSpPr>
        <p:spPr>
          <a:ln/>
        </p:spPr>
        <p:txBody>
          <a:bodyPr/>
          <a:lstStyle>
            <a:lvl1pPr>
              <a:defRPr/>
            </a:lvl1pPr>
          </a:lstStyle>
          <a:p>
            <a:pPr>
              <a:defRPr/>
            </a:pPr>
            <a:fld id="{8FC65053-0756-4B37-A7D0-138B308A75BC}" type="slidenum">
              <a:rPr lang="en-US"/>
              <a:pPr>
                <a:defRPr/>
              </a:pPr>
              <a:t>‹#›</a:t>
            </a:fld>
            <a:endParaRPr lang="en-US"/>
          </a:p>
        </p:txBody>
      </p:sp>
    </p:spTree>
    <p:extLst>
      <p:ext uri="{BB962C8B-B14F-4D97-AF65-F5344CB8AC3E}">
        <p14:creationId xmlns:p14="http://schemas.microsoft.com/office/powerpoint/2010/main" val="41025556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6" y="488951"/>
            <a:ext cx="2660649" cy="5229226"/>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1"/>
            <a:ext cx="7782984" cy="52292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Sustainability in Business 2022</a:t>
            </a:r>
          </a:p>
        </p:txBody>
      </p:sp>
      <p:sp>
        <p:nvSpPr>
          <p:cNvPr id="6" name="Rectangle 6"/>
          <p:cNvSpPr>
            <a:spLocks noGrp="1" noChangeArrowheads="1"/>
          </p:cNvSpPr>
          <p:nvPr>
            <p:ph type="sldNum" sz="quarter" idx="12"/>
          </p:nvPr>
        </p:nvSpPr>
        <p:spPr>
          <a:ln/>
        </p:spPr>
        <p:txBody>
          <a:bodyPr/>
          <a:lstStyle>
            <a:lvl1pPr>
              <a:defRPr/>
            </a:lvl1pPr>
          </a:lstStyle>
          <a:p>
            <a:pPr>
              <a:defRPr/>
            </a:pPr>
            <a:fld id="{9ADB2A22-5E9B-4249-AD5D-4B1F237385A2}" type="slidenum">
              <a:rPr lang="en-US"/>
              <a:pPr>
                <a:defRPr/>
              </a:pPr>
              <a:t>‹#›</a:t>
            </a:fld>
            <a:endParaRPr lang="en-US"/>
          </a:p>
        </p:txBody>
      </p:sp>
    </p:spTree>
    <p:extLst>
      <p:ext uri="{BB962C8B-B14F-4D97-AF65-F5344CB8AC3E}">
        <p14:creationId xmlns:p14="http://schemas.microsoft.com/office/powerpoint/2010/main" val="248557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88759" t="10649" b="75996"/>
          <a:stretch/>
        </p:blipFill>
        <p:spPr>
          <a:xfrm>
            <a:off x="10820401" y="1379586"/>
            <a:ext cx="1370508" cy="915940"/>
          </a:xfrm>
          <a:prstGeom prst="rect">
            <a:avLst/>
          </a:prstGeom>
        </p:spPr>
      </p:pic>
      <p:sp>
        <p:nvSpPr>
          <p:cNvPr id="2" name="Title 1"/>
          <p:cNvSpPr>
            <a:spLocks noGrp="1"/>
          </p:cNvSpPr>
          <p:nvPr>
            <p:ph type="ctrTitle"/>
          </p:nvPr>
        </p:nvSpPr>
        <p:spPr>
          <a:xfrm>
            <a:off x="763200" y="1771201"/>
            <a:ext cx="10363200" cy="1661993"/>
          </a:xfrm>
          <a:prstGeom prst="rect">
            <a:avLst/>
          </a:prstGeom>
        </p:spPr>
        <p:txBody>
          <a:bodyPr/>
          <a:lstStyle>
            <a:lvl1pPr>
              <a:defRPr sz="648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a:prstGeom prst="rect">
            <a:avLst/>
          </a:prstGeom>
        </p:spPr>
        <p:txBody>
          <a:bodyPr/>
          <a:lstStyle>
            <a:lvl1pPr marL="0" indent="0" algn="l">
              <a:buNone/>
              <a:defRPr>
                <a:solidFill>
                  <a:srgbClr val="009B3A"/>
                </a:solidFill>
                <a:latin typeface="Georgia" pitchFamily="18"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p:spPr>
        <p:txBody>
          <a:bodyPr wrap="none" lIns="0" tIns="0" rIns="0" bIns="0"/>
          <a:lstStyle>
            <a:lvl1pPr>
              <a:defRPr sz="1440">
                <a:solidFill>
                  <a:schemeClr val="accent5"/>
                </a:solidFill>
              </a:defRPr>
            </a:lvl1pPr>
          </a:lstStyle>
          <a:p>
            <a:fld id="{95522322-9519-48F0-904C-C44F16F3D362}" type="datetime1">
              <a:rPr lang="en-GB" smtClean="0"/>
              <a:t>05/06/2023</a:t>
            </a:fld>
            <a:endParaRPr lang="fi-FI" dirty="0"/>
          </a:p>
        </p:txBody>
      </p:sp>
      <p:sp>
        <p:nvSpPr>
          <p:cNvPr id="12" name="Text Placeholder 9"/>
          <p:cNvSpPr>
            <a:spLocks noGrp="1"/>
          </p:cNvSpPr>
          <p:nvPr>
            <p:ph type="body" sz="quarter" idx="11"/>
          </p:nvPr>
        </p:nvSpPr>
        <p:spPr>
          <a:xfrm>
            <a:off x="6859200" y="5961600"/>
            <a:ext cx="2616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a:prstGeom prst="rect">
            <a:avLst/>
          </a:prstGeom>
        </p:spPr>
        <p:txBody>
          <a:bodyPr wrap="none" lIns="0" tIns="0" rIns="0" bIns="0"/>
          <a:lstStyle>
            <a:lvl1pPr marL="0" indent="0">
              <a:spcBef>
                <a:spcPts val="0"/>
              </a:spcBef>
              <a:buNone/>
              <a:defRPr sz="1440" b="1">
                <a:solidFill>
                  <a:schemeClr val="tx1"/>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a:t>Click to edit Master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664620" y="2132856"/>
            <a:ext cx="526288" cy="267868"/>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930228" y="2266631"/>
            <a:ext cx="263144" cy="267868"/>
          </a:xfrm>
          <a:prstGeom prst="rect">
            <a:avLst/>
          </a:prstGeom>
        </p:spPr>
      </p:pic>
      <p:pic>
        <p:nvPicPr>
          <p:cNvPr id="16" name="Picture 2" descr="D:\My Graphical Design\My Logos\AALTO\Aalto_tunnukset-BIZ\03 ...Kauppakorkeakoulu\EN\JPG (SCREEN)\RGB\Aalto_EN_Economics_21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4" t="5109" b="19586"/>
          <a:stretch/>
        </p:blipFill>
        <p:spPr bwMode="auto">
          <a:xfrm>
            <a:off x="0" y="2"/>
            <a:ext cx="3166613" cy="1596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30917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a:xfrm>
            <a:off x="4572000" y="6272213"/>
            <a:ext cx="2059517" cy="125412"/>
          </a:xfrm>
          <a:prstGeom prst="rect">
            <a:avLst/>
          </a:prstGeom>
        </p:spPr>
        <p:txBody>
          <a:bodyPr/>
          <a:lstStyle/>
          <a:p>
            <a:endParaRPr lang="fi-FI" noProof="0"/>
          </a:p>
        </p:txBody>
      </p:sp>
      <p:sp>
        <p:nvSpPr>
          <p:cNvPr id="5" name="Footer Placeholder 4"/>
          <p:cNvSpPr>
            <a:spLocks noGrp="1"/>
          </p:cNvSpPr>
          <p:nvPr>
            <p:ph type="ftr" sz="quarter" idx="11"/>
          </p:nvPr>
        </p:nvSpPr>
        <p:spPr/>
        <p:txBody>
          <a:bodyPr/>
          <a:lstStyle/>
          <a:p>
            <a:r>
              <a:rPr lang="fi-FI" noProof="0"/>
              <a:t>Sustainability in Business 2022</a:t>
            </a:r>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0"/>
              </a:lnSpc>
              <a:spcBef>
                <a:spcPts val="0"/>
              </a:spcBef>
              <a:buNone/>
              <a:defRPr sz="950" b="1">
                <a:solidFill>
                  <a:schemeClr val="accent5"/>
                </a:solidFill>
              </a:defRPr>
            </a:lvl1pPr>
            <a:lvl2pPr marL="273040" indent="-103184">
              <a:defRPr lang="en-US" sz="950" kern="1200" dirty="0" smtClean="0">
                <a:solidFill>
                  <a:schemeClr val="tx1"/>
                </a:solidFill>
                <a:latin typeface="+mn-lt"/>
                <a:ea typeface="+mn-ea"/>
                <a:cs typeface="+mn-cs"/>
              </a:defRPr>
            </a:lvl2pPr>
            <a:lvl3pPr marL="273040" indent="-93659">
              <a:buFont typeface="Symbol" pitchFamily="18" charset="2"/>
              <a:buNone/>
              <a:defRPr sz="900"/>
            </a:lvl3pPr>
            <a:lvl4pPr marL="273040" indent="-93659">
              <a:defRPr sz="900"/>
            </a:lvl4pPr>
            <a:lvl5pPr marL="273040" indent="-93659">
              <a:buFont typeface="Symbol" pitchFamily="18" charset="2"/>
              <a:buChar char="-"/>
              <a:defRPr sz="900"/>
            </a:lvl5pPr>
            <a:lvl6pPr marL="273589" indent="-93596">
              <a:spcBef>
                <a:spcPts val="300"/>
              </a:spcBef>
              <a:buFont typeface="Symbol" pitchFamily="18" charset="2"/>
              <a:buChar char="-"/>
              <a:defRPr sz="900"/>
            </a:lvl6pPr>
            <a:lvl7pPr marL="273589" indent="-93596">
              <a:spcBef>
                <a:spcPts val="300"/>
              </a:spcBef>
              <a:buFont typeface="Symbol" pitchFamily="18" charset="2"/>
              <a:buChar char="-"/>
              <a:defRPr sz="900"/>
            </a:lvl7pPr>
            <a:lvl8pPr marL="273589" indent="-93596">
              <a:spcBef>
                <a:spcPts val="300"/>
              </a:spcBef>
              <a:buFont typeface="Symbol" pitchFamily="18" charset="2"/>
              <a:buChar char="-"/>
              <a:defRPr sz="900"/>
            </a:lvl8pPr>
            <a:lvl9pPr marL="273589" indent="-93596">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0"/>
              </a:lnSpc>
              <a:spcBef>
                <a:spcPts val="0"/>
              </a:spcBef>
              <a:buNone/>
              <a:defRPr sz="950" b="1">
                <a:solidFill>
                  <a:schemeClr val="accent5"/>
                </a:solidFill>
              </a:defRPr>
            </a:lvl1pPr>
            <a:lvl2pPr marL="273040" indent="-103184">
              <a:defRPr lang="en-US" sz="950" kern="1200" dirty="0" smtClean="0">
                <a:solidFill>
                  <a:schemeClr val="tx1"/>
                </a:solidFill>
                <a:latin typeface="+mn-lt"/>
                <a:ea typeface="+mn-ea"/>
                <a:cs typeface="+mn-cs"/>
              </a:defRPr>
            </a:lvl2pPr>
            <a:lvl3pPr marL="273040" indent="-93659">
              <a:buFont typeface="Symbol" pitchFamily="18" charset="2"/>
              <a:buNone/>
              <a:defRPr sz="900"/>
            </a:lvl3pPr>
            <a:lvl4pPr marL="273040" indent="-93659">
              <a:defRPr sz="900"/>
            </a:lvl4pPr>
            <a:lvl5pPr marL="273040" indent="-93659">
              <a:buFont typeface="Symbol" pitchFamily="18" charset="2"/>
              <a:buChar char="-"/>
              <a:defRPr sz="900"/>
            </a:lvl5pPr>
            <a:lvl6pPr marL="273589" indent="-93596">
              <a:spcBef>
                <a:spcPts val="300"/>
              </a:spcBef>
              <a:buFont typeface="Symbol" pitchFamily="18" charset="2"/>
              <a:buChar char="-"/>
              <a:defRPr sz="900"/>
            </a:lvl6pPr>
            <a:lvl7pPr marL="273589" indent="-93596">
              <a:spcBef>
                <a:spcPts val="300"/>
              </a:spcBef>
              <a:buFont typeface="Symbol" pitchFamily="18" charset="2"/>
              <a:buChar char="-"/>
              <a:defRPr sz="900"/>
            </a:lvl7pPr>
            <a:lvl8pPr marL="273589" indent="-93596">
              <a:spcBef>
                <a:spcPts val="300"/>
              </a:spcBef>
              <a:buFont typeface="Symbol" pitchFamily="18" charset="2"/>
              <a:buChar char="-"/>
              <a:defRPr sz="900"/>
            </a:lvl8pPr>
            <a:lvl9pPr marL="273589" indent="-93596">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95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itle 1"/>
          <p:cNvSpPr>
            <a:spLocks noGrp="1"/>
          </p:cNvSpPr>
          <p:nvPr>
            <p:ph type="ctrTitle"/>
          </p:nvPr>
        </p:nvSpPr>
        <p:spPr>
          <a:xfrm>
            <a:off x="624421" y="1700811"/>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9166889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763200" y="1771201"/>
            <a:ext cx="10363200" cy="1661993"/>
          </a:xfrm>
        </p:spPr>
        <p:txBody>
          <a:bodyPr/>
          <a:lstStyle>
            <a:lvl1pPr>
              <a:defRPr sz="540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p:spPr>
        <p:txBody>
          <a:bodyPr/>
          <a:lstStyle>
            <a:lvl1pPr marL="0" indent="0" algn="l">
              <a:buNone/>
              <a:defRPr>
                <a:solidFill>
                  <a:srgbClr val="009B3A"/>
                </a:solidFill>
                <a:latin typeface="Georgia" pitchFamily="18" charset="0"/>
              </a:defRPr>
            </a:lvl1pPr>
            <a:lvl2pPr marL="457182" indent="0" algn="ctr">
              <a:buNone/>
              <a:defRPr>
                <a:solidFill>
                  <a:schemeClr val="tx1">
                    <a:tint val="75000"/>
                  </a:schemeClr>
                </a:solidFill>
              </a:defRPr>
            </a:lvl2pPr>
            <a:lvl3pPr marL="914364"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a:prstGeom prst="rect">
            <a:avLst/>
          </a:prstGeom>
        </p:spPr>
        <p:txBody>
          <a:bodyPr wrap="none" lIns="0" tIns="0" rIns="0" bIns="0"/>
          <a:lstStyle>
            <a:lvl1pPr>
              <a:defRPr sz="1200">
                <a:solidFill>
                  <a:schemeClr val="accent5"/>
                </a:solidFill>
              </a:defRPr>
            </a:lvl1pPr>
          </a:lstStyle>
          <a:p>
            <a:endParaRPr lang="fi-FI"/>
          </a:p>
        </p:txBody>
      </p:sp>
      <p:sp>
        <p:nvSpPr>
          <p:cNvPr id="12" name="Text Placeholder 9"/>
          <p:cNvSpPr>
            <a:spLocks noGrp="1"/>
          </p:cNvSpPr>
          <p:nvPr>
            <p:ph type="body" sz="quarter" idx="11"/>
          </p:nvPr>
        </p:nvSpPr>
        <p:spPr>
          <a:xfrm>
            <a:off x="6859200" y="5961600"/>
            <a:ext cx="2616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p:spPr>
        <p:txBody>
          <a:bodyPr wrap="none" lIns="0" tIns="0" rIns="0" bIns="0"/>
          <a:lstStyle>
            <a:lvl1pPr marL="0" indent="0">
              <a:spcBef>
                <a:spcPts val="0"/>
              </a:spcBef>
              <a:buNone/>
              <a:defRPr sz="1200" b="1">
                <a:solidFill>
                  <a:schemeClr val="accent5"/>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p:spPr>
        <p:txBody>
          <a:bodyPr wrap="none" lIns="0" tIns="0" rIns="0" bIns="0"/>
          <a:lstStyle>
            <a:lvl1pPr marL="0" indent="0">
              <a:spcBef>
                <a:spcPts val="0"/>
              </a:spcBef>
              <a:buNone/>
              <a:defRPr sz="1200" b="1">
                <a:solidFill>
                  <a:schemeClr val="tx1"/>
                </a:solidFill>
              </a:defRPr>
            </a:lvl1pPr>
            <a:lvl2pPr marL="741570" indent="-284389">
              <a:spcBef>
                <a:spcPts val="288"/>
              </a:spcBef>
              <a:defRPr lang="fi-FI" sz="1200" kern="1200" dirty="0" smtClean="0">
                <a:solidFill>
                  <a:schemeClr val="tx1"/>
                </a:solidFill>
                <a:latin typeface="+mn-lt"/>
                <a:ea typeface="+mn-ea"/>
                <a:cs typeface="+mn-cs"/>
              </a:defRPr>
            </a:lvl2pPr>
            <a:lvl3pPr>
              <a:defRPr sz="1200"/>
            </a:lvl3pPr>
            <a:lvl4pPr>
              <a:defRPr sz="1200"/>
            </a:lvl4pPr>
            <a:lvl5pPr>
              <a:defRPr sz="1200"/>
            </a:lvl5pPr>
          </a:lstStyle>
          <a:p>
            <a:pPr lvl="0"/>
            <a:r>
              <a:rPr lang="en-US" noProof="0"/>
              <a:t>Click to edit Master text styles</a:t>
            </a:r>
          </a:p>
        </p:txBody>
      </p:sp>
    </p:spTree>
    <p:extLst>
      <p:ext uri="{BB962C8B-B14F-4D97-AF65-F5344CB8AC3E}">
        <p14:creationId xmlns:p14="http://schemas.microsoft.com/office/powerpoint/2010/main" val="30109098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5436881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Content logo1">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498" b="1" i="1" spc="-97">
                <a:solidFill>
                  <a:srgbClr val="00A8B4"/>
                </a:solidFill>
              </a:defRPr>
            </a:lvl1pPr>
          </a:lstStyle>
          <a:p>
            <a:r>
              <a:rPr lang="en-US" dirty="0"/>
              <a:t>Click to edit Master title style</a:t>
            </a:r>
          </a:p>
        </p:txBody>
      </p:sp>
      <p:sp>
        <p:nvSpPr>
          <p:cNvPr id="10" name="Content Placeholder 10"/>
          <p:cNvSpPr>
            <a:spLocks noGrp="1"/>
          </p:cNvSpPr>
          <p:nvPr>
            <p:ph sz="quarter" idx="14"/>
          </p:nvPr>
        </p:nvSpPr>
        <p:spPr>
          <a:xfrm>
            <a:off x="624419" y="1527989"/>
            <a:ext cx="10943165" cy="3989244"/>
          </a:xfrm>
          <a:prstGeom prst="rect">
            <a:avLst/>
          </a:prstGeom>
        </p:spPr>
        <p:txBody>
          <a:bodyPr vert="horz" lIns="0" tIns="0" rIns="0" bIns="0"/>
          <a:lstStyle>
            <a:lvl1pPr marL="0" indent="0">
              <a:buNone/>
              <a:defRPr sz="1944" b="0">
                <a:latin typeface="+mn-lt"/>
              </a:defRPr>
            </a:lvl1pPr>
            <a:lvl2pPr marL="230886" indent="-206398">
              <a:buFont typeface="Arial"/>
              <a:buChar char="•"/>
              <a:defRPr sz="1944">
                <a:latin typeface="Georgia"/>
              </a:defRPr>
            </a:lvl2pPr>
            <a:lvl3pPr marL="447778" indent="-223889">
              <a:buFont typeface="Lucida Grande"/>
              <a:buChar char="-"/>
              <a:defRPr sz="1555" i="1">
                <a:latin typeface="Georgia"/>
                <a:cs typeface="Georgia"/>
              </a:defRPr>
            </a:lvl3pPr>
            <a:lvl4pPr marL="769619" indent="-188906">
              <a:buFont typeface="Arial"/>
              <a:buChar char="•"/>
              <a:defRPr sz="1361" baseline="0">
                <a:latin typeface="Georgia"/>
              </a:defRPr>
            </a:lvl4pPr>
            <a:lvl5pPr marL="1056476" indent="-222140">
              <a:buFont typeface="Courier New"/>
              <a:buChar char="o"/>
              <a:defRPr sz="1264"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Graphic 3">
            <a:extLst>
              <a:ext uri="{FF2B5EF4-FFF2-40B4-BE49-F238E27FC236}">
                <a16:creationId xmlns:a16="http://schemas.microsoft.com/office/drawing/2014/main" id="{56C92E35-73A4-4874-BFB2-622A8C0FAA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4418" y="6039343"/>
            <a:ext cx="1818819" cy="410400"/>
          </a:xfrm>
          <a:prstGeom prst="rect">
            <a:avLst/>
          </a:prstGeom>
        </p:spPr>
      </p:pic>
      <p:grpSp>
        <p:nvGrpSpPr>
          <p:cNvPr id="3" name="Group 2">
            <a:extLst>
              <a:ext uri="{FF2B5EF4-FFF2-40B4-BE49-F238E27FC236}">
                <a16:creationId xmlns:a16="http://schemas.microsoft.com/office/drawing/2014/main" id="{D30C7352-F755-4BA4-9808-3DA4EBC2F7C5}"/>
              </a:ext>
            </a:extLst>
          </p:cNvPr>
          <p:cNvGrpSpPr/>
          <p:nvPr userDrawn="1"/>
        </p:nvGrpSpPr>
        <p:grpSpPr>
          <a:xfrm>
            <a:off x="10416483" y="6041828"/>
            <a:ext cx="1044227" cy="411488"/>
            <a:chOff x="8680400" y="5034854"/>
            <a:chExt cx="870189" cy="342907"/>
          </a:xfrm>
        </p:grpSpPr>
        <p:cxnSp>
          <p:nvCxnSpPr>
            <p:cNvPr id="9" name="Straight Connector 8">
              <a:extLst>
                <a:ext uri="{FF2B5EF4-FFF2-40B4-BE49-F238E27FC236}">
                  <a16:creationId xmlns:a16="http://schemas.microsoft.com/office/drawing/2014/main" id="{2C5B3389-0D95-4631-8A6D-E3D0AEEA731A}"/>
                </a:ext>
              </a:extLst>
            </p:cNvPr>
            <p:cNvCxnSpPr/>
            <p:nvPr/>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263CB59B-55D6-43C4-A57E-3199D2158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48998" y="5035758"/>
              <a:ext cx="801591" cy="342000"/>
            </a:xfrm>
            <a:prstGeom prst="rect">
              <a:avLst/>
            </a:prstGeom>
          </p:spPr>
        </p:pic>
        <p:cxnSp>
          <p:nvCxnSpPr>
            <p:cNvPr id="11" name="Straight Connector 10">
              <a:extLst>
                <a:ext uri="{FF2B5EF4-FFF2-40B4-BE49-F238E27FC236}">
                  <a16:creationId xmlns:a16="http://schemas.microsoft.com/office/drawing/2014/main" id="{47F1810D-2E6E-4C62-98C3-7902199E75BC}"/>
                </a:ext>
              </a:extLst>
            </p:cNvPr>
            <p:cNvCxnSpPr/>
            <p:nvPr userDrawn="1"/>
          </p:nvCxnSpPr>
          <p:spPr>
            <a:xfrm>
              <a:off x="8680400" y="5034854"/>
              <a:ext cx="0" cy="342907"/>
            </a:xfrm>
            <a:prstGeom prst="line">
              <a:avLst/>
            </a:prstGeom>
            <a:ln>
              <a:solidFill>
                <a:srgbClr val="00A8B4"/>
              </a:solidFill>
            </a:ln>
          </p:spPr>
          <p:style>
            <a:lnRef idx="1">
              <a:schemeClr val="accent1"/>
            </a:lnRef>
            <a:fillRef idx="0">
              <a:schemeClr val="accent1"/>
            </a:fillRef>
            <a:effectRef idx="0">
              <a:schemeClr val="accent1"/>
            </a:effectRef>
            <a:fontRef idx="minor">
              <a:schemeClr val="tx1"/>
            </a:fontRef>
          </p:style>
        </p:cxnSp>
      </p:grpSp>
      <p:pic>
        <p:nvPicPr>
          <p:cNvPr id="14" name="Graphic 13">
            <a:extLst>
              <a:ext uri="{FF2B5EF4-FFF2-40B4-BE49-F238E27FC236}">
                <a16:creationId xmlns:a16="http://schemas.microsoft.com/office/drawing/2014/main" id="{9552EA57-FD25-4B8A-BE70-597B1CF7F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418" y="6039343"/>
            <a:ext cx="1818819" cy="410400"/>
          </a:xfrm>
          <a:prstGeom prst="rect">
            <a:avLst/>
          </a:prstGeom>
        </p:spPr>
      </p:pic>
    </p:spTree>
    <p:extLst>
      <p:ext uri="{BB962C8B-B14F-4D97-AF65-F5344CB8AC3E}">
        <p14:creationId xmlns:p14="http://schemas.microsoft.com/office/powerpoint/2010/main" val="4117846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7D-0326-4A59-B9B4-1BCFBFBE8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2144B-6921-45E9-8F03-35742EAC4F9B}"/>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15B9B7-CE0E-4209-876E-6CA9899B5135}"/>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89B23AAE-C756-47CD-8083-5F763CD57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3BE7D-296D-4978-9ED2-CA37B502EF2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2919652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B92-BDCF-4B58-935F-351406BC24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2484B6-6ADD-4830-A714-DD341A05CD32}"/>
              </a:ext>
            </a:extLst>
          </p:cNvPr>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4E1DE-C277-49A2-8FFC-F74BD82929F1}"/>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1C96CC30-3693-4EA4-B550-9751822C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33398-A8CB-4972-A6C7-792B097D9F8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7261059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A0B-BD57-4129-9077-AAF47E12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689840-040F-466A-BF29-6B4C1039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badi" panose="020B06040201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A7756-CBD0-43FB-9E14-7A3739751EB5}"/>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532E46EC-5FFC-46FB-9B70-06F1AB819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75C1F-DF8B-4F5D-B8F3-C6CAEDF7236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456215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536F-CEC7-403D-A26D-C981D9DFF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60FD6-B572-4D74-8229-9C79C8F1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20382-2CF6-4106-9156-32757A9B8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B12C6-7E13-4C0A-8773-587CD4673E1F}"/>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6" name="Footer Placeholder 5">
            <a:extLst>
              <a:ext uri="{FF2B5EF4-FFF2-40B4-BE49-F238E27FC236}">
                <a16:creationId xmlns:a16="http://schemas.microsoft.com/office/drawing/2014/main" id="{E92FACE8-861F-45F7-94C0-C24358204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98B84-4762-4DBD-863C-A473C729D6E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263657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F75-D9BC-42BD-8DA2-3ABEBBBE2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A7B96-43F9-44A6-99AA-F4E74E0B1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A9176-A226-4162-AFD8-5F580DD89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16334-BF19-41DD-B8A9-62531BD3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7AA4C-DD47-4F10-A83A-C9A9CCCD8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FA90-AE2D-46CB-935B-FF3D73EAF4F7}"/>
              </a:ext>
            </a:extLst>
          </p:cNvPr>
          <p:cNvSpPr>
            <a:spLocks noGrp="1"/>
          </p:cNvSpPr>
          <p:nvPr>
            <p:ph type="dt" sz="half" idx="10"/>
          </p:nvPr>
        </p:nvSpPr>
        <p:spPr/>
        <p:txBody>
          <a:bodyPr/>
          <a:lstStyle/>
          <a:p>
            <a:fld id="{484CEA1F-4364-4FB6-9E82-1651D1A18F7F}" type="datetimeFigureOut">
              <a:rPr lang="en-GB" smtClean="0"/>
              <a:t>05/06/2023</a:t>
            </a:fld>
            <a:endParaRPr lang="en-GB"/>
          </a:p>
        </p:txBody>
      </p:sp>
      <p:sp>
        <p:nvSpPr>
          <p:cNvPr id="8" name="Footer Placeholder 7">
            <a:extLst>
              <a:ext uri="{FF2B5EF4-FFF2-40B4-BE49-F238E27FC236}">
                <a16:creationId xmlns:a16="http://schemas.microsoft.com/office/drawing/2014/main" id="{70E2D77D-1CB7-486F-853E-327980E27C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5E092-7D18-4AF7-BDFF-4A5B1E6934E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7755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wmf"/><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4.wmf"/><Relationship Id="rId2" Type="http://schemas.openxmlformats.org/officeDocument/2006/relationships/slideLayout" Target="../slideLayouts/slideLayout65.xml"/><Relationship Id="rId16" Type="http://schemas.openxmlformats.org/officeDocument/2006/relationships/theme" Target="../theme/theme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image" Target="../media/image3.wmf"/><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dirty="0"/>
              <a:t>Sustainability in Business 2023</a:t>
            </a:r>
            <a:endParaRPr lang="fi-FI" dirty="0"/>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9F5F6D6D-B284-4211-98C5-9A0A523D6C6E}" type="datetime1">
              <a:rPr lang="en-GB" smtClean="0"/>
              <a:t>05/06/2023</a:t>
            </a:fld>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384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0" y="6272213"/>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29" name="Rectangle 5"/>
          <p:cNvSpPr>
            <a:spLocks noGrp="1" noChangeArrowheads="1"/>
          </p:cNvSpPr>
          <p:nvPr>
            <p:ph type="ftr" sz="quarter" idx="3"/>
          </p:nvPr>
        </p:nvSpPr>
        <p:spPr bwMode="auto">
          <a:xfrm>
            <a:off x="4572000" y="6142038"/>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30" name="Rectangle 6"/>
          <p:cNvSpPr>
            <a:spLocks noGrp="1" noChangeArrowheads="1"/>
          </p:cNvSpPr>
          <p:nvPr>
            <p:ph type="sldNum" sz="quarter" idx="4"/>
          </p:nvPr>
        </p:nvSpPr>
        <p:spPr bwMode="auto">
          <a:xfrm>
            <a:off x="4572000" y="6397630"/>
            <a:ext cx="2059517"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fld id="{63CBF215-16D7-47F1-94C5-14884D997BD7}" type="slidenum">
              <a:rPr lang="en-US"/>
              <a:pPr>
                <a:defRPr/>
              </a:pPr>
              <a:t>‹#›</a:t>
            </a:fld>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2003" y="5927784"/>
            <a:ext cx="2969527" cy="957600"/>
          </a:xfrm>
          <a:prstGeom prst="rect">
            <a:avLst/>
          </a:prstGeom>
        </p:spPr>
      </p:pic>
      <p:cxnSp>
        <p:nvCxnSpPr>
          <p:cNvPr id="10" name="Straight Connector 4"/>
          <p:cNvCxnSpPr/>
          <p:nvPr userDrawn="1"/>
        </p:nvCxnSpPr>
        <p:spPr>
          <a:xfrm>
            <a:off x="624421" y="6093296"/>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992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0973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22275886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6" r:id="rId9"/>
    <p:sldLayoutId id="2147483749" r:id="rId10"/>
    <p:sldLayoutId id="2147483750" r:id="rId11"/>
    <p:sldLayoutId id="2147483751" r:id="rId12"/>
    <p:sldLayoutId id="2147483753" r:id="rId13"/>
    <p:sldLayoutId id="2147483754" r:id="rId14"/>
    <p:sldLayoutId id="2147483755" r:id="rId15"/>
  </p:sldLayoutIdLst>
  <p:hf hdr="0" dt="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2" y="488951"/>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2" y="1582739"/>
            <a:ext cx="10646833"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92004" y="5808272"/>
            <a:ext cx="2969529" cy="1149120"/>
          </a:xfrm>
          <a:prstGeom prst="rect">
            <a:avLst/>
          </a:prstGeom>
        </p:spPr>
      </p:pic>
      <p:cxnSp>
        <p:nvCxnSpPr>
          <p:cNvPr id="11"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278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dt="0"/>
  <p:txStyles>
    <p:titleStyle>
      <a:lvl1pPr algn="l" rtl="0" eaLnBrk="0" fontAlgn="base" hangingPunct="0">
        <a:spcBef>
          <a:spcPct val="0"/>
        </a:spcBef>
        <a:spcAft>
          <a:spcPct val="0"/>
        </a:spcAft>
        <a:defRPr sz="3200" b="1">
          <a:solidFill>
            <a:srgbClr val="92D050"/>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2" algn="l" rtl="0" fontAlgn="base">
        <a:spcBef>
          <a:spcPct val="0"/>
        </a:spcBef>
        <a:spcAft>
          <a:spcPct val="0"/>
        </a:spcAft>
        <a:defRPr sz="3200" b="1">
          <a:solidFill>
            <a:srgbClr val="ED2939"/>
          </a:solidFill>
          <a:latin typeface="Arial" charset="0"/>
        </a:defRPr>
      </a:lvl6pPr>
      <a:lvl7pPr marL="914364" algn="l" rtl="0" fontAlgn="base">
        <a:spcBef>
          <a:spcPct val="0"/>
        </a:spcBef>
        <a:spcAft>
          <a:spcPct val="0"/>
        </a:spcAft>
        <a:defRPr sz="3200" b="1">
          <a:solidFill>
            <a:srgbClr val="ED2939"/>
          </a:solidFill>
          <a:latin typeface="Arial" charset="0"/>
        </a:defRPr>
      </a:lvl7pPr>
      <a:lvl8pPr marL="1371545" algn="l" rtl="0" fontAlgn="base">
        <a:spcBef>
          <a:spcPct val="0"/>
        </a:spcBef>
        <a:spcAft>
          <a:spcPct val="0"/>
        </a:spcAft>
        <a:defRPr sz="3200" b="1">
          <a:solidFill>
            <a:srgbClr val="ED2939"/>
          </a:solidFill>
          <a:latin typeface="Arial" charset="0"/>
        </a:defRPr>
      </a:lvl8pPr>
      <a:lvl9pPr marL="1828727" algn="l" rtl="0" fontAlgn="base">
        <a:spcBef>
          <a:spcPct val="0"/>
        </a:spcBef>
        <a:spcAft>
          <a:spcPct val="0"/>
        </a:spcAft>
        <a:defRPr sz="3200" b="1">
          <a:solidFill>
            <a:srgbClr val="ED2939"/>
          </a:solidFill>
          <a:latin typeface="Arial" charset="0"/>
        </a:defRPr>
      </a:lvl9pPr>
    </p:titleStyle>
    <p:bodyStyle>
      <a:lvl1pPr marL="342887" indent="-342887" algn="l" rtl="0" eaLnBrk="0" fontAlgn="base" hangingPunct="0">
        <a:spcBef>
          <a:spcPct val="20000"/>
        </a:spcBef>
        <a:spcAft>
          <a:spcPct val="0"/>
        </a:spcAft>
        <a:buChar char="•"/>
        <a:defRPr sz="2400">
          <a:solidFill>
            <a:schemeClr val="tx1"/>
          </a:solidFill>
          <a:latin typeface="+mn-lt"/>
          <a:ea typeface="+mn-ea"/>
          <a:cs typeface="+mn-cs"/>
        </a:defRPr>
      </a:lvl1pPr>
      <a:lvl2pPr marL="742920" indent="-285738" algn="l" rtl="0" eaLnBrk="0" fontAlgn="base" hangingPunct="0">
        <a:spcBef>
          <a:spcPct val="20000"/>
        </a:spcBef>
        <a:spcAft>
          <a:spcPct val="0"/>
        </a:spcAft>
        <a:buChar char="–"/>
        <a:defRPr sz="2000">
          <a:solidFill>
            <a:schemeClr val="tx1"/>
          </a:solidFill>
          <a:latin typeface="+mn-lt"/>
        </a:defRPr>
      </a:lvl2pPr>
      <a:lvl3pPr marL="1142954" indent="-228590" algn="l" rtl="0" eaLnBrk="0" fontAlgn="base" hangingPunct="0">
        <a:spcBef>
          <a:spcPct val="20000"/>
        </a:spcBef>
        <a:spcAft>
          <a:spcPct val="0"/>
        </a:spcAft>
        <a:buChar char="•"/>
        <a:defRPr>
          <a:solidFill>
            <a:schemeClr val="tx1"/>
          </a:solidFill>
          <a:latin typeface="+mn-lt"/>
        </a:defRPr>
      </a:lvl3pPr>
      <a:lvl4pPr marL="1600136" indent="-228590" algn="l" rtl="0" eaLnBrk="0" fontAlgn="base" hangingPunct="0">
        <a:spcBef>
          <a:spcPct val="20000"/>
        </a:spcBef>
        <a:spcAft>
          <a:spcPct val="0"/>
        </a:spcAft>
        <a:buChar char="–"/>
        <a:defRPr sz="1600">
          <a:solidFill>
            <a:schemeClr val="tx1"/>
          </a:solidFill>
          <a:latin typeface="+mn-lt"/>
        </a:defRPr>
      </a:lvl4pPr>
      <a:lvl5pPr marL="2057317" indent="-228590" algn="l" rtl="0" eaLnBrk="0" fontAlgn="base" hangingPunct="0">
        <a:spcBef>
          <a:spcPct val="20000"/>
        </a:spcBef>
        <a:spcAft>
          <a:spcPct val="0"/>
        </a:spcAft>
        <a:buChar char="•"/>
        <a:defRPr sz="1400">
          <a:solidFill>
            <a:schemeClr val="tx1"/>
          </a:solidFill>
          <a:latin typeface="+mn-lt"/>
        </a:defRPr>
      </a:lvl5pPr>
      <a:lvl6pPr marL="2514499" indent="-228590" algn="l" rtl="0" fontAlgn="base">
        <a:spcBef>
          <a:spcPct val="20000"/>
        </a:spcBef>
        <a:spcAft>
          <a:spcPct val="0"/>
        </a:spcAft>
        <a:buChar char="•"/>
        <a:defRPr sz="1400">
          <a:solidFill>
            <a:schemeClr val="tx1"/>
          </a:solidFill>
          <a:latin typeface="+mn-lt"/>
        </a:defRPr>
      </a:lvl6pPr>
      <a:lvl7pPr marL="2971681" indent="-228590" algn="l" rtl="0" fontAlgn="base">
        <a:spcBef>
          <a:spcPct val="20000"/>
        </a:spcBef>
        <a:spcAft>
          <a:spcPct val="0"/>
        </a:spcAft>
        <a:buChar char="•"/>
        <a:defRPr sz="1400">
          <a:solidFill>
            <a:schemeClr val="tx1"/>
          </a:solidFill>
          <a:latin typeface="+mn-lt"/>
        </a:defRPr>
      </a:lvl7pPr>
      <a:lvl8pPr marL="3428863" indent="-228590" algn="l" rtl="0" fontAlgn="base">
        <a:spcBef>
          <a:spcPct val="20000"/>
        </a:spcBef>
        <a:spcAft>
          <a:spcPct val="0"/>
        </a:spcAft>
        <a:buChar char="•"/>
        <a:defRPr sz="1400">
          <a:solidFill>
            <a:schemeClr val="tx1"/>
          </a:solidFill>
          <a:latin typeface="+mn-lt"/>
        </a:defRPr>
      </a:lvl8pPr>
      <a:lvl9pPr marL="3886044" indent="-22859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2" y="488951"/>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2" y="1582739"/>
            <a:ext cx="10646833" cy="41354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4572000" y="6142038"/>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r>
              <a:rPr lang="en-US"/>
              <a:t>Sustainability in Business 2022</a:t>
            </a:r>
          </a:p>
        </p:txBody>
      </p:sp>
      <p:sp>
        <p:nvSpPr>
          <p:cNvPr id="1030" name="Rectangle 6"/>
          <p:cNvSpPr>
            <a:spLocks noGrp="1" noChangeArrowheads="1"/>
          </p:cNvSpPr>
          <p:nvPr>
            <p:ph type="sldNum" sz="quarter" idx="4"/>
          </p:nvPr>
        </p:nvSpPr>
        <p:spPr bwMode="auto">
          <a:xfrm>
            <a:off x="4572000" y="6397627"/>
            <a:ext cx="2059517"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fld id="{63CBF215-16D7-47F1-94C5-14884D997BD7}" type="slidenum">
              <a:rPr lang="en-US"/>
              <a:pPr>
                <a:defRPr/>
              </a:pPr>
              <a:t>‹#›</a:t>
            </a:fld>
            <a:endParaRPr lang="en-US"/>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92002" y="5927784"/>
            <a:ext cx="2969527" cy="957600"/>
          </a:xfrm>
          <a:prstGeom prst="rect">
            <a:avLst/>
          </a:prstGeom>
        </p:spPr>
      </p:pic>
      <p:cxnSp>
        <p:nvCxnSpPr>
          <p:cNvPr id="10" name="Straight Connector 4"/>
          <p:cNvCxnSpPr/>
          <p:nvPr userDrawn="1"/>
        </p:nvCxnSpPr>
        <p:spPr>
          <a:xfrm>
            <a:off x="624419" y="6093296"/>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098388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8" r:id="rId15"/>
    <p:sldLayoutId id="2147483789" r:id="rId16"/>
  </p:sldLayoutIdLst>
  <p:hf hd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2" algn="l" rtl="0" fontAlgn="base">
        <a:spcBef>
          <a:spcPct val="0"/>
        </a:spcBef>
        <a:spcAft>
          <a:spcPct val="0"/>
        </a:spcAft>
        <a:defRPr sz="3200" b="1">
          <a:solidFill>
            <a:srgbClr val="ED2939"/>
          </a:solidFill>
          <a:latin typeface="Arial" charset="0"/>
        </a:defRPr>
      </a:lvl6pPr>
      <a:lvl7pPr marL="914364" algn="l" rtl="0" fontAlgn="base">
        <a:spcBef>
          <a:spcPct val="0"/>
        </a:spcBef>
        <a:spcAft>
          <a:spcPct val="0"/>
        </a:spcAft>
        <a:defRPr sz="3200" b="1">
          <a:solidFill>
            <a:srgbClr val="ED2939"/>
          </a:solidFill>
          <a:latin typeface="Arial" charset="0"/>
        </a:defRPr>
      </a:lvl7pPr>
      <a:lvl8pPr marL="1371545" algn="l" rtl="0" fontAlgn="base">
        <a:spcBef>
          <a:spcPct val="0"/>
        </a:spcBef>
        <a:spcAft>
          <a:spcPct val="0"/>
        </a:spcAft>
        <a:defRPr sz="3200" b="1">
          <a:solidFill>
            <a:srgbClr val="ED2939"/>
          </a:solidFill>
          <a:latin typeface="Arial" charset="0"/>
        </a:defRPr>
      </a:lvl8pPr>
      <a:lvl9pPr marL="1828727" algn="l" rtl="0" fontAlgn="base">
        <a:spcBef>
          <a:spcPct val="0"/>
        </a:spcBef>
        <a:spcAft>
          <a:spcPct val="0"/>
        </a:spcAft>
        <a:defRPr sz="3200" b="1">
          <a:solidFill>
            <a:srgbClr val="ED2939"/>
          </a:solidFill>
          <a:latin typeface="Arial" charset="0"/>
        </a:defRPr>
      </a:lvl9pPr>
    </p:titleStyle>
    <p:bodyStyle>
      <a:lvl1pPr marL="342887" indent="-342887" algn="l" rtl="0" eaLnBrk="0" fontAlgn="base" hangingPunct="0">
        <a:spcBef>
          <a:spcPct val="20000"/>
        </a:spcBef>
        <a:spcAft>
          <a:spcPct val="0"/>
        </a:spcAft>
        <a:buChar char="•"/>
        <a:defRPr sz="2400">
          <a:solidFill>
            <a:schemeClr val="tx1"/>
          </a:solidFill>
          <a:latin typeface="+mn-lt"/>
          <a:ea typeface="+mn-ea"/>
          <a:cs typeface="+mn-cs"/>
        </a:defRPr>
      </a:lvl1pPr>
      <a:lvl2pPr marL="742920" indent="-285738" algn="l" rtl="0" eaLnBrk="0" fontAlgn="base" hangingPunct="0">
        <a:spcBef>
          <a:spcPct val="20000"/>
        </a:spcBef>
        <a:spcAft>
          <a:spcPct val="0"/>
        </a:spcAft>
        <a:buChar char="–"/>
        <a:defRPr sz="2000">
          <a:solidFill>
            <a:schemeClr val="tx1"/>
          </a:solidFill>
          <a:latin typeface="+mn-lt"/>
        </a:defRPr>
      </a:lvl2pPr>
      <a:lvl3pPr marL="1142954" indent="-228590" algn="l" rtl="0" eaLnBrk="0" fontAlgn="base" hangingPunct="0">
        <a:spcBef>
          <a:spcPct val="20000"/>
        </a:spcBef>
        <a:spcAft>
          <a:spcPct val="0"/>
        </a:spcAft>
        <a:buChar char="•"/>
        <a:defRPr>
          <a:solidFill>
            <a:schemeClr val="tx1"/>
          </a:solidFill>
          <a:latin typeface="+mn-lt"/>
        </a:defRPr>
      </a:lvl3pPr>
      <a:lvl4pPr marL="1600136" indent="-228590" algn="l" rtl="0" eaLnBrk="0" fontAlgn="base" hangingPunct="0">
        <a:spcBef>
          <a:spcPct val="20000"/>
        </a:spcBef>
        <a:spcAft>
          <a:spcPct val="0"/>
        </a:spcAft>
        <a:buChar char="–"/>
        <a:defRPr sz="1600">
          <a:solidFill>
            <a:schemeClr val="tx1"/>
          </a:solidFill>
          <a:latin typeface="+mn-lt"/>
        </a:defRPr>
      </a:lvl4pPr>
      <a:lvl5pPr marL="2057317" indent="-228590" algn="l" rtl="0" eaLnBrk="0" fontAlgn="base" hangingPunct="0">
        <a:spcBef>
          <a:spcPct val="20000"/>
        </a:spcBef>
        <a:spcAft>
          <a:spcPct val="0"/>
        </a:spcAft>
        <a:buChar char="•"/>
        <a:defRPr sz="1400">
          <a:solidFill>
            <a:schemeClr val="tx1"/>
          </a:solidFill>
          <a:latin typeface="+mn-lt"/>
        </a:defRPr>
      </a:lvl5pPr>
      <a:lvl6pPr marL="2514499" indent="-228590" algn="l" rtl="0" fontAlgn="base">
        <a:spcBef>
          <a:spcPct val="20000"/>
        </a:spcBef>
        <a:spcAft>
          <a:spcPct val="0"/>
        </a:spcAft>
        <a:buChar char="•"/>
        <a:defRPr sz="1400">
          <a:solidFill>
            <a:schemeClr val="tx1"/>
          </a:solidFill>
          <a:latin typeface="+mn-lt"/>
        </a:defRPr>
      </a:lvl6pPr>
      <a:lvl7pPr marL="2971681" indent="-228590" algn="l" rtl="0" fontAlgn="base">
        <a:spcBef>
          <a:spcPct val="20000"/>
        </a:spcBef>
        <a:spcAft>
          <a:spcPct val="0"/>
        </a:spcAft>
        <a:buChar char="•"/>
        <a:defRPr sz="1400">
          <a:solidFill>
            <a:schemeClr val="tx1"/>
          </a:solidFill>
          <a:latin typeface="+mn-lt"/>
        </a:defRPr>
      </a:lvl7pPr>
      <a:lvl8pPr marL="3428863" indent="-228590" algn="l" rtl="0" fontAlgn="base">
        <a:spcBef>
          <a:spcPct val="20000"/>
        </a:spcBef>
        <a:spcAft>
          <a:spcPct val="0"/>
        </a:spcAft>
        <a:buChar char="•"/>
        <a:defRPr sz="1400">
          <a:solidFill>
            <a:schemeClr val="tx1"/>
          </a:solidFill>
          <a:latin typeface="+mn-lt"/>
        </a:defRPr>
      </a:lvl8pPr>
      <a:lvl9pPr marL="3886044" indent="-228590"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CA9B-A7A3-4327-B8E4-A25C035E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160E-26ED-47E8-A7D2-F2521A13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DFB68-374A-4BA4-8666-667E1E6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EA1F-4364-4FB6-9E82-1651D1A18F7F}" type="datetimeFigureOut">
              <a:rPr lang="en-GB" smtClean="0"/>
              <a:t>05/06/2023</a:t>
            </a:fld>
            <a:endParaRPr lang="en-GB"/>
          </a:p>
        </p:txBody>
      </p:sp>
      <p:sp>
        <p:nvSpPr>
          <p:cNvPr id="5" name="Footer Placeholder 4">
            <a:extLst>
              <a:ext uri="{FF2B5EF4-FFF2-40B4-BE49-F238E27FC236}">
                <a16:creationId xmlns:a16="http://schemas.microsoft.com/office/drawing/2014/main" id="{2DB673BB-1115-4AB2-BA01-B3DA72650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1FD3B6-2F47-46D7-9F5D-EF04FB222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3249-CA25-45AD-852F-90E724160FE5}" type="slidenum">
              <a:rPr lang="en-GB" smtClean="0"/>
              <a:t>‹#›</a:t>
            </a:fld>
            <a:endParaRPr lang="en-GB"/>
          </a:p>
        </p:txBody>
      </p:sp>
    </p:spTree>
    <p:extLst>
      <p:ext uri="{BB962C8B-B14F-4D97-AF65-F5344CB8AC3E}">
        <p14:creationId xmlns:p14="http://schemas.microsoft.com/office/powerpoint/2010/main" val="231531100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914400" rtl="0" eaLnBrk="1" latinLnBrk="0" hangingPunct="1">
        <a:lnSpc>
          <a:spcPct val="90000"/>
        </a:lnSpc>
        <a:spcBef>
          <a:spcPct val="0"/>
        </a:spcBef>
        <a:buNone/>
        <a:defRPr sz="4400" kern="1200">
          <a:solidFill>
            <a:schemeClr val="tx1"/>
          </a:solidFill>
          <a:latin typeface="Abadi"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hyperlink" Target="https://theconversation.com/why-apparel-brands-efforts-to-police-their-supply-chains-arent-working-136821" TargetMode="Externa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1.jfif"/><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hyperlink" Target="https://doi.org/10.1016/j.indmarman.2018.09.002" TargetMode="Externa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126/science.1248526" TargetMode="External"/><Relationship Id="rId2" Type="http://schemas.openxmlformats.org/officeDocument/2006/relationships/notesSlide" Target="../notesSlides/notesSlide15.xml"/><Relationship Id="rId1" Type="http://schemas.openxmlformats.org/officeDocument/2006/relationships/slideLayout" Target="../slideLayouts/slideLayout54.xml"/><Relationship Id="rId5" Type="http://schemas.openxmlformats.org/officeDocument/2006/relationships/hyperlink" Target="https://doi.org/10.1016/j.indmarman.2018.09.002" TargetMode="External"/><Relationship Id="rId4" Type="http://schemas.openxmlformats.org/officeDocument/2006/relationships/hyperlink" Target="https://doi.org/10.1016/j.jclepro.2008.04.0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44" y="1700810"/>
            <a:ext cx="10022591" cy="3542792"/>
          </a:xfrm>
        </p:spPr>
        <p:txBody>
          <a:bodyPr/>
          <a:lstStyle/>
          <a:p>
            <a:r>
              <a:rPr lang="en-US" sz="4800" dirty="0"/>
              <a:t>Supply chain management and case Herman Miller</a:t>
            </a:r>
          </a:p>
        </p:txBody>
      </p:sp>
      <p:sp>
        <p:nvSpPr>
          <p:cNvPr id="3" name="Subtitle 2"/>
          <p:cNvSpPr>
            <a:spLocks noGrp="1"/>
          </p:cNvSpPr>
          <p:nvPr>
            <p:ph type="subTitle" idx="1"/>
          </p:nvPr>
        </p:nvSpPr>
        <p:spPr/>
        <p:txBody>
          <a:bodyPr>
            <a:normAutofit/>
          </a:bodyPr>
          <a:lstStyle/>
          <a:p>
            <a:r>
              <a:rPr lang="fi-FI" dirty="0"/>
              <a:t>Jukka Rintamäki</a:t>
            </a:r>
          </a:p>
          <a:p>
            <a:r>
              <a:rPr lang="fi-FI" dirty="0" err="1"/>
              <a:t>Sustainability</a:t>
            </a:r>
            <a:r>
              <a:rPr lang="fi-FI" dirty="0"/>
              <a:t> in Business 23 </a:t>
            </a:r>
            <a:r>
              <a:rPr lang="fi-FI" dirty="0" err="1"/>
              <a:t>May</a:t>
            </a:r>
            <a:r>
              <a:rPr lang="fi-FI" dirty="0"/>
              <a:t>, 2023</a:t>
            </a:r>
          </a:p>
        </p:txBody>
      </p:sp>
      <p:pic>
        <p:nvPicPr>
          <p:cNvPr id="5" name="Picture 4"/>
          <p:cNvPicPr>
            <a:picLocks noChangeAspect="1"/>
          </p:cNvPicPr>
          <p:nvPr/>
        </p:nvPicPr>
        <p:blipFill>
          <a:blip r:embed="rId3"/>
          <a:stretch>
            <a:fillRect/>
          </a:stretch>
        </p:blipFill>
        <p:spPr>
          <a:xfrm>
            <a:off x="5173034" y="577483"/>
            <a:ext cx="5848314" cy="3259021"/>
          </a:xfrm>
          <a:prstGeom prst="rect">
            <a:avLst/>
          </a:prstGeom>
        </p:spPr>
      </p:pic>
      <p:sp>
        <p:nvSpPr>
          <p:cNvPr id="4" name="TextBox 3"/>
          <p:cNvSpPr txBox="1"/>
          <p:nvPr/>
        </p:nvSpPr>
        <p:spPr>
          <a:xfrm>
            <a:off x="7748659" y="5997594"/>
            <a:ext cx="3704736" cy="369332"/>
          </a:xfrm>
          <a:prstGeom prst="rect">
            <a:avLst/>
          </a:prstGeom>
          <a:noFill/>
        </p:spPr>
        <p:txBody>
          <a:bodyPr wrap="square" lIns="0" tIns="0" rIns="0" bIns="0" rtlCol="0">
            <a:spAutoFit/>
          </a:bodyPr>
          <a:lstStyle/>
          <a:p>
            <a:pPr defTabSz="548640" fontAlgn="base">
              <a:spcBef>
                <a:spcPct val="0"/>
              </a:spcBef>
              <a:spcAft>
                <a:spcPct val="0"/>
              </a:spcAft>
            </a:pPr>
            <a:endParaRPr lang="en-US" sz="2400" b="1"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79317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Scope of sustainable supply chain management </a:t>
            </a:r>
          </a:p>
        </p:txBody>
      </p:sp>
      <p:sp>
        <p:nvSpPr>
          <p:cNvPr id="6" name="Content Placeholder 5">
            <a:extLst>
              <a:ext uri="{FF2B5EF4-FFF2-40B4-BE49-F238E27FC236}">
                <a16:creationId xmlns:a16="http://schemas.microsoft.com/office/drawing/2014/main" id="{EA8B4568-9536-41A0-8C57-17CA17E816C8}"/>
              </a:ext>
            </a:extLst>
          </p:cNvPr>
          <p:cNvSpPr>
            <a:spLocks noGrp="1"/>
          </p:cNvSpPr>
          <p:nvPr>
            <p:ph sz="quarter" idx="14"/>
          </p:nvPr>
        </p:nvSpPr>
        <p:spPr/>
        <p:txBody>
          <a:bodyPr/>
          <a:lstStyle/>
          <a:p>
            <a:endParaRPr lang="fi-FI"/>
          </a:p>
        </p:txBody>
      </p:sp>
      <p:sp>
        <p:nvSpPr>
          <p:cNvPr id="7" name="Slide Number Placeholder 6">
            <a:extLst>
              <a:ext uri="{FF2B5EF4-FFF2-40B4-BE49-F238E27FC236}">
                <a16:creationId xmlns:a16="http://schemas.microsoft.com/office/drawing/2014/main" id="{F73A34D5-1DFF-4C80-B4C3-C9D5771BFB00}"/>
              </a:ext>
            </a:extLst>
          </p:cNvPr>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10</a:t>
            </a:fld>
            <a:endParaRPr lang="fi-FI">
              <a:solidFill>
                <a:prstClr val="black">
                  <a:tint val="75000"/>
                </a:prstClr>
              </a:solidFill>
              <a:latin typeface="Arial" charset="0"/>
              <a:ea typeface="ＭＳ Ｐゴシック" charset="0"/>
            </a:endParaRPr>
          </a:p>
        </p:txBody>
      </p:sp>
      <p:pic>
        <p:nvPicPr>
          <p:cNvPr id="8" name="Picture 7"/>
          <p:cNvPicPr>
            <a:picLocks noChangeAspect="1"/>
          </p:cNvPicPr>
          <p:nvPr/>
        </p:nvPicPr>
        <p:blipFill>
          <a:blip r:embed="rId3"/>
          <a:stretch>
            <a:fillRect/>
          </a:stretch>
        </p:blipFill>
        <p:spPr>
          <a:xfrm>
            <a:off x="2406425" y="1477090"/>
            <a:ext cx="5849362" cy="5086650"/>
          </a:xfrm>
          <a:prstGeom prst="rect">
            <a:avLst/>
          </a:prstGeom>
        </p:spPr>
      </p:pic>
      <p:sp>
        <p:nvSpPr>
          <p:cNvPr id="9" name="TextBox 8"/>
          <p:cNvSpPr txBox="1"/>
          <p:nvPr/>
        </p:nvSpPr>
        <p:spPr>
          <a:xfrm>
            <a:off x="9104865" y="4845589"/>
            <a:ext cx="983461" cy="478336"/>
          </a:xfrm>
          <a:prstGeom prst="rect">
            <a:avLst/>
          </a:prstGeom>
          <a:noFill/>
        </p:spPr>
        <p:txBody>
          <a:bodyPr wrap="square" lIns="0" tIns="0" rIns="0" bIns="0" rtlCol="0">
            <a:spAutoFit/>
          </a:bodyPr>
          <a:lstStyle/>
          <a:p>
            <a:pPr defTabSz="548640" fontAlgn="base">
              <a:spcBef>
                <a:spcPct val="0"/>
              </a:spcBef>
              <a:spcAft>
                <a:spcPct val="0"/>
              </a:spcAft>
            </a:pPr>
            <a:r>
              <a:rPr lang="en-US" sz="1554" dirty="0">
                <a:solidFill>
                  <a:prstClr val="black"/>
                </a:solidFill>
                <a:latin typeface="Arial" charset="0"/>
                <a:ea typeface="ＭＳ Ｐゴシック" charset="0"/>
              </a:rPr>
              <a:t>O’Rourke, 2014</a:t>
            </a:r>
            <a:endParaRPr lang="fi-FI" sz="1554" dirty="0">
              <a:solidFill>
                <a:prstClr val="black"/>
              </a:solidFill>
              <a:latin typeface="Arial" charset="0"/>
              <a:ea typeface="ＭＳ Ｐゴシック" charset="0"/>
            </a:endParaRPr>
          </a:p>
        </p:txBody>
      </p:sp>
    </p:spTree>
    <p:extLst>
      <p:ext uri="{BB962C8B-B14F-4D97-AF65-F5344CB8AC3E}">
        <p14:creationId xmlns:p14="http://schemas.microsoft.com/office/powerpoint/2010/main" val="2793975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7B9428-FD98-2B07-AC08-6EC1A81E7378}"/>
              </a:ext>
            </a:extLst>
          </p:cNvPr>
          <p:cNvSpPr>
            <a:spLocks noGrp="1"/>
          </p:cNvSpPr>
          <p:nvPr>
            <p:ph type="title"/>
          </p:nvPr>
        </p:nvSpPr>
        <p:spPr/>
        <p:txBody>
          <a:bodyPr/>
          <a:lstStyle/>
          <a:p>
            <a:r>
              <a:rPr lang="en-US" dirty="0"/>
              <a:t>Labor issues in global supply chains</a:t>
            </a:r>
          </a:p>
        </p:txBody>
      </p:sp>
      <p:sp>
        <p:nvSpPr>
          <p:cNvPr id="5" name="Text Placeholder 4">
            <a:extLst>
              <a:ext uri="{FF2B5EF4-FFF2-40B4-BE49-F238E27FC236}">
                <a16:creationId xmlns:a16="http://schemas.microsoft.com/office/drawing/2014/main" id="{95F37339-7E35-C965-403D-3DBA6A5898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1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2FA19F1C-875A-49CF-97D4-CB7C7C99D2F6}"/>
              </a:ext>
            </a:extLst>
          </p:cNvPr>
          <p:cNvSpPr>
            <a:spLocks noGrp="1"/>
          </p:cNvSpPr>
          <p:nvPr>
            <p:ph type="title"/>
          </p:nvPr>
        </p:nvSpPr>
        <p:spPr>
          <a:xfrm>
            <a:off x="572493" y="238539"/>
            <a:ext cx="11018520" cy="1434415"/>
          </a:xfrm>
        </p:spPr>
        <p:txBody>
          <a:bodyPr anchor="b">
            <a:normAutofit/>
          </a:bodyPr>
          <a:lstStyle/>
          <a:p>
            <a:r>
              <a:rPr lang="fi-FI" sz="4600"/>
              <a:t>Labor standards in supply chains: </a:t>
            </a:r>
            <a:br>
              <a:rPr lang="fi-FI" sz="4600"/>
            </a:br>
            <a:r>
              <a:rPr lang="fi-FI" sz="4600"/>
              <a:t>State of the art</a:t>
            </a:r>
            <a:endParaRPr lang="en-GB" sz="46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758A887D-C5CD-49C0-ABE5-8B41ABD0B902}"/>
              </a:ext>
            </a:extLst>
          </p:cNvPr>
          <p:cNvSpPr>
            <a:spLocks noGrp="1"/>
          </p:cNvSpPr>
          <p:nvPr>
            <p:ph idx="1"/>
          </p:nvPr>
        </p:nvSpPr>
        <p:spPr>
          <a:xfrm>
            <a:off x="572493" y="2071316"/>
            <a:ext cx="6713552" cy="4119172"/>
          </a:xfrm>
        </p:spPr>
        <p:txBody>
          <a:bodyPr anchor="t">
            <a:normAutofit/>
          </a:bodyPr>
          <a:lstStyle/>
          <a:p>
            <a:r>
              <a:rPr lang="fi-FI" sz="2100"/>
              <a:t>Professor Richard Locke, Brown University</a:t>
            </a:r>
          </a:p>
          <a:p>
            <a:pPr lvl="1"/>
            <a:r>
              <a:rPr lang="fi-FI" sz="1700"/>
              <a:t>How to </a:t>
            </a:r>
            <a:r>
              <a:rPr lang="fi-FI" sz="1700" err="1"/>
              <a:t>improve</a:t>
            </a:r>
            <a:r>
              <a:rPr lang="fi-FI" sz="1700"/>
              <a:t> </a:t>
            </a:r>
            <a:r>
              <a:rPr lang="fi-FI" sz="1700" err="1"/>
              <a:t>labor</a:t>
            </a:r>
            <a:r>
              <a:rPr lang="fi-FI" sz="1700"/>
              <a:t> </a:t>
            </a:r>
            <a:r>
              <a:rPr lang="fi-FI" sz="1700" err="1"/>
              <a:t>standards</a:t>
            </a:r>
            <a:r>
              <a:rPr lang="fi-FI" sz="1700"/>
              <a:t> in </a:t>
            </a:r>
            <a:r>
              <a:rPr lang="fi-FI" sz="1700" err="1"/>
              <a:t>global</a:t>
            </a:r>
            <a:r>
              <a:rPr lang="fi-FI" sz="1700"/>
              <a:t> </a:t>
            </a:r>
            <a:r>
              <a:rPr lang="fi-FI" sz="1700" err="1"/>
              <a:t>supply</a:t>
            </a:r>
            <a:r>
              <a:rPr lang="fi-FI" sz="1700"/>
              <a:t> </a:t>
            </a:r>
            <a:r>
              <a:rPr lang="fi-FI" sz="1700" err="1"/>
              <a:t>chains</a:t>
            </a:r>
            <a:r>
              <a:rPr lang="fi-FI" sz="1700"/>
              <a:t>? </a:t>
            </a:r>
          </a:p>
          <a:p>
            <a:pPr lvl="1"/>
            <a:r>
              <a:rPr lang="fi-FI" sz="1700"/>
              <a:t>Case: Nike</a:t>
            </a:r>
          </a:p>
          <a:p>
            <a:r>
              <a:rPr lang="fi-FI" sz="2100" err="1"/>
              <a:t>Labor</a:t>
            </a:r>
            <a:r>
              <a:rPr lang="fi-FI" sz="2100"/>
              <a:t> </a:t>
            </a:r>
            <a:r>
              <a:rPr lang="fi-FI" sz="2100" err="1"/>
              <a:t>standards</a:t>
            </a:r>
            <a:r>
              <a:rPr lang="fi-FI" sz="2100"/>
              <a:t> </a:t>
            </a:r>
            <a:r>
              <a:rPr lang="fi-FI" sz="2100" err="1"/>
              <a:t>have</a:t>
            </a:r>
            <a:r>
              <a:rPr lang="fi-FI" sz="2100"/>
              <a:t> </a:t>
            </a:r>
            <a:r>
              <a:rPr lang="fi-FI" sz="2100" err="1"/>
              <a:t>been</a:t>
            </a:r>
            <a:r>
              <a:rPr lang="fi-FI" sz="2100"/>
              <a:t> </a:t>
            </a:r>
            <a:r>
              <a:rPr lang="fi-FI" sz="2100" err="1"/>
              <a:t>considered</a:t>
            </a:r>
            <a:r>
              <a:rPr lang="fi-FI" sz="2100"/>
              <a:t> </a:t>
            </a:r>
            <a:r>
              <a:rPr lang="fi-FI" sz="2100" err="1"/>
              <a:t>relatively</a:t>
            </a:r>
            <a:r>
              <a:rPr lang="fi-FI" sz="2100"/>
              <a:t> </a:t>
            </a:r>
            <a:r>
              <a:rPr lang="fi-FI" sz="2100" err="1"/>
              <a:t>effective</a:t>
            </a:r>
            <a:r>
              <a:rPr lang="fi-FI" sz="2100"/>
              <a:t> </a:t>
            </a:r>
            <a:r>
              <a:rPr lang="fi-FI" sz="2100" err="1"/>
              <a:t>so</a:t>
            </a:r>
            <a:r>
              <a:rPr lang="fi-FI" sz="2100"/>
              <a:t> </a:t>
            </a:r>
            <a:r>
              <a:rPr lang="fi-FI" sz="2100" err="1"/>
              <a:t>far</a:t>
            </a:r>
            <a:endParaRPr lang="fi-FI" sz="2100"/>
          </a:p>
          <a:p>
            <a:pPr lvl="1"/>
            <a:r>
              <a:rPr lang="fi-FI" sz="1700" err="1"/>
              <a:t>Based</a:t>
            </a:r>
            <a:r>
              <a:rPr lang="fi-FI" sz="1700"/>
              <a:t> on </a:t>
            </a:r>
            <a:r>
              <a:rPr lang="fi-FI" sz="1700" err="1"/>
              <a:t>compliance</a:t>
            </a:r>
            <a:endParaRPr lang="fi-FI" sz="1700"/>
          </a:p>
          <a:p>
            <a:pPr lvl="2"/>
            <a:r>
              <a:rPr lang="fi-FI" sz="1700" err="1"/>
              <a:t>Effectively</a:t>
            </a:r>
            <a:r>
              <a:rPr lang="fi-FI" sz="1700"/>
              <a:t> a </a:t>
            </a:r>
            <a:r>
              <a:rPr lang="fi-FI" sz="1700" err="1"/>
              <a:t>policing</a:t>
            </a:r>
            <a:r>
              <a:rPr lang="fi-FI" sz="1700"/>
              <a:t> </a:t>
            </a:r>
            <a:r>
              <a:rPr lang="fi-FI" sz="1700" err="1"/>
              <a:t>mechanism</a:t>
            </a:r>
            <a:r>
              <a:rPr lang="fi-FI" sz="1700"/>
              <a:t>: </a:t>
            </a:r>
            <a:r>
              <a:rPr lang="fi-FI" sz="1700" err="1"/>
              <a:t>Regular</a:t>
            </a:r>
            <a:r>
              <a:rPr lang="fi-FI" sz="1700"/>
              <a:t> </a:t>
            </a:r>
            <a:r>
              <a:rPr lang="fi-FI" sz="1700" err="1"/>
              <a:t>checks</a:t>
            </a:r>
            <a:r>
              <a:rPr lang="fi-FI" sz="1700"/>
              <a:t> on </a:t>
            </a:r>
            <a:r>
              <a:rPr lang="fi-FI" sz="1700" err="1"/>
              <a:t>suppliers</a:t>
            </a:r>
            <a:r>
              <a:rPr lang="fi-FI" sz="1700"/>
              <a:t> on </a:t>
            </a:r>
            <a:r>
              <a:rPr lang="fi-FI" sz="1700" err="1"/>
              <a:t>whether</a:t>
            </a:r>
            <a:r>
              <a:rPr lang="fi-FI" sz="1700"/>
              <a:t> </a:t>
            </a:r>
            <a:r>
              <a:rPr lang="fi-FI" sz="1700" err="1"/>
              <a:t>or</a:t>
            </a:r>
            <a:r>
              <a:rPr lang="fi-FI" sz="1700"/>
              <a:t> </a:t>
            </a:r>
            <a:r>
              <a:rPr lang="fi-FI" sz="1700" err="1"/>
              <a:t>not</a:t>
            </a:r>
            <a:r>
              <a:rPr lang="fi-FI" sz="1700"/>
              <a:t> </a:t>
            </a:r>
            <a:r>
              <a:rPr lang="fi-FI" sz="1700" err="1"/>
              <a:t>they</a:t>
            </a:r>
            <a:r>
              <a:rPr lang="fi-FI" sz="1700"/>
              <a:t> </a:t>
            </a:r>
            <a:r>
              <a:rPr lang="fi-FI" sz="1700" err="1"/>
              <a:t>comply</a:t>
            </a:r>
            <a:r>
              <a:rPr lang="fi-FI" sz="1700"/>
              <a:t> </a:t>
            </a:r>
            <a:r>
              <a:rPr lang="fi-FI" sz="1700" err="1"/>
              <a:t>with</a:t>
            </a:r>
            <a:r>
              <a:rPr lang="fi-FI" sz="1700"/>
              <a:t> </a:t>
            </a:r>
            <a:r>
              <a:rPr lang="fi-FI" sz="1700" err="1"/>
              <a:t>standards</a:t>
            </a:r>
            <a:endParaRPr lang="fi-FI" sz="1700"/>
          </a:p>
          <a:p>
            <a:pPr lvl="3"/>
            <a:r>
              <a:rPr lang="fi-FI" sz="1700"/>
              <a:t>If </a:t>
            </a:r>
            <a:r>
              <a:rPr lang="fi-FI" sz="1700" err="1"/>
              <a:t>not</a:t>
            </a:r>
            <a:r>
              <a:rPr lang="fi-FI" sz="1700"/>
              <a:t>, </a:t>
            </a:r>
            <a:r>
              <a:rPr lang="fi-FI" sz="1700" err="1"/>
              <a:t>they</a:t>
            </a:r>
            <a:r>
              <a:rPr lang="fi-FI" sz="1700"/>
              <a:t> </a:t>
            </a:r>
            <a:r>
              <a:rPr lang="fi-FI" sz="1700" err="1"/>
              <a:t>get</a:t>
            </a:r>
            <a:r>
              <a:rPr lang="fi-FI" sz="1700"/>
              <a:t> a </a:t>
            </a:r>
            <a:r>
              <a:rPr lang="fi-FI" sz="1700" err="1"/>
              <a:t>warning</a:t>
            </a:r>
            <a:r>
              <a:rPr lang="fi-FI" sz="1700"/>
              <a:t> and </a:t>
            </a:r>
            <a:r>
              <a:rPr lang="fi-FI" sz="1700" err="1"/>
              <a:t>are</a:t>
            </a:r>
            <a:r>
              <a:rPr lang="fi-FI" sz="1700"/>
              <a:t> </a:t>
            </a:r>
            <a:r>
              <a:rPr lang="fi-FI" sz="1700" err="1"/>
              <a:t>expected</a:t>
            </a:r>
            <a:r>
              <a:rPr lang="fi-FI" sz="1700"/>
              <a:t> to </a:t>
            </a:r>
            <a:r>
              <a:rPr lang="fi-FI" sz="1700" err="1"/>
              <a:t>correct</a:t>
            </a:r>
            <a:r>
              <a:rPr lang="fi-FI" sz="1700"/>
              <a:t> </a:t>
            </a:r>
            <a:r>
              <a:rPr lang="fi-FI" sz="1700" err="1"/>
              <a:t>their</a:t>
            </a:r>
            <a:r>
              <a:rPr lang="fi-FI" sz="1700"/>
              <a:t> </a:t>
            </a:r>
            <a:r>
              <a:rPr lang="fi-FI" sz="1700" err="1"/>
              <a:t>course</a:t>
            </a:r>
            <a:endParaRPr lang="fi-FI" sz="1700"/>
          </a:p>
          <a:p>
            <a:pPr lvl="3"/>
            <a:r>
              <a:rPr lang="fi-FI" sz="1700" err="1"/>
              <a:t>Further</a:t>
            </a:r>
            <a:r>
              <a:rPr lang="fi-FI" sz="1700"/>
              <a:t> </a:t>
            </a:r>
            <a:r>
              <a:rPr lang="fi-FI" sz="1700" err="1"/>
              <a:t>warnings</a:t>
            </a:r>
            <a:r>
              <a:rPr lang="fi-FI" sz="1700"/>
              <a:t> </a:t>
            </a:r>
            <a:r>
              <a:rPr lang="fi-FI" sz="1700" err="1"/>
              <a:t>will</a:t>
            </a:r>
            <a:r>
              <a:rPr lang="fi-FI" sz="1700"/>
              <a:t> </a:t>
            </a:r>
            <a:r>
              <a:rPr lang="fi-FI" sz="1700" err="1"/>
              <a:t>get</a:t>
            </a:r>
            <a:r>
              <a:rPr lang="fi-FI" sz="1700"/>
              <a:t> </a:t>
            </a:r>
            <a:r>
              <a:rPr lang="fi-FI" sz="1700" err="1"/>
              <a:t>their</a:t>
            </a:r>
            <a:r>
              <a:rPr lang="fi-FI" sz="1700"/>
              <a:t> </a:t>
            </a:r>
            <a:r>
              <a:rPr lang="fi-FI" sz="1700" err="1"/>
              <a:t>contracts</a:t>
            </a:r>
            <a:r>
              <a:rPr lang="fi-FI" sz="1700"/>
              <a:t> </a:t>
            </a:r>
            <a:r>
              <a:rPr lang="fi-FI" sz="1700" err="1"/>
              <a:t>terminated</a:t>
            </a:r>
            <a:endParaRPr lang="fi-FI" sz="1700"/>
          </a:p>
          <a:p>
            <a:pPr lvl="1"/>
            <a:r>
              <a:rPr lang="fi-FI" sz="1700" err="1"/>
              <a:t>Rates</a:t>
            </a:r>
            <a:r>
              <a:rPr lang="fi-FI" sz="1700"/>
              <a:t> of </a:t>
            </a:r>
            <a:r>
              <a:rPr lang="fi-FI" sz="1700" err="1"/>
              <a:t>standards</a:t>
            </a:r>
            <a:r>
              <a:rPr lang="fi-FI" sz="1700"/>
              <a:t> </a:t>
            </a:r>
            <a:r>
              <a:rPr lang="fi-FI" sz="1700" err="1"/>
              <a:t>have</a:t>
            </a:r>
            <a:r>
              <a:rPr lang="fi-FI" sz="1700"/>
              <a:t> </a:t>
            </a:r>
            <a:r>
              <a:rPr lang="fi-FI" sz="1700" err="1"/>
              <a:t>increased</a:t>
            </a:r>
            <a:r>
              <a:rPr lang="fi-FI" sz="1700"/>
              <a:t>, </a:t>
            </a:r>
            <a:r>
              <a:rPr lang="fi-FI" sz="1700" err="1"/>
              <a:t>improved</a:t>
            </a:r>
            <a:r>
              <a:rPr lang="fi-FI" sz="1700"/>
              <a:t> </a:t>
            </a:r>
            <a:r>
              <a:rPr lang="fi-FI" sz="1700" err="1"/>
              <a:t>results</a:t>
            </a:r>
            <a:r>
              <a:rPr lang="fi-FI" sz="1700"/>
              <a:t> in </a:t>
            </a:r>
            <a:r>
              <a:rPr lang="fi-FI" sz="1700" err="1"/>
              <a:t>worker</a:t>
            </a:r>
            <a:r>
              <a:rPr lang="fi-FI" sz="1700"/>
              <a:t> </a:t>
            </a:r>
            <a:r>
              <a:rPr lang="fi-FI" sz="1700" err="1"/>
              <a:t>surveys</a:t>
            </a:r>
            <a:r>
              <a:rPr lang="fi-FI" sz="1700"/>
              <a:t>, </a:t>
            </a:r>
            <a:r>
              <a:rPr lang="fi-FI" sz="1700" err="1"/>
              <a:t>improved</a:t>
            </a:r>
            <a:r>
              <a:rPr lang="fi-FI" sz="1700"/>
              <a:t> </a:t>
            </a:r>
            <a:r>
              <a:rPr lang="fi-FI" sz="1700" err="1"/>
              <a:t>results</a:t>
            </a:r>
            <a:r>
              <a:rPr lang="fi-FI" sz="1700"/>
              <a:t> in the </a:t>
            </a:r>
            <a:r>
              <a:rPr lang="fi-FI" sz="1700" err="1"/>
              <a:t>eyes</a:t>
            </a:r>
            <a:r>
              <a:rPr lang="fi-FI" sz="1700"/>
              <a:t> of </a:t>
            </a:r>
            <a:r>
              <a:rPr lang="fi-FI" sz="1700" err="1"/>
              <a:t>external</a:t>
            </a:r>
            <a:r>
              <a:rPr lang="fi-FI" sz="1700"/>
              <a:t> </a:t>
            </a:r>
            <a:r>
              <a:rPr lang="fi-FI" sz="1700" err="1"/>
              <a:t>observers</a:t>
            </a:r>
            <a:endParaRPr lang="fi-FI" sz="1700"/>
          </a:p>
          <a:p>
            <a:pPr lvl="1"/>
            <a:endParaRPr lang="en-GB" sz="1700"/>
          </a:p>
        </p:txBody>
      </p:sp>
      <p:pic>
        <p:nvPicPr>
          <p:cNvPr id="5" name="Picture 4">
            <a:extLst>
              <a:ext uri="{FF2B5EF4-FFF2-40B4-BE49-F238E27FC236}">
                <a16:creationId xmlns:a16="http://schemas.microsoft.com/office/drawing/2014/main" id="{C74847A8-F2BA-44AE-ACC9-BF2AC58B06BF}"/>
              </a:ext>
            </a:extLst>
          </p:cNvPr>
          <p:cNvPicPr>
            <a:picLocks noChangeAspect="1"/>
          </p:cNvPicPr>
          <p:nvPr/>
        </p:nvPicPr>
        <p:blipFill rotWithShape="1">
          <a:blip r:embed="rId3">
            <a:extLst>
              <a:ext uri="{28A0092B-C50C-407E-A947-70E740481C1C}">
                <a14:useLocalDpi xmlns:a14="http://schemas.microsoft.com/office/drawing/2010/main" val="0"/>
              </a:ext>
            </a:extLst>
          </a:blip>
          <a:srcRect r="3792" b="-3"/>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2BD31D7E-A3BC-493E-8D0D-6E2322FC91B7}"/>
              </a:ext>
            </a:extLst>
          </p:cNvPr>
          <p:cNvSpPr txBox="1"/>
          <p:nvPr/>
        </p:nvSpPr>
        <p:spPr>
          <a:xfrm>
            <a:off x="9993068" y="6220259"/>
            <a:ext cx="17648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badi" panose="020B0604020104020204" pitchFamily="34" charset="0"/>
                <a:ea typeface="+mn-ea"/>
                <a:cs typeface="+mn-cs"/>
              </a:rPr>
              <a:t>Sources</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Locke &amp; </a:t>
            </a:r>
            <a:r>
              <a:rPr kumimoji="0" lang="en-US" sz="1200" b="0" i="0" u="none" strike="noStrike" kern="1200" cap="none" spc="0" normalizeH="0" baseline="0" noProof="0" err="1">
                <a:ln>
                  <a:noFill/>
                </a:ln>
                <a:solidFill>
                  <a:prstClr val="black"/>
                </a:solidFill>
                <a:effectLst/>
                <a:uLnTx/>
                <a:uFillTx/>
                <a:latin typeface="Abadi" panose="020B0604020104020204" pitchFamily="34" charset="0"/>
                <a:ea typeface="+mn-ea"/>
                <a:cs typeface="+mn-cs"/>
              </a:rPr>
              <a:t>Romis</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 2006; Locke et al., 2007</a:t>
            </a:r>
          </a:p>
        </p:txBody>
      </p:sp>
    </p:spTree>
    <p:extLst>
      <p:ext uri="{BB962C8B-B14F-4D97-AF65-F5344CB8AC3E}">
        <p14:creationId xmlns:p14="http://schemas.microsoft.com/office/powerpoint/2010/main" val="4474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D84C4BD8-A32C-4D93-AA78-6BCF3C35C166}"/>
              </a:ext>
            </a:extLst>
          </p:cNvPr>
          <p:cNvSpPr>
            <a:spLocks noGrp="1"/>
          </p:cNvSpPr>
          <p:nvPr>
            <p:ph type="title"/>
          </p:nvPr>
        </p:nvSpPr>
        <p:spPr>
          <a:xfrm>
            <a:off x="686834" y="1153572"/>
            <a:ext cx="3200400" cy="4461163"/>
          </a:xfrm>
        </p:spPr>
        <p:txBody>
          <a:bodyPr>
            <a:normAutofit/>
          </a:bodyPr>
          <a:lstStyle/>
          <a:p>
            <a:r>
              <a:rPr lang="fi-FI">
                <a:solidFill>
                  <a:srgbClr val="FFFFFF"/>
                </a:solidFill>
              </a:rPr>
              <a:t>Problems with CSR standards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EFD86356-2B04-4DC0-B956-DBFEECB8351F}"/>
              </a:ext>
            </a:extLst>
          </p:cNvPr>
          <p:cNvSpPr>
            <a:spLocks noGrp="1"/>
          </p:cNvSpPr>
          <p:nvPr>
            <p:ph idx="1"/>
          </p:nvPr>
        </p:nvSpPr>
        <p:spPr>
          <a:xfrm>
            <a:off x="4447308" y="591344"/>
            <a:ext cx="6906491" cy="5585619"/>
          </a:xfrm>
        </p:spPr>
        <p:txBody>
          <a:bodyPr anchor="ctr">
            <a:normAutofit/>
          </a:bodyPr>
          <a:lstStyle/>
          <a:p>
            <a:r>
              <a:rPr lang="fi-FI" dirty="0" err="1"/>
              <a:t>The</a:t>
            </a:r>
            <a:r>
              <a:rPr lang="fi-FI" dirty="0"/>
              <a:t> </a:t>
            </a:r>
            <a:r>
              <a:rPr lang="fi-FI" dirty="0" err="1"/>
              <a:t>complexity</a:t>
            </a:r>
            <a:r>
              <a:rPr lang="fi-FI" dirty="0"/>
              <a:t> </a:t>
            </a:r>
            <a:r>
              <a:rPr lang="fi-FI" dirty="0" err="1"/>
              <a:t>issue</a:t>
            </a:r>
            <a:endParaRPr lang="fi-FI" dirty="0"/>
          </a:p>
          <a:p>
            <a:pPr lvl="1"/>
            <a:r>
              <a:rPr lang="fi-FI" dirty="0"/>
              <a:t>A single </a:t>
            </a:r>
            <a:r>
              <a:rPr lang="fi-FI" dirty="0" err="1"/>
              <a:t>factory</a:t>
            </a:r>
            <a:r>
              <a:rPr lang="fi-FI" dirty="0"/>
              <a:t> </a:t>
            </a:r>
            <a:r>
              <a:rPr lang="fi-FI" dirty="0" err="1"/>
              <a:t>can</a:t>
            </a:r>
            <a:r>
              <a:rPr lang="fi-FI" dirty="0"/>
              <a:t> </a:t>
            </a:r>
            <a:r>
              <a:rPr lang="fi-FI" dirty="0" err="1"/>
              <a:t>have</a:t>
            </a:r>
            <a:r>
              <a:rPr lang="fi-FI" dirty="0"/>
              <a:t> </a:t>
            </a:r>
            <a:r>
              <a:rPr lang="fi-FI" dirty="0" err="1"/>
              <a:t>e.g</a:t>
            </a:r>
            <a:r>
              <a:rPr lang="fi-FI" dirty="0"/>
              <a:t>. 15 </a:t>
            </a:r>
            <a:r>
              <a:rPr lang="fi-FI" dirty="0" err="1"/>
              <a:t>different</a:t>
            </a:r>
            <a:r>
              <a:rPr lang="fi-FI" dirty="0"/>
              <a:t> </a:t>
            </a:r>
            <a:r>
              <a:rPr lang="fi-FI" dirty="0" err="1"/>
              <a:t>customers</a:t>
            </a:r>
            <a:r>
              <a:rPr lang="fi-FI" dirty="0"/>
              <a:t> </a:t>
            </a:r>
            <a:r>
              <a:rPr lang="fi-FI" dirty="0" err="1"/>
              <a:t>with</a:t>
            </a:r>
            <a:r>
              <a:rPr lang="fi-FI" dirty="0"/>
              <a:t> </a:t>
            </a:r>
            <a:r>
              <a:rPr lang="fi-FI" dirty="0" err="1"/>
              <a:t>different</a:t>
            </a:r>
            <a:r>
              <a:rPr lang="fi-FI" dirty="0"/>
              <a:t> </a:t>
            </a:r>
            <a:r>
              <a:rPr lang="fi-FI" dirty="0" err="1"/>
              <a:t>expectations</a:t>
            </a:r>
            <a:r>
              <a:rPr lang="fi-FI" dirty="0"/>
              <a:t> and </a:t>
            </a:r>
            <a:r>
              <a:rPr lang="fi-FI" dirty="0" err="1"/>
              <a:t>standards</a:t>
            </a:r>
            <a:endParaRPr lang="fi-FI" dirty="0"/>
          </a:p>
          <a:p>
            <a:pPr lvl="2"/>
            <a:r>
              <a:rPr lang="fi-FI" dirty="0" err="1"/>
              <a:t>The</a:t>
            </a:r>
            <a:r>
              <a:rPr lang="fi-FI" dirty="0"/>
              <a:t> </a:t>
            </a:r>
            <a:r>
              <a:rPr lang="fi-FI" dirty="0" err="1"/>
              <a:t>evaluation</a:t>
            </a:r>
            <a:r>
              <a:rPr lang="fi-FI" dirty="0"/>
              <a:t> </a:t>
            </a:r>
            <a:r>
              <a:rPr lang="fi-FI" dirty="0" err="1"/>
              <a:t>scales</a:t>
            </a:r>
            <a:r>
              <a:rPr lang="fi-FI" dirty="0"/>
              <a:t> for </a:t>
            </a:r>
            <a:r>
              <a:rPr lang="fi-FI" dirty="0" err="1"/>
              <a:t>each</a:t>
            </a:r>
            <a:r>
              <a:rPr lang="fi-FI" dirty="0"/>
              <a:t> </a:t>
            </a:r>
            <a:r>
              <a:rPr lang="fi-FI" dirty="0" err="1"/>
              <a:t>customer</a:t>
            </a:r>
            <a:r>
              <a:rPr lang="fi-FI" dirty="0"/>
              <a:t> </a:t>
            </a:r>
            <a:r>
              <a:rPr lang="fi-FI" dirty="0" err="1"/>
              <a:t>different</a:t>
            </a:r>
            <a:endParaRPr lang="fi-FI" dirty="0"/>
          </a:p>
          <a:p>
            <a:pPr lvl="2"/>
            <a:r>
              <a:rPr lang="fi-FI" dirty="0" err="1"/>
              <a:t>Huge</a:t>
            </a:r>
            <a:r>
              <a:rPr lang="fi-FI" dirty="0"/>
              <a:t> </a:t>
            </a:r>
            <a:r>
              <a:rPr lang="fi-FI" dirty="0" err="1"/>
              <a:t>differences</a:t>
            </a:r>
            <a:r>
              <a:rPr lang="fi-FI" dirty="0"/>
              <a:t> </a:t>
            </a:r>
            <a:r>
              <a:rPr lang="fi-FI" dirty="0" err="1"/>
              <a:t>between</a:t>
            </a:r>
            <a:r>
              <a:rPr lang="fi-FI" dirty="0"/>
              <a:t> </a:t>
            </a:r>
            <a:r>
              <a:rPr lang="fi-FI" dirty="0" err="1"/>
              <a:t>different</a:t>
            </a:r>
            <a:r>
              <a:rPr lang="fi-FI" dirty="0"/>
              <a:t> </a:t>
            </a:r>
            <a:r>
              <a:rPr lang="fi-FI" dirty="0" err="1"/>
              <a:t>auditors</a:t>
            </a:r>
            <a:r>
              <a:rPr lang="fi-FI" dirty="0"/>
              <a:t> </a:t>
            </a:r>
            <a:r>
              <a:rPr lang="fi-FI" dirty="0" err="1"/>
              <a:t>auditing</a:t>
            </a:r>
            <a:r>
              <a:rPr lang="fi-FI" dirty="0"/>
              <a:t> </a:t>
            </a:r>
            <a:r>
              <a:rPr lang="fi-FI" dirty="0" err="1"/>
              <a:t>the</a:t>
            </a:r>
            <a:r>
              <a:rPr lang="fi-FI" dirty="0"/>
              <a:t> </a:t>
            </a:r>
            <a:r>
              <a:rPr lang="fi-FI" dirty="0" err="1"/>
              <a:t>same</a:t>
            </a:r>
            <a:r>
              <a:rPr lang="fi-FI" dirty="0"/>
              <a:t> </a:t>
            </a:r>
            <a:r>
              <a:rPr lang="fi-FI" dirty="0" err="1"/>
              <a:t>factory</a:t>
            </a:r>
            <a:endParaRPr lang="fi-FI" dirty="0"/>
          </a:p>
          <a:p>
            <a:pPr lvl="3"/>
            <a:r>
              <a:rPr lang="fi-FI" dirty="0" err="1"/>
              <a:t>Also</a:t>
            </a:r>
            <a:r>
              <a:rPr lang="fi-FI" dirty="0"/>
              <a:t> in </a:t>
            </a:r>
            <a:r>
              <a:rPr lang="fi-FI" dirty="0" err="1"/>
              <a:t>between</a:t>
            </a:r>
            <a:r>
              <a:rPr lang="fi-FI" dirty="0"/>
              <a:t> </a:t>
            </a:r>
            <a:r>
              <a:rPr lang="fi-FI" dirty="0" err="1"/>
              <a:t>different</a:t>
            </a:r>
            <a:r>
              <a:rPr lang="fi-FI" dirty="0"/>
              <a:t> </a:t>
            </a:r>
            <a:r>
              <a:rPr lang="fi-FI" dirty="0" err="1"/>
              <a:t>audits</a:t>
            </a:r>
            <a:r>
              <a:rPr lang="fi-FI" dirty="0"/>
              <a:t> </a:t>
            </a:r>
            <a:r>
              <a:rPr lang="fi-FI" dirty="0" err="1"/>
              <a:t>by</a:t>
            </a:r>
            <a:r>
              <a:rPr lang="fi-FI" dirty="0"/>
              <a:t> </a:t>
            </a:r>
            <a:r>
              <a:rPr lang="fi-FI" dirty="0" err="1"/>
              <a:t>the</a:t>
            </a:r>
            <a:r>
              <a:rPr lang="fi-FI" dirty="0"/>
              <a:t> </a:t>
            </a:r>
            <a:r>
              <a:rPr lang="fi-FI" dirty="0" err="1"/>
              <a:t>same</a:t>
            </a:r>
            <a:r>
              <a:rPr lang="fi-FI" dirty="0"/>
              <a:t> </a:t>
            </a:r>
            <a:r>
              <a:rPr lang="fi-FI" dirty="0" err="1"/>
              <a:t>auditor</a:t>
            </a:r>
            <a:r>
              <a:rPr lang="fi-FI" dirty="0"/>
              <a:t>!</a:t>
            </a:r>
          </a:p>
          <a:p>
            <a:endParaRPr lang="fi-FI" dirty="0"/>
          </a:p>
          <a:p>
            <a:endParaRPr lang="fi-FI" dirty="0"/>
          </a:p>
        </p:txBody>
      </p:sp>
      <p:sp>
        <p:nvSpPr>
          <p:cNvPr id="4" name="TextBox 3">
            <a:extLst>
              <a:ext uri="{FF2B5EF4-FFF2-40B4-BE49-F238E27FC236}">
                <a16:creationId xmlns:a16="http://schemas.microsoft.com/office/drawing/2014/main" id="{EA794245-20E6-DCDD-8442-B19549F5EF2E}"/>
              </a:ext>
            </a:extLst>
          </p:cNvPr>
          <p:cNvSpPr txBox="1"/>
          <p:nvPr/>
        </p:nvSpPr>
        <p:spPr>
          <a:xfrm>
            <a:off x="10239153" y="6491308"/>
            <a:ext cx="25518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Source</a:t>
            </a: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Kuruvilla, 2021</a:t>
            </a:r>
          </a:p>
        </p:txBody>
      </p:sp>
    </p:spTree>
    <p:extLst>
      <p:ext uri="{BB962C8B-B14F-4D97-AF65-F5344CB8AC3E}">
        <p14:creationId xmlns:p14="http://schemas.microsoft.com/office/powerpoint/2010/main" val="116937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6344-171F-4353-97E0-5FB066D0E04D}"/>
              </a:ext>
            </a:extLst>
          </p:cNvPr>
          <p:cNvSpPr>
            <a:spLocks noGrp="1"/>
          </p:cNvSpPr>
          <p:nvPr>
            <p:ph type="title"/>
          </p:nvPr>
        </p:nvSpPr>
        <p:spPr>
          <a:xfrm>
            <a:off x="648929" y="629266"/>
            <a:ext cx="3651467" cy="1676603"/>
          </a:xfrm>
        </p:spPr>
        <p:txBody>
          <a:bodyPr>
            <a:normAutofit/>
          </a:bodyPr>
          <a:lstStyle/>
          <a:p>
            <a:r>
              <a:rPr lang="fi-FI"/>
              <a:t>Problems with CSR standards</a:t>
            </a:r>
            <a:endParaRPr lang="en-GB"/>
          </a:p>
        </p:txBody>
      </p:sp>
      <p:sp>
        <p:nvSpPr>
          <p:cNvPr id="3" name="Content Placeholder 2">
            <a:extLst>
              <a:ext uri="{FF2B5EF4-FFF2-40B4-BE49-F238E27FC236}">
                <a16:creationId xmlns:a16="http://schemas.microsoft.com/office/drawing/2014/main" id="{6AFE607B-6984-4EE5-A161-900DF739425C}"/>
              </a:ext>
            </a:extLst>
          </p:cNvPr>
          <p:cNvSpPr>
            <a:spLocks noGrp="1"/>
          </p:cNvSpPr>
          <p:nvPr>
            <p:ph idx="1"/>
          </p:nvPr>
        </p:nvSpPr>
        <p:spPr>
          <a:xfrm>
            <a:off x="648931" y="2438400"/>
            <a:ext cx="3651466" cy="1305697"/>
          </a:xfrm>
        </p:spPr>
        <p:txBody>
          <a:bodyPr>
            <a:normAutofit/>
          </a:bodyPr>
          <a:lstStyle/>
          <a:p>
            <a:r>
              <a:rPr lang="fi-FI" sz="1800"/>
              <a:t>New data has is now emerging on what is going on with CSR standards, and it does not paint a pretty picture</a:t>
            </a:r>
          </a:p>
          <a:p>
            <a:endParaRPr lang="en-GB" sz="1800"/>
          </a:p>
        </p:txBody>
      </p:sp>
      <p:pic>
        <p:nvPicPr>
          <p:cNvPr id="4" name="Content Placeholder 8">
            <a:extLst>
              <a:ext uri="{FF2B5EF4-FFF2-40B4-BE49-F238E27FC236}">
                <a16:creationId xmlns:a16="http://schemas.microsoft.com/office/drawing/2014/main" id="{767AB619-5145-4ECD-ADDF-F51255AE4EAA}"/>
              </a:ext>
            </a:extLst>
          </p:cNvPr>
          <p:cNvPicPr>
            <a:picLocks noChangeAspect="1"/>
          </p:cNvPicPr>
          <p:nvPr/>
        </p:nvPicPr>
        <p:blipFill rotWithShape="1">
          <a:blip r:embed="rId3">
            <a:extLst>
              <a:ext uri="{28A0092B-C50C-407E-A947-70E740481C1C}">
                <a14:useLocalDpi xmlns:a14="http://schemas.microsoft.com/office/drawing/2010/main" val="0"/>
              </a:ext>
            </a:extLst>
          </a:blip>
          <a:srcRect l="24559" r="-1" b="-1"/>
          <a:stretch/>
        </p:blipFill>
        <p:spPr>
          <a:xfrm>
            <a:off x="4639056" y="10"/>
            <a:ext cx="7552944" cy="6857990"/>
          </a:xfrm>
          <a:prstGeom prst="rect">
            <a:avLst/>
          </a:prstGeom>
          <a:effectLst/>
        </p:spPr>
      </p:pic>
      <p:sp>
        <p:nvSpPr>
          <p:cNvPr id="5" name="Content Placeholder 2">
            <a:extLst>
              <a:ext uri="{FF2B5EF4-FFF2-40B4-BE49-F238E27FC236}">
                <a16:creationId xmlns:a16="http://schemas.microsoft.com/office/drawing/2014/main" id="{9231AE29-1087-490C-99D3-3A21BA571E2A}"/>
              </a:ext>
            </a:extLst>
          </p:cNvPr>
          <p:cNvSpPr txBox="1">
            <a:spLocks/>
          </p:cNvSpPr>
          <p:nvPr/>
        </p:nvSpPr>
        <p:spPr>
          <a:xfrm>
            <a:off x="1452119" y="4552132"/>
            <a:ext cx="3441156" cy="13056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Professor</a:t>
            </a:r>
            <a:r>
              <a:rPr kumimoji="0" lang="en-GB"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 Sarosh Kuruvilla</a:t>
            </a:r>
            <a:r>
              <a:rPr kumimoji="0" lang="fi-FI" sz="1800" b="0" i="0" u="none" strike="noStrike" kern="1200" cap="none" spc="0" normalizeH="0" baseline="0" noProof="0">
                <a:ln>
                  <a:noFill/>
                </a:ln>
                <a:solidFill>
                  <a:prstClr val="black"/>
                </a:solidFill>
                <a:effectLst/>
                <a:uLnTx/>
                <a:uFillTx/>
                <a:latin typeface="Abadi" panose="020B0604020104020204" pitchFamily="34" charset="0"/>
                <a:ea typeface="+mn-ea"/>
                <a:cs typeface="+mn-cs"/>
              </a:rPr>
              <a:t>, Cornell University</a:t>
            </a:r>
            <a:endParaRPr kumimoji="0" lang="en-GB" sz="1800" b="0" i="0" u="none" strike="noStrike" kern="1200" cap="none" spc="0" normalizeH="0" baseline="0" noProof="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177402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D84C4BD8-A32C-4D93-AA78-6BCF3C35C166}"/>
              </a:ext>
            </a:extLst>
          </p:cNvPr>
          <p:cNvSpPr>
            <a:spLocks noGrp="1"/>
          </p:cNvSpPr>
          <p:nvPr>
            <p:ph type="title"/>
          </p:nvPr>
        </p:nvSpPr>
        <p:spPr>
          <a:xfrm>
            <a:off x="686834" y="1153572"/>
            <a:ext cx="3200400" cy="4461163"/>
          </a:xfrm>
        </p:spPr>
        <p:txBody>
          <a:bodyPr>
            <a:normAutofit/>
          </a:bodyPr>
          <a:lstStyle/>
          <a:p>
            <a:r>
              <a:rPr lang="fi-FI" sz="4400" err="1">
                <a:solidFill>
                  <a:srgbClr val="FFFFFF"/>
                </a:solidFill>
              </a:rPr>
              <a:t>What</a:t>
            </a:r>
            <a:r>
              <a:rPr lang="fi-FI" sz="4400">
                <a:solidFill>
                  <a:srgbClr val="FFFFFF"/>
                </a:solidFill>
              </a:rPr>
              <a:t> the </a:t>
            </a:r>
            <a:r>
              <a:rPr lang="fi-FI" sz="4400" err="1">
                <a:solidFill>
                  <a:srgbClr val="FFFFFF"/>
                </a:solidFill>
              </a:rPr>
              <a:t>new</a:t>
            </a:r>
            <a:r>
              <a:rPr lang="fi-FI" sz="4400">
                <a:solidFill>
                  <a:srgbClr val="FFFFFF"/>
                </a:solidFill>
              </a:rPr>
              <a:t> data </a:t>
            </a:r>
            <a:r>
              <a:rPr lang="fi-FI" sz="4400" err="1">
                <a:solidFill>
                  <a:srgbClr val="FFFFFF"/>
                </a:solidFill>
              </a:rPr>
              <a:t>shows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EFD86356-2B04-4DC0-B956-DBFEECB8351F}"/>
              </a:ext>
            </a:extLst>
          </p:cNvPr>
          <p:cNvSpPr>
            <a:spLocks noGrp="1"/>
          </p:cNvSpPr>
          <p:nvPr>
            <p:ph idx="1"/>
          </p:nvPr>
        </p:nvSpPr>
        <p:spPr>
          <a:xfrm>
            <a:off x="4447308" y="591344"/>
            <a:ext cx="6906491" cy="5585619"/>
          </a:xfrm>
        </p:spPr>
        <p:txBody>
          <a:bodyPr anchor="ctr">
            <a:normAutofit lnSpcReduction="10000"/>
          </a:bodyPr>
          <a:lstStyle/>
          <a:p>
            <a:r>
              <a:rPr lang="fi-FI" sz="2400" dirty="0"/>
              <a:t>40,000 </a:t>
            </a:r>
            <a:r>
              <a:rPr lang="fi-FI" sz="2400" dirty="0" err="1"/>
              <a:t>audits</a:t>
            </a:r>
            <a:r>
              <a:rPr lang="fi-FI" sz="2400" dirty="0"/>
              <a:t> </a:t>
            </a:r>
            <a:r>
              <a:rPr lang="fi-FI" sz="2400" dirty="0" err="1"/>
              <a:t>across</a:t>
            </a:r>
            <a:r>
              <a:rPr lang="fi-FI" sz="2400" dirty="0"/>
              <a:t> a </a:t>
            </a:r>
            <a:r>
              <a:rPr lang="fi-FI" sz="2400" dirty="0" err="1"/>
              <a:t>broad</a:t>
            </a:r>
            <a:r>
              <a:rPr lang="fi-FI" sz="2400" dirty="0"/>
              <a:t> </a:t>
            </a:r>
            <a:r>
              <a:rPr lang="fi-FI" sz="2400" dirty="0" err="1"/>
              <a:t>range</a:t>
            </a:r>
            <a:r>
              <a:rPr lang="fi-FI" sz="2400" dirty="0"/>
              <a:t> of </a:t>
            </a:r>
            <a:r>
              <a:rPr lang="fi-FI" sz="2400" dirty="0" err="1"/>
              <a:t>firms</a:t>
            </a:r>
            <a:r>
              <a:rPr lang="fi-FI" sz="2400" dirty="0"/>
              <a:t> and </a:t>
            </a:r>
            <a:r>
              <a:rPr lang="fi-FI" sz="2400" dirty="0" err="1"/>
              <a:t>auditors</a:t>
            </a:r>
            <a:endParaRPr lang="fi-FI" sz="2400" dirty="0"/>
          </a:p>
          <a:p>
            <a:pPr lvl="1"/>
            <a:r>
              <a:rPr lang="fi-FI" sz="2000" dirty="0" err="1"/>
              <a:t>About</a:t>
            </a:r>
            <a:r>
              <a:rPr lang="fi-FI" sz="2000" dirty="0"/>
              <a:t> 50% of </a:t>
            </a:r>
            <a:r>
              <a:rPr lang="fi-FI" sz="2000" dirty="0" err="1"/>
              <a:t>audits</a:t>
            </a:r>
            <a:r>
              <a:rPr lang="fi-FI" sz="2000" dirty="0"/>
              <a:t> </a:t>
            </a:r>
            <a:r>
              <a:rPr lang="fi-FI" sz="2000" dirty="0" err="1"/>
              <a:t>either</a:t>
            </a:r>
            <a:r>
              <a:rPr lang="fi-FI" sz="2000" dirty="0"/>
              <a:t> </a:t>
            </a:r>
            <a:r>
              <a:rPr lang="fi-FI" sz="2000" dirty="0" err="1"/>
              <a:t>could</a:t>
            </a:r>
            <a:r>
              <a:rPr lang="fi-FI" sz="2000" dirty="0"/>
              <a:t> </a:t>
            </a:r>
            <a:r>
              <a:rPr lang="fi-FI" sz="2000" dirty="0" err="1"/>
              <a:t>not</a:t>
            </a:r>
            <a:r>
              <a:rPr lang="fi-FI" sz="2000" dirty="0"/>
              <a:t> </a:t>
            </a:r>
            <a:r>
              <a:rPr lang="fi-FI" sz="2000" dirty="0" err="1"/>
              <a:t>be</a:t>
            </a:r>
            <a:r>
              <a:rPr lang="fi-FI" sz="2000" dirty="0"/>
              <a:t> </a:t>
            </a:r>
            <a:r>
              <a:rPr lang="fi-FI" sz="2000" dirty="0" err="1"/>
              <a:t>verified</a:t>
            </a:r>
            <a:r>
              <a:rPr lang="fi-FI" sz="2000" dirty="0"/>
              <a:t> to </a:t>
            </a:r>
            <a:r>
              <a:rPr lang="fi-FI" sz="2000" dirty="0" err="1"/>
              <a:t>be</a:t>
            </a:r>
            <a:r>
              <a:rPr lang="fi-FI" sz="2000" dirty="0"/>
              <a:t> </a:t>
            </a:r>
            <a:r>
              <a:rPr lang="fi-FI" sz="2000" dirty="0" err="1"/>
              <a:t>reliable</a:t>
            </a:r>
            <a:r>
              <a:rPr lang="fi-FI" sz="2000" dirty="0"/>
              <a:t>, </a:t>
            </a:r>
            <a:r>
              <a:rPr lang="fi-FI" sz="2000" dirty="0" err="1"/>
              <a:t>or</a:t>
            </a:r>
            <a:r>
              <a:rPr lang="fi-FI" sz="2000" dirty="0"/>
              <a:t> </a:t>
            </a:r>
            <a:r>
              <a:rPr lang="fi-FI" sz="2000" dirty="0" err="1"/>
              <a:t>were</a:t>
            </a:r>
            <a:r>
              <a:rPr lang="fi-FI" sz="2000" dirty="0"/>
              <a:t> </a:t>
            </a:r>
            <a:r>
              <a:rPr lang="fi-FI" sz="2000" dirty="0" err="1"/>
              <a:t>considered</a:t>
            </a:r>
            <a:r>
              <a:rPr lang="fi-FI" sz="2000" dirty="0"/>
              <a:t> </a:t>
            </a:r>
            <a:r>
              <a:rPr lang="fi-FI" sz="2000" dirty="0" err="1"/>
              <a:t>unreliable</a:t>
            </a:r>
            <a:endParaRPr lang="fi-FI" sz="2000" dirty="0"/>
          </a:p>
          <a:p>
            <a:pPr lvl="1"/>
            <a:r>
              <a:rPr lang="fi-FI" sz="2000" dirty="0" err="1"/>
              <a:t>Audits</a:t>
            </a:r>
            <a:r>
              <a:rPr lang="fi-FI" sz="2000" dirty="0"/>
              <a:t> </a:t>
            </a:r>
            <a:r>
              <a:rPr lang="fi-FI" sz="2000" dirty="0" err="1"/>
              <a:t>classified</a:t>
            </a:r>
            <a:r>
              <a:rPr lang="fi-FI" sz="2000" dirty="0"/>
              <a:t> as </a:t>
            </a:r>
            <a:r>
              <a:rPr lang="fi-FI" sz="2000" dirty="0" err="1"/>
              <a:t>unreliable</a:t>
            </a:r>
            <a:r>
              <a:rPr lang="fi-FI" sz="2000" dirty="0"/>
              <a:t> </a:t>
            </a:r>
            <a:r>
              <a:rPr lang="fi-FI" sz="2000" dirty="0" err="1"/>
              <a:t>are</a:t>
            </a:r>
            <a:r>
              <a:rPr lang="fi-FI" sz="2000" dirty="0"/>
              <a:t> </a:t>
            </a:r>
            <a:r>
              <a:rPr lang="fi-FI" sz="2000" dirty="0" err="1"/>
              <a:t>also</a:t>
            </a:r>
            <a:r>
              <a:rPr lang="fi-FI" sz="2000" dirty="0"/>
              <a:t> </a:t>
            </a:r>
            <a:r>
              <a:rPr lang="fi-FI" sz="2000" dirty="0" err="1"/>
              <a:t>much</a:t>
            </a:r>
            <a:r>
              <a:rPr lang="fi-FI" sz="2000" dirty="0"/>
              <a:t> </a:t>
            </a:r>
            <a:r>
              <a:rPr lang="fi-FI" sz="2000" dirty="0" err="1"/>
              <a:t>more</a:t>
            </a:r>
            <a:r>
              <a:rPr lang="fi-FI" sz="2000" dirty="0"/>
              <a:t> </a:t>
            </a:r>
            <a:r>
              <a:rPr lang="fi-FI" sz="2000" dirty="0" err="1"/>
              <a:t>favorable</a:t>
            </a:r>
            <a:r>
              <a:rPr lang="fi-FI" sz="2000" dirty="0"/>
              <a:t> (at </a:t>
            </a:r>
            <a:r>
              <a:rPr lang="fi-FI" sz="2000" dirty="0" err="1"/>
              <a:t>the</a:t>
            </a:r>
            <a:r>
              <a:rPr lang="fi-FI" sz="2000" dirty="0"/>
              <a:t> top </a:t>
            </a:r>
            <a:r>
              <a:rPr lang="fi-FI" sz="2000" dirty="0" err="1"/>
              <a:t>end</a:t>
            </a:r>
            <a:r>
              <a:rPr lang="fi-FI" sz="2000" dirty="0"/>
              <a:t> of </a:t>
            </a:r>
            <a:r>
              <a:rPr lang="fi-FI" sz="2000" dirty="0" err="1"/>
              <a:t>the</a:t>
            </a:r>
            <a:r>
              <a:rPr lang="fi-FI" sz="2000" dirty="0"/>
              <a:t> </a:t>
            </a:r>
            <a:r>
              <a:rPr lang="fi-FI" sz="2000" dirty="0" err="1"/>
              <a:t>scores</a:t>
            </a:r>
            <a:r>
              <a:rPr lang="fi-FI" sz="2000" dirty="0"/>
              <a:t>)</a:t>
            </a:r>
          </a:p>
          <a:p>
            <a:pPr lvl="1"/>
            <a:r>
              <a:rPr lang="en-GB" sz="2000" dirty="0"/>
              <a:t>Unreliable audits concentrate on specific auditors</a:t>
            </a:r>
          </a:p>
          <a:p>
            <a:pPr lvl="2"/>
            <a:r>
              <a:rPr lang="en-GB" dirty="0"/>
              <a:t>They have advanced software for quickly generating falsified records for their clients</a:t>
            </a:r>
          </a:p>
          <a:p>
            <a:pPr lvl="1"/>
            <a:endParaRPr lang="en-GB" sz="2000" dirty="0"/>
          </a:p>
          <a:p>
            <a:r>
              <a:rPr lang="en-GB" sz="2400" dirty="0"/>
              <a:t>Important: Not just one retailer over a long period of time, but several different retailers, representing an across-the-board picture</a:t>
            </a:r>
          </a:p>
          <a:p>
            <a:endParaRPr lang="en-GB" sz="2400" dirty="0"/>
          </a:p>
          <a:p>
            <a:pPr marL="0" indent="0">
              <a:buNone/>
            </a:pPr>
            <a:r>
              <a:rPr lang="en-GB" sz="2400" dirty="0"/>
              <a:t>Short version: </a:t>
            </a:r>
            <a:r>
              <a:rPr lang="en-GB" sz="2400" dirty="0">
                <a:hlinkClick r:id="rId2"/>
              </a:rPr>
              <a:t>https://theconversation.com/why-apparel-brands-efforts-to-police-their-supply-chains-arent-working-136821</a:t>
            </a:r>
            <a:r>
              <a:rPr lang="en-GB" sz="2400" dirty="0"/>
              <a:t> </a:t>
            </a:r>
          </a:p>
        </p:txBody>
      </p:sp>
      <p:sp>
        <p:nvSpPr>
          <p:cNvPr id="11" name="TextBox 10">
            <a:extLst>
              <a:ext uri="{FF2B5EF4-FFF2-40B4-BE49-F238E27FC236}">
                <a16:creationId xmlns:a16="http://schemas.microsoft.com/office/drawing/2014/main" id="{74FB2F5E-3AF1-4757-A064-307DE6FEBC80}"/>
              </a:ext>
            </a:extLst>
          </p:cNvPr>
          <p:cNvSpPr txBox="1"/>
          <p:nvPr/>
        </p:nvSpPr>
        <p:spPr>
          <a:xfrm>
            <a:off x="10239153" y="6491308"/>
            <a:ext cx="25518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Source</a:t>
            </a:r>
            <a:r>
              <a:rPr kumimoji="0" lang="en-US" sz="12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Kuruvilla, 2021</a:t>
            </a:r>
          </a:p>
        </p:txBody>
      </p:sp>
    </p:spTree>
    <p:extLst>
      <p:ext uri="{BB962C8B-B14F-4D97-AF65-F5344CB8AC3E}">
        <p14:creationId xmlns:p14="http://schemas.microsoft.com/office/powerpoint/2010/main" val="2510299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D8E91CA-3A14-4CBF-AC3C-59FE2BAE054C}"/>
              </a:ext>
            </a:extLst>
          </p:cNvPr>
          <p:cNvSpPr>
            <a:spLocks noGrp="1"/>
          </p:cNvSpPr>
          <p:nvPr>
            <p:ph type="title"/>
          </p:nvPr>
        </p:nvSpPr>
        <p:spPr>
          <a:xfrm>
            <a:off x="686834" y="1153572"/>
            <a:ext cx="3200400" cy="4461163"/>
          </a:xfrm>
        </p:spPr>
        <p:txBody>
          <a:bodyPr>
            <a:normAutofit/>
          </a:bodyPr>
          <a:lstStyle/>
          <a:p>
            <a:r>
              <a:rPr lang="fi-FI">
                <a:solidFill>
                  <a:srgbClr val="FFFFFF"/>
                </a:solidFill>
              </a:rPr>
              <a:t>What the new data shows</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A113E6E1-0668-4C9D-BF12-1AEBB66D3E14}"/>
              </a:ext>
            </a:extLst>
          </p:cNvPr>
          <p:cNvSpPr>
            <a:spLocks noGrp="1"/>
          </p:cNvSpPr>
          <p:nvPr>
            <p:ph idx="1"/>
          </p:nvPr>
        </p:nvSpPr>
        <p:spPr>
          <a:xfrm>
            <a:off x="4447308" y="591344"/>
            <a:ext cx="6906491" cy="5585619"/>
          </a:xfrm>
        </p:spPr>
        <p:txBody>
          <a:bodyPr anchor="ctr">
            <a:normAutofit/>
          </a:bodyPr>
          <a:lstStyle/>
          <a:p>
            <a:r>
              <a:rPr lang="en-GB" dirty="0"/>
              <a:t>Emergence of auditing cheating consultants</a:t>
            </a:r>
          </a:p>
          <a:p>
            <a:pPr lvl="1"/>
            <a:r>
              <a:rPr lang="en-GB" dirty="0"/>
              <a:t>Promise a pass</a:t>
            </a:r>
          </a:p>
          <a:p>
            <a:pPr lvl="1"/>
            <a:r>
              <a:rPr lang="en-GB" dirty="0"/>
              <a:t>All-inclusive service: before, during, and after audits: </a:t>
            </a:r>
            <a:r>
              <a:rPr lang="en-GB" b="1" dirty="0"/>
              <a:t>DPPP</a:t>
            </a:r>
          </a:p>
          <a:p>
            <a:pPr lvl="2"/>
            <a:r>
              <a:rPr lang="en-GB" dirty="0"/>
              <a:t>Generate the necessary </a:t>
            </a:r>
            <a:r>
              <a:rPr lang="en-GB" b="1" dirty="0"/>
              <a:t>D</a:t>
            </a:r>
            <a:r>
              <a:rPr lang="en-GB" dirty="0"/>
              <a:t>ocuments prior to the audit</a:t>
            </a:r>
          </a:p>
          <a:p>
            <a:pPr lvl="2"/>
            <a:r>
              <a:rPr lang="en-GB" dirty="0"/>
              <a:t>Set up the factory (</a:t>
            </a:r>
            <a:r>
              <a:rPr lang="en-GB" b="1" dirty="0"/>
              <a:t>P</a:t>
            </a:r>
            <a:r>
              <a:rPr lang="en-GB" dirty="0"/>
              <a:t>lace) </a:t>
            </a:r>
          </a:p>
          <a:p>
            <a:pPr lvl="2"/>
            <a:r>
              <a:rPr lang="en-GB" dirty="0"/>
              <a:t>Provide </a:t>
            </a:r>
            <a:r>
              <a:rPr lang="en-GB" b="1" dirty="0"/>
              <a:t>P</a:t>
            </a:r>
            <a:r>
              <a:rPr lang="en-GB" dirty="0"/>
              <a:t>eople to deal with the auditors</a:t>
            </a:r>
          </a:p>
          <a:p>
            <a:pPr lvl="2"/>
            <a:r>
              <a:rPr lang="en-GB" dirty="0"/>
              <a:t>Take care of the </a:t>
            </a:r>
            <a:r>
              <a:rPr lang="en-GB" b="1" dirty="0"/>
              <a:t>P</a:t>
            </a:r>
            <a:r>
              <a:rPr lang="en-GB" dirty="0"/>
              <a:t>R </a:t>
            </a:r>
          </a:p>
          <a:p>
            <a:pPr lvl="2"/>
            <a:endParaRPr lang="en-GB" dirty="0"/>
          </a:p>
          <a:p>
            <a:r>
              <a:rPr lang="en-GB" i="1" dirty="0"/>
              <a:t>Sound familiar?</a:t>
            </a:r>
          </a:p>
          <a:p>
            <a:pPr lvl="1"/>
            <a:r>
              <a:rPr lang="en-GB" i="1" dirty="0"/>
              <a:t>Essay mills function in a similar manner, promising a pass without the student having to put in (literally) any work</a:t>
            </a:r>
          </a:p>
          <a:p>
            <a:pPr lvl="2"/>
            <a:endParaRPr lang="en-GB" dirty="0"/>
          </a:p>
          <a:p>
            <a:pPr lvl="2"/>
            <a:endParaRPr lang="en-GB" dirty="0"/>
          </a:p>
          <a:p>
            <a:endParaRPr lang="en-GB" dirty="0"/>
          </a:p>
        </p:txBody>
      </p:sp>
      <p:sp>
        <p:nvSpPr>
          <p:cNvPr id="9" name="TextBox 8">
            <a:extLst>
              <a:ext uri="{FF2B5EF4-FFF2-40B4-BE49-F238E27FC236}">
                <a16:creationId xmlns:a16="http://schemas.microsoft.com/office/drawing/2014/main" id="{4120160A-8D92-4CBE-8475-E9827B35BEC4}"/>
              </a:ext>
            </a:extLst>
          </p:cNvPr>
          <p:cNvSpPr txBox="1"/>
          <p:nvPr/>
        </p:nvSpPr>
        <p:spPr>
          <a:xfrm>
            <a:off x="9941442" y="6538912"/>
            <a:ext cx="25518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badi" panose="020B0604020104020204" pitchFamily="34" charset="0"/>
                <a:ea typeface="+mn-ea"/>
                <a:cs typeface="+mn-cs"/>
              </a:rPr>
              <a:t>Source</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 Kuruvilla, 2021</a:t>
            </a:r>
          </a:p>
        </p:txBody>
      </p:sp>
    </p:spTree>
    <p:extLst>
      <p:ext uri="{BB962C8B-B14F-4D97-AF65-F5344CB8AC3E}">
        <p14:creationId xmlns:p14="http://schemas.microsoft.com/office/powerpoint/2010/main" val="23640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D8E91CA-3A14-4CBF-AC3C-59FE2BAE054C}"/>
              </a:ext>
            </a:extLst>
          </p:cNvPr>
          <p:cNvSpPr>
            <a:spLocks noGrp="1"/>
          </p:cNvSpPr>
          <p:nvPr>
            <p:ph type="title"/>
          </p:nvPr>
        </p:nvSpPr>
        <p:spPr>
          <a:xfrm>
            <a:off x="686834" y="1153572"/>
            <a:ext cx="3200400" cy="4461163"/>
          </a:xfrm>
        </p:spPr>
        <p:txBody>
          <a:bodyPr>
            <a:normAutofit/>
          </a:bodyPr>
          <a:lstStyle/>
          <a:p>
            <a:r>
              <a:rPr lang="en-GB">
                <a:solidFill>
                  <a:srgbClr val="FFFFFF"/>
                </a:solidFill>
              </a:rPr>
              <a:t>Why is this important?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A113E6E1-0668-4C9D-BF12-1AEBB66D3E14}"/>
              </a:ext>
            </a:extLst>
          </p:cNvPr>
          <p:cNvSpPr>
            <a:spLocks noGrp="1"/>
          </p:cNvSpPr>
          <p:nvPr>
            <p:ph idx="1"/>
          </p:nvPr>
        </p:nvSpPr>
        <p:spPr>
          <a:xfrm>
            <a:off x="4415410" y="1272381"/>
            <a:ext cx="6906491" cy="5585619"/>
          </a:xfrm>
        </p:spPr>
        <p:txBody>
          <a:bodyPr anchor="ctr">
            <a:normAutofit/>
          </a:bodyPr>
          <a:lstStyle/>
          <a:p>
            <a:r>
              <a:rPr lang="fi-FI" dirty="0" err="1"/>
              <a:t>All</a:t>
            </a:r>
            <a:r>
              <a:rPr lang="fi-FI" dirty="0"/>
              <a:t> </a:t>
            </a:r>
            <a:r>
              <a:rPr lang="fi-FI" dirty="0" err="1"/>
              <a:t>major</a:t>
            </a:r>
            <a:r>
              <a:rPr lang="fi-FI" dirty="0"/>
              <a:t> </a:t>
            </a:r>
            <a:r>
              <a:rPr lang="fi-FI" dirty="0" err="1"/>
              <a:t>retailers</a:t>
            </a:r>
            <a:r>
              <a:rPr lang="fi-FI" dirty="0"/>
              <a:t> </a:t>
            </a:r>
            <a:r>
              <a:rPr lang="fi-FI" dirty="0" err="1"/>
              <a:t>measure</a:t>
            </a:r>
            <a:r>
              <a:rPr lang="fi-FI" dirty="0"/>
              <a:t> </a:t>
            </a:r>
            <a:r>
              <a:rPr lang="fi-FI" dirty="0" err="1"/>
              <a:t>their</a:t>
            </a:r>
            <a:r>
              <a:rPr lang="fi-FI" dirty="0"/>
              <a:t> CSR </a:t>
            </a:r>
            <a:r>
              <a:rPr lang="fi-FI" dirty="0" err="1"/>
              <a:t>progress</a:t>
            </a:r>
            <a:r>
              <a:rPr lang="fi-FI" dirty="0"/>
              <a:t> on </a:t>
            </a:r>
            <a:r>
              <a:rPr lang="fi-FI" dirty="0" err="1"/>
              <a:t>supply-chain</a:t>
            </a:r>
            <a:r>
              <a:rPr lang="fi-FI" dirty="0"/>
              <a:t> </a:t>
            </a:r>
            <a:r>
              <a:rPr lang="fi-FI" dirty="0" err="1"/>
              <a:t>related</a:t>
            </a:r>
            <a:r>
              <a:rPr lang="fi-FI" dirty="0"/>
              <a:t> </a:t>
            </a:r>
            <a:r>
              <a:rPr lang="fi-FI" dirty="0" err="1"/>
              <a:t>issues</a:t>
            </a:r>
            <a:r>
              <a:rPr lang="fi-FI" dirty="0"/>
              <a:t> </a:t>
            </a:r>
            <a:r>
              <a:rPr lang="fi-FI" dirty="0" err="1"/>
              <a:t>based</a:t>
            </a:r>
            <a:r>
              <a:rPr lang="fi-FI" dirty="0"/>
              <a:t> on general CSR </a:t>
            </a:r>
            <a:r>
              <a:rPr lang="fi-FI" dirty="0" err="1"/>
              <a:t>ratings</a:t>
            </a:r>
            <a:r>
              <a:rPr lang="fi-FI" dirty="0"/>
              <a:t>, </a:t>
            </a:r>
            <a:r>
              <a:rPr lang="fi-FI" dirty="0" err="1"/>
              <a:t>which</a:t>
            </a:r>
            <a:r>
              <a:rPr lang="fi-FI" dirty="0"/>
              <a:t> </a:t>
            </a:r>
            <a:r>
              <a:rPr lang="fi-FI" dirty="0" err="1"/>
              <a:t>are</a:t>
            </a:r>
            <a:r>
              <a:rPr lang="fi-FI" dirty="0"/>
              <a:t> </a:t>
            </a:r>
            <a:r>
              <a:rPr lang="fi-FI" dirty="0" err="1"/>
              <a:t>ultimately</a:t>
            </a:r>
            <a:r>
              <a:rPr lang="fi-FI" dirty="0"/>
              <a:t> </a:t>
            </a:r>
            <a:r>
              <a:rPr lang="fi-FI" dirty="0" err="1"/>
              <a:t>determined</a:t>
            </a:r>
            <a:r>
              <a:rPr lang="fi-FI" dirty="0"/>
              <a:t> </a:t>
            </a:r>
            <a:r>
              <a:rPr lang="fi-FI" dirty="0" err="1"/>
              <a:t>by</a:t>
            </a:r>
            <a:r>
              <a:rPr lang="fi-FI" dirty="0"/>
              <a:t> </a:t>
            </a:r>
            <a:r>
              <a:rPr lang="fi-FI" dirty="0" err="1"/>
              <a:t>these</a:t>
            </a:r>
            <a:r>
              <a:rPr lang="fi-FI" dirty="0"/>
              <a:t> </a:t>
            </a:r>
            <a:r>
              <a:rPr lang="fi-FI" dirty="0" err="1"/>
              <a:t>audit</a:t>
            </a:r>
            <a:r>
              <a:rPr lang="fi-FI" dirty="0"/>
              <a:t> </a:t>
            </a:r>
            <a:r>
              <a:rPr lang="fi-FI" dirty="0" err="1"/>
              <a:t>processes</a:t>
            </a:r>
            <a:endParaRPr lang="fi-FI" dirty="0"/>
          </a:p>
          <a:p>
            <a:pPr lvl="1"/>
            <a:r>
              <a:rPr lang="fi-FI" dirty="0" err="1"/>
              <a:t>This</a:t>
            </a:r>
            <a:r>
              <a:rPr lang="fi-FI" dirty="0"/>
              <a:t> is </a:t>
            </a:r>
            <a:r>
              <a:rPr lang="fi-FI" dirty="0" err="1"/>
              <a:t>the</a:t>
            </a:r>
            <a:r>
              <a:rPr lang="fi-FI" dirty="0"/>
              <a:t> </a:t>
            </a:r>
            <a:r>
              <a:rPr lang="fi-FI" dirty="0" err="1"/>
              <a:t>norm</a:t>
            </a:r>
            <a:r>
              <a:rPr lang="fi-FI" dirty="0"/>
              <a:t> </a:t>
            </a:r>
            <a:r>
              <a:rPr lang="fi-FI" dirty="0" err="1"/>
              <a:t>currently</a:t>
            </a:r>
            <a:r>
              <a:rPr lang="fi-FI" dirty="0"/>
              <a:t> in </a:t>
            </a:r>
            <a:r>
              <a:rPr lang="fi-FI" dirty="0" err="1"/>
              <a:t>place</a:t>
            </a:r>
            <a:endParaRPr lang="fi-FI" dirty="0"/>
          </a:p>
          <a:p>
            <a:r>
              <a:rPr lang="fi-FI" dirty="0" err="1"/>
              <a:t>This</a:t>
            </a:r>
            <a:r>
              <a:rPr lang="fi-FI" dirty="0"/>
              <a:t> </a:t>
            </a:r>
            <a:r>
              <a:rPr lang="fi-FI" dirty="0" err="1"/>
              <a:t>measure</a:t>
            </a:r>
            <a:r>
              <a:rPr lang="fi-FI" dirty="0"/>
              <a:t> is </a:t>
            </a:r>
            <a:r>
              <a:rPr lang="fi-FI" dirty="0" err="1"/>
              <a:t>completely</a:t>
            </a:r>
            <a:r>
              <a:rPr lang="fi-FI" dirty="0"/>
              <a:t> </a:t>
            </a:r>
            <a:r>
              <a:rPr lang="fi-FI" dirty="0" err="1"/>
              <a:t>unreliable</a:t>
            </a:r>
            <a:r>
              <a:rPr lang="fi-FI" dirty="0"/>
              <a:t>, </a:t>
            </a:r>
            <a:r>
              <a:rPr lang="fi-FI" dirty="0" err="1"/>
              <a:t>based</a:t>
            </a:r>
            <a:r>
              <a:rPr lang="fi-FI" dirty="0"/>
              <a:t> on </a:t>
            </a:r>
            <a:r>
              <a:rPr lang="fi-FI" dirty="0" err="1"/>
              <a:t>this</a:t>
            </a:r>
            <a:r>
              <a:rPr lang="fi-FI" dirty="0"/>
              <a:t> </a:t>
            </a:r>
            <a:r>
              <a:rPr lang="fi-FI" dirty="0" err="1"/>
              <a:t>newly</a:t>
            </a:r>
            <a:r>
              <a:rPr lang="fi-FI" dirty="0"/>
              <a:t> </a:t>
            </a:r>
            <a:r>
              <a:rPr lang="fi-FI" dirty="0" err="1"/>
              <a:t>emerged</a:t>
            </a:r>
            <a:r>
              <a:rPr lang="fi-FI" dirty="0"/>
              <a:t> data</a:t>
            </a:r>
          </a:p>
          <a:p>
            <a:pPr lvl="1"/>
            <a:r>
              <a:rPr lang="fi-FI" dirty="0"/>
              <a:t>45% of </a:t>
            </a:r>
            <a:r>
              <a:rPr lang="fi-FI" dirty="0" err="1"/>
              <a:t>audits</a:t>
            </a:r>
            <a:r>
              <a:rPr lang="fi-FI" dirty="0"/>
              <a:t> </a:t>
            </a:r>
            <a:r>
              <a:rPr lang="fi-FI" dirty="0" err="1"/>
              <a:t>unreliable</a:t>
            </a:r>
            <a:r>
              <a:rPr lang="fi-FI" dirty="0"/>
              <a:t>!</a:t>
            </a:r>
          </a:p>
          <a:p>
            <a:r>
              <a:rPr lang="fi-FI" b="1" dirty="0"/>
              <a:t>In </a:t>
            </a:r>
            <a:r>
              <a:rPr lang="fi-FI" b="1" dirty="0" err="1"/>
              <a:t>short</a:t>
            </a:r>
            <a:r>
              <a:rPr lang="fi-FI" b="1" dirty="0"/>
              <a:t>: </a:t>
            </a:r>
            <a:r>
              <a:rPr lang="fi-FI" b="1" dirty="0" err="1"/>
              <a:t>private</a:t>
            </a:r>
            <a:r>
              <a:rPr lang="fi-FI" b="1" dirty="0"/>
              <a:t> </a:t>
            </a:r>
            <a:r>
              <a:rPr lang="fi-FI" b="1" dirty="0" err="1"/>
              <a:t>regulation</a:t>
            </a:r>
            <a:r>
              <a:rPr lang="fi-FI" b="1" dirty="0"/>
              <a:t> data is </a:t>
            </a:r>
            <a:r>
              <a:rPr lang="fi-FI" b="1" dirty="0" err="1"/>
              <a:t>not</a:t>
            </a:r>
            <a:r>
              <a:rPr lang="fi-FI" b="1" dirty="0"/>
              <a:t> </a:t>
            </a:r>
            <a:r>
              <a:rPr lang="fi-FI" b="1" dirty="0" err="1"/>
              <a:t>correlated</a:t>
            </a:r>
            <a:r>
              <a:rPr lang="fi-FI" b="1" dirty="0"/>
              <a:t> </a:t>
            </a:r>
            <a:r>
              <a:rPr lang="fi-FI" b="1" dirty="0" err="1"/>
              <a:t>with</a:t>
            </a:r>
            <a:r>
              <a:rPr lang="fi-FI" b="1" dirty="0"/>
              <a:t> </a:t>
            </a:r>
            <a:r>
              <a:rPr lang="fi-FI" b="1" dirty="0" err="1"/>
              <a:t>actual</a:t>
            </a:r>
            <a:r>
              <a:rPr lang="fi-FI" b="1" dirty="0"/>
              <a:t> </a:t>
            </a:r>
            <a:r>
              <a:rPr lang="fi-FI" b="1" dirty="0" err="1"/>
              <a:t>social</a:t>
            </a:r>
            <a:r>
              <a:rPr lang="fi-FI" b="1" dirty="0"/>
              <a:t> (</a:t>
            </a:r>
            <a:r>
              <a:rPr lang="fi-FI" b="1" dirty="0" err="1"/>
              <a:t>labor-related</a:t>
            </a:r>
            <a:r>
              <a:rPr lang="fi-FI" b="1" dirty="0"/>
              <a:t>) </a:t>
            </a:r>
            <a:r>
              <a:rPr lang="fi-FI" b="1" dirty="0" err="1"/>
              <a:t>outcomes</a:t>
            </a:r>
            <a:endParaRPr lang="en-GB" b="1" dirty="0"/>
          </a:p>
          <a:p>
            <a:pPr lvl="2"/>
            <a:endParaRPr lang="en-GB" dirty="0"/>
          </a:p>
          <a:p>
            <a:pPr lvl="2"/>
            <a:endParaRPr lang="en-GB" dirty="0"/>
          </a:p>
          <a:p>
            <a:endParaRPr lang="en-GB" dirty="0"/>
          </a:p>
        </p:txBody>
      </p:sp>
      <p:sp>
        <p:nvSpPr>
          <p:cNvPr id="9" name="TextBox 8">
            <a:extLst>
              <a:ext uri="{FF2B5EF4-FFF2-40B4-BE49-F238E27FC236}">
                <a16:creationId xmlns:a16="http://schemas.microsoft.com/office/drawing/2014/main" id="{4120160A-8D92-4CBE-8475-E9827B35BEC4}"/>
              </a:ext>
            </a:extLst>
          </p:cNvPr>
          <p:cNvSpPr txBox="1"/>
          <p:nvPr/>
        </p:nvSpPr>
        <p:spPr>
          <a:xfrm>
            <a:off x="9941442" y="6538912"/>
            <a:ext cx="255181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badi" panose="020B0604020104020204" pitchFamily="34" charset="0"/>
                <a:ea typeface="+mn-ea"/>
                <a:cs typeface="+mn-cs"/>
              </a:rPr>
              <a:t>Source</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 Kuruvilla, 2021</a:t>
            </a:r>
          </a:p>
        </p:txBody>
      </p:sp>
    </p:spTree>
    <p:extLst>
      <p:ext uri="{BB962C8B-B14F-4D97-AF65-F5344CB8AC3E}">
        <p14:creationId xmlns:p14="http://schemas.microsoft.com/office/powerpoint/2010/main" val="146897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1EB6DD30-A9D4-4EF9-84DA-34B035388611}"/>
              </a:ext>
            </a:extLst>
          </p:cNvPr>
          <p:cNvSpPr>
            <a:spLocks noGrp="1"/>
          </p:cNvSpPr>
          <p:nvPr>
            <p:ph type="title"/>
          </p:nvPr>
        </p:nvSpPr>
        <p:spPr>
          <a:xfrm>
            <a:off x="5297762" y="329184"/>
            <a:ext cx="6251110" cy="1783080"/>
          </a:xfrm>
        </p:spPr>
        <p:txBody>
          <a:bodyPr anchor="b">
            <a:normAutofit/>
          </a:bodyPr>
          <a:lstStyle/>
          <a:p>
            <a:r>
              <a:rPr lang="fi-FI" sz="5400"/>
              <a:t>Potential solutions?</a:t>
            </a:r>
            <a:endParaRPr lang="en-GB" sz="5400"/>
          </a:p>
        </p:txBody>
      </p:sp>
      <p:pic>
        <p:nvPicPr>
          <p:cNvPr id="5" name="Picture 4" descr="Many question marks on black background">
            <a:extLst>
              <a:ext uri="{FF2B5EF4-FFF2-40B4-BE49-F238E27FC236}">
                <a16:creationId xmlns:a16="http://schemas.microsoft.com/office/drawing/2014/main" id="{E0A3908C-08B9-4712-827C-795585C85CFC}"/>
              </a:ext>
            </a:extLst>
          </p:cNvPr>
          <p:cNvPicPr>
            <a:picLocks noChangeAspect="1"/>
          </p:cNvPicPr>
          <p:nvPr/>
        </p:nvPicPr>
        <p:blipFill rotWithShape="1">
          <a:blip r:embed="rId3"/>
          <a:srcRect l="58573" r="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D6DA09FC-7858-47F0-84E6-99589C5A34B7}"/>
              </a:ext>
            </a:extLst>
          </p:cNvPr>
          <p:cNvSpPr>
            <a:spLocks noGrp="1"/>
          </p:cNvSpPr>
          <p:nvPr>
            <p:ph idx="1"/>
          </p:nvPr>
        </p:nvSpPr>
        <p:spPr>
          <a:xfrm>
            <a:off x="5297762" y="2706624"/>
            <a:ext cx="6251110" cy="3483864"/>
          </a:xfrm>
        </p:spPr>
        <p:txBody>
          <a:bodyPr>
            <a:normAutofit/>
          </a:bodyPr>
          <a:lstStyle/>
          <a:p>
            <a:r>
              <a:rPr lang="fi-FI" sz="2100" err="1"/>
              <a:t>Simplify</a:t>
            </a:r>
            <a:r>
              <a:rPr lang="fi-FI" sz="2100"/>
              <a:t> the </a:t>
            </a:r>
            <a:r>
              <a:rPr lang="fi-FI" sz="2100" err="1"/>
              <a:t>process</a:t>
            </a:r>
            <a:r>
              <a:rPr lang="fi-FI" sz="2100"/>
              <a:t>:</a:t>
            </a:r>
          </a:p>
          <a:p>
            <a:pPr lvl="1"/>
            <a:r>
              <a:rPr lang="fi-FI" sz="1700" err="1"/>
              <a:t>Have</a:t>
            </a:r>
            <a:r>
              <a:rPr lang="fi-FI" sz="1700"/>
              <a:t> </a:t>
            </a:r>
            <a:r>
              <a:rPr lang="fi-FI" sz="1700" err="1"/>
              <a:t>fewer</a:t>
            </a:r>
            <a:r>
              <a:rPr lang="fi-FI" sz="1700"/>
              <a:t> </a:t>
            </a:r>
            <a:r>
              <a:rPr lang="fi-FI" sz="1700" err="1"/>
              <a:t>standards</a:t>
            </a:r>
            <a:r>
              <a:rPr lang="fi-FI" sz="1700"/>
              <a:t> (</a:t>
            </a:r>
            <a:r>
              <a:rPr lang="fi-FI" sz="1700" err="1"/>
              <a:t>one</a:t>
            </a:r>
            <a:r>
              <a:rPr lang="fi-FI" sz="1700"/>
              <a:t> per </a:t>
            </a:r>
            <a:r>
              <a:rPr lang="fi-FI" sz="1700" err="1"/>
              <a:t>field</a:t>
            </a:r>
            <a:r>
              <a:rPr lang="fi-FI" sz="1700"/>
              <a:t>/</a:t>
            </a:r>
            <a:r>
              <a:rPr lang="fi-FI" sz="1700" err="1"/>
              <a:t>issue</a:t>
            </a:r>
            <a:r>
              <a:rPr lang="fi-FI" sz="1700"/>
              <a:t>)</a:t>
            </a:r>
          </a:p>
          <a:p>
            <a:pPr lvl="2"/>
            <a:r>
              <a:rPr lang="fi-FI" sz="1700" err="1"/>
              <a:t>Overlap</a:t>
            </a:r>
            <a:r>
              <a:rPr lang="fi-FI" sz="1700"/>
              <a:t> and </a:t>
            </a:r>
            <a:r>
              <a:rPr lang="fi-FI" sz="1700" err="1"/>
              <a:t>multiplicity</a:t>
            </a:r>
            <a:r>
              <a:rPr lang="fi-FI" sz="1700"/>
              <a:t> </a:t>
            </a:r>
            <a:r>
              <a:rPr lang="fi-FI" sz="1700" err="1"/>
              <a:t>create</a:t>
            </a:r>
            <a:r>
              <a:rPr lang="fi-FI" sz="1700"/>
              <a:t> </a:t>
            </a:r>
            <a:r>
              <a:rPr lang="fi-FI" sz="1700" err="1"/>
              <a:t>incentives</a:t>
            </a:r>
            <a:r>
              <a:rPr lang="fi-FI" sz="1700"/>
              <a:t> for ’</a:t>
            </a:r>
            <a:r>
              <a:rPr lang="fi-FI" sz="1700" err="1"/>
              <a:t>hastening</a:t>
            </a:r>
            <a:r>
              <a:rPr lang="fi-FI" sz="1700"/>
              <a:t>’ the </a:t>
            </a:r>
            <a:r>
              <a:rPr lang="fi-FI" sz="1700" err="1"/>
              <a:t>process</a:t>
            </a:r>
            <a:endParaRPr lang="fi-FI" sz="1700"/>
          </a:p>
          <a:p>
            <a:pPr lvl="1"/>
            <a:r>
              <a:rPr lang="fi-FI" sz="1700"/>
              <a:t>One </a:t>
            </a:r>
            <a:r>
              <a:rPr lang="fi-FI" sz="1700" err="1"/>
              <a:t>auditing</a:t>
            </a:r>
            <a:r>
              <a:rPr lang="fi-FI" sz="1700"/>
              <a:t> </a:t>
            </a:r>
            <a:r>
              <a:rPr lang="fi-FI" sz="1700" err="1"/>
              <a:t>process</a:t>
            </a:r>
            <a:r>
              <a:rPr lang="fi-FI" sz="1700"/>
              <a:t>?</a:t>
            </a:r>
          </a:p>
          <a:p>
            <a:pPr lvl="2"/>
            <a:r>
              <a:rPr lang="fi-FI" sz="1700" err="1"/>
              <a:t>Across</a:t>
            </a:r>
            <a:r>
              <a:rPr lang="fi-FI" sz="1700"/>
              <a:t> </a:t>
            </a:r>
            <a:r>
              <a:rPr lang="fi-FI" sz="1700" err="1"/>
              <a:t>different</a:t>
            </a:r>
            <a:r>
              <a:rPr lang="fi-FI" sz="1700"/>
              <a:t> </a:t>
            </a:r>
            <a:r>
              <a:rPr lang="fi-FI" sz="1700" err="1"/>
              <a:t>phases</a:t>
            </a:r>
            <a:r>
              <a:rPr lang="fi-FI" sz="1700"/>
              <a:t> of the </a:t>
            </a:r>
            <a:r>
              <a:rPr lang="fi-FI" sz="1700" err="1"/>
              <a:t>supply</a:t>
            </a:r>
            <a:r>
              <a:rPr lang="fi-FI" sz="1700"/>
              <a:t> </a:t>
            </a:r>
            <a:r>
              <a:rPr lang="fi-FI" sz="1700" err="1"/>
              <a:t>chain</a:t>
            </a:r>
            <a:endParaRPr lang="fi-FI" sz="1700"/>
          </a:p>
          <a:p>
            <a:pPr lvl="1"/>
            <a:r>
              <a:rPr lang="fi-FI" sz="1700" err="1"/>
              <a:t>Increased</a:t>
            </a:r>
            <a:r>
              <a:rPr lang="fi-FI" sz="1700"/>
              <a:t> </a:t>
            </a:r>
            <a:r>
              <a:rPr lang="fi-FI" sz="1700" err="1"/>
              <a:t>transparency</a:t>
            </a:r>
            <a:r>
              <a:rPr lang="fi-FI" sz="1700"/>
              <a:t>?</a:t>
            </a:r>
          </a:p>
          <a:p>
            <a:pPr lvl="2"/>
            <a:r>
              <a:rPr lang="fi-FI" sz="1700"/>
              <a:t>Open </a:t>
            </a:r>
            <a:r>
              <a:rPr lang="fi-FI" sz="1700" err="1"/>
              <a:t>databases</a:t>
            </a:r>
            <a:r>
              <a:rPr lang="fi-FI" sz="1700"/>
              <a:t> on </a:t>
            </a:r>
            <a:r>
              <a:rPr lang="fi-FI" sz="1700" err="1"/>
              <a:t>who</a:t>
            </a:r>
            <a:r>
              <a:rPr lang="fi-FI" sz="1700"/>
              <a:t> </a:t>
            </a:r>
            <a:r>
              <a:rPr lang="fi-FI" sz="1700" err="1"/>
              <a:t>have</a:t>
            </a:r>
            <a:r>
              <a:rPr lang="fi-FI" sz="1700"/>
              <a:t> </a:t>
            </a:r>
            <a:r>
              <a:rPr lang="fi-FI" sz="1700" err="1"/>
              <a:t>conducted</a:t>
            </a:r>
            <a:r>
              <a:rPr lang="fi-FI" sz="1700"/>
              <a:t> </a:t>
            </a:r>
            <a:r>
              <a:rPr lang="fi-FI" sz="1700" err="1"/>
              <a:t>which</a:t>
            </a:r>
            <a:r>
              <a:rPr lang="fi-FI" sz="1700"/>
              <a:t> </a:t>
            </a:r>
            <a:r>
              <a:rPr lang="fi-FI" sz="1700" err="1"/>
              <a:t>audits</a:t>
            </a:r>
            <a:r>
              <a:rPr lang="fi-FI" sz="1700"/>
              <a:t>, </a:t>
            </a:r>
            <a:r>
              <a:rPr lang="fi-FI" sz="1700" err="1"/>
              <a:t>publish</a:t>
            </a:r>
            <a:r>
              <a:rPr lang="fi-FI" sz="1700"/>
              <a:t> </a:t>
            </a:r>
            <a:r>
              <a:rPr lang="fi-FI" sz="1700" err="1"/>
              <a:t>specific</a:t>
            </a:r>
            <a:r>
              <a:rPr lang="fi-FI" sz="1700"/>
              <a:t> </a:t>
            </a:r>
            <a:r>
              <a:rPr lang="fi-FI" sz="1700" err="1"/>
              <a:t>results</a:t>
            </a:r>
            <a:r>
              <a:rPr lang="fi-FI" sz="1700"/>
              <a:t>...</a:t>
            </a:r>
          </a:p>
          <a:p>
            <a:r>
              <a:rPr lang="fi-FI" sz="2100" err="1"/>
              <a:t>Empower</a:t>
            </a:r>
            <a:r>
              <a:rPr lang="fi-FI" sz="2100"/>
              <a:t> the </a:t>
            </a:r>
            <a:r>
              <a:rPr lang="fi-FI" sz="2100" err="1"/>
              <a:t>factory</a:t>
            </a:r>
            <a:r>
              <a:rPr lang="fi-FI" sz="2100"/>
              <a:t> </a:t>
            </a:r>
            <a:r>
              <a:rPr lang="fi-FI" sz="2100" err="1"/>
              <a:t>workers</a:t>
            </a:r>
            <a:endParaRPr lang="fi-FI" sz="2100"/>
          </a:p>
          <a:p>
            <a:pPr lvl="1"/>
            <a:r>
              <a:rPr lang="fi-FI" sz="1700" err="1"/>
              <a:t>This</a:t>
            </a:r>
            <a:r>
              <a:rPr lang="fi-FI" sz="1700"/>
              <a:t> is </a:t>
            </a:r>
            <a:r>
              <a:rPr lang="fi-FI" sz="1700" err="1"/>
              <a:t>what</a:t>
            </a:r>
            <a:r>
              <a:rPr lang="fi-FI" sz="1700"/>
              <a:t>, in </a:t>
            </a:r>
            <a:r>
              <a:rPr lang="fi-FI" sz="1700" err="1"/>
              <a:t>fact</a:t>
            </a:r>
            <a:r>
              <a:rPr lang="fi-FI" sz="1700"/>
              <a:t>, some </a:t>
            </a:r>
            <a:r>
              <a:rPr lang="fi-FI" sz="1700" err="1"/>
              <a:t>global</a:t>
            </a:r>
            <a:r>
              <a:rPr lang="fi-FI" sz="1700"/>
              <a:t> </a:t>
            </a:r>
            <a:r>
              <a:rPr lang="fi-FI" sz="1700" err="1"/>
              <a:t>brands</a:t>
            </a:r>
            <a:r>
              <a:rPr lang="fi-FI" sz="1700"/>
              <a:t> </a:t>
            </a:r>
            <a:r>
              <a:rPr lang="fi-FI" sz="1700" err="1"/>
              <a:t>are</a:t>
            </a:r>
            <a:r>
              <a:rPr lang="fi-FI" sz="1700"/>
              <a:t> </a:t>
            </a:r>
            <a:r>
              <a:rPr lang="fi-FI" sz="1700" err="1"/>
              <a:t>trying</a:t>
            </a:r>
            <a:r>
              <a:rPr lang="fi-FI" sz="1700"/>
              <a:t> to </a:t>
            </a:r>
            <a:r>
              <a:rPr lang="fi-FI" sz="1700" err="1"/>
              <a:t>do</a:t>
            </a:r>
            <a:endParaRPr lang="fi-FI" sz="1700"/>
          </a:p>
        </p:txBody>
      </p:sp>
      <p:sp>
        <p:nvSpPr>
          <p:cNvPr id="8" name="TextBox 7">
            <a:extLst>
              <a:ext uri="{FF2B5EF4-FFF2-40B4-BE49-F238E27FC236}">
                <a16:creationId xmlns:a16="http://schemas.microsoft.com/office/drawing/2014/main" id="{A196DB75-40EB-436A-896F-9D72EF6B5796}"/>
              </a:ext>
            </a:extLst>
          </p:cNvPr>
          <p:cNvSpPr txBox="1"/>
          <p:nvPr/>
        </p:nvSpPr>
        <p:spPr>
          <a:xfrm>
            <a:off x="9101470" y="6176963"/>
            <a:ext cx="255181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badi" panose="020B0604020104020204" pitchFamily="34" charset="0"/>
                <a:ea typeface="+mn-ea"/>
                <a:cs typeface="+mn-cs"/>
              </a:rPr>
              <a:t>Sources</a:t>
            </a: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badi" panose="020B0604020104020204" pitchFamily="34" charset="0"/>
                <a:ea typeface="+mn-ea"/>
                <a:cs typeface="+mn-cs"/>
              </a:rPr>
              <a:t>Reinecke &amp; Donaghey, 2021; Kuruvilla, 2021</a:t>
            </a:r>
          </a:p>
        </p:txBody>
      </p:sp>
    </p:spTree>
    <p:extLst>
      <p:ext uri="{BB962C8B-B14F-4D97-AF65-F5344CB8AC3E}">
        <p14:creationId xmlns:p14="http://schemas.microsoft.com/office/powerpoint/2010/main" val="19998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53B43E-0140-27EE-8520-AEDC6FC41F4A}"/>
              </a:ext>
            </a:extLst>
          </p:cNvPr>
          <p:cNvSpPr>
            <a:spLocks noGrp="1"/>
          </p:cNvSpPr>
          <p:nvPr>
            <p:ph type="ctrTitle"/>
          </p:nvPr>
        </p:nvSpPr>
        <p:spPr/>
        <p:txBody>
          <a:bodyPr/>
          <a:lstStyle/>
          <a:p>
            <a:r>
              <a:rPr lang="en-US" dirty="0"/>
              <a:t>Herman Miller case</a:t>
            </a:r>
          </a:p>
        </p:txBody>
      </p:sp>
    </p:spTree>
    <p:extLst>
      <p:ext uri="{BB962C8B-B14F-4D97-AF65-F5344CB8AC3E}">
        <p14:creationId xmlns:p14="http://schemas.microsoft.com/office/powerpoint/2010/main" val="62685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29B28-33A6-4A05-9A17-272F6D904161}"/>
              </a:ext>
            </a:extLst>
          </p:cNvPr>
          <p:cNvSpPr>
            <a:spLocks noGrp="1"/>
          </p:cNvSpPr>
          <p:nvPr>
            <p:ph type="ctrTitle"/>
          </p:nvPr>
        </p:nvSpPr>
        <p:spPr/>
        <p:txBody>
          <a:bodyPr/>
          <a:lstStyle/>
          <a:p>
            <a:endParaRPr lang="en-CA" dirty="0"/>
          </a:p>
        </p:txBody>
      </p:sp>
      <p:sp>
        <p:nvSpPr>
          <p:cNvPr id="3" name="Content Placeholder 2">
            <a:extLst>
              <a:ext uri="{FF2B5EF4-FFF2-40B4-BE49-F238E27FC236}">
                <a16:creationId xmlns:a16="http://schemas.microsoft.com/office/drawing/2014/main" id="{3F5E44BE-D620-47D4-8392-6A8CE0306704}"/>
              </a:ext>
            </a:extLst>
          </p:cNvPr>
          <p:cNvSpPr>
            <a:spLocks noGrp="1"/>
          </p:cNvSpPr>
          <p:nvPr>
            <p:ph sz="quarter" idx="14"/>
          </p:nvPr>
        </p:nvSpPr>
        <p:spPr/>
        <p:txBody>
          <a:bodyPr/>
          <a:lstStyle/>
          <a:p>
            <a:endParaRPr lang="en-CA" dirty="0"/>
          </a:p>
        </p:txBody>
      </p:sp>
      <p:sp>
        <p:nvSpPr>
          <p:cNvPr id="4" name="Footer Placeholder 3">
            <a:extLst>
              <a:ext uri="{FF2B5EF4-FFF2-40B4-BE49-F238E27FC236}">
                <a16:creationId xmlns:a16="http://schemas.microsoft.com/office/drawing/2014/main" id="{BF93D495-5218-4346-9F6E-D3B5C82D46E9}"/>
              </a:ext>
            </a:extLst>
          </p:cNvPr>
          <p:cNvSpPr>
            <a:spLocks noGrp="1"/>
          </p:cNvSpPr>
          <p:nvPr>
            <p:ph type="ftr" sz="quarter" idx="16"/>
          </p:nvPr>
        </p:nvSpPr>
        <p:spPr/>
        <p:txBody>
          <a:bodyPr/>
          <a:lstStyle/>
          <a:p>
            <a:pPr defTabSz="548640" fontAlgn="base">
              <a:spcBef>
                <a:spcPct val="0"/>
              </a:spcBef>
              <a:spcAft>
                <a:spcPct val="0"/>
              </a:spcAft>
              <a:defRPr/>
            </a:pPr>
            <a:r>
              <a:rPr lang="en-US">
                <a:solidFill>
                  <a:prstClr val="black">
                    <a:tint val="75000"/>
                  </a:prstClr>
                </a:solidFill>
                <a:latin typeface="Arial" charset="0"/>
                <a:ea typeface="ＭＳ Ｐゴシック" charset="0"/>
              </a:rPr>
              <a:t>Sustainability in Business 2022</a:t>
            </a:r>
            <a:endParaRPr lang="fi-FI">
              <a:solidFill>
                <a:prstClr val="black">
                  <a:tint val="75000"/>
                </a:prstClr>
              </a:solidFill>
              <a:latin typeface="Arial" charset="0"/>
              <a:ea typeface="ＭＳ Ｐゴシック" charset="0"/>
            </a:endParaRPr>
          </a:p>
        </p:txBody>
      </p:sp>
      <p:sp>
        <p:nvSpPr>
          <p:cNvPr id="5" name="Slide Number Placeholder 4">
            <a:extLst>
              <a:ext uri="{FF2B5EF4-FFF2-40B4-BE49-F238E27FC236}">
                <a16:creationId xmlns:a16="http://schemas.microsoft.com/office/drawing/2014/main" id="{F43368EB-BADC-4879-87C6-3B6CA6210B93}"/>
              </a:ext>
            </a:extLst>
          </p:cNvPr>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a:t>
            </a:fld>
            <a:endParaRPr lang="fi-FI">
              <a:solidFill>
                <a:prstClr val="black">
                  <a:tint val="75000"/>
                </a:prstClr>
              </a:solidFill>
              <a:latin typeface="Arial" charset="0"/>
              <a:ea typeface="ＭＳ Ｐゴシック" charset="0"/>
            </a:endParaRPr>
          </a:p>
        </p:txBody>
      </p:sp>
      <p:pic>
        <p:nvPicPr>
          <p:cNvPr id="6" name="Picture 2" descr="http://upload.wikimedia.org/wikipedia/commons/0/0c/Dhaka_Savar_Building_Collapse.jpg">
            <a:extLst>
              <a:ext uri="{FF2B5EF4-FFF2-40B4-BE49-F238E27FC236}">
                <a16:creationId xmlns:a16="http://schemas.microsoft.com/office/drawing/2014/main" id="{B0E76E8A-AE96-453B-B56C-B4F909D23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31" y="-427836"/>
            <a:ext cx="10969943" cy="731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9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Herman Miller </a:t>
            </a:r>
            <a:r>
              <a:rPr lang="fi-FI" dirty="0" err="1"/>
              <a:t>overview</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20</a:t>
            </a:fld>
            <a:endParaRPr lang="fi-FI">
              <a:solidFill>
                <a:prstClr val="black">
                  <a:tint val="75000"/>
                </a:prstClr>
              </a:solidFill>
              <a:latin typeface="Arial" charset="0"/>
              <a:ea typeface="ＭＳ Ｐゴシック" charset="0"/>
            </a:endParaRPr>
          </a:p>
        </p:txBody>
      </p:sp>
      <p:sp>
        <p:nvSpPr>
          <p:cNvPr id="6" name="Content Placeholder 5"/>
          <p:cNvSpPr>
            <a:spLocks noGrp="1"/>
          </p:cNvSpPr>
          <p:nvPr>
            <p:ph sz="quarter" idx="14"/>
          </p:nvPr>
        </p:nvSpPr>
        <p:spPr/>
        <p:txBody>
          <a:bodyPr/>
          <a:lstStyle/>
          <a:p>
            <a:r>
              <a:rPr lang="fi-FI" dirty="0" err="1"/>
              <a:t>Dates</a:t>
            </a:r>
            <a:r>
              <a:rPr lang="fi-FI" dirty="0"/>
              <a:t> </a:t>
            </a:r>
            <a:r>
              <a:rPr lang="fi-FI" dirty="0" err="1"/>
              <a:t>back</a:t>
            </a:r>
            <a:r>
              <a:rPr lang="fi-FI" dirty="0"/>
              <a:t> to 1905</a:t>
            </a:r>
          </a:p>
          <a:p>
            <a:endParaRPr lang="fi-FI" dirty="0"/>
          </a:p>
          <a:p>
            <a:r>
              <a:rPr lang="fi-FI" dirty="0"/>
              <a:t>One of </a:t>
            </a:r>
            <a:r>
              <a:rPr lang="fi-FI" dirty="0" err="1"/>
              <a:t>the</a:t>
            </a:r>
            <a:r>
              <a:rPr lang="fi-FI" dirty="0"/>
              <a:t> top </a:t>
            </a:r>
            <a:r>
              <a:rPr lang="fi-FI" dirty="0" err="1"/>
              <a:t>four</a:t>
            </a:r>
            <a:r>
              <a:rPr lang="fi-FI" dirty="0"/>
              <a:t> </a:t>
            </a:r>
            <a:r>
              <a:rPr lang="fi-FI" dirty="0" err="1"/>
              <a:t>suppliers</a:t>
            </a:r>
            <a:r>
              <a:rPr lang="fi-FI" dirty="0"/>
              <a:t> of U.S. </a:t>
            </a:r>
            <a:r>
              <a:rPr lang="fi-FI" dirty="0" err="1"/>
              <a:t>office</a:t>
            </a:r>
            <a:r>
              <a:rPr lang="fi-FI" dirty="0"/>
              <a:t> </a:t>
            </a:r>
            <a:r>
              <a:rPr lang="fi-FI" dirty="0" err="1"/>
              <a:t>furniture</a:t>
            </a:r>
            <a:r>
              <a:rPr lang="fi-FI" dirty="0"/>
              <a:t> (16% market </a:t>
            </a:r>
            <a:r>
              <a:rPr lang="fi-FI" dirty="0" err="1"/>
              <a:t>share</a:t>
            </a:r>
            <a:r>
              <a:rPr lang="fi-FI" dirty="0"/>
              <a:t> in 2002)</a:t>
            </a:r>
          </a:p>
          <a:p>
            <a:endParaRPr lang="fi-FI" dirty="0"/>
          </a:p>
          <a:p>
            <a:r>
              <a:rPr lang="fi-FI" dirty="0" err="1"/>
              <a:t>Most</a:t>
            </a:r>
            <a:r>
              <a:rPr lang="fi-FI" dirty="0"/>
              <a:t> </a:t>
            </a:r>
            <a:r>
              <a:rPr lang="fi-FI" dirty="0" err="1"/>
              <a:t>customers</a:t>
            </a:r>
            <a:r>
              <a:rPr lang="fi-FI" dirty="0"/>
              <a:t> S&amp;P 1000 </a:t>
            </a:r>
            <a:r>
              <a:rPr lang="fi-FI" dirty="0" err="1"/>
              <a:t>companies</a:t>
            </a:r>
            <a:r>
              <a:rPr lang="fi-FI" dirty="0"/>
              <a:t>, </a:t>
            </a:r>
            <a:r>
              <a:rPr lang="fi-FI" dirty="0" err="1"/>
              <a:t>large</a:t>
            </a:r>
            <a:r>
              <a:rPr lang="fi-FI" dirty="0"/>
              <a:t> and </a:t>
            </a:r>
            <a:r>
              <a:rPr lang="fi-FI" dirty="0" err="1"/>
              <a:t>multi-national</a:t>
            </a:r>
            <a:endParaRPr lang="fi-FI" dirty="0"/>
          </a:p>
          <a:p>
            <a:endParaRPr lang="fi-FI" dirty="0"/>
          </a:p>
          <a:p>
            <a:r>
              <a:rPr lang="fi-FI" dirty="0" err="1"/>
              <a:t>Sales</a:t>
            </a:r>
            <a:r>
              <a:rPr lang="fi-FI" dirty="0"/>
              <a:t> $1,5b in 2002</a:t>
            </a:r>
            <a:endParaRPr lang="en-US" dirty="0"/>
          </a:p>
        </p:txBody>
      </p:sp>
    </p:spTree>
    <p:extLst>
      <p:ext uri="{BB962C8B-B14F-4D97-AF65-F5344CB8AC3E}">
        <p14:creationId xmlns:p14="http://schemas.microsoft.com/office/powerpoint/2010/main" val="1555832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i-FI"/>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21</a:t>
            </a:fld>
            <a:endParaRPr lang="fi-FI">
              <a:solidFill>
                <a:prstClr val="black">
                  <a:tint val="75000"/>
                </a:prstClr>
              </a:solidFill>
              <a:latin typeface="Arial" charset="0"/>
              <a:ea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3181" y="1614399"/>
            <a:ext cx="5265102" cy="39488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063" y="1873628"/>
            <a:ext cx="4458613" cy="3343960"/>
          </a:xfrm>
          <a:prstGeom prst="rect">
            <a:avLst/>
          </a:prstGeom>
        </p:spPr>
      </p:pic>
    </p:spTree>
    <p:extLst>
      <p:ext uri="{BB962C8B-B14F-4D97-AF65-F5344CB8AC3E}">
        <p14:creationId xmlns:p14="http://schemas.microsoft.com/office/powerpoint/2010/main" val="411810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760" dirty="0" err="1"/>
              <a:t>Mirra</a:t>
            </a:r>
            <a:r>
              <a:rPr lang="fi-FI" sz="5760" dirty="0"/>
              <a:t> </a:t>
            </a:r>
            <a:r>
              <a:rPr lang="fi-FI" sz="5760" dirty="0" err="1"/>
              <a:t>chair</a:t>
            </a:r>
            <a:r>
              <a:rPr lang="fi-FI" sz="5760" dirty="0"/>
              <a:t> </a:t>
            </a:r>
            <a:r>
              <a:rPr lang="fi-FI" sz="5760" dirty="0" err="1"/>
              <a:t>decision</a:t>
            </a:r>
            <a:endParaRPr lang="fi-FI" sz="576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0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sz="3840" dirty="0" err="1"/>
              <a:t>What</a:t>
            </a:r>
            <a:r>
              <a:rPr lang="fi-FI" sz="3840" dirty="0"/>
              <a:t> </a:t>
            </a:r>
            <a:r>
              <a:rPr lang="fi-FI" sz="3840" dirty="0" err="1"/>
              <a:t>factors</a:t>
            </a:r>
            <a:r>
              <a:rPr lang="fi-FI" sz="3840" dirty="0"/>
              <a:t> </a:t>
            </a:r>
            <a:r>
              <a:rPr lang="fi-FI" sz="3840" dirty="0" err="1"/>
              <a:t>might</a:t>
            </a:r>
            <a:r>
              <a:rPr lang="fi-FI" sz="3840" dirty="0"/>
              <a:t> Herman Miller </a:t>
            </a:r>
            <a:r>
              <a:rPr lang="fi-FI" sz="3840" dirty="0" err="1"/>
              <a:t>consider</a:t>
            </a:r>
            <a:r>
              <a:rPr lang="fi-FI" sz="3840" dirty="0"/>
              <a:t> in </a:t>
            </a:r>
            <a:r>
              <a:rPr lang="fi-FI" sz="3840" dirty="0" err="1"/>
              <a:t>the</a:t>
            </a:r>
            <a:r>
              <a:rPr lang="fi-FI" sz="3840" dirty="0"/>
              <a:t> </a:t>
            </a:r>
            <a:r>
              <a:rPr lang="fi-FI" sz="3840" dirty="0" err="1"/>
              <a:t>decision</a:t>
            </a:r>
            <a:r>
              <a:rPr lang="fi-FI" sz="3840" dirty="0"/>
              <a:t>?</a:t>
            </a:r>
            <a:br>
              <a:rPr lang="fi-FI" sz="3840" dirty="0"/>
            </a:br>
            <a:endParaRPr lang="en-US" sz="3840" dirty="0"/>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23</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1534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Some </a:t>
            </a:r>
            <a:r>
              <a:rPr lang="fi-FI" dirty="0" err="1"/>
              <a:t>considerations</a:t>
            </a:r>
            <a:endParaRPr lang="en-US" dirty="0"/>
          </a:p>
        </p:txBody>
      </p:sp>
      <p:sp>
        <p:nvSpPr>
          <p:cNvPr id="3" name="Content Placeholder 2"/>
          <p:cNvSpPr>
            <a:spLocks noGrp="1"/>
          </p:cNvSpPr>
          <p:nvPr>
            <p:ph sz="quarter" idx="14"/>
          </p:nvPr>
        </p:nvSpPr>
        <p:spPr/>
        <p:txBody>
          <a:bodyPr/>
          <a:lstStyle/>
          <a:p>
            <a:r>
              <a:rPr lang="fi-FI" dirty="0" err="1"/>
              <a:t>Quality</a:t>
            </a:r>
            <a:r>
              <a:rPr lang="fi-FI" dirty="0"/>
              <a:t>:</a:t>
            </a:r>
            <a:r>
              <a:rPr lang="en-US" dirty="0"/>
              <a:t> </a:t>
            </a:r>
          </a:p>
          <a:p>
            <a:pPr lvl="1"/>
            <a:r>
              <a:rPr lang="en-US" b="0" dirty="0"/>
              <a:t>TPU potentially higher quality than PVC, but:</a:t>
            </a:r>
          </a:p>
          <a:p>
            <a:pPr lvl="1"/>
            <a:r>
              <a:rPr lang="fi-FI" dirty="0"/>
              <a:t>Supplier </a:t>
            </a:r>
            <a:r>
              <a:rPr lang="fi-FI" dirty="0" err="1"/>
              <a:t>should</a:t>
            </a:r>
            <a:r>
              <a:rPr lang="fi-FI" dirty="0"/>
              <a:t> </a:t>
            </a:r>
            <a:r>
              <a:rPr lang="fi-FI" dirty="0" err="1"/>
              <a:t>retool</a:t>
            </a:r>
            <a:r>
              <a:rPr lang="fi-FI" dirty="0"/>
              <a:t> ($100k) </a:t>
            </a:r>
            <a:r>
              <a:rPr lang="fi-FI" dirty="0" err="1"/>
              <a:t>or</a:t>
            </a:r>
            <a:r>
              <a:rPr lang="fi-FI" dirty="0"/>
              <a:t> </a:t>
            </a:r>
            <a:r>
              <a:rPr lang="fi-FI" dirty="0" err="1"/>
              <a:t>modify</a:t>
            </a:r>
            <a:r>
              <a:rPr lang="fi-FI" dirty="0"/>
              <a:t> PVC </a:t>
            </a:r>
            <a:r>
              <a:rPr lang="fi-FI" dirty="0" err="1"/>
              <a:t>tool</a:t>
            </a:r>
            <a:r>
              <a:rPr lang="fi-FI" dirty="0"/>
              <a:t> (</a:t>
            </a:r>
            <a:r>
              <a:rPr lang="fi-FI" dirty="0" err="1"/>
              <a:t>uncertain</a:t>
            </a:r>
            <a:r>
              <a:rPr lang="fi-FI" dirty="0"/>
              <a:t>)</a:t>
            </a:r>
          </a:p>
          <a:p>
            <a:r>
              <a:rPr lang="fi-FI" dirty="0"/>
              <a:t>Schedule:</a:t>
            </a:r>
          </a:p>
          <a:p>
            <a:pPr lvl="1"/>
            <a:r>
              <a:rPr lang="fi-FI" dirty="0" err="1"/>
              <a:t>The</a:t>
            </a:r>
            <a:r>
              <a:rPr lang="fi-FI" dirty="0"/>
              <a:t> </a:t>
            </a:r>
            <a:r>
              <a:rPr lang="fi-FI" dirty="0" err="1"/>
              <a:t>new</a:t>
            </a:r>
            <a:r>
              <a:rPr lang="fi-FI" dirty="0"/>
              <a:t> </a:t>
            </a:r>
            <a:r>
              <a:rPr lang="fi-FI" dirty="0" err="1"/>
              <a:t>tooling</a:t>
            </a:r>
            <a:r>
              <a:rPr lang="fi-FI" dirty="0"/>
              <a:t> </a:t>
            </a:r>
            <a:r>
              <a:rPr lang="fi-FI" dirty="0" err="1"/>
              <a:t>could</a:t>
            </a:r>
            <a:r>
              <a:rPr lang="fi-FI" dirty="0"/>
              <a:t> </a:t>
            </a:r>
            <a:r>
              <a:rPr lang="fi-FI" dirty="0" err="1"/>
              <a:t>delay</a:t>
            </a:r>
            <a:r>
              <a:rPr lang="fi-FI" dirty="0"/>
              <a:t> </a:t>
            </a:r>
            <a:r>
              <a:rPr lang="fi-FI" dirty="0" err="1"/>
              <a:t>launch</a:t>
            </a:r>
            <a:r>
              <a:rPr lang="fi-FI" dirty="0"/>
              <a:t>, </a:t>
            </a:r>
            <a:r>
              <a:rPr lang="fi-FI" dirty="0" err="1"/>
              <a:t>possibly</a:t>
            </a:r>
            <a:r>
              <a:rPr lang="fi-FI" dirty="0"/>
              <a:t> </a:t>
            </a:r>
            <a:r>
              <a:rPr lang="fi-FI" dirty="0" err="1"/>
              <a:t>missing</a:t>
            </a:r>
            <a:r>
              <a:rPr lang="fi-FI" dirty="0"/>
              <a:t> </a:t>
            </a:r>
            <a:r>
              <a:rPr lang="fi-FI" dirty="0" err="1"/>
              <a:t>trade</a:t>
            </a:r>
            <a:r>
              <a:rPr lang="fi-FI" dirty="0"/>
              <a:t> </a:t>
            </a:r>
            <a:r>
              <a:rPr lang="fi-FI" dirty="0" err="1"/>
              <a:t>fair</a:t>
            </a:r>
            <a:endParaRPr lang="fi-FI" dirty="0"/>
          </a:p>
          <a:p>
            <a:r>
              <a:rPr lang="fi-FI" dirty="0" err="1"/>
              <a:t>Brand</a:t>
            </a:r>
            <a:r>
              <a:rPr lang="fi-FI" dirty="0"/>
              <a:t>:</a:t>
            </a:r>
          </a:p>
          <a:p>
            <a:pPr lvl="1"/>
            <a:r>
              <a:rPr lang="fi-FI" dirty="0"/>
              <a:t>Marketing </a:t>
            </a:r>
            <a:r>
              <a:rPr lang="fi-FI" dirty="0" err="1"/>
              <a:t>benefits</a:t>
            </a:r>
            <a:r>
              <a:rPr lang="fi-FI" dirty="0"/>
              <a:t> </a:t>
            </a:r>
            <a:r>
              <a:rPr lang="fi-FI" dirty="0" err="1"/>
              <a:t>by</a:t>
            </a:r>
            <a:r>
              <a:rPr lang="fi-FI" dirty="0"/>
              <a:t> </a:t>
            </a:r>
            <a:r>
              <a:rPr lang="fi-FI" dirty="0" err="1"/>
              <a:t>going</a:t>
            </a:r>
            <a:r>
              <a:rPr lang="fi-FI" dirty="0"/>
              <a:t> PVC-</a:t>
            </a:r>
            <a:r>
              <a:rPr lang="fi-FI" dirty="0" err="1"/>
              <a:t>free</a:t>
            </a:r>
            <a:endParaRPr lang="fi-FI" dirty="0"/>
          </a:p>
          <a:p>
            <a:pPr lvl="1"/>
            <a:r>
              <a:rPr lang="fi-FI" dirty="0" err="1"/>
              <a:t>Quality</a:t>
            </a:r>
            <a:r>
              <a:rPr lang="fi-FI" dirty="0"/>
              <a:t> image </a:t>
            </a:r>
            <a:r>
              <a:rPr lang="fi-FI" dirty="0" err="1"/>
              <a:t>risked</a:t>
            </a:r>
            <a:r>
              <a:rPr lang="fi-FI" dirty="0"/>
              <a:t> (</a:t>
            </a:r>
            <a:r>
              <a:rPr lang="fi-FI" dirty="0" err="1"/>
              <a:t>if</a:t>
            </a:r>
            <a:r>
              <a:rPr lang="fi-FI" dirty="0"/>
              <a:t> </a:t>
            </a:r>
            <a:r>
              <a:rPr lang="fi-FI" dirty="0" err="1"/>
              <a:t>unsuccesful</a:t>
            </a:r>
            <a:r>
              <a:rPr lang="fi-FI" dirty="0"/>
              <a:t>)</a:t>
            </a:r>
          </a:p>
          <a:p>
            <a:r>
              <a:rPr lang="fi-FI" dirty="0" err="1"/>
              <a:t>Internal</a:t>
            </a:r>
            <a:r>
              <a:rPr lang="fi-FI" dirty="0"/>
              <a:t> </a:t>
            </a:r>
            <a:r>
              <a:rPr lang="fi-FI" dirty="0" err="1"/>
              <a:t>credibility</a:t>
            </a:r>
            <a:endParaRPr lang="fi-FI" dirty="0"/>
          </a:p>
          <a:p>
            <a:pPr lvl="1"/>
            <a:r>
              <a:rPr lang="fi-FI" dirty="0" err="1"/>
              <a:t>Going</a:t>
            </a:r>
            <a:r>
              <a:rPr lang="fi-FI" dirty="0"/>
              <a:t> PVC-</a:t>
            </a:r>
            <a:r>
              <a:rPr lang="fi-FI" dirty="0" err="1"/>
              <a:t>free</a:t>
            </a:r>
            <a:r>
              <a:rPr lang="fi-FI" dirty="0"/>
              <a:t> </a:t>
            </a:r>
            <a:r>
              <a:rPr lang="fi-FI" dirty="0" err="1"/>
              <a:t>signals</a:t>
            </a:r>
            <a:r>
              <a:rPr lang="fi-FI" dirty="0"/>
              <a:t> </a:t>
            </a:r>
            <a:r>
              <a:rPr lang="fi-FI" dirty="0" err="1"/>
              <a:t>commitment</a:t>
            </a:r>
            <a:r>
              <a:rPr lang="fi-FI" dirty="0"/>
              <a:t> to C2C, </a:t>
            </a:r>
            <a:r>
              <a:rPr lang="fi-FI" dirty="0" err="1"/>
              <a:t>potential</a:t>
            </a:r>
            <a:r>
              <a:rPr lang="fi-FI" dirty="0"/>
              <a:t> </a:t>
            </a:r>
            <a:r>
              <a:rPr lang="fi-FI" dirty="0" err="1"/>
              <a:t>moral</a:t>
            </a:r>
            <a:r>
              <a:rPr lang="fi-FI" dirty="0"/>
              <a:t> </a:t>
            </a:r>
            <a:r>
              <a:rPr lang="fi-FI" dirty="0" err="1"/>
              <a:t>boost</a:t>
            </a:r>
            <a:endParaRPr lang="en-US" dirty="0"/>
          </a:p>
          <a:p>
            <a:pPr marL="411480" indent="-411480">
              <a:buFont typeface="Arial" panose="020B0604020202020204" pitchFamily="34" charset="0"/>
              <a:buChar char="•"/>
            </a:pPr>
            <a:endParaRPr lang="fi-FI" b="0"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24</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7637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Cost</a:t>
            </a:r>
            <a:r>
              <a:rPr lang="fi-FI" dirty="0"/>
              <a:t> </a:t>
            </a:r>
            <a:r>
              <a:rPr lang="fi-FI" dirty="0" err="1"/>
              <a:t>analysis</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25</a:t>
            </a:fld>
            <a:endParaRPr lang="fi-FI">
              <a:solidFill>
                <a:prstClr val="black">
                  <a:tint val="75000"/>
                </a:prstClr>
              </a:solidFill>
              <a:latin typeface="Arial" charset="0"/>
              <a:ea typeface="ＭＳ Ｐゴシック" charset="0"/>
            </a:endParaRPr>
          </a:p>
        </p:txBody>
      </p:sp>
      <p:sp>
        <p:nvSpPr>
          <p:cNvPr id="6" name="Content Placeholder 5"/>
          <p:cNvSpPr>
            <a:spLocks noGrp="1"/>
          </p:cNvSpPr>
          <p:nvPr>
            <p:ph sz="quarter" idx="14"/>
          </p:nvPr>
        </p:nvSpPr>
        <p:spPr/>
        <p:txBody>
          <a:bodyPr/>
          <a:lstStyle/>
          <a:p>
            <a:r>
              <a:rPr lang="fi-FI" b="0" dirty="0" err="1"/>
              <a:t>Gross</a:t>
            </a:r>
            <a:r>
              <a:rPr lang="fi-FI" b="0" dirty="0"/>
              <a:t> </a:t>
            </a:r>
            <a:r>
              <a:rPr lang="fi-FI" b="0" dirty="0" err="1"/>
              <a:t>margin</a:t>
            </a:r>
            <a:r>
              <a:rPr lang="fi-FI" b="0" dirty="0"/>
              <a:t> (2002) </a:t>
            </a:r>
            <a:r>
              <a:rPr lang="fi-FI" dirty="0"/>
              <a:t>30% </a:t>
            </a:r>
            <a:r>
              <a:rPr lang="fi-FI" b="0" dirty="0"/>
              <a:t>($440m / $1469m)</a:t>
            </a:r>
          </a:p>
          <a:p>
            <a:r>
              <a:rPr lang="fi-FI" b="0" dirty="0"/>
              <a:t>Operating </a:t>
            </a:r>
            <a:r>
              <a:rPr lang="fi-FI" b="0" dirty="0" err="1"/>
              <a:t>income</a:t>
            </a:r>
            <a:r>
              <a:rPr lang="fi-FI" b="0" dirty="0"/>
              <a:t> (2002) </a:t>
            </a:r>
            <a:r>
              <a:rPr lang="fi-FI" dirty="0"/>
              <a:t>0,4% </a:t>
            </a:r>
            <a:r>
              <a:rPr lang="fi-FI" b="0" dirty="0"/>
              <a:t>($6m / $1469m)</a:t>
            </a:r>
            <a:endParaRPr lang="fi-FI" dirty="0"/>
          </a:p>
          <a:p>
            <a:endParaRPr lang="fi-FI" dirty="0"/>
          </a:p>
          <a:p>
            <a:r>
              <a:rPr lang="fi-FI" b="0" dirty="0"/>
              <a:t>Retail </a:t>
            </a:r>
            <a:r>
              <a:rPr lang="fi-FI" b="0" dirty="0" err="1"/>
              <a:t>price</a:t>
            </a:r>
            <a:r>
              <a:rPr lang="fi-FI" b="0" dirty="0"/>
              <a:t> </a:t>
            </a:r>
            <a:r>
              <a:rPr lang="fi-FI" dirty="0"/>
              <a:t>$750</a:t>
            </a:r>
            <a:endParaRPr lang="fi-FI" b="0" dirty="0"/>
          </a:p>
          <a:p>
            <a:r>
              <a:rPr lang="fi-FI" b="0" dirty="0" err="1"/>
              <a:t>Retailer</a:t>
            </a:r>
            <a:r>
              <a:rPr lang="fi-FI" b="0" dirty="0"/>
              <a:t> </a:t>
            </a:r>
            <a:r>
              <a:rPr lang="fi-FI" b="0" dirty="0" err="1"/>
              <a:t>margin</a:t>
            </a:r>
            <a:r>
              <a:rPr lang="fi-FI" b="0" dirty="0"/>
              <a:t> </a:t>
            </a:r>
            <a:r>
              <a:rPr lang="fi-FI" dirty="0"/>
              <a:t>33% (</a:t>
            </a:r>
            <a:r>
              <a:rPr lang="fi-FI" dirty="0" err="1"/>
              <a:t>assumption</a:t>
            </a:r>
            <a:r>
              <a:rPr lang="fi-FI" dirty="0"/>
              <a:t>)</a:t>
            </a:r>
          </a:p>
          <a:p>
            <a:r>
              <a:rPr lang="fi-FI" b="0" dirty="0" err="1"/>
              <a:t>HM’s</a:t>
            </a:r>
            <a:r>
              <a:rPr lang="fi-FI" b="0" dirty="0"/>
              <a:t> </a:t>
            </a:r>
            <a:r>
              <a:rPr lang="fi-FI" b="0" dirty="0" err="1"/>
              <a:t>revenue</a:t>
            </a:r>
            <a:r>
              <a:rPr lang="fi-FI" b="0" dirty="0"/>
              <a:t> per </a:t>
            </a:r>
            <a:r>
              <a:rPr lang="fi-FI" b="0" dirty="0" err="1"/>
              <a:t>chair</a:t>
            </a:r>
            <a:r>
              <a:rPr lang="fi-FI" b="0" dirty="0"/>
              <a:t>: 33% * $750 = </a:t>
            </a:r>
            <a:r>
              <a:rPr lang="fi-FI" dirty="0"/>
              <a:t>$500</a:t>
            </a:r>
          </a:p>
          <a:p>
            <a:r>
              <a:rPr lang="fi-FI" b="0" dirty="0" err="1"/>
              <a:t>Gross</a:t>
            </a:r>
            <a:r>
              <a:rPr lang="fi-FI" b="0" dirty="0"/>
              <a:t> </a:t>
            </a:r>
            <a:r>
              <a:rPr lang="fi-FI" b="0" dirty="0" err="1"/>
              <a:t>profit</a:t>
            </a:r>
            <a:r>
              <a:rPr lang="fi-FI" b="0" dirty="0"/>
              <a:t> per </a:t>
            </a:r>
            <a:r>
              <a:rPr lang="fi-FI" b="0" dirty="0" err="1"/>
              <a:t>chair</a:t>
            </a:r>
            <a:r>
              <a:rPr lang="fi-FI" b="0" dirty="0"/>
              <a:t>: 30%*$500 = </a:t>
            </a:r>
            <a:r>
              <a:rPr lang="fi-FI" dirty="0"/>
              <a:t>$150</a:t>
            </a:r>
          </a:p>
          <a:p>
            <a:r>
              <a:rPr lang="fi-FI" b="0" dirty="0" err="1"/>
              <a:t>Production</a:t>
            </a:r>
            <a:r>
              <a:rPr lang="fi-FI" b="0" dirty="0"/>
              <a:t> </a:t>
            </a:r>
            <a:r>
              <a:rPr lang="fi-FI" b="0" dirty="0" err="1"/>
              <a:t>cost</a:t>
            </a:r>
            <a:r>
              <a:rPr lang="fi-FI" b="0" dirty="0"/>
              <a:t>: $500-$150=</a:t>
            </a:r>
            <a:r>
              <a:rPr lang="fi-FI" dirty="0"/>
              <a:t>$350</a:t>
            </a:r>
          </a:p>
          <a:p>
            <a:endParaRPr lang="fi-FI" dirty="0"/>
          </a:p>
          <a:p>
            <a:endParaRPr lang="fi-FI" dirty="0"/>
          </a:p>
        </p:txBody>
      </p:sp>
    </p:spTree>
    <p:extLst>
      <p:ext uri="{BB962C8B-B14F-4D97-AF65-F5344CB8AC3E}">
        <p14:creationId xmlns:p14="http://schemas.microsoft.com/office/powerpoint/2010/main" val="9472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Cost</a:t>
            </a:r>
            <a:r>
              <a:rPr lang="fi-FI" dirty="0"/>
              <a:t> </a:t>
            </a:r>
            <a:r>
              <a:rPr lang="fi-FI" dirty="0" err="1"/>
              <a:t>analysis</a:t>
            </a:r>
            <a:endParaRPr lang="en-US" dirty="0"/>
          </a:p>
        </p:txBody>
      </p:sp>
      <p:sp>
        <p:nvSpPr>
          <p:cNvPr id="3" name="Content Placeholder 2"/>
          <p:cNvSpPr>
            <a:spLocks noGrp="1"/>
          </p:cNvSpPr>
          <p:nvPr>
            <p:ph sz="quarter" idx="14"/>
          </p:nvPr>
        </p:nvSpPr>
        <p:spPr/>
        <p:txBody>
          <a:bodyPr/>
          <a:lstStyle/>
          <a:p>
            <a:r>
              <a:rPr lang="fi-FI" dirty="0"/>
              <a:t>TPU </a:t>
            </a:r>
            <a:r>
              <a:rPr lang="fi-FI" dirty="0" err="1"/>
              <a:t>increases</a:t>
            </a:r>
            <a:r>
              <a:rPr lang="fi-FI" dirty="0"/>
              <a:t> </a:t>
            </a:r>
            <a:r>
              <a:rPr lang="fi-FI" dirty="0" err="1"/>
              <a:t>costs</a:t>
            </a:r>
            <a:r>
              <a:rPr lang="fi-FI" dirty="0"/>
              <a:t> of </a:t>
            </a:r>
            <a:r>
              <a:rPr lang="fi-FI" dirty="0" err="1"/>
              <a:t>the</a:t>
            </a:r>
            <a:r>
              <a:rPr lang="fi-FI" dirty="0"/>
              <a:t> </a:t>
            </a:r>
            <a:r>
              <a:rPr lang="fi-FI" dirty="0" err="1"/>
              <a:t>armpad</a:t>
            </a:r>
            <a:r>
              <a:rPr lang="fi-FI" dirty="0"/>
              <a:t> </a:t>
            </a:r>
            <a:r>
              <a:rPr lang="fi-FI" dirty="0" err="1"/>
              <a:t>by</a:t>
            </a:r>
            <a:r>
              <a:rPr lang="fi-FI" dirty="0"/>
              <a:t> 30%</a:t>
            </a:r>
          </a:p>
          <a:p>
            <a:r>
              <a:rPr lang="fi-FI" dirty="0" err="1"/>
              <a:t>Arm</a:t>
            </a:r>
            <a:r>
              <a:rPr lang="fi-FI" dirty="0"/>
              <a:t> </a:t>
            </a:r>
            <a:r>
              <a:rPr lang="fi-FI" dirty="0" err="1"/>
              <a:t>pad</a:t>
            </a:r>
            <a:r>
              <a:rPr lang="fi-FI" dirty="0"/>
              <a:t> </a:t>
            </a:r>
            <a:r>
              <a:rPr lang="fi-FI" dirty="0" err="1"/>
              <a:t>contributed</a:t>
            </a:r>
            <a:r>
              <a:rPr lang="fi-FI" dirty="0"/>
              <a:t> to 10% of </a:t>
            </a:r>
            <a:r>
              <a:rPr lang="fi-FI" dirty="0" err="1"/>
              <a:t>the</a:t>
            </a:r>
            <a:r>
              <a:rPr lang="fi-FI" dirty="0"/>
              <a:t> </a:t>
            </a:r>
            <a:r>
              <a:rPr lang="fi-FI" dirty="0" err="1"/>
              <a:t>cost</a:t>
            </a:r>
            <a:r>
              <a:rPr lang="fi-FI" dirty="0"/>
              <a:t> of </a:t>
            </a:r>
            <a:r>
              <a:rPr lang="fi-FI" dirty="0" err="1"/>
              <a:t>the</a:t>
            </a:r>
            <a:r>
              <a:rPr lang="fi-FI" dirty="0"/>
              <a:t> </a:t>
            </a:r>
            <a:r>
              <a:rPr lang="fi-FI" dirty="0" err="1"/>
              <a:t>chair</a:t>
            </a:r>
            <a:r>
              <a:rPr lang="fi-FI" dirty="0"/>
              <a:t> ($35 per </a:t>
            </a:r>
            <a:r>
              <a:rPr lang="fi-FI" dirty="0" err="1"/>
              <a:t>chair</a:t>
            </a:r>
            <a:r>
              <a:rPr lang="fi-FI" dirty="0"/>
              <a:t>)</a:t>
            </a:r>
          </a:p>
          <a:p>
            <a:r>
              <a:rPr lang="fi-FI" b="0" dirty="0" err="1"/>
              <a:t>Material</a:t>
            </a:r>
            <a:r>
              <a:rPr lang="fi-FI" b="0" dirty="0"/>
              <a:t> </a:t>
            </a:r>
            <a:r>
              <a:rPr lang="fi-FI" b="0" dirty="0" err="1"/>
              <a:t>costs</a:t>
            </a:r>
            <a:r>
              <a:rPr lang="fi-FI" b="0" dirty="0"/>
              <a:t> </a:t>
            </a:r>
            <a:r>
              <a:rPr lang="fi-FI" dirty="0"/>
              <a:t>~60% of </a:t>
            </a:r>
            <a:r>
              <a:rPr lang="fi-FI" dirty="0" err="1"/>
              <a:t>the</a:t>
            </a:r>
            <a:r>
              <a:rPr lang="fi-FI" dirty="0"/>
              <a:t> </a:t>
            </a:r>
            <a:r>
              <a:rPr lang="fi-FI" dirty="0" err="1"/>
              <a:t>chair</a:t>
            </a:r>
            <a:r>
              <a:rPr lang="fi-FI" dirty="0"/>
              <a:t> (</a:t>
            </a:r>
            <a:r>
              <a:rPr lang="fi-FI" dirty="0" err="1"/>
              <a:t>assumption</a:t>
            </a:r>
            <a:r>
              <a:rPr lang="fi-FI" dirty="0"/>
              <a:t>)</a:t>
            </a:r>
          </a:p>
          <a:p>
            <a:r>
              <a:rPr lang="fi-FI" b="0" dirty="0" err="1"/>
              <a:t>Cost</a:t>
            </a:r>
            <a:r>
              <a:rPr lang="fi-FI" b="0" dirty="0"/>
              <a:t> </a:t>
            </a:r>
            <a:r>
              <a:rPr lang="fi-FI" b="0" dirty="0" err="1"/>
              <a:t>increase</a:t>
            </a:r>
            <a:r>
              <a:rPr lang="fi-FI" b="0" dirty="0"/>
              <a:t>: $35 * 0,6 * 0,3 </a:t>
            </a:r>
            <a:r>
              <a:rPr lang="fi-FI" dirty="0"/>
              <a:t>= $6,3</a:t>
            </a:r>
          </a:p>
          <a:p>
            <a:r>
              <a:rPr lang="fi-FI" b="0" dirty="0"/>
              <a:t> -&gt; </a:t>
            </a:r>
            <a:r>
              <a:rPr lang="fi-FI" dirty="0" err="1"/>
              <a:t>low</a:t>
            </a:r>
            <a:r>
              <a:rPr lang="fi-FI" b="0" dirty="0"/>
              <a:t> </a:t>
            </a:r>
            <a:r>
              <a:rPr lang="fi-FI" b="0" dirty="0" err="1"/>
              <a:t>compared</a:t>
            </a:r>
            <a:r>
              <a:rPr lang="fi-FI" b="0" dirty="0"/>
              <a:t> to </a:t>
            </a:r>
            <a:r>
              <a:rPr lang="fi-FI" b="0" dirty="0" err="1"/>
              <a:t>selling</a:t>
            </a:r>
            <a:r>
              <a:rPr lang="fi-FI" b="0" dirty="0"/>
              <a:t> </a:t>
            </a:r>
            <a:r>
              <a:rPr lang="fi-FI" b="0" dirty="0" err="1"/>
              <a:t>price</a:t>
            </a:r>
            <a:r>
              <a:rPr lang="fi-FI" b="0" dirty="0"/>
              <a:t> ($750)</a:t>
            </a:r>
            <a:endParaRPr lang="fi-FI" dirty="0"/>
          </a:p>
          <a:p>
            <a:r>
              <a:rPr lang="fi-FI" dirty="0"/>
              <a:t>Operating </a:t>
            </a:r>
            <a:r>
              <a:rPr lang="fi-FI" dirty="0" err="1"/>
              <a:t>income</a:t>
            </a:r>
            <a:r>
              <a:rPr lang="fi-FI" dirty="0"/>
              <a:t> per </a:t>
            </a:r>
            <a:r>
              <a:rPr lang="fi-FI" dirty="0" err="1"/>
              <a:t>chair</a:t>
            </a:r>
            <a:r>
              <a:rPr lang="fi-FI" dirty="0"/>
              <a:t>: 0,4% * $500 = $2</a:t>
            </a:r>
          </a:p>
          <a:p>
            <a:r>
              <a:rPr lang="fi-FI" b="0" dirty="0"/>
              <a:t>-&gt; </a:t>
            </a:r>
            <a:r>
              <a:rPr lang="fi-FI" dirty="0" err="1"/>
              <a:t>high</a:t>
            </a:r>
            <a:r>
              <a:rPr lang="fi-FI" dirty="0"/>
              <a:t> </a:t>
            </a:r>
            <a:r>
              <a:rPr lang="fi-FI" dirty="0" err="1"/>
              <a:t>cost</a:t>
            </a:r>
            <a:r>
              <a:rPr lang="fi-FI" dirty="0"/>
              <a:t> </a:t>
            </a:r>
            <a:r>
              <a:rPr lang="fi-FI" dirty="0" err="1"/>
              <a:t>increase</a:t>
            </a:r>
            <a:r>
              <a:rPr lang="fi-FI" dirty="0"/>
              <a:t> </a:t>
            </a:r>
            <a:r>
              <a:rPr lang="fi-FI" b="0" dirty="0" err="1"/>
              <a:t>when</a:t>
            </a:r>
            <a:r>
              <a:rPr lang="fi-FI" b="0" dirty="0"/>
              <a:t> </a:t>
            </a:r>
            <a:r>
              <a:rPr lang="fi-FI" b="0" dirty="0" err="1"/>
              <a:t>compared</a:t>
            </a:r>
            <a:r>
              <a:rPr lang="fi-FI" b="0" dirty="0"/>
              <a:t> to operating </a:t>
            </a:r>
            <a:r>
              <a:rPr lang="fi-FI" b="0" dirty="0" err="1"/>
              <a:t>income</a:t>
            </a:r>
            <a:r>
              <a:rPr lang="fi-FI" b="0" dirty="0"/>
              <a:t>, </a:t>
            </a:r>
            <a:r>
              <a:rPr lang="fi-FI" b="0" dirty="0" err="1"/>
              <a:t>should</a:t>
            </a:r>
            <a:r>
              <a:rPr lang="fi-FI" b="0" dirty="0"/>
              <a:t> </a:t>
            </a:r>
            <a:r>
              <a:rPr lang="fi-FI" b="0" dirty="0" err="1"/>
              <a:t>be</a:t>
            </a:r>
            <a:r>
              <a:rPr lang="fi-FI" b="0" dirty="0"/>
              <a:t> </a:t>
            </a:r>
            <a:r>
              <a:rPr lang="fi-FI" b="0" dirty="0" err="1"/>
              <a:t>compensated</a:t>
            </a:r>
            <a:r>
              <a:rPr lang="fi-FI" b="0" dirty="0"/>
              <a:t> </a:t>
            </a:r>
            <a:r>
              <a:rPr lang="fi-FI" b="0" dirty="0" err="1"/>
              <a:t>by</a:t>
            </a:r>
            <a:r>
              <a:rPr lang="fi-FI" b="0" dirty="0"/>
              <a:t> </a:t>
            </a:r>
            <a:r>
              <a:rPr lang="fi-FI" b="0" dirty="0" err="1"/>
              <a:t>increased</a:t>
            </a:r>
            <a:r>
              <a:rPr lang="fi-FI" b="0" dirty="0"/>
              <a:t> </a:t>
            </a:r>
            <a:r>
              <a:rPr lang="fi-FI" b="0" dirty="0" err="1"/>
              <a:t>retail</a:t>
            </a:r>
            <a:r>
              <a:rPr lang="fi-FI" b="0" dirty="0"/>
              <a:t> </a:t>
            </a:r>
            <a:r>
              <a:rPr lang="fi-FI" b="0" dirty="0" err="1"/>
              <a:t>price</a:t>
            </a:r>
            <a:r>
              <a:rPr lang="fi-FI" b="0" dirty="0"/>
              <a:t>, </a:t>
            </a:r>
            <a:r>
              <a:rPr lang="fi-FI" dirty="0" err="1"/>
              <a:t>this</a:t>
            </a:r>
            <a:r>
              <a:rPr lang="fi-FI" dirty="0"/>
              <a:t> is </a:t>
            </a:r>
            <a:r>
              <a:rPr lang="fi-FI" dirty="0" err="1"/>
              <a:t>difficult</a:t>
            </a:r>
            <a:r>
              <a:rPr lang="fi-FI" dirty="0"/>
              <a:t> </a:t>
            </a:r>
            <a:r>
              <a:rPr lang="fi-FI" b="0" dirty="0"/>
              <a:t>(</a:t>
            </a:r>
            <a:r>
              <a:rPr lang="fi-FI" b="0" dirty="0" err="1"/>
              <a:t>price</a:t>
            </a:r>
            <a:r>
              <a:rPr lang="fi-FI" b="0" dirty="0"/>
              <a:t> </a:t>
            </a:r>
            <a:r>
              <a:rPr lang="fi-FI" b="0" dirty="0" err="1"/>
              <a:t>possibly</a:t>
            </a:r>
            <a:r>
              <a:rPr lang="fi-FI" b="0" dirty="0"/>
              <a:t> </a:t>
            </a:r>
            <a:r>
              <a:rPr lang="fi-FI" b="0" dirty="0" err="1"/>
              <a:t>already</a:t>
            </a:r>
            <a:r>
              <a:rPr lang="fi-FI" b="0" dirty="0"/>
              <a:t> set and </a:t>
            </a:r>
            <a:r>
              <a:rPr lang="fi-FI" b="0" dirty="0" err="1"/>
              <a:t>customers</a:t>
            </a:r>
            <a:r>
              <a:rPr lang="fi-FI" b="0" dirty="0"/>
              <a:t> </a:t>
            </a:r>
            <a:r>
              <a:rPr lang="fi-FI" b="0" dirty="0" err="1"/>
              <a:t>might</a:t>
            </a:r>
            <a:r>
              <a:rPr lang="fi-FI" b="0" dirty="0"/>
              <a:t> </a:t>
            </a:r>
            <a:r>
              <a:rPr lang="fi-FI" b="0" dirty="0" err="1"/>
              <a:t>not</a:t>
            </a:r>
            <a:r>
              <a:rPr lang="fi-FI" b="0" dirty="0"/>
              <a:t> </a:t>
            </a:r>
            <a:r>
              <a:rPr lang="fi-FI" b="0" dirty="0" err="1"/>
              <a:t>be</a:t>
            </a:r>
            <a:r>
              <a:rPr lang="fi-FI" b="0" dirty="0"/>
              <a:t> </a:t>
            </a:r>
            <a:r>
              <a:rPr lang="fi-FI" b="0" dirty="0" err="1"/>
              <a:t>willing</a:t>
            </a:r>
            <a:r>
              <a:rPr lang="fi-FI" b="0" dirty="0"/>
              <a:t> to </a:t>
            </a:r>
            <a:r>
              <a:rPr lang="fi-FI" b="0" dirty="0" err="1"/>
              <a:t>pay</a:t>
            </a:r>
            <a:r>
              <a:rPr lang="fi-FI" b="0" dirty="0"/>
              <a:t> </a:t>
            </a:r>
            <a:r>
              <a:rPr lang="fi-FI" b="0" dirty="0" err="1"/>
              <a:t>extra</a:t>
            </a:r>
            <a:r>
              <a:rPr lang="fi-FI" b="0" dirty="0"/>
              <a:t>)</a:t>
            </a:r>
            <a:endParaRPr lang="en-US" b="0" dirty="0"/>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26</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3749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Comparison</a:t>
            </a:r>
            <a:endParaRPr lang="en-US" dirty="0"/>
          </a:p>
        </p:txBody>
      </p:sp>
      <p:graphicFrame>
        <p:nvGraphicFramePr>
          <p:cNvPr id="6" name="Content Placeholder 5"/>
          <p:cNvGraphicFramePr>
            <a:graphicFrameLocks noGrp="1"/>
          </p:cNvGraphicFramePr>
          <p:nvPr>
            <p:ph sz="quarter" idx="14"/>
          </p:nvPr>
        </p:nvGraphicFramePr>
        <p:xfrm>
          <a:off x="1171573" y="1514476"/>
          <a:ext cx="9849772" cy="3389376"/>
        </p:xfrm>
        <a:graphic>
          <a:graphicData uri="http://schemas.openxmlformats.org/drawingml/2006/table">
            <a:tbl>
              <a:tblPr firstRow="1" bandRow="1">
                <a:tableStyleId>{5C22544A-7EE6-4342-B048-85BDC9FD1C3A}</a:tableStyleId>
              </a:tblPr>
              <a:tblGrid>
                <a:gridCol w="4924886">
                  <a:extLst>
                    <a:ext uri="{9D8B030D-6E8A-4147-A177-3AD203B41FA5}">
                      <a16:colId xmlns:a16="http://schemas.microsoft.com/office/drawing/2014/main" val="3464413315"/>
                    </a:ext>
                  </a:extLst>
                </a:gridCol>
                <a:gridCol w="4924886">
                  <a:extLst>
                    <a:ext uri="{9D8B030D-6E8A-4147-A177-3AD203B41FA5}">
                      <a16:colId xmlns:a16="http://schemas.microsoft.com/office/drawing/2014/main" val="70477664"/>
                    </a:ext>
                  </a:extLst>
                </a:gridCol>
              </a:tblGrid>
              <a:tr h="504749">
                <a:tc>
                  <a:txBody>
                    <a:bodyPr/>
                    <a:lstStyle/>
                    <a:p>
                      <a:r>
                        <a:rPr lang="fi-FI" sz="2600" dirty="0"/>
                        <a:t>PVC</a:t>
                      </a:r>
                      <a:endParaRPr lang="en-US" sz="2600" dirty="0"/>
                    </a:p>
                  </a:txBody>
                  <a:tcPr marL="109728" marR="109728" marT="54864" marB="54864"/>
                </a:tc>
                <a:tc>
                  <a:txBody>
                    <a:bodyPr/>
                    <a:lstStyle/>
                    <a:p>
                      <a:r>
                        <a:rPr lang="fi-FI" sz="2600" dirty="0"/>
                        <a:t>TPU</a:t>
                      </a:r>
                      <a:endParaRPr lang="en-US" sz="2600" dirty="0"/>
                    </a:p>
                  </a:txBody>
                  <a:tcPr marL="109728" marR="109728" marT="54864" marB="54864"/>
                </a:tc>
                <a:extLst>
                  <a:ext uri="{0D108BD9-81ED-4DB2-BD59-A6C34878D82A}">
                    <a16:rowId xmlns:a16="http://schemas.microsoft.com/office/drawing/2014/main" val="2425934011"/>
                  </a:ext>
                </a:extLst>
              </a:tr>
              <a:tr h="2874874">
                <a:tc>
                  <a:txBody>
                    <a:bodyPr/>
                    <a:lstStyle/>
                    <a:p>
                      <a:pPr marL="0" indent="0">
                        <a:buFont typeface="Arial" panose="020B0604020202020204" pitchFamily="34" charset="0"/>
                        <a:buNone/>
                      </a:pPr>
                      <a:r>
                        <a:rPr lang="fi-FI" sz="2600" dirty="0"/>
                        <a:t>+</a:t>
                      </a:r>
                      <a:r>
                        <a:rPr lang="fi-FI" sz="2600" dirty="0" err="1"/>
                        <a:t>Cost</a:t>
                      </a:r>
                      <a:r>
                        <a:rPr lang="fi-FI" sz="2600" baseline="0" dirty="0"/>
                        <a:t> </a:t>
                      </a:r>
                      <a:r>
                        <a:rPr lang="fi-FI" sz="2600" baseline="0" dirty="0" err="1"/>
                        <a:t>efficiency</a:t>
                      </a:r>
                      <a:endParaRPr lang="fi-FI" sz="2600" baseline="0" dirty="0"/>
                    </a:p>
                    <a:p>
                      <a:pPr marL="0" indent="0">
                        <a:buFont typeface="Arial" panose="020B0604020202020204" pitchFamily="34" charset="0"/>
                        <a:buNone/>
                      </a:pPr>
                      <a:r>
                        <a:rPr lang="fi-FI" sz="2600" baseline="0" dirty="0"/>
                        <a:t>+No </a:t>
                      </a:r>
                      <a:r>
                        <a:rPr lang="fi-FI" sz="2600" baseline="0" dirty="0" err="1"/>
                        <a:t>launch</a:t>
                      </a:r>
                      <a:r>
                        <a:rPr lang="fi-FI" sz="2600" baseline="0" dirty="0"/>
                        <a:t> </a:t>
                      </a:r>
                      <a:r>
                        <a:rPr lang="fi-FI" sz="2600" baseline="0" dirty="0" err="1"/>
                        <a:t>delays</a:t>
                      </a:r>
                      <a:endParaRPr lang="fi-FI" sz="2600" baseline="0" dirty="0"/>
                    </a:p>
                    <a:p>
                      <a:pPr marL="0" indent="0">
                        <a:buFont typeface="Arial" panose="020B0604020202020204" pitchFamily="34" charset="0"/>
                        <a:buNone/>
                      </a:pPr>
                      <a:r>
                        <a:rPr lang="fi-FI" sz="2600" baseline="0" dirty="0"/>
                        <a:t>+Industry </a:t>
                      </a:r>
                      <a:r>
                        <a:rPr lang="fi-FI" sz="2600" baseline="0" dirty="0" err="1"/>
                        <a:t>standard</a:t>
                      </a:r>
                      <a:endParaRPr lang="fi-FI" sz="2600" baseline="0" dirty="0"/>
                    </a:p>
                    <a:p>
                      <a:pPr marL="0" indent="0">
                        <a:buFont typeface="Arial" panose="020B0604020202020204" pitchFamily="34" charset="0"/>
                        <a:buNone/>
                      </a:pPr>
                      <a:r>
                        <a:rPr lang="fi-FI" sz="2600" baseline="0" dirty="0"/>
                        <a:t>-HM </a:t>
                      </a:r>
                      <a:r>
                        <a:rPr lang="fi-FI" sz="2600" baseline="0" dirty="0" err="1"/>
                        <a:t>doesn’t</a:t>
                      </a:r>
                      <a:r>
                        <a:rPr lang="fi-FI" sz="2600" baseline="0" dirty="0"/>
                        <a:t> </a:t>
                      </a:r>
                      <a:r>
                        <a:rPr lang="fi-FI" sz="2600" baseline="0" dirty="0" err="1"/>
                        <a:t>have</a:t>
                      </a:r>
                      <a:r>
                        <a:rPr lang="fi-FI" sz="2600" baseline="0" dirty="0"/>
                        <a:t> </a:t>
                      </a:r>
                      <a:r>
                        <a:rPr lang="fi-FI" sz="2600" baseline="0" dirty="0" err="1"/>
                        <a:t>infrastructure</a:t>
                      </a:r>
                      <a:r>
                        <a:rPr lang="fi-FI" sz="2600" baseline="0" dirty="0"/>
                        <a:t> for </a:t>
                      </a:r>
                      <a:r>
                        <a:rPr lang="fi-FI" sz="2600" baseline="0" dirty="0" err="1"/>
                        <a:t>recycling</a:t>
                      </a:r>
                      <a:r>
                        <a:rPr lang="fi-FI" sz="2600" baseline="0" dirty="0"/>
                        <a:t> PVC</a:t>
                      </a:r>
                    </a:p>
                    <a:p>
                      <a:pPr marL="0" indent="0">
                        <a:buFont typeface="Arial" panose="020B0604020202020204" pitchFamily="34" charset="0"/>
                        <a:buNone/>
                      </a:pPr>
                      <a:r>
                        <a:rPr lang="fi-FI" sz="2600" baseline="0" dirty="0"/>
                        <a:t>-</a:t>
                      </a:r>
                      <a:r>
                        <a:rPr lang="fi-FI" sz="2600" baseline="0" dirty="0" err="1"/>
                        <a:t>Sets</a:t>
                      </a:r>
                      <a:r>
                        <a:rPr lang="fi-FI" sz="2600" baseline="0" dirty="0"/>
                        <a:t> a </a:t>
                      </a:r>
                      <a:r>
                        <a:rPr lang="fi-FI" sz="2600" baseline="0" dirty="0" err="1"/>
                        <a:t>precendent</a:t>
                      </a:r>
                      <a:r>
                        <a:rPr lang="fi-FI" sz="2600" baseline="0" dirty="0"/>
                        <a:t> for </a:t>
                      </a:r>
                      <a:r>
                        <a:rPr lang="fi-FI" sz="2600" baseline="0" dirty="0" err="1"/>
                        <a:t>other</a:t>
                      </a:r>
                      <a:r>
                        <a:rPr lang="fi-FI" sz="2600" baseline="0" dirty="0"/>
                        <a:t> products</a:t>
                      </a:r>
                    </a:p>
                  </a:txBody>
                  <a:tcPr marL="109728" marR="109728" marT="54864" marB="54864"/>
                </a:tc>
                <a:tc>
                  <a:txBody>
                    <a:bodyPr/>
                    <a:lstStyle/>
                    <a:p>
                      <a:r>
                        <a:rPr lang="fi-FI" sz="2600" dirty="0"/>
                        <a:t>+</a:t>
                      </a:r>
                      <a:r>
                        <a:rPr lang="fi-FI" sz="2600" dirty="0" err="1"/>
                        <a:t>Improved</a:t>
                      </a:r>
                      <a:r>
                        <a:rPr lang="fi-FI" sz="2600" baseline="0" dirty="0"/>
                        <a:t> </a:t>
                      </a:r>
                      <a:r>
                        <a:rPr lang="fi-FI" sz="2600" baseline="0" dirty="0" err="1"/>
                        <a:t>brand</a:t>
                      </a:r>
                      <a:endParaRPr lang="fi-FI" sz="2600" baseline="0" dirty="0"/>
                    </a:p>
                    <a:p>
                      <a:r>
                        <a:rPr lang="fi-FI" sz="2600" baseline="0" dirty="0"/>
                        <a:t>+</a:t>
                      </a:r>
                      <a:r>
                        <a:rPr lang="fi-FI" sz="2600" baseline="0" dirty="0" err="1"/>
                        <a:t>Consitent</a:t>
                      </a:r>
                      <a:r>
                        <a:rPr lang="fi-FI" sz="2600" baseline="0" dirty="0"/>
                        <a:t> </a:t>
                      </a:r>
                      <a:r>
                        <a:rPr lang="fi-FI" sz="2600" baseline="0" dirty="0" err="1"/>
                        <a:t>with</a:t>
                      </a:r>
                      <a:r>
                        <a:rPr lang="fi-FI" sz="2600" baseline="0" dirty="0"/>
                        <a:t> </a:t>
                      </a:r>
                      <a:r>
                        <a:rPr lang="fi-FI" sz="2600" baseline="0" dirty="0" err="1"/>
                        <a:t>internal</a:t>
                      </a:r>
                      <a:r>
                        <a:rPr lang="fi-FI" sz="2600" baseline="0" dirty="0"/>
                        <a:t> </a:t>
                      </a:r>
                      <a:r>
                        <a:rPr lang="fi-FI" sz="2600" baseline="0" dirty="0" err="1"/>
                        <a:t>goals</a:t>
                      </a:r>
                      <a:r>
                        <a:rPr lang="fi-FI" sz="2600" baseline="0" dirty="0"/>
                        <a:t> of </a:t>
                      </a:r>
                      <a:r>
                        <a:rPr lang="fi-FI" sz="2600" baseline="0" dirty="0" err="1"/>
                        <a:t>footprint</a:t>
                      </a:r>
                      <a:r>
                        <a:rPr lang="fi-FI" sz="2600" baseline="0" dirty="0"/>
                        <a:t> </a:t>
                      </a:r>
                      <a:r>
                        <a:rPr lang="fi-FI" sz="2600" baseline="0" dirty="0" err="1"/>
                        <a:t>reduction</a:t>
                      </a:r>
                      <a:endParaRPr lang="fi-FI" sz="2600" baseline="0" dirty="0"/>
                    </a:p>
                    <a:p>
                      <a:r>
                        <a:rPr lang="fi-FI" sz="2600" baseline="0" dirty="0"/>
                        <a:t>+</a:t>
                      </a:r>
                      <a:r>
                        <a:rPr lang="fi-FI" sz="2600" baseline="0" dirty="0" err="1"/>
                        <a:t>Competitive</a:t>
                      </a:r>
                      <a:r>
                        <a:rPr lang="fi-FI" sz="2600" baseline="0" dirty="0"/>
                        <a:t> </a:t>
                      </a:r>
                      <a:r>
                        <a:rPr lang="fi-FI" sz="2600" baseline="0" dirty="0" err="1"/>
                        <a:t>advantage</a:t>
                      </a:r>
                      <a:endParaRPr lang="fi-FI" sz="2600" baseline="0" dirty="0"/>
                    </a:p>
                    <a:p>
                      <a:r>
                        <a:rPr lang="fi-FI" sz="2600" baseline="0" dirty="0"/>
                        <a:t>-</a:t>
                      </a:r>
                      <a:r>
                        <a:rPr lang="fi-FI" sz="2600" baseline="0" dirty="0" err="1"/>
                        <a:t>Cost</a:t>
                      </a:r>
                      <a:r>
                        <a:rPr lang="fi-FI" sz="2600" baseline="0" dirty="0"/>
                        <a:t> </a:t>
                      </a:r>
                      <a:r>
                        <a:rPr lang="fi-FI" sz="2600" baseline="0" dirty="0" err="1"/>
                        <a:t>increase</a:t>
                      </a:r>
                      <a:endParaRPr lang="fi-FI" sz="2600" baseline="0" dirty="0"/>
                    </a:p>
                    <a:p>
                      <a:r>
                        <a:rPr lang="fi-FI" sz="2600" baseline="0" dirty="0"/>
                        <a:t>-</a:t>
                      </a:r>
                      <a:r>
                        <a:rPr lang="fi-FI" sz="2600" baseline="0" dirty="0" err="1"/>
                        <a:t>Potential</a:t>
                      </a:r>
                      <a:r>
                        <a:rPr lang="fi-FI" sz="2600" baseline="0" dirty="0"/>
                        <a:t> </a:t>
                      </a:r>
                      <a:r>
                        <a:rPr lang="fi-FI" sz="2600" baseline="0" dirty="0" err="1"/>
                        <a:t>launch</a:t>
                      </a:r>
                      <a:r>
                        <a:rPr lang="fi-FI" sz="2600" baseline="0" dirty="0"/>
                        <a:t> </a:t>
                      </a:r>
                      <a:r>
                        <a:rPr lang="fi-FI" sz="2600" baseline="0" dirty="0" err="1"/>
                        <a:t>delays</a:t>
                      </a:r>
                      <a:endParaRPr lang="fi-FI" sz="2600" baseline="0" dirty="0"/>
                    </a:p>
                    <a:p>
                      <a:r>
                        <a:rPr lang="fi-FI" sz="2600" baseline="0" dirty="0"/>
                        <a:t>-Supplier </a:t>
                      </a:r>
                      <a:r>
                        <a:rPr lang="fi-FI" sz="2600" baseline="0" dirty="0" err="1"/>
                        <a:t>uncertainties</a:t>
                      </a:r>
                      <a:endParaRPr lang="en-US" sz="2600" dirty="0"/>
                    </a:p>
                  </a:txBody>
                  <a:tcPr marL="109728" marR="109728" marT="54864" marB="54864"/>
                </a:tc>
                <a:extLst>
                  <a:ext uri="{0D108BD9-81ED-4DB2-BD59-A6C34878D82A}">
                    <a16:rowId xmlns:a16="http://schemas.microsoft.com/office/drawing/2014/main" val="181154040"/>
                  </a:ext>
                </a:extLst>
              </a:tr>
            </a:tbl>
          </a:graphicData>
        </a:graphic>
      </p:graphicFrame>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27</a:t>
            </a:fld>
            <a:endParaRPr lang="fi-FI">
              <a:solidFill>
                <a:prstClr val="black">
                  <a:tint val="75000"/>
                </a:prstClr>
              </a:solidFill>
              <a:latin typeface="Arial" charset="0"/>
              <a:ea typeface="ＭＳ Ｐゴシック" charset="0"/>
            </a:endParaRPr>
          </a:p>
        </p:txBody>
      </p:sp>
      <p:sp>
        <p:nvSpPr>
          <p:cNvPr id="7" name="Rectangle 6"/>
          <p:cNvSpPr/>
          <p:nvPr/>
        </p:nvSpPr>
        <p:spPr>
          <a:xfrm>
            <a:off x="1145315" y="5024397"/>
            <a:ext cx="6782544" cy="424732"/>
          </a:xfrm>
          <a:prstGeom prst="rect">
            <a:avLst/>
          </a:prstGeom>
        </p:spPr>
        <p:txBody>
          <a:bodyPr wrap="square">
            <a:spAutoFit/>
          </a:bodyPr>
          <a:lstStyle/>
          <a:p>
            <a:pPr marL="548640" lvl="1" defTabSz="548640" fontAlgn="base">
              <a:spcBef>
                <a:spcPct val="0"/>
              </a:spcBef>
              <a:spcAft>
                <a:spcPct val="0"/>
              </a:spcAft>
            </a:pPr>
            <a:r>
              <a:rPr lang="fi-FI" sz="2160" b="1" dirty="0" err="1">
                <a:solidFill>
                  <a:prstClr val="black"/>
                </a:solidFill>
                <a:latin typeface="Arial" charset="0"/>
                <a:ea typeface="ＭＳ Ｐゴシック" charset="0"/>
              </a:rPr>
              <a:t>Who</a:t>
            </a:r>
            <a:r>
              <a:rPr lang="fi-FI" sz="2160" b="1" dirty="0">
                <a:solidFill>
                  <a:prstClr val="black"/>
                </a:solidFill>
                <a:latin typeface="Arial" charset="0"/>
                <a:ea typeface="ＭＳ Ｐゴシック" charset="0"/>
              </a:rPr>
              <a:t> is </a:t>
            </a:r>
            <a:r>
              <a:rPr lang="fi-FI" sz="2160" b="1" dirty="0" err="1">
                <a:solidFill>
                  <a:prstClr val="black"/>
                </a:solidFill>
                <a:latin typeface="Arial" charset="0"/>
                <a:ea typeface="ＭＳ Ｐゴシック" charset="0"/>
              </a:rPr>
              <a:t>going</a:t>
            </a:r>
            <a:r>
              <a:rPr lang="fi-FI" sz="2160" b="1" dirty="0">
                <a:solidFill>
                  <a:prstClr val="black"/>
                </a:solidFill>
                <a:latin typeface="Arial" charset="0"/>
                <a:ea typeface="ＭＳ Ｐゴシック" charset="0"/>
              </a:rPr>
              <a:t> to </a:t>
            </a:r>
            <a:r>
              <a:rPr lang="fi-FI" sz="2160" b="1" dirty="0" err="1">
                <a:solidFill>
                  <a:prstClr val="black"/>
                </a:solidFill>
                <a:latin typeface="Arial" charset="0"/>
                <a:ea typeface="ＭＳ Ｐゴシック" charset="0"/>
              </a:rPr>
              <a:t>make</a:t>
            </a:r>
            <a:r>
              <a:rPr lang="fi-FI" sz="2160" b="1" dirty="0">
                <a:solidFill>
                  <a:prstClr val="black"/>
                </a:solidFill>
                <a:latin typeface="Arial" charset="0"/>
                <a:ea typeface="ＭＳ Ｐゴシック" charset="0"/>
              </a:rPr>
              <a:t> </a:t>
            </a:r>
            <a:r>
              <a:rPr lang="fi-FI" sz="2160" b="1" dirty="0" err="1">
                <a:solidFill>
                  <a:prstClr val="black"/>
                </a:solidFill>
                <a:latin typeface="Arial" charset="0"/>
                <a:ea typeface="ＭＳ Ｐゴシック" charset="0"/>
              </a:rPr>
              <a:t>the</a:t>
            </a:r>
            <a:r>
              <a:rPr lang="fi-FI" sz="2160" b="1" dirty="0">
                <a:solidFill>
                  <a:prstClr val="black"/>
                </a:solidFill>
                <a:latin typeface="Arial" charset="0"/>
                <a:ea typeface="ＭＳ Ｐゴシック" charset="0"/>
              </a:rPr>
              <a:t> </a:t>
            </a:r>
            <a:r>
              <a:rPr lang="fi-FI" sz="2160" b="1" dirty="0" err="1">
                <a:solidFill>
                  <a:prstClr val="black"/>
                </a:solidFill>
                <a:latin typeface="Arial" charset="0"/>
                <a:ea typeface="ＭＳ Ｐゴシック" charset="0"/>
              </a:rPr>
              <a:t>decision</a:t>
            </a:r>
            <a:r>
              <a:rPr lang="fi-FI" sz="2160" dirty="0">
                <a:solidFill>
                  <a:prstClr val="black"/>
                </a:solidFill>
                <a:latin typeface="Arial" charset="0"/>
                <a:ea typeface="ＭＳ Ｐゴシック" charset="0"/>
              </a:rPr>
              <a:t>?</a:t>
            </a:r>
          </a:p>
        </p:txBody>
      </p:sp>
    </p:spTree>
    <p:extLst>
      <p:ext uri="{BB962C8B-B14F-4D97-AF65-F5344CB8AC3E}">
        <p14:creationId xmlns:p14="http://schemas.microsoft.com/office/powerpoint/2010/main" val="107256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Wider</a:t>
            </a:r>
            <a:r>
              <a:rPr lang="fi-FI" dirty="0"/>
              <a:t> </a:t>
            </a:r>
            <a:r>
              <a:rPr lang="fi-FI" dirty="0" err="1"/>
              <a:t>implications</a:t>
            </a:r>
            <a:r>
              <a:rPr lang="fi-FI" dirty="0"/>
              <a:t> of </a:t>
            </a:r>
            <a:r>
              <a:rPr lang="fi-FI" dirty="0" err="1"/>
              <a:t>the</a:t>
            </a:r>
            <a:r>
              <a:rPr lang="fi-FI" dirty="0"/>
              <a:t> </a:t>
            </a:r>
            <a:r>
              <a:rPr lang="fi-FI" dirty="0" err="1"/>
              <a:t>decision</a:t>
            </a:r>
            <a:endParaRPr lang="en-US" dirty="0"/>
          </a:p>
        </p:txBody>
      </p:sp>
      <p:sp>
        <p:nvSpPr>
          <p:cNvPr id="3" name="Content Placeholder 2"/>
          <p:cNvSpPr>
            <a:spLocks noGrp="1"/>
          </p:cNvSpPr>
          <p:nvPr>
            <p:ph sz="quarter" idx="14"/>
          </p:nvPr>
        </p:nvSpPr>
        <p:spPr/>
        <p:txBody>
          <a:bodyPr/>
          <a:lstStyle/>
          <a:p>
            <a:r>
              <a:rPr lang="fi-FI" dirty="0" err="1"/>
              <a:t>Difficult</a:t>
            </a:r>
            <a:r>
              <a:rPr lang="fi-FI" dirty="0"/>
              <a:t> </a:t>
            </a:r>
            <a:r>
              <a:rPr lang="fi-FI" dirty="0" err="1"/>
              <a:t>economic</a:t>
            </a:r>
            <a:r>
              <a:rPr lang="fi-FI" dirty="0"/>
              <a:t> </a:t>
            </a:r>
            <a:r>
              <a:rPr lang="fi-FI" dirty="0" err="1"/>
              <a:t>situation</a:t>
            </a:r>
            <a:r>
              <a:rPr lang="fi-FI" dirty="0"/>
              <a:t>, </a:t>
            </a:r>
            <a:r>
              <a:rPr lang="fi-FI" dirty="0" err="1"/>
              <a:t>cost</a:t>
            </a:r>
            <a:r>
              <a:rPr lang="fi-FI" dirty="0"/>
              <a:t> </a:t>
            </a:r>
            <a:r>
              <a:rPr lang="fi-FI" dirty="0" err="1"/>
              <a:t>increases</a:t>
            </a:r>
            <a:r>
              <a:rPr lang="fi-FI" dirty="0"/>
              <a:t> </a:t>
            </a:r>
            <a:r>
              <a:rPr lang="fi-FI" dirty="0" err="1"/>
              <a:t>highly</a:t>
            </a:r>
            <a:r>
              <a:rPr lang="fi-FI" dirty="0"/>
              <a:t> </a:t>
            </a:r>
            <a:r>
              <a:rPr lang="fi-FI" dirty="0" err="1"/>
              <a:t>scrutinized</a:t>
            </a:r>
            <a:endParaRPr lang="fi-FI" dirty="0"/>
          </a:p>
          <a:p>
            <a:endParaRPr lang="fi-FI" dirty="0"/>
          </a:p>
          <a:p>
            <a:r>
              <a:rPr lang="fi-FI" dirty="0"/>
              <a:t>Domino </a:t>
            </a:r>
            <a:r>
              <a:rPr lang="fi-FI" dirty="0" err="1"/>
              <a:t>effect</a:t>
            </a:r>
            <a:r>
              <a:rPr lang="fi-FI" dirty="0"/>
              <a:t>: </a:t>
            </a:r>
            <a:r>
              <a:rPr lang="fi-FI" dirty="0" err="1"/>
              <a:t>impacts</a:t>
            </a:r>
            <a:r>
              <a:rPr lang="fi-FI" dirty="0"/>
              <a:t> to </a:t>
            </a:r>
            <a:r>
              <a:rPr lang="fi-FI" dirty="0" err="1"/>
              <a:t>other</a:t>
            </a:r>
            <a:r>
              <a:rPr lang="fi-FI" dirty="0"/>
              <a:t> (</a:t>
            </a:r>
            <a:r>
              <a:rPr lang="fi-FI" dirty="0" err="1"/>
              <a:t>existing</a:t>
            </a:r>
            <a:r>
              <a:rPr lang="fi-FI" dirty="0"/>
              <a:t> and </a:t>
            </a:r>
            <a:r>
              <a:rPr lang="fi-FI" dirty="0" err="1"/>
              <a:t>future</a:t>
            </a:r>
            <a:r>
              <a:rPr lang="fi-FI" dirty="0"/>
              <a:t>) products</a:t>
            </a:r>
          </a:p>
          <a:p>
            <a:endParaRPr lang="fi-FI" dirty="0"/>
          </a:p>
          <a:p>
            <a:r>
              <a:rPr lang="fi-FI" dirty="0"/>
              <a:t>-&gt; </a:t>
            </a:r>
            <a:r>
              <a:rPr lang="fi-FI" dirty="0" err="1"/>
              <a:t>wider</a:t>
            </a:r>
            <a:r>
              <a:rPr lang="fi-FI" dirty="0"/>
              <a:t> </a:t>
            </a:r>
            <a:r>
              <a:rPr lang="fi-FI" dirty="0" err="1"/>
              <a:t>strategic</a:t>
            </a:r>
            <a:r>
              <a:rPr lang="fi-FI" dirty="0"/>
              <a:t> </a:t>
            </a:r>
            <a:r>
              <a:rPr lang="fi-FI" dirty="0" err="1"/>
              <a:t>decision</a:t>
            </a:r>
            <a:endParaRPr lang="fi-FI" dirty="0"/>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28</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6976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760" dirty="0" err="1"/>
              <a:t>Implementation</a:t>
            </a:r>
            <a:r>
              <a:rPr lang="fi-FI" sz="5760" dirty="0"/>
              <a:t> of </a:t>
            </a:r>
            <a:r>
              <a:rPr lang="fi-FI" sz="5760" dirty="0" err="1"/>
              <a:t>the</a:t>
            </a:r>
            <a:r>
              <a:rPr lang="fi-FI" sz="5760" dirty="0"/>
              <a:t> C2C -</a:t>
            </a:r>
            <a:r>
              <a:rPr lang="fi-FI" sz="5760" dirty="0" err="1"/>
              <a:t>protocol</a:t>
            </a:r>
            <a:endParaRPr lang="fi-FI" sz="576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2680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Intl. shipping example</a:t>
            </a:r>
            <a:endParaRPr lang="fi-FI" dirty="0"/>
          </a:p>
        </p:txBody>
      </p:sp>
      <p:sp>
        <p:nvSpPr>
          <p:cNvPr id="3" name="Content Placeholder 2"/>
          <p:cNvSpPr>
            <a:spLocks noGrp="1"/>
          </p:cNvSpPr>
          <p:nvPr>
            <p:ph sz="quarter" idx="14"/>
          </p:nvPr>
        </p:nvSpPr>
        <p:spPr/>
        <p:txBody>
          <a:bodyPr/>
          <a:lstStyle/>
          <a:p>
            <a:endParaRPr lang="fi-FI"/>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a:t>
            </a:fld>
            <a:endParaRPr lang="fi-FI">
              <a:solidFill>
                <a:prstClr val="black">
                  <a:tint val="75000"/>
                </a:prstClr>
              </a:solidFill>
              <a:latin typeface="Arial" charset="0"/>
              <a:ea typeface="ＭＳ Ｐゴシック" charset="0"/>
            </a:endParaRPr>
          </a:p>
        </p:txBody>
      </p:sp>
      <p:pic>
        <p:nvPicPr>
          <p:cNvPr id="6" name="Picture 5"/>
          <p:cNvPicPr>
            <a:picLocks noChangeAspect="1"/>
          </p:cNvPicPr>
          <p:nvPr/>
        </p:nvPicPr>
        <p:blipFill>
          <a:blip r:embed="rId3"/>
          <a:stretch>
            <a:fillRect/>
          </a:stretch>
        </p:blipFill>
        <p:spPr>
          <a:xfrm>
            <a:off x="1159525" y="376691"/>
            <a:ext cx="9942319" cy="5156572"/>
          </a:xfrm>
          <a:prstGeom prst="rect">
            <a:avLst/>
          </a:prstGeom>
        </p:spPr>
      </p:pic>
    </p:spTree>
    <p:extLst>
      <p:ext uri="{BB962C8B-B14F-4D97-AF65-F5344CB8AC3E}">
        <p14:creationId xmlns:p14="http://schemas.microsoft.com/office/powerpoint/2010/main" val="343503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C2C </a:t>
            </a:r>
            <a:r>
              <a:rPr lang="fi-FI" dirty="0" err="1"/>
              <a:t>background</a:t>
            </a:r>
            <a:endParaRPr lang="en-US" dirty="0"/>
          </a:p>
        </p:txBody>
      </p:sp>
      <p:sp>
        <p:nvSpPr>
          <p:cNvPr id="6" name="Content Placeholder 5"/>
          <p:cNvSpPr>
            <a:spLocks noGrp="1"/>
          </p:cNvSpPr>
          <p:nvPr>
            <p:ph sz="quarter" idx="14"/>
          </p:nvPr>
        </p:nvSpPr>
        <p:spPr>
          <a:xfrm>
            <a:off x="1165571" y="1513934"/>
            <a:ext cx="3720696" cy="4003300"/>
          </a:xfrm>
        </p:spPr>
        <p:txBody>
          <a:bodyPr/>
          <a:lstStyle/>
          <a:p>
            <a:r>
              <a:rPr lang="fi-FI" dirty="0" err="1"/>
              <a:t>Conventional</a:t>
            </a:r>
            <a:r>
              <a:rPr lang="fi-FI" dirty="0"/>
              <a:t> </a:t>
            </a:r>
            <a:r>
              <a:rPr lang="fi-FI" dirty="0" err="1"/>
              <a:t>environmental</a:t>
            </a:r>
            <a:r>
              <a:rPr lang="fi-FI" dirty="0"/>
              <a:t> </a:t>
            </a:r>
            <a:r>
              <a:rPr lang="fi-FI" dirty="0" err="1"/>
              <a:t>wisdom</a:t>
            </a:r>
            <a:r>
              <a:rPr lang="fi-FI" dirty="0"/>
              <a:t> (</a:t>
            </a:r>
            <a:r>
              <a:rPr lang="fi-FI" dirty="0" err="1"/>
              <a:t>cradle</a:t>
            </a:r>
            <a:r>
              <a:rPr lang="fi-FI" dirty="0"/>
              <a:t>-to-</a:t>
            </a:r>
            <a:r>
              <a:rPr lang="fi-FI" dirty="0" err="1"/>
              <a:t>grave</a:t>
            </a:r>
            <a:r>
              <a:rPr lang="fi-FI" dirty="0"/>
              <a:t>): </a:t>
            </a:r>
            <a:r>
              <a:rPr lang="fi-FI" dirty="0" err="1"/>
              <a:t>conservation</a:t>
            </a:r>
            <a:endParaRPr lang="fi-FI" dirty="0"/>
          </a:p>
          <a:p>
            <a:endParaRPr lang="fi-FI" dirty="0"/>
          </a:p>
          <a:p>
            <a:endParaRPr lang="fi-FI" dirty="0"/>
          </a:p>
          <a:p>
            <a:r>
              <a:rPr lang="fi-FI" dirty="0" err="1"/>
              <a:t>Cradle</a:t>
            </a:r>
            <a:r>
              <a:rPr lang="fi-FI" dirty="0"/>
              <a:t>-to-</a:t>
            </a:r>
            <a:r>
              <a:rPr lang="fi-FI" dirty="0" err="1"/>
              <a:t>Cradle</a:t>
            </a:r>
            <a:r>
              <a:rPr lang="fi-FI" dirty="0"/>
              <a:t>: </a:t>
            </a:r>
            <a:r>
              <a:rPr lang="fi-FI" dirty="0" err="1"/>
              <a:t>focus</a:t>
            </a:r>
            <a:r>
              <a:rPr lang="fi-FI" dirty="0"/>
              <a:t> on </a:t>
            </a:r>
            <a:r>
              <a:rPr lang="fi-FI" dirty="0" err="1"/>
              <a:t>finding</a:t>
            </a:r>
            <a:r>
              <a:rPr lang="fi-FI" dirty="0"/>
              <a:t> </a:t>
            </a:r>
            <a:r>
              <a:rPr lang="fi-FI" dirty="0" err="1"/>
              <a:t>material</a:t>
            </a:r>
            <a:r>
              <a:rPr lang="fi-FI" dirty="0"/>
              <a:t> </a:t>
            </a:r>
            <a:r>
              <a:rPr lang="fi-FI" dirty="0" err="1"/>
              <a:t>synergies</a:t>
            </a:r>
            <a:endParaRPr lang="en-US" dirty="0"/>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30</a:t>
            </a:fld>
            <a:endParaRPr lang="fi-FI">
              <a:solidFill>
                <a:prstClr val="black">
                  <a:tint val="75000"/>
                </a:prstClr>
              </a:solidFill>
              <a:latin typeface="Arial" charset="0"/>
              <a:ea typeface="ＭＳ Ｐゴシック" charset="0"/>
            </a:endParaRPr>
          </a:p>
        </p:txBody>
      </p:sp>
      <p:sp>
        <p:nvSpPr>
          <p:cNvPr id="11" name="TextBox 10"/>
          <p:cNvSpPr txBox="1"/>
          <p:nvPr/>
        </p:nvSpPr>
        <p:spPr>
          <a:xfrm>
            <a:off x="5404723" y="1960037"/>
            <a:ext cx="1209734" cy="738664"/>
          </a:xfrm>
          <a:prstGeom prst="rect">
            <a:avLst/>
          </a:prstGeom>
          <a:noFill/>
        </p:spPr>
        <p:txBody>
          <a:bodyPr wrap="square" lIns="0" tIns="0" rIns="0" bIns="0" rtlCol="0">
            <a:spAutoFit/>
          </a:bodyPr>
          <a:lstStyle/>
          <a:p>
            <a:pPr defTabSz="548640" fontAlgn="base">
              <a:spcBef>
                <a:spcPct val="0"/>
              </a:spcBef>
              <a:spcAft>
                <a:spcPct val="0"/>
              </a:spcAft>
            </a:pPr>
            <a:r>
              <a:rPr lang="fi-FI" sz="2400" dirty="0" err="1">
                <a:solidFill>
                  <a:prstClr val="black"/>
                </a:solidFill>
                <a:latin typeface="Arial" charset="0"/>
                <a:ea typeface="ＭＳ Ｐゴシック" charset="0"/>
              </a:rPr>
              <a:t>Raw</a:t>
            </a:r>
            <a:r>
              <a:rPr lang="fi-FI" sz="2400" dirty="0">
                <a:solidFill>
                  <a:prstClr val="black"/>
                </a:solidFill>
                <a:latin typeface="Arial" charset="0"/>
                <a:ea typeface="ＭＳ Ｐゴシック" charset="0"/>
              </a:rPr>
              <a:t> </a:t>
            </a:r>
            <a:r>
              <a:rPr lang="fi-FI" sz="2400" dirty="0" err="1">
                <a:solidFill>
                  <a:prstClr val="black"/>
                </a:solidFill>
                <a:latin typeface="Arial" charset="0"/>
                <a:ea typeface="ＭＳ Ｐゴシック" charset="0"/>
              </a:rPr>
              <a:t>material</a:t>
            </a:r>
            <a:endParaRPr lang="en-US" sz="2400" dirty="0">
              <a:solidFill>
                <a:prstClr val="black"/>
              </a:solidFill>
              <a:latin typeface="Arial" charset="0"/>
              <a:ea typeface="ＭＳ Ｐゴシック" charset="0"/>
            </a:endParaRPr>
          </a:p>
        </p:txBody>
      </p:sp>
      <p:sp>
        <p:nvSpPr>
          <p:cNvPr id="12" name="TextBox 11"/>
          <p:cNvSpPr txBox="1"/>
          <p:nvPr/>
        </p:nvSpPr>
        <p:spPr>
          <a:xfrm>
            <a:off x="9810691" y="1974895"/>
            <a:ext cx="1556294" cy="738664"/>
          </a:xfrm>
          <a:prstGeom prst="rect">
            <a:avLst/>
          </a:prstGeom>
          <a:noFill/>
        </p:spPr>
        <p:txBody>
          <a:bodyPr wrap="square" lIns="0" tIns="0" rIns="0" bIns="0" rtlCol="0">
            <a:spAutoFit/>
          </a:bodyPr>
          <a:lstStyle/>
          <a:p>
            <a:pPr defTabSz="548640" fontAlgn="base">
              <a:spcBef>
                <a:spcPct val="0"/>
              </a:spcBef>
              <a:spcAft>
                <a:spcPct val="0"/>
              </a:spcAft>
            </a:pPr>
            <a:r>
              <a:rPr lang="fi-FI" sz="2400" dirty="0" err="1">
                <a:solidFill>
                  <a:prstClr val="black"/>
                </a:solidFill>
                <a:latin typeface="Arial" charset="0"/>
                <a:ea typeface="ＭＳ Ｐゴシック" charset="0"/>
              </a:rPr>
              <a:t>End</a:t>
            </a:r>
            <a:r>
              <a:rPr lang="fi-FI" sz="2400" dirty="0">
                <a:solidFill>
                  <a:prstClr val="black"/>
                </a:solidFill>
                <a:latin typeface="Arial" charset="0"/>
                <a:ea typeface="ＭＳ Ｐゴシック" charset="0"/>
              </a:rPr>
              <a:t>-of-life </a:t>
            </a:r>
            <a:r>
              <a:rPr lang="fi-FI" sz="2400" dirty="0" err="1">
                <a:solidFill>
                  <a:prstClr val="black"/>
                </a:solidFill>
                <a:latin typeface="Arial" charset="0"/>
                <a:ea typeface="ＭＳ Ｐゴシック" charset="0"/>
              </a:rPr>
              <a:t>disposal</a:t>
            </a:r>
            <a:endParaRPr lang="en-US" sz="2400" dirty="0">
              <a:solidFill>
                <a:prstClr val="black"/>
              </a:solidFill>
              <a:latin typeface="Arial" charset="0"/>
              <a:ea typeface="ＭＳ Ｐゴシック" charset="0"/>
            </a:endParaRPr>
          </a:p>
        </p:txBody>
      </p:sp>
      <p:sp>
        <p:nvSpPr>
          <p:cNvPr id="13" name="Right Arrow 12"/>
          <p:cNvSpPr/>
          <p:nvPr/>
        </p:nvSpPr>
        <p:spPr>
          <a:xfrm>
            <a:off x="6787277" y="2139142"/>
            <a:ext cx="2765107" cy="339353"/>
          </a:xfrm>
          <a:prstGeom prst="rightArrow">
            <a:avLst/>
          </a:prstGeom>
          <a:solidFill>
            <a:schemeClr val="tx1">
              <a:lumMod val="85000"/>
              <a:lumOff val="1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548640" fontAlgn="base">
              <a:spcBef>
                <a:spcPct val="0"/>
              </a:spcBef>
              <a:spcAft>
                <a:spcPct val="0"/>
              </a:spcAft>
            </a:pPr>
            <a:endParaRPr lang="en-US" sz="2160">
              <a:solidFill>
                <a:prstClr val="black"/>
              </a:solidFill>
              <a:latin typeface="Arial"/>
            </a:endParaRPr>
          </a:p>
        </p:txBody>
      </p:sp>
      <p:sp>
        <p:nvSpPr>
          <p:cNvPr id="14" name="Curved Down Arrow 13"/>
          <p:cNvSpPr/>
          <p:nvPr/>
        </p:nvSpPr>
        <p:spPr>
          <a:xfrm>
            <a:off x="5836771" y="3947458"/>
            <a:ext cx="1728192" cy="432048"/>
          </a:xfrm>
          <a:prstGeom prst="curvedDownArrow">
            <a:avLst/>
          </a:prstGeom>
          <a:ln/>
        </p:spPr>
        <p:style>
          <a:lnRef idx="2">
            <a:schemeClr val="dk1"/>
          </a:lnRef>
          <a:fillRef idx="1">
            <a:schemeClr val="lt1"/>
          </a:fillRef>
          <a:effectRef idx="0">
            <a:schemeClr val="dk1"/>
          </a:effectRef>
          <a:fontRef idx="minor">
            <a:schemeClr val="dk1"/>
          </a:fontRef>
        </p:style>
        <p:txBody>
          <a:bodyPr rtlCol="0" anchor="ctr"/>
          <a:lstStyle/>
          <a:p>
            <a:pPr algn="ctr" defTabSz="548640" fontAlgn="base">
              <a:spcBef>
                <a:spcPct val="0"/>
              </a:spcBef>
              <a:spcAft>
                <a:spcPct val="0"/>
              </a:spcAft>
            </a:pPr>
            <a:endParaRPr lang="en-US" sz="2160">
              <a:solidFill>
                <a:prstClr val="black"/>
              </a:solidFill>
              <a:latin typeface="Arial"/>
            </a:endParaRPr>
          </a:p>
        </p:txBody>
      </p:sp>
      <p:sp>
        <p:nvSpPr>
          <p:cNvPr id="15" name="Curved Down Arrow 14"/>
          <p:cNvSpPr/>
          <p:nvPr/>
        </p:nvSpPr>
        <p:spPr>
          <a:xfrm rot="10800000">
            <a:off x="5823000" y="5196431"/>
            <a:ext cx="1728192" cy="432048"/>
          </a:xfrm>
          <a:prstGeom prst="curvedDownArrow">
            <a:avLst/>
          </a:prstGeom>
          <a:ln/>
        </p:spPr>
        <p:style>
          <a:lnRef idx="2">
            <a:schemeClr val="dk1"/>
          </a:lnRef>
          <a:fillRef idx="1">
            <a:schemeClr val="lt1"/>
          </a:fillRef>
          <a:effectRef idx="0">
            <a:schemeClr val="dk1"/>
          </a:effectRef>
          <a:fontRef idx="minor">
            <a:schemeClr val="dk1"/>
          </a:fontRef>
        </p:style>
        <p:txBody>
          <a:bodyPr rtlCol="0" anchor="ctr"/>
          <a:lstStyle/>
          <a:p>
            <a:pPr algn="ctr" defTabSz="548640" fontAlgn="base">
              <a:spcBef>
                <a:spcPct val="0"/>
              </a:spcBef>
              <a:spcAft>
                <a:spcPct val="0"/>
              </a:spcAft>
            </a:pPr>
            <a:endParaRPr lang="en-US" sz="2160">
              <a:solidFill>
                <a:prstClr val="black"/>
              </a:solidFill>
              <a:latin typeface="Arial"/>
            </a:endParaRPr>
          </a:p>
        </p:txBody>
      </p:sp>
      <p:sp>
        <p:nvSpPr>
          <p:cNvPr id="16" name="TextBox 15"/>
          <p:cNvSpPr txBox="1"/>
          <p:nvPr/>
        </p:nvSpPr>
        <p:spPr>
          <a:xfrm>
            <a:off x="6023240" y="4393561"/>
            <a:ext cx="1500838" cy="738664"/>
          </a:xfrm>
          <a:prstGeom prst="rect">
            <a:avLst/>
          </a:prstGeom>
          <a:noFill/>
        </p:spPr>
        <p:txBody>
          <a:bodyPr wrap="square" lIns="0" tIns="0" rIns="0" bIns="0" rtlCol="0">
            <a:spAutoFit/>
          </a:bodyPr>
          <a:lstStyle/>
          <a:p>
            <a:pPr defTabSz="548640" fontAlgn="base">
              <a:spcBef>
                <a:spcPct val="0"/>
              </a:spcBef>
              <a:spcAft>
                <a:spcPct val="0"/>
              </a:spcAft>
            </a:pPr>
            <a:r>
              <a:rPr lang="fi-FI" sz="2400" dirty="0" err="1">
                <a:solidFill>
                  <a:prstClr val="black"/>
                </a:solidFill>
                <a:latin typeface="Arial" charset="0"/>
                <a:ea typeface="ＭＳ Ｐゴシック" charset="0"/>
              </a:rPr>
              <a:t>Biological</a:t>
            </a:r>
            <a:r>
              <a:rPr lang="fi-FI" sz="2400" dirty="0">
                <a:solidFill>
                  <a:prstClr val="black"/>
                </a:solidFill>
                <a:latin typeface="Arial" charset="0"/>
                <a:ea typeface="ＭＳ Ｐゴシック" charset="0"/>
              </a:rPr>
              <a:t> </a:t>
            </a:r>
            <a:r>
              <a:rPr lang="fi-FI" sz="2400" dirty="0" err="1">
                <a:solidFill>
                  <a:prstClr val="black"/>
                </a:solidFill>
                <a:latin typeface="Arial" charset="0"/>
                <a:ea typeface="ＭＳ Ｐゴシック" charset="0"/>
              </a:rPr>
              <a:t>loop</a:t>
            </a:r>
            <a:endParaRPr lang="en-US" sz="2400" dirty="0">
              <a:solidFill>
                <a:prstClr val="black"/>
              </a:solidFill>
              <a:latin typeface="Arial" charset="0"/>
              <a:ea typeface="ＭＳ Ｐゴシック" charset="0"/>
            </a:endParaRPr>
          </a:p>
        </p:txBody>
      </p:sp>
      <p:sp>
        <p:nvSpPr>
          <p:cNvPr id="17" name="Curved Down Arrow 16"/>
          <p:cNvSpPr/>
          <p:nvPr/>
        </p:nvSpPr>
        <p:spPr>
          <a:xfrm>
            <a:off x="9379565" y="3961513"/>
            <a:ext cx="1728192" cy="432048"/>
          </a:xfrm>
          <a:prstGeom prst="curvedDownArrow">
            <a:avLst/>
          </a:prstGeom>
          <a:ln/>
        </p:spPr>
        <p:style>
          <a:lnRef idx="2">
            <a:schemeClr val="dk1"/>
          </a:lnRef>
          <a:fillRef idx="1">
            <a:schemeClr val="lt1"/>
          </a:fillRef>
          <a:effectRef idx="0">
            <a:schemeClr val="dk1"/>
          </a:effectRef>
          <a:fontRef idx="minor">
            <a:schemeClr val="dk1"/>
          </a:fontRef>
        </p:style>
        <p:txBody>
          <a:bodyPr rtlCol="0" anchor="ctr"/>
          <a:lstStyle/>
          <a:p>
            <a:pPr algn="ctr" defTabSz="548640" fontAlgn="base">
              <a:spcBef>
                <a:spcPct val="0"/>
              </a:spcBef>
              <a:spcAft>
                <a:spcPct val="0"/>
              </a:spcAft>
            </a:pPr>
            <a:endParaRPr lang="en-US" sz="2160">
              <a:solidFill>
                <a:prstClr val="black"/>
              </a:solidFill>
              <a:latin typeface="Arial"/>
            </a:endParaRPr>
          </a:p>
        </p:txBody>
      </p:sp>
      <p:sp>
        <p:nvSpPr>
          <p:cNvPr id="18" name="Curved Down Arrow 17"/>
          <p:cNvSpPr/>
          <p:nvPr/>
        </p:nvSpPr>
        <p:spPr>
          <a:xfrm rot="10800000">
            <a:off x="9365794" y="5210486"/>
            <a:ext cx="1728192" cy="432048"/>
          </a:xfrm>
          <a:prstGeom prst="curvedDownArrow">
            <a:avLst/>
          </a:prstGeom>
          <a:ln/>
        </p:spPr>
        <p:style>
          <a:lnRef idx="2">
            <a:schemeClr val="dk1"/>
          </a:lnRef>
          <a:fillRef idx="1">
            <a:schemeClr val="lt1"/>
          </a:fillRef>
          <a:effectRef idx="0">
            <a:schemeClr val="dk1"/>
          </a:effectRef>
          <a:fontRef idx="minor">
            <a:schemeClr val="dk1"/>
          </a:fontRef>
        </p:style>
        <p:txBody>
          <a:bodyPr rtlCol="0" anchor="ctr"/>
          <a:lstStyle/>
          <a:p>
            <a:pPr algn="ctr" defTabSz="548640" fontAlgn="base">
              <a:spcBef>
                <a:spcPct val="0"/>
              </a:spcBef>
              <a:spcAft>
                <a:spcPct val="0"/>
              </a:spcAft>
            </a:pPr>
            <a:endParaRPr lang="en-US" sz="2160">
              <a:solidFill>
                <a:prstClr val="black"/>
              </a:solidFill>
              <a:latin typeface="Arial"/>
            </a:endParaRPr>
          </a:p>
        </p:txBody>
      </p:sp>
      <p:sp>
        <p:nvSpPr>
          <p:cNvPr id="19" name="TextBox 18"/>
          <p:cNvSpPr txBox="1"/>
          <p:nvPr/>
        </p:nvSpPr>
        <p:spPr>
          <a:xfrm>
            <a:off x="9566034" y="4407617"/>
            <a:ext cx="1500838" cy="738664"/>
          </a:xfrm>
          <a:prstGeom prst="rect">
            <a:avLst/>
          </a:prstGeom>
          <a:noFill/>
        </p:spPr>
        <p:txBody>
          <a:bodyPr wrap="square" lIns="0" tIns="0" rIns="0" bIns="0" rtlCol="0">
            <a:spAutoFit/>
          </a:bodyPr>
          <a:lstStyle/>
          <a:p>
            <a:pPr defTabSz="548640" fontAlgn="base">
              <a:spcBef>
                <a:spcPct val="0"/>
              </a:spcBef>
              <a:spcAft>
                <a:spcPct val="0"/>
              </a:spcAft>
            </a:pPr>
            <a:r>
              <a:rPr lang="fi-FI" sz="2400" dirty="0">
                <a:solidFill>
                  <a:prstClr val="black"/>
                </a:solidFill>
                <a:latin typeface="Arial" charset="0"/>
                <a:ea typeface="ＭＳ Ｐゴシック" charset="0"/>
              </a:rPr>
              <a:t>Technical </a:t>
            </a:r>
            <a:r>
              <a:rPr lang="fi-FI" sz="2400" dirty="0" err="1">
                <a:solidFill>
                  <a:prstClr val="black"/>
                </a:solidFill>
                <a:latin typeface="Arial" charset="0"/>
                <a:ea typeface="ＭＳ Ｐゴシック" charset="0"/>
              </a:rPr>
              <a:t>loop</a:t>
            </a:r>
            <a:endParaRPr lang="en-US" sz="2400" dirty="0">
              <a:solidFill>
                <a:prstClr val="black"/>
              </a:solidFill>
              <a:latin typeface="Arial" charset="0"/>
              <a:ea typeface="ＭＳ Ｐゴシック" charset="0"/>
            </a:endParaRPr>
          </a:p>
        </p:txBody>
      </p:sp>
      <p:sp>
        <p:nvSpPr>
          <p:cNvPr id="20" name="TextBox 19"/>
          <p:cNvSpPr txBox="1"/>
          <p:nvPr/>
        </p:nvSpPr>
        <p:spPr>
          <a:xfrm>
            <a:off x="7639632" y="4526616"/>
            <a:ext cx="1500838" cy="295466"/>
          </a:xfrm>
          <a:prstGeom prst="rect">
            <a:avLst/>
          </a:prstGeom>
          <a:noFill/>
        </p:spPr>
        <p:txBody>
          <a:bodyPr wrap="square" lIns="0" tIns="0" rIns="0" bIns="0" rtlCol="0">
            <a:spAutoFit/>
          </a:bodyPr>
          <a:lstStyle/>
          <a:p>
            <a:pPr defTabSz="548640" fontAlgn="base">
              <a:spcBef>
                <a:spcPct val="0"/>
              </a:spcBef>
              <a:spcAft>
                <a:spcPct val="0"/>
              </a:spcAft>
            </a:pPr>
            <a:r>
              <a:rPr lang="fi-FI" sz="1920" dirty="0">
                <a:solidFill>
                  <a:prstClr val="black"/>
                </a:solidFill>
                <a:latin typeface="Arial" charset="0"/>
                <a:ea typeface="ＭＳ Ｐゴシック" charset="0"/>
              </a:rPr>
              <a:t>Waste = input</a:t>
            </a:r>
            <a:endParaRPr lang="en-US" sz="192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8664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p:bldP spid="17" grpId="0" animBg="1"/>
      <p:bldP spid="18" grpId="0" animBg="1"/>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Internal</a:t>
            </a:r>
            <a:r>
              <a:rPr lang="fi-FI" dirty="0"/>
              <a:t> </a:t>
            </a:r>
            <a:r>
              <a:rPr lang="fi-FI" dirty="0" err="1"/>
              <a:t>view</a:t>
            </a:r>
            <a:endParaRPr lang="en-US" dirty="0"/>
          </a:p>
        </p:txBody>
      </p:sp>
      <p:sp>
        <p:nvSpPr>
          <p:cNvPr id="7" name="Content Placeholder 6"/>
          <p:cNvSpPr>
            <a:spLocks noGrp="1"/>
          </p:cNvSpPr>
          <p:nvPr>
            <p:ph sz="quarter" idx="14"/>
          </p:nvPr>
        </p:nvSpPr>
        <p:spPr/>
        <p:txBody>
          <a:bodyPr/>
          <a:lstStyle/>
          <a:p>
            <a:r>
              <a:rPr lang="fi-FI" dirty="0" err="1"/>
              <a:t>What</a:t>
            </a:r>
            <a:r>
              <a:rPr lang="fi-FI" dirty="0"/>
              <a:t> </a:t>
            </a:r>
            <a:r>
              <a:rPr lang="fi-FI" dirty="0" err="1"/>
              <a:t>do</a:t>
            </a:r>
            <a:r>
              <a:rPr lang="fi-FI" dirty="0"/>
              <a:t> Herman </a:t>
            </a:r>
            <a:r>
              <a:rPr lang="fi-FI" dirty="0" err="1"/>
              <a:t>Miller’s</a:t>
            </a:r>
            <a:r>
              <a:rPr lang="fi-FI" dirty="0"/>
              <a:t> </a:t>
            </a:r>
            <a:r>
              <a:rPr lang="fi-FI" dirty="0" err="1"/>
              <a:t>employees</a:t>
            </a:r>
            <a:r>
              <a:rPr lang="fi-FI" dirty="0"/>
              <a:t> </a:t>
            </a:r>
            <a:r>
              <a:rPr lang="fi-FI" dirty="0" err="1"/>
              <a:t>think</a:t>
            </a:r>
            <a:r>
              <a:rPr lang="fi-FI" dirty="0"/>
              <a:t> of C2C?</a:t>
            </a:r>
          </a:p>
          <a:p>
            <a:pPr lvl="1"/>
            <a:r>
              <a:rPr lang="fi-FI" dirty="0" err="1"/>
              <a:t>Strong</a:t>
            </a:r>
            <a:r>
              <a:rPr lang="fi-FI" dirty="0"/>
              <a:t> culture for </a:t>
            </a:r>
            <a:r>
              <a:rPr lang="fi-FI" dirty="0" err="1"/>
              <a:t>sustainability</a:t>
            </a:r>
            <a:endParaRPr lang="fi-FI" dirty="0"/>
          </a:p>
          <a:p>
            <a:pPr lvl="1"/>
            <a:r>
              <a:rPr lang="fi-FI" dirty="0"/>
              <a:t>C2C </a:t>
            </a:r>
            <a:r>
              <a:rPr lang="fi-FI" dirty="0" err="1"/>
              <a:t>also</a:t>
            </a:r>
            <a:r>
              <a:rPr lang="fi-FI" dirty="0"/>
              <a:t> </a:t>
            </a:r>
            <a:r>
              <a:rPr lang="fi-FI" dirty="0" err="1"/>
              <a:t>fits</a:t>
            </a:r>
            <a:r>
              <a:rPr lang="fi-FI" dirty="0"/>
              <a:t> in </a:t>
            </a:r>
            <a:r>
              <a:rPr lang="fi-FI" dirty="0" err="1"/>
              <a:t>with</a:t>
            </a:r>
            <a:r>
              <a:rPr lang="fi-FI" dirty="0"/>
              <a:t> </a:t>
            </a:r>
            <a:r>
              <a:rPr lang="fi-FI" dirty="0" err="1"/>
              <a:t>the</a:t>
            </a:r>
            <a:r>
              <a:rPr lang="fi-FI" dirty="0"/>
              <a:t> design </a:t>
            </a:r>
            <a:r>
              <a:rPr lang="fi-FI" dirty="0" err="1"/>
              <a:t>oriented</a:t>
            </a:r>
            <a:r>
              <a:rPr lang="fi-FI" dirty="0"/>
              <a:t> culture</a:t>
            </a:r>
          </a:p>
          <a:p>
            <a:pPr marL="30240" lvl="1" indent="0">
              <a:buNone/>
            </a:pPr>
            <a:r>
              <a:rPr lang="fi-FI" dirty="0"/>
              <a:t>-&gt;C2C </a:t>
            </a:r>
            <a:r>
              <a:rPr lang="fi-FI" dirty="0" err="1"/>
              <a:t>easy</a:t>
            </a:r>
            <a:r>
              <a:rPr lang="fi-FI" dirty="0"/>
              <a:t> to </a:t>
            </a:r>
            <a:r>
              <a:rPr lang="fi-FI" dirty="0" err="1"/>
              <a:t>implement</a:t>
            </a:r>
            <a:r>
              <a:rPr lang="fi-FI" dirty="0"/>
              <a:t> </a:t>
            </a:r>
            <a:r>
              <a:rPr lang="fi-FI" dirty="0" err="1"/>
              <a:t>from</a:t>
            </a:r>
            <a:r>
              <a:rPr lang="fi-FI" dirty="0"/>
              <a:t> a </a:t>
            </a:r>
            <a:r>
              <a:rPr lang="fi-FI" dirty="0" err="1"/>
              <a:t>cultural</a:t>
            </a:r>
            <a:r>
              <a:rPr lang="fi-FI" dirty="0"/>
              <a:t> </a:t>
            </a:r>
            <a:r>
              <a:rPr lang="fi-FI" dirty="0" err="1"/>
              <a:t>standpoint</a:t>
            </a:r>
            <a:endParaRPr lang="fi-FI" dirty="0"/>
          </a:p>
          <a:p>
            <a:r>
              <a:rPr lang="fi-FI" dirty="0" err="1"/>
              <a:t>Fit</a:t>
            </a:r>
            <a:r>
              <a:rPr lang="fi-FI" dirty="0"/>
              <a:t> </a:t>
            </a:r>
            <a:r>
              <a:rPr lang="fi-FI" dirty="0" err="1"/>
              <a:t>with</a:t>
            </a:r>
            <a:r>
              <a:rPr lang="fi-FI" dirty="0"/>
              <a:t> </a:t>
            </a:r>
            <a:r>
              <a:rPr lang="fi-FI" dirty="0" err="1"/>
              <a:t>the</a:t>
            </a:r>
            <a:r>
              <a:rPr lang="fi-FI" dirty="0"/>
              <a:t> mission of </a:t>
            </a:r>
            <a:r>
              <a:rPr lang="fi-FI" dirty="0" err="1"/>
              <a:t>the</a:t>
            </a:r>
            <a:r>
              <a:rPr lang="fi-FI" dirty="0"/>
              <a:t> </a:t>
            </a:r>
            <a:r>
              <a:rPr lang="fi-FI" dirty="0" err="1"/>
              <a:t>firm</a:t>
            </a:r>
            <a:r>
              <a:rPr lang="fi-FI" dirty="0"/>
              <a:t>:</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31</a:t>
            </a:fld>
            <a:endParaRPr lang="fi-FI">
              <a:solidFill>
                <a:prstClr val="black">
                  <a:tint val="75000"/>
                </a:prstClr>
              </a:solidFill>
              <a:latin typeface="Arial" charset="0"/>
              <a:ea typeface="ＭＳ Ｐゴシック" charset="0"/>
            </a:endParaRPr>
          </a:p>
        </p:txBody>
      </p:sp>
      <p:graphicFrame>
        <p:nvGraphicFramePr>
          <p:cNvPr id="8" name="Table 7"/>
          <p:cNvGraphicFramePr>
            <a:graphicFrameLocks noGrp="1"/>
          </p:cNvGraphicFramePr>
          <p:nvPr/>
        </p:nvGraphicFramePr>
        <p:xfrm>
          <a:off x="1171577" y="3938969"/>
          <a:ext cx="9849771" cy="2481072"/>
        </p:xfrm>
        <a:graphic>
          <a:graphicData uri="http://schemas.openxmlformats.org/drawingml/2006/table">
            <a:tbl>
              <a:tblPr bandRow="1">
                <a:tableStyleId>{5C22544A-7EE6-4342-B048-85BDC9FD1C3A}</a:tableStyleId>
              </a:tblPr>
              <a:tblGrid>
                <a:gridCol w="3282641">
                  <a:extLst>
                    <a:ext uri="{9D8B030D-6E8A-4147-A177-3AD203B41FA5}">
                      <a16:colId xmlns:a16="http://schemas.microsoft.com/office/drawing/2014/main" val="3457537903"/>
                    </a:ext>
                  </a:extLst>
                </a:gridCol>
                <a:gridCol w="6567130">
                  <a:extLst>
                    <a:ext uri="{9D8B030D-6E8A-4147-A177-3AD203B41FA5}">
                      <a16:colId xmlns:a16="http://schemas.microsoft.com/office/drawing/2014/main" val="4262008726"/>
                    </a:ext>
                  </a:extLst>
                </a:gridCol>
              </a:tblGrid>
              <a:tr h="1280160">
                <a:tc>
                  <a:txBody>
                    <a:bodyPr/>
                    <a:lstStyle/>
                    <a:p>
                      <a:r>
                        <a:rPr lang="fi-FI" sz="2600" dirty="0"/>
                        <a:t>Mission </a:t>
                      </a:r>
                      <a:r>
                        <a:rPr lang="fi-FI" sz="2600" dirty="0" err="1"/>
                        <a:t>statement</a:t>
                      </a:r>
                      <a:endParaRPr lang="en-US" sz="2600" dirty="0"/>
                    </a:p>
                  </a:txBody>
                  <a:tcPr marL="109728" marR="109728" marT="54864" marB="54864"/>
                </a:tc>
                <a:tc>
                  <a:txBody>
                    <a:bodyPr/>
                    <a:lstStyle/>
                    <a:p>
                      <a:r>
                        <a:rPr lang="fi-FI" sz="1900" dirty="0"/>
                        <a:t>”</a:t>
                      </a:r>
                      <a:r>
                        <a:rPr lang="fi-FI" sz="1900" dirty="0" err="1"/>
                        <a:t>We</a:t>
                      </a:r>
                      <a:r>
                        <a:rPr lang="fi-FI" sz="1900" dirty="0"/>
                        <a:t> </a:t>
                      </a:r>
                      <a:r>
                        <a:rPr lang="fi-FI" sz="1900" dirty="0" err="1"/>
                        <a:t>contribute</a:t>
                      </a:r>
                      <a:r>
                        <a:rPr lang="fi-FI" sz="1900" dirty="0"/>
                        <a:t> to a </a:t>
                      </a:r>
                      <a:r>
                        <a:rPr lang="fi-FI" sz="1900" dirty="0" err="1"/>
                        <a:t>better</a:t>
                      </a:r>
                      <a:r>
                        <a:rPr lang="fi-FI" sz="1900" dirty="0"/>
                        <a:t> </a:t>
                      </a:r>
                      <a:r>
                        <a:rPr lang="fi-FI" sz="1900" dirty="0" err="1"/>
                        <a:t>world</a:t>
                      </a:r>
                      <a:r>
                        <a:rPr lang="fi-FI" sz="1900" dirty="0"/>
                        <a:t> </a:t>
                      </a:r>
                      <a:r>
                        <a:rPr lang="fi-FI" sz="1900" dirty="0" err="1"/>
                        <a:t>by</a:t>
                      </a:r>
                      <a:r>
                        <a:rPr lang="fi-FI" sz="1900" dirty="0"/>
                        <a:t> </a:t>
                      </a:r>
                      <a:r>
                        <a:rPr lang="fi-FI" sz="1900" dirty="0" err="1"/>
                        <a:t>pursuing</a:t>
                      </a:r>
                      <a:r>
                        <a:rPr lang="fi-FI" sz="1900" dirty="0"/>
                        <a:t> </a:t>
                      </a:r>
                      <a:r>
                        <a:rPr lang="fi-FI" sz="1900" dirty="0" err="1"/>
                        <a:t>sustainability</a:t>
                      </a:r>
                      <a:r>
                        <a:rPr lang="fi-FI" sz="1900" dirty="0"/>
                        <a:t> and </a:t>
                      </a:r>
                      <a:r>
                        <a:rPr lang="fi-FI" sz="1900" dirty="0" err="1"/>
                        <a:t>environmental</a:t>
                      </a:r>
                      <a:r>
                        <a:rPr lang="fi-FI" sz="1900" dirty="0"/>
                        <a:t> </a:t>
                      </a:r>
                      <a:r>
                        <a:rPr lang="fi-FI" sz="1900" dirty="0" err="1"/>
                        <a:t>wisdom</a:t>
                      </a:r>
                      <a:r>
                        <a:rPr lang="fi-FI" sz="1900" dirty="0"/>
                        <a:t>. </a:t>
                      </a:r>
                      <a:r>
                        <a:rPr lang="fi-FI" sz="1900" dirty="0" err="1"/>
                        <a:t>Environmental</a:t>
                      </a:r>
                      <a:r>
                        <a:rPr lang="fi-FI" sz="1900" baseline="0" dirty="0"/>
                        <a:t> </a:t>
                      </a:r>
                      <a:r>
                        <a:rPr lang="fi-FI" sz="1900" baseline="0" dirty="0" err="1"/>
                        <a:t>advocacy</a:t>
                      </a:r>
                      <a:r>
                        <a:rPr lang="fi-FI" sz="1900" baseline="0" dirty="0"/>
                        <a:t> is </a:t>
                      </a:r>
                      <a:r>
                        <a:rPr lang="fi-FI" sz="1900" baseline="0" dirty="0" err="1"/>
                        <a:t>part</a:t>
                      </a:r>
                      <a:r>
                        <a:rPr lang="fi-FI" sz="1900" baseline="0" dirty="0"/>
                        <a:t> of </a:t>
                      </a:r>
                      <a:r>
                        <a:rPr lang="fi-FI" sz="1900" baseline="0" dirty="0" err="1"/>
                        <a:t>our</a:t>
                      </a:r>
                      <a:r>
                        <a:rPr lang="fi-FI" sz="1900" baseline="0" dirty="0"/>
                        <a:t> </a:t>
                      </a:r>
                      <a:r>
                        <a:rPr lang="fi-FI" sz="1900" baseline="0" dirty="0" err="1"/>
                        <a:t>heritage</a:t>
                      </a:r>
                      <a:r>
                        <a:rPr lang="fi-FI" sz="1900" baseline="0" dirty="0"/>
                        <a:t> and a </a:t>
                      </a:r>
                      <a:r>
                        <a:rPr lang="fi-FI" sz="1900" baseline="0" dirty="0" err="1"/>
                        <a:t>responsibility</a:t>
                      </a:r>
                      <a:r>
                        <a:rPr lang="fi-FI" sz="1900" baseline="0" dirty="0"/>
                        <a:t> </a:t>
                      </a:r>
                      <a:r>
                        <a:rPr lang="fi-FI" sz="1900" baseline="0" dirty="0" err="1"/>
                        <a:t>we</a:t>
                      </a:r>
                      <a:r>
                        <a:rPr lang="fi-FI" sz="1900" baseline="0" dirty="0"/>
                        <a:t> </a:t>
                      </a:r>
                      <a:r>
                        <a:rPr lang="fi-FI" sz="1900" baseline="0" dirty="0" err="1"/>
                        <a:t>gladly</a:t>
                      </a:r>
                      <a:r>
                        <a:rPr lang="fi-FI" sz="1900" baseline="0" dirty="0"/>
                        <a:t> </a:t>
                      </a:r>
                      <a:r>
                        <a:rPr lang="fi-FI" sz="1900" baseline="0" dirty="0" err="1"/>
                        <a:t>bear</a:t>
                      </a:r>
                      <a:r>
                        <a:rPr lang="fi-FI" sz="1900" baseline="0" dirty="0"/>
                        <a:t> for </a:t>
                      </a:r>
                      <a:r>
                        <a:rPr lang="fi-FI" sz="1900" baseline="0" dirty="0" err="1"/>
                        <a:t>future</a:t>
                      </a:r>
                      <a:r>
                        <a:rPr lang="fi-FI" sz="1900" baseline="0" dirty="0"/>
                        <a:t> </a:t>
                      </a:r>
                      <a:r>
                        <a:rPr lang="fi-FI" sz="1900" baseline="0" dirty="0" err="1"/>
                        <a:t>generations</a:t>
                      </a:r>
                      <a:r>
                        <a:rPr lang="fi-FI" sz="1900" baseline="0" dirty="0"/>
                        <a:t>”</a:t>
                      </a:r>
                      <a:endParaRPr lang="en-US" sz="1900" dirty="0"/>
                    </a:p>
                  </a:txBody>
                  <a:tcPr marL="109728" marR="109728" marT="54864" marB="54864"/>
                </a:tc>
                <a:extLst>
                  <a:ext uri="{0D108BD9-81ED-4DB2-BD59-A6C34878D82A}">
                    <a16:rowId xmlns:a16="http://schemas.microsoft.com/office/drawing/2014/main" val="2083532916"/>
                  </a:ext>
                </a:extLst>
              </a:tr>
              <a:tr h="504749">
                <a:tc>
                  <a:txBody>
                    <a:bodyPr/>
                    <a:lstStyle/>
                    <a:p>
                      <a:r>
                        <a:rPr lang="fi-FI" sz="2600" dirty="0"/>
                        <a:t>Strategic </a:t>
                      </a:r>
                      <a:r>
                        <a:rPr lang="fi-FI" sz="2600" dirty="0" err="1"/>
                        <a:t>initative</a:t>
                      </a:r>
                      <a:endParaRPr lang="en-US" sz="2600" dirty="0"/>
                    </a:p>
                  </a:txBody>
                  <a:tcPr marL="109728" marR="109728" marT="54864" marB="54864"/>
                </a:tc>
                <a:tc>
                  <a:txBody>
                    <a:bodyPr/>
                    <a:lstStyle/>
                    <a:p>
                      <a:r>
                        <a:rPr lang="fi-FI" sz="1900" dirty="0" err="1"/>
                        <a:t>Cradle</a:t>
                      </a:r>
                      <a:r>
                        <a:rPr lang="fi-FI" sz="1900" dirty="0"/>
                        <a:t>-to-</a:t>
                      </a:r>
                      <a:r>
                        <a:rPr lang="fi-FI" sz="1900" dirty="0" err="1"/>
                        <a:t>cradle</a:t>
                      </a:r>
                      <a:r>
                        <a:rPr lang="fi-FI" sz="1900" baseline="0" dirty="0"/>
                        <a:t> design </a:t>
                      </a:r>
                      <a:r>
                        <a:rPr lang="fi-FI" sz="1900" baseline="0" dirty="0" err="1"/>
                        <a:t>protocol</a:t>
                      </a:r>
                      <a:endParaRPr lang="en-US" sz="1900" dirty="0"/>
                    </a:p>
                  </a:txBody>
                  <a:tcPr marL="109728" marR="109728" marT="54864" marB="54864"/>
                </a:tc>
                <a:extLst>
                  <a:ext uri="{0D108BD9-81ED-4DB2-BD59-A6C34878D82A}">
                    <a16:rowId xmlns:a16="http://schemas.microsoft.com/office/drawing/2014/main" val="3934765935"/>
                  </a:ext>
                </a:extLst>
              </a:tr>
              <a:tr h="694944">
                <a:tc>
                  <a:txBody>
                    <a:bodyPr/>
                    <a:lstStyle/>
                    <a:p>
                      <a:r>
                        <a:rPr lang="fi-FI" sz="2600" dirty="0" err="1"/>
                        <a:t>Operational</a:t>
                      </a:r>
                      <a:r>
                        <a:rPr lang="fi-FI" sz="2600" dirty="0"/>
                        <a:t> </a:t>
                      </a:r>
                      <a:r>
                        <a:rPr lang="fi-FI" sz="2600" dirty="0" err="1"/>
                        <a:t>changes</a:t>
                      </a:r>
                      <a:endParaRPr lang="en-US" sz="2600" dirty="0"/>
                    </a:p>
                  </a:txBody>
                  <a:tcPr marL="109728" marR="109728" marT="54864" marB="54864"/>
                </a:tc>
                <a:tc>
                  <a:txBody>
                    <a:bodyPr/>
                    <a:lstStyle/>
                    <a:p>
                      <a:r>
                        <a:rPr lang="fi-FI" sz="1900" dirty="0"/>
                        <a:t>Training,</a:t>
                      </a:r>
                      <a:r>
                        <a:rPr lang="fi-FI" sz="1900" baseline="0" dirty="0"/>
                        <a:t> design </a:t>
                      </a:r>
                      <a:r>
                        <a:rPr lang="fi-FI" sz="1900" baseline="0" dirty="0" err="1"/>
                        <a:t>process</a:t>
                      </a:r>
                      <a:r>
                        <a:rPr lang="fi-FI" sz="1900" baseline="0" dirty="0"/>
                        <a:t> </a:t>
                      </a:r>
                      <a:r>
                        <a:rPr lang="fi-FI" sz="1900" baseline="0" dirty="0" err="1"/>
                        <a:t>changes</a:t>
                      </a:r>
                      <a:r>
                        <a:rPr lang="fi-FI" sz="1900" baseline="0" dirty="0"/>
                        <a:t>, Design-for-Environment </a:t>
                      </a:r>
                      <a:r>
                        <a:rPr lang="fi-FI" sz="1900" baseline="0" dirty="0" err="1"/>
                        <a:t>scorecard</a:t>
                      </a:r>
                      <a:endParaRPr lang="en-US" sz="1900" dirty="0"/>
                    </a:p>
                  </a:txBody>
                  <a:tcPr marL="109728" marR="109728" marT="54864" marB="54864"/>
                </a:tc>
                <a:extLst>
                  <a:ext uri="{0D108BD9-81ED-4DB2-BD59-A6C34878D82A}">
                    <a16:rowId xmlns:a16="http://schemas.microsoft.com/office/drawing/2014/main" val="3172315614"/>
                  </a:ext>
                </a:extLst>
              </a:tr>
            </a:tbl>
          </a:graphicData>
        </a:graphic>
      </p:graphicFrame>
    </p:spTree>
    <p:extLst>
      <p:ext uri="{BB962C8B-B14F-4D97-AF65-F5344CB8AC3E}">
        <p14:creationId xmlns:p14="http://schemas.microsoft.com/office/powerpoint/2010/main" val="212287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Timeline</a:t>
            </a:r>
            <a:r>
              <a:rPr lang="fi-FI" dirty="0"/>
              <a:t> of C2C </a:t>
            </a:r>
            <a:r>
              <a:rPr lang="fi-FI" dirty="0" err="1"/>
              <a:t>implementation</a:t>
            </a:r>
            <a:endParaRPr lang="en-US" dirty="0"/>
          </a:p>
        </p:txBody>
      </p:sp>
      <p:sp>
        <p:nvSpPr>
          <p:cNvPr id="3" name="Content Placeholder 2"/>
          <p:cNvSpPr>
            <a:spLocks noGrp="1"/>
          </p:cNvSpPr>
          <p:nvPr>
            <p:ph sz="quarter" idx="14"/>
          </p:nvPr>
        </p:nvSpPr>
        <p:spPr/>
        <p:txBody>
          <a:bodyPr/>
          <a:lstStyle/>
          <a:p>
            <a:r>
              <a:rPr lang="fi-FI" dirty="0"/>
              <a:t>1997: </a:t>
            </a:r>
            <a:r>
              <a:rPr lang="fi-FI" b="0" dirty="0"/>
              <a:t>Herman </a:t>
            </a:r>
            <a:r>
              <a:rPr lang="fi-FI" b="0" dirty="0" err="1"/>
              <a:t>Millers</a:t>
            </a:r>
            <a:r>
              <a:rPr lang="fi-FI" b="0" dirty="0"/>
              <a:t> </a:t>
            </a:r>
            <a:r>
              <a:rPr lang="fi-FI" b="0" dirty="0" err="1"/>
              <a:t>initiates</a:t>
            </a:r>
            <a:r>
              <a:rPr lang="fi-FI" b="0" dirty="0"/>
              <a:t> a </a:t>
            </a:r>
            <a:r>
              <a:rPr lang="fi-FI" b="0" dirty="0" err="1"/>
              <a:t>project</a:t>
            </a:r>
            <a:r>
              <a:rPr lang="fi-FI" b="0" dirty="0"/>
              <a:t> to </a:t>
            </a:r>
            <a:r>
              <a:rPr lang="fi-FI" b="0" dirty="0" err="1"/>
              <a:t>develop</a:t>
            </a:r>
            <a:r>
              <a:rPr lang="fi-FI" b="0" dirty="0"/>
              <a:t> a </a:t>
            </a:r>
            <a:r>
              <a:rPr lang="fi-FI" b="0" dirty="0" err="1"/>
              <a:t>sustainable</a:t>
            </a:r>
            <a:r>
              <a:rPr lang="fi-FI" b="0" dirty="0"/>
              <a:t> </a:t>
            </a:r>
            <a:r>
              <a:rPr lang="fi-FI" b="0" dirty="0" err="1"/>
              <a:t>product</a:t>
            </a:r>
            <a:r>
              <a:rPr lang="fi-FI" b="0" dirty="0"/>
              <a:t> </a:t>
            </a:r>
            <a:r>
              <a:rPr lang="fi-FI" b="0" dirty="0" err="1"/>
              <a:t>development</a:t>
            </a:r>
            <a:r>
              <a:rPr lang="fi-FI" b="0" dirty="0"/>
              <a:t> </a:t>
            </a:r>
            <a:r>
              <a:rPr lang="fi-FI" b="0" dirty="0" err="1"/>
              <a:t>process</a:t>
            </a:r>
            <a:r>
              <a:rPr lang="fi-FI" b="0" dirty="0"/>
              <a:t>. C2C </a:t>
            </a:r>
            <a:r>
              <a:rPr lang="fi-FI" b="0" dirty="0" err="1"/>
              <a:t>proposed</a:t>
            </a:r>
            <a:r>
              <a:rPr lang="fi-FI" b="0" dirty="0"/>
              <a:t>.</a:t>
            </a:r>
          </a:p>
          <a:p>
            <a:r>
              <a:rPr lang="fi-FI" dirty="0"/>
              <a:t>2000: </a:t>
            </a:r>
            <a:r>
              <a:rPr lang="fi-FI" b="0" dirty="0"/>
              <a:t>Project </a:t>
            </a:r>
            <a:r>
              <a:rPr lang="fi-FI" b="0" dirty="0" err="1"/>
              <a:t>ends</a:t>
            </a:r>
            <a:r>
              <a:rPr lang="fi-FI" b="0" dirty="0"/>
              <a:t>, </a:t>
            </a:r>
            <a:r>
              <a:rPr lang="fi-FI" b="0" dirty="0" err="1"/>
              <a:t>steering</a:t>
            </a:r>
            <a:r>
              <a:rPr lang="fi-FI" b="0" dirty="0"/>
              <a:t> </a:t>
            </a:r>
            <a:r>
              <a:rPr lang="fi-FI" b="0" dirty="0" err="1"/>
              <a:t>committee</a:t>
            </a:r>
            <a:r>
              <a:rPr lang="fi-FI" b="0" dirty="0"/>
              <a:t> </a:t>
            </a:r>
            <a:r>
              <a:rPr lang="fi-FI" b="0" dirty="0" err="1"/>
              <a:t>recommends</a:t>
            </a:r>
            <a:r>
              <a:rPr lang="fi-FI" b="0" dirty="0"/>
              <a:t> </a:t>
            </a:r>
            <a:r>
              <a:rPr lang="fi-FI" b="0" dirty="0" err="1"/>
              <a:t>dedicated</a:t>
            </a:r>
            <a:r>
              <a:rPr lang="fi-FI" b="0" dirty="0"/>
              <a:t> </a:t>
            </a:r>
            <a:r>
              <a:rPr lang="fi-FI" b="0" dirty="0" err="1"/>
              <a:t>resources</a:t>
            </a:r>
            <a:r>
              <a:rPr lang="fi-FI" b="0" dirty="0"/>
              <a:t> to C2C</a:t>
            </a:r>
          </a:p>
          <a:p>
            <a:r>
              <a:rPr lang="fi-FI" dirty="0"/>
              <a:t>2001: </a:t>
            </a:r>
            <a:r>
              <a:rPr lang="fi-FI" b="0" dirty="0"/>
              <a:t>C2C </a:t>
            </a:r>
            <a:r>
              <a:rPr lang="fi-FI" b="0" dirty="0" err="1"/>
              <a:t>officially</a:t>
            </a:r>
            <a:r>
              <a:rPr lang="fi-FI" b="0" dirty="0"/>
              <a:t> </a:t>
            </a:r>
            <a:r>
              <a:rPr lang="fi-FI" b="0" dirty="0" err="1"/>
              <a:t>adopted</a:t>
            </a:r>
            <a:r>
              <a:rPr lang="fi-FI" b="0" dirty="0"/>
              <a:t> as design </a:t>
            </a:r>
            <a:r>
              <a:rPr lang="fi-FI" b="0" dirty="0" err="1"/>
              <a:t>protocol</a:t>
            </a:r>
            <a:endParaRPr lang="fi-FI" b="0" dirty="0"/>
          </a:p>
          <a:p>
            <a:pPr algn="just"/>
            <a:r>
              <a:rPr lang="fi-FI" dirty="0"/>
              <a:t>Jan 2001: </a:t>
            </a:r>
            <a:r>
              <a:rPr lang="fi-FI" b="0" dirty="0" err="1"/>
              <a:t>DfE</a:t>
            </a:r>
            <a:r>
              <a:rPr lang="fi-FI" b="0" dirty="0"/>
              <a:t> team </a:t>
            </a:r>
            <a:r>
              <a:rPr lang="fi-FI" b="0" dirty="0" err="1"/>
              <a:t>formed</a:t>
            </a:r>
            <a:r>
              <a:rPr lang="fi-FI" b="0" dirty="0"/>
              <a:t> </a:t>
            </a:r>
            <a:r>
              <a:rPr lang="fi-FI" b="0" dirty="0" err="1"/>
              <a:t>with</a:t>
            </a:r>
            <a:r>
              <a:rPr lang="fi-FI" b="0" dirty="0"/>
              <a:t> </a:t>
            </a:r>
            <a:r>
              <a:rPr lang="fi-FI" b="0" dirty="0" err="1"/>
              <a:t>two</a:t>
            </a:r>
            <a:r>
              <a:rPr lang="fi-FI" b="0" dirty="0"/>
              <a:t> </a:t>
            </a:r>
            <a:r>
              <a:rPr lang="fi-FI" b="0" dirty="0" err="1"/>
              <a:t>full-time</a:t>
            </a:r>
            <a:r>
              <a:rPr lang="fi-FI" b="0" dirty="0"/>
              <a:t> </a:t>
            </a:r>
            <a:r>
              <a:rPr lang="fi-FI" b="0" dirty="0" err="1"/>
              <a:t>hires</a:t>
            </a:r>
            <a:r>
              <a:rPr lang="fi-FI" b="0" dirty="0"/>
              <a:t>. </a:t>
            </a:r>
            <a:r>
              <a:rPr lang="fi-FI" b="0" dirty="0" err="1"/>
              <a:t>They</a:t>
            </a:r>
            <a:r>
              <a:rPr lang="fi-FI" b="0" dirty="0"/>
              <a:t> </a:t>
            </a:r>
            <a:r>
              <a:rPr lang="fi-FI" b="0" dirty="0" err="1"/>
              <a:t>initiate</a:t>
            </a:r>
            <a:r>
              <a:rPr lang="fi-FI" b="0" dirty="0"/>
              <a:t> </a:t>
            </a:r>
            <a:r>
              <a:rPr lang="fi-FI" b="0" dirty="0" err="1"/>
              <a:t>supplier</a:t>
            </a:r>
            <a:r>
              <a:rPr lang="fi-FI" b="0" dirty="0"/>
              <a:t> </a:t>
            </a:r>
            <a:r>
              <a:rPr lang="fi-FI" b="0" dirty="0" err="1"/>
              <a:t>negotiations</a:t>
            </a:r>
            <a:r>
              <a:rPr lang="fi-FI" b="0" dirty="0"/>
              <a:t> (</a:t>
            </a:r>
            <a:r>
              <a:rPr lang="fi-FI" b="0" dirty="0" err="1"/>
              <a:t>materials</a:t>
            </a:r>
            <a:r>
              <a:rPr lang="fi-FI" b="0" dirty="0"/>
              <a:t>) </a:t>
            </a:r>
            <a:r>
              <a:rPr lang="fi-FI" b="0" dirty="0" err="1"/>
              <a:t>with</a:t>
            </a:r>
            <a:r>
              <a:rPr lang="fi-FI" b="0" dirty="0"/>
              <a:t> </a:t>
            </a:r>
            <a:r>
              <a:rPr lang="fi-FI" b="0" dirty="0" err="1"/>
              <a:t>over</a:t>
            </a:r>
            <a:r>
              <a:rPr lang="fi-FI" b="0" dirty="0"/>
              <a:t> 200 </a:t>
            </a:r>
            <a:r>
              <a:rPr lang="fi-FI" b="0" dirty="0" err="1"/>
              <a:t>suppliers</a:t>
            </a:r>
            <a:r>
              <a:rPr lang="fi-FI" b="0" dirty="0"/>
              <a:t> in 6 </a:t>
            </a:r>
            <a:r>
              <a:rPr lang="fi-FI" b="0" dirty="0" err="1"/>
              <a:t>months</a:t>
            </a:r>
            <a:endParaRPr lang="fi-FI" b="0" dirty="0"/>
          </a:p>
          <a:p>
            <a:pPr algn="just"/>
            <a:r>
              <a:rPr lang="fi-FI" dirty="0" err="1"/>
              <a:t>Jun</a:t>
            </a:r>
            <a:r>
              <a:rPr lang="fi-FI" dirty="0"/>
              <a:t> 2001: </a:t>
            </a:r>
            <a:r>
              <a:rPr lang="fi-FI" b="0" dirty="0" err="1"/>
              <a:t>training</a:t>
            </a:r>
            <a:r>
              <a:rPr lang="fi-FI" b="0" dirty="0"/>
              <a:t> for </a:t>
            </a:r>
            <a:r>
              <a:rPr lang="fi-FI" b="0" dirty="0" err="1"/>
              <a:t>over</a:t>
            </a:r>
            <a:r>
              <a:rPr lang="fi-FI" b="0" dirty="0"/>
              <a:t> 300 </a:t>
            </a:r>
            <a:r>
              <a:rPr lang="fi-FI" b="0" dirty="0" err="1"/>
              <a:t>employees</a:t>
            </a:r>
            <a:r>
              <a:rPr lang="fi-FI" b="0" dirty="0"/>
              <a:t> on C2C, 3 </a:t>
            </a:r>
            <a:r>
              <a:rPr lang="fi-FI" b="0" dirty="0" err="1"/>
              <a:t>hours</a:t>
            </a:r>
            <a:r>
              <a:rPr lang="fi-FI" b="0" dirty="0"/>
              <a:t> </a:t>
            </a:r>
            <a:r>
              <a:rPr lang="fi-FI" b="0" dirty="0" err="1"/>
              <a:t>each</a:t>
            </a:r>
            <a:endParaRPr lang="fi-FI" b="0" dirty="0"/>
          </a:p>
          <a:p>
            <a:pPr algn="just"/>
            <a:r>
              <a:rPr lang="fi-FI" dirty="0" err="1"/>
              <a:t>Aug</a:t>
            </a:r>
            <a:r>
              <a:rPr lang="fi-FI" dirty="0"/>
              <a:t> 2002: </a:t>
            </a:r>
            <a:r>
              <a:rPr lang="fi-FI" b="0" dirty="0" err="1"/>
              <a:t>DfE</a:t>
            </a:r>
            <a:r>
              <a:rPr lang="fi-FI" b="0" dirty="0"/>
              <a:t> </a:t>
            </a:r>
            <a:r>
              <a:rPr lang="fi-FI" b="0" dirty="0" err="1"/>
              <a:t>committee</a:t>
            </a:r>
            <a:r>
              <a:rPr lang="fi-FI" b="0" dirty="0"/>
              <a:t> </a:t>
            </a:r>
            <a:r>
              <a:rPr lang="fi-FI" b="0" dirty="0" err="1"/>
              <a:t>meets</a:t>
            </a:r>
            <a:r>
              <a:rPr lang="fi-FI" b="0" dirty="0"/>
              <a:t> to </a:t>
            </a:r>
            <a:r>
              <a:rPr lang="fi-FI" b="0" dirty="0" err="1"/>
              <a:t>discss</a:t>
            </a:r>
            <a:r>
              <a:rPr lang="fi-FI" b="0" dirty="0"/>
              <a:t> </a:t>
            </a:r>
            <a:r>
              <a:rPr lang="fi-FI" b="0" dirty="0" err="1"/>
              <a:t>the</a:t>
            </a:r>
            <a:r>
              <a:rPr lang="fi-FI" b="0" dirty="0"/>
              <a:t> </a:t>
            </a:r>
            <a:r>
              <a:rPr lang="fi-FI" b="0" dirty="0" err="1"/>
              <a:t>Mirra</a:t>
            </a:r>
            <a:r>
              <a:rPr lang="fi-FI" b="0" dirty="0"/>
              <a:t> </a:t>
            </a:r>
            <a:r>
              <a:rPr lang="fi-FI" b="0" dirty="0" err="1"/>
              <a:t>chair</a:t>
            </a:r>
            <a:r>
              <a:rPr lang="fi-FI" b="0" dirty="0"/>
              <a:t> case</a:t>
            </a:r>
          </a:p>
          <a:p>
            <a:pPr algn="just"/>
            <a:r>
              <a:rPr lang="fi-FI" dirty="0" err="1"/>
              <a:t>Jun</a:t>
            </a:r>
            <a:r>
              <a:rPr lang="fi-FI" dirty="0"/>
              <a:t> 2003: </a:t>
            </a:r>
            <a:r>
              <a:rPr lang="fi-FI" b="0" dirty="0" err="1"/>
              <a:t>anticipated</a:t>
            </a:r>
            <a:r>
              <a:rPr lang="fi-FI" b="0" dirty="0"/>
              <a:t> </a:t>
            </a:r>
            <a:r>
              <a:rPr lang="fi-FI" b="0" dirty="0" err="1"/>
              <a:t>launch</a:t>
            </a:r>
            <a:r>
              <a:rPr lang="fi-FI" b="0" dirty="0"/>
              <a:t> of </a:t>
            </a:r>
            <a:r>
              <a:rPr lang="fi-FI" b="0" dirty="0" err="1"/>
              <a:t>Mirra</a:t>
            </a:r>
            <a:r>
              <a:rPr lang="fi-FI" b="0" dirty="0"/>
              <a:t> </a:t>
            </a:r>
            <a:r>
              <a:rPr lang="fi-FI" b="0" dirty="0" err="1"/>
              <a:t>chair</a:t>
            </a:r>
            <a:endParaRPr lang="en-US" b="0"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32</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38657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Implementation</a:t>
            </a:r>
            <a:endParaRPr lang="en-US" dirty="0"/>
          </a:p>
        </p:txBody>
      </p:sp>
      <p:sp>
        <p:nvSpPr>
          <p:cNvPr id="3" name="Content Placeholder 2"/>
          <p:cNvSpPr>
            <a:spLocks noGrp="1"/>
          </p:cNvSpPr>
          <p:nvPr>
            <p:ph sz="quarter" idx="14"/>
          </p:nvPr>
        </p:nvSpPr>
        <p:spPr>
          <a:xfrm>
            <a:off x="1084243" y="1182351"/>
            <a:ext cx="9848849" cy="4003300"/>
          </a:xfrm>
        </p:spPr>
        <p:txBody>
          <a:bodyPr/>
          <a:lstStyle/>
          <a:p>
            <a:r>
              <a:rPr lang="fi-FI" dirty="0"/>
              <a:t>Organization: </a:t>
            </a:r>
          </a:p>
          <a:p>
            <a:pPr lvl="1"/>
            <a:r>
              <a:rPr lang="fi-FI" sz="2160" dirty="0" err="1"/>
              <a:t>Creation</a:t>
            </a:r>
            <a:r>
              <a:rPr lang="fi-FI" sz="2160" dirty="0"/>
              <a:t> of </a:t>
            </a:r>
            <a:r>
              <a:rPr lang="fi-FI" sz="2160" dirty="0" err="1"/>
              <a:t>the</a:t>
            </a:r>
            <a:r>
              <a:rPr lang="fi-FI" sz="2160" dirty="0"/>
              <a:t> </a:t>
            </a:r>
            <a:r>
              <a:rPr lang="fi-FI" sz="2160" dirty="0" err="1"/>
              <a:t>DfE</a:t>
            </a:r>
            <a:r>
              <a:rPr lang="fi-FI" sz="2160" dirty="0"/>
              <a:t> team, </a:t>
            </a:r>
            <a:r>
              <a:rPr lang="fi-FI" sz="2160" dirty="0" err="1"/>
              <a:t>with</a:t>
            </a:r>
            <a:r>
              <a:rPr lang="fi-FI" sz="2160" dirty="0"/>
              <a:t> </a:t>
            </a:r>
            <a:r>
              <a:rPr lang="fi-FI" sz="2160" dirty="0" err="1"/>
              <a:t>Gabe</a:t>
            </a:r>
            <a:r>
              <a:rPr lang="fi-FI" sz="2160" dirty="0"/>
              <a:t> </a:t>
            </a:r>
            <a:r>
              <a:rPr lang="fi-FI" sz="2160" dirty="0" err="1"/>
              <a:t>Wing</a:t>
            </a:r>
            <a:r>
              <a:rPr lang="fi-FI" sz="2160" dirty="0"/>
              <a:t> (</a:t>
            </a:r>
            <a:r>
              <a:rPr lang="fi-FI" sz="2160" dirty="0" err="1"/>
              <a:t>chemist</a:t>
            </a:r>
            <a:r>
              <a:rPr lang="fi-FI" sz="2160" dirty="0"/>
              <a:t>), Scott </a:t>
            </a:r>
            <a:r>
              <a:rPr lang="fi-FI" sz="2160" dirty="0" err="1"/>
              <a:t>Charon</a:t>
            </a:r>
            <a:r>
              <a:rPr lang="fi-FI" sz="2160" dirty="0"/>
              <a:t> (</a:t>
            </a:r>
            <a:r>
              <a:rPr lang="fi-FI" sz="2160" dirty="0" err="1"/>
              <a:t>supply</a:t>
            </a:r>
            <a:r>
              <a:rPr lang="fi-FI" sz="2160" dirty="0"/>
              <a:t> </a:t>
            </a:r>
            <a:r>
              <a:rPr lang="fi-FI" sz="2160" dirty="0" err="1"/>
              <a:t>chain</a:t>
            </a:r>
            <a:r>
              <a:rPr lang="fi-FI" sz="2160" dirty="0"/>
              <a:t> </a:t>
            </a:r>
            <a:r>
              <a:rPr lang="fi-FI" sz="2160" dirty="0" err="1"/>
              <a:t>manager</a:t>
            </a:r>
            <a:r>
              <a:rPr lang="fi-FI" sz="2160" dirty="0"/>
              <a:t>). </a:t>
            </a:r>
          </a:p>
          <a:p>
            <a:pPr lvl="1"/>
            <a:r>
              <a:rPr lang="fi-FI" sz="2160" dirty="0" err="1"/>
              <a:t>Creation</a:t>
            </a:r>
            <a:r>
              <a:rPr lang="fi-FI" sz="2160" dirty="0"/>
              <a:t> of </a:t>
            </a:r>
            <a:r>
              <a:rPr lang="fi-FI" sz="2160" dirty="0" err="1"/>
              <a:t>DfE</a:t>
            </a:r>
            <a:r>
              <a:rPr lang="fi-FI" sz="2160" dirty="0"/>
              <a:t> </a:t>
            </a:r>
            <a:r>
              <a:rPr lang="fi-FI" sz="2160" dirty="0" err="1"/>
              <a:t>steering</a:t>
            </a:r>
            <a:r>
              <a:rPr lang="fi-FI" sz="2160" dirty="0"/>
              <a:t> </a:t>
            </a:r>
            <a:r>
              <a:rPr lang="fi-FI" sz="2160" dirty="0" err="1"/>
              <a:t>committee</a:t>
            </a:r>
            <a:r>
              <a:rPr lang="fi-FI" sz="2160" dirty="0"/>
              <a:t> </a:t>
            </a:r>
            <a:r>
              <a:rPr lang="fi-FI" sz="2160" dirty="0" err="1"/>
              <a:t>that</a:t>
            </a:r>
            <a:r>
              <a:rPr lang="fi-FI" sz="2160" dirty="0"/>
              <a:t> </a:t>
            </a:r>
            <a:r>
              <a:rPr lang="fi-FI" sz="2160" dirty="0" err="1"/>
              <a:t>could</a:t>
            </a:r>
            <a:r>
              <a:rPr lang="fi-FI" sz="2160" dirty="0"/>
              <a:t> </a:t>
            </a:r>
            <a:r>
              <a:rPr lang="fi-FI" sz="2160" dirty="0" err="1"/>
              <a:t>facilitate</a:t>
            </a:r>
            <a:r>
              <a:rPr lang="fi-FI" sz="2160" dirty="0"/>
              <a:t> </a:t>
            </a:r>
            <a:r>
              <a:rPr lang="fi-FI" sz="2160" dirty="0" err="1"/>
              <a:t>the</a:t>
            </a:r>
            <a:r>
              <a:rPr lang="fi-FI" sz="2160" dirty="0"/>
              <a:t> </a:t>
            </a:r>
            <a:r>
              <a:rPr lang="fi-FI" sz="2160" dirty="0" err="1"/>
              <a:t>implementation</a:t>
            </a:r>
            <a:endParaRPr lang="fi-FI" sz="2160" dirty="0"/>
          </a:p>
          <a:p>
            <a:pPr lvl="1"/>
            <a:r>
              <a:rPr lang="fi-FI" sz="2160" dirty="0"/>
              <a:t>Training for </a:t>
            </a:r>
            <a:r>
              <a:rPr lang="fi-FI" sz="2160" dirty="0" err="1"/>
              <a:t>employees</a:t>
            </a:r>
            <a:endParaRPr lang="fi-FI" sz="2160" dirty="0"/>
          </a:p>
          <a:p>
            <a:r>
              <a:rPr lang="fi-FI" dirty="0"/>
              <a:t>Design: </a:t>
            </a:r>
          </a:p>
          <a:p>
            <a:pPr lvl="1"/>
            <a:r>
              <a:rPr lang="fi-FI" sz="2160" dirty="0" err="1"/>
              <a:t>Every</a:t>
            </a:r>
            <a:r>
              <a:rPr lang="fi-FI" sz="2160" dirty="0"/>
              <a:t> designer </a:t>
            </a:r>
            <a:r>
              <a:rPr lang="fi-FI" sz="2160" dirty="0" err="1"/>
              <a:t>trained</a:t>
            </a:r>
            <a:r>
              <a:rPr lang="fi-FI" sz="2160" dirty="0"/>
              <a:t> on C2C </a:t>
            </a:r>
            <a:r>
              <a:rPr lang="fi-FI" sz="2160" dirty="0" err="1"/>
              <a:t>guidelines</a:t>
            </a:r>
            <a:r>
              <a:rPr lang="fi-FI" sz="2160" dirty="0"/>
              <a:t>. </a:t>
            </a:r>
          </a:p>
          <a:p>
            <a:pPr lvl="1"/>
            <a:r>
              <a:rPr lang="fi-FI" sz="2160" dirty="0"/>
              <a:t>Product </a:t>
            </a:r>
            <a:r>
              <a:rPr lang="fi-FI" sz="2160" dirty="0" err="1"/>
              <a:t>development</a:t>
            </a:r>
            <a:r>
              <a:rPr lang="fi-FI" sz="2160" dirty="0"/>
              <a:t> </a:t>
            </a:r>
            <a:r>
              <a:rPr lang="fi-FI" sz="2160" dirty="0" err="1"/>
              <a:t>process</a:t>
            </a:r>
            <a:r>
              <a:rPr lang="fi-FI" sz="2160" dirty="0"/>
              <a:t> </a:t>
            </a:r>
            <a:r>
              <a:rPr lang="fi-FI" sz="2160" dirty="0" err="1"/>
              <a:t>changed</a:t>
            </a:r>
            <a:r>
              <a:rPr lang="fi-FI" sz="2160" dirty="0"/>
              <a:t> for </a:t>
            </a:r>
            <a:r>
              <a:rPr lang="fi-FI" sz="2160" dirty="0" err="1"/>
              <a:t>interaction</a:t>
            </a:r>
            <a:r>
              <a:rPr lang="fi-FI" sz="2160" dirty="0"/>
              <a:t> </a:t>
            </a:r>
            <a:r>
              <a:rPr lang="fi-FI" sz="2160" dirty="0" err="1"/>
              <a:t>with</a:t>
            </a:r>
            <a:r>
              <a:rPr lang="fi-FI" sz="2160" dirty="0"/>
              <a:t> </a:t>
            </a:r>
            <a:r>
              <a:rPr lang="fi-FI" sz="2160" dirty="0" err="1"/>
              <a:t>the</a:t>
            </a:r>
            <a:r>
              <a:rPr lang="fi-FI" sz="2160" dirty="0"/>
              <a:t> </a:t>
            </a:r>
            <a:r>
              <a:rPr lang="fi-FI" sz="2160" dirty="0" err="1"/>
              <a:t>DfE</a:t>
            </a:r>
            <a:r>
              <a:rPr lang="fi-FI" sz="2160" dirty="0"/>
              <a:t> team</a:t>
            </a:r>
          </a:p>
          <a:p>
            <a:r>
              <a:rPr lang="fi-FI" dirty="0"/>
              <a:t>Supply </a:t>
            </a:r>
            <a:r>
              <a:rPr lang="fi-FI" dirty="0" err="1"/>
              <a:t>chain</a:t>
            </a:r>
            <a:r>
              <a:rPr lang="fi-FI" dirty="0"/>
              <a:t> </a:t>
            </a:r>
            <a:r>
              <a:rPr lang="fi-FI" dirty="0" err="1"/>
              <a:t>interaction</a:t>
            </a:r>
            <a:r>
              <a:rPr lang="fi-FI" dirty="0"/>
              <a:t>: </a:t>
            </a:r>
          </a:p>
          <a:p>
            <a:pPr lvl="1"/>
            <a:r>
              <a:rPr lang="fi-FI" sz="2160" dirty="0" err="1"/>
              <a:t>enormous</a:t>
            </a:r>
            <a:r>
              <a:rPr lang="fi-FI" sz="2160" dirty="0"/>
              <a:t> </a:t>
            </a:r>
            <a:r>
              <a:rPr lang="fi-FI" sz="2160" dirty="0" err="1"/>
              <a:t>effort</a:t>
            </a:r>
            <a:r>
              <a:rPr lang="fi-FI" sz="2160" dirty="0"/>
              <a:t> </a:t>
            </a:r>
            <a:r>
              <a:rPr lang="fi-FI" sz="2160" dirty="0" err="1"/>
              <a:t>spent</a:t>
            </a:r>
            <a:r>
              <a:rPr lang="fi-FI" sz="2160" dirty="0"/>
              <a:t> on </a:t>
            </a:r>
            <a:r>
              <a:rPr lang="fi-FI" sz="2160" dirty="0" err="1"/>
              <a:t>negotiations</a:t>
            </a:r>
            <a:r>
              <a:rPr lang="fi-FI" sz="2160" dirty="0"/>
              <a:t> </a:t>
            </a:r>
            <a:r>
              <a:rPr lang="fi-FI" sz="2160" dirty="0" err="1"/>
              <a:t>with</a:t>
            </a:r>
            <a:r>
              <a:rPr lang="fi-FI" sz="2160" dirty="0"/>
              <a:t> </a:t>
            </a:r>
            <a:r>
              <a:rPr lang="fi-FI" sz="2160" dirty="0" err="1"/>
              <a:t>suppliers</a:t>
            </a:r>
            <a:r>
              <a:rPr lang="fi-FI" sz="2160" dirty="0"/>
              <a:t>. </a:t>
            </a:r>
          </a:p>
          <a:p>
            <a:pPr lvl="1"/>
            <a:r>
              <a:rPr lang="fi-FI" sz="2160" dirty="0"/>
              <a:t>C2C </a:t>
            </a:r>
            <a:r>
              <a:rPr lang="fi-FI" sz="2160" dirty="0" err="1"/>
              <a:t>needed</a:t>
            </a:r>
            <a:r>
              <a:rPr lang="fi-FI" sz="2160" dirty="0"/>
              <a:t> </a:t>
            </a:r>
            <a:r>
              <a:rPr lang="fi-FI" sz="2160" dirty="0" err="1"/>
              <a:t>accurate</a:t>
            </a:r>
            <a:r>
              <a:rPr lang="fi-FI" sz="2160" dirty="0"/>
              <a:t> </a:t>
            </a:r>
            <a:r>
              <a:rPr lang="fi-FI" sz="2160" dirty="0" err="1"/>
              <a:t>material</a:t>
            </a:r>
            <a:r>
              <a:rPr lang="fi-FI" sz="2160" dirty="0"/>
              <a:t> data. </a:t>
            </a:r>
            <a:r>
              <a:rPr lang="fi-FI" sz="2160" dirty="0" err="1"/>
              <a:t>HM’s</a:t>
            </a:r>
            <a:r>
              <a:rPr lang="fi-FI" sz="2160" dirty="0"/>
              <a:t> </a:t>
            </a:r>
            <a:r>
              <a:rPr lang="fi-FI" sz="2160" dirty="0" err="1"/>
              <a:t>large</a:t>
            </a:r>
            <a:r>
              <a:rPr lang="fi-FI" sz="2160" dirty="0"/>
              <a:t> </a:t>
            </a:r>
            <a:r>
              <a:rPr lang="fi-FI" sz="2160" dirty="0" err="1"/>
              <a:t>sized</a:t>
            </a:r>
            <a:r>
              <a:rPr lang="fi-FI" sz="2160" dirty="0"/>
              <a:t> </a:t>
            </a:r>
            <a:r>
              <a:rPr lang="fi-FI" sz="2160" dirty="0" err="1"/>
              <a:t>helped</a:t>
            </a:r>
            <a:r>
              <a:rPr lang="fi-FI" sz="2160" dirty="0"/>
              <a:t> and </a:t>
            </a:r>
            <a:r>
              <a:rPr lang="fi-FI" sz="2160" dirty="0" err="1"/>
              <a:t>eventually</a:t>
            </a:r>
            <a:r>
              <a:rPr lang="fi-FI" sz="2160" dirty="0"/>
              <a:t> </a:t>
            </a:r>
            <a:r>
              <a:rPr lang="fi-FI" sz="2160" dirty="0" err="1"/>
              <a:t>only</a:t>
            </a:r>
            <a:r>
              <a:rPr lang="fi-FI" sz="2160" dirty="0"/>
              <a:t> </a:t>
            </a:r>
            <a:r>
              <a:rPr lang="fi-FI" sz="2160" dirty="0" err="1"/>
              <a:t>two</a:t>
            </a:r>
            <a:r>
              <a:rPr lang="fi-FI" sz="2160" dirty="0"/>
              <a:t> </a:t>
            </a:r>
            <a:r>
              <a:rPr lang="fi-FI" sz="2160" dirty="0" err="1"/>
              <a:t>suppliers</a:t>
            </a:r>
            <a:r>
              <a:rPr lang="fi-FI" sz="2160" dirty="0"/>
              <a:t> </a:t>
            </a:r>
            <a:r>
              <a:rPr lang="fi-FI" sz="2160" dirty="0" err="1"/>
              <a:t>didn’t</a:t>
            </a:r>
            <a:r>
              <a:rPr lang="fi-FI" sz="2160" dirty="0"/>
              <a:t> </a:t>
            </a:r>
            <a:r>
              <a:rPr lang="fi-FI" sz="2160" dirty="0" err="1"/>
              <a:t>comply</a:t>
            </a:r>
            <a:r>
              <a:rPr lang="fi-FI" sz="2160" dirty="0"/>
              <a:t> and </a:t>
            </a:r>
            <a:r>
              <a:rPr lang="fi-FI" sz="2160" dirty="0" err="1"/>
              <a:t>were</a:t>
            </a:r>
            <a:r>
              <a:rPr lang="fi-FI" sz="2160" dirty="0"/>
              <a:t> </a:t>
            </a:r>
            <a:r>
              <a:rPr lang="fi-FI" sz="2160" dirty="0" err="1"/>
              <a:t>replaced</a:t>
            </a:r>
            <a:r>
              <a:rPr lang="fi-FI" sz="2160" dirty="0"/>
              <a:t> (</a:t>
            </a:r>
            <a:r>
              <a:rPr lang="fi-FI" sz="2160" dirty="0" err="1"/>
              <a:t>note</a:t>
            </a:r>
            <a:r>
              <a:rPr lang="fi-FI" sz="2160" dirty="0"/>
              <a:t>: </a:t>
            </a:r>
            <a:r>
              <a:rPr lang="fi-FI" sz="2160" dirty="0" err="1"/>
              <a:t>power</a:t>
            </a:r>
            <a:r>
              <a:rPr lang="fi-FI" sz="2160" dirty="0"/>
              <a:t> </a:t>
            </a:r>
            <a:r>
              <a:rPr lang="fi-FI" sz="2160" dirty="0" err="1"/>
              <a:t>relations</a:t>
            </a:r>
            <a:r>
              <a:rPr lang="fi-FI" sz="2160" dirty="0"/>
              <a:t>). </a:t>
            </a:r>
            <a:endParaRPr lang="en-US" sz="2160"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33</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5137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Implementation</a:t>
            </a:r>
            <a:endParaRPr lang="en-US" dirty="0"/>
          </a:p>
        </p:txBody>
      </p:sp>
      <p:sp>
        <p:nvSpPr>
          <p:cNvPr id="3" name="Content Placeholder 2"/>
          <p:cNvSpPr>
            <a:spLocks noGrp="1"/>
          </p:cNvSpPr>
          <p:nvPr>
            <p:ph sz="quarter" idx="14"/>
          </p:nvPr>
        </p:nvSpPr>
        <p:spPr/>
        <p:txBody>
          <a:bodyPr/>
          <a:lstStyle/>
          <a:p>
            <a:r>
              <a:rPr lang="fi-FI" dirty="0" err="1"/>
              <a:t>DfE</a:t>
            </a:r>
            <a:r>
              <a:rPr lang="fi-FI" dirty="0"/>
              <a:t> </a:t>
            </a:r>
            <a:r>
              <a:rPr lang="fi-FI" dirty="0" err="1"/>
              <a:t>scorecard</a:t>
            </a:r>
            <a:r>
              <a:rPr lang="fi-FI" dirty="0"/>
              <a:t>: </a:t>
            </a:r>
          </a:p>
          <a:p>
            <a:pPr lvl="1"/>
            <a:r>
              <a:rPr lang="fi-FI" b="0" dirty="0" err="1"/>
              <a:t>based</a:t>
            </a:r>
            <a:r>
              <a:rPr lang="fi-FI" b="0" dirty="0"/>
              <a:t> on </a:t>
            </a:r>
            <a:r>
              <a:rPr lang="fi-FI" b="0" dirty="0" err="1"/>
              <a:t>weights</a:t>
            </a:r>
            <a:r>
              <a:rPr lang="fi-FI" b="0" dirty="0"/>
              <a:t> of </a:t>
            </a:r>
            <a:r>
              <a:rPr lang="fi-FI" b="0" dirty="0" err="1"/>
              <a:t>the</a:t>
            </a:r>
            <a:r>
              <a:rPr lang="fi-FI" b="0" dirty="0"/>
              <a:t> </a:t>
            </a:r>
            <a:r>
              <a:rPr lang="fi-FI" b="0" dirty="0" err="1"/>
              <a:t>materials</a:t>
            </a:r>
            <a:r>
              <a:rPr lang="fi-FI" b="0" dirty="0"/>
              <a:t>, </a:t>
            </a:r>
          </a:p>
          <a:p>
            <a:pPr lvl="1"/>
            <a:r>
              <a:rPr lang="fi-FI" b="0" dirty="0" err="1"/>
              <a:t>three</a:t>
            </a:r>
            <a:r>
              <a:rPr lang="fi-FI" b="0" dirty="0"/>
              <a:t> </a:t>
            </a:r>
            <a:r>
              <a:rPr lang="fi-FI" b="0" dirty="0" err="1"/>
              <a:t>parts</a:t>
            </a:r>
            <a:r>
              <a:rPr lang="fi-FI" b="0" dirty="0"/>
              <a:t> (</a:t>
            </a:r>
            <a:r>
              <a:rPr lang="fi-FI" b="0" dirty="0" err="1"/>
              <a:t>material</a:t>
            </a:r>
            <a:r>
              <a:rPr lang="fi-FI" b="0" dirty="0"/>
              <a:t> </a:t>
            </a:r>
            <a:r>
              <a:rPr lang="fi-FI" b="0" dirty="0" err="1"/>
              <a:t>chemistry</a:t>
            </a:r>
            <a:r>
              <a:rPr lang="fi-FI" b="0" dirty="0"/>
              <a:t>, </a:t>
            </a:r>
            <a:r>
              <a:rPr lang="fi-FI" b="0" dirty="0" err="1"/>
              <a:t>disassembly</a:t>
            </a:r>
            <a:r>
              <a:rPr lang="fi-FI" b="0" dirty="0"/>
              <a:t>, </a:t>
            </a:r>
            <a:r>
              <a:rPr lang="fi-FI" b="0" dirty="0" err="1"/>
              <a:t>recyclability</a:t>
            </a:r>
            <a:r>
              <a:rPr lang="fi-FI" b="0" dirty="0"/>
              <a:t>)</a:t>
            </a:r>
          </a:p>
          <a:p>
            <a:endParaRPr lang="fi-FI" dirty="0"/>
          </a:p>
          <a:p>
            <a:r>
              <a:rPr lang="fi-FI" dirty="0" err="1"/>
              <a:t>Costs</a:t>
            </a:r>
            <a:r>
              <a:rPr lang="fi-FI" dirty="0"/>
              <a:t>: </a:t>
            </a:r>
          </a:p>
          <a:p>
            <a:pPr lvl="1"/>
            <a:r>
              <a:rPr lang="fi-FI" b="0" dirty="0"/>
              <a:t>$100k for </a:t>
            </a:r>
            <a:r>
              <a:rPr lang="fi-FI" b="0" dirty="0" err="1"/>
              <a:t>materials</a:t>
            </a:r>
            <a:r>
              <a:rPr lang="fi-FI" b="0" dirty="0"/>
              <a:t> </a:t>
            </a:r>
            <a:r>
              <a:rPr lang="fi-FI" b="0" dirty="0" err="1"/>
              <a:t>database</a:t>
            </a:r>
            <a:r>
              <a:rPr lang="fi-FI" b="0" dirty="0"/>
              <a:t>, </a:t>
            </a:r>
          </a:p>
          <a:p>
            <a:pPr lvl="1"/>
            <a:r>
              <a:rPr lang="fi-FI" b="0" dirty="0"/>
              <a:t>$300k for </a:t>
            </a:r>
            <a:r>
              <a:rPr lang="fi-FI" b="0" dirty="0" err="1"/>
              <a:t>material</a:t>
            </a:r>
            <a:r>
              <a:rPr lang="fi-FI" b="0" dirty="0"/>
              <a:t> </a:t>
            </a:r>
            <a:r>
              <a:rPr lang="fi-FI" b="0" dirty="0" err="1"/>
              <a:t>screening</a:t>
            </a:r>
            <a:r>
              <a:rPr lang="fi-FI" b="0" dirty="0"/>
              <a:t> </a:t>
            </a:r>
            <a:r>
              <a:rPr lang="fi-FI" b="0" dirty="0" err="1"/>
              <a:t>by</a:t>
            </a:r>
            <a:r>
              <a:rPr lang="fi-FI" b="0" dirty="0"/>
              <a:t> MBDC </a:t>
            </a:r>
          </a:p>
          <a:p>
            <a:pPr lvl="1"/>
            <a:r>
              <a:rPr lang="fi-FI" b="0" dirty="0" err="1"/>
              <a:t>salaries</a:t>
            </a:r>
            <a:r>
              <a:rPr lang="fi-FI" b="0" dirty="0"/>
              <a:t> for </a:t>
            </a:r>
            <a:r>
              <a:rPr lang="fi-FI" b="0" dirty="0" err="1"/>
              <a:t>Charon</a:t>
            </a:r>
            <a:r>
              <a:rPr lang="fi-FI" b="0" dirty="0"/>
              <a:t> and </a:t>
            </a:r>
            <a:r>
              <a:rPr lang="fi-FI" b="0" dirty="0" err="1"/>
              <a:t>Wing</a:t>
            </a:r>
            <a:r>
              <a:rPr lang="fi-FI" b="0" dirty="0"/>
              <a:t> ($350k/y)</a:t>
            </a:r>
          </a:p>
          <a:p>
            <a:pPr lvl="1"/>
            <a:r>
              <a:rPr lang="fi-FI" dirty="0"/>
              <a:t>Training </a:t>
            </a:r>
            <a:r>
              <a:rPr lang="fi-FI" dirty="0" err="1"/>
              <a:t>costs</a:t>
            </a:r>
            <a:r>
              <a:rPr lang="fi-FI" dirty="0"/>
              <a:t> for </a:t>
            </a:r>
            <a:r>
              <a:rPr lang="fi-FI" dirty="0" err="1"/>
              <a:t>employees</a:t>
            </a:r>
            <a:endParaRPr lang="fi-FI" b="0" dirty="0"/>
          </a:p>
          <a:p>
            <a:pPr lvl="1"/>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34</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9258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Operational</a:t>
            </a:r>
            <a:r>
              <a:rPr lang="fi-FI" dirty="0"/>
              <a:t> </a:t>
            </a:r>
            <a:r>
              <a:rPr lang="fi-FI" dirty="0" err="1"/>
              <a:t>changes</a:t>
            </a:r>
            <a:endParaRPr lang="en-US" dirty="0"/>
          </a:p>
        </p:txBody>
      </p:sp>
      <p:sp>
        <p:nvSpPr>
          <p:cNvPr id="3" name="Content Placeholder 2"/>
          <p:cNvSpPr>
            <a:spLocks noGrp="1"/>
          </p:cNvSpPr>
          <p:nvPr>
            <p:ph sz="quarter" idx="14"/>
          </p:nvPr>
        </p:nvSpPr>
        <p:spPr/>
        <p:txBody>
          <a:bodyPr/>
          <a:lstStyle/>
          <a:p>
            <a:r>
              <a:rPr lang="fi-FI" dirty="0"/>
              <a:t>Design: </a:t>
            </a:r>
            <a:r>
              <a:rPr lang="fi-FI" b="0" dirty="0" err="1"/>
              <a:t>imposes</a:t>
            </a:r>
            <a:r>
              <a:rPr lang="fi-FI" b="0" dirty="0"/>
              <a:t> </a:t>
            </a:r>
            <a:r>
              <a:rPr lang="fi-FI" b="0" dirty="0" err="1"/>
              <a:t>material</a:t>
            </a:r>
            <a:r>
              <a:rPr lang="fi-FI" b="0" dirty="0"/>
              <a:t> </a:t>
            </a:r>
            <a:r>
              <a:rPr lang="fi-FI" b="0" dirty="0" err="1"/>
              <a:t>constraints</a:t>
            </a:r>
            <a:r>
              <a:rPr lang="fi-FI" b="0" dirty="0"/>
              <a:t>, </a:t>
            </a:r>
            <a:r>
              <a:rPr lang="fi-FI" b="0" dirty="0" err="1"/>
              <a:t>might</a:t>
            </a:r>
            <a:r>
              <a:rPr lang="fi-FI" b="0" dirty="0"/>
              <a:t> </a:t>
            </a:r>
            <a:r>
              <a:rPr lang="fi-FI" b="0" dirty="0" err="1"/>
              <a:t>save</a:t>
            </a:r>
            <a:r>
              <a:rPr lang="fi-FI" b="0" dirty="0"/>
              <a:t> </a:t>
            </a:r>
            <a:r>
              <a:rPr lang="fi-FI" b="0" dirty="0" err="1"/>
              <a:t>time</a:t>
            </a:r>
            <a:r>
              <a:rPr lang="fi-FI" b="0" dirty="0"/>
              <a:t> </a:t>
            </a:r>
            <a:r>
              <a:rPr lang="fi-FI" b="0" dirty="0" err="1"/>
              <a:t>by</a:t>
            </a:r>
            <a:r>
              <a:rPr lang="fi-FI" b="0" dirty="0"/>
              <a:t> </a:t>
            </a:r>
            <a:r>
              <a:rPr lang="fi-FI" b="0" dirty="0" err="1"/>
              <a:t>limiting</a:t>
            </a:r>
            <a:r>
              <a:rPr lang="fi-FI" b="0" dirty="0"/>
              <a:t> </a:t>
            </a:r>
            <a:r>
              <a:rPr lang="fi-FI" b="0" dirty="0" err="1"/>
              <a:t>options</a:t>
            </a:r>
            <a:r>
              <a:rPr lang="fi-FI" b="0" dirty="0"/>
              <a:t>, </a:t>
            </a:r>
            <a:r>
              <a:rPr lang="fi-FI" b="0" dirty="0" err="1"/>
              <a:t>but</a:t>
            </a:r>
            <a:r>
              <a:rPr lang="fi-FI" b="0" dirty="0"/>
              <a:t> </a:t>
            </a:r>
            <a:r>
              <a:rPr lang="fi-FI" b="0" dirty="0" err="1"/>
              <a:t>spend</a:t>
            </a:r>
            <a:r>
              <a:rPr lang="fi-FI" b="0" dirty="0"/>
              <a:t> </a:t>
            </a:r>
            <a:r>
              <a:rPr lang="fi-FI" b="0" dirty="0" err="1"/>
              <a:t>more</a:t>
            </a:r>
            <a:r>
              <a:rPr lang="fi-FI" b="0" dirty="0"/>
              <a:t> </a:t>
            </a:r>
            <a:r>
              <a:rPr lang="fi-FI" b="0" dirty="0" err="1"/>
              <a:t>time</a:t>
            </a:r>
            <a:r>
              <a:rPr lang="fi-FI" b="0" dirty="0"/>
              <a:t> to </a:t>
            </a:r>
            <a:r>
              <a:rPr lang="fi-FI" b="0" dirty="0" err="1"/>
              <a:t>optimize</a:t>
            </a:r>
            <a:r>
              <a:rPr lang="fi-FI" b="0" dirty="0"/>
              <a:t> </a:t>
            </a:r>
            <a:r>
              <a:rPr lang="fi-FI" b="0" dirty="0" err="1"/>
              <a:t>part</a:t>
            </a:r>
            <a:r>
              <a:rPr lang="fi-FI" b="0" dirty="0"/>
              <a:t> </a:t>
            </a:r>
            <a:r>
              <a:rPr lang="fi-FI" b="0" dirty="0" err="1"/>
              <a:t>performance</a:t>
            </a:r>
            <a:endParaRPr lang="fi-FI" b="0" dirty="0"/>
          </a:p>
          <a:p>
            <a:r>
              <a:rPr lang="fi-FI" dirty="0"/>
              <a:t>Manufacturing: </a:t>
            </a:r>
            <a:r>
              <a:rPr lang="fi-FI" b="0" dirty="0"/>
              <a:t>products </a:t>
            </a:r>
            <a:r>
              <a:rPr lang="fi-FI" b="0" dirty="0" err="1"/>
              <a:t>should</a:t>
            </a:r>
            <a:r>
              <a:rPr lang="fi-FI" b="0" dirty="0"/>
              <a:t> </a:t>
            </a:r>
            <a:r>
              <a:rPr lang="fi-FI" b="0" dirty="0" err="1"/>
              <a:t>be</a:t>
            </a:r>
            <a:r>
              <a:rPr lang="fi-FI" b="0" dirty="0"/>
              <a:t> </a:t>
            </a:r>
            <a:r>
              <a:rPr lang="fi-FI" b="0" dirty="0" err="1"/>
              <a:t>easy</a:t>
            </a:r>
            <a:r>
              <a:rPr lang="fi-FI" b="0" dirty="0"/>
              <a:t> to </a:t>
            </a:r>
            <a:r>
              <a:rPr lang="fi-FI" b="0" dirty="0" err="1"/>
              <a:t>disassemble</a:t>
            </a:r>
            <a:r>
              <a:rPr lang="fi-FI" b="0" dirty="0"/>
              <a:t> -&gt; </a:t>
            </a:r>
            <a:r>
              <a:rPr lang="fi-FI" b="0" dirty="0" err="1"/>
              <a:t>assembly</a:t>
            </a:r>
            <a:r>
              <a:rPr lang="fi-FI" b="0" dirty="0"/>
              <a:t> </a:t>
            </a:r>
            <a:r>
              <a:rPr lang="fi-FI" b="0" dirty="0" err="1"/>
              <a:t>process</a:t>
            </a:r>
            <a:r>
              <a:rPr lang="fi-FI" b="0" dirty="0"/>
              <a:t> </a:t>
            </a:r>
            <a:r>
              <a:rPr lang="fi-FI" b="0" dirty="0" err="1"/>
              <a:t>might</a:t>
            </a:r>
            <a:r>
              <a:rPr lang="fi-FI" b="0" dirty="0"/>
              <a:t> </a:t>
            </a:r>
            <a:r>
              <a:rPr lang="fi-FI" b="0" dirty="0" err="1"/>
              <a:t>become</a:t>
            </a:r>
            <a:r>
              <a:rPr lang="fi-FI" b="0" dirty="0"/>
              <a:t> </a:t>
            </a:r>
            <a:r>
              <a:rPr lang="fi-FI" b="0" dirty="0" err="1"/>
              <a:t>easier</a:t>
            </a:r>
            <a:r>
              <a:rPr lang="fi-FI" b="0" dirty="0"/>
              <a:t> </a:t>
            </a:r>
            <a:r>
              <a:rPr lang="fi-FI" b="0" dirty="0" err="1"/>
              <a:t>or</a:t>
            </a:r>
            <a:r>
              <a:rPr lang="fi-FI" b="0" dirty="0"/>
              <a:t> </a:t>
            </a:r>
            <a:r>
              <a:rPr lang="fi-FI" b="0" dirty="0" err="1"/>
              <a:t>harder</a:t>
            </a:r>
            <a:r>
              <a:rPr lang="fi-FI" b="0" dirty="0"/>
              <a:t> (</a:t>
            </a:r>
            <a:r>
              <a:rPr lang="fi-FI" b="0" dirty="0" err="1"/>
              <a:t>e.g</a:t>
            </a:r>
            <a:r>
              <a:rPr lang="fi-FI" b="0" dirty="0"/>
              <a:t>. </a:t>
            </a:r>
            <a:r>
              <a:rPr lang="fi-FI" b="0" dirty="0" err="1"/>
              <a:t>screws</a:t>
            </a:r>
            <a:r>
              <a:rPr lang="fi-FI" b="0" dirty="0"/>
              <a:t> </a:t>
            </a:r>
            <a:r>
              <a:rPr lang="fi-FI" b="0" dirty="0" err="1"/>
              <a:t>vs</a:t>
            </a:r>
            <a:r>
              <a:rPr lang="fi-FI" b="0" dirty="0"/>
              <a:t> </a:t>
            </a:r>
            <a:r>
              <a:rPr lang="fi-FI" b="0" dirty="0" err="1"/>
              <a:t>snaps</a:t>
            </a:r>
            <a:r>
              <a:rPr lang="fi-FI" b="0" dirty="0"/>
              <a:t>). </a:t>
            </a:r>
            <a:r>
              <a:rPr lang="fi-FI" b="0" dirty="0" err="1"/>
              <a:t>DfE</a:t>
            </a:r>
            <a:r>
              <a:rPr lang="fi-FI" b="0" dirty="0"/>
              <a:t> </a:t>
            </a:r>
            <a:r>
              <a:rPr lang="fi-FI" b="0" dirty="0" err="1"/>
              <a:t>consistent</a:t>
            </a:r>
            <a:r>
              <a:rPr lang="fi-FI" b="0" dirty="0"/>
              <a:t> </a:t>
            </a:r>
            <a:r>
              <a:rPr lang="fi-FI" b="0" dirty="0" err="1"/>
              <a:t>with</a:t>
            </a:r>
            <a:r>
              <a:rPr lang="fi-FI" b="0" dirty="0"/>
              <a:t> </a:t>
            </a:r>
            <a:r>
              <a:rPr lang="fi-FI" b="0" dirty="0" err="1"/>
              <a:t>philosophy</a:t>
            </a:r>
            <a:r>
              <a:rPr lang="fi-FI" b="0" dirty="0"/>
              <a:t> of </a:t>
            </a:r>
            <a:r>
              <a:rPr lang="fi-FI" b="0" dirty="0" err="1"/>
              <a:t>reducing</a:t>
            </a:r>
            <a:r>
              <a:rPr lang="fi-FI" b="0" dirty="0"/>
              <a:t> </a:t>
            </a:r>
            <a:r>
              <a:rPr lang="fi-FI" b="0" dirty="0" err="1"/>
              <a:t>waste</a:t>
            </a:r>
            <a:r>
              <a:rPr lang="fi-FI" b="0" dirty="0"/>
              <a:t> (Toyota </a:t>
            </a:r>
            <a:r>
              <a:rPr lang="fi-FI" b="0" dirty="0" err="1"/>
              <a:t>Production</a:t>
            </a:r>
            <a:r>
              <a:rPr lang="fi-FI" b="0" dirty="0"/>
              <a:t> System)</a:t>
            </a:r>
            <a:r>
              <a:rPr lang="fi-FI" dirty="0"/>
              <a:t> </a:t>
            </a:r>
          </a:p>
          <a:p>
            <a:r>
              <a:rPr lang="fi-FI" dirty="0"/>
              <a:t>Supply </a:t>
            </a:r>
            <a:r>
              <a:rPr lang="fi-FI" dirty="0" err="1"/>
              <a:t>chain</a:t>
            </a:r>
            <a:r>
              <a:rPr lang="fi-FI" dirty="0"/>
              <a:t>: </a:t>
            </a:r>
            <a:r>
              <a:rPr lang="fi-FI" b="0" dirty="0" err="1"/>
              <a:t>clearer</a:t>
            </a:r>
            <a:r>
              <a:rPr lang="fi-FI" b="0" dirty="0"/>
              <a:t> </a:t>
            </a:r>
            <a:r>
              <a:rPr lang="fi-FI" b="0" dirty="0" err="1"/>
              <a:t>rules</a:t>
            </a:r>
            <a:r>
              <a:rPr lang="fi-FI" b="0" dirty="0"/>
              <a:t> of </a:t>
            </a:r>
            <a:r>
              <a:rPr lang="fi-FI" b="0" dirty="0" err="1"/>
              <a:t>engagement</a:t>
            </a:r>
            <a:r>
              <a:rPr lang="fi-FI" b="0" dirty="0"/>
              <a:t> </a:t>
            </a:r>
            <a:r>
              <a:rPr lang="fi-FI" b="0" dirty="0" err="1"/>
              <a:t>but</a:t>
            </a:r>
            <a:r>
              <a:rPr lang="fi-FI" b="0" dirty="0"/>
              <a:t> </a:t>
            </a:r>
            <a:r>
              <a:rPr lang="fi-FI" b="0" dirty="0" err="1"/>
              <a:t>the</a:t>
            </a:r>
            <a:r>
              <a:rPr lang="fi-FI" b="0" dirty="0"/>
              <a:t> C2C </a:t>
            </a:r>
            <a:r>
              <a:rPr lang="fi-FI" b="0" dirty="0" err="1"/>
              <a:t>process</a:t>
            </a:r>
            <a:r>
              <a:rPr lang="fi-FI" b="0" dirty="0"/>
              <a:t> </a:t>
            </a:r>
            <a:r>
              <a:rPr lang="fi-FI" b="0" dirty="0" err="1"/>
              <a:t>created</a:t>
            </a:r>
            <a:r>
              <a:rPr lang="fi-FI" b="0" dirty="0"/>
              <a:t> </a:t>
            </a:r>
            <a:r>
              <a:rPr lang="fi-FI" b="0" dirty="0" err="1"/>
              <a:t>friction</a:t>
            </a:r>
            <a:r>
              <a:rPr lang="fi-FI" b="0" dirty="0"/>
              <a:t>. </a:t>
            </a:r>
            <a:r>
              <a:rPr lang="fi-FI" b="0" dirty="0" err="1"/>
              <a:t>Increased</a:t>
            </a:r>
            <a:r>
              <a:rPr lang="fi-FI" b="0" dirty="0"/>
              <a:t> </a:t>
            </a:r>
            <a:r>
              <a:rPr lang="fi-FI" b="0" dirty="0" err="1"/>
              <a:t>transparency</a:t>
            </a:r>
            <a:endParaRPr lang="fi-FI" b="0" dirty="0"/>
          </a:p>
          <a:p>
            <a:r>
              <a:rPr lang="fi-FI" dirty="0" err="1"/>
              <a:t>Sales</a:t>
            </a:r>
            <a:r>
              <a:rPr lang="fi-FI" dirty="0"/>
              <a:t> and Marketing: </a:t>
            </a:r>
            <a:r>
              <a:rPr lang="fi-FI" b="0" dirty="0"/>
              <a:t>PVC-</a:t>
            </a:r>
            <a:r>
              <a:rPr lang="fi-FI" b="0" dirty="0" err="1"/>
              <a:t>free</a:t>
            </a:r>
            <a:r>
              <a:rPr lang="fi-FI" b="0" dirty="0"/>
              <a:t> as </a:t>
            </a:r>
            <a:r>
              <a:rPr lang="fi-FI" b="0" dirty="0" err="1"/>
              <a:t>selling</a:t>
            </a:r>
            <a:r>
              <a:rPr lang="fi-FI" b="0" dirty="0"/>
              <a:t> feature, </a:t>
            </a:r>
            <a:r>
              <a:rPr lang="fi-FI" b="0" dirty="0" err="1"/>
              <a:t>some</a:t>
            </a:r>
            <a:r>
              <a:rPr lang="fi-FI" b="0" dirty="0"/>
              <a:t> </a:t>
            </a:r>
            <a:r>
              <a:rPr lang="fi-FI" b="0" dirty="0" err="1"/>
              <a:t>customers</a:t>
            </a:r>
            <a:r>
              <a:rPr lang="fi-FI" b="0" dirty="0"/>
              <a:t> </a:t>
            </a:r>
            <a:r>
              <a:rPr lang="fi-FI" b="0" dirty="0" err="1"/>
              <a:t>environmentally-focused</a:t>
            </a:r>
            <a:r>
              <a:rPr lang="fi-FI" b="0" dirty="0"/>
              <a:t>, </a:t>
            </a:r>
            <a:r>
              <a:rPr lang="fi-FI" b="0" dirty="0" err="1"/>
              <a:t>but</a:t>
            </a:r>
            <a:r>
              <a:rPr lang="fi-FI" b="0" dirty="0"/>
              <a:t> </a:t>
            </a:r>
            <a:r>
              <a:rPr lang="fi-FI" b="0" dirty="0" err="1"/>
              <a:t>the</a:t>
            </a:r>
            <a:r>
              <a:rPr lang="fi-FI" b="0" dirty="0"/>
              <a:t> image </a:t>
            </a:r>
            <a:r>
              <a:rPr lang="fi-FI" b="0" dirty="0" err="1"/>
              <a:t>could</a:t>
            </a:r>
            <a:r>
              <a:rPr lang="fi-FI" b="0" dirty="0"/>
              <a:t> </a:t>
            </a:r>
            <a:r>
              <a:rPr lang="fi-FI" b="0" dirty="0" err="1"/>
              <a:t>also</a:t>
            </a:r>
            <a:r>
              <a:rPr lang="fi-FI" b="0" dirty="0"/>
              <a:t> </a:t>
            </a:r>
            <a:r>
              <a:rPr lang="fi-FI" b="0" dirty="0" err="1"/>
              <a:t>backfire</a:t>
            </a:r>
            <a:r>
              <a:rPr lang="fi-FI" b="0" dirty="0"/>
              <a:t> (PVC </a:t>
            </a:r>
            <a:r>
              <a:rPr lang="fi-FI" b="0" dirty="0" err="1"/>
              <a:t>used</a:t>
            </a:r>
            <a:r>
              <a:rPr lang="fi-FI" b="0" dirty="0"/>
              <a:t> </a:t>
            </a:r>
            <a:r>
              <a:rPr lang="fi-FI" b="0" dirty="0" err="1"/>
              <a:t>extensibly</a:t>
            </a:r>
            <a:r>
              <a:rPr lang="fi-FI" b="0" dirty="0"/>
              <a:t> at HM)</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35</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57709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DfE</a:t>
            </a:r>
            <a:r>
              <a:rPr lang="fi-FI" dirty="0"/>
              <a:t> and Product </a:t>
            </a:r>
            <a:r>
              <a:rPr lang="fi-FI" dirty="0" err="1"/>
              <a:t>Development</a:t>
            </a:r>
            <a:r>
              <a:rPr lang="fi-FI" dirty="0"/>
              <a:t> </a:t>
            </a:r>
            <a:r>
              <a:rPr lang="fi-FI" dirty="0" err="1"/>
              <a:t>Process</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36</a:t>
            </a:fld>
            <a:endParaRPr lang="fi-FI">
              <a:solidFill>
                <a:prstClr val="black">
                  <a:tint val="75000"/>
                </a:prstClr>
              </a:solidFill>
              <a:latin typeface="Arial" charset="0"/>
              <a:ea typeface="ＭＳ Ｐゴシック" charset="0"/>
            </a:endParaRPr>
          </a:p>
        </p:txBody>
      </p:sp>
      <p:pic>
        <p:nvPicPr>
          <p:cNvPr id="6" name="Picture 5"/>
          <p:cNvPicPr>
            <a:picLocks noChangeAspect="1"/>
          </p:cNvPicPr>
          <p:nvPr/>
        </p:nvPicPr>
        <p:blipFill>
          <a:blip r:embed="rId2"/>
          <a:stretch>
            <a:fillRect/>
          </a:stretch>
        </p:blipFill>
        <p:spPr>
          <a:xfrm>
            <a:off x="1238250" y="1383030"/>
            <a:ext cx="9715500" cy="4091940"/>
          </a:xfrm>
          <a:prstGeom prst="rect">
            <a:avLst/>
          </a:prstGeom>
        </p:spPr>
      </p:pic>
    </p:spTree>
    <p:extLst>
      <p:ext uri="{BB962C8B-B14F-4D97-AF65-F5344CB8AC3E}">
        <p14:creationId xmlns:p14="http://schemas.microsoft.com/office/powerpoint/2010/main" val="15252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Biosphere</a:t>
            </a:r>
            <a:r>
              <a:rPr lang="fi-FI" dirty="0"/>
              <a:t> </a:t>
            </a:r>
            <a:r>
              <a:rPr lang="fi-FI" dirty="0" err="1"/>
              <a:t>rules</a:t>
            </a:r>
            <a:r>
              <a:rPr lang="fi-FI" dirty="0"/>
              <a:t> (</a:t>
            </a:r>
            <a:r>
              <a:rPr lang="fi-FI" dirty="0" err="1"/>
              <a:t>Unruh</a:t>
            </a:r>
            <a:r>
              <a:rPr lang="fi-FI" dirty="0"/>
              <a:t>, 2008)</a:t>
            </a:r>
            <a:endParaRPr lang="en-US" dirty="0"/>
          </a:p>
        </p:txBody>
      </p:sp>
      <p:sp>
        <p:nvSpPr>
          <p:cNvPr id="3" name="Content Placeholder 2"/>
          <p:cNvSpPr>
            <a:spLocks noGrp="1"/>
          </p:cNvSpPr>
          <p:nvPr>
            <p:ph sz="quarter" idx="14"/>
          </p:nvPr>
        </p:nvSpPr>
        <p:spPr/>
        <p:txBody>
          <a:bodyPr/>
          <a:lstStyle/>
          <a:p>
            <a:r>
              <a:rPr lang="en-US" dirty="0"/>
              <a:t>Rule #1: Use a Parsimonious Palette</a:t>
            </a:r>
          </a:p>
          <a:p>
            <a:endParaRPr lang="fi-FI" dirty="0"/>
          </a:p>
          <a:p>
            <a:r>
              <a:rPr lang="en-US" dirty="0"/>
              <a:t>Rule # 2: Cycle Up—Virtuously</a:t>
            </a:r>
          </a:p>
          <a:p>
            <a:endParaRPr lang="fi-FI" dirty="0"/>
          </a:p>
          <a:p>
            <a:r>
              <a:rPr lang="en-US" dirty="0"/>
              <a:t>Rule #3: Exploit the Power of Platforms</a:t>
            </a:r>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37</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384945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3840" dirty="0"/>
              <a:t>What similarities can you see between the Biosphere rules and Herman Miller’s C2C protocol? </a:t>
            </a:r>
            <a:br>
              <a:rPr lang="fi-FI" sz="3840" dirty="0"/>
            </a:br>
            <a:endParaRPr lang="en-US" sz="3840" dirty="0"/>
          </a:p>
        </p:txBody>
      </p:sp>
      <p:sp>
        <p:nvSpPr>
          <p:cNvPr id="4" name="Footer Placeholder 3"/>
          <p:cNvSpPr>
            <a:spLocks noGrp="1"/>
          </p:cNvSpPr>
          <p:nvPr>
            <p:ph type="ftr" sz="quarter" idx="4294967295"/>
          </p:nvPr>
        </p:nvSpPr>
        <p:spPr>
          <a:xfrm>
            <a:off x="7239000" y="6021706"/>
            <a:ext cx="4343400" cy="158114"/>
          </a:xfrm>
        </p:spPr>
        <p:txBody>
          <a:bodyPr/>
          <a:lstStyle/>
          <a:p>
            <a:pPr defTabSz="548640" fontAlgn="base">
              <a:spcBef>
                <a:spcPct val="0"/>
              </a:spcBef>
              <a:spcAft>
                <a:spcPct val="0"/>
              </a:spcAft>
              <a:defRPr/>
            </a:pPr>
            <a:r>
              <a:rPr lang="en-US">
                <a:solidFill>
                  <a:prstClr val="black">
                    <a:tint val="75000"/>
                  </a:prstClr>
                </a:solidFill>
                <a:latin typeface="Arial" charset="0"/>
                <a:ea typeface="ＭＳ Ｐゴシック" charset="0"/>
              </a:rPr>
              <a:t>Sustainability in Business 2022</a:t>
            </a:r>
            <a:endParaRPr lang="fi-FI">
              <a:solidFill>
                <a:prstClr val="black">
                  <a:tint val="75000"/>
                </a:prstClr>
              </a:solidFill>
              <a:latin typeface="Arial" charset="0"/>
              <a:ea typeface="ＭＳ Ｐゴシック" charset="0"/>
            </a:endParaRPr>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38</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736930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Suppliers</a:t>
            </a:r>
            <a:endParaRPr lang="en-US" dirty="0"/>
          </a:p>
        </p:txBody>
      </p:sp>
      <p:sp>
        <p:nvSpPr>
          <p:cNvPr id="3" name="Content Placeholder 2"/>
          <p:cNvSpPr>
            <a:spLocks noGrp="1"/>
          </p:cNvSpPr>
          <p:nvPr>
            <p:ph sz="quarter" idx="14"/>
          </p:nvPr>
        </p:nvSpPr>
        <p:spPr>
          <a:xfrm>
            <a:off x="1172498" y="1441580"/>
            <a:ext cx="9848849" cy="4003300"/>
          </a:xfrm>
        </p:spPr>
        <p:txBody>
          <a:bodyPr/>
          <a:lstStyle/>
          <a:p>
            <a:r>
              <a:rPr lang="fi-FI" dirty="0" err="1"/>
              <a:t>Why</a:t>
            </a:r>
            <a:r>
              <a:rPr lang="fi-FI" dirty="0"/>
              <a:t> </a:t>
            </a:r>
            <a:r>
              <a:rPr lang="fi-FI" dirty="0" err="1"/>
              <a:t>were</a:t>
            </a:r>
            <a:r>
              <a:rPr lang="fi-FI" dirty="0"/>
              <a:t> </a:t>
            </a:r>
            <a:r>
              <a:rPr lang="fi-FI" dirty="0" err="1"/>
              <a:t>suppliers</a:t>
            </a:r>
            <a:r>
              <a:rPr lang="fi-FI" dirty="0"/>
              <a:t> </a:t>
            </a:r>
            <a:r>
              <a:rPr lang="fi-FI" dirty="0" err="1"/>
              <a:t>resistant</a:t>
            </a:r>
            <a:r>
              <a:rPr lang="fi-FI" dirty="0"/>
              <a:t> to </a:t>
            </a:r>
            <a:r>
              <a:rPr lang="fi-FI" dirty="0" err="1"/>
              <a:t>the</a:t>
            </a:r>
            <a:r>
              <a:rPr lang="fi-FI" dirty="0"/>
              <a:t> C2C </a:t>
            </a:r>
            <a:r>
              <a:rPr lang="fi-FI" dirty="0" err="1"/>
              <a:t>protocol</a:t>
            </a:r>
            <a:r>
              <a:rPr lang="fi-FI" dirty="0"/>
              <a:t>?</a:t>
            </a:r>
          </a:p>
          <a:p>
            <a:pPr lvl="1"/>
            <a:r>
              <a:rPr lang="fi-FI" sz="2160" dirty="0" err="1"/>
              <a:t>Need</a:t>
            </a:r>
            <a:r>
              <a:rPr lang="fi-FI" sz="2160" dirty="0"/>
              <a:t> to </a:t>
            </a:r>
            <a:r>
              <a:rPr lang="fi-FI" sz="2160" dirty="0" err="1"/>
              <a:t>share</a:t>
            </a:r>
            <a:r>
              <a:rPr lang="fi-FI" sz="2160" dirty="0"/>
              <a:t> </a:t>
            </a:r>
            <a:r>
              <a:rPr lang="fi-FI" sz="2160" dirty="0" err="1"/>
              <a:t>proprietary</a:t>
            </a:r>
            <a:r>
              <a:rPr lang="fi-FI" sz="2160" dirty="0"/>
              <a:t> </a:t>
            </a:r>
            <a:r>
              <a:rPr lang="fi-FI" sz="2160" dirty="0" err="1"/>
              <a:t>information</a:t>
            </a:r>
            <a:endParaRPr lang="fi-FI" sz="2160" dirty="0"/>
          </a:p>
          <a:p>
            <a:pPr lvl="1"/>
            <a:r>
              <a:rPr lang="fi-FI" sz="2160" dirty="0" err="1"/>
              <a:t>Potential</a:t>
            </a:r>
            <a:r>
              <a:rPr lang="fi-FI" sz="2160" dirty="0"/>
              <a:t> </a:t>
            </a:r>
            <a:r>
              <a:rPr lang="fi-FI" sz="2160" dirty="0" err="1"/>
              <a:t>product</a:t>
            </a:r>
            <a:r>
              <a:rPr lang="fi-FI" sz="2160" dirty="0"/>
              <a:t> </a:t>
            </a:r>
            <a:r>
              <a:rPr lang="fi-FI" sz="2160" dirty="0" err="1"/>
              <a:t>or</a:t>
            </a:r>
            <a:r>
              <a:rPr lang="fi-FI" sz="2160" dirty="0"/>
              <a:t> </a:t>
            </a:r>
            <a:r>
              <a:rPr lang="fi-FI" sz="2160" dirty="0" err="1"/>
              <a:t>process</a:t>
            </a:r>
            <a:r>
              <a:rPr lang="fi-FI" sz="2160" dirty="0"/>
              <a:t> </a:t>
            </a:r>
            <a:r>
              <a:rPr lang="fi-FI" sz="2160" dirty="0" err="1"/>
              <a:t>changes</a:t>
            </a:r>
            <a:endParaRPr lang="fi-FI" sz="2160" dirty="0"/>
          </a:p>
          <a:p>
            <a:pPr lvl="1"/>
            <a:r>
              <a:rPr lang="fi-FI" sz="2160" dirty="0"/>
              <a:t>More </a:t>
            </a:r>
            <a:r>
              <a:rPr lang="fi-FI" sz="2160" dirty="0" err="1"/>
              <a:t>work</a:t>
            </a:r>
            <a:endParaRPr lang="fi-FI" sz="2160" dirty="0"/>
          </a:p>
          <a:p>
            <a:pPr lvl="1"/>
            <a:r>
              <a:rPr lang="fi-FI" sz="2160" dirty="0" err="1"/>
              <a:t>Uncertainties</a:t>
            </a:r>
            <a:r>
              <a:rPr lang="fi-FI" sz="2160" dirty="0"/>
              <a:t> </a:t>
            </a:r>
          </a:p>
          <a:p>
            <a:pPr indent="-254880"/>
            <a:r>
              <a:rPr lang="fi-FI" dirty="0" err="1"/>
              <a:t>What</a:t>
            </a:r>
            <a:r>
              <a:rPr lang="fi-FI" dirty="0"/>
              <a:t> </a:t>
            </a:r>
            <a:r>
              <a:rPr lang="fi-FI" dirty="0" err="1"/>
              <a:t>does</a:t>
            </a:r>
            <a:r>
              <a:rPr lang="fi-FI" dirty="0"/>
              <a:t> it </a:t>
            </a:r>
            <a:r>
              <a:rPr lang="fi-FI" dirty="0" err="1"/>
              <a:t>take</a:t>
            </a:r>
            <a:r>
              <a:rPr lang="fi-FI" dirty="0"/>
              <a:t> for </a:t>
            </a:r>
            <a:r>
              <a:rPr lang="fi-FI" dirty="0" err="1"/>
              <a:t>the</a:t>
            </a:r>
            <a:r>
              <a:rPr lang="fi-FI" dirty="0"/>
              <a:t> </a:t>
            </a:r>
            <a:r>
              <a:rPr lang="fi-FI" dirty="0" err="1"/>
              <a:t>arm</a:t>
            </a:r>
            <a:r>
              <a:rPr lang="fi-FI" dirty="0"/>
              <a:t> </a:t>
            </a:r>
            <a:r>
              <a:rPr lang="fi-FI" dirty="0" err="1"/>
              <a:t>pad</a:t>
            </a:r>
            <a:r>
              <a:rPr lang="fi-FI" dirty="0"/>
              <a:t> </a:t>
            </a:r>
            <a:r>
              <a:rPr lang="fi-FI" dirty="0" err="1"/>
              <a:t>supplier</a:t>
            </a:r>
            <a:r>
              <a:rPr lang="fi-FI" dirty="0"/>
              <a:t> to </a:t>
            </a:r>
            <a:r>
              <a:rPr lang="fi-FI" dirty="0" err="1"/>
              <a:t>switch</a:t>
            </a:r>
            <a:r>
              <a:rPr lang="fi-FI" dirty="0"/>
              <a:t> </a:t>
            </a:r>
            <a:r>
              <a:rPr lang="fi-FI" dirty="0" err="1"/>
              <a:t>from</a:t>
            </a:r>
            <a:r>
              <a:rPr lang="fi-FI" dirty="0"/>
              <a:t> PVC?</a:t>
            </a:r>
          </a:p>
          <a:p>
            <a:pPr lvl="1"/>
            <a:r>
              <a:rPr lang="fi-FI" sz="2160" dirty="0" err="1"/>
              <a:t>Finding</a:t>
            </a:r>
            <a:r>
              <a:rPr lang="fi-FI" sz="2160" dirty="0"/>
              <a:t> and </a:t>
            </a:r>
            <a:r>
              <a:rPr lang="fi-FI" sz="2160" dirty="0" err="1"/>
              <a:t>testing</a:t>
            </a:r>
            <a:r>
              <a:rPr lang="fi-FI" sz="2160" dirty="0"/>
              <a:t> </a:t>
            </a:r>
            <a:r>
              <a:rPr lang="fi-FI" sz="2160" dirty="0" err="1"/>
              <a:t>alternatives</a:t>
            </a:r>
            <a:endParaRPr lang="fi-FI" sz="2160" dirty="0"/>
          </a:p>
          <a:p>
            <a:pPr lvl="1"/>
            <a:r>
              <a:rPr lang="fi-FI" sz="2160" dirty="0"/>
              <a:t>Design and </a:t>
            </a:r>
            <a:r>
              <a:rPr lang="fi-FI" sz="2160" dirty="0" err="1"/>
              <a:t>fabricate</a:t>
            </a:r>
            <a:r>
              <a:rPr lang="fi-FI" sz="2160" dirty="0"/>
              <a:t> </a:t>
            </a:r>
            <a:r>
              <a:rPr lang="fi-FI" sz="2160" dirty="0" err="1"/>
              <a:t>tooling</a:t>
            </a:r>
            <a:endParaRPr lang="fi-FI" sz="2160" dirty="0"/>
          </a:p>
          <a:p>
            <a:pPr lvl="1"/>
            <a:r>
              <a:rPr lang="fi-FI" sz="2160" dirty="0" err="1"/>
              <a:t>Develop</a:t>
            </a:r>
            <a:r>
              <a:rPr lang="fi-FI" sz="2160" dirty="0"/>
              <a:t> </a:t>
            </a:r>
            <a:r>
              <a:rPr lang="fi-FI" sz="2160" dirty="0" err="1"/>
              <a:t>manufacturing</a:t>
            </a:r>
            <a:r>
              <a:rPr lang="fi-FI" sz="2160" dirty="0"/>
              <a:t> </a:t>
            </a:r>
            <a:r>
              <a:rPr lang="fi-FI" sz="2160" dirty="0" err="1"/>
              <a:t>processes</a:t>
            </a:r>
            <a:endParaRPr lang="fi-FI" sz="2160" dirty="0"/>
          </a:p>
          <a:p>
            <a:pPr lvl="1"/>
            <a:r>
              <a:rPr lang="fi-FI" sz="2160" dirty="0" err="1"/>
              <a:t>Risk</a:t>
            </a:r>
            <a:r>
              <a:rPr lang="fi-FI" sz="2160" dirty="0"/>
              <a:t>: </a:t>
            </a:r>
            <a:r>
              <a:rPr lang="fi-FI" sz="2160" dirty="0" err="1"/>
              <a:t>hold-up</a:t>
            </a:r>
            <a:r>
              <a:rPr lang="fi-FI" sz="2160" dirty="0"/>
              <a:t> </a:t>
            </a:r>
            <a:r>
              <a:rPr lang="fi-FI" sz="2160" dirty="0" err="1"/>
              <a:t>problem</a:t>
            </a:r>
            <a:endParaRPr lang="fi-FI" sz="2160" dirty="0"/>
          </a:p>
          <a:p>
            <a:pPr marL="30240" lvl="1" indent="0">
              <a:buNone/>
            </a:pPr>
            <a:r>
              <a:rPr lang="fi-FI" sz="2160" dirty="0"/>
              <a:t>-&gt; HM </a:t>
            </a:r>
            <a:r>
              <a:rPr lang="fi-FI" sz="2160" dirty="0" err="1"/>
              <a:t>mitigated</a:t>
            </a:r>
            <a:r>
              <a:rPr lang="fi-FI" sz="2160" dirty="0"/>
              <a:t> </a:t>
            </a:r>
            <a:r>
              <a:rPr lang="fi-FI" sz="2160" dirty="0" err="1"/>
              <a:t>some</a:t>
            </a:r>
            <a:r>
              <a:rPr lang="fi-FI" sz="2160" dirty="0"/>
              <a:t> </a:t>
            </a:r>
            <a:r>
              <a:rPr lang="fi-FI" sz="2160" dirty="0" err="1"/>
              <a:t>risks</a:t>
            </a:r>
            <a:r>
              <a:rPr lang="fi-FI" sz="2160" dirty="0"/>
              <a:t> </a:t>
            </a:r>
            <a:r>
              <a:rPr lang="fi-FI" sz="2160" dirty="0" err="1"/>
              <a:t>by</a:t>
            </a:r>
            <a:r>
              <a:rPr lang="fi-FI" sz="2160" dirty="0"/>
              <a:t> </a:t>
            </a:r>
            <a:r>
              <a:rPr lang="fi-FI" sz="2160" dirty="0" err="1"/>
              <a:t>investing</a:t>
            </a:r>
            <a:r>
              <a:rPr lang="fi-FI" sz="2160" dirty="0"/>
              <a:t> </a:t>
            </a:r>
            <a:r>
              <a:rPr lang="fi-FI" sz="2160" dirty="0" err="1"/>
              <a:t>its</a:t>
            </a:r>
            <a:r>
              <a:rPr lang="fi-FI" sz="2160" dirty="0"/>
              <a:t> </a:t>
            </a:r>
            <a:r>
              <a:rPr lang="fi-FI" sz="2160" dirty="0" err="1"/>
              <a:t>own</a:t>
            </a:r>
            <a:r>
              <a:rPr lang="fi-FI" sz="2160" dirty="0"/>
              <a:t> </a:t>
            </a:r>
            <a:r>
              <a:rPr lang="fi-FI" sz="2160" dirty="0" err="1"/>
              <a:t>resources</a:t>
            </a:r>
            <a:r>
              <a:rPr lang="fi-FI" sz="2160" dirty="0"/>
              <a:t> to help </a:t>
            </a:r>
            <a:r>
              <a:rPr lang="fi-FI" sz="2160" dirty="0" err="1"/>
              <a:t>suppliers</a:t>
            </a:r>
            <a:endParaRPr lang="fi-FI" sz="2160" dirty="0"/>
          </a:p>
          <a:p>
            <a:pPr lvl="1"/>
            <a:endParaRPr lang="fi-FI" dirty="0"/>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39</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2547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24F7-DCBD-4A53-8867-D4258A92BADC}"/>
              </a:ext>
            </a:extLst>
          </p:cNvPr>
          <p:cNvSpPr>
            <a:spLocks noGrp="1"/>
          </p:cNvSpPr>
          <p:nvPr>
            <p:ph type="ctrTitle"/>
          </p:nvPr>
        </p:nvSpPr>
        <p:spPr/>
        <p:txBody>
          <a:bodyPr/>
          <a:lstStyle/>
          <a:p>
            <a:r>
              <a:rPr lang="en-US" dirty="0"/>
              <a:t>Learning goals</a:t>
            </a:r>
            <a:endParaRPr lang="fi-FI" dirty="0"/>
          </a:p>
        </p:txBody>
      </p:sp>
      <p:sp>
        <p:nvSpPr>
          <p:cNvPr id="3" name="Content Placeholder 2">
            <a:extLst>
              <a:ext uri="{FF2B5EF4-FFF2-40B4-BE49-F238E27FC236}">
                <a16:creationId xmlns:a16="http://schemas.microsoft.com/office/drawing/2014/main" id="{C91ABBA8-239F-4F56-8C38-722C06DB6298}"/>
              </a:ext>
            </a:extLst>
          </p:cNvPr>
          <p:cNvSpPr>
            <a:spLocks noGrp="1"/>
          </p:cNvSpPr>
          <p:nvPr>
            <p:ph sz="quarter" idx="14"/>
          </p:nvPr>
        </p:nvSpPr>
        <p:spPr/>
        <p:txBody>
          <a:bodyPr/>
          <a:lstStyle/>
          <a:p>
            <a:pPr marL="411480" indent="-411480">
              <a:buFont typeface="Arial" panose="020B0604020202020204" pitchFamily="34" charset="0"/>
              <a:buChar char="•"/>
            </a:pPr>
            <a:r>
              <a:rPr lang="en-US" sz="2400" dirty="0"/>
              <a:t>Understand the basics concepts of sustainable supply chain management (SSCM)</a:t>
            </a:r>
          </a:p>
          <a:p>
            <a:pPr marL="411480" indent="-411480">
              <a:buFont typeface="Arial" panose="020B0604020202020204" pitchFamily="34" charset="0"/>
              <a:buChar char="•"/>
            </a:pPr>
            <a:r>
              <a:rPr lang="en-US" sz="2400" dirty="0"/>
              <a:t>Analyze options for implementing SSCM strategies within firms, and understand the associated resource needs and potential challenges</a:t>
            </a:r>
          </a:p>
          <a:p>
            <a:pPr marL="411480" indent="-411480">
              <a:buFont typeface="Arial" panose="020B0604020202020204" pitchFamily="34" charset="0"/>
              <a:buChar char="•"/>
            </a:pPr>
            <a:r>
              <a:rPr lang="en-US" sz="2400" dirty="0"/>
              <a:t>Evaluate how a firm can create a competitive advantage through process and operational capabilities related to SSCM - Herman Miller case</a:t>
            </a:r>
            <a:endParaRPr lang="en-US" sz="2400" b="0" dirty="0">
              <a:solidFill>
                <a:srgbClr val="000000"/>
              </a:solidFill>
              <a:latin typeface="Times New Roman" panose="02020603050405020304" pitchFamily="18" charset="0"/>
            </a:endParaRPr>
          </a:p>
          <a:p>
            <a:pPr marL="411480" indent="-411480">
              <a:buFont typeface="Arial" panose="020B0604020202020204" pitchFamily="34" charset="0"/>
              <a:buChar char="•"/>
            </a:pPr>
            <a:endParaRPr lang="en-US" sz="2400" b="0" dirty="0">
              <a:solidFill>
                <a:srgbClr val="000000"/>
              </a:solidFill>
              <a:latin typeface="Times New Roman" panose="02020603050405020304" pitchFamily="18" charset="0"/>
            </a:endParaRPr>
          </a:p>
          <a:p>
            <a:pPr marL="411480" indent="-411480">
              <a:buFont typeface="Arial" panose="020B0604020202020204" pitchFamily="34" charset="0"/>
              <a:buChar char="•"/>
            </a:pPr>
            <a:endParaRPr lang="en-US" sz="2400" b="0" dirty="0">
              <a:solidFill>
                <a:srgbClr val="000000"/>
              </a:solidFill>
              <a:latin typeface="Times New Roman" panose="02020603050405020304" pitchFamily="18" charset="0"/>
            </a:endParaRPr>
          </a:p>
          <a:p>
            <a:pPr marL="411480" indent="-411480">
              <a:buFont typeface="Arial" panose="020B0604020202020204" pitchFamily="34" charset="0"/>
              <a:buChar char="•"/>
            </a:pPr>
            <a:endParaRPr lang="fi-FI" sz="2400" dirty="0"/>
          </a:p>
        </p:txBody>
      </p:sp>
      <p:sp>
        <p:nvSpPr>
          <p:cNvPr id="5" name="Slide Number Placeholder 4">
            <a:extLst>
              <a:ext uri="{FF2B5EF4-FFF2-40B4-BE49-F238E27FC236}">
                <a16:creationId xmlns:a16="http://schemas.microsoft.com/office/drawing/2014/main" id="{3F5D4328-AC14-4FE6-A371-96C14E46396F}"/>
              </a:ext>
            </a:extLst>
          </p:cNvPr>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59978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Suppliers</a:t>
            </a:r>
            <a:endParaRPr lang="en-US" dirty="0"/>
          </a:p>
        </p:txBody>
      </p:sp>
      <p:sp>
        <p:nvSpPr>
          <p:cNvPr id="3" name="Content Placeholder 2"/>
          <p:cNvSpPr>
            <a:spLocks noGrp="1"/>
          </p:cNvSpPr>
          <p:nvPr>
            <p:ph sz="quarter" idx="14"/>
          </p:nvPr>
        </p:nvSpPr>
        <p:spPr/>
        <p:txBody>
          <a:bodyPr/>
          <a:lstStyle/>
          <a:p>
            <a:r>
              <a:rPr lang="fi-FI" dirty="0" err="1"/>
              <a:t>What</a:t>
            </a:r>
            <a:r>
              <a:rPr lang="fi-FI" dirty="0"/>
              <a:t> </a:t>
            </a:r>
            <a:r>
              <a:rPr lang="fi-FI" dirty="0" err="1"/>
              <a:t>are</a:t>
            </a:r>
            <a:r>
              <a:rPr lang="fi-FI" dirty="0"/>
              <a:t> </a:t>
            </a:r>
            <a:r>
              <a:rPr lang="fi-FI" dirty="0" err="1"/>
              <a:t>the</a:t>
            </a:r>
            <a:r>
              <a:rPr lang="fi-FI" dirty="0"/>
              <a:t> </a:t>
            </a:r>
            <a:r>
              <a:rPr lang="fi-FI" dirty="0" err="1"/>
              <a:t>benefits</a:t>
            </a:r>
            <a:r>
              <a:rPr lang="fi-FI" dirty="0"/>
              <a:t> for </a:t>
            </a:r>
            <a:r>
              <a:rPr lang="fi-FI" dirty="0" err="1"/>
              <a:t>the</a:t>
            </a:r>
            <a:r>
              <a:rPr lang="fi-FI" dirty="0"/>
              <a:t> </a:t>
            </a:r>
            <a:r>
              <a:rPr lang="fi-FI" dirty="0" err="1"/>
              <a:t>suppliers</a:t>
            </a:r>
            <a:r>
              <a:rPr lang="fi-FI" dirty="0"/>
              <a:t> (as </a:t>
            </a:r>
            <a:r>
              <a:rPr lang="fi-FI" dirty="0" err="1"/>
              <a:t>highlighted</a:t>
            </a:r>
            <a:r>
              <a:rPr lang="fi-FI" dirty="0"/>
              <a:t> </a:t>
            </a:r>
            <a:r>
              <a:rPr lang="fi-FI" dirty="0" err="1"/>
              <a:t>by</a:t>
            </a:r>
            <a:r>
              <a:rPr lang="fi-FI" dirty="0"/>
              <a:t> HM)?</a:t>
            </a:r>
          </a:p>
          <a:p>
            <a:pPr lvl="1"/>
            <a:r>
              <a:rPr lang="fi-FI" dirty="0" err="1"/>
              <a:t>Shorter</a:t>
            </a:r>
            <a:r>
              <a:rPr lang="fi-FI" dirty="0"/>
              <a:t> </a:t>
            </a:r>
            <a:r>
              <a:rPr lang="fi-FI" dirty="0" err="1"/>
              <a:t>development</a:t>
            </a:r>
            <a:r>
              <a:rPr lang="fi-FI" dirty="0"/>
              <a:t> </a:t>
            </a:r>
            <a:r>
              <a:rPr lang="fi-FI" dirty="0" err="1"/>
              <a:t>cycles</a:t>
            </a:r>
            <a:r>
              <a:rPr lang="fi-FI" dirty="0"/>
              <a:t> </a:t>
            </a:r>
            <a:r>
              <a:rPr lang="fi-FI" dirty="0" err="1"/>
              <a:t>thanks</a:t>
            </a:r>
            <a:r>
              <a:rPr lang="fi-FI" dirty="0"/>
              <a:t> to </a:t>
            </a:r>
            <a:r>
              <a:rPr lang="fi-FI" dirty="0" err="1"/>
              <a:t>limited</a:t>
            </a:r>
            <a:r>
              <a:rPr lang="fi-FI" dirty="0"/>
              <a:t> </a:t>
            </a:r>
            <a:r>
              <a:rPr lang="fi-FI" dirty="0" err="1"/>
              <a:t>material</a:t>
            </a:r>
            <a:r>
              <a:rPr lang="fi-FI" dirty="0"/>
              <a:t> </a:t>
            </a:r>
            <a:r>
              <a:rPr lang="fi-FI" dirty="0" err="1"/>
              <a:t>selection</a:t>
            </a:r>
            <a:endParaRPr lang="fi-FI" dirty="0"/>
          </a:p>
          <a:p>
            <a:pPr lvl="1"/>
            <a:r>
              <a:rPr lang="fi-FI" dirty="0" err="1"/>
              <a:t>Materials</a:t>
            </a:r>
            <a:r>
              <a:rPr lang="fi-FI" dirty="0"/>
              <a:t> </a:t>
            </a:r>
            <a:r>
              <a:rPr lang="fi-FI" dirty="0" err="1"/>
              <a:t>assessments</a:t>
            </a:r>
            <a:r>
              <a:rPr lang="fi-FI" dirty="0"/>
              <a:t> </a:t>
            </a:r>
            <a:r>
              <a:rPr lang="fi-FI" dirty="0" err="1"/>
              <a:t>may</a:t>
            </a:r>
            <a:r>
              <a:rPr lang="fi-FI" dirty="0"/>
              <a:t> </a:t>
            </a:r>
            <a:r>
              <a:rPr lang="fi-FI" dirty="0" err="1"/>
              <a:t>aid</a:t>
            </a:r>
            <a:r>
              <a:rPr lang="fi-FI" dirty="0"/>
              <a:t> in </a:t>
            </a:r>
            <a:r>
              <a:rPr lang="fi-FI" dirty="0" err="1"/>
              <a:t>anticipating</a:t>
            </a:r>
            <a:r>
              <a:rPr lang="fi-FI" dirty="0"/>
              <a:t> </a:t>
            </a:r>
            <a:r>
              <a:rPr lang="fi-FI" dirty="0" err="1"/>
              <a:t>regulations</a:t>
            </a:r>
            <a:endParaRPr lang="fi-FI" dirty="0"/>
          </a:p>
          <a:p>
            <a:pPr lvl="1"/>
            <a:r>
              <a:rPr lang="fi-FI" dirty="0"/>
              <a:t>Public image </a:t>
            </a:r>
            <a:r>
              <a:rPr lang="fi-FI" dirty="0" err="1"/>
              <a:t>benefits</a:t>
            </a:r>
            <a:r>
              <a:rPr lang="fi-FI" dirty="0"/>
              <a:t>, </a:t>
            </a:r>
            <a:r>
              <a:rPr lang="fi-FI" dirty="0" err="1"/>
              <a:t>with</a:t>
            </a:r>
            <a:r>
              <a:rPr lang="fi-FI" dirty="0"/>
              <a:t> HM </a:t>
            </a:r>
            <a:r>
              <a:rPr lang="fi-FI" dirty="0" err="1"/>
              <a:t>acknowledging</a:t>
            </a:r>
            <a:r>
              <a:rPr lang="fi-FI" dirty="0"/>
              <a:t> </a:t>
            </a:r>
            <a:r>
              <a:rPr lang="fi-FI" dirty="0" err="1"/>
              <a:t>suppliers</a:t>
            </a:r>
            <a:endParaRPr lang="fi-FI" dirty="0"/>
          </a:p>
          <a:p>
            <a:pPr lvl="1"/>
            <a:r>
              <a:rPr lang="fi-FI" b="1" dirty="0" err="1"/>
              <a:t>Implied</a:t>
            </a:r>
            <a:r>
              <a:rPr lang="fi-FI" b="1" dirty="0"/>
              <a:t>: </a:t>
            </a:r>
            <a:r>
              <a:rPr lang="fi-FI" dirty="0"/>
              <a:t>C2C </a:t>
            </a:r>
            <a:r>
              <a:rPr lang="fi-FI" dirty="0" err="1"/>
              <a:t>should</a:t>
            </a:r>
            <a:r>
              <a:rPr lang="fi-FI" dirty="0"/>
              <a:t> </a:t>
            </a:r>
            <a:r>
              <a:rPr lang="fi-FI" dirty="0" err="1"/>
              <a:t>be</a:t>
            </a:r>
            <a:r>
              <a:rPr lang="fi-FI" dirty="0"/>
              <a:t> </a:t>
            </a:r>
            <a:r>
              <a:rPr lang="fi-FI" dirty="0" err="1"/>
              <a:t>adopted</a:t>
            </a:r>
            <a:r>
              <a:rPr lang="fi-FI" dirty="0"/>
              <a:t> in </a:t>
            </a:r>
            <a:r>
              <a:rPr lang="fi-FI" dirty="0" err="1"/>
              <a:t>order</a:t>
            </a:r>
            <a:r>
              <a:rPr lang="fi-FI" dirty="0"/>
              <a:t> to </a:t>
            </a:r>
            <a:r>
              <a:rPr lang="fi-FI" dirty="0" err="1"/>
              <a:t>maintain</a:t>
            </a:r>
            <a:r>
              <a:rPr lang="fi-FI" dirty="0"/>
              <a:t> </a:t>
            </a:r>
            <a:r>
              <a:rPr lang="fi-FI" dirty="0" err="1"/>
              <a:t>the</a:t>
            </a:r>
            <a:r>
              <a:rPr lang="fi-FI" dirty="0"/>
              <a:t> business </a:t>
            </a:r>
            <a:r>
              <a:rPr lang="fi-FI" dirty="0" err="1"/>
              <a:t>relationship</a:t>
            </a:r>
            <a:endParaRPr lang="fi-FI" dirty="0"/>
          </a:p>
          <a:p>
            <a:pPr lvl="1"/>
            <a:endParaRPr lang="fi-FI" dirty="0"/>
          </a:p>
          <a:p>
            <a:r>
              <a:rPr lang="fi-FI" dirty="0" err="1"/>
              <a:t>What</a:t>
            </a:r>
            <a:r>
              <a:rPr lang="fi-FI" dirty="0"/>
              <a:t> </a:t>
            </a:r>
            <a:r>
              <a:rPr lang="fi-FI" dirty="0" err="1"/>
              <a:t>would</a:t>
            </a:r>
            <a:r>
              <a:rPr lang="fi-FI" dirty="0"/>
              <a:t> it </a:t>
            </a:r>
            <a:r>
              <a:rPr lang="fi-FI" dirty="0" err="1"/>
              <a:t>take</a:t>
            </a:r>
            <a:r>
              <a:rPr lang="fi-FI" dirty="0"/>
              <a:t> for Herman Miller to </a:t>
            </a:r>
            <a:r>
              <a:rPr lang="fi-FI" dirty="0" err="1"/>
              <a:t>get</a:t>
            </a:r>
            <a:r>
              <a:rPr lang="fi-FI" dirty="0"/>
              <a:t> </a:t>
            </a:r>
            <a:r>
              <a:rPr lang="fi-FI" dirty="0" err="1"/>
              <a:t>rid</a:t>
            </a:r>
            <a:r>
              <a:rPr lang="fi-FI" dirty="0"/>
              <a:t> of PVC </a:t>
            </a:r>
            <a:r>
              <a:rPr lang="fi-FI" dirty="0" err="1"/>
              <a:t>from</a:t>
            </a:r>
            <a:r>
              <a:rPr lang="fi-FI" dirty="0"/>
              <a:t> </a:t>
            </a:r>
            <a:r>
              <a:rPr lang="fi-FI" dirty="0" err="1"/>
              <a:t>all</a:t>
            </a:r>
            <a:r>
              <a:rPr lang="fi-FI" dirty="0"/>
              <a:t> </a:t>
            </a:r>
            <a:r>
              <a:rPr lang="fi-FI" dirty="0" err="1"/>
              <a:t>its</a:t>
            </a:r>
            <a:r>
              <a:rPr lang="fi-FI" dirty="0"/>
              <a:t> products?</a:t>
            </a:r>
            <a:endParaRPr lang="en-US" dirty="0"/>
          </a:p>
          <a:p>
            <a:endParaRPr lang="fi-FI" dirty="0"/>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40</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15549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5760" dirty="0" err="1"/>
              <a:t>Motives</a:t>
            </a:r>
            <a:r>
              <a:rPr lang="fi-FI" sz="5760" dirty="0"/>
              <a:t> for </a:t>
            </a:r>
            <a:r>
              <a:rPr lang="fi-FI" sz="5760" dirty="0" err="1"/>
              <a:t>undertaking</a:t>
            </a:r>
            <a:r>
              <a:rPr lang="fi-FI" sz="5760" dirty="0"/>
              <a:t> </a:t>
            </a:r>
            <a:r>
              <a:rPr lang="fi-FI" sz="5760" dirty="0" err="1"/>
              <a:t>the</a:t>
            </a:r>
            <a:r>
              <a:rPr lang="fi-FI" sz="5760" dirty="0"/>
              <a:t> </a:t>
            </a:r>
            <a:r>
              <a:rPr lang="fi-FI" sz="5760" dirty="0" err="1"/>
              <a:t>initiative</a:t>
            </a:r>
            <a:endParaRPr lang="fi-FI" sz="576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9433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sz="3840" dirty="0"/>
              <a:t>How </a:t>
            </a:r>
            <a:r>
              <a:rPr lang="fi-FI" sz="3840" dirty="0" err="1"/>
              <a:t>did</a:t>
            </a:r>
            <a:r>
              <a:rPr lang="fi-FI" sz="3840" dirty="0"/>
              <a:t> Herman Miller </a:t>
            </a:r>
            <a:r>
              <a:rPr lang="fi-FI" sz="3840" dirty="0" err="1"/>
              <a:t>aim</a:t>
            </a:r>
            <a:r>
              <a:rPr lang="fi-FI" sz="3840" dirty="0"/>
              <a:t> to </a:t>
            </a:r>
            <a:r>
              <a:rPr lang="fi-FI" sz="3840" dirty="0" err="1"/>
              <a:t>capture</a:t>
            </a:r>
            <a:r>
              <a:rPr lang="fi-FI" sz="3840" dirty="0"/>
              <a:t> </a:t>
            </a:r>
            <a:r>
              <a:rPr lang="fi-FI" sz="3840" dirty="0" err="1"/>
              <a:t>value</a:t>
            </a:r>
            <a:r>
              <a:rPr lang="fi-FI" sz="3840" dirty="0"/>
              <a:t> </a:t>
            </a:r>
            <a:r>
              <a:rPr lang="fi-FI" sz="3840" dirty="0" err="1"/>
              <a:t>from</a:t>
            </a:r>
            <a:r>
              <a:rPr lang="fi-FI" sz="3840" dirty="0"/>
              <a:t> </a:t>
            </a:r>
            <a:r>
              <a:rPr lang="fi-FI" sz="3840" dirty="0" err="1"/>
              <a:t>the</a:t>
            </a:r>
            <a:r>
              <a:rPr lang="fi-FI" sz="3840" dirty="0"/>
              <a:t> C2C </a:t>
            </a:r>
            <a:r>
              <a:rPr lang="fi-FI" sz="3840" dirty="0" err="1"/>
              <a:t>protocol</a:t>
            </a:r>
            <a:r>
              <a:rPr lang="fi-FI" sz="3840" dirty="0"/>
              <a:t>?</a:t>
            </a:r>
            <a:br>
              <a:rPr lang="fi-FI" sz="3840" dirty="0"/>
            </a:br>
            <a:endParaRPr lang="en-US" sz="3840" dirty="0"/>
          </a:p>
        </p:txBody>
      </p:sp>
      <p:sp>
        <p:nvSpPr>
          <p:cNvPr id="4" name="Footer Placeholder 3"/>
          <p:cNvSpPr>
            <a:spLocks noGrp="1"/>
          </p:cNvSpPr>
          <p:nvPr>
            <p:ph type="ftr" sz="quarter" idx="4294967295"/>
          </p:nvPr>
        </p:nvSpPr>
        <p:spPr>
          <a:xfrm>
            <a:off x="7239000" y="6021706"/>
            <a:ext cx="4343400" cy="158114"/>
          </a:xfrm>
        </p:spPr>
        <p:txBody>
          <a:bodyPr/>
          <a:lstStyle/>
          <a:p>
            <a:pPr defTabSz="548640" fontAlgn="base">
              <a:spcBef>
                <a:spcPct val="0"/>
              </a:spcBef>
              <a:spcAft>
                <a:spcPct val="0"/>
              </a:spcAft>
              <a:defRPr/>
            </a:pPr>
            <a:r>
              <a:rPr lang="en-US">
                <a:solidFill>
                  <a:prstClr val="black">
                    <a:tint val="75000"/>
                  </a:prstClr>
                </a:solidFill>
                <a:latin typeface="Arial" charset="0"/>
                <a:ea typeface="ＭＳ Ｐゴシック" charset="0"/>
              </a:rPr>
              <a:t>Sustainability in Business 2022</a:t>
            </a:r>
            <a:endParaRPr lang="fi-FI">
              <a:solidFill>
                <a:prstClr val="black">
                  <a:tint val="75000"/>
                </a:prstClr>
              </a:solidFill>
              <a:latin typeface="Arial" charset="0"/>
              <a:ea typeface="ＭＳ Ｐゴシック" charset="0"/>
            </a:endParaRPr>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42</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4226069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Possible</a:t>
            </a:r>
            <a:r>
              <a:rPr lang="fi-FI" dirty="0"/>
              <a:t> </a:t>
            </a:r>
            <a:r>
              <a:rPr lang="fi-FI" dirty="0" err="1"/>
              <a:t>motives</a:t>
            </a:r>
            <a:endParaRPr lang="en-US" dirty="0"/>
          </a:p>
        </p:txBody>
      </p:sp>
      <p:sp>
        <p:nvSpPr>
          <p:cNvPr id="3" name="Content Placeholder 2"/>
          <p:cNvSpPr>
            <a:spLocks noGrp="1"/>
          </p:cNvSpPr>
          <p:nvPr>
            <p:ph sz="quarter" idx="14"/>
          </p:nvPr>
        </p:nvSpPr>
        <p:spPr/>
        <p:txBody>
          <a:bodyPr/>
          <a:lstStyle/>
          <a:p>
            <a:r>
              <a:rPr lang="fi-FI" dirty="0" err="1"/>
              <a:t>Reputation</a:t>
            </a:r>
            <a:r>
              <a:rPr lang="fi-FI" dirty="0"/>
              <a:t> / </a:t>
            </a:r>
            <a:r>
              <a:rPr lang="fi-FI" dirty="0" err="1"/>
              <a:t>brand</a:t>
            </a:r>
            <a:r>
              <a:rPr lang="fi-FI" dirty="0"/>
              <a:t> </a:t>
            </a:r>
            <a:r>
              <a:rPr lang="fi-FI" dirty="0" err="1"/>
              <a:t>benefits</a:t>
            </a:r>
            <a:endParaRPr lang="fi-FI" dirty="0"/>
          </a:p>
          <a:p>
            <a:endParaRPr lang="fi-FI" dirty="0"/>
          </a:p>
          <a:p>
            <a:r>
              <a:rPr lang="fi-FI" dirty="0" err="1"/>
              <a:t>Employee</a:t>
            </a:r>
            <a:r>
              <a:rPr lang="fi-FI" dirty="0"/>
              <a:t> </a:t>
            </a:r>
            <a:r>
              <a:rPr lang="fi-FI" dirty="0" err="1"/>
              <a:t>recruitment</a:t>
            </a:r>
            <a:r>
              <a:rPr lang="fi-FI" dirty="0"/>
              <a:t> / </a:t>
            </a:r>
            <a:r>
              <a:rPr lang="fi-FI" dirty="0" err="1"/>
              <a:t>retention</a:t>
            </a:r>
            <a:endParaRPr lang="fi-FI" dirty="0"/>
          </a:p>
          <a:p>
            <a:endParaRPr lang="fi-FI" dirty="0"/>
          </a:p>
          <a:p>
            <a:r>
              <a:rPr lang="fi-FI" dirty="0" err="1"/>
              <a:t>Anticipate</a:t>
            </a:r>
            <a:r>
              <a:rPr lang="fi-FI" dirty="0"/>
              <a:t> </a:t>
            </a:r>
            <a:r>
              <a:rPr lang="fi-FI" dirty="0" err="1"/>
              <a:t>impending</a:t>
            </a:r>
            <a:r>
              <a:rPr lang="fi-FI" dirty="0"/>
              <a:t> </a:t>
            </a:r>
            <a:r>
              <a:rPr lang="fi-FI" dirty="0" err="1"/>
              <a:t>regulations</a:t>
            </a:r>
            <a:r>
              <a:rPr lang="fi-FI" dirty="0"/>
              <a:t> (</a:t>
            </a:r>
            <a:r>
              <a:rPr lang="fi-FI" dirty="0" err="1"/>
              <a:t>first-mover</a:t>
            </a:r>
            <a:r>
              <a:rPr lang="fi-FI" dirty="0"/>
              <a:t> </a:t>
            </a:r>
            <a:r>
              <a:rPr lang="fi-FI" dirty="0" err="1"/>
              <a:t>advantage</a:t>
            </a:r>
            <a:r>
              <a:rPr lang="fi-FI" dirty="0"/>
              <a:t>)</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43</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40670636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First-Mover</a:t>
            </a:r>
            <a:r>
              <a:rPr lang="fi-FI" dirty="0"/>
              <a:t> </a:t>
            </a:r>
            <a:r>
              <a:rPr lang="fi-FI" dirty="0" err="1"/>
              <a:t>Advantage</a:t>
            </a:r>
            <a:br>
              <a:rPr lang="fi-FI" dirty="0"/>
            </a:br>
            <a:endParaRPr lang="en-US" dirty="0"/>
          </a:p>
        </p:txBody>
      </p:sp>
      <p:sp>
        <p:nvSpPr>
          <p:cNvPr id="3" name="Content Placeholder 2"/>
          <p:cNvSpPr>
            <a:spLocks noGrp="1"/>
          </p:cNvSpPr>
          <p:nvPr>
            <p:ph sz="quarter" idx="14"/>
          </p:nvPr>
        </p:nvSpPr>
        <p:spPr/>
        <p:txBody>
          <a:bodyPr/>
          <a:lstStyle/>
          <a:p>
            <a:r>
              <a:rPr lang="fi-FI" dirty="0" err="1"/>
              <a:t>Should</a:t>
            </a:r>
            <a:r>
              <a:rPr lang="fi-FI" dirty="0"/>
              <a:t> Herman Miller help </a:t>
            </a:r>
            <a:r>
              <a:rPr lang="fi-FI" dirty="0" err="1"/>
              <a:t>its</a:t>
            </a:r>
            <a:r>
              <a:rPr lang="fi-FI" dirty="0"/>
              <a:t> </a:t>
            </a:r>
            <a:r>
              <a:rPr lang="fi-FI" dirty="0" err="1"/>
              <a:t>competitors</a:t>
            </a:r>
            <a:r>
              <a:rPr lang="fi-FI" dirty="0"/>
              <a:t> </a:t>
            </a:r>
            <a:r>
              <a:rPr lang="fi-FI" dirty="0" err="1"/>
              <a:t>implement</a:t>
            </a:r>
            <a:r>
              <a:rPr lang="fi-FI" dirty="0"/>
              <a:t> C2C?</a:t>
            </a:r>
          </a:p>
          <a:p>
            <a:pPr marL="30240" lvl="1" indent="0">
              <a:buNone/>
            </a:pPr>
            <a:r>
              <a:rPr lang="fi-FI" dirty="0"/>
              <a:t>+</a:t>
            </a:r>
            <a:r>
              <a:rPr lang="fi-FI" dirty="0" err="1"/>
              <a:t>Becomes</a:t>
            </a:r>
            <a:r>
              <a:rPr lang="fi-FI" dirty="0"/>
              <a:t> </a:t>
            </a:r>
            <a:r>
              <a:rPr lang="fi-FI" dirty="0" err="1"/>
              <a:t>industry</a:t>
            </a:r>
            <a:r>
              <a:rPr lang="fi-FI" dirty="0"/>
              <a:t> </a:t>
            </a:r>
            <a:r>
              <a:rPr lang="fi-FI" dirty="0" err="1"/>
              <a:t>standard</a:t>
            </a:r>
            <a:endParaRPr lang="fi-FI" dirty="0"/>
          </a:p>
          <a:p>
            <a:pPr marL="30240" lvl="1" indent="0">
              <a:buNone/>
            </a:pPr>
            <a:r>
              <a:rPr lang="fi-FI" dirty="0"/>
              <a:t>+</a:t>
            </a:r>
            <a:r>
              <a:rPr lang="fi-FI" dirty="0" err="1"/>
              <a:t>Environmental</a:t>
            </a:r>
            <a:r>
              <a:rPr lang="fi-FI" dirty="0"/>
              <a:t> </a:t>
            </a:r>
            <a:r>
              <a:rPr lang="fi-FI" dirty="0" err="1"/>
              <a:t>benefits</a:t>
            </a:r>
            <a:endParaRPr lang="fi-FI" dirty="0"/>
          </a:p>
          <a:p>
            <a:pPr marL="30240" lvl="1" indent="0">
              <a:buNone/>
            </a:pPr>
            <a:r>
              <a:rPr lang="fi-FI" dirty="0"/>
              <a:t>-</a:t>
            </a:r>
            <a:r>
              <a:rPr lang="fi-FI" dirty="0" err="1"/>
              <a:t>Competitive</a:t>
            </a:r>
            <a:r>
              <a:rPr lang="fi-FI" dirty="0"/>
              <a:t> </a:t>
            </a:r>
            <a:r>
              <a:rPr lang="fi-FI" dirty="0" err="1"/>
              <a:t>edge</a:t>
            </a:r>
            <a:r>
              <a:rPr lang="fi-FI" dirty="0"/>
              <a:t> </a:t>
            </a:r>
            <a:r>
              <a:rPr lang="fi-FI" dirty="0" err="1"/>
              <a:t>decreases</a:t>
            </a:r>
            <a:r>
              <a:rPr lang="fi-FI" dirty="0"/>
              <a:t>?</a:t>
            </a:r>
          </a:p>
          <a:p>
            <a:pPr marL="30240" lvl="1" indent="0">
              <a:buNone/>
            </a:pPr>
            <a:endParaRPr lang="fi-FI" dirty="0"/>
          </a:p>
          <a:p>
            <a:pPr indent="-254880"/>
            <a:r>
              <a:rPr lang="fi-FI" dirty="0"/>
              <a:t>Herman </a:t>
            </a:r>
            <a:r>
              <a:rPr lang="fi-FI" dirty="0" err="1"/>
              <a:t>Miller’s</a:t>
            </a:r>
            <a:r>
              <a:rPr lang="fi-FI" dirty="0"/>
              <a:t> </a:t>
            </a:r>
            <a:r>
              <a:rPr lang="fi-FI" dirty="0" err="1"/>
              <a:t>competitive</a:t>
            </a:r>
            <a:r>
              <a:rPr lang="fi-FI" dirty="0"/>
              <a:t> </a:t>
            </a:r>
            <a:r>
              <a:rPr lang="fi-FI" dirty="0" err="1"/>
              <a:t>advantage</a:t>
            </a:r>
            <a:r>
              <a:rPr lang="fi-FI" dirty="0"/>
              <a:t> </a:t>
            </a:r>
            <a:r>
              <a:rPr lang="fi-FI" dirty="0" err="1"/>
              <a:t>lies</a:t>
            </a:r>
            <a:r>
              <a:rPr lang="fi-FI" dirty="0"/>
              <a:t> </a:t>
            </a:r>
            <a:r>
              <a:rPr lang="fi-FI" dirty="0" err="1"/>
              <a:t>primarily</a:t>
            </a:r>
            <a:r>
              <a:rPr lang="fi-FI" dirty="0"/>
              <a:t> in </a:t>
            </a:r>
            <a:r>
              <a:rPr lang="fi-FI" i="1" dirty="0" err="1"/>
              <a:t>process</a:t>
            </a:r>
            <a:r>
              <a:rPr lang="fi-FI" i="1" dirty="0"/>
              <a:t> </a:t>
            </a:r>
            <a:r>
              <a:rPr lang="fi-FI" i="1" dirty="0" err="1"/>
              <a:t>capabilities</a:t>
            </a:r>
            <a:endParaRPr lang="fi-FI" i="1" dirty="0"/>
          </a:p>
          <a:p>
            <a:pPr lvl="1"/>
            <a:r>
              <a:rPr lang="fi-FI" dirty="0" err="1"/>
              <a:t>Difficult</a:t>
            </a:r>
            <a:r>
              <a:rPr lang="fi-FI" dirty="0"/>
              <a:t> to </a:t>
            </a:r>
            <a:r>
              <a:rPr lang="fi-FI" dirty="0" err="1"/>
              <a:t>replicate</a:t>
            </a:r>
            <a:endParaRPr lang="fi-FI" dirty="0"/>
          </a:p>
          <a:p>
            <a:endParaRPr lang="fi-FI" dirty="0"/>
          </a:p>
          <a:p>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44</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6462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sz="3840" dirty="0" err="1"/>
              <a:t>Based</a:t>
            </a:r>
            <a:r>
              <a:rPr lang="fi-FI" sz="3840" dirty="0"/>
              <a:t> on </a:t>
            </a:r>
            <a:r>
              <a:rPr lang="fi-FI" sz="3840" dirty="0" err="1"/>
              <a:t>the</a:t>
            </a:r>
            <a:r>
              <a:rPr lang="fi-FI" sz="3840" dirty="0"/>
              <a:t> case, </a:t>
            </a:r>
            <a:r>
              <a:rPr lang="fi-FI" sz="3840" dirty="0" err="1"/>
              <a:t>does</a:t>
            </a:r>
            <a:r>
              <a:rPr lang="fi-FI" sz="3840" dirty="0"/>
              <a:t> C2C help </a:t>
            </a:r>
            <a:r>
              <a:rPr lang="fi-FI" sz="3840" dirty="0" err="1"/>
              <a:t>the</a:t>
            </a:r>
            <a:r>
              <a:rPr lang="fi-FI" sz="3840" dirty="0"/>
              <a:t> </a:t>
            </a:r>
            <a:r>
              <a:rPr lang="fi-FI" sz="3840" dirty="0" err="1"/>
              <a:t>environment</a:t>
            </a:r>
            <a:r>
              <a:rPr lang="fi-FI" sz="3840" dirty="0"/>
              <a:t>?</a:t>
            </a:r>
            <a:br>
              <a:rPr lang="fi-FI" sz="3840" dirty="0"/>
            </a:br>
            <a:br>
              <a:rPr lang="fi-FI" sz="3840" dirty="0"/>
            </a:br>
            <a:endParaRPr lang="en-US" sz="3840" dirty="0"/>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45</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810572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What</a:t>
            </a:r>
            <a:r>
              <a:rPr lang="fi-FI" dirty="0"/>
              <a:t> </a:t>
            </a:r>
            <a:r>
              <a:rPr lang="fi-FI" dirty="0" err="1"/>
              <a:t>happened</a:t>
            </a:r>
            <a:endParaRPr lang="en-US" dirty="0"/>
          </a:p>
        </p:txBody>
      </p:sp>
      <p:sp>
        <p:nvSpPr>
          <p:cNvPr id="3" name="Content Placeholder 2"/>
          <p:cNvSpPr>
            <a:spLocks noGrp="1"/>
          </p:cNvSpPr>
          <p:nvPr>
            <p:ph sz="quarter" idx="14"/>
          </p:nvPr>
        </p:nvSpPr>
        <p:spPr/>
        <p:txBody>
          <a:bodyPr/>
          <a:lstStyle/>
          <a:p>
            <a:r>
              <a:rPr lang="fi-FI" dirty="0"/>
              <a:t>Herman Miller </a:t>
            </a:r>
            <a:r>
              <a:rPr lang="fi-FI" dirty="0" err="1"/>
              <a:t>proceeded</a:t>
            </a:r>
            <a:r>
              <a:rPr lang="fi-FI" dirty="0"/>
              <a:t> </a:t>
            </a:r>
            <a:r>
              <a:rPr lang="fi-FI" dirty="0" err="1"/>
              <a:t>with</a:t>
            </a:r>
            <a:r>
              <a:rPr lang="fi-FI" dirty="0"/>
              <a:t> TPU for </a:t>
            </a:r>
            <a:r>
              <a:rPr lang="fi-FI" dirty="0" err="1"/>
              <a:t>the</a:t>
            </a:r>
            <a:r>
              <a:rPr lang="fi-FI" dirty="0"/>
              <a:t> </a:t>
            </a:r>
            <a:r>
              <a:rPr lang="fi-FI" dirty="0" err="1"/>
              <a:t>Mirra</a:t>
            </a:r>
            <a:r>
              <a:rPr lang="fi-FI" dirty="0"/>
              <a:t> Chair </a:t>
            </a:r>
            <a:r>
              <a:rPr lang="fi-FI" dirty="0" err="1"/>
              <a:t>arm</a:t>
            </a:r>
            <a:r>
              <a:rPr lang="fi-FI" dirty="0"/>
              <a:t> </a:t>
            </a:r>
            <a:r>
              <a:rPr lang="fi-FI" dirty="0" err="1"/>
              <a:t>pad</a:t>
            </a:r>
            <a:endParaRPr lang="fi-FI" dirty="0"/>
          </a:p>
          <a:p>
            <a:pPr lvl="1"/>
            <a:r>
              <a:rPr lang="fi-FI" dirty="0" err="1"/>
              <a:t>Used</a:t>
            </a:r>
            <a:r>
              <a:rPr lang="fi-FI" dirty="0"/>
              <a:t> a </a:t>
            </a:r>
            <a:r>
              <a:rPr lang="fi-FI" dirty="0" err="1"/>
              <a:t>modified</a:t>
            </a:r>
            <a:r>
              <a:rPr lang="fi-FI" dirty="0"/>
              <a:t> PVC </a:t>
            </a:r>
            <a:r>
              <a:rPr lang="fi-FI" dirty="0" err="1"/>
              <a:t>tool</a:t>
            </a:r>
            <a:r>
              <a:rPr lang="fi-FI" dirty="0"/>
              <a:t> </a:t>
            </a:r>
            <a:r>
              <a:rPr lang="fi-FI" dirty="0" err="1"/>
              <a:t>initially</a:t>
            </a:r>
            <a:r>
              <a:rPr lang="fi-FI" dirty="0"/>
              <a:t>, </a:t>
            </a:r>
            <a:r>
              <a:rPr lang="fi-FI" dirty="0" err="1"/>
              <a:t>some</a:t>
            </a:r>
            <a:r>
              <a:rPr lang="fi-FI" dirty="0"/>
              <a:t> </a:t>
            </a:r>
            <a:r>
              <a:rPr lang="fi-FI" dirty="0" err="1"/>
              <a:t>difficulties</a:t>
            </a:r>
            <a:r>
              <a:rPr lang="fi-FI" dirty="0"/>
              <a:t> in </a:t>
            </a:r>
            <a:r>
              <a:rPr lang="fi-FI" dirty="0" err="1"/>
              <a:t>production</a:t>
            </a:r>
            <a:endParaRPr lang="fi-FI" dirty="0"/>
          </a:p>
          <a:p>
            <a:pPr lvl="1"/>
            <a:r>
              <a:rPr lang="fi-FI" dirty="0"/>
              <a:t>New TPU-</a:t>
            </a:r>
            <a:r>
              <a:rPr lang="fi-FI" dirty="0" err="1"/>
              <a:t>centric</a:t>
            </a:r>
            <a:r>
              <a:rPr lang="fi-FI" dirty="0"/>
              <a:t> </a:t>
            </a:r>
            <a:r>
              <a:rPr lang="fi-FI" dirty="0" err="1"/>
              <a:t>tool</a:t>
            </a:r>
            <a:r>
              <a:rPr lang="fi-FI" dirty="0"/>
              <a:t> </a:t>
            </a:r>
            <a:r>
              <a:rPr lang="fi-FI" dirty="0" err="1"/>
              <a:t>added</a:t>
            </a:r>
            <a:r>
              <a:rPr lang="fi-FI" dirty="0"/>
              <a:t> </a:t>
            </a:r>
            <a:r>
              <a:rPr lang="fi-FI" dirty="0" err="1"/>
              <a:t>later</a:t>
            </a:r>
            <a:r>
              <a:rPr lang="fi-FI" dirty="0"/>
              <a:t>, </a:t>
            </a:r>
            <a:r>
              <a:rPr lang="fi-FI" dirty="0" err="1"/>
              <a:t>both</a:t>
            </a:r>
            <a:r>
              <a:rPr lang="fi-FI" dirty="0"/>
              <a:t> </a:t>
            </a:r>
            <a:r>
              <a:rPr lang="fi-FI" dirty="0" err="1"/>
              <a:t>tools</a:t>
            </a:r>
            <a:r>
              <a:rPr lang="fi-FI" dirty="0"/>
              <a:t> </a:t>
            </a:r>
            <a:r>
              <a:rPr lang="fi-FI" dirty="0" err="1"/>
              <a:t>still</a:t>
            </a:r>
            <a:r>
              <a:rPr lang="fi-FI" dirty="0"/>
              <a:t> in </a:t>
            </a:r>
            <a:r>
              <a:rPr lang="fi-FI" dirty="0" err="1"/>
              <a:t>use</a:t>
            </a:r>
            <a:endParaRPr lang="fi-FI" dirty="0"/>
          </a:p>
          <a:p>
            <a:r>
              <a:rPr lang="fi-FI" dirty="0" err="1"/>
              <a:t>Another</a:t>
            </a:r>
            <a:r>
              <a:rPr lang="fi-FI" dirty="0"/>
              <a:t> </a:t>
            </a:r>
            <a:r>
              <a:rPr lang="fi-FI" dirty="0" err="1"/>
              <a:t>chair</a:t>
            </a:r>
            <a:r>
              <a:rPr lang="fi-FI" dirty="0"/>
              <a:t>, </a:t>
            </a:r>
            <a:r>
              <a:rPr lang="fi-FI" dirty="0" err="1"/>
              <a:t>Aeron</a:t>
            </a:r>
            <a:r>
              <a:rPr lang="fi-FI" dirty="0"/>
              <a:t>, </a:t>
            </a:r>
            <a:r>
              <a:rPr lang="fi-FI" dirty="0" err="1"/>
              <a:t>redesigned</a:t>
            </a:r>
            <a:r>
              <a:rPr lang="fi-FI" dirty="0"/>
              <a:t> to </a:t>
            </a:r>
            <a:r>
              <a:rPr lang="fi-FI" dirty="0" err="1"/>
              <a:t>be</a:t>
            </a:r>
            <a:r>
              <a:rPr lang="fi-FI" dirty="0"/>
              <a:t> PVC-</a:t>
            </a:r>
            <a:r>
              <a:rPr lang="fi-FI" dirty="0" err="1"/>
              <a:t>free</a:t>
            </a:r>
            <a:endParaRPr lang="fi-FI" b="0" dirty="0"/>
          </a:p>
          <a:p>
            <a:r>
              <a:rPr lang="fi-FI" dirty="0" err="1"/>
              <a:t>Currently</a:t>
            </a:r>
            <a:r>
              <a:rPr lang="fi-FI" dirty="0"/>
              <a:t>, </a:t>
            </a:r>
            <a:r>
              <a:rPr lang="fi-FI" dirty="0" err="1"/>
              <a:t>more</a:t>
            </a:r>
            <a:r>
              <a:rPr lang="fi-FI" dirty="0"/>
              <a:t> </a:t>
            </a:r>
            <a:r>
              <a:rPr lang="fi-FI" dirty="0" err="1"/>
              <a:t>than</a:t>
            </a:r>
            <a:r>
              <a:rPr lang="fi-FI" dirty="0"/>
              <a:t> 50% of </a:t>
            </a:r>
            <a:r>
              <a:rPr lang="fi-FI" dirty="0" err="1"/>
              <a:t>sales</a:t>
            </a:r>
            <a:r>
              <a:rPr lang="fi-FI" dirty="0"/>
              <a:t> </a:t>
            </a:r>
            <a:r>
              <a:rPr lang="fi-FI" dirty="0" err="1"/>
              <a:t>are</a:t>
            </a:r>
            <a:r>
              <a:rPr lang="fi-FI" dirty="0"/>
              <a:t> </a:t>
            </a:r>
            <a:r>
              <a:rPr lang="fi-FI" dirty="0" err="1"/>
              <a:t>from</a:t>
            </a:r>
            <a:r>
              <a:rPr lang="fi-FI" dirty="0"/>
              <a:t> </a:t>
            </a:r>
            <a:r>
              <a:rPr lang="fi-FI" dirty="0" err="1"/>
              <a:t>DfE</a:t>
            </a:r>
            <a:r>
              <a:rPr lang="fi-FI" dirty="0"/>
              <a:t> </a:t>
            </a:r>
            <a:r>
              <a:rPr lang="fi-FI" dirty="0" err="1"/>
              <a:t>approved</a:t>
            </a:r>
            <a:r>
              <a:rPr lang="fi-FI" dirty="0"/>
              <a:t> products, </a:t>
            </a:r>
            <a:r>
              <a:rPr lang="fi-FI" dirty="0" err="1"/>
              <a:t>commited</a:t>
            </a:r>
            <a:r>
              <a:rPr lang="fi-FI" dirty="0"/>
              <a:t> to 100% in </a:t>
            </a:r>
            <a:r>
              <a:rPr lang="fi-FI" dirty="0" err="1"/>
              <a:t>the</a:t>
            </a:r>
            <a:r>
              <a:rPr lang="fi-FI" dirty="0"/>
              <a:t> </a:t>
            </a:r>
            <a:r>
              <a:rPr lang="fi-FI" dirty="0" err="1"/>
              <a:t>future</a:t>
            </a:r>
            <a:endParaRPr lang="en-US"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46</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3539279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Concluding thoughts</a:t>
            </a:r>
            <a:endParaRPr lang="fi-FI" dirty="0"/>
          </a:p>
        </p:txBody>
      </p:sp>
      <p:sp>
        <p:nvSpPr>
          <p:cNvPr id="5" name="Slide Number Placeholder 4"/>
          <p:cNvSpPr>
            <a:spLocks noGrp="1"/>
          </p:cNvSpPr>
          <p:nvPr>
            <p:ph type="sldNum" sz="quarter" idx="4294967295"/>
          </p:nvPr>
        </p:nvSpPr>
        <p:spPr>
          <a:xfrm>
            <a:off x="7239000" y="6366510"/>
            <a:ext cx="43434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47</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4276677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Sustainable</a:t>
            </a:r>
            <a:r>
              <a:rPr lang="fi-FI" dirty="0"/>
              <a:t> </a:t>
            </a:r>
            <a:r>
              <a:rPr lang="fi-FI" dirty="0" err="1"/>
              <a:t>supply</a:t>
            </a:r>
            <a:r>
              <a:rPr lang="fi-FI" dirty="0"/>
              <a:t> </a:t>
            </a:r>
            <a:r>
              <a:rPr lang="fi-FI" dirty="0" err="1"/>
              <a:t>chains</a:t>
            </a:r>
            <a:r>
              <a:rPr lang="fi-FI" dirty="0"/>
              <a:t> – </a:t>
            </a:r>
            <a:r>
              <a:rPr lang="fi-FI" dirty="0" err="1"/>
              <a:t>focus</a:t>
            </a:r>
            <a:r>
              <a:rPr lang="fi-FI" dirty="0"/>
              <a:t> </a:t>
            </a:r>
            <a:r>
              <a:rPr lang="fi-FI" dirty="0" err="1"/>
              <a:t>areas</a:t>
            </a:r>
            <a:endParaRPr lang="en-US" dirty="0"/>
          </a:p>
        </p:txBody>
      </p:sp>
      <p:sp>
        <p:nvSpPr>
          <p:cNvPr id="6" name="Content Placeholder 5"/>
          <p:cNvSpPr>
            <a:spLocks noGrp="1"/>
          </p:cNvSpPr>
          <p:nvPr>
            <p:ph sz="quarter" idx="14"/>
          </p:nvPr>
        </p:nvSpPr>
        <p:spPr/>
        <p:txBody>
          <a:bodyPr/>
          <a:lstStyle/>
          <a:p>
            <a:endParaRPr lang="en-US" dirty="0"/>
          </a:p>
        </p:txBody>
      </p:sp>
      <p:sp>
        <p:nvSpPr>
          <p:cNvPr id="5" name="Content Placeholder 2"/>
          <p:cNvSpPr>
            <a:spLocks noGrp="1"/>
          </p:cNvSpPr>
          <p:nvPr>
            <p:ph idx="4294967295"/>
          </p:nvPr>
        </p:nvSpPr>
        <p:spPr>
          <a:xfrm>
            <a:off x="3352800" y="1268730"/>
            <a:ext cx="8229600" cy="1440180"/>
          </a:xfrm>
        </p:spPr>
        <p:txBody>
          <a:bodyPr>
            <a:normAutofit/>
          </a:bodyPr>
          <a:lstStyle/>
          <a:p>
            <a:endParaRPr lang="fi-FI" sz="1600" dirty="0"/>
          </a:p>
          <a:p>
            <a:pPr marL="400034" lvl="2" indent="0">
              <a:buNone/>
            </a:pPr>
            <a:endParaRPr lang="fi-FI" sz="1600" dirty="0"/>
          </a:p>
          <a:p>
            <a:endParaRPr lang="fi-FI" sz="1600" dirty="0"/>
          </a:p>
          <a:p>
            <a:endParaRPr lang="fi-FI"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882" y="1441579"/>
            <a:ext cx="7987708" cy="501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3CCEEA5E-BEF7-43E9-BBAE-648C75058A29}"/>
              </a:ext>
            </a:extLst>
          </p:cNvPr>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48</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3671381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Two strategies for SSCM</a:t>
            </a:r>
            <a:endParaRPr lang="fi-FI"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49</a:t>
            </a:fld>
            <a:endParaRPr lang="fi-FI">
              <a:solidFill>
                <a:prstClr val="black">
                  <a:tint val="75000"/>
                </a:prstClr>
              </a:solidFill>
              <a:latin typeface="Arial" charset="0"/>
              <a:ea typeface="ＭＳ Ｐゴシック"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590" y="3595270"/>
            <a:ext cx="4503420" cy="224028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34" y="3688229"/>
            <a:ext cx="4491990" cy="2000250"/>
          </a:xfrm>
          <a:prstGeom prst="rect">
            <a:avLst/>
          </a:prstGeom>
        </p:spPr>
      </p:pic>
      <p:cxnSp>
        <p:nvCxnSpPr>
          <p:cNvPr id="9" name="Straight Connector 8"/>
          <p:cNvCxnSpPr/>
          <p:nvPr/>
        </p:nvCxnSpPr>
        <p:spPr>
          <a:xfrm flipV="1">
            <a:off x="5792911" y="3515409"/>
            <a:ext cx="0" cy="2281738"/>
          </a:xfrm>
          <a:prstGeom prst="line">
            <a:avLst/>
          </a:prstGeom>
          <a:ln w="3175">
            <a:prstDash val="dash"/>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528048" y="2023847"/>
            <a:ext cx="3802022" cy="738664"/>
          </a:xfrm>
          <a:prstGeom prst="rect">
            <a:avLst/>
          </a:prstGeom>
          <a:noFill/>
        </p:spPr>
        <p:txBody>
          <a:bodyPr wrap="square" lIns="0" tIns="0" rIns="0" bIns="0" rtlCol="0">
            <a:spAutoFit/>
          </a:bodyPr>
          <a:lstStyle/>
          <a:p>
            <a:pPr defTabSz="548640" fontAlgn="base">
              <a:spcBef>
                <a:spcPct val="0"/>
              </a:spcBef>
              <a:spcAft>
                <a:spcPct val="0"/>
              </a:spcAft>
            </a:pPr>
            <a:r>
              <a:rPr lang="en-US" sz="2400" dirty="0">
                <a:solidFill>
                  <a:prstClr val="black"/>
                </a:solidFill>
                <a:latin typeface="Arial" charset="0"/>
                <a:ea typeface="ＭＳ Ｐゴシック" charset="0"/>
              </a:rPr>
              <a:t>Supplier management for risks and performance.</a:t>
            </a:r>
            <a:endParaRPr lang="fi-FI" sz="2400" b="1" dirty="0">
              <a:solidFill>
                <a:prstClr val="black"/>
              </a:solidFill>
              <a:latin typeface="Arial" charset="0"/>
              <a:ea typeface="ＭＳ Ｐゴシック" charset="0"/>
            </a:endParaRPr>
          </a:p>
        </p:txBody>
      </p:sp>
      <p:sp>
        <p:nvSpPr>
          <p:cNvPr id="14" name="Rectangle 13"/>
          <p:cNvSpPr/>
          <p:nvPr/>
        </p:nvSpPr>
        <p:spPr>
          <a:xfrm>
            <a:off x="1479105" y="2023847"/>
            <a:ext cx="3974842" cy="757130"/>
          </a:xfrm>
          <a:prstGeom prst="rect">
            <a:avLst/>
          </a:prstGeom>
        </p:spPr>
        <p:txBody>
          <a:bodyPr wrap="square">
            <a:spAutoFit/>
          </a:bodyPr>
          <a:lstStyle/>
          <a:p>
            <a:pPr defTabSz="548640" fontAlgn="base">
              <a:spcBef>
                <a:spcPct val="0"/>
              </a:spcBef>
              <a:spcAft>
                <a:spcPct val="0"/>
              </a:spcAft>
            </a:pPr>
            <a:r>
              <a:rPr lang="en-US" sz="2160" dirty="0">
                <a:solidFill>
                  <a:prstClr val="black"/>
                </a:solidFill>
                <a:latin typeface="Arial" charset="0"/>
                <a:ea typeface="ＭＳ Ｐゴシック" charset="0"/>
              </a:rPr>
              <a:t>Supply chain management for more sustainable products.</a:t>
            </a:r>
            <a:endParaRPr lang="fi-FI" sz="2160" dirty="0">
              <a:solidFill>
                <a:prstClr val="black"/>
              </a:solidFill>
              <a:latin typeface="Arial" charset="0"/>
              <a:ea typeface="ＭＳ Ｐゴシック" charset="0"/>
            </a:endParaRPr>
          </a:p>
        </p:txBody>
      </p:sp>
      <p:sp>
        <p:nvSpPr>
          <p:cNvPr id="15" name="TextBox 14"/>
          <p:cNvSpPr txBox="1"/>
          <p:nvPr/>
        </p:nvSpPr>
        <p:spPr>
          <a:xfrm>
            <a:off x="4194989" y="6021289"/>
            <a:ext cx="1987421" cy="203133"/>
          </a:xfrm>
          <a:prstGeom prst="rect">
            <a:avLst/>
          </a:prstGeom>
          <a:noFill/>
        </p:spPr>
        <p:txBody>
          <a:bodyPr wrap="square" lIns="0" tIns="0" rIns="0" bIns="0" rtlCol="0">
            <a:spAutoFit/>
          </a:bodyPr>
          <a:lstStyle/>
          <a:p>
            <a:pPr defTabSz="548640" fontAlgn="base">
              <a:spcBef>
                <a:spcPct val="0"/>
              </a:spcBef>
              <a:spcAft>
                <a:spcPct val="0"/>
              </a:spcAft>
            </a:pPr>
            <a:r>
              <a:rPr lang="en-US" sz="1320" b="1" dirty="0" err="1">
                <a:solidFill>
                  <a:prstClr val="black"/>
                </a:solidFill>
                <a:latin typeface="Arial" charset="0"/>
                <a:ea typeface="ＭＳ Ｐゴシック" charset="0"/>
              </a:rPr>
              <a:t>Seuring</a:t>
            </a:r>
            <a:r>
              <a:rPr lang="en-US" sz="1320" b="1" dirty="0">
                <a:solidFill>
                  <a:prstClr val="black"/>
                </a:solidFill>
                <a:latin typeface="Arial" charset="0"/>
                <a:ea typeface="ＭＳ Ｐゴシック" charset="0"/>
              </a:rPr>
              <a:t> &amp; Muller, 2008</a:t>
            </a:r>
            <a:endParaRPr lang="fi-FI" sz="1320" b="1" dirty="0">
              <a:solidFill>
                <a:prstClr val="black"/>
              </a:solidFill>
              <a:latin typeface="Arial" charset="0"/>
              <a:ea typeface="ＭＳ Ｐゴシック" charset="0"/>
            </a:endParaRPr>
          </a:p>
        </p:txBody>
      </p:sp>
    </p:spTree>
    <p:extLst>
      <p:ext uri="{BB962C8B-B14F-4D97-AF65-F5344CB8AC3E}">
        <p14:creationId xmlns:p14="http://schemas.microsoft.com/office/powerpoint/2010/main" val="375390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Overview</a:t>
            </a:r>
            <a:r>
              <a:rPr lang="fi-FI" dirty="0"/>
              <a:t> of </a:t>
            </a:r>
            <a:r>
              <a:rPr lang="fi-FI" dirty="0" err="1"/>
              <a:t>the</a:t>
            </a:r>
            <a:r>
              <a:rPr lang="fi-FI" dirty="0"/>
              <a:t> session</a:t>
            </a:r>
            <a:endParaRPr lang="en-US" dirty="0"/>
          </a:p>
        </p:txBody>
      </p:sp>
      <p:sp>
        <p:nvSpPr>
          <p:cNvPr id="3" name="Content Placeholder 2"/>
          <p:cNvSpPr>
            <a:spLocks noGrp="1"/>
          </p:cNvSpPr>
          <p:nvPr>
            <p:ph sz="quarter" idx="14"/>
          </p:nvPr>
        </p:nvSpPr>
        <p:spPr/>
        <p:txBody>
          <a:bodyPr/>
          <a:lstStyle/>
          <a:p>
            <a:r>
              <a:rPr lang="fi-FI" dirty="0"/>
              <a:t>Key </a:t>
            </a:r>
            <a:r>
              <a:rPr lang="fi-FI" dirty="0" err="1"/>
              <a:t>Concepts</a:t>
            </a:r>
            <a:endParaRPr lang="fi-FI" dirty="0"/>
          </a:p>
          <a:p>
            <a:r>
              <a:rPr lang="fi-FI" dirty="0"/>
              <a:t>Herman Miller case</a:t>
            </a:r>
          </a:p>
          <a:p>
            <a:pPr lvl="1"/>
            <a:r>
              <a:rPr lang="fi-FI" b="0" dirty="0" err="1">
                <a:latin typeface="Georgia" panose="02040502050405020303" pitchFamily="18" charset="0"/>
              </a:rPr>
              <a:t>Mirra</a:t>
            </a:r>
            <a:r>
              <a:rPr lang="fi-FI" b="0" dirty="0">
                <a:latin typeface="Georgia" panose="02040502050405020303" pitchFamily="18" charset="0"/>
              </a:rPr>
              <a:t> </a:t>
            </a:r>
            <a:r>
              <a:rPr lang="fi-FI" b="0" dirty="0" err="1">
                <a:latin typeface="Georgia" panose="02040502050405020303" pitchFamily="18" charset="0"/>
              </a:rPr>
              <a:t>chair</a:t>
            </a:r>
            <a:r>
              <a:rPr lang="fi-FI" b="0" dirty="0">
                <a:latin typeface="Georgia" panose="02040502050405020303" pitchFamily="18" charset="0"/>
              </a:rPr>
              <a:t> </a:t>
            </a:r>
            <a:r>
              <a:rPr lang="fi-FI" b="0" dirty="0" err="1">
                <a:latin typeface="Georgia" panose="02040502050405020303" pitchFamily="18" charset="0"/>
              </a:rPr>
              <a:t>decision</a:t>
            </a:r>
            <a:endParaRPr lang="fi-FI" b="0" dirty="0">
              <a:latin typeface="Georgia" panose="02040502050405020303" pitchFamily="18" charset="0"/>
            </a:endParaRPr>
          </a:p>
          <a:p>
            <a:pPr lvl="1"/>
            <a:r>
              <a:rPr lang="fi-FI" b="0" dirty="0" err="1">
                <a:latin typeface="Georgia" panose="02040502050405020303" pitchFamily="18" charset="0"/>
              </a:rPr>
              <a:t>Implementation</a:t>
            </a:r>
            <a:r>
              <a:rPr lang="fi-FI" b="0" dirty="0">
                <a:latin typeface="Georgia" panose="02040502050405020303" pitchFamily="18" charset="0"/>
              </a:rPr>
              <a:t> of C2C</a:t>
            </a:r>
          </a:p>
          <a:p>
            <a:pPr lvl="1"/>
            <a:r>
              <a:rPr lang="fi-FI" b="0" dirty="0" err="1">
                <a:latin typeface="Georgia" panose="02040502050405020303" pitchFamily="18" charset="0"/>
              </a:rPr>
              <a:t>Motives</a:t>
            </a:r>
            <a:r>
              <a:rPr lang="fi-FI" b="0" dirty="0">
                <a:latin typeface="Georgia" panose="02040502050405020303" pitchFamily="18" charset="0"/>
              </a:rPr>
              <a:t> for </a:t>
            </a:r>
            <a:r>
              <a:rPr lang="fi-FI" b="0" dirty="0" err="1">
                <a:latin typeface="Georgia" panose="02040502050405020303" pitchFamily="18" charset="0"/>
              </a:rPr>
              <a:t>undertaking</a:t>
            </a:r>
            <a:r>
              <a:rPr lang="fi-FI" b="0" dirty="0">
                <a:latin typeface="Georgia" panose="02040502050405020303" pitchFamily="18" charset="0"/>
              </a:rPr>
              <a:t> </a:t>
            </a:r>
            <a:r>
              <a:rPr lang="fi-FI" b="0" dirty="0" err="1">
                <a:latin typeface="Georgia" panose="02040502050405020303" pitchFamily="18" charset="0"/>
              </a:rPr>
              <a:t>iniative</a:t>
            </a:r>
            <a:endParaRPr lang="fi-FI" b="0" dirty="0">
              <a:latin typeface="Georgia" panose="02040502050405020303" pitchFamily="18" charset="0"/>
            </a:endParaRPr>
          </a:p>
          <a:p>
            <a:r>
              <a:rPr lang="fi-FI" dirty="0" err="1"/>
              <a:t>Concluding</a:t>
            </a:r>
            <a:r>
              <a:rPr lang="fi-FI" dirty="0"/>
              <a:t> </a:t>
            </a:r>
            <a:r>
              <a:rPr lang="fi-FI" dirty="0" err="1"/>
              <a:t>thoughts</a:t>
            </a:r>
            <a:r>
              <a:rPr lang="fi-FI" dirty="0"/>
              <a:t> and </a:t>
            </a:r>
            <a:r>
              <a:rPr lang="fi-FI" dirty="0" err="1"/>
              <a:t>wrap-up</a:t>
            </a:r>
            <a:endParaRPr lang="fi-FI" dirty="0"/>
          </a:p>
          <a:p>
            <a:pPr marL="30240" lvl="1" indent="0">
              <a:buNone/>
            </a:pPr>
            <a:endParaRPr lang="fi-FI" dirty="0"/>
          </a:p>
          <a:p>
            <a:pPr lvl="1"/>
            <a:endParaRPr lang="fi-FI"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1233432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Approaches for interacting with lower tier suppliers for SSCM</a:t>
            </a:r>
            <a:endParaRPr lang="fi-FI" dirty="0"/>
          </a:p>
        </p:txBody>
      </p:sp>
      <p:sp>
        <p:nvSpPr>
          <p:cNvPr id="3" name="Content Placeholder 2"/>
          <p:cNvSpPr>
            <a:spLocks noGrp="1"/>
          </p:cNvSpPr>
          <p:nvPr>
            <p:ph sz="quarter" idx="14"/>
          </p:nvPr>
        </p:nvSpPr>
        <p:spPr>
          <a:xfrm>
            <a:off x="1171577" y="1690197"/>
            <a:ext cx="9848849" cy="4003300"/>
          </a:xfrm>
        </p:spPr>
        <p:txBody>
          <a:bodyPr/>
          <a:lstStyle/>
          <a:p>
            <a:pPr marL="533400" indent="-533400"/>
            <a:r>
              <a:rPr lang="en-US" sz="1920" dirty="0">
                <a:latin typeface="+mn-lt"/>
              </a:rPr>
              <a:t>Direct: </a:t>
            </a:r>
            <a:r>
              <a:rPr lang="en-US" sz="1920" b="0" dirty="0">
                <a:latin typeface="+mn-lt"/>
              </a:rPr>
              <a:t>supplier evaluation with KPIs for lower tiers, supplier surveys, working with first-tier 	suppliers to map the supply chain</a:t>
            </a:r>
          </a:p>
          <a:p>
            <a:pPr marL="533400" indent="-533400"/>
            <a:r>
              <a:rPr lang="en-US" sz="1920" dirty="0">
                <a:latin typeface="+mn-lt"/>
              </a:rPr>
              <a:t>Indirect: </a:t>
            </a:r>
            <a:r>
              <a:rPr lang="en-US" sz="1920" b="0" dirty="0">
                <a:latin typeface="+mn-lt"/>
              </a:rPr>
              <a:t>Provide training among first-tier suppliers to help them improve procurement from lower-	tier suppliers, selecting high performing suppliers to pilot new initiatives, rewarding 	suppliers for cascading sustainability requirements to lower tiers</a:t>
            </a:r>
          </a:p>
          <a:p>
            <a:pPr marL="533400" indent="-533400"/>
            <a:r>
              <a:rPr lang="en-US" sz="1920" dirty="0">
                <a:latin typeface="+mn-lt"/>
              </a:rPr>
              <a:t>Collective: </a:t>
            </a:r>
            <a:r>
              <a:rPr lang="en-US" sz="1920" b="0" dirty="0">
                <a:latin typeface="+mn-lt"/>
              </a:rPr>
              <a:t>Commit to developing industry-wide sustainability standards, share resources with 	competitors and major suppliers via industry associations, encourage suppliers to take 	part in training programs by industry associations</a:t>
            </a:r>
          </a:p>
          <a:p>
            <a:pPr marL="533400" indent="-533400"/>
            <a:r>
              <a:rPr lang="en-US" sz="1920" dirty="0">
                <a:latin typeface="+mn-lt"/>
              </a:rPr>
              <a:t>Global: </a:t>
            </a:r>
            <a:r>
              <a:rPr lang="en-US" sz="1920" b="0" dirty="0">
                <a:latin typeface="+mn-lt"/>
              </a:rPr>
              <a:t>Work with relevant NGOs and international institutions, use their tools and data for 	dealing with suppliers, recognize suppliers that attend programs by NGOs and 	international institutions</a:t>
            </a:r>
            <a:endParaRPr lang="fi-FI" sz="1920" b="0" dirty="0">
              <a:latin typeface="+mn-lt"/>
            </a:endParaRPr>
          </a:p>
        </p:txBody>
      </p:sp>
      <p:sp>
        <p:nvSpPr>
          <p:cNvPr id="5" name="Slide Number Placeholder 4"/>
          <p:cNvSpPr>
            <a:spLocks noGrp="1"/>
          </p:cNvSpPr>
          <p:nvPr>
            <p:ph type="sldNum" sz="quarter" idx="17"/>
          </p:nvPr>
        </p:nvSpPr>
        <p:spPr>
          <a:xfrm>
            <a:off x="6742608" y="6377939"/>
            <a:ext cx="4826000" cy="161926"/>
          </a:xfrm>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50</a:t>
            </a:fld>
            <a:endParaRPr lang="fi-FI">
              <a:solidFill>
                <a:prstClr val="black">
                  <a:tint val="75000"/>
                </a:prstClr>
              </a:solidFill>
              <a:latin typeface="Arial" charset="0"/>
              <a:ea typeface="ＭＳ Ｐゴシック" charset="0"/>
            </a:endParaRPr>
          </a:p>
        </p:txBody>
      </p:sp>
      <p:sp>
        <p:nvSpPr>
          <p:cNvPr id="7" name="TextBox 6">
            <a:extLst>
              <a:ext uri="{FF2B5EF4-FFF2-40B4-BE49-F238E27FC236}">
                <a16:creationId xmlns:a16="http://schemas.microsoft.com/office/drawing/2014/main" id="{9700E925-A674-4CC0-9C7E-11B98D2B4149}"/>
              </a:ext>
            </a:extLst>
          </p:cNvPr>
          <p:cNvSpPr txBox="1"/>
          <p:nvPr/>
        </p:nvSpPr>
        <p:spPr>
          <a:xfrm>
            <a:off x="3363247" y="5977978"/>
            <a:ext cx="5486400" cy="535531"/>
          </a:xfrm>
          <a:prstGeom prst="rect">
            <a:avLst/>
          </a:prstGeom>
          <a:noFill/>
        </p:spPr>
        <p:txBody>
          <a:bodyPr wrap="square">
            <a:spAutoFit/>
          </a:bodyPr>
          <a:lstStyle/>
          <a:p>
            <a:pPr defTabSz="822740"/>
            <a:r>
              <a:rPr lang="en-US" sz="1440" dirty="0" err="1">
                <a:solidFill>
                  <a:prstClr val="black"/>
                </a:solidFill>
                <a:latin typeface="Arial"/>
                <a:ea typeface="ＭＳ Ｐゴシック" charset="0"/>
              </a:rPr>
              <a:t>Vilenna</a:t>
            </a:r>
            <a:r>
              <a:rPr lang="en-US" sz="1440" dirty="0">
                <a:solidFill>
                  <a:prstClr val="black"/>
                </a:solidFill>
                <a:latin typeface="Arial"/>
                <a:ea typeface="ＭＳ Ｐゴシック" charset="0"/>
              </a:rPr>
              <a:t> &amp; </a:t>
            </a:r>
            <a:r>
              <a:rPr lang="en-US" sz="1440" dirty="0" err="1">
                <a:solidFill>
                  <a:prstClr val="black"/>
                </a:solidFill>
                <a:latin typeface="Arial"/>
                <a:ea typeface="ＭＳ Ｐゴシック" charset="0"/>
              </a:rPr>
              <a:t>Gioia</a:t>
            </a:r>
            <a:r>
              <a:rPr lang="en-US" sz="1440" dirty="0">
                <a:solidFill>
                  <a:prstClr val="black"/>
                </a:solidFill>
                <a:latin typeface="Arial"/>
                <a:ea typeface="ＭＳ Ｐゴシック" charset="0"/>
              </a:rPr>
              <a:t>. 2020. A more sustainable supply chain. </a:t>
            </a:r>
            <a:r>
              <a:rPr lang="en-US" sz="1440" i="1" dirty="0">
                <a:solidFill>
                  <a:prstClr val="black"/>
                </a:solidFill>
                <a:latin typeface="Arial"/>
                <a:ea typeface="ＭＳ Ｐゴシック" charset="0"/>
              </a:rPr>
              <a:t>Harvard Business Review</a:t>
            </a:r>
            <a:endParaRPr lang="fi-FI" sz="1440" i="1" dirty="0">
              <a:solidFill>
                <a:prstClr val="black"/>
              </a:solidFill>
              <a:latin typeface="Arial"/>
              <a:ea typeface="ＭＳ Ｐゴシック" charset="0"/>
            </a:endParaRPr>
          </a:p>
        </p:txBody>
      </p:sp>
    </p:spTree>
    <p:extLst>
      <p:ext uri="{BB962C8B-B14F-4D97-AF65-F5344CB8AC3E}">
        <p14:creationId xmlns:p14="http://schemas.microsoft.com/office/powerpoint/2010/main" val="671676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FC93-AEED-42BB-9BE1-A3A2429CAFA7}"/>
              </a:ext>
            </a:extLst>
          </p:cNvPr>
          <p:cNvSpPr>
            <a:spLocks noGrp="1"/>
          </p:cNvSpPr>
          <p:nvPr>
            <p:ph type="ctrTitle"/>
          </p:nvPr>
        </p:nvSpPr>
        <p:spPr/>
        <p:txBody>
          <a:bodyPr/>
          <a:lstStyle/>
          <a:p>
            <a:r>
              <a:rPr lang="en-US" dirty="0"/>
              <a:t>Transparency is growing but still not </a:t>
            </a:r>
            <a:r>
              <a:rPr lang="en-US" dirty="0" err="1"/>
              <a:t>sidespread</a:t>
            </a:r>
            <a:endParaRPr lang="fi-FI" dirty="0"/>
          </a:p>
        </p:txBody>
      </p:sp>
      <p:sp>
        <p:nvSpPr>
          <p:cNvPr id="5" name="Slide Number Placeholder 4">
            <a:extLst>
              <a:ext uri="{FF2B5EF4-FFF2-40B4-BE49-F238E27FC236}">
                <a16:creationId xmlns:a16="http://schemas.microsoft.com/office/drawing/2014/main" id="{A4D42B42-F2E1-4EC8-A15E-490FB13572E5}"/>
              </a:ext>
            </a:extLst>
          </p:cNvPr>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51</a:t>
            </a:fld>
            <a:endParaRPr lang="fi-FI">
              <a:solidFill>
                <a:prstClr val="black">
                  <a:tint val="75000"/>
                </a:prstClr>
              </a:solidFill>
              <a:latin typeface="Arial" charset="0"/>
              <a:ea typeface="ＭＳ Ｐゴシック" charset="0"/>
            </a:endParaRPr>
          </a:p>
        </p:txBody>
      </p:sp>
      <p:pic>
        <p:nvPicPr>
          <p:cNvPr id="7" name="Picture 6">
            <a:extLst>
              <a:ext uri="{FF2B5EF4-FFF2-40B4-BE49-F238E27FC236}">
                <a16:creationId xmlns:a16="http://schemas.microsoft.com/office/drawing/2014/main" id="{3DFA637D-0146-4D6D-A81F-FFF3122A6DCD}"/>
              </a:ext>
            </a:extLst>
          </p:cNvPr>
          <p:cNvPicPr>
            <a:picLocks noChangeAspect="1"/>
          </p:cNvPicPr>
          <p:nvPr/>
        </p:nvPicPr>
        <p:blipFill>
          <a:blip r:embed="rId2"/>
          <a:stretch>
            <a:fillRect/>
          </a:stretch>
        </p:blipFill>
        <p:spPr>
          <a:xfrm>
            <a:off x="1171576" y="1643710"/>
            <a:ext cx="9547651" cy="4197062"/>
          </a:xfrm>
          <a:prstGeom prst="rect">
            <a:avLst/>
          </a:prstGeom>
        </p:spPr>
      </p:pic>
    </p:spTree>
    <p:extLst>
      <p:ext uri="{BB962C8B-B14F-4D97-AF65-F5344CB8AC3E}">
        <p14:creationId xmlns:p14="http://schemas.microsoft.com/office/powerpoint/2010/main" val="131023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Tensions in SSCM</a:t>
            </a:r>
            <a:endParaRPr lang="fi-FI"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52</a:t>
            </a:fld>
            <a:endParaRPr lang="fi-FI">
              <a:solidFill>
                <a:prstClr val="black">
                  <a:tint val="75000"/>
                </a:prstClr>
              </a:solidFill>
              <a:latin typeface="Arial" charset="0"/>
              <a:ea typeface="ＭＳ Ｐゴシック" charset="0"/>
            </a:endParaRPr>
          </a:p>
        </p:txBody>
      </p:sp>
      <p:graphicFrame>
        <p:nvGraphicFramePr>
          <p:cNvPr id="6" name="Table 5"/>
          <p:cNvGraphicFramePr>
            <a:graphicFrameLocks noGrp="1"/>
          </p:cNvGraphicFramePr>
          <p:nvPr/>
        </p:nvGraphicFramePr>
        <p:xfrm>
          <a:off x="825015" y="2046449"/>
          <a:ext cx="9936181" cy="4425382"/>
        </p:xfrm>
        <a:graphic>
          <a:graphicData uri="http://schemas.openxmlformats.org/drawingml/2006/table">
            <a:tbl>
              <a:tblPr firstRow="1" firstCol="1" bandRow="1">
                <a:tableStyleId>{5C22544A-7EE6-4342-B048-85BDC9FD1C3A}</a:tableStyleId>
              </a:tblPr>
              <a:tblGrid>
                <a:gridCol w="1991786">
                  <a:extLst>
                    <a:ext uri="{9D8B030D-6E8A-4147-A177-3AD203B41FA5}">
                      <a16:colId xmlns:a16="http://schemas.microsoft.com/office/drawing/2014/main" val="3117230330"/>
                    </a:ext>
                  </a:extLst>
                </a:gridCol>
                <a:gridCol w="1536647">
                  <a:extLst>
                    <a:ext uri="{9D8B030D-6E8A-4147-A177-3AD203B41FA5}">
                      <a16:colId xmlns:a16="http://schemas.microsoft.com/office/drawing/2014/main" val="3488488925"/>
                    </a:ext>
                  </a:extLst>
                </a:gridCol>
                <a:gridCol w="1381682">
                  <a:extLst>
                    <a:ext uri="{9D8B030D-6E8A-4147-A177-3AD203B41FA5}">
                      <a16:colId xmlns:a16="http://schemas.microsoft.com/office/drawing/2014/main" val="3843680378"/>
                    </a:ext>
                  </a:extLst>
                </a:gridCol>
                <a:gridCol w="5026066">
                  <a:extLst>
                    <a:ext uri="{9D8B030D-6E8A-4147-A177-3AD203B41FA5}">
                      <a16:colId xmlns:a16="http://schemas.microsoft.com/office/drawing/2014/main" val="3554231271"/>
                    </a:ext>
                  </a:extLst>
                </a:gridCol>
              </a:tblGrid>
              <a:tr h="164059">
                <a:tc>
                  <a:txBody>
                    <a:bodyPr/>
                    <a:lstStyle/>
                    <a:p>
                      <a:pPr>
                        <a:lnSpc>
                          <a:spcPct val="107000"/>
                        </a:lnSpc>
                        <a:spcAft>
                          <a:spcPts val="800"/>
                        </a:spcAft>
                      </a:pPr>
                      <a:r>
                        <a:rPr lang="en-US" sz="1100" dirty="0">
                          <a:effectLst/>
                        </a:rPr>
                        <a:t> </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gridSpan="2">
                  <a:txBody>
                    <a:bodyPr/>
                    <a:lstStyle/>
                    <a:p>
                      <a:pPr algn="ctr">
                        <a:lnSpc>
                          <a:spcPct val="107000"/>
                        </a:lnSpc>
                        <a:spcAft>
                          <a:spcPts val="0"/>
                        </a:spcAft>
                      </a:pPr>
                      <a:r>
                        <a:rPr lang="en-US" sz="1100">
                          <a:effectLst/>
                        </a:rPr>
                        <a:t>Experienced by and between</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hMerge="1">
                  <a:txBody>
                    <a:bodyPr/>
                    <a:lstStyle/>
                    <a:p>
                      <a:endParaRPr lang="fi-FI"/>
                    </a:p>
                  </a:txBody>
                  <a:tcPr/>
                </a:tc>
                <a:tc>
                  <a:txBody>
                    <a:bodyPr/>
                    <a:lstStyle/>
                    <a:p>
                      <a:pPr>
                        <a:lnSpc>
                          <a:spcPct val="107000"/>
                        </a:lnSpc>
                        <a:spcAft>
                          <a:spcPts val="800"/>
                        </a:spcAft>
                      </a:pPr>
                      <a:r>
                        <a:rPr lang="en-US" sz="1100">
                          <a:effectLst/>
                        </a:rPr>
                        <a:t> </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2090276424"/>
                  </a:ext>
                </a:extLst>
              </a:tr>
              <a:tr h="164059">
                <a:tc>
                  <a:txBody>
                    <a:bodyPr/>
                    <a:lstStyle/>
                    <a:p>
                      <a:pPr algn="ctr">
                        <a:lnSpc>
                          <a:spcPct val="107000"/>
                        </a:lnSpc>
                        <a:spcAft>
                          <a:spcPts val="800"/>
                        </a:spcAft>
                      </a:pPr>
                      <a:r>
                        <a:rPr lang="en-US" sz="1100">
                          <a:effectLst/>
                        </a:rPr>
                        <a:t>Tension</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gn="ctr">
                        <a:lnSpc>
                          <a:spcPct val="107000"/>
                        </a:lnSpc>
                        <a:spcAft>
                          <a:spcPts val="800"/>
                        </a:spcAft>
                      </a:pPr>
                      <a:r>
                        <a:rPr lang="en-US" sz="1100">
                          <a:effectLst/>
                        </a:rPr>
                        <a:t>Actor 1</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gn="ctr">
                        <a:lnSpc>
                          <a:spcPct val="107000"/>
                        </a:lnSpc>
                        <a:spcAft>
                          <a:spcPts val="0"/>
                        </a:spcAft>
                      </a:pPr>
                      <a:r>
                        <a:rPr lang="en-US" sz="1100">
                          <a:effectLst/>
                        </a:rPr>
                        <a:t>Actor 2</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gn="ctr">
                        <a:lnSpc>
                          <a:spcPct val="107000"/>
                        </a:lnSpc>
                        <a:spcAft>
                          <a:spcPts val="800"/>
                        </a:spcAft>
                      </a:pPr>
                      <a:r>
                        <a:rPr lang="en-US" sz="1100">
                          <a:effectLst/>
                        </a:rPr>
                        <a:t>Description</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425988767"/>
                  </a:ext>
                </a:extLst>
              </a:tr>
              <a:tr h="164059">
                <a:tc gridSpan="4">
                  <a:txBody>
                    <a:bodyPr/>
                    <a:lstStyle/>
                    <a:p>
                      <a:pPr algn="ctr">
                        <a:lnSpc>
                          <a:spcPct val="107000"/>
                        </a:lnSpc>
                        <a:spcAft>
                          <a:spcPts val="800"/>
                        </a:spcAft>
                      </a:pPr>
                      <a:r>
                        <a:rPr lang="en-US" sz="1100">
                          <a:effectLst/>
                        </a:rPr>
                        <a:t>Economic tensions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98091876"/>
                  </a:ext>
                </a:extLst>
              </a:tr>
              <a:tr h="340157">
                <a:tc>
                  <a:txBody>
                    <a:bodyPr/>
                    <a:lstStyle/>
                    <a:p>
                      <a:pPr>
                        <a:lnSpc>
                          <a:spcPct val="107000"/>
                        </a:lnSpc>
                        <a:spcAft>
                          <a:spcPts val="800"/>
                        </a:spcAft>
                      </a:pPr>
                      <a:r>
                        <a:rPr lang="en-US" sz="1100" dirty="0">
                          <a:effectLst/>
                        </a:rPr>
                        <a:t>2.Cost of operational changes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Supplier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 demands that suppliers adapt their processes to new codes of conduct or sustainability requirements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400033565"/>
                  </a:ext>
                </a:extLst>
              </a:tr>
              <a:tr h="340157">
                <a:tc>
                  <a:txBody>
                    <a:bodyPr/>
                    <a:lstStyle/>
                    <a:p>
                      <a:pPr>
                        <a:lnSpc>
                          <a:spcPct val="107000"/>
                        </a:lnSpc>
                        <a:spcAft>
                          <a:spcPts val="800"/>
                        </a:spcAft>
                      </a:pPr>
                      <a:r>
                        <a:rPr lang="en-US" sz="1100">
                          <a:effectLst/>
                        </a:rPr>
                        <a:t>3.Higher prices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Customer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Implementers charge higher prices from customers due to cost increase in their own operations </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1833133081"/>
                  </a:ext>
                </a:extLst>
              </a:tr>
              <a:tr h="164059">
                <a:tc gridSpan="4">
                  <a:txBody>
                    <a:bodyPr/>
                    <a:lstStyle/>
                    <a:p>
                      <a:pPr algn="ctr">
                        <a:lnSpc>
                          <a:spcPct val="107000"/>
                        </a:lnSpc>
                        <a:spcAft>
                          <a:spcPts val="800"/>
                        </a:spcAft>
                      </a:pPr>
                      <a:r>
                        <a:rPr lang="en-US" sz="1100" dirty="0">
                          <a:effectLst/>
                        </a:rPr>
                        <a:t>Structural tensions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043891671"/>
                  </a:ext>
                </a:extLst>
              </a:tr>
              <a:tr h="340157">
                <a:tc>
                  <a:txBody>
                    <a:bodyPr/>
                    <a:lstStyle/>
                    <a:p>
                      <a:pPr>
                        <a:lnSpc>
                          <a:spcPct val="107000"/>
                        </a:lnSpc>
                        <a:spcAft>
                          <a:spcPts val="800"/>
                        </a:spcAft>
                      </a:pPr>
                      <a:r>
                        <a:rPr lang="en-US" sz="1100">
                          <a:effectLst/>
                        </a:rPr>
                        <a:t>5.Increased monitoring and controlling needs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Suppliers and other network partners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 needs to monitor and control that several actors in its value chain and network follow its codes of conduct</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1171594772"/>
                  </a:ext>
                </a:extLst>
              </a:tr>
              <a:tr h="516256">
                <a:tc>
                  <a:txBody>
                    <a:bodyPr/>
                    <a:lstStyle/>
                    <a:p>
                      <a:pPr>
                        <a:lnSpc>
                          <a:spcPct val="107000"/>
                        </a:lnSpc>
                        <a:spcAft>
                          <a:spcPts val="800"/>
                        </a:spcAft>
                      </a:pPr>
                      <a:r>
                        <a:rPr lang="en-US" sz="1100" dirty="0">
                          <a:effectLst/>
                        </a:rPr>
                        <a:t>6.Dependence on key suppliers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Supplier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dirty="0">
                          <a:effectLst/>
                        </a:rPr>
                        <a:t>Implementers fear that a dependency on a raw material that is available only from specific suppliers (e.g. by-products from forest industry to use in a bio heating plant) can give away too much negotiation and pricing power</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3133931861"/>
                  </a:ext>
                </a:extLst>
              </a:tr>
              <a:tr h="164059">
                <a:tc gridSpan="4">
                  <a:txBody>
                    <a:bodyPr/>
                    <a:lstStyle/>
                    <a:p>
                      <a:pPr algn="ctr">
                        <a:lnSpc>
                          <a:spcPct val="107000"/>
                        </a:lnSpc>
                        <a:spcAft>
                          <a:spcPts val="800"/>
                        </a:spcAft>
                      </a:pPr>
                      <a:r>
                        <a:rPr lang="en-US" sz="1100" dirty="0">
                          <a:effectLst/>
                        </a:rPr>
                        <a:t>Psychological tensions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320298010"/>
                  </a:ext>
                </a:extLst>
              </a:tr>
              <a:tr h="340157">
                <a:tc>
                  <a:txBody>
                    <a:bodyPr/>
                    <a:lstStyle/>
                    <a:p>
                      <a:pPr>
                        <a:lnSpc>
                          <a:spcPct val="107000"/>
                        </a:lnSpc>
                        <a:spcAft>
                          <a:spcPts val="800"/>
                        </a:spcAft>
                      </a:pPr>
                      <a:r>
                        <a:rPr lang="en-US" sz="1100" dirty="0">
                          <a:effectLst/>
                        </a:rPr>
                        <a:t>10.Technological risk</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dirty="0">
                          <a:effectLst/>
                        </a:rPr>
                        <a:t>Customers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dirty="0">
                          <a:effectLst/>
                        </a:rPr>
                        <a:t>New SBPs lack references and proof of performance, and the implementer fears that they will not be as functional or effective as traditional alternatives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3709331914"/>
                  </a:ext>
                </a:extLst>
              </a:tr>
              <a:tr h="516256">
                <a:tc>
                  <a:txBody>
                    <a:bodyPr/>
                    <a:lstStyle/>
                    <a:p>
                      <a:pPr>
                        <a:lnSpc>
                          <a:spcPct val="107000"/>
                        </a:lnSpc>
                        <a:spcAft>
                          <a:spcPts val="800"/>
                        </a:spcAft>
                      </a:pPr>
                      <a:r>
                        <a:rPr lang="en-US" sz="1100" dirty="0">
                          <a:effectLst/>
                        </a:rPr>
                        <a:t>13.Fear of disclosing sensitive business information</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Customer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dirty="0">
                          <a:effectLst/>
                        </a:rPr>
                        <a:t>Customers are reluctant to share sustainability information and data if it is business-critical or otherwise sensitive</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2945809262"/>
                  </a:ext>
                </a:extLst>
              </a:tr>
              <a:tr h="164059">
                <a:tc gridSpan="4">
                  <a:txBody>
                    <a:bodyPr/>
                    <a:lstStyle/>
                    <a:p>
                      <a:pPr algn="ctr">
                        <a:lnSpc>
                          <a:spcPct val="107000"/>
                        </a:lnSpc>
                        <a:spcAft>
                          <a:spcPts val="800"/>
                        </a:spcAft>
                      </a:pPr>
                      <a:r>
                        <a:rPr lang="en-US" sz="1100" dirty="0">
                          <a:effectLst/>
                        </a:rPr>
                        <a:t>Behavioral tensions</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204750637"/>
                  </a:ext>
                </a:extLst>
              </a:tr>
              <a:tr h="340157">
                <a:tc>
                  <a:txBody>
                    <a:bodyPr/>
                    <a:lstStyle/>
                    <a:p>
                      <a:pPr>
                        <a:lnSpc>
                          <a:spcPct val="107000"/>
                        </a:lnSpc>
                        <a:spcAft>
                          <a:spcPts val="800"/>
                        </a:spcAft>
                      </a:pPr>
                      <a:r>
                        <a:rPr lang="en-US" sz="1100" dirty="0">
                          <a:effectLst/>
                        </a:rPr>
                        <a:t>17.Internal resistance</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Implementer´s top management</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Implementer´s field personnel</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Employees are reluctant to learn new skills, accept new responsibilities or process changes, and adopt new work practices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1659288473"/>
                  </a:ext>
                </a:extLst>
              </a:tr>
              <a:tr h="638176">
                <a:tc>
                  <a:txBody>
                    <a:bodyPr/>
                    <a:lstStyle/>
                    <a:p>
                      <a:pPr>
                        <a:lnSpc>
                          <a:spcPct val="107000"/>
                        </a:lnSpc>
                        <a:spcAft>
                          <a:spcPts val="800"/>
                        </a:spcAft>
                      </a:pPr>
                      <a:r>
                        <a:rPr lang="en-US" sz="1100" dirty="0">
                          <a:effectLst/>
                        </a:rPr>
                        <a:t>20.Divergent communication and promotion needs</a:t>
                      </a:r>
                      <a:endParaRPr lang="fi-FI" sz="1100" dirty="0">
                        <a:effectLst/>
                      </a:endParaRPr>
                    </a:p>
                    <a:p>
                      <a:pPr>
                        <a:lnSpc>
                          <a:spcPct val="107000"/>
                        </a:lnSpc>
                        <a:spcAft>
                          <a:spcPts val="800"/>
                        </a:spcAft>
                      </a:pPr>
                      <a:r>
                        <a:rPr lang="en-US" sz="1100" dirty="0">
                          <a:effectLst/>
                        </a:rPr>
                        <a:t> </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Other network partners</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a:effectLst/>
                        </a:rPr>
                        <a:t>Entire network</a:t>
                      </a:r>
                      <a:endParaRPr lang="fi-FI" sz="110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tc>
                  <a:txBody>
                    <a:bodyPr/>
                    <a:lstStyle/>
                    <a:p>
                      <a:pPr>
                        <a:lnSpc>
                          <a:spcPct val="107000"/>
                        </a:lnSpc>
                        <a:spcAft>
                          <a:spcPts val="800"/>
                        </a:spcAft>
                      </a:pPr>
                      <a:r>
                        <a:rPr lang="en-US" sz="1100" dirty="0">
                          <a:effectLst/>
                        </a:rPr>
                        <a:t>Other network partners need to communicate and promote goals and agendas that facilitate several actors´ interests and objectives, which are often conflicting and contradictory</a:t>
                      </a:r>
                      <a:endParaRPr lang="fi-FI" sz="11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26186" marR="26186" marT="0" marB="0"/>
                </a:tc>
                <a:extLst>
                  <a:ext uri="{0D108BD9-81ED-4DB2-BD59-A6C34878D82A}">
                    <a16:rowId xmlns:a16="http://schemas.microsoft.com/office/drawing/2014/main" val="1007888468"/>
                  </a:ext>
                </a:extLst>
              </a:tr>
            </a:tbl>
          </a:graphicData>
        </a:graphic>
      </p:graphicFrame>
      <p:sp>
        <p:nvSpPr>
          <p:cNvPr id="7" name="Rectangle 6"/>
          <p:cNvSpPr/>
          <p:nvPr/>
        </p:nvSpPr>
        <p:spPr>
          <a:xfrm>
            <a:off x="1171575" y="1408862"/>
            <a:ext cx="9763362" cy="609398"/>
          </a:xfrm>
          <a:prstGeom prst="rect">
            <a:avLst/>
          </a:prstGeom>
        </p:spPr>
        <p:txBody>
          <a:bodyPr wrap="square">
            <a:spAutoFit/>
          </a:bodyPr>
          <a:lstStyle/>
          <a:p>
            <a:pPr defTabSz="548640" fontAlgn="base">
              <a:spcBef>
                <a:spcPct val="0"/>
              </a:spcBef>
              <a:spcAft>
                <a:spcPct val="0"/>
              </a:spcAft>
            </a:pPr>
            <a:r>
              <a:rPr lang="en-US" sz="1680" dirty="0">
                <a:solidFill>
                  <a:prstClr val="black"/>
                </a:solidFill>
                <a:latin typeface="Arial" charset="0"/>
                <a:ea typeface="ＭＳ Ｐゴシック" charset="0"/>
              </a:rPr>
              <a:t>A field study of sustainable supply networks identified 20 types of tensions that can emerge in the supply chains</a:t>
            </a:r>
            <a:endParaRPr lang="fi-FI" sz="1680" dirty="0">
              <a:solidFill>
                <a:prstClr val="black"/>
              </a:solidFill>
              <a:latin typeface="Arial" charset="0"/>
              <a:ea typeface="ＭＳ Ｐゴシック" charset="0"/>
            </a:endParaRPr>
          </a:p>
        </p:txBody>
      </p:sp>
      <p:sp>
        <p:nvSpPr>
          <p:cNvPr id="8" name="Rectangle 7"/>
          <p:cNvSpPr/>
          <p:nvPr/>
        </p:nvSpPr>
        <p:spPr>
          <a:xfrm>
            <a:off x="825014" y="6510308"/>
            <a:ext cx="9754738" cy="387798"/>
          </a:xfrm>
          <a:prstGeom prst="rect">
            <a:avLst/>
          </a:prstGeom>
        </p:spPr>
        <p:txBody>
          <a:bodyPr wrap="square">
            <a:spAutoFit/>
          </a:bodyPr>
          <a:lstStyle/>
          <a:p>
            <a:pPr defTabSz="548640" fontAlgn="base">
              <a:spcBef>
                <a:spcPct val="0"/>
              </a:spcBef>
              <a:spcAft>
                <a:spcPct val="0"/>
              </a:spcAft>
            </a:pPr>
            <a:r>
              <a:rPr lang="en-US" sz="960" dirty="0">
                <a:solidFill>
                  <a:prstClr val="black"/>
                </a:solidFill>
                <a:latin typeface="Arial" charset="0"/>
                <a:ea typeface="ＭＳ Ｐゴシック" charset="0"/>
              </a:rPr>
              <a:t>Tura, N., Keränen, J., Patala, S., 2018. The darker side of sustainability: Tensions from sustainable business practices in business networks. Industrial Marketing Management. </a:t>
            </a:r>
            <a:r>
              <a:rPr lang="en-US" sz="960" dirty="0">
                <a:solidFill>
                  <a:prstClr val="black"/>
                </a:solidFill>
                <a:latin typeface="Arial" charset="0"/>
                <a:ea typeface="ＭＳ Ｐゴシック" charset="0"/>
                <a:hlinkClick r:id="rId2"/>
              </a:rPr>
              <a:t>https://doi.org/10.1016/j.indmarman.2018.09.002</a:t>
            </a:r>
            <a:endParaRPr lang="en-US" sz="96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251431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Takeaways</a:t>
            </a:r>
            <a:endParaRPr lang="fi-FI" dirty="0"/>
          </a:p>
        </p:txBody>
      </p:sp>
      <p:sp>
        <p:nvSpPr>
          <p:cNvPr id="3" name="Content Placeholder 2"/>
          <p:cNvSpPr>
            <a:spLocks noGrp="1"/>
          </p:cNvSpPr>
          <p:nvPr>
            <p:ph sz="quarter" idx="14"/>
          </p:nvPr>
        </p:nvSpPr>
        <p:spPr/>
        <p:txBody>
          <a:bodyPr/>
          <a:lstStyle/>
          <a:p>
            <a:r>
              <a:rPr lang="fi-FI" sz="2160" dirty="0" err="1"/>
              <a:t>Sustainable</a:t>
            </a:r>
            <a:r>
              <a:rPr lang="fi-FI" sz="2160" dirty="0"/>
              <a:t> </a:t>
            </a:r>
            <a:r>
              <a:rPr lang="fi-FI" sz="2160" dirty="0" err="1"/>
              <a:t>supply</a:t>
            </a:r>
            <a:r>
              <a:rPr lang="fi-FI" sz="2160" dirty="0"/>
              <a:t> </a:t>
            </a:r>
            <a:r>
              <a:rPr lang="fi-FI" sz="2160" dirty="0" err="1"/>
              <a:t>chain</a:t>
            </a:r>
            <a:r>
              <a:rPr lang="fi-FI" sz="2160" dirty="0"/>
              <a:t> management (SSCM) </a:t>
            </a:r>
            <a:r>
              <a:rPr lang="fi-FI" sz="2160" dirty="0" err="1"/>
              <a:t>involves</a:t>
            </a:r>
            <a:r>
              <a:rPr lang="fi-FI" sz="2160" dirty="0"/>
              <a:t> </a:t>
            </a:r>
            <a:r>
              <a:rPr lang="fi-FI" sz="2160" dirty="0" err="1"/>
              <a:t>decreasing</a:t>
            </a:r>
            <a:r>
              <a:rPr lang="fi-FI" sz="2160" dirty="0"/>
              <a:t> </a:t>
            </a:r>
            <a:r>
              <a:rPr lang="fi-FI" sz="2160" dirty="0" err="1"/>
              <a:t>impacts</a:t>
            </a:r>
            <a:r>
              <a:rPr lang="fi-FI" sz="2160" dirty="0"/>
              <a:t> in </a:t>
            </a:r>
            <a:r>
              <a:rPr lang="fi-FI" sz="2160" dirty="0" err="1"/>
              <a:t>manufacturing</a:t>
            </a:r>
            <a:r>
              <a:rPr lang="fi-FI" sz="2160" dirty="0"/>
              <a:t>, </a:t>
            </a:r>
            <a:r>
              <a:rPr lang="fi-FI" sz="2160" dirty="0" err="1"/>
              <a:t>material</a:t>
            </a:r>
            <a:r>
              <a:rPr lang="fi-FI" sz="2160" dirty="0"/>
              <a:t> </a:t>
            </a:r>
            <a:r>
              <a:rPr lang="fi-FI" sz="2160" dirty="0" err="1"/>
              <a:t>sourcing</a:t>
            </a:r>
            <a:r>
              <a:rPr lang="fi-FI" sz="2160" dirty="0"/>
              <a:t>, </a:t>
            </a:r>
            <a:r>
              <a:rPr lang="fi-FI" sz="2160" dirty="0" err="1"/>
              <a:t>distribution</a:t>
            </a:r>
            <a:r>
              <a:rPr lang="fi-FI" sz="2160" dirty="0"/>
              <a:t>, </a:t>
            </a:r>
            <a:r>
              <a:rPr lang="fi-FI" sz="2160" dirty="0" err="1"/>
              <a:t>product</a:t>
            </a:r>
            <a:r>
              <a:rPr lang="fi-FI" sz="2160" dirty="0"/>
              <a:t> design as </a:t>
            </a:r>
            <a:r>
              <a:rPr lang="fi-FI" sz="2160" dirty="0" err="1"/>
              <a:t>well</a:t>
            </a:r>
            <a:r>
              <a:rPr lang="fi-FI" sz="2160" dirty="0"/>
              <a:t> as </a:t>
            </a:r>
            <a:r>
              <a:rPr lang="fi-FI" sz="2160" dirty="0" err="1"/>
              <a:t>forming</a:t>
            </a:r>
            <a:r>
              <a:rPr lang="fi-FI" sz="2160" dirty="0"/>
              <a:t> </a:t>
            </a:r>
            <a:r>
              <a:rPr lang="fi-FI" sz="2160" dirty="0" err="1"/>
              <a:t>reverse</a:t>
            </a:r>
            <a:r>
              <a:rPr lang="fi-FI" sz="2160" dirty="0"/>
              <a:t> </a:t>
            </a:r>
            <a:r>
              <a:rPr lang="fi-FI" sz="2160" dirty="0" err="1"/>
              <a:t>chains</a:t>
            </a:r>
            <a:r>
              <a:rPr lang="fi-FI" sz="2160" dirty="0"/>
              <a:t> for </a:t>
            </a:r>
            <a:r>
              <a:rPr lang="fi-FI" sz="2160" dirty="0" err="1"/>
              <a:t>recovery</a:t>
            </a:r>
            <a:endParaRPr lang="fi-FI" sz="2160" dirty="0"/>
          </a:p>
          <a:p>
            <a:endParaRPr lang="en-US" sz="2160" dirty="0"/>
          </a:p>
          <a:p>
            <a:r>
              <a:rPr lang="en-US" sz="2160" dirty="0"/>
              <a:t>The Herman Miller case demonstrates how SSCM can create competitive </a:t>
            </a:r>
            <a:r>
              <a:rPr lang="en-US" sz="2160" dirty="0" err="1"/>
              <a:t>advatange</a:t>
            </a:r>
            <a:r>
              <a:rPr lang="en-US" sz="2160" dirty="0"/>
              <a:t> through process capabilities, which are hard to replicate </a:t>
            </a:r>
            <a:endParaRPr lang="fi-FI" sz="2160" dirty="0"/>
          </a:p>
          <a:p>
            <a:endParaRPr lang="fi-FI" sz="2160" dirty="0"/>
          </a:p>
          <a:p>
            <a:r>
              <a:rPr lang="fi-FI" sz="2160" dirty="0" err="1"/>
              <a:t>Requires</a:t>
            </a:r>
            <a:r>
              <a:rPr lang="fi-FI" sz="2160" dirty="0"/>
              <a:t> </a:t>
            </a:r>
            <a:r>
              <a:rPr lang="fi-FI" sz="2160" dirty="0" err="1"/>
              <a:t>cooperation</a:t>
            </a:r>
            <a:r>
              <a:rPr lang="fi-FI" sz="2160" dirty="0"/>
              <a:t> </a:t>
            </a:r>
            <a:r>
              <a:rPr lang="fi-FI" sz="2160" dirty="0" err="1"/>
              <a:t>between</a:t>
            </a:r>
            <a:r>
              <a:rPr lang="fi-FI" sz="2160" dirty="0"/>
              <a:t> </a:t>
            </a:r>
            <a:r>
              <a:rPr lang="fi-FI" sz="2160" dirty="0" err="1"/>
              <a:t>supply</a:t>
            </a:r>
            <a:r>
              <a:rPr lang="fi-FI" sz="2160" dirty="0"/>
              <a:t> </a:t>
            </a:r>
            <a:r>
              <a:rPr lang="fi-FI" sz="2160" dirty="0" err="1"/>
              <a:t>chain</a:t>
            </a:r>
            <a:r>
              <a:rPr lang="fi-FI" sz="2160" dirty="0"/>
              <a:t> </a:t>
            </a:r>
            <a:r>
              <a:rPr lang="fi-FI" sz="2160" dirty="0" err="1"/>
              <a:t>partners</a:t>
            </a:r>
            <a:r>
              <a:rPr lang="fi-FI" sz="2160" dirty="0"/>
              <a:t> and </a:t>
            </a:r>
            <a:r>
              <a:rPr lang="fi-FI" sz="2160" dirty="0" err="1"/>
              <a:t>tensions</a:t>
            </a:r>
            <a:r>
              <a:rPr lang="fi-FI" sz="2160" dirty="0"/>
              <a:t> </a:t>
            </a:r>
            <a:r>
              <a:rPr lang="fi-FI" sz="2160" dirty="0" err="1"/>
              <a:t>are</a:t>
            </a:r>
            <a:r>
              <a:rPr lang="fi-FI" sz="2160" dirty="0"/>
              <a:t> </a:t>
            </a:r>
            <a:r>
              <a:rPr lang="fi-FI" sz="2160" dirty="0" err="1"/>
              <a:t>common</a:t>
            </a:r>
            <a:r>
              <a:rPr lang="fi-FI" sz="2160" dirty="0"/>
              <a:t>, </a:t>
            </a:r>
            <a:r>
              <a:rPr lang="fi-FI" sz="2160" dirty="0" err="1"/>
              <a:t>takes</a:t>
            </a:r>
            <a:r>
              <a:rPr lang="fi-FI" sz="2160" dirty="0"/>
              <a:t> </a:t>
            </a:r>
            <a:r>
              <a:rPr lang="fi-FI" sz="2160" dirty="0" err="1"/>
              <a:t>substantial</a:t>
            </a:r>
            <a:r>
              <a:rPr lang="fi-FI" sz="2160" dirty="0"/>
              <a:t> </a:t>
            </a:r>
            <a:r>
              <a:rPr lang="fi-FI" sz="2160" dirty="0" err="1"/>
              <a:t>effort</a:t>
            </a:r>
            <a:r>
              <a:rPr lang="fi-FI" sz="2160" dirty="0"/>
              <a:t> to set </a:t>
            </a:r>
            <a:r>
              <a:rPr lang="fi-FI" sz="2160" dirty="0" err="1"/>
              <a:t>up</a:t>
            </a:r>
            <a:endParaRPr lang="fi-FI" sz="2160" dirty="0"/>
          </a:p>
          <a:p>
            <a:endParaRPr lang="en-US" sz="2160" dirty="0"/>
          </a:p>
          <a:p>
            <a:r>
              <a:rPr lang="en-US" sz="2160" dirty="0"/>
              <a:t>To close material loops, system-level cooperation and necessary infrastructure is needed.</a:t>
            </a:r>
            <a:endParaRPr lang="fi-FI" sz="2160"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53</a:t>
            </a:fld>
            <a:endParaRPr lang="fi-FI">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2312976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References</a:t>
            </a:r>
            <a:endParaRPr lang="en-US" dirty="0"/>
          </a:p>
        </p:txBody>
      </p:sp>
      <p:sp>
        <p:nvSpPr>
          <p:cNvPr id="3" name="Content Placeholder 2"/>
          <p:cNvSpPr>
            <a:spLocks noGrp="1"/>
          </p:cNvSpPr>
          <p:nvPr>
            <p:ph sz="quarter" idx="14"/>
          </p:nvPr>
        </p:nvSpPr>
        <p:spPr/>
        <p:txBody>
          <a:bodyPr/>
          <a:lstStyle/>
          <a:p>
            <a:endParaRPr lang="fi-FI" sz="1440" b="0" dirty="0"/>
          </a:p>
          <a:p>
            <a:endParaRPr lang="en-US" sz="1200" b="0" dirty="0"/>
          </a:p>
          <a:p>
            <a:endParaRPr lang="en-US" sz="1200" dirty="0"/>
          </a:p>
          <a:p>
            <a:endParaRPr lang="en-US" sz="1200" dirty="0"/>
          </a:p>
          <a:p>
            <a:endParaRPr lang="en-US" sz="1200"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54</a:t>
            </a:fld>
            <a:endParaRPr lang="fi-FI">
              <a:solidFill>
                <a:prstClr val="black">
                  <a:tint val="75000"/>
                </a:prstClr>
              </a:solidFill>
              <a:latin typeface="Arial" charset="0"/>
              <a:ea typeface="ＭＳ Ｐゴシック" charset="0"/>
            </a:endParaRPr>
          </a:p>
        </p:txBody>
      </p:sp>
      <p:sp>
        <p:nvSpPr>
          <p:cNvPr id="6" name="Content Placeholder 2"/>
          <p:cNvSpPr txBox="1">
            <a:spLocks/>
          </p:cNvSpPr>
          <p:nvPr/>
        </p:nvSpPr>
        <p:spPr>
          <a:xfrm>
            <a:off x="1354457" y="1696814"/>
            <a:ext cx="9848849" cy="4003300"/>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100" b="1" kern="1200">
                <a:solidFill>
                  <a:schemeClr val="tx1"/>
                </a:solidFill>
                <a:latin typeface="+mj-lt"/>
                <a:ea typeface="ＭＳ Ｐゴシック" charset="0"/>
                <a:cs typeface="MS PGothic" pitchFamily="34" charset="-128"/>
              </a:defRPr>
            </a:lvl1pPr>
            <a:lvl2pPr marL="237600" indent="-212400" algn="l" defTabSz="457200" rtl="0" eaLnBrk="1" fontAlgn="base" hangingPunct="1">
              <a:spcBef>
                <a:spcPct val="20000"/>
              </a:spcBef>
              <a:spcAft>
                <a:spcPct val="0"/>
              </a:spcAft>
              <a:buFont typeface="Arial"/>
              <a:buChar char="•"/>
              <a:defRPr sz="2000" kern="1200">
                <a:solidFill>
                  <a:schemeClr val="tx1"/>
                </a:solidFill>
                <a:latin typeface="Georgia"/>
                <a:ea typeface="MS PGothic" pitchFamily="34" charset="-128"/>
                <a:cs typeface="MS PGothic" charset="0"/>
              </a:defRPr>
            </a:lvl2pPr>
            <a:lvl3pPr marL="460800" indent="-230400" algn="l" defTabSz="457200" rtl="0" eaLnBrk="1" fontAlgn="base" hangingPunct="1">
              <a:spcBef>
                <a:spcPct val="20000"/>
              </a:spcBef>
              <a:spcAft>
                <a:spcPct val="0"/>
              </a:spcAft>
              <a:buFont typeface="Lucida Grande"/>
              <a:buChar char="-"/>
              <a:defRPr sz="1600" i="1" kern="1200">
                <a:solidFill>
                  <a:schemeClr val="tx1"/>
                </a:solidFill>
                <a:latin typeface="Georgia"/>
                <a:ea typeface="ヒラギノ角ゴ Pro W3" charset="-128"/>
                <a:cs typeface="Georgia"/>
              </a:defRPr>
            </a:lvl3pPr>
            <a:lvl4pPr marL="792000" indent="-194400" algn="l" defTabSz="457200" rtl="0" eaLnBrk="1" fontAlgn="base" hangingPunct="1">
              <a:spcBef>
                <a:spcPct val="20000"/>
              </a:spcBef>
              <a:spcAft>
                <a:spcPct val="0"/>
              </a:spcAft>
              <a:buFont typeface="Arial"/>
              <a:buChar char="•"/>
              <a:defRPr sz="1400" kern="1200" baseline="0">
                <a:solidFill>
                  <a:schemeClr val="tx1"/>
                </a:solidFill>
                <a:latin typeface="Georgia"/>
                <a:ea typeface="ヒラギノ角ゴ Pro W3" charset="-128"/>
                <a:cs typeface="ヒラギノ角ゴ Pro W3" charset="0"/>
              </a:defRPr>
            </a:lvl4pPr>
            <a:lvl5pPr marL="1087200" indent="-228600" algn="l" defTabSz="457200" rtl="0" eaLnBrk="1" fontAlgn="base" hangingPunct="1">
              <a:spcBef>
                <a:spcPct val="20000"/>
              </a:spcBef>
              <a:spcAft>
                <a:spcPct val="0"/>
              </a:spcAft>
              <a:buFont typeface="Courier New"/>
              <a:buChar char="o"/>
              <a:defRPr sz="1300" kern="1200" baseline="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548640"/>
            <a:endParaRPr lang="fi-FI" sz="2160" dirty="0">
              <a:solidFill>
                <a:prstClr val="black"/>
              </a:solidFill>
              <a:latin typeface="Arial"/>
            </a:endParaRPr>
          </a:p>
        </p:txBody>
      </p:sp>
      <p:sp>
        <p:nvSpPr>
          <p:cNvPr id="7" name="Rectangle 6"/>
          <p:cNvSpPr/>
          <p:nvPr/>
        </p:nvSpPr>
        <p:spPr>
          <a:xfrm>
            <a:off x="1161135" y="1380875"/>
            <a:ext cx="10291880" cy="4339650"/>
          </a:xfrm>
          <a:prstGeom prst="rect">
            <a:avLst/>
          </a:prstGeom>
        </p:spPr>
        <p:txBody>
          <a:bodyPr wrap="square">
            <a:spAutoFit/>
          </a:bodyPr>
          <a:lstStyle/>
          <a:p>
            <a:pPr defTabSz="548640" fontAlgn="base">
              <a:spcBef>
                <a:spcPct val="0"/>
              </a:spcBef>
              <a:spcAft>
                <a:spcPct val="0"/>
              </a:spcAft>
            </a:pPr>
            <a:r>
              <a:rPr lang="en-US" sz="1200" dirty="0">
                <a:solidFill>
                  <a:prstClr val="black"/>
                </a:solidFill>
                <a:latin typeface="Arial" charset="0"/>
                <a:ea typeface="ＭＳ Ｐゴシック" charset="0"/>
              </a:rPr>
              <a:t>Case: Cradle-to-Cradle Design at Herman Miller: Moving Toward Environmental Sustainability</a:t>
            </a:r>
          </a:p>
          <a:p>
            <a:pPr defTabSz="548640" fontAlgn="base">
              <a:spcBef>
                <a:spcPct val="0"/>
              </a:spcBef>
              <a:spcAft>
                <a:spcPct val="0"/>
              </a:spcAft>
            </a:pPr>
            <a:endParaRPr lang="en-US" sz="1200" dirty="0">
              <a:solidFill>
                <a:prstClr val="black"/>
              </a:solidFill>
              <a:latin typeface="Arial" charset="0"/>
              <a:ea typeface="ＭＳ Ｐゴシック" charset="0"/>
            </a:endParaRPr>
          </a:p>
          <a:p>
            <a:r>
              <a:rPr lang="en-US" sz="1200" dirty="0">
                <a:effectLst/>
              </a:rPr>
              <a:t>Kuruvilla, S. 2021. </a:t>
            </a:r>
            <a:r>
              <a:rPr lang="en-US" sz="1200" b="1" i="1" dirty="0">
                <a:effectLst/>
              </a:rPr>
              <a:t>Private Regulation of Labor Standards in Global Supply Chains: Problems, Progress, and Prospects</a:t>
            </a:r>
            <a:r>
              <a:rPr lang="en-US" sz="1200" dirty="0">
                <a:effectLst/>
              </a:rPr>
              <a:t>. Cornell University Press.</a:t>
            </a:r>
          </a:p>
          <a:p>
            <a:endParaRPr lang="en-US" sz="1200" dirty="0">
              <a:solidFill>
                <a:prstClr val="black"/>
              </a:solidFill>
              <a:latin typeface="Arial" charset="0"/>
              <a:ea typeface="ＭＳ Ｐゴシック" charset="0"/>
            </a:endParaRPr>
          </a:p>
          <a:p>
            <a:r>
              <a:rPr lang="en-US" sz="1200" dirty="0">
                <a:effectLst/>
              </a:rPr>
              <a:t>Locke, R., Qin, F., &amp; </a:t>
            </a:r>
            <a:r>
              <a:rPr lang="en-US" sz="1200" dirty="0" err="1">
                <a:effectLst/>
              </a:rPr>
              <a:t>Brause</a:t>
            </a:r>
            <a:r>
              <a:rPr lang="en-US" sz="1200" dirty="0">
                <a:effectLst/>
              </a:rPr>
              <a:t>, A. 2007. Does monitoring improve labor standards? Lessons from Nike. </a:t>
            </a:r>
            <a:r>
              <a:rPr lang="en-US" sz="1200" b="1" i="1" dirty="0">
                <a:effectLst/>
              </a:rPr>
              <a:t>Industrial and Labor Relations Review</a:t>
            </a:r>
            <a:r>
              <a:rPr lang="en-US" sz="1200" dirty="0">
                <a:effectLst/>
              </a:rPr>
              <a:t>, 61(1): 3–31.</a:t>
            </a:r>
          </a:p>
          <a:p>
            <a:endParaRPr lang="en-US" sz="1200" dirty="0">
              <a:solidFill>
                <a:prstClr val="black"/>
              </a:solidFill>
              <a:latin typeface="Arial" charset="0"/>
              <a:ea typeface="ＭＳ Ｐゴシック" charset="0"/>
            </a:endParaRPr>
          </a:p>
          <a:p>
            <a:r>
              <a:rPr lang="en-US" sz="1200" dirty="0">
                <a:effectLst/>
              </a:rPr>
              <a:t>Locke, R., &amp; </a:t>
            </a:r>
            <a:r>
              <a:rPr lang="en-US" sz="1200" dirty="0" err="1">
                <a:effectLst/>
              </a:rPr>
              <a:t>Romis</a:t>
            </a:r>
            <a:r>
              <a:rPr lang="en-US" sz="1200" dirty="0">
                <a:effectLst/>
              </a:rPr>
              <a:t>, M. 2006. Beyond Corporate Codes of Conduct: Work Organization and Labor Standards in Two Mexican Garment Factories. </a:t>
            </a:r>
            <a:r>
              <a:rPr lang="en-US" sz="1200" b="1" i="1" dirty="0" err="1">
                <a:effectLst/>
              </a:rPr>
              <a:t>Ssrn</a:t>
            </a:r>
            <a:r>
              <a:rPr lang="en-US" sz="1200" dirty="0">
                <a:effectLst/>
              </a:rPr>
              <a:t>, 146(1). https://doi.org/10.2139/ssrn.925273.</a:t>
            </a:r>
            <a:endParaRPr lang="en-US" sz="1200" dirty="0">
              <a:solidFill>
                <a:prstClr val="black"/>
              </a:solidFill>
              <a:latin typeface="Arial" charset="0"/>
              <a:ea typeface="ＭＳ Ｐゴシック" charset="0"/>
            </a:endParaRPr>
          </a:p>
          <a:p>
            <a:pPr defTabSz="548640" fontAlgn="base">
              <a:spcBef>
                <a:spcPct val="0"/>
              </a:spcBef>
              <a:spcAft>
                <a:spcPct val="0"/>
              </a:spcAft>
            </a:pPr>
            <a:endParaRPr lang="en-US" sz="1200" dirty="0">
              <a:solidFill>
                <a:prstClr val="black"/>
              </a:solidFill>
              <a:latin typeface="Arial" charset="0"/>
              <a:ea typeface="ＭＳ Ｐゴシック" charset="0"/>
            </a:endParaRPr>
          </a:p>
          <a:p>
            <a:pPr defTabSz="548640" fontAlgn="base">
              <a:spcBef>
                <a:spcPct val="0"/>
              </a:spcBef>
              <a:spcAft>
                <a:spcPct val="0"/>
              </a:spcAft>
            </a:pPr>
            <a:r>
              <a:rPr lang="en-US" sz="1200" dirty="0">
                <a:solidFill>
                  <a:prstClr val="black"/>
                </a:solidFill>
                <a:latin typeface="Arial" charset="0"/>
                <a:ea typeface="ＭＳ Ｐゴシック" charset="0"/>
              </a:rPr>
              <a:t>O’Rourke, D., 2014. The science of sustainable supply chains. Science 344, 1124–1127. </a:t>
            </a:r>
            <a:r>
              <a:rPr lang="en-US" sz="1200" dirty="0">
                <a:solidFill>
                  <a:prstClr val="black"/>
                </a:solidFill>
                <a:latin typeface="Arial" charset="0"/>
                <a:ea typeface="ＭＳ Ｐゴシック" charset="0"/>
                <a:hlinkClick r:id="rId3"/>
              </a:rPr>
              <a:t>https://doi.org/10.1126/science.1248526</a:t>
            </a:r>
            <a:endParaRPr lang="en-US" sz="1200" dirty="0">
              <a:solidFill>
                <a:prstClr val="black"/>
              </a:solidFill>
              <a:latin typeface="Arial" charset="0"/>
              <a:ea typeface="ＭＳ Ｐゴシック" charset="0"/>
            </a:endParaRPr>
          </a:p>
          <a:p>
            <a:pPr defTabSz="548640" fontAlgn="base">
              <a:spcBef>
                <a:spcPct val="0"/>
              </a:spcBef>
              <a:spcAft>
                <a:spcPct val="0"/>
              </a:spcAft>
            </a:pPr>
            <a:endParaRPr lang="en-US" sz="1200" dirty="0">
              <a:solidFill>
                <a:prstClr val="black"/>
              </a:solidFill>
              <a:latin typeface="Arial" charset="0"/>
              <a:ea typeface="ＭＳ Ｐゴシック" charset="0"/>
            </a:endParaRPr>
          </a:p>
          <a:p>
            <a:pPr defTabSz="548640" fontAlgn="base">
              <a:spcBef>
                <a:spcPct val="0"/>
              </a:spcBef>
              <a:spcAft>
                <a:spcPct val="0"/>
              </a:spcAft>
            </a:pPr>
            <a:r>
              <a:rPr lang="en-US" sz="1200" dirty="0">
                <a:effectLst/>
              </a:rPr>
              <a:t>Reinecke, J., &amp; </a:t>
            </a:r>
            <a:r>
              <a:rPr lang="en-US" sz="1200" dirty="0" err="1">
                <a:effectLst/>
              </a:rPr>
              <a:t>Donaghey</a:t>
            </a:r>
            <a:r>
              <a:rPr lang="en-US" sz="1200" dirty="0">
                <a:effectLst/>
              </a:rPr>
              <a:t>, J. 2021. Political CSR at the Coalface – The Roles and Contradictions of Multinational Corporations in Developing Workplace Dialogue. </a:t>
            </a:r>
            <a:r>
              <a:rPr lang="en-US" sz="1200" b="1" i="1" dirty="0">
                <a:effectLst/>
              </a:rPr>
              <a:t>Journal of Management Studies</a:t>
            </a:r>
            <a:r>
              <a:rPr lang="en-US" sz="1200" dirty="0">
                <a:effectLst/>
              </a:rPr>
              <a:t>, 58(2): 457–486.</a:t>
            </a:r>
            <a:endParaRPr lang="en-US" sz="1200" dirty="0">
              <a:solidFill>
                <a:prstClr val="black"/>
              </a:solidFill>
              <a:latin typeface="Arial" charset="0"/>
              <a:ea typeface="ＭＳ Ｐゴシック" charset="0"/>
            </a:endParaRPr>
          </a:p>
          <a:p>
            <a:pPr defTabSz="548640" fontAlgn="base">
              <a:spcBef>
                <a:spcPct val="0"/>
              </a:spcBef>
              <a:spcAft>
                <a:spcPct val="0"/>
              </a:spcAft>
            </a:pPr>
            <a:endParaRPr lang="en-US" sz="1200" dirty="0">
              <a:solidFill>
                <a:prstClr val="black"/>
              </a:solidFill>
              <a:latin typeface="Arial" charset="0"/>
              <a:ea typeface="ＭＳ Ｐゴシック" charset="0"/>
            </a:endParaRPr>
          </a:p>
          <a:p>
            <a:pPr defTabSz="548640" fontAlgn="base">
              <a:spcBef>
                <a:spcPct val="0"/>
              </a:spcBef>
              <a:spcAft>
                <a:spcPct val="0"/>
              </a:spcAft>
            </a:pPr>
            <a:r>
              <a:rPr lang="en-US" sz="1200" dirty="0" err="1">
                <a:solidFill>
                  <a:prstClr val="black"/>
                </a:solidFill>
                <a:latin typeface="Arial" charset="0"/>
                <a:ea typeface="ＭＳ Ｐゴシック" charset="0"/>
              </a:rPr>
              <a:t>Seuring</a:t>
            </a:r>
            <a:r>
              <a:rPr lang="en-US" sz="1200" dirty="0">
                <a:solidFill>
                  <a:prstClr val="black"/>
                </a:solidFill>
                <a:latin typeface="Arial" charset="0"/>
                <a:ea typeface="ＭＳ Ｐゴシック" charset="0"/>
              </a:rPr>
              <a:t>, S., Müller, M., 2008. From a literature review to a conceptual framework for sustainable supply chain management. Journal of Cleaner Production 16, 1699–1710. </a:t>
            </a:r>
            <a:r>
              <a:rPr lang="en-US" sz="1200" dirty="0">
                <a:solidFill>
                  <a:prstClr val="black"/>
                </a:solidFill>
                <a:latin typeface="Arial" charset="0"/>
                <a:ea typeface="ＭＳ Ｐゴシック" charset="0"/>
                <a:hlinkClick r:id="rId4"/>
              </a:rPr>
              <a:t>https://doi.org/10.1016/j.jclepro.2008.04.020</a:t>
            </a:r>
            <a:endParaRPr lang="en-US" sz="1200" dirty="0">
              <a:solidFill>
                <a:prstClr val="black"/>
              </a:solidFill>
              <a:latin typeface="Arial" charset="0"/>
              <a:ea typeface="ＭＳ Ｐゴシック" charset="0"/>
            </a:endParaRPr>
          </a:p>
          <a:p>
            <a:pPr defTabSz="548640" fontAlgn="base">
              <a:spcBef>
                <a:spcPct val="0"/>
              </a:spcBef>
              <a:spcAft>
                <a:spcPct val="0"/>
              </a:spcAft>
            </a:pPr>
            <a:endParaRPr lang="en-US" sz="1200" dirty="0">
              <a:solidFill>
                <a:prstClr val="black"/>
              </a:solidFill>
              <a:latin typeface="Arial" charset="0"/>
              <a:ea typeface="ＭＳ Ｐゴシック" charset="0"/>
            </a:endParaRPr>
          </a:p>
          <a:p>
            <a:pPr defTabSz="548640" fontAlgn="base">
              <a:spcBef>
                <a:spcPct val="0"/>
              </a:spcBef>
              <a:spcAft>
                <a:spcPct val="0"/>
              </a:spcAft>
            </a:pPr>
            <a:r>
              <a:rPr lang="en-US" sz="1200" dirty="0">
                <a:solidFill>
                  <a:prstClr val="black"/>
                </a:solidFill>
                <a:latin typeface="Arial" charset="0"/>
                <a:ea typeface="ＭＳ Ｐゴシック" charset="0"/>
              </a:rPr>
              <a:t>Tura, N., Keränen, J., Patala, S., 2018. The darker side of sustainability: Tensions from sustainable business practices in business networks. Industrial Marketing Management. </a:t>
            </a:r>
            <a:r>
              <a:rPr lang="en-US" sz="1200" dirty="0">
                <a:solidFill>
                  <a:prstClr val="black"/>
                </a:solidFill>
                <a:latin typeface="Arial" charset="0"/>
                <a:ea typeface="ＭＳ Ｐゴシック" charset="0"/>
                <a:hlinkClick r:id="rId5"/>
              </a:rPr>
              <a:t>https://doi.org/10.1016/j.indmarman.2018.09.002</a:t>
            </a:r>
            <a:endParaRPr lang="en-US" sz="1200" dirty="0">
              <a:solidFill>
                <a:prstClr val="black"/>
              </a:solidFill>
              <a:latin typeface="Arial" charset="0"/>
              <a:ea typeface="ＭＳ Ｐゴシック" charset="0"/>
            </a:endParaRPr>
          </a:p>
          <a:p>
            <a:pPr defTabSz="548640" fontAlgn="base">
              <a:spcBef>
                <a:spcPct val="0"/>
              </a:spcBef>
              <a:spcAft>
                <a:spcPct val="0"/>
              </a:spcAft>
            </a:pPr>
            <a:endParaRPr lang="en-US" sz="1200" dirty="0">
              <a:solidFill>
                <a:prstClr val="black"/>
              </a:solidFill>
              <a:latin typeface="Arial" charset="0"/>
              <a:ea typeface="ＭＳ Ｐゴシック" charset="0"/>
            </a:endParaRPr>
          </a:p>
          <a:p>
            <a:pPr defTabSz="548640" fontAlgn="base">
              <a:spcBef>
                <a:spcPct val="0"/>
              </a:spcBef>
              <a:spcAft>
                <a:spcPct val="0"/>
              </a:spcAft>
            </a:pPr>
            <a:r>
              <a:rPr lang="en-US" sz="1200" dirty="0">
                <a:solidFill>
                  <a:prstClr val="black"/>
                </a:solidFill>
                <a:latin typeface="Arial" charset="0"/>
                <a:ea typeface="ＭＳ Ｐゴシック" charset="0"/>
              </a:rPr>
              <a:t>Unruh, G. 2008. The Biosphere Rules. Harvard Business Review. </a:t>
            </a:r>
            <a:r>
              <a:rPr lang="en-US" sz="1200" b="1" u="sng" dirty="0">
                <a:solidFill>
                  <a:prstClr val="black"/>
                </a:solidFill>
                <a:latin typeface="Arial" charset="0"/>
                <a:ea typeface="ＭＳ Ｐゴシック" charset="0"/>
              </a:rPr>
              <a:t>https://hbr.org/2008/02/the-biosphere-rules</a:t>
            </a:r>
            <a:endParaRPr lang="en-US" sz="120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413974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Supply chains</a:t>
            </a:r>
            <a:endParaRPr lang="fi-FI" dirty="0"/>
          </a:p>
        </p:txBody>
      </p:sp>
      <p:sp>
        <p:nvSpPr>
          <p:cNvPr id="3" name="Content Placeholder 2"/>
          <p:cNvSpPr>
            <a:spLocks noGrp="1"/>
          </p:cNvSpPr>
          <p:nvPr>
            <p:ph sz="quarter" idx="14"/>
          </p:nvPr>
        </p:nvSpPr>
        <p:spPr/>
        <p:txBody>
          <a:bodyPr/>
          <a:lstStyle/>
          <a:p>
            <a:pPr marL="0" indent="0">
              <a:buNone/>
            </a:pPr>
            <a:r>
              <a:rPr lang="en-US" sz="2400" dirty="0">
                <a:latin typeface="Calibri" panose="020F0502020204030204" pitchFamily="34" charset="0"/>
                <a:cs typeface="Calibri" panose="020F0502020204030204" pitchFamily="34" charset="0"/>
              </a:rPr>
              <a:t>Supply chain management is the coordination of production, inventory, location, and transportation among the participants in a supply chain to achieve the best mix of responsiveness and efficiency for the market being served (</a:t>
            </a:r>
            <a:r>
              <a:rPr lang="en-US" sz="2400" dirty="0" err="1">
                <a:latin typeface="Calibri" panose="020F0502020204030204" pitchFamily="34" charset="0"/>
                <a:cs typeface="Calibri" panose="020F0502020204030204" pitchFamily="34" charset="0"/>
              </a:rPr>
              <a:t>Hugos</a:t>
            </a:r>
            <a:r>
              <a:rPr lang="en-US" sz="2400" dirty="0">
                <a:latin typeface="Calibri" panose="020F0502020204030204" pitchFamily="34" charset="0"/>
                <a:cs typeface="Calibri" panose="020F0502020204030204" pitchFamily="34" charset="0"/>
              </a:rPr>
              <a:t>, 2013)</a:t>
            </a:r>
          </a:p>
          <a:p>
            <a:endParaRPr lang="fi-FI" sz="2400" dirty="0">
              <a:latin typeface="Calibri" panose="020F0502020204030204" pitchFamily="34" charset="0"/>
              <a:cs typeface="Calibri" panose="020F0502020204030204" pitchFamily="34" charset="0"/>
            </a:endParaRPr>
          </a:p>
          <a:p>
            <a:endParaRPr lang="fi-FI" sz="2400" dirty="0"/>
          </a:p>
        </p:txBody>
      </p:sp>
      <p:sp>
        <p:nvSpPr>
          <p:cNvPr id="7" name="Slide Number Placeholder 6"/>
          <p:cNvSpPr>
            <a:spLocks noGrp="1"/>
          </p:cNvSpPr>
          <p:nvPr>
            <p:ph type="sldNum" sz="quarter" idx="17"/>
          </p:nvPr>
        </p:nvSpPr>
        <p:spPr/>
        <p:txBody>
          <a:bodyPr/>
          <a:lstStyle/>
          <a:p>
            <a:pPr defTabSz="548640" fontAlgn="base">
              <a:spcBef>
                <a:spcPct val="0"/>
              </a:spcBef>
              <a:spcAft>
                <a:spcPct val="0"/>
              </a:spcAft>
            </a:pPr>
            <a:fld id="{FCCA222D-FCF7-48C1-A274-EBDDEF75DC66}" type="slidenum">
              <a:rPr lang="en-US">
                <a:solidFill>
                  <a:prstClr val="black">
                    <a:tint val="75000"/>
                  </a:prstClr>
                </a:solidFill>
                <a:latin typeface="Arial" charset="0"/>
                <a:ea typeface="ＭＳ Ｐゴシック" charset="0"/>
              </a:rPr>
              <a:pPr defTabSz="548640" fontAlgn="base">
                <a:spcBef>
                  <a:spcPct val="0"/>
                </a:spcBef>
                <a:spcAft>
                  <a:spcPct val="0"/>
                </a:spcAft>
              </a:pPr>
              <a:t>6</a:t>
            </a:fld>
            <a:endParaRPr lang="en-US">
              <a:solidFill>
                <a:prstClr val="black">
                  <a:tint val="75000"/>
                </a:prstClr>
              </a:solidFill>
              <a:latin typeface="Arial" charset="0"/>
              <a:ea typeface="ＭＳ Ｐゴシック" charset="0"/>
            </a:endParaRPr>
          </a:p>
        </p:txBody>
      </p:sp>
    </p:spTree>
    <p:extLst>
      <p:ext uri="{BB962C8B-B14F-4D97-AF65-F5344CB8AC3E}">
        <p14:creationId xmlns:p14="http://schemas.microsoft.com/office/powerpoint/2010/main" val="334860406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Core areas of supply chain management</a:t>
            </a:r>
            <a:endParaRPr lang="fi-FI" dirty="0"/>
          </a:p>
        </p:txBody>
      </p:sp>
      <p:sp>
        <p:nvSpPr>
          <p:cNvPr id="5" name="Slide Number Placeholder 4"/>
          <p:cNvSpPr>
            <a:spLocks noGrp="1"/>
          </p:cNvSpPr>
          <p:nvPr>
            <p:ph type="sldNum" sz="quarter" idx="17"/>
          </p:nvPr>
        </p:nvSpPr>
        <p:spPr/>
        <p:txBody>
          <a:bodyPr/>
          <a:lstStyle/>
          <a:p>
            <a:pPr defTabSz="548640" fontAlgn="base">
              <a:spcBef>
                <a:spcPct val="0"/>
              </a:spcBef>
              <a:spcAft>
                <a:spcPct val="0"/>
              </a:spcAft>
              <a:defRPr/>
            </a:pPr>
            <a:fld id="{49EFD4B7-1CC6-864B-A72A-C978B70BBA9B}" type="slidenum">
              <a:rPr lang="fi-FI">
                <a:solidFill>
                  <a:prstClr val="black">
                    <a:tint val="75000"/>
                  </a:prstClr>
                </a:solidFill>
                <a:latin typeface="Arial" charset="0"/>
                <a:ea typeface="ＭＳ Ｐゴシック" charset="0"/>
              </a:rPr>
              <a:pPr defTabSz="548640" fontAlgn="base">
                <a:spcBef>
                  <a:spcPct val="0"/>
                </a:spcBef>
                <a:spcAft>
                  <a:spcPct val="0"/>
                </a:spcAft>
                <a:defRPr/>
              </a:pPr>
              <a:t>7</a:t>
            </a:fld>
            <a:endParaRPr lang="fi-FI">
              <a:solidFill>
                <a:prstClr val="black">
                  <a:tint val="75000"/>
                </a:prstClr>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477" y="2955032"/>
            <a:ext cx="1633354" cy="1633354"/>
          </a:xfrm>
          <a:prstGeom prst="rect">
            <a:avLst/>
          </a:prstGeom>
        </p:spPr>
      </p:pic>
      <p:graphicFrame>
        <p:nvGraphicFramePr>
          <p:cNvPr id="10" name="Table 9"/>
          <p:cNvGraphicFramePr>
            <a:graphicFrameLocks noGrp="1"/>
          </p:cNvGraphicFramePr>
          <p:nvPr/>
        </p:nvGraphicFramePr>
        <p:xfrm>
          <a:off x="1681085" y="1984908"/>
          <a:ext cx="8846575" cy="720523"/>
        </p:xfrm>
        <a:graphic>
          <a:graphicData uri="http://schemas.openxmlformats.org/drawingml/2006/table">
            <a:tbl>
              <a:tblPr bandRow="1">
                <a:tableStyleId>{5C22544A-7EE6-4342-B048-85BDC9FD1C3A}</a:tableStyleId>
              </a:tblPr>
              <a:tblGrid>
                <a:gridCol w="1769315">
                  <a:extLst>
                    <a:ext uri="{9D8B030D-6E8A-4147-A177-3AD203B41FA5}">
                      <a16:colId xmlns:a16="http://schemas.microsoft.com/office/drawing/2014/main" val="1915476807"/>
                    </a:ext>
                  </a:extLst>
                </a:gridCol>
                <a:gridCol w="1769315">
                  <a:extLst>
                    <a:ext uri="{9D8B030D-6E8A-4147-A177-3AD203B41FA5}">
                      <a16:colId xmlns:a16="http://schemas.microsoft.com/office/drawing/2014/main" val="1802157583"/>
                    </a:ext>
                  </a:extLst>
                </a:gridCol>
                <a:gridCol w="1420526">
                  <a:extLst>
                    <a:ext uri="{9D8B030D-6E8A-4147-A177-3AD203B41FA5}">
                      <a16:colId xmlns:a16="http://schemas.microsoft.com/office/drawing/2014/main" val="1726368868"/>
                    </a:ext>
                  </a:extLst>
                </a:gridCol>
                <a:gridCol w="2118104">
                  <a:extLst>
                    <a:ext uri="{9D8B030D-6E8A-4147-A177-3AD203B41FA5}">
                      <a16:colId xmlns:a16="http://schemas.microsoft.com/office/drawing/2014/main" val="1773315493"/>
                    </a:ext>
                  </a:extLst>
                </a:gridCol>
                <a:gridCol w="1769315">
                  <a:extLst>
                    <a:ext uri="{9D8B030D-6E8A-4147-A177-3AD203B41FA5}">
                      <a16:colId xmlns:a16="http://schemas.microsoft.com/office/drawing/2014/main" val="401609520"/>
                    </a:ext>
                  </a:extLst>
                </a:gridCol>
              </a:tblGrid>
              <a:tr h="72052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Production</a:t>
                      </a:r>
                    </a:p>
                    <a:p>
                      <a:endParaRPr lang="fi-FI" sz="2000" b="1" dirty="0"/>
                    </a:p>
                  </a:txBody>
                  <a:tcPr marL="98729" marR="98729" marT="49366" marB="49366">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Inventory</a:t>
                      </a:r>
                    </a:p>
                    <a:p>
                      <a:endParaRPr lang="fi-FI" sz="2000" b="1" dirty="0"/>
                    </a:p>
                  </a:txBody>
                  <a:tcPr marL="98729" marR="98729" marT="49366" marB="49366">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Location</a:t>
                      </a:r>
                    </a:p>
                    <a:p>
                      <a:endParaRPr lang="fi-FI" sz="2000" b="1" dirty="0"/>
                    </a:p>
                  </a:txBody>
                  <a:tcPr marL="98729" marR="98729" marT="49366" marB="49366">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Transportation</a:t>
                      </a:r>
                    </a:p>
                    <a:p>
                      <a:endParaRPr lang="fi-FI" sz="2000" b="1" dirty="0"/>
                    </a:p>
                  </a:txBody>
                  <a:tcPr marL="98729" marR="98729" marT="49366" marB="49366">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Information</a:t>
                      </a:r>
                      <a:endParaRPr lang="fi-FI" sz="2000" b="1" dirty="0"/>
                    </a:p>
                    <a:p>
                      <a:endParaRPr lang="fi-FI" sz="2000" b="1" dirty="0"/>
                    </a:p>
                  </a:txBody>
                  <a:tcPr marL="98729" marR="98729" marT="49366" marB="49366">
                    <a:noFill/>
                  </a:tcPr>
                </a:tc>
                <a:extLst>
                  <a:ext uri="{0D108BD9-81ED-4DB2-BD59-A6C34878D82A}">
                    <a16:rowId xmlns:a16="http://schemas.microsoft.com/office/drawing/2014/main" val="734602520"/>
                  </a:ext>
                </a:extLst>
              </a:tr>
            </a:tbl>
          </a:graphicData>
        </a:graphic>
      </p:graphicFrame>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4842" y="3178621"/>
            <a:ext cx="2036695" cy="114564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1527" y="2683460"/>
            <a:ext cx="1646891" cy="164689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4982" y="2781826"/>
            <a:ext cx="2038992" cy="156147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8417" y="2676015"/>
            <a:ext cx="1776560" cy="1776560"/>
          </a:xfrm>
          <a:prstGeom prst="rect">
            <a:avLst/>
          </a:prstGeom>
        </p:spPr>
      </p:pic>
      <p:sp>
        <p:nvSpPr>
          <p:cNvPr id="7" name="Rectangle 6"/>
          <p:cNvSpPr/>
          <p:nvPr/>
        </p:nvSpPr>
        <p:spPr>
          <a:xfrm>
            <a:off x="5141526" y="5805662"/>
            <a:ext cx="5484972" cy="839845"/>
          </a:xfrm>
          <a:prstGeom prst="rect">
            <a:avLst/>
          </a:prstGeom>
        </p:spPr>
        <p:txBody>
          <a:bodyPr>
            <a:spAutoFit/>
          </a:bodyPr>
          <a:lstStyle/>
          <a:p>
            <a:pPr defTabSz="548640" fontAlgn="base">
              <a:spcBef>
                <a:spcPct val="0"/>
              </a:spcBef>
              <a:spcAft>
                <a:spcPct val="0"/>
              </a:spcAft>
            </a:pPr>
            <a:r>
              <a:rPr lang="en-US" sz="1619" dirty="0" err="1">
                <a:solidFill>
                  <a:prstClr val="black"/>
                </a:solidFill>
                <a:latin typeface="Arial" charset="0"/>
                <a:ea typeface="ＭＳ Ｐゴシック" charset="0"/>
              </a:rPr>
              <a:t>Hugos</a:t>
            </a:r>
            <a:r>
              <a:rPr lang="en-US" sz="1619" dirty="0">
                <a:solidFill>
                  <a:prstClr val="black"/>
                </a:solidFill>
                <a:latin typeface="Arial" charset="0"/>
                <a:ea typeface="ＭＳ Ｐゴシック" charset="0"/>
              </a:rPr>
              <a:t>, M. 2013. Essentials of Supply Chain Management (Essentials Series), Third Edition</a:t>
            </a:r>
          </a:p>
          <a:p>
            <a:pPr defTabSz="548640" fontAlgn="base">
              <a:spcBef>
                <a:spcPct val="0"/>
              </a:spcBef>
              <a:spcAft>
                <a:spcPct val="0"/>
              </a:spcAft>
            </a:pPr>
            <a:endParaRPr lang="fi-FI" sz="1619" dirty="0">
              <a:solidFill>
                <a:prstClr val="black"/>
              </a:solidFill>
              <a:latin typeface="Arial" charset="0"/>
              <a:ea typeface="ＭＳ Ｐゴシック" charset="0"/>
            </a:endParaRPr>
          </a:p>
        </p:txBody>
      </p:sp>
      <p:sp>
        <p:nvSpPr>
          <p:cNvPr id="16" name="TextBox 15"/>
          <p:cNvSpPr txBox="1"/>
          <p:nvPr/>
        </p:nvSpPr>
        <p:spPr>
          <a:xfrm>
            <a:off x="2986065" y="5031927"/>
            <a:ext cx="6738194" cy="590675"/>
          </a:xfrm>
          <a:prstGeom prst="rect">
            <a:avLst/>
          </a:prstGeom>
          <a:noFill/>
        </p:spPr>
        <p:txBody>
          <a:bodyPr wrap="square" rtlCol="0">
            <a:spAutoFit/>
          </a:bodyPr>
          <a:lstStyle/>
          <a:p>
            <a:pPr defTabSz="548640" fontAlgn="base">
              <a:spcBef>
                <a:spcPct val="0"/>
              </a:spcBef>
              <a:spcAft>
                <a:spcPct val="0"/>
              </a:spcAft>
            </a:pPr>
            <a:r>
              <a:rPr lang="en-US" sz="1619" b="1" dirty="0">
                <a:solidFill>
                  <a:prstClr val="black"/>
                </a:solidFill>
                <a:latin typeface="Arial" charset="0"/>
                <a:ea typeface="ＭＳ Ｐゴシック" charset="0"/>
              </a:rPr>
              <a:t>Efficiency vs responsiveness - </a:t>
            </a:r>
            <a:r>
              <a:rPr lang="en-US" sz="1619" dirty="0">
                <a:solidFill>
                  <a:prstClr val="black"/>
                </a:solidFill>
                <a:latin typeface="Arial" charset="0"/>
                <a:ea typeface="ＭＳ Ｐゴシック" charset="0"/>
              </a:rPr>
              <a:t> right balance allows a supply chain to increase throughput while reducing inventory and expenses</a:t>
            </a:r>
            <a:endParaRPr lang="fi-FI" sz="1619" b="1" dirty="0">
              <a:solidFill>
                <a:prstClr val="black"/>
              </a:solidFill>
              <a:latin typeface="Arial" charset="0"/>
              <a:ea typeface="ＭＳ Ｐゴシック" charset="0"/>
            </a:endParaRPr>
          </a:p>
        </p:txBody>
      </p:sp>
      <p:sp>
        <p:nvSpPr>
          <p:cNvPr id="11" name="Content Placeholder 10">
            <a:extLst>
              <a:ext uri="{FF2B5EF4-FFF2-40B4-BE49-F238E27FC236}">
                <a16:creationId xmlns:a16="http://schemas.microsoft.com/office/drawing/2014/main" id="{CCC2FA9A-D30B-4A5C-99F5-625D948B3475}"/>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15028166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18E0-A3C0-4A81-ADAB-348FDA4DA1CD}"/>
              </a:ext>
            </a:extLst>
          </p:cNvPr>
          <p:cNvSpPr>
            <a:spLocks noGrp="1"/>
          </p:cNvSpPr>
          <p:nvPr>
            <p:ph type="ctrTitle"/>
          </p:nvPr>
        </p:nvSpPr>
        <p:spPr/>
        <p:txBody>
          <a:bodyPr/>
          <a:lstStyle/>
          <a:p>
            <a:r>
              <a:rPr lang="en-US" dirty="0"/>
              <a:t>Resilience as a new key measure?</a:t>
            </a:r>
            <a:endParaRPr lang="fi-FI" dirty="0"/>
          </a:p>
        </p:txBody>
      </p:sp>
      <p:sp>
        <p:nvSpPr>
          <p:cNvPr id="3" name="Content Placeholder 2">
            <a:extLst>
              <a:ext uri="{FF2B5EF4-FFF2-40B4-BE49-F238E27FC236}">
                <a16:creationId xmlns:a16="http://schemas.microsoft.com/office/drawing/2014/main" id="{FC158DB9-9767-490C-8816-2FF4403837F5}"/>
              </a:ext>
            </a:extLst>
          </p:cNvPr>
          <p:cNvSpPr>
            <a:spLocks noGrp="1"/>
          </p:cNvSpPr>
          <p:nvPr>
            <p:ph sz="quarter" idx="14"/>
          </p:nvPr>
        </p:nvSpPr>
        <p:spPr/>
        <p:txBody>
          <a:bodyPr/>
          <a:lstStyle/>
          <a:p>
            <a:endParaRPr lang="fi-FI"/>
          </a:p>
        </p:txBody>
      </p:sp>
      <p:sp>
        <p:nvSpPr>
          <p:cNvPr id="5" name="Slide Number Placeholder 4">
            <a:extLst>
              <a:ext uri="{FF2B5EF4-FFF2-40B4-BE49-F238E27FC236}">
                <a16:creationId xmlns:a16="http://schemas.microsoft.com/office/drawing/2014/main" id="{98CBB759-F124-4A66-988F-6AE1275DD8D1}"/>
              </a:ext>
            </a:extLst>
          </p:cNvPr>
          <p:cNvSpPr>
            <a:spLocks noGrp="1"/>
          </p:cNvSpPr>
          <p:nvPr>
            <p:ph type="sldNum" sz="quarter" idx="17"/>
          </p:nvPr>
        </p:nvSpPr>
        <p:spPr/>
        <p:txBody>
          <a:bodyPr/>
          <a:lstStyle/>
          <a:p>
            <a:pPr defTabSz="548640" fontAlgn="base">
              <a:spcBef>
                <a:spcPct val="0"/>
              </a:spcBef>
              <a:spcAft>
                <a:spcPct val="0"/>
              </a:spcAft>
            </a:pPr>
            <a:fld id="{BCBAD956-C0D7-425F-8F02-C33C8ED98F59}" type="slidenum">
              <a:rPr lang="en-CA">
                <a:solidFill>
                  <a:prstClr val="black">
                    <a:tint val="75000"/>
                  </a:prstClr>
                </a:solidFill>
                <a:latin typeface="Arial" charset="0"/>
                <a:ea typeface="ＭＳ Ｐゴシック" charset="0"/>
              </a:rPr>
              <a:pPr defTabSz="548640" fontAlgn="base">
                <a:spcBef>
                  <a:spcPct val="0"/>
                </a:spcBef>
                <a:spcAft>
                  <a:spcPct val="0"/>
                </a:spcAft>
              </a:pPr>
              <a:t>8</a:t>
            </a:fld>
            <a:endParaRPr lang="en-CA">
              <a:solidFill>
                <a:prstClr val="black">
                  <a:tint val="75000"/>
                </a:prstClr>
              </a:solidFill>
              <a:latin typeface="Arial" charset="0"/>
              <a:ea typeface="ＭＳ Ｐゴシック" charset="0"/>
            </a:endParaRPr>
          </a:p>
        </p:txBody>
      </p:sp>
      <p:pic>
        <p:nvPicPr>
          <p:cNvPr id="7" name="Picture 6">
            <a:extLst>
              <a:ext uri="{FF2B5EF4-FFF2-40B4-BE49-F238E27FC236}">
                <a16:creationId xmlns:a16="http://schemas.microsoft.com/office/drawing/2014/main" id="{CA8F5FAC-CD67-4342-A55A-B796ACD6C31E}"/>
              </a:ext>
            </a:extLst>
          </p:cNvPr>
          <p:cNvPicPr>
            <a:picLocks noChangeAspect="1"/>
          </p:cNvPicPr>
          <p:nvPr/>
        </p:nvPicPr>
        <p:blipFill>
          <a:blip r:embed="rId2"/>
          <a:stretch>
            <a:fillRect/>
          </a:stretch>
        </p:blipFill>
        <p:spPr>
          <a:xfrm>
            <a:off x="925128" y="1423450"/>
            <a:ext cx="8195208" cy="5434550"/>
          </a:xfrm>
          <a:prstGeom prst="rect">
            <a:avLst/>
          </a:prstGeom>
        </p:spPr>
      </p:pic>
    </p:spTree>
    <p:extLst>
      <p:ext uri="{BB962C8B-B14F-4D97-AF65-F5344CB8AC3E}">
        <p14:creationId xmlns:p14="http://schemas.microsoft.com/office/powerpoint/2010/main" val="92916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7F8A37-3B7C-4413-8538-B4F63531F3F7}"/>
              </a:ext>
            </a:extLst>
          </p:cNvPr>
          <p:cNvSpPr>
            <a:spLocks noGrp="1"/>
          </p:cNvSpPr>
          <p:nvPr>
            <p:ph type="ctrTitle"/>
          </p:nvPr>
        </p:nvSpPr>
        <p:spPr>
          <a:xfrm>
            <a:off x="1171576" y="318135"/>
            <a:ext cx="9849772" cy="1195798"/>
          </a:xfrm>
        </p:spPr>
        <p:txBody>
          <a:bodyPr/>
          <a:lstStyle/>
          <a:p>
            <a:r>
              <a:rPr lang="en-US" sz="3360" dirty="0"/>
              <a:t>Sustainability and supply chain management</a:t>
            </a:r>
            <a:endParaRPr lang="fi-FI" sz="3360" dirty="0"/>
          </a:p>
        </p:txBody>
      </p:sp>
      <p:sp>
        <p:nvSpPr>
          <p:cNvPr id="5" name="Slide Number Placeholder 4">
            <a:extLst>
              <a:ext uri="{FF2B5EF4-FFF2-40B4-BE49-F238E27FC236}">
                <a16:creationId xmlns:a16="http://schemas.microsoft.com/office/drawing/2014/main" id="{24DBEA25-BAC8-4EC3-9FF9-153253DE189B}"/>
              </a:ext>
            </a:extLst>
          </p:cNvPr>
          <p:cNvSpPr>
            <a:spLocks noGrp="1"/>
          </p:cNvSpPr>
          <p:nvPr>
            <p:ph type="sldNum" sz="quarter" idx="17"/>
          </p:nvPr>
        </p:nvSpPr>
        <p:spPr/>
        <p:txBody>
          <a:bodyPr/>
          <a:lstStyle/>
          <a:p>
            <a:pPr defTabSz="548640" fontAlgn="base">
              <a:spcBef>
                <a:spcPct val="0"/>
              </a:spcBef>
              <a:spcAft>
                <a:spcPct val="0"/>
              </a:spcAft>
            </a:pPr>
            <a:fld id="{BCBAD956-C0D7-425F-8F02-C33C8ED98F59}" type="slidenum">
              <a:rPr lang="en-CA">
                <a:solidFill>
                  <a:prstClr val="black">
                    <a:tint val="75000"/>
                  </a:prstClr>
                </a:solidFill>
                <a:latin typeface="Arial" charset="0"/>
                <a:ea typeface="ＭＳ Ｐゴシック" charset="0"/>
              </a:rPr>
              <a:pPr defTabSz="548640" fontAlgn="base">
                <a:spcBef>
                  <a:spcPct val="0"/>
                </a:spcBef>
                <a:spcAft>
                  <a:spcPct val="0"/>
                </a:spcAft>
              </a:pPr>
              <a:t>9</a:t>
            </a:fld>
            <a:endParaRPr lang="en-CA">
              <a:solidFill>
                <a:prstClr val="black">
                  <a:tint val="75000"/>
                </a:prstClr>
              </a:solidFill>
              <a:latin typeface="Arial" charset="0"/>
              <a:ea typeface="ＭＳ Ｐゴシック" charset="0"/>
            </a:endParaRPr>
          </a:p>
        </p:txBody>
      </p:sp>
      <p:pic>
        <p:nvPicPr>
          <p:cNvPr id="11" name="Picture 10">
            <a:extLst>
              <a:ext uri="{FF2B5EF4-FFF2-40B4-BE49-F238E27FC236}">
                <a16:creationId xmlns:a16="http://schemas.microsoft.com/office/drawing/2014/main" id="{C7CF68B2-836F-4813-A3F2-D2CB62DCA71D}"/>
              </a:ext>
            </a:extLst>
          </p:cNvPr>
          <p:cNvPicPr>
            <a:picLocks noChangeAspect="1"/>
          </p:cNvPicPr>
          <p:nvPr/>
        </p:nvPicPr>
        <p:blipFill>
          <a:blip r:embed="rId2"/>
          <a:stretch>
            <a:fillRect/>
          </a:stretch>
        </p:blipFill>
        <p:spPr>
          <a:xfrm>
            <a:off x="2401203" y="1088218"/>
            <a:ext cx="6478627" cy="5358786"/>
          </a:xfrm>
          <a:prstGeom prst="rect">
            <a:avLst/>
          </a:prstGeom>
        </p:spPr>
      </p:pic>
    </p:spTree>
    <p:extLst>
      <p:ext uri="{BB962C8B-B14F-4D97-AF65-F5344CB8AC3E}">
        <p14:creationId xmlns:p14="http://schemas.microsoft.com/office/powerpoint/2010/main" val="811434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bf8b357-a6dc-4a53-8774-ed69568ed88a"/>
</p:tagLst>
</file>

<file path=ppt/theme/theme1.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2.xml><?xml version="1.0" encoding="utf-8"?>
<a:theme xmlns:a="http://schemas.openxmlformats.org/drawingml/2006/main" name="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hite_title">
  <a:themeElements>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white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5.xml><?xml version="1.0" encoding="utf-8"?>
<a:theme xmlns:a="http://schemas.openxmlformats.org/drawingml/2006/main" name="1_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3.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17663</TotalTime>
  <Words>4353</Words>
  <Application>Microsoft Office PowerPoint</Application>
  <PresentationFormat>Widescreen</PresentationFormat>
  <Paragraphs>496</Paragraphs>
  <Slides>54</Slides>
  <Notes>15</Notes>
  <HiddenSlides>7</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54</vt:i4>
      </vt:variant>
    </vt:vector>
  </HeadingPairs>
  <TitlesOfParts>
    <vt:vector size="71" baseType="lpstr">
      <vt:lpstr>Abadi</vt:lpstr>
      <vt:lpstr>Arial</vt:lpstr>
      <vt:lpstr>Calibri</vt:lpstr>
      <vt:lpstr>Courier New</vt:lpstr>
      <vt:lpstr>Garamond</vt:lpstr>
      <vt:lpstr>Georgia</vt:lpstr>
      <vt:lpstr>Lucida Grande</vt:lpstr>
      <vt:lpstr>Symbol</vt:lpstr>
      <vt:lpstr>Times New Roman</vt:lpstr>
      <vt:lpstr>Trebuchet MS</vt:lpstr>
      <vt:lpstr>BIZ_EN</vt:lpstr>
      <vt:lpstr>aalto_economics</vt:lpstr>
      <vt:lpstr>white_title</vt:lpstr>
      <vt:lpstr>1_BIZ_EN</vt:lpstr>
      <vt:lpstr>1_aalto_economics</vt:lpstr>
      <vt:lpstr>2_aalto_economics</vt:lpstr>
      <vt:lpstr>1_Office Theme</vt:lpstr>
      <vt:lpstr>Supply chain management and case Herman Miller</vt:lpstr>
      <vt:lpstr>PowerPoint Presentation</vt:lpstr>
      <vt:lpstr>Intl. shipping example</vt:lpstr>
      <vt:lpstr>Learning goals</vt:lpstr>
      <vt:lpstr>Overview of the session</vt:lpstr>
      <vt:lpstr>Supply chains</vt:lpstr>
      <vt:lpstr>Core areas of supply chain management</vt:lpstr>
      <vt:lpstr>Resilience as a new key measure?</vt:lpstr>
      <vt:lpstr>Sustainability and supply chain management</vt:lpstr>
      <vt:lpstr>Scope of sustainable supply chain management </vt:lpstr>
      <vt:lpstr>Labor issues in global supply chains</vt:lpstr>
      <vt:lpstr>Labor standards in supply chains:  State of the art</vt:lpstr>
      <vt:lpstr>Problems with CSR standards</vt:lpstr>
      <vt:lpstr>Problems with CSR standards</vt:lpstr>
      <vt:lpstr>What the new data shows</vt:lpstr>
      <vt:lpstr>What the new data shows</vt:lpstr>
      <vt:lpstr>Why is this important?</vt:lpstr>
      <vt:lpstr>Potential solutions?</vt:lpstr>
      <vt:lpstr>Herman Miller case</vt:lpstr>
      <vt:lpstr>Herman Miller overview</vt:lpstr>
      <vt:lpstr>PowerPoint Presentation</vt:lpstr>
      <vt:lpstr>Mirra chair decision</vt:lpstr>
      <vt:lpstr>What factors might Herman Miller consider in the decision? </vt:lpstr>
      <vt:lpstr>Some considerations</vt:lpstr>
      <vt:lpstr>Cost analysis</vt:lpstr>
      <vt:lpstr>Cost analysis</vt:lpstr>
      <vt:lpstr>Comparison</vt:lpstr>
      <vt:lpstr>Wider implications of the decision</vt:lpstr>
      <vt:lpstr>Implementation of the C2C -protocol</vt:lpstr>
      <vt:lpstr>C2C background</vt:lpstr>
      <vt:lpstr>Internal view</vt:lpstr>
      <vt:lpstr>Timeline of C2C implementation</vt:lpstr>
      <vt:lpstr>Implementation</vt:lpstr>
      <vt:lpstr>Implementation</vt:lpstr>
      <vt:lpstr>Operational changes</vt:lpstr>
      <vt:lpstr>DfE and Product Development Process</vt:lpstr>
      <vt:lpstr>Biosphere rules (Unruh, 2008)</vt:lpstr>
      <vt:lpstr>What similarities can you see between the Biosphere rules and Herman Miller’s C2C protocol?  </vt:lpstr>
      <vt:lpstr>Suppliers</vt:lpstr>
      <vt:lpstr>Suppliers</vt:lpstr>
      <vt:lpstr>Motives for undertaking the initiative</vt:lpstr>
      <vt:lpstr>How did Herman Miller aim to capture value from the C2C protocol? </vt:lpstr>
      <vt:lpstr>Possible motives</vt:lpstr>
      <vt:lpstr>First-Mover Advantage </vt:lpstr>
      <vt:lpstr>Based on the case, does C2C help the environment?  </vt:lpstr>
      <vt:lpstr>What happened</vt:lpstr>
      <vt:lpstr>Concluding thoughts</vt:lpstr>
      <vt:lpstr>Sustainable supply chains – focus areas</vt:lpstr>
      <vt:lpstr>Two strategies for SSCM</vt:lpstr>
      <vt:lpstr>Approaches for interacting with lower tier suppliers for SSCM</vt:lpstr>
      <vt:lpstr>Transparency is growing but still not sidespread</vt:lpstr>
      <vt:lpstr>Tensions in SSCM</vt:lpstr>
      <vt:lpstr>Takeaways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Rintamäki Jukka</cp:lastModifiedBy>
  <cp:revision>31</cp:revision>
  <dcterms:created xsi:type="dcterms:W3CDTF">2020-11-13T14:22:55Z</dcterms:created>
  <dcterms:modified xsi:type="dcterms:W3CDTF">2023-06-05T13:37:48Z</dcterms:modified>
</cp:coreProperties>
</file>