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jpe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4" r:id="rId2"/>
  </p:sldMasterIdLst>
  <p:notesMasterIdLst>
    <p:notesMasterId r:id="rId46"/>
  </p:notesMasterIdLst>
  <p:handoutMasterIdLst>
    <p:handoutMasterId r:id="rId47"/>
  </p:handoutMasterIdLst>
  <p:sldIdLst>
    <p:sldId id="257" r:id="rId3"/>
    <p:sldId id="510" r:id="rId4"/>
    <p:sldId id="513" r:id="rId5"/>
    <p:sldId id="342" r:id="rId6"/>
    <p:sldId id="490" r:id="rId7"/>
    <p:sldId id="307" r:id="rId8"/>
    <p:sldId id="308" r:id="rId9"/>
    <p:sldId id="309" r:id="rId10"/>
    <p:sldId id="310" r:id="rId11"/>
    <p:sldId id="311" r:id="rId12"/>
    <p:sldId id="312" r:id="rId13"/>
    <p:sldId id="313" r:id="rId14"/>
    <p:sldId id="315" r:id="rId15"/>
    <p:sldId id="316" r:id="rId16"/>
    <p:sldId id="317" r:id="rId17"/>
    <p:sldId id="508" r:id="rId18"/>
    <p:sldId id="496" r:id="rId19"/>
    <p:sldId id="497" r:id="rId20"/>
    <p:sldId id="498" r:id="rId21"/>
    <p:sldId id="499" r:id="rId22"/>
    <p:sldId id="476" r:id="rId23"/>
    <p:sldId id="347" r:id="rId24"/>
    <p:sldId id="468" r:id="rId25"/>
    <p:sldId id="469" r:id="rId26"/>
    <p:sldId id="471" r:id="rId27"/>
    <p:sldId id="470" r:id="rId28"/>
    <p:sldId id="474" r:id="rId29"/>
    <p:sldId id="472" r:id="rId30"/>
    <p:sldId id="486" r:id="rId31"/>
    <p:sldId id="277" r:id="rId32"/>
    <p:sldId id="509" r:id="rId33"/>
    <p:sldId id="278" r:id="rId34"/>
    <p:sldId id="279" r:id="rId35"/>
    <p:sldId id="502" r:id="rId36"/>
    <p:sldId id="503" r:id="rId37"/>
    <p:sldId id="488" r:id="rId38"/>
    <p:sldId id="505" r:id="rId39"/>
    <p:sldId id="506" r:id="rId40"/>
    <p:sldId id="388" r:id="rId41"/>
    <p:sldId id="511" r:id="rId42"/>
    <p:sldId id="260" r:id="rId43"/>
    <p:sldId id="261" r:id="rId44"/>
    <p:sldId id="512" r:id="rId45"/>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FFFFFF"/>
    <a:srgbClr val="EF363B"/>
    <a:srgbClr val="00965E"/>
    <a:srgbClr val="EE353B"/>
    <a:srgbClr val="FF0000"/>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893" autoAdjust="0"/>
  </p:normalViewPr>
  <p:slideViewPr>
    <p:cSldViewPr snapToGrid="0" snapToObjects="1">
      <p:cViewPr varScale="1">
        <p:scale>
          <a:sx n="171" d="100"/>
          <a:sy n="171" d="100"/>
        </p:scale>
        <p:origin x="5154"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image" Target="../media/image6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image" Target="../media/image6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2E9A8-93C1-429F-B7C3-37AF52A82633}"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fi-FI"/>
        </a:p>
      </dgm:t>
    </dgm:pt>
    <dgm:pt modelId="{0AE1F826-05BA-43A3-B041-CAB40D72A434}">
      <dgm:prSet phldrT="[Text]"/>
      <dgm:spPr>
        <a:solidFill>
          <a:srgbClr val="00A8B4"/>
        </a:solidFill>
      </dgm:spPr>
      <dgm:t>
        <a:bodyPr/>
        <a:lstStyle/>
        <a:p>
          <a:r>
            <a:rPr lang="en-US" b="1" dirty="0"/>
            <a:t>Mutual adjustments</a:t>
          </a:r>
          <a:endParaRPr lang="fi-FI" b="1" dirty="0"/>
        </a:p>
      </dgm:t>
    </dgm:pt>
    <dgm:pt modelId="{83825C48-6113-4991-8635-95620F0F5A81}" type="parTrans" cxnId="{05ED29F7-E32B-43C5-9394-9154C250551A}">
      <dgm:prSet/>
      <dgm:spPr/>
      <dgm:t>
        <a:bodyPr/>
        <a:lstStyle/>
        <a:p>
          <a:endParaRPr lang="fi-FI"/>
        </a:p>
      </dgm:t>
    </dgm:pt>
    <dgm:pt modelId="{5E0AF716-7B6F-4A57-AA96-04FECB44FAAE}" type="sibTrans" cxnId="{05ED29F7-E32B-43C5-9394-9154C250551A}">
      <dgm:prSet/>
      <dgm:spPr/>
      <dgm:t>
        <a:bodyPr/>
        <a:lstStyle/>
        <a:p>
          <a:endParaRPr lang="fi-FI"/>
        </a:p>
      </dgm:t>
    </dgm:pt>
    <dgm:pt modelId="{7D4DFDC6-1A52-4AF8-AF7B-16B367B59AB7}">
      <dgm:prSet phldrT="[Text]"/>
      <dgm:spPr>
        <a:solidFill>
          <a:srgbClr val="00A8B4"/>
        </a:solidFill>
      </dgm:spPr>
      <dgm:t>
        <a:bodyPr/>
        <a:lstStyle/>
        <a:p>
          <a:pPr>
            <a:buFont typeface="Arial" panose="020B0604020202020204" pitchFamily="34" charset="0"/>
            <a:buChar char="•"/>
          </a:pPr>
          <a:r>
            <a:rPr lang="fi-FI" dirty="0" err="1">
              <a:cs typeface="Arial" panose="020B0604020202020204" pitchFamily="34" charset="0"/>
            </a:rPr>
            <a:t>Role</a:t>
          </a:r>
          <a:r>
            <a:rPr lang="fi-FI" dirty="0">
              <a:cs typeface="Arial" panose="020B0604020202020204" pitchFamily="34" charset="0"/>
            </a:rPr>
            <a:t> </a:t>
          </a:r>
          <a:r>
            <a:rPr lang="fi-FI" dirty="0" err="1">
              <a:cs typeface="Arial" panose="020B0604020202020204" pitchFamily="34" charset="0"/>
            </a:rPr>
            <a:t>adjustments</a:t>
          </a:r>
          <a:endParaRPr lang="fi-FI" dirty="0"/>
        </a:p>
      </dgm:t>
    </dgm:pt>
    <dgm:pt modelId="{CFB686B5-CF23-4811-AD1D-FB2F9823F8A8}" type="parTrans" cxnId="{6801025A-F0E5-4924-80F2-59B1A374D9AF}">
      <dgm:prSet/>
      <dgm:spPr/>
      <dgm:t>
        <a:bodyPr/>
        <a:lstStyle/>
        <a:p>
          <a:endParaRPr lang="fi-FI"/>
        </a:p>
      </dgm:t>
    </dgm:pt>
    <dgm:pt modelId="{C45F87D4-C035-465A-AD44-C47E2F9C8F92}" type="sibTrans" cxnId="{6801025A-F0E5-4924-80F2-59B1A374D9AF}">
      <dgm:prSet/>
      <dgm:spPr/>
      <dgm:t>
        <a:bodyPr/>
        <a:lstStyle/>
        <a:p>
          <a:endParaRPr lang="fi-FI"/>
        </a:p>
      </dgm:t>
    </dgm:pt>
    <dgm:pt modelId="{46C8DD1F-E72A-4B87-B21D-B8BAB53E83DA}">
      <dgm:prSet phldrT="[Text]"/>
      <dgm:spPr>
        <a:solidFill>
          <a:srgbClr val="00A8B4"/>
        </a:solidFill>
      </dgm:spPr>
      <dgm:t>
        <a:bodyPr/>
        <a:lstStyle/>
        <a:p>
          <a:r>
            <a:rPr lang="en-US" b="1" dirty="0"/>
            <a:t>Practices for collective agency</a:t>
          </a:r>
          <a:endParaRPr lang="fi-FI" b="1" dirty="0"/>
        </a:p>
      </dgm:t>
    </dgm:pt>
    <dgm:pt modelId="{0CDD13B0-C0CD-4E24-A123-4EF34EBC46A5}" type="parTrans" cxnId="{ADBED222-E40E-48CB-A0C3-865E305BCC11}">
      <dgm:prSet/>
      <dgm:spPr/>
      <dgm:t>
        <a:bodyPr/>
        <a:lstStyle/>
        <a:p>
          <a:endParaRPr lang="fi-FI"/>
        </a:p>
      </dgm:t>
    </dgm:pt>
    <dgm:pt modelId="{E87C445B-CC9C-483C-9361-FB258E6E3483}" type="sibTrans" cxnId="{ADBED222-E40E-48CB-A0C3-865E305BCC11}">
      <dgm:prSet/>
      <dgm:spPr/>
      <dgm:t>
        <a:bodyPr/>
        <a:lstStyle/>
        <a:p>
          <a:endParaRPr lang="fi-FI"/>
        </a:p>
      </dgm:t>
    </dgm:pt>
    <dgm:pt modelId="{19C4D655-ACF7-427C-AF55-771F3DE4CECD}">
      <dgm:prSet phldrT="[Text]"/>
      <dgm:spPr>
        <a:solidFill>
          <a:srgbClr val="00A8B4"/>
        </a:solidFill>
      </dgm:spPr>
      <dgm:t>
        <a:bodyPr/>
        <a:lstStyle/>
        <a:p>
          <a:pPr>
            <a:buFont typeface="Arial" panose="020B0604020202020204" pitchFamily="34" charset="0"/>
            <a:buChar char="•"/>
          </a:pPr>
          <a:r>
            <a:rPr lang="fi-FI" dirty="0" err="1">
              <a:cs typeface="Arial" panose="020B0604020202020204" pitchFamily="34" charset="0"/>
            </a:rPr>
            <a:t>Protocols</a:t>
          </a:r>
          <a:r>
            <a:rPr lang="fi-FI" dirty="0">
              <a:cs typeface="Arial" panose="020B0604020202020204" pitchFamily="34" charset="0"/>
            </a:rPr>
            <a:t> and </a:t>
          </a:r>
          <a:r>
            <a:rPr lang="fi-FI" dirty="0" err="1">
              <a:cs typeface="Arial" panose="020B0604020202020204" pitchFamily="34" charset="0"/>
            </a:rPr>
            <a:t>shared</a:t>
          </a:r>
          <a:r>
            <a:rPr lang="fi-FI" dirty="0">
              <a:cs typeface="Arial" panose="020B0604020202020204" pitchFamily="34" charset="0"/>
            </a:rPr>
            <a:t> </a:t>
          </a:r>
          <a:r>
            <a:rPr lang="fi-FI" dirty="0" err="1">
              <a:cs typeface="Arial" panose="020B0604020202020204" pitchFamily="34" charset="0"/>
            </a:rPr>
            <a:t>strategies</a:t>
          </a:r>
          <a:endParaRPr lang="fi-FI" dirty="0"/>
        </a:p>
      </dgm:t>
    </dgm:pt>
    <dgm:pt modelId="{251E955A-CB52-4944-85CC-326E4110CF4E}" type="parTrans" cxnId="{1604A0CD-D814-4815-B23C-1ADD92AD11D1}">
      <dgm:prSet/>
      <dgm:spPr/>
      <dgm:t>
        <a:bodyPr/>
        <a:lstStyle/>
        <a:p>
          <a:endParaRPr lang="fi-FI"/>
        </a:p>
      </dgm:t>
    </dgm:pt>
    <dgm:pt modelId="{07A4762C-E295-4641-83F1-C90E34B082B0}" type="sibTrans" cxnId="{1604A0CD-D814-4815-B23C-1ADD92AD11D1}">
      <dgm:prSet/>
      <dgm:spPr/>
      <dgm:t>
        <a:bodyPr/>
        <a:lstStyle/>
        <a:p>
          <a:endParaRPr lang="fi-FI"/>
        </a:p>
      </dgm:t>
    </dgm:pt>
    <dgm:pt modelId="{E963C227-256F-463A-83D6-6DD80EB8BD99}">
      <dgm:prSet phldrT="[Text]"/>
      <dgm:spPr>
        <a:solidFill>
          <a:srgbClr val="00A8B4"/>
        </a:solidFill>
      </dgm:spPr>
      <dgm:t>
        <a:bodyPr/>
        <a:lstStyle/>
        <a:p>
          <a:r>
            <a:rPr lang="en-US" b="1" dirty="0"/>
            <a:t>Structures for sharing</a:t>
          </a:r>
          <a:endParaRPr lang="fi-FI" b="1" dirty="0"/>
        </a:p>
      </dgm:t>
    </dgm:pt>
    <dgm:pt modelId="{E1E3DEA2-D5C6-4FA6-AE14-13E4685DAA8C}" type="parTrans" cxnId="{5F6AB8C0-36EF-420E-8871-9A98C5CEFFB2}">
      <dgm:prSet/>
      <dgm:spPr/>
      <dgm:t>
        <a:bodyPr/>
        <a:lstStyle/>
        <a:p>
          <a:endParaRPr lang="fi-FI"/>
        </a:p>
      </dgm:t>
    </dgm:pt>
    <dgm:pt modelId="{56D41522-9A47-49FA-828D-7EE93BAC7F2A}" type="sibTrans" cxnId="{5F6AB8C0-36EF-420E-8871-9A98C5CEFFB2}">
      <dgm:prSet/>
      <dgm:spPr/>
      <dgm:t>
        <a:bodyPr/>
        <a:lstStyle/>
        <a:p>
          <a:endParaRPr lang="fi-FI"/>
        </a:p>
      </dgm:t>
    </dgm:pt>
    <dgm:pt modelId="{2D79BAF8-1466-49A4-A36A-31C9675C4A0C}">
      <dgm:prSet phldrT="[Text]"/>
      <dgm:spPr>
        <a:solidFill>
          <a:srgbClr val="00A8B4"/>
        </a:solidFill>
      </dgm:spPr>
      <dgm:t>
        <a:bodyPr/>
        <a:lstStyle/>
        <a:p>
          <a:pPr>
            <a:buFont typeface="Arial" panose="020B0604020202020204" pitchFamily="34" charset="0"/>
            <a:buChar char="•"/>
          </a:pPr>
          <a:r>
            <a:rPr lang="fi-FI" dirty="0" err="1">
              <a:cs typeface="Arial" panose="020B0604020202020204" pitchFamily="34" charset="0"/>
            </a:rPr>
            <a:t>Platforms</a:t>
          </a:r>
          <a:r>
            <a:rPr lang="fi-FI" dirty="0">
              <a:cs typeface="Arial" panose="020B0604020202020204" pitchFamily="34" charset="0"/>
            </a:rPr>
            <a:t> for </a:t>
          </a:r>
          <a:r>
            <a:rPr lang="fi-FI" dirty="0" err="1">
              <a:cs typeface="Arial" panose="020B0604020202020204" pitchFamily="34" charset="0"/>
            </a:rPr>
            <a:t>sharing</a:t>
          </a:r>
          <a:r>
            <a:rPr lang="fi-FI" dirty="0">
              <a:cs typeface="Arial" panose="020B0604020202020204" pitchFamily="34" charset="0"/>
            </a:rPr>
            <a:t> </a:t>
          </a:r>
          <a:r>
            <a:rPr lang="fi-FI" dirty="0" err="1">
              <a:cs typeface="Arial" panose="020B0604020202020204" pitchFamily="34" charset="0"/>
            </a:rPr>
            <a:t>resources</a:t>
          </a:r>
          <a:endParaRPr lang="fi-FI" dirty="0"/>
        </a:p>
      </dgm:t>
    </dgm:pt>
    <dgm:pt modelId="{35062936-5573-47C3-989D-C1E76E9448DD}" type="parTrans" cxnId="{3332BA1F-829F-4CD7-94DF-127F51A05C22}">
      <dgm:prSet/>
      <dgm:spPr/>
      <dgm:t>
        <a:bodyPr/>
        <a:lstStyle/>
        <a:p>
          <a:endParaRPr lang="fi-FI"/>
        </a:p>
      </dgm:t>
    </dgm:pt>
    <dgm:pt modelId="{33DA5265-1906-43EC-8062-6A2DCBAC4742}" type="sibTrans" cxnId="{3332BA1F-829F-4CD7-94DF-127F51A05C22}">
      <dgm:prSet/>
      <dgm:spPr/>
      <dgm:t>
        <a:bodyPr/>
        <a:lstStyle/>
        <a:p>
          <a:endParaRPr lang="fi-FI"/>
        </a:p>
      </dgm:t>
    </dgm:pt>
    <dgm:pt modelId="{1F66028F-4240-4315-B20C-EEEF20B603C4}">
      <dgm:prSet/>
      <dgm:spPr/>
      <dgm:t>
        <a:bodyPr/>
        <a:lstStyle/>
        <a:p>
          <a:r>
            <a:rPr lang="fi-FI">
              <a:cs typeface="Arial" panose="020B0604020202020204" pitchFamily="34" charset="0"/>
            </a:rPr>
            <a:t>Governance logic adjustments</a:t>
          </a:r>
          <a:endParaRPr lang="fi-FI" dirty="0">
            <a:cs typeface="Arial" panose="020B0604020202020204" pitchFamily="34" charset="0"/>
          </a:endParaRPr>
        </a:p>
      </dgm:t>
    </dgm:pt>
    <dgm:pt modelId="{0E00B2FA-E305-41F9-9186-49302100CE99}" type="parTrans" cxnId="{E31AFEAE-068D-41CA-B3CA-358D302DAD2C}">
      <dgm:prSet/>
      <dgm:spPr/>
      <dgm:t>
        <a:bodyPr/>
        <a:lstStyle/>
        <a:p>
          <a:endParaRPr lang="fi-FI"/>
        </a:p>
      </dgm:t>
    </dgm:pt>
    <dgm:pt modelId="{B75F9A30-C8B7-4473-8938-FE06FB8AFAC6}" type="sibTrans" cxnId="{E31AFEAE-068D-41CA-B3CA-358D302DAD2C}">
      <dgm:prSet/>
      <dgm:spPr/>
      <dgm:t>
        <a:bodyPr/>
        <a:lstStyle/>
        <a:p>
          <a:endParaRPr lang="fi-FI"/>
        </a:p>
      </dgm:t>
    </dgm:pt>
    <dgm:pt modelId="{AAC25B12-AC17-45B5-B1B5-1BD983C61F2D}">
      <dgm:prSet/>
      <dgm:spPr/>
      <dgm:t>
        <a:bodyPr/>
        <a:lstStyle/>
        <a:p>
          <a:r>
            <a:rPr lang="fi-FI" dirty="0" err="1">
              <a:cs typeface="Arial" panose="020B0604020202020204" pitchFamily="34" charset="0"/>
            </a:rPr>
            <a:t>Temporal</a:t>
          </a:r>
          <a:r>
            <a:rPr lang="fi-FI" dirty="0">
              <a:cs typeface="Arial" panose="020B0604020202020204" pitchFamily="34" charset="0"/>
            </a:rPr>
            <a:t> </a:t>
          </a:r>
          <a:r>
            <a:rPr lang="fi-FI" dirty="0" err="1">
              <a:cs typeface="Arial" panose="020B0604020202020204" pitchFamily="34" charset="0"/>
            </a:rPr>
            <a:t>frame</a:t>
          </a:r>
          <a:r>
            <a:rPr lang="fi-FI" dirty="0">
              <a:cs typeface="Arial" panose="020B0604020202020204" pitchFamily="34" charset="0"/>
            </a:rPr>
            <a:t> </a:t>
          </a:r>
          <a:r>
            <a:rPr lang="fi-FI" dirty="0" err="1">
              <a:cs typeface="Arial" panose="020B0604020202020204" pitchFamily="34" charset="0"/>
            </a:rPr>
            <a:t>adjustments</a:t>
          </a:r>
          <a:endParaRPr lang="fi-FI" dirty="0">
            <a:cs typeface="Arial" panose="020B0604020202020204" pitchFamily="34" charset="0"/>
          </a:endParaRPr>
        </a:p>
      </dgm:t>
    </dgm:pt>
    <dgm:pt modelId="{79FD6363-6FE7-4920-B175-1F1791AB8D73}" type="parTrans" cxnId="{90D68B52-69BB-4808-BD96-602BC72664C9}">
      <dgm:prSet/>
      <dgm:spPr/>
      <dgm:t>
        <a:bodyPr/>
        <a:lstStyle/>
        <a:p>
          <a:endParaRPr lang="fi-FI"/>
        </a:p>
      </dgm:t>
    </dgm:pt>
    <dgm:pt modelId="{6490320B-4386-4F71-B364-F017DCBE5D62}" type="sibTrans" cxnId="{90D68B52-69BB-4808-BD96-602BC72664C9}">
      <dgm:prSet/>
      <dgm:spPr/>
      <dgm:t>
        <a:bodyPr/>
        <a:lstStyle/>
        <a:p>
          <a:endParaRPr lang="fi-FI"/>
        </a:p>
      </dgm:t>
    </dgm:pt>
    <dgm:pt modelId="{37F112CC-1295-477D-A4E1-54EC3EE4BE67}">
      <dgm:prSet/>
      <dgm:spPr/>
      <dgm:t>
        <a:bodyPr/>
        <a:lstStyle/>
        <a:p>
          <a:r>
            <a:rPr lang="fi-FI" dirty="0">
              <a:cs typeface="Arial" panose="020B0604020202020204" pitchFamily="34" charset="0"/>
            </a:rPr>
            <a:t>Building and </a:t>
          </a:r>
          <a:r>
            <a:rPr lang="fi-FI" dirty="0" err="1">
              <a:cs typeface="Arial" panose="020B0604020202020204" pitchFamily="34" charset="0"/>
            </a:rPr>
            <a:t>sharing</a:t>
          </a:r>
          <a:r>
            <a:rPr lang="fi-FI" dirty="0">
              <a:cs typeface="Arial" panose="020B0604020202020204" pitchFamily="34" charset="0"/>
            </a:rPr>
            <a:t> </a:t>
          </a:r>
          <a:r>
            <a:rPr lang="fi-FI" dirty="0" err="1">
              <a:cs typeface="Arial" panose="020B0604020202020204" pitchFamily="34" charset="0"/>
            </a:rPr>
            <a:t>systemic</a:t>
          </a:r>
          <a:r>
            <a:rPr lang="fi-FI" dirty="0">
              <a:cs typeface="Arial" panose="020B0604020202020204" pitchFamily="34" charset="0"/>
            </a:rPr>
            <a:t> </a:t>
          </a:r>
          <a:r>
            <a:rPr lang="fi-FI" dirty="0" err="1">
              <a:cs typeface="Arial" panose="020B0604020202020204" pitchFamily="34" charset="0"/>
            </a:rPr>
            <a:t>knowledge</a:t>
          </a:r>
          <a:endParaRPr lang="en-US" dirty="0">
            <a:cs typeface="Arial" panose="020B0604020202020204" pitchFamily="34" charset="0"/>
          </a:endParaRPr>
        </a:p>
      </dgm:t>
    </dgm:pt>
    <dgm:pt modelId="{128F4EEE-FC5E-4397-8952-2C46D0272E01}" type="parTrans" cxnId="{A2CFD541-4A83-4913-8527-D244F4A3175D}">
      <dgm:prSet/>
      <dgm:spPr/>
      <dgm:t>
        <a:bodyPr/>
        <a:lstStyle/>
        <a:p>
          <a:endParaRPr lang="fi-FI"/>
        </a:p>
      </dgm:t>
    </dgm:pt>
    <dgm:pt modelId="{1DDED4BE-1047-4AB3-927A-812207565E8A}" type="sibTrans" cxnId="{A2CFD541-4A83-4913-8527-D244F4A3175D}">
      <dgm:prSet/>
      <dgm:spPr/>
      <dgm:t>
        <a:bodyPr/>
        <a:lstStyle/>
        <a:p>
          <a:endParaRPr lang="fi-FI"/>
        </a:p>
      </dgm:t>
    </dgm:pt>
    <dgm:pt modelId="{B895DBC2-11E4-4666-8718-EAE09840588F}">
      <dgm:prSet/>
      <dgm:spPr/>
      <dgm:t>
        <a:bodyPr/>
        <a:lstStyle/>
        <a:p>
          <a:r>
            <a:rPr lang="en-US" dirty="0">
              <a:cs typeface="Arial" panose="020B0604020202020204" pitchFamily="34" charset="0"/>
            </a:rPr>
            <a:t>Master plan for the systemic optimization of resources</a:t>
          </a:r>
          <a:endParaRPr lang="fi-FI" dirty="0">
            <a:cs typeface="Arial" panose="020B0604020202020204" pitchFamily="34" charset="0"/>
          </a:endParaRPr>
        </a:p>
      </dgm:t>
    </dgm:pt>
    <dgm:pt modelId="{2B973411-300F-4F8B-9D01-A89D448E455D}" type="parTrans" cxnId="{F2156F1A-C6D4-4930-8047-F61E16A20D36}">
      <dgm:prSet/>
      <dgm:spPr/>
      <dgm:t>
        <a:bodyPr/>
        <a:lstStyle/>
        <a:p>
          <a:endParaRPr lang="fi-FI"/>
        </a:p>
      </dgm:t>
    </dgm:pt>
    <dgm:pt modelId="{605629D0-072E-4F51-A675-11A5E48C93FC}" type="sibTrans" cxnId="{F2156F1A-C6D4-4930-8047-F61E16A20D36}">
      <dgm:prSet/>
      <dgm:spPr/>
      <dgm:t>
        <a:bodyPr/>
        <a:lstStyle/>
        <a:p>
          <a:endParaRPr lang="fi-FI"/>
        </a:p>
      </dgm:t>
    </dgm:pt>
    <dgm:pt modelId="{74669D9E-0F4E-4BCB-87CF-493DC3F900B4}" type="pres">
      <dgm:prSet presAssocID="{6C52E9A8-93C1-429F-B7C3-37AF52A82633}" presName="linear" presStyleCnt="0">
        <dgm:presLayoutVars>
          <dgm:dir/>
          <dgm:resizeHandles val="exact"/>
        </dgm:presLayoutVars>
      </dgm:prSet>
      <dgm:spPr/>
    </dgm:pt>
    <dgm:pt modelId="{C0F510D7-261C-4B42-AFB5-9CAA9DC5A6E5}" type="pres">
      <dgm:prSet presAssocID="{0AE1F826-05BA-43A3-B041-CAB40D72A434}" presName="comp" presStyleCnt="0"/>
      <dgm:spPr/>
    </dgm:pt>
    <dgm:pt modelId="{FF16131F-4D2A-43FB-BADC-D2802AE81E65}" type="pres">
      <dgm:prSet presAssocID="{0AE1F826-05BA-43A3-B041-CAB40D72A434}" presName="box" presStyleLbl="node1" presStyleIdx="0" presStyleCnt="3"/>
      <dgm:spPr/>
    </dgm:pt>
    <dgm:pt modelId="{017281C4-7C5C-4C81-B937-B4D76D52C9AD}" type="pres">
      <dgm:prSet presAssocID="{0AE1F826-05BA-43A3-B041-CAB40D72A434}"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F95A9261-B386-4A6F-A9FB-20ED4B2DBC44}" type="pres">
      <dgm:prSet presAssocID="{0AE1F826-05BA-43A3-B041-CAB40D72A434}" presName="text" presStyleLbl="node1" presStyleIdx="0" presStyleCnt="3">
        <dgm:presLayoutVars>
          <dgm:bulletEnabled val="1"/>
        </dgm:presLayoutVars>
      </dgm:prSet>
      <dgm:spPr/>
    </dgm:pt>
    <dgm:pt modelId="{1A8F5D4F-06EA-4AD4-8B6E-DB98F5B75F59}" type="pres">
      <dgm:prSet presAssocID="{5E0AF716-7B6F-4A57-AA96-04FECB44FAAE}" presName="spacer" presStyleCnt="0"/>
      <dgm:spPr/>
    </dgm:pt>
    <dgm:pt modelId="{DCF6F610-60E4-432E-90AA-B1107AD6999C}" type="pres">
      <dgm:prSet presAssocID="{46C8DD1F-E72A-4B87-B21D-B8BAB53E83DA}" presName="comp" presStyleCnt="0"/>
      <dgm:spPr/>
    </dgm:pt>
    <dgm:pt modelId="{F02B69D5-13F7-4F55-95BF-BEAAA4CAF636}" type="pres">
      <dgm:prSet presAssocID="{46C8DD1F-E72A-4B87-B21D-B8BAB53E83DA}" presName="box" presStyleLbl="node1" presStyleIdx="1" presStyleCnt="3"/>
      <dgm:spPr/>
    </dgm:pt>
    <dgm:pt modelId="{3773F6A2-0757-47D0-86CD-533B41D23E1B}" type="pres">
      <dgm:prSet presAssocID="{46C8DD1F-E72A-4B87-B21D-B8BAB53E83DA}"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dgm:spPr>
    </dgm:pt>
    <dgm:pt modelId="{A60D9790-A317-4CBF-9611-91240EEED153}" type="pres">
      <dgm:prSet presAssocID="{46C8DD1F-E72A-4B87-B21D-B8BAB53E83DA}" presName="text" presStyleLbl="node1" presStyleIdx="1" presStyleCnt="3">
        <dgm:presLayoutVars>
          <dgm:bulletEnabled val="1"/>
        </dgm:presLayoutVars>
      </dgm:prSet>
      <dgm:spPr/>
    </dgm:pt>
    <dgm:pt modelId="{5A224A87-BADD-4F4B-ACE9-C2D0B12E31CB}" type="pres">
      <dgm:prSet presAssocID="{E87C445B-CC9C-483C-9361-FB258E6E3483}" presName="spacer" presStyleCnt="0"/>
      <dgm:spPr/>
    </dgm:pt>
    <dgm:pt modelId="{274486EA-45C9-4A2B-994B-3449F0D12A00}" type="pres">
      <dgm:prSet presAssocID="{E963C227-256F-463A-83D6-6DD80EB8BD99}" presName="comp" presStyleCnt="0"/>
      <dgm:spPr/>
    </dgm:pt>
    <dgm:pt modelId="{104C466E-D978-4278-8CE1-4D8FB2FC9F32}" type="pres">
      <dgm:prSet presAssocID="{E963C227-256F-463A-83D6-6DD80EB8BD99}" presName="box" presStyleLbl="node1" presStyleIdx="2" presStyleCnt="3"/>
      <dgm:spPr/>
    </dgm:pt>
    <dgm:pt modelId="{84BBCA86-09C5-4486-935B-5F2B4B8665AA}" type="pres">
      <dgm:prSet presAssocID="{E963C227-256F-463A-83D6-6DD80EB8BD99}"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dgm:spPr>
    </dgm:pt>
    <dgm:pt modelId="{DDFF290D-ED77-4356-8F94-CDE355F85D60}" type="pres">
      <dgm:prSet presAssocID="{E963C227-256F-463A-83D6-6DD80EB8BD99}" presName="text" presStyleLbl="node1" presStyleIdx="2" presStyleCnt="3">
        <dgm:presLayoutVars>
          <dgm:bulletEnabled val="1"/>
        </dgm:presLayoutVars>
      </dgm:prSet>
      <dgm:spPr/>
    </dgm:pt>
  </dgm:ptLst>
  <dgm:cxnLst>
    <dgm:cxn modelId="{A3353114-FA72-4237-9E48-3B8671A057AC}" type="presOf" srcId="{6C52E9A8-93C1-429F-B7C3-37AF52A82633}" destId="{74669D9E-0F4E-4BCB-87CF-493DC3F900B4}" srcOrd="0" destOrd="0" presId="urn:microsoft.com/office/officeart/2005/8/layout/vList4"/>
    <dgm:cxn modelId="{5C189117-2DAE-44E0-90C3-7F49F9D6C1E4}" type="presOf" srcId="{46C8DD1F-E72A-4B87-B21D-B8BAB53E83DA}" destId="{A60D9790-A317-4CBF-9611-91240EEED153}" srcOrd="1" destOrd="0" presId="urn:microsoft.com/office/officeart/2005/8/layout/vList4"/>
    <dgm:cxn modelId="{F2156F1A-C6D4-4930-8047-F61E16A20D36}" srcId="{E963C227-256F-463A-83D6-6DD80EB8BD99}" destId="{B895DBC2-11E4-4666-8718-EAE09840588F}" srcOrd="1" destOrd="0" parTransId="{2B973411-300F-4F8B-9D01-A89D448E455D}" sibTransId="{605629D0-072E-4F51-A675-11A5E48C93FC}"/>
    <dgm:cxn modelId="{3332BA1F-829F-4CD7-94DF-127F51A05C22}" srcId="{E963C227-256F-463A-83D6-6DD80EB8BD99}" destId="{2D79BAF8-1466-49A4-A36A-31C9675C4A0C}" srcOrd="0" destOrd="0" parTransId="{35062936-5573-47C3-989D-C1E76E9448DD}" sibTransId="{33DA5265-1906-43EC-8062-6A2DCBAC4742}"/>
    <dgm:cxn modelId="{2D7AF921-8E41-4542-9ECB-F05F7F08D7F3}" type="presOf" srcId="{0AE1F826-05BA-43A3-B041-CAB40D72A434}" destId="{F95A9261-B386-4A6F-A9FB-20ED4B2DBC44}" srcOrd="1" destOrd="0" presId="urn:microsoft.com/office/officeart/2005/8/layout/vList4"/>
    <dgm:cxn modelId="{ADBED222-E40E-48CB-A0C3-865E305BCC11}" srcId="{6C52E9A8-93C1-429F-B7C3-37AF52A82633}" destId="{46C8DD1F-E72A-4B87-B21D-B8BAB53E83DA}" srcOrd="1" destOrd="0" parTransId="{0CDD13B0-C0CD-4E24-A123-4EF34EBC46A5}" sibTransId="{E87C445B-CC9C-483C-9361-FB258E6E3483}"/>
    <dgm:cxn modelId="{EF79F223-37C9-4EB6-8758-DBEC84546F32}" type="presOf" srcId="{0AE1F826-05BA-43A3-B041-CAB40D72A434}" destId="{FF16131F-4D2A-43FB-BADC-D2802AE81E65}" srcOrd="0" destOrd="0" presId="urn:microsoft.com/office/officeart/2005/8/layout/vList4"/>
    <dgm:cxn modelId="{954BB22A-ACA7-4E8F-BE3C-048A06F4EDF1}" type="presOf" srcId="{1F66028F-4240-4315-B20C-EEEF20B603C4}" destId="{F95A9261-B386-4A6F-A9FB-20ED4B2DBC44}" srcOrd="1" destOrd="2" presId="urn:microsoft.com/office/officeart/2005/8/layout/vList4"/>
    <dgm:cxn modelId="{8B6B6036-D7C6-436F-BFA6-7F183C5A67C9}" type="presOf" srcId="{19C4D655-ACF7-427C-AF55-771F3DE4CECD}" destId="{F02B69D5-13F7-4F55-95BF-BEAAA4CAF636}" srcOrd="0" destOrd="1" presId="urn:microsoft.com/office/officeart/2005/8/layout/vList4"/>
    <dgm:cxn modelId="{05171041-9C29-4743-99C1-CAC071D3B0C4}" type="presOf" srcId="{AAC25B12-AC17-45B5-B1B5-1BD983C61F2D}" destId="{F95A9261-B386-4A6F-A9FB-20ED4B2DBC44}" srcOrd="1" destOrd="3" presId="urn:microsoft.com/office/officeart/2005/8/layout/vList4"/>
    <dgm:cxn modelId="{23331161-884C-4C00-BD07-A563D473CD41}" type="presOf" srcId="{19C4D655-ACF7-427C-AF55-771F3DE4CECD}" destId="{A60D9790-A317-4CBF-9611-91240EEED153}" srcOrd="1" destOrd="1" presId="urn:microsoft.com/office/officeart/2005/8/layout/vList4"/>
    <dgm:cxn modelId="{A2CFD541-4A83-4913-8527-D244F4A3175D}" srcId="{46C8DD1F-E72A-4B87-B21D-B8BAB53E83DA}" destId="{37F112CC-1295-477D-A4E1-54EC3EE4BE67}" srcOrd="1" destOrd="0" parTransId="{128F4EEE-FC5E-4397-8952-2C46D0272E01}" sibTransId="{1DDED4BE-1047-4AB3-927A-812207565E8A}"/>
    <dgm:cxn modelId="{94ED3842-CA3A-401D-A44B-0730A4B74752}" type="presOf" srcId="{37F112CC-1295-477D-A4E1-54EC3EE4BE67}" destId="{A60D9790-A317-4CBF-9611-91240EEED153}" srcOrd="1" destOrd="2" presId="urn:microsoft.com/office/officeart/2005/8/layout/vList4"/>
    <dgm:cxn modelId="{F2480C66-44C2-424E-ADD3-835A53EF3431}" type="presOf" srcId="{7D4DFDC6-1A52-4AF8-AF7B-16B367B59AB7}" destId="{F95A9261-B386-4A6F-A9FB-20ED4B2DBC44}" srcOrd="1" destOrd="1" presId="urn:microsoft.com/office/officeart/2005/8/layout/vList4"/>
    <dgm:cxn modelId="{F2E26069-9CC8-4DF2-B89A-CF79E6345A94}" type="presOf" srcId="{7D4DFDC6-1A52-4AF8-AF7B-16B367B59AB7}" destId="{FF16131F-4D2A-43FB-BADC-D2802AE81E65}" srcOrd="0" destOrd="1" presId="urn:microsoft.com/office/officeart/2005/8/layout/vList4"/>
    <dgm:cxn modelId="{D4175B4B-370A-4407-AC80-2A45F60E4ACF}" type="presOf" srcId="{B895DBC2-11E4-4666-8718-EAE09840588F}" destId="{DDFF290D-ED77-4356-8F94-CDE355F85D60}" srcOrd="1" destOrd="2" presId="urn:microsoft.com/office/officeart/2005/8/layout/vList4"/>
    <dgm:cxn modelId="{90D68B52-69BB-4808-BD96-602BC72664C9}" srcId="{0AE1F826-05BA-43A3-B041-CAB40D72A434}" destId="{AAC25B12-AC17-45B5-B1B5-1BD983C61F2D}" srcOrd="2" destOrd="0" parTransId="{79FD6363-6FE7-4920-B175-1F1791AB8D73}" sibTransId="{6490320B-4386-4F71-B364-F017DCBE5D62}"/>
    <dgm:cxn modelId="{F01E6377-F502-47EA-9AE7-58CD646348CA}" type="presOf" srcId="{AAC25B12-AC17-45B5-B1B5-1BD983C61F2D}" destId="{FF16131F-4D2A-43FB-BADC-D2802AE81E65}" srcOrd="0" destOrd="3" presId="urn:microsoft.com/office/officeart/2005/8/layout/vList4"/>
    <dgm:cxn modelId="{8569AA58-A0A4-4A95-8FFB-02BB829C60BF}" type="presOf" srcId="{1F66028F-4240-4315-B20C-EEEF20B603C4}" destId="{FF16131F-4D2A-43FB-BADC-D2802AE81E65}" srcOrd="0" destOrd="2" presId="urn:microsoft.com/office/officeart/2005/8/layout/vList4"/>
    <dgm:cxn modelId="{6801025A-F0E5-4924-80F2-59B1A374D9AF}" srcId="{0AE1F826-05BA-43A3-B041-CAB40D72A434}" destId="{7D4DFDC6-1A52-4AF8-AF7B-16B367B59AB7}" srcOrd="0" destOrd="0" parTransId="{CFB686B5-CF23-4811-AD1D-FB2F9823F8A8}" sibTransId="{C45F87D4-C035-465A-AD44-C47E2F9C8F92}"/>
    <dgm:cxn modelId="{539E4496-50DC-4438-A273-0C6DD12B9F46}" type="presOf" srcId="{2D79BAF8-1466-49A4-A36A-31C9675C4A0C}" destId="{104C466E-D978-4278-8CE1-4D8FB2FC9F32}" srcOrd="0" destOrd="1" presId="urn:microsoft.com/office/officeart/2005/8/layout/vList4"/>
    <dgm:cxn modelId="{B374D8AC-C912-4086-B026-E5C38285F9BD}" type="presOf" srcId="{E963C227-256F-463A-83D6-6DD80EB8BD99}" destId="{DDFF290D-ED77-4356-8F94-CDE355F85D60}" srcOrd="1" destOrd="0" presId="urn:microsoft.com/office/officeart/2005/8/layout/vList4"/>
    <dgm:cxn modelId="{E31AFEAE-068D-41CA-B3CA-358D302DAD2C}" srcId="{0AE1F826-05BA-43A3-B041-CAB40D72A434}" destId="{1F66028F-4240-4315-B20C-EEEF20B603C4}" srcOrd="1" destOrd="0" parTransId="{0E00B2FA-E305-41F9-9186-49302100CE99}" sibTransId="{B75F9A30-C8B7-4473-8938-FE06FB8AFAC6}"/>
    <dgm:cxn modelId="{5F6AB8C0-36EF-420E-8871-9A98C5CEFFB2}" srcId="{6C52E9A8-93C1-429F-B7C3-37AF52A82633}" destId="{E963C227-256F-463A-83D6-6DD80EB8BD99}" srcOrd="2" destOrd="0" parTransId="{E1E3DEA2-D5C6-4FA6-AE14-13E4685DAA8C}" sibTransId="{56D41522-9A47-49FA-828D-7EE93BAC7F2A}"/>
    <dgm:cxn modelId="{1604A0CD-D814-4815-B23C-1ADD92AD11D1}" srcId="{46C8DD1F-E72A-4B87-B21D-B8BAB53E83DA}" destId="{19C4D655-ACF7-427C-AF55-771F3DE4CECD}" srcOrd="0" destOrd="0" parTransId="{251E955A-CB52-4944-85CC-326E4110CF4E}" sibTransId="{07A4762C-E295-4641-83F1-C90E34B082B0}"/>
    <dgm:cxn modelId="{B23586D2-CB2F-4246-8FD5-9B7595CCC2F9}" type="presOf" srcId="{2D79BAF8-1466-49A4-A36A-31C9675C4A0C}" destId="{DDFF290D-ED77-4356-8F94-CDE355F85D60}" srcOrd="1" destOrd="1" presId="urn:microsoft.com/office/officeart/2005/8/layout/vList4"/>
    <dgm:cxn modelId="{DBFD3ED9-C748-4ABE-A7AA-399FE73B80B3}" type="presOf" srcId="{E963C227-256F-463A-83D6-6DD80EB8BD99}" destId="{104C466E-D978-4278-8CE1-4D8FB2FC9F32}" srcOrd="0" destOrd="0" presId="urn:microsoft.com/office/officeart/2005/8/layout/vList4"/>
    <dgm:cxn modelId="{FEF119E9-10A1-4DAF-9978-A31E2E9A53C0}" type="presOf" srcId="{46C8DD1F-E72A-4B87-B21D-B8BAB53E83DA}" destId="{F02B69D5-13F7-4F55-95BF-BEAAA4CAF636}" srcOrd="0" destOrd="0" presId="urn:microsoft.com/office/officeart/2005/8/layout/vList4"/>
    <dgm:cxn modelId="{ED9EDFE9-7232-4D72-B788-353AF76802C9}" type="presOf" srcId="{B895DBC2-11E4-4666-8718-EAE09840588F}" destId="{104C466E-D978-4278-8CE1-4D8FB2FC9F32}" srcOrd="0" destOrd="2" presId="urn:microsoft.com/office/officeart/2005/8/layout/vList4"/>
    <dgm:cxn modelId="{05ED29F7-E32B-43C5-9394-9154C250551A}" srcId="{6C52E9A8-93C1-429F-B7C3-37AF52A82633}" destId="{0AE1F826-05BA-43A3-B041-CAB40D72A434}" srcOrd="0" destOrd="0" parTransId="{83825C48-6113-4991-8635-95620F0F5A81}" sibTransId="{5E0AF716-7B6F-4A57-AA96-04FECB44FAAE}"/>
    <dgm:cxn modelId="{B5AD93FC-E6AF-4866-A50D-E3695DFBA231}" type="presOf" srcId="{37F112CC-1295-477D-A4E1-54EC3EE4BE67}" destId="{F02B69D5-13F7-4F55-95BF-BEAAA4CAF636}" srcOrd="0" destOrd="2" presId="urn:microsoft.com/office/officeart/2005/8/layout/vList4"/>
    <dgm:cxn modelId="{AE03CC89-DA30-40E0-AA37-58E5D914D97F}" type="presParOf" srcId="{74669D9E-0F4E-4BCB-87CF-493DC3F900B4}" destId="{C0F510D7-261C-4B42-AFB5-9CAA9DC5A6E5}" srcOrd="0" destOrd="0" presId="urn:microsoft.com/office/officeart/2005/8/layout/vList4"/>
    <dgm:cxn modelId="{2958A436-7E4D-4ECF-8BFD-974225335EAC}" type="presParOf" srcId="{C0F510D7-261C-4B42-AFB5-9CAA9DC5A6E5}" destId="{FF16131F-4D2A-43FB-BADC-D2802AE81E65}" srcOrd="0" destOrd="0" presId="urn:microsoft.com/office/officeart/2005/8/layout/vList4"/>
    <dgm:cxn modelId="{999D1363-7C35-4310-800E-99FF70D15D1D}" type="presParOf" srcId="{C0F510D7-261C-4B42-AFB5-9CAA9DC5A6E5}" destId="{017281C4-7C5C-4C81-B937-B4D76D52C9AD}" srcOrd="1" destOrd="0" presId="urn:microsoft.com/office/officeart/2005/8/layout/vList4"/>
    <dgm:cxn modelId="{6A39757A-99F0-4801-9956-612C63CCCCBB}" type="presParOf" srcId="{C0F510D7-261C-4B42-AFB5-9CAA9DC5A6E5}" destId="{F95A9261-B386-4A6F-A9FB-20ED4B2DBC44}" srcOrd="2" destOrd="0" presId="urn:microsoft.com/office/officeart/2005/8/layout/vList4"/>
    <dgm:cxn modelId="{4E6A0235-8079-431A-82FC-64655EBDEAAE}" type="presParOf" srcId="{74669D9E-0F4E-4BCB-87CF-493DC3F900B4}" destId="{1A8F5D4F-06EA-4AD4-8B6E-DB98F5B75F59}" srcOrd="1" destOrd="0" presId="urn:microsoft.com/office/officeart/2005/8/layout/vList4"/>
    <dgm:cxn modelId="{46A91F40-02F5-476D-B7FC-8B48F8BC5B82}" type="presParOf" srcId="{74669D9E-0F4E-4BCB-87CF-493DC3F900B4}" destId="{DCF6F610-60E4-432E-90AA-B1107AD6999C}" srcOrd="2" destOrd="0" presId="urn:microsoft.com/office/officeart/2005/8/layout/vList4"/>
    <dgm:cxn modelId="{DB50EFB4-30C8-4796-8242-4AA6FDBE4173}" type="presParOf" srcId="{DCF6F610-60E4-432E-90AA-B1107AD6999C}" destId="{F02B69D5-13F7-4F55-95BF-BEAAA4CAF636}" srcOrd="0" destOrd="0" presId="urn:microsoft.com/office/officeart/2005/8/layout/vList4"/>
    <dgm:cxn modelId="{EAF9D3BF-68BD-40EB-9E84-771528D1952A}" type="presParOf" srcId="{DCF6F610-60E4-432E-90AA-B1107AD6999C}" destId="{3773F6A2-0757-47D0-86CD-533B41D23E1B}" srcOrd="1" destOrd="0" presId="urn:microsoft.com/office/officeart/2005/8/layout/vList4"/>
    <dgm:cxn modelId="{569313E3-918C-4922-820D-147DD436CDBD}" type="presParOf" srcId="{DCF6F610-60E4-432E-90AA-B1107AD6999C}" destId="{A60D9790-A317-4CBF-9611-91240EEED153}" srcOrd="2" destOrd="0" presId="urn:microsoft.com/office/officeart/2005/8/layout/vList4"/>
    <dgm:cxn modelId="{1FD7C617-3552-47EE-ADAB-7056D98F0C18}" type="presParOf" srcId="{74669D9E-0F4E-4BCB-87CF-493DC3F900B4}" destId="{5A224A87-BADD-4F4B-ACE9-C2D0B12E31CB}" srcOrd="3" destOrd="0" presId="urn:microsoft.com/office/officeart/2005/8/layout/vList4"/>
    <dgm:cxn modelId="{A5277733-3C49-4BF3-8722-BDF28D6584B0}" type="presParOf" srcId="{74669D9E-0F4E-4BCB-87CF-493DC3F900B4}" destId="{274486EA-45C9-4A2B-994B-3449F0D12A00}" srcOrd="4" destOrd="0" presId="urn:microsoft.com/office/officeart/2005/8/layout/vList4"/>
    <dgm:cxn modelId="{13BCD0A0-79E7-4CFC-8A9A-90F12F4AB45D}" type="presParOf" srcId="{274486EA-45C9-4A2B-994B-3449F0D12A00}" destId="{104C466E-D978-4278-8CE1-4D8FB2FC9F32}" srcOrd="0" destOrd="0" presId="urn:microsoft.com/office/officeart/2005/8/layout/vList4"/>
    <dgm:cxn modelId="{8F6DD381-984E-4334-B191-DA573ECFBBA5}" type="presParOf" srcId="{274486EA-45C9-4A2B-994B-3449F0D12A00}" destId="{84BBCA86-09C5-4486-935B-5F2B4B8665AA}" srcOrd="1" destOrd="0" presId="urn:microsoft.com/office/officeart/2005/8/layout/vList4"/>
    <dgm:cxn modelId="{D8B4D513-F3D3-426D-AD87-801D533D8B32}" type="presParOf" srcId="{274486EA-45C9-4A2B-994B-3449F0D12A00}" destId="{DDFF290D-ED77-4356-8F94-CDE355F85D6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6131F-4D2A-43FB-BADC-D2802AE81E65}">
      <dsp:nvSpPr>
        <dsp:cNvPr id="0" name=""/>
        <dsp:cNvSpPr/>
      </dsp:nvSpPr>
      <dsp:spPr>
        <a:xfrm>
          <a:off x="0" y="0"/>
          <a:ext cx="6845300" cy="995010"/>
        </a:xfrm>
        <a:prstGeom prst="roundRect">
          <a:avLst>
            <a:gd name="adj" fmla="val 10000"/>
          </a:avLst>
        </a:prstGeom>
        <a:solidFill>
          <a:srgbClr val="00A8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Mutual adjustments</a:t>
          </a:r>
          <a:endParaRPr lang="fi-FI" sz="1600" b="1" kern="1200" dirty="0"/>
        </a:p>
        <a:p>
          <a:pPr marL="114300" lvl="1" indent="-114300" algn="l" defTabSz="533400">
            <a:lnSpc>
              <a:spcPct val="90000"/>
            </a:lnSpc>
            <a:spcBef>
              <a:spcPct val="0"/>
            </a:spcBef>
            <a:spcAft>
              <a:spcPct val="15000"/>
            </a:spcAft>
            <a:buFont typeface="Arial" panose="020B0604020202020204" pitchFamily="34" charset="0"/>
            <a:buChar char="•"/>
          </a:pPr>
          <a:r>
            <a:rPr lang="fi-FI" sz="1200" kern="1200" dirty="0" err="1">
              <a:cs typeface="Arial" panose="020B0604020202020204" pitchFamily="34" charset="0"/>
            </a:rPr>
            <a:t>Role</a:t>
          </a:r>
          <a:r>
            <a:rPr lang="fi-FI" sz="1200" kern="1200" dirty="0">
              <a:cs typeface="Arial" panose="020B0604020202020204" pitchFamily="34" charset="0"/>
            </a:rPr>
            <a:t> </a:t>
          </a:r>
          <a:r>
            <a:rPr lang="fi-FI" sz="1200" kern="1200" dirty="0" err="1">
              <a:cs typeface="Arial" panose="020B0604020202020204" pitchFamily="34" charset="0"/>
            </a:rPr>
            <a:t>adjustments</a:t>
          </a:r>
          <a:endParaRPr lang="fi-FI" sz="1200" kern="1200" dirty="0"/>
        </a:p>
        <a:p>
          <a:pPr marL="114300" lvl="1" indent="-114300" algn="l" defTabSz="533400">
            <a:lnSpc>
              <a:spcPct val="90000"/>
            </a:lnSpc>
            <a:spcBef>
              <a:spcPct val="0"/>
            </a:spcBef>
            <a:spcAft>
              <a:spcPct val="15000"/>
            </a:spcAft>
            <a:buChar char="•"/>
          </a:pPr>
          <a:r>
            <a:rPr lang="fi-FI" sz="1200" kern="1200">
              <a:cs typeface="Arial" panose="020B0604020202020204" pitchFamily="34" charset="0"/>
            </a:rPr>
            <a:t>Governance logic adjustments</a:t>
          </a:r>
          <a:endParaRPr lang="fi-FI" sz="1200" kern="1200" dirty="0">
            <a:cs typeface="Arial" panose="020B0604020202020204" pitchFamily="34" charset="0"/>
          </a:endParaRPr>
        </a:p>
        <a:p>
          <a:pPr marL="114300" lvl="1" indent="-114300" algn="l" defTabSz="533400">
            <a:lnSpc>
              <a:spcPct val="90000"/>
            </a:lnSpc>
            <a:spcBef>
              <a:spcPct val="0"/>
            </a:spcBef>
            <a:spcAft>
              <a:spcPct val="15000"/>
            </a:spcAft>
            <a:buChar char="•"/>
          </a:pPr>
          <a:r>
            <a:rPr lang="fi-FI" sz="1200" kern="1200" dirty="0" err="1">
              <a:cs typeface="Arial" panose="020B0604020202020204" pitchFamily="34" charset="0"/>
            </a:rPr>
            <a:t>Temporal</a:t>
          </a:r>
          <a:r>
            <a:rPr lang="fi-FI" sz="1200" kern="1200" dirty="0">
              <a:cs typeface="Arial" panose="020B0604020202020204" pitchFamily="34" charset="0"/>
            </a:rPr>
            <a:t> </a:t>
          </a:r>
          <a:r>
            <a:rPr lang="fi-FI" sz="1200" kern="1200" dirty="0" err="1">
              <a:cs typeface="Arial" panose="020B0604020202020204" pitchFamily="34" charset="0"/>
            </a:rPr>
            <a:t>frame</a:t>
          </a:r>
          <a:r>
            <a:rPr lang="fi-FI" sz="1200" kern="1200" dirty="0">
              <a:cs typeface="Arial" panose="020B0604020202020204" pitchFamily="34" charset="0"/>
            </a:rPr>
            <a:t> </a:t>
          </a:r>
          <a:r>
            <a:rPr lang="fi-FI" sz="1200" kern="1200" dirty="0" err="1">
              <a:cs typeface="Arial" panose="020B0604020202020204" pitchFamily="34" charset="0"/>
            </a:rPr>
            <a:t>adjustments</a:t>
          </a:r>
          <a:endParaRPr lang="fi-FI" sz="1200" kern="1200" dirty="0">
            <a:cs typeface="Arial" panose="020B0604020202020204" pitchFamily="34" charset="0"/>
          </a:endParaRPr>
        </a:p>
      </dsp:txBody>
      <dsp:txXfrm>
        <a:off x="1468561" y="0"/>
        <a:ext cx="5376738" cy="995010"/>
      </dsp:txXfrm>
    </dsp:sp>
    <dsp:sp modelId="{017281C4-7C5C-4C81-B937-B4D76D52C9AD}">
      <dsp:nvSpPr>
        <dsp:cNvPr id="0" name=""/>
        <dsp:cNvSpPr/>
      </dsp:nvSpPr>
      <dsp:spPr>
        <a:xfrm>
          <a:off x="99500" y="99501"/>
          <a:ext cx="1369060" cy="79600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2B69D5-13F7-4F55-95BF-BEAAA4CAF636}">
      <dsp:nvSpPr>
        <dsp:cNvPr id="0" name=""/>
        <dsp:cNvSpPr/>
      </dsp:nvSpPr>
      <dsp:spPr>
        <a:xfrm>
          <a:off x="0" y="1094511"/>
          <a:ext cx="6845300" cy="995010"/>
        </a:xfrm>
        <a:prstGeom prst="roundRect">
          <a:avLst>
            <a:gd name="adj" fmla="val 10000"/>
          </a:avLst>
        </a:prstGeom>
        <a:solidFill>
          <a:srgbClr val="00A8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Practices for collective agency</a:t>
          </a:r>
          <a:endParaRPr lang="fi-FI" sz="1600" b="1" kern="1200" dirty="0"/>
        </a:p>
        <a:p>
          <a:pPr marL="114300" lvl="1" indent="-114300" algn="l" defTabSz="533400">
            <a:lnSpc>
              <a:spcPct val="90000"/>
            </a:lnSpc>
            <a:spcBef>
              <a:spcPct val="0"/>
            </a:spcBef>
            <a:spcAft>
              <a:spcPct val="15000"/>
            </a:spcAft>
            <a:buFont typeface="Arial" panose="020B0604020202020204" pitchFamily="34" charset="0"/>
            <a:buChar char="•"/>
          </a:pPr>
          <a:r>
            <a:rPr lang="fi-FI" sz="1200" kern="1200" dirty="0" err="1">
              <a:cs typeface="Arial" panose="020B0604020202020204" pitchFamily="34" charset="0"/>
            </a:rPr>
            <a:t>Protocols</a:t>
          </a:r>
          <a:r>
            <a:rPr lang="fi-FI" sz="1200" kern="1200" dirty="0">
              <a:cs typeface="Arial" panose="020B0604020202020204" pitchFamily="34" charset="0"/>
            </a:rPr>
            <a:t> and </a:t>
          </a:r>
          <a:r>
            <a:rPr lang="fi-FI" sz="1200" kern="1200" dirty="0" err="1">
              <a:cs typeface="Arial" panose="020B0604020202020204" pitchFamily="34" charset="0"/>
            </a:rPr>
            <a:t>shared</a:t>
          </a:r>
          <a:r>
            <a:rPr lang="fi-FI" sz="1200" kern="1200" dirty="0">
              <a:cs typeface="Arial" panose="020B0604020202020204" pitchFamily="34" charset="0"/>
            </a:rPr>
            <a:t> </a:t>
          </a:r>
          <a:r>
            <a:rPr lang="fi-FI" sz="1200" kern="1200" dirty="0" err="1">
              <a:cs typeface="Arial" panose="020B0604020202020204" pitchFamily="34" charset="0"/>
            </a:rPr>
            <a:t>strategies</a:t>
          </a:r>
          <a:endParaRPr lang="fi-FI" sz="1200" kern="1200" dirty="0"/>
        </a:p>
        <a:p>
          <a:pPr marL="114300" lvl="1" indent="-114300" algn="l" defTabSz="533400">
            <a:lnSpc>
              <a:spcPct val="90000"/>
            </a:lnSpc>
            <a:spcBef>
              <a:spcPct val="0"/>
            </a:spcBef>
            <a:spcAft>
              <a:spcPct val="15000"/>
            </a:spcAft>
            <a:buChar char="•"/>
          </a:pPr>
          <a:r>
            <a:rPr lang="fi-FI" sz="1200" kern="1200" dirty="0">
              <a:cs typeface="Arial" panose="020B0604020202020204" pitchFamily="34" charset="0"/>
            </a:rPr>
            <a:t>Building and </a:t>
          </a:r>
          <a:r>
            <a:rPr lang="fi-FI" sz="1200" kern="1200" dirty="0" err="1">
              <a:cs typeface="Arial" panose="020B0604020202020204" pitchFamily="34" charset="0"/>
            </a:rPr>
            <a:t>sharing</a:t>
          </a:r>
          <a:r>
            <a:rPr lang="fi-FI" sz="1200" kern="1200" dirty="0">
              <a:cs typeface="Arial" panose="020B0604020202020204" pitchFamily="34" charset="0"/>
            </a:rPr>
            <a:t> </a:t>
          </a:r>
          <a:r>
            <a:rPr lang="fi-FI" sz="1200" kern="1200" dirty="0" err="1">
              <a:cs typeface="Arial" panose="020B0604020202020204" pitchFamily="34" charset="0"/>
            </a:rPr>
            <a:t>systemic</a:t>
          </a:r>
          <a:r>
            <a:rPr lang="fi-FI" sz="1200" kern="1200" dirty="0">
              <a:cs typeface="Arial" panose="020B0604020202020204" pitchFamily="34" charset="0"/>
            </a:rPr>
            <a:t> </a:t>
          </a:r>
          <a:r>
            <a:rPr lang="fi-FI" sz="1200" kern="1200" dirty="0" err="1">
              <a:cs typeface="Arial" panose="020B0604020202020204" pitchFamily="34" charset="0"/>
            </a:rPr>
            <a:t>knowledge</a:t>
          </a:r>
          <a:endParaRPr lang="en-US" sz="1200" kern="1200" dirty="0">
            <a:cs typeface="Arial" panose="020B0604020202020204" pitchFamily="34" charset="0"/>
          </a:endParaRPr>
        </a:p>
      </dsp:txBody>
      <dsp:txXfrm>
        <a:off x="1468561" y="1094511"/>
        <a:ext cx="5376738" cy="995010"/>
      </dsp:txXfrm>
    </dsp:sp>
    <dsp:sp modelId="{3773F6A2-0757-47D0-86CD-533B41D23E1B}">
      <dsp:nvSpPr>
        <dsp:cNvPr id="0" name=""/>
        <dsp:cNvSpPr/>
      </dsp:nvSpPr>
      <dsp:spPr>
        <a:xfrm>
          <a:off x="99500" y="1194011"/>
          <a:ext cx="1369060" cy="79600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4C466E-D978-4278-8CE1-4D8FB2FC9F32}">
      <dsp:nvSpPr>
        <dsp:cNvPr id="0" name=""/>
        <dsp:cNvSpPr/>
      </dsp:nvSpPr>
      <dsp:spPr>
        <a:xfrm>
          <a:off x="0" y="2189022"/>
          <a:ext cx="6845300" cy="995010"/>
        </a:xfrm>
        <a:prstGeom prst="roundRect">
          <a:avLst>
            <a:gd name="adj" fmla="val 10000"/>
          </a:avLst>
        </a:prstGeom>
        <a:solidFill>
          <a:srgbClr val="00A8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Structures for sharing</a:t>
          </a:r>
          <a:endParaRPr lang="fi-FI" sz="1600" b="1" kern="1200" dirty="0"/>
        </a:p>
        <a:p>
          <a:pPr marL="114300" lvl="1" indent="-114300" algn="l" defTabSz="533400">
            <a:lnSpc>
              <a:spcPct val="90000"/>
            </a:lnSpc>
            <a:spcBef>
              <a:spcPct val="0"/>
            </a:spcBef>
            <a:spcAft>
              <a:spcPct val="15000"/>
            </a:spcAft>
            <a:buFont typeface="Arial" panose="020B0604020202020204" pitchFamily="34" charset="0"/>
            <a:buChar char="•"/>
          </a:pPr>
          <a:r>
            <a:rPr lang="fi-FI" sz="1200" kern="1200" dirty="0" err="1">
              <a:cs typeface="Arial" panose="020B0604020202020204" pitchFamily="34" charset="0"/>
            </a:rPr>
            <a:t>Platforms</a:t>
          </a:r>
          <a:r>
            <a:rPr lang="fi-FI" sz="1200" kern="1200" dirty="0">
              <a:cs typeface="Arial" panose="020B0604020202020204" pitchFamily="34" charset="0"/>
            </a:rPr>
            <a:t> for </a:t>
          </a:r>
          <a:r>
            <a:rPr lang="fi-FI" sz="1200" kern="1200" dirty="0" err="1">
              <a:cs typeface="Arial" panose="020B0604020202020204" pitchFamily="34" charset="0"/>
            </a:rPr>
            <a:t>sharing</a:t>
          </a:r>
          <a:r>
            <a:rPr lang="fi-FI" sz="1200" kern="1200" dirty="0">
              <a:cs typeface="Arial" panose="020B0604020202020204" pitchFamily="34" charset="0"/>
            </a:rPr>
            <a:t> </a:t>
          </a:r>
          <a:r>
            <a:rPr lang="fi-FI" sz="1200" kern="1200" dirty="0" err="1">
              <a:cs typeface="Arial" panose="020B0604020202020204" pitchFamily="34" charset="0"/>
            </a:rPr>
            <a:t>resources</a:t>
          </a:r>
          <a:endParaRPr lang="fi-FI" sz="1200" kern="1200" dirty="0"/>
        </a:p>
        <a:p>
          <a:pPr marL="114300" lvl="1" indent="-114300" algn="l" defTabSz="533400">
            <a:lnSpc>
              <a:spcPct val="90000"/>
            </a:lnSpc>
            <a:spcBef>
              <a:spcPct val="0"/>
            </a:spcBef>
            <a:spcAft>
              <a:spcPct val="15000"/>
            </a:spcAft>
            <a:buChar char="•"/>
          </a:pPr>
          <a:r>
            <a:rPr lang="en-US" sz="1200" kern="1200" dirty="0">
              <a:cs typeface="Arial" panose="020B0604020202020204" pitchFamily="34" charset="0"/>
            </a:rPr>
            <a:t>Master plan for the systemic optimization of resources</a:t>
          </a:r>
          <a:endParaRPr lang="fi-FI" sz="1200" kern="1200" dirty="0">
            <a:cs typeface="Arial" panose="020B0604020202020204" pitchFamily="34" charset="0"/>
          </a:endParaRPr>
        </a:p>
      </dsp:txBody>
      <dsp:txXfrm>
        <a:off x="1468561" y="2189022"/>
        <a:ext cx="5376738" cy="995010"/>
      </dsp:txXfrm>
    </dsp:sp>
    <dsp:sp modelId="{84BBCA86-09C5-4486-935B-5F2B4B8665AA}">
      <dsp:nvSpPr>
        <dsp:cNvPr id="0" name=""/>
        <dsp:cNvSpPr/>
      </dsp:nvSpPr>
      <dsp:spPr>
        <a:xfrm>
          <a:off x="99500" y="2288522"/>
          <a:ext cx="1369060" cy="79600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5/24/2023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5/24/2023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llenmacarthurfoundation.org/case-studies/growing-alternatives-to-petroleum-based-packag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llenmacarthurfoundation.org/case-studies/how-re-thinking-the-business-model-for-cleaning-products-can-influence-desig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164E42-DED0-9246-9B1B-B67105F62D49}" type="slidenum">
              <a:rPr lang="en-US" smtClean="0"/>
              <a:t>1</a:t>
            </a:fld>
            <a:endParaRPr lang="en-US"/>
          </a:p>
        </p:txBody>
      </p:sp>
    </p:spTree>
    <p:extLst>
      <p:ext uri="{BB962C8B-B14F-4D97-AF65-F5344CB8AC3E}">
        <p14:creationId xmlns:p14="http://schemas.microsoft.com/office/powerpoint/2010/main" val="58633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00"/>
                </a:solidFill>
                <a:latin typeface="Helvetica Neue"/>
                <a:cs typeface="Helvetica Neue"/>
              </a:rPr>
              <a:t>SUMMARISE: What is the circular economy</a:t>
            </a:r>
          </a:p>
          <a:p>
            <a:endParaRPr lang="en-US" b="1" dirty="0">
              <a:solidFill>
                <a:srgbClr val="000000"/>
              </a:solidFill>
              <a:latin typeface="Helvetica Neue"/>
              <a:cs typeface="Helvetica Neue"/>
            </a:endParaRPr>
          </a:p>
          <a:p>
            <a:r>
              <a:rPr lang="en-US" b="1" dirty="0">
                <a:solidFill>
                  <a:srgbClr val="000000"/>
                </a:solidFill>
                <a:latin typeface="Helvetica Neue"/>
                <a:cs typeface="Helvetica Neue"/>
              </a:rPr>
              <a:t>Facilitation guide: </a:t>
            </a:r>
          </a:p>
          <a:p>
            <a:r>
              <a:rPr lang="en-US" dirty="0">
                <a:solidFill>
                  <a:srgbClr val="000000"/>
                </a:solidFill>
                <a:latin typeface="Helvetica Neue"/>
                <a:cs typeface="Helvetica Neue"/>
              </a:rPr>
              <a:t>Repeat the definition of a circular economy.</a:t>
            </a:r>
          </a:p>
        </p:txBody>
      </p:sp>
      <p:sp>
        <p:nvSpPr>
          <p:cNvPr id="4" name="Slide Number Placeholder 3"/>
          <p:cNvSpPr>
            <a:spLocks noGrp="1"/>
          </p:cNvSpPr>
          <p:nvPr>
            <p:ph type="sldNum" sz="quarter" idx="10"/>
          </p:nvPr>
        </p:nvSpPr>
        <p:spPr/>
        <p:txBody>
          <a:bodyPr/>
          <a:lstStyle/>
          <a:p>
            <a:fld id="{00902BC0-6B00-E244-AF5C-C1AB8548A8E8}" type="slidenum">
              <a:rPr lang="en-US" smtClean="0"/>
              <a:pPr/>
              <a:t>13</a:t>
            </a:fld>
            <a:endParaRPr lang="en-US" dirty="0"/>
          </a:p>
        </p:txBody>
      </p:sp>
    </p:spTree>
    <p:extLst>
      <p:ext uri="{BB962C8B-B14F-4D97-AF65-F5344CB8AC3E}">
        <p14:creationId xmlns:p14="http://schemas.microsoft.com/office/powerpoint/2010/main" val="535538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00"/>
                </a:solidFill>
                <a:latin typeface="Helvetica Neue "/>
                <a:cs typeface="Helvetica Neue "/>
              </a:rPr>
              <a:t>EXPLAIN: The circular economy from the butterfly diagram</a:t>
            </a:r>
          </a:p>
          <a:p>
            <a:endParaRPr lang="en-US" dirty="0">
              <a:solidFill>
                <a:srgbClr val="000000"/>
              </a:solidFill>
            </a:endParaRPr>
          </a:p>
          <a:p>
            <a:pPr>
              <a:spcAft>
                <a:spcPts val="600"/>
              </a:spcAft>
            </a:pPr>
            <a:r>
              <a:rPr lang="en-US" b="1" dirty="0">
                <a:solidFill>
                  <a:srgbClr val="000000"/>
                </a:solidFill>
                <a:latin typeface="Helvetica Neue"/>
                <a:cs typeface="Helvetica Neue"/>
              </a:rPr>
              <a:t>Facilitation guide:</a:t>
            </a:r>
            <a:endParaRPr lang="en-US" dirty="0">
              <a:solidFill>
                <a:srgbClr val="000000"/>
              </a:solidFill>
              <a:latin typeface="Helvetica Neue "/>
              <a:cs typeface="Helvetica Neue "/>
            </a:endParaRPr>
          </a:p>
          <a:p>
            <a:pPr>
              <a:spcAft>
                <a:spcPts val="600"/>
              </a:spcAft>
            </a:pPr>
            <a:r>
              <a:rPr lang="en-US" dirty="0">
                <a:solidFill>
                  <a:srgbClr val="000000"/>
                </a:solidFill>
                <a:latin typeface="Helvetica Neue "/>
                <a:cs typeface="Helvetica Neue "/>
              </a:rPr>
              <a:t>Go into more details on what a circular economy entails, the ‘butterfly diagram’ helps to illustrate the concept. Here you should p</a:t>
            </a:r>
            <a:r>
              <a:rPr lang="en-US" baseline="0" dirty="0">
                <a:solidFill>
                  <a:srgbClr val="000000"/>
                </a:solidFill>
                <a:latin typeface="Helvetica Neue "/>
                <a:cs typeface="Helvetica Neue "/>
              </a:rPr>
              <a:t>oint out to the participants: </a:t>
            </a:r>
          </a:p>
          <a:p>
            <a:pPr marL="171450" indent="-171450">
              <a:buFontTx/>
              <a:buChar char="•"/>
            </a:pPr>
            <a:r>
              <a:rPr lang="en-US" dirty="0">
                <a:solidFill>
                  <a:srgbClr val="000000"/>
                </a:solidFill>
                <a:latin typeface="Helvetica Neue "/>
                <a:cs typeface="Helvetica Neue "/>
              </a:rPr>
              <a:t>T</a:t>
            </a:r>
            <a:r>
              <a:rPr lang="en-US" baseline="0" dirty="0">
                <a:solidFill>
                  <a:srgbClr val="000000"/>
                </a:solidFill>
                <a:latin typeface="Helvetica Neue "/>
                <a:cs typeface="Helvetica Neue "/>
              </a:rPr>
              <a:t>he circular economy is </a:t>
            </a:r>
            <a:r>
              <a:rPr lang="en-US" baseline="0" dirty="0" err="1">
                <a:solidFill>
                  <a:srgbClr val="000000"/>
                </a:solidFill>
                <a:latin typeface="Helvetica Neue "/>
                <a:cs typeface="Helvetica Neue "/>
              </a:rPr>
              <a:t>characterised</a:t>
            </a:r>
            <a:r>
              <a:rPr lang="en-US" baseline="0" dirty="0">
                <a:solidFill>
                  <a:srgbClr val="000000"/>
                </a:solidFill>
                <a:latin typeface="Helvetica Neue "/>
                <a:cs typeface="Helvetica Neue "/>
              </a:rPr>
              <a:t> by feedback-</a:t>
            </a:r>
            <a:r>
              <a:rPr lang="en-US" dirty="0">
                <a:solidFill>
                  <a:srgbClr val="000000"/>
                </a:solidFill>
                <a:latin typeface="Helvetica Neue "/>
                <a:cs typeface="Helvetica Neue "/>
              </a:rPr>
              <a:t>rich </a:t>
            </a:r>
            <a:r>
              <a:rPr lang="en-US" i="1" baseline="0" dirty="0">
                <a:solidFill>
                  <a:srgbClr val="000000"/>
                </a:solidFill>
                <a:latin typeface="Helvetica Neue "/>
                <a:cs typeface="Helvetica Neue "/>
              </a:rPr>
              <a:t>flows</a:t>
            </a:r>
            <a:r>
              <a:rPr lang="en-US" baseline="0" dirty="0">
                <a:solidFill>
                  <a:srgbClr val="000000"/>
                </a:solidFill>
                <a:latin typeface="Helvetica Neue "/>
                <a:cs typeface="Helvetica Neue "/>
              </a:rPr>
              <a:t>.  The idea is to keep the materials moving – or </a:t>
            </a:r>
            <a:r>
              <a:rPr lang="en-US" i="1" baseline="0" dirty="0">
                <a:solidFill>
                  <a:srgbClr val="000000"/>
                </a:solidFill>
                <a:latin typeface="Helvetica Neue "/>
                <a:cs typeface="Helvetica Neue "/>
              </a:rPr>
              <a:t>flowing</a:t>
            </a:r>
            <a:r>
              <a:rPr lang="en-US" baseline="0" dirty="0">
                <a:solidFill>
                  <a:srgbClr val="000000"/>
                </a:solidFill>
                <a:latin typeface="Helvetica Neue "/>
                <a:cs typeface="Helvetica Neue "/>
              </a:rPr>
              <a:t> – around the system as effectively and as endlessly as possible</a:t>
            </a:r>
          </a:p>
          <a:p>
            <a:pPr marL="171450" indent="-171450">
              <a:buFontTx/>
              <a:buChar char="•"/>
            </a:pPr>
            <a:r>
              <a:rPr lang="en-US" dirty="0">
                <a:solidFill>
                  <a:srgbClr val="000000"/>
                </a:solidFill>
                <a:latin typeface="Helvetica Neue "/>
                <a:cs typeface="Helvetica Neue "/>
              </a:rPr>
              <a:t>It consists of </a:t>
            </a:r>
            <a:r>
              <a:rPr lang="en-US" baseline="0" dirty="0">
                <a:solidFill>
                  <a:srgbClr val="000000"/>
                </a:solidFill>
                <a:latin typeface="Helvetica Neue "/>
                <a:cs typeface="Helvetica Neue "/>
              </a:rPr>
              <a:t>two material cycles – technical and biological.</a:t>
            </a:r>
          </a:p>
          <a:p>
            <a:pPr marL="171450" indent="-171450">
              <a:buFontTx/>
              <a:buChar char="•"/>
            </a:pPr>
            <a:r>
              <a:rPr lang="en-US" baseline="0" dirty="0">
                <a:solidFill>
                  <a:srgbClr val="000000"/>
                </a:solidFill>
                <a:latin typeface="Helvetica Neue "/>
                <a:cs typeface="Helvetica Neue "/>
              </a:rPr>
              <a:t>There are two kinds of customer – consumers (of biological materials) and users (of technical materials).</a:t>
            </a:r>
          </a:p>
          <a:p>
            <a:pPr marL="171450" indent="-171450">
              <a:buFontTx/>
              <a:buChar char="•"/>
            </a:pPr>
            <a:r>
              <a:rPr lang="en-US" dirty="0">
                <a:solidFill>
                  <a:srgbClr val="000000"/>
                </a:solidFill>
                <a:latin typeface="Helvetica Neue "/>
                <a:cs typeface="Helvetica Neue "/>
              </a:rPr>
              <a:t>T</a:t>
            </a:r>
            <a:r>
              <a:rPr lang="en-US" baseline="0" dirty="0">
                <a:solidFill>
                  <a:srgbClr val="000000"/>
                </a:solidFill>
                <a:latin typeface="Helvetica Neue "/>
                <a:cs typeface="Helvetica Neue "/>
              </a:rPr>
              <a:t>he majority of flows return materials back into the system</a:t>
            </a:r>
            <a:r>
              <a:rPr lang="en-US" dirty="0">
                <a:solidFill>
                  <a:srgbClr val="000000"/>
                </a:solidFill>
                <a:latin typeface="Helvetica Neue "/>
                <a:cs typeface="Helvetica Neue "/>
              </a:rPr>
              <a:t> (therefore </a:t>
            </a:r>
            <a:r>
              <a:rPr lang="en-US" baseline="0" dirty="0">
                <a:solidFill>
                  <a:srgbClr val="000000"/>
                </a:solidFill>
                <a:latin typeface="Helvetica Neue "/>
                <a:cs typeface="Helvetica Neue "/>
              </a:rPr>
              <a:t>waste is </a:t>
            </a:r>
            <a:r>
              <a:rPr lang="en-US" baseline="0" dirty="0" err="1">
                <a:solidFill>
                  <a:srgbClr val="000000"/>
                </a:solidFill>
                <a:latin typeface="Helvetica Neue "/>
                <a:cs typeface="Helvetica Neue "/>
              </a:rPr>
              <a:t>minimised</a:t>
            </a:r>
            <a:r>
              <a:rPr lang="en-US" baseline="0" dirty="0">
                <a:solidFill>
                  <a:srgbClr val="000000"/>
                </a:solidFill>
                <a:latin typeface="Helvetica Neue "/>
                <a:cs typeface="Helvetica Neue "/>
              </a:rPr>
              <a:t>).</a:t>
            </a:r>
          </a:p>
          <a:p>
            <a:pPr marL="171450" indent="-171450">
              <a:buFontTx/>
              <a:buChar char="•"/>
            </a:pPr>
            <a:r>
              <a:rPr lang="en-US" dirty="0">
                <a:solidFill>
                  <a:srgbClr val="000000"/>
                </a:solidFill>
                <a:latin typeface="Helvetica Neue "/>
                <a:cs typeface="Helvetica Neue "/>
              </a:rPr>
              <a:t>I</a:t>
            </a:r>
            <a:r>
              <a:rPr lang="en-US" baseline="0" dirty="0">
                <a:solidFill>
                  <a:srgbClr val="000000"/>
                </a:solidFill>
                <a:latin typeface="Helvetica Neue "/>
                <a:cs typeface="Helvetica Neue "/>
              </a:rPr>
              <a:t>n the technical cycle, the closer the material loop is kept, the more profitable the action – hence</a:t>
            </a:r>
            <a:r>
              <a:rPr lang="en-US" dirty="0">
                <a:solidFill>
                  <a:srgbClr val="000000"/>
                </a:solidFill>
                <a:latin typeface="Helvetica Neue "/>
                <a:cs typeface="Helvetica Neue "/>
              </a:rPr>
              <a:t> rather maintain than reuse and recycling is ‘last resort’</a:t>
            </a:r>
            <a:r>
              <a:rPr lang="en-US" baseline="0" dirty="0">
                <a:solidFill>
                  <a:srgbClr val="000000"/>
                </a:solidFill>
                <a:latin typeface="Helvetica Neue "/>
                <a:cs typeface="Helvetica Neue "/>
              </a:rPr>
              <a:t>.</a:t>
            </a:r>
          </a:p>
          <a:p>
            <a:pPr marL="171450" indent="-171450">
              <a:buFontTx/>
              <a:buChar char="•"/>
            </a:pPr>
            <a:endParaRPr lang="en-US" baseline="0" dirty="0">
              <a:solidFill>
                <a:srgbClr val="000000"/>
              </a:solidFill>
              <a:latin typeface="Helvetica Neue "/>
              <a:cs typeface="Helvetica Neue "/>
            </a:endParaRPr>
          </a:p>
          <a:p>
            <a:pPr marL="0" indent="0">
              <a:buFontTx/>
              <a:buNone/>
            </a:pPr>
            <a:r>
              <a:rPr lang="en-US" baseline="0" dirty="0">
                <a:solidFill>
                  <a:srgbClr val="000000"/>
                </a:solidFill>
                <a:latin typeface="Helvetica Neue "/>
                <a:cs typeface="Helvetica Neue "/>
              </a:rPr>
              <a:t>&gt;&gt; Next step is do an exercise about some of the terms on this diagram.</a:t>
            </a:r>
            <a:endParaRPr lang="en-US" dirty="0">
              <a:solidFill>
                <a:srgbClr val="000000"/>
              </a:solidFill>
              <a:latin typeface="Helvetica Neue "/>
              <a:cs typeface="Helvetica Neue "/>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00902BC0-6B00-E244-AF5C-C1AB8548A8E8}" type="slidenum">
              <a:rPr lang="en-US" smtClean="0"/>
              <a:pPr/>
              <a:t>14</a:t>
            </a:fld>
            <a:endParaRPr lang="en-US" dirty="0"/>
          </a:p>
        </p:txBody>
      </p:sp>
    </p:spTree>
    <p:extLst>
      <p:ext uri="{BB962C8B-B14F-4D97-AF65-F5344CB8AC3E}">
        <p14:creationId xmlns:p14="http://schemas.microsoft.com/office/powerpoint/2010/main" val="416321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Helvetica Neue "/>
                <a:cs typeface="Helvetica Neue "/>
              </a:rPr>
              <a:t>EXPLAIN: </a:t>
            </a:r>
            <a:r>
              <a:rPr lang="en-US" b="1" dirty="0" err="1">
                <a:solidFill>
                  <a:srgbClr val="000000"/>
                </a:solidFill>
                <a:latin typeface="Helvetica Neue "/>
                <a:cs typeface="Helvetica Neue "/>
              </a:rPr>
              <a:t>ReSOLVE</a:t>
            </a:r>
            <a:r>
              <a:rPr lang="en-US" b="1" dirty="0">
                <a:solidFill>
                  <a:srgbClr val="000000"/>
                </a:solidFill>
                <a:latin typeface="Helvetica Neue "/>
                <a:cs typeface="Helvetica Neue "/>
              </a:rPr>
              <a:t> – A tool to identify opportunities</a:t>
            </a:r>
            <a:endParaRPr lang="en-US" dirty="0">
              <a:solidFill>
                <a:srgbClr val="000000"/>
              </a:solidFill>
              <a:latin typeface="Helvetica Neue "/>
              <a:cs typeface="Helvetica Neue "/>
            </a:endParaRPr>
          </a:p>
          <a:p>
            <a:pPr marL="0" marR="0" indent="0" algn="l" defTabSz="457200" rtl="0" eaLnBrk="1" fontAlgn="auto" latinLnBrk="0" hangingPunct="1">
              <a:lnSpc>
                <a:spcPct val="100000"/>
              </a:lnSpc>
              <a:spcBef>
                <a:spcPts val="600"/>
              </a:spcBef>
              <a:spcAft>
                <a:spcPts val="600"/>
              </a:spcAft>
              <a:buClrTx/>
              <a:buSzTx/>
              <a:buFontTx/>
              <a:buNone/>
              <a:tabLst/>
              <a:defRPr/>
            </a:pPr>
            <a:r>
              <a:rPr lang="en-US" b="1" dirty="0">
                <a:solidFill>
                  <a:srgbClr val="000000"/>
                </a:solidFill>
                <a:latin typeface="Helvetica Neue "/>
                <a:cs typeface="Helvetica Neue "/>
              </a:rPr>
              <a:t>Facilitation guide: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Helvetica Neue "/>
                <a:cs typeface="Helvetica Neue "/>
              </a:rPr>
              <a:t>Briefly introduce the </a:t>
            </a:r>
            <a:r>
              <a:rPr lang="en-US" dirty="0" err="1">
                <a:solidFill>
                  <a:srgbClr val="000000"/>
                </a:solidFill>
                <a:latin typeface="Helvetica Neue "/>
                <a:cs typeface="Helvetica Neue "/>
              </a:rPr>
              <a:t>ReSOLVE</a:t>
            </a:r>
            <a:r>
              <a:rPr lang="en-US" dirty="0">
                <a:solidFill>
                  <a:srgbClr val="000000"/>
                </a:solidFill>
                <a:latin typeface="Helvetica Neue "/>
                <a:cs typeface="Helvetica Neue "/>
              </a:rPr>
              <a:t> framework. You might say:</a:t>
            </a:r>
          </a:p>
          <a:p>
            <a:pPr marL="171450" indent="-171450">
              <a:buFont typeface="Arial"/>
              <a:buChar char="•"/>
              <a:defRPr/>
            </a:pPr>
            <a:r>
              <a:rPr lang="en-US" dirty="0">
                <a:solidFill>
                  <a:srgbClr val="000000"/>
                </a:solidFill>
                <a:latin typeface="Helvetica Neue "/>
                <a:cs typeface="Helvetica Neue "/>
              </a:rPr>
              <a:t>Through research conducted on case studies and expert interviews, the Ellen MacArthur Foundation and McKinsey have broadly identified a set of six actions that businesses can take in order to transition to a circular economy: Regenerate, Share, </a:t>
            </a:r>
            <a:r>
              <a:rPr lang="en-US" dirty="0" err="1">
                <a:solidFill>
                  <a:srgbClr val="000000"/>
                </a:solidFill>
                <a:latin typeface="Helvetica Neue "/>
                <a:cs typeface="Helvetica Neue "/>
              </a:rPr>
              <a:t>Optimise</a:t>
            </a:r>
            <a:r>
              <a:rPr lang="en-US" dirty="0">
                <a:solidFill>
                  <a:srgbClr val="000000"/>
                </a:solidFill>
                <a:latin typeface="Helvetica Neue "/>
                <a:cs typeface="Helvetica Neue "/>
              </a:rPr>
              <a:t>, Loop, </a:t>
            </a:r>
            <a:r>
              <a:rPr lang="en-US" dirty="0" err="1">
                <a:solidFill>
                  <a:srgbClr val="000000"/>
                </a:solidFill>
                <a:latin typeface="Helvetica Neue "/>
                <a:cs typeface="Helvetica Neue "/>
              </a:rPr>
              <a:t>Virtualise</a:t>
            </a:r>
            <a:r>
              <a:rPr lang="en-US" dirty="0">
                <a:solidFill>
                  <a:srgbClr val="000000"/>
                </a:solidFill>
                <a:latin typeface="Helvetica Neue "/>
                <a:cs typeface="Helvetica Neue "/>
              </a:rPr>
              <a:t>, and Exchange – together, the </a:t>
            </a:r>
            <a:r>
              <a:rPr lang="en-US" dirty="0" err="1">
                <a:solidFill>
                  <a:srgbClr val="000000"/>
                </a:solidFill>
                <a:latin typeface="Helvetica Neue "/>
                <a:cs typeface="Helvetica Neue "/>
              </a:rPr>
              <a:t>ReSOLVE</a:t>
            </a:r>
            <a:r>
              <a:rPr lang="en-US" dirty="0">
                <a:solidFill>
                  <a:srgbClr val="000000"/>
                </a:solidFill>
                <a:latin typeface="Helvetica Neue "/>
                <a:cs typeface="Helvetica Neue "/>
              </a:rPr>
              <a:t> framework. </a:t>
            </a:r>
          </a:p>
          <a:p>
            <a:pPr marL="171450" indent="-171450">
              <a:buFont typeface="Arial"/>
              <a:buChar char="•"/>
              <a:defRPr/>
            </a:pPr>
            <a:r>
              <a:rPr lang="en-US" dirty="0">
                <a:solidFill>
                  <a:srgbClr val="000000"/>
                </a:solidFill>
                <a:latin typeface="Helvetica Neue "/>
                <a:cs typeface="Helvetica Neue "/>
              </a:rPr>
              <a:t>The </a:t>
            </a:r>
            <a:r>
              <a:rPr lang="en-US" dirty="0" err="1">
                <a:solidFill>
                  <a:srgbClr val="000000"/>
                </a:solidFill>
                <a:latin typeface="Helvetica Neue "/>
                <a:cs typeface="Helvetica Neue "/>
              </a:rPr>
              <a:t>ReSOLVE</a:t>
            </a:r>
            <a:r>
              <a:rPr lang="en-US" dirty="0">
                <a:solidFill>
                  <a:srgbClr val="000000"/>
                </a:solidFill>
                <a:latin typeface="Helvetica Neue "/>
                <a:cs typeface="Helvetica Neue "/>
              </a:rPr>
              <a:t> framework offers businesses a tool for generating circular strategies and growth initiatives. </a:t>
            </a:r>
          </a:p>
          <a:p>
            <a:pPr marL="171450" indent="-171450">
              <a:buFont typeface="Arial"/>
              <a:buChar char="•"/>
              <a:defRPr/>
            </a:pPr>
            <a:r>
              <a:rPr lang="en-US" dirty="0">
                <a:solidFill>
                  <a:srgbClr val="000000"/>
                </a:solidFill>
                <a:latin typeface="Helvetica Neue "/>
                <a:cs typeface="Helvetica Neue "/>
              </a:rPr>
              <a:t>In different ways, these actions all increase the </a:t>
            </a:r>
            <a:r>
              <a:rPr lang="en-US" dirty="0" err="1">
                <a:solidFill>
                  <a:srgbClr val="000000"/>
                </a:solidFill>
                <a:latin typeface="Helvetica Neue "/>
                <a:cs typeface="Helvetica Neue "/>
              </a:rPr>
              <a:t>utilisation</a:t>
            </a:r>
            <a:r>
              <a:rPr lang="en-US" dirty="0">
                <a:solidFill>
                  <a:srgbClr val="000000"/>
                </a:solidFill>
                <a:latin typeface="Helvetica Neue "/>
                <a:cs typeface="Helvetica Neue "/>
              </a:rPr>
              <a:t> of physical assets, prolong their life, and shift resource use from finite to renewable sources.</a:t>
            </a:r>
          </a:p>
          <a:p>
            <a:pPr marL="171450" indent="-171450">
              <a:buFont typeface="Arial"/>
              <a:buChar char="•"/>
              <a:defRPr/>
            </a:pPr>
            <a:r>
              <a:rPr lang="en-US" dirty="0">
                <a:solidFill>
                  <a:srgbClr val="000000"/>
                </a:solidFill>
                <a:latin typeface="Helvetica Neue "/>
                <a:cs typeface="Helvetica Neue "/>
              </a:rPr>
              <a:t>Each action reinforces and accelerates the performance of the other actions.</a:t>
            </a:r>
          </a:p>
          <a:p>
            <a:pPr>
              <a:defRPr/>
            </a:pPr>
            <a:endParaRPr lang="en-US" dirty="0">
              <a:solidFill>
                <a:srgbClr val="000000"/>
              </a:solidFill>
              <a:latin typeface="Helvetica Neue "/>
              <a:cs typeface="Helvetica Neue "/>
            </a:endParaRPr>
          </a:p>
          <a:p>
            <a:pPr>
              <a:defRPr/>
            </a:pPr>
            <a:r>
              <a:rPr lang="en-US" dirty="0">
                <a:solidFill>
                  <a:srgbClr val="000000"/>
                </a:solidFill>
                <a:latin typeface="Helvetica Neue "/>
                <a:cs typeface="Helvetica Neue "/>
              </a:rPr>
              <a:t>&gt;&gt; In the next slides you will illustrate how to use </a:t>
            </a:r>
            <a:r>
              <a:rPr lang="en-US" dirty="0" err="1">
                <a:solidFill>
                  <a:srgbClr val="000000"/>
                </a:solidFill>
                <a:latin typeface="Helvetica Neue "/>
                <a:cs typeface="Helvetica Neue "/>
              </a:rPr>
              <a:t>ReSOLVE</a:t>
            </a:r>
            <a:r>
              <a:rPr lang="en-US" dirty="0">
                <a:solidFill>
                  <a:srgbClr val="000000"/>
                </a:solidFill>
                <a:latin typeface="Helvetica Neue "/>
                <a:cs typeface="Helvetica Neue "/>
              </a:rPr>
              <a:t> by introducing one case study at a time.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Helvetica Neue "/>
              <a:cs typeface="Helvetica Neue "/>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Helvetica Neue "/>
              <a:cs typeface="Helvetica Neue "/>
            </a:endParaRPr>
          </a:p>
        </p:txBody>
      </p:sp>
      <p:sp>
        <p:nvSpPr>
          <p:cNvPr id="4" name="Slide Number Placeholder 3"/>
          <p:cNvSpPr>
            <a:spLocks noGrp="1"/>
          </p:cNvSpPr>
          <p:nvPr>
            <p:ph type="sldNum" sz="quarter" idx="10"/>
          </p:nvPr>
        </p:nvSpPr>
        <p:spPr/>
        <p:txBody>
          <a:bodyPr/>
          <a:lstStyle/>
          <a:p>
            <a:fld id="{00902BC0-6B00-E244-AF5C-C1AB8548A8E8}"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214918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r>
              <a:rPr lang="en-US" b="1" dirty="0">
                <a:solidFill>
                  <a:srgbClr val="000000"/>
                </a:solidFill>
                <a:latin typeface="Helvetica Neue "/>
                <a:cs typeface="Helvetica Neue "/>
              </a:rPr>
              <a:t>EXPLAIN: </a:t>
            </a:r>
            <a:r>
              <a:rPr lang="en-US" b="1" dirty="0" err="1">
                <a:solidFill>
                  <a:srgbClr val="000000"/>
                </a:solidFill>
                <a:latin typeface="Helvetica Neue "/>
                <a:cs typeface="Helvetica Neue "/>
              </a:rPr>
              <a:t>ReSOLVE</a:t>
            </a:r>
            <a:r>
              <a:rPr lang="en-US" b="1" dirty="0">
                <a:solidFill>
                  <a:srgbClr val="000000"/>
                </a:solidFill>
                <a:latin typeface="Helvetica Neue "/>
                <a:cs typeface="Helvetica Neue "/>
              </a:rPr>
              <a:t> – </a:t>
            </a:r>
            <a:r>
              <a:rPr lang="en-US" b="1" dirty="0" err="1">
                <a:solidFill>
                  <a:srgbClr val="000000"/>
                </a:solidFill>
                <a:latin typeface="Helvetica Neue "/>
                <a:cs typeface="Helvetica Neue "/>
              </a:rPr>
              <a:t>Ecovative</a:t>
            </a:r>
            <a:endParaRPr lang="en-US" dirty="0">
              <a:solidFill>
                <a:srgbClr val="000000"/>
              </a:solidFill>
              <a:latin typeface="Helvetica Neue "/>
              <a:cs typeface="Helvetica Neue "/>
            </a:endParaRPr>
          </a:p>
          <a:p>
            <a:pPr>
              <a:spcBef>
                <a:spcPts val="600"/>
              </a:spcBef>
              <a:spcAft>
                <a:spcPts val="600"/>
              </a:spcAft>
            </a:pPr>
            <a:r>
              <a:rPr lang="en-US" b="1" dirty="0">
                <a:solidFill>
                  <a:srgbClr val="000000"/>
                </a:solidFill>
                <a:latin typeface="Helvetica Neue "/>
                <a:cs typeface="Helvetica Neue "/>
              </a:rPr>
              <a:t>Facilitation guide:</a:t>
            </a:r>
          </a:p>
          <a:p>
            <a:pPr marL="0" indent="0">
              <a:buFontTx/>
              <a:buNone/>
            </a:pPr>
            <a:r>
              <a:rPr lang="en-US" dirty="0">
                <a:solidFill>
                  <a:srgbClr val="000000"/>
                </a:solidFill>
                <a:latin typeface="Helvetica Neue "/>
                <a:cs typeface="Helvetica Neue "/>
              </a:rPr>
              <a:t>Briefly describe the business case. You might say:</a:t>
            </a:r>
          </a:p>
          <a:p>
            <a:pPr marL="171450" indent="-171450">
              <a:buFont typeface="Arial"/>
              <a:buChar char="•"/>
            </a:pPr>
            <a:r>
              <a:rPr lang="en-GB" dirty="0" err="1">
                <a:solidFill>
                  <a:srgbClr val="000000"/>
                </a:solidFill>
                <a:latin typeface="Helvetica Neue"/>
                <a:cs typeface="Helvetica Neue"/>
              </a:rPr>
              <a:t>Eben</a:t>
            </a:r>
            <a:r>
              <a:rPr lang="en-GB" dirty="0">
                <a:solidFill>
                  <a:srgbClr val="000000"/>
                </a:solidFill>
                <a:latin typeface="Helvetica Neue"/>
                <a:cs typeface="Helvetica Neue"/>
              </a:rPr>
              <a:t> Bayer and Gavin McIntyre, the founders of </a:t>
            </a:r>
            <a:r>
              <a:rPr lang="en-GB" dirty="0" err="1">
                <a:solidFill>
                  <a:srgbClr val="000000"/>
                </a:solidFill>
                <a:latin typeface="Helvetica Neue"/>
                <a:cs typeface="Helvetica Neue"/>
              </a:rPr>
              <a:t>Ecovative</a:t>
            </a:r>
            <a:r>
              <a:rPr lang="en-GB" dirty="0">
                <a:solidFill>
                  <a:srgbClr val="000000"/>
                </a:solidFill>
                <a:latin typeface="Helvetica Neue"/>
                <a:cs typeface="Helvetica Neue"/>
              </a:rPr>
              <a:t> Design, found inspiration while observing mushrooms growing on wood chips and how the ‘roots’ of the mushrooms bonded the wood chips together.</a:t>
            </a:r>
          </a:p>
          <a:p>
            <a:pPr marL="171450" indent="-171450">
              <a:buFont typeface="Arial"/>
              <a:buChar char="•"/>
            </a:pPr>
            <a:r>
              <a:rPr lang="en-GB" dirty="0">
                <a:solidFill>
                  <a:srgbClr val="000000"/>
                </a:solidFill>
                <a:latin typeface="Helvetica Neue"/>
                <a:cs typeface="Helvetica Neue"/>
              </a:rPr>
              <a:t>That enabled </a:t>
            </a:r>
            <a:r>
              <a:rPr lang="en-GB" dirty="0" err="1">
                <a:solidFill>
                  <a:srgbClr val="000000"/>
                </a:solidFill>
                <a:latin typeface="Helvetica Neue"/>
                <a:cs typeface="Helvetica Neue"/>
              </a:rPr>
              <a:t>Eben</a:t>
            </a:r>
            <a:r>
              <a:rPr lang="en-GB" dirty="0">
                <a:solidFill>
                  <a:srgbClr val="000000"/>
                </a:solidFill>
                <a:latin typeface="Helvetica Neue"/>
                <a:cs typeface="Helvetica Neue"/>
              </a:rPr>
              <a:t> and Gavin to </a:t>
            </a:r>
            <a:r>
              <a:rPr lang="en-US" dirty="0">
                <a:solidFill>
                  <a:srgbClr val="000000"/>
                </a:solidFill>
                <a:latin typeface="Helvetica Neue "/>
                <a:cs typeface="Helvetica Neue "/>
              </a:rPr>
              <a:t>manufacture a number of products that are made of a mushroom-based material that is a compostable, bio-based alternative to petroleum-based expanded plastics - Products include</a:t>
            </a:r>
            <a:r>
              <a:rPr lang="en-GB" dirty="0">
                <a:solidFill>
                  <a:srgbClr val="000000"/>
                </a:solidFill>
                <a:latin typeface="Helvetica Neue "/>
                <a:cs typeface="Helvetica Neue "/>
              </a:rPr>
              <a:t> </a:t>
            </a:r>
            <a:r>
              <a:rPr lang="en-US" dirty="0">
                <a:solidFill>
                  <a:srgbClr val="000000"/>
                </a:solidFill>
                <a:latin typeface="Helvetica Neue "/>
                <a:cs typeface="Helvetica Neue "/>
              </a:rPr>
              <a:t>protective packaging, insulation and even surfboards. </a:t>
            </a:r>
          </a:p>
          <a:p>
            <a:pPr marL="171450" indent="-171450">
              <a:buFont typeface="Arial"/>
              <a:buChar char="•"/>
            </a:pPr>
            <a:r>
              <a:rPr lang="en-GB" dirty="0">
                <a:solidFill>
                  <a:srgbClr val="000000"/>
                </a:solidFill>
                <a:latin typeface="Helvetica Neue"/>
                <a:cs typeface="Helvetica Neue"/>
              </a:rPr>
              <a:t>The material </a:t>
            </a:r>
            <a:r>
              <a:rPr lang="en-GB" dirty="0">
                <a:solidFill>
                  <a:srgbClr val="000000"/>
                </a:solidFill>
                <a:latin typeface="Helvetica Neue "/>
                <a:cs typeface="Helvetica Neue "/>
              </a:rPr>
              <a:t>is </a:t>
            </a:r>
            <a:r>
              <a:rPr lang="en-GB" dirty="0">
                <a:solidFill>
                  <a:srgbClr val="000000"/>
                </a:solidFill>
                <a:latin typeface="Helvetica Neue"/>
                <a:cs typeface="Helvetica Neue"/>
              </a:rPr>
              <a:t>grown in and around agriculture by-products with low economic value, i.e. plants that cannot be used for food or feed. This takes minimal processing and reduces the cost of the products and thus enables economic viability. At the end of use, products can be composted at home.</a:t>
            </a:r>
          </a:p>
          <a:p>
            <a:pPr marL="171450" indent="-171450">
              <a:buFont typeface="Arial"/>
              <a:buChar char="•"/>
            </a:pPr>
            <a:r>
              <a:rPr lang="en-GB" dirty="0">
                <a:solidFill>
                  <a:srgbClr val="000000"/>
                </a:solidFill>
                <a:latin typeface="Helvetica Neue"/>
                <a:cs typeface="Helvetica Neue"/>
              </a:rPr>
              <a:t>Additionally, the technique allows use of multiple </a:t>
            </a:r>
            <a:r>
              <a:rPr lang="en-GB" dirty="0" err="1">
                <a:solidFill>
                  <a:srgbClr val="000000"/>
                </a:solidFill>
                <a:latin typeface="Helvetica Neue"/>
                <a:cs typeface="Helvetica Neue"/>
              </a:rPr>
              <a:t>feedstocks</a:t>
            </a:r>
            <a:r>
              <a:rPr lang="en-GB" dirty="0">
                <a:solidFill>
                  <a:srgbClr val="000000"/>
                </a:solidFill>
                <a:latin typeface="Helvetica Neue"/>
                <a:cs typeface="Helvetica Neue"/>
              </a:rPr>
              <a:t>, thus allowing </a:t>
            </a:r>
            <a:r>
              <a:rPr lang="en-GB" dirty="0" err="1">
                <a:solidFill>
                  <a:srgbClr val="000000"/>
                </a:solidFill>
                <a:latin typeface="Helvetica Neue"/>
                <a:cs typeface="Helvetica Neue"/>
              </a:rPr>
              <a:t>Ecovative</a:t>
            </a:r>
            <a:r>
              <a:rPr lang="en-GB" dirty="0">
                <a:solidFill>
                  <a:srgbClr val="000000"/>
                </a:solidFill>
                <a:latin typeface="Helvetica Neue"/>
                <a:cs typeface="Helvetica Neue"/>
              </a:rPr>
              <a:t> to use locally available crops. </a:t>
            </a:r>
          </a:p>
          <a:p>
            <a:pPr marL="171450" indent="-171450">
              <a:buFont typeface="Arial"/>
              <a:buChar char="•"/>
            </a:pPr>
            <a:r>
              <a:rPr lang="en-US" dirty="0">
                <a:solidFill>
                  <a:srgbClr val="000000"/>
                </a:solidFill>
                <a:latin typeface="Helvetica Neue "/>
                <a:cs typeface="Helvetica Neue "/>
              </a:rPr>
              <a:t>Now </a:t>
            </a:r>
            <a:r>
              <a:rPr lang="en-US" dirty="0" err="1">
                <a:solidFill>
                  <a:srgbClr val="000000"/>
                </a:solidFill>
                <a:latin typeface="Helvetica Neue "/>
                <a:cs typeface="Helvetica Neue "/>
              </a:rPr>
              <a:t>Ecovative</a:t>
            </a:r>
            <a:r>
              <a:rPr lang="en-US" dirty="0">
                <a:solidFill>
                  <a:srgbClr val="000000"/>
                </a:solidFill>
                <a:latin typeface="Helvetica Neue "/>
                <a:cs typeface="Helvetica Neue "/>
              </a:rPr>
              <a:t> supplies packaging components to Dell, Steelcase and a growing number of Fortune 500 companies.</a:t>
            </a:r>
          </a:p>
          <a:p>
            <a:pPr>
              <a:spcAft>
                <a:spcPts val="600"/>
              </a:spcAft>
            </a:pPr>
            <a:endParaRPr lang="en-US" dirty="0">
              <a:solidFill>
                <a:srgbClr val="000000"/>
              </a:solidFill>
              <a:latin typeface="Helvetica Neue "/>
              <a:cs typeface="Helvetica Neue "/>
            </a:endParaRPr>
          </a:p>
          <a:p>
            <a:pPr>
              <a:spcAft>
                <a:spcPts val="600"/>
              </a:spcAft>
            </a:pPr>
            <a:r>
              <a:rPr lang="en-US" dirty="0">
                <a:solidFill>
                  <a:srgbClr val="000000"/>
                </a:solidFill>
                <a:latin typeface="Helvetica Neue "/>
                <a:cs typeface="Helvetica Neue "/>
              </a:rPr>
              <a:t>Case study link: </a:t>
            </a:r>
            <a:r>
              <a:rPr lang="en-US" dirty="0">
                <a:solidFill>
                  <a:srgbClr val="000000"/>
                </a:solidFill>
                <a:latin typeface="Helvetica Neue "/>
                <a:cs typeface="Helvetica Neue "/>
                <a:hlinkClick r:id="rId3"/>
              </a:rPr>
              <a:t>https://www.ellenmacarthurfoundation.org/case-studies/growing-alternatives-to-petroleum-based-packaging</a:t>
            </a:r>
            <a:r>
              <a:rPr lang="en-US" dirty="0">
                <a:solidFill>
                  <a:srgbClr val="000000"/>
                </a:solidFill>
                <a:latin typeface="Helvetica Neue "/>
                <a:cs typeface="Helvetica Neue "/>
              </a:rPr>
              <a:t> </a:t>
            </a:r>
          </a:p>
          <a:p>
            <a:pPr>
              <a:spcAft>
                <a:spcPts val="600"/>
              </a:spcAft>
            </a:pPr>
            <a:endParaRPr lang="en-GB" dirty="0">
              <a:solidFill>
                <a:srgbClr val="000000"/>
              </a:solidFill>
              <a:latin typeface="Helvetica Neue "/>
              <a:cs typeface="Helvetica Neue "/>
            </a:endParaRPr>
          </a:p>
          <a:p>
            <a:pPr>
              <a:spcAft>
                <a:spcPts val="600"/>
              </a:spcAft>
            </a:pPr>
            <a:endParaRPr lang="en-GB" dirty="0">
              <a:solidFill>
                <a:srgbClr val="000000"/>
              </a:solidFill>
              <a:latin typeface="Helvetica Neue "/>
              <a:cs typeface="Helvetica Neue "/>
            </a:endParaRPr>
          </a:p>
          <a:p>
            <a:pPr marL="0" indent="0">
              <a:buFontTx/>
              <a:buNone/>
            </a:pPr>
            <a:endParaRPr lang="en-US" dirty="0">
              <a:solidFill>
                <a:srgbClr val="000000"/>
              </a:solidFill>
              <a:latin typeface="Helvetica Neue "/>
              <a:cs typeface="Helvetica Neue "/>
            </a:endParaRPr>
          </a:p>
          <a:p>
            <a:pPr marL="0" indent="0">
              <a:buFontTx/>
              <a:buNone/>
            </a:pPr>
            <a:endParaRPr lang="en-US" dirty="0">
              <a:solidFill>
                <a:srgbClr val="000000"/>
              </a:solidFill>
              <a:latin typeface="Helvetica Neue "/>
              <a:cs typeface="Helvetica Neue "/>
            </a:endParaRPr>
          </a:p>
        </p:txBody>
      </p:sp>
      <p:sp>
        <p:nvSpPr>
          <p:cNvPr id="4" name="Slide Number Placeholder 3"/>
          <p:cNvSpPr>
            <a:spLocks noGrp="1"/>
          </p:cNvSpPr>
          <p:nvPr>
            <p:ph type="sldNum" sz="quarter" idx="10"/>
          </p:nvPr>
        </p:nvSpPr>
        <p:spPr/>
        <p:txBody>
          <a:bodyPr/>
          <a:lstStyle/>
          <a:p>
            <a:fld id="{00902BC0-6B00-E244-AF5C-C1AB8548A8E8}" type="slidenum">
              <a:rPr lang="en-US" smtClean="0"/>
              <a:pPr/>
              <a:t>17</a:t>
            </a:fld>
            <a:endParaRPr lang="en-US" dirty="0"/>
          </a:p>
        </p:txBody>
      </p:sp>
    </p:spTree>
    <p:extLst>
      <p:ext uri="{BB962C8B-B14F-4D97-AF65-F5344CB8AC3E}">
        <p14:creationId xmlns:p14="http://schemas.microsoft.com/office/powerpoint/2010/main" val="2085390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00"/>
                </a:solidFill>
                <a:latin typeface="Helvetica Neue "/>
                <a:cs typeface="Helvetica Neue "/>
              </a:rPr>
              <a:t>EXPLAIN: </a:t>
            </a:r>
            <a:r>
              <a:rPr lang="en-US" b="1" dirty="0" err="1">
                <a:solidFill>
                  <a:srgbClr val="000000"/>
                </a:solidFill>
                <a:latin typeface="Helvetica Neue "/>
                <a:cs typeface="Helvetica Neue "/>
              </a:rPr>
              <a:t>ReSOLVE</a:t>
            </a:r>
            <a:r>
              <a:rPr lang="en-US" b="1" dirty="0">
                <a:solidFill>
                  <a:srgbClr val="000000"/>
                </a:solidFill>
                <a:latin typeface="Helvetica Neue "/>
                <a:cs typeface="Helvetica Neue "/>
              </a:rPr>
              <a:t> – </a:t>
            </a:r>
            <a:r>
              <a:rPr lang="en-US" b="1" dirty="0" err="1">
                <a:solidFill>
                  <a:srgbClr val="000000"/>
                </a:solidFill>
                <a:latin typeface="Helvetica Neue "/>
                <a:cs typeface="Helvetica Neue "/>
              </a:rPr>
              <a:t>Ecovative</a:t>
            </a:r>
            <a:endParaRPr lang="en-US" dirty="0">
              <a:solidFill>
                <a:srgbClr val="000000"/>
              </a:solidFill>
              <a:latin typeface="Helvetica Neue "/>
              <a:cs typeface="Helvetica Neue "/>
            </a:endParaRPr>
          </a:p>
          <a:p>
            <a:pPr>
              <a:spcBef>
                <a:spcPts val="600"/>
              </a:spcBef>
              <a:spcAft>
                <a:spcPts val="600"/>
              </a:spcAft>
            </a:pPr>
            <a:r>
              <a:rPr lang="en-US" b="1" dirty="0">
                <a:solidFill>
                  <a:srgbClr val="000000"/>
                </a:solidFill>
                <a:latin typeface="Helvetica Neue "/>
                <a:cs typeface="Helvetica Neue "/>
              </a:rPr>
              <a:t>Facilitation guide:</a:t>
            </a:r>
          </a:p>
          <a:p>
            <a:r>
              <a:rPr lang="en-US" dirty="0">
                <a:solidFill>
                  <a:srgbClr val="000000"/>
                </a:solidFill>
                <a:latin typeface="Helvetica Neue"/>
                <a:cs typeface="Helvetica Neue"/>
              </a:rPr>
              <a:t>Identify the relevant actions in the </a:t>
            </a:r>
            <a:r>
              <a:rPr lang="en-US" dirty="0" err="1">
                <a:solidFill>
                  <a:srgbClr val="000000"/>
                </a:solidFill>
                <a:latin typeface="Helvetica Neue"/>
                <a:cs typeface="Helvetica Neue"/>
              </a:rPr>
              <a:t>ReSOLVE</a:t>
            </a:r>
            <a:r>
              <a:rPr lang="en-US" dirty="0">
                <a:solidFill>
                  <a:srgbClr val="000000"/>
                </a:solidFill>
                <a:latin typeface="Helvetica Neue"/>
                <a:cs typeface="Helvetica Neue"/>
              </a:rPr>
              <a:t> framework:</a:t>
            </a:r>
          </a:p>
          <a:p>
            <a:pPr marL="171450" indent="-171450">
              <a:buFont typeface="Arial"/>
              <a:buChar char="•"/>
            </a:pPr>
            <a:r>
              <a:rPr lang="en-US" dirty="0">
                <a:solidFill>
                  <a:srgbClr val="000000"/>
                </a:solidFill>
                <a:latin typeface="Helvetica Neue"/>
                <a:cs typeface="Helvetica Neue"/>
              </a:rPr>
              <a:t>Regenerate: The material is designed to be compostable and can go back into the biological cycle.</a:t>
            </a:r>
          </a:p>
          <a:p>
            <a:pPr marL="171450" indent="-171450">
              <a:buFont typeface="Arial"/>
              <a:buChar char="•"/>
            </a:pPr>
            <a:r>
              <a:rPr lang="en-US" dirty="0">
                <a:solidFill>
                  <a:srgbClr val="000000"/>
                </a:solidFill>
                <a:latin typeface="Helvetica Neue"/>
                <a:cs typeface="Helvetica Neue"/>
              </a:rPr>
              <a:t>Loop: </a:t>
            </a:r>
            <a:r>
              <a:rPr lang="en-US" dirty="0">
                <a:solidFill>
                  <a:prstClr val="black"/>
                </a:solidFill>
                <a:latin typeface="Gotham Light"/>
                <a:ea typeface="Gotham Light"/>
                <a:cs typeface="Gotham Light"/>
              </a:rPr>
              <a:t>Grows fungi on agricultural waste</a:t>
            </a:r>
            <a:endParaRPr lang="en-US" dirty="0">
              <a:solidFill>
                <a:srgbClr val="000000"/>
              </a:solidFill>
              <a:latin typeface="Helvetica Neue"/>
              <a:cs typeface="Helvetica Neue"/>
            </a:endParaRPr>
          </a:p>
          <a:p>
            <a:pPr marL="171450" indent="-171450">
              <a:buFont typeface="Arial"/>
              <a:buChar char="•"/>
            </a:pPr>
            <a:r>
              <a:rPr lang="en-US" dirty="0">
                <a:solidFill>
                  <a:srgbClr val="000000"/>
                </a:solidFill>
                <a:latin typeface="Helvetica Neue"/>
                <a:cs typeface="Helvetica Neue"/>
              </a:rPr>
              <a:t>Exchange: One material is substituted with another</a:t>
            </a:r>
            <a:r>
              <a:rPr lang="en-US" baseline="0" dirty="0">
                <a:solidFill>
                  <a:srgbClr val="000000"/>
                </a:solidFill>
                <a:latin typeface="Helvetica Neue"/>
                <a:cs typeface="Helvetica Neue"/>
              </a:rPr>
              <a:t> (for example, rather than use, say, polystyrene, people can use </a:t>
            </a:r>
            <a:r>
              <a:rPr lang="en-US" baseline="0" dirty="0" err="1">
                <a:solidFill>
                  <a:srgbClr val="000000"/>
                </a:solidFill>
                <a:latin typeface="Helvetica Neue"/>
                <a:cs typeface="Helvetica Neue"/>
              </a:rPr>
              <a:t>Ecovative</a:t>
            </a:r>
            <a:r>
              <a:rPr lang="en-US" baseline="0" dirty="0">
                <a:solidFill>
                  <a:srgbClr val="000000"/>
                </a:solidFill>
                <a:latin typeface="Helvetica Neue"/>
                <a:cs typeface="Helvetica Neue"/>
              </a:rPr>
              <a:t>) (</a:t>
            </a:r>
            <a:r>
              <a:rPr lang="en-US" baseline="0" dirty="0" err="1">
                <a:solidFill>
                  <a:srgbClr val="000000"/>
                </a:solidFill>
                <a:latin typeface="Helvetica Neue"/>
                <a:cs typeface="Helvetica Neue"/>
              </a:rPr>
              <a:t>i.e</a:t>
            </a:r>
            <a:r>
              <a:rPr lang="en-US" baseline="0" dirty="0">
                <a:solidFill>
                  <a:srgbClr val="000000"/>
                </a:solidFill>
                <a:latin typeface="Helvetica Neue"/>
                <a:cs typeface="Helvetica Neue"/>
              </a:rPr>
              <a:t> they substituted a general material for this new one)</a:t>
            </a:r>
            <a:endParaRPr lang="en-US" dirty="0">
              <a:solidFill>
                <a:srgbClr val="000000"/>
              </a:solidFill>
              <a:latin typeface="Helvetica Neue"/>
              <a:cs typeface="Helvetica Neue"/>
            </a:endParaRPr>
          </a:p>
        </p:txBody>
      </p:sp>
      <p:sp>
        <p:nvSpPr>
          <p:cNvPr id="4" name="Slide Number Placeholder 3"/>
          <p:cNvSpPr>
            <a:spLocks noGrp="1"/>
          </p:cNvSpPr>
          <p:nvPr>
            <p:ph type="sldNum" sz="quarter" idx="10"/>
          </p:nvPr>
        </p:nvSpPr>
        <p:spPr/>
        <p:txBody>
          <a:bodyPr/>
          <a:lstStyle/>
          <a:p>
            <a:fld id="{00902BC0-6B00-E244-AF5C-C1AB8548A8E8}"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41102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1813"/>
          </a:xfrm>
        </p:spPr>
        <p:txBody>
          <a:bodyPr/>
          <a:lstStyle/>
          <a:p>
            <a:pPr algn="ctr"/>
            <a:r>
              <a:rPr lang="en-US" b="1" dirty="0">
                <a:solidFill>
                  <a:srgbClr val="000000"/>
                </a:solidFill>
                <a:latin typeface="Helvetica Neue"/>
                <a:cs typeface="Helvetica Neue"/>
              </a:rPr>
              <a:t>EXPLAIN: </a:t>
            </a:r>
            <a:r>
              <a:rPr lang="en-US" b="1" dirty="0" err="1">
                <a:solidFill>
                  <a:srgbClr val="000000"/>
                </a:solidFill>
                <a:latin typeface="Helvetica Neue"/>
                <a:cs typeface="Helvetica Neue"/>
              </a:rPr>
              <a:t>ReSOLVE</a:t>
            </a:r>
            <a:r>
              <a:rPr lang="en-US" b="1" dirty="0">
                <a:solidFill>
                  <a:srgbClr val="000000"/>
                </a:solidFill>
                <a:latin typeface="Helvetica Neue"/>
                <a:cs typeface="Helvetica Neue"/>
              </a:rPr>
              <a:t> – </a:t>
            </a:r>
            <a:r>
              <a:rPr lang="en-US" b="1" dirty="0" err="1">
                <a:solidFill>
                  <a:srgbClr val="000000"/>
                </a:solidFill>
                <a:latin typeface="Helvetica Neue"/>
                <a:cs typeface="Helvetica Neue"/>
              </a:rPr>
              <a:t>Splosh</a:t>
            </a:r>
            <a:endParaRPr lang="en-US" dirty="0">
              <a:solidFill>
                <a:srgbClr val="000000"/>
              </a:solidFill>
              <a:latin typeface="Helvetica Neue"/>
              <a:cs typeface="Helvetica Neue"/>
            </a:endParaRPr>
          </a:p>
          <a:p>
            <a:pPr marL="0" indent="0">
              <a:buFontTx/>
              <a:buNone/>
            </a:pPr>
            <a:endParaRPr lang="en-US" dirty="0">
              <a:solidFill>
                <a:srgbClr val="000000"/>
              </a:solidFill>
              <a:latin typeface="Helvetica Neue"/>
              <a:cs typeface="Helvetica Neue"/>
            </a:endParaRPr>
          </a:p>
          <a:p>
            <a:pPr>
              <a:spcBef>
                <a:spcPts val="600"/>
              </a:spcBef>
              <a:spcAft>
                <a:spcPts val="600"/>
              </a:spcAft>
            </a:pPr>
            <a:r>
              <a:rPr lang="en-US" b="1" dirty="0">
                <a:solidFill>
                  <a:srgbClr val="000000"/>
                </a:solidFill>
                <a:latin typeface="Helvetica Neue"/>
                <a:cs typeface="Helvetica Neue"/>
              </a:rPr>
              <a:t>Facilitation guide:</a:t>
            </a:r>
          </a:p>
          <a:p>
            <a:r>
              <a:rPr lang="en-US" dirty="0">
                <a:solidFill>
                  <a:srgbClr val="000000"/>
                </a:solidFill>
                <a:latin typeface="Helvetica Neue"/>
                <a:cs typeface="Helvetica Neue"/>
              </a:rPr>
              <a:t>Briefly describe the business case. You might say:</a:t>
            </a:r>
          </a:p>
          <a:p>
            <a:pPr marL="171450" indent="-171450">
              <a:buFont typeface="Arial"/>
              <a:buChar char="•"/>
            </a:pPr>
            <a:r>
              <a:rPr lang="en-US" dirty="0">
                <a:solidFill>
                  <a:srgbClr val="000000"/>
                </a:solidFill>
                <a:latin typeface="Helvetica Neue"/>
                <a:cs typeface="Helvetica Neue"/>
              </a:rPr>
              <a:t>Angus Grahame set up </a:t>
            </a:r>
            <a:r>
              <a:rPr lang="en-US" dirty="0" err="1">
                <a:solidFill>
                  <a:srgbClr val="000000"/>
                </a:solidFill>
                <a:latin typeface="Helvetica Neue"/>
                <a:cs typeface="Helvetica Neue"/>
              </a:rPr>
              <a:t>Splosh</a:t>
            </a:r>
            <a:r>
              <a:rPr lang="en-US" dirty="0">
                <a:solidFill>
                  <a:srgbClr val="000000"/>
                </a:solidFill>
                <a:latin typeface="Helvetica Neue"/>
                <a:cs typeface="Helvetica Neue"/>
              </a:rPr>
              <a:t> in 2012 with the idea that there must be an opportunity to sell household cleaning products outside of the supermarkets using a ‘one time sale’ model.  He completely redesigned the products for a new e-commerce business model.</a:t>
            </a:r>
          </a:p>
          <a:p>
            <a:pPr marL="171450" indent="-171450">
              <a:buFont typeface="Arial"/>
              <a:buChar char="•"/>
            </a:pPr>
            <a:r>
              <a:rPr lang="en-US" dirty="0" err="1">
                <a:solidFill>
                  <a:srgbClr val="000000"/>
                </a:solidFill>
                <a:latin typeface="Helvetica Neue"/>
                <a:cs typeface="Helvetica Neue"/>
              </a:rPr>
              <a:t>Splosh</a:t>
            </a:r>
            <a:r>
              <a:rPr lang="en-US" dirty="0">
                <a:solidFill>
                  <a:srgbClr val="000000"/>
                </a:solidFill>
                <a:latin typeface="Helvetica Neue"/>
                <a:cs typeface="Helvetica Neue"/>
              </a:rPr>
              <a:t> sells customers a one-off ‘starter box’, containing a range of simply-designed bottles. A sachet of concentrated liquid is added to the bottle with warm tap water to create cleaning products. Bottles can be used repeatedly, with refill sachets delivered in boxes through the post. </a:t>
            </a:r>
          </a:p>
          <a:p>
            <a:pPr marL="171450" indent="-171450">
              <a:buFont typeface="Arial"/>
              <a:buChar char="•"/>
            </a:pPr>
            <a:r>
              <a:rPr lang="en-US" dirty="0">
                <a:solidFill>
                  <a:srgbClr val="000000"/>
                </a:solidFill>
                <a:latin typeface="Helvetica Neue"/>
                <a:cs typeface="Helvetica Neue"/>
              </a:rPr>
              <a:t>Since the products are not sold on a shelf, </a:t>
            </a:r>
            <a:r>
              <a:rPr lang="en-US" dirty="0" err="1">
                <a:solidFill>
                  <a:srgbClr val="000000"/>
                </a:solidFill>
                <a:latin typeface="Helvetica Neue"/>
                <a:cs typeface="Helvetica Neue"/>
              </a:rPr>
              <a:t>Splosh</a:t>
            </a:r>
            <a:r>
              <a:rPr lang="en-US" dirty="0">
                <a:solidFill>
                  <a:srgbClr val="000000"/>
                </a:solidFill>
                <a:latin typeface="Helvetica Neue"/>
                <a:cs typeface="Helvetica Neue"/>
              </a:rPr>
              <a:t> products don’t have be designed to fight for attention with other brands. In addition, the new relationship with the customer opens up a direct marketing channel, an extremely valuable way of communicating with users.</a:t>
            </a:r>
          </a:p>
          <a:p>
            <a:endParaRPr lang="en-US" dirty="0">
              <a:solidFill>
                <a:srgbClr val="000000"/>
              </a:solidFill>
              <a:latin typeface="Helvetica Neue"/>
              <a:cs typeface="Helvetica Neue"/>
            </a:endParaRPr>
          </a:p>
          <a:p>
            <a:r>
              <a:rPr lang="en-US" dirty="0">
                <a:solidFill>
                  <a:srgbClr val="000000"/>
                </a:solidFill>
                <a:latin typeface="Helvetica Neue"/>
                <a:cs typeface="Helvetica Neue"/>
              </a:rPr>
              <a:t>Case study link: </a:t>
            </a:r>
            <a:r>
              <a:rPr lang="en-US" dirty="0">
                <a:solidFill>
                  <a:srgbClr val="000000"/>
                </a:solidFill>
                <a:latin typeface="Helvetica Neue"/>
                <a:cs typeface="Helvetica Neue"/>
                <a:hlinkClick r:id="rId3"/>
              </a:rPr>
              <a:t>https://www.ellenmacarthurfoundation.org/case-studies/how-re-thinking-the-business-model-for-cleaning-products-can-influence-design</a:t>
            </a:r>
            <a:r>
              <a:rPr lang="en-US" dirty="0">
                <a:solidFill>
                  <a:srgbClr val="000000"/>
                </a:solidFill>
                <a:latin typeface="Helvetica Neue"/>
                <a:cs typeface="Helvetica Neue"/>
              </a:rPr>
              <a:t> </a:t>
            </a:r>
          </a:p>
        </p:txBody>
      </p:sp>
      <p:sp>
        <p:nvSpPr>
          <p:cNvPr id="4" name="Slide Number Placeholder 3"/>
          <p:cNvSpPr>
            <a:spLocks noGrp="1"/>
          </p:cNvSpPr>
          <p:nvPr>
            <p:ph type="sldNum" sz="quarter" idx="10"/>
          </p:nvPr>
        </p:nvSpPr>
        <p:spPr/>
        <p:txBody>
          <a:bodyPr/>
          <a:lstStyle/>
          <a:p>
            <a:fld id="{00902BC0-6B00-E244-AF5C-C1AB8548A8E8}" type="slidenum">
              <a:rPr lang="en-US" smtClean="0"/>
              <a:pPr/>
              <a:t>19</a:t>
            </a:fld>
            <a:endParaRPr lang="en-US" dirty="0"/>
          </a:p>
        </p:txBody>
      </p:sp>
    </p:spTree>
    <p:extLst>
      <p:ext uri="{BB962C8B-B14F-4D97-AF65-F5344CB8AC3E}">
        <p14:creationId xmlns:p14="http://schemas.microsoft.com/office/powerpoint/2010/main" val="403084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600"/>
              </a:spcBef>
              <a:spcAft>
                <a:spcPts val="600"/>
              </a:spcAft>
            </a:pPr>
            <a:r>
              <a:rPr lang="en-US" b="1" dirty="0">
                <a:solidFill>
                  <a:srgbClr val="000000"/>
                </a:solidFill>
                <a:latin typeface="Helvetica Neue"/>
                <a:cs typeface="Helvetica Neue"/>
              </a:rPr>
              <a:t>EXPLAIN: </a:t>
            </a:r>
            <a:r>
              <a:rPr lang="en-US" b="1" dirty="0" err="1">
                <a:solidFill>
                  <a:srgbClr val="000000"/>
                </a:solidFill>
                <a:latin typeface="Helvetica Neue"/>
                <a:cs typeface="Helvetica Neue"/>
              </a:rPr>
              <a:t>ReSOLVE</a:t>
            </a:r>
            <a:r>
              <a:rPr lang="en-US" b="1" dirty="0">
                <a:solidFill>
                  <a:srgbClr val="000000"/>
                </a:solidFill>
                <a:latin typeface="Helvetica Neue"/>
                <a:cs typeface="Helvetica Neue"/>
              </a:rPr>
              <a:t> – </a:t>
            </a:r>
            <a:r>
              <a:rPr lang="en-US" b="1" dirty="0" err="1">
                <a:solidFill>
                  <a:srgbClr val="000000"/>
                </a:solidFill>
                <a:latin typeface="Helvetica Neue"/>
                <a:cs typeface="Helvetica Neue"/>
              </a:rPr>
              <a:t>Splosh</a:t>
            </a:r>
            <a:endParaRPr lang="en-US" b="1" dirty="0">
              <a:solidFill>
                <a:srgbClr val="000000"/>
              </a:solidFill>
              <a:latin typeface="Helvetica Neue "/>
              <a:cs typeface="Helvetica Neue "/>
            </a:endParaRPr>
          </a:p>
          <a:p>
            <a:pPr>
              <a:spcBef>
                <a:spcPts val="600"/>
              </a:spcBef>
              <a:spcAft>
                <a:spcPts val="600"/>
              </a:spcAft>
            </a:pPr>
            <a:r>
              <a:rPr lang="en-US" b="1" dirty="0">
                <a:solidFill>
                  <a:srgbClr val="000000"/>
                </a:solidFill>
                <a:latin typeface="Helvetica Neue "/>
                <a:cs typeface="Helvetica Neue "/>
              </a:rPr>
              <a:t>Facilitation guide:</a:t>
            </a:r>
          </a:p>
          <a:p>
            <a:r>
              <a:rPr lang="en-US" dirty="0">
                <a:solidFill>
                  <a:srgbClr val="000000"/>
                </a:solidFill>
                <a:latin typeface="Helvetica Neue"/>
                <a:cs typeface="Helvetica Neue"/>
              </a:rPr>
              <a:t>Identify the relevant actions in the </a:t>
            </a:r>
            <a:r>
              <a:rPr lang="en-US" dirty="0" err="1">
                <a:solidFill>
                  <a:srgbClr val="000000"/>
                </a:solidFill>
                <a:latin typeface="Helvetica Neue"/>
                <a:cs typeface="Helvetica Neue"/>
              </a:rPr>
              <a:t>ReSOLVE</a:t>
            </a:r>
            <a:r>
              <a:rPr lang="en-US" dirty="0">
                <a:solidFill>
                  <a:srgbClr val="000000"/>
                </a:solidFill>
                <a:latin typeface="Helvetica Neue"/>
                <a:cs typeface="Helvetica Neue"/>
              </a:rPr>
              <a:t> framework:</a:t>
            </a:r>
          </a:p>
          <a:p>
            <a:pPr marL="171450" indent="-171450">
              <a:buFont typeface="Arial"/>
              <a:buChar char="•"/>
            </a:pPr>
            <a:r>
              <a:rPr lang="en-US" dirty="0" err="1">
                <a:solidFill>
                  <a:srgbClr val="000000"/>
                </a:solidFill>
                <a:latin typeface="Helvetica Neue"/>
                <a:cs typeface="Helvetica Neue"/>
              </a:rPr>
              <a:t>Optimise</a:t>
            </a:r>
            <a:r>
              <a:rPr lang="en-US" dirty="0">
                <a:solidFill>
                  <a:srgbClr val="000000"/>
                </a:solidFill>
                <a:latin typeface="Helvetica Neue"/>
                <a:cs typeface="Helvetica Neue"/>
              </a:rPr>
              <a:t>: Through the design of the bottles and the e-commerce sales model the life of the bottles is prolonged significantly, which also decreases the use of resources.</a:t>
            </a:r>
          </a:p>
          <a:p>
            <a:pPr marL="171450" indent="-171450">
              <a:buFont typeface="Arial"/>
              <a:buChar char="•"/>
            </a:pPr>
            <a:r>
              <a:rPr lang="en-US" dirty="0" err="1">
                <a:solidFill>
                  <a:srgbClr val="000000"/>
                </a:solidFill>
                <a:latin typeface="Helvetica Neue"/>
                <a:cs typeface="Helvetica Neue"/>
              </a:rPr>
              <a:t>Virtualise</a:t>
            </a:r>
            <a:r>
              <a:rPr lang="en-US" dirty="0">
                <a:solidFill>
                  <a:srgbClr val="000000"/>
                </a:solidFill>
                <a:latin typeface="Helvetica Neue"/>
                <a:cs typeface="Helvetica Neue"/>
              </a:rPr>
              <a:t>: The store is </a:t>
            </a:r>
            <a:r>
              <a:rPr lang="en-US" dirty="0" err="1">
                <a:solidFill>
                  <a:srgbClr val="000000"/>
                </a:solidFill>
                <a:latin typeface="Helvetica Neue"/>
                <a:cs typeface="Helvetica Neue"/>
              </a:rPr>
              <a:t>virtualised</a:t>
            </a:r>
            <a:r>
              <a:rPr lang="en-US" dirty="0">
                <a:solidFill>
                  <a:srgbClr val="000000"/>
                </a:solidFill>
                <a:latin typeface="Helvetica Neue"/>
                <a:cs typeface="Helvetica Neue"/>
              </a:rPr>
              <a:t>.</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00902BC0-6B00-E244-AF5C-C1AB8548A8E8}"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3988550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2F49867-A1E2-44B8-8F6B-3130B4EDC7B6}" type="slidenum">
              <a:rPr lang="fi-FI" noProof="0" smtClean="0"/>
              <a:pPr/>
              <a:t>22</a:t>
            </a:fld>
            <a:endParaRPr lang="fi-FI" noProof="0"/>
          </a:p>
        </p:txBody>
      </p:sp>
    </p:spTree>
    <p:extLst>
      <p:ext uri="{BB962C8B-B14F-4D97-AF65-F5344CB8AC3E}">
        <p14:creationId xmlns:p14="http://schemas.microsoft.com/office/powerpoint/2010/main" val="3608867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2F49867-A1E2-44B8-8F6B-3130B4EDC7B6}" type="slidenum">
              <a:rPr lang="fi-FI" noProof="0" smtClean="0"/>
              <a:pPr/>
              <a:t>23</a:t>
            </a:fld>
            <a:endParaRPr lang="fi-FI" noProof="0"/>
          </a:p>
        </p:txBody>
      </p:sp>
    </p:spTree>
    <p:extLst>
      <p:ext uri="{BB962C8B-B14F-4D97-AF65-F5344CB8AC3E}">
        <p14:creationId xmlns:p14="http://schemas.microsoft.com/office/powerpoint/2010/main" val="2967273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2F49867-A1E2-44B8-8F6B-3130B4EDC7B6}" type="slidenum">
              <a:rPr lang="fi-FI" noProof="0" smtClean="0"/>
              <a:pPr/>
              <a:t>24</a:t>
            </a:fld>
            <a:endParaRPr lang="fi-FI" noProof="0"/>
          </a:p>
        </p:txBody>
      </p:sp>
    </p:spTree>
    <p:extLst>
      <p:ext uri="{BB962C8B-B14F-4D97-AF65-F5344CB8AC3E}">
        <p14:creationId xmlns:p14="http://schemas.microsoft.com/office/powerpoint/2010/main" val="121816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err="1"/>
              <a:t>Let’s</a:t>
            </a:r>
            <a:r>
              <a:rPr lang="fi-FI" dirty="0"/>
              <a:t> </a:t>
            </a:r>
            <a:r>
              <a:rPr lang="fi-FI" dirty="0" err="1"/>
              <a:t>firstly</a:t>
            </a:r>
            <a:r>
              <a:rPr lang="fi-FI" dirty="0"/>
              <a:t> look at some </a:t>
            </a:r>
            <a:r>
              <a:rPr lang="fi-FI" dirty="0" err="1"/>
              <a:t>examples</a:t>
            </a:r>
            <a:r>
              <a:rPr lang="fi-FI" dirty="0"/>
              <a:t> of CE-</a:t>
            </a:r>
            <a:r>
              <a:rPr lang="fi-FI" dirty="0" err="1"/>
              <a:t>based</a:t>
            </a:r>
            <a:r>
              <a:rPr lang="fi-FI" dirty="0"/>
              <a:t> business </a:t>
            </a:r>
            <a:r>
              <a:rPr lang="fi-FI" dirty="0" err="1"/>
              <a:t>models</a:t>
            </a:r>
            <a:r>
              <a:rPr lang="fi-FI" dirty="0"/>
              <a:t>. </a:t>
            </a:r>
            <a:r>
              <a:rPr lang="fi-FI" dirty="0" err="1"/>
              <a:t>These</a:t>
            </a:r>
            <a:r>
              <a:rPr lang="fi-FI" dirty="0"/>
              <a:t> </a:t>
            </a:r>
            <a:r>
              <a:rPr lang="fi-FI" dirty="0" err="1"/>
              <a:t>are</a:t>
            </a:r>
            <a:r>
              <a:rPr lang="fi-FI" dirty="0"/>
              <a:t> some of </a:t>
            </a:r>
            <a:r>
              <a:rPr lang="fi-FI" dirty="0" err="1"/>
              <a:t>the</a:t>
            </a:r>
            <a:r>
              <a:rPr lang="fi-FI" dirty="0"/>
              <a:t> </a:t>
            </a:r>
            <a:r>
              <a:rPr lang="fi-FI" dirty="0" err="1"/>
              <a:t>firsm</a:t>
            </a:r>
            <a:r>
              <a:rPr lang="fi-FI" dirty="0"/>
              <a:t> </a:t>
            </a:r>
            <a:r>
              <a:rPr lang="fi-FI" dirty="0" err="1"/>
              <a:t>we</a:t>
            </a:r>
            <a:r>
              <a:rPr lang="fi-FI" dirty="0"/>
              <a:t> </a:t>
            </a:r>
            <a:r>
              <a:rPr lang="fi-FI" dirty="0" err="1"/>
              <a:t>are</a:t>
            </a:r>
            <a:r>
              <a:rPr lang="fi-FI" dirty="0"/>
              <a:t> </a:t>
            </a:r>
            <a:r>
              <a:rPr lang="fi-FI" dirty="0" err="1"/>
              <a:t>working</a:t>
            </a:r>
            <a:r>
              <a:rPr lang="fi-FI" dirty="0"/>
              <a:t> </a:t>
            </a:r>
            <a:r>
              <a:rPr lang="fi-FI" dirty="0" err="1"/>
              <a:t>with</a:t>
            </a:r>
            <a:r>
              <a:rPr lang="fi-FI" dirty="0"/>
              <a:t> in </a:t>
            </a:r>
            <a:r>
              <a:rPr lang="fi-FI" dirty="0" err="1"/>
              <a:t>our</a:t>
            </a:r>
            <a:r>
              <a:rPr lang="fi-FI" dirty="0"/>
              <a:t> </a:t>
            </a:r>
            <a:r>
              <a:rPr lang="fi-FI" dirty="0" err="1"/>
              <a:t>textile-focused</a:t>
            </a:r>
            <a:r>
              <a:rPr lang="fi-FI" dirty="0"/>
              <a:t> CE-</a:t>
            </a:r>
            <a:r>
              <a:rPr lang="fi-FI" dirty="0" err="1"/>
              <a:t>project</a:t>
            </a:r>
            <a:r>
              <a:rPr lang="fi-FI" dirty="0"/>
              <a:t>.</a:t>
            </a:r>
          </a:p>
          <a:p>
            <a:endParaRPr lang="fi-FI" dirty="0"/>
          </a:p>
          <a:p>
            <a:r>
              <a:rPr lang="fi-FI" dirty="0" err="1"/>
              <a:t>Touchpoint</a:t>
            </a:r>
            <a:r>
              <a:rPr lang="fi-FI" dirty="0"/>
              <a:t> </a:t>
            </a:r>
            <a:r>
              <a:rPr lang="fi-FI" dirty="0" err="1"/>
              <a:t>creates</a:t>
            </a:r>
            <a:r>
              <a:rPr lang="fi-FI" dirty="0"/>
              <a:t> </a:t>
            </a:r>
            <a:r>
              <a:rPr lang="fi-FI" dirty="0" err="1"/>
              <a:t>high-quality</a:t>
            </a:r>
            <a:r>
              <a:rPr lang="fi-FI" dirty="0"/>
              <a:t> and </a:t>
            </a:r>
            <a:r>
              <a:rPr lang="fi-FI" dirty="0" err="1"/>
              <a:t>durable</a:t>
            </a:r>
            <a:r>
              <a:rPr lang="fi-FI" dirty="0"/>
              <a:t> </a:t>
            </a:r>
            <a:r>
              <a:rPr lang="fi-FI" dirty="0" err="1"/>
              <a:t>workwear</a:t>
            </a:r>
            <a:r>
              <a:rPr lang="fi-FI" dirty="0"/>
              <a:t> for </a:t>
            </a:r>
            <a:r>
              <a:rPr lang="fi-FI" dirty="0" err="1"/>
              <a:t>businesses</a:t>
            </a:r>
            <a:r>
              <a:rPr lang="fi-FI" dirty="0"/>
              <a:t>, and </a:t>
            </a:r>
            <a:r>
              <a:rPr lang="fi-FI" dirty="0" err="1"/>
              <a:t>can</a:t>
            </a:r>
            <a:r>
              <a:rPr lang="fi-FI" dirty="0"/>
              <a:t> </a:t>
            </a:r>
            <a:r>
              <a:rPr lang="fi-FI" dirty="0" err="1"/>
              <a:t>provides</a:t>
            </a:r>
            <a:r>
              <a:rPr lang="fi-FI" dirty="0"/>
              <a:t> </a:t>
            </a:r>
            <a:r>
              <a:rPr lang="fi-FI" dirty="0" err="1"/>
              <a:t>various</a:t>
            </a:r>
            <a:r>
              <a:rPr lang="fi-FI" dirty="0"/>
              <a:t> </a:t>
            </a:r>
            <a:r>
              <a:rPr lang="fi-FI" dirty="0" err="1"/>
              <a:t>services</a:t>
            </a:r>
            <a:r>
              <a:rPr lang="fi-FI" dirty="0"/>
              <a:t>, </a:t>
            </a:r>
            <a:r>
              <a:rPr lang="fi-FI" dirty="0" err="1"/>
              <a:t>e.g</a:t>
            </a:r>
            <a:r>
              <a:rPr lang="fi-FI" dirty="0"/>
              <a:t>. </a:t>
            </a:r>
            <a:r>
              <a:rPr lang="fi-FI" dirty="0" err="1"/>
              <a:t>related</a:t>
            </a:r>
            <a:r>
              <a:rPr lang="fi-FI" dirty="0"/>
              <a:t> to </a:t>
            </a:r>
            <a:r>
              <a:rPr lang="fi-FI" dirty="0" err="1"/>
              <a:t>inventory</a:t>
            </a:r>
            <a:r>
              <a:rPr lang="fi-FI" dirty="0"/>
              <a:t> management and LCA, </a:t>
            </a:r>
            <a:r>
              <a:rPr lang="fi-FI" dirty="0" err="1"/>
              <a:t>alongside</a:t>
            </a:r>
            <a:r>
              <a:rPr lang="fi-FI" dirty="0"/>
              <a:t> </a:t>
            </a:r>
            <a:r>
              <a:rPr lang="fi-FI" dirty="0" err="1"/>
              <a:t>the</a:t>
            </a:r>
            <a:r>
              <a:rPr lang="fi-FI" dirty="0"/>
              <a:t> </a:t>
            </a:r>
            <a:r>
              <a:rPr lang="fi-FI" dirty="0" err="1"/>
              <a:t>product</a:t>
            </a:r>
            <a:r>
              <a:rPr lang="fi-FI" dirty="0"/>
              <a:t>. </a:t>
            </a:r>
            <a:r>
              <a:rPr lang="fi-FI" dirty="0" err="1"/>
              <a:t>They</a:t>
            </a:r>
            <a:r>
              <a:rPr lang="fi-FI" dirty="0"/>
              <a:t> </a:t>
            </a:r>
            <a:r>
              <a:rPr lang="fi-FI" dirty="0" err="1"/>
              <a:t>wave</a:t>
            </a:r>
            <a:r>
              <a:rPr lang="fi-FI" dirty="0"/>
              <a:t> a </a:t>
            </a:r>
            <a:r>
              <a:rPr lang="fi-FI" dirty="0" err="1"/>
              <a:t>closed-loop</a:t>
            </a:r>
            <a:r>
              <a:rPr lang="fi-FI" dirty="0"/>
              <a:t> </a:t>
            </a:r>
            <a:r>
              <a:rPr lang="fi-FI" dirty="0" err="1"/>
              <a:t>solution</a:t>
            </a:r>
            <a:r>
              <a:rPr lang="fi-FI" dirty="0"/>
              <a:t> </a:t>
            </a:r>
            <a:r>
              <a:rPr lang="fi-FI" dirty="0" err="1"/>
              <a:t>where</a:t>
            </a:r>
            <a:r>
              <a:rPr lang="fi-FI" dirty="0"/>
              <a:t> </a:t>
            </a:r>
            <a:r>
              <a:rPr lang="fi-FI" dirty="0" err="1"/>
              <a:t>they</a:t>
            </a:r>
            <a:r>
              <a:rPr lang="fi-FI" dirty="0"/>
              <a:t> </a:t>
            </a:r>
            <a:r>
              <a:rPr lang="fi-FI" dirty="0" err="1"/>
              <a:t>collect</a:t>
            </a:r>
            <a:r>
              <a:rPr lang="fi-FI" dirty="0"/>
              <a:t> </a:t>
            </a:r>
            <a:r>
              <a:rPr lang="fi-FI" dirty="0" err="1"/>
              <a:t>the</a:t>
            </a:r>
            <a:r>
              <a:rPr lang="fi-FI" dirty="0"/>
              <a:t> </a:t>
            </a:r>
            <a:r>
              <a:rPr lang="fi-FI" dirty="0" err="1"/>
              <a:t>used</a:t>
            </a:r>
            <a:r>
              <a:rPr lang="fi-FI" dirty="0"/>
              <a:t> </a:t>
            </a:r>
            <a:r>
              <a:rPr lang="fi-FI" dirty="0" err="1"/>
              <a:t>workwear</a:t>
            </a:r>
            <a:r>
              <a:rPr lang="fi-FI" dirty="0"/>
              <a:t> and </a:t>
            </a:r>
            <a:r>
              <a:rPr lang="fi-FI" dirty="0" err="1"/>
              <a:t>find</a:t>
            </a:r>
            <a:r>
              <a:rPr lang="fi-FI" dirty="0"/>
              <a:t> </a:t>
            </a:r>
            <a:r>
              <a:rPr lang="fi-FI" dirty="0" err="1"/>
              <a:t>new</a:t>
            </a:r>
            <a:r>
              <a:rPr lang="fi-FI" dirty="0"/>
              <a:t> </a:t>
            </a:r>
            <a:r>
              <a:rPr lang="fi-FI" dirty="0" err="1"/>
              <a:t>uses</a:t>
            </a:r>
            <a:r>
              <a:rPr lang="fi-FI" dirty="0"/>
              <a:t> for </a:t>
            </a:r>
            <a:r>
              <a:rPr lang="fi-FI" dirty="0" err="1"/>
              <a:t>the</a:t>
            </a:r>
            <a:r>
              <a:rPr lang="fi-FI" dirty="0"/>
              <a:t> </a:t>
            </a:r>
            <a:r>
              <a:rPr lang="fi-FI" dirty="0" err="1"/>
              <a:t>textile</a:t>
            </a:r>
            <a:r>
              <a:rPr lang="fi-FI" dirty="0"/>
              <a:t> </a:t>
            </a:r>
            <a:r>
              <a:rPr lang="fi-FI" dirty="0" err="1"/>
              <a:t>materials</a:t>
            </a:r>
            <a:r>
              <a:rPr lang="fi-FI" dirty="0"/>
              <a:t>, </a:t>
            </a:r>
            <a:r>
              <a:rPr lang="fi-FI" dirty="0" err="1"/>
              <a:t>which</a:t>
            </a:r>
            <a:r>
              <a:rPr lang="fi-FI" dirty="0"/>
              <a:t> </a:t>
            </a:r>
            <a:r>
              <a:rPr lang="fi-FI" dirty="0" err="1"/>
              <a:t>gives</a:t>
            </a:r>
            <a:r>
              <a:rPr lang="fi-FI" dirty="0"/>
              <a:t> </a:t>
            </a:r>
            <a:r>
              <a:rPr lang="fi-FI" dirty="0" err="1"/>
              <a:t>the</a:t>
            </a:r>
            <a:r>
              <a:rPr lang="fi-FI" dirty="0"/>
              <a:t> </a:t>
            </a:r>
            <a:r>
              <a:rPr lang="fi-FI" dirty="0" err="1"/>
              <a:t>material</a:t>
            </a:r>
            <a:r>
              <a:rPr lang="fi-FI" dirty="0"/>
              <a:t> a </a:t>
            </a:r>
            <a:r>
              <a:rPr lang="fi-FI" dirty="0" err="1"/>
              <a:t>new</a:t>
            </a:r>
            <a:r>
              <a:rPr lang="fi-FI" dirty="0"/>
              <a:t> </a:t>
            </a:r>
            <a:r>
              <a:rPr lang="fi-FI" dirty="0" err="1"/>
              <a:t>lifecycle</a:t>
            </a:r>
            <a:r>
              <a:rPr lang="fi-FI" dirty="0"/>
              <a:t>. </a:t>
            </a:r>
            <a:r>
              <a:rPr lang="fi-FI" dirty="0" err="1"/>
              <a:t>You</a:t>
            </a:r>
            <a:r>
              <a:rPr lang="fi-FI" dirty="0"/>
              <a:t> </a:t>
            </a:r>
            <a:r>
              <a:rPr lang="fi-FI" dirty="0" err="1"/>
              <a:t>will</a:t>
            </a:r>
            <a:r>
              <a:rPr lang="fi-FI" dirty="0"/>
              <a:t> </a:t>
            </a:r>
            <a:r>
              <a:rPr lang="fi-FI" dirty="0" err="1"/>
              <a:t>hear</a:t>
            </a:r>
            <a:r>
              <a:rPr lang="fi-FI" dirty="0"/>
              <a:t> </a:t>
            </a:r>
            <a:r>
              <a:rPr lang="fi-FI" dirty="0" err="1"/>
              <a:t>about</a:t>
            </a:r>
            <a:r>
              <a:rPr lang="fi-FI" dirty="0"/>
              <a:t> </a:t>
            </a:r>
            <a:r>
              <a:rPr lang="fi-FI" dirty="0" err="1"/>
              <a:t>this</a:t>
            </a:r>
            <a:r>
              <a:rPr lang="fi-FI" dirty="0"/>
              <a:t> </a:t>
            </a:r>
            <a:r>
              <a:rPr lang="fi-FI" dirty="0" err="1"/>
              <a:t>company</a:t>
            </a:r>
            <a:r>
              <a:rPr lang="fi-FI" dirty="0"/>
              <a:t> </a:t>
            </a:r>
            <a:r>
              <a:rPr lang="fi-FI" dirty="0" err="1"/>
              <a:t>more</a:t>
            </a:r>
            <a:r>
              <a:rPr lang="fi-FI" dirty="0"/>
              <a:t> </a:t>
            </a:r>
            <a:r>
              <a:rPr lang="fi-FI" dirty="0" err="1"/>
              <a:t>duing</a:t>
            </a:r>
            <a:r>
              <a:rPr lang="fi-FI" dirty="0"/>
              <a:t> </a:t>
            </a:r>
            <a:r>
              <a:rPr lang="fi-FI" dirty="0" err="1"/>
              <a:t>the</a:t>
            </a:r>
            <a:r>
              <a:rPr lang="fi-FI" dirty="0"/>
              <a:t> </a:t>
            </a:r>
            <a:r>
              <a:rPr lang="fi-FI" dirty="0" err="1"/>
              <a:t>guest</a:t>
            </a:r>
            <a:r>
              <a:rPr lang="fi-FI" dirty="0"/>
              <a:t> </a:t>
            </a:r>
            <a:r>
              <a:rPr lang="fi-FI" dirty="0" err="1"/>
              <a:t>lecture</a:t>
            </a:r>
            <a:r>
              <a:rPr lang="fi-FI" dirty="0"/>
              <a:t>.</a:t>
            </a:r>
          </a:p>
          <a:p>
            <a:endParaRPr lang="fi-FI" dirty="0"/>
          </a:p>
          <a:p>
            <a:r>
              <a:rPr lang="fi-FI" dirty="0"/>
              <a:t>Pure Waste </a:t>
            </a:r>
            <a:r>
              <a:rPr lang="fi-FI" dirty="0" err="1"/>
              <a:t>manufacturers</a:t>
            </a:r>
            <a:r>
              <a:rPr lang="fi-FI" dirty="0"/>
              <a:t> </a:t>
            </a:r>
            <a:r>
              <a:rPr lang="fi-FI" dirty="0" err="1"/>
              <a:t>clothing</a:t>
            </a:r>
            <a:r>
              <a:rPr lang="fi-FI" dirty="0"/>
              <a:t> </a:t>
            </a:r>
            <a:r>
              <a:rPr lang="fi-FI" dirty="0" err="1"/>
              <a:t>from</a:t>
            </a:r>
            <a:r>
              <a:rPr lang="fi-FI" dirty="0"/>
              <a:t> </a:t>
            </a:r>
            <a:r>
              <a:rPr lang="fi-FI" dirty="0" err="1"/>
              <a:t>textile</a:t>
            </a:r>
            <a:r>
              <a:rPr lang="fi-FI" dirty="0"/>
              <a:t> </a:t>
            </a:r>
            <a:r>
              <a:rPr lang="fi-FI" dirty="0" err="1"/>
              <a:t>waste</a:t>
            </a:r>
            <a:r>
              <a:rPr lang="fi-FI" dirty="0"/>
              <a:t> </a:t>
            </a:r>
            <a:r>
              <a:rPr lang="fi-FI" dirty="0" err="1"/>
              <a:t>material</a:t>
            </a:r>
            <a:r>
              <a:rPr lang="fi-FI" dirty="0"/>
              <a:t>, </a:t>
            </a:r>
            <a:r>
              <a:rPr lang="fi-FI" dirty="0" err="1"/>
              <a:t>which</a:t>
            </a:r>
            <a:r>
              <a:rPr lang="fi-FI" dirty="0"/>
              <a:t> is </a:t>
            </a:r>
            <a:r>
              <a:rPr lang="fi-FI" dirty="0" err="1"/>
              <a:t>left</a:t>
            </a:r>
            <a:r>
              <a:rPr lang="fi-FI" dirty="0"/>
              <a:t> </a:t>
            </a:r>
            <a:r>
              <a:rPr lang="fi-FI" dirty="0" err="1"/>
              <a:t>over</a:t>
            </a:r>
            <a:r>
              <a:rPr lang="fi-FI" dirty="0"/>
              <a:t> </a:t>
            </a:r>
            <a:r>
              <a:rPr lang="fi-FI" dirty="0" err="1"/>
              <a:t>from</a:t>
            </a:r>
            <a:r>
              <a:rPr lang="fi-FI" dirty="0"/>
              <a:t> </a:t>
            </a:r>
            <a:r>
              <a:rPr lang="fi-FI" dirty="0" err="1"/>
              <a:t>cutting</a:t>
            </a:r>
            <a:r>
              <a:rPr lang="fi-FI" dirty="0"/>
              <a:t> </a:t>
            </a:r>
            <a:r>
              <a:rPr lang="fi-FI" dirty="0" err="1"/>
              <a:t>processes</a:t>
            </a:r>
            <a:r>
              <a:rPr lang="fi-FI" dirty="0"/>
              <a:t>. </a:t>
            </a:r>
            <a:r>
              <a:rPr lang="fi-FI" dirty="0" err="1"/>
              <a:t>They</a:t>
            </a:r>
            <a:r>
              <a:rPr lang="fi-FI" dirty="0"/>
              <a:t> </a:t>
            </a:r>
            <a:r>
              <a:rPr lang="fi-FI" dirty="0" err="1"/>
              <a:t>sell</a:t>
            </a:r>
            <a:r>
              <a:rPr lang="fi-FI" dirty="0"/>
              <a:t> </a:t>
            </a:r>
            <a:r>
              <a:rPr lang="fi-FI" dirty="0" err="1"/>
              <a:t>the</a:t>
            </a:r>
            <a:r>
              <a:rPr lang="fi-FI" dirty="0"/>
              <a:t> </a:t>
            </a:r>
            <a:r>
              <a:rPr lang="fi-FI" dirty="0" err="1"/>
              <a:t>clothing</a:t>
            </a:r>
            <a:r>
              <a:rPr lang="fi-FI" dirty="0"/>
              <a:t> to </a:t>
            </a:r>
            <a:r>
              <a:rPr lang="fi-FI" dirty="0" err="1"/>
              <a:t>both</a:t>
            </a:r>
            <a:r>
              <a:rPr lang="fi-FI" dirty="0"/>
              <a:t> </a:t>
            </a:r>
            <a:r>
              <a:rPr lang="fi-FI" dirty="0" err="1"/>
              <a:t>consumers</a:t>
            </a:r>
            <a:r>
              <a:rPr lang="fi-FI" dirty="0"/>
              <a:t> and </a:t>
            </a:r>
            <a:r>
              <a:rPr lang="fi-FI" dirty="0" err="1"/>
              <a:t>create</a:t>
            </a:r>
            <a:r>
              <a:rPr lang="fi-FI" dirty="0"/>
              <a:t> </a:t>
            </a:r>
            <a:r>
              <a:rPr lang="fi-FI" dirty="0" err="1"/>
              <a:t>collections</a:t>
            </a:r>
            <a:r>
              <a:rPr lang="fi-FI" dirty="0"/>
              <a:t> for business </a:t>
            </a:r>
            <a:r>
              <a:rPr lang="fi-FI" dirty="0" err="1"/>
              <a:t>customers</a:t>
            </a:r>
            <a:r>
              <a:rPr lang="fi-FI" dirty="0"/>
              <a:t>. </a:t>
            </a:r>
            <a:r>
              <a:rPr lang="fi-FI" dirty="0" err="1"/>
              <a:t>Utilizing</a:t>
            </a:r>
            <a:r>
              <a:rPr lang="fi-FI" dirty="0"/>
              <a:t> </a:t>
            </a:r>
            <a:r>
              <a:rPr lang="fi-FI" dirty="0" err="1"/>
              <a:t>waste</a:t>
            </a:r>
            <a:r>
              <a:rPr lang="fi-FI" dirty="0"/>
              <a:t> </a:t>
            </a:r>
            <a:r>
              <a:rPr lang="fi-FI" dirty="0" err="1"/>
              <a:t>material</a:t>
            </a:r>
            <a:r>
              <a:rPr lang="fi-FI" dirty="0"/>
              <a:t> </a:t>
            </a:r>
            <a:r>
              <a:rPr lang="fi-FI" dirty="0" err="1"/>
              <a:t>instead</a:t>
            </a:r>
            <a:r>
              <a:rPr lang="fi-FI" dirty="0"/>
              <a:t> of </a:t>
            </a:r>
            <a:r>
              <a:rPr lang="fi-FI" dirty="0" err="1"/>
              <a:t>virgin</a:t>
            </a:r>
            <a:r>
              <a:rPr lang="fi-FI" dirty="0"/>
              <a:t> </a:t>
            </a:r>
            <a:r>
              <a:rPr lang="fi-FI" dirty="0" err="1"/>
              <a:t>cotton</a:t>
            </a:r>
            <a:r>
              <a:rPr lang="fi-FI" dirty="0"/>
              <a:t> saves </a:t>
            </a:r>
            <a:r>
              <a:rPr lang="fi-FI" dirty="0" err="1"/>
              <a:t>huge</a:t>
            </a:r>
            <a:r>
              <a:rPr lang="fi-FI" dirty="0"/>
              <a:t> </a:t>
            </a:r>
            <a:r>
              <a:rPr lang="fi-FI" dirty="0" err="1"/>
              <a:t>amounts</a:t>
            </a:r>
            <a:r>
              <a:rPr lang="fi-FI" dirty="0"/>
              <a:t> of </a:t>
            </a:r>
            <a:r>
              <a:rPr lang="fi-FI" dirty="0" err="1"/>
              <a:t>resources</a:t>
            </a:r>
            <a:r>
              <a:rPr lang="fi-FI" dirty="0"/>
              <a:t>.</a:t>
            </a:r>
          </a:p>
          <a:p>
            <a:endParaRPr lang="fi-FI" dirty="0"/>
          </a:p>
          <a:p>
            <a:r>
              <a:rPr lang="fi-FI" dirty="0"/>
              <a:t>Vaatepuu is a business </a:t>
            </a:r>
            <a:r>
              <a:rPr lang="fi-FI" dirty="0" err="1"/>
              <a:t>that</a:t>
            </a:r>
            <a:r>
              <a:rPr lang="fi-FI" dirty="0"/>
              <a:t> </a:t>
            </a:r>
            <a:r>
              <a:rPr lang="fi-FI" dirty="0" err="1"/>
              <a:t>operates</a:t>
            </a:r>
            <a:r>
              <a:rPr lang="fi-FI" dirty="0"/>
              <a:t> a </a:t>
            </a:r>
            <a:r>
              <a:rPr lang="fi-FI" dirty="0" err="1"/>
              <a:t>clothing</a:t>
            </a:r>
            <a:r>
              <a:rPr lang="fi-FI" dirty="0"/>
              <a:t> </a:t>
            </a:r>
            <a:r>
              <a:rPr lang="fi-FI" dirty="0" err="1"/>
              <a:t>rental</a:t>
            </a:r>
            <a:r>
              <a:rPr lang="fi-FI" dirty="0"/>
              <a:t> </a:t>
            </a:r>
            <a:r>
              <a:rPr lang="fi-FI" dirty="0" err="1"/>
              <a:t>services</a:t>
            </a:r>
            <a:r>
              <a:rPr lang="fi-FI" dirty="0"/>
              <a:t>, </a:t>
            </a:r>
            <a:r>
              <a:rPr lang="fi-FI" dirty="0" err="1"/>
              <a:t>where</a:t>
            </a:r>
            <a:r>
              <a:rPr lang="fi-FI" dirty="0"/>
              <a:t> </a:t>
            </a:r>
            <a:r>
              <a:rPr lang="fi-FI" dirty="0" err="1"/>
              <a:t>customers</a:t>
            </a:r>
            <a:r>
              <a:rPr lang="fi-FI" dirty="0"/>
              <a:t> </a:t>
            </a:r>
            <a:r>
              <a:rPr lang="fi-FI" dirty="0" err="1"/>
              <a:t>can</a:t>
            </a:r>
            <a:r>
              <a:rPr lang="fi-FI" dirty="0"/>
              <a:t> </a:t>
            </a:r>
            <a:r>
              <a:rPr lang="fi-FI" dirty="0" err="1"/>
              <a:t>rent</a:t>
            </a:r>
            <a:r>
              <a:rPr lang="fi-FI" dirty="0"/>
              <a:t> a </a:t>
            </a:r>
            <a:r>
              <a:rPr lang="fi-FI" dirty="0" err="1"/>
              <a:t>clothing</a:t>
            </a:r>
            <a:r>
              <a:rPr lang="fi-FI" dirty="0"/>
              <a:t> a </a:t>
            </a:r>
            <a:r>
              <a:rPr lang="fi-FI" dirty="0" err="1"/>
              <a:t>use</a:t>
            </a:r>
            <a:r>
              <a:rPr lang="fi-FI" dirty="0"/>
              <a:t> it for a </a:t>
            </a:r>
            <a:r>
              <a:rPr lang="fi-FI" dirty="0" err="1"/>
              <a:t>certain</a:t>
            </a:r>
            <a:r>
              <a:rPr lang="fi-FI" dirty="0"/>
              <a:t> </a:t>
            </a:r>
            <a:r>
              <a:rPr lang="fi-FI" dirty="0" err="1"/>
              <a:t>amount</a:t>
            </a:r>
            <a:r>
              <a:rPr lang="fi-FI" dirty="0"/>
              <a:t> of </a:t>
            </a:r>
            <a:r>
              <a:rPr lang="fi-FI" dirty="0" err="1"/>
              <a:t>time</a:t>
            </a:r>
            <a:r>
              <a:rPr lang="fi-FI" dirty="0"/>
              <a:t> </a:t>
            </a:r>
            <a:r>
              <a:rPr lang="fi-FI" dirty="0" err="1"/>
              <a:t>instead</a:t>
            </a:r>
            <a:r>
              <a:rPr lang="fi-FI" dirty="0"/>
              <a:t> of </a:t>
            </a:r>
            <a:r>
              <a:rPr lang="fi-FI" dirty="0" err="1"/>
              <a:t>owning</a:t>
            </a:r>
            <a:r>
              <a:rPr lang="fi-FI" dirty="0"/>
              <a:t>, </a:t>
            </a:r>
            <a:r>
              <a:rPr lang="fi-FI" dirty="0" err="1"/>
              <a:t>increasing</a:t>
            </a:r>
            <a:r>
              <a:rPr lang="fi-FI" dirty="0"/>
              <a:t> </a:t>
            </a:r>
            <a:r>
              <a:rPr lang="fi-FI" dirty="0" err="1"/>
              <a:t>the</a:t>
            </a:r>
            <a:r>
              <a:rPr lang="fi-FI" dirty="0"/>
              <a:t> </a:t>
            </a:r>
            <a:r>
              <a:rPr lang="fi-FI" dirty="0" err="1"/>
              <a:t>usage</a:t>
            </a:r>
            <a:r>
              <a:rPr lang="fi-FI" dirty="0"/>
              <a:t> </a:t>
            </a:r>
            <a:r>
              <a:rPr lang="fi-FI" dirty="0" err="1"/>
              <a:t>rate</a:t>
            </a:r>
            <a:r>
              <a:rPr lang="fi-FI" dirty="0"/>
              <a:t> and </a:t>
            </a:r>
            <a:r>
              <a:rPr lang="fi-FI" dirty="0" err="1"/>
              <a:t>lifecycles</a:t>
            </a:r>
            <a:r>
              <a:rPr lang="fi-FI" dirty="0"/>
              <a:t> of </a:t>
            </a:r>
            <a:r>
              <a:rPr lang="fi-FI" dirty="0" err="1"/>
              <a:t>clothing</a:t>
            </a:r>
            <a:r>
              <a:rPr lang="fi-FI" dirty="0"/>
              <a:t>. </a:t>
            </a:r>
          </a:p>
          <a:p>
            <a:endParaRPr lang="fi-FI" dirty="0"/>
          </a:p>
          <a:p>
            <a:r>
              <a:rPr lang="fi-FI" dirty="0" err="1"/>
              <a:t>These</a:t>
            </a:r>
            <a:r>
              <a:rPr lang="fi-FI" dirty="0"/>
              <a:t> </a:t>
            </a:r>
            <a:r>
              <a:rPr lang="fi-FI" dirty="0" err="1"/>
              <a:t>examples</a:t>
            </a:r>
            <a:r>
              <a:rPr lang="fi-FI" dirty="0"/>
              <a:t> </a:t>
            </a:r>
            <a:r>
              <a:rPr lang="fi-FI" dirty="0" err="1"/>
              <a:t>all</a:t>
            </a:r>
            <a:r>
              <a:rPr lang="fi-FI" dirty="0"/>
              <a:t> </a:t>
            </a:r>
            <a:r>
              <a:rPr lang="fi-FI" dirty="0" err="1"/>
              <a:t>illustrate</a:t>
            </a:r>
            <a:r>
              <a:rPr lang="fi-FI" dirty="0"/>
              <a:t> </a:t>
            </a:r>
            <a:r>
              <a:rPr lang="fi-FI" dirty="0" err="1"/>
              <a:t>different</a:t>
            </a:r>
            <a:r>
              <a:rPr lang="fi-FI" dirty="0"/>
              <a:t> </a:t>
            </a:r>
            <a:r>
              <a:rPr lang="fi-FI" dirty="0" err="1"/>
              <a:t>strategies</a:t>
            </a:r>
            <a:r>
              <a:rPr lang="fi-FI" dirty="0"/>
              <a:t> for </a:t>
            </a:r>
            <a:r>
              <a:rPr lang="fi-FI" dirty="0" err="1"/>
              <a:t>how</a:t>
            </a:r>
            <a:r>
              <a:rPr lang="fi-FI" dirty="0"/>
              <a:t> CE </a:t>
            </a:r>
            <a:r>
              <a:rPr lang="fi-FI" dirty="0" err="1"/>
              <a:t>can</a:t>
            </a:r>
            <a:r>
              <a:rPr lang="fi-FI" dirty="0"/>
              <a:t> </a:t>
            </a:r>
            <a:r>
              <a:rPr lang="fi-FI" dirty="0" err="1"/>
              <a:t>be</a:t>
            </a:r>
            <a:r>
              <a:rPr lang="fi-FI" dirty="0"/>
              <a:t> </a:t>
            </a:r>
            <a:r>
              <a:rPr lang="fi-FI" dirty="0" err="1"/>
              <a:t>achieved</a:t>
            </a:r>
            <a:r>
              <a:rPr lang="fi-FI" dirty="0"/>
              <a:t>. </a:t>
            </a:r>
            <a:r>
              <a:rPr lang="fi-FI" dirty="0" err="1"/>
              <a:t>We’ll</a:t>
            </a:r>
            <a:r>
              <a:rPr lang="fi-FI" dirty="0"/>
              <a:t> </a:t>
            </a:r>
            <a:r>
              <a:rPr lang="fi-FI" dirty="0" err="1"/>
              <a:t>talk</a:t>
            </a:r>
            <a:r>
              <a:rPr lang="fi-FI" dirty="0"/>
              <a:t> </a:t>
            </a:r>
            <a:r>
              <a:rPr lang="fi-FI" dirty="0" err="1"/>
              <a:t>about</a:t>
            </a:r>
            <a:r>
              <a:rPr lang="fi-FI" dirty="0"/>
              <a:t> </a:t>
            </a:r>
            <a:r>
              <a:rPr lang="fi-FI" dirty="0" err="1"/>
              <a:t>these</a:t>
            </a:r>
            <a:r>
              <a:rPr lang="fi-FI" dirty="0"/>
              <a:t> </a:t>
            </a:r>
            <a:r>
              <a:rPr lang="fi-FI" dirty="0" err="1"/>
              <a:t>later</a:t>
            </a:r>
            <a:r>
              <a:rPr lang="fi-FI" dirty="0"/>
              <a:t>.</a:t>
            </a:r>
          </a:p>
        </p:txBody>
      </p:sp>
      <p:sp>
        <p:nvSpPr>
          <p:cNvPr id="4" name="Slide Number Placeholder 3"/>
          <p:cNvSpPr>
            <a:spLocks noGrp="1"/>
          </p:cNvSpPr>
          <p:nvPr>
            <p:ph type="sldNum" sz="quarter" idx="10"/>
          </p:nvPr>
        </p:nvSpPr>
        <p:spPr/>
        <p:txBody>
          <a:bodyPr/>
          <a:lstStyle/>
          <a:p>
            <a:fld id="{E2F49867-A1E2-44B8-8F6B-3130B4EDC7B6}" type="slidenum">
              <a:rPr lang="fi-FI" noProof="0" smtClean="0"/>
              <a:pPr/>
              <a:t>4</a:t>
            </a:fld>
            <a:endParaRPr lang="fi-FI" noProof="0"/>
          </a:p>
        </p:txBody>
      </p:sp>
    </p:spTree>
    <p:extLst>
      <p:ext uri="{BB962C8B-B14F-4D97-AF65-F5344CB8AC3E}">
        <p14:creationId xmlns:p14="http://schemas.microsoft.com/office/powerpoint/2010/main" val="3147596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2F49867-A1E2-44B8-8F6B-3130B4EDC7B6}" type="slidenum">
              <a:rPr lang="fi-FI" noProof="0" smtClean="0"/>
              <a:pPr/>
              <a:t>25</a:t>
            </a:fld>
            <a:endParaRPr lang="fi-FI" noProof="0"/>
          </a:p>
        </p:txBody>
      </p:sp>
    </p:spTree>
    <p:extLst>
      <p:ext uri="{BB962C8B-B14F-4D97-AF65-F5344CB8AC3E}">
        <p14:creationId xmlns:p14="http://schemas.microsoft.com/office/powerpoint/2010/main" val="21957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2F49867-A1E2-44B8-8F6B-3130B4EDC7B6}" type="slidenum">
              <a:rPr lang="fi-FI" noProof="0" smtClean="0"/>
              <a:pPr/>
              <a:t>26</a:t>
            </a:fld>
            <a:endParaRPr lang="fi-FI" noProof="0"/>
          </a:p>
        </p:txBody>
      </p:sp>
    </p:spTree>
    <p:extLst>
      <p:ext uri="{BB962C8B-B14F-4D97-AF65-F5344CB8AC3E}">
        <p14:creationId xmlns:p14="http://schemas.microsoft.com/office/powerpoint/2010/main" val="4225478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2F49867-A1E2-44B8-8F6B-3130B4EDC7B6}" type="slidenum">
              <a:rPr lang="fi-FI" noProof="0" smtClean="0"/>
              <a:pPr/>
              <a:t>27</a:t>
            </a:fld>
            <a:endParaRPr lang="fi-FI" noProof="0"/>
          </a:p>
        </p:txBody>
      </p:sp>
    </p:spTree>
    <p:extLst>
      <p:ext uri="{BB962C8B-B14F-4D97-AF65-F5344CB8AC3E}">
        <p14:creationId xmlns:p14="http://schemas.microsoft.com/office/powerpoint/2010/main" val="2325316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2F49867-A1E2-44B8-8F6B-3130B4EDC7B6}" type="slidenum">
              <a:rPr lang="fi-FI" noProof="0" smtClean="0"/>
              <a:pPr/>
              <a:t>28</a:t>
            </a:fld>
            <a:endParaRPr lang="fi-FI" noProof="0"/>
          </a:p>
        </p:txBody>
      </p:sp>
    </p:spTree>
    <p:extLst>
      <p:ext uri="{BB962C8B-B14F-4D97-AF65-F5344CB8AC3E}">
        <p14:creationId xmlns:p14="http://schemas.microsoft.com/office/powerpoint/2010/main" val="1952144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challenges with this organic development models is the slow development…we need much more rapid scale up of CE models in order to address the large systemic challenges we have.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00586D5-C668-4B6B-85F0-F741321CA6BC}" type="slidenum">
              <a:rPr kumimoji="0" lang="en-US"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769168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EnviGrow</a:t>
            </a:r>
            <a:r>
              <a:rPr lang="en-US" dirty="0"/>
              <a:t> Park </a:t>
            </a:r>
            <a:r>
              <a:rPr lang="en-US" dirty="0" err="1"/>
              <a:t>Forssan</a:t>
            </a:r>
            <a:r>
              <a:rPr lang="en-US" dirty="0"/>
              <a:t> </a:t>
            </a:r>
            <a:r>
              <a:rPr lang="en-US" dirty="0" err="1"/>
              <a:t>alueella</a:t>
            </a:r>
            <a:r>
              <a:rPr lang="en-US" dirty="0"/>
              <a:t> on </a:t>
            </a:r>
            <a:r>
              <a:rPr lang="en-US" dirty="0" err="1"/>
              <a:t>enimmäkseen</a:t>
            </a:r>
            <a:r>
              <a:rPr lang="en-US" dirty="0"/>
              <a:t> </a:t>
            </a:r>
            <a:r>
              <a:rPr lang="en-US" dirty="0" err="1"/>
              <a:t>ruoka</a:t>
            </a:r>
            <a:r>
              <a:rPr lang="en-US" dirty="0"/>
              <a:t>- ja </a:t>
            </a:r>
            <a:r>
              <a:rPr lang="en-US" dirty="0" err="1"/>
              <a:t>biotalouteen</a:t>
            </a:r>
            <a:r>
              <a:rPr lang="en-US" dirty="0"/>
              <a:t> </a:t>
            </a:r>
            <a:r>
              <a:rPr lang="en-US" dirty="0" err="1"/>
              <a:t>keskittyvä</a:t>
            </a:r>
            <a:r>
              <a:rPr lang="en-US" dirty="0"/>
              <a:t> </a:t>
            </a:r>
            <a:r>
              <a:rPr lang="en-US" dirty="0" err="1"/>
              <a:t>verkosto</a:t>
            </a:r>
            <a:r>
              <a:rPr lang="en-US" dirty="0"/>
              <a:t> </a:t>
            </a:r>
            <a:r>
              <a:rPr lang="en-US" dirty="0" err="1"/>
              <a:t>jossa</a:t>
            </a:r>
            <a:r>
              <a:rPr lang="en-US" dirty="0"/>
              <a:t> on mm. </a:t>
            </a:r>
            <a:r>
              <a:rPr lang="en-US" dirty="0" err="1"/>
              <a:t>bioenergian</a:t>
            </a:r>
            <a:r>
              <a:rPr lang="en-US" dirty="0"/>
              <a:t> ja </a:t>
            </a:r>
            <a:r>
              <a:rPr lang="en-US" dirty="0" err="1"/>
              <a:t>luomuruoan</a:t>
            </a:r>
            <a:r>
              <a:rPr lang="en-US" dirty="0"/>
              <a:t> </a:t>
            </a:r>
            <a:r>
              <a:rPr lang="en-US" dirty="0" err="1"/>
              <a:t>tuotantoa</a:t>
            </a:r>
            <a:r>
              <a:rPr lang="en-US" dirty="0"/>
              <a:t>. </a:t>
            </a:r>
            <a:r>
              <a:rPr lang="en-US" dirty="0" err="1"/>
              <a:t>Ekomo</a:t>
            </a:r>
            <a:r>
              <a:rPr lang="en-US" dirty="0"/>
              <a:t> </a:t>
            </a:r>
            <a:r>
              <a:rPr lang="en-US" dirty="0" err="1"/>
              <a:t>puolestaan</a:t>
            </a:r>
            <a:r>
              <a:rPr lang="en-US" dirty="0"/>
              <a:t> on </a:t>
            </a:r>
            <a:r>
              <a:rPr lang="en-US" dirty="0" err="1"/>
              <a:t>HSY:n</a:t>
            </a:r>
            <a:r>
              <a:rPr lang="en-US" dirty="0"/>
              <a:t> </a:t>
            </a:r>
            <a:r>
              <a:rPr lang="en-US" dirty="0" err="1"/>
              <a:t>pääosin</a:t>
            </a:r>
            <a:r>
              <a:rPr lang="en-US" dirty="0"/>
              <a:t> </a:t>
            </a:r>
            <a:r>
              <a:rPr lang="en-US" dirty="0" err="1"/>
              <a:t>Espoon</a:t>
            </a:r>
            <a:r>
              <a:rPr lang="en-US" dirty="0"/>
              <a:t> </a:t>
            </a:r>
            <a:r>
              <a:rPr lang="en-US" dirty="0" err="1"/>
              <a:t>Ämmässuon</a:t>
            </a:r>
            <a:r>
              <a:rPr lang="en-US" dirty="0"/>
              <a:t> </a:t>
            </a:r>
            <a:r>
              <a:rPr lang="en-US" dirty="0" err="1"/>
              <a:t>alueelle</a:t>
            </a:r>
            <a:r>
              <a:rPr lang="en-US" dirty="0"/>
              <a:t> </a:t>
            </a:r>
            <a:r>
              <a:rPr lang="en-US" dirty="0" err="1"/>
              <a:t>keskittynyt</a:t>
            </a:r>
            <a:r>
              <a:rPr lang="en-US" dirty="0"/>
              <a:t> </a:t>
            </a:r>
            <a:r>
              <a:rPr lang="en-US" dirty="0" err="1"/>
              <a:t>pääosin</a:t>
            </a:r>
            <a:r>
              <a:rPr lang="en-US" dirty="0"/>
              <a:t> </a:t>
            </a:r>
            <a:r>
              <a:rPr lang="en-US" dirty="0" err="1"/>
              <a:t>kierrätykseen</a:t>
            </a:r>
            <a:r>
              <a:rPr lang="en-US" dirty="0"/>
              <a:t> </a:t>
            </a:r>
            <a:r>
              <a:rPr lang="en-US" dirty="0" err="1"/>
              <a:t>keskittyvä</a:t>
            </a:r>
            <a:r>
              <a:rPr lang="en-US" dirty="0"/>
              <a:t> </a:t>
            </a:r>
            <a:r>
              <a:rPr lang="en-US" dirty="0" err="1"/>
              <a:t>puisto</a:t>
            </a:r>
            <a:r>
              <a:rPr lang="en-US" dirty="0"/>
              <a:t>, </a:t>
            </a:r>
            <a:r>
              <a:rPr lang="en-US" dirty="0" err="1"/>
              <a:t>jossa</a:t>
            </a:r>
            <a:r>
              <a:rPr lang="en-US" dirty="0"/>
              <a:t> on </a:t>
            </a:r>
            <a:r>
              <a:rPr lang="en-US" dirty="0" err="1"/>
              <a:t>useita</a:t>
            </a:r>
            <a:r>
              <a:rPr lang="en-US" dirty="0"/>
              <a:t> </a:t>
            </a:r>
            <a:r>
              <a:rPr lang="en-US" dirty="0" err="1"/>
              <a:t>yrityksiä</a:t>
            </a:r>
            <a:r>
              <a:rPr lang="en-US" dirty="0"/>
              <a:t> </a:t>
            </a:r>
            <a:r>
              <a:rPr lang="en-US" dirty="0" err="1"/>
              <a:t>mukana</a:t>
            </a:r>
            <a:r>
              <a:rPr lang="en-US" dirty="0"/>
              <a:t> </a:t>
            </a:r>
            <a:r>
              <a:rPr lang="en-US" dirty="0" err="1"/>
              <a:t>HSY:n</a:t>
            </a:r>
            <a:r>
              <a:rPr lang="en-US" dirty="0"/>
              <a:t> </a:t>
            </a:r>
            <a:r>
              <a:rPr lang="en-US" dirty="0" err="1"/>
              <a:t>lisäksi</a:t>
            </a:r>
            <a:r>
              <a:rPr lang="en-US" dirty="0"/>
              <a:t>. Pori-</a:t>
            </a:r>
            <a:r>
              <a:rPr lang="en-US" dirty="0" err="1"/>
              <a:t>Harjavallassa</a:t>
            </a:r>
            <a:r>
              <a:rPr lang="en-US" dirty="0"/>
              <a:t> </a:t>
            </a:r>
            <a:r>
              <a:rPr lang="en-US" dirty="0" err="1"/>
              <a:t>puolestaan</a:t>
            </a:r>
            <a:r>
              <a:rPr lang="en-US" dirty="0"/>
              <a:t> on </a:t>
            </a:r>
            <a:r>
              <a:rPr lang="en-US" dirty="0" err="1"/>
              <a:t>pääosin</a:t>
            </a:r>
            <a:r>
              <a:rPr lang="en-US" dirty="0"/>
              <a:t> </a:t>
            </a:r>
            <a:r>
              <a:rPr lang="en-US" dirty="0" err="1"/>
              <a:t>metalleihin</a:t>
            </a:r>
            <a:r>
              <a:rPr lang="en-US" dirty="0"/>
              <a:t> </a:t>
            </a:r>
            <a:r>
              <a:rPr lang="en-US" dirty="0" err="1"/>
              <a:t>keskittyvä</a:t>
            </a:r>
            <a:r>
              <a:rPr lang="en-US" dirty="0"/>
              <a:t> </a:t>
            </a:r>
            <a:r>
              <a:rPr lang="en-US" dirty="0" err="1"/>
              <a:t>teollinen</a:t>
            </a:r>
            <a:r>
              <a:rPr lang="en-US" dirty="0"/>
              <a:t> </a:t>
            </a:r>
            <a:r>
              <a:rPr lang="en-US" dirty="0" err="1"/>
              <a:t>symbioosiverkosto</a:t>
            </a:r>
            <a:r>
              <a:rPr lang="en-US" dirty="0"/>
              <a:t>, </a:t>
            </a:r>
            <a:r>
              <a:rPr lang="en-US" dirty="0" err="1"/>
              <a:t>jossa</a:t>
            </a:r>
            <a:r>
              <a:rPr lang="en-US" dirty="0"/>
              <a:t> </a:t>
            </a:r>
            <a:r>
              <a:rPr lang="en-US" dirty="0" err="1"/>
              <a:t>esim</a:t>
            </a:r>
            <a:r>
              <a:rPr lang="en-US" dirty="0"/>
              <a:t> on </a:t>
            </a:r>
            <a:r>
              <a:rPr lang="en-US" dirty="0" err="1"/>
              <a:t>toiminut</a:t>
            </a:r>
            <a:r>
              <a:rPr lang="en-US" dirty="0"/>
              <a:t> </a:t>
            </a:r>
            <a:r>
              <a:rPr lang="en-US" dirty="0" err="1"/>
              <a:t>akkumetallien</a:t>
            </a:r>
            <a:r>
              <a:rPr lang="en-US" dirty="0"/>
              <a:t> </a:t>
            </a:r>
            <a:r>
              <a:rPr lang="en-US" dirty="0" err="1"/>
              <a:t>kierrätykseen</a:t>
            </a:r>
            <a:r>
              <a:rPr lang="en-US" dirty="0"/>
              <a:t> </a:t>
            </a:r>
            <a:r>
              <a:rPr lang="en-US" dirty="0" err="1"/>
              <a:t>keskittyvä</a:t>
            </a:r>
            <a:r>
              <a:rPr lang="en-US" dirty="0"/>
              <a:t> </a:t>
            </a:r>
            <a:r>
              <a:rPr lang="en-US" dirty="0" err="1"/>
              <a:t>Crisolteq</a:t>
            </a:r>
            <a:r>
              <a:rPr lang="en-US" dirty="0"/>
              <a:t>, </a:t>
            </a:r>
            <a:r>
              <a:rPr lang="en-US" dirty="0" err="1"/>
              <a:t>jonka</a:t>
            </a:r>
            <a:r>
              <a:rPr lang="en-US" dirty="0"/>
              <a:t> Fortum on </a:t>
            </a:r>
            <a:r>
              <a:rPr lang="en-US" dirty="0" err="1"/>
              <a:t>sittemmin</a:t>
            </a:r>
            <a:r>
              <a:rPr lang="en-US" dirty="0"/>
              <a:t> </a:t>
            </a:r>
            <a:r>
              <a:rPr lang="en-US" dirty="0" err="1"/>
              <a:t>ostanut</a:t>
            </a:r>
            <a:r>
              <a:rPr lang="en-US" dirty="0"/>
              <a:t>. </a:t>
            </a:r>
          </a:p>
          <a:p>
            <a:endParaRPr lang="en-US" dirty="0"/>
          </a:p>
          <a:p>
            <a:r>
              <a:rPr lang="en-US" dirty="0" err="1"/>
              <a:t>Näissä</a:t>
            </a:r>
            <a:r>
              <a:rPr lang="en-US" dirty="0"/>
              <a:t> </a:t>
            </a:r>
            <a:r>
              <a:rPr lang="en-US" dirty="0" err="1"/>
              <a:t>korostuu</a:t>
            </a:r>
            <a:r>
              <a:rPr lang="en-US" dirty="0"/>
              <a:t> </a:t>
            </a:r>
            <a:r>
              <a:rPr lang="en-US" dirty="0" err="1"/>
              <a:t>kaksi</a:t>
            </a:r>
            <a:r>
              <a:rPr lang="en-US" dirty="0"/>
              <a:t> </a:t>
            </a:r>
            <a:r>
              <a:rPr lang="en-US" dirty="0" err="1"/>
              <a:t>yleistä</a:t>
            </a:r>
            <a:r>
              <a:rPr lang="en-US" dirty="0"/>
              <a:t> </a:t>
            </a:r>
            <a:r>
              <a:rPr lang="en-US" dirty="0" err="1"/>
              <a:t>kehityssuuntausta</a:t>
            </a:r>
            <a:r>
              <a:rPr lang="en-US" dirty="0"/>
              <a:t> </a:t>
            </a:r>
            <a:r>
              <a:rPr lang="en-US" dirty="0" err="1"/>
              <a:t>symbiooseille</a:t>
            </a:r>
            <a:r>
              <a:rPr lang="en-US" dirty="0"/>
              <a:t>. </a:t>
            </a:r>
            <a:r>
              <a:rPr lang="en-US" dirty="0" err="1"/>
              <a:t>Usein</a:t>
            </a:r>
            <a:r>
              <a:rPr lang="en-US" dirty="0"/>
              <a:t> </a:t>
            </a:r>
            <a:r>
              <a:rPr lang="en-US" dirty="0" err="1"/>
              <a:t>niissä</a:t>
            </a:r>
            <a:r>
              <a:rPr lang="en-US" dirty="0"/>
              <a:t> </a:t>
            </a:r>
            <a:r>
              <a:rPr lang="en-US" dirty="0" err="1"/>
              <a:t>korostuu</a:t>
            </a:r>
            <a:r>
              <a:rPr lang="en-US" dirty="0"/>
              <a:t> </a:t>
            </a:r>
            <a:r>
              <a:rPr lang="en-US" dirty="0" err="1"/>
              <a:t>joihin</a:t>
            </a:r>
            <a:r>
              <a:rPr lang="en-US" dirty="0"/>
              <a:t> </a:t>
            </a:r>
            <a:r>
              <a:rPr lang="en-US" dirty="0" err="1"/>
              <a:t>tiettyihin</a:t>
            </a:r>
            <a:r>
              <a:rPr lang="en-US" dirty="0"/>
              <a:t> </a:t>
            </a:r>
            <a:r>
              <a:rPr lang="en-US" dirty="0" err="1"/>
              <a:t>alueen</a:t>
            </a:r>
            <a:r>
              <a:rPr lang="en-US" dirty="0"/>
              <a:t> </a:t>
            </a:r>
            <a:r>
              <a:rPr lang="en-US" dirty="0" err="1"/>
              <a:t>vahvoihin</a:t>
            </a:r>
            <a:r>
              <a:rPr lang="en-US" dirty="0"/>
              <a:t> </a:t>
            </a:r>
            <a:r>
              <a:rPr lang="en-US" dirty="0" err="1"/>
              <a:t>toimialoihin</a:t>
            </a:r>
            <a:r>
              <a:rPr lang="en-US" dirty="0"/>
              <a:t> </a:t>
            </a:r>
            <a:r>
              <a:rPr lang="en-US" dirty="0" err="1"/>
              <a:t>liittyvä</a:t>
            </a:r>
            <a:r>
              <a:rPr lang="en-US" dirty="0"/>
              <a:t> </a:t>
            </a:r>
            <a:r>
              <a:rPr lang="en-US" dirty="0" err="1"/>
              <a:t>toiminta</a:t>
            </a:r>
            <a:r>
              <a:rPr lang="en-US" dirty="0"/>
              <a:t>, </a:t>
            </a:r>
            <a:r>
              <a:rPr lang="en-US" dirty="0" err="1"/>
              <a:t>joissa</a:t>
            </a:r>
            <a:r>
              <a:rPr lang="en-US" dirty="0"/>
              <a:t> on </a:t>
            </a:r>
            <a:r>
              <a:rPr lang="en-US" dirty="0" err="1"/>
              <a:t>selkeää</a:t>
            </a:r>
            <a:r>
              <a:rPr lang="en-US" dirty="0"/>
              <a:t> </a:t>
            </a:r>
            <a:r>
              <a:rPr lang="en-US" dirty="0" err="1"/>
              <a:t>synergiaa</a:t>
            </a:r>
            <a:r>
              <a:rPr lang="en-US" dirty="0"/>
              <a:t> (</a:t>
            </a:r>
            <a:r>
              <a:rPr lang="en-US" dirty="0" err="1"/>
              <a:t>esim</a:t>
            </a:r>
            <a:r>
              <a:rPr lang="en-US" dirty="0"/>
              <a:t> Pori-</a:t>
            </a:r>
            <a:r>
              <a:rPr lang="en-US" dirty="0" err="1"/>
              <a:t>Harjavallassa</a:t>
            </a:r>
            <a:r>
              <a:rPr lang="en-US" dirty="0"/>
              <a:t> </a:t>
            </a:r>
            <a:r>
              <a:rPr lang="en-US" dirty="0" err="1"/>
              <a:t>metallinjalostus</a:t>
            </a:r>
            <a:r>
              <a:rPr lang="en-US" dirty="0"/>
              <a:t>) tai </a:t>
            </a:r>
            <a:r>
              <a:rPr lang="en-US" dirty="0" err="1"/>
              <a:t>sitten</a:t>
            </a:r>
            <a:r>
              <a:rPr lang="en-US" dirty="0"/>
              <a:t> ne </a:t>
            </a:r>
            <a:r>
              <a:rPr lang="en-US" dirty="0" err="1"/>
              <a:t>kehittyvät</a:t>
            </a:r>
            <a:r>
              <a:rPr lang="en-US" dirty="0"/>
              <a:t> </a:t>
            </a:r>
            <a:r>
              <a:rPr lang="en-US" dirty="0" err="1"/>
              <a:t>kierrätystoiminnan</a:t>
            </a:r>
            <a:r>
              <a:rPr lang="en-US" dirty="0"/>
              <a:t> </a:t>
            </a:r>
            <a:r>
              <a:rPr lang="en-US" dirty="0" err="1"/>
              <a:t>ympärille</a:t>
            </a:r>
            <a:r>
              <a:rPr lang="en-US" dirty="0"/>
              <a:t> </a:t>
            </a:r>
            <a:r>
              <a:rPr lang="en-US" dirty="0" err="1"/>
              <a:t>kuten</a:t>
            </a:r>
            <a:r>
              <a:rPr lang="en-US" dirty="0"/>
              <a:t> </a:t>
            </a:r>
            <a:r>
              <a:rPr lang="en-US" dirty="0" err="1"/>
              <a:t>Ekomo</a:t>
            </a:r>
            <a:r>
              <a:rPr lang="en-US" dirty="0"/>
              <a:t>. </a:t>
            </a:r>
            <a:endParaRPr lang="fi-FI" dirty="0"/>
          </a:p>
        </p:txBody>
      </p:sp>
      <p:sp>
        <p:nvSpPr>
          <p:cNvPr id="4" name="Slide Number Placeholder 3"/>
          <p:cNvSpPr>
            <a:spLocks noGrp="1"/>
          </p:cNvSpPr>
          <p:nvPr>
            <p:ph type="sldNum" sz="quarter" idx="5"/>
          </p:nvPr>
        </p:nvSpPr>
        <p:spPr/>
        <p:txBody>
          <a:bodyPr/>
          <a:lstStyle/>
          <a:p>
            <a:fld id="{5E7973BA-86D3-4BBE-A53E-F14DC51FB26B}" type="slidenum">
              <a:rPr lang="en-US" smtClean="0"/>
              <a:t>30</a:t>
            </a:fld>
            <a:endParaRPr lang="en-US"/>
          </a:p>
        </p:txBody>
      </p:sp>
    </p:spTree>
    <p:extLst>
      <p:ext uri="{BB962C8B-B14F-4D97-AF65-F5344CB8AC3E}">
        <p14:creationId xmlns:p14="http://schemas.microsoft.com/office/powerpoint/2010/main" val="2004959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Välittäjäorganisaatioilla</a:t>
            </a:r>
            <a:r>
              <a:rPr lang="en-US" dirty="0"/>
              <a:t> on </a:t>
            </a:r>
            <a:r>
              <a:rPr lang="en-US" dirty="0" err="1"/>
              <a:t>havaittu</a:t>
            </a:r>
            <a:r>
              <a:rPr lang="en-US" dirty="0"/>
              <a:t> </a:t>
            </a:r>
            <a:r>
              <a:rPr lang="en-US" dirty="0" err="1"/>
              <a:t>olevan</a:t>
            </a:r>
            <a:r>
              <a:rPr lang="en-US" dirty="0"/>
              <a:t> </a:t>
            </a:r>
            <a:r>
              <a:rPr lang="en-US" dirty="0" err="1"/>
              <a:t>keskeinen</a:t>
            </a:r>
            <a:r>
              <a:rPr lang="en-US" dirty="0"/>
              <a:t> </a:t>
            </a:r>
            <a:r>
              <a:rPr lang="en-US" dirty="0" err="1"/>
              <a:t>rooli</a:t>
            </a:r>
            <a:r>
              <a:rPr lang="en-US" dirty="0"/>
              <a:t> </a:t>
            </a:r>
            <a:r>
              <a:rPr lang="en-US" dirty="0" err="1"/>
              <a:t>symbioosien</a:t>
            </a:r>
            <a:r>
              <a:rPr lang="en-US" dirty="0"/>
              <a:t> </a:t>
            </a:r>
            <a:r>
              <a:rPr lang="en-US" dirty="0" err="1"/>
              <a:t>kehityksessä</a:t>
            </a:r>
            <a:r>
              <a:rPr lang="en-US" dirty="0"/>
              <a:t>. </a:t>
            </a:r>
          </a:p>
          <a:p>
            <a:pPr marL="0" indent="0">
              <a:buNone/>
            </a:pPr>
            <a:endParaRPr lang="en-US" dirty="0"/>
          </a:p>
          <a:p>
            <a:pPr marL="228600" indent="-228600">
              <a:buAutoNum type="arabicPeriod"/>
            </a:pPr>
            <a:r>
              <a:rPr lang="en-US" dirty="0" err="1"/>
              <a:t>Tietoisuuden</a:t>
            </a:r>
            <a:r>
              <a:rPr lang="en-US" baseline="0" dirty="0"/>
              <a:t> </a:t>
            </a:r>
            <a:r>
              <a:rPr lang="en-US" baseline="0" dirty="0" err="1"/>
              <a:t>kasvattaminen</a:t>
            </a:r>
            <a:r>
              <a:rPr lang="en-US" baseline="0" dirty="0"/>
              <a:t> </a:t>
            </a:r>
            <a:r>
              <a:rPr lang="en-US" baseline="0" dirty="0" err="1"/>
              <a:t>teollisen</a:t>
            </a:r>
            <a:r>
              <a:rPr lang="en-US" baseline="0" dirty="0"/>
              <a:t> </a:t>
            </a:r>
            <a:r>
              <a:rPr lang="en-US" baseline="0" dirty="0" err="1"/>
              <a:t>symbioosin</a:t>
            </a:r>
            <a:r>
              <a:rPr lang="en-US" baseline="0" dirty="0"/>
              <a:t> </a:t>
            </a:r>
            <a:r>
              <a:rPr lang="en-US" baseline="0" dirty="0" err="1"/>
              <a:t>mahdollisuuksista</a:t>
            </a:r>
            <a:r>
              <a:rPr lang="en-US" baseline="0" dirty="0"/>
              <a:t>, </a:t>
            </a:r>
            <a:r>
              <a:rPr lang="en-US" baseline="0" dirty="0" err="1"/>
              <a:t>esim</a:t>
            </a:r>
            <a:r>
              <a:rPr lang="en-US" baseline="0" dirty="0"/>
              <a:t>. Case-</a:t>
            </a:r>
            <a:r>
              <a:rPr lang="en-US" baseline="0" dirty="0" err="1"/>
              <a:t>tarinat</a:t>
            </a:r>
            <a:endParaRPr lang="en-US" baseline="0" dirty="0"/>
          </a:p>
          <a:p>
            <a:pPr marL="228600" indent="-228600">
              <a:buAutoNum type="arabicPeriod"/>
            </a:pPr>
            <a:r>
              <a:rPr lang="en-US" baseline="0" dirty="0" err="1"/>
              <a:t>Luottamuksen</a:t>
            </a:r>
            <a:r>
              <a:rPr lang="en-US" baseline="0" dirty="0"/>
              <a:t> </a:t>
            </a:r>
            <a:r>
              <a:rPr lang="en-US" baseline="0" dirty="0" err="1"/>
              <a:t>rakentaminen</a:t>
            </a:r>
            <a:r>
              <a:rPr lang="en-US" baseline="0" dirty="0"/>
              <a:t> </a:t>
            </a:r>
            <a:r>
              <a:rPr lang="en-US" baseline="0" dirty="0" err="1"/>
              <a:t>toimijoiden</a:t>
            </a:r>
            <a:r>
              <a:rPr lang="en-US" baseline="0" dirty="0"/>
              <a:t> </a:t>
            </a:r>
            <a:r>
              <a:rPr lang="en-US" baseline="0" dirty="0" err="1"/>
              <a:t>välille</a:t>
            </a:r>
            <a:r>
              <a:rPr lang="en-US" baseline="0" dirty="0"/>
              <a:t>. </a:t>
            </a:r>
            <a:r>
              <a:rPr lang="en-US" baseline="0" dirty="0" err="1"/>
              <a:t>Siksi</a:t>
            </a:r>
            <a:r>
              <a:rPr lang="en-US" baseline="0" dirty="0"/>
              <a:t> </a:t>
            </a:r>
            <a:r>
              <a:rPr lang="en-US" baseline="0" dirty="0" err="1"/>
              <a:t>monet</a:t>
            </a:r>
            <a:r>
              <a:rPr lang="en-US" baseline="0" dirty="0"/>
              <a:t> </a:t>
            </a:r>
            <a:r>
              <a:rPr lang="en-US" baseline="0" dirty="0" err="1"/>
              <a:t>välittäjistä</a:t>
            </a:r>
            <a:r>
              <a:rPr lang="en-US" baseline="0" dirty="0"/>
              <a:t> </a:t>
            </a:r>
            <a:r>
              <a:rPr lang="en-US" baseline="0" dirty="0" err="1"/>
              <a:t>ovat</a:t>
            </a:r>
            <a:r>
              <a:rPr lang="en-US" baseline="0" dirty="0"/>
              <a:t> </a:t>
            </a:r>
            <a:r>
              <a:rPr lang="en-US" baseline="0" dirty="0" err="1"/>
              <a:t>usein</a:t>
            </a:r>
            <a:r>
              <a:rPr lang="en-US" baseline="0" dirty="0"/>
              <a:t> ‘</a:t>
            </a:r>
            <a:r>
              <a:rPr lang="en-US" baseline="0" dirty="0" err="1"/>
              <a:t>neutraaleja</a:t>
            </a:r>
            <a:r>
              <a:rPr lang="en-US" baseline="0" dirty="0"/>
              <a:t> </a:t>
            </a:r>
            <a:r>
              <a:rPr lang="en-US" baseline="0" dirty="0" err="1"/>
              <a:t>toimijoita</a:t>
            </a:r>
            <a:r>
              <a:rPr lang="en-US" baseline="0" dirty="0"/>
              <a:t>’, </a:t>
            </a:r>
            <a:r>
              <a:rPr lang="en-US" baseline="0" dirty="0" err="1"/>
              <a:t>jotta</a:t>
            </a:r>
            <a:r>
              <a:rPr lang="en-US" baseline="0" dirty="0"/>
              <a:t> </a:t>
            </a:r>
            <a:r>
              <a:rPr lang="en-US" baseline="0" dirty="0" err="1"/>
              <a:t>toimijoiden</a:t>
            </a:r>
            <a:r>
              <a:rPr lang="en-US" baseline="0" dirty="0"/>
              <a:t> </a:t>
            </a:r>
            <a:r>
              <a:rPr lang="en-US" baseline="0" dirty="0" err="1"/>
              <a:t>helpompi</a:t>
            </a:r>
            <a:r>
              <a:rPr lang="en-US" baseline="0" dirty="0"/>
              <a:t> </a:t>
            </a:r>
            <a:r>
              <a:rPr lang="en-US" baseline="0" dirty="0" err="1"/>
              <a:t>esim</a:t>
            </a:r>
            <a:r>
              <a:rPr lang="en-US" baseline="0" dirty="0"/>
              <a:t> </a:t>
            </a:r>
            <a:r>
              <a:rPr lang="en-US" baseline="0" dirty="0" err="1"/>
              <a:t>antaa</a:t>
            </a:r>
            <a:r>
              <a:rPr lang="en-US" baseline="0" dirty="0"/>
              <a:t> </a:t>
            </a:r>
            <a:r>
              <a:rPr lang="en-US" baseline="0" dirty="0" err="1"/>
              <a:t>tietoa</a:t>
            </a:r>
            <a:endParaRPr lang="en-US" baseline="0" dirty="0"/>
          </a:p>
          <a:p>
            <a:pPr marL="228600" indent="-228600">
              <a:buAutoNum type="arabicPeriod"/>
            </a:pPr>
            <a:r>
              <a:rPr lang="en-US" baseline="0" dirty="0" err="1"/>
              <a:t>Aktivointi</a:t>
            </a:r>
            <a:r>
              <a:rPr lang="en-US" baseline="0" dirty="0"/>
              <a:t> – </a:t>
            </a:r>
            <a:r>
              <a:rPr lang="en-US" baseline="0" dirty="0" err="1"/>
              <a:t>esim</a:t>
            </a:r>
            <a:r>
              <a:rPr lang="en-US" baseline="0" dirty="0"/>
              <a:t> </a:t>
            </a:r>
            <a:r>
              <a:rPr lang="en-US" baseline="0" dirty="0" err="1"/>
              <a:t>resurssiworkshopit</a:t>
            </a:r>
            <a:r>
              <a:rPr lang="en-US" baseline="0" dirty="0"/>
              <a:t> ja </a:t>
            </a:r>
            <a:r>
              <a:rPr lang="en-US" baseline="0" dirty="0" err="1"/>
              <a:t>konsultointi</a:t>
            </a: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err="1"/>
              <a:t>Institutionalisoint</a:t>
            </a:r>
            <a:r>
              <a:rPr lang="en-US" baseline="0" dirty="0"/>
              <a:t> –  </a:t>
            </a:r>
            <a:r>
              <a:rPr lang="en-US" baseline="0" dirty="0" err="1"/>
              <a:t>lainsäädäntö</a:t>
            </a:r>
            <a:r>
              <a:rPr lang="en-US" baseline="0" dirty="0"/>
              <a:t>, </a:t>
            </a:r>
            <a:r>
              <a:rPr lang="en-US" baseline="0" dirty="0" err="1"/>
              <a:t>normit</a:t>
            </a:r>
            <a:r>
              <a:rPr lang="en-US" baseline="0" dirty="0"/>
              <a:t>, </a:t>
            </a:r>
            <a:r>
              <a:rPr lang="en-US" baseline="0" dirty="0" err="1"/>
              <a:t>pitkän</a:t>
            </a:r>
            <a:r>
              <a:rPr lang="en-US" baseline="0" dirty="0"/>
              <a:t> </a:t>
            </a:r>
            <a:r>
              <a:rPr lang="en-US" baseline="0" dirty="0" err="1"/>
              <a:t>tähtäimen</a:t>
            </a:r>
            <a:r>
              <a:rPr lang="en-US" baseline="0" dirty="0"/>
              <a:t> </a:t>
            </a:r>
            <a:r>
              <a:rPr lang="en-US" baseline="0" dirty="0" err="1"/>
              <a:t>suunnitelmat</a:t>
            </a:r>
            <a:r>
              <a:rPr lang="en-US" baseline="0"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 </a:t>
            </a:r>
            <a:r>
              <a:rPr lang="en-US" baseline="0" dirty="0" err="1"/>
              <a:t>havaittiin</a:t>
            </a:r>
            <a:r>
              <a:rPr lang="en-US" baseline="0" dirty="0"/>
              <a:t> </a:t>
            </a:r>
            <a:r>
              <a:rPr lang="en-US" baseline="0" dirty="0" err="1"/>
              <a:t>yhdessä</a:t>
            </a:r>
            <a:r>
              <a:rPr lang="en-US" baseline="0" dirty="0"/>
              <a:t> </a:t>
            </a:r>
            <a:r>
              <a:rPr lang="en-US" baseline="0" dirty="0" err="1"/>
              <a:t>tutkimuksessa</a:t>
            </a:r>
            <a:r>
              <a:rPr lang="en-US" baseline="0" dirty="0"/>
              <a:t> </a:t>
            </a:r>
            <a:r>
              <a:rPr lang="en-US" baseline="0" dirty="0" err="1"/>
              <a:t>välittäjätoimintaan</a:t>
            </a:r>
            <a:r>
              <a:rPr lang="en-US" baseline="0" dirty="0"/>
              <a:t> </a:t>
            </a:r>
            <a:r>
              <a:rPr lang="en-US" baseline="0" dirty="0" err="1"/>
              <a:t>liittyvän</a:t>
            </a:r>
            <a:r>
              <a:rPr lang="en-US" baseline="0" dirty="0"/>
              <a:t> </a:t>
            </a:r>
            <a:r>
              <a:rPr lang="en-US" baseline="0" dirty="0" err="1"/>
              <a:t>kaksi</a:t>
            </a:r>
            <a:r>
              <a:rPr lang="en-US" baseline="0" dirty="0"/>
              <a:t> </a:t>
            </a:r>
            <a:r>
              <a:rPr lang="en-US" baseline="0" dirty="0" err="1"/>
              <a:t>keskeistä</a:t>
            </a:r>
            <a:r>
              <a:rPr lang="en-US" baseline="0" dirty="0"/>
              <a:t> </a:t>
            </a:r>
            <a:r>
              <a:rPr lang="en-US" baseline="0" dirty="0" err="1"/>
              <a:t>haastetta</a:t>
            </a:r>
            <a:r>
              <a:rPr lang="en-US" baseline="0" dirty="0"/>
              <a:t>. Yksi </a:t>
            </a:r>
            <a:r>
              <a:rPr lang="en-US" baseline="0" dirty="0" err="1"/>
              <a:t>liittyy</a:t>
            </a:r>
            <a:r>
              <a:rPr lang="en-US" baseline="0" dirty="0"/>
              <a:t> </a:t>
            </a:r>
            <a:r>
              <a:rPr lang="en-US" baseline="0" dirty="0" err="1"/>
              <a:t>avoimuuteen</a:t>
            </a:r>
            <a:r>
              <a:rPr lang="en-US" baseline="0" dirty="0"/>
              <a:t>, </a:t>
            </a:r>
            <a:r>
              <a:rPr lang="en-US" baseline="0" dirty="0" err="1"/>
              <a:t>eli</a:t>
            </a:r>
            <a:r>
              <a:rPr lang="en-US" baseline="0" dirty="0"/>
              <a:t> </a:t>
            </a:r>
            <a:r>
              <a:rPr lang="en-US" baseline="0" dirty="0" err="1"/>
              <a:t>symbioosien</a:t>
            </a:r>
            <a:r>
              <a:rPr lang="en-US" baseline="0" dirty="0"/>
              <a:t> </a:t>
            </a:r>
            <a:r>
              <a:rPr lang="en-US" baseline="0" dirty="0" err="1"/>
              <a:t>edistämiseksi</a:t>
            </a:r>
            <a:r>
              <a:rPr lang="en-US" baseline="0" dirty="0"/>
              <a:t> </a:t>
            </a:r>
            <a:r>
              <a:rPr lang="en-US" baseline="0" dirty="0" err="1"/>
              <a:t>yrityksen</a:t>
            </a:r>
            <a:r>
              <a:rPr lang="en-US" baseline="0" dirty="0"/>
              <a:t> </a:t>
            </a:r>
            <a:r>
              <a:rPr lang="en-US" baseline="0" dirty="0" err="1"/>
              <a:t>tulisi</a:t>
            </a:r>
            <a:r>
              <a:rPr lang="en-US" baseline="0" dirty="0"/>
              <a:t> </a:t>
            </a:r>
            <a:r>
              <a:rPr lang="en-US" baseline="0" dirty="0" err="1"/>
              <a:t>jakaa</a:t>
            </a:r>
            <a:r>
              <a:rPr lang="en-US" baseline="0" dirty="0"/>
              <a:t> </a:t>
            </a:r>
            <a:r>
              <a:rPr lang="en-US" baseline="0" dirty="0" err="1"/>
              <a:t>resurssidataa</a:t>
            </a:r>
            <a:r>
              <a:rPr lang="en-US" baseline="0" dirty="0"/>
              <a:t>. </a:t>
            </a:r>
            <a:r>
              <a:rPr lang="en-US" baseline="0" dirty="0" err="1"/>
              <a:t>Aina</a:t>
            </a:r>
            <a:r>
              <a:rPr lang="en-US" baseline="0" dirty="0"/>
              <a:t> </a:t>
            </a:r>
            <a:r>
              <a:rPr lang="en-US" baseline="0" dirty="0" err="1"/>
              <a:t>tämä</a:t>
            </a:r>
            <a:r>
              <a:rPr lang="en-US" baseline="0" dirty="0"/>
              <a:t> </a:t>
            </a:r>
            <a:r>
              <a:rPr lang="en-US" baseline="0" dirty="0" err="1"/>
              <a:t>ei</a:t>
            </a:r>
            <a:r>
              <a:rPr lang="en-US" baseline="0" dirty="0"/>
              <a:t> </a:t>
            </a:r>
            <a:r>
              <a:rPr lang="en-US" baseline="0" dirty="0" err="1"/>
              <a:t>kuitenkaan</a:t>
            </a:r>
            <a:r>
              <a:rPr lang="en-US" baseline="0" dirty="0"/>
              <a:t> ole </a:t>
            </a:r>
            <a:r>
              <a:rPr lang="en-US" baseline="0" dirty="0" err="1"/>
              <a:t>helppoa</a:t>
            </a:r>
            <a:r>
              <a:rPr lang="en-US" baseline="0" dirty="0"/>
              <a:t> </a:t>
            </a:r>
            <a:r>
              <a:rPr lang="en-US" baseline="0" dirty="0" err="1"/>
              <a:t>koska</a:t>
            </a:r>
            <a:r>
              <a:rPr lang="en-US" baseline="0" dirty="0"/>
              <a:t> </a:t>
            </a:r>
            <a:r>
              <a:rPr lang="en-US" baseline="0" dirty="0" err="1"/>
              <a:t>yritykset</a:t>
            </a:r>
            <a:r>
              <a:rPr lang="en-US" baseline="0" dirty="0"/>
              <a:t> </a:t>
            </a:r>
            <a:r>
              <a:rPr lang="en-US" baseline="0" dirty="0" err="1"/>
              <a:t>saattava</a:t>
            </a:r>
            <a:r>
              <a:rPr lang="en-US" baseline="0" dirty="0"/>
              <a:t> </a:t>
            </a:r>
            <a:r>
              <a:rPr lang="en-US" baseline="0" dirty="0" err="1"/>
              <a:t>haluta</a:t>
            </a:r>
            <a:r>
              <a:rPr lang="en-US" baseline="0" dirty="0"/>
              <a:t> </a:t>
            </a:r>
            <a:r>
              <a:rPr lang="en-US" baseline="0" dirty="0" err="1"/>
              <a:t>pitää</a:t>
            </a:r>
            <a:r>
              <a:rPr lang="en-US" baseline="0" dirty="0"/>
              <a:t> </a:t>
            </a:r>
            <a:r>
              <a:rPr lang="en-US" baseline="0" dirty="0" err="1"/>
              <a:t>tiedon</a:t>
            </a:r>
            <a:r>
              <a:rPr lang="en-US" baseline="0" dirty="0"/>
              <a:t> </a:t>
            </a:r>
            <a:r>
              <a:rPr lang="en-US" baseline="0" dirty="0" err="1"/>
              <a:t>salassa</a:t>
            </a:r>
            <a:r>
              <a:rPr lang="en-US" baseline="0" dirty="0"/>
              <a:t>. </a:t>
            </a:r>
            <a:r>
              <a:rPr lang="en-US" baseline="0" dirty="0" err="1"/>
              <a:t>Toiseksi</a:t>
            </a:r>
            <a:r>
              <a:rPr lang="en-US" baseline="0" dirty="0"/>
              <a:t>, </a:t>
            </a:r>
            <a:r>
              <a:rPr lang="en-US" baseline="0" dirty="0" err="1"/>
              <a:t>välittäjien</a:t>
            </a:r>
            <a:r>
              <a:rPr lang="en-US" baseline="0" dirty="0"/>
              <a:t> </a:t>
            </a:r>
            <a:r>
              <a:rPr lang="en-US" baseline="0" dirty="0" err="1"/>
              <a:t>tulisi</a:t>
            </a:r>
            <a:r>
              <a:rPr lang="en-US" baseline="0" dirty="0"/>
              <a:t> </a:t>
            </a:r>
            <a:r>
              <a:rPr lang="en-US" baseline="0" dirty="0" err="1"/>
              <a:t>luoda</a:t>
            </a:r>
            <a:r>
              <a:rPr lang="en-US" baseline="0" dirty="0"/>
              <a:t> </a:t>
            </a:r>
            <a:r>
              <a:rPr lang="en-US" baseline="0" dirty="0" err="1"/>
              <a:t>arvoa</a:t>
            </a:r>
            <a:r>
              <a:rPr lang="en-US" baseline="0" dirty="0"/>
              <a:t> </a:t>
            </a:r>
            <a:r>
              <a:rPr lang="en-US" baseline="0" dirty="0" err="1"/>
              <a:t>pitkällä</a:t>
            </a:r>
            <a:r>
              <a:rPr lang="en-US" baseline="0" dirty="0"/>
              <a:t> </a:t>
            </a:r>
            <a:r>
              <a:rPr lang="en-US" baseline="0" dirty="0" err="1"/>
              <a:t>aikavälillä</a:t>
            </a:r>
            <a:r>
              <a:rPr lang="en-US" baseline="0" dirty="0"/>
              <a:t> </a:t>
            </a:r>
            <a:r>
              <a:rPr lang="en-US" baseline="0" dirty="0" err="1"/>
              <a:t>yhteistyökumppaneille</a:t>
            </a:r>
            <a:r>
              <a:rPr lang="en-US" baseline="0" dirty="0"/>
              <a:t> </a:t>
            </a:r>
            <a:r>
              <a:rPr lang="en-US" baseline="0" dirty="0" err="1"/>
              <a:t>jotta</a:t>
            </a:r>
            <a:r>
              <a:rPr lang="en-US" baseline="0" dirty="0"/>
              <a:t> </a:t>
            </a:r>
            <a:r>
              <a:rPr lang="en-US" baseline="0" dirty="0" err="1"/>
              <a:t>nämä</a:t>
            </a:r>
            <a:r>
              <a:rPr lang="en-US" baseline="0" dirty="0"/>
              <a:t> </a:t>
            </a:r>
            <a:r>
              <a:rPr lang="en-US" baseline="0" dirty="0" err="1"/>
              <a:t>eivät</a:t>
            </a:r>
            <a:r>
              <a:rPr lang="en-US" baseline="0" dirty="0"/>
              <a:t> </a:t>
            </a:r>
            <a:r>
              <a:rPr lang="en-US" baseline="0" dirty="0" err="1"/>
              <a:t>katoa</a:t>
            </a:r>
            <a:r>
              <a:rPr lang="en-US" baseline="0" dirty="0"/>
              <a:t> </a:t>
            </a:r>
            <a:r>
              <a:rPr lang="en-US" baseline="0" dirty="0" err="1"/>
              <a:t>yhteistyöverkostosta</a:t>
            </a:r>
            <a:r>
              <a:rPr lang="en-US" baseline="0" dirty="0"/>
              <a:t> </a:t>
            </a:r>
            <a:r>
              <a:rPr lang="en-US" baseline="0" dirty="0" err="1"/>
              <a:t>sen</a:t>
            </a:r>
            <a:r>
              <a:rPr lang="en-US" baseline="0" dirty="0"/>
              <a:t> </a:t>
            </a:r>
            <a:r>
              <a:rPr lang="en-US" baseline="0" dirty="0" err="1"/>
              <a:t>jälkeen</a:t>
            </a:r>
            <a:r>
              <a:rPr lang="en-US" baseline="0" dirty="0"/>
              <a:t> </a:t>
            </a:r>
            <a:r>
              <a:rPr lang="en-US" baseline="0" dirty="0" err="1"/>
              <a:t>kuin</a:t>
            </a:r>
            <a:r>
              <a:rPr lang="en-US" baseline="0" dirty="0"/>
              <a:t> </a:t>
            </a:r>
            <a:r>
              <a:rPr lang="en-US" baseline="0" dirty="0" err="1"/>
              <a:t>joku</a:t>
            </a:r>
            <a:r>
              <a:rPr lang="en-US" baseline="0" dirty="0"/>
              <a:t> </a:t>
            </a:r>
            <a:r>
              <a:rPr lang="en-US" baseline="0" dirty="0" err="1"/>
              <a:t>mahdollisuus</a:t>
            </a:r>
            <a:r>
              <a:rPr lang="en-US" baseline="0" dirty="0"/>
              <a:t> on </a:t>
            </a:r>
            <a:r>
              <a:rPr lang="en-US" baseline="0" dirty="0" err="1"/>
              <a:t>toteutetta</a:t>
            </a:r>
            <a:r>
              <a:rPr lang="en-US" baseline="0" dirty="0"/>
              <a:t>. </a:t>
            </a:r>
            <a:r>
              <a:rPr lang="en-US" baseline="0" dirty="0" err="1"/>
              <a:t>Välittäjillä</a:t>
            </a:r>
            <a:r>
              <a:rPr lang="en-US" baseline="0" dirty="0"/>
              <a:t> </a:t>
            </a:r>
            <a:r>
              <a:rPr lang="en-US" baseline="0" dirty="0" err="1"/>
              <a:t>voivat</a:t>
            </a:r>
            <a:r>
              <a:rPr lang="en-US" baseline="0" dirty="0"/>
              <a:t> </a:t>
            </a:r>
            <a:r>
              <a:rPr lang="en-US" baseline="0" dirty="0" err="1"/>
              <a:t>auttaa</a:t>
            </a:r>
            <a:r>
              <a:rPr lang="en-US" baseline="0" dirty="0"/>
              <a:t> </a:t>
            </a:r>
            <a:r>
              <a:rPr lang="en-US" baseline="0" dirty="0" err="1"/>
              <a:t>syvemmin</a:t>
            </a:r>
            <a:r>
              <a:rPr lang="en-US" baseline="0" dirty="0"/>
              <a:t> </a:t>
            </a:r>
            <a:r>
              <a:rPr lang="en-US" baseline="0" dirty="0" err="1"/>
              <a:t>symbioosiprojekteissa</a:t>
            </a:r>
            <a:r>
              <a:rPr lang="en-US" baseline="0" dirty="0"/>
              <a:t>, </a:t>
            </a:r>
            <a:r>
              <a:rPr lang="en-US" baseline="0" dirty="0" err="1"/>
              <a:t>mutta</a:t>
            </a:r>
            <a:r>
              <a:rPr lang="en-US" baseline="0" dirty="0"/>
              <a:t> </a:t>
            </a:r>
            <a:r>
              <a:rPr lang="en-US" baseline="0" dirty="0" err="1"/>
              <a:t>usein</a:t>
            </a:r>
            <a:r>
              <a:rPr lang="en-US" baseline="0" dirty="0"/>
              <a:t> </a:t>
            </a:r>
            <a:r>
              <a:rPr lang="en-US" baseline="0" dirty="0" err="1"/>
              <a:t>niillä</a:t>
            </a:r>
            <a:r>
              <a:rPr lang="en-US" baseline="0" dirty="0"/>
              <a:t> </a:t>
            </a:r>
            <a:r>
              <a:rPr lang="en-US" baseline="0" dirty="0" err="1"/>
              <a:t>ei</a:t>
            </a:r>
            <a:r>
              <a:rPr lang="en-US" baseline="0" dirty="0"/>
              <a:t> </a:t>
            </a:r>
            <a:r>
              <a:rPr lang="en-US" baseline="0" dirty="0" err="1"/>
              <a:t>kuitenkaan</a:t>
            </a:r>
            <a:r>
              <a:rPr lang="en-US" baseline="0" dirty="0"/>
              <a:t> ole </a:t>
            </a:r>
            <a:r>
              <a:rPr lang="en-US" baseline="0" dirty="0" err="1"/>
              <a:t>resursseja</a:t>
            </a:r>
            <a:r>
              <a:rPr lang="en-US" baseline="0" dirty="0"/>
              <a:t> </a:t>
            </a:r>
            <a:r>
              <a:rPr lang="en-US" baseline="0" dirty="0" err="1"/>
              <a:t>lähteä</a:t>
            </a:r>
            <a:r>
              <a:rPr lang="en-US" baseline="0" dirty="0"/>
              <a:t> </a:t>
            </a:r>
            <a:r>
              <a:rPr lang="en-US" baseline="0" dirty="0" err="1"/>
              <a:t>konsultoivampaan</a:t>
            </a:r>
            <a:r>
              <a:rPr lang="en-US" baseline="0" dirty="0"/>
              <a:t> </a:t>
            </a:r>
            <a:r>
              <a:rPr lang="en-US" baseline="0" dirty="0" err="1"/>
              <a:t>toimintaan</a:t>
            </a:r>
            <a:r>
              <a:rPr lang="en-US" baseline="0" dirty="0"/>
              <a:t>. </a:t>
            </a:r>
            <a:endParaRPr lang="fi-FI" dirty="0"/>
          </a:p>
          <a:p>
            <a:pPr marL="228600" indent="-228600">
              <a:buAutoNum type="arabicPeriod"/>
            </a:pPr>
            <a:endParaRPr lang="en-US" baseline="0" dirty="0"/>
          </a:p>
          <a:p>
            <a:pPr marL="228600" indent="-228600">
              <a:buAutoNum type="arabicPeriod"/>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Osa</a:t>
            </a:r>
            <a:r>
              <a:rPr lang="en-US" dirty="0"/>
              <a:t> </a:t>
            </a:r>
            <a:r>
              <a:rPr lang="en-US" dirty="0" err="1"/>
              <a:t>näistä</a:t>
            </a:r>
            <a:r>
              <a:rPr lang="en-US" dirty="0"/>
              <a:t> on </a:t>
            </a:r>
            <a:r>
              <a:rPr lang="en-US" dirty="0" err="1"/>
              <a:t>julkisia</a:t>
            </a:r>
            <a:r>
              <a:rPr lang="en-US" dirty="0"/>
              <a:t> </a:t>
            </a:r>
            <a:r>
              <a:rPr lang="en-US" dirty="0" err="1"/>
              <a:t>organisaaatioita</a:t>
            </a:r>
            <a:r>
              <a:rPr lang="en-US" dirty="0"/>
              <a:t>, </a:t>
            </a:r>
            <a:r>
              <a:rPr lang="en-US" dirty="0" err="1"/>
              <a:t>kuten</a:t>
            </a:r>
            <a:r>
              <a:rPr lang="en-US" dirty="0"/>
              <a:t> Motiva. Mutta </a:t>
            </a:r>
            <a:r>
              <a:rPr lang="en-US" dirty="0" err="1"/>
              <a:t>osa</a:t>
            </a:r>
            <a:r>
              <a:rPr lang="en-US" dirty="0"/>
              <a:t> </a:t>
            </a:r>
            <a:r>
              <a:rPr lang="en-US" dirty="0" err="1"/>
              <a:t>taas</a:t>
            </a:r>
            <a:r>
              <a:rPr lang="en-US" dirty="0"/>
              <a:t> </a:t>
            </a:r>
            <a:r>
              <a:rPr lang="en-US" dirty="0" err="1"/>
              <a:t>yksityisomisteisia</a:t>
            </a:r>
            <a:r>
              <a:rPr lang="en-US" dirty="0"/>
              <a:t>, </a:t>
            </a:r>
            <a:r>
              <a:rPr lang="en-US" dirty="0" err="1"/>
              <a:t>kuten</a:t>
            </a:r>
            <a:r>
              <a:rPr lang="en-US" dirty="0"/>
              <a:t> </a:t>
            </a:r>
            <a:r>
              <a:rPr lang="en-US" dirty="0" err="1"/>
              <a:t>NISPin</a:t>
            </a:r>
            <a:r>
              <a:rPr lang="en-US" dirty="0"/>
              <a:t> </a:t>
            </a:r>
            <a:r>
              <a:rPr lang="en-US" dirty="0" err="1"/>
              <a:t>taustalla</a:t>
            </a:r>
            <a:r>
              <a:rPr lang="en-US" dirty="0"/>
              <a:t> </a:t>
            </a:r>
            <a:r>
              <a:rPr lang="en-US" dirty="0" err="1"/>
              <a:t>oleva</a:t>
            </a:r>
            <a:r>
              <a:rPr lang="en-US" dirty="0"/>
              <a:t> International Synergies.</a:t>
            </a:r>
          </a:p>
        </p:txBody>
      </p:sp>
      <p:sp>
        <p:nvSpPr>
          <p:cNvPr id="4" name="Slide Number Placeholder 3"/>
          <p:cNvSpPr>
            <a:spLocks noGrp="1"/>
          </p:cNvSpPr>
          <p:nvPr>
            <p:ph type="sldNum" sz="quarter" idx="10"/>
          </p:nvPr>
        </p:nvSpPr>
        <p:spPr/>
        <p:txBody>
          <a:bodyPr/>
          <a:lstStyle/>
          <a:p>
            <a:fld id="{5E7973BA-86D3-4BBE-A53E-F14DC51FB26B}" type="slidenum">
              <a:rPr lang="en-US" smtClean="0"/>
              <a:t>32</a:t>
            </a:fld>
            <a:endParaRPr lang="en-US"/>
          </a:p>
        </p:txBody>
      </p:sp>
    </p:spTree>
    <p:extLst>
      <p:ext uri="{BB962C8B-B14F-4D97-AF65-F5344CB8AC3E}">
        <p14:creationId xmlns:p14="http://schemas.microsoft.com/office/powerpoint/2010/main" val="3880966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00586D5-C668-4B6B-85F0-F741321CA6BC}" type="slidenum">
              <a:rPr kumimoji="0" lang="en-US"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672835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00586D5-C668-4B6B-85F0-F741321CA6BC}" type="slidenum">
              <a:rPr kumimoji="0" lang="en-US"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823113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00586D5-C668-4B6B-85F0-F741321CA6BC}" type="slidenum">
              <a:rPr kumimoji="0" lang="en-US"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89669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a:solidFill>
                  <a:srgbClr val="000000"/>
                </a:solidFill>
                <a:latin typeface="Helvetica Neue "/>
                <a:cs typeface="Helvetica Neue "/>
              </a:rPr>
              <a:t>EXPLAIN: Why is increased efficiency not enough?</a:t>
            </a:r>
          </a:p>
          <a:p>
            <a:pPr>
              <a:spcAft>
                <a:spcPts val="600"/>
              </a:spcAft>
            </a:pPr>
            <a:endParaRPr lang="en-US" dirty="0">
              <a:solidFill>
                <a:srgbClr val="000000"/>
              </a:solidFill>
              <a:latin typeface="Helvetica Neue "/>
              <a:cs typeface="Helvetica Neue "/>
            </a:endParaRPr>
          </a:p>
          <a:p>
            <a:pPr>
              <a:spcAft>
                <a:spcPts val="600"/>
              </a:spcAft>
            </a:pPr>
            <a:r>
              <a:rPr lang="en-US" b="1" dirty="0">
                <a:solidFill>
                  <a:srgbClr val="000000"/>
                </a:solidFill>
                <a:latin typeface="Helvetica Neue"/>
                <a:cs typeface="Helvetica Neue"/>
              </a:rPr>
              <a:t>Facilitation guide:</a:t>
            </a:r>
            <a:endParaRPr lang="en-US" dirty="0">
              <a:solidFill>
                <a:srgbClr val="000000"/>
              </a:solidFill>
              <a:latin typeface="Helvetica Neue "/>
              <a:cs typeface="Helvetica Neue "/>
            </a:endParaRPr>
          </a:p>
          <a:p>
            <a:pPr>
              <a:spcAft>
                <a:spcPts val="600"/>
              </a:spcAft>
            </a:pPr>
            <a:r>
              <a:rPr lang="en-US" dirty="0">
                <a:solidFill>
                  <a:srgbClr val="000000"/>
                </a:solidFill>
                <a:latin typeface="Helvetica Neue "/>
                <a:cs typeface="Helvetica Neue "/>
              </a:rPr>
              <a:t>You might say:</a:t>
            </a:r>
          </a:p>
          <a:p>
            <a:pPr>
              <a:spcAft>
                <a:spcPts val="600"/>
              </a:spcAft>
            </a:pPr>
            <a:r>
              <a:rPr lang="en-US" dirty="0">
                <a:solidFill>
                  <a:srgbClr val="000000"/>
                </a:solidFill>
                <a:latin typeface="Helvetica Neue "/>
                <a:cs typeface="Helvetica Neue "/>
              </a:rPr>
              <a:t>So,</a:t>
            </a:r>
            <a:r>
              <a:rPr lang="en-US" baseline="0" dirty="0">
                <a:solidFill>
                  <a:srgbClr val="000000"/>
                </a:solidFill>
                <a:latin typeface="Helvetica Neue "/>
                <a:cs typeface="Helvetica Neue "/>
              </a:rPr>
              <a:t> what could be done about this flawed system? </a:t>
            </a:r>
          </a:p>
          <a:p>
            <a:pPr>
              <a:spcAft>
                <a:spcPts val="600"/>
              </a:spcAft>
            </a:pPr>
            <a:endParaRPr lang="fi-FI" baseline="0" dirty="0">
              <a:solidFill>
                <a:srgbClr val="000000"/>
              </a:solidFill>
              <a:latin typeface="Helvetica Neue "/>
              <a:cs typeface="Helvetica Neue "/>
            </a:endParaRPr>
          </a:p>
          <a:p>
            <a:pPr>
              <a:spcAft>
                <a:spcPts val="600"/>
              </a:spcAft>
            </a:pPr>
            <a:r>
              <a:rPr lang="fi-FI" b="1" baseline="0" dirty="0" err="1">
                <a:solidFill>
                  <a:srgbClr val="000000"/>
                </a:solidFill>
                <a:latin typeface="Helvetica Neue "/>
                <a:cs typeface="Helvetica Neue "/>
              </a:rPr>
              <a:t>Greater</a:t>
            </a:r>
            <a:r>
              <a:rPr lang="fi-FI" b="1" baseline="0" dirty="0">
                <a:solidFill>
                  <a:srgbClr val="000000"/>
                </a:solidFill>
                <a:latin typeface="Helvetica Neue "/>
                <a:cs typeface="Helvetica Neue "/>
              </a:rPr>
              <a:t> </a:t>
            </a:r>
            <a:r>
              <a:rPr lang="fi-FI" b="1" baseline="0" dirty="0" err="1">
                <a:solidFill>
                  <a:srgbClr val="000000"/>
                </a:solidFill>
                <a:latin typeface="Helvetica Neue "/>
                <a:cs typeface="Helvetica Neue "/>
              </a:rPr>
              <a:t>efficiency</a:t>
            </a:r>
            <a:r>
              <a:rPr lang="fi-FI" b="1" baseline="0" dirty="0">
                <a:solidFill>
                  <a:srgbClr val="000000"/>
                </a:solidFill>
                <a:latin typeface="Helvetica Neue "/>
                <a:cs typeface="Helvetica Neue "/>
              </a:rPr>
              <a:t>, </a:t>
            </a:r>
            <a:r>
              <a:rPr lang="fi-FI" b="1" baseline="0" dirty="0" err="1">
                <a:solidFill>
                  <a:srgbClr val="000000"/>
                </a:solidFill>
                <a:latin typeface="Helvetica Neue "/>
                <a:cs typeface="Helvetica Neue "/>
              </a:rPr>
              <a:t>longer-lasting</a:t>
            </a:r>
            <a:r>
              <a:rPr lang="fi-FI" b="1" baseline="0" dirty="0">
                <a:solidFill>
                  <a:srgbClr val="000000"/>
                </a:solidFill>
                <a:latin typeface="Helvetica Neue "/>
                <a:cs typeface="Helvetica Neue "/>
              </a:rPr>
              <a:t> products, </a:t>
            </a:r>
            <a:r>
              <a:rPr lang="fi-FI" b="1" baseline="0" dirty="0" err="1">
                <a:solidFill>
                  <a:srgbClr val="000000"/>
                </a:solidFill>
                <a:latin typeface="Helvetica Neue "/>
                <a:cs typeface="Helvetica Neue "/>
              </a:rPr>
              <a:t>decreasing</a:t>
            </a:r>
            <a:r>
              <a:rPr lang="fi-FI" b="1" baseline="0" dirty="0">
                <a:solidFill>
                  <a:srgbClr val="000000"/>
                </a:solidFill>
                <a:latin typeface="Helvetica Neue "/>
                <a:cs typeface="Helvetica Neue "/>
              </a:rPr>
              <a:t> </a:t>
            </a:r>
            <a:r>
              <a:rPr lang="fi-FI" b="1" baseline="0" dirty="0" err="1">
                <a:solidFill>
                  <a:srgbClr val="000000"/>
                </a:solidFill>
                <a:latin typeface="Helvetica Neue "/>
                <a:cs typeface="Helvetica Neue "/>
              </a:rPr>
              <a:t>consumption</a:t>
            </a:r>
            <a:endParaRPr lang="en-US" b="1" baseline="0" dirty="0">
              <a:solidFill>
                <a:srgbClr val="000000"/>
              </a:solidFill>
              <a:latin typeface="Helvetica Neue "/>
              <a:cs typeface="Helvetica Neue "/>
            </a:endParaRPr>
          </a:p>
          <a:p>
            <a:pPr>
              <a:spcAft>
                <a:spcPts val="600"/>
              </a:spcAft>
            </a:pPr>
            <a:endParaRPr lang="en-US" baseline="0" dirty="0">
              <a:solidFill>
                <a:srgbClr val="000000"/>
              </a:solidFill>
              <a:latin typeface="Helvetica Neue "/>
              <a:cs typeface="Helvetica Neue "/>
            </a:endParaRPr>
          </a:p>
          <a:p>
            <a:pPr>
              <a:spcAft>
                <a:spcPts val="600"/>
              </a:spcAft>
            </a:pPr>
            <a:r>
              <a:rPr lang="en-US" baseline="0" dirty="0">
                <a:solidFill>
                  <a:srgbClr val="000000"/>
                </a:solidFill>
                <a:latin typeface="Helvetica Neue "/>
                <a:cs typeface="Helvetica Neue "/>
              </a:rPr>
              <a:t>There are two familiar approaches that some argue for: greater efficiency and longer-lasting products.  Let’s look at them in turn.</a:t>
            </a:r>
          </a:p>
          <a:p>
            <a:pPr marL="171450" indent="-171450">
              <a:spcAft>
                <a:spcPts val="600"/>
              </a:spcAft>
              <a:buFont typeface="Arial"/>
              <a:buChar char="•"/>
            </a:pPr>
            <a:r>
              <a:rPr lang="en-US" baseline="0" dirty="0">
                <a:solidFill>
                  <a:srgbClr val="000000"/>
                </a:solidFill>
                <a:latin typeface="Helvetica Neue "/>
                <a:cs typeface="Helvetica Neue "/>
              </a:rPr>
              <a:t>The top line shows the system as it is now – linear</a:t>
            </a:r>
          </a:p>
          <a:p>
            <a:pPr marL="171450" indent="-171450">
              <a:spcAft>
                <a:spcPts val="600"/>
              </a:spcAft>
              <a:buFont typeface="Arial"/>
              <a:buChar char="•"/>
            </a:pPr>
            <a:r>
              <a:rPr lang="en-US" baseline="0" dirty="0">
                <a:solidFill>
                  <a:srgbClr val="000000"/>
                </a:solidFill>
                <a:latin typeface="Helvetica Neue "/>
                <a:cs typeface="Helvetica Neue "/>
              </a:rPr>
              <a:t>Line 2 shows a more efficient linear economy (i.e. one where fewer materials are </a:t>
            </a:r>
            <a:r>
              <a:rPr lang="en-US" baseline="0" dirty="0" err="1">
                <a:solidFill>
                  <a:srgbClr val="000000"/>
                </a:solidFill>
                <a:latin typeface="Helvetica Neue "/>
                <a:cs typeface="Helvetica Neue "/>
              </a:rPr>
              <a:t>utilised</a:t>
            </a:r>
            <a:r>
              <a:rPr lang="en-US" baseline="0" dirty="0">
                <a:solidFill>
                  <a:srgbClr val="000000"/>
                </a:solidFill>
                <a:latin typeface="Helvetica Neue "/>
                <a:cs typeface="Helvetica Neue "/>
              </a:rPr>
              <a:t> to create the same or better result)</a:t>
            </a:r>
          </a:p>
          <a:p>
            <a:pPr marL="171450" indent="-171450">
              <a:spcAft>
                <a:spcPts val="600"/>
              </a:spcAft>
              <a:buFont typeface="Arial"/>
              <a:buChar char="•"/>
            </a:pPr>
            <a:r>
              <a:rPr lang="en-US" baseline="0" dirty="0">
                <a:solidFill>
                  <a:srgbClr val="000000"/>
                </a:solidFill>
                <a:latin typeface="Helvetica Neue "/>
                <a:cs typeface="Helvetica Neue "/>
              </a:rPr>
              <a:t>Line 3 shows a system </a:t>
            </a:r>
            <a:r>
              <a:rPr lang="en-US" baseline="0" dirty="0" err="1">
                <a:solidFill>
                  <a:srgbClr val="000000"/>
                </a:solidFill>
                <a:latin typeface="Helvetica Neue "/>
                <a:cs typeface="Helvetica Neue "/>
              </a:rPr>
              <a:t>characterised</a:t>
            </a:r>
            <a:r>
              <a:rPr lang="en-US" baseline="0" dirty="0">
                <a:solidFill>
                  <a:srgbClr val="000000"/>
                </a:solidFill>
                <a:latin typeface="Helvetica Neue "/>
                <a:cs typeface="Helvetica Neue "/>
              </a:rPr>
              <a:t> by longer-lasting products</a:t>
            </a:r>
          </a:p>
          <a:p>
            <a:pPr>
              <a:spcAft>
                <a:spcPts val="600"/>
              </a:spcAft>
            </a:pPr>
            <a:r>
              <a:rPr lang="en-US" baseline="0" dirty="0">
                <a:solidFill>
                  <a:srgbClr val="000000"/>
                </a:solidFill>
                <a:latin typeface="Helvetica Neue "/>
                <a:cs typeface="Helvetica Neue "/>
              </a:rPr>
              <a:t>The problem both proposals have is that the underlying system isn’t challenged, so we will eventually run into the same problems.  </a:t>
            </a:r>
          </a:p>
          <a:p>
            <a:pPr>
              <a:spcAft>
                <a:spcPts val="600"/>
              </a:spcAft>
            </a:pPr>
            <a:r>
              <a:rPr lang="en-US" baseline="0" dirty="0">
                <a:solidFill>
                  <a:srgbClr val="000000"/>
                </a:solidFill>
                <a:latin typeface="Helvetica Neue "/>
                <a:cs typeface="Helvetica Neue "/>
              </a:rPr>
              <a:t>These approaches can help buy us some time, but buy us some time for what?</a:t>
            </a:r>
            <a:endParaRPr lang="en-US" dirty="0">
              <a:solidFill>
                <a:srgbClr val="000000"/>
              </a:solidFill>
              <a:latin typeface="Helvetica Neue "/>
              <a:cs typeface="Helvetica Neue "/>
            </a:endParaRPr>
          </a:p>
          <a:p>
            <a:endParaRPr lang="en-US" dirty="0">
              <a:solidFill>
                <a:srgbClr val="000000"/>
              </a:solidFill>
              <a:latin typeface="Helvetica Neue "/>
              <a:cs typeface="Helvetica Neue "/>
            </a:endParaRPr>
          </a:p>
        </p:txBody>
      </p:sp>
      <p:sp>
        <p:nvSpPr>
          <p:cNvPr id="4" name="Slide Number Placeholder 3"/>
          <p:cNvSpPr>
            <a:spLocks noGrp="1"/>
          </p:cNvSpPr>
          <p:nvPr>
            <p:ph type="sldNum" sz="quarter" idx="10"/>
          </p:nvPr>
        </p:nvSpPr>
        <p:spPr/>
        <p:txBody>
          <a:bodyPr/>
          <a:lstStyle/>
          <a:p>
            <a:fld id="{00902BC0-6B00-E244-AF5C-C1AB8548A8E8}" type="slidenum">
              <a:rPr lang="en-US" smtClean="0"/>
              <a:pPr/>
              <a:t>5</a:t>
            </a:fld>
            <a:endParaRPr lang="en-US" dirty="0"/>
          </a:p>
        </p:txBody>
      </p:sp>
    </p:spTree>
    <p:extLst>
      <p:ext uri="{BB962C8B-B14F-4D97-AF65-F5344CB8AC3E}">
        <p14:creationId xmlns:p14="http://schemas.microsoft.com/office/powerpoint/2010/main" val="1682299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39</a:t>
            </a:fld>
            <a:endParaRPr lang="en-US"/>
          </a:p>
        </p:txBody>
      </p:sp>
    </p:spTree>
    <p:extLst>
      <p:ext uri="{BB962C8B-B14F-4D97-AF65-F5344CB8AC3E}">
        <p14:creationId xmlns:p14="http://schemas.microsoft.com/office/powerpoint/2010/main" val="377813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267200"/>
          </a:xfrm>
        </p:spPr>
        <p:txBody>
          <a:bodyPr>
            <a:normAutofit/>
          </a:bodyPr>
          <a:lstStyle/>
          <a:p>
            <a:pPr algn="ctr"/>
            <a:r>
              <a:rPr lang="en-US" b="1" dirty="0">
                <a:solidFill>
                  <a:srgbClr val="000000"/>
                </a:solidFill>
                <a:latin typeface="Helvetica Neue"/>
                <a:cs typeface="Helvetica Neue"/>
              </a:rPr>
              <a:t>EXPLAIN: Limits to the linear economy  </a:t>
            </a:r>
          </a:p>
          <a:p>
            <a:pPr algn="ctr">
              <a:spcAft>
                <a:spcPts val="600"/>
              </a:spcAft>
            </a:pPr>
            <a:r>
              <a:rPr lang="en-US" b="1" baseline="0" dirty="0">
                <a:solidFill>
                  <a:srgbClr val="000000"/>
                </a:solidFill>
                <a:latin typeface="Helvetica Neue"/>
                <a:cs typeface="Helvetica Neue"/>
              </a:rPr>
              <a:t>- Economic losses and structural waste</a:t>
            </a:r>
          </a:p>
          <a:p>
            <a:pPr>
              <a:spcAft>
                <a:spcPts val="600"/>
              </a:spcAft>
            </a:pPr>
            <a:r>
              <a:rPr lang="en-US" b="1" baseline="0" dirty="0">
                <a:solidFill>
                  <a:srgbClr val="000000"/>
                </a:solidFill>
                <a:latin typeface="Helvetica Neue"/>
                <a:cs typeface="Helvetica Neue"/>
              </a:rPr>
              <a:t>Background information:</a:t>
            </a:r>
            <a:r>
              <a:rPr lang="en-US" b="1" dirty="0">
                <a:solidFill>
                  <a:srgbClr val="000000"/>
                </a:solidFill>
                <a:latin typeface="Helvetica Neue"/>
                <a:cs typeface="Helvetica Neue"/>
              </a:rPr>
              <a:t> </a:t>
            </a:r>
          </a:p>
          <a:p>
            <a:pPr>
              <a:spcAft>
                <a:spcPts val="600"/>
              </a:spcAft>
            </a:pPr>
            <a:r>
              <a:rPr lang="en-US" baseline="0" dirty="0">
                <a:solidFill>
                  <a:srgbClr val="000000"/>
                </a:solidFill>
                <a:latin typeface="Helvetica Neue"/>
                <a:cs typeface="Helvetica Neue"/>
              </a:rPr>
              <a:t>Understanding the limits to our</a:t>
            </a:r>
            <a:r>
              <a:rPr lang="en-US" dirty="0">
                <a:solidFill>
                  <a:srgbClr val="000000"/>
                </a:solidFill>
                <a:latin typeface="Helvetica Neue"/>
                <a:cs typeface="Helvetica Neue"/>
              </a:rPr>
              <a:t> current economic system can be the key to identify new opportunities. Furthermore, it provides the participants with useful arguments if they wish to engage other stakeholders in a new business activity – be it investors, suppliers, local authorities, consumers/users or colleagues. </a:t>
            </a:r>
          </a:p>
          <a:p>
            <a:pPr>
              <a:spcAft>
                <a:spcPts val="600"/>
              </a:spcAft>
            </a:pPr>
            <a:endParaRPr lang="en-US" b="1" dirty="0">
              <a:solidFill>
                <a:srgbClr val="000000"/>
              </a:solidFill>
              <a:latin typeface="Helvetica Neue"/>
              <a:cs typeface="Helvetica Neue"/>
            </a:endParaRPr>
          </a:p>
          <a:p>
            <a:pPr>
              <a:spcAft>
                <a:spcPts val="600"/>
              </a:spcAft>
            </a:pPr>
            <a:r>
              <a:rPr lang="en-US" b="1" dirty="0">
                <a:solidFill>
                  <a:srgbClr val="000000"/>
                </a:solidFill>
                <a:latin typeface="Helvetica Neue"/>
                <a:cs typeface="Helvetica Neue"/>
              </a:rPr>
              <a:t>Facilitation guide:</a:t>
            </a:r>
            <a:endParaRPr lang="en-US" b="0" i="0" u="none" strike="noStrike" kern="1200" baseline="0" dirty="0">
              <a:solidFill>
                <a:srgbClr val="000000"/>
              </a:solidFill>
              <a:latin typeface="Helvetica Neue"/>
              <a:cs typeface="Helvetica Neue"/>
            </a:endParaRPr>
          </a:p>
          <a:p>
            <a:pPr>
              <a:spcAft>
                <a:spcPts val="600"/>
              </a:spcAft>
            </a:pPr>
            <a:r>
              <a:rPr lang="en-US" b="0" i="0" u="none" strike="noStrike" kern="1200" baseline="0" dirty="0">
                <a:solidFill>
                  <a:srgbClr val="000000"/>
                </a:solidFill>
                <a:latin typeface="Helvetica Neue"/>
                <a:cs typeface="Helvetica Neue"/>
              </a:rPr>
              <a:t>Building on the first exercise you will explain to</a:t>
            </a:r>
            <a:r>
              <a:rPr lang="en-US" b="0" i="0" u="none" strike="noStrike" kern="1200" dirty="0">
                <a:solidFill>
                  <a:srgbClr val="000000"/>
                </a:solidFill>
                <a:latin typeface="Helvetica Neue"/>
                <a:cs typeface="Helvetica Neue"/>
              </a:rPr>
              <a:t> th</a:t>
            </a:r>
            <a:r>
              <a:rPr lang="en-US" dirty="0">
                <a:solidFill>
                  <a:srgbClr val="000000"/>
                </a:solidFill>
                <a:latin typeface="Helvetica Neue"/>
                <a:cs typeface="Helvetica Neue"/>
              </a:rPr>
              <a:t>e participants about flaws of the current economic system leading them to understand the opportunities of change. You might say:</a:t>
            </a:r>
            <a:endParaRPr lang="en-US" b="0" i="1" u="none" strike="noStrike" kern="1200" baseline="0" dirty="0">
              <a:solidFill>
                <a:srgbClr val="000000"/>
              </a:solidFill>
              <a:latin typeface="Helvetica Neue"/>
              <a:cs typeface="Helvetica Neue"/>
            </a:endParaRPr>
          </a:p>
          <a:p>
            <a:pPr marL="171450" indent="-171450">
              <a:buFont typeface="Arial"/>
              <a:buChar char="•"/>
            </a:pPr>
            <a:r>
              <a:rPr lang="en-US" b="0" u="none" strike="noStrike" kern="1200" baseline="0" dirty="0">
                <a:solidFill>
                  <a:srgbClr val="000000"/>
                </a:solidFill>
                <a:latin typeface="Helvetica Neue"/>
                <a:cs typeface="Helvetica Neue"/>
              </a:rPr>
              <a:t>The current economy is surprisingly wasteful</a:t>
            </a:r>
            <a:r>
              <a:rPr lang="en-US" b="0" u="none" strike="noStrike" kern="1200" dirty="0">
                <a:solidFill>
                  <a:srgbClr val="000000"/>
                </a:solidFill>
                <a:latin typeface="Helvetica Neue"/>
                <a:cs typeface="Helvetica Neue"/>
              </a:rPr>
              <a:t> </a:t>
            </a:r>
            <a:r>
              <a:rPr lang="en-US" b="0" u="none" strike="noStrike" kern="1200" baseline="0" dirty="0">
                <a:solidFill>
                  <a:srgbClr val="000000"/>
                </a:solidFill>
                <a:latin typeface="Helvetica Neue"/>
                <a:cs typeface="Helvetica Neue"/>
              </a:rPr>
              <a:t>in its model of value creation. In Europe, material recycling and waste-based energy</a:t>
            </a:r>
            <a:r>
              <a:rPr lang="en-US" b="0" u="none" strike="noStrike" kern="1200" dirty="0">
                <a:solidFill>
                  <a:srgbClr val="000000"/>
                </a:solidFill>
                <a:latin typeface="Helvetica Neue"/>
                <a:cs typeface="Helvetica Neue"/>
              </a:rPr>
              <a:t> </a:t>
            </a:r>
            <a:r>
              <a:rPr lang="en-US" b="0" u="none" strike="noStrike" kern="1200" baseline="0" dirty="0">
                <a:solidFill>
                  <a:srgbClr val="000000"/>
                </a:solidFill>
                <a:latin typeface="Helvetica Neue"/>
                <a:cs typeface="Helvetica Neue"/>
              </a:rPr>
              <a:t>recovery captures only 5 percent of the original raw material value.</a:t>
            </a:r>
            <a:r>
              <a:rPr lang="en-US" b="0" u="none" strike="noStrike" kern="1200" dirty="0">
                <a:solidFill>
                  <a:srgbClr val="000000"/>
                </a:solidFill>
                <a:latin typeface="Helvetica Neue"/>
                <a:cs typeface="Helvetica Neue"/>
              </a:rPr>
              <a:t> </a:t>
            </a:r>
          </a:p>
          <a:p>
            <a:pPr marL="171450" indent="-171450">
              <a:buFont typeface="Arial"/>
              <a:buChar char="•"/>
            </a:pPr>
            <a:r>
              <a:rPr lang="en-US" b="0" u="none" strike="noStrike" kern="1200" baseline="0" dirty="0">
                <a:solidFill>
                  <a:srgbClr val="000000"/>
                </a:solidFill>
                <a:latin typeface="Helvetica Neue"/>
                <a:cs typeface="Helvetica Neue"/>
              </a:rPr>
              <a:t>Analysis has</a:t>
            </a:r>
            <a:r>
              <a:rPr lang="en-US" b="0" u="none" strike="noStrike" kern="1200" dirty="0">
                <a:solidFill>
                  <a:srgbClr val="000000"/>
                </a:solidFill>
                <a:latin typeface="Helvetica Neue"/>
                <a:cs typeface="Helvetica Neue"/>
              </a:rPr>
              <a:t> </a:t>
            </a:r>
            <a:r>
              <a:rPr lang="en-US" b="0" u="none" strike="noStrike" kern="1200" baseline="0" dirty="0">
                <a:solidFill>
                  <a:srgbClr val="000000"/>
                </a:solidFill>
                <a:latin typeface="Helvetica Neue"/>
                <a:cs typeface="Helvetica Neue"/>
              </a:rPr>
              <a:t>also found significant ‘structural waste’ in sectors that many would consider mature</a:t>
            </a:r>
            <a:r>
              <a:rPr lang="en-US" b="0" u="none" strike="noStrike" kern="1200" dirty="0">
                <a:solidFill>
                  <a:srgbClr val="000000"/>
                </a:solidFill>
                <a:latin typeface="Helvetica Neue"/>
                <a:cs typeface="Helvetica Neue"/>
              </a:rPr>
              <a:t> </a:t>
            </a:r>
            <a:r>
              <a:rPr lang="en-US" b="0" u="none" strike="noStrike" kern="1200" baseline="0" dirty="0">
                <a:solidFill>
                  <a:srgbClr val="000000"/>
                </a:solidFill>
                <a:latin typeface="Helvetica Neue"/>
                <a:cs typeface="Helvetica Neue"/>
              </a:rPr>
              <a:t>and </a:t>
            </a:r>
            <a:r>
              <a:rPr lang="en-US" b="0" u="none" strike="noStrike" kern="1200" baseline="0" dirty="0" err="1">
                <a:solidFill>
                  <a:srgbClr val="000000"/>
                </a:solidFill>
                <a:latin typeface="Helvetica Neue"/>
                <a:cs typeface="Helvetica Neue"/>
              </a:rPr>
              <a:t>optimised</a:t>
            </a:r>
            <a:r>
              <a:rPr lang="en-US" b="0" u="none" strike="noStrike" kern="1200" baseline="0" dirty="0">
                <a:solidFill>
                  <a:srgbClr val="000000"/>
                </a:solidFill>
                <a:latin typeface="Helvetica Neue"/>
                <a:cs typeface="Helvetica Neue"/>
              </a:rPr>
              <a:t>. For example, in Europe, the average car is parked 92% of the</a:t>
            </a:r>
            <a:r>
              <a:rPr lang="en-US" b="0" u="none" strike="noStrike" kern="1200" dirty="0">
                <a:solidFill>
                  <a:srgbClr val="000000"/>
                </a:solidFill>
                <a:latin typeface="Helvetica Neue"/>
                <a:cs typeface="Helvetica Neue"/>
              </a:rPr>
              <a:t> </a:t>
            </a:r>
            <a:r>
              <a:rPr lang="en-US" b="0" u="none" strike="noStrike" kern="1200" baseline="0" dirty="0">
                <a:solidFill>
                  <a:srgbClr val="000000"/>
                </a:solidFill>
                <a:latin typeface="Helvetica Neue"/>
                <a:cs typeface="Helvetica Neue"/>
              </a:rPr>
              <a:t>time, 31% of food is wasted along the value chain, and the average office is</a:t>
            </a:r>
            <a:r>
              <a:rPr lang="en-US" b="0" u="none" strike="noStrike" kern="1200" dirty="0">
                <a:solidFill>
                  <a:srgbClr val="000000"/>
                </a:solidFill>
                <a:latin typeface="Helvetica Neue"/>
                <a:cs typeface="Helvetica Neue"/>
              </a:rPr>
              <a:t> </a:t>
            </a:r>
            <a:r>
              <a:rPr lang="en-US" b="0" u="none" strike="noStrike" kern="1200" baseline="0" dirty="0">
                <a:solidFill>
                  <a:srgbClr val="000000"/>
                </a:solidFill>
                <a:latin typeface="Helvetica Neue"/>
                <a:cs typeface="Helvetica Neue"/>
              </a:rPr>
              <a:t>used only 35–50% of the time, even during working hours.</a:t>
            </a:r>
          </a:p>
          <a:p>
            <a:pPr marL="171450" indent="-171450">
              <a:buFont typeface="Arial"/>
              <a:buChar char="•"/>
            </a:pPr>
            <a:r>
              <a:rPr lang="en-US" dirty="0">
                <a:solidFill>
                  <a:srgbClr val="000000"/>
                </a:solidFill>
                <a:latin typeface="Helvetica Neue"/>
                <a:cs typeface="Helvetica Neue"/>
              </a:rPr>
              <a:t>There is therefore great opportunities for businesses to decrease costs and/or increase value creation by finding ways to </a:t>
            </a:r>
            <a:r>
              <a:rPr lang="en-US" dirty="0" err="1">
                <a:solidFill>
                  <a:srgbClr val="000000"/>
                </a:solidFill>
                <a:latin typeface="Helvetica Neue"/>
                <a:cs typeface="Helvetica Neue"/>
              </a:rPr>
              <a:t>minimise</a:t>
            </a:r>
            <a:r>
              <a:rPr lang="en-US" dirty="0">
                <a:solidFill>
                  <a:srgbClr val="000000"/>
                </a:solidFill>
                <a:latin typeface="Helvetica Neue"/>
                <a:cs typeface="Helvetica Neue"/>
              </a:rPr>
              <a:t> waste of resources and increase </a:t>
            </a:r>
            <a:r>
              <a:rPr lang="en-US" dirty="0" err="1">
                <a:solidFill>
                  <a:srgbClr val="000000"/>
                </a:solidFill>
                <a:latin typeface="Helvetica Neue"/>
                <a:cs typeface="Helvetica Neue"/>
              </a:rPr>
              <a:t>utilisation</a:t>
            </a:r>
            <a:r>
              <a:rPr lang="en-US" dirty="0">
                <a:solidFill>
                  <a:srgbClr val="000000"/>
                </a:solidFill>
                <a:latin typeface="Helvetica Neue"/>
                <a:cs typeface="Helvetica Neue"/>
              </a:rPr>
              <a:t> assets. We will soon come back to look at how some companies already are doing this.</a:t>
            </a:r>
            <a:endParaRPr lang="en-US" baseline="0" dirty="0">
              <a:solidFill>
                <a:srgbClr val="000000"/>
              </a:solidFill>
              <a:latin typeface="Helvetica Neue"/>
              <a:cs typeface="Helvetica Neue"/>
            </a:endParaRPr>
          </a:p>
          <a:p>
            <a:endParaRPr lang="en-US" baseline="0" dirty="0">
              <a:solidFill>
                <a:srgbClr val="000000"/>
              </a:solidFill>
              <a:latin typeface="Helvetica Neue"/>
              <a:cs typeface="Helvetica Neue"/>
            </a:endParaRPr>
          </a:p>
          <a:p>
            <a:r>
              <a:rPr lang="en-US" i="1" baseline="0" dirty="0">
                <a:solidFill>
                  <a:srgbClr val="000000"/>
                </a:solidFill>
                <a:latin typeface="Helvetica Neue"/>
                <a:cs typeface="Helvetica Neue"/>
              </a:rPr>
              <a:t>Image credit: ‘Nautilus Nightmare’ by Flickr user David </a:t>
            </a:r>
            <a:r>
              <a:rPr lang="en-US" i="1" baseline="0" dirty="0" err="1">
                <a:solidFill>
                  <a:srgbClr val="000000"/>
                </a:solidFill>
                <a:latin typeface="Helvetica Neue"/>
                <a:cs typeface="Helvetica Neue"/>
              </a:rPr>
              <a:t>Barnas</a:t>
            </a:r>
            <a:r>
              <a:rPr lang="en-US" i="1" baseline="0" dirty="0">
                <a:solidFill>
                  <a:srgbClr val="000000"/>
                </a:solidFill>
                <a:latin typeface="Helvetica Neue"/>
                <a:cs typeface="Helvetica Neue"/>
              </a:rPr>
              <a:t>.  Creative commons license.</a:t>
            </a:r>
            <a:endParaRPr lang="en-US" i="1" dirty="0">
              <a:solidFill>
                <a:srgbClr val="000000"/>
              </a:solidFill>
              <a:latin typeface="Helvetica Neue"/>
              <a:cs typeface="Helvetica Neue"/>
            </a:endParaRPr>
          </a:p>
          <a:p>
            <a:endParaRPr lang="en-US" dirty="0">
              <a:solidFill>
                <a:srgbClr val="000000"/>
              </a:solidFill>
              <a:latin typeface="Helvetica Neue"/>
              <a:cs typeface="Helvetica Neue"/>
            </a:endParaRPr>
          </a:p>
        </p:txBody>
      </p:sp>
      <p:sp>
        <p:nvSpPr>
          <p:cNvPr id="4" name="Slide Number Placeholder 3"/>
          <p:cNvSpPr>
            <a:spLocks noGrp="1"/>
          </p:cNvSpPr>
          <p:nvPr>
            <p:ph type="sldNum" sz="quarter" idx="10"/>
          </p:nvPr>
        </p:nvSpPr>
        <p:spPr/>
        <p:txBody>
          <a:bodyPr/>
          <a:lstStyle/>
          <a:p>
            <a:fld id="{00902BC0-6B00-E244-AF5C-C1AB8548A8E8}" type="slidenum">
              <a:rPr lang="en-US" smtClean="0"/>
              <a:pPr/>
              <a:t>7</a:t>
            </a:fld>
            <a:endParaRPr lang="en-US" dirty="0"/>
          </a:p>
        </p:txBody>
      </p:sp>
    </p:spTree>
    <p:extLst>
      <p:ext uri="{BB962C8B-B14F-4D97-AF65-F5344CB8AC3E}">
        <p14:creationId xmlns:p14="http://schemas.microsoft.com/office/powerpoint/2010/main" val="160683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00"/>
                </a:solidFill>
                <a:latin typeface="Helvetica Neue "/>
                <a:cs typeface="Helvetica Neue "/>
              </a:rPr>
              <a:t>EXPLAIN: Limits to the linear economy  </a:t>
            </a:r>
          </a:p>
          <a:p>
            <a:pPr algn="ctr"/>
            <a:r>
              <a:rPr lang="en-US" sz="1200" b="1" i="0" u="none" strike="noStrike" kern="1200" baseline="0" dirty="0">
                <a:solidFill>
                  <a:srgbClr val="000000"/>
                </a:solidFill>
                <a:latin typeface="Helvetica Neue"/>
                <a:cs typeface="Helvetica Neue"/>
              </a:rPr>
              <a:t>- Price risks</a:t>
            </a:r>
          </a:p>
          <a:p>
            <a:r>
              <a:rPr lang="en-US" b="1" dirty="0">
                <a:solidFill>
                  <a:srgbClr val="000000"/>
                </a:solidFill>
                <a:latin typeface="Helvetica Neue"/>
                <a:cs typeface="Helvetica Neue"/>
              </a:rPr>
              <a:t>Facilitation guide:</a:t>
            </a:r>
            <a:endParaRPr lang="en-US" sz="1200" b="0" i="0" u="none" strike="noStrike" kern="1200" baseline="0" dirty="0">
              <a:solidFill>
                <a:srgbClr val="000000"/>
              </a:solidFill>
              <a:latin typeface="Helvetica Neue"/>
              <a:cs typeface="Helvetica Neue"/>
            </a:endParaRPr>
          </a:p>
          <a:p>
            <a:pPr>
              <a:spcBef>
                <a:spcPts val="600"/>
              </a:spcBef>
              <a:spcAft>
                <a:spcPts val="600"/>
              </a:spcAft>
            </a:pPr>
            <a:r>
              <a:rPr lang="en-US" sz="1200" b="0" i="0" u="none" strike="noStrike" kern="1200" baseline="0" dirty="0">
                <a:solidFill>
                  <a:srgbClr val="000000"/>
                </a:solidFill>
                <a:latin typeface="Helvetica Neue"/>
                <a:cs typeface="Helvetica Neue"/>
              </a:rPr>
              <a:t>You</a:t>
            </a:r>
            <a:r>
              <a:rPr lang="en-US" sz="1200" b="0" i="0" u="none" strike="noStrike" kern="1200" dirty="0">
                <a:solidFill>
                  <a:srgbClr val="000000"/>
                </a:solidFill>
                <a:latin typeface="Helvetica Neue"/>
                <a:cs typeface="Helvetica Neue"/>
              </a:rPr>
              <a:t> might say:</a:t>
            </a:r>
            <a:endParaRPr lang="en-US" sz="1200" b="0" i="0" u="none" strike="noStrike" kern="1200" baseline="0" dirty="0">
              <a:solidFill>
                <a:srgbClr val="000000"/>
              </a:solidFill>
              <a:latin typeface="Helvetica Neue"/>
              <a:cs typeface="Helvetica Neue"/>
            </a:endParaRPr>
          </a:p>
          <a:p>
            <a:pPr marL="171450" indent="-171450">
              <a:buFont typeface="Arial"/>
              <a:buChar char="•"/>
            </a:pPr>
            <a:r>
              <a:rPr lang="en-US" sz="1200" b="0" u="none" strike="noStrike" kern="1200" baseline="0" dirty="0">
                <a:solidFill>
                  <a:srgbClr val="000000"/>
                </a:solidFill>
                <a:latin typeface="Helvetica Neue"/>
                <a:cs typeface="Helvetica Neue"/>
              </a:rPr>
              <a:t>Recently, many companies have begun to notice that a linear system</a:t>
            </a:r>
            <a:r>
              <a:rPr lang="en-US" sz="1200" b="0" u="none" strike="noStrike" kern="1200" dirty="0">
                <a:solidFill>
                  <a:srgbClr val="000000"/>
                </a:solidFill>
                <a:latin typeface="Helvetica Neue"/>
                <a:cs typeface="Helvetica Neue"/>
              </a:rPr>
              <a:t> </a:t>
            </a:r>
            <a:r>
              <a:rPr lang="en-US" sz="1200" b="0" u="none" strike="noStrike" kern="1200" baseline="0" dirty="0">
                <a:solidFill>
                  <a:srgbClr val="000000"/>
                </a:solidFill>
                <a:latin typeface="Helvetica Neue"/>
                <a:cs typeface="Helvetica Neue"/>
              </a:rPr>
              <a:t>increases their exposure to risks, most notably volatile resource prices and supply</a:t>
            </a:r>
            <a:r>
              <a:rPr lang="en-US" sz="1200" b="0" u="none" strike="noStrike" kern="1200" dirty="0">
                <a:solidFill>
                  <a:srgbClr val="000000"/>
                </a:solidFill>
                <a:latin typeface="Helvetica Neue"/>
                <a:cs typeface="Helvetica Neue"/>
              </a:rPr>
              <a:t> </a:t>
            </a:r>
            <a:r>
              <a:rPr lang="en-US" sz="1200" b="0" u="none" strike="noStrike" kern="1200" baseline="0" dirty="0">
                <a:solidFill>
                  <a:srgbClr val="000000"/>
                </a:solidFill>
                <a:latin typeface="Helvetica Neue"/>
                <a:cs typeface="Helvetica Neue"/>
              </a:rPr>
              <a:t>disruptions. </a:t>
            </a:r>
          </a:p>
          <a:p>
            <a:pPr marL="171450" indent="-171450">
              <a:buFont typeface="Arial"/>
              <a:buChar char="•"/>
            </a:pPr>
            <a:r>
              <a:rPr lang="en-US" sz="1200" b="0" u="none" strike="noStrike" kern="1200" baseline="0" dirty="0">
                <a:solidFill>
                  <a:srgbClr val="000000"/>
                </a:solidFill>
                <a:latin typeface="Helvetica Neue"/>
                <a:cs typeface="Helvetica Neue"/>
              </a:rPr>
              <a:t>Higher resource price volatility can dampen economic growth by</a:t>
            </a:r>
            <a:r>
              <a:rPr lang="en-US" sz="1200" b="0" u="none" strike="noStrike" kern="1200" dirty="0">
                <a:solidFill>
                  <a:srgbClr val="000000"/>
                </a:solidFill>
                <a:latin typeface="Helvetica Neue"/>
                <a:cs typeface="Helvetica Neue"/>
              </a:rPr>
              <a:t> i</a:t>
            </a:r>
            <a:r>
              <a:rPr lang="en-US" sz="1200" b="0" u="none" strike="noStrike" kern="1200" baseline="0" dirty="0">
                <a:solidFill>
                  <a:srgbClr val="000000"/>
                </a:solidFill>
                <a:latin typeface="Helvetica Neue"/>
                <a:cs typeface="Helvetica Neue"/>
              </a:rPr>
              <a:t>ncreasing uncertainty, discouraging businesses from investing and increasing the</a:t>
            </a:r>
            <a:r>
              <a:rPr lang="en-US" sz="1200" b="0" u="none" strike="noStrike" kern="1200" dirty="0">
                <a:solidFill>
                  <a:srgbClr val="000000"/>
                </a:solidFill>
                <a:latin typeface="Helvetica Neue"/>
                <a:cs typeface="Helvetica Neue"/>
              </a:rPr>
              <a:t> </a:t>
            </a:r>
            <a:r>
              <a:rPr lang="en-US" sz="1200" b="0" u="none" strike="noStrike" kern="1200" baseline="0" dirty="0">
                <a:solidFill>
                  <a:srgbClr val="000000"/>
                </a:solidFill>
                <a:latin typeface="Helvetica Neue"/>
                <a:cs typeface="Helvetica Neue"/>
              </a:rPr>
              <a:t>cost of hedging against resource-related risks. </a:t>
            </a:r>
          </a:p>
          <a:p>
            <a:pPr marL="171450" indent="-171450">
              <a:buFont typeface="Arial"/>
              <a:buChar char="•"/>
            </a:pPr>
            <a:r>
              <a:rPr lang="en-US" sz="1200" b="0" u="none" strike="noStrike" kern="1200" baseline="0" dirty="0">
                <a:solidFill>
                  <a:srgbClr val="000000"/>
                </a:solidFill>
                <a:latin typeface="Helvetica Neue"/>
                <a:cs typeface="Helvetica Neue"/>
              </a:rPr>
              <a:t>The last decade has seen higher</a:t>
            </a:r>
            <a:r>
              <a:rPr lang="en-US" sz="1200" b="0" u="none" strike="noStrike" kern="1200" dirty="0">
                <a:solidFill>
                  <a:srgbClr val="000000"/>
                </a:solidFill>
                <a:latin typeface="Helvetica Neue"/>
                <a:cs typeface="Helvetica Neue"/>
              </a:rPr>
              <a:t> </a:t>
            </a:r>
            <a:r>
              <a:rPr lang="en-US" sz="1200" b="0" u="none" strike="noStrike" kern="1200" baseline="0" dirty="0">
                <a:solidFill>
                  <a:srgbClr val="000000"/>
                </a:solidFill>
                <a:latin typeface="Helvetica Neue"/>
                <a:cs typeface="Helvetica Neue"/>
              </a:rPr>
              <a:t>price volatility for metals and agricultural output than in any single decade in the</a:t>
            </a:r>
            <a:r>
              <a:rPr lang="en-US" sz="1200" b="0" u="none" strike="noStrike" kern="1200" dirty="0">
                <a:solidFill>
                  <a:srgbClr val="000000"/>
                </a:solidFill>
                <a:latin typeface="Helvetica Neue"/>
                <a:cs typeface="Helvetica Neue"/>
              </a:rPr>
              <a:t> </a:t>
            </a:r>
            <a:r>
              <a:rPr lang="en-US" sz="1200" b="0" u="none" strike="noStrike" kern="1200" baseline="0" dirty="0">
                <a:solidFill>
                  <a:srgbClr val="000000"/>
                </a:solidFill>
                <a:latin typeface="Helvetica Neue"/>
                <a:cs typeface="Helvetica Neue"/>
              </a:rPr>
              <a:t>20th century.</a:t>
            </a:r>
          </a:p>
          <a:p>
            <a:endParaRPr lang="en-US" sz="1200" b="0" i="0" u="none" strike="noStrike" kern="1200" baseline="0" dirty="0">
              <a:solidFill>
                <a:srgbClr val="000000"/>
              </a:solidFill>
              <a:latin typeface="Helvetica Neue"/>
              <a:cs typeface="Helvetica Neue"/>
            </a:endParaRPr>
          </a:p>
          <a:p>
            <a:endParaRPr lang="en-US" baseline="0" dirty="0">
              <a:solidFill>
                <a:srgbClr val="000000"/>
              </a:solidFill>
              <a:latin typeface="Helvetica Neue"/>
              <a:cs typeface="Helvetica Neue"/>
            </a:endParaRPr>
          </a:p>
          <a:p>
            <a:r>
              <a:rPr lang="en-US" i="1" baseline="0" dirty="0">
                <a:solidFill>
                  <a:srgbClr val="000000"/>
                </a:solidFill>
                <a:latin typeface="Helvetica Neue"/>
                <a:cs typeface="Helvetica Neue"/>
              </a:rPr>
              <a:t>Image credit: ‘Metal’ by Flickr user Kevin Spencer.  Creative commons license.</a:t>
            </a:r>
            <a:endParaRPr lang="en-US" i="1" dirty="0">
              <a:solidFill>
                <a:srgbClr val="000000"/>
              </a:solidFill>
              <a:latin typeface="Helvetica Neue"/>
              <a:cs typeface="Helvetica Neue"/>
            </a:endParaRPr>
          </a:p>
        </p:txBody>
      </p:sp>
      <p:sp>
        <p:nvSpPr>
          <p:cNvPr id="4" name="Slide Number Placeholder 3"/>
          <p:cNvSpPr>
            <a:spLocks noGrp="1"/>
          </p:cNvSpPr>
          <p:nvPr>
            <p:ph type="sldNum" sz="quarter" idx="10"/>
          </p:nvPr>
        </p:nvSpPr>
        <p:spPr/>
        <p:txBody>
          <a:bodyPr/>
          <a:lstStyle/>
          <a:p>
            <a:fld id="{00902BC0-6B00-E244-AF5C-C1AB8548A8E8}" type="slidenum">
              <a:rPr lang="en-US" smtClean="0"/>
              <a:pPr/>
              <a:t>8</a:t>
            </a:fld>
            <a:endParaRPr lang="en-US" dirty="0"/>
          </a:p>
        </p:txBody>
      </p:sp>
    </p:spTree>
    <p:extLst>
      <p:ext uri="{BB962C8B-B14F-4D97-AF65-F5344CB8AC3E}">
        <p14:creationId xmlns:p14="http://schemas.microsoft.com/office/powerpoint/2010/main" val="339361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00"/>
                </a:solidFill>
                <a:latin typeface="Helvetica Neue"/>
                <a:cs typeface="Helvetica Neue"/>
              </a:rPr>
              <a:t>EXPLAIN: Limits to the linear economy  </a:t>
            </a:r>
          </a:p>
          <a:p>
            <a:pPr algn="ctr"/>
            <a:r>
              <a:rPr lang="en-US" b="1" dirty="0">
                <a:solidFill>
                  <a:srgbClr val="000000"/>
                </a:solidFill>
                <a:latin typeface="Helvetica Neue"/>
                <a:cs typeface="Helvetica Neue"/>
              </a:rPr>
              <a:t>- </a:t>
            </a:r>
            <a:r>
              <a:rPr lang="en-US" sz="1200" b="1" i="0" u="none" strike="noStrike" kern="1200" baseline="0" dirty="0">
                <a:solidFill>
                  <a:srgbClr val="000000"/>
                </a:solidFill>
                <a:latin typeface="Helvetica Neue"/>
                <a:cs typeface="Helvetica Neue"/>
              </a:rPr>
              <a:t>Supply risks </a:t>
            </a:r>
          </a:p>
          <a:p>
            <a:r>
              <a:rPr lang="en-US" b="1" dirty="0">
                <a:solidFill>
                  <a:srgbClr val="000000"/>
                </a:solidFill>
                <a:latin typeface="Helvetica Neue"/>
                <a:cs typeface="Helvetica Neue"/>
              </a:rPr>
              <a:t>Facilitation guide:</a:t>
            </a:r>
            <a:endParaRPr lang="en-US" dirty="0">
              <a:solidFill>
                <a:srgbClr val="000000"/>
              </a:solidFill>
              <a:latin typeface="Helvetica Neue"/>
              <a:cs typeface="Helvetica Neue"/>
            </a:endParaRPr>
          </a:p>
          <a:p>
            <a:pPr>
              <a:spcBef>
                <a:spcPts val="600"/>
              </a:spcBef>
              <a:spcAft>
                <a:spcPts val="600"/>
              </a:spcAft>
            </a:pPr>
            <a:r>
              <a:rPr lang="en-US" dirty="0">
                <a:solidFill>
                  <a:srgbClr val="000000"/>
                </a:solidFill>
                <a:latin typeface="Helvetica Neue"/>
                <a:cs typeface="Helvetica Neue"/>
              </a:rPr>
              <a:t>You might say:</a:t>
            </a:r>
            <a:endParaRPr lang="en-US" sz="1200" b="0" i="0" u="none" strike="noStrike" kern="1200" baseline="0" dirty="0">
              <a:solidFill>
                <a:srgbClr val="000000"/>
              </a:solidFill>
              <a:latin typeface="Helvetica Neue"/>
              <a:cs typeface="Helvetica Neue"/>
            </a:endParaRPr>
          </a:p>
          <a:p>
            <a:pPr marL="171450" indent="-171450">
              <a:buFont typeface="Arial"/>
              <a:buChar char="•"/>
            </a:pPr>
            <a:r>
              <a:rPr lang="en-US" sz="1200" b="0" u="none" strike="noStrike" kern="1200" baseline="0" dirty="0">
                <a:solidFill>
                  <a:srgbClr val="000000"/>
                </a:solidFill>
                <a:latin typeface="Helvetica Neue"/>
                <a:cs typeface="Helvetica Neue"/>
              </a:rPr>
              <a:t>Many areas of the world possess few natural deposits of nonrenewable</a:t>
            </a:r>
            <a:r>
              <a:rPr lang="en-US" sz="1200" b="0" u="none" strike="noStrike" kern="1200" dirty="0">
                <a:solidFill>
                  <a:srgbClr val="000000"/>
                </a:solidFill>
                <a:latin typeface="Helvetica Neue"/>
                <a:cs typeface="Helvetica Neue"/>
              </a:rPr>
              <a:t> </a:t>
            </a:r>
            <a:r>
              <a:rPr lang="en-US" sz="1200" b="0" u="none" strike="noStrike" kern="1200" baseline="0" dirty="0">
                <a:solidFill>
                  <a:srgbClr val="000000"/>
                </a:solidFill>
                <a:latin typeface="Helvetica Neue"/>
                <a:cs typeface="Helvetica Neue"/>
              </a:rPr>
              <a:t>resources of their own and so must rely on imports: The European Union</a:t>
            </a:r>
            <a:r>
              <a:rPr lang="en-US" sz="1200" b="0" u="none" strike="noStrike" kern="1200" dirty="0">
                <a:solidFill>
                  <a:srgbClr val="000000"/>
                </a:solidFill>
                <a:latin typeface="Helvetica Neue"/>
                <a:cs typeface="Helvetica Neue"/>
              </a:rPr>
              <a:t> </a:t>
            </a:r>
            <a:r>
              <a:rPr lang="en-US" sz="1200" b="0" u="none" strike="noStrike" kern="1200" baseline="0" dirty="0">
                <a:solidFill>
                  <a:srgbClr val="000000"/>
                </a:solidFill>
                <a:latin typeface="Helvetica Neue"/>
                <a:cs typeface="Helvetica Neue"/>
              </a:rPr>
              <a:t>imports six times as much materials and natural resources as it exports.</a:t>
            </a:r>
            <a:r>
              <a:rPr lang="en-US" sz="1200" b="0" u="none" strike="noStrike" kern="1200" dirty="0">
                <a:solidFill>
                  <a:srgbClr val="000000"/>
                </a:solidFill>
                <a:latin typeface="Helvetica Neue"/>
                <a:cs typeface="Helvetica Neue"/>
              </a:rPr>
              <a:t> </a:t>
            </a:r>
            <a:r>
              <a:rPr lang="en-US" sz="1200" b="0" u="none" strike="noStrike" kern="1200" baseline="0" dirty="0">
                <a:solidFill>
                  <a:srgbClr val="000000"/>
                </a:solidFill>
                <a:latin typeface="Helvetica Neue"/>
                <a:cs typeface="Helvetica Neue"/>
              </a:rPr>
              <a:t> Japan</a:t>
            </a:r>
            <a:r>
              <a:rPr lang="en-US" sz="1200" b="0" u="none" strike="noStrike" kern="1200" dirty="0">
                <a:solidFill>
                  <a:srgbClr val="000000"/>
                </a:solidFill>
                <a:latin typeface="Helvetica Neue"/>
                <a:cs typeface="Helvetica Neue"/>
              </a:rPr>
              <a:t> </a:t>
            </a:r>
            <a:r>
              <a:rPr lang="en-US" sz="1200" b="0" u="none" strike="noStrike" kern="1200" baseline="0" dirty="0">
                <a:solidFill>
                  <a:srgbClr val="000000"/>
                </a:solidFill>
                <a:latin typeface="Helvetica Neue"/>
                <a:cs typeface="Helvetica Neue"/>
              </a:rPr>
              <a:t>imports almost all its petroleum and other liquid fuels and its natural gas, and India</a:t>
            </a:r>
            <a:r>
              <a:rPr lang="en-US" sz="1200" b="0" u="none" strike="noStrike" kern="1200" dirty="0">
                <a:solidFill>
                  <a:srgbClr val="000000"/>
                </a:solidFill>
                <a:latin typeface="Helvetica Neue"/>
                <a:cs typeface="Helvetica Neue"/>
              </a:rPr>
              <a:t> </a:t>
            </a:r>
            <a:r>
              <a:rPr lang="en-US" sz="1200" b="0" u="none" strike="noStrike" kern="1200" baseline="0" dirty="0">
                <a:solidFill>
                  <a:srgbClr val="000000"/>
                </a:solidFill>
                <a:latin typeface="Helvetica Neue"/>
                <a:cs typeface="Helvetica Neue"/>
              </a:rPr>
              <a:t>imports around 80% and 40% respectively. </a:t>
            </a:r>
          </a:p>
          <a:p>
            <a:pPr marL="171450" indent="-171450">
              <a:buFont typeface="Arial"/>
              <a:buChar char="•"/>
            </a:pPr>
            <a:r>
              <a:rPr lang="en-US" sz="1200" b="0" u="none" strike="noStrike" kern="1200" baseline="0" dirty="0">
                <a:solidFill>
                  <a:srgbClr val="000000"/>
                </a:solidFill>
                <a:latin typeface="Helvetica Neue"/>
                <a:cs typeface="Helvetica Neue"/>
              </a:rPr>
              <a:t>As well as risks to the supply of raw</a:t>
            </a:r>
            <a:r>
              <a:rPr lang="en-US" sz="1200" b="0" u="none" strike="noStrike" kern="1200" dirty="0">
                <a:solidFill>
                  <a:srgbClr val="000000"/>
                </a:solidFill>
                <a:latin typeface="Helvetica Neue"/>
                <a:cs typeface="Helvetica Neue"/>
              </a:rPr>
              <a:t> </a:t>
            </a:r>
            <a:r>
              <a:rPr lang="en-US" sz="1200" b="0" u="none" strike="noStrike" kern="1200" baseline="0" dirty="0">
                <a:solidFill>
                  <a:srgbClr val="000000"/>
                </a:solidFill>
                <a:latin typeface="Helvetica Neue"/>
                <a:cs typeface="Helvetica Neue"/>
              </a:rPr>
              <a:t>materials themselves, the risk to supply security and safety associated with long,</a:t>
            </a:r>
            <a:r>
              <a:rPr lang="en-US" sz="1200" b="0" u="none" strike="noStrike" kern="1200" dirty="0">
                <a:solidFill>
                  <a:srgbClr val="000000"/>
                </a:solidFill>
                <a:latin typeface="Helvetica Neue"/>
                <a:cs typeface="Helvetica Neue"/>
              </a:rPr>
              <a:t> </a:t>
            </a:r>
            <a:r>
              <a:rPr lang="en-US" sz="1200" b="0" u="none" strike="noStrike" kern="1200" baseline="0" dirty="0">
                <a:solidFill>
                  <a:srgbClr val="000000"/>
                </a:solidFill>
                <a:latin typeface="Helvetica Neue"/>
                <a:cs typeface="Helvetica Neue"/>
              </a:rPr>
              <a:t>elaborately </a:t>
            </a:r>
            <a:r>
              <a:rPr lang="en-US" sz="1200" b="0" u="none" strike="noStrike" kern="1200" baseline="0" dirty="0" err="1">
                <a:solidFill>
                  <a:srgbClr val="000000"/>
                </a:solidFill>
                <a:latin typeface="Helvetica Neue"/>
                <a:cs typeface="Helvetica Neue"/>
              </a:rPr>
              <a:t>optimised</a:t>
            </a:r>
            <a:r>
              <a:rPr lang="en-US" sz="1200" b="0" u="none" strike="noStrike" kern="1200" baseline="0" dirty="0">
                <a:solidFill>
                  <a:srgbClr val="000000"/>
                </a:solidFill>
                <a:latin typeface="Helvetica Neue"/>
                <a:cs typeface="Helvetica Neue"/>
              </a:rPr>
              <a:t> global supply chains appears to be increasing.</a:t>
            </a:r>
          </a:p>
          <a:p>
            <a:pPr marL="171450" indent="-171450">
              <a:buFont typeface="Arial"/>
              <a:buChar char="•"/>
            </a:pPr>
            <a:r>
              <a:rPr lang="en-US" dirty="0">
                <a:solidFill>
                  <a:srgbClr val="000000"/>
                </a:solidFill>
                <a:latin typeface="Helvetica Neue"/>
                <a:cs typeface="Helvetica Neue"/>
              </a:rPr>
              <a:t>Decreasing use of virgin material can therefore make a company less exposed to the risks of price volatility and supply security.</a:t>
            </a:r>
          </a:p>
          <a:p>
            <a:endParaRPr lang="en-US" sz="1200" b="0" u="none" strike="noStrike" kern="1200" baseline="0" dirty="0">
              <a:solidFill>
                <a:srgbClr val="000000"/>
              </a:solidFill>
              <a:latin typeface="Helvetica Neue"/>
              <a:cs typeface="Helvetica Neue"/>
            </a:endParaRPr>
          </a:p>
          <a:p>
            <a:endParaRPr lang="en-US" i="1" baseline="0" dirty="0">
              <a:solidFill>
                <a:srgbClr val="000000"/>
              </a:solidFill>
              <a:latin typeface="Helvetica Neue"/>
              <a:cs typeface="Helvetica Neue"/>
            </a:endParaRPr>
          </a:p>
          <a:p>
            <a:r>
              <a:rPr lang="en-US" i="1" baseline="0" dirty="0">
                <a:solidFill>
                  <a:srgbClr val="000000"/>
                </a:solidFill>
                <a:latin typeface="Helvetica Neue"/>
                <a:cs typeface="Helvetica Neue"/>
              </a:rPr>
              <a:t>Image credit:</a:t>
            </a:r>
            <a:r>
              <a:rPr lang="en-US" i="1" dirty="0">
                <a:solidFill>
                  <a:srgbClr val="000000"/>
                </a:solidFill>
                <a:latin typeface="Helvetica Neue"/>
                <a:cs typeface="Helvetica Neue"/>
              </a:rPr>
              <a:t> </a:t>
            </a:r>
            <a:r>
              <a:rPr lang="en-US" i="1" baseline="0" dirty="0">
                <a:solidFill>
                  <a:srgbClr val="000000"/>
                </a:solidFill>
                <a:latin typeface="Helvetica Neue"/>
                <a:cs typeface="Helvetica Neue"/>
              </a:rPr>
              <a:t>‘Container Ship MSC Texas’ by Flickr user Daniel Ramirez.  Creative commons license.</a:t>
            </a:r>
            <a:endParaRPr lang="en-US" i="1" dirty="0">
              <a:solidFill>
                <a:srgbClr val="000000"/>
              </a:solidFill>
              <a:latin typeface="Helvetica Neue"/>
              <a:cs typeface="Helvetica Neue"/>
            </a:endParaRPr>
          </a:p>
        </p:txBody>
      </p:sp>
      <p:sp>
        <p:nvSpPr>
          <p:cNvPr id="4" name="Slide Number Placeholder 3"/>
          <p:cNvSpPr>
            <a:spLocks noGrp="1"/>
          </p:cNvSpPr>
          <p:nvPr>
            <p:ph type="sldNum" sz="quarter" idx="10"/>
          </p:nvPr>
        </p:nvSpPr>
        <p:spPr/>
        <p:txBody>
          <a:bodyPr/>
          <a:lstStyle/>
          <a:p>
            <a:fld id="{00902BC0-6B00-E244-AF5C-C1AB8548A8E8}" type="slidenum">
              <a:rPr lang="en-US" smtClean="0"/>
              <a:pPr/>
              <a:t>9</a:t>
            </a:fld>
            <a:endParaRPr lang="en-US" dirty="0"/>
          </a:p>
        </p:txBody>
      </p:sp>
    </p:spTree>
    <p:extLst>
      <p:ext uri="{BB962C8B-B14F-4D97-AF65-F5344CB8AC3E}">
        <p14:creationId xmlns:p14="http://schemas.microsoft.com/office/powerpoint/2010/main" val="25090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00"/>
                </a:solidFill>
                <a:latin typeface="Helvetica Neue"/>
                <a:cs typeface="Helvetica Neue"/>
              </a:rPr>
              <a:t>EXPLAIN: Limits to the linear economy  </a:t>
            </a:r>
          </a:p>
          <a:p>
            <a:pPr algn="ctr"/>
            <a:r>
              <a:rPr lang="en-US" b="1" dirty="0">
                <a:solidFill>
                  <a:srgbClr val="000000"/>
                </a:solidFill>
                <a:latin typeface="Helvetica Neue"/>
                <a:cs typeface="Helvetica Neue"/>
              </a:rPr>
              <a:t>- </a:t>
            </a:r>
            <a:r>
              <a:rPr lang="en-US" sz="1200" b="1" i="0" u="none" strike="noStrike" kern="1200" baseline="0" dirty="0">
                <a:solidFill>
                  <a:srgbClr val="000000"/>
                </a:solidFill>
                <a:latin typeface="Helvetica Neue"/>
                <a:cs typeface="Helvetica Neue"/>
              </a:rPr>
              <a:t>Natural systems degradation </a:t>
            </a:r>
            <a:endParaRPr lang="en-US" sz="1200" b="0" i="0" u="none" strike="noStrike" kern="1200" baseline="0" dirty="0">
              <a:solidFill>
                <a:srgbClr val="000000"/>
              </a:solidFill>
              <a:latin typeface="Helvetica Neue"/>
              <a:cs typeface="Helvetica Neue"/>
            </a:endParaRPr>
          </a:p>
          <a:p>
            <a:r>
              <a:rPr lang="en-US" b="1" dirty="0">
                <a:solidFill>
                  <a:srgbClr val="000000"/>
                </a:solidFill>
                <a:latin typeface="Helvetica Neue"/>
                <a:cs typeface="Helvetica Neue"/>
              </a:rPr>
              <a:t>Facilitation guide:</a:t>
            </a:r>
            <a:endParaRPr lang="en-US" dirty="0">
              <a:solidFill>
                <a:srgbClr val="000000"/>
              </a:solidFill>
              <a:latin typeface="Helvetica Neue"/>
              <a:cs typeface="Helvetica Neue"/>
            </a:endParaRPr>
          </a:p>
          <a:p>
            <a:pPr>
              <a:spcBef>
                <a:spcPts val="600"/>
              </a:spcBef>
              <a:spcAft>
                <a:spcPts val="600"/>
              </a:spcAft>
            </a:pPr>
            <a:r>
              <a:rPr lang="en-US" dirty="0">
                <a:solidFill>
                  <a:srgbClr val="000000"/>
                </a:solidFill>
                <a:latin typeface="Helvetica Neue"/>
                <a:cs typeface="Helvetica Neue"/>
              </a:rPr>
              <a:t>You might say:</a:t>
            </a:r>
            <a:endParaRPr lang="en-US" sz="1200" b="0" i="0" u="none" strike="noStrike" kern="1200" baseline="0" dirty="0">
              <a:solidFill>
                <a:srgbClr val="000000"/>
              </a:solidFill>
              <a:latin typeface="Helvetica Neue"/>
              <a:cs typeface="Helvetica Neue"/>
            </a:endParaRPr>
          </a:p>
          <a:p>
            <a:pPr marL="171450" indent="-171450">
              <a:buFont typeface="Arial"/>
              <a:buChar char="•"/>
            </a:pPr>
            <a:r>
              <a:rPr lang="en-US" sz="1200" b="0" i="0" u="none" strike="noStrike" kern="1200" baseline="0" dirty="0">
                <a:solidFill>
                  <a:srgbClr val="000000"/>
                </a:solidFill>
                <a:latin typeface="Helvetica Neue"/>
                <a:cs typeface="Helvetica Neue"/>
              </a:rPr>
              <a:t>A fundamental challenge to long-term global economic growth is the set of negative environmental consequences related to the linear</a:t>
            </a:r>
            <a:r>
              <a:rPr lang="en-US" sz="1200" b="0" i="0" u="none" strike="noStrike" kern="1200" dirty="0">
                <a:solidFill>
                  <a:srgbClr val="000000"/>
                </a:solidFill>
                <a:latin typeface="Helvetica Neue"/>
                <a:cs typeface="Helvetica Neue"/>
              </a:rPr>
              <a:t> </a:t>
            </a:r>
            <a:r>
              <a:rPr lang="en-US" sz="1200" b="0" i="0" u="none" strike="noStrike" kern="1200" baseline="0" dirty="0">
                <a:solidFill>
                  <a:srgbClr val="000000"/>
                </a:solidFill>
                <a:latin typeface="Helvetica Neue"/>
                <a:cs typeface="Helvetica Neue"/>
              </a:rPr>
              <a:t>model. </a:t>
            </a:r>
          </a:p>
          <a:p>
            <a:pPr marL="171450" indent="-171450">
              <a:buFont typeface="Arial"/>
              <a:buChar char="•"/>
            </a:pPr>
            <a:r>
              <a:rPr lang="en-US" sz="1200" b="0" i="0" u="none" strike="noStrike" kern="1200" baseline="0" dirty="0">
                <a:solidFill>
                  <a:srgbClr val="000000"/>
                </a:solidFill>
                <a:latin typeface="Helvetica Neue"/>
                <a:cs typeface="Helvetica Neue"/>
              </a:rPr>
              <a:t>Depletion of low-cost reserves (e.g. easy accessible crude</a:t>
            </a:r>
            <a:r>
              <a:rPr lang="en-US" sz="1200" b="0" i="0" u="none" strike="noStrike" kern="1200" dirty="0">
                <a:solidFill>
                  <a:srgbClr val="000000"/>
                </a:solidFill>
                <a:latin typeface="Helvetica Neue"/>
                <a:cs typeface="Helvetica Neue"/>
              </a:rPr>
              <a:t> oil)</a:t>
            </a:r>
            <a:r>
              <a:rPr lang="en-US" sz="1200" b="0" i="0" u="none" strike="noStrike" kern="1200" baseline="0" dirty="0">
                <a:solidFill>
                  <a:srgbClr val="000000"/>
                </a:solidFill>
                <a:latin typeface="Helvetica Neue"/>
                <a:cs typeface="Helvetica Neue"/>
              </a:rPr>
              <a:t>, and increasingly, the degradation of natural capital are affecting the productivity of economies negatively. </a:t>
            </a:r>
          </a:p>
          <a:p>
            <a:pPr marL="171450" indent="-171450">
              <a:buFont typeface="Arial"/>
              <a:buChar char="•"/>
            </a:pPr>
            <a:r>
              <a:rPr lang="en-US" sz="1200" b="0" i="0" u="none" strike="noStrike" kern="1200" baseline="0" dirty="0">
                <a:solidFill>
                  <a:srgbClr val="000000"/>
                </a:solidFill>
                <a:latin typeface="Helvetica Neue"/>
                <a:cs typeface="Helvetica Neue"/>
              </a:rPr>
              <a:t>Elements contributing to these</a:t>
            </a:r>
            <a:r>
              <a:rPr lang="en-US" sz="1200" b="0" i="0" u="none" strike="noStrike" kern="1200" dirty="0">
                <a:solidFill>
                  <a:srgbClr val="000000"/>
                </a:solidFill>
                <a:latin typeface="Helvetica Neue"/>
                <a:cs typeface="Helvetica Neue"/>
              </a:rPr>
              <a:t> </a:t>
            </a:r>
            <a:r>
              <a:rPr lang="en-US" sz="1200" b="0" i="0" u="none" strike="noStrike" kern="1200" baseline="0" dirty="0">
                <a:solidFill>
                  <a:srgbClr val="000000"/>
                </a:solidFill>
                <a:latin typeface="Helvetica Neue"/>
                <a:cs typeface="Helvetica Neue"/>
              </a:rPr>
              <a:t>environmental pressures include: </a:t>
            </a:r>
          </a:p>
          <a:p>
            <a:pPr marL="628650" lvl="1" indent="-171450">
              <a:buFont typeface="Arial"/>
              <a:buChar char="•"/>
            </a:pPr>
            <a:r>
              <a:rPr lang="en-US" b="0" i="0" u="none" strike="noStrike" kern="1200" baseline="0" dirty="0">
                <a:solidFill>
                  <a:srgbClr val="000000"/>
                </a:solidFill>
                <a:latin typeface="Helvetica Neue"/>
                <a:cs typeface="Helvetica Neue"/>
              </a:rPr>
              <a:t>Climate change </a:t>
            </a:r>
          </a:p>
          <a:p>
            <a:pPr marL="628650" lvl="1" indent="-171450">
              <a:buFont typeface="Arial"/>
              <a:buChar char="•"/>
            </a:pPr>
            <a:r>
              <a:rPr lang="en-US" dirty="0">
                <a:solidFill>
                  <a:srgbClr val="000000"/>
                </a:solidFill>
                <a:latin typeface="Helvetica Neue"/>
                <a:cs typeface="Helvetica Neue"/>
              </a:rPr>
              <a:t>L</a:t>
            </a:r>
            <a:r>
              <a:rPr lang="en-US" b="0" i="0" u="none" strike="noStrike" kern="1200" baseline="0" dirty="0">
                <a:solidFill>
                  <a:srgbClr val="000000"/>
                </a:solidFill>
                <a:latin typeface="Helvetica Neue"/>
                <a:cs typeface="Helvetica Neue"/>
              </a:rPr>
              <a:t>oss of biodiversity and natural</a:t>
            </a:r>
            <a:r>
              <a:rPr lang="en-US" b="0" i="0" u="none" strike="noStrike" kern="1200" dirty="0">
                <a:solidFill>
                  <a:srgbClr val="000000"/>
                </a:solidFill>
                <a:latin typeface="Helvetica Neue"/>
                <a:cs typeface="Helvetica Neue"/>
              </a:rPr>
              <a:t> </a:t>
            </a:r>
            <a:r>
              <a:rPr lang="en-US" b="0" i="0" u="none" strike="noStrike" kern="1200" baseline="0" dirty="0">
                <a:solidFill>
                  <a:srgbClr val="000000"/>
                </a:solidFill>
                <a:latin typeface="Helvetica Neue"/>
                <a:cs typeface="Helvetica Neue"/>
              </a:rPr>
              <a:t>capital </a:t>
            </a:r>
          </a:p>
          <a:p>
            <a:pPr marL="628650" lvl="1" indent="-171450">
              <a:buFont typeface="Arial"/>
              <a:buChar char="•"/>
            </a:pPr>
            <a:r>
              <a:rPr lang="en-US" dirty="0">
                <a:solidFill>
                  <a:srgbClr val="000000"/>
                </a:solidFill>
                <a:latin typeface="Helvetica Neue"/>
                <a:cs typeface="Helvetica Neue"/>
              </a:rPr>
              <a:t>Depletion of finite resources </a:t>
            </a:r>
            <a:endParaRPr lang="en-US" b="0" i="0" u="none" strike="noStrike" kern="1200" baseline="0" dirty="0">
              <a:solidFill>
                <a:srgbClr val="000000"/>
              </a:solidFill>
              <a:latin typeface="Helvetica Neue"/>
              <a:cs typeface="Helvetica Neue"/>
            </a:endParaRPr>
          </a:p>
          <a:p>
            <a:pPr marL="628650" lvl="1" indent="-171450">
              <a:buFont typeface="Arial"/>
              <a:buChar char="•"/>
            </a:pPr>
            <a:r>
              <a:rPr lang="en-US" dirty="0">
                <a:solidFill>
                  <a:srgbClr val="000000"/>
                </a:solidFill>
                <a:latin typeface="Helvetica Neue"/>
                <a:cs typeface="Helvetica Neue"/>
              </a:rPr>
              <a:t>L</a:t>
            </a:r>
            <a:r>
              <a:rPr lang="en-US" b="0" i="0" u="none" strike="noStrike" kern="1200" baseline="0" dirty="0">
                <a:solidFill>
                  <a:srgbClr val="000000"/>
                </a:solidFill>
                <a:latin typeface="Helvetica Neue"/>
                <a:cs typeface="Helvetica Neue"/>
              </a:rPr>
              <a:t>and degradation </a:t>
            </a:r>
          </a:p>
          <a:p>
            <a:pPr marL="628650" lvl="1" indent="-171450">
              <a:buFont typeface="Arial"/>
              <a:buChar char="•"/>
            </a:pPr>
            <a:r>
              <a:rPr lang="en-US" b="0" i="0" u="none" strike="noStrike" kern="1200" baseline="0" dirty="0">
                <a:solidFill>
                  <a:srgbClr val="000000"/>
                </a:solidFill>
                <a:latin typeface="Helvetica Neue"/>
                <a:cs typeface="Helvetica Neue"/>
              </a:rPr>
              <a:t>Pollution of air and ocean</a:t>
            </a:r>
            <a:r>
              <a:rPr lang="en-US" b="0" i="0" u="none" strike="noStrike" kern="1200" dirty="0">
                <a:solidFill>
                  <a:srgbClr val="000000"/>
                </a:solidFill>
                <a:latin typeface="Helvetica Neue"/>
                <a:cs typeface="Helvetica Neue"/>
              </a:rPr>
              <a:t> </a:t>
            </a:r>
            <a:endParaRPr lang="en-US" b="0" i="0" u="none" strike="noStrike" kern="1200" baseline="0" dirty="0">
              <a:solidFill>
                <a:srgbClr val="000000"/>
              </a:solidFill>
              <a:latin typeface="Helvetica Neue"/>
              <a:cs typeface="Helvetica Neue"/>
            </a:endParaRPr>
          </a:p>
          <a:p>
            <a:endParaRPr lang="en-US" baseline="0" dirty="0">
              <a:solidFill>
                <a:srgbClr val="000000"/>
              </a:solidFill>
              <a:latin typeface="Helvetica Neue"/>
              <a:cs typeface="Helvetica Neue"/>
            </a:endParaRPr>
          </a:p>
          <a:p>
            <a:r>
              <a:rPr lang="en-US" i="1" baseline="0" dirty="0">
                <a:solidFill>
                  <a:srgbClr val="000000"/>
                </a:solidFill>
                <a:latin typeface="Helvetica Neue"/>
                <a:cs typeface="Helvetica Neue"/>
              </a:rPr>
              <a:t>Image credit: ‘Flax’ by Flickr user Global Environment Facility.  Creative commons license.</a:t>
            </a:r>
            <a:endParaRPr lang="en-US" i="1" dirty="0">
              <a:solidFill>
                <a:srgbClr val="000000"/>
              </a:solidFill>
              <a:latin typeface="Helvetica Neue"/>
              <a:cs typeface="Helvetica Neue"/>
            </a:endParaRPr>
          </a:p>
        </p:txBody>
      </p:sp>
      <p:sp>
        <p:nvSpPr>
          <p:cNvPr id="4" name="Slide Number Placeholder 3"/>
          <p:cNvSpPr>
            <a:spLocks noGrp="1"/>
          </p:cNvSpPr>
          <p:nvPr>
            <p:ph type="sldNum" sz="quarter" idx="10"/>
          </p:nvPr>
        </p:nvSpPr>
        <p:spPr/>
        <p:txBody>
          <a:bodyPr/>
          <a:lstStyle/>
          <a:p>
            <a:fld id="{00902BC0-6B00-E244-AF5C-C1AB8548A8E8}" type="slidenum">
              <a:rPr lang="en-US" smtClean="0"/>
              <a:pPr/>
              <a:t>10</a:t>
            </a:fld>
            <a:endParaRPr lang="en-US" dirty="0"/>
          </a:p>
        </p:txBody>
      </p:sp>
    </p:spTree>
    <p:extLst>
      <p:ext uri="{BB962C8B-B14F-4D97-AF65-F5344CB8AC3E}">
        <p14:creationId xmlns:p14="http://schemas.microsoft.com/office/powerpoint/2010/main" val="304759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00"/>
                </a:solidFill>
                <a:latin typeface="Helvetica Neue"/>
                <a:cs typeface="Helvetica Neue"/>
              </a:rPr>
              <a:t>EXPLAIN: Limits to the linear economy  </a:t>
            </a:r>
          </a:p>
          <a:p>
            <a:pPr algn="ctr"/>
            <a:r>
              <a:rPr lang="en-US" b="1" dirty="0">
                <a:solidFill>
                  <a:srgbClr val="000000"/>
                </a:solidFill>
                <a:latin typeface="Helvetica Neue"/>
                <a:cs typeface="Helvetica Neue"/>
              </a:rPr>
              <a:t>- </a:t>
            </a:r>
            <a:r>
              <a:rPr lang="en-US" sz="1200" b="1" i="0" u="none" strike="noStrike" kern="1200" baseline="0" dirty="0">
                <a:solidFill>
                  <a:srgbClr val="000000"/>
                </a:solidFill>
                <a:latin typeface="Helvetica Neue"/>
                <a:cs typeface="Helvetica Neue"/>
              </a:rPr>
              <a:t>Regulatory trends </a:t>
            </a:r>
            <a:endParaRPr lang="en-US" sz="1200" b="0" i="0" u="none" strike="noStrike" kern="1200" baseline="0" dirty="0">
              <a:solidFill>
                <a:srgbClr val="000000"/>
              </a:solidFill>
              <a:latin typeface="Helvetica Neue"/>
              <a:cs typeface="Helvetica Neue"/>
            </a:endParaRPr>
          </a:p>
          <a:p>
            <a:r>
              <a:rPr lang="en-US" b="1" dirty="0">
                <a:solidFill>
                  <a:srgbClr val="000000"/>
                </a:solidFill>
                <a:latin typeface="Helvetica Neue"/>
                <a:cs typeface="Helvetica Neue"/>
              </a:rPr>
              <a:t>Facilitation guide:</a:t>
            </a:r>
            <a:endParaRPr lang="en-US" dirty="0">
              <a:solidFill>
                <a:srgbClr val="000000"/>
              </a:solidFill>
              <a:latin typeface="Helvetica Neue"/>
              <a:cs typeface="Helvetica Neue"/>
            </a:endParaRPr>
          </a:p>
          <a:p>
            <a:pPr>
              <a:spcBef>
                <a:spcPts val="600"/>
              </a:spcBef>
              <a:spcAft>
                <a:spcPts val="600"/>
              </a:spcAft>
            </a:pPr>
            <a:r>
              <a:rPr lang="en-US" dirty="0">
                <a:solidFill>
                  <a:srgbClr val="000000"/>
                </a:solidFill>
                <a:latin typeface="Helvetica Neue"/>
                <a:cs typeface="Helvetica Neue"/>
              </a:rPr>
              <a:t>You might say:</a:t>
            </a:r>
            <a:endParaRPr lang="en-US" sz="1200" b="0" i="0" u="none" strike="noStrike" kern="1200" baseline="0" dirty="0">
              <a:solidFill>
                <a:srgbClr val="000000"/>
              </a:solidFill>
              <a:latin typeface="Helvetica Neue"/>
              <a:cs typeface="Helvetica Neue"/>
            </a:endParaRPr>
          </a:p>
          <a:p>
            <a:pPr marL="171450" indent="-171450">
              <a:buFont typeface="Arial"/>
              <a:buChar char="•"/>
            </a:pPr>
            <a:r>
              <a:rPr lang="en-US" sz="1200" b="0" i="0" u="none" strike="noStrike" kern="1200" baseline="0" dirty="0">
                <a:solidFill>
                  <a:srgbClr val="000000"/>
                </a:solidFill>
                <a:latin typeface="Helvetica Neue"/>
                <a:cs typeface="Helvetica Neue"/>
              </a:rPr>
              <a:t>In recent years, businesses have witnessed an increased governmental effort</a:t>
            </a:r>
            <a:r>
              <a:rPr lang="en-US" sz="1200" b="0" i="0" u="none" strike="noStrike" kern="1200" dirty="0">
                <a:solidFill>
                  <a:srgbClr val="000000"/>
                </a:solidFill>
                <a:latin typeface="Helvetica Neue"/>
                <a:cs typeface="Helvetica Neue"/>
              </a:rPr>
              <a:t> </a:t>
            </a:r>
            <a:r>
              <a:rPr lang="en-US" sz="1200" b="0" i="0" u="none" strike="noStrike" kern="1200" baseline="0" dirty="0">
                <a:solidFill>
                  <a:srgbClr val="000000"/>
                </a:solidFill>
                <a:latin typeface="Helvetica Neue"/>
                <a:cs typeface="Helvetica Neue"/>
              </a:rPr>
              <a:t>to curtail and price negative externalities.</a:t>
            </a:r>
            <a:r>
              <a:rPr lang="en-US" sz="1200" b="0" i="0" u="none" strike="noStrike" kern="1200" dirty="0">
                <a:solidFill>
                  <a:srgbClr val="000000"/>
                </a:solidFill>
                <a:latin typeface="Helvetica Neue"/>
                <a:cs typeface="Helvetica Neue"/>
              </a:rPr>
              <a:t> For example</a:t>
            </a:r>
            <a:r>
              <a:rPr lang="en-US" sz="1200" b="0" i="0" u="none" strike="noStrike" kern="1200" baseline="0" dirty="0">
                <a:solidFill>
                  <a:srgbClr val="000000"/>
                </a:solidFill>
                <a:latin typeface="Helvetica Neue"/>
                <a:cs typeface="Helvetica Neue"/>
              </a:rPr>
              <a:t>: </a:t>
            </a:r>
          </a:p>
          <a:p>
            <a:pPr marL="628650" lvl="1" indent="-171450">
              <a:buFont typeface="Arial"/>
              <a:buChar char="•"/>
            </a:pPr>
            <a:r>
              <a:rPr lang="en-US" b="0" i="0" u="none" strike="noStrike" kern="1200" baseline="0" dirty="0">
                <a:solidFill>
                  <a:srgbClr val="000000"/>
                </a:solidFill>
                <a:latin typeface="Helvetica Neue"/>
                <a:cs typeface="Helvetica Neue"/>
              </a:rPr>
              <a:t>Since 2009, the</a:t>
            </a:r>
            <a:r>
              <a:rPr lang="en-US" b="0" i="0" u="none" strike="noStrike" kern="1200" dirty="0">
                <a:solidFill>
                  <a:srgbClr val="000000"/>
                </a:solidFill>
                <a:latin typeface="Helvetica Neue"/>
                <a:cs typeface="Helvetica Neue"/>
              </a:rPr>
              <a:t> </a:t>
            </a:r>
            <a:r>
              <a:rPr lang="en-US" b="0" i="0" u="none" strike="noStrike" kern="1200" baseline="0" dirty="0">
                <a:solidFill>
                  <a:srgbClr val="000000"/>
                </a:solidFill>
                <a:latin typeface="Helvetica Neue"/>
                <a:cs typeface="Helvetica Neue"/>
              </a:rPr>
              <a:t>number of climate change laws has increased by 66%, from 300 to 500. </a:t>
            </a:r>
          </a:p>
          <a:p>
            <a:pPr marL="628650" lvl="1" indent="-171450">
              <a:buFont typeface="Arial"/>
              <a:buChar char="•"/>
            </a:pPr>
            <a:r>
              <a:rPr lang="en-US" b="0" i="0" u="none" strike="noStrike" kern="1200" baseline="0" dirty="0">
                <a:solidFill>
                  <a:srgbClr val="000000"/>
                </a:solidFill>
                <a:latin typeface="Helvetica Neue"/>
                <a:cs typeface="Helvetica Neue"/>
              </a:rPr>
              <a:t>Carbon</a:t>
            </a:r>
            <a:r>
              <a:rPr lang="en-US" dirty="0">
                <a:solidFill>
                  <a:srgbClr val="000000"/>
                </a:solidFill>
                <a:latin typeface="Helvetica Neue"/>
                <a:cs typeface="Helvetica Neue"/>
              </a:rPr>
              <a:t> </a:t>
            </a:r>
            <a:r>
              <a:rPr lang="en-US" b="0" i="0" u="none" strike="noStrike" kern="1200" baseline="0" dirty="0">
                <a:solidFill>
                  <a:srgbClr val="000000"/>
                </a:solidFill>
                <a:latin typeface="Helvetica Neue"/>
                <a:cs typeface="Helvetica Neue"/>
              </a:rPr>
              <a:t>pricing, in the form of an emissions trading scheme or a carbon tax, has been</a:t>
            </a:r>
            <a:r>
              <a:rPr lang="en-US" b="0" i="0" u="none" strike="noStrike" kern="1200" dirty="0">
                <a:solidFill>
                  <a:srgbClr val="000000"/>
                </a:solidFill>
                <a:latin typeface="Helvetica Neue"/>
                <a:cs typeface="Helvetica Neue"/>
              </a:rPr>
              <a:t> </a:t>
            </a:r>
            <a:r>
              <a:rPr lang="en-US" b="0" i="0" u="none" strike="noStrike" kern="1200" baseline="0" dirty="0">
                <a:solidFill>
                  <a:srgbClr val="000000"/>
                </a:solidFill>
                <a:latin typeface="Helvetica Neue"/>
                <a:cs typeface="Helvetica Neue"/>
              </a:rPr>
              <a:t>implemented or is scheduled to commence in almost 40 countries and over 20</a:t>
            </a:r>
            <a:r>
              <a:rPr lang="en-US" b="0" i="0" u="none" strike="noStrike" kern="1200" dirty="0">
                <a:solidFill>
                  <a:srgbClr val="000000"/>
                </a:solidFill>
                <a:latin typeface="Helvetica Neue"/>
                <a:cs typeface="Helvetica Neue"/>
              </a:rPr>
              <a:t> </a:t>
            </a:r>
            <a:r>
              <a:rPr lang="en-US" b="0" i="0" u="none" strike="noStrike" kern="1200" baseline="0" dirty="0">
                <a:solidFill>
                  <a:srgbClr val="000000"/>
                </a:solidFill>
                <a:latin typeface="Helvetica Neue"/>
                <a:cs typeface="Helvetica Neue"/>
              </a:rPr>
              <a:t>cities, states and regions. </a:t>
            </a:r>
          </a:p>
          <a:p>
            <a:pPr marL="628650" lvl="1" indent="-171450">
              <a:buFont typeface="Arial"/>
              <a:buChar char="•"/>
            </a:pPr>
            <a:r>
              <a:rPr lang="en-US" b="0" i="0" u="none" strike="noStrike" kern="1200" baseline="0" dirty="0">
                <a:solidFill>
                  <a:srgbClr val="000000"/>
                </a:solidFill>
                <a:latin typeface="Helvetica Neue"/>
                <a:cs typeface="Helvetica Neue"/>
              </a:rPr>
              <a:t>In Europe, 20 countries levy landfill taxes have been implemented, which together</a:t>
            </a:r>
            <a:r>
              <a:rPr lang="en-US" b="0" i="0" u="none" strike="noStrike" kern="1200" dirty="0">
                <a:solidFill>
                  <a:srgbClr val="000000"/>
                </a:solidFill>
                <a:latin typeface="Helvetica Neue"/>
                <a:cs typeface="Helvetica Neue"/>
              </a:rPr>
              <a:t> </a:t>
            </a:r>
            <a:r>
              <a:rPr lang="en-US" b="0" i="0" u="none" strike="noStrike" kern="1200" baseline="0" dirty="0">
                <a:solidFill>
                  <a:srgbClr val="000000"/>
                </a:solidFill>
                <a:latin typeface="Helvetica Neue"/>
                <a:cs typeface="Helvetica Neue"/>
              </a:rPr>
              <a:t>raised public revenues of €2.1 billion in 2009/2010.</a:t>
            </a:r>
          </a:p>
          <a:p>
            <a:pPr marL="171450" indent="-171450">
              <a:buFont typeface="Arial"/>
              <a:buChar char="•"/>
            </a:pPr>
            <a:r>
              <a:rPr lang="en-US" dirty="0">
                <a:solidFill>
                  <a:srgbClr val="000000"/>
                </a:solidFill>
                <a:latin typeface="Helvetica Neue"/>
                <a:cs typeface="Helvetica Neue"/>
              </a:rPr>
              <a:t>Considering these regulatory trends and strategically adjusting your business model can therefore lead to economic benefits incl.: 1) Decreased costs in terms of avoided fees and levies 2) A competitive advantage compared to those companies who are forced to change their business practice at a later stage. </a:t>
            </a:r>
            <a:endParaRPr lang="en-US" b="0" i="0" u="none" strike="noStrike" kern="1200" baseline="0" dirty="0">
              <a:solidFill>
                <a:srgbClr val="000000"/>
              </a:solidFill>
              <a:latin typeface="Helvetica Neue"/>
              <a:cs typeface="Helvetica Neue"/>
            </a:endParaRPr>
          </a:p>
          <a:p>
            <a:endParaRPr lang="en-US" baseline="0" dirty="0">
              <a:solidFill>
                <a:srgbClr val="000000"/>
              </a:solidFill>
              <a:latin typeface="Helvetica Neue"/>
              <a:cs typeface="Helvetica Neue"/>
            </a:endParaRPr>
          </a:p>
          <a:p>
            <a:r>
              <a:rPr lang="en-US" i="1" baseline="0" dirty="0">
                <a:solidFill>
                  <a:srgbClr val="000000"/>
                </a:solidFill>
                <a:latin typeface="Helvetica Neue"/>
                <a:cs typeface="Helvetica Neue"/>
              </a:rPr>
              <a:t>Image credit: ‘No entry’ by Flickr user </a:t>
            </a:r>
            <a:r>
              <a:rPr lang="en-US" i="1" baseline="0" dirty="0" err="1">
                <a:solidFill>
                  <a:srgbClr val="000000"/>
                </a:solidFill>
                <a:latin typeface="Helvetica Neue"/>
                <a:cs typeface="Helvetica Neue"/>
              </a:rPr>
              <a:t>Percita</a:t>
            </a:r>
            <a:r>
              <a:rPr lang="en-US" i="1" baseline="0" dirty="0">
                <a:solidFill>
                  <a:srgbClr val="000000"/>
                </a:solidFill>
                <a:latin typeface="Helvetica Neue"/>
                <a:cs typeface="Helvetica Neue"/>
              </a:rPr>
              <a:t>.  Creative commons license.</a:t>
            </a:r>
            <a:endParaRPr lang="en-US" i="1" dirty="0">
              <a:solidFill>
                <a:srgbClr val="000000"/>
              </a:solidFill>
              <a:latin typeface="Helvetica Neue"/>
              <a:cs typeface="Helvetica Neue"/>
            </a:endParaRPr>
          </a:p>
        </p:txBody>
      </p:sp>
      <p:sp>
        <p:nvSpPr>
          <p:cNvPr id="4" name="Slide Number Placeholder 3"/>
          <p:cNvSpPr>
            <a:spLocks noGrp="1"/>
          </p:cNvSpPr>
          <p:nvPr>
            <p:ph type="sldNum" sz="quarter" idx="10"/>
          </p:nvPr>
        </p:nvSpPr>
        <p:spPr/>
        <p:txBody>
          <a:bodyPr/>
          <a:lstStyle/>
          <a:p>
            <a:fld id="{00902BC0-6B00-E244-AF5C-C1AB8548A8E8}" type="slidenum">
              <a:rPr lang="en-US" smtClean="0"/>
              <a:pPr/>
              <a:t>11</a:t>
            </a:fld>
            <a:endParaRPr lang="en-US" dirty="0"/>
          </a:p>
        </p:txBody>
      </p:sp>
    </p:spTree>
    <p:extLst>
      <p:ext uri="{BB962C8B-B14F-4D97-AF65-F5344CB8AC3E}">
        <p14:creationId xmlns:p14="http://schemas.microsoft.com/office/powerpoint/2010/main" val="23334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fontScale="77500" lnSpcReduction="20000"/>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Helvetica Neue "/>
                <a:cs typeface="Helvetica Neue "/>
              </a:rPr>
              <a:t>EXPLAIN: The drivers</a:t>
            </a:r>
            <a:r>
              <a:rPr lang="en-US" b="1" baseline="0" dirty="0">
                <a:solidFill>
                  <a:srgbClr val="000000"/>
                </a:solidFill>
                <a:latin typeface="Helvetica Neue "/>
                <a:cs typeface="Helvetica Neue "/>
              </a:rPr>
              <a:t> for change</a:t>
            </a:r>
            <a:endParaRPr lang="en-US" b="1" dirty="0">
              <a:solidFill>
                <a:srgbClr val="000000"/>
              </a:solidFill>
              <a:latin typeface="Helvetica Neue"/>
              <a:cs typeface="Helvetica Neue"/>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Helvetica Neue"/>
                <a:cs typeface="Helvetica Neue"/>
              </a:rPr>
              <a:t>Facilitation guide:</a:t>
            </a:r>
            <a:endParaRPr lang="en-GB" sz="1200" kern="1200" dirty="0">
              <a:solidFill>
                <a:schemeClr val="tx1"/>
              </a:solidFill>
              <a:effectLst/>
              <a:latin typeface="Helvetica Neue Light"/>
              <a:ea typeface="ＭＳ Ｐゴシック" charset="0"/>
              <a:cs typeface="Helvetica Neue Light"/>
            </a:endParaRPr>
          </a:p>
          <a:p>
            <a:r>
              <a:rPr lang="en-GB" sz="1200" kern="1200" dirty="0">
                <a:solidFill>
                  <a:schemeClr val="tx1"/>
                </a:solidFill>
                <a:effectLst/>
                <a:latin typeface="Helvetica Neue Light"/>
                <a:ea typeface="ＭＳ Ｐゴシック" charset="0"/>
                <a:cs typeface="Helvetica Neue Light"/>
              </a:rPr>
              <a:t>A number of factors indicate that the linear model is increasingly being challenged by the very context within which it operates, and that a deeper change of the operating system of our economy is necessary. </a:t>
            </a:r>
          </a:p>
          <a:p>
            <a:endParaRPr lang="en-GB" sz="1200" kern="1200" dirty="0">
              <a:solidFill>
                <a:schemeClr val="tx1"/>
              </a:solidFill>
              <a:effectLst/>
              <a:latin typeface="Helvetica Neue Light"/>
              <a:ea typeface="ＭＳ Ｐゴシック" charset="0"/>
              <a:cs typeface="Helvetica Neue Light"/>
            </a:endParaRPr>
          </a:p>
          <a:p>
            <a:r>
              <a:rPr lang="en-GB" sz="1200" kern="1200" dirty="0">
                <a:solidFill>
                  <a:schemeClr val="tx1"/>
                </a:solidFill>
                <a:effectLst/>
                <a:latin typeface="Helvetica Neue Light"/>
                <a:ea typeface="ＭＳ Ｐゴシック" charset="0"/>
                <a:cs typeface="Helvetica Neue Light"/>
              </a:rPr>
              <a:t>Many companies have begun to notice that a </a:t>
            </a:r>
            <a:r>
              <a:rPr lang="en-GB" sz="1200" b="1" kern="1200" dirty="0">
                <a:solidFill>
                  <a:schemeClr val="tx1"/>
                </a:solidFill>
                <a:effectLst/>
                <a:latin typeface="Helvetica Neue Light"/>
                <a:ea typeface="ＭＳ Ｐゴシック" charset="0"/>
                <a:cs typeface="Helvetica Neue Light"/>
              </a:rPr>
              <a:t>linear system increases their exposure to price and supply risks</a:t>
            </a:r>
            <a:r>
              <a:rPr lang="en-GB" sz="1200" kern="1200" dirty="0">
                <a:solidFill>
                  <a:schemeClr val="tx1"/>
                </a:solidFill>
                <a:effectLst/>
                <a:latin typeface="Helvetica Neue Light"/>
                <a:ea typeface="ＭＳ Ｐゴシック" charset="0"/>
                <a:cs typeface="Helvetica Neue Light"/>
              </a:rPr>
              <a:t>, most notably </a:t>
            </a:r>
            <a:r>
              <a:rPr lang="en-GB" sz="1200" b="1" kern="1200" dirty="0">
                <a:solidFill>
                  <a:schemeClr val="tx1"/>
                </a:solidFill>
                <a:effectLst/>
                <a:latin typeface="Helvetica Neue Light"/>
                <a:ea typeface="ＭＳ Ｐゴシック" charset="0"/>
                <a:cs typeface="Helvetica Neue Light"/>
              </a:rPr>
              <a:t>volatile resource prices </a:t>
            </a:r>
            <a:r>
              <a:rPr lang="en-GB" sz="1200" kern="1200" dirty="0">
                <a:solidFill>
                  <a:schemeClr val="tx1"/>
                </a:solidFill>
                <a:effectLst/>
                <a:latin typeface="Helvetica Neue Light"/>
                <a:ea typeface="ＭＳ Ｐゴシック" charset="0"/>
                <a:cs typeface="Helvetica Neue Light"/>
              </a:rPr>
              <a:t>and </a:t>
            </a:r>
            <a:r>
              <a:rPr lang="en-GB" sz="1200" b="1" kern="1200" dirty="0">
                <a:solidFill>
                  <a:schemeClr val="tx1"/>
                </a:solidFill>
                <a:effectLst/>
                <a:latin typeface="Helvetica Neue Light"/>
                <a:ea typeface="ＭＳ Ｐゴシック" charset="0"/>
                <a:cs typeface="Helvetica Neue Light"/>
              </a:rPr>
              <a:t>supply disruptions</a:t>
            </a:r>
            <a:r>
              <a:rPr lang="en-GB" sz="1200" kern="1200" dirty="0">
                <a:solidFill>
                  <a:schemeClr val="tx1"/>
                </a:solidFill>
                <a:effectLst/>
                <a:latin typeface="Helvetica Neue Light"/>
                <a:ea typeface="ＭＳ Ｐゴシック" charset="0"/>
                <a:cs typeface="Helvetica Neue Light"/>
              </a:rPr>
              <a:t>. Added to this, many parts of the world possess few natural non-renewable resources and are forced to rely on imports. For example, the EU imports six times the amount of natural resources than it exports.</a:t>
            </a:r>
            <a:r>
              <a:rPr lang="en-GB" sz="1200" kern="1200" baseline="0" dirty="0">
                <a:solidFill>
                  <a:schemeClr val="tx1"/>
                </a:solidFill>
                <a:effectLst/>
                <a:latin typeface="Helvetica Neue Light"/>
                <a:ea typeface="ＭＳ Ｐゴシック" charset="0"/>
                <a:cs typeface="Helvetica Neue Light"/>
              </a:rPr>
              <a:t> </a:t>
            </a:r>
            <a:r>
              <a:rPr lang="en-GB" sz="1200" kern="1200" dirty="0">
                <a:solidFill>
                  <a:schemeClr val="tx1"/>
                </a:solidFill>
                <a:effectLst/>
                <a:latin typeface="Helvetica Neue Light"/>
                <a:ea typeface="ＭＳ Ｐゴシック" charset="0"/>
                <a:cs typeface="Helvetica Neue Light"/>
              </a:rPr>
              <a:t>This limited supply and uneven distribution of resources further contributes to great fluctuations in commodity prices and can cause economic instability.</a:t>
            </a:r>
          </a:p>
          <a:p>
            <a:endParaRPr lang="en-GB" sz="1200" kern="1200" dirty="0">
              <a:solidFill>
                <a:schemeClr val="tx1"/>
              </a:solidFill>
              <a:effectLst/>
              <a:latin typeface="Helvetica Neue Light"/>
              <a:ea typeface="ＭＳ Ｐゴシック" charset="0"/>
              <a:cs typeface="Helvetica Neue Light"/>
            </a:endParaRPr>
          </a:p>
          <a:p>
            <a:r>
              <a:rPr lang="en-US" sz="1200" kern="1200" dirty="0">
                <a:solidFill>
                  <a:schemeClr val="tx1"/>
                </a:solidFill>
                <a:effectLst/>
                <a:latin typeface="+mn-lt"/>
                <a:ea typeface="ＭＳ Ｐゴシック" charset="-128"/>
                <a:cs typeface="ＭＳ Ｐゴシック" charset="-128"/>
              </a:rPr>
              <a:t>Key arguments against the linear economy:</a:t>
            </a:r>
          </a:p>
          <a:p>
            <a:r>
              <a:rPr lang="en-US" sz="1200" kern="1200" dirty="0">
                <a:solidFill>
                  <a:schemeClr val="tx1"/>
                </a:solidFill>
                <a:effectLst/>
                <a:latin typeface="+mn-lt"/>
                <a:ea typeface="ＭＳ Ｐゴシック" charset="-128"/>
                <a:cs typeface="ＭＳ Ｐゴシック" charset="-128"/>
              </a:rPr>
              <a:t>• It’s based on the endless consumption of materials and fossil fuels: both are finite</a:t>
            </a:r>
          </a:p>
          <a:p>
            <a:r>
              <a:rPr lang="en-US" sz="1200" kern="1200" dirty="0">
                <a:solidFill>
                  <a:schemeClr val="tx1"/>
                </a:solidFill>
                <a:effectLst/>
                <a:latin typeface="+mn-lt"/>
                <a:ea typeface="ＭＳ Ｐゴシック" charset="-128"/>
                <a:cs typeface="ＭＳ Ｐゴシック" charset="-128"/>
              </a:rPr>
              <a:t>• Value is stripped out of the system in the form of waste at every step in the process</a:t>
            </a:r>
          </a:p>
          <a:p>
            <a:r>
              <a:rPr lang="en-US" sz="1200" kern="1200" dirty="0">
                <a:solidFill>
                  <a:schemeClr val="tx1"/>
                </a:solidFill>
                <a:effectLst/>
                <a:latin typeface="+mn-lt"/>
                <a:ea typeface="ＭＳ Ｐゴシック" charset="-128"/>
                <a:cs typeface="ＭＳ Ｐゴシック" charset="-128"/>
              </a:rPr>
              <a:t>• A linear system exposes companies to price and supply risks</a:t>
            </a:r>
          </a:p>
          <a:p>
            <a:r>
              <a:rPr lang="en-US" sz="1200" kern="1200" dirty="0">
                <a:solidFill>
                  <a:schemeClr val="tx1"/>
                </a:solidFill>
                <a:effectLst/>
                <a:latin typeface="+mn-lt"/>
                <a:ea typeface="ＭＳ Ｐゴシック" charset="-128"/>
                <a:cs typeface="ＭＳ Ｐゴシック" charset="-128"/>
              </a:rPr>
              <a:t>• The regulatory trend is to shift away from linearity</a:t>
            </a:r>
          </a:p>
          <a:p>
            <a:r>
              <a:rPr lang="en-US" sz="1200" kern="1200" dirty="0">
                <a:solidFill>
                  <a:schemeClr val="tx1"/>
                </a:solidFill>
                <a:effectLst/>
                <a:latin typeface="+mn-lt"/>
                <a:ea typeface="ＭＳ Ｐゴシック" charset="-128"/>
                <a:cs typeface="ＭＳ Ｐゴシック" charset="-128"/>
              </a:rPr>
              <a:t>• It’s inherently inefficient: there is structural waste throughout the entire system (e.g. disused or </a:t>
            </a:r>
            <a:r>
              <a:rPr lang="en-US" sz="1200" kern="1200" dirty="0" err="1">
                <a:solidFill>
                  <a:schemeClr val="tx1"/>
                </a:solidFill>
                <a:effectLst/>
                <a:latin typeface="+mn-lt"/>
                <a:ea typeface="ＭＳ Ｐゴシック" charset="-128"/>
                <a:cs typeface="ＭＳ Ｐゴシック" charset="-128"/>
              </a:rPr>
              <a:t>underutilised</a:t>
            </a:r>
            <a:r>
              <a:rPr lang="en-US" sz="1200" kern="1200" dirty="0">
                <a:solidFill>
                  <a:schemeClr val="tx1"/>
                </a:solidFill>
                <a:effectLst/>
                <a:latin typeface="+mn-lt"/>
                <a:ea typeface="ＭＳ Ｐゴシック" charset="-128"/>
                <a:cs typeface="ＭＳ Ｐゴシック" charset="-128"/>
              </a:rPr>
              <a:t> offices and buildings, </a:t>
            </a:r>
          </a:p>
          <a:p>
            <a:r>
              <a:rPr lang="en-US" sz="1200" kern="1200" dirty="0">
                <a:solidFill>
                  <a:schemeClr val="tx1"/>
                </a:solidFill>
                <a:effectLst/>
                <a:latin typeface="+mn-lt"/>
                <a:ea typeface="ＭＳ Ｐゴシック" charset="-128"/>
                <a:cs typeface="ＭＳ Ｐゴシック" charset="-128"/>
              </a:rPr>
              <a:t>the car that’s parked for most of its life)</a:t>
            </a:r>
          </a:p>
          <a:p>
            <a:r>
              <a:rPr lang="en-US" sz="1200" kern="1200" dirty="0">
                <a:solidFill>
                  <a:schemeClr val="tx1"/>
                </a:solidFill>
                <a:effectLst/>
                <a:latin typeface="+mn-lt"/>
                <a:ea typeface="ＭＳ Ｐゴシック" charset="-128"/>
                <a:cs typeface="ＭＳ Ｐゴシック" charset="-128"/>
              </a:rPr>
              <a:t>• Natural systems degradation: the liner system uses up natural capital, leads to biodiversity decline, climate change, land degradation and ocean pollution</a:t>
            </a:r>
          </a:p>
          <a:p>
            <a:endParaRPr lang="en-GB" sz="1200" kern="1200" dirty="0">
              <a:solidFill>
                <a:schemeClr val="tx1"/>
              </a:solidFill>
              <a:effectLst/>
              <a:latin typeface="Helvetica Neue Light"/>
              <a:ea typeface="ＭＳ Ｐゴシック" charset="0"/>
              <a:cs typeface="Helvetica Neue Light"/>
            </a:endParaRPr>
          </a:p>
          <a:p>
            <a:endParaRPr lang="en-GB" sz="1200" b="0" kern="1200" baseline="0" dirty="0">
              <a:solidFill>
                <a:schemeClr val="tx1"/>
              </a:solidFill>
              <a:effectLst/>
              <a:latin typeface="Helvetica Neue Light"/>
              <a:ea typeface="ＭＳ Ｐゴシック" charset="0"/>
              <a:cs typeface="Helvetica Neue Light"/>
            </a:endParaRPr>
          </a:p>
          <a:p>
            <a:r>
              <a:rPr lang="en-US" b="0" baseline="0" dirty="0">
                <a:solidFill>
                  <a:srgbClr val="000000"/>
                </a:solidFill>
                <a:latin typeface="Helvetica Neue "/>
                <a:cs typeface="Helvetica Neue "/>
              </a:rPr>
              <a:t>It is not only limits to the current linear economy that act as drivers – important positive trends are also creating new favorable conditions for circular business models making the moment for the transition opportune:</a:t>
            </a:r>
          </a:p>
          <a:p>
            <a:endParaRPr lang="en-US" b="0" baseline="0" dirty="0">
              <a:solidFill>
                <a:srgbClr val="000000"/>
              </a:solidFill>
              <a:latin typeface="Helvetica Neue "/>
              <a:cs typeface="Helvetica Neue "/>
            </a:endParaRPr>
          </a:p>
          <a:p>
            <a:pPr marL="171450" indent="-171450">
              <a:buFont typeface="Arial"/>
              <a:buChar char="•"/>
            </a:pPr>
            <a:r>
              <a:rPr lang="en-US" dirty="0"/>
              <a:t>Advances in </a:t>
            </a:r>
            <a:r>
              <a:rPr lang="en-US" dirty="0" err="1"/>
              <a:t>IoT</a:t>
            </a:r>
            <a:r>
              <a:rPr lang="en-US" dirty="0"/>
              <a:t> enables new sharing</a:t>
            </a:r>
            <a:r>
              <a:rPr lang="en-US" baseline="0" dirty="0"/>
              <a:t> schemes and asset tracking helps </a:t>
            </a:r>
            <a:r>
              <a:rPr lang="en-US" baseline="0" dirty="0" err="1"/>
              <a:t>optimise</a:t>
            </a:r>
            <a:r>
              <a:rPr lang="en-US" baseline="0" dirty="0"/>
              <a:t> operations and production</a:t>
            </a:r>
          </a:p>
          <a:p>
            <a:pPr marL="171450" indent="-171450">
              <a:buFont typeface="Arial"/>
              <a:buChar char="•"/>
            </a:pPr>
            <a:r>
              <a:rPr lang="en-US" baseline="0" dirty="0"/>
              <a:t>People are getting more and more used to alternative business models where they don’t necessarily own the product but just pay for getting access to the service of the product</a:t>
            </a:r>
          </a:p>
          <a:p>
            <a:pPr marL="171450" indent="-171450">
              <a:buFont typeface="Arial"/>
              <a:buChar char="•"/>
            </a:pPr>
            <a:r>
              <a:rPr lang="en-US" baseline="0" dirty="0" err="1"/>
              <a:t>Urbanisation</a:t>
            </a:r>
            <a:r>
              <a:rPr lang="en-US" baseline="0" dirty="0"/>
              <a:t> has led to that more 50% of the worlds population today live in cities (75% in 2050), leading to increased proximity of people and assets</a:t>
            </a:r>
            <a:endParaRPr lang="en-US" dirty="0"/>
          </a:p>
          <a:p>
            <a:endParaRPr lang="en-GB" sz="1200" kern="1200" dirty="0">
              <a:solidFill>
                <a:schemeClr val="tx1"/>
              </a:solidFill>
              <a:effectLst/>
              <a:latin typeface="Helvetica Neue Light"/>
              <a:ea typeface="ＭＳ Ｐゴシック" charset="0"/>
              <a:cs typeface="Helvetica Neue Light"/>
            </a:endParaRPr>
          </a:p>
        </p:txBody>
      </p:sp>
      <p:sp>
        <p:nvSpPr>
          <p:cNvPr id="4" name="Slide Number Placeholder 3"/>
          <p:cNvSpPr>
            <a:spLocks noGrp="1"/>
          </p:cNvSpPr>
          <p:nvPr>
            <p:ph type="sldNum" sz="quarter" idx="10"/>
          </p:nvPr>
        </p:nvSpPr>
        <p:spPr/>
        <p:txBody>
          <a:bodyPr/>
          <a:lstStyle/>
          <a:p>
            <a:fld id="{C8D61982-E54A-2B42-B760-A4EA12A60F28}" type="slidenum">
              <a:rPr lang="en-US" smtClean="0"/>
              <a:t>12</a:t>
            </a:fld>
            <a:endParaRPr lang="en-US"/>
          </a:p>
        </p:txBody>
      </p:sp>
    </p:spTree>
    <p:extLst>
      <p:ext uri="{BB962C8B-B14F-4D97-AF65-F5344CB8AC3E}">
        <p14:creationId xmlns:p14="http://schemas.microsoft.com/office/powerpoint/2010/main" val="1733219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twitter.com/aaltobiz"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aalto.fi/snapchat/" TargetMode="External"/><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hyperlink" Target="https://www.instagram.com/aaltobiz" TargetMode="Externa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s://www.youtube.com/user/aaltouniversity" TargetMode="External"/><Relationship Id="rId4" Type="http://schemas.openxmlformats.org/officeDocument/2006/relationships/hyperlink" Target="https://www.facebook.com/aaltobiz" TargetMode="External"/><Relationship Id="rId9" Type="http://schemas.openxmlformats.org/officeDocument/2006/relationships/image" Target="../media/image6.png"/><Relationship Id="rId14" Type="http://schemas.openxmlformats.org/officeDocument/2006/relationships/hyperlink" Target="https://www.linkedin.com/school/aalto-university/"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noProof="0"/>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Headline</a:t>
            </a:r>
          </a:p>
        </p:txBody>
      </p:sp>
      <p:sp>
        <p:nvSpPr>
          <p:cNvPr id="8" name="Text Placeholder 3"/>
          <p:cNvSpPr>
            <a:spLocks noGrp="1"/>
          </p:cNvSpPr>
          <p:nvPr>
            <p:ph type="body" sz="half" idx="2" hasCustomPrompt="1"/>
          </p:nvPr>
        </p:nvSpPr>
        <p:spPr>
          <a:xfrm>
            <a:off x="431825" y="2857500"/>
            <a:ext cx="7998597" cy="557098"/>
          </a:xfrm>
          <a:prstGeom prst="rect">
            <a:avLst/>
          </a:prstGeom>
        </p:spPr>
        <p:txBody>
          <a:bodyPr lIns="0" rIns="0"/>
          <a:lstStyle>
            <a:lvl1pPr marL="0" indent="0">
              <a:lnSpc>
                <a:spcPct val="100000"/>
              </a:lnSpc>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No Image - Sub</a:t>
            </a:r>
          </a:p>
        </p:txBody>
      </p:sp>
      <p:sp>
        <p:nvSpPr>
          <p:cNvPr id="9" name="Text Placeholder 3"/>
          <p:cNvSpPr>
            <a:spLocks noGrp="1"/>
          </p:cNvSpPr>
          <p:nvPr>
            <p:ph type="body" sz="half" idx="12" hasCustomPrompt="1"/>
          </p:nvPr>
        </p:nvSpPr>
        <p:spPr>
          <a:xfrm>
            <a:off x="5966385" y="4683765"/>
            <a:ext cx="2464025" cy="327132"/>
          </a:xfrm>
          <a:prstGeom prst="rect">
            <a:avLst/>
          </a:prstGeom>
        </p:spPr>
        <p:txBody>
          <a:bodyPr/>
          <a:lstStyle>
            <a:lvl1pPr marL="0" indent="0">
              <a:lnSpc>
                <a:spcPct val="100000"/>
              </a:lnSpc>
              <a:buNone/>
              <a:defRPr sz="135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Name</a:t>
            </a:r>
          </a:p>
        </p:txBody>
      </p:sp>
      <p:sp>
        <p:nvSpPr>
          <p:cNvPr id="11" name="Text Placeholder 3"/>
          <p:cNvSpPr>
            <a:spLocks noGrp="1"/>
          </p:cNvSpPr>
          <p:nvPr>
            <p:ph type="body" sz="half" idx="13" hasCustomPrompt="1"/>
          </p:nvPr>
        </p:nvSpPr>
        <p:spPr>
          <a:xfrm>
            <a:off x="5966385" y="5010897"/>
            <a:ext cx="2464025" cy="327132"/>
          </a:xfrm>
          <a:prstGeom prst="rect">
            <a:avLst/>
          </a:prstGeom>
        </p:spPr>
        <p:txBody>
          <a:bodyPr/>
          <a:lstStyle>
            <a:lvl1pPr marL="0" indent="0">
              <a:lnSpc>
                <a:spcPct val="100000"/>
              </a:lnSpc>
              <a:buNone/>
              <a:defRPr sz="135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Date</a:t>
            </a:r>
          </a:p>
        </p:txBody>
      </p:sp>
      <p:pic>
        <p:nvPicPr>
          <p:cNvPr id="10" name="Kuva 9">
            <a:extLst>
              <a:ext uri="{FF2B5EF4-FFF2-40B4-BE49-F238E27FC236}">
                <a16:creationId xmlns:a16="http://schemas.microsoft.com/office/drawing/2014/main" id="{B2A74CD6-20E7-4615-B9CF-4B8A7B5277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006210"/>
            <a:ext cx="1886823" cy="1674000"/>
          </a:xfrm>
          <a:prstGeom prst="rect">
            <a:avLst/>
          </a:prstGeom>
        </p:spPr>
      </p:pic>
    </p:spTree>
  </p:cSld>
  <p:clrMapOvr>
    <a:masterClrMapping/>
  </p:clrMapOvr>
  <p:extLst>
    <p:ext uri="{DCECCB84-F9BA-43D5-87BE-67443E8EF086}">
      <p15:sldGuideLst xmlns:p15="http://schemas.microsoft.com/office/powerpoint/2012/main">
        <p15:guide id="1" orient="horz" pos="3287" userDrawn="1">
          <p15:clr>
            <a:srgbClr val="FBAE40"/>
          </p15:clr>
        </p15:guide>
        <p15:guide id="2" pos="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15137"/>
            <a:ext cx="8489928" cy="1106552"/>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a:t>
            </a:r>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19" name="Kuva 18">
            <a:extLst>
              <a:ext uri="{FF2B5EF4-FFF2-40B4-BE49-F238E27FC236}">
                <a16:creationId xmlns:a16="http://schemas.microsoft.com/office/drawing/2014/main" id="{6441E2E8-A0AE-4545-84B3-D0D1F835AD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821491"/>
            <a:ext cx="1991440" cy="856800"/>
          </a:xfrm>
          <a:prstGeom prst="rect">
            <a:avLst/>
          </a:prstGeom>
        </p:spPr>
      </p:pic>
      <p:sp>
        <p:nvSpPr>
          <p:cNvPr id="20" name="Text Placeholder 5">
            <a:extLst>
              <a:ext uri="{FF2B5EF4-FFF2-40B4-BE49-F238E27FC236}">
                <a16:creationId xmlns:a16="http://schemas.microsoft.com/office/drawing/2014/main" id="{F4B408B3-A120-4BDA-9CCA-15A5BC134C87}"/>
              </a:ext>
            </a:extLst>
          </p:cNvPr>
          <p:cNvSpPr>
            <a:spLocks noGrp="1"/>
          </p:cNvSpPr>
          <p:nvPr>
            <p:ph type="body" sz="quarter" idx="11" hasCustomPrompt="1"/>
          </p:nvPr>
        </p:nvSpPr>
        <p:spPr>
          <a:xfrm>
            <a:off x="295200" y="2761199"/>
            <a:ext cx="1539000" cy="2160000"/>
          </a:xfrm>
          <a:prstGeom prst="rect">
            <a:avLst/>
          </a:prstGeom>
        </p:spPr>
        <p:txBody>
          <a:bodyPr lIns="0" tIns="0" rIns="0" bIns="0"/>
          <a:lstStyle>
            <a:lvl1pPr marL="80996" indent="-80996" algn="l" defTabSz="514386" rtl="0" eaLnBrk="1" latinLnBrk="0" hangingPunct="1">
              <a:lnSpc>
                <a:spcPct val="100000"/>
              </a:lnSpc>
              <a:buFont typeface="Arial" charset="0"/>
              <a:buChar char="•"/>
              <a:defRPr sz="1400" b="1">
                <a:solidFill>
                  <a:schemeClr val="tx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0996" lvl="0" indent="-80996" algn="l" defTabSz="514386" rtl="0" eaLnBrk="1" latinLnBrk="0" hangingPunct="1">
              <a:lnSpc>
                <a:spcPts val="975"/>
              </a:lnSpc>
              <a:buFont typeface="Arial" charset="0"/>
              <a:buChar char="•"/>
            </a:pPr>
            <a:r>
              <a:rPr lang="en-GB" noProof="0"/>
              <a:t>Add text</a:t>
            </a:r>
          </a:p>
        </p:txBody>
      </p:sp>
      <p:sp>
        <p:nvSpPr>
          <p:cNvPr id="21" name="Text Placeholder 5">
            <a:extLst>
              <a:ext uri="{FF2B5EF4-FFF2-40B4-BE49-F238E27FC236}">
                <a16:creationId xmlns:a16="http://schemas.microsoft.com/office/drawing/2014/main" id="{B9B64BB6-E4F0-485B-9067-6459869EA934}"/>
              </a:ext>
            </a:extLst>
          </p:cNvPr>
          <p:cNvSpPr>
            <a:spLocks noGrp="1"/>
          </p:cNvSpPr>
          <p:nvPr>
            <p:ph type="body" sz="quarter" idx="12" hasCustomPrompt="1"/>
          </p:nvPr>
        </p:nvSpPr>
        <p:spPr>
          <a:xfrm>
            <a:off x="2039978" y="2761200"/>
            <a:ext cx="1539000" cy="2160000"/>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tx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en-GB" noProof="0"/>
              <a:t>Add text</a:t>
            </a:r>
          </a:p>
          <a:p>
            <a:pPr marL="80996" lvl="0" indent="-80996" algn="l" defTabSz="514386" rtl="0" eaLnBrk="1" latinLnBrk="0" hangingPunct="1">
              <a:lnSpc>
                <a:spcPts val="975"/>
              </a:lnSpc>
              <a:buFont typeface="Arial" charset="0"/>
              <a:buChar char="•"/>
            </a:pPr>
            <a:endParaRPr lang="en-GB" noProof="0"/>
          </a:p>
        </p:txBody>
      </p:sp>
      <p:sp>
        <p:nvSpPr>
          <p:cNvPr id="25" name="Text Placeholder 23">
            <a:extLst>
              <a:ext uri="{FF2B5EF4-FFF2-40B4-BE49-F238E27FC236}">
                <a16:creationId xmlns:a16="http://schemas.microsoft.com/office/drawing/2014/main" id="{85362C26-8171-4321-8F32-E82EE7B3E358}"/>
              </a:ext>
            </a:extLst>
          </p:cNvPr>
          <p:cNvSpPr>
            <a:spLocks noGrp="1"/>
          </p:cNvSpPr>
          <p:nvPr>
            <p:ph type="body" sz="quarter" idx="16" hasCustomPrompt="1"/>
          </p:nvPr>
        </p:nvSpPr>
        <p:spPr>
          <a:xfrm>
            <a:off x="506700"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2014</a:t>
            </a:r>
          </a:p>
        </p:txBody>
      </p:sp>
      <p:sp>
        <p:nvSpPr>
          <p:cNvPr id="30" name="Text Placeholder 23">
            <a:extLst>
              <a:ext uri="{FF2B5EF4-FFF2-40B4-BE49-F238E27FC236}">
                <a16:creationId xmlns:a16="http://schemas.microsoft.com/office/drawing/2014/main" id="{69275DD0-F8ED-4B34-AFE4-76341EF5942D}"/>
              </a:ext>
            </a:extLst>
          </p:cNvPr>
          <p:cNvSpPr>
            <a:spLocks noGrp="1"/>
          </p:cNvSpPr>
          <p:nvPr>
            <p:ph type="body" sz="quarter" idx="17" hasCustomPrompt="1"/>
          </p:nvPr>
        </p:nvSpPr>
        <p:spPr>
          <a:xfrm>
            <a:off x="2251478"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2015</a:t>
            </a:r>
          </a:p>
        </p:txBody>
      </p:sp>
      <p:sp>
        <p:nvSpPr>
          <p:cNvPr id="31" name="Text Placeholder 23">
            <a:extLst>
              <a:ext uri="{FF2B5EF4-FFF2-40B4-BE49-F238E27FC236}">
                <a16:creationId xmlns:a16="http://schemas.microsoft.com/office/drawing/2014/main" id="{4B65ECC1-A3F2-4007-86EF-63D9F1A3762F}"/>
              </a:ext>
            </a:extLst>
          </p:cNvPr>
          <p:cNvSpPr>
            <a:spLocks noGrp="1"/>
          </p:cNvSpPr>
          <p:nvPr>
            <p:ph type="body" sz="quarter" idx="18" hasCustomPrompt="1"/>
          </p:nvPr>
        </p:nvSpPr>
        <p:spPr>
          <a:xfrm>
            <a:off x="3983001"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2016</a:t>
            </a:r>
          </a:p>
        </p:txBody>
      </p:sp>
      <p:sp>
        <p:nvSpPr>
          <p:cNvPr id="32" name="Text Placeholder 23">
            <a:extLst>
              <a:ext uri="{FF2B5EF4-FFF2-40B4-BE49-F238E27FC236}">
                <a16:creationId xmlns:a16="http://schemas.microsoft.com/office/drawing/2014/main" id="{B443D59B-9A4E-484C-9EA2-387B85037DB4}"/>
              </a:ext>
            </a:extLst>
          </p:cNvPr>
          <p:cNvSpPr>
            <a:spLocks noGrp="1"/>
          </p:cNvSpPr>
          <p:nvPr>
            <p:ph type="body" sz="quarter" idx="19" hasCustomPrompt="1"/>
          </p:nvPr>
        </p:nvSpPr>
        <p:spPr>
          <a:xfrm>
            <a:off x="5727495"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2017</a:t>
            </a:r>
          </a:p>
        </p:txBody>
      </p:sp>
      <p:sp>
        <p:nvSpPr>
          <p:cNvPr id="33" name="Text Placeholder 23">
            <a:extLst>
              <a:ext uri="{FF2B5EF4-FFF2-40B4-BE49-F238E27FC236}">
                <a16:creationId xmlns:a16="http://schemas.microsoft.com/office/drawing/2014/main" id="{00EE8630-E2C8-4C1D-A0C1-9D457077F859}"/>
              </a:ext>
            </a:extLst>
          </p:cNvPr>
          <p:cNvSpPr>
            <a:spLocks noGrp="1"/>
          </p:cNvSpPr>
          <p:nvPr>
            <p:ph type="body" sz="quarter" idx="20" hasCustomPrompt="1"/>
          </p:nvPr>
        </p:nvSpPr>
        <p:spPr>
          <a:xfrm>
            <a:off x="7459018"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2018</a:t>
            </a:r>
          </a:p>
        </p:txBody>
      </p:sp>
      <p:sp>
        <p:nvSpPr>
          <p:cNvPr id="34" name="Text Placeholder 5">
            <a:extLst>
              <a:ext uri="{FF2B5EF4-FFF2-40B4-BE49-F238E27FC236}">
                <a16:creationId xmlns:a16="http://schemas.microsoft.com/office/drawing/2014/main" id="{00E451EE-0FDE-4EEE-A9B2-582CBF4ADAAD}"/>
              </a:ext>
            </a:extLst>
          </p:cNvPr>
          <p:cNvSpPr>
            <a:spLocks noGrp="1"/>
          </p:cNvSpPr>
          <p:nvPr>
            <p:ph type="body" sz="quarter" idx="23" hasCustomPrompt="1"/>
          </p:nvPr>
        </p:nvSpPr>
        <p:spPr>
          <a:xfrm>
            <a:off x="3771501" y="2761200"/>
            <a:ext cx="1539000" cy="2160000"/>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tx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en-GB" noProof="0"/>
              <a:t>Add text</a:t>
            </a:r>
          </a:p>
          <a:p>
            <a:pPr marL="80996" lvl="0" indent="-80996" algn="l" defTabSz="514386" rtl="0" eaLnBrk="1" latinLnBrk="0" hangingPunct="1">
              <a:lnSpc>
                <a:spcPts val="975"/>
              </a:lnSpc>
              <a:buFont typeface="Arial" charset="0"/>
              <a:buChar char="•"/>
            </a:pPr>
            <a:endParaRPr lang="en-GB" noProof="0"/>
          </a:p>
        </p:txBody>
      </p:sp>
      <p:sp>
        <p:nvSpPr>
          <p:cNvPr id="35" name="Text Placeholder 5">
            <a:extLst>
              <a:ext uri="{FF2B5EF4-FFF2-40B4-BE49-F238E27FC236}">
                <a16:creationId xmlns:a16="http://schemas.microsoft.com/office/drawing/2014/main" id="{CAB9C1E6-A5FE-44DE-88E9-1E9B2F39C49A}"/>
              </a:ext>
            </a:extLst>
          </p:cNvPr>
          <p:cNvSpPr>
            <a:spLocks noGrp="1"/>
          </p:cNvSpPr>
          <p:nvPr>
            <p:ph type="body" sz="quarter" idx="24" hasCustomPrompt="1"/>
          </p:nvPr>
        </p:nvSpPr>
        <p:spPr>
          <a:xfrm>
            <a:off x="5515995" y="2761200"/>
            <a:ext cx="1539000" cy="2160000"/>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tx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en-GB" noProof="0"/>
              <a:t>Add text</a:t>
            </a:r>
          </a:p>
          <a:p>
            <a:pPr marL="80996" lvl="0" indent="-80996" algn="l" defTabSz="514386" rtl="0" eaLnBrk="1" latinLnBrk="0" hangingPunct="1">
              <a:lnSpc>
                <a:spcPts val="975"/>
              </a:lnSpc>
              <a:buFont typeface="Arial" charset="0"/>
              <a:buChar char="•"/>
            </a:pPr>
            <a:endParaRPr lang="en-GB" noProof="0"/>
          </a:p>
        </p:txBody>
      </p:sp>
      <p:sp>
        <p:nvSpPr>
          <p:cNvPr id="36" name="Text Placeholder 5">
            <a:extLst>
              <a:ext uri="{FF2B5EF4-FFF2-40B4-BE49-F238E27FC236}">
                <a16:creationId xmlns:a16="http://schemas.microsoft.com/office/drawing/2014/main" id="{A2CFFA32-24A2-474D-A5C7-0C06678729E3}"/>
              </a:ext>
            </a:extLst>
          </p:cNvPr>
          <p:cNvSpPr>
            <a:spLocks noGrp="1"/>
          </p:cNvSpPr>
          <p:nvPr>
            <p:ph type="body" sz="quarter" idx="25" hasCustomPrompt="1"/>
          </p:nvPr>
        </p:nvSpPr>
        <p:spPr>
          <a:xfrm>
            <a:off x="7247518" y="2761200"/>
            <a:ext cx="1539000" cy="2160000"/>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tx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en-GB" noProof="0"/>
              <a:t>Add text</a:t>
            </a:r>
          </a:p>
          <a:p>
            <a:pPr marL="80996" lvl="0" indent="-80996" algn="l" defTabSz="514386" rtl="0" eaLnBrk="1" latinLnBrk="0" hangingPunct="1">
              <a:lnSpc>
                <a:spcPts val="975"/>
              </a:lnSpc>
              <a:buFont typeface="Arial" charset="0"/>
              <a:buChar char="•"/>
            </a:pPr>
            <a:endParaRPr lang="en-GB" noProof="0"/>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sp>
        <p:nvSpPr>
          <p:cNvPr id="11" name="Text Placeholder 3"/>
          <p:cNvSpPr>
            <a:spLocks noGrp="1"/>
          </p:cNvSpPr>
          <p:nvPr>
            <p:ph type="body" sz="half" idx="10" hasCustomPrompt="1"/>
          </p:nvPr>
        </p:nvSpPr>
        <p:spPr>
          <a:xfrm>
            <a:off x="287363" y="215768"/>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a:t>
            </a:r>
          </a:p>
        </p:txBody>
      </p:sp>
      <p:pic>
        <p:nvPicPr>
          <p:cNvPr id="19" name="Kuva 1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
        <p:nvSpPr>
          <p:cNvPr id="18" name="Text Placeholder 3">
            <a:extLst>
              <a:ext uri="{FF2B5EF4-FFF2-40B4-BE49-F238E27FC236}">
                <a16:creationId xmlns:a16="http://schemas.microsoft.com/office/drawing/2014/main" id="{84B72183-4D42-482E-B4DE-D814A279E4D3}"/>
              </a:ext>
            </a:extLst>
          </p:cNvPr>
          <p:cNvSpPr>
            <a:spLocks noGrp="1"/>
          </p:cNvSpPr>
          <p:nvPr>
            <p:ph type="body" sz="half" idx="2" hasCustomPrompt="1"/>
          </p:nvPr>
        </p:nvSpPr>
        <p:spPr>
          <a:xfrm>
            <a:off x="294254" y="2760239"/>
            <a:ext cx="1539000" cy="214446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1</a:t>
            </a:r>
          </a:p>
        </p:txBody>
      </p:sp>
      <p:sp>
        <p:nvSpPr>
          <p:cNvPr id="20" name="Text Placeholder 3">
            <a:extLst>
              <a:ext uri="{FF2B5EF4-FFF2-40B4-BE49-F238E27FC236}">
                <a16:creationId xmlns:a16="http://schemas.microsoft.com/office/drawing/2014/main" id="{5024D431-7E4E-4628-AB13-0C1B378E7F2D}"/>
              </a:ext>
            </a:extLst>
          </p:cNvPr>
          <p:cNvSpPr>
            <a:spLocks noGrp="1"/>
          </p:cNvSpPr>
          <p:nvPr>
            <p:ph type="body" sz="half" idx="21" hasCustomPrompt="1"/>
          </p:nvPr>
        </p:nvSpPr>
        <p:spPr>
          <a:xfrm>
            <a:off x="2048379" y="2760240"/>
            <a:ext cx="1539000" cy="2160000"/>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2</a:t>
            </a:r>
          </a:p>
        </p:txBody>
      </p:sp>
      <p:sp>
        <p:nvSpPr>
          <p:cNvPr id="21" name="Text Placeholder 3">
            <a:extLst>
              <a:ext uri="{FF2B5EF4-FFF2-40B4-BE49-F238E27FC236}">
                <a16:creationId xmlns:a16="http://schemas.microsoft.com/office/drawing/2014/main" id="{1A099528-46CF-4D76-B994-C91452CA2F28}"/>
              </a:ext>
            </a:extLst>
          </p:cNvPr>
          <p:cNvSpPr>
            <a:spLocks noGrp="1"/>
          </p:cNvSpPr>
          <p:nvPr>
            <p:ph type="body" sz="half" idx="22" hasCustomPrompt="1"/>
          </p:nvPr>
        </p:nvSpPr>
        <p:spPr>
          <a:xfrm>
            <a:off x="3788504" y="2760239"/>
            <a:ext cx="1539000" cy="2160000"/>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3</a:t>
            </a:r>
          </a:p>
        </p:txBody>
      </p:sp>
      <p:sp>
        <p:nvSpPr>
          <p:cNvPr id="22" name="Text Placeholder 3">
            <a:extLst>
              <a:ext uri="{FF2B5EF4-FFF2-40B4-BE49-F238E27FC236}">
                <a16:creationId xmlns:a16="http://schemas.microsoft.com/office/drawing/2014/main" id="{766B8669-98AE-401D-8A6E-FE7DECB7C16E}"/>
              </a:ext>
            </a:extLst>
          </p:cNvPr>
          <p:cNvSpPr>
            <a:spLocks noGrp="1"/>
          </p:cNvSpPr>
          <p:nvPr>
            <p:ph type="body" sz="half" idx="23" hasCustomPrompt="1"/>
          </p:nvPr>
        </p:nvSpPr>
        <p:spPr>
          <a:xfrm>
            <a:off x="5519300" y="2760239"/>
            <a:ext cx="1539000" cy="2160000"/>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4</a:t>
            </a:r>
          </a:p>
        </p:txBody>
      </p:sp>
      <p:sp>
        <p:nvSpPr>
          <p:cNvPr id="23" name="Text Placeholder 3">
            <a:extLst>
              <a:ext uri="{FF2B5EF4-FFF2-40B4-BE49-F238E27FC236}">
                <a16:creationId xmlns:a16="http://schemas.microsoft.com/office/drawing/2014/main" id="{1B86F51F-A123-4303-B058-63EA517D44A8}"/>
              </a:ext>
            </a:extLst>
          </p:cNvPr>
          <p:cNvSpPr>
            <a:spLocks noGrp="1"/>
          </p:cNvSpPr>
          <p:nvPr>
            <p:ph type="body" sz="half" idx="24" hasCustomPrompt="1"/>
          </p:nvPr>
        </p:nvSpPr>
        <p:spPr>
          <a:xfrm>
            <a:off x="7245431" y="2760238"/>
            <a:ext cx="1539000" cy="2160000"/>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4</a:t>
            </a:r>
          </a:p>
        </p:txBody>
      </p:sp>
      <p:sp>
        <p:nvSpPr>
          <p:cNvPr id="25" name="Text Placeholder 23">
            <a:extLst>
              <a:ext uri="{FF2B5EF4-FFF2-40B4-BE49-F238E27FC236}">
                <a16:creationId xmlns:a16="http://schemas.microsoft.com/office/drawing/2014/main" id="{3CCEFBD9-9725-44AD-B531-1F6A0D20446E}"/>
              </a:ext>
            </a:extLst>
          </p:cNvPr>
          <p:cNvSpPr>
            <a:spLocks noGrp="1"/>
          </p:cNvSpPr>
          <p:nvPr>
            <p:ph type="body" sz="quarter" idx="16" hasCustomPrompt="1"/>
          </p:nvPr>
        </p:nvSpPr>
        <p:spPr>
          <a:xfrm>
            <a:off x="505754"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1</a:t>
            </a:r>
          </a:p>
        </p:txBody>
      </p:sp>
      <p:sp>
        <p:nvSpPr>
          <p:cNvPr id="30" name="Text Placeholder 23">
            <a:extLst>
              <a:ext uri="{FF2B5EF4-FFF2-40B4-BE49-F238E27FC236}">
                <a16:creationId xmlns:a16="http://schemas.microsoft.com/office/drawing/2014/main" id="{3AA9377D-5653-4D0F-8330-07E7AD604332}"/>
              </a:ext>
            </a:extLst>
          </p:cNvPr>
          <p:cNvSpPr>
            <a:spLocks noGrp="1"/>
          </p:cNvSpPr>
          <p:nvPr>
            <p:ph type="body" sz="quarter" idx="17" hasCustomPrompt="1"/>
          </p:nvPr>
        </p:nvSpPr>
        <p:spPr>
          <a:xfrm>
            <a:off x="2259879"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a:t>
            </a:r>
          </a:p>
        </p:txBody>
      </p:sp>
      <p:sp>
        <p:nvSpPr>
          <p:cNvPr id="31" name="Text Placeholder 23">
            <a:extLst>
              <a:ext uri="{FF2B5EF4-FFF2-40B4-BE49-F238E27FC236}">
                <a16:creationId xmlns:a16="http://schemas.microsoft.com/office/drawing/2014/main" id="{835225AC-830B-4E03-AE4B-1FF98AEFA162}"/>
              </a:ext>
            </a:extLst>
          </p:cNvPr>
          <p:cNvSpPr>
            <a:spLocks noGrp="1"/>
          </p:cNvSpPr>
          <p:nvPr>
            <p:ph type="body" sz="quarter" idx="18" hasCustomPrompt="1"/>
          </p:nvPr>
        </p:nvSpPr>
        <p:spPr>
          <a:xfrm>
            <a:off x="4000004"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3</a:t>
            </a:r>
          </a:p>
        </p:txBody>
      </p:sp>
      <p:sp>
        <p:nvSpPr>
          <p:cNvPr id="32" name="Text Placeholder 23">
            <a:extLst>
              <a:ext uri="{FF2B5EF4-FFF2-40B4-BE49-F238E27FC236}">
                <a16:creationId xmlns:a16="http://schemas.microsoft.com/office/drawing/2014/main" id="{9335F79D-92E0-4B5F-AAC8-2B6656DB1E60}"/>
              </a:ext>
            </a:extLst>
          </p:cNvPr>
          <p:cNvSpPr>
            <a:spLocks noGrp="1"/>
          </p:cNvSpPr>
          <p:nvPr>
            <p:ph type="body" sz="quarter" idx="19" hasCustomPrompt="1"/>
          </p:nvPr>
        </p:nvSpPr>
        <p:spPr>
          <a:xfrm>
            <a:off x="5730800"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4</a:t>
            </a:r>
          </a:p>
        </p:txBody>
      </p:sp>
      <p:sp>
        <p:nvSpPr>
          <p:cNvPr id="38" name="Text Placeholder 23">
            <a:extLst>
              <a:ext uri="{FF2B5EF4-FFF2-40B4-BE49-F238E27FC236}">
                <a16:creationId xmlns:a16="http://schemas.microsoft.com/office/drawing/2014/main" id="{87AF65E6-5944-4015-86D5-365D20471993}"/>
              </a:ext>
            </a:extLst>
          </p:cNvPr>
          <p:cNvSpPr>
            <a:spLocks noGrp="1"/>
          </p:cNvSpPr>
          <p:nvPr>
            <p:ph type="body" sz="quarter" idx="20" hasCustomPrompt="1"/>
          </p:nvPr>
        </p:nvSpPr>
        <p:spPr>
          <a:xfrm>
            <a:off x="7456931"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5</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noProof="0"/>
          </a:p>
        </p:txBody>
      </p:sp>
      <p:sp>
        <p:nvSpPr>
          <p:cNvPr id="12" name="Otsikko 1">
            <a:hlinkClick r:id="rId2"/>
          </p:cNvPr>
          <p:cNvSpPr txBox="1">
            <a:spLocks/>
          </p:cNvSpPr>
          <p:nvPr userDrawn="1"/>
        </p:nvSpPr>
        <p:spPr>
          <a:xfrm>
            <a:off x="3717368"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sz="1800" spc="0" baseline="0" noProof="0">
                <a:solidFill>
                  <a:schemeClr val="tx1"/>
                </a:solidFill>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1576400" y="1516282"/>
            <a:ext cx="5995987" cy="1451219"/>
          </a:xfrm>
          <a:prstGeom prst="rect">
            <a:avLst/>
          </a:prstGeom>
        </p:spPr>
        <p:txBody>
          <a:bodyPr anchor="b" anchorCtr="0"/>
          <a:lstStyle>
            <a:lvl1pPr marL="0" indent="0" algn="ctr">
              <a:lnSpc>
                <a:spcPct val="100000"/>
              </a:lnSpc>
              <a:buNone/>
              <a:defRPr sz="4000" b="1">
                <a:solidFill>
                  <a:schemeClr val="tx1"/>
                </a:solidFill>
                <a:latin typeface="+mj-lt"/>
              </a:defRPr>
            </a:lvl1pPr>
            <a:lvl2pPr marL="342866" indent="0">
              <a:buNone/>
              <a:defRPr/>
            </a:lvl2pPr>
          </a:lstStyle>
          <a:p>
            <a:pPr lvl="0"/>
            <a:r>
              <a:rPr lang="en-GB" noProof="0"/>
              <a:t>Add text</a:t>
            </a:r>
          </a:p>
        </p:txBody>
      </p:sp>
      <p:pic>
        <p:nvPicPr>
          <p:cNvPr id="4" name="Kuva 3">
            <a:extLst>
              <a:ext uri="{FF2B5EF4-FFF2-40B4-BE49-F238E27FC236}">
                <a16:creationId xmlns:a16="http://schemas.microsoft.com/office/drawing/2014/main" id="{FF94320B-1A3F-4013-829D-4202AB35739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4006210"/>
            <a:ext cx="1886823" cy="1674000"/>
          </a:xfrm>
          <a:prstGeom prst="rect">
            <a:avLst/>
          </a:prstGeom>
        </p:spPr>
      </p:pic>
      <p:pic>
        <p:nvPicPr>
          <p:cNvPr id="13" name="Picture 28">
            <a:hlinkClick r:id="rId4"/>
            <a:extLst>
              <a:ext uri="{FF2B5EF4-FFF2-40B4-BE49-F238E27FC236}">
                <a16:creationId xmlns:a16="http://schemas.microsoft.com/office/drawing/2014/main" id="{9CA840A3-034E-4929-B28E-AF112F02311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72065" y="3012528"/>
            <a:ext cx="419100" cy="419100"/>
          </a:xfrm>
          <a:prstGeom prst="rect">
            <a:avLst/>
          </a:prstGeom>
        </p:spPr>
      </p:pic>
      <p:pic>
        <p:nvPicPr>
          <p:cNvPr id="14" name="Picture 29">
            <a:hlinkClick r:id="rId6"/>
            <a:extLst>
              <a:ext uri="{FF2B5EF4-FFF2-40B4-BE49-F238E27FC236}">
                <a16:creationId xmlns:a16="http://schemas.microsoft.com/office/drawing/2014/main" id="{B9EAEAD6-9ADE-4826-98B9-FD651EF45F9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586316" y="3012528"/>
            <a:ext cx="419100" cy="419100"/>
          </a:xfrm>
          <a:prstGeom prst="rect">
            <a:avLst/>
          </a:prstGeom>
        </p:spPr>
      </p:pic>
      <p:pic>
        <p:nvPicPr>
          <p:cNvPr id="15" name="Picture 30">
            <a:hlinkClick r:id="rId8"/>
            <a:extLst>
              <a:ext uri="{FF2B5EF4-FFF2-40B4-BE49-F238E27FC236}">
                <a16:creationId xmlns:a16="http://schemas.microsoft.com/office/drawing/2014/main" id="{A5CAD8FB-1951-490E-8C8A-F4009BB6F9B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100567" y="3012528"/>
            <a:ext cx="419100" cy="419100"/>
          </a:xfrm>
          <a:prstGeom prst="rect">
            <a:avLst/>
          </a:prstGeom>
        </p:spPr>
      </p:pic>
      <p:pic>
        <p:nvPicPr>
          <p:cNvPr id="17" name="Picture 31">
            <a:hlinkClick r:id="rId10"/>
            <a:extLst>
              <a:ext uri="{FF2B5EF4-FFF2-40B4-BE49-F238E27FC236}">
                <a16:creationId xmlns:a16="http://schemas.microsoft.com/office/drawing/2014/main" id="{345539DB-AF72-4BFA-9D6C-D594C6378C39}"/>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614818" y="3012528"/>
            <a:ext cx="419100" cy="419100"/>
          </a:xfrm>
          <a:prstGeom prst="rect">
            <a:avLst/>
          </a:prstGeom>
        </p:spPr>
      </p:pic>
      <p:pic>
        <p:nvPicPr>
          <p:cNvPr id="18" name="Picture 32">
            <a:hlinkClick r:id="rId12"/>
            <a:extLst>
              <a:ext uri="{FF2B5EF4-FFF2-40B4-BE49-F238E27FC236}">
                <a16:creationId xmlns:a16="http://schemas.microsoft.com/office/drawing/2014/main" id="{95742D9D-5312-4566-AFFE-6D8D2ED045E0}"/>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129069" y="2995568"/>
            <a:ext cx="419100" cy="419100"/>
          </a:xfrm>
          <a:prstGeom prst="rect">
            <a:avLst/>
          </a:prstGeom>
        </p:spPr>
      </p:pic>
      <p:pic>
        <p:nvPicPr>
          <p:cNvPr id="19" name="Picture 33">
            <a:hlinkClick r:id="rId14"/>
            <a:extLst>
              <a:ext uri="{FF2B5EF4-FFF2-40B4-BE49-F238E27FC236}">
                <a16:creationId xmlns:a16="http://schemas.microsoft.com/office/drawing/2014/main" id="{3E7D1935-A498-43D5-96AB-D4F688483DF7}"/>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5643319" y="2995568"/>
            <a:ext cx="419100" cy="419100"/>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25" y="2857500"/>
            <a:ext cx="7998597" cy="55709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85" y="4683765"/>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85" y="5010897"/>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Date</a:t>
            </a:r>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6210"/>
            <a:ext cx="1886823" cy="1674000"/>
          </a:xfrm>
          <a:prstGeom prst="rect">
            <a:avLst/>
          </a:prstGeom>
        </p:spPr>
      </p:pic>
    </p:spTree>
    <p:extLst>
      <p:ext uri="{BB962C8B-B14F-4D97-AF65-F5344CB8AC3E}">
        <p14:creationId xmlns:p14="http://schemas.microsoft.com/office/powerpoint/2010/main" val="980412320"/>
      </p:ext>
    </p:extLst>
  </p:cSld>
  <p:clrMapOvr>
    <a:masterClrMapping/>
  </p:clrMapOvr>
  <p:extLst>
    <p:ext uri="{DCECCB84-F9BA-43D5-87BE-67443E8EF086}">
      <p15:sldGuideLst xmlns:p15="http://schemas.microsoft.com/office/powerpoint/2012/main">
        <p15:guide id="1" orient="horz" pos="3287">
          <p15:clr>
            <a:srgbClr val="FBAE40"/>
          </p15:clr>
        </p15:guide>
        <p15:guide id="2" pos="2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Sustainability in Business 2018</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7" cy="957600"/>
          </a:xfrm>
          <a:prstGeom prst="rect">
            <a:avLst/>
          </a:prstGeom>
        </p:spPr>
      </p:pic>
    </p:spTree>
    <p:extLst>
      <p:ext uri="{BB962C8B-B14F-4D97-AF65-F5344CB8AC3E}">
        <p14:creationId xmlns:p14="http://schemas.microsoft.com/office/powerpoint/2010/main" val="4016302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no title">
    <p:spTree>
      <p:nvGrpSpPr>
        <p:cNvPr id="1" name=""/>
        <p:cNvGrpSpPr/>
        <p:nvPr/>
      </p:nvGrpSpPr>
      <p:grpSpPr>
        <a:xfrm>
          <a:off x="0" y="0"/>
          <a:ext cx="0" cy="0"/>
          <a:chOff x="0" y="0"/>
          <a:chExt cx="0" cy="0"/>
        </a:xfrm>
      </p:grpSpPr>
      <p:sp>
        <p:nvSpPr>
          <p:cNvPr id="5" name="Slide Number Placeholder 5"/>
          <p:cNvSpPr>
            <a:spLocks noGrp="1"/>
          </p:cNvSpPr>
          <p:nvPr>
            <p:ph type="sldNum" sz="quarter" idx="14"/>
          </p:nvPr>
        </p:nvSpPr>
        <p:spPr>
          <a:xfrm>
            <a:off x="113553" y="5284489"/>
            <a:ext cx="663389" cy="289583"/>
          </a:xfrm>
          <a:prstGeom prst="rect">
            <a:avLst/>
          </a:prstGeom>
        </p:spPr>
        <p:txBody>
          <a:bodyPr vert="horz" lIns="91440" tIns="45720" rIns="91440" bIns="45720" rtlCol="0" anchor="ctr"/>
          <a:lstStyle>
            <a:lvl1pPr algn="l">
              <a:defRPr sz="900">
                <a:solidFill>
                  <a:schemeClr val="tx1">
                    <a:tint val="75000"/>
                  </a:schemeClr>
                </a:solidFill>
                <a:latin typeface="Helvetica Neue Light"/>
              </a:defRPr>
            </a:lvl1pPr>
          </a:lstStyle>
          <a:p>
            <a:fld id="{3DAE2836-CC8F-5C4D-AF1C-BED738CF6F43}" type="slidenum">
              <a:rPr lang="en-US" smtClean="0"/>
              <a:pPr/>
              <a:t>‹#›</a:t>
            </a:fld>
            <a:endParaRPr lang="en-US" dirty="0"/>
          </a:p>
        </p:txBody>
      </p:sp>
      <p:sp>
        <p:nvSpPr>
          <p:cNvPr id="6" name="Date Placeholder 1"/>
          <p:cNvSpPr>
            <a:spLocks noGrp="1"/>
          </p:cNvSpPr>
          <p:nvPr>
            <p:ph type="dt" sz="half" idx="2"/>
          </p:nvPr>
        </p:nvSpPr>
        <p:spPr>
          <a:xfrm>
            <a:off x="1039908" y="5270150"/>
            <a:ext cx="2133600" cy="304271"/>
          </a:xfrm>
          <a:prstGeom prst="rect">
            <a:avLst/>
          </a:prstGeom>
        </p:spPr>
        <p:txBody>
          <a:bodyPr vert="horz" lIns="91440" tIns="45720" rIns="91440" bIns="45720" rtlCol="0" anchor="ctr"/>
          <a:lstStyle>
            <a:lvl1pPr algn="l">
              <a:defRPr sz="900" b="0" i="0">
                <a:solidFill>
                  <a:schemeClr val="tx1">
                    <a:tint val="75000"/>
                  </a:schemeClr>
                </a:solidFill>
                <a:latin typeface="Helvetica Neue Light"/>
                <a:cs typeface="Helvetica Neue Light"/>
              </a:defRPr>
            </a:lvl1pPr>
          </a:lstStyle>
          <a:p>
            <a:endParaRPr lang="en-US" dirty="0"/>
          </a:p>
        </p:txBody>
      </p:sp>
    </p:spTree>
    <p:extLst>
      <p:ext uri="{BB962C8B-B14F-4D97-AF65-F5344CB8AC3E}">
        <p14:creationId xmlns:p14="http://schemas.microsoft.com/office/powerpoint/2010/main" val="146874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Small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637647"/>
            <a:ext cx="8729770" cy="467421"/>
          </a:xfrm>
        </p:spPr>
        <p:txBody>
          <a:bodyPr/>
          <a:lstStyle>
            <a:lvl1pPr>
              <a:defRPr sz="2249"/>
            </a:lvl1pPr>
          </a:lstStyle>
          <a:p>
            <a:r>
              <a:rPr lang="en-US" dirty="0"/>
              <a:t>Click to add title</a:t>
            </a:r>
          </a:p>
        </p:txBody>
      </p:sp>
      <p:sp>
        <p:nvSpPr>
          <p:cNvPr id="3" name="Content Placeholder 2"/>
          <p:cNvSpPr>
            <a:spLocks noGrp="1"/>
          </p:cNvSpPr>
          <p:nvPr>
            <p:ph idx="1" hasCustomPrompt="1"/>
          </p:nvPr>
        </p:nvSpPr>
        <p:spPr>
          <a:xfrm>
            <a:off x="414230" y="1717147"/>
            <a:ext cx="8315541" cy="31802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Corporate Responsibility</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32589062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298498" y="167155"/>
            <a:ext cx="6400801" cy="723664"/>
          </a:xfrm>
          <a:prstGeom prst="rect">
            <a:avLst/>
          </a:prstGeom>
        </p:spPr>
        <p:txBody>
          <a:bodyPr anchor="t"/>
          <a:lstStyle>
            <a:lvl1pPr algn="l">
              <a:defRPr sz="2000" b="1" i="0">
                <a:solidFill>
                  <a:srgbClr val="383E4F"/>
                </a:solidFill>
                <a:latin typeface="Helvetica Neue"/>
                <a:cs typeface="Helvetica Neue"/>
              </a:defRPr>
            </a:lvl1pPr>
          </a:lstStyle>
          <a:p>
            <a:r>
              <a:rPr lang="en-US" dirty="0"/>
              <a:t>ADD YOUR TITLE HERE IN UPPERCASE</a:t>
            </a:r>
          </a:p>
        </p:txBody>
      </p:sp>
      <p:sp>
        <p:nvSpPr>
          <p:cNvPr id="20" name="Subtitle 2"/>
          <p:cNvSpPr>
            <a:spLocks noGrp="1"/>
          </p:cNvSpPr>
          <p:nvPr>
            <p:ph type="subTitle" idx="1"/>
          </p:nvPr>
        </p:nvSpPr>
        <p:spPr>
          <a:xfrm>
            <a:off x="298498" y="444606"/>
            <a:ext cx="6400800" cy="533834"/>
          </a:xfrm>
          <a:prstGeom prst="rect">
            <a:avLst/>
          </a:prstGeom>
        </p:spPr>
        <p:txBody>
          <a:bodyPr/>
          <a:lstStyle>
            <a:lvl1pPr marL="0" indent="0" algn="l">
              <a:buNone/>
              <a:defRPr sz="1333">
                <a:solidFill>
                  <a:srgbClr val="989898"/>
                </a:solidFill>
                <a:latin typeface="Helvetica Neue Light"/>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endParaRPr lang="en-US" dirty="0"/>
          </a:p>
        </p:txBody>
      </p:sp>
      <p:sp>
        <p:nvSpPr>
          <p:cNvPr id="21" name="Slide Number Placeholder 5"/>
          <p:cNvSpPr>
            <a:spLocks noGrp="1"/>
          </p:cNvSpPr>
          <p:nvPr>
            <p:ph type="sldNum" sz="quarter" idx="14"/>
          </p:nvPr>
        </p:nvSpPr>
        <p:spPr>
          <a:xfrm>
            <a:off x="113552" y="5284489"/>
            <a:ext cx="663389" cy="289583"/>
          </a:xfrm>
          <a:prstGeom prst="rect">
            <a:avLst/>
          </a:prstGeom>
        </p:spPr>
        <p:txBody>
          <a:bodyPr vert="horz" lIns="91440" tIns="45720" rIns="91440" bIns="45720" rtlCol="0" anchor="ctr"/>
          <a:lstStyle>
            <a:lvl1pPr algn="l">
              <a:defRPr sz="1000">
                <a:solidFill>
                  <a:schemeClr val="tx1">
                    <a:tint val="75000"/>
                  </a:schemeClr>
                </a:solidFill>
                <a:latin typeface="Helvetica Neue Light"/>
              </a:defRPr>
            </a:lvl1pPr>
          </a:lstStyle>
          <a:p>
            <a:fld id="{3DAE2836-CC8F-5C4D-AF1C-BED738CF6F43}" type="slidenum">
              <a:rPr lang="en-US" smtClean="0"/>
              <a:pPr/>
              <a:t>‹#›</a:t>
            </a:fld>
            <a:endParaRPr lang="en-US" dirty="0"/>
          </a:p>
        </p:txBody>
      </p:sp>
      <p:sp>
        <p:nvSpPr>
          <p:cNvPr id="22" name="Date Placeholder 1"/>
          <p:cNvSpPr>
            <a:spLocks noGrp="1"/>
          </p:cNvSpPr>
          <p:nvPr>
            <p:ph type="dt" sz="half" idx="2"/>
          </p:nvPr>
        </p:nvSpPr>
        <p:spPr>
          <a:xfrm>
            <a:off x="1039907" y="5270148"/>
            <a:ext cx="2133600" cy="304271"/>
          </a:xfrm>
          <a:prstGeom prst="rect">
            <a:avLst/>
          </a:prstGeom>
        </p:spPr>
        <p:txBody>
          <a:bodyPr vert="horz" lIns="91440" tIns="45720" rIns="91440" bIns="45720" rtlCol="0" anchor="ctr"/>
          <a:lstStyle>
            <a:lvl1pPr algn="l">
              <a:defRPr sz="1000" b="0" i="0">
                <a:solidFill>
                  <a:schemeClr val="tx1">
                    <a:tint val="75000"/>
                  </a:schemeClr>
                </a:solidFill>
                <a:latin typeface="Helvetica Neue Light"/>
                <a:cs typeface="Helvetica Neue Light"/>
              </a:defRPr>
            </a:lvl1pPr>
          </a:lstStyle>
          <a:p>
            <a:fld id="{F602D811-432F-EC47-89C9-D92967804139}" type="datetimeFigureOut">
              <a:rPr lang="en-US" smtClean="0"/>
              <a:pPr/>
              <a:t>5/24/2023</a:t>
            </a:fld>
            <a:endParaRPr lang="en-US" dirty="0"/>
          </a:p>
        </p:txBody>
      </p:sp>
      <p:sp>
        <p:nvSpPr>
          <p:cNvPr id="4" name="Text Placeholder 3"/>
          <p:cNvSpPr>
            <a:spLocks noGrp="1"/>
          </p:cNvSpPr>
          <p:nvPr>
            <p:ph type="body" sz="quarter" idx="15"/>
          </p:nvPr>
        </p:nvSpPr>
        <p:spPr>
          <a:xfrm>
            <a:off x="298451" y="1244866"/>
            <a:ext cx="8412163" cy="3473979"/>
          </a:xfrm>
          <a:prstGeom prst="rect">
            <a:avLst/>
          </a:prstGeom>
        </p:spPr>
        <p:txBody>
          <a:bodyPr vert="horz"/>
          <a:lstStyle>
            <a:lvl1pPr>
              <a:defRPr sz="2000" b="0" i="0">
                <a:latin typeface="Helvetica Neue Light"/>
                <a:cs typeface="Helvetica Neue Light"/>
              </a:defRPr>
            </a:lvl1pPr>
            <a:lvl2pPr>
              <a:defRPr sz="1667" b="0" i="0">
                <a:latin typeface="Helvetica Neue Light"/>
                <a:cs typeface="Helvetica Neue Light"/>
              </a:defRPr>
            </a:lvl2pPr>
            <a:lvl3pPr>
              <a:defRPr sz="1500" b="0" i="0">
                <a:latin typeface="Helvetica Neue Light"/>
                <a:cs typeface="Helvetica Neue Light"/>
              </a:defRPr>
            </a:lvl3pPr>
            <a:lvl4pPr>
              <a:defRPr sz="1333" b="0" i="0">
                <a:latin typeface="Helvetica Neue Light"/>
                <a:cs typeface="Helvetica Neue Light"/>
              </a:defRPr>
            </a:lvl4pPr>
            <a:lvl5pPr>
              <a:defRPr sz="1333" b="0" i="0">
                <a:latin typeface="Helvetica Neue Light"/>
                <a:cs typeface="Helvetica Neue Ligh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81079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290"/>
            <a:ext cx="1809750" cy="1606550"/>
          </a:xfrm>
          <a:prstGeom prst="rect">
            <a:avLst/>
          </a:prstGeom>
        </p:spPr>
      </p:pic>
    </p:spTree>
    <p:extLst>
      <p:ext uri="{BB962C8B-B14F-4D97-AF65-F5344CB8AC3E}">
        <p14:creationId xmlns:p14="http://schemas.microsoft.com/office/powerpoint/2010/main" val="3918370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290"/>
            <a:ext cx="1809750" cy="1606550"/>
          </a:xfrm>
          <a:prstGeom prst="rect">
            <a:avLst/>
          </a:prstGeom>
        </p:spPr>
      </p:pic>
    </p:spTree>
    <p:extLst>
      <p:ext uri="{BB962C8B-B14F-4D97-AF65-F5344CB8AC3E}">
        <p14:creationId xmlns:p14="http://schemas.microsoft.com/office/powerpoint/2010/main" val="78426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3"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13" noProof="0"/>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tx1"/>
                </a:solidFill>
              </a:defRPr>
            </a:lvl1pPr>
          </a:lstStyle>
          <a:p>
            <a:r>
              <a:rPr lang="en-GB" noProof="0"/>
              <a:t>Headline</a:t>
            </a:r>
          </a:p>
        </p:txBody>
      </p:sp>
      <p:sp>
        <p:nvSpPr>
          <p:cNvPr id="13" name="Text Placeholder 3"/>
          <p:cNvSpPr>
            <a:spLocks noGrp="1"/>
          </p:cNvSpPr>
          <p:nvPr>
            <p:ph type="body" sz="half" idx="2" hasCustomPrompt="1"/>
          </p:nvPr>
        </p:nvSpPr>
        <p:spPr>
          <a:xfrm>
            <a:off x="442403" y="1979220"/>
            <a:ext cx="3869137" cy="390769"/>
          </a:xfrm>
          <a:prstGeom prst="rect">
            <a:avLst/>
          </a:prstGeom>
        </p:spPr>
        <p:txBody>
          <a:bodyPr lIns="0" tIns="0" rIns="0" bIns="0"/>
          <a:lstStyle>
            <a:lvl1pPr marL="0" indent="0">
              <a:lnSpc>
                <a:spcPct val="100000"/>
              </a:lnSpc>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Sub Headline</a:t>
            </a:r>
          </a:p>
        </p:txBody>
      </p: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buNone/>
              <a:defRPr sz="1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buNone/>
              <a:defRPr sz="1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Date</a:t>
            </a:r>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GB" noProof="0"/>
              <a:t>Click icon to add image.</a:t>
            </a:r>
          </a:p>
          <a:p>
            <a:r>
              <a:rPr lang="en-GB" noProof="0"/>
              <a:t>Fit the image to frame </a:t>
            </a:r>
            <a:br>
              <a:rPr lang="en-GB" noProof="0"/>
            </a:br>
            <a:r>
              <a:rPr lang="en-GB" noProof="0"/>
              <a:t>by choosing: </a:t>
            </a:r>
            <a:br>
              <a:rPr lang="en-GB" noProof="0"/>
            </a:br>
            <a:r>
              <a:rPr lang="en-GB" noProof="0"/>
              <a:t>crop&gt;fit / rajaa&gt;sovita</a:t>
            </a:r>
          </a:p>
        </p:txBody>
      </p:sp>
      <p:pic>
        <p:nvPicPr>
          <p:cNvPr id="10" name="Kuva 9">
            <a:extLst>
              <a:ext uri="{FF2B5EF4-FFF2-40B4-BE49-F238E27FC236}">
                <a16:creationId xmlns:a16="http://schemas.microsoft.com/office/drawing/2014/main" id="{FDE6FEC0-D463-4F39-9043-DB3EB64D71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006210"/>
            <a:ext cx="1886823" cy="16740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15:guide id="1" orient="horz" pos="329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09750" cy="1606550"/>
          </a:xfrm>
          <a:prstGeom prst="rect">
            <a:avLst/>
          </a:prstGeom>
        </p:spPr>
      </p:pic>
    </p:spTree>
    <p:extLst>
      <p:ext uri="{BB962C8B-B14F-4D97-AF65-F5344CB8AC3E}">
        <p14:creationId xmlns:p14="http://schemas.microsoft.com/office/powerpoint/2010/main" val="3010951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fi-FI" noProof="0"/>
              <a:t>Drag picture to placeholder or click icon to add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09750" cy="1606550"/>
          </a:xfrm>
          <a:prstGeom prst="rect">
            <a:avLst/>
          </a:prstGeom>
        </p:spPr>
      </p:pic>
    </p:spTree>
    <p:extLst>
      <p:ext uri="{BB962C8B-B14F-4D97-AF65-F5344CB8AC3E}">
        <p14:creationId xmlns:p14="http://schemas.microsoft.com/office/powerpoint/2010/main" val="3907790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5" cy="957600"/>
          </a:xfrm>
          <a:prstGeom prst="rect">
            <a:avLst/>
          </a:prstGeom>
        </p:spPr>
      </p:pic>
    </p:spTree>
    <p:extLst>
      <p:ext uri="{BB962C8B-B14F-4D97-AF65-F5344CB8AC3E}">
        <p14:creationId xmlns:p14="http://schemas.microsoft.com/office/powerpoint/2010/main" val="3980352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Sustainability in Business 2018</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7" cy="957600"/>
          </a:xfrm>
          <a:prstGeom prst="rect">
            <a:avLst/>
          </a:prstGeom>
        </p:spPr>
      </p:pic>
    </p:spTree>
    <p:extLst>
      <p:ext uri="{BB962C8B-B14F-4D97-AF65-F5344CB8AC3E}">
        <p14:creationId xmlns:p14="http://schemas.microsoft.com/office/powerpoint/2010/main" val="970316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endParaRPr lang="fi-FI"/>
          </a:p>
        </p:txBody>
      </p:sp>
      <p:sp>
        <p:nvSpPr>
          <p:cNvPr id="8" name="Footer Placeholder 11"/>
          <p:cNvSpPr>
            <a:spLocks noGrp="1"/>
          </p:cNvSpPr>
          <p:nvPr>
            <p:ph type="ftr" sz="quarter" idx="20"/>
          </p:nvPr>
        </p:nvSpPr>
        <p:spPr/>
        <p:txBody>
          <a:bodyPr/>
          <a:lstStyle>
            <a:lvl1pPr>
              <a:defRPr/>
            </a:lvl1pPr>
          </a:lstStyle>
          <a:p>
            <a:pPr>
              <a:defRPr/>
            </a:pPr>
            <a:r>
              <a:rPr lang="en-US"/>
              <a:t>Sustainability in Business 2018</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227147" cy="957600"/>
          </a:xfrm>
          <a:prstGeom prst="rect">
            <a:avLst/>
          </a:prstGeom>
        </p:spPr>
      </p:pic>
    </p:spTree>
    <p:extLst>
      <p:ext uri="{BB962C8B-B14F-4D97-AF65-F5344CB8AC3E}">
        <p14:creationId xmlns:p14="http://schemas.microsoft.com/office/powerpoint/2010/main" val="750658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4050" y="481542"/>
            <a:ext cx="7907338" cy="46169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660400" y="1869282"/>
            <a:ext cx="7900988" cy="1340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9"/>
          <p:cNvSpPr>
            <a:spLocks noGrp="1"/>
          </p:cNvSpPr>
          <p:nvPr>
            <p:ph type="body" sz="quarter" idx="14"/>
          </p:nvPr>
        </p:nvSpPr>
        <p:spPr>
          <a:xfrm>
            <a:off x="6858000" y="5121000"/>
            <a:ext cx="1702800" cy="318000"/>
          </a:xfrm>
          <a:prstGeom prst="rect">
            <a:avLst/>
          </a:prstGeom>
        </p:spPr>
        <p:txBody>
          <a:bodyPr>
            <a:noAutofit/>
          </a:bodyPr>
          <a:lstStyle>
            <a:lvl1pPr marL="0" indent="0">
              <a:lnSpc>
                <a:spcPts val="950"/>
              </a:lnSpc>
              <a:spcBef>
                <a:spcPts val="0"/>
              </a:spcBef>
              <a:buNone/>
              <a:defRPr sz="950" b="1">
                <a:solidFill>
                  <a:schemeClr val="accent5"/>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5" name="Footer Placeholder 4"/>
          <p:cNvSpPr>
            <a:spLocks noGrp="1"/>
          </p:cNvSpPr>
          <p:nvPr>
            <p:ph type="ftr" sz="quarter" idx="15"/>
          </p:nvPr>
        </p:nvSpPr>
        <p:spPr>
          <a:xfrm>
            <a:off x="3132138" y="5121011"/>
            <a:ext cx="1843087" cy="256646"/>
          </a:xfrm>
        </p:spPr>
        <p:txBody>
          <a:bodyPr/>
          <a:lstStyle>
            <a:lvl1pPr>
              <a:defRPr lang="en-US" b="0" i="0" dirty="0" smtClean="0">
                <a:effectLst/>
              </a:defRPr>
            </a:lvl1pPr>
          </a:lstStyle>
          <a:p>
            <a:pPr>
              <a:defRPr/>
            </a:pPr>
            <a:r>
              <a:rPr lang="en-US"/>
              <a:t>Sustainability in Business 2018</a:t>
            </a:r>
            <a:endParaRPr/>
          </a:p>
        </p:txBody>
      </p:sp>
    </p:spTree>
    <p:extLst>
      <p:ext uri="{BB962C8B-B14F-4D97-AF65-F5344CB8AC3E}">
        <p14:creationId xmlns:p14="http://schemas.microsoft.com/office/powerpoint/2010/main" val="3387973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1869282"/>
            <a:ext cx="7900988" cy="1340114"/>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r>
              <a:rPr lang="en-US" noProof="0"/>
              <a:t>Sustainability in Business 2018</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5144400" y="5121000"/>
            <a:ext cx="1537200" cy="318000"/>
          </a:xfrm>
          <a:prstGeom prst="rect">
            <a:avLst/>
          </a:prstGeom>
        </p:spPr>
        <p:txBody>
          <a:bodyPr lIns="0" tIns="0" rIns="0" bIns="0">
            <a:noAutofit/>
          </a:bodyPr>
          <a:lstStyle>
            <a:lvl1pPr marL="0" indent="0">
              <a:lnSpc>
                <a:spcPts val="950"/>
              </a:lnSpc>
              <a:spcBef>
                <a:spcPts val="0"/>
              </a:spcBef>
              <a:buNone/>
              <a:defRPr sz="950" b="1">
                <a:solidFill>
                  <a:schemeClr val="accent5"/>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6858000" y="5121000"/>
            <a:ext cx="1702800" cy="318000"/>
          </a:xfrm>
          <a:prstGeom prst="rect">
            <a:avLst/>
          </a:prstGeom>
        </p:spPr>
        <p:txBody>
          <a:bodyPr lIns="0" tIns="0" rIns="0" bIns="0">
            <a:noAutofit/>
          </a:bodyPr>
          <a:lstStyle>
            <a:lvl1pPr marL="0" indent="0">
              <a:lnSpc>
                <a:spcPts val="950"/>
              </a:lnSpc>
              <a:spcBef>
                <a:spcPts val="0"/>
              </a:spcBef>
              <a:buNone/>
              <a:defRPr sz="950" b="1">
                <a:solidFill>
                  <a:schemeClr val="accent5"/>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dirty="0"/>
              <a:t>Click to edit Master text styles</a:t>
            </a:r>
          </a:p>
        </p:txBody>
      </p:sp>
      <p:sp>
        <p:nvSpPr>
          <p:cNvPr id="2" name="Title 1"/>
          <p:cNvSpPr>
            <a:spLocks noGrp="1"/>
          </p:cNvSpPr>
          <p:nvPr>
            <p:ph type="title"/>
          </p:nvPr>
        </p:nvSpPr>
        <p:spPr>
          <a:xfrm>
            <a:off x="654148" y="366527"/>
            <a:ext cx="7906652" cy="461665"/>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34566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1869282"/>
            <a:ext cx="7900988" cy="1340114"/>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r>
              <a:rPr lang="en-US" noProof="0"/>
              <a:t>Sustainability in Business 2018</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5144400" y="5121000"/>
            <a:ext cx="1537200" cy="318000"/>
          </a:xfrm>
          <a:prstGeom prst="rect">
            <a:avLst/>
          </a:prstGeom>
        </p:spPr>
        <p:txBody>
          <a:bodyPr lIns="0" tIns="0" rIns="0" bIns="0">
            <a:noAutofit/>
          </a:bodyPr>
          <a:lstStyle>
            <a:lvl1pPr marL="0" indent="0">
              <a:lnSpc>
                <a:spcPts val="950"/>
              </a:lnSpc>
              <a:spcBef>
                <a:spcPts val="0"/>
              </a:spcBef>
              <a:buNone/>
              <a:defRPr sz="950" b="1">
                <a:solidFill>
                  <a:schemeClr val="accent5"/>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6858000" y="5121000"/>
            <a:ext cx="1702800" cy="318000"/>
          </a:xfrm>
          <a:prstGeom prst="rect">
            <a:avLst/>
          </a:prstGeom>
        </p:spPr>
        <p:txBody>
          <a:bodyPr lIns="0" tIns="0" rIns="0" bIns="0">
            <a:noAutofit/>
          </a:bodyPr>
          <a:lstStyle>
            <a:lvl1pPr marL="0" indent="0">
              <a:lnSpc>
                <a:spcPts val="950"/>
              </a:lnSpc>
              <a:spcBef>
                <a:spcPts val="0"/>
              </a:spcBef>
              <a:buNone/>
              <a:defRPr sz="950" b="1">
                <a:solidFill>
                  <a:schemeClr val="accent5"/>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dirty="0"/>
              <a:t>Click to edit Master text styles</a:t>
            </a:r>
          </a:p>
        </p:txBody>
      </p:sp>
      <p:sp>
        <p:nvSpPr>
          <p:cNvPr id="2" name="Title 1"/>
          <p:cNvSpPr>
            <a:spLocks noGrp="1"/>
          </p:cNvSpPr>
          <p:nvPr>
            <p:ph type="title"/>
          </p:nvPr>
        </p:nvSpPr>
        <p:spPr>
          <a:xfrm>
            <a:off x="654148" y="366527"/>
            <a:ext cx="7906652" cy="461665"/>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3554031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1869282"/>
            <a:ext cx="7900988" cy="1340114"/>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r>
              <a:rPr lang="en-US" noProof="0"/>
              <a:t>Sustainability in Business 2018</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5144400" y="5121000"/>
            <a:ext cx="1537200" cy="318000"/>
          </a:xfrm>
          <a:prstGeom prst="rect">
            <a:avLst/>
          </a:prstGeom>
        </p:spPr>
        <p:txBody>
          <a:bodyPr lIns="0" tIns="0" rIns="0" bIns="0">
            <a:noAutofit/>
          </a:bodyPr>
          <a:lstStyle>
            <a:lvl1pPr marL="0" indent="0">
              <a:lnSpc>
                <a:spcPts val="950"/>
              </a:lnSpc>
              <a:spcBef>
                <a:spcPts val="0"/>
              </a:spcBef>
              <a:buNone/>
              <a:defRPr sz="950" b="1">
                <a:solidFill>
                  <a:schemeClr val="accent5"/>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6858000" y="5121000"/>
            <a:ext cx="1702800" cy="318000"/>
          </a:xfrm>
          <a:prstGeom prst="rect">
            <a:avLst/>
          </a:prstGeom>
        </p:spPr>
        <p:txBody>
          <a:bodyPr lIns="0" tIns="0" rIns="0" bIns="0">
            <a:noAutofit/>
          </a:bodyPr>
          <a:lstStyle>
            <a:lvl1pPr marL="0" indent="0">
              <a:lnSpc>
                <a:spcPts val="950"/>
              </a:lnSpc>
              <a:spcBef>
                <a:spcPts val="0"/>
              </a:spcBef>
              <a:buNone/>
              <a:defRPr sz="950" b="1">
                <a:solidFill>
                  <a:schemeClr val="accent5"/>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dirty="0"/>
              <a:t>Click to edit Master text styles</a:t>
            </a:r>
          </a:p>
        </p:txBody>
      </p:sp>
      <p:sp>
        <p:nvSpPr>
          <p:cNvPr id="2" name="Title 1"/>
          <p:cNvSpPr>
            <a:spLocks noGrp="1"/>
          </p:cNvSpPr>
          <p:nvPr>
            <p:ph type="title"/>
          </p:nvPr>
        </p:nvSpPr>
        <p:spPr>
          <a:xfrm>
            <a:off x="654148" y="366527"/>
            <a:ext cx="7906652" cy="461665"/>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297852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1869282"/>
            <a:ext cx="7900988" cy="1340114"/>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 name="Title 1"/>
          <p:cNvSpPr>
            <a:spLocks noGrp="1"/>
          </p:cNvSpPr>
          <p:nvPr>
            <p:ph type="title"/>
          </p:nvPr>
        </p:nvSpPr>
        <p:spPr>
          <a:xfrm>
            <a:off x="654148" y="366527"/>
            <a:ext cx="7906652" cy="461665"/>
          </a:xfrm>
          <a:prstGeom prst="rect">
            <a:avLst/>
          </a:prstGeom>
        </p:spPr>
        <p:txBody>
          <a:bodyPr/>
          <a:lstStyle/>
          <a:p>
            <a:r>
              <a:rPr lang="en-US" noProof="0" dirty="0"/>
              <a:t>Click to edit Master title style</a:t>
            </a:r>
            <a:endParaRPr lang="fi-FI" noProof="0" dirty="0"/>
          </a:p>
        </p:txBody>
      </p:sp>
      <p:sp>
        <p:nvSpPr>
          <p:cNvPr id="4" name="Date Placeholder 3"/>
          <p:cNvSpPr>
            <a:spLocks noGrp="1"/>
          </p:cNvSpPr>
          <p:nvPr>
            <p:ph type="dt" sz="half" idx="10"/>
          </p:nvPr>
        </p:nvSpPr>
        <p:spPr>
          <a:xfrm>
            <a:off x="5187950" y="5197740"/>
            <a:ext cx="1544638" cy="104510"/>
          </a:xfrm>
        </p:spPr>
        <p:txBody>
          <a:bodyPr/>
          <a:lstStyle>
            <a:lvl1pPr>
              <a:defRPr smtClean="0"/>
            </a:lvl1pPr>
          </a:lstStyle>
          <a:p>
            <a:pPr>
              <a:defRPr/>
            </a:pPr>
            <a:endParaRPr lang="fi-FI" dirty="0"/>
          </a:p>
        </p:txBody>
      </p:sp>
      <p:sp>
        <p:nvSpPr>
          <p:cNvPr id="5" name="Footer Placeholder 4"/>
          <p:cNvSpPr>
            <a:spLocks noGrp="1"/>
          </p:cNvSpPr>
          <p:nvPr>
            <p:ph type="ftr" sz="quarter" idx="11"/>
          </p:nvPr>
        </p:nvSpPr>
        <p:spPr>
          <a:xfrm>
            <a:off x="2987675" y="5180542"/>
            <a:ext cx="1987550" cy="197115"/>
          </a:xfrm>
        </p:spPr>
        <p:txBody>
          <a:bodyPr/>
          <a:lstStyle>
            <a:lvl1pPr>
              <a:defRPr dirty="0" smtClean="0"/>
            </a:lvl1pPr>
          </a:lstStyle>
          <a:p>
            <a:pPr>
              <a:defRPr/>
            </a:pPr>
            <a:r>
              <a:rPr lang="en-US"/>
              <a:t>Sustainability in Business 2018</a:t>
            </a:r>
            <a:endParaRPr lang="fi-FI"/>
          </a:p>
        </p:txBody>
      </p:sp>
      <p:sp>
        <p:nvSpPr>
          <p:cNvPr id="6" name="Slide Number Placeholder 5"/>
          <p:cNvSpPr>
            <a:spLocks noGrp="1"/>
          </p:cNvSpPr>
          <p:nvPr>
            <p:ph type="sldNum" sz="quarter" idx="12"/>
          </p:nvPr>
        </p:nvSpPr>
        <p:spPr>
          <a:xfrm>
            <a:off x="6948489" y="5197740"/>
            <a:ext cx="1544637" cy="104510"/>
          </a:xfrm>
        </p:spPr>
        <p:txBody>
          <a:bodyPr/>
          <a:lstStyle>
            <a:lvl1pPr>
              <a:defRPr/>
            </a:lvl1pPr>
          </a:lstStyle>
          <a:p>
            <a:pPr>
              <a:defRPr/>
            </a:pPr>
            <a:fld id="{9823A7B9-54FD-478E-BE8A-7BECC2556FD7}" type="slidenum">
              <a:rPr lang="fi-FI"/>
              <a:pPr>
                <a:defRPr/>
              </a:pPr>
              <a:t>‹#›</a:t>
            </a:fld>
            <a:endParaRPr lang="fi-FI" dirty="0"/>
          </a:p>
        </p:txBody>
      </p:sp>
    </p:spTree>
    <p:extLst>
      <p:ext uri="{BB962C8B-B14F-4D97-AF65-F5344CB8AC3E}">
        <p14:creationId xmlns:p14="http://schemas.microsoft.com/office/powerpoint/2010/main" val="57562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8"/>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 </a:t>
            </a:r>
          </a:p>
        </p:txBody>
      </p:sp>
      <p:sp>
        <p:nvSpPr>
          <p:cNvPr id="13" name="Text Placeholder 3"/>
          <p:cNvSpPr>
            <a:spLocks noGrp="1"/>
          </p:cNvSpPr>
          <p:nvPr>
            <p:ph type="body" sz="half" idx="11" hasCustomPrompt="1"/>
          </p:nvPr>
        </p:nvSpPr>
        <p:spPr>
          <a:xfrm>
            <a:off x="292353" y="1563761"/>
            <a:ext cx="8492897" cy="3388289"/>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Your text here</a:t>
            </a:r>
          </a:p>
          <a:p>
            <a:pPr lvl="1"/>
            <a:r>
              <a:rPr lang="en-GB" noProof="0"/>
              <a:t>Second level</a:t>
            </a:r>
          </a:p>
          <a:p>
            <a:pPr lvl="2"/>
            <a:r>
              <a:rPr lang="en-GB" noProof="0"/>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en-GB" noProof="0"/>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en-GB" noProof="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843213" y="5121011"/>
            <a:ext cx="2132012" cy="316177"/>
          </a:xfrm>
        </p:spPr>
        <p:txBody>
          <a:bodyPr/>
          <a:lstStyle>
            <a:lvl1pPr>
              <a:defRPr lang="en-US" b="0" i="0" dirty="0" smtClean="0">
                <a:effectLst/>
              </a:defRPr>
            </a:lvl1pPr>
          </a:lstStyle>
          <a:p>
            <a:pPr>
              <a:defRPr/>
            </a:pPr>
            <a:r>
              <a:rPr lang="en-US"/>
              <a:t>Sustainability in Business 2018</a:t>
            </a:r>
            <a:endParaRPr/>
          </a:p>
        </p:txBody>
      </p:sp>
    </p:spTree>
    <p:extLst>
      <p:ext uri="{BB962C8B-B14F-4D97-AF65-F5344CB8AC3E}">
        <p14:creationId xmlns:p14="http://schemas.microsoft.com/office/powerpoint/2010/main" val="3862304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One Content">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a:extLst>
              <a:ext uri="{28A0092B-C50C-407E-A947-70E740481C1C}">
                <a14:useLocalDpi xmlns:a14="http://schemas.microsoft.com/office/drawing/2010/main" val="0"/>
              </a:ext>
            </a:extLst>
          </a:blip>
          <a:srcRect t="15350" r="83955" b="42325"/>
          <a:stretch>
            <a:fillRect/>
          </a:stretch>
        </p:blipFill>
        <p:spPr bwMode="auto">
          <a:xfrm>
            <a:off x="0" y="2837656"/>
            <a:ext cx="1466850" cy="241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l="23045" t="81667" r="56532" b="2249"/>
          <a:stretch>
            <a:fillRect/>
          </a:stretch>
        </p:blipFill>
        <p:spPr bwMode="auto">
          <a:xfrm>
            <a:off x="6659564" y="4492625"/>
            <a:ext cx="2484437"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
          <p:cNvPicPr>
            <a:picLocks noChangeAspect="1"/>
          </p:cNvPicPr>
          <p:nvPr userDrawn="1"/>
        </p:nvPicPr>
        <p:blipFill>
          <a:blip r:embed="rId2">
            <a:extLst>
              <a:ext uri="{28A0092B-C50C-407E-A947-70E740481C1C}">
                <a14:useLocalDpi xmlns:a14="http://schemas.microsoft.com/office/drawing/2010/main" val="0"/>
              </a:ext>
            </a:extLst>
          </a:blip>
          <a:srcRect l="77187" b="49516"/>
          <a:stretch>
            <a:fillRect/>
          </a:stretch>
        </p:blipFill>
        <p:spPr bwMode="auto">
          <a:xfrm>
            <a:off x="7058026" y="877095"/>
            <a:ext cx="2085975" cy="2885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D:\My Graphical Design\My Logos\AALTO\Aalto_tunnukset-BIZ\03 ...Kauppakorkeakoulu\EN\JPG (SCREEN)\RGB\Aalto_EN_Economics_13_RGB_3.jpg"/>
          <p:cNvPicPr>
            <a:picLocks noChangeAspect="1" noChangeArrowheads="1"/>
          </p:cNvPicPr>
          <p:nvPr userDrawn="1"/>
        </p:nvPicPr>
        <p:blipFill>
          <a:blip r:embed="rId4">
            <a:extLst>
              <a:ext uri="{28A0092B-C50C-407E-A947-70E740481C1C}">
                <a14:useLocalDpi xmlns:a14="http://schemas.microsoft.com/office/drawing/2010/main" val="0"/>
              </a:ext>
            </a:extLst>
          </a:blip>
          <a:srcRect r="4298" b="3929"/>
          <a:stretch>
            <a:fillRect/>
          </a:stretch>
        </p:blipFill>
        <p:spPr bwMode="auto">
          <a:xfrm>
            <a:off x="211139" y="4848490"/>
            <a:ext cx="2503487" cy="866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660400" y="1869282"/>
            <a:ext cx="7900988" cy="1340114"/>
          </a:xfrm>
          <a:prstGeom prst="rect">
            <a:avLst/>
          </a:prstGeo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ext Placeholder 9"/>
          <p:cNvSpPr>
            <a:spLocks noGrp="1"/>
          </p:cNvSpPr>
          <p:nvPr>
            <p:ph type="body" sz="quarter" idx="13"/>
          </p:nvPr>
        </p:nvSpPr>
        <p:spPr>
          <a:xfrm>
            <a:off x="5144400" y="5121000"/>
            <a:ext cx="1537200" cy="318000"/>
          </a:xfrm>
          <a:prstGeom prst="rect">
            <a:avLst/>
          </a:prstGeom>
        </p:spPr>
        <p:txBody>
          <a:bodyPr>
            <a:noAutofit/>
          </a:bodyPr>
          <a:lstStyle>
            <a:lvl1pPr marL="0" indent="0">
              <a:lnSpc>
                <a:spcPts val="950"/>
              </a:lnSpc>
              <a:spcBef>
                <a:spcPts val="0"/>
              </a:spcBef>
              <a:buNone/>
              <a:defRPr sz="950" b="1">
                <a:solidFill>
                  <a:schemeClr val="accent5"/>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6858000" y="5121000"/>
            <a:ext cx="1702800" cy="318000"/>
          </a:xfrm>
          <a:prstGeom prst="rect">
            <a:avLst/>
          </a:prstGeom>
        </p:spPr>
        <p:txBody>
          <a:bodyPr>
            <a:noAutofit/>
          </a:bodyPr>
          <a:lstStyle>
            <a:lvl1pPr marL="0" indent="0">
              <a:lnSpc>
                <a:spcPts val="950"/>
              </a:lnSpc>
              <a:spcBef>
                <a:spcPts val="0"/>
              </a:spcBef>
              <a:buNone/>
              <a:defRPr sz="950" b="1">
                <a:solidFill>
                  <a:schemeClr val="accent5"/>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dirty="0"/>
              <a:t>Click to edit Master text styles</a:t>
            </a:r>
          </a:p>
        </p:txBody>
      </p:sp>
      <p:sp>
        <p:nvSpPr>
          <p:cNvPr id="2" name="Title 1"/>
          <p:cNvSpPr>
            <a:spLocks noGrp="1"/>
          </p:cNvSpPr>
          <p:nvPr>
            <p:ph type="title"/>
          </p:nvPr>
        </p:nvSpPr>
        <p:spPr>
          <a:xfrm>
            <a:off x="654148" y="366527"/>
            <a:ext cx="7906652" cy="461665"/>
          </a:xfrm>
          <a:prstGeom prst="rect">
            <a:avLst/>
          </a:prstGeom>
        </p:spPr>
        <p:txBody>
          <a:bodyPr/>
          <a:lstStyle/>
          <a:p>
            <a:r>
              <a:rPr lang="en-US" noProof="0" dirty="0"/>
              <a:t>Click to edit Master title style</a:t>
            </a:r>
            <a:endParaRPr lang="fi-FI" noProof="0" dirty="0"/>
          </a:p>
        </p:txBody>
      </p:sp>
      <p:sp>
        <p:nvSpPr>
          <p:cNvPr id="10" name="Date Placeholder 3"/>
          <p:cNvSpPr>
            <a:spLocks noGrp="1"/>
          </p:cNvSpPr>
          <p:nvPr>
            <p:ph type="dt" sz="half" idx="15"/>
          </p:nvPr>
        </p:nvSpPr>
        <p:spPr/>
        <p:txBody>
          <a:bodyPr/>
          <a:lstStyle>
            <a:lvl1pPr>
              <a:defRPr smtClean="0"/>
            </a:lvl1pPr>
          </a:lstStyle>
          <a:p>
            <a:pPr>
              <a:defRPr/>
            </a:pPr>
            <a:endParaRPr lang="fi-FI"/>
          </a:p>
        </p:txBody>
      </p:sp>
      <p:sp>
        <p:nvSpPr>
          <p:cNvPr id="13" name="Footer Placeholder 4"/>
          <p:cNvSpPr>
            <a:spLocks noGrp="1"/>
          </p:cNvSpPr>
          <p:nvPr>
            <p:ph type="ftr" sz="quarter" idx="16"/>
          </p:nvPr>
        </p:nvSpPr>
        <p:spPr/>
        <p:txBody>
          <a:bodyPr/>
          <a:lstStyle>
            <a:lvl1pPr>
              <a:defRPr smtClean="0"/>
            </a:lvl1pPr>
          </a:lstStyle>
          <a:p>
            <a:pPr>
              <a:defRPr/>
            </a:pPr>
            <a:r>
              <a:rPr lang="en-US"/>
              <a:t>Sustainability in Business 2018</a:t>
            </a:r>
            <a:endParaRPr lang="fi-FI"/>
          </a:p>
        </p:txBody>
      </p:sp>
      <p:sp>
        <p:nvSpPr>
          <p:cNvPr id="14" name="Slide Number Placeholder 5"/>
          <p:cNvSpPr>
            <a:spLocks noGrp="1"/>
          </p:cNvSpPr>
          <p:nvPr>
            <p:ph type="sldNum" sz="quarter" idx="17"/>
          </p:nvPr>
        </p:nvSpPr>
        <p:spPr/>
        <p:txBody>
          <a:bodyPr/>
          <a:lstStyle>
            <a:lvl1pPr>
              <a:defRPr/>
            </a:lvl1pPr>
          </a:lstStyle>
          <a:p>
            <a:pPr>
              <a:defRPr/>
            </a:pPr>
            <a:fld id="{26E21E07-09AA-4FC4-ACBA-94374710C1BB}" type="slidenum">
              <a:rPr lang="fi-FI"/>
              <a:pPr>
                <a:defRPr/>
              </a:pPr>
              <a:t>‹#›</a:t>
            </a:fld>
            <a:endParaRPr lang="fi-FI"/>
          </a:p>
        </p:txBody>
      </p:sp>
    </p:spTree>
    <p:extLst>
      <p:ext uri="{BB962C8B-B14F-4D97-AF65-F5344CB8AC3E}">
        <p14:creationId xmlns:p14="http://schemas.microsoft.com/office/powerpoint/2010/main" val="3203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lstStyle>
            <a:lvl1pPr algn="l">
              <a:defRPr sz="3333" b="1" cap="all"/>
            </a:lvl1pPr>
          </a:lstStyle>
          <a:p>
            <a:r>
              <a:rPr lang="en-US"/>
              <a:t>Click to edit Master title style</a:t>
            </a:r>
            <a:endParaRPr lang="fi-FI"/>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Tree>
    <p:extLst>
      <p:ext uri="{BB962C8B-B14F-4D97-AF65-F5344CB8AC3E}">
        <p14:creationId xmlns:p14="http://schemas.microsoft.com/office/powerpoint/2010/main" val="4172397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780627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4015239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no title">
    <p:spTree>
      <p:nvGrpSpPr>
        <p:cNvPr id="1" name=""/>
        <p:cNvGrpSpPr/>
        <p:nvPr/>
      </p:nvGrpSpPr>
      <p:grpSpPr>
        <a:xfrm>
          <a:off x="0" y="0"/>
          <a:ext cx="0" cy="0"/>
          <a:chOff x="0" y="0"/>
          <a:chExt cx="0" cy="0"/>
        </a:xfrm>
      </p:grpSpPr>
      <p:sp>
        <p:nvSpPr>
          <p:cNvPr id="5" name="Slide Number Placeholder 5"/>
          <p:cNvSpPr>
            <a:spLocks noGrp="1"/>
          </p:cNvSpPr>
          <p:nvPr>
            <p:ph type="sldNum" sz="quarter" idx="14"/>
          </p:nvPr>
        </p:nvSpPr>
        <p:spPr>
          <a:xfrm>
            <a:off x="113552" y="5284489"/>
            <a:ext cx="663389" cy="289583"/>
          </a:xfrm>
          <a:prstGeom prst="rect">
            <a:avLst/>
          </a:prstGeom>
        </p:spPr>
        <p:txBody>
          <a:bodyPr vert="horz" lIns="91440" tIns="45720" rIns="91440" bIns="45720" rtlCol="0" anchor="ctr"/>
          <a:lstStyle>
            <a:lvl1pPr algn="l">
              <a:defRPr sz="1000">
                <a:solidFill>
                  <a:schemeClr val="tx1">
                    <a:tint val="75000"/>
                  </a:schemeClr>
                </a:solidFill>
                <a:latin typeface="Helvetica Neue Light"/>
              </a:defRPr>
            </a:lvl1pPr>
          </a:lstStyle>
          <a:p>
            <a:fld id="{3DAE2836-CC8F-5C4D-AF1C-BED738CF6F43}" type="slidenum">
              <a:rPr lang="en-US" smtClean="0"/>
              <a:pPr/>
              <a:t>‹#›</a:t>
            </a:fld>
            <a:endParaRPr lang="en-US" dirty="0"/>
          </a:p>
        </p:txBody>
      </p:sp>
      <p:sp>
        <p:nvSpPr>
          <p:cNvPr id="6" name="Date Placeholder 1"/>
          <p:cNvSpPr>
            <a:spLocks noGrp="1"/>
          </p:cNvSpPr>
          <p:nvPr>
            <p:ph type="dt" sz="half" idx="2"/>
          </p:nvPr>
        </p:nvSpPr>
        <p:spPr>
          <a:xfrm>
            <a:off x="1039907" y="5270148"/>
            <a:ext cx="2133600" cy="304271"/>
          </a:xfrm>
          <a:prstGeom prst="rect">
            <a:avLst/>
          </a:prstGeom>
        </p:spPr>
        <p:txBody>
          <a:bodyPr vert="horz" lIns="91440" tIns="45720" rIns="91440" bIns="45720" rtlCol="0" anchor="ctr"/>
          <a:lstStyle>
            <a:lvl1pPr algn="l">
              <a:defRPr sz="1000" b="0" i="0">
                <a:solidFill>
                  <a:schemeClr val="tx1">
                    <a:tint val="75000"/>
                  </a:schemeClr>
                </a:solidFill>
                <a:latin typeface="Helvetica Neue Light"/>
                <a:cs typeface="Helvetica Neue Light"/>
              </a:defRPr>
            </a:lvl1pPr>
          </a:lstStyle>
          <a:p>
            <a:fld id="{F602D811-432F-EC47-89C9-D92967804139}" type="datetimeFigureOut">
              <a:rPr lang="en-US" smtClean="0"/>
              <a:pPr/>
              <a:t>5/24/2023</a:t>
            </a:fld>
            <a:endParaRPr lang="en-US" dirty="0"/>
          </a:p>
        </p:txBody>
      </p:sp>
    </p:spTree>
    <p:extLst>
      <p:ext uri="{BB962C8B-B14F-4D97-AF65-F5344CB8AC3E}">
        <p14:creationId xmlns:p14="http://schemas.microsoft.com/office/powerpoint/2010/main" val="1387821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298498" y="167155"/>
            <a:ext cx="6400801" cy="723664"/>
          </a:xfrm>
          <a:prstGeom prst="rect">
            <a:avLst/>
          </a:prstGeom>
        </p:spPr>
        <p:txBody>
          <a:bodyPr anchor="t"/>
          <a:lstStyle>
            <a:lvl1pPr algn="l">
              <a:defRPr sz="2000" b="1" i="0">
                <a:solidFill>
                  <a:srgbClr val="383E4F"/>
                </a:solidFill>
                <a:latin typeface="Helvetica Neue"/>
                <a:cs typeface="Helvetica Neue"/>
              </a:defRPr>
            </a:lvl1pPr>
          </a:lstStyle>
          <a:p>
            <a:r>
              <a:rPr lang="en-US" dirty="0"/>
              <a:t>ADD YOUR TITLE HERE IN UPPERCASE</a:t>
            </a:r>
          </a:p>
        </p:txBody>
      </p:sp>
      <p:sp>
        <p:nvSpPr>
          <p:cNvPr id="20" name="Subtitle 2"/>
          <p:cNvSpPr>
            <a:spLocks noGrp="1"/>
          </p:cNvSpPr>
          <p:nvPr>
            <p:ph type="subTitle" idx="1"/>
          </p:nvPr>
        </p:nvSpPr>
        <p:spPr>
          <a:xfrm>
            <a:off x="298498" y="444606"/>
            <a:ext cx="6400800" cy="533834"/>
          </a:xfrm>
          <a:prstGeom prst="rect">
            <a:avLst/>
          </a:prstGeom>
        </p:spPr>
        <p:txBody>
          <a:bodyPr/>
          <a:lstStyle>
            <a:lvl1pPr marL="0" indent="0" algn="l">
              <a:buNone/>
              <a:defRPr sz="1333">
                <a:solidFill>
                  <a:srgbClr val="989898"/>
                </a:solidFill>
                <a:latin typeface="Helvetica Neue Light"/>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endParaRPr lang="en-US" dirty="0"/>
          </a:p>
        </p:txBody>
      </p:sp>
      <p:sp>
        <p:nvSpPr>
          <p:cNvPr id="21" name="Slide Number Placeholder 5"/>
          <p:cNvSpPr>
            <a:spLocks noGrp="1"/>
          </p:cNvSpPr>
          <p:nvPr>
            <p:ph type="sldNum" sz="quarter" idx="14"/>
          </p:nvPr>
        </p:nvSpPr>
        <p:spPr>
          <a:xfrm>
            <a:off x="113552" y="5284489"/>
            <a:ext cx="663389" cy="289583"/>
          </a:xfrm>
          <a:prstGeom prst="rect">
            <a:avLst/>
          </a:prstGeom>
        </p:spPr>
        <p:txBody>
          <a:bodyPr vert="horz" lIns="91440" tIns="45720" rIns="91440" bIns="45720" rtlCol="0" anchor="ctr"/>
          <a:lstStyle>
            <a:lvl1pPr algn="l">
              <a:defRPr sz="1000">
                <a:solidFill>
                  <a:schemeClr val="tx1">
                    <a:tint val="75000"/>
                  </a:schemeClr>
                </a:solidFill>
                <a:latin typeface="Helvetica Neue Light"/>
              </a:defRPr>
            </a:lvl1pPr>
          </a:lstStyle>
          <a:p>
            <a:fld id="{3DAE2836-CC8F-5C4D-AF1C-BED738CF6F43}" type="slidenum">
              <a:rPr lang="en-US" smtClean="0"/>
              <a:pPr/>
              <a:t>‹#›</a:t>
            </a:fld>
            <a:endParaRPr lang="en-US" dirty="0"/>
          </a:p>
        </p:txBody>
      </p:sp>
      <p:sp>
        <p:nvSpPr>
          <p:cNvPr id="22" name="Date Placeholder 1"/>
          <p:cNvSpPr>
            <a:spLocks noGrp="1"/>
          </p:cNvSpPr>
          <p:nvPr>
            <p:ph type="dt" sz="half" idx="2"/>
          </p:nvPr>
        </p:nvSpPr>
        <p:spPr>
          <a:xfrm>
            <a:off x="1039907" y="5270148"/>
            <a:ext cx="2133600" cy="304271"/>
          </a:xfrm>
          <a:prstGeom prst="rect">
            <a:avLst/>
          </a:prstGeom>
        </p:spPr>
        <p:txBody>
          <a:bodyPr vert="horz" lIns="91440" tIns="45720" rIns="91440" bIns="45720" rtlCol="0" anchor="ctr"/>
          <a:lstStyle>
            <a:lvl1pPr algn="l">
              <a:defRPr sz="1000" b="0" i="0">
                <a:solidFill>
                  <a:schemeClr val="tx1">
                    <a:tint val="75000"/>
                  </a:schemeClr>
                </a:solidFill>
                <a:latin typeface="Helvetica Neue Light"/>
                <a:cs typeface="Helvetica Neue Light"/>
              </a:defRPr>
            </a:lvl1pPr>
          </a:lstStyle>
          <a:p>
            <a:fld id="{F602D811-432F-EC47-89C9-D92967804139}" type="datetimeFigureOut">
              <a:rPr lang="en-US" smtClean="0"/>
              <a:pPr/>
              <a:t>5/24/2023</a:t>
            </a:fld>
            <a:endParaRPr lang="en-US" dirty="0"/>
          </a:p>
        </p:txBody>
      </p:sp>
      <p:sp>
        <p:nvSpPr>
          <p:cNvPr id="4" name="Text Placeholder 3"/>
          <p:cNvSpPr>
            <a:spLocks noGrp="1"/>
          </p:cNvSpPr>
          <p:nvPr>
            <p:ph type="body" sz="quarter" idx="15"/>
          </p:nvPr>
        </p:nvSpPr>
        <p:spPr>
          <a:xfrm>
            <a:off x="298451" y="1244866"/>
            <a:ext cx="8412163" cy="3473979"/>
          </a:xfrm>
          <a:prstGeom prst="rect">
            <a:avLst/>
          </a:prstGeom>
        </p:spPr>
        <p:txBody>
          <a:bodyPr vert="horz"/>
          <a:lstStyle>
            <a:lvl1pPr>
              <a:defRPr sz="2000" b="0" i="0">
                <a:latin typeface="Helvetica Neue Light"/>
                <a:cs typeface="Helvetica Neue Light"/>
              </a:defRPr>
            </a:lvl1pPr>
            <a:lvl2pPr>
              <a:defRPr sz="1667" b="0" i="0">
                <a:latin typeface="Helvetica Neue Light"/>
                <a:cs typeface="Helvetica Neue Light"/>
              </a:defRPr>
            </a:lvl2pPr>
            <a:lvl3pPr>
              <a:defRPr sz="1500" b="0" i="0">
                <a:latin typeface="Helvetica Neue Light"/>
                <a:cs typeface="Helvetica Neue Light"/>
              </a:defRPr>
            </a:lvl3pPr>
            <a:lvl4pPr>
              <a:defRPr sz="1333" b="0" i="0">
                <a:latin typeface="Helvetica Neue Light"/>
                <a:cs typeface="Helvetica Neue Light"/>
              </a:defRPr>
            </a:lvl4pPr>
            <a:lvl5pPr>
              <a:defRPr sz="1333" b="0" i="0">
                <a:latin typeface="Helvetica Neue Light"/>
                <a:cs typeface="Helvetica Neue Ligh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7247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 Large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216975" y="5290635"/>
            <a:ext cx="2133600" cy="304271"/>
          </a:xfrm>
          <a:prstGeom prst="rect">
            <a:avLst/>
          </a:prstGeom>
        </p:spPr>
        <p:txBody>
          <a:bodyPr/>
          <a:lstStyle>
            <a:lvl1pPr algn="l">
              <a:defRPr>
                <a:latin typeface="Helvetica Neue Light"/>
              </a:defRPr>
            </a:lvl1pPr>
          </a:lstStyle>
          <a:p>
            <a:fld id="{3DAE2836-CC8F-5C4D-AF1C-BED738CF6F43}" type="slidenum">
              <a:rPr lang="en-US" smtClean="0"/>
              <a:pPr/>
              <a:t>‹#›</a:t>
            </a:fld>
            <a:endParaRPr lang="en-US" dirty="0"/>
          </a:p>
        </p:txBody>
      </p:sp>
      <p:sp>
        <p:nvSpPr>
          <p:cNvPr id="7" name="Title 1"/>
          <p:cNvSpPr>
            <a:spLocks noGrp="1"/>
          </p:cNvSpPr>
          <p:nvPr>
            <p:ph type="ctrTitle" hasCustomPrompt="1"/>
          </p:nvPr>
        </p:nvSpPr>
        <p:spPr>
          <a:xfrm>
            <a:off x="298498" y="167155"/>
            <a:ext cx="6400801" cy="723664"/>
          </a:xfrm>
          <a:prstGeom prst="rect">
            <a:avLst/>
          </a:prstGeom>
        </p:spPr>
        <p:txBody>
          <a:bodyPr anchor="t"/>
          <a:lstStyle>
            <a:lvl1pPr algn="l">
              <a:defRPr sz="2000" b="1" i="0">
                <a:solidFill>
                  <a:srgbClr val="383E4F"/>
                </a:solidFill>
                <a:latin typeface="Helvetica Neue"/>
                <a:cs typeface="Helvetica Neue"/>
              </a:defRPr>
            </a:lvl1pPr>
          </a:lstStyle>
          <a:p>
            <a:r>
              <a:rPr lang="en-US" dirty="0"/>
              <a:t>ADD YOUR TITLE HERE IN UPPERCASE</a:t>
            </a:r>
          </a:p>
        </p:txBody>
      </p:sp>
      <p:cxnSp>
        <p:nvCxnSpPr>
          <p:cNvPr id="10" name="Straight Connector 9"/>
          <p:cNvCxnSpPr/>
          <p:nvPr userDrawn="1"/>
        </p:nvCxnSpPr>
        <p:spPr>
          <a:xfrm>
            <a:off x="13284" y="947839"/>
            <a:ext cx="9144000" cy="0"/>
          </a:xfrm>
          <a:prstGeom prst="line">
            <a:avLst/>
          </a:prstGeom>
          <a:ln w="9525"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5070817"/>
            <a:ext cx="9157284" cy="644183"/>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12" name="Picture 11" descr="Foundation_Horiz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8089" y="5200331"/>
            <a:ext cx="1795589" cy="382124"/>
          </a:xfrm>
          <a:prstGeom prst="rect">
            <a:avLst/>
          </a:prstGeom>
        </p:spPr>
      </p:pic>
      <p:sp>
        <p:nvSpPr>
          <p:cNvPr id="14" name="Slide Number Placeholder 5"/>
          <p:cNvSpPr txBox="1">
            <a:spLocks/>
          </p:cNvSpPr>
          <p:nvPr userDrawn="1"/>
        </p:nvSpPr>
        <p:spPr>
          <a:xfrm>
            <a:off x="113552" y="5270148"/>
            <a:ext cx="663389" cy="289583"/>
          </a:xfrm>
          <a:prstGeom prst="rect">
            <a:avLst/>
          </a:prstGeom>
        </p:spPr>
        <p:txBody>
          <a:bodyPr vert="horz" lIns="76200" tIns="38100" rIns="76200" bIns="38100" rtlCol="0" anchor="ctr"/>
          <a:lstStyle>
            <a:defPPr>
              <a:defRPr lang="en-US"/>
            </a:defPPr>
            <a:lvl1pPr marL="0" algn="l" defTabSz="457200" rtl="0" eaLnBrk="1" latinLnBrk="0" hangingPunct="1">
              <a:defRPr sz="1200" kern="1200">
                <a:solidFill>
                  <a:schemeClr val="tx1">
                    <a:tint val="75000"/>
                  </a:schemeClr>
                </a:solidFill>
                <a:latin typeface="Helvetica Neu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AE2836-CC8F-5C4D-AF1C-BED738CF6F43}" type="slidenum">
              <a:rPr lang="en-US" sz="1000" smtClean="0"/>
              <a:pPr/>
              <a:t>‹#›</a:t>
            </a:fld>
            <a:endParaRPr lang="en-US" sz="1000" dirty="0"/>
          </a:p>
        </p:txBody>
      </p:sp>
      <p:sp>
        <p:nvSpPr>
          <p:cNvPr id="15" name="Date Placeholder 1"/>
          <p:cNvSpPr>
            <a:spLocks noGrp="1"/>
          </p:cNvSpPr>
          <p:nvPr>
            <p:ph type="dt" sz="half" idx="2"/>
          </p:nvPr>
        </p:nvSpPr>
        <p:spPr>
          <a:xfrm>
            <a:off x="1039907" y="5270148"/>
            <a:ext cx="2133600" cy="304271"/>
          </a:xfrm>
          <a:prstGeom prst="rect">
            <a:avLst/>
          </a:prstGeom>
        </p:spPr>
        <p:txBody>
          <a:bodyPr vert="horz" lIns="91440" tIns="45720" rIns="91440" bIns="45720" rtlCol="0" anchor="ctr"/>
          <a:lstStyle>
            <a:lvl1pPr algn="l">
              <a:defRPr sz="1000" b="0" i="0">
                <a:solidFill>
                  <a:schemeClr val="tx1">
                    <a:tint val="75000"/>
                  </a:schemeClr>
                </a:solidFill>
                <a:latin typeface="Helvetica Neue Light"/>
                <a:cs typeface="Helvetica Neue Light"/>
              </a:defRPr>
            </a:lvl1pPr>
          </a:lstStyle>
          <a:p>
            <a:fld id="{F602D811-432F-EC47-89C9-D92967804139}" type="datetimeFigureOut">
              <a:rPr lang="en-US" smtClean="0"/>
              <a:pPr/>
              <a:t>5/24/2023</a:t>
            </a:fld>
            <a:endParaRPr lang="en-US" dirty="0"/>
          </a:p>
        </p:txBody>
      </p:sp>
      <p:sp>
        <p:nvSpPr>
          <p:cNvPr id="16" name="Subtitle 2"/>
          <p:cNvSpPr>
            <a:spLocks noGrp="1"/>
          </p:cNvSpPr>
          <p:nvPr>
            <p:ph type="subTitle" idx="1"/>
          </p:nvPr>
        </p:nvSpPr>
        <p:spPr>
          <a:xfrm>
            <a:off x="298498" y="444606"/>
            <a:ext cx="6400800" cy="533834"/>
          </a:xfrm>
          <a:prstGeom prst="rect">
            <a:avLst/>
          </a:prstGeom>
        </p:spPr>
        <p:txBody>
          <a:bodyPr/>
          <a:lstStyle>
            <a:lvl1pPr marL="0" indent="0" algn="l">
              <a:buNone/>
              <a:defRPr sz="1333">
                <a:solidFill>
                  <a:srgbClr val="989898"/>
                </a:solidFill>
                <a:latin typeface="Helvetica Neue Light"/>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70685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ontent logo1">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240" b="1" i="1" spc="-90">
                <a:solidFill>
                  <a:srgbClr val="00A8B4"/>
                </a:solidFill>
              </a:defRPr>
            </a:lvl1pPr>
          </a:lstStyle>
          <a:p>
            <a:r>
              <a:rPr lang="en-US" dirty="0"/>
              <a:t>Click to edit Master title style</a:t>
            </a:r>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1800" b="0">
                <a:latin typeface="+mn-lt"/>
              </a:defRPr>
            </a:lvl1pPr>
            <a:lvl2pPr marL="213840" indent="-191160">
              <a:buFont typeface="Arial"/>
              <a:buChar char="•"/>
              <a:defRPr sz="1800">
                <a:latin typeface="Georgia"/>
              </a:defRPr>
            </a:lvl2pPr>
            <a:lvl3pPr marL="414720" indent="-207360">
              <a:buFont typeface="Lucida Grande"/>
              <a:buChar char="-"/>
              <a:defRPr sz="1440" i="1">
                <a:latin typeface="Georgia"/>
                <a:cs typeface="Georgia"/>
              </a:defRPr>
            </a:lvl3pPr>
            <a:lvl4pPr marL="712800" indent="-174960">
              <a:buFont typeface="Arial"/>
              <a:buChar char="•"/>
              <a:defRPr sz="1260" baseline="0">
                <a:latin typeface="Georgia"/>
              </a:defRPr>
            </a:lvl4pPr>
            <a:lvl5pPr marL="978480" indent="-205740">
              <a:buFont typeface="Courier New"/>
              <a:buChar char="o"/>
              <a:defRPr sz="117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4" name="Graphic 3">
            <a:extLst>
              <a:ext uri="{FF2B5EF4-FFF2-40B4-BE49-F238E27FC236}">
                <a16:creationId xmlns:a16="http://schemas.microsoft.com/office/drawing/2014/main" id="{56C92E35-73A4-4874-BFB2-622A8C0FAA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8314" y="5032786"/>
            <a:ext cx="1364114" cy="342000"/>
          </a:xfrm>
          <a:prstGeom prst="rect">
            <a:avLst/>
          </a:prstGeom>
        </p:spPr>
      </p:pic>
      <p:grpSp>
        <p:nvGrpSpPr>
          <p:cNvPr id="3" name="Group 2">
            <a:extLst>
              <a:ext uri="{FF2B5EF4-FFF2-40B4-BE49-F238E27FC236}">
                <a16:creationId xmlns:a16="http://schemas.microsoft.com/office/drawing/2014/main" id="{D30C7352-F755-4BA4-9808-3DA4EBC2F7C5}"/>
              </a:ext>
            </a:extLst>
          </p:cNvPr>
          <p:cNvGrpSpPr/>
          <p:nvPr userDrawn="1"/>
        </p:nvGrpSpPr>
        <p:grpSpPr>
          <a:xfrm>
            <a:off x="7812361" y="5034855"/>
            <a:ext cx="783170" cy="342907"/>
            <a:chOff x="8680400" y="5034854"/>
            <a:chExt cx="870189" cy="342907"/>
          </a:xfrm>
        </p:grpSpPr>
        <p:cxnSp>
          <p:nvCxnSpPr>
            <p:cNvPr id="9" name="Straight Connector 8">
              <a:extLst>
                <a:ext uri="{FF2B5EF4-FFF2-40B4-BE49-F238E27FC236}">
                  <a16:creationId xmlns:a16="http://schemas.microsoft.com/office/drawing/2014/main" id="{2C5B3389-0D95-4631-8A6D-E3D0AEEA731A}"/>
                </a:ext>
              </a:extLst>
            </p:cNvPr>
            <p:cNvCxnSpPr/>
            <p:nvPr/>
          </p:nvCxnSpPr>
          <p:spPr>
            <a:xfrm>
              <a:off x="8680400" y="5034854"/>
              <a:ext cx="0" cy="342907"/>
            </a:xfrm>
            <a:prstGeom prst="line">
              <a:avLst/>
            </a:prstGeom>
            <a:ln>
              <a:solidFill>
                <a:srgbClr val="00A8B4"/>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263CB59B-55D6-43C4-A57E-3199D21580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8998" y="5035758"/>
              <a:ext cx="801591" cy="342000"/>
            </a:xfrm>
            <a:prstGeom prst="rect">
              <a:avLst/>
            </a:prstGeom>
          </p:spPr>
        </p:pic>
        <p:cxnSp>
          <p:nvCxnSpPr>
            <p:cNvPr id="11" name="Straight Connector 10">
              <a:extLst>
                <a:ext uri="{FF2B5EF4-FFF2-40B4-BE49-F238E27FC236}">
                  <a16:creationId xmlns:a16="http://schemas.microsoft.com/office/drawing/2014/main" id="{47F1810D-2E6E-4C62-98C3-7902199E75BC}"/>
                </a:ext>
              </a:extLst>
            </p:cNvPr>
            <p:cNvCxnSpPr/>
            <p:nvPr userDrawn="1"/>
          </p:nvCxnSpPr>
          <p:spPr>
            <a:xfrm>
              <a:off x="8680400" y="5034854"/>
              <a:ext cx="0" cy="342907"/>
            </a:xfrm>
            <a:prstGeom prst="line">
              <a:avLst/>
            </a:prstGeom>
            <a:ln>
              <a:solidFill>
                <a:srgbClr val="00A8B4"/>
              </a:solidFill>
            </a:ln>
          </p:spPr>
          <p:style>
            <a:lnRef idx="1">
              <a:schemeClr val="accent1"/>
            </a:lnRef>
            <a:fillRef idx="0">
              <a:schemeClr val="accent1"/>
            </a:fillRef>
            <a:effectRef idx="0">
              <a:schemeClr val="accent1"/>
            </a:effectRef>
            <a:fontRef idx="minor">
              <a:schemeClr val="tx1"/>
            </a:fontRef>
          </p:style>
        </p:cxnSp>
      </p:grpSp>
      <p:pic>
        <p:nvPicPr>
          <p:cNvPr id="14" name="Graphic 13">
            <a:extLst>
              <a:ext uri="{FF2B5EF4-FFF2-40B4-BE49-F238E27FC236}">
                <a16:creationId xmlns:a16="http://schemas.microsoft.com/office/drawing/2014/main" id="{9552EA57-FD25-4B8A-BE70-597B1CF7F8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8314" y="5032786"/>
            <a:ext cx="1364114" cy="342000"/>
          </a:xfrm>
          <a:prstGeom prst="rect">
            <a:avLst/>
          </a:prstGeom>
        </p:spPr>
      </p:pic>
    </p:spTree>
    <p:extLst>
      <p:ext uri="{BB962C8B-B14F-4D97-AF65-F5344CB8AC3E}">
        <p14:creationId xmlns:p14="http://schemas.microsoft.com/office/powerpoint/2010/main" val="1671455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9" y="31599"/>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noProof="0"/>
              <a:t>Body slide title </a:t>
            </a:r>
          </a:p>
        </p:txBody>
      </p:sp>
      <p:sp>
        <p:nvSpPr>
          <p:cNvPr id="13" name="Text Placeholder 3"/>
          <p:cNvSpPr>
            <a:spLocks noGrp="1"/>
          </p:cNvSpPr>
          <p:nvPr>
            <p:ph type="body" sz="half" idx="11" hasCustomPrompt="1"/>
          </p:nvPr>
        </p:nvSpPr>
        <p:spPr>
          <a:xfrm>
            <a:off x="292329" y="1379408"/>
            <a:ext cx="8492897" cy="3388289"/>
          </a:xfrm>
          <a:prstGeom prst="rect">
            <a:avLst/>
          </a:prstGeom>
        </p:spPr>
        <p:txBody>
          <a:bodyPr lIns="0" tIns="0" rIns="0" bIns="0"/>
          <a:lstStyle>
            <a:lvl1pPr marL="0" marR="0" indent="0" algn="l" defTabSz="68578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34" indent="-271457">
              <a:buFont typeface="Arial" panose="020B0604020202020204" pitchFamily="34" charset="0"/>
              <a:buChar char="•"/>
              <a:defRPr sz="2100"/>
            </a:lvl2pPr>
            <a:lvl3pPr marL="804843" indent="-176209">
              <a:buFont typeface="Arial" panose="020B0604020202020204" pitchFamily="34" charset="0"/>
              <a:buChar char="•"/>
              <a:defRPr sz="16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noProof="0"/>
              <a:t>Your text here</a:t>
            </a:r>
          </a:p>
          <a:p>
            <a:pPr lvl="1"/>
            <a:r>
              <a:rPr lang="en-GB" noProof="0"/>
              <a:t>Second level</a:t>
            </a:r>
          </a:p>
          <a:p>
            <a:pPr lvl="2"/>
            <a:r>
              <a:rPr lang="en-GB" noProof="0"/>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en-GB" noProof="0"/>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en-GB" noProof="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8" name="Kuva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765323"/>
            <a:ext cx="2073704" cy="952000"/>
          </a:xfrm>
          <a:prstGeom prst="rect">
            <a:avLst/>
          </a:prstGeom>
        </p:spPr>
      </p:pic>
    </p:spTree>
    <p:extLst>
      <p:ext uri="{BB962C8B-B14F-4D97-AF65-F5344CB8AC3E}">
        <p14:creationId xmlns:p14="http://schemas.microsoft.com/office/powerpoint/2010/main" val="3910653081"/>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905" y="214300"/>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a:t>
            </a:r>
          </a:p>
        </p:txBody>
      </p:sp>
      <p:sp>
        <p:nvSpPr>
          <p:cNvPr id="13" name="Text Placeholder 3"/>
          <p:cNvSpPr>
            <a:spLocks noGrp="1"/>
          </p:cNvSpPr>
          <p:nvPr>
            <p:ph type="body" sz="half" idx="11" hasCustomPrompt="1"/>
          </p:nvPr>
        </p:nvSpPr>
        <p:spPr>
          <a:xfrm>
            <a:off x="287339" y="1681893"/>
            <a:ext cx="4150122"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Your text here</a:t>
            </a:r>
          </a:p>
          <a:p>
            <a:pPr lvl="1"/>
            <a:r>
              <a:rPr lang="en-GB" noProof="0"/>
              <a:t>Second level</a:t>
            </a:r>
          </a:p>
          <a:p>
            <a:pPr lvl="2"/>
            <a:r>
              <a:rPr lang="en-GB" noProof="0"/>
              <a:t>Third level</a:t>
            </a:r>
          </a:p>
        </p:txBody>
      </p:sp>
      <p:sp>
        <p:nvSpPr>
          <p:cNvPr id="21" name="Text Placeholder 3"/>
          <p:cNvSpPr>
            <a:spLocks noGrp="1"/>
          </p:cNvSpPr>
          <p:nvPr>
            <p:ph type="body" sz="half" idx="12" hasCustomPrompt="1"/>
          </p:nvPr>
        </p:nvSpPr>
        <p:spPr>
          <a:xfrm>
            <a:off x="4706541" y="1681893"/>
            <a:ext cx="4078684"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Your text here</a:t>
            </a:r>
          </a:p>
          <a:p>
            <a:pPr lvl="1"/>
            <a:r>
              <a:rPr lang="en-GB" noProof="0"/>
              <a:t>Second level</a:t>
            </a:r>
          </a:p>
          <a:p>
            <a:pPr lvl="2"/>
            <a:r>
              <a:rPr lang="en-GB" noProof="0"/>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en-GB" noProof="0"/>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en-GB" noProof="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GB" noProof="0" smtClean="0"/>
              <a:pPr/>
              <a:t>‹#›</a:t>
            </a:fld>
            <a:endParaRPr lang="en-GB" noProof="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410"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9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816" y="0"/>
            <a:ext cx="4433207" cy="5715000"/>
          </a:xfrm>
          <a:prstGeom prst="rect">
            <a:avLst/>
          </a:prstGeom>
        </p:spPr>
        <p:txBody>
          <a:bodyPr/>
          <a:lstStyle>
            <a:lvl1pPr marL="0" indent="0">
              <a:buNone/>
              <a:defRPr sz="2400" b="1" baseline="0">
                <a:solidFill>
                  <a:schemeClr val="bg1">
                    <a:lumMod val="85000"/>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Text Placeholder 3"/>
          <p:cNvSpPr>
            <a:spLocks noGrp="1"/>
          </p:cNvSpPr>
          <p:nvPr>
            <p:ph type="body" sz="half" idx="2" hasCustomPrompt="1"/>
          </p:nvPr>
        </p:nvSpPr>
        <p:spPr>
          <a:xfrm>
            <a:off x="287363" y="1693836"/>
            <a:ext cx="4052221" cy="3250514"/>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Your text here</a:t>
            </a:r>
          </a:p>
        </p:txBody>
      </p:sp>
      <p:sp>
        <p:nvSpPr>
          <p:cNvPr id="11" name="Text Placeholder 3"/>
          <p:cNvSpPr>
            <a:spLocks noGrp="1"/>
          </p:cNvSpPr>
          <p:nvPr>
            <p:ph type="body" sz="half" idx="10" hasCustomPrompt="1"/>
          </p:nvPr>
        </p:nvSpPr>
        <p:spPr>
          <a:xfrm>
            <a:off x="287363" y="223017"/>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a:t>
            </a:r>
          </a:p>
        </p:txBody>
      </p:sp>
      <p:sp>
        <p:nvSpPr>
          <p:cNvPr id="6" name="Päivämäärän paikkamerkki 5"/>
          <p:cNvSpPr>
            <a:spLocks noGrp="1"/>
          </p:cNvSpPr>
          <p:nvPr>
            <p:ph type="dt" sz="half" idx="12"/>
          </p:nvPr>
        </p:nvSpPr>
        <p:spPr/>
        <p:txBody>
          <a:bodyPr/>
          <a:lstStyle/>
          <a:p>
            <a:r>
              <a:rPr lang="en-GB" noProof="0"/>
              <a:t>dd.mm.yyyy</a:t>
            </a:r>
          </a:p>
        </p:txBody>
      </p:sp>
      <p:sp>
        <p:nvSpPr>
          <p:cNvPr id="9" name="Alatunnisteen paikkamerkki 8"/>
          <p:cNvSpPr>
            <a:spLocks noGrp="1"/>
          </p:cNvSpPr>
          <p:nvPr>
            <p:ph type="ftr" sz="quarter" idx="13"/>
          </p:nvPr>
        </p:nvSpPr>
        <p:spPr/>
        <p:txBody>
          <a:bodyPr/>
          <a:lstStyle/>
          <a:p>
            <a:r>
              <a:rPr lang="en-GB" noProof="0"/>
              <a:t>Your text here</a:t>
            </a:r>
          </a:p>
        </p:txBody>
      </p:sp>
      <p:sp>
        <p:nvSpPr>
          <p:cNvPr id="10" name="Dian numeron paikkamerkki 9"/>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15:guide id="1" orient="horz" pos="34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13" noProof="0"/>
          </a:p>
        </p:txBody>
      </p:sp>
      <p:sp>
        <p:nvSpPr>
          <p:cNvPr id="6" name="Picture Placeholder 2"/>
          <p:cNvSpPr>
            <a:spLocks noGrp="1"/>
          </p:cNvSpPr>
          <p:nvPr>
            <p:ph type="pic" idx="11" hasCustomPrompt="1"/>
          </p:nvPr>
        </p:nvSpPr>
        <p:spPr>
          <a:xfrm>
            <a:off x="4710816" y="0"/>
            <a:ext cx="4433207"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chemeClr val="tx1"/>
                </a:solidFill>
              </a:defRPr>
            </a:lvl1pPr>
          </a:lstStyle>
          <a:p>
            <a:r>
              <a:rPr lang="en-GB" noProof="0"/>
              <a:t>dd.mm.yyyy</a:t>
            </a:r>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chemeClr val="tx1"/>
                </a:solidFill>
              </a:defRPr>
            </a:lvl1pPr>
          </a:lstStyle>
          <a:p>
            <a:r>
              <a:rPr lang="en-GB" noProof="0"/>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tx1"/>
                </a:solidFill>
              </a:defRPr>
            </a:lvl1pPr>
          </a:lstStyle>
          <a:p>
            <a:r>
              <a:rPr lang="en-GB" noProof="0"/>
              <a:t>Lorem ipsum dolor sit amet, consectetur adipiscing elit. Maecenas velit velit, consequat eget ullamcorper a, maximus ac ex.</a:t>
            </a:r>
          </a:p>
        </p:txBody>
      </p:sp>
      <p:pic>
        <p:nvPicPr>
          <p:cNvPr id="3" name="Kuva 2">
            <a:extLst>
              <a:ext uri="{FF2B5EF4-FFF2-40B4-BE49-F238E27FC236}">
                <a16:creationId xmlns:a16="http://schemas.microsoft.com/office/drawing/2014/main" id="{52CCC480-13D2-4814-87C1-ECF3FE05D2A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821491"/>
            <a:ext cx="1991440"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noProof="0"/>
          </a:p>
        </p:txBody>
      </p:sp>
      <p:sp>
        <p:nvSpPr>
          <p:cNvPr id="7" name="Text Placeholder 3"/>
          <p:cNvSpPr>
            <a:spLocks noGrp="1"/>
          </p:cNvSpPr>
          <p:nvPr>
            <p:ph type="body" sz="half" idx="11" hasCustomPrompt="1"/>
          </p:nvPr>
        </p:nvSpPr>
        <p:spPr>
          <a:xfrm>
            <a:off x="755662" y="1954930"/>
            <a:ext cx="7669159" cy="1502517"/>
          </a:xfrm>
          <a:prstGeom prst="rect">
            <a:avLst/>
          </a:prstGeom>
        </p:spPr>
        <p:txBody>
          <a:bodyPr lIns="0" rIns="0"/>
          <a:lstStyle>
            <a:lvl1pPr marL="0" indent="0" algn="l">
              <a:lnSpc>
                <a:spcPct val="100000"/>
              </a:lnSpc>
              <a:spcBef>
                <a:spcPts val="0"/>
              </a:spcBef>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8" name="Kuva 7">
            <a:extLst>
              <a:ext uri="{FF2B5EF4-FFF2-40B4-BE49-F238E27FC236}">
                <a16:creationId xmlns:a16="http://schemas.microsoft.com/office/drawing/2014/main" id="{61842CE2-1B1D-49EA-9D06-D1D577851B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821491"/>
            <a:ext cx="1991440"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3" y="215946"/>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63" y="1526921"/>
            <a:ext cx="8497093" cy="3417429"/>
          </a:xfrm>
          <a:prstGeom prst="rect">
            <a:avLst/>
          </a:prstGeom>
        </p:spPr>
        <p:txBody>
          <a:bodyPr/>
          <a:lstStyle>
            <a:lvl1pPr marL="0" indent="0" algn="ctr">
              <a:buNone/>
              <a:defRPr b="1">
                <a:solidFill>
                  <a:schemeClr val="bg1">
                    <a:lumMod val="85000"/>
                  </a:schemeClr>
                </a:solidFill>
              </a:defRPr>
            </a:lvl1pPr>
          </a:lstStyle>
          <a:p>
            <a:r>
              <a:rPr lang="en-GB" noProof="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3" y="215946"/>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
        <p:nvSpPr>
          <p:cNvPr id="10" name="Chart Placeholder 2">
            <a:extLst>
              <a:ext uri="{FF2B5EF4-FFF2-40B4-BE49-F238E27FC236}">
                <a16:creationId xmlns:a16="http://schemas.microsoft.com/office/drawing/2014/main" id="{38E9F79E-594E-4FED-A2F4-706A9F56D293}"/>
              </a:ext>
            </a:extLst>
          </p:cNvPr>
          <p:cNvSpPr>
            <a:spLocks noGrp="1"/>
          </p:cNvSpPr>
          <p:nvPr>
            <p:ph type="chart" sz="quarter" idx="12" hasCustomPrompt="1"/>
          </p:nvPr>
        </p:nvSpPr>
        <p:spPr>
          <a:xfrm>
            <a:off x="287338" y="1526921"/>
            <a:ext cx="8497107" cy="3417429"/>
          </a:xfrm>
          <a:prstGeom prst="rect">
            <a:avLst/>
          </a:prstGeom>
        </p:spPr>
        <p:txBody>
          <a:bodyPr/>
          <a:lstStyle>
            <a:lvl1pPr marL="0" marR="0" indent="0" algn="ctr" defTabSz="685733"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en-GB" noProof="0"/>
              <a:t>Click icon to add chart</a:t>
            </a:r>
          </a:p>
        </p:txBody>
      </p:sp>
    </p:spTree>
    <p:extLst>
      <p:ext uri="{BB962C8B-B14F-4D97-AF65-F5344CB8AC3E}">
        <p14:creationId xmlns:p14="http://schemas.microsoft.com/office/powerpoint/2010/main" val="3737528784"/>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4" name="Date Placeholder 3"/>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7" r:id="rId4"/>
    <p:sldLayoutId id="2147483694" r:id="rId5"/>
    <p:sldLayoutId id="2147483695" r:id="rId6"/>
    <p:sldLayoutId id="2147483702" r:id="rId7"/>
    <p:sldLayoutId id="2147483701" r:id="rId8"/>
    <p:sldLayoutId id="2147483708" r:id="rId9"/>
    <p:sldLayoutId id="2147483691" r:id="rId10"/>
    <p:sldLayoutId id="2147483699" r:id="rId11"/>
    <p:sldLayoutId id="2147483679" r:id="rId12"/>
    <p:sldLayoutId id="2147483709" r:id="rId13"/>
    <p:sldLayoutId id="2147483710" r:id="rId14"/>
    <p:sldLayoutId id="2147483711" r:id="rId15"/>
    <p:sldLayoutId id="2147483712" r:id="rId16"/>
    <p:sldLayoutId id="2147483713" r:id="rId17"/>
  </p:sldLayoutIdLst>
  <p:hf sldNum="0" hdr="0" ftr="0" dt="0"/>
  <p:txStyles>
    <p:title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35" indent="-171435" algn="l" defTabSz="685733"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00" indent="-171435" algn="l" defTabSz="68573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60" indent="-171435" algn="l" defTabSz="68573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03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895"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76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2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494"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36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8" algn="l" defTabSz="685733" rtl="0" eaLnBrk="1" latinLnBrk="0" hangingPunct="1">
        <a:defRPr sz="1350" kern="1200">
          <a:solidFill>
            <a:schemeClr val="tx1"/>
          </a:solidFill>
          <a:latin typeface="+mn-lt"/>
          <a:ea typeface="+mn-ea"/>
          <a:cs typeface="+mn-cs"/>
        </a:defRPr>
      </a:lvl4pPr>
      <a:lvl5pPr marL="1371465" algn="l" defTabSz="685733" rtl="0" eaLnBrk="1" latinLnBrk="0" hangingPunct="1">
        <a:defRPr sz="1350" kern="1200">
          <a:solidFill>
            <a:schemeClr val="tx1"/>
          </a:solidFill>
          <a:latin typeface="+mn-lt"/>
          <a:ea typeface="+mn-ea"/>
          <a:cs typeface="+mn-cs"/>
        </a:defRPr>
      </a:lvl5pPr>
      <a:lvl6pPr marL="1714330" algn="l" defTabSz="685733" rtl="0" eaLnBrk="1" latinLnBrk="0" hangingPunct="1">
        <a:defRPr sz="1350" kern="1200">
          <a:solidFill>
            <a:schemeClr val="tx1"/>
          </a:solidFill>
          <a:latin typeface="+mn-lt"/>
          <a:ea typeface="+mn-ea"/>
          <a:cs typeface="+mn-cs"/>
        </a:defRPr>
      </a:lvl6pPr>
      <a:lvl7pPr marL="2057195" algn="l" defTabSz="685733" rtl="0" eaLnBrk="1" latinLnBrk="0" hangingPunct="1">
        <a:defRPr sz="1350" kern="1200">
          <a:solidFill>
            <a:schemeClr val="tx1"/>
          </a:solidFill>
          <a:latin typeface="+mn-lt"/>
          <a:ea typeface="+mn-ea"/>
          <a:cs typeface="+mn-cs"/>
        </a:defRPr>
      </a:lvl7pPr>
      <a:lvl8pPr marL="2400060" algn="l" defTabSz="685733" rtl="0" eaLnBrk="1" latinLnBrk="0" hangingPunct="1">
        <a:defRPr sz="1350" kern="1200">
          <a:solidFill>
            <a:schemeClr val="tx1"/>
          </a:solidFill>
          <a:latin typeface="+mn-lt"/>
          <a:ea typeface="+mn-ea"/>
          <a:cs typeface="+mn-cs"/>
        </a:defRPr>
      </a:lvl8pPr>
      <a:lvl9pPr marL="2742930" algn="l" defTabSz="68573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en-US"/>
              <a:t>Sustainability in Business 2018</a:t>
            </a: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38835223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Lst>
  <p:hf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3.xml"/><Relationship Id="rId7"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5.xml"/><Relationship Id="rId7" Type="http://schemas.openxmlformats.org/officeDocument/2006/relationships/slideLayout" Target="../slideLayouts/slideLayout1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21.xml"/><Relationship Id="rId7" Type="http://schemas.openxmlformats.org/officeDocument/2006/relationships/slideLayout" Target="../slideLayouts/slideLayout17.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image" Target="../media/image44.png"/><Relationship Id="rId4" Type="http://schemas.openxmlformats.org/officeDocument/2006/relationships/tags" Target="../tags/tag22.xml"/><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ZCdf-TbB0hI"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60.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www.industrialsymbiosis.fi/"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4.webp"/><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dirty="0"/>
              <a:t>Circular Economy</a:t>
            </a:r>
            <a:endParaRPr lang="fi-FI" dirty="0"/>
          </a:p>
        </p:txBody>
      </p:sp>
      <p:sp>
        <p:nvSpPr>
          <p:cNvPr id="3" name="Tekstin paikkamerkki 2"/>
          <p:cNvSpPr>
            <a:spLocks noGrp="1"/>
          </p:cNvSpPr>
          <p:nvPr>
            <p:ph type="body" sz="half" idx="2"/>
          </p:nvPr>
        </p:nvSpPr>
        <p:spPr/>
        <p:txBody>
          <a:bodyPr/>
          <a:lstStyle/>
          <a:p>
            <a:r>
              <a:rPr lang="en-US" sz="2400" dirty="0"/>
              <a:t>Sustainability in Business</a:t>
            </a:r>
          </a:p>
        </p:txBody>
      </p:sp>
      <p:sp>
        <p:nvSpPr>
          <p:cNvPr id="4" name="Tekstin paikkamerkki 3"/>
          <p:cNvSpPr>
            <a:spLocks noGrp="1"/>
          </p:cNvSpPr>
          <p:nvPr>
            <p:ph type="body" sz="half" idx="11"/>
          </p:nvPr>
        </p:nvSpPr>
        <p:spPr/>
        <p:txBody>
          <a:bodyPr/>
          <a:lstStyle/>
          <a:p>
            <a:r>
              <a:rPr lang="en-US" dirty="0"/>
              <a:t>Samuli Patala</a:t>
            </a:r>
            <a:endParaRPr lang="fi-FI" dirty="0"/>
          </a:p>
        </p:txBody>
      </p:sp>
      <p:sp>
        <p:nvSpPr>
          <p:cNvPr id="5" name="Tekstin paikkamerkki 4"/>
          <p:cNvSpPr>
            <a:spLocks noGrp="1"/>
          </p:cNvSpPr>
          <p:nvPr>
            <p:ph type="body" sz="half" idx="12"/>
          </p:nvPr>
        </p:nvSpPr>
        <p:spPr/>
        <p:txBody>
          <a:bodyPr/>
          <a:lstStyle/>
          <a:p>
            <a:r>
              <a:rPr lang="en-US" dirty="0"/>
              <a:t>25.05.23</a:t>
            </a:r>
            <a:endParaRPr lang="fi-FI" dirty="0"/>
          </a:p>
        </p:txBody>
      </p:sp>
      <p:pic>
        <p:nvPicPr>
          <p:cNvPr id="11" name="Picture Placeholder 10" descr="Sunburst chart&#10;&#10;Description automatically generated">
            <a:extLst>
              <a:ext uri="{FF2B5EF4-FFF2-40B4-BE49-F238E27FC236}">
                <a16:creationId xmlns:a16="http://schemas.microsoft.com/office/drawing/2014/main" id="{A956EF83-76B9-43D3-B2A2-DE15697858E1}"/>
              </a:ext>
            </a:extLst>
          </p:cNvPr>
          <p:cNvPicPr>
            <a:picLocks noGrp="1" noChangeAspect="1"/>
          </p:cNvPicPr>
          <p:nvPr>
            <p:ph type="pic" idx="13"/>
          </p:nvPr>
        </p:nvPicPr>
        <p:blipFill>
          <a:blip r:embed="rId3"/>
          <a:srcRect l="9931" r="9931"/>
          <a:stretch>
            <a:fillRect/>
          </a:stretch>
        </p:blipFill>
        <p:spPr/>
      </p:pic>
      <p:cxnSp>
        <p:nvCxnSpPr>
          <p:cNvPr id="7" name="Suora yhdysviiva 6">
            <a:extLst>
              <a:ext uri="{FF2B5EF4-FFF2-40B4-BE49-F238E27FC236}">
                <a16:creationId xmlns:a16="http://schemas.microsoft.com/office/drawing/2014/main" id="{44D42085-CC57-854B-9151-3C66E83D17EE}"/>
              </a:ext>
            </a:extLst>
          </p:cNvPr>
          <p:cNvCxnSpPr/>
          <p:nvPr/>
        </p:nvCxnSpPr>
        <p:spPr>
          <a:xfrm>
            <a:off x="442403" y="1874112"/>
            <a:ext cx="379683"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30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628770379_d33a7b0a0e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21" y="211142"/>
            <a:ext cx="7062759" cy="5294860"/>
          </a:xfrm>
          <a:prstGeom prst="rect">
            <a:avLst/>
          </a:prstGeom>
        </p:spPr>
      </p:pic>
      <p:grpSp>
        <p:nvGrpSpPr>
          <p:cNvPr id="6" name="Group 5"/>
          <p:cNvGrpSpPr/>
          <p:nvPr/>
        </p:nvGrpSpPr>
        <p:grpSpPr>
          <a:xfrm>
            <a:off x="1045876" y="4220929"/>
            <a:ext cx="6100486" cy="461537"/>
            <a:chOff x="-130723" y="5247374"/>
            <a:chExt cx="8136099" cy="615542"/>
          </a:xfrm>
        </p:grpSpPr>
        <p:sp>
          <p:nvSpPr>
            <p:cNvPr id="4" name="Rounded Rectangle 3"/>
            <p:cNvSpPr/>
            <p:nvPr/>
          </p:nvSpPr>
          <p:spPr>
            <a:xfrm>
              <a:off x="-130723" y="5266048"/>
              <a:ext cx="8136099" cy="584776"/>
            </a:xfrm>
            <a:prstGeom prst="round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620"/>
            </a:p>
          </p:txBody>
        </p:sp>
        <p:sp>
          <p:nvSpPr>
            <p:cNvPr id="5" name="TextBox 4"/>
            <p:cNvSpPr txBox="1"/>
            <p:nvPr/>
          </p:nvSpPr>
          <p:spPr>
            <a:xfrm>
              <a:off x="37357" y="5247374"/>
              <a:ext cx="4994633" cy="615542"/>
            </a:xfrm>
            <a:prstGeom prst="rect">
              <a:avLst/>
            </a:prstGeom>
            <a:noFill/>
          </p:spPr>
          <p:txBody>
            <a:bodyPr wrap="none" rtlCol="0">
              <a:spAutoFit/>
            </a:bodyPr>
            <a:lstStyle/>
            <a:p>
              <a:r>
                <a:rPr lang="en-US" sz="2399" dirty="0">
                  <a:latin typeface="Gotham Bold"/>
                  <a:cs typeface="Gotham Bold"/>
                </a:rPr>
                <a:t>Natural systems degradation</a:t>
              </a:r>
            </a:p>
          </p:txBody>
        </p:sp>
      </p:grpSp>
      <p:sp>
        <p:nvSpPr>
          <p:cNvPr id="3" name="Slide Number Placeholder 2"/>
          <p:cNvSpPr>
            <a:spLocks noGrp="1"/>
          </p:cNvSpPr>
          <p:nvPr>
            <p:ph type="sldNum" sz="quarter" idx="14"/>
          </p:nvPr>
        </p:nvSpPr>
        <p:spPr/>
        <p:txBody>
          <a:bodyPr/>
          <a:lstStyle/>
          <a:p>
            <a:fld id="{3DAE2836-CC8F-5C4D-AF1C-BED738CF6F43}" type="slidenum">
              <a:rPr lang="en-US" smtClean="0"/>
              <a:pPr/>
              <a:t>10</a:t>
            </a:fld>
            <a:endParaRPr lang="en-US" dirty="0"/>
          </a:p>
        </p:txBody>
      </p:sp>
    </p:spTree>
    <p:extLst>
      <p:ext uri="{BB962C8B-B14F-4D97-AF65-F5344CB8AC3E}">
        <p14:creationId xmlns:p14="http://schemas.microsoft.com/office/powerpoint/2010/main" val="103824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852035221_b0c6d01eb7_k.jpg"/>
          <p:cNvPicPr>
            <a:picLocks noChangeAspect="1"/>
          </p:cNvPicPr>
          <p:nvPr/>
        </p:nvPicPr>
        <p:blipFill rotWithShape="1">
          <a:blip r:embed="rId3">
            <a:extLst>
              <a:ext uri="{28A0092B-C50C-407E-A947-70E740481C1C}">
                <a14:useLocalDpi xmlns:a14="http://schemas.microsoft.com/office/drawing/2010/main" val="0"/>
              </a:ext>
            </a:extLst>
          </a:blip>
          <a:srcRect l="7880" t="7842" r="9051"/>
          <a:stretch/>
        </p:blipFill>
        <p:spPr>
          <a:xfrm>
            <a:off x="1045878" y="286420"/>
            <a:ext cx="6954231" cy="5142161"/>
          </a:xfrm>
          <a:prstGeom prst="rect">
            <a:avLst/>
          </a:prstGeom>
        </p:spPr>
      </p:pic>
      <p:grpSp>
        <p:nvGrpSpPr>
          <p:cNvPr id="6" name="Group 5"/>
          <p:cNvGrpSpPr/>
          <p:nvPr/>
        </p:nvGrpSpPr>
        <p:grpSpPr>
          <a:xfrm>
            <a:off x="1045876" y="4220929"/>
            <a:ext cx="6100486" cy="461537"/>
            <a:chOff x="-130723" y="5247374"/>
            <a:chExt cx="8136099" cy="615542"/>
          </a:xfrm>
        </p:grpSpPr>
        <p:sp>
          <p:nvSpPr>
            <p:cNvPr id="4" name="Rounded Rectangle 3"/>
            <p:cNvSpPr/>
            <p:nvPr/>
          </p:nvSpPr>
          <p:spPr>
            <a:xfrm>
              <a:off x="-130723" y="5266048"/>
              <a:ext cx="8136099" cy="584776"/>
            </a:xfrm>
            <a:prstGeom prst="round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620"/>
            </a:p>
          </p:txBody>
        </p:sp>
        <p:sp>
          <p:nvSpPr>
            <p:cNvPr id="5" name="TextBox 4"/>
            <p:cNvSpPr txBox="1"/>
            <p:nvPr/>
          </p:nvSpPr>
          <p:spPr>
            <a:xfrm>
              <a:off x="37357" y="5247374"/>
              <a:ext cx="3201625" cy="615542"/>
            </a:xfrm>
            <a:prstGeom prst="rect">
              <a:avLst/>
            </a:prstGeom>
            <a:noFill/>
          </p:spPr>
          <p:txBody>
            <a:bodyPr wrap="none" rtlCol="0">
              <a:spAutoFit/>
            </a:bodyPr>
            <a:lstStyle/>
            <a:p>
              <a:r>
                <a:rPr lang="en-US" sz="2399" dirty="0">
                  <a:latin typeface="Gotham Bold"/>
                  <a:cs typeface="Gotham Bold"/>
                </a:rPr>
                <a:t>Regulatory trends</a:t>
              </a:r>
            </a:p>
          </p:txBody>
        </p:sp>
      </p:grpSp>
      <p:sp>
        <p:nvSpPr>
          <p:cNvPr id="2" name="Slide Number Placeholder 1"/>
          <p:cNvSpPr>
            <a:spLocks noGrp="1"/>
          </p:cNvSpPr>
          <p:nvPr>
            <p:ph type="sldNum" sz="quarter" idx="14"/>
          </p:nvPr>
        </p:nvSpPr>
        <p:spPr/>
        <p:txBody>
          <a:bodyPr/>
          <a:lstStyle/>
          <a:p>
            <a:fld id="{3DAE2836-CC8F-5C4D-AF1C-BED738CF6F43}" type="slidenum">
              <a:rPr lang="en-US" smtClean="0"/>
              <a:pPr/>
              <a:t>11</a:t>
            </a:fld>
            <a:endParaRPr lang="en-US" dirty="0"/>
          </a:p>
        </p:txBody>
      </p:sp>
    </p:spTree>
    <p:extLst>
      <p:ext uri="{BB962C8B-B14F-4D97-AF65-F5344CB8AC3E}">
        <p14:creationId xmlns:p14="http://schemas.microsoft.com/office/powerpoint/2010/main" val="383750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Drivers for change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8453" y="1690674"/>
            <a:ext cx="593845" cy="593845"/>
          </a:xfrm>
          <a:prstGeom prst="rect">
            <a:avLst/>
          </a:prstGeom>
        </p:spPr>
      </p:pic>
      <p:sp>
        <p:nvSpPr>
          <p:cNvPr id="6" name="TextBox 1"/>
          <p:cNvSpPr txBox="1">
            <a:spLocks noChangeArrowheads="1"/>
          </p:cNvSpPr>
          <p:nvPr/>
        </p:nvSpPr>
        <p:spPr bwMode="auto">
          <a:xfrm>
            <a:off x="2341490" y="1764775"/>
            <a:ext cx="239447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b="1" dirty="0">
                <a:latin typeface="Helvetica Neue" charset="0"/>
                <a:cs typeface="Helvetica Neue" charset="0"/>
              </a:rPr>
              <a:t>ECONOMIC LOSSES &amp; STRUCTURAL WASTE</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8453" y="2385010"/>
            <a:ext cx="593845" cy="593845"/>
          </a:xfrm>
          <a:prstGeom prst="rect">
            <a:avLst/>
          </a:prstGeom>
        </p:spPr>
      </p:pic>
      <p:sp>
        <p:nvSpPr>
          <p:cNvPr id="8" name="TextBox 17"/>
          <p:cNvSpPr txBox="1">
            <a:spLocks noChangeArrowheads="1"/>
          </p:cNvSpPr>
          <p:nvPr/>
        </p:nvSpPr>
        <p:spPr bwMode="auto">
          <a:xfrm>
            <a:off x="2341494" y="2528641"/>
            <a:ext cx="133637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b="1" dirty="0">
                <a:latin typeface="Helvetica Neue" charset="0"/>
                <a:cs typeface="Helvetica Neue" charset="0"/>
              </a:rPr>
              <a:t>PRICE RISKS</a:t>
            </a:r>
          </a:p>
        </p:txBody>
      </p:sp>
      <p:sp>
        <p:nvSpPr>
          <p:cNvPr id="9" name="TextBox 17"/>
          <p:cNvSpPr txBox="1">
            <a:spLocks noChangeArrowheads="1"/>
          </p:cNvSpPr>
          <p:nvPr/>
        </p:nvSpPr>
        <p:spPr bwMode="auto">
          <a:xfrm>
            <a:off x="2341490" y="3219474"/>
            <a:ext cx="15362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b="1" dirty="0">
                <a:latin typeface="Helvetica Neue" charset="0"/>
                <a:cs typeface="Helvetica Neue" charset="0"/>
              </a:rPr>
              <a:t>SUPPLY RISKS</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31708" y="3773678"/>
            <a:ext cx="593845" cy="593845"/>
          </a:xfrm>
          <a:prstGeom prst="rect">
            <a:avLst/>
          </a:prstGeom>
        </p:spPr>
      </p:pic>
      <p:sp>
        <p:nvSpPr>
          <p:cNvPr id="11" name="TextBox 1"/>
          <p:cNvSpPr txBox="1">
            <a:spLocks noChangeArrowheads="1"/>
          </p:cNvSpPr>
          <p:nvPr/>
        </p:nvSpPr>
        <p:spPr bwMode="auto">
          <a:xfrm>
            <a:off x="2384927" y="3860633"/>
            <a:ext cx="2351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b="1" dirty="0">
                <a:latin typeface="Helvetica Neue" charset="0"/>
                <a:cs typeface="Helvetica Neue" charset="0"/>
              </a:rPr>
              <a:t>NATURAL SYSTEMS DEGRADATION</a:t>
            </a: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14860" y="4468013"/>
            <a:ext cx="593845" cy="593845"/>
          </a:xfrm>
          <a:prstGeom prst="rect">
            <a:avLst/>
          </a:prstGeom>
        </p:spPr>
      </p:pic>
      <p:sp>
        <p:nvSpPr>
          <p:cNvPr id="13" name="TextBox 17"/>
          <p:cNvSpPr txBox="1">
            <a:spLocks noChangeArrowheads="1"/>
          </p:cNvSpPr>
          <p:nvPr/>
        </p:nvSpPr>
        <p:spPr bwMode="auto">
          <a:xfrm>
            <a:off x="2369502" y="4684250"/>
            <a:ext cx="2509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b="1" dirty="0">
                <a:latin typeface="Helvetica Neue" charset="0"/>
                <a:cs typeface="Helvetica Neue" charset="0"/>
              </a:rPr>
              <a:t>REGULATORY TRENDS</a:t>
            </a:r>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51183" y="3079343"/>
            <a:ext cx="592832" cy="593845"/>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12574" y="3065740"/>
            <a:ext cx="593845" cy="593845"/>
          </a:xfrm>
          <a:prstGeom prst="rect">
            <a:avLst/>
          </a:prstGeom>
        </p:spPr>
      </p:pic>
      <p:sp>
        <p:nvSpPr>
          <p:cNvPr id="17" name="TextBox 17"/>
          <p:cNvSpPr txBox="1">
            <a:spLocks noChangeArrowheads="1"/>
          </p:cNvSpPr>
          <p:nvPr/>
        </p:nvSpPr>
        <p:spPr bwMode="auto">
          <a:xfrm>
            <a:off x="5459389" y="3205870"/>
            <a:ext cx="178156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b="1" dirty="0">
                <a:latin typeface="Helvetica Neue" charset="0"/>
                <a:cs typeface="Helvetica Neue" charset="0"/>
              </a:rPr>
              <a:t>URBANISATION</a:t>
            </a:r>
          </a:p>
        </p:txBody>
      </p:sp>
      <p:sp>
        <p:nvSpPr>
          <p:cNvPr id="19" name="TextBox 17"/>
          <p:cNvSpPr txBox="1">
            <a:spLocks noChangeArrowheads="1"/>
          </p:cNvSpPr>
          <p:nvPr/>
        </p:nvSpPr>
        <p:spPr bwMode="auto">
          <a:xfrm>
            <a:off x="5459384" y="2414928"/>
            <a:ext cx="22638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b="1" dirty="0">
                <a:latin typeface="Helvetica Neue" charset="0"/>
                <a:cs typeface="Helvetica Neue" charset="0"/>
              </a:rPr>
              <a:t>ACCEPTANCE OF ALTERNATIVE BUSINESS MODELS</a:t>
            </a:r>
          </a:p>
        </p:txBody>
      </p:sp>
      <p:pic>
        <p:nvPicPr>
          <p:cNvPr id="20" name="Picture 11" descr="EMF_CS_Access_Icon.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12574" y="2408166"/>
            <a:ext cx="593317" cy="593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Box 1"/>
          <p:cNvSpPr txBox="1">
            <a:spLocks noChangeArrowheads="1"/>
          </p:cNvSpPr>
          <p:nvPr/>
        </p:nvSpPr>
        <p:spPr bwMode="auto">
          <a:xfrm>
            <a:off x="5459383" y="1832450"/>
            <a:ext cx="1550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200" b="1" dirty="0">
                <a:latin typeface="Helvetica Neue" charset="0"/>
                <a:cs typeface="Helvetica Neue" charset="0"/>
              </a:rPr>
              <a:t>ADVANCES IN TECHNOLOGY</a:t>
            </a:r>
          </a:p>
        </p:txBody>
      </p:sp>
      <p:pic>
        <p:nvPicPr>
          <p:cNvPr id="23" name="Picture 13" descr="EMF_CS_Enablingtech_Icon.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12568" y="1762439"/>
            <a:ext cx="592245" cy="593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Box 29"/>
          <p:cNvSpPr txBox="1">
            <a:spLocks noChangeArrowheads="1"/>
          </p:cNvSpPr>
          <p:nvPr/>
        </p:nvSpPr>
        <p:spPr bwMode="auto">
          <a:xfrm>
            <a:off x="1350063" y="5077900"/>
            <a:ext cx="6492663" cy="339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675" dirty="0">
                <a:latin typeface="Helvetica Neue Light" charset="0"/>
              </a:rPr>
              <a:t>SOURCE: Ellen MacArthur Foundation, SUN, McKinsey </a:t>
            </a:r>
            <a:r>
              <a:rPr lang="en-GB" sz="675" dirty="0" err="1">
                <a:latin typeface="Helvetica Neue Light" charset="0"/>
              </a:rPr>
              <a:t>Center</a:t>
            </a:r>
            <a:r>
              <a:rPr lang="en-GB" sz="675" dirty="0">
                <a:latin typeface="Helvetica Neue Light" charset="0"/>
              </a:rPr>
              <a:t> for Business and Environment -  Growth Within: a circular economy vision for Europe</a:t>
            </a:r>
          </a:p>
        </p:txBody>
      </p:sp>
      <p:sp>
        <p:nvSpPr>
          <p:cNvPr id="4" name="TextBox 3"/>
          <p:cNvSpPr txBox="1"/>
          <p:nvPr/>
        </p:nvSpPr>
        <p:spPr>
          <a:xfrm>
            <a:off x="1548451" y="1397709"/>
            <a:ext cx="1902331" cy="276999"/>
          </a:xfrm>
          <a:prstGeom prst="rect">
            <a:avLst/>
          </a:prstGeom>
          <a:noFill/>
        </p:spPr>
        <p:txBody>
          <a:bodyPr wrap="square" lIns="0" tIns="0" rIns="0" bIns="0" rtlCol="0">
            <a:spAutoFit/>
          </a:bodyPr>
          <a:lstStyle/>
          <a:p>
            <a:r>
              <a:rPr lang="fi-FI" sz="1800" b="1" dirty="0" err="1"/>
              <a:t>Challenges</a:t>
            </a:r>
            <a:endParaRPr lang="en-US" sz="1800" b="1" dirty="0"/>
          </a:p>
        </p:txBody>
      </p:sp>
      <p:sp>
        <p:nvSpPr>
          <p:cNvPr id="24" name="TextBox 23"/>
          <p:cNvSpPr txBox="1"/>
          <p:nvPr/>
        </p:nvSpPr>
        <p:spPr>
          <a:xfrm>
            <a:off x="4712573" y="1428403"/>
            <a:ext cx="1902331" cy="276999"/>
          </a:xfrm>
          <a:prstGeom prst="rect">
            <a:avLst/>
          </a:prstGeom>
          <a:noFill/>
        </p:spPr>
        <p:txBody>
          <a:bodyPr wrap="square" lIns="0" tIns="0" rIns="0" bIns="0" rtlCol="0">
            <a:spAutoFit/>
          </a:bodyPr>
          <a:lstStyle/>
          <a:p>
            <a:r>
              <a:rPr lang="fi-FI" sz="1800" b="1" dirty="0" err="1"/>
              <a:t>Enablers</a:t>
            </a:r>
            <a:endParaRPr lang="en-US" sz="1800" b="1" dirty="0"/>
          </a:p>
        </p:txBody>
      </p:sp>
      <p:sp>
        <p:nvSpPr>
          <p:cNvPr id="15" name="Footer Placeholder 14"/>
          <p:cNvSpPr>
            <a:spLocks noGrp="1"/>
          </p:cNvSpPr>
          <p:nvPr>
            <p:ph type="ftr" sz="quarter" idx="11"/>
          </p:nvPr>
        </p:nvSpPr>
        <p:spPr/>
        <p:txBody>
          <a:bodyPr/>
          <a:lstStyle/>
          <a:p>
            <a:r>
              <a:rPr lang="en-US"/>
              <a:t>Corporate Responsibility</a:t>
            </a:r>
          </a:p>
        </p:txBody>
      </p:sp>
      <p:sp>
        <p:nvSpPr>
          <p:cNvPr id="18" name="Slide Number Placeholder 17"/>
          <p:cNvSpPr>
            <a:spLocks noGrp="1"/>
          </p:cNvSpPr>
          <p:nvPr>
            <p:ph type="sldNum" sz="quarter" idx="12"/>
          </p:nvPr>
        </p:nvSpPr>
        <p:spPr/>
        <p:txBody>
          <a:bodyPr/>
          <a:lstStyle/>
          <a:p>
            <a:fld id="{FCCA222D-FCF7-48C1-A274-EBDDEF75DC66}" type="slidenum">
              <a:rPr lang="en-US" smtClean="0"/>
              <a:t>12</a:t>
            </a:fld>
            <a:endParaRPr lang="en-US"/>
          </a:p>
        </p:txBody>
      </p:sp>
    </p:spTree>
    <p:extLst>
      <p:ext uri="{BB962C8B-B14F-4D97-AF65-F5344CB8AC3E}">
        <p14:creationId xmlns:p14="http://schemas.microsoft.com/office/powerpoint/2010/main" val="33961856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3" grpId="0"/>
      <p:bldP spid="17" grpId="0"/>
      <p:bldP spid="19"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0"/>
          </p:nvPr>
        </p:nvSpPr>
        <p:spPr>
          <a:prstGeom prst="rect">
            <a:avLst/>
          </a:prstGeom>
        </p:spPr>
        <p:txBody>
          <a:bodyPr/>
          <a:lstStyle/>
          <a:p>
            <a:endParaRPr lang="en-US" dirty="0"/>
          </a:p>
        </p:txBody>
      </p:sp>
      <p:sp>
        <p:nvSpPr>
          <p:cNvPr id="7" name="Text Placeholder 6">
            <a:extLst>
              <a:ext uri="{FF2B5EF4-FFF2-40B4-BE49-F238E27FC236}">
                <a16:creationId xmlns:a16="http://schemas.microsoft.com/office/drawing/2014/main" id="{D7A9768B-967C-473D-A96B-45873339CF90}"/>
              </a:ext>
            </a:extLst>
          </p:cNvPr>
          <p:cNvSpPr>
            <a:spLocks noGrp="1"/>
          </p:cNvSpPr>
          <p:nvPr>
            <p:ph type="body" sz="half" idx="11"/>
          </p:nvPr>
        </p:nvSpPr>
        <p:spPr/>
        <p:txBody>
          <a:bodyPr/>
          <a:lstStyle/>
          <a:p>
            <a:r>
              <a:rPr lang="en-US" sz="2400" dirty="0"/>
              <a:t>WHAT IS A CIRCULAR ECONOMY?</a:t>
            </a:r>
            <a:endParaRPr lang="en-US" sz="2000" dirty="0">
              <a:solidFill>
                <a:schemeClr val="bg2">
                  <a:lumMod val="10000"/>
                </a:schemeClr>
              </a:solidFill>
            </a:endParaRPr>
          </a:p>
          <a:p>
            <a:endParaRPr lang="en-US" sz="2000" dirty="0">
              <a:solidFill>
                <a:schemeClr val="bg2">
                  <a:lumMod val="10000"/>
                </a:schemeClr>
              </a:solidFill>
            </a:endParaRPr>
          </a:p>
          <a:p>
            <a:r>
              <a:rPr lang="en-US" sz="2000" dirty="0">
                <a:solidFill>
                  <a:schemeClr val="bg2">
                    <a:lumMod val="10000"/>
                  </a:schemeClr>
                </a:solidFill>
              </a:rPr>
              <a:t>“A circular economy is one that is restorative and regenerative by design</a:t>
            </a:r>
            <a:r>
              <a:rPr lang="en-US" sz="2000" dirty="0"/>
              <a:t>, </a:t>
            </a:r>
            <a:r>
              <a:rPr lang="en-US" sz="2000" dirty="0">
                <a:solidFill>
                  <a:srgbClr val="FF0000"/>
                </a:solidFill>
              </a:rPr>
              <a:t>and which aims to keep products, components and materials at their highest utility and value at all times</a:t>
            </a:r>
            <a:r>
              <a:rPr lang="en-US" sz="2000" dirty="0"/>
              <a:t>, distinguishing between technical and biological cycles.”</a:t>
            </a:r>
          </a:p>
          <a:p>
            <a:endParaRPr lang="en-US" dirty="0"/>
          </a:p>
          <a:p>
            <a:endParaRPr lang="en-US" dirty="0"/>
          </a:p>
          <a:p>
            <a:endParaRPr lang="fi-FI" dirty="0"/>
          </a:p>
        </p:txBody>
      </p:sp>
      <p:sp>
        <p:nvSpPr>
          <p:cNvPr id="3" name="Footer Placeholder 2"/>
          <p:cNvSpPr>
            <a:spLocks noGrp="1"/>
          </p:cNvSpPr>
          <p:nvPr>
            <p:ph type="ftr" sz="quarter" idx="13"/>
          </p:nvPr>
        </p:nvSpPr>
        <p:spPr/>
        <p:txBody>
          <a:bodyPr/>
          <a:lstStyle/>
          <a:p>
            <a:r>
              <a:rPr lang="en-US"/>
              <a:t>Corporate Responsibility</a:t>
            </a:r>
          </a:p>
        </p:txBody>
      </p:sp>
      <p:sp>
        <p:nvSpPr>
          <p:cNvPr id="6" name="Slide Number Placeholder 5"/>
          <p:cNvSpPr>
            <a:spLocks noGrp="1"/>
          </p:cNvSpPr>
          <p:nvPr>
            <p:ph type="sldNum" sz="quarter" idx="14"/>
          </p:nvPr>
        </p:nvSpPr>
        <p:spPr/>
        <p:txBody>
          <a:bodyPr/>
          <a:lstStyle/>
          <a:p>
            <a:fld id="{FCCA222D-FCF7-48C1-A274-EBDDEF75DC66}" type="slidenum">
              <a:rPr lang="en-US" smtClean="0"/>
              <a:t>13</a:t>
            </a:fld>
            <a:endParaRPr lang="en-US"/>
          </a:p>
        </p:txBody>
      </p:sp>
      <p:sp>
        <p:nvSpPr>
          <p:cNvPr id="5" name="TextBox 4"/>
          <p:cNvSpPr txBox="1"/>
          <p:nvPr/>
        </p:nvSpPr>
        <p:spPr>
          <a:xfrm>
            <a:off x="3249962" y="4688919"/>
            <a:ext cx="2658100" cy="276999"/>
          </a:xfrm>
          <a:prstGeom prst="rect">
            <a:avLst/>
          </a:prstGeom>
          <a:noFill/>
        </p:spPr>
        <p:txBody>
          <a:bodyPr wrap="none" rtlCol="0">
            <a:spAutoFit/>
          </a:bodyPr>
          <a:lstStyle/>
          <a:p>
            <a:r>
              <a:rPr lang="en-US" sz="1200" dirty="0">
                <a:latin typeface="Helvetica Neue"/>
                <a:cs typeface="Helvetica Neue"/>
              </a:rPr>
              <a:t>Source: Ellen MacArthur Foundation</a:t>
            </a:r>
          </a:p>
        </p:txBody>
      </p:sp>
    </p:spTree>
    <p:extLst>
      <p:ext uri="{BB962C8B-B14F-4D97-AF65-F5344CB8AC3E}">
        <p14:creationId xmlns:p14="http://schemas.microsoft.com/office/powerpoint/2010/main" val="273172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893" y="492906"/>
            <a:ext cx="6856215" cy="4676756"/>
          </a:xfrm>
          <a:prstGeom prst="rect">
            <a:avLst/>
          </a:prstGeom>
        </p:spPr>
      </p:pic>
      <p:sp>
        <p:nvSpPr>
          <p:cNvPr id="4" name="Rectangle 3"/>
          <p:cNvSpPr/>
          <p:nvPr/>
        </p:nvSpPr>
        <p:spPr>
          <a:xfrm>
            <a:off x="1249700" y="5148501"/>
            <a:ext cx="6030930" cy="230832"/>
          </a:xfrm>
          <a:prstGeom prst="rect">
            <a:avLst/>
          </a:prstGeom>
        </p:spPr>
        <p:txBody>
          <a:bodyPr wrap="square">
            <a:spAutoFit/>
          </a:bodyPr>
          <a:lstStyle/>
          <a:p>
            <a:pPr lvl="0">
              <a:buSzPct val="25000"/>
            </a:pPr>
            <a:r>
              <a:rPr lang="en-US" sz="900" dirty="0">
                <a:solidFill>
                  <a:srgbClr val="0A252F"/>
                </a:solidFill>
                <a:latin typeface="Helvetica Neue"/>
                <a:ea typeface="Helvetica Neue"/>
                <a:cs typeface="Helvetica Neue"/>
                <a:sym typeface="Helvetica Neue"/>
              </a:rPr>
              <a:t>SOURCE: Ellen MacArthur Foundation; drawing from </a:t>
            </a:r>
            <a:r>
              <a:rPr lang="en-US" sz="900" dirty="0" err="1">
                <a:solidFill>
                  <a:srgbClr val="0A252F"/>
                </a:solidFill>
                <a:latin typeface="Helvetica Neue"/>
                <a:ea typeface="Helvetica Neue"/>
                <a:cs typeface="Helvetica Neue"/>
                <a:sym typeface="Helvetica Neue"/>
              </a:rPr>
              <a:t>Braungart</a:t>
            </a:r>
            <a:r>
              <a:rPr lang="en-US" sz="900" dirty="0">
                <a:solidFill>
                  <a:srgbClr val="0A252F"/>
                </a:solidFill>
                <a:latin typeface="Helvetica Neue"/>
                <a:ea typeface="Helvetica Neue"/>
                <a:cs typeface="Helvetica Neue"/>
                <a:sym typeface="Helvetica Neue"/>
              </a:rPr>
              <a:t> &amp; McDonough Cradle to Cradle (C2C)</a:t>
            </a:r>
          </a:p>
        </p:txBody>
      </p:sp>
      <p:sp>
        <p:nvSpPr>
          <p:cNvPr id="3" name="Slide Number Placeholder 2"/>
          <p:cNvSpPr>
            <a:spLocks noGrp="1"/>
          </p:cNvSpPr>
          <p:nvPr>
            <p:ph type="sldNum" sz="quarter" idx="14"/>
          </p:nvPr>
        </p:nvSpPr>
        <p:spPr/>
        <p:txBody>
          <a:bodyPr/>
          <a:lstStyle/>
          <a:p>
            <a:fld id="{3DAE2836-CC8F-5C4D-AF1C-BED738CF6F43}" type="slidenum">
              <a:rPr lang="en-US" smtClean="0"/>
              <a:pPr/>
              <a:t>14</a:t>
            </a:fld>
            <a:endParaRPr lang="en-US" dirty="0"/>
          </a:p>
        </p:txBody>
      </p:sp>
    </p:spTree>
    <p:extLst>
      <p:ext uri="{BB962C8B-B14F-4D97-AF65-F5344CB8AC3E}">
        <p14:creationId xmlns:p14="http://schemas.microsoft.com/office/powerpoint/2010/main" val="261875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29"/>
          <p:cNvSpPr txBox="1">
            <a:spLocks noChangeArrowheads="1"/>
          </p:cNvSpPr>
          <p:nvPr/>
        </p:nvSpPr>
        <p:spPr bwMode="auto">
          <a:xfrm>
            <a:off x="1945874" y="5036691"/>
            <a:ext cx="5097621" cy="339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787" dirty="0">
                <a:solidFill>
                  <a:srgbClr val="0A252F"/>
                </a:solidFill>
                <a:latin typeface="Helvetica Neue"/>
                <a:cs typeface="Helvetica Neue"/>
              </a:rPr>
              <a:t>SOURCE: Ellen MacArthur Foundation, SUN, McKinsey </a:t>
            </a:r>
            <a:r>
              <a:rPr lang="en-GB" sz="787" dirty="0" err="1">
                <a:solidFill>
                  <a:srgbClr val="0A252F"/>
                </a:solidFill>
                <a:latin typeface="Helvetica Neue"/>
                <a:cs typeface="Helvetica Neue"/>
              </a:rPr>
              <a:t>Center</a:t>
            </a:r>
            <a:r>
              <a:rPr lang="en-GB" sz="787" dirty="0">
                <a:solidFill>
                  <a:srgbClr val="0A252F"/>
                </a:solidFill>
                <a:latin typeface="Helvetica Neue"/>
                <a:cs typeface="Helvetica Neue"/>
              </a:rPr>
              <a:t> for Business and Environment -  Growth Within: a circular economy vision for Europe</a:t>
            </a:r>
          </a:p>
        </p:txBody>
      </p:sp>
      <p:sp>
        <p:nvSpPr>
          <p:cNvPr id="48" name="dtable170554751157760 0 66 96 95 65"/>
          <p:cNvSpPr txBox="1">
            <a:spLocks/>
          </p:cNvSpPr>
          <p:nvPr>
            <p:custDataLst>
              <p:tags r:id="rId1"/>
            </p:custDataLst>
          </p:nvPr>
        </p:nvSpPr>
        <p:spPr>
          <a:xfrm>
            <a:off x="4630385" y="1361738"/>
            <a:ext cx="1541963" cy="415816"/>
          </a:xfrm>
          <a:prstGeom prst="rect">
            <a:avLst/>
          </a:prstGeom>
          <a:noFill/>
          <a:ln w="9525">
            <a:noFill/>
            <a:miter lim="800000"/>
            <a:headEnd/>
            <a:tailEnd/>
          </a:ln>
          <a:effectLst/>
        </p:spPr>
        <p:txBody>
          <a:bodyPr vert="horz" wrap="square" lIns="55964" tIns="55090" rIns="55090" bIns="55090" numCol="1" anchor="b"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pPr algn="ctr"/>
            <a:r>
              <a:rPr lang="en-US" sz="1350" b="0" dirty="0">
                <a:solidFill>
                  <a:srgbClr val="494F61"/>
                </a:solidFill>
                <a:latin typeface="Gotham Black"/>
                <a:cs typeface="Gotham Black"/>
              </a:rPr>
              <a:t>REGENERATE</a:t>
            </a:r>
          </a:p>
        </p:txBody>
      </p:sp>
      <p:grpSp>
        <p:nvGrpSpPr>
          <p:cNvPr id="49" name="Group 48"/>
          <p:cNvGrpSpPr/>
          <p:nvPr/>
        </p:nvGrpSpPr>
        <p:grpSpPr>
          <a:xfrm>
            <a:off x="5080657" y="1761862"/>
            <a:ext cx="641420" cy="635070"/>
            <a:chOff x="1304192" y="1035399"/>
            <a:chExt cx="386622" cy="382794"/>
          </a:xfrm>
        </p:grpSpPr>
        <p:sp>
          <p:nvSpPr>
            <p:cNvPr id="107" name="Oval 130"/>
            <p:cNvSpPr>
              <a:spLocks noChangeArrowheads="1"/>
            </p:cNvSpPr>
            <p:nvPr/>
          </p:nvSpPr>
          <p:spPr bwMode="gray">
            <a:xfrm>
              <a:off x="1304192" y="1035399"/>
              <a:ext cx="386622" cy="382794"/>
            </a:xfrm>
            <a:custGeom>
              <a:avLst/>
              <a:gdLst/>
              <a:ahLst/>
              <a:cxnLst/>
              <a:rect l="l" t="t" r="r" b="b"/>
              <a:pathLst>
                <a:path w="285196" h="282372">
                  <a:moveTo>
                    <a:pt x="244002" y="240179"/>
                  </a:moveTo>
                  <a:cubicBezTo>
                    <a:pt x="243671" y="240783"/>
                    <a:pt x="243200" y="241249"/>
                    <a:pt x="242596" y="241577"/>
                  </a:cubicBezTo>
                  <a:lnTo>
                    <a:pt x="242847" y="241327"/>
                  </a:lnTo>
                  <a:close/>
                  <a:moveTo>
                    <a:pt x="277467" y="179090"/>
                  </a:moveTo>
                  <a:cubicBezTo>
                    <a:pt x="277407" y="188151"/>
                    <a:pt x="274242" y="196223"/>
                    <a:pt x="269136" y="203270"/>
                  </a:cubicBezTo>
                  <a:lnTo>
                    <a:pt x="269136" y="201870"/>
                  </a:lnTo>
                  <a:lnTo>
                    <a:pt x="269136" y="199549"/>
                  </a:lnTo>
                  <a:lnTo>
                    <a:pt x="267968" y="197228"/>
                  </a:lnTo>
                  <a:lnTo>
                    <a:pt x="267968" y="191426"/>
                  </a:lnTo>
                  <a:lnTo>
                    <a:pt x="270889" y="186784"/>
                  </a:lnTo>
                  <a:lnTo>
                    <a:pt x="274394" y="182142"/>
                  </a:lnTo>
                  <a:close/>
                  <a:moveTo>
                    <a:pt x="283942" y="135034"/>
                  </a:moveTo>
                  <a:cubicBezTo>
                    <a:pt x="285151" y="137041"/>
                    <a:pt x="285196" y="139108"/>
                    <a:pt x="285196" y="141186"/>
                  </a:cubicBezTo>
                  <a:lnTo>
                    <a:pt x="283985" y="147126"/>
                  </a:lnTo>
                  <a:lnTo>
                    <a:pt x="284212" y="141488"/>
                  </a:lnTo>
                  <a:close/>
                  <a:moveTo>
                    <a:pt x="267717" y="126604"/>
                  </a:moveTo>
                  <a:lnTo>
                    <a:pt x="268345" y="129281"/>
                  </a:lnTo>
                  <a:lnTo>
                    <a:pt x="270338" y="132110"/>
                  </a:lnTo>
                  <a:lnTo>
                    <a:pt x="272732" y="134557"/>
                  </a:lnTo>
                  <a:lnTo>
                    <a:pt x="272732" y="135722"/>
                  </a:lnTo>
                  <a:lnTo>
                    <a:pt x="275753" y="139758"/>
                  </a:lnTo>
                  <a:lnTo>
                    <a:pt x="276961" y="144947"/>
                  </a:lnTo>
                  <a:lnTo>
                    <a:pt x="279982" y="150713"/>
                  </a:lnTo>
                  <a:lnTo>
                    <a:pt x="282452" y="154641"/>
                  </a:lnTo>
                  <a:lnTo>
                    <a:pt x="281778" y="157947"/>
                  </a:lnTo>
                  <a:lnTo>
                    <a:pt x="279068" y="154870"/>
                  </a:lnTo>
                  <a:lnTo>
                    <a:pt x="275562" y="149067"/>
                  </a:lnTo>
                  <a:lnTo>
                    <a:pt x="273810" y="142684"/>
                  </a:lnTo>
                  <a:lnTo>
                    <a:pt x="272641" y="136302"/>
                  </a:lnTo>
                  <a:lnTo>
                    <a:pt x="269720" y="132820"/>
                  </a:lnTo>
                  <a:lnTo>
                    <a:pt x="267968" y="129919"/>
                  </a:lnTo>
                  <a:lnTo>
                    <a:pt x="267383" y="127018"/>
                  </a:lnTo>
                  <a:close/>
                  <a:moveTo>
                    <a:pt x="270182" y="80637"/>
                  </a:moveTo>
                  <a:cubicBezTo>
                    <a:pt x="272951" y="83720"/>
                    <a:pt x="274540" y="87386"/>
                    <a:pt x="275060" y="91479"/>
                  </a:cubicBezTo>
                  <a:lnTo>
                    <a:pt x="274830" y="90844"/>
                  </a:lnTo>
                  <a:lnTo>
                    <a:pt x="271894" y="83784"/>
                  </a:lnTo>
                  <a:close/>
                  <a:moveTo>
                    <a:pt x="215767" y="65593"/>
                  </a:moveTo>
                  <a:lnTo>
                    <a:pt x="213516" y="66737"/>
                  </a:lnTo>
                  <a:lnTo>
                    <a:pt x="211828" y="70169"/>
                  </a:lnTo>
                  <a:lnTo>
                    <a:pt x="209014" y="73601"/>
                  </a:lnTo>
                  <a:lnTo>
                    <a:pt x="207889" y="75889"/>
                  </a:lnTo>
                  <a:lnTo>
                    <a:pt x="208452" y="77605"/>
                  </a:lnTo>
                  <a:lnTo>
                    <a:pt x="210140" y="78177"/>
                  </a:lnTo>
                  <a:lnTo>
                    <a:pt x="212954" y="77605"/>
                  </a:lnTo>
                  <a:lnTo>
                    <a:pt x="214642" y="75317"/>
                  </a:lnTo>
                  <a:lnTo>
                    <a:pt x="215767" y="71313"/>
                  </a:lnTo>
                  <a:lnTo>
                    <a:pt x="216330" y="68453"/>
                  </a:lnTo>
                  <a:lnTo>
                    <a:pt x="216330" y="66737"/>
                  </a:lnTo>
                  <a:close/>
                  <a:moveTo>
                    <a:pt x="128870" y="16654"/>
                  </a:moveTo>
                  <a:lnTo>
                    <a:pt x="125939" y="18434"/>
                  </a:lnTo>
                  <a:lnTo>
                    <a:pt x="126525" y="19620"/>
                  </a:lnTo>
                  <a:lnTo>
                    <a:pt x="130042" y="21400"/>
                  </a:lnTo>
                  <a:lnTo>
                    <a:pt x="132973" y="22586"/>
                  </a:lnTo>
                  <a:lnTo>
                    <a:pt x="134732" y="24959"/>
                  </a:lnTo>
                  <a:lnTo>
                    <a:pt x="134146" y="27332"/>
                  </a:lnTo>
                  <a:lnTo>
                    <a:pt x="133559" y="27925"/>
                  </a:lnTo>
                  <a:lnTo>
                    <a:pt x="133559" y="30891"/>
                  </a:lnTo>
                  <a:lnTo>
                    <a:pt x="134732" y="33857"/>
                  </a:lnTo>
                  <a:lnTo>
                    <a:pt x="139421" y="36230"/>
                  </a:lnTo>
                  <a:lnTo>
                    <a:pt x="145283" y="35637"/>
                  </a:lnTo>
                  <a:lnTo>
                    <a:pt x="147042" y="30891"/>
                  </a:lnTo>
                  <a:lnTo>
                    <a:pt x="145870" y="24959"/>
                  </a:lnTo>
                  <a:lnTo>
                    <a:pt x="141180" y="19027"/>
                  </a:lnTo>
                  <a:lnTo>
                    <a:pt x="134146" y="16654"/>
                  </a:lnTo>
                  <a:close/>
                  <a:moveTo>
                    <a:pt x="112222" y="13158"/>
                  </a:moveTo>
                  <a:lnTo>
                    <a:pt x="108906" y="13726"/>
                  </a:lnTo>
                  <a:lnTo>
                    <a:pt x="108353" y="14294"/>
                  </a:lnTo>
                  <a:lnTo>
                    <a:pt x="110011" y="15998"/>
                  </a:lnTo>
                  <a:lnTo>
                    <a:pt x="112222" y="16566"/>
                  </a:lnTo>
                  <a:lnTo>
                    <a:pt x="114986" y="17134"/>
                  </a:lnTo>
                  <a:lnTo>
                    <a:pt x="117196" y="17702"/>
                  </a:lnTo>
                  <a:lnTo>
                    <a:pt x="119407" y="17702"/>
                  </a:lnTo>
                  <a:lnTo>
                    <a:pt x="119960" y="17134"/>
                  </a:lnTo>
                  <a:lnTo>
                    <a:pt x="118855" y="14862"/>
                  </a:lnTo>
                  <a:lnTo>
                    <a:pt x="117749" y="14294"/>
                  </a:lnTo>
                  <a:lnTo>
                    <a:pt x="115538" y="13726"/>
                  </a:lnTo>
                  <a:close/>
                  <a:moveTo>
                    <a:pt x="170111" y="10711"/>
                  </a:moveTo>
                  <a:lnTo>
                    <a:pt x="165954" y="11285"/>
                  </a:lnTo>
                  <a:lnTo>
                    <a:pt x="162390" y="13581"/>
                  </a:lnTo>
                  <a:lnTo>
                    <a:pt x="158827" y="16451"/>
                  </a:lnTo>
                  <a:lnTo>
                    <a:pt x="155858" y="19895"/>
                  </a:lnTo>
                  <a:lnTo>
                    <a:pt x="154076" y="23339"/>
                  </a:lnTo>
                  <a:lnTo>
                    <a:pt x="154076" y="26782"/>
                  </a:lnTo>
                  <a:lnTo>
                    <a:pt x="155858" y="28504"/>
                  </a:lnTo>
                  <a:lnTo>
                    <a:pt x="159421" y="29652"/>
                  </a:lnTo>
                  <a:lnTo>
                    <a:pt x="167142" y="30800"/>
                  </a:lnTo>
                  <a:lnTo>
                    <a:pt x="169517" y="34244"/>
                  </a:lnTo>
                  <a:lnTo>
                    <a:pt x="168923" y="39410"/>
                  </a:lnTo>
                  <a:lnTo>
                    <a:pt x="165954" y="45150"/>
                  </a:lnTo>
                  <a:lnTo>
                    <a:pt x="164766" y="51463"/>
                  </a:lnTo>
                  <a:lnTo>
                    <a:pt x="168329" y="56055"/>
                  </a:lnTo>
                  <a:lnTo>
                    <a:pt x="173080" y="57203"/>
                  </a:lnTo>
                  <a:lnTo>
                    <a:pt x="177238" y="54333"/>
                  </a:lnTo>
                  <a:lnTo>
                    <a:pt x="179019" y="49741"/>
                  </a:lnTo>
                  <a:lnTo>
                    <a:pt x="179613" y="45724"/>
                  </a:lnTo>
                  <a:lnTo>
                    <a:pt x="181395" y="41706"/>
                  </a:lnTo>
                  <a:lnTo>
                    <a:pt x="186146" y="38262"/>
                  </a:lnTo>
                  <a:lnTo>
                    <a:pt x="189709" y="34244"/>
                  </a:lnTo>
                  <a:lnTo>
                    <a:pt x="190303" y="29652"/>
                  </a:lnTo>
                  <a:lnTo>
                    <a:pt x="187927" y="25634"/>
                  </a:lnTo>
                  <a:lnTo>
                    <a:pt x="184958" y="21043"/>
                  </a:lnTo>
                  <a:lnTo>
                    <a:pt x="180801" y="17599"/>
                  </a:lnTo>
                  <a:lnTo>
                    <a:pt x="176644" y="14729"/>
                  </a:lnTo>
                  <a:lnTo>
                    <a:pt x="173674" y="13007"/>
                  </a:lnTo>
                  <a:lnTo>
                    <a:pt x="172486" y="12433"/>
                  </a:lnTo>
                  <a:close/>
                  <a:moveTo>
                    <a:pt x="142598" y="0"/>
                  </a:moveTo>
                  <a:cubicBezTo>
                    <a:pt x="184385" y="0"/>
                    <a:pt x="221973" y="17796"/>
                    <a:pt x="247220" y="46918"/>
                  </a:cubicBezTo>
                  <a:lnTo>
                    <a:pt x="246062" y="47304"/>
                  </a:lnTo>
                  <a:lnTo>
                    <a:pt x="244888" y="47893"/>
                  </a:lnTo>
                  <a:lnTo>
                    <a:pt x="244300" y="48481"/>
                  </a:lnTo>
                  <a:lnTo>
                    <a:pt x="243713" y="49658"/>
                  </a:lnTo>
                  <a:lnTo>
                    <a:pt x="239017" y="56130"/>
                  </a:lnTo>
                  <a:lnTo>
                    <a:pt x="233733" y="59660"/>
                  </a:lnTo>
                  <a:lnTo>
                    <a:pt x="230210" y="62014"/>
                  </a:lnTo>
                  <a:lnTo>
                    <a:pt x="229623" y="65544"/>
                  </a:lnTo>
                  <a:lnTo>
                    <a:pt x="232558" y="70251"/>
                  </a:lnTo>
                  <a:lnTo>
                    <a:pt x="237255" y="70251"/>
                  </a:lnTo>
                  <a:lnTo>
                    <a:pt x="241365" y="68486"/>
                  </a:lnTo>
                  <a:lnTo>
                    <a:pt x="243713" y="64956"/>
                  </a:lnTo>
                  <a:lnTo>
                    <a:pt x="245475" y="62014"/>
                  </a:lnTo>
                  <a:lnTo>
                    <a:pt x="248997" y="61425"/>
                  </a:lnTo>
                  <a:lnTo>
                    <a:pt x="252520" y="62602"/>
                  </a:lnTo>
                  <a:lnTo>
                    <a:pt x="253107" y="66132"/>
                  </a:lnTo>
                  <a:lnTo>
                    <a:pt x="251933" y="70251"/>
                  </a:lnTo>
                  <a:lnTo>
                    <a:pt x="248410" y="73781"/>
                  </a:lnTo>
                  <a:lnTo>
                    <a:pt x="243126" y="75546"/>
                  </a:lnTo>
                  <a:lnTo>
                    <a:pt x="235494" y="74958"/>
                  </a:lnTo>
                  <a:lnTo>
                    <a:pt x="229623" y="73781"/>
                  </a:lnTo>
                  <a:lnTo>
                    <a:pt x="224926" y="74370"/>
                  </a:lnTo>
                  <a:lnTo>
                    <a:pt x="222578" y="74958"/>
                  </a:lnTo>
                  <a:lnTo>
                    <a:pt x="221991" y="75546"/>
                  </a:lnTo>
                  <a:lnTo>
                    <a:pt x="220816" y="76135"/>
                  </a:lnTo>
                  <a:lnTo>
                    <a:pt x="217294" y="77900"/>
                  </a:lnTo>
                  <a:lnTo>
                    <a:pt x="213771" y="80254"/>
                  </a:lnTo>
                  <a:lnTo>
                    <a:pt x="213184" y="84372"/>
                  </a:lnTo>
                  <a:lnTo>
                    <a:pt x="213184" y="87902"/>
                  </a:lnTo>
                  <a:lnTo>
                    <a:pt x="212597" y="89668"/>
                  </a:lnTo>
                  <a:lnTo>
                    <a:pt x="210249" y="89668"/>
                  </a:lnTo>
                  <a:lnTo>
                    <a:pt x="205552" y="89079"/>
                  </a:lnTo>
                  <a:lnTo>
                    <a:pt x="201442" y="90844"/>
                  </a:lnTo>
                  <a:lnTo>
                    <a:pt x="200855" y="95551"/>
                  </a:lnTo>
                  <a:lnTo>
                    <a:pt x="203203" y="101435"/>
                  </a:lnTo>
                  <a:lnTo>
                    <a:pt x="207900" y="105554"/>
                  </a:lnTo>
                  <a:lnTo>
                    <a:pt x="210249" y="104377"/>
                  </a:lnTo>
                  <a:lnTo>
                    <a:pt x="213184" y="103200"/>
                  </a:lnTo>
                  <a:lnTo>
                    <a:pt x="216120" y="102612"/>
                  </a:lnTo>
                  <a:lnTo>
                    <a:pt x="217881" y="102023"/>
                  </a:lnTo>
                  <a:lnTo>
                    <a:pt x="218468" y="100258"/>
                  </a:lnTo>
                  <a:lnTo>
                    <a:pt x="219642" y="97905"/>
                  </a:lnTo>
                  <a:lnTo>
                    <a:pt x="221404" y="96140"/>
                  </a:lnTo>
                  <a:lnTo>
                    <a:pt x="223165" y="94963"/>
                  </a:lnTo>
                  <a:lnTo>
                    <a:pt x="228449" y="93786"/>
                  </a:lnTo>
                  <a:lnTo>
                    <a:pt x="234320" y="95551"/>
                  </a:lnTo>
                  <a:lnTo>
                    <a:pt x="238429" y="97905"/>
                  </a:lnTo>
                  <a:lnTo>
                    <a:pt x="241365" y="101435"/>
                  </a:lnTo>
                  <a:lnTo>
                    <a:pt x="245475" y="104965"/>
                  </a:lnTo>
                  <a:lnTo>
                    <a:pt x="251933" y="106142"/>
                  </a:lnTo>
                  <a:lnTo>
                    <a:pt x="257217" y="104965"/>
                  </a:lnTo>
                  <a:lnTo>
                    <a:pt x="261326" y="100847"/>
                  </a:lnTo>
                  <a:lnTo>
                    <a:pt x="264849" y="97316"/>
                  </a:lnTo>
                  <a:lnTo>
                    <a:pt x="269546" y="96140"/>
                  </a:lnTo>
                  <a:lnTo>
                    <a:pt x="274243" y="96140"/>
                  </a:lnTo>
                  <a:lnTo>
                    <a:pt x="276168" y="96911"/>
                  </a:lnTo>
                  <a:lnTo>
                    <a:pt x="277054" y="101259"/>
                  </a:lnTo>
                  <a:lnTo>
                    <a:pt x="276357" y="101702"/>
                  </a:lnTo>
                  <a:lnTo>
                    <a:pt x="273940" y="102279"/>
                  </a:lnTo>
                  <a:lnTo>
                    <a:pt x="270315" y="102855"/>
                  </a:lnTo>
                  <a:lnTo>
                    <a:pt x="266689" y="102855"/>
                  </a:lnTo>
                  <a:lnTo>
                    <a:pt x="263064" y="103432"/>
                  </a:lnTo>
                  <a:lnTo>
                    <a:pt x="261251" y="104585"/>
                  </a:lnTo>
                  <a:lnTo>
                    <a:pt x="260647" y="105738"/>
                  </a:lnTo>
                  <a:lnTo>
                    <a:pt x="261855" y="107468"/>
                  </a:lnTo>
                  <a:lnTo>
                    <a:pt x="266689" y="112081"/>
                  </a:lnTo>
                  <a:lnTo>
                    <a:pt x="270315" y="116117"/>
                  </a:lnTo>
                  <a:lnTo>
                    <a:pt x="271523" y="119577"/>
                  </a:lnTo>
                  <a:lnTo>
                    <a:pt x="270315" y="123036"/>
                  </a:lnTo>
                  <a:lnTo>
                    <a:pt x="269710" y="123036"/>
                  </a:lnTo>
                  <a:lnTo>
                    <a:pt x="269710" y="123613"/>
                  </a:lnTo>
                  <a:lnTo>
                    <a:pt x="270046" y="123933"/>
                  </a:lnTo>
                  <a:lnTo>
                    <a:pt x="268798" y="125262"/>
                  </a:lnTo>
                  <a:lnTo>
                    <a:pt x="269720" y="124116"/>
                  </a:lnTo>
                  <a:lnTo>
                    <a:pt x="266799" y="122376"/>
                  </a:lnTo>
                  <a:lnTo>
                    <a:pt x="264462" y="120635"/>
                  </a:lnTo>
                  <a:lnTo>
                    <a:pt x="261541" y="119474"/>
                  </a:lnTo>
                  <a:lnTo>
                    <a:pt x="258036" y="118894"/>
                  </a:lnTo>
                  <a:lnTo>
                    <a:pt x="255699" y="118314"/>
                  </a:lnTo>
                  <a:lnTo>
                    <a:pt x="252194" y="118314"/>
                  </a:lnTo>
                  <a:lnTo>
                    <a:pt x="248689" y="118894"/>
                  </a:lnTo>
                  <a:lnTo>
                    <a:pt x="245768" y="119474"/>
                  </a:lnTo>
                  <a:lnTo>
                    <a:pt x="242847" y="119474"/>
                  </a:lnTo>
                  <a:lnTo>
                    <a:pt x="239926" y="117734"/>
                  </a:lnTo>
                  <a:lnTo>
                    <a:pt x="237005" y="114832"/>
                  </a:lnTo>
                  <a:lnTo>
                    <a:pt x="235252" y="110771"/>
                  </a:lnTo>
                  <a:lnTo>
                    <a:pt x="231747" y="107289"/>
                  </a:lnTo>
                  <a:lnTo>
                    <a:pt x="228241" y="103808"/>
                  </a:lnTo>
                  <a:lnTo>
                    <a:pt x="223568" y="102647"/>
                  </a:lnTo>
                  <a:lnTo>
                    <a:pt x="218441" y="102647"/>
                  </a:lnTo>
                  <a:lnTo>
                    <a:pt x="217726" y="102647"/>
                  </a:lnTo>
                  <a:lnTo>
                    <a:pt x="217584" y="102929"/>
                  </a:lnTo>
                  <a:lnTo>
                    <a:pt x="216579" y="103259"/>
                  </a:lnTo>
                  <a:lnTo>
                    <a:pt x="213475" y="103871"/>
                  </a:lnTo>
                  <a:lnTo>
                    <a:pt x="210372" y="105094"/>
                  </a:lnTo>
                  <a:lnTo>
                    <a:pt x="207953" y="106286"/>
                  </a:lnTo>
                  <a:lnTo>
                    <a:pt x="207794" y="106129"/>
                  </a:lnTo>
                  <a:lnTo>
                    <a:pt x="207794" y="106709"/>
                  </a:lnTo>
                  <a:lnTo>
                    <a:pt x="207210" y="106709"/>
                  </a:lnTo>
                  <a:lnTo>
                    <a:pt x="206041" y="107289"/>
                  </a:lnTo>
                  <a:lnTo>
                    <a:pt x="204873" y="107869"/>
                  </a:lnTo>
                  <a:lnTo>
                    <a:pt x="202536" y="110190"/>
                  </a:lnTo>
                  <a:lnTo>
                    <a:pt x="198447" y="112511"/>
                  </a:lnTo>
                  <a:lnTo>
                    <a:pt x="194357" y="116573"/>
                  </a:lnTo>
                  <a:lnTo>
                    <a:pt x="189684" y="121215"/>
                  </a:lnTo>
                  <a:lnTo>
                    <a:pt x="185010" y="127018"/>
                  </a:lnTo>
                  <a:lnTo>
                    <a:pt x="182089" y="132820"/>
                  </a:lnTo>
                  <a:lnTo>
                    <a:pt x="179752" y="139783"/>
                  </a:lnTo>
                  <a:lnTo>
                    <a:pt x="179752" y="146166"/>
                  </a:lnTo>
                  <a:lnTo>
                    <a:pt x="180920" y="151388"/>
                  </a:lnTo>
                  <a:lnTo>
                    <a:pt x="182673" y="156030"/>
                  </a:lnTo>
                  <a:lnTo>
                    <a:pt x="185010" y="159512"/>
                  </a:lnTo>
                  <a:lnTo>
                    <a:pt x="187931" y="162413"/>
                  </a:lnTo>
                  <a:lnTo>
                    <a:pt x="192020" y="164154"/>
                  </a:lnTo>
                  <a:lnTo>
                    <a:pt x="196694" y="164734"/>
                  </a:lnTo>
                  <a:lnTo>
                    <a:pt x="201368" y="164734"/>
                  </a:lnTo>
                  <a:lnTo>
                    <a:pt x="206041" y="164734"/>
                  </a:lnTo>
                  <a:lnTo>
                    <a:pt x="211884" y="166475"/>
                  </a:lnTo>
                  <a:lnTo>
                    <a:pt x="217141" y="168796"/>
                  </a:lnTo>
                  <a:lnTo>
                    <a:pt x="221231" y="172277"/>
                  </a:lnTo>
                  <a:lnTo>
                    <a:pt x="224736" y="177500"/>
                  </a:lnTo>
                  <a:lnTo>
                    <a:pt x="226489" y="182722"/>
                  </a:lnTo>
                  <a:lnTo>
                    <a:pt x="226489" y="190265"/>
                  </a:lnTo>
                  <a:lnTo>
                    <a:pt x="224736" y="197808"/>
                  </a:lnTo>
                  <a:lnTo>
                    <a:pt x="222399" y="204771"/>
                  </a:lnTo>
                  <a:lnTo>
                    <a:pt x="221815" y="212895"/>
                  </a:lnTo>
                  <a:lnTo>
                    <a:pt x="222399" y="221018"/>
                  </a:lnTo>
                  <a:lnTo>
                    <a:pt x="223568" y="229142"/>
                  </a:lnTo>
                  <a:lnTo>
                    <a:pt x="226489" y="235525"/>
                  </a:lnTo>
                  <a:lnTo>
                    <a:pt x="229994" y="241327"/>
                  </a:lnTo>
                  <a:lnTo>
                    <a:pt x="234083" y="244228"/>
                  </a:lnTo>
                  <a:lnTo>
                    <a:pt x="236856" y="245408"/>
                  </a:lnTo>
                  <a:cubicBezTo>
                    <a:pt x="212480" y="268760"/>
                    <a:pt x="179145" y="282372"/>
                    <a:pt x="142598" y="282372"/>
                  </a:cubicBezTo>
                  <a:cubicBezTo>
                    <a:pt x="63843" y="282372"/>
                    <a:pt x="0" y="219161"/>
                    <a:pt x="0" y="141186"/>
                  </a:cubicBezTo>
                  <a:cubicBezTo>
                    <a:pt x="0" y="101832"/>
                    <a:pt x="16262" y="66239"/>
                    <a:pt x="42632" y="40774"/>
                  </a:cubicBezTo>
                  <a:lnTo>
                    <a:pt x="42230" y="41073"/>
                  </a:lnTo>
                  <a:lnTo>
                    <a:pt x="46333" y="45723"/>
                  </a:lnTo>
                  <a:lnTo>
                    <a:pt x="48092" y="52116"/>
                  </a:lnTo>
                  <a:lnTo>
                    <a:pt x="46333" y="58510"/>
                  </a:lnTo>
                  <a:lnTo>
                    <a:pt x="41058" y="65485"/>
                  </a:lnTo>
                  <a:lnTo>
                    <a:pt x="33437" y="76528"/>
                  </a:lnTo>
                  <a:lnTo>
                    <a:pt x="35196" y="86990"/>
                  </a:lnTo>
                  <a:lnTo>
                    <a:pt x="38713" y="93383"/>
                  </a:lnTo>
                  <a:lnTo>
                    <a:pt x="41058" y="96290"/>
                  </a:lnTo>
                  <a:lnTo>
                    <a:pt x="41058" y="101521"/>
                  </a:lnTo>
                  <a:lnTo>
                    <a:pt x="41058" y="106170"/>
                  </a:lnTo>
                  <a:lnTo>
                    <a:pt x="41644" y="110820"/>
                  </a:lnTo>
                  <a:lnTo>
                    <a:pt x="43988" y="114889"/>
                  </a:lnTo>
                  <a:lnTo>
                    <a:pt x="46333" y="118957"/>
                  </a:lnTo>
                  <a:lnTo>
                    <a:pt x="49850" y="122445"/>
                  </a:lnTo>
                  <a:lnTo>
                    <a:pt x="54540" y="124770"/>
                  </a:lnTo>
                  <a:lnTo>
                    <a:pt x="60988" y="127095"/>
                  </a:lnTo>
                  <a:lnTo>
                    <a:pt x="68609" y="132326"/>
                  </a:lnTo>
                  <a:lnTo>
                    <a:pt x="71540" y="136975"/>
                  </a:lnTo>
                  <a:lnTo>
                    <a:pt x="73298" y="141625"/>
                  </a:lnTo>
                  <a:lnTo>
                    <a:pt x="78574" y="143369"/>
                  </a:lnTo>
                  <a:lnTo>
                    <a:pt x="84436" y="144531"/>
                  </a:lnTo>
                  <a:lnTo>
                    <a:pt x="86781" y="145694"/>
                  </a:lnTo>
                  <a:lnTo>
                    <a:pt x="85608" y="149181"/>
                  </a:lnTo>
                  <a:lnTo>
                    <a:pt x="79746" y="153831"/>
                  </a:lnTo>
                  <a:lnTo>
                    <a:pt x="76229" y="157318"/>
                  </a:lnTo>
                  <a:lnTo>
                    <a:pt x="75057" y="162549"/>
                  </a:lnTo>
                  <a:lnTo>
                    <a:pt x="75057" y="167780"/>
                  </a:lnTo>
                  <a:lnTo>
                    <a:pt x="76229" y="173011"/>
                  </a:lnTo>
                  <a:lnTo>
                    <a:pt x="78574" y="178243"/>
                  </a:lnTo>
                  <a:lnTo>
                    <a:pt x="80919" y="184055"/>
                  </a:lnTo>
                  <a:lnTo>
                    <a:pt x="85022" y="188705"/>
                  </a:lnTo>
                  <a:lnTo>
                    <a:pt x="89126" y="191029"/>
                  </a:lnTo>
                  <a:lnTo>
                    <a:pt x="93815" y="199748"/>
                  </a:lnTo>
                  <a:lnTo>
                    <a:pt x="93815" y="213697"/>
                  </a:lnTo>
                  <a:lnTo>
                    <a:pt x="92643" y="231134"/>
                  </a:lnTo>
                  <a:lnTo>
                    <a:pt x="93229" y="247990"/>
                  </a:lnTo>
                  <a:lnTo>
                    <a:pt x="96746" y="259614"/>
                  </a:lnTo>
                  <a:lnTo>
                    <a:pt x="102608" y="264264"/>
                  </a:lnTo>
                  <a:lnTo>
                    <a:pt x="107298" y="264845"/>
                  </a:lnTo>
                  <a:lnTo>
                    <a:pt x="109642" y="264845"/>
                  </a:lnTo>
                  <a:lnTo>
                    <a:pt x="107884" y="260195"/>
                  </a:lnTo>
                  <a:lnTo>
                    <a:pt x="105539" y="252058"/>
                  </a:lnTo>
                  <a:lnTo>
                    <a:pt x="106125" y="243340"/>
                  </a:lnTo>
                  <a:lnTo>
                    <a:pt x="112573" y="238109"/>
                  </a:lnTo>
                  <a:lnTo>
                    <a:pt x="117263" y="235784"/>
                  </a:lnTo>
                  <a:lnTo>
                    <a:pt x="120194" y="232878"/>
                  </a:lnTo>
                  <a:lnTo>
                    <a:pt x="121952" y="228809"/>
                  </a:lnTo>
                  <a:lnTo>
                    <a:pt x="124297" y="225322"/>
                  </a:lnTo>
                  <a:lnTo>
                    <a:pt x="126056" y="221253"/>
                  </a:lnTo>
                  <a:lnTo>
                    <a:pt x="128401" y="217185"/>
                  </a:lnTo>
                  <a:lnTo>
                    <a:pt x="130745" y="214860"/>
                  </a:lnTo>
                  <a:lnTo>
                    <a:pt x="135435" y="212535"/>
                  </a:lnTo>
                  <a:lnTo>
                    <a:pt x="142469" y="208466"/>
                  </a:lnTo>
                  <a:lnTo>
                    <a:pt x="145400" y="202654"/>
                  </a:lnTo>
                  <a:lnTo>
                    <a:pt x="147745" y="195098"/>
                  </a:lnTo>
                  <a:lnTo>
                    <a:pt x="154193" y="186961"/>
                  </a:lnTo>
                  <a:lnTo>
                    <a:pt x="156538" y="182892"/>
                  </a:lnTo>
                  <a:lnTo>
                    <a:pt x="156538" y="179986"/>
                  </a:lnTo>
                  <a:lnTo>
                    <a:pt x="154779" y="177080"/>
                  </a:lnTo>
                  <a:lnTo>
                    <a:pt x="151262" y="173593"/>
                  </a:lnTo>
                  <a:lnTo>
                    <a:pt x="146573" y="171268"/>
                  </a:lnTo>
                  <a:lnTo>
                    <a:pt x="142469" y="168362"/>
                  </a:lnTo>
                  <a:lnTo>
                    <a:pt x="138366" y="165456"/>
                  </a:lnTo>
                  <a:lnTo>
                    <a:pt x="136607" y="162549"/>
                  </a:lnTo>
                  <a:lnTo>
                    <a:pt x="132504" y="156156"/>
                  </a:lnTo>
                  <a:lnTo>
                    <a:pt x="127814" y="151506"/>
                  </a:lnTo>
                  <a:lnTo>
                    <a:pt x="121952" y="147438"/>
                  </a:lnTo>
                  <a:lnTo>
                    <a:pt x="117849" y="143369"/>
                  </a:lnTo>
                  <a:lnTo>
                    <a:pt x="116090" y="141625"/>
                  </a:lnTo>
                  <a:lnTo>
                    <a:pt x="112573" y="140463"/>
                  </a:lnTo>
                  <a:lnTo>
                    <a:pt x="107884" y="139882"/>
                  </a:lnTo>
                  <a:lnTo>
                    <a:pt x="103194" y="138719"/>
                  </a:lnTo>
                  <a:lnTo>
                    <a:pt x="98505" y="138719"/>
                  </a:lnTo>
                  <a:lnTo>
                    <a:pt x="93815" y="138719"/>
                  </a:lnTo>
                  <a:lnTo>
                    <a:pt x="90298" y="138719"/>
                  </a:lnTo>
                  <a:lnTo>
                    <a:pt x="88539" y="139882"/>
                  </a:lnTo>
                  <a:lnTo>
                    <a:pt x="85022" y="139882"/>
                  </a:lnTo>
                  <a:lnTo>
                    <a:pt x="81505" y="138719"/>
                  </a:lnTo>
                  <a:lnTo>
                    <a:pt x="79160" y="136975"/>
                  </a:lnTo>
                  <a:lnTo>
                    <a:pt x="79160" y="134069"/>
                  </a:lnTo>
                  <a:lnTo>
                    <a:pt x="80333" y="131744"/>
                  </a:lnTo>
                  <a:lnTo>
                    <a:pt x="82091" y="128838"/>
                  </a:lnTo>
                  <a:lnTo>
                    <a:pt x="83264" y="127095"/>
                  </a:lnTo>
                  <a:lnTo>
                    <a:pt x="80333" y="125351"/>
                  </a:lnTo>
                  <a:lnTo>
                    <a:pt x="76815" y="124770"/>
                  </a:lnTo>
                  <a:lnTo>
                    <a:pt x="76229" y="124770"/>
                  </a:lnTo>
                  <a:lnTo>
                    <a:pt x="76815" y="123026"/>
                  </a:lnTo>
                  <a:lnTo>
                    <a:pt x="78574" y="118376"/>
                  </a:lnTo>
                  <a:lnTo>
                    <a:pt x="78574" y="115470"/>
                  </a:lnTo>
                  <a:lnTo>
                    <a:pt x="76229" y="116051"/>
                  </a:lnTo>
                  <a:lnTo>
                    <a:pt x="72712" y="118957"/>
                  </a:lnTo>
                  <a:lnTo>
                    <a:pt x="67436" y="119539"/>
                  </a:lnTo>
                  <a:lnTo>
                    <a:pt x="63333" y="117795"/>
                  </a:lnTo>
                  <a:lnTo>
                    <a:pt x="61574" y="113726"/>
                  </a:lnTo>
                  <a:lnTo>
                    <a:pt x="62747" y="109658"/>
                  </a:lnTo>
                  <a:lnTo>
                    <a:pt x="65678" y="103846"/>
                  </a:lnTo>
                  <a:lnTo>
                    <a:pt x="68022" y="102102"/>
                  </a:lnTo>
                  <a:lnTo>
                    <a:pt x="70953" y="100939"/>
                  </a:lnTo>
                  <a:lnTo>
                    <a:pt x="75057" y="100358"/>
                  </a:lnTo>
                  <a:lnTo>
                    <a:pt x="78574" y="100358"/>
                  </a:lnTo>
                  <a:lnTo>
                    <a:pt x="81505" y="100939"/>
                  </a:lnTo>
                  <a:lnTo>
                    <a:pt x="85022" y="101521"/>
                  </a:lnTo>
                  <a:lnTo>
                    <a:pt x="86781" y="102683"/>
                  </a:lnTo>
                  <a:lnTo>
                    <a:pt x="88539" y="105008"/>
                  </a:lnTo>
                  <a:lnTo>
                    <a:pt x="89712" y="107914"/>
                  </a:lnTo>
                  <a:lnTo>
                    <a:pt x="90884" y="110820"/>
                  </a:lnTo>
                  <a:lnTo>
                    <a:pt x="93229" y="111401"/>
                  </a:lnTo>
                  <a:lnTo>
                    <a:pt x="93815" y="110239"/>
                  </a:lnTo>
                  <a:lnTo>
                    <a:pt x="93815" y="106752"/>
                  </a:lnTo>
                  <a:lnTo>
                    <a:pt x="94401" y="103846"/>
                  </a:lnTo>
                  <a:lnTo>
                    <a:pt x="95574" y="100939"/>
                  </a:lnTo>
                  <a:lnTo>
                    <a:pt x="99677" y="98033"/>
                  </a:lnTo>
                  <a:lnTo>
                    <a:pt x="104367" y="94546"/>
                  </a:lnTo>
                  <a:lnTo>
                    <a:pt x="108470" y="89896"/>
                  </a:lnTo>
                  <a:lnTo>
                    <a:pt x="111987" y="85828"/>
                  </a:lnTo>
                  <a:lnTo>
                    <a:pt x="117263" y="81759"/>
                  </a:lnTo>
                  <a:lnTo>
                    <a:pt x="123125" y="80015"/>
                  </a:lnTo>
                  <a:lnTo>
                    <a:pt x="128987" y="79434"/>
                  </a:lnTo>
                  <a:lnTo>
                    <a:pt x="133090" y="78853"/>
                  </a:lnTo>
                  <a:lnTo>
                    <a:pt x="135435" y="76528"/>
                  </a:lnTo>
                  <a:lnTo>
                    <a:pt x="134849" y="73041"/>
                  </a:lnTo>
                  <a:lnTo>
                    <a:pt x="134263" y="71297"/>
                  </a:lnTo>
                  <a:lnTo>
                    <a:pt x="134849" y="70134"/>
                  </a:lnTo>
                  <a:lnTo>
                    <a:pt x="142469" y="70134"/>
                  </a:lnTo>
                  <a:lnTo>
                    <a:pt x="150090" y="68391"/>
                  </a:lnTo>
                  <a:lnTo>
                    <a:pt x="150676" y="64903"/>
                  </a:lnTo>
                  <a:lnTo>
                    <a:pt x="146573" y="58510"/>
                  </a:lnTo>
                  <a:lnTo>
                    <a:pt x="141883" y="53279"/>
                  </a:lnTo>
                  <a:lnTo>
                    <a:pt x="137194" y="49792"/>
                  </a:lnTo>
                  <a:lnTo>
                    <a:pt x="133090" y="49210"/>
                  </a:lnTo>
                  <a:lnTo>
                    <a:pt x="128401" y="52116"/>
                  </a:lnTo>
                  <a:lnTo>
                    <a:pt x="124297" y="57348"/>
                  </a:lnTo>
                  <a:lnTo>
                    <a:pt x="120194" y="61997"/>
                  </a:lnTo>
                  <a:lnTo>
                    <a:pt x="117263" y="63160"/>
                  </a:lnTo>
                  <a:lnTo>
                    <a:pt x="115504" y="61997"/>
                  </a:lnTo>
                  <a:lnTo>
                    <a:pt x="114918" y="57348"/>
                  </a:lnTo>
                  <a:lnTo>
                    <a:pt x="112573" y="53860"/>
                  </a:lnTo>
                  <a:lnTo>
                    <a:pt x="108470" y="53279"/>
                  </a:lnTo>
                  <a:lnTo>
                    <a:pt x="104367" y="53279"/>
                  </a:lnTo>
                  <a:lnTo>
                    <a:pt x="102608" y="49792"/>
                  </a:lnTo>
                  <a:lnTo>
                    <a:pt x="103780" y="47467"/>
                  </a:lnTo>
                  <a:lnTo>
                    <a:pt x="106125" y="45142"/>
                  </a:lnTo>
                  <a:lnTo>
                    <a:pt x="110229" y="43398"/>
                  </a:lnTo>
                  <a:lnTo>
                    <a:pt x="114918" y="41654"/>
                  </a:lnTo>
                  <a:lnTo>
                    <a:pt x="119021" y="41073"/>
                  </a:lnTo>
                  <a:lnTo>
                    <a:pt x="123125" y="40492"/>
                  </a:lnTo>
                  <a:lnTo>
                    <a:pt x="124883" y="40492"/>
                  </a:lnTo>
                  <a:lnTo>
                    <a:pt x="126056" y="40492"/>
                  </a:lnTo>
                  <a:lnTo>
                    <a:pt x="129573" y="39330"/>
                  </a:lnTo>
                  <a:lnTo>
                    <a:pt x="127814" y="36423"/>
                  </a:lnTo>
                  <a:lnTo>
                    <a:pt x="124883" y="34098"/>
                  </a:lnTo>
                  <a:lnTo>
                    <a:pt x="124297" y="31192"/>
                  </a:lnTo>
                  <a:lnTo>
                    <a:pt x="124297" y="28867"/>
                  </a:lnTo>
                  <a:lnTo>
                    <a:pt x="121952" y="27705"/>
                  </a:lnTo>
                  <a:lnTo>
                    <a:pt x="119608" y="27705"/>
                  </a:lnTo>
                  <a:lnTo>
                    <a:pt x="117849" y="30611"/>
                  </a:lnTo>
                  <a:lnTo>
                    <a:pt x="116677" y="32936"/>
                  </a:lnTo>
                  <a:lnTo>
                    <a:pt x="114332" y="34098"/>
                  </a:lnTo>
                  <a:lnTo>
                    <a:pt x="111401" y="32355"/>
                  </a:lnTo>
                  <a:lnTo>
                    <a:pt x="111987" y="30030"/>
                  </a:lnTo>
                  <a:lnTo>
                    <a:pt x="112573" y="27705"/>
                  </a:lnTo>
                  <a:lnTo>
                    <a:pt x="109642" y="27705"/>
                  </a:lnTo>
                  <a:lnTo>
                    <a:pt x="105539" y="27124"/>
                  </a:lnTo>
                  <a:lnTo>
                    <a:pt x="102022" y="25961"/>
                  </a:lnTo>
                  <a:lnTo>
                    <a:pt x="100849" y="23055"/>
                  </a:lnTo>
                  <a:lnTo>
                    <a:pt x="100849" y="21893"/>
                  </a:lnTo>
                  <a:lnTo>
                    <a:pt x="98505" y="20149"/>
                  </a:lnTo>
                  <a:lnTo>
                    <a:pt x="93815" y="20149"/>
                  </a:lnTo>
                  <a:lnTo>
                    <a:pt x="90298" y="21893"/>
                  </a:lnTo>
                  <a:lnTo>
                    <a:pt x="89712" y="23636"/>
                  </a:lnTo>
                  <a:lnTo>
                    <a:pt x="88539" y="25961"/>
                  </a:lnTo>
                  <a:lnTo>
                    <a:pt x="85022" y="27124"/>
                  </a:lnTo>
                  <a:lnTo>
                    <a:pt x="83264" y="27124"/>
                  </a:lnTo>
                  <a:lnTo>
                    <a:pt x="80919" y="27124"/>
                  </a:lnTo>
                  <a:lnTo>
                    <a:pt x="78574" y="27124"/>
                  </a:lnTo>
                  <a:lnTo>
                    <a:pt x="75643" y="26543"/>
                  </a:lnTo>
                  <a:lnTo>
                    <a:pt x="72126" y="26543"/>
                  </a:lnTo>
                  <a:lnTo>
                    <a:pt x="69781" y="25961"/>
                  </a:lnTo>
                  <a:lnTo>
                    <a:pt x="66264" y="25380"/>
                  </a:lnTo>
                  <a:lnTo>
                    <a:pt x="65882" y="25254"/>
                  </a:lnTo>
                  <a:cubicBezTo>
                    <a:pt x="86901" y="8482"/>
                    <a:pt x="113749" y="0"/>
                    <a:pt x="142598" y="0"/>
                  </a:cubicBezTo>
                  <a:close/>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pPr algn="ctr"/>
              <a:endParaRPr lang="en-US" sz="1620" b="1">
                <a:solidFill>
                  <a:srgbClr val="0A252F"/>
                </a:solidFill>
                <a:latin typeface="Gotham Black"/>
                <a:cs typeface="Gotham Black"/>
              </a:endParaRPr>
            </a:p>
          </p:txBody>
        </p:sp>
        <p:sp>
          <p:nvSpPr>
            <p:cNvPr id="108" name="Oval 130"/>
            <p:cNvSpPr>
              <a:spLocks noChangeArrowheads="1"/>
            </p:cNvSpPr>
            <p:nvPr/>
          </p:nvSpPr>
          <p:spPr bwMode="gray">
            <a:xfrm>
              <a:off x="1304193" y="1035400"/>
              <a:ext cx="386621" cy="382793"/>
            </a:xfrm>
            <a:prstGeom prst="ellipse">
              <a:avLst/>
            </a:prstGeom>
            <a:noFill/>
            <a:ln w="12700">
              <a:solidFill>
                <a:srgbClr val="7F8C8D"/>
              </a:solidFill>
              <a:round/>
              <a:headEnd/>
              <a:tailEnd/>
            </a:ln>
            <a:effectLst/>
          </p:spPr>
          <p:txBody>
            <a:bodyPr wrap="none" anchor="ctr"/>
            <a:lstStyle/>
            <a:p>
              <a:pPr algn="ctr"/>
              <a:endParaRPr lang="en-US" sz="1620" b="1">
                <a:solidFill>
                  <a:srgbClr val="0A252F"/>
                </a:solidFill>
                <a:latin typeface="Gotham Black"/>
                <a:cs typeface="Gotham Black"/>
              </a:endParaRPr>
            </a:p>
          </p:txBody>
        </p:sp>
      </p:grpSp>
      <p:sp>
        <p:nvSpPr>
          <p:cNvPr id="52" name="dtable170554751157760 0 66 161 95 65"/>
          <p:cNvSpPr txBox="1">
            <a:spLocks/>
          </p:cNvSpPr>
          <p:nvPr>
            <p:custDataLst>
              <p:tags r:id="rId2"/>
            </p:custDataLst>
          </p:nvPr>
        </p:nvSpPr>
        <p:spPr>
          <a:xfrm>
            <a:off x="6557839" y="2944438"/>
            <a:ext cx="1541963" cy="415816"/>
          </a:xfrm>
          <a:prstGeom prst="rect">
            <a:avLst/>
          </a:prstGeom>
          <a:noFill/>
          <a:ln w="9525">
            <a:noFill/>
            <a:miter lim="800000"/>
            <a:headEnd/>
            <a:tailEnd/>
          </a:ln>
          <a:effectLst/>
        </p:spPr>
        <p:txBody>
          <a:bodyPr vert="horz" wrap="square" lIns="55964" tIns="55090" rIns="55090" bIns="55090"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1350" b="0" dirty="0">
                <a:solidFill>
                  <a:srgbClr val="494F61"/>
                </a:solidFill>
                <a:latin typeface="Gotham Black"/>
                <a:cs typeface="Gotham Black"/>
              </a:rPr>
              <a:t>OPTIMISE</a:t>
            </a:r>
          </a:p>
        </p:txBody>
      </p:sp>
      <p:grpSp>
        <p:nvGrpSpPr>
          <p:cNvPr id="54" name="Group 53"/>
          <p:cNvGrpSpPr/>
          <p:nvPr/>
        </p:nvGrpSpPr>
        <p:grpSpPr>
          <a:xfrm>
            <a:off x="5858591" y="3038325"/>
            <a:ext cx="627515" cy="620253"/>
            <a:chOff x="1344776" y="2715896"/>
            <a:chExt cx="346038" cy="342034"/>
          </a:xfrm>
        </p:grpSpPr>
        <p:sp>
          <p:nvSpPr>
            <p:cNvPr id="78" name="Freeform 395"/>
            <p:cNvSpPr>
              <a:spLocks noEditPoints="1"/>
            </p:cNvSpPr>
            <p:nvPr/>
          </p:nvSpPr>
          <p:spPr bwMode="auto">
            <a:xfrm>
              <a:off x="1344776" y="2715896"/>
              <a:ext cx="346038" cy="342034"/>
            </a:xfrm>
            <a:custGeom>
              <a:avLst/>
              <a:gdLst>
                <a:gd name="T0" fmla="*/ 175 w 670"/>
                <a:gd name="T1" fmla="*/ 96 h 670"/>
                <a:gd name="T2" fmla="*/ 209 w 670"/>
                <a:gd name="T3" fmla="*/ 83 h 670"/>
                <a:gd name="T4" fmla="*/ 219 w 670"/>
                <a:gd name="T5" fmla="*/ 15 h 670"/>
                <a:gd name="T6" fmla="*/ 316 w 670"/>
                <a:gd name="T7" fmla="*/ 48 h 670"/>
                <a:gd name="T8" fmla="*/ 352 w 670"/>
                <a:gd name="T9" fmla="*/ 53 h 670"/>
                <a:gd name="T10" fmla="*/ 395 w 670"/>
                <a:gd name="T11" fmla="*/ 0 h 670"/>
                <a:gd name="T12" fmla="*/ 462 w 670"/>
                <a:gd name="T13" fmla="*/ 77 h 670"/>
                <a:gd name="T14" fmla="*/ 490 w 670"/>
                <a:gd name="T15" fmla="*/ 100 h 670"/>
                <a:gd name="T16" fmla="*/ 554 w 670"/>
                <a:gd name="T17" fmla="*/ 76 h 670"/>
                <a:gd name="T18" fmla="*/ 574 w 670"/>
                <a:gd name="T19" fmla="*/ 176 h 670"/>
                <a:gd name="T20" fmla="*/ 587 w 670"/>
                <a:gd name="T21" fmla="*/ 210 h 670"/>
                <a:gd name="T22" fmla="*/ 655 w 670"/>
                <a:gd name="T23" fmla="*/ 220 h 670"/>
                <a:gd name="T24" fmla="*/ 622 w 670"/>
                <a:gd name="T25" fmla="*/ 317 h 670"/>
                <a:gd name="T26" fmla="*/ 617 w 670"/>
                <a:gd name="T27" fmla="*/ 353 h 670"/>
                <a:gd name="T28" fmla="*/ 670 w 670"/>
                <a:gd name="T29" fmla="*/ 396 h 670"/>
                <a:gd name="T30" fmla="*/ 593 w 670"/>
                <a:gd name="T31" fmla="*/ 463 h 670"/>
                <a:gd name="T32" fmla="*/ 570 w 670"/>
                <a:gd name="T33" fmla="*/ 491 h 670"/>
                <a:gd name="T34" fmla="*/ 594 w 670"/>
                <a:gd name="T35" fmla="*/ 555 h 670"/>
                <a:gd name="T36" fmla="*/ 494 w 670"/>
                <a:gd name="T37" fmla="*/ 575 h 670"/>
                <a:gd name="T38" fmla="*/ 460 w 670"/>
                <a:gd name="T39" fmla="*/ 588 h 670"/>
                <a:gd name="T40" fmla="*/ 450 w 670"/>
                <a:gd name="T41" fmla="*/ 655 h 670"/>
                <a:gd name="T42" fmla="*/ 353 w 670"/>
                <a:gd name="T43" fmla="*/ 622 h 670"/>
                <a:gd name="T44" fmla="*/ 317 w 670"/>
                <a:gd name="T45" fmla="*/ 617 h 670"/>
                <a:gd name="T46" fmla="*/ 274 w 670"/>
                <a:gd name="T47" fmla="*/ 670 h 670"/>
                <a:gd name="T48" fmla="*/ 207 w 670"/>
                <a:gd name="T49" fmla="*/ 594 h 670"/>
                <a:gd name="T50" fmla="*/ 179 w 670"/>
                <a:gd name="T51" fmla="*/ 570 h 670"/>
                <a:gd name="T52" fmla="*/ 115 w 670"/>
                <a:gd name="T53" fmla="*/ 595 h 670"/>
                <a:gd name="T54" fmla="*/ 95 w 670"/>
                <a:gd name="T55" fmla="*/ 495 h 670"/>
                <a:gd name="T56" fmla="*/ 82 w 670"/>
                <a:gd name="T57" fmla="*/ 461 h 670"/>
                <a:gd name="T58" fmla="*/ 15 w 670"/>
                <a:gd name="T59" fmla="*/ 451 h 670"/>
                <a:gd name="T60" fmla="*/ 48 w 670"/>
                <a:gd name="T61" fmla="*/ 354 h 670"/>
                <a:gd name="T62" fmla="*/ 53 w 670"/>
                <a:gd name="T63" fmla="*/ 318 h 670"/>
                <a:gd name="T64" fmla="*/ 0 w 670"/>
                <a:gd name="T65" fmla="*/ 275 h 670"/>
                <a:gd name="T66" fmla="*/ 76 w 670"/>
                <a:gd name="T67" fmla="*/ 208 h 670"/>
                <a:gd name="T68" fmla="*/ 100 w 670"/>
                <a:gd name="T69" fmla="*/ 180 h 670"/>
                <a:gd name="T70" fmla="*/ 75 w 670"/>
                <a:gd name="T71" fmla="*/ 116 h 670"/>
                <a:gd name="T72" fmla="*/ 195 w 670"/>
                <a:gd name="T73" fmla="*/ 196 h 670"/>
                <a:gd name="T74" fmla="*/ 474 w 670"/>
                <a:gd name="T75" fmla="*/ 475 h 670"/>
                <a:gd name="T76" fmla="*/ 195 w 670"/>
                <a:gd name="T77" fmla="*/ 196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0" h="670">
                  <a:moveTo>
                    <a:pt x="115" y="76"/>
                  </a:moveTo>
                  <a:lnTo>
                    <a:pt x="175" y="96"/>
                  </a:lnTo>
                  <a:lnTo>
                    <a:pt x="179" y="100"/>
                  </a:lnTo>
                  <a:cubicBezTo>
                    <a:pt x="189" y="94"/>
                    <a:pt x="199" y="88"/>
                    <a:pt x="209" y="83"/>
                  </a:cubicBezTo>
                  <a:lnTo>
                    <a:pt x="207" y="77"/>
                  </a:lnTo>
                  <a:lnTo>
                    <a:pt x="219" y="15"/>
                  </a:lnTo>
                  <a:lnTo>
                    <a:pt x="274" y="0"/>
                  </a:lnTo>
                  <a:lnTo>
                    <a:pt x="316" y="48"/>
                  </a:lnTo>
                  <a:lnTo>
                    <a:pt x="317" y="53"/>
                  </a:lnTo>
                  <a:cubicBezTo>
                    <a:pt x="329" y="53"/>
                    <a:pt x="340" y="53"/>
                    <a:pt x="352" y="53"/>
                  </a:cubicBezTo>
                  <a:lnTo>
                    <a:pt x="353" y="48"/>
                  </a:lnTo>
                  <a:lnTo>
                    <a:pt x="395" y="0"/>
                  </a:lnTo>
                  <a:lnTo>
                    <a:pt x="450" y="15"/>
                  </a:lnTo>
                  <a:lnTo>
                    <a:pt x="462" y="77"/>
                  </a:lnTo>
                  <a:lnTo>
                    <a:pt x="460" y="83"/>
                  </a:lnTo>
                  <a:cubicBezTo>
                    <a:pt x="470" y="88"/>
                    <a:pt x="480" y="94"/>
                    <a:pt x="490" y="100"/>
                  </a:cubicBezTo>
                  <a:lnTo>
                    <a:pt x="494" y="96"/>
                  </a:lnTo>
                  <a:lnTo>
                    <a:pt x="554" y="76"/>
                  </a:lnTo>
                  <a:lnTo>
                    <a:pt x="594" y="116"/>
                  </a:lnTo>
                  <a:lnTo>
                    <a:pt x="574" y="176"/>
                  </a:lnTo>
                  <a:lnTo>
                    <a:pt x="570" y="180"/>
                  </a:lnTo>
                  <a:cubicBezTo>
                    <a:pt x="576" y="190"/>
                    <a:pt x="582" y="200"/>
                    <a:pt x="587" y="210"/>
                  </a:cubicBezTo>
                  <a:lnTo>
                    <a:pt x="593" y="208"/>
                  </a:lnTo>
                  <a:lnTo>
                    <a:pt x="655" y="220"/>
                  </a:lnTo>
                  <a:lnTo>
                    <a:pt x="670" y="275"/>
                  </a:lnTo>
                  <a:lnTo>
                    <a:pt x="622" y="317"/>
                  </a:lnTo>
                  <a:lnTo>
                    <a:pt x="617" y="318"/>
                  </a:lnTo>
                  <a:cubicBezTo>
                    <a:pt x="617" y="330"/>
                    <a:pt x="617" y="341"/>
                    <a:pt x="617" y="353"/>
                  </a:cubicBezTo>
                  <a:lnTo>
                    <a:pt x="622" y="354"/>
                  </a:lnTo>
                  <a:lnTo>
                    <a:pt x="670" y="396"/>
                  </a:lnTo>
                  <a:lnTo>
                    <a:pt x="655" y="451"/>
                  </a:lnTo>
                  <a:lnTo>
                    <a:pt x="593" y="463"/>
                  </a:lnTo>
                  <a:lnTo>
                    <a:pt x="587" y="461"/>
                  </a:lnTo>
                  <a:cubicBezTo>
                    <a:pt x="582" y="471"/>
                    <a:pt x="576" y="481"/>
                    <a:pt x="570" y="491"/>
                  </a:cubicBezTo>
                  <a:lnTo>
                    <a:pt x="574" y="495"/>
                  </a:lnTo>
                  <a:lnTo>
                    <a:pt x="594" y="555"/>
                  </a:lnTo>
                  <a:lnTo>
                    <a:pt x="554" y="595"/>
                  </a:lnTo>
                  <a:lnTo>
                    <a:pt x="494" y="575"/>
                  </a:lnTo>
                  <a:lnTo>
                    <a:pt x="490" y="570"/>
                  </a:lnTo>
                  <a:cubicBezTo>
                    <a:pt x="480" y="577"/>
                    <a:pt x="470" y="583"/>
                    <a:pt x="460" y="588"/>
                  </a:cubicBezTo>
                  <a:lnTo>
                    <a:pt x="462" y="594"/>
                  </a:lnTo>
                  <a:lnTo>
                    <a:pt x="450" y="655"/>
                  </a:lnTo>
                  <a:lnTo>
                    <a:pt x="395" y="670"/>
                  </a:lnTo>
                  <a:lnTo>
                    <a:pt x="353" y="622"/>
                  </a:lnTo>
                  <a:lnTo>
                    <a:pt x="352" y="617"/>
                  </a:lnTo>
                  <a:cubicBezTo>
                    <a:pt x="340" y="618"/>
                    <a:pt x="329" y="618"/>
                    <a:pt x="317" y="617"/>
                  </a:cubicBezTo>
                  <a:lnTo>
                    <a:pt x="316" y="622"/>
                  </a:lnTo>
                  <a:lnTo>
                    <a:pt x="274" y="670"/>
                  </a:lnTo>
                  <a:lnTo>
                    <a:pt x="219" y="655"/>
                  </a:lnTo>
                  <a:lnTo>
                    <a:pt x="207" y="594"/>
                  </a:lnTo>
                  <a:lnTo>
                    <a:pt x="209" y="588"/>
                  </a:lnTo>
                  <a:cubicBezTo>
                    <a:pt x="199" y="583"/>
                    <a:pt x="189" y="577"/>
                    <a:pt x="179" y="570"/>
                  </a:cubicBezTo>
                  <a:lnTo>
                    <a:pt x="175" y="575"/>
                  </a:lnTo>
                  <a:lnTo>
                    <a:pt x="115" y="595"/>
                  </a:lnTo>
                  <a:lnTo>
                    <a:pt x="75" y="555"/>
                  </a:lnTo>
                  <a:lnTo>
                    <a:pt x="95" y="495"/>
                  </a:lnTo>
                  <a:lnTo>
                    <a:pt x="100" y="491"/>
                  </a:lnTo>
                  <a:cubicBezTo>
                    <a:pt x="93" y="481"/>
                    <a:pt x="87" y="471"/>
                    <a:pt x="82" y="461"/>
                  </a:cubicBezTo>
                  <a:lnTo>
                    <a:pt x="76" y="463"/>
                  </a:lnTo>
                  <a:lnTo>
                    <a:pt x="15" y="451"/>
                  </a:lnTo>
                  <a:lnTo>
                    <a:pt x="0" y="396"/>
                  </a:lnTo>
                  <a:lnTo>
                    <a:pt x="48" y="354"/>
                  </a:lnTo>
                  <a:lnTo>
                    <a:pt x="53" y="353"/>
                  </a:lnTo>
                  <a:cubicBezTo>
                    <a:pt x="52" y="341"/>
                    <a:pt x="52" y="330"/>
                    <a:pt x="53" y="318"/>
                  </a:cubicBezTo>
                  <a:lnTo>
                    <a:pt x="48" y="317"/>
                  </a:lnTo>
                  <a:lnTo>
                    <a:pt x="0" y="275"/>
                  </a:lnTo>
                  <a:lnTo>
                    <a:pt x="15" y="220"/>
                  </a:lnTo>
                  <a:lnTo>
                    <a:pt x="76" y="208"/>
                  </a:lnTo>
                  <a:lnTo>
                    <a:pt x="82" y="210"/>
                  </a:lnTo>
                  <a:cubicBezTo>
                    <a:pt x="87" y="200"/>
                    <a:pt x="93" y="190"/>
                    <a:pt x="100" y="180"/>
                  </a:cubicBezTo>
                  <a:lnTo>
                    <a:pt x="95" y="176"/>
                  </a:lnTo>
                  <a:lnTo>
                    <a:pt x="75" y="116"/>
                  </a:lnTo>
                  <a:lnTo>
                    <a:pt x="115" y="76"/>
                  </a:lnTo>
                  <a:close/>
                  <a:moveTo>
                    <a:pt x="195" y="196"/>
                  </a:moveTo>
                  <a:cubicBezTo>
                    <a:pt x="118" y="273"/>
                    <a:pt x="118" y="398"/>
                    <a:pt x="195" y="475"/>
                  </a:cubicBezTo>
                  <a:cubicBezTo>
                    <a:pt x="272" y="552"/>
                    <a:pt x="397" y="552"/>
                    <a:pt x="474" y="475"/>
                  </a:cubicBezTo>
                  <a:cubicBezTo>
                    <a:pt x="552" y="398"/>
                    <a:pt x="552" y="273"/>
                    <a:pt x="474" y="196"/>
                  </a:cubicBezTo>
                  <a:cubicBezTo>
                    <a:pt x="397" y="118"/>
                    <a:pt x="272" y="118"/>
                    <a:pt x="195" y="196"/>
                  </a:cubicBezTo>
                  <a:close/>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n-US" sz="1620" b="1">
                <a:solidFill>
                  <a:srgbClr val="0A252F"/>
                </a:solidFill>
                <a:latin typeface="Gotham Black"/>
                <a:cs typeface="Gotham Black"/>
              </a:endParaRPr>
            </a:p>
          </p:txBody>
        </p:sp>
        <p:sp>
          <p:nvSpPr>
            <p:cNvPr id="79" name="Freeform 396"/>
            <p:cNvSpPr>
              <a:spLocks noEditPoints="1"/>
            </p:cNvSpPr>
            <p:nvPr/>
          </p:nvSpPr>
          <p:spPr bwMode="auto">
            <a:xfrm>
              <a:off x="1389994" y="2760469"/>
              <a:ext cx="254615" cy="252891"/>
            </a:xfrm>
            <a:custGeom>
              <a:avLst/>
              <a:gdLst>
                <a:gd name="T0" fmla="*/ 88 w 495"/>
                <a:gd name="T1" fmla="*/ 88 h 495"/>
                <a:gd name="T2" fmla="*/ 407 w 495"/>
                <a:gd name="T3" fmla="*/ 88 h 495"/>
                <a:gd name="T4" fmla="*/ 407 w 495"/>
                <a:gd name="T5" fmla="*/ 407 h 495"/>
                <a:gd name="T6" fmla="*/ 88 w 495"/>
                <a:gd name="T7" fmla="*/ 407 h 495"/>
                <a:gd name="T8" fmla="*/ 88 w 495"/>
                <a:gd name="T9" fmla="*/ 88 h 495"/>
                <a:gd name="T10" fmla="*/ 130 w 495"/>
                <a:gd name="T11" fmla="*/ 90 h 495"/>
                <a:gd name="T12" fmla="*/ 191 w 495"/>
                <a:gd name="T13" fmla="*/ 151 h 495"/>
                <a:gd name="T14" fmla="*/ 272 w 495"/>
                <a:gd name="T15" fmla="*/ 137 h 495"/>
                <a:gd name="T16" fmla="*/ 311 w 495"/>
                <a:gd name="T17" fmla="*/ 60 h 495"/>
                <a:gd name="T18" fmla="*/ 130 w 495"/>
                <a:gd name="T19" fmla="*/ 90 h 495"/>
                <a:gd name="T20" fmla="*/ 90 w 495"/>
                <a:gd name="T21" fmla="*/ 129 h 495"/>
                <a:gd name="T22" fmla="*/ 61 w 495"/>
                <a:gd name="T23" fmla="*/ 311 h 495"/>
                <a:gd name="T24" fmla="*/ 137 w 495"/>
                <a:gd name="T25" fmla="*/ 272 h 495"/>
                <a:gd name="T26" fmla="*/ 151 w 495"/>
                <a:gd name="T27" fmla="*/ 191 h 495"/>
                <a:gd name="T28" fmla="*/ 90 w 495"/>
                <a:gd name="T29" fmla="*/ 129 h 495"/>
                <a:gd name="T30" fmla="*/ 208 w 495"/>
                <a:gd name="T31" fmla="*/ 207 h 495"/>
                <a:gd name="T32" fmla="*/ 208 w 495"/>
                <a:gd name="T33" fmla="*/ 287 h 495"/>
                <a:gd name="T34" fmla="*/ 288 w 495"/>
                <a:gd name="T35" fmla="*/ 287 h 495"/>
                <a:gd name="T36" fmla="*/ 288 w 495"/>
                <a:gd name="T37" fmla="*/ 207 h 495"/>
                <a:gd name="T38" fmla="*/ 208 w 495"/>
                <a:gd name="T39" fmla="*/ 207 h 495"/>
                <a:gd name="T40" fmla="*/ 361 w 495"/>
                <a:gd name="T41" fmla="*/ 86 h 495"/>
                <a:gd name="T42" fmla="*/ 322 w 495"/>
                <a:gd name="T43" fmla="*/ 163 h 495"/>
                <a:gd name="T44" fmla="*/ 327 w 495"/>
                <a:gd name="T45" fmla="*/ 168 h 495"/>
                <a:gd name="T46" fmla="*/ 360 w 495"/>
                <a:gd name="T47" fmla="*/ 237 h 495"/>
                <a:gd name="T48" fmla="*/ 445 w 495"/>
                <a:gd name="T49" fmla="*/ 250 h 495"/>
                <a:gd name="T50" fmla="*/ 387 w 495"/>
                <a:gd name="T51" fmla="*/ 108 h 495"/>
                <a:gd name="T52" fmla="*/ 361 w 495"/>
                <a:gd name="T53" fmla="*/ 86 h 495"/>
                <a:gd name="T54" fmla="*/ 87 w 495"/>
                <a:gd name="T55" fmla="*/ 361 h 495"/>
                <a:gd name="T56" fmla="*/ 108 w 495"/>
                <a:gd name="T57" fmla="*/ 387 h 495"/>
                <a:gd name="T58" fmla="*/ 250 w 495"/>
                <a:gd name="T59" fmla="*/ 444 h 495"/>
                <a:gd name="T60" fmla="*/ 238 w 495"/>
                <a:gd name="T61" fmla="*/ 360 h 495"/>
                <a:gd name="T62" fmla="*/ 168 w 495"/>
                <a:gd name="T63" fmla="*/ 327 h 495"/>
                <a:gd name="T64" fmla="*/ 163 w 495"/>
                <a:gd name="T65" fmla="*/ 322 h 495"/>
                <a:gd name="T66" fmla="*/ 87 w 495"/>
                <a:gd name="T67" fmla="*/ 361 h 495"/>
                <a:gd name="T68" fmla="*/ 351 w 495"/>
                <a:gd name="T69" fmla="*/ 292 h 495"/>
                <a:gd name="T70" fmla="*/ 327 w 495"/>
                <a:gd name="T71" fmla="*/ 327 h 495"/>
                <a:gd name="T72" fmla="*/ 293 w 495"/>
                <a:gd name="T73" fmla="*/ 351 h 495"/>
                <a:gd name="T74" fmla="*/ 306 w 495"/>
                <a:gd name="T75" fmla="*/ 436 h 495"/>
                <a:gd name="T76" fmla="*/ 387 w 495"/>
                <a:gd name="T77" fmla="*/ 387 h 495"/>
                <a:gd name="T78" fmla="*/ 437 w 495"/>
                <a:gd name="T79" fmla="*/ 305 h 495"/>
                <a:gd name="T80" fmla="*/ 351 w 495"/>
                <a:gd name="T81" fmla="*/ 29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5" h="495">
                  <a:moveTo>
                    <a:pt x="88" y="88"/>
                  </a:moveTo>
                  <a:cubicBezTo>
                    <a:pt x="176" y="0"/>
                    <a:pt x="319" y="0"/>
                    <a:pt x="407" y="88"/>
                  </a:cubicBezTo>
                  <a:cubicBezTo>
                    <a:pt x="495" y="176"/>
                    <a:pt x="495" y="319"/>
                    <a:pt x="407" y="407"/>
                  </a:cubicBezTo>
                  <a:cubicBezTo>
                    <a:pt x="319" y="495"/>
                    <a:pt x="176" y="495"/>
                    <a:pt x="88" y="407"/>
                  </a:cubicBezTo>
                  <a:cubicBezTo>
                    <a:pt x="0" y="319"/>
                    <a:pt x="0" y="176"/>
                    <a:pt x="88" y="88"/>
                  </a:cubicBezTo>
                  <a:close/>
                  <a:moveTo>
                    <a:pt x="130" y="90"/>
                  </a:moveTo>
                  <a:lnTo>
                    <a:pt x="191" y="151"/>
                  </a:lnTo>
                  <a:cubicBezTo>
                    <a:pt x="216" y="136"/>
                    <a:pt x="244" y="131"/>
                    <a:pt x="272" y="137"/>
                  </a:cubicBezTo>
                  <a:lnTo>
                    <a:pt x="311" y="60"/>
                  </a:lnTo>
                  <a:cubicBezTo>
                    <a:pt x="251" y="40"/>
                    <a:pt x="183" y="50"/>
                    <a:pt x="130" y="90"/>
                  </a:cubicBezTo>
                  <a:close/>
                  <a:moveTo>
                    <a:pt x="90" y="129"/>
                  </a:moveTo>
                  <a:cubicBezTo>
                    <a:pt x="50" y="182"/>
                    <a:pt x="40" y="250"/>
                    <a:pt x="61" y="311"/>
                  </a:cubicBezTo>
                  <a:lnTo>
                    <a:pt x="137" y="272"/>
                  </a:lnTo>
                  <a:cubicBezTo>
                    <a:pt x="131" y="244"/>
                    <a:pt x="136" y="216"/>
                    <a:pt x="151" y="191"/>
                  </a:cubicBezTo>
                  <a:lnTo>
                    <a:pt x="90" y="129"/>
                  </a:lnTo>
                  <a:close/>
                  <a:moveTo>
                    <a:pt x="208" y="207"/>
                  </a:moveTo>
                  <a:cubicBezTo>
                    <a:pt x="186" y="229"/>
                    <a:pt x="186" y="265"/>
                    <a:pt x="208" y="287"/>
                  </a:cubicBezTo>
                  <a:cubicBezTo>
                    <a:pt x="230" y="309"/>
                    <a:pt x="266" y="309"/>
                    <a:pt x="288" y="287"/>
                  </a:cubicBezTo>
                  <a:cubicBezTo>
                    <a:pt x="310" y="265"/>
                    <a:pt x="310" y="229"/>
                    <a:pt x="288" y="207"/>
                  </a:cubicBezTo>
                  <a:cubicBezTo>
                    <a:pt x="266" y="185"/>
                    <a:pt x="230" y="185"/>
                    <a:pt x="208" y="207"/>
                  </a:cubicBezTo>
                  <a:close/>
                  <a:moveTo>
                    <a:pt x="361" y="86"/>
                  </a:moveTo>
                  <a:lnTo>
                    <a:pt x="322" y="163"/>
                  </a:lnTo>
                  <a:cubicBezTo>
                    <a:pt x="324" y="165"/>
                    <a:pt x="326" y="166"/>
                    <a:pt x="327" y="168"/>
                  </a:cubicBezTo>
                  <a:cubicBezTo>
                    <a:pt x="347" y="187"/>
                    <a:pt x="358" y="212"/>
                    <a:pt x="360" y="237"/>
                  </a:cubicBezTo>
                  <a:lnTo>
                    <a:pt x="445" y="250"/>
                  </a:lnTo>
                  <a:cubicBezTo>
                    <a:pt x="445" y="198"/>
                    <a:pt x="427" y="147"/>
                    <a:pt x="387" y="108"/>
                  </a:cubicBezTo>
                  <a:cubicBezTo>
                    <a:pt x="379" y="100"/>
                    <a:pt x="370" y="93"/>
                    <a:pt x="361" y="86"/>
                  </a:cubicBezTo>
                  <a:close/>
                  <a:moveTo>
                    <a:pt x="87" y="361"/>
                  </a:moveTo>
                  <a:cubicBezTo>
                    <a:pt x="93" y="370"/>
                    <a:pt x="100" y="379"/>
                    <a:pt x="108" y="387"/>
                  </a:cubicBezTo>
                  <a:cubicBezTo>
                    <a:pt x="147" y="426"/>
                    <a:pt x="199" y="445"/>
                    <a:pt x="250" y="444"/>
                  </a:cubicBezTo>
                  <a:lnTo>
                    <a:pt x="238" y="360"/>
                  </a:lnTo>
                  <a:cubicBezTo>
                    <a:pt x="212" y="357"/>
                    <a:pt x="187" y="347"/>
                    <a:pt x="168" y="327"/>
                  </a:cubicBezTo>
                  <a:cubicBezTo>
                    <a:pt x="166" y="325"/>
                    <a:pt x="165" y="323"/>
                    <a:pt x="163" y="322"/>
                  </a:cubicBezTo>
                  <a:lnTo>
                    <a:pt x="87" y="361"/>
                  </a:lnTo>
                  <a:close/>
                  <a:moveTo>
                    <a:pt x="351" y="292"/>
                  </a:moveTo>
                  <a:cubicBezTo>
                    <a:pt x="346" y="305"/>
                    <a:pt x="338" y="317"/>
                    <a:pt x="327" y="327"/>
                  </a:cubicBezTo>
                  <a:cubicBezTo>
                    <a:pt x="317" y="337"/>
                    <a:pt x="305" y="345"/>
                    <a:pt x="293" y="351"/>
                  </a:cubicBezTo>
                  <a:lnTo>
                    <a:pt x="306" y="436"/>
                  </a:lnTo>
                  <a:cubicBezTo>
                    <a:pt x="336" y="427"/>
                    <a:pt x="364" y="411"/>
                    <a:pt x="387" y="387"/>
                  </a:cubicBezTo>
                  <a:cubicBezTo>
                    <a:pt x="411" y="363"/>
                    <a:pt x="427" y="335"/>
                    <a:pt x="437" y="305"/>
                  </a:cubicBezTo>
                  <a:lnTo>
                    <a:pt x="351" y="292"/>
                  </a:lnTo>
                  <a:close/>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n-US" sz="1620" b="1">
                <a:solidFill>
                  <a:srgbClr val="0A252F"/>
                </a:solidFill>
                <a:latin typeface="Gotham Black"/>
                <a:cs typeface="Gotham Black"/>
              </a:endParaRPr>
            </a:p>
          </p:txBody>
        </p:sp>
      </p:grpSp>
      <p:sp>
        <p:nvSpPr>
          <p:cNvPr id="55" name="dtable170554751157760 0 66 161 95 65"/>
          <p:cNvSpPr txBox="1">
            <a:spLocks/>
          </p:cNvSpPr>
          <p:nvPr>
            <p:custDataLst>
              <p:tags r:id="rId3"/>
            </p:custDataLst>
          </p:nvPr>
        </p:nvSpPr>
        <p:spPr>
          <a:xfrm>
            <a:off x="4630385" y="4174244"/>
            <a:ext cx="1541963" cy="415816"/>
          </a:xfrm>
          <a:prstGeom prst="rect">
            <a:avLst/>
          </a:prstGeom>
          <a:noFill/>
          <a:ln w="9525">
            <a:noFill/>
            <a:miter lim="800000"/>
            <a:headEnd/>
            <a:tailEnd/>
          </a:ln>
          <a:effectLst/>
        </p:spPr>
        <p:txBody>
          <a:bodyPr vert="horz" wrap="square" lIns="55964" tIns="55090" rIns="55090" bIns="55090"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pPr algn="ctr"/>
            <a:r>
              <a:rPr lang="en-US" sz="1350" b="0" dirty="0">
                <a:solidFill>
                  <a:srgbClr val="494F61"/>
                </a:solidFill>
                <a:latin typeface="Gotham Black"/>
                <a:cs typeface="Gotham Black"/>
              </a:rPr>
              <a:t>LOOP</a:t>
            </a:r>
          </a:p>
        </p:txBody>
      </p:sp>
      <p:sp>
        <p:nvSpPr>
          <p:cNvPr id="56" name="Freeform 385"/>
          <p:cNvSpPr>
            <a:spLocks noChangeAspect="1" noEditPoints="1"/>
          </p:cNvSpPr>
          <p:nvPr/>
        </p:nvSpPr>
        <p:spPr bwMode="auto">
          <a:xfrm>
            <a:off x="5123765" y="3691947"/>
            <a:ext cx="555205" cy="548778"/>
          </a:xfrm>
          <a:custGeom>
            <a:avLst/>
            <a:gdLst>
              <a:gd name="T0" fmla="*/ 141 w 282"/>
              <a:gd name="T1" fmla="*/ 0 h 282"/>
              <a:gd name="T2" fmla="*/ 2 w 282"/>
              <a:gd name="T3" fmla="*/ 113 h 282"/>
              <a:gd name="T4" fmla="*/ 49 w 282"/>
              <a:gd name="T5" fmla="*/ 113 h 282"/>
              <a:gd name="T6" fmla="*/ 142 w 282"/>
              <a:gd name="T7" fmla="*/ 44 h 282"/>
              <a:gd name="T8" fmla="*/ 209 w 282"/>
              <a:gd name="T9" fmla="*/ 72 h 282"/>
              <a:gd name="T10" fmla="*/ 169 w 282"/>
              <a:gd name="T11" fmla="*/ 113 h 282"/>
              <a:gd name="T12" fmla="*/ 234 w 282"/>
              <a:gd name="T13" fmla="*/ 113 h 282"/>
              <a:gd name="T14" fmla="*/ 279 w 282"/>
              <a:gd name="T15" fmla="*/ 113 h 282"/>
              <a:gd name="T16" fmla="*/ 282 w 282"/>
              <a:gd name="T17" fmla="*/ 113 h 282"/>
              <a:gd name="T18" fmla="*/ 282 w 282"/>
              <a:gd name="T19" fmla="*/ 0 h 282"/>
              <a:gd name="T20" fmla="*/ 240 w 282"/>
              <a:gd name="T21" fmla="*/ 41 h 282"/>
              <a:gd name="T22" fmla="*/ 141 w 282"/>
              <a:gd name="T23" fmla="*/ 0 h 282"/>
              <a:gd name="T24" fmla="*/ 0 w 282"/>
              <a:gd name="T25" fmla="*/ 169 h 282"/>
              <a:gd name="T26" fmla="*/ 0 w 282"/>
              <a:gd name="T27" fmla="*/ 282 h 282"/>
              <a:gd name="T28" fmla="*/ 41 w 282"/>
              <a:gd name="T29" fmla="*/ 240 h 282"/>
              <a:gd name="T30" fmla="*/ 141 w 282"/>
              <a:gd name="T31" fmla="*/ 282 h 282"/>
              <a:gd name="T32" fmla="*/ 279 w 282"/>
              <a:gd name="T33" fmla="*/ 169 h 282"/>
              <a:gd name="T34" fmla="*/ 232 w 282"/>
              <a:gd name="T35" fmla="*/ 169 h 282"/>
              <a:gd name="T36" fmla="*/ 140 w 282"/>
              <a:gd name="T37" fmla="*/ 238 h 282"/>
              <a:gd name="T38" fmla="*/ 72 w 282"/>
              <a:gd name="T39" fmla="*/ 210 h 282"/>
              <a:gd name="T40" fmla="*/ 112 w 282"/>
              <a:gd name="T41" fmla="*/ 169 h 282"/>
              <a:gd name="T42" fmla="*/ 47 w 282"/>
              <a:gd name="T43" fmla="*/ 169 h 282"/>
              <a:gd name="T44" fmla="*/ 2 w 282"/>
              <a:gd name="T45" fmla="*/ 169 h 282"/>
              <a:gd name="T46" fmla="*/ 0 w 282"/>
              <a:gd name="T47" fmla="*/ 16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141" y="0"/>
                </a:moveTo>
                <a:cubicBezTo>
                  <a:pt x="72" y="0"/>
                  <a:pt x="15" y="48"/>
                  <a:pt x="2" y="113"/>
                </a:cubicBezTo>
                <a:lnTo>
                  <a:pt x="49" y="113"/>
                </a:lnTo>
                <a:cubicBezTo>
                  <a:pt x="62" y="73"/>
                  <a:pt x="98" y="44"/>
                  <a:pt x="142" y="44"/>
                </a:cubicBezTo>
                <a:cubicBezTo>
                  <a:pt x="168" y="44"/>
                  <a:pt x="192" y="55"/>
                  <a:pt x="209" y="72"/>
                </a:cubicBezTo>
                <a:lnTo>
                  <a:pt x="169" y="113"/>
                </a:lnTo>
                <a:lnTo>
                  <a:pt x="234" y="113"/>
                </a:lnTo>
                <a:lnTo>
                  <a:pt x="279" y="113"/>
                </a:lnTo>
                <a:lnTo>
                  <a:pt x="282" y="113"/>
                </a:lnTo>
                <a:lnTo>
                  <a:pt x="282" y="0"/>
                </a:lnTo>
                <a:lnTo>
                  <a:pt x="240" y="41"/>
                </a:lnTo>
                <a:cubicBezTo>
                  <a:pt x="215" y="16"/>
                  <a:pt x="180" y="0"/>
                  <a:pt x="141" y="0"/>
                </a:cubicBezTo>
                <a:close/>
                <a:moveTo>
                  <a:pt x="0" y="169"/>
                </a:moveTo>
                <a:lnTo>
                  <a:pt x="0" y="282"/>
                </a:lnTo>
                <a:lnTo>
                  <a:pt x="41" y="240"/>
                </a:lnTo>
                <a:cubicBezTo>
                  <a:pt x="67" y="266"/>
                  <a:pt x="102" y="282"/>
                  <a:pt x="141" y="282"/>
                </a:cubicBezTo>
                <a:cubicBezTo>
                  <a:pt x="209" y="282"/>
                  <a:pt x="266" y="233"/>
                  <a:pt x="279" y="169"/>
                </a:cubicBezTo>
                <a:lnTo>
                  <a:pt x="232" y="169"/>
                </a:lnTo>
                <a:cubicBezTo>
                  <a:pt x="220" y="209"/>
                  <a:pt x="184" y="238"/>
                  <a:pt x="140" y="238"/>
                </a:cubicBezTo>
                <a:cubicBezTo>
                  <a:pt x="113" y="238"/>
                  <a:pt x="89" y="227"/>
                  <a:pt x="72" y="210"/>
                </a:cubicBezTo>
                <a:lnTo>
                  <a:pt x="112" y="169"/>
                </a:lnTo>
                <a:lnTo>
                  <a:pt x="47" y="169"/>
                </a:lnTo>
                <a:lnTo>
                  <a:pt x="2" y="169"/>
                </a:lnTo>
                <a:lnTo>
                  <a:pt x="0" y="169"/>
                </a:lnTo>
                <a:close/>
              </a:path>
            </a:pathLst>
          </a:custGeom>
          <a:solidFill>
            <a:srgbClr val="9FAEAF"/>
          </a:solidFill>
          <a:ln w="0">
            <a:noFill/>
            <a:prstDash val="solid"/>
            <a:round/>
            <a:headEnd/>
            <a:tailEnd/>
          </a:ln>
          <a:effectLst/>
        </p:spPr>
        <p:txBody>
          <a:bodyPr vert="horz" wrap="square" lIns="69955" tIns="34978" rIns="69955" bIns="34978" numCol="1" anchor="t" anchorCtr="0" compatLnSpc="1">
            <a:prstTxWarp prst="textNoShape">
              <a:avLst/>
            </a:prstTxWarp>
            <a:noAutofit/>
          </a:bodyPr>
          <a:lstStyle/>
          <a:p>
            <a:pPr algn="ctr"/>
            <a:endParaRPr lang="en-US" sz="1620" b="1">
              <a:solidFill>
                <a:srgbClr val="0A252F"/>
              </a:solidFill>
              <a:latin typeface="Gotham Black"/>
              <a:cs typeface="Gotham Black"/>
            </a:endParaRPr>
          </a:p>
        </p:txBody>
      </p:sp>
      <p:sp>
        <p:nvSpPr>
          <p:cNvPr id="57" name="dtable170554751157760 0 66 161 95 65"/>
          <p:cNvSpPr txBox="1">
            <a:spLocks/>
          </p:cNvSpPr>
          <p:nvPr>
            <p:custDataLst>
              <p:tags r:id="rId4"/>
            </p:custDataLst>
          </p:nvPr>
        </p:nvSpPr>
        <p:spPr>
          <a:xfrm>
            <a:off x="2699741" y="2999985"/>
            <a:ext cx="1541963" cy="415816"/>
          </a:xfrm>
          <a:prstGeom prst="rect">
            <a:avLst/>
          </a:prstGeom>
          <a:noFill/>
          <a:ln w="9525">
            <a:noFill/>
            <a:miter lim="800000"/>
            <a:headEnd/>
            <a:tailEnd/>
          </a:ln>
          <a:effectLst/>
        </p:spPr>
        <p:txBody>
          <a:bodyPr vert="horz" wrap="square" lIns="55964" tIns="55090" rIns="55090" bIns="55090" numCol="1" anchor="t"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pPr algn="r"/>
            <a:r>
              <a:rPr lang="en-US" sz="1350" b="0" dirty="0">
                <a:solidFill>
                  <a:srgbClr val="494F61"/>
                </a:solidFill>
                <a:latin typeface="Gotham Black"/>
                <a:cs typeface="Gotham Black"/>
              </a:rPr>
              <a:t>VIRTUALISE</a:t>
            </a:r>
          </a:p>
        </p:txBody>
      </p:sp>
      <p:grpSp>
        <p:nvGrpSpPr>
          <p:cNvPr id="58" name="Group 57"/>
          <p:cNvGrpSpPr/>
          <p:nvPr/>
        </p:nvGrpSpPr>
        <p:grpSpPr>
          <a:xfrm>
            <a:off x="4294374" y="3038328"/>
            <a:ext cx="772441" cy="577730"/>
            <a:chOff x="1209970" y="4648049"/>
            <a:chExt cx="480844" cy="359636"/>
          </a:xfrm>
        </p:grpSpPr>
        <p:sp>
          <p:nvSpPr>
            <p:cNvPr id="73" name="Freeform 88"/>
            <p:cNvSpPr>
              <a:spLocks noEditPoints="1"/>
            </p:cNvSpPr>
            <p:nvPr/>
          </p:nvSpPr>
          <p:spPr bwMode="auto">
            <a:xfrm>
              <a:off x="1209970" y="4648049"/>
              <a:ext cx="338119" cy="326232"/>
            </a:xfrm>
            <a:custGeom>
              <a:avLst/>
              <a:gdLst>
                <a:gd name="T0" fmla="*/ 635 w 1129"/>
                <a:gd name="T1" fmla="*/ 917 h 1129"/>
                <a:gd name="T2" fmla="*/ 671 w 1129"/>
                <a:gd name="T3" fmla="*/ 953 h 1129"/>
                <a:gd name="T4" fmla="*/ 671 w 1129"/>
                <a:gd name="T5" fmla="*/ 988 h 1129"/>
                <a:gd name="T6" fmla="*/ 699 w 1129"/>
                <a:gd name="T7" fmla="*/ 1044 h 1129"/>
                <a:gd name="T8" fmla="*/ 784 w 1129"/>
                <a:gd name="T9" fmla="*/ 1108 h 1129"/>
                <a:gd name="T10" fmla="*/ 777 w 1129"/>
                <a:gd name="T11" fmla="*/ 1129 h 1129"/>
                <a:gd name="T12" fmla="*/ 353 w 1129"/>
                <a:gd name="T13" fmla="*/ 1129 h 1129"/>
                <a:gd name="T14" fmla="*/ 346 w 1129"/>
                <a:gd name="T15" fmla="*/ 1108 h 1129"/>
                <a:gd name="T16" fmla="*/ 431 w 1129"/>
                <a:gd name="T17" fmla="*/ 1044 h 1129"/>
                <a:gd name="T18" fmla="*/ 459 w 1129"/>
                <a:gd name="T19" fmla="*/ 988 h 1129"/>
                <a:gd name="T20" fmla="*/ 459 w 1129"/>
                <a:gd name="T21" fmla="*/ 953 h 1129"/>
                <a:gd name="T22" fmla="*/ 494 w 1129"/>
                <a:gd name="T23" fmla="*/ 917 h 1129"/>
                <a:gd name="T24" fmla="*/ 635 w 1129"/>
                <a:gd name="T25" fmla="*/ 917 h 1129"/>
                <a:gd name="T26" fmla="*/ 1059 w 1129"/>
                <a:gd name="T27" fmla="*/ 635 h 1129"/>
                <a:gd name="T28" fmla="*/ 988 w 1129"/>
                <a:gd name="T29" fmla="*/ 706 h 1129"/>
                <a:gd name="T30" fmla="*/ 142 w 1129"/>
                <a:gd name="T31" fmla="*/ 706 h 1129"/>
                <a:gd name="T32" fmla="*/ 71 w 1129"/>
                <a:gd name="T33" fmla="*/ 635 h 1129"/>
                <a:gd name="T34" fmla="*/ 71 w 1129"/>
                <a:gd name="T35" fmla="*/ 141 h 1129"/>
                <a:gd name="T36" fmla="*/ 142 w 1129"/>
                <a:gd name="T37" fmla="*/ 71 h 1129"/>
                <a:gd name="T38" fmla="*/ 988 w 1129"/>
                <a:gd name="T39" fmla="*/ 71 h 1129"/>
                <a:gd name="T40" fmla="*/ 1059 w 1129"/>
                <a:gd name="T41" fmla="*/ 141 h 1129"/>
                <a:gd name="T42" fmla="*/ 1059 w 1129"/>
                <a:gd name="T43" fmla="*/ 635 h 1129"/>
                <a:gd name="T44" fmla="*/ 1059 w 1129"/>
                <a:gd name="T45" fmla="*/ 0 h 1129"/>
                <a:gd name="T46" fmla="*/ 71 w 1129"/>
                <a:gd name="T47" fmla="*/ 0 h 1129"/>
                <a:gd name="T48" fmla="*/ 0 w 1129"/>
                <a:gd name="T49" fmla="*/ 71 h 1129"/>
                <a:gd name="T50" fmla="*/ 0 w 1129"/>
                <a:gd name="T51" fmla="*/ 812 h 1129"/>
                <a:gd name="T52" fmla="*/ 71 w 1129"/>
                <a:gd name="T53" fmla="*/ 882 h 1129"/>
                <a:gd name="T54" fmla="*/ 1059 w 1129"/>
                <a:gd name="T55" fmla="*/ 882 h 1129"/>
                <a:gd name="T56" fmla="*/ 1129 w 1129"/>
                <a:gd name="T57" fmla="*/ 812 h 1129"/>
                <a:gd name="T58" fmla="*/ 1129 w 1129"/>
                <a:gd name="T59" fmla="*/ 71 h 1129"/>
                <a:gd name="T60" fmla="*/ 1059 w 1129"/>
                <a:gd name="T61"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9" h="1129">
                  <a:moveTo>
                    <a:pt x="635" y="917"/>
                  </a:moveTo>
                  <a:cubicBezTo>
                    <a:pt x="655" y="917"/>
                    <a:pt x="671" y="933"/>
                    <a:pt x="671" y="953"/>
                  </a:cubicBezTo>
                  <a:lnTo>
                    <a:pt x="671" y="988"/>
                  </a:lnTo>
                  <a:cubicBezTo>
                    <a:pt x="671" y="1007"/>
                    <a:pt x="683" y="1033"/>
                    <a:pt x="699" y="1044"/>
                  </a:cubicBezTo>
                  <a:lnTo>
                    <a:pt x="784" y="1108"/>
                  </a:lnTo>
                  <a:cubicBezTo>
                    <a:pt x="799" y="1120"/>
                    <a:pt x="796" y="1129"/>
                    <a:pt x="777" y="1129"/>
                  </a:cubicBezTo>
                  <a:lnTo>
                    <a:pt x="353" y="1129"/>
                  </a:lnTo>
                  <a:cubicBezTo>
                    <a:pt x="334" y="1129"/>
                    <a:pt x="331" y="1120"/>
                    <a:pt x="346" y="1108"/>
                  </a:cubicBezTo>
                  <a:lnTo>
                    <a:pt x="431" y="1044"/>
                  </a:lnTo>
                  <a:cubicBezTo>
                    <a:pt x="446" y="1033"/>
                    <a:pt x="459" y="1007"/>
                    <a:pt x="459" y="988"/>
                  </a:cubicBezTo>
                  <a:lnTo>
                    <a:pt x="459" y="953"/>
                  </a:lnTo>
                  <a:cubicBezTo>
                    <a:pt x="459" y="933"/>
                    <a:pt x="475" y="917"/>
                    <a:pt x="494" y="917"/>
                  </a:cubicBezTo>
                  <a:lnTo>
                    <a:pt x="635" y="917"/>
                  </a:lnTo>
                  <a:close/>
                  <a:moveTo>
                    <a:pt x="1059" y="635"/>
                  </a:moveTo>
                  <a:cubicBezTo>
                    <a:pt x="1059" y="674"/>
                    <a:pt x="1027" y="706"/>
                    <a:pt x="988" y="706"/>
                  </a:cubicBezTo>
                  <a:lnTo>
                    <a:pt x="142" y="706"/>
                  </a:lnTo>
                  <a:cubicBezTo>
                    <a:pt x="103" y="706"/>
                    <a:pt x="71" y="674"/>
                    <a:pt x="71" y="635"/>
                  </a:cubicBezTo>
                  <a:lnTo>
                    <a:pt x="71" y="141"/>
                  </a:lnTo>
                  <a:cubicBezTo>
                    <a:pt x="71" y="102"/>
                    <a:pt x="103" y="71"/>
                    <a:pt x="142" y="71"/>
                  </a:cubicBezTo>
                  <a:lnTo>
                    <a:pt x="988" y="71"/>
                  </a:lnTo>
                  <a:cubicBezTo>
                    <a:pt x="1027" y="71"/>
                    <a:pt x="1059" y="102"/>
                    <a:pt x="1059" y="141"/>
                  </a:cubicBezTo>
                  <a:lnTo>
                    <a:pt x="1059" y="635"/>
                  </a:lnTo>
                  <a:close/>
                  <a:moveTo>
                    <a:pt x="1059" y="0"/>
                  </a:moveTo>
                  <a:lnTo>
                    <a:pt x="71" y="0"/>
                  </a:lnTo>
                  <a:cubicBezTo>
                    <a:pt x="32" y="0"/>
                    <a:pt x="0" y="32"/>
                    <a:pt x="0" y="71"/>
                  </a:cubicBezTo>
                  <a:lnTo>
                    <a:pt x="0" y="812"/>
                  </a:lnTo>
                  <a:cubicBezTo>
                    <a:pt x="0" y="850"/>
                    <a:pt x="32" y="882"/>
                    <a:pt x="71" y="882"/>
                  </a:cubicBezTo>
                  <a:lnTo>
                    <a:pt x="1059" y="882"/>
                  </a:lnTo>
                  <a:cubicBezTo>
                    <a:pt x="1098" y="882"/>
                    <a:pt x="1129" y="850"/>
                    <a:pt x="1129" y="812"/>
                  </a:cubicBezTo>
                  <a:lnTo>
                    <a:pt x="1129" y="71"/>
                  </a:lnTo>
                  <a:cubicBezTo>
                    <a:pt x="1129" y="32"/>
                    <a:pt x="1098" y="0"/>
                    <a:pt x="1059" y="0"/>
                  </a:cubicBezTo>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n-US" sz="1620" b="1">
                <a:solidFill>
                  <a:srgbClr val="0A252F"/>
                </a:solidFill>
                <a:latin typeface="Gotham Black"/>
                <a:cs typeface="Gotham Black"/>
              </a:endParaRPr>
            </a:p>
          </p:txBody>
        </p:sp>
        <p:grpSp>
          <p:nvGrpSpPr>
            <p:cNvPr id="74" name="Group 73"/>
            <p:cNvGrpSpPr/>
            <p:nvPr/>
          </p:nvGrpSpPr>
          <p:grpSpPr>
            <a:xfrm rot="1800000">
              <a:off x="1564607" y="4819422"/>
              <a:ext cx="126207" cy="188263"/>
              <a:chOff x="10371485" y="3244940"/>
              <a:chExt cx="298518" cy="492147"/>
            </a:xfrm>
            <a:solidFill>
              <a:srgbClr val="9FAEAF"/>
            </a:solidFill>
          </p:grpSpPr>
          <p:sp>
            <p:nvSpPr>
              <p:cNvPr id="76" name="Freeform 207"/>
              <p:cNvSpPr>
                <a:spLocks/>
              </p:cNvSpPr>
              <p:nvPr/>
            </p:nvSpPr>
            <p:spPr bwMode="auto">
              <a:xfrm>
                <a:off x="10371485" y="3244940"/>
                <a:ext cx="298518" cy="492147"/>
              </a:xfrm>
              <a:custGeom>
                <a:avLst/>
                <a:gdLst>
                  <a:gd name="T0" fmla="*/ 24 w 43"/>
                  <a:gd name="T1" fmla="*/ 0 h 71"/>
                  <a:gd name="T2" fmla="*/ 23 w 43"/>
                  <a:gd name="T3" fmla="*/ 0 h 71"/>
                  <a:gd name="T4" fmla="*/ 23 w 43"/>
                  <a:gd name="T5" fmla="*/ 9 h 71"/>
                  <a:gd name="T6" fmla="*/ 31 w 43"/>
                  <a:gd name="T7" fmla="*/ 17 h 71"/>
                  <a:gd name="T8" fmla="*/ 31 w 43"/>
                  <a:gd name="T9" fmla="*/ 28 h 71"/>
                  <a:gd name="T10" fmla="*/ 22 w 43"/>
                  <a:gd name="T11" fmla="*/ 37 h 71"/>
                  <a:gd name="T12" fmla="*/ 12 w 43"/>
                  <a:gd name="T13" fmla="*/ 28 h 71"/>
                  <a:gd name="T14" fmla="*/ 12 w 43"/>
                  <a:gd name="T15" fmla="*/ 17 h 71"/>
                  <a:gd name="T16" fmla="*/ 19 w 43"/>
                  <a:gd name="T17" fmla="*/ 9 h 71"/>
                  <a:gd name="T18" fmla="*/ 19 w 43"/>
                  <a:gd name="T19" fmla="*/ 0 h 71"/>
                  <a:gd name="T20" fmla="*/ 0 w 43"/>
                  <a:gd name="T21" fmla="*/ 20 h 71"/>
                  <a:gd name="T22" fmla="*/ 0 w 43"/>
                  <a:gd name="T23" fmla="*/ 52 h 71"/>
                  <a:gd name="T24" fmla="*/ 19 w 43"/>
                  <a:gd name="T25" fmla="*/ 71 h 71"/>
                  <a:gd name="T26" fmla="*/ 24 w 43"/>
                  <a:gd name="T27" fmla="*/ 71 h 71"/>
                  <a:gd name="T28" fmla="*/ 43 w 43"/>
                  <a:gd name="T29" fmla="*/ 52 h 71"/>
                  <a:gd name="T30" fmla="*/ 43 w 43"/>
                  <a:gd name="T31" fmla="*/ 20 h 71"/>
                  <a:gd name="T32" fmla="*/ 24 w 43"/>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71">
                    <a:moveTo>
                      <a:pt x="24" y="0"/>
                    </a:moveTo>
                    <a:cubicBezTo>
                      <a:pt x="23" y="0"/>
                      <a:pt x="23" y="0"/>
                      <a:pt x="23" y="0"/>
                    </a:cubicBezTo>
                    <a:cubicBezTo>
                      <a:pt x="23" y="9"/>
                      <a:pt x="23" y="9"/>
                      <a:pt x="23" y="9"/>
                    </a:cubicBezTo>
                    <a:cubicBezTo>
                      <a:pt x="28" y="9"/>
                      <a:pt x="31" y="13"/>
                      <a:pt x="31" y="17"/>
                    </a:cubicBezTo>
                    <a:cubicBezTo>
                      <a:pt x="31" y="28"/>
                      <a:pt x="31" y="28"/>
                      <a:pt x="31" y="28"/>
                    </a:cubicBezTo>
                    <a:cubicBezTo>
                      <a:pt x="31" y="33"/>
                      <a:pt x="27" y="37"/>
                      <a:pt x="22" y="37"/>
                    </a:cubicBezTo>
                    <a:cubicBezTo>
                      <a:pt x="16" y="37"/>
                      <a:pt x="12" y="33"/>
                      <a:pt x="12" y="28"/>
                    </a:cubicBezTo>
                    <a:cubicBezTo>
                      <a:pt x="12" y="17"/>
                      <a:pt x="12" y="17"/>
                      <a:pt x="12" y="17"/>
                    </a:cubicBezTo>
                    <a:cubicBezTo>
                      <a:pt x="12" y="13"/>
                      <a:pt x="15" y="10"/>
                      <a:pt x="19" y="9"/>
                    </a:cubicBezTo>
                    <a:cubicBezTo>
                      <a:pt x="19" y="0"/>
                      <a:pt x="19" y="0"/>
                      <a:pt x="19" y="0"/>
                    </a:cubicBezTo>
                    <a:cubicBezTo>
                      <a:pt x="9" y="0"/>
                      <a:pt x="0" y="9"/>
                      <a:pt x="0" y="20"/>
                    </a:cubicBezTo>
                    <a:cubicBezTo>
                      <a:pt x="0" y="52"/>
                      <a:pt x="0" y="52"/>
                      <a:pt x="0" y="52"/>
                    </a:cubicBezTo>
                    <a:cubicBezTo>
                      <a:pt x="0" y="63"/>
                      <a:pt x="9" y="71"/>
                      <a:pt x="19" y="71"/>
                    </a:cubicBezTo>
                    <a:cubicBezTo>
                      <a:pt x="24" y="71"/>
                      <a:pt x="24" y="71"/>
                      <a:pt x="24" y="71"/>
                    </a:cubicBezTo>
                    <a:cubicBezTo>
                      <a:pt x="35" y="71"/>
                      <a:pt x="43" y="63"/>
                      <a:pt x="43" y="52"/>
                    </a:cubicBezTo>
                    <a:cubicBezTo>
                      <a:pt x="43" y="20"/>
                      <a:pt x="43" y="20"/>
                      <a:pt x="43" y="20"/>
                    </a:cubicBezTo>
                    <a:cubicBezTo>
                      <a:pt x="43" y="9"/>
                      <a:pt x="35" y="0"/>
                      <a:pt x="24" y="0"/>
                    </a:cubicBezTo>
                    <a:close/>
                  </a:path>
                </a:pathLst>
              </a:custGeom>
              <a:grp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s-CR" sz="1620" b="1">
                  <a:solidFill>
                    <a:srgbClr val="0A252F"/>
                  </a:solidFill>
                  <a:latin typeface="Gotham Black"/>
                  <a:cs typeface="Gotham Black"/>
                </a:endParaRPr>
              </a:p>
            </p:txBody>
          </p:sp>
          <p:sp>
            <p:nvSpPr>
              <p:cNvPr id="77" name="Freeform 208"/>
              <p:cNvSpPr>
                <a:spLocks/>
              </p:cNvSpPr>
              <p:nvPr/>
            </p:nvSpPr>
            <p:spPr bwMode="auto">
              <a:xfrm>
                <a:off x="10480316" y="3333690"/>
                <a:ext cx="76647" cy="133120"/>
              </a:xfrm>
              <a:custGeom>
                <a:avLst/>
                <a:gdLst>
                  <a:gd name="T0" fmla="*/ 0 w 11"/>
                  <a:gd name="T1" fmla="*/ 6 h 19"/>
                  <a:gd name="T2" fmla="*/ 0 w 11"/>
                  <a:gd name="T3" fmla="*/ 14 h 19"/>
                  <a:gd name="T4" fmla="*/ 6 w 11"/>
                  <a:gd name="T5" fmla="*/ 19 h 19"/>
                  <a:gd name="T6" fmla="*/ 11 w 11"/>
                  <a:gd name="T7" fmla="*/ 14 h 19"/>
                  <a:gd name="T8" fmla="*/ 11 w 11"/>
                  <a:gd name="T9" fmla="*/ 6 h 19"/>
                  <a:gd name="T10" fmla="*/ 6 w 11"/>
                  <a:gd name="T11" fmla="*/ 0 h 19"/>
                  <a:gd name="T12" fmla="*/ 0 w 11"/>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6"/>
                    </a:moveTo>
                    <a:cubicBezTo>
                      <a:pt x="0" y="14"/>
                      <a:pt x="0" y="14"/>
                      <a:pt x="0" y="14"/>
                    </a:cubicBezTo>
                    <a:cubicBezTo>
                      <a:pt x="0" y="17"/>
                      <a:pt x="2" y="19"/>
                      <a:pt x="6" y="19"/>
                    </a:cubicBezTo>
                    <a:cubicBezTo>
                      <a:pt x="9" y="19"/>
                      <a:pt x="11" y="17"/>
                      <a:pt x="11" y="14"/>
                    </a:cubicBezTo>
                    <a:cubicBezTo>
                      <a:pt x="11" y="6"/>
                      <a:pt x="11" y="6"/>
                      <a:pt x="11" y="6"/>
                    </a:cubicBezTo>
                    <a:cubicBezTo>
                      <a:pt x="11" y="3"/>
                      <a:pt x="9" y="0"/>
                      <a:pt x="6" y="0"/>
                    </a:cubicBezTo>
                    <a:cubicBezTo>
                      <a:pt x="2" y="0"/>
                      <a:pt x="0" y="3"/>
                      <a:pt x="0" y="6"/>
                    </a:cubicBezTo>
                    <a:close/>
                  </a:path>
                </a:pathLst>
              </a:custGeom>
              <a:grp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s-CR" sz="1620" b="1">
                  <a:solidFill>
                    <a:srgbClr val="0A252F"/>
                  </a:solidFill>
                  <a:latin typeface="Gotham Black"/>
                  <a:cs typeface="Gotham Black"/>
                </a:endParaRPr>
              </a:p>
            </p:txBody>
          </p:sp>
        </p:grpSp>
      </p:grpSp>
      <p:sp>
        <p:nvSpPr>
          <p:cNvPr id="44" name="dtable170554751157760 0 66 161 95 65"/>
          <p:cNvSpPr txBox="1">
            <a:spLocks/>
          </p:cNvSpPr>
          <p:nvPr>
            <p:custDataLst>
              <p:tags r:id="rId5"/>
            </p:custDataLst>
          </p:nvPr>
        </p:nvSpPr>
        <p:spPr>
          <a:xfrm>
            <a:off x="2702932" y="2221644"/>
            <a:ext cx="1541963" cy="415816"/>
          </a:xfrm>
          <a:prstGeom prst="rect">
            <a:avLst/>
          </a:prstGeom>
          <a:noFill/>
          <a:ln w="9525">
            <a:noFill/>
            <a:miter lim="800000"/>
            <a:headEnd/>
            <a:tailEnd/>
          </a:ln>
          <a:effectLst/>
        </p:spPr>
        <p:txBody>
          <a:bodyPr vert="horz" wrap="square" lIns="55964" tIns="55090" rIns="55090" bIns="55090"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pPr algn="r"/>
            <a:r>
              <a:rPr lang="en-US" sz="1350" b="0" dirty="0">
                <a:solidFill>
                  <a:srgbClr val="494F61"/>
                </a:solidFill>
                <a:latin typeface="Gotham Black"/>
                <a:cs typeface="Gotham Black"/>
              </a:rPr>
              <a:t>EXCHANGE</a:t>
            </a:r>
          </a:p>
        </p:txBody>
      </p:sp>
      <p:sp>
        <p:nvSpPr>
          <p:cNvPr id="50" name="dtable170554751157760 0 66 96 95 65"/>
          <p:cNvSpPr txBox="1">
            <a:spLocks/>
          </p:cNvSpPr>
          <p:nvPr>
            <p:custDataLst>
              <p:tags r:id="rId6"/>
            </p:custDataLst>
          </p:nvPr>
        </p:nvSpPr>
        <p:spPr>
          <a:xfrm>
            <a:off x="6557839" y="2199328"/>
            <a:ext cx="1541963" cy="415816"/>
          </a:xfrm>
          <a:prstGeom prst="rect">
            <a:avLst/>
          </a:prstGeom>
          <a:noFill/>
          <a:ln w="9525">
            <a:noFill/>
            <a:miter lim="800000"/>
            <a:headEnd/>
            <a:tailEnd/>
          </a:ln>
          <a:effectLst/>
        </p:spPr>
        <p:txBody>
          <a:bodyPr vert="horz" wrap="square" lIns="55964" tIns="55090" rIns="55090" bIns="55090"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1350" b="0" dirty="0">
                <a:solidFill>
                  <a:srgbClr val="494F61"/>
                </a:solidFill>
                <a:latin typeface="Gotham Black"/>
                <a:cs typeface="Gotham Black"/>
              </a:rPr>
              <a:t>SHARE</a:t>
            </a:r>
          </a:p>
        </p:txBody>
      </p:sp>
      <p:grpSp>
        <p:nvGrpSpPr>
          <p:cNvPr id="51" name="Group 50"/>
          <p:cNvGrpSpPr/>
          <p:nvPr/>
        </p:nvGrpSpPr>
        <p:grpSpPr>
          <a:xfrm>
            <a:off x="5892918" y="2310128"/>
            <a:ext cx="605500" cy="528972"/>
            <a:chOff x="1356916" y="1852824"/>
            <a:chExt cx="333898" cy="291697"/>
          </a:xfrm>
        </p:grpSpPr>
        <p:sp>
          <p:nvSpPr>
            <p:cNvPr id="102" name="Oval 101"/>
            <p:cNvSpPr/>
            <p:nvPr/>
          </p:nvSpPr>
          <p:spPr>
            <a:xfrm>
              <a:off x="1356916" y="1852824"/>
              <a:ext cx="123450" cy="123449"/>
            </a:xfrm>
            <a:prstGeom prst="ellipse">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dirty="0" err="1">
                <a:solidFill>
                  <a:srgbClr val="0A252F"/>
                </a:solidFill>
                <a:latin typeface="Gotham Black"/>
                <a:cs typeface="Gotham Black"/>
              </a:endParaRPr>
            </a:p>
          </p:txBody>
        </p:sp>
        <p:sp>
          <p:nvSpPr>
            <p:cNvPr id="103" name="Oval 102"/>
            <p:cNvSpPr/>
            <p:nvPr/>
          </p:nvSpPr>
          <p:spPr>
            <a:xfrm>
              <a:off x="1356916" y="2021072"/>
              <a:ext cx="123450" cy="123449"/>
            </a:xfrm>
            <a:prstGeom prst="ellipse">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dirty="0" err="1">
                <a:solidFill>
                  <a:srgbClr val="0A252F"/>
                </a:solidFill>
                <a:latin typeface="Gotham Black"/>
                <a:cs typeface="Gotham Black"/>
              </a:endParaRPr>
            </a:p>
          </p:txBody>
        </p:sp>
        <p:sp>
          <p:nvSpPr>
            <p:cNvPr id="104" name="Oval 103"/>
            <p:cNvSpPr/>
            <p:nvPr/>
          </p:nvSpPr>
          <p:spPr>
            <a:xfrm>
              <a:off x="1567364" y="1936949"/>
              <a:ext cx="123450" cy="123449"/>
            </a:xfrm>
            <a:prstGeom prst="ellipse">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dirty="0" err="1">
                <a:solidFill>
                  <a:srgbClr val="0A252F"/>
                </a:solidFill>
                <a:latin typeface="Gotham Black"/>
                <a:cs typeface="Gotham Black"/>
              </a:endParaRPr>
            </a:p>
          </p:txBody>
        </p:sp>
        <p:sp>
          <p:nvSpPr>
            <p:cNvPr id="105" name="Rectangle 104"/>
            <p:cNvSpPr/>
            <p:nvPr/>
          </p:nvSpPr>
          <p:spPr>
            <a:xfrm rot="1385880">
              <a:off x="1415770" y="1929921"/>
              <a:ext cx="216191" cy="46908"/>
            </a:xfrm>
            <a:prstGeom prst="rect">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dirty="0" err="1">
                <a:solidFill>
                  <a:srgbClr val="0A252F"/>
                </a:solidFill>
                <a:latin typeface="Gotham Black"/>
                <a:cs typeface="Gotham Black"/>
              </a:endParaRPr>
            </a:p>
          </p:txBody>
        </p:sp>
        <p:sp>
          <p:nvSpPr>
            <p:cNvPr id="106" name="Rectangle 105"/>
            <p:cNvSpPr/>
            <p:nvPr/>
          </p:nvSpPr>
          <p:spPr>
            <a:xfrm rot="20214120" flipV="1">
              <a:off x="1415770" y="2020514"/>
              <a:ext cx="216191" cy="46908"/>
            </a:xfrm>
            <a:prstGeom prst="rect">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dirty="0" err="1">
                <a:solidFill>
                  <a:srgbClr val="0A252F"/>
                </a:solidFill>
                <a:latin typeface="Gotham Black"/>
                <a:cs typeface="Gotham Black"/>
              </a:endParaRPr>
            </a:p>
          </p:txBody>
        </p:sp>
      </p:grpSp>
      <p:grpSp>
        <p:nvGrpSpPr>
          <p:cNvPr id="59" name="Group 58"/>
          <p:cNvGrpSpPr/>
          <p:nvPr/>
        </p:nvGrpSpPr>
        <p:grpSpPr>
          <a:xfrm>
            <a:off x="4340407" y="2310128"/>
            <a:ext cx="665833" cy="605398"/>
            <a:chOff x="1205203" y="5605691"/>
            <a:chExt cx="485611" cy="357024"/>
          </a:xfrm>
        </p:grpSpPr>
        <p:sp>
          <p:nvSpPr>
            <p:cNvPr id="70" name="Freeform 90780"/>
            <p:cNvSpPr>
              <a:spLocks/>
            </p:cNvSpPr>
            <p:nvPr/>
          </p:nvSpPr>
          <p:spPr bwMode="auto">
            <a:xfrm>
              <a:off x="1465775" y="5785874"/>
              <a:ext cx="106596" cy="172356"/>
            </a:xfrm>
            <a:custGeom>
              <a:avLst/>
              <a:gdLst>
                <a:gd name="T0" fmla="*/ 11 w 22"/>
                <a:gd name="T1" fmla="*/ 0 h 31"/>
                <a:gd name="T2" fmla="*/ 0 w 22"/>
                <a:gd name="T3" fmla="*/ 9 h 31"/>
                <a:gd name="T4" fmla="*/ 8 w 22"/>
                <a:gd name="T5" fmla="*/ 31 h 31"/>
                <a:gd name="T6" fmla="*/ 8 w 22"/>
                <a:gd name="T7" fmla="*/ 31 h 31"/>
                <a:gd name="T8" fmla="*/ 8 w 22"/>
                <a:gd name="T9" fmla="*/ 31 h 31"/>
                <a:gd name="T10" fmla="*/ 21 w 22"/>
                <a:gd name="T11" fmla="*/ 31 h 31"/>
                <a:gd name="T12" fmla="*/ 22 w 22"/>
                <a:gd name="T13" fmla="*/ 30 h 31"/>
                <a:gd name="T14" fmla="*/ 11 w 22"/>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1">
                  <a:moveTo>
                    <a:pt x="11" y="0"/>
                  </a:moveTo>
                  <a:cubicBezTo>
                    <a:pt x="7" y="2"/>
                    <a:pt x="3" y="5"/>
                    <a:pt x="0" y="9"/>
                  </a:cubicBezTo>
                  <a:cubicBezTo>
                    <a:pt x="5" y="15"/>
                    <a:pt x="8" y="22"/>
                    <a:pt x="8" y="31"/>
                  </a:cubicBezTo>
                  <a:cubicBezTo>
                    <a:pt x="8" y="31"/>
                    <a:pt x="8" y="31"/>
                    <a:pt x="8" y="31"/>
                  </a:cubicBezTo>
                  <a:cubicBezTo>
                    <a:pt x="8" y="31"/>
                    <a:pt x="8" y="31"/>
                    <a:pt x="8" y="31"/>
                  </a:cubicBezTo>
                  <a:cubicBezTo>
                    <a:pt x="21" y="31"/>
                    <a:pt x="21" y="31"/>
                    <a:pt x="21" y="31"/>
                  </a:cubicBezTo>
                  <a:cubicBezTo>
                    <a:pt x="22" y="31"/>
                    <a:pt x="22" y="31"/>
                    <a:pt x="22" y="30"/>
                  </a:cubicBezTo>
                  <a:cubicBezTo>
                    <a:pt x="22" y="19"/>
                    <a:pt x="18" y="9"/>
                    <a:pt x="11" y="0"/>
                  </a:cubicBezTo>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s-CR" sz="1620" b="1">
                <a:solidFill>
                  <a:srgbClr val="0A252F"/>
                </a:solidFill>
                <a:latin typeface="Gotham Black"/>
                <a:cs typeface="Gotham Black"/>
              </a:endParaRPr>
            </a:p>
          </p:txBody>
        </p:sp>
        <p:sp>
          <p:nvSpPr>
            <p:cNvPr id="71" name="Freeform 90781"/>
            <p:cNvSpPr>
              <a:spLocks/>
            </p:cNvSpPr>
            <p:nvPr/>
          </p:nvSpPr>
          <p:spPr bwMode="auto">
            <a:xfrm>
              <a:off x="1205203" y="5609572"/>
              <a:ext cx="225039" cy="196978"/>
            </a:xfrm>
            <a:custGeom>
              <a:avLst/>
              <a:gdLst>
                <a:gd name="T0" fmla="*/ 18 w 44"/>
                <a:gd name="T1" fmla="*/ 0 h 37"/>
                <a:gd name="T2" fmla="*/ 18 w 44"/>
                <a:gd name="T3" fmla="*/ 0 h 37"/>
                <a:gd name="T4" fmla="*/ 0 w 44"/>
                <a:gd name="T5" fmla="*/ 18 h 37"/>
                <a:gd name="T6" fmla="*/ 0 w 44"/>
                <a:gd name="T7" fmla="*/ 19 h 37"/>
                <a:gd name="T8" fmla="*/ 18 w 44"/>
                <a:gd name="T9" fmla="*/ 36 h 37"/>
                <a:gd name="T10" fmla="*/ 18 w 44"/>
                <a:gd name="T11" fmla="*/ 37 h 37"/>
                <a:gd name="T12" fmla="*/ 19 w 44"/>
                <a:gd name="T13" fmla="*/ 36 h 37"/>
                <a:gd name="T14" fmla="*/ 19 w 44"/>
                <a:gd name="T15" fmla="*/ 25 h 37"/>
                <a:gd name="T16" fmla="*/ 32 w 44"/>
                <a:gd name="T17" fmla="*/ 28 h 37"/>
                <a:gd name="T18" fmla="*/ 44 w 44"/>
                <a:gd name="T19" fmla="*/ 18 h 37"/>
                <a:gd name="T20" fmla="*/ 19 w 44"/>
                <a:gd name="T21" fmla="*/ 11 h 37"/>
                <a:gd name="T22" fmla="*/ 19 w 44"/>
                <a:gd name="T23" fmla="*/ 1 h 37"/>
                <a:gd name="T24" fmla="*/ 18 w 44"/>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7">
                  <a:moveTo>
                    <a:pt x="18" y="0"/>
                  </a:moveTo>
                  <a:cubicBezTo>
                    <a:pt x="18" y="0"/>
                    <a:pt x="18" y="0"/>
                    <a:pt x="18" y="0"/>
                  </a:cubicBezTo>
                  <a:cubicBezTo>
                    <a:pt x="0" y="18"/>
                    <a:pt x="0" y="18"/>
                    <a:pt x="0" y="18"/>
                  </a:cubicBezTo>
                  <a:cubicBezTo>
                    <a:pt x="0" y="19"/>
                    <a:pt x="0" y="19"/>
                    <a:pt x="0" y="19"/>
                  </a:cubicBezTo>
                  <a:cubicBezTo>
                    <a:pt x="18" y="36"/>
                    <a:pt x="18" y="36"/>
                    <a:pt x="18" y="36"/>
                  </a:cubicBezTo>
                  <a:cubicBezTo>
                    <a:pt x="18" y="37"/>
                    <a:pt x="18" y="37"/>
                    <a:pt x="18" y="37"/>
                  </a:cubicBezTo>
                  <a:cubicBezTo>
                    <a:pt x="19" y="36"/>
                    <a:pt x="19" y="36"/>
                    <a:pt x="19" y="36"/>
                  </a:cubicBezTo>
                  <a:cubicBezTo>
                    <a:pt x="19" y="25"/>
                    <a:pt x="19" y="25"/>
                    <a:pt x="19" y="25"/>
                  </a:cubicBezTo>
                  <a:cubicBezTo>
                    <a:pt x="24" y="25"/>
                    <a:pt x="28" y="26"/>
                    <a:pt x="32" y="28"/>
                  </a:cubicBezTo>
                  <a:cubicBezTo>
                    <a:pt x="36" y="24"/>
                    <a:pt x="39" y="21"/>
                    <a:pt x="44" y="18"/>
                  </a:cubicBezTo>
                  <a:cubicBezTo>
                    <a:pt x="36" y="14"/>
                    <a:pt x="28" y="11"/>
                    <a:pt x="19" y="11"/>
                  </a:cubicBezTo>
                  <a:cubicBezTo>
                    <a:pt x="19" y="1"/>
                    <a:pt x="19" y="1"/>
                    <a:pt x="19" y="1"/>
                  </a:cubicBezTo>
                  <a:cubicBezTo>
                    <a:pt x="18" y="0"/>
                    <a:pt x="18" y="0"/>
                    <a:pt x="18" y="0"/>
                  </a:cubicBezTo>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s-CR" sz="1620" b="1">
                <a:solidFill>
                  <a:srgbClr val="0A252F"/>
                </a:solidFill>
                <a:latin typeface="Gotham Black"/>
                <a:cs typeface="Gotham Black"/>
              </a:endParaRPr>
            </a:p>
          </p:txBody>
        </p:sp>
        <p:sp>
          <p:nvSpPr>
            <p:cNvPr id="72" name="Freeform 90782"/>
            <p:cNvSpPr>
              <a:spLocks/>
            </p:cNvSpPr>
            <p:nvPr/>
          </p:nvSpPr>
          <p:spPr bwMode="auto">
            <a:xfrm>
              <a:off x="1311799" y="5605691"/>
              <a:ext cx="379015" cy="357024"/>
            </a:xfrm>
            <a:custGeom>
              <a:avLst/>
              <a:gdLst>
                <a:gd name="T0" fmla="*/ 74 w 74"/>
                <a:gd name="T1" fmla="*/ 20 h 66"/>
                <a:gd name="T2" fmla="*/ 54 w 74"/>
                <a:gd name="T3" fmla="*/ 0 h 66"/>
                <a:gd name="T4" fmla="*/ 54 w 74"/>
                <a:gd name="T5" fmla="*/ 0 h 66"/>
                <a:gd name="T6" fmla="*/ 53 w 74"/>
                <a:gd name="T7" fmla="*/ 1 h 66"/>
                <a:gd name="T8" fmla="*/ 53 w 74"/>
                <a:gd name="T9" fmla="*/ 12 h 66"/>
                <a:gd name="T10" fmla="*/ 25 w 74"/>
                <a:gd name="T11" fmla="*/ 20 h 66"/>
                <a:gd name="T12" fmla="*/ 12 w 74"/>
                <a:gd name="T13" fmla="*/ 32 h 66"/>
                <a:gd name="T14" fmla="*/ 0 w 74"/>
                <a:gd name="T15" fmla="*/ 65 h 66"/>
                <a:gd name="T16" fmla="*/ 1 w 74"/>
                <a:gd name="T17" fmla="*/ 66 h 66"/>
                <a:gd name="T18" fmla="*/ 15 w 74"/>
                <a:gd name="T19" fmla="*/ 66 h 66"/>
                <a:gd name="T20" fmla="*/ 16 w 74"/>
                <a:gd name="T21" fmla="*/ 66 h 66"/>
                <a:gd name="T22" fmla="*/ 16 w 74"/>
                <a:gd name="T23" fmla="*/ 66 h 66"/>
                <a:gd name="T24" fmla="*/ 25 w 74"/>
                <a:gd name="T25" fmla="*/ 42 h 66"/>
                <a:gd name="T26" fmla="*/ 38 w 74"/>
                <a:gd name="T27" fmla="*/ 32 h 66"/>
                <a:gd name="T28" fmla="*/ 53 w 74"/>
                <a:gd name="T29" fmla="*/ 28 h 66"/>
                <a:gd name="T30" fmla="*/ 53 w 74"/>
                <a:gd name="T31" fmla="*/ 40 h 66"/>
                <a:gd name="T32" fmla="*/ 54 w 74"/>
                <a:gd name="T33" fmla="*/ 41 h 66"/>
                <a:gd name="T34" fmla="*/ 54 w 74"/>
                <a:gd name="T35" fmla="*/ 41 h 66"/>
                <a:gd name="T36" fmla="*/ 74 w 74"/>
                <a:gd name="T37" fmla="*/ 21 h 66"/>
                <a:gd name="T38" fmla="*/ 74 w 74"/>
                <a:gd name="T39"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66">
                  <a:moveTo>
                    <a:pt x="74" y="20"/>
                  </a:moveTo>
                  <a:cubicBezTo>
                    <a:pt x="54" y="0"/>
                    <a:pt x="54" y="0"/>
                    <a:pt x="54" y="0"/>
                  </a:cubicBezTo>
                  <a:cubicBezTo>
                    <a:pt x="54" y="0"/>
                    <a:pt x="54" y="0"/>
                    <a:pt x="54" y="0"/>
                  </a:cubicBezTo>
                  <a:cubicBezTo>
                    <a:pt x="53" y="1"/>
                    <a:pt x="53" y="1"/>
                    <a:pt x="53" y="1"/>
                  </a:cubicBezTo>
                  <a:cubicBezTo>
                    <a:pt x="53" y="12"/>
                    <a:pt x="53" y="12"/>
                    <a:pt x="53" y="12"/>
                  </a:cubicBezTo>
                  <a:cubicBezTo>
                    <a:pt x="43" y="12"/>
                    <a:pt x="33" y="15"/>
                    <a:pt x="25" y="20"/>
                  </a:cubicBezTo>
                  <a:cubicBezTo>
                    <a:pt x="20" y="23"/>
                    <a:pt x="16" y="27"/>
                    <a:pt x="12" y="32"/>
                  </a:cubicBezTo>
                  <a:cubicBezTo>
                    <a:pt x="5" y="41"/>
                    <a:pt x="0" y="53"/>
                    <a:pt x="0" y="65"/>
                  </a:cubicBezTo>
                  <a:cubicBezTo>
                    <a:pt x="0" y="66"/>
                    <a:pt x="0" y="66"/>
                    <a:pt x="1" y="66"/>
                  </a:cubicBezTo>
                  <a:cubicBezTo>
                    <a:pt x="15" y="66"/>
                    <a:pt x="15" y="66"/>
                    <a:pt x="15" y="66"/>
                  </a:cubicBezTo>
                  <a:cubicBezTo>
                    <a:pt x="16" y="66"/>
                    <a:pt x="16" y="66"/>
                    <a:pt x="16" y="66"/>
                  </a:cubicBezTo>
                  <a:cubicBezTo>
                    <a:pt x="16" y="66"/>
                    <a:pt x="16" y="66"/>
                    <a:pt x="16" y="66"/>
                  </a:cubicBezTo>
                  <a:cubicBezTo>
                    <a:pt x="16" y="56"/>
                    <a:pt x="19" y="48"/>
                    <a:pt x="25" y="42"/>
                  </a:cubicBezTo>
                  <a:cubicBezTo>
                    <a:pt x="28" y="37"/>
                    <a:pt x="33" y="34"/>
                    <a:pt x="38" y="32"/>
                  </a:cubicBezTo>
                  <a:cubicBezTo>
                    <a:pt x="42" y="29"/>
                    <a:pt x="48" y="28"/>
                    <a:pt x="53" y="28"/>
                  </a:cubicBezTo>
                  <a:cubicBezTo>
                    <a:pt x="53" y="40"/>
                    <a:pt x="53" y="40"/>
                    <a:pt x="53" y="40"/>
                  </a:cubicBezTo>
                  <a:cubicBezTo>
                    <a:pt x="54" y="41"/>
                    <a:pt x="54" y="41"/>
                    <a:pt x="54" y="41"/>
                  </a:cubicBezTo>
                  <a:cubicBezTo>
                    <a:pt x="54" y="41"/>
                    <a:pt x="54" y="41"/>
                    <a:pt x="54" y="41"/>
                  </a:cubicBezTo>
                  <a:cubicBezTo>
                    <a:pt x="74" y="21"/>
                    <a:pt x="74" y="21"/>
                    <a:pt x="74" y="21"/>
                  </a:cubicBezTo>
                  <a:lnTo>
                    <a:pt x="74" y="20"/>
                  </a:lnTo>
                  <a:close/>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s-CR" sz="1620" b="1">
                <a:solidFill>
                  <a:srgbClr val="0A252F"/>
                </a:solidFill>
                <a:latin typeface="Gotham Black"/>
                <a:cs typeface="Gotham Black"/>
              </a:endParaRPr>
            </a:p>
          </p:txBody>
        </p:sp>
      </p:grpSp>
      <p:sp>
        <p:nvSpPr>
          <p:cNvPr id="63" name="dtable170554751157760 0 396 96 300 65"/>
          <p:cNvSpPr txBox="1">
            <a:spLocks/>
          </p:cNvSpPr>
          <p:nvPr/>
        </p:nvSpPr>
        <p:spPr>
          <a:xfrm>
            <a:off x="6609917" y="3283199"/>
            <a:ext cx="1470360"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10000"/>
              </a:spcBef>
              <a:buClr>
                <a:srgbClr val="000000"/>
              </a:buClr>
              <a:defRPr/>
            </a:pPr>
            <a:r>
              <a:rPr lang="en-GB" sz="1050" kern="0" dirty="0">
                <a:solidFill>
                  <a:srgbClr val="000000"/>
                </a:solidFill>
                <a:latin typeface="Gotham Light"/>
                <a:cs typeface="Gotham Light"/>
              </a:rPr>
              <a:t>Optimise system performance</a:t>
            </a:r>
          </a:p>
        </p:txBody>
      </p:sp>
      <p:sp>
        <p:nvSpPr>
          <p:cNvPr id="64" name="dtable170554751157760 0 396 96 300 65"/>
          <p:cNvSpPr txBox="1">
            <a:spLocks/>
          </p:cNvSpPr>
          <p:nvPr/>
        </p:nvSpPr>
        <p:spPr>
          <a:xfrm>
            <a:off x="3097707" y="3283198"/>
            <a:ext cx="1143997" cy="16158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lgn="r">
              <a:spcAft>
                <a:spcPts val="229"/>
              </a:spcAft>
              <a:buClr>
                <a:srgbClr val="000000"/>
              </a:buClr>
              <a:buNone/>
              <a:defRPr/>
            </a:pPr>
            <a:r>
              <a:rPr lang="en-US" sz="1050" kern="0" spc="-15" dirty="0">
                <a:solidFill>
                  <a:srgbClr val="000000"/>
                </a:solidFill>
                <a:latin typeface="Gotham Light"/>
                <a:cs typeface="Gotham Light"/>
              </a:rPr>
              <a:t>Deliver utility virtually</a:t>
            </a:r>
          </a:p>
        </p:txBody>
      </p:sp>
      <p:sp>
        <p:nvSpPr>
          <p:cNvPr id="65" name="dtable170554751157760 0 396 96 300 65"/>
          <p:cNvSpPr txBox="1">
            <a:spLocks/>
          </p:cNvSpPr>
          <p:nvPr/>
        </p:nvSpPr>
        <p:spPr>
          <a:xfrm>
            <a:off x="5775408" y="3808685"/>
            <a:ext cx="2269388"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Aft>
                <a:spcPts val="229"/>
              </a:spcAft>
              <a:buClr>
                <a:srgbClr val="000000"/>
              </a:buClr>
              <a:buNone/>
              <a:defRPr/>
            </a:pPr>
            <a:r>
              <a:rPr lang="en-GB" sz="1050" kern="0" dirty="0">
                <a:solidFill>
                  <a:srgbClr val="000000"/>
                </a:solidFill>
                <a:latin typeface="Gotham Light"/>
                <a:cs typeface="Gotham Light"/>
              </a:rPr>
              <a:t>Keep components and materials in technical and biological cycles</a:t>
            </a:r>
          </a:p>
        </p:txBody>
      </p:sp>
      <p:sp>
        <p:nvSpPr>
          <p:cNvPr id="66" name="dtable170554751157760 0 396 96 300 65"/>
          <p:cNvSpPr txBox="1">
            <a:spLocks/>
          </p:cNvSpPr>
          <p:nvPr/>
        </p:nvSpPr>
        <p:spPr>
          <a:xfrm>
            <a:off x="2944612" y="2548001"/>
            <a:ext cx="1297092"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lgn="r">
              <a:spcAft>
                <a:spcPts val="229"/>
              </a:spcAft>
              <a:buClr>
                <a:srgbClr val="000000"/>
              </a:buClr>
              <a:buNone/>
              <a:defRPr/>
            </a:pPr>
            <a:r>
              <a:rPr lang="en-US" sz="1050" kern="0" spc="-15" dirty="0">
                <a:solidFill>
                  <a:srgbClr val="000000"/>
                </a:solidFill>
                <a:latin typeface="Gotham Light"/>
                <a:cs typeface="Gotham Light"/>
              </a:rPr>
              <a:t>Select resource input wisely</a:t>
            </a:r>
          </a:p>
        </p:txBody>
      </p:sp>
      <p:sp>
        <p:nvSpPr>
          <p:cNvPr id="67" name="dtable170554751157760 0 396 96 300 65"/>
          <p:cNvSpPr txBox="1">
            <a:spLocks/>
          </p:cNvSpPr>
          <p:nvPr/>
        </p:nvSpPr>
        <p:spPr>
          <a:xfrm>
            <a:off x="5775406" y="1876249"/>
            <a:ext cx="1736238"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10000"/>
              </a:spcBef>
              <a:buClr>
                <a:srgbClr val="000000"/>
              </a:buClr>
              <a:defRPr/>
            </a:pPr>
            <a:r>
              <a:rPr lang="en-GB" sz="1050" kern="0" dirty="0">
                <a:solidFill>
                  <a:srgbClr val="000000"/>
                </a:solidFill>
                <a:latin typeface="Gotham Light"/>
                <a:cs typeface="Gotham Light"/>
              </a:rPr>
              <a:t>Regenerate and restore natural capital</a:t>
            </a:r>
          </a:p>
        </p:txBody>
      </p:sp>
      <p:sp>
        <p:nvSpPr>
          <p:cNvPr id="68" name="dtable170554751157760 0 396 96 300 65"/>
          <p:cNvSpPr txBox="1">
            <a:spLocks/>
          </p:cNvSpPr>
          <p:nvPr/>
        </p:nvSpPr>
        <p:spPr>
          <a:xfrm>
            <a:off x="6609917" y="2548001"/>
            <a:ext cx="1433786"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Aft>
                <a:spcPts val="229"/>
              </a:spcAft>
              <a:buClr>
                <a:srgbClr val="000000"/>
              </a:buClr>
              <a:buNone/>
              <a:defRPr/>
            </a:pPr>
            <a:r>
              <a:rPr lang="en-GB" sz="1050" kern="0" spc="-15" dirty="0">
                <a:solidFill>
                  <a:srgbClr val="000000"/>
                </a:solidFill>
                <a:latin typeface="Gotham Light"/>
                <a:cs typeface="Gotham Light"/>
              </a:rPr>
              <a:t>Maximise product utilisation</a:t>
            </a:r>
          </a:p>
        </p:txBody>
      </p:sp>
      <p:sp>
        <p:nvSpPr>
          <p:cNvPr id="53" name="dtable170554751157760 0 396 96 300 65"/>
          <p:cNvSpPr txBox="1">
            <a:spLocks/>
          </p:cNvSpPr>
          <p:nvPr/>
        </p:nvSpPr>
        <p:spPr>
          <a:xfrm>
            <a:off x="175562" y="2156798"/>
            <a:ext cx="2825282" cy="754392"/>
          </a:xfrm>
          <a:prstGeom prst="rect">
            <a:avLst/>
          </a:prstGeom>
          <a:solidFill>
            <a:srgbClr val="494F61"/>
          </a:solidFill>
          <a:ln w="9525">
            <a:noFill/>
            <a:miter lim="800000"/>
            <a:headEnd/>
            <a:tailEnd/>
          </a:ln>
          <a:effectLst/>
        </p:spPr>
        <p:txBody>
          <a:bodyPr vert="horz" wrap="square" lIns="80979" tIns="53986" rIns="80979" bIns="53986"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Aft>
                <a:spcPts val="229"/>
              </a:spcAft>
              <a:buClr>
                <a:srgbClr val="000000"/>
              </a:buClr>
              <a:buNone/>
              <a:defRPr/>
            </a:pPr>
            <a:r>
              <a:rPr lang="en-US" sz="1050" kern="0" spc="-15" dirty="0">
                <a:solidFill>
                  <a:schemeClr val="bg1"/>
                </a:solidFill>
                <a:latin typeface="Gotham Light"/>
                <a:cs typeface="Gotham Light"/>
              </a:rPr>
              <a:t>The </a:t>
            </a:r>
            <a:r>
              <a:rPr lang="en-US" sz="1050" kern="0" spc="-15" dirty="0">
                <a:solidFill>
                  <a:schemeClr val="bg1"/>
                </a:solidFill>
                <a:latin typeface="Gotham Black"/>
                <a:cs typeface="Gotham Black"/>
              </a:rPr>
              <a:t>ReSOLVE</a:t>
            </a:r>
            <a:r>
              <a:rPr lang="en-US" sz="1050" kern="0" spc="-15" dirty="0">
                <a:solidFill>
                  <a:schemeClr val="bg1"/>
                </a:solidFill>
                <a:latin typeface="Gotham Light"/>
                <a:cs typeface="Gotham Light"/>
              </a:rPr>
              <a:t> framework offers </a:t>
            </a:r>
            <a:r>
              <a:rPr lang="en-US" sz="1050" kern="0" spc="-15" dirty="0" err="1">
                <a:solidFill>
                  <a:schemeClr val="bg1"/>
                </a:solidFill>
                <a:latin typeface="Gotham Light"/>
                <a:cs typeface="Gotham Light"/>
              </a:rPr>
              <a:t>organisations</a:t>
            </a:r>
            <a:r>
              <a:rPr lang="en-US" sz="1050" kern="0" spc="-15" dirty="0">
                <a:solidFill>
                  <a:schemeClr val="bg1"/>
                </a:solidFill>
                <a:latin typeface="Gotham Light"/>
                <a:cs typeface="Gotham Light"/>
              </a:rPr>
              <a:t> a tool for identifying circular strategies and growth initiatives.</a:t>
            </a:r>
          </a:p>
        </p:txBody>
      </p:sp>
      <p:sp>
        <p:nvSpPr>
          <p:cNvPr id="62" name="dtable170554751157760 0 396 96 300 65"/>
          <p:cNvSpPr txBox="1">
            <a:spLocks/>
          </p:cNvSpPr>
          <p:nvPr/>
        </p:nvSpPr>
        <p:spPr>
          <a:xfrm>
            <a:off x="1266517" y="3863529"/>
            <a:ext cx="2825282" cy="754392"/>
          </a:xfrm>
          <a:prstGeom prst="rect">
            <a:avLst/>
          </a:prstGeom>
          <a:solidFill>
            <a:srgbClr val="494F61"/>
          </a:solidFill>
          <a:ln w="9525">
            <a:noFill/>
            <a:miter lim="800000"/>
            <a:headEnd/>
            <a:tailEnd/>
          </a:ln>
          <a:effectLst/>
        </p:spPr>
        <p:txBody>
          <a:bodyPr vert="horz" wrap="square" lIns="80979" tIns="53986" rIns="80979" bIns="53986"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Aft>
                <a:spcPts val="229"/>
              </a:spcAft>
              <a:buClr>
                <a:srgbClr val="000000"/>
              </a:buClr>
              <a:buNone/>
              <a:defRPr/>
            </a:pPr>
            <a:r>
              <a:rPr lang="en-US" sz="1050" kern="0" spc="-15" dirty="0">
                <a:solidFill>
                  <a:schemeClr val="bg1"/>
                </a:solidFill>
                <a:latin typeface="Gotham Light"/>
                <a:cs typeface="Gotham Light"/>
              </a:rPr>
              <a:t>Each of the </a:t>
            </a:r>
            <a:r>
              <a:rPr lang="en-US" sz="1050" kern="0" spc="-15" dirty="0">
                <a:solidFill>
                  <a:schemeClr val="bg1"/>
                </a:solidFill>
                <a:latin typeface="Gotham Black"/>
                <a:cs typeface="Gotham Black"/>
              </a:rPr>
              <a:t>ReSOLVE</a:t>
            </a:r>
            <a:r>
              <a:rPr lang="en-US" sz="1050" kern="0" spc="-15" dirty="0">
                <a:solidFill>
                  <a:schemeClr val="bg1"/>
                </a:solidFill>
                <a:latin typeface="Gotham Light"/>
                <a:cs typeface="Gotham Light"/>
              </a:rPr>
              <a:t> levers represents a circular economy business opportunity by eliminating systemic waste.</a:t>
            </a:r>
          </a:p>
        </p:txBody>
      </p:sp>
      <p:sp>
        <p:nvSpPr>
          <p:cNvPr id="40" name="Title 1"/>
          <p:cNvSpPr txBox="1">
            <a:spLocks/>
          </p:cNvSpPr>
          <p:nvPr/>
        </p:nvSpPr>
        <p:spPr>
          <a:xfrm>
            <a:off x="1367707" y="436821"/>
            <a:ext cx="6632401" cy="651128"/>
          </a:xfrm>
          <a:prstGeom prst="rect">
            <a:avLst/>
          </a:prstGeom>
        </p:spPr>
        <p:txBody>
          <a:bodyPr anchor="t"/>
          <a:lstStyle>
            <a:lvl1pPr algn="l" defTabSz="457200" rtl="0" eaLnBrk="1" latinLnBrk="0" hangingPunct="1">
              <a:spcBef>
                <a:spcPct val="0"/>
              </a:spcBef>
              <a:buNone/>
              <a:defRPr sz="2400" b="1" i="0" kern="1200">
                <a:solidFill>
                  <a:srgbClr val="383E4F"/>
                </a:solidFill>
                <a:latin typeface="Helvetica Neue"/>
                <a:ea typeface="+mj-ea"/>
                <a:cs typeface="Helvetica Neue"/>
              </a:defRPr>
            </a:lvl1pPr>
          </a:lstStyle>
          <a:p>
            <a:endParaRPr lang="en-US" sz="1800" dirty="0"/>
          </a:p>
        </p:txBody>
      </p:sp>
      <p:sp>
        <p:nvSpPr>
          <p:cNvPr id="3" name="Content Placeholder 2"/>
          <p:cNvSpPr>
            <a:spLocks noGrp="1"/>
          </p:cNvSpPr>
          <p:nvPr>
            <p:ph type="body" sz="half" idx="10"/>
          </p:nvPr>
        </p:nvSpPr>
        <p:spPr/>
        <p:txBody>
          <a:bodyPr/>
          <a:lstStyle/>
          <a:p>
            <a:r>
              <a:rPr lang="en-US" dirty="0"/>
              <a:t>Business strategies for CE</a:t>
            </a:r>
            <a:br>
              <a:rPr lang="en-US" dirty="0"/>
            </a:br>
            <a:endParaRPr lang="en-US" dirty="0"/>
          </a:p>
        </p:txBody>
      </p:sp>
      <p:sp>
        <p:nvSpPr>
          <p:cNvPr id="6" name="Text Placeholder 5">
            <a:extLst>
              <a:ext uri="{FF2B5EF4-FFF2-40B4-BE49-F238E27FC236}">
                <a16:creationId xmlns:a16="http://schemas.microsoft.com/office/drawing/2014/main" id="{59931A25-ECA3-4971-B379-EC26B780F49E}"/>
              </a:ext>
            </a:extLst>
          </p:cNvPr>
          <p:cNvSpPr>
            <a:spLocks noGrp="1"/>
          </p:cNvSpPr>
          <p:nvPr>
            <p:ph type="body" sz="half" idx="11"/>
          </p:nvPr>
        </p:nvSpPr>
        <p:spPr/>
        <p:txBody>
          <a:bodyPr/>
          <a:lstStyle/>
          <a:p>
            <a:r>
              <a:rPr lang="en-US" sz="2000" dirty="0"/>
              <a:t>The </a:t>
            </a:r>
            <a:r>
              <a:rPr lang="en-US" sz="2000" dirty="0" err="1"/>
              <a:t>ReSOLVE</a:t>
            </a:r>
            <a:r>
              <a:rPr lang="en-US" sz="2000" dirty="0"/>
              <a:t> framework</a:t>
            </a:r>
          </a:p>
          <a:p>
            <a:endParaRPr lang="en-US" dirty="0"/>
          </a:p>
          <a:p>
            <a:endParaRPr lang="fi-FI" dirty="0"/>
          </a:p>
        </p:txBody>
      </p:sp>
      <p:sp>
        <p:nvSpPr>
          <p:cNvPr id="4" name="Footer Placeholder 3"/>
          <p:cNvSpPr>
            <a:spLocks noGrp="1"/>
          </p:cNvSpPr>
          <p:nvPr>
            <p:ph type="ftr" sz="quarter" idx="13"/>
          </p:nvPr>
        </p:nvSpPr>
        <p:spPr/>
        <p:txBody>
          <a:bodyPr/>
          <a:lstStyle/>
          <a:p>
            <a:r>
              <a:rPr lang="en-US"/>
              <a:t>Corporate Responsibility</a:t>
            </a:r>
          </a:p>
        </p:txBody>
      </p:sp>
      <p:sp>
        <p:nvSpPr>
          <p:cNvPr id="5" name="Slide Number Placeholder 4"/>
          <p:cNvSpPr>
            <a:spLocks noGrp="1"/>
          </p:cNvSpPr>
          <p:nvPr>
            <p:ph type="sldNum" sz="quarter" idx="14"/>
          </p:nvPr>
        </p:nvSpPr>
        <p:spPr/>
        <p:txBody>
          <a:bodyPr/>
          <a:lstStyle/>
          <a:p>
            <a:fld id="{FCCA222D-FCF7-48C1-A274-EBDDEF75DC66}" type="slidenum">
              <a:rPr lang="en-US" smtClean="0"/>
              <a:t>15</a:t>
            </a:fld>
            <a:endParaRPr lang="en-US"/>
          </a:p>
        </p:txBody>
      </p:sp>
    </p:spTree>
    <p:extLst>
      <p:ext uri="{BB962C8B-B14F-4D97-AF65-F5344CB8AC3E}">
        <p14:creationId xmlns:p14="http://schemas.microsoft.com/office/powerpoint/2010/main" val="37185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FFED53-06A3-4BC4-A47B-CA79EDDFF503}"/>
              </a:ext>
            </a:extLst>
          </p:cNvPr>
          <p:cNvSpPr>
            <a:spLocks noGrp="1"/>
          </p:cNvSpPr>
          <p:nvPr>
            <p:ph type="body" sz="half" idx="10"/>
          </p:nvPr>
        </p:nvSpPr>
        <p:spPr/>
        <p:txBody>
          <a:bodyPr/>
          <a:lstStyle/>
          <a:p>
            <a:r>
              <a:rPr lang="en-US" dirty="0"/>
              <a:t>Exercise – </a:t>
            </a:r>
            <a:r>
              <a:rPr lang="en-US" dirty="0" err="1"/>
              <a:t>ReSOLVE</a:t>
            </a:r>
            <a:r>
              <a:rPr lang="en-US" dirty="0"/>
              <a:t> </a:t>
            </a:r>
            <a:endParaRPr lang="fi-FI" dirty="0"/>
          </a:p>
        </p:txBody>
      </p:sp>
      <p:sp>
        <p:nvSpPr>
          <p:cNvPr id="3" name="Text Placeholder 2">
            <a:extLst>
              <a:ext uri="{FF2B5EF4-FFF2-40B4-BE49-F238E27FC236}">
                <a16:creationId xmlns:a16="http://schemas.microsoft.com/office/drawing/2014/main" id="{C29D1190-66D8-4980-98E0-EEDE981EE12B}"/>
              </a:ext>
            </a:extLst>
          </p:cNvPr>
          <p:cNvSpPr>
            <a:spLocks noGrp="1"/>
          </p:cNvSpPr>
          <p:nvPr>
            <p:ph type="body" sz="half" idx="11"/>
          </p:nvPr>
        </p:nvSpPr>
        <p:spPr/>
        <p:txBody>
          <a:bodyPr/>
          <a:lstStyle/>
          <a:p>
            <a:r>
              <a:rPr lang="en-US" dirty="0"/>
              <a:t>Take a moment to read through the three short case studies provided</a:t>
            </a:r>
          </a:p>
          <a:p>
            <a:r>
              <a:rPr lang="en-US" dirty="0"/>
              <a:t>Discuss in groups – which </a:t>
            </a:r>
            <a:r>
              <a:rPr lang="en-US" dirty="0" err="1"/>
              <a:t>ReSOLVE</a:t>
            </a:r>
            <a:r>
              <a:rPr lang="en-US" dirty="0"/>
              <a:t> strategies do you identify in each case?</a:t>
            </a:r>
          </a:p>
          <a:p>
            <a:endParaRPr lang="en-US" dirty="0"/>
          </a:p>
          <a:p>
            <a:r>
              <a:rPr lang="en-US" dirty="0"/>
              <a:t> </a:t>
            </a:r>
          </a:p>
          <a:p>
            <a:endParaRPr lang="en-US" dirty="0"/>
          </a:p>
        </p:txBody>
      </p:sp>
      <p:grpSp>
        <p:nvGrpSpPr>
          <p:cNvPr id="72" name="Group 71">
            <a:extLst>
              <a:ext uri="{FF2B5EF4-FFF2-40B4-BE49-F238E27FC236}">
                <a16:creationId xmlns:a16="http://schemas.microsoft.com/office/drawing/2014/main" id="{A08DCACB-794C-425B-8405-7F082E291579}"/>
              </a:ext>
            </a:extLst>
          </p:cNvPr>
          <p:cNvGrpSpPr/>
          <p:nvPr/>
        </p:nvGrpSpPr>
        <p:grpSpPr>
          <a:xfrm>
            <a:off x="4572000" y="2964788"/>
            <a:ext cx="4343024" cy="2648774"/>
            <a:chOff x="4009947" y="2497481"/>
            <a:chExt cx="5400061" cy="3228322"/>
          </a:xfrm>
        </p:grpSpPr>
        <p:sp>
          <p:nvSpPr>
            <p:cNvPr id="38" name="dtable170554751157760 0 66 96 95 65">
              <a:extLst>
                <a:ext uri="{FF2B5EF4-FFF2-40B4-BE49-F238E27FC236}">
                  <a16:creationId xmlns:a16="http://schemas.microsoft.com/office/drawing/2014/main" id="{B5BC581F-23B2-4CFA-8FD9-2223AB200E05}"/>
                </a:ext>
              </a:extLst>
            </p:cNvPr>
            <p:cNvSpPr txBox="1">
              <a:spLocks/>
            </p:cNvSpPr>
            <p:nvPr>
              <p:custDataLst>
                <p:tags r:id="rId1"/>
              </p:custDataLst>
            </p:nvPr>
          </p:nvSpPr>
          <p:spPr>
            <a:xfrm>
              <a:off x="5940591" y="2497481"/>
              <a:ext cx="1541963" cy="415816"/>
            </a:xfrm>
            <a:prstGeom prst="rect">
              <a:avLst/>
            </a:prstGeom>
            <a:noFill/>
            <a:ln w="9525">
              <a:noFill/>
              <a:miter lim="800000"/>
              <a:headEnd/>
              <a:tailEnd/>
            </a:ln>
            <a:effectLst/>
          </p:spPr>
          <p:txBody>
            <a:bodyPr vert="horz" wrap="square" lIns="55964" tIns="55090" rIns="55090" bIns="55090" numCol="1" anchor="b"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pPr algn="ctr"/>
              <a:r>
                <a:rPr lang="en-US" sz="1350" b="0" dirty="0">
                  <a:solidFill>
                    <a:srgbClr val="494F61"/>
                  </a:solidFill>
                  <a:latin typeface="Gotham Black"/>
                  <a:cs typeface="Gotham Black"/>
                </a:rPr>
                <a:t>REGENERATE</a:t>
              </a:r>
            </a:p>
          </p:txBody>
        </p:sp>
        <p:grpSp>
          <p:nvGrpSpPr>
            <p:cNvPr id="39" name="Group 38">
              <a:extLst>
                <a:ext uri="{FF2B5EF4-FFF2-40B4-BE49-F238E27FC236}">
                  <a16:creationId xmlns:a16="http://schemas.microsoft.com/office/drawing/2014/main" id="{0D9DEE4F-EDE2-4609-9C90-A80786F4B9DD}"/>
                </a:ext>
              </a:extLst>
            </p:cNvPr>
            <p:cNvGrpSpPr/>
            <p:nvPr/>
          </p:nvGrpSpPr>
          <p:grpSpPr>
            <a:xfrm>
              <a:off x="6390863" y="2897605"/>
              <a:ext cx="641420" cy="635070"/>
              <a:chOff x="1304192" y="1035399"/>
              <a:chExt cx="386622" cy="382794"/>
            </a:xfrm>
          </p:grpSpPr>
          <p:sp>
            <p:nvSpPr>
              <p:cNvPr id="40" name="Oval 130">
                <a:extLst>
                  <a:ext uri="{FF2B5EF4-FFF2-40B4-BE49-F238E27FC236}">
                    <a16:creationId xmlns:a16="http://schemas.microsoft.com/office/drawing/2014/main" id="{22A19FF6-794B-4A45-902D-9DA152703B6D}"/>
                  </a:ext>
                </a:extLst>
              </p:cNvPr>
              <p:cNvSpPr>
                <a:spLocks noChangeArrowheads="1"/>
              </p:cNvSpPr>
              <p:nvPr/>
            </p:nvSpPr>
            <p:spPr bwMode="gray">
              <a:xfrm>
                <a:off x="1304192" y="1035399"/>
                <a:ext cx="386622" cy="382794"/>
              </a:xfrm>
              <a:custGeom>
                <a:avLst/>
                <a:gdLst/>
                <a:ahLst/>
                <a:cxnLst/>
                <a:rect l="l" t="t" r="r" b="b"/>
                <a:pathLst>
                  <a:path w="285196" h="282372">
                    <a:moveTo>
                      <a:pt x="244002" y="240179"/>
                    </a:moveTo>
                    <a:cubicBezTo>
                      <a:pt x="243671" y="240783"/>
                      <a:pt x="243200" y="241249"/>
                      <a:pt x="242596" y="241577"/>
                    </a:cubicBezTo>
                    <a:lnTo>
                      <a:pt x="242847" y="241327"/>
                    </a:lnTo>
                    <a:close/>
                    <a:moveTo>
                      <a:pt x="277467" y="179090"/>
                    </a:moveTo>
                    <a:cubicBezTo>
                      <a:pt x="277407" y="188151"/>
                      <a:pt x="274242" y="196223"/>
                      <a:pt x="269136" y="203270"/>
                    </a:cubicBezTo>
                    <a:lnTo>
                      <a:pt x="269136" y="201870"/>
                    </a:lnTo>
                    <a:lnTo>
                      <a:pt x="269136" y="199549"/>
                    </a:lnTo>
                    <a:lnTo>
                      <a:pt x="267968" y="197228"/>
                    </a:lnTo>
                    <a:lnTo>
                      <a:pt x="267968" y="191426"/>
                    </a:lnTo>
                    <a:lnTo>
                      <a:pt x="270889" y="186784"/>
                    </a:lnTo>
                    <a:lnTo>
                      <a:pt x="274394" y="182142"/>
                    </a:lnTo>
                    <a:close/>
                    <a:moveTo>
                      <a:pt x="283942" y="135034"/>
                    </a:moveTo>
                    <a:cubicBezTo>
                      <a:pt x="285151" y="137041"/>
                      <a:pt x="285196" y="139108"/>
                      <a:pt x="285196" y="141186"/>
                    </a:cubicBezTo>
                    <a:lnTo>
                      <a:pt x="283985" y="147126"/>
                    </a:lnTo>
                    <a:lnTo>
                      <a:pt x="284212" y="141488"/>
                    </a:lnTo>
                    <a:close/>
                    <a:moveTo>
                      <a:pt x="267717" y="126604"/>
                    </a:moveTo>
                    <a:lnTo>
                      <a:pt x="268345" y="129281"/>
                    </a:lnTo>
                    <a:lnTo>
                      <a:pt x="270338" y="132110"/>
                    </a:lnTo>
                    <a:lnTo>
                      <a:pt x="272732" y="134557"/>
                    </a:lnTo>
                    <a:lnTo>
                      <a:pt x="272732" y="135722"/>
                    </a:lnTo>
                    <a:lnTo>
                      <a:pt x="275753" y="139758"/>
                    </a:lnTo>
                    <a:lnTo>
                      <a:pt x="276961" y="144947"/>
                    </a:lnTo>
                    <a:lnTo>
                      <a:pt x="279982" y="150713"/>
                    </a:lnTo>
                    <a:lnTo>
                      <a:pt x="282452" y="154641"/>
                    </a:lnTo>
                    <a:lnTo>
                      <a:pt x="281778" y="157947"/>
                    </a:lnTo>
                    <a:lnTo>
                      <a:pt x="279068" y="154870"/>
                    </a:lnTo>
                    <a:lnTo>
                      <a:pt x="275562" y="149067"/>
                    </a:lnTo>
                    <a:lnTo>
                      <a:pt x="273810" y="142684"/>
                    </a:lnTo>
                    <a:lnTo>
                      <a:pt x="272641" y="136302"/>
                    </a:lnTo>
                    <a:lnTo>
                      <a:pt x="269720" y="132820"/>
                    </a:lnTo>
                    <a:lnTo>
                      <a:pt x="267968" y="129919"/>
                    </a:lnTo>
                    <a:lnTo>
                      <a:pt x="267383" y="127018"/>
                    </a:lnTo>
                    <a:close/>
                    <a:moveTo>
                      <a:pt x="270182" y="80637"/>
                    </a:moveTo>
                    <a:cubicBezTo>
                      <a:pt x="272951" y="83720"/>
                      <a:pt x="274540" y="87386"/>
                      <a:pt x="275060" y="91479"/>
                    </a:cubicBezTo>
                    <a:lnTo>
                      <a:pt x="274830" y="90844"/>
                    </a:lnTo>
                    <a:lnTo>
                      <a:pt x="271894" y="83784"/>
                    </a:lnTo>
                    <a:close/>
                    <a:moveTo>
                      <a:pt x="215767" y="65593"/>
                    </a:moveTo>
                    <a:lnTo>
                      <a:pt x="213516" y="66737"/>
                    </a:lnTo>
                    <a:lnTo>
                      <a:pt x="211828" y="70169"/>
                    </a:lnTo>
                    <a:lnTo>
                      <a:pt x="209014" y="73601"/>
                    </a:lnTo>
                    <a:lnTo>
                      <a:pt x="207889" y="75889"/>
                    </a:lnTo>
                    <a:lnTo>
                      <a:pt x="208452" y="77605"/>
                    </a:lnTo>
                    <a:lnTo>
                      <a:pt x="210140" y="78177"/>
                    </a:lnTo>
                    <a:lnTo>
                      <a:pt x="212954" y="77605"/>
                    </a:lnTo>
                    <a:lnTo>
                      <a:pt x="214642" y="75317"/>
                    </a:lnTo>
                    <a:lnTo>
                      <a:pt x="215767" y="71313"/>
                    </a:lnTo>
                    <a:lnTo>
                      <a:pt x="216330" y="68453"/>
                    </a:lnTo>
                    <a:lnTo>
                      <a:pt x="216330" y="66737"/>
                    </a:lnTo>
                    <a:close/>
                    <a:moveTo>
                      <a:pt x="128870" y="16654"/>
                    </a:moveTo>
                    <a:lnTo>
                      <a:pt x="125939" y="18434"/>
                    </a:lnTo>
                    <a:lnTo>
                      <a:pt x="126525" y="19620"/>
                    </a:lnTo>
                    <a:lnTo>
                      <a:pt x="130042" y="21400"/>
                    </a:lnTo>
                    <a:lnTo>
                      <a:pt x="132973" y="22586"/>
                    </a:lnTo>
                    <a:lnTo>
                      <a:pt x="134732" y="24959"/>
                    </a:lnTo>
                    <a:lnTo>
                      <a:pt x="134146" y="27332"/>
                    </a:lnTo>
                    <a:lnTo>
                      <a:pt x="133559" y="27925"/>
                    </a:lnTo>
                    <a:lnTo>
                      <a:pt x="133559" y="30891"/>
                    </a:lnTo>
                    <a:lnTo>
                      <a:pt x="134732" y="33857"/>
                    </a:lnTo>
                    <a:lnTo>
                      <a:pt x="139421" y="36230"/>
                    </a:lnTo>
                    <a:lnTo>
                      <a:pt x="145283" y="35637"/>
                    </a:lnTo>
                    <a:lnTo>
                      <a:pt x="147042" y="30891"/>
                    </a:lnTo>
                    <a:lnTo>
                      <a:pt x="145870" y="24959"/>
                    </a:lnTo>
                    <a:lnTo>
                      <a:pt x="141180" y="19027"/>
                    </a:lnTo>
                    <a:lnTo>
                      <a:pt x="134146" y="16654"/>
                    </a:lnTo>
                    <a:close/>
                    <a:moveTo>
                      <a:pt x="112222" y="13158"/>
                    </a:moveTo>
                    <a:lnTo>
                      <a:pt x="108906" y="13726"/>
                    </a:lnTo>
                    <a:lnTo>
                      <a:pt x="108353" y="14294"/>
                    </a:lnTo>
                    <a:lnTo>
                      <a:pt x="110011" y="15998"/>
                    </a:lnTo>
                    <a:lnTo>
                      <a:pt x="112222" y="16566"/>
                    </a:lnTo>
                    <a:lnTo>
                      <a:pt x="114986" y="17134"/>
                    </a:lnTo>
                    <a:lnTo>
                      <a:pt x="117196" y="17702"/>
                    </a:lnTo>
                    <a:lnTo>
                      <a:pt x="119407" y="17702"/>
                    </a:lnTo>
                    <a:lnTo>
                      <a:pt x="119960" y="17134"/>
                    </a:lnTo>
                    <a:lnTo>
                      <a:pt x="118855" y="14862"/>
                    </a:lnTo>
                    <a:lnTo>
                      <a:pt x="117749" y="14294"/>
                    </a:lnTo>
                    <a:lnTo>
                      <a:pt x="115538" y="13726"/>
                    </a:lnTo>
                    <a:close/>
                    <a:moveTo>
                      <a:pt x="170111" y="10711"/>
                    </a:moveTo>
                    <a:lnTo>
                      <a:pt x="165954" y="11285"/>
                    </a:lnTo>
                    <a:lnTo>
                      <a:pt x="162390" y="13581"/>
                    </a:lnTo>
                    <a:lnTo>
                      <a:pt x="158827" y="16451"/>
                    </a:lnTo>
                    <a:lnTo>
                      <a:pt x="155858" y="19895"/>
                    </a:lnTo>
                    <a:lnTo>
                      <a:pt x="154076" y="23339"/>
                    </a:lnTo>
                    <a:lnTo>
                      <a:pt x="154076" y="26782"/>
                    </a:lnTo>
                    <a:lnTo>
                      <a:pt x="155858" y="28504"/>
                    </a:lnTo>
                    <a:lnTo>
                      <a:pt x="159421" y="29652"/>
                    </a:lnTo>
                    <a:lnTo>
                      <a:pt x="167142" y="30800"/>
                    </a:lnTo>
                    <a:lnTo>
                      <a:pt x="169517" y="34244"/>
                    </a:lnTo>
                    <a:lnTo>
                      <a:pt x="168923" y="39410"/>
                    </a:lnTo>
                    <a:lnTo>
                      <a:pt x="165954" y="45150"/>
                    </a:lnTo>
                    <a:lnTo>
                      <a:pt x="164766" y="51463"/>
                    </a:lnTo>
                    <a:lnTo>
                      <a:pt x="168329" y="56055"/>
                    </a:lnTo>
                    <a:lnTo>
                      <a:pt x="173080" y="57203"/>
                    </a:lnTo>
                    <a:lnTo>
                      <a:pt x="177238" y="54333"/>
                    </a:lnTo>
                    <a:lnTo>
                      <a:pt x="179019" y="49741"/>
                    </a:lnTo>
                    <a:lnTo>
                      <a:pt x="179613" y="45724"/>
                    </a:lnTo>
                    <a:lnTo>
                      <a:pt x="181395" y="41706"/>
                    </a:lnTo>
                    <a:lnTo>
                      <a:pt x="186146" y="38262"/>
                    </a:lnTo>
                    <a:lnTo>
                      <a:pt x="189709" y="34244"/>
                    </a:lnTo>
                    <a:lnTo>
                      <a:pt x="190303" y="29652"/>
                    </a:lnTo>
                    <a:lnTo>
                      <a:pt x="187927" y="25634"/>
                    </a:lnTo>
                    <a:lnTo>
                      <a:pt x="184958" y="21043"/>
                    </a:lnTo>
                    <a:lnTo>
                      <a:pt x="180801" y="17599"/>
                    </a:lnTo>
                    <a:lnTo>
                      <a:pt x="176644" y="14729"/>
                    </a:lnTo>
                    <a:lnTo>
                      <a:pt x="173674" y="13007"/>
                    </a:lnTo>
                    <a:lnTo>
                      <a:pt x="172486" y="12433"/>
                    </a:lnTo>
                    <a:close/>
                    <a:moveTo>
                      <a:pt x="142598" y="0"/>
                    </a:moveTo>
                    <a:cubicBezTo>
                      <a:pt x="184385" y="0"/>
                      <a:pt x="221973" y="17796"/>
                      <a:pt x="247220" y="46918"/>
                    </a:cubicBezTo>
                    <a:lnTo>
                      <a:pt x="246062" y="47304"/>
                    </a:lnTo>
                    <a:lnTo>
                      <a:pt x="244888" y="47893"/>
                    </a:lnTo>
                    <a:lnTo>
                      <a:pt x="244300" y="48481"/>
                    </a:lnTo>
                    <a:lnTo>
                      <a:pt x="243713" y="49658"/>
                    </a:lnTo>
                    <a:lnTo>
                      <a:pt x="239017" y="56130"/>
                    </a:lnTo>
                    <a:lnTo>
                      <a:pt x="233733" y="59660"/>
                    </a:lnTo>
                    <a:lnTo>
                      <a:pt x="230210" y="62014"/>
                    </a:lnTo>
                    <a:lnTo>
                      <a:pt x="229623" y="65544"/>
                    </a:lnTo>
                    <a:lnTo>
                      <a:pt x="232558" y="70251"/>
                    </a:lnTo>
                    <a:lnTo>
                      <a:pt x="237255" y="70251"/>
                    </a:lnTo>
                    <a:lnTo>
                      <a:pt x="241365" y="68486"/>
                    </a:lnTo>
                    <a:lnTo>
                      <a:pt x="243713" y="64956"/>
                    </a:lnTo>
                    <a:lnTo>
                      <a:pt x="245475" y="62014"/>
                    </a:lnTo>
                    <a:lnTo>
                      <a:pt x="248997" y="61425"/>
                    </a:lnTo>
                    <a:lnTo>
                      <a:pt x="252520" y="62602"/>
                    </a:lnTo>
                    <a:lnTo>
                      <a:pt x="253107" y="66132"/>
                    </a:lnTo>
                    <a:lnTo>
                      <a:pt x="251933" y="70251"/>
                    </a:lnTo>
                    <a:lnTo>
                      <a:pt x="248410" y="73781"/>
                    </a:lnTo>
                    <a:lnTo>
                      <a:pt x="243126" y="75546"/>
                    </a:lnTo>
                    <a:lnTo>
                      <a:pt x="235494" y="74958"/>
                    </a:lnTo>
                    <a:lnTo>
                      <a:pt x="229623" y="73781"/>
                    </a:lnTo>
                    <a:lnTo>
                      <a:pt x="224926" y="74370"/>
                    </a:lnTo>
                    <a:lnTo>
                      <a:pt x="222578" y="74958"/>
                    </a:lnTo>
                    <a:lnTo>
                      <a:pt x="221991" y="75546"/>
                    </a:lnTo>
                    <a:lnTo>
                      <a:pt x="220816" y="76135"/>
                    </a:lnTo>
                    <a:lnTo>
                      <a:pt x="217294" y="77900"/>
                    </a:lnTo>
                    <a:lnTo>
                      <a:pt x="213771" y="80254"/>
                    </a:lnTo>
                    <a:lnTo>
                      <a:pt x="213184" y="84372"/>
                    </a:lnTo>
                    <a:lnTo>
                      <a:pt x="213184" y="87902"/>
                    </a:lnTo>
                    <a:lnTo>
                      <a:pt x="212597" y="89668"/>
                    </a:lnTo>
                    <a:lnTo>
                      <a:pt x="210249" y="89668"/>
                    </a:lnTo>
                    <a:lnTo>
                      <a:pt x="205552" y="89079"/>
                    </a:lnTo>
                    <a:lnTo>
                      <a:pt x="201442" y="90844"/>
                    </a:lnTo>
                    <a:lnTo>
                      <a:pt x="200855" y="95551"/>
                    </a:lnTo>
                    <a:lnTo>
                      <a:pt x="203203" y="101435"/>
                    </a:lnTo>
                    <a:lnTo>
                      <a:pt x="207900" y="105554"/>
                    </a:lnTo>
                    <a:lnTo>
                      <a:pt x="210249" y="104377"/>
                    </a:lnTo>
                    <a:lnTo>
                      <a:pt x="213184" y="103200"/>
                    </a:lnTo>
                    <a:lnTo>
                      <a:pt x="216120" y="102612"/>
                    </a:lnTo>
                    <a:lnTo>
                      <a:pt x="217881" y="102023"/>
                    </a:lnTo>
                    <a:lnTo>
                      <a:pt x="218468" y="100258"/>
                    </a:lnTo>
                    <a:lnTo>
                      <a:pt x="219642" y="97905"/>
                    </a:lnTo>
                    <a:lnTo>
                      <a:pt x="221404" y="96140"/>
                    </a:lnTo>
                    <a:lnTo>
                      <a:pt x="223165" y="94963"/>
                    </a:lnTo>
                    <a:lnTo>
                      <a:pt x="228449" y="93786"/>
                    </a:lnTo>
                    <a:lnTo>
                      <a:pt x="234320" y="95551"/>
                    </a:lnTo>
                    <a:lnTo>
                      <a:pt x="238429" y="97905"/>
                    </a:lnTo>
                    <a:lnTo>
                      <a:pt x="241365" y="101435"/>
                    </a:lnTo>
                    <a:lnTo>
                      <a:pt x="245475" y="104965"/>
                    </a:lnTo>
                    <a:lnTo>
                      <a:pt x="251933" y="106142"/>
                    </a:lnTo>
                    <a:lnTo>
                      <a:pt x="257217" y="104965"/>
                    </a:lnTo>
                    <a:lnTo>
                      <a:pt x="261326" y="100847"/>
                    </a:lnTo>
                    <a:lnTo>
                      <a:pt x="264849" y="97316"/>
                    </a:lnTo>
                    <a:lnTo>
                      <a:pt x="269546" y="96140"/>
                    </a:lnTo>
                    <a:lnTo>
                      <a:pt x="274243" y="96140"/>
                    </a:lnTo>
                    <a:lnTo>
                      <a:pt x="276168" y="96911"/>
                    </a:lnTo>
                    <a:lnTo>
                      <a:pt x="277054" y="101259"/>
                    </a:lnTo>
                    <a:lnTo>
                      <a:pt x="276357" y="101702"/>
                    </a:lnTo>
                    <a:lnTo>
                      <a:pt x="273940" y="102279"/>
                    </a:lnTo>
                    <a:lnTo>
                      <a:pt x="270315" y="102855"/>
                    </a:lnTo>
                    <a:lnTo>
                      <a:pt x="266689" y="102855"/>
                    </a:lnTo>
                    <a:lnTo>
                      <a:pt x="263064" y="103432"/>
                    </a:lnTo>
                    <a:lnTo>
                      <a:pt x="261251" y="104585"/>
                    </a:lnTo>
                    <a:lnTo>
                      <a:pt x="260647" y="105738"/>
                    </a:lnTo>
                    <a:lnTo>
                      <a:pt x="261855" y="107468"/>
                    </a:lnTo>
                    <a:lnTo>
                      <a:pt x="266689" y="112081"/>
                    </a:lnTo>
                    <a:lnTo>
                      <a:pt x="270315" y="116117"/>
                    </a:lnTo>
                    <a:lnTo>
                      <a:pt x="271523" y="119577"/>
                    </a:lnTo>
                    <a:lnTo>
                      <a:pt x="270315" y="123036"/>
                    </a:lnTo>
                    <a:lnTo>
                      <a:pt x="269710" y="123036"/>
                    </a:lnTo>
                    <a:lnTo>
                      <a:pt x="269710" y="123613"/>
                    </a:lnTo>
                    <a:lnTo>
                      <a:pt x="270046" y="123933"/>
                    </a:lnTo>
                    <a:lnTo>
                      <a:pt x="268798" y="125262"/>
                    </a:lnTo>
                    <a:lnTo>
                      <a:pt x="269720" y="124116"/>
                    </a:lnTo>
                    <a:lnTo>
                      <a:pt x="266799" y="122376"/>
                    </a:lnTo>
                    <a:lnTo>
                      <a:pt x="264462" y="120635"/>
                    </a:lnTo>
                    <a:lnTo>
                      <a:pt x="261541" y="119474"/>
                    </a:lnTo>
                    <a:lnTo>
                      <a:pt x="258036" y="118894"/>
                    </a:lnTo>
                    <a:lnTo>
                      <a:pt x="255699" y="118314"/>
                    </a:lnTo>
                    <a:lnTo>
                      <a:pt x="252194" y="118314"/>
                    </a:lnTo>
                    <a:lnTo>
                      <a:pt x="248689" y="118894"/>
                    </a:lnTo>
                    <a:lnTo>
                      <a:pt x="245768" y="119474"/>
                    </a:lnTo>
                    <a:lnTo>
                      <a:pt x="242847" y="119474"/>
                    </a:lnTo>
                    <a:lnTo>
                      <a:pt x="239926" y="117734"/>
                    </a:lnTo>
                    <a:lnTo>
                      <a:pt x="237005" y="114832"/>
                    </a:lnTo>
                    <a:lnTo>
                      <a:pt x="235252" y="110771"/>
                    </a:lnTo>
                    <a:lnTo>
                      <a:pt x="231747" y="107289"/>
                    </a:lnTo>
                    <a:lnTo>
                      <a:pt x="228241" y="103808"/>
                    </a:lnTo>
                    <a:lnTo>
                      <a:pt x="223568" y="102647"/>
                    </a:lnTo>
                    <a:lnTo>
                      <a:pt x="218441" y="102647"/>
                    </a:lnTo>
                    <a:lnTo>
                      <a:pt x="217726" y="102647"/>
                    </a:lnTo>
                    <a:lnTo>
                      <a:pt x="217584" y="102929"/>
                    </a:lnTo>
                    <a:lnTo>
                      <a:pt x="216579" y="103259"/>
                    </a:lnTo>
                    <a:lnTo>
                      <a:pt x="213475" y="103871"/>
                    </a:lnTo>
                    <a:lnTo>
                      <a:pt x="210372" y="105094"/>
                    </a:lnTo>
                    <a:lnTo>
                      <a:pt x="207953" y="106286"/>
                    </a:lnTo>
                    <a:lnTo>
                      <a:pt x="207794" y="106129"/>
                    </a:lnTo>
                    <a:lnTo>
                      <a:pt x="207794" y="106709"/>
                    </a:lnTo>
                    <a:lnTo>
                      <a:pt x="207210" y="106709"/>
                    </a:lnTo>
                    <a:lnTo>
                      <a:pt x="206041" y="107289"/>
                    </a:lnTo>
                    <a:lnTo>
                      <a:pt x="204873" y="107869"/>
                    </a:lnTo>
                    <a:lnTo>
                      <a:pt x="202536" y="110190"/>
                    </a:lnTo>
                    <a:lnTo>
                      <a:pt x="198447" y="112511"/>
                    </a:lnTo>
                    <a:lnTo>
                      <a:pt x="194357" y="116573"/>
                    </a:lnTo>
                    <a:lnTo>
                      <a:pt x="189684" y="121215"/>
                    </a:lnTo>
                    <a:lnTo>
                      <a:pt x="185010" y="127018"/>
                    </a:lnTo>
                    <a:lnTo>
                      <a:pt x="182089" y="132820"/>
                    </a:lnTo>
                    <a:lnTo>
                      <a:pt x="179752" y="139783"/>
                    </a:lnTo>
                    <a:lnTo>
                      <a:pt x="179752" y="146166"/>
                    </a:lnTo>
                    <a:lnTo>
                      <a:pt x="180920" y="151388"/>
                    </a:lnTo>
                    <a:lnTo>
                      <a:pt x="182673" y="156030"/>
                    </a:lnTo>
                    <a:lnTo>
                      <a:pt x="185010" y="159512"/>
                    </a:lnTo>
                    <a:lnTo>
                      <a:pt x="187931" y="162413"/>
                    </a:lnTo>
                    <a:lnTo>
                      <a:pt x="192020" y="164154"/>
                    </a:lnTo>
                    <a:lnTo>
                      <a:pt x="196694" y="164734"/>
                    </a:lnTo>
                    <a:lnTo>
                      <a:pt x="201368" y="164734"/>
                    </a:lnTo>
                    <a:lnTo>
                      <a:pt x="206041" y="164734"/>
                    </a:lnTo>
                    <a:lnTo>
                      <a:pt x="211884" y="166475"/>
                    </a:lnTo>
                    <a:lnTo>
                      <a:pt x="217141" y="168796"/>
                    </a:lnTo>
                    <a:lnTo>
                      <a:pt x="221231" y="172277"/>
                    </a:lnTo>
                    <a:lnTo>
                      <a:pt x="224736" y="177500"/>
                    </a:lnTo>
                    <a:lnTo>
                      <a:pt x="226489" y="182722"/>
                    </a:lnTo>
                    <a:lnTo>
                      <a:pt x="226489" y="190265"/>
                    </a:lnTo>
                    <a:lnTo>
                      <a:pt x="224736" y="197808"/>
                    </a:lnTo>
                    <a:lnTo>
                      <a:pt x="222399" y="204771"/>
                    </a:lnTo>
                    <a:lnTo>
                      <a:pt x="221815" y="212895"/>
                    </a:lnTo>
                    <a:lnTo>
                      <a:pt x="222399" y="221018"/>
                    </a:lnTo>
                    <a:lnTo>
                      <a:pt x="223568" y="229142"/>
                    </a:lnTo>
                    <a:lnTo>
                      <a:pt x="226489" y="235525"/>
                    </a:lnTo>
                    <a:lnTo>
                      <a:pt x="229994" y="241327"/>
                    </a:lnTo>
                    <a:lnTo>
                      <a:pt x="234083" y="244228"/>
                    </a:lnTo>
                    <a:lnTo>
                      <a:pt x="236856" y="245408"/>
                    </a:lnTo>
                    <a:cubicBezTo>
                      <a:pt x="212480" y="268760"/>
                      <a:pt x="179145" y="282372"/>
                      <a:pt x="142598" y="282372"/>
                    </a:cubicBezTo>
                    <a:cubicBezTo>
                      <a:pt x="63843" y="282372"/>
                      <a:pt x="0" y="219161"/>
                      <a:pt x="0" y="141186"/>
                    </a:cubicBezTo>
                    <a:cubicBezTo>
                      <a:pt x="0" y="101832"/>
                      <a:pt x="16262" y="66239"/>
                      <a:pt x="42632" y="40774"/>
                    </a:cubicBezTo>
                    <a:lnTo>
                      <a:pt x="42230" y="41073"/>
                    </a:lnTo>
                    <a:lnTo>
                      <a:pt x="46333" y="45723"/>
                    </a:lnTo>
                    <a:lnTo>
                      <a:pt x="48092" y="52116"/>
                    </a:lnTo>
                    <a:lnTo>
                      <a:pt x="46333" y="58510"/>
                    </a:lnTo>
                    <a:lnTo>
                      <a:pt x="41058" y="65485"/>
                    </a:lnTo>
                    <a:lnTo>
                      <a:pt x="33437" y="76528"/>
                    </a:lnTo>
                    <a:lnTo>
                      <a:pt x="35196" y="86990"/>
                    </a:lnTo>
                    <a:lnTo>
                      <a:pt x="38713" y="93383"/>
                    </a:lnTo>
                    <a:lnTo>
                      <a:pt x="41058" y="96290"/>
                    </a:lnTo>
                    <a:lnTo>
                      <a:pt x="41058" y="101521"/>
                    </a:lnTo>
                    <a:lnTo>
                      <a:pt x="41058" y="106170"/>
                    </a:lnTo>
                    <a:lnTo>
                      <a:pt x="41644" y="110820"/>
                    </a:lnTo>
                    <a:lnTo>
                      <a:pt x="43988" y="114889"/>
                    </a:lnTo>
                    <a:lnTo>
                      <a:pt x="46333" y="118957"/>
                    </a:lnTo>
                    <a:lnTo>
                      <a:pt x="49850" y="122445"/>
                    </a:lnTo>
                    <a:lnTo>
                      <a:pt x="54540" y="124770"/>
                    </a:lnTo>
                    <a:lnTo>
                      <a:pt x="60988" y="127095"/>
                    </a:lnTo>
                    <a:lnTo>
                      <a:pt x="68609" y="132326"/>
                    </a:lnTo>
                    <a:lnTo>
                      <a:pt x="71540" y="136975"/>
                    </a:lnTo>
                    <a:lnTo>
                      <a:pt x="73298" y="141625"/>
                    </a:lnTo>
                    <a:lnTo>
                      <a:pt x="78574" y="143369"/>
                    </a:lnTo>
                    <a:lnTo>
                      <a:pt x="84436" y="144531"/>
                    </a:lnTo>
                    <a:lnTo>
                      <a:pt x="86781" y="145694"/>
                    </a:lnTo>
                    <a:lnTo>
                      <a:pt x="85608" y="149181"/>
                    </a:lnTo>
                    <a:lnTo>
                      <a:pt x="79746" y="153831"/>
                    </a:lnTo>
                    <a:lnTo>
                      <a:pt x="76229" y="157318"/>
                    </a:lnTo>
                    <a:lnTo>
                      <a:pt x="75057" y="162549"/>
                    </a:lnTo>
                    <a:lnTo>
                      <a:pt x="75057" y="167780"/>
                    </a:lnTo>
                    <a:lnTo>
                      <a:pt x="76229" y="173011"/>
                    </a:lnTo>
                    <a:lnTo>
                      <a:pt x="78574" y="178243"/>
                    </a:lnTo>
                    <a:lnTo>
                      <a:pt x="80919" y="184055"/>
                    </a:lnTo>
                    <a:lnTo>
                      <a:pt x="85022" y="188705"/>
                    </a:lnTo>
                    <a:lnTo>
                      <a:pt x="89126" y="191029"/>
                    </a:lnTo>
                    <a:lnTo>
                      <a:pt x="93815" y="199748"/>
                    </a:lnTo>
                    <a:lnTo>
                      <a:pt x="93815" y="213697"/>
                    </a:lnTo>
                    <a:lnTo>
                      <a:pt x="92643" y="231134"/>
                    </a:lnTo>
                    <a:lnTo>
                      <a:pt x="93229" y="247990"/>
                    </a:lnTo>
                    <a:lnTo>
                      <a:pt x="96746" y="259614"/>
                    </a:lnTo>
                    <a:lnTo>
                      <a:pt x="102608" y="264264"/>
                    </a:lnTo>
                    <a:lnTo>
                      <a:pt x="107298" y="264845"/>
                    </a:lnTo>
                    <a:lnTo>
                      <a:pt x="109642" y="264845"/>
                    </a:lnTo>
                    <a:lnTo>
                      <a:pt x="107884" y="260195"/>
                    </a:lnTo>
                    <a:lnTo>
                      <a:pt x="105539" y="252058"/>
                    </a:lnTo>
                    <a:lnTo>
                      <a:pt x="106125" y="243340"/>
                    </a:lnTo>
                    <a:lnTo>
                      <a:pt x="112573" y="238109"/>
                    </a:lnTo>
                    <a:lnTo>
                      <a:pt x="117263" y="235784"/>
                    </a:lnTo>
                    <a:lnTo>
                      <a:pt x="120194" y="232878"/>
                    </a:lnTo>
                    <a:lnTo>
                      <a:pt x="121952" y="228809"/>
                    </a:lnTo>
                    <a:lnTo>
                      <a:pt x="124297" y="225322"/>
                    </a:lnTo>
                    <a:lnTo>
                      <a:pt x="126056" y="221253"/>
                    </a:lnTo>
                    <a:lnTo>
                      <a:pt x="128401" y="217185"/>
                    </a:lnTo>
                    <a:lnTo>
                      <a:pt x="130745" y="214860"/>
                    </a:lnTo>
                    <a:lnTo>
                      <a:pt x="135435" y="212535"/>
                    </a:lnTo>
                    <a:lnTo>
                      <a:pt x="142469" y="208466"/>
                    </a:lnTo>
                    <a:lnTo>
                      <a:pt x="145400" y="202654"/>
                    </a:lnTo>
                    <a:lnTo>
                      <a:pt x="147745" y="195098"/>
                    </a:lnTo>
                    <a:lnTo>
                      <a:pt x="154193" y="186961"/>
                    </a:lnTo>
                    <a:lnTo>
                      <a:pt x="156538" y="182892"/>
                    </a:lnTo>
                    <a:lnTo>
                      <a:pt x="156538" y="179986"/>
                    </a:lnTo>
                    <a:lnTo>
                      <a:pt x="154779" y="177080"/>
                    </a:lnTo>
                    <a:lnTo>
                      <a:pt x="151262" y="173593"/>
                    </a:lnTo>
                    <a:lnTo>
                      <a:pt x="146573" y="171268"/>
                    </a:lnTo>
                    <a:lnTo>
                      <a:pt x="142469" y="168362"/>
                    </a:lnTo>
                    <a:lnTo>
                      <a:pt x="138366" y="165456"/>
                    </a:lnTo>
                    <a:lnTo>
                      <a:pt x="136607" y="162549"/>
                    </a:lnTo>
                    <a:lnTo>
                      <a:pt x="132504" y="156156"/>
                    </a:lnTo>
                    <a:lnTo>
                      <a:pt x="127814" y="151506"/>
                    </a:lnTo>
                    <a:lnTo>
                      <a:pt x="121952" y="147438"/>
                    </a:lnTo>
                    <a:lnTo>
                      <a:pt x="117849" y="143369"/>
                    </a:lnTo>
                    <a:lnTo>
                      <a:pt x="116090" y="141625"/>
                    </a:lnTo>
                    <a:lnTo>
                      <a:pt x="112573" y="140463"/>
                    </a:lnTo>
                    <a:lnTo>
                      <a:pt x="107884" y="139882"/>
                    </a:lnTo>
                    <a:lnTo>
                      <a:pt x="103194" y="138719"/>
                    </a:lnTo>
                    <a:lnTo>
                      <a:pt x="98505" y="138719"/>
                    </a:lnTo>
                    <a:lnTo>
                      <a:pt x="93815" y="138719"/>
                    </a:lnTo>
                    <a:lnTo>
                      <a:pt x="90298" y="138719"/>
                    </a:lnTo>
                    <a:lnTo>
                      <a:pt x="88539" y="139882"/>
                    </a:lnTo>
                    <a:lnTo>
                      <a:pt x="85022" y="139882"/>
                    </a:lnTo>
                    <a:lnTo>
                      <a:pt x="81505" y="138719"/>
                    </a:lnTo>
                    <a:lnTo>
                      <a:pt x="79160" y="136975"/>
                    </a:lnTo>
                    <a:lnTo>
                      <a:pt x="79160" y="134069"/>
                    </a:lnTo>
                    <a:lnTo>
                      <a:pt x="80333" y="131744"/>
                    </a:lnTo>
                    <a:lnTo>
                      <a:pt x="82091" y="128838"/>
                    </a:lnTo>
                    <a:lnTo>
                      <a:pt x="83264" y="127095"/>
                    </a:lnTo>
                    <a:lnTo>
                      <a:pt x="80333" y="125351"/>
                    </a:lnTo>
                    <a:lnTo>
                      <a:pt x="76815" y="124770"/>
                    </a:lnTo>
                    <a:lnTo>
                      <a:pt x="76229" y="124770"/>
                    </a:lnTo>
                    <a:lnTo>
                      <a:pt x="76815" y="123026"/>
                    </a:lnTo>
                    <a:lnTo>
                      <a:pt x="78574" y="118376"/>
                    </a:lnTo>
                    <a:lnTo>
                      <a:pt x="78574" y="115470"/>
                    </a:lnTo>
                    <a:lnTo>
                      <a:pt x="76229" y="116051"/>
                    </a:lnTo>
                    <a:lnTo>
                      <a:pt x="72712" y="118957"/>
                    </a:lnTo>
                    <a:lnTo>
                      <a:pt x="67436" y="119539"/>
                    </a:lnTo>
                    <a:lnTo>
                      <a:pt x="63333" y="117795"/>
                    </a:lnTo>
                    <a:lnTo>
                      <a:pt x="61574" y="113726"/>
                    </a:lnTo>
                    <a:lnTo>
                      <a:pt x="62747" y="109658"/>
                    </a:lnTo>
                    <a:lnTo>
                      <a:pt x="65678" y="103846"/>
                    </a:lnTo>
                    <a:lnTo>
                      <a:pt x="68022" y="102102"/>
                    </a:lnTo>
                    <a:lnTo>
                      <a:pt x="70953" y="100939"/>
                    </a:lnTo>
                    <a:lnTo>
                      <a:pt x="75057" y="100358"/>
                    </a:lnTo>
                    <a:lnTo>
                      <a:pt x="78574" y="100358"/>
                    </a:lnTo>
                    <a:lnTo>
                      <a:pt x="81505" y="100939"/>
                    </a:lnTo>
                    <a:lnTo>
                      <a:pt x="85022" y="101521"/>
                    </a:lnTo>
                    <a:lnTo>
                      <a:pt x="86781" y="102683"/>
                    </a:lnTo>
                    <a:lnTo>
                      <a:pt x="88539" y="105008"/>
                    </a:lnTo>
                    <a:lnTo>
                      <a:pt x="89712" y="107914"/>
                    </a:lnTo>
                    <a:lnTo>
                      <a:pt x="90884" y="110820"/>
                    </a:lnTo>
                    <a:lnTo>
                      <a:pt x="93229" y="111401"/>
                    </a:lnTo>
                    <a:lnTo>
                      <a:pt x="93815" y="110239"/>
                    </a:lnTo>
                    <a:lnTo>
                      <a:pt x="93815" y="106752"/>
                    </a:lnTo>
                    <a:lnTo>
                      <a:pt x="94401" y="103846"/>
                    </a:lnTo>
                    <a:lnTo>
                      <a:pt x="95574" y="100939"/>
                    </a:lnTo>
                    <a:lnTo>
                      <a:pt x="99677" y="98033"/>
                    </a:lnTo>
                    <a:lnTo>
                      <a:pt x="104367" y="94546"/>
                    </a:lnTo>
                    <a:lnTo>
                      <a:pt x="108470" y="89896"/>
                    </a:lnTo>
                    <a:lnTo>
                      <a:pt x="111987" y="85828"/>
                    </a:lnTo>
                    <a:lnTo>
                      <a:pt x="117263" y="81759"/>
                    </a:lnTo>
                    <a:lnTo>
                      <a:pt x="123125" y="80015"/>
                    </a:lnTo>
                    <a:lnTo>
                      <a:pt x="128987" y="79434"/>
                    </a:lnTo>
                    <a:lnTo>
                      <a:pt x="133090" y="78853"/>
                    </a:lnTo>
                    <a:lnTo>
                      <a:pt x="135435" y="76528"/>
                    </a:lnTo>
                    <a:lnTo>
                      <a:pt x="134849" y="73041"/>
                    </a:lnTo>
                    <a:lnTo>
                      <a:pt x="134263" y="71297"/>
                    </a:lnTo>
                    <a:lnTo>
                      <a:pt x="134849" y="70134"/>
                    </a:lnTo>
                    <a:lnTo>
                      <a:pt x="142469" y="70134"/>
                    </a:lnTo>
                    <a:lnTo>
                      <a:pt x="150090" y="68391"/>
                    </a:lnTo>
                    <a:lnTo>
                      <a:pt x="150676" y="64903"/>
                    </a:lnTo>
                    <a:lnTo>
                      <a:pt x="146573" y="58510"/>
                    </a:lnTo>
                    <a:lnTo>
                      <a:pt x="141883" y="53279"/>
                    </a:lnTo>
                    <a:lnTo>
                      <a:pt x="137194" y="49792"/>
                    </a:lnTo>
                    <a:lnTo>
                      <a:pt x="133090" y="49210"/>
                    </a:lnTo>
                    <a:lnTo>
                      <a:pt x="128401" y="52116"/>
                    </a:lnTo>
                    <a:lnTo>
                      <a:pt x="124297" y="57348"/>
                    </a:lnTo>
                    <a:lnTo>
                      <a:pt x="120194" y="61997"/>
                    </a:lnTo>
                    <a:lnTo>
                      <a:pt x="117263" y="63160"/>
                    </a:lnTo>
                    <a:lnTo>
                      <a:pt x="115504" y="61997"/>
                    </a:lnTo>
                    <a:lnTo>
                      <a:pt x="114918" y="57348"/>
                    </a:lnTo>
                    <a:lnTo>
                      <a:pt x="112573" y="53860"/>
                    </a:lnTo>
                    <a:lnTo>
                      <a:pt x="108470" y="53279"/>
                    </a:lnTo>
                    <a:lnTo>
                      <a:pt x="104367" y="53279"/>
                    </a:lnTo>
                    <a:lnTo>
                      <a:pt x="102608" y="49792"/>
                    </a:lnTo>
                    <a:lnTo>
                      <a:pt x="103780" y="47467"/>
                    </a:lnTo>
                    <a:lnTo>
                      <a:pt x="106125" y="45142"/>
                    </a:lnTo>
                    <a:lnTo>
                      <a:pt x="110229" y="43398"/>
                    </a:lnTo>
                    <a:lnTo>
                      <a:pt x="114918" y="41654"/>
                    </a:lnTo>
                    <a:lnTo>
                      <a:pt x="119021" y="41073"/>
                    </a:lnTo>
                    <a:lnTo>
                      <a:pt x="123125" y="40492"/>
                    </a:lnTo>
                    <a:lnTo>
                      <a:pt x="124883" y="40492"/>
                    </a:lnTo>
                    <a:lnTo>
                      <a:pt x="126056" y="40492"/>
                    </a:lnTo>
                    <a:lnTo>
                      <a:pt x="129573" y="39330"/>
                    </a:lnTo>
                    <a:lnTo>
                      <a:pt x="127814" y="36423"/>
                    </a:lnTo>
                    <a:lnTo>
                      <a:pt x="124883" y="34098"/>
                    </a:lnTo>
                    <a:lnTo>
                      <a:pt x="124297" y="31192"/>
                    </a:lnTo>
                    <a:lnTo>
                      <a:pt x="124297" y="28867"/>
                    </a:lnTo>
                    <a:lnTo>
                      <a:pt x="121952" y="27705"/>
                    </a:lnTo>
                    <a:lnTo>
                      <a:pt x="119608" y="27705"/>
                    </a:lnTo>
                    <a:lnTo>
                      <a:pt x="117849" y="30611"/>
                    </a:lnTo>
                    <a:lnTo>
                      <a:pt x="116677" y="32936"/>
                    </a:lnTo>
                    <a:lnTo>
                      <a:pt x="114332" y="34098"/>
                    </a:lnTo>
                    <a:lnTo>
                      <a:pt x="111401" y="32355"/>
                    </a:lnTo>
                    <a:lnTo>
                      <a:pt x="111987" y="30030"/>
                    </a:lnTo>
                    <a:lnTo>
                      <a:pt x="112573" y="27705"/>
                    </a:lnTo>
                    <a:lnTo>
                      <a:pt x="109642" y="27705"/>
                    </a:lnTo>
                    <a:lnTo>
                      <a:pt x="105539" y="27124"/>
                    </a:lnTo>
                    <a:lnTo>
                      <a:pt x="102022" y="25961"/>
                    </a:lnTo>
                    <a:lnTo>
                      <a:pt x="100849" y="23055"/>
                    </a:lnTo>
                    <a:lnTo>
                      <a:pt x="100849" y="21893"/>
                    </a:lnTo>
                    <a:lnTo>
                      <a:pt x="98505" y="20149"/>
                    </a:lnTo>
                    <a:lnTo>
                      <a:pt x="93815" y="20149"/>
                    </a:lnTo>
                    <a:lnTo>
                      <a:pt x="90298" y="21893"/>
                    </a:lnTo>
                    <a:lnTo>
                      <a:pt x="89712" y="23636"/>
                    </a:lnTo>
                    <a:lnTo>
                      <a:pt x="88539" y="25961"/>
                    </a:lnTo>
                    <a:lnTo>
                      <a:pt x="85022" y="27124"/>
                    </a:lnTo>
                    <a:lnTo>
                      <a:pt x="83264" y="27124"/>
                    </a:lnTo>
                    <a:lnTo>
                      <a:pt x="80919" y="27124"/>
                    </a:lnTo>
                    <a:lnTo>
                      <a:pt x="78574" y="27124"/>
                    </a:lnTo>
                    <a:lnTo>
                      <a:pt x="75643" y="26543"/>
                    </a:lnTo>
                    <a:lnTo>
                      <a:pt x="72126" y="26543"/>
                    </a:lnTo>
                    <a:lnTo>
                      <a:pt x="69781" y="25961"/>
                    </a:lnTo>
                    <a:lnTo>
                      <a:pt x="66264" y="25380"/>
                    </a:lnTo>
                    <a:lnTo>
                      <a:pt x="65882" y="25254"/>
                    </a:lnTo>
                    <a:cubicBezTo>
                      <a:pt x="86901" y="8482"/>
                      <a:pt x="113749" y="0"/>
                      <a:pt x="142598" y="0"/>
                    </a:cubicBezTo>
                    <a:close/>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pPr algn="ctr"/>
                <a:endParaRPr lang="en-US" sz="1620" b="1">
                  <a:solidFill>
                    <a:srgbClr val="0A252F"/>
                  </a:solidFill>
                  <a:latin typeface="Gotham Black"/>
                  <a:cs typeface="Gotham Black"/>
                </a:endParaRPr>
              </a:p>
            </p:txBody>
          </p:sp>
          <p:sp>
            <p:nvSpPr>
              <p:cNvPr id="41" name="Oval 130">
                <a:extLst>
                  <a:ext uri="{FF2B5EF4-FFF2-40B4-BE49-F238E27FC236}">
                    <a16:creationId xmlns:a16="http://schemas.microsoft.com/office/drawing/2014/main" id="{C58C5BAF-3783-4F25-BB26-6496E9B957DE}"/>
                  </a:ext>
                </a:extLst>
              </p:cNvPr>
              <p:cNvSpPr>
                <a:spLocks noChangeArrowheads="1"/>
              </p:cNvSpPr>
              <p:nvPr/>
            </p:nvSpPr>
            <p:spPr bwMode="gray">
              <a:xfrm>
                <a:off x="1304193" y="1035400"/>
                <a:ext cx="386621" cy="382793"/>
              </a:xfrm>
              <a:prstGeom prst="ellipse">
                <a:avLst/>
              </a:prstGeom>
              <a:noFill/>
              <a:ln w="12700">
                <a:solidFill>
                  <a:srgbClr val="7F8C8D"/>
                </a:solidFill>
                <a:round/>
                <a:headEnd/>
                <a:tailEnd/>
              </a:ln>
              <a:effectLst/>
            </p:spPr>
            <p:txBody>
              <a:bodyPr wrap="none" anchor="ctr"/>
              <a:lstStyle/>
              <a:p>
                <a:pPr algn="ctr"/>
                <a:endParaRPr lang="en-US" sz="1620" b="1">
                  <a:solidFill>
                    <a:srgbClr val="0A252F"/>
                  </a:solidFill>
                  <a:latin typeface="Gotham Black"/>
                  <a:cs typeface="Gotham Black"/>
                </a:endParaRPr>
              </a:p>
            </p:txBody>
          </p:sp>
        </p:grpSp>
        <p:sp>
          <p:nvSpPr>
            <p:cNvPr id="42" name="dtable170554751157760 0 66 161 95 65">
              <a:extLst>
                <a:ext uri="{FF2B5EF4-FFF2-40B4-BE49-F238E27FC236}">
                  <a16:creationId xmlns:a16="http://schemas.microsoft.com/office/drawing/2014/main" id="{B864EEB4-5DBD-40CD-94D2-5CCE0D71BFBC}"/>
                </a:ext>
              </a:extLst>
            </p:cNvPr>
            <p:cNvSpPr txBox="1">
              <a:spLocks/>
            </p:cNvSpPr>
            <p:nvPr>
              <p:custDataLst>
                <p:tags r:id="rId2"/>
              </p:custDataLst>
            </p:nvPr>
          </p:nvSpPr>
          <p:spPr>
            <a:xfrm>
              <a:off x="7868045" y="4080181"/>
              <a:ext cx="1541963" cy="415816"/>
            </a:xfrm>
            <a:prstGeom prst="rect">
              <a:avLst/>
            </a:prstGeom>
            <a:noFill/>
            <a:ln w="9525">
              <a:noFill/>
              <a:miter lim="800000"/>
              <a:headEnd/>
              <a:tailEnd/>
            </a:ln>
            <a:effectLst/>
          </p:spPr>
          <p:txBody>
            <a:bodyPr vert="horz" wrap="square" lIns="55964" tIns="55090" rIns="55090" bIns="55090"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1350" b="0" dirty="0">
                  <a:solidFill>
                    <a:srgbClr val="494F61"/>
                  </a:solidFill>
                  <a:latin typeface="Gotham Black"/>
                  <a:cs typeface="Gotham Black"/>
                </a:rPr>
                <a:t>OPTIMISE</a:t>
              </a:r>
            </a:p>
          </p:txBody>
        </p:sp>
        <p:grpSp>
          <p:nvGrpSpPr>
            <p:cNvPr id="43" name="Group 42">
              <a:extLst>
                <a:ext uri="{FF2B5EF4-FFF2-40B4-BE49-F238E27FC236}">
                  <a16:creationId xmlns:a16="http://schemas.microsoft.com/office/drawing/2014/main" id="{562A2305-0DA0-429D-8C85-670DFE3B75B6}"/>
                </a:ext>
              </a:extLst>
            </p:cNvPr>
            <p:cNvGrpSpPr/>
            <p:nvPr/>
          </p:nvGrpSpPr>
          <p:grpSpPr>
            <a:xfrm>
              <a:off x="7168797" y="4174068"/>
              <a:ext cx="627515" cy="620253"/>
              <a:chOff x="1344776" y="2715896"/>
              <a:chExt cx="346038" cy="342034"/>
            </a:xfrm>
          </p:grpSpPr>
          <p:sp>
            <p:nvSpPr>
              <p:cNvPr id="44" name="Freeform 395">
                <a:extLst>
                  <a:ext uri="{FF2B5EF4-FFF2-40B4-BE49-F238E27FC236}">
                    <a16:creationId xmlns:a16="http://schemas.microsoft.com/office/drawing/2014/main" id="{7801C926-6911-44FD-B939-BEB89412C283}"/>
                  </a:ext>
                </a:extLst>
              </p:cNvPr>
              <p:cNvSpPr>
                <a:spLocks noEditPoints="1"/>
              </p:cNvSpPr>
              <p:nvPr/>
            </p:nvSpPr>
            <p:spPr bwMode="auto">
              <a:xfrm>
                <a:off x="1344776" y="2715896"/>
                <a:ext cx="346038" cy="342034"/>
              </a:xfrm>
              <a:custGeom>
                <a:avLst/>
                <a:gdLst>
                  <a:gd name="T0" fmla="*/ 175 w 670"/>
                  <a:gd name="T1" fmla="*/ 96 h 670"/>
                  <a:gd name="T2" fmla="*/ 209 w 670"/>
                  <a:gd name="T3" fmla="*/ 83 h 670"/>
                  <a:gd name="T4" fmla="*/ 219 w 670"/>
                  <a:gd name="T5" fmla="*/ 15 h 670"/>
                  <a:gd name="T6" fmla="*/ 316 w 670"/>
                  <a:gd name="T7" fmla="*/ 48 h 670"/>
                  <a:gd name="T8" fmla="*/ 352 w 670"/>
                  <a:gd name="T9" fmla="*/ 53 h 670"/>
                  <a:gd name="T10" fmla="*/ 395 w 670"/>
                  <a:gd name="T11" fmla="*/ 0 h 670"/>
                  <a:gd name="T12" fmla="*/ 462 w 670"/>
                  <a:gd name="T13" fmla="*/ 77 h 670"/>
                  <a:gd name="T14" fmla="*/ 490 w 670"/>
                  <a:gd name="T15" fmla="*/ 100 h 670"/>
                  <a:gd name="T16" fmla="*/ 554 w 670"/>
                  <a:gd name="T17" fmla="*/ 76 h 670"/>
                  <a:gd name="T18" fmla="*/ 574 w 670"/>
                  <a:gd name="T19" fmla="*/ 176 h 670"/>
                  <a:gd name="T20" fmla="*/ 587 w 670"/>
                  <a:gd name="T21" fmla="*/ 210 h 670"/>
                  <a:gd name="T22" fmla="*/ 655 w 670"/>
                  <a:gd name="T23" fmla="*/ 220 h 670"/>
                  <a:gd name="T24" fmla="*/ 622 w 670"/>
                  <a:gd name="T25" fmla="*/ 317 h 670"/>
                  <a:gd name="T26" fmla="*/ 617 w 670"/>
                  <a:gd name="T27" fmla="*/ 353 h 670"/>
                  <a:gd name="T28" fmla="*/ 670 w 670"/>
                  <a:gd name="T29" fmla="*/ 396 h 670"/>
                  <a:gd name="T30" fmla="*/ 593 w 670"/>
                  <a:gd name="T31" fmla="*/ 463 h 670"/>
                  <a:gd name="T32" fmla="*/ 570 w 670"/>
                  <a:gd name="T33" fmla="*/ 491 h 670"/>
                  <a:gd name="T34" fmla="*/ 594 w 670"/>
                  <a:gd name="T35" fmla="*/ 555 h 670"/>
                  <a:gd name="T36" fmla="*/ 494 w 670"/>
                  <a:gd name="T37" fmla="*/ 575 h 670"/>
                  <a:gd name="T38" fmla="*/ 460 w 670"/>
                  <a:gd name="T39" fmla="*/ 588 h 670"/>
                  <a:gd name="T40" fmla="*/ 450 w 670"/>
                  <a:gd name="T41" fmla="*/ 655 h 670"/>
                  <a:gd name="T42" fmla="*/ 353 w 670"/>
                  <a:gd name="T43" fmla="*/ 622 h 670"/>
                  <a:gd name="T44" fmla="*/ 317 w 670"/>
                  <a:gd name="T45" fmla="*/ 617 h 670"/>
                  <a:gd name="T46" fmla="*/ 274 w 670"/>
                  <a:gd name="T47" fmla="*/ 670 h 670"/>
                  <a:gd name="T48" fmla="*/ 207 w 670"/>
                  <a:gd name="T49" fmla="*/ 594 h 670"/>
                  <a:gd name="T50" fmla="*/ 179 w 670"/>
                  <a:gd name="T51" fmla="*/ 570 h 670"/>
                  <a:gd name="T52" fmla="*/ 115 w 670"/>
                  <a:gd name="T53" fmla="*/ 595 h 670"/>
                  <a:gd name="T54" fmla="*/ 95 w 670"/>
                  <a:gd name="T55" fmla="*/ 495 h 670"/>
                  <a:gd name="T56" fmla="*/ 82 w 670"/>
                  <a:gd name="T57" fmla="*/ 461 h 670"/>
                  <a:gd name="T58" fmla="*/ 15 w 670"/>
                  <a:gd name="T59" fmla="*/ 451 h 670"/>
                  <a:gd name="T60" fmla="*/ 48 w 670"/>
                  <a:gd name="T61" fmla="*/ 354 h 670"/>
                  <a:gd name="T62" fmla="*/ 53 w 670"/>
                  <a:gd name="T63" fmla="*/ 318 h 670"/>
                  <a:gd name="T64" fmla="*/ 0 w 670"/>
                  <a:gd name="T65" fmla="*/ 275 h 670"/>
                  <a:gd name="T66" fmla="*/ 76 w 670"/>
                  <a:gd name="T67" fmla="*/ 208 h 670"/>
                  <a:gd name="T68" fmla="*/ 100 w 670"/>
                  <a:gd name="T69" fmla="*/ 180 h 670"/>
                  <a:gd name="T70" fmla="*/ 75 w 670"/>
                  <a:gd name="T71" fmla="*/ 116 h 670"/>
                  <a:gd name="T72" fmla="*/ 195 w 670"/>
                  <a:gd name="T73" fmla="*/ 196 h 670"/>
                  <a:gd name="T74" fmla="*/ 474 w 670"/>
                  <a:gd name="T75" fmla="*/ 475 h 670"/>
                  <a:gd name="T76" fmla="*/ 195 w 670"/>
                  <a:gd name="T77" fmla="*/ 196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0" h="670">
                    <a:moveTo>
                      <a:pt x="115" y="76"/>
                    </a:moveTo>
                    <a:lnTo>
                      <a:pt x="175" y="96"/>
                    </a:lnTo>
                    <a:lnTo>
                      <a:pt x="179" y="100"/>
                    </a:lnTo>
                    <a:cubicBezTo>
                      <a:pt x="189" y="94"/>
                      <a:pt x="199" y="88"/>
                      <a:pt x="209" y="83"/>
                    </a:cubicBezTo>
                    <a:lnTo>
                      <a:pt x="207" y="77"/>
                    </a:lnTo>
                    <a:lnTo>
                      <a:pt x="219" y="15"/>
                    </a:lnTo>
                    <a:lnTo>
                      <a:pt x="274" y="0"/>
                    </a:lnTo>
                    <a:lnTo>
                      <a:pt x="316" y="48"/>
                    </a:lnTo>
                    <a:lnTo>
                      <a:pt x="317" y="53"/>
                    </a:lnTo>
                    <a:cubicBezTo>
                      <a:pt x="329" y="53"/>
                      <a:pt x="340" y="53"/>
                      <a:pt x="352" y="53"/>
                    </a:cubicBezTo>
                    <a:lnTo>
                      <a:pt x="353" y="48"/>
                    </a:lnTo>
                    <a:lnTo>
                      <a:pt x="395" y="0"/>
                    </a:lnTo>
                    <a:lnTo>
                      <a:pt x="450" y="15"/>
                    </a:lnTo>
                    <a:lnTo>
                      <a:pt x="462" y="77"/>
                    </a:lnTo>
                    <a:lnTo>
                      <a:pt x="460" y="83"/>
                    </a:lnTo>
                    <a:cubicBezTo>
                      <a:pt x="470" y="88"/>
                      <a:pt x="480" y="94"/>
                      <a:pt x="490" y="100"/>
                    </a:cubicBezTo>
                    <a:lnTo>
                      <a:pt x="494" y="96"/>
                    </a:lnTo>
                    <a:lnTo>
                      <a:pt x="554" y="76"/>
                    </a:lnTo>
                    <a:lnTo>
                      <a:pt x="594" y="116"/>
                    </a:lnTo>
                    <a:lnTo>
                      <a:pt x="574" y="176"/>
                    </a:lnTo>
                    <a:lnTo>
                      <a:pt x="570" y="180"/>
                    </a:lnTo>
                    <a:cubicBezTo>
                      <a:pt x="576" y="190"/>
                      <a:pt x="582" y="200"/>
                      <a:pt x="587" y="210"/>
                    </a:cubicBezTo>
                    <a:lnTo>
                      <a:pt x="593" y="208"/>
                    </a:lnTo>
                    <a:lnTo>
                      <a:pt x="655" y="220"/>
                    </a:lnTo>
                    <a:lnTo>
                      <a:pt x="670" y="275"/>
                    </a:lnTo>
                    <a:lnTo>
                      <a:pt x="622" y="317"/>
                    </a:lnTo>
                    <a:lnTo>
                      <a:pt x="617" y="318"/>
                    </a:lnTo>
                    <a:cubicBezTo>
                      <a:pt x="617" y="330"/>
                      <a:pt x="617" y="341"/>
                      <a:pt x="617" y="353"/>
                    </a:cubicBezTo>
                    <a:lnTo>
                      <a:pt x="622" y="354"/>
                    </a:lnTo>
                    <a:lnTo>
                      <a:pt x="670" y="396"/>
                    </a:lnTo>
                    <a:lnTo>
                      <a:pt x="655" y="451"/>
                    </a:lnTo>
                    <a:lnTo>
                      <a:pt x="593" y="463"/>
                    </a:lnTo>
                    <a:lnTo>
                      <a:pt x="587" y="461"/>
                    </a:lnTo>
                    <a:cubicBezTo>
                      <a:pt x="582" y="471"/>
                      <a:pt x="576" y="481"/>
                      <a:pt x="570" y="491"/>
                    </a:cubicBezTo>
                    <a:lnTo>
                      <a:pt x="574" y="495"/>
                    </a:lnTo>
                    <a:lnTo>
                      <a:pt x="594" y="555"/>
                    </a:lnTo>
                    <a:lnTo>
                      <a:pt x="554" y="595"/>
                    </a:lnTo>
                    <a:lnTo>
                      <a:pt x="494" y="575"/>
                    </a:lnTo>
                    <a:lnTo>
                      <a:pt x="490" y="570"/>
                    </a:lnTo>
                    <a:cubicBezTo>
                      <a:pt x="480" y="577"/>
                      <a:pt x="470" y="583"/>
                      <a:pt x="460" y="588"/>
                    </a:cubicBezTo>
                    <a:lnTo>
                      <a:pt x="462" y="594"/>
                    </a:lnTo>
                    <a:lnTo>
                      <a:pt x="450" y="655"/>
                    </a:lnTo>
                    <a:lnTo>
                      <a:pt x="395" y="670"/>
                    </a:lnTo>
                    <a:lnTo>
                      <a:pt x="353" y="622"/>
                    </a:lnTo>
                    <a:lnTo>
                      <a:pt x="352" y="617"/>
                    </a:lnTo>
                    <a:cubicBezTo>
                      <a:pt x="340" y="618"/>
                      <a:pt x="329" y="618"/>
                      <a:pt x="317" y="617"/>
                    </a:cubicBezTo>
                    <a:lnTo>
                      <a:pt x="316" y="622"/>
                    </a:lnTo>
                    <a:lnTo>
                      <a:pt x="274" y="670"/>
                    </a:lnTo>
                    <a:lnTo>
                      <a:pt x="219" y="655"/>
                    </a:lnTo>
                    <a:lnTo>
                      <a:pt x="207" y="594"/>
                    </a:lnTo>
                    <a:lnTo>
                      <a:pt x="209" y="588"/>
                    </a:lnTo>
                    <a:cubicBezTo>
                      <a:pt x="199" y="583"/>
                      <a:pt x="189" y="577"/>
                      <a:pt x="179" y="570"/>
                    </a:cubicBezTo>
                    <a:lnTo>
                      <a:pt x="175" y="575"/>
                    </a:lnTo>
                    <a:lnTo>
                      <a:pt x="115" y="595"/>
                    </a:lnTo>
                    <a:lnTo>
                      <a:pt x="75" y="555"/>
                    </a:lnTo>
                    <a:lnTo>
                      <a:pt x="95" y="495"/>
                    </a:lnTo>
                    <a:lnTo>
                      <a:pt x="100" y="491"/>
                    </a:lnTo>
                    <a:cubicBezTo>
                      <a:pt x="93" y="481"/>
                      <a:pt x="87" y="471"/>
                      <a:pt x="82" y="461"/>
                    </a:cubicBezTo>
                    <a:lnTo>
                      <a:pt x="76" y="463"/>
                    </a:lnTo>
                    <a:lnTo>
                      <a:pt x="15" y="451"/>
                    </a:lnTo>
                    <a:lnTo>
                      <a:pt x="0" y="396"/>
                    </a:lnTo>
                    <a:lnTo>
                      <a:pt x="48" y="354"/>
                    </a:lnTo>
                    <a:lnTo>
                      <a:pt x="53" y="353"/>
                    </a:lnTo>
                    <a:cubicBezTo>
                      <a:pt x="52" y="341"/>
                      <a:pt x="52" y="330"/>
                      <a:pt x="53" y="318"/>
                    </a:cubicBezTo>
                    <a:lnTo>
                      <a:pt x="48" y="317"/>
                    </a:lnTo>
                    <a:lnTo>
                      <a:pt x="0" y="275"/>
                    </a:lnTo>
                    <a:lnTo>
                      <a:pt x="15" y="220"/>
                    </a:lnTo>
                    <a:lnTo>
                      <a:pt x="76" y="208"/>
                    </a:lnTo>
                    <a:lnTo>
                      <a:pt x="82" y="210"/>
                    </a:lnTo>
                    <a:cubicBezTo>
                      <a:pt x="87" y="200"/>
                      <a:pt x="93" y="190"/>
                      <a:pt x="100" y="180"/>
                    </a:cubicBezTo>
                    <a:lnTo>
                      <a:pt x="95" y="176"/>
                    </a:lnTo>
                    <a:lnTo>
                      <a:pt x="75" y="116"/>
                    </a:lnTo>
                    <a:lnTo>
                      <a:pt x="115" y="76"/>
                    </a:lnTo>
                    <a:close/>
                    <a:moveTo>
                      <a:pt x="195" y="196"/>
                    </a:moveTo>
                    <a:cubicBezTo>
                      <a:pt x="118" y="273"/>
                      <a:pt x="118" y="398"/>
                      <a:pt x="195" y="475"/>
                    </a:cubicBezTo>
                    <a:cubicBezTo>
                      <a:pt x="272" y="552"/>
                      <a:pt x="397" y="552"/>
                      <a:pt x="474" y="475"/>
                    </a:cubicBezTo>
                    <a:cubicBezTo>
                      <a:pt x="552" y="398"/>
                      <a:pt x="552" y="273"/>
                      <a:pt x="474" y="196"/>
                    </a:cubicBezTo>
                    <a:cubicBezTo>
                      <a:pt x="397" y="118"/>
                      <a:pt x="272" y="118"/>
                      <a:pt x="195" y="196"/>
                    </a:cubicBezTo>
                    <a:close/>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n-US" sz="1620" b="1">
                  <a:solidFill>
                    <a:srgbClr val="0A252F"/>
                  </a:solidFill>
                  <a:latin typeface="Gotham Black"/>
                  <a:cs typeface="Gotham Black"/>
                </a:endParaRPr>
              </a:p>
            </p:txBody>
          </p:sp>
          <p:sp>
            <p:nvSpPr>
              <p:cNvPr id="45" name="Freeform 396">
                <a:extLst>
                  <a:ext uri="{FF2B5EF4-FFF2-40B4-BE49-F238E27FC236}">
                    <a16:creationId xmlns:a16="http://schemas.microsoft.com/office/drawing/2014/main" id="{36AD612B-439D-4A21-BFE9-CA83994E791C}"/>
                  </a:ext>
                </a:extLst>
              </p:cNvPr>
              <p:cNvSpPr>
                <a:spLocks noEditPoints="1"/>
              </p:cNvSpPr>
              <p:nvPr/>
            </p:nvSpPr>
            <p:spPr bwMode="auto">
              <a:xfrm>
                <a:off x="1389994" y="2760469"/>
                <a:ext cx="254615" cy="252891"/>
              </a:xfrm>
              <a:custGeom>
                <a:avLst/>
                <a:gdLst>
                  <a:gd name="T0" fmla="*/ 88 w 495"/>
                  <a:gd name="T1" fmla="*/ 88 h 495"/>
                  <a:gd name="T2" fmla="*/ 407 w 495"/>
                  <a:gd name="T3" fmla="*/ 88 h 495"/>
                  <a:gd name="T4" fmla="*/ 407 w 495"/>
                  <a:gd name="T5" fmla="*/ 407 h 495"/>
                  <a:gd name="T6" fmla="*/ 88 w 495"/>
                  <a:gd name="T7" fmla="*/ 407 h 495"/>
                  <a:gd name="T8" fmla="*/ 88 w 495"/>
                  <a:gd name="T9" fmla="*/ 88 h 495"/>
                  <a:gd name="T10" fmla="*/ 130 w 495"/>
                  <a:gd name="T11" fmla="*/ 90 h 495"/>
                  <a:gd name="T12" fmla="*/ 191 w 495"/>
                  <a:gd name="T13" fmla="*/ 151 h 495"/>
                  <a:gd name="T14" fmla="*/ 272 w 495"/>
                  <a:gd name="T15" fmla="*/ 137 h 495"/>
                  <a:gd name="T16" fmla="*/ 311 w 495"/>
                  <a:gd name="T17" fmla="*/ 60 h 495"/>
                  <a:gd name="T18" fmla="*/ 130 w 495"/>
                  <a:gd name="T19" fmla="*/ 90 h 495"/>
                  <a:gd name="T20" fmla="*/ 90 w 495"/>
                  <a:gd name="T21" fmla="*/ 129 h 495"/>
                  <a:gd name="T22" fmla="*/ 61 w 495"/>
                  <a:gd name="T23" fmla="*/ 311 h 495"/>
                  <a:gd name="T24" fmla="*/ 137 w 495"/>
                  <a:gd name="T25" fmla="*/ 272 h 495"/>
                  <a:gd name="T26" fmla="*/ 151 w 495"/>
                  <a:gd name="T27" fmla="*/ 191 h 495"/>
                  <a:gd name="T28" fmla="*/ 90 w 495"/>
                  <a:gd name="T29" fmla="*/ 129 h 495"/>
                  <a:gd name="T30" fmla="*/ 208 w 495"/>
                  <a:gd name="T31" fmla="*/ 207 h 495"/>
                  <a:gd name="T32" fmla="*/ 208 w 495"/>
                  <a:gd name="T33" fmla="*/ 287 h 495"/>
                  <a:gd name="T34" fmla="*/ 288 w 495"/>
                  <a:gd name="T35" fmla="*/ 287 h 495"/>
                  <a:gd name="T36" fmla="*/ 288 w 495"/>
                  <a:gd name="T37" fmla="*/ 207 h 495"/>
                  <a:gd name="T38" fmla="*/ 208 w 495"/>
                  <a:gd name="T39" fmla="*/ 207 h 495"/>
                  <a:gd name="T40" fmla="*/ 361 w 495"/>
                  <a:gd name="T41" fmla="*/ 86 h 495"/>
                  <a:gd name="T42" fmla="*/ 322 w 495"/>
                  <a:gd name="T43" fmla="*/ 163 h 495"/>
                  <a:gd name="T44" fmla="*/ 327 w 495"/>
                  <a:gd name="T45" fmla="*/ 168 h 495"/>
                  <a:gd name="T46" fmla="*/ 360 w 495"/>
                  <a:gd name="T47" fmla="*/ 237 h 495"/>
                  <a:gd name="T48" fmla="*/ 445 w 495"/>
                  <a:gd name="T49" fmla="*/ 250 h 495"/>
                  <a:gd name="T50" fmla="*/ 387 w 495"/>
                  <a:gd name="T51" fmla="*/ 108 h 495"/>
                  <a:gd name="T52" fmla="*/ 361 w 495"/>
                  <a:gd name="T53" fmla="*/ 86 h 495"/>
                  <a:gd name="T54" fmla="*/ 87 w 495"/>
                  <a:gd name="T55" fmla="*/ 361 h 495"/>
                  <a:gd name="T56" fmla="*/ 108 w 495"/>
                  <a:gd name="T57" fmla="*/ 387 h 495"/>
                  <a:gd name="T58" fmla="*/ 250 w 495"/>
                  <a:gd name="T59" fmla="*/ 444 h 495"/>
                  <a:gd name="T60" fmla="*/ 238 w 495"/>
                  <a:gd name="T61" fmla="*/ 360 h 495"/>
                  <a:gd name="T62" fmla="*/ 168 w 495"/>
                  <a:gd name="T63" fmla="*/ 327 h 495"/>
                  <a:gd name="T64" fmla="*/ 163 w 495"/>
                  <a:gd name="T65" fmla="*/ 322 h 495"/>
                  <a:gd name="T66" fmla="*/ 87 w 495"/>
                  <a:gd name="T67" fmla="*/ 361 h 495"/>
                  <a:gd name="T68" fmla="*/ 351 w 495"/>
                  <a:gd name="T69" fmla="*/ 292 h 495"/>
                  <a:gd name="T70" fmla="*/ 327 w 495"/>
                  <a:gd name="T71" fmla="*/ 327 h 495"/>
                  <a:gd name="T72" fmla="*/ 293 w 495"/>
                  <a:gd name="T73" fmla="*/ 351 h 495"/>
                  <a:gd name="T74" fmla="*/ 306 w 495"/>
                  <a:gd name="T75" fmla="*/ 436 h 495"/>
                  <a:gd name="T76" fmla="*/ 387 w 495"/>
                  <a:gd name="T77" fmla="*/ 387 h 495"/>
                  <a:gd name="T78" fmla="*/ 437 w 495"/>
                  <a:gd name="T79" fmla="*/ 305 h 495"/>
                  <a:gd name="T80" fmla="*/ 351 w 495"/>
                  <a:gd name="T81" fmla="*/ 29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5" h="495">
                    <a:moveTo>
                      <a:pt x="88" y="88"/>
                    </a:moveTo>
                    <a:cubicBezTo>
                      <a:pt x="176" y="0"/>
                      <a:pt x="319" y="0"/>
                      <a:pt x="407" y="88"/>
                    </a:cubicBezTo>
                    <a:cubicBezTo>
                      <a:pt x="495" y="176"/>
                      <a:pt x="495" y="319"/>
                      <a:pt x="407" y="407"/>
                    </a:cubicBezTo>
                    <a:cubicBezTo>
                      <a:pt x="319" y="495"/>
                      <a:pt x="176" y="495"/>
                      <a:pt x="88" y="407"/>
                    </a:cubicBezTo>
                    <a:cubicBezTo>
                      <a:pt x="0" y="319"/>
                      <a:pt x="0" y="176"/>
                      <a:pt x="88" y="88"/>
                    </a:cubicBezTo>
                    <a:close/>
                    <a:moveTo>
                      <a:pt x="130" y="90"/>
                    </a:moveTo>
                    <a:lnTo>
                      <a:pt x="191" y="151"/>
                    </a:lnTo>
                    <a:cubicBezTo>
                      <a:pt x="216" y="136"/>
                      <a:pt x="244" y="131"/>
                      <a:pt x="272" y="137"/>
                    </a:cubicBezTo>
                    <a:lnTo>
                      <a:pt x="311" y="60"/>
                    </a:lnTo>
                    <a:cubicBezTo>
                      <a:pt x="251" y="40"/>
                      <a:pt x="183" y="50"/>
                      <a:pt x="130" y="90"/>
                    </a:cubicBezTo>
                    <a:close/>
                    <a:moveTo>
                      <a:pt x="90" y="129"/>
                    </a:moveTo>
                    <a:cubicBezTo>
                      <a:pt x="50" y="182"/>
                      <a:pt x="40" y="250"/>
                      <a:pt x="61" y="311"/>
                    </a:cubicBezTo>
                    <a:lnTo>
                      <a:pt x="137" y="272"/>
                    </a:lnTo>
                    <a:cubicBezTo>
                      <a:pt x="131" y="244"/>
                      <a:pt x="136" y="216"/>
                      <a:pt x="151" y="191"/>
                    </a:cubicBezTo>
                    <a:lnTo>
                      <a:pt x="90" y="129"/>
                    </a:lnTo>
                    <a:close/>
                    <a:moveTo>
                      <a:pt x="208" y="207"/>
                    </a:moveTo>
                    <a:cubicBezTo>
                      <a:pt x="186" y="229"/>
                      <a:pt x="186" y="265"/>
                      <a:pt x="208" y="287"/>
                    </a:cubicBezTo>
                    <a:cubicBezTo>
                      <a:pt x="230" y="309"/>
                      <a:pt x="266" y="309"/>
                      <a:pt x="288" y="287"/>
                    </a:cubicBezTo>
                    <a:cubicBezTo>
                      <a:pt x="310" y="265"/>
                      <a:pt x="310" y="229"/>
                      <a:pt x="288" y="207"/>
                    </a:cubicBezTo>
                    <a:cubicBezTo>
                      <a:pt x="266" y="185"/>
                      <a:pt x="230" y="185"/>
                      <a:pt x="208" y="207"/>
                    </a:cubicBezTo>
                    <a:close/>
                    <a:moveTo>
                      <a:pt x="361" y="86"/>
                    </a:moveTo>
                    <a:lnTo>
                      <a:pt x="322" y="163"/>
                    </a:lnTo>
                    <a:cubicBezTo>
                      <a:pt x="324" y="165"/>
                      <a:pt x="326" y="166"/>
                      <a:pt x="327" y="168"/>
                    </a:cubicBezTo>
                    <a:cubicBezTo>
                      <a:pt x="347" y="187"/>
                      <a:pt x="358" y="212"/>
                      <a:pt x="360" y="237"/>
                    </a:cubicBezTo>
                    <a:lnTo>
                      <a:pt x="445" y="250"/>
                    </a:lnTo>
                    <a:cubicBezTo>
                      <a:pt x="445" y="198"/>
                      <a:pt x="427" y="147"/>
                      <a:pt x="387" y="108"/>
                    </a:cubicBezTo>
                    <a:cubicBezTo>
                      <a:pt x="379" y="100"/>
                      <a:pt x="370" y="93"/>
                      <a:pt x="361" y="86"/>
                    </a:cubicBezTo>
                    <a:close/>
                    <a:moveTo>
                      <a:pt x="87" y="361"/>
                    </a:moveTo>
                    <a:cubicBezTo>
                      <a:pt x="93" y="370"/>
                      <a:pt x="100" y="379"/>
                      <a:pt x="108" y="387"/>
                    </a:cubicBezTo>
                    <a:cubicBezTo>
                      <a:pt x="147" y="426"/>
                      <a:pt x="199" y="445"/>
                      <a:pt x="250" y="444"/>
                    </a:cubicBezTo>
                    <a:lnTo>
                      <a:pt x="238" y="360"/>
                    </a:lnTo>
                    <a:cubicBezTo>
                      <a:pt x="212" y="357"/>
                      <a:pt x="187" y="347"/>
                      <a:pt x="168" y="327"/>
                    </a:cubicBezTo>
                    <a:cubicBezTo>
                      <a:pt x="166" y="325"/>
                      <a:pt x="165" y="323"/>
                      <a:pt x="163" y="322"/>
                    </a:cubicBezTo>
                    <a:lnTo>
                      <a:pt x="87" y="361"/>
                    </a:lnTo>
                    <a:close/>
                    <a:moveTo>
                      <a:pt x="351" y="292"/>
                    </a:moveTo>
                    <a:cubicBezTo>
                      <a:pt x="346" y="305"/>
                      <a:pt x="338" y="317"/>
                      <a:pt x="327" y="327"/>
                    </a:cubicBezTo>
                    <a:cubicBezTo>
                      <a:pt x="317" y="337"/>
                      <a:pt x="305" y="345"/>
                      <a:pt x="293" y="351"/>
                    </a:cubicBezTo>
                    <a:lnTo>
                      <a:pt x="306" y="436"/>
                    </a:lnTo>
                    <a:cubicBezTo>
                      <a:pt x="336" y="427"/>
                      <a:pt x="364" y="411"/>
                      <a:pt x="387" y="387"/>
                    </a:cubicBezTo>
                    <a:cubicBezTo>
                      <a:pt x="411" y="363"/>
                      <a:pt x="427" y="335"/>
                      <a:pt x="437" y="305"/>
                    </a:cubicBezTo>
                    <a:lnTo>
                      <a:pt x="351" y="292"/>
                    </a:lnTo>
                    <a:close/>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n-US" sz="1620" b="1">
                  <a:solidFill>
                    <a:srgbClr val="0A252F"/>
                  </a:solidFill>
                  <a:latin typeface="Gotham Black"/>
                  <a:cs typeface="Gotham Black"/>
                </a:endParaRPr>
              </a:p>
            </p:txBody>
          </p:sp>
        </p:grpSp>
        <p:sp>
          <p:nvSpPr>
            <p:cNvPr id="46" name="dtable170554751157760 0 66 161 95 65">
              <a:extLst>
                <a:ext uri="{FF2B5EF4-FFF2-40B4-BE49-F238E27FC236}">
                  <a16:creationId xmlns:a16="http://schemas.microsoft.com/office/drawing/2014/main" id="{D7092A16-9610-4287-BE02-EE30DBC4EE7F}"/>
                </a:ext>
              </a:extLst>
            </p:cNvPr>
            <p:cNvSpPr txBox="1">
              <a:spLocks/>
            </p:cNvSpPr>
            <p:nvPr>
              <p:custDataLst>
                <p:tags r:id="rId3"/>
              </p:custDataLst>
            </p:nvPr>
          </p:nvSpPr>
          <p:spPr>
            <a:xfrm>
              <a:off x="5940591" y="5309987"/>
              <a:ext cx="1541963" cy="415816"/>
            </a:xfrm>
            <a:prstGeom prst="rect">
              <a:avLst/>
            </a:prstGeom>
            <a:noFill/>
            <a:ln w="9525">
              <a:noFill/>
              <a:miter lim="800000"/>
              <a:headEnd/>
              <a:tailEnd/>
            </a:ln>
            <a:effectLst/>
          </p:spPr>
          <p:txBody>
            <a:bodyPr vert="horz" wrap="square" lIns="55964" tIns="55090" rIns="55090" bIns="55090"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pPr algn="ctr"/>
              <a:r>
                <a:rPr lang="en-US" sz="1350" b="0" dirty="0">
                  <a:solidFill>
                    <a:srgbClr val="494F61"/>
                  </a:solidFill>
                  <a:latin typeface="Gotham Black"/>
                  <a:cs typeface="Gotham Black"/>
                </a:rPr>
                <a:t>LOOP</a:t>
              </a:r>
            </a:p>
          </p:txBody>
        </p:sp>
        <p:sp>
          <p:nvSpPr>
            <p:cNvPr id="47" name="Freeform 385">
              <a:extLst>
                <a:ext uri="{FF2B5EF4-FFF2-40B4-BE49-F238E27FC236}">
                  <a16:creationId xmlns:a16="http://schemas.microsoft.com/office/drawing/2014/main" id="{41B9766C-2B5F-4BDA-B72C-333FD8926610}"/>
                </a:ext>
              </a:extLst>
            </p:cNvPr>
            <p:cNvSpPr>
              <a:spLocks noChangeAspect="1" noEditPoints="1"/>
            </p:cNvSpPr>
            <p:nvPr/>
          </p:nvSpPr>
          <p:spPr bwMode="auto">
            <a:xfrm>
              <a:off x="6433971" y="4827690"/>
              <a:ext cx="555205" cy="548778"/>
            </a:xfrm>
            <a:custGeom>
              <a:avLst/>
              <a:gdLst>
                <a:gd name="T0" fmla="*/ 141 w 282"/>
                <a:gd name="T1" fmla="*/ 0 h 282"/>
                <a:gd name="T2" fmla="*/ 2 w 282"/>
                <a:gd name="T3" fmla="*/ 113 h 282"/>
                <a:gd name="T4" fmla="*/ 49 w 282"/>
                <a:gd name="T5" fmla="*/ 113 h 282"/>
                <a:gd name="T6" fmla="*/ 142 w 282"/>
                <a:gd name="T7" fmla="*/ 44 h 282"/>
                <a:gd name="T8" fmla="*/ 209 w 282"/>
                <a:gd name="T9" fmla="*/ 72 h 282"/>
                <a:gd name="T10" fmla="*/ 169 w 282"/>
                <a:gd name="T11" fmla="*/ 113 h 282"/>
                <a:gd name="T12" fmla="*/ 234 w 282"/>
                <a:gd name="T13" fmla="*/ 113 h 282"/>
                <a:gd name="T14" fmla="*/ 279 w 282"/>
                <a:gd name="T15" fmla="*/ 113 h 282"/>
                <a:gd name="T16" fmla="*/ 282 w 282"/>
                <a:gd name="T17" fmla="*/ 113 h 282"/>
                <a:gd name="T18" fmla="*/ 282 w 282"/>
                <a:gd name="T19" fmla="*/ 0 h 282"/>
                <a:gd name="T20" fmla="*/ 240 w 282"/>
                <a:gd name="T21" fmla="*/ 41 h 282"/>
                <a:gd name="T22" fmla="*/ 141 w 282"/>
                <a:gd name="T23" fmla="*/ 0 h 282"/>
                <a:gd name="T24" fmla="*/ 0 w 282"/>
                <a:gd name="T25" fmla="*/ 169 h 282"/>
                <a:gd name="T26" fmla="*/ 0 w 282"/>
                <a:gd name="T27" fmla="*/ 282 h 282"/>
                <a:gd name="T28" fmla="*/ 41 w 282"/>
                <a:gd name="T29" fmla="*/ 240 h 282"/>
                <a:gd name="T30" fmla="*/ 141 w 282"/>
                <a:gd name="T31" fmla="*/ 282 h 282"/>
                <a:gd name="T32" fmla="*/ 279 w 282"/>
                <a:gd name="T33" fmla="*/ 169 h 282"/>
                <a:gd name="T34" fmla="*/ 232 w 282"/>
                <a:gd name="T35" fmla="*/ 169 h 282"/>
                <a:gd name="T36" fmla="*/ 140 w 282"/>
                <a:gd name="T37" fmla="*/ 238 h 282"/>
                <a:gd name="T38" fmla="*/ 72 w 282"/>
                <a:gd name="T39" fmla="*/ 210 h 282"/>
                <a:gd name="T40" fmla="*/ 112 w 282"/>
                <a:gd name="T41" fmla="*/ 169 h 282"/>
                <a:gd name="T42" fmla="*/ 47 w 282"/>
                <a:gd name="T43" fmla="*/ 169 h 282"/>
                <a:gd name="T44" fmla="*/ 2 w 282"/>
                <a:gd name="T45" fmla="*/ 169 h 282"/>
                <a:gd name="T46" fmla="*/ 0 w 282"/>
                <a:gd name="T47" fmla="*/ 16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141" y="0"/>
                  </a:moveTo>
                  <a:cubicBezTo>
                    <a:pt x="72" y="0"/>
                    <a:pt x="15" y="48"/>
                    <a:pt x="2" y="113"/>
                  </a:cubicBezTo>
                  <a:lnTo>
                    <a:pt x="49" y="113"/>
                  </a:lnTo>
                  <a:cubicBezTo>
                    <a:pt x="62" y="73"/>
                    <a:pt x="98" y="44"/>
                    <a:pt x="142" y="44"/>
                  </a:cubicBezTo>
                  <a:cubicBezTo>
                    <a:pt x="168" y="44"/>
                    <a:pt x="192" y="55"/>
                    <a:pt x="209" y="72"/>
                  </a:cubicBezTo>
                  <a:lnTo>
                    <a:pt x="169" y="113"/>
                  </a:lnTo>
                  <a:lnTo>
                    <a:pt x="234" y="113"/>
                  </a:lnTo>
                  <a:lnTo>
                    <a:pt x="279" y="113"/>
                  </a:lnTo>
                  <a:lnTo>
                    <a:pt x="282" y="113"/>
                  </a:lnTo>
                  <a:lnTo>
                    <a:pt x="282" y="0"/>
                  </a:lnTo>
                  <a:lnTo>
                    <a:pt x="240" y="41"/>
                  </a:lnTo>
                  <a:cubicBezTo>
                    <a:pt x="215" y="16"/>
                    <a:pt x="180" y="0"/>
                    <a:pt x="141" y="0"/>
                  </a:cubicBezTo>
                  <a:close/>
                  <a:moveTo>
                    <a:pt x="0" y="169"/>
                  </a:moveTo>
                  <a:lnTo>
                    <a:pt x="0" y="282"/>
                  </a:lnTo>
                  <a:lnTo>
                    <a:pt x="41" y="240"/>
                  </a:lnTo>
                  <a:cubicBezTo>
                    <a:pt x="67" y="266"/>
                    <a:pt x="102" y="282"/>
                    <a:pt x="141" y="282"/>
                  </a:cubicBezTo>
                  <a:cubicBezTo>
                    <a:pt x="209" y="282"/>
                    <a:pt x="266" y="233"/>
                    <a:pt x="279" y="169"/>
                  </a:cubicBezTo>
                  <a:lnTo>
                    <a:pt x="232" y="169"/>
                  </a:lnTo>
                  <a:cubicBezTo>
                    <a:pt x="220" y="209"/>
                    <a:pt x="184" y="238"/>
                    <a:pt x="140" y="238"/>
                  </a:cubicBezTo>
                  <a:cubicBezTo>
                    <a:pt x="113" y="238"/>
                    <a:pt x="89" y="227"/>
                    <a:pt x="72" y="210"/>
                  </a:cubicBezTo>
                  <a:lnTo>
                    <a:pt x="112" y="169"/>
                  </a:lnTo>
                  <a:lnTo>
                    <a:pt x="47" y="169"/>
                  </a:lnTo>
                  <a:lnTo>
                    <a:pt x="2" y="169"/>
                  </a:lnTo>
                  <a:lnTo>
                    <a:pt x="0" y="169"/>
                  </a:lnTo>
                  <a:close/>
                </a:path>
              </a:pathLst>
            </a:custGeom>
            <a:solidFill>
              <a:srgbClr val="9FAEAF"/>
            </a:solidFill>
            <a:ln w="0">
              <a:noFill/>
              <a:prstDash val="solid"/>
              <a:round/>
              <a:headEnd/>
              <a:tailEnd/>
            </a:ln>
            <a:effectLst/>
          </p:spPr>
          <p:txBody>
            <a:bodyPr vert="horz" wrap="square" lIns="69955" tIns="34978" rIns="69955" bIns="34978" numCol="1" anchor="t" anchorCtr="0" compatLnSpc="1">
              <a:prstTxWarp prst="textNoShape">
                <a:avLst/>
              </a:prstTxWarp>
              <a:noAutofit/>
            </a:bodyPr>
            <a:lstStyle/>
            <a:p>
              <a:pPr algn="ctr"/>
              <a:endParaRPr lang="en-US" sz="1620" b="1">
                <a:solidFill>
                  <a:srgbClr val="0A252F"/>
                </a:solidFill>
                <a:latin typeface="Gotham Black"/>
                <a:cs typeface="Gotham Black"/>
              </a:endParaRPr>
            </a:p>
          </p:txBody>
        </p:sp>
        <p:sp>
          <p:nvSpPr>
            <p:cNvPr id="48" name="dtable170554751157760 0 66 161 95 65">
              <a:extLst>
                <a:ext uri="{FF2B5EF4-FFF2-40B4-BE49-F238E27FC236}">
                  <a16:creationId xmlns:a16="http://schemas.microsoft.com/office/drawing/2014/main" id="{34F04ABB-DAC2-40F4-89F7-8E5104761170}"/>
                </a:ext>
              </a:extLst>
            </p:cNvPr>
            <p:cNvSpPr txBox="1">
              <a:spLocks/>
            </p:cNvSpPr>
            <p:nvPr>
              <p:custDataLst>
                <p:tags r:id="rId4"/>
              </p:custDataLst>
            </p:nvPr>
          </p:nvSpPr>
          <p:spPr>
            <a:xfrm>
              <a:off x="4009947" y="4135728"/>
              <a:ext cx="1541963" cy="415816"/>
            </a:xfrm>
            <a:prstGeom prst="rect">
              <a:avLst/>
            </a:prstGeom>
            <a:noFill/>
            <a:ln w="9525">
              <a:noFill/>
              <a:miter lim="800000"/>
              <a:headEnd/>
              <a:tailEnd/>
            </a:ln>
            <a:effectLst/>
          </p:spPr>
          <p:txBody>
            <a:bodyPr vert="horz" wrap="square" lIns="55964" tIns="55090" rIns="55090" bIns="55090" numCol="1" anchor="t"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pPr algn="r"/>
              <a:r>
                <a:rPr lang="en-US" sz="1350" b="0" dirty="0">
                  <a:solidFill>
                    <a:srgbClr val="494F61"/>
                  </a:solidFill>
                  <a:latin typeface="Gotham Black"/>
                  <a:cs typeface="Gotham Black"/>
                </a:rPr>
                <a:t>VIRTUALISE</a:t>
              </a:r>
            </a:p>
          </p:txBody>
        </p:sp>
        <p:grpSp>
          <p:nvGrpSpPr>
            <p:cNvPr id="49" name="Group 48">
              <a:extLst>
                <a:ext uri="{FF2B5EF4-FFF2-40B4-BE49-F238E27FC236}">
                  <a16:creationId xmlns:a16="http://schemas.microsoft.com/office/drawing/2014/main" id="{60A2DAB6-70D6-4642-A977-1EE45B7F278E}"/>
                </a:ext>
              </a:extLst>
            </p:cNvPr>
            <p:cNvGrpSpPr/>
            <p:nvPr/>
          </p:nvGrpSpPr>
          <p:grpSpPr>
            <a:xfrm>
              <a:off x="5604580" y="4174071"/>
              <a:ext cx="772441" cy="577730"/>
              <a:chOff x="1209970" y="4648049"/>
              <a:chExt cx="480844" cy="359636"/>
            </a:xfrm>
          </p:grpSpPr>
          <p:sp>
            <p:nvSpPr>
              <p:cNvPr id="50" name="Freeform 88">
                <a:extLst>
                  <a:ext uri="{FF2B5EF4-FFF2-40B4-BE49-F238E27FC236}">
                    <a16:creationId xmlns:a16="http://schemas.microsoft.com/office/drawing/2014/main" id="{D66F1801-AB7F-4576-8052-06F7705BD05C}"/>
                  </a:ext>
                </a:extLst>
              </p:cNvPr>
              <p:cNvSpPr>
                <a:spLocks noEditPoints="1"/>
              </p:cNvSpPr>
              <p:nvPr/>
            </p:nvSpPr>
            <p:spPr bwMode="auto">
              <a:xfrm>
                <a:off x="1209970" y="4648049"/>
                <a:ext cx="338119" cy="326232"/>
              </a:xfrm>
              <a:custGeom>
                <a:avLst/>
                <a:gdLst>
                  <a:gd name="T0" fmla="*/ 635 w 1129"/>
                  <a:gd name="T1" fmla="*/ 917 h 1129"/>
                  <a:gd name="T2" fmla="*/ 671 w 1129"/>
                  <a:gd name="T3" fmla="*/ 953 h 1129"/>
                  <a:gd name="T4" fmla="*/ 671 w 1129"/>
                  <a:gd name="T5" fmla="*/ 988 h 1129"/>
                  <a:gd name="T6" fmla="*/ 699 w 1129"/>
                  <a:gd name="T7" fmla="*/ 1044 h 1129"/>
                  <a:gd name="T8" fmla="*/ 784 w 1129"/>
                  <a:gd name="T9" fmla="*/ 1108 h 1129"/>
                  <a:gd name="T10" fmla="*/ 777 w 1129"/>
                  <a:gd name="T11" fmla="*/ 1129 h 1129"/>
                  <a:gd name="T12" fmla="*/ 353 w 1129"/>
                  <a:gd name="T13" fmla="*/ 1129 h 1129"/>
                  <a:gd name="T14" fmla="*/ 346 w 1129"/>
                  <a:gd name="T15" fmla="*/ 1108 h 1129"/>
                  <a:gd name="T16" fmla="*/ 431 w 1129"/>
                  <a:gd name="T17" fmla="*/ 1044 h 1129"/>
                  <a:gd name="T18" fmla="*/ 459 w 1129"/>
                  <a:gd name="T19" fmla="*/ 988 h 1129"/>
                  <a:gd name="T20" fmla="*/ 459 w 1129"/>
                  <a:gd name="T21" fmla="*/ 953 h 1129"/>
                  <a:gd name="T22" fmla="*/ 494 w 1129"/>
                  <a:gd name="T23" fmla="*/ 917 h 1129"/>
                  <a:gd name="T24" fmla="*/ 635 w 1129"/>
                  <a:gd name="T25" fmla="*/ 917 h 1129"/>
                  <a:gd name="T26" fmla="*/ 1059 w 1129"/>
                  <a:gd name="T27" fmla="*/ 635 h 1129"/>
                  <a:gd name="T28" fmla="*/ 988 w 1129"/>
                  <a:gd name="T29" fmla="*/ 706 h 1129"/>
                  <a:gd name="T30" fmla="*/ 142 w 1129"/>
                  <a:gd name="T31" fmla="*/ 706 h 1129"/>
                  <a:gd name="T32" fmla="*/ 71 w 1129"/>
                  <a:gd name="T33" fmla="*/ 635 h 1129"/>
                  <a:gd name="T34" fmla="*/ 71 w 1129"/>
                  <a:gd name="T35" fmla="*/ 141 h 1129"/>
                  <a:gd name="T36" fmla="*/ 142 w 1129"/>
                  <a:gd name="T37" fmla="*/ 71 h 1129"/>
                  <a:gd name="T38" fmla="*/ 988 w 1129"/>
                  <a:gd name="T39" fmla="*/ 71 h 1129"/>
                  <a:gd name="T40" fmla="*/ 1059 w 1129"/>
                  <a:gd name="T41" fmla="*/ 141 h 1129"/>
                  <a:gd name="T42" fmla="*/ 1059 w 1129"/>
                  <a:gd name="T43" fmla="*/ 635 h 1129"/>
                  <a:gd name="T44" fmla="*/ 1059 w 1129"/>
                  <a:gd name="T45" fmla="*/ 0 h 1129"/>
                  <a:gd name="T46" fmla="*/ 71 w 1129"/>
                  <a:gd name="T47" fmla="*/ 0 h 1129"/>
                  <a:gd name="T48" fmla="*/ 0 w 1129"/>
                  <a:gd name="T49" fmla="*/ 71 h 1129"/>
                  <a:gd name="T50" fmla="*/ 0 w 1129"/>
                  <a:gd name="T51" fmla="*/ 812 h 1129"/>
                  <a:gd name="T52" fmla="*/ 71 w 1129"/>
                  <a:gd name="T53" fmla="*/ 882 h 1129"/>
                  <a:gd name="T54" fmla="*/ 1059 w 1129"/>
                  <a:gd name="T55" fmla="*/ 882 h 1129"/>
                  <a:gd name="T56" fmla="*/ 1129 w 1129"/>
                  <a:gd name="T57" fmla="*/ 812 h 1129"/>
                  <a:gd name="T58" fmla="*/ 1129 w 1129"/>
                  <a:gd name="T59" fmla="*/ 71 h 1129"/>
                  <a:gd name="T60" fmla="*/ 1059 w 1129"/>
                  <a:gd name="T61"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9" h="1129">
                    <a:moveTo>
                      <a:pt x="635" y="917"/>
                    </a:moveTo>
                    <a:cubicBezTo>
                      <a:pt x="655" y="917"/>
                      <a:pt x="671" y="933"/>
                      <a:pt x="671" y="953"/>
                    </a:cubicBezTo>
                    <a:lnTo>
                      <a:pt x="671" y="988"/>
                    </a:lnTo>
                    <a:cubicBezTo>
                      <a:pt x="671" y="1007"/>
                      <a:pt x="683" y="1033"/>
                      <a:pt x="699" y="1044"/>
                    </a:cubicBezTo>
                    <a:lnTo>
                      <a:pt x="784" y="1108"/>
                    </a:lnTo>
                    <a:cubicBezTo>
                      <a:pt x="799" y="1120"/>
                      <a:pt x="796" y="1129"/>
                      <a:pt x="777" y="1129"/>
                    </a:cubicBezTo>
                    <a:lnTo>
                      <a:pt x="353" y="1129"/>
                    </a:lnTo>
                    <a:cubicBezTo>
                      <a:pt x="334" y="1129"/>
                      <a:pt x="331" y="1120"/>
                      <a:pt x="346" y="1108"/>
                    </a:cubicBezTo>
                    <a:lnTo>
                      <a:pt x="431" y="1044"/>
                    </a:lnTo>
                    <a:cubicBezTo>
                      <a:pt x="446" y="1033"/>
                      <a:pt x="459" y="1007"/>
                      <a:pt x="459" y="988"/>
                    </a:cubicBezTo>
                    <a:lnTo>
                      <a:pt x="459" y="953"/>
                    </a:lnTo>
                    <a:cubicBezTo>
                      <a:pt x="459" y="933"/>
                      <a:pt x="475" y="917"/>
                      <a:pt x="494" y="917"/>
                    </a:cubicBezTo>
                    <a:lnTo>
                      <a:pt x="635" y="917"/>
                    </a:lnTo>
                    <a:close/>
                    <a:moveTo>
                      <a:pt x="1059" y="635"/>
                    </a:moveTo>
                    <a:cubicBezTo>
                      <a:pt x="1059" y="674"/>
                      <a:pt x="1027" y="706"/>
                      <a:pt x="988" y="706"/>
                    </a:cubicBezTo>
                    <a:lnTo>
                      <a:pt x="142" y="706"/>
                    </a:lnTo>
                    <a:cubicBezTo>
                      <a:pt x="103" y="706"/>
                      <a:pt x="71" y="674"/>
                      <a:pt x="71" y="635"/>
                    </a:cubicBezTo>
                    <a:lnTo>
                      <a:pt x="71" y="141"/>
                    </a:lnTo>
                    <a:cubicBezTo>
                      <a:pt x="71" y="102"/>
                      <a:pt x="103" y="71"/>
                      <a:pt x="142" y="71"/>
                    </a:cubicBezTo>
                    <a:lnTo>
                      <a:pt x="988" y="71"/>
                    </a:lnTo>
                    <a:cubicBezTo>
                      <a:pt x="1027" y="71"/>
                      <a:pt x="1059" y="102"/>
                      <a:pt x="1059" y="141"/>
                    </a:cubicBezTo>
                    <a:lnTo>
                      <a:pt x="1059" y="635"/>
                    </a:lnTo>
                    <a:close/>
                    <a:moveTo>
                      <a:pt x="1059" y="0"/>
                    </a:moveTo>
                    <a:lnTo>
                      <a:pt x="71" y="0"/>
                    </a:lnTo>
                    <a:cubicBezTo>
                      <a:pt x="32" y="0"/>
                      <a:pt x="0" y="32"/>
                      <a:pt x="0" y="71"/>
                    </a:cubicBezTo>
                    <a:lnTo>
                      <a:pt x="0" y="812"/>
                    </a:lnTo>
                    <a:cubicBezTo>
                      <a:pt x="0" y="850"/>
                      <a:pt x="32" y="882"/>
                      <a:pt x="71" y="882"/>
                    </a:cubicBezTo>
                    <a:lnTo>
                      <a:pt x="1059" y="882"/>
                    </a:lnTo>
                    <a:cubicBezTo>
                      <a:pt x="1098" y="882"/>
                      <a:pt x="1129" y="850"/>
                      <a:pt x="1129" y="812"/>
                    </a:cubicBezTo>
                    <a:lnTo>
                      <a:pt x="1129" y="71"/>
                    </a:lnTo>
                    <a:cubicBezTo>
                      <a:pt x="1129" y="32"/>
                      <a:pt x="1098" y="0"/>
                      <a:pt x="1059" y="0"/>
                    </a:cubicBezTo>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n-US" sz="1620" b="1">
                  <a:solidFill>
                    <a:srgbClr val="0A252F"/>
                  </a:solidFill>
                  <a:latin typeface="Gotham Black"/>
                  <a:cs typeface="Gotham Black"/>
                </a:endParaRPr>
              </a:p>
            </p:txBody>
          </p:sp>
          <p:grpSp>
            <p:nvGrpSpPr>
              <p:cNvPr id="51" name="Group 50">
                <a:extLst>
                  <a:ext uri="{FF2B5EF4-FFF2-40B4-BE49-F238E27FC236}">
                    <a16:creationId xmlns:a16="http://schemas.microsoft.com/office/drawing/2014/main" id="{5C4747B0-0249-4BE7-B418-CCE71C138723}"/>
                  </a:ext>
                </a:extLst>
              </p:cNvPr>
              <p:cNvGrpSpPr/>
              <p:nvPr/>
            </p:nvGrpSpPr>
            <p:grpSpPr>
              <a:xfrm rot="1800000">
                <a:off x="1564607" y="4819422"/>
                <a:ext cx="126207" cy="188263"/>
                <a:chOff x="10371485" y="3244940"/>
                <a:chExt cx="298518" cy="492147"/>
              </a:xfrm>
              <a:solidFill>
                <a:srgbClr val="9FAEAF"/>
              </a:solidFill>
            </p:grpSpPr>
            <p:sp>
              <p:nvSpPr>
                <p:cNvPr id="52" name="Freeform 207">
                  <a:extLst>
                    <a:ext uri="{FF2B5EF4-FFF2-40B4-BE49-F238E27FC236}">
                      <a16:creationId xmlns:a16="http://schemas.microsoft.com/office/drawing/2014/main" id="{D517D615-21BE-4337-9ED4-B108A78672ED}"/>
                    </a:ext>
                  </a:extLst>
                </p:cNvPr>
                <p:cNvSpPr>
                  <a:spLocks/>
                </p:cNvSpPr>
                <p:nvPr/>
              </p:nvSpPr>
              <p:spPr bwMode="auto">
                <a:xfrm>
                  <a:off x="10371485" y="3244940"/>
                  <a:ext cx="298518" cy="492147"/>
                </a:xfrm>
                <a:custGeom>
                  <a:avLst/>
                  <a:gdLst>
                    <a:gd name="T0" fmla="*/ 24 w 43"/>
                    <a:gd name="T1" fmla="*/ 0 h 71"/>
                    <a:gd name="T2" fmla="*/ 23 w 43"/>
                    <a:gd name="T3" fmla="*/ 0 h 71"/>
                    <a:gd name="T4" fmla="*/ 23 w 43"/>
                    <a:gd name="T5" fmla="*/ 9 h 71"/>
                    <a:gd name="T6" fmla="*/ 31 w 43"/>
                    <a:gd name="T7" fmla="*/ 17 h 71"/>
                    <a:gd name="T8" fmla="*/ 31 w 43"/>
                    <a:gd name="T9" fmla="*/ 28 h 71"/>
                    <a:gd name="T10" fmla="*/ 22 w 43"/>
                    <a:gd name="T11" fmla="*/ 37 h 71"/>
                    <a:gd name="T12" fmla="*/ 12 w 43"/>
                    <a:gd name="T13" fmla="*/ 28 h 71"/>
                    <a:gd name="T14" fmla="*/ 12 w 43"/>
                    <a:gd name="T15" fmla="*/ 17 h 71"/>
                    <a:gd name="T16" fmla="*/ 19 w 43"/>
                    <a:gd name="T17" fmla="*/ 9 h 71"/>
                    <a:gd name="T18" fmla="*/ 19 w 43"/>
                    <a:gd name="T19" fmla="*/ 0 h 71"/>
                    <a:gd name="T20" fmla="*/ 0 w 43"/>
                    <a:gd name="T21" fmla="*/ 20 h 71"/>
                    <a:gd name="T22" fmla="*/ 0 w 43"/>
                    <a:gd name="T23" fmla="*/ 52 h 71"/>
                    <a:gd name="T24" fmla="*/ 19 w 43"/>
                    <a:gd name="T25" fmla="*/ 71 h 71"/>
                    <a:gd name="T26" fmla="*/ 24 w 43"/>
                    <a:gd name="T27" fmla="*/ 71 h 71"/>
                    <a:gd name="T28" fmla="*/ 43 w 43"/>
                    <a:gd name="T29" fmla="*/ 52 h 71"/>
                    <a:gd name="T30" fmla="*/ 43 w 43"/>
                    <a:gd name="T31" fmla="*/ 20 h 71"/>
                    <a:gd name="T32" fmla="*/ 24 w 43"/>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71">
                      <a:moveTo>
                        <a:pt x="24" y="0"/>
                      </a:moveTo>
                      <a:cubicBezTo>
                        <a:pt x="23" y="0"/>
                        <a:pt x="23" y="0"/>
                        <a:pt x="23" y="0"/>
                      </a:cubicBezTo>
                      <a:cubicBezTo>
                        <a:pt x="23" y="9"/>
                        <a:pt x="23" y="9"/>
                        <a:pt x="23" y="9"/>
                      </a:cubicBezTo>
                      <a:cubicBezTo>
                        <a:pt x="28" y="9"/>
                        <a:pt x="31" y="13"/>
                        <a:pt x="31" y="17"/>
                      </a:cubicBezTo>
                      <a:cubicBezTo>
                        <a:pt x="31" y="28"/>
                        <a:pt x="31" y="28"/>
                        <a:pt x="31" y="28"/>
                      </a:cubicBezTo>
                      <a:cubicBezTo>
                        <a:pt x="31" y="33"/>
                        <a:pt x="27" y="37"/>
                        <a:pt x="22" y="37"/>
                      </a:cubicBezTo>
                      <a:cubicBezTo>
                        <a:pt x="16" y="37"/>
                        <a:pt x="12" y="33"/>
                        <a:pt x="12" y="28"/>
                      </a:cubicBezTo>
                      <a:cubicBezTo>
                        <a:pt x="12" y="17"/>
                        <a:pt x="12" y="17"/>
                        <a:pt x="12" y="17"/>
                      </a:cubicBezTo>
                      <a:cubicBezTo>
                        <a:pt x="12" y="13"/>
                        <a:pt x="15" y="10"/>
                        <a:pt x="19" y="9"/>
                      </a:cubicBezTo>
                      <a:cubicBezTo>
                        <a:pt x="19" y="0"/>
                        <a:pt x="19" y="0"/>
                        <a:pt x="19" y="0"/>
                      </a:cubicBezTo>
                      <a:cubicBezTo>
                        <a:pt x="9" y="0"/>
                        <a:pt x="0" y="9"/>
                        <a:pt x="0" y="20"/>
                      </a:cubicBezTo>
                      <a:cubicBezTo>
                        <a:pt x="0" y="52"/>
                        <a:pt x="0" y="52"/>
                        <a:pt x="0" y="52"/>
                      </a:cubicBezTo>
                      <a:cubicBezTo>
                        <a:pt x="0" y="63"/>
                        <a:pt x="9" y="71"/>
                        <a:pt x="19" y="71"/>
                      </a:cubicBezTo>
                      <a:cubicBezTo>
                        <a:pt x="24" y="71"/>
                        <a:pt x="24" y="71"/>
                        <a:pt x="24" y="71"/>
                      </a:cubicBezTo>
                      <a:cubicBezTo>
                        <a:pt x="35" y="71"/>
                        <a:pt x="43" y="63"/>
                        <a:pt x="43" y="52"/>
                      </a:cubicBezTo>
                      <a:cubicBezTo>
                        <a:pt x="43" y="20"/>
                        <a:pt x="43" y="20"/>
                        <a:pt x="43" y="20"/>
                      </a:cubicBezTo>
                      <a:cubicBezTo>
                        <a:pt x="43" y="9"/>
                        <a:pt x="35" y="0"/>
                        <a:pt x="24" y="0"/>
                      </a:cubicBezTo>
                      <a:close/>
                    </a:path>
                  </a:pathLst>
                </a:custGeom>
                <a:grp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s-CR" sz="1620" b="1">
                    <a:solidFill>
                      <a:srgbClr val="0A252F"/>
                    </a:solidFill>
                    <a:latin typeface="Gotham Black"/>
                    <a:cs typeface="Gotham Black"/>
                  </a:endParaRPr>
                </a:p>
              </p:txBody>
            </p:sp>
            <p:sp>
              <p:nvSpPr>
                <p:cNvPr id="53" name="Freeform 208">
                  <a:extLst>
                    <a:ext uri="{FF2B5EF4-FFF2-40B4-BE49-F238E27FC236}">
                      <a16:creationId xmlns:a16="http://schemas.microsoft.com/office/drawing/2014/main" id="{9220B79F-6AAB-4DC5-8272-1FD05D227B85}"/>
                    </a:ext>
                  </a:extLst>
                </p:cNvPr>
                <p:cNvSpPr>
                  <a:spLocks/>
                </p:cNvSpPr>
                <p:nvPr/>
              </p:nvSpPr>
              <p:spPr bwMode="auto">
                <a:xfrm>
                  <a:off x="10480316" y="3333690"/>
                  <a:ext cx="76647" cy="133120"/>
                </a:xfrm>
                <a:custGeom>
                  <a:avLst/>
                  <a:gdLst>
                    <a:gd name="T0" fmla="*/ 0 w 11"/>
                    <a:gd name="T1" fmla="*/ 6 h 19"/>
                    <a:gd name="T2" fmla="*/ 0 w 11"/>
                    <a:gd name="T3" fmla="*/ 14 h 19"/>
                    <a:gd name="T4" fmla="*/ 6 w 11"/>
                    <a:gd name="T5" fmla="*/ 19 h 19"/>
                    <a:gd name="T6" fmla="*/ 11 w 11"/>
                    <a:gd name="T7" fmla="*/ 14 h 19"/>
                    <a:gd name="T8" fmla="*/ 11 w 11"/>
                    <a:gd name="T9" fmla="*/ 6 h 19"/>
                    <a:gd name="T10" fmla="*/ 6 w 11"/>
                    <a:gd name="T11" fmla="*/ 0 h 19"/>
                    <a:gd name="T12" fmla="*/ 0 w 11"/>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6"/>
                      </a:moveTo>
                      <a:cubicBezTo>
                        <a:pt x="0" y="14"/>
                        <a:pt x="0" y="14"/>
                        <a:pt x="0" y="14"/>
                      </a:cubicBezTo>
                      <a:cubicBezTo>
                        <a:pt x="0" y="17"/>
                        <a:pt x="2" y="19"/>
                        <a:pt x="6" y="19"/>
                      </a:cubicBezTo>
                      <a:cubicBezTo>
                        <a:pt x="9" y="19"/>
                        <a:pt x="11" y="17"/>
                        <a:pt x="11" y="14"/>
                      </a:cubicBezTo>
                      <a:cubicBezTo>
                        <a:pt x="11" y="6"/>
                        <a:pt x="11" y="6"/>
                        <a:pt x="11" y="6"/>
                      </a:cubicBezTo>
                      <a:cubicBezTo>
                        <a:pt x="11" y="3"/>
                        <a:pt x="9" y="0"/>
                        <a:pt x="6" y="0"/>
                      </a:cubicBezTo>
                      <a:cubicBezTo>
                        <a:pt x="2" y="0"/>
                        <a:pt x="0" y="3"/>
                        <a:pt x="0" y="6"/>
                      </a:cubicBezTo>
                      <a:close/>
                    </a:path>
                  </a:pathLst>
                </a:custGeom>
                <a:grp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s-CR" sz="1620" b="1">
                    <a:solidFill>
                      <a:srgbClr val="0A252F"/>
                    </a:solidFill>
                    <a:latin typeface="Gotham Black"/>
                    <a:cs typeface="Gotham Black"/>
                  </a:endParaRPr>
                </a:p>
              </p:txBody>
            </p:sp>
          </p:grpSp>
        </p:grpSp>
        <p:sp>
          <p:nvSpPr>
            <p:cNvPr id="54" name="dtable170554751157760 0 66 161 95 65">
              <a:extLst>
                <a:ext uri="{FF2B5EF4-FFF2-40B4-BE49-F238E27FC236}">
                  <a16:creationId xmlns:a16="http://schemas.microsoft.com/office/drawing/2014/main" id="{A856A733-D219-4F6C-9A0C-1423C4FAD015}"/>
                </a:ext>
              </a:extLst>
            </p:cNvPr>
            <p:cNvSpPr txBox="1">
              <a:spLocks/>
            </p:cNvSpPr>
            <p:nvPr>
              <p:custDataLst>
                <p:tags r:id="rId5"/>
              </p:custDataLst>
            </p:nvPr>
          </p:nvSpPr>
          <p:spPr>
            <a:xfrm>
              <a:off x="4013138" y="3357387"/>
              <a:ext cx="1541963" cy="415816"/>
            </a:xfrm>
            <a:prstGeom prst="rect">
              <a:avLst/>
            </a:prstGeom>
            <a:noFill/>
            <a:ln w="9525">
              <a:noFill/>
              <a:miter lim="800000"/>
              <a:headEnd/>
              <a:tailEnd/>
            </a:ln>
            <a:effectLst/>
          </p:spPr>
          <p:txBody>
            <a:bodyPr vert="horz" wrap="square" lIns="55964" tIns="55090" rIns="55090" bIns="55090"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pPr algn="r"/>
              <a:r>
                <a:rPr lang="en-US" sz="1350" b="0" dirty="0">
                  <a:solidFill>
                    <a:srgbClr val="494F61"/>
                  </a:solidFill>
                  <a:latin typeface="Gotham Black"/>
                  <a:cs typeface="Gotham Black"/>
                </a:rPr>
                <a:t>EXCHANGE</a:t>
              </a:r>
            </a:p>
          </p:txBody>
        </p:sp>
        <p:sp>
          <p:nvSpPr>
            <p:cNvPr id="55" name="dtable170554751157760 0 66 96 95 65">
              <a:extLst>
                <a:ext uri="{FF2B5EF4-FFF2-40B4-BE49-F238E27FC236}">
                  <a16:creationId xmlns:a16="http://schemas.microsoft.com/office/drawing/2014/main" id="{39490C62-884C-4C69-B1D9-658AA72E3BE8}"/>
                </a:ext>
              </a:extLst>
            </p:cNvPr>
            <p:cNvSpPr txBox="1">
              <a:spLocks/>
            </p:cNvSpPr>
            <p:nvPr>
              <p:custDataLst>
                <p:tags r:id="rId6"/>
              </p:custDataLst>
            </p:nvPr>
          </p:nvSpPr>
          <p:spPr>
            <a:xfrm>
              <a:off x="7868045" y="3335071"/>
              <a:ext cx="1541963" cy="415816"/>
            </a:xfrm>
            <a:prstGeom prst="rect">
              <a:avLst/>
            </a:prstGeom>
            <a:noFill/>
            <a:ln w="9525">
              <a:noFill/>
              <a:miter lim="800000"/>
              <a:headEnd/>
              <a:tailEnd/>
            </a:ln>
            <a:effectLst/>
          </p:spPr>
          <p:txBody>
            <a:bodyPr vert="horz" wrap="square" lIns="55964" tIns="55090" rIns="55090" bIns="55090"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1350" b="0" dirty="0">
                  <a:solidFill>
                    <a:srgbClr val="494F61"/>
                  </a:solidFill>
                  <a:latin typeface="Gotham Black"/>
                  <a:cs typeface="Gotham Black"/>
                </a:rPr>
                <a:t>SHARE</a:t>
              </a:r>
            </a:p>
          </p:txBody>
        </p:sp>
        <p:grpSp>
          <p:nvGrpSpPr>
            <p:cNvPr id="56" name="Group 55">
              <a:extLst>
                <a:ext uri="{FF2B5EF4-FFF2-40B4-BE49-F238E27FC236}">
                  <a16:creationId xmlns:a16="http://schemas.microsoft.com/office/drawing/2014/main" id="{412B979E-0850-4220-90AA-8DEE443D61E2}"/>
                </a:ext>
              </a:extLst>
            </p:cNvPr>
            <p:cNvGrpSpPr/>
            <p:nvPr/>
          </p:nvGrpSpPr>
          <p:grpSpPr>
            <a:xfrm>
              <a:off x="7203124" y="3445871"/>
              <a:ext cx="605500" cy="528972"/>
              <a:chOff x="1356916" y="1852824"/>
              <a:chExt cx="333898" cy="291697"/>
            </a:xfrm>
          </p:grpSpPr>
          <p:sp>
            <p:nvSpPr>
              <p:cNvPr id="57" name="Oval 56">
                <a:extLst>
                  <a:ext uri="{FF2B5EF4-FFF2-40B4-BE49-F238E27FC236}">
                    <a16:creationId xmlns:a16="http://schemas.microsoft.com/office/drawing/2014/main" id="{103A0414-8307-4B9F-A654-8ED148A8B467}"/>
                  </a:ext>
                </a:extLst>
              </p:cNvPr>
              <p:cNvSpPr/>
              <p:nvPr/>
            </p:nvSpPr>
            <p:spPr>
              <a:xfrm>
                <a:off x="1356916" y="1852824"/>
                <a:ext cx="123450" cy="123449"/>
              </a:xfrm>
              <a:prstGeom prst="ellipse">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dirty="0" err="1">
                  <a:solidFill>
                    <a:srgbClr val="0A252F"/>
                  </a:solidFill>
                  <a:latin typeface="Gotham Black"/>
                  <a:cs typeface="Gotham Black"/>
                </a:endParaRPr>
              </a:p>
            </p:txBody>
          </p:sp>
          <p:sp>
            <p:nvSpPr>
              <p:cNvPr id="58" name="Oval 57">
                <a:extLst>
                  <a:ext uri="{FF2B5EF4-FFF2-40B4-BE49-F238E27FC236}">
                    <a16:creationId xmlns:a16="http://schemas.microsoft.com/office/drawing/2014/main" id="{91B181DB-1751-4545-8E55-0697D58B9329}"/>
                  </a:ext>
                </a:extLst>
              </p:cNvPr>
              <p:cNvSpPr/>
              <p:nvPr/>
            </p:nvSpPr>
            <p:spPr>
              <a:xfrm>
                <a:off x="1356916" y="2021072"/>
                <a:ext cx="123450" cy="123449"/>
              </a:xfrm>
              <a:prstGeom prst="ellipse">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dirty="0" err="1">
                  <a:solidFill>
                    <a:srgbClr val="0A252F"/>
                  </a:solidFill>
                  <a:latin typeface="Gotham Black"/>
                  <a:cs typeface="Gotham Black"/>
                </a:endParaRPr>
              </a:p>
            </p:txBody>
          </p:sp>
          <p:sp>
            <p:nvSpPr>
              <p:cNvPr id="59" name="Oval 58">
                <a:extLst>
                  <a:ext uri="{FF2B5EF4-FFF2-40B4-BE49-F238E27FC236}">
                    <a16:creationId xmlns:a16="http://schemas.microsoft.com/office/drawing/2014/main" id="{5525B648-A56A-43F1-B7C2-A57CFD53BDB1}"/>
                  </a:ext>
                </a:extLst>
              </p:cNvPr>
              <p:cNvSpPr/>
              <p:nvPr/>
            </p:nvSpPr>
            <p:spPr>
              <a:xfrm>
                <a:off x="1567364" y="1936949"/>
                <a:ext cx="123450" cy="123449"/>
              </a:xfrm>
              <a:prstGeom prst="ellipse">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dirty="0" err="1">
                  <a:solidFill>
                    <a:srgbClr val="0A252F"/>
                  </a:solidFill>
                  <a:latin typeface="Gotham Black"/>
                  <a:cs typeface="Gotham Black"/>
                </a:endParaRPr>
              </a:p>
            </p:txBody>
          </p:sp>
          <p:sp>
            <p:nvSpPr>
              <p:cNvPr id="60" name="Rectangle 59">
                <a:extLst>
                  <a:ext uri="{FF2B5EF4-FFF2-40B4-BE49-F238E27FC236}">
                    <a16:creationId xmlns:a16="http://schemas.microsoft.com/office/drawing/2014/main" id="{7D40C04F-5887-4D48-AB16-C5714EDE9C13}"/>
                  </a:ext>
                </a:extLst>
              </p:cNvPr>
              <p:cNvSpPr/>
              <p:nvPr/>
            </p:nvSpPr>
            <p:spPr>
              <a:xfrm rot="1385880">
                <a:off x="1415770" y="1929921"/>
                <a:ext cx="216191" cy="46908"/>
              </a:xfrm>
              <a:prstGeom prst="rect">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dirty="0" err="1">
                  <a:solidFill>
                    <a:srgbClr val="0A252F"/>
                  </a:solidFill>
                  <a:latin typeface="Gotham Black"/>
                  <a:cs typeface="Gotham Black"/>
                </a:endParaRPr>
              </a:p>
            </p:txBody>
          </p:sp>
          <p:sp>
            <p:nvSpPr>
              <p:cNvPr id="61" name="Rectangle 60">
                <a:extLst>
                  <a:ext uri="{FF2B5EF4-FFF2-40B4-BE49-F238E27FC236}">
                    <a16:creationId xmlns:a16="http://schemas.microsoft.com/office/drawing/2014/main" id="{76D30D63-F105-44FE-96B7-6391250683DE}"/>
                  </a:ext>
                </a:extLst>
              </p:cNvPr>
              <p:cNvSpPr/>
              <p:nvPr/>
            </p:nvSpPr>
            <p:spPr>
              <a:xfrm rot="20214120" flipV="1">
                <a:off x="1415770" y="2020514"/>
                <a:ext cx="216191" cy="46908"/>
              </a:xfrm>
              <a:prstGeom prst="rect">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1" dirty="0" err="1">
                  <a:solidFill>
                    <a:srgbClr val="0A252F"/>
                  </a:solidFill>
                  <a:latin typeface="Gotham Black"/>
                  <a:cs typeface="Gotham Black"/>
                </a:endParaRPr>
              </a:p>
            </p:txBody>
          </p:sp>
        </p:grpSp>
        <p:grpSp>
          <p:nvGrpSpPr>
            <p:cNvPr id="62" name="Group 61">
              <a:extLst>
                <a:ext uri="{FF2B5EF4-FFF2-40B4-BE49-F238E27FC236}">
                  <a16:creationId xmlns:a16="http://schemas.microsoft.com/office/drawing/2014/main" id="{424C8569-449E-4662-BFA3-660DE7E063D8}"/>
                </a:ext>
              </a:extLst>
            </p:cNvPr>
            <p:cNvGrpSpPr/>
            <p:nvPr/>
          </p:nvGrpSpPr>
          <p:grpSpPr>
            <a:xfrm>
              <a:off x="5650613" y="3445871"/>
              <a:ext cx="665833" cy="605398"/>
              <a:chOff x="1205203" y="5605691"/>
              <a:chExt cx="485611" cy="357024"/>
            </a:xfrm>
          </p:grpSpPr>
          <p:sp>
            <p:nvSpPr>
              <p:cNvPr id="63" name="Freeform 90780">
                <a:extLst>
                  <a:ext uri="{FF2B5EF4-FFF2-40B4-BE49-F238E27FC236}">
                    <a16:creationId xmlns:a16="http://schemas.microsoft.com/office/drawing/2014/main" id="{6FC94E14-725C-41AB-B8E7-F592090E9368}"/>
                  </a:ext>
                </a:extLst>
              </p:cNvPr>
              <p:cNvSpPr>
                <a:spLocks/>
              </p:cNvSpPr>
              <p:nvPr/>
            </p:nvSpPr>
            <p:spPr bwMode="auto">
              <a:xfrm>
                <a:off x="1465775" y="5785874"/>
                <a:ext cx="106596" cy="172356"/>
              </a:xfrm>
              <a:custGeom>
                <a:avLst/>
                <a:gdLst>
                  <a:gd name="T0" fmla="*/ 11 w 22"/>
                  <a:gd name="T1" fmla="*/ 0 h 31"/>
                  <a:gd name="T2" fmla="*/ 0 w 22"/>
                  <a:gd name="T3" fmla="*/ 9 h 31"/>
                  <a:gd name="T4" fmla="*/ 8 w 22"/>
                  <a:gd name="T5" fmla="*/ 31 h 31"/>
                  <a:gd name="T6" fmla="*/ 8 w 22"/>
                  <a:gd name="T7" fmla="*/ 31 h 31"/>
                  <a:gd name="T8" fmla="*/ 8 w 22"/>
                  <a:gd name="T9" fmla="*/ 31 h 31"/>
                  <a:gd name="T10" fmla="*/ 21 w 22"/>
                  <a:gd name="T11" fmla="*/ 31 h 31"/>
                  <a:gd name="T12" fmla="*/ 22 w 22"/>
                  <a:gd name="T13" fmla="*/ 30 h 31"/>
                  <a:gd name="T14" fmla="*/ 11 w 22"/>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1">
                    <a:moveTo>
                      <a:pt x="11" y="0"/>
                    </a:moveTo>
                    <a:cubicBezTo>
                      <a:pt x="7" y="2"/>
                      <a:pt x="3" y="5"/>
                      <a:pt x="0" y="9"/>
                    </a:cubicBezTo>
                    <a:cubicBezTo>
                      <a:pt x="5" y="15"/>
                      <a:pt x="8" y="22"/>
                      <a:pt x="8" y="31"/>
                    </a:cubicBezTo>
                    <a:cubicBezTo>
                      <a:pt x="8" y="31"/>
                      <a:pt x="8" y="31"/>
                      <a:pt x="8" y="31"/>
                    </a:cubicBezTo>
                    <a:cubicBezTo>
                      <a:pt x="8" y="31"/>
                      <a:pt x="8" y="31"/>
                      <a:pt x="8" y="31"/>
                    </a:cubicBezTo>
                    <a:cubicBezTo>
                      <a:pt x="21" y="31"/>
                      <a:pt x="21" y="31"/>
                      <a:pt x="21" y="31"/>
                    </a:cubicBezTo>
                    <a:cubicBezTo>
                      <a:pt x="22" y="31"/>
                      <a:pt x="22" y="31"/>
                      <a:pt x="22" y="30"/>
                    </a:cubicBezTo>
                    <a:cubicBezTo>
                      <a:pt x="22" y="19"/>
                      <a:pt x="18" y="9"/>
                      <a:pt x="11" y="0"/>
                    </a:cubicBezTo>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s-CR" sz="1620" b="1">
                  <a:solidFill>
                    <a:srgbClr val="0A252F"/>
                  </a:solidFill>
                  <a:latin typeface="Gotham Black"/>
                  <a:cs typeface="Gotham Black"/>
                </a:endParaRPr>
              </a:p>
            </p:txBody>
          </p:sp>
          <p:sp>
            <p:nvSpPr>
              <p:cNvPr id="64" name="Freeform 90781">
                <a:extLst>
                  <a:ext uri="{FF2B5EF4-FFF2-40B4-BE49-F238E27FC236}">
                    <a16:creationId xmlns:a16="http://schemas.microsoft.com/office/drawing/2014/main" id="{BB5FF44D-F3D0-4BB6-9700-C4DA256BF5B3}"/>
                  </a:ext>
                </a:extLst>
              </p:cNvPr>
              <p:cNvSpPr>
                <a:spLocks/>
              </p:cNvSpPr>
              <p:nvPr/>
            </p:nvSpPr>
            <p:spPr bwMode="auto">
              <a:xfrm>
                <a:off x="1205203" y="5609572"/>
                <a:ext cx="225039" cy="196978"/>
              </a:xfrm>
              <a:custGeom>
                <a:avLst/>
                <a:gdLst>
                  <a:gd name="T0" fmla="*/ 18 w 44"/>
                  <a:gd name="T1" fmla="*/ 0 h 37"/>
                  <a:gd name="T2" fmla="*/ 18 w 44"/>
                  <a:gd name="T3" fmla="*/ 0 h 37"/>
                  <a:gd name="T4" fmla="*/ 0 w 44"/>
                  <a:gd name="T5" fmla="*/ 18 h 37"/>
                  <a:gd name="T6" fmla="*/ 0 w 44"/>
                  <a:gd name="T7" fmla="*/ 19 h 37"/>
                  <a:gd name="T8" fmla="*/ 18 w 44"/>
                  <a:gd name="T9" fmla="*/ 36 h 37"/>
                  <a:gd name="T10" fmla="*/ 18 w 44"/>
                  <a:gd name="T11" fmla="*/ 37 h 37"/>
                  <a:gd name="T12" fmla="*/ 19 w 44"/>
                  <a:gd name="T13" fmla="*/ 36 h 37"/>
                  <a:gd name="T14" fmla="*/ 19 w 44"/>
                  <a:gd name="T15" fmla="*/ 25 h 37"/>
                  <a:gd name="T16" fmla="*/ 32 w 44"/>
                  <a:gd name="T17" fmla="*/ 28 h 37"/>
                  <a:gd name="T18" fmla="*/ 44 w 44"/>
                  <a:gd name="T19" fmla="*/ 18 h 37"/>
                  <a:gd name="T20" fmla="*/ 19 w 44"/>
                  <a:gd name="T21" fmla="*/ 11 h 37"/>
                  <a:gd name="T22" fmla="*/ 19 w 44"/>
                  <a:gd name="T23" fmla="*/ 1 h 37"/>
                  <a:gd name="T24" fmla="*/ 18 w 44"/>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7">
                    <a:moveTo>
                      <a:pt x="18" y="0"/>
                    </a:moveTo>
                    <a:cubicBezTo>
                      <a:pt x="18" y="0"/>
                      <a:pt x="18" y="0"/>
                      <a:pt x="18" y="0"/>
                    </a:cubicBezTo>
                    <a:cubicBezTo>
                      <a:pt x="0" y="18"/>
                      <a:pt x="0" y="18"/>
                      <a:pt x="0" y="18"/>
                    </a:cubicBezTo>
                    <a:cubicBezTo>
                      <a:pt x="0" y="19"/>
                      <a:pt x="0" y="19"/>
                      <a:pt x="0" y="19"/>
                    </a:cubicBezTo>
                    <a:cubicBezTo>
                      <a:pt x="18" y="36"/>
                      <a:pt x="18" y="36"/>
                      <a:pt x="18" y="36"/>
                    </a:cubicBezTo>
                    <a:cubicBezTo>
                      <a:pt x="18" y="37"/>
                      <a:pt x="18" y="37"/>
                      <a:pt x="18" y="37"/>
                    </a:cubicBezTo>
                    <a:cubicBezTo>
                      <a:pt x="19" y="36"/>
                      <a:pt x="19" y="36"/>
                      <a:pt x="19" y="36"/>
                    </a:cubicBezTo>
                    <a:cubicBezTo>
                      <a:pt x="19" y="25"/>
                      <a:pt x="19" y="25"/>
                      <a:pt x="19" y="25"/>
                    </a:cubicBezTo>
                    <a:cubicBezTo>
                      <a:pt x="24" y="25"/>
                      <a:pt x="28" y="26"/>
                      <a:pt x="32" y="28"/>
                    </a:cubicBezTo>
                    <a:cubicBezTo>
                      <a:pt x="36" y="24"/>
                      <a:pt x="39" y="21"/>
                      <a:pt x="44" y="18"/>
                    </a:cubicBezTo>
                    <a:cubicBezTo>
                      <a:pt x="36" y="14"/>
                      <a:pt x="28" y="11"/>
                      <a:pt x="19" y="11"/>
                    </a:cubicBezTo>
                    <a:cubicBezTo>
                      <a:pt x="19" y="1"/>
                      <a:pt x="19" y="1"/>
                      <a:pt x="19" y="1"/>
                    </a:cubicBezTo>
                    <a:cubicBezTo>
                      <a:pt x="18" y="0"/>
                      <a:pt x="18" y="0"/>
                      <a:pt x="18" y="0"/>
                    </a:cubicBezTo>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s-CR" sz="1620" b="1">
                  <a:solidFill>
                    <a:srgbClr val="0A252F"/>
                  </a:solidFill>
                  <a:latin typeface="Gotham Black"/>
                  <a:cs typeface="Gotham Black"/>
                </a:endParaRPr>
              </a:p>
            </p:txBody>
          </p:sp>
          <p:sp>
            <p:nvSpPr>
              <p:cNvPr id="65" name="Freeform 90782">
                <a:extLst>
                  <a:ext uri="{FF2B5EF4-FFF2-40B4-BE49-F238E27FC236}">
                    <a16:creationId xmlns:a16="http://schemas.microsoft.com/office/drawing/2014/main" id="{95DDF53D-BFBB-4749-A7E8-5BDC3740A332}"/>
                  </a:ext>
                </a:extLst>
              </p:cNvPr>
              <p:cNvSpPr>
                <a:spLocks/>
              </p:cNvSpPr>
              <p:nvPr/>
            </p:nvSpPr>
            <p:spPr bwMode="auto">
              <a:xfrm>
                <a:off x="1311799" y="5605691"/>
                <a:ext cx="379015" cy="357024"/>
              </a:xfrm>
              <a:custGeom>
                <a:avLst/>
                <a:gdLst>
                  <a:gd name="T0" fmla="*/ 74 w 74"/>
                  <a:gd name="T1" fmla="*/ 20 h 66"/>
                  <a:gd name="T2" fmla="*/ 54 w 74"/>
                  <a:gd name="T3" fmla="*/ 0 h 66"/>
                  <a:gd name="T4" fmla="*/ 54 w 74"/>
                  <a:gd name="T5" fmla="*/ 0 h 66"/>
                  <a:gd name="T6" fmla="*/ 53 w 74"/>
                  <a:gd name="T7" fmla="*/ 1 h 66"/>
                  <a:gd name="T8" fmla="*/ 53 w 74"/>
                  <a:gd name="T9" fmla="*/ 12 h 66"/>
                  <a:gd name="T10" fmla="*/ 25 w 74"/>
                  <a:gd name="T11" fmla="*/ 20 h 66"/>
                  <a:gd name="T12" fmla="*/ 12 w 74"/>
                  <a:gd name="T13" fmla="*/ 32 h 66"/>
                  <a:gd name="T14" fmla="*/ 0 w 74"/>
                  <a:gd name="T15" fmla="*/ 65 h 66"/>
                  <a:gd name="T16" fmla="*/ 1 w 74"/>
                  <a:gd name="T17" fmla="*/ 66 h 66"/>
                  <a:gd name="T18" fmla="*/ 15 w 74"/>
                  <a:gd name="T19" fmla="*/ 66 h 66"/>
                  <a:gd name="T20" fmla="*/ 16 w 74"/>
                  <a:gd name="T21" fmla="*/ 66 h 66"/>
                  <a:gd name="T22" fmla="*/ 16 w 74"/>
                  <a:gd name="T23" fmla="*/ 66 h 66"/>
                  <a:gd name="T24" fmla="*/ 25 w 74"/>
                  <a:gd name="T25" fmla="*/ 42 h 66"/>
                  <a:gd name="T26" fmla="*/ 38 w 74"/>
                  <a:gd name="T27" fmla="*/ 32 h 66"/>
                  <a:gd name="T28" fmla="*/ 53 w 74"/>
                  <a:gd name="T29" fmla="*/ 28 h 66"/>
                  <a:gd name="T30" fmla="*/ 53 w 74"/>
                  <a:gd name="T31" fmla="*/ 40 h 66"/>
                  <a:gd name="T32" fmla="*/ 54 w 74"/>
                  <a:gd name="T33" fmla="*/ 41 h 66"/>
                  <a:gd name="T34" fmla="*/ 54 w 74"/>
                  <a:gd name="T35" fmla="*/ 41 h 66"/>
                  <a:gd name="T36" fmla="*/ 74 w 74"/>
                  <a:gd name="T37" fmla="*/ 21 h 66"/>
                  <a:gd name="T38" fmla="*/ 74 w 74"/>
                  <a:gd name="T39"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66">
                    <a:moveTo>
                      <a:pt x="74" y="20"/>
                    </a:moveTo>
                    <a:cubicBezTo>
                      <a:pt x="54" y="0"/>
                      <a:pt x="54" y="0"/>
                      <a:pt x="54" y="0"/>
                    </a:cubicBezTo>
                    <a:cubicBezTo>
                      <a:pt x="54" y="0"/>
                      <a:pt x="54" y="0"/>
                      <a:pt x="54" y="0"/>
                    </a:cubicBezTo>
                    <a:cubicBezTo>
                      <a:pt x="53" y="1"/>
                      <a:pt x="53" y="1"/>
                      <a:pt x="53" y="1"/>
                    </a:cubicBezTo>
                    <a:cubicBezTo>
                      <a:pt x="53" y="12"/>
                      <a:pt x="53" y="12"/>
                      <a:pt x="53" y="12"/>
                    </a:cubicBezTo>
                    <a:cubicBezTo>
                      <a:pt x="43" y="12"/>
                      <a:pt x="33" y="15"/>
                      <a:pt x="25" y="20"/>
                    </a:cubicBezTo>
                    <a:cubicBezTo>
                      <a:pt x="20" y="23"/>
                      <a:pt x="16" y="27"/>
                      <a:pt x="12" y="32"/>
                    </a:cubicBezTo>
                    <a:cubicBezTo>
                      <a:pt x="5" y="41"/>
                      <a:pt x="0" y="53"/>
                      <a:pt x="0" y="65"/>
                    </a:cubicBezTo>
                    <a:cubicBezTo>
                      <a:pt x="0" y="66"/>
                      <a:pt x="0" y="66"/>
                      <a:pt x="1" y="66"/>
                    </a:cubicBezTo>
                    <a:cubicBezTo>
                      <a:pt x="15" y="66"/>
                      <a:pt x="15" y="66"/>
                      <a:pt x="15" y="66"/>
                    </a:cubicBezTo>
                    <a:cubicBezTo>
                      <a:pt x="16" y="66"/>
                      <a:pt x="16" y="66"/>
                      <a:pt x="16" y="66"/>
                    </a:cubicBezTo>
                    <a:cubicBezTo>
                      <a:pt x="16" y="66"/>
                      <a:pt x="16" y="66"/>
                      <a:pt x="16" y="66"/>
                    </a:cubicBezTo>
                    <a:cubicBezTo>
                      <a:pt x="16" y="56"/>
                      <a:pt x="19" y="48"/>
                      <a:pt x="25" y="42"/>
                    </a:cubicBezTo>
                    <a:cubicBezTo>
                      <a:pt x="28" y="37"/>
                      <a:pt x="33" y="34"/>
                      <a:pt x="38" y="32"/>
                    </a:cubicBezTo>
                    <a:cubicBezTo>
                      <a:pt x="42" y="29"/>
                      <a:pt x="48" y="28"/>
                      <a:pt x="53" y="28"/>
                    </a:cubicBezTo>
                    <a:cubicBezTo>
                      <a:pt x="53" y="40"/>
                      <a:pt x="53" y="40"/>
                      <a:pt x="53" y="40"/>
                    </a:cubicBezTo>
                    <a:cubicBezTo>
                      <a:pt x="54" y="41"/>
                      <a:pt x="54" y="41"/>
                      <a:pt x="54" y="41"/>
                    </a:cubicBezTo>
                    <a:cubicBezTo>
                      <a:pt x="54" y="41"/>
                      <a:pt x="54" y="41"/>
                      <a:pt x="54" y="41"/>
                    </a:cubicBezTo>
                    <a:cubicBezTo>
                      <a:pt x="74" y="21"/>
                      <a:pt x="74" y="21"/>
                      <a:pt x="74" y="21"/>
                    </a:cubicBezTo>
                    <a:lnTo>
                      <a:pt x="74" y="20"/>
                    </a:lnTo>
                    <a:close/>
                  </a:path>
                </a:pathLst>
              </a:custGeom>
              <a:solidFill>
                <a:srgbClr val="9FAEAF"/>
              </a:solidFill>
              <a:ln w="0">
                <a:noFill/>
                <a:prstDash val="solid"/>
                <a:round/>
                <a:headEnd/>
                <a:tailEnd/>
              </a:ln>
            </p:spPr>
            <p:txBody>
              <a:bodyPr vert="horz" wrap="square" lIns="69955" tIns="34978" rIns="69955" bIns="34978" numCol="1" anchor="t" anchorCtr="0" compatLnSpc="1">
                <a:prstTxWarp prst="textNoShape">
                  <a:avLst/>
                </a:prstTxWarp>
                <a:noAutofit/>
              </a:bodyPr>
              <a:lstStyle/>
              <a:p>
                <a:endParaRPr lang="es-CR" sz="1620" b="1">
                  <a:solidFill>
                    <a:srgbClr val="0A252F"/>
                  </a:solidFill>
                  <a:latin typeface="Gotham Black"/>
                  <a:cs typeface="Gotham Black"/>
                </a:endParaRPr>
              </a:p>
            </p:txBody>
          </p:sp>
        </p:grpSp>
        <p:sp>
          <p:nvSpPr>
            <p:cNvPr id="66" name="dtable170554751157760 0 396 96 300 65">
              <a:extLst>
                <a:ext uri="{FF2B5EF4-FFF2-40B4-BE49-F238E27FC236}">
                  <a16:creationId xmlns:a16="http://schemas.microsoft.com/office/drawing/2014/main" id="{6FE2DAB5-85B4-4C2B-84FE-660B68DFF5BE}"/>
                </a:ext>
              </a:extLst>
            </p:cNvPr>
            <p:cNvSpPr txBox="1">
              <a:spLocks/>
            </p:cNvSpPr>
            <p:nvPr/>
          </p:nvSpPr>
          <p:spPr>
            <a:xfrm>
              <a:off x="7920123" y="4418942"/>
              <a:ext cx="1470360"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10000"/>
                </a:spcBef>
                <a:buClr>
                  <a:srgbClr val="000000"/>
                </a:buClr>
                <a:defRPr/>
              </a:pPr>
              <a:r>
                <a:rPr lang="en-GB" sz="1050" kern="0" dirty="0">
                  <a:solidFill>
                    <a:srgbClr val="000000"/>
                  </a:solidFill>
                  <a:latin typeface="Gotham Light"/>
                  <a:cs typeface="Gotham Light"/>
                </a:rPr>
                <a:t>Optimise system performance</a:t>
              </a:r>
            </a:p>
          </p:txBody>
        </p:sp>
        <p:sp>
          <p:nvSpPr>
            <p:cNvPr id="67" name="dtable170554751157760 0 396 96 300 65">
              <a:extLst>
                <a:ext uri="{FF2B5EF4-FFF2-40B4-BE49-F238E27FC236}">
                  <a16:creationId xmlns:a16="http://schemas.microsoft.com/office/drawing/2014/main" id="{94FFB9B2-8F89-4E52-A7D1-3D1F5B1AF2FC}"/>
                </a:ext>
              </a:extLst>
            </p:cNvPr>
            <p:cNvSpPr txBox="1">
              <a:spLocks/>
            </p:cNvSpPr>
            <p:nvPr/>
          </p:nvSpPr>
          <p:spPr>
            <a:xfrm>
              <a:off x="4407913" y="4418941"/>
              <a:ext cx="1143997" cy="16158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lgn="r">
                <a:spcAft>
                  <a:spcPts val="229"/>
                </a:spcAft>
                <a:buClr>
                  <a:srgbClr val="000000"/>
                </a:buClr>
                <a:buNone/>
                <a:defRPr/>
              </a:pPr>
              <a:r>
                <a:rPr lang="en-US" sz="1050" kern="0" spc="-15" dirty="0">
                  <a:solidFill>
                    <a:srgbClr val="000000"/>
                  </a:solidFill>
                  <a:latin typeface="Gotham Light"/>
                  <a:cs typeface="Gotham Light"/>
                </a:rPr>
                <a:t>Deliver utility virtually</a:t>
              </a:r>
            </a:p>
          </p:txBody>
        </p:sp>
        <p:sp>
          <p:nvSpPr>
            <p:cNvPr id="68" name="dtable170554751157760 0 396 96 300 65">
              <a:extLst>
                <a:ext uri="{FF2B5EF4-FFF2-40B4-BE49-F238E27FC236}">
                  <a16:creationId xmlns:a16="http://schemas.microsoft.com/office/drawing/2014/main" id="{0F20366C-E129-4264-9B0A-676DA580ECAA}"/>
                </a:ext>
              </a:extLst>
            </p:cNvPr>
            <p:cNvSpPr txBox="1">
              <a:spLocks/>
            </p:cNvSpPr>
            <p:nvPr/>
          </p:nvSpPr>
          <p:spPr>
            <a:xfrm>
              <a:off x="7085614" y="4944428"/>
              <a:ext cx="2269388"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Aft>
                  <a:spcPts val="229"/>
                </a:spcAft>
                <a:buClr>
                  <a:srgbClr val="000000"/>
                </a:buClr>
                <a:buNone/>
                <a:defRPr/>
              </a:pPr>
              <a:r>
                <a:rPr lang="en-GB" sz="1050" kern="0" dirty="0">
                  <a:solidFill>
                    <a:srgbClr val="000000"/>
                  </a:solidFill>
                  <a:latin typeface="Gotham Light"/>
                  <a:cs typeface="Gotham Light"/>
                </a:rPr>
                <a:t>Keep components and materials in technical and biological cycles</a:t>
              </a:r>
            </a:p>
          </p:txBody>
        </p:sp>
        <p:sp>
          <p:nvSpPr>
            <p:cNvPr id="69" name="dtable170554751157760 0 396 96 300 65">
              <a:extLst>
                <a:ext uri="{FF2B5EF4-FFF2-40B4-BE49-F238E27FC236}">
                  <a16:creationId xmlns:a16="http://schemas.microsoft.com/office/drawing/2014/main" id="{ED9CB226-580F-45C9-A145-AD3A82A6824F}"/>
                </a:ext>
              </a:extLst>
            </p:cNvPr>
            <p:cNvSpPr txBox="1">
              <a:spLocks/>
            </p:cNvSpPr>
            <p:nvPr/>
          </p:nvSpPr>
          <p:spPr>
            <a:xfrm>
              <a:off x="4254818" y="3683744"/>
              <a:ext cx="1297092"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lgn="r">
                <a:spcAft>
                  <a:spcPts val="229"/>
                </a:spcAft>
                <a:buClr>
                  <a:srgbClr val="000000"/>
                </a:buClr>
                <a:buNone/>
                <a:defRPr/>
              </a:pPr>
              <a:r>
                <a:rPr lang="en-US" sz="1050" kern="0" spc="-15" dirty="0">
                  <a:solidFill>
                    <a:srgbClr val="000000"/>
                  </a:solidFill>
                  <a:latin typeface="Gotham Light"/>
                  <a:cs typeface="Gotham Light"/>
                </a:rPr>
                <a:t>Select resource input wisely</a:t>
              </a:r>
            </a:p>
          </p:txBody>
        </p:sp>
        <p:sp>
          <p:nvSpPr>
            <p:cNvPr id="70" name="dtable170554751157760 0 396 96 300 65">
              <a:extLst>
                <a:ext uri="{FF2B5EF4-FFF2-40B4-BE49-F238E27FC236}">
                  <a16:creationId xmlns:a16="http://schemas.microsoft.com/office/drawing/2014/main" id="{1582FD3E-B37C-4968-91D1-80FF057D7916}"/>
                </a:ext>
              </a:extLst>
            </p:cNvPr>
            <p:cNvSpPr txBox="1">
              <a:spLocks/>
            </p:cNvSpPr>
            <p:nvPr/>
          </p:nvSpPr>
          <p:spPr>
            <a:xfrm>
              <a:off x="7085612" y="3011992"/>
              <a:ext cx="1736238"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ct val="10000"/>
                </a:spcBef>
                <a:buClr>
                  <a:srgbClr val="000000"/>
                </a:buClr>
                <a:defRPr/>
              </a:pPr>
              <a:r>
                <a:rPr lang="en-GB" sz="1050" kern="0" dirty="0">
                  <a:solidFill>
                    <a:srgbClr val="000000"/>
                  </a:solidFill>
                  <a:latin typeface="Gotham Light"/>
                  <a:cs typeface="Gotham Light"/>
                </a:rPr>
                <a:t>Regenerate and restore natural capital</a:t>
              </a:r>
            </a:p>
          </p:txBody>
        </p:sp>
        <p:sp>
          <p:nvSpPr>
            <p:cNvPr id="71" name="dtable170554751157760 0 396 96 300 65">
              <a:extLst>
                <a:ext uri="{FF2B5EF4-FFF2-40B4-BE49-F238E27FC236}">
                  <a16:creationId xmlns:a16="http://schemas.microsoft.com/office/drawing/2014/main" id="{0CA43395-3875-4C0F-9D72-388AD79FA895}"/>
                </a:ext>
              </a:extLst>
            </p:cNvPr>
            <p:cNvSpPr txBox="1">
              <a:spLocks/>
            </p:cNvSpPr>
            <p:nvPr/>
          </p:nvSpPr>
          <p:spPr>
            <a:xfrm>
              <a:off x="7920123" y="3683744"/>
              <a:ext cx="1433786"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spcAft>
                  <a:spcPts val="229"/>
                </a:spcAft>
                <a:buClr>
                  <a:srgbClr val="000000"/>
                </a:buClr>
                <a:buNone/>
                <a:defRPr/>
              </a:pPr>
              <a:r>
                <a:rPr lang="en-GB" sz="1050" kern="0" spc="-15" dirty="0">
                  <a:solidFill>
                    <a:srgbClr val="000000"/>
                  </a:solidFill>
                  <a:latin typeface="Gotham Light"/>
                  <a:cs typeface="Gotham Light"/>
                </a:rPr>
                <a:t>Maximise product utilisation</a:t>
              </a:r>
            </a:p>
          </p:txBody>
        </p:sp>
      </p:grpSp>
    </p:spTree>
    <p:extLst>
      <p:ext uri="{BB962C8B-B14F-4D97-AF65-F5344CB8AC3E}">
        <p14:creationId xmlns:p14="http://schemas.microsoft.com/office/powerpoint/2010/main" val="326282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ecovative.jpg"/>
          <p:cNvPicPr>
            <a:picLocks noChangeAspect="1"/>
          </p:cNvPicPr>
          <p:nvPr/>
        </p:nvPicPr>
        <p:blipFill rotWithShape="1">
          <a:blip r:embed="rId3">
            <a:extLst>
              <a:ext uri="{28A0092B-C50C-407E-A947-70E740481C1C}">
                <a14:useLocalDpi xmlns:a14="http://schemas.microsoft.com/office/drawing/2010/main" val="0"/>
              </a:ext>
            </a:extLst>
          </a:blip>
          <a:srcRect l="4487" t="1149"/>
          <a:stretch/>
        </p:blipFill>
        <p:spPr>
          <a:xfrm>
            <a:off x="762000" y="0"/>
            <a:ext cx="7713380" cy="5715000"/>
          </a:xfrm>
          <a:prstGeom prst="rect">
            <a:avLst/>
          </a:prstGeom>
        </p:spPr>
      </p:pic>
      <p:pic>
        <p:nvPicPr>
          <p:cNvPr id="2" name="Picture 1" descr="Ecovative-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032225"/>
            <a:ext cx="2801328" cy="1682776"/>
          </a:xfrm>
          <a:prstGeom prst="rect">
            <a:avLst/>
          </a:prstGeom>
        </p:spPr>
      </p:pic>
    </p:spTree>
    <p:extLst>
      <p:ext uri="{BB962C8B-B14F-4D97-AF65-F5344CB8AC3E}">
        <p14:creationId xmlns:p14="http://schemas.microsoft.com/office/powerpoint/2010/main" val="1384715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 name="dtable170554751157760 0 66 161 95 65"/>
          <p:cNvSpPr txBox="1">
            <a:spLocks/>
          </p:cNvSpPr>
          <p:nvPr>
            <p:custDataLst>
              <p:tags r:id="rId1"/>
            </p:custDataLst>
          </p:nvPr>
        </p:nvSpPr>
        <p:spPr>
          <a:xfrm>
            <a:off x="1329915" y="4088157"/>
            <a:ext cx="1713738" cy="462138"/>
          </a:xfrm>
          <a:prstGeom prst="rect">
            <a:avLst/>
          </a:prstGeom>
          <a:solidFill>
            <a:srgbClr val="393B51"/>
          </a:solidFill>
          <a:ln w="9525">
            <a:noFill/>
            <a:miter lim="800000"/>
            <a:headEnd/>
            <a:tailEnd/>
          </a:ln>
          <a:effectLst/>
        </p:spPr>
        <p:txBody>
          <a:bodyPr vert="horz" wrap="square" lIns="62198" tIns="61227" rIns="61227" bIns="61227"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2000" dirty="0">
                <a:solidFill>
                  <a:prstClr val="white"/>
                </a:solidFill>
                <a:latin typeface="Gotham Black"/>
                <a:cs typeface="Gotham Black"/>
              </a:rPr>
              <a:t>E</a:t>
            </a:r>
            <a:r>
              <a:rPr lang="en-US" sz="1500" dirty="0">
                <a:solidFill>
                  <a:prstClr val="white"/>
                </a:solidFill>
                <a:latin typeface="Gotham Black"/>
                <a:cs typeface="Gotham Black"/>
              </a:rPr>
              <a:t>xchange</a:t>
            </a:r>
          </a:p>
        </p:txBody>
      </p:sp>
      <p:cxnSp>
        <p:nvCxnSpPr>
          <p:cNvPr id="136" name="Straight Connector 135"/>
          <p:cNvCxnSpPr>
            <a:cxnSpLocks/>
          </p:cNvCxnSpPr>
          <p:nvPr/>
        </p:nvCxnSpPr>
        <p:spPr>
          <a:xfrm>
            <a:off x="3108679" y="1848724"/>
            <a:ext cx="4621383"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cxnSpLocks/>
          </p:cNvCxnSpPr>
          <p:nvPr/>
        </p:nvCxnSpPr>
        <p:spPr>
          <a:xfrm>
            <a:off x="3121869" y="3498228"/>
            <a:ext cx="4621383"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cxnSpLocks/>
          </p:cNvCxnSpPr>
          <p:nvPr/>
        </p:nvCxnSpPr>
        <p:spPr>
          <a:xfrm>
            <a:off x="3121869" y="2957237"/>
            <a:ext cx="4621383"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9" name="dtable170554751157760 0 66 96 95 65"/>
          <p:cNvSpPr txBox="1">
            <a:spLocks/>
          </p:cNvSpPr>
          <p:nvPr>
            <p:custDataLst>
              <p:tags r:id="rId2"/>
            </p:custDataLst>
          </p:nvPr>
        </p:nvSpPr>
        <p:spPr>
          <a:xfrm>
            <a:off x="1329915" y="1360204"/>
            <a:ext cx="1713738" cy="462138"/>
          </a:xfrm>
          <a:prstGeom prst="rect">
            <a:avLst/>
          </a:prstGeom>
          <a:solidFill>
            <a:srgbClr val="393B51"/>
          </a:solidFill>
          <a:ln w="9525">
            <a:noFill/>
            <a:miter lim="800000"/>
            <a:headEnd/>
            <a:tailEnd/>
          </a:ln>
          <a:effectLst/>
        </p:spPr>
        <p:txBody>
          <a:bodyPr vert="horz" wrap="square" lIns="62198" tIns="61227" rIns="61227" bIns="61227" numCol="1" anchor="b"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2000" dirty="0" err="1">
                <a:solidFill>
                  <a:prstClr val="white"/>
                </a:solidFill>
                <a:latin typeface="Gotham Black"/>
                <a:cs typeface="Gotham Black"/>
              </a:rPr>
              <a:t>RE</a:t>
            </a:r>
            <a:r>
              <a:rPr lang="en-US" sz="1500" dirty="0" err="1">
                <a:solidFill>
                  <a:prstClr val="white"/>
                </a:solidFill>
                <a:latin typeface="Gotham Black"/>
                <a:cs typeface="Gotham Black"/>
              </a:rPr>
              <a:t>generate</a:t>
            </a:r>
            <a:endParaRPr lang="en-US" sz="1500" dirty="0">
              <a:solidFill>
                <a:prstClr val="white"/>
              </a:solidFill>
              <a:latin typeface="Gotham Black"/>
              <a:cs typeface="Gotham Black"/>
            </a:endParaRPr>
          </a:p>
        </p:txBody>
      </p:sp>
      <p:grpSp>
        <p:nvGrpSpPr>
          <p:cNvPr id="140" name="Group 139"/>
          <p:cNvGrpSpPr/>
          <p:nvPr/>
        </p:nvGrpSpPr>
        <p:grpSpPr>
          <a:xfrm>
            <a:off x="2602914" y="1407222"/>
            <a:ext cx="364166" cy="360560"/>
            <a:chOff x="1304192" y="1035399"/>
            <a:chExt cx="386622" cy="382794"/>
          </a:xfrm>
        </p:grpSpPr>
        <p:sp>
          <p:nvSpPr>
            <p:cNvPr id="141" name="Oval 130"/>
            <p:cNvSpPr>
              <a:spLocks noChangeArrowheads="1"/>
            </p:cNvSpPr>
            <p:nvPr/>
          </p:nvSpPr>
          <p:spPr bwMode="gray">
            <a:xfrm>
              <a:off x="1304192" y="1035399"/>
              <a:ext cx="386622" cy="382794"/>
            </a:xfrm>
            <a:custGeom>
              <a:avLst/>
              <a:gdLst/>
              <a:ahLst/>
              <a:cxnLst/>
              <a:rect l="l" t="t" r="r" b="b"/>
              <a:pathLst>
                <a:path w="285196" h="282372">
                  <a:moveTo>
                    <a:pt x="244002" y="240179"/>
                  </a:moveTo>
                  <a:cubicBezTo>
                    <a:pt x="243671" y="240783"/>
                    <a:pt x="243200" y="241249"/>
                    <a:pt x="242596" y="241577"/>
                  </a:cubicBezTo>
                  <a:lnTo>
                    <a:pt x="242847" y="241327"/>
                  </a:lnTo>
                  <a:close/>
                  <a:moveTo>
                    <a:pt x="277467" y="179090"/>
                  </a:moveTo>
                  <a:cubicBezTo>
                    <a:pt x="277407" y="188151"/>
                    <a:pt x="274242" y="196223"/>
                    <a:pt x="269136" y="203270"/>
                  </a:cubicBezTo>
                  <a:lnTo>
                    <a:pt x="269136" y="201870"/>
                  </a:lnTo>
                  <a:lnTo>
                    <a:pt x="269136" y="199549"/>
                  </a:lnTo>
                  <a:lnTo>
                    <a:pt x="267968" y="197228"/>
                  </a:lnTo>
                  <a:lnTo>
                    <a:pt x="267968" y="191426"/>
                  </a:lnTo>
                  <a:lnTo>
                    <a:pt x="270889" y="186784"/>
                  </a:lnTo>
                  <a:lnTo>
                    <a:pt x="274394" y="182142"/>
                  </a:lnTo>
                  <a:close/>
                  <a:moveTo>
                    <a:pt x="283942" y="135034"/>
                  </a:moveTo>
                  <a:cubicBezTo>
                    <a:pt x="285151" y="137041"/>
                    <a:pt x="285196" y="139108"/>
                    <a:pt x="285196" y="141186"/>
                  </a:cubicBezTo>
                  <a:lnTo>
                    <a:pt x="283985" y="147126"/>
                  </a:lnTo>
                  <a:lnTo>
                    <a:pt x="284212" y="141488"/>
                  </a:lnTo>
                  <a:close/>
                  <a:moveTo>
                    <a:pt x="267717" y="126604"/>
                  </a:moveTo>
                  <a:lnTo>
                    <a:pt x="268345" y="129281"/>
                  </a:lnTo>
                  <a:lnTo>
                    <a:pt x="270338" y="132110"/>
                  </a:lnTo>
                  <a:lnTo>
                    <a:pt x="272732" y="134557"/>
                  </a:lnTo>
                  <a:lnTo>
                    <a:pt x="272732" y="135722"/>
                  </a:lnTo>
                  <a:lnTo>
                    <a:pt x="275753" y="139758"/>
                  </a:lnTo>
                  <a:lnTo>
                    <a:pt x="276961" y="144947"/>
                  </a:lnTo>
                  <a:lnTo>
                    <a:pt x="279982" y="150713"/>
                  </a:lnTo>
                  <a:lnTo>
                    <a:pt x="282452" y="154641"/>
                  </a:lnTo>
                  <a:lnTo>
                    <a:pt x="281778" y="157947"/>
                  </a:lnTo>
                  <a:lnTo>
                    <a:pt x="279068" y="154870"/>
                  </a:lnTo>
                  <a:lnTo>
                    <a:pt x="275562" y="149067"/>
                  </a:lnTo>
                  <a:lnTo>
                    <a:pt x="273810" y="142684"/>
                  </a:lnTo>
                  <a:lnTo>
                    <a:pt x="272641" y="136302"/>
                  </a:lnTo>
                  <a:lnTo>
                    <a:pt x="269720" y="132820"/>
                  </a:lnTo>
                  <a:lnTo>
                    <a:pt x="267968" y="129919"/>
                  </a:lnTo>
                  <a:lnTo>
                    <a:pt x="267383" y="127018"/>
                  </a:lnTo>
                  <a:close/>
                  <a:moveTo>
                    <a:pt x="270182" y="80637"/>
                  </a:moveTo>
                  <a:cubicBezTo>
                    <a:pt x="272951" y="83720"/>
                    <a:pt x="274540" y="87386"/>
                    <a:pt x="275060" y="91479"/>
                  </a:cubicBezTo>
                  <a:lnTo>
                    <a:pt x="274830" y="90844"/>
                  </a:lnTo>
                  <a:lnTo>
                    <a:pt x="271894" y="83784"/>
                  </a:lnTo>
                  <a:close/>
                  <a:moveTo>
                    <a:pt x="215767" y="65593"/>
                  </a:moveTo>
                  <a:lnTo>
                    <a:pt x="213516" y="66737"/>
                  </a:lnTo>
                  <a:lnTo>
                    <a:pt x="211828" y="70169"/>
                  </a:lnTo>
                  <a:lnTo>
                    <a:pt x="209014" y="73601"/>
                  </a:lnTo>
                  <a:lnTo>
                    <a:pt x="207889" y="75889"/>
                  </a:lnTo>
                  <a:lnTo>
                    <a:pt x="208452" y="77605"/>
                  </a:lnTo>
                  <a:lnTo>
                    <a:pt x="210140" y="78177"/>
                  </a:lnTo>
                  <a:lnTo>
                    <a:pt x="212954" y="77605"/>
                  </a:lnTo>
                  <a:lnTo>
                    <a:pt x="214642" y="75317"/>
                  </a:lnTo>
                  <a:lnTo>
                    <a:pt x="215767" y="71313"/>
                  </a:lnTo>
                  <a:lnTo>
                    <a:pt x="216330" y="68453"/>
                  </a:lnTo>
                  <a:lnTo>
                    <a:pt x="216330" y="66737"/>
                  </a:lnTo>
                  <a:close/>
                  <a:moveTo>
                    <a:pt x="128870" y="16654"/>
                  </a:moveTo>
                  <a:lnTo>
                    <a:pt x="125939" y="18434"/>
                  </a:lnTo>
                  <a:lnTo>
                    <a:pt x="126525" y="19620"/>
                  </a:lnTo>
                  <a:lnTo>
                    <a:pt x="130042" y="21400"/>
                  </a:lnTo>
                  <a:lnTo>
                    <a:pt x="132973" y="22586"/>
                  </a:lnTo>
                  <a:lnTo>
                    <a:pt x="134732" y="24959"/>
                  </a:lnTo>
                  <a:lnTo>
                    <a:pt x="134146" y="27332"/>
                  </a:lnTo>
                  <a:lnTo>
                    <a:pt x="133559" y="27925"/>
                  </a:lnTo>
                  <a:lnTo>
                    <a:pt x="133559" y="30891"/>
                  </a:lnTo>
                  <a:lnTo>
                    <a:pt x="134732" y="33857"/>
                  </a:lnTo>
                  <a:lnTo>
                    <a:pt x="139421" y="36230"/>
                  </a:lnTo>
                  <a:lnTo>
                    <a:pt x="145283" y="35637"/>
                  </a:lnTo>
                  <a:lnTo>
                    <a:pt x="147042" y="30891"/>
                  </a:lnTo>
                  <a:lnTo>
                    <a:pt x="145870" y="24959"/>
                  </a:lnTo>
                  <a:lnTo>
                    <a:pt x="141180" y="19027"/>
                  </a:lnTo>
                  <a:lnTo>
                    <a:pt x="134146" y="16654"/>
                  </a:lnTo>
                  <a:close/>
                  <a:moveTo>
                    <a:pt x="112222" y="13158"/>
                  </a:moveTo>
                  <a:lnTo>
                    <a:pt x="108906" y="13726"/>
                  </a:lnTo>
                  <a:lnTo>
                    <a:pt x="108353" y="14294"/>
                  </a:lnTo>
                  <a:lnTo>
                    <a:pt x="110011" y="15998"/>
                  </a:lnTo>
                  <a:lnTo>
                    <a:pt x="112222" y="16566"/>
                  </a:lnTo>
                  <a:lnTo>
                    <a:pt x="114986" y="17134"/>
                  </a:lnTo>
                  <a:lnTo>
                    <a:pt x="117196" y="17702"/>
                  </a:lnTo>
                  <a:lnTo>
                    <a:pt x="119407" y="17702"/>
                  </a:lnTo>
                  <a:lnTo>
                    <a:pt x="119960" y="17134"/>
                  </a:lnTo>
                  <a:lnTo>
                    <a:pt x="118855" y="14862"/>
                  </a:lnTo>
                  <a:lnTo>
                    <a:pt x="117749" y="14294"/>
                  </a:lnTo>
                  <a:lnTo>
                    <a:pt x="115538" y="13726"/>
                  </a:lnTo>
                  <a:close/>
                  <a:moveTo>
                    <a:pt x="170111" y="10711"/>
                  </a:moveTo>
                  <a:lnTo>
                    <a:pt x="165954" y="11285"/>
                  </a:lnTo>
                  <a:lnTo>
                    <a:pt x="162390" y="13581"/>
                  </a:lnTo>
                  <a:lnTo>
                    <a:pt x="158827" y="16451"/>
                  </a:lnTo>
                  <a:lnTo>
                    <a:pt x="155858" y="19895"/>
                  </a:lnTo>
                  <a:lnTo>
                    <a:pt x="154076" y="23339"/>
                  </a:lnTo>
                  <a:lnTo>
                    <a:pt x="154076" y="26782"/>
                  </a:lnTo>
                  <a:lnTo>
                    <a:pt x="155858" y="28504"/>
                  </a:lnTo>
                  <a:lnTo>
                    <a:pt x="159421" y="29652"/>
                  </a:lnTo>
                  <a:lnTo>
                    <a:pt x="167142" y="30800"/>
                  </a:lnTo>
                  <a:lnTo>
                    <a:pt x="169517" y="34244"/>
                  </a:lnTo>
                  <a:lnTo>
                    <a:pt x="168923" y="39410"/>
                  </a:lnTo>
                  <a:lnTo>
                    <a:pt x="165954" y="45150"/>
                  </a:lnTo>
                  <a:lnTo>
                    <a:pt x="164766" y="51463"/>
                  </a:lnTo>
                  <a:lnTo>
                    <a:pt x="168329" y="56055"/>
                  </a:lnTo>
                  <a:lnTo>
                    <a:pt x="173080" y="57203"/>
                  </a:lnTo>
                  <a:lnTo>
                    <a:pt x="177238" y="54333"/>
                  </a:lnTo>
                  <a:lnTo>
                    <a:pt x="179019" y="49741"/>
                  </a:lnTo>
                  <a:lnTo>
                    <a:pt x="179613" y="45724"/>
                  </a:lnTo>
                  <a:lnTo>
                    <a:pt x="181395" y="41706"/>
                  </a:lnTo>
                  <a:lnTo>
                    <a:pt x="186146" y="38262"/>
                  </a:lnTo>
                  <a:lnTo>
                    <a:pt x="189709" y="34244"/>
                  </a:lnTo>
                  <a:lnTo>
                    <a:pt x="190303" y="29652"/>
                  </a:lnTo>
                  <a:lnTo>
                    <a:pt x="187927" y="25634"/>
                  </a:lnTo>
                  <a:lnTo>
                    <a:pt x="184958" y="21043"/>
                  </a:lnTo>
                  <a:lnTo>
                    <a:pt x="180801" y="17599"/>
                  </a:lnTo>
                  <a:lnTo>
                    <a:pt x="176644" y="14729"/>
                  </a:lnTo>
                  <a:lnTo>
                    <a:pt x="173674" y="13007"/>
                  </a:lnTo>
                  <a:lnTo>
                    <a:pt x="172486" y="12433"/>
                  </a:lnTo>
                  <a:close/>
                  <a:moveTo>
                    <a:pt x="142598" y="0"/>
                  </a:moveTo>
                  <a:cubicBezTo>
                    <a:pt x="184385" y="0"/>
                    <a:pt x="221973" y="17796"/>
                    <a:pt x="247220" y="46918"/>
                  </a:cubicBezTo>
                  <a:lnTo>
                    <a:pt x="246062" y="47304"/>
                  </a:lnTo>
                  <a:lnTo>
                    <a:pt x="244888" y="47893"/>
                  </a:lnTo>
                  <a:lnTo>
                    <a:pt x="244300" y="48481"/>
                  </a:lnTo>
                  <a:lnTo>
                    <a:pt x="243713" y="49658"/>
                  </a:lnTo>
                  <a:lnTo>
                    <a:pt x="239017" y="56130"/>
                  </a:lnTo>
                  <a:lnTo>
                    <a:pt x="233733" y="59660"/>
                  </a:lnTo>
                  <a:lnTo>
                    <a:pt x="230210" y="62014"/>
                  </a:lnTo>
                  <a:lnTo>
                    <a:pt x="229623" y="65544"/>
                  </a:lnTo>
                  <a:lnTo>
                    <a:pt x="232558" y="70251"/>
                  </a:lnTo>
                  <a:lnTo>
                    <a:pt x="237255" y="70251"/>
                  </a:lnTo>
                  <a:lnTo>
                    <a:pt x="241365" y="68486"/>
                  </a:lnTo>
                  <a:lnTo>
                    <a:pt x="243713" y="64956"/>
                  </a:lnTo>
                  <a:lnTo>
                    <a:pt x="245475" y="62014"/>
                  </a:lnTo>
                  <a:lnTo>
                    <a:pt x="248997" y="61425"/>
                  </a:lnTo>
                  <a:lnTo>
                    <a:pt x="252520" y="62602"/>
                  </a:lnTo>
                  <a:lnTo>
                    <a:pt x="253107" y="66132"/>
                  </a:lnTo>
                  <a:lnTo>
                    <a:pt x="251933" y="70251"/>
                  </a:lnTo>
                  <a:lnTo>
                    <a:pt x="248410" y="73781"/>
                  </a:lnTo>
                  <a:lnTo>
                    <a:pt x="243126" y="75546"/>
                  </a:lnTo>
                  <a:lnTo>
                    <a:pt x="235494" y="74958"/>
                  </a:lnTo>
                  <a:lnTo>
                    <a:pt x="229623" y="73781"/>
                  </a:lnTo>
                  <a:lnTo>
                    <a:pt x="224926" y="74370"/>
                  </a:lnTo>
                  <a:lnTo>
                    <a:pt x="222578" y="74958"/>
                  </a:lnTo>
                  <a:lnTo>
                    <a:pt x="221991" y="75546"/>
                  </a:lnTo>
                  <a:lnTo>
                    <a:pt x="220816" y="76135"/>
                  </a:lnTo>
                  <a:lnTo>
                    <a:pt x="217294" y="77900"/>
                  </a:lnTo>
                  <a:lnTo>
                    <a:pt x="213771" y="80254"/>
                  </a:lnTo>
                  <a:lnTo>
                    <a:pt x="213184" y="84372"/>
                  </a:lnTo>
                  <a:lnTo>
                    <a:pt x="213184" y="87902"/>
                  </a:lnTo>
                  <a:lnTo>
                    <a:pt x="212597" y="89668"/>
                  </a:lnTo>
                  <a:lnTo>
                    <a:pt x="210249" y="89668"/>
                  </a:lnTo>
                  <a:lnTo>
                    <a:pt x="205552" y="89079"/>
                  </a:lnTo>
                  <a:lnTo>
                    <a:pt x="201442" y="90844"/>
                  </a:lnTo>
                  <a:lnTo>
                    <a:pt x="200855" y="95551"/>
                  </a:lnTo>
                  <a:lnTo>
                    <a:pt x="203203" y="101435"/>
                  </a:lnTo>
                  <a:lnTo>
                    <a:pt x="207900" y="105554"/>
                  </a:lnTo>
                  <a:lnTo>
                    <a:pt x="210249" y="104377"/>
                  </a:lnTo>
                  <a:lnTo>
                    <a:pt x="213184" y="103200"/>
                  </a:lnTo>
                  <a:lnTo>
                    <a:pt x="216120" y="102612"/>
                  </a:lnTo>
                  <a:lnTo>
                    <a:pt x="217881" y="102023"/>
                  </a:lnTo>
                  <a:lnTo>
                    <a:pt x="218468" y="100258"/>
                  </a:lnTo>
                  <a:lnTo>
                    <a:pt x="219642" y="97905"/>
                  </a:lnTo>
                  <a:lnTo>
                    <a:pt x="221404" y="96140"/>
                  </a:lnTo>
                  <a:lnTo>
                    <a:pt x="223165" y="94963"/>
                  </a:lnTo>
                  <a:lnTo>
                    <a:pt x="228449" y="93786"/>
                  </a:lnTo>
                  <a:lnTo>
                    <a:pt x="234320" y="95551"/>
                  </a:lnTo>
                  <a:lnTo>
                    <a:pt x="238429" y="97905"/>
                  </a:lnTo>
                  <a:lnTo>
                    <a:pt x="241365" y="101435"/>
                  </a:lnTo>
                  <a:lnTo>
                    <a:pt x="245475" y="104965"/>
                  </a:lnTo>
                  <a:lnTo>
                    <a:pt x="251933" y="106142"/>
                  </a:lnTo>
                  <a:lnTo>
                    <a:pt x="257217" y="104965"/>
                  </a:lnTo>
                  <a:lnTo>
                    <a:pt x="261326" y="100847"/>
                  </a:lnTo>
                  <a:lnTo>
                    <a:pt x="264849" y="97316"/>
                  </a:lnTo>
                  <a:lnTo>
                    <a:pt x="269546" y="96140"/>
                  </a:lnTo>
                  <a:lnTo>
                    <a:pt x="274243" y="96140"/>
                  </a:lnTo>
                  <a:lnTo>
                    <a:pt x="276168" y="96911"/>
                  </a:lnTo>
                  <a:lnTo>
                    <a:pt x="277054" y="101259"/>
                  </a:lnTo>
                  <a:lnTo>
                    <a:pt x="276357" y="101702"/>
                  </a:lnTo>
                  <a:lnTo>
                    <a:pt x="273940" y="102279"/>
                  </a:lnTo>
                  <a:lnTo>
                    <a:pt x="270315" y="102855"/>
                  </a:lnTo>
                  <a:lnTo>
                    <a:pt x="266689" y="102855"/>
                  </a:lnTo>
                  <a:lnTo>
                    <a:pt x="263064" y="103432"/>
                  </a:lnTo>
                  <a:lnTo>
                    <a:pt x="261251" y="104585"/>
                  </a:lnTo>
                  <a:lnTo>
                    <a:pt x="260647" y="105738"/>
                  </a:lnTo>
                  <a:lnTo>
                    <a:pt x="261855" y="107468"/>
                  </a:lnTo>
                  <a:lnTo>
                    <a:pt x="266689" y="112081"/>
                  </a:lnTo>
                  <a:lnTo>
                    <a:pt x="270315" y="116117"/>
                  </a:lnTo>
                  <a:lnTo>
                    <a:pt x="271523" y="119577"/>
                  </a:lnTo>
                  <a:lnTo>
                    <a:pt x="270315" y="123036"/>
                  </a:lnTo>
                  <a:lnTo>
                    <a:pt x="269710" y="123036"/>
                  </a:lnTo>
                  <a:lnTo>
                    <a:pt x="269710" y="123613"/>
                  </a:lnTo>
                  <a:lnTo>
                    <a:pt x="270046" y="123933"/>
                  </a:lnTo>
                  <a:lnTo>
                    <a:pt x="268798" y="125262"/>
                  </a:lnTo>
                  <a:lnTo>
                    <a:pt x="269720" y="124116"/>
                  </a:lnTo>
                  <a:lnTo>
                    <a:pt x="266799" y="122376"/>
                  </a:lnTo>
                  <a:lnTo>
                    <a:pt x="264462" y="120635"/>
                  </a:lnTo>
                  <a:lnTo>
                    <a:pt x="261541" y="119474"/>
                  </a:lnTo>
                  <a:lnTo>
                    <a:pt x="258036" y="118894"/>
                  </a:lnTo>
                  <a:lnTo>
                    <a:pt x="255699" y="118314"/>
                  </a:lnTo>
                  <a:lnTo>
                    <a:pt x="252194" y="118314"/>
                  </a:lnTo>
                  <a:lnTo>
                    <a:pt x="248689" y="118894"/>
                  </a:lnTo>
                  <a:lnTo>
                    <a:pt x="245768" y="119474"/>
                  </a:lnTo>
                  <a:lnTo>
                    <a:pt x="242847" y="119474"/>
                  </a:lnTo>
                  <a:lnTo>
                    <a:pt x="239926" y="117734"/>
                  </a:lnTo>
                  <a:lnTo>
                    <a:pt x="237005" y="114832"/>
                  </a:lnTo>
                  <a:lnTo>
                    <a:pt x="235252" y="110771"/>
                  </a:lnTo>
                  <a:lnTo>
                    <a:pt x="231747" y="107289"/>
                  </a:lnTo>
                  <a:lnTo>
                    <a:pt x="228241" y="103808"/>
                  </a:lnTo>
                  <a:lnTo>
                    <a:pt x="223568" y="102647"/>
                  </a:lnTo>
                  <a:lnTo>
                    <a:pt x="218441" y="102647"/>
                  </a:lnTo>
                  <a:lnTo>
                    <a:pt x="217726" y="102647"/>
                  </a:lnTo>
                  <a:lnTo>
                    <a:pt x="217584" y="102929"/>
                  </a:lnTo>
                  <a:lnTo>
                    <a:pt x="216579" y="103259"/>
                  </a:lnTo>
                  <a:lnTo>
                    <a:pt x="213475" y="103871"/>
                  </a:lnTo>
                  <a:lnTo>
                    <a:pt x="210372" y="105094"/>
                  </a:lnTo>
                  <a:lnTo>
                    <a:pt x="207953" y="106286"/>
                  </a:lnTo>
                  <a:lnTo>
                    <a:pt x="207794" y="106129"/>
                  </a:lnTo>
                  <a:lnTo>
                    <a:pt x="207794" y="106709"/>
                  </a:lnTo>
                  <a:lnTo>
                    <a:pt x="207210" y="106709"/>
                  </a:lnTo>
                  <a:lnTo>
                    <a:pt x="206041" y="107289"/>
                  </a:lnTo>
                  <a:lnTo>
                    <a:pt x="204873" y="107869"/>
                  </a:lnTo>
                  <a:lnTo>
                    <a:pt x="202536" y="110190"/>
                  </a:lnTo>
                  <a:lnTo>
                    <a:pt x="198447" y="112511"/>
                  </a:lnTo>
                  <a:lnTo>
                    <a:pt x="194357" y="116573"/>
                  </a:lnTo>
                  <a:lnTo>
                    <a:pt x="189684" y="121215"/>
                  </a:lnTo>
                  <a:lnTo>
                    <a:pt x="185010" y="127018"/>
                  </a:lnTo>
                  <a:lnTo>
                    <a:pt x="182089" y="132820"/>
                  </a:lnTo>
                  <a:lnTo>
                    <a:pt x="179752" y="139783"/>
                  </a:lnTo>
                  <a:lnTo>
                    <a:pt x="179752" y="146166"/>
                  </a:lnTo>
                  <a:lnTo>
                    <a:pt x="180920" y="151388"/>
                  </a:lnTo>
                  <a:lnTo>
                    <a:pt x="182673" y="156030"/>
                  </a:lnTo>
                  <a:lnTo>
                    <a:pt x="185010" y="159512"/>
                  </a:lnTo>
                  <a:lnTo>
                    <a:pt x="187931" y="162413"/>
                  </a:lnTo>
                  <a:lnTo>
                    <a:pt x="192020" y="164154"/>
                  </a:lnTo>
                  <a:lnTo>
                    <a:pt x="196694" y="164734"/>
                  </a:lnTo>
                  <a:lnTo>
                    <a:pt x="201368" y="164734"/>
                  </a:lnTo>
                  <a:lnTo>
                    <a:pt x="206041" y="164734"/>
                  </a:lnTo>
                  <a:lnTo>
                    <a:pt x="211884" y="166475"/>
                  </a:lnTo>
                  <a:lnTo>
                    <a:pt x="217141" y="168796"/>
                  </a:lnTo>
                  <a:lnTo>
                    <a:pt x="221231" y="172277"/>
                  </a:lnTo>
                  <a:lnTo>
                    <a:pt x="224736" y="177500"/>
                  </a:lnTo>
                  <a:lnTo>
                    <a:pt x="226489" y="182722"/>
                  </a:lnTo>
                  <a:lnTo>
                    <a:pt x="226489" y="190265"/>
                  </a:lnTo>
                  <a:lnTo>
                    <a:pt x="224736" y="197808"/>
                  </a:lnTo>
                  <a:lnTo>
                    <a:pt x="222399" y="204771"/>
                  </a:lnTo>
                  <a:lnTo>
                    <a:pt x="221815" y="212895"/>
                  </a:lnTo>
                  <a:lnTo>
                    <a:pt x="222399" y="221018"/>
                  </a:lnTo>
                  <a:lnTo>
                    <a:pt x="223568" y="229142"/>
                  </a:lnTo>
                  <a:lnTo>
                    <a:pt x="226489" y="235525"/>
                  </a:lnTo>
                  <a:lnTo>
                    <a:pt x="229994" y="241327"/>
                  </a:lnTo>
                  <a:lnTo>
                    <a:pt x="234083" y="244228"/>
                  </a:lnTo>
                  <a:lnTo>
                    <a:pt x="236856" y="245408"/>
                  </a:lnTo>
                  <a:cubicBezTo>
                    <a:pt x="212480" y="268760"/>
                    <a:pt x="179145" y="282372"/>
                    <a:pt x="142598" y="282372"/>
                  </a:cubicBezTo>
                  <a:cubicBezTo>
                    <a:pt x="63843" y="282372"/>
                    <a:pt x="0" y="219161"/>
                    <a:pt x="0" y="141186"/>
                  </a:cubicBezTo>
                  <a:cubicBezTo>
                    <a:pt x="0" y="101832"/>
                    <a:pt x="16262" y="66239"/>
                    <a:pt x="42632" y="40774"/>
                  </a:cubicBezTo>
                  <a:lnTo>
                    <a:pt x="42230" y="41073"/>
                  </a:lnTo>
                  <a:lnTo>
                    <a:pt x="46333" y="45723"/>
                  </a:lnTo>
                  <a:lnTo>
                    <a:pt x="48092" y="52116"/>
                  </a:lnTo>
                  <a:lnTo>
                    <a:pt x="46333" y="58510"/>
                  </a:lnTo>
                  <a:lnTo>
                    <a:pt x="41058" y="65485"/>
                  </a:lnTo>
                  <a:lnTo>
                    <a:pt x="33437" y="76528"/>
                  </a:lnTo>
                  <a:lnTo>
                    <a:pt x="35196" y="86990"/>
                  </a:lnTo>
                  <a:lnTo>
                    <a:pt x="38713" y="93383"/>
                  </a:lnTo>
                  <a:lnTo>
                    <a:pt x="41058" y="96290"/>
                  </a:lnTo>
                  <a:lnTo>
                    <a:pt x="41058" y="101521"/>
                  </a:lnTo>
                  <a:lnTo>
                    <a:pt x="41058" y="106170"/>
                  </a:lnTo>
                  <a:lnTo>
                    <a:pt x="41644" y="110820"/>
                  </a:lnTo>
                  <a:lnTo>
                    <a:pt x="43988" y="114889"/>
                  </a:lnTo>
                  <a:lnTo>
                    <a:pt x="46333" y="118957"/>
                  </a:lnTo>
                  <a:lnTo>
                    <a:pt x="49850" y="122445"/>
                  </a:lnTo>
                  <a:lnTo>
                    <a:pt x="54540" y="124770"/>
                  </a:lnTo>
                  <a:lnTo>
                    <a:pt x="60988" y="127095"/>
                  </a:lnTo>
                  <a:lnTo>
                    <a:pt x="68609" y="132326"/>
                  </a:lnTo>
                  <a:lnTo>
                    <a:pt x="71540" y="136975"/>
                  </a:lnTo>
                  <a:lnTo>
                    <a:pt x="73298" y="141625"/>
                  </a:lnTo>
                  <a:lnTo>
                    <a:pt x="78574" y="143369"/>
                  </a:lnTo>
                  <a:lnTo>
                    <a:pt x="84436" y="144531"/>
                  </a:lnTo>
                  <a:lnTo>
                    <a:pt x="86781" y="145694"/>
                  </a:lnTo>
                  <a:lnTo>
                    <a:pt x="85608" y="149181"/>
                  </a:lnTo>
                  <a:lnTo>
                    <a:pt x="79746" y="153831"/>
                  </a:lnTo>
                  <a:lnTo>
                    <a:pt x="76229" y="157318"/>
                  </a:lnTo>
                  <a:lnTo>
                    <a:pt x="75057" y="162549"/>
                  </a:lnTo>
                  <a:lnTo>
                    <a:pt x="75057" y="167780"/>
                  </a:lnTo>
                  <a:lnTo>
                    <a:pt x="76229" y="173011"/>
                  </a:lnTo>
                  <a:lnTo>
                    <a:pt x="78574" y="178243"/>
                  </a:lnTo>
                  <a:lnTo>
                    <a:pt x="80919" y="184055"/>
                  </a:lnTo>
                  <a:lnTo>
                    <a:pt x="85022" y="188705"/>
                  </a:lnTo>
                  <a:lnTo>
                    <a:pt x="89126" y="191029"/>
                  </a:lnTo>
                  <a:lnTo>
                    <a:pt x="93815" y="199748"/>
                  </a:lnTo>
                  <a:lnTo>
                    <a:pt x="93815" y="213697"/>
                  </a:lnTo>
                  <a:lnTo>
                    <a:pt x="92643" y="231134"/>
                  </a:lnTo>
                  <a:lnTo>
                    <a:pt x="93229" y="247990"/>
                  </a:lnTo>
                  <a:lnTo>
                    <a:pt x="96746" y="259614"/>
                  </a:lnTo>
                  <a:lnTo>
                    <a:pt x="102608" y="264264"/>
                  </a:lnTo>
                  <a:lnTo>
                    <a:pt x="107298" y="264845"/>
                  </a:lnTo>
                  <a:lnTo>
                    <a:pt x="109642" y="264845"/>
                  </a:lnTo>
                  <a:lnTo>
                    <a:pt x="107884" y="260195"/>
                  </a:lnTo>
                  <a:lnTo>
                    <a:pt x="105539" y="252058"/>
                  </a:lnTo>
                  <a:lnTo>
                    <a:pt x="106125" y="243340"/>
                  </a:lnTo>
                  <a:lnTo>
                    <a:pt x="112573" y="238109"/>
                  </a:lnTo>
                  <a:lnTo>
                    <a:pt x="117263" y="235784"/>
                  </a:lnTo>
                  <a:lnTo>
                    <a:pt x="120194" y="232878"/>
                  </a:lnTo>
                  <a:lnTo>
                    <a:pt x="121952" y="228809"/>
                  </a:lnTo>
                  <a:lnTo>
                    <a:pt x="124297" y="225322"/>
                  </a:lnTo>
                  <a:lnTo>
                    <a:pt x="126056" y="221253"/>
                  </a:lnTo>
                  <a:lnTo>
                    <a:pt x="128401" y="217185"/>
                  </a:lnTo>
                  <a:lnTo>
                    <a:pt x="130745" y="214860"/>
                  </a:lnTo>
                  <a:lnTo>
                    <a:pt x="135435" y="212535"/>
                  </a:lnTo>
                  <a:lnTo>
                    <a:pt x="142469" y="208466"/>
                  </a:lnTo>
                  <a:lnTo>
                    <a:pt x="145400" y="202654"/>
                  </a:lnTo>
                  <a:lnTo>
                    <a:pt x="147745" y="195098"/>
                  </a:lnTo>
                  <a:lnTo>
                    <a:pt x="154193" y="186961"/>
                  </a:lnTo>
                  <a:lnTo>
                    <a:pt x="156538" y="182892"/>
                  </a:lnTo>
                  <a:lnTo>
                    <a:pt x="156538" y="179986"/>
                  </a:lnTo>
                  <a:lnTo>
                    <a:pt x="154779" y="177080"/>
                  </a:lnTo>
                  <a:lnTo>
                    <a:pt x="151262" y="173593"/>
                  </a:lnTo>
                  <a:lnTo>
                    <a:pt x="146573" y="171268"/>
                  </a:lnTo>
                  <a:lnTo>
                    <a:pt x="142469" y="168362"/>
                  </a:lnTo>
                  <a:lnTo>
                    <a:pt x="138366" y="165456"/>
                  </a:lnTo>
                  <a:lnTo>
                    <a:pt x="136607" y="162549"/>
                  </a:lnTo>
                  <a:lnTo>
                    <a:pt x="132504" y="156156"/>
                  </a:lnTo>
                  <a:lnTo>
                    <a:pt x="127814" y="151506"/>
                  </a:lnTo>
                  <a:lnTo>
                    <a:pt x="121952" y="147438"/>
                  </a:lnTo>
                  <a:lnTo>
                    <a:pt x="117849" y="143369"/>
                  </a:lnTo>
                  <a:lnTo>
                    <a:pt x="116090" y="141625"/>
                  </a:lnTo>
                  <a:lnTo>
                    <a:pt x="112573" y="140463"/>
                  </a:lnTo>
                  <a:lnTo>
                    <a:pt x="107884" y="139882"/>
                  </a:lnTo>
                  <a:lnTo>
                    <a:pt x="103194" y="138719"/>
                  </a:lnTo>
                  <a:lnTo>
                    <a:pt x="98505" y="138719"/>
                  </a:lnTo>
                  <a:lnTo>
                    <a:pt x="93815" y="138719"/>
                  </a:lnTo>
                  <a:lnTo>
                    <a:pt x="90298" y="138719"/>
                  </a:lnTo>
                  <a:lnTo>
                    <a:pt x="88539" y="139882"/>
                  </a:lnTo>
                  <a:lnTo>
                    <a:pt x="85022" y="139882"/>
                  </a:lnTo>
                  <a:lnTo>
                    <a:pt x="81505" y="138719"/>
                  </a:lnTo>
                  <a:lnTo>
                    <a:pt x="79160" y="136975"/>
                  </a:lnTo>
                  <a:lnTo>
                    <a:pt x="79160" y="134069"/>
                  </a:lnTo>
                  <a:lnTo>
                    <a:pt x="80333" y="131744"/>
                  </a:lnTo>
                  <a:lnTo>
                    <a:pt x="82091" y="128838"/>
                  </a:lnTo>
                  <a:lnTo>
                    <a:pt x="83264" y="127095"/>
                  </a:lnTo>
                  <a:lnTo>
                    <a:pt x="80333" y="125351"/>
                  </a:lnTo>
                  <a:lnTo>
                    <a:pt x="76815" y="124770"/>
                  </a:lnTo>
                  <a:lnTo>
                    <a:pt x="76229" y="124770"/>
                  </a:lnTo>
                  <a:lnTo>
                    <a:pt x="76815" y="123026"/>
                  </a:lnTo>
                  <a:lnTo>
                    <a:pt x="78574" y="118376"/>
                  </a:lnTo>
                  <a:lnTo>
                    <a:pt x="78574" y="115470"/>
                  </a:lnTo>
                  <a:lnTo>
                    <a:pt x="76229" y="116051"/>
                  </a:lnTo>
                  <a:lnTo>
                    <a:pt x="72712" y="118957"/>
                  </a:lnTo>
                  <a:lnTo>
                    <a:pt x="67436" y="119539"/>
                  </a:lnTo>
                  <a:lnTo>
                    <a:pt x="63333" y="117795"/>
                  </a:lnTo>
                  <a:lnTo>
                    <a:pt x="61574" y="113726"/>
                  </a:lnTo>
                  <a:lnTo>
                    <a:pt x="62747" y="109658"/>
                  </a:lnTo>
                  <a:lnTo>
                    <a:pt x="65678" y="103846"/>
                  </a:lnTo>
                  <a:lnTo>
                    <a:pt x="68022" y="102102"/>
                  </a:lnTo>
                  <a:lnTo>
                    <a:pt x="70953" y="100939"/>
                  </a:lnTo>
                  <a:lnTo>
                    <a:pt x="75057" y="100358"/>
                  </a:lnTo>
                  <a:lnTo>
                    <a:pt x="78574" y="100358"/>
                  </a:lnTo>
                  <a:lnTo>
                    <a:pt x="81505" y="100939"/>
                  </a:lnTo>
                  <a:lnTo>
                    <a:pt x="85022" y="101521"/>
                  </a:lnTo>
                  <a:lnTo>
                    <a:pt x="86781" y="102683"/>
                  </a:lnTo>
                  <a:lnTo>
                    <a:pt x="88539" y="105008"/>
                  </a:lnTo>
                  <a:lnTo>
                    <a:pt x="89712" y="107914"/>
                  </a:lnTo>
                  <a:lnTo>
                    <a:pt x="90884" y="110820"/>
                  </a:lnTo>
                  <a:lnTo>
                    <a:pt x="93229" y="111401"/>
                  </a:lnTo>
                  <a:lnTo>
                    <a:pt x="93815" y="110239"/>
                  </a:lnTo>
                  <a:lnTo>
                    <a:pt x="93815" y="106752"/>
                  </a:lnTo>
                  <a:lnTo>
                    <a:pt x="94401" y="103846"/>
                  </a:lnTo>
                  <a:lnTo>
                    <a:pt x="95574" y="100939"/>
                  </a:lnTo>
                  <a:lnTo>
                    <a:pt x="99677" y="98033"/>
                  </a:lnTo>
                  <a:lnTo>
                    <a:pt x="104367" y="94546"/>
                  </a:lnTo>
                  <a:lnTo>
                    <a:pt x="108470" y="89896"/>
                  </a:lnTo>
                  <a:lnTo>
                    <a:pt x="111987" y="85828"/>
                  </a:lnTo>
                  <a:lnTo>
                    <a:pt x="117263" y="81759"/>
                  </a:lnTo>
                  <a:lnTo>
                    <a:pt x="123125" y="80015"/>
                  </a:lnTo>
                  <a:lnTo>
                    <a:pt x="128987" y="79434"/>
                  </a:lnTo>
                  <a:lnTo>
                    <a:pt x="133090" y="78853"/>
                  </a:lnTo>
                  <a:lnTo>
                    <a:pt x="135435" y="76528"/>
                  </a:lnTo>
                  <a:lnTo>
                    <a:pt x="134849" y="73041"/>
                  </a:lnTo>
                  <a:lnTo>
                    <a:pt x="134263" y="71297"/>
                  </a:lnTo>
                  <a:lnTo>
                    <a:pt x="134849" y="70134"/>
                  </a:lnTo>
                  <a:lnTo>
                    <a:pt x="142469" y="70134"/>
                  </a:lnTo>
                  <a:lnTo>
                    <a:pt x="150090" y="68391"/>
                  </a:lnTo>
                  <a:lnTo>
                    <a:pt x="150676" y="64903"/>
                  </a:lnTo>
                  <a:lnTo>
                    <a:pt x="146573" y="58510"/>
                  </a:lnTo>
                  <a:lnTo>
                    <a:pt x="141883" y="53279"/>
                  </a:lnTo>
                  <a:lnTo>
                    <a:pt x="137194" y="49792"/>
                  </a:lnTo>
                  <a:lnTo>
                    <a:pt x="133090" y="49210"/>
                  </a:lnTo>
                  <a:lnTo>
                    <a:pt x="128401" y="52116"/>
                  </a:lnTo>
                  <a:lnTo>
                    <a:pt x="124297" y="57348"/>
                  </a:lnTo>
                  <a:lnTo>
                    <a:pt x="120194" y="61997"/>
                  </a:lnTo>
                  <a:lnTo>
                    <a:pt x="117263" y="63160"/>
                  </a:lnTo>
                  <a:lnTo>
                    <a:pt x="115504" y="61997"/>
                  </a:lnTo>
                  <a:lnTo>
                    <a:pt x="114918" y="57348"/>
                  </a:lnTo>
                  <a:lnTo>
                    <a:pt x="112573" y="53860"/>
                  </a:lnTo>
                  <a:lnTo>
                    <a:pt x="108470" y="53279"/>
                  </a:lnTo>
                  <a:lnTo>
                    <a:pt x="104367" y="53279"/>
                  </a:lnTo>
                  <a:lnTo>
                    <a:pt x="102608" y="49792"/>
                  </a:lnTo>
                  <a:lnTo>
                    <a:pt x="103780" y="47467"/>
                  </a:lnTo>
                  <a:lnTo>
                    <a:pt x="106125" y="45142"/>
                  </a:lnTo>
                  <a:lnTo>
                    <a:pt x="110229" y="43398"/>
                  </a:lnTo>
                  <a:lnTo>
                    <a:pt x="114918" y="41654"/>
                  </a:lnTo>
                  <a:lnTo>
                    <a:pt x="119021" y="41073"/>
                  </a:lnTo>
                  <a:lnTo>
                    <a:pt x="123125" y="40492"/>
                  </a:lnTo>
                  <a:lnTo>
                    <a:pt x="124883" y="40492"/>
                  </a:lnTo>
                  <a:lnTo>
                    <a:pt x="126056" y="40492"/>
                  </a:lnTo>
                  <a:lnTo>
                    <a:pt x="129573" y="39330"/>
                  </a:lnTo>
                  <a:lnTo>
                    <a:pt x="127814" y="36423"/>
                  </a:lnTo>
                  <a:lnTo>
                    <a:pt x="124883" y="34098"/>
                  </a:lnTo>
                  <a:lnTo>
                    <a:pt x="124297" y="31192"/>
                  </a:lnTo>
                  <a:lnTo>
                    <a:pt x="124297" y="28867"/>
                  </a:lnTo>
                  <a:lnTo>
                    <a:pt x="121952" y="27705"/>
                  </a:lnTo>
                  <a:lnTo>
                    <a:pt x="119608" y="27705"/>
                  </a:lnTo>
                  <a:lnTo>
                    <a:pt x="117849" y="30611"/>
                  </a:lnTo>
                  <a:lnTo>
                    <a:pt x="116677" y="32936"/>
                  </a:lnTo>
                  <a:lnTo>
                    <a:pt x="114332" y="34098"/>
                  </a:lnTo>
                  <a:lnTo>
                    <a:pt x="111401" y="32355"/>
                  </a:lnTo>
                  <a:lnTo>
                    <a:pt x="111987" y="30030"/>
                  </a:lnTo>
                  <a:lnTo>
                    <a:pt x="112573" y="27705"/>
                  </a:lnTo>
                  <a:lnTo>
                    <a:pt x="109642" y="27705"/>
                  </a:lnTo>
                  <a:lnTo>
                    <a:pt x="105539" y="27124"/>
                  </a:lnTo>
                  <a:lnTo>
                    <a:pt x="102022" y="25961"/>
                  </a:lnTo>
                  <a:lnTo>
                    <a:pt x="100849" y="23055"/>
                  </a:lnTo>
                  <a:lnTo>
                    <a:pt x="100849" y="21893"/>
                  </a:lnTo>
                  <a:lnTo>
                    <a:pt x="98505" y="20149"/>
                  </a:lnTo>
                  <a:lnTo>
                    <a:pt x="93815" y="20149"/>
                  </a:lnTo>
                  <a:lnTo>
                    <a:pt x="90298" y="21893"/>
                  </a:lnTo>
                  <a:lnTo>
                    <a:pt x="89712" y="23636"/>
                  </a:lnTo>
                  <a:lnTo>
                    <a:pt x="88539" y="25961"/>
                  </a:lnTo>
                  <a:lnTo>
                    <a:pt x="85022" y="27124"/>
                  </a:lnTo>
                  <a:lnTo>
                    <a:pt x="83264" y="27124"/>
                  </a:lnTo>
                  <a:lnTo>
                    <a:pt x="80919" y="27124"/>
                  </a:lnTo>
                  <a:lnTo>
                    <a:pt x="78574" y="27124"/>
                  </a:lnTo>
                  <a:lnTo>
                    <a:pt x="75643" y="26543"/>
                  </a:lnTo>
                  <a:lnTo>
                    <a:pt x="72126" y="26543"/>
                  </a:lnTo>
                  <a:lnTo>
                    <a:pt x="69781" y="25961"/>
                  </a:lnTo>
                  <a:lnTo>
                    <a:pt x="66264" y="25380"/>
                  </a:lnTo>
                  <a:lnTo>
                    <a:pt x="65882" y="25254"/>
                  </a:lnTo>
                  <a:cubicBezTo>
                    <a:pt x="86901" y="8482"/>
                    <a:pt x="113749" y="0"/>
                    <a:pt x="142598" y="0"/>
                  </a:cubicBezTo>
                  <a:close/>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n-US" sz="1167" dirty="0">
                <a:solidFill>
                  <a:srgbClr val="0A252F"/>
                </a:solidFill>
                <a:latin typeface="Gotham Black"/>
                <a:cs typeface="Gotham Black"/>
              </a:endParaRPr>
            </a:p>
          </p:txBody>
        </p:sp>
        <p:sp>
          <p:nvSpPr>
            <p:cNvPr id="142" name="Oval 130"/>
            <p:cNvSpPr>
              <a:spLocks noChangeArrowheads="1"/>
            </p:cNvSpPr>
            <p:nvPr/>
          </p:nvSpPr>
          <p:spPr bwMode="gray">
            <a:xfrm>
              <a:off x="1304193" y="1035400"/>
              <a:ext cx="386621" cy="382793"/>
            </a:xfrm>
            <a:prstGeom prst="ellipse">
              <a:avLst/>
            </a:prstGeom>
            <a:noFill/>
            <a:ln w="12700">
              <a:solidFill>
                <a:srgbClr val="7F8C8D"/>
              </a:solidFill>
              <a:round/>
              <a:headEnd/>
              <a:tailEnd/>
            </a:ln>
            <a:effectLst/>
          </p:spPr>
          <p:txBody>
            <a:bodyPr wrap="none" anchor="ctr"/>
            <a:lstStyle/>
            <a:p>
              <a:endParaRPr lang="en-US" sz="1167" dirty="0">
                <a:solidFill>
                  <a:srgbClr val="0A252F"/>
                </a:solidFill>
                <a:latin typeface="Gotham Black"/>
                <a:cs typeface="Gotham Black"/>
              </a:endParaRPr>
            </a:p>
          </p:txBody>
        </p:sp>
      </p:grpSp>
      <p:sp>
        <p:nvSpPr>
          <p:cNvPr id="143" name="dtable170554751157760 0 66 96 95 65"/>
          <p:cNvSpPr txBox="1">
            <a:spLocks/>
          </p:cNvSpPr>
          <p:nvPr>
            <p:custDataLst>
              <p:tags r:id="rId3"/>
            </p:custDataLst>
          </p:nvPr>
        </p:nvSpPr>
        <p:spPr>
          <a:xfrm>
            <a:off x="1329915" y="1904558"/>
            <a:ext cx="1713738" cy="462138"/>
          </a:xfrm>
          <a:prstGeom prst="rect">
            <a:avLst/>
          </a:prstGeom>
          <a:solidFill>
            <a:srgbClr val="393B51"/>
          </a:solidFill>
          <a:ln w="9525">
            <a:noFill/>
            <a:miter lim="800000"/>
            <a:headEnd/>
            <a:tailEnd/>
          </a:ln>
          <a:effectLst/>
        </p:spPr>
        <p:txBody>
          <a:bodyPr vert="horz" wrap="square" lIns="62198" tIns="61227" rIns="61227" bIns="61227"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2000" dirty="0">
                <a:solidFill>
                  <a:prstClr val="white"/>
                </a:solidFill>
                <a:latin typeface="Gotham Black"/>
                <a:cs typeface="Gotham Black"/>
              </a:rPr>
              <a:t>S</a:t>
            </a:r>
            <a:r>
              <a:rPr lang="en-US" sz="1500" dirty="0">
                <a:solidFill>
                  <a:prstClr val="white"/>
                </a:solidFill>
                <a:latin typeface="Gotham Black"/>
                <a:cs typeface="Gotham Black"/>
              </a:rPr>
              <a:t>hare</a:t>
            </a:r>
          </a:p>
        </p:txBody>
      </p:sp>
      <p:grpSp>
        <p:nvGrpSpPr>
          <p:cNvPr id="144" name="Group 143"/>
          <p:cNvGrpSpPr/>
          <p:nvPr/>
        </p:nvGrpSpPr>
        <p:grpSpPr>
          <a:xfrm>
            <a:off x="2593364" y="1983314"/>
            <a:ext cx="357193" cy="312048"/>
            <a:chOff x="1356916" y="1852824"/>
            <a:chExt cx="333898" cy="291697"/>
          </a:xfrm>
        </p:grpSpPr>
        <p:sp>
          <p:nvSpPr>
            <p:cNvPr id="145" name="Oval 144"/>
            <p:cNvSpPr/>
            <p:nvPr/>
          </p:nvSpPr>
          <p:spPr>
            <a:xfrm>
              <a:off x="1356916" y="1852824"/>
              <a:ext cx="123450" cy="123449"/>
            </a:xfrm>
            <a:prstGeom prst="ellipse">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err="1">
                <a:solidFill>
                  <a:srgbClr val="0A252F"/>
                </a:solidFill>
                <a:latin typeface="Gotham Black"/>
                <a:cs typeface="Gotham Black"/>
              </a:endParaRPr>
            </a:p>
          </p:txBody>
        </p:sp>
        <p:sp>
          <p:nvSpPr>
            <p:cNvPr id="146" name="Oval 145"/>
            <p:cNvSpPr/>
            <p:nvPr/>
          </p:nvSpPr>
          <p:spPr>
            <a:xfrm>
              <a:off x="1356916" y="2021072"/>
              <a:ext cx="123450" cy="123449"/>
            </a:xfrm>
            <a:prstGeom prst="ellipse">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err="1">
                <a:solidFill>
                  <a:srgbClr val="0A252F"/>
                </a:solidFill>
                <a:latin typeface="Gotham Black"/>
                <a:cs typeface="Gotham Black"/>
              </a:endParaRPr>
            </a:p>
          </p:txBody>
        </p:sp>
        <p:sp>
          <p:nvSpPr>
            <p:cNvPr id="147" name="Oval 146"/>
            <p:cNvSpPr/>
            <p:nvPr/>
          </p:nvSpPr>
          <p:spPr>
            <a:xfrm>
              <a:off x="1567364" y="1936949"/>
              <a:ext cx="123450" cy="123449"/>
            </a:xfrm>
            <a:prstGeom prst="ellipse">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err="1">
                <a:solidFill>
                  <a:srgbClr val="0A252F"/>
                </a:solidFill>
                <a:latin typeface="Gotham Black"/>
                <a:cs typeface="Gotham Black"/>
              </a:endParaRPr>
            </a:p>
          </p:txBody>
        </p:sp>
        <p:sp>
          <p:nvSpPr>
            <p:cNvPr id="148" name="Rectangle 147"/>
            <p:cNvSpPr/>
            <p:nvPr/>
          </p:nvSpPr>
          <p:spPr>
            <a:xfrm rot="1385880">
              <a:off x="1415770" y="1929921"/>
              <a:ext cx="216191" cy="46908"/>
            </a:xfrm>
            <a:prstGeom prst="rect">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err="1">
                <a:solidFill>
                  <a:srgbClr val="0A252F"/>
                </a:solidFill>
                <a:latin typeface="Gotham Black"/>
                <a:cs typeface="Gotham Black"/>
              </a:endParaRPr>
            </a:p>
          </p:txBody>
        </p:sp>
        <p:sp>
          <p:nvSpPr>
            <p:cNvPr id="149" name="Rectangle 148"/>
            <p:cNvSpPr/>
            <p:nvPr/>
          </p:nvSpPr>
          <p:spPr>
            <a:xfrm rot="20214120" flipV="1">
              <a:off x="1415770" y="2020514"/>
              <a:ext cx="216191" cy="46908"/>
            </a:xfrm>
            <a:prstGeom prst="rect">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err="1">
                <a:solidFill>
                  <a:srgbClr val="0A252F"/>
                </a:solidFill>
                <a:latin typeface="Gotham Black"/>
                <a:cs typeface="Gotham Black"/>
              </a:endParaRPr>
            </a:p>
          </p:txBody>
        </p:sp>
      </p:grpSp>
      <p:sp>
        <p:nvSpPr>
          <p:cNvPr id="150" name="dtable170554751157760 0 66 161 95 65"/>
          <p:cNvSpPr txBox="1">
            <a:spLocks/>
          </p:cNvSpPr>
          <p:nvPr>
            <p:custDataLst>
              <p:tags r:id="rId4"/>
            </p:custDataLst>
          </p:nvPr>
        </p:nvSpPr>
        <p:spPr>
          <a:xfrm>
            <a:off x="1329915" y="2467859"/>
            <a:ext cx="1713738" cy="462138"/>
          </a:xfrm>
          <a:prstGeom prst="rect">
            <a:avLst/>
          </a:prstGeom>
          <a:solidFill>
            <a:srgbClr val="393B51"/>
          </a:solidFill>
          <a:ln w="9525">
            <a:noFill/>
            <a:miter lim="800000"/>
            <a:headEnd/>
            <a:tailEnd/>
          </a:ln>
          <a:effectLst/>
        </p:spPr>
        <p:txBody>
          <a:bodyPr vert="horz" wrap="square" lIns="62198" tIns="61227" rIns="61227" bIns="61227"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2000" dirty="0" err="1">
                <a:solidFill>
                  <a:prstClr val="white"/>
                </a:solidFill>
                <a:latin typeface="Gotham Black"/>
                <a:cs typeface="Gotham Black"/>
              </a:rPr>
              <a:t>O</a:t>
            </a:r>
            <a:r>
              <a:rPr lang="en-US" sz="1500" dirty="0" err="1">
                <a:solidFill>
                  <a:prstClr val="white"/>
                </a:solidFill>
                <a:latin typeface="Gotham Black"/>
                <a:cs typeface="Gotham Black"/>
              </a:rPr>
              <a:t>ptimise</a:t>
            </a:r>
            <a:endParaRPr lang="en-US" sz="1500" dirty="0">
              <a:solidFill>
                <a:prstClr val="white"/>
              </a:solidFill>
              <a:latin typeface="Gotham Black"/>
              <a:cs typeface="Gotham Black"/>
            </a:endParaRPr>
          </a:p>
        </p:txBody>
      </p:sp>
      <p:grpSp>
        <p:nvGrpSpPr>
          <p:cNvPr id="151" name="Group 150"/>
          <p:cNvGrpSpPr/>
          <p:nvPr/>
        </p:nvGrpSpPr>
        <p:grpSpPr>
          <a:xfrm>
            <a:off x="2580378" y="2526781"/>
            <a:ext cx="370179" cy="365896"/>
            <a:chOff x="1344776" y="2715896"/>
            <a:chExt cx="346038" cy="342034"/>
          </a:xfrm>
        </p:grpSpPr>
        <p:sp>
          <p:nvSpPr>
            <p:cNvPr id="152" name="Freeform 395"/>
            <p:cNvSpPr>
              <a:spLocks noEditPoints="1"/>
            </p:cNvSpPr>
            <p:nvPr/>
          </p:nvSpPr>
          <p:spPr bwMode="auto">
            <a:xfrm>
              <a:off x="1344776" y="2715896"/>
              <a:ext cx="346038" cy="342034"/>
            </a:xfrm>
            <a:custGeom>
              <a:avLst/>
              <a:gdLst>
                <a:gd name="T0" fmla="*/ 175 w 670"/>
                <a:gd name="T1" fmla="*/ 96 h 670"/>
                <a:gd name="T2" fmla="*/ 209 w 670"/>
                <a:gd name="T3" fmla="*/ 83 h 670"/>
                <a:gd name="T4" fmla="*/ 219 w 670"/>
                <a:gd name="T5" fmla="*/ 15 h 670"/>
                <a:gd name="T6" fmla="*/ 316 w 670"/>
                <a:gd name="T7" fmla="*/ 48 h 670"/>
                <a:gd name="T8" fmla="*/ 352 w 670"/>
                <a:gd name="T9" fmla="*/ 53 h 670"/>
                <a:gd name="T10" fmla="*/ 395 w 670"/>
                <a:gd name="T11" fmla="*/ 0 h 670"/>
                <a:gd name="T12" fmla="*/ 462 w 670"/>
                <a:gd name="T13" fmla="*/ 77 h 670"/>
                <a:gd name="T14" fmla="*/ 490 w 670"/>
                <a:gd name="T15" fmla="*/ 100 h 670"/>
                <a:gd name="T16" fmla="*/ 554 w 670"/>
                <a:gd name="T17" fmla="*/ 76 h 670"/>
                <a:gd name="T18" fmla="*/ 574 w 670"/>
                <a:gd name="T19" fmla="*/ 176 h 670"/>
                <a:gd name="T20" fmla="*/ 587 w 670"/>
                <a:gd name="T21" fmla="*/ 210 h 670"/>
                <a:gd name="T22" fmla="*/ 655 w 670"/>
                <a:gd name="T23" fmla="*/ 220 h 670"/>
                <a:gd name="T24" fmla="*/ 622 w 670"/>
                <a:gd name="T25" fmla="*/ 317 h 670"/>
                <a:gd name="T26" fmla="*/ 617 w 670"/>
                <a:gd name="T27" fmla="*/ 353 h 670"/>
                <a:gd name="T28" fmla="*/ 670 w 670"/>
                <a:gd name="T29" fmla="*/ 396 h 670"/>
                <a:gd name="T30" fmla="*/ 593 w 670"/>
                <a:gd name="T31" fmla="*/ 463 h 670"/>
                <a:gd name="T32" fmla="*/ 570 w 670"/>
                <a:gd name="T33" fmla="*/ 491 h 670"/>
                <a:gd name="T34" fmla="*/ 594 w 670"/>
                <a:gd name="T35" fmla="*/ 555 h 670"/>
                <a:gd name="T36" fmla="*/ 494 w 670"/>
                <a:gd name="T37" fmla="*/ 575 h 670"/>
                <a:gd name="T38" fmla="*/ 460 w 670"/>
                <a:gd name="T39" fmla="*/ 588 h 670"/>
                <a:gd name="T40" fmla="*/ 450 w 670"/>
                <a:gd name="T41" fmla="*/ 655 h 670"/>
                <a:gd name="T42" fmla="*/ 353 w 670"/>
                <a:gd name="T43" fmla="*/ 622 h 670"/>
                <a:gd name="T44" fmla="*/ 317 w 670"/>
                <a:gd name="T45" fmla="*/ 617 h 670"/>
                <a:gd name="T46" fmla="*/ 274 w 670"/>
                <a:gd name="T47" fmla="*/ 670 h 670"/>
                <a:gd name="T48" fmla="*/ 207 w 670"/>
                <a:gd name="T49" fmla="*/ 594 h 670"/>
                <a:gd name="T50" fmla="*/ 179 w 670"/>
                <a:gd name="T51" fmla="*/ 570 h 670"/>
                <a:gd name="T52" fmla="*/ 115 w 670"/>
                <a:gd name="T53" fmla="*/ 595 h 670"/>
                <a:gd name="T54" fmla="*/ 95 w 670"/>
                <a:gd name="T55" fmla="*/ 495 h 670"/>
                <a:gd name="T56" fmla="*/ 82 w 670"/>
                <a:gd name="T57" fmla="*/ 461 h 670"/>
                <a:gd name="T58" fmla="*/ 15 w 670"/>
                <a:gd name="T59" fmla="*/ 451 h 670"/>
                <a:gd name="T60" fmla="*/ 48 w 670"/>
                <a:gd name="T61" fmla="*/ 354 h 670"/>
                <a:gd name="T62" fmla="*/ 53 w 670"/>
                <a:gd name="T63" fmla="*/ 318 h 670"/>
                <a:gd name="T64" fmla="*/ 0 w 670"/>
                <a:gd name="T65" fmla="*/ 275 h 670"/>
                <a:gd name="T66" fmla="*/ 76 w 670"/>
                <a:gd name="T67" fmla="*/ 208 h 670"/>
                <a:gd name="T68" fmla="*/ 100 w 670"/>
                <a:gd name="T69" fmla="*/ 180 h 670"/>
                <a:gd name="T70" fmla="*/ 75 w 670"/>
                <a:gd name="T71" fmla="*/ 116 h 670"/>
                <a:gd name="T72" fmla="*/ 195 w 670"/>
                <a:gd name="T73" fmla="*/ 196 h 670"/>
                <a:gd name="T74" fmla="*/ 474 w 670"/>
                <a:gd name="T75" fmla="*/ 475 h 670"/>
                <a:gd name="T76" fmla="*/ 195 w 670"/>
                <a:gd name="T77" fmla="*/ 196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0" h="670">
                  <a:moveTo>
                    <a:pt x="115" y="76"/>
                  </a:moveTo>
                  <a:lnTo>
                    <a:pt x="175" y="96"/>
                  </a:lnTo>
                  <a:lnTo>
                    <a:pt x="179" y="100"/>
                  </a:lnTo>
                  <a:cubicBezTo>
                    <a:pt x="189" y="94"/>
                    <a:pt x="199" y="88"/>
                    <a:pt x="209" y="83"/>
                  </a:cubicBezTo>
                  <a:lnTo>
                    <a:pt x="207" y="77"/>
                  </a:lnTo>
                  <a:lnTo>
                    <a:pt x="219" y="15"/>
                  </a:lnTo>
                  <a:lnTo>
                    <a:pt x="274" y="0"/>
                  </a:lnTo>
                  <a:lnTo>
                    <a:pt x="316" y="48"/>
                  </a:lnTo>
                  <a:lnTo>
                    <a:pt x="317" y="53"/>
                  </a:lnTo>
                  <a:cubicBezTo>
                    <a:pt x="329" y="53"/>
                    <a:pt x="340" y="53"/>
                    <a:pt x="352" y="53"/>
                  </a:cubicBezTo>
                  <a:lnTo>
                    <a:pt x="353" y="48"/>
                  </a:lnTo>
                  <a:lnTo>
                    <a:pt x="395" y="0"/>
                  </a:lnTo>
                  <a:lnTo>
                    <a:pt x="450" y="15"/>
                  </a:lnTo>
                  <a:lnTo>
                    <a:pt x="462" y="77"/>
                  </a:lnTo>
                  <a:lnTo>
                    <a:pt x="460" y="83"/>
                  </a:lnTo>
                  <a:cubicBezTo>
                    <a:pt x="470" y="88"/>
                    <a:pt x="480" y="94"/>
                    <a:pt x="490" y="100"/>
                  </a:cubicBezTo>
                  <a:lnTo>
                    <a:pt x="494" y="96"/>
                  </a:lnTo>
                  <a:lnTo>
                    <a:pt x="554" y="76"/>
                  </a:lnTo>
                  <a:lnTo>
                    <a:pt x="594" y="116"/>
                  </a:lnTo>
                  <a:lnTo>
                    <a:pt x="574" y="176"/>
                  </a:lnTo>
                  <a:lnTo>
                    <a:pt x="570" y="180"/>
                  </a:lnTo>
                  <a:cubicBezTo>
                    <a:pt x="576" y="190"/>
                    <a:pt x="582" y="200"/>
                    <a:pt x="587" y="210"/>
                  </a:cubicBezTo>
                  <a:lnTo>
                    <a:pt x="593" y="208"/>
                  </a:lnTo>
                  <a:lnTo>
                    <a:pt x="655" y="220"/>
                  </a:lnTo>
                  <a:lnTo>
                    <a:pt x="670" y="275"/>
                  </a:lnTo>
                  <a:lnTo>
                    <a:pt x="622" y="317"/>
                  </a:lnTo>
                  <a:lnTo>
                    <a:pt x="617" y="318"/>
                  </a:lnTo>
                  <a:cubicBezTo>
                    <a:pt x="617" y="330"/>
                    <a:pt x="617" y="341"/>
                    <a:pt x="617" y="353"/>
                  </a:cubicBezTo>
                  <a:lnTo>
                    <a:pt x="622" y="354"/>
                  </a:lnTo>
                  <a:lnTo>
                    <a:pt x="670" y="396"/>
                  </a:lnTo>
                  <a:lnTo>
                    <a:pt x="655" y="451"/>
                  </a:lnTo>
                  <a:lnTo>
                    <a:pt x="593" y="463"/>
                  </a:lnTo>
                  <a:lnTo>
                    <a:pt x="587" y="461"/>
                  </a:lnTo>
                  <a:cubicBezTo>
                    <a:pt x="582" y="471"/>
                    <a:pt x="576" y="481"/>
                    <a:pt x="570" y="491"/>
                  </a:cubicBezTo>
                  <a:lnTo>
                    <a:pt x="574" y="495"/>
                  </a:lnTo>
                  <a:lnTo>
                    <a:pt x="594" y="555"/>
                  </a:lnTo>
                  <a:lnTo>
                    <a:pt x="554" y="595"/>
                  </a:lnTo>
                  <a:lnTo>
                    <a:pt x="494" y="575"/>
                  </a:lnTo>
                  <a:lnTo>
                    <a:pt x="490" y="570"/>
                  </a:lnTo>
                  <a:cubicBezTo>
                    <a:pt x="480" y="577"/>
                    <a:pt x="470" y="583"/>
                    <a:pt x="460" y="588"/>
                  </a:cubicBezTo>
                  <a:lnTo>
                    <a:pt x="462" y="594"/>
                  </a:lnTo>
                  <a:lnTo>
                    <a:pt x="450" y="655"/>
                  </a:lnTo>
                  <a:lnTo>
                    <a:pt x="395" y="670"/>
                  </a:lnTo>
                  <a:lnTo>
                    <a:pt x="353" y="622"/>
                  </a:lnTo>
                  <a:lnTo>
                    <a:pt x="352" y="617"/>
                  </a:lnTo>
                  <a:cubicBezTo>
                    <a:pt x="340" y="618"/>
                    <a:pt x="329" y="618"/>
                    <a:pt x="317" y="617"/>
                  </a:cubicBezTo>
                  <a:lnTo>
                    <a:pt x="316" y="622"/>
                  </a:lnTo>
                  <a:lnTo>
                    <a:pt x="274" y="670"/>
                  </a:lnTo>
                  <a:lnTo>
                    <a:pt x="219" y="655"/>
                  </a:lnTo>
                  <a:lnTo>
                    <a:pt x="207" y="594"/>
                  </a:lnTo>
                  <a:lnTo>
                    <a:pt x="209" y="588"/>
                  </a:lnTo>
                  <a:cubicBezTo>
                    <a:pt x="199" y="583"/>
                    <a:pt x="189" y="577"/>
                    <a:pt x="179" y="570"/>
                  </a:cubicBezTo>
                  <a:lnTo>
                    <a:pt x="175" y="575"/>
                  </a:lnTo>
                  <a:lnTo>
                    <a:pt x="115" y="595"/>
                  </a:lnTo>
                  <a:lnTo>
                    <a:pt x="75" y="555"/>
                  </a:lnTo>
                  <a:lnTo>
                    <a:pt x="95" y="495"/>
                  </a:lnTo>
                  <a:lnTo>
                    <a:pt x="100" y="491"/>
                  </a:lnTo>
                  <a:cubicBezTo>
                    <a:pt x="93" y="481"/>
                    <a:pt x="87" y="471"/>
                    <a:pt x="82" y="461"/>
                  </a:cubicBezTo>
                  <a:lnTo>
                    <a:pt x="76" y="463"/>
                  </a:lnTo>
                  <a:lnTo>
                    <a:pt x="15" y="451"/>
                  </a:lnTo>
                  <a:lnTo>
                    <a:pt x="0" y="396"/>
                  </a:lnTo>
                  <a:lnTo>
                    <a:pt x="48" y="354"/>
                  </a:lnTo>
                  <a:lnTo>
                    <a:pt x="53" y="353"/>
                  </a:lnTo>
                  <a:cubicBezTo>
                    <a:pt x="52" y="341"/>
                    <a:pt x="52" y="330"/>
                    <a:pt x="53" y="318"/>
                  </a:cubicBezTo>
                  <a:lnTo>
                    <a:pt x="48" y="317"/>
                  </a:lnTo>
                  <a:lnTo>
                    <a:pt x="0" y="275"/>
                  </a:lnTo>
                  <a:lnTo>
                    <a:pt x="15" y="220"/>
                  </a:lnTo>
                  <a:lnTo>
                    <a:pt x="76" y="208"/>
                  </a:lnTo>
                  <a:lnTo>
                    <a:pt x="82" y="210"/>
                  </a:lnTo>
                  <a:cubicBezTo>
                    <a:pt x="87" y="200"/>
                    <a:pt x="93" y="190"/>
                    <a:pt x="100" y="180"/>
                  </a:cubicBezTo>
                  <a:lnTo>
                    <a:pt x="95" y="176"/>
                  </a:lnTo>
                  <a:lnTo>
                    <a:pt x="75" y="116"/>
                  </a:lnTo>
                  <a:lnTo>
                    <a:pt x="115" y="76"/>
                  </a:lnTo>
                  <a:close/>
                  <a:moveTo>
                    <a:pt x="195" y="196"/>
                  </a:moveTo>
                  <a:cubicBezTo>
                    <a:pt x="118" y="273"/>
                    <a:pt x="118" y="398"/>
                    <a:pt x="195" y="475"/>
                  </a:cubicBezTo>
                  <a:cubicBezTo>
                    <a:pt x="272" y="552"/>
                    <a:pt x="397" y="552"/>
                    <a:pt x="474" y="475"/>
                  </a:cubicBezTo>
                  <a:cubicBezTo>
                    <a:pt x="552" y="398"/>
                    <a:pt x="552" y="273"/>
                    <a:pt x="474" y="196"/>
                  </a:cubicBezTo>
                  <a:cubicBezTo>
                    <a:pt x="397" y="118"/>
                    <a:pt x="272" y="118"/>
                    <a:pt x="195" y="196"/>
                  </a:cubicBezTo>
                  <a:close/>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n-US" sz="1167" dirty="0">
                <a:solidFill>
                  <a:srgbClr val="0A252F"/>
                </a:solidFill>
                <a:latin typeface="Gotham Black"/>
                <a:cs typeface="Gotham Black"/>
              </a:endParaRPr>
            </a:p>
          </p:txBody>
        </p:sp>
        <p:sp>
          <p:nvSpPr>
            <p:cNvPr id="153" name="Freeform 396"/>
            <p:cNvSpPr>
              <a:spLocks noEditPoints="1"/>
            </p:cNvSpPr>
            <p:nvPr/>
          </p:nvSpPr>
          <p:spPr bwMode="auto">
            <a:xfrm>
              <a:off x="1389994" y="2760469"/>
              <a:ext cx="254615" cy="252891"/>
            </a:xfrm>
            <a:custGeom>
              <a:avLst/>
              <a:gdLst>
                <a:gd name="T0" fmla="*/ 88 w 495"/>
                <a:gd name="T1" fmla="*/ 88 h 495"/>
                <a:gd name="T2" fmla="*/ 407 w 495"/>
                <a:gd name="T3" fmla="*/ 88 h 495"/>
                <a:gd name="T4" fmla="*/ 407 w 495"/>
                <a:gd name="T5" fmla="*/ 407 h 495"/>
                <a:gd name="T6" fmla="*/ 88 w 495"/>
                <a:gd name="T7" fmla="*/ 407 h 495"/>
                <a:gd name="T8" fmla="*/ 88 w 495"/>
                <a:gd name="T9" fmla="*/ 88 h 495"/>
                <a:gd name="T10" fmla="*/ 130 w 495"/>
                <a:gd name="T11" fmla="*/ 90 h 495"/>
                <a:gd name="T12" fmla="*/ 191 w 495"/>
                <a:gd name="T13" fmla="*/ 151 h 495"/>
                <a:gd name="T14" fmla="*/ 272 w 495"/>
                <a:gd name="T15" fmla="*/ 137 h 495"/>
                <a:gd name="T16" fmla="*/ 311 w 495"/>
                <a:gd name="T17" fmla="*/ 60 h 495"/>
                <a:gd name="T18" fmla="*/ 130 w 495"/>
                <a:gd name="T19" fmla="*/ 90 h 495"/>
                <a:gd name="T20" fmla="*/ 90 w 495"/>
                <a:gd name="T21" fmla="*/ 129 h 495"/>
                <a:gd name="T22" fmla="*/ 61 w 495"/>
                <a:gd name="T23" fmla="*/ 311 h 495"/>
                <a:gd name="T24" fmla="*/ 137 w 495"/>
                <a:gd name="T25" fmla="*/ 272 h 495"/>
                <a:gd name="T26" fmla="*/ 151 w 495"/>
                <a:gd name="T27" fmla="*/ 191 h 495"/>
                <a:gd name="T28" fmla="*/ 90 w 495"/>
                <a:gd name="T29" fmla="*/ 129 h 495"/>
                <a:gd name="T30" fmla="*/ 208 w 495"/>
                <a:gd name="T31" fmla="*/ 207 h 495"/>
                <a:gd name="T32" fmla="*/ 208 w 495"/>
                <a:gd name="T33" fmla="*/ 287 h 495"/>
                <a:gd name="T34" fmla="*/ 288 w 495"/>
                <a:gd name="T35" fmla="*/ 287 h 495"/>
                <a:gd name="T36" fmla="*/ 288 w 495"/>
                <a:gd name="T37" fmla="*/ 207 h 495"/>
                <a:gd name="T38" fmla="*/ 208 w 495"/>
                <a:gd name="T39" fmla="*/ 207 h 495"/>
                <a:gd name="T40" fmla="*/ 361 w 495"/>
                <a:gd name="T41" fmla="*/ 86 h 495"/>
                <a:gd name="T42" fmla="*/ 322 w 495"/>
                <a:gd name="T43" fmla="*/ 163 h 495"/>
                <a:gd name="T44" fmla="*/ 327 w 495"/>
                <a:gd name="T45" fmla="*/ 168 h 495"/>
                <a:gd name="T46" fmla="*/ 360 w 495"/>
                <a:gd name="T47" fmla="*/ 237 h 495"/>
                <a:gd name="T48" fmla="*/ 445 w 495"/>
                <a:gd name="T49" fmla="*/ 250 h 495"/>
                <a:gd name="T50" fmla="*/ 387 w 495"/>
                <a:gd name="T51" fmla="*/ 108 h 495"/>
                <a:gd name="T52" fmla="*/ 361 w 495"/>
                <a:gd name="T53" fmla="*/ 86 h 495"/>
                <a:gd name="T54" fmla="*/ 87 w 495"/>
                <a:gd name="T55" fmla="*/ 361 h 495"/>
                <a:gd name="T56" fmla="*/ 108 w 495"/>
                <a:gd name="T57" fmla="*/ 387 h 495"/>
                <a:gd name="T58" fmla="*/ 250 w 495"/>
                <a:gd name="T59" fmla="*/ 444 h 495"/>
                <a:gd name="T60" fmla="*/ 238 w 495"/>
                <a:gd name="T61" fmla="*/ 360 h 495"/>
                <a:gd name="T62" fmla="*/ 168 w 495"/>
                <a:gd name="T63" fmla="*/ 327 h 495"/>
                <a:gd name="T64" fmla="*/ 163 w 495"/>
                <a:gd name="T65" fmla="*/ 322 h 495"/>
                <a:gd name="T66" fmla="*/ 87 w 495"/>
                <a:gd name="T67" fmla="*/ 361 h 495"/>
                <a:gd name="T68" fmla="*/ 351 w 495"/>
                <a:gd name="T69" fmla="*/ 292 h 495"/>
                <a:gd name="T70" fmla="*/ 327 w 495"/>
                <a:gd name="T71" fmla="*/ 327 h 495"/>
                <a:gd name="T72" fmla="*/ 293 w 495"/>
                <a:gd name="T73" fmla="*/ 351 h 495"/>
                <a:gd name="T74" fmla="*/ 306 w 495"/>
                <a:gd name="T75" fmla="*/ 436 h 495"/>
                <a:gd name="T76" fmla="*/ 387 w 495"/>
                <a:gd name="T77" fmla="*/ 387 h 495"/>
                <a:gd name="T78" fmla="*/ 437 w 495"/>
                <a:gd name="T79" fmla="*/ 305 h 495"/>
                <a:gd name="T80" fmla="*/ 351 w 495"/>
                <a:gd name="T81" fmla="*/ 29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5" h="495">
                  <a:moveTo>
                    <a:pt x="88" y="88"/>
                  </a:moveTo>
                  <a:cubicBezTo>
                    <a:pt x="176" y="0"/>
                    <a:pt x="319" y="0"/>
                    <a:pt x="407" y="88"/>
                  </a:cubicBezTo>
                  <a:cubicBezTo>
                    <a:pt x="495" y="176"/>
                    <a:pt x="495" y="319"/>
                    <a:pt x="407" y="407"/>
                  </a:cubicBezTo>
                  <a:cubicBezTo>
                    <a:pt x="319" y="495"/>
                    <a:pt x="176" y="495"/>
                    <a:pt x="88" y="407"/>
                  </a:cubicBezTo>
                  <a:cubicBezTo>
                    <a:pt x="0" y="319"/>
                    <a:pt x="0" y="176"/>
                    <a:pt x="88" y="88"/>
                  </a:cubicBezTo>
                  <a:close/>
                  <a:moveTo>
                    <a:pt x="130" y="90"/>
                  </a:moveTo>
                  <a:lnTo>
                    <a:pt x="191" y="151"/>
                  </a:lnTo>
                  <a:cubicBezTo>
                    <a:pt x="216" y="136"/>
                    <a:pt x="244" y="131"/>
                    <a:pt x="272" y="137"/>
                  </a:cubicBezTo>
                  <a:lnTo>
                    <a:pt x="311" y="60"/>
                  </a:lnTo>
                  <a:cubicBezTo>
                    <a:pt x="251" y="40"/>
                    <a:pt x="183" y="50"/>
                    <a:pt x="130" y="90"/>
                  </a:cubicBezTo>
                  <a:close/>
                  <a:moveTo>
                    <a:pt x="90" y="129"/>
                  </a:moveTo>
                  <a:cubicBezTo>
                    <a:pt x="50" y="182"/>
                    <a:pt x="40" y="250"/>
                    <a:pt x="61" y="311"/>
                  </a:cubicBezTo>
                  <a:lnTo>
                    <a:pt x="137" y="272"/>
                  </a:lnTo>
                  <a:cubicBezTo>
                    <a:pt x="131" y="244"/>
                    <a:pt x="136" y="216"/>
                    <a:pt x="151" y="191"/>
                  </a:cubicBezTo>
                  <a:lnTo>
                    <a:pt x="90" y="129"/>
                  </a:lnTo>
                  <a:close/>
                  <a:moveTo>
                    <a:pt x="208" y="207"/>
                  </a:moveTo>
                  <a:cubicBezTo>
                    <a:pt x="186" y="229"/>
                    <a:pt x="186" y="265"/>
                    <a:pt x="208" y="287"/>
                  </a:cubicBezTo>
                  <a:cubicBezTo>
                    <a:pt x="230" y="309"/>
                    <a:pt x="266" y="309"/>
                    <a:pt x="288" y="287"/>
                  </a:cubicBezTo>
                  <a:cubicBezTo>
                    <a:pt x="310" y="265"/>
                    <a:pt x="310" y="229"/>
                    <a:pt x="288" y="207"/>
                  </a:cubicBezTo>
                  <a:cubicBezTo>
                    <a:pt x="266" y="185"/>
                    <a:pt x="230" y="185"/>
                    <a:pt x="208" y="207"/>
                  </a:cubicBezTo>
                  <a:close/>
                  <a:moveTo>
                    <a:pt x="361" y="86"/>
                  </a:moveTo>
                  <a:lnTo>
                    <a:pt x="322" y="163"/>
                  </a:lnTo>
                  <a:cubicBezTo>
                    <a:pt x="324" y="165"/>
                    <a:pt x="326" y="166"/>
                    <a:pt x="327" y="168"/>
                  </a:cubicBezTo>
                  <a:cubicBezTo>
                    <a:pt x="347" y="187"/>
                    <a:pt x="358" y="212"/>
                    <a:pt x="360" y="237"/>
                  </a:cubicBezTo>
                  <a:lnTo>
                    <a:pt x="445" y="250"/>
                  </a:lnTo>
                  <a:cubicBezTo>
                    <a:pt x="445" y="198"/>
                    <a:pt x="427" y="147"/>
                    <a:pt x="387" y="108"/>
                  </a:cubicBezTo>
                  <a:cubicBezTo>
                    <a:pt x="379" y="100"/>
                    <a:pt x="370" y="93"/>
                    <a:pt x="361" y="86"/>
                  </a:cubicBezTo>
                  <a:close/>
                  <a:moveTo>
                    <a:pt x="87" y="361"/>
                  </a:moveTo>
                  <a:cubicBezTo>
                    <a:pt x="93" y="370"/>
                    <a:pt x="100" y="379"/>
                    <a:pt x="108" y="387"/>
                  </a:cubicBezTo>
                  <a:cubicBezTo>
                    <a:pt x="147" y="426"/>
                    <a:pt x="199" y="445"/>
                    <a:pt x="250" y="444"/>
                  </a:cubicBezTo>
                  <a:lnTo>
                    <a:pt x="238" y="360"/>
                  </a:lnTo>
                  <a:cubicBezTo>
                    <a:pt x="212" y="357"/>
                    <a:pt x="187" y="347"/>
                    <a:pt x="168" y="327"/>
                  </a:cubicBezTo>
                  <a:cubicBezTo>
                    <a:pt x="166" y="325"/>
                    <a:pt x="165" y="323"/>
                    <a:pt x="163" y="322"/>
                  </a:cubicBezTo>
                  <a:lnTo>
                    <a:pt x="87" y="361"/>
                  </a:lnTo>
                  <a:close/>
                  <a:moveTo>
                    <a:pt x="351" y="292"/>
                  </a:moveTo>
                  <a:cubicBezTo>
                    <a:pt x="346" y="305"/>
                    <a:pt x="338" y="317"/>
                    <a:pt x="327" y="327"/>
                  </a:cubicBezTo>
                  <a:cubicBezTo>
                    <a:pt x="317" y="337"/>
                    <a:pt x="305" y="345"/>
                    <a:pt x="293" y="351"/>
                  </a:cubicBezTo>
                  <a:lnTo>
                    <a:pt x="306" y="436"/>
                  </a:lnTo>
                  <a:cubicBezTo>
                    <a:pt x="336" y="427"/>
                    <a:pt x="364" y="411"/>
                    <a:pt x="387" y="387"/>
                  </a:cubicBezTo>
                  <a:cubicBezTo>
                    <a:pt x="411" y="363"/>
                    <a:pt x="427" y="335"/>
                    <a:pt x="437" y="305"/>
                  </a:cubicBezTo>
                  <a:lnTo>
                    <a:pt x="351" y="292"/>
                  </a:lnTo>
                  <a:close/>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n-US" sz="1167" dirty="0">
                <a:solidFill>
                  <a:srgbClr val="0A252F"/>
                </a:solidFill>
                <a:latin typeface="Gotham Black"/>
                <a:cs typeface="Gotham Black"/>
              </a:endParaRPr>
            </a:p>
          </p:txBody>
        </p:sp>
      </p:grpSp>
      <p:sp>
        <p:nvSpPr>
          <p:cNvPr id="154" name="dtable170554751157760 0 66 161 95 65"/>
          <p:cNvSpPr txBox="1">
            <a:spLocks/>
          </p:cNvSpPr>
          <p:nvPr>
            <p:custDataLst>
              <p:tags r:id="rId5"/>
            </p:custDataLst>
          </p:nvPr>
        </p:nvSpPr>
        <p:spPr>
          <a:xfrm>
            <a:off x="1329915" y="3003950"/>
            <a:ext cx="1713738" cy="462138"/>
          </a:xfrm>
          <a:prstGeom prst="rect">
            <a:avLst/>
          </a:prstGeom>
          <a:solidFill>
            <a:srgbClr val="393B51"/>
          </a:solidFill>
          <a:ln w="9525">
            <a:noFill/>
            <a:miter lim="800000"/>
            <a:headEnd/>
            <a:tailEnd/>
          </a:ln>
          <a:effectLst/>
        </p:spPr>
        <p:txBody>
          <a:bodyPr vert="horz" wrap="square" lIns="62198" tIns="61227" rIns="61227" bIns="61227"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2000" dirty="0">
                <a:solidFill>
                  <a:prstClr val="white"/>
                </a:solidFill>
                <a:latin typeface="Gotham Black"/>
                <a:cs typeface="Gotham Black"/>
              </a:rPr>
              <a:t>L</a:t>
            </a:r>
            <a:r>
              <a:rPr lang="en-US" sz="1500" dirty="0">
                <a:solidFill>
                  <a:prstClr val="white"/>
                </a:solidFill>
                <a:latin typeface="Gotham Black"/>
                <a:cs typeface="Gotham Black"/>
              </a:rPr>
              <a:t>oop</a:t>
            </a:r>
          </a:p>
        </p:txBody>
      </p:sp>
      <p:sp>
        <p:nvSpPr>
          <p:cNvPr id="155" name="Freeform 385"/>
          <p:cNvSpPr>
            <a:spLocks noChangeAspect="1" noEditPoints="1"/>
          </p:cNvSpPr>
          <p:nvPr/>
        </p:nvSpPr>
        <p:spPr bwMode="auto">
          <a:xfrm>
            <a:off x="2596654" y="3067015"/>
            <a:ext cx="327523" cy="323730"/>
          </a:xfrm>
          <a:custGeom>
            <a:avLst/>
            <a:gdLst>
              <a:gd name="T0" fmla="*/ 141 w 282"/>
              <a:gd name="T1" fmla="*/ 0 h 282"/>
              <a:gd name="T2" fmla="*/ 2 w 282"/>
              <a:gd name="T3" fmla="*/ 113 h 282"/>
              <a:gd name="T4" fmla="*/ 49 w 282"/>
              <a:gd name="T5" fmla="*/ 113 h 282"/>
              <a:gd name="T6" fmla="*/ 142 w 282"/>
              <a:gd name="T7" fmla="*/ 44 h 282"/>
              <a:gd name="T8" fmla="*/ 209 w 282"/>
              <a:gd name="T9" fmla="*/ 72 h 282"/>
              <a:gd name="T10" fmla="*/ 169 w 282"/>
              <a:gd name="T11" fmla="*/ 113 h 282"/>
              <a:gd name="T12" fmla="*/ 234 w 282"/>
              <a:gd name="T13" fmla="*/ 113 h 282"/>
              <a:gd name="T14" fmla="*/ 279 w 282"/>
              <a:gd name="T15" fmla="*/ 113 h 282"/>
              <a:gd name="T16" fmla="*/ 282 w 282"/>
              <a:gd name="T17" fmla="*/ 113 h 282"/>
              <a:gd name="T18" fmla="*/ 282 w 282"/>
              <a:gd name="T19" fmla="*/ 0 h 282"/>
              <a:gd name="T20" fmla="*/ 240 w 282"/>
              <a:gd name="T21" fmla="*/ 41 h 282"/>
              <a:gd name="T22" fmla="*/ 141 w 282"/>
              <a:gd name="T23" fmla="*/ 0 h 282"/>
              <a:gd name="T24" fmla="*/ 0 w 282"/>
              <a:gd name="T25" fmla="*/ 169 h 282"/>
              <a:gd name="T26" fmla="*/ 0 w 282"/>
              <a:gd name="T27" fmla="*/ 282 h 282"/>
              <a:gd name="T28" fmla="*/ 41 w 282"/>
              <a:gd name="T29" fmla="*/ 240 h 282"/>
              <a:gd name="T30" fmla="*/ 141 w 282"/>
              <a:gd name="T31" fmla="*/ 282 h 282"/>
              <a:gd name="T32" fmla="*/ 279 w 282"/>
              <a:gd name="T33" fmla="*/ 169 h 282"/>
              <a:gd name="T34" fmla="*/ 232 w 282"/>
              <a:gd name="T35" fmla="*/ 169 h 282"/>
              <a:gd name="T36" fmla="*/ 140 w 282"/>
              <a:gd name="T37" fmla="*/ 238 h 282"/>
              <a:gd name="T38" fmla="*/ 72 w 282"/>
              <a:gd name="T39" fmla="*/ 210 h 282"/>
              <a:gd name="T40" fmla="*/ 112 w 282"/>
              <a:gd name="T41" fmla="*/ 169 h 282"/>
              <a:gd name="T42" fmla="*/ 47 w 282"/>
              <a:gd name="T43" fmla="*/ 169 h 282"/>
              <a:gd name="T44" fmla="*/ 2 w 282"/>
              <a:gd name="T45" fmla="*/ 169 h 282"/>
              <a:gd name="T46" fmla="*/ 0 w 282"/>
              <a:gd name="T47" fmla="*/ 16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141" y="0"/>
                </a:moveTo>
                <a:cubicBezTo>
                  <a:pt x="72" y="0"/>
                  <a:pt x="15" y="48"/>
                  <a:pt x="2" y="113"/>
                </a:cubicBezTo>
                <a:lnTo>
                  <a:pt x="49" y="113"/>
                </a:lnTo>
                <a:cubicBezTo>
                  <a:pt x="62" y="73"/>
                  <a:pt x="98" y="44"/>
                  <a:pt x="142" y="44"/>
                </a:cubicBezTo>
                <a:cubicBezTo>
                  <a:pt x="168" y="44"/>
                  <a:pt x="192" y="55"/>
                  <a:pt x="209" y="72"/>
                </a:cubicBezTo>
                <a:lnTo>
                  <a:pt x="169" y="113"/>
                </a:lnTo>
                <a:lnTo>
                  <a:pt x="234" y="113"/>
                </a:lnTo>
                <a:lnTo>
                  <a:pt x="279" y="113"/>
                </a:lnTo>
                <a:lnTo>
                  <a:pt x="282" y="113"/>
                </a:lnTo>
                <a:lnTo>
                  <a:pt x="282" y="0"/>
                </a:lnTo>
                <a:lnTo>
                  <a:pt x="240" y="41"/>
                </a:lnTo>
                <a:cubicBezTo>
                  <a:pt x="215" y="16"/>
                  <a:pt x="180" y="0"/>
                  <a:pt x="141" y="0"/>
                </a:cubicBezTo>
                <a:close/>
                <a:moveTo>
                  <a:pt x="0" y="169"/>
                </a:moveTo>
                <a:lnTo>
                  <a:pt x="0" y="282"/>
                </a:lnTo>
                <a:lnTo>
                  <a:pt x="41" y="240"/>
                </a:lnTo>
                <a:cubicBezTo>
                  <a:pt x="67" y="266"/>
                  <a:pt x="102" y="282"/>
                  <a:pt x="141" y="282"/>
                </a:cubicBezTo>
                <a:cubicBezTo>
                  <a:pt x="209" y="282"/>
                  <a:pt x="266" y="233"/>
                  <a:pt x="279" y="169"/>
                </a:cubicBezTo>
                <a:lnTo>
                  <a:pt x="232" y="169"/>
                </a:lnTo>
                <a:cubicBezTo>
                  <a:pt x="220" y="209"/>
                  <a:pt x="184" y="238"/>
                  <a:pt x="140" y="238"/>
                </a:cubicBezTo>
                <a:cubicBezTo>
                  <a:pt x="113" y="238"/>
                  <a:pt x="89" y="227"/>
                  <a:pt x="72" y="210"/>
                </a:cubicBezTo>
                <a:lnTo>
                  <a:pt x="112" y="169"/>
                </a:lnTo>
                <a:lnTo>
                  <a:pt x="47" y="169"/>
                </a:lnTo>
                <a:lnTo>
                  <a:pt x="2" y="169"/>
                </a:lnTo>
                <a:lnTo>
                  <a:pt x="0" y="169"/>
                </a:lnTo>
                <a:close/>
              </a:path>
            </a:pathLst>
          </a:custGeom>
          <a:solidFill>
            <a:srgbClr val="9FAEAF"/>
          </a:solidFill>
          <a:ln w="0">
            <a:noFill/>
            <a:prstDash val="solid"/>
            <a:round/>
            <a:headEnd/>
            <a:tailEnd/>
          </a:ln>
          <a:effectLst/>
        </p:spPr>
        <p:txBody>
          <a:bodyPr vert="horz" wrap="square" lIns="77748" tIns="38874" rIns="77748" bIns="38874" numCol="1" anchor="t" anchorCtr="0" compatLnSpc="1">
            <a:prstTxWarp prst="textNoShape">
              <a:avLst/>
            </a:prstTxWarp>
            <a:noAutofit/>
          </a:bodyPr>
          <a:lstStyle/>
          <a:p>
            <a:endParaRPr lang="en-US" sz="1167" dirty="0">
              <a:solidFill>
                <a:srgbClr val="0A252F"/>
              </a:solidFill>
              <a:latin typeface="Gotham Black"/>
              <a:cs typeface="Gotham Black"/>
            </a:endParaRPr>
          </a:p>
        </p:txBody>
      </p:sp>
      <p:sp>
        <p:nvSpPr>
          <p:cNvPr id="156" name="dtable170554751157760 0 66 161 95 65"/>
          <p:cNvSpPr txBox="1">
            <a:spLocks/>
          </p:cNvSpPr>
          <p:nvPr>
            <p:custDataLst>
              <p:tags r:id="rId6"/>
            </p:custDataLst>
          </p:nvPr>
        </p:nvSpPr>
        <p:spPr>
          <a:xfrm>
            <a:off x="1328684" y="3537802"/>
            <a:ext cx="1713738" cy="462138"/>
          </a:xfrm>
          <a:prstGeom prst="rect">
            <a:avLst/>
          </a:prstGeom>
          <a:solidFill>
            <a:srgbClr val="393B51"/>
          </a:solidFill>
          <a:ln w="9525">
            <a:noFill/>
            <a:miter lim="800000"/>
            <a:headEnd/>
            <a:tailEnd/>
          </a:ln>
          <a:effectLst/>
        </p:spPr>
        <p:txBody>
          <a:bodyPr vert="horz" wrap="square" lIns="62198" tIns="61227" rIns="61227" bIns="61227"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2000" dirty="0" err="1">
                <a:solidFill>
                  <a:prstClr val="white"/>
                </a:solidFill>
                <a:latin typeface="Gotham Black"/>
                <a:cs typeface="Gotham Black"/>
              </a:rPr>
              <a:t>V</a:t>
            </a:r>
            <a:r>
              <a:rPr lang="en-US" sz="1500" dirty="0" err="1">
                <a:solidFill>
                  <a:prstClr val="white"/>
                </a:solidFill>
                <a:latin typeface="Gotham Black"/>
                <a:cs typeface="Gotham Black"/>
              </a:rPr>
              <a:t>irtualise</a:t>
            </a:r>
            <a:endParaRPr lang="en-US" sz="1500" dirty="0">
              <a:solidFill>
                <a:prstClr val="white"/>
              </a:solidFill>
              <a:latin typeface="Gotham Black"/>
              <a:cs typeface="Gotham Black"/>
            </a:endParaRPr>
          </a:p>
        </p:txBody>
      </p:sp>
      <p:grpSp>
        <p:nvGrpSpPr>
          <p:cNvPr id="157" name="Group 156"/>
          <p:cNvGrpSpPr/>
          <p:nvPr/>
        </p:nvGrpSpPr>
        <p:grpSpPr>
          <a:xfrm>
            <a:off x="2580377" y="3636728"/>
            <a:ext cx="386702" cy="289225"/>
            <a:chOff x="1209970" y="4648049"/>
            <a:chExt cx="480844" cy="359636"/>
          </a:xfrm>
        </p:grpSpPr>
        <p:sp>
          <p:nvSpPr>
            <p:cNvPr id="158" name="Freeform 88"/>
            <p:cNvSpPr>
              <a:spLocks noEditPoints="1"/>
            </p:cNvSpPr>
            <p:nvPr/>
          </p:nvSpPr>
          <p:spPr bwMode="auto">
            <a:xfrm>
              <a:off x="1209970" y="4648049"/>
              <a:ext cx="338119" cy="326232"/>
            </a:xfrm>
            <a:custGeom>
              <a:avLst/>
              <a:gdLst>
                <a:gd name="T0" fmla="*/ 635 w 1129"/>
                <a:gd name="T1" fmla="*/ 917 h 1129"/>
                <a:gd name="T2" fmla="*/ 671 w 1129"/>
                <a:gd name="T3" fmla="*/ 953 h 1129"/>
                <a:gd name="T4" fmla="*/ 671 w 1129"/>
                <a:gd name="T5" fmla="*/ 988 h 1129"/>
                <a:gd name="T6" fmla="*/ 699 w 1129"/>
                <a:gd name="T7" fmla="*/ 1044 h 1129"/>
                <a:gd name="T8" fmla="*/ 784 w 1129"/>
                <a:gd name="T9" fmla="*/ 1108 h 1129"/>
                <a:gd name="T10" fmla="*/ 777 w 1129"/>
                <a:gd name="T11" fmla="*/ 1129 h 1129"/>
                <a:gd name="T12" fmla="*/ 353 w 1129"/>
                <a:gd name="T13" fmla="*/ 1129 h 1129"/>
                <a:gd name="T14" fmla="*/ 346 w 1129"/>
                <a:gd name="T15" fmla="*/ 1108 h 1129"/>
                <a:gd name="T16" fmla="*/ 431 w 1129"/>
                <a:gd name="T17" fmla="*/ 1044 h 1129"/>
                <a:gd name="T18" fmla="*/ 459 w 1129"/>
                <a:gd name="T19" fmla="*/ 988 h 1129"/>
                <a:gd name="T20" fmla="*/ 459 w 1129"/>
                <a:gd name="T21" fmla="*/ 953 h 1129"/>
                <a:gd name="T22" fmla="*/ 494 w 1129"/>
                <a:gd name="T23" fmla="*/ 917 h 1129"/>
                <a:gd name="T24" fmla="*/ 635 w 1129"/>
                <a:gd name="T25" fmla="*/ 917 h 1129"/>
                <a:gd name="T26" fmla="*/ 1059 w 1129"/>
                <a:gd name="T27" fmla="*/ 635 h 1129"/>
                <a:gd name="T28" fmla="*/ 988 w 1129"/>
                <a:gd name="T29" fmla="*/ 706 h 1129"/>
                <a:gd name="T30" fmla="*/ 142 w 1129"/>
                <a:gd name="T31" fmla="*/ 706 h 1129"/>
                <a:gd name="T32" fmla="*/ 71 w 1129"/>
                <a:gd name="T33" fmla="*/ 635 h 1129"/>
                <a:gd name="T34" fmla="*/ 71 w 1129"/>
                <a:gd name="T35" fmla="*/ 141 h 1129"/>
                <a:gd name="T36" fmla="*/ 142 w 1129"/>
                <a:gd name="T37" fmla="*/ 71 h 1129"/>
                <a:gd name="T38" fmla="*/ 988 w 1129"/>
                <a:gd name="T39" fmla="*/ 71 h 1129"/>
                <a:gd name="T40" fmla="*/ 1059 w 1129"/>
                <a:gd name="T41" fmla="*/ 141 h 1129"/>
                <a:gd name="T42" fmla="*/ 1059 w 1129"/>
                <a:gd name="T43" fmla="*/ 635 h 1129"/>
                <a:gd name="T44" fmla="*/ 1059 w 1129"/>
                <a:gd name="T45" fmla="*/ 0 h 1129"/>
                <a:gd name="T46" fmla="*/ 71 w 1129"/>
                <a:gd name="T47" fmla="*/ 0 h 1129"/>
                <a:gd name="T48" fmla="*/ 0 w 1129"/>
                <a:gd name="T49" fmla="*/ 71 h 1129"/>
                <a:gd name="T50" fmla="*/ 0 w 1129"/>
                <a:gd name="T51" fmla="*/ 812 h 1129"/>
                <a:gd name="T52" fmla="*/ 71 w 1129"/>
                <a:gd name="T53" fmla="*/ 882 h 1129"/>
                <a:gd name="T54" fmla="*/ 1059 w 1129"/>
                <a:gd name="T55" fmla="*/ 882 h 1129"/>
                <a:gd name="T56" fmla="*/ 1129 w 1129"/>
                <a:gd name="T57" fmla="*/ 812 h 1129"/>
                <a:gd name="T58" fmla="*/ 1129 w 1129"/>
                <a:gd name="T59" fmla="*/ 71 h 1129"/>
                <a:gd name="T60" fmla="*/ 1059 w 1129"/>
                <a:gd name="T61"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9" h="1129">
                  <a:moveTo>
                    <a:pt x="635" y="917"/>
                  </a:moveTo>
                  <a:cubicBezTo>
                    <a:pt x="655" y="917"/>
                    <a:pt x="671" y="933"/>
                    <a:pt x="671" y="953"/>
                  </a:cubicBezTo>
                  <a:lnTo>
                    <a:pt x="671" y="988"/>
                  </a:lnTo>
                  <a:cubicBezTo>
                    <a:pt x="671" y="1007"/>
                    <a:pt x="683" y="1033"/>
                    <a:pt x="699" y="1044"/>
                  </a:cubicBezTo>
                  <a:lnTo>
                    <a:pt x="784" y="1108"/>
                  </a:lnTo>
                  <a:cubicBezTo>
                    <a:pt x="799" y="1120"/>
                    <a:pt x="796" y="1129"/>
                    <a:pt x="777" y="1129"/>
                  </a:cubicBezTo>
                  <a:lnTo>
                    <a:pt x="353" y="1129"/>
                  </a:lnTo>
                  <a:cubicBezTo>
                    <a:pt x="334" y="1129"/>
                    <a:pt x="331" y="1120"/>
                    <a:pt x="346" y="1108"/>
                  </a:cubicBezTo>
                  <a:lnTo>
                    <a:pt x="431" y="1044"/>
                  </a:lnTo>
                  <a:cubicBezTo>
                    <a:pt x="446" y="1033"/>
                    <a:pt x="459" y="1007"/>
                    <a:pt x="459" y="988"/>
                  </a:cubicBezTo>
                  <a:lnTo>
                    <a:pt x="459" y="953"/>
                  </a:lnTo>
                  <a:cubicBezTo>
                    <a:pt x="459" y="933"/>
                    <a:pt x="475" y="917"/>
                    <a:pt x="494" y="917"/>
                  </a:cubicBezTo>
                  <a:lnTo>
                    <a:pt x="635" y="917"/>
                  </a:lnTo>
                  <a:close/>
                  <a:moveTo>
                    <a:pt x="1059" y="635"/>
                  </a:moveTo>
                  <a:cubicBezTo>
                    <a:pt x="1059" y="674"/>
                    <a:pt x="1027" y="706"/>
                    <a:pt x="988" y="706"/>
                  </a:cubicBezTo>
                  <a:lnTo>
                    <a:pt x="142" y="706"/>
                  </a:lnTo>
                  <a:cubicBezTo>
                    <a:pt x="103" y="706"/>
                    <a:pt x="71" y="674"/>
                    <a:pt x="71" y="635"/>
                  </a:cubicBezTo>
                  <a:lnTo>
                    <a:pt x="71" y="141"/>
                  </a:lnTo>
                  <a:cubicBezTo>
                    <a:pt x="71" y="102"/>
                    <a:pt x="103" y="71"/>
                    <a:pt x="142" y="71"/>
                  </a:cubicBezTo>
                  <a:lnTo>
                    <a:pt x="988" y="71"/>
                  </a:lnTo>
                  <a:cubicBezTo>
                    <a:pt x="1027" y="71"/>
                    <a:pt x="1059" y="102"/>
                    <a:pt x="1059" y="141"/>
                  </a:cubicBezTo>
                  <a:lnTo>
                    <a:pt x="1059" y="635"/>
                  </a:lnTo>
                  <a:close/>
                  <a:moveTo>
                    <a:pt x="1059" y="0"/>
                  </a:moveTo>
                  <a:lnTo>
                    <a:pt x="71" y="0"/>
                  </a:lnTo>
                  <a:cubicBezTo>
                    <a:pt x="32" y="0"/>
                    <a:pt x="0" y="32"/>
                    <a:pt x="0" y="71"/>
                  </a:cubicBezTo>
                  <a:lnTo>
                    <a:pt x="0" y="812"/>
                  </a:lnTo>
                  <a:cubicBezTo>
                    <a:pt x="0" y="850"/>
                    <a:pt x="32" y="882"/>
                    <a:pt x="71" y="882"/>
                  </a:cubicBezTo>
                  <a:lnTo>
                    <a:pt x="1059" y="882"/>
                  </a:lnTo>
                  <a:cubicBezTo>
                    <a:pt x="1098" y="882"/>
                    <a:pt x="1129" y="850"/>
                    <a:pt x="1129" y="812"/>
                  </a:cubicBezTo>
                  <a:lnTo>
                    <a:pt x="1129" y="71"/>
                  </a:lnTo>
                  <a:cubicBezTo>
                    <a:pt x="1129" y="32"/>
                    <a:pt x="1098" y="0"/>
                    <a:pt x="1059" y="0"/>
                  </a:cubicBezTo>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n-US" sz="1167" dirty="0">
                <a:solidFill>
                  <a:srgbClr val="0A252F"/>
                </a:solidFill>
                <a:latin typeface="Gotham Black"/>
                <a:cs typeface="Gotham Black"/>
              </a:endParaRPr>
            </a:p>
          </p:txBody>
        </p:sp>
        <p:grpSp>
          <p:nvGrpSpPr>
            <p:cNvPr id="159" name="Group 158"/>
            <p:cNvGrpSpPr/>
            <p:nvPr/>
          </p:nvGrpSpPr>
          <p:grpSpPr>
            <a:xfrm rot="1800000">
              <a:off x="1564607" y="4819422"/>
              <a:ext cx="126207" cy="188263"/>
              <a:chOff x="10371485" y="3244940"/>
              <a:chExt cx="298518" cy="492147"/>
            </a:xfrm>
            <a:solidFill>
              <a:srgbClr val="9FAEAF"/>
            </a:solidFill>
          </p:grpSpPr>
          <p:sp>
            <p:nvSpPr>
              <p:cNvPr id="160" name="Freeform 207"/>
              <p:cNvSpPr>
                <a:spLocks/>
              </p:cNvSpPr>
              <p:nvPr/>
            </p:nvSpPr>
            <p:spPr bwMode="auto">
              <a:xfrm>
                <a:off x="10371485" y="3244940"/>
                <a:ext cx="298518" cy="492147"/>
              </a:xfrm>
              <a:custGeom>
                <a:avLst/>
                <a:gdLst>
                  <a:gd name="T0" fmla="*/ 24 w 43"/>
                  <a:gd name="T1" fmla="*/ 0 h 71"/>
                  <a:gd name="T2" fmla="*/ 23 w 43"/>
                  <a:gd name="T3" fmla="*/ 0 h 71"/>
                  <a:gd name="T4" fmla="*/ 23 w 43"/>
                  <a:gd name="T5" fmla="*/ 9 h 71"/>
                  <a:gd name="T6" fmla="*/ 31 w 43"/>
                  <a:gd name="T7" fmla="*/ 17 h 71"/>
                  <a:gd name="T8" fmla="*/ 31 w 43"/>
                  <a:gd name="T9" fmla="*/ 28 h 71"/>
                  <a:gd name="T10" fmla="*/ 22 w 43"/>
                  <a:gd name="T11" fmla="*/ 37 h 71"/>
                  <a:gd name="T12" fmla="*/ 12 w 43"/>
                  <a:gd name="T13" fmla="*/ 28 h 71"/>
                  <a:gd name="T14" fmla="*/ 12 w 43"/>
                  <a:gd name="T15" fmla="*/ 17 h 71"/>
                  <a:gd name="T16" fmla="*/ 19 w 43"/>
                  <a:gd name="T17" fmla="*/ 9 h 71"/>
                  <a:gd name="T18" fmla="*/ 19 w 43"/>
                  <a:gd name="T19" fmla="*/ 0 h 71"/>
                  <a:gd name="T20" fmla="*/ 0 w 43"/>
                  <a:gd name="T21" fmla="*/ 20 h 71"/>
                  <a:gd name="T22" fmla="*/ 0 w 43"/>
                  <a:gd name="T23" fmla="*/ 52 h 71"/>
                  <a:gd name="T24" fmla="*/ 19 w 43"/>
                  <a:gd name="T25" fmla="*/ 71 h 71"/>
                  <a:gd name="T26" fmla="*/ 24 w 43"/>
                  <a:gd name="T27" fmla="*/ 71 h 71"/>
                  <a:gd name="T28" fmla="*/ 43 w 43"/>
                  <a:gd name="T29" fmla="*/ 52 h 71"/>
                  <a:gd name="T30" fmla="*/ 43 w 43"/>
                  <a:gd name="T31" fmla="*/ 20 h 71"/>
                  <a:gd name="T32" fmla="*/ 24 w 43"/>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71">
                    <a:moveTo>
                      <a:pt x="24" y="0"/>
                    </a:moveTo>
                    <a:cubicBezTo>
                      <a:pt x="23" y="0"/>
                      <a:pt x="23" y="0"/>
                      <a:pt x="23" y="0"/>
                    </a:cubicBezTo>
                    <a:cubicBezTo>
                      <a:pt x="23" y="9"/>
                      <a:pt x="23" y="9"/>
                      <a:pt x="23" y="9"/>
                    </a:cubicBezTo>
                    <a:cubicBezTo>
                      <a:pt x="28" y="9"/>
                      <a:pt x="31" y="13"/>
                      <a:pt x="31" y="17"/>
                    </a:cubicBezTo>
                    <a:cubicBezTo>
                      <a:pt x="31" y="28"/>
                      <a:pt x="31" y="28"/>
                      <a:pt x="31" y="28"/>
                    </a:cubicBezTo>
                    <a:cubicBezTo>
                      <a:pt x="31" y="33"/>
                      <a:pt x="27" y="37"/>
                      <a:pt x="22" y="37"/>
                    </a:cubicBezTo>
                    <a:cubicBezTo>
                      <a:pt x="16" y="37"/>
                      <a:pt x="12" y="33"/>
                      <a:pt x="12" y="28"/>
                    </a:cubicBezTo>
                    <a:cubicBezTo>
                      <a:pt x="12" y="17"/>
                      <a:pt x="12" y="17"/>
                      <a:pt x="12" y="17"/>
                    </a:cubicBezTo>
                    <a:cubicBezTo>
                      <a:pt x="12" y="13"/>
                      <a:pt x="15" y="10"/>
                      <a:pt x="19" y="9"/>
                    </a:cubicBezTo>
                    <a:cubicBezTo>
                      <a:pt x="19" y="0"/>
                      <a:pt x="19" y="0"/>
                      <a:pt x="19" y="0"/>
                    </a:cubicBezTo>
                    <a:cubicBezTo>
                      <a:pt x="9" y="0"/>
                      <a:pt x="0" y="9"/>
                      <a:pt x="0" y="20"/>
                    </a:cubicBezTo>
                    <a:cubicBezTo>
                      <a:pt x="0" y="52"/>
                      <a:pt x="0" y="52"/>
                      <a:pt x="0" y="52"/>
                    </a:cubicBezTo>
                    <a:cubicBezTo>
                      <a:pt x="0" y="63"/>
                      <a:pt x="9" y="71"/>
                      <a:pt x="19" y="71"/>
                    </a:cubicBezTo>
                    <a:cubicBezTo>
                      <a:pt x="24" y="71"/>
                      <a:pt x="24" y="71"/>
                      <a:pt x="24" y="71"/>
                    </a:cubicBezTo>
                    <a:cubicBezTo>
                      <a:pt x="35" y="71"/>
                      <a:pt x="43" y="63"/>
                      <a:pt x="43" y="52"/>
                    </a:cubicBezTo>
                    <a:cubicBezTo>
                      <a:pt x="43" y="20"/>
                      <a:pt x="43" y="20"/>
                      <a:pt x="43" y="20"/>
                    </a:cubicBezTo>
                    <a:cubicBezTo>
                      <a:pt x="43" y="9"/>
                      <a:pt x="35" y="0"/>
                      <a:pt x="24" y="0"/>
                    </a:cubicBezTo>
                    <a:close/>
                  </a:path>
                </a:pathLst>
              </a:custGeom>
              <a:grp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s-CR" sz="1167" dirty="0">
                  <a:solidFill>
                    <a:srgbClr val="0A252F"/>
                  </a:solidFill>
                  <a:latin typeface="Gotham Black"/>
                  <a:cs typeface="Gotham Black"/>
                </a:endParaRPr>
              </a:p>
            </p:txBody>
          </p:sp>
          <p:sp>
            <p:nvSpPr>
              <p:cNvPr id="161" name="Freeform 208"/>
              <p:cNvSpPr>
                <a:spLocks/>
              </p:cNvSpPr>
              <p:nvPr/>
            </p:nvSpPr>
            <p:spPr bwMode="auto">
              <a:xfrm>
                <a:off x="10480316" y="3333690"/>
                <a:ext cx="76647" cy="133120"/>
              </a:xfrm>
              <a:custGeom>
                <a:avLst/>
                <a:gdLst>
                  <a:gd name="T0" fmla="*/ 0 w 11"/>
                  <a:gd name="T1" fmla="*/ 6 h 19"/>
                  <a:gd name="T2" fmla="*/ 0 w 11"/>
                  <a:gd name="T3" fmla="*/ 14 h 19"/>
                  <a:gd name="T4" fmla="*/ 6 w 11"/>
                  <a:gd name="T5" fmla="*/ 19 h 19"/>
                  <a:gd name="T6" fmla="*/ 11 w 11"/>
                  <a:gd name="T7" fmla="*/ 14 h 19"/>
                  <a:gd name="T8" fmla="*/ 11 w 11"/>
                  <a:gd name="T9" fmla="*/ 6 h 19"/>
                  <a:gd name="T10" fmla="*/ 6 w 11"/>
                  <a:gd name="T11" fmla="*/ 0 h 19"/>
                  <a:gd name="T12" fmla="*/ 0 w 11"/>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6"/>
                    </a:moveTo>
                    <a:cubicBezTo>
                      <a:pt x="0" y="14"/>
                      <a:pt x="0" y="14"/>
                      <a:pt x="0" y="14"/>
                    </a:cubicBezTo>
                    <a:cubicBezTo>
                      <a:pt x="0" y="17"/>
                      <a:pt x="2" y="19"/>
                      <a:pt x="6" y="19"/>
                    </a:cubicBezTo>
                    <a:cubicBezTo>
                      <a:pt x="9" y="19"/>
                      <a:pt x="11" y="17"/>
                      <a:pt x="11" y="14"/>
                    </a:cubicBezTo>
                    <a:cubicBezTo>
                      <a:pt x="11" y="6"/>
                      <a:pt x="11" y="6"/>
                      <a:pt x="11" y="6"/>
                    </a:cubicBezTo>
                    <a:cubicBezTo>
                      <a:pt x="11" y="3"/>
                      <a:pt x="9" y="0"/>
                      <a:pt x="6" y="0"/>
                    </a:cubicBezTo>
                    <a:cubicBezTo>
                      <a:pt x="2" y="0"/>
                      <a:pt x="0" y="3"/>
                      <a:pt x="0" y="6"/>
                    </a:cubicBezTo>
                    <a:close/>
                  </a:path>
                </a:pathLst>
              </a:custGeom>
              <a:grp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s-CR" sz="1167" dirty="0">
                  <a:solidFill>
                    <a:srgbClr val="0A252F"/>
                  </a:solidFill>
                  <a:latin typeface="Gotham Black"/>
                  <a:cs typeface="Gotham Black"/>
                </a:endParaRPr>
              </a:p>
            </p:txBody>
          </p:sp>
        </p:grpSp>
      </p:grpSp>
      <p:grpSp>
        <p:nvGrpSpPr>
          <p:cNvPr id="162" name="Group 161"/>
          <p:cNvGrpSpPr/>
          <p:nvPr/>
        </p:nvGrpSpPr>
        <p:grpSpPr>
          <a:xfrm>
            <a:off x="2564289" y="4127734"/>
            <a:ext cx="392783" cy="357133"/>
            <a:chOff x="1205203" y="5605691"/>
            <a:chExt cx="485611" cy="357024"/>
          </a:xfrm>
        </p:grpSpPr>
        <p:sp>
          <p:nvSpPr>
            <p:cNvPr id="163" name="Freeform 90780"/>
            <p:cNvSpPr>
              <a:spLocks/>
            </p:cNvSpPr>
            <p:nvPr/>
          </p:nvSpPr>
          <p:spPr bwMode="auto">
            <a:xfrm>
              <a:off x="1465775" y="5785874"/>
              <a:ext cx="106596" cy="172356"/>
            </a:xfrm>
            <a:custGeom>
              <a:avLst/>
              <a:gdLst>
                <a:gd name="T0" fmla="*/ 11 w 22"/>
                <a:gd name="T1" fmla="*/ 0 h 31"/>
                <a:gd name="T2" fmla="*/ 0 w 22"/>
                <a:gd name="T3" fmla="*/ 9 h 31"/>
                <a:gd name="T4" fmla="*/ 8 w 22"/>
                <a:gd name="T5" fmla="*/ 31 h 31"/>
                <a:gd name="T6" fmla="*/ 8 w 22"/>
                <a:gd name="T7" fmla="*/ 31 h 31"/>
                <a:gd name="T8" fmla="*/ 8 w 22"/>
                <a:gd name="T9" fmla="*/ 31 h 31"/>
                <a:gd name="T10" fmla="*/ 21 w 22"/>
                <a:gd name="T11" fmla="*/ 31 h 31"/>
                <a:gd name="T12" fmla="*/ 22 w 22"/>
                <a:gd name="T13" fmla="*/ 30 h 31"/>
                <a:gd name="T14" fmla="*/ 11 w 22"/>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1">
                  <a:moveTo>
                    <a:pt x="11" y="0"/>
                  </a:moveTo>
                  <a:cubicBezTo>
                    <a:pt x="7" y="2"/>
                    <a:pt x="3" y="5"/>
                    <a:pt x="0" y="9"/>
                  </a:cubicBezTo>
                  <a:cubicBezTo>
                    <a:pt x="5" y="15"/>
                    <a:pt x="8" y="22"/>
                    <a:pt x="8" y="31"/>
                  </a:cubicBezTo>
                  <a:cubicBezTo>
                    <a:pt x="8" y="31"/>
                    <a:pt x="8" y="31"/>
                    <a:pt x="8" y="31"/>
                  </a:cubicBezTo>
                  <a:cubicBezTo>
                    <a:pt x="8" y="31"/>
                    <a:pt x="8" y="31"/>
                    <a:pt x="8" y="31"/>
                  </a:cubicBezTo>
                  <a:cubicBezTo>
                    <a:pt x="21" y="31"/>
                    <a:pt x="21" y="31"/>
                    <a:pt x="21" y="31"/>
                  </a:cubicBezTo>
                  <a:cubicBezTo>
                    <a:pt x="22" y="31"/>
                    <a:pt x="22" y="31"/>
                    <a:pt x="22" y="30"/>
                  </a:cubicBezTo>
                  <a:cubicBezTo>
                    <a:pt x="22" y="19"/>
                    <a:pt x="18" y="9"/>
                    <a:pt x="11" y="0"/>
                  </a:cubicBezTo>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s-CR" sz="1167" dirty="0">
                <a:solidFill>
                  <a:srgbClr val="0A252F"/>
                </a:solidFill>
                <a:latin typeface="Gotham Black"/>
                <a:cs typeface="Gotham Black"/>
              </a:endParaRPr>
            </a:p>
          </p:txBody>
        </p:sp>
        <p:sp>
          <p:nvSpPr>
            <p:cNvPr id="164" name="Freeform 90781"/>
            <p:cNvSpPr>
              <a:spLocks/>
            </p:cNvSpPr>
            <p:nvPr/>
          </p:nvSpPr>
          <p:spPr bwMode="auto">
            <a:xfrm>
              <a:off x="1205203" y="5609572"/>
              <a:ext cx="225039" cy="196978"/>
            </a:xfrm>
            <a:custGeom>
              <a:avLst/>
              <a:gdLst>
                <a:gd name="T0" fmla="*/ 18 w 44"/>
                <a:gd name="T1" fmla="*/ 0 h 37"/>
                <a:gd name="T2" fmla="*/ 18 w 44"/>
                <a:gd name="T3" fmla="*/ 0 h 37"/>
                <a:gd name="T4" fmla="*/ 0 w 44"/>
                <a:gd name="T5" fmla="*/ 18 h 37"/>
                <a:gd name="T6" fmla="*/ 0 w 44"/>
                <a:gd name="T7" fmla="*/ 19 h 37"/>
                <a:gd name="T8" fmla="*/ 18 w 44"/>
                <a:gd name="T9" fmla="*/ 36 h 37"/>
                <a:gd name="T10" fmla="*/ 18 w 44"/>
                <a:gd name="T11" fmla="*/ 37 h 37"/>
                <a:gd name="T12" fmla="*/ 19 w 44"/>
                <a:gd name="T13" fmla="*/ 36 h 37"/>
                <a:gd name="T14" fmla="*/ 19 w 44"/>
                <a:gd name="T15" fmla="*/ 25 h 37"/>
                <a:gd name="T16" fmla="*/ 32 w 44"/>
                <a:gd name="T17" fmla="*/ 28 h 37"/>
                <a:gd name="T18" fmla="*/ 44 w 44"/>
                <a:gd name="T19" fmla="*/ 18 h 37"/>
                <a:gd name="T20" fmla="*/ 19 w 44"/>
                <a:gd name="T21" fmla="*/ 11 h 37"/>
                <a:gd name="T22" fmla="*/ 19 w 44"/>
                <a:gd name="T23" fmla="*/ 1 h 37"/>
                <a:gd name="T24" fmla="*/ 18 w 44"/>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7">
                  <a:moveTo>
                    <a:pt x="18" y="0"/>
                  </a:moveTo>
                  <a:cubicBezTo>
                    <a:pt x="18" y="0"/>
                    <a:pt x="18" y="0"/>
                    <a:pt x="18" y="0"/>
                  </a:cubicBezTo>
                  <a:cubicBezTo>
                    <a:pt x="0" y="18"/>
                    <a:pt x="0" y="18"/>
                    <a:pt x="0" y="18"/>
                  </a:cubicBezTo>
                  <a:cubicBezTo>
                    <a:pt x="0" y="19"/>
                    <a:pt x="0" y="19"/>
                    <a:pt x="0" y="19"/>
                  </a:cubicBezTo>
                  <a:cubicBezTo>
                    <a:pt x="18" y="36"/>
                    <a:pt x="18" y="36"/>
                    <a:pt x="18" y="36"/>
                  </a:cubicBezTo>
                  <a:cubicBezTo>
                    <a:pt x="18" y="37"/>
                    <a:pt x="18" y="37"/>
                    <a:pt x="18" y="37"/>
                  </a:cubicBezTo>
                  <a:cubicBezTo>
                    <a:pt x="19" y="36"/>
                    <a:pt x="19" y="36"/>
                    <a:pt x="19" y="36"/>
                  </a:cubicBezTo>
                  <a:cubicBezTo>
                    <a:pt x="19" y="25"/>
                    <a:pt x="19" y="25"/>
                    <a:pt x="19" y="25"/>
                  </a:cubicBezTo>
                  <a:cubicBezTo>
                    <a:pt x="24" y="25"/>
                    <a:pt x="28" y="26"/>
                    <a:pt x="32" y="28"/>
                  </a:cubicBezTo>
                  <a:cubicBezTo>
                    <a:pt x="36" y="24"/>
                    <a:pt x="39" y="21"/>
                    <a:pt x="44" y="18"/>
                  </a:cubicBezTo>
                  <a:cubicBezTo>
                    <a:pt x="36" y="14"/>
                    <a:pt x="28" y="11"/>
                    <a:pt x="19" y="11"/>
                  </a:cubicBezTo>
                  <a:cubicBezTo>
                    <a:pt x="19" y="1"/>
                    <a:pt x="19" y="1"/>
                    <a:pt x="19" y="1"/>
                  </a:cubicBezTo>
                  <a:cubicBezTo>
                    <a:pt x="18" y="0"/>
                    <a:pt x="18" y="0"/>
                    <a:pt x="18" y="0"/>
                  </a:cubicBezTo>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s-CR" sz="1167" dirty="0">
                <a:solidFill>
                  <a:srgbClr val="0A252F"/>
                </a:solidFill>
                <a:latin typeface="Gotham Black"/>
                <a:cs typeface="Gotham Black"/>
              </a:endParaRPr>
            </a:p>
          </p:txBody>
        </p:sp>
        <p:sp>
          <p:nvSpPr>
            <p:cNvPr id="165" name="Freeform 90782"/>
            <p:cNvSpPr>
              <a:spLocks/>
            </p:cNvSpPr>
            <p:nvPr/>
          </p:nvSpPr>
          <p:spPr bwMode="auto">
            <a:xfrm>
              <a:off x="1311799" y="5605691"/>
              <a:ext cx="379015" cy="357024"/>
            </a:xfrm>
            <a:custGeom>
              <a:avLst/>
              <a:gdLst>
                <a:gd name="T0" fmla="*/ 74 w 74"/>
                <a:gd name="T1" fmla="*/ 20 h 66"/>
                <a:gd name="T2" fmla="*/ 54 w 74"/>
                <a:gd name="T3" fmla="*/ 0 h 66"/>
                <a:gd name="T4" fmla="*/ 54 w 74"/>
                <a:gd name="T5" fmla="*/ 0 h 66"/>
                <a:gd name="T6" fmla="*/ 53 w 74"/>
                <a:gd name="T7" fmla="*/ 1 h 66"/>
                <a:gd name="T8" fmla="*/ 53 w 74"/>
                <a:gd name="T9" fmla="*/ 12 h 66"/>
                <a:gd name="T10" fmla="*/ 25 w 74"/>
                <a:gd name="T11" fmla="*/ 20 h 66"/>
                <a:gd name="T12" fmla="*/ 12 w 74"/>
                <a:gd name="T13" fmla="*/ 32 h 66"/>
                <a:gd name="T14" fmla="*/ 0 w 74"/>
                <a:gd name="T15" fmla="*/ 65 h 66"/>
                <a:gd name="T16" fmla="*/ 1 w 74"/>
                <a:gd name="T17" fmla="*/ 66 h 66"/>
                <a:gd name="T18" fmla="*/ 15 w 74"/>
                <a:gd name="T19" fmla="*/ 66 h 66"/>
                <a:gd name="T20" fmla="*/ 16 w 74"/>
                <a:gd name="T21" fmla="*/ 66 h 66"/>
                <a:gd name="T22" fmla="*/ 16 w 74"/>
                <a:gd name="T23" fmla="*/ 66 h 66"/>
                <a:gd name="T24" fmla="*/ 25 w 74"/>
                <a:gd name="T25" fmla="*/ 42 h 66"/>
                <a:gd name="T26" fmla="*/ 38 w 74"/>
                <a:gd name="T27" fmla="*/ 32 h 66"/>
                <a:gd name="T28" fmla="*/ 53 w 74"/>
                <a:gd name="T29" fmla="*/ 28 h 66"/>
                <a:gd name="T30" fmla="*/ 53 w 74"/>
                <a:gd name="T31" fmla="*/ 40 h 66"/>
                <a:gd name="T32" fmla="*/ 54 w 74"/>
                <a:gd name="T33" fmla="*/ 41 h 66"/>
                <a:gd name="T34" fmla="*/ 54 w 74"/>
                <a:gd name="T35" fmla="*/ 41 h 66"/>
                <a:gd name="T36" fmla="*/ 74 w 74"/>
                <a:gd name="T37" fmla="*/ 21 h 66"/>
                <a:gd name="T38" fmla="*/ 74 w 74"/>
                <a:gd name="T39"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66">
                  <a:moveTo>
                    <a:pt x="74" y="20"/>
                  </a:moveTo>
                  <a:cubicBezTo>
                    <a:pt x="54" y="0"/>
                    <a:pt x="54" y="0"/>
                    <a:pt x="54" y="0"/>
                  </a:cubicBezTo>
                  <a:cubicBezTo>
                    <a:pt x="54" y="0"/>
                    <a:pt x="54" y="0"/>
                    <a:pt x="54" y="0"/>
                  </a:cubicBezTo>
                  <a:cubicBezTo>
                    <a:pt x="53" y="1"/>
                    <a:pt x="53" y="1"/>
                    <a:pt x="53" y="1"/>
                  </a:cubicBezTo>
                  <a:cubicBezTo>
                    <a:pt x="53" y="12"/>
                    <a:pt x="53" y="12"/>
                    <a:pt x="53" y="12"/>
                  </a:cubicBezTo>
                  <a:cubicBezTo>
                    <a:pt x="43" y="12"/>
                    <a:pt x="33" y="15"/>
                    <a:pt x="25" y="20"/>
                  </a:cubicBezTo>
                  <a:cubicBezTo>
                    <a:pt x="20" y="23"/>
                    <a:pt x="16" y="27"/>
                    <a:pt x="12" y="32"/>
                  </a:cubicBezTo>
                  <a:cubicBezTo>
                    <a:pt x="5" y="41"/>
                    <a:pt x="0" y="53"/>
                    <a:pt x="0" y="65"/>
                  </a:cubicBezTo>
                  <a:cubicBezTo>
                    <a:pt x="0" y="66"/>
                    <a:pt x="0" y="66"/>
                    <a:pt x="1" y="66"/>
                  </a:cubicBezTo>
                  <a:cubicBezTo>
                    <a:pt x="15" y="66"/>
                    <a:pt x="15" y="66"/>
                    <a:pt x="15" y="66"/>
                  </a:cubicBezTo>
                  <a:cubicBezTo>
                    <a:pt x="16" y="66"/>
                    <a:pt x="16" y="66"/>
                    <a:pt x="16" y="66"/>
                  </a:cubicBezTo>
                  <a:cubicBezTo>
                    <a:pt x="16" y="66"/>
                    <a:pt x="16" y="66"/>
                    <a:pt x="16" y="66"/>
                  </a:cubicBezTo>
                  <a:cubicBezTo>
                    <a:pt x="16" y="56"/>
                    <a:pt x="19" y="48"/>
                    <a:pt x="25" y="42"/>
                  </a:cubicBezTo>
                  <a:cubicBezTo>
                    <a:pt x="28" y="37"/>
                    <a:pt x="33" y="34"/>
                    <a:pt x="38" y="32"/>
                  </a:cubicBezTo>
                  <a:cubicBezTo>
                    <a:pt x="42" y="29"/>
                    <a:pt x="48" y="28"/>
                    <a:pt x="53" y="28"/>
                  </a:cubicBezTo>
                  <a:cubicBezTo>
                    <a:pt x="53" y="40"/>
                    <a:pt x="53" y="40"/>
                    <a:pt x="53" y="40"/>
                  </a:cubicBezTo>
                  <a:cubicBezTo>
                    <a:pt x="54" y="41"/>
                    <a:pt x="54" y="41"/>
                    <a:pt x="54" y="41"/>
                  </a:cubicBezTo>
                  <a:cubicBezTo>
                    <a:pt x="54" y="41"/>
                    <a:pt x="54" y="41"/>
                    <a:pt x="54" y="41"/>
                  </a:cubicBezTo>
                  <a:cubicBezTo>
                    <a:pt x="74" y="21"/>
                    <a:pt x="74" y="21"/>
                    <a:pt x="74" y="21"/>
                  </a:cubicBezTo>
                  <a:lnTo>
                    <a:pt x="74" y="20"/>
                  </a:lnTo>
                  <a:close/>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s-CR" sz="1167" dirty="0">
                <a:solidFill>
                  <a:srgbClr val="0A252F"/>
                </a:solidFill>
                <a:latin typeface="Gotham Black"/>
                <a:cs typeface="Gotham Black"/>
              </a:endParaRPr>
            </a:p>
          </p:txBody>
        </p:sp>
      </p:grpSp>
      <p:cxnSp>
        <p:nvCxnSpPr>
          <p:cNvPr id="166" name="Straight Connector 165"/>
          <p:cNvCxnSpPr>
            <a:cxnSpLocks/>
          </p:cNvCxnSpPr>
          <p:nvPr/>
        </p:nvCxnSpPr>
        <p:spPr>
          <a:xfrm>
            <a:off x="3108679" y="2406269"/>
            <a:ext cx="4621383"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cxnSpLocks/>
          </p:cNvCxnSpPr>
          <p:nvPr/>
        </p:nvCxnSpPr>
        <p:spPr>
          <a:xfrm>
            <a:off x="3100239" y="4035461"/>
            <a:ext cx="4621383"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0" name="Title 1"/>
          <p:cNvSpPr txBox="1">
            <a:spLocks/>
          </p:cNvSpPr>
          <p:nvPr/>
        </p:nvSpPr>
        <p:spPr>
          <a:xfrm>
            <a:off x="1010747" y="167155"/>
            <a:ext cx="7371253" cy="723664"/>
          </a:xfrm>
          <a:prstGeom prst="rect">
            <a:avLst/>
          </a:prstGeom>
        </p:spPr>
        <p:txBody>
          <a:bodyPr anchor="t"/>
          <a:lstStyle>
            <a:lvl1pPr algn="l" defTabSz="457200" rtl="0" eaLnBrk="1" latinLnBrk="0" hangingPunct="1">
              <a:spcBef>
                <a:spcPct val="0"/>
              </a:spcBef>
              <a:buNone/>
              <a:defRPr sz="2400" b="1" i="0" kern="1200">
                <a:solidFill>
                  <a:srgbClr val="383E4F"/>
                </a:solidFill>
                <a:latin typeface="Helvetica Neue"/>
                <a:ea typeface="+mj-ea"/>
                <a:cs typeface="Helvetica Neue"/>
              </a:defRPr>
            </a:lvl1pPr>
          </a:lstStyle>
          <a:p>
            <a:r>
              <a:rPr lang="en-US" sz="2000" dirty="0"/>
              <a:t>A CLOSER LOOK</a:t>
            </a:r>
          </a:p>
        </p:txBody>
      </p:sp>
      <p:sp>
        <p:nvSpPr>
          <p:cNvPr id="82" name="Subtitle 2"/>
          <p:cNvSpPr>
            <a:spLocks noGrp="1"/>
          </p:cNvSpPr>
          <p:nvPr>
            <p:ph type="subTitle" idx="1"/>
          </p:nvPr>
        </p:nvSpPr>
        <p:spPr>
          <a:xfrm>
            <a:off x="1010748" y="444606"/>
            <a:ext cx="5334000" cy="533834"/>
          </a:xfrm>
        </p:spPr>
        <p:txBody>
          <a:bodyPr/>
          <a:lstStyle/>
          <a:p>
            <a:r>
              <a:rPr lang="en-US" sz="1500" dirty="0"/>
              <a:t>The </a:t>
            </a:r>
            <a:r>
              <a:rPr lang="en-US" sz="1500" dirty="0" err="1"/>
              <a:t>ReSOLVE</a:t>
            </a:r>
            <a:r>
              <a:rPr lang="en-US" sz="1500" dirty="0"/>
              <a:t> framework</a:t>
            </a:r>
          </a:p>
        </p:txBody>
      </p:sp>
      <p:pic>
        <p:nvPicPr>
          <p:cNvPr id="9" name="Picture 8" descr="Ecovative-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9451" y="1279471"/>
            <a:ext cx="1049592" cy="630497"/>
          </a:xfrm>
          <a:prstGeom prst="rect">
            <a:avLst/>
          </a:prstGeom>
        </p:spPr>
      </p:pic>
      <p:pic>
        <p:nvPicPr>
          <p:cNvPr id="84" name="Picture 83" descr="Ecovative-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9451" y="3999940"/>
            <a:ext cx="1049592" cy="630497"/>
          </a:xfrm>
          <a:prstGeom prst="rect">
            <a:avLst/>
          </a:prstGeom>
        </p:spPr>
      </p:pic>
      <p:pic>
        <p:nvPicPr>
          <p:cNvPr id="43" name="Picture 42" descr="Ecovative-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9451" y="2923787"/>
            <a:ext cx="1049592" cy="630497"/>
          </a:xfrm>
          <a:prstGeom prst="rect">
            <a:avLst/>
          </a:prstGeom>
        </p:spPr>
      </p:pic>
      <p:sp>
        <p:nvSpPr>
          <p:cNvPr id="44" name="TextBox 43"/>
          <p:cNvSpPr txBox="1"/>
          <p:nvPr/>
        </p:nvSpPr>
        <p:spPr>
          <a:xfrm>
            <a:off x="970813" y="5212122"/>
            <a:ext cx="2938625" cy="297454"/>
          </a:xfrm>
          <a:prstGeom prst="rect">
            <a:avLst/>
          </a:prstGeom>
          <a:noFill/>
        </p:spPr>
        <p:txBody>
          <a:bodyPr wrap="none" rtlCol="0">
            <a:spAutoFit/>
          </a:bodyPr>
          <a:lstStyle/>
          <a:p>
            <a:r>
              <a:rPr lang="en-US" sz="1333" dirty="0">
                <a:latin typeface="Helvetica Neue"/>
                <a:cs typeface="Helvetica Neue"/>
              </a:rPr>
              <a:t>Source: Ellen MacArthur Foundation</a:t>
            </a:r>
          </a:p>
        </p:txBody>
      </p:sp>
      <p:sp>
        <p:nvSpPr>
          <p:cNvPr id="2" name="TextBox 1"/>
          <p:cNvSpPr txBox="1"/>
          <p:nvPr/>
        </p:nvSpPr>
        <p:spPr>
          <a:xfrm>
            <a:off x="4427984" y="1372058"/>
            <a:ext cx="3593976" cy="430887"/>
          </a:xfrm>
          <a:prstGeom prst="rect">
            <a:avLst/>
          </a:prstGeom>
          <a:noFill/>
        </p:spPr>
        <p:txBody>
          <a:bodyPr wrap="square" lIns="0" tIns="0" rIns="0" bIns="0" rtlCol="0">
            <a:spAutoFit/>
          </a:bodyPr>
          <a:lstStyle/>
          <a:p>
            <a:r>
              <a:rPr lang="en-US" sz="1400" dirty="0">
                <a:solidFill>
                  <a:srgbClr val="000000"/>
                </a:solidFill>
                <a:latin typeface="Georgia" panose="02040502050405020303" pitchFamily="18" charset="0"/>
                <a:cs typeface="Helvetica Neue"/>
              </a:rPr>
              <a:t>The material is designed to be compostable and can go back into the biological cycle.</a:t>
            </a:r>
          </a:p>
        </p:txBody>
      </p:sp>
      <p:sp>
        <p:nvSpPr>
          <p:cNvPr id="3" name="Rectangle 2"/>
          <p:cNvSpPr/>
          <p:nvPr/>
        </p:nvSpPr>
        <p:spPr>
          <a:xfrm>
            <a:off x="4274199" y="3066156"/>
            <a:ext cx="2831224" cy="307777"/>
          </a:xfrm>
          <a:prstGeom prst="rect">
            <a:avLst/>
          </a:prstGeom>
        </p:spPr>
        <p:txBody>
          <a:bodyPr wrap="none">
            <a:spAutoFit/>
          </a:bodyPr>
          <a:lstStyle/>
          <a:p>
            <a:r>
              <a:rPr lang="en-US" sz="1400" dirty="0">
                <a:solidFill>
                  <a:prstClr val="black"/>
                </a:solidFill>
                <a:latin typeface="Georgia" panose="02040502050405020303" pitchFamily="18" charset="0"/>
                <a:ea typeface="Gotham Light"/>
                <a:cs typeface="Gotham Light"/>
              </a:rPr>
              <a:t>Grows fungi on agricultural waste</a:t>
            </a:r>
            <a:endParaRPr lang="en-US" sz="1400" dirty="0">
              <a:solidFill>
                <a:srgbClr val="000000"/>
              </a:solidFill>
              <a:latin typeface="Georgia" panose="02040502050405020303" pitchFamily="18" charset="0"/>
              <a:cs typeface="Helvetica Neue"/>
            </a:endParaRPr>
          </a:p>
        </p:txBody>
      </p:sp>
      <p:sp>
        <p:nvSpPr>
          <p:cNvPr id="4" name="Rectangle 3"/>
          <p:cNvSpPr/>
          <p:nvPr/>
        </p:nvSpPr>
        <p:spPr>
          <a:xfrm>
            <a:off x="4143168" y="4180352"/>
            <a:ext cx="4613764" cy="307777"/>
          </a:xfrm>
          <a:prstGeom prst="rect">
            <a:avLst/>
          </a:prstGeom>
        </p:spPr>
        <p:txBody>
          <a:bodyPr wrap="none">
            <a:spAutoFit/>
          </a:bodyPr>
          <a:lstStyle/>
          <a:p>
            <a:r>
              <a:rPr lang="en-US" sz="1400" dirty="0">
                <a:solidFill>
                  <a:srgbClr val="000000"/>
                </a:solidFill>
                <a:latin typeface="Georgia" panose="02040502050405020303" pitchFamily="18" charset="0"/>
                <a:cs typeface="Helvetica Neue"/>
              </a:rPr>
              <a:t>One material is substituted with another (for customer) </a:t>
            </a:r>
            <a:endParaRPr lang="en-US" sz="1400" dirty="0">
              <a:latin typeface="Georgia" panose="02040502050405020303" pitchFamily="18" charset="0"/>
            </a:endParaRPr>
          </a:p>
        </p:txBody>
      </p:sp>
    </p:spTree>
    <p:extLst>
      <p:ext uri="{BB962C8B-B14F-4D97-AF65-F5344CB8AC3E}">
        <p14:creationId xmlns:p14="http://schemas.microsoft.com/office/powerpoint/2010/main" val="94092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2000" y="1286708"/>
            <a:ext cx="7620000" cy="3914180"/>
          </a:xfrm>
          <a:prstGeom prst="rect">
            <a:avLst/>
          </a:prstGeom>
        </p:spPr>
      </p:pic>
      <p:pic>
        <p:nvPicPr>
          <p:cNvPr id="2" name="Picture 1" descr="splosh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166" y="207208"/>
            <a:ext cx="2349500" cy="1079500"/>
          </a:xfrm>
          <a:prstGeom prst="rect">
            <a:avLst/>
          </a:prstGeom>
        </p:spPr>
      </p:pic>
    </p:spTree>
    <p:extLst>
      <p:ext uri="{BB962C8B-B14F-4D97-AF65-F5344CB8AC3E}">
        <p14:creationId xmlns:p14="http://schemas.microsoft.com/office/powerpoint/2010/main" val="48764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810C5-463D-416F-A46A-06CA120E7C0F}"/>
              </a:ext>
            </a:extLst>
          </p:cNvPr>
          <p:cNvSpPr>
            <a:spLocks noGrp="1"/>
          </p:cNvSpPr>
          <p:nvPr>
            <p:ph type="body" sz="half" idx="10"/>
          </p:nvPr>
        </p:nvSpPr>
        <p:spPr/>
        <p:txBody>
          <a:bodyPr/>
          <a:lstStyle/>
          <a:p>
            <a:r>
              <a:rPr lang="en-US" dirty="0"/>
              <a:t>Overview</a:t>
            </a:r>
            <a:endParaRPr lang="fi-FI" dirty="0"/>
          </a:p>
        </p:txBody>
      </p:sp>
      <p:sp>
        <p:nvSpPr>
          <p:cNvPr id="8" name="Text Placeholder 7">
            <a:extLst>
              <a:ext uri="{FF2B5EF4-FFF2-40B4-BE49-F238E27FC236}">
                <a16:creationId xmlns:a16="http://schemas.microsoft.com/office/drawing/2014/main" id="{B66B59FF-4F10-4974-8D34-3568F8B51693}"/>
              </a:ext>
            </a:extLst>
          </p:cNvPr>
          <p:cNvSpPr>
            <a:spLocks noGrp="1"/>
          </p:cNvSpPr>
          <p:nvPr>
            <p:ph type="body" sz="half" idx="11"/>
          </p:nvPr>
        </p:nvSpPr>
        <p:spPr/>
        <p:txBody>
          <a:bodyPr/>
          <a:lstStyle/>
          <a:p>
            <a:pPr marL="342900" indent="-342900">
              <a:buFont typeface="Arial" panose="020B0604020202020204" pitchFamily="34" charset="0"/>
              <a:buChar char="•"/>
            </a:pPr>
            <a:r>
              <a:rPr lang="en-US" dirty="0"/>
              <a:t>Basic concepts of circular economy</a:t>
            </a:r>
          </a:p>
          <a:p>
            <a:pPr marL="342900" indent="-342900">
              <a:buFont typeface="Arial" panose="020B0604020202020204" pitchFamily="34" charset="0"/>
              <a:buChar char="•"/>
            </a:pPr>
            <a:r>
              <a:rPr lang="en-US" dirty="0"/>
              <a:t>Circular business models</a:t>
            </a:r>
          </a:p>
          <a:p>
            <a:pPr marL="342900" indent="-342900">
              <a:buFont typeface="Arial" panose="020B0604020202020204" pitchFamily="34" charset="0"/>
              <a:buChar char="•"/>
            </a:pPr>
            <a:r>
              <a:rPr lang="en-US" dirty="0"/>
              <a:t>Enablers and governance of CE</a:t>
            </a:r>
          </a:p>
          <a:p>
            <a:pPr marL="342900" indent="-342900">
              <a:buFont typeface="Arial" panose="020B0604020202020204" pitchFamily="34" charset="0"/>
              <a:buChar char="•"/>
            </a:pPr>
            <a:r>
              <a:rPr lang="en-US" dirty="0"/>
              <a:t>Critique of CE</a:t>
            </a:r>
            <a:endParaRPr lang="fi-FI" dirty="0"/>
          </a:p>
        </p:txBody>
      </p:sp>
    </p:spTree>
    <p:extLst>
      <p:ext uri="{BB962C8B-B14F-4D97-AF65-F5344CB8AC3E}">
        <p14:creationId xmlns:p14="http://schemas.microsoft.com/office/powerpoint/2010/main" val="77437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 name="dtable170554751157760 0 66 161 95 65"/>
          <p:cNvSpPr txBox="1">
            <a:spLocks/>
          </p:cNvSpPr>
          <p:nvPr>
            <p:custDataLst>
              <p:tags r:id="rId1"/>
            </p:custDataLst>
          </p:nvPr>
        </p:nvSpPr>
        <p:spPr>
          <a:xfrm>
            <a:off x="1329915" y="4088157"/>
            <a:ext cx="1713738" cy="462138"/>
          </a:xfrm>
          <a:prstGeom prst="rect">
            <a:avLst/>
          </a:prstGeom>
          <a:solidFill>
            <a:srgbClr val="393B51"/>
          </a:solidFill>
          <a:ln w="9525">
            <a:noFill/>
            <a:miter lim="800000"/>
            <a:headEnd/>
            <a:tailEnd/>
          </a:ln>
          <a:effectLst/>
        </p:spPr>
        <p:txBody>
          <a:bodyPr vert="horz" wrap="square" lIns="62198" tIns="61227" rIns="61227" bIns="61227"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2000" dirty="0">
                <a:solidFill>
                  <a:prstClr val="white"/>
                </a:solidFill>
                <a:latin typeface="Gotham Black"/>
                <a:cs typeface="Gotham Black"/>
              </a:rPr>
              <a:t>E</a:t>
            </a:r>
            <a:r>
              <a:rPr lang="en-US" sz="1500" dirty="0">
                <a:solidFill>
                  <a:prstClr val="white"/>
                </a:solidFill>
                <a:latin typeface="Gotham Black"/>
                <a:cs typeface="Gotham Black"/>
              </a:rPr>
              <a:t>xchange</a:t>
            </a:r>
          </a:p>
        </p:txBody>
      </p:sp>
      <p:cxnSp>
        <p:nvCxnSpPr>
          <p:cNvPr id="136" name="Straight Connector 135"/>
          <p:cNvCxnSpPr>
            <a:cxnSpLocks/>
          </p:cNvCxnSpPr>
          <p:nvPr/>
        </p:nvCxnSpPr>
        <p:spPr>
          <a:xfrm>
            <a:off x="3108679" y="1848724"/>
            <a:ext cx="4621383"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cxnSpLocks/>
          </p:cNvCxnSpPr>
          <p:nvPr/>
        </p:nvCxnSpPr>
        <p:spPr>
          <a:xfrm>
            <a:off x="3121869" y="3498228"/>
            <a:ext cx="4621383"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cxnSpLocks/>
          </p:cNvCxnSpPr>
          <p:nvPr/>
        </p:nvCxnSpPr>
        <p:spPr>
          <a:xfrm>
            <a:off x="3121869" y="2957237"/>
            <a:ext cx="4621383"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9" name="dtable170554751157760 0 66 96 95 65"/>
          <p:cNvSpPr txBox="1">
            <a:spLocks/>
          </p:cNvSpPr>
          <p:nvPr>
            <p:custDataLst>
              <p:tags r:id="rId2"/>
            </p:custDataLst>
          </p:nvPr>
        </p:nvSpPr>
        <p:spPr>
          <a:xfrm>
            <a:off x="1329915" y="1360204"/>
            <a:ext cx="1713738" cy="462138"/>
          </a:xfrm>
          <a:prstGeom prst="rect">
            <a:avLst/>
          </a:prstGeom>
          <a:solidFill>
            <a:srgbClr val="393B51"/>
          </a:solidFill>
          <a:ln w="9525">
            <a:noFill/>
            <a:miter lim="800000"/>
            <a:headEnd/>
            <a:tailEnd/>
          </a:ln>
          <a:effectLst/>
        </p:spPr>
        <p:txBody>
          <a:bodyPr vert="horz" wrap="square" lIns="62198" tIns="61227" rIns="61227" bIns="61227" numCol="1" anchor="b"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2000" dirty="0" err="1">
                <a:solidFill>
                  <a:prstClr val="white"/>
                </a:solidFill>
                <a:latin typeface="Gotham Black"/>
                <a:cs typeface="Gotham Black"/>
              </a:rPr>
              <a:t>RE</a:t>
            </a:r>
            <a:r>
              <a:rPr lang="en-US" sz="1500" dirty="0" err="1">
                <a:solidFill>
                  <a:prstClr val="white"/>
                </a:solidFill>
                <a:latin typeface="Gotham Black"/>
                <a:cs typeface="Gotham Black"/>
              </a:rPr>
              <a:t>generate</a:t>
            </a:r>
            <a:endParaRPr lang="en-US" sz="1500" dirty="0">
              <a:solidFill>
                <a:prstClr val="white"/>
              </a:solidFill>
              <a:latin typeface="Gotham Black"/>
              <a:cs typeface="Gotham Black"/>
            </a:endParaRPr>
          </a:p>
        </p:txBody>
      </p:sp>
      <p:grpSp>
        <p:nvGrpSpPr>
          <p:cNvPr id="140" name="Group 139"/>
          <p:cNvGrpSpPr/>
          <p:nvPr/>
        </p:nvGrpSpPr>
        <p:grpSpPr>
          <a:xfrm>
            <a:off x="2602914" y="1407222"/>
            <a:ext cx="364166" cy="360560"/>
            <a:chOff x="1304192" y="1035399"/>
            <a:chExt cx="386622" cy="382794"/>
          </a:xfrm>
        </p:grpSpPr>
        <p:sp>
          <p:nvSpPr>
            <p:cNvPr id="141" name="Oval 130"/>
            <p:cNvSpPr>
              <a:spLocks noChangeArrowheads="1"/>
            </p:cNvSpPr>
            <p:nvPr/>
          </p:nvSpPr>
          <p:spPr bwMode="gray">
            <a:xfrm>
              <a:off x="1304192" y="1035399"/>
              <a:ext cx="386622" cy="382794"/>
            </a:xfrm>
            <a:custGeom>
              <a:avLst/>
              <a:gdLst/>
              <a:ahLst/>
              <a:cxnLst/>
              <a:rect l="l" t="t" r="r" b="b"/>
              <a:pathLst>
                <a:path w="285196" h="282372">
                  <a:moveTo>
                    <a:pt x="244002" y="240179"/>
                  </a:moveTo>
                  <a:cubicBezTo>
                    <a:pt x="243671" y="240783"/>
                    <a:pt x="243200" y="241249"/>
                    <a:pt x="242596" y="241577"/>
                  </a:cubicBezTo>
                  <a:lnTo>
                    <a:pt x="242847" y="241327"/>
                  </a:lnTo>
                  <a:close/>
                  <a:moveTo>
                    <a:pt x="277467" y="179090"/>
                  </a:moveTo>
                  <a:cubicBezTo>
                    <a:pt x="277407" y="188151"/>
                    <a:pt x="274242" y="196223"/>
                    <a:pt x="269136" y="203270"/>
                  </a:cubicBezTo>
                  <a:lnTo>
                    <a:pt x="269136" y="201870"/>
                  </a:lnTo>
                  <a:lnTo>
                    <a:pt x="269136" y="199549"/>
                  </a:lnTo>
                  <a:lnTo>
                    <a:pt x="267968" y="197228"/>
                  </a:lnTo>
                  <a:lnTo>
                    <a:pt x="267968" y="191426"/>
                  </a:lnTo>
                  <a:lnTo>
                    <a:pt x="270889" y="186784"/>
                  </a:lnTo>
                  <a:lnTo>
                    <a:pt x="274394" y="182142"/>
                  </a:lnTo>
                  <a:close/>
                  <a:moveTo>
                    <a:pt x="283942" y="135034"/>
                  </a:moveTo>
                  <a:cubicBezTo>
                    <a:pt x="285151" y="137041"/>
                    <a:pt x="285196" y="139108"/>
                    <a:pt x="285196" y="141186"/>
                  </a:cubicBezTo>
                  <a:lnTo>
                    <a:pt x="283985" y="147126"/>
                  </a:lnTo>
                  <a:lnTo>
                    <a:pt x="284212" y="141488"/>
                  </a:lnTo>
                  <a:close/>
                  <a:moveTo>
                    <a:pt x="267717" y="126604"/>
                  </a:moveTo>
                  <a:lnTo>
                    <a:pt x="268345" y="129281"/>
                  </a:lnTo>
                  <a:lnTo>
                    <a:pt x="270338" y="132110"/>
                  </a:lnTo>
                  <a:lnTo>
                    <a:pt x="272732" y="134557"/>
                  </a:lnTo>
                  <a:lnTo>
                    <a:pt x="272732" y="135722"/>
                  </a:lnTo>
                  <a:lnTo>
                    <a:pt x="275753" y="139758"/>
                  </a:lnTo>
                  <a:lnTo>
                    <a:pt x="276961" y="144947"/>
                  </a:lnTo>
                  <a:lnTo>
                    <a:pt x="279982" y="150713"/>
                  </a:lnTo>
                  <a:lnTo>
                    <a:pt x="282452" y="154641"/>
                  </a:lnTo>
                  <a:lnTo>
                    <a:pt x="281778" y="157947"/>
                  </a:lnTo>
                  <a:lnTo>
                    <a:pt x="279068" y="154870"/>
                  </a:lnTo>
                  <a:lnTo>
                    <a:pt x="275562" y="149067"/>
                  </a:lnTo>
                  <a:lnTo>
                    <a:pt x="273810" y="142684"/>
                  </a:lnTo>
                  <a:lnTo>
                    <a:pt x="272641" y="136302"/>
                  </a:lnTo>
                  <a:lnTo>
                    <a:pt x="269720" y="132820"/>
                  </a:lnTo>
                  <a:lnTo>
                    <a:pt x="267968" y="129919"/>
                  </a:lnTo>
                  <a:lnTo>
                    <a:pt x="267383" y="127018"/>
                  </a:lnTo>
                  <a:close/>
                  <a:moveTo>
                    <a:pt x="270182" y="80637"/>
                  </a:moveTo>
                  <a:cubicBezTo>
                    <a:pt x="272951" y="83720"/>
                    <a:pt x="274540" y="87386"/>
                    <a:pt x="275060" y="91479"/>
                  </a:cubicBezTo>
                  <a:lnTo>
                    <a:pt x="274830" y="90844"/>
                  </a:lnTo>
                  <a:lnTo>
                    <a:pt x="271894" y="83784"/>
                  </a:lnTo>
                  <a:close/>
                  <a:moveTo>
                    <a:pt x="215767" y="65593"/>
                  </a:moveTo>
                  <a:lnTo>
                    <a:pt x="213516" y="66737"/>
                  </a:lnTo>
                  <a:lnTo>
                    <a:pt x="211828" y="70169"/>
                  </a:lnTo>
                  <a:lnTo>
                    <a:pt x="209014" y="73601"/>
                  </a:lnTo>
                  <a:lnTo>
                    <a:pt x="207889" y="75889"/>
                  </a:lnTo>
                  <a:lnTo>
                    <a:pt x="208452" y="77605"/>
                  </a:lnTo>
                  <a:lnTo>
                    <a:pt x="210140" y="78177"/>
                  </a:lnTo>
                  <a:lnTo>
                    <a:pt x="212954" y="77605"/>
                  </a:lnTo>
                  <a:lnTo>
                    <a:pt x="214642" y="75317"/>
                  </a:lnTo>
                  <a:lnTo>
                    <a:pt x="215767" y="71313"/>
                  </a:lnTo>
                  <a:lnTo>
                    <a:pt x="216330" y="68453"/>
                  </a:lnTo>
                  <a:lnTo>
                    <a:pt x="216330" y="66737"/>
                  </a:lnTo>
                  <a:close/>
                  <a:moveTo>
                    <a:pt x="128870" y="16654"/>
                  </a:moveTo>
                  <a:lnTo>
                    <a:pt x="125939" y="18434"/>
                  </a:lnTo>
                  <a:lnTo>
                    <a:pt x="126525" y="19620"/>
                  </a:lnTo>
                  <a:lnTo>
                    <a:pt x="130042" y="21400"/>
                  </a:lnTo>
                  <a:lnTo>
                    <a:pt x="132973" y="22586"/>
                  </a:lnTo>
                  <a:lnTo>
                    <a:pt x="134732" y="24959"/>
                  </a:lnTo>
                  <a:lnTo>
                    <a:pt x="134146" y="27332"/>
                  </a:lnTo>
                  <a:lnTo>
                    <a:pt x="133559" y="27925"/>
                  </a:lnTo>
                  <a:lnTo>
                    <a:pt x="133559" y="30891"/>
                  </a:lnTo>
                  <a:lnTo>
                    <a:pt x="134732" y="33857"/>
                  </a:lnTo>
                  <a:lnTo>
                    <a:pt x="139421" y="36230"/>
                  </a:lnTo>
                  <a:lnTo>
                    <a:pt x="145283" y="35637"/>
                  </a:lnTo>
                  <a:lnTo>
                    <a:pt x="147042" y="30891"/>
                  </a:lnTo>
                  <a:lnTo>
                    <a:pt x="145870" y="24959"/>
                  </a:lnTo>
                  <a:lnTo>
                    <a:pt x="141180" y="19027"/>
                  </a:lnTo>
                  <a:lnTo>
                    <a:pt x="134146" y="16654"/>
                  </a:lnTo>
                  <a:close/>
                  <a:moveTo>
                    <a:pt x="112222" y="13158"/>
                  </a:moveTo>
                  <a:lnTo>
                    <a:pt x="108906" y="13726"/>
                  </a:lnTo>
                  <a:lnTo>
                    <a:pt x="108353" y="14294"/>
                  </a:lnTo>
                  <a:lnTo>
                    <a:pt x="110011" y="15998"/>
                  </a:lnTo>
                  <a:lnTo>
                    <a:pt x="112222" y="16566"/>
                  </a:lnTo>
                  <a:lnTo>
                    <a:pt x="114986" y="17134"/>
                  </a:lnTo>
                  <a:lnTo>
                    <a:pt x="117196" y="17702"/>
                  </a:lnTo>
                  <a:lnTo>
                    <a:pt x="119407" y="17702"/>
                  </a:lnTo>
                  <a:lnTo>
                    <a:pt x="119960" y="17134"/>
                  </a:lnTo>
                  <a:lnTo>
                    <a:pt x="118855" y="14862"/>
                  </a:lnTo>
                  <a:lnTo>
                    <a:pt x="117749" y="14294"/>
                  </a:lnTo>
                  <a:lnTo>
                    <a:pt x="115538" y="13726"/>
                  </a:lnTo>
                  <a:close/>
                  <a:moveTo>
                    <a:pt x="170111" y="10711"/>
                  </a:moveTo>
                  <a:lnTo>
                    <a:pt x="165954" y="11285"/>
                  </a:lnTo>
                  <a:lnTo>
                    <a:pt x="162390" y="13581"/>
                  </a:lnTo>
                  <a:lnTo>
                    <a:pt x="158827" y="16451"/>
                  </a:lnTo>
                  <a:lnTo>
                    <a:pt x="155858" y="19895"/>
                  </a:lnTo>
                  <a:lnTo>
                    <a:pt x="154076" y="23339"/>
                  </a:lnTo>
                  <a:lnTo>
                    <a:pt x="154076" y="26782"/>
                  </a:lnTo>
                  <a:lnTo>
                    <a:pt x="155858" y="28504"/>
                  </a:lnTo>
                  <a:lnTo>
                    <a:pt x="159421" y="29652"/>
                  </a:lnTo>
                  <a:lnTo>
                    <a:pt x="167142" y="30800"/>
                  </a:lnTo>
                  <a:lnTo>
                    <a:pt x="169517" y="34244"/>
                  </a:lnTo>
                  <a:lnTo>
                    <a:pt x="168923" y="39410"/>
                  </a:lnTo>
                  <a:lnTo>
                    <a:pt x="165954" y="45150"/>
                  </a:lnTo>
                  <a:lnTo>
                    <a:pt x="164766" y="51463"/>
                  </a:lnTo>
                  <a:lnTo>
                    <a:pt x="168329" y="56055"/>
                  </a:lnTo>
                  <a:lnTo>
                    <a:pt x="173080" y="57203"/>
                  </a:lnTo>
                  <a:lnTo>
                    <a:pt x="177238" y="54333"/>
                  </a:lnTo>
                  <a:lnTo>
                    <a:pt x="179019" y="49741"/>
                  </a:lnTo>
                  <a:lnTo>
                    <a:pt x="179613" y="45724"/>
                  </a:lnTo>
                  <a:lnTo>
                    <a:pt x="181395" y="41706"/>
                  </a:lnTo>
                  <a:lnTo>
                    <a:pt x="186146" y="38262"/>
                  </a:lnTo>
                  <a:lnTo>
                    <a:pt x="189709" y="34244"/>
                  </a:lnTo>
                  <a:lnTo>
                    <a:pt x="190303" y="29652"/>
                  </a:lnTo>
                  <a:lnTo>
                    <a:pt x="187927" y="25634"/>
                  </a:lnTo>
                  <a:lnTo>
                    <a:pt x="184958" y="21043"/>
                  </a:lnTo>
                  <a:lnTo>
                    <a:pt x="180801" y="17599"/>
                  </a:lnTo>
                  <a:lnTo>
                    <a:pt x="176644" y="14729"/>
                  </a:lnTo>
                  <a:lnTo>
                    <a:pt x="173674" y="13007"/>
                  </a:lnTo>
                  <a:lnTo>
                    <a:pt x="172486" y="12433"/>
                  </a:lnTo>
                  <a:close/>
                  <a:moveTo>
                    <a:pt x="142598" y="0"/>
                  </a:moveTo>
                  <a:cubicBezTo>
                    <a:pt x="184385" y="0"/>
                    <a:pt x="221973" y="17796"/>
                    <a:pt x="247220" y="46918"/>
                  </a:cubicBezTo>
                  <a:lnTo>
                    <a:pt x="246062" y="47304"/>
                  </a:lnTo>
                  <a:lnTo>
                    <a:pt x="244888" y="47893"/>
                  </a:lnTo>
                  <a:lnTo>
                    <a:pt x="244300" y="48481"/>
                  </a:lnTo>
                  <a:lnTo>
                    <a:pt x="243713" y="49658"/>
                  </a:lnTo>
                  <a:lnTo>
                    <a:pt x="239017" y="56130"/>
                  </a:lnTo>
                  <a:lnTo>
                    <a:pt x="233733" y="59660"/>
                  </a:lnTo>
                  <a:lnTo>
                    <a:pt x="230210" y="62014"/>
                  </a:lnTo>
                  <a:lnTo>
                    <a:pt x="229623" y="65544"/>
                  </a:lnTo>
                  <a:lnTo>
                    <a:pt x="232558" y="70251"/>
                  </a:lnTo>
                  <a:lnTo>
                    <a:pt x="237255" y="70251"/>
                  </a:lnTo>
                  <a:lnTo>
                    <a:pt x="241365" y="68486"/>
                  </a:lnTo>
                  <a:lnTo>
                    <a:pt x="243713" y="64956"/>
                  </a:lnTo>
                  <a:lnTo>
                    <a:pt x="245475" y="62014"/>
                  </a:lnTo>
                  <a:lnTo>
                    <a:pt x="248997" y="61425"/>
                  </a:lnTo>
                  <a:lnTo>
                    <a:pt x="252520" y="62602"/>
                  </a:lnTo>
                  <a:lnTo>
                    <a:pt x="253107" y="66132"/>
                  </a:lnTo>
                  <a:lnTo>
                    <a:pt x="251933" y="70251"/>
                  </a:lnTo>
                  <a:lnTo>
                    <a:pt x="248410" y="73781"/>
                  </a:lnTo>
                  <a:lnTo>
                    <a:pt x="243126" y="75546"/>
                  </a:lnTo>
                  <a:lnTo>
                    <a:pt x="235494" y="74958"/>
                  </a:lnTo>
                  <a:lnTo>
                    <a:pt x="229623" y="73781"/>
                  </a:lnTo>
                  <a:lnTo>
                    <a:pt x="224926" y="74370"/>
                  </a:lnTo>
                  <a:lnTo>
                    <a:pt x="222578" y="74958"/>
                  </a:lnTo>
                  <a:lnTo>
                    <a:pt x="221991" y="75546"/>
                  </a:lnTo>
                  <a:lnTo>
                    <a:pt x="220816" y="76135"/>
                  </a:lnTo>
                  <a:lnTo>
                    <a:pt x="217294" y="77900"/>
                  </a:lnTo>
                  <a:lnTo>
                    <a:pt x="213771" y="80254"/>
                  </a:lnTo>
                  <a:lnTo>
                    <a:pt x="213184" y="84372"/>
                  </a:lnTo>
                  <a:lnTo>
                    <a:pt x="213184" y="87902"/>
                  </a:lnTo>
                  <a:lnTo>
                    <a:pt x="212597" y="89668"/>
                  </a:lnTo>
                  <a:lnTo>
                    <a:pt x="210249" y="89668"/>
                  </a:lnTo>
                  <a:lnTo>
                    <a:pt x="205552" y="89079"/>
                  </a:lnTo>
                  <a:lnTo>
                    <a:pt x="201442" y="90844"/>
                  </a:lnTo>
                  <a:lnTo>
                    <a:pt x="200855" y="95551"/>
                  </a:lnTo>
                  <a:lnTo>
                    <a:pt x="203203" y="101435"/>
                  </a:lnTo>
                  <a:lnTo>
                    <a:pt x="207900" y="105554"/>
                  </a:lnTo>
                  <a:lnTo>
                    <a:pt x="210249" y="104377"/>
                  </a:lnTo>
                  <a:lnTo>
                    <a:pt x="213184" y="103200"/>
                  </a:lnTo>
                  <a:lnTo>
                    <a:pt x="216120" y="102612"/>
                  </a:lnTo>
                  <a:lnTo>
                    <a:pt x="217881" y="102023"/>
                  </a:lnTo>
                  <a:lnTo>
                    <a:pt x="218468" y="100258"/>
                  </a:lnTo>
                  <a:lnTo>
                    <a:pt x="219642" y="97905"/>
                  </a:lnTo>
                  <a:lnTo>
                    <a:pt x="221404" y="96140"/>
                  </a:lnTo>
                  <a:lnTo>
                    <a:pt x="223165" y="94963"/>
                  </a:lnTo>
                  <a:lnTo>
                    <a:pt x="228449" y="93786"/>
                  </a:lnTo>
                  <a:lnTo>
                    <a:pt x="234320" y="95551"/>
                  </a:lnTo>
                  <a:lnTo>
                    <a:pt x="238429" y="97905"/>
                  </a:lnTo>
                  <a:lnTo>
                    <a:pt x="241365" y="101435"/>
                  </a:lnTo>
                  <a:lnTo>
                    <a:pt x="245475" y="104965"/>
                  </a:lnTo>
                  <a:lnTo>
                    <a:pt x="251933" y="106142"/>
                  </a:lnTo>
                  <a:lnTo>
                    <a:pt x="257217" y="104965"/>
                  </a:lnTo>
                  <a:lnTo>
                    <a:pt x="261326" y="100847"/>
                  </a:lnTo>
                  <a:lnTo>
                    <a:pt x="264849" y="97316"/>
                  </a:lnTo>
                  <a:lnTo>
                    <a:pt x="269546" y="96140"/>
                  </a:lnTo>
                  <a:lnTo>
                    <a:pt x="274243" y="96140"/>
                  </a:lnTo>
                  <a:lnTo>
                    <a:pt x="276168" y="96911"/>
                  </a:lnTo>
                  <a:lnTo>
                    <a:pt x="277054" y="101259"/>
                  </a:lnTo>
                  <a:lnTo>
                    <a:pt x="276357" y="101702"/>
                  </a:lnTo>
                  <a:lnTo>
                    <a:pt x="273940" y="102279"/>
                  </a:lnTo>
                  <a:lnTo>
                    <a:pt x="270315" y="102855"/>
                  </a:lnTo>
                  <a:lnTo>
                    <a:pt x="266689" y="102855"/>
                  </a:lnTo>
                  <a:lnTo>
                    <a:pt x="263064" y="103432"/>
                  </a:lnTo>
                  <a:lnTo>
                    <a:pt x="261251" y="104585"/>
                  </a:lnTo>
                  <a:lnTo>
                    <a:pt x="260647" y="105738"/>
                  </a:lnTo>
                  <a:lnTo>
                    <a:pt x="261855" y="107468"/>
                  </a:lnTo>
                  <a:lnTo>
                    <a:pt x="266689" y="112081"/>
                  </a:lnTo>
                  <a:lnTo>
                    <a:pt x="270315" y="116117"/>
                  </a:lnTo>
                  <a:lnTo>
                    <a:pt x="271523" y="119577"/>
                  </a:lnTo>
                  <a:lnTo>
                    <a:pt x="270315" y="123036"/>
                  </a:lnTo>
                  <a:lnTo>
                    <a:pt x="269710" y="123036"/>
                  </a:lnTo>
                  <a:lnTo>
                    <a:pt x="269710" y="123613"/>
                  </a:lnTo>
                  <a:lnTo>
                    <a:pt x="270046" y="123933"/>
                  </a:lnTo>
                  <a:lnTo>
                    <a:pt x="268798" y="125262"/>
                  </a:lnTo>
                  <a:lnTo>
                    <a:pt x="269720" y="124116"/>
                  </a:lnTo>
                  <a:lnTo>
                    <a:pt x="266799" y="122376"/>
                  </a:lnTo>
                  <a:lnTo>
                    <a:pt x="264462" y="120635"/>
                  </a:lnTo>
                  <a:lnTo>
                    <a:pt x="261541" y="119474"/>
                  </a:lnTo>
                  <a:lnTo>
                    <a:pt x="258036" y="118894"/>
                  </a:lnTo>
                  <a:lnTo>
                    <a:pt x="255699" y="118314"/>
                  </a:lnTo>
                  <a:lnTo>
                    <a:pt x="252194" y="118314"/>
                  </a:lnTo>
                  <a:lnTo>
                    <a:pt x="248689" y="118894"/>
                  </a:lnTo>
                  <a:lnTo>
                    <a:pt x="245768" y="119474"/>
                  </a:lnTo>
                  <a:lnTo>
                    <a:pt x="242847" y="119474"/>
                  </a:lnTo>
                  <a:lnTo>
                    <a:pt x="239926" y="117734"/>
                  </a:lnTo>
                  <a:lnTo>
                    <a:pt x="237005" y="114832"/>
                  </a:lnTo>
                  <a:lnTo>
                    <a:pt x="235252" y="110771"/>
                  </a:lnTo>
                  <a:lnTo>
                    <a:pt x="231747" y="107289"/>
                  </a:lnTo>
                  <a:lnTo>
                    <a:pt x="228241" y="103808"/>
                  </a:lnTo>
                  <a:lnTo>
                    <a:pt x="223568" y="102647"/>
                  </a:lnTo>
                  <a:lnTo>
                    <a:pt x="218441" y="102647"/>
                  </a:lnTo>
                  <a:lnTo>
                    <a:pt x="217726" y="102647"/>
                  </a:lnTo>
                  <a:lnTo>
                    <a:pt x="217584" y="102929"/>
                  </a:lnTo>
                  <a:lnTo>
                    <a:pt x="216579" y="103259"/>
                  </a:lnTo>
                  <a:lnTo>
                    <a:pt x="213475" y="103871"/>
                  </a:lnTo>
                  <a:lnTo>
                    <a:pt x="210372" y="105094"/>
                  </a:lnTo>
                  <a:lnTo>
                    <a:pt x="207953" y="106286"/>
                  </a:lnTo>
                  <a:lnTo>
                    <a:pt x="207794" y="106129"/>
                  </a:lnTo>
                  <a:lnTo>
                    <a:pt x="207794" y="106709"/>
                  </a:lnTo>
                  <a:lnTo>
                    <a:pt x="207210" y="106709"/>
                  </a:lnTo>
                  <a:lnTo>
                    <a:pt x="206041" y="107289"/>
                  </a:lnTo>
                  <a:lnTo>
                    <a:pt x="204873" y="107869"/>
                  </a:lnTo>
                  <a:lnTo>
                    <a:pt x="202536" y="110190"/>
                  </a:lnTo>
                  <a:lnTo>
                    <a:pt x="198447" y="112511"/>
                  </a:lnTo>
                  <a:lnTo>
                    <a:pt x="194357" y="116573"/>
                  </a:lnTo>
                  <a:lnTo>
                    <a:pt x="189684" y="121215"/>
                  </a:lnTo>
                  <a:lnTo>
                    <a:pt x="185010" y="127018"/>
                  </a:lnTo>
                  <a:lnTo>
                    <a:pt x="182089" y="132820"/>
                  </a:lnTo>
                  <a:lnTo>
                    <a:pt x="179752" y="139783"/>
                  </a:lnTo>
                  <a:lnTo>
                    <a:pt x="179752" y="146166"/>
                  </a:lnTo>
                  <a:lnTo>
                    <a:pt x="180920" y="151388"/>
                  </a:lnTo>
                  <a:lnTo>
                    <a:pt x="182673" y="156030"/>
                  </a:lnTo>
                  <a:lnTo>
                    <a:pt x="185010" y="159512"/>
                  </a:lnTo>
                  <a:lnTo>
                    <a:pt x="187931" y="162413"/>
                  </a:lnTo>
                  <a:lnTo>
                    <a:pt x="192020" y="164154"/>
                  </a:lnTo>
                  <a:lnTo>
                    <a:pt x="196694" y="164734"/>
                  </a:lnTo>
                  <a:lnTo>
                    <a:pt x="201368" y="164734"/>
                  </a:lnTo>
                  <a:lnTo>
                    <a:pt x="206041" y="164734"/>
                  </a:lnTo>
                  <a:lnTo>
                    <a:pt x="211884" y="166475"/>
                  </a:lnTo>
                  <a:lnTo>
                    <a:pt x="217141" y="168796"/>
                  </a:lnTo>
                  <a:lnTo>
                    <a:pt x="221231" y="172277"/>
                  </a:lnTo>
                  <a:lnTo>
                    <a:pt x="224736" y="177500"/>
                  </a:lnTo>
                  <a:lnTo>
                    <a:pt x="226489" y="182722"/>
                  </a:lnTo>
                  <a:lnTo>
                    <a:pt x="226489" y="190265"/>
                  </a:lnTo>
                  <a:lnTo>
                    <a:pt x="224736" y="197808"/>
                  </a:lnTo>
                  <a:lnTo>
                    <a:pt x="222399" y="204771"/>
                  </a:lnTo>
                  <a:lnTo>
                    <a:pt x="221815" y="212895"/>
                  </a:lnTo>
                  <a:lnTo>
                    <a:pt x="222399" y="221018"/>
                  </a:lnTo>
                  <a:lnTo>
                    <a:pt x="223568" y="229142"/>
                  </a:lnTo>
                  <a:lnTo>
                    <a:pt x="226489" y="235525"/>
                  </a:lnTo>
                  <a:lnTo>
                    <a:pt x="229994" y="241327"/>
                  </a:lnTo>
                  <a:lnTo>
                    <a:pt x="234083" y="244228"/>
                  </a:lnTo>
                  <a:lnTo>
                    <a:pt x="236856" y="245408"/>
                  </a:lnTo>
                  <a:cubicBezTo>
                    <a:pt x="212480" y="268760"/>
                    <a:pt x="179145" y="282372"/>
                    <a:pt x="142598" y="282372"/>
                  </a:cubicBezTo>
                  <a:cubicBezTo>
                    <a:pt x="63843" y="282372"/>
                    <a:pt x="0" y="219161"/>
                    <a:pt x="0" y="141186"/>
                  </a:cubicBezTo>
                  <a:cubicBezTo>
                    <a:pt x="0" y="101832"/>
                    <a:pt x="16262" y="66239"/>
                    <a:pt x="42632" y="40774"/>
                  </a:cubicBezTo>
                  <a:lnTo>
                    <a:pt x="42230" y="41073"/>
                  </a:lnTo>
                  <a:lnTo>
                    <a:pt x="46333" y="45723"/>
                  </a:lnTo>
                  <a:lnTo>
                    <a:pt x="48092" y="52116"/>
                  </a:lnTo>
                  <a:lnTo>
                    <a:pt x="46333" y="58510"/>
                  </a:lnTo>
                  <a:lnTo>
                    <a:pt x="41058" y="65485"/>
                  </a:lnTo>
                  <a:lnTo>
                    <a:pt x="33437" y="76528"/>
                  </a:lnTo>
                  <a:lnTo>
                    <a:pt x="35196" y="86990"/>
                  </a:lnTo>
                  <a:lnTo>
                    <a:pt x="38713" y="93383"/>
                  </a:lnTo>
                  <a:lnTo>
                    <a:pt x="41058" y="96290"/>
                  </a:lnTo>
                  <a:lnTo>
                    <a:pt x="41058" y="101521"/>
                  </a:lnTo>
                  <a:lnTo>
                    <a:pt x="41058" y="106170"/>
                  </a:lnTo>
                  <a:lnTo>
                    <a:pt x="41644" y="110820"/>
                  </a:lnTo>
                  <a:lnTo>
                    <a:pt x="43988" y="114889"/>
                  </a:lnTo>
                  <a:lnTo>
                    <a:pt x="46333" y="118957"/>
                  </a:lnTo>
                  <a:lnTo>
                    <a:pt x="49850" y="122445"/>
                  </a:lnTo>
                  <a:lnTo>
                    <a:pt x="54540" y="124770"/>
                  </a:lnTo>
                  <a:lnTo>
                    <a:pt x="60988" y="127095"/>
                  </a:lnTo>
                  <a:lnTo>
                    <a:pt x="68609" y="132326"/>
                  </a:lnTo>
                  <a:lnTo>
                    <a:pt x="71540" y="136975"/>
                  </a:lnTo>
                  <a:lnTo>
                    <a:pt x="73298" y="141625"/>
                  </a:lnTo>
                  <a:lnTo>
                    <a:pt x="78574" y="143369"/>
                  </a:lnTo>
                  <a:lnTo>
                    <a:pt x="84436" y="144531"/>
                  </a:lnTo>
                  <a:lnTo>
                    <a:pt x="86781" y="145694"/>
                  </a:lnTo>
                  <a:lnTo>
                    <a:pt x="85608" y="149181"/>
                  </a:lnTo>
                  <a:lnTo>
                    <a:pt x="79746" y="153831"/>
                  </a:lnTo>
                  <a:lnTo>
                    <a:pt x="76229" y="157318"/>
                  </a:lnTo>
                  <a:lnTo>
                    <a:pt x="75057" y="162549"/>
                  </a:lnTo>
                  <a:lnTo>
                    <a:pt x="75057" y="167780"/>
                  </a:lnTo>
                  <a:lnTo>
                    <a:pt x="76229" y="173011"/>
                  </a:lnTo>
                  <a:lnTo>
                    <a:pt x="78574" y="178243"/>
                  </a:lnTo>
                  <a:lnTo>
                    <a:pt x="80919" y="184055"/>
                  </a:lnTo>
                  <a:lnTo>
                    <a:pt x="85022" y="188705"/>
                  </a:lnTo>
                  <a:lnTo>
                    <a:pt x="89126" y="191029"/>
                  </a:lnTo>
                  <a:lnTo>
                    <a:pt x="93815" y="199748"/>
                  </a:lnTo>
                  <a:lnTo>
                    <a:pt x="93815" y="213697"/>
                  </a:lnTo>
                  <a:lnTo>
                    <a:pt x="92643" y="231134"/>
                  </a:lnTo>
                  <a:lnTo>
                    <a:pt x="93229" y="247990"/>
                  </a:lnTo>
                  <a:lnTo>
                    <a:pt x="96746" y="259614"/>
                  </a:lnTo>
                  <a:lnTo>
                    <a:pt x="102608" y="264264"/>
                  </a:lnTo>
                  <a:lnTo>
                    <a:pt x="107298" y="264845"/>
                  </a:lnTo>
                  <a:lnTo>
                    <a:pt x="109642" y="264845"/>
                  </a:lnTo>
                  <a:lnTo>
                    <a:pt x="107884" y="260195"/>
                  </a:lnTo>
                  <a:lnTo>
                    <a:pt x="105539" y="252058"/>
                  </a:lnTo>
                  <a:lnTo>
                    <a:pt x="106125" y="243340"/>
                  </a:lnTo>
                  <a:lnTo>
                    <a:pt x="112573" y="238109"/>
                  </a:lnTo>
                  <a:lnTo>
                    <a:pt x="117263" y="235784"/>
                  </a:lnTo>
                  <a:lnTo>
                    <a:pt x="120194" y="232878"/>
                  </a:lnTo>
                  <a:lnTo>
                    <a:pt x="121952" y="228809"/>
                  </a:lnTo>
                  <a:lnTo>
                    <a:pt x="124297" y="225322"/>
                  </a:lnTo>
                  <a:lnTo>
                    <a:pt x="126056" y="221253"/>
                  </a:lnTo>
                  <a:lnTo>
                    <a:pt x="128401" y="217185"/>
                  </a:lnTo>
                  <a:lnTo>
                    <a:pt x="130745" y="214860"/>
                  </a:lnTo>
                  <a:lnTo>
                    <a:pt x="135435" y="212535"/>
                  </a:lnTo>
                  <a:lnTo>
                    <a:pt x="142469" y="208466"/>
                  </a:lnTo>
                  <a:lnTo>
                    <a:pt x="145400" y="202654"/>
                  </a:lnTo>
                  <a:lnTo>
                    <a:pt x="147745" y="195098"/>
                  </a:lnTo>
                  <a:lnTo>
                    <a:pt x="154193" y="186961"/>
                  </a:lnTo>
                  <a:lnTo>
                    <a:pt x="156538" y="182892"/>
                  </a:lnTo>
                  <a:lnTo>
                    <a:pt x="156538" y="179986"/>
                  </a:lnTo>
                  <a:lnTo>
                    <a:pt x="154779" y="177080"/>
                  </a:lnTo>
                  <a:lnTo>
                    <a:pt x="151262" y="173593"/>
                  </a:lnTo>
                  <a:lnTo>
                    <a:pt x="146573" y="171268"/>
                  </a:lnTo>
                  <a:lnTo>
                    <a:pt x="142469" y="168362"/>
                  </a:lnTo>
                  <a:lnTo>
                    <a:pt x="138366" y="165456"/>
                  </a:lnTo>
                  <a:lnTo>
                    <a:pt x="136607" y="162549"/>
                  </a:lnTo>
                  <a:lnTo>
                    <a:pt x="132504" y="156156"/>
                  </a:lnTo>
                  <a:lnTo>
                    <a:pt x="127814" y="151506"/>
                  </a:lnTo>
                  <a:lnTo>
                    <a:pt x="121952" y="147438"/>
                  </a:lnTo>
                  <a:lnTo>
                    <a:pt x="117849" y="143369"/>
                  </a:lnTo>
                  <a:lnTo>
                    <a:pt x="116090" y="141625"/>
                  </a:lnTo>
                  <a:lnTo>
                    <a:pt x="112573" y="140463"/>
                  </a:lnTo>
                  <a:lnTo>
                    <a:pt x="107884" y="139882"/>
                  </a:lnTo>
                  <a:lnTo>
                    <a:pt x="103194" y="138719"/>
                  </a:lnTo>
                  <a:lnTo>
                    <a:pt x="98505" y="138719"/>
                  </a:lnTo>
                  <a:lnTo>
                    <a:pt x="93815" y="138719"/>
                  </a:lnTo>
                  <a:lnTo>
                    <a:pt x="90298" y="138719"/>
                  </a:lnTo>
                  <a:lnTo>
                    <a:pt x="88539" y="139882"/>
                  </a:lnTo>
                  <a:lnTo>
                    <a:pt x="85022" y="139882"/>
                  </a:lnTo>
                  <a:lnTo>
                    <a:pt x="81505" y="138719"/>
                  </a:lnTo>
                  <a:lnTo>
                    <a:pt x="79160" y="136975"/>
                  </a:lnTo>
                  <a:lnTo>
                    <a:pt x="79160" y="134069"/>
                  </a:lnTo>
                  <a:lnTo>
                    <a:pt x="80333" y="131744"/>
                  </a:lnTo>
                  <a:lnTo>
                    <a:pt x="82091" y="128838"/>
                  </a:lnTo>
                  <a:lnTo>
                    <a:pt x="83264" y="127095"/>
                  </a:lnTo>
                  <a:lnTo>
                    <a:pt x="80333" y="125351"/>
                  </a:lnTo>
                  <a:lnTo>
                    <a:pt x="76815" y="124770"/>
                  </a:lnTo>
                  <a:lnTo>
                    <a:pt x="76229" y="124770"/>
                  </a:lnTo>
                  <a:lnTo>
                    <a:pt x="76815" y="123026"/>
                  </a:lnTo>
                  <a:lnTo>
                    <a:pt x="78574" y="118376"/>
                  </a:lnTo>
                  <a:lnTo>
                    <a:pt x="78574" y="115470"/>
                  </a:lnTo>
                  <a:lnTo>
                    <a:pt x="76229" y="116051"/>
                  </a:lnTo>
                  <a:lnTo>
                    <a:pt x="72712" y="118957"/>
                  </a:lnTo>
                  <a:lnTo>
                    <a:pt x="67436" y="119539"/>
                  </a:lnTo>
                  <a:lnTo>
                    <a:pt x="63333" y="117795"/>
                  </a:lnTo>
                  <a:lnTo>
                    <a:pt x="61574" y="113726"/>
                  </a:lnTo>
                  <a:lnTo>
                    <a:pt x="62747" y="109658"/>
                  </a:lnTo>
                  <a:lnTo>
                    <a:pt x="65678" y="103846"/>
                  </a:lnTo>
                  <a:lnTo>
                    <a:pt x="68022" y="102102"/>
                  </a:lnTo>
                  <a:lnTo>
                    <a:pt x="70953" y="100939"/>
                  </a:lnTo>
                  <a:lnTo>
                    <a:pt x="75057" y="100358"/>
                  </a:lnTo>
                  <a:lnTo>
                    <a:pt x="78574" y="100358"/>
                  </a:lnTo>
                  <a:lnTo>
                    <a:pt x="81505" y="100939"/>
                  </a:lnTo>
                  <a:lnTo>
                    <a:pt x="85022" y="101521"/>
                  </a:lnTo>
                  <a:lnTo>
                    <a:pt x="86781" y="102683"/>
                  </a:lnTo>
                  <a:lnTo>
                    <a:pt x="88539" y="105008"/>
                  </a:lnTo>
                  <a:lnTo>
                    <a:pt x="89712" y="107914"/>
                  </a:lnTo>
                  <a:lnTo>
                    <a:pt x="90884" y="110820"/>
                  </a:lnTo>
                  <a:lnTo>
                    <a:pt x="93229" y="111401"/>
                  </a:lnTo>
                  <a:lnTo>
                    <a:pt x="93815" y="110239"/>
                  </a:lnTo>
                  <a:lnTo>
                    <a:pt x="93815" y="106752"/>
                  </a:lnTo>
                  <a:lnTo>
                    <a:pt x="94401" y="103846"/>
                  </a:lnTo>
                  <a:lnTo>
                    <a:pt x="95574" y="100939"/>
                  </a:lnTo>
                  <a:lnTo>
                    <a:pt x="99677" y="98033"/>
                  </a:lnTo>
                  <a:lnTo>
                    <a:pt x="104367" y="94546"/>
                  </a:lnTo>
                  <a:lnTo>
                    <a:pt x="108470" y="89896"/>
                  </a:lnTo>
                  <a:lnTo>
                    <a:pt x="111987" y="85828"/>
                  </a:lnTo>
                  <a:lnTo>
                    <a:pt x="117263" y="81759"/>
                  </a:lnTo>
                  <a:lnTo>
                    <a:pt x="123125" y="80015"/>
                  </a:lnTo>
                  <a:lnTo>
                    <a:pt x="128987" y="79434"/>
                  </a:lnTo>
                  <a:lnTo>
                    <a:pt x="133090" y="78853"/>
                  </a:lnTo>
                  <a:lnTo>
                    <a:pt x="135435" y="76528"/>
                  </a:lnTo>
                  <a:lnTo>
                    <a:pt x="134849" y="73041"/>
                  </a:lnTo>
                  <a:lnTo>
                    <a:pt x="134263" y="71297"/>
                  </a:lnTo>
                  <a:lnTo>
                    <a:pt x="134849" y="70134"/>
                  </a:lnTo>
                  <a:lnTo>
                    <a:pt x="142469" y="70134"/>
                  </a:lnTo>
                  <a:lnTo>
                    <a:pt x="150090" y="68391"/>
                  </a:lnTo>
                  <a:lnTo>
                    <a:pt x="150676" y="64903"/>
                  </a:lnTo>
                  <a:lnTo>
                    <a:pt x="146573" y="58510"/>
                  </a:lnTo>
                  <a:lnTo>
                    <a:pt x="141883" y="53279"/>
                  </a:lnTo>
                  <a:lnTo>
                    <a:pt x="137194" y="49792"/>
                  </a:lnTo>
                  <a:lnTo>
                    <a:pt x="133090" y="49210"/>
                  </a:lnTo>
                  <a:lnTo>
                    <a:pt x="128401" y="52116"/>
                  </a:lnTo>
                  <a:lnTo>
                    <a:pt x="124297" y="57348"/>
                  </a:lnTo>
                  <a:lnTo>
                    <a:pt x="120194" y="61997"/>
                  </a:lnTo>
                  <a:lnTo>
                    <a:pt x="117263" y="63160"/>
                  </a:lnTo>
                  <a:lnTo>
                    <a:pt x="115504" y="61997"/>
                  </a:lnTo>
                  <a:lnTo>
                    <a:pt x="114918" y="57348"/>
                  </a:lnTo>
                  <a:lnTo>
                    <a:pt x="112573" y="53860"/>
                  </a:lnTo>
                  <a:lnTo>
                    <a:pt x="108470" y="53279"/>
                  </a:lnTo>
                  <a:lnTo>
                    <a:pt x="104367" y="53279"/>
                  </a:lnTo>
                  <a:lnTo>
                    <a:pt x="102608" y="49792"/>
                  </a:lnTo>
                  <a:lnTo>
                    <a:pt x="103780" y="47467"/>
                  </a:lnTo>
                  <a:lnTo>
                    <a:pt x="106125" y="45142"/>
                  </a:lnTo>
                  <a:lnTo>
                    <a:pt x="110229" y="43398"/>
                  </a:lnTo>
                  <a:lnTo>
                    <a:pt x="114918" y="41654"/>
                  </a:lnTo>
                  <a:lnTo>
                    <a:pt x="119021" y="41073"/>
                  </a:lnTo>
                  <a:lnTo>
                    <a:pt x="123125" y="40492"/>
                  </a:lnTo>
                  <a:lnTo>
                    <a:pt x="124883" y="40492"/>
                  </a:lnTo>
                  <a:lnTo>
                    <a:pt x="126056" y="40492"/>
                  </a:lnTo>
                  <a:lnTo>
                    <a:pt x="129573" y="39330"/>
                  </a:lnTo>
                  <a:lnTo>
                    <a:pt x="127814" y="36423"/>
                  </a:lnTo>
                  <a:lnTo>
                    <a:pt x="124883" y="34098"/>
                  </a:lnTo>
                  <a:lnTo>
                    <a:pt x="124297" y="31192"/>
                  </a:lnTo>
                  <a:lnTo>
                    <a:pt x="124297" y="28867"/>
                  </a:lnTo>
                  <a:lnTo>
                    <a:pt x="121952" y="27705"/>
                  </a:lnTo>
                  <a:lnTo>
                    <a:pt x="119608" y="27705"/>
                  </a:lnTo>
                  <a:lnTo>
                    <a:pt x="117849" y="30611"/>
                  </a:lnTo>
                  <a:lnTo>
                    <a:pt x="116677" y="32936"/>
                  </a:lnTo>
                  <a:lnTo>
                    <a:pt x="114332" y="34098"/>
                  </a:lnTo>
                  <a:lnTo>
                    <a:pt x="111401" y="32355"/>
                  </a:lnTo>
                  <a:lnTo>
                    <a:pt x="111987" y="30030"/>
                  </a:lnTo>
                  <a:lnTo>
                    <a:pt x="112573" y="27705"/>
                  </a:lnTo>
                  <a:lnTo>
                    <a:pt x="109642" y="27705"/>
                  </a:lnTo>
                  <a:lnTo>
                    <a:pt x="105539" y="27124"/>
                  </a:lnTo>
                  <a:lnTo>
                    <a:pt x="102022" y="25961"/>
                  </a:lnTo>
                  <a:lnTo>
                    <a:pt x="100849" y="23055"/>
                  </a:lnTo>
                  <a:lnTo>
                    <a:pt x="100849" y="21893"/>
                  </a:lnTo>
                  <a:lnTo>
                    <a:pt x="98505" y="20149"/>
                  </a:lnTo>
                  <a:lnTo>
                    <a:pt x="93815" y="20149"/>
                  </a:lnTo>
                  <a:lnTo>
                    <a:pt x="90298" y="21893"/>
                  </a:lnTo>
                  <a:lnTo>
                    <a:pt x="89712" y="23636"/>
                  </a:lnTo>
                  <a:lnTo>
                    <a:pt x="88539" y="25961"/>
                  </a:lnTo>
                  <a:lnTo>
                    <a:pt x="85022" y="27124"/>
                  </a:lnTo>
                  <a:lnTo>
                    <a:pt x="83264" y="27124"/>
                  </a:lnTo>
                  <a:lnTo>
                    <a:pt x="80919" y="27124"/>
                  </a:lnTo>
                  <a:lnTo>
                    <a:pt x="78574" y="27124"/>
                  </a:lnTo>
                  <a:lnTo>
                    <a:pt x="75643" y="26543"/>
                  </a:lnTo>
                  <a:lnTo>
                    <a:pt x="72126" y="26543"/>
                  </a:lnTo>
                  <a:lnTo>
                    <a:pt x="69781" y="25961"/>
                  </a:lnTo>
                  <a:lnTo>
                    <a:pt x="66264" y="25380"/>
                  </a:lnTo>
                  <a:lnTo>
                    <a:pt x="65882" y="25254"/>
                  </a:lnTo>
                  <a:cubicBezTo>
                    <a:pt x="86901" y="8482"/>
                    <a:pt x="113749" y="0"/>
                    <a:pt x="142598" y="0"/>
                  </a:cubicBezTo>
                  <a:close/>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n-US" sz="1167" dirty="0">
                <a:solidFill>
                  <a:srgbClr val="0A252F"/>
                </a:solidFill>
                <a:latin typeface="Gotham Black"/>
                <a:cs typeface="Gotham Black"/>
              </a:endParaRPr>
            </a:p>
          </p:txBody>
        </p:sp>
        <p:sp>
          <p:nvSpPr>
            <p:cNvPr id="142" name="Oval 130"/>
            <p:cNvSpPr>
              <a:spLocks noChangeArrowheads="1"/>
            </p:cNvSpPr>
            <p:nvPr/>
          </p:nvSpPr>
          <p:spPr bwMode="gray">
            <a:xfrm>
              <a:off x="1304193" y="1035400"/>
              <a:ext cx="386621" cy="382793"/>
            </a:xfrm>
            <a:prstGeom prst="ellipse">
              <a:avLst/>
            </a:prstGeom>
            <a:noFill/>
            <a:ln w="12700">
              <a:solidFill>
                <a:srgbClr val="7F8C8D"/>
              </a:solidFill>
              <a:round/>
              <a:headEnd/>
              <a:tailEnd/>
            </a:ln>
            <a:effectLst/>
          </p:spPr>
          <p:txBody>
            <a:bodyPr wrap="none" anchor="ctr"/>
            <a:lstStyle/>
            <a:p>
              <a:endParaRPr lang="en-US" sz="1167" dirty="0">
                <a:solidFill>
                  <a:srgbClr val="0A252F"/>
                </a:solidFill>
                <a:latin typeface="Gotham Black"/>
                <a:cs typeface="Gotham Black"/>
              </a:endParaRPr>
            </a:p>
          </p:txBody>
        </p:sp>
      </p:grpSp>
      <p:sp>
        <p:nvSpPr>
          <p:cNvPr id="143" name="dtable170554751157760 0 66 96 95 65"/>
          <p:cNvSpPr txBox="1">
            <a:spLocks/>
          </p:cNvSpPr>
          <p:nvPr>
            <p:custDataLst>
              <p:tags r:id="rId3"/>
            </p:custDataLst>
          </p:nvPr>
        </p:nvSpPr>
        <p:spPr>
          <a:xfrm>
            <a:off x="1329915" y="1904558"/>
            <a:ext cx="1713738" cy="462138"/>
          </a:xfrm>
          <a:prstGeom prst="rect">
            <a:avLst/>
          </a:prstGeom>
          <a:solidFill>
            <a:srgbClr val="393B51"/>
          </a:solidFill>
          <a:ln w="9525">
            <a:noFill/>
            <a:miter lim="800000"/>
            <a:headEnd/>
            <a:tailEnd/>
          </a:ln>
          <a:effectLst/>
        </p:spPr>
        <p:txBody>
          <a:bodyPr vert="horz" wrap="square" lIns="62198" tIns="61227" rIns="61227" bIns="61227"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2000" dirty="0">
                <a:solidFill>
                  <a:prstClr val="white"/>
                </a:solidFill>
                <a:latin typeface="Gotham Black"/>
                <a:cs typeface="Gotham Black"/>
              </a:rPr>
              <a:t>S</a:t>
            </a:r>
            <a:r>
              <a:rPr lang="en-US" sz="1500" dirty="0">
                <a:solidFill>
                  <a:prstClr val="white"/>
                </a:solidFill>
                <a:latin typeface="Gotham Black"/>
                <a:cs typeface="Gotham Black"/>
              </a:rPr>
              <a:t>hare</a:t>
            </a:r>
          </a:p>
        </p:txBody>
      </p:sp>
      <p:grpSp>
        <p:nvGrpSpPr>
          <p:cNvPr id="144" name="Group 143"/>
          <p:cNvGrpSpPr/>
          <p:nvPr/>
        </p:nvGrpSpPr>
        <p:grpSpPr>
          <a:xfrm>
            <a:off x="2593364" y="1983314"/>
            <a:ext cx="357193" cy="312048"/>
            <a:chOff x="1356916" y="1852824"/>
            <a:chExt cx="333898" cy="291697"/>
          </a:xfrm>
        </p:grpSpPr>
        <p:sp>
          <p:nvSpPr>
            <p:cNvPr id="145" name="Oval 144"/>
            <p:cNvSpPr/>
            <p:nvPr/>
          </p:nvSpPr>
          <p:spPr>
            <a:xfrm>
              <a:off x="1356916" y="1852824"/>
              <a:ext cx="123450" cy="123449"/>
            </a:xfrm>
            <a:prstGeom prst="ellipse">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err="1">
                <a:solidFill>
                  <a:srgbClr val="0A252F"/>
                </a:solidFill>
                <a:latin typeface="Gotham Black"/>
                <a:cs typeface="Gotham Black"/>
              </a:endParaRPr>
            </a:p>
          </p:txBody>
        </p:sp>
        <p:sp>
          <p:nvSpPr>
            <p:cNvPr id="146" name="Oval 145"/>
            <p:cNvSpPr/>
            <p:nvPr/>
          </p:nvSpPr>
          <p:spPr>
            <a:xfrm>
              <a:off x="1356916" y="2021072"/>
              <a:ext cx="123450" cy="123449"/>
            </a:xfrm>
            <a:prstGeom prst="ellipse">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err="1">
                <a:solidFill>
                  <a:srgbClr val="0A252F"/>
                </a:solidFill>
                <a:latin typeface="Gotham Black"/>
                <a:cs typeface="Gotham Black"/>
              </a:endParaRPr>
            </a:p>
          </p:txBody>
        </p:sp>
        <p:sp>
          <p:nvSpPr>
            <p:cNvPr id="147" name="Oval 146"/>
            <p:cNvSpPr/>
            <p:nvPr/>
          </p:nvSpPr>
          <p:spPr>
            <a:xfrm>
              <a:off x="1567364" y="1936949"/>
              <a:ext cx="123450" cy="123449"/>
            </a:xfrm>
            <a:prstGeom prst="ellipse">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err="1">
                <a:solidFill>
                  <a:srgbClr val="0A252F"/>
                </a:solidFill>
                <a:latin typeface="Gotham Black"/>
                <a:cs typeface="Gotham Black"/>
              </a:endParaRPr>
            </a:p>
          </p:txBody>
        </p:sp>
        <p:sp>
          <p:nvSpPr>
            <p:cNvPr id="148" name="Rectangle 147"/>
            <p:cNvSpPr/>
            <p:nvPr/>
          </p:nvSpPr>
          <p:spPr>
            <a:xfrm rot="1385880">
              <a:off x="1415770" y="1929921"/>
              <a:ext cx="216191" cy="46908"/>
            </a:xfrm>
            <a:prstGeom prst="rect">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err="1">
                <a:solidFill>
                  <a:srgbClr val="0A252F"/>
                </a:solidFill>
                <a:latin typeface="Gotham Black"/>
                <a:cs typeface="Gotham Black"/>
              </a:endParaRPr>
            </a:p>
          </p:txBody>
        </p:sp>
        <p:sp>
          <p:nvSpPr>
            <p:cNvPr id="149" name="Rectangle 148"/>
            <p:cNvSpPr/>
            <p:nvPr/>
          </p:nvSpPr>
          <p:spPr>
            <a:xfrm rot="20214120" flipV="1">
              <a:off x="1415770" y="2020514"/>
              <a:ext cx="216191" cy="46908"/>
            </a:xfrm>
            <a:prstGeom prst="rect">
              <a:avLst/>
            </a:prstGeom>
            <a:solidFill>
              <a:srgbClr val="9FAEA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err="1">
                <a:solidFill>
                  <a:srgbClr val="0A252F"/>
                </a:solidFill>
                <a:latin typeface="Gotham Black"/>
                <a:cs typeface="Gotham Black"/>
              </a:endParaRPr>
            </a:p>
          </p:txBody>
        </p:sp>
      </p:grpSp>
      <p:sp>
        <p:nvSpPr>
          <p:cNvPr id="150" name="dtable170554751157760 0 66 161 95 65"/>
          <p:cNvSpPr txBox="1">
            <a:spLocks/>
          </p:cNvSpPr>
          <p:nvPr>
            <p:custDataLst>
              <p:tags r:id="rId4"/>
            </p:custDataLst>
          </p:nvPr>
        </p:nvSpPr>
        <p:spPr>
          <a:xfrm>
            <a:off x="1329915" y="2467859"/>
            <a:ext cx="1713738" cy="462138"/>
          </a:xfrm>
          <a:prstGeom prst="rect">
            <a:avLst/>
          </a:prstGeom>
          <a:solidFill>
            <a:srgbClr val="393B51"/>
          </a:solidFill>
          <a:ln w="9525">
            <a:noFill/>
            <a:miter lim="800000"/>
            <a:headEnd/>
            <a:tailEnd/>
          </a:ln>
          <a:effectLst/>
        </p:spPr>
        <p:txBody>
          <a:bodyPr vert="horz" wrap="square" lIns="62198" tIns="61227" rIns="61227" bIns="61227"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2000" dirty="0" err="1">
                <a:solidFill>
                  <a:prstClr val="white"/>
                </a:solidFill>
                <a:latin typeface="Gotham Black"/>
                <a:cs typeface="Gotham Black"/>
              </a:rPr>
              <a:t>O</a:t>
            </a:r>
            <a:r>
              <a:rPr lang="en-US" sz="1500" dirty="0" err="1">
                <a:solidFill>
                  <a:prstClr val="white"/>
                </a:solidFill>
                <a:latin typeface="Gotham Black"/>
                <a:cs typeface="Gotham Black"/>
              </a:rPr>
              <a:t>ptimise</a:t>
            </a:r>
            <a:endParaRPr lang="en-US" sz="1500" dirty="0">
              <a:solidFill>
                <a:prstClr val="white"/>
              </a:solidFill>
              <a:latin typeface="Gotham Black"/>
              <a:cs typeface="Gotham Black"/>
            </a:endParaRPr>
          </a:p>
        </p:txBody>
      </p:sp>
      <p:grpSp>
        <p:nvGrpSpPr>
          <p:cNvPr id="151" name="Group 150"/>
          <p:cNvGrpSpPr/>
          <p:nvPr/>
        </p:nvGrpSpPr>
        <p:grpSpPr>
          <a:xfrm>
            <a:off x="2580378" y="2526781"/>
            <a:ext cx="370179" cy="365896"/>
            <a:chOff x="1344776" y="2715896"/>
            <a:chExt cx="346038" cy="342034"/>
          </a:xfrm>
        </p:grpSpPr>
        <p:sp>
          <p:nvSpPr>
            <p:cNvPr id="152" name="Freeform 395"/>
            <p:cNvSpPr>
              <a:spLocks noEditPoints="1"/>
            </p:cNvSpPr>
            <p:nvPr/>
          </p:nvSpPr>
          <p:spPr bwMode="auto">
            <a:xfrm>
              <a:off x="1344776" y="2715896"/>
              <a:ext cx="346038" cy="342034"/>
            </a:xfrm>
            <a:custGeom>
              <a:avLst/>
              <a:gdLst>
                <a:gd name="T0" fmla="*/ 175 w 670"/>
                <a:gd name="T1" fmla="*/ 96 h 670"/>
                <a:gd name="T2" fmla="*/ 209 w 670"/>
                <a:gd name="T3" fmla="*/ 83 h 670"/>
                <a:gd name="T4" fmla="*/ 219 w 670"/>
                <a:gd name="T5" fmla="*/ 15 h 670"/>
                <a:gd name="T6" fmla="*/ 316 w 670"/>
                <a:gd name="T7" fmla="*/ 48 h 670"/>
                <a:gd name="T8" fmla="*/ 352 w 670"/>
                <a:gd name="T9" fmla="*/ 53 h 670"/>
                <a:gd name="T10" fmla="*/ 395 w 670"/>
                <a:gd name="T11" fmla="*/ 0 h 670"/>
                <a:gd name="T12" fmla="*/ 462 w 670"/>
                <a:gd name="T13" fmla="*/ 77 h 670"/>
                <a:gd name="T14" fmla="*/ 490 w 670"/>
                <a:gd name="T15" fmla="*/ 100 h 670"/>
                <a:gd name="T16" fmla="*/ 554 w 670"/>
                <a:gd name="T17" fmla="*/ 76 h 670"/>
                <a:gd name="T18" fmla="*/ 574 w 670"/>
                <a:gd name="T19" fmla="*/ 176 h 670"/>
                <a:gd name="T20" fmla="*/ 587 w 670"/>
                <a:gd name="T21" fmla="*/ 210 h 670"/>
                <a:gd name="T22" fmla="*/ 655 w 670"/>
                <a:gd name="T23" fmla="*/ 220 h 670"/>
                <a:gd name="T24" fmla="*/ 622 w 670"/>
                <a:gd name="T25" fmla="*/ 317 h 670"/>
                <a:gd name="T26" fmla="*/ 617 w 670"/>
                <a:gd name="T27" fmla="*/ 353 h 670"/>
                <a:gd name="T28" fmla="*/ 670 w 670"/>
                <a:gd name="T29" fmla="*/ 396 h 670"/>
                <a:gd name="T30" fmla="*/ 593 w 670"/>
                <a:gd name="T31" fmla="*/ 463 h 670"/>
                <a:gd name="T32" fmla="*/ 570 w 670"/>
                <a:gd name="T33" fmla="*/ 491 h 670"/>
                <a:gd name="T34" fmla="*/ 594 w 670"/>
                <a:gd name="T35" fmla="*/ 555 h 670"/>
                <a:gd name="T36" fmla="*/ 494 w 670"/>
                <a:gd name="T37" fmla="*/ 575 h 670"/>
                <a:gd name="T38" fmla="*/ 460 w 670"/>
                <a:gd name="T39" fmla="*/ 588 h 670"/>
                <a:gd name="T40" fmla="*/ 450 w 670"/>
                <a:gd name="T41" fmla="*/ 655 h 670"/>
                <a:gd name="T42" fmla="*/ 353 w 670"/>
                <a:gd name="T43" fmla="*/ 622 h 670"/>
                <a:gd name="T44" fmla="*/ 317 w 670"/>
                <a:gd name="T45" fmla="*/ 617 h 670"/>
                <a:gd name="T46" fmla="*/ 274 w 670"/>
                <a:gd name="T47" fmla="*/ 670 h 670"/>
                <a:gd name="T48" fmla="*/ 207 w 670"/>
                <a:gd name="T49" fmla="*/ 594 h 670"/>
                <a:gd name="T50" fmla="*/ 179 w 670"/>
                <a:gd name="T51" fmla="*/ 570 h 670"/>
                <a:gd name="T52" fmla="*/ 115 w 670"/>
                <a:gd name="T53" fmla="*/ 595 h 670"/>
                <a:gd name="T54" fmla="*/ 95 w 670"/>
                <a:gd name="T55" fmla="*/ 495 h 670"/>
                <a:gd name="T56" fmla="*/ 82 w 670"/>
                <a:gd name="T57" fmla="*/ 461 h 670"/>
                <a:gd name="T58" fmla="*/ 15 w 670"/>
                <a:gd name="T59" fmla="*/ 451 h 670"/>
                <a:gd name="T60" fmla="*/ 48 w 670"/>
                <a:gd name="T61" fmla="*/ 354 h 670"/>
                <a:gd name="T62" fmla="*/ 53 w 670"/>
                <a:gd name="T63" fmla="*/ 318 h 670"/>
                <a:gd name="T64" fmla="*/ 0 w 670"/>
                <a:gd name="T65" fmla="*/ 275 h 670"/>
                <a:gd name="T66" fmla="*/ 76 w 670"/>
                <a:gd name="T67" fmla="*/ 208 h 670"/>
                <a:gd name="T68" fmla="*/ 100 w 670"/>
                <a:gd name="T69" fmla="*/ 180 h 670"/>
                <a:gd name="T70" fmla="*/ 75 w 670"/>
                <a:gd name="T71" fmla="*/ 116 h 670"/>
                <a:gd name="T72" fmla="*/ 195 w 670"/>
                <a:gd name="T73" fmla="*/ 196 h 670"/>
                <a:gd name="T74" fmla="*/ 474 w 670"/>
                <a:gd name="T75" fmla="*/ 475 h 670"/>
                <a:gd name="T76" fmla="*/ 195 w 670"/>
                <a:gd name="T77" fmla="*/ 196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0" h="670">
                  <a:moveTo>
                    <a:pt x="115" y="76"/>
                  </a:moveTo>
                  <a:lnTo>
                    <a:pt x="175" y="96"/>
                  </a:lnTo>
                  <a:lnTo>
                    <a:pt x="179" y="100"/>
                  </a:lnTo>
                  <a:cubicBezTo>
                    <a:pt x="189" y="94"/>
                    <a:pt x="199" y="88"/>
                    <a:pt x="209" y="83"/>
                  </a:cubicBezTo>
                  <a:lnTo>
                    <a:pt x="207" y="77"/>
                  </a:lnTo>
                  <a:lnTo>
                    <a:pt x="219" y="15"/>
                  </a:lnTo>
                  <a:lnTo>
                    <a:pt x="274" y="0"/>
                  </a:lnTo>
                  <a:lnTo>
                    <a:pt x="316" y="48"/>
                  </a:lnTo>
                  <a:lnTo>
                    <a:pt x="317" y="53"/>
                  </a:lnTo>
                  <a:cubicBezTo>
                    <a:pt x="329" y="53"/>
                    <a:pt x="340" y="53"/>
                    <a:pt x="352" y="53"/>
                  </a:cubicBezTo>
                  <a:lnTo>
                    <a:pt x="353" y="48"/>
                  </a:lnTo>
                  <a:lnTo>
                    <a:pt x="395" y="0"/>
                  </a:lnTo>
                  <a:lnTo>
                    <a:pt x="450" y="15"/>
                  </a:lnTo>
                  <a:lnTo>
                    <a:pt x="462" y="77"/>
                  </a:lnTo>
                  <a:lnTo>
                    <a:pt x="460" y="83"/>
                  </a:lnTo>
                  <a:cubicBezTo>
                    <a:pt x="470" y="88"/>
                    <a:pt x="480" y="94"/>
                    <a:pt x="490" y="100"/>
                  </a:cubicBezTo>
                  <a:lnTo>
                    <a:pt x="494" y="96"/>
                  </a:lnTo>
                  <a:lnTo>
                    <a:pt x="554" y="76"/>
                  </a:lnTo>
                  <a:lnTo>
                    <a:pt x="594" y="116"/>
                  </a:lnTo>
                  <a:lnTo>
                    <a:pt x="574" y="176"/>
                  </a:lnTo>
                  <a:lnTo>
                    <a:pt x="570" y="180"/>
                  </a:lnTo>
                  <a:cubicBezTo>
                    <a:pt x="576" y="190"/>
                    <a:pt x="582" y="200"/>
                    <a:pt x="587" y="210"/>
                  </a:cubicBezTo>
                  <a:lnTo>
                    <a:pt x="593" y="208"/>
                  </a:lnTo>
                  <a:lnTo>
                    <a:pt x="655" y="220"/>
                  </a:lnTo>
                  <a:lnTo>
                    <a:pt x="670" y="275"/>
                  </a:lnTo>
                  <a:lnTo>
                    <a:pt x="622" y="317"/>
                  </a:lnTo>
                  <a:lnTo>
                    <a:pt x="617" y="318"/>
                  </a:lnTo>
                  <a:cubicBezTo>
                    <a:pt x="617" y="330"/>
                    <a:pt x="617" y="341"/>
                    <a:pt x="617" y="353"/>
                  </a:cubicBezTo>
                  <a:lnTo>
                    <a:pt x="622" y="354"/>
                  </a:lnTo>
                  <a:lnTo>
                    <a:pt x="670" y="396"/>
                  </a:lnTo>
                  <a:lnTo>
                    <a:pt x="655" y="451"/>
                  </a:lnTo>
                  <a:lnTo>
                    <a:pt x="593" y="463"/>
                  </a:lnTo>
                  <a:lnTo>
                    <a:pt x="587" y="461"/>
                  </a:lnTo>
                  <a:cubicBezTo>
                    <a:pt x="582" y="471"/>
                    <a:pt x="576" y="481"/>
                    <a:pt x="570" y="491"/>
                  </a:cubicBezTo>
                  <a:lnTo>
                    <a:pt x="574" y="495"/>
                  </a:lnTo>
                  <a:lnTo>
                    <a:pt x="594" y="555"/>
                  </a:lnTo>
                  <a:lnTo>
                    <a:pt x="554" y="595"/>
                  </a:lnTo>
                  <a:lnTo>
                    <a:pt x="494" y="575"/>
                  </a:lnTo>
                  <a:lnTo>
                    <a:pt x="490" y="570"/>
                  </a:lnTo>
                  <a:cubicBezTo>
                    <a:pt x="480" y="577"/>
                    <a:pt x="470" y="583"/>
                    <a:pt x="460" y="588"/>
                  </a:cubicBezTo>
                  <a:lnTo>
                    <a:pt x="462" y="594"/>
                  </a:lnTo>
                  <a:lnTo>
                    <a:pt x="450" y="655"/>
                  </a:lnTo>
                  <a:lnTo>
                    <a:pt x="395" y="670"/>
                  </a:lnTo>
                  <a:lnTo>
                    <a:pt x="353" y="622"/>
                  </a:lnTo>
                  <a:lnTo>
                    <a:pt x="352" y="617"/>
                  </a:lnTo>
                  <a:cubicBezTo>
                    <a:pt x="340" y="618"/>
                    <a:pt x="329" y="618"/>
                    <a:pt x="317" y="617"/>
                  </a:cubicBezTo>
                  <a:lnTo>
                    <a:pt x="316" y="622"/>
                  </a:lnTo>
                  <a:lnTo>
                    <a:pt x="274" y="670"/>
                  </a:lnTo>
                  <a:lnTo>
                    <a:pt x="219" y="655"/>
                  </a:lnTo>
                  <a:lnTo>
                    <a:pt x="207" y="594"/>
                  </a:lnTo>
                  <a:lnTo>
                    <a:pt x="209" y="588"/>
                  </a:lnTo>
                  <a:cubicBezTo>
                    <a:pt x="199" y="583"/>
                    <a:pt x="189" y="577"/>
                    <a:pt x="179" y="570"/>
                  </a:cubicBezTo>
                  <a:lnTo>
                    <a:pt x="175" y="575"/>
                  </a:lnTo>
                  <a:lnTo>
                    <a:pt x="115" y="595"/>
                  </a:lnTo>
                  <a:lnTo>
                    <a:pt x="75" y="555"/>
                  </a:lnTo>
                  <a:lnTo>
                    <a:pt x="95" y="495"/>
                  </a:lnTo>
                  <a:lnTo>
                    <a:pt x="100" y="491"/>
                  </a:lnTo>
                  <a:cubicBezTo>
                    <a:pt x="93" y="481"/>
                    <a:pt x="87" y="471"/>
                    <a:pt x="82" y="461"/>
                  </a:cubicBezTo>
                  <a:lnTo>
                    <a:pt x="76" y="463"/>
                  </a:lnTo>
                  <a:lnTo>
                    <a:pt x="15" y="451"/>
                  </a:lnTo>
                  <a:lnTo>
                    <a:pt x="0" y="396"/>
                  </a:lnTo>
                  <a:lnTo>
                    <a:pt x="48" y="354"/>
                  </a:lnTo>
                  <a:lnTo>
                    <a:pt x="53" y="353"/>
                  </a:lnTo>
                  <a:cubicBezTo>
                    <a:pt x="52" y="341"/>
                    <a:pt x="52" y="330"/>
                    <a:pt x="53" y="318"/>
                  </a:cubicBezTo>
                  <a:lnTo>
                    <a:pt x="48" y="317"/>
                  </a:lnTo>
                  <a:lnTo>
                    <a:pt x="0" y="275"/>
                  </a:lnTo>
                  <a:lnTo>
                    <a:pt x="15" y="220"/>
                  </a:lnTo>
                  <a:lnTo>
                    <a:pt x="76" y="208"/>
                  </a:lnTo>
                  <a:lnTo>
                    <a:pt x="82" y="210"/>
                  </a:lnTo>
                  <a:cubicBezTo>
                    <a:pt x="87" y="200"/>
                    <a:pt x="93" y="190"/>
                    <a:pt x="100" y="180"/>
                  </a:cubicBezTo>
                  <a:lnTo>
                    <a:pt x="95" y="176"/>
                  </a:lnTo>
                  <a:lnTo>
                    <a:pt x="75" y="116"/>
                  </a:lnTo>
                  <a:lnTo>
                    <a:pt x="115" y="76"/>
                  </a:lnTo>
                  <a:close/>
                  <a:moveTo>
                    <a:pt x="195" y="196"/>
                  </a:moveTo>
                  <a:cubicBezTo>
                    <a:pt x="118" y="273"/>
                    <a:pt x="118" y="398"/>
                    <a:pt x="195" y="475"/>
                  </a:cubicBezTo>
                  <a:cubicBezTo>
                    <a:pt x="272" y="552"/>
                    <a:pt x="397" y="552"/>
                    <a:pt x="474" y="475"/>
                  </a:cubicBezTo>
                  <a:cubicBezTo>
                    <a:pt x="552" y="398"/>
                    <a:pt x="552" y="273"/>
                    <a:pt x="474" y="196"/>
                  </a:cubicBezTo>
                  <a:cubicBezTo>
                    <a:pt x="397" y="118"/>
                    <a:pt x="272" y="118"/>
                    <a:pt x="195" y="196"/>
                  </a:cubicBezTo>
                  <a:close/>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n-US" sz="1167" dirty="0">
                <a:solidFill>
                  <a:srgbClr val="0A252F"/>
                </a:solidFill>
                <a:latin typeface="Gotham Black"/>
                <a:cs typeface="Gotham Black"/>
              </a:endParaRPr>
            </a:p>
          </p:txBody>
        </p:sp>
        <p:sp>
          <p:nvSpPr>
            <p:cNvPr id="153" name="Freeform 396"/>
            <p:cNvSpPr>
              <a:spLocks noEditPoints="1"/>
            </p:cNvSpPr>
            <p:nvPr/>
          </p:nvSpPr>
          <p:spPr bwMode="auto">
            <a:xfrm>
              <a:off x="1389994" y="2760469"/>
              <a:ext cx="254615" cy="252891"/>
            </a:xfrm>
            <a:custGeom>
              <a:avLst/>
              <a:gdLst>
                <a:gd name="T0" fmla="*/ 88 w 495"/>
                <a:gd name="T1" fmla="*/ 88 h 495"/>
                <a:gd name="T2" fmla="*/ 407 w 495"/>
                <a:gd name="T3" fmla="*/ 88 h 495"/>
                <a:gd name="T4" fmla="*/ 407 w 495"/>
                <a:gd name="T5" fmla="*/ 407 h 495"/>
                <a:gd name="T6" fmla="*/ 88 w 495"/>
                <a:gd name="T7" fmla="*/ 407 h 495"/>
                <a:gd name="T8" fmla="*/ 88 w 495"/>
                <a:gd name="T9" fmla="*/ 88 h 495"/>
                <a:gd name="T10" fmla="*/ 130 w 495"/>
                <a:gd name="T11" fmla="*/ 90 h 495"/>
                <a:gd name="T12" fmla="*/ 191 w 495"/>
                <a:gd name="T13" fmla="*/ 151 h 495"/>
                <a:gd name="T14" fmla="*/ 272 w 495"/>
                <a:gd name="T15" fmla="*/ 137 h 495"/>
                <a:gd name="T16" fmla="*/ 311 w 495"/>
                <a:gd name="T17" fmla="*/ 60 h 495"/>
                <a:gd name="T18" fmla="*/ 130 w 495"/>
                <a:gd name="T19" fmla="*/ 90 h 495"/>
                <a:gd name="T20" fmla="*/ 90 w 495"/>
                <a:gd name="T21" fmla="*/ 129 h 495"/>
                <a:gd name="T22" fmla="*/ 61 w 495"/>
                <a:gd name="T23" fmla="*/ 311 h 495"/>
                <a:gd name="T24" fmla="*/ 137 w 495"/>
                <a:gd name="T25" fmla="*/ 272 h 495"/>
                <a:gd name="T26" fmla="*/ 151 w 495"/>
                <a:gd name="T27" fmla="*/ 191 h 495"/>
                <a:gd name="T28" fmla="*/ 90 w 495"/>
                <a:gd name="T29" fmla="*/ 129 h 495"/>
                <a:gd name="T30" fmla="*/ 208 w 495"/>
                <a:gd name="T31" fmla="*/ 207 h 495"/>
                <a:gd name="T32" fmla="*/ 208 w 495"/>
                <a:gd name="T33" fmla="*/ 287 h 495"/>
                <a:gd name="T34" fmla="*/ 288 w 495"/>
                <a:gd name="T35" fmla="*/ 287 h 495"/>
                <a:gd name="T36" fmla="*/ 288 w 495"/>
                <a:gd name="T37" fmla="*/ 207 h 495"/>
                <a:gd name="T38" fmla="*/ 208 w 495"/>
                <a:gd name="T39" fmla="*/ 207 h 495"/>
                <a:gd name="T40" fmla="*/ 361 w 495"/>
                <a:gd name="T41" fmla="*/ 86 h 495"/>
                <a:gd name="T42" fmla="*/ 322 w 495"/>
                <a:gd name="T43" fmla="*/ 163 h 495"/>
                <a:gd name="T44" fmla="*/ 327 w 495"/>
                <a:gd name="T45" fmla="*/ 168 h 495"/>
                <a:gd name="T46" fmla="*/ 360 w 495"/>
                <a:gd name="T47" fmla="*/ 237 h 495"/>
                <a:gd name="T48" fmla="*/ 445 w 495"/>
                <a:gd name="T49" fmla="*/ 250 h 495"/>
                <a:gd name="T50" fmla="*/ 387 w 495"/>
                <a:gd name="T51" fmla="*/ 108 h 495"/>
                <a:gd name="T52" fmla="*/ 361 w 495"/>
                <a:gd name="T53" fmla="*/ 86 h 495"/>
                <a:gd name="T54" fmla="*/ 87 w 495"/>
                <a:gd name="T55" fmla="*/ 361 h 495"/>
                <a:gd name="T56" fmla="*/ 108 w 495"/>
                <a:gd name="T57" fmla="*/ 387 h 495"/>
                <a:gd name="T58" fmla="*/ 250 w 495"/>
                <a:gd name="T59" fmla="*/ 444 h 495"/>
                <a:gd name="T60" fmla="*/ 238 w 495"/>
                <a:gd name="T61" fmla="*/ 360 h 495"/>
                <a:gd name="T62" fmla="*/ 168 w 495"/>
                <a:gd name="T63" fmla="*/ 327 h 495"/>
                <a:gd name="T64" fmla="*/ 163 w 495"/>
                <a:gd name="T65" fmla="*/ 322 h 495"/>
                <a:gd name="T66" fmla="*/ 87 w 495"/>
                <a:gd name="T67" fmla="*/ 361 h 495"/>
                <a:gd name="T68" fmla="*/ 351 w 495"/>
                <a:gd name="T69" fmla="*/ 292 h 495"/>
                <a:gd name="T70" fmla="*/ 327 w 495"/>
                <a:gd name="T71" fmla="*/ 327 h 495"/>
                <a:gd name="T72" fmla="*/ 293 w 495"/>
                <a:gd name="T73" fmla="*/ 351 h 495"/>
                <a:gd name="T74" fmla="*/ 306 w 495"/>
                <a:gd name="T75" fmla="*/ 436 h 495"/>
                <a:gd name="T76" fmla="*/ 387 w 495"/>
                <a:gd name="T77" fmla="*/ 387 h 495"/>
                <a:gd name="T78" fmla="*/ 437 w 495"/>
                <a:gd name="T79" fmla="*/ 305 h 495"/>
                <a:gd name="T80" fmla="*/ 351 w 495"/>
                <a:gd name="T81" fmla="*/ 29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5" h="495">
                  <a:moveTo>
                    <a:pt x="88" y="88"/>
                  </a:moveTo>
                  <a:cubicBezTo>
                    <a:pt x="176" y="0"/>
                    <a:pt x="319" y="0"/>
                    <a:pt x="407" y="88"/>
                  </a:cubicBezTo>
                  <a:cubicBezTo>
                    <a:pt x="495" y="176"/>
                    <a:pt x="495" y="319"/>
                    <a:pt x="407" y="407"/>
                  </a:cubicBezTo>
                  <a:cubicBezTo>
                    <a:pt x="319" y="495"/>
                    <a:pt x="176" y="495"/>
                    <a:pt x="88" y="407"/>
                  </a:cubicBezTo>
                  <a:cubicBezTo>
                    <a:pt x="0" y="319"/>
                    <a:pt x="0" y="176"/>
                    <a:pt x="88" y="88"/>
                  </a:cubicBezTo>
                  <a:close/>
                  <a:moveTo>
                    <a:pt x="130" y="90"/>
                  </a:moveTo>
                  <a:lnTo>
                    <a:pt x="191" y="151"/>
                  </a:lnTo>
                  <a:cubicBezTo>
                    <a:pt x="216" y="136"/>
                    <a:pt x="244" y="131"/>
                    <a:pt x="272" y="137"/>
                  </a:cubicBezTo>
                  <a:lnTo>
                    <a:pt x="311" y="60"/>
                  </a:lnTo>
                  <a:cubicBezTo>
                    <a:pt x="251" y="40"/>
                    <a:pt x="183" y="50"/>
                    <a:pt x="130" y="90"/>
                  </a:cubicBezTo>
                  <a:close/>
                  <a:moveTo>
                    <a:pt x="90" y="129"/>
                  </a:moveTo>
                  <a:cubicBezTo>
                    <a:pt x="50" y="182"/>
                    <a:pt x="40" y="250"/>
                    <a:pt x="61" y="311"/>
                  </a:cubicBezTo>
                  <a:lnTo>
                    <a:pt x="137" y="272"/>
                  </a:lnTo>
                  <a:cubicBezTo>
                    <a:pt x="131" y="244"/>
                    <a:pt x="136" y="216"/>
                    <a:pt x="151" y="191"/>
                  </a:cubicBezTo>
                  <a:lnTo>
                    <a:pt x="90" y="129"/>
                  </a:lnTo>
                  <a:close/>
                  <a:moveTo>
                    <a:pt x="208" y="207"/>
                  </a:moveTo>
                  <a:cubicBezTo>
                    <a:pt x="186" y="229"/>
                    <a:pt x="186" y="265"/>
                    <a:pt x="208" y="287"/>
                  </a:cubicBezTo>
                  <a:cubicBezTo>
                    <a:pt x="230" y="309"/>
                    <a:pt x="266" y="309"/>
                    <a:pt x="288" y="287"/>
                  </a:cubicBezTo>
                  <a:cubicBezTo>
                    <a:pt x="310" y="265"/>
                    <a:pt x="310" y="229"/>
                    <a:pt x="288" y="207"/>
                  </a:cubicBezTo>
                  <a:cubicBezTo>
                    <a:pt x="266" y="185"/>
                    <a:pt x="230" y="185"/>
                    <a:pt x="208" y="207"/>
                  </a:cubicBezTo>
                  <a:close/>
                  <a:moveTo>
                    <a:pt x="361" y="86"/>
                  </a:moveTo>
                  <a:lnTo>
                    <a:pt x="322" y="163"/>
                  </a:lnTo>
                  <a:cubicBezTo>
                    <a:pt x="324" y="165"/>
                    <a:pt x="326" y="166"/>
                    <a:pt x="327" y="168"/>
                  </a:cubicBezTo>
                  <a:cubicBezTo>
                    <a:pt x="347" y="187"/>
                    <a:pt x="358" y="212"/>
                    <a:pt x="360" y="237"/>
                  </a:cubicBezTo>
                  <a:lnTo>
                    <a:pt x="445" y="250"/>
                  </a:lnTo>
                  <a:cubicBezTo>
                    <a:pt x="445" y="198"/>
                    <a:pt x="427" y="147"/>
                    <a:pt x="387" y="108"/>
                  </a:cubicBezTo>
                  <a:cubicBezTo>
                    <a:pt x="379" y="100"/>
                    <a:pt x="370" y="93"/>
                    <a:pt x="361" y="86"/>
                  </a:cubicBezTo>
                  <a:close/>
                  <a:moveTo>
                    <a:pt x="87" y="361"/>
                  </a:moveTo>
                  <a:cubicBezTo>
                    <a:pt x="93" y="370"/>
                    <a:pt x="100" y="379"/>
                    <a:pt x="108" y="387"/>
                  </a:cubicBezTo>
                  <a:cubicBezTo>
                    <a:pt x="147" y="426"/>
                    <a:pt x="199" y="445"/>
                    <a:pt x="250" y="444"/>
                  </a:cubicBezTo>
                  <a:lnTo>
                    <a:pt x="238" y="360"/>
                  </a:lnTo>
                  <a:cubicBezTo>
                    <a:pt x="212" y="357"/>
                    <a:pt x="187" y="347"/>
                    <a:pt x="168" y="327"/>
                  </a:cubicBezTo>
                  <a:cubicBezTo>
                    <a:pt x="166" y="325"/>
                    <a:pt x="165" y="323"/>
                    <a:pt x="163" y="322"/>
                  </a:cubicBezTo>
                  <a:lnTo>
                    <a:pt x="87" y="361"/>
                  </a:lnTo>
                  <a:close/>
                  <a:moveTo>
                    <a:pt x="351" y="292"/>
                  </a:moveTo>
                  <a:cubicBezTo>
                    <a:pt x="346" y="305"/>
                    <a:pt x="338" y="317"/>
                    <a:pt x="327" y="327"/>
                  </a:cubicBezTo>
                  <a:cubicBezTo>
                    <a:pt x="317" y="337"/>
                    <a:pt x="305" y="345"/>
                    <a:pt x="293" y="351"/>
                  </a:cubicBezTo>
                  <a:lnTo>
                    <a:pt x="306" y="436"/>
                  </a:lnTo>
                  <a:cubicBezTo>
                    <a:pt x="336" y="427"/>
                    <a:pt x="364" y="411"/>
                    <a:pt x="387" y="387"/>
                  </a:cubicBezTo>
                  <a:cubicBezTo>
                    <a:pt x="411" y="363"/>
                    <a:pt x="427" y="335"/>
                    <a:pt x="437" y="305"/>
                  </a:cubicBezTo>
                  <a:lnTo>
                    <a:pt x="351" y="292"/>
                  </a:lnTo>
                  <a:close/>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n-US" sz="1167" dirty="0">
                <a:solidFill>
                  <a:srgbClr val="0A252F"/>
                </a:solidFill>
                <a:latin typeface="Gotham Black"/>
                <a:cs typeface="Gotham Black"/>
              </a:endParaRPr>
            </a:p>
          </p:txBody>
        </p:sp>
      </p:grpSp>
      <p:sp>
        <p:nvSpPr>
          <p:cNvPr id="154" name="dtable170554751157760 0 66 161 95 65"/>
          <p:cNvSpPr txBox="1">
            <a:spLocks/>
          </p:cNvSpPr>
          <p:nvPr>
            <p:custDataLst>
              <p:tags r:id="rId5"/>
            </p:custDataLst>
          </p:nvPr>
        </p:nvSpPr>
        <p:spPr>
          <a:xfrm>
            <a:off x="1329915" y="3003950"/>
            <a:ext cx="1713738" cy="462138"/>
          </a:xfrm>
          <a:prstGeom prst="rect">
            <a:avLst/>
          </a:prstGeom>
          <a:solidFill>
            <a:srgbClr val="393B51"/>
          </a:solidFill>
          <a:ln w="9525">
            <a:noFill/>
            <a:miter lim="800000"/>
            <a:headEnd/>
            <a:tailEnd/>
          </a:ln>
          <a:effectLst/>
        </p:spPr>
        <p:txBody>
          <a:bodyPr vert="horz" wrap="square" lIns="62198" tIns="61227" rIns="61227" bIns="61227"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2000" dirty="0">
                <a:solidFill>
                  <a:prstClr val="white"/>
                </a:solidFill>
                <a:latin typeface="Gotham Black"/>
                <a:cs typeface="Gotham Black"/>
              </a:rPr>
              <a:t>L</a:t>
            </a:r>
            <a:r>
              <a:rPr lang="en-US" sz="1500" dirty="0">
                <a:solidFill>
                  <a:prstClr val="white"/>
                </a:solidFill>
                <a:latin typeface="Gotham Black"/>
                <a:cs typeface="Gotham Black"/>
              </a:rPr>
              <a:t>oop</a:t>
            </a:r>
          </a:p>
        </p:txBody>
      </p:sp>
      <p:sp>
        <p:nvSpPr>
          <p:cNvPr id="155" name="Freeform 385"/>
          <p:cNvSpPr>
            <a:spLocks noChangeAspect="1" noEditPoints="1"/>
          </p:cNvSpPr>
          <p:nvPr/>
        </p:nvSpPr>
        <p:spPr bwMode="auto">
          <a:xfrm>
            <a:off x="2596654" y="3067015"/>
            <a:ext cx="327523" cy="323730"/>
          </a:xfrm>
          <a:custGeom>
            <a:avLst/>
            <a:gdLst>
              <a:gd name="T0" fmla="*/ 141 w 282"/>
              <a:gd name="T1" fmla="*/ 0 h 282"/>
              <a:gd name="T2" fmla="*/ 2 w 282"/>
              <a:gd name="T3" fmla="*/ 113 h 282"/>
              <a:gd name="T4" fmla="*/ 49 w 282"/>
              <a:gd name="T5" fmla="*/ 113 h 282"/>
              <a:gd name="T6" fmla="*/ 142 w 282"/>
              <a:gd name="T7" fmla="*/ 44 h 282"/>
              <a:gd name="T8" fmla="*/ 209 w 282"/>
              <a:gd name="T9" fmla="*/ 72 h 282"/>
              <a:gd name="T10" fmla="*/ 169 w 282"/>
              <a:gd name="T11" fmla="*/ 113 h 282"/>
              <a:gd name="T12" fmla="*/ 234 w 282"/>
              <a:gd name="T13" fmla="*/ 113 h 282"/>
              <a:gd name="T14" fmla="*/ 279 w 282"/>
              <a:gd name="T15" fmla="*/ 113 h 282"/>
              <a:gd name="T16" fmla="*/ 282 w 282"/>
              <a:gd name="T17" fmla="*/ 113 h 282"/>
              <a:gd name="T18" fmla="*/ 282 w 282"/>
              <a:gd name="T19" fmla="*/ 0 h 282"/>
              <a:gd name="T20" fmla="*/ 240 w 282"/>
              <a:gd name="T21" fmla="*/ 41 h 282"/>
              <a:gd name="T22" fmla="*/ 141 w 282"/>
              <a:gd name="T23" fmla="*/ 0 h 282"/>
              <a:gd name="T24" fmla="*/ 0 w 282"/>
              <a:gd name="T25" fmla="*/ 169 h 282"/>
              <a:gd name="T26" fmla="*/ 0 w 282"/>
              <a:gd name="T27" fmla="*/ 282 h 282"/>
              <a:gd name="T28" fmla="*/ 41 w 282"/>
              <a:gd name="T29" fmla="*/ 240 h 282"/>
              <a:gd name="T30" fmla="*/ 141 w 282"/>
              <a:gd name="T31" fmla="*/ 282 h 282"/>
              <a:gd name="T32" fmla="*/ 279 w 282"/>
              <a:gd name="T33" fmla="*/ 169 h 282"/>
              <a:gd name="T34" fmla="*/ 232 w 282"/>
              <a:gd name="T35" fmla="*/ 169 h 282"/>
              <a:gd name="T36" fmla="*/ 140 w 282"/>
              <a:gd name="T37" fmla="*/ 238 h 282"/>
              <a:gd name="T38" fmla="*/ 72 w 282"/>
              <a:gd name="T39" fmla="*/ 210 h 282"/>
              <a:gd name="T40" fmla="*/ 112 w 282"/>
              <a:gd name="T41" fmla="*/ 169 h 282"/>
              <a:gd name="T42" fmla="*/ 47 w 282"/>
              <a:gd name="T43" fmla="*/ 169 h 282"/>
              <a:gd name="T44" fmla="*/ 2 w 282"/>
              <a:gd name="T45" fmla="*/ 169 h 282"/>
              <a:gd name="T46" fmla="*/ 0 w 282"/>
              <a:gd name="T47" fmla="*/ 16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141" y="0"/>
                </a:moveTo>
                <a:cubicBezTo>
                  <a:pt x="72" y="0"/>
                  <a:pt x="15" y="48"/>
                  <a:pt x="2" y="113"/>
                </a:cubicBezTo>
                <a:lnTo>
                  <a:pt x="49" y="113"/>
                </a:lnTo>
                <a:cubicBezTo>
                  <a:pt x="62" y="73"/>
                  <a:pt x="98" y="44"/>
                  <a:pt x="142" y="44"/>
                </a:cubicBezTo>
                <a:cubicBezTo>
                  <a:pt x="168" y="44"/>
                  <a:pt x="192" y="55"/>
                  <a:pt x="209" y="72"/>
                </a:cubicBezTo>
                <a:lnTo>
                  <a:pt x="169" y="113"/>
                </a:lnTo>
                <a:lnTo>
                  <a:pt x="234" y="113"/>
                </a:lnTo>
                <a:lnTo>
                  <a:pt x="279" y="113"/>
                </a:lnTo>
                <a:lnTo>
                  <a:pt x="282" y="113"/>
                </a:lnTo>
                <a:lnTo>
                  <a:pt x="282" y="0"/>
                </a:lnTo>
                <a:lnTo>
                  <a:pt x="240" y="41"/>
                </a:lnTo>
                <a:cubicBezTo>
                  <a:pt x="215" y="16"/>
                  <a:pt x="180" y="0"/>
                  <a:pt x="141" y="0"/>
                </a:cubicBezTo>
                <a:close/>
                <a:moveTo>
                  <a:pt x="0" y="169"/>
                </a:moveTo>
                <a:lnTo>
                  <a:pt x="0" y="282"/>
                </a:lnTo>
                <a:lnTo>
                  <a:pt x="41" y="240"/>
                </a:lnTo>
                <a:cubicBezTo>
                  <a:pt x="67" y="266"/>
                  <a:pt x="102" y="282"/>
                  <a:pt x="141" y="282"/>
                </a:cubicBezTo>
                <a:cubicBezTo>
                  <a:pt x="209" y="282"/>
                  <a:pt x="266" y="233"/>
                  <a:pt x="279" y="169"/>
                </a:cubicBezTo>
                <a:lnTo>
                  <a:pt x="232" y="169"/>
                </a:lnTo>
                <a:cubicBezTo>
                  <a:pt x="220" y="209"/>
                  <a:pt x="184" y="238"/>
                  <a:pt x="140" y="238"/>
                </a:cubicBezTo>
                <a:cubicBezTo>
                  <a:pt x="113" y="238"/>
                  <a:pt x="89" y="227"/>
                  <a:pt x="72" y="210"/>
                </a:cubicBezTo>
                <a:lnTo>
                  <a:pt x="112" y="169"/>
                </a:lnTo>
                <a:lnTo>
                  <a:pt x="47" y="169"/>
                </a:lnTo>
                <a:lnTo>
                  <a:pt x="2" y="169"/>
                </a:lnTo>
                <a:lnTo>
                  <a:pt x="0" y="169"/>
                </a:lnTo>
                <a:close/>
              </a:path>
            </a:pathLst>
          </a:custGeom>
          <a:solidFill>
            <a:srgbClr val="9FAEAF"/>
          </a:solidFill>
          <a:ln w="0">
            <a:noFill/>
            <a:prstDash val="solid"/>
            <a:round/>
            <a:headEnd/>
            <a:tailEnd/>
          </a:ln>
          <a:effectLst/>
        </p:spPr>
        <p:txBody>
          <a:bodyPr vert="horz" wrap="square" lIns="77748" tIns="38874" rIns="77748" bIns="38874" numCol="1" anchor="t" anchorCtr="0" compatLnSpc="1">
            <a:prstTxWarp prst="textNoShape">
              <a:avLst/>
            </a:prstTxWarp>
            <a:noAutofit/>
          </a:bodyPr>
          <a:lstStyle/>
          <a:p>
            <a:endParaRPr lang="en-US" sz="1167" dirty="0">
              <a:solidFill>
                <a:srgbClr val="0A252F"/>
              </a:solidFill>
              <a:latin typeface="Gotham Black"/>
              <a:cs typeface="Gotham Black"/>
            </a:endParaRPr>
          </a:p>
        </p:txBody>
      </p:sp>
      <p:sp>
        <p:nvSpPr>
          <p:cNvPr id="156" name="dtable170554751157760 0 66 161 95 65"/>
          <p:cNvSpPr txBox="1">
            <a:spLocks/>
          </p:cNvSpPr>
          <p:nvPr>
            <p:custDataLst>
              <p:tags r:id="rId6"/>
            </p:custDataLst>
          </p:nvPr>
        </p:nvSpPr>
        <p:spPr>
          <a:xfrm>
            <a:off x="1328684" y="3537802"/>
            <a:ext cx="1713738" cy="462138"/>
          </a:xfrm>
          <a:prstGeom prst="rect">
            <a:avLst/>
          </a:prstGeom>
          <a:solidFill>
            <a:srgbClr val="393B51"/>
          </a:solidFill>
          <a:ln w="9525">
            <a:noFill/>
            <a:miter lim="800000"/>
            <a:headEnd/>
            <a:tailEnd/>
          </a:ln>
          <a:effectLst/>
        </p:spPr>
        <p:txBody>
          <a:bodyPr vert="horz" wrap="square" lIns="62198" tIns="61227" rIns="61227" bIns="61227" numCol="1" anchor="ctr" anchorCtr="0" compatLnSpc="1">
            <a:prstTxWarp prst="textNoShape">
              <a:avLst/>
            </a:prstTxWarp>
            <a:noAutofit/>
          </a:bodyPr>
          <a:lstStyle>
            <a:defPPr>
              <a:defRPr lang="en-US"/>
            </a:defPPr>
            <a:lvl1pPr defTabSz="895350">
              <a:buClr>
                <a:srgbClr val="002960"/>
              </a:buClr>
              <a:defRPr sz="1400" b="1">
                <a:solidFill>
                  <a:schemeClr val="tx2"/>
                </a:solidFill>
              </a:defRPr>
            </a:lvl1pPr>
          </a:lstStyle>
          <a:p>
            <a:r>
              <a:rPr lang="en-US" sz="2000" dirty="0" err="1">
                <a:solidFill>
                  <a:prstClr val="white"/>
                </a:solidFill>
                <a:latin typeface="Gotham Black"/>
                <a:cs typeface="Gotham Black"/>
              </a:rPr>
              <a:t>V</a:t>
            </a:r>
            <a:r>
              <a:rPr lang="en-US" sz="1500" dirty="0" err="1">
                <a:solidFill>
                  <a:prstClr val="white"/>
                </a:solidFill>
                <a:latin typeface="Gotham Black"/>
                <a:cs typeface="Gotham Black"/>
              </a:rPr>
              <a:t>irtualise</a:t>
            </a:r>
            <a:endParaRPr lang="en-US" sz="1500" dirty="0">
              <a:solidFill>
                <a:prstClr val="white"/>
              </a:solidFill>
              <a:latin typeface="Gotham Black"/>
              <a:cs typeface="Gotham Black"/>
            </a:endParaRPr>
          </a:p>
        </p:txBody>
      </p:sp>
      <p:grpSp>
        <p:nvGrpSpPr>
          <p:cNvPr id="157" name="Group 156"/>
          <p:cNvGrpSpPr/>
          <p:nvPr/>
        </p:nvGrpSpPr>
        <p:grpSpPr>
          <a:xfrm>
            <a:off x="2580377" y="3636728"/>
            <a:ext cx="386702" cy="289225"/>
            <a:chOff x="1209970" y="4648049"/>
            <a:chExt cx="480844" cy="359636"/>
          </a:xfrm>
        </p:grpSpPr>
        <p:sp>
          <p:nvSpPr>
            <p:cNvPr id="158" name="Freeform 88"/>
            <p:cNvSpPr>
              <a:spLocks noEditPoints="1"/>
            </p:cNvSpPr>
            <p:nvPr/>
          </p:nvSpPr>
          <p:spPr bwMode="auto">
            <a:xfrm>
              <a:off x="1209970" y="4648049"/>
              <a:ext cx="338119" cy="326232"/>
            </a:xfrm>
            <a:custGeom>
              <a:avLst/>
              <a:gdLst>
                <a:gd name="T0" fmla="*/ 635 w 1129"/>
                <a:gd name="T1" fmla="*/ 917 h 1129"/>
                <a:gd name="T2" fmla="*/ 671 w 1129"/>
                <a:gd name="T3" fmla="*/ 953 h 1129"/>
                <a:gd name="T4" fmla="*/ 671 w 1129"/>
                <a:gd name="T5" fmla="*/ 988 h 1129"/>
                <a:gd name="T6" fmla="*/ 699 w 1129"/>
                <a:gd name="T7" fmla="*/ 1044 h 1129"/>
                <a:gd name="T8" fmla="*/ 784 w 1129"/>
                <a:gd name="T9" fmla="*/ 1108 h 1129"/>
                <a:gd name="T10" fmla="*/ 777 w 1129"/>
                <a:gd name="T11" fmla="*/ 1129 h 1129"/>
                <a:gd name="T12" fmla="*/ 353 w 1129"/>
                <a:gd name="T13" fmla="*/ 1129 h 1129"/>
                <a:gd name="T14" fmla="*/ 346 w 1129"/>
                <a:gd name="T15" fmla="*/ 1108 h 1129"/>
                <a:gd name="T16" fmla="*/ 431 w 1129"/>
                <a:gd name="T17" fmla="*/ 1044 h 1129"/>
                <a:gd name="T18" fmla="*/ 459 w 1129"/>
                <a:gd name="T19" fmla="*/ 988 h 1129"/>
                <a:gd name="T20" fmla="*/ 459 w 1129"/>
                <a:gd name="T21" fmla="*/ 953 h 1129"/>
                <a:gd name="T22" fmla="*/ 494 w 1129"/>
                <a:gd name="T23" fmla="*/ 917 h 1129"/>
                <a:gd name="T24" fmla="*/ 635 w 1129"/>
                <a:gd name="T25" fmla="*/ 917 h 1129"/>
                <a:gd name="T26" fmla="*/ 1059 w 1129"/>
                <a:gd name="T27" fmla="*/ 635 h 1129"/>
                <a:gd name="T28" fmla="*/ 988 w 1129"/>
                <a:gd name="T29" fmla="*/ 706 h 1129"/>
                <a:gd name="T30" fmla="*/ 142 w 1129"/>
                <a:gd name="T31" fmla="*/ 706 h 1129"/>
                <a:gd name="T32" fmla="*/ 71 w 1129"/>
                <a:gd name="T33" fmla="*/ 635 h 1129"/>
                <a:gd name="T34" fmla="*/ 71 w 1129"/>
                <a:gd name="T35" fmla="*/ 141 h 1129"/>
                <a:gd name="T36" fmla="*/ 142 w 1129"/>
                <a:gd name="T37" fmla="*/ 71 h 1129"/>
                <a:gd name="T38" fmla="*/ 988 w 1129"/>
                <a:gd name="T39" fmla="*/ 71 h 1129"/>
                <a:gd name="T40" fmla="*/ 1059 w 1129"/>
                <a:gd name="T41" fmla="*/ 141 h 1129"/>
                <a:gd name="T42" fmla="*/ 1059 w 1129"/>
                <a:gd name="T43" fmla="*/ 635 h 1129"/>
                <a:gd name="T44" fmla="*/ 1059 w 1129"/>
                <a:gd name="T45" fmla="*/ 0 h 1129"/>
                <a:gd name="T46" fmla="*/ 71 w 1129"/>
                <a:gd name="T47" fmla="*/ 0 h 1129"/>
                <a:gd name="T48" fmla="*/ 0 w 1129"/>
                <a:gd name="T49" fmla="*/ 71 h 1129"/>
                <a:gd name="T50" fmla="*/ 0 w 1129"/>
                <a:gd name="T51" fmla="*/ 812 h 1129"/>
                <a:gd name="T52" fmla="*/ 71 w 1129"/>
                <a:gd name="T53" fmla="*/ 882 h 1129"/>
                <a:gd name="T54" fmla="*/ 1059 w 1129"/>
                <a:gd name="T55" fmla="*/ 882 h 1129"/>
                <a:gd name="T56" fmla="*/ 1129 w 1129"/>
                <a:gd name="T57" fmla="*/ 812 h 1129"/>
                <a:gd name="T58" fmla="*/ 1129 w 1129"/>
                <a:gd name="T59" fmla="*/ 71 h 1129"/>
                <a:gd name="T60" fmla="*/ 1059 w 1129"/>
                <a:gd name="T61"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9" h="1129">
                  <a:moveTo>
                    <a:pt x="635" y="917"/>
                  </a:moveTo>
                  <a:cubicBezTo>
                    <a:pt x="655" y="917"/>
                    <a:pt x="671" y="933"/>
                    <a:pt x="671" y="953"/>
                  </a:cubicBezTo>
                  <a:lnTo>
                    <a:pt x="671" y="988"/>
                  </a:lnTo>
                  <a:cubicBezTo>
                    <a:pt x="671" y="1007"/>
                    <a:pt x="683" y="1033"/>
                    <a:pt x="699" y="1044"/>
                  </a:cubicBezTo>
                  <a:lnTo>
                    <a:pt x="784" y="1108"/>
                  </a:lnTo>
                  <a:cubicBezTo>
                    <a:pt x="799" y="1120"/>
                    <a:pt x="796" y="1129"/>
                    <a:pt x="777" y="1129"/>
                  </a:cubicBezTo>
                  <a:lnTo>
                    <a:pt x="353" y="1129"/>
                  </a:lnTo>
                  <a:cubicBezTo>
                    <a:pt x="334" y="1129"/>
                    <a:pt x="331" y="1120"/>
                    <a:pt x="346" y="1108"/>
                  </a:cubicBezTo>
                  <a:lnTo>
                    <a:pt x="431" y="1044"/>
                  </a:lnTo>
                  <a:cubicBezTo>
                    <a:pt x="446" y="1033"/>
                    <a:pt x="459" y="1007"/>
                    <a:pt x="459" y="988"/>
                  </a:cubicBezTo>
                  <a:lnTo>
                    <a:pt x="459" y="953"/>
                  </a:lnTo>
                  <a:cubicBezTo>
                    <a:pt x="459" y="933"/>
                    <a:pt x="475" y="917"/>
                    <a:pt x="494" y="917"/>
                  </a:cubicBezTo>
                  <a:lnTo>
                    <a:pt x="635" y="917"/>
                  </a:lnTo>
                  <a:close/>
                  <a:moveTo>
                    <a:pt x="1059" y="635"/>
                  </a:moveTo>
                  <a:cubicBezTo>
                    <a:pt x="1059" y="674"/>
                    <a:pt x="1027" y="706"/>
                    <a:pt x="988" y="706"/>
                  </a:cubicBezTo>
                  <a:lnTo>
                    <a:pt x="142" y="706"/>
                  </a:lnTo>
                  <a:cubicBezTo>
                    <a:pt x="103" y="706"/>
                    <a:pt x="71" y="674"/>
                    <a:pt x="71" y="635"/>
                  </a:cubicBezTo>
                  <a:lnTo>
                    <a:pt x="71" y="141"/>
                  </a:lnTo>
                  <a:cubicBezTo>
                    <a:pt x="71" y="102"/>
                    <a:pt x="103" y="71"/>
                    <a:pt x="142" y="71"/>
                  </a:cubicBezTo>
                  <a:lnTo>
                    <a:pt x="988" y="71"/>
                  </a:lnTo>
                  <a:cubicBezTo>
                    <a:pt x="1027" y="71"/>
                    <a:pt x="1059" y="102"/>
                    <a:pt x="1059" y="141"/>
                  </a:cubicBezTo>
                  <a:lnTo>
                    <a:pt x="1059" y="635"/>
                  </a:lnTo>
                  <a:close/>
                  <a:moveTo>
                    <a:pt x="1059" y="0"/>
                  </a:moveTo>
                  <a:lnTo>
                    <a:pt x="71" y="0"/>
                  </a:lnTo>
                  <a:cubicBezTo>
                    <a:pt x="32" y="0"/>
                    <a:pt x="0" y="32"/>
                    <a:pt x="0" y="71"/>
                  </a:cubicBezTo>
                  <a:lnTo>
                    <a:pt x="0" y="812"/>
                  </a:lnTo>
                  <a:cubicBezTo>
                    <a:pt x="0" y="850"/>
                    <a:pt x="32" y="882"/>
                    <a:pt x="71" y="882"/>
                  </a:cubicBezTo>
                  <a:lnTo>
                    <a:pt x="1059" y="882"/>
                  </a:lnTo>
                  <a:cubicBezTo>
                    <a:pt x="1098" y="882"/>
                    <a:pt x="1129" y="850"/>
                    <a:pt x="1129" y="812"/>
                  </a:cubicBezTo>
                  <a:lnTo>
                    <a:pt x="1129" y="71"/>
                  </a:lnTo>
                  <a:cubicBezTo>
                    <a:pt x="1129" y="32"/>
                    <a:pt x="1098" y="0"/>
                    <a:pt x="1059" y="0"/>
                  </a:cubicBezTo>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n-US" sz="1167" dirty="0">
                <a:solidFill>
                  <a:srgbClr val="0A252F"/>
                </a:solidFill>
                <a:latin typeface="Gotham Black"/>
                <a:cs typeface="Gotham Black"/>
              </a:endParaRPr>
            </a:p>
          </p:txBody>
        </p:sp>
        <p:grpSp>
          <p:nvGrpSpPr>
            <p:cNvPr id="159" name="Group 158"/>
            <p:cNvGrpSpPr/>
            <p:nvPr/>
          </p:nvGrpSpPr>
          <p:grpSpPr>
            <a:xfrm rot="1800000">
              <a:off x="1564607" y="4819422"/>
              <a:ext cx="126207" cy="188263"/>
              <a:chOff x="10371485" y="3244940"/>
              <a:chExt cx="298518" cy="492147"/>
            </a:xfrm>
            <a:solidFill>
              <a:srgbClr val="9FAEAF"/>
            </a:solidFill>
          </p:grpSpPr>
          <p:sp>
            <p:nvSpPr>
              <p:cNvPr id="160" name="Freeform 207"/>
              <p:cNvSpPr>
                <a:spLocks/>
              </p:cNvSpPr>
              <p:nvPr/>
            </p:nvSpPr>
            <p:spPr bwMode="auto">
              <a:xfrm>
                <a:off x="10371485" y="3244940"/>
                <a:ext cx="298518" cy="492147"/>
              </a:xfrm>
              <a:custGeom>
                <a:avLst/>
                <a:gdLst>
                  <a:gd name="T0" fmla="*/ 24 w 43"/>
                  <a:gd name="T1" fmla="*/ 0 h 71"/>
                  <a:gd name="T2" fmla="*/ 23 w 43"/>
                  <a:gd name="T3" fmla="*/ 0 h 71"/>
                  <a:gd name="T4" fmla="*/ 23 w 43"/>
                  <a:gd name="T5" fmla="*/ 9 h 71"/>
                  <a:gd name="T6" fmla="*/ 31 w 43"/>
                  <a:gd name="T7" fmla="*/ 17 h 71"/>
                  <a:gd name="T8" fmla="*/ 31 w 43"/>
                  <a:gd name="T9" fmla="*/ 28 h 71"/>
                  <a:gd name="T10" fmla="*/ 22 w 43"/>
                  <a:gd name="T11" fmla="*/ 37 h 71"/>
                  <a:gd name="T12" fmla="*/ 12 w 43"/>
                  <a:gd name="T13" fmla="*/ 28 h 71"/>
                  <a:gd name="T14" fmla="*/ 12 w 43"/>
                  <a:gd name="T15" fmla="*/ 17 h 71"/>
                  <a:gd name="T16" fmla="*/ 19 w 43"/>
                  <a:gd name="T17" fmla="*/ 9 h 71"/>
                  <a:gd name="T18" fmla="*/ 19 w 43"/>
                  <a:gd name="T19" fmla="*/ 0 h 71"/>
                  <a:gd name="T20" fmla="*/ 0 w 43"/>
                  <a:gd name="T21" fmla="*/ 20 h 71"/>
                  <a:gd name="T22" fmla="*/ 0 w 43"/>
                  <a:gd name="T23" fmla="*/ 52 h 71"/>
                  <a:gd name="T24" fmla="*/ 19 w 43"/>
                  <a:gd name="T25" fmla="*/ 71 h 71"/>
                  <a:gd name="T26" fmla="*/ 24 w 43"/>
                  <a:gd name="T27" fmla="*/ 71 h 71"/>
                  <a:gd name="T28" fmla="*/ 43 w 43"/>
                  <a:gd name="T29" fmla="*/ 52 h 71"/>
                  <a:gd name="T30" fmla="*/ 43 w 43"/>
                  <a:gd name="T31" fmla="*/ 20 h 71"/>
                  <a:gd name="T32" fmla="*/ 24 w 43"/>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71">
                    <a:moveTo>
                      <a:pt x="24" y="0"/>
                    </a:moveTo>
                    <a:cubicBezTo>
                      <a:pt x="23" y="0"/>
                      <a:pt x="23" y="0"/>
                      <a:pt x="23" y="0"/>
                    </a:cubicBezTo>
                    <a:cubicBezTo>
                      <a:pt x="23" y="9"/>
                      <a:pt x="23" y="9"/>
                      <a:pt x="23" y="9"/>
                    </a:cubicBezTo>
                    <a:cubicBezTo>
                      <a:pt x="28" y="9"/>
                      <a:pt x="31" y="13"/>
                      <a:pt x="31" y="17"/>
                    </a:cubicBezTo>
                    <a:cubicBezTo>
                      <a:pt x="31" y="28"/>
                      <a:pt x="31" y="28"/>
                      <a:pt x="31" y="28"/>
                    </a:cubicBezTo>
                    <a:cubicBezTo>
                      <a:pt x="31" y="33"/>
                      <a:pt x="27" y="37"/>
                      <a:pt x="22" y="37"/>
                    </a:cubicBezTo>
                    <a:cubicBezTo>
                      <a:pt x="16" y="37"/>
                      <a:pt x="12" y="33"/>
                      <a:pt x="12" y="28"/>
                    </a:cubicBezTo>
                    <a:cubicBezTo>
                      <a:pt x="12" y="17"/>
                      <a:pt x="12" y="17"/>
                      <a:pt x="12" y="17"/>
                    </a:cubicBezTo>
                    <a:cubicBezTo>
                      <a:pt x="12" y="13"/>
                      <a:pt x="15" y="10"/>
                      <a:pt x="19" y="9"/>
                    </a:cubicBezTo>
                    <a:cubicBezTo>
                      <a:pt x="19" y="0"/>
                      <a:pt x="19" y="0"/>
                      <a:pt x="19" y="0"/>
                    </a:cubicBezTo>
                    <a:cubicBezTo>
                      <a:pt x="9" y="0"/>
                      <a:pt x="0" y="9"/>
                      <a:pt x="0" y="20"/>
                    </a:cubicBezTo>
                    <a:cubicBezTo>
                      <a:pt x="0" y="52"/>
                      <a:pt x="0" y="52"/>
                      <a:pt x="0" y="52"/>
                    </a:cubicBezTo>
                    <a:cubicBezTo>
                      <a:pt x="0" y="63"/>
                      <a:pt x="9" y="71"/>
                      <a:pt x="19" y="71"/>
                    </a:cubicBezTo>
                    <a:cubicBezTo>
                      <a:pt x="24" y="71"/>
                      <a:pt x="24" y="71"/>
                      <a:pt x="24" y="71"/>
                    </a:cubicBezTo>
                    <a:cubicBezTo>
                      <a:pt x="35" y="71"/>
                      <a:pt x="43" y="63"/>
                      <a:pt x="43" y="52"/>
                    </a:cubicBezTo>
                    <a:cubicBezTo>
                      <a:pt x="43" y="20"/>
                      <a:pt x="43" y="20"/>
                      <a:pt x="43" y="20"/>
                    </a:cubicBezTo>
                    <a:cubicBezTo>
                      <a:pt x="43" y="9"/>
                      <a:pt x="35" y="0"/>
                      <a:pt x="24" y="0"/>
                    </a:cubicBezTo>
                    <a:close/>
                  </a:path>
                </a:pathLst>
              </a:custGeom>
              <a:grp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s-CR" sz="1167" dirty="0">
                  <a:solidFill>
                    <a:srgbClr val="0A252F"/>
                  </a:solidFill>
                  <a:latin typeface="Gotham Black"/>
                  <a:cs typeface="Gotham Black"/>
                </a:endParaRPr>
              </a:p>
            </p:txBody>
          </p:sp>
          <p:sp>
            <p:nvSpPr>
              <p:cNvPr id="161" name="Freeform 208"/>
              <p:cNvSpPr>
                <a:spLocks/>
              </p:cNvSpPr>
              <p:nvPr/>
            </p:nvSpPr>
            <p:spPr bwMode="auto">
              <a:xfrm>
                <a:off x="10480316" y="3333690"/>
                <a:ext cx="76647" cy="133120"/>
              </a:xfrm>
              <a:custGeom>
                <a:avLst/>
                <a:gdLst>
                  <a:gd name="T0" fmla="*/ 0 w 11"/>
                  <a:gd name="T1" fmla="*/ 6 h 19"/>
                  <a:gd name="T2" fmla="*/ 0 w 11"/>
                  <a:gd name="T3" fmla="*/ 14 h 19"/>
                  <a:gd name="T4" fmla="*/ 6 w 11"/>
                  <a:gd name="T5" fmla="*/ 19 h 19"/>
                  <a:gd name="T6" fmla="*/ 11 w 11"/>
                  <a:gd name="T7" fmla="*/ 14 h 19"/>
                  <a:gd name="T8" fmla="*/ 11 w 11"/>
                  <a:gd name="T9" fmla="*/ 6 h 19"/>
                  <a:gd name="T10" fmla="*/ 6 w 11"/>
                  <a:gd name="T11" fmla="*/ 0 h 19"/>
                  <a:gd name="T12" fmla="*/ 0 w 11"/>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6"/>
                    </a:moveTo>
                    <a:cubicBezTo>
                      <a:pt x="0" y="14"/>
                      <a:pt x="0" y="14"/>
                      <a:pt x="0" y="14"/>
                    </a:cubicBezTo>
                    <a:cubicBezTo>
                      <a:pt x="0" y="17"/>
                      <a:pt x="2" y="19"/>
                      <a:pt x="6" y="19"/>
                    </a:cubicBezTo>
                    <a:cubicBezTo>
                      <a:pt x="9" y="19"/>
                      <a:pt x="11" y="17"/>
                      <a:pt x="11" y="14"/>
                    </a:cubicBezTo>
                    <a:cubicBezTo>
                      <a:pt x="11" y="6"/>
                      <a:pt x="11" y="6"/>
                      <a:pt x="11" y="6"/>
                    </a:cubicBezTo>
                    <a:cubicBezTo>
                      <a:pt x="11" y="3"/>
                      <a:pt x="9" y="0"/>
                      <a:pt x="6" y="0"/>
                    </a:cubicBezTo>
                    <a:cubicBezTo>
                      <a:pt x="2" y="0"/>
                      <a:pt x="0" y="3"/>
                      <a:pt x="0" y="6"/>
                    </a:cubicBezTo>
                    <a:close/>
                  </a:path>
                </a:pathLst>
              </a:custGeom>
              <a:grp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s-CR" sz="1167" dirty="0">
                  <a:solidFill>
                    <a:srgbClr val="0A252F"/>
                  </a:solidFill>
                  <a:latin typeface="Gotham Black"/>
                  <a:cs typeface="Gotham Black"/>
                </a:endParaRPr>
              </a:p>
            </p:txBody>
          </p:sp>
        </p:grpSp>
      </p:grpSp>
      <p:grpSp>
        <p:nvGrpSpPr>
          <p:cNvPr id="162" name="Group 161"/>
          <p:cNvGrpSpPr/>
          <p:nvPr/>
        </p:nvGrpSpPr>
        <p:grpSpPr>
          <a:xfrm>
            <a:off x="2564289" y="4127734"/>
            <a:ext cx="392783" cy="357133"/>
            <a:chOff x="1205203" y="5605691"/>
            <a:chExt cx="485611" cy="357024"/>
          </a:xfrm>
        </p:grpSpPr>
        <p:sp>
          <p:nvSpPr>
            <p:cNvPr id="163" name="Freeform 90780"/>
            <p:cNvSpPr>
              <a:spLocks/>
            </p:cNvSpPr>
            <p:nvPr/>
          </p:nvSpPr>
          <p:spPr bwMode="auto">
            <a:xfrm>
              <a:off x="1465775" y="5785874"/>
              <a:ext cx="106596" cy="172356"/>
            </a:xfrm>
            <a:custGeom>
              <a:avLst/>
              <a:gdLst>
                <a:gd name="T0" fmla="*/ 11 w 22"/>
                <a:gd name="T1" fmla="*/ 0 h 31"/>
                <a:gd name="T2" fmla="*/ 0 w 22"/>
                <a:gd name="T3" fmla="*/ 9 h 31"/>
                <a:gd name="T4" fmla="*/ 8 w 22"/>
                <a:gd name="T5" fmla="*/ 31 h 31"/>
                <a:gd name="T6" fmla="*/ 8 w 22"/>
                <a:gd name="T7" fmla="*/ 31 h 31"/>
                <a:gd name="T8" fmla="*/ 8 w 22"/>
                <a:gd name="T9" fmla="*/ 31 h 31"/>
                <a:gd name="T10" fmla="*/ 21 w 22"/>
                <a:gd name="T11" fmla="*/ 31 h 31"/>
                <a:gd name="T12" fmla="*/ 22 w 22"/>
                <a:gd name="T13" fmla="*/ 30 h 31"/>
                <a:gd name="T14" fmla="*/ 11 w 22"/>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1">
                  <a:moveTo>
                    <a:pt x="11" y="0"/>
                  </a:moveTo>
                  <a:cubicBezTo>
                    <a:pt x="7" y="2"/>
                    <a:pt x="3" y="5"/>
                    <a:pt x="0" y="9"/>
                  </a:cubicBezTo>
                  <a:cubicBezTo>
                    <a:pt x="5" y="15"/>
                    <a:pt x="8" y="22"/>
                    <a:pt x="8" y="31"/>
                  </a:cubicBezTo>
                  <a:cubicBezTo>
                    <a:pt x="8" y="31"/>
                    <a:pt x="8" y="31"/>
                    <a:pt x="8" y="31"/>
                  </a:cubicBezTo>
                  <a:cubicBezTo>
                    <a:pt x="8" y="31"/>
                    <a:pt x="8" y="31"/>
                    <a:pt x="8" y="31"/>
                  </a:cubicBezTo>
                  <a:cubicBezTo>
                    <a:pt x="21" y="31"/>
                    <a:pt x="21" y="31"/>
                    <a:pt x="21" y="31"/>
                  </a:cubicBezTo>
                  <a:cubicBezTo>
                    <a:pt x="22" y="31"/>
                    <a:pt x="22" y="31"/>
                    <a:pt x="22" y="30"/>
                  </a:cubicBezTo>
                  <a:cubicBezTo>
                    <a:pt x="22" y="19"/>
                    <a:pt x="18" y="9"/>
                    <a:pt x="11" y="0"/>
                  </a:cubicBezTo>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s-CR" sz="1167" dirty="0">
                <a:solidFill>
                  <a:srgbClr val="0A252F"/>
                </a:solidFill>
                <a:latin typeface="Gotham Black"/>
                <a:cs typeface="Gotham Black"/>
              </a:endParaRPr>
            </a:p>
          </p:txBody>
        </p:sp>
        <p:sp>
          <p:nvSpPr>
            <p:cNvPr id="164" name="Freeform 90781"/>
            <p:cNvSpPr>
              <a:spLocks/>
            </p:cNvSpPr>
            <p:nvPr/>
          </p:nvSpPr>
          <p:spPr bwMode="auto">
            <a:xfrm>
              <a:off x="1205203" y="5609572"/>
              <a:ext cx="225039" cy="196978"/>
            </a:xfrm>
            <a:custGeom>
              <a:avLst/>
              <a:gdLst>
                <a:gd name="T0" fmla="*/ 18 w 44"/>
                <a:gd name="T1" fmla="*/ 0 h 37"/>
                <a:gd name="T2" fmla="*/ 18 w 44"/>
                <a:gd name="T3" fmla="*/ 0 h 37"/>
                <a:gd name="T4" fmla="*/ 0 w 44"/>
                <a:gd name="T5" fmla="*/ 18 h 37"/>
                <a:gd name="T6" fmla="*/ 0 w 44"/>
                <a:gd name="T7" fmla="*/ 19 h 37"/>
                <a:gd name="T8" fmla="*/ 18 w 44"/>
                <a:gd name="T9" fmla="*/ 36 h 37"/>
                <a:gd name="T10" fmla="*/ 18 w 44"/>
                <a:gd name="T11" fmla="*/ 37 h 37"/>
                <a:gd name="T12" fmla="*/ 19 w 44"/>
                <a:gd name="T13" fmla="*/ 36 h 37"/>
                <a:gd name="T14" fmla="*/ 19 w 44"/>
                <a:gd name="T15" fmla="*/ 25 h 37"/>
                <a:gd name="T16" fmla="*/ 32 w 44"/>
                <a:gd name="T17" fmla="*/ 28 h 37"/>
                <a:gd name="T18" fmla="*/ 44 w 44"/>
                <a:gd name="T19" fmla="*/ 18 h 37"/>
                <a:gd name="T20" fmla="*/ 19 w 44"/>
                <a:gd name="T21" fmla="*/ 11 h 37"/>
                <a:gd name="T22" fmla="*/ 19 w 44"/>
                <a:gd name="T23" fmla="*/ 1 h 37"/>
                <a:gd name="T24" fmla="*/ 18 w 44"/>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7">
                  <a:moveTo>
                    <a:pt x="18" y="0"/>
                  </a:moveTo>
                  <a:cubicBezTo>
                    <a:pt x="18" y="0"/>
                    <a:pt x="18" y="0"/>
                    <a:pt x="18" y="0"/>
                  </a:cubicBezTo>
                  <a:cubicBezTo>
                    <a:pt x="0" y="18"/>
                    <a:pt x="0" y="18"/>
                    <a:pt x="0" y="18"/>
                  </a:cubicBezTo>
                  <a:cubicBezTo>
                    <a:pt x="0" y="19"/>
                    <a:pt x="0" y="19"/>
                    <a:pt x="0" y="19"/>
                  </a:cubicBezTo>
                  <a:cubicBezTo>
                    <a:pt x="18" y="36"/>
                    <a:pt x="18" y="36"/>
                    <a:pt x="18" y="36"/>
                  </a:cubicBezTo>
                  <a:cubicBezTo>
                    <a:pt x="18" y="37"/>
                    <a:pt x="18" y="37"/>
                    <a:pt x="18" y="37"/>
                  </a:cubicBezTo>
                  <a:cubicBezTo>
                    <a:pt x="19" y="36"/>
                    <a:pt x="19" y="36"/>
                    <a:pt x="19" y="36"/>
                  </a:cubicBezTo>
                  <a:cubicBezTo>
                    <a:pt x="19" y="25"/>
                    <a:pt x="19" y="25"/>
                    <a:pt x="19" y="25"/>
                  </a:cubicBezTo>
                  <a:cubicBezTo>
                    <a:pt x="24" y="25"/>
                    <a:pt x="28" y="26"/>
                    <a:pt x="32" y="28"/>
                  </a:cubicBezTo>
                  <a:cubicBezTo>
                    <a:pt x="36" y="24"/>
                    <a:pt x="39" y="21"/>
                    <a:pt x="44" y="18"/>
                  </a:cubicBezTo>
                  <a:cubicBezTo>
                    <a:pt x="36" y="14"/>
                    <a:pt x="28" y="11"/>
                    <a:pt x="19" y="11"/>
                  </a:cubicBezTo>
                  <a:cubicBezTo>
                    <a:pt x="19" y="1"/>
                    <a:pt x="19" y="1"/>
                    <a:pt x="19" y="1"/>
                  </a:cubicBezTo>
                  <a:cubicBezTo>
                    <a:pt x="18" y="0"/>
                    <a:pt x="18" y="0"/>
                    <a:pt x="18" y="0"/>
                  </a:cubicBezTo>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s-CR" sz="1167" dirty="0">
                <a:solidFill>
                  <a:srgbClr val="0A252F"/>
                </a:solidFill>
                <a:latin typeface="Gotham Black"/>
                <a:cs typeface="Gotham Black"/>
              </a:endParaRPr>
            </a:p>
          </p:txBody>
        </p:sp>
        <p:sp>
          <p:nvSpPr>
            <p:cNvPr id="165" name="Freeform 90782"/>
            <p:cNvSpPr>
              <a:spLocks/>
            </p:cNvSpPr>
            <p:nvPr/>
          </p:nvSpPr>
          <p:spPr bwMode="auto">
            <a:xfrm>
              <a:off x="1311799" y="5605691"/>
              <a:ext cx="379015" cy="357024"/>
            </a:xfrm>
            <a:custGeom>
              <a:avLst/>
              <a:gdLst>
                <a:gd name="T0" fmla="*/ 74 w 74"/>
                <a:gd name="T1" fmla="*/ 20 h 66"/>
                <a:gd name="T2" fmla="*/ 54 w 74"/>
                <a:gd name="T3" fmla="*/ 0 h 66"/>
                <a:gd name="T4" fmla="*/ 54 w 74"/>
                <a:gd name="T5" fmla="*/ 0 h 66"/>
                <a:gd name="T6" fmla="*/ 53 w 74"/>
                <a:gd name="T7" fmla="*/ 1 h 66"/>
                <a:gd name="T8" fmla="*/ 53 w 74"/>
                <a:gd name="T9" fmla="*/ 12 h 66"/>
                <a:gd name="T10" fmla="*/ 25 w 74"/>
                <a:gd name="T11" fmla="*/ 20 h 66"/>
                <a:gd name="T12" fmla="*/ 12 w 74"/>
                <a:gd name="T13" fmla="*/ 32 h 66"/>
                <a:gd name="T14" fmla="*/ 0 w 74"/>
                <a:gd name="T15" fmla="*/ 65 h 66"/>
                <a:gd name="T16" fmla="*/ 1 w 74"/>
                <a:gd name="T17" fmla="*/ 66 h 66"/>
                <a:gd name="T18" fmla="*/ 15 w 74"/>
                <a:gd name="T19" fmla="*/ 66 h 66"/>
                <a:gd name="T20" fmla="*/ 16 w 74"/>
                <a:gd name="T21" fmla="*/ 66 h 66"/>
                <a:gd name="T22" fmla="*/ 16 w 74"/>
                <a:gd name="T23" fmla="*/ 66 h 66"/>
                <a:gd name="T24" fmla="*/ 25 w 74"/>
                <a:gd name="T25" fmla="*/ 42 h 66"/>
                <a:gd name="T26" fmla="*/ 38 w 74"/>
                <a:gd name="T27" fmla="*/ 32 h 66"/>
                <a:gd name="T28" fmla="*/ 53 w 74"/>
                <a:gd name="T29" fmla="*/ 28 h 66"/>
                <a:gd name="T30" fmla="*/ 53 w 74"/>
                <a:gd name="T31" fmla="*/ 40 h 66"/>
                <a:gd name="T32" fmla="*/ 54 w 74"/>
                <a:gd name="T33" fmla="*/ 41 h 66"/>
                <a:gd name="T34" fmla="*/ 54 w 74"/>
                <a:gd name="T35" fmla="*/ 41 h 66"/>
                <a:gd name="T36" fmla="*/ 74 w 74"/>
                <a:gd name="T37" fmla="*/ 21 h 66"/>
                <a:gd name="T38" fmla="*/ 74 w 74"/>
                <a:gd name="T39"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66">
                  <a:moveTo>
                    <a:pt x="74" y="20"/>
                  </a:moveTo>
                  <a:cubicBezTo>
                    <a:pt x="54" y="0"/>
                    <a:pt x="54" y="0"/>
                    <a:pt x="54" y="0"/>
                  </a:cubicBezTo>
                  <a:cubicBezTo>
                    <a:pt x="54" y="0"/>
                    <a:pt x="54" y="0"/>
                    <a:pt x="54" y="0"/>
                  </a:cubicBezTo>
                  <a:cubicBezTo>
                    <a:pt x="53" y="1"/>
                    <a:pt x="53" y="1"/>
                    <a:pt x="53" y="1"/>
                  </a:cubicBezTo>
                  <a:cubicBezTo>
                    <a:pt x="53" y="12"/>
                    <a:pt x="53" y="12"/>
                    <a:pt x="53" y="12"/>
                  </a:cubicBezTo>
                  <a:cubicBezTo>
                    <a:pt x="43" y="12"/>
                    <a:pt x="33" y="15"/>
                    <a:pt x="25" y="20"/>
                  </a:cubicBezTo>
                  <a:cubicBezTo>
                    <a:pt x="20" y="23"/>
                    <a:pt x="16" y="27"/>
                    <a:pt x="12" y="32"/>
                  </a:cubicBezTo>
                  <a:cubicBezTo>
                    <a:pt x="5" y="41"/>
                    <a:pt x="0" y="53"/>
                    <a:pt x="0" y="65"/>
                  </a:cubicBezTo>
                  <a:cubicBezTo>
                    <a:pt x="0" y="66"/>
                    <a:pt x="0" y="66"/>
                    <a:pt x="1" y="66"/>
                  </a:cubicBezTo>
                  <a:cubicBezTo>
                    <a:pt x="15" y="66"/>
                    <a:pt x="15" y="66"/>
                    <a:pt x="15" y="66"/>
                  </a:cubicBezTo>
                  <a:cubicBezTo>
                    <a:pt x="16" y="66"/>
                    <a:pt x="16" y="66"/>
                    <a:pt x="16" y="66"/>
                  </a:cubicBezTo>
                  <a:cubicBezTo>
                    <a:pt x="16" y="66"/>
                    <a:pt x="16" y="66"/>
                    <a:pt x="16" y="66"/>
                  </a:cubicBezTo>
                  <a:cubicBezTo>
                    <a:pt x="16" y="56"/>
                    <a:pt x="19" y="48"/>
                    <a:pt x="25" y="42"/>
                  </a:cubicBezTo>
                  <a:cubicBezTo>
                    <a:pt x="28" y="37"/>
                    <a:pt x="33" y="34"/>
                    <a:pt x="38" y="32"/>
                  </a:cubicBezTo>
                  <a:cubicBezTo>
                    <a:pt x="42" y="29"/>
                    <a:pt x="48" y="28"/>
                    <a:pt x="53" y="28"/>
                  </a:cubicBezTo>
                  <a:cubicBezTo>
                    <a:pt x="53" y="40"/>
                    <a:pt x="53" y="40"/>
                    <a:pt x="53" y="40"/>
                  </a:cubicBezTo>
                  <a:cubicBezTo>
                    <a:pt x="54" y="41"/>
                    <a:pt x="54" y="41"/>
                    <a:pt x="54" y="41"/>
                  </a:cubicBezTo>
                  <a:cubicBezTo>
                    <a:pt x="54" y="41"/>
                    <a:pt x="54" y="41"/>
                    <a:pt x="54" y="41"/>
                  </a:cubicBezTo>
                  <a:cubicBezTo>
                    <a:pt x="74" y="21"/>
                    <a:pt x="74" y="21"/>
                    <a:pt x="74" y="21"/>
                  </a:cubicBezTo>
                  <a:lnTo>
                    <a:pt x="74" y="20"/>
                  </a:lnTo>
                  <a:close/>
                </a:path>
              </a:pathLst>
            </a:custGeom>
            <a:solidFill>
              <a:srgbClr val="9FAEAF"/>
            </a:solidFill>
            <a:ln w="0">
              <a:noFill/>
              <a:prstDash val="solid"/>
              <a:round/>
              <a:headEnd/>
              <a:tailEnd/>
            </a:ln>
          </p:spPr>
          <p:txBody>
            <a:bodyPr vert="horz" wrap="square" lIns="77748" tIns="38874" rIns="77748" bIns="38874" numCol="1" anchor="t" anchorCtr="0" compatLnSpc="1">
              <a:prstTxWarp prst="textNoShape">
                <a:avLst/>
              </a:prstTxWarp>
              <a:noAutofit/>
            </a:bodyPr>
            <a:lstStyle/>
            <a:p>
              <a:endParaRPr lang="es-CR" sz="1167" dirty="0">
                <a:solidFill>
                  <a:srgbClr val="0A252F"/>
                </a:solidFill>
                <a:latin typeface="Gotham Black"/>
                <a:cs typeface="Gotham Black"/>
              </a:endParaRPr>
            </a:p>
          </p:txBody>
        </p:sp>
      </p:grpSp>
      <p:cxnSp>
        <p:nvCxnSpPr>
          <p:cNvPr id="166" name="Straight Connector 165"/>
          <p:cNvCxnSpPr>
            <a:cxnSpLocks/>
          </p:cNvCxnSpPr>
          <p:nvPr/>
        </p:nvCxnSpPr>
        <p:spPr>
          <a:xfrm>
            <a:off x="3108679" y="2406269"/>
            <a:ext cx="4621383"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cxnSpLocks/>
          </p:cNvCxnSpPr>
          <p:nvPr/>
        </p:nvCxnSpPr>
        <p:spPr>
          <a:xfrm>
            <a:off x="3100239" y="4035461"/>
            <a:ext cx="4621383"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0" name="Title 1"/>
          <p:cNvSpPr txBox="1">
            <a:spLocks/>
          </p:cNvSpPr>
          <p:nvPr/>
        </p:nvSpPr>
        <p:spPr>
          <a:xfrm>
            <a:off x="1010747" y="167155"/>
            <a:ext cx="7371253" cy="723664"/>
          </a:xfrm>
          <a:prstGeom prst="rect">
            <a:avLst/>
          </a:prstGeom>
        </p:spPr>
        <p:txBody>
          <a:bodyPr anchor="t"/>
          <a:lstStyle>
            <a:lvl1pPr algn="l" defTabSz="457200" rtl="0" eaLnBrk="1" latinLnBrk="0" hangingPunct="1">
              <a:spcBef>
                <a:spcPct val="0"/>
              </a:spcBef>
              <a:buNone/>
              <a:defRPr sz="2400" b="1" i="0" kern="1200">
                <a:solidFill>
                  <a:srgbClr val="383E4F"/>
                </a:solidFill>
                <a:latin typeface="Helvetica Neue"/>
                <a:ea typeface="+mj-ea"/>
                <a:cs typeface="Helvetica Neue"/>
              </a:defRPr>
            </a:lvl1pPr>
          </a:lstStyle>
          <a:p>
            <a:r>
              <a:rPr lang="en-US" sz="2000" dirty="0"/>
              <a:t>A CLOSER LOOK</a:t>
            </a:r>
          </a:p>
        </p:txBody>
      </p:sp>
      <p:sp>
        <p:nvSpPr>
          <p:cNvPr id="82" name="Subtitle 2"/>
          <p:cNvSpPr>
            <a:spLocks noGrp="1"/>
          </p:cNvSpPr>
          <p:nvPr>
            <p:ph type="subTitle" idx="1"/>
          </p:nvPr>
        </p:nvSpPr>
        <p:spPr>
          <a:xfrm>
            <a:off x="1010748" y="444606"/>
            <a:ext cx="5334000" cy="533834"/>
          </a:xfrm>
        </p:spPr>
        <p:txBody>
          <a:bodyPr/>
          <a:lstStyle/>
          <a:p>
            <a:r>
              <a:rPr lang="en-US" sz="1500" dirty="0"/>
              <a:t>The </a:t>
            </a:r>
            <a:r>
              <a:rPr lang="en-US" sz="1500" dirty="0" err="1"/>
              <a:t>ReSOLVE</a:t>
            </a:r>
            <a:r>
              <a:rPr lang="en-US" sz="1500" dirty="0"/>
              <a:t> framework</a:t>
            </a:r>
          </a:p>
        </p:txBody>
      </p:sp>
      <p:pic>
        <p:nvPicPr>
          <p:cNvPr id="9" name="Picture 8" descr="Ecovative-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9451" y="1279471"/>
            <a:ext cx="1049592" cy="630497"/>
          </a:xfrm>
          <a:prstGeom prst="rect">
            <a:avLst/>
          </a:prstGeom>
        </p:spPr>
      </p:pic>
      <p:pic>
        <p:nvPicPr>
          <p:cNvPr id="84" name="Picture 83" descr="Ecovative-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9451" y="3999940"/>
            <a:ext cx="1049592" cy="630497"/>
          </a:xfrm>
          <a:prstGeom prst="rect">
            <a:avLst/>
          </a:prstGeom>
        </p:spPr>
      </p:pic>
      <p:pic>
        <p:nvPicPr>
          <p:cNvPr id="2" name="Picture 1" descr="splosh logo.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1296" y="2439177"/>
            <a:ext cx="1093987" cy="502642"/>
          </a:xfrm>
          <a:prstGeom prst="rect">
            <a:avLst/>
          </a:prstGeom>
        </p:spPr>
      </p:pic>
      <p:pic>
        <p:nvPicPr>
          <p:cNvPr id="42" name="Picture 41" descr="splosh logo.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1296" y="3498227"/>
            <a:ext cx="1093987" cy="502642"/>
          </a:xfrm>
          <a:prstGeom prst="rect">
            <a:avLst/>
          </a:prstGeom>
        </p:spPr>
      </p:pic>
      <p:pic>
        <p:nvPicPr>
          <p:cNvPr id="43" name="Picture 42" descr="Ecovative-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9451" y="2923787"/>
            <a:ext cx="1049592" cy="630497"/>
          </a:xfrm>
          <a:prstGeom prst="rect">
            <a:avLst/>
          </a:prstGeom>
        </p:spPr>
      </p:pic>
      <p:sp>
        <p:nvSpPr>
          <p:cNvPr id="44" name="TextBox 43"/>
          <p:cNvSpPr txBox="1"/>
          <p:nvPr/>
        </p:nvSpPr>
        <p:spPr>
          <a:xfrm>
            <a:off x="970813" y="5212122"/>
            <a:ext cx="2938625" cy="297454"/>
          </a:xfrm>
          <a:prstGeom prst="rect">
            <a:avLst/>
          </a:prstGeom>
          <a:noFill/>
        </p:spPr>
        <p:txBody>
          <a:bodyPr wrap="none" rtlCol="0">
            <a:spAutoFit/>
          </a:bodyPr>
          <a:lstStyle/>
          <a:p>
            <a:r>
              <a:rPr lang="en-US" sz="1333" dirty="0">
                <a:latin typeface="Helvetica Neue"/>
                <a:cs typeface="Helvetica Neue"/>
              </a:rPr>
              <a:t>Source: Ellen MacArthur Foundation</a:t>
            </a:r>
          </a:p>
        </p:txBody>
      </p:sp>
      <p:sp>
        <p:nvSpPr>
          <p:cNvPr id="3" name="Rectangle 2"/>
          <p:cNvSpPr/>
          <p:nvPr/>
        </p:nvSpPr>
        <p:spPr>
          <a:xfrm>
            <a:off x="5289214" y="2484440"/>
            <a:ext cx="3024336" cy="523220"/>
          </a:xfrm>
          <a:prstGeom prst="rect">
            <a:avLst/>
          </a:prstGeom>
        </p:spPr>
        <p:txBody>
          <a:bodyPr wrap="square">
            <a:spAutoFit/>
          </a:bodyPr>
          <a:lstStyle/>
          <a:p>
            <a:r>
              <a:rPr lang="en-US" sz="1400" dirty="0">
                <a:solidFill>
                  <a:srgbClr val="000000"/>
                </a:solidFill>
                <a:latin typeface="Georgia" panose="02040502050405020303" pitchFamily="18" charset="0"/>
                <a:cs typeface="Helvetica Neue"/>
              </a:rPr>
              <a:t>the life of the bottles is prolonged significantly</a:t>
            </a:r>
            <a:endParaRPr lang="en-US" sz="1400" dirty="0">
              <a:latin typeface="Georgia" panose="02040502050405020303" pitchFamily="18" charset="0"/>
            </a:endParaRPr>
          </a:p>
        </p:txBody>
      </p:sp>
      <p:sp>
        <p:nvSpPr>
          <p:cNvPr id="45" name="Rectangle 44"/>
          <p:cNvSpPr/>
          <p:nvPr/>
        </p:nvSpPr>
        <p:spPr>
          <a:xfrm>
            <a:off x="5332674" y="3487938"/>
            <a:ext cx="3024336" cy="307777"/>
          </a:xfrm>
          <a:prstGeom prst="rect">
            <a:avLst/>
          </a:prstGeom>
        </p:spPr>
        <p:txBody>
          <a:bodyPr wrap="square">
            <a:spAutoFit/>
          </a:bodyPr>
          <a:lstStyle/>
          <a:p>
            <a:r>
              <a:rPr lang="en-US" sz="1400" dirty="0">
                <a:solidFill>
                  <a:srgbClr val="000000"/>
                </a:solidFill>
                <a:latin typeface="Georgia" panose="02040502050405020303" pitchFamily="18" charset="0"/>
                <a:cs typeface="Helvetica Neue"/>
              </a:rPr>
              <a:t>the store is virtualized</a:t>
            </a:r>
            <a:endParaRPr lang="en-US" sz="1400" dirty="0">
              <a:latin typeface="Georgia" panose="02040502050405020303" pitchFamily="18" charset="0"/>
            </a:endParaRPr>
          </a:p>
        </p:txBody>
      </p:sp>
    </p:spTree>
    <p:extLst>
      <p:ext uri="{BB962C8B-B14F-4D97-AF65-F5344CB8AC3E}">
        <p14:creationId xmlns:p14="http://schemas.microsoft.com/office/powerpoint/2010/main" val="24789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9736166-FFA6-486B-A101-094E5AC0A563}"/>
              </a:ext>
            </a:extLst>
          </p:cNvPr>
          <p:cNvSpPr>
            <a:spLocks noGrp="1"/>
          </p:cNvSpPr>
          <p:nvPr>
            <p:ph type="body" sz="half" idx="11"/>
          </p:nvPr>
        </p:nvSpPr>
        <p:spPr/>
        <p:txBody>
          <a:bodyPr/>
          <a:lstStyle/>
          <a:p>
            <a:r>
              <a:rPr lang="en-US" dirty="0"/>
              <a:t>Circular Business models</a:t>
            </a:r>
            <a:endParaRPr lang="fi-FI" dirty="0"/>
          </a:p>
        </p:txBody>
      </p:sp>
      <p:sp>
        <p:nvSpPr>
          <p:cNvPr id="11" name="Text Placeholder 10">
            <a:extLst>
              <a:ext uri="{FF2B5EF4-FFF2-40B4-BE49-F238E27FC236}">
                <a16:creationId xmlns:a16="http://schemas.microsoft.com/office/drawing/2014/main" id="{E8663849-2596-4502-9AA0-1A41CF62802A}"/>
              </a:ext>
            </a:extLst>
          </p:cNvPr>
          <p:cNvSpPr>
            <a:spLocks noGrp="1"/>
          </p:cNvSpPr>
          <p:nvPr>
            <p:ph type="body" sz="half" idx="2"/>
          </p:nvPr>
        </p:nvSpPr>
        <p:spPr/>
        <p:txBody>
          <a:bodyPr/>
          <a:lstStyle/>
          <a:p>
            <a:endParaRPr lang="fi-FI"/>
          </a:p>
        </p:txBody>
      </p:sp>
      <p:sp>
        <p:nvSpPr>
          <p:cNvPr id="13" name="Text Placeholder 12">
            <a:extLst>
              <a:ext uri="{FF2B5EF4-FFF2-40B4-BE49-F238E27FC236}">
                <a16:creationId xmlns:a16="http://schemas.microsoft.com/office/drawing/2014/main" id="{36B37387-8373-481A-A1BC-D9713A9DA2E7}"/>
              </a:ext>
            </a:extLst>
          </p:cNvPr>
          <p:cNvSpPr>
            <a:spLocks noGrp="1"/>
          </p:cNvSpPr>
          <p:nvPr>
            <p:ph type="body" sz="half" idx="12"/>
          </p:nvPr>
        </p:nvSpPr>
        <p:spPr/>
        <p:txBody>
          <a:bodyPr/>
          <a:lstStyle/>
          <a:p>
            <a:endParaRPr lang="fi-FI"/>
          </a:p>
        </p:txBody>
      </p:sp>
      <p:sp>
        <p:nvSpPr>
          <p:cNvPr id="14" name="Text Placeholder 13">
            <a:extLst>
              <a:ext uri="{FF2B5EF4-FFF2-40B4-BE49-F238E27FC236}">
                <a16:creationId xmlns:a16="http://schemas.microsoft.com/office/drawing/2014/main" id="{6CE6EFAD-9266-4DA3-B461-1543E498D840}"/>
              </a:ext>
            </a:extLst>
          </p:cNvPr>
          <p:cNvSpPr>
            <a:spLocks noGrp="1"/>
          </p:cNvSpPr>
          <p:nvPr>
            <p:ph type="body" sz="half" idx="13"/>
          </p:nvPr>
        </p:nvSpPr>
        <p:spPr/>
        <p:txBody>
          <a:bodyPr/>
          <a:lstStyle/>
          <a:p>
            <a:endParaRPr lang="fi-FI"/>
          </a:p>
        </p:txBody>
      </p:sp>
    </p:spTree>
    <p:extLst>
      <p:ext uri="{BB962C8B-B14F-4D97-AF65-F5344CB8AC3E}">
        <p14:creationId xmlns:p14="http://schemas.microsoft.com/office/powerpoint/2010/main" val="175215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E68C463-E678-4247-BC90-4528D76894B6}"/>
              </a:ext>
            </a:extLst>
          </p:cNvPr>
          <p:cNvSpPr>
            <a:spLocks noGrp="1"/>
          </p:cNvSpPr>
          <p:nvPr>
            <p:ph type="body" sz="half" idx="10"/>
          </p:nvPr>
        </p:nvSpPr>
        <p:spPr/>
        <p:txBody>
          <a:bodyPr/>
          <a:lstStyle/>
          <a:p>
            <a:r>
              <a:rPr lang="en-US" dirty="0"/>
              <a:t>Circular business models</a:t>
            </a:r>
          </a:p>
          <a:p>
            <a:r>
              <a:rPr lang="en-US" sz="1600" dirty="0"/>
              <a:t>(Bocken et al. 2016)</a:t>
            </a:r>
            <a:endParaRPr lang="fi-FI" sz="1600" dirty="0"/>
          </a:p>
        </p:txBody>
      </p:sp>
      <p:sp>
        <p:nvSpPr>
          <p:cNvPr id="6" name="Text Placeholder 5">
            <a:extLst>
              <a:ext uri="{FF2B5EF4-FFF2-40B4-BE49-F238E27FC236}">
                <a16:creationId xmlns:a16="http://schemas.microsoft.com/office/drawing/2014/main" id="{46A41918-2BEC-4730-A28F-14A64F5771A3}"/>
              </a:ext>
            </a:extLst>
          </p:cNvPr>
          <p:cNvSpPr>
            <a:spLocks noGrp="1"/>
          </p:cNvSpPr>
          <p:nvPr>
            <p:ph type="body" sz="half" idx="11"/>
          </p:nvPr>
        </p:nvSpPr>
        <p:spPr/>
        <p:txBody>
          <a:bodyPr/>
          <a:lstStyle/>
          <a:p>
            <a:r>
              <a:rPr lang="en-US" sz="1600" dirty="0"/>
              <a:t>Slowing loops:</a:t>
            </a:r>
          </a:p>
          <a:p>
            <a:pPr marL="342900" indent="-342900">
              <a:spcBef>
                <a:spcPts val="0"/>
              </a:spcBef>
              <a:buFont typeface="+mj-lt"/>
              <a:buAutoNum type="arabicPeriod"/>
            </a:pPr>
            <a:r>
              <a:rPr lang="en-US" sz="1600" b="0" dirty="0"/>
              <a:t>Access and performance model</a:t>
            </a:r>
          </a:p>
          <a:p>
            <a:pPr marL="342900" indent="-342900">
              <a:spcBef>
                <a:spcPts val="0"/>
              </a:spcBef>
              <a:buFont typeface="+mj-lt"/>
              <a:buAutoNum type="arabicPeriod"/>
            </a:pPr>
            <a:r>
              <a:rPr lang="en-US" sz="1600" b="0" dirty="0"/>
              <a:t>Extending product value</a:t>
            </a:r>
          </a:p>
          <a:p>
            <a:pPr marL="342900" indent="-342900">
              <a:spcBef>
                <a:spcPts val="0"/>
              </a:spcBef>
              <a:buFont typeface="+mj-lt"/>
              <a:buAutoNum type="arabicPeriod"/>
            </a:pPr>
            <a:r>
              <a:rPr lang="en-US" sz="1600" b="0" dirty="0"/>
              <a:t>Classic long-life model </a:t>
            </a:r>
          </a:p>
          <a:p>
            <a:pPr marL="342900" indent="-342900">
              <a:spcBef>
                <a:spcPts val="0"/>
              </a:spcBef>
              <a:buFont typeface="+mj-lt"/>
              <a:buAutoNum type="arabicPeriod"/>
            </a:pPr>
            <a:r>
              <a:rPr lang="en-US" sz="1600" b="0" dirty="0"/>
              <a:t>Encourage sufficiency</a:t>
            </a:r>
          </a:p>
          <a:p>
            <a:endParaRPr lang="en-US" sz="1600" dirty="0"/>
          </a:p>
          <a:p>
            <a:r>
              <a:rPr lang="en-US" sz="1600" dirty="0"/>
              <a:t>Closing loops:</a:t>
            </a:r>
          </a:p>
          <a:p>
            <a:pPr marL="342900" indent="-342900">
              <a:spcBef>
                <a:spcPts val="0"/>
              </a:spcBef>
              <a:buFont typeface="+mj-lt"/>
              <a:buAutoNum type="arabicPeriod" startAt="5"/>
            </a:pPr>
            <a:r>
              <a:rPr lang="en-US" sz="1600" b="0" dirty="0"/>
              <a:t>Extending resource value</a:t>
            </a:r>
          </a:p>
          <a:p>
            <a:pPr marL="342900" indent="-342900">
              <a:spcBef>
                <a:spcPts val="0"/>
              </a:spcBef>
              <a:buFont typeface="+mj-lt"/>
              <a:buAutoNum type="arabicPeriod" startAt="5"/>
            </a:pPr>
            <a:r>
              <a:rPr lang="en-US" sz="1600" b="0" dirty="0"/>
              <a:t>Industrial symbiosis</a:t>
            </a:r>
          </a:p>
          <a:p>
            <a:endParaRPr lang="fi-FI" dirty="0"/>
          </a:p>
        </p:txBody>
      </p:sp>
      <p:sp>
        <p:nvSpPr>
          <p:cNvPr id="2" name="Slide Number Placeholder 1">
            <a:extLst>
              <a:ext uri="{FF2B5EF4-FFF2-40B4-BE49-F238E27FC236}">
                <a16:creationId xmlns:a16="http://schemas.microsoft.com/office/drawing/2014/main" id="{3D01FFEF-C92F-474E-87D4-7A70EC6E787D}"/>
              </a:ext>
            </a:extLst>
          </p:cNvPr>
          <p:cNvSpPr>
            <a:spLocks noGrp="1"/>
          </p:cNvSpPr>
          <p:nvPr>
            <p:ph type="sldNum" sz="quarter" idx="14"/>
          </p:nvPr>
        </p:nvSpPr>
        <p:spPr/>
        <p:txBody>
          <a:bodyPr/>
          <a:lstStyle/>
          <a:p>
            <a:fld id="{3DAE2836-CC8F-5C4D-AF1C-BED738CF6F43}" type="slidenum">
              <a:rPr lang="en-US" smtClean="0"/>
              <a:pPr/>
              <a:t>22</a:t>
            </a:fld>
            <a:endParaRPr lang="en-US" dirty="0"/>
          </a:p>
        </p:txBody>
      </p:sp>
    </p:spTree>
    <p:extLst>
      <p:ext uri="{BB962C8B-B14F-4D97-AF65-F5344CB8AC3E}">
        <p14:creationId xmlns:p14="http://schemas.microsoft.com/office/powerpoint/2010/main" val="1988090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E68C463-E678-4247-BC90-4528D76894B6}"/>
              </a:ext>
            </a:extLst>
          </p:cNvPr>
          <p:cNvSpPr>
            <a:spLocks noGrp="1"/>
          </p:cNvSpPr>
          <p:nvPr>
            <p:ph type="body" sz="half" idx="10"/>
          </p:nvPr>
        </p:nvSpPr>
        <p:spPr/>
        <p:txBody>
          <a:bodyPr/>
          <a:lstStyle/>
          <a:p>
            <a:r>
              <a:rPr lang="en-US" dirty="0"/>
              <a:t>Access and performance model</a:t>
            </a:r>
          </a:p>
        </p:txBody>
      </p:sp>
      <p:sp>
        <p:nvSpPr>
          <p:cNvPr id="6" name="Text Placeholder 5">
            <a:extLst>
              <a:ext uri="{FF2B5EF4-FFF2-40B4-BE49-F238E27FC236}">
                <a16:creationId xmlns:a16="http://schemas.microsoft.com/office/drawing/2014/main" id="{46A41918-2BEC-4730-A28F-14A64F5771A3}"/>
              </a:ext>
            </a:extLst>
          </p:cNvPr>
          <p:cNvSpPr>
            <a:spLocks noGrp="1"/>
          </p:cNvSpPr>
          <p:nvPr>
            <p:ph type="body" sz="half" idx="11"/>
          </p:nvPr>
        </p:nvSpPr>
        <p:spPr/>
        <p:txBody>
          <a:bodyPr/>
          <a:lstStyle/>
          <a:p>
            <a:r>
              <a:rPr lang="en-US" dirty="0"/>
              <a:t>Providing the capability or services to satisfy user needs without needing to own physical products</a:t>
            </a:r>
            <a:endParaRPr lang="fi-FI" dirty="0"/>
          </a:p>
        </p:txBody>
      </p:sp>
      <p:sp>
        <p:nvSpPr>
          <p:cNvPr id="2" name="Slide Number Placeholder 1">
            <a:extLst>
              <a:ext uri="{FF2B5EF4-FFF2-40B4-BE49-F238E27FC236}">
                <a16:creationId xmlns:a16="http://schemas.microsoft.com/office/drawing/2014/main" id="{3D01FFEF-C92F-474E-87D4-7A70EC6E787D}"/>
              </a:ext>
            </a:extLst>
          </p:cNvPr>
          <p:cNvSpPr>
            <a:spLocks noGrp="1"/>
          </p:cNvSpPr>
          <p:nvPr>
            <p:ph type="sldNum" sz="quarter" idx="14"/>
          </p:nvPr>
        </p:nvSpPr>
        <p:spPr/>
        <p:txBody>
          <a:bodyPr/>
          <a:lstStyle/>
          <a:p>
            <a:fld id="{3DAE2836-CC8F-5C4D-AF1C-BED738CF6F43}" type="slidenum">
              <a:rPr lang="en-US" smtClean="0"/>
              <a:pPr/>
              <a:t>23</a:t>
            </a:fld>
            <a:endParaRPr lang="en-US" dirty="0"/>
          </a:p>
        </p:txBody>
      </p:sp>
      <p:pic>
        <p:nvPicPr>
          <p:cNvPr id="5" name="Picture 4">
            <a:extLst>
              <a:ext uri="{FF2B5EF4-FFF2-40B4-BE49-F238E27FC236}">
                <a16:creationId xmlns:a16="http://schemas.microsoft.com/office/drawing/2014/main" id="{80649089-100E-430E-BDCD-6154CF64F9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878" y="2918369"/>
            <a:ext cx="2600179" cy="1622404"/>
          </a:xfrm>
          <a:prstGeom prst="rect">
            <a:avLst/>
          </a:prstGeom>
        </p:spPr>
      </p:pic>
      <p:pic>
        <p:nvPicPr>
          <p:cNvPr id="7" name="Picture 2" descr="Zipcar - Wikipedia">
            <a:extLst>
              <a:ext uri="{FF2B5EF4-FFF2-40B4-BE49-F238E27FC236}">
                <a16:creationId xmlns:a16="http://schemas.microsoft.com/office/drawing/2014/main" id="{4BB537B2-EF53-47EB-B7A6-0B729B12BE9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183846" y="3390510"/>
            <a:ext cx="1901011" cy="96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99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E68C463-E678-4247-BC90-4528D76894B6}"/>
              </a:ext>
            </a:extLst>
          </p:cNvPr>
          <p:cNvSpPr>
            <a:spLocks noGrp="1"/>
          </p:cNvSpPr>
          <p:nvPr>
            <p:ph type="body" sz="half" idx="10"/>
          </p:nvPr>
        </p:nvSpPr>
        <p:spPr/>
        <p:txBody>
          <a:bodyPr/>
          <a:lstStyle/>
          <a:p>
            <a:r>
              <a:rPr lang="en-US" dirty="0"/>
              <a:t>Extending product value</a:t>
            </a:r>
          </a:p>
        </p:txBody>
      </p:sp>
      <p:sp>
        <p:nvSpPr>
          <p:cNvPr id="6" name="Text Placeholder 5">
            <a:extLst>
              <a:ext uri="{FF2B5EF4-FFF2-40B4-BE49-F238E27FC236}">
                <a16:creationId xmlns:a16="http://schemas.microsoft.com/office/drawing/2014/main" id="{46A41918-2BEC-4730-A28F-14A64F5771A3}"/>
              </a:ext>
            </a:extLst>
          </p:cNvPr>
          <p:cNvSpPr>
            <a:spLocks noGrp="1"/>
          </p:cNvSpPr>
          <p:nvPr>
            <p:ph type="body" sz="half" idx="11"/>
          </p:nvPr>
        </p:nvSpPr>
        <p:spPr/>
        <p:txBody>
          <a:bodyPr/>
          <a:lstStyle/>
          <a:p>
            <a:r>
              <a:rPr lang="en-US" dirty="0"/>
              <a:t>Exploiting the residual value of products </a:t>
            </a:r>
          </a:p>
          <a:p>
            <a:pPr marL="971489" lvl="1" indent="-342900"/>
            <a:r>
              <a:rPr lang="en-US" dirty="0"/>
              <a:t>Remanufacturing</a:t>
            </a:r>
          </a:p>
          <a:p>
            <a:pPr marL="971489" lvl="1" indent="-342900"/>
            <a:r>
              <a:rPr lang="en-US" dirty="0"/>
              <a:t>Refurbishing</a:t>
            </a:r>
          </a:p>
          <a:p>
            <a:pPr marL="971489" lvl="1" indent="-342900"/>
            <a:r>
              <a:rPr lang="en-US" dirty="0"/>
              <a:t>Collecting used products</a:t>
            </a:r>
            <a:endParaRPr lang="fi-FI" dirty="0"/>
          </a:p>
        </p:txBody>
      </p:sp>
      <p:sp>
        <p:nvSpPr>
          <p:cNvPr id="2" name="Slide Number Placeholder 1">
            <a:extLst>
              <a:ext uri="{FF2B5EF4-FFF2-40B4-BE49-F238E27FC236}">
                <a16:creationId xmlns:a16="http://schemas.microsoft.com/office/drawing/2014/main" id="{3D01FFEF-C92F-474E-87D4-7A70EC6E787D}"/>
              </a:ext>
            </a:extLst>
          </p:cNvPr>
          <p:cNvSpPr>
            <a:spLocks noGrp="1"/>
          </p:cNvSpPr>
          <p:nvPr>
            <p:ph type="sldNum" sz="quarter" idx="14"/>
          </p:nvPr>
        </p:nvSpPr>
        <p:spPr/>
        <p:txBody>
          <a:bodyPr/>
          <a:lstStyle/>
          <a:p>
            <a:fld id="{3DAE2836-CC8F-5C4D-AF1C-BED738CF6F43}" type="slidenum">
              <a:rPr lang="en-US" smtClean="0"/>
              <a:pPr/>
              <a:t>24</a:t>
            </a:fld>
            <a:endParaRPr lang="en-US" dirty="0"/>
          </a:p>
        </p:txBody>
      </p:sp>
      <p:pic>
        <p:nvPicPr>
          <p:cNvPr id="1026" name="Picture 2" descr="H&amp;M launches &quot;smart&quot; recycling bins to collect shoppers old clothes -  Latest Retail Technology News From Across The Globe - Charged">
            <a:extLst>
              <a:ext uri="{FF2B5EF4-FFF2-40B4-BE49-F238E27FC236}">
                <a16:creationId xmlns:a16="http://schemas.microsoft.com/office/drawing/2014/main" id="{0A56F8CF-47C9-43F8-9E87-63E020A15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766" y="2930042"/>
            <a:ext cx="2934833" cy="19576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1B63681-E8D7-0454-29C0-52AEF539BFB9}"/>
              </a:ext>
            </a:extLst>
          </p:cNvPr>
          <p:cNvPicPr>
            <a:picLocks noChangeAspect="1"/>
          </p:cNvPicPr>
          <p:nvPr/>
        </p:nvPicPr>
        <p:blipFill>
          <a:blip r:embed="rId4"/>
          <a:stretch>
            <a:fillRect/>
          </a:stretch>
        </p:blipFill>
        <p:spPr>
          <a:xfrm>
            <a:off x="6010623" y="3532625"/>
            <a:ext cx="2352675" cy="752475"/>
          </a:xfrm>
          <a:prstGeom prst="rect">
            <a:avLst/>
          </a:prstGeom>
        </p:spPr>
      </p:pic>
    </p:spTree>
    <p:extLst>
      <p:ext uri="{BB962C8B-B14F-4D97-AF65-F5344CB8AC3E}">
        <p14:creationId xmlns:p14="http://schemas.microsoft.com/office/powerpoint/2010/main" val="509868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E68C463-E678-4247-BC90-4528D76894B6}"/>
              </a:ext>
            </a:extLst>
          </p:cNvPr>
          <p:cNvSpPr>
            <a:spLocks noGrp="1"/>
          </p:cNvSpPr>
          <p:nvPr>
            <p:ph type="body" sz="half" idx="10"/>
          </p:nvPr>
        </p:nvSpPr>
        <p:spPr/>
        <p:txBody>
          <a:bodyPr/>
          <a:lstStyle/>
          <a:p>
            <a:r>
              <a:rPr lang="en-US" dirty="0"/>
              <a:t>Classic long-life model</a:t>
            </a:r>
          </a:p>
        </p:txBody>
      </p:sp>
      <p:sp>
        <p:nvSpPr>
          <p:cNvPr id="6" name="Text Placeholder 5">
            <a:extLst>
              <a:ext uri="{FF2B5EF4-FFF2-40B4-BE49-F238E27FC236}">
                <a16:creationId xmlns:a16="http://schemas.microsoft.com/office/drawing/2014/main" id="{46A41918-2BEC-4730-A28F-14A64F5771A3}"/>
              </a:ext>
            </a:extLst>
          </p:cNvPr>
          <p:cNvSpPr>
            <a:spLocks noGrp="1"/>
          </p:cNvSpPr>
          <p:nvPr>
            <p:ph type="body" sz="half" idx="11"/>
          </p:nvPr>
        </p:nvSpPr>
        <p:spPr/>
        <p:txBody>
          <a:bodyPr/>
          <a:lstStyle/>
          <a:p>
            <a:r>
              <a:rPr lang="en-US" dirty="0"/>
              <a:t>Business models focused on delivering long-product life, e.g. by design for durability or repair services</a:t>
            </a:r>
          </a:p>
        </p:txBody>
      </p:sp>
      <p:sp>
        <p:nvSpPr>
          <p:cNvPr id="2" name="Slide Number Placeholder 1">
            <a:extLst>
              <a:ext uri="{FF2B5EF4-FFF2-40B4-BE49-F238E27FC236}">
                <a16:creationId xmlns:a16="http://schemas.microsoft.com/office/drawing/2014/main" id="{3D01FFEF-C92F-474E-87D4-7A70EC6E787D}"/>
              </a:ext>
            </a:extLst>
          </p:cNvPr>
          <p:cNvSpPr>
            <a:spLocks noGrp="1"/>
          </p:cNvSpPr>
          <p:nvPr>
            <p:ph type="sldNum" sz="quarter" idx="14"/>
          </p:nvPr>
        </p:nvSpPr>
        <p:spPr/>
        <p:txBody>
          <a:bodyPr/>
          <a:lstStyle/>
          <a:p>
            <a:fld id="{3DAE2836-CC8F-5C4D-AF1C-BED738CF6F43}" type="slidenum">
              <a:rPr lang="en-US" smtClean="0"/>
              <a:pPr/>
              <a:t>25</a:t>
            </a:fld>
            <a:endParaRPr lang="en-US" dirty="0"/>
          </a:p>
        </p:txBody>
      </p:sp>
      <p:pic>
        <p:nvPicPr>
          <p:cNvPr id="2050" name="Picture 2" descr="Mondaine Helvetica Regular 2nd Timezone Men Wristwatch - Swiss Made Direct">
            <a:extLst>
              <a:ext uri="{FF2B5EF4-FFF2-40B4-BE49-F238E27FC236}">
                <a16:creationId xmlns:a16="http://schemas.microsoft.com/office/drawing/2014/main" id="{9396C38D-2EA5-4615-B39F-6C9582643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640" y="2612572"/>
            <a:ext cx="2279287" cy="26815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tagonia &amp; the Outdoor Apparel Industry by Laura Claypool - issuu">
            <a:extLst>
              <a:ext uri="{FF2B5EF4-FFF2-40B4-BE49-F238E27FC236}">
                <a16:creationId xmlns:a16="http://schemas.microsoft.com/office/drawing/2014/main" id="{7701EA46-3AC2-4A0A-8A3D-669C0C3F0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394" y="2612572"/>
            <a:ext cx="2443389" cy="188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345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E68C463-E678-4247-BC90-4528D76894B6}"/>
              </a:ext>
            </a:extLst>
          </p:cNvPr>
          <p:cNvSpPr>
            <a:spLocks noGrp="1"/>
          </p:cNvSpPr>
          <p:nvPr>
            <p:ph type="body" sz="half" idx="10"/>
          </p:nvPr>
        </p:nvSpPr>
        <p:spPr/>
        <p:txBody>
          <a:bodyPr/>
          <a:lstStyle/>
          <a:p>
            <a:r>
              <a:rPr lang="en-US" dirty="0"/>
              <a:t>Encourage sufficiency</a:t>
            </a:r>
          </a:p>
        </p:txBody>
      </p:sp>
      <p:sp>
        <p:nvSpPr>
          <p:cNvPr id="6" name="Text Placeholder 5">
            <a:extLst>
              <a:ext uri="{FF2B5EF4-FFF2-40B4-BE49-F238E27FC236}">
                <a16:creationId xmlns:a16="http://schemas.microsoft.com/office/drawing/2014/main" id="{46A41918-2BEC-4730-A28F-14A64F5771A3}"/>
              </a:ext>
            </a:extLst>
          </p:cNvPr>
          <p:cNvSpPr>
            <a:spLocks noGrp="1"/>
          </p:cNvSpPr>
          <p:nvPr>
            <p:ph type="body" sz="half" idx="11"/>
          </p:nvPr>
        </p:nvSpPr>
        <p:spPr/>
        <p:txBody>
          <a:bodyPr/>
          <a:lstStyle/>
          <a:p>
            <a:r>
              <a:rPr lang="en-US" sz="1600" b="0" dirty="0"/>
              <a:t>Solutions that actively seek to reduce end-user consumption through principles such as durability, upgradability, service, warrantees and reparability and a non-consumerist approach to marketing and sales (e.g. no sales commissions)</a:t>
            </a:r>
          </a:p>
        </p:txBody>
      </p:sp>
      <p:sp>
        <p:nvSpPr>
          <p:cNvPr id="2" name="Slide Number Placeholder 1">
            <a:extLst>
              <a:ext uri="{FF2B5EF4-FFF2-40B4-BE49-F238E27FC236}">
                <a16:creationId xmlns:a16="http://schemas.microsoft.com/office/drawing/2014/main" id="{3D01FFEF-C92F-474E-87D4-7A70EC6E787D}"/>
              </a:ext>
            </a:extLst>
          </p:cNvPr>
          <p:cNvSpPr>
            <a:spLocks noGrp="1"/>
          </p:cNvSpPr>
          <p:nvPr>
            <p:ph type="sldNum" sz="quarter" idx="14"/>
          </p:nvPr>
        </p:nvSpPr>
        <p:spPr/>
        <p:txBody>
          <a:bodyPr/>
          <a:lstStyle/>
          <a:p>
            <a:fld id="{3DAE2836-CC8F-5C4D-AF1C-BED738CF6F43}" type="slidenum">
              <a:rPr lang="en-US" smtClean="0"/>
              <a:pPr/>
              <a:t>26</a:t>
            </a:fld>
            <a:endParaRPr lang="en-US" dirty="0"/>
          </a:p>
        </p:txBody>
      </p:sp>
      <p:pic>
        <p:nvPicPr>
          <p:cNvPr id="8" name="Picture 7">
            <a:extLst>
              <a:ext uri="{FF2B5EF4-FFF2-40B4-BE49-F238E27FC236}">
                <a16:creationId xmlns:a16="http://schemas.microsoft.com/office/drawing/2014/main" id="{80381F7B-168A-4082-A761-F66EBB2A10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686" y="2987715"/>
            <a:ext cx="2343929" cy="1763574"/>
          </a:xfrm>
          <a:prstGeom prst="rect">
            <a:avLst/>
          </a:prstGeom>
        </p:spPr>
      </p:pic>
      <p:pic>
        <p:nvPicPr>
          <p:cNvPr id="9" name="Picture 8">
            <a:extLst>
              <a:ext uri="{FF2B5EF4-FFF2-40B4-BE49-F238E27FC236}">
                <a16:creationId xmlns:a16="http://schemas.microsoft.com/office/drawing/2014/main" id="{D028A995-CCD5-458C-A1E0-3EDABF5002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8596" y="2679409"/>
            <a:ext cx="3701758" cy="2071879"/>
          </a:xfrm>
          <a:prstGeom prst="rect">
            <a:avLst/>
          </a:prstGeom>
        </p:spPr>
      </p:pic>
    </p:spTree>
    <p:extLst>
      <p:ext uri="{BB962C8B-B14F-4D97-AF65-F5344CB8AC3E}">
        <p14:creationId xmlns:p14="http://schemas.microsoft.com/office/powerpoint/2010/main" val="1698481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E68C463-E678-4247-BC90-4528D76894B6}"/>
              </a:ext>
            </a:extLst>
          </p:cNvPr>
          <p:cNvSpPr>
            <a:spLocks noGrp="1"/>
          </p:cNvSpPr>
          <p:nvPr>
            <p:ph type="body" sz="half" idx="10"/>
          </p:nvPr>
        </p:nvSpPr>
        <p:spPr/>
        <p:txBody>
          <a:bodyPr/>
          <a:lstStyle/>
          <a:p>
            <a:r>
              <a:rPr lang="en-US" dirty="0"/>
              <a:t>Extending resource value</a:t>
            </a:r>
          </a:p>
        </p:txBody>
      </p:sp>
      <p:sp>
        <p:nvSpPr>
          <p:cNvPr id="6" name="Text Placeholder 5">
            <a:extLst>
              <a:ext uri="{FF2B5EF4-FFF2-40B4-BE49-F238E27FC236}">
                <a16:creationId xmlns:a16="http://schemas.microsoft.com/office/drawing/2014/main" id="{46A41918-2BEC-4730-A28F-14A64F5771A3}"/>
              </a:ext>
            </a:extLst>
          </p:cNvPr>
          <p:cNvSpPr>
            <a:spLocks noGrp="1"/>
          </p:cNvSpPr>
          <p:nvPr>
            <p:ph type="body" sz="half" idx="11"/>
          </p:nvPr>
        </p:nvSpPr>
        <p:spPr/>
        <p:txBody>
          <a:bodyPr/>
          <a:lstStyle/>
          <a:p>
            <a:r>
              <a:rPr lang="en-US" sz="1600" b="0" dirty="0"/>
              <a:t>Exploiting the residual value of resources and sourcing materials that would be wasted otherwise</a:t>
            </a:r>
          </a:p>
        </p:txBody>
      </p:sp>
      <p:sp>
        <p:nvSpPr>
          <p:cNvPr id="2" name="Slide Number Placeholder 1">
            <a:extLst>
              <a:ext uri="{FF2B5EF4-FFF2-40B4-BE49-F238E27FC236}">
                <a16:creationId xmlns:a16="http://schemas.microsoft.com/office/drawing/2014/main" id="{3D01FFEF-C92F-474E-87D4-7A70EC6E787D}"/>
              </a:ext>
            </a:extLst>
          </p:cNvPr>
          <p:cNvSpPr>
            <a:spLocks noGrp="1"/>
          </p:cNvSpPr>
          <p:nvPr>
            <p:ph type="sldNum" sz="quarter" idx="14"/>
          </p:nvPr>
        </p:nvSpPr>
        <p:spPr/>
        <p:txBody>
          <a:bodyPr/>
          <a:lstStyle/>
          <a:p>
            <a:fld id="{3DAE2836-CC8F-5C4D-AF1C-BED738CF6F43}" type="slidenum">
              <a:rPr lang="en-US" smtClean="0"/>
              <a:pPr/>
              <a:t>27</a:t>
            </a:fld>
            <a:endParaRPr lang="en-US" dirty="0"/>
          </a:p>
        </p:txBody>
      </p:sp>
      <p:pic>
        <p:nvPicPr>
          <p:cNvPr id="1026" name="Picture 2" descr="Infinited Fiber - YouTube">
            <a:extLst>
              <a:ext uri="{FF2B5EF4-FFF2-40B4-BE49-F238E27FC236}">
                <a16:creationId xmlns:a16="http://schemas.microsoft.com/office/drawing/2014/main" id="{62B470B5-5429-428B-B7E3-380E56F02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067" y="251165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2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E68C463-E678-4247-BC90-4528D76894B6}"/>
              </a:ext>
            </a:extLst>
          </p:cNvPr>
          <p:cNvSpPr>
            <a:spLocks noGrp="1"/>
          </p:cNvSpPr>
          <p:nvPr>
            <p:ph type="body" sz="half" idx="10"/>
          </p:nvPr>
        </p:nvSpPr>
        <p:spPr/>
        <p:txBody>
          <a:bodyPr/>
          <a:lstStyle/>
          <a:p>
            <a:r>
              <a:rPr lang="en-US" dirty="0"/>
              <a:t>Industrial symbiosis</a:t>
            </a:r>
          </a:p>
          <a:p>
            <a:endParaRPr lang="en-US" dirty="0"/>
          </a:p>
        </p:txBody>
      </p:sp>
      <p:sp>
        <p:nvSpPr>
          <p:cNvPr id="6" name="Text Placeholder 5">
            <a:extLst>
              <a:ext uri="{FF2B5EF4-FFF2-40B4-BE49-F238E27FC236}">
                <a16:creationId xmlns:a16="http://schemas.microsoft.com/office/drawing/2014/main" id="{46A41918-2BEC-4730-A28F-14A64F5771A3}"/>
              </a:ext>
            </a:extLst>
          </p:cNvPr>
          <p:cNvSpPr>
            <a:spLocks noGrp="1"/>
          </p:cNvSpPr>
          <p:nvPr>
            <p:ph type="body" sz="half" idx="11"/>
          </p:nvPr>
        </p:nvSpPr>
        <p:spPr/>
        <p:txBody>
          <a:bodyPr/>
          <a:lstStyle/>
          <a:p>
            <a:r>
              <a:rPr lang="en-US" sz="1600" b="0" dirty="0"/>
              <a:t>Process-oriented solutions, focused on utilizing residual outputs (e.g. wastes or byproducts) as inputs for new industrial processes. </a:t>
            </a:r>
          </a:p>
        </p:txBody>
      </p:sp>
      <p:sp>
        <p:nvSpPr>
          <p:cNvPr id="2" name="Slide Number Placeholder 1">
            <a:extLst>
              <a:ext uri="{FF2B5EF4-FFF2-40B4-BE49-F238E27FC236}">
                <a16:creationId xmlns:a16="http://schemas.microsoft.com/office/drawing/2014/main" id="{3D01FFEF-C92F-474E-87D4-7A70EC6E787D}"/>
              </a:ext>
            </a:extLst>
          </p:cNvPr>
          <p:cNvSpPr>
            <a:spLocks noGrp="1"/>
          </p:cNvSpPr>
          <p:nvPr>
            <p:ph type="sldNum" sz="quarter" idx="14"/>
          </p:nvPr>
        </p:nvSpPr>
        <p:spPr/>
        <p:txBody>
          <a:bodyPr/>
          <a:lstStyle/>
          <a:p>
            <a:fld id="{3DAE2836-CC8F-5C4D-AF1C-BED738CF6F43}" type="slidenum">
              <a:rPr lang="en-US" smtClean="0"/>
              <a:pPr/>
              <a:t>28</a:t>
            </a:fld>
            <a:endParaRPr lang="en-US" dirty="0"/>
          </a:p>
        </p:txBody>
      </p:sp>
      <p:pic>
        <p:nvPicPr>
          <p:cNvPr id="11" name="Picture 2" descr="http://www.symbiosis.dk/sites/default/files/System%20billede%20u%20text_1.png">
            <a:extLst>
              <a:ext uri="{FF2B5EF4-FFF2-40B4-BE49-F238E27FC236}">
                <a16:creationId xmlns:a16="http://schemas.microsoft.com/office/drawing/2014/main" id="{4CCFC244-6101-4587-883F-51C2873CB9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522" y="2935293"/>
            <a:ext cx="2494762" cy="129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11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dirty="0">
                <a:solidFill>
                  <a:schemeClr val="tx1"/>
                </a:solidFill>
              </a:rPr>
              <a:t>Case: </a:t>
            </a:r>
            <a:r>
              <a:rPr lang="fi-FI" dirty="0" err="1">
                <a:solidFill>
                  <a:schemeClr val="tx1"/>
                </a:solidFill>
              </a:rPr>
              <a:t>Kalundborg</a:t>
            </a:r>
            <a:endParaRPr lang="en-US" dirty="0">
              <a:solidFill>
                <a:schemeClr val="tx1"/>
              </a:solidFill>
            </a:endParaRPr>
          </a:p>
        </p:txBody>
      </p:sp>
      <p:sp>
        <p:nvSpPr>
          <p:cNvPr id="7" name="Content Placeholder 6"/>
          <p:cNvSpPr>
            <a:spLocks noGrp="1"/>
          </p:cNvSpPr>
          <p:nvPr>
            <p:ph sz="quarter" idx="14"/>
          </p:nvPr>
        </p:nvSpPr>
        <p:spPr>
          <a:xfrm>
            <a:off x="476614" y="1057300"/>
            <a:ext cx="4455426" cy="3336083"/>
          </a:xfrm>
        </p:spPr>
        <p:txBody>
          <a:bodyPr/>
          <a:lstStyle/>
          <a:p>
            <a:r>
              <a:rPr lang="en-US" b="0" dirty="0">
                <a:hlinkClick r:id="rId3"/>
              </a:rPr>
              <a:t>https://www.youtube.com/watch?v=ZCdf-TbB0hI</a:t>
            </a:r>
            <a:endParaRPr lang="en-US" b="0" dirty="0"/>
          </a:p>
          <a:p>
            <a:endParaRPr lang="en-US" b="0" dirty="0"/>
          </a:p>
          <a:p>
            <a:r>
              <a:rPr lang="en-US" b="0" dirty="0"/>
              <a:t>Industrial symbiosis network developed in the </a:t>
            </a:r>
            <a:r>
              <a:rPr lang="en-US" b="0" dirty="0" err="1"/>
              <a:t>Kalundborg</a:t>
            </a:r>
            <a:r>
              <a:rPr lang="en-US" b="0" dirty="0"/>
              <a:t> area in Denmark over several decades starting from 1960s </a:t>
            </a:r>
          </a:p>
          <a:p>
            <a:endParaRPr lang="en-US" b="0" dirty="0"/>
          </a:p>
        </p:txBody>
      </p:sp>
      <p:sp>
        <p:nvSpPr>
          <p:cNvPr id="3" name="Date Placeholder 2"/>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B8DBD9F-2A9A-498B-A5B9-475BBEF6E860}" type="datetime1">
              <a:rPr kumimoji="0" lang="en-US"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5/24/2023</a:t>
            </a:fld>
            <a:endParaRPr kumimoji="0" lang="en-US"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Footer Placeholder 4"/>
          <p:cNvSpPr>
            <a:spLocks noGrp="1"/>
          </p:cNvSpPr>
          <p:nvPr>
            <p:ph type="ftr"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charset="0"/>
                <a:ea typeface="ＭＳ Ｐゴシック" charset="0"/>
              </a:rPr>
              <a:t>Samuli Patala</a:t>
            </a:r>
            <a:endParaRPr kumimoji="0" lang="en-US"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sp>
        <p:nvSpPr>
          <p:cNvPr id="4" name="Rectangle 3"/>
          <p:cNvSpPr/>
          <p:nvPr/>
        </p:nvSpPr>
        <p:spPr>
          <a:xfrm>
            <a:off x="6372200" y="4962331"/>
            <a:ext cx="1234633" cy="246221"/>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ＭＳ Ｐゴシック" charset="0"/>
              </a:rPr>
              <a:t>www.colorado.edu</a:t>
            </a:r>
          </a:p>
        </p:txBody>
      </p:sp>
      <p:pic>
        <p:nvPicPr>
          <p:cNvPr id="8" name="Picture 2">
            <a:extLst>
              <a:ext uri="{FF2B5EF4-FFF2-40B4-BE49-F238E27FC236}">
                <a16:creationId xmlns:a16="http://schemas.microsoft.com/office/drawing/2014/main" id="{5534A60C-19DF-4AA4-99E4-CA4AC05D3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925" y="1582804"/>
            <a:ext cx="4353562" cy="2202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2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20B020-BFF1-4A75-995B-99411E4C243A}"/>
              </a:ext>
            </a:extLst>
          </p:cNvPr>
          <p:cNvSpPr>
            <a:spLocks noGrp="1"/>
          </p:cNvSpPr>
          <p:nvPr>
            <p:ph type="body" sz="half" idx="10"/>
          </p:nvPr>
        </p:nvSpPr>
        <p:spPr/>
        <p:txBody>
          <a:bodyPr/>
          <a:lstStyle/>
          <a:p>
            <a:r>
              <a:rPr lang="en-US" dirty="0"/>
              <a:t>Warm-up</a:t>
            </a:r>
            <a:endParaRPr lang="fi-FI" dirty="0"/>
          </a:p>
        </p:txBody>
      </p:sp>
      <p:sp>
        <p:nvSpPr>
          <p:cNvPr id="3" name="Text Placeholder 2">
            <a:extLst>
              <a:ext uri="{FF2B5EF4-FFF2-40B4-BE49-F238E27FC236}">
                <a16:creationId xmlns:a16="http://schemas.microsoft.com/office/drawing/2014/main" id="{8D2E56F1-5003-7A49-322E-2B8A2A0F74C0}"/>
              </a:ext>
            </a:extLst>
          </p:cNvPr>
          <p:cNvSpPr>
            <a:spLocks noGrp="1"/>
          </p:cNvSpPr>
          <p:nvPr>
            <p:ph type="body" sz="half" idx="11"/>
          </p:nvPr>
        </p:nvSpPr>
        <p:spPr/>
        <p:txBody>
          <a:bodyPr/>
          <a:lstStyle/>
          <a:p>
            <a:r>
              <a:rPr lang="en-US" dirty="0"/>
              <a:t>When you think of circular economy, what kind of businesses come to mind? </a:t>
            </a:r>
            <a:endParaRPr lang="fi-FI" dirty="0"/>
          </a:p>
        </p:txBody>
      </p:sp>
    </p:spTree>
    <p:extLst>
      <p:ext uri="{BB962C8B-B14F-4D97-AF65-F5344CB8AC3E}">
        <p14:creationId xmlns:p14="http://schemas.microsoft.com/office/powerpoint/2010/main" val="3697719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solidFill>
                  <a:schemeClr val="tx1"/>
                </a:solidFill>
              </a:rPr>
              <a:t>Examples</a:t>
            </a:r>
            <a:r>
              <a:rPr lang="fi-FI" dirty="0">
                <a:solidFill>
                  <a:schemeClr val="tx1"/>
                </a:solidFill>
              </a:rPr>
              <a:t> </a:t>
            </a:r>
            <a:r>
              <a:rPr lang="fi-FI" dirty="0" err="1">
                <a:solidFill>
                  <a:schemeClr val="tx1"/>
                </a:solidFill>
              </a:rPr>
              <a:t>from</a:t>
            </a:r>
            <a:r>
              <a:rPr lang="fi-FI" dirty="0">
                <a:solidFill>
                  <a:schemeClr val="tx1"/>
                </a:solidFill>
              </a:rPr>
              <a:t> Finland</a:t>
            </a:r>
            <a:endParaRPr lang="en-US" dirty="0">
              <a:solidFill>
                <a:schemeClr val="tx1"/>
              </a:solidFill>
            </a:endParaRPr>
          </a:p>
        </p:txBody>
      </p:sp>
      <p:sp>
        <p:nvSpPr>
          <p:cNvPr id="3" name="Content Placeholder 2"/>
          <p:cNvSpPr>
            <a:spLocks noGrp="1"/>
          </p:cNvSpPr>
          <p:nvPr>
            <p:ph sz="quarter" idx="14"/>
          </p:nvPr>
        </p:nvSpPr>
        <p:spPr/>
        <p:txBody>
          <a:bodyPr/>
          <a:lstStyle/>
          <a:p>
            <a:pPr marL="342900" indent="-342900">
              <a:buFont typeface="Arial" panose="020B0604020202020204" pitchFamily="34" charset="0"/>
              <a:buChar char="•"/>
            </a:pPr>
            <a:r>
              <a:rPr lang="fi-FI" dirty="0" err="1"/>
              <a:t>EnviGrow</a:t>
            </a:r>
            <a:r>
              <a:rPr lang="fi-FI" dirty="0"/>
              <a:t> Park, Forssa</a:t>
            </a:r>
          </a:p>
          <a:p>
            <a:pPr marL="342900" indent="-342900">
              <a:buFont typeface="Arial" panose="020B0604020202020204" pitchFamily="34" charset="0"/>
              <a:buChar char="•"/>
            </a:pPr>
            <a:r>
              <a:rPr lang="fi-FI" dirty="0"/>
              <a:t>HSY </a:t>
            </a:r>
            <a:r>
              <a:rPr lang="fi-FI" dirty="0" err="1"/>
              <a:t>Ekomo</a:t>
            </a:r>
            <a:endParaRPr lang="fi-FI"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07" y="2342634"/>
            <a:ext cx="2472262" cy="188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Ekomo - Ämmässuon ekoteollisuuskeskus - YouTube">
            <a:extLst>
              <a:ext uri="{FF2B5EF4-FFF2-40B4-BE49-F238E27FC236}">
                <a16:creationId xmlns:a16="http://schemas.microsoft.com/office/drawing/2014/main" id="{2DFAE933-6F62-47AF-918B-B3EBD623C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500" y="1986040"/>
            <a:ext cx="2516298" cy="188722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368508E-4C77-4EBD-B531-0885079D403B}"/>
              </a:ext>
            </a:extLst>
          </p:cNvPr>
          <p:cNvSpPr/>
          <p:nvPr/>
        </p:nvSpPr>
        <p:spPr>
          <a:xfrm>
            <a:off x="5458554" y="4229857"/>
            <a:ext cx="3634991" cy="404085"/>
          </a:xfrm>
          <a:prstGeom prst="rect">
            <a:avLst/>
          </a:prstGeom>
        </p:spPr>
        <p:txBody>
          <a:bodyPr wrap="square">
            <a:spAutoFit/>
          </a:bodyPr>
          <a:lstStyle/>
          <a:p>
            <a:r>
              <a:rPr lang="fi-FI" sz="1013" dirty="0"/>
              <a:t>https://www.sitra.fi/en/articles/nine-steps-to-establish-an-eco-industrial-park/</a:t>
            </a:r>
          </a:p>
        </p:txBody>
      </p:sp>
    </p:spTree>
    <p:extLst>
      <p:ext uri="{BB962C8B-B14F-4D97-AF65-F5344CB8AC3E}">
        <p14:creationId xmlns:p14="http://schemas.microsoft.com/office/powerpoint/2010/main" val="1672755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087E0EC-EFDE-42E3-B948-B8F268E62B5F}"/>
              </a:ext>
            </a:extLst>
          </p:cNvPr>
          <p:cNvSpPr>
            <a:spLocks noGrp="1"/>
          </p:cNvSpPr>
          <p:nvPr>
            <p:ph type="body" sz="half" idx="11"/>
          </p:nvPr>
        </p:nvSpPr>
        <p:spPr/>
        <p:txBody>
          <a:bodyPr/>
          <a:lstStyle/>
          <a:p>
            <a:r>
              <a:rPr lang="en-US" dirty="0"/>
              <a:t>Enablers and governance of CE</a:t>
            </a:r>
            <a:endParaRPr lang="fi-FI" dirty="0"/>
          </a:p>
        </p:txBody>
      </p:sp>
      <p:sp>
        <p:nvSpPr>
          <p:cNvPr id="4" name="Text Placeholder 3">
            <a:extLst>
              <a:ext uri="{FF2B5EF4-FFF2-40B4-BE49-F238E27FC236}">
                <a16:creationId xmlns:a16="http://schemas.microsoft.com/office/drawing/2014/main" id="{D6F24044-E716-4B39-939F-422C9D2012CF}"/>
              </a:ext>
            </a:extLst>
          </p:cNvPr>
          <p:cNvSpPr>
            <a:spLocks noGrp="1"/>
          </p:cNvSpPr>
          <p:nvPr>
            <p:ph type="body" sz="half" idx="2"/>
          </p:nvPr>
        </p:nvSpPr>
        <p:spPr/>
        <p:txBody>
          <a:bodyPr/>
          <a:lstStyle/>
          <a:p>
            <a:endParaRPr lang="fi-FI"/>
          </a:p>
        </p:txBody>
      </p:sp>
      <p:sp>
        <p:nvSpPr>
          <p:cNvPr id="6" name="Text Placeholder 5">
            <a:extLst>
              <a:ext uri="{FF2B5EF4-FFF2-40B4-BE49-F238E27FC236}">
                <a16:creationId xmlns:a16="http://schemas.microsoft.com/office/drawing/2014/main" id="{D199FF9D-B04E-4A44-8423-2527BF3FE5D9}"/>
              </a:ext>
            </a:extLst>
          </p:cNvPr>
          <p:cNvSpPr>
            <a:spLocks noGrp="1"/>
          </p:cNvSpPr>
          <p:nvPr>
            <p:ph type="body" sz="half" idx="12"/>
          </p:nvPr>
        </p:nvSpPr>
        <p:spPr/>
        <p:txBody>
          <a:bodyPr/>
          <a:lstStyle/>
          <a:p>
            <a:endParaRPr lang="fi-FI"/>
          </a:p>
        </p:txBody>
      </p:sp>
      <p:sp>
        <p:nvSpPr>
          <p:cNvPr id="7" name="Text Placeholder 6">
            <a:extLst>
              <a:ext uri="{FF2B5EF4-FFF2-40B4-BE49-F238E27FC236}">
                <a16:creationId xmlns:a16="http://schemas.microsoft.com/office/drawing/2014/main" id="{D22C440D-F326-4C9D-BB1A-CCE6B7D72480}"/>
              </a:ext>
            </a:extLst>
          </p:cNvPr>
          <p:cNvSpPr>
            <a:spLocks noGrp="1"/>
          </p:cNvSpPr>
          <p:nvPr>
            <p:ph type="body" sz="half" idx="13"/>
          </p:nvPr>
        </p:nvSpPr>
        <p:spPr/>
        <p:txBody>
          <a:bodyPr/>
          <a:lstStyle/>
          <a:p>
            <a:endParaRPr lang="fi-FI"/>
          </a:p>
        </p:txBody>
      </p:sp>
    </p:spTree>
    <p:extLst>
      <p:ext uri="{BB962C8B-B14F-4D97-AF65-F5344CB8AC3E}">
        <p14:creationId xmlns:p14="http://schemas.microsoft.com/office/powerpoint/2010/main" val="148399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4" y="524352"/>
            <a:ext cx="8207375" cy="582014"/>
          </a:xfrm>
        </p:spPr>
        <p:txBody>
          <a:bodyPr/>
          <a:lstStyle/>
          <a:p>
            <a:r>
              <a:rPr lang="fi-FI" dirty="0" err="1">
                <a:solidFill>
                  <a:schemeClr val="tx1"/>
                </a:solidFill>
              </a:rPr>
              <a:t>Intermediaries</a:t>
            </a:r>
            <a:r>
              <a:rPr lang="fi-FI" dirty="0">
                <a:solidFill>
                  <a:schemeClr val="tx1"/>
                </a:solidFill>
              </a:rPr>
              <a:t> and </a:t>
            </a:r>
            <a:r>
              <a:rPr lang="fi-FI" dirty="0" err="1">
                <a:solidFill>
                  <a:schemeClr val="tx1"/>
                </a:solidFill>
              </a:rPr>
              <a:t>industrial</a:t>
            </a:r>
            <a:r>
              <a:rPr lang="fi-FI" dirty="0">
                <a:solidFill>
                  <a:schemeClr val="tx1"/>
                </a:solidFill>
              </a:rPr>
              <a:t> </a:t>
            </a:r>
            <a:r>
              <a:rPr lang="fi-FI" dirty="0" err="1">
                <a:solidFill>
                  <a:schemeClr val="tx1"/>
                </a:solidFill>
              </a:rPr>
              <a:t>symbiosis</a:t>
            </a:r>
            <a:endParaRPr lang="en-US" dirty="0">
              <a:solidFill>
                <a:schemeClr val="tx1"/>
              </a:solidFill>
            </a:endParaRPr>
          </a:p>
        </p:txBody>
      </p:sp>
      <p:sp>
        <p:nvSpPr>
          <p:cNvPr id="5" name="Content Placeholder 4"/>
          <p:cNvSpPr>
            <a:spLocks noGrp="1"/>
          </p:cNvSpPr>
          <p:nvPr>
            <p:ph sz="quarter" idx="14"/>
          </p:nvPr>
        </p:nvSpPr>
        <p:spPr>
          <a:xfrm>
            <a:off x="468313" y="3196713"/>
            <a:ext cx="3153728" cy="1245590"/>
          </a:xfrm>
        </p:spPr>
        <p:txBody>
          <a:bodyPr/>
          <a:lstStyle/>
          <a:p>
            <a:r>
              <a:rPr lang="en-US" sz="1350" dirty="0"/>
              <a:t>Intermediary challenges</a:t>
            </a:r>
          </a:p>
          <a:p>
            <a:r>
              <a:rPr lang="en-US" sz="825" dirty="0"/>
              <a:t>(Patala et al. 2020):</a:t>
            </a:r>
          </a:p>
          <a:p>
            <a:pPr marL="342900" indent="-342900">
              <a:buFont typeface="Arial" panose="020B0604020202020204" pitchFamily="34" charset="0"/>
              <a:buChar char="•"/>
            </a:pPr>
            <a:r>
              <a:rPr lang="en-US" sz="1200" b="0" dirty="0"/>
              <a:t>Openness dilemma</a:t>
            </a:r>
          </a:p>
          <a:p>
            <a:pPr marL="342900" indent="-342900">
              <a:buFont typeface="Arial" panose="020B0604020202020204" pitchFamily="34" charset="0"/>
              <a:buChar char="•"/>
            </a:pPr>
            <a:r>
              <a:rPr lang="en-US" sz="1200" b="0" dirty="0"/>
              <a:t>Value creation dilemma</a:t>
            </a:r>
          </a:p>
        </p:txBody>
      </p:sp>
      <p:sp>
        <p:nvSpPr>
          <p:cNvPr id="3" name="Rectangle 2"/>
          <p:cNvSpPr/>
          <p:nvPr/>
        </p:nvSpPr>
        <p:spPr>
          <a:xfrm>
            <a:off x="5371169" y="4806920"/>
            <a:ext cx="3616421" cy="507831"/>
          </a:xfrm>
          <a:prstGeom prst="rect">
            <a:avLst/>
          </a:prstGeom>
        </p:spPr>
        <p:txBody>
          <a:bodyPr wrap="square">
            <a:spAutoFit/>
          </a:bodyPr>
          <a:lstStyle/>
          <a:p>
            <a:r>
              <a:rPr lang="fi-FI" sz="900" dirty="0">
                <a:latin typeface="Calibri" panose="020F0502020204030204" pitchFamily="34" charset="0"/>
                <a:ea typeface="Calibri" panose="020F0502020204030204" pitchFamily="34" charset="0"/>
                <a:cs typeface="Times New Roman" panose="02020603050405020304" pitchFamily="18" charset="0"/>
              </a:rPr>
              <a:t>Patala, S.; Salmi, A.; Bocken, N. 2020. </a:t>
            </a:r>
            <a:r>
              <a:rPr lang="fi-FI" sz="900" dirty="0" err="1">
                <a:latin typeface="Calibri" panose="020F0502020204030204" pitchFamily="34" charset="0"/>
                <a:ea typeface="Calibri" panose="020F0502020204030204" pitchFamily="34" charset="0"/>
                <a:cs typeface="Times New Roman" panose="02020603050405020304" pitchFamily="18" charset="0"/>
              </a:rPr>
              <a:t>Intermediation</a:t>
            </a:r>
            <a:r>
              <a:rPr lang="fi-FI" sz="900" dirty="0">
                <a:latin typeface="Calibri" panose="020F0502020204030204" pitchFamily="34" charset="0"/>
                <a:ea typeface="Calibri" panose="020F0502020204030204" pitchFamily="34" charset="0"/>
                <a:cs typeface="Times New Roman" panose="02020603050405020304" pitchFamily="18" charset="0"/>
              </a:rPr>
              <a:t> </a:t>
            </a:r>
            <a:r>
              <a:rPr lang="fi-FI" sz="900" dirty="0" err="1">
                <a:latin typeface="Calibri" panose="020F0502020204030204" pitchFamily="34" charset="0"/>
                <a:ea typeface="Calibri" panose="020F0502020204030204" pitchFamily="34" charset="0"/>
                <a:cs typeface="Times New Roman" panose="02020603050405020304" pitchFamily="18" charset="0"/>
              </a:rPr>
              <a:t>dilemmas</a:t>
            </a:r>
            <a:r>
              <a:rPr lang="fi-FI" sz="900" dirty="0">
                <a:latin typeface="Calibri" panose="020F0502020204030204" pitchFamily="34" charset="0"/>
                <a:ea typeface="Calibri" panose="020F0502020204030204" pitchFamily="34" charset="0"/>
                <a:cs typeface="Times New Roman" panose="02020603050405020304" pitchFamily="18" charset="0"/>
              </a:rPr>
              <a:t> in </a:t>
            </a:r>
            <a:r>
              <a:rPr lang="fi-FI" sz="900" dirty="0" err="1">
                <a:latin typeface="Calibri" panose="020F0502020204030204" pitchFamily="34" charset="0"/>
                <a:ea typeface="Calibri" panose="020F0502020204030204" pitchFamily="34" charset="0"/>
                <a:cs typeface="Times New Roman" panose="02020603050405020304" pitchFamily="18" charset="0"/>
              </a:rPr>
              <a:t>facilitated</a:t>
            </a:r>
            <a:r>
              <a:rPr lang="fi-FI" sz="900" dirty="0">
                <a:latin typeface="Calibri" panose="020F0502020204030204" pitchFamily="34" charset="0"/>
                <a:ea typeface="Calibri" panose="020F0502020204030204" pitchFamily="34" charset="0"/>
                <a:cs typeface="Times New Roman" panose="02020603050405020304" pitchFamily="18" charset="0"/>
              </a:rPr>
              <a:t> </a:t>
            </a:r>
            <a:r>
              <a:rPr lang="fi-FI" sz="900" dirty="0" err="1">
                <a:latin typeface="Calibri" panose="020F0502020204030204" pitchFamily="34" charset="0"/>
                <a:ea typeface="Calibri" panose="020F0502020204030204" pitchFamily="34" charset="0"/>
                <a:cs typeface="Times New Roman" panose="02020603050405020304" pitchFamily="18" charset="0"/>
              </a:rPr>
              <a:t>industrial</a:t>
            </a:r>
            <a:r>
              <a:rPr lang="fi-FI" sz="900" dirty="0">
                <a:latin typeface="Calibri" panose="020F0502020204030204" pitchFamily="34" charset="0"/>
                <a:ea typeface="Calibri" panose="020F0502020204030204" pitchFamily="34" charset="0"/>
                <a:cs typeface="Times New Roman" panose="02020603050405020304" pitchFamily="18" charset="0"/>
              </a:rPr>
              <a:t> </a:t>
            </a:r>
            <a:r>
              <a:rPr lang="fi-FI" sz="900" dirty="0" err="1">
                <a:latin typeface="Calibri" panose="020F0502020204030204" pitchFamily="34" charset="0"/>
                <a:ea typeface="Calibri" panose="020F0502020204030204" pitchFamily="34" charset="0"/>
                <a:cs typeface="Times New Roman" panose="02020603050405020304" pitchFamily="18" charset="0"/>
              </a:rPr>
              <a:t>symbiosis</a:t>
            </a:r>
            <a:r>
              <a:rPr lang="fi-FI" sz="900" dirty="0">
                <a:latin typeface="Calibri" panose="020F0502020204030204" pitchFamily="34" charset="0"/>
                <a:ea typeface="Calibri" panose="020F0502020204030204" pitchFamily="34" charset="0"/>
                <a:cs typeface="Times New Roman" panose="02020603050405020304" pitchFamily="18" charset="0"/>
              </a:rPr>
              <a:t>. </a:t>
            </a:r>
            <a:r>
              <a:rPr lang="fi-FI" sz="900" i="1" dirty="0">
                <a:latin typeface="Calibri" panose="020F0502020204030204" pitchFamily="34" charset="0"/>
                <a:ea typeface="Calibri" panose="020F0502020204030204" pitchFamily="34" charset="0"/>
                <a:cs typeface="Times New Roman" panose="02020603050405020304" pitchFamily="18" charset="0"/>
              </a:rPr>
              <a:t>Journal of </a:t>
            </a:r>
            <a:r>
              <a:rPr lang="fi-FI" sz="900" i="1" dirty="0" err="1">
                <a:latin typeface="Calibri" panose="020F0502020204030204" pitchFamily="34" charset="0"/>
                <a:ea typeface="Calibri" panose="020F0502020204030204" pitchFamily="34" charset="0"/>
                <a:cs typeface="Times New Roman" panose="02020603050405020304" pitchFamily="18" charset="0"/>
              </a:rPr>
              <a:t>Cleaner</a:t>
            </a:r>
            <a:r>
              <a:rPr lang="fi-FI" sz="900" i="1" dirty="0">
                <a:latin typeface="Calibri" panose="020F0502020204030204" pitchFamily="34" charset="0"/>
                <a:ea typeface="Calibri" panose="020F0502020204030204" pitchFamily="34" charset="0"/>
                <a:cs typeface="Times New Roman" panose="02020603050405020304" pitchFamily="18" charset="0"/>
              </a:rPr>
              <a:t> </a:t>
            </a:r>
            <a:r>
              <a:rPr lang="fi-FI" sz="900" i="1" dirty="0" err="1">
                <a:latin typeface="Calibri" panose="020F0502020204030204" pitchFamily="34" charset="0"/>
                <a:ea typeface="Calibri" panose="020F0502020204030204" pitchFamily="34" charset="0"/>
                <a:cs typeface="Times New Roman" panose="02020603050405020304" pitchFamily="18" charset="0"/>
              </a:rPr>
              <a:t>Production</a:t>
            </a:r>
            <a:r>
              <a:rPr lang="fi-FI" sz="900" i="1" dirty="0">
                <a:latin typeface="Calibri" panose="020F0502020204030204" pitchFamily="34" charset="0"/>
                <a:ea typeface="Calibri" panose="020F0502020204030204" pitchFamily="34" charset="0"/>
                <a:cs typeface="Times New Roman" panose="02020603050405020304" pitchFamily="18" charset="0"/>
              </a:rPr>
              <a:t>, </a:t>
            </a:r>
            <a:r>
              <a:rPr lang="fi-FI" sz="900" dirty="0" err="1">
                <a:latin typeface="Calibri" panose="020F0502020204030204" pitchFamily="34" charset="0"/>
                <a:ea typeface="Calibri" panose="020F0502020204030204" pitchFamily="34" charset="0"/>
                <a:cs typeface="Times New Roman" panose="02020603050405020304" pitchFamily="18" charset="0"/>
              </a:rPr>
              <a:t>forthcoming</a:t>
            </a:r>
            <a:r>
              <a:rPr lang="fi-FI" sz="900" dirty="0">
                <a:latin typeface="Calibri" panose="020F0502020204030204" pitchFamily="34" charset="0"/>
                <a:ea typeface="Calibri" panose="020F0502020204030204" pitchFamily="34" charset="0"/>
                <a:cs typeface="Times New Roman" panose="02020603050405020304" pitchFamily="18" charset="0"/>
              </a:rPr>
              <a:t>. </a:t>
            </a:r>
            <a:endParaRPr lang="fi-FI" sz="900" dirty="0"/>
          </a:p>
        </p:txBody>
      </p:sp>
      <p:sp>
        <p:nvSpPr>
          <p:cNvPr id="6" name="Content Placeholder 4"/>
          <p:cNvSpPr txBox="1">
            <a:spLocks/>
          </p:cNvSpPr>
          <p:nvPr/>
        </p:nvSpPr>
        <p:spPr>
          <a:xfrm>
            <a:off x="468314" y="1398121"/>
            <a:ext cx="5135174" cy="1607345"/>
          </a:xfrm>
          <a:prstGeom prst="rect">
            <a:avLst/>
          </a:prstGeom>
        </p:spPr>
        <p:txBody>
          <a:bodyPr vert="horz" lIns="0" tIns="0" rIns="0" bIns="0"/>
          <a:lstStyle>
            <a:lvl1pPr marL="0" indent="0" algn="l" defTabSz="548640" rtl="0" eaLnBrk="1" fontAlgn="base" hangingPunct="1">
              <a:spcBef>
                <a:spcPct val="20000"/>
              </a:spcBef>
              <a:spcAft>
                <a:spcPct val="0"/>
              </a:spcAft>
              <a:buFont typeface="Arial" charset="0"/>
              <a:buNone/>
              <a:defRPr sz="2520" b="1" kern="1200">
                <a:solidFill>
                  <a:schemeClr val="tx1"/>
                </a:solidFill>
                <a:latin typeface="+mj-lt"/>
                <a:ea typeface="ＭＳ Ｐゴシック" charset="0"/>
                <a:cs typeface="MS PGothic" pitchFamily="34" charset="-128"/>
              </a:defRPr>
            </a:lvl1pPr>
            <a:lvl2pPr marL="285120" indent="-254880" algn="l" defTabSz="548640" rtl="0" eaLnBrk="1" fontAlgn="base" hangingPunct="1">
              <a:spcBef>
                <a:spcPct val="20000"/>
              </a:spcBef>
              <a:spcAft>
                <a:spcPct val="0"/>
              </a:spcAft>
              <a:buFont typeface="Arial"/>
              <a:buChar char="•"/>
              <a:defRPr sz="2400" kern="1200">
                <a:solidFill>
                  <a:schemeClr val="tx1"/>
                </a:solidFill>
                <a:latin typeface="Georgia"/>
                <a:ea typeface="MS PGothic" pitchFamily="34" charset="-128"/>
                <a:cs typeface="MS PGothic" charset="0"/>
              </a:defRPr>
            </a:lvl2pPr>
            <a:lvl3pPr marL="552960" indent="-276480" algn="l" defTabSz="548640" rtl="0" eaLnBrk="1" fontAlgn="base" hangingPunct="1">
              <a:spcBef>
                <a:spcPct val="20000"/>
              </a:spcBef>
              <a:spcAft>
                <a:spcPct val="0"/>
              </a:spcAft>
              <a:buFont typeface="Lucida Grande"/>
              <a:buChar char="-"/>
              <a:defRPr sz="1920" i="1" kern="1200">
                <a:solidFill>
                  <a:schemeClr val="tx1"/>
                </a:solidFill>
                <a:latin typeface="Georgia"/>
                <a:ea typeface="ヒラギノ角ゴ Pro W3" charset="-128"/>
                <a:cs typeface="Georgia"/>
              </a:defRPr>
            </a:lvl3pPr>
            <a:lvl4pPr marL="950400" indent="-233280" algn="l" defTabSz="548640" rtl="0" eaLnBrk="1" fontAlgn="base" hangingPunct="1">
              <a:spcBef>
                <a:spcPct val="20000"/>
              </a:spcBef>
              <a:spcAft>
                <a:spcPct val="0"/>
              </a:spcAft>
              <a:buFont typeface="Arial"/>
              <a:buChar char="•"/>
              <a:defRPr sz="1680" kern="1200" baseline="0">
                <a:solidFill>
                  <a:schemeClr val="tx1"/>
                </a:solidFill>
                <a:latin typeface="Georgia"/>
                <a:ea typeface="ヒラギノ角ゴ Pro W3" charset="-128"/>
                <a:cs typeface="ヒラギノ角ゴ Pro W3" charset="0"/>
              </a:defRPr>
            </a:lvl4pPr>
            <a:lvl5pPr marL="1304640" indent="-274320" algn="l" defTabSz="548640" rtl="0" eaLnBrk="1" fontAlgn="base" hangingPunct="1">
              <a:spcBef>
                <a:spcPct val="20000"/>
              </a:spcBef>
              <a:spcAft>
                <a:spcPct val="0"/>
              </a:spcAft>
              <a:buFont typeface="Courier New"/>
              <a:buChar char="o"/>
              <a:defRPr sz="1560" kern="1200" baseline="0">
                <a:solidFill>
                  <a:schemeClr val="tx1"/>
                </a:solidFill>
                <a:latin typeface="+mn-lt"/>
                <a:ea typeface="ＭＳ Ｐゴシック" charset="0"/>
                <a:cs typeface="MS PGothic" pitchFamily="34" charset="-128"/>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r>
              <a:rPr lang="en-US" sz="1350" dirty="0"/>
              <a:t>Intermediaries are organizations that facilitate industrial symbiosis without directly being involved in the exchanges</a:t>
            </a:r>
          </a:p>
          <a:p>
            <a:r>
              <a:rPr lang="en-US" sz="1350" dirty="0"/>
              <a:t>Roles: </a:t>
            </a:r>
            <a:r>
              <a:rPr lang="en-US" sz="900" dirty="0"/>
              <a:t>(</a:t>
            </a:r>
            <a:r>
              <a:rPr lang="en-US" sz="900" dirty="0" err="1"/>
              <a:t>Zaoual</a:t>
            </a:r>
            <a:r>
              <a:rPr lang="en-US" sz="900" dirty="0"/>
              <a:t> &amp; </a:t>
            </a:r>
            <a:r>
              <a:rPr lang="en-US" sz="900" dirty="0" err="1"/>
              <a:t>Lecocq</a:t>
            </a:r>
            <a:r>
              <a:rPr lang="en-US" sz="900" dirty="0"/>
              <a:t>, 2018)</a:t>
            </a:r>
          </a:p>
          <a:p>
            <a:pPr marL="171450" indent="-171450">
              <a:buFont typeface="Arial" panose="020B0604020202020204" pitchFamily="34" charset="0"/>
              <a:buChar char="•"/>
            </a:pPr>
            <a:r>
              <a:rPr lang="en-US" sz="1200" b="0" dirty="0"/>
              <a:t>Revealing value in industrial symbiosis</a:t>
            </a:r>
          </a:p>
          <a:p>
            <a:pPr marL="171450" indent="-171450">
              <a:buFont typeface="Arial" panose="020B0604020202020204" pitchFamily="34" charset="0"/>
              <a:buChar char="•"/>
            </a:pPr>
            <a:r>
              <a:rPr lang="en-US" sz="1200" b="0" dirty="0"/>
              <a:t>Generating trust</a:t>
            </a:r>
          </a:p>
          <a:p>
            <a:pPr marL="171450" indent="-171450">
              <a:buFont typeface="Arial" panose="020B0604020202020204" pitchFamily="34" charset="0"/>
              <a:buChar char="•"/>
            </a:pPr>
            <a:r>
              <a:rPr lang="en-US" sz="1200" b="0" dirty="0"/>
              <a:t>Activating industrial symbiosis</a:t>
            </a:r>
          </a:p>
          <a:p>
            <a:pPr marL="171450" indent="-171450">
              <a:buFont typeface="Arial" panose="020B0604020202020204" pitchFamily="34" charset="0"/>
              <a:buChar char="•"/>
            </a:pPr>
            <a:r>
              <a:rPr lang="en-US" sz="1200" b="0" dirty="0"/>
              <a:t>Institutionalizing the practices</a:t>
            </a:r>
          </a:p>
        </p:txBody>
      </p:sp>
      <p:pic>
        <p:nvPicPr>
          <p:cNvPr id="2052" name="Picture 4" descr="Choosing the Wrong Business Broker / M&amp;A Intermediary | How to Sell a  Business Newsletter | Issue #76">
            <a:extLst>
              <a:ext uri="{FF2B5EF4-FFF2-40B4-BE49-F238E27FC236}">
                <a16:creationId xmlns:a16="http://schemas.microsoft.com/office/drawing/2014/main" id="{F9E088CA-EF91-48DC-AD70-3DBD9B94C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725" y="1199153"/>
            <a:ext cx="2659831" cy="16670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E3990EE-F35B-489B-859C-EB05C8E17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648" y="3297222"/>
            <a:ext cx="1078706" cy="10787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t'l Synergies (@IntlSynergies) | Twitter">
            <a:extLst>
              <a:ext uri="{FF2B5EF4-FFF2-40B4-BE49-F238E27FC236}">
                <a16:creationId xmlns:a16="http://schemas.microsoft.com/office/drawing/2014/main" id="{1452CB1C-CB5F-44C1-8E2A-4431C9FD52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479" y="3139600"/>
            <a:ext cx="1365647" cy="136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solidFill>
                  <a:schemeClr val="tx1"/>
                </a:solidFill>
              </a:rPr>
              <a:t>Importance</a:t>
            </a:r>
            <a:r>
              <a:rPr lang="fi-FI" dirty="0">
                <a:solidFill>
                  <a:schemeClr val="tx1"/>
                </a:solidFill>
              </a:rPr>
              <a:t> of </a:t>
            </a:r>
            <a:r>
              <a:rPr lang="fi-FI" dirty="0" err="1">
                <a:solidFill>
                  <a:schemeClr val="tx1"/>
                </a:solidFill>
              </a:rPr>
              <a:t>local</a:t>
            </a:r>
            <a:r>
              <a:rPr lang="fi-FI" dirty="0">
                <a:solidFill>
                  <a:schemeClr val="tx1"/>
                </a:solidFill>
              </a:rPr>
              <a:t> </a:t>
            </a:r>
            <a:r>
              <a:rPr lang="fi-FI" dirty="0" err="1">
                <a:solidFill>
                  <a:schemeClr val="tx1"/>
                </a:solidFill>
              </a:rPr>
              <a:t>collaboration</a:t>
            </a:r>
            <a:endParaRPr lang="en-US" dirty="0">
              <a:solidFill>
                <a:schemeClr val="tx1"/>
              </a:solidFill>
            </a:endParaRPr>
          </a:p>
        </p:txBody>
      </p:sp>
      <p:sp>
        <p:nvSpPr>
          <p:cNvPr id="4" name="Content Placeholder 3"/>
          <p:cNvSpPr>
            <a:spLocks noGrp="1"/>
          </p:cNvSpPr>
          <p:nvPr>
            <p:ph sz="quarter" idx="14"/>
          </p:nvPr>
        </p:nvSpPr>
        <p:spPr/>
        <p:txBody>
          <a:bodyPr/>
          <a:lstStyle/>
          <a:p>
            <a:pPr marL="342900" indent="-342900">
              <a:buFont typeface="Arial" panose="020B0604020202020204" pitchFamily="34" charset="0"/>
              <a:buChar char="•"/>
            </a:pPr>
            <a:r>
              <a:rPr lang="fi-FI" dirty="0" err="1"/>
              <a:t>Close</a:t>
            </a:r>
            <a:r>
              <a:rPr lang="fi-FI" dirty="0"/>
              <a:t> </a:t>
            </a:r>
            <a:r>
              <a:rPr lang="fi-FI" dirty="0" err="1"/>
              <a:t>mental</a:t>
            </a:r>
            <a:r>
              <a:rPr lang="fi-FI" dirty="0"/>
              <a:t> </a:t>
            </a:r>
            <a:r>
              <a:rPr lang="fi-FI" dirty="0" err="1"/>
              <a:t>distance</a:t>
            </a:r>
            <a:r>
              <a:rPr lang="fi-FI" dirty="0"/>
              <a:t> </a:t>
            </a:r>
            <a:r>
              <a:rPr lang="fi-FI" sz="900" b="0" dirty="0"/>
              <a:t>(Ashton, 2008)</a:t>
            </a:r>
          </a:p>
          <a:p>
            <a:pPr marL="342900" indent="-342900">
              <a:buFont typeface="Arial" panose="020B0604020202020204" pitchFamily="34" charset="0"/>
              <a:buChar char="•"/>
            </a:pPr>
            <a:r>
              <a:rPr lang="fi-FI" dirty="0" err="1"/>
              <a:t>Informal</a:t>
            </a:r>
            <a:r>
              <a:rPr lang="fi-FI" dirty="0"/>
              <a:t> </a:t>
            </a:r>
            <a:r>
              <a:rPr lang="fi-FI" dirty="0" err="1"/>
              <a:t>relations</a:t>
            </a:r>
            <a:r>
              <a:rPr lang="fi-FI" dirty="0"/>
              <a:t> </a:t>
            </a:r>
          </a:p>
          <a:p>
            <a:pPr marL="342900" indent="-342900">
              <a:buFont typeface="Arial" panose="020B0604020202020204" pitchFamily="34" charset="0"/>
              <a:buChar char="•"/>
            </a:pPr>
            <a:r>
              <a:rPr lang="fi-FI" dirty="0" err="1"/>
              <a:t>Opportunities</a:t>
            </a:r>
            <a:r>
              <a:rPr lang="fi-FI" dirty="0"/>
              <a:t> for </a:t>
            </a:r>
            <a:r>
              <a:rPr lang="fi-FI" dirty="0" err="1"/>
              <a:t>deeper</a:t>
            </a:r>
            <a:r>
              <a:rPr lang="fi-FI" dirty="0"/>
              <a:t> </a:t>
            </a:r>
            <a:r>
              <a:rPr lang="fi-FI" dirty="0" err="1"/>
              <a:t>collaboration</a:t>
            </a:r>
            <a:endParaRPr lang="fi-FI" dirty="0"/>
          </a:p>
          <a:p>
            <a:pPr marL="342900" indent="-342900">
              <a:buFont typeface="Arial" panose="020B0604020202020204" pitchFamily="34" charset="0"/>
              <a:buChar char="•"/>
            </a:pPr>
            <a:r>
              <a:rPr lang="fi-FI" dirty="0" err="1"/>
              <a:t>Champions</a:t>
            </a:r>
            <a:r>
              <a:rPr lang="fi-FI" dirty="0"/>
              <a:t> </a:t>
            </a:r>
            <a:r>
              <a:rPr lang="fi-FI" sz="900" b="0" dirty="0"/>
              <a:t>(Kokoulina et al. 2019)</a:t>
            </a:r>
          </a:p>
          <a:p>
            <a:pPr marL="556740" lvl="1" indent="-342900">
              <a:buFont typeface="Arial" panose="020B0604020202020204" pitchFamily="34" charset="0"/>
              <a:buChar char="•"/>
            </a:pPr>
            <a:r>
              <a:rPr lang="fi-FI" dirty="0" err="1"/>
              <a:t>Institutional</a:t>
            </a:r>
            <a:endParaRPr lang="fi-FI" dirty="0"/>
          </a:p>
          <a:p>
            <a:pPr marL="556740" lvl="1" indent="-342900">
              <a:buFont typeface="Arial" panose="020B0604020202020204" pitchFamily="34" charset="0"/>
              <a:buChar char="•"/>
            </a:pPr>
            <a:r>
              <a:rPr lang="fi-FI" dirty="0"/>
              <a:t>Network</a:t>
            </a:r>
          </a:p>
          <a:p>
            <a:pPr marL="556740" lvl="1" indent="-342900">
              <a:buFont typeface="Arial" panose="020B0604020202020204" pitchFamily="34" charset="0"/>
              <a:buChar char="•"/>
            </a:pPr>
            <a:r>
              <a:rPr lang="fi-FI" dirty="0"/>
              <a:t>Power</a:t>
            </a:r>
          </a:p>
          <a:p>
            <a:pPr marL="556740" lvl="1" indent="-342900">
              <a:buFont typeface="Arial" panose="020B0604020202020204" pitchFamily="34" charset="0"/>
              <a:buChar char="•"/>
            </a:pPr>
            <a:r>
              <a:rPr lang="fi-FI" dirty="0" err="1"/>
              <a:t>Expertise</a:t>
            </a:r>
            <a:endParaRPr lang="en-US" dirty="0"/>
          </a:p>
        </p:txBody>
      </p:sp>
      <p:sp>
        <p:nvSpPr>
          <p:cNvPr id="3" name="Rectangle 2"/>
          <p:cNvSpPr/>
          <p:nvPr/>
        </p:nvSpPr>
        <p:spPr>
          <a:xfrm>
            <a:off x="2209800" y="4700731"/>
            <a:ext cx="4572000" cy="369332"/>
          </a:xfrm>
          <a:prstGeom prst="rect">
            <a:avLst/>
          </a:prstGeom>
        </p:spPr>
        <p:txBody>
          <a:bodyPr>
            <a:spAutoFit/>
          </a:bodyPr>
          <a:lstStyle/>
          <a:p>
            <a:pPr marL="202883" indent="-202883"/>
            <a:r>
              <a:rPr lang="en-US" sz="900" dirty="0">
                <a:solidFill>
                  <a:srgbClr val="000000"/>
                </a:solidFill>
                <a:latin typeface="Times New Roman" panose="02020603050405020304" pitchFamily="18" charset="0"/>
                <a:ea typeface="SimSun" panose="02010600030101010101" pitchFamily="2" charset="-122"/>
              </a:rPr>
              <a:t>Kokoulina, L., </a:t>
            </a:r>
            <a:r>
              <a:rPr lang="en-US" sz="900" dirty="0" err="1">
                <a:solidFill>
                  <a:srgbClr val="000000"/>
                </a:solidFill>
                <a:latin typeface="Times New Roman" panose="02020603050405020304" pitchFamily="18" charset="0"/>
                <a:ea typeface="SimSun" panose="02010600030101010101" pitchFamily="2" charset="-122"/>
              </a:rPr>
              <a:t>Ermolaeva</a:t>
            </a:r>
            <a:r>
              <a:rPr lang="en-US" sz="900" dirty="0">
                <a:solidFill>
                  <a:srgbClr val="000000"/>
                </a:solidFill>
                <a:latin typeface="Times New Roman" panose="02020603050405020304" pitchFamily="18" charset="0"/>
                <a:ea typeface="SimSun" panose="02010600030101010101" pitchFamily="2" charset="-122"/>
              </a:rPr>
              <a:t>, L., Patala, S, Ritala, P. 2019. The role of champions in developing industrial symbiosis. </a:t>
            </a:r>
            <a:r>
              <a:rPr lang="en-US" sz="900" i="1" dirty="0">
                <a:solidFill>
                  <a:srgbClr val="000000"/>
                </a:solidFill>
                <a:latin typeface="Times New Roman" panose="02020603050405020304" pitchFamily="18" charset="0"/>
                <a:ea typeface="SimSun" panose="02010600030101010101" pitchFamily="2" charset="-122"/>
              </a:rPr>
              <a:t>Regional Studies, 53(4), pp.528-539</a:t>
            </a:r>
            <a:endParaRPr lang="fi-FI" sz="900" dirty="0">
              <a:solidFill>
                <a:srgbClr val="00000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698248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sz="3200" dirty="0" err="1">
                <a:solidFill>
                  <a:schemeClr val="tx1"/>
                </a:solidFill>
              </a:rPr>
              <a:t>Need</a:t>
            </a:r>
            <a:r>
              <a:rPr lang="fi-FI" sz="3200" dirty="0">
                <a:solidFill>
                  <a:schemeClr val="tx1"/>
                </a:solidFill>
              </a:rPr>
              <a:t> for </a:t>
            </a:r>
            <a:r>
              <a:rPr lang="fi-FI" sz="3200" dirty="0" err="1">
                <a:solidFill>
                  <a:schemeClr val="tx1"/>
                </a:solidFill>
              </a:rPr>
              <a:t>system-level</a:t>
            </a:r>
            <a:r>
              <a:rPr lang="fi-FI" sz="3200" dirty="0">
                <a:solidFill>
                  <a:schemeClr val="tx1"/>
                </a:solidFill>
              </a:rPr>
              <a:t> </a:t>
            </a:r>
            <a:r>
              <a:rPr lang="fi-FI" sz="3200" dirty="0" err="1">
                <a:solidFill>
                  <a:schemeClr val="tx1"/>
                </a:solidFill>
              </a:rPr>
              <a:t>governance</a:t>
            </a:r>
            <a:r>
              <a:rPr lang="fi-FI" sz="3200" dirty="0">
                <a:solidFill>
                  <a:schemeClr val="tx1"/>
                </a:solidFill>
              </a:rPr>
              <a:t> in CE</a:t>
            </a:r>
            <a:endParaRPr lang="en-US" sz="3200" dirty="0">
              <a:solidFill>
                <a:schemeClr val="tx1"/>
              </a:solidFill>
            </a:endParaRPr>
          </a:p>
        </p:txBody>
      </p:sp>
      <p:sp>
        <p:nvSpPr>
          <p:cNvPr id="4" name="Content Placeholder 3"/>
          <p:cNvSpPr>
            <a:spLocks noGrp="1"/>
          </p:cNvSpPr>
          <p:nvPr>
            <p:ph sz="quarter" idx="14"/>
          </p:nvPr>
        </p:nvSpPr>
        <p:spPr/>
        <p:txBody>
          <a:bodyPr/>
          <a:lstStyle/>
          <a:p>
            <a:r>
              <a:rPr lang="fi-FI" sz="2000" dirty="0" err="1"/>
              <a:t>Challenges</a:t>
            </a:r>
            <a:r>
              <a:rPr lang="fi-FI" sz="2000" dirty="0"/>
              <a:t> </a:t>
            </a:r>
            <a:r>
              <a:rPr lang="fi-FI" sz="2000" dirty="0" err="1"/>
              <a:t>with</a:t>
            </a:r>
            <a:r>
              <a:rPr lang="fi-FI" sz="2000" dirty="0"/>
              <a:t> </a:t>
            </a:r>
            <a:r>
              <a:rPr lang="fi-FI" sz="2000" dirty="0" err="1"/>
              <a:t>industrial</a:t>
            </a:r>
            <a:r>
              <a:rPr lang="fi-FI" sz="2000" dirty="0"/>
              <a:t> </a:t>
            </a:r>
            <a:r>
              <a:rPr lang="fi-FI" sz="2000" dirty="0" err="1"/>
              <a:t>circular</a:t>
            </a:r>
            <a:r>
              <a:rPr lang="fi-FI" sz="2000" dirty="0"/>
              <a:t> </a:t>
            </a:r>
            <a:r>
              <a:rPr lang="fi-FI" sz="2000" dirty="0" err="1"/>
              <a:t>economy</a:t>
            </a:r>
            <a:r>
              <a:rPr lang="fi-FI" sz="2000" dirty="0"/>
              <a:t>:</a:t>
            </a:r>
          </a:p>
          <a:p>
            <a:pPr lvl="1"/>
            <a:r>
              <a:rPr lang="en-GB" sz="1800" dirty="0">
                <a:ea typeface="ＭＳ Ｐゴシック" charset="-128"/>
                <a:cs typeface="ＭＳ Ｐゴシック" charset="-128"/>
              </a:rPr>
              <a:t>Lacking information: e.g. firms may have deep knowledge of their supply chain, but CE business often requires new, cross-industry relations</a:t>
            </a:r>
          </a:p>
          <a:p>
            <a:pPr lvl="1"/>
            <a:r>
              <a:rPr lang="en-GB" sz="1800" dirty="0">
                <a:ea typeface="ＭＳ Ｐゴシック" charset="-128"/>
                <a:cs typeface="ＭＳ Ｐゴシック" charset="-128"/>
              </a:rPr>
              <a:t>Economies of scale: material flows may be too small for viable business</a:t>
            </a:r>
          </a:p>
          <a:p>
            <a:pPr lvl="1"/>
            <a:r>
              <a:rPr lang="en-GB" sz="1800" dirty="0">
                <a:ea typeface="ＭＳ Ｐゴシック" charset="-128"/>
                <a:cs typeface="ＭＳ Ｐゴシック" charset="-128"/>
              </a:rPr>
              <a:t>A diverse set of actors involved (firms from various supply chains, public sector, non profits) with various governance mechanisms. No one party has clear authority over others. </a:t>
            </a:r>
          </a:p>
          <a:p>
            <a:pPr marL="25200" lvl="1" indent="0">
              <a:buNone/>
            </a:pPr>
            <a:r>
              <a:rPr lang="en-GB" sz="1800" dirty="0">
                <a:ea typeface="ＭＳ Ｐゴシック" charset="-128"/>
                <a:cs typeface="ＭＳ Ｐゴシック" charset="-128"/>
              </a:rPr>
              <a:t>-&gt; system-level, polycentric governance of resources is needed for effective CE</a:t>
            </a:r>
          </a:p>
          <a:p>
            <a:pPr marL="25200" lvl="1" indent="0">
              <a:buNone/>
            </a:pPr>
            <a:endParaRPr lang="en-GB" sz="1800" dirty="0">
              <a:ea typeface="ＭＳ Ｐゴシック" charset="-128"/>
              <a:cs typeface="ＭＳ Ｐゴシック" charset="-128"/>
            </a:endParaRPr>
          </a:p>
          <a:p>
            <a:pPr lvl="1"/>
            <a:r>
              <a:rPr lang="en-GB" sz="1800" dirty="0">
                <a:ea typeface="ＭＳ Ｐゴシック" charset="-128"/>
                <a:cs typeface="ＭＳ Ｐゴシック" charset="-128"/>
              </a:rPr>
              <a:t>Field study of three CE networks: FISS, Devens eco-industrial park, Basque Circular Economy</a:t>
            </a:r>
          </a:p>
          <a:p>
            <a:endParaRPr lang="en-US" dirty="0"/>
          </a:p>
        </p:txBody>
      </p:sp>
    </p:spTree>
    <p:extLst>
      <p:ext uri="{BB962C8B-B14F-4D97-AF65-F5344CB8AC3E}">
        <p14:creationId xmlns:p14="http://schemas.microsoft.com/office/powerpoint/2010/main" val="39790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Need</a:t>
            </a:r>
            <a:r>
              <a:rPr lang="fi-FI" dirty="0"/>
              <a:t> for </a:t>
            </a:r>
            <a:r>
              <a:rPr lang="fi-FI" dirty="0" err="1"/>
              <a:t>system-level</a:t>
            </a:r>
            <a:r>
              <a:rPr lang="fi-FI" dirty="0"/>
              <a:t> </a:t>
            </a:r>
            <a:r>
              <a:rPr lang="fi-FI" dirty="0" err="1"/>
              <a:t>governance</a:t>
            </a:r>
            <a:r>
              <a:rPr lang="fi-FI" dirty="0"/>
              <a:t> in CE</a:t>
            </a:r>
            <a:endParaRPr lang="en-US" dirty="0"/>
          </a:p>
        </p:txBody>
      </p:sp>
      <p:sp>
        <p:nvSpPr>
          <p:cNvPr id="3" name="Content Placeholder 2"/>
          <p:cNvSpPr>
            <a:spLocks noGrp="1"/>
          </p:cNvSpPr>
          <p:nvPr>
            <p:ph sz="quarter" idx="14"/>
          </p:nvPr>
        </p:nvSpPr>
        <p:spPr/>
        <p:txBody>
          <a:bodyPr/>
          <a:lstStyle/>
          <a:p>
            <a:r>
              <a:rPr lang="fi-FI" dirty="0"/>
              <a:t>An </a:t>
            </a:r>
            <a:r>
              <a:rPr lang="fi-FI" dirty="0" err="1"/>
              <a:t>empirical</a:t>
            </a:r>
            <a:r>
              <a:rPr lang="fi-FI" dirty="0"/>
              <a:t> </a:t>
            </a:r>
            <a:r>
              <a:rPr lang="fi-FI" dirty="0" err="1"/>
              <a:t>study</a:t>
            </a:r>
            <a:r>
              <a:rPr lang="fi-FI" dirty="0"/>
              <a:t> of </a:t>
            </a:r>
            <a:r>
              <a:rPr lang="fi-FI" dirty="0" err="1"/>
              <a:t>the</a:t>
            </a:r>
            <a:r>
              <a:rPr lang="fi-FI" dirty="0"/>
              <a:t> </a:t>
            </a:r>
            <a:r>
              <a:rPr lang="fi-FI" dirty="0" err="1"/>
              <a:t>three</a:t>
            </a:r>
            <a:r>
              <a:rPr lang="fi-FI" dirty="0"/>
              <a:t> </a:t>
            </a:r>
            <a:r>
              <a:rPr lang="fi-FI" dirty="0" err="1"/>
              <a:t>circular</a:t>
            </a:r>
            <a:r>
              <a:rPr lang="fi-FI" dirty="0"/>
              <a:t> </a:t>
            </a:r>
            <a:r>
              <a:rPr lang="fi-FI" dirty="0" err="1"/>
              <a:t>economy</a:t>
            </a:r>
            <a:r>
              <a:rPr lang="fi-FI" dirty="0"/>
              <a:t> </a:t>
            </a:r>
            <a:r>
              <a:rPr lang="fi-FI" dirty="0" err="1"/>
              <a:t>systems</a:t>
            </a:r>
            <a:r>
              <a:rPr lang="fi-FI" dirty="0"/>
              <a:t>:</a:t>
            </a:r>
            <a:endParaRPr lang="en-US" dirty="0"/>
          </a:p>
          <a:p>
            <a:pPr lvl="1"/>
            <a:r>
              <a:rPr lang="fi-FI" sz="1800" dirty="0" err="1"/>
              <a:t>Devens</a:t>
            </a:r>
            <a:r>
              <a:rPr lang="fi-FI" sz="1800" dirty="0"/>
              <a:t>, USA</a:t>
            </a:r>
          </a:p>
          <a:p>
            <a:pPr lvl="1"/>
            <a:r>
              <a:rPr lang="fi-FI" sz="1800" dirty="0"/>
              <a:t>FISS, Finland</a:t>
            </a:r>
          </a:p>
          <a:p>
            <a:pPr lvl="1"/>
            <a:r>
              <a:rPr lang="fi-FI" sz="1800" dirty="0" err="1"/>
              <a:t>Basque</a:t>
            </a:r>
            <a:r>
              <a:rPr lang="fi-FI" sz="1800" dirty="0"/>
              <a:t> </a:t>
            </a:r>
            <a:r>
              <a:rPr lang="fi-FI" sz="1800" dirty="0" err="1"/>
              <a:t>Circular</a:t>
            </a:r>
            <a:r>
              <a:rPr lang="fi-FI" sz="1800" dirty="0"/>
              <a:t> </a:t>
            </a:r>
            <a:r>
              <a:rPr lang="fi-FI" sz="1800" dirty="0" err="1"/>
              <a:t>Economy</a:t>
            </a:r>
            <a:r>
              <a:rPr lang="fi-FI" sz="1800" dirty="0"/>
              <a:t>, Spain</a:t>
            </a:r>
          </a:p>
        </p:txBody>
      </p:sp>
      <p:sp>
        <p:nvSpPr>
          <p:cNvPr id="4" name="Footer Placeholder 3"/>
          <p:cNvSpPr>
            <a:spLocks noGrp="1"/>
          </p:cNvSpPr>
          <p:nvPr>
            <p:ph type="ftr" sz="quarter" idx="16"/>
          </p:nvPr>
        </p:nvSpPr>
        <p:spPr/>
        <p:txBody>
          <a:bodyPr/>
          <a:lstStyle/>
          <a:p>
            <a:pPr>
              <a:defRPr/>
            </a:pPr>
            <a:r>
              <a:rPr lang="en-US"/>
              <a:t>Sustainability in Business 2018</a:t>
            </a:r>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35</a:t>
            </a:fld>
            <a:endParaRPr lang="fi-FI"/>
          </a:p>
        </p:txBody>
      </p:sp>
      <p:sp>
        <p:nvSpPr>
          <p:cNvPr id="6" name="TextBox 5"/>
          <p:cNvSpPr txBox="1"/>
          <p:nvPr/>
        </p:nvSpPr>
        <p:spPr>
          <a:xfrm>
            <a:off x="2195736" y="5011520"/>
            <a:ext cx="5184576" cy="307777"/>
          </a:xfrm>
          <a:prstGeom prst="rect">
            <a:avLst/>
          </a:prstGeom>
          <a:noFill/>
        </p:spPr>
        <p:txBody>
          <a:bodyPr wrap="square" lIns="0" tIns="0" rIns="0" bIns="0" rtlCol="0">
            <a:spAutoFit/>
          </a:bodyPr>
          <a:lstStyle/>
          <a:p>
            <a:r>
              <a:rPr lang="fi-FI" sz="1000" b="1" dirty="0"/>
              <a:t>Patala. S., Albareda, L., Halme. H. 2018. </a:t>
            </a:r>
            <a:r>
              <a:rPr lang="fi-FI" sz="1000" b="1" dirty="0" err="1"/>
              <a:t>Polycentric</a:t>
            </a:r>
            <a:r>
              <a:rPr lang="fi-FI" sz="1000" b="1" dirty="0"/>
              <a:t> </a:t>
            </a:r>
            <a:r>
              <a:rPr lang="fi-FI" sz="1000" b="1" dirty="0" err="1"/>
              <a:t>governance</a:t>
            </a:r>
            <a:r>
              <a:rPr lang="fi-FI" sz="1000" b="1" dirty="0"/>
              <a:t> of </a:t>
            </a:r>
            <a:r>
              <a:rPr lang="fi-FI" sz="1000" b="1" dirty="0" err="1"/>
              <a:t>privately-owned</a:t>
            </a:r>
            <a:r>
              <a:rPr lang="fi-FI" sz="1000" b="1" dirty="0"/>
              <a:t> </a:t>
            </a:r>
            <a:r>
              <a:rPr lang="fi-FI" sz="1000" b="1" dirty="0" err="1"/>
              <a:t>resources</a:t>
            </a:r>
            <a:r>
              <a:rPr lang="fi-FI" sz="1000" b="1" dirty="0"/>
              <a:t> in </a:t>
            </a:r>
            <a:r>
              <a:rPr lang="fi-FI" sz="1000" b="1" dirty="0" err="1"/>
              <a:t>circular</a:t>
            </a:r>
            <a:r>
              <a:rPr lang="fi-FI" sz="1000" b="1" dirty="0"/>
              <a:t> </a:t>
            </a:r>
            <a:r>
              <a:rPr lang="fi-FI" sz="1000" b="1" dirty="0" err="1"/>
              <a:t>economy</a:t>
            </a:r>
            <a:r>
              <a:rPr lang="fi-FI" sz="1000" b="1" dirty="0"/>
              <a:t> </a:t>
            </a:r>
            <a:r>
              <a:rPr lang="fi-FI" sz="1000" b="1" dirty="0" err="1"/>
              <a:t>systems</a:t>
            </a:r>
            <a:r>
              <a:rPr lang="fi-FI" sz="1000" b="1" dirty="0"/>
              <a:t>. Academy of Management 2018.</a:t>
            </a:r>
            <a:endParaRPr lang="en-US" sz="1000" b="1" dirty="0"/>
          </a:p>
        </p:txBody>
      </p:sp>
    </p:spTree>
    <p:extLst>
      <p:ext uri="{BB962C8B-B14F-4D97-AF65-F5344CB8AC3E}">
        <p14:creationId xmlns:p14="http://schemas.microsoft.com/office/powerpoint/2010/main" val="1323745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solidFill>
                  <a:schemeClr val="tx1"/>
                </a:solidFill>
              </a:rPr>
              <a:t>Case: FISS</a:t>
            </a:r>
            <a:endParaRPr lang="en-US" dirty="0">
              <a:solidFill>
                <a:schemeClr val="tx1"/>
              </a:solidFill>
            </a:endParaRPr>
          </a:p>
        </p:txBody>
      </p:sp>
      <p:sp>
        <p:nvSpPr>
          <p:cNvPr id="7" name="Content Placeholder 6"/>
          <p:cNvSpPr>
            <a:spLocks noGrp="1"/>
          </p:cNvSpPr>
          <p:nvPr>
            <p:ph sz="quarter" idx="14"/>
          </p:nvPr>
        </p:nvSpPr>
        <p:spPr>
          <a:xfrm>
            <a:off x="468315" y="1261611"/>
            <a:ext cx="6635236" cy="3336083"/>
          </a:xfrm>
        </p:spPr>
        <p:txBody>
          <a:bodyPr/>
          <a:lstStyle/>
          <a:p>
            <a:r>
              <a:rPr lang="fi-FI" dirty="0" err="1"/>
              <a:t>Officially</a:t>
            </a:r>
            <a:r>
              <a:rPr lang="fi-FI" dirty="0"/>
              <a:t> </a:t>
            </a:r>
            <a:r>
              <a:rPr lang="fi-FI" dirty="0" err="1"/>
              <a:t>started</a:t>
            </a:r>
            <a:r>
              <a:rPr lang="fi-FI" dirty="0"/>
              <a:t> in 2014</a:t>
            </a:r>
          </a:p>
          <a:p>
            <a:pPr lvl="1"/>
            <a:r>
              <a:rPr lang="fi-FI" dirty="0" err="1"/>
              <a:t>The</a:t>
            </a:r>
            <a:r>
              <a:rPr lang="fi-FI" dirty="0"/>
              <a:t> </a:t>
            </a:r>
            <a:r>
              <a:rPr lang="fi-FI" dirty="0" err="1"/>
              <a:t>test</a:t>
            </a:r>
            <a:r>
              <a:rPr lang="fi-FI" dirty="0"/>
              <a:t> </a:t>
            </a:r>
            <a:r>
              <a:rPr lang="fi-FI" dirty="0" err="1"/>
              <a:t>phase</a:t>
            </a:r>
            <a:r>
              <a:rPr lang="fi-FI" dirty="0"/>
              <a:t> </a:t>
            </a:r>
            <a:r>
              <a:rPr lang="fi-FI" dirty="0" err="1"/>
              <a:t>included</a:t>
            </a:r>
            <a:r>
              <a:rPr lang="fi-FI" dirty="0"/>
              <a:t> </a:t>
            </a:r>
            <a:r>
              <a:rPr lang="fi-FI" dirty="0" err="1"/>
              <a:t>three</a:t>
            </a:r>
            <a:r>
              <a:rPr lang="fi-FI" dirty="0"/>
              <a:t> </a:t>
            </a:r>
            <a:r>
              <a:rPr lang="fi-FI" dirty="0" err="1"/>
              <a:t>resource</a:t>
            </a:r>
            <a:r>
              <a:rPr lang="fi-FI" dirty="0"/>
              <a:t> </a:t>
            </a:r>
            <a:r>
              <a:rPr lang="fi-FI" dirty="0" err="1"/>
              <a:t>synergy</a:t>
            </a:r>
            <a:r>
              <a:rPr lang="fi-FI" dirty="0"/>
              <a:t> </a:t>
            </a:r>
            <a:r>
              <a:rPr lang="fi-FI" dirty="0" err="1"/>
              <a:t>workshops</a:t>
            </a:r>
            <a:r>
              <a:rPr lang="fi-FI" dirty="0"/>
              <a:t> in </a:t>
            </a:r>
            <a:r>
              <a:rPr lang="fi-FI" dirty="0" err="1"/>
              <a:t>different</a:t>
            </a:r>
            <a:r>
              <a:rPr lang="fi-FI" dirty="0"/>
              <a:t> </a:t>
            </a:r>
            <a:r>
              <a:rPr lang="fi-FI" dirty="0" err="1"/>
              <a:t>geographical</a:t>
            </a:r>
            <a:r>
              <a:rPr lang="fi-FI" dirty="0"/>
              <a:t> </a:t>
            </a:r>
            <a:r>
              <a:rPr lang="fi-FI" dirty="0" err="1"/>
              <a:t>locations</a:t>
            </a:r>
            <a:r>
              <a:rPr lang="fi-FI" dirty="0"/>
              <a:t>, </a:t>
            </a:r>
            <a:r>
              <a:rPr lang="fi-FI" dirty="0" err="1"/>
              <a:t>over</a:t>
            </a:r>
            <a:r>
              <a:rPr lang="fi-FI" dirty="0"/>
              <a:t> 600 </a:t>
            </a:r>
            <a:r>
              <a:rPr lang="fi-FI" dirty="0" err="1"/>
              <a:t>potential</a:t>
            </a:r>
            <a:r>
              <a:rPr lang="fi-FI" dirty="0"/>
              <a:t> </a:t>
            </a:r>
            <a:r>
              <a:rPr lang="fi-FI" dirty="0" err="1"/>
              <a:t>resource</a:t>
            </a:r>
            <a:r>
              <a:rPr lang="fi-FI" dirty="0"/>
              <a:t> </a:t>
            </a:r>
            <a:r>
              <a:rPr lang="fi-FI" dirty="0" err="1"/>
              <a:t>synergies</a:t>
            </a:r>
            <a:r>
              <a:rPr lang="fi-FI" dirty="0"/>
              <a:t> </a:t>
            </a:r>
            <a:r>
              <a:rPr lang="fi-FI" dirty="0" err="1"/>
              <a:t>recognized</a:t>
            </a:r>
            <a:endParaRPr lang="fi-FI" dirty="0"/>
          </a:p>
          <a:p>
            <a:r>
              <a:rPr lang="fi-FI" dirty="0" err="1"/>
              <a:t>Coordinated</a:t>
            </a:r>
            <a:r>
              <a:rPr lang="fi-FI" dirty="0"/>
              <a:t> </a:t>
            </a:r>
            <a:r>
              <a:rPr lang="fi-FI" dirty="0" err="1"/>
              <a:t>by</a:t>
            </a:r>
            <a:r>
              <a:rPr lang="fi-FI" dirty="0"/>
              <a:t> Motiva, Sitra and </a:t>
            </a:r>
            <a:r>
              <a:rPr lang="fi-FI" dirty="0" err="1"/>
              <a:t>regional</a:t>
            </a:r>
            <a:r>
              <a:rPr lang="fi-FI" dirty="0"/>
              <a:t> </a:t>
            </a:r>
            <a:r>
              <a:rPr lang="fi-FI" dirty="0" err="1"/>
              <a:t>intermediaries</a:t>
            </a:r>
            <a:endParaRPr lang="fi-FI" dirty="0"/>
          </a:p>
          <a:p>
            <a:r>
              <a:rPr lang="fi-FI" dirty="0" err="1"/>
              <a:t>Facilitates</a:t>
            </a:r>
            <a:r>
              <a:rPr lang="fi-FI" dirty="0"/>
              <a:t> </a:t>
            </a:r>
            <a:r>
              <a:rPr lang="fi-FI" dirty="0" err="1"/>
              <a:t>industrial</a:t>
            </a:r>
            <a:r>
              <a:rPr lang="fi-FI" dirty="0"/>
              <a:t> </a:t>
            </a:r>
            <a:r>
              <a:rPr lang="fi-FI" dirty="0" err="1"/>
              <a:t>symbiosis</a:t>
            </a:r>
            <a:r>
              <a:rPr lang="fi-FI" dirty="0"/>
              <a:t> </a:t>
            </a:r>
            <a:r>
              <a:rPr lang="fi-FI" dirty="0" err="1"/>
              <a:t>across</a:t>
            </a:r>
            <a:r>
              <a:rPr lang="fi-FI" dirty="0"/>
              <a:t> Finland </a:t>
            </a:r>
          </a:p>
          <a:p>
            <a:r>
              <a:rPr lang="en-US" dirty="0">
                <a:hlinkClick r:id="rId3"/>
              </a:rPr>
              <a:t>http://www.industrialsymbiosis.fi/</a:t>
            </a:r>
            <a:endParaRPr lang="en-US" dirty="0"/>
          </a:p>
          <a:p>
            <a:endParaRPr lang="en-US" dirty="0"/>
          </a:p>
          <a:p>
            <a:endParaRPr lang="en-US" dirty="0"/>
          </a:p>
        </p:txBody>
      </p:sp>
      <p:sp>
        <p:nvSpPr>
          <p:cNvPr id="4" name="Date Placeholder 3"/>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EC5FB42-039D-4BF0-A354-748E643FEC94}" type="datetime1">
              <a:rPr kumimoji="0" lang="en-US"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5/24/2023</a:t>
            </a:fld>
            <a:endParaRPr kumimoji="0" lang="en-US"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Footer Placeholder 4"/>
          <p:cNvSpPr>
            <a:spLocks noGrp="1"/>
          </p:cNvSpPr>
          <p:nvPr>
            <p:ph type="ftr"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charset="0"/>
                <a:ea typeface="ＭＳ Ｐゴシック" charset="0"/>
              </a:rPr>
              <a:t>Samuli Patala</a:t>
            </a:r>
            <a:endParaRPr kumimoji="0" lang="en-US"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pic>
        <p:nvPicPr>
          <p:cNvPr id="6" name="Picture 5"/>
          <p:cNvPicPr>
            <a:picLocks noChangeAspect="1"/>
          </p:cNvPicPr>
          <p:nvPr/>
        </p:nvPicPr>
        <p:blipFill>
          <a:blip r:embed="rId4"/>
          <a:stretch>
            <a:fillRect/>
          </a:stretch>
        </p:blipFill>
        <p:spPr>
          <a:xfrm>
            <a:off x="4443096" y="4052325"/>
            <a:ext cx="2660453" cy="830459"/>
          </a:xfrm>
          <a:prstGeom prst="rect">
            <a:avLst/>
          </a:prstGeom>
        </p:spPr>
      </p:pic>
      <p:pic>
        <p:nvPicPr>
          <p:cNvPr id="8" name="Picture 7">
            <a:extLst>
              <a:ext uri="{FF2B5EF4-FFF2-40B4-BE49-F238E27FC236}">
                <a16:creationId xmlns:a16="http://schemas.microsoft.com/office/drawing/2014/main" id="{168B500B-A383-48CA-8C6D-F42002270CCB}"/>
              </a:ext>
            </a:extLst>
          </p:cNvPr>
          <p:cNvPicPr>
            <a:picLocks noChangeAspect="1"/>
          </p:cNvPicPr>
          <p:nvPr/>
        </p:nvPicPr>
        <p:blipFill>
          <a:blip r:embed="rId5"/>
          <a:stretch>
            <a:fillRect/>
          </a:stretch>
        </p:blipFill>
        <p:spPr>
          <a:xfrm>
            <a:off x="7103550" y="1117306"/>
            <a:ext cx="1920408" cy="3615344"/>
          </a:xfrm>
          <a:prstGeom prst="rect">
            <a:avLst/>
          </a:prstGeom>
        </p:spPr>
      </p:pic>
    </p:spTree>
    <p:extLst>
      <p:ext uri="{BB962C8B-B14F-4D97-AF65-F5344CB8AC3E}">
        <p14:creationId xmlns:p14="http://schemas.microsoft.com/office/powerpoint/2010/main" val="397837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solidFill>
                  <a:schemeClr val="tx1"/>
                </a:solidFill>
              </a:rPr>
              <a:t>Case: </a:t>
            </a:r>
            <a:r>
              <a:rPr lang="fi-FI" dirty="0" err="1">
                <a:solidFill>
                  <a:schemeClr val="tx1"/>
                </a:solidFill>
              </a:rPr>
              <a:t>Devens</a:t>
            </a:r>
            <a:r>
              <a:rPr lang="fi-FI" dirty="0">
                <a:solidFill>
                  <a:schemeClr val="tx1"/>
                </a:solidFill>
              </a:rPr>
              <a:t> Eco-Industrial Park</a:t>
            </a:r>
            <a:endParaRPr lang="en-US" dirty="0">
              <a:solidFill>
                <a:schemeClr val="tx1"/>
              </a:solidFill>
            </a:endParaRPr>
          </a:p>
        </p:txBody>
      </p:sp>
      <p:sp>
        <p:nvSpPr>
          <p:cNvPr id="7" name="Content Placeholder 6"/>
          <p:cNvSpPr>
            <a:spLocks noGrp="1"/>
          </p:cNvSpPr>
          <p:nvPr>
            <p:ph sz="quarter" idx="14"/>
          </p:nvPr>
        </p:nvSpPr>
        <p:spPr/>
        <p:txBody>
          <a:bodyPr/>
          <a:lstStyle/>
          <a:p>
            <a:pPr marL="342900" indent="-342900">
              <a:buFont typeface="Arial" panose="020B0604020202020204" pitchFamily="34" charset="0"/>
              <a:buChar char="•"/>
            </a:pPr>
            <a:r>
              <a:rPr lang="fi-FI" dirty="0" err="1"/>
              <a:t>Started</a:t>
            </a:r>
            <a:r>
              <a:rPr lang="fi-FI" dirty="0"/>
              <a:t> as a </a:t>
            </a:r>
            <a:r>
              <a:rPr lang="fi-FI" dirty="0" err="1"/>
              <a:t>Redevelopment</a:t>
            </a:r>
            <a:r>
              <a:rPr lang="fi-FI" dirty="0"/>
              <a:t> </a:t>
            </a:r>
            <a:r>
              <a:rPr lang="fi-FI" dirty="0" err="1"/>
              <a:t>project</a:t>
            </a:r>
            <a:r>
              <a:rPr lang="fi-FI" dirty="0"/>
              <a:t> of an </a:t>
            </a:r>
            <a:r>
              <a:rPr lang="fi-FI" dirty="0" err="1"/>
              <a:t>army</a:t>
            </a:r>
            <a:r>
              <a:rPr lang="fi-FI" dirty="0"/>
              <a:t> </a:t>
            </a:r>
            <a:r>
              <a:rPr lang="fi-FI" dirty="0" err="1"/>
              <a:t>base</a:t>
            </a:r>
            <a:r>
              <a:rPr lang="fi-FI" dirty="0"/>
              <a:t>, </a:t>
            </a:r>
            <a:r>
              <a:rPr lang="fi-FI" dirty="0" err="1"/>
              <a:t>located</a:t>
            </a:r>
            <a:r>
              <a:rPr lang="fi-FI" dirty="0"/>
              <a:t> </a:t>
            </a:r>
            <a:r>
              <a:rPr lang="fi-FI" dirty="0" err="1"/>
              <a:t>close</a:t>
            </a:r>
            <a:r>
              <a:rPr lang="fi-FI" dirty="0"/>
              <a:t> to Boston, MA</a:t>
            </a:r>
          </a:p>
          <a:p>
            <a:pPr marL="342900" indent="-342900">
              <a:buFont typeface="Arial" panose="020B0604020202020204" pitchFamily="34" charset="0"/>
              <a:buChar char="•"/>
            </a:pPr>
            <a:r>
              <a:rPr lang="fi-FI" dirty="0" err="1"/>
              <a:t>Close</a:t>
            </a:r>
            <a:r>
              <a:rPr lang="fi-FI" dirty="0"/>
              <a:t> to 100 </a:t>
            </a:r>
            <a:r>
              <a:rPr lang="fi-FI" dirty="0" err="1"/>
              <a:t>organizations</a:t>
            </a:r>
            <a:r>
              <a:rPr lang="fi-FI" dirty="0"/>
              <a:t> in </a:t>
            </a:r>
            <a:r>
              <a:rPr lang="fi-FI" dirty="0" err="1"/>
              <a:t>the</a:t>
            </a:r>
            <a:r>
              <a:rPr lang="fi-FI" dirty="0"/>
              <a:t> </a:t>
            </a:r>
            <a:r>
              <a:rPr lang="fi-FI" dirty="0" err="1"/>
              <a:t>area</a:t>
            </a:r>
            <a:r>
              <a:rPr lang="fi-FI" dirty="0"/>
              <a:t> </a:t>
            </a:r>
            <a:r>
              <a:rPr lang="fi-FI" dirty="0" err="1"/>
              <a:t>have</a:t>
            </a:r>
            <a:r>
              <a:rPr lang="fi-FI" dirty="0"/>
              <a:t> </a:t>
            </a:r>
            <a:r>
              <a:rPr lang="fi-FI" dirty="0" err="1"/>
              <a:t>been</a:t>
            </a:r>
            <a:r>
              <a:rPr lang="fi-FI" dirty="0"/>
              <a:t> </a:t>
            </a:r>
            <a:r>
              <a:rPr lang="fi-FI" dirty="0" err="1"/>
              <a:t>involved</a:t>
            </a:r>
            <a:endParaRPr lang="fi-FI" dirty="0"/>
          </a:p>
          <a:p>
            <a:pPr marL="342900" indent="-342900">
              <a:buFont typeface="Arial" panose="020B0604020202020204" pitchFamily="34" charset="0"/>
              <a:buChar char="•"/>
            </a:pPr>
            <a:r>
              <a:rPr lang="fi-FI" dirty="0" err="1"/>
              <a:t>Coordinated</a:t>
            </a:r>
            <a:r>
              <a:rPr lang="fi-FI" dirty="0"/>
              <a:t> </a:t>
            </a:r>
            <a:r>
              <a:rPr lang="fi-FI" dirty="0" err="1"/>
              <a:t>by</a:t>
            </a:r>
            <a:r>
              <a:rPr lang="fi-FI" dirty="0"/>
              <a:t> </a:t>
            </a:r>
            <a:r>
              <a:rPr lang="fi-FI" dirty="0" err="1"/>
              <a:t>Devens</a:t>
            </a:r>
            <a:r>
              <a:rPr lang="fi-FI" dirty="0"/>
              <a:t> Eco-</a:t>
            </a:r>
            <a:r>
              <a:rPr lang="fi-FI" dirty="0" err="1"/>
              <a:t>Efficiency</a:t>
            </a:r>
            <a:r>
              <a:rPr lang="fi-FI" dirty="0"/>
              <a:t> Center and </a:t>
            </a:r>
            <a:r>
              <a:rPr lang="fi-FI" dirty="0" err="1"/>
              <a:t>Devens</a:t>
            </a:r>
            <a:r>
              <a:rPr lang="fi-FI" dirty="0"/>
              <a:t> Enterprise </a:t>
            </a:r>
            <a:r>
              <a:rPr lang="fi-FI" dirty="0" err="1"/>
              <a:t>Commision</a:t>
            </a:r>
            <a:endParaRPr lang="fi-FI" dirty="0"/>
          </a:p>
          <a:p>
            <a:endParaRPr lang="fi-FI" dirty="0"/>
          </a:p>
          <a:p>
            <a:endParaRPr lang="en-US" dirty="0"/>
          </a:p>
        </p:txBody>
      </p:sp>
      <p:sp>
        <p:nvSpPr>
          <p:cNvPr id="4" name="Date Placeholder 3"/>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EC5FB42-039D-4BF0-A354-748E643FEC94}" type="datetime1">
              <a:rPr kumimoji="0" lang="en-US"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5/24/2023</a:t>
            </a:fld>
            <a:endParaRPr kumimoji="0" lang="en-US"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Footer Placeholder 4"/>
          <p:cNvSpPr>
            <a:spLocks noGrp="1"/>
          </p:cNvSpPr>
          <p:nvPr>
            <p:ph type="ftr"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charset="0"/>
                <a:ea typeface="ＭＳ Ｐゴシック" charset="0"/>
              </a:rPr>
              <a:t>Samuli Patala</a:t>
            </a:r>
            <a:endParaRPr kumimoji="0" lang="en-US"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pic>
        <p:nvPicPr>
          <p:cNvPr id="8" name="Picture 7">
            <a:extLst>
              <a:ext uri="{FF2B5EF4-FFF2-40B4-BE49-F238E27FC236}">
                <a16:creationId xmlns:a16="http://schemas.microsoft.com/office/drawing/2014/main" id="{4473A067-2046-48BD-89F8-EE9C4F018920}"/>
              </a:ext>
            </a:extLst>
          </p:cNvPr>
          <p:cNvPicPr>
            <a:picLocks noChangeAspect="1"/>
          </p:cNvPicPr>
          <p:nvPr/>
        </p:nvPicPr>
        <p:blipFill>
          <a:blip r:embed="rId3"/>
          <a:stretch>
            <a:fillRect/>
          </a:stretch>
        </p:blipFill>
        <p:spPr>
          <a:xfrm>
            <a:off x="6866706" y="3965006"/>
            <a:ext cx="1561833" cy="764980"/>
          </a:xfrm>
          <a:prstGeom prst="rect">
            <a:avLst/>
          </a:prstGeom>
        </p:spPr>
      </p:pic>
    </p:spTree>
    <p:extLst>
      <p:ext uri="{BB962C8B-B14F-4D97-AF65-F5344CB8AC3E}">
        <p14:creationId xmlns:p14="http://schemas.microsoft.com/office/powerpoint/2010/main" val="39784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solidFill>
                  <a:schemeClr val="tx1"/>
                </a:solidFill>
              </a:rPr>
              <a:t>Case: </a:t>
            </a:r>
            <a:r>
              <a:rPr lang="fi-FI" dirty="0" err="1">
                <a:solidFill>
                  <a:schemeClr val="tx1"/>
                </a:solidFill>
              </a:rPr>
              <a:t>Basque</a:t>
            </a:r>
            <a:r>
              <a:rPr lang="fi-FI" dirty="0">
                <a:solidFill>
                  <a:schemeClr val="tx1"/>
                </a:solidFill>
              </a:rPr>
              <a:t> </a:t>
            </a:r>
            <a:r>
              <a:rPr lang="fi-FI" dirty="0" err="1">
                <a:solidFill>
                  <a:schemeClr val="tx1"/>
                </a:solidFill>
              </a:rPr>
              <a:t>Circular</a:t>
            </a:r>
            <a:r>
              <a:rPr lang="fi-FI" dirty="0">
                <a:solidFill>
                  <a:schemeClr val="tx1"/>
                </a:solidFill>
              </a:rPr>
              <a:t> </a:t>
            </a:r>
            <a:r>
              <a:rPr lang="fi-FI" dirty="0" err="1">
                <a:solidFill>
                  <a:schemeClr val="tx1"/>
                </a:solidFill>
              </a:rPr>
              <a:t>Economy</a:t>
            </a:r>
            <a:endParaRPr lang="en-US" dirty="0">
              <a:solidFill>
                <a:schemeClr val="tx1"/>
              </a:solidFill>
            </a:endParaRPr>
          </a:p>
        </p:txBody>
      </p:sp>
      <p:sp>
        <p:nvSpPr>
          <p:cNvPr id="7" name="Content Placeholder 6"/>
          <p:cNvSpPr>
            <a:spLocks noGrp="1"/>
          </p:cNvSpPr>
          <p:nvPr>
            <p:ph sz="quarter" idx="14"/>
          </p:nvPr>
        </p:nvSpPr>
        <p:spPr/>
        <p:txBody>
          <a:bodyPr/>
          <a:lstStyle/>
          <a:p>
            <a:r>
              <a:rPr lang="fi-FI" dirty="0" err="1"/>
              <a:t>Self-organized</a:t>
            </a:r>
            <a:r>
              <a:rPr lang="fi-FI" dirty="0"/>
              <a:t> </a:t>
            </a:r>
            <a:r>
              <a:rPr lang="fi-FI" dirty="0" err="1"/>
              <a:t>group</a:t>
            </a:r>
            <a:r>
              <a:rPr lang="fi-FI" dirty="0"/>
              <a:t> of </a:t>
            </a:r>
            <a:r>
              <a:rPr lang="fi-FI" dirty="0" err="1"/>
              <a:t>organizations</a:t>
            </a:r>
            <a:r>
              <a:rPr lang="fi-FI" dirty="0"/>
              <a:t> </a:t>
            </a:r>
            <a:r>
              <a:rPr lang="fi-FI" dirty="0" err="1"/>
              <a:t>undertaking</a:t>
            </a:r>
            <a:r>
              <a:rPr lang="fi-FI" dirty="0"/>
              <a:t> </a:t>
            </a:r>
            <a:r>
              <a:rPr lang="fi-FI" dirty="0" err="1"/>
              <a:t>projects</a:t>
            </a:r>
            <a:r>
              <a:rPr lang="fi-FI" dirty="0"/>
              <a:t> and </a:t>
            </a:r>
            <a:r>
              <a:rPr lang="fi-FI" dirty="0" err="1"/>
              <a:t>other</a:t>
            </a:r>
            <a:r>
              <a:rPr lang="fi-FI" dirty="0"/>
              <a:t> </a:t>
            </a:r>
            <a:r>
              <a:rPr lang="fi-FI" dirty="0" err="1"/>
              <a:t>collective</a:t>
            </a:r>
            <a:r>
              <a:rPr lang="fi-FI" dirty="0"/>
              <a:t> </a:t>
            </a:r>
            <a:r>
              <a:rPr lang="fi-FI" dirty="0" err="1"/>
              <a:t>activities</a:t>
            </a:r>
            <a:r>
              <a:rPr lang="fi-FI" dirty="0"/>
              <a:t> for CE</a:t>
            </a:r>
          </a:p>
          <a:p>
            <a:r>
              <a:rPr lang="fi-FI" dirty="0" err="1"/>
              <a:t>Started</a:t>
            </a:r>
            <a:r>
              <a:rPr lang="fi-FI" dirty="0"/>
              <a:t> in 2013</a:t>
            </a:r>
          </a:p>
          <a:p>
            <a:r>
              <a:rPr lang="fi-FI" dirty="0"/>
              <a:t>150 </a:t>
            </a:r>
            <a:r>
              <a:rPr lang="fi-FI" dirty="0" err="1"/>
              <a:t>organizations</a:t>
            </a:r>
            <a:r>
              <a:rPr lang="fi-FI" dirty="0"/>
              <a:t> </a:t>
            </a:r>
            <a:r>
              <a:rPr lang="fi-FI" dirty="0" err="1"/>
              <a:t>have</a:t>
            </a:r>
            <a:r>
              <a:rPr lang="fi-FI" dirty="0"/>
              <a:t> </a:t>
            </a:r>
            <a:r>
              <a:rPr lang="fi-FI" dirty="0" err="1"/>
              <a:t>been</a:t>
            </a:r>
            <a:r>
              <a:rPr lang="fi-FI" dirty="0"/>
              <a:t> </a:t>
            </a:r>
            <a:r>
              <a:rPr lang="fi-FI" dirty="0" err="1"/>
              <a:t>involved</a:t>
            </a:r>
            <a:endParaRPr lang="fi-FI" dirty="0"/>
          </a:p>
          <a:p>
            <a:endParaRPr lang="en-US" dirty="0"/>
          </a:p>
          <a:p>
            <a:endParaRPr lang="en-US" dirty="0"/>
          </a:p>
        </p:txBody>
      </p:sp>
      <p:sp>
        <p:nvSpPr>
          <p:cNvPr id="4" name="Date Placeholder 3"/>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EC5FB42-039D-4BF0-A354-748E643FEC94}" type="datetime1">
              <a:rPr kumimoji="0" lang="en-US"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5/24/2023</a:t>
            </a:fld>
            <a:endParaRPr kumimoji="0" lang="en-US"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Footer Placeholder 4"/>
          <p:cNvSpPr>
            <a:spLocks noGrp="1"/>
          </p:cNvSpPr>
          <p:nvPr>
            <p:ph type="ftr"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charset="0"/>
                <a:ea typeface="ＭＳ Ｐゴシック" charset="0"/>
              </a:rPr>
              <a:t>Samuli Patala</a:t>
            </a:r>
            <a:endParaRPr kumimoji="0" lang="en-US" sz="900" b="0" i="0" u="none" strike="noStrike" kern="1200" cap="none" spc="0" normalizeH="0" baseline="0" noProof="0" dirty="0">
              <a:ln>
                <a:noFill/>
              </a:ln>
              <a:solidFill>
                <a:prstClr val="black">
                  <a:tint val="75000"/>
                </a:prstClr>
              </a:solidFill>
              <a:effectLst/>
              <a:uLnTx/>
              <a:uFillTx/>
              <a:latin typeface="Arial" charset="0"/>
              <a:ea typeface="ＭＳ Ｐゴシック" charset="0"/>
            </a:endParaRPr>
          </a:p>
        </p:txBody>
      </p:sp>
      <p:pic>
        <p:nvPicPr>
          <p:cNvPr id="8" name="Picture 7">
            <a:extLst>
              <a:ext uri="{FF2B5EF4-FFF2-40B4-BE49-F238E27FC236}">
                <a16:creationId xmlns:a16="http://schemas.microsoft.com/office/drawing/2014/main" id="{1F74965F-CA06-4EA6-8F29-F66973922B84}"/>
              </a:ext>
            </a:extLst>
          </p:cNvPr>
          <p:cNvPicPr>
            <a:picLocks noChangeAspect="1"/>
          </p:cNvPicPr>
          <p:nvPr/>
        </p:nvPicPr>
        <p:blipFill>
          <a:blip r:embed="rId3"/>
          <a:stretch>
            <a:fillRect/>
          </a:stretch>
        </p:blipFill>
        <p:spPr>
          <a:xfrm>
            <a:off x="6727856" y="3590485"/>
            <a:ext cx="1386526" cy="1139501"/>
          </a:xfrm>
          <a:prstGeom prst="rect">
            <a:avLst/>
          </a:prstGeom>
        </p:spPr>
      </p:pic>
    </p:spTree>
    <p:extLst>
      <p:ext uri="{BB962C8B-B14F-4D97-AF65-F5344CB8AC3E}">
        <p14:creationId xmlns:p14="http://schemas.microsoft.com/office/powerpoint/2010/main" val="21618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D0C1E-0F3E-456F-9552-9A330214950C}"/>
              </a:ext>
            </a:extLst>
          </p:cNvPr>
          <p:cNvSpPr>
            <a:spLocks noGrp="1"/>
          </p:cNvSpPr>
          <p:nvPr>
            <p:ph type="body" sz="half" idx="10"/>
          </p:nvPr>
        </p:nvSpPr>
        <p:spPr/>
        <p:txBody>
          <a:bodyPr/>
          <a:lstStyle/>
          <a:p>
            <a:r>
              <a:rPr lang="en-US" dirty="0"/>
              <a:t>Findings</a:t>
            </a:r>
            <a:endParaRPr lang="fi-FI" dirty="0"/>
          </a:p>
        </p:txBody>
      </p:sp>
      <p:sp>
        <p:nvSpPr>
          <p:cNvPr id="3" name="Text Placeholder 2">
            <a:extLst>
              <a:ext uri="{FF2B5EF4-FFF2-40B4-BE49-F238E27FC236}">
                <a16:creationId xmlns:a16="http://schemas.microsoft.com/office/drawing/2014/main" id="{20073EEF-CC55-4CE2-A375-076CC60F5294}"/>
              </a:ext>
            </a:extLst>
          </p:cNvPr>
          <p:cNvSpPr>
            <a:spLocks noGrp="1"/>
          </p:cNvSpPr>
          <p:nvPr>
            <p:ph type="body" sz="half" idx="11"/>
          </p:nvPr>
        </p:nvSpPr>
        <p:spPr/>
        <p:txBody>
          <a:bodyPr/>
          <a:lstStyle/>
          <a:p>
            <a:endParaRPr lang="fi-FI"/>
          </a:p>
        </p:txBody>
      </p:sp>
      <p:graphicFrame>
        <p:nvGraphicFramePr>
          <p:cNvPr id="4" name="Diagram 3">
            <a:extLst>
              <a:ext uri="{FF2B5EF4-FFF2-40B4-BE49-F238E27FC236}">
                <a16:creationId xmlns:a16="http://schemas.microsoft.com/office/drawing/2014/main" id="{2DDBAC10-109D-4458-8CB5-17E3B5B676A3}"/>
              </a:ext>
            </a:extLst>
          </p:cNvPr>
          <p:cNvGraphicFramePr/>
          <p:nvPr/>
        </p:nvGraphicFramePr>
        <p:xfrm>
          <a:off x="292329" y="1410740"/>
          <a:ext cx="6845300" cy="3184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15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29F066-8104-4764-A6DF-457E8C5197C3}"/>
              </a:ext>
            </a:extLst>
          </p:cNvPr>
          <p:cNvSpPr>
            <a:spLocks noGrp="1"/>
          </p:cNvSpPr>
          <p:nvPr>
            <p:ph type="body" sz="half" idx="10"/>
          </p:nvPr>
        </p:nvSpPr>
        <p:spPr/>
        <p:txBody>
          <a:bodyPr/>
          <a:lstStyle/>
          <a:p>
            <a:r>
              <a:rPr lang="en-US" dirty="0"/>
              <a:t>Examples of circular business models</a:t>
            </a:r>
            <a:br>
              <a:rPr lang="en-US" dirty="0"/>
            </a:br>
            <a:endParaRPr lang="fi-FI" dirty="0"/>
          </a:p>
        </p:txBody>
      </p:sp>
      <p:sp>
        <p:nvSpPr>
          <p:cNvPr id="6" name="Text Placeholder 5">
            <a:extLst>
              <a:ext uri="{FF2B5EF4-FFF2-40B4-BE49-F238E27FC236}">
                <a16:creationId xmlns:a16="http://schemas.microsoft.com/office/drawing/2014/main" id="{56058B43-9756-44D8-93B7-5740B99DD6E6}"/>
              </a:ext>
            </a:extLst>
          </p:cNvPr>
          <p:cNvSpPr>
            <a:spLocks noGrp="1"/>
          </p:cNvSpPr>
          <p:nvPr>
            <p:ph type="body" sz="half" idx="11"/>
          </p:nvPr>
        </p:nvSpPr>
        <p:spPr/>
        <p:txBody>
          <a:bodyPr/>
          <a:lstStyle/>
          <a:p>
            <a:endParaRPr lang="fi-FI"/>
          </a:p>
        </p:txBody>
      </p:sp>
      <p:sp>
        <p:nvSpPr>
          <p:cNvPr id="2" name="Slide Number Placeholder 1"/>
          <p:cNvSpPr>
            <a:spLocks noGrp="1"/>
          </p:cNvSpPr>
          <p:nvPr>
            <p:ph type="sldNum" sz="quarter" idx="14"/>
          </p:nvPr>
        </p:nvSpPr>
        <p:spPr/>
        <p:txBody>
          <a:bodyPr/>
          <a:lstStyle/>
          <a:p>
            <a:fld id="{3DAE2836-CC8F-5C4D-AF1C-BED738CF6F43}" type="slidenum">
              <a:rPr lang="en-US" smtClean="0"/>
              <a:pPr/>
              <a:t>4</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686" y="1669677"/>
            <a:ext cx="2555365" cy="2555365"/>
          </a:xfrm>
          <a:prstGeom prst="rect">
            <a:avLst/>
          </a:prstGeom>
        </p:spPr>
      </p:pic>
      <p:pic>
        <p:nvPicPr>
          <p:cNvPr id="3" name="Picture 2">
            <a:extLst>
              <a:ext uri="{FF2B5EF4-FFF2-40B4-BE49-F238E27FC236}">
                <a16:creationId xmlns:a16="http://schemas.microsoft.com/office/drawing/2014/main" id="{6A6E33BB-7595-4865-8EDB-AFC2EAE68BA3}"/>
              </a:ext>
            </a:extLst>
          </p:cNvPr>
          <p:cNvPicPr>
            <a:picLocks noChangeAspect="1"/>
          </p:cNvPicPr>
          <p:nvPr/>
        </p:nvPicPr>
        <p:blipFill>
          <a:blip r:embed="rId4"/>
          <a:stretch>
            <a:fillRect/>
          </a:stretch>
        </p:blipFill>
        <p:spPr>
          <a:xfrm>
            <a:off x="526545" y="3634347"/>
            <a:ext cx="2371108" cy="785608"/>
          </a:xfrm>
          <a:prstGeom prst="rect">
            <a:avLst/>
          </a:prstGeom>
        </p:spPr>
      </p:pic>
      <p:pic>
        <p:nvPicPr>
          <p:cNvPr id="9" name="Picture 8">
            <a:extLst>
              <a:ext uri="{FF2B5EF4-FFF2-40B4-BE49-F238E27FC236}">
                <a16:creationId xmlns:a16="http://schemas.microsoft.com/office/drawing/2014/main" id="{5492EC01-8583-4991-85FC-B4CB300DE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3146013"/>
            <a:ext cx="1152128" cy="1451681"/>
          </a:xfrm>
          <a:prstGeom prst="rect">
            <a:avLst/>
          </a:prstGeom>
        </p:spPr>
      </p:pic>
    </p:spTree>
    <p:extLst>
      <p:ext uri="{BB962C8B-B14F-4D97-AF65-F5344CB8AC3E}">
        <p14:creationId xmlns:p14="http://schemas.microsoft.com/office/powerpoint/2010/main" val="12710929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B2FFEE-E01C-4B46-B42B-D45EC8AFF7A9}"/>
              </a:ext>
            </a:extLst>
          </p:cNvPr>
          <p:cNvSpPr>
            <a:spLocks noGrp="1"/>
          </p:cNvSpPr>
          <p:nvPr>
            <p:ph type="body" sz="half" idx="11"/>
          </p:nvPr>
        </p:nvSpPr>
        <p:spPr/>
        <p:txBody>
          <a:bodyPr/>
          <a:lstStyle/>
          <a:p>
            <a:r>
              <a:rPr lang="en-US" dirty="0"/>
              <a:t>Critique of CE</a:t>
            </a:r>
            <a:endParaRPr lang="fi-FI" dirty="0"/>
          </a:p>
        </p:txBody>
      </p:sp>
    </p:spTree>
    <p:extLst>
      <p:ext uri="{BB962C8B-B14F-4D97-AF65-F5344CB8AC3E}">
        <p14:creationId xmlns:p14="http://schemas.microsoft.com/office/powerpoint/2010/main" val="663372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E4B5C8-24E3-4317-8708-58942BA08E26}"/>
              </a:ext>
            </a:extLst>
          </p:cNvPr>
          <p:cNvSpPr>
            <a:spLocks noGrp="1"/>
          </p:cNvSpPr>
          <p:nvPr>
            <p:ph type="body" sz="half" idx="10"/>
          </p:nvPr>
        </p:nvSpPr>
        <p:spPr/>
        <p:txBody>
          <a:bodyPr/>
          <a:lstStyle/>
          <a:p>
            <a:r>
              <a:rPr lang="en-US" dirty="0"/>
              <a:t>CE limitations and challenges </a:t>
            </a:r>
            <a:endParaRPr lang="fi-FI" dirty="0"/>
          </a:p>
        </p:txBody>
      </p:sp>
      <p:sp>
        <p:nvSpPr>
          <p:cNvPr id="3" name="Text Placeholder 2">
            <a:extLst>
              <a:ext uri="{FF2B5EF4-FFF2-40B4-BE49-F238E27FC236}">
                <a16:creationId xmlns:a16="http://schemas.microsoft.com/office/drawing/2014/main" id="{6B9929AF-1456-4EF4-B9DF-139EB1DBCF2C}"/>
              </a:ext>
            </a:extLst>
          </p:cNvPr>
          <p:cNvSpPr>
            <a:spLocks noGrp="1"/>
          </p:cNvSpPr>
          <p:nvPr>
            <p:ph type="body" sz="half" idx="11"/>
          </p:nvPr>
        </p:nvSpPr>
        <p:spPr/>
        <p:txBody>
          <a:bodyPr/>
          <a:lstStyle/>
          <a:p>
            <a:r>
              <a:rPr lang="en-US" dirty="0"/>
              <a:t>Group discussion:</a:t>
            </a:r>
          </a:p>
          <a:p>
            <a:endParaRPr lang="en-US" dirty="0"/>
          </a:p>
          <a:p>
            <a:r>
              <a:rPr lang="en-US" dirty="0"/>
              <a:t>What might be the potential limits and challenges related to circular economy:</a:t>
            </a:r>
          </a:p>
          <a:p>
            <a:pPr marL="342900" indent="-342900">
              <a:buFont typeface="Arial" panose="020B0604020202020204" pitchFamily="34" charset="0"/>
              <a:buChar char="•"/>
            </a:pPr>
            <a:r>
              <a:rPr lang="en-US" dirty="0"/>
              <a:t>Problems with circularity as a vision/goal?</a:t>
            </a:r>
          </a:p>
          <a:p>
            <a:pPr marL="342900" indent="-342900">
              <a:buFont typeface="Arial" panose="020B0604020202020204" pitchFamily="34" charset="0"/>
              <a:buChar char="•"/>
            </a:pPr>
            <a:r>
              <a:rPr lang="en-US" dirty="0"/>
              <a:t>Challenges related to implementation of circular economy? </a:t>
            </a:r>
            <a:endParaRPr lang="fi-FI" dirty="0"/>
          </a:p>
          <a:p>
            <a:endParaRPr lang="en-US" dirty="0"/>
          </a:p>
          <a:p>
            <a:endParaRPr lang="en-US" dirty="0"/>
          </a:p>
        </p:txBody>
      </p:sp>
    </p:spTree>
    <p:extLst>
      <p:ext uri="{BB962C8B-B14F-4D97-AF65-F5344CB8AC3E}">
        <p14:creationId xmlns:p14="http://schemas.microsoft.com/office/powerpoint/2010/main" val="2005427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FACD8D-05AC-432A-B979-841B59AAE7F4}"/>
              </a:ext>
            </a:extLst>
          </p:cNvPr>
          <p:cNvSpPr>
            <a:spLocks noGrp="1"/>
          </p:cNvSpPr>
          <p:nvPr>
            <p:ph type="body" sz="half" idx="10"/>
          </p:nvPr>
        </p:nvSpPr>
        <p:spPr/>
        <p:txBody>
          <a:bodyPr/>
          <a:lstStyle/>
          <a:p>
            <a:r>
              <a:rPr lang="en-US" dirty="0"/>
              <a:t>Some critiques of circular economy </a:t>
            </a:r>
            <a:endParaRPr lang="fi-FI" dirty="0"/>
          </a:p>
        </p:txBody>
      </p:sp>
      <p:sp>
        <p:nvSpPr>
          <p:cNvPr id="3" name="Text Placeholder 2">
            <a:extLst>
              <a:ext uri="{FF2B5EF4-FFF2-40B4-BE49-F238E27FC236}">
                <a16:creationId xmlns:a16="http://schemas.microsoft.com/office/drawing/2014/main" id="{D5E60CED-8E6F-4B9F-B061-65B4773F94CC}"/>
              </a:ext>
            </a:extLst>
          </p:cNvPr>
          <p:cNvSpPr>
            <a:spLocks noGrp="1"/>
          </p:cNvSpPr>
          <p:nvPr>
            <p:ph type="body" sz="half" idx="11"/>
          </p:nvPr>
        </p:nvSpPr>
        <p:spPr>
          <a:xfrm>
            <a:off x="446464" y="1511107"/>
            <a:ext cx="8697535" cy="3388289"/>
          </a:xfrm>
        </p:spPr>
        <p:txBody>
          <a:bodyPr/>
          <a:lstStyle/>
          <a:p>
            <a:r>
              <a:rPr lang="en-US" sz="1800" dirty="0"/>
              <a:t>Limits and boundary conditions of CE</a:t>
            </a:r>
          </a:p>
          <a:p>
            <a:pPr lvl="1"/>
            <a:r>
              <a:rPr lang="fi-FI" sz="1800" dirty="0"/>
              <a:t>Business case is </a:t>
            </a:r>
            <a:r>
              <a:rPr lang="fi-FI" sz="1800" dirty="0" err="1"/>
              <a:t>often</a:t>
            </a:r>
            <a:r>
              <a:rPr lang="fi-FI" sz="1800" dirty="0"/>
              <a:t> </a:t>
            </a:r>
            <a:r>
              <a:rPr lang="fi-FI" sz="1800" dirty="0" err="1"/>
              <a:t>taken</a:t>
            </a:r>
            <a:r>
              <a:rPr lang="fi-FI" sz="1800" dirty="0"/>
              <a:t> as an </a:t>
            </a:r>
            <a:r>
              <a:rPr lang="fi-FI" sz="1800" dirty="0" err="1"/>
              <a:t>assumption</a:t>
            </a:r>
            <a:r>
              <a:rPr lang="fi-FI" sz="1800" dirty="0"/>
              <a:t> – no </a:t>
            </a:r>
            <a:r>
              <a:rPr lang="fi-FI" sz="1800" dirty="0" err="1"/>
              <a:t>consideration</a:t>
            </a:r>
            <a:r>
              <a:rPr lang="fi-FI" sz="1800" dirty="0"/>
              <a:t> of </a:t>
            </a:r>
            <a:r>
              <a:rPr lang="fi-FI" sz="1800" dirty="0" err="1"/>
              <a:t>trade-offs</a:t>
            </a:r>
            <a:endParaRPr lang="fi-FI" sz="1800" dirty="0"/>
          </a:p>
          <a:p>
            <a:pPr lvl="1"/>
            <a:r>
              <a:rPr lang="en-US" sz="1800" dirty="0"/>
              <a:t>Physical limits (e.g. entropy) are not considered</a:t>
            </a:r>
          </a:p>
          <a:p>
            <a:r>
              <a:rPr lang="en-US" sz="1800" dirty="0"/>
              <a:t>Limited perception of agency</a:t>
            </a:r>
          </a:p>
          <a:p>
            <a:pPr lvl="1"/>
            <a:r>
              <a:rPr lang="fi-FI" sz="1800" dirty="0"/>
              <a:t>Reliance on business </a:t>
            </a:r>
            <a:r>
              <a:rPr lang="fi-FI" sz="1800" dirty="0" err="1"/>
              <a:t>models</a:t>
            </a:r>
            <a:r>
              <a:rPr lang="fi-FI" sz="1800" dirty="0"/>
              <a:t> and </a:t>
            </a:r>
            <a:r>
              <a:rPr lang="fi-FI" sz="1800" dirty="0" err="1"/>
              <a:t>piecemeal</a:t>
            </a:r>
            <a:r>
              <a:rPr lang="fi-FI" sz="1800" dirty="0"/>
              <a:t> </a:t>
            </a:r>
            <a:r>
              <a:rPr lang="fi-FI" sz="1800" dirty="0" err="1"/>
              <a:t>solutions</a:t>
            </a:r>
            <a:r>
              <a:rPr lang="fi-FI" sz="1800" dirty="0"/>
              <a:t> – </a:t>
            </a:r>
            <a:r>
              <a:rPr lang="fi-FI" sz="1800" dirty="0" err="1"/>
              <a:t>systems</a:t>
            </a:r>
            <a:r>
              <a:rPr lang="fi-FI" sz="1800" dirty="0"/>
              <a:t> </a:t>
            </a:r>
            <a:r>
              <a:rPr lang="fi-FI" sz="1800" dirty="0" err="1"/>
              <a:t>thinking</a:t>
            </a:r>
            <a:r>
              <a:rPr lang="fi-FI" sz="1800" dirty="0"/>
              <a:t> </a:t>
            </a:r>
            <a:r>
              <a:rPr lang="fi-FI" sz="1800" dirty="0" err="1"/>
              <a:t>lacking</a:t>
            </a:r>
            <a:r>
              <a:rPr lang="fi-FI" sz="1800" dirty="0"/>
              <a:t> </a:t>
            </a:r>
          </a:p>
          <a:p>
            <a:pPr lvl="1"/>
            <a:r>
              <a:rPr lang="fi-FI" sz="1800" dirty="0" err="1"/>
              <a:t>Lack</a:t>
            </a:r>
            <a:r>
              <a:rPr lang="fi-FI" sz="1800" dirty="0"/>
              <a:t> of </a:t>
            </a:r>
            <a:r>
              <a:rPr lang="fi-FI" sz="1800" dirty="0" err="1"/>
              <a:t>attention</a:t>
            </a:r>
            <a:r>
              <a:rPr lang="fi-FI" sz="1800" dirty="0"/>
              <a:t> to non-business </a:t>
            </a:r>
            <a:r>
              <a:rPr lang="fi-FI" sz="1800" dirty="0" err="1"/>
              <a:t>actors</a:t>
            </a:r>
            <a:r>
              <a:rPr lang="fi-FI" sz="1800" dirty="0"/>
              <a:t> and Global South</a:t>
            </a:r>
          </a:p>
          <a:p>
            <a:r>
              <a:rPr lang="en-US" sz="1800" dirty="0"/>
              <a:t>Sustainability impacts might be limited </a:t>
            </a:r>
          </a:p>
          <a:p>
            <a:pPr marL="971489" lvl="1" indent="-342900"/>
            <a:r>
              <a:rPr lang="en-US" sz="1800" dirty="0"/>
              <a:t>Doesn’t address consumption – potential rebound effect </a:t>
            </a:r>
          </a:p>
          <a:p>
            <a:pPr marL="971489" lvl="1" indent="-342900"/>
            <a:r>
              <a:rPr lang="en-US" sz="1800" dirty="0"/>
              <a:t>Lack of attention on the social side of sustainability </a:t>
            </a:r>
            <a:endParaRPr lang="en-US" sz="1200" dirty="0"/>
          </a:p>
          <a:p>
            <a:r>
              <a:rPr lang="fi-FI" sz="1800" dirty="0"/>
              <a:t>-&gt; </a:t>
            </a:r>
            <a:r>
              <a:rPr lang="fi-FI" sz="1800" dirty="0" err="1"/>
              <a:t>Overall</a:t>
            </a:r>
            <a:r>
              <a:rPr lang="fi-FI" sz="1800" dirty="0"/>
              <a:t>, </a:t>
            </a:r>
            <a:r>
              <a:rPr lang="fi-FI" sz="1800" dirty="0" err="1"/>
              <a:t>one</a:t>
            </a:r>
            <a:r>
              <a:rPr lang="fi-FI" sz="1800" dirty="0"/>
              <a:t> </a:t>
            </a:r>
            <a:r>
              <a:rPr lang="fi-FI" sz="1800" dirty="0" err="1"/>
              <a:t>potential</a:t>
            </a:r>
            <a:r>
              <a:rPr lang="fi-FI" sz="1800" dirty="0"/>
              <a:t> </a:t>
            </a:r>
            <a:r>
              <a:rPr lang="fi-FI" sz="1800" dirty="0" err="1"/>
              <a:t>solution</a:t>
            </a:r>
            <a:r>
              <a:rPr lang="fi-FI" sz="1800" dirty="0"/>
              <a:t> to </a:t>
            </a:r>
            <a:r>
              <a:rPr lang="fi-FI" sz="1800" dirty="0" err="1"/>
              <a:t>sustainability</a:t>
            </a:r>
            <a:r>
              <a:rPr lang="fi-FI" sz="1800" dirty="0"/>
              <a:t>, </a:t>
            </a:r>
            <a:r>
              <a:rPr lang="fi-FI" sz="1800" dirty="0" err="1"/>
              <a:t>not</a:t>
            </a:r>
            <a:r>
              <a:rPr lang="fi-FI" sz="1800" dirty="0"/>
              <a:t> a </a:t>
            </a:r>
            <a:r>
              <a:rPr lang="fi-FI" sz="1800" dirty="0" err="1"/>
              <a:t>panacea</a:t>
            </a:r>
            <a:endParaRPr lang="fi-FI" sz="1200" dirty="0"/>
          </a:p>
        </p:txBody>
      </p:sp>
      <p:sp>
        <p:nvSpPr>
          <p:cNvPr id="5" name="TextBox 4">
            <a:extLst>
              <a:ext uri="{FF2B5EF4-FFF2-40B4-BE49-F238E27FC236}">
                <a16:creationId xmlns:a16="http://schemas.microsoft.com/office/drawing/2014/main" id="{D7776B87-AEBF-A886-D535-6252E196A3AC}"/>
              </a:ext>
            </a:extLst>
          </p:cNvPr>
          <p:cNvSpPr txBox="1"/>
          <p:nvPr/>
        </p:nvSpPr>
        <p:spPr>
          <a:xfrm>
            <a:off x="2011168" y="5083917"/>
            <a:ext cx="6875978" cy="400110"/>
          </a:xfrm>
          <a:prstGeom prst="rect">
            <a:avLst/>
          </a:prstGeom>
          <a:noFill/>
        </p:spPr>
        <p:txBody>
          <a:bodyPr wrap="square">
            <a:spAutoFit/>
          </a:bodyPr>
          <a:lstStyle/>
          <a:p>
            <a:r>
              <a:rPr lang="fi-FI" sz="1000" b="0" i="0" dirty="0">
                <a:solidFill>
                  <a:srgbClr val="222222"/>
                </a:solidFill>
                <a:effectLst/>
                <a:latin typeface="Arial" panose="020B0604020202020204" pitchFamily="34" charset="0"/>
              </a:rPr>
              <a:t>Dzhengiz, Tulin, Elizabeth M. Miller, Jukka‐Pekka Ovaska, and Samuli Patala. "</a:t>
            </a:r>
            <a:r>
              <a:rPr lang="fi-FI" sz="1000" b="0" i="0" dirty="0" err="1">
                <a:solidFill>
                  <a:srgbClr val="222222"/>
                </a:solidFill>
                <a:effectLst/>
                <a:latin typeface="Arial" panose="020B0604020202020204" pitchFamily="34" charset="0"/>
              </a:rPr>
              <a:t>Unpacking</a:t>
            </a:r>
            <a:r>
              <a:rPr lang="fi-FI" sz="1000" b="0" i="0" dirty="0">
                <a:solidFill>
                  <a:srgbClr val="222222"/>
                </a:solidFill>
                <a:effectLst/>
                <a:latin typeface="Arial" panose="020B0604020202020204" pitchFamily="34" charset="0"/>
              </a:rPr>
              <a:t> </a:t>
            </a:r>
            <a:r>
              <a:rPr lang="fi-FI" sz="1000" b="0" i="0" dirty="0" err="1">
                <a:solidFill>
                  <a:srgbClr val="222222"/>
                </a:solidFill>
                <a:effectLst/>
                <a:latin typeface="Arial" panose="020B0604020202020204" pitchFamily="34" charset="0"/>
              </a:rPr>
              <a:t>the</a:t>
            </a:r>
            <a:r>
              <a:rPr lang="fi-FI" sz="1000" b="0" i="0" dirty="0">
                <a:solidFill>
                  <a:srgbClr val="222222"/>
                </a:solidFill>
                <a:effectLst/>
                <a:latin typeface="Arial" panose="020B0604020202020204" pitchFamily="34" charset="0"/>
              </a:rPr>
              <a:t> </a:t>
            </a:r>
            <a:r>
              <a:rPr lang="fi-FI" sz="1000" b="0" i="0" dirty="0" err="1">
                <a:solidFill>
                  <a:srgbClr val="222222"/>
                </a:solidFill>
                <a:effectLst/>
                <a:latin typeface="Arial" panose="020B0604020202020204" pitchFamily="34" charset="0"/>
              </a:rPr>
              <a:t>circular</a:t>
            </a:r>
            <a:r>
              <a:rPr lang="fi-FI" sz="1000" b="0" i="0" dirty="0">
                <a:solidFill>
                  <a:srgbClr val="222222"/>
                </a:solidFill>
                <a:effectLst/>
                <a:latin typeface="Arial" panose="020B0604020202020204" pitchFamily="34" charset="0"/>
              </a:rPr>
              <a:t> </a:t>
            </a:r>
            <a:r>
              <a:rPr lang="fi-FI" sz="1000" b="0" i="0" dirty="0" err="1">
                <a:solidFill>
                  <a:srgbClr val="222222"/>
                </a:solidFill>
                <a:effectLst/>
                <a:latin typeface="Arial" panose="020B0604020202020204" pitchFamily="34" charset="0"/>
              </a:rPr>
              <a:t>economy</a:t>
            </a:r>
            <a:r>
              <a:rPr lang="fi-FI" sz="1000" b="0" i="0" dirty="0">
                <a:solidFill>
                  <a:srgbClr val="222222"/>
                </a:solidFill>
                <a:effectLst/>
                <a:latin typeface="Arial" panose="020B0604020202020204" pitchFamily="34" charset="0"/>
              </a:rPr>
              <a:t>: A </a:t>
            </a:r>
            <a:r>
              <a:rPr lang="fi-FI" sz="1000" b="0" i="0" dirty="0" err="1">
                <a:solidFill>
                  <a:srgbClr val="222222"/>
                </a:solidFill>
                <a:effectLst/>
                <a:latin typeface="Arial" panose="020B0604020202020204" pitchFamily="34" charset="0"/>
              </a:rPr>
              <a:t>problematizing</a:t>
            </a:r>
            <a:r>
              <a:rPr lang="fi-FI" sz="1000" b="0" i="0" dirty="0">
                <a:solidFill>
                  <a:srgbClr val="222222"/>
                </a:solidFill>
                <a:effectLst/>
                <a:latin typeface="Arial" panose="020B0604020202020204" pitchFamily="34" charset="0"/>
              </a:rPr>
              <a:t> </a:t>
            </a:r>
            <a:r>
              <a:rPr lang="fi-FI" sz="1000" b="0" i="0" dirty="0" err="1">
                <a:solidFill>
                  <a:srgbClr val="222222"/>
                </a:solidFill>
                <a:effectLst/>
                <a:latin typeface="Arial" panose="020B0604020202020204" pitchFamily="34" charset="0"/>
              </a:rPr>
              <a:t>review</a:t>
            </a:r>
            <a:r>
              <a:rPr lang="fi-FI" sz="1000" b="0" i="0" dirty="0">
                <a:solidFill>
                  <a:srgbClr val="222222"/>
                </a:solidFill>
                <a:effectLst/>
                <a:latin typeface="Arial" panose="020B0604020202020204" pitchFamily="34" charset="0"/>
              </a:rPr>
              <a:t>." </a:t>
            </a:r>
            <a:r>
              <a:rPr lang="fi-FI" sz="1000" b="0" i="1" dirty="0">
                <a:solidFill>
                  <a:srgbClr val="222222"/>
                </a:solidFill>
                <a:effectLst/>
                <a:latin typeface="Arial" panose="020B0604020202020204" pitchFamily="34" charset="0"/>
              </a:rPr>
              <a:t>International Journal of Management </a:t>
            </a:r>
            <a:r>
              <a:rPr lang="fi-FI" sz="1000" b="0" i="1" dirty="0" err="1">
                <a:solidFill>
                  <a:srgbClr val="222222"/>
                </a:solidFill>
                <a:effectLst/>
                <a:latin typeface="Arial" panose="020B0604020202020204" pitchFamily="34" charset="0"/>
              </a:rPr>
              <a:t>Reviews</a:t>
            </a:r>
            <a:r>
              <a:rPr lang="fi-FI" sz="1000" b="0" i="0" dirty="0">
                <a:solidFill>
                  <a:srgbClr val="222222"/>
                </a:solidFill>
                <a:effectLst/>
                <a:latin typeface="Arial" panose="020B0604020202020204" pitchFamily="34" charset="0"/>
              </a:rPr>
              <a:t> (2023).</a:t>
            </a:r>
            <a:endParaRPr lang="fi-FI" sz="1000" dirty="0"/>
          </a:p>
        </p:txBody>
      </p:sp>
    </p:spTree>
    <p:extLst>
      <p:ext uri="{BB962C8B-B14F-4D97-AF65-F5344CB8AC3E}">
        <p14:creationId xmlns:p14="http://schemas.microsoft.com/office/powerpoint/2010/main" val="40429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solidFill>
                  <a:schemeClr val="tx1"/>
                </a:solidFill>
              </a:rPr>
              <a:t>Summary</a:t>
            </a:r>
            <a:endParaRPr lang="en-US" dirty="0">
              <a:solidFill>
                <a:schemeClr val="tx1"/>
              </a:solidFill>
            </a:endParaRPr>
          </a:p>
        </p:txBody>
      </p:sp>
      <p:sp>
        <p:nvSpPr>
          <p:cNvPr id="3" name="Content Placeholder 2"/>
          <p:cNvSpPr>
            <a:spLocks noGrp="1"/>
          </p:cNvSpPr>
          <p:nvPr>
            <p:ph sz="quarter" idx="14"/>
          </p:nvPr>
        </p:nvSpPr>
        <p:spPr/>
        <p:txBody>
          <a:bodyPr/>
          <a:lstStyle/>
          <a:p>
            <a:r>
              <a:rPr lang="fi-FI" sz="1700" dirty="0" err="1"/>
              <a:t>Circular</a:t>
            </a:r>
            <a:r>
              <a:rPr lang="fi-FI" sz="1700" dirty="0"/>
              <a:t> </a:t>
            </a:r>
            <a:r>
              <a:rPr lang="fi-FI" sz="1700" dirty="0" err="1"/>
              <a:t>economy</a:t>
            </a:r>
            <a:r>
              <a:rPr lang="fi-FI" sz="1700" dirty="0"/>
              <a:t> </a:t>
            </a:r>
            <a:r>
              <a:rPr lang="fi-FI" sz="1700" dirty="0" err="1"/>
              <a:t>aims</a:t>
            </a:r>
            <a:r>
              <a:rPr lang="fi-FI" sz="1700" dirty="0"/>
              <a:t> to </a:t>
            </a:r>
            <a:r>
              <a:rPr lang="fi-FI" sz="1700" dirty="0" err="1"/>
              <a:t>transform</a:t>
            </a:r>
            <a:r>
              <a:rPr lang="fi-FI" sz="1700" dirty="0"/>
              <a:t> </a:t>
            </a:r>
            <a:r>
              <a:rPr lang="fi-FI" sz="1700" dirty="0" err="1"/>
              <a:t>the</a:t>
            </a:r>
            <a:r>
              <a:rPr lang="fi-FI" sz="1700" dirty="0"/>
              <a:t> </a:t>
            </a:r>
            <a:r>
              <a:rPr lang="fi-FI" sz="1700" dirty="0" err="1"/>
              <a:t>linear</a:t>
            </a:r>
            <a:r>
              <a:rPr lang="fi-FI" sz="1700" dirty="0"/>
              <a:t> </a:t>
            </a:r>
            <a:r>
              <a:rPr lang="fi-FI" sz="1700" dirty="0" err="1"/>
              <a:t>economy</a:t>
            </a:r>
            <a:r>
              <a:rPr lang="fi-FI" sz="1700" dirty="0"/>
              <a:t> to a </a:t>
            </a:r>
            <a:r>
              <a:rPr lang="fi-FI" sz="1700" dirty="0" err="1"/>
              <a:t>closed-loop</a:t>
            </a:r>
            <a:r>
              <a:rPr lang="fi-FI" sz="1700" dirty="0"/>
              <a:t> </a:t>
            </a:r>
            <a:r>
              <a:rPr lang="fi-FI" sz="1700" dirty="0" err="1"/>
              <a:t>system</a:t>
            </a:r>
            <a:r>
              <a:rPr lang="fi-FI" sz="1700" dirty="0"/>
              <a:t> </a:t>
            </a:r>
            <a:r>
              <a:rPr lang="fi-FI" sz="1700" dirty="0" err="1"/>
              <a:t>through</a:t>
            </a:r>
            <a:r>
              <a:rPr lang="fi-FI" sz="1700" dirty="0"/>
              <a:t> </a:t>
            </a:r>
            <a:r>
              <a:rPr lang="fi-FI" sz="1700" dirty="0" err="1"/>
              <a:t>various</a:t>
            </a:r>
            <a:r>
              <a:rPr lang="fi-FI" sz="1700" dirty="0"/>
              <a:t> </a:t>
            </a:r>
            <a:r>
              <a:rPr lang="fi-FI" sz="1700" dirty="0" err="1"/>
              <a:t>means</a:t>
            </a:r>
            <a:r>
              <a:rPr lang="fi-FI" sz="1700" dirty="0"/>
              <a:t> of </a:t>
            </a:r>
            <a:r>
              <a:rPr lang="fi-FI" sz="1700" dirty="0" err="1"/>
              <a:t>restoring</a:t>
            </a:r>
            <a:r>
              <a:rPr lang="fi-FI" sz="1700" dirty="0"/>
              <a:t> and </a:t>
            </a:r>
            <a:r>
              <a:rPr lang="fi-FI" sz="1700" dirty="0" err="1"/>
              <a:t>regenerating</a:t>
            </a:r>
            <a:r>
              <a:rPr lang="fi-FI" sz="1700" dirty="0"/>
              <a:t> </a:t>
            </a:r>
            <a:r>
              <a:rPr lang="fi-FI" sz="1700" dirty="0" err="1"/>
              <a:t>material</a:t>
            </a:r>
            <a:r>
              <a:rPr lang="fi-FI" sz="1700" dirty="0"/>
              <a:t> </a:t>
            </a:r>
            <a:r>
              <a:rPr lang="fi-FI" sz="1700" dirty="0" err="1"/>
              <a:t>value</a:t>
            </a:r>
            <a:endParaRPr lang="fi-FI" sz="1700" dirty="0"/>
          </a:p>
          <a:p>
            <a:endParaRPr lang="fi-FI" sz="1700" dirty="0"/>
          </a:p>
          <a:p>
            <a:r>
              <a:rPr lang="fi-FI" sz="1700" dirty="0" err="1"/>
              <a:t>The</a:t>
            </a:r>
            <a:r>
              <a:rPr lang="fi-FI" sz="1700" dirty="0"/>
              <a:t> </a:t>
            </a:r>
            <a:r>
              <a:rPr lang="fi-FI" sz="1700" dirty="0" err="1"/>
              <a:t>butterfly</a:t>
            </a:r>
            <a:r>
              <a:rPr lang="fi-FI" sz="1700" dirty="0"/>
              <a:t> </a:t>
            </a:r>
            <a:r>
              <a:rPr lang="fi-FI" sz="1700" dirty="0" err="1"/>
              <a:t>diagram</a:t>
            </a:r>
            <a:r>
              <a:rPr lang="fi-FI" sz="1700" dirty="0"/>
              <a:t> and RESOLVE –</a:t>
            </a:r>
            <a:r>
              <a:rPr lang="fi-FI" sz="1700" dirty="0" err="1"/>
              <a:t>framework</a:t>
            </a:r>
            <a:r>
              <a:rPr lang="fi-FI" sz="1700" dirty="0"/>
              <a:t> </a:t>
            </a:r>
            <a:r>
              <a:rPr lang="fi-FI" sz="1700" dirty="0" err="1"/>
              <a:t>provide</a:t>
            </a:r>
            <a:r>
              <a:rPr lang="fi-FI" sz="1700" dirty="0"/>
              <a:t> </a:t>
            </a:r>
            <a:r>
              <a:rPr lang="fi-FI" sz="1700" dirty="0" err="1"/>
              <a:t>operational</a:t>
            </a:r>
            <a:r>
              <a:rPr lang="fi-FI" sz="1700" dirty="0"/>
              <a:t> </a:t>
            </a:r>
            <a:r>
              <a:rPr lang="fi-FI" sz="1700" dirty="0" err="1"/>
              <a:t>principles</a:t>
            </a:r>
            <a:r>
              <a:rPr lang="fi-FI" sz="1700" dirty="0"/>
              <a:t> for </a:t>
            </a:r>
            <a:r>
              <a:rPr lang="fi-FI" sz="1700" dirty="0" err="1"/>
              <a:t>circular</a:t>
            </a:r>
            <a:r>
              <a:rPr lang="fi-FI" sz="1700" dirty="0"/>
              <a:t> </a:t>
            </a:r>
            <a:r>
              <a:rPr lang="fi-FI" sz="1700" dirty="0" err="1"/>
              <a:t>economy</a:t>
            </a:r>
            <a:endParaRPr lang="fi-FI" sz="1700" dirty="0"/>
          </a:p>
          <a:p>
            <a:endParaRPr lang="en-US" sz="1700" dirty="0"/>
          </a:p>
          <a:p>
            <a:r>
              <a:rPr lang="en-US" sz="1700" dirty="0"/>
              <a:t>Industrial symbiosis is a common method to achieve circular economy between firms (i.e. B2B markets)</a:t>
            </a:r>
            <a:endParaRPr lang="fi-FI" sz="1700" dirty="0"/>
          </a:p>
          <a:p>
            <a:endParaRPr lang="fi-FI" sz="1800" dirty="0"/>
          </a:p>
        </p:txBody>
      </p:sp>
      <p:sp>
        <p:nvSpPr>
          <p:cNvPr id="4" name="Footer Placeholder 3"/>
          <p:cNvSpPr>
            <a:spLocks noGrp="1"/>
          </p:cNvSpPr>
          <p:nvPr>
            <p:ph type="ftr" sz="quarter" idx="16"/>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charset="0"/>
                <a:ea typeface="ＭＳ Ｐゴシック" charset="0"/>
              </a:rPr>
              <a:t>Sustainability in Business 2018</a:t>
            </a:r>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Slide Number Placeholder 4"/>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9EFD4B7-1CC6-864B-A72A-C978B70BBA9B}"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172998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1107020" y="234005"/>
            <a:ext cx="4454486" cy="1304176"/>
          </a:xfrm>
          <a:prstGeom prst="rightArrow">
            <a:avLst/>
          </a:prstGeom>
          <a:solidFill>
            <a:srgbClr val="656E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107020" y="1278270"/>
            <a:ext cx="3122971" cy="400110"/>
          </a:xfrm>
          <a:prstGeom prst="rect">
            <a:avLst/>
          </a:prstGeom>
          <a:noFill/>
        </p:spPr>
        <p:txBody>
          <a:bodyPr wrap="none" rtlCol="0">
            <a:spAutoFit/>
          </a:bodyPr>
          <a:lstStyle/>
          <a:p>
            <a:r>
              <a:rPr lang="en-US" sz="2000" b="1" dirty="0">
                <a:latin typeface="Helvetica Neue"/>
                <a:cs typeface="Helvetica Neue"/>
              </a:rPr>
              <a:t>THE LINEAR ECONOMY</a:t>
            </a:r>
          </a:p>
        </p:txBody>
      </p:sp>
      <p:sp>
        <p:nvSpPr>
          <p:cNvPr id="5" name="Right Arrow 4"/>
          <p:cNvSpPr/>
          <p:nvPr/>
        </p:nvSpPr>
        <p:spPr>
          <a:xfrm>
            <a:off x="1107020" y="2177957"/>
            <a:ext cx="4454486" cy="712741"/>
          </a:xfrm>
          <a:prstGeom prst="rightArrow">
            <a:avLst/>
          </a:prstGeom>
          <a:solidFill>
            <a:srgbClr val="656E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07020" y="2777145"/>
            <a:ext cx="3020570" cy="400110"/>
          </a:xfrm>
          <a:prstGeom prst="rect">
            <a:avLst/>
          </a:prstGeom>
          <a:noFill/>
        </p:spPr>
        <p:txBody>
          <a:bodyPr wrap="none" rtlCol="0">
            <a:spAutoFit/>
          </a:bodyPr>
          <a:lstStyle/>
          <a:p>
            <a:r>
              <a:rPr lang="en-US" sz="2000" b="1" dirty="0">
                <a:latin typeface="Helvetica Neue"/>
                <a:cs typeface="Helvetica Neue"/>
              </a:rPr>
              <a:t>GREATER EFFICIENCY</a:t>
            </a:r>
          </a:p>
        </p:txBody>
      </p:sp>
      <p:sp>
        <p:nvSpPr>
          <p:cNvPr id="7" name="Right Arrow 6"/>
          <p:cNvSpPr/>
          <p:nvPr/>
        </p:nvSpPr>
        <p:spPr>
          <a:xfrm>
            <a:off x="1107020" y="3378011"/>
            <a:ext cx="6226436" cy="1304176"/>
          </a:xfrm>
          <a:prstGeom prst="rightArrow">
            <a:avLst/>
          </a:prstGeom>
          <a:solidFill>
            <a:srgbClr val="656E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07020" y="4421308"/>
            <a:ext cx="4007828" cy="400110"/>
          </a:xfrm>
          <a:prstGeom prst="rect">
            <a:avLst/>
          </a:prstGeom>
          <a:noFill/>
        </p:spPr>
        <p:txBody>
          <a:bodyPr wrap="none" rtlCol="0">
            <a:spAutoFit/>
          </a:bodyPr>
          <a:lstStyle/>
          <a:p>
            <a:r>
              <a:rPr lang="en-US" sz="2000" b="1" dirty="0">
                <a:latin typeface="Helvetica Neue"/>
                <a:cs typeface="Helvetica Neue"/>
              </a:rPr>
              <a:t>LONGER-LASTING PRODUCTS</a:t>
            </a:r>
          </a:p>
        </p:txBody>
      </p:sp>
      <p:sp>
        <p:nvSpPr>
          <p:cNvPr id="9" name="TextBox 8"/>
          <p:cNvSpPr txBox="1"/>
          <p:nvPr/>
        </p:nvSpPr>
        <p:spPr>
          <a:xfrm>
            <a:off x="970813" y="5212122"/>
            <a:ext cx="2938625" cy="297454"/>
          </a:xfrm>
          <a:prstGeom prst="rect">
            <a:avLst/>
          </a:prstGeom>
          <a:noFill/>
        </p:spPr>
        <p:txBody>
          <a:bodyPr wrap="none" rtlCol="0">
            <a:spAutoFit/>
          </a:bodyPr>
          <a:lstStyle/>
          <a:p>
            <a:r>
              <a:rPr lang="en-US" sz="1333" dirty="0">
                <a:latin typeface="Helvetica Neue"/>
                <a:cs typeface="Helvetica Neue"/>
              </a:rPr>
              <a:t>Source: Ellen MacArthur Foundation</a:t>
            </a:r>
          </a:p>
        </p:txBody>
      </p:sp>
    </p:spTree>
    <p:extLst>
      <p:ext uri="{BB962C8B-B14F-4D97-AF65-F5344CB8AC3E}">
        <p14:creationId xmlns:p14="http://schemas.microsoft.com/office/powerpoint/2010/main" val="275445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FC7C31-CB1E-4C3F-A6F0-01E5D6A0A718}"/>
              </a:ext>
            </a:extLst>
          </p:cNvPr>
          <p:cNvSpPr>
            <a:spLocks noGrp="1"/>
          </p:cNvSpPr>
          <p:nvPr>
            <p:ph type="body" sz="half" idx="11"/>
          </p:nvPr>
        </p:nvSpPr>
        <p:spPr/>
        <p:txBody>
          <a:bodyPr/>
          <a:lstStyle/>
          <a:p>
            <a:r>
              <a:rPr lang="en-US" dirty="0"/>
              <a:t>Drivers to circular economy</a:t>
            </a:r>
            <a:endParaRPr lang="fi-FI" dirty="0"/>
          </a:p>
        </p:txBody>
      </p:sp>
      <p:sp>
        <p:nvSpPr>
          <p:cNvPr id="4" name="Text Placeholder 3">
            <a:extLst>
              <a:ext uri="{FF2B5EF4-FFF2-40B4-BE49-F238E27FC236}">
                <a16:creationId xmlns:a16="http://schemas.microsoft.com/office/drawing/2014/main" id="{893865FA-CB48-4B6E-AF25-610214B78754}"/>
              </a:ext>
            </a:extLst>
          </p:cNvPr>
          <p:cNvSpPr>
            <a:spLocks noGrp="1"/>
          </p:cNvSpPr>
          <p:nvPr>
            <p:ph type="body" sz="half" idx="2"/>
          </p:nvPr>
        </p:nvSpPr>
        <p:spPr/>
        <p:txBody>
          <a:bodyPr/>
          <a:lstStyle/>
          <a:p>
            <a:endParaRPr lang="fi-FI"/>
          </a:p>
        </p:txBody>
      </p:sp>
      <p:sp>
        <p:nvSpPr>
          <p:cNvPr id="6" name="Text Placeholder 5">
            <a:extLst>
              <a:ext uri="{FF2B5EF4-FFF2-40B4-BE49-F238E27FC236}">
                <a16:creationId xmlns:a16="http://schemas.microsoft.com/office/drawing/2014/main" id="{DD1DD79A-B5A9-41EF-902C-93E395F65DA0}"/>
              </a:ext>
            </a:extLst>
          </p:cNvPr>
          <p:cNvSpPr>
            <a:spLocks noGrp="1"/>
          </p:cNvSpPr>
          <p:nvPr>
            <p:ph type="body" sz="half" idx="12"/>
          </p:nvPr>
        </p:nvSpPr>
        <p:spPr/>
        <p:txBody>
          <a:bodyPr/>
          <a:lstStyle/>
          <a:p>
            <a:endParaRPr lang="fi-FI"/>
          </a:p>
        </p:txBody>
      </p:sp>
      <p:sp>
        <p:nvSpPr>
          <p:cNvPr id="7" name="Text Placeholder 6">
            <a:extLst>
              <a:ext uri="{FF2B5EF4-FFF2-40B4-BE49-F238E27FC236}">
                <a16:creationId xmlns:a16="http://schemas.microsoft.com/office/drawing/2014/main" id="{1578AC1D-8285-4226-A6D6-2B1CEC22AAB2}"/>
              </a:ext>
            </a:extLst>
          </p:cNvPr>
          <p:cNvSpPr>
            <a:spLocks noGrp="1"/>
          </p:cNvSpPr>
          <p:nvPr>
            <p:ph type="body" sz="half" idx="13"/>
          </p:nvPr>
        </p:nvSpPr>
        <p:spPr/>
        <p:txBody>
          <a:bodyPr/>
          <a:lstStyle/>
          <a:p>
            <a:endParaRPr lang="fi-FI"/>
          </a:p>
        </p:txBody>
      </p:sp>
      <p:sp>
        <p:nvSpPr>
          <p:cNvPr id="3" name="Slide Number Placeholder 2"/>
          <p:cNvSpPr>
            <a:spLocks noGrp="1"/>
          </p:cNvSpPr>
          <p:nvPr>
            <p:ph type="sldNum" sz="quarter" idx="4294967295"/>
          </p:nvPr>
        </p:nvSpPr>
        <p:spPr>
          <a:xfrm>
            <a:off x="0" y="5284788"/>
            <a:ext cx="661988" cy="288925"/>
          </a:xfrm>
        </p:spPr>
        <p:txBody>
          <a:bodyPr/>
          <a:lstStyle/>
          <a:p>
            <a:fld id="{3DAE2836-CC8F-5C4D-AF1C-BED738CF6F43}" type="slidenum">
              <a:rPr lang="en-US" smtClean="0"/>
              <a:pPr/>
              <a:t>6</a:t>
            </a:fld>
            <a:endParaRPr lang="en-US" dirty="0"/>
          </a:p>
        </p:txBody>
      </p:sp>
    </p:spTree>
    <p:extLst>
      <p:ext uri="{BB962C8B-B14F-4D97-AF65-F5344CB8AC3E}">
        <p14:creationId xmlns:p14="http://schemas.microsoft.com/office/powerpoint/2010/main" val="393437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696883463_343d588701_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86" y="286420"/>
            <a:ext cx="7715125" cy="5142161"/>
          </a:xfrm>
          <a:prstGeom prst="rect">
            <a:avLst/>
          </a:prstGeom>
        </p:spPr>
      </p:pic>
      <p:grpSp>
        <p:nvGrpSpPr>
          <p:cNvPr id="7" name="Group 6"/>
          <p:cNvGrpSpPr/>
          <p:nvPr/>
        </p:nvGrpSpPr>
        <p:grpSpPr>
          <a:xfrm>
            <a:off x="1045877" y="4220929"/>
            <a:ext cx="6100486" cy="461537"/>
            <a:chOff x="-130723" y="5247374"/>
            <a:chExt cx="8136099" cy="615542"/>
          </a:xfrm>
        </p:grpSpPr>
        <p:sp>
          <p:nvSpPr>
            <p:cNvPr id="6" name="Rounded Rectangle 5"/>
            <p:cNvSpPr/>
            <p:nvPr/>
          </p:nvSpPr>
          <p:spPr>
            <a:xfrm>
              <a:off x="-130723" y="5266048"/>
              <a:ext cx="8136099" cy="584776"/>
            </a:xfrm>
            <a:prstGeom prst="round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620"/>
            </a:p>
          </p:txBody>
        </p:sp>
        <p:sp>
          <p:nvSpPr>
            <p:cNvPr id="5" name="TextBox 4"/>
            <p:cNvSpPr txBox="1"/>
            <p:nvPr/>
          </p:nvSpPr>
          <p:spPr>
            <a:xfrm>
              <a:off x="37357" y="5247374"/>
              <a:ext cx="6423259" cy="615542"/>
            </a:xfrm>
            <a:prstGeom prst="rect">
              <a:avLst/>
            </a:prstGeom>
            <a:noFill/>
          </p:spPr>
          <p:txBody>
            <a:bodyPr wrap="none" rtlCol="0">
              <a:spAutoFit/>
            </a:bodyPr>
            <a:lstStyle/>
            <a:p>
              <a:r>
                <a:rPr lang="en-US" sz="2399" dirty="0">
                  <a:latin typeface="Gotham Bold"/>
                  <a:cs typeface="Gotham Bold"/>
                </a:rPr>
                <a:t>Economic losses and structural waste</a:t>
              </a:r>
            </a:p>
          </p:txBody>
        </p:sp>
      </p:grpSp>
      <p:sp>
        <p:nvSpPr>
          <p:cNvPr id="2" name="TextBox 1"/>
          <p:cNvSpPr txBox="1"/>
          <p:nvPr/>
        </p:nvSpPr>
        <p:spPr>
          <a:xfrm>
            <a:off x="6126969" y="2987082"/>
            <a:ext cx="1766284" cy="1163395"/>
          </a:xfrm>
          <a:prstGeom prst="rect">
            <a:avLst/>
          </a:prstGeom>
          <a:noFill/>
        </p:spPr>
        <p:txBody>
          <a:bodyPr wrap="square" lIns="0" tIns="0" rIns="0" bIns="0" rtlCol="0">
            <a:spAutoFit/>
          </a:bodyPr>
          <a:lstStyle/>
          <a:p>
            <a:r>
              <a:rPr lang="en-US" sz="1080" b="1" dirty="0">
                <a:solidFill>
                  <a:schemeClr val="bg1"/>
                </a:solidFill>
              </a:rPr>
              <a:t>In EU: </a:t>
            </a:r>
          </a:p>
          <a:p>
            <a:pPr marL="154264" indent="-154264">
              <a:buFont typeface="Arial" panose="020B0604020202020204" pitchFamily="34" charset="0"/>
              <a:buChar char="•"/>
            </a:pPr>
            <a:r>
              <a:rPr lang="en-US" sz="1080" dirty="0">
                <a:solidFill>
                  <a:schemeClr val="bg1"/>
                </a:solidFill>
                <a:latin typeface="Helvetica Neue"/>
                <a:cs typeface="Helvetica Neue"/>
              </a:rPr>
              <a:t>the average car is parked 92% of the time </a:t>
            </a:r>
          </a:p>
          <a:p>
            <a:pPr marL="154264" indent="-154264">
              <a:buFont typeface="Arial" panose="020B0604020202020204" pitchFamily="34" charset="0"/>
              <a:buChar char="•"/>
            </a:pPr>
            <a:r>
              <a:rPr lang="en-US" sz="1080" dirty="0">
                <a:solidFill>
                  <a:schemeClr val="bg1"/>
                </a:solidFill>
                <a:latin typeface="Helvetica Neue"/>
                <a:cs typeface="Helvetica Neue"/>
              </a:rPr>
              <a:t>31% of food is wasted along the value chain</a:t>
            </a:r>
          </a:p>
          <a:p>
            <a:pPr marL="154264" indent="-154264">
              <a:buFont typeface="Arial" panose="020B0604020202020204" pitchFamily="34" charset="0"/>
              <a:buChar char="•"/>
            </a:pPr>
            <a:r>
              <a:rPr lang="en-US" sz="1080" dirty="0">
                <a:solidFill>
                  <a:schemeClr val="bg1"/>
                </a:solidFill>
                <a:latin typeface="Helvetica Neue"/>
                <a:cs typeface="Helvetica Neue"/>
              </a:rPr>
              <a:t>the average office is used only 35–50% of the time</a:t>
            </a:r>
            <a:endParaRPr lang="fi-FI" sz="1080" b="1" dirty="0">
              <a:solidFill>
                <a:schemeClr val="bg1"/>
              </a:solidFill>
            </a:endParaRPr>
          </a:p>
        </p:txBody>
      </p:sp>
      <p:sp>
        <p:nvSpPr>
          <p:cNvPr id="3" name="Slide Number Placeholder 2"/>
          <p:cNvSpPr>
            <a:spLocks noGrp="1"/>
          </p:cNvSpPr>
          <p:nvPr>
            <p:ph type="sldNum" sz="quarter" idx="14"/>
          </p:nvPr>
        </p:nvSpPr>
        <p:spPr/>
        <p:txBody>
          <a:bodyPr/>
          <a:lstStyle/>
          <a:p>
            <a:fld id="{3DAE2836-CC8F-5C4D-AF1C-BED738CF6F43}" type="slidenum">
              <a:rPr lang="en-US" smtClean="0"/>
              <a:pPr/>
              <a:t>7</a:t>
            </a:fld>
            <a:endParaRPr lang="en-US" dirty="0"/>
          </a:p>
        </p:txBody>
      </p:sp>
    </p:spTree>
    <p:extLst>
      <p:ext uri="{BB962C8B-B14F-4D97-AF65-F5344CB8AC3E}">
        <p14:creationId xmlns:p14="http://schemas.microsoft.com/office/powerpoint/2010/main" val="210611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51430531_f6f663af7e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200" y="135900"/>
            <a:ext cx="7257600" cy="5443200"/>
          </a:xfrm>
          <a:prstGeom prst="rect">
            <a:avLst/>
          </a:prstGeom>
        </p:spPr>
      </p:pic>
      <p:grpSp>
        <p:nvGrpSpPr>
          <p:cNvPr id="3" name="Group 2"/>
          <p:cNvGrpSpPr/>
          <p:nvPr/>
        </p:nvGrpSpPr>
        <p:grpSpPr>
          <a:xfrm>
            <a:off x="1045876" y="4220929"/>
            <a:ext cx="6100486" cy="461537"/>
            <a:chOff x="-130723" y="5247374"/>
            <a:chExt cx="8136099" cy="615542"/>
          </a:xfrm>
        </p:grpSpPr>
        <p:sp>
          <p:nvSpPr>
            <p:cNvPr id="5" name="Rounded Rectangle 4"/>
            <p:cNvSpPr/>
            <p:nvPr/>
          </p:nvSpPr>
          <p:spPr>
            <a:xfrm>
              <a:off x="-130723" y="5266048"/>
              <a:ext cx="8136099" cy="584776"/>
            </a:xfrm>
            <a:prstGeom prst="round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620"/>
            </a:p>
          </p:txBody>
        </p:sp>
        <p:sp>
          <p:nvSpPr>
            <p:cNvPr id="6" name="TextBox 5"/>
            <p:cNvSpPr txBox="1"/>
            <p:nvPr/>
          </p:nvSpPr>
          <p:spPr>
            <a:xfrm>
              <a:off x="37357" y="5247374"/>
              <a:ext cx="1903581" cy="615542"/>
            </a:xfrm>
            <a:prstGeom prst="rect">
              <a:avLst/>
            </a:prstGeom>
            <a:noFill/>
          </p:spPr>
          <p:txBody>
            <a:bodyPr wrap="none" rtlCol="0">
              <a:spAutoFit/>
            </a:bodyPr>
            <a:lstStyle/>
            <a:p>
              <a:r>
                <a:rPr lang="en-US" sz="2399" dirty="0">
                  <a:latin typeface="Gotham Bold"/>
                  <a:cs typeface="Gotham Bold"/>
                </a:rPr>
                <a:t>Price risks</a:t>
              </a:r>
            </a:p>
          </p:txBody>
        </p:sp>
      </p:grpSp>
      <p:sp>
        <p:nvSpPr>
          <p:cNvPr id="4" name="Slide Number Placeholder 3"/>
          <p:cNvSpPr>
            <a:spLocks noGrp="1"/>
          </p:cNvSpPr>
          <p:nvPr>
            <p:ph type="sldNum" sz="quarter" idx="14"/>
          </p:nvPr>
        </p:nvSpPr>
        <p:spPr/>
        <p:txBody>
          <a:bodyPr/>
          <a:lstStyle/>
          <a:p>
            <a:fld id="{3DAE2836-CC8F-5C4D-AF1C-BED738CF6F43}" type="slidenum">
              <a:rPr lang="en-US" smtClean="0"/>
              <a:pPr/>
              <a:t>8</a:t>
            </a:fld>
            <a:endParaRPr lang="en-US" dirty="0"/>
          </a:p>
        </p:txBody>
      </p:sp>
    </p:spTree>
    <p:extLst>
      <p:ext uri="{BB962C8B-B14F-4D97-AF65-F5344CB8AC3E}">
        <p14:creationId xmlns:p14="http://schemas.microsoft.com/office/powerpoint/2010/main" val="16349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423023837_1d53b8182a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893" y="286420"/>
            <a:ext cx="6856215" cy="5142161"/>
          </a:xfrm>
          <a:prstGeom prst="rect">
            <a:avLst/>
          </a:prstGeom>
        </p:spPr>
      </p:pic>
      <p:grpSp>
        <p:nvGrpSpPr>
          <p:cNvPr id="6" name="Group 5"/>
          <p:cNvGrpSpPr/>
          <p:nvPr/>
        </p:nvGrpSpPr>
        <p:grpSpPr>
          <a:xfrm>
            <a:off x="1045876" y="4220929"/>
            <a:ext cx="6100486" cy="461537"/>
            <a:chOff x="-130723" y="5247374"/>
            <a:chExt cx="8136099" cy="615542"/>
          </a:xfrm>
        </p:grpSpPr>
        <p:sp>
          <p:nvSpPr>
            <p:cNvPr id="4" name="Rounded Rectangle 3"/>
            <p:cNvSpPr/>
            <p:nvPr/>
          </p:nvSpPr>
          <p:spPr>
            <a:xfrm>
              <a:off x="-130723" y="5266048"/>
              <a:ext cx="8136099" cy="584776"/>
            </a:xfrm>
            <a:prstGeom prst="round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a:endParaRPr lang="en-US" sz="1620"/>
            </a:p>
          </p:txBody>
        </p:sp>
        <p:sp>
          <p:nvSpPr>
            <p:cNvPr id="5" name="TextBox 4"/>
            <p:cNvSpPr txBox="1"/>
            <p:nvPr/>
          </p:nvSpPr>
          <p:spPr>
            <a:xfrm>
              <a:off x="37357" y="5247374"/>
              <a:ext cx="2194334" cy="615542"/>
            </a:xfrm>
            <a:prstGeom prst="rect">
              <a:avLst/>
            </a:prstGeom>
            <a:noFill/>
          </p:spPr>
          <p:txBody>
            <a:bodyPr wrap="none" rtlCol="0">
              <a:spAutoFit/>
            </a:bodyPr>
            <a:lstStyle/>
            <a:p>
              <a:r>
                <a:rPr lang="en-US" sz="2399" dirty="0">
                  <a:latin typeface="Gotham Bold"/>
                  <a:cs typeface="Gotham Bold"/>
                </a:rPr>
                <a:t>Supply risks</a:t>
              </a:r>
            </a:p>
          </p:txBody>
        </p:sp>
      </p:grpSp>
      <p:sp>
        <p:nvSpPr>
          <p:cNvPr id="2" name="Slide Number Placeholder 1"/>
          <p:cNvSpPr>
            <a:spLocks noGrp="1"/>
          </p:cNvSpPr>
          <p:nvPr>
            <p:ph type="sldNum" sz="quarter" idx="14"/>
          </p:nvPr>
        </p:nvSpPr>
        <p:spPr/>
        <p:txBody>
          <a:bodyPr/>
          <a:lstStyle/>
          <a:p>
            <a:fld id="{3DAE2836-CC8F-5C4D-AF1C-BED738CF6F43}" type="slidenum">
              <a:rPr lang="en-US" smtClean="0"/>
              <a:pPr/>
              <a:t>9</a:t>
            </a:fld>
            <a:endParaRPr lang="en-US" dirty="0"/>
          </a:p>
        </p:txBody>
      </p:sp>
    </p:spTree>
    <p:extLst>
      <p:ext uri="{BB962C8B-B14F-4D97-AF65-F5344CB8AC3E}">
        <p14:creationId xmlns:p14="http://schemas.microsoft.com/office/powerpoint/2010/main" val="426427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Rectangle"/>
</p:tagLst>
</file>

<file path=ppt/tags/tag10.xml><?xml version="1.0" encoding="utf-8"?>
<p:tagLst xmlns:a="http://schemas.openxmlformats.org/drawingml/2006/main" xmlns:r="http://schemas.openxmlformats.org/officeDocument/2006/relationships" xmlns:p="http://schemas.openxmlformats.org/presentationml/2006/main">
  <p:tag name="NAME" val="Rectangle"/>
</p:tagLst>
</file>

<file path=ppt/tags/tag11.xml><?xml version="1.0" encoding="utf-8"?>
<p:tagLst xmlns:a="http://schemas.openxmlformats.org/drawingml/2006/main" xmlns:r="http://schemas.openxmlformats.org/officeDocument/2006/relationships" xmlns:p="http://schemas.openxmlformats.org/presentationml/2006/main">
  <p:tag name="NAME" val="Rectangle"/>
</p:tagLst>
</file>

<file path=ppt/tags/tag12.xml><?xml version="1.0" encoding="utf-8"?>
<p:tagLst xmlns:a="http://schemas.openxmlformats.org/drawingml/2006/main" xmlns:r="http://schemas.openxmlformats.org/officeDocument/2006/relationships" xmlns:p="http://schemas.openxmlformats.org/presentationml/2006/main">
  <p:tag name="NAME" val="Rectangle"/>
</p:tagLst>
</file>

<file path=ppt/tags/tag13.xml><?xml version="1.0" encoding="utf-8"?>
<p:tagLst xmlns:a="http://schemas.openxmlformats.org/drawingml/2006/main" xmlns:r="http://schemas.openxmlformats.org/officeDocument/2006/relationships" xmlns:p="http://schemas.openxmlformats.org/presentationml/2006/main">
  <p:tag name="NAME" val="Rectangle"/>
</p:tagLst>
</file>

<file path=ppt/tags/tag14.xml><?xml version="1.0" encoding="utf-8"?>
<p:tagLst xmlns:a="http://schemas.openxmlformats.org/drawingml/2006/main" xmlns:r="http://schemas.openxmlformats.org/officeDocument/2006/relationships" xmlns:p="http://schemas.openxmlformats.org/presentationml/2006/main">
  <p:tag name="NAME" val="Rectangle"/>
</p:tagLst>
</file>

<file path=ppt/tags/tag15.xml><?xml version="1.0" encoding="utf-8"?>
<p:tagLst xmlns:a="http://schemas.openxmlformats.org/drawingml/2006/main" xmlns:r="http://schemas.openxmlformats.org/officeDocument/2006/relationships" xmlns:p="http://schemas.openxmlformats.org/presentationml/2006/main">
  <p:tag name="NAME" val="Rectangle"/>
</p:tagLst>
</file>

<file path=ppt/tags/tag16.xml><?xml version="1.0" encoding="utf-8"?>
<p:tagLst xmlns:a="http://schemas.openxmlformats.org/drawingml/2006/main" xmlns:r="http://schemas.openxmlformats.org/officeDocument/2006/relationships" xmlns:p="http://schemas.openxmlformats.org/presentationml/2006/main">
  <p:tag name="NAME" val="Rectangle"/>
</p:tagLst>
</file>

<file path=ppt/tags/tag17.xml><?xml version="1.0" encoding="utf-8"?>
<p:tagLst xmlns:a="http://schemas.openxmlformats.org/drawingml/2006/main" xmlns:r="http://schemas.openxmlformats.org/officeDocument/2006/relationships" xmlns:p="http://schemas.openxmlformats.org/presentationml/2006/main">
  <p:tag name="NAME" val="Rectangle"/>
</p:tagLst>
</file>

<file path=ppt/tags/tag18.xml><?xml version="1.0" encoding="utf-8"?>
<p:tagLst xmlns:a="http://schemas.openxmlformats.org/drawingml/2006/main" xmlns:r="http://schemas.openxmlformats.org/officeDocument/2006/relationships" xmlns:p="http://schemas.openxmlformats.org/presentationml/2006/main">
  <p:tag name="NAME" val="Rectangle"/>
</p:tagLst>
</file>

<file path=ppt/tags/tag19.xml><?xml version="1.0" encoding="utf-8"?>
<p:tagLst xmlns:a="http://schemas.openxmlformats.org/drawingml/2006/main" xmlns:r="http://schemas.openxmlformats.org/officeDocument/2006/relationships" xmlns:p="http://schemas.openxmlformats.org/presentationml/2006/main">
  <p:tag name="NAME" val="Rectangle"/>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20.xml><?xml version="1.0" encoding="utf-8"?>
<p:tagLst xmlns:a="http://schemas.openxmlformats.org/drawingml/2006/main" xmlns:r="http://schemas.openxmlformats.org/officeDocument/2006/relationships" xmlns:p="http://schemas.openxmlformats.org/presentationml/2006/main">
  <p:tag name="NAME" val="Rectangle"/>
</p:tagLst>
</file>

<file path=ppt/tags/tag21.xml><?xml version="1.0" encoding="utf-8"?>
<p:tagLst xmlns:a="http://schemas.openxmlformats.org/drawingml/2006/main" xmlns:r="http://schemas.openxmlformats.org/officeDocument/2006/relationships" xmlns:p="http://schemas.openxmlformats.org/presentationml/2006/main">
  <p:tag name="NAME" val="Rectangle"/>
</p:tagLst>
</file>

<file path=ppt/tags/tag22.xml><?xml version="1.0" encoding="utf-8"?>
<p:tagLst xmlns:a="http://schemas.openxmlformats.org/drawingml/2006/main" xmlns:r="http://schemas.openxmlformats.org/officeDocument/2006/relationships" xmlns:p="http://schemas.openxmlformats.org/presentationml/2006/main">
  <p:tag name="NAME" val="Rectangle"/>
</p:tagLst>
</file>

<file path=ppt/tags/tag23.xml><?xml version="1.0" encoding="utf-8"?>
<p:tagLst xmlns:a="http://schemas.openxmlformats.org/drawingml/2006/main" xmlns:r="http://schemas.openxmlformats.org/officeDocument/2006/relationships" xmlns:p="http://schemas.openxmlformats.org/presentationml/2006/main">
  <p:tag name="NAME" val="Rectangle"/>
</p:tagLst>
</file>

<file path=ppt/tags/tag24.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Office-teema">
  <a:themeElements>
    <a:clrScheme name="Mukautettu 5">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10_EN.pptx" id="{EC6E3AE2-1BDE-421F-8314-35A9DDFB8605}" vid="{62C2226C-79BD-4E50-AC62-889D4E413AA7}"/>
    </a:ext>
  </a:extLst>
</a:theme>
</file>

<file path=ppt/theme/theme2.xml><?xml version="1.0" encoding="utf-8"?>
<a:theme xmlns:a="http://schemas.openxmlformats.org/drawingml/2006/main" name="BIZ_EN">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Aalto_BIZ_1610_EN</Template>
  <TotalTime>5269</TotalTime>
  <Words>4159</Words>
  <Application>Microsoft Office PowerPoint</Application>
  <PresentationFormat>On-screen Show (16:10)</PresentationFormat>
  <Paragraphs>459</Paragraphs>
  <Slides>43</Slides>
  <Notes>30</Notes>
  <HiddenSlides>5</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43</vt:i4>
      </vt:variant>
    </vt:vector>
  </HeadingPairs>
  <TitlesOfParts>
    <vt:vector size="59" baseType="lpstr">
      <vt:lpstr>Arial</vt:lpstr>
      <vt:lpstr>Arial</vt:lpstr>
      <vt:lpstr>Calibri</vt:lpstr>
      <vt:lpstr>Courier New</vt:lpstr>
      <vt:lpstr>Georgia</vt:lpstr>
      <vt:lpstr>Gotham Black</vt:lpstr>
      <vt:lpstr>Gotham Bold</vt:lpstr>
      <vt:lpstr>Gotham Light</vt:lpstr>
      <vt:lpstr>Helvetica Neue</vt:lpstr>
      <vt:lpstr>Helvetica Neue </vt:lpstr>
      <vt:lpstr>Helvetica Neue Light</vt:lpstr>
      <vt:lpstr>Lucida Grande</vt:lpstr>
      <vt:lpstr>Symbol</vt:lpstr>
      <vt:lpstr>Times New Roman</vt:lpstr>
      <vt:lpstr>Office-teema</vt:lpstr>
      <vt:lpstr>BIZ_EN</vt:lpstr>
      <vt:lpstr>Circular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Drivers for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Kalundborg</vt:lpstr>
      <vt:lpstr>Examples from Finland</vt:lpstr>
      <vt:lpstr>PowerPoint Presentation</vt:lpstr>
      <vt:lpstr>Intermediaries and industrial symbiosis</vt:lpstr>
      <vt:lpstr>Importance of local collaboration</vt:lpstr>
      <vt:lpstr>Need for system-level governance in CE</vt:lpstr>
      <vt:lpstr>Need for system-level governance in CE</vt:lpstr>
      <vt:lpstr>Case: FISS</vt:lpstr>
      <vt:lpstr>Case: Devens Eco-Industrial Park</vt:lpstr>
      <vt:lpstr>Case: Basque Circular Economy</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Patala Samuli</dc:creator>
  <cp:lastModifiedBy>Patala Samuli</cp:lastModifiedBy>
  <cp:revision>13</cp:revision>
  <dcterms:created xsi:type="dcterms:W3CDTF">2022-10-03T18:44:49Z</dcterms:created>
  <dcterms:modified xsi:type="dcterms:W3CDTF">2023-05-25T11:01:54Z</dcterms:modified>
</cp:coreProperties>
</file>