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99" r:id="rId3"/>
    <p:sldId id="414" r:id="rId4"/>
    <p:sldId id="396" r:id="rId5"/>
    <p:sldId id="400" r:id="rId6"/>
    <p:sldId id="401" r:id="rId7"/>
    <p:sldId id="417" r:id="rId8"/>
    <p:sldId id="397" r:id="rId9"/>
    <p:sldId id="415" r:id="rId10"/>
    <p:sldId id="409" r:id="rId11"/>
    <p:sldId id="410" r:id="rId12"/>
    <p:sldId id="411" r:id="rId13"/>
    <p:sldId id="412" r:id="rId14"/>
    <p:sldId id="404" r:id="rId15"/>
    <p:sldId id="418" r:id="rId16"/>
    <p:sldId id="423" r:id="rId17"/>
    <p:sldId id="426" r:id="rId18"/>
    <p:sldId id="402" r:id="rId19"/>
    <p:sldId id="403" r:id="rId20"/>
    <p:sldId id="416" r:id="rId21"/>
    <p:sldId id="432" r:id="rId22"/>
    <p:sldId id="422" r:id="rId23"/>
    <p:sldId id="407" r:id="rId24"/>
    <p:sldId id="428" r:id="rId25"/>
    <p:sldId id="431" r:id="rId26"/>
    <p:sldId id="429" r:id="rId27"/>
    <p:sldId id="430" r:id="rId28"/>
    <p:sldId id="425" r:id="rId29"/>
    <p:sldId id="427" r:id="rId3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E04"/>
    <a:srgbClr val="009600"/>
    <a:srgbClr val="5B8F3A"/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/>
    <p:restoredTop sz="94106"/>
  </p:normalViewPr>
  <p:slideViewPr>
    <p:cSldViewPr snapToGrid="0">
      <p:cViewPr varScale="1">
        <p:scale>
          <a:sx n="62" d="100"/>
          <a:sy n="62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83933-D119-9941-834B-50F361D6EA14}" type="datetimeFigureOut">
              <a:rPr lang="en-FI" smtClean="0"/>
              <a:t>05/30/2023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4B94-AD17-E444-978C-4662BDF7736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683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4B94-AD17-E444-978C-4662BDF77369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0123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en-GB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broadening </a:t>
            </a:r>
            <a:r>
              <a:rPr lang="en-GB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 shareholder value to stakeholder value, and finally </a:t>
            </a:r>
            <a:r>
              <a:rPr lang="en-GB" sz="1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creation of value for the common good</a:t>
            </a:r>
            <a:endParaRPr lang="en-FI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4B94-AD17-E444-978C-4662BDF77369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815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 third between 1.0 and 2.0 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adopt </a:t>
            </a:r>
            <a:r>
              <a:rPr lang="en-GB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sust</a:t>
            </a:r>
            <a:r>
              <a:rPr lang="en-GB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principles in their investment and business practices</a:t>
            </a:r>
            <a:endParaRPr lang="en-FI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group of fin intuitions found to be adopting 3.0 is less than 1%</a:t>
            </a:r>
            <a:endParaRPr lang="en-FI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4B94-AD17-E444-978C-4662BDF77369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543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sustainable investment is a blanket term that includes a wide range of investment strategies and approaches with differing degrees of rigor from a sustainability perspective </a:t>
            </a:r>
            <a:endParaRPr lang="en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4B94-AD17-E444-978C-4662BDF77369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096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FI" dirty="0"/>
              <a:t>tart w solving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4B94-AD17-E444-978C-4662BDF77369}" type="slidenum">
              <a:rPr lang="en-FI" smtClean="0"/>
              <a:t>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842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=ysa5OBhXz-Q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4B94-AD17-E444-978C-4662BDF77369}" type="slidenum">
              <a:rPr lang="en-FI" smtClean="0"/>
              <a:t>27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7420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02AF-620A-75D7-249C-07CE7956F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22592-53A8-E8BB-1BD4-9677E0B49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EC2D-A5C5-B752-DCC2-C9573B49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62E7-A342-7973-9338-5C59EF18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D739-C37B-5E81-6E68-D2281508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7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45E1-1ED0-3E07-95D0-B3435CB5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D32B1-BE5E-3CFC-6810-D3B3643F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2694-A25F-F8AB-ECC2-11636518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4DAD-B84D-1250-22BA-AEB3A12C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2C7B9-287E-90AF-484B-306D9B5B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7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539B7-56CB-7C4B-C658-F5679815C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613D5-28AB-CFDB-A38D-92D069C36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AC3A-7CD7-4A15-7201-162DF3D6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63DC-423B-F601-B19E-085B262C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96714-9A64-0DD5-0D77-D4AE699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2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D78E-81DA-C646-346B-34FDEE71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7B7B-2721-07D5-CC6F-DD318E59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8B07-9714-4E39-F863-EEAA9600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57175-11CA-D65F-44A2-F461D22D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F9DA-3D19-658C-D421-E2920807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24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B1B0-283D-300C-D2A6-854ECBA3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FB98-CC71-E9CA-3553-566E45D9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96559-9F01-4EB4-1092-43437433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D4CA-35D7-CEC3-11F6-0106DAFF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096E-72F0-3CA5-11B1-1301DF9D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4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5FCF-C5F8-7133-10C1-9C44485F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B16EE-3583-1817-6ED0-ED11052B0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4998F-15E8-696A-F2CF-CCBAD4B06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F362-B5F5-6E67-2023-202BA1B5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536CF-9063-E0D4-6876-13FEEC8A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F9BD7-A7B1-374E-3490-44457F6D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2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67E3-8A06-CC2E-C462-5C7A7C81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58EED-50FC-AC84-4848-E03BD838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BCD55-61B5-16F4-476A-78B44E29A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4493C-31C8-91C3-CEE6-77D2AFAC8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4653A-13AD-9672-45EE-42E02A901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F22F6-1669-7FC5-FBCB-03BCE2340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799DE-10B5-B28E-4E0E-D0B183A8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6BDEF-0E49-C863-777D-ECF360AB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35B8-5F58-40CA-92B4-7C5126E8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E6AFE-9E3A-25D8-7269-5F227185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251BE-5944-834C-0899-2315278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6F090-D9C7-2445-A0CB-CB4692F9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226AA-5610-95BB-3FA7-4D480B21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46A76-F95F-09D2-9FFF-0D336DCD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E8313-142C-34CB-52B8-C2225F20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5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EF15-7B04-9618-9BFC-808F44C0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DDE2F-31F7-0D16-6A15-87AB25D4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0FF74-18E2-AD38-AE86-20BDE233E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172E9-BE9E-BA86-6EB7-421A19F0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C1A51-4E7C-E7C1-DF25-7D614D9C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BCE98-C1C0-AB9D-EF87-48308D0A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4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15E6A-18D2-669B-E83A-79662E79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DAD1C-DCB7-8CA2-88BD-53F2B0874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58731-096D-2E4A-0B5C-86092126C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C71FC-A0BC-A9CC-BEDE-FAC84F28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CB678-953C-FEAB-B60B-13C40F93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A9567-7F8D-FC9C-F760-35FD4AFB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9CBCB-8268-018F-014B-3B18D795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1B9B3-67A1-C005-110E-F0F9F84BE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D82BF-08EE-124C-5ED1-CABF4D485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8D45-0715-E543-956A-A92F0ED378D3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DB248-A07A-4D08-54B9-3DD602617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ABA5D-AE53-7BFB-0243-0010AEB4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90D8-E38A-B44C-9E5D-106FC2F98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8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fi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0F16-BE22-3F2A-4B5F-A068D1CA9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29" y="2310470"/>
            <a:ext cx="9592236" cy="2566708"/>
          </a:xfrm>
        </p:spPr>
        <p:txBody>
          <a:bodyPr>
            <a:normAutofit/>
          </a:bodyPr>
          <a:lstStyle/>
          <a:p>
            <a:pPr algn="l"/>
            <a:r>
              <a:rPr lang="en-GB" sz="6600" b="1" dirty="0">
                <a:latin typeface="Georgia" panose="02040502050405020303" pitchFamily="18" charset="0"/>
                <a:cs typeface="Arial" panose="020B0604020202020204" pitchFamily="34" charset="0"/>
              </a:rPr>
              <a:t>Sustainable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E4292D-2847-0DE2-075D-EE48270E9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529" y="5165119"/>
            <a:ext cx="9144000" cy="1199822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65E04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Kaja Kirstine H. Lilleng</a:t>
            </a:r>
          </a:p>
          <a:p>
            <a:pPr algn="l"/>
            <a:r>
              <a:rPr lang="en-GB" dirty="0">
                <a:latin typeface="Georgia" panose="02040502050405020303" pitchFamily="18" charset="0"/>
                <a:cs typeface="Arial" panose="020B0604020202020204" pitchFamily="34" charset="0"/>
              </a:rPr>
              <a:t>Sustainability in Business, 30.05.23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6073FC5-16BA-B96E-67D9-8D1E2C73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5" y="-173406"/>
            <a:ext cx="2187388" cy="200594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E04620-5F0B-34ED-5B84-1CD17A1F7D94}"/>
              </a:ext>
            </a:extLst>
          </p:cNvPr>
          <p:cNvCxnSpPr>
            <a:cxnSpLocks/>
          </p:cNvCxnSpPr>
          <p:nvPr/>
        </p:nvCxnSpPr>
        <p:spPr>
          <a:xfrm>
            <a:off x="726165" y="4951320"/>
            <a:ext cx="8739111" cy="0"/>
          </a:xfrm>
          <a:prstGeom prst="line">
            <a:avLst/>
          </a:prstGeom>
          <a:ln w="76200">
            <a:solidFill>
              <a:srgbClr val="5B8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1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2ADE-B49D-5CAB-27BE-43FCA97B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3916680" cy="1325563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Sustainable finance 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8D041-9496-2ACC-5876-4F19A2DF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0" y="1825625"/>
            <a:ext cx="53949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Profit maximization </a:t>
            </a:r>
          </a:p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while avoiding “sin” stock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3DE08-0150-A95E-D11C-EA93B61462D3}"/>
              </a:ext>
            </a:extLst>
          </p:cNvPr>
          <p:cNvSpPr txBox="1"/>
          <p:nvPr/>
        </p:nvSpPr>
        <p:spPr>
          <a:xfrm>
            <a:off x="9204960" y="6176963"/>
            <a:ext cx="239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Georgia" panose="02040502050405020303" pitchFamily="18" charset="0"/>
              </a:rPr>
              <a:t>(Schoenmaker,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62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2ADE-B49D-5CAB-27BE-43FCA97B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3916680" cy="1325563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Sustainable finance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8D041-9496-2ACC-5876-4F19A2DF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0" y="1825625"/>
            <a:ext cx="53949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Internalisation of externalities </a:t>
            </a:r>
          </a:p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to avoid risk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8B6BD-B874-C55F-9147-8EFC83FB8189}"/>
              </a:ext>
            </a:extLst>
          </p:cNvPr>
          <p:cNvSpPr txBox="1"/>
          <p:nvPr/>
        </p:nvSpPr>
        <p:spPr>
          <a:xfrm>
            <a:off x="9204960" y="6176963"/>
            <a:ext cx="239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Georgia" panose="02040502050405020303" pitchFamily="18" charset="0"/>
              </a:rPr>
              <a:t>(Schoenmaker,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16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2ADE-B49D-5CAB-27BE-43FCA97B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3916680" cy="1325563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Sustainable finance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8D041-9496-2ACC-5876-4F19A2DF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0" y="1825625"/>
            <a:ext cx="53949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Contributing to sustainable development, while observing financial viability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80D702-C6FA-D1A9-E2F2-73C382E47AA6}"/>
              </a:ext>
            </a:extLst>
          </p:cNvPr>
          <p:cNvSpPr txBox="1"/>
          <p:nvPr/>
        </p:nvSpPr>
        <p:spPr>
          <a:xfrm>
            <a:off x="9204960" y="6176963"/>
            <a:ext cx="239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Georgia" panose="02040502050405020303" pitchFamily="18" charset="0"/>
              </a:rPr>
              <a:t>(Schoenmaker,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0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EC91-F88C-0CC0-C07F-6F10798B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Georgia" panose="02040502050405020303" pitchFamily="18" charset="0"/>
              </a:rPr>
              <a:t>Status?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FF46B58-E434-3384-7B26-F91BBFA01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00" y="2028093"/>
            <a:ext cx="10729800" cy="4524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2B5E6C-099B-A3A5-AE51-6DFD8D2F2E7D}"/>
              </a:ext>
            </a:extLst>
          </p:cNvPr>
          <p:cNvSpPr txBox="1"/>
          <p:nvPr/>
        </p:nvSpPr>
        <p:spPr>
          <a:xfrm>
            <a:off x="847682" y="1274464"/>
            <a:ext cx="445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7030A0"/>
                </a:solidFill>
                <a:latin typeface="Georgia" panose="02040502050405020303" pitchFamily="18" charset="0"/>
              </a:rPr>
              <a:t>M</a:t>
            </a:r>
            <a:r>
              <a:rPr lang="en-FI" i="1" dirty="0">
                <a:solidFill>
                  <a:srgbClr val="7030A0"/>
                </a:solidFill>
                <a:latin typeface="Georgia" panose="02040502050405020303" pitchFamily="18" charset="0"/>
              </a:rPr>
              <a:t>ajority of firms put financial value 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D52BD-FA99-F981-0822-A43B9CF5EA38}"/>
              </a:ext>
            </a:extLst>
          </p:cNvPr>
          <p:cNvSpPr txBox="1"/>
          <p:nvPr/>
        </p:nvSpPr>
        <p:spPr>
          <a:xfrm>
            <a:off x="498771" y="4242654"/>
            <a:ext cx="76815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Georgia" panose="02040502050405020303" pitchFamily="18" charset="0"/>
              </a:rPr>
              <a:t>Ca 1/3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F941-DDDA-E69F-4335-5E44EFB5B216}"/>
              </a:ext>
            </a:extLst>
          </p:cNvPr>
          <p:cNvSpPr txBox="1"/>
          <p:nvPr/>
        </p:nvSpPr>
        <p:spPr>
          <a:xfrm>
            <a:off x="526133" y="5068544"/>
            <a:ext cx="736880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Georgia" panose="02040502050405020303" pitchFamily="18" charset="0"/>
              </a:rPr>
              <a:t>&lt;</a:t>
            </a:r>
            <a:r>
              <a:rPr lang="en-FI" sz="1200" dirty="0">
                <a:solidFill>
                  <a:schemeClr val="bg1"/>
                </a:solidFill>
                <a:latin typeface="Georgia" panose="02040502050405020303" pitchFamily="18" charset="0"/>
              </a:rPr>
              <a:t> 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CC957-C624-B8B0-9C7E-B04D9EEBA486}"/>
              </a:ext>
            </a:extLst>
          </p:cNvPr>
          <p:cNvSpPr txBox="1"/>
          <p:nvPr/>
        </p:nvSpPr>
        <p:spPr>
          <a:xfrm>
            <a:off x="498771" y="3592850"/>
            <a:ext cx="768159" cy="276999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FI" sz="1200" dirty="0">
                <a:solidFill>
                  <a:schemeClr val="bg1"/>
                </a:solidFill>
                <a:latin typeface="Georgia" panose="02040502050405020303" pitchFamily="18" charset="0"/>
              </a:rPr>
              <a:t>Majority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4B274-49BC-64BF-631E-DD1FA86E46CE}"/>
              </a:ext>
            </a:extLst>
          </p:cNvPr>
          <p:cNvSpPr txBox="1"/>
          <p:nvPr/>
        </p:nvSpPr>
        <p:spPr>
          <a:xfrm>
            <a:off x="9204960" y="6176963"/>
            <a:ext cx="239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Georgia" panose="02040502050405020303" pitchFamily="18" charset="0"/>
              </a:rPr>
              <a:t>(Schoenmaker, 2017)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1C2A7-E3E2-0D38-71AA-80C0649A804D}"/>
              </a:ext>
            </a:extLst>
          </p:cNvPr>
          <p:cNvSpPr txBox="1"/>
          <p:nvPr/>
        </p:nvSpPr>
        <p:spPr>
          <a:xfrm>
            <a:off x="1204398" y="3518461"/>
            <a:ext cx="661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0000" dirty="0">
                <a:solidFill>
                  <a:srgbClr val="7030A0"/>
                </a:solidFill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43889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4014311-F85F-3B3F-977C-5746D6B1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463C421-3E64-AB4E-A7D3-D34396ED3AE5}"/>
              </a:ext>
            </a:extLst>
          </p:cNvPr>
          <p:cNvSpPr txBox="1">
            <a:spLocks/>
          </p:cNvSpPr>
          <p:nvPr/>
        </p:nvSpPr>
        <p:spPr>
          <a:xfrm>
            <a:off x="3375123" y="2915139"/>
            <a:ext cx="2229630" cy="42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latin typeface="Georgia" panose="02040502050405020303" pitchFamily="18" charset="0"/>
              </a:rPr>
              <a:t>Socially responsible investing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46F31D-C694-B4CD-25DB-39D7EA22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4859"/>
            <a:ext cx="10515600" cy="1325563"/>
          </a:xfrm>
        </p:spPr>
        <p:txBody>
          <a:bodyPr/>
          <a:lstStyle/>
          <a:p>
            <a:r>
              <a:rPr lang="en-GB" b="1" dirty="0">
                <a:latin typeface="Georgia" panose="02040502050405020303" pitchFamily="18" charset="0"/>
              </a:rPr>
              <a:t>SUSTAINABLE INVESTMENTS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99EF7-9E8C-8670-BD10-625273530CC6}"/>
              </a:ext>
            </a:extLst>
          </p:cNvPr>
          <p:cNvSpPr txBox="1"/>
          <p:nvPr/>
        </p:nvSpPr>
        <p:spPr>
          <a:xfrm>
            <a:off x="6520647" y="349477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I</a:t>
            </a:r>
            <a:r>
              <a:rPr lang="en-FI" dirty="0">
                <a:latin typeface="Georgia" panose="02040502050405020303" pitchFamily="18" charset="0"/>
              </a:rPr>
              <a:t>mpact investing </a:t>
            </a:r>
          </a:p>
          <a:p>
            <a:endParaRPr lang="en-FI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A4801-C10B-8F12-88AA-2300F21A27F8}"/>
              </a:ext>
            </a:extLst>
          </p:cNvPr>
          <p:cNvSpPr txBox="1"/>
          <p:nvPr/>
        </p:nvSpPr>
        <p:spPr>
          <a:xfrm>
            <a:off x="3455869" y="4494081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V</a:t>
            </a:r>
            <a:r>
              <a:rPr lang="en-FI" dirty="0">
                <a:latin typeface="Georgia" panose="02040502050405020303" pitchFamily="18" charset="0"/>
              </a:rPr>
              <a:t>enture philanthrophy</a:t>
            </a:r>
          </a:p>
          <a:p>
            <a:endParaRPr lang="en-FI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400A6-BD85-8F00-1705-C9F6CB8000CF}"/>
              </a:ext>
            </a:extLst>
          </p:cNvPr>
          <p:cNvSpPr txBox="1"/>
          <p:nvPr/>
        </p:nvSpPr>
        <p:spPr>
          <a:xfrm>
            <a:off x="4646251" y="3773975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>
                <a:latin typeface="Georgia" panose="02040502050405020303" pitchFamily="18" charset="0"/>
              </a:rPr>
              <a:t>microfinance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6227E-2134-F854-01BB-0A062A47EFD8}"/>
              </a:ext>
            </a:extLst>
          </p:cNvPr>
          <p:cNvSpPr txBox="1"/>
          <p:nvPr/>
        </p:nvSpPr>
        <p:spPr>
          <a:xfrm>
            <a:off x="2863145" y="3683603"/>
            <a:ext cx="1513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Georgia" panose="02040502050405020303" pitchFamily="18" charset="0"/>
              </a:rPr>
              <a:t>E</a:t>
            </a:r>
            <a:r>
              <a:rPr lang="en-FI" sz="1600" dirty="0">
                <a:latin typeface="Georgia" panose="02040502050405020303" pitchFamily="18" charset="0"/>
              </a:rPr>
              <a:t>SG investing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76503-470F-61EA-6776-4E29267478B1}"/>
              </a:ext>
            </a:extLst>
          </p:cNvPr>
          <p:cNvSpPr txBox="1"/>
          <p:nvPr/>
        </p:nvSpPr>
        <p:spPr>
          <a:xfrm>
            <a:off x="6759035" y="4202419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 panose="02040502050405020303" pitchFamily="18" charset="0"/>
              </a:rPr>
              <a:t>S</a:t>
            </a:r>
            <a:r>
              <a:rPr lang="en-FI" dirty="0">
                <a:latin typeface="Georgia" panose="02040502050405020303" pitchFamily="18" charset="0"/>
              </a:rPr>
              <a:t>ystems change investing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48F884-5291-A33A-8BD4-663E429F9F0B}"/>
              </a:ext>
            </a:extLst>
          </p:cNvPr>
          <p:cNvSpPr txBox="1"/>
          <p:nvPr/>
        </p:nvSpPr>
        <p:spPr>
          <a:xfrm>
            <a:off x="5281745" y="3144495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>
                <a:latin typeface="Georgia" panose="02040502050405020303" pitchFamily="18" charset="0"/>
              </a:rPr>
              <a:t>Social impact bonds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98581-201C-2E76-4C47-83D0FCB39249}"/>
              </a:ext>
            </a:extLst>
          </p:cNvPr>
          <p:cNvSpPr txBox="1"/>
          <p:nvPr/>
        </p:nvSpPr>
        <p:spPr>
          <a:xfrm>
            <a:off x="11353799" y="621166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600" dirty="0"/>
              <a:t>☁</a:t>
            </a:r>
          </a:p>
        </p:txBody>
      </p:sp>
    </p:spTree>
    <p:extLst>
      <p:ext uri="{BB962C8B-B14F-4D97-AF65-F5344CB8AC3E}">
        <p14:creationId xmlns:p14="http://schemas.microsoft.com/office/powerpoint/2010/main" val="9112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3752125-9892-4E72-38E9-348988181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176" y="2002278"/>
            <a:ext cx="9507220" cy="40589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D4AC6-B474-73DB-35FA-0C36BC1E6B0C}"/>
              </a:ext>
            </a:extLst>
          </p:cNvPr>
          <p:cNvSpPr txBox="1"/>
          <p:nvPr/>
        </p:nvSpPr>
        <p:spPr>
          <a:xfrm>
            <a:off x="8906026" y="6246813"/>
            <a:ext cx="274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(Agrawal &amp; </a:t>
            </a:r>
            <a:r>
              <a:rPr lang="en-GB" dirty="0" err="1"/>
              <a:t>Hockerts</a:t>
            </a:r>
            <a:r>
              <a:rPr lang="en-GB" dirty="0"/>
              <a:t>, 2021)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DF57959-2BA7-690A-28D9-3DF88A8386D3}"/>
              </a:ext>
            </a:extLst>
          </p:cNvPr>
          <p:cNvSpPr txBox="1">
            <a:spLocks/>
          </p:cNvSpPr>
          <p:nvPr/>
        </p:nvSpPr>
        <p:spPr>
          <a:xfrm>
            <a:off x="734060" y="603874"/>
            <a:ext cx="8409940" cy="1212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600" b="1" dirty="0">
                <a:solidFill>
                  <a:srgbClr val="252958"/>
                </a:solidFill>
                <a:latin typeface="Georgia" panose="02040502050405020303" pitchFamily="18" charset="0"/>
              </a:rPr>
              <a:t>IMPACT INVESTING AND SIMILAR TERMS</a:t>
            </a:r>
          </a:p>
        </p:txBody>
      </p:sp>
    </p:spTree>
    <p:extLst>
      <p:ext uri="{BB962C8B-B14F-4D97-AF65-F5344CB8AC3E}">
        <p14:creationId xmlns:p14="http://schemas.microsoft.com/office/powerpoint/2010/main" val="89487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3661CC-63F5-7846-8017-44B21CE1816A}"/>
              </a:ext>
            </a:extLst>
          </p:cNvPr>
          <p:cNvSpPr txBox="1"/>
          <p:nvPr/>
        </p:nvSpPr>
        <p:spPr>
          <a:xfrm>
            <a:off x="6507782" y="624232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solidFill>
                  <a:srgbClr val="333F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(UK National Advisory Board on Impact Investing</a:t>
            </a:r>
            <a:r>
              <a:rPr lang="en-GB" dirty="0">
                <a:solidFill>
                  <a:srgbClr val="333F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b="0" dirty="0">
                <a:solidFill>
                  <a:srgbClr val="333F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2017) </a:t>
            </a: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6A862BB-ED4A-ADC9-A643-F2E19DF10B7B}"/>
              </a:ext>
            </a:extLst>
          </p:cNvPr>
          <p:cNvSpPr txBox="1">
            <a:spLocks/>
          </p:cNvSpPr>
          <p:nvPr/>
        </p:nvSpPr>
        <p:spPr>
          <a:xfrm>
            <a:off x="734060" y="603874"/>
            <a:ext cx="6060440" cy="1224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600" b="1" dirty="0">
                <a:solidFill>
                  <a:srgbClr val="252958"/>
                </a:solidFill>
                <a:latin typeface="Georgia" panose="02040502050405020303" pitchFamily="18" charset="0"/>
              </a:rPr>
              <a:t>THE SPECTRUM OF IMPACT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C23A4E-3850-1F9F-0869-440087C9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434" y="1482867"/>
            <a:ext cx="7130895" cy="439920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127133DA-AC91-85B6-B92B-EE62018D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2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4014311-F85F-3B3F-977C-5746D6B1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2133872-B3D4-16F0-1BE1-DC7E45316B8C}"/>
              </a:ext>
            </a:extLst>
          </p:cNvPr>
          <p:cNvSpPr txBox="1">
            <a:spLocks/>
          </p:cNvSpPr>
          <p:nvPr/>
        </p:nvSpPr>
        <p:spPr>
          <a:xfrm>
            <a:off x="2826901" y="4752134"/>
            <a:ext cx="1958038" cy="773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MINIMIZE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NEGATIVE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OUTCOMES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904283A5-D5FD-C18B-B246-9398A7C1598F}"/>
              </a:ext>
            </a:extLst>
          </p:cNvPr>
          <p:cNvSpPr/>
          <p:nvPr/>
        </p:nvSpPr>
        <p:spPr>
          <a:xfrm>
            <a:off x="3241109" y="4048967"/>
            <a:ext cx="5709781" cy="510436"/>
          </a:xfrm>
          <a:prstGeom prst="leftRightArrow">
            <a:avLst/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8080"/>
              </a:highligh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A20CBB-AA92-0EA6-8BC1-CB26F3D4733C}"/>
              </a:ext>
            </a:extLst>
          </p:cNvPr>
          <p:cNvSpPr txBox="1">
            <a:spLocks/>
          </p:cNvSpPr>
          <p:nvPr/>
        </p:nvSpPr>
        <p:spPr>
          <a:xfrm>
            <a:off x="7407061" y="4752134"/>
            <a:ext cx="1958038" cy="773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MAXIMIZE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>
                <a:solidFill>
                  <a:srgbClr val="252958"/>
                </a:solidFill>
                <a:latin typeface="Georgia" panose="02040502050405020303" pitchFamily="18" charset="0"/>
              </a:rPr>
              <a:t>POSITIVE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OUTCOMES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3D68B57-6AC7-C511-D0B1-299D552113F0}"/>
              </a:ext>
            </a:extLst>
          </p:cNvPr>
          <p:cNvSpPr txBox="1">
            <a:spLocks/>
          </p:cNvSpPr>
          <p:nvPr/>
        </p:nvSpPr>
        <p:spPr>
          <a:xfrm>
            <a:off x="6630447" y="3429000"/>
            <a:ext cx="1958038" cy="42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Impact investing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463C421-3E64-AB4E-A7D3-D34396ED3AE5}"/>
              </a:ext>
            </a:extLst>
          </p:cNvPr>
          <p:cNvSpPr txBox="1">
            <a:spLocks/>
          </p:cNvSpPr>
          <p:nvPr/>
        </p:nvSpPr>
        <p:spPr>
          <a:xfrm>
            <a:off x="3457184" y="3429000"/>
            <a:ext cx="2229630" cy="427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dirty="0">
                <a:solidFill>
                  <a:srgbClr val="252958"/>
                </a:solidFill>
                <a:latin typeface="Georgia" panose="02040502050405020303" pitchFamily="18" charset="0"/>
              </a:rPr>
              <a:t>Responsible investing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52958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381B095-9E4A-9B5E-76EB-FBFE49E738F6}"/>
              </a:ext>
            </a:extLst>
          </p:cNvPr>
          <p:cNvSpPr/>
          <p:nvPr/>
        </p:nvSpPr>
        <p:spPr>
          <a:xfrm>
            <a:off x="4494852" y="3718183"/>
            <a:ext cx="290091" cy="1033951"/>
          </a:xfrm>
          <a:prstGeom prst="arc">
            <a:avLst/>
          </a:prstGeom>
          <a:ln>
            <a:solidFill>
              <a:srgbClr val="25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FF48E1C-AFD1-2FBA-8DFD-018E1537E06D}"/>
              </a:ext>
            </a:extLst>
          </p:cNvPr>
          <p:cNvSpPr/>
          <p:nvPr/>
        </p:nvSpPr>
        <p:spPr>
          <a:xfrm flipH="1">
            <a:off x="7322552" y="3718183"/>
            <a:ext cx="290091" cy="1033951"/>
          </a:xfrm>
          <a:prstGeom prst="arc">
            <a:avLst/>
          </a:prstGeom>
          <a:ln>
            <a:solidFill>
              <a:srgbClr val="2529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46F31D-C694-B4CD-25DB-39D7EA22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4859"/>
            <a:ext cx="10515600" cy="1325563"/>
          </a:xfrm>
        </p:spPr>
        <p:txBody>
          <a:bodyPr/>
          <a:lstStyle/>
          <a:p>
            <a:r>
              <a:rPr lang="en-GB" b="1" dirty="0">
                <a:latin typeface="Georgia" panose="02040502050405020303" pitchFamily="18" charset="0"/>
              </a:rPr>
              <a:t>SUSTAINABLE INVESTMENTS</a:t>
            </a:r>
          </a:p>
        </p:txBody>
      </p:sp>
    </p:spTree>
    <p:extLst>
      <p:ext uri="{BB962C8B-B14F-4D97-AF65-F5344CB8AC3E}">
        <p14:creationId xmlns:p14="http://schemas.microsoft.com/office/powerpoint/2010/main" val="124824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4014311-F85F-3B3F-977C-5746D6B1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ADD6A318-DA48-3C09-F146-3DDB384E8319}"/>
              </a:ext>
            </a:extLst>
          </p:cNvPr>
          <p:cNvSpPr txBox="1">
            <a:spLocks/>
          </p:cNvSpPr>
          <p:nvPr/>
        </p:nvSpPr>
        <p:spPr>
          <a:xfrm>
            <a:off x="1232966" y="3270714"/>
            <a:ext cx="9213724" cy="1230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defRPr/>
            </a:pPr>
            <a:r>
              <a:rPr lang="fi-FI" sz="1800" b="1" dirty="0">
                <a:solidFill>
                  <a:srgbClr val="252958"/>
                </a:solidFill>
                <a:latin typeface="Georgia" panose="02040502050405020303" pitchFamily="18" charset="0"/>
              </a:rPr>
              <a:t>I</a:t>
            </a:r>
            <a:r>
              <a:rPr lang="en-DK" sz="1800" b="1" dirty="0">
                <a:latin typeface="Georgia" panose="02040502050405020303" pitchFamily="18" charset="0"/>
              </a:rPr>
              <a:t>nvestments made with the intention to generate positive, measurable social and environmental impact alongside a financial return. </a:t>
            </a:r>
          </a:p>
          <a:p>
            <a:pPr lvl="0" algn="l">
              <a:lnSpc>
                <a:spcPct val="150000"/>
              </a:lnSpc>
              <a:defRPr/>
            </a:pPr>
            <a:r>
              <a:rPr lang="en-DK" sz="1800" dirty="0">
                <a:latin typeface="Georgia" panose="02040502050405020303" pitchFamily="18" charset="0"/>
              </a:rPr>
              <a:t>(GIIN, 2022)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A9646-2FAB-1D0E-68CF-1EACEE31F399}"/>
              </a:ext>
            </a:extLst>
          </p:cNvPr>
          <p:cNvSpPr txBox="1">
            <a:spLocks/>
          </p:cNvSpPr>
          <p:nvPr/>
        </p:nvSpPr>
        <p:spPr>
          <a:xfrm>
            <a:off x="955109" y="918881"/>
            <a:ext cx="4572000" cy="1505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600" b="1" dirty="0">
                <a:solidFill>
                  <a:srgbClr val="252958"/>
                </a:solidFill>
                <a:latin typeface="Georgia" panose="02040502050405020303" pitchFamily="18" charset="0"/>
              </a:rPr>
              <a:t>IMPACT INVESTING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90C393-4B9F-34F0-D219-86806DD23C3C}"/>
              </a:ext>
            </a:extLst>
          </p:cNvPr>
          <p:cNvCxnSpPr/>
          <p:nvPr/>
        </p:nvCxnSpPr>
        <p:spPr>
          <a:xfrm>
            <a:off x="1114816" y="3429000"/>
            <a:ext cx="0" cy="1230682"/>
          </a:xfrm>
          <a:prstGeom prst="line">
            <a:avLst/>
          </a:prstGeom>
          <a:ln w="165100">
            <a:solidFill>
              <a:srgbClr val="FFF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A9BE0E22-0301-7B23-300B-B9165D9B7136}"/>
              </a:ext>
            </a:extLst>
          </p:cNvPr>
          <p:cNvSpPr txBox="1">
            <a:spLocks/>
          </p:cNvSpPr>
          <p:nvPr/>
        </p:nvSpPr>
        <p:spPr>
          <a:xfrm>
            <a:off x="955109" y="1947041"/>
            <a:ext cx="1634648" cy="476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56831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721ACE-67C1-E38C-B6DD-80E32ED1E70C}"/>
              </a:ext>
            </a:extLst>
          </p:cNvPr>
          <p:cNvSpPr/>
          <p:nvPr/>
        </p:nvSpPr>
        <p:spPr>
          <a:xfrm>
            <a:off x="9694784" y="2000461"/>
            <a:ext cx="1901834" cy="3204582"/>
          </a:xfrm>
          <a:prstGeom prst="rect">
            <a:avLst/>
          </a:prstGeom>
          <a:noFill/>
          <a:ln>
            <a:solidFill>
              <a:srgbClr val="0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4014311-F85F-3B3F-977C-5746D6B1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51A9C4B-01D7-E55A-0441-0627202C94FE}"/>
              </a:ext>
            </a:extLst>
          </p:cNvPr>
          <p:cNvSpPr txBox="1">
            <a:spLocks/>
          </p:cNvSpPr>
          <p:nvPr/>
        </p:nvSpPr>
        <p:spPr>
          <a:xfrm>
            <a:off x="1007696" y="2305260"/>
            <a:ext cx="3992672" cy="319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252958"/>
                </a:solidFill>
                <a:latin typeface="Georgia" panose="02040502050405020303" pitchFamily="18" charset="0"/>
              </a:rPr>
              <a:t>Intentionality</a:t>
            </a:r>
          </a:p>
          <a:p>
            <a:pPr marL="0" indent="0">
              <a:buNone/>
            </a:pPr>
            <a:endParaRPr lang="en-GB" sz="2000" b="1" dirty="0">
              <a:solidFill>
                <a:srgbClr val="25295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25295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252958"/>
                </a:solidFill>
                <a:latin typeface="Georgia" panose="02040502050405020303" pitchFamily="18" charset="0"/>
              </a:rPr>
              <a:t>Outcomes</a:t>
            </a:r>
          </a:p>
          <a:p>
            <a:pPr marL="0" indent="0">
              <a:buNone/>
            </a:pPr>
            <a:endParaRPr lang="en-GB" sz="2000" b="1" dirty="0">
              <a:solidFill>
                <a:srgbClr val="252958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252958"/>
                </a:solidFill>
                <a:latin typeface="Georgia" panose="02040502050405020303" pitchFamily="18" charset="0"/>
              </a:rPr>
              <a:t>Profit + Impact</a:t>
            </a:r>
          </a:p>
          <a:p>
            <a:pPr marL="0" indent="0">
              <a:buNone/>
            </a:pPr>
            <a:endParaRPr lang="en-GB" sz="2000" b="1" dirty="0">
              <a:solidFill>
                <a:srgbClr val="252958"/>
              </a:solidFill>
              <a:latin typeface="Georgia" panose="02040502050405020303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3549F90-9256-F739-0423-89F9AADA4C83}"/>
              </a:ext>
            </a:extLst>
          </p:cNvPr>
          <p:cNvSpPr txBox="1">
            <a:spLocks/>
          </p:cNvSpPr>
          <p:nvPr/>
        </p:nvSpPr>
        <p:spPr>
          <a:xfrm>
            <a:off x="6096000" y="2627937"/>
            <a:ext cx="4739014" cy="388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2958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549E17-81C2-CFCD-A155-9F1A40F8F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680" y="2680394"/>
            <a:ext cx="1412957" cy="239298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7EAD887-38F2-7E22-A6F4-91AEC54D1D11}"/>
              </a:ext>
            </a:extLst>
          </p:cNvPr>
          <p:cNvSpPr txBox="1">
            <a:spLocks/>
          </p:cNvSpPr>
          <p:nvPr/>
        </p:nvSpPr>
        <p:spPr>
          <a:xfrm>
            <a:off x="955109" y="963347"/>
            <a:ext cx="3992672" cy="1505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600" b="1" dirty="0">
              <a:solidFill>
                <a:srgbClr val="252958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59C1C00-ACA0-8A57-912B-BF703EF584A6}"/>
              </a:ext>
            </a:extLst>
          </p:cNvPr>
          <p:cNvSpPr txBox="1">
            <a:spLocks/>
          </p:cNvSpPr>
          <p:nvPr/>
        </p:nvSpPr>
        <p:spPr>
          <a:xfrm>
            <a:off x="4404986" y="2243859"/>
            <a:ext cx="4739014" cy="3886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Impact investors &amp; impact-driven businesses have 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intentional focus </a:t>
            </a:r>
            <a:r>
              <a:rPr lang="en-GB" sz="1600" dirty="0">
                <a:solidFill>
                  <a:srgbClr val="252958"/>
                </a:solidFill>
                <a:latin typeface="Georgia" panose="02040502050405020303" pitchFamily="18" charset="0"/>
              </a:rPr>
              <a:t>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solving social and environmental </a:t>
            </a:r>
            <a:r>
              <a:rPr lang="en-GB" sz="1600" dirty="0">
                <a:solidFill>
                  <a:srgbClr val="252958"/>
                </a:solidFill>
                <a:latin typeface="Georgia" panose="02040502050405020303" pitchFamily="18" charset="0"/>
              </a:rPr>
              <a:t>problems </a:t>
            </a:r>
          </a:p>
          <a:p>
            <a:pPr algn="l">
              <a:defRPr/>
            </a:pPr>
            <a:endParaRPr lang="en-GB" sz="1600" dirty="0">
              <a:solidFill>
                <a:srgbClr val="252958"/>
              </a:solidFill>
              <a:latin typeface="Georgia" panose="02040502050405020303" pitchFamily="18" charset="0"/>
            </a:endParaRPr>
          </a:p>
          <a:p>
            <a:pPr algn="l">
              <a:defRPr/>
            </a:pPr>
            <a:r>
              <a:rPr lang="en-GB" sz="1600" dirty="0">
                <a:solidFill>
                  <a:srgbClr val="252958"/>
                </a:solidFill>
                <a:latin typeface="Georgia" panose="02040502050405020303" pitchFamily="18" charset="0"/>
              </a:rPr>
              <a:t>Generating </a:t>
            </a:r>
            <a:r>
              <a:rPr lang="en-GB" sz="1600" b="1" dirty="0">
                <a:solidFill>
                  <a:srgbClr val="252958"/>
                </a:solidFill>
                <a:latin typeface="Georgia" panose="02040502050405020303" pitchFamily="18" charset="0"/>
              </a:rPr>
              <a:t>p</a:t>
            </a:r>
            <a:r>
              <a:rPr lang="en-DK" sz="1600" b="1" dirty="0">
                <a:latin typeface="Georgia" panose="02040502050405020303" pitchFamily="18" charset="0"/>
              </a:rPr>
              <a:t>ositive, measurable social and environmental impact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srgbClr val="252958"/>
              </a:solidFill>
              <a:latin typeface="Georgia" panose="02040502050405020303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srgbClr val="252958"/>
                </a:solidFill>
                <a:latin typeface="Georgia" panose="02040502050405020303" pitchFamily="18" charset="0"/>
              </a:rPr>
              <a:t>Aligning </a:t>
            </a:r>
            <a:r>
              <a:rPr lang="en-GB" sz="1600" b="1" dirty="0">
                <a:solidFill>
                  <a:srgbClr val="252958"/>
                </a:solidFill>
                <a:latin typeface="Georgia" panose="02040502050405020303" pitchFamily="18" charset="0"/>
              </a:rPr>
              <a:t>profit and positive impact to scale solutions quickly</a:t>
            </a:r>
          </a:p>
          <a:p>
            <a:pPr algn="l">
              <a:defRPr/>
            </a:pPr>
            <a:endParaRPr lang="en-GB" sz="1600" dirty="0">
              <a:solidFill>
                <a:srgbClr val="252958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600" dirty="0">
              <a:solidFill>
                <a:srgbClr val="252958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5B3BC-A070-7C65-D102-5885D1F96B74}"/>
              </a:ext>
            </a:extLst>
          </p:cNvPr>
          <p:cNvSpPr txBox="1"/>
          <p:nvPr/>
        </p:nvSpPr>
        <p:spPr>
          <a:xfrm>
            <a:off x="955109" y="9113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>
                <a:solidFill>
                  <a:srgbClr val="252958"/>
                </a:solidFill>
                <a:latin typeface="Georgia" panose="02040502050405020303" pitchFamily="18" charset="0"/>
              </a:rPr>
              <a:t>CHARACTERISTICS</a:t>
            </a:r>
            <a:endParaRPr lang="en-GB" sz="36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D1914AD-7B31-B3C5-C26D-8E5715D29D6C}"/>
              </a:ext>
            </a:extLst>
          </p:cNvPr>
          <p:cNvSpPr txBox="1">
            <a:spLocks/>
          </p:cNvSpPr>
          <p:nvPr/>
        </p:nvSpPr>
        <p:spPr>
          <a:xfrm>
            <a:off x="1007696" y="1423821"/>
            <a:ext cx="3397290" cy="476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52958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IMPACT INVESTING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2361E-AA8F-872B-3E91-258FEF0BB611}"/>
              </a:ext>
            </a:extLst>
          </p:cNvPr>
          <p:cNvSpPr txBox="1"/>
          <p:nvPr/>
        </p:nvSpPr>
        <p:spPr>
          <a:xfrm>
            <a:off x="9778686" y="2079386"/>
            <a:ext cx="1817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65E0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Example: </a:t>
            </a:r>
          </a:p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65E04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 5 Dimensions</a:t>
            </a:r>
            <a:endParaRPr lang="en-FI" sz="1200" dirty="0">
              <a:solidFill>
                <a:srgbClr val="065E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3157-A4B4-0778-C6F9-4C602F53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89" y="662693"/>
            <a:ext cx="7878235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Georgia" panose="02040502050405020303" pitchFamily="18" charset="0"/>
              </a:rPr>
              <a:t>Kaja Lilleng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ACB6A-9AA7-7675-FEC5-C2BFB0C25E05}"/>
              </a:ext>
            </a:extLst>
          </p:cNvPr>
          <p:cNvSpPr txBox="1"/>
          <p:nvPr/>
        </p:nvSpPr>
        <p:spPr>
          <a:xfrm>
            <a:off x="832989" y="1674378"/>
            <a:ext cx="60392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Doctoral Researcher</a:t>
            </a:r>
            <a:r>
              <a:rPr lang="en-US" dirty="0">
                <a:latin typeface="Georgia" panose="02040502050405020303" pitchFamily="18" charset="0"/>
              </a:rPr>
              <a:t>,</a:t>
            </a:r>
            <a:r>
              <a:rPr lang="en-US" dirty="0">
                <a:effectLst/>
                <a:latin typeface="Georgia" panose="02040502050405020303" pitchFamily="18" charset="0"/>
              </a:rPr>
              <a:t> Organization and Management, Aalto Business School 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Research focus: Valuation processes in impact investing </a:t>
            </a:r>
          </a:p>
          <a:p>
            <a:endParaRPr lang="en-US" dirty="0">
              <a:effectLst/>
              <a:latin typeface="Georgia" panose="02040502050405020303" pitchFamily="18" charset="0"/>
            </a:endParaRPr>
          </a:p>
          <a:p>
            <a:r>
              <a:rPr lang="en-US" dirty="0">
                <a:effectLst/>
                <a:latin typeface="Georgia" panose="02040502050405020303" pitchFamily="18" charset="0"/>
              </a:rPr>
              <a:t>MSc Management of Innovation and Business Development, Copenhagen Business School</a:t>
            </a:r>
          </a:p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Thesis: </a:t>
            </a:r>
            <a:r>
              <a:rPr lang="en-DK" i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E</a:t>
            </a:r>
            <a:r>
              <a:rPr lang="en-DK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arly-stage impact investing and the role of venture capital in fostering impact tech startups in </a:t>
            </a:r>
            <a:r>
              <a:rPr lang="en-DK" i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Nordics</a:t>
            </a:r>
            <a:endParaRPr lang="en-US" dirty="0">
              <a:effectLst/>
              <a:latin typeface="Georgia" panose="02040502050405020303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BA64C1-77EB-9F43-C892-73FEC444F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6" y="-78178"/>
            <a:ext cx="4636696" cy="69575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67FB01-BA05-04AD-5D42-1E631B2D412C}"/>
              </a:ext>
            </a:extLst>
          </p:cNvPr>
          <p:cNvSpPr txBox="1"/>
          <p:nvPr/>
        </p:nvSpPr>
        <p:spPr>
          <a:xfrm>
            <a:off x="861565" y="4603679"/>
            <a:ext cx="5767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600" i="1" dirty="0">
                <a:latin typeface="Georgia" panose="02040502050405020303" pitchFamily="18" charset="0"/>
              </a:rPr>
              <a:t>Worked at early stage funds and impact investing initatives:</a:t>
            </a:r>
          </a:p>
          <a:p>
            <a:r>
              <a:rPr lang="en-FI" sz="1600" dirty="0">
                <a:latin typeface="Georgia" panose="02040502050405020303" pitchFamily="18" charset="0"/>
              </a:rPr>
              <a:t>Katapult Future Fest</a:t>
            </a:r>
          </a:p>
          <a:p>
            <a:r>
              <a:rPr lang="en-FI" sz="1600" dirty="0">
                <a:latin typeface="Georgia" panose="02040502050405020303" pitchFamily="18" charset="0"/>
              </a:rPr>
              <a:t>Nordic Impact</a:t>
            </a:r>
          </a:p>
          <a:p>
            <a:r>
              <a:rPr lang="en-FI" sz="1600" dirty="0">
                <a:latin typeface="Georgia" panose="02040502050405020303" pitchFamily="18" charset="0"/>
              </a:rPr>
              <a:t>Nordic Impact Investing Network</a:t>
            </a:r>
          </a:p>
          <a:p>
            <a:r>
              <a:rPr lang="en-FI" sz="1600" dirty="0">
                <a:latin typeface="Georgia" panose="02040502050405020303" pitchFamily="18" charset="0"/>
              </a:rPr>
              <a:t>Wave Ventures</a:t>
            </a:r>
          </a:p>
          <a:p>
            <a:r>
              <a:rPr lang="en-FI" sz="1600" dirty="0">
                <a:latin typeface="Georgia" panose="02040502050405020303" pitchFamily="18" charset="0"/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276482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3938564" y="2505670"/>
            <a:ext cx="41440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Georgia" panose="02040502050405020303" pitchFamily="18" charset="0"/>
              </a:rPr>
              <a:t>Questions?</a:t>
            </a:r>
          </a:p>
          <a:p>
            <a:endParaRPr lang="en-GB" sz="3200" dirty="0">
              <a:latin typeface="Georgia" panose="02040502050405020303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43304E-F832-2B17-2D2B-D8C60A9DA22C}"/>
              </a:ext>
            </a:extLst>
          </p:cNvPr>
          <p:cNvCxnSpPr>
            <a:cxnSpLocks/>
          </p:cNvCxnSpPr>
          <p:nvPr/>
        </p:nvCxnSpPr>
        <p:spPr>
          <a:xfrm>
            <a:off x="374871" y="3490992"/>
            <a:ext cx="5705631" cy="0"/>
          </a:xfrm>
          <a:prstGeom prst="line">
            <a:avLst/>
          </a:prstGeom>
          <a:ln w="76200">
            <a:solidFill>
              <a:srgbClr val="5B8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72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D1D2B-99AD-CB9F-F9DC-7E179E40AD2B}"/>
              </a:ext>
            </a:extLst>
          </p:cNvPr>
          <p:cNvSpPr txBox="1"/>
          <p:nvPr/>
        </p:nvSpPr>
        <p:spPr>
          <a:xfrm>
            <a:off x="1668196" y="2490281"/>
            <a:ext cx="760657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Georgia" panose="02040502050405020303" pitchFamily="18" charset="0"/>
              </a:rPr>
              <a:t>From impact investing to </a:t>
            </a:r>
          </a:p>
          <a:p>
            <a:r>
              <a:rPr lang="en-GB" sz="4400" b="1" dirty="0">
                <a:latin typeface="Georgia" panose="02040502050405020303" pitchFamily="18" charset="0"/>
              </a:rPr>
              <a:t>systems change investing</a:t>
            </a:r>
          </a:p>
          <a:p>
            <a:endParaRPr lang="en-GB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9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34C8E1-4A49-C348-143D-39BE89EB9456}"/>
              </a:ext>
            </a:extLst>
          </p:cNvPr>
          <p:cNvSpPr txBox="1"/>
          <p:nvPr/>
        </p:nvSpPr>
        <p:spPr>
          <a:xfrm>
            <a:off x="737803" y="2509196"/>
            <a:ext cx="103746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The business-case for impact 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Georgia" panose="02040502050405020303" pitchFamily="18" charset="0"/>
              </a:rPr>
              <a:t>Consumer demand, talent attraction, big problem = big market opportunity</a:t>
            </a:r>
          </a:p>
          <a:p>
            <a:endParaRPr lang="en-GB" sz="2400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Georgia" panose="02040502050405020303" pitchFamily="18" charset="0"/>
              </a:rPr>
              <a:t>Economization, financialization and the value of nature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Georgia" panose="02040502050405020303" pitchFamily="18" charset="0"/>
              </a:rPr>
              <a:t>E.g. the global value of insect pollination services is $160 billion a year (Islam, 2015)</a:t>
            </a:r>
          </a:p>
          <a:p>
            <a:pPr marL="342900" indent="-342900">
              <a:buFontTx/>
              <a:buChar char="-"/>
            </a:pPr>
            <a:endParaRPr lang="en-GB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3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737802" y="2690336"/>
            <a:ext cx="9140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We need a variety of tools for solving complex systemic challenges</a:t>
            </a:r>
          </a:p>
          <a:p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7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737802" y="3018954"/>
            <a:ext cx="766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From industry profit-winners to ecosystem benefactors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34FFA-F06F-8438-F09C-E06F65E993CB}"/>
              </a:ext>
            </a:extLst>
          </p:cNvPr>
          <p:cNvSpPr txBox="1"/>
          <p:nvPr/>
        </p:nvSpPr>
        <p:spPr>
          <a:xfrm>
            <a:off x="11379200" y="62103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800" dirty="0"/>
              <a:t>🐝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3428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737802" y="3126250"/>
            <a:ext cx="1066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“Economists need a metaphorical career change: from engineer to gardener”</a:t>
            </a:r>
            <a:endParaRPr lang="en-GB" i="1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7AF64-1A15-B4A2-CFE1-E6253C7FD8F5}"/>
              </a:ext>
            </a:extLst>
          </p:cNvPr>
          <p:cNvSpPr txBox="1"/>
          <p:nvPr/>
        </p:nvSpPr>
        <p:spPr>
          <a:xfrm>
            <a:off x="9080938" y="6069724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2000" dirty="0">
                <a:latin typeface="Georgia" panose="02040502050405020303" pitchFamily="18" charset="0"/>
              </a:rPr>
              <a:t>(Raworth, 2017, p157)</a:t>
            </a:r>
          </a:p>
        </p:txBody>
      </p:sp>
    </p:spTree>
    <p:extLst>
      <p:ext uri="{BB962C8B-B14F-4D97-AF65-F5344CB8AC3E}">
        <p14:creationId xmlns:p14="http://schemas.microsoft.com/office/powerpoint/2010/main" val="295038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737802" y="3318992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Finding systemic leverage and acupuncture points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737802" y="3676184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From biology: Keystone species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496F3-10C0-E374-47E8-8CCDDA4882F4}"/>
              </a:ext>
            </a:extLst>
          </p:cNvPr>
          <p:cNvSpPr txBox="1"/>
          <p:nvPr/>
        </p:nvSpPr>
        <p:spPr>
          <a:xfrm>
            <a:off x="10920569" y="5996226"/>
            <a:ext cx="10739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sz="5000" dirty="0"/>
              <a:t>🐺</a:t>
            </a:r>
          </a:p>
        </p:txBody>
      </p:sp>
    </p:spTree>
    <p:extLst>
      <p:ext uri="{BB962C8B-B14F-4D97-AF65-F5344CB8AC3E}">
        <p14:creationId xmlns:p14="http://schemas.microsoft.com/office/powerpoint/2010/main" val="14539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753301" y="629061"/>
            <a:ext cx="961506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eorgia" panose="02040502050405020303" pitchFamily="18" charset="0"/>
              </a:rPr>
              <a:t>The impact fund:</a:t>
            </a:r>
          </a:p>
          <a:p>
            <a:endParaRPr lang="en-GB" sz="2400" b="1" dirty="0">
              <a:latin typeface="Georgia" panose="02040502050405020303" pitchFamily="18" charset="0"/>
            </a:endParaRPr>
          </a:p>
          <a:p>
            <a:r>
              <a:rPr lang="en-GB" sz="2400" b="1" dirty="0">
                <a:latin typeface="Georgia" panose="02040502050405020303" pitchFamily="18" charset="0"/>
              </a:rPr>
              <a:t>~15 min in groups of 2-4 people </a:t>
            </a:r>
          </a:p>
          <a:p>
            <a:endParaRPr lang="en-GB" sz="2400" b="1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Georgia" panose="02040502050405020303" pitchFamily="18" charset="0"/>
              </a:rPr>
              <a:t>1) Establish your fund’s mission: What challenge is targeted or systems change contributed to? 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eorgia" panose="02040502050405020303" pitchFamily="18" charset="0"/>
              </a:rPr>
              <a:t>Framework to guide? (SDGs, Planetary boundaries, other)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latin typeface="Georgia" panose="02040502050405020303" pitchFamily="18" charset="0"/>
              </a:rPr>
              <a:t>What does success look like? </a:t>
            </a:r>
          </a:p>
          <a:p>
            <a:endParaRPr lang="en-GB" sz="2400" dirty="0">
              <a:latin typeface="Georgia" panose="02040502050405020303" pitchFamily="18" charset="0"/>
            </a:endParaRPr>
          </a:p>
          <a:p>
            <a:r>
              <a:rPr lang="en-GB" sz="2400" dirty="0">
                <a:latin typeface="Georgia" panose="02040502050405020303" pitchFamily="18" charset="0"/>
              </a:rPr>
              <a:t>2) What could be potential acupuncture points / levers / keystones to invest in for this system? How to go about finding that out?</a:t>
            </a:r>
          </a:p>
          <a:p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46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19D33B-B683-D76D-15F1-BA3F94CC4CF7}"/>
              </a:ext>
            </a:extLst>
          </p:cNvPr>
          <p:cNvSpPr txBox="1"/>
          <p:nvPr/>
        </p:nvSpPr>
        <p:spPr>
          <a:xfrm>
            <a:off x="3938564" y="2505670"/>
            <a:ext cx="41440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atin typeface="Georgia" panose="02040502050405020303" pitchFamily="18" charset="0"/>
              </a:rPr>
              <a:t>Questions?</a:t>
            </a:r>
          </a:p>
          <a:p>
            <a:endParaRPr lang="en-GB" sz="3200" dirty="0">
              <a:latin typeface="Georgia" panose="02040502050405020303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43304E-F832-2B17-2D2B-D8C60A9DA22C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5705631" cy="0"/>
          </a:xfrm>
          <a:prstGeom prst="line">
            <a:avLst/>
          </a:prstGeom>
          <a:ln w="76200">
            <a:solidFill>
              <a:srgbClr val="5B8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112A-9D2F-756E-DBE0-7F03FB6F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753" y="2452764"/>
            <a:ext cx="10172494" cy="2761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dirty="0">
                <a:latin typeface="Georgia" panose="02040502050405020303" pitchFamily="18" charset="0"/>
              </a:rPr>
              <a:t>“We cannot solve problems by using the same kind of thinking we used when we created them”</a:t>
            </a:r>
          </a:p>
        </p:txBody>
      </p:sp>
    </p:spTree>
    <p:extLst>
      <p:ext uri="{BB962C8B-B14F-4D97-AF65-F5344CB8AC3E}">
        <p14:creationId xmlns:p14="http://schemas.microsoft.com/office/powerpoint/2010/main" val="98890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A5B16A-A030-417E-81B4-26CBF2050213}"/>
              </a:ext>
            </a:extLst>
          </p:cNvPr>
          <p:cNvSpPr txBox="1"/>
          <p:nvPr/>
        </p:nvSpPr>
        <p:spPr>
          <a:xfrm>
            <a:off x="978107" y="643583"/>
            <a:ext cx="8274382" cy="495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Georgia" panose="02040502050405020303" pitchFamily="18" charset="0"/>
              </a:rPr>
              <a:t>Today’s programme</a:t>
            </a:r>
            <a:endParaRPr lang="en-GB" sz="2400" b="1" dirty="0">
              <a:latin typeface="Georgia" panose="02040502050405020303" pitchFamily="18" charset="0"/>
            </a:endParaRPr>
          </a:p>
          <a:p>
            <a:endParaRPr lang="en-DK" sz="2400" b="1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DK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14:15-15:00 </a:t>
            </a:r>
          </a:p>
          <a:p>
            <a:r>
              <a:rPr lang="en-DK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I: Introduction to </a:t>
            </a:r>
            <a:r>
              <a:rPr lang="en-DK" sz="240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sustainable finance</a:t>
            </a:r>
            <a:r>
              <a:rPr lang="nb-NO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+ </a:t>
            </a:r>
            <a:r>
              <a:rPr lang="nb-NO" sz="24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impact</a:t>
            </a:r>
            <a:r>
              <a:rPr lang="nb-NO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nb-NO" sz="2400" dirty="0" err="1">
                <a:latin typeface="Georgia" panose="02040502050405020303" pitchFamily="18" charset="0"/>
                <a:ea typeface="Times New Roman" panose="02020603050405020304" pitchFamily="18" charset="0"/>
              </a:rPr>
              <a:t>investing</a:t>
            </a:r>
            <a:endParaRPr lang="nb-NO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DK" sz="24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DK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15:15-16:00 </a:t>
            </a:r>
          </a:p>
          <a:p>
            <a:r>
              <a:rPr lang="en-DK" sz="240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II: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Investing in climate solutions </a:t>
            </a:r>
            <a:endParaRPr lang="en-DK" sz="240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lvl="1"/>
            <a:r>
              <a:rPr lang="en-DK" sz="2400">
                <a:solidFill>
                  <a:srgbClr val="065E0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Guest speaker: Hampus Jakobsson, General Manager and Co-Founder at Pale Blue Dot VC</a:t>
            </a:r>
          </a:p>
          <a:p>
            <a:endParaRPr lang="en-DK" sz="2400" b="1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DK" sz="2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16:15-17:00 </a:t>
            </a:r>
          </a:p>
          <a:p>
            <a:r>
              <a:rPr lang="en-DK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III</a:t>
            </a:r>
            <a:r>
              <a:rPr lang="en-DK" sz="240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nvesting in systems change</a:t>
            </a:r>
            <a:endParaRPr lang="en-GB" sz="2400" b="1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4E66A-051F-FD7A-F0C7-155E2E8DE627}"/>
              </a:ext>
            </a:extLst>
          </p:cNvPr>
          <p:cNvSpPr txBox="1"/>
          <p:nvPr/>
        </p:nvSpPr>
        <p:spPr>
          <a:xfrm>
            <a:off x="11279019" y="597709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600" dirty="0"/>
              <a:t>🌲</a:t>
            </a:r>
          </a:p>
        </p:txBody>
      </p:sp>
    </p:spTree>
    <p:extLst>
      <p:ext uri="{BB962C8B-B14F-4D97-AF65-F5344CB8AC3E}">
        <p14:creationId xmlns:p14="http://schemas.microsoft.com/office/powerpoint/2010/main" val="31185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4014311-F85F-3B3F-977C-5746D6B1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7A29C-417C-6FB1-358C-040A14CD829D}"/>
              </a:ext>
            </a:extLst>
          </p:cNvPr>
          <p:cNvSpPr txBox="1"/>
          <p:nvPr/>
        </p:nvSpPr>
        <p:spPr>
          <a:xfrm>
            <a:off x="976184" y="2020590"/>
            <a:ext cx="8807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</a:rPr>
              <a:t>The concept of sustainable finance has evolved as part of the broader notion of business sustainability over the last decades.</a:t>
            </a:r>
          </a:p>
          <a:p>
            <a:endParaRPr lang="en-GB" sz="2400" dirty="0">
              <a:latin typeface="Georgia" panose="02040502050405020303" pitchFamily="18" charset="0"/>
            </a:endParaRPr>
          </a:p>
          <a:p>
            <a:r>
              <a:rPr lang="en-GB" sz="2400" b="1" dirty="0">
                <a:latin typeface="Georgia" panose="02040502050405020303" pitchFamily="18" charset="0"/>
              </a:rPr>
              <a:t>How can finance support sustainable development?</a:t>
            </a:r>
          </a:p>
          <a:p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  <a:sym typeface="Wingdings" pitchFamily="2" charset="2"/>
            </a:endParaRPr>
          </a:p>
          <a:p>
            <a:r>
              <a:rPr lang="en-US" sz="2400" dirty="0">
                <a:solidFill>
                  <a:srgbClr val="065E04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65E0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he systematic integration of environmental social and governance factors in financial decision-making processes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3"/>
              </a:rPr>
              <a:t>UNEP FI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2021).</a:t>
            </a:r>
            <a:endParaRPr lang="en-GB" sz="2400" dirty="0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8A9B3-0EDD-2339-3C36-0FD5F415293B}"/>
              </a:ext>
            </a:extLst>
          </p:cNvPr>
          <p:cNvSpPr txBox="1"/>
          <p:nvPr/>
        </p:nvSpPr>
        <p:spPr>
          <a:xfrm>
            <a:off x="976184" y="754956"/>
            <a:ext cx="847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Georgia" panose="02040502050405020303" pitchFamily="18" charset="0"/>
              </a:rPr>
              <a:t>What is sustainable finance?</a:t>
            </a:r>
          </a:p>
        </p:txBody>
      </p:sp>
    </p:spTree>
    <p:extLst>
      <p:ext uri="{BB962C8B-B14F-4D97-AF65-F5344CB8AC3E}">
        <p14:creationId xmlns:p14="http://schemas.microsoft.com/office/powerpoint/2010/main" val="24734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FCFEF5-1A78-D4C5-DAD7-9FA0F5602B7D}"/>
              </a:ext>
            </a:extLst>
          </p:cNvPr>
          <p:cNvSpPr/>
          <p:nvPr/>
        </p:nvSpPr>
        <p:spPr>
          <a:xfrm>
            <a:off x="5519773" y="1906509"/>
            <a:ext cx="3239876" cy="3666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D96377-155A-D037-6AF4-3825D0A304DD}"/>
              </a:ext>
            </a:extLst>
          </p:cNvPr>
          <p:cNvSpPr/>
          <p:nvPr/>
        </p:nvSpPr>
        <p:spPr>
          <a:xfrm>
            <a:off x="8759648" y="1906509"/>
            <a:ext cx="3239876" cy="3666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44014311-F85F-3B3F-977C-5746D6B1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7578"/>
            <a:ext cx="1952368" cy="1790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A382B-8A71-6409-C35E-C7B75E8AB794}"/>
              </a:ext>
            </a:extLst>
          </p:cNvPr>
          <p:cNvSpPr txBox="1"/>
          <p:nvPr/>
        </p:nvSpPr>
        <p:spPr>
          <a:xfrm>
            <a:off x="458078" y="508275"/>
            <a:ext cx="11275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rgia" panose="02040502050405020303" pitchFamily="18" charset="0"/>
              </a:rPr>
              <a:t>The role of finance in sustainable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49D25-DB4C-97DD-C426-9440266B0864}"/>
              </a:ext>
            </a:extLst>
          </p:cNvPr>
          <p:cNvSpPr txBox="1"/>
          <p:nvPr/>
        </p:nvSpPr>
        <p:spPr>
          <a:xfrm>
            <a:off x="1123032" y="1951742"/>
            <a:ext cx="4243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eorgia" panose="02040502050405020303" pitchFamily="18" charset="0"/>
              </a:rPr>
              <a:t>Provide capital and investments </a:t>
            </a:r>
          </a:p>
          <a:p>
            <a:r>
              <a:rPr lang="en-GB" dirty="0">
                <a:latin typeface="Georgia" panose="02040502050405020303" pitchFamily="18" charset="0"/>
              </a:rPr>
              <a:t>E.g.: Lending and investment strategies</a:t>
            </a:r>
          </a:p>
          <a:p>
            <a:endParaRPr lang="en-GB" b="1" dirty="0">
              <a:latin typeface="Georgia" panose="02040502050405020303" pitchFamily="18" charset="0"/>
            </a:endParaRPr>
          </a:p>
          <a:p>
            <a:r>
              <a:rPr lang="en-GB" b="1" dirty="0">
                <a:latin typeface="Georgia" panose="02040502050405020303" pitchFamily="18" charset="0"/>
              </a:rPr>
              <a:t>Influence how companies manage social and environmental issues</a:t>
            </a:r>
          </a:p>
          <a:p>
            <a:r>
              <a:rPr lang="en-GB" dirty="0">
                <a:latin typeface="Georgia" panose="02040502050405020303" pitchFamily="18" charset="0"/>
              </a:rPr>
              <a:t>E.g.: Active ownership and governance</a:t>
            </a:r>
          </a:p>
          <a:p>
            <a:endParaRPr lang="en-GB" b="1" dirty="0">
              <a:latin typeface="Georgia" panose="02040502050405020303" pitchFamily="18" charset="0"/>
            </a:endParaRPr>
          </a:p>
          <a:p>
            <a:r>
              <a:rPr lang="en-GB" b="1" dirty="0">
                <a:latin typeface="Georgia" panose="02040502050405020303" pitchFamily="18" charset="0"/>
              </a:rPr>
              <a:t>Develop products to channel money into areas where investment is needed</a:t>
            </a:r>
          </a:p>
          <a:p>
            <a:r>
              <a:rPr lang="en-GB" dirty="0">
                <a:latin typeface="Georgia" panose="02040502050405020303" pitchFamily="18" charset="0"/>
              </a:rPr>
              <a:t>E.g.: Green bonds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0C6A5-5C88-54FA-060A-6E4B15D795BD}"/>
              </a:ext>
            </a:extLst>
          </p:cNvPr>
          <p:cNvSpPr txBox="1"/>
          <p:nvPr/>
        </p:nvSpPr>
        <p:spPr>
          <a:xfrm>
            <a:off x="5628720" y="1969852"/>
            <a:ext cx="30219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Progress including:</a:t>
            </a:r>
          </a:p>
          <a:p>
            <a:endParaRPr lang="en-GB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Funding to positive-impact activities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Encourage better impact management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Managing and disclosing social and environmental risks 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Establishment of collaborative initiatives (PRI, GIIN)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Developing new financing instruments (Green bonds)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395A0-5784-855F-1257-1273755657E9}"/>
              </a:ext>
            </a:extLst>
          </p:cNvPr>
          <p:cNvSpPr txBox="1"/>
          <p:nvPr/>
        </p:nvSpPr>
        <p:spPr>
          <a:xfrm>
            <a:off x="8912942" y="2003032"/>
            <a:ext cx="25704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Barriers including:</a:t>
            </a:r>
          </a:p>
          <a:p>
            <a:endParaRPr lang="en-GB" sz="14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Emphasis on short term financial performance over long term sustainability considerations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Lack of consensus on what constitutes green or sustainable companies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Weaknesses in regularity frameworks</a:t>
            </a:r>
          </a:p>
          <a:p>
            <a:pPr marL="285750" indent="-285750">
              <a:buFontTx/>
              <a:buChar char="-"/>
            </a:pPr>
            <a:endParaRPr lang="en-GB" sz="1400" i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0CD64F-699C-F393-08D5-52BFAC1A730D}"/>
              </a:ext>
            </a:extLst>
          </p:cNvPr>
          <p:cNvSpPr/>
          <p:nvPr/>
        </p:nvSpPr>
        <p:spPr>
          <a:xfrm>
            <a:off x="534278" y="2112658"/>
            <a:ext cx="317259" cy="317259"/>
          </a:xfrm>
          <a:prstGeom prst="ellipse">
            <a:avLst/>
          </a:prstGeom>
          <a:solidFill>
            <a:srgbClr val="5B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D504C2-CFEE-4F78-3CB1-BCB8FE0A0B99}"/>
              </a:ext>
            </a:extLst>
          </p:cNvPr>
          <p:cNvSpPr/>
          <p:nvPr/>
        </p:nvSpPr>
        <p:spPr>
          <a:xfrm>
            <a:off x="534277" y="4008725"/>
            <a:ext cx="317259" cy="317259"/>
          </a:xfrm>
          <a:prstGeom prst="ellipse">
            <a:avLst/>
          </a:prstGeom>
          <a:solidFill>
            <a:srgbClr val="5B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ED0A29-DD8E-A022-7DEB-C6872B91ACAC}"/>
              </a:ext>
            </a:extLst>
          </p:cNvPr>
          <p:cNvSpPr/>
          <p:nvPr/>
        </p:nvSpPr>
        <p:spPr>
          <a:xfrm>
            <a:off x="534278" y="2952914"/>
            <a:ext cx="317259" cy="317259"/>
          </a:xfrm>
          <a:prstGeom prst="ellipse">
            <a:avLst/>
          </a:prstGeom>
          <a:solidFill>
            <a:srgbClr val="5B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7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87494B-24C2-74C7-7A94-E5AA31691A61}"/>
              </a:ext>
            </a:extLst>
          </p:cNvPr>
          <p:cNvSpPr txBox="1"/>
          <p:nvPr/>
        </p:nvSpPr>
        <p:spPr>
          <a:xfrm>
            <a:off x="701040" y="767355"/>
            <a:ext cx="10033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atin typeface="Georgia" panose="02040502050405020303" pitchFamily="18" charset="0"/>
              </a:rPr>
              <a:t>Discuss in pairs (5 min): Podcast episode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39423-4BA6-50E0-6B43-172DCBCECB8A}"/>
              </a:ext>
            </a:extLst>
          </p:cNvPr>
          <p:cNvSpPr txBox="1"/>
          <p:nvPr/>
        </p:nvSpPr>
        <p:spPr>
          <a:xfrm>
            <a:off x="701040" y="1950720"/>
            <a:ext cx="98602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1" i="1" dirty="0">
              <a:latin typeface="Georgia" panose="02040502050405020303" pitchFamily="18" charset="0"/>
            </a:endParaRPr>
          </a:p>
          <a:p>
            <a:r>
              <a:rPr lang="en-GB" sz="2400" b="1" dirty="0">
                <a:latin typeface="Georgia" panose="02040502050405020303" pitchFamily="18" charset="0"/>
              </a:rPr>
              <a:t>What was your main take-away from “Money Talks: The backlash against ESG”?</a:t>
            </a:r>
          </a:p>
          <a:p>
            <a:pPr marL="342900" indent="-342900">
              <a:buAutoNum type="arabicParenR"/>
            </a:pPr>
            <a:endParaRPr lang="en-GB" sz="1800" b="1" i="1" dirty="0">
              <a:latin typeface="Georgia" panose="02040502050405020303" pitchFamily="18" charset="0"/>
            </a:endParaRPr>
          </a:p>
          <a:p>
            <a:endParaRPr lang="en-GB" b="1" dirty="0">
              <a:latin typeface="Georgia" panose="02040502050405020303" pitchFamily="18" charset="0"/>
            </a:endParaRPr>
          </a:p>
          <a:p>
            <a:endParaRPr lang="en-GB" b="1" dirty="0">
              <a:latin typeface="Georgia" panose="02040502050405020303" pitchFamily="18" charset="0"/>
            </a:endParaRPr>
          </a:p>
          <a:p>
            <a:r>
              <a:rPr lang="en-GB" sz="1800" i="1" dirty="0">
                <a:latin typeface="Georgia" panose="02040502050405020303" pitchFamily="18" charset="0"/>
              </a:rPr>
              <a:t>Saying versus doing – is ESG investing more talk than action?</a:t>
            </a:r>
          </a:p>
          <a:p>
            <a:r>
              <a:rPr lang="en-GB" i="1" dirty="0">
                <a:latin typeface="Georgia" panose="02040502050405020303" pitchFamily="18" charset="0"/>
              </a:rPr>
              <a:t>-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 washing and impact wishing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i="1" dirty="0">
                <a:latin typeface="Georgia" panose="02040502050405020303" pitchFamily="18" charset="0"/>
              </a:rPr>
              <a:t>- </a:t>
            </a:r>
            <a:r>
              <a:rPr lang="en-GB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business operates (responsibly) versus </a:t>
            </a:r>
            <a:r>
              <a:rPr lang="en-GB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business does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i="1" dirty="0">
              <a:latin typeface="Georgia" panose="02040502050405020303" pitchFamily="18" charset="0"/>
            </a:endParaRPr>
          </a:p>
          <a:p>
            <a:r>
              <a:rPr lang="en-GB" sz="1800" i="1" dirty="0">
                <a:latin typeface="Georgia" panose="02040502050405020303" pitchFamily="18" charset="0"/>
              </a:rPr>
              <a:t>Should the industry focus solely on E = reducing emissions? 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51948-59CE-E11C-F49D-BAC9E66AA045}"/>
              </a:ext>
            </a:extLst>
          </p:cNvPr>
          <p:cNvSpPr txBox="1"/>
          <p:nvPr/>
        </p:nvSpPr>
        <p:spPr>
          <a:xfrm>
            <a:off x="11267265" y="599784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600" dirty="0"/>
              <a:t>🐳</a:t>
            </a:r>
          </a:p>
        </p:txBody>
      </p:sp>
    </p:spTree>
    <p:extLst>
      <p:ext uri="{BB962C8B-B14F-4D97-AF65-F5344CB8AC3E}">
        <p14:creationId xmlns:p14="http://schemas.microsoft.com/office/powerpoint/2010/main" val="5589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856A45F-2DB7-E391-4128-64683C1F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3" y="367302"/>
            <a:ext cx="11481412" cy="48409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4756D5-776C-E9C5-4987-785A02A0EEC4}"/>
              </a:ext>
            </a:extLst>
          </p:cNvPr>
          <p:cNvSpPr txBox="1"/>
          <p:nvPr/>
        </p:nvSpPr>
        <p:spPr>
          <a:xfrm>
            <a:off x="692163" y="6213699"/>
            <a:ext cx="11244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eorgia" panose="02040502050405020303" pitchFamily="18" charset="0"/>
              </a:rPr>
              <a:t>Schoenmaker, D. (2017), From Risk to Opportunity: A Framework for Sustainable Finance, Rotterdam School of Management, Erasmus University, Rotterdam.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C8B73-3D87-2E6D-330C-ADBA1148FB49}"/>
              </a:ext>
            </a:extLst>
          </p:cNvPr>
          <p:cNvSpPr txBox="1"/>
          <p:nvPr/>
        </p:nvSpPr>
        <p:spPr>
          <a:xfrm>
            <a:off x="692163" y="5372400"/>
            <a:ext cx="106311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“From finance first, to all aspects equal, to social-environmental impact first.”</a:t>
            </a:r>
          </a:p>
          <a:p>
            <a:endParaRPr lang="en-DK" sz="20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2ADE-B49D-5CAB-27BE-43FCA97B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5"/>
            <a:ext cx="3916680" cy="1325563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Traditional </a:t>
            </a:r>
            <a:br>
              <a:rPr lang="en-GB" dirty="0">
                <a:latin typeface="Georgia" panose="02040502050405020303" pitchFamily="18" charset="0"/>
              </a:rPr>
            </a:br>
            <a:r>
              <a:rPr lang="en-GB" dirty="0">
                <a:latin typeface="Georgia" panose="02040502050405020303" pitchFamily="18" charset="0"/>
              </a:rPr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8D041-9496-2ACC-5876-4F19A2DF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40" y="1825625"/>
            <a:ext cx="539496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eorgia" panose="02040502050405020303" pitchFamily="18" charset="0"/>
              </a:rPr>
              <a:t>Maximize shareholder value by optimal combination of financial return and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3DE08-0150-A95E-D11C-EA93B61462D3}"/>
              </a:ext>
            </a:extLst>
          </p:cNvPr>
          <p:cNvSpPr txBox="1"/>
          <p:nvPr/>
        </p:nvSpPr>
        <p:spPr>
          <a:xfrm>
            <a:off x="9204960" y="6176963"/>
            <a:ext cx="239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Georgia" panose="02040502050405020303" pitchFamily="18" charset="0"/>
              </a:rPr>
              <a:t>(Schoenmaker,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3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924</Words>
  <Application>Microsoft Office PowerPoint</Application>
  <PresentationFormat>Widescreen</PresentationFormat>
  <Paragraphs>176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Times New Roman</vt:lpstr>
      <vt:lpstr>Office Theme</vt:lpstr>
      <vt:lpstr>Sustainable Finance</vt:lpstr>
      <vt:lpstr>Kaja Lilleng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Traditional  finance</vt:lpstr>
      <vt:lpstr>Sustainable finance 1.0</vt:lpstr>
      <vt:lpstr>Sustainable finance 2.0</vt:lpstr>
      <vt:lpstr>Sustainable finance 3.0</vt:lpstr>
      <vt:lpstr>Status?</vt:lpstr>
      <vt:lpstr>SUSTAINABLE INVESTMENTS</vt:lpstr>
      <vt:lpstr>PowerPoint Presentation</vt:lpstr>
      <vt:lpstr>PowerPoint Presentation</vt:lpstr>
      <vt:lpstr>SUSTAINABLE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Finance</dc:title>
  <dc:creator>Kaja Kirstine Hegstad Lilleng</dc:creator>
  <cp:lastModifiedBy>Rintamäki Jukka</cp:lastModifiedBy>
  <cp:revision>126</cp:revision>
  <dcterms:created xsi:type="dcterms:W3CDTF">2022-09-25T07:41:08Z</dcterms:created>
  <dcterms:modified xsi:type="dcterms:W3CDTF">2023-05-30T13:34:59Z</dcterms:modified>
</cp:coreProperties>
</file>