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7" r:id="rId3"/>
    <p:sldId id="287" r:id="rId4"/>
    <p:sldId id="262" r:id="rId5"/>
    <p:sldId id="268" r:id="rId6"/>
    <p:sldId id="289" r:id="rId7"/>
    <p:sldId id="290" r:id="rId8"/>
    <p:sldId id="291" r:id="rId9"/>
    <p:sldId id="292" r:id="rId10"/>
    <p:sldId id="293" r:id="rId11"/>
    <p:sldId id="294" r:id="rId12"/>
    <p:sldId id="295" r:id="rId13"/>
    <p:sldId id="257" r:id="rId14"/>
    <p:sldId id="258" r:id="rId15"/>
    <p:sldId id="265" r:id="rId16"/>
    <p:sldId id="280" r:id="rId17"/>
    <p:sldId id="264" r:id="rId18"/>
    <p:sldId id="267" r:id="rId19"/>
    <p:sldId id="266" r:id="rId20"/>
    <p:sldId id="269" r:id="rId21"/>
    <p:sldId id="296" r:id="rId22"/>
    <p:sldId id="270" r:id="rId23"/>
    <p:sldId id="277" r:id="rId24"/>
    <p:sldId id="263" r:id="rId25"/>
    <p:sldId id="278" r:id="rId26"/>
    <p:sldId id="279" r:id="rId27"/>
    <p:sldId id="259" r:id="rId28"/>
    <p:sldId id="281" r:id="rId29"/>
    <p:sldId id="260" r:id="rId30"/>
    <p:sldId id="261" r:id="rId31"/>
    <p:sldId id="282" r:id="rId32"/>
    <p:sldId id="298" r:id="rId33"/>
    <p:sldId id="288" r:id="rId34"/>
    <p:sldId id="284" r:id="rId35"/>
    <p:sldId id="285" r:id="rId36"/>
    <p:sldId id="286" r:id="rId37"/>
    <p:sldId id="28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E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A930CF-35C1-4C25-89A5-4DCFACC9DF81}" v="77" dt="2023-06-01T09:37:40.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a" userId="b7b7b975690dbcea" providerId="LiveId" clId="{F3A930CF-35C1-4C25-89A5-4DCFACC9DF81}"/>
    <pc:docChg chg="undo custSel addSld modSld">
      <pc:chgData name="Iana" userId="b7b7b975690dbcea" providerId="LiveId" clId="{F3A930CF-35C1-4C25-89A5-4DCFACC9DF81}" dt="2023-06-01T16:11:20.501" v="4666" actId="20577"/>
      <pc:docMkLst>
        <pc:docMk/>
      </pc:docMkLst>
      <pc:sldChg chg="modSp new mod setBg">
        <pc:chgData name="Iana" userId="b7b7b975690dbcea" providerId="LiveId" clId="{F3A930CF-35C1-4C25-89A5-4DCFACC9DF81}" dt="2023-06-01T08:24:44.339" v="4179" actId="313"/>
        <pc:sldMkLst>
          <pc:docMk/>
          <pc:sldMk cId="4251323101" sldId="256"/>
        </pc:sldMkLst>
        <pc:spChg chg="mod">
          <ac:chgData name="Iana" userId="b7b7b975690dbcea" providerId="LiveId" clId="{F3A930CF-35C1-4C25-89A5-4DCFACC9DF81}" dt="2023-06-01T08:24:44.339" v="4179" actId="313"/>
          <ac:spMkLst>
            <pc:docMk/>
            <pc:sldMk cId="4251323101" sldId="256"/>
            <ac:spMk id="2" creationId="{DEBB8DA1-74D9-FD60-AB10-C98440A4C74B}"/>
          </ac:spMkLst>
        </pc:spChg>
        <pc:spChg chg="mod">
          <ac:chgData name="Iana" userId="b7b7b975690dbcea" providerId="LiveId" clId="{F3A930CF-35C1-4C25-89A5-4DCFACC9DF81}" dt="2023-05-31T12:18:35.040" v="1809" actId="114"/>
          <ac:spMkLst>
            <pc:docMk/>
            <pc:sldMk cId="4251323101" sldId="256"/>
            <ac:spMk id="3" creationId="{52024345-CA0A-D6AA-4049-F3508C389D39}"/>
          </ac:spMkLst>
        </pc:spChg>
      </pc:sldChg>
      <pc:sldChg chg="modSp new mod">
        <pc:chgData name="Iana" userId="b7b7b975690dbcea" providerId="LiveId" clId="{F3A930CF-35C1-4C25-89A5-4DCFACC9DF81}" dt="2023-04-24T15:27:48.140" v="1626" actId="20577"/>
        <pc:sldMkLst>
          <pc:docMk/>
          <pc:sldMk cId="2708935544" sldId="257"/>
        </pc:sldMkLst>
        <pc:spChg chg="mod">
          <ac:chgData name="Iana" userId="b7b7b975690dbcea" providerId="LiveId" clId="{F3A930CF-35C1-4C25-89A5-4DCFACC9DF81}" dt="2023-04-23T11:26:24.688" v="68" actId="255"/>
          <ac:spMkLst>
            <pc:docMk/>
            <pc:sldMk cId="2708935544" sldId="257"/>
            <ac:spMk id="2" creationId="{2209B04E-44A5-8C25-D50A-DAEA3F4B2564}"/>
          </ac:spMkLst>
        </pc:spChg>
        <pc:spChg chg="mod">
          <ac:chgData name="Iana" userId="b7b7b975690dbcea" providerId="LiveId" clId="{F3A930CF-35C1-4C25-89A5-4DCFACC9DF81}" dt="2023-04-24T15:27:48.140" v="1626" actId="20577"/>
          <ac:spMkLst>
            <pc:docMk/>
            <pc:sldMk cId="2708935544" sldId="257"/>
            <ac:spMk id="3" creationId="{6DDCB996-BB50-6D8E-1F69-2843A6C2B1ED}"/>
          </ac:spMkLst>
        </pc:spChg>
      </pc:sldChg>
      <pc:sldChg chg="modSp new mod">
        <pc:chgData name="Iana" userId="b7b7b975690dbcea" providerId="LiveId" clId="{F3A930CF-35C1-4C25-89A5-4DCFACC9DF81}" dt="2023-05-31T12:37:39.014" v="2000" actId="20577"/>
        <pc:sldMkLst>
          <pc:docMk/>
          <pc:sldMk cId="1019177175" sldId="258"/>
        </pc:sldMkLst>
        <pc:spChg chg="mod">
          <ac:chgData name="Iana" userId="b7b7b975690dbcea" providerId="LiveId" clId="{F3A930CF-35C1-4C25-89A5-4DCFACC9DF81}" dt="2023-04-23T11:28:24.456" v="327" actId="20577"/>
          <ac:spMkLst>
            <pc:docMk/>
            <pc:sldMk cId="1019177175" sldId="258"/>
            <ac:spMk id="2" creationId="{032B1E9F-F290-5715-FC07-11DD2335B03F}"/>
          </ac:spMkLst>
        </pc:spChg>
        <pc:spChg chg="mod">
          <ac:chgData name="Iana" userId="b7b7b975690dbcea" providerId="LiveId" clId="{F3A930CF-35C1-4C25-89A5-4DCFACC9DF81}" dt="2023-05-31T12:37:39.014" v="2000" actId="20577"/>
          <ac:spMkLst>
            <pc:docMk/>
            <pc:sldMk cId="1019177175" sldId="258"/>
            <ac:spMk id="3" creationId="{3DD27B4B-525C-9FDE-E012-FBA68900FF8E}"/>
          </ac:spMkLst>
        </pc:spChg>
      </pc:sldChg>
      <pc:sldChg chg="modSp new mod">
        <pc:chgData name="Iana" userId="b7b7b975690dbcea" providerId="LiveId" clId="{F3A930CF-35C1-4C25-89A5-4DCFACC9DF81}" dt="2023-04-24T15:28:45.706" v="1628" actId="20577"/>
        <pc:sldMkLst>
          <pc:docMk/>
          <pc:sldMk cId="2373995285" sldId="259"/>
        </pc:sldMkLst>
        <pc:spChg chg="mod">
          <ac:chgData name="Iana" userId="b7b7b975690dbcea" providerId="LiveId" clId="{F3A930CF-35C1-4C25-89A5-4DCFACC9DF81}" dt="2023-04-23T11:30:48.585" v="616" actId="255"/>
          <ac:spMkLst>
            <pc:docMk/>
            <pc:sldMk cId="2373995285" sldId="259"/>
            <ac:spMk id="2" creationId="{140F1606-B815-574E-2C60-4B4096D815EF}"/>
          </ac:spMkLst>
        </pc:spChg>
        <pc:spChg chg="mod">
          <ac:chgData name="Iana" userId="b7b7b975690dbcea" providerId="LiveId" clId="{F3A930CF-35C1-4C25-89A5-4DCFACC9DF81}" dt="2023-04-24T15:28:45.706" v="1628" actId="20577"/>
          <ac:spMkLst>
            <pc:docMk/>
            <pc:sldMk cId="2373995285" sldId="259"/>
            <ac:spMk id="3" creationId="{16A95170-482F-BD3F-904C-8E80C620DE1B}"/>
          </ac:spMkLst>
        </pc:spChg>
      </pc:sldChg>
      <pc:sldChg chg="modSp new mod">
        <pc:chgData name="Iana" userId="b7b7b975690dbcea" providerId="LiveId" clId="{F3A930CF-35C1-4C25-89A5-4DCFACC9DF81}" dt="2023-04-24T15:29:32.685" v="1659" actId="20577"/>
        <pc:sldMkLst>
          <pc:docMk/>
          <pc:sldMk cId="1793992165" sldId="260"/>
        </pc:sldMkLst>
        <pc:spChg chg="mod">
          <ac:chgData name="Iana" userId="b7b7b975690dbcea" providerId="LiveId" clId="{F3A930CF-35C1-4C25-89A5-4DCFACC9DF81}" dt="2023-04-23T11:32:40.843" v="895" actId="255"/>
          <ac:spMkLst>
            <pc:docMk/>
            <pc:sldMk cId="1793992165" sldId="260"/>
            <ac:spMk id="2" creationId="{00828608-4E8D-00FA-30EB-DD043B2053EB}"/>
          </ac:spMkLst>
        </pc:spChg>
        <pc:spChg chg="mod">
          <ac:chgData name="Iana" userId="b7b7b975690dbcea" providerId="LiveId" clId="{F3A930CF-35C1-4C25-89A5-4DCFACC9DF81}" dt="2023-04-24T15:29:32.685" v="1659" actId="20577"/>
          <ac:spMkLst>
            <pc:docMk/>
            <pc:sldMk cId="1793992165" sldId="260"/>
            <ac:spMk id="3" creationId="{0039AF1D-3FCC-2753-97E7-0A35BBA5B45D}"/>
          </ac:spMkLst>
        </pc:spChg>
      </pc:sldChg>
      <pc:sldChg chg="modSp new mod">
        <pc:chgData name="Iana" userId="b7b7b975690dbcea" providerId="LiveId" clId="{F3A930CF-35C1-4C25-89A5-4DCFACC9DF81}" dt="2023-05-31T13:00:18.406" v="2953" actId="20577"/>
        <pc:sldMkLst>
          <pc:docMk/>
          <pc:sldMk cId="2530598516" sldId="261"/>
        </pc:sldMkLst>
        <pc:spChg chg="mod">
          <ac:chgData name="Iana" userId="b7b7b975690dbcea" providerId="LiveId" clId="{F3A930CF-35C1-4C25-89A5-4DCFACC9DF81}" dt="2023-04-23T11:34:25.855" v="1146" actId="255"/>
          <ac:spMkLst>
            <pc:docMk/>
            <pc:sldMk cId="2530598516" sldId="261"/>
            <ac:spMk id="2" creationId="{605457FB-D661-9500-3283-11E5B9619E8C}"/>
          </ac:spMkLst>
        </pc:spChg>
        <pc:spChg chg="mod">
          <ac:chgData name="Iana" userId="b7b7b975690dbcea" providerId="LiveId" clId="{F3A930CF-35C1-4C25-89A5-4DCFACC9DF81}" dt="2023-05-31T13:00:18.406" v="2953" actId="20577"/>
          <ac:spMkLst>
            <pc:docMk/>
            <pc:sldMk cId="2530598516" sldId="261"/>
            <ac:spMk id="3" creationId="{103EA1FD-8DC6-7759-A621-59138AF7069C}"/>
          </ac:spMkLst>
        </pc:spChg>
      </pc:sldChg>
      <pc:sldChg chg="addSp modSp new mod setBg">
        <pc:chgData name="Iana" userId="b7b7b975690dbcea" providerId="LiveId" clId="{F3A930CF-35C1-4C25-89A5-4DCFACC9DF81}" dt="2023-05-31T18:45:33.567" v="3842" actId="1076"/>
        <pc:sldMkLst>
          <pc:docMk/>
          <pc:sldMk cId="1556719754" sldId="262"/>
        </pc:sldMkLst>
        <pc:spChg chg="mod">
          <ac:chgData name="Iana" userId="b7b7b975690dbcea" providerId="LiveId" clId="{F3A930CF-35C1-4C25-89A5-4DCFACC9DF81}" dt="2023-05-31T18:31:18.338" v="3647" actId="113"/>
          <ac:spMkLst>
            <pc:docMk/>
            <pc:sldMk cId="1556719754" sldId="262"/>
            <ac:spMk id="2" creationId="{B148244B-E46E-A658-5204-AFC744955552}"/>
          </ac:spMkLst>
        </pc:spChg>
        <pc:spChg chg="mod">
          <ac:chgData name="Iana" userId="b7b7b975690dbcea" providerId="LiveId" clId="{F3A930CF-35C1-4C25-89A5-4DCFACC9DF81}" dt="2023-05-31T18:27:14.645" v="3328" actId="255"/>
          <ac:spMkLst>
            <pc:docMk/>
            <pc:sldMk cId="1556719754" sldId="262"/>
            <ac:spMk id="3" creationId="{F353EBB7-CCD5-A67C-C08F-FF141CBCC331}"/>
          </ac:spMkLst>
        </pc:spChg>
        <pc:picChg chg="add mod">
          <ac:chgData name="Iana" userId="b7b7b975690dbcea" providerId="LiveId" clId="{F3A930CF-35C1-4C25-89A5-4DCFACC9DF81}" dt="2023-05-31T18:45:33.567" v="3842" actId="1076"/>
          <ac:picMkLst>
            <pc:docMk/>
            <pc:sldMk cId="1556719754" sldId="262"/>
            <ac:picMk id="5" creationId="{FFFC6323-C593-087A-8EDC-14DB451233A7}"/>
          </ac:picMkLst>
        </pc:picChg>
      </pc:sldChg>
      <pc:sldChg chg="modSp new mod setBg">
        <pc:chgData name="Iana" userId="b7b7b975690dbcea" providerId="LiveId" clId="{F3A930CF-35C1-4C25-89A5-4DCFACC9DF81}" dt="2023-05-31T18:31:05.484" v="3646" actId="113"/>
        <pc:sldMkLst>
          <pc:docMk/>
          <pc:sldMk cId="3030666503" sldId="263"/>
        </pc:sldMkLst>
        <pc:spChg chg="mod">
          <ac:chgData name="Iana" userId="b7b7b975690dbcea" providerId="LiveId" clId="{F3A930CF-35C1-4C25-89A5-4DCFACC9DF81}" dt="2023-05-31T18:31:05.484" v="3646" actId="113"/>
          <ac:spMkLst>
            <pc:docMk/>
            <pc:sldMk cId="3030666503" sldId="263"/>
            <ac:spMk id="2" creationId="{59DD5069-0BA7-B4C2-F631-FCDB6B6C4263}"/>
          </ac:spMkLst>
        </pc:spChg>
        <pc:spChg chg="mod">
          <ac:chgData name="Iana" userId="b7b7b975690dbcea" providerId="LiveId" clId="{F3A930CF-35C1-4C25-89A5-4DCFACC9DF81}" dt="2023-05-31T12:23:57.433" v="1973" actId="255"/>
          <ac:spMkLst>
            <pc:docMk/>
            <pc:sldMk cId="3030666503" sldId="263"/>
            <ac:spMk id="3" creationId="{6DABE9AF-D47B-1672-BFEA-06EF794240FE}"/>
          </ac:spMkLst>
        </pc:spChg>
      </pc:sldChg>
      <pc:sldChg chg="addSp delSp modSp new mod">
        <pc:chgData name="Iana" userId="b7b7b975690dbcea" providerId="LiveId" clId="{F3A930CF-35C1-4C25-89A5-4DCFACC9DF81}" dt="2023-06-01T16:07:47.779" v="4618" actId="20577"/>
        <pc:sldMkLst>
          <pc:docMk/>
          <pc:sldMk cId="4038429085" sldId="264"/>
        </pc:sldMkLst>
        <pc:spChg chg="mod">
          <ac:chgData name="Iana" userId="b7b7b975690dbcea" providerId="LiveId" clId="{F3A930CF-35C1-4C25-89A5-4DCFACC9DF81}" dt="2023-06-01T16:07:47.779" v="4618" actId="20577"/>
          <ac:spMkLst>
            <pc:docMk/>
            <pc:sldMk cId="4038429085" sldId="264"/>
            <ac:spMk id="2" creationId="{9B3D0AF8-EB95-C6FF-17AE-12494775104A}"/>
          </ac:spMkLst>
        </pc:spChg>
        <pc:spChg chg="del">
          <ac:chgData name="Iana" userId="b7b7b975690dbcea" providerId="LiveId" clId="{F3A930CF-35C1-4C25-89A5-4DCFACC9DF81}" dt="2023-05-31T12:26:02.998" v="1990" actId="478"/>
          <ac:spMkLst>
            <pc:docMk/>
            <pc:sldMk cId="4038429085" sldId="264"/>
            <ac:spMk id="3" creationId="{9A012B51-D537-770E-9AC3-BCDEF121DBD3}"/>
          </ac:spMkLst>
        </pc:spChg>
        <pc:picChg chg="add mod modCrop">
          <ac:chgData name="Iana" userId="b7b7b975690dbcea" providerId="LiveId" clId="{F3A930CF-35C1-4C25-89A5-4DCFACC9DF81}" dt="2023-05-31T12:27:40.370" v="1999" actId="1076"/>
          <ac:picMkLst>
            <pc:docMk/>
            <pc:sldMk cId="4038429085" sldId="264"/>
            <ac:picMk id="5" creationId="{BCB2EEEA-F0CF-CB1B-B3E5-DC23772A6E6E}"/>
          </ac:picMkLst>
        </pc:picChg>
      </pc:sldChg>
      <pc:sldChg chg="modSp new mod">
        <pc:chgData name="Iana" userId="b7b7b975690dbcea" providerId="LiveId" clId="{F3A930CF-35C1-4C25-89A5-4DCFACC9DF81}" dt="2023-05-31T12:48:53.573" v="2830" actId="20577"/>
        <pc:sldMkLst>
          <pc:docMk/>
          <pc:sldMk cId="1665593414" sldId="265"/>
        </pc:sldMkLst>
        <pc:spChg chg="mod">
          <ac:chgData name="Iana" userId="b7b7b975690dbcea" providerId="LiveId" clId="{F3A930CF-35C1-4C25-89A5-4DCFACC9DF81}" dt="2023-05-31T12:37:59.427" v="2042" actId="20577"/>
          <ac:spMkLst>
            <pc:docMk/>
            <pc:sldMk cId="1665593414" sldId="265"/>
            <ac:spMk id="2" creationId="{9620092E-8FE2-8006-686A-806D5E9BF4DE}"/>
          </ac:spMkLst>
        </pc:spChg>
        <pc:spChg chg="mod">
          <ac:chgData name="Iana" userId="b7b7b975690dbcea" providerId="LiveId" clId="{F3A930CF-35C1-4C25-89A5-4DCFACC9DF81}" dt="2023-05-31T12:48:53.573" v="2830" actId="20577"/>
          <ac:spMkLst>
            <pc:docMk/>
            <pc:sldMk cId="1665593414" sldId="265"/>
            <ac:spMk id="3" creationId="{33090CA7-663B-D2B4-7CF3-C800A7582D29}"/>
          </ac:spMkLst>
        </pc:spChg>
      </pc:sldChg>
      <pc:sldChg chg="modSp new mod">
        <pc:chgData name="Iana" userId="b7b7b975690dbcea" providerId="LiveId" clId="{F3A930CF-35C1-4C25-89A5-4DCFACC9DF81}" dt="2023-05-31T12:40:39.942" v="2226" actId="114"/>
        <pc:sldMkLst>
          <pc:docMk/>
          <pc:sldMk cId="3599191995" sldId="266"/>
        </pc:sldMkLst>
        <pc:spChg chg="mod">
          <ac:chgData name="Iana" userId="b7b7b975690dbcea" providerId="LiveId" clId="{F3A930CF-35C1-4C25-89A5-4DCFACC9DF81}" dt="2023-05-31T12:38:59.417" v="2173" actId="255"/>
          <ac:spMkLst>
            <pc:docMk/>
            <pc:sldMk cId="3599191995" sldId="266"/>
            <ac:spMk id="2" creationId="{2C6B80AC-B6C6-EEF6-7236-613B4C750E05}"/>
          </ac:spMkLst>
        </pc:spChg>
        <pc:spChg chg="mod">
          <ac:chgData name="Iana" userId="b7b7b975690dbcea" providerId="LiveId" clId="{F3A930CF-35C1-4C25-89A5-4DCFACC9DF81}" dt="2023-05-31T12:40:39.942" v="2226" actId="114"/>
          <ac:spMkLst>
            <pc:docMk/>
            <pc:sldMk cId="3599191995" sldId="266"/>
            <ac:spMk id="3" creationId="{26A4BE00-92E6-CEAC-B521-BA6E919D4AB5}"/>
          </ac:spMkLst>
        </pc:spChg>
      </pc:sldChg>
      <pc:sldChg chg="modSp new mod">
        <pc:chgData name="Iana" userId="b7b7b975690dbcea" providerId="LiveId" clId="{F3A930CF-35C1-4C25-89A5-4DCFACC9DF81}" dt="2023-05-31T12:41:35.903" v="2253" actId="255"/>
        <pc:sldMkLst>
          <pc:docMk/>
          <pc:sldMk cId="1729400155" sldId="267"/>
        </pc:sldMkLst>
        <pc:spChg chg="mod">
          <ac:chgData name="Iana" userId="b7b7b975690dbcea" providerId="LiveId" clId="{F3A930CF-35C1-4C25-89A5-4DCFACC9DF81}" dt="2023-05-31T12:41:17.251" v="2250" actId="255"/>
          <ac:spMkLst>
            <pc:docMk/>
            <pc:sldMk cId="1729400155" sldId="267"/>
            <ac:spMk id="2" creationId="{B15A89E5-31B6-32BD-6AA7-FB72E6E8A343}"/>
          </ac:spMkLst>
        </pc:spChg>
        <pc:spChg chg="mod">
          <ac:chgData name="Iana" userId="b7b7b975690dbcea" providerId="LiveId" clId="{F3A930CF-35C1-4C25-89A5-4DCFACC9DF81}" dt="2023-05-31T12:41:35.903" v="2253" actId="255"/>
          <ac:spMkLst>
            <pc:docMk/>
            <pc:sldMk cId="1729400155" sldId="267"/>
            <ac:spMk id="3" creationId="{957C2F9B-890D-6FC0-372B-500F75008EBF}"/>
          </ac:spMkLst>
        </pc:spChg>
      </pc:sldChg>
      <pc:sldChg chg="modSp new mod">
        <pc:chgData name="Iana" userId="b7b7b975690dbcea" providerId="LiveId" clId="{F3A930CF-35C1-4C25-89A5-4DCFACC9DF81}" dt="2023-05-31T18:56:40.401" v="4100" actId="27636"/>
        <pc:sldMkLst>
          <pc:docMk/>
          <pc:sldMk cId="274218593" sldId="268"/>
        </pc:sldMkLst>
        <pc:spChg chg="mod">
          <ac:chgData name="Iana" userId="b7b7b975690dbcea" providerId="LiveId" clId="{F3A930CF-35C1-4C25-89A5-4DCFACC9DF81}" dt="2023-05-31T12:42:18.835" v="2267" actId="255"/>
          <ac:spMkLst>
            <pc:docMk/>
            <pc:sldMk cId="274218593" sldId="268"/>
            <ac:spMk id="2" creationId="{0C142EB7-0B0A-09F2-7ED3-EF67FA1305CA}"/>
          </ac:spMkLst>
        </pc:spChg>
        <pc:spChg chg="mod">
          <ac:chgData name="Iana" userId="b7b7b975690dbcea" providerId="LiveId" clId="{F3A930CF-35C1-4C25-89A5-4DCFACC9DF81}" dt="2023-05-31T18:56:40.401" v="4100" actId="27636"/>
          <ac:spMkLst>
            <pc:docMk/>
            <pc:sldMk cId="274218593" sldId="268"/>
            <ac:spMk id="3" creationId="{508769AA-F330-5675-941B-CCE2572552C0}"/>
          </ac:spMkLst>
        </pc:spChg>
      </pc:sldChg>
      <pc:sldChg chg="modSp new mod">
        <pc:chgData name="Iana" userId="b7b7b975690dbcea" providerId="LiveId" clId="{F3A930CF-35C1-4C25-89A5-4DCFACC9DF81}" dt="2023-05-31T12:43:45.150" v="2303" actId="255"/>
        <pc:sldMkLst>
          <pc:docMk/>
          <pc:sldMk cId="4116363444" sldId="269"/>
        </pc:sldMkLst>
        <pc:spChg chg="mod">
          <ac:chgData name="Iana" userId="b7b7b975690dbcea" providerId="LiveId" clId="{F3A930CF-35C1-4C25-89A5-4DCFACC9DF81}" dt="2023-05-31T12:43:18.486" v="2301" actId="255"/>
          <ac:spMkLst>
            <pc:docMk/>
            <pc:sldMk cId="4116363444" sldId="269"/>
            <ac:spMk id="2" creationId="{EBD46B2C-C708-5C0B-4A02-0230A2068481}"/>
          </ac:spMkLst>
        </pc:spChg>
        <pc:spChg chg="mod">
          <ac:chgData name="Iana" userId="b7b7b975690dbcea" providerId="LiveId" clId="{F3A930CF-35C1-4C25-89A5-4DCFACC9DF81}" dt="2023-05-31T12:43:45.150" v="2303" actId="255"/>
          <ac:spMkLst>
            <pc:docMk/>
            <pc:sldMk cId="4116363444" sldId="269"/>
            <ac:spMk id="3" creationId="{6C7DBDBF-7B54-19B2-5949-58BA03C7B875}"/>
          </ac:spMkLst>
        </pc:spChg>
      </pc:sldChg>
      <pc:sldChg chg="add modNotesTx">
        <pc:chgData name="Iana" userId="b7b7b975690dbcea" providerId="LiveId" clId="{F3A930CF-35C1-4C25-89A5-4DCFACC9DF81}" dt="2023-06-01T16:09:32.001" v="4621"/>
        <pc:sldMkLst>
          <pc:docMk/>
          <pc:sldMk cId="732401651" sldId="270"/>
        </pc:sldMkLst>
      </pc:sldChg>
      <pc:sldChg chg="add">
        <pc:chgData name="Iana" userId="b7b7b975690dbcea" providerId="LiveId" clId="{F3A930CF-35C1-4C25-89A5-4DCFACC9DF81}" dt="2023-05-31T12:44:23.047" v="2305"/>
        <pc:sldMkLst>
          <pc:docMk/>
          <pc:sldMk cId="1453682065" sldId="277"/>
        </pc:sldMkLst>
      </pc:sldChg>
      <pc:sldChg chg="modSp new mod">
        <pc:chgData name="Iana" userId="b7b7b975690dbcea" providerId="LiveId" clId="{F3A930CF-35C1-4C25-89A5-4DCFACC9DF81}" dt="2023-05-31T12:46:48.558" v="2655" actId="20577"/>
        <pc:sldMkLst>
          <pc:docMk/>
          <pc:sldMk cId="2008450565" sldId="278"/>
        </pc:sldMkLst>
        <pc:spChg chg="mod">
          <ac:chgData name="Iana" userId="b7b7b975690dbcea" providerId="LiveId" clId="{F3A930CF-35C1-4C25-89A5-4DCFACC9DF81}" dt="2023-05-31T12:45:49.545" v="2441" actId="20577"/>
          <ac:spMkLst>
            <pc:docMk/>
            <pc:sldMk cId="2008450565" sldId="278"/>
            <ac:spMk id="2" creationId="{349A7ABD-15F9-2B3E-39A8-B1B63D18AC44}"/>
          </ac:spMkLst>
        </pc:spChg>
        <pc:spChg chg="mod">
          <ac:chgData name="Iana" userId="b7b7b975690dbcea" providerId="LiveId" clId="{F3A930CF-35C1-4C25-89A5-4DCFACC9DF81}" dt="2023-05-31T12:46:48.558" v="2655" actId="20577"/>
          <ac:spMkLst>
            <pc:docMk/>
            <pc:sldMk cId="2008450565" sldId="278"/>
            <ac:spMk id="3" creationId="{9BAB9AB4-A352-7E22-5240-7034C2B0A12A}"/>
          </ac:spMkLst>
        </pc:spChg>
      </pc:sldChg>
      <pc:sldChg chg="modSp new mod">
        <pc:chgData name="Iana" userId="b7b7b975690dbcea" providerId="LiveId" clId="{F3A930CF-35C1-4C25-89A5-4DCFACC9DF81}" dt="2023-05-31T12:47:22.152" v="2680" actId="255"/>
        <pc:sldMkLst>
          <pc:docMk/>
          <pc:sldMk cId="1000465861" sldId="279"/>
        </pc:sldMkLst>
        <pc:spChg chg="mod">
          <ac:chgData name="Iana" userId="b7b7b975690dbcea" providerId="LiveId" clId="{F3A930CF-35C1-4C25-89A5-4DCFACC9DF81}" dt="2023-05-31T12:47:22.152" v="2680" actId="255"/>
          <ac:spMkLst>
            <pc:docMk/>
            <pc:sldMk cId="1000465861" sldId="279"/>
            <ac:spMk id="2" creationId="{2F84375A-B24E-727A-AD48-F5BB7EB1C2BC}"/>
          </ac:spMkLst>
        </pc:spChg>
        <pc:spChg chg="mod">
          <ac:chgData name="Iana" userId="b7b7b975690dbcea" providerId="LiveId" clId="{F3A930CF-35C1-4C25-89A5-4DCFACC9DF81}" dt="2023-05-31T12:47:12.918" v="2678" actId="2711"/>
          <ac:spMkLst>
            <pc:docMk/>
            <pc:sldMk cId="1000465861" sldId="279"/>
            <ac:spMk id="3" creationId="{1D7A2668-DBCC-779F-6836-38FF00D9BBC1}"/>
          </ac:spMkLst>
        </pc:spChg>
      </pc:sldChg>
      <pc:sldChg chg="addSp delSp modSp new mod">
        <pc:chgData name="Iana" userId="b7b7b975690dbcea" providerId="LiveId" clId="{F3A930CF-35C1-4C25-89A5-4DCFACC9DF81}" dt="2023-05-31T12:49:52.791" v="2865" actId="14100"/>
        <pc:sldMkLst>
          <pc:docMk/>
          <pc:sldMk cId="3110373805" sldId="280"/>
        </pc:sldMkLst>
        <pc:spChg chg="mod">
          <ac:chgData name="Iana" userId="b7b7b975690dbcea" providerId="LiveId" clId="{F3A930CF-35C1-4C25-89A5-4DCFACC9DF81}" dt="2023-05-31T12:49:45.709" v="2864"/>
          <ac:spMkLst>
            <pc:docMk/>
            <pc:sldMk cId="3110373805" sldId="280"/>
            <ac:spMk id="2" creationId="{95EC32A3-C160-4F03-475C-53280A4D3282}"/>
          </ac:spMkLst>
        </pc:spChg>
        <pc:spChg chg="del">
          <ac:chgData name="Iana" userId="b7b7b975690dbcea" providerId="LiveId" clId="{F3A930CF-35C1-4C25-89A5-4DCFACC9DF81}" dt="2023-05-31T12:49:30.600" v="2861" actId="478"/>
          <ac:spMkLst>
            <pc:docMk/>
            <pc:sldMk cId="3110373805" sldId="280"/>
            <ac:spMk id="3" creationId="{18B93BC9-7DD9-97B9-13F0-62934C9443D3}"/>
          </ac:spMkLst>
        </pc:spChg>
        <pc:picChg chg="add mod">
          <ac:chgData name="Iana" userId="b7b7b975690dbcea" providerId="LiveId" clId="{F3A930CF-35C1-4C25-89A5-4DCFACC9DF81}" dt="2023-05-31T12:49:52.791" v="2865" actId="14100"/>
          <ac:picMkLst>
            <pc:docMk/>
            <pc:sldMk cId="3110373805" sldId="280"/>
            <ac:picMk id="4" creationId="{C6A940D2-18E8-916F-B704-5FDD6A1C11E1}"/>
          </ac:picMkLst>
        </pc:picChg>
      </pc:sldChg>
      <pc:sldChg chg="addSp delSp modSp new mod modNotesTx">
        <pc:chgData name="Iana" userId="b7b7b975690dbcea" providerId="LiveId" clId="{F3A930CF-35C1-4C25-89A5-4DCFACC9DF81}" dt="2023-06-01T16:10:45.694" v="4642"/>
        <pc:sldMkLst>
          <pc:docMk/>
          <pc:sldMk cId="1249805851" sldId="281"/>
        </pc:sldMkLst>
        <pc:spChg chg="mod">
          <ac:chgData name="Iana" userId="b7b7b975690dbcea" providerId="LiveId" clId="{F3A930CF-35C1-4C25-89A5-4DCFACC9DF81}" dt="2023-06-01T16:10:00.497" v="4641" actId="20577"/>
          <ac:spMkLst>
            <pc:docMk/>
            <pc:sldMk cId="1249805851" sldId="281"/>
            <ac:spMk id="2" creationId="{3331A424-E344-557E-EBDB-FD5978D931C7}"/>
          </ac:spMkLst>
        </pc:spChg>
        <pc:spChg chg="del">
          <ac:chgData name="Iana" userId="b7b7b975690dbcea" providerId="LiveId" clId="{F3A930CF-35C1-4C25-89A5-4DCFACC9DF81}" dt="2023-05-31T12:59:21.793" v="2908" actId="478"/>
          <ac:spMkLst>
            <pc:docMk/>
            <pc:sldMk cId="1249805851" sldId="281"/>
            <ac:spMk id="3" creationId="{CD8F30D3-B73D-53FD-539B-4FBC867EB3A0}"/>
          </ac:spMkLst>
        </pc:spChg>
        <pc:picChg chg="add mod">
          <ac:chgData name="Iana" userId="b7b7b975690dbcea" providerId="LiveId" clId="{F3A930CF-35C1-4C25-89A5-4DCFACC9DF81}" dt="2023-05-31T12:59:28.688" v="2909"/>
          <ac:picMkLst>
            <pc:docMk/>
            <pc:sldMk cId="1249805851" sldId="281"/>
            <ac:picMk id="4" creationId="{A0054EB5-A416-DE20-DF6B-67B338688871}"/>
          </ac:picMkLst>
        </pc:picChg>
      </pc:sldChg>
      <pc:sldChg chg="addSp modSp new mod">
        <pc:chgData name="Iana" userId="b7b7b975690dbcea" providerId="LiveId" clId="{F3A930CF-35C1-4C25-89A5-4DCFACC9DF81}" dt="2023-05-31T20:14:45.775" v="4166" actId="20577"/>
        <pc:sldMkLst>
          <pc:docMk/>
          <pc:sldMk cId="1829198986" sldId="282"/>
        </pc:sldMkLst>
        <pc:spChg chg="mod">
          <ac:chgData name="Iana" userId="b7b7b975690dbcea" providerId="LiveId" clId="{F3A930CF-35C1-4C25-89A5-4DCFACC9DF81}" dt="2023-05-31T13:01:17.965" v="3004" actId="255"/>
          <ac:spMkLst>
            <pc:docMk/>
            <pc:sldMk cId="1829198986" sldId="282"/>
            <ac:spMk id="2" creationId="{9E63F6D7-1ACE-9820-A0AE-31630FB36ECD}"/>
          </ac:spMkLst>
        </pc:spChg>
        <pc:spChg chg="mod">
          <ac:chgData name="Iana" userId="b7b7b975690dbcea" providerId="LiveId" clId="{F3A930CF-35C1-4C25-89A5-4DCFACC9DF81}" dt="2023-05-31T20:14:45.775" v="4166" actId="20577"/>
          <ac:spMkLst>
            <pc:docMk/>
            <pc:sldMk cId="1829198986" sldId="282"/>
            <ac:spMk id="3" creationId="{AF5DD911-BF14-368F-DB3A-CDB0A5D0C7DD}"/>
          </ac:spMkLst>
        </pc:spChg>
        <pc:picChg chg="add mod">
          <ac:chgData name="Iana" userId="b7b7b975690dbcea" providerId="LiveId" clId="{F3A930CF-35C1-4C25-89A5-4DCFACC9DF81}" dt="2023-05-31T13:01:47.668" v="3010" actId="1076"/>
          <ac:picMkLst>
            <pc:docMk/>
            <pc:sldMk cId="1829198986" sldId="282"/>
            <ac:picMk id="4" creationId="{E9A72137-8DFD-E398-BD17-605504AA8913}"/>
          </ac:picMkLst>
        </pc:picChg>
      </pc:sldChg>
      <pc:sldChg chg="modSp new mod">
        <pc:chgData name="Iana" userId="b7b7b975690dbcea" providerId="LiveId" clId="{F3A930CF-35C1-4C25-89A5-4DCFACC9DF81}" dt="2023-06-01T16:05:28.208" v="4578" actId="20577"/>
        <pc:sldMkLst>
          <pc:docMk/>
          <pc:sldMk cId="4001286867" sldId="283"/>
        </pc:sldMkLst>
        <pc:spChg chg="mod">
          <ac:chgData name="Iana" userId="b7b7b975690dbcea" providerId="LiveId" clId="{F3A930CF-35C1-4C25-89A5-4DCFACC9DF81}" dt="2023-05-31T13:02:21.724" v="3031" actId="255"/>
          <ac:spMkLst>
            <pc:docMk/>
            <pc:sldMk cId="4001286867" sldId="283"/>
            <ac:spMk id="2" creationId="{EB9AE951-E725-D508-47D6-A274EED22D02}"/>
          </ac:spMkLst>
        </pc:spChg>
        <pc:spChg chg="mod">
          <ac:chgData name="Iana" userId="b7b7b975690dbcea" providerId="LiveId" clId="{F3A930CF-35C1-4C25-89A5-4DCFACC9DF81}" dt="2023-06-01T16:05:28.208" v="4578" actId="20577"/>
          <ac:spMkLst>
            <pc:docMk/>
            <pc:sldMk cId="4001286867" sldId="283"/>
            <ac:spMk id="3" creationId="{BF48DD19-256B-B175-C94A-B9148DF02CC9}"/>
          </ac:spMkLst>
        </pc:spChg>
      </pc:sldChg>
      <pc:sldChg chg="addSp delSp modSp new mod">
        <pc:chgData name="Iana" userId="b7b7b975690dbcea" providerId="LiveId" clId="{F3A930CF-35C1-4C25-89A5-4DCFACC9DF81}" dt="2023-05-31T13:10:29.605" v="3250" actId="114"/>
        <pc:sldMkLst>
          <pc:docMk/>
          <pc:sldMk cId="2601474483" sldId="284"/>
        </pc:sldMkLst>
        <pc:spChg chg="mod">
          <ac:chgData name="Iana" userId="b7b7b975690dbcea" providerId="LiveId" clId="{F3A930CF-35C1-4C25-89A5-4DCFACC9DF81}" dt="2023-05-31T13:10:29.605" v="3250" actId="114"/>
          <ac:spMkLst>
            <pc:docMk/>
            <pc:sldMk cId="2601474483" sldId="284"/>
            <ac:spMk id="2" creationId="{0D651C5F-561C-ECDA-9919-115F54B0D5C9}"/>
          </ac:spMkLst>
        </pc:spChg>
        <pc:spChg chg="del">
          <ac:chgData name="Iana" userId="b7b7b975690dbcea" providerId="LiveId" clId="{F3A930CF-35C1-4C25-89A5-4DCFACC9DF81}" dt="2023-05-31T13:06:47.998" v="3140" actId="478"/>
          <ac:spMkLst>
            <pc:docMk/>
            <pc:sldMk cId="2601474483" sldId="284"/>
            <ac:spMk id="3" creationId="{885DB598-6AD5-31EB-CCB1-99AE8B04CC75}"/>
          </ac:spMkLst>
        </pc:spChg>
        <pc:picChg chg="add mod modCrop">
          <ac:chgData name="Iana" userId="b7b7b975690dbcea" providerId="LiveId" clId="{F3A930CF-35C1-4C25-89A5-4DCFACC9DF81}" dt="2023-05-31T13:07:24.992" v="3151" actId="1076"/>
          <ac:picMkLst>
            <pc:docMk/>
            <pc:sldMk cId="2601474483" sldId="284"/>
            <ac:picMk id="5" creationId="{B60A8035-B55E-B0E8-6DE4-8AE06D04A118}"/>
          </ac:picMkLst>
        </pc:picChg>
      </pc:sldChg>
      <pc:sldChg chg="addSp delSp modSp new mod">
        <pc:chgData name="Iana" userId="b7b7b975690dbcea" providerId="LiveId" clId="{F3A930CF-35C1-4C25-89A5-4DCFACC9DF81}" dt="2023-06-01T16:11:11.511" v="4654" actId="20577"/>
        <pc:sldMkLst>
          <pc:docMk/>
          <pc:sldMk cId="952946408" sldId="285"/>
        </pc:sldMkLst>
        <pc:spChg chg="mod">
          <ac:chgData name="Iana" userId="b7b7b975690dbcea" providerId="LiveId" clId="{F3A930CF-35C1-4C25-89A5-4DCFACC9DF81}" dt="2023-06-01T16:11:11.511" v="4654" actId="20577"/>
          <ac:spMkLst>
            <pc:docMk/>
            <pc:sldMk cId="952946408" sldId="285"/>
            <ac:spMk id="2" creationId="{948D295F-AC88-7FBB-6484-9078AE6218B4}"/>
          </ac:spMkLst>
        </pc:spChg>
        <pc:spChg chg="del">
          <ac:chgData name="Iana" userId="b7b7b975690dbcea" providerId="LiveId" clId="{F3A930CF-35C1-4C25-89A5-4DCFACC9DF81}" dt="2023-05-31T13:08:24.837" v="3193" actId="478"/>
          <ac:spMkLst>
            <pc:docMk/>
            <pc:sldMk cId="952946408" sldId="285"/>
            <ac:spMk id="3" creationId="{AD4F4479-5361-56C9-2FA3-371B4E21D28F}"/>
          </ac:spMkLst>
        </pc:spChg>
        <pc:picChg chg="add mod modCrop">
          <ac:chgData name="Iana" userId="b7b7b975690dbcea" providerId="LiveId" clId="{F3A930CF-35C1-4C25-89A5-4DCFACC9DF81}" dt="2023-05-31T13:08:41.511" v="3196" actId="1076"/>
          <ac:picMkLst>
            <pc:docMk/>
            <pc:sldMk cId="952946408" sldId="285"/>
            <ac:picMk id="5" creationId="{408BEDB1-2B8E-C5CB-566A-8891F0C89887}"/>
          </ac:picMkLst>
        </pc:picChg>
      </pc:sldChg>
      <pc:sldChg chg="addSp delSp modSp new mod">
        <pc:chgData name="Iana" userId="b7b7b975690dbcea" providerId="LiveId" clId="{F3A930CF-35C1-4C25-89A5-4DCFACC9DF81}" dt="2023-06-01T16:11:20.501" v="4666" actId="20577"/>
        <pc:sldMkLst>
          <pc:docMk/>
          <pc:sldMk cId="2070240261" sldId="286"/>
        </pc:sldMkLst>
        <pc:spChg chg="mod">
          <ac:chgData name="Iana" userId="b7b7b975690dbcea" providerId="LiveId" clId="{F3A930CF-35C1-4C25-89A5-4DCFACC9DF81}" dt="2023-06-01T16:11:20.501" v="4666" actId="20577"/>
          <ac:spMkLst>
            <pc:docMk/>
            <pc:sldMk cId="2070240261" sldId="286"/>
            <ac:spMk id="2" creationId="{D54A4D50-D6A2-A411-1D19-A69C7D816605}"/>
          </ac:spMkLst>
        </pc:spChg>
        <pc:spChg chg="del">
          <ac:chgData name="Iana" userId="b7b7b975690dbcea" providerId="LiveId" clId="{F3A930CF-35C1-4C25-89A5-4DCFACC9DF81}" dt="2023-05-31T13:08:59.778" v="3233" actId="478"/>
          <ac:spMkLst>
            <pc:docMk/>
            <pc:sldMk cId="2070240261" sldId="286"/>
            <ac:spMk id="3" creationId="{5E1AD632-FFFB-82B9-4D34-945DC6783553}"/>
          </ac:spMkLst>
        </pc:spChg>
        <pc:picChg chg="add mod modCrop">
          <ac:chgData name="Iana" userId="b7b7b975690dbcea" providerId="LiveId" clId="{F3A930CF-35C1-4C25-89A5-4DCFACC9DF81}" dt="2023-05-31T13:09:45.106" v="3239" actId="1076"/>
          <ac:picMkLst>
            <pc:docMk/>
            <pc:sldMk cId="2070240261" sldId="286"/>
            <ac:picMk id="5" creationId="{644E107E-6BBE-E98B-B27F-607A4D5C9CC3}"/>
          </ac:picMkLst>
        </pc:picChg>
      </pc:sldChg>
      <pc:sldChg chg="modSp new mod">
        <pc:chgData name="Iana" userId="b7b7b975690dbcea" providerId="LiveId" clId="{F3A930CF-35C1-4C25-89A5-4DCFACC9DF81}" dt="2023-05-31T18:32:04.485" v="3808" actId="255"/>
        <pc:sldMkLst>
          <pc:docMk/>
          <pc:sldMk cId="251766610" sldId="287"/>
        </pc:sldMkLst>
        <pc:spChg chg="mod">
          <ac:chgData name="Iana" userId="b7b7b975690dbcea" providerId="LiveId" clId="{F3A930CF-35C1-4C25-89A5-4DCFACC9DF81}" dt="2023-05-31T18:27:45.569" v="3381" actId="20577"/>
          <ac:spMkLst>
            <pc:docMk/>
            <pc:sldMk cId="251766610" sldId="287"/>
            <ac:spMk id="2" creationId="{98397D26-9600-9192-E971-912518DA8A3D}"/>
          </ac:spMkLst>
        </pc:spChg>
        <pc:spChg chg="mod">
          <ac:chgData name="Iana" userId="b7b7b975690dbcea" providerId="LiveId" clId="{F3A930CF-35C1-4C25-89A5-4DCFACC9DF81}" dt="2023-05-31T18:32:04.485" v="3808" actId="255"/>
          <ac:spMkLst>
            <pc:docMk/>
            <pc:sldMk cId="251766610" sldId="287"/>
            <ac:spMk id="3" creationId="{702150E9-DD62-2E55-202B-521CC1651C84}"/>
          </ac:spMkLst>
        </pc:spChg>
      </pc:sldChg>
      <pc:sldChg chg="modSp new mod setBg">
        <pc:chgData name="Iana" userId="b7b7b975690dbcea" providerId="LiveId" clId="{F3A930CF-35C1-4C25-89A5-4DCFACC9DF81}" dt="2023-05-31T18:30:44.496" v="3645" actId="20577"/>
        <pc:sldMkLst>
          <pc:docMk/>
          <pc:sldMk cId="848729347" sldId="288"/>
        </pc:sldMkLst>
        <pc:spChg chg="mod">
          <ac:chgData name="Iana" userId="b7b7b975690dbcea" providerId="LiveId" clId="{F3A930CF-35C1-4C25-89A5-4DCFACC9DF81}" dt="2023-05-31T18:28:43.984" v="3419" actId="255"/>
          <ac:spMkLst>
            <pc:docMk/>
            <pc:sldMk cId="848729347" sldId="288"/>
            <ac:spMk id="2" creationId="{02F47726-D3C2-37ED-BC51-923D90BE6FCF}"/>
          </ac:spMkLst>
        </pc:spChg>
        <pc:spChg chg="mod">
          <ac:chgData name="Iana" userId="b7b7b975690dbcea" providerId="LiveId" clId="{F3A930CF-35C1-4C25-89A5-4DCFACC9DF81}" dt="2023-05-31T18:30:44.496" v="3645" actId="20577"/>
          <ac:spMkLst>
            <pc:docMk/>
            <pc:sldMk cId="848729347" sldId="288"/>
            <ac:spMk id="3" creationId="{67BBE628-6EEC-EFCF-FF52-9B83F7584891}"/>
          </ac:spMkLst>
        </pc:spChg>
      </pc:sldChg>
      <pc:sldChg chg="delSp modSp add mod">
        <pc:chgData name="Iana" userId="b7b7b975690dbcea" providerId="LiveId" clId="{F3A930CF-35C1-4C25-89A5-4DCFACC9DF81}" dt="2023-05-31T19:00:32.639" v="4161" actId="20577"/>
        <pc:sldMkLst>
          <pc:docMk/>
          <pc:sldMk cId="3189031912" sldId="289"/>
        </pc:sldMkLst>
        <pc:spChg chg="mod">
          <ac:chgData name="Iana" userId="b7b7b975690dbcea" providerId="LiveId" clId="{F3A930CF-35C1-4C25-89A5-4DCFACC9DF81}" dt="2023-05-31T18:54:30.340" v="4087" actId="20577"/>
          <ac:spMkLst>
            <pc:docMk/>
            <pc:sldMk cId="3189031912" sldId="289"/>
            <ac:spMk id="2" creationId="{C75FF29D-071B-7B14-2E32-7463CA424D25}"/>
          </ac:spMkLst>
        </pc:spChg>
        <pc:spChg chg="mod">
          <ac:chgData name="Iana" userId="b7b7b975690dbcea" providerId="LiveId" clId="{F3A930CF-35C1-4C25-89A5-4DCFACC9DF81}" dt="2023-05-31T19:00:32.639" v="4161" actId="20577"/>
          <ac:spMkLst>
            <pc:docMk/>
            <pc:sldMk cId="3189031912" sldId="289"/>
            <ac:spMk id="3" creationId="{203AB65D-DEF2-B56B-4978-A6004F994D8C}"/>
          </ac:spMkLst>
        </pc:spChg>
        <pc:picChg chg="del">
          <ac:chgData name="Iana" userId="b7b7b975690dbcea" providerId="LiveId" clId="{F3A930CF-35C1-4C25-89A5-4DCFACC9DF81}" dt="2023-05-31T18:54:19.990" v="4070" actId="478"/>
          <ac:picMkLst>
            <pc:docMk/>
            <pc:sldMk cId="3189031912" sldId="289"/>
            <ac:picMk id="5" creationId="{461E9215-5BB7-7773-99E9-B5B2629F73DE}"/>
          </ac:picMkLst>
        </pc:picChg>
      </pc:sldChg>
      <pc:sldChg chg="add">
        <pc:chgData name="Iana" userId="b7b7b975690dbcea" providerId="LiveId" clId="{F3A930CF-35C1-4C25-89A5-4DCFACC9DF81}" dt="2023-05-31T18:54:57.424" v="4088"/>
        <pc:sldMkLst>
          <pc:docMk/>
          <pc:sldMk cId="1018005633" sldId="290"/>
        </pc:sldMkLst>
      </pc:sldChg>
      <pc:sldChg chg="modSp add mod">
        <pc:chgData name="Iana" userId="b7b7b975690dbcea" providerId="LiveId" clId="{F3A930CF-35C1-4C25-89A5-4DCFACC9DF81}" dt="2023-05-31T19:53:43.712" v="4165" actId="20577"/>
        <pc:sldMkLst>
          <pc:docMk/>
          <pc:sldMk cId="3076447470" sldId="291"/>
        </pc:sldMkLst>
        <pc:spChg chg="mod">
          <ac:chgData name="Iana" userId="b7b7b975690dbcea" providerId="LiveId" clId="{F3A930CF-35C1-4C25-89A5-4DCFACC9DF81}" dt="2023-05-31T19:53:43.712" v="4165" actId="20577"/>
          <ac:spMkLst>
            <pc:docMk/>
            <pc:sldMk cId="3076447470" sldId="291"/>
            <ac:spMk id="3" creationId="{BCB74A9B-47A6-5F29-81C9-198F675CAFF3}"/>
          </ac:spMkLst>
        </pc:spChg>
      </pc:sldChg>
      <pc:sldChg chg="add">
        <pc:chgData name="Iana" userId="b7b7b975690dbcea" providerId="LiveId" clId="{F3A930CF-35C1-4C25-89A5-4DCFACC9DF81}" dt="2023-05-31T18:55:23.031" v="4090"/>
        <pc:sldMkLst>
          <pc:docMk/>
          <pc:sldMk cId="411772987" sldId="292"/>
        </pc:sldMkLst>
      </pc:sldChg>
      <pc:sldChg chg="add">
        <pc:chgData name="Iana" userId="b7b7b975690dbcea" providerId="LiveId" clId="{F3A930CF-35C1-4C25-89A5-4DCFACC9DF81}" dt="2023-05-31T18:55:36.729" v="4091"/>
        <pc:sldMkLst>
          <pc:docMk/>
          <pc:sldMk cId="2438483745" sldId="293"/>
        </pc:sldMkLst>
      </pc:sldChg>
      <pc:sldChg chg="add modNotesTx">
        <pc:chgData name="Iana" userId="b7b7b975690dbcea" providerId="LiveId" clId="{F3A930CF-35C1-4C25-89A5-4DCFACC9DF81}" dt="2023-06-01T16:06:08.970" v="4579"/>
        <pc:sldMkLst>
          <pc:docMk/>
          <pc:sldMk cId="2266398455" sldId="294"/>
        </pc:sldMkLst>
      </pc:sldChg>
      <pc:sldChg chg="add modNotesTx">
        <pc:chgData name="Iana" userId="b7b7b975690dbcea" providerId="LiveId" clId="{F3A930CF-35C1-4C25-89A5-4DCFACC9DF81}" dt="2023-06-01T16:06:55.889" v="4584"/>
        <pc:sldMkLst>
          <pc:docMk/>
          <pc:sldMk cId="909897327" sldId="295"/>
        </pc:sldMkLst>
      </pc:sldChg>
      <pc:sldChg chg="add">
        <pc:chgData name="Iana" userId="b7b7b975690dbcea" providerId="LiveId" clId="{F3A930CF-35C1-4C25-89A5-4DCFACC9DF81}" dt="2023-05-31T18:57:26.917" v="4101"/>
        <pc:sldMkLst>
          <pc:docMk/>
          <pc:sldMk cId="716323292" sldId="296"/>
        </pc:sldMkLst>
      </pc:sldChg>
      <pc:sldChg chg="modSp new mod">
        <pc:chgData name="Iana" userId="b7b7b975690dbcea" providerId="LiveId" clId="{F3A930CF-35C1-4C25-89A5-4DCFACC9DF81}" dt="2023-06-01T09:53:27.341" v="4547" actId="20577"/>
        <pc:sldMkLst>
          <pc:docMk/>
          <pc:sldMk cId="10181234" sldId="297"/>
        </pc:sldMkLst>
        <pc:spChg chg="mod">
          <ac:chgData name="Iana" userId="b7b7b975690dbcea" providerId="LiveId" clId="{F3A930CF-35C1-4C25-89A5-4DCFACC9DF81}" dt="2023-06-01T08:25:29.779" v="4188" actId="255"/>
          <ac:spMkLst>
            <pc:docMk/>
            <pc:sldMk cId="10181234" sldId="297"/>
            <ac:spMk id="2" creationId="{6E13B279-AB0E-BD45-DFC8-8CB745CAE519}"/>
          </ac:spMkLst>
        </pc:spChg>
        <pc:spChg chg="mod">
          <ac:chgData name="Iana" userId="b7b7b975690dbcea" providerId="LiveId" clId="{F3A930CF-35C1-4C25-89A5-4DCFACC9DF81}" dt="2023-06-01T09:53:27.341" v="4547" actId="20577"/>
          <ac:spMkLst>
            <pc:docMk/>
            <pc:sldMk cId="10181234" sldId="297"/>
            <ac:spMk id="3" creationId="{A0E0D4B8-7B9E-2F28-C59D-A93E6134B02C}"/>
          </ac:spMkLst>
        </pc:spChg>
      </pc:sldChg>
      <pc:sldChg chg="addSp delSp modSp new mod">
        <pc:chgData name="Iana" userId="b7b7b975690dbcea" providerId="LiveId" clId="{F3A930CF-35C1-4C25-89A5-4DCFACC9DF81}" dt="2023-06-01T09:38:20.399" v="4487" actId="20577"/>
        <pc:sldMkLst>
          <pc:docMk/>
          <pc:sldMk cId="2929149566" sldId="298"/>
        </pc:sldMkLst>
        <pc:spChg chg="mod">
          <ac:chgData name="Iana" userId="b7b7b975690dbcea" providerId="LiveId" clId="{F3A930CF-35C1-4C25-89A5-4DCFACC9DF81}" dt="2023-06-01T09:38:20.399" v="4487" actId="20577"/>
          <ac:spMkLst>
            <pc:docMk/>
            <pc:sldMk cId="2929149566" sldId="298"/>
            <ac:spMk id="2" creationId="{C2DE81F9-E908-7055-BAF0-2492F0F36B72}"/>
          </ac:spMkLst>
        </pc:spChg>
        <pc:spChg chg="del">
          <ac:chgData name="Iana" userId="b7b7b975690dbcea" providerId="LiveId" clId="{F3A930CF-35C1-4C25-89A5-4DCFACC9DF81}" dt="2023-06-01T09:37:08.598" v="4430" actId="931"/>
          <ac:spMkLst>
            <pc:docMk/>
            <pc:sldMk cId="2929149566" sldId="298"/>
            <ac:spMk id="3" creationId="{DAA773E5-71C4-049A-E2C6-6C5D4353FD6C}"/>
          </ac:spMkLst>
        </pc:spChg>
        <pc:picChg chg="add mod">
          <ac:chgData name="Iana" userId="b7b7b975690dbcea" providerId="LiveId" clId="{F3A930CF-35C1-4C25-89A5-4DCFACC9DF81}" dt="2023-06-01T09:37:57.965" v="4440" actId="1076"/>
          <ac:picMkLst>
            <pc:docMk/>
            <pc:sldMk cId="2929149566" sldId="298"/>
            <ac:picMk id="5" creationId="{E4E59F87-5085-4FA6-4E25-397DED4A1000}"/>
          </ac:picMkLst>
        </pc:picChg>
        <pc:picChg chg="add mod">
          <ac:chgData name="Iana" userId="b7b7b975690dbcea" providerId="LiveId" clId="{F3A930CF-35C1-4C25-89A5-4DCFACC9DF81}" dt="2023-06-01T09:37:53.390" v="4439" actId="1076"/>
          <ac:picMkLst>
            <pc:docMk/>
            <pc:sldMk cId="2929149566" sldId="298"/>
            <ac:picMk id="7" creationId="{205D0E23-E62D-FDFE-5D7C-B198DBFD9A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869D4-CFDA-4E59-BA03-F936EF832CEA}" type="datetimeFigureOut">
              <a:rPr lang="en-GB" smtClean="0"/>
              <a:t>01/06/2023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E57D9-D5E0-46D6-B181-F2A48AB89C60}" type="slidenum">
              <a:rPr lang="en-GB" smtClean="0"/>
              <a:t>‹#›</a:t>
            </a:fld>
            <a:endParaRPr lang="en-GB"/>
          </a:p>
        </p:txBody>
      </p:sp>
    </p:spTree>
    <p:extLst>
      <p:ext uri="{BB962C8B-B14F-4D97-AF65-F5344CB8AC3E}">
        <p14:creationId xmlns:p14="http://schemas.microsoft.com/office/powerpoint/2010/main" val="125933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Times New Roman" panose="02020603050405020304" pitchFamily="18" charset="0"/>
              </a:rPr>
              <a:t>Assadourian, E. (2012). The path to degrowth in overdeveloped countries. In: L. Starke, ed. </a:t>
            </a:r>
            <a:r>
              <a:rPr lang="en-GB" sz="1800" b="0" i="1" u="none" strike="noStrike" baseline="0" dirty="0">
                <a:solidFill>
                  <a:srgbClr val="000000"/>
                </a:solidFill>
                <a:latin typeface="Times New Roman" panose="02020603050405020304" pitchFamily="18" charset="0"/>
              </a:rPr>
              <a:t>State of the world 2012: Moving toward sustainable prosperity</a:t>
            </a:r>
            <a:r>
              <a:rPr lang="en-GB" sz="1800" b="0" i="0" u="none" strike="noStrike" baseline="0" dirty="0">
                <a:solidFill>
                  <a:srgbClr val="000000"/>
                </a:solidFill>
                <a:latin typeface="Times New Roman" panose="02020603050405020304" pitchFamily="18" charset="0"/>
              </a:rPr>
              <a:t>. London: Island Press. pp. 22-37.</a:t>
            </a:r>
            <a:endParaRPr lang="en-GB" dirty="0"/>
          </a:p>
        </p:txBody>
      </p:sp>
      <p:sp>
        <p:nvSpPr>
          <p:cNvPr id="4" name="Slide Number Placeholder 3"/>
          <p:cNvSpPr>
            <a:spLocks noGrp="1"/>
          </p:cNvSpPr>
          <p:nvPr>
            <p:ph type="sldNum" sz="quarter" idx="5"/>
          </p:nvPr>
        </p:nvSpPr>
        <p:spPr/>
        <p:txBody>
          <a:bodyPr/>
          <a:lstStyle/>
          <a:p>
            <a:fld id="{C9FE57D9-D5E0-46D6-B181-F2A48AB89C60}" type="slidenum">
              <a:rPr lang="en-GB" smtClean="0"/>
              <a:t>11</a:t>
            </a:fld>
            <a:endParaRPr lang="en-GB"/>
          </a:p>
        </p:txBody>
      </p:sp>
    </p:spTree>
    <p:extLst>
      <p:ext uri="{BB962C8B-B14F-4D97-AF65-F5344CB8AC3E}">
        <p14:creationId xmlns:p14="http://schemas.microsoft.com/office/powerpoint/2010/main" val="30208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Times New Roman" panose="02020603050405020304" pitchFamily="18" charset="0"/>
              </a:rPr>
              <a:t>Buch-Hansen, H. (2021) Modvækst </a:t>
            </a:r>
            <a:r>
              <a:rPr lang="en-GB" sz="1800" b="0" i="0" u="none" strike="noStrike" baseline="0" dirty="0" err="1">
                <a:solidFill>
                  <a:srgbClr val="000000"/>
                </a:solidFill>
                <a:latin typeface="Times New Roman" panose="02020603050405020304" pitchFamily="18" charset="0"/>
              </a:rPr>
              <a:t>somparadigme</a:t>
            </a:r>
            <a:r>
              <a:rPr lang="en-GB" sz="1800" b="0" i="0" u="none" strike="noStrike" baseline="0" dirty="0">
                <a:solidFill>
                  <a:srgbClr val="000000"/>
                </a:solidFill>
                <a:latin typeface="Times New Roman" panose="02020603050405020304" pitchFamily="18" charset="0"/>
              </a:rPr>
              <a:t>, </a:t>
            </a:r>
            <a:r>
              <a:rPr lang="en-GB" sz="1800" b="0" i="0" u="none" strike="noStrike" baseline="0" dirty="0" err="1">
                <a:solidFill>
                  <a:srgbClr val="000000"/>
                </a:solidFill>
                <a:latin typeface="Times New Roman" panose="02020603050405020304" pitchFamily="18" charset="0"/>
              </a:rPr>
              <a:t>politiskprojektogbevægelse</a:t>
            </a:r>
            <a:r>
              <a:rPr lang="en-GB" sz="1800" b="0" i="0" u="none" strike="noStrike" baseline="0" dirty="0">
                <a:solidFill>
                  <a:srgbClr val="000000"/>
                </a:solidFill>
                <a:latin typeface="Times New Roman" panose="02020603050405020304" pitchFamily="18" charset="0"/>
              </a:rPr>
              <a:t>. </a:t>
            </a:r>
            <a:r>
              <a:rPr lang="en-GB" sz="1800" b="0" i="1" u="none" strike="noStrike" baseline="0" dirty="0" err="1">
                <a:solidFill>
                  <a:srgbClr val="000000"/>
                </a:solidFill>
                <a:latin typeface="Times New Roman" panose="02020603050405020304" pitchFamily="18" charset="0"/>
              </a:rPr>
              <a:t>Nytfokus</a:t>
            </a:r>
            <a:r>
              <a:rPr lang="en-GB" sz="1800" b="0" i="1" u="none" strike="noStrike" baseline="0" dirty="0">
                <a:solidFill>
                  <a:srgbClr val="000000"/>
                </a:solidFill>
                <a:latin typeface="Times New Roman" panose="02020603050405020304" pitchFamily="18" charset="0"/>
              </a:rPr>
              <a:t>: Fra økonomiskvæksttilbæredygtigudvikling,</a:t>
            </a:r>
            <a:r>
              <a:rPr lang="en-GB" sz="1800" b="0" i="0" u="none" strike="noStrike" baseline="0" dirty="0">
                <a:solidFill>
                  <a:srgbClr val="000000"/>
                </a:solidFill>
                <a:latin typeface="Times New Roman" panose="02020603050405020304" pitchFamily="18" charset="0"/>
              </a:rPr>
              <a:t>17, pp. 6–9.</a:t>
            </a:r>
          </a:p>
          <a:p>
            <a:r>
              <a:rPr lang="en-GB" sz="1800" b="0" i="0" u="none" strike="noStrike" baseline="0" dirty="0">
                <a:solidFill>
                  <a:srgbClr val="000000"/>
                </a:solidFill>
                <a:latin typeface="Times New Roman" panose="02020603050405020304" pitchFamily="18" charset="0"/>
              </a:rPr>
              <a:t>Drews, S. and </a:t>
            </a:r>
            <a:r>
              <a:rPr lang="en-GB" sz="1800" b="0" i="0" u="none" strike="noStrike" baseline="0" dirty="0" err="1">
                <a:solidFill>
                  <a:srgbClr val="000000"/>
                </a:solidFill>
                <a:latin typeface="Times New Roman" panose="02020603050405020304" pitchFamily="18" charset="0"/>
              </a:rPr>
              <a:t>Antal</a:t>
            </a:r>
            <a:r>
              <a:rPr lang="en-GB" sz="1800" b="0" i="0" u="none" strike="noStrike" baseline="0" dirty="0">
                <a:solidFill>
                  <a:srgbClr val="000000"/>
                </a:solidFill>
                <a:latin typeface="Times New Roman" panose="02020603050405020304" pitchFamily="18" charset="0"/>
              </a:rPr>
              <a:t>, M. (2016) Degrowth: A “missile word” that backfires?. </a:t>
            </a:r>
            <a:r>
              <a:rPr lang="en-GB" sz="1800" b="0" i="1" u="none" strike="noStrike" baseline="0" dirty="0">
                <a:solidFill>
                  <a:srgbClr val="000000"/>
                </a:solidFill>
                <a:latin typeface="Times New Roman" panose="02020603050405020304" pitchFamily="18" charset="0"/>
              </a:rPr>
              <a:t>Ecological Economics</a:t>
            </a:r>
            <a:r>
              <a:rPr lang="en-GB" sz="1800" b="0" i="0" u="none" strike="noStrike" baseline="0" dirty="0">
                <a:solidFill>
                  <a:srgbClr val="000000"/>
                </a:solidFill>
                <a:latin typeface="Times New Roman" panose="02020603050405020304" pitchFamily="18" charset="0"/>
              </a:rPr>
              <a:t>, 126, pp. 182-187.</a:t>
            </a:r>
          </a:p>
          <a:p>
            <a:r>
              <a:rPr lang="en-GB" sz="1800" b="0" i="0" u="none" strike="noStrike" baseline="0" dirty="0">
                <a:solidFill>
                  <a:srgbClr val="000000"/>
                </a:solidFill>
                <a:latin typeface="Times New Roman" panose="02020603050405020304" pitchFamily="18" charset="0"/>
              </a:rPr>
              <a:t>Van den Bergh, J.C.J.M. (2018). </a:t>
            </a:r>
            <a:r>
              <a:rPr lang="en-GB" sz="1800" b="0" i="0" u="none" strike="noStrike" baseline="0" dirty="0" err="1">
                <a:solidFill>
                  <a:srgbClr val="000000"/>
                </a:solidFill>
                <a:latin typeface="Times New Roman" panose="02020603050405020304" pitchFamily="18" charset="0"/>
              </a:rPr>
              <a:t>Agrowthinstead</a:t>
            </a:r>
            <a:r>
              <a:rPr lang="en-GB" sz="1800" b="0" i="0" u="none" strike="noStrike" baseline="0" dirty="0">
                <a:solidFill>
                  <a:srgbClr val="000000"/>
                </a:solidFill>
                <a:latin typeface="Times New Roman" panose="02020603050405020304" pitchFamily="18" charset="0"/>
              </a:rPr>
              <a:t> of anti-and pro-growth: Less polarization, more support for sustainability/climate policies. </a:t>
            </a:r>
            <a:r>
              <a:rPr lang="en-GB" sz="1800" b="0" i="1" u="none" strike="noStrike" baseline="0" dirty="0">
                <a:solidFill>
                  <a:srgbClr val="000000"/>
                </a:solidFill>
                <a:latin typeface="Times New Roman" panose="02020603050405020304" pitchFamily="18" charset="0"/>
              </a:rPr>
              <a:t>The Journal of Population and Sustainability</a:t>
            </a:r>
            <a:r>
              <a:rPr lang="en-GB" sz="1800" b="0" i="0" u="none" strike="noStrike" baseline="0" dirty="0">
                <a:solidFill>
                  <a:srgbClr val="000000"/>
                </a:solidFill>
                <a:latin typeface="Times New Roman" panose="02020603050405020304" pitchFamily="18" charset="0"/>
              </a:rPr>
              <a:t>, 3(1), pp. 53-73.</a:t>
            </a:r>
            <a:endParaRPr lang="en-GB" dirty="0"/>
          </a:p>
        </p:txBody>
      </p:sp>
      <p:sp>
        <p:nvSpPr>
          <p:cNvPr id="4" name="Slide Number Placeholder 3"/>
          <p:cNvSpPr>
            <a:spLocks noGrp="1"/>
          </p:cNvSpPr>
          <p:nvPr>
            <p:ph type="sldNum" sz="quarter" idx="5"/>
          </p:nvPr>
        </p:nvSpPr>
        <p:spPr/>
        <p:txBody>
          <a:bodyPr/>
          <a:lstStyle/>
          <a:p>
            <a:fld id="{C9FE57D9-D5E0-46D6-B181-F2A48AB89C60}" type="slidenum">
              <a:rPr lang="en-GB" smtClean="0"/>
              <a:t>12</a:t>
            </a:fld>
            <a:endParaRPr lang="en-GB"/>
          </a:p>
        </p:txBody>
      </p:sp>
    </p:spTree>
    <p:extLst>
      <p:ext uri="{BB962C8B-B14F-4D97-AF65-F5344CB8AC3E}">
        <p14:creationId xmlns:p14="http://schemas.microsoft.com/office/powerpoint/2010/main" val="35998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E4042"/>
                </a:solidFill>
                <a:effectLst/>
                <a:latin typeface="-apple-system"/>
              </a:rPr>
              <a:t>Bhaskar, R. (2000) From East to West: Odyssey of a soul. Routledge: London.</a:t>
            </a:r>
          </a:p>
          <a:p>
            <a:r>
              <a:rPr lang="en-GB" sz="1800" b="0" i="0" u="none" strike="noStrike" baseline="0" dirty="0">
                <a:solidFill>
                  <a:srgbClr val="000000"/>
                </a:solidFill>
                <a:latin typeface="Times New Roman" panose="02020603050405020304" pitchFamily="18" charset="0"/>
              </a:rPr>
              <a:t>Durkheim, E. (1992) </a:t>
            </a:r>
            <a:r>
              <a:rPr lang="en-GB" sz="1800" b="0" i="1" u="none" strike="noStrike" baseline="0" dirty="0">
                <a:solidFill>
                  <a:srgbClr val="000000"/>
                </a:solidFill>
                <a:latin typeface="Times New Roman" panose="02020603050405020304" pitchFamily="18" charset="0"/>
              </a:rPr>
              <a:t>Professional ethics and civic morals</a:t>
            </a:r>
            <a:r>
              <a:rPr lang="en-GB" sz="1800" b="0" i="0" u="none" strike="noStrike" baseline="0" dirty="0">
                <a:solidFill>
                  <a:srgbClr val="000000"/>
                </a:solidFill>
                <a:latin typeface="Times New Roman" panose="02020603050405020304" pitchFamily="18" charset="0"/>
              </a:rPr>
              <a:t>. 2nd ed. Routledge: London.</a:t>
            </a:r>
            <a:endParaRPr lang="en-GB" dirty="0"/>
          </a:p>
        </p:txBody>
      </p:sp>
      <p:sp>
        <p:nvSpPr>
          <p:cNvPr id="4" name="Slide Number Placeholder 3"/>
          <p:cNvSpPr>
            <a:spLocks noGrp="1"/>
          </p:cNvSpPr>
          <p:nvPr>
            <p:ph type="sldNum" sz="quarter" idx="5"/>
          </p:nvPr>
        </p:nvSpPr>
        <p:spPr/>
        <p:txBody>
          <a:bodyPr/>
          <a:lstStyle/>
          <a:p>
            <a:fld id="{C9FE57D9-D5E0-46D6-B181-F2A48AB89C60}" type="slidenum">
              <a:rPr lang="en-GB" smtClean="0"/>
              <a:t>22</a:t>
            </a:fld>
            <a:endParaRPr lang="en-GB"/>
          </a:p>
        </p:txBody>
      </p:sp>
    </p:spTree>
    <p:extLst>
      <p:ext uri="{BB962C8B-B14F-4D97-AF65-F5344CB8AC3E}">
        <p14:creationId xmlns:p14="http://schemas.microsoft.com/office/powerpoint/2010/main" val="73313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Nesterova, I. (2020) Degrowth business framework: Implications for sustainable development.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Journal of Cleaner Production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262, 121382.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FE57D9-D5E0-46D6-B181-F2A48AB89C60}" type="slidenum">
              <a:rPr lang="en-GB" smtClean="0"/>
              <a:t>28</a:t>
            </a:fld>
            <a:endParaRPr lang="en-GB"/>
          </a:p>
        </p:txBody>
      </p:sp>
    </p:spTree>
    <p:extLst>
      <p:ext uri="{BB962C8B-B14F-4D97-AF65-F5344CB8AC3E}">
        <p14:creationId xmlns:p14="http://schemas.microsoft.com/office/powerpoint/2010/main" val="2555535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E13F-6EDA-B6D3-B37D-047BC9719E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C20CF9-20A1-7FA1-5B68-394EAA521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B97856-D150-2FB9-4DD4-34B8AC54C734}"/>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5" name="Footer Placeholder 4">
            <a:extLst>
              <a:ext uri="{FF2B5EF4-FFF2-40B4-BE49-F238E27FC236}">
                <a16:creationId xmlns:a16="http://schemas.microsoft.com/office/drawing/2014/main" id="{F28FBEF9-41B3-43BC-2E28-38F1EAA9BC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FE0C5A-9842-AD4E-8AAD-63E424FE36D0}"/>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347771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812A-6CC8-B47E-D4CD-0D10E34751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3CF624-6B89-04E6-4695-7FD1004008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A6FC45-ADEA-84A6-3B4F-469FBB8D69EC}"/>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5" name="Footer Placeholder 4">
            <a:extLst>
              <a:ext uri="{FF2B5EF4-FFF2-40B4-BE49-F238E27FC236}">
                <a16:creationId xmlns:a16="http://schemas.microsoft.com/office/drawing/2014/main" id="{8A4A89E5-CB7A-EB7A-348B-D800B23F7E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499843-5603-3E29-C0DE-C3DF6CA5925D}"/>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17006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AF865A-BBA4-444C-5E2D-FBD5588E9B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D77285-226E-29F9-7D1C-9F82729BE8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89FF6F-9E3D-A9E8-0D1D-14506B53749D}"/>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5" name="Footer Placeholder 4">
            <a:extLst>
              <a:ext uri="{FF2B5EF4-FFF2-40B4-BE49-F238E27FC236}">
                <a16:creationId xmlns:a16="http://schemas.microsoft.com/office/drawing/2014/main" id="{F02AE2B4-B59C-7EDC-19A9-C6661ABC0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01B0FC-3F21-2D84-BF95-7BD0BB8741B3}"/>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381982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CD50B-0F87-9117-FB64-1770689E6A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2F04EA-D5AA-E2EB-2B73-CFA854B759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9DFD5C-DD8D-DA05-5945-92FB51D0AC18}"/>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5" name="Footer Placeholder 4">
            <a:extLst>
              <a:ext uri="{FF2B5EF4-FFF2-40B4-BE49-F238E27FC236}">
                <a16:creationId xmlns:a16="http://schemas.microsoft.com/office/drawing/2014/main" id="{7D01CC4A-78B6-B3DB-B8D2-705A5A75BF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66CA4-E7A6-8BBE-10F7-F7E2F4A73C1F}"/>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4860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D89F-28EC-1F6D-1CFA-003DD2A31A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4081E1-80A6-D9E9-7985-0317DD7BA0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B5033-F39B-ACA0-E8BB-956C4027D8E8}"/>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5" name="Footer Placeholder 4">
            <a:extLst>
              <a:ext uri="{FF2B5EF4-FFF2-40B4-BE49-F238E27FC236}">
                <a16:creationId xmlns:a16="http://schemas.microsoft.com/office/drawing/2014/main" id="{A61292D8-6F7D-9724-DD98-B902E4532B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FA43A-EAF7-B6FE-7A6A-39D5EBB05B65}"/>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79103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9318-857C-6623-5B62-82B22D353C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321978-3EF2-88DA-EB27-FD16CB6B64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F62A7F-E586-7F4B-D25E-19AC81B1E9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59C531-30EB-07F4-944B-EE36D5013101}"/>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6" name="Footer Placeholder 5">
            <a:extLst>
              <a:ext uri="{FF2B5EF4-FFF2-40B4-BE49-F238E27FC236}">
                <a16:creationId xmlns:a16="http://schemas.microsoft.com/office/drawing/2014/main" id="{23424452-F5EC-ECE8-FF98-A320904B50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F7CC6F-F679-6896-C955-127D4F8A1626}"/>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21775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4094-0F47-17C8-EFDC-86C6D79541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717787-1743-66B3-18F4-732990D400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699046-0E23-C7C2-22EF-9031901573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88686B9-F35A-39D6-D0BD-8BDB530D9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BF85E-5190-85B2-5BCA-15054692FC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F8081AB-CB7C-1BED-1C18-7C2379EEF5DB}"/>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8" name="Footer Placeholder 7">
            <a:extLst>
              <a:ext uri="{FF2B5EF4-FFF2-40B4-BE49-F238E27FC236}">
                <a16:creationId xmlns:a16="http://schemas.microsoft.com/office/drawing/2014/main" id="{C4BC4E82-2924-FFA0-B67E-9D3273567C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1CB984-569B-34BC-A897-F8A9358D3EDB}"/>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93577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C484-13E7-E73F-6D3A-E2095E46FD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2631BC-1FED-C241-3454-D3AD97FDB835}"/>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4" name="Footer Placeholder 3">
            <a:extLst>
              <a:ext uri="{FF2B5EF4-FFF2-40B4-BE49-F238E27FC236}">
                <a16:creationId xmlns:a16="http://schemas.microsoft.com/office/drawing/2014/main" id="{D5E6480E-D8E4-E0FA-7996-F6E41A4E24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865E91-939B-F8B1-CC19-3589453EACC3}"/>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3710161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F9163-4231-BE0A-F782-01F8335DAF19}"/>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3" name="Footer Placeholder 2">
            <a:extLst>
              <a:ext uri="{FF2B5EF4-FFF2-40B4-BE49-F238E27FC236}">
                <a16:creationId xmlns:a16="http://schemas.microsoft.com/office/drawing/2014/main" id="{D76F70C0-BC89-B9FB-5171-023A0515D4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FF4A76F-A223-C65B-D340-07CFCCA0E1C8}"/>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70077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DCEE-A3D7-2C06-C599-444D0EFC0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0023767-16B7-627F-D6D7-F96B304AA3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CB7A9F-6056-5EC4-2569-E2A48972E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AEC06-3B6E-11B0-6E88-A5D28877C1FD}"/>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6" name="Footer Placeholder 5">
            <a:extLst>
              <a:ext uri="{FF2B5EF4-FFF2-40B4-BE49-F238E27FC236}">
                <a16:creationId xmlns:a16="http://schemas.microsoft.com/office/drawing/2014/main" id="{7D367E0B-AE94-163E-6A61-714EAD5A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2DA725-588E-B01F-DC36-D664E2CD1809}"/>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351051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EC5B-BD65-169E-711C-F308D49559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226F8E-9F8D-54EE-8BA5-4DD46C1AE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7DC09D-E2F4-9D9A-E89D-835C66B3C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E470F-B258-91FA-10DA-589119CD4249}"/>
              </a:ext>
            </a:extLst>
          </p:cNvPr>
          <p:cNvSpPr>
            <a:spLocks noGrp="1"/>
          </p:cNvSpPr>
          <p:nvPr>
            <p:ph type="dt" sz="half" idx="10"/>
          </p:nvPr>
        </p:nvSpPr>
        <p:spPr/>
        <p:txBody>
          <a:bodyPr/>
          <a:lstStyle/>
          <a:p>
            <a:fld id="{755E0DA0-CCD4-4519-AD06-FCA1C9C4AF3B}" type="datetimeFigureOut">
              <a:rPr lang="en-GB" smtClean="0"/>
              <a:t>01/06/2023</a:t>
            </a:fld>
            <a:endParaRPr lang="en-GB"/>
          </a:p>
        </p:txBody>
      </p:sp>
      <p:sp>
        <p:nvSpPr>
          <p:cNvPr id="6" name="Footer Placeholder 5">
            <a:extLst>
              <a:ext uri="{FF2B5EF4-FFF2-40B4-BE49-F238E27FC236}">
                <a16:creationId xmlns:a16="http://schemas.microsoft.com/office/drawing/2014/main" id="{35ABF9F2-6B36-0DA5-606E-2A1C359201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35C70B-756B-8BCA-EDA7-4BDC253D368C}"/>
              </a:ext>
            </a:extLst>
          </p:cNvPr>
          <p:cNvSpPr>
            <a:spLocks noGrp="1"/>
          </p:cNvSpPr>
          <p:nvPr>
            <p:ph type="sldNum" sz="quarter" idx="12"/>
          </p:nvPr>
        </p:nvSpPr>
        <p:spPr/>
        <p:txBody>
          <a:bodyPr/>
          <a:lstStyle/>
          <a:p>
            <a:fld id="{620FADCD-3CCA-4BAD-B95F-A948D4D36042}" type="slidenum">
              <a:rPr lang="en-GB" smtClean="0"/>
              <a:t>‹#›</a:t>
            </a:fld>
            <a:endParaRPr lang="en-GB"/>
          </a:p>
        </p:txBody>
      </p:sp>
    </p:spTree>
    <p:extLst>
      <p:ext uri="{BB962C8B-B14F-4D97-AF65-F5344CB8AC3E}">
        <p14:creationId xmlns:p14="http://schemas.microsoft.com/office/powerpoint/2010/main" val="78013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DDDB1-543A-7BAD-6D70-0EA0061A1C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081366-56BB-7753-D30C-24B3C8730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49CB1B-688D-380F-B31F-33878C9908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E0DA0-CCD4-4519-AD06-FCA1C9C4AF3B}" type="datetimeFigureOut">
              <a:rPr lang="en-GB" smtClean="0"/>
              <a:t>01/06/2023</a:t>
            </a:fld>
            <a:endParaRPr lang="en-GB"/>
          </a:p>
        </p:txBody>
      </p:sp>
      <p:sp>
        <p:nvSpPr>
          <p:cNvPr id="5" name="Footer Placeholder 4">
            <a:extLst>
              <a:ext uri="{FF2B5EF4-FFF2-40B4-BE49-F238E27FC236}">
                <a16:creationId xmlns:a16="http://schemas.microsoft.com/office/drawing/2014/main" id="{9764E523-5ECF-4007-21F3-125D8C376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BC18190-D9A2-B6F3-1CF0-20DDA7C0C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FADCD-3CCA-4BAD-B95F-A948D4D36042}" type="slidenum">
              <a:rPr lang="en-GB" smtClean="0"/>
              <a:t>‹#›</a:t>
            </a:fld>
            <a:endParaRPr lang="en-GB"/>
          </a:p>
        </p:txBody>
      </p:sp>
    </p:spTree>
    <p:extLst>
      <p:ext uri="{BB962C8B-B14F-4D97-AF65-F5344CB8AC3E}">
        <p14:creationId xmlns:p14="http://schemas.microsoft.com/office/powerpoint/2010/main" val="3848985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8DA1-74D9-FD60-AB10-C98440A4C74B}"/>
              </a:ext>
            </a:extLst>
          </p:cNvPr>
          <p:cNvSpPr>
            <a:spLocks noGrp="1"/>
          </p:cNvSpPr>
          <p:nvPr>
            <p:ph type="ctrTitle"/>
          </p:nvPr>
        </p:nvSpPr>
        <p:spPr/>
        <p:txBody>
          <a:bodyPr>
            <a:normAutofit fontScale="90000"/>
          </a:bodyPr>
          <a:lstStyle/>
          <a:p>
            <a:br>
              <a:rPr lang="en-GB" sz="3600" dirty="0">
                <a:latin typeface="Times New Roman" panose="02020603050405020304" pitchFamily="18" charset="0"/>
                <a:cs typeface="Times New Roman" panose="02020603050405020304" pitchFamily="18" charset="0"/>
              </a:rPr>
            </a:br>
            <a:br>
              <a:rPr lang="en-GB" sz="3600" dirty="0">
                <a:latin typeface="Times New Roman" panose="02020603050405020304" pitchFamily="18" charset="0"/>
                <a:cs typeface="Times New Roman" panose="02020603050405020304" pitchFamily="18" charset="0"/>
              </a:rPr>
            </a:br>
            <a:br>
              <a:rPr lang="en-GB" sz="3600" dirty="0">
                <a:latin typeface="Times New Roman" panose="02020603050405020304" pitchFamily="18" charset="0"/>
                <a:cs typeface="Times New Roman" panose="02020603050405020304" pitchFamily="18" charset="0"/>
              </a:rPr>
            </a:br>
            <a:r>
              <a:rPr lang="en-GB" sz="3600" dirty="0">
                <a:latin typeface="Times New Roman" panose="02020603050405020304" pitchFamily="18" charset="0"/>
                <a:cs typeface="Times New Roman" panose="02020603050405020304" pitchFamily="18" charset="0"/>
              </a:rPr>
              <a:t>“Systems change for sustainability:</a:t>
            </a:r>
            <a:br>
              <a:rPr lang="en-GB" sz="3600" dirty="0">
                <a:latin typeface="Times New Roman" panose="02020603050405020304" pitchFamily="18" charset="0"/>
                <a:cs typeface="Times New Roman" panose="02020603050405020304" pitchFamily="18" charset="0"/>
              </a:rPr>
            </a:br>
            <a:r>
              <a:rPr lang="en-GB" sz="3600" dirty="0">
                <a:latin typeface="Times New Roman" panose="02020603050405020304" pitchFamily="18" charset="0"/>
                <a:cs typeface="Times New Roman" panose="02020603050405020304" pitchFamily="18" charset="0"/>
              </a:rPr>
              <a:t>transitions, degrowth, etc.”</a:t>
            </a:r>
            <a:br>
              <a:rPr lang="en-GB" sz="3600" dirty="0">
                <a:latin typeface="Times New Roman" panose="02020603050405020304" pitchFamily="18" charset="0"/>
                <a:cs typeface="Times New Roman" panose="02020603050405020304" pitchFamily="18" charset="0"/>
              </a:rPr>
            </a:br>
            <a:br>
              <a:rPr lang="en-GB" sz="3600" dirty="0">
                <a:latin typeface="Times New Roman" panose="02020603050405020304" pitchFamily="18" charset="0"/>
                <a:cs typeface="Times New Roman" panose="02020603050405020304" pitchFamily="18" charset="0"/>
              </a:rPr>
            </a:br>
            <a:r>
              <a:rPr lang="en-GB" sz="3600" i="1" dirty="0">
                <a:latin typeface="Times New Roman" panose="02020603050405020304" pitchFamily="18" charset="0"/>
                <a:cs typeface="Times New Roman" panose="02020603050405020304" pitchFamily="18" charset="0"/>
              </a:rPr>
              <a:t>Post-growth &amp; business</a:t>
            </a:r>
          </a:p>
        </p:txBody>
      </p:sp>
      <p:sp>
        <p:nvSpPr>
          <p:cNvPr id="3" name="Subtitle 2">
            <a:extLst>
              <a:ext uri="{FF2B5EF4-FFF2-40B4-BE49-F238E27FC236}">
                <a16:creationId xmlns:a16="http://schemas.microsoft.com/office/drawing/2014/main" id="{52024345-CA0A-D6AA-4049-F3508C389D39}"/>
              </a:ext>
            </a:extLst>
          </p:cNvPr>
          <p:cNvSpPr>
            <a:spLocks noGrp="1"/>
          </p:cNvSpPr>
          <p:nvPr>
            <p:ph type="subTitle" idx="1"/>
          </p:nvPr>
        </p:nvSpPr>
        <p:spPr/>
        <p:txBody>
          <a:bodyPr/>
          <a:lstStyle/>
          <a:p>
            <a:r>
              <a:rPr lang="en-GB" i="1" dirty="0">
                <a:latin typeface="Times New Roman" panose="02020603050405020304" pitchFamily="18" charset="0"/>
                <a:cs typeface="Times New Roman" panose="02020603050405020304" pitchFamily="18" charset="0"/>
              </a:rPr>
              <a:t>Dr Iana Nesterova</a:t>
            </a:r>
          </a:p>
          <a:p>
            <a:r>
              <a:rPr lang="en-GB" i="1" dirty="0">
                <a:latin typeface="Times New Roman" panose="02020603050405020304" pitchFamily="18" charset="0"/>
                <a:cs typeface="Times New Roman" panose="02020603050405020304" pitchFamily="18" charset="0"/>
              </a:rPr>
              <a:t>iana.nesterova@aalto.fi</a:t>
            </a:r>
          </a:p>
        </p:txBody>
      </p:sp>
    </p:spTree>
    <p:extLst>
      <p:ext uri="{BB962C8B-B14F-4D97-AF65-F5344CB8AC3E}">
        <p14:creationId xmlns:p14="http://schemas.microsoft.com/office/powerpoint/2010/main" val="425132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0D72-E695-C40A-0CF1-A8184C9C50BF}"/>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Degrowth</a:t>
            </a:r>
          </a:p>
        </p:txBody>
      </p:sp>
      <p:sp>
        <p:nvSpPr>
          <p:cNvPr id="3" name="Content Placeholder 2">
            <a:extLst>
              <a:ext uri="{FF2B5EF4-FFF2-40B4-BE49-F238E27FC236}">
                <a16:creationId xmlns:a16="http://schemas.microsoft.com/office/drawing/2014/main" id="{E0A78E61-2B6A-5028-06F4-8FAFB3285413}"/>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Rooted in ecological economics and especially social ecological economics</a:t>
            </a:r>
          </a:p>
          <a:p>
            <a:r>
              <a:rPr lang="en-GB" sz="2400" dirty="0">
                <a:latin typeface="Times New Roman" panose="02020603050405020304" pitchFamily="18" charset="0"/>
                <a:cs typeface="Times New Roman" panose="02020603050405020304" pitchFamily="18" charset="0"/>
              </a:rPr>
              <a:t>Originally envisioned for the Global North</a:t>
            </a:r>
          </a:p>
          <a:p>
            <a:r>
              <a:rPr lang="en-GB" sz="2400" dirty="0">
                <a:latin typeface="Times New Roman" panose="02020603050405020304" pitchFamily="18" charset="0"/>
                <a:cs typeface="Times New Roman" panose="02020603050405020304" pitchFamily="18" charset="0"/>
              </a:rPr>
              <a:t>No longer limited to ecological economics</a:t>
            </a:r>
          </a:p>
          <a:p>
            <a:r>
              <a:rPr lang="en-GB" sz="2400" dirty="0">
                <a:latin typeface="Times New Roman" panose="02020603050405020304" pitchFamily="18" charset="0"/>
                <a:cs typeface="Times New Roman" panose="02020603050405020304" pitchFamily="18" charset="0"/>
              </a:rPr>
              <a:t>Anti and post-capitalist </a:t>
            </a:r>
          </a:p>
          <a:p>
            <a:r>
              <a:rPr lang="en-GB" sz="2400">
                <a:latin typeface="Times New Roman" panose="02020603050405020304" pitchFamily="18" charset="0"/>
                <a:cs typeface="Times New Roman" panose="02020603050405020304" pitchFamily="18" charset="0"/>
              </a:rPr>
              <a:t>Traditionally opposes ‘green growth’ and green capitalism </a:t>
            </a:r>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Sustainable development is viewed by degrowth scholars and activists as uncritical, as not taking limits to growth into account</a:t>
            </a:r>
          </a:p>
          <a:p>
            <a:r>
              <a:rPr lang="en-GB" sz="2400" dirty="0">
                <a:latin typeface="Times New Roman" panose="02020603050405020304" pitchFamily="18" charset="0"/>
                <a:cs typeface="Times New Roman" panose="02020603050405020304" pitchFamily="18" charset="0"/>
              </a:rPr>
              <a:t>Political, activist in its nature</a:t>
            </a:r>
          </a:p>
          <a:p>
            <a:r>
              <a:rPr lang="en-GB" sz="2400" dirty="0">
                <a:latin typeface="Times New Roman" panose="02020603050405020304" pitchFamily="18" charset="0"/>
                <a:cs typeface="Times New Roman" panose="02020603050405020304" pitchFamily="18" charset="0"/>
              </a:rPr>
              <a:t>André Gorz (coined the term ‘degrowth’ in 1972), Serge Latouche, </a:t>
            </a:r>
            <a:r>
              <a:rPr lang="en-GB" sz="2400" dirty="0" err="1">
                <a:latin typeface="Times New Roman" panose="02020603050405020304" pitchFamily="18" charset="0"/>
                <a:cs typeface="Times New Roman" panose="02020603050405020304" pitchFamily="18" charset="0"/>
              </a:rPr>
              <a:t>Giorgos</a:t>
            </a:r>
            <a:r>
              <a:rPr lang="en-GB" sz="2400" dirty="0">
                <a:latin typeface="Times New Roman" panose="02020603050405020304" pitchFamily="18" charset="0"/>
                <a:cs typeface="Times New Roman" panose="02020603050405020304" pitchFamily="18" charset="0"/>
              </a:rPr>
              <a:t> Kallis and many others </a:t>
            </a:r>
          </a:p>
        </p:txBody>
      </p:sp>
    </p:spTree>
    <p:extLst>
      <p:ext uri="{BB962C8B-B14F-4D97-AF65-F5344CB8AC3E}">
        <p14:creationId xmlns:p14="http://schemas.microsoft.com/office/powerpoint/2010/main" val="2438483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601A-5094-67D6-E56A-A2079ACAD5E1}"/>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Degrowth: proposed benefits</a:t>
            </a:r>
          </a:p>
        </p:txBody>
      </p:sp>
      <p:sp>
        <p:nvSpPr>
          <p:cNvPr id="3" name="Content Placeholder 2">
            <a:extLst>
              <a:ext uri="{FF2B5EF4-FFF2-40B4-BE49-F238E27FC236}">
                <a16:creationId xmlns:a16="http://schemas.microsoft.com/office/drawing/2014/main" id="{96A57BF8-AC44-4E7D-FF4C-AD4B7A12E87F}"/>
              </a:ext>
            </a:extLst>
          </p:cNvPr>
          <p:cNvSpPr>
            <a:spLocks noGrp="1"/>
          </p:cNvSpPr>
          <p:nvPr>
            <p:ph idx="1"/>
          </p:nvPr>
        </p:nvSpPr>
        <p:spPr/>
        <p:txBody>
          <a:bodyPr>
            <a:normAutofit lnSpcReduction="10000"/>
          </a:bodyPr>
          <a:lstStyle/>
          <a:p>
            <a:pPr algn="just"/>
            <a:r>
              <a:rPr lang="en-GB" sz="2400" dirty="0">
                <a:solidFill>
                  <a:srgbClr val="000000"/>
                </a:solidFill>
                <a:latin typeface="Times New Roman" panose="02020603050405020304" pitchFamily="18" charset="0"/>
              </a:rPr>
              <a:t>G</a:t>
            </a:r>
            <a:r>
              <a:rPr lang="en-GB" sz="2400" b="0" i="0" u="none" strike="noStrike" baseline="0" dirty="0">
                <a:solidFill>
                  <a:srgbClr val="000000"/>
                </a:solidFill>
                <a:latin typeface="Times New Roman" panose="02020603050405020304" pitchFamily="18" charset="0"/>
              </a:rPr>
              <a:t>rowth-based economies emphasise insatiable material consumption (Jackson, 2017)</a:t>
            </a:r>
          </a:p>
          <a:p>
            <a:pPr algn="just"/>
            <a:r>
              <a:rPr lang="en-GB" sz="2400" b="0" i="0" u="none" strike="noStrike" baseline="0" dirty="0">
                <a:solidFill>
                  <a:srgbClr val="000000"/>
                </a:solidFill>
                <a:latin typeface="Times New Roman" panose="02020603050405020304" pitchFamily="18" charset="0"/>
              </a:rPr>
              <a:t>The pursuit of economic growth, mass consumption and accumulation are not inherent to human nature, and wellbeing and affluence were not originally connected with the amount of material possessions (Gowdy, 1998). </a:t>
            </a:r>
          </a:p>
          <a:p>
            <a:pPr algn="just"/>
            <a:r>
              <a:rPr lang="en-GB" sz="2400" b="0" i="0" u="none" strike="noStrike" baseline="0" dirty="0">
                <a:solidFill>
                  <a:srgbClr val="000000"/>
                </a:solidFill>
                <a:latin typeface="Times New Roman" panose="02020603050405020304" pitchFamily="18" charset="0"/>
              </a:rPr>
              <a:t>Reduction in consumption may have a positive impact on wellbeing (</a:t>
            </a:r>
            <a:r>
              <a:rPr lang="en-GB" sz="2400" b="0" i="0" u="none" strike="noStrike" baseline="0" dirty="0" err="1">
                <a:solidFill>
                  <a:srgbClr val="000000"/>
                </a:solidFill>
                <a:latin typeface="Times New Roman" panose="02020603050405020304" pitchFamily="18" charset="0"/>
              </a:rPr>
              <a:t>Capellán</a:t>
            </a:r>
            <a:r>
              <a:rPr lang="en-GB" sz="2400" b="0" i="0" u="none" strike="noStrike" baseline="0" dirty="0">
                <a:solidFill>
                  <a:srgbClr val="000000"/>
                </a:solidFill>
                <a:latin typeface="Times New Roman" panose="02020603050405020304" pitchFamily="18" charset="0"/>
              </a:rPr>
              <a:t>-Pérez et al., 2015)</a:t>
            </a:r>
          </a:p>
          <a:p>
            <a:pPr algn="just"/>
            <a:r>
              <a:rPr lang="en-GB" sz="2400" b="0" i="0" u="none" strike="noStrike" baseline="0" dirty="0">
                <a:solidFill>
                  <a:srgbClr val="000000"/>
                </a:solidFill>
                <a:latin typeface="Times New Roman" panose="02020603050405020304" pitchFamily="18" charset="0"/>
              </a:rPr>
              <a:t>Overconsumption in wealthy nations has resulted in negative consequences such as the obesity epidemic, long working hours, debt and social isolation (Assadourian, 2012)</a:t>
            </a:r>
          </a:p>
          <a:p>
            <a:pPr algn="just"/>
            <a:r>
              <a:rPr lang="en-GB" sz="2400" dirty="0">
                <a:solidFill>
                  <a:srgbClr val="000000"/>
                </a:solidFill>
                <a:latin typeface="Times New Roman" panose="02020603050405020304" pitchFamily="18" charset="0"/>
              </a:rPr>
              <a:t>Allowing space for less materially wealthy nations to grow and satisfy their basic needs </a:t>
            </a:r>
          </a:p>
          <a:p>
            <a:endParaRPr lang="en-GB" dirty="0"/>
          </a:p>
        </p:txBody>
      </p:sp>
    </p:spTree>
    <p:extLst>
      <p:ext uri="{BB962C8B-B14F-4D97-AF65-F5344CB8AC3E}">
        <p14:creationId xmlns:p14="http://schemas.microsoft.com/office/powerpoint/2010/main" val="226639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4E73-A252-7456-8E32-36CC097591E6}"/>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Degrowth: not a homogenous field</a:t>
            </a:r>
          </a:p>
        </p:txBody>
      </p:sp>
      <p:sp>
        <p:nvSpPr>
          <p:cNvPr id="3" name="Content Placeholder 2">
            <a:extLst>
              <a:ext uri="{FF2B5EF4-FFF2-40B4-BE49-F238E27FC236}">
                <a16:creationId xmlns:a16="http://schemas.microsoft.com/office/drawing/2014/main" id="{84FB4DCE-4B8F-5756-5335-1F9B603F004F}"/>
              </a:ext>
            </a:extLst>
          </p:cNvPr>
          <p:cNvSpPr>
            <a:spLocks noGrp="1"/>
          </p:cNvSpPr>
          <p:nvPr>
            <p:ph idx="1"/>
          </p:nvPr>
        </p:nvSpPr>
        <p:spPr/>
        <p:txBody>
          <a:bodyPr>
            <a:normAutofit/>
          </a:bodyPr>
          <a:lstStyle/>
          <a:p>
            <a:pPr algn="just"/>
            <a:r>
              <a:rPr lang="en-GB" sz="2400" dirty="0">
                <a:latin typeface="Times New Roman" panose="02020603050405020304" pitchFamily="18" charset="0"/>
                <a:cs typeface="Times New Roman" panose="02020603050405020304" pitchFamily="18" charset="0"/>
              </a:rPr>
              <a:t>Many things at once: a political project, a movement, a paradigm (Buch-Hansen, 2021)</a:t>
            </a:r>
          </a:p>
          <a:p>
            <a:pPr algn="just"/>
            <a:r>
              <a:rPr lang="en-GB" sz="2400" dirty="0">
                <a:latin typeface="Times New Roman" panose="02020603050405020304" pitchFamily="18" charset="0"/>
                <a:cs typeface="Times New Roman" panose="02020603050405020304" pitchFamily="18" charset="0"/>
              </a:rPr>
              <a:t>Eco-socialist, eco-anarchist, or something else?</a:t>
            </a:r>
          </a:p>
          <a:p>
            <a:pPr algn="just"/>
            <a:r>
              <a:rPr lang="en-GB" sz="2400" dirty="0">
                <a:latin typeface="Times New Roman" panose="02020603050405020304" pitchFamily="18" charset="0"/>
                <a:cs typeface="Times New Roman" panose="02020603050405020304" pitchFamily="18" charset="0"/>
              </a:rPr>
              <a:t>Which instruments to use? Top-down, bottom-up? </a:t>
            </a:r>
          </a:p>
          <a:p>
            <a:pPr algn="just"/>
            <a:r>
              <a:rPr lang="en-GB" sz="2400" dirty="0">
                <a:latin typeface="Times New Roman" panose="02020603050405020304" pitchFamily="18" charset="0"/>
                <a:cs typeface="Times New Roman" panose="02020603050405020304" pitchFamily="18" charset="0"/>
              </a:rPr>
              <a:t>Should we even emphasise growth or become agnostic to it (</a:t>
            </a:r>
            <a:r>
              <a:rPr lang="en-GB" sz="2400" b="0" i="0" u="none" strike="noStrike" baseline="0" dirty="0">
                <a:solidFill>
                  <a:srgbClr val="000000"/>
                </a:solidFill>
                <a:latin typeface="Times New Roman" panose="02020603050405020304" pitchFamily="18" charset="0"/>
                <a:cs typeface="Times New Roman" panose="02020603050405020304" pitchFamily="18" charset="0"/>
              </a:rPr>
              <a:t>van den Bergh, 2018)?</a:t>
            </a:r>
          </a:p>
          <a:p>
            <a:pPr algn="just"/>
            <a:r>
              <a:rPr lang="en-GB" sz="2400" dirty="0">
                <a:solidFill>
                  <a:srgbClr val="000000"/>
                </a:solidFill>
                <a:latin typeface="Times New Roman" panose="02020603050405020304" pitchFamily="18" charset="0"/>
                <a:cs typeface="Times New Roman" panose="02020603050405020304" pitchFamily="18" charset="0"/>
              </a:rPr>
              <a:t>There are multiple definitions and disagreements within this field</a:t>
            </a:r>
          </a:p>
          <a:p>
            <a:pPr algn="just"/>
            <a:r>
              <a:rPr lang="en-GB" sz="2400" dirty="0">
                <a:solidFill>
                  <a:srgbClr val="000000"/>
                </a:solidFill>
                <a:latin typeface="Times New Roman" panose="02020603050405020304" pitchFamily="18" charset="0"/>
                <a:cs typeface="Times New Roman" panose="02020603050405020304" pitchFamily="18" charset="0"/>
              </a:rPr>
              <a:t>Felt discomfort about the term ‘degrowth’ itself (e.g., ‘Degrowth: A “missile word” that backfires?’ by Drews and </a:t>
            </a:r>
            <a:r>
              <a:rPr lang="en-GB" sz="2400" dirty="0" err="1">
                <a:solidFill>
                  <a:srgbClr val="000000"/>
                </a:solidFill>
                <a:latin typeface="Times New Roman" panose="02020603050405020304" pitchFamily="18" charset="0"/>
                <a:cs typeface="Times New Roman" panose="02020603050405020304" pitchFamily="18" charset="0"/>
              </a:rPr>
              <a:t>Antal</a:t>
            </a:r>
            <a:r>
              <a:rPr lang="en-GB" sz="2400" dirty="0">
                <a:solidFill>
                  <a:srgbClr val="000000"/>
                </a:solidFill>
                <a:latin typeface="Times New Roman" panose="02020603050405020304" pitchFamily="18" charset="0"/>
                <a:cs typeface="Times New Roman" panose="02020603050405020304" pitchFamily="18" charset="0"/>
              </a:rPr>
              <a:t>, 2016)</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897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B04E-44A5-8C25-D50A-DAEA3F4B2564}"/>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before</a:t>
            </a:r>
          </a:p>
        </p:txBody>
      </p:sp>
      <p:sp>
        <p:nvSpPr>
          <p:cNvPr id="3" name="Content Placeholder 2">
            <a:extLst>
              <a:ext uri="{FF2B5EF4-FFF2-40B4-BE49-F238E27FC236}">
                <a16:creationId xmlns:a16="http://schemas.microsoft.com/office/drawing/2014/main" id="{6DDCB996-BB50-6D8E-1F69-2843A6C2B1ED}"/>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Limits to growth, seeking steady state</a:t>
            </a:r>
          </a:p>
          <a:p>
            <a:r>
              <a:rPr lang="en-GB" sz="2400" dirty="0">
                <a:latin typeface="Times New Roman" panose="02020603050405020304" pitchFamily="18" charset="0"/>
                <a:cs typeface="Times New Roman" panose="02020603050405020304" pitchFamily="18" charset="0"/>
              </a:rPr>
              <a:t>Macroeconomic level, fitting “the economy” within planetary limits</a:t>
            </a:r>
          </a:p>
          <a:p>
            <a:r>
              <a:rPr lang="en-GB" sz="2400" dirty="0">
                <a:latin typeface="Times New Roman" panose="02020603050405020304" pitchFamily="18" charset="0"/>
                <a:cs typeface="Times New Roman" panose="02020603050405020304" pitchFamily="18" charset="0"/>
              </a:rPr>
              <a:t>Overlooking business and human agency</a:t>
            </a:r>
          </a:p>
          <a:p>
            <a:r>
              <a:rPr lang="en-GB" sz="2400" dirty="0">
                <a:latin typeface="Times New Roman" panose="02020603050405020304" pitchFamily="18" charset="0"/>
                <a:cs typeface="Times New Roman" panose="02020603050405020304" pitchFamily="18" charset="0"/>
              </a:rPr>
              <a:t>Market-based approaches such as tradable permits (e.g., Herman Daly)</a:t>
            </a:r>
          </a:p>
          <a:p>
            <a:r>
              <a:rPr lang="en-GB" sz="2400" dirty="0">
                <a:latin typeface="Times New Roman" panose="02020603050405020304" pitchFamily="18" charset="0"/>
                <a:cs typeface="Times New Roman" panose="02020603050405020304" pitchFamily="18" charset="0"/>
              </a:rPr>
              <a:t>Eco-socialism</a:t>
            </a:r>
          </a:p>
        </p:txBody>
      </p:sp>
    </p:spTree>
    <p:extLst>
      <p:ext uri="{BB962C8B-B14F-4D97-AF65-F5344CB8AC3E}">
        <p14:creationId xmlns:p14="http://schemas.microsoft.com/office/powerpoint/2010/main" val="270893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1E9F-F290-5715-FC07-11DD2335B03F}"/>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unfolding</a:t>
            </a:r>
          </a:p>
        </p:txBody>
      </p:sp>
      <p:sp>
        <p:nvSpPr>
          <p:cNvPr id="3" name="Content Placeholder 2">
            <a:extLst>
              <a:ext uri="{FF2B5EF4-FFF2-40B4-BE49-F238E27FC236}">
                <a16:creationId xmlns:a16="http://schemas.microsoft.com/office/drawing/2014/main" id="{3DD27B4B-525C-9FDE-E012-FBA68900FF8E}"/>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Diversity in post-growth theorising</a:t>
            </a:r>
          </a:p>
          <a:p>
            <a:r>
              <a:rPr lang="en-GB" sz="2400" dirty="0">
                <a:latin typeface="Times New Roman" panose="02020603050405020304" pitchFamily="18" charset="0"/>
                <a:cs typeface="Times New Roman" panose="02020603050405020304" pitchFamily="18" charset="0"/>
              </a:rPr>
              <a:t>Less </a:t>
            </a:r>
            <a:r>
              <a:rPr lang="en-GB" sz="2400" i="1" dirty="0">
                <a:latin typeface="Times New Roman" panose="02020603050405020304" pitchFamily="18" charset="0"/>
                <a:cs typeface="Times New Roman" panose="02020603050405020304" pitchFamily="18" charset="0"/>
              </a:rPr>
              <a:t>and</a:t>
            </a:r>
            <a:r>
              <a:rPr lang="en-GB" sz="2400" dirty="0">
                <a:latin typeface="Times New Roman" panose="02020603050405020304" pitchFamily="18" charset="0"/>
                <a:cs typeface="Times New Roman" panose="02020603050405020304" pitchFamily="18" charset="0"/>
              </a:rPr>
              <a:t> more</a:t>
            </a:r>
          </a:p>
          <a:p>
            <a:r>
              <a:rPr lang="en-GB" sz="2400" dirty="0">
                <a:latin typeface="Times New Roman" panose="02020603050405020304" pitchFamily="18" charset="0"/>
                <a:cs typeface="Times New Roman" panose="02020603050405020304" pitchFamily="18" charset="0"/>
              </a:rPr>
              <a:t>Philosophy, human agency</a:t>
            </a:r>
          </a:p>
          <a:p>
            <a:r>
              <a:rPr lang="en-GB" sz="2400" dirty="0">
                <a:latin typeface="Times New Roman" panose="02020603050405020304" pitchFamily="18" charset="0"/>
                <a:cs typeface="Times New Roman" panose="02020603050405020304" pitchFamily="18" charset="0"/>
              </a:rPr>
              <a:t>Inter-disciplinarity (e.g., post-growth geographies)</a:t>
            </a:r>
          </a:p>
          <a:p>
            <a:r>
              <a:rPr lang="en-GB" sz="2400" dirty="0">
                <a:latin typeface="Times New Roman" panose="02020603050405020304" pitchFamily="18" charset="0"/>
                <a:cs typeface="Times New Roman" panose="02020603050405020304" pitchFamily="18" charset="0"/>
              </a:rPr>
              <a:t>Recognition of the field’s limits and critique towards post-growth</a:t>
            </a:r>
          </a:p>
        </p:txBody>
      </p:sp>
    </p:spTree>
    <p:extLst>
      <p:ext uri="{BB962C8B-B14F-4D97-AF65-F5344CB8AC3E}">
        <p14:creationId xmlns:p14="http://schemas.microsoft.com/office/powerpoint/2010/main" val="1019177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0092E-8FE2-8006-686A-806D5E9BF4DE}"/>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Diversity in post-growth theorising</a:t>
            </a:r>
          </a:p>
        </p:txBody>
      </p:sp>
      <p:sp>
        <p:nvSpPr>
          <p:cNvPr id="3" name="Content Placeholder 2">
            <a:extLst>
              <a:ext uri="{FF2B5EF4-FFF2-40B4-BE49-F238E27FC236}">
                <a16:creationId xmlns:a16="http://schemas.microsoft.com/office/drawing/2014/main" id="{33090CA7-663B-D2B4-7CF3-C800A7582D29}"/>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Diverse political perspectives (eco-socialism, eco-anarchism, anarcho-primitivism, etc.) </a:t>
            </a:r>
          </a:p>
          <a:p>
            <a:r>
              <a:rPr lang="en-GB" sz="2400" dirty="0">
                <a:latin typeface="Times New Roman" panose="02020603050405020304" pitchFamily="18" charset="0"/>
                <a:cs typeface="Times New Roman" panose="02020603050405020304" pitchFamily="18" charset="0"/>
              </a:rPr>
              <a:t>Diverse philosophies</a:t>
            </a:r>
          </a:p>
          <a:p>
            <a:r>
              <a:rPr lang="en-GB" sz="2400" dirty="0">
                <a:latin typeface="Times New Roman" panose="02020603050405020304" pitchFamily="18" charset="0"/>
                <a:cs typeface="Times New Roman" panose="02020603050405020304" pitchFamily="18" charset="0"/>
              </a:rPr>
              <a:t>More than a vision for the Global North</a:t>
            </a:r>
          </a:p>
          <a:p>
            <a:r>
              <a:rPr lang="en-GB" sz="2400" dirty="0">
                <a:latin typeface="Times New Roman" panose="02020603050405020304" pitchFamily="18" charset="0"/>
                <a:cs typeface="Times New Roman" panose="02020603050405020304" pitchFamily="18" charset="0"/>
              </a:rPr>
              <a:t>Diversity of capitalism(s), based on Buch-Hansen (2014):</a:t>
            </a:r>
          </a:p>
          <a:p>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Liberal capitalism (UK, US)</a:t>
            </a:r>
          </a:p>
          <a:p>
            <a:r>
              <a:rPr lang="en-GB" sz="2400" dirty="0">
                <a:latin typeface="Times New Roman" panose="02020603050405020304" pitchFamily="18" charset="0"/>
                <a:cs typeface="Times New Roman" panose="02020603050405020304" pitchFamily="18" charset="0"/>
              </a:rPr>
              <a:t>State-led capitalism (France, </a:t>
            </a:r>
            <a:r>
              <a:rPr lang="it-IT" sz="2400" dirty="0">
                <a:latin typeface="Times New Roman" panose="02020603050405020304" pitchFamily="18" charset="0"/>
                <a:cs typeface="Times New Roman" panose="02020603050405020304" pitchFamily="18" charset="0"/>
              </a:rPr>
              <a:t>Brazil, Russia, India and China</a:t>
            </a:r>
            <a:r>
              <a:rPr lang="en-GB" sz="2400" dirty="0">
                <a:latin typeface="Times New Roman" panose="02020603050405020304" pitchFamily="18" charset="0"/>
                <a:cs typeface="Times New Roman" panose="02020603050405020304" pitchFamily="18" charset="0"/>
              </a:rPr>
              <a:t>)</a:t>
            </a:r>
          </a:p>
          <a:p>
            <a:r>
              <a:rPr lang="en-GB" sz="2400" dirty="0">
                <a:latin typeface="Times New Roman" panose="02020603050405020304" pitchFamily="18" charset="0"/>
                <a:cs typeface="Times New Roman" panose="02020603050405020304" pitchFamily="18" charset="0"/>
              </a:rPr>
              <a:t>Coordinated capitalism (Scandinavian countries, Germany)</a:t>
            </a:r>
          </a:p>
          <a:p>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593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C32A3-C160-4F03-475C-53280A4D3282}"/>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Diversity within capitalism (Gibson-Graham and Dombroski, 2020)</a:t>
            </a:r>
          </a:p>
        </p:txBody>
      </p:sp>
      <p:pic>
        <p:nvPicPr>
          <p:cNvPr id="4" name="Picture 3">
            <a:extLst>
              <a:ext uri="{FF2B5EF4-FFF2-40B4-BE49-F238E27FC236}">
                <a16:creationId xmlns:a16="http://schemas.microsoft.com/office/drawing/2014/main" id="{C6A940D2-18E8-916F-B704-5FDD6A1C11E1}"/>
              </a:ext>
            </a:extLst>
          </p:cNvPr>
          <p:cNvPicPr>
            <a:picLocks noChangeAspect="1"/>
          </p:cNvPicPr>
          <p:nvPr/>
        </p:nvPicPr>
        <p:blipFill rotWithShape="1">
          <a:blip r:embed="rId2"/>
          <a:srcRect l="32946" t="20995" r="31964" b="15556"/>
          <a:stretch/>
        </p:blipFill>
        <p:spPr>
          <a:xfrm>
            <a:off x="3929743" y="1726492"/>
            <a:ext cx="4835978" cy="4918783"/>
          </a:xfrm>
          <a:prstGeom prst="rect">
            <a:avLst/>
          </a:prstGeom>
        </p:spPr>
      </p:pic>
    </p:spTree>
    <p:extLst>
      <p:ext uri="{BB962C8B-B14F-4D97-AF65-F5344CB8AC3E}">
        <p14:creationId xmlns:p14="http://schemas.microsoft.com/office/powerpoint/2010/main" val="3110373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0AF8-EB95-C6FF-17AE-12494775104A}"/>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Less and more (Buch-Hansen and Nesterova, 2023)</a:t>
            </a:r>
          </a:p>
        </p:txBody>
      </p:sp>
      <p:pic>
        <p:nvPicPr>
          <p:cNvPr id="5" name="Picture 4">
            <a:extLst>
              <a:ext uri="{FF2B5EF4-FFF2-40B4-BE49-F238E27FC236}">
                <a16:creationId xmlns:a16="http://schemas.microsoft.com/office/drawing/2014/main" id="{BCB2EEEA-F0CF-CB1B-B3E5-DC23772A6E6E}"/>
              </a:ext>
            </a:extLst>
          </p:cNvPr>
          <p:cNvPicPr>
            <a:picLocks noChangeAspect="1"/>
          </p:cNvPicPr>
          <p:nvPr/>
        </p:nvPicPr>
        <p:blipFill rotWithShape="1">
          <a:blip r:embed="rId2"/>
          <a:srcRect l="8660" t="17778" r="26608" b="46349"/>
          <a:stretch/>
        </p:blipFill>
        <p:spPr>
          <a:xfrm>
            <a:off x="838200" y="1690688"/>
            <a:ext cx="11209641" cy="3494315"/>
          </a:xfrm>
          <a:prstGeom prst="rect">
            <a:avLst/>
          </a:prstGeom>
        </p:spPr>
      </p:pic>
    </p:spTree>
    <p:extLst>
      <p:ext uri="{BB962C8B-B14F-4D97-AF65-F5344CB8AC3E}">
        <p14:creationId xmlns:p14="http://schemas.microsoft.com/office/powerpoint/2010/main" val="4038429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89E5-31B6-32BD-6AA7-FB72E6E8A343}"/>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critique</a:t>
            </a:r>
          </a:p>
        </p:txBody>
      </p:sp>
      <p:sp>
        <p:nvSpPr>
          <p:cNvPr id="3" name="Content Placeholder 2">
            <a:extLst>
              <a:ext uri="{FF2B5EF4-FFF2-40B4-BE49-F238E27FC236}">
                <a16:creationId xmlns:a16="http://schemas.microsoft.com/office/drawing/2014/main" id="{957C2F9B-890D-6FC0-372B-500F75008EBF}"/>
              </a:ext>
            </a:extLst>
          </p:cNvPr>
          <p:cNvSpPr>
            <a:spLocks noGrp="1"/>
          </p:cNvSpPr>
          <p:nvPr>
            <p:ph idx="1"/>
          </p:nvPr>
        </p:nvSpPr>
        <p:spPr/>
        <p:txBody>
          <a:bodyPr/>
          <a:lstStyle/>
          <a:p>
            <a:r>
              <a:rPr lang="en-GB" sz="2400" dirty="0">
                <a:latin typeface="Times New Roman" panose="02020603050405020304" pitchFamily="18" charset="0"/>
                <a:cs typeface="Times New Roman" panose="02020603050405020304" pitchFamily="18" charset="0"/>
              </a:rPr>
              <a:t>Degrowth is largely theoretical, what are its practical implications?</a:t>
            </a:r>
          </a:p>
          <a:p>
            <a:r>
              <a:rPr lang="en-GB" sz="2400" dirty="0">
                <a:latin typeface="Times New Roman" panose="02020603050405020304" pitchFamily="18" charset="0"/>
                <a:cs typeface="Times New Roman" panose="02020603050405020304" pitchFamily="18" charset="0"/>
              </a:rPr>
              <a:t>Not clear how the vision of degrowth will come about</a:t>
            </a:r>
          </a:p>
          <a:p>
            <a:r>
              <a:rPr lang="en-GB" sz="2400" dirty="0">
                <a:latin typeface="Times New Roman" panose="02020603050405020304" pitchFamily="18" charset="0"/>
                <a:cs typeface="Times New Roman" panose="02020603050405020304" pitchFamily="18" charset="0"/>
              </a:rPr>
              <a:t>Negative connotation and associations with stagnation and decline</a:t>
            </a:r>
          </a:p>
          <a:p>
            <a:r>
              <a:rPr lang="en-GB" sz="2400" dirty="0">
                <a:latin typeface="Times New Roman" panose="02020603050405020304" pitchFamily="18" charset="0"/>
                <a:cs typeface="Times New Roman" panose="02020603050405020304" pitchFamily="18" charset="0"/>
              </a:rPr>
              <a:t>Agents and humans’ inner being are overlooked. Who are we?</a:t>
            </a:r>
          </a:p>
          <a:p>
            <a:r>
              <a:rPr lang="en-GB" sz="2400" dirty="0">
                <a:latin typeface="Times New Roman" panose="02020603050405020304" pitchFamily="18" charset="0"/>
                <a:cs typeface="Times New Roman" panose="02020603050405020304" pitchFamily="18" charset="0"/>
              </a:rPr>
              <a:t>Struggles when degrowing are not sufficiently revealed </a:t>
            </a:r>
          </a:p>
          <a:p>
            <a:r>
              <a:rPr lang="en-GB" sz="2400" dirty="0">
                <a:latin typeface="Times New Roman" panose="02020603050405020304" pitchFamily="18" charset="0"/>
                <a:cs typeface="Times New Roman" panose="02020603050405020304" pitchFamily="18" charset="0"/>
              </a:rPr>
              <a:t>Simplistic arguments: e.g., extreme localisation, low technology, whole industries ceasing to exist </a:t>
            </a:r>
          </a:p>
          <a:p>
            <a:r>
              <a:rPr lang="en-GB" sz="2400" dirty="0">
                <a:latin typeface="Times New Roman" panose="02020603050405020304" pitchFamily="18" charset="0"/>
                <a:cs typeface="Times New Roman" panose="02020603050405020304" pitchFamily="18" charset="0"/>
              </a:rPr>
              <a:t>This word is not commonly used by non-academics </a:t>
            </a:r>
          </a:p>
          <a:p>
            <a:endParaRPr lang="en-GB" dirty="0"/>
          </a:p>
        </p:txBody>
      </p:sp>
    </p:spTree>
    <p:extLst>
      <p:ext uri="{BB962C8B-B14F-4D97-AF65-F5344CB8AC3E}">
        <p14:creationId xmlns:p14="http://schemas.microsoft.com/office/powerpoint/2010/main" val="1729400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80AC-B6C6-EEF6-7236-613B4C750E05}"/>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Difficult, controversial topics</a:t>
            </a:r>
          </a:p>
        </p:txBody>
      </p:sp>
      <p:sp>
        <p:nvSpPr>
          <p:cNvPr id="3" name="Content Placeholder 2">
            <a:extLst>
              <a:ext uri="{FF2B5EF4-FFF2-40B4-BE49-F238E27FC236}">
                <a16:creationId xmlns:a16="http://schemas.microsoft.com/office/drawing/2014/main" id="{26A4BE00-92E6-CEAC-B521-BA6E919D4AB5}"/>
              </a:ext>
            </a:extLst>
          </p:cNvPr>
          <p:cNvSpPr>
            <a:spLocks noGrp="1"/>
          </p:cNvSpPr>
          <p:nvPr>
            <p:ph idx="1"/>
          </p:nvPr>
        </p:nvSpPr>
        <p:spPr/>
        <p:txBody>
          <a:bodyPr/>
          <a:lstStyle/>
          <a:p>
            <a:r>
              <a:rPr lang="en-GB" sz="2400" dirty="0">
                <a:latin typeface="Times New Roman" panose="02020603050405020304" pitchFamily="18" charset="0"/>
                <a:cs typeface="Times New Roman" panose="02020603050405020304" pitchFamily="18" charset="0"/>
              </a:rPr>
              <a:t>Highly unlikely visions</a:t>
            </a:r>
          </a:p>
          <a:p>
            <a:r>
              <a:rPr lang="en-GB" sz="2400" dirty="0">
                <a:latin typeface="Times New Roman" panose="02020603050405020304" pitchFamily="18" charset="0"/>
                <a:cs typeface="Times New Roman" panose="02020603050405020304" pitchFamily="18" charset="0"/>
              </a:rPr>
              <a:t>Authoritarian regimes</a:t>
            </a:r>
          </a:p>
          <a:p>
            <a:r>
              <a:rPr lang="en-GB" sz="2400" dirty="0">
                <a:latin typeface="Times New Roman" panose="02020603050405020304" pitchFamily="18" charset="0"/>
                <a:cs typeface="Times New Roman" panose="02020603050405020304" pitchFamily="18" charset="0"/>
              </a:rPr>
              <a:t>“Reduced technology and fewer people will automatically allow large portions of the earth to revert to wilderness, and to heal.” (</a:t>
            </a:r>
            <a:r>
              <a:rPr lang="en-GB" sz="2400" dirty="0" err="1">
                <a:latin typeface="Times New Roman" panose="02020603050405020304" pitchFamily="18" charset="0"/>
                <a:cs typeface="Times New Roman" panose="02020603050405020304" pitchFamily="18" charset="0"/>
              </a:rPr>
              <a:t>Skrbina</a:t>
            </a:r>
            <a:r>
              <a:rPr lang="en-GB" sz="2400" dirty="0">
                <a:latin typeface="Times New Roman" panose="02020603050405020304" pitchFamily="18" charset="0"/>
                <a:cs typeface="Times New Roman" panose="02020603050405020304" pitchFamily="18" charset="0"/>
              </a:rPr>
              <a:t> and </a:t>
            </a:r>
            <a:r>
              <a:rPr lang="en-GB" sz="2400" dirty="0" err="1">
                <a:latin typeface="Times New Roman" panose="02020603050405020304" pitchFamily="18" charset="0"/>
                <a:cs typeface="Times New Roman" panose="02020603050405020304" pitchFamily="18" charset="0"/>
              </a:rPr>
              <a:t>Kordie</a:t>
            </a:r>
            <a:r>
              <a:rPr lang="en-GB" sz="2400" dirty="0">
                <a:latin typeface="Times New Roman" panose="02020603050405020304" pitchFamily="18" charset="0"/>
                <a:cs typeface="Times New Roman" panose="02020603050405020304" pitchFamily="18" charset="0"/>
              </a:rPr>
              <a:t>, 2021, p. 268)</a:t>
            </a:r>
          </a:p>
          <a:p>
            <a:r>
              <a:rPr lang="en-GB" sz="2400" dirty="0">
                <a:latin typeface="Times New Roman" panose="02020603050405020304" pitchFamily="18" charset="0"/>
                <a:cs typeface="Times New Roman" panose="02020603050405020304" pitchFamily="18" charset="0"/>
              </a:rPr>
              <a:t>“In the long run, the vision of returning to a hunting and gathering way of life is wildly optimistic compared to the technological dystopias envisioned by many science fiction authors and social philosophers.” (Gowdy, 2020)</a:t>
            </a:r>
          </a:p>
          <a:p>
            <a:r>
              <a:rPr lang="en-GB" sz="2400" i="1" dirty="0">
                <a:latin typeface="Times New Roman" panose="02020603050405020304" pitchFamily="18" charset="0"/>
                <a:cs typeface="Times New Roman" panose="02020603050405020304" pitchFamily="18" charset="0"/>
              </a:rPr>
              <a:t>Techno-dystopia OR becoming hunter-gatherers again?</a:t>
            </a:r>
          </a:p>
          <a:p>
            <a:endParaRPr lang="en-GB" sz="2400"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599191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3B279-AB0E-BD45-DFC8-8CB745CAE519}"/>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“Systems change for sustainability:</a:t>
            </a:r>
            <a:br>
              <a:rPr lang="en-GB" sz="3600" dirty="0">
                <a:latin typeface="Times New Roman" panose="02020603050405020304" pitchFamily="18" charset="0"/>
                <a:cs typeface="Times New Roman" panose="02020603050405020304" pitchFamily="18" charset="0"/>
              </a:rPr>
            </a:br>
            <a:r>
              <a:rPr lang="en-GB" sz="3600" dirty="0">
                <a:latin typeface="Times New Roman" panose="02020603050405020304" pitchFamily="18" charset="0"/>
                <a:cs typeface="Times New Roman" panose="02020603050405020304" pitchFamily="18" charset="0"/>
              </a:rPr>
              <a:t>transitions, degrowth, etc.”</a:t>
            </a:r>
          </a:p>
        </p:txBody>
      </p:sp>
      <p:sp>
        <p:nvSpPr>
          <p:cNvPr id="3" name="Content Placeholder 2">
            <a:extLst>
              <a:ext uri="{FF2B5EF4-FFF2-40B4-BE49-F238E27FC236}">
                <a16:creationId xmlns:a16="http://schemas.microsoft.com/office/drawing/2014/main" id="{A0E0D4B8-7B9E-2F28-C59D-A93E6134B02C}"/>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Systems change: how do systems change? Towards what exactly?</a:t>
            </a:r>
          </a:p>
          <a:p>
            <a:r>
              <a:rPr lang="en-GB" sz="2400" dirty="0">
                <a:latin typeface="Times New Roman" panose="02020603050405020304" pitchFamily="18" charset="0"/>
                <a:cs typeface="Times New Roman" panose="02020603050405020304" pitchFamily="18" charset="0"/>
              </a:rPr>
              <a:t>No single correct answer</a:t>
            </a:r>
          </a:p>
          <a:p>
            <a:r>
              <a:rPr lang="en-GB" sz="2400" dirty="0">
                <a:latin typeface="Times New Roman" panose="02020603050405020304" pitchFamily="18" charset="0"/>
                <a:cs typeface="Times New Roman" panose="02020603050405020304" pitchFamily="18" charset="0"/>
              </a:rPr>
              <a:t>Transitions: (deep) transformations (emergence, unfolding)</a:t>
            </a:r>
          </a:p>
          <a:p>
            <a:r>
              <a:rPr lang="en-GB" sz="2400" dirty="0">
                <a:latin typeface="Times New Roman" panose="02020603050405020304" pitchFamily="18" charset="0"/>
                <a:cs typeface="Times New Roman" panose="02020603050405020304" pitchFamily="18" charset="0"/>
              </a:rPr>
              <a:t>Degrowth society: radical transformation of our systems</a:t>
            </a:r>
          </a:p>
        </p:txBody>
      </p:sp>
    </p:spTree>
    <p:extLst>
      <p:ext uri="{BB962C8B-B14F-4D97-AF65-F5344CB8AC3E}">
        <p14:creationId xmlns:p14="http://schemas.microsoft.com/office/powerpoint/2010/main" val="10181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6B2C-C708-5C0B-4A02-0230A2068481}"/>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some loose ends</a:t>
            </a:r>
          </a:p>
        </p:txBody>
      </p:sp>
      <p:sp>
        <p:nvSpPr>
          <p:cNvPr id="3" name="Content Placeholder 2">
            <a:extLst>
              <a:ext uri="{FF2B5EF4-FFF2-40B4-BE49-F238E27FC236}">
                <a16:creationId xmlns:a16="http://schemas.microsoft.com/office/drawing/2014/main" id="{6C7DBDBF-7B54-19B2-5949-58BA03C7B875}"/>
              </a:ext>
            </a:extLst>
          </p:cNvPr>
          <p:cNvSpPr>
            <a:spLocks noGrp="1"/>
          </p:cNvSpPr>
          <p:nvPr>
            <p:ph idx="1"/>
          </p:nvPr>
        </p:nvSpPr>
        <p:spPr/>
        <p:txBody>
          <a:bodyPr/>
          <a:lstStyle/>
          <a:p>
            <a:r>
              <a:rPr lang="en-GB" sz="2400" dirty="0">
                <a:latin typeface="Times New Roman" panose="02020603050405020304" pitchFamily="18" charset="0"/>
                <a:cs typeface="Times New Roman" panose="02020603050405020304" pitchFamily="18" charset="0"/>
              </a:rPr>
              <a:t>Agency-structures dualism: individual actions vs systems</a:t>
            </a:r>
          </a:p>
          <a:p>
            <a:r>
              <a:rPr lang="en-GB" sz="2400" dirty="0">
                <a:latin typeface="Times New Roman" panose="02020603050405020304" pitchFamily="18" charset="0"/>
                <a:cs typeface="Times New Roman" panose="02020603050405020304" pitchFamily="18" charset="0"/>
              </a:rPr>
              <a:t>Where does change come from?</a:t>
            </a:r>
          </a:p>
          <a:p>
            <a:r>
              <a:rPr lang="en-GB" sz="2400" dirty="0">
                <a:latin typeface="Times New Roman" panose="02020603050405020304" pitchFamily="18" charset="0"/>
                <a:cs typeface="Times New Roman" panose="02020603050405020304" pitchFamily="18" charset="0"/>
              </a:rPr>
              <a:t>Actual actions</a:t>
            </a:r>
          </a:p>
          <a:p>
            <a:r>
              <a:rPr lang="en-GB" sz="2400" dirty="0">
                <a:latin typeface="Times New Roman" panose="02020603050405020304" pitchFamily="18" charset="0"/>
                <a:cs typeface="Times New Roman" panose="02020603050405020304" pitchFamily="18" charset="0"/>
              </a:rPr>
              <a:t>Inner transformations</a:t>
            </a:r>
          </a:p>
          <a:p>
            <a:r>
              <a:rPr lang="en-GB" sz="2400" dirty="0">
                <a:latin typeface="Times New Roman" panose="02020603050405020304" pitchFamily="18" charset="0"/>
                <a:cs typeface="Times New Roman" panose="02020603050405020304" pitchFamily="18" charset="0"/>
              </a:rPr>
              <a:t>Policies</a:t>
            </a:r>
          </a:p>
          <a:p>
            <a:r>
              <a:rPr lang="en-GB" sz="2400" dirty="0">
                <a:latin typeface="Times New Roman" panose="02020603050405020304" pitchFamily="18" charset="0"/>
                <a:cs typeface="Times New Roman" panose="02020603050405020304" pitchFamily="18" charset="0"/>
              </a:rPr>
              <a:t>Capitalism(s) + diverse economies, context sensitivity, place sensitivity </a:t>
            </a:r>
          </a:p>
          <a:p>
            <a:endParaRPr lang="en-GB" dirty="0"/>
          </a:p>
        </p:txBody>
      </p:sp>
    </p:spTree>
    <p:extLst>
      <p:ext uri="{BB962C8B-B14F-4D97-AF65-F5344CB8AC3E}">
        <p14:creationId xmlns:p14="http://schemas.microsoft.com/office/powerpoint/2010/main" val="411636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A241-E65A-0942-370F-2887003B5AAA}"/>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Possible ways forward</a:t>
            </a:r>
          </a:p>
        </p:txBody>
      </p:sp>
      <p:sp>
        <p:nvSpPr>
          <p:cNvPr id="3" name="Content Placeholder 2">
            <a:extLst>
              <a:ext uri="{FF2B5EF4-FFF2-40B4-BE49-F238E27FC236}">
                <a16:creationId xmlns:a16="http://schemas.microsoft.com/office/drawing/2014/main" id="{A20B976B-3B3B-7313-865A-A28E27B2A8AA}"/>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Recognising that similar views are shared by other fields (such as deep ecology and American environmentalism) </a:t>
            </a:r>
          </a:p>
          <a:p>
            <a:r>
              <a:rPr lang="en-GB" sz="2400" dirty="0">
                <a:latin typeface="Times New Roman" panose="02020603050405020304" pitchFamily="18" charset="0"/>
                <a:cs typeface="Times New Roman" panose="02020603050405020304" pitchFamily="18" charset="0"/>
              </a:rPr>
              <a:t>Teamwork with scholars looking into sufficiency, sustainable change, circular economy</a:t>
            </a:r>
          </a:p>
          <a:p>
            <a:r>
              <a:rPr lang="en-GB" sz="2400" dirty="0">
                <a:latin typeface="Times New Roman" panose="02020603050405020304" pitchFamily="18" charset="0"/>
                <a:cs typeface="Times New Roman" panose="02020603050405020304" pitchFamily="18" charset="0"/>
              </a:rPr>
              <a:t>Diverse methods</a:t>
            </a:r>
          </a:p>
          <a:p>
            <a:r>
              <a:rPr lang="en-GB" sz="2400" dirty="0">
                <a:latin typeface="Times New Roman" panose="02020603050405020304" pitchFamily="18" charset="0"/>
                <a:cs typeface="Times New Roman" panose="02020603050405020304" pitchFamily="18" charset="0"/>
              </a:rPr>
              <a:t>Uncomfortable topics (such as large-scale production)</a:t>
            </a:r>
          </a:p>
          <a:p>
            <a:r>
              <a:rPr lang="en-GB" sz="2400" dirty="0">
                <a:latin typeface="Times New Roman" panose="02020603050405020304" pitchFamily="18" charset="0"/>
                <a:cs typeface="Times New Roman" panose="02020603050405020304" pitchFamily="18" charset="0"/>
              </a:rPr>
              <a:t>Less hypocrisy, more seriousness (theory + practice)</a:t>
            </a:r>
          </a:p>
        </p:txBody>
      </p:sp>
    </p:spTree>
    <p:extLst>
      <p:ext uri="{BB962C8B-B14F-4D97-AF65-F5344CB8AC3E}">
        <p14:creationId xmlns:p14="http://schemas.microsoft.com/office/powerpoint/2010/main" val="716323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C91F-8A74-3E06-3974-5A33178CA162}"/>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Agency-structure dualism</a:t>
            </a:r>
          </a:p>
        </p:txBody>
      </p:sp>
      <p:sp>
        <p:nvSpPr>
          <p:cNvPr id="3" name="Content Placeholder 2">
            <a:extLst>
              <a:ext uri="{FF2B5EF4-FFF2-40B4-BE49-F238E27FC236}">
                <a16:creationId xmlns:a16="http://schemas.microsoft.com/office/drawing/2014/main" id="{4F0EC9B4-07BD-8EDD-ACD8-13E17A16A4F2}"/>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Agency: human capacity for intentional actions</a:t>
            </a:r>
          </a:p>
          <a:p>
            <a:r>
              <a:rPr lang="en-GB" sz="2400" dirty="0">
                <a:latin typeface="Times New Roman" panose="02020603050405020304" pitchFamily="18" charset="0"/>
                <a:cs typeface="Times New Roman" panose="02020603050405020304" pitchFamily="18" charset="0"/>
              </a:rPr>
              <a:t>Agency e.g.: “Ultimately all change in the social world depends on self-expansion leading to self-transcendence.” (Bhaskar, 2000, p. 62)</a:t>
            </a:r>
          </a:p>
          <a:p>
            <a:r>
              <a:rPr lang="en-GB" sz="2400" dirty="0">
                <a:latin typeface="Times New Roman" panose="02020603050405020304" pitchFamily="18" charset="0"/>
                <a:cs typeface="Times New Roman" panose="02020603050405020304" pitchFamily="18" charset="0"/>
              </a:rPr>
              <a:t>Social structures, our “thrownness” (</a:t>
            </a:r>
            <a:r>
              <a:rPr lang="en-GB" sz="2400" i="1" dirty="0" err="1">
                <a:latin typeface="Times New Roman" panose="02020603050405020304" pitchFamily="18" charset="0"/>
                <a:cs typeface="Times New Roman" panose="02020603050405020304" pitchFamily="18" charset="0"/>
              </a:rPr>
              <a:t>Geworfenheit</a:t>
            </a:r>
            <a:r>
              <a:rPr lang="en-GB" sz="2400" dirty="0">
                <a:latin typeface="Times New Roman" panose="02020603050405020304" pitchFamily="18" charset="0"/>
                <a:cs typeface="Times New Roman" panose="02020603050405020304" pitchFamily="18" charset="0"/>
              </a:rPr>
              <a:t>)</a:t>
            </a:r>
          </a:p>
          <a:p>
            <a:r>
              <a:rPr lang="en-GB" sz="2400" dirty="0">
                <a:latin typeface="Times New Roman" panose="02020603050405020304" pitchFamily="18" charset="0"/>
                <a:cs typeface="Times New Roman" panose="02020603050405020304" pitchFamily="18" charset="0"/>
              </a:rPr>
              <a:t>E.g.: the effect economic life had on morality of individuals in Durkheim (1992). He observed the disappearance of moral guidance and solidarity with proliferation of economic activity. </a:t>
            </a:r>
          </a:p>
          <a:p>
            <a:r>
              <a:rPr lang="en-GB" sz="2400" dirty="0">
                <a:latin typeface="Times New Roman" panose="02020603050405020304" pitchFamily="18" charset="0"/>
                <a:cs typeface="Times New Roman" panose="02020603050405020304" pitchFamily="18" charset="0"/>
              </a:rPr>
              <a:t>Either/or</a:t>
            </a:r>
          </a:p>
          <a:p>
            <a:r>
              <a:rPr lang="en-GB" sz="2400" dirty="0">
                <a:latin typeface="Times New Roman" panose="02020603050405020304" pitchFamily="18" charset="0"/>
                <a:cs typeface="Times New Roman" panose="02020603050405020304" pitchFamily="18" charset="0"/>
              </a:rPr>
              <a:t>Middle ground positions (e.g., Giddens, Bourdieu, Bhaskar)</a:t>
            </a:r>
          </a:p>
        </p:txBody>
      </p:sp>
    </p:spTree>
    <p:extLst>
      <p:ext uri="{BB962C8B-B14F-4D97-AF65-F5344CB8AC3E}">
        <p14:creationId xmlns:p14="http://schemas.microsoft.com/office/powerpoint/2010/main" val="732401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8E22-012F-B164-8008-30F52D51F376}"/>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Middle ground position, example</a:t>
            </a:r>
          </a:p>
        </p:txBody>
      </p:sp>
      <p:sp>
        <p:nvSpPr>
          <p:cNvPr id="3" name="Content Placeholder 2">
            <a:extLst>
              <a:ext uri="{FF2B5EF4-FFF2-40B4-BE49-F238E27FC236}">
                <a16:creationId xmlns:a16="http://schemas.microsoft.com/office/drawing/2014/main" id="{08D77A27-9AF3-4C9A-9159-97FC9DA83CC1}"/>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Critical realism (e.g., Roy Bhaskar, Andrew Collier, Tony Lawson, Clive Spash, Margaret Archer, many others)</a:t>
            </a:r>
          </a:p>
          <a:p>
            <a:r>
              <a:rPr lang="en-GB" sz="2400" dirty="0">
                <a:latin typeface="Times New Roman" panose="02020603050405020304" pitchFamily="18" charset="0"/>
                <a:cs typeface="Times New Roman" panose="02020603050405020304" pitchFamily="18" charset="0"/>
              </a:rPr>
              <a:t>Agents reproduce/transform social structures</a:t>
            </a:r>
          </a:p>
          <a:p>
            <a:r>
              <a:rPr lang="en-GB" sz="2400" dirty="0">
                <a:latin typeface="Times New Roman" panose="02020603050405020304" pitchFamily="18" charset="0"/>
                <a:cs typeface="Times New Roman" panose="02020603050405020304" pitchFamily="18" charset="0"/>
              </a:rPr>
              <a:t>Social structures constrain/empower agents</a:t>
            </a:r>
          </a:p>
          <a:p>
            <a:r>
              <a:rPr lang="en-GB" sz="2400" dirty="0">
                <a:latin typeface="Times New Roman" panose="02020603050405020304" pitchFamily="18" charset="0"/>
                <a:cs typeface="Times New Roman" panose="02020603050405020304" pitchFamily="18" charset="0"/>
              </a:rPr>
              <a:t>Only human beings can act</a:t>
            </a:r>
          </a:p>
          <a:p>
            <a:r>
              <a:rPr lang="en-GB" sz="2400" dirty="0">
                <a:latin typeface="Times New Roman" panose="02020603050405020304" pitchFamily="18" charset="0"/>
                <a:cs typeface="Times New Roman" panose="02020603050405020304" pitchFamily="18" charset="0"/>
              </a:rPr>
              <a:t>Change results from transformation of detrimental structures and reproduction of nurturing structures</a:t>
            </a:r>
          </a:p>
          <a:p>
            <a:r>
              <a:rPr lang="en-GB" sz="2400" dirty="0">
                <a:latin typeface="Times New Roman" panose="02020603050405020304" pitchFamily="18" charset="0"/>
                <a:cs typeface="Times New Roman" panose="02020603050405020304" pitchFamily="18" charset="0"/>
              </a:rPr>
              <a:t>Everything unfolds on these four planes of social being: (1) material transactions with nature, (2) social relations, (3) social structures, (4) people’s inner being. </a:t>
            </a:r>
            <a:r>
              <a:rPr lang="en-GB" sz="2400" b="1" i="1" dirty="0">
                <a:latin typeface="Times New Roman" panose="02020603050405020304" pitchFamily="18" charset="0"/>
                <a:cs typeface="Times New Roman" panose="02020603050405020304" pitchFamily="18" charset="0"/>
              </a:rPr>
              <a:t>Consider an ecological mindset</a:t>
            </a:r>
          </a:p>
        </p:txBody>
      </p:sp>
    </p:spTree>
    <p:extLst>
      <p:ext uri="{BB962C8B-B14F-4D97-AF65-F5344CB8AC3E}">
        <p14:creationId xmlns:p14="http://schemas.microsoft.com/office/powerpoint/2010/main" val="1453682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E3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5069-0BA7-B4C2-F631-FCDB6B6C4263}"/>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&amp; business</a:t>
            </a:r>
          </a:p>
        </p:txBody>
      </p:sp>
      <p:sp>
        <p:nvSpPr>
          <p:cNvPr id="3" name="Content Placeholder 2">
            <a:extLst>
              <a:ext uri="{FF2B5EF4-FFF2-40B4-BE49-F238E27FC236}">
                <a16:creationId xmlns:a16="http://schemas.microsoft.com/office/drawing/2014/main" id="{6DABE9AF-D47B-1672-BFEA-06EF794240FE}"/>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Can business be part of a degrowth society?</a:t>
            </a:r>
          </a:p>
          <a:p>
            <a:r>
              <a:rPr lang="en-GB" sz="2400" dirty="0">
                <a:latin typeface="Times New Roman" panose="02020603050405020304" pitchFamily="18" charset="0"/>
                <a:cs typeface="Times New Roman" panose="02020603050405020304" pitchFamily="18" charset="0"/>
              </a:rPr>
              <a:t>What is unfolding</a:t>
            </a:r>
          </a:p>
          <a:p>
            <a:r>
              <a:rPr lang="en-GB" sz="2400" dirty="0">
                <a:latin typeface="Times New Roman" panose="02020603050405020304" pitchFamily="18" charset="0"/>
                <a:cs typeface="Times New Roman" panose="02020603050405020304" pitchFamily="18" charset="0"/>
              </a:rPr>
              <a:t>Steps forward</a:t>
            </a:r>
          </a:p>
        </p:txBody>
      </p:sp>
    </p:spTree>
    <p:extLst>
      <p:ext uri="{BB962C8B-B14F-4D97-AF65-F5344CB8AC3E}">
        <p14:creationId xmlns:p14="http://schemas.microsoft.com/office/powerpoint/2010/main" val="3030666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7ABD-15F9-2B3E-39A8-B1B63D18AC44}"/>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A theory of degrowth (Buch-Hansen et al., forthcoming)</a:t>
            </a:r>
          </a:p>
        </p:txBody>
      </p:sp>
      <p:sp>
        <p:nvSpPr>
          <p:cNvPr id="3" name="Content Placeholder 2">
            <a:extLst>
              <a:ext uri="{FF2B5EF4-FFF2-40B4-BE49-F238E27FC236}">
                <a16:creationId xmlns:a16="http://schemas.microsoft.com/office/drawing/2014/main" id="{9BAB9AB4-A352-7E22-5240-7034C2B0A12A}"/>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Degrowth is a function of these domains: civil society, state, business</a:t>
            </a:r>
          </a:p>
          <a:p>
            <a:r>
              <a:rPr lang="en-GB" sz="2400" dirty="0">
                <a:latin typeface="Times New Roman" panose="02020603050405020304" pitchFamily="18" charset="0"/>
                <a:cs typeface="Times New Roman" panose="02020603050405020304" pitchFamily="18" charset="0"/>
              </a:rPr>
              <a:t>Civil society: academia, consumers, trade unions, other civil society organisations, movements, communities, etc. </a:t>
            </a:r>
          </a:p>
          <a:p>
            <a:r>
              <a:rPr lang="en-GB" sz="2400" dirty="0">
                <a:latin typeface="Times New Roman" panose="02020603050405020304" pitchFamily="18" charset="0"/>
                <a:cs typeface="Times New Roman" panose="02020603050405020304" pitchFamily="18" charset="0"/>
              </a:rPr>
              <a:t>State: policies, creating space(s) for degrowth in civil society and business</a:t>
            </a:r>
          </a:p>
          <a:p>
            <a:r>
              <a:rPr lang="en-GB" sz="2400" dirty="0">
                <a:latin typeface="Times New Roman" panose="02020603050405020304" pitchFamily="18" charset="0"/>
                <a:cs typeface="Times New Roman" panose="02020603050405020304" pitchFamily="18" charset="0"/>
              </a:rPr>
              <a:t>Business</a:t>
            </a:r>
          </a:p>
        </p:txBody>
      </p:sp>
    </p:spTree>
    <p:extLst>
      <p:ext uri="{BB962C8B-B14F-4D97-AF65-F5344CB8AC3E}">
        <p14:creationId xmlns:p14="http://schemas.microsoft.com/office/powerpoint/2010/main" val="2008450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375A-B24E-727A-AD48-F5BB7EB1C2BC}"/>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Eco-social policies</a:t>
            </a:r>
          </a:p>
        </p:txBody>
      </p:sp>
      <p:sp>
        <p:nvSpPr>
          <p:cNvPr id="3" name="Content Placeholder 2">
            <a:extLst>
              <a:ext uri="{FF2B5EF4-FFF2-40B4-BE49-F238E27FC236}">
                <a16:creationId xmlns:a16="http://schemas.microsoft.com/office/drawing/2014/main" id="{1D7A2668-DBCC-779F-6836-38FF00D9BBC1}"/>
              </a:ext>
            </a:extLst>
          </p:cNvPr>
          <p:cNvSpPr>
            <a:spLocks noGrp="1"/>
          </p:cNvSpPr>
          <p:nvPr>
            <p:ph idx="1"/>
          </p:nvPr>
        </p:nvSpPr>
        <p:spPr/>
        <p:txBody>
          <a:bodyPr>
            <a:normAutofit fontScale="85000" lnSpcReduction="20000"/>
          </a:bodyPr>
          <a:lstStyle/>
          <a:p>
            <a:r>
              <a:rPr lang="en-GB" sz="2800" dirty="0">
                <a:latin typeface="Times New Roman" panose="02020603050405020304" pitchFamily="18" charset="0"/>
                <a:cs typeface="Times New Roman" panose="02020603050405020304" pitchFamily="18" charset="0"/>
              </a:rPr>
              <a:t>Minimum income</a:t>
            </a:r>
          </a:p>
          <a:p>
            <a:r>
              <a:rPr lang="en-GB" sz="2800" dirty="0">
                <a:latin typeface="Times New Roman" panose="02020603050405020304" pitchFamily="18" charset="0"/>
                <a:cs typeface="Times New Roman" panose="02020603050405020304" pitchFamily="18" charset="0"/>
              </a:rPr>
              <a:t>Maximum income</a:t>
            </a:r>
          </a:p>
          <a:p>
            <a:r>
              <a:rPr lang="en-GB" sz="2800" dirty="0">
                <a:latin typeface="Times New Roman" panose="02020603050405020304" pitchFamily="18" charset="0"/>
                <a:cs typeface="Times New Roman" panose="02020603050405020304" pitchFamily="18" charset="0"/>
              </a:rPr>
              <a:t>Universal basic income (UBI)</a:t>
            </a:r>
          </a:p>
          <a:p>
            <a:r>
              <a:rPr lang="en-GB" sz="2800" dirty="0">
                <a:latin typeface="Times New Roman" panose="02020603050405020304" pitchFamily="18" charset="0"/>
                <a:cs typeface="Times New Roman" panose="02020603050405020304" pitchFamily="18" charset="0"/>
              </a:rPr>
              <a:t>Universal basic services (UBS)</a:t>
            </a:r>
          </a:p>
          <a:p>
            <a:r>
              <a:rPr lang="en-GB" sz="2800" dirty="0">
                <a:latin typeface="Times New Roman" panose="02020603050405020304" pitchFamily="18" charset="0"/>
                <a:cs typeface="Times New Roman" panose="02020603050405020304" pitchFamily="18" charset="0"/>
              </a:rPr>
              <a:t>Wealth tax</a:t>
            </a:r>
          </a:p>
          <a:p>
            <a:r>
              <a:rPr lang="en-GB" sz="2800" dirty="0">
                <a:latin typeface="Times New Roman" panose="02020603050405020304" pitchFamily="18" charset="0"/>
                <a:cs typeface="Times New Roman" panose="02020603050405020304" pitchFamily="18" charset="0"/>
              </a:rPr>
              <a:t>Progressive taxation</a:t>
            </a:r>
          </a:p>
          <a:p>
            <a:r>
              <a:rPr lang="en-GB" sz="2800" dirty="0">
                <a:latin typeface="Times New Roman" panose="02020603050405020304" pitchFamily="18" charset="0"/>
                <a:cs typeface="Times New Roman" panose="02020603050405020304" pitchFamily="18" charset="0"/>
              </a:rPr>
              <a:t>(Tradable?) permits</a:t>
            </a:r>
          </a:p>
          <a:p>
            <a:r>
              <a:rPr lang="en-GB" sz="2800" dirty="0">
                <a:latin typeface="Times New Roman" panose="02020603050405020304" pitchFamily="18" charset="0"/>
                <a:cs typeface="Times New Roman" panose="02020603050405020304" pitchFamily="18" charset="0"/>
              </a:rPr>
              <a:t>Interest free loans</a:t>
            </a:r>
          </a:p>
          <a:p>
            <a:r>
              <a:rPr lang="en-GB" sz="2800" dirty="0">
                <a:latin typeface="Times New Roman" panose="02020603050405020304" pitchFamily="18" charset="0"/>
                <a:cs typeface="Times New Roman" panose="02020603050405020304" pitchFamily="18" charset="0"/>
              </a:rPr>
              <a:t>“Green” finance (which industries are “green”?)</a:t>
            </a:r>
          </a:p>
          <a:p>
            <a:r>
              <a:rPr lang="en-GB" sz="2800" dirty="0">
                <a:latin typeface="Times New Roman" panose="02020603050405020304" pitchFamily="18" charset="0"/>
                <a:cs typeface="Times New Roman" panose="02020603050405020304" pitchFamily="18" charset="0"/>
              </a:rPr>
              <a:t>Commons, public ownership </a:t>
            </a:r>
          </a:p>
          <a:p>
            <a:r>
              <a:rPr lang="en-GB" sz="2800" dirty="0">
                <a:latin typeface="Times New Roman" panose="02020603050405020304" pitchFamily="18" charset="0"/>
                <a:cs typeface="Times New Roman" panose="02020603050405020304" pitchFamily="18" charset="0"/>
              </a:rPr>
              <a:t> Allemansrätten (everyman’s right)</a:t>
            </a:r>
          </a:p>
          <a:p>
            <a:endParaRPr lang="en-GB" dirty="0"/>
          </a:p>
        </p:txBody>
      </p:sp>
    </p:spTree>
    <p:extLst>
      <p:ext uri="{BB962C8B-B14F-4D97-AF65-F5344CB8AC3E}">
        <p14:creationId xmlns:p14="http://schemas.microsoft.com/office/powerpoint/2010/main" val="1000465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1606-B815-574E-2C60-4B4096D815EF}"/>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&amp; business</a:t>
            </a:r>
          </a:p>
        </p:txBody>
      </p:sp>
      <p:sp>
        <p:nvSpPr>
          <p:cNvPr id="3" name="Content Placeholder 2">
            <a:extLst>
              <a:ext uri="{FF2B5EF4-FFF2-40B4-BE49-F238E27FC236}">
                <a16:creationId xmlns:a16="http://schemas.microsoft.com/office/drawing/2014/main" id="{16A95170-482F-BD3F-904C-8E80C620DE1B}"/>
              </a:ext>
            </a:extLst>
          </p:cNvPr>
          <p:cNvSpPr>
            <a:spLocks noGrp="1"/>
          </p:cNvSpPr>
          <p:nvPr>
            <p:ph idx="1"/>
          </p:nvPr>
        </p:nvSpPr>
        <p:spPr/>
        <p:txBody>
          <a:bodyPr/>
          <a:lstStyle/>
          <a:p>
            <a:r>
              <a:rPr lang="en-GB" sz="2400" dirty="0">
                <a:latin typeface="Times New Roman" panose="02020603050405020304" pitchFamily="18" charset="0"/>
                <a:cs typeface="Times New Roman" panose="02020603050405020304" pitchFamily="18" charset="0"/>
              </a:rPr>
              <a:t>Can business be part of a post-growth society?</a:t>
            </a:r>
          </a:p>
          <a:p>
            <a:r>
              <a:rPr lang="en-GB" sz="2400" dirty="0">
                <a:latin typeface="Times New Roman" panose="02020603050405020304" pitchFamily="18" charset="0"/>
                <a:cs typeface="Times New Roman" panose="02020603050405020304" pitchFamily="18" charset="0"/>
              </a:rPr>
              <a:t>Business </a:t>
            </a:r>
            <a:r>
              <a:rPr lang="en-GB" sz="2400" b="1" i="1" dirty="0">
                <a:latin typeface="Times New Roman" panose="02020603050405020304" pitchFamily="18" charset="0"/>
                <a:cs typeface="Times New Roman" panose="02020603050405020304" pitchFamily="18" charset="0"/>
              </a:rPr>
              <a:t>vs</a:t>
            </a:r>
            <a:r>
              <a:rPr lang="en-GB" sz="2400" dirty="0">
                <a:latin typeface="Times New Roman" panose="02020603050405020304" pitchFamily="18" charset="0"/>
                <a:cs typeface="Times New Roman" panose="02020603050405020304" pitchFamily="18" charset="0"/>
              </a:rPr>
              <a:t> post-growth?</a:t>
            </a:r>
          </a:p>
          <a:p>
            <a:r>
              <a:rPr lang="en-GB" sz="2400" dirty="0">
                <a:latin typeface="Times New Roman" panose="02020603050405020304" pitchFamily="18" charset="0"/>
                <a:cs typeface="Times New Roman" panose="02020603050405020304" pitchFamily="18" charset="0"/>
              </a:rPr>
              <a:t>Alternative forms of production (cooperatives, foraging, community gardens, self-sufficiency, etc.)</a:t>
            </a:r>
          </a:p>
          <a:p>
            <a:endParaRPr lang="en-GB" dirty="0"/>
          </a:p>
        </p:txBody>
      </p:sp>
    </p:spTree>
    <p:extLst>
      <p:ext uri="{BB962C8B-B14F-4D97-AF65-F5344CB8AC3E}">
        <p14:creationId xmlns:p14="http://schemas.microsoft.com/office/powerpoint/2010/main" val="2373995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A424-E344-557E-EBDB-FD5978D931C7}"/>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and business: the framework (Nesterova, 2020)</a:t>
            </a:r>
          </a:p>
        </p:txBody>
      </p:sp>
      <p:pic>
        <p:nvPicPr>
          <p:cNvPr id="4" name="Picture 3">
            <a:extLst>
              <a:ext uri="{FF2B5EF4-FFF2-40B4-BE49-F238E27FC236}">
                <a16:creationId xmlns:a16="http://schemas.microsoft.com/office/drawing/2014/main" id="{A0054EB5-A416-DE20-DF6B-67B338688871}"/>
              </a:ext>
            </a:extLst>
          </p:cNvPr>
          <p:cNvPicPr>
            <a:picLocks noChangeAspect="1"/>
          </p:cNvPicPr>
          <p:nvPr/>
        </p:nvPicPr>
        <p:blipFill rotWithShape="1">
          <a:blip r:embed="rId3"/>
          <a:srcRect l="25000" t="36551" r="21607" b="9931"/>
          <a:stretch/>
        </p:blipFill>
        <p:spPr>
          <a:xfrm>
            <a:off x="2398724" y="1690688"/>
            <a:ext cx="7394552" cy="4169228"/>
          </a:xfrm>
          <a:prstGeom prst="rect">
            <a:avLst/>
          </a:prstGeom>
        </p:spPr>
      </p:pic>
    </p:spTree>
    <p:extLst>
      <p:ext uri="{BB962C8B-B14F-4D97-AF65-F5344CB8AC3E}">
        <p14:creationId xmlns:p14="http://schemas.microsoft.com/office/powerpoint/2010/main" val="1249805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8608-4E8D-00FA-30EB-DD043B2053EB}"/>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&amp; business: steps forward</a:t>
            </a:r>
          </a:p>
        </p:txBody>
      </p:sp>
      <p:sp>
        <p:nvSpPr>
          <p:cNvPr id="3" name="Content Placeholder 2">
            <a:extLst>
              <a:ext uri="{FF2B5EF4-FFF2-40B4-BE49-F238E27FC236}">
                <a16:creationId xmlns:a16="http://schemas.microsoft.com/office/drawing/2014/main" id="{0039AF1D-3FCC-2753-97E7-0A35BBA5B45D}"/>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Business, civil society, state</a:t>
            </a:r>
          </a:p>
          <a:p>
            <a:r>
              <a:rPr lang="en-GB" sz="2400" dirty="0">
                <a:latin typeface="Times New Roman" panose="02020603050405020304" pitchFamily="18" charset="0"/>
                <a:cs typeface="Times New Roman" panose="02020603050405020304" pitchFamily="18" charset="0"/>
              </a:rPr>
              <a:t>Business as an essential player</a:t>
            </a:r>
          </a:p>
          <a:p>
            <a:r>
              <a:rPr lang="en-GB" sz="2400" dirty="0">
                <a:latin typeface="Times New Roman" panose="02020603050405020304" pitchFamily="18" charset="0"/>
                <a:cs typeface="Times New Roman" panose="02020603050405020304" pitchFamily="18" charset="0"/>
              </a:rPr>
              <a:t>Teamwork rather than vilifying businesses and businesspersons</a:t>
            </a:r>
          </a:p>
          <a:p>
            <a:r>
              <a:rPr lang="en-GB" sz="2400" dirty="0">
                <a:latin typeface="Times New Roman" panose="02020603050405020304" pitchFamily="18" charset="0"/>
                <a:cs typeface="Times New Roman" panose="02020603050405020304" pitchFamily="18" charset="0"/>
              </a:rPr>
              <a:t>Dialogues with circular economy, sufficiency, eco-social policy, and real-life businesses</a:t>
            </a:r>
          </a:p>
        </p:txBody>
      </p:sp>
    </p:spTree>
    <p:extLst>
      <p:ext uri="{BB962C8B-B14F-4D97-AF65-F5344CB8AC3E}">
        <p14:creationId xmlns:p14="http://schemas.microsoft.com/office/powerpoint/2010/main" val="179399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7D26-9600-9192-E971-912518DA8A3D}"/>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What will we discuss today?</a:t>
            </a:r>
          </a:p>
        </p:txBody>
      </p:sp>
      <p:sp>
        <p:nvSpPr>
          <p:cNvPr id="3" name="Content Placeholder 2">
            <a:extLst>
              <a:ext uri="{FF2B5EF4-FFF2-40B4-BE49-F238E27FC236}">
                <a16:creationId xmlns:a16="http://schemas.microsoft.com/office/drawing/2014/main" id="{702150E9-DD62-2E55-202B-521CC1651C84}"/>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Post-growth, what it is, critique, controversies</a:t>
            </a:r>
          </a:p>
          <a:p>
            <a:r>
              <a:rPr lang="en-GB" sz="2400" dirty="0">
                <a:latin typeface="Times New Roman" panose="02020603050405020304" pitchFamily="18" charset="0"/>
                <a:cs typeface="Times New Roman" panose="02020603050405020304" pitchFamily="18" charset="0"/>
              </a:rPr>
              <a:t>Degrowth and business</a:t>
            </a:r>
          </a:p>
          <a:p>
            <a:r>
              <a:rPr lang="en-GB" sz="2400" dirty="0">
                <a:latin typeface="Times New Roman" panose="02020603050405020304" pitchFamily="18" charset="0"/>
                <a:cs typeface="Times New Roman" panose="02020603050405020304" pitchFamily="18" charset="0"/>
              </a:rPr>
              <a:t>Degrowth business and the circular economy</a:t>
            </a:r>
          </a:p>
        </p:txBody>
      </p:sp>
    </p:spTree>
    <p:extLst>
      <p:ext uri="{BB962C8B-B14F-4D97-AF65-F5344CB8AC3E}">
        <p14:creationId xmlns:p14="http://schemas.microsoft.com/office/powerpoint/2010/main" val="251766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457FB-D661-9500-3283-11E5B9619E8C}"/>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 business: what it will entail</a:t>
            </a:r>
          </a:p>
        </p:txBody>
      </p:sp>
      <p:sp>
        <p:nvSpPr>
          <p:cNvPr id="3" name="Content Placeholder 2">
            <a:extLst>
              <a:ext uri="{FF2B5EF4-FFF2-40B4-BE49-F238E27FC236}">
                <a16:creationId xmlns:a16="http://schemas.microsoft.com/office/drawing/2014/main" id="{103EA1FD-8DC6-7759-A621-59138AF7069C}"/>
              </a:ext>
            </a:extLst>
          </p:cNvPr>
          <p:cNvSpPr>
            <a:spLocks noGrp="1"/>
          </p:cNvSpPr>
          <p:nvPr>
            <p:ph idx="1"/>
          </p:nvPr>
        </p:nvSpPr>
        <p:spPr/>
        <p:txBody>
          <a:bodyPr>
            <a:normAutofit/>
          </a:bodyPr>
          <a:lstStyle/>
          <a:p>
            <a:r>
              <a:rPr lang="en-GB" sz="2400" b="1" i="1" dirty="0">
                <a:latin typeface="Times New Roman" panose="02020603050405020304" pitchFamily="18" charset="0"/>
                <a:cs typeface="Times New Roman" panose="02020603050405020304" pitchFamily="18" charset="0"/>
              </a:rPr>
              <a:t>Nature:</a:t>
            </a:r>
            <a:r>
              <a:rPr lang="en-GB" sz="2400" dirty="0">
                <a:latin typeface="Times New Roman" panose="02020603050405020304" pitchFamily="18" charset="0"/>
                <a:cs typeface="Times New Roman" panose="02020603050405020304" pitchFamily="18" charset="0"/>
              </a:rPr>
              <a:t> (1) sensitivity towards location, responsibility towards places, and (2) nature at large</a:t>
            </a:r>
          </a:p>
          <a:p>
            <a:r>
              <a:rPr lang="en-GB" sz="2400" b="1" i="1" dirty="0">
                <a:latin typeface="Times New Roman" panose="02020603050405020304" pitchFamily="18" charset="0"/>
                <a:cs typeface="Times New Roman" panose="02020603050405020304" pitchFamily="18" charset="0"/>
              </a:rPr>
              <a:t>Social structures:</a:t>
            </a:r>
            <a:r>
              <a:rPr lang="en-GB" sz="2400" dirty="0">
                <a:latin typeface="Times New Roman" panose="02020603050405020304" pitchFamily="18" charset="0"/>
                <a:cs typeface="Times New Roman" panose="02020603050405020304" pitchFamily="18" charset="0"/>
              </a:rPr>
              <a:t> working with others (customers, activists, universities, policymakers, etc.)</a:t>
            </a:r>
          </a:p>
          <a:p>
            <a:r>
              <a:rPr lang="en-GB" sz="2400" b="1" i="1" dirty="0">
                <a:latin typeface="Times New Roman" panose="02020603050405020304" pitchFamily="18" charset="0"/>
                <a:cs typeface="Times New Roman" panose="02020603050405020304" pitchFamily="18" charset="0"/>
              </a:rPr>
              <a:t>Relations:</a:t>
            </a:r>
            <a:r>
              <a:rPr lang="en-GB" sz="2400" dirty="0">
                <a:latin typeface="Times New Roman" panose="02020603050405020304" pitchFamily="18" charset="0"/>
                <a:cs typeface="Times New Roman" panose="02020603050405020304" pitchFamily="18" charset="0"/>
              </a:rPr>
              <a:t> humans &amp; non-humans. Non-hierarchy, fika, kindness, care, etc. </a:t>
            </a:r>
          </a:p>
          <a:p>
            <a:r>
              <a:rPr lang="en-GB" sz="2400" b="1" i="1" dirty="0">
                <a:latin typeface="Times New Roman" panose="02020603050405020304" pitchFamily="18" charset="0"/>
                <a:cs typeface="Times New Roman" panose="02020603050405020304" pitchFamily="18" charset="0"/>
              </a:rPr>
              <a:t>Inner being:</a:t>
            </a:r>
            <a:r>
              <a:rPr lang="en-GB" sz="2400" dirty="0">
                <a:latin typeface="Times New Roman" panose="02020603050405020304" pitchFamily="18" charset="0"/>
                <a:cs typeface="Times New Roman" panose="02020603050405020304" pitchFamily="18" charset="0"/>
              </a:rPr>
              <a:t> self transformations of businesspersons, stepping on alternative paths</a:t>
            </a:r>
          </a:p>
          <a:p>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Transcending binaries (e.g., degrowth/not-degrowth, low-tech/high-tech)</a:t>
            </a:r>
          </a:p>
        </p:txBody>
      </p:sp>
    </p:spTree>
    <p:extLst>
      <p:ext uri="{BB962C8B-B14F-4D97-AF65-F5344CB8AC3E}">
        <p14:creationId xmlns:p14="http://schemas.microsoft.com/office/powerpoint/2010/main" val="2530598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F6D7-1ACE-9820-A0AE-31630FB36ECD}"/>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Some aspects of degrowth business to contemplate</a:t>
            </a:r>
          </a:p>
        </p:txBody>
      </p:sp>
      <p:sp>
        <p:nvSpPr>
          <p:cNvPr id="3" name="Content Placeholder 2">
            <a:extLst>
              <a:ext uri="{FF2B5EF4-FFF2-40B4-BE49-F238E27FC236}">
                <a16:creationId xmlns:a16="http://schemas.microsoft.com/office/drawing/2014/main" id="{AF5DD911-BF14-368F-DB3A-CDB0A5D0C7DD}"/>
              </a:ext>
            </a:extLst>
          </p:cNvPr>
          <p:cNvSpPr>
            <a:spLocks noGrp="1"/>
          </p:cNvSpPr>
          <p:nvPr>
            <p:ph idx="1"/>
          </p:nvPr>
        </p:nvSpPr>
        <p:spPr/>
        <p:txBody>
          <a:bodyPr/>
          <a:lstStyle/>
          <a:p>
            <a:r>
              <a:rPr lang="en-GB" sz="2400" dirty="0">
                <a:latin typeface="Times New Roman" panose="02020603050405020304" pitchFamily="18" charset="0"/>
                <a:cs typeface="Times New Roman" panose="02020603050405020304" pitchFamily="18" charset="0"/>
              </a:rPr>
              <a:t>Non-binary approach (‘circular’/‘not circular’, ‘sustainable’/‘unsustainable’, ‘degrowth’/’not degrowth’)</a:t>
            </a:r>
          </a:p>
          <a:p>
            <a:r>
              <a:rPr lang="en-GB" sz="2400" dirty="0">
                <a:latin typeface="Times New Roman" panose="02020603050405020304" pitchFamily="18" charset="0"/>
                <a:cs typeface="Times New Roman" panose="02020603050405020304" pitchFamily="18" charset="0"/>
              </a:rPr>
              <a:t>Contemplate one’s own sustainability practices</a:t>
            </a:r>
          </a:p>
          <a:p>
            <a:r>
              <a:rPr lang="en-GB" sz="2400" dirty="0">
                <a:latin typeface="Times New Roman" panose="02020603050405020304" pitchFamily="18" charset="0"/>
                <a:cs typeface="Times New Roman" panose="02020603050405020304" pitchFamily="18" charset="0"/>
              </a:rPr>
              <a:t>Business as a journey or a process</a:t>
            </a:r>
          </a:p>
          <a:p>
            <a:endParaRPr lang="en-GB" dirty="0"/>
          </a:p>
        </p:txBody>
      </p:sp>
      <p:pic>
        <p:nvPicPr>
          <p:cNvPr id="4" name="Picture 3" descr="A group of chickens in a cage&#10;&#10;Description automatically generated with medium confidence">
            <a:extLst>
              <a:ext uri="{FF2B5EF4-FFF2-40B4-BE49-F238E27FC236}">
                <a16:creationId xmlns:a16="http://schemas.microsoft.com/office/drawing/2014/main" id="{E9A72137-8DFD-E398-BD17-605504AA8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548" y="3330461"/>
            <a:ext cx="3975252" cy="2981439"/>
          </a:xfrm>
          <a:prstGeom prst="rect">
            <a:avLst/>
          </a:prstGeom>
        </p:spPr>
      </p:pic>
    </p:spTree>
    <p:extLst>
      <p:ext uri="{BB962C8B-B14F-4D97-AF65-F5344CB8AC3E}">
        <p14:creationId xmlns:p14="http://schemas.microsoft.com/office/powerpoint/2010/main" val="182919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81F9-E908-7055-BAF0-2492F0F36B72}"/>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Examples: degrowth food production in Sweden?</a:t>
            </a:r>
          </a:p>
        </p:txBody>
      </p:sp>
      <p:pic>
        <p:nvPicPr>
          <p:cNvPr id="5" name="Content Placeholder 4" descr="A bag of greens on a table&#10;&#10;Description automatically generated with low confidence">
            <a:extLst>
              <a:ext uri="{FF2B5EF4-FFF2-40B4-BE49-F238E27FC236}">
                <a16:creationId xmlns:a16="http://schemas.microsoft.com/office/drawing/2014/main" id="{E4E59F87-5085-4FA6-4E25-397DED4A1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42395" y="2234804"/>
            <a:ext cx="4352925" cy="3264693"/>
          </a:xfrm>
        </p:spPr>
      </p:pic>
      <p:pic>
        <p:nvPicPr>
          <p:cNvPr id="7" name="Picture 6" descr="A machine in a room&#10;&#10;Description automatically generated with low confidence">
            <a:extLst>
              <a:ext uri="{FF2B5EF4-FFF2-40B4-BE49-F238E27FC236}">
                <a16:creationId xmlns:a16="http://schemas.microsoft.com/office/drawing/2014/main" id="{205D0E23-E62D-FDFE-5D7C-B198DBFD9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943" y="2152650"/>
            <a:ext cx="4572000" cy="3429000"/>
          </a:xfrm>
          <a:prstGeom prst="rect">
            <a:avLst/>
          </a:prstGeom>
        </p:spPr>
      </p:pic>
    </p:spTree>
    <p:extLst>
      <p:ext uri="{BB962C8B-B14F-4D97-AF65-F5344CB8AC3E}">
        <p14:creationId xmlns:p14="http://schemas.microsoft.com/office/powerpoint/2010/main" val="2929149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E3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7726-D3C2-37ED-BC51-923D90BE6FCF}"/>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Degrowth business and circularity </a:t>
            </a:r>
          </a:p>
        </p:txBody>
      </p:sp>
      <p:sp>
        <p:nvSpPr>
          <p:cNvPr id="3" name="Content Placeholder 2">
            <a:extLst>
              <a:ext uri="{FF2B5EF4-FFF2-40B4-BE49-F238E27FC236}">
                <a16:creationId xmlns:a16="http://schemas.microsoft.com/office/drawing/2014/main" id="{67BBE628-6EEC-EFCF-FF52-9B83F7584891}"/>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Establishing dialogues between degrowth and other fields (philosophy, circular economy, sufficiency, and many others)</a:t>
            </a:r>
          </a:p>
          <a:p>
            <a:r>
              <a:rPr lang="en-GB" sz="2400" dirty="0">
                <a:latin typeface="Times New Roman" panose="02020603050405020304" pitchFamily="18" charset="0"/>
                <a:cs typeface="Times New Roman" panose="02020603050405020304" pitchFamily="18" charset="0"/>
              </a:rPr>
              <a:t>Degrowth </a:t>
            </a:r>
            <a:r>
              <a:rPr lang="en-GB" sz="2400" b="1" i="1" dirty="0">
                <a:latin typeface="Times New Roman" panose="02020603050405020304" pitchFamily="18" charset="0"/>
                <a:cs typeface="Times New Roman" panose="02020603050405020304" pitchFamily="18" charset="0"/>
              </a:rPr>
              <a:t>vs</a:t>
            </a:r>
            <a:r>
              <a:rPr lang="en-GB" sz="2400" dirty="0">
                <a:latin typeface="Times New Roman" panose="02020603050405020304" pitchFamily="18" charset="0"/>
                <a:cs typeface="Times New Roman" panose="02020603050405020304" pitchFamily="18" charset="0"/>
              </a:rPr>
              <a:t> circular economy?</a:t>
            </a:r>
          </a:p>
          <a:p>
            <a:r>
              <a:rPr lang="en-GB" sz="2400" dirty="0">
                <a:latin typeface="Times New Roman" panose="02020603050405020304" pitchFamily="18" charset="0"/>
                <a:cs typeface="Times New Roman" panose="02020603050405020304" pitchFamily="18" charset="0"/>
              </a:rPr>
              <a:t>Better understanding, better answers</a:t>
            </a:r>
          </a:p>
          <a:p>
            <a:r>
              <a:rPr lang="en-GB" sz="2400" dirty="0">
                <a:latin typeface="Times New Roman" panose="02020603050405020304" pitchFamily="18" charset="0"/>
                <a:cs typeface="Times New Roman" panose="02020603050405020304" pitchFamily="18" charset="0"/>
              </a:rPr>
              <a:t>Teamwork, thinking together</a:t>
            </a:r>
          </a:p>
        </p:txBody>
      </p:sp>
    </p:spTree>
    <p:extLst>
      <p:ext uri="{BB962C8B-B14F-4D97-AF65-F5344CB8AC3E}">
        <p14:creationId xmlns:p14="http://schemas.microsoft.com/office/powerpoint/2010/main" val="848729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1C5F-561C-ECDA-9919-115F54B0D5C9}"/>
              </a:ext>
            </a:extLst>
          </p:cNvPr>
          <p:cNvSpPr>
            <a:spLocks noGrp="1"/>
          </p:cNvSpPr>
          <p:nvPr>
            <p:ph type="title"/>
          </p:nvPr>
        </p:nvSpPr>
        <p:spPr>
          <a:xfrm>
            <a:off x="838200" y="365125"/>
            <a:ext cx="10515600" cy="1724931"/>
          </a:xfrm>
        </p:spPr>
        <p:txBody>
          <a:bodyPr>
            <a:noAutofit/>
          </a:bodyPr>
          <a:lstStyle/>
          <a:p>
            <a:pPr algn="l"/>
            <a:r>
              <a:rPr lang="en-GB" sz="3000" dirty="0">
                <a:latin typeface="Times New Roman" panose="02020603050405020304" pitchFamily="18" charset="0"/>
                <a:cs typeface="Times New Roman" panose="02020603050405020304" pitchFamily="18" charset="0"/>
              </a:rPr>
              <a:t>Degrowth business and circularity (Nesterova and Buch-Hansen, 2023: </a:t>
            </a:r>
            <a:r>
              <a:rPr lang="en-GB" sz="3000" b="0" i="1" u="none" strike="noStrike" baseline="0" dirty="0">
                <a:latin typeface="Times New Roman" panose="02020603050405020304" pitchFamily="18" charset="0"/>
                <a:cs typeface="Times New Roman" panose="02020603050405020304" pitchFamily="18" charset="0"/>
              </a:rPr>
              <a:t>Degrowth and the circular economy: Reflecting on the depth of business circularity</a:t>
            </a:r>
            <a:r>
              <a:rPr lang="en-GB" sz="3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60A8035-B55E-B0E8-6DE4-8AE06D04A118}"/>
              </a:ext>
            </a:extLst>
          </p:cNvPr>
          <p:cNvPicPr>
            <a:picLocks noChangeAspect="1"/>
          </p:cNvPicPr>
          <p:nvPr/>
        </p:nvPicPr>
        <p:blipFill rotWithShape="1">
          <a:blip r:embed="rId2"/>
          <a:srcRect l="27411" t="25873" r="31964" b="23651"/>
          <a:stretch/>
        </p:blipFill>
        <p:spPr>
          <a:xfrm>
            <a:off x="3455957" y="2090056"/>
            <a:ext cx="5280085" cy="3690259"/>
          </a:xfrm>
          <a:prstGeom prst="rect">
            <a:avLst/>
          </a:prstGeom>
        </p:spPr>
      </p:pic>
    </p:spTree>
    <p:extLst>
      <p:ext uri="{BB962C8B-B14F-4D97-AF65-F5344CB8AC3E}">
        <p14:creationId xmlns:p14="http://schemas.microsoft.com/office/powerpoint/2010/main" val="2601474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295F-AC88-7FBB-6484-9078AE6218B4}"/>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Degrowth business and circularity (continued)</a:t>
            </a:r>
          </a:p>
        </p:txBody>
      </p:sp>
      <p:pic>
        <p:nvPicPr>
          <p:cNvPr id="5" name="Picture 4">
            <a:extLst>
              <a:ext uri="{FF2B5EF4-FFF2-40B4-BE49-F238E27FC236}">
                <a16:creationId xmlns:a16="http://schemas.microsoft.com/office/drawing/2014/main" id="{408BEDB1-2B8E-C5CB-566A-8891F0C89887}"/>
              </a:ext>
            </a:extLst>
          </p:cNvPr>
          <p:cNvPicPr>
            <a:picLocks noChangeAspect="1"/>
          </p:cNvPicPr>
          <p:nvPr/>
        </p:nvPicPr>
        <p:blipFill rotWithShape="1">
          <a:blip r:embed="rId2"/>
          <a:srcRect l="27500" t="22857" r="32321" b="13694"/>
          <a:stretch/>
        </p:blipFill>
        <p:spPr>
          <a:xfrm>
            <a:off x="3521528" y="1821164"/>
            <a:ext cx="5148943" cy="4573740"/>
          </a:xfrm>
          <a:prstGeom prst="rect">
            <a:avLst/>
          </a:prstGeom>
        </p:spPr>
      </p:pic>
    </p:spTree>
    <p:extLst>
      <p:ext uri="{BB962C8B-B14F-4D97-AF65-F5344CB8AC3E}">
        <p14:creationId xmlns:p14="http://schemas.microsoft.com/office/powerpoint/2010/main" val="952946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4D50-D6A2-A411-1D19-A69C7D816605}"/>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Degrowth business and circularity (continued)</a:t>
            </a:r>
          </a:p>
        </p:txBody>
      </p:sp>
      <p:pic>
        <p:nvPicPr>
          <p:cNvPr id="5" name="Picture 4">
            <a:extLst>
              <a:ext uri="{FF2B5EF4-FFF2-40B4-BE49-F238E27FC236}">
                <a16:creationId xmlns:a16="http://schemas.microsoft.com/office/drawing/2014/main" id="{644E107E-6BBE-E98B-B27F-607A4D5C9CC3}"/>
              </a:ext>
            </a:extLst>
          </p:cNvPr>
          <p:cNvPicPr>
            <a:picLocks noChangeAspect="1"/>
          </p:cNvPicPr>
          <p:nvPr/>
        </p:nvPicPr>
        <p:blipFill rotWithShape="1">
          <a:blip r:embed="rId2"/>
          <a:srcRect l="26428" t="22381" r="31875" b="25714"/>
          <a:stretch/>
        </p:blipFill>
        <p:spPr>
          <a:xfrm>
            <a:off x="3554185" y="1915886"/>
            <a:ext cx="5083630" cy="3559628"/>
          </a:xfrm>
          <a:prstGeom prst="rect">
            <a:avLst/>
          </a:prstGeom>
        </p:spPr>
      </p:pic>
    </p:spTree>
    <p:extLst>
      <p:ext uri="{BB962C8B-B14F-4D97-AF65-F5344CB8AC3E}">
        <p14:creationId xmlns:p14="http://schemas.microsoft.com/office/powerpoint/2010/main" val="2070240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E951-E725-D508-47D6-A274EED22D02}"/>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BF48DD19-256B-B175-C94A-B9148DF02CC9}"/>
              </a:ext>
            </a:extLst>
          </p:cNvPr>
          <p:cNvSpPr>
            <a:spLocks noGrp="1"/>
          </p:cNvSpPr>
          <p:nvPr>
            <p:ph idx="1"/>
          </p:nvPr>
        </p:nvSpPr>
        <p:spPr>
          <a:xfrm>
            <a:off x="838200" y="1306285"/>
            <a:ext cx="10515600" cy="5551715"/>
          </a:xfrm>
        </p:spPr>
        <p:txBody>
          <a:bodyPr>
            <a:normAutofit fontScale="47500" lnSpcReduction="20000"/>
          </a:bodyPr>
          <a:lstStyle/>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Bhaskar, R. (2000)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From East to West: Odyssey of a soul</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Routledge: London.</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Buch-Hansen, H. (2014) Capitalist diversity and de-growth trajectories to steady-state economies. Ecological Economics, 106, pp. 167–173. </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Buch-Hansen, H. and Nesterova, I. (2023) Less and more: Conceptualising degrowth transformations.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Ecological Economics</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205, 107731. </a:t>
            </a:r>
          </a:p>
          <a:p>
            <a:pPr marL="0" indent="0">
              <a:buNone/>
            </a:pPr>
            <a:r>
              <a:rPr lang="en-GB" sz="2800" dirty="0" err="1">
                <a:effectLst/>
                <a:latin typeface="Times New Roman" panose="02020603050405020304" pitchFamily="18" charset="0"/>
                <a:ea typeface="Calibri" panose="020F0502020204030204" pitchFamily="34" charset="0"/>
                <a:cs typeface="Times New Roman" panose="02020603050405020304" pitchFamily="18" charset="0"/>
              </a:rPr>
              <a:t>Capellán</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Pérez, I., </a:t>
            </a:r>
            <a:r>
              <a:rPr lang="en-GB" sz="2800" dirty="0" err="1">
                <a:effectLst/>
                <a:latin typeface="Times New Roman" panose="02020603050405020304" pitchFamily="18" charset="0"/>
                <a:ea typeface="Calibri" panose="020F0502020204030204" pitchFamily="34" charset="0"/>
                <a:cs typeface="Times New Roman" panose="02020603050405020304" pitchFamily="18" charset="0"/>
              </a:rPr>
              <a:t>Mediavilla</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 M., de Castro, C., </a:t>
            </a:r>
            <a:r>
              <a:rPr lang="en-GB" sz="2800" dirty="0" err="1">
                <a:effectLst/>
                <a:latin typeface="Times New Roman" panose="02020603050405020304" pitchFamily="18" charset="0"/>
                <a:ea typeface="Calibri" panose="020F0502020204030204" pitchFamily="34" charset="0"/>
                <a:cs typeface="Times New Roman" panose="02020603050405020304" pitchFamily="18" charset="0"/>
              </a:rPr>
              <a:t>Carpintero</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 Ó., and Miguel, L. (2015). More growth? An unfeasible option to overcome critical</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energy constraints and climate change. Sustainability Science , 10 (3), pp. 397 411.</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Daly, H.E. (1993). Introduction to essays toward a steady state economy. In: H.E. Daly and K.N. Townsend, eds. Valuing the Earth: Economics,</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ecology, ethics . London: The MIT Press. pp. 11 50.</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Durkheim, E. (1992)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Professional ethics and civic morals</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2nd ed. Routledge: London.</a:t>
            </a:r>
          </a:p>
          <a:p>
            <a:pPr marL="0" indent="0">
              <a:buNone/>
            </a:pPr>
            <a:r>
              <a:rPr lang="en-GB" sz="2800" dirty="0" err="1">
                <a:effectLst/>
                <a:latin typeface="Times New Roman" panose="02020603050405020304" pitchFamily="18" charset="0"/>
                <a:ea typeface="Calibri" panose="020F0502020204030204" pitchFamily="34" charset="0"/>
                <a:cs typeface="Times New Roman" panose="02020603050405020304" pitchFamily="18" charset="0"/>
              </a:rPr>
              <a:t>Faver</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C.A. (2000) To Run and Not Be Weary: Spirituality and Women's Activism.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Review of Religious Research</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42 (1), pp. 61-78.</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Gibson-Graham, J.K. and Dombroski</a:t>
            </a:r>
            <a:r>
              <a:rPr lang="en-GB" sz="2800" dirty="0">
                <a:latin typeface="Times New Roman" panose="02020603050405020304" pitchFamily="18" charset="0"/>
                <a:ea typeface="Calibri" panose="020F0502020204030204" pitchFamily="34" charset="0"/>
                <a:cs typeface="Times New Roman" panose="02020603050405020304" pitchFamily="18" charset="0"/>
              </a:rPr>
              <a:t>, K. eds. (</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2020)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The handbook of diverse economies</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Edward Elgar: Cheltenham.</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Gowdy, J., ed. (1998) Limited wants, unlimited means: A reader on hunter gatherer economics and the environment . Washington: Island</a:t>
            </a:r>
          </a:p>
          <a:p>
            <a:pPr marL="0" indent="0">
              <a:buNone/>
            </a:pPr>
            <a:r>
              <a:rPr lang="en-GB" sz="2800" dirty="0">
                <a:latin typeface="Times New Roman" panose="02020603050405020304" pitchFamily="18" charset="0"/>
                <a:ea typeface="Calibri" panose="020F0502020204030204" pitchFamily="34" charset="0"/>
                <a:cs typeface="Times New Roman" panose="02020603050405020304" pitchFamily="18" charset="0"/>
              </a:rPr>
              <a:t>Gowdy, J. (2020) Our hunter-gatherer future: Climate change, agriculture and uncivilization. </a:t>
            </a:r>
            <a:r>
              <a:rPr lang="en-GB" sz="2800" i="1" dirty="0">
                <a:latin typeface="Times New Roman" panose="02020603050405020304" pitchFamily="18" charset="0"/>
                <a:ea typeface="Calibri" panose="020F0502020204030204" pitchFamily="34" charset="0"/>
                <a:cs typeface="Times New Roman" panose="02020603050405020304" pitchFamily="18" charset="0"/>
              </a:rPr>
              <a:t>Futures</a:t>
            </a:r>
            <a:r>
              <a:rPr lang="en-GB" sz="2800" dirty="0">
                <a:latin typeface="Times New Roman" panose="02020603050405020304" pitchFamily="18" charset="0"/>
                <a:ea typeface="Calibri" panose="020F0502020204030204" pitchFamily="34" charset="0"/>
                <a:cs typeface="Times New Roman" panose="02020603050405020304" pitchFamily="18" charset="0"/>
              </a:rPr>
              <a:t>, 115, 102488. </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Hickel, J. (2021) What does degrowth mean? A few points of clarification.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Globalizations</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18(7), pp. 1105-1111.</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Nesterova, I. and Buch-Hansen, H. (2023) Degrowth and the circular economy: Reflecting on the depth of business circularity.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Journal of Cleaner Production</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https://doi.org/10.1016/j.jclepro.2023.137639 </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Schneider, F., Kallis, G., and Martinez-</a:t>
            </a:r>
            <a:r>
              <a:rPr lang="en-GB" sz="2800" dirty="0" err="1">
                <a:effectLst/>
                <a:latin typeface="Times New Roman" panose="02020603050405020304" pitchFamily="18" charset="0"/>
                <a:ea typeface="Calibri" panose="020F0502020204030204" pitchFamily="34" charset="0"/>
                <a:cs typeface="Times New Roman" panose="02020603050405020304" pitchFamily="18" charset="0"/>
              </a:rPr>
              <a:t>Alier</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J. (2010) Crisis or opportunity? Economic degrowth for social equity and ecological sustainability. Introduction to this special issue. </a:t>
            </a:r>
            <a:r>
              <a:rPr lang="en-GB" sz="2800" i="1" dirty="0">
                <a:effectLst/>
                <a:latin typeface="Times New Roman" panose="02020603050405020304" pitchFamily="18" charset="0"/>
                <a:ea typeface="Calibri" panose="020F0502020204030204" pitchFamily="34" charset="0"/>
                <a:cs typeface="Times New Roman" panose="02020603050405020304" pitchFamily="18" charset="0"/>
              </a:rPr>
              <a:t>Journal of Cleaner Production</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18 (6), pp. 511–518.</a:t>
            </a:r>
          </a:p>
          <a:p>
            <a:pPr marL="0" indent="0">
              <a:buNone/>
            </a:pPr>
            <a:r>
              <a:rPr lang="en-GB" sz="2800" dirty="0" err="1">
                <a:latin typeface="Times New Roman" panose="02020603050405020304" pitchFamily="18" charset="0"/>
                <a:ea typeface="Calibri" panose="020F0502020204030204" pitchFamily="34" charset="0"/>
                <a:cs typeface="Times New Roman" panose="02020603050405020304" pitchFamily="18" charset="0"/>
              </a:rPr>
              <a:t>Skrbina</a:t>
            </a:r>
            <a:r>
              <a:rPr lang="en-GB" sz="2800" dirty="0">
                <a:latin typeface="Times New Roman" panose="02020603050405020304" pitchFamily="18" charset="0"/>
                <a:ea typeface="Calibri" panose="020F0502020204030204" pitchFamily="34" charset="0"/>
                <a:cs typeface="Times New Roman" panose="02020603050405020304" pitchFamily="18" charset="0"/>
              </a:rPr>
              <a:t>, D. and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Kordie</a:t>
            </a:r>
            <a:r>
              <a:rPr lang="en-GB" sz="2800" dirty="0">
                <a:latin typeface="Times New Roman" panose="02020603050405020304" pitchFamily="18" charset="0"/>
                <a:ea typeface="Calibri" panose="020F0502020204030204" pitchFamily="34" charset="0"/>
                <a:cs typeface="Times New Roman" panose="02020603050405020304" pitchFamily="18" charset="0"/>
              </a:rPr>
              <a:t>, R. (2021) Creative Reconstruction of the Technological Society. In P. Heikkurinen and 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Ruuska</a:t>
            </a:r>
            <a:r>
              <a:rPr lang="en-GB" sz="2800" dirty="0">
                <a:latin typeface="Times New Roman" panose="02020603050405020304" pitchFamily="18" charset="0"/>
                <a:ea typeface="Calibri" panose="020F0502020204030204" pitchFamily="34" charset="0"/>
                <a:cs typeface="Times New Roman" panose="02020603050405020304" pitchFamily="18" charset="0"/>
              </a:rPr>
              <a:t> (eds.) </a:t>
            </a:r>
            <a:r>
              <a:rPr lang="en-GB" sz="2800" i="1" dirty="0">
                <a:latin typeface="Times New Roman" panose="02020603050405020304" pitchFamily="18" charset="0"/>
                <a:ea typeface="Calibri" panose="020F0502020204030204" pitchFamily="34" charset="0"/>
                <a:cs typeface="Times New Roman" panose="02020603050405020304" pitchFamily="18" charset="0"/>
              </a:rPr>
              <a:t>Sustainability beyond Technology: Philosophy, Critique, and Implications for Human Organization</a:t>
            </a:r>
            <a:r>
              <a:rPr lang="en-GB" sz="2800" dirty="0">
                <a:latin typeface="Times New Roman" panose="02020603050405020304" pitchFamily="18" charset="0"/>
                <a:ea typeface="Calibri" panose="020F0502020204030204" pitchFamily="34" charset="0"/>
                <a:cs typeface="Times New Roman" panose="02020603050405020304" pitchFamily="18" charset="0"/>
              </a:rPr>
              <a:t>. Oxford University Press: Oxford.</a:t>
            </a:r>
          </a:p>
          <a:p>
            <a:pPr marL="0" indent="0">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Spash, C.L. (2012) New foundations for ecological economics. Ecological Economics , 77, pp. 36 47.</a:t>
            </a:r>
          </a:p>
          <a:p>
            <a:endParaRPr lang="en-GB" dirty="0"/>
          </a:p>
        </p:txBody>
      </p:sp>
    </p:spTree>
    <p:extLst>
      <p:ext uri="{BB962C8B-B14F-4D97-AF65-F5344CB8AC3E}">
        <p14:creationId xmlns:p14="http://schemas.microsoft.com/office/powerpoint/2010/main" val="400128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E3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8244B-E46E-A658-5204-AFC744955552}"/>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Post-growth</a:t>
            </a:r>
          </a:p>
        </p:txBody>
      </p:sp>
      <p:sp>
        <p:nvSpPr>
          <p:cNvPr id="3" name="Content Placeholder 2">
            <a:extLst>
              <a:ext uri="{FF2B5EF4-FFF2-40B4-BE49-F238E27FC236}">
                <a16:creationId xmlns:a16="http://schemas.microsoft.com/office/drawing/2014/main" id="{F353EBB7-CCD5-A67C-C08F-FF141CBCC331}"/>
              </a:ext>
            </a:extLst>
          </p:cNvPr>
          <p:cNvSpPr>
            <a:spLocks noGrp="1"/>
          </p:cNvSpPr>
          <p:nvPr>
            <p:ph idx="1"/>
          </p:nvPr>
        </p:nvSpPr>
        <p:spPr/>
        <p:txBody>
          <a:bodyPr/>
          <a:lstStyle/>
          <a:p>
            <a:r>
              <a:rPr lang="en-GB" sz="2400" dirty="0">
                <a:latin typeface="Times New Roman" panose="02020603050405020304" pitchFamily="18" charset="0"/>
                <a:cs typeface="Times New Roman" panose="02020603050405020304" pitchFamily="18" charset="0"/>
              </a:rPr>
              <a:t>Using “post-growth” and “degrowth” interchangeably </a:t>
            </a:r>
          </a:p>
          <a:p>
            <a:r>
              <a:rPr lang="en-GB" sz="2400" dirty="0">
                <a:latin typeface="Times New Roman" panose="02020603050405020304" pitchFamily="18" charset="0"/>
                <a:cs typeface="Times New Roman" panose="02020603050405020304" pitchFamily="18" charset="0"/>
              </a:rPr>
              <a:t>Our experiences with this concept</a:t>
            </a:r>
          </a:p>
          <a:p>
            <a:endParaRPr lang="en-GB" dirty="0"/>
          </a:p>
        </p:txBody>
      </p:sp>
      <p:pic>
        <p:nvPicPr>
          <p:cNvPr id="5" name="Picture 4" descr="A sign on a wall&#10;&#10;Description automatically generated with low confidence">
            <a:extLst>
              <a:ext uri="{FF2B5EF4-FFF2-40B4-BE49-F238E27FC236}">
                <a16:creationId xmlns:a16="http://schemas.microsoft.com/office/drawing/2014/main" id="{FFFC6323-C593-087A-8EDC-14DB45123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185" y="2810782"/>
            <a:ext cx="5083629" cy="3812722"/>
          </a:xfrm>
          <a:prstGeom prst="rect">
            <a:avLst/>
          </a:prstGeom>
        </p:spPr>
      </p:pic>
    </p:spTree>
    <p:extLst>
      <p:ext uri="{BB962C8B-B14F-4D97-AF65-F5344CB8AC3E}">
        <p14:creationId xmlns:p14="http://schemas.microsoft.com/office/powerpoint/2010/main" val="155671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2EB7-0B0A-09F2-7ED3-EF67FA1305CA}"/>
              </a:ext>
            </a:extLst>
          </p:cNvPr>
          <p:cNvSpPr>
            <a:spLocks noGrp="1"/>
          </p:cNvSpPr>
          <p:nvPr>
            <p:ph type="title"/>
          </p:nvPr>
        </p:nvSpPr>
        <p:spPr/>
        <p:txBody>
          <a:bodyPr>
            <a:normAutofit/>
          </a:bodyPr>
          <a:lstStyle/>
          <a:p>
            <a:r>
              <a:rPr lang="en-GB" sz="3600" dirty="0">
                <a:latin typeface="Times New Roman" panose="02020603050405020304" pitchFamily="18" charset="0"/>
                <a:cs typeface="Times New Roman" panose="02020603050405020304" pitchFamily="18" charset="0"/>
              </a:rPr>
              <a:t>Definitions</a:t>
            </a:r>
          </a:p>
        </p:txBody>
      </p:sp>
      <p:sp>
        <p:nvSpPr>
          <p:cNvPr id="3" name="Content Placeholder 2">
            <a:extLst>
              <a:ext uri="{FF2B5EF4-FFF2-40B4-BE49-F238E27FC236}">
                <a16:creationId xmlns:a16="http://schemas.microsoft.com/office/drawing/2014/main" id="{508769AA-F330-5675-941B-CCE2572552C0}"/>
              </a:ext>
            </a:extLst>
          </p:cNvPr>
          <p:cNvSpPr>
            <a:spLocks noGrp="1"/>
          </p:cNvSpPr>
          <p:nvPr>
            <p:ph idx="1"/>
          </p:nvPr>
        </p:nvSpPr>
        <p:spPr/>
        <p:txBody>
          <a:bodyPr>
            <a:normAutofit fontScale="92500" lnSpcReduction="20000"/>
          </a:bodyPr>
          <a:lstStyle/>
          <a:p>
            <a:pPr algn="just"/>
            <a:r>
              <a:rPr lang="en-GB" sz="2400" dirty="0">
                <a:latin typeface="Times New Roman" panose="02020603050405020304" pitchFamily="18" charset="0"/>
                <a:cs typeface="Times New Roman" panose="02020603050405020304" pitchFamily="18" charset="0"/>
              </a:rPr>
              <a:t>No single definition</a:t>
            </a:r>
          </a:p>
          <a:p>
            <a:pPr algn="just"/>
            <a:r>
              <a:rPr lang="en-GB" sz="2400" dirty="0">
                <a:latin typeface="Times New Roman" panose="02020603050405020304" pitchFamily="18" charset="0"/>
                <a:cs typeface="Times New Roman" panose="02020603050405020304" pitchFamily="18" charset="0"/>
              </a:rPr>
              <a:t>“an equitable downscaling of production and consumption that increases human well-being and enhances ecological conditions at the local and global level” (Schneider et al., 2010, p. 511) </a:t>
            </a:r>
          </a:p>
          <a:p>
            <a:pPr algn="just"/>
            <a:r>
              <a:rPr lang="en-GB" sz="2400" dirty="0">
                <a:effectLst/>
                <a:latin typeface="Times New Roman" panose="02020603050405020304" pitchFamily="18" charset="0"/>
                <a:ea typeface="Calibri" panose="020F0502020204030204" pitchFamily="34" charset="0"/>
                <a:cs typeface="Times New Roman" panose="02020603050405020304" pitchFamily="18" charset="0"/>
              </a:rPr>
              <a:t>“Degrowth is a planned reduction of energy and resource throughput designed to bring the economy back into balance with the living world in a way that reduces inequality and improves human well-being” (Hickel, 2021, p. 1106).</a:t>
            </a:r>
            <a:endParaRPr lang="en-GB" sz="2400" dirty="0">
              <a:latin typeface="Times New Roman" panose="02020603050405020304" pitchFamily="18" charset="0"/>
              <a:cs typeface="Times New Roman" panose="02020603050405020304" pitchFamily="18" charset="0"/>
            </a:endParaRPr>
          </a:p>
          <a:p>
            <a:pPr algn="just"/>
            <a:r>
              <a:rPr lang="en-GB" sz="2400" dirty="0">
                <a:latin typeface="Times New Roman" panose="02020603050405020304" pitchFamily="18" charset="0"/>
                <a:cs typeface="Times New Roman" panose="02020603050405020304" pitchFamily="18" charset="0"/>
              </a:rPr>
              <a:t>“deep transformations occurring on all four interrelated planes of social being [material transactions with nature, social relations, social structures, inner being], on different scales and in all sites, guided by gentleness and care, towards a society co-existing harmoniously within itself and with nature” (Buch-Hansen and Nesterova, 2023, p. 8) (</a:t>
            </a:r>
            <a:r>
              <a:rPr lang="en-GB" sz="2400" b="1" i="1" dirty="0">
                <a:latin typeface="Times New Roman" panose="02020603050405020304" pitchFamily="18" charset="0"/>
                <a:cs typeface="Times New Roman" panose="02020603050405020304" pitchFamily="18" charset="0"/>
              </a:rPr>
              <a:t>theory of social change + humanism + genuine, long-term sustainability, non-anthropocentrism</a:t>
            </a:r>
            <a:r>
              <a:rPr lang="en-GB" sz="2400" dirty="0">
                <a:latin typeface="Times New Roman" panose="02020603050405020304" pitchFamily="18" charset="0"/>
                <a:cs typeface="Times New Roman" panose="02020603050405020304" pitchFamily="18" charset="0"/>
              </a:rPr>
              <a:t>)</a:t>
            </a:r>
          </a:p>
          <a:p>
            <a:pPr algn="just"/>
            <a:r>
              <a:rPr lang="en-GB" sz="2400" dirty="0">
                <a:latin typeface="Times New Roman" panose="02020603050405020304" pitchFamily="18" charset="0"/>
                <a:cs typeface="Times New Roman" panose="02020603050405020304" pitchFamily="18" charset="0"/>
              </a:rPr>
              <a:t>Our theory of social change: transformation of detrimental + reproduction of nurturing structures</a:t>
            </a:r>
          </a:p>
          <a:p>
            <a:endParaRPr lang="en-GB" dirty="0"/>
          </a:p>
        </p:txBody>
      </p:sp>
    </p:spTree>
    <p:extLst>
      <p:ext uri="{BB962C8B-B14F-4D97-AF65-F5344CB8AC3E}">
        <p14:creationId xmlns:p14="http://schemas.microsoft.com/office/powerpoint/2010/main" val="274218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F29D-071B-7B14-2E32-7463CA424D25}"/>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Post-growth: background</a:t>
            </a:r>
          </a:p>
        </p:txBody>
      </p:sp>
      <p:sp>
        <p:nvSpPr>
          <p:cNvPr id="3" name="Content Placeholder 2">
            <a:extLst>
              <a:ext uri="{FF2B5EF4-FFF2-40B4-BE49-F238E27FC236}">
                <a16:creationId xmlns:a16="http://schemas.microsoft.com/office/drawing/2014/main" id="{203AB65D-DEF2-B56B-4978-A6004F994D8C}"/>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Ecological economics</a:t>
            </a:r>
          </a:p>
          <a:p>
            <a:r>
              <a:rPr lang="en-GB" sz="2400" dirty="0">
                <a:latin typeface="Times New Roman" panose="02020603050405020304" pitchFamily="18" charset="0"/>
                <a:cs typeface="Times New Roman" panose="02020603050405020304" pitchFamily="18" charset="0"/>
              </a:rPr>
              <a:t>Biophysical economics</a:t>
            </a:r>
          </a:p>
          <a:p>
            <a:r>
              <a:rPr lang="en-GB" sz="2400" dirty="0">
                <a:latin typeface="Times New Roman" panose="02020603050405020304" pitchFamily="18" charset="0"/>
                <a:cs typeface="Times New Roman" panose="02020603050405020304" pitchFamily="18" charset="0"/>
              </a:rPr>
              <a:t>Steady-state economics</a:t>
            </a:r>
          </a:p>
          <a:p>
            <a:endParaRPr lang="en-GB" sz="2400" dirty="0">
              <a:latin typeface="Times New Roman" panose="02020603050405020304" pitchFamily="18" charset="0"/>
              <a:cs typeface="Times New Roman" panose="02020603050405020304" pitchFamily="18" charset="0"/>
            </a:endParaRPr>
          </a:p>
          <a:p>
            <a:pPr marL="0" indent="0">
              <a:buNone/>
            </a:pPr>
            <a:r>
              <a:rPr lang="en-GB" sz="2400" i="1" dirty="0">
                <a:latin typeface="Times New Roman" panose="02020603050405020304" pitchFamily="18" charset="0"/>
                <a:cs typeface="Times New Roman" panose="02020603050405020304" pitchFamily="18" charset="0"/>
              </a:rPr>
              <a:t>And more:</a:t>
            </a:r>
          </a:p>
          <a:p>
            <a:r>
              <a:rPr lang="en-GB" sz="2400" dirty="0">
                <a:latin typeface="Times New Roman" panose="02020603050405020304" pitchFamily="18" charset="0"/>
                <a:cs typeface="Times New Roman" panose="02020603050405020304" pitchFamily="18" charset="0"/>
              </a:rPr>
              <a:t>Critical political economy, Marxism</a:t>
            </a:r>
          </a:p>
          <a:p>
            <a:r>
              <a:rPr lang="en-GB" sz="2400" dirty="0">
                <a:latin typeface="Times New Roman" panose="02020603050405020304" pitchFamily="18" charset="0"/>
                <a:cs typeface="Times New Roman" panose="02020603050405020304" pitchFamily="18" charset="0"/>
              </a:rPr>
              <a:t>Eco-anarchism</a:t>
            </a:r>
          </a:p>
          <a:p>
            <a:r>
              <a:rPr lang="en-GB" sz="2400" dirty="0">
                <a:latin typeface="Times New Roman" panose="02020603050405020304" pitchFamily="18" charset="0"/>
                <a:cs typeface="Times New Roman" panose="02020603050405020304" pitchFamily="18" charset="0"/>
              </a:rPr>
              <a:t>Economic anthropology (capitalism is not the only possible system)</a:t>
            </a:r>
          </a:p>
          <a:p>
            <a:r>
              <a:rPr lang="en-GB" sz="2400" dirty="0">
                <a:latin typeface="Times New Roman" panose="02020603050405020304" pitchFamily="18" charset="0"/>
                <a:cs typeface="Times New Roman" panose="02020603050405020304" pitchFamily="18" charset="0"/>
              </a:rPr>
              <a:t>Political ecology</a:t>
            </a:r>
          </a:p>
          <a:p>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903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1A5E-FBB0-508A-B18A-1AF70817979F}"/>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Ecological economics: Disciplinary grounding of degrowth</a:t>
            </a:r>
          </a:p>
        </p:txBody>
      </p:sp>
      <p:sp>
        <p:nvSpPr>
          <p:cNvPr id="3" name="Content Placeholder 2">
            <a:extLst>
              <a:ext uri="{FF2B5EF4-FFF2-40B4-BE49-F238E27FC236}">
                <a16:creationId xmlns:a16="http://schemas.microsoft.com/office/drawing/2014/main" id="{6CEDD8B6-187B-4CE3-23FB-2D5A976AD6E4}"/>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Environmental critique of the 1960s and 1970s</a:t>
            </a:r>
          </a:p>
          <a:p>
            <a:r>
              <a:rPr lang="en-GB" sz="2400" dirty="0">
                <a:latin typeface="Times New Roman" panose="02020603050405020304" pitchFamily="18" charset="0"/>
                <a:cs typeface="Times New Roman" panose="02020603050405020304" pitchFamily="18" charset="0"/>
              </a:rPr>
              <a:t>Ecological economics emerged as a distinct field in the 1980s based on the literature on limits to growth of the 1960s and 70s</a:t>
            </a:r>
          </a:p>
          <a:p>
            <a:r>
              <a:rPr lang="en-GB" sz="2400" dirty="0">
                <a:latin typeface="Times New Roman" panose="02020603050405020304" pitchFamily="18" charset="0"/>
                <a:cs typeface="Times New Roman" panose="02020603050405020304" pitchFamily="18" charset="0"/>
              </a:rPr>
              <a:t>“All economic systems are subsystems within the big biophysical system of ecological interdependence.” (Daly, 1993, p. 39)</a:t>
            </a:r>
          </a:p>
          <a:p>
            <a:r>
              <a:rPr lang="en-GB" sz="2400" dirty="0">
                <a:latin typeface="Times New Roman" panose="02020603050405020304" pitchFamily="18" charset="0"/>
                <a:cs typeface="Times New Roman" panose="02020603050405020304" pitchFamily="18" charset="0"/>
              </a:rPr>
              <a:t>Economies cannot grow forever, nature imposes limits on human economic activities, steady-state is needed, not unlimited growth</a:t>
            </a:r>
          </a:p>
          <a:p>
            <a:r>
              <a:rPr lang="en-GB" sz="2400" dirty="0">
                <a:latin typeface="Times New Roman" panose="02020603050405020304" pitchFamily="18" charset="0"/>
                <a:cs typeface="Times New Roman" panose="02020603050405020304" pitchFamily="18" charset="0"/>
              </a:rPr>
              <a:t>Economies are subject to nature’s laws</a:t>
            </a:r>
          </a:p>
          <a:p>
            <a:r>
              <a:rPr lang="en-GB" sz="2400" dirty="0">
                <a:latin typeface="Times New Roman" panose="02020603050405020304" pitchFamily="18" charset="0"/>
                <a:cs typeface="Times New Roman" panose="02020603050405020304" pitchFamily="18" charset="0"/>
              </a:rPr>
              <a:t>Works of Nicholas Georgescu-Roegen (the entropy law applied to economic processes) and Herman Daly (steady-state) were influential </a:t>
            </a:r>
          </a:p>
        </p:txBody>
      </p:sp>
    </p:spTree>
    <p:extLst>
      <p:ext uri="{BB962C8B-B14F-4D97-AF65-F5344CB8AC3E}">
        <p14:creationId xmlns:p14="http://schemas.microsoft.com/office/powerpoint/2010/main" val="1018005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384C-8EE9-1DD6-9A59-4CE4048C65C7}"/>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Ecological economics ideas</a:t>
            </a:r>
          </a:p>
        </p:txBody>
      </p:sp>
      <p:sp>
        <p:nvSpPr>
          <p:cNvPr id="3" name="Content Placeholder 2">
            <a:extLst>
              <a:ext uri="{FF2B5EF4-FFF2-40B4-BE49-F238E27FC236}">
                <a16:creationId xmlns:a16="http://schemas.microsoft.com/office/drawing/2014/main" id="{BCB74A9B-47A6-5F29-81C9-198F675CAFF3}"/>
              </a:ext>
            </a:extLst>
          </p:cNvPr>
          <p:cNvSpPr>
            <a:spLocks noGrp="1"/>
          </p:cNvSpPr>
          <p:nvPr>
            <p:ph idx="1"/>
          </p:nvPr>
        </p:nvSpPr>
        <p:spPr/>
        <p:txBody>
          <a:bodyPr/>
          <a:lstStyle/>
          <a:p>
            <a:r>
              <a:rPr lang="en-GB" sz="2400" dirty="0">
                <a:latin typeface="Times New Roman" panose="02020603050405020304" pitchFamily="18" charset="0"/>
                <a:cs typeface="Times New Roman" panose="02020603050405020304" pitchFamily="18" charset="0"/>
              </a:rPr>
              <a:t>Economy as an open system (takes materials from nature, creates wastes which return to nature)</a:t>
            </a:r>
          </a:p>
          <a:p>
            <a:r>
              <a:rPr lang="en-GB" sz="2400" dirty="0">
                <a:latin typeface="Times New Roman" panose="02020603050405020304" pitchFamily="18" charset="0"/>
                <a:cs typeface="Times New Roman" panose="02020603050405020304" pitchFamily="18" charset="0"/>
              </a:rPr>
              <a:t>Some kind of a steady-state (constant throughput of matter and energy, constant human population size etc.) is desirable</a:t>
            </a:r>
          </a:p>
          <a:p>
            <a:r>
              <a:rPr lang="en-GB" sz="2400" dirty="0">
                <a:latin typeface="Times New Roman" panose="02020603050405020304" pitchFamily="18" charset="0"/>
                <a:cs typeface="Times New Roman" panose="02020603050405020304" pitchFamily="18" charset="0"/>
              </a:rPr>
              <a:t>Growth vs development: economies should not grow but they can develop. Quantity vs quality</a:t>
            </a:r>
          </a:p>
          <a:p>
            <a:r>
              <a:rPr lang="en-GB" sz="2400" dirty="0">
                <a:latin typeface="Times New Roman" panose="02020603050405020304" pitchFamily="18" charset="0"/>
                <a:cs typeface="Times New Roman" panose="02020603050405020304" pitchFamily="18" charset="0"/>
              </a:rPr>
              <a:t>Ecological economics = economics + ecology, but other sciences were welcomed to contribute (biology, physics, etc.)</a:t>
            </a:r>
          </a:p>
          <a:p>
            <a:r>
              <a:rPr lang="en-GB" sz="2400" dirty="0">
                <a:latin typeface="Times New Roman" panose="02020603050405020304" pitchFamily="18" charset="0"/>
                <a:cs typeface="Times New Roman" panose="02020603050405020304" pitchFamily="18" charset="0"/>
              </a:rPr>
              <a:t>Rejection of “homo economicus”</a:t>
            </a:r>
          </a:p>
          <a:p>
            <a:r>
              <a:rPr lang="en-GB" sz="2400" dirty="0">
                <a:latin typeface="Times New Roman" panose="02020603050405020304" pitchFamily="18" charset="0"/>
                <a:cs typeface="Times New Roman" panose="02020603050405020304" pitchFamily="18" charset="0"/>
              </a:rPr>
              <a:t>Openness to diverse methods, not only mathematical methods</a:t>
            </a:r>
          </a:p>
          <a:p>
            <a:endParaRPr lang="en-GB" dirty="0"/>
          </a:p>
        </p:txBody>
      </p:sp>
    </p:spTree>
    <p:extLst>
      <p:ext uri="{BB962C8B-B14F-4D97-AF65-F5344CB8AC3E}">
        <p14:creationId xmlns:p14="http://schemas.microsoft.com/office/powerpoint/2010/main" val="307644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4427-1578-CFA4-F5BD-A3255460E6E3}"/>
              </a:ext>
            </a:extLst>
          </p:cNvPr>
          <p:cNvSpPr>
            <a:spLocks noGrp="1"/>
          </p:cNvSpPr>
          <p:nvPr>
            <p:ph type="title"/>
          </p:nvPr>
        </p:nvSpPr>
        <p:spPr/>
        <p:txBody>
          <a:bodyPr>
            <a:normAutofit/>
          </a:bodyPr>
          <a:lstStyle/>
          <a:p>
            <a:r>
              <a:rPr lang="en-GB" sz="3000" dirty="0">
                <a:latin typeface="Times New Roman" panose="02020603050405020304" pitchFamily="18" charset="0"/>
                <a:cs typeface="Times New Roman" panose="02020603050405020304" pitchFamily="18" charset="0"/>
              </a:rPr>
              <a:t>Controversies</a:t>
            </a:r>
          </a:p>
        </p:txBody>
      </p:sp>
      <p:sp>
        <p:nvSpPr>
          <p:cNvPr id="3" name="Content Placeholder 2">
            <a:extLst>
              <a:ext uri="{FF2B5EF4-FFF2-40B4-BE49-F238E27FC236}">
                <a16:creationId xmlns:a16="http://schemas.microsoft.com/office/drawing/2014/main" id="{938F1FEB-459F-40DE-E475-4407F28CB8CC}"/>
              </a:ext>
            </a:extLst>
          </p:cNvPr>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Steady state: difficult to measure, perhaps authoritarian, (tradable) birth permits</a:t>
            </a:r>
          </a:p>
          <a:p>
            <a:r>
              <a:rPr lang="en-GB" sz="2400" dirty="0">
                <a:latin typeface="Times New Roman" panose="02020603050405020304" pitchFamily="18" charset="0"/>
                <a:cs typeface="Times New Roman" panose="02020603050405020304" pitchFamily="18" charset="0"/>
              </a:rPr>
              <a:t>Not sensitive to social sciences (Clive L. Spash hence proposed ‘social ecological economics’)</a:t>
            </a:r>
          </a:p>
          <a:p>
            <a:r>
              <a:rPr lang="en-GB" sz="2400" dirty="0">
                <a:latin typeface="Times New Roman" panose="02020603050405020304" pitchFamily="18" charset="0"/>
                <a:cs typeface="Times New Roman" panose="02020603050405020304" pitchFamily="18" charset="0"/>
              </a:rPr>
              <a:t>What are the philosophical foundations, some common grounds for our scientific efforts in ecological economics? (Spash, 2012)</a:t>
            </a:r>
          </a:p>
          <a:p>
            <a:r>
              <a:rPr lang="en-GB" sz="2400" dirty="0">
                <a:latin typeface="Times New Roman" panose="02020603050405020304" pitchFamily="18" charset="0"/>
                <a:cs typeface="Times New Roman" panose="02020603050405020304" pitchFamily="18" charset="0"/>
              </a:rPr>
              <a:t>Largely ignored the microeconomic level of agents (including businesses)</a:t>
            </a:r>
          </a:p>
          <a:p>
            <a:r>
              <a:rPr lang="en-GB" sz="2400" dirty="0">
                <a:latin typeface="Times New Roman" panose="02020603050405020304" pitchFamily="18" charset="0"/>
                <a:cs typeface="Times New Roman" panose="02020603050405020304" pitchFamily="18" charset="0"/>
              </a:rPr>
              <a:t>Nature is still seen as a ‘sink’ for wastes, non-human beings ignored</a:t>
            </a:r>
          </a:p>
        </p:txBody>
      </p:sp>
    </p:spTree>
    <p:extLst>
      <p:ext uri="{BB962C8B-B14F-4D97-AF65-F5344CB8AC3E}">
        <p14:creationId xmlns:p14="http://schemas.microsoft.com/office/powerpoint/2010/main" val="411772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2647</Words>
  <Application>Microsoft Office PowerPoint</Application>
  <PresentationFormat>Widescreen</PresentationFormat>
  <Paragraphs>217</Paragraphs>
  <Slides>37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-apple-system</vt:lpstr>
      <vt:lpstr>Arial</vt:lpstr>
      <vt:lpstr>Calibri</vt:lpstr>
      <vt:lpstr>Calibri Light</vt:lpstr>
      <vt:lpstr>Times New Roman</vt:lpstr>
      <vt:lpstr>Office Theme</vt:lpstr>
      <vt:lpstr>   “Systems change for sustainability: transitions, degrowth, etc.”  Post-growth &amp; business</vt:lpstr>
      <vt:lpstr>“Systems change for sustainability: transitions, degrowth, etc.”</vt:lpstr>
      <vt:lpstr>What will we discuss today?</vt:lpstr>
      <vt:lpstr>Post-growth</vt:lpstr>
      <vt:lpstr>Definitions</vt:lpstr>
      <vt:lpstr>Post-growth: background</vt:lpstr>
      <vt:lpstr>Ecological economics: Disciplinary grounding of degrowth</vt:lpstr>
      <vt:lpstr>Ecological economics ideas</vt:lpstr>
      <vt:lpstr>Controversies</vt:lpstr>
      <vt:lpstr>Degrowth</vt:lpstr>
      <vt:lpstr>Degrowth: proposed benefits</vt:lpstr>
      <vt:lpstr>Degrowth: not a homogenous field</vt:lpstr>
      <vt:lpstr>Post-growth: before</vt:lpstr>
      <vt:lpstr>Post-growth: unfolding</vt:lpstr>
      <vt:lpstr>Diversity in post-growth theorising</vt:lpstr>
      <vt:lpstr>Diversity within capitalism (Gibson-Graham and Dombroski, 2020)</vt:lpstr>
      <vt:lpstr>Less and more (Buch-Hansen and Nesterova, 2023)</vt:lpstr>
      <vt:lpstr>Post-growth: critique</vt:lpstr>
      <vt:lpstr>Difficult, controversial topics</vt:lpstr>
      <vt:lpstr>Post-growth: some loose ends</vt:lpstr>
      <vt:lpstr>Possible ways forward</vt:lpstr>
      <vt:lpstr>Agency-structure dualism</vt:lpstr>
      <vt:lpstr>Middle ground position, example</vt:lpstr>
      <vt:lpstr>Post-growth &amp; business</vt:lpstr>
      <vt:lpstr>A theory of degrowth (Buch-Hansen et al., forthcoming)</vt:lpstr>
      <vt:lpstr>Eco-social policies</vt:lpstr>
      <vt:lpstr>Post-growth &amp; business</vt:lpstr>
      <vt:lpstr>Post-growth and business: the framework (Nesterova, 2020)</vt:lpstr>
      <vt:lpstr>Post-growth &amp; business: steps forward</vt:lpstr>
      <vt:lpstr>Post-growth business: what it will entail</vt:lpstr>
      <vt:lpstr>Some aspects of degrowth business to contemplate</vt:lpstr>
      <vt:lpstr>Examples: degrowth food production in Sweden?</vt:lpstr>
      <vt:lpstr>Degrowth business and circularity </vt:lpstr>
      <vt:lpstr>Degrowth business and circularity (Nesterova and Buch-Hansen, 2023: Degrowth and the circular economy: Reflecting on the depth of business circularity)</vt:lpstr>
      <vt:lpstr>Degrowth business and circularity (continued)</vt:lpstr>
      <vt:lpstr>Degrowth business and circularity (continued)</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Post-growth &amp; business</dc:title>
  <dc:creator>Iana</dc:creator>
  <cp:lastModifiedBy>Iana</cp:lastModifiedBy>
  <cp:revision>1</cp:revision>
  <dcterms:created xsi:type="dcterms:W3CDTF">2023-04-23T11:23:51Z</dcterms:created>
  <dcterms:modified xsi:type="dcterms:W3CDTF">2023-06-01T16:11:25Z</dcterms:modified>
</cp:coreProperties>
</file>