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7" r:id="rId5"/>
    <p:sldId id="259" r:id="rId6"/>
    <p:sldId id="263" r:id="rId7"/>
    <p:sldId id="269" r:id="rId8"/>
    <p:sldId id="262" r:id="rId9"/>
    <p:sldId id="261" r:id="rId10"/>
    <p:sldId id="264" r:id="rId11"/>
    <p:sldId id="265" r:id="rId12"/>
    <p:sldId id="266" r:id="rId13"/>
    <p:sldId id="270" r:id="rId14"/>
    <p:sldId id="267" r:id="rId15"/>
    <p:sldId id="271" r:id="rId16"/>
    <p:sldId id="276" r:id="rId17"/>
    <p:sldId id="272" r:id="rId18"/>
    <p:sldId id="273" r:id="rId19"/>
    <p:sldId id="274" r:id="rId20"/>
    <p:sldId id="275" r:id="rId21"/>
    <p:sldId id="277" r:id="rId22"/>
    <p:sldId id="278" r:id="rId23"/>
    <p:sldId id="281" r:id="rId24"/>
    <p:sldId id="280" r:id="rId25"/>
    <p:sldId id="285" r:id="rId26"/>
    <p:sldId id="282" r:id="rId27"/>
    <p:sldId id="283" r:id="rId28"/>
    <p:sldId id="258" r:id="rId29"/>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2" autoAdjust="0"/>
    <p:restoredTop sz="96327" autoAdjust="0"/>
  </p:normalViewPr>
  <p:slideViewPr>
    <p:cSldViewPr snapToGrid="0" snapToObjects="1">
      <p:cViewPr varScale="1">
        <p:scale>
          <a:sx n="80" d="100"/>
          <a:sy n="80" d="100"/>
        </p:scale>
        <p:origin x="91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5/15/2023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5/15/2023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aterialbank.aalto.fi/l/w2wWj_hmTJG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dirty="0"/>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60438" y="1143000"/>
            <a:ext cx="4937125" cy="3086100"/>
          </a:xfrm>
        </p:spPr>
      </p:sp>
      <p:sp>
        <p:nvSpPr>
          <p:cNvPr id="3" name="Huomautusten paikkamerkki 2"/>
          <p:cNvSpPr>
            <a:spLocks noGrp="1"/>
          </p:cNvSpPr>
          <p:nvPr>
            <p:ph type="body" idx="1"/>
          </p:nvPr>
        </p:nvSpPr>
        <p:spPr/>
        <p:txBody>
          <a:bodyPr/>
          <a:lstStyle/>
          <a:p>
            <a:r>
              <a:rPr lang="fi-FI" b="1" noProof="1">
                <a:latin typeface="Arial" panose="020B0604020202020204" pitchFamily="34" charset="0"/>
                <a:cs typeface="Arial" panose="020B0604020202020204" pitchFamily="34" charset="0"/>
              </a:rPr>
              <a:t>Good to remember</a:t>
            </a:r>
          </a:p>
          <a:p>
            <a:r>
              <a:rPr lang="en-GB" sz="1800" dirty="0">
                <a:solidFill>
                  <a:srgbClr val="000000"/>
                </a:solidFill>
                <a:effectLst/>
                <a:latin typeface="Arial" panose="020B0604020202020204" pitchFamily="34" charset="0"/>
                <a:ea typeface="Times New Roman" panose="02020603050405020304" pitchFamily="18" charset="0"/>
              </a:rPr>
              <a:t>Don’t paste text direct from other documents onto the PowerPoint template, as this will render incorrect formatting. Before pasting any text onto this template, use for example Notepad for removing the source text formatting.</a:t>
            </a:r>
            <a:endParaRPr lang="fi-FI" noProof="1">
              <a:latin typeface="Arial" panose="020B0604020202020204" pitchFamily="34" charset="0"/>
              <a:cs typeface="Arial" panose="020B0604020202020204" pitchFamily="34" charset="0"/>
            </a:endParaRPr>
          </a:p>
          <a:p>
            <a:endParaRPr lang="fi-FI" noProof="1">
              <a:latin typeface="Arial" panose="020B0604020202020204" pitchFamily="34" charset="0"/>
              <a:cs typeface="Arial" panose="020B0604020202020204" pitchFamily="34" charset="0"/>
            </a:endParaRPr>
          </a:p>
          <a:p>
            <a:r>
              <a:rPr lang="fi-FI" b="1" noProof="1">
                <a:latin typeface="Arial" panose="020B0604020202020204" pitchFamily="34" charset="0"/>
                <a:cs typeface="Arial" panose="020B0604020202020204" pitchFamily="34" charset="0"/>
              </a:rPr>
              <a:t>How to insert header &amp; footer</a:t>
            </a:r>
          </a:p>
          <a:p>
            <a:pPr marL="0" indent="0">
              <a:buNone/>
            </a:pPr>
            <a:r>
              <a:rPr lang="fi-FI" noProof="1">
                <a:latin typeface="Arial" panose="020B0604020202020204" pitchFamily="34" charset="0"/>
                <a:cs typeface="Arial" panose="020B0604020202020204" pitchFamily="34" charset="0"/>
              </a:rPr>
              <a:t>1. Choose </a:t>
            </a:r>
            <a:r>
              <a:rPr lang="fi-FI" i="1" noProof="1">
                <a:latin typeface="Arial" panose="020B0604020202020204" pitchFamily="34" charset="0"/>
                <a:cs typeface="Arial" panose="020B0604020202020204" pitchFamily="34" charset="0"/>
              </a:rPr>
              <a:t>"Insert / Header &amp; Footer" </a:t>
            </a:r>
            <a:r>
              <a:rPr lang="fi-FI" noProof="1">
                <a:latin typeface="Arial" panose="020B0604020202020204" pitchFamily="34" charset="0"/>
                <a:cs typeface="Arial" panose="020B0604020202020204" pitchFamily="34" charset="0"/>
              </a:rPr>
              <a:t>to change footer text. </a:t>
            </a:r>
          </a:p>
          <a:p>
            <a:pPr marL="0" indent="0">
              <a:buNone/>
            </a:pPr>
            <a:r>
              <a:rPr lang="fi-FI" noProof="1">
                <a:latin typeface="Arial" panose="020B0604020202020204" pitchFamily="34" charset="0"/>
                <a:cs typeface="Arial" panose="020B0604020202020204" pitchFamily="34" charset="0"/>
              </a:rPr>
              <a:t>2. In the panel you can change the footer, page number and date options.</a:t>
            </a:r>
          </a:p>
          <a:p>
            <a:pPr marL="0" indent="0">
              <a:buNone/>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How to add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noProof="1">
                <a:solidFill>
                  <a:srgbClr val="000000"/>
                </a:solidFill>
                <a:effectLst/>
                <a:latin typeface="Arial" panose="020B0604020202020204" pitchFamily="34" charset="0"/>
                <a:ea typeface="Times New Roman" panose="02020603050405020304" pitchFamily="18" charset="0"/>
              </a:rPr>
              <a:t>Click icon to add image. Or, you can choose one related to your content from a selection of photos available in Material Bank.</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1800" noProof="1">
              <a:solidFill>
                <a:srgbClr val="000000"/>
              </a:solidFill>
              <a:effectLst/>
              <a:latin typeface="Calibri" panose="020F0502020204030204" pitchFamily="34" charset="0"/>
              <a:ea typeface="Calibri" panose="020F0502020204030204" pitchFamily="34" charset="0"/>
            </a:endParaRPr>
          </a:p>
          <a:p>
            <a:pPr marL="0" indent="0">
              <a:buNone/>
            </a:pPr>
            <a:endParaRPr lang="fi-FI" noProof="1">
              <a:latin typeface="Arial" panose="020B0604020202020204" pitchFamily="34" charset="0"/>
              <a:cs typeface="Arial" panose="020B0604020202020204" pitchFamily="34" charset="0"/>
            </a:endParaRPr>
          </a:p>
          <a:p>
            <a:pPr marL="0" indent="0">
              <a:buNone/>
            </a:pPr>
            <a:r>
              <a:rPr lang="fi-FI" noProof="1">
                <a:latin typeface="Arial" panose="020B0604020202020204" pitchFamily="34" charset="0"/>
                <a:cs typeface="Arial" panose="020B0604020202020204" pitchFamily="34" charset="0"/>
              </a:rPr>
              <a:t>***</a:t>
            </a:r>
          </a:p>
          <a:p>
            <a:pPr marL="457200" indent="-457200">
              <a:buAutoNum type="arabicPeriod"/>
            </a:pPr>
            <a:endParaRPr lang="fi-FI"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Hyvä muistaa</a:t>
            </a:r>
          </a:p>
          <a:p>
            <a:pPr marL="0" indent="0">
              <a:buNone/>
            </a:pPr>
            <a:r>
              <a:rPr lang="fi-FI" b="0" noProof="1">
                <a:latin typeface="Arial" panose="020B0604020202020204" pitchFamily="34" charset="0"/>
                <a:cs typeface="Arial" panose="020B0604020202020204" pitchFamily="34" charset="0"/>
              </a:rPr>
              <a:t>Älä kopioi tekstiä suoraan muista sovelluksista tai dokumenteista,</a:t>
            </a:r>
            <a:r>
              <a:rPr lang="fi-FI" b="0" baseline="0" noProof="1">
                <a:latin typeface="Arial" panose="020B0604020202020204" pitchFamily="34" charset="0"/>
                <a:cs typeface="Arial" panose="020B0604020202020204" pitchFamily="34" charset="0"/>
              </a:rPr>
              <a:t> etteivät pohjan valmiit muotoiluasetukset muuttuisi</a:t>
            </a:r>
            <a:r>
              <a:rPr lang="fi-FI" b="0" noProof="1">
                <a:latin typeface="Arial" panose="020B0604020202020204" pitchFamily="34" charset="0"/>
                <a:cs typeface="Arial" panose="020B0604020202020204" pitchFamily="34" charset="0"/>
              </a:rPr>
              <a:t>. Käytä esimerkiksi Notepadia poistaaksesi</a:t>
            </a:r>
            <a:r>
              <a:rPr lang="fi-FI" b="0" baseline="0" noProof="1">
                <a:latin typeface="Arial" panose="020B0604020202020204" pitchFamily="34" charset="0"/>
                <a:cs typeface="Arial" panose="020B0604020202020204" pitchFamily="34" charset="0"/>
              </a:rPr>
              <a:t> tekstistä valmiit muotoiluasetukset.</a:t>
            </a:r>
          </a:p>
          <a:p>
            <a:pPr marL="0" indent="0">
              <a:buNone/>
            </a:pPr>
            <a:endParaRPr lang="fi-FI" b="0" baseline="0" noProof="1">
              <a:latin typeface="Arial" panose="020B0604020202020204" pitchFamily="34" charset="0"/>
              <a:cs typeface="Arial" panose="020B0604020202020204" pitchFamily="34" charset="0"/>
            </a:endParaRPr>
          </a:p>
          <a:p>
            <a:pPr marL="0" indent="0">
              <a:buNone/>
            </a:pPr>
            <a:r>
              <a:rPr lang="fi-FI" b="1" baseline="0" noProof="1">
                <a:latin typeface="Arial" panose="020B0604020202020204" pitchFamily="34" charset="0"/>
                <a:cs typeface="Arial" panose="020B0604020202020204" pitchFamily="34" charset="0"/>
              </a:rPr>
              <a:t>Näin lisäät ylä- tai alatunnisteet</a:t>
            </a:r>
          </a:p>
          <a:p>
            <a:pPr marL="0" indent="0">
              <a:buFont typeface="+mj-lt"/>
              <a:buNone/>
            </a:pPr>
            <a:r>
              <a:rPr lang="fi-FI" b="0" baseline="0" noProof="1">
                <a:latin typeface="Arial" panose="020B0604020202020204" pitchFamily="34" charset="0"/>
                <a:cs typeface="Arial" panose="020B0604020202020204" pitchFamily="34" charset="0"/>
              </a:rPr>
              <a:t>1. Valitse </a:t>
            </a:r>
            <a:r>
              <a:rPr lang="fi-FI" b="0" i="1" baseline="0" noProof="1">
                <a:latin typeface="Arial" panose="020B0604020202020204" pitchFamily="34" charset="0"/>
                <a:cs typeface="Arial" panose="020B0604020202020204" pitchFamily="34" charset="0"/>
              </a:rPr>
              <a:t>“Lisää / Ylä- ja alatunniste”</a:t>
            </a:r>
          </a:p>
          <a:p>
            <a:pPr marL="0" indent="0">
              <a:buFont typeface="+mj-lt"/>
              <a:buNone/>
            </a:pPr>
            <a:r>
              <a:rPr lang="fi-FI" b="0" baseline="0" noProof="1">
                <a:latin typeface="Arial" panose="020B0604020202020204" pitchFamily="34" charset="0"/>
                <a:cs typeface="Arial" panose="020B0604020202020204" pitchFamily="34" charset="0"/>
              </a:rPr>
              <a:t>2. Valintaikkunassa voit muuttaa ylä- ja alatunnisteiden, sivunumeroinnin ja päivämäärän asetuksia.</a:t>
            </a:r>
            <a:endParaRPr lang="fi-FI" b="0" noProof="1">
              <a:latin typeface="Arial" panose="020B0604020202020204" pitchFamily="34" charset="0"/>
              <a:cs typeface="Arial" panose="020B0604020202020204" pitchFamily="34" charset="0"/>
            </a:endParaRPr>
          </a:p>
          <a:p>
            <a:pPr marL="0" indent="0">
              <a:buNone/>
            </a:pPr>
            <a:endParaRPr lang="fi-FI" b="1" noProof="1">
              <a:latin typeface="Arial" panose="020B0604020202020204" pitchFamily="34" charset="0"/>
              <a:cs typeface="Arial" panose="020B0604020202020204" pitchFamily="34" charset="0"/>
            </a:endParaRPr>
          </a:p>
          <a:p>
            <a:pPr marL="0" indent="0">
              <a:buNone/>
            </a:pPr>
            <a:r>
              <a:rPr lang="fi-FI" b="1" noProof="1">
                <a:latin typeface="Arial" panose="020B0604020202020204" pitchFamily="34" charset="0"/>
                <a:cs typeface="Arial" panose="020B0604020202020204" pitchFamily="34" charset="0"/>
              </a:rPr>
              <a:t>Uuden sivun luominen</a:t>
            </a:r>
          </a:p>
          <a:p>
            <a:pPr marL="0" indent="0">
              <a:buNone/>
            </a:pPr>
            <a:r>
              <a:rPr lang="fi-FI" noProof="1"/>
              <a:t>Valitse valikosta ”</a:t>
            </a:r>
            <a:r>
              <a:rPr lang="fi-FI" i="1" noProof="1"/>
              <a:t>Aloitus / Uusi dia” </a:t>
            </a:r>
            <a:r>
              <a:rPr lang="fi-FI" noProof="1"/>
              <a:t>jolloin saat näkyviin listan valmiiksi määritellyistä mallipohjista.</a:t>
            </a:r>
          </a:p>
          <a:p>
            <a:pPr marL="0" indent="0">
              <a:buNone/>
            </a:pPr>
            <a:r>
              <a:rPr lang="fi-FI" noProof="1"/>
              <a:t>Voit myös muuttaa olemassa olevan sivun ilmettä valikosta ”</a:t>
            </a:r>
            <a:r>
              <a:rPr lang="fi-FI" i="1" noProof="1"/>
              <a:t>Aloitus / Asettelu”</a:t>
            </a:r>
            <a:r>
              <a:rPr lang="fi-FI" noProof="1"/>
              <a:t>, jolloin saat näkyviin listan mallipohjan sivuista. </a:t>
            </a:r>
          </a:p>
          <a:p>
            <a:pPr marL="0" indent="0">
              <a:buNone/>
            </a:pPr>
            <a:endParaRPr lang="fi-FI" b="0" noProof="1"/>
          </a:p>
          <a:p>
            <a:pPr marL="0" indent="0">
              <a:buNone/>
            </a:pPr>
            <a:r>
              <a:rPr lang="fi-FI" b="1" noProof="1"/>
              <a:t>Kuvien lisääminen</a:t>
            </a:r>
          </a:p>
          <a:p>
            <a:pPr marL="0" marR="0" lvl="0" indent="0" algn="l" defTabSz="685800" rtl="0" eaLnBrk="1" fontAlgn="auto" latinLnBrk="0" hangingPunct="1">
              <a:lnSpc>
                <a:spcPct val="100000"/>
              </a:lnSpc>
              <a:spcBef>
                <a:spcPts val="0"/>
              </a:spcBef>
              <a:spcAft>
                <a:spcPts val="0"/>
              </a:spcAft>
              <a:buClrTx/>
              <a:buSzTx/>
              <a:buFontTx/>
              <a:buNone/>
              <a:tabLst/>
              <a:defRPr/>
            </a:pPr>
            <a:r>
              <a:rPr lang="fi-FI" sz="1800" noProof="1">
                <a:solidFill>
                  <a:srgbClr val="000000"/>
                </a:solidFill>
                <a:effectLst/>
                <a:latin typeface="Arial" panose="020B0604020202020204" pitchFamily="34" charset="0"/>
                <a:ea typeface="Times New Roman" panose="02020603050405020304" pitchFamily="18" charset="0"/>
              </a:rPr>
              <a:t>Lisää kuva klikkaamalla ikonia. Vaihtoehtoisesti voit valita aiheeseen sopivan kuvan Materiaalipankissa olevista ehdotuksista.</a:t>
            </a:r>
            <a:endParaRPr lang="fi-FI" sz="1800" noProof="1">
              <a:solidFill>
                <a:srgbClr val="000000"/>
              </a:solidFill>
              <a:effectLst/>
              <a:latin typeface="Calibri" panose="020F050202020403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fi-FI" sz="900" u="sng" noProof="1">
                <a:solidFill>
                  <a:srgbClr val="000000"/>
                </a:solidFill>
                <a:effectLst/>
                <a:latin typeface="Arial" panose="020B0604020202020204" pitchFamily="34" charset="0"/>
                <a:ea typeface="Calibri" panose="020F0502020204030204" pitchFamily="34" charset="0"/>
                <a:hlinkClick r:id="rId3"/>
              </a:rPr>
              <a:t>https://materialbank.aalto.fi/l/w2wWj_hmTJGx</a:t>
            </a:r>
            <a:endParaRPr lang="fi-FI" sz="900" noProof="1">
              <a:solidFill>
                <a:srgbClr val="000000"/>
              </a:solidFill>
              <a:effectLst/>
              <a:latin typeface="Calibri" panose="020F0502020204030204" pitchFamily="34" charset="0"/>
              <a:ea typeface="Calibri" panose="020F0502020204030204" pitchFamily="34" charset="0"/>
            </a:endParaRPr>
          </a:p>
          <a:p>
            <a:pPr marL="0" indent="0">
              <a:buNone/>
            </a:pPr>
            <a:endParaRPr lang="fi-FI" b="0" noProof="1"/>
          </a:p>
          <a:p>
            <a:endParaRPr lang="fi-FI" noProof="1"/>
          </a:p>
          <a:p>
            <a:endParaRPr lang="fi-FI" noProof="1"/>
          </a:p>
          <a:p>
            <a:endParaRPr lang="fi-FI" noProof="1"/>
          </a:p>
        </p:txBody>
      </p:sp>
      <p:sp>
        <p:nvSpPr>
          <p:cNvPr id="4" name="Dian numeron paikkamerkki 3"/>
          <p:cNvSpPr>
            <a:spLocks noGrp="1"/>
          </p:cNvSpPr>
          <p:nvPr>
            <p:ph type="sldNum" sz="quarter" idx="10"/>
          </p:nvPr>
        </p:nvSpPr>
        <p:spPr/>
        <p:txBody>
          <a:bodyPr/>
          <a:lstStyle/>
          <a:p>
            <a:fld id="{DF164E42-DED0-9246-9B1B-B67105F62D49}" type="slidenum">
              <a:rPr lang="en-US" smtClean="0"/>
              <a:t>25</a:t>
            </a:fld>
            <a:endParaRPr lang="en-US"/>
          </a:p>
        </p:txBody>
      </p:sp>
    </p:spTree>
    <p:extLst>
      <p:ext uri="{BB962C8B-B14F-4D97-AF65-F5344CB8AC3E}">
        <p14:creationId xmlns:p14="http://schemas.microsoft.com/office/powerpoint/2010/main" val="2426687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facebook.com/aaltouniversity" TargetMode="External"/><Relationship Id="rId5" Type="http://schemas.openxmlformats.org/officeDocument/2006/relationships/hyperlink" Target="https://twitter.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instagram.com/aaltouniversity" TargetMode="External"/><Relationship Id="rId1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1"/>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Date</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85688"/>
            <a:ext cx="1750409" cy="1690668"/>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55976"/>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pic>
        <p:nvPicPr>
          <p:cNvPr id="16" name="Kuva 15">
            <a:extLs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838"/>
            <a:ext cx="1969868" cy="862738"/>
          </a:xfrm>
          <a:prstGeom prst="rect">
            <a:avLst/>
          </a:prstGeom>
        </p:spPr>
      </p:pic>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19" name="Text Placeholder 5">
            <a:extLst>
              <a:ext uri="{FF2B5EF4-FFF2-40B4-BE49-F238E27FC236}">
                <a16:creationId xmlns:a16="http://schemas.microsoft.com/office/drawing/2014/main" id="{7DF49218-5C95-446E-A553-0DAD14EE4417}"/>
              </a:ext>
            </a:extLst>
          </p:cNvPr>
          <p:cNvSpPr>
            <a:spLocks noGrp="1"/>
          </p:cNvSpPr>
          <p:nvPr>
            <p:ph type="body" sz="quarter" idx="11" hasCustomPrompt="1"/>
          </p:nvPr>
        </p:nvSpPr>
        <p:spPr>
          <a:xfrm>
            <a:off x="290831" y="2761200"/>
            <a:ext cx="1539000" cy="216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0" name="Text Placeholder 5">
            <a:extLst>
              <a:ext uri="{FF2B5EF4-FFF2-40B4-BE49-F238E27FC236}">
                <a16:creationId xmlns:a16="http://schemas.microsoft.com/office/drawing/2014/main" id="{5F048C04-65CE-4B0C-A347-1F7B45A19899}"/>
              </a:ext>
            </a:extLst>
          </p:cNvPr>
          <p:cNvSpPr>
            <a:spLocks noGrp="1"/>
          </p:cNvSpPr>
          <p:nvPr>
            <p:ph type="body" sz="quarter" idx="12" hasCustomPrompt="1"/>
          </p:nvPr>
        </p:nvSpPr>
        <p:spPr>
          <a:xfrm>
            <a:off x="2030003" y="2761200"/>
            <a:ext cx="1539000" cy="216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1" name="Text Placeholder 23">
            <a:extLst>
              <a:ext uri="{FF2B5EF4-FFF2-40B4-BE49-F238E27FC236}">
                <a16:creationId xmlns:a16="http://schemas.microsoft.com/office/drawing/2014/main" id="{3556B71D-E5EE-4E94-942C-75C7B96D8D44}"/>
              </a:ext>
            </a:extLst>
          </p:cNvPr>
          <p:cNvSpPr>
            <a:spLocks noGrp="1"/>
          </p:cNvSpPr>
          <p:nvPr>
            <p:ph type="body" sz="quarter" idx="16" hasCustomPrompt="1"/>
          </p:nvPr>
        </p:nvSpPr>
        <p:spPr>
          <a:xfrm>
            <a:off x="502331" y="147240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25" name="Text Placeholder 23">
            <a:extLst>
              <a:ext uri="{FF2B5EF4-FFF2-40B4-BE49-F238E27FC236}">
                <a16:creationId xmlns:a16="http://schemas.microsoft.com/office/drawing/2014/main" id="{25A8D7EF-3488-498D-A5FF-9B7D80A645B9}"/>
              </a:ext>
            </a:extLst>
          </p:cNvPr>
          <p:cNvSpPr>
            <a:spLocks noGrp="1"/>
          </p:cNvSpPr>
          <p:nvPr>
            <p:ph type="body" sz="quarter" idx="17" hasCustomPrompt="1"/>
          </p:nvPr>
        </p:nvSpPr>
        <p:spPr>
          <a:xfrm>
            <a:off x="2241503" y="147240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0" name="Text Placeholder 23">
            <a:extLst>
              <a:ext uri="{FF2B5EF4-FFF2-40B4-BE49-F238E27FC236}">
                <a16:creationId xmlns:a16="http://schemas.microsoft.com/office/drawing/2014/main" id="{916C9F7D-8D75-4C33-9C8F-F0463612B5CE}"/>
              </a:ext>
            </a:extLst>
          </p:cNvPr>
          <p:cNvSpPr>
            <a:spLocks noGrp="1"/>
          </p:cNvSpPr>
          <p:nvPr>
            <p:ph type="body" sz="quarter" idx="18" hasCustomPrompt="1"/>
          </p:nvPr>
        </p:nvSpPr>
        <p:spPr>
          <a:xfrm>
            <a:off x="3980675" y="147240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1" name="Text Placeholder 23">
            <a:extLst>
              <a:ext uri="{FF2B5EF4-FFF2-40B4-BE49-F238E27FC236}">
                <a16:creationId xmlns:a16="http://schemas.microsoft.com/office/drawing/2014/main" id="{0E9103BA-E6E9-41AF-AD85-3B7996E48431}"/>
              </a:ext>
            </a:extLst>
          </p:cNvPr>
          <p:cNvSpPr>
            <a:spLocks noGrp="1"/>
          </p:cNvSpPr>
          <p:nvPr>
            <p:ph type="body" sz="quarter" idx="19" hasCustomPrompt="1"/>
          </p:nvPr>
        </p:nvSpPr>
        <p:spPr>
          <a:xfrm>
            <a:off x="5719847" y="147240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2" name="Text Placeholder 23">
            <a:extLst>
              <a:ext uri="{FF2B5EF4-FFF2-40B4-BE49-F238E27FC236}">
                <a16:creationId xmlns:a16="http://schemas.microsoft.com/office/drawing/2014/main" id="{3C3CA270-C972-4312-AC53-16AC46FD4E6E}"/>
              </a:ext>
            </a:extLst>
          </p:cNvPr>
          <p:cNvSpPr>
            <a:spLocks noGrp="1"/>
          </p:cNvSpPr>
          <p:nvPr>
            <p:ph type="body" sz="quarter" idx="20" hasCustomPrompt="1"/>
          </p:nvPr>
        </p:nvSpPr>
        <p:spPr>
          <a:xfrm>
            <a:off x="7459018" y="1472400"/>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3" name="Text Placeholder 5">
            <a:extLst>
              <a:ext uri="{FF2B5EF4-FFF2-40B4-BE49-F238E27FC236}">
                <a16:creationId xmlns:a16="http://schemas.microsoft.com/office/drawing/2014/main" id="{926D2B07-0DFA-4A12-8037-FFF47C3D2567}"/>
              </a:ext>
            </a:extLst>
          </p:cNvPr>
          <p:cNvSpPr>
            <a:spLocks noGrp="1"/>
          </p:cNvSpPr>
          <p:nvPr>
            <p:ph type="body" sz="quarter" idx="23" hasCustomPrompt="1"/>
          </p:nvPr>
        </p:nvSpPr>
        <p:spPr>
          <a:xfrm>
            <a:off x="3769175" y="2761200"/>
            <a:ext cx="1539000" cy="216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4" name="Text Placeholder 5">
            <a:extLst>
              <a:ext uri="{FF2B5EF4-FFF2-40B4-BE49-F238E27FC236}">
                <a16:creationId xmlns:a16="http://schemas.microsoft.com/office/drawing/2014/main" id="{61DF4D17-AEA6-4236-89D6-03E2ECDCAD56}"/>
              </a:ext>
            </a:extLst>
          </p:cNvPr>
          <p:cNvSpPr>
            <a:spLocks noGrp="1"/>
          </p:cNvSpPr>
          <p:nvPr>
            <p:ph type="body" sz="quarter" idx="24" hasCustomPrompt="1"/>
          </p:nvPr>
        </p:nvSpPr>
        <p:spPr>
          <a:xfrm>
            <a:off x="5508347" y="2761200"/>
            <a:ext cx="1539000" cy="216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DB9F676C-854B-4DAA-9D5A-5434920DC86E}"/>
              </a:ext>
            </a:extLst>
          </p:cNvPr>
          <p:cNvSpPr>
            <a:spLocks noGrp="1"/>
          </p:cNvSpPr>
          <p:nvPr>
            <p:ph type="body" sz="quarter" idx="25" hasCustomPrompt="1"/>
          </p:nvPr>
        </p:nvSpPr>
        <p:spPr>
          <a:xfrm>
            <a:off x="7247518" y="2761200"/>
            <a:ext cx="1539000" cy="216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1" name="Text Placeholder 3"/>
          <p:cNvSpPr>
            <a:spLocks noGrp="1"/>
          </p:cNvSpPr>
          <p:nvPr>
            <p:ph type="body" sz="half" idx="10" hasCustomPrompt="1"/>
          </p:nvPr>
        </p:nvSpPr>
        <p:spPr>
          <a:xfrm>
            <a:off x="287339" y="156594"/>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8" name="Text Placeholder 23">
            <a:extLst>
              <a:ext uri="{FF2B5EF4-FFF2-40B4-BE49-F238E27FC236}">
                <a16:creationId xmlns:a16="http://schemas.microsoft.com/office/drawing/2014/main" id="{5A785219-77A1-4CF0-A939-4566CAD2C201}"/>
              </a:ext>
            </a:extLst>
          </p:cNvPr>
          <p:cNvSpPr>
            <a:spLocks noGrp="1"/>
          </p:cNvSpPr>
          <p:nvPr>
            <p:ph type="body" sz="quarter" idx="16" hasCustomPrompt="1"/>
          </p:nvPr>
        </p:nvSpPr>
        <p:spPr>
          <a:xfrm>
            <a:off x="505754"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19" name="Text Placeholder 23">
            <a:extLst>
              <a:ext uri="{FF2B5EF4-FFF2-40B4-BE49-F238E27FC236}">
                <a16:creationId xmlns:a16="http://schemas.microsoft.com/office/drawing/2014/main" id="{F924FFBD-1952-4A4B-AE2B-91BFD18A7D5D}"/>
              </a:ext>
            </a:extLst>
          </p:cNvPr>
          <p:cNvSpPr>
            <a:spLocks noGrp="1"/>
          </p:cNvSpPr>
          <p:nvPr>
            <p:ph type="body" sz="quarter" idx="17" hasCustomPrompt="1"/>
          </p:nvPr>
        </p:nvSpPr>
        <p:spPr>
          <a:xfrm>
            <a:off x="2243548"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0" name="Text Placeholder 23">
            <a:extLst>
              <a:ext uri="{FF2B5EF4-FFF2-40B4-BE49-F238E27FC236}">
                <a16:creationId xmlns:a16="http://schemas.microsoft.com/office/drawing/2014/main" id="{DBB0696E-6FFC-44A4-A522-55390B1D25EC}"/>
              </a:ext>
            </a:extLst>
          </p:cNvPr>
          <p:cNvSpPr>
            <a:spLocks noGrp="1"/>
          </p:cNvSpPr>
          <p:nvPr>
            <p:ph type="body" sz="quarter" idx="18" hasCustomPrompt="1"/>
          </p:nvPr>
        </p:nvSpPr>
        <p:spPr>
          <a:xfrm>
            <a:off x="3981342"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1" name="Text Placeholder 23">
            <a:extLst>
              <a:ext uri="{FF2B5EF4-FFF2-40B4-BE49-F238E27FC236}">
                <a16:creationId xmlns:a16="http://schemas.microsoft.com/office/drawing/2014/main" id="{F0E2DEEF-D2B7-446F-8F39-C73E6E59A134}"/>
              </a:ext>
            </a:extLst>
          </p:cNvPr>
          <p:cNvSpPr>
            <a:spLocks noGrp="1"/>
          </p:cNvSpPr>
          <p:nvPr>
            <p:ph type="body" sz="quarter" idx="19" hasCustomPrompt="1"/>
          </p:nvPr>
        </p:nvSpPr>
        <p:spPr>
          <a:xfrm>
            <a:off x="5719136"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2" name="Text Placeholder 23">
            <a:extLst>
              <a:ext uri="{FF2B5EF4-FFF2-40B4-BE49-F238E27FC236}">
                <a16:creationId xmlns:a16="http://schemas.microsoft.com/office/drawing/2014/main" id="{6AFC920B-835F-4242-B095-C1AC2C7C8F04}"/>
              </a:ext>
            </a:extLst>
          </p:cNvPr>
          <p:cNvSpPr>
            <a:spLocks noGrp="1"/>
          </p:cNvSpPr>
          <p:nvPr>
            <p:ph type="body" sz="quarter" idx="20" hasCustomPrompt="1"/>
          </p:nvPr>
        </p:nvSpPr>
        <p:spPr>
          <a:xfrm>
            <a:off x="7456931" y="147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3" name="Text Placeholder 3">
            <a:extLst>
              <a:ext uri="{FF2B5EF4-FFF2-40B4-BE49-F238E27FC236}">
                <a16:creationId xmlns:a16="http://schemas.microsoft.com/office/drawing/2014/main" id="{86694DC0-05C1-4FC9-947F-39946DF5BB34}"/>
              </a:ext>
            </a:extLst>
          </p:cNvPr>
          <p:cNvSpPr>
            <a:spLocks noGrp="1"/>
          </p:cNvSpPr>
          <p:nvPr>
            <p:ph type="body" sz="half" idx="2" hasCustomPrompt="1"/>
          </p:nvPr>
        </p:nvSpPr>
        <p:spPr>
          <a:xfrm>
            <a:off x="294254" y="2761200"/>
            <a:ext cx="1539000" cy="216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25" name="Text Placeholder 3">
            <a:extLst>
              <a:ext uri="{FF2B5EF4-FFF2-40B4-BE49-F238E27FC236}">
                <a16:creationId xmlns:a16="http://schemas.microsoft.com/office/drawing/2014/main" id="{B8F5D380-2215-45A1-8FC2-BCF210B09DAE}"/>
              </a:ext>
            </a:extLst>
          </p:cNvPr>
          <p:cNvSpPr>
            <a:spLocks noGrp="1"/>
          </p:cNvSpPr>
          <p:nvPr>
            <p:ph type="body" sz="half" idx="21" hasCustomPrompt="1"/>
          </p:nvPr>
        </p:nvSpPr>
        <p:spPr>
          <a:xfrm>
            <a:off x="2032048" y="2761200"/>
            <a:ext cx="1539000" cy="216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0" name="Text Placeholder 3">
            <a:extLst>
              <a:ext uri="{FF2B5EF4-FFF2-40B4-BE49-F238E27FC236}">
                <a16:creationId xmlns:a16="http://schemas.microsoft.com/office/drawing/2014/main" id="{53714DA1-E63B-4D3C-9817-D59D4DE3E2FD}"/>
              </a:ext>
            </a:extLst>
          </p:cNvPr>
          <p:cNvSpPr>
            <a:spLocks noGrp="1"/>
          </p:cNvSpPr>
          <p:nvPr>
            <p:ph type="body" sz="half" idx="22" hasCustomPrompt="1"/>
          </p:nvPr>
        </p:nvSpPr>
        <p:spPr>
          <a:xfrm>
            <a:off x="3769842" y="2761200"/>
            <a:ext cx="1539000" cy="216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1" name="Text Placeholder 3">
            <a:extLst>
              <a:ext uri="{FF2B5EF4-FFF2-40B4-BE49-F238E27FC236}">
                <a16:creationId xmlns:a16="http://schemas.microsoft.com/office/drawing/2014/main" id="{A113A793-89BD-48D6-9ED0-361ACD7703BF}"/>
              </a:ext>
            </a:extLst>
          </p:cNvPr>
          <p:cNvSpPr>
            <a:spLocks noGrp="1"/>
          </p:cNvSpPr>
          <p:nvPr>
            <p:ph type="body" sz="half" idx="23" hasCustomPrompt="1"/>
          </p:nvPr>
        </p:nvSpPr>
        <p:spPr>
          <a:xfrm>
            <a:off x="5507636" y="2761200"/>
            <a:ext cx="1539000" cy="216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2" name="Text Placeholder 3">
            <a:extLst>
              <a:ext uri="{FF2B5EF4-FFF2-40B4-BE49-F238E27FC236}">
                <a16:creationId xmlns:a16="http://schemas.microsoft.com/office/drawing/2014/main" id="{ADC00F78-0E40-44E0-AFFA-2C26F3D48997}"/>
              </a:ext>
            </a:extLst>
          </p:cNvPr>
          <p:cNvSpPr>
            <a:spLocks noGrp="1"/>
          </p:cNvSpPr>
          <p:nvPr>
            <p:ph type="body" sz="half" idx="24" hasCustomPrompt="1"/>
          </p:nvPr>
        </p:nvSpPr>
        <p:spPr>
          <a:xfrm>
            <a:off x="7245431" y="2761200"/>
            <a:ext cx="1539000" cy="216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20" noProof="1"/>
          </a:p>
        </p:txBody>
      </p:sp>
      <p:sp>
        <p:nvSpPr>
          <p:cNvPr id="12" name="Otsikko 1"/>
          <p:cNvSpPr txBox="1">
            <a:spLocks/>
          </p:cNvSpPr>
          <p:nvPr userDrawn="1"/>
        </p:nvSpPr>
        <p:spPr>
          <a:xfrm>
            <a:off x="3717366"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noProof="1">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9" y="1516268"/>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noProof="1"/>
              <a:t>Add text</a:t>
            </a:r>
          </a:p>
        </p:txBody>
      </p:sp>
      <p:pic>
        <p:nvPicPr>
          <p:cNvPr id="13" name="Kuva 12">
            <a:extLs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grpSp>
        <p:nvGrpSpPr>
          <p:cNvPr id="14" name="Group 14">
            <a:extLst>
              <a:ext uri="{FF2B5EF4-FFF2-40B4-BE49-F238E27FC236}">
                <a16:creationId xmlns:a16="http://schemas.microsoft.com/office/drawing/2014/main" id="{E4D45A9B-D587-4454-9DD1-F6BCA7D08906}"/>
              </a:ext>
            </a:extLst>
          </p:cNvPr>
          <p:cNvGrpSpPr/>
          <p:nvPr userDrawn="1"/>
        </p:nvGrpSpPr>
        <p:grpSpPr>
          <a:xfrm>
            <a:off x="3080871" y="3200262"/>
            <a:ext cx="2982257" cy="419100"/>
            <a:chOff x="3079396" y="2265361"/>
            <a:chExt cx="2982257" cy="419100"/>
          </a:xfrm>
        </p:grpSpPr>
        <p:pic>
          <p:nvPicPr>
            <p:cNvPr id="15" name="Picture 5">
              <a:hlinkClick r:id="rId3"/>
              <a:extLst>
                <a:ext uri="{FF2B5EF4-FFF2-40B4-BE49-F238E27FC236}">
                  <a16:creationId xmlns:a16="http://schemas.microsoft.com/office/drawing/2014/main" id="{DA9AC882-E1D0-4495-9595-A4C3814892BF}"/>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C515D776-71AD-4AA8-A4F1-BB124B723775}"/>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C6B94B1E-B2C8-4163-9B9C-EBFCDB29BC9D}"/>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19" name="Picture 8">
              <a:hlinkClick r:id="rId9"/>
              <a:extLst>
                <a:ext uri="{FF2B5EF4-FFF2-40B4-BE49-F238E27FC236}">
                  <a16:creationId xmlns:a16="http://schemas.microsoft.com/office/drawing/2014/main" id="{101F2BAB-6E64-40EF-9573-182A32B26E0C}"/>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0" name="Picture 9">
              <a:hlinkClick r:id="rId11"/>
              <a:extLst>
                <a:ext uri="{FF2B5EF4-FFF2-40B4-BE49-F238E27FC236}">
                  <a16:creationId xmlns:a16="http://schemas.microsoft.com/office/drawing/2014/main" id="{8936A921-289D-4BDB-8DF1-DC5D92C67D33}"/>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1" name="Picture 11">
              <a:hlinkClick r:id="rId13"/>
              <a:extLst>
                <a:ext uri="{FF2B5EF4-FFF2-40B4-BE49-F238E27FC236}">
                  <a16:creationId xmlns:a16="http://schemas.microsoft.com/office/drawing/2014/main" id="{9026E95B-8E3C-411A-B9FC-80DC2BA3F551}"/>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fi-FI" noProof="1"/>
              <a:t>Headline</a:t>
            </a:r>
          </a:p>
        </p:txBody>
      </p:sp>
      <p:sp>
        <p:nvSpPr>
          <p:cNvPr id="13" name="Text Placeholder 3"/>
          <p:cNvSpPr>
            <a:spLocks noGrp="1"/>
          </p:cNvSpPr>
          <p:nvPr>
            <p:ph type="body" sz="half" idx="2" hasCustomPrompt="1"/>
          </p:nvPr>
        </p:nvSpPr>
        <p:spPr>
          <a:xfrm>
            <a:off x="442399"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Sub Headline</a:t>
            </a:r>
          </a:p>
        </p:txBody>
      </p: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p>
          <a:p>
            <a:r>
              <a:rPr lang="fi-FI" noProof="1"/>
              <a:t>Fit the image to frame </a:t>
            </a:r>
            <a:br>
              <a:rPr lang="fi-FI" noProof="1"/>
            </a:br>
            <a:r>
              <a:rPr lang="fi-FI" noProof="1"/>
              <a:t>by choosing: </a:t>
            </a:r>
            <a:br>
              <a:rPr lang="fi-FI" noProof="1"/>
            </a:br>
            <a:r>
              <a:rPr lang="fi-FI" noProof="1"/>
              <a:t>crop&gt;fit / rajaa&gt;sovita</a:t>
            </a:r>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24332"/>
            <a:ext cx="1750409" cy="1690668"/>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74303"/>
            <a:ext cx="2025396" cy="845820"/>
          </a:xfrm>
          <a:prstGeom prst="rect">
            <a:avLst/>
          </a:prstGeom>
        </p:spPr>
      </p:pic>
      <p:sp>
        <p:nvSpPr>
          <p:cNvPr id="11" name="Text Placeholder 3"/>
          <p:cNvSpPr>
            <a:spLocks noGrp="1"/>
          </p:cNvSpPr>
          <p:nvPr>
            <p:ph type="body" sz="half" idx="10" hasCustomPrompt="1"/>
          </p:nvPr>
        </p:nvSpPr>
        <p:spPr>
          <a:xfrm>
            <a:off x="292329" y="15678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13" name="Text Placeholder 3"/>
          <p:cNvSpPr>
            <a:spLocks noGrp="1"/>
          </p:cNvSpPr>
          <p:nvPr>
            <p:ph type="body" sz="half" idx="11" hasCustomPrompt="1"/>
          </p:nvPr>
        </p:nvSpPr>
        <p:spPr>
          <a:xfrm>
            <a:off x="292329" y="1504597"/>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noProof="1"/>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noProof="1"/>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9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881" y="155139"/>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13" name="Text Placeholder 3"/>
          <p:cNvSpPr>
            <a:spLocks noGrp="1"/>
          </p:cNvSpPr>
          <p:nvPr>
            <p:ph type="body" sz="half" idx="11" hasCustomPrompt="1"/>
          </p:nvPr>
        </p:nvSpPr>
        <p:spPr>
          <a:xfrm>
            <a:off x="287339" y="1622732"/>
            <a:ext cx="4150122"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21" name="Text Placeholder 3"/>
          <p:cNvSpPr>
            <a:spLocks noGrp="1"/>
          </p:cNvSpPr>
          <p:nvPr>
            <p:ph type="body" sz="half" idx="12" hasCustomPrompt="1"/>
          </p:nvPr>
        </p:nvSpPr>
        <p:spPr>
          <a:xfrm>
            <a:off x="4706541" y="1622732"/>
            <a:ext cx="4078684"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a:p>
            <a:pPr lvl="1"/>
            <a:r>
              <a:rPr lang="fi-FI" noProof="1"/>
              <a:t>Second level</a:t>
            </a:r>
          </a:p>
          <a:p>
            <a:pPr lvl="2"/>
            <a:r>
              <a:rPr lang="fi-FI" noProof="1"/>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noProof="1"/>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noProof="1"/>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fi-FI" noProof="1" dirty="0" smtClean="0"/>
              <a:pPr/>
              <a:t>‹#›</a:t>
            </a:fld>
            <a:endParaRPr lang="fi-FI" noProof="1"/>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8" name="Picture Placeholder 2"/>
          <p:cNvSpPr>
            <a:spLocks noGrp="1"/>
          </p:cNvSpPr>
          <p:nvPr>
            <p:ph type="pic" idx="11" hasCustomPrompt="1"/>
          </p:nvPr>
        </p:nvSpPr>
        <p:spPr>
          <a:xfrm>
            <a:off x="4710794" y="0"/>
            <a:ext cx="4433207" cy="57150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sp>
        <p:nvSpPr>
          <p:cNvPr id="4" name="Text Placeholder 3"/>
          <p:cNvSpPr>
            <a:spLocks noGrp="1"/>
          </p:cNvSpPr>
          <p:nvPr>
            <p:ph type="body" sz="half" idx="2" hasCustomPrompt="1"/>
          </p:nvPr>
        </p:nvSpPr>
        <p:spPr>
          <a:xfrm>
            <a:off x="287339" y="1634675"/>
            <a:ext cx="4052221" cy="325051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Your text here</a:t>
            </a:r>
          </a:p>
        </p:txBody>
      </p:sp>
      <p:sp>
        <p:nvSpPr>
          <p:cNvPr id="11" name="Text Placeholder 3"/>
          <p:cNvSpPr>
            <a:spLocks noGrp="1"/>
          </p:cNvSpPr>
          <p:nvPr>
            <p:ph type="body" sz="half" idx="10" hasCustomPrompt="1"/>
          </p:nvPr>
        </p:nvSpPr>
        <p:spPr>
          <a:xfrm>
            <a:off x="287339" y="163856"/>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a:t>
            </a:r>
          </a:p>
        </p:txBody>
      </p:sp>
      <p:sp>
        <p:nvSpPr>
          <p:cNvPr id="6" name="Päivämäärän paikkamerkki 5"/>
          <p:cNvSpPr>
            <a:spLocks noGrp="1"/>
          </p:cNvSpPr>
          <p:nvPr>
            <p:ph type="dt" sz="half" idx="12"/>
          </p:nvPr>
        </p:nvSpPr>
        <p:spPr/>
        <p:txBody>
          <a:bodyPr/>
          <a:lstStyle/>
          <a:p>
            <a:r>
              <a:rPr lang="fi-FI" noProof="1"/>
              <a:t>dd.mm.yyyy</a:t>
            </a:r>
          </a:p>
        </p:txBody>
      </p:sp>
      <p:sp>
        <p:nvSpPr>
          <p:cNvPr id="9" name="Alatunnisteen paikkamerkki 8"/>
          <p:cNvSpPr>
            <a:spLocks noGrp="1"/>
          </p:cNvSpPr>
          <p:nvPr>
            <p:ph type="ftr" sz="quarter" idx="13"/>
          </p:nvPr>
        </p:nvSpPr>
        <p:spPr/>
        <p:txBody>
          <a:bodyPr/>
          <a:lstStyle/>
          <a:p>
            <a:r>
              <a:rPr lang="fi-FI" noProof="1"/>
              <a:t>Your text here</a:t>
            </a:r>
          </a:p>
        </p:txBody>
      </p:sp>
      <p:sp>
        <p:nvSpPr>
          <p:cNvPr id="10" name="Dian numeron paikkamerkki 9"/>
          <p:cNvSpPr>
            <a:spLocks noGrp="1"/>
          </p:cNvSpPr>
          <p:nvPr>
            <p:ph type="sldNum" sz="quarter" idx="14"/>
          </p:nvPr>
        </p:nvSpPr>
        <p:spPr/>
        <p:txBody>
          <a:body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1"/>
          </a:p>
        </p:txBody>
      </p:sp>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1"/>
              <a:t>Click icon to add image.</a:t>
            </a:r>
            <a:br>
              <a:rPr lang="fi-FI" noProof="1"/>
            </a:br>
            <a:br>
              <a:rPr lang="fi-FI" noProof="1"/>
            </a:br>
            <a:r>
              <a:rPr lang="fi-FI" noProof="1"/>
              <a:t>Fit the image to frame </a:t>
            </a:r>
            <a:br>
              <a:rPr lang="fi-FI" noProof="1"/>
            </a:br>
            <a:r>
              <a:rPr lang="fi-FI" noProof="1"/>
              <a:t>by choosing: </a:t>
            </a:r>
            <a:br>
              <a:rPr lang="fi-FI" noProof="1"/>
            </a:br>
            <a:r>
              <a:rPr lang="fi-FI" noProof="1"/>
              <a:t>crop&gt;fit / rajaa&gt;sovita</a:t>
            </a:r>
          </a:p>
        </p:txBody>
      </p:sp>
      <p:pic>
        <p:nvPicPr>
          <p:cNvPr id="2" name="Kuva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noProof="1"/>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noProof="1"/>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noProof="1"/>
              <a:t>Lorem ipsum dolor sit amet, consectetur adipiscing elit. Maecenas velit velit, consequat eget ullamcorper a, maximus ac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1"/>
          </a:p>
        </p:txBody>
      </p:sp>
      <p:sp>
        <p:nvSpPr>
          <p:cNvPr id="7" name="Text Placeholder 3"/>
          <p:cNvSpPr>
            <a:spLocks noGrp="1"/>
          </p:cNvSpPr>
          <p:nvPr>
            <p:ph type="body" sz="half" idx="11" hasCustomPrompt="1"/>
          </p:nvPr>
        </p:nvSpPr>
        <p:spPr>
          <a:xfrm>
            <a:off x="755651" y="1954917"/>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Divider – Headline</a:t>
            </a:r>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noProof="1"/>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noProof="1"/>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fi-FI" noProof="1" dirty="0" smtClean="0"/>
              <a:pPr/>
              <a:t>‹#›</a:t>
            </a:fld>
            <a:endParaRPr lang="fi-FI" noProof="1"/>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9180"/>
            <a:ext cx="2025396" cy="845820"/>
          </a:xfrm>
          <a:prstGeom prst="rect">
            <a:avLst/>
          </a:prstGeom>
        </p:spPr>
      </p:pic>
      <p:sp>
        <p:nvSpPr>
          <p:cNvPr id="11" name="Text Placeholder 3"/>
          <p:cNvSpPr>
            <a:spLocks noGrp="1"/>
          </p:cNvSpPr>
          <p:nvPr>
            <p:ph type="body" sz="half" idx="10" hasCustomPrompt="1"/>
          </p:nvPr>
        </p:nvSpPr>
        <p:spPr>
          <a:xfrm>
            <a:off x="287339" y="156784"/>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9" y="1467760"/>
            <a:ext cx="8497093" cy="3417429"/>
          </a:xfrm>
          <a:prstGeom prst="rect">
            <a:avLst/>
          </a:prstGeom>
        </p:spPr>
        <p:txBody>
          <a:bodyPr/>
          <a:lstStyle>
            <a:lvl1pPr marL="0" indent="0" algn="ctr">
              <a:buNone/>
              <a:defRPr b="1">
                <a:solidFill>
                  <a:schemeClr val="bg1">
                    <a:lumMod val="85000"/>
                  </a:schemeClr>
                </a:solidFill>
              </a:defRPr>
            </a:lvl1pPr>
          </a:lstStyle>
          <a:p>
            <a:r>
              <a:rPr lang="fi-FI" noProof="1"/>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9180"/>
            <a:ext cx="2025396" cy="845820"/>
          </a:xfrm>
          <a:prstGeom prst="rect">
            <a:avLst/>
          </a:prstGeom>
        </p:spPr>
      </p:pic>
      <p:sp>
        <p:nvSpPr>
          <p:cNvPr id="11" name="Text Placeholder 3"/>
          <p:cNvSpPr>
            <a:spLocks noGrp="1"/>
          </p:cNvSpPr>
          <p:nvPr>
            <p:ph type="body" sz="half" idx="10" hasCustomPrompt="1"/>
          </p:nvPr>
        </p:nvSpPr>
        <p:spPr>
          <a:xfrm>
            <a:off x="287339" y="156784"/>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1" dirty="0" smtClean="0"/>
              <a:pPr/>
              <a:t>‹#›</a:t>
            </a:fld>
            <a:endParaRPr lang="fi-FI" noProof="1"/>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noProof="1"/>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noProof="1"/>
              <a:t>Your text here</a:t>
            </a:r>
          </a:p>
        </p:txBody>
      </p:sp>
      <p:sp>
        <p:nvSpPr>
          <p:cNvPr id="10" name="Chart Placeholder 2">
            <a:extLst>
              <a:ext uri="{FF2B5EF4-FFF2-40B4-BE49-F238E27FC236}">
                <a16:creationId xmlns:a16="http://schemas.microsoft.com/office/drawing/2014/main" id="{9A43A5F4-317D-47CA-AE82-2DA04D248DB0}"/>
              </a:ext>
            </a:extLst>
          </p:cNvPr>
          <p:cNvSpPr>
            <a:spLocks noGrp="1"/>
          </p:cNvSpPr>
          <p:nvPr>
            <p:ph type="chart" sz="quarter" idx="12" hasCustomPrompt="1"/>
          </p:nvPr>
        </p:nvSpPr>
        <p:spPr>
          <a:xfrm>
            <a:off x="287339" y="1467760"/>
            <a:ext cx="8497093" cy="3417430"/>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noProof="1"/>
              <a:t>Click icon to add chart</a:t>
            </a:r>
          </a:p>
        </p:txBody>
      </p:sp>
    </p:spTree>
    <p:extLst>
      <p:ext uri="{BB962C8B-B14F-4D97-AF65-F5344CB8AC3E}">
        <p14:creationId xmlns:p14="http://schemas.microsoft.com/office/powerpoint/2010/main" val="3922712645"/>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dirty="0" err="1"/>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8"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otor.com/features/ai-image-generator/"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creativecommons.org/licenses/by/4.0/" TargetMode="Externa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ur01.safelinks.protection.outlook.com/?url=https%3A%2F%2Fwww.copyright.gov%2F&amp;data=05%7C01%7Cmaria.rehbinder%40aalto.fi%7C1c5bfee76f4c48b406d908db26368e32%7Cae1a772440414462a6dc538cb199707e%7C1%7C0%7C638145788972121354%7CUnknown%7CTWFpbGZsb3d8eyJWIjoiMC4wLjAwMDAiLCJQIjoiV2luMzIiLCJBTiI6Ik1haWwiLCJXVCI6Mn0%3D%7C2000%7C%7C%7C&amp;sdata=YIyx%2FnnKi92fiBRcPf8X9oynFLj9%2F2L%2BGF03Qmdwnd8%3D&amp;reserved=0" TargetMode="External"/><Relationship Id="rId2" Type="http://schemas.openxmlformats.org/officeDocument/2006/relationships/hyperlink" Target="https://eur01.safelinks.protection.outlook.com/?url=https%3A%2F%2Fcuria.europa.eu%2Fjuris%2Fdocument%2Fdocument.jsf%3Bjsessionid%3DF083B7E200A389211695A95934931834%3Ftext%3D%26docid%3D72482%26pageIndex%3D0%26doclang%3Den%26mode%3Dlst%26dir%3D%26occ%3Dfirst%26part%3D1%26cid%3D3456872&amp;data=05%7C01%7Cmaria.rehbinder%40aalto.fi%7C1c5bfee76f4c48b406d908db26368e32%7Cae1a772440414462a6dc538cb199707e%7C1%7C0%7C638145788972278028%7CUnknown%7CTWFpbGZsb3d8eyJWIjoiMC4wLjAwMDAiLCJQIjoiV2luMzIiLCJBTiI6Ik1haWwiLCJXVCI6Mn0%3D%7C2000%7C%7C%7C&amp;sdata=HWOmnzuPhpjGFRkKeSQz7bcw%2BLwuBr70%2BJYVVusDkXk%3D&amp;reserved=0" TargetMode="External"/><Relationship Id="rId1" Type="http://schemas.openxmlformats.org/officeDocument/2006/relationships/slideLayout" Target="../slideLayouts/slideLayout3.xml"/><Relationship Id="rId6" Type="http://schemas.openxmlformats.org/officeDocument/2006/relationships/hyperlink" Target="https://ipkitten.blogspot.com/2023/03/generative-artificial-intelligence-us.html" TargetMode="External"/><Relationship Id="rId5" Type="http://schemas.openxmlformats.org/officeDocument/2006/relationships/hyperlink" Target="https://eur01.safelinks.protection.outlook.com/?url=https%3A%2F%2Fwww.midjourney.com%2F&amp;data=05%7C01%7Cmaria.rehbinder%40aalto.fi%7C1c5bfee76f4c48b406d908db26368e32%7Cae1a772440414462a6dc538cb199707e%7C1%7C0%7C638145788972278028%7CUnknown%7CTWFpbGZsb3d8eyJWIjoiMC4wLjAwMDAiLCJQIjoiV2luMzIiLCJBTiI6Ik1haWwiLCJXVCI6Mn0%3D%7C2000%7C%7C%7C&amp;sdata=jNjXOkv861aY%2F1prpUU5NqjgWU0s%2FYFDPd964ZsRtvs%3D&amp;reserved=0" TargetMode="External"/><Relationship Id="rId4" Type="http://schemas.openxmlformats.org/officeDocument/2006/relationships/hyperlink" Target="https://eur01.safelinks.protection.outlook.com/?url=https%3A%2F%2Fcopyright.gov%2Fdocs%2Fzarya-of-the-dawn.pdf&amp;data=05%7C01%7Cmaria.rehbinder%40aalto.fi%7C1c5bfee76f4c48b406d908db26368e32%7Cae1a772440414462a6dc538cb199707e%7C1%7C0%7C638145788972278028%7CUnknown%7CTWFpbGZsb3d8eyJWIjoiMC4wLjAwMDAiLCJQIjoiV2luMzIiLCJBTiI6Ik1haWwiLCJXVCI6Mn0%3D%7C2000%7C%7C%7C&amp;sdata=1%2BZqXYy8o4FbuOhTshFlLPs5KnaTWq%2Ff1%2B5vEOZ9NRI%3D&amp;reserved=0"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ur01.safelinks.protection.outlook.com/?url=https%3A%2F%2Fipkitten.blogspot.com%2F2023%2F02%2Fdigital-art-protectable-under-copyright.html&amp;data=05%7C01%7Cmaria.rehbinder%40aalto.fi%7C1c5bfee76f4c48b406d908db26368e32%7Cae1a772440414462a6dc538cb199707e%7C1%7C0%7C638145788972278028%7CUnknown%7CTWFpbGZsb3d8eyJWIjoiMC4wLjAwMDAiLCJQIjoiV2luMzIiLCJBTiI6Ik1haWwiLCJXVCI6Mn0%3D%7C2000%7C%7C%7C&amp;sdata=HiyKa38X6j59Iywvy5L7ojeqO3bqtMDAn5U4b8q1zP8%3D&amp;reserved=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verge.com/2022/9/1/23332684/ai-generated-artwork-wins-state-fair-competition-colorad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finlex.fi/fi/laki/ajantasa/1961/19610404#a3.3.2023-26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eare.eu/td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otor.com/features/ai-image-generat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axy.org/2022/09/ai-data-laundering-how-academic-and-nonprofit-researchers-shield-tech-companies-from-accountability/" TargetMode="External"/><Relationship Id="rId2" Type="http://schemas.openxmlformats.org/officeDocument/2006/relationships/hyperlink" Target="https://waxy.org/2022/11/invasive-diffusion-how-one-unwilling-illustrator-found-herself-turned-into-an-ai-mode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chat.openai.com/cha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share-your-work/"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europarl.europa.eu/legislative-train/spotlight-JD22/file-regulation-on-artificial-intelligence"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AI and Copyright</a:t>
            </a:r>
          </a:p>
        </p:txBody>
      </p:sp>
      <p:sp>
        <p:nvSpPr>
          <p:cNvPr id="3" name="Tekstin paikkamerkki 2"/>
          <p:cNvSpPr>
            <a:spLocks noGrp="1"/>
          </p:cNvSpPr>
          <p:nvPr>
            <p:ph type="body" sz="half" idx="2"/>
          </p:nvPr>
        </p:nvSpPr>
        <p:spPr/>
        <p:txBody>
          <a:bodyPr/>
          <a:lstStyle/>
          <a:p>
            <a:r>
              <a:rPr lang="fi-FI" dirty="0"/>
              <a:t>6.4.2023</a:t>
            </a:r>
          </a:p>
        </p:txBody>
      </p:sp>
      <p:sp>
        <p:nvSpPr>
          <p:cNvPr id="4" name="Tekstin paikkamerkki 3"/>
          <p:cNvSpPr>
            <a:spLocks noGrp="1"/>
          </p:cNvSpPr>
          <p:nvPr>
            <p:ph type="body" sz="half" idx="11"/>
          </p:nvPr>
        </p:nvSpPr>
        <p:spPr/>
        <p:txBody>
          <a:bodyPr/>
          <a:lstStyle/>
          <a:p>
            <a:r>
              <a:rPr lang="fi-FI" dirty="0"/>
              <a:t>Maria Rehbinder </a:t>
            </a:r>
          </a:p>
        </p:txBody>
      </p:sp>
      <p:sp>
        <p:nvSpPr>
          <p:cNvPr id="5" name="Tekstin paikkamerkki 4"/>
          <p:cNvSpPr>
            <a:spLocks noGrp="1"/>
          </p:cNvSpPr>
          <p:nvPr>
            <p:ph type="body" sz="half" idx="12"/>
          </p:nvPr>
        </p:nvSpPr>
        <p:spPr>
          <a:xfrm>
            <a:off x="442399" y="3431723"/>
            <a:ext cx="3869141" cy="835284"/>
          </a:xfrm>
        </p:spPr>
        <p:txBody>
          <a:bodyPr/>
          <a:lstStyle/>
          <a:p>
            <a:r>
              <a:rPr lang="fi-FI" sz="1200" dirty="0" err="1"/>
              <a:t>Images</a:t>
            </a:r>
            <a:r>
              <a:rPr lang="fi-FI" sz="1200" dirty="0"/>
              <a:t> </a:t>
            </a:r>
            <a:r>
              <a:rPr lang="fi-FI" sz="1200" dirty="0" err="1"/>
              <a:t>not</a:t>
            </a:r>
            <a:r>
              <a:rPr lang="fi-FI" sz="1200" dirty="0"/>
              <a:t> </a:t>
            </a:r>
            <a:r>
              <a:rPr lang="fi-FI" sz="1200" dirty="0" err="1"/>
              <a:t>licensed</a:t>
            </a:r>
            <a:r>
              <a:rPr lang="fi-FI" sz="1200" dirty="0"/>
              <a:t> </a:t>
            </a:r>
            <a:r>
              <a:rPr lang="fi-FI" sz="1200" dirty="0" err="1"/>
              <a:t>under</a:t>
            </a:r>
            <a:r>
              <a:rPr lang="fi-FI" sz="1200" dirty="0"/>
              <a:t> CC BY </a:t>
            </a:r>
          </a:p>
          <a:p>
            <a:r>
              <a:rPr lang="fi-FI" sz="1200" dirty="0"/>
              <a:t> Image </a:t>
            </a:r>
            <a:r>
              <a:rPr lang="fi-FI" sz="1200" dirty="0" err="1"/>
              <a:t>prompt</a:t>
            </a:r>
            <a:r>
              <a:rPr lang="fi-FI" sz="1200" dirty="0"/>
              <a:t> </a:t>
            </a:r>
            <a:r>
              <a:rPr lang="fi-FI" sz="1200" dirty="0" err="1"/>
              <a:t>this</a:t>
            </a:r>
            <a:r>
              <a:rPr lang="fi-FI" sz="1200" dirty="0"/>
              <a:t> </a:t>
            </a:r>
            <a:r>
              <a:rPr lang="fi-FI" sz="1200" dirty="0" err="1"/>
              <a:t>page</a:t>
            </a:r>
            <a:r>
              <a:rPr lang="fi-FI" sz="1200" dirty="0"/>
              <a:t>: </a:t>
            </a:r>
            <a:r>
              <a:rPr lang="fi-FI" sz="1200" dirty="0" err="1"/>
              <a:t>Artificial</a:t>
            </a:r>
            <a:r>
              <a:rPr lang="fi-FI" sz="1200" dirty="0"/>
              <a:t> </a:t>
            </a:r>
            <a:r>
              <a:rPr lang="fi-FI" sz="1200" dirty="0" err="1"/>
              <a:t>intelligence</a:t>
            </a:r>
            <a:r>
              <a:rPr lang="fi-FI" sz="1200" dirty="0"/>
              <a:t>, </a:t>
            </a:r>
            <a:r>
              <a:rPr lang="fi-FI" sz="1200" dirty="0" err="1"/>
              <a:t>law</a:t>
            </a:r>
            <a:r>
              <a:rPr lang="fi-FI" sz="1200" dirty="0"/>
              <a:t>   </a:t>
            </a:r>
            <a:r>
              <a:rPr lang="en-US" sz="1200" dirty="0">
                <a:hlinkClick r:id="rId3"/>
              </a:rPr>
              <a:t>AI Image Generator: Text to Image for Free | </a:t>
            </a:r>
            <a:r>
              <a:rPr lang="en-US" sz="1200" dirty="0" err="1">
                <a:hlinkClick r:id="rId3"/>
              </a:rPr>
              <a:t>Fotor</a:t>
            </a:r>
            <a:endParaRPr lang="fi-FI" sz="1200" dirty="0"/>
          </a:p>
        </p:txBody>
      </p:sp>
      <p:pic>
        <p:nvPicPr>
          <p:cNvPr id="12" name="Picture Placeholder 11" descr="A person in a garment&#10;&#10;Description automatically generated with medium confidence">
            <a:extLst>
              <a:ext uri="{FF2B5EF4-FFF2-40B4-BE49-F238E27FC236}">
                <a16:creationId xmlns:a16="http://schemas.microsoft.com/office/drawing/2014/main" id="{DD641199-7979-E9B2-67B3-9C87BAA7BF9B}"/>
              </a:ext>
            </a:extLst>
          </p:cNvPr>
          <p:cNvPicPr>
            <a:picLocks noGrp="1" noChangeAspect="1"/>
          </p:cNvPicPr>
          <p:nvPr>
            <p:ph type="pic" idx="13"/>
          </p:nvPr>
        </p:nvPicPr>
        <p:blipFill>
          <a:blip r:embed="rId4"/>
          <a:srcRect l="9931" r="9931"/>
          <a:stretch>
            <a:fillRect/>
          </a:stretch>
        </p:blipFill>
        <p:spPr/>
      </p:pic>
      <p:cxnSp>
        <p:nvCxnSpPr>
          <p:cNvPr id="7" name="Suora yhdysviiva 6">
            <a:extLst>
              <a:ext uri="{FF2B5EF4-FFF2-40B4-BE49-F238E27FC236}">
                <a16:creationId xmlns:a16="http://schemas.microsoft.com/office/drawing/2014/main" id="{44D42085-CC57-854B-9151-3C66E83D17EE}"/>
              </a:ext>
            </a:extLst>
          </p:cNvPr>
          <p:cNvCxnSpPr/>
          <p:nvPr/>
        </p:nvCxnSpPr>
        <p:spPr>
          <a:xfrm>
            <a:off x="442399" y="187411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Icon&#10;&#10;Description automatically generated">
            <a:hlinkClick r:id="rId5"/>
            <a:extLst>
              <a:ext uri="{FF2B5EF4-FFF2-40B4-BE49-F238E27FC236}">
                <a16:creationId xmlns:a16="http://schemas.microsoft.com/office/drawing/2014/main" id="{BD80D2E6-D0C8-4A16-378E-2086DC14E87A}"/>
              </a:ext>
            </a:extLst>
          </p:cNvPr>
          <p:cNvPicPr>
            <a:picLocks noChangeAspect="1"/>
          </p:cNvPicPr>
          <p:nvPr/>
        </p:nvPicPr>
        <p:blipFill>
          <a:blip r:embed="rId6"/>
          <a:stretch>
            <a:fillRect/>
          </a:stretch>
        </p:blipFill>
        <p:spPr>
          <a:xfrm>
            <a:off x="4053151" y="4762883"/>
            <a:ext cx="258389" cy="258389"/>
          </a:xfrm>
          <a:prstGeom prst="rect">
            <a:avLst/>
          </a:prstGeom>
        </p:spPr>
      </p:pic>
      <p:pic>
        <p:nvPicPr>
          <p:cNvPr id="9" name="Picture 8" descr="Icon&#10;&#10;Description automatically generated">
            <a:hlinkClick r:id="rId5"/>
            <a:extLst>
              <a:ext uri="{FF2B5EF4-FFF2-40B4-BE49-F238E27FC236}">
                <a16:creationId xmlns:a16="http://schemas.microsoft.com/office/drawing/2014/main" id="{C8B0F4CC-B126-0D16-6D15-6E99AFFA4E3F}"/>
              </a:ext>
            </a:extLst>
          </p:cNvPr>
          <p:cNvPicPr>
            <a:picLocks noChangeAspect="1"/>
          </p:cNvPicPr>
          <p:nvPr/>
        </p:nvPicPr>
        <p:blipFill>
          <a:blip r:embed="rId7"/>
          <a:stretch>
            <a:fillRect/>
          </a:stretch>
        </p:blipFill>
        <p:spPr>
          <a:xfrm>
            <a:off x="3755785" y="4761894"/>
            <a:ext cx="260368" cy="260368"/>
          </a:xfrm>
          <a:prstGeom prst="rect">
            <a:avLst/>
          </a:prstGeom>
        </p:spPr>
      </p:pic>
      <p:sp>
        <p:nvSpPr>
          <p:cNvPr id="10" name="TextBox 9">
            <a:extLst>
              <a:ext uri="{FF2B5EF4-FFF2-40B4-BE49-F238E27FC236}">
                <a16:creationId xmlns:a16="http://schemas.microsoft.com/office/drawing/2014/main" id="{F7A78829-AD0A-EDF8-273E-206EBD2EF481}"/>
              </a:ext>
            </a:extLst>
          </p:cNvPr>
          <p:cNvSpPr txBox="1"/>
          <p:nvPr/>
        </p:nvSpPr>
        <p:spPr>
          <a:xfrm>
            <a:off x="2376971" y="5033982"/>
            <a:ext cx="2040221" cy="276999"/>
          </a:xfrm>
          <a:prstGeom prst="rect">
            <a:avLst/>
          </a:prstGeom>
          <a:noFill/>
        </p:spPr>
        <p:txBody>
          <a:bodyPr wrap="square" rtlCol="0">
            <a:spAutoFit/>
          </a:bodyPr>
          <a:lstStyle/>
          <a:p>
            <a:pPr algn="r"/>
            <a:r>
              <a:rPr lang="en-GB" sz="600" dirty="0">
                <a:solidFill>
                  <a:schemeClr val="bg1"/>
                </a:solidFill>
                <a:effectLst/>
              </a:rPr>
              <a:t>Content is available under</a:t>
            </a:r>
          </a:p>
          <a:p>
            <a:pPr algn="r"/>
            <a:r>
              <a:rPr lang="en-GB" sz="600" dirty="0">
                <a:solidFill>
                  <a:schemeClr val="bg1"/>
                </a:solidFill>
                <a:effectLst/>
              </a:rPr>
              <a:t> CC BY 4.0 unless otherwise stated</a:t>
            </a:r>
          </a:p>
        </p:txBody>
      </p: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04044F-E1DD-A57A-3EFD-3A852BB5DF40}"/>
              </a:ext>
            </a:extLst>
          </p:cNvPr>
          <p:cNvSpPr>
            <a:spLocks noGrp="1"/>
          </p:cNvSpPr>
          <p:nvPr>
            <p:ph type="body" sz="half" idx="11"/>
          </p:nvPr>
        </p:nvSpPr>
        <p:spPr/>
        <p:txBody>
          <a:bodyPr/>
          <a:lstStyle/>
          <a:p>
            <a:r>
              <a:rPr lang="sv-FI" sz="4000" dirty="0"/>
              <a:t>Text, images and </a:t>
            </a:r>
            <a:r>
              <a:rPr lang="sv-FI" sz="4000" dirty="0" err="1"/>
              <a:t>other</a:t>
            </a:r>
            <a:r>
              <a:rPr lang="sv-FI" sz="4000" dirty="0"/>
              <a:t> </a:t>
            </a:r>
            <a:r>
              <a:rPr lang="sv-FI" sz="4000" dirty="0" err="1"/>
              <a:t>outcomes</a:t>
            </a:r>
            <a:r>
              <a:rPr lang="sv-FI" sz="4000" dirty="0"/>
              <a:t> </a:t>
            </a:r>
            <a:r>
              <a:rPr lang="sv-FI" sz="4000" dirty="0" err="1"/>
              <a:t>produced</a:t>
            </a:r>
            <a:r>
              <a:rPr lang="sv-FI" sz="4000" dirty="0"/>
              <a:t> by AI , </a:t>
            </a:r>
            <a:r>
              <a:rPr lang="sv-FI" sz="4000" dirty="0" err="1"/>
              <a:t>will</a:t>
            </a:r>
            <a:r>
              <a:rPr lang="sv-FI" sz="4000" dirty="0"/>
              <a:t> </a:t>
            </a:r>
            <a:r>
              <a:rPr lang="sv-FI" sz="4000" dirty="0" err="1"/>
              <a:t>they</a:t>
            </a:r>
            <a:r>
              <a:rPr lang="sv-FI" sz="4000" dirty="0"/>
              <a:t> get copyright </a:t>
            </a:r>
            <a:r>
              <a:rPr lang="sv-FI" sz="4000" dirty="0" err="1"/>
              <a:t>protection</a:t>
            </a:r>
            <a:r>
              <a:rPr lang="sv-FI" sz="4000" dirty="0"/>
              <a:t> ?</a:t>
            </a:r>
            <a:endParaRPr lang="en-GB" dirty="0"/>
          </a:p>
        </p:txBody>
      </p:sp>
    </p:spTree>
    <p:extLst>
      <p:ext uri="{BB962C8B-B14F-4D97-AF65-F5344CB8AC3E}">
        <p14:creationId xmlns:p14="http://schemas.microsoft.com/office/powerpoint/2010/main" val="171466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3EB0A-4E46-7CCE-C074-9CD4073AB59C}"/>
              </a:ext>
            </a:extLst>
          </p:cNvPr>
          <p:cNvSpPr>
            <a:spLocks noGrp="1"/>
          </p:cNvSpPr>
          <p:nvPr>
            <p:ph type="body" sz="half" idx="10"/>
          </p:nvPr>
        </p:nvSpPr>
        <p:spPr/>
        <p:txBody>
          <a:bodyPr/>
          <a:lstStyle/>
          <a:p>
            <a:r>
              <a:rPr lang="en-GB" dirty="0"/>
              <a:t>Images created with AI not copyright protected</a:t>
            </a:r>
          </a:p>
        </p:txBody>
      </p:sp>
      <p:sp>
        <p:nvSpPr>
          <p:cNvPr id="3" name="Text Placeholder 2">
            <a:extLst>
              <a:ext uri="{FF2B5EF4-FFF2-40B4-BE49-F238E27FC236}">
                <a16:creationId xmlns:a16="http://schemas.microsoft.com/office/drawing/2014/main" id="{B3D6A441-3148-D95C-2FAD-7609CB9174F8}"/>
              </a:ext>
            </a:extLst>
          </p:cNvPr>
          <p:cNvSpPr>
            <a:spLocks noGrp="1"/>
          </p:cNvSpPr>
          <p:nvPr>
            <p:ph type="body" sz="half" idx="11"/>
          </p:nvPr>
        </p:nvSpPr>
        <p:spPr/>
        <p:txBody>
          <a:bodyPr/>
          <a:lstStyle/>
          <a:p>
            <a:r>
              <a:rPr lang="en-GB" sz="1800" dirty="0">
                <a:solidFill>
                  <a:srgbClr val="010101"/>
                </a:solidFill>
                <a:effectLst/>
                <a:latin typeface="Times" panose="02020603050405020304" pitchFamily="18" charset="0"/>
                <a:ea typeface="Calibri" panose="020F0502020204030204" pitchFamily="34" charset="0"/>
              </a:rPr>
              <a:t>Court of Justice of the European Union has declared on several occasions that copyright only applies to original works and that originality must reflect the “</a:t>
            </a:r>
            <a:r>
              <a:rPr lang="en-GB" sz="1800" i="1" dirty="0">
                <a:solidFill>
                  <a:srgbClr val="010101"/>
                </a:solidFill>
                <a:effectLst/>
                <a:latin typeface="Times" panose="02020603050405020304" pitchFamily="18" charset="0"/>
                <a:ea typeface="Calibri" panose="020F0502020204030204" pitchFamily="34" charset="0"/>
              </a:rPr>
              <a:t>author’s own intellectual creation</a:t>
            </a:r>
            <a:r>
              <a:rPr lang="en-GB" sz="1800" dirty="0">
                <a:solidFill>
                  <a:srgbClr val="010101"/>
                </a:solidFill>
                <a:effectLst/>
                <a:latin typeface="Times" panose="02020603050405020304" pitchFamily="18" charset="0"/>
                <a:ea typeface="Calibri" panose="020F0502020204030204" pitchFamily="34" charset="0"/>
              </a:rPr>
              <a:t>” (see case </a:t>
            </a:r>
            <a:r>
              <a:rPr lang="en-GB" sz="1800" b="1" u="none" strike="noStrike" dirty="0">
                <a:solidFill>
                  <a:srgbClr val="12043D"/>
                </a:solidFill>
                <a:effectLst/>
                <a:latin typeface="Times" panose="02020603050405020304" pitchFamily="18" charset="0"/>
                <a:ea typeface="Calibri" panose="020F0502020204030204" pitchFamily="34" charset="0"/>
                <a:hlinkClick r:id="rId2"/>
              </a:rPr>
              <a:t>C-5/08 </a:t>
            </a:r>
            <a:r>
              <a:rPr lang="en-GB" sz="1800" b="1" u="none" strike="noStrike" dirty="0" err="1">
                <a:solidFill>
                  <a:srgbClr val="12043D"/>
                </a:solidFill>
                <a:effectLst/>
                <a:latin typeface="Times" panose="02020603050405020304" pitchFamily="18" charset="0"/>
                <a:ea typeface="Calibri" panose="020F0502020204030204" pitchFamily="34" charset="0"/>
                <a:hlinkClick r:id="rId2"/>
              </a:rPr>
              <a:t>Infopaq</a:t>
            </a:r>
            <a:r>
              <a:rPr lang="en-GB" sz="1800" b="1" u="none" strike="noStrike" dirty="0">
                <a:solidFill>
                  <a:srgbClr val="12043D"/>
                </a:solidFill>
                <a:effectLst/>
                <a:latin typeface="Times" panose="02020603050405020304" pitchFamily="18" charset="0"/>
                <a:ea typeface="Calibri" panose="020F0502020204030204" pitchFamily="34" charset="0"/>
                <a:hlinkClick r:id="rId2"/>
              </a:rPr>
              <a:t> International A/S v Danske </a:t>
            </a:r>
            <a:r>
              <a:rPr lang="en-GB" sz="1800" b="1" u="none" strike="noStrike" dirty="0" err="1">
                <a:solidFill>
                  <a:srgbClr val="12043D"/>
                </a:solidFill>
                <a:effectLst/>
                <a:latin typeface="Times" panose="02020603050405020304" pitchFamily="18" charset="0"/>
                <a:ea typeface="Calibri" panose="020F0502020204030204" pitchFamily="34" charset="0"/>
                <a:hlinkClick r:id="rId2"/>
              </a:rPr>
              <a:t>Dagbaldes</a:t>
            </a:r>
            <a:r>
              <a:rPr lang="en-GB" sz="1800" b="1" u="none" strike="noStrike" dirty="0">
                <a:solidFill>
                  <a:srgbClr val="12043D"/>
                </a:solidFill>
                <a:effectLst/>
                <a:latin typeface="Times" panose="02020603050405020304" pitchFamily="18" charset="0"/>
                <a:ea typeface="Calibri" panose="020F0502020204030204" pitchFamily="34" charset="0"/>
                <a:hlinkClick r:id="rId2"/>
              </a:rPr>
              <a:t> </a:t>
            </a:r>
            <a:r>
              <a:rPr lang="en-GB" sz="1800" b="1" u="none" strike="noStrike" dirty="0" err="1">
                <a:solidFill>
                  <a:srgbClr val="12043D"/>
                </a:solidFill>
                <a:effectLst/>
                <a:latin typeface="Times" panose="02020603050405020304" pitchFamily="18" charset="0"/>
                <a:ea typeface="Calibri" panose="020F0502020204030204" pitchFamily="34" charset="0"/>
                <a:hlinkClick r:id="rId2"/>
              </a:rPr>
              <a:t>Forening</a:t>
            </a:r>
            <a:r>
              <a:rPr lang="en-GB" sz="1800" dirty="0">
                <a:solidFill>
                  <a:srgbClr val="010101"/>
                </a:solidFill>
                <a:effectLst/>
                <a:latin typeface="Times" panose="02020603050405020304" pitchFamily="18" charset="0"/>
                <a:ea typeface="Calibri" panose="020F0502020204030204" pitchFamily="34" charset="0"/>
              </a:rPr>
              <a:t>). </a:t>
            </a:r>
            <a:r>
              <a:rPr lang="en-GB" sz="1800" dirty="0">
                <a:solidFill>
                  <a:srgbClr val="010101"/>
                </a:solidFill>
                <a:latin typeface="Times" panose="02020603050405020304" pitchFamily="18" charset="0"/>
                <a:ea typeface="Calibri" panose="020F0502020204030204" pitchFamily="34" charset="0"/>
              </a:rPr>
              <a:t>A</a:t>
            </a:r>
            <a:r>
              <a:rPr lang="en-GB" sz="1800" dirty="0">
                <a:solidFill>
                  <a:srgbClr val="010101"/>
                </a:solidFill>
                <a:effectLst/>
                <a:latin typeface="Times" panose="02020603050405020304" pitchFamily="18" charset="0"/>
                <a:ea typeface="Calibri" panose="020F0502020204030204" pitchFamily="34" charset="0"/>
              </a:rPr>
              <a:t> human author is necessary for a work to enjoy copyright protection. </a:t>
            </a:r>
          </a:p>
          <a:p>
            <a:r>
              <a:rPr lang="en-GB" sz="1800" b="1" dirty="0">
                <a:solidFill>
                  <a:srgbClr val="12043D"/>
                </a:solidFill>
                <a:effectLst/>
                <a:latin typeface="Nobile"/>
                <a:ea typeface="Calibri" panose="020F0502020204030204" pitchFamily="34" charset="0"/>
              </a:rPr>
              <a:t>Generative Artificial Intelligence: US Copyright Office denies registration</a:t>
            </a:r>
            <a:endParaRPr lang="fi-FI" sz="1800" dirty="0">
              <a:effectLst/>
              <a:latin typeface="Calibri" panose="020F0502020204030204" pitchFamily="34" charset="0"/>
              <a:ea typeface="Calibri" panose="020F0502020204030204" pitchFamily="34" charset="0"/>
            </a:endParaRPr>
          </a:p>
          <a:p>
            <a:pPr>
              <a:lnSpc>
                <a:spcPts val="1575"/>
              </a:lnSpc>
            </a:pPr>
            <a:r>
              <a:rPr lang="en-GB" sz="1800" dirty="0">
                <a:solidFill>
                  <a:srgbClr val="BDBDBD"/>
                </a:solidFill>
                <a:effectLst/>
                <a:latin typeface="Nobile"/>
                <a:ea typeface="Calibri" panose="020F0502020204030204" pitchFamily="34" charset="0"/>
              </a:rPr>
              <a:t> </a:t>
            </a:r>
            <a:r>
              <a:rPr lang="en-GB" sz="1800" dirty="0">
                <a:solidFill>
                  <a:srgbClr val="010101"/>
                </a:solidFill>
                <a:effectLst/>
                <a:latin typeface="Times" panose="02020603050405020304" pitchFamily="18" charset="0"/>
                <a:ea typeface="Calibri" panose="020F0502020204030204" pitchFamily="34" charset="0"/>
              </a:rPr>
              <a:t> On 21 February 2023, the </a:t>
            </a:r>
            <a:r>
              <a:rPr lang="en-GB" sz="1800" b="1" u="none" strike="noStrike" dirty="0">
                <a:solidFill>
                  <a:srgbClr val="12043D"/>
                </a:solidFill>
                <a:effectLst/>
                <a:latin typeface="Times" panose="02020603050405020304" pitchFamily="18" charset="0"/>
                <a:ea typeface="Calibri" panose="020F0502020204030204" pitchFamily="34" charset="0"/>
                <a:hlinkClick r:id="rId3"/>
              </a:rPr>
              <a:t>US Copyright Office</a:t>
            </a:r>
            <a:r>
              <a:rPr lang="en-GB" sz="1800" dirty="0">
                <a:solidFill>
                  <a:srgbClr val="010101"/>
                </a:solidFill>
                <a:effectLst/>
                <a:latin typeface="Times" panose="02020603050405020304" pitchFamily="18" charset="0"/>
                <a:ea typeface="Calibri" panose="020F0502020204030204" pitchFamily="34" charset="0"/>
              </a:rPr>
              <a:t> (USCO) issued a </a:t>
            </a:r>
            <a:r>
              <a:rPr lang="en-GB" sz="1800" b="1" u="none" strike="noStrike" dirty="0">
                <a:solidFill>
                  <a:srgbClr val="12043D"/>
                </a:solidFill>
                <a:effectLst/>
                <a:latin typeface="Times" panose="02020603050405020304" pitchFamily="18" charset="0"/>
                <a:ea typeface="Calibri" panose="020F0502020204030204" pitchFamily="34" charset="0"/>
                <a:hlinkClick r:id="rId4"/>
              </a:rPr>
              <a:t>decision</a:t>
            </a:r>
            <a:r>
              <a:rPr lang="en-GB" sz="1800" dirty="0">
                <a:solidFill>
                  <a:srgbClr val="010101"/>
                </a:solidFill>
                <a:effectLst/>
                <a:latin typeface="Times" panose="02020603050405020304" pitchFamily="18" charset="0"/>
                <a:ea typeface="Calibri" panose="020F0502020204030204" pitchFamily="34" charset="0"/>
              </a:rPr>
              <a:t>  to a request to register </a:t>
            </a:r>
            <a:r>
              <a:rPr lang="en-GB" sz="1800" i="1" dirty="0">
                <a:solidFill>
                  <a:srgbClr val="010101"/>
                </a:solidFill>
                <a:effectLst/>
                <a:latin typeface="Times" panose="02020603050405020304" pitchFamily="18" charset="0"/>
                <a:ea typeface="Calibri" panose="020F0502020204030204" pitchFamily="34" charset="0"/>
              </a:rPr>
              <a:t>Zarya of the Dawn</a:t>
            </a:r>
            <a:r>
              <a:rPr lang="en-GB" sz="1800" dirty="0">
                <a:solidFill>
                  <a:srgbClr val="010101"/>
                </a:solidFill>
                <a:effectLst/>
                <a:latin typeface="Times" panose="02020603050405020304" pitchFamily="18" charset="0"/>
                <a:ea typeface="Calibri" panose="020F0502020204030204" pitchFamily="34" charset="0"/>
              </a:rPr>
              <a:t>, a graphic novel that includes images created with the assistance of </a:t>
            </a:r>
            <a:r>
              <a:rPr lang="en-GB" sz="1800" b="1" u="none" strike="noStrike" dirty="0" err="1">
                <a:solidFill>
                  <a:srgbClr val="12043D"/>
                </a:solidFill>
                <a:effectLst/>
                <a:latin typeface="Times" panose="02020603050405020304" pitchFamily="18" charset="0"/>
                <a:ea typeface="Calibri" panose="020F0502020204030204" pitchFamily="34" charset="0"/>
                <a:hlinkClick r:id="rId5"/>
              </a:rPr>
              <a:t>Midjourney</a:t>
            </a:r>
            <a:r>
              <a:rPr lang="en-GB" sz="1800" dirty="0">
                <a:solidFill>
                  <a:srgbClr val="010101"/>
                </a:solidFill>
                <a:effectLst/>
                <a:latin typeface="Times" panose="02020603050405020304" pitchFamily="18" charset="0"/>
                <a:ea typeface="Calibri" panose="020F0502020204030204" pitchFamily="34" charset="0"/>
              </a:rPr>
              <a:t>, a generative Artificial Intelligence (AI) system.</a:t>
            </a:r>
          </a:p>
          <a:p>
            <a:pPr>
              <a:lnSpc>
                <a:spcPts val="1575"/>
              </a:lnSpc>
            </a:pPr>
            <a:r>
              <a:rPr lang="en-US" sz="1400" dirty="0">
                <a:hlinkClick r:id="rId6"/>
              </a:rPr>
              <a:t>Generative Artificial Intelligence: US Copyright Office denies registration - The </a:t>
            </a:r>
            <a:r>
              <a:rPr lang="en-US" sz="1400" dirty="0" err="1">
                <a:hlinkClick r:id="rId6"/>
              </a:rPr>
              <a:t>IPKat</a:t>
            </a:r>
            <a:r>
              <a:rPr lang="en-US" sz="1400" dirty="0">
                <a:hlinkClick r:id="rId6"/>
              </a:rPr>
              <a:t> (ipkitten.blogspot.com)</a:t>
            </a:r>
            <a:endParaRPr lang="fi-FI" sz="1800" dirty="0">
              <a:effectLst/>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416429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CEF5E-6B57-E516-D2E1-5DA8D14DD298}"/>
              </a:ext>
            </a:extLst>
          </p:cNvPr>
          <p:cNvSpPr>
            <a:spLocks noGrp="1"/>
          </p:cNvSpPr>
          <p:nvPr>
            <p:ph type="body" sz="half" idx="10"/>
          </p:nvPr>
        </p:nvSpPr>
        <p:spPr/>
        <p:txBody>
          <a:bodyPr/>
          <a:lstStyle/>
          <a:p>
            <a:r>
              <a:rPr lang="en-GB" sz="4000" b="1" dirty="0">
                <a:solidFill>
                  <a:srgbClr val="010101"/>
                </a:solidFill>
                <a:effectLst/>
                <a:latin typeface="Times" panose="02020603050405020304" pitchFamily="18" charset="0"/>
                <a:ea typeface="Calibri" panose="020F0502020204030204" pitchFamily="34" charset="0"/>
              </a:rPr>
              <a:t>The determination of the USCO</a:t>
            </a:r>
            <a:endParaRPr lang="fi-FI" sz="4000" dirty="0">
              <a:effectLst/>
              <a:latin typeface="Calibri" panose="020F0502020204030204" pitchFamily="34" charset="0"/>
              <a:ea typeface="Calibri" panose="020F0502020204030204" pitchFamily="34" charset="0"/>
            </a:endParaRPr>
          </a:p>
          <a:p>
            <a:endParaRPr lang="en-GB" dirty="0"/>
          </a:p>
        </p:txBody>
      </p:sp>
      <p:sp>
        <p:nvSpPr>
          <p:cNvPr id="3" name="Text Placeholder 2">
            <a:extLst>
              <a:ext uri="{FF2B5EF4-FFF2-40B4-BE49-F238E27FC236}">
                <a16:creationId xmlns:a16="http://schemas.microsoft.com/office/drawing/2014/main" id="{E3EAF4B6-5284-25B0-0C64-572CB74B4BFE}"/>
              </a:ext>
            </a:extLst>
          </p:cNvPr>
          <p:cNvSpPr>
            <a:spLocks noGrp="1"/>
          </p:cNvSpPr>
          <p:nvPr>
            <p:ph type="body" sz="half" idx="11"/>
          </p:nvPr>
        </p:nvSpPr>
        <p:spPr>
          <a:xfrm>
            <a:off x="292329" y="718957"/>
            <a:ext cx="8492897" cy="4173930"/>
          </a:xfrm>
        </p:spPr>
        <p:txBody>
          <a:bodyPr/>
          <a:lstStyle/>
          <a:p>
            <a:pPr algn="just">
              <a:lnSpc>
                <a:spcPts val="1800"/>
              </a:lnSpc>
            </a:pPr>
            <a:r>
              <a:rPr lang="en-GB" sz="1800" dirty="0">
                <a:solidFill>
                  <a:srgbClr val="010101"/>
                </a:solidFill>
                <a:effectLst/>
                <a:latin typeface="Cambria" panose="02040503050406030204" pitchFamily="18" charset="0"/>
                <a:ea typeface="Calibri" panose="020F0502020204030204" pitchFamily="34" charset="0"/>
              </a:rPr>
              <a:t> </a:t>
            </a:r>
            <a:r>
              <a:rPr lang="en-GB" sz="1200" dirty="0">
                <a:solidFill>
                  <a:srgbClr val="010101"/>
                </a:solidFill>
                <a:effectLst/>
                <a:latin typeface="Times" panose="02020603050405020304" pitchFamily="18" charset="0"/>
                <a:ea typeface="Calibri" panose="020F0502020204030204" pitchFamily="34" charset="0"/>
              </a:rPr>
              <a:t>USCO examined the different elements of the work: individual images generated through AI, text and selection and arrangement of images and text. With regard to individual images, the USCO examined in depth how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works, underling that users operate through “</a:t>
            </a:r>
            <a:r>
              <a:rPr lang="en-GB" sz="1200" i="1" dirty="0">
                <a:solidFill>
                  <a:srgbClr val="010101"/>
                </a:solidFill>
                <a:effectLst/>
                <a:latin typeface="Times" panose="02020603050405020304" pitchFamily="18" charset="0"/>
                <a:ea typeface="Calibri" panose="020F0502020204030204" pitchFamily="34" charset="0"/>
              </a:rPr>
              <a:t>prompts</a:t>
            </a:r>
            <a:r>
              <a:rPr lang="en-GB" sz="1200" dirty="0">
                <a:solidFill>
                  <a:srgbClr val="010101"/>
                </a:solidFill>
                <a:effectLst/>
                <a:latin typeface="Times" panose="02020603050405020304" pitchFamily="18" charset="0"/>
                <a:ea typeface="Calibri" panose="020F0502020204030204" pitchFamily="34" charset="0"/>
              </a:rPr>
              <a:t>” (text commands) which include the image and text description of what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should generate. After that, the technology generated four images in response.</a:t>
            </a:r>
            <a:endParaRPr lang="fi-FI" sz="1200" dirty="0">
              <a:effectLst/>
              <a:latin typeface="Calibri" panose="020F0502020204030204" pitchFamily="34" charset="0"/>
              <a:ea typeface="Calibri" panose="020F0502020204030204" pitchFamily="34" charset="0"/>
            </a:endParaRPr>
          </a:p>
          <a:p>
            <a:pPr algn="just">
              <a:lnSpc>
                <a:spcPts val="1800"/>
              </a:lnSpc>
            </a:pPr>
            <a:r>
              <a:rPr lang="en-GB" sz="1200" dirty="0">
                <a:solidFill>
                  <a:srgbClr val="010101"/>
                </a:solidFill>
                <a:effectLst/>
                <a:latin typeface="Times" panose="02020603050405020304" pitchFamily="18" charset="0"/>
                <a:ea typeface="Calibri" panose="020F0502020204030204" pitchFamily="34" charset="0"/>
              </a:rPr>
              <a:t>According to the USCO,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does not interpret prompts as specific instructions to create a particular expressive result, but simply converts words and phrases into smaller tokens that are used for the training of data and to generate an image. The main finding of the Office is that the process is not controlled by the user because it is not possible to predict what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will create ahead of time. This process is not the same as that of a “</a:t>
            </a:r>
            <a:r>
              <a:rPr lang="en-GB" sz="1200" i="1" dirty="0">
                <a:solidFill>
                  <a:srgbClr val="010101"/>
                </a:solidFill>
                <a:effectLst/>
                <a:latin typeface="Times" panose="02020603050405020304" pitchFamily="18" charset="0"/>
                <a:ea typeface="Calibri" panose="020F0502020204030204" pitchFamily="34" charset="0"/>
              </a:rPr>
              <a:t>human</a:t>
            </a:r>
            <a:r>
              <a:rPr lang="en-GB" sz="1200" dirty="0">
                <a:solidFill>
                  <a:srgbClr val="010101"/>
                </a:solidFill>
                <a:effectLst/>
                <a:latin typeface="Times" panose="02020603050405020304" pitchFamily="18" charset="0"/>
                <a:ea typeface="Calibri" panose="020F0502020204030204" pitchFamily="34" charset="0"/>
              </a:rPr>
              <a:t>” artist, writer, or photographer.</a:t>
            </a:r>
            <a:endParaRPr lang="fi-FI" sz="1200" dirty="0">
              <a:effectLst/>
              <a:latin typeface="Calibri" panose="020F0502020204030204" pitchFamily="34" charset="0"/>
              <a:ea typeface="Calibri" panose="020F0502020204030204" pitchFamily="34" charset="0"/>
            </a:endParaRPr>
          </a:p>
          <a:p>
            <a:pPr algn="just">
              <a:lnSpc>
                <a:spcPts val="1800"/>
              </a:lnSpc>
            </a:pPr>
            <a:r>
              <a:rPr lang="en-GB" sz="1200" dirty="0">
                <a:solidFill>
                  <a:srgbClr val="010101"/>
                </a:solidFill>
                <a:effectLst/>
                <a:latin typeface="Times" panose="02020603050405020304" pitchFamily="18" charset="0"/>
                <a:ea typeface="Calibri" panose="020F0502020204030204" pitchFamily="34" charset="0"/>
              </a:rPr>
              <a:t>Based on this, the USCO concluded that the images generated by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contained within the work are not original works of authorship protected by copyright, since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generates images in an unpredictable way. The fact that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specific output cannot be predicted by users makes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different for copyright purposes than other tools used by artists (e.g. editing tools, assistive tools) which allows the choice of specific changes and includes specific steps to control the final image “</a:t>
            </a:r>
            <a:r>
              <a:rPr lang="en-GB" sz="1200" i="1" dirty="0">
                <a:solidFill>
                  <a:srgbClr val="010101"/>
                </a:solidFill>
                <a:effectLst/>
                <a:latin typeface="Times" panose="02020603050405020304" pitchFamily="18" charset="0"/>
                <a:ea typeface="Calibri" panose="020F0502020204030204" pitchFamily="34" charset="0"/>
              </a:rPr>
              <a:t>such that it amounts to the artist’s own original conception</a:t>
            </a:r>
            <a:r>
              <a:rPr lang="en-GB" sz="1200" dirty="0">
                <a:solidFill>
                  <a:srgbClr val="010101"/>
                </a:solidFill>
                <a:effectLst/>
                <a:latin typeface="Times" panose="02020603050405020304" pitchFamily="18" charset="0"/>
                <a:ea typeface="Calibri" panose="020F0502020204030204" pitchFamily="34" charset="0"/>
              </a:rPr>
              <a:t>” (on digital art and copyright protection see the recent Italian Supreme Court decision commented by </a:t>
            </a:r>
            <a:r>
              <a:rPr lang="en-GB" sz="1200" b="1" u="none" strike="noStrike" dirty="0" err="1">
                <a:solidFill>
                  <a:srgbClr val="12043D"/>
                </a:solidFill>
                <a:effectLst/>
                <a:latin typeface="Times" panose="02020603050405020304" pitchFamily="18" charset="0"/>
                <a:ea typeface="Calibri" panose="020F0502020204030204" pitchFamily="34" charset="0"/>
                <a:hlinkClick r:id="rId2"/>
              </a:rPr>
              <a:t>IPKat</a:t>
            </a:r>
            <a:r>
              <a:rPr lang="en-GB" sz="1200" dirty="0">
                <a:solidFill>
                  <a:srgbClr val="010101"/>
                </a:solidFill>
                <a:effectLst/>
                <a:latin typeface="Times" panose="02020603050405020304" pitchFamily="18" charset="0"/>
                <a:ea typeface="Calibri" panose="020F0502020204030204" pitchFamily="34" charset="0"/>
              </a:rPr>
              <a:t>). Also, time and efforts by the applicant in working with </a:t>
            </a:r>
            <a:r>
              <a:rPr lang="en-GB" sz="1200" dirty="0" err="1">
                <a:solidFill>
                  <a:srgbClr val="010101"/>
                </a:solidFill>
                <a:effectLst/>
                <a:latin typeface="Times" panose="02020603050405020304" pitchFamily="18" charset="0"/>
                <a:ea typeface="Calibri" panose="020F0502020204030204" pitchFamily="34" charset="0"/>
              </a:rPr>
              <a:t>Midjourney</a:t>
            </a:r>
            <a:r>
              <a:rPr lang="en-GB" sz="1200" dirty="0">
                <a:solidFill>
                  <a:srgbClr val="010101"/>
                </a:solidFill>
                <a:effectLst/>
                <a:latin typeface="Times" panose="02020603050405020304" pitchFamily="18" charset="0"/>
                <a:ea typeface="Calibri" panose="020F0502020204030204" pitchFamily="34" charset="0"/>
              </a:rPr>
              <a:t> do not imply authorship under copyright.</a:t>
            </a:r>
            <a:endParaRPr lang="fi-FI" sz="1200" dirty="0">
              <a:effectLst/>
              <a:latin typeface="Calibri" panose="020F0502020204030204" pitchFamily="34" charset="0"/>
              <a:ea typeface="Calibri" panose="020F0502020204030204" pitchFamily="34" charset="0"/>
            </a:endParaRPr>
          </a:p>
          <a:p>
            <a:pPr algn="just">
              <a:lnSpc>
                <a:spcPts val="1800"/>
              </a:lnSpc>
            </a:pPr>
            <a:r>
              <a:rPr lang="en-GB" sz="1200" dirty="0">
                <a:solidFill>
                  <a:srgbClr val="010101"/>
                </a:solidFill>
                <a:effectLst/>
                <a:latin typeface="Times" panose="02020603050405020304" pitchFamily="18" charset="0"/>
                <a:ea typeface="Calibri" panose="020F0502020204030204" pitchFamily="34" charset="0"/>
              </a:rPr>
              <a:t>In sum, the USCO denied the registration for the images generated through the AI system concluding that “</a:t>
            </a:r>
            <a:r>
              <a:rPr lang="en-GB" sz="1200" i="1" dirty="0">
                <a:solidFill>
                  <a:srgbClr val="010101"/>
                </a:solidFill>
                <a:effectLst/>
                <a:latin typeface="Times" panose="02020603050405020304" pitchFamily="18" charset="0"/>
                <a:ea typeface="Calibri" panose="020F0502020204030204" pitchFamily="34" charset="0"/>
              </a:rPr>
              <a:t>text prompts</a:t>
            </a:r>
            <a:r>
              <a:rPr lang="en-GB" sz="1200" dirty="0">
                <a:solidFill>
                  <a:srgbClr val="010101"/>
                </a:solidFill>
                <a:effectLst/>
                <a:latin typeface="Times" panose="02020603050405020304" pitchFamily="18" charset="0"/>
                <a:ea typeface="Calibri" panose="020F0502020204030204" pitchFamily="34" charset="0"/>
              </a:rPr>
              <a:t>” were insufficient to qualify as "</a:t>
            </a:r>
            <a:r>
              <a:rPr lang="en-GB" sz="1200" i="1" dirty="0">
                <a:solidFill>
                  <a:srgbClr val="010101"/>
                </a:solidFill>
                <a:effectLst/>
                <a:latin typeface="Times" panose="02020603050405020304" pitchFamily="18" charset="0"/>
                <a:ea typeface="Calibri" panose="020F0502020204030204" pitchFamily="34" charset="0"/>
              </a:rPr>
              <a:t>human authorship</a:t>
            </a:r>
            <a:r>
              <a:rPr lang="en-GB" sz="1200" dirty="0">
                <a:solidFill>
                  <a:srgbClr val="010101"/>
                </a:solidFill>
                <a:effectLst/>
                <a:latin typeface="Times" panose="02020603050405020304" pitchFamily="18" charset="0"/>
                <a:ea typeface="Calibri" panose="020F0502020204030204" pitchFamily="34" charset="0"/>
              </a:rPr>
              <a:t>".</a:t>
            </a:r>
            <a:endParaRPr lang="fi-FI" sz="12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64975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899F63-7D0D-9DDF-D35C-C574F1541EB4}"/>
              </a:ext>
            </a:extLst>
          </p:cNvPr>
          <p:cNvSpPr>
            <a:spLocks noGrp="1"/>
          </p:cNvSpPr>
          <p:nvPr>
            <p:ph type="body" sz="half" idx="10"/>
          </p:nvPr>
        </p:nvSpPr>
        <p:spPr/>
        <p:txBody>
          <a:bodyPr/>
          <a:lstStyle/>
          <a:p>
            <a:r>
              <a:rPr lang="en-GB" dirty="0"/>
              <a:t>Choices and editing ? Could there be originality ? </a:t>
            </a:r>
          </a:p>
        </p:txBody>
      </p:sp>
      <p:sp>
        <p:nvSpPr>
          <p:cNvPr id="3" name="Text Placeholder 2">
            <a:extLst>
              <a:ext uri="{FF2B5EF4-FFF2-40B4-BE49-F238E27FC236}">
                <a16:creationId xmlns:a16="http://schemas.microsoft.com/office/drawing/2014/main" id="{61CB7000-80F4-FD08-190B-711D7DCA8A64}"/>
              </a:ext>
            </a:extLst>
          </p:cNvPr>
          <p:cNvSpPr>
            <a:spLocks noGrp="1"/>
          </p:cNvSpPr>
          <p:nvPr>
            <p:ph type="body" sz="half" idx="11"/>
          </p:nvPr>
        </p:nvSpPr>
        <p:spPr/>
        <p:txBody>
          <a:bodyPr/>
          <a:lstStyle/>
          <a:p>
            <a:r>
              <a:rPr lang="en-US" dirty="0">
                <a:hlinkClick r:id="rId2"/>
              </a:rPr>
              <a:t>Artwork generated using AI software </a:t>
            </a:r>
            <a:r>
              <a:rPr lang="en-US" dirty="0" err="1">
                <a:hlinkClick r:id="rId2"/>
              </a:rPr>
              <a:t>Midjourney</a:t>
            </a:r>
            <a:r>
              <a:rPr lang="en-US" dirty="0">
                <a:hlinkClick r:id="rId2"/>
              </a:rPr>
              <a:t> won a state competition - The Verge</a:t>
            </a:r>
            <a:endParaRPr lang="en-US" b="0" i="0" dirty="0">
              <a:solidFill>
                <a:srgbClr val="000000"/>
              </a:solidFill>
              <a:effectLst/>
              <a:latin typeface="__fkRomanStandard_3b2615"/>
            </a:endParaRPr>
          </a:p>
          <a:p>
            <a:endParaRPr lang="en-US" b="0" dirty="0">
              <a:solidFill>
                <a:srgbClr val="000000"/>
              </a:solidFill>
              <a:latin typeface="__fkRomanStandard_3b2615"/>
            </a:endParaRPr>
          </a:p>
          <a:p>
            <a:r>
              <a:rPr lang="en-US" b="0" i="0" dirty="0">
                <a:solidFill>
                  <a:srgbClr val="000000"/>
                </a:solidFill>
                <a:effectLst/>
                <a:latin typeface="__fkRomanStandard_3b2615"/>
              </a:rPr>
              <a:t>Allen said he’s been telling people at the show that the piece is “digital art created using </a:t>
            </a:r>
            <a:r>
              <a:rPr lang="en-US" b="0" i="0" dirty="0" err="1">
                <a:solidFill>
                  <a:srgbClr val="000000"/>
                </a:solidFill>
                <a:effectLst/>
                <a:latin typeface="__fkRomanStandard_3b2615"/>
              </a:rPr>
              <a:t>a.i.</a:t>
            </a:r>
            <a:r>
              <a:rPr lang="en-US" b="0" i="0" dirty="0">
                <a:solidFill>
                  <a:srgbClr val="000000"/>
                </a:solidFill>
                <a:effectLst/>
                <a:latin typeface="__fkRomanStandard_3b2615"/>
              </a:rPr>
              <a:t> tools” and that he doesn’t need to explain what </a:t>
            </a:r>
            <a:r>
              <a:rPr lang="en-US" b="0" i="0" dirty="0" err="1">
                <a:solidFill>
                  <a:srgbClr val="000000"/>
                </a:solidFill>
                <a:effectLst/>
                <a:latin typeface="__fkRomanStandard_3b2615"/>
              </a:rPr>
              <a:t>Midjourney</a:t>
            </a:r>
            <a:r>
              <a:rPr lang="en-US" b="0" i="0" dirty="0">
                <a:solidFill>
                  <a:srgbClr val="000000"/>
                </a:solidFill>
                <a:effectLst/>
                <a:latin typeface="__fkRomanStandard_3b2615"/>
              </a:rPr>
              <a:t> is any more than a digital artist might explain how Adobe Illustrator works. He also emphasizes the work he put into creating the image — “I made the prompt, I fine tuned it for many weeks, curated all the images” — and adds that his Photoshop editing constituted “at least 10%” of the work.</a:t>
            </a:r>
            <a:endParaRPr lang="en-GB" dirty="0"/>
          </a:p>
        </p:txBody>
      </p:sp>
    </p:spTree>
    <p:extLst>
      <p:ext uri="{BB962C8B-B14F-4D97-AF65-F5344CB8AC3E}">
        <p14:creationId xmlns:p14="http://schemas.microsoft.com/office/powerpoint/2010/main" val="112691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3DA235C-1544-2818-D4C2-BB9192F2CEAB}"/>
              </a:ext>
            </a:extLst>
          </p:cNvPr>
          <p:cNvPicPr>
            <a:picLocks noGrp="1" noChangeAspect="1"/>
          </p:cNvPicPr>
          <p:nvPr>
            <p:ph type="pic" idx="11"/>
          </p:nvPr>
        </p:nvPicPr>
        <p:blipFill rotWithShape="1">
          <a:blip r:embed="rId2"/>
          <a:srcRect l="2451" r="6553" b="-3"/>
          <a:stretch/>
        </p:blipFill>
        <p:spPr>
          <a:xfrm>
            <a:off x="4710794" y="10"/>
            <a:ext cx="4433207" cy="5714990"/>
          </a:xfrm>
          <a:noFill/>
        </p:spPr>
      </p:pic>
      <p:sp>
        <p:nvSpPr>
          <p:cNvPr id="11" name="Text Placeholder 2">
            <a:extLst>
              <a:ext uri="{FF2B5EF4-FFF2-40B4-BE49-F238E27FC236}">
                <a16:creationId xmlns:a16="http://schemas.microsoft.com/office/drawing/2014/main" id="{3BB77D1D-4A29-A7BA-CBC1-F473D84E7EF5}"/>
              </a:ext>
            </a:extLst>
          </p:cNvPr>
          <p:cNvSpPr>
            <a:spLocks noGrp="1"/>
          </p:cNvSpPr>
          <p:nvPr>
            <p:ph type="body" sz="quarter" idx="12"/>
          </p:nvPr>
        </p:nvSpPr>
        <p:spPr>
          <a:xfrm>
            <a:off x="287338" y="576793"/>
            <a:ext cx="4218160" cy="4186208"/>
          </a:xfrm>
        </p:spPr>
        <p:txBody>
          <a:bodyPr/>
          <a:lstStyle/>
          <a:p>
            <a:r>
              <a:rPr lang="en-GB" sz="1800" dirty="0">
                <a:solidFill>
                  <a:srgbClr val="010101"/>
                </a:solidFill>
                <a:latin typeface="Times" panose="02020603050405020304" pitchFamily="18" charset="0"/>
              </a:rPr>
              <a:t>In September 2022, Ms. Kristina </a:t>
            </a:r>
            <a:r>
              <a:rPr lang="en-GB" sz="1800" dirty="0" err="1">
                <a:solidFill>
                  <a:srgbClr val="010101"/>
                </a:solidFill>
                <a:latin typeface="Times" panose="02020603050405020304" pitchFamily="18" charset="0"/>
              </a:rPr>
              <a:t>Kashtanova</a:t>
            </a:r>
            <a:r>
              <a:rPr lang="en-GB" sz="1800" dirty="0">
                <a:solidFill>
                  <a:srgbClr val="010101"/>
                </a:solidFill>
                <a:latin typeface="Times" panose="02020603050405020304" pitchFamily="18" charset="0"/>
              </a:rPr>
              <a:t> applied and obtained copyright registration for the work “Zarya of the Dawn”.  The work is a “comic book”, cover page consists of an image of a young woman, the work’s title, and the words “</a:t>
            </a:r>
            <a:r>
              <a:rPr lang="en-GB" sz="1800" dirty="0" err="1">
                <a:solidFill>
                  <a:srgbClr val="010101"/>
                </a:solidFill>
                <a:latin typeface="Times" panose="02020603050405020304" pitchFamily="18" charset="0"/>
              </a:rPr>
              <a:t>Kashtanova</a:t>
            </a:r>
            <a:r>
              <a:rPr lang="en-GB" sz="1800" dirty="0">
                <a:solidFill>
                  <a:srgbClr val="010101"/>
                </a:solidFill>
                <a:latin typeface="Times" panose="02020603050405020304" pitchFamily="18" charset="0"/>
              </a:rPr>
              <a:t>” </a:t>
            </a:r>
            <a:r>
              <a:rPr lang="en-GB" sz="1800" dirty="0" err="1">
                <a:solidFill>
                  <a:srgbClr val="010101"/>
                </a:solidFill>
                <a:latin typeface="Times" panose="02020603050405020304" pitchFamily="18" charset="0"/>
              </a:rPr>
              <a:t>Midjourney</a:t>
            </a:r>
            <a:r>
              <a:rPr lang="en-GB" sz="1800" dirty="0">
                <a:solidFill>
                  <a:srgbClr val="010101"/>
                </a:solidFill>
                <a:latin typeface="Times" panose="02020603050405020304" pitchFamily="18" charset="0"/>
              </a:rPr>
              <a:t>”.    The </a:t>
            </a:r>
            <a:r>
              <a:rPr lang="en-GB" sz="1800" dirty="0">
                <a:solidFill>
                  <a:srgbClr val="010101"/>
                </a:solidFill>
                <a:effectLst/>
                <a:latin typeface="Times" panose="02020603050405020304" pitchFamily="18" charset="0"/>
                <a:ea typeface="Calibri" panose="020F0502020204030204" pitchFamily="34" charset="0"/>
              </a:rPr>
              <a:t>remaining pages consist of a mix of text and visual  material. The application did not disclose that the author used AI to create part of the work. The USCO then became aware of statements on social media that the applicant had used the AI system </a:t>
            </a:r>
            <a:r>
              <a:rPr lang="en-GB" sz="1800" dirty="0" err="1">
                <a:solidFill>
                  <a:srgbClr val="010101"/>
                </a:solidFill>
                <a:effectLst/>
                <a:latin typeface="Times" panose="02020603050405020304" pitchFamily="18" charset="0"/>
                <a:ea typeface="Calibri" panose="020F0502020204030204" pitchFamily="34" charset="0"/>
              </a:rPr>
              <a:t>Midjourney</a:t>
            </a:r>
            <a:r>
              <a:rPr lang="en-GB" sz="1800" dirty="0">
                <a:solidFill>
                  <a:srgbClr val="010101"/>
                </a:solidFill>
                <a:effectLst/>
                <a:latin typeface="Times" panose="02020603050405020304" pitchFamily="18" charset="0"/>
                <a:ea typeface="Calibri" panose="020F0502020204030204" pitchFamily="34" charset="0"/>
              </a:rPr>
              <a:t> to create the book and asked the applicant for clarification due to the application being incorrect or, at least, incomplete.</a:t>
            </a:r>
            <a:endParaRPr lang="fi-FI" sz="1800" dirty="0">
              <a:effectLst/>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r>
              <a:rPr lang="en-GB" sz="2000" dirty="0">
                <a:solidFill>
                  <a:srgbClr val="010101"/>
                </a:solidFill>
                <a:effectLst/>
                <a:latin typeface="Times" panose="02020603050405020304" pitchFamily="18" charset="0"/>
                <a:ea typeface="Calibri" panose="020F0502020204030204" pitchFamily="34" charset="0"/>
              </a:rPr>
              <a:t>  </a:t>
            </a:r>
            <a:r>
              <a:rPr lang="en-GB" sz="2000" dirty="0">
                <a:solidFill>
                  <a:srgbClr val="010101"/>
                </a:solidFill>
                <a:effectLst/>
                <a:latin typeface="inherit"/>
                <a:ea typeface="Calibri" panose="020F0502020204030204" pitchFamily="34" charset="0"/>
              </a:rPr>
              <a:t>      </a:t>
            </a:r>
            <a:r>
              <a:rPr lang="en-GB" sz="2000" dirty="0">
                <a:solidFill>
                  <a:srgbClr val="010101"/>
                </a:solidFill>
                <a:effectLst/>
                <a:latin typeface="Cambria" panose="02040503050406030204" pitchFamily="18" charset="0"/>
                <a:ea typeface="Calibri" panose="020F0502020204030204" pitchFamily="34" charset="0"/>
              </a:rPr>
              <a:t>                                                                                                                                               </a:t>
            </a:r>
            <a:endParaRPr lang="fi-FI" sz="20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92052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88B8B-C1EF-3814-EB25-374C5128A942}"/>
              </a:ext>
            </a:extLst>
          </p:cNvPr>
          <p:cNvSpPr>
            <a:spLocks noGrp="1"/>
          </p:cNvSpPr>
          <p:nvPr>
            <p:ph type="body" sz="half" idx="11"/>
          </p:nvPr>
        </p:nvSpPr>
        <p:spPr/>
        <p:txBody>
          <a:bodyPr/>
          <a:lstStyle/>
          <a:p>
            <a:r>
              <a:rPr lang="sv-FI" sz="4000" dirty="0"/>
              <a:t>Copyright and </a:t>
            </a:r>
            <a:r>
              <a:rPr lang="sv-FI" sz="4000" dirty="0" err="1"/>
              <a:t>use</a:t>
            </a:r>
            <a:r>
              <a:rPr lang="sv-FI" sz="4000" dirty="0"/>
              <a:t> of text,  images and </a:t>
            </a:r>
            <a:r>
              <a:rPr lang="sv-FI" sz="4000" dirty="0" err="1"/>
              <a:t>other</a:t>
            </a:r>
            <a:r>
              <a:rPr lang="sv-FI" sz="4000" dirty="0"/>
              <a:t> </a:t>
            </a:r>
            <a:r>
              <a:rPr lang="sv-FI" sz="4000" dirty="0" err="1"/>
              <a:t>works</a:t>
            </a:r>
            <a:r>
              <a:rPr lang="sv-FI" sz="4000" dirty="0"/>
              <a:t> to </a:t>
            </a:r>
            <a:r>
              <a:rPr lang="sv-FI" sz="4000" dirty="0" err="1"/>
              <a:t>train</a:t>
            </a:r>
            <a:r>
              <a:rPr lang="sv-FI" sz="4000" dirty="0"/>
              <a:t> AI</a:t>
            </a:r>
            <a:endParaRPr lang="en-GB" dirty="0"/>
          </a:p>
        </p:txBody>
      </p:sp>
    </p:spTree>
    <p:extLst>
      <p:ext uri="{BB962C8B-B14F-4D97-AF65-F5344CB8AC3E}">
        <p14:creationId xmlns:p14="http://schemas.microsoft.com/office/powerpoint/2010/main" val="215518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E109F8-79EE-21BB-F049-8C82E95E2EBE}"/>
              </a:ext>
            </a:extLst>
          </p:cNvPr>
          <p:cNvSpPr>
            <a:spLocks noGrp="1"/>
          </p:cNvSpPr>
          <p:nvPr>
            <p:ph type="body" sz="half" idx="10"/>
          </p:nvPr>
        </p:nvSpPr>
        <p:spPr/>
        <p:txBody>
          <a:bodyPr/>
          <a:lstStyle/>
          <a:p>
            <a:r>
              <a:rPr lang="fi-FI" sz="2800" i="0" dirty="0">
                <a:solidFill>
                  <a:srgbClr val="4E4E4E"/>
                </a:solidFill>
                <a:effectLst/>
                <a:latin typeface="IntervalSansProSemiBold"/>
              </a:rPr>
              <a:t>Teosten kappaleiden valmistaminen tekstin- ja tiedonlouhintaa varten </a:t>
            </a:r>
            <a:r>
              <a:rPr lang="fi-FI" sz="2800" i="0" dirty="0">
                <a:solidFill>
                  <a:srgbClr val="4E4E4E"/>
                </a:solidFill>
                <a:effectLst/>
                <a:latin typeface="inherit"/>
              </a:rPr>
              <a:t>13 b §</a:t>
            </a:r>
            <a:r>
              <a:rPr lang="fi-FI" sz="2800" i="0" dirty="0">
                <a:solidFill>
                  <a:srgbClr val="4E4E4E"/>
                </a:solidFill>
                <a:effectLst/>
                <a:latin typeface="IntervalSansProSemiBold"/>
              </a:rPr>
              <a:t> </a:t>
            </a:r>
            <a:r>
              <a:rPr lang="fi-FI" sz="2800" b="0" i="0" u="sng" dirty="0">
                <a:solidFill>
                  <a:srgbClr val="0B5B8D"/>
                </a:solidFill>
                <a:effectLst/>
                <a:latin typeface="inherit"/>
                <a:hlinkClick r:id="rId2" tooltip="Linkki muutossäädöksen voimaantulotietoihin"/>
              </a:rPr>
              <a:t>(3.3.2023/263)</a:t>
            </a:r>
            <a:endParaRPr lang="fi-FI" sz="2800" b="0" i="0" dirty="0">
              <a:solidFill>
                <a:srgbClr val="4E4E4E"/>
              </a:solidFill>
              <a:effectLst/>
              <a:latin typeface="IntervalSansProSemiBold"/>
            </a:endParaRPr>
          </a:p>
          <a:p>
            <a:endParaRPr lang="fi-FI" b="0" i="0" dirty="0">
              <a:solidFill>
                <a:srgbClr val="4E4E4E"/>
              </a:solidFill>
              <a:effectLst/>
              <a:latin typeface="IntervalSansProSemiBold"/>
            </a:endParaRPr>
          </a:p>
          <a:p>
            <a:endParaRPr lang="en-GB" dirty="0"/>
          </a:p>
        </p:txBody>
      </p:sp>
      <p:sp>
        <p:nvSpPr>
          <p:cNvPr id="3" name="Text Placeholder 2">
            <a:extLst>
              <a:ext uri="{FF2B5EF4-FFF2-40B4-BE49-F238E27FC236}">
                <a16:creationId xmlns:a16="http://schemas.microsoft.com/office/drawing/2014/main" id="{606B7DE1-CF8A-CAC5-3045-0F288BB21DA4}"/>
              </a:ext>
            </a:extLst>
          </p:cNvPr>
          <p:cNvSpPr>
            <a:spLocks noGrp="1"/>
          </p:cNvSpPr>
          <p:nvPr>
            <p:ph type="body" sz="half" idx="11"/>
          </p:nvPr>
        </p:nvSpPr>
        <p:spPr/>
        <p:txBody>
          <a:bodyPr/>
          <a:lstStyle/>
          <a:p>
            <a:pPr algn="l" fontAlgn="base"/>
            <a:r>
              <a:rPr lang="fi-FI" sz="1800" b="0" i="0" dirty="0">
                <a:solidFill>
                  <a:srgbClr val="444444"/>
                </a:solidFill>
                <a:effectLst/>
                <a:latin typeface="IntervalSansProRegular"/>
              </a:rPr>
              <a:t>Se, jolla on laillinen pääsy teokseen, saa valmistaa siitä kappaleita käytettäväksi tekstin- ja tiedonlouhintaa varten ja säilyttää kappaleita yksinomaan kyseistä tarkoitusta varten, jollei tekijä ole nimenomaisesti ja asianmukaisella tavalla pidättänyt tätä oikeutta.</a:t>
            </a:r>
          </a:p>
          <a:p>
            <a:pPr algn="l" fontAlgn="base"/>
            <a:r>
              <a:rPr lang="fi-FI" sz="1800" b="0" i="0" dirty="0">
                <a:solidFill>
                  <a:srgbClr val="444444"/>
                </a:solidFill>
                <a:effectLst/>
                <a:latin typeface="IntervalSansProRegular"/>
              </a:rPr>
              <a:t>Tutkimusorganisaatiot ja kulttuuriperintölaitokset, joilla on laillinen pääsy teokseen, saavat valmistaa siitä kappaleita tieteellisessä tutkimuksessa tapahtuvaa tekstin- ja tiedonlouhintaa varten ja säilyttää niitä tieteellistä tutkimusta varten, mukaan lukien tutkimustulosten todentamiseen myöhemmin edellyttäen, että teoksen kappaleet ovat vain siihen oikeutettujen saatavilla. Siitä, mitä edellä tässä momentissa säädetään, ei voida poiketa sopimuksella, eikä sitä voida estää teknisin keinoin.</a:t>
            </a:r>
          </a:p>
          <a:p>
            <a:endParaRPr lang="en-GB" dirty="0"/>
          </a:p>
        </p:txBody>
      </p:sp>
    </p:spTree>
    <p:extLst>
      <p:ext uri="{BB962C8B-B14F-4D97-AF65-F5344CB8AC3E}">
        <p14:creationId xmlns:p14="http://schemas.microsoft.com/office/powerpoint/2010/main" val="95508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56284-E0E8-F344-B788-10A16ED5DE5D}"/>
              </a:ext>
            </a:extLst>
          </p:cNvPr>
          <p:cNvSpPr>
            <a:spLocks noGrp="1"/>
          </p:cNvSpPr>
          <p:nvPr>
            <p:ph type="body" sz="half" idx="10"/>
          </p:nvPr>
        </p:nvSpPr>
        <p:spPr/>
        <p:txBody>
          <a:bodyPr/>
          <a:lstStyle/>
          <a:p>
            <a:r>
              <a:rPr lang="en-GB" dirty="0" err="1"/>
              <a:t>Datan</a:t>
            </a:r>
            <a:r>
              <a:rPr lang="en-GB" dirty="0"/>
              <a:t> </a:t>
            </a:r>
            <a:r>
              <a:rPr lang="en-GB" dirty="0" err="1"/>
              <a:t>käyttö</a:t>
            </a:r>
            <a:r>
              <a:rPr lang="en-GB" dirty="0"/>
              <a:t> </a:t>
            </a:r>
            <a:r>
              <a:rPr lang="en-GB" dirty="0" err="1"/>
              <a:t>tekoälyn</a:t>
            </a:r>
            <a:r>
              <a:rPr lang="en-GB" dirty="0"/>
              <a:t> </a:t>
            </a:r>
            <a:r>
              <a:rPr lang="en-GB" dirty="0" err="1"/>
              <a:t>kouluttamiseen</a:t>
            </a:r>
            <a:endParaRPr lang="en-GB" dirty="0"/>
          </a:p>
        </p:txBody>
      </p:sp>
      <p:sp>
        <p:nvSpPr>
          <p:cNvPr id="3" name="Text Placeholder 2">
            <a:extLst>
              <a:ext uri="{FF2B5EF4-FFF2-40B4-BE49-F238E27FC236}">
                <a16:creationId xmlns:a16="http://schemas.microsoft.com/office/drawing/2014/main" id="{C52206E6-BAE9-E1FA-C6BD-F6D79D0A6FF6}"/>
              </a:ext>
            </a:extLst>
          </p:cNvPr>
          <p:cNvSpPr>
            <a:spLocks noGrp="1"/>
          </p:cNvSpPr>
          <p:nvPr>
            <p:ph type="body" sz="half" idx="11"/>
          </p:nvPr>
        </p:nvSpPr>
        <p:spPr/>
        <p:txBody>
          <a:bodyPr/>
          <a:lstStyle/>
          <a:p>
            <a:r>
              <a:rPr lang="en-GB" dirty="0" err="1"/>
              <a:t>Kuvien</a:t>
            </a:r>
            <a:r>
              <a:rPr lang="en-GB" dirty="0"/>
              <a:t> </a:t>
            </a:r>
            <a:r>
              <a:rPr lang="en-GB" dirty="0" err="1"/>
              <a:t>tekstin</a:t>
            </a:r>
            <a:r>
              <a:rPr lang="en-GB" dirty="0"/>
              <a:t> </a:t>
            </a:r>
            <a:r>
              <a:rPr lang="en-GB" dirty="0" err="1"/>
              <a:t>yms</a:t>
            </a:r>
            <a:r>
              <a:rPr lang="en-GB" dirty="0"/>
              <a:t>. </a:t>
            </a:r>
            <a:r>
              <a:rPr lang="en-GB" dirty="0" err="1"/>
              <a:t>käyttö</a:t>
            </a:r>
            <a:r>
              <a:rPr lang="en-GB" dirty="0"/>
              <a:t> </a:t>
            </a:r>
            <a:r>
              <a:rPr lang="en-GB" dirty="0" err="1"/>
              <a:t>tekoälyn</a:t>
            </a:r>
            <a:r>
              <a:rPr lang="en-GB" dirty="0"/>
              <a:t> </a:t>
            </a:r>
            <a:r>
              <a:rPr lang="en-GB" dirty="0" err="1"/>
              <a:t>kouluttamiseen</a:t>
            </a:r>
            <a:r>
              <a:rPr lang="en-GB" dirty="0"/>
              <a:t> on </a:t>
            </a:r>
            <a:r>
              <a:rPr lang="en-GB" dirty="0" err="1"/>
              <a:t>sallittua</a:t>
            </a:r>
            <a:r>
              <a:rPr lang="en-GB" dirty="0"/>
              <a:t> </a:t>
            </a:r>
            <a:r>
              <a:rPr lang="en-GB" dirty="0" err="1"/>
              <a:t>tekstin</a:t>
            </a:r>
            <a:r>
              <a:rPr lang="en-GB" dirty="0"/>
              <a:t>- </a:t>
            </a:r>
            <a:r>
              <a:rPr lang="en-GB" dirty="0" err="1"/>
              <a:t>ja</a:t>
            </a:r>
            <a:r>
              <a:rPr lang="en-GB" dirty="0"/>
              <a:t> </a:t>
            </a:r>
            <a:r>
              <a:rPr lang="en-GB" dirty="0" err="1"/>
              <a:t>tiedonlouhintaa</a:t>
            </a:r>
            <a:r>
              <a:rPr lang="en-GB" dirty="0"/>
              <a:t> </a:t>
            </a:r>
            <a:r>
              <a:rPr lang="en-GB" dirty="0" err="1"/>
              <a:t>koskevan</a:t>
            </a:r>
            <a:r>
              <a:rPr lang="en-GB" dirty="0"/>
              <a:t> </a:t>
            </a:r>
            <a:r>
              <a:rPr lang="en-GB" dirty="0" err="1"/>
              <a:t>poikkeussäännön</a:t>
            </a:r>
            <a:r>
              <a:rPr lang="en-GB" dirty="0"/>
              <a:t> </a:t>
            </a:r>
            <a:r>
              <a:rPr lang="en-GB" dirty="0" err="1"/>
              <a:t>mukaisesti</a:t>
            </a:r>
            <a:endParaRPr lang="en-GB" dirty="0"/>
          </a:p>
        </p:txBody>
      </p:sp>
    </p:spTree>
    <p:extLst>
      <p:ext uri="{BB962C8B-B14F-4D97-AF65-F5344CB8AC3E}">
        <p14:creationId xmlns:p14="http://schemas.microsoft.com/office/powerpoint/2010/main" val="1171442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932EA2-6566-1B6C-0D80-EC09B93EBF5A}"/>
              </a:ext>
            </a:extLst>
          </p:cNvPr>
          <p:cNvSpPr>
            <a:spLocks noGrp="1"/>
          </p:cNvSpPr>
          <p:nvPr>
            <p:ph type="body" sz="half" idx="10"/>
          </p:nvPr>
        </p:nvSpPr>
        <p:spPr/>
        <p:txBody>
          <a:bodyPr/>
          <a:lstStyle/>
          <a:p>
            <a:r>
              <a:rPr lang="en-US" sz="1800" b="1" i="0" dirty="0">
                <a:solidFill>
                  <a:srgbClr val="2627C8"/>
                </a:solidFill>
                <a:effectLst/>
                <a:latin typeface="Lato" panose="020F0502020204030203" pitchFamily="34" charset="0"/>
              </a:rPr>
              <a:t> Text and Data Mining is a building block</a:t>
            </a:r>
            <a:r>
              <a:rPr lang="en-US" sz="1800" b="0" i="0" dirty="0">
                <a:solidFill>
                  <a:srgbClr val="222222"/>
                </a:solidFill>
                <a:effectLst/>
                <a:latin typeface="Lato" panose="020F0502020204030203" pitchFamily="34" charset="0"/>
              </a:rPr>
              <a:t> for  machine and deep learning, which play a foundational role in the development of Artificial Intelligence</a:t>
            </a:r>
            <a:endParaRPr lang="en-GB" sz="1800" dirty="0"/>
          </a:p>
        </p:txBody>
      </p:sp>
      <p:sp>
        <p:nvSpPr>
          <p:cNvPr id="3" name="Text Placeholder 2">
            <a:extLst>
              <a:ext uri="{FF2B5EF4-FFF2-40B4-BE49-F238E27FC236}">
                <a16:creationId xmlns:a16="http://schemas.microsoft.com/office/drawing/2014/main" id="{EEECF7CF-5D70-3FFF-9FD3-258F61E991F9}"/>
              </a:ext>
            </a:extLst>
          </p:cNvPr>
          <p:cNvSpPr>
            <a:spLocks noGrp="1"/>
          </p:cNvSpPr>
          <p:nvPr>
            <p:ph type="body" sz="half" idx="11"/>
          </p:nvPr>
        </p:nvSpPr>
        <p:spPr/>
        <p:txBody>
          <a:bodyPr/>
          <a:lstStyle/>
          <a:p>
            <a:pPr algn="l"/>
            <a:r>
              <a:rPr lang="en-US" sz="1400" b="0" i="0" dirty="0">
                <a:solidFill>
                  <a:srgbClr val="222222"/>
                </a:solidFill>
                <a:effectLst/>
                <a:latin typeface="Lato" panose="020F0502020204030203" pitchFamily="34" charset="0"/>
              </a:rPr>
              <a:t>Without the ability of computers to access and </a:t>
            </a:r>
            <a:r>
              <a:rPr lang="en-US" sz="1400" b="0" i="0" dirty="0" err="1">
                <a:solidFill>
                  <a:srgbClr val="222222"/>
                </a:solidFill>
                <a:effectLst/>
                <a:latin typeface="Lato" panose="020F0502020204030203" pitchFamily="34" charset="0"/>
              </a:rPr>
              <a:t>analyse</a:t>
            </a:r>
            <a:r>
              <a:rPr lang="en-US" sz="1400" b="0" i="0" dirty="0">
                <a:solidFill>
                  <a:srgbClr val="222222"/>
                </a:solidFill>
                <a:effectLst/>
                <a:latin typeface="Lato" panose="020F0502020204030203" pitchFamily="34" charset="0"/>
              </a:rPr>
              <a:t> very large amounts of data, employ cognitive technologies to allow the learning of patterns, AI would simply not be possible.</a:t>
            </a:r>
          </a:p>
          <a:p>
            <a:pPr algn="l"/>
            <a:r>
              <a:rPr lang="en-US" sz="1400" b="0" i="0" dirty="0">
                <a:solidFill>
                  <a:srgbClr val="222222"/>
                </a:solidFill>
                <a:effectLst/>
                <a:latin typeface="Lato" panose="020F0502020204030203" pitchFamily="34" charset="0"/>
              </a:rPr>
              <a:t>TDM is now used by organizations of all sizes and in every sector of the economy to </a:t>
            </a:r>
            <a:r>
              <a:rPr lang="en-US" sz="1400" b="0" i="0" dirty="0" err="1">
                <a:solidFill>
                  <a:srgbClr val="222222"/>
                </a:solidFill>
                <a:effectLst/>
                <a:latin typeface="Lato" panose="020F0502020204030203" pitchFamily="34" charset="0"/>
              </a:rPr>
              <a:t>analyse</a:t>
            </a:r>
            <a:r>
              <a:rPr lang="en-US" sz="1400" b="0" i="0" dirty="0">
                <a:solidFill>
                  <a:srgbClr val="222222"/>
                </a:solidFill>
                <a:effectLst/>
                <a:latin typeface="Lato" panose="020F0502020204030203" pitchFamily="34" charset="0"/>
              </a:rPr>
              <a:t> enormous volumes of data, in line with EU data protection rules, and generate insights that would have been unimaginable just 10 years ago. With the current COVID pandemic, the </a:t>
            </a:r>
            <a:r>
              <a:rPr lang="en-US" sz="1400" b="1" i="0" dirty="0">
                <a:solidFill>
                  <a:srgbClr val="2627C8"/>
                </a:solidFill>
                <a:effectLst/>
                <a:latin typeface="Lato" panose="020F0502020204030203" pitchFamily="34" charset="0"/>
              </a:rPr>
              <a:t>medical world</a:t>
            </a:r>
            <a:r>
              <a:rPr lang="en-US" sz="1400" b="0" i="0" dirty="0">
                <a:solidFill>
                  <a:srgbClr val="222222"/>
                </a:solidFill>
                <a:effectLst/>
                <a:latin typeface="Lato" panose="020F0502020204030203" pitchFamily="34" charset="0"/>
              </a:rPr>
              <a:t> turned to TDM and AI to review massive amounts of data to advance the search for a vaccine and a cure. </a:t>
            </a:r>
            <a:r>
              <a:rPr lang="en-US" sz="1400" b="1" i="0" dirty="0">
                <a:solidFill>
                  <a:srgbClr val="2627C8"/>
                </a:solidFill>
                <a:effectLst/>
                <a:latin typeface="Lato" panose="020F0502020204030203" pitchFamily="34" charset="0"/>
              </a:rPr>
              <a:t>Librarians and teachers</a:t>
            </a:r>
            <a:r>
              <a:rPr lang="en-US" sz="1400" b="0" i="0" dirty="0">
                <a:solidFill>
                  <a:srgbClr val="222222"/>
                </a:solidFill>
                <a:effectLst/>
                <a:latin typeface="Lato" panose="020F0502020204030203" pitchFamily="34" charset="0"/>
              </a:rPr>
              <a:t> are using TDM to identify better ways to educate students or inform the public. </a:t>
            </a:r>
            <a:r>
              <a:rPr lang="en-US" sz="1400" b="1" i="0" dirty="0">
                <a:solidFill>
                  <a:srgbClr val="2627C8"/>
                </a:solidFill>
                <a:effectLst/>
                <a:latin typeface="Lato" panose="020F0502020204030203" pitchFamily="34" charset="0"/>
              </a:rPr>
              <a:t>Businesses</a:t>
            </a:r>
            <a:r>
              <a:rPr lang="en-US" sz="1400" b="0" i="0" dirty="0">
                <a:solidFill>
                  <a:srgbClr val="222222"/>
                </a:solidFill>
                <a:effectLst/>
                <a:latin typeface="Lato" panose="020F0502020204030203" pitchFamily="34" charset="0"/>
              </a:rPr>
              <a:t> are using TDM to better understand the needs of consumers of their products and services while and startups use TDM to build new tools and develop innovations that create new jobs and unlock new opportunities. And </a:t>
            </a:r>
            <a:r>
              <a:rPr lang="en-US" sz="1400" b="1" i="0" dirty="0">
                <a:solidFill>
                  <a:srgbClr val="2627C8"/>
                </a:solidFill>
                <a:effectLst/>
                <a:latin typeface="Lato" panose="020F0502020204030203" pitchFamily="34" charset="0"/>
              </a:rPr>
              <a:t>governments</a:t>
            </a:r>
            <a:r>
              <a:rPr lang="en-US" sz="1400" b="0" i="0" dirty="0">
                <a:solidFill>
                  <a:srgbClr val="222222"/>
                </a:solidFill>
                <a:effectLst/>
                <a:latin typeface="Lato" panose="020F0502020204030203" pitchFamily="34" charset="0"/>
              </a:rPr>
              <a:t> all over the world are turning to TDM to improve the environment, transportation systems, public services and safety.</a:t>
            </a:r>
          </a:p>
          <a:p>
            <a:pPr algn="l"/>
            <a:r>
              <a:rPr lang="en-US" sz="1400" b="0" i="0" dirty="0">
                <a:solidFill>
                  <a:srgbClr val="222222"/>
                </a:solidFill>
                <a:effectLst/>
                <a:latin typeface="Lato" panose="020F0502020204030203" pitchFamily="34" charset="0"/>
              </a:rPr>
              <a:t>The right exceptions to copyright to conduct </a:t>
            </a:r>
            <a:r>
              <a:rPr lang="en-US" sz="1400" b="1" i="0" dirty="0">
                <a:solidFill>
                  <a:srgbClr val="2627C8"/>
                </a:solidFill>
                <a:effectLst/>
                <a:latin typeface="Lato" panose="020F0502020204030203" pitchFamily="34" charset="0"/>
              </a:rPr>
              <a:t>Text and Data Mining </a:t>
            </a:r>
            <a:r>
              <a:rPr lang="en-US" sz="1400" b="0" i="0" dirty="0">
                <a:solidFill>
                  <a:srgbClr val="222222"/>
                </a:solidFill>
                <a:effectLst/>
                <a:latin typeface="Lato" panose="020F0502020204030203" pitchFamily="34" charset="0"/>
              </a:rPr>
              <a:t>are required to support the development and training of </a:t>
            </a:r>
            <a:r>
              <a:rPr lang="en-US" sz="1400" b="1" i="0" dirty="0">
                <a:solidFill>
                  <a:srgbClr val="2627C8"/>
                </a:solidFill>
                <a:effectLst/>
                <a:latin typeface="Lato" panose="020F0502020204030203" pitchFamily="34" charset="0"/>
              </a:rPr>
              <a:t>Artificial Intelligence</a:t>
            </a:r>
            <a:r>
              <a:rPr lang="en-US" sz="1400" b="0" i="0" dirty="0">
                <a:solidFill>
                  <a:srgbClr val="222222"/>
                </a:solidFill>
                <a:effectLst/>
                <a:latin typeface="Lato" panose="020F0502020204030203" pitchFamily="34" charset="0"/>
              </a:rPr>
              <a:t> applications. </a:t>
            </a:r>
            <a:r>
              <a:rPr lang="en-US" sz="1100" dirty="0">
                <a:hlinkClick r:id="rId2"/>
              </a:rPr>
              <a:t>Text &amp; Data Mining - European Alliance for Research Excellence (eare.eu)</a:t>
            </a:r>
            <a:endParaRPr lang="en-US" sz="1400" b="0" i="0" dirty="0">
              <a:solidFill>
                <a:srgbClr val="222222"/>
              </a:solidFill>
              <a:effectLst/>
              <a:latin typeface="Lato" panose="020F0502020204030203" pitchFamily="34" charset="0"/>
            </a:endParaRPr>
          </a:p>
          <a:p>
            <a:endParaRPr lang="en-GB" dirty="0"/>
          </a:p>
        </p:txBody>
      </p:sp>
    </p:spTree>
    <p:extLst>
      <p:ext uri="{BB962C8B-B14F-4D97-AF65-F5344CB8AC3E}">
        <p14:creationId xmlns:p14="http://schemas.microsoft.com/office/powerpoint/2010/main" val="161245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1938CB-507A-EFCA-656E-94AC82D02145}"/>
              </a:ext>
            </a:extLst>
          </p:cNvPr>
          <p:cNvSpPr>
            <a:spLocks noGrp="1"/>
          </p:cNvSpPr>
          <p:nvPr>
            <p:ph type="body" sz="half" idx="10"/>
          </p:nvPr>
        </p:nvSpPr>
        <p:spPr/>
        <p:txBody>
          <a:bodyPr/>
          <a:lstStyle/>
          <a:p>
            <a:r>
              <a:rPr lang="en-US" b="1" i="0" cap="all" dirty="0">
                <a:solidFill>
                  <a:srgbClr val="2627C8"/>
                </a:solidFill>
                <a:effectLst/>
                <a:latin typeface="Lato" panose="020F0502020204030203" pitchFamily="34" charset="0"/>
              </a:rPr>
              <a:t>THE NEW TDM EXCEPTION IN EUROPE’S COPYRIGHT DIRECTIVE</a:t>
            </a:r>
          </a:p>
          <a:p>
            <a:endParaRPr lang="en-GB" dirty="0"/>
          </a:p>
        </p:txBody>
      </p:sp>
      <p:sp>
        <p:nvSpPr>
          <p:cNvPr id="3" name="Text Placeholder 2">
            <a:extLst>
              <a:ext uri="{FF2B5EF4-FFF2-40B4-BE49-F238E27FC236}">
                <a16:creationId xmlns:a16="http://schemas.microsoft.com/office/drawing/2014/main" id="{EA2108D3-4762-91F6-8BA5-A11E2D9A00AF}"/>
              </a:ext>
            </a:extLst>
          </p:cNvPr>
          <p:cNvSpPr>
            <a:spLocks noGrp="1"/>
          </p:cNvSpPr>
          <p:nvPr>
            <p:ph type="body" sz="half" idx="11"/>
          </p:nvPr>
        </p:nvSpPr>
        <p:spPr/>
        <p:txBody>
          <a:bodyPr/>
          <a:lstStyle/>
          <a:p>
            <a:pPr algn="l"/>
            <a:r>
              <a:rPr lang="en-US" sz="1400" b="0" i="0" dirty="0">
                <a:solidFill>
                  <a:srgbClr val="222222"/>
                </a:solidFill>
                <a:effectLst/>
                <a:latin typeface="Lato" panose="020F0502020204030203" pitchFamily="34" charset="0"/>
              </a:rPr>
              <a:t>broad text and data mining exception in the 2019 Directive for Copyright in the Digital Single Market generates opportunities for the power of data. This new exception allows all Europeans, public researchers and commercial entities to perform text and data mining activities on materials they have lawful access to.</a:t>
            </a:r>
          </a:p>
          <a:p>
            <a:pPr algn="l"/>
            <a:r>
              <a:rPr lang="en-US" sz="1400" b="0" i="0" dirty="0">
                <a:solidFill>
                  <a:srgbClr val="222222"/>
                </a:solidFill>
                <a:effectLst/>
                <a:latin typeface="Lato" panose="020F0502020204030203" pitchFamily="34" charset="0"/>
              </a:rPr>
              <a:t>Articles 3 and 4 of the new copyright Directive provide much needed clarity for all entities that are at the forefront of the research and innovation ecosystem in Europe, including researchers, libraries, start-ups, SMEs and technology companies.</a:t>
            </a:r>
          </a:p>
          <a:p>
            <a:pPr algn="l"/>
            <a:r>
              <a:rPr lang="en-US" sz="1400" b="0" i="0" dirty="0">
                <a:solidFill>
                  <a:srgbClr val="222222"/>
                </a:solidFill>
                <a:effectLst/>
                <a:latin typeface="Lato" panose="020F0502020204030203" pitchFamily="34" charset="0"/>
              </a:rPr>
              <a:t>This new legislative framework will:</a:t>
            </a:r>
          </a:p>
          <a:p>
            <a:pPr algn="l">
              <a:buFont typeface="Arial" panose="020B0604020202020204" pitchFamily="34" charset="0"/>
              <a:buChar char="•"/>
            </a:pPr>
            <a:r>
              <a:rPr lang="en-US" sz="1400" b="0" i="0" dirty="0">
                <a:solidFill>
                  <a:srgbClr val="222222"/>
                </a:solidFill>
                <a:effectLst/>
                <a:latin typeface="Lato" panose="020F0502020204030203" pitchFamily="34" charset="0"/>
              </a:rPr>
              <a:t>Enable successful research, which is often the result of effective public-private partnerships;</a:t>
            </a:r>
          </a:p>
          <a:p>
            <a:pPr algn="l">
              <a:buFont typeface="Arial" panose="020B0604020202020204" pitchFamily="34" charset="0"/>
              <a:buChar char="•"/>
            </a:pPr>
            <a:r>
              <a:rPr lang="en-US" sz="1400" b="0" i="0" dirty="0">
                <a:solidFill>
                  <a:srgbClr val="222222"/>
                </a:solidFill>
                <a:effectLst/>
                <a:latin typeface="Lato" panose="020F0502020204030203" pitchFamily="34" charset="0"/>
              </a:rPr>
              <a:t>Support the development and growth of Artificial Intelligence (AI) in the European Union;</a:t>
            </a:r>
          </a:p>
          <a:p>
            <a:pPr algn="l">
              <a:buFont typeface="Arial" panose="020B0604020202020204" pitchFamily="34" charset="0"/>
              <a:buChar char="•"/>
            </a:pPr>
            <a:r>
              <a:rPr lang="en-US" sz="1400" b="0" i="0" dirty="0">
                <a:solidFill>
                  <a:srgbClr val="222222"/>
                </a:solidFill>
                <a:effectLst/>
                <a:latin typeface="Lato" panose="020F0502020204030203" pitchFamily="34" charset="0"/>
              </a:rPr>
              <a:t>Promote applications of data analytics and big data and therefore unlock many new business opportunities for innovators in Europe;</a:t>
            </a:r>
          </a:p>
          <a:p>
            <a:pPr algn="l">
              <a:buFont typeface="Arial" panose="020B0604020202020204" pitchFamily="34" charset="0"/>
              <a:buChar char="•"/>
            </a:pPr>
            <a:r>
              <a:rPr lang="en-US" sz="1400" b="0" i="0" dirty="0">
                <a:solidFill>
                  <a:srgbClr val="222222"/>
                </a:solidFill>
                <a:effectLst/>
                <a:latin typeface="Lato" panose="020F0502020204030203" pitchFamily="34" charset="0"/>
              </a:rPr>
              <a:t>Give Europe the tools to compete globally with countries such as the U.S, Japan, and Singapore that have all already adopted TDM-friendly copyright laws.</a:t>
            </a:r>
          </a:p>
          <a:p>
            <a:endParaRPr lang="en-GB" dirty="0"/>
          </a:p>
        </p:txBody>
      </p:sp>
    </p:spTree>
    <p:extLst>
      <p:ext uri="{BB962C8B-B14F-4D97-AF65-F5344CB8AC3E}">
        <p14:creationId xmlns:p14="http://schemas.microsoft.com/office/powerpoint/2010/main" val="23776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9857-EFE9-2B57-519C-872F3DF3A35D}"/>
              </a:ext>
            </a:extLst>
          </p:cNvPr>
          <p:cNvSpPr>
            <a:spLocks noGrp="1"/>
          </p:cNvSpPr>
          <p:nvPr>
            <p:ph type="title"/>
          </p:nvPr>
        </p:nvSpPr>
        <p:spPr/>
        <p:txBody>
          <a:bodyPr/>
          <a:lstStyle/>
          <a:p>
            <a:r>
              <a:rPr lang="en-GB" sz="1200" dirty="0"/>
              <a:t>Image prompt this and next page: Lawyer using artificial intelligence</a:t>
            </a:r>
            <a:br>
              <a:rPr lang="en-GB" sz="1200" dirty="0"/>
            </a:br>
            <a:endParaRPr lang="en-GB" sz="1200" dirty="0"/>
          </a:p>
        </p:txBody>
      </p:sp>
      <p:sp>
        <p:nvSpPr>
          <p:cNvPr id="3" name="Text Placeholder 2">
            <a:extLst>
              <a:ext uri="{FF2B5EF4-FFF2-40B4-BE49-F238E27FC236}">
                <a16:creationId xmlns:a16="http://schemas.microsoft.com/office/drawing/2014/main" id="{64032536-3377-70EF-664B-140C5ABCB9C4}"/>
              </a:ext>
            </a:extLst>
          </p:cNvPr>
          <p:cNvSpPr>
            <a:spLocks noGrp="1"/>
          </p:cNvSpPr>
          <p:nvPr>
            <p:ph type="body" sz="half" idx="2"/>
          </p:nvPr>
        </p:nvSpPr>
        <p:spPr/>
        <p:txBody>
          <a:bodyPr/>
          <a:lstStyle/>
          <a:p>
            <a:r>
              <a:rPr lang="en-US" sz="1200" dirty="0">
                <a:hlinkClick r:id="rId2"/>
              </a:rPr>
              <a:t>AI Image Generator: Text to Image for Free | </a:t>
            </a:r>
            <a:r>
              <a:rPr lang="en-US" sz="1200" dirty="0" err="1">
                <a:hlinkClick r:id="rId2"/>
              </a:rPr>
              <a:t>Fotor</a:t>
            </a:r>
            <a:endParaRPr lang="en-GB" sz="1200" dirty="0"/>
          </a:p>
        </p:txBody>
      </p:sp>
      <p:pic>
        <p:nvPicPr>
          <p:cNvPr id="8" name="Picture Placeholder 7">
            <a:extLst>
              <a:ext uri="{FF2B5EF4-FFF2-40B4-BE49-F238E27FC236}">
                <a16:creationId xmlns:a16="http://schemas.microsoft.com/office/drawing/2014/main" id="{6DFF347D-461B-0A0F-F460-8BCE4B58DB66}"/>
              </a:ext>
            </a:extLst>
          </p:cNvPr>
          <p:cNvPicPr>
            <a:picLocks noGrp="1" noChangeAspect="1"/>
          </p:cNvPicPr>
          <p:nvPr>
            <p:ph type="pic" idx="13"/>
          </p:nvPr>
        </p:nvPicPr>
        <p:blipFill>
          <a:blip r:embed="rId3"/>
          <a:srcRect l="9931" r="9931"/>
          <a:stretch>
            <a:fillRect/>
          </a:stretch>
        </p:blipFill>
        <p:spPr/>
      </p:pic>
    </p:spTree>
    <p:extLst>
      <p:ext uri="{BB962C8B-B14F-4D97-AF65-F5344CB8AC3E}">
        <p14:creationId xmlns:p14="http://schemas.microsoft.com/office/powerpoint/2010/main" val="50819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09933-2649-CBF1-4BE5-5E01C55324BA}"/>
              </a:ext>
            </a:extLst>
          </p:cNvPr>
          <p:cNvSpPr>
            <a:spLocks noGrp="1"/>
          </p:cNvSpPr>
          <p:nvPr>
            <p:ph type="body" sz="half" idx="11"/>
          </p:nvPr>
        </p:nvSpPr>
        <p:spPr/>
        <p:txBody>
          <a:bodyPr/>
          <a:lstStyle/>
          <a:p>
            <a:r>
              <a:rPr lang="sv-FI" sz="4000" dirty="0"/>
              <a:t>AI </a:t>
            </a:r>
            <a:r>
              <a:rPr lang="sv-FI" sz="4000" dirty="0" err="1"/>
              <a:t>outcomes</a:t>
            </a:r>
            <a:r>
              <a:rPr lang="sv-FI" sz="4000" dirty="0"/>
              <a:t> and  </a:t>
            </a:r>
            <a:r>
              <a:rPr lang="sv-FI" sz="4000" dirty="0" err="1"/>
              <a:t>infringement</a:t>
            </a:r>
            <a:r>
              <a:rPr lang="sv-FI" sz="4000" dirty="0"/>
              <a:t> of the copyright of </a:t>
            </a:r>
            <a:r>
              <a:rPr lang="sv-FI" sz="4000" dirty="0" err="1"/>
              <a:t>works</a:t>
            </a:r>
            <a:r>
              <a:rPr lang="sv-FI" sz="4000" dirty="0"/>
              <a:t> </a:t>
            </a:r>
            <a:r>
              <a:rPr lang="sv-FI" sz="4000" dirty="0" err="1"/>
              <a:t>used</a:t>
            </a:r>
            <a:r>
              <a:rPr lang="sv-FI" sz="4000" dirty="0"/>
              <a:t> for </a:t>
            </a:r>
            <a:r>
              <a:rPr lang="sv-FI" sz="4000" dirty="0" err="1"/>
              <a:t>training</a:t>
            </a:r>
            <a:r>
              <a:rPr lang="sv-FI" sz="4000" dirty="0"/>
              <a:t> AI</a:t>
            </a:r>
            <a:endParaRPr lang="en-GB" dirty="0"/>
          </a:p>
        </p:txBody>
      </p:sp>
    </p:spTree>
    <p:extLst>
      <p:ext uri="{BB962C8B-B14F-4D97-AF65-F5344CB8AC3E}">
        <p14:creationId xmlns:p14="http://schemas.microsoft.com/office/powerpoint/2010/main" val="253309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117BB-FDFE-60F1-22A7-22A8473D711A}"/>
              </a:ext>
            </a:extLst>
          </p:cNvPr>
          <p:cNvSpPr>
            <a:spLocks noGrp="1"/>
          </p:cNvSpPr>
          <p:nvPr>
            <p:ph type="body" sz="half" idx="10"/>
          </p:nvPr>
        </p:nvSpPr>
        <p:spPr/>
        <p:txBody>
          <a:bodyPr/>
          <a:lstStyle/>
          <a:p>
            <a:r>
              <a:rPr lang="en-GB" dirty="0"/>
              <a:t>Discussion</a:t>
            </a:r>
          </a:p>
        </p:txBody>
      </p:sp>
      <p:sp>
        <p:nvSpPr>
          <p:cNvPr id="3" name="Text Placeholder 2">
            <a:extLst>
              <a:ext uri="{FF2B5EF4-FFF2-40B4-BE49-F238E27FC236}">
                <a16:creationId xmlns:a16="http://schemas.microsoft.com/office/drawing/2014/main" id="{0F5AA519-7799-58D1-0AD3-FDB0F7BCD968}"/>
              </a:ext>
            </a:extLst>
          </p:cNvPr>
          <p:cNvSpPr>
            <a:spLocks noGrp="1"/>
          </p:cNvSpPr>
          <p:nvPr>
            <p:ph type="body" sz="half" idx="11"/>
          </p:nvPr>
        </p:nvSpPr>
        <p:spPr/>
        <p:txBody>
          <a:bodyPr/>
          <a:lstStyle/>
          <a:p>
            <a:r>
              <a:rPr lang="en-US" dirty="0">
                <a:hlinkClick r:id="rId2"/>
              </a:rPr>
              <a:t>Invasive Diffusion: How one unwilling illustrator found herself turned into an AI model - Waxy.org</a:t>
            </a:r>
            <a:endParaRPr lang="en-US" dirty="0"/>
          </a:p>
          <a:p>
            <a:endParaRPr lang="en-US" dirty="0"/>
          </a:p>
          <a:p>
            <a:r>
              <a:rPr lang="en-US" dirty="0">
                <a:hlinkClick r:id="rId3"/>
              </a:rPr>
              <a:t>AI Data Laundering: How Academic and Nonprofit Researchers Shield Tech Companies from Accountability - Waxy.org</a:t>
            </a:r>
            <a:endParaRPr lang="en-GB" dirty="0"/>
          </a:p>
        </p:txBody>
      </p:sp>
    </p:spTree>
    <p:extLst>
      <p:ext uri="{BB962C8B-B14F-4D97-AF65-F5344CB8AC3E}">
        <p14:creationId xmlns:p14="http://schemas.microsoft.com/office/powerpoint/2010/main" val="94627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616B1B-181E-4D96-8DBA-92B547E97E14}"/>
              </a:ext>
            </a:extLst>
          </p:cNvPr>
          <p:cNvSpPr>
            <a:spLocks noGrp="1"/>
          </p:cNvSpPr>
          <p:nvPr>
            <p:ph type="body" sz="half" idx="11"/>
          </p:nvPr>
        </p:nvSpPr>
        <p:spPr/>
        <p:txBody>
          <a:bodyPr/>
          <a:lstStyle/>
          <a:p>
            <a:r>
              <a:rPr lang="en-GB" dirty="0"/>
              <a:t>Chat GPT view</a:t>
            </a:r>
          </a:p>
        </p:txBody>
      </p:sp>
    </p:spTree>
    <p:extLst>
      <p:ext uri="{BB962C8B-B14F-4D97-AF65-F5344CB8AC3E}">
        <p14:creationId xmlns:p14="http://schemas.microsoft.com/office/powerpoint/2010/main" val="2427009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24E590-427D-BB97-5E7E-3AE1A8A71835}"/>
              </a:ext>
            </a:extLst>
          </p:cNvPr>
          <p:cNvSpPr>
            <a:spLocks noGrp="1"/>
          </p:cNvSpPr>
          <p:nvPr>
            <p:ph type="body"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4000" b="0" i="0" u="none" strike="noStrike" cap="none" normalizeH="0" baseline="0" dirty="0">
                <a:ln>
                  <a:noFill/>
                </a:ln>
                <a:solidFill>
                  <a:schemeClr val="tx1"/>
                </a:solidFill>
                <a:effectLst/>
                <a:latin typeface="Söhne"/>
              </a:rPr>
              <a:t>Chat GPT: How to </a:t>
            </a:r>
            <a:r>
              <a:rPr kumimoji="0" lang="fi-FI" altLang="fi-FI" sz="4000" b="0" i="0" u="none" strike="noStrike" cap="none" normalizeH="0" baseline="0" dirty="0" err="1">
                <a:ln>
                  <a:noFill/>
                </a:ln>
                <a:solidFill>
                  <a:schemeClr val="tx1"/>
                </a:solidFill>
                <a:effectLst/>
                <a:latin typeface="Söhne"/>
              </a:rPr>
              <a:t>explain</a:t>
            </a:r>
            <a:r>
              <a:rPr kumimoji="0" lang="fi-FI" altLang="fi-FI" sz="4000" b="0" i="0" u="none" strike="noStrike" cap="none" normalizeH="0" baseline="0" dirty="0">
                <a:ln>
                  <a:noFill/>
                </a:ln>
                <a:solidFill>
                  <a:schemeClr val="tx1"/>
                </a:solidFill>
                <a:effectLst/>
                <a:latin typeface="Söhne"/>
              </a:rPr>
              <a:t> copyright </a:t>
            </a:r>
            <a:r>
              <a:rPr kumimoji="0" lang="fi-FI" altLang="fi-FI" sz="4000" b="0" i="0" u="none" strike="noStrike" cap="none" normalizeH="0" baseline="0" dirty="0" err="1">
                <a:ln>
                  <a:noFill/>
                </a:ln>
                <a:solidFill>
                  <a:schemeClr val="tx1"/>
                </a:solidFill>
                <a:effectLst/>
                <a:latin typeface="Söhne"/>
              </a:rPr>
              <a:t>law</a:t>
            </a:r>
            <a:r>
              <a:rPr kumimoji="0" lang="fi-FI" altLang="fi-FI" sz="4000" b="0" i="0" u="none" strike="noStrike" cap="none" normalizeH="0" baseline="0" dirty="0">
                <a:ln>
                  <a:noFill/>
                </a:ln>
                <a:solidFill>
                  <a:schemeClr val="tx1"/>
                </a:solidFill>
                <a:effectLst/>
                <a:latin typeface="Söhne"/>
              </a:rPr>
              <a:t> </a:t>
            </a:r>
            <a:r>
              <a:rPr kumimoji="0" lang="fi-FI" altLang="fi-FI" sz="4000" b="0" i="0" u="none" strike="noStrike" cap="none" normalizeH="0" baseline="0" dirty="0" err="1">
                <a:ln>
                  <a:noFill/>
                </a:ln>
                <a:solidFill>
                  <a:schemeClr val="tx1"/>
                </a:solidFill>
                <a:effectLst/>
                <a:latin typeface="Söhne"/>
              </a:rPr>
              <a:t>regulating</a:t>
            </a:r>
            <a:r>
              <a:rPr kumimoji="0" lang="fi-FI" altLang="fi-FI" sz="4000" b="0" i="0" u="none" strike="noStrike" cap="none" normalizeH="0" baseline="0" dirty="0">
                <a:ln>
                  <a:noFill/>
                </a:ln>
                <a:solidFill>
                  <a:schemeClr val="tx1"/>
                </a:solidFill>
                <a:effectLst/>
                <a:latin typeface="Söhne"/>
              </a:rPr>
              <a:t> </a:t>
            </a:r>
            <a:r>
              <a:rPr kumimoji="0" lang="fi-FI" altLang="fi-FI" sz="4000" b="0" i="0" u="none" strike="noStrike" cap="none" normalizeH="0" baseline="0" dirty="0" err="1">
                <a:ln>
                  <a:noFill/>
                </a:ln>
                <a:solidFill>
                  <a:schemeClr val="tx1"/>
                </a:solidFill>
                <a:effectLst/>
                <a:latin typeface="Söhne"/>
              </a:rPr>
              <a:t>artificial</a:t>
            </a:r>
            <a:r>
              <a:rPr kumimoji="0" lang="fi-FI" altLang="fi-FI" sz="4000" b="0" i="0" u="none" strike="noStrike" cap="none" normalizeH="0" baseline="0" dirty="0">
                <a:ln>
                  <a:noFill/>
                </a:ln>
                <a:solidFill>
                  <a:schemeClr val="tx1"/>
                </a:solidFill>
                <a:effectLst/>
                <a:latin typeface="Söhne"/>
              </a:rPr>
              <a:t> </a:t>
            </a:r>
            <a:r>
              <a:rPr kumimoji="0" lang="fi-FI" altLang="fi-FI" sz="4000" b="0" i="0" u="none" strike="noStrike" cap="none" normalizeH="0" baseline="0" dirty="0" err="1">
                <a:ln>
                  <a:noFill/>
                </a:ln>
                <a:solidFill>
                  <a:schemeClr val="tx1"/>
                </a:solidFill>
                <a:effectLst/>
                <a:latin typeface="Söhne"/>
              </a:rPr>
              <a:t>intelligence</a:t>
            </a:r>
            <a:r>
              <a:rPr kumimoji="0" lang="fi-FI" altLang="fi-FI" sz="4000" b="0" i="0" u="none" strike="noStrike" cap="none" normalizeH="0" baseline="0" dirty="0">
                <a:ln>
                  <a:noFill/>
                </a:ln>
                <a:solidFill>
                  <a:schemeClr val="tx1"/>
                </a:solidFill>
                <a:effectLst/>
                <a:latin typeface="Söhne"/>
              </a:rPr>
              <a:t> ?</a:t>
            </a:r>
          </a:p>
          <a:p>
            <a:endParaRPr lang="en-GB" dirty="0"/>
          </a:p>
        </p:txBody>
      </p:sp>
      <p:sp>
        <p:nvSpPr>
          <p:cNvPr id="3" name="Text Placeholder 2">
            <a:extLst>
              <a:ext uri="{FF2B5EF4-FFF2-40B4-BE49-F238E27FC236}">
                <a16:creationId xmlns:a16="http://schemas.microsoft.com/office/drawing/2014/main" id="{23C44855-8B57-FC7B-B007-5B1CD4DF8CEC}"/>
              </a:ext>
            </a:extLst>
          </p:cNvPr>
          <p:cNvSpPr>
            <a:spLocks noGrp="1"/>
          </p:cNvSpPr>
          <p:nvPr>
            <p:ph type="body"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Söhne"/>
              </a:rPr>
              <a:t>Copyright </a:t>
            </a:r>
            <a:r>
              <a:rPr kumimoji="0" lang="fi-FI" altLang="fi-FI" sz="1200" b="0" i="0" u="none" strike="noStrike" cap="none" normalizeH="0" baseline="0" dirty="0" err="1">
                <a:ln>
                  <a:noFill/>
                </a:ln>
                <a:solidFill>
                  <a:schemeClr val="tx1"/>
                </a:solidFill>
                <a:effectLst/>
                <a:latin typeface="Söhne"/>
              </a:rPr>
              <a:t>law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regulates</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use</a:t>
            </a:r>
            <a:r>
              <a:rPr kumimoji="0" lang="fi-FI" altLang="fi-FI" sz="1200" b="0" i="0" u="none" strike="noStrike" cap="none" normalizeH="0" baseline="0" dirty="0">
                <a:ln>
                  <a:noFill/>
                </a:ln>
                <a:solidFill>
                  <a:schemeClr val="tx1"/>
                </a:solidFill>
                <a:effectLst/>
                <a:latin typeface="Söhne"/>
              </a:rPr>
              <a:t> of </a:t>
            </a:r>
            <a:r>
              <a:rPr kumimoji="0" lang="fi-FI" altLang="fi-FI" sz="1200" b="0" i="0" u="none" strike="noStrike" cap="none" normalizeH="0" baseline="0" dirty="0" err="1">
                <a:ln>
                  <a:noFill/>
                </a:ln>
                <a:solidFill>
                  <a:schemeClr val="tx1"/>
                </a:solidFill>
                <a:effectLst/>
                <a:latin typeface="Söhne"/>
              </a:rPr>
              <a:t>original</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creative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such</a:t>
            </a:r>
            <a:r>
              <a:rPr kumimoji="0" lang="fi-FI" altLang="fi-FI" sz="1200" b="0" i="0" u="none" strike="noStrike" cap="none" normalizeH="0" baseline="0" dirty="0">
                <a:ln>
                  <a:noFill/>
                </a:ln>
                <a:solidFill>
                  <a:schemeClr val="tx1"/>
                </a:solidFill>
                <a:effectLst/>
                <a:latin typeface="Söhne"/>
              </a:rPr>
              <a:t> as </a:t>
            </a:r>
            <a:r>
              <a:rPr kumimoji="0" lang="fi-FI" altLang="fi-FI" sz="1200" b="0" i="0" u="none" strike="noStrike" cap="none" normalizeH="0" baseline="0" dirty="0" err="1">
                <a:ln>
                  <a:noFill/>
                </a:ln>
                <a:solidFill>
                  <a:schemeClr val="tx1"/>
                </a:solidFill>
                <a:effectLst/>
                <a:latin typeface="Söhne"/>
              </a:rPr>
              <a:t>books</a:t>
            </a:r>
            <a:r>
              <a:rPr kumimoji="0" lang="fi-FI" altLang="fi-FI" sz="1200" b="0" i="0" u="none" strike="noStrike" cap="none" normalizeH="0" baseline="0" dirty="0">
                <a:ln>
                  <a:noFill/>
                </a:ln>
                <a:solidFill>
                  <a:schemeClr val="tx1"/>
                </a:solidFill>
                <a:effectLst/>
                <a:latin typeface="Söhne"/>
              </a:rPr>
              <a:t>, music, </a:t>
            </a:r>
            <a:r>
              <a:rPr kumimoji="0" lang="fi-FI" altLang="fi-FI" sz="1200" b="0" i="0" u="none" strike="noStrike" cap="none" normalizeH="0" baseline="0" dirty="0" err="1">
                <a:ln>
                  <a:noFill/>
                </a:ln>
                <a:solidFill>
                  <a:schemeClr val="tx1"/>
                </a:solidFill>
                <a:effectLst/>
                <a:latin typeface="Söhne"/>
              </a:rPr>
              <a:t>art</a:t>
            </a:r>
            <a:r>
              <a:rPr kumimoji="0" lang="fi-FI" altLang="fi-FI" sz="1200" b="0" i="0" u="none" strike="noStrike" cap="none" normalizeH="0" baseline="0" dirty="0">
                <a:ln>
                  <a:noFill/>
                </a:ln>
                <a:solidFill>
                  <a:schemeClr val="tx1"/>
                </a:solidFill>
                <a:effectLst/>
                <a:latin typeface="Söhne"/>
              </a:rPr>
              <a:t>, and software, and is </a:t>
            </a:r>
            <a:r>
              <a:rPr kumimoji="0" lang="fi-FI" altLang="fi-FI" sz="1200" b="0" i="0" u="none" strike="noStrike" cap="none" normalizeH="0" baseline="0" dirty="0" err="1">
                <a:ln>
                  <a:noFill/>
                </a:ln>
                <a:solidFill>
                  <a:schemeClr val="tx1"/>
                </a:solidFill>
                <a:effectLst/>
                <a:latin typeface="Söhne"/>
              </a:rPr>
              <a:t>designed</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protect</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rights</a:t>
            </a:r>
            <a:r>
              <a:rPr kumimoji="0" lang="fi-FI" altLang="fi-FI" sz="1200" b="0" i="0" u="none" strike="noStrike" cap="none" normalizeH="0" baseline="0" dirty="0">
                <a:ln>
                  <a:noFill/>
                </a:ln>
                <a:solidFill>
                  <a:schemeClr val="tx1"/>
                </a:solidFill>
                <a:effectLst/>
                <a:latin typeface="Söhne"/>
              </a:rPr>
              <a:t> of </a:t>
            </a:r>
            <a:r>
              <a:rPr kumimoji="0" lang="fi-FI" altLang="fi-FI" sz="1200" b="0" i="0" u="none" strike="noStrike" cap="none" normalizeH="0" baseline="0" dirty="0" err="1">
                <a:ln>
                  <a:noFill/>
                </a:ln>
                <a:solidFill>
                  <a:schemeClr val="tx1"/>
                </a:solidFill>
                <a:effectLst/>
                <a:latin typeface="Söhne"/>
              </a:rPr>
              <a:t>creators</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ensure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they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appropriately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compensated</a:t>
            </a:r>
            <a:r>
              <a:rPr kumimoji="0" lang="fi-FI" altLang="fi-FI" sz="1200" b="0" i="0" u="none" strike="noStrike" cap="none" normalizeH="0" baseline="0" dirty="0">
                <a:ln>
                  <a:noFill/>
                </a:ln>
                <a:solidFill>
                  <a:schemeClr val="tx1"/>
                </a:solidFill>
                <a:effectLst/>
                <a:latin typeface="Söhne"/>
              </a:rPr>
              <a:t> for </a:t>
            </a:r>
            <a:r>
              <a:rPr kumimoji="0" lang="fi-FI" altLang="fi-FI" sz="1200" b="0" i="0" u="none" strike="noStrike" cap="none" normalizeH="0" baseline="0" dirty="0" err="1">
                <a:ln>
                  <a:noFill/>
                </a:ln>
                <a:solidFill>
                  <a:schemeClr val="tx1"/>
                </a:solidFill>
                <a:effectLst/>
                <a:latin typeface="Söhne"/>
              </a:rPr>
              <a:t>their</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In the </a:t>
            </a:r>
            <a:r>
              <a:rPr kumimoji="0" lang="fi-FI" altLang="fi-FI" sz="1200" b="0" i="0" u="none" strike="noStrike" cap="none" normalizeH="0" baseline="0" dirty="0" err="1">
                <a:ln>
                  <a:noFill/>
                </a:ln>
                <a:solidFill>
                  <a:schemeClr val="tx1"/>
                </a:solidFill>
                <a:effectLst/>
                <a:latin typeface="Söhne"/>
              </a:rPr>
              <a:t>context</a:t>
            </a:r>
            <a:r>
              <a:rPr kumimoji="0" lang="fi-FI" altLang="fi-FI" sz="1200" b="0" i="0" u="none" strike="noStrike" cap="none" normalizeH="0" baseline="0" dirty="0">
                <a:ln>
                  <a:noFill/>
                </a:ln>
                <a:solidFill>
                  <a:schemeClr val="tx1"/>
                </a:solidFill>
                <a:effectLst/>
                <a:latin typeface="Söhne"/>
              </a:rPr>
              <a:t> of </a:t>
            </a:r>
            <a:r>
              <a:rPr kumimoji="0" lang="fi-FI" altLang="fi-FI" sz="1200" b="0" i="0" u="none" strike="noStrike" cap="none" normalizeH="0" baseline="0" dirty="0" err="1">
                <a:ln>
                  <a:noFill/>
                </a:ln>
                <a:solidFill>
                  <a:schemeClr val="tx1"/>
                </a:solidFill>
                <a:effectLst/>
                <a:latin typeface="Söhne"/>
              </a:rPr>
              <a:t>artificial</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intelligence</a:t>
            </a:r>
            <a:r>
              <a:rPr kumimoji="0" lang="fi-FI" altLang="fi-FI" sz="1200" b="0" i="0" u="none" strike="noStrike" cap="none" normalizeH="0" baseline="0" dirty="0">
                <a:ln>
                  <a:noFill/>
                </a:ln>
                <a:solidFill>
                  <a:schemeClr val="tx1"/>
                </a:solidFill>
                <a:effectLst/>
                <a:latin typeface="Söhne"/>
              </a:rPr>
              <a:t> (AI), copyright </a:t>
            </a:r>
            <a:r>
              <a:rPr kumimoji="0" lang="fi-FI" altLang="fi-FI" sz="1200" b="0" i="0" u="none" strike="noStrike" cap="none" normalizeH="0" baseline="0" dirty="0" err="1">
                <a:ln>
                  <a:noFill/>
                </a:ln>
                <a:solidFill>
                  <a:schemeClr val="tx1"/>
                </a:solidFill>
                <a:effectLst/>
                <a:latin typeface="Söhne"/>
              </a:rPr>
              <a:t>law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plays</a:t>
            </a:r>
            <a:r>
              <a:rPr kumimoji="0" lang="fi-FI" altLang="fi-FI" sz="1200" b="0" i="0" u="none" strike="noStrike" cap="none" normalizeH="0" baseline="0" dirty="0">
                <a:ln>
                  <a:noFill/>
                </a:ln>
                <a:solidFill>
                  <a:schemeClr val="tx1"/>
                </a:solidFill>
                <a:effectLst/>
                <a:latin typeface="Söhne"/>
              </a:rPr>
              <a:t> an </a:t>
            </a:r>
            <a:r>
              <a:rPr kumimoji="0" lang="fi-FI" altLang="fi-FI" sz="1200" b="0" i="0" u="none" strike="noStrike" cap="none" normalizeH="0" baseline="0" dirty="0" err="1">
                <a:ln>
                  <a:noFill/>
                </a:ln>
                <a:solidFill>
                  <a:schemeClr val="tx1"/>
                </a:solidFill>
                <a:effectLst/>
                <a:latin typeface="Söhne"/>
              </a:rPr>
              <a:t>important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role</a:t>
            </a:r>
            <a:r>
              <a:rPr kumimoji="0" lang="fi-FI" altLang="fi-FI" sz="1200" b="0" i="0" u="none" strike="noStrike" cap="none" normalizeH="0" baseline="0" dirty="0">
                <a:ln>
                  <a:noFill/>
                </a:ln>
                <a:solidFill>
                  <a:schemeClr val="tx1"/>
                </a:solidFill>
                <a:effectLst/>
                <a:latin typeface="Söhne"/>
              </a:rPr>
              <a:t> in </a:t>
            </a:r>
            <a:r>
              <a:rPr kumimoji="0" lang="fi-FI" altLang="fi-FI" sz="1200" b="0" i="0" u="none" strike="noStrike" cap="none" normalizeH="0" baseline="0" dirty="0" err="1">
                <a:ln>
                  <a:noFill/>
                </a:ln>
                <a:solidFill>
                  <a:schemeClr val="tx1"/>
                </a:solidFill>
                <a:effectLst/>
                <a:latin typeface="Söhne"/>
              </a:rPr>
              <a:t>determining</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who</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owns</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rights</a:t>
            </a:r>
            <a:r>
              <a:rPr kumimoji="0" lang="fi-FI" altLang="fi-FI" sz="1200" b="0" i="0" u="none" strike="noStrike" cap="none" normalizeH="0" baseline="0" dirty="0">
                <a:ln>
                  <a:noFill/>
                </a:ln>
                <a:solidFill>
                  <a:schemeClr val="tx1"/>
                </a:solidFill>
                <a:effectLst/>
                <a:latin typeface="Söhne"/>
              </a:rPr>
              <a:t> to the output of an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Söhne"/>
              </a:rPr>
              <a:t>In general, copyright </a:t>
            </a:r>
            <a:r>
              <a:rPr kumimoji="0" lang="fi-FI" altLang="fi-FI" sz="1200" b="0" i="0" u="none" strike="noStrike" cap="none" normalizeH="0" baseline="0" dirty="0" err="1">
                <a:ln>
                  <a:noFill/>
                </a:ln>
                <a:solidFill>
                  <a:schemeClr val="tx1"/>
                </a:solidFill>
                <a:effectLst/>
                <a:latin typeface="Söhne"/>
              </a:rPr>
              <a:t>law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grants</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exclusive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right</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reproduce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distribute</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perform</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certain</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types</a:t>
            </a:r>
            <a:r>
              <a:rPr kumimoji="0" lang="fi-FI" altLang="fi-FI" sz="1200" b="0" i="0" u="none" strike="noStrike" cap="none" normalizeH="0" baseline="0" dirty="0">
                <a:ln>
                  <a:noFill/>
                </a:ln>
                <a:solidFill>
                  <a:schemeClr val="tx1"/>
                </a:solidFill>
                <a:effectLst/>
                <a:latin typeface="Söhne"/>
              </a:rPr>
              <a:t> of </a:t>
            </a:r>
            <a:r>
              <a:rPr kumimoji="0" lang="fi-FI" altLang="fi-FI" sz="1200" b="0" i="0" u="none" strike="noStrike" cap="none" normalizeH="0" baseline="0" dirty="0" err="1">
                <a:ln>
                  <a:noFill/>
                </a:ln>
                <a:solidFill>
                  <a:schemeClr val="tx1"/>
                </a:solidFill>
                <a:effectLst/>
                <a:latin typeface="Söhne"/>
              </a:rPr>
              <a:t>creative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works</a:t>
            </a:r>
            <a:r>
              <a:rPr kumimoji="0" lang="fi-FI" altLang="fi-FI" sz="1200" b="0" i="0" u="none" strike="noStrike" cap="none" normalizeH="0" baseline="0" dirty="0">
                <a:ln>
                  <a:noFill/>
                </a:ln>
                <a:solidFill>
                  <a:schemeClr val="tx1"/>
                </a:solidFill>
                <a:effectLst/>
                <a:latin typeface="Söhne"/>
              </a:rPr>
              <a:t> to the </a:t>
            </a:r>
            <a:r>
              <a:rPr kumimoji="0" lang="fi-FI" altLang="fi-FI" sz="1200" b="0" i="0" u="none" strike="noStrike" cap="none" normalizeH="0" baseline="0" dirty="0" err="1">
                <a:ln>
                  <a:noFill/>
                </a:ln>
                <a:solidFill>
                  <a:schemeClr val="tx1"/>
                </a:solidFill>
                <a:effectLst/>
                <a:latin typeface="Söhne"/>
              </a:rPr>
              <a:t>owner</a:t>
            </a:r>
            <a:r>
              <a:rPr kumimoji="0" lang="fi-FI" altLang="fi-FI" sz="1200" b="0" i="0" u="none" strike="noStrike" cap="none" normalizeH="0" baseline="0" dirty="0">
                <a:ln>
                  <a:noFill/>
                </a:ln>
                <a:solidFill>
                  <a:schemeClr val="tx1"/>
                </a:solidFill>
                <a:effectLst/>
                <a:latin typeface="Söhne"/>
              </a:rPr>
              <a:t> of the copyright. </a:t>
            </a:r>
            <a:r>
              <a:rPr kumimoji="0" lang="fi-FI" altLang="fi-FI" sz="1200" b="0" i="0" u="none" strike="noStrike" cap="none" normalizeH="0" baseline="0" dirty="0" err="1">
                <a:ln>
                  <a:noFill/>
                </a:ln>
                <a:solidFill>
                  <a:schemeClr val="tx1"/>
                </a:solidFill>
                <a:effectLst/>
                <a:latin typeface="Söhne"/>
              </a:rPr>
              <a:t>This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means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if</a:t>
            </a:r>
            <a:r>
              <a:rPr kumimoji="0" lang="fi-FI" altLang="fi-FI" sz="1200" b="0" i="0" u="none" strike="noStrike" cap="none" normalizeH="0" baseline="0" dirty="0">
                <a:ln>
                  <a:noFill/>
                </a:ln>
                <a:solidFill>
                  <a:schemeClr val="tx1"/>
                </a:solidFill>
                <a:effectLst/>
                <a:latin typeface="Söhne"/>
              </a:rPr>
              <a:t> an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creates</a:t>
            </a:r>
            <a:r>
              <a:rPr kumimoji="0" lang="fi-FI" altLang="fi-FI" sz="1200" b="0" i="0" u="none" strike="noStrike" cap="none" normalizeH="0" baseline="0" dirty="0">
                <a:ln>
                  <a:noFill/>
                </a:ln>
                <a:solidFill>
                  <a:schemeClr val="tx1"/>
                </a:solidFill>
                <a:effectLst/>
                <a:latin typeface="Söhne"/>
              </a:rPr>
              <a:t> a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is </a:t>
            </a:r>
            <a:r>
              <a:rPr kumimoji="0" lang="fi-FI" altLang="fi-FI" sz="1200" b="0" i="0" u="none" strike="noStrike" cap="none" normalizeH="0" baseline="0" dirty="0" err="1">
                <a:ln>
                  <a:noFill/>
                </a:ln>
                <a:solidFill>
                  <a:schemeClr val="tx1"/>
                </a:solidFill>
                <a:effectLst/>
                <a:latin typeface="Söhne"/>
              </a:rPr>
              <a:t>protected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by</a:t>
            </a:r>
            <a:r>
              <a:rPr kumimoji="0" lang="fi-FI" altLang="fi-FI" sz="1200" b="0" i="0" u="none" strike="noStrike" cap="none" normalizeH="0" baseline="0" dirty="0">
                <a:ln>
                  <a:noFill/>
                </a:ln>
                <a:solidFill>
                  <a:schemeClr val="tx1"/>
                </a:solidFill>
                <a:effectLst/>
                <a:latin typeface="Söhne"/>
              </a:rPr>
              <a:t> copyright, </a:t>
            </a:r>
            <a:r>
              <a:rPr kumimoji="0" lang="fi-FI" altLang="fi-FI" sz="1200" b="0" i="0" u="none" strike="noStrike" cap="none" normalizeH="0" baseline="0" dirty="0" err="1">
                <a:ln>
                  <a:noFill/>
                </a:ln>
                <a:solidFill>
                  <a:schemeClr val="tx1"/>
                </a:solidFill>
                <a:effectLst/>
                <a:latin typeface="Söhne"/>
              </a:rPr>
              <a:t>such</a:t>
            </a:r>
            <a:r>
              <a:rPr kumimoji="0" lang="fi-FI" altLang="fi-FI" sz="1200" b="0" i="0" u="none" strike="noStrike" cap="none" normalizeH="0" baseline="0" dirty="0">
                <a:ln>
                  <a:noFill/>
                </a:ln>
                <a:solidFill>
                  <a:schemeClr val="tx1"/>
                </a:solidFill>
                <a:effectLst/>
                <a:latin typeface="Söhne"/>
              </a:rPr>
              <a:t> as a </a:t>
            </a:r>
            <a:r>
              <a:rPr kumimoji="0" lang="fi-FI" altLang="fi-FI" sz="1200" b="0" i="0" u="none" strike="noStrike" cap="none" normalizeH="0" baseline="0" dirty="0" err="1">
                <a:ln>
                  <a:noFill/>
                </a:ln>
                <a:solidFill>
                  <a:schemeClr val="tx1"/>
                </a:solidFill>
                <a:effectLst/>
                <a:latin typeface="Söhne"/>
              </a:rPr>
              <a:t>piece</a:t>
            </a:r>
            <a:r>
              <a:rPr kumimoji="0" lang="fi-FI" altLang="fi-FI" sz="1200" b="0" i="0" u="none" strike="noStrike" cap="none" normalizeH="0" baseline="0" dirty="0">
                <a:ln>
                  <a:noFill/>
                </a:ln>
                <a:solidFill>
                  <a:schemeClr val="tx1"/>
                </a:solidFill>
                <a:effectLst/>
                <a:latin typeface="Söhne"/>
              </a:rPr>
              <a:t> of music </a:t>
            </a:r>
            <a:r>
              <a:rPr kumimoji="0" lang="fi-FI" altLang="fi-FI" sz="1200" b="0" i="0" u="none" strike="noStrike" cap="none" normalizeH="0" baseline="0" dirty="0" err="1">
                <a:ln>
                  <a:noFill/>
                </a:ln>
                <a:solidFill>
                  <a:schemeClr val="tx1"/>
                </a:solidFill>
                <a:effectLst/>
                <a:latin typeface="Söhne"/>
              </a:rPr>
              <a:t>or</a:t>
            </a:r>
            <a:r>
              <a:rPr kumimoji="0" lang="fi-FI" altLang="fi-FI" sz="1200" b="0" i="0" u="none" strike="noStrike" cap="none" normalizeH="0" baseline="0" dirty="0">
                <a:ln>
                  <a:noFill/>
                </a:ln>
                <a:solidFill>
                  <a:schemeClr val="tx1"/>
                </a:solidFill>
                <a:effectLst/>
                <a:latin typeface="Söhne"/>
              </a:rPr>
              <a:t> a </a:t>
            </a:r>
            <a:r>
              <a:rPr kumimoji="0" lang="fi-FI" altLang="fi-FI" sz="1200" b="0" i="0" u="none" strike="noStrike" cap="none" normalizeH="0" baseline="0" dirty="0" err="1">
                <a:ln>
                  <a:noFill/>
                </a:ln>
                <a:solidFill>
                  <a:schemeClr val="tx1"/>
                </a:solidFill>
                <a:effectLst/>
                <a:latin typeface="Söhne"/>
              </a:rPr>
              <a:t>written</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article</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owner</a:t>
            </a:r>
            <a:r>
              <a:rPr kumimoji="0" lang="fi-FI" altLang="fi-FI" sz="1200" b="0" i="0" u="none" strike="noStrike" cap="none" normalizeH="0" baseline="0" dirty="0">
                <a:ln>
                  <a:noFill/>
                </a:ln>
                <a:solidFill>
                  <a:schemeClr val="tx1"/>
                </a:solidFill>
                <a:effectLst/>
                <a:latin typeface="Söhne"/>
              </a:rPr>
              <a:t> of the copyright in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would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have</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exclusive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right</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reproduce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distribute</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perform</a:t>
            </a:r>
            <a:r>
              <a:rPr kumimoji="0" lang="fi-FI" altLang="fi-FI" sz="1200" b="0" i="0" u="none" strike="noStrike" cap="none" normalizeH="0" baseline="0" dirty="0">
                <a:ln>
                  <a:noFill/>
                </a:ln>
                <a:solidFill>
                  <a:schemeClr val="tx1"/>
                </a:solidFill>
                <a:effectLst/>
                <a:latin typeface="Söhne"/>
              </a:rPr>
              <a:t> it.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Söhne"/>
              </a:rPr>
              <a:t>The </a:t>
            </a:r>
            <a:r>
              <a:rPr kumimoji="0" lang="fi-FI" altLang="fi-FI" sz="1200" b="0" i="0" u="none" strike="noStrike" cap="none" normalizeH="0" baseline="0" dirty="0" err="1">
                <a:ln>
                  <a:noFill/>
                </a:ln>
                <a:solidFill>
                  <a:schemeClr val="tx1"/>
                </a:solidFill>
                <a:effectLst/>
                <a:latin typeface="Söhne"/>
              </a:rPr>
              <a:t>question</a:t>
            </a:r>
            <a:r>
              <a:rPr kumimoji="0" lang="fi-FI" altLang="fi-FI" sz="1200" b="0" i="0" u="none" strike="noStrike" cap="none" normalizeH="0" baseline="0" dirty="0">
                <a:ln>
                  <a:noFill/>
                </a:ln>
                <a:solidFill>
                  <a:schemeClr val="tx1"/>
                </a:solidFill>
                <a:effectLst/>
                <a:latin typeface="Söhne"/>
              </a:rPr>
              <a:t> of </a:t>
            </a:r>
            <a:r>
              <a:rPr kumimoji="0" lang="fi-FI" altLang="fi-FI" sz="1200" b="0" i="0" u="none" strike="noStrike" cap="none" normalizeH="0" baseline="0" dirty="0" err="1">
                <a:ln>
                  <a:noFill/>
                </a:ln>
                <a:solidFill>
                  <a:schemeClr val="tx1"/>
                </a:solidFill>
                <a:effectLst/>
                <a:latin typeface="Söhne"/>
              </a:rPr>
              <a:t>who</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owns</a:t>
            </a:r>
            <a:r>
              <a:rPr kumimoji="0" lang="fi-FI" altLang="fi-FI" sz="1200" b="0" i="0" u="none" strike="noStrike" cap="none" normalizeH="0" baseline="0" dirty="0">
                <a:ln>
                  <a:noFill/>
                </a:ln>
                <a:solidFill>
                  <a:schemeClr val="tx1"/>
                </a:solidFill>
                <a:effectLst/>
                <a:latin typeface="Söhne"/>
              </a:rPr>
              <a:t> the copyright in a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created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by</a:t>
            </a:r>
            <a:r>
              <a:rPr kumimoji="0" lang="fi-FI" altLang="fi-FI" sz="1200" b="0" i="0" u="none" strike="noStrike" cap="none" normalizeH="0" baseline="0" dirty="0">
                <a:ln>
                  <a:noFill/>
                </a:ln>
                <a:solidFill>
                  <a:schemeClr val="tx1"/>
                </a:solidFill>
                <a:effectLst/>
                <a:latin typeface="Söhne"/>
              </a:rPr>
              <a:t> an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 is a </a:t>
            </a:r>
            <a:r>
              <a:rPr kumimoji="0" lang="fi-FI" altLang="fi-FI" sz="1200" b="0" i="0" u="none" strike="noStrike" cap="none" normalizeH="0" baseline="0" dirty="0" err="1">
                <a:ln>
                  <a:noFill/>
                </a:ln>
                <a:solidFill>
                  <a:schemeClr val="tx1"/>
                </a:solidFill>
                <a:effectLst/>
                <a:latin typeface="Söhne"/>
              </a:rPr>
              <a:t>complex</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one</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there</a:t>
            </a:r>
            <a:r>
              <a:rPr kumimoji="0" lang="fi-FI" altLang="fi-FI" sz="1200" b="0" i="0" u="none" strike="noStrike" cap="none" normalizeH="0" baseline="0" dirty="0">
                <a:ln>
                  <a:noFill/>
                </a:ln>
                <a:solidFill>
                  <a:schemeClr val="tx1"/>
                </a:solidFill>
                <a:effectLst/>
                <a:latin typeface="Söhne"/>
              </a:rPr>
              <a:t> is no </a:t>
            </a:r>
            <a:r>
              <a:rPr kumimoji="0" lang="fi-FI" altLang="fi-FI" sz="1200" b="0" i="0" u="none" strike="noStrike" cap="none" normalizeH="0" baseline="0" dirty="0" err="1">
                <a:ln>
                  <a:noFill/>
                </a:ln>
                <a:solidFill>
                  <a:schemeClr val="tx1"/>
                </a:solidFill>
                <a:effectLst/>
                <a:latin typeface="Söhne"/>
              </a:rPr>
              <a:t>clear</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consensus</a:t>
            </a:r>
            <a:r>
              <a:rPr kumimoji="0" lang="fi-FI" altLang="fi-FI" sz="1200" b="0" i="0" u="none" strike="noStrike" cap="none" normalizeH="0" baseline="0" dirty="0">
                <a:ln>
                  <a:noFill/>
                </a:ln>
                <a:solidFill>
                  <a:schemeClr val="tx1"/>
                </a:solidFill>
                <a:effectLst/>
                <a:latin typeface="Söhne"/>
              </a:rPr>
              <a:t> on the </a:t>
            </a:r>
            <a:r>
              <a:rPr kumimoji="0" lang="fi-FI" altLang="fi-FI" sz="1200" b="0" i="0" u="none" strike="noStrike" cap="none" normalizeH="0" baseline="0" dirty="0" err="1">
                <a:ln>
                  <a:noFill/>
                </a:ln>
                <a:solidFill>
                  <a:schemeClr val="tx1"/>
                </a:solidFill>
                <a:effectLst/>
                <a:latin typeface="Söhne"/>
              </a:rPr>
              <a:t>answer</a:t>
            </a:r>
            <a:r>
              <a:rPr kumimoji="0" lang="fi-FI" altLang="fi-FI" sz="1200" b="0" i="0" u="none" strike="noStrike" cap="none" normalizeH="0" baseline="0" dirty="0">
                <a:ln>
                  <a:noFill/>
                </a:ln>
                <a:solidFill>
                  <a:schemeClr val="tx1"/>
                </a:solidFill>
                <a:effectLst/>
                <a:latin typeface="Söhne"/>
              </a:rPr>
              <a:t>. Some </a:t>
            </a:r>
            <a:r>
              <a:rPr kumimoji="0" lang="fi-FI" altLang="fi-FI" sz="1200" b="0" i="0" u="none" strike="noStrike" cap="none" normalizeH="0" baseline="0" dirty="0" err="1">
                <a:ln>
                  <a:noFill/>
                </a:ln>
                <a:solidFill>
                  <a:schemeClr val="tx1"/>
                </a:solidFill>
                <a:effectLst/>
                <a:latin typeface="Söhne"/>
              </a:rPr>
              <a:t>argue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owner</a:t>
            </a:r>
            <a:r>
              <a:rPr kumimoji="0" lang="fi-FI" altLang="fi-FI" sz="1200" b="0" i="0" u="none" strike="noStrike" cap="none" normalizeH="0" baseline="0" dirty="0">
                <a:ln>
                  <a:noFill/>
                </a:ln>
                <a:solidFill>
                  <a:schemeClr val="tx1"/>
                </a:solidFill>
                <a:effectLst/>
                <a:latin typeface="Söhne"/>
              </a:rPr>
              <a:t> of the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generated</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should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be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considered</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owner</a:t>
            </a:r>
            <a:r>
              <a:rPr kumimoji="0" lang="fi-FI" altLang="fi-FI" sz="1200" b="0" i="0" u="none" strike="noStrike" cap="none" normalizeH="0" baseline="0" dirty="0">
                <a:ln>
                  <a:noFill/>
                </a:ln>
                <a:solidFill>
                  <a:schemeClr val="tx1"/>
                </a:solidFill>
                <a:effectLst/>
                <a:latin typeface="Söhne"/>
              </a:rPr>
              <a:t> of the copyright, </a:t>
            </a:r>
            <a:r>
              <a:rPr kumimoji="0" lang="fi-FI" altLang="fi-FI" sz="1200" b="0" i="0" u="none" strike="noStrike" cap="none" normalizeH="0" baseline="0" dirty="0" err="1">
                <a:ln>
                  <a:noFill/>
                </a:ln>
                <a:solidFill>
                  <a:schemeClr val="tx1"/>
                </a:solidFill>
                <a:effectLst/>
                <a:latin typeface="Söhne"/>
              </a:rPr>
              <a:t>while</a:t>
            </a:r>
            <a:r>
              <a:rPr kumimoji="0" lang="fi-FI" altLang="fi-FI" sz="1200" b="0" i="0" u="none" strike="noStrike" cap="none" normalizeH="0" baseline="0" dirty="0">
                <a:ln>
                  <a:noFill/>
                </a:ln>
                <a:solidFill>
                  <a:schemeClr val="tx1"/>
                </a:solidFill>
                <a:effectLst/>
                <a:latin typeface="Söhne"/>
              </a:rPr>
              <a:t> others </a:t>
            </a:r>
            <a:r>
              <a:rPr kumimoji="0" lang="fi-FI" altLang="fi-FI" sz="1200" b="0" i="0" u="none" strike="noStrike" cap="none" normalizeH="0" baseline="0" dirty="0" err="1">
                <a:ln>
                  <a:noFill/>
                </a:ln>
                <a:solidFill>
                  <a:schemeClr val="tx1"/>
                </a:solidFill>
                <a:effectLst/>
                <a:latin typeface="Söhne"/>
              </a:rPr>
              <a:t>suggest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the person </a:t>
            </a:r>
            <a:r>
              <a:rPr kumimoji="0" lang="fi-FI" altLang="fi-FI" sz="1200" b="0" i="0" u="none" strike="noStrike" cap="none" normalizeH="0" baseline="0" dirty="0" err="1">
                <a:ln>
                  <a:noFill/>
                </a:ln>
                <a:solidFill>
                  <a:schemeClr val="tx1"/>
                </a:solidFill>
                <a:effectLst/>
                <a:latin typeface="Söhne"/>
              </a:rPr>
              <a:t>or</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organization</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commissioned</a:t>
            </a:r>
            <a:r>
              <a:rPr kumimoji="0" lang="fi-FI" altLang="fi-FI" sz="1200" b="0" i="0" u="none" strike="noStrike" cap="none" normalizeH="0" baseline="0" dirty="0">
                <a:ln>
                  <a:noFill/>
                </a:ln>
                <a:solidFill>
                  <a:schemeClr val="tx1"/>
                </a:solidFill>
                <a:effectLst/>
                <a:latin typeface="Söhne"/>
              </a:rPr>
              <a:t> the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create</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should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be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considered</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owner</a:t>
            </a:r>
            <a:r>
              <a:rPr kumimoji="0" lang="fi-FI" altLang="fi-FI" sz="12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a:ln>
                  <a:noFill/>
                </a:ln>
                <a:solidFill>
                  <a:schemeClr val="tx1"/>
                </a:solidFill>
                <a:effectLst/>
                <a:latin typeface="Söhne"/>
              </a:rPr>
              <a:t>In addition to </a:t>
            </a:r>
            <a:r>
              <a:rPr kumimoji="0" lang="fi-FI" altLang="fi-FI" sz="1200" b="0" i="0" u="none" strike="noStrike" cap="none" normalizeH="0" baseline="0" dirty="0" err="1">
                <a:ln>
                  <a:noFill/>
                </a:ln>
                <a:solidFill>
                  <a:schemeClr val="tx1"/>
                </a:solidFill>
                <a:effectLst/>
                <a:latin typeface="Söhne"/>
              </a:rPr>
              <a:t>questions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around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ownership</a:t>
            </a:r>
            <a:r>
              <a:rPr kumimoji="0" lang="fi-FI" altLang="fi-FI" sz="1200" b="0" i="0" u="none" strike="noStrike" cap="none" normalizeH="0" baseline="0" dirty="0">
                <a:ln>
                  <a:noFill/>
                </a:ln>
                <a:solidFill>
                  <a:schemeClr val="tx1"/>
                </a:solidFill>
                <a:effectLst/>
                <a:latin typeface="Söhne"/>
              </a:rPr>
              <a:t>, copyright </a:t>
            </a:r>
            <a:r>
              <a:rPr kumimoji="0" lang="fi-FI" altLang="fi-FI" sz="1200" b="0" i="0" u="none" strike="noStrike" cap="none" normalizeH="0" baseline="0" dirty="0" err="1">
                <a:ln>
                  <a:noFill/>
                </a:ln>
                <a:solidFill>
                  <a:schemeClr val="tx1"/>
                </a:solidFill>
                <a:effectLst/>
                <a:latin typeface="Söhne"/>
              </a:rPr>
              <a:t>law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also</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raises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issues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related</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fair</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use</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transformative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works</a:t>
            </a:r>
            <a:r>
              <a:rPr kumimoji="0" lang="fi-FI" altLang="fi-FI" sz="1200" b="0" i="0" u="none" strike="noStrike" cap="none" normalizeH="0" baseline="0" dirty="0">
                <a:ln>
                  <a:noFill/>
                </a:ln>
                <a:solidFill>
                  <a:schemeClr val="tx1"/>
                </a:solidFill>
                <a:effectLst/>
                <a:latin typeface="Söhne"/>
              </a:rPr>
              <a:t> in the </a:t>
            </a:r>
            <a:r>
              <a:rPr kumimoji="0" lang="fi-FI" altLang="fi-FI" sz="1200" b="0" i="0" u="none" strike="noStrike" cap="none" normalizeH="0" baseline="0" dirty="0" err="1">
                <a:ln>
                  <a:noFill/>
                </a:ln>
                <a:solidFill>
                  <a:schemeClr val="tx1"/>
                </a:solidFill>
                <a:effectLst/>
                <a:latin typeface="Söhne"/>
              </a:rPr>
              <a:t>context</a:t>
            </a:r>
            <a:r>
              <a:rPr kumimoji="0" lang="fi-FI" altLang="fi-FI" sz="1200" b="0" i="0" u="none" strike="noStrike" cap="none" normalizeH="0" baseline="0" dirty="0">
                <a:ln>
                  <a:noFill/>
                </a:ln>
                <a:solidFill>
                  <a:schemeClr val="tx1"/>
                </a:solidFill>
                <a:effectLst/>
                <a:latin typeface="Söhne"/>
              </a:rPr>
              <a:t> of AI-</a:t>
            </a:r>
            <a:r>
              <a:rPr kumimoji="0" lang="fi-FI" altLang="fi-FI" sz="1200" b="0" i="0" u="none" strike="noStrike" cap="none" normalizeH="0" baseline="0" dirty="0" err="1">
                <a:ln>
                  <a:noFill/>
                </a:ln>
                <a:solidFill>
                  <a:schemeClr val="tx1"/>
                </a:solidFill>
                <a:effectLst/>
                <a:latin typeface="Söhne"/>
              </a:rPr>
              <a:t>generated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content</a:t>
            </a:r>
            <a:r>
              <a:rPr kumimoji="0" lang="fi-FI" altLang="fi-FI" sz="1200" b="0" i="0" u="none" strike="noStrike" cap="none" normalizeH="0" baseline="0" dirty="0">
                <a:ln>
                  <a:noFill/>
                </a:ln>
                <a:solidFill>
                  <a:schemeClr val="tx1"/>
                </a:solidFill>
                <a:effectLst/>
                <a:latin typeface="Söhne"/>
              </a:rPr>
              <a:t>. For </a:t>
            </a:r>
            <a:r>
              <a:rPr kumimoji="0" lang="fi-FI" altLang="fi-FI" sz="1200" b="0" i="0" u="none" strike="noStrike" cap="none" normalizeH="0" baseline="0" dirty="0" err="1">
                <a:ln>
                  <a:noFill/>
                </a:ln>
                <a:solidFill>
                  <a:schemeClr val="tx1"/>
                </a:solidFill>
                <a:effectLst/>
                <a:latin typeface="Söhne"/>
              </a:rPr>
              <a:t>example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if</a:t>
            </a:r>
            <a:r>
              <a:rPr kumimoji="0" lang="fi-FI" altLang="fi-FI" sz="1200" b="0" i="0" u="none" strike="noStrike" cap="none" normalizeH="0" baseline="0" dirty="0">
                <a:ln>
                  <a:noFill/>
                </a:ln>
                <a:solidFill>
                  <a:schemeClr val="tx1"/>
                </a:solidFill>
                <a:effectLst/>
                <a:latin typeface="Söhne"/>
              </a:rPr>
              <a:t> an AI </a:t>
            </a:r>
            <a:r>
              <a:rPr kumimoji="0" lang="fi-FI" altLang="fi-FI" sz="1200" b="0" i="0" u="none" strike="noStrike" cap="none" normalizeH="0" baseline="0" dirty="0" err="1">
                <a:ln>
                  <a:noFill/>
                </a:ln>
                <a:solidFill>
                  <a:schemeClr val="tx1"/>
                </a:solidFill>
                <a:effectLst/>
                <a:latin typeface="Söhne"/>
              </a:rPr>
              <a:t>system</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generates</a:t>
            </a:r>
            <a:r>
              <a:rPr kumimoji="0" lang="fi-FI" altLang="fi-FI" sz="1200" b="0" i="0" u="none" strike="noStrike" cap="none" normalizeH="0" baseline="0" dirty="0">
                <a:ln>
                  <a:noFill/>
                </a:ln>
                <a:solidFill>
                  <a:schemeClr val="tx1"/>
                </a:solidFill>
                <a:effectLst/>
                <a:latin typeface="Söhne"/>
              </a:rPr>
              <a:t> a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is a </a:t>
            </a:r>
            <a:r>
              <a:rPr kumimoji="0" lang="fi-FI" altLang="fi-FI" sz="1200" b="0" i="0" u="none" strike="noStrike" cap="none" normalizeH="0" baseline="0" dirty="0" err="1">
                <a:ln>
                  <a:noFill/>
                </a:ln>
                <a:solidFill>
                  <a:schemeClr val="tx1"/>
                </a:solidFill>
                <a:effectLst/>
                <a:latin typeface="Söhne"/>
              </a:rPr>
              <a:t>derivative</a:t>
            </a:r>
            <a:r>
              <a:rPr kumimoji="0" lang="fi-FI" altLang="fi-FI" sz="1200" b="0" i="0" u="none" strike="noStrike" cap="none" normalizeH="0" baseline="0" dirty="0">
                <a:ln>
                  <a:noFill/>
                </a:ln>
                <a:solidFill>
                  <a:schemeClr val="tx1"/>
                </a:solidFill>
                <a:effectLst/>
                <a:latin typeface="Söhne"/>
              </a:rPr>
              <a:t> of an </a:t>
            </a:r>
            <a:r>
              <a:rPr kumimoji="0" lang="fi-FI" altLang="fi-FI" sz="1200" b="0" i="0" u="none" strike="noStrike" cap="none" normalizeH="0" baseline="0" dirty="0" err="1">
                <a:ln>
                  <a:noFill/>
                </a:ln>
                <a:solidFill>
                  <a:schemeClr val="tx1"/>
                </a:solidFill>
                <a:effectLst/>
                <a:latin typeface="Söhne"/>
              </a:rPr>
              <a:t>existing</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copyrighted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such</a:t>
            </a:r>
            <a:r>
              <a:rPr kumimoji="0" lang="fi-FI" altLang="fi-FI" sz="1200" b="0" i="0" u="none" strike="noStrike" cap="none" normalizeH="0" baseline="0" dirty="0">
                <a:ln>
                  <a:noFill/>
                </a:ln>
                <a:solidFill>
                  <a:schemeClr val="tx1"/>
                </a:solidFill>
                <a:effectLst/>
                <a:latin typeface="Söhne"/>
              </a:rPr>
              <a:t> as a </a:t>
            </a:r>
            <a:r>
              <a:rPr kumimoji="0" lang="fi-FI" altLang="fi-FI" sz="1200" b="0" i="0" u="none" strike="noStrike" cap="none" normalizeH="0" baseline="0" dirty="0" err="1">
                <a:ln>
                  <a:noFill/>
                </a:ln>
                <a:solidFill>
                  <a:schemeClr val="tx1"/>
                </a:solidFill>
                <a:effectLst/>
                <a:latin typeface="Söhne"/>
              </a:rPr>
              <a:t>new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arrangement</a:t>
            </a:r>
            <a:r>
              <a:rPr kumimoji="0" lang="fi-FI" altLang="fi-FI" sz="1200" b="0" i="0" u="none" strike="noStrike" cap="none" normalizeH="0" baseline="0" dirty="0">
                <a:ln>
                  <a:noFill/>
                </a:ln>
                <a:solidFill>
                  <a:schemeClr val="tx1"/>
                </a:solidFill>
                <a:effectLst/>
                <a:latin typeface="Söhne"/>
              </a:rPr>
              <a:t> of a </a:t>
            </a:r>
            <a:r>
              <a:rPr kumimoji="0" lang="fi-FI" altLang="fi-FI" sz="1200" b="0" i="0" u="none" strike="noStrike" cap="none" normalizeH="0" baseline="0" dirty="0" err="1">
                <a:ln>
                  <a:noFill/>
                </a:ln>
                <a:solidFill>
                  <a:schemeClr val="tx1"/>
                </a:solidFill>
                <a:effectLst/>
                <a:latin typeface="Söhne"/>
              </a:rPr>
              <a:t>song</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there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may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be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questions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around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whether</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new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work</a:t>
            </a:r>
            <a:r>
              <a:rPr kumimoji="0" lang="fi-FI" altLang="fi-FI" sz="1200" b="0" i="0" u="none" strike="noStrike" cap="none" normalizeH="0" baseline="0" dirty="0">
                <a:ln>
                  <a:noFill/>
                </a:ln>
                <a:solidFill>
                  <a:schemeClr val="tx1"/>
                </a:solidFill>
                <a:effectLst/>
                <a:latin typeface="Söhne"/>
              </a:rPr>
              <a:t> is a </a:t>
            </a:r>
            <a:r>
              <a:rPr kumimoji="0" lang="fi-FI" altLang="fi-FI" sz="1200" b="0" i="0" u="none" strike="noStrike" cap="none" normalizeH="0" baseline="0" dirty="0" err="1">
                <a:ln>
                  <a:noFill/>
                </a:ln>
                <a:solidFill>
                  <a:schemeClr val="tx1"/>
                </a:solidFill>
                <a:effectLst/>
                <a:latin typeface="Söhne"/>
              </a:rPr>
              <a:t>transformative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use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falls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under</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fair</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use</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exception</a:t>
            </a:r>
            <a:r>
              <a:rPr kumimoji="0" lang="fi-FI" altLang="fi-FI" sz="1200" b="0" i="0" u="none" strike="noStrike" cap="none" normalizeH="0" baseline="0" dirty="0">
                <a:ln>
                  <a:noFill/>
                </a:ln>
                <a:solidFill>
                  <a:schemeClr val="tx1"/>
                </a:solidFill>
                <a:effectLst/>
                <a:latin typeface="Söhne"/>
              </a:rPr>
              <a:t> to copyright </a:t>
            </a:r>
            <a:r>
              <a:rPr kumimoji="0" lang="fi-FI" altLang="fi-FI" sz="1200" b="0" i="0" u="none" strike="noStrike" cap="none" normalizeH="0" baseline="0" dirty="0" err="1">
                <a:ln>
                  <a:noFill/>
                </a:ln>
                <a:solidFill>
                  <a:schemeClr val="tx1"/>
                </a:solidFill>
                <a:effectLst/>
                <a:latin typeface="Söhne"/>
              </a:rPr>
              <a:t>infringement</a:t>
            </a:r>
            <a:r>
              <a:rPr kumimoji="0" lang="fi-FI" altLang="fi-FI" sz="12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dirty="0" err="1">
                <a:ln>
                  <a:noFill/>
                </a:ln>
                <a:solidFill>
                  <a:schemeClr val="tx1"/>
                </a:solidFill>
                <a:effectLst/>
                <a:latin typeface="Söhne"/>
              </a:rPr>
              <a:t>Overall</a:t>
            </a:r>
            <a:r>
              <a:rPr kumimoji="0" lang="fi-FI" altLang="fi-FI" sz="1200" b="0" i="0" u="none" strike="noStrike" cap="none" normalizeH="0" baseline="0" dirty="0">
                <a:ln>
                  <a:noFill/>
                </a:ln>
                <a:solidFill>
                  <a:schemeClr val="tx1"/>
                </a:solidFill>
                <a:effectLst/>
                <a:latin typeface="Söhne"/>
              </a:rPr>
              <a:t>, the </a:t>
            </a:r>
            <a:r>
              <a:rPr kumimoji="0" lang="fi-FI" altLang="fi-FI" sz="1200" b="0" i="0" u="none" strike="noStrike" cap="none" normalizeH="0" baseline="0" dirty="0" err="1">
                <a:ln>
                  <a:noFill/>
                </a:ln>
                <a:solidFill>
                  <a:schemeClr val="tx1"/>
                </a:solidFill>
                <a:effectLst/>
                <a:latin typeface="Söhne"/>
              </a:rPr>
              <a:t>application</a:t>
            </a:r>
            <a:r>
              <a:rPr kumimoji="0" lang="fi-FI" altLang="fi-FI" sz="1200" b="0" i="0" u="none" strike="noStrike" cap="none" normalizeH="0" baseline="0" dirty="0">
                <a:ln>
                  <a:noFill/>
                </a:ln>
                <a:solidFill>
                  <a:schemeClr val="tx1"/>
                </a:solidFill>
                <a:effectLst/>
                <a:latin typeface="Söhne"/>
              </a:rPr>
              <a:t> of copyright </a:t>
            </a:r>
            <a:r>
              <a:rPr kumimoji="0" lang="fi-FI" altLang="fi-FI" sz="1200" b="0" i="0" u="none" strike="noStrike" cap="none" normalizeH="0" baseline="0" dirty="0" err="1">
                <a:ln>
                  <a:noFill/>
                </a:ln>
                <a:solidFill>
                  <a:schemeClr val="tx1"/>
                </a:solidFill>
                <a:effectLst/>
                <a:latin typeface="Söhne"/>
              </a:rPr>
              <a:t>law</a:t>
            </a:r>
            <a:r>
              <a:rPr kumimoji="0" lang="fi-FI" altLang="fi-FI" sz="1200" b="0" i="0" u="none" strike="noStrike" cap="none" normalizeH="0" baseline="0" dirty="0">
                <a:ln>
                  <a:noFill/>
                </a:ln>
                <a:solidFill>
                  <a:schemeClr val="tx1"/>
                </a:solidFill>
                <a:effectLst/>
                <a:latin typeface="Söhne"/>
              </a:rPr>
              <a:t> to AI-</a:t>
            </a:r>
            <a:r>
              <a:rPr kumimoji="0" lang="fi-FI" altLang="fi-FI" sz="1200" b="0" i="0" u="none" strike="noStrike" cap="none" normalizeH="0" baseline="0" dirty="0" err="1">
                <a:ln>
                  <a:noFill/>
                </a:ln>
                <a:solidFill>
                  <a:schemeClr val="tx1"/>
                </a:solidFill>
                <a:effectLst/>
                <a:latin typeface="Söhne"/>
              </a:rPr>
              <a:t>generated</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content</a:t>
            </a:r>
            <a:r>
              <a:rPr kumimoji="0" lang="fi-FI" altLang="fi-FI" sz="1200" b="0" i="0" u="none" strike="noStrike" cap="none" normalizeH="0" baseline="0" dirty="0">
                <a:ln>
                  <a:noFill/>
                </a:ln>
                <a:solidFill>
                  <a:schemeClr val="tx1"/>
                </a:solidFill>
                <a:effectLst/>
                <a:latin typeface="Söhne"/>
              </a:rPr>
              <a:t> is a </a:t>
            </a:r>
            <a:r>
              <a:rPr kumimoji="0" lang="fi-FI" altLang="fi-FI" sz="1200" b="0" i="0" u="none" strike="noStrike" cap="none" normalizeH="0" baseline="0" dirty="0" err="1">
                <a:ln>
                  <a:noFill/>
                </a:ln>
                <a:solidFill>
                  <a:schemeClr val="tx1"/>
                </a:solidFill>
                <a:effectLst/>
                <a:latin typeface="Söhne"/>
              </a:rPr>
              <a:t>rapidly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evolving</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area</a:t>
            </a:r>
            <a:r>
              <a:rPr kumimoji="0" lang="fi-FI" altLang="fi-FI" sz="1200" b="0" i="0" u="none" strike="noStrike" cap="none" normalizeH="0" baseline="0" dirty="0">
                <a:ln>
                  <a:noFill/>
                </a:ln>
                <a:solidFill>
                  <a:schemeClr val="tx1"/>
                </a:solidFill>
                <a:effectLst/>
                <a:latin typeface="Söhne"/>
              </a:rPr>
              <a:t>, and it is </a:t>
            </a:r>
            <a:r>
              <a:rPr kumimoji="0" lang="fi-FI" altLang="fi-FI" sz="1200" b="0" i="0" u="none" strike="noStrike" cap="none" normalizeH="0" baseline="0" dirty="0" err="1">
                <a:ln>
                  <a:noFill/>
                </a:ln>
                <a:solidFill>
                  <a:schemeClr val="tx1"/>
                </a:solidFill>
                <a:effectLst/>
                <a:latin typeface="Söhne"/>
              </a:rPr>
              <a:t>likely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that</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new</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legal</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frameworks</a:t>
            </a:r>
            <a:r>
              <a:rPr kumimoji="0" lang="fi-FI" altLang="fi-FI" sz="1200" b="0" i="0" u="none" strike="noStrike" cap="none" normalizeH="0" baseline="0" dirty="0">
                <a:ln>
                  <a:noFill/>
                </a:ln>
                <a:solidFill>
                  <a:schemeClr val="tx1"/>
                </a:solidFill>
                <a:effectLst/>
                <a:latin typeface="Söhne"/>
              </a:rPr>
              <a:t> and </a:t>
            </a:r>
            <a:r>
              <a:rPr kumimoji="0" lang="fi-FI" altLang="fi-FI" sz="1200" b="0" i="0" u="none" strike="noStrike" cap="none" normalizeH="0" baseline="0" dirty="0" err="1">
                <a:ln>
                  <a:noFill/>
                </a:ln>
                <a:solidFill>
                  <a:schemeClr val="tx1"/>
                </a:solidFill>
                <a:effectLst/>
                <a:latin typeface="Söhne"/>
              </a:rPr>
              <a:t>standards</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will</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emerge</a:t>
            </a:r>
            <a:r>
              <a:rPr kumimoji="0" lang="fi-FI" altLang="fi-FI" sz="1200" b="0" i="0" u="none" strike="noStrike" cap="none" normalizeH="0" baseline="0" dirty="0">
                <a:ln>
                  <a:noFill/>
                </a:ln>
                <a:solidFill>
                  <a:schemeClr val="tx1"/>
                </a:solidFill>
                <a:effectLst/>
                <a:latin typeface="Söhne"/>
              </a:rPr>
              <a:t> as the </a:t>
            </a:r>
            <a:r>
              <a:rPr kumimoji="0" lang="fi-FI" altLang="fi-FI" sz="1200" b="0" i="0" u="none" strike="noStrike" cap="none" normalizeH="0" baseline="0" dirty="0" err="1">
                <a:ln>
                  <a:noFill/>
                </a:ln>
                <a:solidFill>
                  <a:schemeClr val="tx1"/>
                </a:solidFill>
                <a:effectLst/>
                <a:latin typeface="Söhne"/>
              </a:rPr>
              <a:t>technology</a:t>
            </a:r>
            <a:r>
              <a:rPr kumimoji="0" lang="fi-FI" altLang="fi-FI" sz="1200" b="0" i="0" u="none" strike="noStrike" cap="none" normalizeH="0" baseline="0" dirty="0">
                <a:ln>
                  <a:noFill/>
                </a:ln>
                <a:solidFill>
                  <a:schemeClr val="tx1"/>
                </a:solidFill>
                <a:effectLst/>
                <a:latin typeface="Söhne"/>
              </a:rPr>
              <a:t> </a:t>
            </a:r>
            <a:r>
              <a:rPr kumimoji="0" lang="fi-FI" altLang="fi-FI" sz="1200" b="0" i="0" u="none" strike="noStrike" cap="none" normalizeH="0" baseline="0" dirty="0" err="1">
                <a:ln>
                  <a:noFill/>
                </a:ln>
                <a:solidFill>
                  <a:schemeClr val="tx1"/>
                </a:solidFill>
                <a:effectLst/>
                <a:latin typeface="Söhne"/>
              </a:rPr>
              <a:t>continues</a:t>
            </a:r>
            <a:r>
              <a:rPr kumimoji="0" lang="fi-FI" altLang="fi-FI" sz="1200" b="0" i="0" u="none" strike="noStrike" cap="none" normalizeH="0" baseline="0" dirty="0">
                <a:ln>
                  <a:noFill/>
                </a:ln>
                <a:solidFill>
                  <a:schemeClr val="tx1"/>
                </a:solidFill>
                <a:effectLst/>
                <a:latin typeface="Söhne"/>
              </a:rPr>
              <a:t> to </a:t>
            </a:r>
            <a:r>
              <a:rPr kumimoji="0" lang="fi-FI" altLang="fi-FI" sz="1200" b="0" i="0" u="none" strike="noStrike" cap="none" normalizeH="0" baseline="0" dirty="0" err="1">
                <a:ln>
                  <a:noFill/>
                </a:ln>
                <a:solidFill>
                  <a:schemeClr val="tx1"/>
                </a:solidFill>
                <a:effectLst/>
                <a:latin typeface="Söhne"/>
              </a:rPr>
              <a:t>develop</a:t>
            </a:r>
            <a:r>
              <a:rPr kumimoji="0" lang="fi-FI" altLang="fi-FI" sz="1200" b="0" i="0" u="none" strike="noStrike" cap="none" normalizeH="0" baseline="0" dirty="0">
                <a:ln>
                  <a:noFill/>
                </a:ln>
                <a:solidFill>
                  <a:schemeClr val="tx1"/>
                </a:solidFill>
                <a:effectLst/>
                <a:latin typeface="Söhne"/>
              </a:rPr>
              <a:t>. </a:t>
            </a:r>
            <a:r>
              <a:rPr lang="en-US" sz="1050" dirty="0">
                <a:hlinkClick r:id="rId2"/>
              </a:rPr>
              <a:t>AI &amp; Copyright Law. (openai.com)</a:t>
            </a:r>
            <a:endParaRPr kumimoji="0" lang="fi-FI" altLang="fi-FI" sz="12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7" name="Rectangle 4">
            <a:extLst>
              <a:ext uri="{FF2B5EF4-FFF2-40B4-BE49-F238E27FC236}">
                <a16:creationId xmlns:a16="http://schemas.microsoft.com/office/drawing/2014/main" id="{1163C324-20A0-63B2-394E-9E5D276D23EC}"/>
              </a:ext>
            </a:extLst>
          </p:cNvPr>
          <p:cNvSpPr>
            <a:spLocks noChangeArrowheads="1"/>
          </p:cNvSpPr>
          <p:nvPr/>
        </p:nvSpPr>
        <p:spPr bwMode="auto">
          <a:xfrm>
            <a:off x="0" y="-192360"/>
            <a:ext cx="954107" cy="384721"/>
          </a:xfrm>
          <a:prstGeom prst="rect">
            <a:avLst/>
          </a:prstGeom>
          <a:solidFill>
            <a:srgbClr val="34354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  </a:t>
            </a:r>
            <a:r>
              <a:rPr kumimoji="0" lang="fi-FI" altLang="fi-FI" sz="19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a:ln>
                  <a:noFill/>
                </a:ln>
                <a:solidFill>
                  <a:schemeClr val="tx1"/>
                </a:solidFill>
                <a:effectLst/>
                <a:latin typeface="Söhne"/>
              </a:rPr>
              <a:t>  </a:t>
            </a:r>
            <a:r>
              <a:rPr kumimoji="0" lang="fi-FI" altLang="fi-FI" sz="1900" b="0" i="0" u="none" strike="noStrike" cap="none" normalizeH="0" baseline="0" dirty="0">
                <a:ln>
                  <a:noFill/>
                </a:ln>
                <a:solidFill>
                  <a:schemeClr val="tx1"/>
                </a:solidFill>
                <a:effectLst/>
                <a:latin typeface="Söhne"/>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8" name="AutoShape 5">
            <a:extLst>
              <a:ext uri="{FF2B5EF4-FFF2-40B4-BE49-F238E27FC236}">
                <a16:creationId xmlns:a16="http://schemas.microsoft.com/office/drawing/2014/main" id="{8A07314F-C824-3BB9-293E-616BA2E85671}"/>
              </a:ext>
            </a:extLst>
          </p:cNvPr>
          <p:cNvSpPr>
            <a:spLocks noChangeAspect="1" noChangeArrowheads="1"/>
          </p:cNvSpPr>
          <p:nvPr/>
        </p:nvSpPr>
        <p:spPr bwMode="auto">
          <a:xfrm>
            <a:off x="57150" y="-601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maria.rehbinder@gmail.com">
            <a:extLst>
              <a:ext uri="{FF2B5EF4-FFF2-40B4-BE49-F238E27FC236}">
                <a16:creationId xmlns:a16="http://schemas.microsoft.com/office/drawing/2014/main" id="{F87A9B49-04BD-C847-4230-74883D933757}"/>
              </a:ext>
            </a:extLst>
          </p:cNvPr>
          <p:cNvSpPr>
            <a:spLocks noChangeAspect="1" noChangeArrowheads="1"/>
          </p:cNvSpPr>
          <p:nvPr/>
        </p:nvSpPr>
        <p:spPr bwMode="auto">
          <a:xfrm>
            <a:off x="438150" y="-601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4838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AC3DD-B608-04A2-C607-CC1C679091CD}"/>
              </a:ext>
            </a:extLst>
          </p:cNvPr>
          <p:cNvSpPr>
            <a:spLocks noGrp="1"/>
          </p:cNvSpPr>
          <p:nvPr>
            <p:ph type="body" sz="half" idx="10"/>
          </p:nvPr>
        </p:nvSpPr>
        <p:spPr/>
        <p:txBody>
          <a:bodyPr/>
          <a:lstStyle/>
          <a:p>
            <a:r>
              <a:rPr lang="en-US" sz="2000" dirty="0"/>
              <a:t>Chat GPT : Tips on how to make a presentation on Legal Aspects of Research Data more clear:</a:t>
            </a:r>
          </a:p>
          <a:p>
            <a:endParaRPr lang="en-GB" dirty="0"/>
          </a:p>
        </p:txBody>
      </p:sp>
      <p:sp>
        <p:nvSpPr>
          <p:cNvPr id="3" name="Text Placeholder 2">
            <a:extLst>
              <a:ext uri="{FF2B5EF4-FFF2-40B4-BE49-F238E27FC236}">
                <a16:creationId xmlns:a16="http://schemas.microsoft.com/office/drawing/2014/main" id="{E0BD2799-FF12-D08A-A20C-A90EE187AFD5}"/>
              </a:ext>
            </a:extLst>
          </p:cNvPr>
          <p:cNvSpPr>
            <a:spLocks noGrp="1"/>
          </p:cNvSpPr>
          <p:nvPr>
            <p:ph type="body" sz="half" idx="11"/>
          </p:nvPr>
        </p:nvSpPr>
        <p:spPr>
          <a:xfrm>
            <a:off x="292329" y="830639"/>
            <a:ext cx="8492897" cy="4062248"/>
          </a:xfrm>
        </p:spPr>
        <p:txBody>
          <a:bodyPr/>
          <a:lstStyle/>
          <a:p>
            <a:endParaRPr lang="en-US" sz="1000" dirty="0"/>
          </a:p>
          <a:p>
            <a:r>
              <a:rPr lang="en-US" sz="1200" dirty="0"/>
              <a:t>Define key terms: Start by defining key terms related to research data, such as "data protection," "copyright," and "intellectual property." This will help your audience understand the legal jargon that you may use in your presentation.</a:t>
            </a:r>
          </a:p>
          <a:p>
            <a:r>
              <a:rPr lang="en-US" sz="1200" dirty="0"/>
              <a:t>Use examples: Provide examples of how research data can be protected or misused. This can help your audience understand the real-world implications of the legal aspects of research data.</a:t>
            </a:r>
          </a:p>
          <a:p>
            <a:r>
              <a:rPr lang="en-US" sz="1200" dirty="0"/>
              <a:t>Be specific: When discussing legal aspects, be specific about the laws, regulations, and policies that govern research data in your field. This can include laws related to data privacy, data sharing, and intellectual property.</a:t>
            </a:r>
          </a:p>
          <a:p>
            <a:r>
              <a:rPr lang="en-US" sz="1200" dirty="0"/>
              <a:t>Address potential issues: Discuss potential legal issues that researchers may face when dealing with research data, such as data breaches, plagiarism, and copyright infringement. Offer suggestions on how researchers can mitigate these issues.</a:t>
            </a:r>
          </a:p>
          <a:p>
            <a:r>
              <a:rPr lang="en-US" sz="1200" dirty="0"/>
              <a:t>Use visuals: Use visual aids such as graphs, diagrams, and charts to help illustrate key points. This can also help to break up the text-heavy content of your presentation.</a:t>
            </a:r>
          </a:p>
          <a:p>
            <a:r>
              <a:rPr lang="en-US" sz="1200" dirty="0"/>
              <a:t>Provide resources: Provide your audience with resources such as websites, articles, and books that they can refer to for more information on the legal aspects of research data.</a:t>
            </a:r>
          </a:p>
          <a:p>
            <a:r>
              <a:rPr lang="en-US" sz="1200" dirty="0"/>
              <a:t>By following these tips, you can make your presentation on Legal Aspects of Research Data more clear and engaging for your audience.</a:t>
            </a:r>
            <a:endParaRPr lang="en-GB" sz="1200" dirty="0"/>
          </a:p>
        </p:txBody>
      </p:sp>
    </p:spTree>
    <p:extLst>
      <p:ext uri="{BB962C8B-B14F-4D97-AF65-F5344CB8AC3E}">
        <p14:creationId xmlns:p14="http://schemas.microsoft.com/office/powerpoint/2010/main" val="280015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in paikkamerkki 15"/>
          <p:cNvSpPr>
            <a:spLocks noGrp="1"/>
          </p:cNvSpPr>
          <p:nvPr>
            <p:ph type="body" sz="half" idx="2"/>
          </p:nvPr>
        </p:nvSpPr>
        <p:spPr>
          <a:xfrm>
            <a:off x="287339" y="1644288"/>
            <a:ext cx="5130823" cy="2797206"/>
          </a:xfrm>
        </p:spPr>
        <p:txBody>
          <a:bodyPr>
            <a:noAutofit/>
          </a:bodyPr>
          <a:lstStyle/>
          <a:p>
            <a:r>
              <a:rPr lang="en-GB" sz="1700" dirty="0">
                <a:effectLst/>
                <a:latin typeface="+mj-lt"/>
              </a:rPr>
              <a:t>If you wish to share your material for others to use, tell how you wish to be attributed and choose the license terms from different Creative Commons </a:t>
            </a:r>
            <a:r>
              <a:rPr lang="en-GB" sz="1700" dirty="0">
                <a:effectLst/>
                <a:latin typeface="+mj-lt"/>
                <a:hlinkClick r:id="rId3"/>
              </a:rPr>
              <a:t>license options</a:t>
            </a:r>
            <a:r>
              <a:rPr lang="en-GB" sz="1700" dirty="0">
                <a:effectLst/>
                <a:latin typeface="+mj-lt"/>
              </a:rPr>
              <a:t>.</a:t>
            </a:r>
          </a:p>
          <a:p>
            <a:r>
              <a:rPr lang="en-GB" sz="1700" dirty="0">
                <a:effectLst/>
                <a:latin typeface="+mj-lt"/>
              </a:rPr>
              <a:t>This slide template has the </a:t>
            </a:r>
            <a:r>
              <a:rPr lang="en-GB" sz="1700" dirty="0">
                <a:effectLst/>
                <a:latin typeface="+mj-lt"/>
                <a:hlinkClick r:id="rId4"/>
              </a:rPr>
              <a:t>CC BY 4.0 </a:t>
            </a:r>
            <a:r>
              <a:rPr lang="en-GB" sz="1700" dirty="0">
                <a:effectLst/>
                <a:latin typeface="+mj-lt"/>
              </a:rPr>
              <a:t>license option, which is the open culture and open science license, allowing also commercial use. </a:t>
            </a:r>
          </a:p>
          <a:p>
            <a:r>
              <a:rPr lang="en-GB" sz="1700" dirty="0">
                <a:effectLst/>
                <a:latin typeface="+mj-lt"/>
              </a:rPr>
              <a:t>If you have images or material that you have not created yourself, please add a copyright notice to those images so that they are clearly under the "unless otherwise stated" term.</a:t>
            </a:r>
          </a:p>
        </p:txBody>
      </p:sp>
      <p:sp>
        <p:nvSpPr>
          <p:cNvPr id="17" name="Tekstin paikkamerkki 16"/>
          <p:cNvSpPr>
            <a:spLocks noGrp="1"/>
          </p:cNvSpPr>
          <p:nvPr>
            <p:ph type="body" sz="half" idx="10"/>
          </p:nvPr>
        </p:nvSpPr>
        <p:spPr/>
        <p:txBody>
          <a:bodyPr/>
          <a:lstStyle/>
          <a:p>
            <a:r>
              <a:rPr lang="fi-FI" sz="4000" dirty="0"/>
              <a:t>Copyright</a:t>
            </a:r>
          </a:p>
          <a:p>
            <a:r>
              <a:rPr lang="fi-FI" sz="4000" dirty="0" err="1"/>
              <a:t>license</a:t>
            </a:r>
            <a:r>
              <a:rPr lang="fi-FI" sz="4000" dirty="0"/>
              <a:t> </a:t>
            </a:r>
            <a:r>
              <a:rPr lang="fi-FI" sz="4000" dirty="0" err="1"/>
              <a:t>options</a:t>
            </a:r>
            <a:endParaRPr lang="fi-FI" sz="4000" dirty="0"/>
          </a:p>
        </p:txBody>
      </p:sp>
      <p:pic>
        <p:nvPicPr>
          <p:cNvPr id="3" name="Kuva 2">
            <a:extLst>
              <a:ext uri="{FF2B5EF4-FFF2-40B4-BE49-F238E27FC236}">
                <a16:creationId xmlns:a16="http://schemas.microsoft.com/office/drawing/2014/main" id="{8A0251A5-2B0C-49CA-9EE4-50FC54E29B3F}"/>
              </a:ext>
            </a:extLst>
          </p:cNvPr>
          <p:cNvPicPr>
            <a:picLocks noChangeAspect="1"/>
          </p:cNvPicPr>
          <p:nvPr/>
        </p:nvPicPr>
        <p:blipFill>
          <a:blip r:embed="rId5"/>
          <a:stretch>
            <a:fillRect/>
          </a:stretch>
        </p:blipFill>
        <p:spPr>
          <a:xfrm>
            <a:off x="6027351" y="272539"/>
            <a:ext cx="2829310" cy="4281302"/>
          </a:xfrm>
          <a:prstGeom prst="rect">
            <a:avLst/>
          </a:prstGeom>
        </p:spPr>
      </p:pic>
    </p:spTree>
    <p:extLst>
      <p:ext uri="{BB962C8B-B14F-4D97-AF65-F5344CB8AC3E}">
        <p14:creationId xmlns:p14="http://schemas.microsoft.com/office/powerpoint/2010/main" val="137808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headphones&#10;&#10;Description automatically generated with medium confidence">
            <a:extLst>
              <a:ext uri="{FF2B5EF4-FFF2-40B4-BE49-F238E27FC236}">
                <a16:creationId xmlns:a16="http://schemas.microsoft.com/office/drawing/2014/main" id="{7290BD0C-2DA7-4155-AD3B-FBE9B574EC24}"/>
              </a:ext>
            </a:extLst>
          </p:cNvPr>
          <p:cNvPicPr>
            <a:picLocks noGrp="1" noChangeAspect="1"/>
          </p:cNvPicPr>
          <p:nvPr>
            <p:ph type="pic" idx="11"/>
          </p:nvPr>
        </p:nvPicPr>
        <p:blipFill>
          <a:blip r:embed="rId2"/>
          <a:srcRect l="11208" r="11208"/>
          <a:stretch>
            <a:fillRect/>
          </a:stretch>
        </p:blipFill>
        <p:spPr/>
      </p:pic>
      <p:sp>
        <p:nvSpPr>
          <p:cNvPr id="3" name="Text Placeholder 2">
            <a:extLst>
              <a:ext uri="{FF2B5EF4-FFF2-40B4-BE49-F238E27FC236}">
                <a16:creationId xmlns:a16="http://schemas.microsoft.com/office/drawing/2014/main" id="{435797EB-AB24-5062-CFEC-76D64A5FEFCC}"/>
              </a:ext>
            </a:extLst>
          </p:cNvPr>
          <p:cNvSpPr>
            <a:spLocks noGrp="1"/>
          </p:cNvSpPr>
          <p:nvPr>
            <p:ph type="body" sz="quarter" idx="12"/>
          </p:nvPr>
        </p:nvSpPr>
        <p:spPr/>
        <p:txBody>
          <a:bodyPr/>
          <a:lstStyle/>
          <a:p>
            <a:r>
              <a:rPr lang="sv-FI" sz="3200" dirty="0"/>
              <a:t>Copyright </a:t>
            </a:r>
            <a:r>
              <a:rPr lang="sv-FI" sz="3200" dirty="0" err="1"/>
              <a:t>aspects</a:t>
            </a:r>
            <a:endParaRPr lang="sv-FI" sz="3200" dirty="0"/>
          </a:p>
          <a:p>
            <a:br>
              <a:rPr lang="sv-FI" sz="2400" dirty="0"/>
            </a:br>
            <a:r>
              <a:rPr lang="sv-FI" sz="2400" dirty="0"/>
              <a:t>1) Text, images and </a:t>
            </a:r>
            <a:r>
              <a:rPr lang="sv-FI" sz="2400" dirty="0" err="1"/>
              <a:t>other</a:t>
            </a:r>
            <a:r>
              <a:rPr lang="sv-FI" sz="2400" dirty="0"/>
              <a:t> </a:t>
            </a:r>
            <a:r>
              <a:rPr lang="sv-FI" sz="2400" dirty="0" err="1"/>
              <a:t>outcomes</a:t>
            </a:r>
            <a:r>
              <a:rPr lang="sv-FI" sz="2400" dirty="0"/>
              <a:t> </a:t>
            </a:r>
            <a:r>
              <a:rPr lang="sv-FI" sz="2400" dirty="0" err="1"/>
              <a:t>produced</a:t>
            </a:r>
            <a:r>
              <a:rPr lang="sv-FI" sz="2400" dirty="0"/>
              <a:t> by AI , </a:t>
            </a:r>
            <a:r>
              <a:rPr lang="sv-FI" sz="2400" dirty="0" err="1"/>
              <a:t>will</a:t>
            </a:r>
            <a:r>
              <a:rPr lang="sv-FI" sz="2400" dirty="0"/>
              <a:t> </a:t>
            </a:r>
            <a:r>
              <a:rPr lang="sv-FI" sz="2400" dirty="0" err="1"/>
              <a:t>they</a:t>
            </a:r>
            <a:r>
              <a:rPr lang="sv-FI" sz="2400" dirty="0"/>
              <a:t> get copyright </a:t>
            </a:r>
            <a:r>
              <a:rPr lang="sv-FI" sz="2400" dirty="0" err="1"/>
              <a:t>protection</a:t>
            </a:r>
            <a:r>
              <a:rPr lang="sv-FI" sz="2400" dirty="0"/>
              <a:t> ?</a:t>
            </a:r>
            <a:br>
              <a:rPr lang="sv-FI" sz="2400" dirty="0"/>
            </a:br>
            <a:r>
              <a:rPr lang="sv-FI" sz="2400" dirty="0"/>
              <a:t>2) Copyright and </a:t>
            </a:r>
            <a:r>
              <a:rPr lang="sv-FI" sz="2400" dirty="0" err="1"/>
              <a:t>use</a:t>
            </a:r>
            <a:r>
              <a:rPr lang="sv-FI" sz="2400" dirty="0"/>
              <a:t> of  text,  images and </a:t>
            </a:r>
            <a:r>
              <a:rPr lang="sv-FI" sz="2400" dirty="0" err="1"/>
              <a:t>other</a:t>
            </a:r>
            <a:r>
              <a:rPr lang="sv-FI" sz="2400" dirty="0"/>
              <a:t> </a:t>
            </a:r>
            <a:r>
              <a:rPr lang="sv-FI" sz="2400" dirty="0" err="1"/>
              <a:t>works</a:t>
            </a:r>
            <a:r>
              <a:rPr lang="sv-FI" sz="2400" dirty="0"/>
              <a:t> to </a:t>
            </a:r>
            <a:r>
              <a:rPr lang="sv-FI" sz="2400" dirty="0" err="1"/>
              <a:t>train</a:t>
            </a:r>
            <a:r>
              <a:rPr lang="sv-FI" sz="2400" dirty="0"/>
              <a:t> AI </a:t>
            </a:r>
            <a:br>
              <a:rPr lang="sv-FI" sz="2400" dirty="0"/>
            </a:br>
            <a:r>
              <a:rPr lang="sv-FI" sz="2400" dirty="0"/>
              <a:t> 3) AI </a:t>
            </a:r>
            <a:r>
              <a:rPr lang="sv-FI" sz="2400" dirty="0" err="1"/>
              <a:t>outcomes</a:t>
            </a:r>
            <a:r>
              <a:rPr lang="sv-FI" sz="2400" dirty="0"/>
              <a:t> and  </a:t>
            </a:r>
            <a:r>
              <a:rPr lang="sv-FI" sz="2400" dirty="0" err="1"/>
              <a:t>infringement</a:t>
            </a:r>
            <a:r>
              <a:rPr lang="sv-FI" sz="2400" dirty="0"/>
              <a:t> f the </a:t>
            </a:r>
            <a:r>
              <a:rPr lang="sv-FI" sz="2400" dirty="0" err="1"/>
              <a:t>works</a:t>
            </a:r>
            <a:r>
              <a:rPr lang="sv-FI" sz="2400" dirty="0"/>
              <a:t> </a:t>
            </a:r>
            <a:r>
              <a:rPr lang="sv-FI" sz="2400" dirty="0" err="1"/>
              <a:t>used</a:t>
            </a:r>
            <a:r>
              <a:rPr lang="sv-FI" sz="2400" dirty="0"/>
              <a:t> for </a:t>
            </a:r>
            <a:r>
              <a:rPr lang="sv-FI" sz="2400" dirty="0" err="1"/>
              <a:t>training</a:t>
            </a:r>
            <a:endParaRPr lang="en-GB" sz="2400" dirty="0"/>
          </a:p>
        </p:txBody>
      </p:sp>
    </p:spTree>
    <p:extLst>
      <p:ext uri="{BB962C8B-B14F-4D97-AF65-F5344CB8AC3E}">
        <p14:creationId xmlns:p14="http://schemas.microsoft.com/office/powerpoint/2010/main" val="3619378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1874B-705F-7344-F489-22618277FFF9}"/>
              </a:ext>
            </a:extLst>
          </p:cNvPr>
          <p:cNvSpPr>
            <a:spLocks noGrp="1"/>
          </p:cNvSpPr>
          <p:nvPr>
            <p:ph type="body" sz="half" idx="11"/>
          </p:nvPr>
        </p:nvSpPr>
        <p:spPr/>
        <p:txBody>
          <a:bodyPr/>
          <a:lstStyle/>
          <a:p>
            <a:r>
              <a:rPr lang="en-GB" dirty="0"/>
              <a:t>Definitions</a:t>
            </a:r>
          </a:p>
        </p:txBody>
      </p:sp>
    </p:spTree>
    <p:extLst>
      <p:ext uri="{BB962C8B-B14F-4D97-AF65-F5344CB8AC3E}">
        <p14:creationId xmlns:p14="http://schemas.microsoft.com/office/powerpoint/2010/main" val="371610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1B299A-CA74-201A-698F-883D1C4888A1}"/>
              </a:ext>
            </a:extLst>
          </p:cNvPr>
          <p:cNvSpPr>
            <a:spLocks noGrp="1"/>
          </p:cNvSpPr>
          <p:nvPr>
            <p:ph type="body" sz="half" idx="10"/>
          </p:nvPr>
        </p:nvSpPr>
        <p:spPr/>
        <p:txBody>
          <a:bodyPr/>
          <a:lstStyle/>
          <a:p>
            <a:r>
              <a:rPr lang="en-GB" dirty="0"/>
              <a:t>AI ACT: Artificial intelligence definition under discussion</a:t>
            </a:r>
          </a:p>
        </p:txBody>
      </p:sp>
      <p:sp>
        <p:nvSpPr>
          <p:cNvPr id="3" name="Text Placeholder 2">
            <a:extLst>
              <a:ext uri="{FF2B5EF4-FFF2-40B4-BE49-F238E27FC236}">
                <a16:creationId xmlns:a16="http://schemas.microsoft.com/office/drawing/2014/main" id="{E682543A-C742-FC16-BECA-E3163E74C7EF}"/>
              </a:ext>
            </a:extLst>
          </p:cNvPr>
          <p:cNvSpPr>
            <a:spLocks noGrp="1"/>
          </p:cNvSpPr>
          <p:nvPr>
            <p:ph type="body" sz="half" idx="11"/>
          </p:nvPr>
        </p:nvSpPr>
        <p:spPr/>
        <p:txBody>
          <a:bodyPr/>
          <a:lstStyle/>
          <a:p>
            <a:pPr algn="l"/>
            <a:r>
              <a:rPr lang="en-US" sz="1400" b="1" i="0" dirty="0">
                <a:solidFill>
                  <a:srgbClr val="333333"/>
                </a:solidFill>
                <a:effectLst/>
                <a:latin typeface="Roboto" panose="02000000000000000000" pitchFamily="2" charset="0"/>
              </a:rPr>
              <a:t>Proposal for a REGULATION OF THE EUROPEAN PARLIAMENT AND OF THE COUNCIL LAYING DOWN HARMONISED RULES ON ARTIFICIAL INTELLIGENCE (ARTIFICIAL INTELLIGENCE ACT) AND AMENDING CERTAIN UNION LEGISLATIVE ACTS</a:t>
            </a:r>
            <a:r>
              <a:rPr lang="en-US" sz="1400" b="0" i="0" dirty="0">
                <a:solidFill>
                  <a:srgbClr val="333333"/>
                </a:solidFill>
                <a:effectLst/>
                <a:latin typeface="Roboto" panose="02000000000000000000" pitchFamily="2" charset="0"/>
              </a:rPr>
              <a:t>COM/2021/206 final</a:t>
            </a:r>
          </a:p>
          <a:p>
            <a:pPr algn="l"/>
            <a:r>
              <a:rPr lang="en-US" dirty="0"/>
              <a:t>AI Act proposal is now being discussed by the co-legislators, the European Parliament and the Council. The Council has adopted its common position (‘General approach’) on the AI Act on 6 December 2022. The Council’s text narrows down the definition of artificial intelligence  to systems developed through machine learning approaches and logic- and knowledge-based approaches.</a:t>
            </a:r>
            <a:endParaRPr lang="fi-FI" dirty="0"/>
          </a:p>
          <a:p>
            <a:r>
              <a:rPr lang="en-US" dirty="0">
                <a:hlinkClick r:id="rId2"/>
              </a:rPr>
              <a:t>Carriages preview | Legislative Train Schedule (europa.eu)</a:t>
            </a:r>
            <a:endParaRPr lang="en-GB" dirty="0"/>
          </a:p>
        </p:txBody>
      </p:sp>
    </p:spTree>
    <p:extLst>
      <p:ext uri="{BB962C8B-B14F-4D97-AF65-F5344CB8AC3E}">
        <p14:creationId xmlns:p14="http://schemas.microsoft.com/office/powerpoint/2010/main" val="313809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B8F492-4052-ABCF-1B99-ED7E91CDF037}"/>
              </a:ext>
            </a:extLst>
          </p:cNvPr>
          <p:cNvSpPr>
            <a:spLocks noGrp="1"/>
          </p:cNvSpPr>
          <p:nvPr>
            <p:ph type="body" sz="half" idx="10"/>
          </p:nvPr>
        </p:nvSpPr>
        <p:spPr/>
        <p:txBody>
          <a:bodyPr/>
          <a:lstStyle/>
          <a:p>
            <a:r>
              <a:rPr lang="en-GB" dirty="0"/>
              <a:t>Council: AI system definition</a:t>
            </a:r>
          </a:p>
        </p:txBody>
      </p:sp>
      <p:sp>
        <p:nvSpPr>
          <p:cNvPr id="3" name="Text Placeholder 2">
            <a:extLst>
              <a:ext uri="{FF2B5EF4-FFF2-40B4-BE49-F238E27FC236}">
                <a16:creationId xmlns:a16="http://schemas.microsoft.com/office/drawing/2014/main" id="{DE377B8C-81AF-6858-3835-B66ECE621ED5}"/>
              </a:ext>
            </a:extLst>
          </p:cNvPr>
          <p:cNvSpPr>
            <a:spLocks noGrp="1"/>
          </p:cNvSpPr>
          <p:nvPr>
            <p:ph type="body" sz="half" idx="11"/>
          </p:nvPr>
        </p:nvSpPr>
        <p:spPr/>
        <p:txBody>
          <a:bodyPr/>
          <a:lstStyle/>
          <a:p>
            <a:r>
              <a:rPr lang="en-US" u="sng" dirty="0"/>
              <a:t>Article 3 Definitions     </a:t>
            </a:r>
            <a:r>
              <a:rPr lang="en-US" dirty="0"/>
              <a:t>For the purpose of this Regulation, the following definitions apply: (1) ‘artificial intelligence system’ (AI system) means a system that is designed to operate with elements of autonomy and that, based on machine and/or human-provided data and inputs, infers how to achieve a given set of objectives using machine learning and/or logic- and knowledge based approaches, and produces system-generated outputs such as content (generative AI systems), predictions, recommendations or decisions, influencing the environments with which the AI system interacts;</a:t>
            </a:r>
            <a:r>
              <a:rPr lang="fi-FI" dirty="0"/>
              <a:t> </a:t>
            </a:r>
            <a:endParaRPr lang="en-GB" dirty="0"/>
          </a:p>
          <a:p>
            <a:endParaRPr lang="en-GB" dirty="0"/>
          </a:p>
        </p:txBody>
      </p:sp>
    </p:spTree>
    <p:extLst>
      <p:ext uri="{BB962C8B-B14F-4D97-AF65-F5344CB8AC3E}">
        <p14:creationId xmlns:p14="http://schemas.microsoft.com/office/powerpoint/2010/main" val="155540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FA2AE6-8AD4-9CB2-41BB-539CD8E6D44C}"/>
              </a:ext>
            </a:extLst>
          </p:cNvPr>
          <p:cNvSpPr>
            <a:spLocks noGrp="1"/>
          </p:cNvSpPr>
          <p:nvPr>
            <p:ph type="body" sz="half" idx="10"/>
          </p:nvPr>
        </p:nvSpPr>
        <p:spPr/>
        <p:txBody>
          <a:bodyPr/>
          <a:lstStyle/>
          <a:p>
            <a:r>
              <a:rPr lang="en-GB" dirty="0"/>
              <a:t>Commission proposal definition too wide hopefully NOT adopted </a:t>
            </a:r>
          </a:p>
        </p:txBody>
      </p:sp>
      <p:sp>
        <p:nvSpPr>
          <p:cNvPr id="3" name="Text Placeholder 2">
            <a:extLst>
              <a:ext uri="{FF2B5EF4-FFF2-40B4-BE49-F238E27FC236}">
                <a16:creationId xmlns:a16="http://schemas.microsoft.com/office/drawing/2014/main" id="{11EBE773-B09B-5E7E-1634-7D29E759F022}"/>
              </a:ext>
            </a:extLst>
          </p:cNvPr>
          <p:cNvSpPr>
            <a:spLocks noGrp="1"/>
          </p:cNvSpPr>
          <p:nvPr>
            <p:ph type="body" sz="half" idx="11"/>
          </p:nvPr>
        </p:nvSpPr>
        <p:spPr/>
        <p:txBody>
          <a:bodyPr/>
          <a:lstStyle/>
          <a:p>
            <a:pPr algn="ctr" fontAlgn="base"/>
            <a:r>
              <a:rPr lang="en-US" b="0" i="1" dirty="0">
                <a:solidFill>
                  <a:srgbClr val="000000"/>
                </a:solidFill>
                <a:effectLst/>
                <a:latin typeface="Times New Roman" panose="02020603050405020304" pitchFamily="18" charset="0"/>
              </a:rPr>
              <a:t>Article 3</a:t>
            </a:r>
            <a:br>
              <a:rPr lang="en-US" b="0" i="1" dirty="0">
                <a:solidFill>
                  <a:srgbClr val="000000"/>
                </a:solidFill>
                <a:effectLst/>
                <a:latin typeface="Times New Roman" panose="02020603050405020304" pitchFamily="18" charset="0"/>
              </a:rPr>
            </a:br>
            <a:r>
              <a:rPr lang="en-US" b="0" i="1" dirty="0">
                <a:solidFill>
                  <a:srgbClr val="000000"/>
                </a:solidFill>
                <a:effectLst/>
                <a:latin typeface="Times New Roman" panose="02020603050405020304" pitchFamily="18" charset="0"/>
              </a:rPr>
              <a:t>Definitions</a:t>
            </a:r>
          </a:p>
          <a:p>
            <a:pPr algn="just" fontAlgn="base"/>
            <a:r>
              <a:rPr lang="en-US" b="0" i="0" dirty="0">
                <a:solidFill>
                  <a:srgbClr val="000000"/>
                </a:solidFill>
                <a:effectLst/>
                <a:latin typeface="Times New Roman" panose="02020603050405020304" pitchFamily="18" charset="0"/>
              </a:rPr>
              <a:t>For the purpose of this Regulation, the following definitions apply:</a:t>
            </a:r>
          </a:p>
          <a:p>
            <a:pPr algn="just" fontAlgn="base"/>
            <a:r>
              <a:rPr lang="en-US" b="0" i="0" dirty="0">
                <a:solidFill>
                  <a:srgbClr val="000000"/>
                </a:solidFill>
                <a:effectLst/>
                <a:latin typeface="Times New Roman" panose="02020603050405020304" pitchFamily="18" charset="0"/>
              </a:rPr>
              <a:t>(1)‘artificial intelligence system’ (AI system) means software that is developed with one or more of the techniques and approaches listed in Annex I and can, for a given set of human-defined objectives, generate outputs such as content, predictions, recommendations, or decisions influencing the environments they interact with;</a:t>
            </a:r>
          </a:p>
          <a:p>
            <a:endParaRPr lang="en-GB" dirty="0"/>
          </a:p>
        </p:txBody>
      </p:sp>
    </p:spTree>
    <p:extLst>
      <p:ext uri="{BB962C8B-B14F-4D97-AF65-F5344CB8AC3E}">
        <p14:creationId xmlns:p14="http://schemas.microsoft.com/office/powerpoint/2010/main" val="305887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B11E76-198A-D2CC-2C54-3148B35F63B2}"/>
              </a:ext>
            </a:extLst>
          </p:cNvPr>
          <p:cNvSpPr>
            <a:spLocks noGrp="1"/>
          </p:cNvSpPr>
          <p:nvPr>
            <p:ph type="body" sz="half" idx="10"/>
          </p:nvPr>
        </p:nvSpPr>
        <p:spPr/>
        <p:txBody>
          <a:bodyPr/>
          <a:lstStyle/>
          <a:p>
            <a:r>
              <a:rPr lang="en-GB" sz="2400" dirty="0"/>
              <a:t>Copyright original work definition CJEU</a:t>
            </a:r>
          </a:p>
          <a:p>
            <a:r>
              <a:rPr lang="fi-FI" sz="2400" b="1" i="0" dirty="0">
                <a:solidFill>
                  <a:srgbClr val="000000"/>
                </a:solidFill>
                <a:effectLst/>
                <a:latin typeface="Open Sans" panose="020B0606030504020204" pitchFamily="34" charset="0"/>
              </a:rPr>
              <a:t>C-145/10 - </a:t>
            </a:r>
            <a:r>
              <a:rPr lang="fi-FI" sz="2400" b="1" i="0" dirty="0" err="1">
                <a:solidFill>
                  <a:srgbClr val="000000"/>
                </a:solidFill>
                <a:effectLst/>
                <a:latin typeface="Open Sans" panose="020B0606030504020204" pitchFamily="34" charset="0"/>
              </a:rPr>
              <a:t>Painer</a:t>
            </a:r>
            <a:endParaRPr lang="en-GB" sz="2400" dirty="0"/>
          </a:p>
        </p:txBody>
      </p:sp>
      <p:sp>
        <p:nvSpPr>
          <p:cNvPr id="3" name="Text Placeholder 2">
            <a:extLst>
              <a:ext uri="{FF2B5EF4-FFF2-40B4-BE49-F238E27FC236}">
                <a16:creationId xmlns:a16="http://schemas.microsoft.com/office/drawing/2014/main" id="{43AADD03-8AD9-9D9C-2568-8E8439AA6E88}"/>
              </a:ext>
            </a:extLst>
          </p:cNvPr>
          <p:cNvSpPr>
            <a:spLocks noGrp="1"/>
          </p:cNvSpPr>
          <p:nvPr>
            <p:ph type="body" sz="half" idx="11"/>
          </p:nvPr>
        </p:nvSpPr>
        <p:spPr/>
        <p:txBody>
          <a:bodyPr/>
          <a:lstStyle/>
          <a:p>
            <a:pPr marL="360045" indent="-342265" algn="just">
              <a:spcAft>
                <a:spcPts val="1200"/>
              </a:spcAft>
            </a:pPr>
            <a:r>
              <a:rPr lang="en-US" sz="1200" b="0" i="0" dirty="0">
                <a:solidFill>
                  <a:srgbClr val="000000"/>
                </a:solidFill>
                <a:effectLst/>
                <a:latin typeface="Open Sans" panose="020B0606030504020204" pitchFamily="34" charset="0"/>
              </a:rPr>
              <a:t>Case C‑5/08 </a:t>
            </a:r>
            <a:r>
              <a:rPr lang="en-US" sz="1200" b="0" i="1" dirty="0" err="1">
                <a:solidFill>
                  <a:srgbClr val="000000"/>
                </a:solidFill>
                <a:effectLst/>
                <a:latin typeface="Open Sans" panose="020B0606030504020204" pitchFamily="34" charset="0"/>
              </a:rPr>
              <a:t>Infopaq</a:t>
            </a:r>
            <a:r>
              <a:rPr lang="en-US" sz="1200" b="0" i="1" dirty="0">
                <a:solidFill>
                  <a:srgbClr val="000000"/>
                </a:solidFill>
                <a:effectLst/>
                <a:latin typeface="Open Sans" panose="020B0606030504020204" pitchFamily="34" charset="0"/>
              </a:rPr>
              <a:t> International</a:t>
            </a:r>
            <a:r>
              <a:rPr lang="en-US" sz="1200" b="0" i="0" dirty="0">
                <a:solidFill>
                  <a:srgbClr val="000000"/>
                </a:solidFill>
                <a:effectLst/>
                <a:latin typeface="Open Sans" panose="020B0606030504020204" pitchFamily="34" charset="0"/>
              </a:rPr>
              <a:t> [2009] ECR I‑6569, paragraph 35, that copyright is liable to apply only in relation to a subject-matter, such as a photograph, which is </a:t>
            </a:r>
            <a:r>
              <a:rPr lang="en-US" sz="1200" i="0" dirty="0">
                <a:solidFill>
                  <a:srgbClr val="000000"/>
                </a:solidFill>
                <a:effectLst/>
                <a:latin typeface="Open Sans" panose="020B0606030504020204" pitchFamily="34" charset="0"/>
              </a:rPr>
              <a:t>original in the sense that it is its author’s own intellectual creation</a:t>
            </a:r>
            <a:r>
              <a:rPr lang="en-US" sz="1200" b="0" i="0" dirty="0">
                <a:solidFill>
                  <a:srgbClr val="000000"/>
                </a:solidFill>
                <a:effectLst/>
                <a:latin typeface="Open Sans" panose="020B0606030504020204" pitchFamily="34" charset="0"/>
              </a:rPr>
              <a:t>.</a:t>
            </a:r>
          </a:p>
          <a:p>
            <a:pPr marL="360045" indent="-342265" algn="just">
              <a:spcAft>
                <a:spcPts val="1200"/>
              </a:spcAft>
            </a:pPr>
            <a:r>
              <a:rPr lang="en-US" sz="1200" b="0" i="0" u="none" strike="noStrike" dirty="0">
                <a:solidFill>
                  <a:srgbClr val="006699"/>
                </a:solidFill>
                <a:effectLst/>
                <a:latin typeface="Open Sans" panose="020B0606030504020204" pitchFamily="34" charset="0"/>
              </a:rPr>
              <a:t>88</a:t>
            </a:r>
            <a:r>
              <a:rPr lang="en-US" sz="1200" b="0" i="0" dirty="0">
                <a:solidFill>
                  <a:srgbClr val="000000"/>
                </a:solidFill>
                <a:effectLst/>
                <a:latin typeface="Open Sans" panose="020B0606030504020204" pitchFamily="34" charset="0"/>
              </a:rPr>
              <a:t>   As stated in recital 17 in the preamble to Directive 93/98, an intellectual creation is an </a:t>
            </a:r>
            <a:r>
              <a:rPr lang="en-US" sz="1200" i="0" dirty="0">
                <a:solidFill>
                  <a:srgbClr val="000000"/>
                </a:solidFill>
                <a:effectLst/>
                <a:latin typeface="Open Sans" panose="020B0606030504020204" pitchFamily="34" charset="0"/>
              </a:rPr>
              <a:t>author’s own if it reflects the author’s personality.</a:t>
            </a:r>
          </a:p>
          <a:p>
            <a:pPr marL="360045" indent="-342265" algn="just">
              <a:spcAft>
                <a:spcPts val="1200"/>
              </a:spcAft>
            </a:pPr>
            <a:r>
              <a:rPr lang="en-US" sz="1200" b="0" i="0" u="none" strike="noStrike" dirty="0">
                <a:solidFill>
                  <a:srgbClr val="006699"/>
                </a:solidFill>
                <a:effectLst/>
                <a:latin typeface="Open Sans" panose="020B0606030504020204" pitchFamily="34" charset="0"/>
              </a:rPr>
              <a:t>89</a:t>
            </a:r>
            <a:r>
              <a:rPr lang="en-US" sz="1200" b="0" i="0" dirty="0">
                <a:solidFill>
                  <a:srgbClr val="000000"/>
                </a:solidFill>
                <a:effectLst/>
                <a:latin typeface="Open Sans" panose="020B0606030504020204" pitchFamily="34" charset="0"/>
              </a:rPr>
              <a:t>      That is the case if the </a:t>
            </a:r>
            <a:r>
              <a:rPr lang="en-US" sz="1200" i="0" dirty="0">
                <a:solidFill>
                  <a:srgbClr val="000000"/>
                </a:solidFill>
                <a:effectLst/>
                <a:latin typeface="Open Sans" panose="020B0606030504020204" pitchFamily="34" charset="0"/>
              </a:rPr>
              <a:t>author was able to express his creative abilities </a:t>
            </a:r>
            <a:r>
              <a:rPr lang="en-US" sz="1200" b="0" i="0" dirty="0">
                <a:solidFill>
                  <a:srgbClr val="000000"/>
                </a:solidFill>
                <a:effectLst/>
                <a:latin typeface="Open Sans" panose="020B0606030504020204" pitchFamily="34" charset="0"/>
              </a:rPr>
              <a:t>in the production of the work by </a:t>
            </a:r>
            <a:r>
              <a:rPr lang="en-US" sz="1200" i="0" dirty="0">
                <a:solidFill>
                  <a:srgbClr val="000000"/>
                </a:solidFill>
                <a:effectLst/>
                <a:latin typeface="Open Sans" panose="020B0606030504020204" pitchFamily="34" charset="0"/>
              </a:rPr>
              <a:t>making free and creative choices </a:t>
            </a:r>
            <a:r>
              <a:rPr lang="en-US" sz="1200" b="0" i="0" dirty="0">
                <a:solidFill>
                  <a:srgbClr val="000000"/>
                </a:solidFill>
                <a:effectLst/>
                <a:latin typeface="Open Sans" panose="020B0606030504020204" pitchFamily="34" charset="0"/>
              </a:rPr>
              <a:t>(see, </a:t>
            </a:r>
            <a:r>
              <a:rPr lang="en-US" sz="1200" b="0" i="1" dirty="0">
                <a:solidFill>
                  <a:srgbClr val="000000"/>
                </a:solidFill>
                <a:effectLst/>
                <a:latin typeface="Open Sans" panose="020B0606030504020204" pitchFamily="34" charset="0"/>
              </a:rPr>
              <a:t>a </a:t>
            </a:r>
            <a:r>
              <a:rPr lang="en-US" sz="1200" b="0" i="1" dirty="0" err="1">
                <a:solidFill>
                  <a:srgbClr val="000000"/>
                </a:solidFill>
                <a:effectLst/>
                <a:latin typeface="Open Sans" panose="020B0606030504020204" pitchFamily="34" charset="0"/>
              </a:rPr>
              <a:t>contrario</a:t>
            </a:r>
            <a:r>
              <a:rPr lang="en-US" sz="1200" b="0" i="0" dirty="0">
                <a:solidFill>
                  <a:srgbClr val="000000"/>
                </a:solidFill>
                <a:effectLst/>
                <a:latin typeface="Open Sans" panose="020B0606030504020204" pitchFamily="34" charset="0"/>
              </a:rPr>
              <a:t>, Joined Cases C‑403/08 and C‑429/08 </a:t>
            </a:r>
            <a:r>
              <a:rPr lang="en-US" sz="1200" b="0" i="1" dirty="0">
                <a:solidFill>
                  <a:srgbClr val="000000"/>
                </a:solidFill>
                <a:effectLst/>
                <a:latin typeface="Open Sans" panose="020B0606030504020204" pitchFamily="34" charset="0"/>
              </a:rPr>
              <a:t>Football Association Premier League and Others </a:t>
            </a:r>
            <a:r>
              <a:rPr lang="en-US" sz="1200" b="0" i="0" dirty="0">
                <a:solidFill>
                  <a:srgbClr val="000000"/>
                </a:solidFill>
                <a:effectLst/>
                <a:latin typeface="Open Sans" panose="020B0606030504020204" pitchFamily="34" charset="0"/>
              </a:rPr>
              <a:t>[2011] ECR I‑0000, paragraph 98).</a:t>
            </a:r>
          </a:p>
          <a:p>
            <a:pPr marL="360045" indent="-342265" algn="just">
              <a:spcAft>
                <a:spcPts val="1200"/>
              </a:spcAft>
            </a:pPr>
            <a:r>
              <a:rPr lang="en-US" sz="1200" b="0" i="0" u="none" strike="noStrike" dirty="0">
                <a:solidFill>
                  <a:srgbClr val="006699"/>
                </a:solidFill>
                <a:effectLst/>
                <a:latin typeface="Open Sans" panose="020B0606030504020204" pitchFamily="34" charset="0"/>
              </a:rPr>
              <a:t>91</a:t>
            </a:r>
            <a:r>
              <a:rPr lang="en-US" sz="1200" b="0" i="0" dirty="0">
                <a:solidFill>
                  <a:srgbClr val="000000"/>
                </a:solidFill>
                <a:effectLst/>
                <a:latin typeface="Open Sans" panose="020B0606030504020204" pitchFamily="34" charset="0"/>
              </a:rPr>
              <a:t>      In the preparation phase, the photographer can choose the background, the subject’s pose and the lighting. When taking a portrait photograph, he can choose the framing, the angle of view and the atmosphere created. Finally, when selecting the snapshot, the photographer may choose from a variety of developing techniques the one he wishes to adopt or, where appropriate, use computer software.</a:t>
            </a:r>
          </a:p>
          <a:p>
            <a:pPr marL="360045" indent="-342265" algn="just">
              <a:spcAft>
                <a:spcPts val="1200"/>
              </a:spcAft>
            </a:pPr>
            <a:r>
              <a:rPr lang="en-US" sz="1200" b="0" i="0" u="none" strike="noStrike" dirty="0">
                <a:solidFill>
                  <a:srgbClr val="006699"/>
                </a:solidFill>
                <a:effectLst/>
                <a:latin typeface="Open Sans" panose="020B0606030504020204" pitchFamily="34" charset="0"/>
              </a:rPr>
              <a:t>92</a:t>
            </a:r>
            <a:r>
              <a:rPr lang="en-US" sz="1200" b="0" i="0" dirty="0">
                <a:solidFill>
                  <a:srgbClr val="000000"/>
                </a:solidFill>
                <a:effectLst/>
                <a:latin typeface="Open Sans" panose="020B0606030504020204" pitchFamily="34" charset="0"/>
              </a:rPr>
              <a:t>   </a:t>
            </a:r>
            <a:endParaRPr lang="en-GB" dirty="0"/>
          </a:p>
        </p:txBody>
      </p:sp>
    </p:spTree>
    <p:extLst>
      <p:ext uri="{BB962C8B-B14F-4D97-AF65-F5344CB8AC3E}">
        <p14:creationId xmlns:p14="http://schemas.microsoft.com/office/powerpoint/2010/main" val="230532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38D106-BE65-87D8-962D-2076749F17EA}"/>
              </a:ext>
            </a:extLst>
          </p:cNvPr>
          <p:cNvSpPr>
            <a:spLocks noGrp="1"/>
          </p:cNvSpPr>
          <p:nvPr>
            <p:ph type="body" sz="half" idx="10"/>
          </p:nvPr>
        </p:nvSpPr>
        <p:spPr/>
        <p:txBody>
          <a:bodyPr/>
          <a:lstStyle/>
          <a:p>
            <a:r>
              <a:rPr lang="fi-FI" b="1" i="0" dirty="0">
                <a:solidFill>
                  <a:srgbClr val="000000"/>
                </a:solidFill>
                <a:effectLst/>
                <a:latin typeface="Open Sans" panose="020B0606030504020204" pitchFamily="34" charset="0"/>
              </a:rPr>
              <a:t>C-145/10 - </a:t>
            </a:r>
            <a:r>
              <a:rPr lang="fi-FI" b="1" i="0" dirty="0" err="1">
                <a:solidFill>
                  <a:srgbClr val="000000"/>
                </a:solidFill>
                <a:effectLst/>
                <a:latin typeface="Open Sans" panose="020B0606030504020204" pitchFamily="34" charset="0"/>
              </a:rPr>
              <a:t>Painer</a:t>
            </a:r>
            <a:endParaRPr lang="en-GB" dirty="0"/>
          </a:p>
        </p:txBody>
      </p:sp>
      <p:sp>
        <p:nvSpPr>
          <p:cNvPr id="3" name="Text Placeholder 2">
            <a:extLst>
              <a:ext uri="{FF2B5EF4-FFF2-40B4-BE49-F238E27FC236}">
                <a16:creationId xmlns:a16="http://schemas.microsoft.com/office/drawing/2014/main" id="{43570235-730D-FD61-3743-99FE830B6BAD}"/>
              </a:ext>
            </a:extLst>
          </p:cNvPr>
          <p:cNvSpPr>
            <a:spLocks noGrp="1"/>
          </p:cNvSpPr>
          <p:nvPr>
            <p:ph type="body" sz="half" idx="11"/>
          </p:nvPr>
        </p:nvSpPr>
        <p:spPr/>
        <p:txBody>
          <a:bodyPr/>
          <a:lstStyle/>
          <a:p>
            <a:pPr marL="360045" indent="-342265" algn="just">
              <a:spcAft>
                <a:spcPts val="1200"/>
              </a:spcAft>
            </a:pPr>
            <a:r>
              <a:rPr lang="en-US" sz="2400" b="0" i="0" dirty="0">
                <a:solidFill>
                  <a:srgbClr val="000000"/>
                </a:solidFill>
                <a:effectLst/>
                <a:latin typeface="Open Sans" panose="020B0606030504020204" pitchFamily="34" charset="0"/>
              </a:rPr>
              <a:t>   By </a:t>
            </a:r>
            <a:r>
              <a:rPr lang="en-US" sz="2400" i="0" dirty="0">
                <a:solidFill>
                  <a:srgbClr val="000000"/>
                </a:solidFill>
                <a:effectLst/>
                <a:latin typeface="Open Sans" panose="020B0606030504020204" pitchFamily="34" charset="0"/>
              </a:rPr>
              <a:t>making</a:t>
            </a:r>
            <a:r>
              <a:rPr lang="en-US" sz="2400" b="0" i="0" dirty="0">
                <a:solidFill>
                  <a:srgbClr val="000000"/>
                </a:solidFill>
                <a:effectLst/>
                <a:latin typeface="Open Sans" panose="020B0606030504020204" pitchFamily="34" charset="0"/>
              </a:rPr>
              <a:t> those various </a:t>
            </a:r>
            <a:r>
              <a:rPr lang="en-US" sz="2400" i="0" dirty="0">
                <a:solidFill>
                  <a:srgbClr val="000000"/>
                </a:solidFill>
                <a:effectLst/>
                <a:latin typeface="Open Sans" panose="020B0606030504020204" pitchFamily="34" charset="0"/>
              </a:rPr>
              <a:t>choices, the author </a:t>
            </a:r>
            <a:r>
              <a:rPr lang="en-US" sz="2400" b="0" i="0" dirty="0">
                <a:solidFill>
                  <a:srgbClr val="000000"/>
                </a:solidFill>
                <a:effectLst/>
                <a:latin typeface="Open Sans" panose="020B0606030504020204" pitchFamily="34" charset="0"/>
              </a:rPr>
              <a:t>of a portrait photograph </a:t>
            </a:r>
            <a:r>
              <a:rPr lang="en-US" sz="2400" i="0" dirty="0">
                <a:solidFill>
                  <a:srgbClr val="000000"/>
                </a:solidFill>
                <a:effectLst/>
                <a:latin typeface="Open Sans" panose="020B0606030504020204" pitchFamily="34" charset="0"/>
              </a:rPr>
              <a:t>can stamp the work created with his ‘personal touch’.</a:t>
            </a:r>
          </a:p>
          <a:p>
            <a:pPr marL="360045" indent="-342265" algn="just">
              <a:spcAft>
                <a:spcPts val="1200"/>
              </a:spcAft>
            </a:pPr>
            <a:r>
              <a:rPr lang="en-US" sz="2400" b="0" i="0" u="none" strike="noStrike" dirty="0">
                <a:solidFill>
                  <a:srgbClr val="006699"/>
                </a:solidFill>
                <a:effectLst/>
                <a:latin typeface="Open Sans" panose="020B0606030504020204" pitchFamily="34" charset="0"/>
              </a:rPr>
              <a:t>93</a:t>
            </a:r>
            <a:r>
              <a:rPr lang="en-US" sz="2400" b="0" i="0" dirty="0">
                <a:solidFill>
                  <a:srgbClr val="000000"/>
                </a:solidFill>
                <a:effectLst/>
                <a:latin typeface="Open Sans" panose="020B0606030504020204" pitchFamily="34" charset="0"/>
              </a:rPr>
              <a:t>      Consequently, as regards a portrait photograph, the </a:t>
            </a:r>
            <a:r>
              <a:rPr lang="en-US" sz="2400" i="0" dirty="0">
                <a:solidFill>
                  <a:srgbClr val="000000"/>
                </a:solidFill>
                <a:effectLst/>
                <a:latin typeface="Open Sans" panose="020B0606030504020204" pitchFamily="34" charset="0"/>
              </a:rPr>
              <a:t>freedom available to the author to exercise his creative abilities </a:t>
            </a:r>
            <a:r>
              <a:rPr lang="en-US" sz="2400" b="0" i="0" dirty="0">
                <a:solidFill>
                  <a:srgbClr val="000000"/>
                </a:solidFill>
                <a:effectLst/>
                <a:latin typeface="Open Sans" panose="020B0606030504020204" pitchFamily="34" charset="0"/>
              </a:rPr>
              <a:t>will not necessarily be minor or even non-existent.</a:t>
            </a:r>
          </a:p>
          <a:p>
            <a:endParaRPr lang="en-GB" dirty="0"/>
          </a:p>
        </p:txBody>
      </p:sp>
    </p:spTree>
    <p:extLst>
      <p:ext uri="{BB962C8B-B14F-4D97-AF65-F5344CB8AC3E}">
        <p14:creationId xmlns:p14="http://schemas.microsoft.com/office/powerpoint/2010/main" val="3652556538"/>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10_blue.pptx" id="{C34D0C79-154B-4D73-8A16-004A7851EAA0}" vid="{254815E9-DEFF-4FEA-BDAC-D250F1570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D8067A49724945B01A3FCDF2E7485D" ma:contentTypeVersion="2" ma:contentTypeDescription="Create a new document." ma:contentTypeScope="" ma:versionID="018ac5e784e32aed0794ad18ccdee6a2">
  <xsd:schema xmlns:xsd="http://www.w3.org/2001/XMLSchema" xmlns:xs="http://www.w3.org/2001/XMLSchema" xmlns:p="http://schemas.microsoft.com/office/2006/metadata/properties" xmlns:ns2="1f75d104-e856-40ea-a1e1-b25d46133343" targetNamespace="http://schemas.microsoft.com/office/2006/metadata/properties" ma:root="true" ma:fieldsID="d141ec57cbfff1fab7480baa61827cc3" ns2:_="">
    <xsd:import namespace="1f75d104-e856-40ea-a1e1-b25d4613334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5d104-e856-40ea-a1e1-b25d46133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5BC448-9091-432F-B193-583201BB7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5d104-e856-40ea-a1e1-b25d46133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EA2702-B7C9-45EB-B3AC-DFEE20D9497D}">
  <ds:schemaRefs>
    <ds:schemaRef ds:uri="http://schemas.microsoft.com/office/2006/documentManagement/types"/>
    <ds:schemaRef ds:uri="http://purl.org/dc/dcmitype/"/>
    <ds:schemaRef ds:uri="1f75d104-e856-40ea-a1e1-b25d46133343"/>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301205-38D3-4C88-BD29-169CEBDE7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Office-teema</Template>
  <TotalTime>1690</TotalTime>
  <Words>3042</Words>
  <Application>Microsoft Office PowerPoint</Application>
  <PresentationFormat>On-screen Show (16:10)</PresentationFormat>
  <Paragraphs>126</Paragraphs>
  <Slides>25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__fkRomanStandard_3b2615</vt:lpstr>
      <vt:lpstr>arial</vt:lpstr>
      <vt:lpstr>arial</vt:lpstr>
      <vt:lpstr>Calibri</vt:lpstr>
      <vt:lpstr>Cambria</vt:lpstr>
      <vt:lpstr>inherit</vt:lpstr>
      <vt:lpstr>IntervalSansProRegular</vt:lpstr>
      <vt:lpstr>IntervalSansProSemiBold</vt:lpstr>
      <vt:lpstr>Lato</vt:lpstr>
      <vt:lpstr>Nobile</vt:lpstr>
      <vt:lpstr>Open Sans</vt:lpstr>
      <vt:lpstr>Roboto</vt:lpstr>
      <vt:lpstr>Söhne</vt:lpstr>
      <vt:lpstr>Times</vt:lpstr>
      <vt:lpstr>Times New Roman</vt:lpstr>
      <vt:lpstr>Office-teema</vt:lpstr>
      <vt:lpstr>AI and Copyright</vt:lpstr>
      <vt:lpstr>Image prompt this and next page: Lawyer using artificial intelligence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Kataila Kalle</dc:creator>
  <cp:lastModifiedBy>Rehbinder Maria</cp:lastModifiedBy>
  <cp:revision>8</cp:revision>
  <dcterms:created xsi:type="dcterms:W3CDTF">2023-04-04T12:38:28Z</dcterms:created>
  <dcterms:modified xsi:type="dcterms:W3CDTF">2023-05-16T07:00:32Z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0x01010077D8067A49724945B01A3FCDF2E7485D</vt:lpwstr>
  </property>
</Properties>
</file>