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2"/>
  </p:notesMasterIdLst>
  <p:handoutMasterIdLst>
    <p:handoutMasterId r:id="rId43"/>
  </p:handoutMasterIdLst>
  <p:sldIdLst>
    <p:sldId id="256" r:id="rId5"/>
    <p:sldId id="317" r:id="rId6"/>
    <p:sldId id="316" r:id="rId7"/>
    <p:sldId id="293" r:id="rId8"/>
    <p:sldId id="391" r:id="rId9"/>
    <p:sldId id="392" r:id="rId10"/>
    <p:sldId id="262" r:id="rId11"/>
    <p:sldId id="383" r:id="rId12"/>
    <p:sldId id="337" r:id="rId13"/>
    <p:sldId id="375" r:id="rId14"/>
    <p:sldId id="369" r:id="rId15"/>
    <p:sldId id="384" r:id="rId16"/>
    <p:sldId id="338" r:id="rId17"/>
    <p:sldId id="367" r:id="rId18"/>
    <p:sldId id="282" r:id="rId19"/>
    <p:sldId id="296" r:id="rId20"/>
    <p:sldId id="287" r:id="rId21"/>
    <p:sldId id="385" r:id="rId22"/>
    <p:sldId id="366" r:id="rId23"/>
    <p:sldId id="355" r:id="rId24"/>
    <p:sldId id="359" r:id="rId25"/>
    <p:sldId id="362" r:id="rId26"/>
    <p:sldId id="373" r:id="rId27"/>
    <p:sldId id="363" r:id="rId28"/>
    <p:sldId id="371" r:id="rId29"/>
    <p:sldId id="357" r:id="rId30"/>
    <p:sldId id="348" r:id="rId31"/>
    <p:sldId id="349" r:id="rId32"/>
    <p:sldId id="307" r:id="rId33"/>
    <p:sldId id="308" r:id="rId34"/>
    <p:sldId id="390" r:id="rId35"/>
    <p:sldId id="388" r:id="rId36"/>
    <p:sldId id="389" r:id="rId37"/>
    <p:sldId id="374" r:id="rId38"/>
    <p:sldId id="381" r:id="rId39"/>
    <p:sldId id="386" r:id="rId40"/>
    <p:sldId id="377" r:id="rId41"/>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FFCD00"/>
    <a:srgbClr val="005EB8"/>
    <a:srgbClr val="FFCDB8"/>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41" autoAdjust="0"/>
  </p:normalViewPr>
  <p:slideViewPr>
    <p:cSldViewPr snapToObjects="1">
      <p:cViewPr varScale="1">
        <p:scale>
          <a:sx n="75" d="100"/>
          <a:sy n="75" d="100"/>
        </p:scale>
        <p:origin x="820" y="56"/>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5/23/2023</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23.5.2023</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a:t>
            </a:fld>
            <a:endParaRPr lang="fi-FI"/>
          </a:p>
        </p:txBody>
      </p:sp>
    </p:spTree>
    <p:extLst>
      <p:ext uri="{BB962C8B-B14F-4D97-AF65-F5344CB8AC3E}">
        <p14:creationId xmlns:p14="http://schemas.microsoft.com/office/powerpoint/2010/main" val="158797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Images</a:t>
            </a:r>
            <a:r>
              <a:rPr lang="fi-FI" dirty="0"/>
              <a:t> </a:t>
            </a:r>
            <a:r>
              <a:rPr lang="fi-FI" dirty="0" err="1"/>
              <a:t>are</a:t>
            </a:r>
            <a:r>
              <a:rPr lang="fi-FI" dirty="0"/>
              <a:t> </a:t>
            </a:r>
            <a:r>
              <a:rPr lang="fi-FI" dirty="0" err="1"/>
              <a:t>not</a:t>
            </a:r>
            <a:r>
              <a:rPr lang="fi-FI" dirty="0"/>
              <a:t> Creative</a:t>
            </a:r>
            <a:r>
              <a:rPr lang="fi-FI" baseline="0" dirty="0"/>
              <a:t> </a:t>
            </a:r>
            <a:r>
              <a:rPr lang="fi-FI" baseline="0" dirty="0" err="1"/>
              <a:t>Commons</a:t>
            </a:r>
            <a:r>
              <a:rPr lang="fi-FI" baseline="0" dirty="0"/>
              <a:t> </a:t>
            </a:r>
            <a:r>
              <a:rPr lang="fi-FI" baseline="0" dirty="0" err="1"/>
              <a:t>licensed</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24</a:t>
            </a:fld>
            <a:endParaRPr lang="fi-FI"/>
          </a:p>
        </p:txBody>
      </p:sp>
    </p:spTree>
    <p:extLst>
      <p:ext uri="{BB962C8B-B14F-4D97-AF65-F5344CB8AC3E}">
        <p14:creationId xmlns:p14="http://schemas.microsoft.com/office/powerpoint/2010/main" val="426647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25</a:t>
            </a:fld>
            <a:endParaRPr lang="fi-FI"/>
          </a:p>
        </p:txBody>
      </p:sp>
    </p:spTree>
    <p:extLst>
      <p:ext uri="{BB962C8B-B14F-4D97-AF65-F5344CB8AC3E}">
        <p14:creationId xmlns:p14="http://schemas.microsoft.com/office/powerpoint/2010/main" val="395318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26</a:t>
            </a:fld>
            <a:endParaRPr lang="fi-FI"/>
          </a:p>
        </p:txBody>
      </p:sp>
    </p:spTree>
    <p:extLst>
      <p:ext uri="{BB962C8B-B14F-4D97-AF65-F5344CB8AC3E}">
        <p14:creationId xmlns:p14="http://schemas.microsoft.com/office/powerpoint/2010/main" val="372873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29</a:t>
            </a:fld>
            <a:endParaRPr lang="fi-FI"/>
          </a:p>
        </p:txBody>
      </p:sp>
    </p:spTree>
    <p:extLst>
      <p:ext uri="{BB962C8B-B14F-4D97-AF65-F5344CB8AC3E}">
        <p14:creationId xmlns:p14="http://schemas.microsoft.com/office/powerpoint/2010/main" val="191240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484188" y="530225"/>
            <a:ext cx="6135687" cy="3835400"/>
          </a:xfrm>
          <a:noFill/>
          <a:ln>
            <a:solidFill>
              <a:srgbClr val="000000"/>
            </a:solidFill>
            <a:miter lim="800000"/>
            <a:headEnd/>
            <a:tailEnd/>
          </a:ln>
        </p:spPr>
      </p:sp>
      <p:sp>
        <p:nvSpPr>
          <p:cNvPr id="54275" name="Notizenplatzhalter 2"/>
          <p:cNvSpPr>
            <a:spLocks noGrp="1"/>
          </p:cNvSpPr>
          <p:nvPr>
            <p:ph type="body" idx="1"/>
          </p:nvPr>
        </p:nvSpPr>
        <p:spPr>
          <a:xfrm>
            <a:off x="484188" y="4503738"/>
            <a:ext cx="6178550" cy="5311775"/>
          </a:xfrm>
        </p:spPr>
        <p:txBody>
          <a:bodyPr lIns="95781" tIns="47890" rIns="95781" bIns="47890"/>
          <a:lstStyle/>
          <a:p>
            <a:pPr eaLnBrk="1" hangingPunct="1"/>
            <a:r>
              <a:rPr lang="en-GB" dirty="0"/>
              <a:t>Patents are granted for technical inventions. Applications for patents are examined by the patent office they are filed with, in order to determine whether they meet the stringent requirements for a patent to be granted. Patents generally last for a maximum of 20 years from the date of filing.</a:t>
            </a:r>
          </a:p>
          <a:p>
            <a:pPr eaLnBrk="1" hangingPunct="1"/>
            <a:endParaRPr lang="en-GB" dirty="0"/>
          </a:p>
          <a:p>
            <a:pPr eaLnBrk="1" hangingPunct="1"/>
            <a:r>
              <a:rPr lang="en-GB" dirty="0"/>
              <a:t>Utility models offer simpler protection, for a shorter period of time, but are usually registered and published much more quickly than patents.</a:t>
            </a:r>
          </a:p>
          <a:p>
            <a:pPr eaLnBrk="1" hangingPunct="1"/>
            <a:endParaRPr lang="en-GB" dirty="0"/>
          </a:p>
          <a:p>
            <a:pPr eaLnBrk="1" hangingPunct="1"/>
            <a:r>
              <a:rPr lang="en-GB" dirty="0"/>
              <a:t>Copyright does not need to be registered. It automatically exists when a work is created. It protects any type of original, creative expression, including literature, art, drama, music, photographs, recordings and broadcasts.</a:t>
            </a:r>
            <a:endParaRPr lang="en-GB" b="1" dirty="0"/>
          </a:p>
        </p:txBody>
      </p:sp>
      <p:sp>
        <p:nvSpPr>
          <p:cNvPr id="54276" name="Foliennummernplatzhalter 3"/>
          <p:cNvSpPr txBox="1">
            <a:spLocks noGrp="1"/>
          </p:cNvSpPr>
          <p:nvPr/>
        </p:nvSpPr>
        <p:spPr bwMode="auto">
          <a:xfrm>
            <a:off x="4022725" y="9720263"/>
            <a:ext cx="3078163" cy="509587"/>
          </a:xfrm>
          <a:prstGeom prst="rect">
            <a:avLst/>
          </a:prstGeom>
          <a:noFill/>
          <a:ln w="9525">
            <a:noFill/>
            <a:miter lim="800000"/>
            <a:headEnd/>
            <a:tailEnd/>
          </a:ln>
        </p:spPr>
        <p:txBody>
          <a:bodyPr lIns="95781" tIns="47890" rIns="95781" bIns="47890" anchor="b"/>
          <a:lstStyle/>
          <a:p>
            <a:pPr algn="r" defTabSz="915988"/>
            <a:fld id="{FA539778-6FC9-4990-8447-91AB36AF7DC6}" type="slidenum">
              <a:rPr lang="de-DE" sz="1400"/>
              <a:pPr algn="r" defTabSz="915988"/>
              <a:t>2</a:t>
            </a:fld>
            <a:endParaRPr lang="de-DE" sz="1400"/>
          </a:p>
        </p:txBody>
      </p:sp>
    </p:spTree>
    <p:extLst>
      <p:ext uri="{BB962C8B-B14F-4D97-AF65-F5344CB8AC3E}">
        <p14:creationId xmlns:p14="http://schemas.microsoft.com/office/powerpoint/2010/main" val="127511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bwMode="auto">
          <a:xfrm>
            <a:off x="484188" y="530225"/>
            <a:ext cx="6135687" cy="3835400"/>
          </a:xfrm>
          <a:noFill/>
          <a:ln>
            <a:solidFill>
              <a:srgbClr val="000000"/>
            </a:solidFill>
            <a:miter lim="800000"/>
            <a:headEnd/>
            <a:tailEnd/>
          </a:ln>
        </p:spPr>
      </p:sp>
      <p:sp>
        <p:nvSpPr>
          <p:cNvPr id="131075" name="Notizenplatzhalter 2"/>
          <p:cNvSpPr>
            <a:spLocks noGrp="1"/>
          </p:cNvSpPr>
          <p:nvPr>
            <p:ph type="body" idx="1"/>
          </p:nvPr>
        </p:nvSpPr>
        <p:spPr>
          <a:xfrm>
            <a:off x="484188" y="4503738"/>
            <a:ext cx="6178550" cy="5311775"/>
          </a:xfrm>
        </p:spPr>
        <p:txBody>
          <a:bodyPr lIns="95781" tIns="47890" rIns="95781" bIns="47890"/>
          <a:lstStyle/>
          <a:p>
            <a:pPr eaLnBrk="1" hangingPunct="1"/>
            <a:r>
              <a:rPr lang="en-GB" dirty="0"/>
              <a:t>Trade marks are distinctive signs indicating the source of a product or service. They include, for example, names, logos and colours applied to the owner's products or services, which distinguish them from products and services provided by competitors. </a:t>
            </a:r>
          </a:p>
          <a:p>
            <a:pPr eaLnBrk="1" hangingPunct="1"/>
            <a:endParaRPr lang="en-GB" dirty="0"/>
          </a:p>
          <a:p>
            <a:pPr eaLnBrk="1" hangingPunct="1"/>
            <a:r>
              <a:rPr lang="en-GB" dirty="0"/>
              <a:t>Registered designs protect the external appearance of a product. They do not give any protection for technical aspects. They include new patterns, ornaments and shapes. To be officially registered, designs need to be original and distinctive. The artistic aspects of a design may also be protected by copyright. </a:t>
            </a:r>
          </a:p>
          <a:p>
            <a:pPr eaLnBrk="1" hangingPunct="1"/>
            <a:endParaRPr lang="en-GB" dirty="0"/>
          </a:p>
          <a:p>
            <a:pPr eaLnBrk="1" hangingPunct="1"/>
            <a:r>
              <a:rPr lang="en-GB" dirty="0"/>
              <a:t>Unregistered designs also enjoy some protection.</a:t>
            </a:r>
            <a:r>
              <a:rPr lang="en-GB" b="1" dirty="0"/>
              <a:t> </a:t>
            </a:r>
            <a:r>
              <a:rPr lang="en-GB" dirty="0"/>
              <a:t>An unregistered design is</a:t>
            </a:r>
            <a:r>
              <a:rPr lang="en-GB" b="1" dirty="0"/>
              <a:t> </a:t>
            </a:r>
            <a:r>
              <a:rPr lang="en-GB" dirty="0"/>
              <a:t>a free, automatic right that you get when you present a design to the public. It gives you the right to stop anyone from copying your design. The protection afforded by an unregistered design is normally of more limited duration than that available for a registered design.</a:t>
            </a:r>
            <a:endParaRPr lang="en-GB" b="1" dirty="0"/>
          </a:p>
          <a:p>
            <a:pPr eaLnBrk="1" hangingPunct="1"/>
            <a:endParaRPr lang="en-GB" b="1" dirty="0"/>
          </a:p>
          <a:p>
            <a:pPr eaLnBrk="1" hangingPunct="1"/>
            <a:r>
              <a:rPr lang="en-GB" dirty="0"/>
              <a:t>Trade secrets are an alternative to patents. They cover information not known to the public. If the possessor of the information is careful to keep it confidential, he can sue anyone who steals it. </a:t>
            </a:r>
          </a:p>
        </p:txBody>
      </p:sp>
      <p:sp>
        <p:nvSpPr>
          <p:cNvPr id="131076" name="Foliennummernplatzhalter 3"/>
          <p:cNvSpPr txBox="1">
            <a:spLocks noGrp="1"/>
          </p:cNvSpPr>
          <p:nvPr/>
        </p:nvSpPr>
        <p:spPr bwMode="auto">
          <a:xfrm>
            <a:off x="4022725" y="9720263"/>
            <a:ext cx="3078163" cy="509587"/>
          </a:xfrm>
          <a:prstGeom prst="rect">
            <a:avLst/>
          </a:prstGeom>
          <a:noFill/>
          <a:ln w="9525">
            <a:noFill/>
            <a:miter lim="800000"/>
            <a:headEnd/>
            <a:tailEnd/>
          </a:ln>
        </p:spPr>
        <p:txBody>
          <a:bodyPr lIns="95781" tIns="47890" rIns="95781" bIns="47890" anchor="b"/>
          <a:lstStyle/>
          <a:p>
            <a:pPr algn="r" defTabSz="915988"/>
            <a:fld id="{64114C86-C6C1-4A4A-96D3-23D5E57EA920}" type="slidenum">
              <a:rPr lang="de-DE" sz="1400"/>
              <a:pPr algn="r" defTabSz="915988"/>
              <a:t>3</a:t>
            </a:fld>
            <a:endParaRPr lang="de-DE" sz="1400"/>
          </a:p>
        </p:txBody>
      </p:sp>
    </p:spTree>
    <p:extLst>
      <p:ext uri="{BB962C8B-B14F-4D97-AF65-F5344CB8AC3E}">
        <p14:creationId xmlns:p14="http://schemas.microsoft.com/office/powerpoint/2010/main" val="122664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a:t>
            </a:fld>
            <a:endParaRPr lang="fi-FI"/>
          </a:p>
        </p:txBody>
      </p:sp>
    </p:spTree>
    <p:extLst>
      <p:ext uri="{BB962C8B-B14F-4D97-AF65-F5344CB8AC3E}">
        <p14:creationId xmlns:p14="http://schemas.microsoft.com/office/powerpoint/2010/main" val="324866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10</a:t>
            </a:fld>
            <a:endParaRPr lang="fi-FI"/>
          </a:p>
        </p:txBody>
      </p:sp>
    </p:spTree>
    <p:extLst>
      <p:ext uri="{BB962C8B-B14F-4D97-AF65-F5344CB8AC3E}">
        <p14:creationId xmlns:p14="http://schemas.microsoft.com/office/powerpoint/2010/main" val="70866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11</a:t>
            </a:fld>
            <a:endParaRPr lang="fi-FI"/>
          </a:p>
        </p:txBody>
      </p:sp>
    </p:spTree>
    <p:extLst>
      <p:ext uri="{BB962C8B-B14F-4D97-AF65-F5344CB8AC3E}">
        <p14:creationId xmlns:p14="http://schemas.microsoft.com/office/powerpoint/2010/main" val="46571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Kalle Kultala</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18</a:t>
            </a:fld>
            <a:endParaRPr lang="fi-FI"/>
          </a:p>
        </p:txBody>
      </p:sp>
    </p:spTree>
    <p:extLst>
      <p:ext uri="{BB962C8B-B14F-4D97-AF65-F5344CB8AC3E}">
        <p14:creationId xmlns:p14="http://schemas.microsoft.com/office/powerpoint/2010/main" val="46451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19</a:t>
            </a:fld>
            <a:endParaRPr lang="fi-FI"/>
          </a:p>
        </p:txBody>
      </p:sp>
    </p:spTree>
    <p:extLst>
      <p:ext uri="{BB962C8B-B14F-4D97-AF65-F5344CB8AC3E}">
        <p14:creationId xmlns:p14="http://schemas.microsoft.com/office/powerpoint/2010/main" val="177671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21</a:t>
            </a:fld>
            <a:endParaRPr lang="fi-FI"/>
          </a:p>
        </p:txBody>
      </p:sp>
    </p:spTree>
    <p:extLst>
      <p:ext uri="{BB962C8B-B14F-4D97-AF65-F5344CB8AC3E}">
        <p14:creationId xmlns:p14="http://schemas.microsoft.com/office/powerpoint/2010/main" val="4236673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8.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9.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0.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4.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4.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7.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8"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
        <p:nvSpPr>
          <p:cNvPr id="5"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6"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10" name="Suorakulmio 9">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8368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
        <p:nvSpPr>
          <p:cNvPr id="6"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9" name="Suorakulmio 8">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59814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
        <p:nvSpPr>
          <p:cNvPr id="6"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9" name="Suorakulmio 8">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366831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lue www-link">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
        <p:nvSpPr>
          <p:cNvPr id="15"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16"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17" name="Suorakulmio 16">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25032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endParaRPr lang="fi-FI"/>
          </a:p>
        </p:txBody>
      </p:sp>
      <p:sp>
        <p:nvSpPr>
          <p:cNvPr id="7" name="Footer Placeholder 8"/>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endParaRPr lang="fi-FI"/>
          </a:p>
        </p:txBody>
      </p:sp>
      <p:sp>
        <p:nvSpPr>
          <p:cNvPr id="7" name="Footer Placeholder 8"/>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4"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2" name="Content Placeholder 10"/>
          <p:cNvSpPr>
            <a:spLocks noGrp="1"/>
          </p:cNvSpPr>
          <p:nvPr>
            <p:ph sz="quarter" idx="14"/>
          </p:nvPr>
        </p:nvSpPr>
        <p:spPr>
          <a:xfrm>
            <a:off x="468313" y="1261611"/>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10"/>
          <p:cNvSpPr>
            <a:spLocks noGrp="1"/>
          </p:cNvSpPr>
          <p:nvPr>
            <p:ph sz="quarter" idx="18"/>
          </p:nvPr>
        </p:nvSpPr>
        <p:spPr>
          <a:xfrm>
            <a:off x="4687609" y="1261049"/>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4"/>
          <p:cNvSpPr>
            <a:spLocks noGrp="1"/>
          </p:cNvSpPr>
          <p:nvPr>
            <p:ph type="dt" sz="half" idx="19"/>
          </p:nvPr>
        </p:nvSpPr>
        <p:spPr/>
        <p:txBody>
          <a:bodyPr/>
          <a:lstStyle>
            <a:lvl1pPr>
              <a:defRPr/>
            </a:lvl1pPr>
          </a:lstStyle>
          <a:p>
            <a:pPr>
              <a:defRPr/>
            </a:pPr>
            <a:endParaRPr lang="fi-FI"/>
          </a:p>
        </p:txBody>
      </p:sp>
      <p:sp>
        <p:nvSpPr>
          <p:cNvPr id="8" name="Footer Placeholder 15"/>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3"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endParaRPr lang="fi-FI"/>
          </a:p>
        </p:txBody>
      </p:sp>
      <p:sp>
        <p:nvSpPr>
          <p:cNvPr id="8" name="Footer Placeholder 3"/>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271939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5377657"/>
            <a:ext cx="9144000" cy="337343"/>
          </a:xfrm>
          <a:prstGeom prst="rect">
            <a:avLst/>
          </a:prstGeom>
          <a:solidFill>
            <a:srgbClr val="ABBECD"/>
          </a:solidFill>
          <a:ln w="9525">
            <a:noFill/>
            <a:miter lim="800000"/>
            <a:headEnd/>
            <a:tailEnd/>
          </a:ln>
        </p:spPr>
        <p:txBody>
          <a:bodyPr wrap="none" anchor="ctr"/>
          <a:lstStyle/>
          <a:p>
            <a:pPr>
              <a:defRPr/>
            </a:pPr>
            <a:endParaRPr lang="en-GB"/>
          </a:p>
        </p:txBody>
      </p:sp>
      <p:sp>
        <p:nvSpPr>
          <p:cNvPr id="2" name="Title 1"/>
          <p:cNvSpPr>
            <a:spLocks noGrp="1"/>
          </p:cNvSpPr>
          <p:nvPr>
            <p:ph type="title"/>
          </p:nvPr>
        </p:nvSpPr>
        <p:spPr>
          <a:xfrm>
            <a:off x="611189" y="337345"/>
            <a:ext cx="7921625" cy="780521"/>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11189" y="1350698"/>
            <a:ext cx="7921625" cy="37200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3"/>
          <p:cNvSpPr>
            <a:spLocks noGrp="1"/>
          </p:cNvSpPr>
          <p:nvPr>
            <p:ph type="ftr" sz="quarter" idx="10"/>
          </p:nvPr>
        </p:nvSpPr>
        <p:spPr/>
        <p:txBody>
          <a:bodyPr/>
          <a:lstStyle>
            <a:lvl1pPr>
              <a:defRPr/>
            </a:lvl1pPr>
          </a:lstStyle>
          <a:p>
            <a:pPr>
              <a:defRPr/>
            </a:pPr>
            <a:r>
              <a:rPr lang="en-US"/>
              <a:t>Terms of use see https://oami.europa.eu/ohimportal/en/legal-notices</a:t>
            </a:r>
            <a:endParaRPr lang="en-GB"/>
          </a:p>
        </p:txBody>
      </p:sp>
      <p:sp>
        <p:nvSpPr>
          <p:cNvPr id="6" name="Slide Number Placeholder 4"/>
          <p:cNvSpPr>
            <a:spLocks noGrp="1"/>
          </p:cNvSpPr>
          <p:nvPr>
            <p:ph type="sldNum" sz="quarter" idx="11"/>
          </p:nvPr>
        </p:nvSpPr>
        <p:spPr/>
        <p:txBody>
          <a:bodyPr/>
          <a:lstStyle>
            <a:lvl1pPr>
              <a:defRPr/>
            </a:lvl1pPr>
          </a:lstStyle>
          <a:p>
            <a:pPr>
              <a:defRPr/>
            </a:pPr>
            <a:fld id="{43D8F774-6C40-4DA1-AAE6-01B9F3552A71}" type="slidenum">
              <a:rPr lang="de-DE"/>
              <a:pPr>
                <a:defRPr/>
              </a:pPr>
              <a:t>‹#›</a:t>
            </a:fld>
            <a:endParaRPr lang="de-DE" dirty="0"/>
          </a:p>
        </p:txBody>
      </p:sp>
    </p:spTree>
    <p:extLst>
      <p:ext uri="{BB962C8B-B14F-4D97-AF65-F5344CB8AC3E}">
        <p14:creationId xmlns:p14="http://schemas.microsoft.com/office/powerpoint/2010/main" val="412718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fi-FI" altLang="fi-FI"/>
          </a:p>
        </p:txBody>
      </p:sp>
      <p:sp>
        <p:nvSpPr>
          <p:cNvPr id="3" name="Footer Placeholder 4"/>
          <p:cNvSpPr>
            <a:spLocks noGrp="1"/>
          </p:cNvSpPr>
          <p:nvPr>
            <p:ph type="ftr" sz="quarter" idx="11"/>
          </p:nvPr>
        </p:nvSpPr>
        <p:spPr/>
        <p:txBody>
          <a:bodyPr/>
          <a:lstStyle>
            <a:lvl1pPr>
              <a:defRPr/>
            </a:lvl1pPr>
          </a:lstStyle>
          <a:p>
            <a:endParaRPr lang="fi-FI" altLang="fi-FI"/>
          </a:p>
        </p:txBody>
      </p:sp>
      <p:sp>
        <p:nvSpPr>
          <p:cNvPr id="4" name="Slide Number Placeholder 5"/>
          <p:cNvSpPr>
            <a:spLocks noGrp="1"/>
          </p:cNvSpPr>
          <p:nvPr>
            <p:ph type="sldNum" sz="quarter" idx="12"/>
          </p:nvPr>
        </p:nvSpPr>
        <p:spPr/>
        <p:txBody>
          <a:bodyPr/>
          <a:lstStyle>
            <a:lvl1pPr>
              <a:defRPr/>
            </a:lvl1pPr>
          </a:lstStyle>
          <a:p>
            <a:fld id="{905C17B6-DDB2-433B-A0E6-227E055ADAD1}" type="slidenum">
              <a:rPr lang="en-US" altLang="fi-FI"/>
              <a:pPr/>
              <a:t>‹#›</a:t>
            </a:fld>
            <a:endParaRPr lang="en-US" altLang="fi-FI"/>
          </a:p>
        </p:txBody>
      </p:sp>
    </p:spTree>
    <p:extLst>
      <p:ext uri="{BB962C8B-B14F-4D97-AF65-F5344CB8AC3E}">
        <p14:creationId xmlns:p14="http://schemas.microsoft.com/office/powerpoint/2010/main" val="312853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5"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37432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8"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86582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188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5"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6"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59530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8"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9" name="Suorakulmio 8">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112927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7"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1864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8"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7604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en-US"/>
              <a:t>Terms of use see https://oami.europa.eu/ohimportal/en/legal-notices</a:t>
            </a: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9" r:id="rId10"/>
    <p:sldLayoutId id="2147484760" r:id="rId11"/>
    <p:sldLayoutId id="2147484761" r:id="rId12"/>
    <p:sldLayoutId id="2147484768" r:id="rId13"/>
    <p:sldLayoutId id="2147484762" r:id="rId14"/>
    <p:sldLayoutId id="2147484763" r:id="rId15"/>
    <p:sldLayoutId id="2147484764" r:id="rId16"/>
    <p:sldLayoutId id="2147484765" r:id="rId17"/>
    <p:sldLayoutId id="2147484766" r:id="rId18"/>
    <p:sldLayoutId id="2147484767" r:id="rId19"/>
    <p:sldLayoutId id="2147484769" r:id="rId20"/>
    <p:sldLayoutId id="2147484770" r:id="rId2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libguides.aalto.fi/c.php?g=659426&amp;p=4654810" TargetMode="External"/><Relationship Id="rId2" Type="http://schemas.openxmlformats.org/officeDocument/2006/relationships/hyperlink" Target="https://libguides.aalto.fi/imagoa_eng" TargetMode="External"/><Relationship Id="rId1" Type="http://schemas.openxmlformats.org/officeDocument/2006/relationships/slideLayout" Target="../slideLayouts/slideLayout14.xml"/><Relationship Id="rId4" Type="http://schemas.openxmlformats.org/officeDocument/2006/relationships/hyperlink" Target="https://libguides.aalto.fi/c.php?g=659426&amp;p=465482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hyperlink" Target="http://yle.fi/uutiset/expert_clears_marimekko_of_new_plagiarism_suspicions/6759213"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uniqlo.com/eu/en/collaborations/women/marimekko"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www.halofromnorth.com/"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euipo.europa.eu/ohimportal/en"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prh.fi/en/index.html" TargetMode="External"/><Relationship Id="rId2" Type="http://schemas.openxmlformats.org/officeDocument/2006/relationships/hyperlink" Target="http://copyright.aalto.fi/en/" TargetMode="External"/><Relationship Id="rId1" Type="http://schemas.openxmlformats.org/officeDocument/2006/relationships/slideLayout" Target="../slideLayouts/slideLayout14.xml"/><Relationship Id="rId5" Type="http://schemas.openxmlformats.org/officeDocument/2006/relationships/hyperlink" Target="https://www.iprhelpdesk.eu/SME_Corner" TargetMode="External"/><Relationship Id="rId4" Type="http://schemas.openxmlformats.org/officeDocument/2006/relationships/hyperlink" Target="https://euipo.europa.eu/ohimportal/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Copyright and agreements</a:t>
            </a:r>
            <a:endParaRPr lang="fi-FI" dirty="0"/>
          </a:p>
        </p:txBody>
      </p:sp>
      <p:sp>
        <p:nvSpPr>
          <p:cNvPr id="3" name="Subtitle 2"/>
          <p:cNvSpPr>
            <a:spLocks noGrp="1"/>
          </p:cNvSpPr>
          <p:nvPr>
            <p:ph type="subTitle" idx="1"/>
          </p:nvPr>
        </p:nvSpPr>
        <p:spPr/>
        <p:txBody>
          <a:bodyPr>
            <a:normAutofit/>
          </a:bodyPr>
          <a:lstStyle/>
          <a:p>
            <a:r>
              <a:rPr lang="en-US" dirty="0"/>
              <a:t>Legal Counsel     Maria Rehbinder</a:t>
            </a:r>
          </a:p>
          <a:p>
            <a:r>
              <a:rPr lang="fi-FI" dirty="0"/>
              <a:t>Copyright </a:t>
            </a:r>
            <a:r>
              <a:rPr lang="fi-FI" dirty="0" err="1"/>
              <a:t>visualizations</a:t>
            </a:r>
            <a:r>
              <a:rPr lang="fi-FI" dirty="0"/>
              <a:t>: Sanna </a:t>
            </a:r>
            <a:r>
              <a:rPr lang="fi-FI" dirty="0" err="1"/>
              <a:t>Vilmusenaho</a:t>
            </a:r>
            <a:r>
              <a:rPr lang="fi-FI" dirty="0"/>
              <a:t> </a:t>
            </a:r>
          </a:p>
          <a:p>
            <a:endParaRPr lang="fi-FI" dirty="0"/>
          </a:p>
        </p:txBody>
      </p:sp>
    </p:spTree>
    <p:extLst>
      <p:ext uri="{BB962C8B-B14F-4D97-AF65-F5344CB8AC3E}">
        <p14:creationId xmlns:p14="http://schemas.microsoft.com/office/powerpoint/2010/main" val="247023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is </a:t>
            </a:r>
            <a:r>
              <a:rPr lang="fi-FI" dirty="0" err="1"/>
              <a:t>born</a:t>
            </a:r>
            <a:r>
              <a:rPr lang="fi-FI" dirty="0"/>
              <a:t> to an </a:t>
            </a:r>
            <a:r>
              <a:rPr lang="fi-FI" dirty="0" err="1"/>
              <a:t>author</a:t>
            </a:r>
            <a:r>
              <a:rPr lang="fi-FI" dirty="0"/>
              <a:t> , a </a:t>
            </a:r>
            <a:r>
              <a:rPr lang="fi-FI" dirty="0" err="1"/>
              <a:t>natural</a:t>
            </a:r>
            <a:r>
              <a:rPr lang="fi-FI" dirty="0"/>
              <a:t> person</a:t>
            </a:r>
            <a:br>
              <a:rPr lang="fi-FI" dirty="0"/>
            </a:br>
            <a:endParaRPr lang="en-US" dirty="0"/>
          </a:p>
        </p:txBody>
      </p:sp>
      <p:sp>
        <p:nvSpPr>
          <p:cNvPr id="4" name="Date Placeholder 3"/>
          <p:cNvSpPr>
            <a:spLocks noGrp="1"/>
          </p:cNvSpPr>
          <p:nvPr>
            <p:ph type="dt" sz="half" idx="15"/>
          </p:nvPr>
        </p:nvSpPr>
        <p:spPr/>
        <p:txBody>
          <a:bodyPr/>
          <a:lstStyle/>
          <a:p>
            <a:pPr>
              <a:defRPr/>
            </a:pPr>
            <a:fld id="{C74A4734-A6CA-48B4-8C6A-13DECB799F3A}" type="datetime1">
              <a:rPr lang="fi-FI" smtClean="0"/>
              <a:t>23.5.2023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10</a:t>
            </a:fld>
            <a:endParaRPr lang="fi-FI"/>
          </a:p>
        </p:txBody>
      </p:sp>
      <p:sp>
        <p:nvSpPr>
          <p:cNvPr id="7"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latin typeface="Arial" panose="020B0604020202020204" pitchFamily="34" charset="0"/>
              </a:rPr>
              <a:t>    </a:t>
            </a:r>
            <a:endParaRPr kumimoji="0" lang="en-US" altLang="en-US" sz="900" b="0" i="1" u="none" strike="noStrike" cap="none" normalizeH="0" baseline="0" dirty="0">
              <a:ln>
                <a:noFill/>
              </a:ln>
              <a:solidFill>
                <a:schemeClr val="tx1"/>
              </a:solidFill>
              <a:effectLst/>
              <a:latin typeface="Arial" panose="020B0604020202020204" pitchFamily="34" charset="0"/>
            </a:endParaRPr>
          </a:p>
        </p:txBody>
      </p:sp>
      <p:pic>
        <p:nvPicPr>
          <p:cNvPr id="1026" name="Picture 2" descr="88x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984430"/>
            <a:ext cx="838200" cy="2952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6"/>
          </p:nvPr>
        </p:nvSpPr>
        <p:spPr/>
        <p:txBody>
          <a:bodyPr/>
          <a:lstStyle/>
          <a:p>
            <a:pPr>
              <a:defRPr/>
            </a:pPr>
            <a:r>
              <a:rPr lang="en-US"/>
              <a:t>Licensed under a Creative Commons Attribution-ShareAlike 3.0 Unported License      </a:t>
            </a:r>
            <a:endParaRPr lang="fi-FI"/>
          </a:p>
        </p:txBody>
      </p:sp>
      <p:pic>
        <p:nvPicPr>
          <p:cNvPr id="10" name="Content Placeholder 9" descr="naturalperson.jpg"/>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617134" y="1273175"/>
            <a:ext cx="5909733" cy="3324225"/>
          </a:xfrm>
          <a:prstGeom prst="rect">
            <a:avLst/>
          </a:prstGeom>
        </p:spPr>
      </p:pic>
    </p:spTree>
    <p:extLst>
      <p:ext uri="{BB962C8B-B14F-4D97-AF65-F5344CB8AC3E}">
        <p14:creationId xmlns:p14="http://schemas.microsoft.com/office/powerpoint/2010/main" val="316601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Economic</a:t>
            </a:r>
            <a:r>
              <a:rPr lang="fi-FI" dirty="0"/>
              <a:t> and </a:t>
            </a:r>
            <a:r>
              <a:rPr lang="fi-FI" dirty="0" err="1"/>
              <a:t>Moral</a:t>
            </a:r>
            <a:r>
              <a:rPr lang="fi-FI" dirty="0"/>
              <a:t> Rights</a:t>
            </a:r>
            <a:br>
              <a:rPr lang="fi-FI" dirty="0"/>
            </a:br>
            <a:endParaRPr lang="en-US" dirty="0"/>
          </a:p>
        </p:txBody>
      </p:sp>
      <p:sp>
        <p:nvSpPr>
          <p:cNvPr id="4" name="Date Placeholder 3"/>
          <p:cNvSpPr>
            <a:spLocks noGrp="1"/>
          </p:cNvSpPr>
          <p:nvPr>
            <p:ph type="dt" sz="half" idx="15"/>
          </p:nvPr>
        </p:nvSpPr>
        <p:spPr/>
        <p:txBody>
          <a:bodyPr/>
          <a:lstStyle/>
          <a:p>
            <a:pPr>
              <a:defRPr/>
            </a:pPr>
            <a:fld id="{C74A4734-A6CA-48B4-8C6A-13DECB799F3A}" type="datetime1">
              <a:rPr lang="fi-FI" smtClean="0"/>
              <a:t>23.5.2023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11</a:t>
            </a:fld>
            <a:endParaRPr lang="fi-FI"/>
          </a:p>
        </p:txBody>
      </p:sp>
      <p:pic>
        <p:nvPicPr>
          <p:cNvPr id="6" name="Content Placeholder 5" descr="setelinakyy.jpg"/>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617134" y="1273175"/>
            <a:ext cx="5909733" cy="3324225"/>
          </a:xfrm>
          <a:prstGeom prst="rect">
            <a:avLst/>
          </a:prstGeom>
        </p:spPr>
      </p:pic>
      <p:sp>
        <p:nvSpPr>
          <p:cNvPr id="7"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latin typeface="Arial" panose="020B0604020202020204" pitchFamily="34" charset="0"/>
              </a:rPr>
              <a:t>    </a:t>
            </a:r>
            <a:endParaRPr kumimoji="0" lang="en-US" altLang="en-US" sz="900" b="0" i="1" u="none" strike="noStrike" cap="none" normalizeH="0" baseline="0" dirty="0">
              <a:ln>
                <a:noFill/>
              </a:ln>
              <a:solidFill>
                <a:schemeClr val="tx1"/>
              </a:solidFill>
              <a:effectLst/>
              <a:latin typeface="Arial" panose="020B0604020202020204" pitchFamily="34" charset="0"/>
            </a:endParaRPr>
          </a:p>
        </p:txBody>
      </p:sp>
      <p:pic>
        <p:nvPicPr>
          <p:cNvPr id="1026" name="Picture 2" descr="88x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984430"/>
            <a:ext cx="838200" cy="2952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6"/>
          </p:nvPr>
        </p:nvSpPr>
        <p:spPr/>
        <p:txBody>
          <a:bodyPr/>
          <a:lstStyle/>
          <a:p>
            <a:pPr>
              <a:defRPr/>
            </a:pPr>
            <a:r>
              <a:rPr lang="en-US"/>
              <a:t>Licensed under a Creative Commons Attribution-ShareAlike 3.0 Unported License      </a:t>
            </a:r>
            <a:endParaRPr lang="fi-FI"/>
          </a:p>
        </p:txBody>
      </p:sp>
    </p:spTree>
    <p:extLst>
      <p:ext uri="{BB962C8B-B14F-4D97-AF65-F5344CB8AC3E}">
        <p14:creationId xmlns:p14="http://schemas.microsoft.com/office/powerpoint/2010/main" val="214849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More information on copyright of photographs</a:t>
            </a:r>
            <a:endParaRPr lang="fi-FI" dirty="0"/>
          </a:p>
        </p:txBody>
      </p:sp>
      <p:sp>
        <p:nvSpPr>
          <p:cNvPr id="3" name="Content Placeholder 2"/>
          <p:cNvSpPr>
            <a:spLocks noGrp="1"/>
          </p:cNvSpPr>
          <p:nvPr>
            <p:ph sz="quarter" idx="14"/>
          </p:nvPr>
        </p:nvSpPr>
        <p:spPr/>
        <p:txBody>
          <a:bodyPr/>
          <a:lstStyle/>
          <a:p>
            <a:r>
              <a:rPr lang="fi-FI" dirty="0">
                <a:hlinkClick r:id="rId2"/>
              </a:rPr>
              <a:t>https://libguides.aalto.fi/imagoa_eng</a:t>
            </a:r>
            <a:r>
              <a:rPr lang="fi-FI" dirty="0"/>
              <a:t> </a:t>
            </a:r>
          </a:p>
          <a:p>
            <a:endParaRPr lang="fi-FI" dirty="0"/>
          </a:p>
          <a:p>
            <a:r>
              <a:rPr lang="en-US" dirty="0"/>
              <a:t>Aalto University Guide on Citation practices for images </a:t>
            </a:r>
          </a:p>
          <a:p>
            <a:r>
              <a:rPr lang="fi-FI" dirty="0">
                <a:hlinkClick r:id="rId3"/>
              </a:rPr>
              <a:t>https://libguides.aalto.fi/c.php?g=659426&amp;p=4654810</a:t>
            </a:r>
            <a:endParaRPr lang="fi-FI" dirty="0"/>
          </a:p>
          <a:p>
            <a:endParaRPr lang="en-US" dirty="0"/>
          </a:p>
          <a:p>
            <a:r>
              <a:rPr lang="en-US" dirty="0"/>
              <a:t>Short intro to personal data protection in photographs</a:t>
            </a:r>
          </a:p>
          <a:p>
            <a:r>
              <a:rPr lang="fi-FI" dirty="0">
                <a:hlinkClick r:id="rId4"/>
              </a:rPr>
              <a:t>https://libguides.aalto.fi/c.php?g=659426&amp;p=4654821</a:t>
            </a:r>
            <a:endParaRPr lang="fi-FI" dirty="0"/>
          </a:p>
          <a:p>
            <a:r>
              <a:rPr lang="en-US" sz="1600" dirty="0"/>
              <a:t>There are exceptions to the need to inform data subjects for uses of journalistic or artistic  freedom of expression (Data Protection Act §27)</a:t>
            </a:r>
            <a:endParaRPr lang="fi-FI" sz="1600"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84037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Exception</a:t>
            </a:r>
            <a:r>
              <a:rPr lang="fi-FI" dirty="0"/>
              <a:t> </a:t>
            </a:r>
            <a:r>
              <a:rPr lang="fi-FI" dirty="0" err="1"/>
              <a:t>rules</a:t>
            </a:r>
            <a:r>
              <a:rPr lang="fi-FI" dirty="0"/>
              <a:t> </a:t>
            </a:r>
            <a:endParaRPr lang="en-US" dirty="0"/>
          </a:p>
        </p:txBody>
      </p:sp>
      <p:sp>
        <p:nvSpPr>
          <p:cNvPr id="3" name="Content Placeholder 2"/>
          <p:cNvSpPr>
            <a:spLocks noGrp="1"/>
          </p:cNvSpPr>
          <p:nvPr>
            <p:ph sz="quarter" idx="14"/>
          </p:nvPr>
        </p:nvSpPr>
        <p:spPr/>
        <p:txBody>
          <a:bodyPr/>
          <a:lstStyle/>
          <a:p>
            <a:r>
              <a:rPr lang="en-US" altLang="fi-FI" sz="2400" dirty="0"/>
              <a:t>In EU there are exception rules that allow use for example for non-commercial  scientific uses, these are  defined  in directives  and  implemented in national copyright legislation. </a:t>
            </a:r>
          </a:p>
          <a:p>
            <a:r>
              <a:rPr lang="en-US" altLang="fi-FI" sz="2400" dirty="0"/>
              <a:t>Exception rules allow for private use ,  to </a:t>
            </a:r>
            <a:r>
              <a:rPr lang="en-US" altLang="fi-FI" sz="2400" dirty="0" err="1"/>
              <a:t>decipt</a:t>
            </a:r>
            <a:r>
              <a:rPr lang="en-US" altLang="fi-FI" sz="2400" dirty="0"/>
              <a:t> buildings and artwork permanently placed in public places, art in exhibition catalogues. </a:t>
            </a:r>
          </a:p>
          <a:p>
            <a:r>
              <a:rPr lang="en-US" altLang="fi-FI" sz="2400" dirty="0"/>
              <a:t>Name of the author and the source have to be mentioned and right of integrity  respected </a:t>
            </a:r>
          </a:p>
          <a:p>
            <a:pPr marL="165100" lvl="1">
              <a:lnSpc>
                <a:spcPct val="95000"/>
              </a:lnSpc>
              <a:spcBef>
                <a:spcPct val="0"/>
              </a:spcBef>
              <a:buClr>
                <a:srgbClr val="000000"/>
              </a:buClr>
            </a:pPr>
            <a:endParaRPr lang="en-US" altLang="fi-FI" sz="2400" dirty="0">
              <a:latin typeface="Arial" panose="020B0604020202020204" pitchFamily="34" charset="0"/>
            </a:endParaRP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80428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exceptions</a:t>
            </a:r>
            <a:r>
              <a:rPr lang="fi-FI" dirty="0"/>
              <a:t> in </a:t>
            </a:r>
            <a:r>
              <a:rPr lang="fi-FI" dirty="0" err="1"/>
              <a:t>Finnish</a:t>
            </a:r>
            <a:r>
              <a:rPr lang="fi-FI" dirty="0"/>
              <a:t> Copyright Act</a:t>
            </a:r>
            <a:endParaRPr lang="en-US" dirty="0"/>
          </a:p>
        </p:txBody>
      </p:sp>
      <p:sp>
        <p:nvSpPr>
          <p:cNvPr id="3" name="Content Placeholder 2"/>
          <p:cNvSpPr>
            <a:spLocks noGrp="1"/>
          </p:cNvSpPr>
          <p:nvPr>
            <p:ph sz="quarter" idx="14"/>
          </p:nvPr>
        </p:nvSpPr>
        <p:spPr/>
        <p:txBody>
          <a:bodyPr/>
          <a:lstStyle/>
          <a:p>
            <a:r>
              <a:rPr lang="fi-FI" dirty="0"/>
              <a:t>For </a:t>
            </a:r>
            <a:r>
              <a:rPr lang="fi-FI" dirty="0" err="1"/>
              <a:t>thesis</a:t>
            </a:r>
            <a:r>
              <a:rPr lang="fi-FI" dirty="0"/>
              <a:t>  </a:t>
            </a:r>
            <a:r>
              <a:rPr lang="fi-FI" dirty="0" err="1"/>
              <a:t>or</a:t>
            </a:r>
            <a:r>
              <a:rPr lang="fi-FI" dirty="0"/>
              <a:t> </a:t>
            </a:r>
            <a:r>
              <a:rPr lang="fi-FI" dirty="0" err="1"/>
              <a:t>scientific</a:t>
            </a:r>
            <a:r>
              <a:rPr lang="fi-FI" dirty="0"/>
              <a:t> </a:t>
            </a:r>
            <a:r>
              <a:rPr lang="fi-FI" dirty="0" err="1"/>
              <a:t>articles</a:t>
            </a:r>
            <a:r>
              <a:rPr lang="fi-FI" dirty="0"/>
              <a:t> it is </a:t>
            </a:r>
            <a:r>
              <a:rPr lang="fi-FI" dirty="0" err="1"/>
              <a:t>allowed</a:t>
            </a:r>
            <a:r>
              <a:rPr lang="fi-FI" dirty="0"/>
              <a:t> to </a:t>
            </a:r>
            <a:r>
              <a:rPr lang="fi-FI" dirty="0" err="1"/>
              <a:t>publish</a:t>
            </a:r>
            <a:r>
              <a:rPr lang="fi-FI" dirty="0"/>
              <a:t> , </a:t>
            </a:r>
            <a:r>
              <a:rPr lang="fi-FI" dirty="0" err="1"/>
              <a:t>also</a:t>
            </a:r>
            <a:r>
              <a:rPr lang="fi-FI" dirty="0"/>
              <a:t> </a:t>
            </a:r>
            <a:r>
              <a:rPr lang="fi-FI" dirty="0" err="1"/>
              <a:t>elctronically</a:t>
            </a:r>
            <a:r>
              <a:rPr lang="fi-FI" dirty="0"/>
              <a:t>, </a:t>
            </a:r>
            <a:r>
              <a:rPr lang="fi-FI" dirty="0" err="1"/>
              <a:t>pictures</a:t>
            </a:r>
            <a:r>
              <a:rPr lang="fi-FI" dirty="0"/>
              <a:t>, </a:t>
            </a:r>
            <a:r>
              <a:rPr lang="fi-FI" dirty="0" err="1"/>
              <a:t>if</a:t>
            </a:r>
            <a:r>
              <a:rPr lang="fi-FI" dirty="0"/>
              <a:t> </a:t>
            </a:r>
            <a:r>
              <a:rPr lang="fi-FI" dirty="0" err="1"/>
              <a:t>they</a:t>
            </a:r>
            <a:r>
              <a:rPr lang="fi-FI" dirty="0"/>
              <a:t> </a:t>
            </a:r>
            <a:r>
              <a:rPr lang="fi-FI" dirty="0" err="1"/>
              <a:t>illustrate</a:t>
            </a:r>
            <a:r>
              <a:rPr lang="fi-FI" dirty="0"/>
              <a:t> </a:t>
            </a:r>
            <a:r>
              <a:rPr lang="fi-FI" dirty="0" err="1"/>
              <a:t>the</a:t>
            </a:r>
            <a:r>
              <a:rPr lang="fi-FI" dirty="0"/>
              <a:t> </a:t>
            </a:r>
            <a:r>
              <a:rPr lang="fi-FI" dirty="0" err="1"/>
              <a:t>scientific</a:t>
            </a:r>
            <a:r>
              <a:rPr lang="fi-FI" dirty="0"/>
              <a:t> </a:t>
            </a:r>
            <a:r>
              <a:rPr lang="fi-FI" dirty="0" err="1"/>
              <a:t>text</a:t>
            </a:r>
            <a:r>
              <a:rPr lang="fi-FI" dirty="0"/>
              <a:t>. </a:t>
            </a:r>
            <a:r>
              <a:rPr lang="fi-FI" dirty="0" err="1"/>
              <a:t>There</a:t>
            </a:r>
            <a:r>
              <a:rPr lang="fi-FI" dirty="0"/>
              <a:t> </a:t>
            </a:r>
            <a:r>
              <a:rPr lang="fi-FI" dirty="0" err="1"/>
              <a:t>has</a:t>
            </a:r>
            <a:r>
              <a:rPr lang="fi-FI" dirty="0"/>
              <a:t> to </a:t>
            </a:r>
            <a:r>
              <a:rPr lang="fi-FI" dirty="0" err="1"/>
              <a:t>be</a:t>
            </a:r>
            <a:r>
              <a:rPr lang="fi-FI" dirty="0"/>
              <a:t>  a </a:t>
            </a:r>
            <a:r>
              <a:rPr lang="fi-FI" dirty="0" err="1"/>
              <a:t>link</a:t>
            </a:r>
            <a:r>
              <a:rPr lang="fi-FI" dirty="0"/>
              <a:t> to the </a:t>
            </a:r>
            <a:r>
              <a:rPr lang="fi-FI" dirty="0" err="1"/>
              <a:t>text</a:t>
            </a:r>
            <a:r>
              <a:rPr lang="fi-FI" dirty="0"/>
              <a:t>, the </a:t>
            </a:r>
            <a:r>
              <a:rPr lang="fi-FI" dirty="0" err="1"/>
              <a:t>artwork</a:t>
            </a:r>
            <a:r>
              <a:rPr lang="fi-FI" dirty="0"/>
              <a:t> </a:t>
            </a:r>
            <a:r>
              <a:rPr lang="fi-FI" dirty="0" err="1"/>
              <a:t>or</a:t>
            </a:r>
            <a:r>
              <a:rPr lang="fi-FI" dirty="0"/>
              <a:t> </a:t>
            </a:r>
            <a:r>
              <a:rPr lang="fi-FI" dirty="0" err="1"/>
              <a:t>photo</a:t>
            </a:r>
            <a:r>
              <a:rPr lang="fi-FI" dirty="0"/>
              <a:t> </a:t>
            </a:r>
            <a:r>
              <a:rPr lang="fi-FI" dirty="0" err="1"/>
              <a:t>has</a:t>
            </a:r>
            <a:r>
              <a:rPr lang="fi-FI" dirty="0"/>
              <a:t> to </a:t>
            </a:r>
            <a:r>
              <a:rPr lang="fi-FI" dirty="0" err="1"/>
              <a:t>be</a:t>
            </a:r>
            <a:r>
              <a:rPr lang="fi-FI" dirty="0"/>
              <a:t> </a:t>
            </a:r>
            <a:r>
              <a:rPr lang="fi-FI" dirty="0" err="1"/>
              <a:t>discussed</a:t>
            </a:r>
            <a:r>
              <a:rPr lang="fi-FI" dirty="0"/>
              <a:t> and </a:t>
            </a:r>
            <a:r>
              <a:rPr lang="fi-FI" dirty="0" err="1"/>
              <a:t>analysed</a:t>
            </a:r>
            <a:r>
              <a:rPr lang="fi-FI" dirty="0"/>
              <a:t> in the </a:t>
            </a:r>
            <a:r>
              <a:rPr lang="fi-FI" dirty="0" err="1"/>
              <a:t>text</a:t>
            </a:r>
            <a:r>
              <a:rPr lang="fi-FI" dirty="0"/>
              <a:t>. </a:t>
            </a:r>
            <a:r>
              <a:rPr lang="fi-FI" dirty="0" err="1"/>
              <a:t>Citations</a:t>
            </a:r>
            <a:r>
              <a:rPr lang="fi-FI" dirty="0"/>
              <a:t> </a:t>
            </a:r>
            <a:r>
              <a:rPr lang="fi-FI" dirty="0" err="1"/>
              <a:t>can</a:t>
            </a:r>
            <a:r>
              <a:rPr lang="fi-FI" dirty="0"/>
              <a:t> </a:t>
            </a:r>
            <a:r>
              <a:rPr lang="fi-FI" dirty="0" err="1"/>
              <a:t>be</a:t>
            </a:r>
            <a:r>
              <a:rPr lang="fi-FI" dirty="0"/>
              <a:t> </a:t>
            </a:r>
            <a:r>
              <a:rPr lang="fi-FI" dirty="0" err="1"/>
              <a:t>used</a:t>
            </a:r>
            <a:r>
              <a:rPr lang="fi-FI" dirty="0"/>
              <a:t> </a:t>
            </a:r>
            <a:r>
              <a:rPr lang="fi-FI" dirty="0" err="1"/>
              <a:t>according</a:t>
            </a:r>
            <a:r>
              <a:rPr lang="fi-FI" dirty="0"/>
              <a:t> to </a:t>
            </a:r>
            <a:r>
              <a:rPr lang="fi-FI" dirty="0" err="1"/>
              <a:t>good</a:t>
            </a:r>
            <a:r>
              <a:rPr lang="fi-FI" dirty="0"/>
              <a:t> </a:t>
            </a:r>
            <a:r>
              <a:rPr lang="fi-FI" dirty="0" err="1"/>
              <a:t>scientific</a:t>
            </a:r>
            <a:r>
              <a:rPr lang="fi-FI" dirty="0"/>
              <a:t> </a:t>
            </a:r>
            <a:r>
              <a:rPr lang="fi-FI" dirty="0" err="1"/>
              <a:t>practise</a:t>
            </a:r>
            <a:r>
              <a:rPr lang="fi-FI" dirty="0"/>
              <a:t>. </a:t>
            </a:r>
            <a:r>
              <a:rPr lang="fi-FI" dirty="0" err="1"/>
              <a:t>Always</a:t>
            </a:r>
            <a:r>
              <a:rPr lang="fi-FI" dirty="0"/>
              <a:t> </a:t>
            </a:r>
            <a:r>
              <a:rPr lang="fi-FI" dirty="0" err="1"/>
              <a:t>mention</a:t>
            </a:r>
            <a:r>
              <a:rPr lang="fi-FI" dirty="0"/>
              <a:t> </a:t>
            </a:r>
            <a:r>
              <a:rPr lang="fi-FI" dirty="0" err="1"/>
              <a:t>the</a:t>
            </a:r>
            <a:r>
              <a:rPr lang="fi-FI" dirty="0"/>
              <a:t> </a:t>
            </a:r>
            <a:r>
              <a:rPr lang="fi-FI" dirty="0" err="1"/>
              <a:t>source</a:t>
            </a:r>
            <a:r>
              <a:rPr lang="fi-FI" dirty="0"/>
              <a:t> and </a:t>
            </a:r>
            <a:r>
              <a:rPr lang="fi-FI" dirty="0" err="1"/>
              <a:t>all</a:t>
            </a:r>
            <a:r>
              <a:rPr lang="fi-FI" dirty="0"/>
              <a:t> </a:t>
            </a:r>
            <a:r>
              <a:rPr lang="fi-FI" dirty="0" err="1"/>
              <a:t>authors</a:t>
            </a:r>
            <a:r>
              <a:rPr lang="fi-FI" dirty="0"/>
              <a:t> </a:t>
            </a:r>
            <a:r>
              <a:rPr lang="fi-FI" dirty="0" err="1"/>
              <a:t>according</a:t>
            </a:r>
            <a:r>
              <a:rPr lang="fi-FI" dirty="0"/>
              <a:t> to </a:t>
            </a:r>
            <a:r>
              <a:rPr lang="fi-FI" dirty="0" err="1"/>
              <a:t>good</a:t>
            </a:r>
            <a:r>
              <a:rPr lang="fi-FI" dirty="0"/>
              <a:t> </a:t>
            </a:r>
            <a:r>
              <a:rPr lang="fi-FI" dirty="0" err="1"/>
              <a:t>scientific</a:t>
            </a:r>
            <a:r>
              <a:rPr lang="fi-FI" dirty="0"/>
              <a:t> </a:t>
            </a:r>
            <a:r>
              <a:rPr lang="fi-FI" dirty="0" err="1"/>
              <a:t>practise</a:t>
            </a:r>
            <a:r>
              <a:rPr lang="fi-FI" dirty="0"/>
              <a:t>.</a:t>
            </a:r>
          </a:p>
          <a:p>
            <a:r>
              <a:rPr lang="fi-FI" dirty="0" err="1"/>
              <a:t>Notice</a:t>
            </a:r>
            <a:r>
              <a:rPr lang="fi-FI" dirty="0"/>
              <a:t> </a:t>
            </a:r>
            <a:r>
              <a:rPr lang="fi-FI" dirty="0" err="1"/>
              <a:t>that</a:t>
            </a:r>
            <a:r>
              <a:rPr lang="fi-FI" dirty="0"/>
              <a:t> </a:t>
            </a:r>
            <a:r>
              <a:rPr lang="fi-FI" dirty="0" err="1"/>
              <a:t>if</a:t>
            </a:r>
            <a:r>
              <a:rPr lang="fi-FI" dirty="0"/>
              <a:t> </a:t>
            </a:r>
            <a:r>
              <a:rPr lang="fi-FI" dirty="0" err="1"/>
              <a:t>there</a:t>
            </a:r>
            <a:r>
              <a:rPr lang="fi-FI" dirty="0"/>
              <a:t> is a </a:t>
            </a:r>
            <a:r>
              <a:rPr lang="fi-FI" dirty="0" err="1"/>
              <a:t>license</a:t>
            </a:r>
            <a:r>
              <a:rPr lang="fi-FI" dirty="0"/>
              <a:t> the </a:t>
            </a:r>
            <a:r>
              <a:rPr lang="fi-FI" dirty="0" err="1"/>
              <a:t>license</a:t>
            </a:r>
            <a:r>
              <a:rPr lang="fi-FI" dirty="0"/>
              <a:t> </a:t>
            </a:r>
            <a:r>
              <a:rPr lang="fi-FI" dirty="0" err="1"/>
              <a:t>terms</a:t>
            </a:r>
            <a:r>
              <a:rPr lang="fi-FI" dirty="0"/>
              <a:t> </a:t>
            </a:r>
            <a:r>
              <a:rPr lang="fi-FI" dirty="0" err="1"/>
              <a:t>have</a:t>
            </a:r>
            <a:r>
              <a:rPr lang="fi-FI" dirty="0"/>
              <a:t> to </a:t>
            </a:r>
            <a:r>
              <a:rPr lang="fi-FI" dirty="0" err="1"/>
              <a:t>be</a:t>
            </a:r>
            <a:r>
              <a:rPr lang="fi-FI" dirty="0"/>
              <a:t> </a:t>
            </a:r>
            <a:r>
              <a:rPr lang="fi-FI" dirty="0" err="1"/>
              <a:t>followed</a:t>
            </a:r>
            <a:endParaRPr lang="en-US"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90542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period</a:t>
            </a:r>
            <a:r>
              <a:rPr lang="fi-FI" dirty="0"/>
              <a:t> of </a:t>
            </a:r>
            <a:r>
              <a:rPr lang="fi-FI" dirty="0" err="1"/>
              <a:t>protection</a:t>
            </a:r>
            <a:endParaRPr lang="en-US" dirty="0"/>
          </a:p>
        </p:txBody>
      </p:sp>
      <p:sp>
        <p:nvSpPr>
          <p:cNvPr id="3" name="Content Placeholder 2"/>
          <p:cNvSpPr>
            <a:spLocks noGrp="1"/>
          </p:cNvSpPr>
          <p:nvPr>
            <p:ph sz="quarter" idx="14"/>
          </p:nvPr>
        </p:nvSpPr>
        <p:spPr/>
        <p:txBody>
          <a:bodyPr/>
          <a:lstStyle/>
          <a:p>
            <a:r>
              <a:rPr lang="fi-FI" altLang="fi-FI" sz="2400" dirty="0" err="1"/>
              <a:t>Protection</a:t>
            </a:r>
            <a:r>
              <a:rPr lang="fi-FI" altLang="fi-FI" sz="2400" dirty="0"/>
              <a:t> </a:t>
            </a:r>
            <a:r>
              <a:rPr lang="fi-FI" altLang="fi-FI" sz="2400" dirty="0" err="1"/>
              <a:t>starts</a:t>
            </a:r>
            <a:r>
              <a:rPr lang="fi-FI" altLang="fi-FI" sz="2400" dirty="0"/>
              <a:t> from the </a:t>
            </a:r>
            <a:r>
              <a:rPr lang="fi-FI" altLang="fi-FI" sz="2400" dirty="0" err="1"/>
              <a:t>moment</a:t>
            </a:r>
            <a:r>
              <a:rPr lang="fi-FI" altLang="fi-FI" sz="2400" dirty="0"/>
              <a:t> of </a:t>
            </a:r>
            <a:r>
              <a:rPr lang="fi-FI" altLang="fi-FI" sz="2400" dirty="0" err="1"/>
              <a:t>creation</a:t>
            </a:r>
            <a:r>
              <a:rPr lang="fi-FI" altLang="fi-FI" sz="2400" dirty="0"/>
              <a:t> and </a:t>
            </a:r>
            <a:r>
              <a:rPr lang="fi-FI" altLang="fi-FI" sz="2400" dirty="0" err="1"/>
              <a:t>last</a:t>
            </a:r>
            <a:r>
              <a:rPr lang="fi-FI" altLang="fi-FI" sz="2400" dirty="0"/>
              <a:t> the </a:t>
            </a:r>
            <a:r>
              <a:rPr lang="fi-FI" altLang="fi-FI" sz="2400" dirty="0" err="1"/>
              <a:t>lifetime</a:t>
            </a:r>
            <a:r>
              <a:rPr lang="fi-FI" altLang="fi-FI" sz="2400" dirty="0"/>
              <a:t> of the </a:t>
            </a:r>
            <a:r>
              <a:rPr lang="fi-FI" altLang="fi-FI" sz="2400" dirty="0" err="1"/>
              <a:t>author</a:t>
            </a:r>
            <a:r>
              <a:rPr lang="fi-FI" altLang="fi-FI" sz="2400" dirty="0"/>
              <a:t> plus 70 </a:t>
            </a:r>
            <a:r>
              <a:rPr lang="fi-FI" altLang="fi-FI" sz="2400" dirty="0" err="1"/>
              <a:t>years</a:t>
            </a:r>
            <a:r>
              <a:rPr lang="fi-FI" altLang="fi-FI" sz="2400" dirty="0"/>
              <a:t> (USA, EU ) from the </a:t>
            </a:r>
            <a:r>
              <a:rPr lang="fi-FI" altLang="fi-FI" sz="2400" dirty="0" err="1"/>
              <a:t>end</a:t>
            </a:r>
            <a:r>
              <a:rPr lang="fi-FI" altLang="fi-FI" sz="2400" dirty="0"/>
              <a:t> of the  </a:t>
            </a:r>
            <a:r>
              <a:rPr lang="fi-FI" altLang="fi-FI" sz="2400" dirty="0" err="1"/>
              <a:t>year</a:t>
            </a:r>
            <a:r>
              <a:rPr lang="fi-FI" altLang="fi-FI" sz="2400" dirty="0"/>
              <a:t> the </a:t>
            </a:r>
            <a:r>
              <a:rPr lang="fi-FI" altLang="fi-FI" sz="2400" dirty="0" err="1"/>
              <a:t>author</a:t>
            </a:r>
            <a:r>
              <a:rPr lang="fi-FI" altLang="fi-FI" sz="2400" dirty="0"/>
              <a:t> </a:t>
            </a:r>
            <a:r>
              <a:rPr lang="fi-FI" altLang="fi-FI" sz="2400" dirty="0" err="1"/>
              <a:t>died</a:t>
            </a:r>
            <a:endParaRPr lang="fi-FI" altLang="fi-FI" sz="2400" dirty="0"/>
          </a:p>
          <a:p>
            <a:r>
              <a:rPr lang="fi-FI" altLang="fi-FI" sz="2400" dirty="0"/>
              <a:t>If </a:t>
            </a:r>
            <a:r>
              <a:rPr lang="fi-FI" altLang="fi-FI" sz="2400" dirty="0" err="1"/>
              <a:t>there</a:t>
            </a:r>
            <a:r>
              <a:rPr lang="fi-FI" altLang="fi-FI" sz="2400" dirty="0"/>
              <a:t> </a:t>
            </a:r>
            <a:r>
              <a:rPr lang="fi-FI" altLang="fi-FI" sz="2400" dirty="0" err="1"/>
              <a:t>are</a:t>
            </a:r>
            <a:r>
              <a:rPr lang="fi-FI" altLang="fi-FI" sz="2400" dirty="0"/>
              <a:t> </a:t>
            </a:r>
            <a:r>
              <a:rPr lang="fi-FI" altLang="fi-FI" sz="2400" dirty="0" err="1"/>
              <a:t>several</a:t>
            </a:r>
            <a:r>
              <a:rPr lang="fi-FI" altLang="fi-FI" sz="2400" dirty="0"/>
              <a:t> </a:t>
            </a:r>
            <a:r>
              <a:rPr lang="fi-FI" altLang="fi-FI" sz="2400" dirty="0" err="1"/>
              <a:t>authors</a:t>
            </a:r>
            <a:r>
              <a:rPr lang="fi-FI" altLang="fi-FI" sz="2400" dirty="0"/>
              <a:t> </a:t>
            </a:r>
            <a:r>
              <a:rPr lang="fi-FI" altLang="fi-FI" sz="2400" dirty="0" err="1"/>
              <a:t>protection</a:t>
            </a:r>
            <a:r>
              <a:rPr lang="fi-FI" altLang="fi-FI" sz="2400" dirty="0"/>
              <a:t> from the </a:t>
            </a:r>
            <a:r>
              <a:rPr lang="fi-FI" altLang="fi-FI" sz="2400" dirty="0" err="1"/>
              <a:t>year</a:t>
            </a:r>
            <a:r>
              <a:rPr lang="fi-FI" altLang="fi-FI" sz="2400" dirty="0"/>
              <a:t> the </a:t>
            </a:r>
            <a:r>
              <a:rPr lang="fi-FI" altLang="fi-FI" sz="2400" dirty="0" err="1"/>
              <a:t>last</a:t>
            </a:r>
            <a:r>
              <a:rPr lang="fi-FI" altLang="fi-FI" sz="2400" dirty="0"/>
              <a:t> </a:t>
            </a:r>
            <a:r>
              <a:rPr lang="fi-FI" altLang="fi-FI" sz="2400" dirty="0" err="1"/>
              <a:t>surviving</a:t>
            </a:r>
            <a:r>
              <a:rPr lang="fi-FI" altLang="fi-FI" sz="2400" dirty="0"/>
              <a:t> </a:t>
            </a:r>
            <a:r>
              <a:rPr lang="fi-FI" altLang="fi-FI" sz="2400" dirty="0" err="1"/>
              <a:t>author</a:t>
            </a:r>
            <a:r>
              <a:rPr lang="fi-FI" altLang="fi-FI" sz="2400" dirty="0"/>
              <a:t>  </a:t>
            </a:r>
            <a:r>
              <a:rPr lang="fi-FI" altLang="fi-FI" sz="2400" dirty="0" err="1"/>
              <a:t>died</a:t>
            </a:r>
            <a:endParaRPr lang="fi-FI" altLang="fi-FI" sz="2400" dirty="0"/>
          </a:p>
          <a:p>
            <a:r>
              <a:rPr lang="en-US" dirty="0"/>
              <a:t>When a painting is no longer copyright protected, also the photograph reproducing that painting is no longer protected. </a:t>
            </a:r>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263805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Originality</a:t>
            </a:r>
            <a:r>
              <a:rPr lang="fi-FI" dirty="0"/>
              <a:t> </a:t>
            </a:r>
            <a:r>
              <a:rPr lang="fi-FI" dirty="0" err="1"/>
              <a:t>only</a:t>
            </a:r>
            <a:r>
              <a:rPr lang="fi-FI" dirty="0"/>
              <a:t> </a:t>
            </a:r>
            <a:r>
              <a:rPr lang="fi-FI" dirty="0" err="1"/>
              <a:t>requirement</a:t>
            </a:r>
            <a:r>
              <a:rPr lang="fi-FI" dirty="0"/>
              <a:t> for copyright </a:t>
            </a:r>
            <a:r>
              <a:rPr lang="fi-FI" dirty="0" err="1"/>
              <a:t>protection</a:t>
            </a:r>
            <a:endParaRPr lang="en-US" dirty="0"/>
          </a:p>
        </p:txBody>
      </p:sp>
      <p:sp>
        <p:nvSpPr>
          <p:cNvPr id="3" name="Content Placeholder 2"/>
          <p:cNvSpPr>
            <a:spLocks noGrp="1"/>
          </p:cNvSpPr>
          <p:nvPr>
            <p:ph sz="quarter" idx="14"/>
          </p:nvPr>
        </p:nvSpPr>
        <p:spPr/>
        <p:txBody>
          <a:bodyPr/>
          <a:lstStyle/>
          <a:p>
            <a:pPr>
              <a:lnSpc>
                <a:spcPct val="90000"/>
              </a:lnSpc>
            </a:pPr>
            <a:r>
              <a:rPr lang="fi-FI" altLang="fi-FI" dirty="0" err="1"/>
              <a:t>Protection</a:t>
            </a:r>
            <a:r>
              <a:rPr lang="fi-FI" altLang="fi-FI" dirty="0"/>
              <a:t> is </a:t>
            </a:r>
            <a:r>
              <a:rPr lang="fi-FI" altLang="fi-FI" dirty="0" err="1"/>
              <a:t>provided</a:t>
            </a:r>
            <a:r>
              <a:rPr lang="fi-FI" altLang="fi-FI" dirty="0"/>
              <a:t> </a:t>
            </a:r>
            <a:r>
              <a:rPr lang="fi-FI" altLang="fi-FI" dirty="0" err="1"/>
              <a:t>by</a:t>
            </a:r>
            <a:r>
              <a:rPr lang="fi-FI" altLang="fi-FI" dirty="0"/>
              <a:t> Copyright Act  as </a:t>
            </a:r>
            <a:r>
              <a:rPr lang="fi-FI" altLang="fi-FI" dirty="0" err="1"/>
              <a:t>soon</a:t>
            </a:r>
            <a:r>
              <a:rPr lang="fi-FI" altLang="fi-FI" dirty="0"/>
              <a:t> as </a:t>
            </a:r>
            <a:r>
              <a:rPr lang="fi-FI" altLang="fi-FI" dirty="0" err="1"/>
              <a:t>the</a:t>
            </a:r>
            <a:r>
              <a:rPr lang="fi-FI" altLang="fi-FI" dirty="0"/>
              <a:t> </a:t>
            </a:r>
            <a:r>
              <a:rPr lang="fi-FI" altLang="fi-FI" dirty="0" err="1"/>
              <a:t>work</a:t>
            </a:r>
            <a:r>
              <a:rPr lang="fi-FI" altLang="fi-FI" dirty="0"/>
              <a:t> is </a:t>
            </a:r>
            <a:r>
              <a:rPr lang="fi-FI" altLang="fi-FI" dirty="0" err="1"/>
              <a:t>original</a:t>
            </a:r>
            <a:r>
              <a:rPr lang="fi-FI" altLang="fi-FI" dirty="0"/>
              <a:t> </a:t>
            </a:r>
            <a:r>
              <a:rPr lang="fi-FI" altLang="fi-FI" dirty="0" err="1"/>
              <a:t>enough</a:t>
            </a:r>
            <a:r>
              <a:rPr lang="fi-FI" altLang="fi-FI" dirty="0"/>
              <a:t> to </a:t>
            </a:r>
            <a:r>
              <a:rPr lang="fi-FI" altLang="fi-FI" dirty="0" err="1"/>
              <a:t>rise</a:t>
            </a:r>
            <a:r>
              <a:rPr lang="fi-FI" altLang="fi-FI" dirty="0"/>
              <a:t> </a:t>
            </a:r>
            <a:r>
              <a:rPr lang="fi-FI" altLang="fi-FI" dirty="0" err="1"/>
              <a:t>above</a:t>
            </a:r>
            <a:r>
              <a:rPr lang="fi-FI" altLang="fi-FI" dirty="0"/>
              <a:t> </a:t>
            </a:r>
            <a:r>
              <a:rPr lang="fi-FI" altLang="fi-FI" dirty="0" err="1"/>
              <a:t>the</a:t>
            </a:r>
            <a:r>
              <a:rPr lang="fi-FI" altLang="fi-FI" dirty="0"/>
              <a:t> </a:t>
            </a:r>
            <a:r>
              <a:rPr lang="fi-FI" altLang="fi-FI" dirty="0" err="1"/>
              <a:t>treshold</a:t>
            </a:r>
            <a:r>
              <a:rPr lang="fi-FI" altLang="fi-FI" dirty="0"/>
              <a:t> of </a:t>
            </a:r>
            <a:r>
              <a:rPr lang="fi-FI" altLang="fi-FI" dirty="0" err="1"/>
              <a:t>originality</a:t>
            </a:r>
            <a:endParaRPr lang="fi-FI" altLang="fi-FI" dirty="0"/>
          </a:p>
          <a:p>
            <a:pPr>
              <a:lnSpc>
                <a:spcPct val="90000"/>
              </a:lnSpc>
            </a:pPr>
            <a:endParaRPr lang="fi-FI" altLang="fi-FI" dirty="0"/>
          </a:p>
          <a:p>
            <a:pPr>
              <a:lnSpc>
                <a:spcPct val="90000"/>
              </a:lnSpc>
            </a:pPr>
            <a:r>
              <a:rPr lang="fi-FI" altLang="fi-FI" dirty="0"/>
              <a:t>No </a:t>
            </a:r>
            <a:r>
              <a:rPr lang="fi-FI" altLang="fi-FI" dirty="0" err="1"/>
              <a:t>registration</a:t>
            </a:r>
            <a:r>
              <a:rPr lang="fi-FI" altLang="fi-FI" dirty="0"/>
              <a:t> is </a:t>
            </a:r>
            <a:r>
              <a:rPr lang="fi-FI" altLang="fi-FI" dirty="0" err="1"/>
              <a:t>needed</a:t>
            </a:r>
            <a:r>
              <a:rPr lang="fi-FI" altLang="fi-FI" dirty="0"/>
              <a:t> to </a:t>
            </a:r>
            <a:r>
              <a:rPr lang="fi-FI" altLang="fi-FI" dirty="0" err="1"/>
              <a:t>achieve</a:t>
            </a:r>
            <a:r>
              <a:rPr lang="fi-FI" altLang="fi-FI" dirty="0"/>
              <a:t> </a:t>
            </a:r>
            <a:r>
              <a:rPr lang="fi-FI" altLang="fi-FI" dirty="0" err="1"/>
              <a:t>protection</a:t>
            </a:r>
            <a:r>
              <a:rPr lang="fi-FI" altLang="fi-FI" dirty="0"/>
              <a:t> </a:t>
            </a:r>
          </a:p>
          <a:p>
            <a:pPr>
              <a:lnSpc>
                <a:spcPct val="90000"/>
              </a:lnSpc>
            </a:pPr>
            <a:endParaRPr lang="fi-FI" altLang="fi-FI" dirty="0"/>
          </a:p>
          <a:p>
            <a:pPr>
              <a:lnSpc>
                <a:spcPct val="90000"/>
              </a:lnSpc>
            </a:pPr>
            <a:r>
              <a:rPr lang="fi-FI" altLang="fi-FI" dirty="0" err="1"/>
              <a:t>The</a:t>
            </a:r>
            <a:r>
              <a:rPr lang="fi-FI" altLang="fi-FI" dirty="0"/>
              <a:t> </a:t>
            </a:r>
            <a:r>
              <a:rPr lang="fi-FI" altLang="fi-FI" dirty="0" err="1"/>
              <a:t>Berne</a:t>
            </a:r>
            <a:r>
              <a:rPr lang="fi-FI" altLang="fi-FI" dirty="0"/>
              <a:t> </a:t>
            </a:r>
            <a:r>
              <a:rPr lang="fi-FI" altLang="fi-FI" dirty="0" err="1"/>
              <a:t>Convention</a:t>
            </a:r>
            <a:r>
              <a:rPr lang="fi-FI" altLang="fi-FI" dirty="0"/>
              <a:t> </a:t>
            </a:r>
            <a:r>
              <a:rPr lang="fi-FI" altLang="fi-FI" dirty="0" err="1"/>
              <a:t>prohibits</a:t>
            </a:r>
            <a:r>
              <a:rPr lang="fi-FI" altLang="fi-FI" dirty="0"/>
              <a:t> </a:t>
            </a:r>
            <a:r>
              <a:rPr lang="fi-FI" altLang="fi-FI" dirty="0" err="1"/>
              <a:t>registration</a:t>
            </a:r>
            <a:r>
              <a:rPr lang="fi-FI" altLang="fi-FI" dirty="0"/>
              <a:t> as a </a:t>
            </a:r>
            <a:r>
              <a:rPr lang="fi-FI" altLang="fi-FI" dirty="0" err="1"/>
              <a:t>requirement</a:t>
            </a:r>
            <a:r>
              <a:rPr lang="fi-FI" altLang="fi-FI" dirty="0"/>
              <a:t> for </a:t>
            </a:r>
            <a:r>
              <a:rPr lang="fi-FI" altLang="fi-FI" dirty="0" err="1"/>
              <a:t>protection</a:t>
            </a:r>
            <a:endParaRPr lang="fi-FI" altLang="fi-FI" dirty="0"/>
          </a:p>
          <a:p>
            <a:pPr>
              <a:lnSpc>
                <a:spcPct val="90000"/>
              </a:lnSpc>
            </a:pPr>
            <a:endParaRPr lang="fi-FI" altLang="fi-FI" dirty="0"/>
          </a:p>
          <a:p>
            <a:pPr>
              <a:lnSpc>
                <a:spcPct val="90000"/>
              </a:lnSpc>
            </a:pPr>
            <a:r>
              <a:rPr lang="fi-FI" altLang="fi-FI" dirty="0"/>
              <a:t>Copyright </a:t>
            </a:r>
            <a:r>
              <a:rPr lang="fi-FI" altLang="fi-FI" dirty="0" err="1"/>
              <a:t>can</a:t>
            </a:r>
            <a:r>
              <a:rPr lang="fi-FI" altLang="fi-FI" dirty="0"/>
              <a:t> </a:t>
            </a:r>
            <a:r>
              <a:rPr lang="fi-FI" altLang="fi-FI" dirty="0" err="1"/>
              <a:t>be</a:t>
            </a:r>
            <a:r>
              <a:rPr lang="fi-FI" altLang="fi-FI" dirty="0"/>
              <a:t> </a:t>
            </a:r>
            <a:r>
              <a:rPr lang="fi-FI" altLang="fi-FI" dirty="0" err="1"/>
              <a:t>registered</a:t>
            </a:r>
            <a:r>
              <a:rPr lang="fi-FI" altLang="fi-FI" dirty="0"/>
              <a:t>  in  </a:t>
            </a:r>
            <a:r>
              <a:rPr lang="fi-FI" altLang="fi-FI" dirty="0" err="1"/>
              <a:t>some</a:t>
            </a:r>
            <a:r>
              <a:rPr lang="fi-FI" altLang="fi-FI" dirty="0"/>
              <a:t> </a:t>
            </a:r>
            <a:r>
              <a:rPr lang="fi-FI" altLang="fi-FI" dirty="0" err="1"/>
              <a:t>countries</a:t>
            </a:r>
            <a:r>
              <a:rPr lang="fi-FI" altLang="fi-FI" dirty="0"/>
              <a:t> for </a:t>
            </a:r>
            <a:r>
              <a:rPr lang="fi-FI" altLang="fi-FI" dirty="0" err="1"/>
              <a:t>example</a:t>
            </a:r>
            <a:r>
              <a:rPr lang="fi-FI" altLang="fi-FI" dirty="0"/>
              <a:t>   USA and China</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79178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protects</a:t>
            </a:r>
            <a:r>
              <a:rPr lang="fi-FI" dirty="0"/>
              <a:t> </a:t>
            </a:r>
            <a:r>
              <a:rPr lang="fi-FI" dirty="0" err="1"/>
              <a:t>original</a:t>
            </a:r>
            <a:r>
              <a:rPr lang="fi-FI" dirty="0"/>
              <a:t> </a:t>
            </a:r>
            <a:r>
              <a:rPr lang="fi-FI" dirty="0" err="1"/>
              <a:t>form</a:t>
            </a:r>
            <a:endParaRPr lang="en-US" dirty="0"/>
          </a:p>
        </p:txBody>
      </p:sp>
      <p:sp>
        <p:nvSpPr>
          <p:cNvPr id="3" name="Content Placeholder 2"/>
          <p:cNvSpPr>
            <a:spLocks noGrp="1"/>
          </p:cNvSpPr>
          <p:nvPr>
            <p:ph sz="quarter" idx="14"/>
          </p:nvPr>
        </p:nvSpPr>
        <p:spPr/>
        <p:txBody>
          <a:bodyPr/>
          <a:lstStyle/>
          <a:p>
            <a:pPr>
              <a:defRPr/>
            </a:pPr>
            <a:r>
              <a:rPr lang="fi-FI" altLang="fi-FI" dirty="0" err="1">
                <a:latin typeface="Arial" charset="0"/>
                <a:cs typeface="Arial" charset="0"/>
              </a:rPr>
              <a:t>Protection</a:t>
            </a:r>
            <a:r>
              <a:rPr lang="fi-FI" altLang="fi-FI" dirty="0">
                <a:latin typeface="Arial" charset="0"/>
                <a:cs typeface="Arial" charset="0"/>
              </a:rPr>
              <a:t> of </a:t>
            </a:r>
            <a:r>
              <a:rPr lang="fi-FI" altLang="fi-FI" dirty="0" err="1">
                <a:latin typeface="Arial" charset="0"/>
                <a:cs typeface="Arial" charset="0"/>
              </a:rPr>
              <a:t>original</a:t>
            </a:r>
            <a:r>
              <a:rPr lang="fi-FI" altLang="fi-FI" dirty="0">
                <a:latin typeface="Arial" charset="0"/>
                <a:cs typeface="Arial" charset="0"/>
              </a:rPr>
              <a:t>  </a:t>
            </a:r>
            <a:r>
              <a:rPr lang="fi-FI" altLang="fi-FI" dirty="0" err="1">
                <a:latin typeface="Arial" charset="0"/>
                <a:cs typeface="Arial" charset="0"/>
              </a:rPr>
              <a:t>form</a:t>
            </a:r>
            <a:r>
              <a:rPr lang="fi-FI" altLang="fi-FI" dirty="0">
                <a:latin typeface="Arial" charset="0"/>
                <a:cs typeface="Arial" charset="0"/>
              </a:rPr>
              <a:t>, </a:t>
            </a:r>
            <a:r>
              <a:rPr lang="fi-FI" altLang="fi-FI" dirty="0" err="1">
                <a:latin typeface="Arial" charset="0"/>
                <a:cs typeface="Arial" charset="0"/>
              </a:rPr>
              <a:t>not</a:t>
            </a:r>
            <a:r>
              <a:rPr lang="fi-FI" altLang="fi-FI" dirty="0">
                <a:latin typeface="Arial" charset="0"/>
                <a:cs typeface="Arial" charset="0"/>
              </a:rPr>
              <a:t> </a:t>
            </a:r>
            <a:r>
              <a:rPr lang="fi-FI" altLang="fi-FI" dirty="0" err="1">
                <a:latin typeface="Arial" charset="0"/>
                <a:cs typeface="Arial" charset="0"/>
              </a:rPr>
              <a:t>the</a:t>
            </a:r>
            <a:r>
              <a:rPr lang="fi-FI" altLang="fi-FI" dirty="0">
                <a:latin typeface="Arial" charset="0"/>
                <a:cs typeface="Arial" charset="0"/>
              </a:rPr>
              <a:t> idea, </a:t>
            </a:r>
            <a:r>
              <a:rPr lang="fi-FI" altLang="fi-FI" dirty="0" err="1">
                <a:latin typeface="Arial" charset="0"/>
                <a:cs typeface="Arial" charset="0"/>
              </a:rPr>
              <a:t>information</a:t>
            </a:r>
            <a:r>
              <a:rPr lang="fi-FI" altLang="fi-FI" dirty="0">
                <a:latin typeface="Arial" charset="0"/>
                <a:cs typeface="Arial" charset="0"/>
              </a:rPr>
              <a:t> </a:t>
            </a:r>
            <a:r>
              <a:rPr lang="fi-FI" altLang="fi-FI" dirty="0" err="1">
                <a:latin typeface="Arial" charset="0"/>
                <a:cs typeface="Arial" charset="0"/>
              </a:rPr>
              <a:t>or</a:t>
            </a:r>
            <a:r>
              <a:rPr lang="fi-FI" altLang="fi-FI" dirty="0">
                <a:latin typeface="Arial" charset="0"/>
                <a:cs typeface="Arial" charset="0"/>
              </a:rPr>
              <a:t> </a:t>
            </a:r>
            <a:r>
              <a:rPr lang="fi-FI" altLang="fi-FI" dirty="0" err="1">
                <a:latin typeface="Arial" charset="0"/>
                <a:cs typeface="Arial" charset="0"/>
              </a:rPr>
              <a:t>subject</a:t>
            </a:r>
            <a:r>
              <a:rPr lang="fi-FI" altLang="fi-FI" dirty="0">
                <a:latin typeface="Arial" charset="0"/>
                <a:cs typeface="Arial" charset="0"/>
              </a:rPr>
              <a:t> </a:t>
            </a:r>
            <a:r>
              <a:rPr lang="fi-FI" altLang="fi-FI" dirty="0" err="1">
                <a:latin typeface="Arial" charset="0"/>
                <a:cs typeface="Arial" charset="0"/>
              </a:rPr>
              <a:t>matter</a:t>
            </a:r>
            <a:endParaRPr lang="fi-FI" altLang="fi-FI" dirty="0">
              <a:latin typeface="Arial" charset="0"/>
              <a:cs typeface="Arial" charset="0"/>
            </a:endParaRPr>
          </a:p>
          <a:p>
            <a:r>
              <a:rPr lang="en-US" dirty="0"/>
              <a:t>Court of Justice of the </a:t>
            </a:r>
            <a:r>
              <a:rPr lang="en-US" dirty="0" err="1"/>
              <a:t>Europen</a:t>
            </a:r>
            <a:r>
              <a:rPr lang="en-US" dirty="0"/>
              <a:t> Union originality criterion</a:t>
            </a:r>
            <a:br>
              <a:rPr lang="en-US" dirty="0"/>
            </a:br>
            <a:r>
              <a:rPr lang="en-US" dirty="0"/>
              <a:t>1.       the creation is the author’s own original creation;</a:t>
            </a:r>
          </a:p>
          <a:p>
            <a:r>
              <a:rPr lang="en-US" dirty="0"/>
              <a:t>2.       the creation reflects author’s  personality;</a:t>
            </a:r>
          </a:p>
          <a:p>
            <a:r>
              <a:rPr lang="en-US" dirty="0"/>
              <a:t>3.       the author, in conjunction with the  of their work, has been able to express their creative ability by making free and creative choices and thus stamping their personal touch on the work.</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96852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i-FI" sz="2667" dirty="0"/>
              <a:t>Kalle Kultala: Noottikriisi , 1961 , </a:t>
            </a:r>
            <a:r>
              <a:rPr lang="fi-FI" sz="2667" dirty="0" err="1"/>
              <a:t>original</a:t>
            </a:r>
            <a:r>
              <a:rPr lang="fi-FI" sz="2667" dirty="0"/>
              <a:t> </a:t>
            </a:r>
            <a:r>
              <a:rPr lang="fi-FI" sz="2667" dirty="0" err="1"/>
              <a:t>work</a:t>
            </a:r>
            <a:endParaRPr lang="fi-FI" sz="2667" dirty="0"/>
          </a:p>
        </p:txBody>
      </p:sp>
      <p:sp>
        <p:nvSpPr>
          <p:cNvPr id="9" name="Content Placeholder 8"/>
          <p:cNvSpPr>
            <a:spLocks noGrp="1"/>
          </p:cNvSpPr>
          <p:nvPr>
            <p:ph sz="quarter" idx="14"/>
          </p:nvPr>
        </p:nvSpPr>
        <p:spPr/>
        <p:txBody>
          <a:bodyPr/>
          <a:lstStyle/>
          <a:p>
            <a:endParaRPr lang="fi-FI"/>
          </a:p>
        </p:txBody>
      </p:sp>
      <p:sp>
        <p:nvSpPr>
          <p:cNvPr id="4" name="Date Placeholder 3"/>
          <p:cNvSpPr>
            <a:spLocks noGrp="1"/>
          </p:cNvSpPr>
          <p:nvPr>
            <p:ph type="dt" sz="half" idx="15"/>
          </p:nvPr>
        </p:nvSpPr>
        <p:spPr/>
        <p:txBody>
          <a:bodyPr/>
          <a:lstStyle/>
          <a:p>
            <a:pPr>
              <a:defRPr/>
            </a:pPr>
            <a:fld id="{E0A7D511-EF24-F248-BEA4-1AD370F38D7A}" type="datetime1">
              <a:rPr lang="fi-FI" smtClean="0"/>
              <a:pPr>
                <a:defRPr/>
              </a:pPr>
              <a:t>23.5.2023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18</a:t>
            </a:fld>
            <a:endParaRPr lang="fi-FI"/>
          </a:p>
        </p:txBody>
      </p:sp>
      <p:pic>
        <p:nvPicPr>
          <p:cNvPr id="1026" name="Picture 2" descr="http://1.bp.blogspot.com/-jEcr2mEkx0U/UaXr0E0pftI/AAAAAAAAE90/PplNYeqspcg/s1600/noottikri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30250"/>
            <a:ext cx="7762875"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6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Photographs</a:t>
            </a:r>
            <a:r>
              <a:rPr lang="fi-FI" dirty="0"/>
              <a:t> </a:t>
            </a:r>
            <a:r>
              <a:rPr lang="fi-FI" dirty="0" err="1"/>
              <a:t>protected</a:t>
            </a:r>
            <a:endParaRPr lang="en-US" dirty="0"/>
          </a:p>
        </p:txBody>
      </p:sp>
      <p:sp>
        <p:nvSpPr>
          <p:cNvPr id="3" name="Content Placeholder 2"/>
          <p:cNvSpPr>
            <a:spLocks noGrp="1"/>
          </p:cNvSpPr>
          <p:nvPr>
            <p:ph sz="quarter" idx="14"/>
          </p:nvPr>
        </p:nvSpPr>
        <p:spPr/>
        <p:txBody>
          <a:bodyPr/>
          <a:lstStyle/>
          <a:p>
            <a:r>
              <a:rPr lang="fi-FI" dirty="0"/>
              <a:t>In </a:t>
            </a:r>
            <a:r>
              <a:rPr lang="fi-FI" dirty="0" err="1"/>
              <a:t>addition</a:t>
            </a:r>
            <a:r>
              <a:rPr lang="fi-FI" dirty="0"/>
              <a:t> to copyright </a:t>
            </a:r>
            <a:r>
              <a:rPr lang="fi-FI" dirty="0" err="1"/>
              <a:t>protection</a:t>
            </a:r>
            <a:r>
              <a:rPr lang="fi-FI" dirty="0"/>
              <a:t>, </a:t>
            </a:r>
            <a:r>
              <a:rPr lang="fi-FI" dirty="0" err="1"/>
              <a:t>the</a:t>
            </a:r>
            <a:r>
              <a:rPr lang="fi-FI" dirty="0"/>
              <a:t> </a:t>
            </a:r>
            <a:r>
              <a:rPr lang="fi-FI" dirty="0" err="1"/>
              <a:t>Finnish</a:t>
            </a:r>
            <a:r>
              <a:rPr lang="fi-FI" dirty="0"/>
              <a:t> Copyright Act </a:t>
            </a:r>
            <a:r>
              <a:rPr lang="fi-FI" dirty="0" err="1"/>
              <a:t>also</a:t>
            </a:r>
            <a:r>
              <a:rPr lang="fi-FI" dirty="0"/>
              <a:t> </a:t>
            </a:r>
            <a:r>
              <a:rPr lang="fi-FI" dirty="0" err="1"/>
              <a:t>protects</a:t>
            </a:r>
            <a:r>
              <a:rPr lang="fi-FI" dirty="0"/>
              <a:t> </a:t>
            </a:r>
            <a:r>
              <a:rPr lang="fi-FI" dirty="0" err="1"/>
              <a:t>all</a:t>
            </a:r>
            <a:r>
              <a:rPr lang="fi-FI" dirty="0"/>
              <a:t> </a:t>
            </a:r>
            <a:r>
              <a:rPr lang="fi-FI" dirty="0" err="1"/>
              <a:t>photographs</a:t>
            </a:r>
            <a:r>
              <a:rPr lang="fi-FI" dirty="0"/>
              <a:t>, </a:t>
            </a:r>
            <a:r>
              <a:rPr lang="fi-FI" dirty="0" err="1"/>
              <a:t>also</a:t>
            </a:r>
            <a:r>
              <a:rPr lang="fi-FI" dirty="0"/>
              <a:t> </a:t>
            </a:r>
            <a:r>
              <a:rPr lang="fi-FI" dirty="0" err="1"/>
              <a:t>those</a:t>
            </a:r>
            <a:r>
              <a:rPr lang="fi-FI" dirty="0"/>
              <a:t> </a:t>
            </a:r>
            <a:r>
              <a:rPr lang="fi-FI" dirty="0" err="1"/>
              <a:t>lacking</a:t>
            </a:r>
            <a:r>
              <a:rPr lang="fi-FI" dirty="0"/>
              <a:t> </a:t>
            </a:r>
            <a:r>
              <a:rPr lang="fi-FI" dirty="0" err="1"/>
              <a:t>originality</a:t>
            </a:r>
            <a:r>
              <a:rPr lang="fi-FI" dirty="0"/>
              <a:t> </a:t>
            </a:r>
            <a:r>
              <a:rPr lang="fi-FI" dirty="0" err="1"/>
              <a:t>with</a:t>
            </a:r>
            <a:r>
              <a:rPr lang="fi-FI" dirty="0"/>
              <a:t> a </a:t>
            </a:r>
            <a:r>
              <a:rPr lang="fi-FI" dirty="0" err="1"/>
              <a:t>related</a:t>
            </a:r>
            <a:r>
              <a:rPr lang="fi-FI" dirty="0"/>
              <a:t> </a:t>
            </a:r>
            <a:r>
              <a:rPr lang="fi-FI" dirty="0" err="1"/>
              <a:t>right</a:t>
            </a:r>
            <a:r>
              <a:rPr lang="fi-FI" dirty="0"/>
              <a:t> , </a:t>
            </a:r>
            <a:r>
              <a:rPr lang="fi-FI" dirty="0" err="1"/>
              <a:t>photographers</a:t>
            </a:r>
            <a:r>
              <a:rPr lang="fi-FI" dirty="0"/>
              <a:t> </a:t>
            </a:r>
            <a:r>
              <a:rPr lang="fi-FI" dirty="0" err="1"/>
              <a:t>right</a:t>
            </a:r>
            <a:r>
              <a:rPr lang="fi-FI" dirty="0"/>
              <a:t> </a:t>
            </a:r>
            <a:r>
              <a:rPr lang="fi-FI" dirty="0" err="1"/>
              <a:t>that</a:t>
            </a:r>
            <a:r>
              <a:rPr lang="fi-FI" dirty="0"/>
              <a:t> </a:t>
            </a:r>
            <a:r>
              <a:rPr lang="fi-FI" dirty="0" err="1"/>
              <a:t>lasts</a:t>
            </a:r>
            <a:r>
              <a:rPr lang="fi-FI" dirty="0"/>
              <a:t> for 50 </a:t>
            </a:r>
            <a:r>
              <a:rPr lang="fi-FI" dirty="0" err="1"/>
              <a:t>yeras</a:t>
            </a:r>
            <a:r>
              <a:rPr lang="fi-FI" dirty="0"/>
              <a:t> </a:t>
            </a:r>
            <a:r>
              <a:rPr lang="fi-FI" dirty="0" err="1"/>
              <a:t>from</a:t>
            </a:r>
            <a:r>
              <a:rPr lang="fi-FI" dirty="0"/>
              <a:t> </a:t>
            </a:r>
            <a:r>
              <a:rPr lang="fi-FI" dirty="0" err="1"/>
              <a:t>the</a:t>
            </a:r>
            <a:r>
              <a:rPr lang="fi-FI" dirty="0"/>
              <a:t> </a:t>
            </a:r>
            <a:r>
              <a:rPr lang="fi-FI" dirty="0" err="1"/>
              <a:t>year</a:t>
            </a:r>
            <a:r>
              <a:rPr lang="fi-FI" dirty="0"/>
              <a:t> </a:t>
            </a:r>
            <a:r>
              <a:rPr lang="fi-FI" dirty="0" err="1"/>
              <a:t>the</a:t>
            </a:r>
            <a:r>
              <a:rPr lang="fi-FI" dirty="0"/>
              <a:t> </a:t>
            </a:r>
            <a:r>
              <a:rPr lang="fi-FI" dirty="0" err="1"/>
              <a:t>photo</a:t>
            </a:r>
            <a:r>
              <a:rPr lang="fi-FI" dirty="0"/>
              <a:t> </a:t>
            </a:r>
            <a:r>
              <a:rPr lang="fi-FI" dirty="0" err="1"/>
              <a:t>was</a:t>
            </a:r>
            <a:r>
              <a:rPr lang="fi-FI" dirty="0"/>
              <a:t> </a:t>
            </a:r>
            <a:r>
              <a:rPr lang="fi-FI" dirty="0" err="1"/>
              <a:t>taken</a:t>
            </a:r>
            <a:r>
              <a:rPr lang="fi-FI" dirty="0"/>
              <a:t>. </a:t>
            </a:r>
          </a:p>
          <a:p>
            <a:endParaRPr lang="fi-FI" dirty="0"/>
          </a:p>
          <a:p>
            <a:r>
              <a:rPr lang="fi-FI" dirty="0" err="1"/>
              <a:t>The</a:t>
            </a:r>
            <a:r>
              <a:rPr lang="fi-FI" dirty="0"/>
              <a:t> </a:t>
            </a:r>
            <a:r>
              <a:rPr lang="fi-FI" dirty="0" err="1"/>
              <a:t>above</a:t>
            </a:r>
            <a:r>
              <a:rPr lang="fi-FI" dirty="0"/>
              <a:t> </a:t>
            </a:r>
            <a:r>
              <a:rPr lang="fi-FI" dirty="0" err="1"/>
              <a:t>photograph</a:t>
            </a:r>
            <a:r>
              <a:rPr lang="fi-FI" dirty="0"/>
              <a:t> </a:t>
            </a:r>
            <a:r>
              <a:rPr lang="fi-FI" dirty="0" err="1"/>
              <a:t>by</a:t>
            </a:r>
            <a:r>
              <a:rPr lang="fi-FI" dirty="0"/>
              <a:t> </a:t>
            </a:r>
            <a:r>
              <a:rPr lang="fi-FI" dirty="0" err="1"/>
              <a:t>photographer</a:t>
            </a:r>
            <a:r>
              <a:rPr lang="fi-FI" dirty="0"/>
              <a:t> Kalle Kultala </a:t>
            </a:r>
            <a:r>
              <a:rPr lang="fi-FI" dirty="0" err="1"/>
              <a:t>had</a:t>
            </a:r>
            <a:r>
              <a:rPr lang="fi-FI" dirty="0"/>
              <a:t> </a:t>
            </a:r>
            <a:r>
              <a:rPr lang="fi-FI" dirty="0" err="1"/>
              <a:t>originality</a:t>
            </a:r>
            <a:r>
              <a:rPr lang="fi-FI" dirty="0"/>
              <a:t> </a:t>
            </a:r>
            <a:r>
              <a:rPr lang="fi-FI" dirty="0" err="1"/>
              <a:t>above</a:t>
            </a:r>
            <a:r>
              <a:rPr lang="fi-FI" dirty="0"/>
              <a:t> </a:t>
            </a:r>
            <a:r>
              <a:rPr lang="fi-FI" dirty="0" err="1"/>
              <a:t>the</a:t>
            </a:r>
            <a:r>
              <a:rPr lang="fi-FI" dirty="0"/>
              <a:t> </a:t>
            </a:r>
            <a:r>
              <a:rPr lang="fi-FI" dirty="0" err="1"/>
              <a:t>work</a:t>
            </a:r>
            <a:r>
              <a:rPr lang="fi-FI" dirty="0"/>
              <a:t> </a:t>
            </a:r>
            <a:r>
              <a:rPr lang="fi-FI" dirty="0" err="1"/>
              <a:t>treshold</a:t>
            </a:r>
            <a:r>
              <a:rPr lang="fi-FI" dirty="0"/>
              <a:t> and is </a:t>
            </a:r>
            <a:r>
              <a:rPr lang="fi-FI" dirty="0" err="1"/>
              <a:t>protected</a:t>
            </a:r>
            <a:r>
              <a:rPr lang="fi-FI" dirty="0"/>
              <a:t> as a </a:t>
            </a:r>
            <a:r>
              <a:rPr lang="fi-FI" dirty="0" err="1"/>
              <a:t>work</a:t>
            </a:r>
            <a:r>
              <a:rPr lang="fi-FI" dirty="0"/>
              <a:t>, </a:t>
            </a:r>
            <a:r>
              <a:rPr lang="fi-FI" dirty="0" err="1"/>
              <a:t>that</a:t>
            </a:r>
            <a:r>
              <a:rPr lang="fi-FI" dirty="0"/>
              <a:t> is for </a:t>
            </a:r>
            <a:r>
              <a:rPr lang="fi-FI" dirty="0" err="1"/>
              <a:t>the</a:t>
            </a:r>
            <a:r>
              <a:rPr lang="fi-FI" dirty="0"/>
              <a:t> </a:t>
            </a:r>
            <a:r>
              <a:rPr lang="fi-FI" dirty="0" err="1"/>
              <a:t>duration</a:t>
            </a:r>
            <a:r>
              <a:rPr lang="fi-FI" dirty="0"/>
              <a:t> of  </a:t>
            </a:r>
            <a:r>
              <a:rPr lang="fi-FI" dirty="0" err="1"/>
              <a:t>lifetime</a:t>
            </a:r>
            <a:r>
              <a:rPr lang="fi-FI" dirty="0"/>
              <a:t> of </a:t>
            </a:r>
            <a:r>
              <a:rPr lang="fi-FI" dirty="0" err="1"/>
              <a:t>author</a:t>
            </a:r>
            <a:r>
              <a:rPr lang="fi-FI" dirty="0"/>
              <a:t> + 70 </a:t>
            </a:r>
            <a:r>
              <a:rPr lang="fi-FI" dirty="0" err="1"/>
              <a:t>years</a:t>
            </a:r>
            <a:r>
              <a:rPr lang="fi-FI" dirty="0"/>
              <a:t>,  Copyright </a:t>
            </a:r>
            <a:r>
              <a:rPr lang="fi-FI" dirty="0" err="1"/>
              <a:t>Council</a:t>
            </a:r>
            <a:r>
              <a:rPr lang="fi-FI" dirty="0"/>
              <a:t> </a:t>
            </a:r>
            <a:r>
              <a:rPr lang="fi-FI" dirty="0" err="1"/>
              <a:t>statement</a:t>
            </a:r>
            <a:r>
              <a:rPr lang="fi-FI" dirty="0"/>
              <a:t> 2013:3  </a:t>
            </a:r>
            <a:r>
              <a:rPr lang="fi-FI" sz="1400" dirty="0"/>
              <a:t>http://www.minedu.fi/export/sites/default/OPM/Tekijaenoikeus/tekijaenoikeusneuvosto/tekijaenoikeusneuvoston_lausunnot/2013/TN_2013-3.pdf</a:t>
            </a:r>
            <a:endParaRPr lang="en-US" sz="1400" dirty="0"/>
          </a:p>
        </p:txBody>
      </p:sp>
      <p:sp>
        <p:nvSpPr>
          <p:cNvPr id="4" name="Footer Placeholder 3"/>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408304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idx="4294967295"/>
          </p:nvPr>
        </p:nvSpPr>
        <p:spPr>
          <a:xfrm>
            <a:off x="1451240" y="344246"/>
            <a:ext cx="6601354" cy="780521"/>
          </a:xfrm>
          <a:prstGeom prst="rect">
            <a:avLst/>
          </a:prstGeom>
        </p:spPr>
        <p:txBody>
          <a:bodyPr lIns="76200" tIns="38100" rIns="76200" bIns="38100" anchor="ctr"/>
          <a:lstStyle/>
          <a:p>
            <a:r>
              <a:rPr lang="en-US" sz="3600" b="1" spc="-100" dirty="0">
                <a:solidFill>
                  <a:srgbClr val="0065BD"/>
                </a:solidFill>
              </a:rPr>
              <a:t>Different types of IP </a:t>
            </a:r>
            <a:r>
              <a:rPr lang="en-US" sz="1200" dirty="0">
                <a:latin typeface="Arial" charset="0"/>
              </a:rPr>
              <a:t>https://oami.europa.eu/knowledge/course/view.php?id=1738 </a:t>
            </a:r>
          </a:p>
        </p:txBody>
      </p:sp>
      <p:sp>
        <p:nvSpPr>
          <p:cNvPr id="10243" name="Textfeld 6"/>
          <p:cNvSpPr txBox="1">
            <a:spLocks noChangeArrowheads="1"/>
          </p:cNvSpPr>
          <p:nvPr/>
        </p:nvSpPr>
        <p:spPr bwMode="auto">
          <a:xfrm>
            <a:off x="1473594" y="1316590"/>
            <a:ext cx="1145646" cy="646331"/>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0244" name="Textfeld 7"/>
          <p:cNvSpPr txBox="1">
            <a:spLocks noChangeArrowheads="1"/>
          </p:cNvSpPr>
          <p:nvPr/>
        </p:nvSpPr>
        <p:spPr bwMode="auto">
          <a:xfrm>
            <a:off x="3387990" y="1539876"/>
            <a:ext cx="1261884" cy="369332"/>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0245" name="Textfeld 8"/>
          <p:cNvSpPr txBox="1">
            <a:spLocks noChangeArrowheads="1"/>
          </p:cNvSpPr>
          <p:nvPr/>
        </p:nvSpPr>
        <p:spPr bwMode="auto">
          <a:xfrm>
            <a:off x="5577417" y="1539876"/>
            <a:ext cx="813043" cy="369332"/>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10" name="Rechteck 9"/>
          <p:cNvSpPr/>
          <p:nvPr/>
        </p:nvSpPr>
        <p:spPr>
          <a:xfrm>
            <a:off x="1451240" y="2898511"/>
            <a:ext cx="1333500"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Utility models</a:t>
            </a:r>
          </a:p>
        </p:txBody>
      </p:sp>
      <p:sp>
        <p:nvSpPr>
          <p:cNvPr id="11" name="Rechteck 10"/>
          <p:cNvSpPr/>
          <p:nvPr/>
        </p:nvSpPr>
        <p:spPr>
          <a:xfrm>
            <a:off x="2876021" y="2898511"/>
            <a:ext cx="2160323"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New inventions</a:t>
            </a:r>
          </a:p>
        </p:txBody>
      </p:sp>
      <p:sp>
        <p:nvSpPr>
          <p:cNvPr id="14" name="Rechteck 13"/>
          <p:cNvSpPr/>
          <p:nvPr/>
        </p:nvSpPr>
        <p:spPr>
          <a:xfrm>
            <a:off x="1451240" y="377825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Copyright</a:t>
            </a:r>
          </a:p>
        </p:txBody>
      </p:sp>
      <p:sp>
        <p:nvSpPr>
          <p:cNvPr id="15" name="Rechteck 14"/>
          <p:cNvSpPr/>
          <p:nvPr/>
        </p:nvSpPr>
        <p:spPr>
          <a:xfrm>
            <a:off x="2876021" y="377825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Original creative or artistic forms</a:t>
            </a:r>
          </a:p>
        </p:txBody>
      </p:sp>
      <p:sp>
        <p:nvSpPr>
          <p:cNvPr id="16" name="Rechteck 15"/>
          <p:cNvSpPr/>
          <p:nvPr/>
        </p:nvSpPr>
        <p:spPr>
          <a:xfrm>
            <a:off x="5127625" y="3778251"/>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Exists automatically</a:t>
            </a:r>
          </a:p>
        </p:txBody>
      </p:sp>
      <p:sp>
        <p:nvSpPr>
          <p:cNvPr id="10253" name="Rechteck 3"/>
          <p:cNvSpPr>
            <a:spLocks noChangeArrowheads="1"/>
          </p:cNvSpPr>
          <p:nvPr/>
        </p:nvSpPr>
        <p:spPr bwMode="auto">
          <a:xfrm>
            <a:off x="1451240" y="1993636"/>
            <a:ext cx="1333500" cy="638968"/>
          </a:xfrm>
          <a:prstGeom prst="rect">
            <a:avLst/>
          </a:prstGeom>
          <a:solidFill>
            <a:schemeClr val="tx1"/>
          </a:solidFill>
          <a:ln w="25400" algn="ctr">
            <a:solidFill>
              <a:schemeClr val="accent1"/>
            </a:solidFill>
            <a:miter lim="800000"/>
            <a:headEnd/>
            <a:tailEnd/>
          </a:ln>
        </p:spPr>
        <p:txBody>
          <a:bodyPr anchor="ctr"/>
          <a:lstStyle/>
          <a:p>
            <a:pPr algn="ctr"/>
            <a:r>
              <a:rPr lang="en-US">
                <a:solidFill>
                  <a:srgbClr val="FFFFFF"/>
                </a:solidFill>
              </a:rPr>
              <a:t>Patents</a:t>
            </a:r>
          </a:p>
        </p:txBody>
      </p:sp>
      <p:sp>
        <p:nvSpPr>
          <p:cNvPr id="5" name="Rechteck 4"/>
          <p:cNvSpPr>
            <a:spLocks noChangeArrowheads="1"/>
          </p:cNvSpPr>
          <p:nvPr/>
        </p:nvSpPr>
        <p:spPr bwMode="auto">
          <a:xfrm>
            <a:off x="2876021" y="1993636"/>
            <a:ext cx="2160323" cy="638968"/>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New inventions</a:t>
            </a:r>
          </a:p>
        </p:txBody>
      </p:sp>
      <p:sp>
        <p:nvSpPr>
          <p:cNvPr id="6" name="Rechteck 5"/>
          <p:cNvSpPr>
            <a:spLocks noChangeArrowheads="1"/>
          </p:cNvSpPr>
          <p:nvPr/>
        </p:nvSpPr>
        <p:spPr bwMode="auto">
          <a:xfrm>
            <a:off x="5127625" y="1993636"/>
            <a:ext cx="1764771" cy="638968"/>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Application and examination</a:t>
            </a:r>
          </a:p>
        </p:txBody>
      </p:sp>
      <p:pic>
        <p:nvPicPr>
          <p:cNvPr id="10256" name="Picture 2"/>
          <p:cNvPicPr>
            <a:picLocks noChangeAspect="1" noChangeArrowheads="1"/>
          </p:cNvPicPr>
          <p:nvPr/>
        </p:nvPicPr>
        <p:blipFill>
          <a:blip r:embed="rId3"/>
          <a:srcRect/>
          <a:stretch>
            <a:fillRect/>
          </a:stretch>
        </p:blipFill>
        <p:spPr bwMode="auto">
          <a:xfrm>
            <a:off x="7166240" y="1837532"/>
            <a:ext cx="1064948" cy="964406"/>
          </a:xfrm>
          <a:prstGeom prst="rect">
            <a:avLst/>
          </a:prstGeom>
          <a:noFill/>
          <a:ln w="9525">
            <a:noFill/>
            <a:miter lim="800000"/>
            <a:headEnd/>
            <a:tailEnd/>
          </a:ln>
        </p:spPr>
      </p:pic>
      <p:sp>
        <p:nvSpPr>
          <p:cNvPr id="12" name="Rechteck 11"/>
          <p:cNvSpPr/>
          <p:nvPr/>
        </p:nvSpPr>
        <p:spPr>
          <a:xfrm>
            <a:off x="5127625" y="2898511"/>
            <a:ext cx="1764771"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Application and registration</a:t>
            </a:r>
          </a:p>
        </p:txBody>
      </p:sp>
      <p:pic>
        <p:nvPicPr>
          <p:cNvPr id="10260" name="Picture 26" descr="book"/>
          <p:cNvPicPr>
            <a:picLocks noChangeAspect="1" noChangeArrowheads="1"/>
          </p:cNvPicPr>
          <p:nvPr/>
        </p:nvPicPr>
        <p:blipFill>
          <a:blip r:embed="rId4"/>
          <a:srcRect t="33672" b="14510"/>
          <a:stretch>
            <a:fillRect/>
          </a:stretch>
        </p:blipFill>
        <p:spPr bwMode="auto">
          <a:xfrm>
            <a:off x="7090833" y="3721365"/>
            <a:ext cx="1260740" cy="652198"/>
          </a:xfrm>
          <a:prstGeom prst="rect">
            <a:avLst/>
          </a:prstGeom>
          <a:noFill/>
          <a:ln w="9525">
            <a:noFill/>
            <a:miter lim="800000"/>
            <a:headEnd/>
            <a:tailEnd/>
          </a:ln>
        </p:spPr>
      </p:pic>
      <p:sp>
        <p:nvSpPr>
          <p:cNvPr id="10266" name="Slide Number Placeholder 5"/>
          <p:cNvSpPr txBox="1">
            <a:spLocks noGrp="1"/>
          </p:cNvSpPr>
          <p:nvPr/>
        </p:nvSpPr>
        <p:spPr bwMode="auto">
          <a:xfrm>
            <a:off x="7212542" y="5437188"/>
            <a:ext cx="629708" cy="181240"/>
          </a:xfrm>
          <a:prstGeom prst="rect">
            <a:avLst/>
          </a:prstGeom>
          <a:noFill/>
          <a:ln w="9525">
            <a:noFill/>
            <a:miter lim="800000"/>
            <a:headEnd/>
            <a:tailEnd/>
          </a:ln>
        </p:spPr>
        <p:txBody>
          <a:bodyPr lIns="0" tIns="0" rIns="0" bIns="0" anchor="ctr"/>
          <a:lstStyle/>
          <a:p>
            <a:pPr algn="r"/>
            <a:fld id="{6B8CC3B0-3B63-460E-8012-4BCE0D00EFB6}" type="slidenum">
              <a:rPr lang="de-DE" sz="1000"/>
              <a:pPr algn="r"/>
              <a:t>2</a:t>
            </a:fld>
            <a:endParaRPr lang="de-DE" sz="1000"/>
          </a:p>
        </p:txBody>
      </p:sp>
      <p:pic>
        <p:nvPicPr>
          <p:cNvPr id="10271" name="Picture 31"/>
          <p:cNvPicPr>
            <a:picLocks noChangeAspect="1" noChangeArrowheads="1"/>
          </p:cNvPicPr>
          <p:nvPr/>
        </p:nvPicPr>
        <p:blipFill>
          <a:blip r:embed="rId5"/>
          <a:srcRect/>
          <a:stretch>
            <a:fillRect/>
          </a:stretch>
        </p:blipFill>
        <p:spPr bwMode="auto">
          <a:xfrm>
            <a:off x="7241646" y="3003021"/>
            <a:ext cx="907521" cy="526521"/>
          </a:xfrm>
          <a:prstGeom prst="rect">
            <a:avLst/>
          </a:prstGeom>
          <a:noFill/>
          <a:ln w="9525">
            <a:noFill/>
            <a:miter lim="800000"/>
            <a:headEnd/>
            <a:tailEnd/>
          </a:ln>
          <a:effectLst/>
        </p:spPr>
      </p:pic>
      <p:sp>
        <p:nvSpPr>
          <p:cNvPr id="10272" name="Footer Placeholder 3"/>
          <p:cNvSpPr txBox="1">
            <a:spLocks noGrp="1"/>
          </p:cNvSpPr>
          <p:nvPr/>
        </p:nvSpPr>
        <p:spPr bwMode="auto">
          <a:xfrm>
            <a:off x="1271323" y="5461000"/>
            <a:ext cx="4507177" cy="396875"/>
          </a:xfrm>
          <a:prstGeom prst="rect">
            <a:avLst/>
          </a:prstGeom>
          <a:noFill/>
          <a:ln w="9525">
            <a:noFill/>
            <a:miter lim="800000"/>
            <a:headEnd/>
            <a:tailEnd/>
          </a:ln>
        </p:spPr>
        <p:txBody>
          <a:bodyPr lIns="0" tIns="0" rIns="0" bIns="0"/>
          <a:lstStyle/>
          <a:p>
            <a:r>
              <a:rPr lang="en-GB" sz="1000"/>
              <a:t>EPO/OHIM        Intellectual Property Teaching Kit - IP Basics</a:t>
            </a:r>
          </a:p>
        </p:txBody>
      </p:sp>
      <p:sp>
        <p:nvSpPr>
          <p:cNvPr id="2" name="Footer Placeholder 1"/>
          <p:cNvSpPr>
            <a:spLocks noGrp="1"/>
          </p:cNvSpPr>
          <p:nvPr>
            <p:ph type="ftr" sz="quarter" idx="10"/>
          </p:nvPr>
        </p:nvSpPr>
        <p:spPr/>
        <p:txBody>
          <a:bodyPr/>
          <a:lstStyle/>
          <a:p>
            <a:pPr>
              <a:defRPr/>
            </a:pPr>
            <a:r>
              <a:rPr lang="en-US"/>
              <a:t>Terms of use see https://oami.europa.eu/ohimportal/en/legal-notices</a:t>
            </a:r>
            <a:endParaRPr lang="en-GB"/>
          </a:p>
        </p:txBody>
      </p:sp>
    </p:spTree>
    <p:extLst>
      <p:ext uri="{BB962C8B-B14F-4D97-AF65-F5344CB8AC3E}">
        <p14:creationId xmlns:p14="http://schemas.microsoft.com/office/powerpoint/2010/main" val="42874857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altLang="fi-FI" dirty="0" err="1"/>
              <a:t>Supreme</a:t>
            </a:r>
            <a:r>
              <a:rPr lang="fi-FI" altLang="fi-FI" dirty="0"/>
              <a:t> </a:t>
            </a:r>
            <a:r>
              <a:rPr lang="fi-FI" altLang="fi-FI" dirty="0" err="1"/>
              <a:t>Court</a:t>
            </a:r>
            <a:r>
              <a:rPr lang="fi-FI" altLang="fi-FI" dirty="0"/>
              <a:t> of </a:t>
            </a:r>
            <a:r>
              <a:rPr lang="fi-FI" altLang="fi-FI" dirty="0" err="1"/>
              <a:t>Norway</a:t>
            </a:r>
            <a:r>
              <a:rPr lang="fi-FI" altLang="fi-FI" dirty="0"/>
              <a:t>  27.6.2012</a:t>
            </a:r>
            <a:endParaRPr lang="en-US" dirty="0"/>
          </a:p>
        </p:txBody>
      </p:sp>
      <p:sp>
        <p:nvSpPr>
          <p:cNvPr id="3" name="Content Placeholder 2"/>
          <p:cNvSpPr>
            <a:spLocks noGrp="1"/>
          </p:cNvSpPr>
          <p:nvPr>
            <p:ph sz="quarter" idx="14"/>
          </p:nvPr>
        </p:nvSpPr>
        <p:spPr/>
        <p:txBody>
          <a:bodyPr/>
          <a:lstStyle/>
          <a:p>
            <a:r>
              <a:rPr lang="fi-FI" altLang="fi-FI" dirty="0" err="1"/>
              <a:t>Supreme</a:t>
            </a:r>
            <a:r>
              <a:rPr lang="fi-FI" altLang="fi-FI" dirty="0"/>
              <a:t> </a:t>
            </a:r>
            <a:r>
              <a:rPr lang="fi-FI" altLang="fi-FI" dirty="0" err="1"/>
              <a:t>Court</a:t>
            </a:r>
            <a:r>
              <a:rPr lang="fi-FI" altLang="fi-FI" dirty="0"/>
              <a:t> of </a:t>
            </a:r>
            <a:r>
              <a:rPr lang="fi-FI" altLang="fi-FI" dirty="0" err="1"/>
              <a:t>Norway</a:t>
            </a:r>
            <a:r>
              <a:rPr lang="fi-FI" altLang="fi-FI" dirty="0"/>
              <a:t>  27.6.2012, </a:t>
            </a:r>
            <a:r>
              <a:rPr lang="fi-FI" altLang="fi-FI" dirty="0" err="1"/>
              <a:t>Trumf</a:t>
            </a:r>
            <a:r>
              <a:rPr lang="fi-FI" altLang="fi-FI" dirty="0"/>
              <a:t>  </a:t>
            </a:r>
            <a:r>
              <a:rPr lang="fi-FI" altLang="fi-FI" dirty="0" err="1"/>
              <a:t>chair</a:t>
            </a:r>
            <a:r>
              <a:rPr lang="fi-FI" altLang="fi-FI" dirty="0"/>
              <a:t> </a:t>
            </a:r>
            <a:r>
              <a:rPr lang="fi-FI" altLang="fi-FI" dirty="0" err="1"/>
              <a:t>infringes</a:t>
            </a:r>
            <a:r>
              <a:rPr lang="fi-FI" altLang="fi-FI" dirty="0"/>
              <a:t>  Peter </a:t>
            </a:r>
            <a:r>
              <a:rPr lang="fi-FI" altLang="fi-FI" dirty="0" err="1"/>
              <a:t>Opsvik</a:t>
            </a:r>
            <a:r>
              <a:rPr lang="fi-FI" altLang="fi-FI" dirty="0"/>
              <a:t> copyright to  </a:t>
            </a:r>
            <a:r>
              <a:rPr lang="fi-FI" altLang="fi-FI" dirty="0" err="1"/>
              <a:t>Tripp</a:t>
            </a:r>
            <a:r>
              <a:rPr lang="fi-FI" altLang="fi-FI" dirty="0"/>
              <a:t> </a:t>
            </a:r>
            <a:r>
              <a:rPr lang="fi-FI" altLang="fi-FI" dirty="0" err="1"/>
              <a:t>Trapp</a:t>
            </a:r>
            <a:r>
              <a:rPr lang="fi-FI" altLang="fi-FI" dirty="0"/>
              <a:t> </a:t>
            </a:r>
            <a:r>
              <a:rPr lang="fi-FI" altLang="fi-FI" dirty="0" err="1"/>
              <a:t>chair</a:t>
            </a:r>
            <a:r>
              <a:rPr lang="fi-FI" altLang="fi-FI" dirty="0"/>
              <a:t> , copyright </a:t>
            </a:r>
            <a:r>
              <a:rPr lang="fi-FI" altLang="fi-FI" dirty="0" err="1"/>
              <a:t>lisenced</a:t>
            </a:r>
            <a:r>
              <a:rPr lang="fi-FI" altLang="fi-FI" dirty="0"/>
              <a:t> to AS: </a:t>
            </a:r>
            <a:r>
              <a:rPr lang="fi-FI" altLang="fi-FI" dirty="0" err="1"/>
              <a:t>Stokke</a:t>
            </a:r>
            <a:r>
              <a:rPr lang="fi-FI" altLang="fi-FI" dirty="0"/>
              <a:t>  </a:t>
            </a:r>
            <a:endParaRPr lang="en-US" altLang="en-US" dirty="0"/>
          </a:p>
          <a:p>
            <a:endParaRPr lang="en-US" dirty="0"/>
          </a:p>
        </p:txBody>
      </p:sp>
      <p:pic>
        <p:nvPicPr>
          <p:cNvPr id="2050" name="Picture 2" descr="http://kluwercopyrightblog.com/wp-content/uploads/sites/49/2014/11/trip-trapp-oliver.jpg"/>
          <p:cNvPicPr>
            <a:picLocks noGrp="1" noChangeAspect="1" noChangeArrowheads="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5094288" y="1887537"/>
            <a:ext cx="3175000" cy="20828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20"/>
          </p:nvPr>
        </p:nvSpPr>
        <p:spPr/>
        <p:txBody>
          <a:bodyPr/>
          <a:lstStyle/>
          <a:p>
            <a:pPr>
              <a:defRPr/>
            </a:pPr>
            <a:r>
              <a:rPr lang="fi-FI" dirty="0"/>
              <a:t>Image </a:t>
            </a:r>
            <a:r>
              <a:rPr lang="fi-FI" dirty="0" err="1"/>
              <a:t>not</a:t>
            </a:r>
            <a:r>
              <a:rPr lang="fi-FI" dirty="0"/>
              <a:t> Creative </a:t>
            </a:r>
            <a:r>
              <a:rPr lang="fi-FI" dirty="0" err="1"/>
              <a:t>Commons</a:t>
            </a:r>
            <a:r>
              <a:rPr lang="fi-FI" dirty="0"/>
              <a:t> </a:t>
            </a:r>
            <a:r>
              <a:rPr lang="fi-FI" dirty="0" err="1"/>
              <a:t>licensed</a:t>
            </a:r>
            <a:endParaRPr lang="fi-FI" dirty="0"/>
          </a:p>
        </p:txBody>
      </p:sp>
    </p:spTree>
    <p:extLst>
      <p:ext uri="{BB962C8B-B14F-4D97-AF65-F5344CB8AC3E}">
        <p14:creationId xmlns:p14="http://schemas.microsoft.com/office/powerpoint/2010/main" val="3706008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pset_maala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2254" y="1297782"/>
            <a:ext cx="3477815" cy="263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lapset_valokuv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804" y="1297782"/>
            <a:ext cx="342066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idx="4294967295"/>
          </p:nvPr>
        </p:nvSpPr>
        <p:spPr>
          <a:xfrm>
            <a:off x="1091803" y="216694"/>
            <a:ext cx="6858000" cy="952500"/>
          </a:xfrm>
          <a:prstGeom prst="rect">
            <a:avLst/>
          </a:prstGeom>
        </p:spPr>
        <p:txBody>
          <a:bodyPr lIns="68580" tIns="34290" rIns="68580" bIns="34290"/>
          <a:lstStyle/>
          <a:p>
            <a:pPr algn="l"/>
            <a:r>
              <a:rPr lang="fi-FI" altLang="fi-FI" sz="2667" b="1" dirty="0" err="1">
                <a:solidFill>
                  <a:schemeClr val="tx2"/>
                </a:solidFill>
                <a:latin typeface="Arial" charset="0"/>
              </a:rPr>
              <a:t>Supreme</a:t>
            </a:r>
            <a:r>
              <a:rPr lang="fi-FI" altLang="fi-FI" sz="2667" b="1" dirty="0">
                <a:solidFill>
                  <a:schemeClr val="tx2"/>
                </a:solidFill>
                <a:latin typeface="Arial" charset="0"/>
              </a:rPr>
              <a:t> </a:t>
            </a:r>
            <a:r>
              <a:rPr lang="fi-FI" altLang="fi-FI" sz="2667" b="1" dirty="0" err="1">
                <a:solidFill>
                  <a:schemeClr val="tx2"/>
                </a:solidFill>
                <a:latin typeface="Arial" charset="0"/>
              </a:rPr>
              <a:t>Court</a:t>
            </a:r>
            <a:r>
              <a:rPr lang="fi-FI" altLang="fi-FI" sz="2667" b="1" dirty="0">
                <a:solidFill>
                  <a:schemeClr val="tx2"/>
                </a:solidFill>
                <a:latin typeface="Arial" charset="0"/>
              </a:rPr>
              <a:t> of Finland KKO 1979 II 64 </a:t>
            </a:r>
            <a:br>
              <a:rPr lang="fi-FI" altLang="fi-FI" sz="2667" b="1" dirty="0">
                <a:solidFill>
                  <a:schemeClr val="tx2"/>
                </a:solidFill>
                <a:latin typeface="Arial" charset="0"/>
              </a:rPr>
            </a:br>
            <a:endParaRPr lang="fi-FI" altLang="fi-FI" sz="2667" b="1" dirty="0">
              <a:solidFill>
                <a:schemeClr val="tx2"/>
              </a:solidFill>
              <a:latin typeface="Arial" charset="0"/>
            </a:endParaRPr>
          </a:p>
        </p:txBody>
      </p:sp>
      <p:sp>
        <p:nvSpPr>
          <p:cNvPr id="11269" name="Content Placeholder 5"/>
          <p:cNvSpPr>
            <a:spLocks noGrp="1"/>
          </p:cNvSpPr>
          <p:nvPr>
            <p:ph sz="half" idx="4294967295"/>
          </p:nvPr>
        </p:nvSpPr>
        <p:spPr>
          <a:xfrm>
            <a:off x="1091803" y="4177903"/>
            <a:ext cx="3298032" cy="927497"/>
          </a:xfrm>
          <a:prstGeom prst="rect">
            <a:avLst/>
          </a:prstGeom>
        </p:spPr>
        <p:txBody>
          <a:bodyPr lIns="68580" tIns="34290" rIns="68580" bIns="34290"/>
          <a:lstStyle/>
          <a:p>
            <a:pPr marL="289311" indent="-289311">
              <a:spcBef>
                <a:spcPts val="478"/>
              </a:spcBef>
              <a:buClr>
                <a:srgbClr val="000000"/>
              </a:buClr>
            </a:pPr>
            <a:r>
              <a:rPr lang="fi-FI" altLang="fi-FI" sz="2000" dirty="0">
                <a:solidFill>
                  <a:srgbClr val="000000"/>
                </a:solidFill>
                <a:latin typeface="Arial" charset="0"/>
              </a:rPr>
              <a:t>Kalervo </a:t>
            </a:r>
            <a:r>
              <a:rPr lang="fi-FI" altLang="fi-FI" sz="2000" dirty="0" err="1">
                <a:solidFill>
                  <a:srgbClr val="000000"/>
                </a:solidFill>
                <a:latin typeface="Arial" charset="0"/>
              </a:rPr>
              <a:t>Ojutkangas</a:t>
            </a:r>
            <a:r>
              <a:rPr lang="fi-FI" altLang="fi-FI" sz="2000" dirty="0">
                <a:solidFill>
                  <a:srgbClr val="000000"/>
                </a:solidFill>
                <a:latin typeface="Arial" charset="0"/>
              </a:rPr>
              <a:t>  </a:t>
            </a:r>
            <a:r>
              <a:rPr lang="fi-FI" altLang="fi-FI" sz="2000" dirty="0" err="1">
                <a:solidFill>
                  <a:srgbClr val="000000"/>
                </a:solidFill>
                <a:latin typeface="Arial" charset="0"/>
              </a:rPr>
              <a:t>photo</a:t>
            </a:r>
            <a:r>
              <a:rPr lang="fi-FI" altLang="fi-FI" sz="2000" dirty="0">
                <a:solidFill>
                  <a:srgbClr val="000000"/>
                </a:solidFill>
                <a:latin typeface="Arial" charset="0"/>
              </a:rPr>
              <a:t> </a:t>
            </a:r>
            <a:r>
              <a:rPr lang="fi-FI" altLang="fi-FI" sz="2000" dirty="0" err="1">
                <a:solidFill>
                  <a:srgbClr val="000000"/>
                </a:solidFill>
                <a:latin typeface="Arial" charset="0"/>
              </a:rPr>
              <a:t>was</a:t>
            </a:r>
            <a:r>
              <a:rPr lang="fi-FI" altLang="fi-FI" sz="2000" dirty="0">
                <a:solidFill>
                  <a:srgbClr val="000000"/>
                </a:solidFill>
                <a:latin typeface="Arial" charset="0"/>
              </a:rPr>
              <a:t> </a:t>
            </a:r>
            <a:r>
              <a:rPr lang="fi-FI" altLang="fi-FI" sz="2000" dirty="0" err="1">
                <a:solidFill>
                  <a:srgbClr val="000000"/>
                </a:solidFill>
                <a:latin typeface="Arial" charset="0"/>
              </a:rPr>
              <a:t>used</a:t>
            </a:r>
            <a:r>
              <a:rPr lang="fi-FI" altLang="fi-FI" sz="2000" dirty="0">
                <a:solidFill>
                  <a:srgbClr val="000000"/>
                </a:solidFill>
                <a:latin typeface="Arial" charset="0"/>
              </a:rPr>
              <a:t> as </a:t>
            </a:r>
            <a:r>
              <a:rPr lang="fi-FI" altLang="fi-FI" sz="2000" dirty="0" err="1">
                <a:solidFill>
                  <a:srgbClr val="000000"/>
                </a:solidFill>
                <a:latin typeface="Arial" charset="0"/>
              </a:rPr>
              <a:t>starting</a:t>
            </a:r>
            <a:r>
              <a:rPr lang="fi-FI" altLang="fi-FI" sz="2000" dirty="0">
                <a:solidFill>
                  <a:srgbClr val="000000"/>
                </a:solidFill>
                <a:latin typeface="Arial" charset="0"/>
              </a:rPr>
              <a:t> </a:t>
            </a:r>
            <a:r>
              <a:rPr lang="fi-FI" altLang="fi-FI" sz="2000" dirty="0" err="1">
                <a:solidFill>
                  <a:srgbClr val="000000"/>
                </a:solidFill>
                <a:latin typeface="Arial" charset="0"/>
              </a:rPr>
              <a:t>point</a:t>
            </a:r>
            <a:endParaRPr lang="fi-FI" altLang="fi-FI" sz="2000" dirty="0">
              <a:solidFill>
                <a:srgbClr val="000000"/>
              </a:solidFill>
              <a:latin typeface="Arial" charset="0"/>
            </a:endParaRPr>
          </a:p>
        </p:txBody>
      </p:sp>
      <p:sp>
        <p:nvSpPr>
          <p:cNvPr id="11270" name="Content Placeholder 7"/>
          <p:cNvSpPr>
            <a:spLocks noGrp="1"/>
          </p:cNvSpPr>
          <p:nvPr>
            <p:ph sz="quarter" idx="4294967295"/>
          </p:nvPr>
        </p:nvSpPr>
        <p:spPr>
          <a:xfrm>
            <a:off x="4751785" y="4177904"/>
            <a:ext cx="3368278" cy="3292078"/>
          </a:xfrm>
          <a:prstGeom prst="rect">
            <a:avLst/>
          </a:prstGeom>
        </p:spPr>
        <p:txBody>
          <a:bodyPr lIns="68580" tIns="34290" rIns="68580" bIns="34290"/>
          <a:lstStyle/>
          <a:p>
            <a:pPr marL="289311" indent="-289311">
              <a:spcBef>
                <a:spcPts val="478"/>
              </a:spcBef>
              <a:buClr>
                <a:srgbClr val="000000"/>
              </a:buClr>
            </a:pPr>
            <a:r>
              <a:rPr lang="fi-FI" altLang="fi-FI" sz="2000" dirty="0">
                <a:solidFill>
                  <a:srgbClr val="000000"/>
                </a:solidFill>
                <a:latin typeface="Arial" charset="0"/>
              </a:rPr>
              <a:t>Pekka </a:t>
            </a:r>
            <a:r>
              <a:rPr lang="fi-FI" altLang="fi-FI" sz="2000" dirty="0" err="1">
                <a:solidFill>
                  <a:srgbClr val="000000"/>
                </a:solidFill>
                <a:latin typeface="Arial" charset="0"/>
              </a:rPr>
              <a:t>Viherä</a:t>
            </a:r>
            <a:r>
              <a:rPr lang="fi-FI" altLang="fi-FI" sz="2000" dirty="0">
                <a:solidFill>
                  <a:srgbClr val="000000"/>
                </a:solidFill>
                <a:latin typeface="Arial" charset="0"/>
              </a:rPr>
              <a:t> </a:t>
            </a:r>
            <a:r>
              <a:rPr lang="fi-FI" altLang="fi-FI" sz="2000" dirty="0" err="1">
                <a:solidFill>
                  <a:srgbClr val="000000"/>
                </a:solidFill>
                <a:latin typeface="Arial" charset="0"/>
              </a:rPr>
              <a:t>painting</a:t>
            </a:r>
            <a:r>
              <a:rPr lang="fi-FI" altLang="fi-FI" sz="2000" dirty="0">
                <a:solidFill>
                  <a:srgbClr val="000000"/>
                </a:solidFill>
                <a:latin typeface="Arial" charset="0"/>
              </a:rPr>
              <a:t> </a:t>
            </a:r>
            <a:r>
              <a:rPr lang="fi-FI" altLang="fi-FI" sz="2000" dirty="0" err="1">
                <a:solidFill>
                  <a:srgbClr val="000000"/>
                </a:solidFill>
                <a:latin typeface="Arial" charset="0"/>
              </a:rPr>
              <a:t>new</a:t>
            </a:r>
            <a:r>
              <a:rPr lang="fi-FI" altLang="fi-FI" sz="2000" dirty="0">
                <a:solidFill>
                  <a:srgbClr val="000000"/>
                </a:solidFill>
                <a:latin typeface="Arial" charset="0"/>
              </a:rPr>
              <a:t> </a:t>
            </a:r>
            <a:r>
              <a:rPr lang="fi-FI" altLang="fi-FI" sz="2000" dirty="0" err="1">
                <a:solidFill>
                  <a:srgbClr val="000000"/>
                </a:solidFill>
                <a:latin typeface="Arial" charset="0"/>
              </a:rPr>
              <a:t>original</a:t>
            </a:r>
            <a:r>
              <a:rPr lang="fi-FI" altLang="fi-FI" sz="2000" dirty="0">
                <a:solidFill>
                  <a:srgbClr val="000000"/>
                </a:solidFill>
                <a:latin typeface="Arial" charset="0"/>
              </a:rPr>
              <a:t> </a:t>
            </a:r>
            <a:r>
              <a:rPr lang="fi-FI" altLang="fi-FI" sz="2000" dirty="0" err="1">
                <a:solidFill>
                  <a:srgbClr val="000000"/>
                </a:solidFill>
                <a:latin typeface="Arial" charset="0"/>
              </a:rPr>
              <a:t>work</a:t>
            </a:r>
            <a:r>
              <a:rPr lang="fi-FI" altLang="fi-FI" sz="2000" dirty="0">
                <a:solidFill>
                  <a:srgbClr val="000000"/>
                </a:solidFill>
                <a:latin typeface="Arial" charset="0"/>
              </a:rPr>
              <a:t> , </a:t>
            </a:r>
            <a:r>
              <a:rPr lang="fi-FI" altLang="fi-FI" sz="2000" dirty="0" err="1">
                <a:solidFill>
                  <a:srgbClr val="000000"/>
                </a:solidFill>
                <a:latin typeface="Arial" charset="0"/>
              </a:rPr>
              <a:t>not</a:t>
            </a:r>
            <a:r>
              <a:rPr lang="fi-FI" altLang="fi-FI" sz="2000" dirty="0">
                <a:solidFill>
                  <a:srgbClr val="000000"/>
                </a:solidFill>
                <a:latin typeface="Arial" charset="0"/>
              </a:rPr>
              <a:t> </a:t>
            </a:r>
            <a:r>
              <a:rPr lang="fi-FI" altLang="fi-FI" sz="2000" dirty="0" err="1">
                <a:solidFill>
                  <a:srgbClr val="000000"/>
                </a:solidFill>
                <a:latin typeface="Arial" charset="0"/>
              </a:rPr>
              <a:t>infringing</a:t>
            </a:r>
            <a:endParaRPr lang="fi-FI" altLang="fi-FI" sz="2000" dirty="0">
              <a:solidFill>
                <a:srgbClr val="000000"/>
              </a:solidFill>
              <a:latin typeface="Arial" charset="0"/>
            </a:endParaRPr>
          </a:p>
        </p:txBody>
      </p:sp>
      <p:sp>
        <p:nvSpPr>
          <p:cNvPr id="2" name="Footer Placeholder 1"/>
          <p:cNvSpPr>
            <a:spLocks noGrp="1"/>
          </p:cNvSpPr>
          <p:nvPr>
            <p:ph type="ftr" sz="quarter" idx="11"/>
          </p:nvPr>
        </p:nvSpPr>
        <p:spPr/>
        <p:txBody>
          <a:bodyPr/>
          <a:lstStyle/>
          <a:p>
            <a:r>
              <a:rPr lang="en-US" altLang="fi-FI"/>
              <a:t>Images not Creative Commons licensed</a:t>
            </a:r>
            <a:endParaRPr lang="fi-FI" altLang="fi-FI"/>
          </a:p>
        </p:txBody>
      </p:sp>
    </p:spTree>
    <p:extLst>
      <p:ext uri="{BB962C8B-B14F-4D97-AF65-F5344CB8AC3E}">
        <p14:creationId xmlns:p14="http://schemas.microsoft.com/office/powerpoint/2010/main" val="1224914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dirty="0"/>
              <a:t>New </a:t>
            </a:r>
            <a:r>
              <a:rPr lang="fi-FI" dirty="0" err="1"/>
              <a:t>original</a:t>
            </a:r>
            <a:r>
              <a:rPr lang="fi-FI" dirty="0"/>
              <a:t> </a:t>
            </a:r>
            <a:r>
              <a:rPr lang="fi-FI" dirty="0" err="1"/>
              <a:t>work</a:t>
            </a:r>
            <a:endParaRPr lang="en-US" dirty="0"/>
          </a:p>
        </p:txBody>
      </p:sp>
      <p:sp>
        <p:nvSpPr>
          <p:cNvPr id="7" name="Content Placeholder 6"/>
          <p:cNvSpPr>
            <a:spLocks noGrp="1"/>
          </p:cNvSpPr>
          <p:nvPr>
            <p:ph sz="quarter" idx="14"/>
          </p:nvPr>
        </p:nvSpPr>
        <p:spPr>
          <a:xfrm>
            <a:off x="323528" y="1345332"/>
            <a:ext cx="8207374" cy="3324370"/>
          </a:xfrm>
        </p:spPr>
        <p:txBody>
          <a:bodyPr/>
          <a:lstStyle/>
          <a:p>
            <a:r>
              <a:rPr lang="fi-FI" dirty="0" err="1"/>
              <a:t>According</a:t>
            </a:r>
            <a:r>
              <a:rPr lang="fi-FI" dirty="0"/>
              <a:t> to </a:t>
            </a:r>
            <a:r>
              <a:rPr lang="fi-FI" dirty="0" err="1"/>
              <a:t>Finnish</a:t>
            </a:r>
            <a:r>
              <a:rPr lang="fi-FI" dirty="0"/>
              <a:t>  Copyright Act  4 §2, </a:t>
            </a:r>
            <a:r>
              <a:rPr lang="fi-FI" dirty="0" err="1"/>
              <a:t>if</a:t>
            </a:r>
            <a:r>
              <a:rPr lang="fi-FI" dirty="0"/>
              <a:t> </a:t>
            </a:r>
            <a:r>
              <a:rPr lang="fi-FI" dirty="0" err="1"/>
              <a:t>you</a:t>
            </a:r>
            <a:r>
              <a:rPr lang="fi-FI" dirty="0"/>
              <a:t> </a:t>
            </a:r>
            <a:r>
              <a:rPr lang="fi-FI" dirty="0" err="1"/>
              <a:t>make</a:t>
            </a:r>
            <a:r>
              <a:rPr lang="fi-FI" dirty="0"/>
              <a:t> a </a:t>
            </a:r>
            <a:r>
              <a:rPr lang="fi-FI" dirty="0" err="1"/>
              <a:t>new</a:t>
            </a:r>
            <a:r>
              <a:rPr lang="fi-FI" dirty="0"/>
              <a:t> </a:t>
            </a:r>
            <a:r>
              <a:rPr lang="fi-FI" dirty="0" err="1"/>
              <a:t>independent</a:t>
            </a:r>
            <a:r>
              <a:rPr lang="fi-FI" dirty="0"/>
              <a:t> </a:t>
            </a:r>
            <a:r>
              <a:rPr lang="fi-FI" dirty="0" err="1"/>
              <a:t>original</a:t>
            </a:r>
            <a:r>
              <a:rPr lang="fi-FI" dirty="0"/>
              <a:t> </a:t>
            </a:r>
            <a:r>
              <a:rPr lang="fi-FI" dirty="0" err="1"/>
              <a:t>work</a:t>
            </a:r>
            <a:r>
              <a:rPr lang="fi-FI" dirty="0"/>
              <a:t>, </a:t>
            </a:r>
            <a:r>
              <a:rPr lang="fi-FI" dirty="0" err="1"/>
              <a:t>based</a:t>
            </a:r>
            <a:r>
              <a:rPr lang="fi-FI" dirty="0"/>
              <a:t> on a </a:t>
            </a:r>
            <a:r>
              <a:rPr lang="fi-FI" dirty="0" err="1"/>
              <a:t>previous</a:t>
            </a:r>
            <a:r>
              <a:rPr lang="fi-FI" dirty="0"/>
              <a:t> </a:t>
            </a:r>
            <a:r>
              <a:rPr lang="fi-FI" dirty="0" err="1"/>
              <a:t>work</a:t>
            </a:r>
            <a:r>
              <a:rPr lang="fi-FI" dirty="0"/>
              <a:t> </a:t>
            </a:r>
            <a:r>
              <a:rPr lang="fi-FI" dirty="0" err="1"/>
              <a:t>protected</a:t>
            </a:r>
            <a:r>
              <a:rPr lang="fi-FI" dirty="0"/>
              <a:t> </a:t>
            </a:r>
            <a:r>
              <a:rPr lang="fi-FI" dirty="0" err="1"/>
              <a:t>by</a:t>
            </a:r>
            <a:r>
              <a:rPr lang="fi-FI" dirty="0"/>
              <a:t> copyright,  </a:t>
            </a:r>
            <a:r>
              <a:rPr lang="fi-FI" dirty="0" err="1"/>
              <a:t>that</a:t>
            </a:r>
            <a:r>
              <a:rPr lang="fi-FI" dirty="0"/>
              <a:t> </a:t>
            </a:r>
            <a:r>
              <a:rPr lang="fi-FI" dirty="0" err="1"/>
              <a:t>use</a:t>
            </a:r>
            <a:r>
              <a:rPr lang="fi-FI" dirty="0"/>
              <a:t> is </a:t>
            </a:r>
            <a:r>
              <a:rPr lang="fi-FI" dirty="0" err="1"/>
              <a:t>allowed</a:t>
            </a:r>
            <a:r>
              <a:rPr lang="fi-FI" dirty="0"/>
              <a:t> and </a:t>
            </a:r>
            <a:r>
              <a:rPr lang="fi-FI" dirty="0" err="1"/>
              <a:t>not</a:t>
            </a:r>
            <a:r>
              <a:rPr lang="fi-FI" dirty="0"/>
              <a:t> </a:t>
            </a:r>
            <a:r>
              <a:rPr lang="fi-FI" dirty="0" err="1"/>
              <a:t>infringing</a:t>
            </a:r>
            <a:r>
              <a:rPr lang="fi-FI" dirty="0"/>
              <a:t> on </a:t>
            </a:r>
            <a:r>
              <a:rPr lang="fi-FI" dirty="0" err="1"/>
              <a:t>the</a:t>
            </a:r>
            <a:r>
              <a:rPr lang="fi-FI" dirty="0"/>
              <a:t> </a:t>
            </a:r>
            <a:r>
              <a:rPr lang="fi-FI" dirty="0" err="1"/>
              <a:t>previous</a:t>
            </a:r>
            <a:r>
              <a:rPr lang="fi-FI" dirty="0"/>
              <a:t> </a:t>
            </a:r>
            <a:r>
              <a:rPr lang="fi-FI" dirty="0" err="1"/>
              <a:t>work</a:t>
            </a:r>
            <a:r>
              <a:rPr lang="fi-FI" dirty="0"/>
              <a:t>.</a:t>
            </a:r>
          </a:p>
          <a:p>
            <a:r>
              <a:rPr lang="fi-FI" dirty="0" err="1"/>
              <a:t>The</a:t>
            </a:r>
            <a:r>
              <a:rPr lang="fi-FI" dirty="0"/>
              <a:t> </a:t>
            </a:r>
            <a:r>
              <a:rPr lang="fi-FI" dirty="0" err="1"/>
              <a:t>Finnish</a:t>
            </a:r>
            <a:r>
              <a:rPr lang="fi-FI" dirty="0"/>
              <a:t> </a:t>
            </a:r>
            <a:r>
              <a:rPr lang="fi-FI" dirty="0" err="1"/>
              <a:t>Ministry</a:t>
            </a:r>
            <a:r>
              <a:rPr lang="fi-FI" dirty="0"/>
              <a:t> of </a:t>
            </a:r>
            <a:r>
              <a:rPr lang="fi-FI" dirty="0" err="1"/>
              <a:t>Education</a:t>
            </a:r>
            <a:r>
              <a:rPr lang="fi-FI" dirty="0"/>
              <a:t> and Culture </a:t>
            </a:r>
            <a:r>
              <a:rPr lang="fi-FI" dirty="0" err="1"/>
              <a:t>has</a:t>
            </a:r>
            <a:r>
              <a:rPr lang="fi-FI" dirty="0"/>
              <a:t> a copyright </a:t>
            </a:r>
            <a:r>
              <a:rPr lang="fi-FI" dirty="0" err="1"/>
              <a:t>Council</a:t>
            </a:r>
            <a:r>
              <a:rPr lang="fi-FI" dirty="0"/>
              <a:t> </a:t>
            </a:r>
            <a:r>
              <a:rPr lang="fi-FI" dirty="0" err="1"/>
              <a:t>that</a:t>
            </a:r>
            <a:r>
              <a:rPr lang="fi-FI" dirty="0"/>
              <a:t> </a:t>
            </a:r>
            <a:r>
              <a:rPr lang="fi-FI" dirty="0" err="1"/>
              <a:t>gives</a:t>
            </a:r>
            <a:r>
              <a:rPr lang="fi-FI" dirty="0"/>
              <a:t> </a:t>
            </a:r>
            <a:r>
              <a:rPr lang="fi-FI" dirty="0" err="1"/>
              <a:t>opinions</a:t>
            </a:r>
            <a:r>
              <a:rPr lang="fi-FI" dirty="0"/>
              <a:t> on </a:t>
            </a:r>
            <a:r>
              <a:rPr lang="fi-FI" dirty="0" err="1"/>
              <a:t>the</a:t>
            </a:r>
            <a:r>
              <a:rPr lang="fi-FI" dirty="0"/>
              <a:t> </a:t>
            </a:r>
            <a:r>
              <a:rPr lang="fi-FI" dirty="0" err="1"/>
              <a:t>interpretation</a:t>
            </a:r>
            <a:r>
              <a:rPr lang="fi-FI" dirty="0"/>
              <a:t> of Copyright </a:t>
            </a:r>
            <a:r>
              <a:rPr lang="fi-FI" dirty="0" err="1"/>
              <a:t>law.Copyright</a:t>
            </a:r>
            <a:r>
              <a:rPr lang="fi-FI" dirty="0"/>
              <a:t> </a:t>
            </a:r>
            <a:r>
              <a:rPr lang="fi-FI" dirty="0" err="1"/>
              <a:t>Council</a:t>
            </a:r>
            <a:r>
              <a:rPr lang="fi-FI" dirty="0"/>
              <a:t> </a:t>
            </a:r>
            <a:r>
              <a:rPr lang="fi-FI" dirty="0" err="1"/>
              <a:t>opinion</a:t>
            </a:r>
            <a:r>
              <a:rPr lang="fi-FI" dirty="0"/>
              <a:t> TN 2014:17 </a:t>
            </a:r>
            <a:r>
              <a:rPr lang="fi-FI" dirty="0" err="1"/>
              <a:t>states</a:t>
            </a:r>
            <a:r>
              <a:rPr lang="fi-FI" dirty="0"/>
              <a:t> </a:t>
            </a:r>
            <a:r>
              <a:rPr lang="fi-FI" dirty="0" err="1"/>
              <a:t>that</a:t>
            </a:r>
            <a:r>
              <a:rPr lang="fi-FI" dirty="0"/>
              <a:t> </a:t>
            </a:r>
            <a:r>
              <a:rPr lang="fi-FI" dirty="0" err="1"/>
              <a:t>the</a:t>
            </a:r>
            <a:r>
              <a:rPr lang="fi-FI" dirty="0"/>
              <a:t> </a:t>
            </a:r>
            <a:r>
              <a:rPr lang="fi-FI" dirty="0" err="1"/>
              <a:t>use</a:t>
            </a:r>
            <a:r>
              <a:rPr lang="fi-FI" dirty="0"/>
              <a:t> of a </a:t>
            </a:r>
            <a:r>
              <a:rPr lang="fi-FI" dirty="0" err="1"/>
              <a:t>photograph</a:t>
            </a:r>
            <a:r>
              <a:rPr lang="fi-FI" dirty="0"/>
              <a:t> </a:t>
            </a:r>
            <a:r>
              <a:rPr lang="fi-FI" dirty="0" err="1"/>
              <a:t>by</a:t>
            </a:r>
            <a:r>
              <a:rPr lang="fi-FI" dirty="0"/>
              <a:t> Maija </a:t>
            </a:r>
            <a:r>
              <a:rPr lang="fi-FI" dirty="0" err="1"/>
              <a:t>Louekari</a:t>
            </a:r>
            <a:r>
              <a:rPr lang="fi-FI" dirty="0"/>
              <a:t> to </a:t>
            </a:r>
            <a:r>
              <a:rPr lang="fi-FI" dirty="0" err="1"/>
              <a:t>create</a:t>
            </a:r>
            <a:r>
              <a:rPr lang="fi-FI" dirty="0"/>
              <a:t> a </a:t>
            </a:r>
            <a:r>
              <a:rPr lang="fi-FI" dirty="0" err="1"/>
              <a:t>pattern</a:t>
            </a:r>
            <a:r>
              <a:rPr lang="fi-FI" dirty="0"/>
              <a:t> for a Marimekko </a:t>
            </a:r>
            <a:r>
              <a:rPr lang="fi-FI" dirty="0" err="1"/>
              <a:t>fabric</a:t>
            </a:r>
            <a:r>
              <a:rPr lang="fi-FI" dirty="0"/>
              <a:t> ”Hetkiä”, </a:t>
            </a:r>
            <a:r>
              <a:rPr lang="fi-FI" dirty="0" err="1"/>
              <a:t>was</a:t>
            </a:r>
            <a:r>
              <a:rPr lang="fi-FI" dirty="0"/>
              <a:t> </a:t>
            </a:r>
            <a:r>
              <a:rPr lang="fi-FI" dirty="0" err="1"/>
              <a:t>not</a:t>
            </a:r>
            <a:r>
              <a:rPr lang="fi-FI" dirty="0"/>
              <a:t> </a:t>
            </a:r>
            <a:r>
              <a:rPr lang="fi-FI" dirty="0" err="1"/>
              <a:t>infringing</a:t>
            </a:r>
            <a:r>
              <a:rPr lang="fi-FI" dirty="0"/>
              <a:t> (</a:t>
            </a:r>
            <a:r>
              <a:rPr lang="fi-FI" dirty="0" err="1"/>
              <a:t>see</a:t>
            </a:r>
            <a:r>
              <a:rPr lang="fi-FI" dirty="0"/>
              <a:t> </a:t>
            </a:r>
            <a:r>
              <a:rPr lang="fi-FI" dirty="0" err="1"/>
              <a:t>next</a:t>
            </a:r>
            <a:r>
              <a:rPr lang="fi-FI" dirty="0"/>
              <a:t> </a:t>
            </a:r>
            <a:r>
              <a:rPr lang="fi-FI" dirty="0" err="1"/>
              <a:t>slide</a:t>
            </a:r>
            <a:r>
              <a:rPr lang="fi-FI" dirty="0"/>
              <a:t>)</a:t>
            </a:r>
          </a:p>
          <a:p>
            <a:r>
              <a:rPr lang="en-US" sz="1200" dirty="0"/>
              <a:t>http://www.minedu.fi/export/sites/default/OPM/Tekijaenoikeus/tekijaenoikeusneuvosto/tekijaenoikeusneuvoston_lausunnot/2014/TN_2014-17_anon.pdf</a:t>
            </a:r>
          </a:p>
        </p:txBody>
      </p:sp>
      <p:sp>
        <p:nvSpPr>
          <p:cNvPr id="5" name="Footer Placeholder 4"/>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114399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Nwe</a:t>
            </a:r>
            <a:r>
              <a:rPr lang="fi-FI" dirty="0"/>
              <a:t> </a:t>
            </a:r>
            <a:r>
              <a:rPr lang="fi-FI" dirty="0" err="1"/>
              <a:t>original</a:t>
            </a:r>
            <a:r>
              <a:rPr lang="fi-FI" dirty="0"/>
              <a:t> </a:t>
            </a:r>
            <a:r>
              <a:rPr lang="fi-FI" dirty="0" err="1"/>
              <a:t>work</a:t>
            </a:r>
            <a:endParaRPr lang="en-US" dirty="0"/>
          </a:p>
        </p:txBody>
      </p:sp>
      <p:sp>
        <p:nvSpPr>
          <p:cNvPr id="3" name="Content Placeholder 2"/>
          <p:cNvSpPr>
            <a:spLocks noGrp="1"/>
          </p:cNvSpPr>
          <p:nvPr>
            <p:ph sz="quarter" idx="14"/>
          </p:nvPr>
        </p:nvSpPr>
        <p:spPr/>
        <p:txBody>
          <a:bodyPr/>
          <a:lstStyle/>
          <a:p>
            <a:r>
              <a:rPr lang="fi-FI" sz="1800" dirty="0" err="1"/>
              <a:t>According</a:t>
            </a:r>
            <a:r>
              <a:rPr lang="fi-FI" sz="1800" dirty="0"/>
              <a:t> to </a:t>
            </a:r>
            <a:r>
              <a:rPr lang="fi-FI" sz="1800" dirty="0" err="1"/>
              <a:t>Finnish</a:t>
            </a:r>
            <a:r>
              <a:rPr lang="fi-FI" sz="1800" dirty="0"/>
              <a:t>  Copyright Act  4 §2, </a:t>
            </a:r>
            <a:r>
              <a:rPr lang="fi-FI" sz="1800" dirty="0" err="1"/>
              <a:t>if</a:t>
            </a:r>
            <a:r>
              <a:rPr lang="fi-FI" sz="1800" dirty="0"/>
              <a:t> </a:t>
            </a:r>
            <a:r>
              <a:rPr lang="fi-FI" sz="1800" dirty="0" err="1"/>
              <a:t>you</a:t>
            </a:r>
            <a:r>
              <a:rPr lang="fi-FI" sz="1800" dirty="0"/>
              <a:t> </a:t>
            </a:r>
            <a:r>
              <a:rPr lang="fi-FI" sz="1800" dirty="0" err="1"/>
              <a:t>make</a:t>
            </a:r>
            <a:r>
              <a:rPr lang="fi-FI" sz="1800" dirty="0"/>
              <a:t> a </a:t>
            </a:r>
            <a:r>
              <a:rPr lang="fi-FI" sz="1800" dirty="0" err="1"/>
              <a:t>new</a:t>
            </a:r>
            <a:r>
              <a:rPr lang="fi-FI" sz="1800" dirty="0"/>
              <a:t> </a:t>
            </a:r>
            <a:r>
              <a:rPr lang="fi-FI" sz="1800" dirty="0" err="1"/>
              <a:t>independent</a:t>
            </a:r>
            <a:r>
              <a:rPr lang="fi-FI" sz="1800" dirty="0"/>
              <a:t> </a:t>
            </a:r>
            <a:r>
              <a:rPr lang="fi-FI" sz="1800" dirty="0" err="1"/>
              <a:t>original</a:t>
            </a:r>
            <a:r>
              <a:rPr lang="fi-FI" sz="1800" dirty="0"/>
              <a:t> </a:t>
            </a:r>
            <a:r>
              <a:rPr lang="fi-FI" sz="1800" dirty="0" err="1"/>
              <a:t>work</a:t>
            </a:r>
            <a:r>
              <a:rPr lang="fi-FI" sz="1800" dirty="0"/>
              <a:t>, </a:t>
            </a:r>
            <a:r>
              <a:rPr lang="fi-FI" sz="1800" dirty="0" err="1"/>
              <a:t>based</a:t>
            </a:r>
            <a:r>
              <a:rPr lang="fi-FI" sz="1800" dirty="0"/>
              <a:t> on a </a:t>
            </a:r>
            <a:r>
              <a:rPr lang="fi-FI" sz="1800" dirty="0" err="1"/>
              <a:t>previous</a:t>
            </a:r>
            <a:r>
              <a:rPr lang="fi-FI" sz="1800" dirty="0"/>
              <a:t> </a:t>
            </a:r>
            <a:r>
              <a:rPr lang="fi-FI" sz="1800" dirty="0" err="1"/>
              <a:t>work</a:t>
            </a:r>
            <a:r>
              <a:rPr lang="fi-FI" sz="1800" dirty="0"/>
              <a:t> </a:t>
            </a:r>
            <a:r>
              <a:rPr lang="fi-FI" sz="1800" dirty="0" err="1"/>
              <a:t>protected</a:t>
            </a:r>
            <a:r>
              <a:rPr lang="fi-FI" sz="1800" dirty="0"/>
              <a:t> </a:t>
            </a:r>
            <a:r>
              <a:rPr lang="fi-FI" sz="1800" dirty="0" err="1"/>
              <a:t>by</a:t>
            </a:r>
            <a:r>
              <a:rPr lang="fi-FI" sz="1800" dirty="0"/>
              <a:t> copyright,  </a:t>
            </a:r>
            <a:r>
              <a:rPr lang="fi-FI" sz="1800" dirty="0" err="1"/>
              <a:t>that</a:t>
            </a:r>
            <a:r>
              <a:rPr lang="fi-FI" sz="1800" dirty="0"/>
              <a:t> </a:t>
            </a:r>
            <a:r>
              <a:rPr lang="fi-FI" sz="1800" dirty="0" err="1"/>
              <a:t>use</a:t>
            </a:r>
            <a:r>
              <a:rPr lang="fi-FI" sz="1800" dirty="0"/>
              <a:t> is </a:t>
            </a:r>
            <a:r>
              <a:rPr lang="fi-FI" sz="1800" dirty="0" err="1"/>
              <a:t>allowed</a:t>
            </a:r>
            <a:r>
              <a:rPr lang="fi-FI" sz="1800" dirty="0"/>
              <a:t> and </a:t>
            </a:r>
            <a:r>
              <a:rPr lang="fi-FI" sz="1800" dirty="0" err="1"/>
              <a:t>not</a:t>
            </a:r>
            <a:r>
              <a:rPr lang="fi-FI" sz="1800" dirty="0"/>
              <a:t> </a:t>
            </a:r>
            <a:r>
              <a:rPr lang="fi-FI" sz="1800" dirty="0" err="1"/>
              <a:t>infringing</a:t>
            </a:r>
            <a:r>
              <a:rPr lang="fi-FI" sz="1800" dirty="0"/>
              <a:t> on </a:t>
            </a:r>
            <a:r>
              <a:rPr lang="fi-FI" sz="1800" dirty="0" err="1"/>
              <a:t>the</a:t>
            </a:r>
            <a:r>
              <a:rPr lang="fi-FI" sz="1800" dirty="0"/>
              <a:t> </a:t>
            </a:r>
            <a:r>
              <a:rPr lang="fi-FI" sz="1800" dirty="0" err="1"/>
              <a:t>previous</a:t>
            </a:r>
            <a:r>
              <a:rPr lang="fi-FI" sz="1800" dirty="0"/>
              <a:t> </a:t>
            </a:r>
            <a:r>
              <a:rPr lang="fi-FI" sz="1800" dirty="0" err="1"/>
              <a:t>work</a:t>
            </a:r>
            <a:r>
              <a:rPr lang="fi-FI" sz="1800" dirty="0"/>
              <a:t>.</a:t>
            </a:r>
          </a:p>
          <a:p>
            <a:r>
              <a:rPr lang="fi-FI" sz="1800" dirty="0" err="1"/>
              <a:t>The</a:t>
            </a:r>
            <a:r>
              <a:rPr lang="fi-FI" sz="1800" dirty="0"/>
              <a:t> </a:t>
            </a:r>
            <a:r>
              <a:rPr lang="fi-FI" sz="1800" dirty="0" err="1"/>
              <a:t>Finnish</a:t>
            </a:r>
            <a:r>
              <a:rPr lang="fi-FI" sz="1800" dirty="0"/>
              <a:t> </a:t>
            </a:r>
            <a:r>
              <a:rPr lang="fi-FI" sz="1800" dirty="0" err="1"/>
              <a:t>Ministry</a:t>
            </a:r>
            <a:r>
              <a:rPr lang="fi-FI" sz="1800" dirty="0"/>
              <a:t> of </a:t>
            </a:r>
            <a:r>
              <a:rPr lang="fi-FI" sz="1800" dirty="0" err="1"/>
              <a:t>Education</a:t>
            </a:r>
            <a:r>
              <a:rPr lang="fi-FI" sz="1800" dirty="0"/>
              <a:t> and Culture </a:t>
            </a:r>
            <a:r>
              <a:rPr lang="fi-FI" sz="1800" dirty="0" err="1"/>
              <a:t>has</a:t>
            </a:r>
            <a:r>
              <a:rPr lang="fi-FI" sz="1800" dirty="0"/>
              <a:t> a copyright </a:t>
            </a:r>
            <a:r>
              <a:rPr lang="fi-FI" sz="1800" dirty="0" err="1"/>
              <a:t>Council</a:t>
            </a:r>
            <a:r>
              <a:rPr lang="fi-FI" sz="1800" dirty="0"/>
              <a:t> </a:t>
            </a:r>
            <a:r>
              <a:rPr lang="fi-FI" sz="1800" dirty="0" err="1"/>
              <a:t>that</a:t>
            </a:r>
            <a:r>
              <a:rPr lang="fi-FI" sz="1800" dirty="0"/>
              <a:t> </a:t>
            </a:r>
            <a:r>
              <a:rPr lang="fi-FI" sz="1800" dirty="0" err="1"/>
              <a:t>gives</a:t>
            </a:r>
            <a:r>
              <a:rPr lang="fi-FI" sz="1800" dirty="0"/>
              <a:t> </a:t>
            </a:r>
            <a:r>
              <a:rPr lang="fi-FI" sz="1800" dirty="0" err="1"/>
              <a:t>opinions</a:t>
            </a:r>
            <a:r>
              <a:rPr lang="fi-FI" sz="1800" dirty="0"/>
              <a:t> on </a:t>
            </a:r>
            <a:r>
              <a:rPr lang="fi-FI" sz="1800" dirty="0" err="1"/>
              <a:t>the</a:t>
            </a:r>
            <a:r>
              <a:rPr lang="fi-FI" sz="1800" dirty="0"/>
              <a:t> </a:t>
            </a:r>
            <a:r>
              <a:rPr lang="fi-FI" sz="1800" dirty="0" err="1"/>
              <a:t>interpretation</a:t>
            </a:r>
            <a:r>
              <a:rPr lang="fi-FI" sz="1800" dirty="0"/>
              <a:t> of Copyright </a:t>
            </a:r>
            <a:r>
              <a:rPr lang="fi-FI" sz="1800" dirty="0" err="1"/>
              <a:t>law.Copyright</a:t>
            </a:r>
            <a:r>
              <a:rPr lang="fi-FI" sz="1800" dirty="0"/>
              <a:t> </a:t>
            </a:r>
            <a:r>
              <a:rPr lang="fi-FI" sz="1800" dirty="0" err="1"/>
              <a:t>Council</a:t>
            </a:r>
            <a:r>
              <a:rPr lang="fi-FI" sz="1800" dirty="0"/>
              <a:t> </a:t>
            </a:r>
            <a:r>
              <a:rPr lang="fi-FI" sz="1800" dirty="0" err="1"/>
              <a:t>opinion</a:t>
            </a:r>
            <a:r>
              <a:rPr lang="fi-FI" sz="1800" dirty="0"/>
              <a:t> TN 2014:17 </a:t>
            </a:r>
            <a:r>
              <a:rPr lang="fi-FI" sz="1800" dirty="0" err="1"/>
              <a:t>states</a:t>
            </a:r>
            <a:r>
              <a:rPr lang="fi-FI" sz="1800" dirty="0"/>
              <a:t> </a:t>
            </a:r>
            <a:r>
              <a:rPr lang="fi-FI" sz="1800" dirty="0" err="1"/>
              <a:t>that</a:t>
            </a:r>
            <a:r>
              <a:rPr lang="fi-FI" sz="1800" dirty="0"/>
              <a:t> </a:t>
            </a:r>
            <a:r>
              <a:rPr lang="fi-FI" sz="1800" dirty="0" err="1"/>
              <a:t>the</a:t>
            </a:r>
            <a:r>
              <a:rPr lang="fi-FI" sz="1800" dirty="0"/>
              <a:t> </a:t>
            </a:r>
            <a:r>
              <a:rPr lang="fi-FI" sz="1800" dirty="0" err="1"/>
              <a:t>use</a:t>
            </a:r>
            <a:r>
              <a:rPr lang="fi-FI" sz="1800" dirty="0"/>
              <a:t> of a </a:t>
            </a:r>
            <a:r>
              <a:rPr lang="fi-FI" sz="1800" dirty="0" err="1"/>
              <a:t>photograph</a:t>
            </a:r>
            <a:r>
              <a:rPr lang="fi-FI" sz="1800" dirty="0"/>
              <a:t> </a:t>
            </a:r>
            <a:r>
              <a:rPr lang="fi-FI" sz="1800" dirty="0" err="1"/>
              <a:t>by</a:t>
            </a:r>
            <a:r>
              <a:rPr lang="fi-FI" sz="1800" dirty="0"/>
              <a:t> Maija </a:t>
            </a:r>
            <a:r>
              <a:rPr lang="fi-FI" sz="1800" dirty="0" err="1"/>
              <a:t>Louekari</a:t>
            </a:r>
            <a:r>
              <a:rPr lang="fi-FI" sz="1800" dirty="0"/>
              <a:t> to </a:t>
            </a:r>
            <a:r>
              <a:rPr lang="fi-FI" sz="1800" dirty="0" err="1"/>
              <a:t>create</a:t>
            </a:r>
            <a:r>
              <a:rPr lang="fi-FI" sz="1800" dirty="0"/>
              <a:t> a </a:t>
            </a:r>
            <a:r>
              <a:rPr lang="fi-FI" sz="1800" dirty="0" err="1"/>
              <a:t>pattern</a:t>
            </a:r>
            <a:r>
              <a:rPr lang="fi-FI" sz="1800" dirty="0"/>
              <a:t> for a Marimekko </a:t>
            </a:r>
            <a:r>
              <a:rPr lang="fi-FI" sz="1800" dirty="0" err="1"/>
              <a:t>fabric</a:t>
            </a:r>
            <a:r>
              <a:rPr lang="fi-FI" sz="1800" dirty="0"/>
              <a:t> ”Hetkiä”, </a:t>
            </a:r>
            <a:r>
              <a:rPr lang="fi-FI" sz="1800" dirty="0" err="1"/>
              <a:t>was</a:t>
            </a:r>
            <a:r>
              <a:rPr lang="fi-FI" sz="1800" dirty="0"/>
              <a:t> </a:t>
            </a:r>
            <a:r>
              <a:rPr lang="fi-FI" sz="1800" dirty="0" err="1"/>
              <a:t>not</a:t>
            </a:r>
            <a:r>
              <a:rPr lang="fi-FI" sz="1800" dirty="0"/>
              <a:t> </a:t>
            </a:r>
            <a:r>
              <a:rPr lang="fi-FI" sz="1800" dirty="0" err="1"/>
              <a:t>infringing</a:t>
            </a:r>
            <a:r>
              <a:rPr lang="fi-FI" sz="1800" dirty="0"/>
              <a:t> (</a:t>
            </a:r>
            <a:r>
              <a:rPr lang="fi-FI" sz="1800" dirty="0" err="1"/>
              <a:t>see</a:t>
            </a:r>
            <a:r>
              <a:rPr lang="fi-FI" sz="1800" dirty="0"/>
              <a:t> </a:t>
            </a:r>
            <a:r>
              <a:rPr lang="fi-FI" sz="1800" dirty="0" err="1"/>
              <a:t>next</a:t>
            </a:r>
            <a:r>
              <a:rPr lang="fi-FI" sz="1800" dirty="0"/>
              <a:t> </a:t>
            </a:r>
            <a:r>
              <a:rPr lang="fi-FI" sz="1800" dirty="0" err="1"/>
              <a:t>slide</a:t>
            </a:r>
            <a:r>
              <a:rPr lang="fi-FI" sz="1800" dirty="0"/>
              <a:t>, </a:t>
            </a:r>
            <a:r>
              <a:rPr lang="fi-FI" sz="1800" dirty="0" err="1"/>
              <a:t>notice</a:t>
            </a:r>
            <a:r>
              <a:rPr lang="fi-FI" sz="1800" dirty="0"/>
              <a:t> </a:t>
            </a:r>
            <a:r>
              <a:rPr lang="fi-FI" sz="1800" dirty="0" err="1"/>
              <a:t>that</a:t>
            </a:r>
            <a:r>
              <a:rPr lang="fi-FI" sz="1800" dirty="0"/>
              <a:t> </a:t>
            </a:r>
            <a:r>
              <a:rPr lang="fi-FI" sz="1800" dirty="0" err="1"/>
              <a:t>images</a:t>
            </a:r>
            <a:r>
              <a:rPr lang="fi-FI" sz="1800" dirty="0"/>
              <a:t> </a:t>
            </a:r>
            <a:r>
              <a:rPr lang="fi-FI" sz="1800" dirty="0" err="1"/>
              <a:t>are</a:t>
            </a:r>
            <a:r>
              <a:rPr lang="fi-FI" sz="1800" dirty="0"/>
              <a:t> </a:t>
            </a:r>
            <a:r>
              <a:rPr lang="fi-FI" sz="1800" dirty="0" err="1"/>
              <a:t>not</a:t>
            </a:r>
            <a:r>
              <a:rPr lang="fi-FI" sz="1800" dirty="0"/>
              <a:t> </a:t>
            </a:r>
            <a:r>
              <a:rPr lang="fi-FI" sz="1800" dirty="0" err="1"/>
              <a:t>licensed</a:t>
            </a:r>
            <a:r>
              <a:rPr lang="fi-FI" sz="1800" dirty="0"/>
              <a:t> </a:t>
            </a:r>
            <a:r>
              <a:rPr lang="fi-FI" sz="1800" dirty="0" err="1"/>
              <a:t>under</a:t>
            </a:r>
            <a:r>
              <a:rPr lang="fi-FI" sz="1800" dirty="0"/>
              <a:t> CC-BY 4.0 )</a:t>
            </a:r>
          </a:p>
          <a:p>
            <a:r>
              <a:rPr lang="en-US" sz="1200" dirty="0"/>
              <a:t>http://www.minedu.fi/export/sites/default/OPM/Tekijaenoikeus/tekijaenoikeusneuvosto/tekijaenoikeusneuvoston_lausunnot/2014/TN_2014-17_anon.pdf</a:t>
            </a:r>
          </a:p>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23.5.2023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23</a:t>
            </a:fld>
            <a:endParaRPr lang="fi-FI"/>
          </a:p>
        </p:txBody>
      </p:sp>
    </p:spTree>
    <p:extLst>
      <p:ext uri="{BB962C8B-B14F-4D97-AF65-F5344CB8AC3E}">
        <p14:creationId xmlns:p14="http://schemas.microsoft.com/office/powerpoint/2010/main" val="290207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4" name="Content Placeholder 3"/>
          <p:cNvSpPr>
            <a:spLocks noGrp="1"/>
          </p:cNvSpPr>
          <p:nvPr>
            <p:ph sz="quarter" idx="18"/>
          </p:nvPr>
        </p:nvSpPr>
        <p:spPr/>
        <p:txBody>
          <a:bodyPr/>
          <a:lstStyle/>
          <a:p>
            <a:endParaRPr lang="en-US"/>
          </a:p>
        </p:txBody>
      </p:sp>
      <p:sp>
        <p:nvSpPr>
          <p:cNvPr id="5" name="Footer Placeholder 4"/>
          <p:cNvSpPr>
            <a:spLocks noGrp="1"/>
          </p:cNvSpPr>
          <p:nvPr>
            <p:ph type="ftr" sz="quarter" idx="20"/>
          </p:nvPr>
        </p:nvSpPr>
        <p:spPr/>
        <p:txBody>
          <a:bodyPr/>
          <a:lstStyle/>
          <a:p>
            <a:pPr>
              <a:defRPr/>
            </a:pPr>
            <a:r>
              <a:rPr lang="en-US"/>
              <a:t>Images not Creative Commons licensed</a:t>
            </a:r>
            <a:endParaRPr lang="fi-FI"/>
          </a:p>
        </p:txBody>
      </p:sp>
      <p:pic>
        <p:nvPicPr>
          <p:cNvPr id="6" name="Picture 2" descr="C:\Users\rehbinm1\AppData\Local\Microsoft\Windows\Temporary Internet Files\Content.Outlook\3UDXOVC5\marimekko-hetkic3a4-kuvio-kuva-analyysi-3-louekari-leppo-ris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 y="-1174948"/>
            <a:ext cx="11378832" cy="831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3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altLang="fi-FI" sz="2400" dirty="0" err="1">
                <a:solidFill>
                  <a:schemeClr val="tx2"/>
                </a:solidFill>
              </a:rPr>
              <a:t>Supreme</a:t>
            </a:r>
            <a:r>
              <a:rPr lang="fi-FI" altLang="fi-FI" sz="2400" dirty="0">
                <a:solidFill>
                  <a:schemeClr val="tx2"/>
                </a:solidFill>
              </a:rPr>
              <a:t> </a:t>
            </a:r>
            <a:r>
              <a:rPr lang="fi-FI" altLang="fi-FI" sz="2400" dirty="0" err="1">
                <a:solidFill>
                  <a:schemeClr val="tx2"/>
                </a:solidFill>
              </a:rPr>
              <a:t>Court</a:t>
            </a:r>
            <a:r>
              <a:rPr lang="fi-FI" altLang="fi-FI" sz="2400" dirty="0">
                <a:solidFill>
                  <a:schemeClr val="tx2"/>
                </a:solidFill>
              </a:rPr>
              <a:t> of Finland KKO </a:t>
            </a:r>
            <a:r>
              <a:rPr lang="fi-FI" altLang="fi-FI" sz="2400" dirty="0">
                <a:solidFill>
                  <a:schemeClr val="tx2"/>
                </a:solidFill>
                <a:latin typeface="Arial" panose="020B0604020202020204" pitchFamily="34" charset="0"/>
              </a:rPr>
              <a:t>1988: 82</a:t>
            </a:r>
            <a:r>
              <a:rPr lang="fi-FI" altLang="fi-FI" sz="2400" dirty="0">
                <a:solidFill>
                  <a:schemeClr val="tx2"/>
                </a:solidFill>
              </a:rPr>
              <a:t> </a:t>
            </a:r>
            <a:r>
              <a:rPr lang="fi-FI" altLang="fi-FI" sz="2400" dirty="0" err="1">
                <a:solidFill>
                  <a:schemeClr val="tx2"/>
                </a:solidFill>
                <a:latin typeface="Arial" charset="0"/>
              </a:rPr>
              <a:t>Krystyna</a:t>
            </a:r>
            <a:r>
              <a:rPr lang="fi-FI" altLang="fi-FI" sz="2400" dirty="0">
                <a:solidFill>
                  <a:schemeClr val="tx2"/>
                </a:solidFill>
                <a:latin typeface="Arial" charset="0"/>
              </a:rPr>
              <a:t> </a:t>
            </a:r>
            <a:r>
              <a:rPr lang="fi-FI" altLang="fi-FI" sz="2400" dirty="0" err="1">
                <a:solidFill>
                  <a:schemeClr val="tx2"/>
                </a:solidFill>
                <a:latin typeface="Arial" charset="0"/>
              </a:rPr>
              <a:t>Rudzinsky</a:t>
            </a:r>
            <a:r>
              <a:rPr lang="fi-FI" altLang="fi-FI" sz="2400" dirty="0">
                <a:solidFill>
                  <a:schemeClr val="tx2"/>
                </a:solidFill>
                <a:latin typeface="Arial" charset="0"/>
              </a:rPr>
              <a:t> </a:t>
            </a:r>
            <a:r>
              <a:rPr lang="fi-FI" altLang="fi-FI" sz="2400" dirty="0" err="1">
                <a:solidFill>
                  <a:schemeClr val="tx2"/>
                </a:solidFill>
                <a:latin typeface="Arial" charset="0"/>
              </a:rPr>
              <a:t>original</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left</a:t>
            </a:r>
            <a:r>
              <a:rPr lang="fi-FI" altLang="fi-FI" sz="2400" dirty="0">
                <a:solidFill>
                  <a:schemeClr val="tx2"/>
                </a:solidFill>
                <a:latin typeface="Arial" charset="0"/>
              </a:rPr>
              <a:t>, </a:t>
            </a:r>
            <a:r>
              <a:rPr lang="fi-FI" altLang="fi-FI" sz="2400" dirty="0" err="1">
                <a:solidFill>
                  <a:schemeClr val="tx2"/>
                </a:solidFill>
                <a:latin typeface="Arial" charset="0"/>
              </a:rPr>
              <a:t>infringing</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copying</a:t>
            </a:r>
            <a:r>
              <a:rPr lang="fi-FI" altLang="fi-FI" sz="2400" dirty="0">
                <a:solidFill>
                  <a:schemeClr val="tx2"/>
                </a:solidFill>
                <a:latin typeface="Arial" charset="0"/>
              </a:rPr>
              <a:t> </a:t>
            </a:r>
            <a:r>
              <a:rPr lang="fi-FI" altLang="fi-FI" sz="2400" dirty="0" err="1">
                <a:solidFill>
                  <a:schemeClr val="tx2"/>
                </a:solidFill>
                <a:latin typeface="Arial" charset="0"/>
              </a:rPr>
              <a:t>original</a:t>
            </a:r>
            <a:r>
              <a:rPr lang="fi-FI" altLang="fi-FI" sz="2400" dirty="0">
                <a:solidFill>
                  <a:schemeClr val="tx2"/>
                </a:solidFill>
                <a:latin typeface="Arial" charset="0"/>
              </a:rPr>
              <a:t> </a:t>
            </a:r>
            <a:r>
              <a:rPr lang="fi-FI" altLang="fi-FI" sz="2400" dirty="0" err="1">
                <a:solidFill>
                  <a:schemeClr val="tx2"/>
                </a:solidFill>
                <a:latin typeface="Arial" charset="0"/>
              </a:rPr>
              <a:t>features</a:t>
            </a:r>
            <a:r>
              <a:rPr lang="fi-FI" altLang="fi-FI" sz="2400" dirty="0">
                <a:solidFill>
                  <a:schemeClr val="tx2"/>
                </a:solidFill>
                <a:latin typeface="Arial" charset="0"/>
              </a:rPr>
              <a:t> of </a:t>
            </a:r>
            <a:r>
              <a:rPr lang="fi-FI" altLang="fi-FI" sz="2400" dirty="0" err="1">
                <a:solidFill>
                  <a:schemeClr val="tx2"/>
                </a:solidFill>
                <a:latin typeface="Arial" charset="0"/>
              </a:rPr>
              <a:t>Rudzinskys</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right</a:t>
            </a:r>
            <a:endParaRPr lang="en-US" sz="2400" dirty="0"/>
          </a:p>
        </p:txBody>
      </p:sp>
      <p:sp>
        <p:nvSpPr>
          <p:cNvPr id="4" name="Date Placeholder 3"/>
          <p:cNvSpPr>
            <a:spLocks noGrp="1"/>
          </p:cNvSpPr>
          <p:nvPr>
            <p:ph type="dt" sz="half" idx="19"/>
          </p:nvPr>
        </p:nvSpPr>
        <p:spPr/>
        <p:txBody>
          <a:bodyPr/>
          <a:lstStyle/>
          <a:p>
            <a:pPr>
              <a:defRPr/>
            </a:pPr>
            <a:fld id="{4A0A3D6C-CCAE-4EE6-974D-941E73B150E0}" type="datetime1">
              <a:rPr lang="fi-FI" smtClean="0"/>
              <a:t>23.5.2023</a:t>
            </a:fld>
            <a:endParaRPr lang="fi-FI"/>
          </a:p>
        </p:txBody>
      </p:sp>
      <p:sp>
        <p:nvSpPr>
          <p:cNvPr id="5" name="Slide Number Placeholder 4"/>
          <p:cNvSpPr>
            <a:spLocks noGrp="1"/>
          </p:cNvSpPr>
          <p:nvPr>
            <p:ph type="sldNum" sz="quarter" idx="21"/>
          </p:nvPr>
        </p:nvSpPr>
        <p:spPr/>
        <p:txBody>
          <a:bodyPr/>
          <a:lstStyle/>
          <a:p>
            <a:pPr>
              <a:defRPr/>
            </a:pPr>
            <a:fld id="{49EFD4B7-1CC6-864B-A72A-C978B70BBA9B}" type="slidenum">
              <a:rPr lang="fi-FI" smtClean="0"/>
              <a:pPr>
                <a:defRPr/>
              </a:pPr>
              <a:t>25</a:t>
            </a:fld>
            <a:endParaRPr lang="fi-FI"/>
          </a:p>
        </p:txBody>
      </p:sp>
      <p:pic>
        <p:nvPicPr>
          <p:cNvPr id="9" name="Picture 3" descr="KR teos liite 5.jpg"/>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3550" y="1520314"/>
            <a:ext cx="3987800" cy="28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oukkaava-teos-web.jpg"/>
          <p:cNvPicPr>
            <a:picLocks noGrp="1" noChangeAspect="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5529244" y="1262063"/>
            <a:ext cx="2305088"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0"/>
          <p:cNvSpPr>
            <a:spLocks noGrp="1"/>
          </p:cNvSpPr>
          <p:nvPr>
            <p:ph type="ftr" sz="quarter" idx="20"/>
          </p:nvPr>
        </p:nvSpPr>
        <p:spPr/>
        <p:txBody>
          <a:bodyPr/>
          <a:lstStyle/>
          <a:p>
            <a:pPr>
              <a:defRPr/>
            </a:pPr>
            <a:r>
              <a:rPr lang="en-US"/>
              <a:t>Images not CC BY 4.0 licensed</a:t>
            </a:r>
            <a:endParaRPr lang="fi-FI"/>
          </a:p>
        </p:txBody>
      </p:sp>
    </p:spTree>
    <p:extLst>
      <p:ext uri="{BB962C8B-B14F-4D97-AF65-F5344CB8AC3E}">
        <p14:creationId xmlns:p14="http://schemas.microsoft.com/office/powerpoint/2010/main" val="2382674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a:t> Original </a:t>
            </a:r>
            <a:r>
              <a:rPr lang="fi-FI" dirty="0" err="1"/>
              <a:t>work</a:t>
            </a:r>
            <a:r>
              <a:rPr lang="fi-FI" dirty="0"/>
              <a:t>  </a:t>
            </a:r>
            <a:r>
              <a:rPr lang="fi-FI" dirty="0" err="1"/>
              <a:t>or</a:t>
            </a:r>
            <a:r>
              <a:rPr lang="fi-FI" dirty="0"/>
              <a:t> </a:t>
            </a:r>
            <a:r>
              <a:rPr lang="fi-FI" dirty="0" err="1"/>
              <a:t>infringing</a:t>
            </a:r>
            <a:r>
              <a:rPr lang="fi-FI" dirty="0"/>
              <a:t>?  </a:t>
            </a:r>
            <a:r>
              <a:rPr lang="fi-FI" sz="1000" dirty="0">
                <a:hlinkClick r:id="rId3"/>
              </a:rPr>
              <a:t>http://yle.fi/uutiset/expert_clears_marimekko_of_new_plagiarism_suspicions/6759213</a:t>
            </a:r>
            <a:r>
              <a:rPr lang="fi-FI" sz="1000" dirty="0"/>
              <a:t> </a:t>
            </a:r>
          </a:p>
        </p:txBody>
      </p:sp>
      <p:sp>
        <p:nvSpPr>
          <p:cNvPr id="5" name="Content Placeholder 4"/>
          <p:cNvSpPr>
            <a:spLocks noGrp="1"/>
          </p:cNvSpPr>
          <p:nvPr>
            <p:ph sz="quarter" idx="14"/>
          </p:nvPr>
        </p:nvSpPr>
        <p:spPr/>
        <p:txBody>
          <a:bodyPr/>
          <a:lstStyle/>
          <a:p>
            <a:r>
              <a:rPr lang="fi-FI" sz="1000" dirty="0"/>
              <a:t>Designer </a:t>
            </a:r>
          </a:p>
          <a:p>
            <a:r>
              <a:rPr lang="fi-FI" sz="1000" dirty="0"/>
              <a:t>Teresa </a:t>
            </a:r>
          </a:p>
          <a:p>
            <a:r>
              <a:rPr lang="fi-FI" sz="1000" dirty="0" err="1"/>
              <a:t>Moorhouse</a:t>
            </a:r>
            <a:r>
              <a:rPr lang="fi-FI" sz="1000" dirty="0"/>
              <a:t>:</a:t>
            </a:r>
          </a:p>
          <a:p>
            <a:r>
              <a:rPr lang="fi-FI" sz="1000" dirty="0"/>
              <a:t>Marimekko</a:t>
            </a:r>
          </a:p>
          <a:p>
            <a:r>
              <a:rPr lang="fi-FI" sz="1000" dirty="0"/>
              <a:t>”Isoisän puutarha” </a:t>
            </a:r>
            <a:r>
              <a:rPr lang="fi-FI" sz="1000" dirty="0" err="1"/>
              <a:t>fabric</a:t>
            </a:r>
            <a:endParaRPr lang="fi-FI" sz="1000" dirty="0"/>
          </a:p>
        </p:txBody>
      </p:sp>
      <p:sp>
        <p:nvSpPr>
          <p:cNvPr id="2" name="Date Placeholder 1"/>
          <p:cNvSpPr>
            <a:spLocks noGrp="1"/>
          </p:cNvSpPr>
          <p:nvPr>
            <p:ph type="dt" sz="half" idx="15"/>
          </p:nvPr>
        </p:nvSpPr>
        <p:spPr/>
        <p:txBody>
          <a:bodyPr/>
          <a:lstStyle/>
          <a:p>
            <a:endParaRPr lang="fi-FI" altLang="fi-FI" dirty="0"/>
          </a:p>
        </p:txBody>
      </p:sp>
      <p:sp>
        <p:nvSpPr>
          <p:cNvPr id="3" name="Slide Number Placeholder 2"/>
          <p:cNvSpPr>
            <a:spLocks noGrp="1"/>
          </p:cNvSpPr>
          <p:nvPr>
            <p:ph type="sldNum" sz="quarter" idx="17"/>
          </p:nvPr>
        </p:nvSpPr>
        <p:spPr/>
        <p:txBody>
          <a:bodyPr/>
          <a:lstStyle/>
          <a:p>
            <a:fld id="{905C17B6-DDB2-433B-A0E6-227E055ADAD1}" type="slidenum">
              <a:rPr lang="en-US" altLang="fi-FI" smtClean="0"/>
              <a:pPr/>
              <a:t>26</a:t>
            </a:fld>
            <a:endParaRPr lang="en-US" altLang="fi-FI"/>
          </a:p>
        </p:txBody>
      </p:sp>
      <p:pic>
        <p:nvPicPr>
          <p:cNvPr id="6146" name="Picture 2" descr="http://img.yle.fi/uutiset/kotimaa/article6757954.ece/ALTERNATES/w580/Marimekko+Isois%C3%A4n+puutarha+kuosi+Rosie%27s+Walk+-lastenkirja+kuvitus+Pat+Hutchins+rinnastu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417" y="1442941"/>
            <a:ext cx="4831292" cy="273218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6"/>
          </p:nvPr>
        </p:nvSpPr>
        <p:spPr/>
        <p:txBody>
          <a:bodyPr/>
          <a:lstStyle/>
          <a:p>
            <a:pPr>
              <a:defRPr/>
            </a:pPr>
            <a:r>
              <a:rPr lang="en-US"/>
              <a:t>Images not CC BY 4.0 licensed</a:t>
            </a:r>
            <a:endParaRPr lang="fi-FI"/>
          </a:p>
        </p:txBody>
      </p:sp>
    </p:spTree>
    <p:extLst>
      <p:ext uri="{BB962C8B-B14F-4D97-AF65-F5344CB8AC3E}">
        <p14:creationId xmlns:p14="http://schemas.microsoft.com/office/powerpoint/2010/main" val="3485738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Originality</a:t>
            </a:r>
            <a:r>
              <a:rPr lang="fi-FI" dirty="0"/>
              <a:t> </a:t>
            </a:r>
            <a:r>
              <a:rPr lang="fi-FI" dirty="0" err="1"/>
              <a:t>treshold</a:t>
            </a:r>
            <a:r>
              <a:rPr lang="fi-FI" dirty="0"/>
              <a:t> for design</a:t>
            </a:r>
            <a:endParaRPr lang="en-US" dirty="0"/>
          </a:p>
        </p:txBody>
      </p:sp>
      <p:sp>
        <p:nvSpPr>
          <p:cNvPr id="3" name="Content Placeholder 2"/>
          <p:cNvSpPr>
            <a:spLocks noGrp="1"/>
          </p:cNvSpPr>
          <p:nvPr>
            <p:ph sz="quarter" idx="14"/>
          </p:nvPr>
        </p:nvSpPr>
        <p:spPr/>
        <p:txBody>
          <a:bodyPr/>
          <a:lstStyle/>
          <a:p>
            <a:pPr marL="165100" lvl="1" indent="0">
              <a:lnSpc>
                <a:spcPct val="95000"/>
              </a:lnSpc>
              <a:spcBef>
                <a:spcPct val="0"/>
              </a:spcBef>
              <a:buClr>
                <a:srgbClr val="000000"/>
              </a:buClr>
              <a:buNone/>
            </a:pPr>
            <a:r>
              <a:rPr lang="fi-FI" altLang="fi-FI" sz="1600" dirty="0">
                <a:latin typeface="Arial" panose="020B0604020202020204" pitchFamily="34" charset="0"/>
                <a:cs typeface="Arial" panose="020B0604020202020204" pitchFamily="34" charset="0"/>
              </a:rPr>
              <a:t>In Germany </a:t>
            </a:r>
            <a:r>
              <a:rPr lang="fi-FI" altLang="fi-FI" sz="1600" dirty="0" err="1">
                <a:latin typeface="Arial" panose="020B0604020202020204" pitchFamily="34" charset="0"/>
                <a:cs typeface="Arial" panose="020B0604020202020204" pitchFamily="34" charset="0"/>
              </a:rPr>
              <a:t>traditionally</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museum</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test</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if</a:t>
            </a:r>
            <a:r>
              <a:rPr lang="fi-FI" altLang="fi-FI" sz="1600" dirty="0">
                <a:latin typeface="Arial" panose="020B0604020202020204" pitchFamily="34" charset="0"/>
                <a:cs typeface="Arial" panose="020B0604020202020204" pitchFamily="34" charset="0"/>
              </a:rPr>
              <a:t> a </a:t>
            </a:r>
            <a:r>
              <a:rPr lang="fi-FI" altLang="fi-FI" sz="1600" dirty="0" err="1">
                <a:latin typeface="Arial" panose="020B0604020202020204" pitchFamily="34" charset="0"/>
                <a:cs typeface="Arial" panose="020B0604020202020204" pitchFamily="34" charset="0"/>
              </a:rPr>
              <a:t>work</a:t>
            </a:r>
            <a:r>
              <a:rPr lang="fi-FI" altLang="fi-FI" sz="1600" dirty="0">
                <a:latin typeface="Arial" panose="020B0604020202020204" pitchFamily="34" charset="0"/>
                <a:cs typeface="Arial" panose="020B0604020202020204" pitchFamily="34" charset="0"/>
              </a:rPr>
              <a:t> is </a:t>
            </a:r>
            <a:r>
              <a:rPr lang="fi-FI" altLang="fi-FI" sz="1600" dirty="0" err="1">
                <a:latin typeface="Arial" panose="020B0604020202020204" pitchFamily="34" charset="0"/>
                <a:cs typeface="Arial" panose="020B0604020202020204" pitchFamily="34" charset="0"/>
              </a:rPr>
              <a:t>fit</a:t>
            </a:r>
            <a:r>
              <a:rPr lang="fi-FI" altLang="fi-FI" sz="1600" dirty="0">
                <a:latin typeface="Arial" panose="020B0604020202020204" pitchFamily="34" charset="0"/>
                <a:cs typeface="Arial" panose="020B0604020202020204" pitchFamily="34" charset="0"/>
              </a:rPr>
              <a:t> for a Design </a:t>
            </a:r>
            <a:r>
              <a:rPr lang="fi-FI" altLang="fi-FI" sz="1600" dirty="0" err="1">
                <a:latin typeface="Arial" panose="020B0604020202020204" pitchFamily="34" charset="0"/>
                <a:cs typeface="Arial" panose="020B0604020202020204" pitchFamily="34" charset="0"/>
              </a:rPr>
              <a:t>Museum</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collection</a:t>
            </a:r>
            <a:r>
              <a:rPr lang="fi-FI" altLang="fi-FI" sz="1600" dirty="0">
                <a:latin typeface="Arial" panose="020B0604020202020204" pitchFamily="34" charset="0"/>
                <a:cs typeface="Arial" panose="020B0604020202020204" pitchFamily="34" charset="0"/>
              </a:rPr>
              <a:t>, it </a:t>
            </a:r>
            <a:r>
              <a:rPr lang="fi-FI" altLang="fi-FI" sz="1600" dirty="0" err="1">
                <a:latin typeface="Arial" panose="020B0604020202020204" pitchFamily="34" charset="0"/>
                <a:cs typeface="Arial" panose="020B0604020202020204" pitchFamily="34" charset="0"/>
              </a:rPr>
              <a:t>gets</a:t>
            </a:r>
            <a:r>
              <a:rPr lang="fi-FI" altLang="fi-FI" sz="1600" dirty="0">
                <a:latin typeface="Arial" panose="020B0604020202020204" pitchFamily="34" charset="0"/>
                <a:cs typeface="Arial" panose="020B0604020202020204" pitchFamily="34" charset="0"/>
              </a:rPr>
              <a:t> copyright </a:t>
            </a:r>
            <a:r>
              <a:rPr lang="fi-FI" altLang="fi-FI" sz="1600" dirty="0" err="1">
                <a:latin typeface="Arial" panose="020B0604020202020204" pitchFamily="34" charset="0"/>
                <a:cs typeface="Arial" panose="020B0604020202020204" pitchFamily="34" charset="0"/>
              </a:rPr>
              <a:t>protection</a:t>
            </a:r>
            <a:endParaRPr lang="fi-FI" altLang="fi-FI" sz="1600" dirty="0">
              <a:latin typeface="Arial" panose="020B0604020202020204" pitchFamily="34" charset="0"/>
              <a:cs typeface="Arial" panose="020B0604020202020204" pitchFamily="34" charset="0"/>
            </a:endParaRPr>
          </a:p>
          <a:p>
            <a:pPr marL="165100" lvl="1" indent="0">
              <a:lnSpc>
                <a:spcPct val="95000"/>
              </a:lnSpc>
              <a:spcBef>
                <a:spcPct val="0"/>
              </a:spcBef>
              <a:buClr>
                <a:srgbClr val="000000"/>
              </a:buClr>
              <a:buNone/>
            </a:pPr>
            <a:endParaRPr lang="fi-FI" altLang="fi-FI" sz="1600" dirty="0">
              <a:latin typeface="Arial" panose="020B0604020202020204" pitchFamily="34" charset="0"/>
              <a:cs typeface="Arial" panose="020B0604020202020204" pitchFamily="34" charset="0"/>
            </a:endParaRPr>
          </a:p>
          <a:p>
            <a:pPr marL="165100" lvl="1" indent="0">
              <a:lnSpc>
                <a:spcPct val="95000"/>
              </a:lnSpc>
              <a:spcBef>
                <a:spcPct val="0"/>
              </a:spcBef>
              <a:buClr>
                <a:srgbClr val="000000"/>
              </a:buClr>
              <a:buNone/>
            </a:pPr>
            <a:r>
              <a:rPr lang="fi-FI" altLang="fi-FI" sz="1600" dirty="0" err="1">
                <a:latin typeface="Arial" panose="020B0604020202020204" pitchFamily="34" charset="0"/>
                <a:cs typeface="Arial" panose="020B0604020202020204" pitchFamily="34" charset="0"/>
              </a:rPr>
              <a:t>Sweden</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originality</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threshold</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low</a:t>
            </a:r>
            <a:endParaRPr lang="fi-FI" altLang="fi-FI" sz="1600" dirty="0">
              <a:latin typeface="Arial" panose="020B0604020202020204" pitchFamily="34" charset="0"/>
              <a:cs typeface="Arial" panose="020B0604020202020204" pitchFamily="34" charset="0"/>
            </a:endParaRPr>
          </a:p>
          <a:p>
            <a:pPr marL="165100" lvl="1" indent="0">
              <a:lnSpc>
                <a:spcPct val="95000"/>
              </a:lnSpc>
              <a:spcBef>
                <a:spcPct val="0"/>
              </a:spcBef>
              <a:buClr>
                <a:srgbClr val="000000"/>
              </a:buClr>
              <a:buNone/>
            </a:pPr>
            <a:r>
              <a:rPr lang="fi-FI" altLang="fi-FI" sz="1600" dirty="0" err="1">
                <a:latin typeface="Arial" panose="020B0604020202020204" pitchFamily="34" charset="0"/>
                <a:cs typeface="Arial" panose="020B0604020202020204" pitchFamily="34" charset="0"/>
              </a:rPr>
              <a:t>Maglite</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lamp</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above</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was</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original</a:t>
            </a:r>
            <a:r>
              <a:rPr lang="fi-FI" altLang="fi-FI" sz="1600" dirty="0">
                <a:latin typeface="Arial" panose="020B0604020202020204" pitchFamily="34" charset="0"/>
                <a:cs typeface="Arial" panose="020B0604020202020204" pitchFamily="34" charset="0"/>
              </a:rPr>
              <a:t>, design </a:t>
            </a:r>
            <a:r>
              <a:rPr lang="fi-FI" altLang="fi-FI" sz="1600" dirty="0" err="1">
                <a:latin typeface="Arial" panose="020B0604020202020204" pitchFamily="34" charset="0"/>
                <a:cs typeface="Arial" panose="020B0604020202020204" pitchFamily="34" charset="0"/>
              </a:rPr>
              <a:t>above</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work</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treshold</a:t>
            </a:r>
            <a:r>
              <a:rPr lang="fi-FI" altLang="fi-FI" sz="1600" dirty="0">
                <a:latin typeface="Arial" panose="020B0604020202020204" pitchFamily="34" charset="0"/>
                <a:cs typeface="Arial" panose="020B0604020202020204" pitchFamily="34" charset="0"/>
              </a:rPr>
              <a:t> , IKEA (</a:t>
            </a:r>
            <a:r>
              <a:rPr lang="fi-FI" altLang="fi-FI" sz="1600" dirty="0" err="1">
                <a:latin typeface="Arial" panose="020B0604020202020204" pitchFamily="34" charset="0"/>
                <a:cs typeface="Arial" panose="020B0604020202020204" pitchFamily="34" charset="0"/>
              </a:rPr>
              <a:t>below</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infringed</a:t>
            </a:r>
            <a:r>
              <a:rPr lang="fi-FI" altLang="fi-FI" sz="1600" dirty="0">
                <a:latin typeface="Arial" panose="020B0604020202020204" pitchFamily="34" charset="0"/>
                <a:cs typeface="Arial" panose="020B0604020202020204" pitchFamily="34" charset="0"/>
              </a:rPr>
              <a:t> copyright</a:t>
            </a:r>
          </a:p>
          <a:p>
            <a:pPr marL="165100" lvl="1" indent="0">
              <a:lnSpc>
                <a:spcPct val="95000"/>
              </a:lnSpc>
              <a:spcBef>
                <a:spcPct val="0"/>
              </a:spcBef>
              <a:buClr>
                <a:srgbClr val="000000"/>
              </a:buClr>
              <a:buNone/>
            </a:pPr>
            <a:r>
              <a:rPr lang="fi-FI" altLang="fi-FI" sz="1600" dirty="0" err="1">
                <a:latin typeface="Arial" panose="020B0604020202020204" pitchFamily="34" charset="0"/>
                <a:cs typeface="Arial" panose="020B0604020202020204" pitchFamily="34" charset="0"/>
              </a:rPr>
              <a:t>Supreme</a:t>
            </a:r>
            <a:r>
              <a:rPr lang="fi-FI" altLang="fi-FI" sz="1600" dirty="0">
                <a:latin typeface="Arial" panose="020B0604020202020204" pitchFamily="34" charset="0"/>
                <a:cs typeface="Arial" panose="020B0604020202020204" pitchFamily="34" charset="0"/>
              </a:rPr>
              <a:t> </a:t>
            </a:r>
            <a:r>
              <a:rPr lang="fi-FI" altLang="fi-FI" sz="1600" dirty="0" err="1">
                <a:latin typeface="Arial" panose="020B0604020202020204" pitchFamily="34" charset="0"/>
                <a:cs typeface="Arial" panose="020B0604020202020204" pitchFamily="34" charset="0"/>
              </a:rPr>
              <a:t>Court</a:t>
            </a:r>
            <a:r>
              <a:rPr lang="fi-FI" altLang="fi-FI" sz="1600" dirty="0">
                <a:latin typeface="Arial" panose="020B0604020202020204" pitchFamily="34" charset="0"/>
                <a:cs typeface="Arial" panose="020B0604020202020204" pitchFamily="34" charset="0"/>
              </a:rPr>
              <a:t>  9.4.2009 </a:t>
            </a:r>
            <a:r>
              <a:rPr lang="fi-FI" altLang="fi-FI" sz="1600" dirty="0" err="1">
                <a:latin typeface="Arial" panose="020B0604020202020204" pitchFamily="34" charset="0"/>
                <a:cs typeface="Arial" panose="020B0604020202020204" pitchFamily="34" charset="0"/>
              </a:rPr>
              <a:t>Sweden</a:t>
            </a:r>
            <a:endParaRPr lang="fi-FI" altLang="fi-FI" sz="1600" dirty="0">
              <a:latin typeface="Arial" panose="020B0604020202020204" pitchFamily="34" charset="0"/>
              <a:cs typeface="Arial" panose="020B0604020202020204" pitchFamily="34" charset="0"/>
            </a:endParaRPr>
          </a:p>
          <a:p>
            <a:pPr marL="506413" lvl="1" indent="-341313">
              <a:lnSpc>
                <a:spcPct val="95000"/>
              </a:lnSpc>
              <a:spcBef>
                <a:spcPct val="0"/>
              </a:spcBef>
              <a:buClr>
                <a:srgbClr val="000000"/>
              </a:buClr>
              <a:buFontTx/>
              <a:buChar char="•"/>
            </a:pPr>
            <a:endParaRPr lang="fi-FI" altLang="fi-FI" sz="1600" dirty="0">
              <a:latin typeface="Arial" panose="020B0604020202020204" pitchFamily="34" charset="0"/>
              <a:cs typeface="Arial" panose="020B0604020202020204" pitchFamily="34" charset="0"/>
            </a:endParaRPr>
          </a:p>
          <a:p>
            <a:endParaRPr lang="en-US" dirty="0"/>
          </a:p>
        </p:txBody>
      </p:sp>
      <p:pic>
        <p:nvPicPr>
          <p:cNvPr id="7" name="Picture 4" descr="15486567_17993b.jpg"/>
          <p:cNvPicPr>
            <a:picLocks noGrp="1" noChangeAspect="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4687888" y="2112671"/>
            <a:ext cx="3987800" cy="163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20"/>
          </p:nvPr>
        </p:nvSpPr>
        <p:spPr/>
        <p:txBody>
          <a:bodyPr/>
          <a:lstStyle/>
          <a:p>
            <a:pPr>
              <a:defRPr/>
            </a:pPr>
            <a:r>
              <a:rPr lang="fi-FI" dirty="0" err="1"/>
              <a:t>Images</a:t>
            </a:r>
            <a:r>
              <a:rPr lang="fi-FI" dirty="0"/>
              <a:t> </a:t>
            </a:r>
            <a:r>
              <a:rPr lang="fi-FI" dirty="0" err="1"/>
              <a:t>are</a:t>
            </a:r>
            <a:r>
              <a:rPr lang="fi-FI" dirty="0"/>
              <a:t> </a:t>
            </a:r>
            <a:r>
              <a:rPr lang="fi-FI" dirty="0" err="1"/>
              <a:t>not</a:t>
            </a:r>
            <a:r>
              <a:rPr lang="fi-FI" dirty="0"/>
              <a:t>  CC BY 4.0 </a:t>
            </a:r>
            <a:r>
              <a:rPr lang="fi-FI" dirty="0" err="1"/>
              <a:t>licensed</a:t>
            </a:r>
            <a:r>
              <a:rPr lang="fi-FI" dirty="0"/>
              <a:t> </a:t>
            </a:r>
          </a:p>
        </p:txBody>
      </p:sp>
    </p:spTree>
    <p:extLst>
      <p:ext uri="{BB962C8B-B14F-4D97-AF65-F5344CB8AC3E}">
        <p14:creationId xmlns:p14="http://schemas.microsoft.com/office/powerpoint/2010/main" val="455722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fi-FI" dirty="0">
                <a:latin typeface="Arial" panose="020B0604020202020204" pitchFamily="34" charset="0"/>
                <a:cs typeface="Arial" panose="020B0604020202020204" pitchFamily="34" charset="0"/>
              </a:rPr>
              <a:t>Copyright Council  decisions</a:t>
            </a:r>
            <a:br>
              <a:rPr lang="en-US" altLang="fi-FI"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sz="quarter" idx="14"/>
          </p:nvPr>
        </p:nvSpPr>
        <p:spPr/>
        <p:txBody>
          <a:bodyPr/>
          <a:lstStyle/>
          <a:p>
            <a:pPr>
              <a:lnSpc>
                <a:spcPct val="80000"/>
              </a:lnSpc>
            </a:pPr>
            <a:r>
              <a:rPr lang="en-US" altLang="fi-FI" sz="2200" dirty="0">
                <a:latin typeface="Arial" panose="020B0604020202020204" pitchFamily="34" charset="0"/>
                <a:cs typeface="Arial" panose="020B0604020202020204" pitchFamily="34" charset="0"/>
              </a:rPr>
              <a:t>Ministry of Education Copyright Council  decisions</a:t>
            </a:r>
          </a:p>
          <a:p>
            <a:pPr>
              <a:lnSpc>
                <a:spcPct val="80000"/>
              </a:lnSpc>
            </a:pPr>
            <a:endParaRPr lang="en-US" altLang="fi-FI" sz="2200" dirty="0">
              <a:latin typeface="Arial" panose="020B0604020202020204" pitchFamily="34" charset="0"/>
              <a:cs typeface="Arial" panose="020B0604020202020204" pitchFamily="34" charset="0"/>
            </a:endParaRPr>
          </a:p>
          <a:p>
            <a:pPr>
              <a:lnSpc>
                <a:spcPct val="80000"/>
              </a:lnSpc>
            </a:pPr>
            <a:r>
              <a:rPr lang="en-US" altLang="fi-FI" sz="1100" dirty="0">
                <a:solidFill>
                  <a:srgbClr val="898989"/>
                </a:solidFill>
              </a:rPr>
              <a:t>  </a:t>
            </a:r>
            <a:r>
              <a:rPr lang="en-US" altLang="fi-FI" dirty="0">
                <a:latin typeface="Arial" panose="020B0604020202020204" pitchFamily="34" charset="0"/>
                <a:cs typeface="Arial" panose="020B0604020202020204" pitchFamily="34" charset="0"/>
              </a:rPr>
              <a:t>TN 2010:10  1976  The  Savoy-vase designed by </a:t>
            </a:r>
            <a:r>
              <a:rPr lang="en-US" altLang="fi-FI" dirty="0" err="1">
                <a:latin typeface="Arial" panose="020B0604020202020204" pitchFamily="34" charset="0"/>
                <a:cs typeface="Arial" panose="020B0604020202020204" pitchFamily="34" charset="0"/>
              </a:rPr>
              <a:t>Alvar</a:t>
            </a:r>
            <a:r>
              <a:rPr lang="en-US" altLang="fi-FI" dirty="0">
                <a:latin typeface="Arial" panose="020B0604020202020204" pitchFamily="34" charset="0"/>
                <a:cs typeface="Arial" panose="020B0604020202020204" pitchFamily="34" charset="0"/>
              </a:rPr>
              <a:t> Aalto and Aino </a:t>
            </a:r>
            <a:r>
              <a:rPr lang="en-US" altLang="fi-FI" dirty="0" err="1">
                <a:latin typeface="Arial" panose="020B0604020202020204" pitchFamily="34" charset="0"/>
                <a:cs typeface="Arial" panose="020B0604020202020204" pitchFamily="34" charset="0"/>
              </a:rPr>
              <a:t>Marsio</a:t>
            </a:r>
            <a:r>
              <a:rPr lang="en-US" altLang="fi-FI" dirty="0">
                <a:latin typeface="Arial" panose="020B0604020202020204" pitchFamily="34" charset="0"/>
                <a:cs typeface="Arial" panose="020B0604020202020204" pitchFamily="34" charset="0"/>
              </a:rPr>
              <a:t> in 1936 is protected by copyright </a:t>
            </a:r>
            <a:r>
              <a:rPr lang="en-US" altLang="fi-FI" dirty="0" err="1">
                <a:latin typeface="Arial" panose="020B0604020202020204" pitchFamily="34" charset="0"/>
                <a:cs typeface="Arial" panose="020B0604020202020204" pitchFamily="34" charset="0"/>
              </a:rPr>
              <a:t>Copyright</a:t>
            </a:r>
            <a:r>
              <a:rPr lang="en-US" altLang="fi-FI" dirty="0">
                <a:latin typeface="Arial" panose="020B0604020202020204" pitchFamily="34" charset="0"/>
                <a:cs typeface="Arial" panose="020B0604020202020204" pitchFamily="34" charset="0"/>
              </a:rPr>
              <a:t> protection for design classics  important</a:t>
            </a:r>
          </a:p>
          <a:p>
            <a:pPr>
              <a:lnSpc>
                <a:spcPct val="80000"/>
              </a:lnSpc>
            </a:pPr>
            <a:endParaRPr lang="en-US" altLang="fi-FI" dirty="0">
              <a:latin typeface="Arial" panose="020B0604020202020204" pitchFamily="34" charset="0"/>
              <a:cs typeface="Arial" panose="020B0604020202020204" pitchFamily="34" charset="0"/>
            </a:endParaRPr>
          </a:p>
          <a:p>
            <a:pPr>
              <a:lnSpc>
                <a:spcPct val="80000"/>
              </a:lnSpc>
            </a:pPr>
            <a:r>
              <a:rPr lang="en-US" altLang="fi-FI" dirty="0">
                <a:latin typeface="Arial" panose="020B0604020202020204" pitchFamily="34" charset="0"/>
                <a:cs typeface="Arial" panose="020B0604020202020204" pitchFamily="34" charset="0"/>
              </a:rPr>
              <a:t>TN 2006:9 furniture design classics by for example  Eero </a:t>
            </a:r>
            <a:r>
              <a:rPr lang="en-US" altLang="fi-FI" dirty="0" err="1">
                <a:latin typeface="Arial" panose="020B0604020202020204" pitchFamily="34" charset="0"/>
                <a:cs typeface="Arial" panose="020B0604020202020204" pitchFamily="34" charset="0"/>
              </a:rPr>
              <a:t>Aarnio</a:t>
            </a:r>
            <a:r>
              <a:rPr lang="en-US" altLang="fi-FI" dirty="0">
                <a:latin typeface="Arial" panose="020B0604020202020204" pitchFamily="34" charset="0"/>
                <a:cs typeface="Arial" panose="020B0604020202020204" pitchFamily="34" charset="0"/>
              </a:rPr>
              <a:t>  </a:t>
            </a:r>
            <a:r>
              <a:rPr lang="en-US" altLang="fi-FI" dirty="0" err="1">
                <a:latin typeface="Arial" panose="020B0604020202020204" pitchFamily="34" charset="0"/>
                <a:cs typeface="Arial" panose="020B0604020202020204" pitchFamily="34" charset="0"/>
              </a:rPr>
              <a:t>pastilli</a:t>
            </a:r>
            <a:r>
              <a:rPr lang="en-US" altLang="fi-FI" dirty="0">
                <a:latin typeface="Arial" panose="020B0604020202020204" pitchFamily="34" charset="0"/>
                <a:cs typeface="Arial" panose="020B0604020202020204" pitchFamily="34" charset="0"/>
              </a:rPr>
              <a:t> chair were protected by copyright.</a:t>
            </a:r>
          </a:p>
          <a:p>
            <a:pPr>
              <a:lnSpc>
                <a:spcPct val="80000"/>
              </a:lnSpc>
            </a:pPr>
            <a:endParaRPr lang="en-US" altLang="fi-FI" dirty="0">
              <a:latin typeface="Arial" panose="020B0604020202020204" pitchFamily="34" charset="0"/>
              <a:cs typeface="Arial" panose="020B0604020202020204" pitchFamily="34" charset="0"/>
            </a:endParaRPr>
          </a:p>
          <a:p>
            <a:pPr>
              <a:lnSpc>
                <a:spcPct val="80000"/>
              </a:lnSpc>
            </a:pPr>
            <a:r>
              <a:rPr lang="en-US" altLang="fi-FI" dirty="0">
                <a:latin typeface="Arial" panose="020B0604020202020204" pitchFamily="34" charset="0"/>
                <a:cs typeface="Arial" panose="020B0604020202020204" pitchFamily="34" charset="0"/>
              </a:rPr>
              <a:t>TN 2007:7.  Ergonomic berry picking device was not original enough to get copyright protection</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961269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Agreements</a:t>
            </a:r>
            <a:r>
              <a:rPr lang="fi-FI" dirty="0"/>
              <a:t> </a:t>
            </a:r>
            <a:endParaRPr lang="en-US" dirty="0"/>
          </a:p>
        </p:txBody>
      </p:sp>
      <p:sp>
        <p:nvSpPr>
          <p:cNvPr id="3" name="Content Placeholder 2"/>
          <p:cNvSpPr>
            <a:spLocks noGrp="1"/>
          </p:cNvSpPr>
          <p:nvPr>
            <p:ph sz="quarter" idx="14"/>
          </p:nvPr>
        </p:nvSpPr>
        <p:spPr/>
        <p:txBody>
          <a:bodyPr/>
          <a:lstStyle/>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Intellectual property  can be transferred  with an agreement</a:t>
            </a:r>
          </a:p>
          <a:p>
            <a:pPr marL="0" lvl="1" indent="0">
              <a:lnSpc>
                <a:spcPct val="80000"/>
              </a:lnSpc>
              <a:buClr>
                <a:srgbClr val="000000"/>
              </a:buClr>
              <a:buNone/>
            </a:pPr>
            <a:r>
              <a:rPr lang="fi-FI" altLang="fi-FI" sz="2400" b="1" dirty="0" err="1">
                <a:latin typeface="Arial" panose="020B0604020202020204" pitchFamily="34" charset="0"/>
                <a:ea typeface="ＭＳ Ｐゴシック" charset="0"/>
                <a:cs typeface="Arial" panose="020B0604020202020204" pitchFamily="34" charset="0"/>
              </a:rPr>
              <a:t>Ownership</a:t>
            </a:r>
            <a:r>
              <a:rPr lang="fi-FI" altLang="fi-FI" sz="2400" b="1" dirty="0">
                <a:latin typeface="Arial" panose="020B0604020202020204" pitchFamily="34" charset="0"/>
                <a:ea typeface="ＭＳ Ｐゴシック" charset="0"/>
                <a:cs typeface="Arial" panose="020B0604020202020204" pitchFamily="34" charset="0"/>
              </a:rPr>
              <a:t> of </a:t>
            </a:r>
            <a:r>
              <a:rPr lang="fi-FI" altLang="fi-FI" sz="2400" b="1" dirty="0" err="1">
                <a:latin typeface="Arial" panose="020B0604020202020204" pitchFamily="34" charset="0"/>
                <a:ea typeface="ＭＳ Ｐゴシック" charset="0"/>
                <a:cs typeface="Arial" panose="020B0604020202020204" pitchFamily="34" charset="0"/>
              </a:rPr>
              <a:t>certain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intellectual</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property</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can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be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transferred</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or</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rights</a:t>
            </a:r>
            <a:r>
              <a:rPr lang="fi-FI" altLang="fi-FI" sz="2400" b="1" dirty="0">
                <a:latin typeface="Arial" panose="020B0604020202020204" pitchFamily="34" charset="0"/>
                <a:ea typeface="ＭＳ Ｐゴシック" charset="0"/>
                <a:cs typeface="Arial" panose="020B0604020202020204" pitchFamily="34" charset="0"/>
              </a:rPr>
              <a:t> to </a:t>
            </a:r>
            <a:r>
              <a:rPr lang="fi-FI" altLang="fi-FI" sz="2400" b="1" dirty="0" err="1">
                <a:latin typeface="Arial" panose="020B0604020202020204" pitchFamily="34" charset="0"/>
                <a:ea typeface="ＭＳ Ｐゴシック" charset="0"/>
                <a:cs typeface="Arial" panose="020B0604020202020204" pitchFamily="34" charset="0"/>
              </a:rPr>
              <a:t>use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can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be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granted</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with</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license</a:t>
            </a:r>
            <a:r>
              <a:rPr lang="fi-FI" altLang="fi-FI" sz="2400" b="1" dirty="0">
                <a:latin typeface="Arial" panose="020B0604020202020204" pitchFamily="34" charset="0"/>
                <a:ea typeface="ＭＳ Ｐゴシック" charset="0"/>
                <a:cs typeface="Arial" panose="020B0604020202020204" pitchFamily="34" charset="0"/>
              </a:rPr>
              <a:t> </a:t>
            </a:r>
            <a:endParaRPr lang="en-US" altLang="fi-FI" sz="2400" b="1" dirty="0">
              <a:latin typeface="Arial" panose="020B0604020202020204" pitchFamily="34" charset="0"/>
              <a:ea typeface="ＭＳ Ｐゴシック" charset="0"/>
              <a:cs typeface="Arial" panose="020B0604020202020204" pitchFamily="34" charset="0"/>
            </a:endParaRP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The rights transferred have to be  be clearly defined</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Also in employment contracts IPR transfer should be clearly defined in the contract</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Finland does not have an work for hire clause in Copyright Act </a:t>
            </a:r>
          </a:p>
          <a:p>
            <a:endParaRPr lang="en-US" dirty="0"/>
          </a:p>
        </p:txBody>
      </p:sp>
      <p:sp>
        <p:nvSpPr>
          <p:cNvPr id="6" name="Footer Placeholder 5"/>
          <p:cNvSpPr>
            <a:spLocks noGrp="1"/>
          </p:cNvSpPr>
          <p:nvPr>
            <p:ph type="ftr" sz="quarter" idx="16"/>
          </p:nvPr>
        </p:nvSpPr>
        <p:spPr/>
        <p:txBody>
          <a:bodyPr/>
          <a:lstStyle/>
          <a:p>
            <a:pPr>
              <a:defRPr/>
            </a:pPr>
            <a:r>
              <a:rPr lang="en-US"/>
              <a:t>http://creativecommons.org/licenses/by/4.0/</a:t>
            </a:r>
            <a:endParaRPr lang="fi-FI" dirty="0"/>
          </a:p>
        </p:txBody>
      </p:sp>
    </p:spTree>
    <p:extLst>
      <p:ext uri="{BB962C8B-B14F-4D97-AF65-F5344CB8AC3E}">
        <p14:creationId xmlns:p14="http://schemas.microsoft.com/office/powerpoint/2010/main" val="297663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idx="4294967295"/>
          </p:nvPr>
        </p:nvSpPr>
        <p:spPr>
          <a:xfrm>
            <a:off x="928608" y="352645"/>
            <a:ext cx="6601354" cy="780521"/>
          </a:xfrm>
          <a:prstGeom prst="rect">
            <a:avLst/>
          </a:prstGeom>
        </p:spPr>
        <p:txBody>
          <a:bodyPr lIns="76200" tIns="38100" rIns="76200" bIns="38100" anchor="ctr"/>
          <a:lstStyle/>
          <a:p>
            <a:r>
              <a:rPr lang="en-US" b="1" spc="-100" dirty="0">
                <a:solidFill>
                  <a:srgbClr val="0065BD"/>
                </a:solidFill>
              </a:rPr>
              <a:t>Different types of IP</a:t>
            </a:r>
            <a:endParaRPr lang="en-US" dirty="0">
              <a:latin typeface="Arial" charset="0"/>
            </a:endParaRPr>
          </a:p>
        </p:txBody>
      </p:sp>
      <p:sp>
        <p:nvSpPr>
          <p:cNvPr id="14" name="Rechteck 13"/>
          <p:cNvSpPr/>
          <p:nvPr/>
        </p:nvSpPr>
        <p:spPr>
          <a:xfrm>
            <a:off x="1451240" y="1979084"/>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marks</a:t>
            </a:r>
          </a:p>
        </p:txBody>
      </p:sp>
      <p:sp>
        <p:nvSpPr>
          <p:cNvPr id="15" name="Rechteck 14"/>
          <p:cNvSpPr/>
          <p:nvPr/>
        </p:nvSpPr>
        <p:spPr>
          <a:xfrm>
            <a:off x="2890574" y="1979084"/>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Distinctive identification of  products or services</a:t>
            </a:r>
          </a:p>
        </p:txBody>
      </p:sp>
      <p:sp>
        <p:nvSpPr>
          <p:cNvPr id="16" name="Rechteck 15"/>
          <p:cNvSpPr/>
          <p:nvPr/>
        </p:nvSpPr>
        <p:spPr>
          <a:xfrm>
            <a:off x="5147470" y="1979084"/>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and/or</a:t>
            </a:r>
          </a:p>
          <a:p>
            <a:pPr algn="ctr">
              <a:defRPr/>
            </a:pPr>
            <a:r>
              <a:rPr lang="en-US" dirty="0"/>
              <a:t>registration</a:t>
            </a:r>
          </a:p>
        </p:txBody>
      </p:sp>
      <p:sp>
        <p:nvSpPr>
          <p:cNvPr id="17"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sp>
        <p:nvSpPr>
          <p:cNvPr id="19" name="Rechteck 18"/>
          <p:cNvSpPr/>
          <p:nvPr/>
        </p:nvSpPr>
        <p:spPr>
          <a:xfrm>
            <a:off x="5172605" y="2857501"/>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Registration</a:t>
            </a:r>
          </a:p>
        </p:txBody>
      </p:sp>
      <p:pic>
        <p:nvPicPr>
          <p:cNvPr id="130066" name="Picture 9"/>
          <p:cNvPicPr>
            <a:picLocks noChangeAspect="1" noChangeArrowheads="1"/>
          </p:cNvPicPr>
          <p:nvPr/>
        </p:nvPicPr>
        <p:blipFill>
          <a:blip r:embed="rId3"/>
          <a:srcRect/>
          <a:stretch>
            <a:fillRect/>
          </a:stretch>
        </p:blipFill>
        <p:spPr bwMode="auto">
          <a:xfrm>
            <a:off x="7044532" y="2041261"/>
            <a:ext cx="1187979" cy="498739"/>
          </a:xfrm>
          <a:prstGeom prst="rect">
            <a:avLst/>
          </a:prstGeom>
          <a:noFill/>
          <a:ln w="9525">
            <a:noFill/>
            <a:miter lim="800000"/>
            <a:headEnd/>
            <a:tailEnd/>
          </a:ln>
        </p:spPr>
      </p:pic>
      <p:pic>
        <p:nvPicPr>
          <p:cNvPr id="130067"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pic>
        <p:nvPicPr>
          <p:cNvPr id="130069" name="Picture 29" descr="skd182667sdc"/>
          <p:cNvPicPr>
            <a:picLocks noChangeAspect="1" noChangeArrowheads="1"/>
          </p:cNvPicPr>
          <p:nvPr/>
        </p:nvPicPr>
        <p:blipFill>
          <a:blip r:embed="rId5"/>
          <a:srcRect l="26945" t="30795" r="29865" b="50974"/>
          <a:stretch>
            <a:fillRect/>
          </a:stretch>
        </p:blipFill>
        <p:spPr bwMode="auto">
          <a:xfrm>
            <a:off x="7090833" y="3866886"/>
            <a:ext cx="1021292" cy="431271"/>
          </a:xfrm>
          <a:prstGeom prst="rect">
            <a:avLst/>
          </a:prstGeom>
          <a:noFill/>
          <a:ln w="9525">
            <a:noFill/>
            <a:miter lim="800000"/>
            <a:headEnd/>
            <a:tailEnd/>
          </a:ln>
        </p:spPr>
      </p:pic>
      <p:sp>
        <p:nvSpPr>
          <p:cNvPr id="2" name="Rechteck 16"/>
          <p:cNvSpPr/>
          <p:nvPr/>
        </p:nvSpPr>
        <p:spPr>
          <a:xfrm>
            <a:off x="1451240" y="3757084"/>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secrets</a:t>
            </a:r>
          </a:p>
        </p:txBody>
      </p:sp>
      <p:sp>
        <p:nvSpPr>
          <p:cNvPr id="18"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3" name="Rechteck 17"/>
          <p:cNvSpPr/>
          <p:nvPr/>
        </p:nvSpPr>
        <p:spPr>
          <a:xfrm>
            <a:off x="2891896" y="3757084"/>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Valuable information not known to the public</a:t>
            </a:r>
          </a:p>
        </p:txBody>
      </p:sp>
      <p:sp>
        <p:nvSpPr>
          <p:cNvPr id="7" name="Rechteck 18"/>
          <p:cNvSpPr/>
          <p:nvPr/>
        </p:nvSpPr>
        <p:spPr>
          <a:xfrm>
            <a:off x="5172605" y="3757084"/>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Reasonable efforts to keep secret</a:t>
            </a:r>
          </a:p>
        </p:txBody>
      </p:sp>
      <p:sp>
        <p:nvSpPr>
          <p:cNvPr id="130074" name="Slide Number Placeholder 5"/>
          <p:cNvSpPr txBox="1">
            <a:spLocks noGrp="1"/>
          </p:cNvSpPr>
          <p:nvPr/>
        </p:nvSpPr>
        <p:spPr bwMode="auto">
          <a:xfrm>
            <a:off x="7212542" y="5437188"/>
            <a:ext cx="629708" cy="181240"/>
          </a:xfrm>
          <a:prstGeom prst="rect">
            <a:avLst/>
          </a:prstGeom>
          <a:noFill/>
          <a:ln w="9525">
            <a:noFill/>
            <a:miter lim="800000"/>
            <a:headEnd/>
            <a:tailEnd/>
          </a:ln>
        </p:spPr>
        <p:txBody>
          <a:bodyPr lIns="0" tIns="0" rIns="0" bIns="0" anchor="ctr"/>
          <a:lstStyle/>
          <a:p>
            <a:pPr algn="r"/>
            <a:fld id="{65A60579-BCE1-4CEE-A147-2FBF095B1288}" type="slidenum">
              <a:rPr lang="de-DE" sz="1000"/>
              <a:pPr algn="r"/>
              <a:t>3</a:t>
            </a:fld>
            <a:endParaRPr lang="de-DE" sz="1000"/>
          </a:p>
        </p:txBody>
      </p:sp>
      <p:sp>
        <p:nvSpPr>
          <p:cNvPr id="130077" name="Footer Placeholder 3"/>
          <p:cNvSpPr txBox="1">
            <a:spLocks noGrp="1"/>
          </p:cNvSpPr>
          <p:nvPr/>
        </p:nvSpPr>
        <p:spPr bwMode="auto">
          <a:xfrm>
            <a:off x="1271323" y="5461000"/>
            <a:ext cx="4507177" cy="396875"/>
          </a:xfrm>
          <a:prstGeom prst="rect">
            <a:avLst/>
          </a:prstGeom>
          <a:noFill/>
          <a:ln w="9525">
            <a:noFill/>
            <a:miter lim="800000"/>
            <a:headEnd/>
            <a:tailEnd/>
          </a:ln>
        </p:spPr>
        <p:txBody>
          <a:bodyPr lIns="0" tIns="0" rIns="0" bIns="0"/>
          <a:lstStyle/>
          <a:p>
            <a:r>
              <a:rPr lang="en-GB" sz="1000"/>
              <a:t>EPO/OHIM        Intellectual Property Teaching Kit - IP Basics</a:t>
            </a:r>
          </a:p>
        </p:txBody>
      </p:sp>
      <p:sp>
        <p:nvSpPr>
          <p:cNvPr id="130081" name="Textfeld 6"/>
          <p:cNvSpPr txBox="1">
            <a:spLocks noChangeArrowheads="1"/>
          </p:cNvSpPr>
          <p:nvPr/>
        </p:nvSpPr>
        <p:spPr bwMode="auto">
          <a:xfrm>
            <a:off x="1451240" y="1357314"/>
            <a:ext cx="1230313" cy="646331"/>
          </a:xfrm>
          <a:prstGeom prst="rect">
            <a:avLst/>
          </a:prstGeom>
          <a:noFill/>
          <a:ln w="9525">
            <a:noFill/>
            <a:miter lim="800000"/>
            <a:headEnd/>
            <a:tailEnd/>
          </a:ln>
        </p:spPr>
        <p:txBody>
          <a:bodyPr wrap="square">
            <a:spAutoFit/>
          </a:bodyPr>
          <a:lstStyle/>
          <a:p>
            <a:r>
              <a:rPr lang="en-US" b="1" dirty="0">
                <a:solidFill>
                  <a:schemeClr val="accent1"/>
                </a:solidFill>
              </a:rPr>
              <a:t>Legal right</a:t>
            </a:r>
          </a:p>
        </p:txBody>
      </p:sp>
      <p:sp>
        <p:nvSpPr>
          <p:cNvPr id="130082" name="Textfeld 7"/>
          <p:cNvSpPr txBox="1">
            <a:spLocks noChangeArrowheads="1"/>
          </p:cNvSpPr>
          <p:nvPr/>
        </p:nvSpPr>
        <p:spPr bwMode="auto">
          <a:xfrm>
            <a:off x="3387990" y="1539876"/>
            <a:ext cx="1261884" cy="369332"/>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30083" name="Textfeld 8"/>
          <p:cNvSpPr txBox="1">
            <a:spLocks noChangeArrowheads="1"/>
          </p:cNvSpPr>
          <p:nvPr/>
        </p:nvSpPr>
        <p:spPr bwMode="auto">
          <a:xfrm>
            <a:off x="5577417" y="1539876"/>
            <a:ext cx="813043" cy="369332"/>
          </a:xfrm>
          <a:prstGeom prst="rect">
            <a:avLst/>
          </a:prstGeom>
          <a:noFill/>
          <a:ln w="9525">
            <a:noFill/>
            <a:miter lim="800000"/>
            <a:headEnd/>
            <a:tailEnd/>
          </a:ln>
        </p:spPr>
        <p:txBody>
          <a:bodyPr wrap="none">
            <a:spAutoFit/>
          </a:bodyPr>
          <a:lstStyle/>
          <a:p>
            <a:r>
              <a:rPr lang="en-US" b="1" dirty="0">
                <a:solidFill>
                  <a:schemeClr val="accent1"/>
                </a:solidFill>
              </a:rPr>
              <a:t>How?</a:t>
            </a:r>
          </a:p>
        </p:txBody>
      </p:sp>
      <p:sp>
        <p:nvSpPr>
          <p:cNvPr id="4"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86"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sp>
        <p:nvSpPr>
          <p:cNvPr id="5"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6"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90"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sp>
        <p:nvSpPr>
          <p:cNvPr id="8"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9" name="Footer Placeholder 8"/>
          <p:cNvSpPr>
            <a:spLocks noGrp="1"/>
          </p:cNvSpPr>
          <p:nvPr>
            <p:ph type="ftr" sz="quarter" idx="10"/>
          </p:nvPr>
        </p:nvSpPr>
        <p:spPr/>
        <p:txBody>
          <a:bodyPr/>
          <a:lstStyle/>
          <a:p>
            <a:pPr>
              <a:defRPr/>
            </a:pPr>
            <a:r>
              <a:rPr lang="en-US"/>
              <a:t>Terms of use see https://oami.europa.eu/ohimportal/en/legal-notices</a:t>
            </a:r>
            <a:endParaRPr lang="en-GB"/>
          </a:p>
        </p:txBody>
      </p:sp>
    </p:spTree>
    <p:extLst>
      <p:ext uri="{BB962C8B-B14F-4D97-AF65-F5344CB8AC3E}">
        <p14:creationId xmlns:p14="http://schemas.microsoft.com/office/powerpoint/2010/main" val="14189462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Agreement</a:t>
            </a:r>
            <a:endParaRPr lang="en-US" dirty="0"/>
          </a:p>
        </p:txBody>
      </p:sp>
      <p:sp>
        <p:nvSpPr>
          <p:cNvPr id="3" name="Content Placeholder 2"/>
          <p:cNvSpPr>
            <a:spLocks noGrp="1"/>
          </p:cNvSpPr>
          <p:nvPr>
            <p:ph sz="quarter" idx="14"/>
          </p:nvPr>
        </p:nvSpPr>
        <p:spPr/>
        <p:txBody>
          <a:bodyPr/>
          <a:lstStyle/>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The right transferred can be an exclusive right – author can no longer use his/her work</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or a non-exclusive right – possibility to grant rights to several users</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 or sole right- author can still use the work but cannot transfer right to a third party </a:t>
            </a:r>
          </a:p>
          <a:p>
            <a:pPr marL="0" lvl="1" indent="0">
              <a:lnSpc>
                <a:spcPct val="80000"/>
              </a:lnSpc>
              <a:buClr>
                <a:srgbClr val="000000"/>
              </a:buClr>
              <a:buNone/>
            </a:pPr>
            <a:endParaRPr lang="en-US" altLang="fi-FI" sz="2400" b="1" dirty="0">
              <a:latin typeface="Arial" panose="020B0604020202020204" pitchFamily="34" charset="0"/>
              <a:ea typeface="ＭＳ Ｐゴシック" charset="0"/>
              <a:cs typeface="Arial" panose="020B0604020202020204" pitchFamily="34" charset="0"/>
            </a:endParaRP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According to Copyright Act the right to alter and the right to further transfer to third parties must be specifically mentioned in the agreement</a:t>
            </a:r>
          </a:p>
          <a:p>
            <a:pPr>
              <a:lnSpc>
                <a:spcPct val="95000"/>
              </a:lnSpc>
              <a:spcBef>
                <a:spcPct val="0"/>
              </a:spcBef>
            </a:pPr>
            <a:endParaRPr lang="en-US" altLang="fi-FI" sz="2700" dirty="0">
              <a:solidFill>
                <a:srgbClr val="000000"/>
              </a:solidFill>
              <a:latin typeface="Arial" panose="020B0604020202020204" pitchFamily="34" charset="0"/>
            </a:endParaRP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968972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5167-0CE7-302B-A546-FA6A757EDF11}"/>
              </a:ext>
            </a:extLst>
          </p:cNvPr>
          <p:cNvSpPr>
            <a:spLocks noGrp="1"/>
          </p:cNvSpPr>
          <p:nvPr>
            <p:ph type="ctrTitle"/>
          </p:nvPr>
        </p:nvSpPr>
        <p:spPr/>
        <p:txBody>
          <a:bodyPr/>
          <a:lstStyle/>
          <a:p>
            <a:r>
              <a:rPr lang="en-GB" dirty="0"/>
              <a:t>Agreements </a:t>
            </a:r>
          </a:p>
        </p:txBody>
      </p:sp>
      <p:sp>
        <p:nvSpPr>
          <p:cNvPr id="3" name="Content Placeholder 2">
            <a:extLst>
              <a:ext uri="{FF2B5EF4-FFF2-40B4-BE49-F238E27FC236}">
                <a16:creationId xmlns:a16="http://schemas.microsoft.com/office/drawing/2014/main" id="{EDDF9112-D7CB-08AC-328A-E67600E4994F}"/>
              </a:ext>
            </a:extLst>
          </p:cNvPr>
          <p:cNvSpPr>
            <a:spLocks noGrp="1"/>
          </p:cNvSpPr>
          <p:nvPr>
            <p:ph sz="quarter" idx="14"/>
          </p:nvPr>
        </p:nvSpPr>
        <p:spPr/>
        <p:txBody>
          <a:bodyPr/>
          <a:lstStyle/>
          <a:p>
            <a:r>
              <a:rPr lang="en-GB" dirty="0"/>
              <a:t>When using the copyright you own as an author, you balance the need to communicate and co-operate with others,  and the need to remain in control and use the full power that comes from ownership and operating on your own terms. </a:t>
            </a:r>
          </a:p>
          <a:p>
            <a:r>
              <a:rPr lang="en-GB" dirty="0"/>
              <a:t>The decision how and what to agree are case </a:t>
            </a:r>
            <a:r>
              <a:rPr lang="en-GB" dirty="0" err="1"/>
              <a:t>spefific</a:t>
            </a:r>
            <a:r>
              <a:rPr lang="en-GB" dirty="0"/>
              <a:t> and common practises are different in different fields, for example film industry and fine art  </a:t>
            </a:r>
          </a:p>
        </p:txBody>
      </p:sp>
      <p:sp>
        <p:nvSpPr>
          <p:cNvPr id="4" name="Footer Placeholder 3">
            <a:extLst>
              <a:ext uri="{FF2B5EF4-FFF2-40B4-BE49-F238E27FC236}">
                <a16:creationId xmlns:a16="http://schemas.microsoft.com/office/drawing/2014/main" id="{A023153C-1D3B-37CF-1A52-278FBE44B6D2}"/>
              </a:ext>
            </a:extLst>
          </p:cNvPr>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2848313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00D4-D3DE-4D2D-BD20-E2CCDFC5A8B0}"/>
              </a:ext>
            </a:extLst>
          </p:cNvPr>
          <p:cNvSpPr>
            <a:spLocks noGrp="1"/>
          </p:cNvSpPr>
          <p:nvPr>
            <p:ph type="ctrTitle"/>
          </p:nvPr>
        </p:nvSpPr>
        <p:spPr/>
        <p:txBody>
          <a:bodyPr/>
          <a:lstStyle/>
          <a:p>
            <a:r>
              <a:rPr lang="en-US" dirty="0"/>
              <a:t>Licensing example</a:t>
            </a:r>
            <a:endParaRPr lang="fi-FI" dirty="0"/>
          </a:p>
        </p:txBody>
      </p:sp>
      <p:sp>
        <p:nvSpPr>
          <p:cNvPr id="3" name="Content Placeholder 2">
            <a:extLst>
              <a:ext uri="{FF2B5EF4-FFF2-40B4-BE49-F238E27FC236}">
                <a16:creationId xmlns:a16="http://schemas.microsoft.com/office/drawing/2014/main" id="{F8B13AE6-2DB9-4F98-B3D4-9D3FC178E803}"/>
              </a:ext>
            </a:extLst>
          </p:cNvPr>
          <p:cNvSpPr>
            <a:spLocks noGrp="1"/>
          </p:cNvSpPr>
          <p:nvPr>
            <p:ph sz="quarter" idx="14"/>
          </p:nvPr>
        </p:nvSpPr>
        <p:spPr/>
        <p:txBody>
          <a:bodyPr/>
          <a:lstStyle/>
          <a:p>
            <a:r>
              <a:rPr lang="en-US" dirty="0"/>
              <a:t>Marimekko licenses its intellectual property, copyright, for use by UNIQLO</a:t>
            </a:r>
          </a:p>
          <a:p>
            <a:r>
              <a:rPr lang="fi-FI" dirty="0">
                <a:hlinkClick r:id="rId2"/>
              </a:rPr>
              <a:t>https://www.uniqlo.com/eu/en/collaborations/women/marimekko</a:t>
            </a:r>
            <a:endParaRPr lang="fi-FI" dirty="0"/>
          </a:p>
          <a:p>
            <a:endParaRPr lang="fi-FI" dirty="0"/>
          </a:p>
        </p:txBody>
      </p:sp>
      <p:sp>
        <p:nvSpPr>
          <p:cNvPr id="4" name="Footer Placeholder 3">
            <a:extLst>
              <a:ext uri="{FF2B5EF4-FFF2-40B4-BE49-F238E27FC236}">
                <a16:creationId xmlns:a16="http://schemas.microsoft.com/office/drawing/2014/main" id="{F2DE7D13-2CD9-4D1E-830E-2FB9A817EE32}"/>
              </a:ext>
            </a:extLst>
          </p:cNvPr>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2747673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89F8-C29A-4333-BF45-A5D77A6CCDC5}"/>
              </a:ext>
            </a:extLst>
          </p:cNvPr>
          <p:cNvSpPr>
            <a:spLocks noGrp="1"/>
          </p:cNvSpPr>
          <p:nvPr>
            <p:ph type="ctrTitle"/>
          </p:nvPr>
        </p:nvSpPr>
        <p:spPr/>
        <p:txBody>
          <a:bodyPr/>
          <a:lstStyle/>
          <a:p>
            <a:r>
              <a:rPr lang="en-US" dirty="0"/>
              <a:t>Licensing example</a:t>
            </a:r>
            <a:endParaRPr lang="fi-FI" dirty="0"/>
          </a:p>
        </p:txBody>
      </p:sp>
      <p:sp>
        <p:nvSpPr>
          <p:cNvPr id="3" name="Content Placeholder 2">
            <a:extLst>
              <a:ext uri="{FF2B5EF4-FFF2-40B4-BE49-F238E27FC236}">
                <a16:creationId xmlns:a16="http://schemas.microsoft.com/office/drawing/2014/main" id="{F89E8D25-9F0C-4EFD-B516-58A24CFDDBBE}"/>
              </a:ext>
            </a:extLst>
          </p:cNvPr>
          <p:cNvSpPr>
            <a:spLocks noGrp="1"/>
          </p:cNvSpPr>
          <p:nvPr>
            <p:ph sz="quarter" idx="14"/>
          </p:nvPr>
        </p:nvSpPr>
        <p:spPr/>
        <p:txBody>
          <a:bodyPr/>
          <a:lstStyle/>
          <a:p>
            <a:r>
              <a:rPr lang="fi-FI" dirty="0">
                <a:hlinkClick r:id="rId2"/>
              </a:rPr>
              <a:t>https://www.halofromnorth.com/</a:t>
            </a:r>
            <a:endParaRPr lang="fi-FI" dirty="0"/>
          </a:p>
          <a:p>
            <a:endParaRPr lang="fi-FI" dirty="0"/>
          </a:p>
          <a:p>
            <a:r>
              <a:rPr lang="fi-FI" dirty="0"/>
              <a:t>Halo </a:t>
            </a:r>
            <a:r>
              <a:rPr lang="fi-FI" dirty="0" err="1"/>
              <a:t>licenses</a:t>
            </a:r>
            <a:r>
              <a:rPr lang="fi-FI" dirty="0"/>
              <a:t> copyright of </a:t>
            </a:r>
            <a:r>
              <a:rPr lang="fi-FI" dirty="0" err="1"/>
              <a:t>painting</a:t>
            </a:r>
            <a:r>
              <a:rPr lang="fi-FI" dirty="0"/>
              <a:t> from Reidar </a:t>
            </a:r>
            <a:r>
              <a:rPr lang="fi-FI" dirty="0" err="1"/>
              <a:t>Särestöniemi</a:t>
            </a:r>
            <a:r>
              <a:rPr lang="fi-FI" dirty="0"/>
              <a:t> Foundation</a:t>
            </a:r>
          </a:p>
        </p:txBody>
      </p:sp>
      <p:sp>
        <p:nvSpPr>
          <p:cNvPr id="4" name="Footer Placeholder 3">
            <a:extLst>
              <a:ext uri="{FF2B5EF4-FFF2-40B4-BE49-F238E27FC236}">
                <a16:creationId xmlns:a16="http://schemas.microsoft.com/office/drawing/2014/main" id="{BEB4E2AB-A8D0-40C9-8893-FD6B097D77AC}"/>
              </a:ext>
            </a:extLst>
          </p:cNvPr>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1756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Choosing</a:t>
            </a:r>
            <a:r>
              <a:rPr lang="fi-FI" dirty="0"/>
              <a:t> an </a:t>
            </a:r>
            <a:r>
              <a:rPr lang="fi-FI" dirty="0" err="1"/>
              <a:t>Intellectual</a:t>
            </a:r>
            <a:r>
              <a:rPr lang="fi-FI" dirty="0"/>
              <a:t> Property </a:t>
            </a:r>
            <a:r>
              <a:rPr lang="fi-FI" dirty="0" err="1"/>
              <a:t>strategy</a:t>
            </a:r>
            <a:endParaRPr lang="en-US" dirty="0"/>
          </a:p>
        </p:txBody>
      </p:sp>
      <p:sp>
        <p:nvSpPr>
          <p:cNvPr id="3" name="Content Placeholder 2"/>
          <p:cNvSpPr>
            <a:spLocks noGrp="1"/>
          </p:cNvSpPr>
          <p:nvPr>
            <p:ph sz="quarter" idx="14"/>
          </p:nvPr>
        </p:nvSpPr>
        <p:spPr/>
        <p:txBody>
          <a:bodyPr/>
          <a:lstStyle/>
          <a:p>
            <a:r>
              <a:rPr lang="fi-FI" sz="2000" i="1" dirty="0" err="1"/>
              <a:t>All</a:t>
            </a:r>
            <a:r>
              <a:rPr lang="fi-FI" sz="2000" i="1" dirty="0"/>
              <a:t> </a:t>
            </a:r>
            <a:r>
              <a:rPr lang="fi-FI" sz="2000" i="1" dirty="0" err="1"/>
              <a:t>decisions</a:t>
            </a:r>
            <a:r>
              <a:rPr lang="fi-FI" sz="2000" i="1" dirty="0"/>
              <a:t> </a:t>
            </a:r>
            <a:r>
              <a:rPr lang="fi-FI" sz="2000" i="1" dirty="0" err="1"/>
              <a:t>about</a:t>
            </a:r>
            <a:r>
              <a:rPr lang="fi-FI" sz="2000" i="1" dirty="0"/>
              <a:t> </a:t>
            </a:r>
            <a:r>
              <a:rPr lang="fi-FI" sz="2000" i="1" dirty="0" err="1"/>
              <a:t>registering</a:t>
            </a:r>
            <a:r>
              <a:rPr lang="fi-FI" sz="2000" i="1" dirty="0"/>
              <a:t>, </a:t>
            </a:r>
            <a:r>
              <a:rPr lang="fi-FI" sz="2000" i="1" dirty="0" err="1"/>
              <a:t>enforcement</a:t>
            </a:r>
            <a:r>
              <a:rPr lang="fi-FI" sz="2000" i="1" dirty="0"/>
              <a:t> </a:t>
            </a:r>
            <a:r>
              <a:rPr lang="fi-FI" sz="2000" i="1" dirty="0" err="1"/>
              <a:t>or</a:t>
            </a:r>
            <a:r>
              <a:rPr lang="fi-FI" sz="2000" i="1" dirty="0"/>
              <a:t> </a:t>
            </a:r>
            <a:r>
              <a:rPr lang="fi-FI" sz="2000" i="1" dirty="0" err="1"/>
              <a:t>agreements</a:t>
            </a:r>
            <a:r>
              <a:rPr lang="fi-FI" sz="2000" i="1" dirty="0"/>
              <a:t> </a:t>
            </a:r>
            <a:r>
              <a:rPr lang="fi-FI" sz="2000" i="1" dirty="0" err="1"/>
              <a:t>concerning</a:t>
            </a:r>
            <a:r>
              <a:rPr lang="fi-FI" sz="2000" i="1" dirty="0"/>
              <a:t>  </a:t>
            </a:r>
            <a:r>
              <a:rPr lang="fi-FI" sz="2000" i="1" dirty="0" err="1"/>
              <a:t>intellectual</a:t>
            </a:r>
            <a:r>
              <a:rPr lang="fi-FI" sz="2000" i="1" dirty="0"/>
              <a:t> </a:t>
            </a:r>
            <a:r>
              <a:rPr lang="fi-FI" sz="2000" i="1" dirty="0" err="1"/>
              <a:t>property</a:t>
            </a:r>
            <a:r>
              <a:rPr lang="fi-FI" sz="2000" i="1" dirty="0"/>
              <a:t> </a:t>
            </a:r>
            <a:r>
              <a:rPr lang="fi-FI" sz="2000" i="1" dirty="0" err="1"/>
              <a:t>protection</a:t>
            </a:r>
            <a:r>
              <a:rPr lang="fi-FI" sz="2000" i="1" dirty="0"/>
              <a:t> </a:t>
            </a:r>
            <a:r>
              <a:rPr lang="fi-FI" sz="2000" i="1" dirty="0" err="1"/>
              <a:t>should</a:t>
            </a:r>
            <a:r>
              <a:rPr lang="fi-FI" sz="2000" i="1" dirty="0"/>
              <a:t> </a:t>
            </a:r>
            <a:r>
              <a:rPr lang="fi-FI" sz="2000" i="1" dirty="0" err="1"/>
              <a:t>be</a:t>
            </a:r>
            <a:r>
              <a:rPr lang="fi-FI" sz="2000" i="1" dirty="0"/>
              <a:t> </a:t>
            </a:r>
            <a:r>
              <a:rPr lang="fi-FI" sz="2000" i="1" dirty="0" err="1"/>
              <a:t>done</a:t>
            </a:r>
            <a:r>
              <a:rPr lang="fi-FI" sz="2000" i="1" dirty="0"/>
              <a:t> </a:t>
            </a:r>
            <a:r>
              <a:rPr lang="fi-FI" sz="2000" i="1" dirty="0" err="1"/>
              <a:t>according</a:t>
            </a:r>
            <a:r>
              <a:rPr lang="fi-FI" sz="2000" i="1" dirty="0"/>
              <a:t> to </a:t>
            </a:r>
            <a:r>
              <a:rPr lang="fi-FI" sz="2000" i="1" dirty="0" err="1"/>
              <a:t>intellectual</a:t>
            </a:r>
            <a:r>
              <a:rPr lang="fi-FI" sz="2000" i="1" dirty="0"/>
              <a:t> </a:t>
            </a:r>
            <a:r>
              <a:rPr lang="fi-FI" sz="2000" i="1" dirty="0" err="1"/>
              <a:t>property</a:t>
            </a:r>
            <a:r>
              <a:rPr lang="fi-FI" sz="2000" i="1" dirty="0"/>
              <a:t>  </a:t>
            </a:r>
            <a:r>
              <a:rPr lang="fi-FI" sz="2000" i="1" dirty="0" err="1"/>
              <a:t>strategy</a:t>
            </a:r>
            <a:r>
              <a:rPr lang="fi-FI" sz="2000" i="1" dirty="0"/>
              <a:t> </a:t>
            </a:r>
            <a:r>
              <a:rPr lang="fi-FI" sz="2000" i="1" dirty="0" err="1"/>
              <a:t>chosen</a:t>
            </a:r>
            <a:r>
              <a:rPr lang="fi-FI" sz="2000" i="1" dirty="0"/>
              <a:t>. </a:t>
            </a:r>
          </a:p>
          <a:p>
            <a:endParaRPr lang="fi-FI" sz="2000" i="1" dirty="0"/>
          </a:p>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23.5.2023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34</a:t>
            </a:fld>
            <a:endParaRPr lang="fi-FI"/>
          </a:p>
        </p:txBody>
      </p:sp>
    </p:spTree>
    <p:extLst>
      <p:ext uri="{BB962C8B-B14F-4D97-AF65-F5344CB8AC3E}">
        <p14:creationId xmlns:p14="http://schemas.microsoft.com/office/powerpoint/2010/main" val="2357429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Intellectual property strategy</a:t>
            </a:r>
            <a:endParaRPr lang="fi-FI" dirty="0"/>
          </a:p>
        </p:txBody>
      </p:sp>
      <p:sp>
        <p:nvSpPr>
          <p:cNvPr id="3" name="Content Placeholder 2"/>
          <p:cNvSpPr>
            <a:spLocks noGrp="1"/>
          </p:cNvSpPr>
          <p:nvPr>
            <p:ph sz="quarter" idx="14"/>
          </p:nvPr>
        </p:nvSpPr>
        <p:spPr>
          <a:xfrm>
            <a:off x="438436" y="1261611"/>
            <a:ext cx="8207374" cy="3324370"/>
          </a:xfrm>
        </p:spPr>
        <p:txBody>
          <a:bodyPr/>
          <a:lstStyle/>
          <a:p>
            <a:r>
              <a:rPr lang="en-US" dirty="0"/>
              <a:t>Choose the same wordmark for your company name, trademark and domain name and for social media accounts. </a:t>
            </a:r>
          </a:p>
          <a:p>
            <a:r>
              <a:rPr lang="en-US" dirty="0"/>
              <a:t> so that would be  SAMESAME OY   company name, samesame.com, </a:t>
            </a:r>
            <a:r>
              <a:rPr lang="fi-FI" sz="24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t> 2023 SAMESAME </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3200" dirty="0">
                <a:effectLst/>
                <a:latin typeface="Calibri" panose="020F0502020204030204" pitchFamily="34" charset="0"/>
                <a:ea typeface="Calibri" panose="020F0502020204030204" pitchFamily="34" charset="0"/>
                <a:cs typeface="Times New Roman" panose="02020603050405020304" pitchFamily="18" charset="0"/>
              </a:rPr>
              <a:t> </a:t>
            </a:r>
            <a:r>
              <a:rPr lang="fi-FI" sz="2000" dirty="0">
                <a:effectLst/>
                <a:latin typeface="Calibri" panose="020F0502020204030204" pitchFamily="34" charset="0"/>
                <a:ea typeface="Calibri" panose="020F0502020204030204" pitchFamily="34" charset="0"/>
                <a:cs typeface="Times New Roman" panose="02020603050405020304" pitchFamily="18" charset="0"/>
              </a:rPr>
              <a:t>SAMESAME</a:t>
            </a:r>
            <a:r>
              <a:rPr lang="fi-FI" sz="3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32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or</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latin typeface="Calibri" panose="020F0502020204030204" pitchFamily="34" charset="0"/>
                <a:ea typeface="Calibri" panose="020F0502020204030204" pitchFamily="34" charset="0"/>
                <a:cs typeface="Times New Roman" panose="02020603050405020304" pitchFamily="18" charset="0"/>
              </a:rPr>
              <a:t> SAMESAME</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if</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pay</a:t>
            </a:r>
            <a:r>
              <a:rPr lang="fi-FI" sz="1800" dirty="0">
                <a:effectLst/>
                <a:latin typeface="Calibri" panose="020F0502020204030204" pitchFamily="34" charset="0"/>
                <a:ea typeface="Calibri" panose="020F0502020204030204" pitchFamily="34" charset="0"/>
                <a:cs typeface="Times New Roman" panose="02020603050405020304" pitchFamily="18" charset="0"/>
              </a:rPr>
              <a:t> for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registartion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If you are starting out with zero budget for IP protection you can use unregistered trademark TM, but registered trademark is always better. </a:t>
            </a:r>
          </a:p>
          <a:p>
            <a:endParaRPr lang="en-US" dirty="0"/>
          </a:p>
          <a:p>
            <a:endParaRPr lang="en-US"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2001538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Registration online for registered designs and trademarks</a:t>
            </a:r>
            <a:endParaRPr lang="fi-FI" dirty="0"/>
          </a:p>
        </p:txBody>
      </p:sp>
      <p:sp>
        <p:nvSpPr>
          <p:cNvPr id="3" name="Content Placeholder 2"/>
          <p:cNvSpPr>
            <a:spLocks noGrp="1"/>
          </p:cNvSpPr>
          <p:nvPr>
            <p:ph sz="quarter" idx="14"/>
          </p:nvPr>
        </p:nvSpPr>
        <p:spPr/>
        <p:txBody>
          <a:bodyPr/>
          <a:lstStyle/>
          <a:p>
            <a:r>
              <a:rPr lang="fi-FI" dirty="0">
                <a:hlinkClick r:id="rId2"/>
              </a:rPr>
              <a:t>https://euipo.europa.eu/ohimportal/en</a:t>
            </a:r>
            <a:endParaRPr lang="fi-FI" dirty="0"/>
          </a:p>
          <a:p>
            <a:endParaRPr lang="en-US" dirty="0"/>
          </a:p>
          <a:p>
            <a:r>
              <a:rPr lang="en-US" dirty="0"/>
              <a:t>You need  one picture file /pictures from different sides of the design either drawing or photo format</a:t>
            </a:r>
          </a:p>
          <a:p>
            <a:r>
              <a:rPr lang="en-US" dirty="0"/>
              <a:t>A credit card for  payment of registration fees</a:t>
            </a:r>
          </a:p>
          <a:p>
            <a:endParaRPr lang="en-US" dirty="0"/>
          </a:p>
          <a:p>
            <a:r>
              <a:rPr lang="en-US" dirty="0"/>
              <a:t>For logo as trademark you also need the picture of the logo, for wordmark just write the word for example SAMESAME. For registration the wordmark is written in capital letters. </a:t>
            </a:r>
            <a:endParaRPr lang="fi-FI" dirty="0"/>
          </a:p>
          <a:p>
            <a:endParaRPr lang="fi-FI"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699191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More </a:t>
            </a:r>
            <a:r>
              <a:rPr lang="fi-FI" dirty="0" err="1"/>
              <a:t>information</a:t>
            </a:r>
            <a:endParaRPr lang="en-US" dirty="0"/>
          </a:p>
        </p:txBody>
      </p:sp>
      <p:sp>
        <p:nvSpPr>
          <p:cNvPr id="3" name="Content Placeholder 2"/>
          <p:cNvSpPr>
            <a:spLocks noGrp="1"/>
          </p:cNvSpPr>
          <p:nvPr>
            <p:ph sz="quarter" idx="14"/>
          </p:nvPr>
        </p:nvSpPr>
        <p:spPr/>
        <p:txBody>
          <a:bodyPr/>
          <a:lstStyle/>
          <a:p>
            <a:r>
              <a:rPr lang="fi-FI" dirty="0">
                <a:hlinkClick r:id="rId2"/>
              </a:rPr>
              <a:t>http://copyright.aalto.fi/en/</a:t>
            </a:r>
            <a:endParaRPr lang="fi-FI" dirty="0"/>
          </a:p>
          <a:p>
            <a:r>
              <a:rPr lang="fi-FI" dirty="0">
                <a:hlinkClick r:id="rId3"/>
              </a:rPr>
              <a:t>https://www.prh.fi/en/index.html</a:t>
            </a:r>
            <a:endParaRPr lang="fi-FI" dirty="0"/>
          </a:p>
          <a:p>
            <a:r>
              <a:rPr lang="en-US" u="sng" dirty="0">
                <a:hlinkClick r:id="rId4"/>
              </a:rPr>
              <a:t>https://euipo.europa.eu/ohimportal/en</a:t>
            </a:r>
            <a:endParaRPr lang="fi-FI" dirty="0"/>
          </a:p>
          <a:p>
            <a:endParaRPr lang="fi-FI" dirty="0"/>
          </a:p>
          <a:p>
            <a:r>
              <a:rPr lang="fi-FI" dirty="0">
                <a:hlinkClick r:id="rId5"/>
              </a:rPr>
              <a:t>https://www.iprhelpdesk.eu/SME_Corner</a:t>
            </a:r>
            <a:endParaRPr lang="fi-FI" dirty="0"/>
          </a:p>
          <a:p>
            <a:endParaRPr lang="en-US" dirty="0"/>
          </a:p>
          <a:p>
            <a:r>
              <a:rPr lang="fi-FI" dirty="0"/>
              <a:t>https://creativecommons.org/</a:t>
            </a:r>
          </a:p>
          <a:p>
            <a:r>
              <a:rPr lang="fi-FI" dirty="0" err="1"/>
              <a:t>Questions</a:t>
            </a:r>
            <a:r>
              <a:rPr lang="fi-FI" dirty="0"/>
              <a:t>? maria.rehbinder@aalto.fi</a:t>
            </a:r>
            <a:endParaRPr lang="en-US"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39056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(IP) </a:t>
            </a:r>
            <a:r>
              <a:rPr lang="fi-FI" dirty="0" err="1"/>
              <a:t>Legislation</a:t>
            </a:r>
            <a:r>
              <a:rPr lang="fi-FI" dirty="0"/>
              <a:t> and </a:t>
            </a:r>
            <a:r>
              <a:rPr lang="fi-FI" dirty="0" err="1"/>
              <a:t>Agreements</a:t>
            </a:r>
            <a:endParaRPr lang="en-US" dirty="0"/>
          </a:p>
        </p:txBody>
      </p:sp>
      <p:sp>
        <p:nvSpPr>
          <p:cNvPr id="3" name="Content Placeholder 2"/>
          <p:cNvSpPr>
            <a:spLocks noGrp="1"/>
          </p:cNvSpPr>
          <p:nvPr>
            <p:ph sz="quarter" idx="14"/>
          </p:nvPr>
        </p:nvSpPr>
        <p:spPr/>
        <p:txBody>
          <a:bodyPr/>
          <a:lstStyle/>
          <a:p>
            <a:r>
              <a:rPr lang="fi-FI" dirty="0" err="1"/>
              <a:t>Legislation</a:t>
            </a:r>
            <a:r>
              <a:rPr lang="fi-FI" dirty="0"/>
              <a:t> </a:t>
            </a:r>
            <a:r>
              <a:rPr lang="fi-FI" dirty="0" err="1"/>
              <a:t>defines</a:t>
            </a:r>
            <a:r>
              <a:rPr lang="fi-FI" dirty="0"/>
              <a:t> </a:t>
            </a:r>
            <a:r>
              <a:rPr lang="fi-FI" dirty="0" err="1"/>
              <a:t>the</a:t>
            </a:r>
            <a:r>
              <a:rPr lang="fi-FI" dirty="0"/>
              <a:t> </a:t>
            </a:r>
            <a:r>
              <a:rPr lang="fi-FI" dirty="0" err="1"/>
              <a:t>scope</a:t>
            </a:r>
            <a:r>
              <a:rPr lang="fi-FI" dirty="0"/>
              <a:t> of  </a:t>
            </a:r>
            <a:r>
              <a:rPr lang="fi-FI" dirty="0" err="1"/>
              <a:t>intellectual</a:t>
            </a:r>
            <a:r>
              <a:rPr lang="fi-FI" dirty="0"/>
              <a:t> </a:t>
            </a:r>
            <a:r>
              <a:rPr lang="fi-FI" dirty="0" err="1"/>
              <a:t>property</a:t>
            </a:r>
            <a:r>
              <a:rPr lang="fi-FI" dirty="0"/>
              <a:t> </a:t>
            </a:r>
            <a:r>
              <a:rPr lang="fi-FI" dirty="0" err="1"/>
              <a:t>rights</a:t>
            </a:r>
            <a:r>
              <a:rPr lang="fi-FI" dirty="0"/>
              <a:t>, </a:t>
            </a:r>
            <a:r>
              <a:rPr lang="fi-FI" dirty="0" err="1"/>
              <a:t>when</a:t>
            </a:r>
            <a:r>
              <a:rPr lang="fi-FI" dirty="0"/>
              <a:t>  </a:t>
            </a:r>
            <a:r>
              <a:rPr lang="fi-FI" dirty="0" err="1"/>
              <a:t>they</a:t>
            </a:r>
            <a:r>
              <a:rPr lang="fi-FI" dirty="0"/>
              <a:t> </a:t>
            </a:r>
            <a:r>
              <a:rPr lang="fi-FI" dirty="0" err="1"/>
              <a:t>are</a:t>
            </a:r>
            <a:r>
              <a:rPr lang="fi-FI" dirty="0"/>
              <a:t> </a:t>
            </a:r>
            <a:r>
              <a:rPr lang="fi-FI" dirty="0" err="1"/>
              <a:t>born</a:t>
            </a:r>
            <a:r>
              <a:rPr lang="fi-FI" dirty="0"/>
              <a:t> and to </a:t>
            </a:r>
            <a:r>
              <a:rPr lang="fi-FI" dirty="0" err="1"/>
              <a:t>whom</a:t>
            </a:r>
            <a:r>
              <a:rPr lang="fi-FI" dirty="0"/>
              <a:t>/to </a:t>
            </a:r>
            <a:r>
              <a:rPr lang="fi-FI" dirty="0" err="1"/>
              <a:t>what</a:t>
            </a:r>
            <a:r>
              <a:rPr lang="fi-FI" dirty="0"/>
              <a:t> </a:t>
            </a:r>
            <a:r>
              <a:rPr lang="fi-FI" dirty="0" err="1"/>
              <a:t>entity</a:t>
            </a:r>
            <a:endParaRPr lang="fi-FI" dirty="0"/>
          </a:p>
          <a:p>
            <a:r>
              <a:rPr lang="fi-FI" dirty="0"/>
              <a:t>IP </a:t>
            </a:r>
            <a:r>
              <a:rPr lang="fi-FI" dirty="0" err="1"/>
              <a:t>rights</a:t>
            </a:r>
            <a:r>
              <a:rPr lang="fi-FI" dirty="0"/>
              <a:t> </a:t>
            </a:r>
            <a:r>
              <a:rPr lang="fi-FI" dirty="0" err="1"/>
              <a:t>give</a:t>
            </a:r>
            <a:r>
              <a:rPr lang="fi-FI" dirty="0"/>
              <a:t> the </a:t>
            </a:r>
            <a:r>
              <a:rPr lang="fi-FI" dirty="0" err="1"/>
              <a:t>author</a:t>
            </a:r>
            <a:r>
              <a:rPr lang="fi-FI" dirty="0"/>
              <a:t> the </a:t>
            </a:r>
            <a:r>
              <a:rPr lang="fi-FI" dirty="0" err="1"/>
              <a:t>right</a:t>
            </a:r>
            <a:r>
              <a:rPr lang="fi-FI" dirty="0"/>
              <a:t> to </a:t>
            </a:r>
            <a:r>
              <a:rPr lang="fi-FI" dirty="0" err="1"/>
              <a:t>deny</a:t>
            </a:r>
            <a:r>
              <a:rPr lang="fi-FI" dirty="0"/>
              <a:t> others from </a:t>
            </a:r>
            <a:r>
              <a:rPr lang="fi-FI" dirty="0" err="1"/>
              <a:t>using</a:t>
            </a:r>
            <a:r>
              <a:rPr lang="fi-FI" dirty="0"/>
              <a:t> of </a:t>
            </a:r>
            <a:r>
              <a:rPr lang="fi-FI" dirty="0" err="1"/>
              <a:t>their</a:t>
            </a:r>
            <a:r>
              <a:rPr lang="fi-FI" dirty="0"/>
              <a:t> </a:t>
            </a:r>
            <a:r>
              <a:rPr lang="fi-FI" dirty="0" err="1"/>
              <a:t>exclusive</a:t>
            </a:r>
            <a:r>
              <a:rPr lang="fi-FI" dirty="0"/>
              <a:t> </a:t>
            </a:r>
            <a:r>
              <a:rPr lang="fi-FI" dirty="0" err="1"/>
              <a:t>right</a:t>
            </a:r>
            <a:endParaRPr lang="fi-FI" dirty="0"/>
          </a:p>
          <a:p>
            <a:r>
              <a:rPr lang="fi-FI" dirty="0" err="1"/>
              <a:t>Intellectual</a:t>
            </a:r>
            <a:r>
              <a:rPr lang="fi-FI" dirty="0"/>
              <a:t> </a:t>
            </a:r>
            <a:r>
              <a:rPr lang="fi-FI" dirty="0" err="1"/>
              <a:t>property</a:t>
            </a:r>
            <a:r>
              <a:rPr lang="fi-FI" dirty="0"/>
              <a:t> </a:t>
            </a:r>
            <a:r>
              <a:rPr lang="fi-FI" dirty="0" err="1"/>
              <a:t>legislation</a:t>
            </a:r>
            <a:r>
              <a:rPr lang="fi-FI" dirty="0"/>
              <a:t> is </a:t>
            </a:r>
            <a:r>
              <a:rPr lang="fi-FI" dirty="0" err="1"/>
              <a:t>contractual</a:t>
            </a:r>
            <a:endParaRPr lang="fi-FI" dirty="0"/>
          </a:p>
          <a:p>
            <a:r>
              <a:rPr lang="fi-FI" dirty="0" err="1"/>
              <a:t>Agreements</a:t>
            </a:r>
            <a:r>
              <a:rPr lang="fi-FI" dirty="0"/>
              <a:t> </a:t>
            </a:r>
            <a:r>
              <a:rPr lang="fi-FI" dirty="0" err="1"/>
              <a:t>define</a:t>
            </a:r>
            <a:r>
              <a:rPr lang="fi-FI" dirty="0"/>
              <a:t> </a:t>
            </a:r>
            <a:r>
              <a:rPr lang="fi-FI" dirty="0" err="1"/>
              <a:t>how</a:t>
            </a:r>
            <a:r>
              <a:rPr lang="fi-FI" dirty="0"/>
              <a:t> IP </a:t>
            </a:r>
            <a:r>
              <a:rPr lang="fi-FI" dirty="0" err="1"/>
              <a:t>right</a:t>
            </a:r>
            <a:r>
              <a:rPr lang="fi-FI" dirty="0"/>
              <a:t> </a:t>
            </a:r>
            <a:r>
              <a:rPr lang="fi-FI" dirty="0" err="1"/>
              <a:t>can</a:t>
            </a:r>
            <a:r>
              <a:rPr lang="fi-FI" dirty="0"/>
              <a:t> </a:t>
            </a:r>
            <a:r>
              <a:rPr lang="fi-FI" dirty="0" err="1"/>
              <a:t>be</a:t>
            </a:r>
            <a:r>
              <a:rPr lang="fi-FI" dirty="0"/>
              <a:t> </a:t>
            </a:r>
            <a:r>
              <a:rPr lang="fi-FI" dirty="0" err="1"/>
              <a:t>used</a:t>
            </a:r>
            <a:r>
              <a:rPr lang="fi-FI" dirty="0"/>
              <a:t> </a:t>
            </a:r>
          </a:p>
          <a:p>
            <a:r>
              <a:rPr lang="fi-FI" altLang="fi-FI" dirty="0"/>
              <a:t>IP </a:t>
            </a:r>
            <a:r>
              <a:rPr lang="fi-FI" altLang="fi-FI" dirty="0" err="1"/>
              <a:t>can</a:t>
            </a:r>
            <a:r>
              <a:rPr lang="fi-FI" altLang="fi-FI" dirty="0"/>
              <a:t> </a:t>
            </a:r>
            <a:r>
              <a:rPr lang="fi-FI" altLang="fi-FI" dirty="0" err="1"/>
              <a:t>be</a:t>
            </a:r>
            <a:r>
              <a:rPr lang="fi-FI" altLang="fi-FI" dirty="0"/>
              <a:t> </a:t>
            </a:r>
            <a:r>
              <a:rPr lang="fi-FI" altLang="fi-FI" dirty="0" err="1"/>
              <a:t>sold</a:t>
            </a:r>
            <a:r>
              <a:rPr lang="fi-FI" altLang="fi-FI" dirty="0"/>
              <a:t>, </a:t>
            </a:r>
            <a:r>
              <a:rPr lang="fi-FI" altLang="fi-FI" dirty="0" err="1"/>
              <a:t>licensed</a:t>
            </a:r>
            <a:r>
              <a:rPr lang="fi-FI" altLang="fi-FI" dirty="0"/>
              <a:t> </a:t>
            </a:r>
            <a:r>
              <a:rPr lang="fi-FI" altLang="fi-FI" dirty="0" err="1"/>
              <a:t>or</a:t>
            </a:r>
            <a:r>
              <a:rPr lang="fi-FI" altLang="fi-FI" dirty="0"/>
              <a:t> </a:t>
            </a:r>
            <a:r>
              <a:rPr lang="fi-FI" altLang="fi-FI" dirty="0" err="1"/>
              <a:t>inherited</a:t>
            </a:r>
            <a:endParaRPr lang="fi-FI" altLang="fi-FI" dirty="0"/>
          </a:p>
          <a:p>
            <a:endParaRPr lang="en-US" dirty="0"/>
          </a:p>
        </p:txBody>
      </p:sp>
      <p:sp>
        <p:nvSpPr>
          <p:cNvPr id="6" name="Footer Placeholder 5"/>
          <p:cNvSpPr>
            <a:spLocks noGrp="1"/>
          </p:cNvSpPr>
          <p:nvPr>
            <p:ph type="ftr" sz="quarter" idx="16"/>
          </p:nvPr>
        </p:nvSpPr>
        <p:spPr/>
        <p:txBody>
          <a:bodyPr/>
          <a:lstStyle/>
          <a:p>
            <a:pPr>
              <a:defRPr/>
            </a:pPr>
            <a:endParaRPr lang="fi-FI"/>
          </a:p>
        </p:txBody>
      </p:sp>
    </p:spTree>
    <p:extLst>
      <p:ext uri="{BB962C8B-B14F-4D97-AF65-F5344CB8AC3E}">
        <p14:creationId xmlns:p14="http://schemas.microsoft.com/office/powerpoint/2010/main" val="305378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1E51-0CAF-D99D-4C3C-B54A3395CFEF}"/>
              </a:ext>
            </a:extLst>
          </p:cNvPr>
          <p:cNvSpPr>
            <a:spLocks noGrp="1"/>
          </p:cNvSpPr>
          <p:nvPr>
            <p:ph type="ctrTitle"/>
          </p:nvPr>
        </p:nvSpPr>
        <p:spPr/>
        <p:txBody>
          <a:bodyPr/>
          <a:lstStyle/>
          <a:p>
            <a:r>
              <a:rPr lang="en-GB" dirty="0"/>
              <a:t>Copyright notice</a:t>
            </a:r>
          </a:p>
        </p:txBody>
      </p:sp>
      <p:sp>
        <p:nvSpPr>
          <p:cNvPr id="3" name="Content Placeholder 2">
            <a:extLst>
              <a:ext uri="{FF2B5EF4-FFF2-40B4-BE49-F238E27FC236}">
                <a16:creationId xmlns:a16="http://schemas.microsoft.com/office/drawing/2014/main" id="{4CA48512-150D-32EC-9F22-87FD078DC084}"/>
              </a:ext>
            </a:extLst>
          </p:cNvPr>
          <p:cNvSpPr>
            <a:spLocks noGrp="1"/>
          </p:cNvSpPr>
          <p:nvPr>
            <p:ph sz="quarter" idx="14"/>
          </p:nvPr>
        </p:nvSpPr>
        <p:spPr>
          <a:xfrm>
            <a:off x="468314" y="1314887"/>
            <a:ext cx="8207374" cy="3324370"/>
          </a:xfrm>
        </p:spPr>
        <p:txBody>
          <a:bodyPr/>
          <a:lstStyle/>
          <a:p>
            <a:r>
              <a:rPr lang="en-GB" dirty="0"/>
              <a:t>Copyright notice is not required, but it may help to protect from infringement and you can get better compensation in the US jurisdiction.</a:t>
            </a:r>
          </a:p>
          <a:p>
            <a:r>
              <a:rPr lang="en-GB" dirty="0"/>
              <a:t> C  (ctrl + alt+ c )  year you have created the image </a:t>
            </a:r>
          </a:p>
          <a:p>
            <a:r>
              <a:rPr lang="en-GB" dirty="0"/>
              <a:t>Your name as an author </a:t>
            </a:r>
          </a:p>
          <a:p>
            <a:r>
              <a:rPr lang="en-GB" dirty="0"/>
              <a:t>All rights reserved </a:t>
            </a:r>
          </a:p>
          <a:p>
            <a:r>
              <a:rPr lang="en-GB" dirty="0"/>
              <a:t>If you wish that your work is not used as training material for AI in Finland and in EU you can prohibit this use by </a:t>
            </a:r>
          </a:p>
          <a:p>
            <a:r>
              <a:rPr lang="en-GB" dirty="0"/>
              <a:t>It is prohibited by the author to use this work for text and data “mining “</a:t>
            </a:r>
          </a:p>
          <a:p>
            <a:r>
              <a:rPr lang="en-GB" dirty="0"/>
              <a:t>In the website for all images or close to each image</a:t>
            </a:r>
          </a:p>
        </p:txBody>
      </p:sp>
      <p:sp>
        <p:nvSpPr>
          <p:cNvPr id="4" name="Footer Placeholder 3">
            <a:extLst>
              <a:ext uri="{FF2B5EF4-FFF2-40B4-BE49-F238E27FC236}">
                <a16:creationId xmlns:a16="http://schemas.microsoft.com/office/drawing/2014/main" id="{616BF365-D97A-B102-700E-5E63BF95F9A7}"/>
              </a:ext>
            </a:extLst>
          </p:cNvPr>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50508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5A9E-C9F6-B77B-791B-DB1C08CDF20F}"/>
              </a:ext>
            </a:extLst>
          </p:cNvPr>
          <p:cNvSpPr>
            <a:spLocks noGrp="1"/>
          </p:cNvSpPr>
          <p:nvPr>
            <p:ph type="ctrTitle"/>
          </p:nvPr>
        </p:nvSpPr>
        <p:spPr/>
        <p:txBody>
          <a:bodyPr/>
          <a:lstStyle/>
          <a:p>
            <a:r>
              <a:rPr lang="en-GB" dirty="0"/>
              <a:t>In order to get paid </a:t>
            </a:r>
          </a:p>
        </p:txBody>
      </p:sp>
      <p:sp>
        <p:nvSpPr>
          <p:cNvPr id="3" name="Content Placeholder 2">
            <a:extLst>
              <a:ext uri="{FF2B5EF4-FFF2-40B4-BE49-F238E27FC236}">
                <a16:creationId xmlns:a16="http://schemas.microsoft.com/office/drawing/2014/main" id="{47236865-ADB5-11E3-9506-69FCAE0B272D}"/>
              </a:ext>
            </a:extLst>
          </p:cNvPr>
          <p:cNvSpPr>
            <a:spLocks noGrp="1"/>
          </p:cNvSpPr>
          <p:nvPr>
            <p:ph sz="quarter" idx="14"/>
          </p:nvPr>
        </p:nvSpPr>
        <p:spPr/>
        <p:txBody>
          <a:bodyPr/>
          <a:lstStyle/>
          <a:p>
            <a:r>
              <a:rPr lang="en-GB" dirty="0"/>
              <a:t>Include in the licensing agreement : </a:t>
            </a:r>
          </a:p>
          <a:p>
            <a:endParaRPr lang="en-GB" dirty="0"/>
          </a:p>
          <a:p>
            <a:r>
              <a:rPr lang="en-GB" dirty="0"/>
              <a:t>The license is granted only after the compensation has been paid in full.</a:t>
            </a:r>
          </a:p>
          <a:p>
            <a:endParaRPr lang="en-GB" dirty="0"/>
          </a:p>
          <a:p>
            <a:r>
              <a:rPr lang="en-GB" dirty="0"/>
              <a:t>Then, if license fee is not paid, and the company uses the image, they have infringed your copyright and it might even be a criminal offense</a:t>
            </a:r>
          </a:p>
          <a:p>
            <a:endParaRPr lang="en-GB" dirty="0"/>
          </a:p>
        </p:txBody>
      </p:sp>
      <p:sp>
        <p:nvSpPr>
          <p:cNvPr id="4" name="Footer Placeholder 3">
            <a:extLst>
              <a:ext uri="{FF2B5EF4-FFF2-40B4-BE49-F238E27FC236}">
                <a16:creationId xmlns:a16="http://schemas.microsoft.com/office/drawing/2014/main" id="{211C0239-F588-6423-EE1D-A1C6CE2964CB}"/>
              </a:ext>
            </a:extLst>
          </p:cNvPr>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53376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that</a:t>
            </a:r>
            <a:r>
              <a:rPr lang="fi-FI" dirty="0"/>
              <a:t> </a:t>
            </a:r>
            <a:r>
              <a:rPr lang="fi-FI" dirty="0" err="1"/>
              <a:t>does</a:t>
            </a:r>
            <a:r>
              <a:rPr lang="fi-FI" dirty="0"/>
              <a:t> </a:t>
            </a:r>
            <a:r>
              <a:rPr lang="fi-FI" dirty="0" err="1"/>
              <a:t>not</a:t>
            </a:r>
            <a:r>
              <a:rPr lang="fi-FI" dirty="0"/>
              <a:t> </a:t>
            </a:r>
            <a:r>
              <a:rPr lang="fi-FI" dirty="0" err="1"/>
              <a:t>have</a:t>
            </a:r>
            <a:r>
              <a:rPr lang="fi-FI" dirty="0"/>
              <a:t> to </a:t>
            </a:r>
            <a:r>
              <a:rPr lang="fi-FI" dirty="0" err="1"/>
              <a:t>be</a:t>
            </a:r>
            <a:r>
              <a:rPr lang="fi-FI" dirty="0"/>
              <a:t> </a:t>
            </a:r>
            <a:r>
              <a:rPr lang="fi-FI" dirty="0" err="1"/>
              <a:t>registered</a:t>
            </a:r>
            <a:endParaRPr lang="en-US" dirty="0"/>
          </a:p>
        </p:txBody>
      </p:sp>
      <p:sp>
        <p:nvSpPr>
          <p:cNvPr id="3" name="Content Placeholder 2"/>
          <p:cNvSpPr>
            <a:spLocks noGrp="1"/>
          </p:cNvSpPr>
          <p:nvPr>
            <p:ph sz="quarter" idx="14"/>
          </p:nvPr>
        </p:nvSpPr>
        <p:spPr/>
        <p:txBody>
          <a:bodyPr/>
          <a:lstStyle/>
          <a:p>
            <a:r>
              <a:rPr lang="fi-FI" dirty="0"/>
              <a:t>Copyright </a:t>
            </a:r>
          </a:p>
          <a:p>
            <a:r>
              <a:rPr lang="fi-FI" altLang="fi-FI" dirty="0" err="1"/>
              <a:t>Related</a:t>
            </a:r>
            <a:r>
              <a:rPr lang="fi-FI" altLang="fi-FI" dirty="0"/>
              <a:t> </a:t>
            </a:r>
            <a:r>
              <a:rPr lang="fi-FI" altLang="fi-FI" dirty="0" err="1"/>
              <a:t>rights</a:t>
            </a:r>
            <a:r>
              <a:rPr lang="fi-FI" altLang="fi-FI" dirty="0"/>
              <a:t> (</a:t>
            </a:r>
            <a:r>
              <a:rPr lang="fi-FI" altLang="fi-FI" dirty="0" err="1"/>
              <a:t>performers</a:t>
            </a:r>
            <a:r>
              <a:rPr lang="fi-FI" altLang="fi-FI" dirty="0"/>
              <a:t>, </a:t>
            </a:r>
            <a:r>
              <a:rPr lang="fi-FI" altLang="fi-FI" dirty="0" err="1"/>
              <a:t>producers</a:t>
            </a:r>
            <a:r>
              <a:rPr lang="fi-FI" altLang="fi-FI" dirty="0"/>
              <a:t>, </a:t>
            </a:r>
            <a:r>
              <a:rPr lang="fi-FI" altLang="fi-FI" dirty="0" err="1"/>
              <a:t>broadcasters</a:t>
            </a:r>
            <a:r>
              <a:rPr lang="fi-FI" altLang="fi-FI" dirty="0"/>
              <a:t> </a:t>
            </a:r>
            <a:r>
              <a:rPr lang="fi-FI" altLang="fi-FI" dirty="0" err="1"/>
              <a:t>rights</a:t>
            </a:r>
            <a:r>
              <a:rPr lang="fi-FI" altLang="fi-FI" dirty="0"/>
              <a:t> )</a:t>
            </a:r>
          </a:p>
          <a:p>
            <a:r>
              <a:rPr lang="fi-FI" altLang="fi-FI" dirty="0"/>
              <a:t>Sui </a:t>
            </a:r>
            <a:r>
              <a:rPr lang="fi-FI" altLang="fi-FI" dirty="0" err="1"/>
              <a:t>generis</a:t>
            </a:r>
            <a:r>
              <a:rPr lang="fi-FI" altLang="fi-FI" dirty="0"/>
              <a:t> </a:t>
            </a:r>
            <a:r>
              <a:rPr lang="fi-FI" altLang="fi-FI" dirty="0" err="1"/>
              <a:t>database</a:t>
            </a:r>
            <a:r>
              <a:rPr lang="fi-FI" altLang="fi-FI" dirty="0"/>
              <a:t> </a:t>
            </a:r>
            <a:r>
              <a:rPr lang="fi-FI" altLang="fi-FI" dirty="0" err="1"/>
              <a:t>right</a:t>
            </a:r>
            <a:r>
              <a:rPr lang="fi-FI" altLang="fi-FI" dirty="0"/>
              <a:t> </a:t>
            </a:r>
          </a:p>
          <a:p>
            <a:r>
              <a:rPr lang="fi-FI" dirty="0" err="1"/>
              <a:t>Unregistered</a:t>
            </a:r>
            <a:r>
              <a:rPr lang="fi-FI" dirty="0"/>
              <a:t> </a:t>
            </a:r>
            <a:r>
              <a:rPr lang="fi-FI" dirty="0" err="1"/>
              <a:t>trademark</a:t>
            </a:r>
            <a:r>
              <a:rPr lang="fi-FI" dirty="0"/>
              <a:t> TM</a:t>
            </a:r>
          </a:p>
          <a:p>
            <a:r>
              <a:rPr lang="fi-FI" dirty="0" err="1"/>
              <a:t>Unregistered</a:t>
            </a:r>
            <a:r>
              <a:rPr lang="fi-FI" dirty="0"/>
              <a:t>  </a:t>
            </a:r>
            <a:r>
              <a:rPr lang="fi-FI" dirty="0" err="1"/>
              <a:t>Community</a:t>
            </a:r>
            <a:r>
              <a:rPr lang="fi-FI" dirty="0"/>
              <a:t> Design</a:t>
            </a:r>
            <a:r>
              <a:rPr lang="fi-FI" altLang="fi-FI" dirty="0"/>
              <a:t> </a:t>
            </a:r>
          </a:p>
          <a:p>
            <a:r>
              <a:rPr lang="fi-FI" dirty="0"/>
              <a:t>Trade </a:t>
            </a:r>
            <a:r>
              <a:rPr lang="fi-FI" dirty="0" err="1"/>
              <a:t>secrets</a:t>
            </a:r>
            <a:endParaRPr lang="fi-FI" dirty="0"/>
          </a:p>
          <a:p>
            <a:r>
              <a:rPr lang="fi-FI" dirty="0"/>
              <a:t> </a:t>
            </a:r>
            <a:endParaRPr lang="fi-FI" altLang="fi-FI" dirty="0"/>
          </a:p>
          <a:p>
            <a:r>
              <a:rPr lang="fi-FI" dirty="0"/>
              <a:t> </a:t>
            </a:r>
            <a:endParaRPr lang="en-US" dirty="0"/>
          </a:p>
        </p:txBody>
      </p:sp>
      <p:sp>
        <p:nvSpPr>
          <p:cNvPr id="6" name="Footer Placeholder 5"/>
          <p:cNvSpPr>
            <a:spLocks noGrp="1"/>
          </p:cNvSpPr>
          <p:nvPr>
            <p:ph type="ftr" sz="quarter" idx="16"/>
          </p:nvPr>
        </p:nvSpPr>
        <p:spPr>
          <a:xfrm>
            <a:off x="5068606" y="5017740"/>
            <a:ext cx="3619500" cy="132292"/>
          </a:xfrm>
        </p:spPr>
        <p:txBody>
          <a:bodyPr/>
          <a:lstStyle/>
          <a:p>
            <a:pPr>
              <a:defRPr/>
            </a:pPr>
            <a:endParaRPr lang="fi-FI" dirty="0"/>
          </a:p>
        </p:txBody>
      </p:sp>
    </p:spTree>
    <p:extLst>
      <p:ext uri="{BB962C8B-B14F-4D97-AF65-F5344CB8AC3E}">
        <p14:creationId xmlns:p14="http://schemas.microsoft.com/office/powerpoint/2010/main" val="44607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that</a:t>
            </a:r>
            <a:r>
              <a:rPr lang="fi-FI" dirty="0"/>
              <a:t> </a:t>
            </a:r>
            <a:r>
              <a:rPr lang="fi-FI" dirty="0" err="1"/>
              <a:t>has</a:t>
            </a:r>
            <a:r>
              <a:rPr lang="fi-FI" dirty="0"/>
              <a:t> to </a:t>
            </a:r>
            <a:r>
              <a:rPr lang="fi-FI" dirty="0" err="1"/>
              <a:t>be</a:t>
            </a:r>
            <a:r>
              <a:rPr lang="fi-FI" dirty="0"/>
              <a:t> </a:t>
            </a:r>
            <a:r>
              <a:rPr lang="fi-FI" dirty="0" err="1"/>
              <a:t>registered</a:t>
            </a:r>
            <a:r>
              <a:rPr lang="fi-FI" dirty="0"/>
              <a:t>  </a:t>
            </a:r>
            <a:endParaRPr lang="en-US" dirty="0"/>
          </a:p>
        </p:txBody>
      </p:sp>
      <p:sp>
        <p:nvSpPr>
          <p:cNvPr id="3" name="Content Placeholder 2"/>
          <p:cNvSpPr>
            <a:spLocks noGrp="1"/>
          </p:cNvSpPr>
          <p:nvPr>
            <p:ph sz="quarter" idx="14"/>
          </p:nvPr>
        </p:nvSpPr>
        <p:spPr/>
        <p:txBody>
          <a:bodyPr/>
          <a:lstStyle/>
          <a:p>
            <a:r>
              <a:rPr lang="fi-FI" altLang="fi-FI" dirty="0" err="1"/>
              <a:t>Patents</a:t>
            </a:r>
            <a:r>
              <a:rPr lang="fi-FI" altLang="fi-FI" dirty="0"/>
              <a:t> </a:t>
            </a:r>
          </a:p>
          <a:p>
            <a:r>
              <a:rPr lang="fi-FI" altLang="fi-FI" dirty="0" err="1"/>
              <a:t>Utility</a:t>
            </a:r>
            <a:r>
              <a:rPr lang="fi-FI" altLang="fi-FI" dirty="0"/>
              <a:t> </a:t>
            </a:r>
            <a:r>
              <a:rPr lang="fi-FI" altLang="fi-FI" dirty="0" err="1"/>
              <a:t>Models</a:t>
            </a:r>
            <a:endParaRPr lang="fi-FI" altLang="fi-FI" dirty="0"/>
          </a:p>
          <a:p>
            <a:r>
              <a:rPr lang="fi-FI" altLang="fi-FI" dirty="0"/>
              <a:t>Design </a:t>
            </a:r>
            <a:r>
              <a:rPr lang="fi-FI" altLang="fi-FI" dirty="0" err="1"/>
              <a:t>Right</a:t>
            </a:r>
            <a:r>
              <a:rPr lang="fi-FI" altLang="fi-FI" dirty="0"/>
              <a:t> (</a:t>
            </a:r>
            <a:r>
              <a:rPr lang="fi-FI" altLang="fi-FI" dirty="0" err="1"/>
              <a:t>national</a:t>
            </a:r>
            <a:r>
              <a:rPr lang="fi-FI" altLang="fi-FI" dirty="0"/>
              <a:t> ) (  </a:t>
            </a:r>
            <a:r>
              <a:rPr lang="fi-FI" altLang="fi-FI" dirty="0" err="1"/>
              <a:t>also</a:t>
            </a:r>
            <a:r>
              <a:rPr lang="fi-FI" altLang="fi-FI" dirty="0"/>
              <a:t> </a:t>
            </a:r>
            <a:r>
              <a:rPr lang="fi-FI" altLang="fi-FI" dirty="0" err="1"/>
              <a:t>called</a:t>
            </a:r>
            <a:r>
              <a:rPr lang="fi-FI" altLang="fi-FI" dirty="0"/>
              <a:t> Design </a:t>
            </a:r>
            <a:r>
              <a:rPr lang="fi-FI" altLang="fi-FI" dirty="0" err="1"/>
              <a:t>Patent</a:t>
            </a:r>
            <a:r>
              <a:rPr lang="fi-FI" altLang="fi-FI" dirty="0"/>
              <a:t> in USA and China)</a:t>
            </a:r>
          </a:p>
          <a:p>
            <a:r>
              <a:rPr lang="fi-FI" altLang="fi-FI" dirty="0"/>
              <a:t> </a:t>
            </a:r>
            <a:r>
              <a:rPr lang="fi-FI" altLang="fi-FI" dirty="0" err="1"/>
              <a:t>Registered</a:t>
            </a:r>
            <a:r>
              <a:rPr lang="fi-FI" altLang="fi-FI" dirty="0"/>
              <a:t> </a:t>
            </a:r>
            <a:r>
              <a:rPr lang="fi-FI" altLang="fi-FI" dirty="0" err="1"/>
              <a:t>Community</a:t>
            </a:r>
            <a:r>
              <a:rPr lang="fi-FI" altLang="fi-FI" dirty="0"/>
              <a:t> Design </a:t>
            </a:r>
          </a:p>
          <a:p>
            <a:r>
              <a:rPr lang="fi-FI" altLang="fi-FI" dirty="0"/>
              <a:t> </a:t>
            </a:r>
            <a:r>
              <a:rPr lang="fi-FI" dirty="0" err="1"/>
              <a:t>Registered</a:t>
            </a:r>
            <a:r>
              <a:rPr lang="fi-FI" dirty="0"/>
              <a:t> </a:t>
            </a:r>
            <a:r>
              <a:rPr lang="fi-FI" dirty="0" err="1"/>
              <a:t>trademark</a:t>
            </a:r>
            <a:endParaRPr lang="fi-FI" dirty="0"/>
          </a:p>
          <a:p>
            <a:r>
              <a:rPr lang="fi-FI" dirty="0"/>
              <a:t>Company </a:t>
            </a:r>
            <a:r>
              <a:rPr lang="fi-FI" dirty="0" err="1"/>
              <a:t>name</a:t>
            </a:r>
            <a:r>
              <a:rPr lang="fi-FI" dirty="0"/>
              <a:t> </a:t>
            </a:r>
          </a:p>
          <a:p>
            <a:r>
              <a:rPr lang="fi-FI" altLang="fi-FI" dirty="0"/>
              <a:t>Domain </a:t>
            </a:r>
            <a:r>
              <a:rPr lang="fi-FI" altLang="fi-FI" dirty="0" err="1"/>
              <a:t>name</a:t>
            </a:r>
            <a:r>
              <a:rPr lang="fi-FI" altLang="fi-FI" dirty="0"/>
              <a:t> </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22947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a:t>
            </a:r>
            <a:endParaRPr lang="en-US" dirty="0"/>
          </a:p>
        </p:txBody>
      </p:sp>
      <p:sp>
        <p:nvSpPr>
          <p:cNvPr id="3" name="Content Placeholder 2"/>
          <p:cNvSpPr>
            <a:spLocks noGrp="1"/>
          </p:cNvSpPr>
          <p:nvPr>
            <p:ph sz="quarter" idx="14"/>
          </p:nvPr>
        </p:nvSpPr>
        <p:spPr/>
        <p:txBody>
          <a:bodyPr/>
          <a:lstStyle/>
          <a:p>
            <a:r>
              <a:rPr lang="en-GB" dirty="0"/>
              <a:t>Copyright does not need to be registered. It automatically exists when a work is created. It protects original, creative expression, including literature, art, drama, music, photographs, recordings and broadcasts.</a:t>
            </a:r>
          </a:p>
          <a:p>
            <a:r>
              <a:rPr lang="en-GB" dirty="0"/>
              <a:t>In addition to copyright, the Copyright Act protects also related rights of performing artists, producers, broadcasters and photographers and sui generis database right.</a:t>
            </a:r>
          </a:p>
          <a:p>
            <a:r>
              <a:rPr lang="en-GB" dirty="0"/>
              <a:t>Producers, broadcasters and owners of sui generis database right are or can be legal entities </a:t>
            </a:r>
          </a:p>
          <a:p>
            <a:endParaRPr lang="en-US" dirty="0"/>
          </a:p>
        </p:txBody>
      </p:sp>
    </p:spTree>
    <p:extLst>
      <p:ext uri="{BB962C8B-B14F-4D97-AF65-F5344CB8AC3E}">
        <p14:creationId xmlns:p14="http://schemas.microsoft.com/office/powerpoint/2010/main" val="2919536042"/>
      </p:ext>
    </p:extLst>
  </p:cSld>
  <p:clrMapOvr>
    <a:masterClrMapping/>
  </p:clrMapOvr>
</p:sld>
</file>

<file path=ppt/theme/theme1.xml><?xml version="1.0" encoding="utf-8"?>
<a:theme xmlns:a="http://schemas.openxmlformats.org/drawingml/2006/main" name="AALTO_EN">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AALTO_CreativeCommons_EN.potx" id="{3D9C6DB9-A16F-498E-B9C3-325D2E208E23}" vid="{5550B253-A496-4F63-A1C1-6BC2FC7634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7737946D91A14CAFE7F424D3B528AE" ma:contentTypeVersion="7" ma:contentTypeDescription="Create a new document." ma:contentTypeScope="" ma:versionID="4ad18b9a8fa3225349500f9c8ed4274f">
  <xsd:schema xmlns:xsd="http://www.w3.org/2001/XMLSchema" xmlns:xs="http://www.w3.org/2001/XMLSchema" xmlns:p="http://schemas.microsoft.com/office/2006/metadata/properties" xmlns:ns3="87bf0f33-678e-4651-9f32-299992ebfde6" xmlns:ns4="c80d63f3-c09a-4089-a054-38b3752e659a" targetNamespace="http://schemas.microsoft.com/office/2006/metadata/properties" ma:root="true" ma:fieldsID="f66b61c924c4463c4f8e20dc400e5c7e" ns3:_="" ns4:_="">
    <xsd:import namespace="87bf0f33-678e-4651-9f32-299992ebfde6"/>
    <xsd:import namespace="c80d63f3-c09a-4089-a054-38b3752e659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f0f33-678e-4651-9f32-299992ebf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0d63f3-c09a-4089-a054-38b3752e659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98E018-EFB9-4D0F-A679-C6361BC2B334}">
  <ds:schemaRefs>
    <ds:schemaRef ds:uri="http://purl.org/dc/terms/"/>
    <ds:schemaRef ds:uri="http://www.w3.org/XML/1998/namespace"/>
    <ds:schemaRef ds:uri="http://schemas.microsoft.com/office/infopath/2007/PartnerControls"/>
    <ds:schemaRef ds:uri="c80d63f3-c09a-4089-a054-38b3752e659a"/>
    <ds:schemaRef ds:uri="http://schemas.microsoft.com/office/2006/documentManagement/types"/>
    <ds:schemaRef ds:uri="http://purl.org/dc/elements/1.1/"/>
    <ds:schemaRef ds:uri="http://purl.org/dc/dcmitype/"/>
    <ds:schemaRef ds:uri="http://schemas.openxmlformats.org/package/2006/metadata/core-properties"/>
    <ds:schemaRef ds:uri="87bf0f33-678e-4651-9f32-299992ebfde6"/>
    <ds:schemaRef ds:uri="http://schemas.microsoft.com/office/2006/metadata/properties"/>
  </ds:schemaRefs>
</ds:datastoreItem>
</file>

<file path=customXml/itemProps2.xml><?xml version="1.0" encoding="utf-8"?>
<ds:datastoreItem xmlns:ds="http://schemas.openxmlformats.org/officeDocument/2006/customXml" ds:itemID="{CDC46F02-38B6-46D1-9994-6D5A8866A66D}">
  <ds:schemaRefs>
    <ds:schemaRef ds:uri="http://schemas.microsoft.com/sharepoint/v3/contenttype/forms"/>
  </ds:schemaRefs>
</ds:datastoreItem>
</file>

<file path=customXml/itemProps3.xml><?xml version="1.0" encoding="utf-8"?>
<ds:datastoreItem xmlns:ds="http://schemas.openxmlformats.org/officeDocument/2006/customXml" ds:itemID="{651FF678-F8F5-45D5-9867-811C317A8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f0f33-678e-4651-9f32-299992ebfde6"/>
    <ds:schemaRef ds:uri="c80d63f3-c09a-4089-a054-38b3752e6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AALTO_CreativeCommons_EN</Template>
  <TotalTime>0</TotalTime>
  <Words>2737</Words>
  <Application>Microsoft Office PowerPoint</Application>
  <PresentationFormat>On-screen Show (16:10)</PresentationFormat>
  <Paragraphs>263</Paragraphs>
  <Slides>37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Georgia</vt:lpstr>
      <vt:lpstr>Lucida Grande</vt:lpstr>
      <vt:lpstr>AALTO_EN</vt:lpstr>
      <vt:lpstr>Copyright and agreements</vt:lpstr>
      <vt:lpstr>Different types of IP https://oami.europa.eu/knowledge/course/view.php?id=1738 </vt:lpstr>
      <vt:lpstr>Different types of IP</vt:lpstr>
      <vt:lpstr>Intellectual Property  (IP) Legislation and Agreements</vt:lpstr>
      <vt:lpstr>Copyright notice</vt:lpstr>
      <vt:lpstr>In order to get paid </vt:lpstr>
      <vt:lpstr>Intellectual Property that does not have to be registered</vt:lpstr>
      <vt:lpstr>Intellectual Property that has to be registered  </vt:lpstr>
      <vt:lpstr>Copyright</vt:lpstr>
      <vt:lpstr>Copyright is born to an author , a natural person </vt:lpstr>
      <vt:lpstr>Economic and Moral Rights </vt:lpstr>
      <vt:lpstr>More information on copyright of photographs</vt:lpstr>
      <vt:lpstr>Exception rules </vt:lpstr>
      <vt:lpstr>Copyright exceptions in Finnish Copyright Act</vt:lpstr>
      <vt:lpstr>Copyright period of protection</vt:lpstr>
      <vt:lpstr>Originality only requirement for copyright protection</vt:lpstr>
      <vt:lpstr>Copyright protects original form</vt:lpstr>
      <vt:lpstr>Kalle Kultala: Noottikriisi , 1961 , original work</vt:lpstr>
      <vt:lpstr>Photographs protected</vt:lpstr>
      <vt:lpstr>Supreme Court of Norway  27.6.2012</vt:lpstr>
      <vt:lpstr>Supreme Court of Finland KKO 1979 II 64  </vt:lpstr>
      <vt:lpstr>New original work</vt:lpstr>
      <vt:lpstr>Nwe original work</vt:lpstr>
      <vt:lpstr>PowerPoint Presentation</vt:lpstr>
      <vt:lpstr>Supreme Court of Finland KKO 1988: 82 Krystyna Rudzinsky original work left, infringing work copying original features of Rudzinskys work  right</vt:lpstr>
      <vt:lpstr> Original work  or infringing?  http://yle.fi/uutiset/expert_clears_marimekko_of_new_plagiarism_suspicions/6759213 </vt:lpstr>
      <vt:lpstr>Originality treshold for design</vt:lpstr>
      <vt:lpstr>Copyright Council  decisions </vt:lpstr>
      <vt:lpstr>Intellectual Property Agreements </vt:lpstr>
      <vt:lpstr>Copyright Agreement</vt:lpstr>
      <vt:lpstr>Agreements </vt:lpstr>
      <vt:lpstr>Licensing example</vt:lpstr>
      <vt:lpstr>Licensing example</vt:lpstr>
      <vt:lpstr>Choosing an Intellectual Property strategy</vt:lpstr>
      <vt:lpstr>Intellectual property strategy</vt:lpstr>
      <vt:lpstr>Registration online for registered designs and trademarks</vt:lpstr>
      <vt:lpstr>More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2015-12-22T08:11:07Z</dcterms:created>
  <dcterms:modified xsi:type="dcterms:W3CDTF">2023-05-23T18:12:08Z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0x010100F97737946D91A14CAFE7F424D3B528AE</vt:lpwstr>
  </property>
</Properties>
</file>