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2" r:id="rId3"/>
    <p:sldId id="267" r:id="rId4"/>
    <p:sldId id="266" r:id="rId5"/>
    <p:sldId id="270" r:id="rId6"/>
    <p:sldId id="274" r:id="rId7"/>
    <p:sldId id="258" r:id="rId8"/>
    <p:sldId id="271" r:id="rId9"/>
    <p:sldId id="269" r:id="rId10"/>
    <p:sldId id="275" r:id="rId11"/>
    <p:sldId id="259" r:id="rId12"/>
    <p:sldId id="278" r:id="rId13"/>
    <p:sldId id="276" r:id="rId14"/>
    <p:sldId id="264" r:id="rId15"/>
    <p:sldId id="277" r:id="rId16"/>
    <p:sldId id="279" r:id="rId17"/>
    <p:sldId id="280" r:id="rId18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18" y="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C0179-58F3-439F-A819-10C7BDDA4401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8DD21-FA12-4AF6-9277-653E7D26A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0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8DD21-FA12-4AF6-9277-653E7D26A2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82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8DD21-FA12-4AF6-9277-653E7D26A2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74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42932" y="1078706"/>
            <a:ext cx="791527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169" y="2062977"/>
            <a:ext cx="6401564" cy="172844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62" y="5136941"/>
            <a:ext cx="6893745" cy="41600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2" y="254642"/>
            <a:ext cx="1220748" cy="647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5" y="0"/>
            <a:ext cx="1481328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rgbClr val="F74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3362325"/>
            <a:ext cx="82296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4165997"/>
            <a:ext cx="82296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479"/>
            <a:ext cx="8229600" cy="658943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8653"/>
            <a:ext cx="3976001" cy="21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33" y="0"/>
            <a:ext cx="4782312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93507" y="1480953"/>
            <a:ext cx="66775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1" dirty="0">
                <a:solidFill>
                  <a:schemeClr val="bg2">
                    <a:lumMod val="50000"/>
                  </a:schemeClr>
                </a:solidFill>
                <a:latin typeface="Georgia"/>
                <a:cs typeface="Georgia"/>
              </a:rPr>
              <a:t>Co-creative</a:t>
            </a:r>
            <a:r>
              <a:rPr lang="en-US" sz="1500" b="0" i="1" baseline="0" dirty="0">
                <a:solidFill>
                  <a:schemeClr val="bg2">
                    <a:lumMod val="50000"/>
                  </a:schemeClr>
                </a:solidFill>
                <a:latin typeface="Georgia"/>
                <a:cs typeface="Georgia"/>
              </a:rPr>
              <a:t> entrepreneurship education</a:t>
            </a:r>
            <a:endParaRPr lang="en-US" sz="1500" b="0" i="1" dirty="0">
              <a:solidFill>
                <a:schemeClr val="bg2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349"/>
            <a:ext cx="5493750" cy="1164067"/>
          </a:xfrm>
        </p:spPr>
        <p:txBody>
          <a:bodyPr anchor="t"/>
          <a:lstStyle>
            <a:lvl1pPr algn="l"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3081" y="2034293"/>
            <a:ext cx="55576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-2563847" y="3827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5" y="-115088"/>
            <a:ext cx="2029562" cy="20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8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762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742950"/>
            <a:ext cx="9144000" cy="0"/>
          </a:xfrm>
          <a:prstGeom prst="line">
            <a:avLst/>
          </a:prstGeom>
          <a:ln>
            <a:solidFill>
              <a:srgbClr val="F74F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2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4939"/>
            <a:ext cx="82296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9795"/>
            <a:ext cx="82296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43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742950"/>
            <a:ext cx="9144000" cy="0"/>
          </a:xfrm>
          <a:prstGeom prst="line">
            <a:avLst/>
          </a:prstGeom>
          <a:ln>
            <a:solidFill>
              <a:srgbClr val="F74F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48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0961"/>
            <a:ext cx="4040188" cy="4362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00961"/>
            <a:ext cx="4041775" cy="4362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76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742950"/>
            <a:ext cx="9144000" cy="0"/>
          </a:xfrm>
          <a:prstGeom prst="line">
            <a:avLst/>
          </a:prstGeom>
          <a:ln>
            <a:solidFill>
              <a:srgbClr val="F74F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55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42950"/>
            <a:ext cx="9144000" cy="0"/>
          </a:xfrm>
          <a:prstGeom prst="line">
            <a:avLst/>
          </a:prstGeom>
          <a:ln>
            <a:solidFill>
              <a:srgbClr val="F74F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39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646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073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453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6821488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507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807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763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299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F74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42932" y="1078706"/>
            <a:ext cx="791527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9186"/>
            <a:ext cx="8229600" cy="8572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7" y="2072332"/>
            <a:ext cx="4418013" cy="12168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3" y="277792"/>
            <a:ext cx="1155286" cy="612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69" y="-69816"/>
            <a:ext cx="1481328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88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4"/>
          <a:stretch/>
        </p:blipFill>
        <p:spPr>
          <a:xfrm>
            <a:off x="0" y="1409988"/>
            <a:ext cx="3458638" cy="372917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-2563847" y="3827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94667" y="666749"/>
            <a:ext cx="4366494" cy="148647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3894667" y="2420670"/>
            <a:ext cx="4366494" cy="2468272"/>
          </a:xfrm>
        </p:spPr>
        <p:txBody>
          <a:bodyPr/>
          <a:lstStyle>
            <a:lvl1pPr>
              <a:defRPr>
                <a:solidFill>
                  <a:srgbClr val="525252"/>
                </a:solidFill>
              </a:defRPr>
            </a:lvl1pPr>
            <a:lvl2pPr>
              <a:defRPr>
                <a:solidFill>
                  <a:srgbClr val="525252"/>
                </a:solidFill>
              </a:defRPr>
            </a:lvl2pPr>
            <a:lvl3pPr>
              <a:defRPr>
                <a:solidFill>
                  <a:srgbClr val="525252"/>
                </a:solidFill>
              </a:defRPr>
            </a:lvl3pPr>
            <a:lvl4pPr>
              <a:defRPr>
                <a:solidFill>
                  <a:srgbClr val="525252"/>
                </a:solidFill>
              </a:defRPr>
            </a:lvl4pPr>
            <a:lvl5pPr>
              <a:defRPr>
                <a:solidFill>
                  <a:srgbClr val="52525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8641" y="1418475"/>
            <a:ext cx="15215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avp.aalto.fi</a:t>
            </a:r>
            <a:endParaRPr lang="en-US" sz="1500" b="0" i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1" y="115745"/>
            <a:ext cx="1718196" cy="17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75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1" y="4225098"/>
            <a:ext cx="2473630" cy="8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285750"/>
            <a:ext cx="8085599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808559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2.5.2024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61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D4444-257A-4EA3-8250-9A1C50B6DB4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EDCFA-3BC0-4ADA-B908-FA7605E851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81684"/>
            <a:ext cx="9144000" cy="472544"/>
          </a:xfrm>
          <a:prstGeom prst="rect">
            <a:avLst/>
          </a:prstGeom>
          <a:solidFill>
            <a:srgbClr val="F74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5754"/>
            <a:ext cx="519889" cy="275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65" y="4534902"/>
            <a:ext cx="838706" cy="7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9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" charset="0"/>
          <a:ea typeface="ＭＳ Ｐゴシック" charset="0"/>
          <a:cs typeface="ＭＳ Ｐゴシック" charset="0"/>
        </a:defRPr>
      </a:lvl5pPr>
      <a:lvl6pPr marL="342892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charset="0"/>
          <a:ea typeface="ＭＳ Ｐゴシック" charset="0"/>
          <a:cs typeface="ＭＳ Ｐゴシック" charset="0"/>
        </a:defRPr>
      </a:lvl6pPr>
      <a:lvl7pPr marL="685783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charset="0"/>
          <a:ea typeface="ＭＳ Ｐゴシック" charset="0"/>
          <a:cs typeface="ＭＳ Ｐゴシック" charset="0"/>
        </a:defRPr>
      </a:lvl7pPr>
      <a:lvl8pPr marL="1028675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charset="0"/>
          <a:ea typeface="ＭＳ Ｐゴシック" charset="0"/>
          <a:cs typeface="ＭＳ Ｐゴシック" charset="0"/>
        </a:defRPr>
      </a:lvl8pPr>
      <a:lvl9pPr marL="1371566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8" indent="-25716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55555"/>
          </a:solidFill>
          <a:latin typeface="+mn-lt"/>
          <a:ea typeface="ＭＳ Ｐゴシック" charset="0"/>
          <a:cs typeface="ＭＳ Ｐゴシック" charset="0"/>
        </a:defRPr>
      </a:lvl1pPr>
      <a:lvl2pPr marL="557199" indent="-21430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555555"/>
          </a:solidFill>
          <a:latin typeface="+mn-lt"/>
          <a:ea typeface="ＭＳ Ｐゴシック" charset="0"/>
          <a:cs typeface="+mn-cs"/>
        </a:defRPr>
      </a:lvl2pPr>
      <a:lvl3pPr marL="857228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555555"/>
          </a:solidFill>
          <a:latin typeface="+mn-lt"/>
          <a:ea typeface="ＭＳ Ｐゴシック" charset="0"/>
          <a:cs typeface="+mn-cs"/>
        </a:defRPr>
      </a:lvl3pPr>
      <a:lvl4pPr marL="1200120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555555"/>
          </a:solidFill>
          <a:latin typeface="+mn-lt"/>
          <a:ea typeface="ＭＳ Ｐゴシック" charset="0"/>
          <a:cs typeface="+mn-cs"/>
        </a:defRPr>
      </a:lvl4pPr>
      <a:lvl5pPr marL="1543012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555555"/>
          </a:solidFill>
          <a:latin typeface="+mn-lt"/>
          <a:ea typeface="ＭＳ Ｐゴシック" charset="0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CjZXayZTet7yHX73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923678"/>
            <a:ext cx="63907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Business Decision Game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From product idea to investment decision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55926"/>
            <a:ext cx="2880320" cy="5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890"/>
            <a:ext cx="9144000" cy="514939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51308"/>
            <a:ext cx="5086350" cy="10040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Step 2 – Take the real world challenge</a:t>
            </a: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28F552E5-7CEA-0C9F-7615-DA9950D6A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09" r="36295"/>
          <a:stretch/>
        </p:blipFill>
        <p:spPr>
          <a:xfrm>
            <a:off x="20" y="10"/>
            <a:ext cx="2816049" cy="51434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51468"/>
            <a:ext cx="5086350" cy="2925548"/>
          </a:xfrm>
        </p:spPr>
        <p:txBody>
          <a:bodyPr anchor="t">
            <a:normAutofit/>
          </a:bodyPr>
          <a:lstStyle/>
          <a:p>
            <a:r>
              <a:rPr lang="en-US" sz="1500"/>
              <a:t>Find some real world challenges as questions in Google Form: </a:t>
            </a:r>
            <a:r>
              <a:rPr lang="en-US" sz="1500">
                <a:hlinkClick r:id="rId4"/>
              </a:rPr>
              <a:t>https://forms.gle/CjZXayZTet7yHX738</a:t>
            </a:r>
            <a:r>
              <a:rPr lang="en-US" sz="1500"/>
              <a:t> </a:t>
            </a:r>
          </a:p>
          <a:p>
            <a:r>
              <a:rPr lang="en-US" sz="1500"/>
              <a:t>Choose one person to be the “reader/editor” and open one challenge at a time and input your comments.</a:t>
            </a:r>
          </a:p>
          <a:p>
            <a:r>
              <a:rPr lang="en-US" sz="1500"/>
              <a:t>For each question (15 questions, about 2 min/question):</a:t>
            </a:r>
          </a:p>
          <a:p>
            <a:pPr lvl="1"/>
            <a:r>
              <a:rPr lang="en-US" sz="1500"/>
              <a:t>Discuss the question and add a small comment in Google Forms</a:t>
            </a:r>
          </a:p>
          <a:p>
            <a:pPr lvl="1"/>
            <a:r>
              <a:rPr lang="en-US" sz="1500"/>
              <a:t>Check your process from the 1, did it include an activity to find the answer to the question? If not, then add a relevant activity</a:t>
            </a:r>
          </a:p>
          <a:p>
            <a:r>
              <a:rPr lang="en-US" sz="1500"/>
              <a:t>30 minutes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6A2CC8-AC53-B1D3-B1CD-783405121E2E}"/>
              </a:ext>
            </a:extLst>
          </p:cNvPr>
          <p:cNvSpPr txBox="1"/>
          <p:nvPr/>
        </p:nvSpPr>
        <p:spPr>
          <a:xfrm>
            <a:off x="1475656" y="439707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https://forms.gle/r26qPwG8MzYzEG9T7</a:t>
            </a:r>
            <a:endParaRPr lang="en-FI" sz="2800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BD4760B-F6F3-92B1-083E-F7EB0180FE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9987"/>
            <a:ext cx="4104455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1671" r="3382" b="10801"/>
          <a:stretch/>
        </p:blipFill>
        <p:spPr>
          <a:xfrm>
            <a:off x="4688039" y="86002"/>
            <a:ext cx="4276449" cy="4501972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>
            <a:off x="353890" y="3291830"/>
            <a:ext cx="5874294" cy="1654443"/>
            <a:chOff x="345938" y="1033847"/>
            <a:chExt cx="4335788" cy="1654443"/>
          </a:xfrm>
        </p:grpSpPr>
        <p:sp>
          <p:nvSpPr>
            <p:cNvPr id="4" name="Oval 16"/>
            <p:cNvSpPr/>
            <p:nvPr/>
          </p:nvSpPr>
          <p:spPr>
            <a:xfrm>
              <a:off x="4097090" y="1033847"/>
              <a:ext cx="584636" cy="8050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19"/>
            <p:cNvSpPr txBox="1"/>
            <p:nvPr/>
          </p:nvSpPr>
          <p:spPr>
            <a:xfrm>
              <a:off x="345938" y="2041959"/>
              <a:ext cx="3155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Additional steps to find missing information</a:t>
              </a:r>
              <a:br>
                <a:rPr lang="en-US" dirty="0"/>
              </a:br>
              <a:r>
                <a:rPr lang="en-US" dirty="0"/>
                <a:t>on blue </a:t>
              </a:r>
              <a:r>
                <a:rPr lang="en-US" dirty="0" err="1"/>
                <a:t>postits</a:t>
              </a:r>
              <a:endParaRPr lang="en-US" dirty="0"/>
            </a:p>
          </p:txBody>
        </p:sp>
        <p:cxnSp>
          <p:nvCxnSpPr>
            <p:cNvPr id="6" name="Straight Arrow Connector 24"/>
            <p:cNvCxnSpPr>
              <a:stCxn id="5" idx="3"/>
              <a:endCxn id="4" idx="2"/>
            </p:cNvCxnSpPr>
            <p:nvPr/>
          </p:nvCxnSpPr>
          <p:spPr>
            <a:xfrm flipV="1">
              <a:off x="3501118" y="1436372"/>
              <a:ext cx="595972" cy="9287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86002"/>
            <a:ext cx="4132436" cy="2391038"/>
          </a:xfrm>
          <a:prstGeom prst="rect">
            <a:avLst/>
          </a:prstGeom>
        </p:spPr>
      </p:pic>
      <p:grpSp>
        <p:nvGrpSpPr>
          <p:cNvPr id="11" name="Group 26"/>
          <p:cNvGrpSpPr/>
          <p:nvPr/>
        </p:nvGrpSpPr>
        <p:grpSpPr>
          <a:xfrm>
            <a:off x="380881" y="1493655"/>
            <a:ext cx="4008695" cy="2590865"/>
            <a:chOff x="345938" y="374424"/>
            <a:chExt cx="2958799" cy="2590865"/>
          </a:xfrm>
        </p:grpSpPr>
        <p:sp>
          <p:nvSpPr>
            <p:cNvPr id="12" name="Oval 16"/>
            <p:cNvSpPr/>
            <p:nvPr/>
          </p:nvSpPr>
          <p:spPr>
            <a:xfrm>
              <a:off x="360904" y="374424"/>
              <a:ext cx="2943833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9"/>
            <p:cNvSpPr txBox="1"/>
            <p:nvPr/>
          </p:nvSpPr>
          <p:spPr>
            <a:xfrm>
              <a:off x="345938" y="2041959"/>
              <a:ext cx="29478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First add your answer here,</a:t>
              </a:r>
            </a:p>
            <a:p>
              <a:r>
                <a:rPr lang="en-US" dirty="0"/>
                <a:t>If you don’t (yet) know the answer, write</a:t>
              </a:r>
              <a:br>
                <a:rPr lang="en-US" dirty="0"/>
              </a:br>
              <a:r>
                <a:rPr lang="en-US" dirty="0"/>
                <a:t>e.g. “needs more work”</a:t>
              </a:r>
            </a:p>
          </p:txBody>
        </p:sp>
        <p:cxnSp>
          <p:nvCxnSpPr>
            <p:cNvPr id="14" name="Straight Arrow Connector 24"/>
            <p:cNvCxnSpPr>
              <a:stCxn id="13" idx="3"/>
              <a:endCxn id="12" idx="4"/>
            </p:cNvCxnSpPr>
            <p:nvPr/>
          </p:nvCxnSpPr>
          <p:spPr>
            <a:xfrm flipH="1" flipV="1">
              <a:off x="1832821" y="878480"/>
              <a:ext cx="1461007" cy="16251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AB97EFB-D6B1-412F-9027-8A4AA38A7B0A}"/>
              </a:ext>
            </a:extLst>
          </p:cNvPr>
          <p:cNvSpPr/>
          <p:nvPr/>
        </p:nvSpPr>
        <p:spPr>
          <a:xfrm>
            <a:off x="7668344" y="3867894"/>
            <a:ext cx="648072" cy="6480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0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890"/>
            <a:ext cx="9144000" cy="514939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1584"/>
            <a:ext cx="5086350" cy="10040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Step 3 – Prepare for your pitch</a:t>
            </a:r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554681EA-7B6E-07B3-C055-D0493E54F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0" r="32224"/>
          <a:stretch/>
        </p:blipFill>
        <p:spPr>
          <a:xfrm>
            <a:off x="20" y="10"/>
            <a:ext cx="2816049" cy="51434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75606"/>
            <a:ext cx="5086350" cy="3672408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800" dirty="0"/>
              <a:t>Identify which parts of your process (= what information) would be useful to present in your final pitch</a:t>
            </a:r>
          </a:p>
          <a:p>
            <a:r>
              <a:rPr lang="en-US" sz="1800" dirty="0"/>
              <a:t>Use a third color to note down what you want to use in your pitch.</a:t>
            </a:r>
          </a:p>
          <a:p>
            <a:r>
              <a:rPr lang="en-US" sz="1800" dirty="0"/>
              <a:t>On the </a:t>
            </a:r>
            <a:r>
              <a:rPr lang="en-US" sz="1800" dirty="0" err="1"/>
              <a:t>PostIts</a:t>
            </a:r>
            <a:r>
              <a:rPr lang="en-US" sz="1800" dirty="0"/>
              <a:t> note down: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/>
              <a:t>Things you have done and ready to be included in </a:t>
            </a:r>
            <a:r>
              <a:rPr lang="en-US" sz="1900" dirty="0"/>
              <a:t>presentation</a:t>
            </a:r>
            <a:endParaRPr lang="en-US" sz="1800" dirty="0"/>
          </a:p>
          <a:p>
            <a:pPr marL="971550" lvl="1" indent="-514350">
              <a:buFont typeface="+mj-lt"/>
              <a:buAutoNum type="arabicPeriod"/>
            </a:pPr>
            <a:r>
              <a:rPr lang="en-US" sz="1800" dirty="0"/>
              <a:t>Things you have not done, but that would be needed to give and good final presentation AND that you still have time to complete</a:t>
            </a:r>
          </a:p>
          <a:p>
            <a:pPr marL="571500" indent="-514350"/>
            <a:r>
              <a:rPr lang="en-US" sz="1800" dirty="0"/>
              <a:t>Take a photo of your gameboard as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6601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2401" r="3970" b="9401"/>
          <a:stretch/>
        </p:blipFill>
        <p:spPr>
          <a:xfrm>
            <a:off x="4788024" y="123478"/>
            <a:ext cx="4176464" cy="4536504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>
            <a:off x="1331640" y="2427734"/>
            <a:ext cx="5904656" cy="827115"/>
            <a:chOff x="323528" y="1033847"/>
            <a:chExt cx="4358198" cy="827115"/>
          </a:xfrm>
        </p:grpSpPr>
        <p:sp>
          <p:nvSpPr>
            <p:cNvPr id="4" name="Oval 16"/>
            <p:cNvSpPr/>
            <p:nvPr/>
          </p:nvSpPr>
          <p:spPr>
            <a:xfrm>
              <a:off x="4097090" y="1033847"/>
              <a:ext cx="584636" cy="8050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19"/>
            <p:cNvSpPr txBox="1"/>
            <p:nvPr/>
          </p:nvSpPr>
          <p:spPr>
            <a:xfrm>
              <a:off x="323528" y="1491630"/>
              <a:ext cx="2649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Inputs to final presentation in Green</a:t>
              </a:r>
            </a:p>
          </p:txBody>
        </p:sp>
        <p:cxnSp>
          <p:nvCxnSpPr>
            <p:cNvPr id="6" name="Straight Arrow Connector 24"/>
            <p:cNvCxnSpPr>
              <a:stCxn id="5" idx="3"/>
              <a:endCxn id="4" idx="2"/>
            </p:cNvCxnSpPr>
            <p:nvPr/>
          </p:nvCxnSpPr>
          <p:spPr>
            <a:xfrm flipV="1">
              <a:off x="2973400" y="1436372"/>
              <a:ext cx="1123689" cy="2399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26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890"/>
            <a:ext cx="9144000" cy="514939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C81382-28EE-35ED-4676-97E168BCE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451308"/>
            <a:ext cx="5086350" cy="1004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“Answers”</a:t>
            </a:r>
            <a:endParaRPr lang="en-US"/>
          </a:p>
        </p:txBody>
      </p:sp>
      <p:pic>
        <p:nvPicPr>
          <p:cNvPr id="7" name="Picture 6" descr="Classroom of students raising their hands in front of a teacher">
            <a:extLst>
              <a:ext uri="{FF2B5EF4-FFF2-40B4-BE49-F238E27FC236}">
                <a16:creationId xmlns:a16="http://schemas.microsoft.com/office/drawing/2014/main" id="{C98321ED-43C6-6F1C-1ACF-1DD39CD66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r="31354"/>
          <a:stretch/>
        </p:blipFill>
        <p:spPr>
          <a:xfrm>
            <a:off x="20" y="10"/>
            <a:ext cx="2816049" cy="51434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316531-7E25-C78B-8C83-AE99EDDB7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0" y="1651468"/>
            <a:ext cx="5086350" cy="29255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USP = unique selling point</a:t>
            </a:r>
          </a:p>
          <a:p>
            <a:pPr marL="74295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User research</a:t>
            </a:r>
          </a:p>
          <a:p>
            <a:pPr marL="74295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Competitor analysis</a:t>
            </a:r>
          </a:p>
          <a:p>
            <a:pPr marL="74295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Customizability</a:t>
            </a:r>
          </a:p>
          <a:p>
            <a:pPr marL="74295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Marketing</a:t>
            </a:r>
          </a:p>
          <a:p>
            <a:pPr marL="74295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Recycling, waste management</a:t>
            </a:r>
          </a:p>
          <a:p>
            <a:pPr marL="74295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Prototyping, user testing</a:t>
            </a:r>
          </a:p>
        </p:txBody>
      </p:sp>
    </p:spTree>
    <p:extLst>
      <p:ext uri="{BB962C8B-B14F-4D97-AF65-F5344CB8AC3E}">
        <p14:creationId xmlns:p14="http://schemas.microsoft.com/office/powerpoint/2010/main" val="31522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890"/>
            <a:ext cx="9144000" cy="514939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C81382-28EE-35ED-4676-97E168BCE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451308"/>
            <a:ext cx="5086350" cy="1004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“Answers”</a:t>
            </a:r>
            <a:endParaRPr lang="en-US"/>
          </a:p>
        </p:txBody>
      </p:sp>
      <p:pic>
        <p:nvPicPr>
          <p:cNvPr id="7" name="Picture 6" descr="Classroom of students raising their hands in front of a teacher">
            <a:extLst>
              <a:ext uri="{FF2B5EF4-FFF2-40B4-BE49-F238E27FC236}">
                <a16:creationId xmlns:a16="http://schemas.microsoft.com/office/drawing/2014/main" id="{C98321ED-43C6-6F1C-1ACF-1DD39CD66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r="31354"/>
          <a:stretch/>
        </p:blipFill>
        <p:spPr>
          <a:xfrm>
            <a:off x="20" y="10"/>
            <a:ext cx="2816049" cy="51434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BACB5-83BD-17C7-BDF6-42E2ACF6C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0" y="1347614"/>
            <a:ext cx="4959424" cy="34563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400" dirty="0"/>
              <a:t>Feasibility study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/>
              <a:t>Manufacturing, initial production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/>
              <a:t>Volume production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/>
              <a:t>Sustainability, life cycle analysis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/>
              <a:t>Sales, sales channel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/>
              <a:t>Delivery, delivery channel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400" dirty="0"/>
              <a:t>Decision making, milestones, gates</a:t>
            </a:r>
          </a:p>
          <a:p>
            <a:pPr marL="514350" indent="-514350">
              <a:buFont typeface="+mj-lt"/>
              <a:buAutoNum type="arabicPeriod" startAt="8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60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890"/>
            <a:ext cx="9144000" cy="514939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51308"/>
            <a:ext cx="5086350" cy="1004022"/>
          </a:xfrm>
        </p:spPr>
        <p:txBody>
          <a:bodyPr>
            <a:normAutofit/>
          </a:bodyPr>
          <a:lstStyle/>
          <a:p>
            <a:r>
              <a:rPr lang="en-US" dirty="0"/>
              <a:t>Game framing</a:t>
            </a:r>
          </a:p>
        </p:txBody>
      </p:sp>
      <p:pic>
        <p:nvPicPr>
          <p:cNvPr id="5" name="Picture 4" descr="Three blank billboard frames">
            <a:extLst>
              <a:ext uri="{FF2B5EF4-FFF2-40B4-BE49-F238E27FC236}">
                <a16:creationId xmlns:a16="http://schemas.microsoft.com/office/drawing/2014/main" id="{4C87BAA9-6DE6-9D1D-A07A-D4A63101D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1" r="31821"/>
          <a:stretch/>
        </p:blipFill>
        <p:spPr>
          <a:xfrm>
            <a:off x="20" y="10"/>
            <a:ext cx="2816049" cy="51434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51468"/>
            <a:ext cx="5086350" cy="2925548"/>
          </a:xfrm>
        </p:spPr>
        <p:txBody>
          <a:bodyPr anchor="t">
            <a:normAutofit/>
          </a:bodyPr>
          <a:lstStyle/>
          <a:p>
            <a:r>
              <a:rPr lang="en-US" sz="2000"/>
              <a:t>You are all working in small business looking for a new product</a:t>
            </a:r>
          </a:p>
          <a:p>
            <a:r>
              <a:rPr lang="en-US" sz="2000"/>
              <a:t>Your ideas are the potential new products</a:t>
            </a:r>
          </a:p>
          <a:p>
            <a:r>
              <a:rPr lang="en-US" sz="2000"/>
              <a:t>You will be up for a product/business review next month</a:t>
            </a:r>
          </a:p>
          <a:p>
            <a:r>
              <a:rPr lang="en-US" sz="2000"/>
              <a:t>What do you need to do/know/present in order to get a good decision?</a:t>
            </a:r>
          </a:p>
        </p:txBody>
      </p:sp>
    </p:spTree>
    <p:extLst>
      <p:ext uri="{BB962C8B-B14F-4D97-AF65-F5344CB8AC3E}">
        <p14:creationId xmlns:p14="http://schemas.microsoft.com/office/powerpoint/2010/main" val="55413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890"/>
            <a:ext cx="9144000" cy="514939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51308"/>
            <a:ext cx="5086350" cy="1004022"/>
          </a:xfrm>
        </p:spPr>
        <p:txBody>
          <a:bodyPr>
            <a:normAutofit/>
          </a:bodyPr>
          <a:lstStyle/>
          <a:p>
            <a:r>
              <a:rPr lang="en-US" dirty="0"/>
              <a:t>Game 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4A461-03F7-7099-061A-AB38D0DE5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2" r="32302"/>
          <a:stretch/>
        </p:blipFill>
        <p:spPr>
          <a:xfrm>
            <a:off x="20" y="10"/>
            <a:ext cx="2816049" cy="51434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455330"/>
            <a:ext cx="5086350" cy="3492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What would you need to do to launch a product based on your idea?</a:t>
            </a:r>
          </a:p>
          <a:p>
            <a:r>
              <a:rPr lang="en-US" sz="1800" dirty="0"/>
              <a:t>The purpose of the game is to plan your activities from  initial idea to satisfied customer</a:t>
            </a:r>
          </a:p>
          <a:p>
            <a:r>
              <a:rPr lang="en-US" sz="1800" dirty="0"/>
              <a:t>The information collected at the different stages is used to present a business case for your idea in the course final presentations</a:t>
            </a:r>
          </a:p>
          <a:p>
            <a:r>
              <a:rPr lang="en-US" sz="1800" dirty="0"/>
              <a:t>The path is built by identifying tasks and activities needed for the process</a:t>
            </a:r>
          </a:p>
          <a:p>
            <a:r>
              <a:rPr lang="en-US" sz="1800" dirty="0"/>
              <a:t>Some steps you have already taken but many steps towards delivering have yet to be planned</a:t>
            </a:r>
          </a:p>
        </p:txBody>
      </p:sp>
    </p:spTree>
    <p:extLst>
      <p:ext uri="{BB962C8B-B14F-4D97-AF65-F5344CB8AC3E}">
        <p14:creationId xmlns:p14="http://schemas.microsoft.com/office/powerpoint/2010/main" val="162999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2401" r="2380" b="9400"/>
          <a:stretch/>
        </p:blipFill>
        <p:spPr>
          <a:xfrm>
            <a:off x="4716016" y="123478"/>
            <a:ext cx="4320480" cy="453650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27584" y="1131590"/>
            <a:ext cx="292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Game board</a:t>
            </a:r>
            <a:endParaRPr lang="fi-FI" dirty="0"/>
          </a:p>
        </p:txBody>
      </p:sp>
      <p:cxnSp>
        <p:nvCxnSpPr>
          <p:cNvPr id="4" name="Straight Arrow Connector 24"/>
          <p:cNvCxnSpPr/>
          <p:nvPr/>
        </p:nvCxnSpPr>
        <p:spPr>
          <a:xfrm>
            <a:off x="3203848" y="1373752"/>
            <a:ext cx="3384376" cy="2618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855356" y="3507854"/>
            <a:ext cx="292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PostIt</a:t>
            </a:r>
            <a:r>
              <a:rPr lang="en-US" dirty="0"/>
              <a:t>™ notes</a:t>
            </a:r>
            <a:endParaRPr lang="fi-FI" dirty="0"/>
          </a:p>
        </p:txBody>
      </p:sp>
      <p:cxnSp>
        <p:nvCxnSpPr>
          <p:cNvPr id="7" name="Straight Arrow Connector 24"/>
          <p:cNvCxnSpPr/>
          <p:nvPr/>
        </p:nvCxnSpPr>
        <p:spPr>
          <a:xfrm>
            <a:off x="3729528" y="3892291"/>
            <a:ext cx="1346528" cy="2618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D489C7E-199F-4CD3-91F2-2D2FBB0753A3}"/>
              </a:ext>
            </a:extLst>
          </p:cNvPr>
          <p:cNvSpPr/>
          <p:nvPr/>
        </p:nvSpPr>
        <p:spPr>
          <a:xfrm>
            <a:off x="7668344" y="3877186"/>
            <a:ext cx="648072" cy="6480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597E4-B1ED-4AE2-8DC1-C5A1F051613B}"/>
              </a:ext>
            </a:extLst>
          </p:cNvPr>
          <p:cNvSpPr/>
          <p:nvPr/>
        </p:nvSpPr>
        <p:spPr>
          <a:xfrm>
            <a:off x="5175954" y="3863422"/>
            <a:ext cx="1628293" cy="72455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14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890"/>
            <a:ext cx="9144000" cy="514939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51308"/>
            <a:ext cx="5086350" cy="1004022"/>
          </a:xfrm>
        </p:spPr>
        <p:txBody>
          <a:bodyPr>
            <a:normAutofit/>
          </a:bodyPr>
          <a:lstStyle/>
          <a:p>
            <a:r>
              <a:rPr lang="en-US" dirty="0"/>
              <a:t>Game instructions</a:t>
            </a:r>
          </a:p>
        </p:txBody>
      </p:sp>
      <p:pic>
        <p:nvPicPr>
          <p:cNvPr id="5" name="Picture 4" descr="Person playing boardgame">
            <a:extLst>
              <a:ext uri="{FF2B5EF4-FFF2-40B4-BE49-F238E27FC236}">
                <a16:creationId xmlns:a16="http://schemas.microsoft.com/office/drawing/2014/main" id="{21847DF3-3D64-C267-5D1A-54C8AB663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0" r="26181" b="-2"/>
          <a:stretch/>
        </p:blipFill>
        <p:spPr>
          <a:xfrm>
            <a:off x="20" y="10"/>
            <a:ext cx="2816049" cy="51434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51468"/>
            <a:ext cx="5086350" cy="2925548"/>
          </a:xfrm>
        </p:spPr>
        <p:txBody>
          <a:bodyPr anchor="t">
            <a:normAutofit/>
          </a:bodyPr>
          <a:lstStyle/>
          <a:p>
            <a:r>
              <a:rPr lang="en-US" sz="2400" dirty="0"/>
              <a:t>The game has 1 + 3 rounds</a:t>
            </a:r>
          </a:p>
          <a:p>
            <a:r>
              <a:rPr lang="en-US" sz="2400" dirty="0"/>
              <a:t>After each round, you will get the instructions for the following round</a:t>
            </a:r>
          </a:p>
        </p:txBody>
      </p:sp>
    </p:spTree>
    <p:extLst>
      <p:ext uri="{BB962C8B-B14F-4D97-AF65-F5344CB8AC3E}">
        <p14:creationId xmlns:p14="http://schemas.microsoft.com/office/powerpoint/2010/main" val="386790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890"/>
            <a:ext cx="9144000" cy="514939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51308"/>
            <a:ext cx="5086350" cy="10040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Step 0 – Before you start</a:t>
            </a:r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65B8F8C2-D4D0-4575-1829-D3CBAE037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1" r="36237"/>
          <a:stretch/>
        </p:blipFill>
        <p:spPr>
          <a:xfrm>
            <a:off x="20" y="10"/>
            <a:ext cx="2816049" cy="51434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51468"/>
            <a:ext cx="5086350" cy="2925548"/>
          </a:xfrm>
        </p:spPr>
        <p:txBody>
          <a:bodyPr anchor="t">
            <a:normAutofit/>
          </a:bodyPr>
          <a:lstStyle/>
          <a:p>
            <a:r>
              <a:rPr lang="en-US" sz="2400" dirty="0"/>
              <a:t>Write down your idea</a:t>
            </a:r>
          </a:p>
          <a:p>
            <a:pPr lvl="1"/>
            <a:r>
              <a:rPr lang="en-US" sz="2400" dirty="0"/>
              <a:t>Place on the Start square</a:t>
            </a:r>
          </a:p>
          <a:p>
            <a:r>
              <a:rPr lang="en-US" sz="2400" dirty="0"/>
              <a:t>Who is/are your customers?</a:t>
            </a:r>
          </a:p>
          <a:p>
            <a:pPr lvl="1"/>
            <a:r>
              <a:rPr lang="en-US" sz="2400" dirty="0"/>
              <a:t>Place on the “Satisfied customer” square</a:t>
            </a:r>
          </a:p>
          <a:p>
            <a:r>
              <a:rPr lang="en-US" sz="2400" dirty="0"/>
              <a:t>10 minutes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2400" r="3179" b="10801"/>
          <a:stretch/>
        </p:blipFill>
        <p:spPr>
          <a:xfrm>
            <a:off x="4716016" y="123478"/>
            <a:ext cx="4248472" cy="446449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27584" y="1131590"/>
            <a:ext cx="292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your customers</a:t>
            </a:r>
            <a:endParaRPr lang="fi-FI" dirty="0"/>
          </a:p>
        </p:txBody>
      </p:sp>
      <p:cxnSp>
        <p:nvCxnSpPr>
          <p:cNvPr id="4" name="Straight Arrow Connector 24"/>
          <p:cNvCxnSpPr/>
          <p:nvPr/>
        </p:nvCxnSpPr>
        <p:spPr>
          <a:xfrm flipV="1">
            <a:off x="3203848" y="627534"/>
            <a:ext cx="5112568" cy="7462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855356" y="3507854"/>
            <a:ext cx="292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Recap your basic idea</a:t>
            </a:r>
            <a:endParaRPr lang="fi-FI" dirty="0"/>
          </a:p>
        </p:txBody>
      </p:sp>
      <p:cxnSp>
        <p:nvCxnSpPr>
          <p:cNvPr id="7" name="Straight Arrow Connector 24"/>
          <p:cNvCxnSpPr/>
          <p:nvPr/>
        </p:nvCxnSpPr>
        <p:spPr>
          <a:xfrm>
            <a:off x="3347864" y="3746239"/>
            <a:ext cx="1728192" cy="1309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4A94D19-E68C-471E-B705-F1AF3954CE04}"/>
              </a:ext>
            </a:extLst>
          </p:cNvPr>
          <p:cNvSpPr/>
          <p:nvPr/>
        </p:nvSpPr>
        <p:spPr>
          <a:xfrm>
            <a:off x="7668344" y="3867894"/>
            <a:ext cx="648072" cy="6480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6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890"/>
            <a:ext cx="9144000" cy="514939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51308"/>
            <a:ext cx="5086350" cy="10040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Step 1 – Activities and tasks</a:t>
            </a:r>
          </a:p>
        </p:txBody>
      </p:sp>
      <p:pic>
        <p:nvPicPr>
          <p:cNvPr id="5" name="Picture 4" descr="3D box skeletons">
            <a:extLst>
              <a:ext uri="{FF2B5EF4-FFF2-40B4-BE49-F238E27FC236}">
                <a16:creationId xmlns:a16="http://schemas.microsoft.com/office/drawing/2014/main" id="{2D3A16A1-BE24-F7EC-2A03-90C90E5E8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43" r="30012"/>
          <a:stretch/>
        </p:blipFill>
        <p:spPr>
          <a:xfrm>
            <a:off x="20" y="10"/>
            <a:ext cx="2816049" cy="51434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51468"/>
            <a:ext cx="5086350" cy="2925548"/>
          </a:xfrm>
        </p:spPr>
        <p:txBody>
          <a:bodyPr anchor="t">
            <a:normAutofit/>
          </a:bodyPr>
          <a:lstStyle/>
          <a:p>
            <a:r>
              <a:rPr lang="en-US" sz="1500"/>
              <a:t>Identify necessary activities and functions to bridge the gap from initial idea to customer</a:t>
            </a:r>
          </a:p>
          <a:p>
            <a:r>
              <a:rPr lang="en-US" sz="1500"/>
              <a:t>Some of these steps you have already done as part of this course, but many other steps are also needed, add both!</a:t>
            </a:r>
          </a:p>
          <a:p>
            <a:r>
              <a:rPr lang="en-US" sz="1500" b="1"/>
              <a:t>Activity</a:t>
            </a:r>
            <a:r>
              <a:rPr lang="en-US" sz="1500"/>
              <a:t> = things that typically occur once or a few times during development</a:t>
            </a:r>
          </a:p>
          <a:p>
            <a:r>
              <a:rPr lang="en-US" sz="1500" b="1"/>
              <a:t>Function</a:t>
            </a:r>
            <a:r>
              <a:rPr lang="en-US" sz="1500"/>
              <a:t> = things that occur regularly (during operations phase), could have a person or unit associated with it</a:t>
            </a:r>
          </a:p>
          <a:p>
            <a:r>
              <a:rPr lang="en-US" sz="1500"/>
              <a:t>30 minutes</a:t>
            </a:r>
          </a:p>
        </p:txBody>
      </p:sp>
    </p:spTree>
    <p:extLst>
      <p:ext uri="{BB962C8B-B14F-4D97-AF65-F5344CB8AC3E}">
        <p14:creationId xmlns:p14="http://schemas.microsoft.com/office/powerpoint/2010/main" val="294823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400" r="3933" b="8000"/>
          <a:stretch/>
        </p:blipFill>
        <p:spPr>
          <a:xfrm>
            <a:off x="4788023" y="123478"/>
            <a:ext cx="4176465" cy="4608512"/>
          </a:xfrm>
          <a:prstGeom prst="rect">
            <a:avLst/>
          </a:prstGeom>
        </p:spPr>
      </p:pic>
      <p:grpSp>
        <p:nvGrpSpPr>
          <p:cNvPr id="8" name="Group 25"/>
          <p:cNvGrpSpPr/>
          <p:nvPr/>
        </p:nvGrpSpPr>
        <p:grpSpPr>
          <a:xfrm>
            <a:off x="231182" y="2169748"/>
            <a:ext cx="6567723" cy="1533033"/>
            <a:chOff x="395536" y="3053200"/>
            <a:chExt cx="4847605" cy="1533033"/>
          </a:xfrm>
        </p:grpSpPr>
        <p:sp>
          <p:nvSpPr>
            <p:cNvPr id="9" name="TextBox 17"/>
            <p:cNvSpPr txBox="1"/>
            <p:nvPr/>
          </p:nvSpPr>
          <p:spPr>
            <a:xfrm>
              <a:off x="395536" y="3939902"/>
              <a:ext cx="2327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“Process” for towards customer</a:t>
              </a:r>
            </a:p>
            <a:p>
              <a:r>
                <a:rPr lang="en-US" dirty="0"/>
                <a:t>Parts must touch</a:t>
              </a:r>
            </a:p>
          </p:txBody>
        </p:sp>
        <p:sp>
          <p:nvSpPr>
            <p:cNvPr id="10" name="Oval 18"/>
            <p:cNvSpPr/>
            <p:nvPr/>
          </p:nvSpPr>
          <p:spPr>
            <a:xfrm>
              <a:off x="4811093" y="3053200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20"/>
            <p:cNvSpPr/>
            <p:nvPr/>
          </p:nvSpPr>
          <p:spPr>
            <a:xfrm>
              <a:off x="4427984" y="3651870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22"/>
            <p:cNvCxnSpPr>
              <a:stCxn id="9" idx="3"/>
              <a:endCxn id="11" idx="2"/>
            </p:cNvCxnSpPr>
            <p:nvPr/>
          </p:nvCxnSpPr>
          <p:spPr>
            <a:xfrm flipV="1">
              <a:off x="2723208" y="3867894"/>
              <a:ext cx="1704776" cy="395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6"/>
          <p:cNvGrpSpPr/>
          <p:nvPr/>
        </p:nvGrpSpPr>
        <p:grpSpPr>
          <a:xfrm>
            <a:off x="323528" y="673807"/>
            <a:ext cx="5867490" cy="1381113"/>
            <a:chOff x="323528" y="1033847"/>
            <a:chExt cx="4330766" cy="1381113"/>
          </a:xfrm>
        </p:grpSpPr>
        <p:sp>
          <p:nvSpPr>
            <p:cNvPr id="14" name="Oval 16"/>
            <p:cNvSpPr/>
            <p:nvPr/>
          </p:nvSpPr>
          <p:spPr>
            <a:xfrm>
              <a:off x="4097090" y="1033847"/>
              <a:ext cx="557204" cy="11521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323528" y="1491630"/>
              <a:ext cx="24256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Activities and functions </a:t>
              </a:r>
              <a:br>
                <a:rPr lang="en-US" dirty="0"/>
              </a:br>
              <a:r>
                <a:rPr lang="en-US" dirty="0"/>
                <a:t>related to all parts of </a:t>
              </a:r>
              <a:br>
                <a:rPr lang="en-US" dirty="0"/>
              </a:br>
              <a:r>
                <a:rPr lang="en-US" dirty="0"/>
                <a:t>the process</a:t>
              </a:r>
            </a:p>
          </p:txBody>
        </p:sp>
        <p:cxnSp>
          <p:nvCxnSpPr>
            <p:cNvPr id="16" name="Straight Arrow Connector 24"/>
            <p:cNvCxnSpPr>
              <a:endCxn id="14" idx="2"/>
            </p:cNvCxnSpPr>
            <p:nvPr/>
          </p:nvCxnSpPr>
          <p:spPr>
            <a:xfrm flipV="1">
              <a:off x="2024288" y="1609911"/>
              <a:ext cx="2072802" cy="24175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2B600-F79D-4755-BF9C-BFAA11E551F3}"/>
              </a:ext>
            </a:extLst>
          </p:cNvPr>
          <p:cNvSpPr/>
          <p:nvPr/>
        </p:nvSpPr>
        <p:spPr>
          <a:xfrm>
            <a:off x="7690646" y="3875328"/>
            <a:ext cx="648072" cy="6480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87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VP Template">
  <a:themeElements>
    <a:clrScheme name="AVP Template color">
      <a:dk1>
        <a:srgbClr val="525252"/>
      </a:dk1>
      <a:lt1>
        <a:sysClr val="window" lastClr="FFFFFF"/>
      </a:lt1>
      <a:dk2>
        <a:srgbClr val="000000"/>
      </a:dk2>
      <a:lt2>
        <a:srgbClr val="DDDDDD"/>
      </a:lt2>
      <a:accent1>
        <a:srgbClr val="FF671F"/>
      </a:accent1>
      <a:accent2>
        <a:srgbClr val="EF3340"/>
      </a:accent2>
      <a:accent3>
        <a:srgbClr val="005EB8"/>
      </a:accent3>
      <a:accent4>
        <a:srgbClr val="FFCD00"/>
      </a:accent4>
      <a:accent5>
        <a:srgbClr val="AAAAAA"/>
      </a:accent5>
      <a:accent6>
        <a:srgbClr val="962572"/>
      </a:accent6>
      <a:hlink>
        <a:srgbClr val="007FFF"/>
      </a:hlink>
      <a:folHlink>
        <a:srgbClr val="00B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b="0" i="1" dirty="0">
            <a:solidFill>
              <a:schemeClr val="bg2">
                <a:lumMod val="50000"/>
              </a:schemeClr>
            </a:solidFill>
            <a:latin typeface="Georgia"/>
            <a:cs typeface="Georgi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VP ppt template 16 9" id="{525F5268-E25E-5C43-989D-78349E088FA0}" vid="{9BA64F5F-48AD-474D-8BC4-7FB3CD53606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15871</TotalTime>
  <Words>611</Words>
  <Application>Microsoft Office PowerPoint</Application>
  <PresentationFormat>On-screen Show (16:9)</PresentationFormat>
  <Paragraphs>72</Paragraphs>
  <Slides>16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Georgia</vt:lpstr>
      <vt:lpstr>Lucida Grande</vt:lpstr>
      <vt:lpstr>Office Theme</vt:lpstr>
      <vt:lpstr>AVP Template</vt:lpstr>
      <vt:lpstr>PowerPoint Presentation</vt:lpstr>
      <vt:lpstr>Game framing</vt:lpstr>
      <vt:lpstr>Game objectives</vt:lpstr>
      <vt:lpstr>PowerPoint Presentation</vt:lpstr>
      <vt:lpstr>Game instructions</vt:lpstr>
      <vt:lpstr>Step 0 – Before you start</vt:lpstr>
      <vt:lpstr>PowerPoint Presentation</vt:lpstr>
      <vt:lpstr>Step 1 – Activities and tasks</vt:lpstr>
      <vt:lpstr>PowerPoint Presentation</vt:lpstr>
      <vt:lpstr>Step 2 – Take the real world challenge</vt:lpstr>
      <vt:lpstr>PowerPoint Presentation</vt:lpstr>
      <vt:lpstr>PowerPoint Presentation</vt:lpstr>
      <vt:lpstr>Step 3 – Prepare for your pitch</vt:lpstr>
      <vt:lpstr>PowerPoint Presentation</vt:lpstr>
      <vt:lpstr>“Answers”</vt:lpstr>
      <vt:lpstr>“Answers”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Håkan</dc:creator>
  <cp:lastModifiedBy>Mitts Håkan</cp:lastModifiedBy>
  <cp:revision>47</cp:revision>
  <dcterms:created xsi:type="dcterms:W3CDTF">2018-11-09T06:52:12Z</dcterms:created>
  <dcterms:modified xsi:type="dcterms:W3CDTF">2024-05-02T11:31:07Z</dcterms:modified>
</cp:coreProperties>
</file>