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3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059" r:id="rId2"/>
    <p:sldId id="257" r:id="rId3"/>
    <p:sldId id="3062" r:id="rId4"/>
    <p:sldId id="263" r:id="rId5"/>
    <p:sldId id="265" r:id="rId6"/>
    <p:sldId id="3067" r:id="rId7"/>
    <p:sldId id="264" r:id="rId8"/>
    <p:sldId id="3063" r:id="rId9"/>
    <p:sldId id="262" r:id="rId10"/>
    <p:sldId id="582" r:id="rId11"/>
    <p:sldId id="3064" r:id="rId12"/>
    <p:sldId id="268" r:id="rId13"/>
    <p:sldId id="3055" r:id="rId14"/>
    <p:sldId id="3056" r:id="rId15"/>
    <p:sldId id="3057" r:id="rId16"/>
    <p:sldId id="3058" r:id="rId17"/>
    <p:sldId id="580" r:id="rId18"/>
    <p:sldId id="3065" r:id="rId19"/>
    <p:sldId id="269" r:id="rId20"/>
    <p:sldId id="583" r:id="rId21"/>
    <p:sldId id="3043" r:id="rId22"/>
    <p:sldId id="592" r:id="rId23"/>
    <p:sldId id="596" r:id="rId24"/>
    <p:sldId id="3052" r:id="rId25"/>
    <p:sldId id="593" r:id="rId26"/>
    <p:sldId id="3054" r:id="rId27"/>
    <p:sldId id="587" r:id="rId28"/>
    <p:sldId id="595" r:id="rId29"/>
    <p:sldId id="569" r:id="rId30"/>
    <p:sldId id="584" r:id="rId31"/>
    <p:sldId id="573" r:id="rId32"/>
    <p:sldId id="3051" r:id="rId33"/>
    <p:sldId id="586" r:id="rId34"/>
    <p:sldId id="588" r:id="rId35"/>
    <p:sldId id="589" r:id="rId36"/>
    <p:sldId id="377" r:id="rId37"/>
    <p:sldId id="576" r:id="rId38"/>
    <p:sldId id="3066" r:id="rId39"/>
    <p:sldId id="3007" r:id="rId40"/>
    <p:sldId id="3035" r:id="rId41"/>
    <p:sldId id="3036" r:id="rId42"/>
    <p:sldId id="3037" r:id="rId43"/>
    <p:sldId id="3053" r:id="rId44"/>
    <p:sldId id="3050" r:id="rId45"/>
    <p:sldId id="3048" r:id="rId46"/>
    <p:sldId id="3047" r:id="rId47"/>
    <p:sldId id="261" r:id="rId48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  <p:cmAuthor id="2" name="Kuikka Meri" initials="KM" lastIdx="13" clrIdx="1">
    <p:extLst>
      <p:ext uri="{19B8F6BF-5375-455C-9EA6-DF929625EA0E}">
        <p15:presenceInfo xmlns:p15="http://schemas.microsoft.com/office/powerpoint/2012/main" userId="S::meri.kuikka@aalto.fi::aad73303-7c64-41aa-a76f-ae08220d50c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EE353B"/>
    <a:srgbClr val="000000"/>
    <a:srgbClr val="E6E6E6"/>
    <a:srgbClr val="005EB8"/>
    <a:srgbClr val="FFFFFF"/>
    <a:srgbClr val="EF363B"/>
    <a:srgbClr val="00965E"/>
    <a:srgbClr val="FF0000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88245" autoAdjust="0"/>
  </p:normalViewPr>
  <p:slideViewPr>
    <p:cSldViewPr snapToGrid="0" snapToObjects="1">
      <p:cViewPr varScale="1">
        <p:scale>
          <a:sx n="166" d="100"/>
          <a:sy n="166" d="100"/>
        </p:scale>
        <p:origin x="1590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4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5-02T10:55:06.082" idx="8">
    <p:pos x="10" y="10"/>
    <p:text>Voisiko otsikkoa yksinkertaistaa, esim. "Tools for sustainable design: physical building blocks" 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5-02T10:57:31.428" idx="10">
    <p:pos x="10" y="10"/>
    <p:text>Voisiko otsikkoa yksinkertaistaa, esim. "Tools for sustainable design: design for production" 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5-02T11:00:00.114" idx="11">
    <p:pos x="10" y="10"/>
    <p:text>Jäikö tähän ehkä edellisen kohdan otsikko? Jos kyllä, voisiko otsikkoa yksinkertaistaa, esim. "Tools for sustainable design: testing"</p:text>
    <p:extLst>
      <p:ext uri="{C676402C-5697-4E1C-873F-D02D1690AC5C}">
        <p15:threadingInfo xmlns:p15="http://schemas.microsoft.com/office/powerpoint/2012/main" timeZoneBias="-18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14789D-3E02-4DC1-A0B3-2F92177E8D5A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2EDB56-AB92-4824-8D31-B1C9342E03B0}">
      <dgm:prSet phldrT="[Text]" custT="1"/>
      <dgm:spPr>
        <a:blipFill rotWithShape="0"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t>
        <a:bodyPr/>
        <a:lstStyle/>
        <a:p>
          <a:r>
            <a:rPr lang="en-US" sz="1200" b="0" dirty="0">
              <a:solidFill>
                <a:schemeClr val="tx1"/>
              </a:solidFill>
              <a:highlight>
                <a:srgbClr val="FFFFFF"/>
              </a:highlight>
            </a:rPr>
            <a:t>Raw material </a:t>
          </a:r>
          <a:r>
            <a:rPr lang="en-US" sz="1200" b="0" dirty="0" err="1">
              <a:solidFill>
                <a:schemeClr val="tx1"/>
              </a:solidFill>
              <a:highlight>
                <a:srgbClr val="FFFFFF"/>
              </a:highlight>
            </a:rPr>
            <a:t>aqcuisition</a:t>
          </a:r>
          <a:endParaRPr lang="en-US" sz="1200" b="0" dirty="0">
            <a:solidFill>
              <a:schemeClr val="tx1"/>
            </a:solidFill>
            <a:highlight>
              <a:srgbClr val="FFFFFF"/>
            </a:highlight>
          </a:endParaRPr>
        </a:p>
      </dgm:t>
    </dgm:pt>
    <dgm:pt modelId="{272D5D54-C733-4889-A489-AE735F630222}" type="parTrans" cxnId="{87CE438A-02C3-488D-9054-B57C3DE111D0}">
      <dgm:prSet/>
      <dgm:spPr/>
      <dgm:t>
        <a:bodyPr/>
        <a:lstStyle/>
        <a:p>
          <a:endParaRPr lang="en-US" b="0"/>
        </a:p>
      </dgm:t>
    </dgm:pt>
    <dgm:pt modelId="{CDAFBF32-B3E0-4F17-8466-3A915015998F}" type="sibTrans" cxnId="{87CE438A-02C3-488D-9054-B57C3DE111D0}">
      <dgm:prSet/>
      <dgm:spPr/>
      <dgm:t>
        <a:bodyPr/>
        <a:lstStyle/>
        <a:p>
          <a:endParaRPr lang="en-US" b="0"/>
        </a:p>
      </dgm:t>
    </dgm:pt>
    <dgm:pt modelId="{B9823E7C-8C00-40E2-86B6-143753FF2DEC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</dgm:spPr>
      <dgm:t>
        <a:bodyPr/>
        <a:lstStyle/>
        <a:p>
          <a:r>
            <a:rPr lang="en-US" b="0" dirty="0">
              <a:solidFill>
                <a:schemeClr val="tx1"/>
              </a:solidFill>
              <a:highlight>
                <a:srgbClr val="FFFFFF"/>
              </a:highlight>
            </a:rPr>
            <a:t>Manufacturing</a:t>
          </a:r>
        </a:p>
      </dgm:t>
    </dgm:pt>
    <dgm:pt modelId="{BF379417-59F9-44BB-B025-9DA128991000}" type="parTrans" cxnId="{B0767917-A93A-40E1-B72D-B92551D554A3}">
      <dgm:prSet/>
      <dgm:spPr/>
      <dgm:t>
        <a:bodyPr/>
        <a:lstStyle/>
        <a:p>
          <a:endParaRPr lang="en-US" b="0"/>
        </a:p>
      </dgm:t>
    </dgm:pt>
    <dgm:pt modelId="{0E66430D-94F3-4A34-9AAA-C3D05874FF8C}" type="sibTrans" cxnId="{B0767917-A93A-40E1-B72D-B92551D554A3}">
      <dgm:prSet/>
      <dgm:spPr/>
      <dgm:t>
        <a:bodyPr/>
        <a:lstStyle/>
        <a:p>
          <a:endParaRPr lang="en-US" b="0"/>
        </a:p>
      </dgm:t>
    </dgm:pt>
    <dgm:pt modelId="{DE90F3B1-384C-4701-B4B0-E7A891AFE338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</dgm:spPr>
      <dgm:t>
        <a:bodyPr/>
        <a:lstStyle/>
        <a:p>
          <a:r>
            <a:rPr lang="en-US" b="0" dirty="0">
              <a:solidFill>
                <a:schemeClr val="tx1"/>
              </a:solidFill>
              <a:highlight>
                <a:srgbClr val="FFFFFF"/>
              </a:highlight>
            </a:rPr>
            <a:t>Product use</a:t>
          </a:r>
        </a:p>
      </dgm:t>
    </dgm:pt>
    <dgm:pt modelId="{EB4367C5-BFBC-4F1F-865D-5CF5D81F7502}" type="parTrans" cxnId="{3D257D29-85B7-42FD-939C-FE15D89479BC}">
      <dgm:prSet/>
      <dgm:spPr/>
      <dgm:t>
        <a:bodyPr/>
        <a:lstStyle/>
        <a:p>
          <a:endParaRPr lang="en-US" b="0"/>
        </a:p>
      </dgm:t>
    </dgm:pt>
    <dgm:pt modelId="{51BF732C-C80B-4A27-8F81-BFC198211ABC}" type="sibTrans" cxnId="{3D257D29-85B7-42FD-939C-FE15D89479BC}">
      <dgm:prSet/>
      <dgm:spPr/>
      <dgm:t>
        <a:bodyPr/>
        <a:lstStyle/>
        <a:p>
          <a:endParaRPr lang="en-US" b="0"/>
        </a:p>
      </dgm:t>
    </dgm:pt>
    <dgm:pt modelId="{A8C69447-DE9F-446E-86ED-F31761B2D6F2}">
      <dgm:prSet phldrT="[Text]"/>
      <dgm:spPr>
        <a:blipFill rotWithShape="0">
          <a:blip xmlns:r="http://schemas.openxmlformats.org/officeDocument/2006/relationships" r:embed="rId4"/>
          <a:srcRect/>
          <a:stretch>
            <a:fillRect t="-25000" b="-25000"/>
          </a:stretch>
        </a:blipFill>
      </dgm:spPr>
      <dgm:t>
        <a:bodyPr/>
        <a:lstStyle/>
        <a:p>
          <a:r>
            <a:rPr lang="en-US" b="0" dirty="0">
              <a:solidFill>
                <a:schemeClr val="tx1"/>
              </a:solidFill>
              <a:highlight>
                <a:srgbClr val="FFFFFF"/>
              </a:highlight>
            </a:rPr>
            <a:t>End of life &amp; recycling</a:t>
          </a:r>
        </a:p>
      </dgm:t>
    </dgm:pt>
    <dgm:pt modelId="{17C28333-A9D8-43B9-9954-2E34F60F3592}" type="parTrans" cxnId="{BB0B776C-C6CE-4DAC-8613-2E252400897A}">
      <dgm:prSet/>
      <dgm:spPr/>
      <dgm:t>
        <a:bodyPr/>
        <a:lstStyle/>
        <a:p>
          <a:endParaRPr lang="en-US" b="0"/>
        </a:p>
      </dgm:t>
    </dgm:pt>
    <dgm:pt modelId="{AD673322-ABA7-4C52-B864-E0010BE6D869}" type="sibTrans" cxnId="{BB0B776C-C6CE-4DAC-8613-2E252400897A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 b="0"/>
        </a:p>
      </dgm:t>
    </dgm:pt>
    <dgm:pt modelId="{A23A4BCE-7E76-4F36-9562-136A2FCB098F}" type="pres">
      <dgm:prSet presAssocID="{2014789D-3E02-4DC1-A0B3-2F92177E8D5A}" presName="cycle" presStyleCnt="0">
        <dgm:presLayoutVars>
          <dgm:dir/>
          <dgm:resizeHandles val="exact"/>
        </dgm:presLayoutVars>
      </dgm:prSet>
      <dgm:spPr/>
    </dgm:pt>
    <dgm:pt modelId="{1328FEB4-FF19-4FD8-94D0-FBFB8053C4C6}" type="pres">
      <dgm:prSet presAssocID="{8E2EDB56-AB92-4824-8D31-B1C9342E03B0}" presName="node" presStyleLbl="node1" presStyleIdx="0" presStyleCnt="4">
        <dgm:presLayoutVars>
          <dgm:bulletEnabled val="1"/>
        </dgm:presLayoutVars>
      </dgm:prSet>
      <dgm:spPr/>
    </dgm:pt>
    <dgm:pt modelId="{EFA70600-6B7D-46D1-BEA2-1CA0DDBCF300}" type="pres">
      <dgm:prSet presAssocID="{CDAFBF32-B3E0-4F17-8466-3A915015998F}" presName="sibTrans" presStyleLbl="sibTrans2D1" presStyleIdx="0" presStyleCnt="4"/>
      <dgm:spPr/>
    </dgm:pt>
    <dgm:pt modelId="{593C994C-29B3-406B-9A70-71B37A2BCA3C}" type="pres">
      <dgm:prSet presAssocID="{CDAFBF32-B3E0-4F17-8466-3A915015998F}" presName="connectorText" presStyleLbl="sibTrans2D1" presStyleIdx="0" presStyleCnt="4"/>
      <dgm:spPr/>
    </dgm:pt>
    <dgm:pt modelId="{B4DBA376-2345-47D6-9D43-F17CE019ADE7}" type="pres">
      <dgm:prSet presAssocID="{B9823E7C-8C00-40E2-86B6-143753FF2DEC}" presName="node" presStyleLbl="node1" presStyleIdx="1" presStyleCnt="4">
        <dgm:presLayoutVars>
          <dgm:bulletEnabled val="1"/>
        </dgm:presLayoutVars>
      </dgm:prSet>
      <dgm:spPr/>
    </dgm:pt>
    <dgm:pt modelId="{8707BC9A-5CDA-4932-899B-CC2D44F8F272}" type="pres">
      <dgm:prSet presAssocID="{0E66430D-94F3-4A34-9AAA-C3D05874FF8C}" presName="sibTrans" presStyleLbl="sibTrans2D1" presStyleIdx="1" presStyleCnt="4"/>
      <dgm:spPr/>
    </dgm:pt>
    <dgm:pt modelId="{57CC6DFF-22AF-4D96-A17F-E7D0BA2FD5A5}" type="pres">
      <dgm:prSet presAssocID="{0E66430D-94F3-4A34-9AAA-C3D05874FF8C}" presName="connectorText" presStyleLbl="sibTrans2D1" presStyleIdx="1" presStyleCnt="4"/>
      <dgm:spPr/>
    </dgm:pt>
    <dgm:pt modelId="{2FDB200E-D75F-479B-A0F8-EDBF3B6FA154}" type="pres">
      <dgm:prSet presAssocID="{DE90F3B1-384C-4701-B4B0-E7A891AFE338}" presName="node" presStyleLbl="node1" presStyleIdx="2" presStyleCnt="4">
        <dgm:presLayoutVars>
          <dgm:bulletEnabled val="1"/>
        </dgm:presLayoutVars>
      </dgm:prSet>
      <dgm:spPr/>
    </dgm:pt>
    <dgm:pt modelId="{E9054ECA-3470-447A-977E-80A8E7BEE0EC}" type="pres">
      <dgm:prSet presAssocID="{51BF732C-C80B-4A27-8F81-BFC198211ABC}" presName="sibTrans" presStyleLbl="sibTrans2D1" presStyleIdx="2" presStyleCnt="4"/>
      <dgm:spPr/>
    </dgm:pt>
    <dgm:pt modelId="{08A02420-88BF-468A-BA12-81E87BB01FE6}" type="pres">
      <dgm:prSet presAssocID="{51BF732C-C80B-4A27-8F81-BFC198211ABC}" presName="connectorText" presStyleLbl="sibTrans2D1" presStyleIdx="2" presStyleCnt="4"/>
      <dgm:spPr/>
    </dgm:pt>
    <dgm:pt modelId="{98FE3A82-703D-4617-80B4-94BFF729D2C1}" type="pres">
      <dgm:prSet presAssocID="{A8C69447-DE9F-446E-86ED-F31761B2D6F2}" presName="node" presStyleLbl="node1" presStyleIdx="3" presStyleCnt="4">
        <dgm:presLayoutVars>
          <dgm:bulletEnabled val="1"/>
        </dgm:presLayoutVars>
      </dgm:prSet>
      <dgm:spPr/>
    </dgm:pt>
    <dgm:pt modelId="{BF0CD2E2-DA58-4887-A733-9E08AF703B51}" type="pres">
      <dgm:prSet presAssocID="{AD673322-ABA7-4C52-B864-E0010BE6D869}" presName="sibTrans" presStyleLbl="sibTrans2D1" presStyleIdx="3" presStyleCnt="4"/>
      <dgm:spPr/>
    </dgm:pt>
    <dgm:pt modelId="{D8F3CEC6-CC1D-4987-908A-56F5A86241AE}" type="pres">
      <dgm:prSet presAssocID="{AD673322-ABA7-4C52-B864-E0010BE6D869}" presName="connectorText" presStyleLbl="sibTrans2D1" presStyleIdx="3" presStyleCnt="4"/>
      <dgm:spPr/>
    </dgm:pt>
  </dgm:ptLst>
  <dgm:cxnLst>
    <dgm:cxn modelId="{E17F4303-C368-449E-AACD-10F1DC22D57D}" type="presOf" srcId="{51BF732C-C80B-4A27-8F81-BFC198211ABC}" destId="{E9054ECA-3470-447A-977E-80A8E7BEE0EC}" srcOrd="0" destOrd="0" presId="urn:microsoft.com/office/officeart/2005/8/layout/cycle2"/>
    <dgm:cxn modelId="{97353513-E7F5-4C84-A8B3-7AB1554FB564}" type="presOf" srcId="{CDAFBF32-B3E0-4F17-8466-3A915015998F}" destId="{593C994C-29B3-406B-9A70-71B37A2BCA3C}" srcOrd="1" destOrd="0" presId="urn:microsoft.com/office/officeart/2005/8/layout/cycle2"/>
    <dgm:cxn modelId="{B0767917-A93A-40E1-B72D-B92551D554A3}" srcId="{2014789D-3E02-4DC1-A0B3-2F92177E8D5A}" destId="{B9823E7C-8C00-40E2-86B6-143753FF2DEC}" srcOrd="1" destOrd="0" parTransId="{BF379417-59F9-44BB-B025-9DA128991000}" sibTransId="{0E66430D-94F3-4A34-9AAA-C3D05874FF8C}"/>
    <dgm:cxn modelId="{3D257D29-85B7-42FD-939C-FE15D89479BC}" srcId="{2014789D-3E02-4DC1-A0B3-2F92177E8D5A}" destId="{DE90F3B1-384C-4701-B4B0-E7A891AFE338}" srcOrd="2" destOrd="0" parTransId="{EB4367C5-BFBC-4F1F-865D-5CF5D81F7502}" sibTransId="{51BF732C-C80B-4A27-8F81-BFC198211ABC}"/>
    <dgm:cxn modelId="{FCA4A962-8E6C-4BEB-BFAA-3DDC9142FD23}" type="presOf" srcId="{0E66430D-94F3-4A34-9AAA-C3D05874FF8C}" destId="{8707BC9A-5CDA-4932-899B-CC2D44F8F272}" srcOrd="0" destOrd="0" presId="urn:microsoft.com/office/officeart/2005/8/layout/cycle2"/>
    <dgm:cxn modelId="{BB0B776C-C6CE-4DAC-8613-2E252400897A}" srcId="{2014789D-3E02-4DC1-A0B3-2F92177E8D5A}" destId="{A8C69447-DE9F-446E-86ED-F31761B2D6F2}" srcOrd="3" destOrd="0" parTransId="{17C28333-A9D8-43B9-9954-2E34F60F3592}" sibTransId="{AD673322-ABA7-4C52-B864-E0010BE6D869}"/>
    <dgm:cxn modelId="{DD629154-33DA-44D8-96FF-D6D86BC24D0D}" type="presOf" srcId="{A8C69447-DE9F-446E-86ED-F31761B2D6F2}" destId="{98FE3A82-703D-4617-80B4-94BFF729D2C1}" srcOrd="0" destOrd="0" presId="urn:microsoft.com/office/officeart/2005/8/layout/cycle2"/>
    <dgm:cxn modelId="{7046F577-51B9-456A-AEC5-16015BD63884}" type="presOf" srcId="{8E2EDB56-AB92-4824-8D31-B1C9342E03B0}" destId="{1328FEB4-FF19-4FD8-94D0-FBFB8053C4C6}" srcOrd="0" destOrd="0" presId="urn:microsoft.com/office/officeart/2005/8/layout/cycle2"/>
    <dgm:cxn modelId="{A7D5A189-5E94-4C87-AFEE-D5ADFEB16B12}" type="presOf" srcId="{51BF732C-C80B-4A27-8F81-BFC198211ABC}" destId="{08A02420-88BF-468A-BA12-81E87BB01FE6}" srcOrd="1" destOrd="0" presId="urn:microsoft.com/office/officeart/2005/8/layout/cycle2"/>
    <dgm:cxn modelId="{87CE438A-02C3-488D-9054-B57C3DE111D0}" srcId="{2014789D-3E02-4DC1-A0B3-2F92177E8D5A}" destId="{8E2EDB56-AB92-4824-8D31-B1C9342E03B0}" srcOrd="0" destOrd="0" parTransId="{272D5D54-C733-4889-A489-AE735F630222}" sibTransId="{CDAFBF32-B3E0-4F17-8466-3A915015998F}"/>
    <dgm:cxn modelId="{AA7C2B8C-F341-46AF-A5A8-0F6F8695FC7C}" type="presOf" srcId="{0E66430D-94F3-4A34-9AAA-C3D05874FF8C}" destId="{57CC6DFF-22AF-4D96-A17F-E7D0BA2FD5A5}" srcOrd="1" destOrd="0" presId="urn:microsoft.com/office/officeart/2005/8/layout/cycle2"/>
    <dgm:cxn modelId="{711E18BA-CFE2-4F67-BF9A-32C3D5ACA2FB}" type="presOf" srcId="{AD673322-ABA7-4C52-B864-E0010BE6D869}" destId="{BF0CD2E2-DA58-4887-A733-9E08AF703B51}" srcOrd="0" destOrd="0" presId="urn:microsoft.com/office/officeart/2005/8/layout/cycle2"/>
    <dgm:cxn modelId="{9E3417F0-BA2E-4250-88DC-149698A8A0F7}" type="presOf" srcId="{DE90F3B1-384C-4701-B4B0-E7A891AFE338}" destId="{2FDB200E-D75F-479B-A0F8-EDBF3B6FA154}" srcOrd="0" destOrd="0" presId="urn:microsoft.com/office/officeart/2005/8/layout/cycle2"/>
    <dgm:cxn modelId="{CE6463F2-DC38-4803-B81D-5B70F1B8B78B}" type="presOf" srcId="{B9823E7C-8C00-40E2-86B6-143753FF2DEC}" destId="{B4DBA376-2345-47D6-9D43-F17CE019ADE7}" srcOrd="0" destOrd="0" presId="urn:microsoft.com/office/officeart/2005/8/layout/cycle2"/>
    <dgm:cxn modelId="{31702FF4-4788-491E-AEC8-B4E3DDAEA902}" type="presOf" srcId="{CDAFBF32-B3E0-4F17-8466-3A915015998F}" destId="{EFA70600-6B7D-46D1-BEA2-1CA0DDBCF300}" srcOrd="0" destOrd="0" presId="urn:microsoft.com/office/officeart/2005/8/layout/cycle2"/>
    <dgm:cxn modelId="{F09C9AF5-EE30-4DE8-B470-A8C35A8296CC}" type="presOf" srcId="{2014789D-3E02-4DC1-A0B3-2F92177E8D5A}" destId="{A23A4BCE-7E76-4F36-9562-136A2FCB098F}" srcOrd="0" destOrd="0" presId="urn:microsoft.com/office/officeart/2005/8/layout/cycle2"/>
    <dgm:cxn modelId="{39AD82FE-9D20-4EFC-9B7C-3C7E972286EC}" type="presOf" srcId="{AD673322-ABA7-4C52-B864-E0010BE6D869}" destId="{D8F3CEC6-CC1D-4987-908A-56F5A86241AE}" srcOrd="1" destOrd="0" presId="urn:microsoft.com/office/officeart/2005/8/layout/cycle2"/>
    <dgm:cxn modelId="{D7915430-DA8E-4709-ACD0-35E91B56A2A2}" type="presParOf" srcId="{A23A4BCE-7E76-4F36-9562-136A2FCB098F}" destId="{1328FEB4-FF19-4FD8-94D0-FBFB8053C4C6}" srcOrd="0" destOrd="0" presId="urn:microsoft.com/office/officeart/2005/8/layout/cycle2"/>
    <dgm:cxn modelId="{86E85AD9-620F-41E9-A23A-CEF3584257F3}" type="presParOf" srcId="{A23A4BCE-7E76-4F36-9562-136A2FCB098F}" destId="{EFA70600-6B7D-46D1-BEA2-1CA0DDBCF300}" srcOrd="1" destOrd="0" presId="urn:microsoft.com/office/officeart/2005/8/layout/cycle2"/>
    <dgm:cxn modelId="{DF0445CB-15E5-4B8B-A58C-DF98A7879ADA}" type="presParOf" srcId="{EFA70600-6B7D-46D1-BEA2-1CA0DDBCF300}" destId="{593C994C-29B3-406B-9A70-71B37A2BCA3C}" srcOrd="0" destOrd="0" presId="urn:microsoft.com/office/officeart/2005/8/layout/cycle2"/>
    <dgm:cxn modelId="{50989836-15A4-4159-B561-4F4740D5AF59}" type="presParOf" srcId="{A23A4BCE-7E76-4F36-9562-136A2FCB098F}" destId="{B4DBA376-2345-47D6-9D43-F17CE019ADE7}" srcOrd="2" destOrd="0" presId="urn:microsoft.com/office/officeart/2005/8/layout/cycle2"/>
    <dgm:cxn modelId="{25E5E0E4-1D4A-4355-8254-BE17CB9B34DD}" type="presParOf" srcId="{A23A4BCE-7E76-4F36-9562-136A2FCB098F}" destId="{8707BC9A-5CDA-4932-899B-CC2D44F8F272}" srcOrd="3" destOrd="0" presId="urn:microsoft.com/office/officeart/2005/8/layout/cycle2"/>
    <dgm:cxn modelId="{A638A4B1-4BAC-46D7-9931-043F6FB77039}" type="presParOf" srcId="{8707BC9A-5CDA-4932-899B-CC2D44F8F272}" destId="{57CC6DFF-22AF-4D96-A17F-E7D0BA2FD5A5}" srcOrd="0" destOrd="0" presId="urn:microsoft.com/office/officeart/2005/8/layout/cycle2"/>
    <dgm:cxn modelId="{C8F47A32-20E6-4A94-9E26-BA67B32FB9DE}" type="presParOf" srcId="{A23A4BCE-7E76-4F36-9562-136A2FCB098F}" destId="{2FDB200E-D75F-479B-A0F8-EDBF3B6FA154}" srcOrd="4" destOrd="0" presId="urn:microsoft.com/office/officeart/2005/8/layout/cycle2"/>
    <dgm:cxn modelId="{C7EB6310-B6AF-4672-B501-2F9A4525206E}" type="presParOf" srcId="{A23A4BCE-7E76-4F36-9562-136A2FCB098F}" destId="{E9054ECA-3470-447A-977E-80A8E7BEE0EC}" srcOrd="5" destOrd="0" presId="urn:microsoft.com/office/officeart/2005/8/layout/cycle2"/>
    <dgm:cxn modelId="{93A29345-672A-4977-9420-56192B6D079B}" type="presParOf" srcId="{E9054ECA-3470-447A-977E-80A8E7BEE0EC}" destId="{08A02420-88BF-468A-BA12-81E87BB01FE6}" srcOrd="0" destOrd="0" presId="urn:microsoft.com/office/officeart/2005/8/layout/cycle2"/>
    <dgm:cxn modelId="{E2328FD7-E7BE-4A2D-943C-D9725F788A81}" type="presParOf" srcId="{A23A4BCE-7E76-4F36-9562-136A2FCB098F}" destId="{98FE3A82-703D-4617-80B4-94BFF729D2C1}" srcOrd="6" destOrd="0" presId="urn:microsoft.com/office/officeart/2005/8/layout/cycle2"/>
    <dgm:cxn modelId="{1FD110E7-EB26-4608-872F-5B4DE9991E62}" type="presParOf" srcId="{A23A4BCE-7E76-4F36-9562-136A2FCB098F}" destId="{BF0CD2E2-DA58-4887-A733-9E08AF703B51}" srcOrd="7" destOrd="0" presId="urn:microsoft.com/office/officeart/2005/8/layout/cycle2"/>
    <dgm:cxn modelId="{CAC7AFDD-ED3F-4E8A-BAB7-D3B04DF49160}" type="presParOf" srcId="{BF0CD2E2-DA58-4887-A733-9E08AF703B51}" destId="{D8F3CEC6-CC1D-4987-908A-56F5A86241A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22CBBB-E0B6-453B-8296-05CF2487F187}" type="doc">
      <dgm:prSet loTypeId="urn:microsoft.com/office/officeart/2005/8/layout/matrix2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A012000-409A-4F99-BF75-81DBE0715F0F}">
      <dgm:prSet phldrT="[Text]"/>
      <dgm:spPr>
        <a:solidFill>
          <a:schemeClr val="bg1"/>
        </a:solidFill>
      </dgm:spPr>
      <dgm:t>
        <a:bodyPr/>
        <a:lstStyle/>
        <a:p>
          <a:pPr algn="l"/>
          <a:r>
            <a:rPr lang="en-US">
              <a:solidFill>
                <a:schemeClr val="bg1"/>
              </a:solidFill>
            </a:rPr>
            <a:t>Production transfer / outsourcing in “pollution haven”</a:t>
          </a:r>
        </a:p>
        <a:p>
          <a:pPr algn="l"/>
          <a:r>
            <a:rPr lang="en-US">
              <a:solidFill>
                <a:schemeClr val="bg1"/>
              </a:solidFill>
            </a:rPr>
            <a:t>Design for </a:t>
          </a:r>
          <a:r>
            <a:rPr lang="en-US" err="1">
              <a:solidFill>
                <a:schemeClr val="bg1"/>
              </a:solidFill>
            </a:rPr>
            <a:t>obsolence</a:t>
          </a:r>
          <a:endParaRPr lang="en-US">
            <a:solidFill>
              <a:schemeClr val="bg1"/>
            </a:solidFill>
          </a:endParaRPr>
        </a:p>
      </dgm:t>
    </dgm:pt>
    <dgm:pt modelId="{3DDB23E1-8745-4B89-8AEA-6B90BC06D3EC}" type="parTrans" cxnId="{B4D941EA-0F5E-4CB3-9EC9-44DE985856EA}">
      <dgm:prSet/>
      <dgm:spPr/>
      <dgm:t>
        <a:bodyPr/>
        <a:lstStyle/>
        <a:p>
          <a:pPr algn="l"/>
          <a:endParaRPr lang="en-US"/>
        </a:p>
      </dgm:t>
    </dgm:pt>
    <dgm:pt modelId="{D0BC89BC-DA64-490C-A2C1-575F9972E92B}" type="sibTrans" cxnId="{B4D941EA-0F5E-4CB3-9EC9-44DE985856EA}">
      <dgm:prSet/>
      <dgm:spPr/>
      <dgm:t>
        <a:bodyPr/>
        <a:lstStyle/>
        <a:p>
          <a:pPr algn="l"/>
          <a:endParaRPr lang="en-US"/>
        </a:p>
      </dgm:t>
    </dgm:pt>
    <dgm:pt modelId="{AE9A9755-3B0D-44C3-B1DA-FDFA84C5D44E}">
      <dgm:prSet phldrT="[Text]"/>
      <dgm:spPr>
        <a:solidFill>
          <a:schemeClr val="bg1"/>
        </a:solidFill>
      </dgm:spPr>
      <dgm:t>
        <a:bodyPr/>
        <a:lstStyle/>
        <a:p>
          <a:pPr algn="l"/>
          <a:r>
            <a:rPr lang="en-US">
              <a:solidFill>
                <a:schemeClr val="bg1"/>
              </a:solidFill>
            </a:rPr>
            <a:t>Energy and material efficiency</a:t>
          </a:r>
        </a:p>
        <a:p>
          <a:pPr algn="l"/>
          <a:r>
            <a:rPr lang="en-US">
              <a:solidFill>
                <a:schemeClr val="bg1"/>
              </a:solidFill>
            </a:rPr>
            <a:t>Waste minimizing</a:t>
          </a:r>
        </a:p>
        <a:p>
          <a:pPr algn="l"/>
          <a:r>
            <a:rPr lang="en-US">
              <a:solidFill>
                <a:schemeClr val="bg1"/>
              </a:solidFill>
            </a:rPr>
            <a:t>Optimized logistics</a:t>
          </a:r>
        </a:p>
        <a:p>
          <a:pPr algn="l"/>
          <a:r>
            <a:rPr lang="en-US">
              <a:solidFill>
                <a:schemeClr val="bg1"/>
              </a:solidFill>
            </a:rPr>
            <a:t>Compliancy with binding restrictions</a:t>
          </a:r>
        </a:p>
      </dgm:t>
    </dgm:pt>
    <dgm:pt modelId="{FE2FCB26-5C17-4BB0-B2EB-F428F25D0C17}" type="parTrans" cxnId="{86E0945A-9BB1-464B-80FA-975FF6AC37DF}">
      <dgm:prSet/>
      <dgm:spPr/>
      <dgm:t>
        <a:bodyPr/>
        <a:lstStyle/>
        <a:p>
          <a:pPr algn="l"/>
          <a:endParaRPr lang="en-US"/>
        </a:p>
      </dgm:t>
    </dgm:pt>
    <dgm:pt modelId="{5F1A67DE-C46E-4942-AED0-6D5BD088303B}" type="sibTrans" cxnId="{86E0945A-9BB1-464B-80FA-975FF6AC37DF}">
      <dgm:prSet/>
      <dgm:spPr/>
      <dgm:t>
        <a:bodyPr/>
        <a:lstStyle/>
        <a:p>
          <a:pPr algn="l"/>
          <a:endParaRPr lang="en-US"/>
        </a:p>
      </dgm:t>
    </dgm:pt>
    <dgm:pt modelId="{E17E9F9D-629A-4DF3-9711-F0B7EF9FEB2D}">
      <dgm:prSet phldrT="[Text]"/>
      <dgm:spPr>
        <a:solidFill>
          <a:schemeClr val="bg1"/>
        </a:solidFill>
      </dgm:spPr>
      <dgm:t>
        <a:bodyPr/>
        <a:lstStyle/>
        <a:p>
          <a:pPr algn="l"/>
          <a:r>
            <a:rPr lang="en-US">
              <a:solidFill>
                <a:schemeClr val="bg1"/>
              </a:solidFill>
            </a:rPr>
            <a:t>Unsellable product</a:t>
          </a:r>
        </a:p>
        <a:p>
          <a:pPr algn="l"/>
          <a:r>
            <a:rPr lang="en-US"/>
            <a:t>Overaged materials</a:t>
          </a:r>
        </a:p>
        <a:p>
          <a:pPr algn="l"/>
          <a:r>
            <a:rPr lang="en-US"/>
            <a:t>Badly planned production and logistic</a:t>
          </a:r>
        </a:p>
      </dgm:t>
    </dgm:pt>
    <dgm:pt modelId="{D9FF3424-2CEC-4119-A914-5A146D218678}" type="parTrans" cxnId="{97777557-41A9-49F1-8F20-255AF9A0A478}">
      <dgm:prSet/>
      <dgm:spPr/>
      <dgm:t>
        <a:bodyPr/>
        <a:lstStyle/>
        <a:p>
          <a:pPr algn="l"/>
          <a:endParaRPr lang="en-US"/>
        </a:p>
      </dgm:t>
    </dgm:pt>
    <dgm:pt modelId="{83FCD432-946D-40CB-B0C5-A1008864B62C}" type="sibTrans" cxnId="{97777557-41A9-49F1-8F20-255AF9A0A478}">
      <dgm:prSet/>
      <dgm:spPr/>
      <dgm:t>
        <a:bodyPr/>
        <a:lstStyle/>
        <a:p>
          <a:pPr algn="l"/>
          <a:endParaRPr lang="en-US"/>
        </a:p>
      </dgm:t>
    </dgm:pt>
    <dgm:pt modelId="{65975FDC-ECE7-433E-941A-5E8160A48BC5}">
      <dgm:prSet phldrT="[Text]"/>
      <dgm:spPr>
        <a:solidFill>
          <a:schemeClr val="bg1"/>
        </a:solidFill>
      </dgm:spPr>
      <dgm:t>
        <a:bodyPr/>
        <a:lstStyle/>
        <a:p>
          <a:pPr algn="l"/>
          <a:r>
            <a:rPr lang="en-US">
              <a:solidFill>
                <a:schemeClr val="bg1"/>
              </a:solidFill>
            </a:rPr>
            <a:t>Compliancy with future restrictions in production, product specifications, and in purchasing criteria</a:t>
          </a:r>
        </a:p>
      </dgm:t>
    </dgm:pt>
    <dgm:pt modelId="{240C79BA-9D37-45EA-8183-5B837B1ECFA9}" type="parTrans" cxnId="{BCCFEF6F-F5B9-4DB5-959A-C45E52B5AAA5}">
      <dgm:prSet/>
      <dgm:spPr/>
      <dgm:t>
        <a:bodyPr/>
        <a:lstStyle/>
        <a:p>
          <a:pPr algn="l"/>
          <a:endParaRPr lang="en-US"/>
        </a:p>
      </dgm:t>
    </dgm:pt>
    <dgm:pt modelId="{D5BD2EC9-370D-4ED8-AD94-77C2CFF02DBA}" type="sibTrans" cxnId="{BCCFEF6F-F5B9-4DB5-959A-C45E52B5AAA5}">
      <dgm:prSet/>
      <dgm:spPr/>
      <dgm:t>
        <a:bodyPr/>
        <a:lstStyle/>
        <a:p>
          <a:pPr algn="l"/>
          <a:endParaRPr lang="en-US"/>
        </a:p>
      </dgm:t>
    </dgm:pt>
    <dgm:pt modelId="{134130CD-DB1E-4F11-AFA4-1F61F3FC978B}" type="pres">
      <dgm:prSet presAssocID="{6322CBBB-E0B6-453B-8296-05CF2487F187}" presName="matrix" presStyleCnt="0">
        <dgm:presLayoutVars>
          <dgm:chMax val="1"/>
          <dgm:dir/>
          <dgm:resizeHandles val="exact"/>
        </dgm:presLayoutVars>
      </dgm:prSet>
      <dgm:spPr/>
    </dgm:pt>
    <dgm:pt modelId="{FE404AD0-2D79-4469-8297-F26788D54E3B}" type="pres">
      <dgm:prSet presAssocID="{6322CBBB-E0B6-453B-8296-05CF2487F187}" presName="axisShape" presStyleLbl="bgShp" presStyleIdx="0" presStyleCnt="1"/>
      <dgm:spPr>
        <a:solidFill>
          <a:srgbClr val="D7E3AF"/>
        </a:solidFill>
      </dgm:spPr>
    </dgm:pt>
    <dgm:pt modelId="{C4C3AFD5-F01A-4495-9467-91BC401DAC5C}" type="pres">
      <dgm:prSet presAssocID="{6322CBBB-E0B6-453B-8296-05CF2487F187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68F7CFB-88E0-47FC-BE0F-30C4229C3A13}" type="pres">
      <dgm:prSet presAssocID="{6322CBBB-E0B6-453B-8296-05CF2487F187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6B63F8B-587D-459A-A2F1-499FD8F08B63}" type="pres">
      <dgm:prSet presAssocID="{6322CBBB-E0B6-453B-8296-05CF2487F187}" presName="rect3" presStyleLbl="node1" presStyleIdx="2" presStyleCnt="4" custLinFactNeighborX="-1527" custLinFactNeighborY="1142">
        <dgm:presLayoutVars>
          <dgm:chMax val="0"/>
          <dgm:chPref val="0"/>
          <dgm:bulletEnabled val="1"/>
        </dgm:presLayoutVars>
      </dgm:prSet>
      <dgm:spPr/>
    </dgm:pt>
    <dgm:pt modelId="{452A9B1F-3186-42E7-9021-98FF6BA14B02}" type="pres">
      <dgm:prSet presAssocID="{6322CBBB-E0B6-453B-8296-05CF2487F187}" presName="rect4" presStyleLbl="node1" presStyleIdx="3" presStyleCnt="4" custLinFactNeighborX="-367" custLinFactNeighborY="2502">
        <dgm:presLayoutVars>
          <dgm:chMax val="0"/>
          <dgm:chPref val="0"/>
          <dgm:bulletEnabled val="1"/>
        </dgm:presLayoutVars>
      </dgm:prSet>
      <dgm:spPr/>
    </dgm:pt>
  </dgm:ptLst>
  <dgm:cxnLst>
    <dgm:cxn modelId="{C5A05604-0F07-43AC-8BB4-1B53E017D27B}" type="presOf" srcId="{AE9A9755-3B0D-44C3-B1DA-FDFA84C5D44E}" destId="{A68F7CFB-88E0-47FC-BE0F-30C4229C3A13}" srcOrd="0" destOrd="0" presId="urn:microsoft.com/office/officeart/2005/8/layout/matrix2"/>
    <dgm:cxn modelId="{BCCFEF6F-F5B9-4DB5-959A-C45E52B5AAA5}" srcId="{6322CBBB-E0B6-453B-8296-05CF2487F187}" destId="{65975FDC-ECE7-433E-941A-5E8160A48BC5}" srcOrd="3" destOrd="0" parTransId="{240C79BA-9D37-45EA-8183-5B837B1ECFA9}" sibTransId="{D5BD2EC9-370D-4ED8-AD94-77C2CFF02DBA}"/>
    <dgm:cxn modelId="{97777557-41A9-49F1-8F20-255AF9A0A478}" srcId="{6322CBBB-E0B6-453B-8296-05CF2487F187}" destId="{E17E9F9D-629A-4DF3-9711-F0B7EF9FEB2D}" srcOrd="2" destOrd="0" parTransId="{D9FF3424-2CEC-4119-A914-5A146D218678}" sibTransId="{83FCD432-946D-40CB-B0C5-A1008864B62C}"/>
    <dgm:cxn modelId="{86E0945A-9BB1-464B-80FA-975FF6AC37DF}" srcId="{6322CBBB-E0B6-453B-8296-05CF2487F187}" destId="{AE9A9755-3B0D-44C3-B1DA-FDFA84C5D44E}" srcOrd="1" destOrd="0" parTransId="{FE2FCB26-5C17-4BB0-B2EB-F428F25D0C17}" sibTransId="{5F1A67DE-C46E-4942-AED0-6D5BD088303B}"/>
    <dgm:cxn modelId="{EB0C81C5-F9FE-4600-917C-75F0ACF219B7}" type="presOf" srcId="{E17E9F9D-629A-4DF3-9711-F0B7EF9FEB2D}" destId="{56B63F8B-587D-459A-A2F1-499FD8F08B63}" srcOrd="0" destOrd="0" presId="urn:microsoft.com/office/officeart/2005/8/layout/matrix2"/>
    <dgm:cxn modelId="{6E47ECE4-B293-4D7F-A5BF-67FFDCE9E29D}" type="presOf" srcId="{7A012000-409A-4F99-BF75-81DBE0715F0F}" destId="{C4C3AFD5-F01A-4495-9467-91BC401DAC5C}" srcOrd="0" destOrd="0" presId="urn:microsoft.com/office/officeart/2005/8/layout/matrix2"/>
    <dgm:cxn modelId="{F8A858E8-EA33-48F0-9F0E-7DC10D849C8B}" type="presOf" srcId="{6322CBBB-E0B6-453B-8296-05CF2487F187}" destId="{134130CD-DB1E-4F11-AFA4-1F61F3FC978B}" srcOrd="0" destOrd="0" presId="urn:microsoft.com/office/officeart/2005/8/layout/matrix2"/>
    <dgm:cxn modelId="{B4D941EA-0F5E-4CB3-9EC9-44DE985856EA}" srcId="{6322CBBB-E0B6-453B-8296-05CF2487F187}" destId="{7A012000-409A-4F99-BF75-81DBE0715F0F}" srcOrd="0" destOrd="0" parTransId="{3DDB23E1-8745-4B89-8AEA-6B90BC06D3EC}" sibTransId="{D0BC89BC-DA64-490C-A2C1-575F9972E92B}"/>
    <dgm:cxn modelId="{80AEC3F0-5CAB-4CD6-9AC6-C22AEABEEF9C}" type="presOf" srcId="{65975FDC-ECE7-433E-941A-5E8160A48BC5}" destId="{452A9B1F-3186-42E7-9021-98FF6BA14B02}" srcOrd="0" destOrd="0" presId="urn:microsoft.com/office/officeart/2005/8/layout/matrix2"/>
    <dgm:cxn modelId="{01D8D712-8136-4691-BDCB-DD49E70E0A31}" type="presParOf" srcId="{134130CD-DB1E-4F11-AFA4-1F61F3FC978B}" destId="{FE404AD0-2D79-4469-8297-F26788D54E3B}" srcOrd="0" destOrd="0" presId="urn:microsoft.com/office/officeart/2005/8/layout/matrix2"/>
    <dgm:cxn modelId="{725CB4BB-7C25-48E2-93EF-A3AF09836994}" type="presParOf" srcId="{134130CD-DB1E-4F11-AFA4-1F61F3FC978B}" destId="{C4C3AFD5-F01A-4495-9467-91BC401DAC5C}" srcOrd="1" destOrd="0" presId="urn:microsoft.com/office/officeart/2005/8/layout/matrix2"/>
    <dgm:cxn modelId="{61ACF26A-D44D-4ECF-BC05-1F3B260D98E6}" type="presParOf" srcId="{134130CD-DB1E-4F11-AFA4-1F61F3FC978B}" destId="{A68F7CFB-88E0-47FC-BE0F-30C4229C3A13}" srcOrd="2" destOrd="0" presId="urn:microsoft.com/office/officeart/2005/8/layout/matrix2"/>
    <dgm:cxn modelId="{B62B9AC1-94E1-45B5-9EB7-141339A5AEF6}" type="presParOf" srcId="{134130CD-DB1E-4F11-AFA4-1F61F3FC978B}" destId="{56B63F8B-587D-459A-A2F1-499FD8F08B63}" srcOrd="3" destOrd="0" presId="urn:microsoft.com/office/officeart/2005/8/layout/matrix2"/>
    <dgm:cxn modelId="{3D18333E-0C14-460D-840D-C2F2100F8D55}" type="presParOf" srcId="{134130CD-DB1E-4F11-AFA4-1F61F3FC978B}" destId="{452A9B1F-3186-42E7-9021-98FF6BA14B02}" srcOrd="4" destOrd="0" presId="urn:microsoft.com/office/officeart/2005/8/layout/matrix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22CBBB-E0B6-453B-8296-05CF2487F187}" type="doc">
      <dgm:prSet loTypeId="urn:microsoft.com/office/officeart/2005/8/layout/matrix2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A012000-409A-4F99-BF75-81DBE0715F0F}">
      <dgm:prSet phldrT="[Text]"/>
      <dgm:spPr>
        <a:solidFill>
          <a:schemeClr val="bg1"/>
        </a:solidFill>
      </dgm:spPr>
      <dgm:t>
        <a:bodyPr/>
        <a:lstStyle/>
        <a:p>
          <a:pPr algn="l"/>
          <a:r>
            <a:rPr lang="en-US">
              <a:solidFill>
                <a:schemeClr val="bg1"/>
              </a:solidFill>
            </a:rPr>
            <a:t>Production transfer / outsourcing in “pollution haven”</a:t>
          </a:r>
        </a:p>
        <a:p>
          <a:pPr algn="l"/>
          <a:r>
            <a:rPr lang="en-US">
              <a:solidFill>
                <a:schemeClr val="bg1"/>
              </a:solidFill>
            </a:rPr>
            <a:t>Design for </a:t>
          </a:r>
          <a:r>
            <a:rPr lang="en-US" err="1">
              <a:solidFill>
                <a:schemeClr val="bg1"/>
              </a:solidFill>
            </a:rPr>
            <a:t>obsolence</a:t>
          </a:r>
          <a:endParaRPr lang="en-US">
            <a:solidFill>
              <a:schemeClr val="bg1"/>
            </a:solidFill>
          </a:endParaRPr>
        </a:p>
      </dgm:t>
    </dgm:pt>
    <dgm:pt modelId="{3DDB23E1-8745-4B89-8AEA-6B90BC06D3EC}" type="parTrans" cxnId="{B4D941EA-0F5E-4CB3-9EC9-44DE985856EA}">
      <dgm:prSet/>
      <dgm:spPr/>
      <dgm:t>
        <a:bodyPr/>
        <a:lstStyle/>
        <a:p>
          <a:pPr algn="l"/>
          <a:endParaRPr lang="en-US"/>
        </a:p>
      </dgm:t>
    </dgm:pt>
    <dgm:pt modelId="{D0BC89BC-DA64-490C-A2C1-575F9972E92B}" type="sibTrans" cxnId="{B4D941EA-0F5E-4CB3-9EC9-44DE985856EA}">
      <dgm:prSet/>
      <dgm:spPr/>
      <dgm:t>
        <a:bodyPr/>
        <a:lstStyle/>
        <a:p>
          <a:pPr algn="l"/>
          <a:endParaRPr lang="en-US"/>
        </a:p>
      </dgm:t>
    </dgm:pt>
    <dgm:pt modelId="{AE9A9755-3B0D-44C3-B1DA-FDFA84C5D44E}">
      <dgm:prSet phldrT="[Text]"/>
      <dgm:spPr/>
      <dgm:t>
        <a:bodyPr/>
        <a:lstStyle/>
        <a:p>
          <a:pPr algn="l"/>
          <a:r>
            <a:rPr lang="en-US">
              <a:solidFill>
                <a:schemeClr val="bg1"/>
              </a:solidFill>
            </a:rPr>
            <a:t>Energy and material efficiency</a:t>
          </a:r>
        </a:p>
        <a:p>
          <a:pPr algn="l"/>
          <a:r>
            <a:rPr lang="en-US">
              <a:solidFill>
                <a:schemeClr val="bg1"/>
              </a:solidFill>
            </a:rPr>
            <a:t>Waste minimizing</a:t>
          </a:r>
        </a:p>
        <a:p>
          <a:pPr algn="l"/>
          <a:r>
            <a:rPr lang="en-US">
              <a:solidFill>
                <a:schemeClr val="bg1"/>
              </a:solidFill>
            </a:rPr>
            <a:t>Optimized logistics</a:t>
          </a:r>
        </a:p>
        <a:p>
          <a:pPr algn="l"/>
          <a:r>
            <a:rPr lang="en-US">
              <a:solidFill>
                <a:schemeClr val="bg1"/>
              </a:solidFill>
            </a:rPr>
            <a:t>Compliancy with binding restrictions</a:t>
          </a:r>
        </a:p>
      </dgm:t>
    </dgm:pt>
    <dgm:pt modelId="{FE2FCB26-5C17-4BB0-B2EB-F428F25D0C17}" type="parTrans" cxnId="{86E0945A-9BB1-464B-80FA-975FF6AC37DF}">
      <dgm:prSet/>
      <dgm:spPr/>
      <dgm:t>
        <a:bodyPr/>
        <a:lstStyle/>
        <a:p>
          <a:pPr algn="l"/>
          <a:endParaRPr lang="en-US"/>
        </a:p>
      </dgm:t>
    </dgm:pt>
    <dgm:pt modelId="{5F1A67DE-C46E-4942-AED0-6D5BD088303B}" type="sibTrans" cxnId="{86E0945A-9BB1-464B-80FA-975FF6AC37DF}">
      <dgm:prSet/>
      <dgm:spPr/>
      <dgm:t>
        <a:bodyPr/>
        <a:lstStyle/>
        <a:p>
          <a:pPr algn="l"/>
          <a:endParaRPr lang="en-US"/>
        </a:p>
      </dgm:t>
    </dgm:pt>
    <dgm:pt modelId="{E17E9F9D-629A-4DF3-9711-F0B7EF9FEB2D}">
      <dgm:prSet phldrT="[Text]"/>
      <dgm:spPr>
        <a:solidFill>
          <a:schemeClr val="tx2"/>
        </a:solidFill>
      </dgm:spPr>
      <dgm:t>
        <a:bodyPr/>
        <a:lstStyle/>
        <a:p>
          <a:pPr algn="l"/>
          <a:r>
            <a:rPr lang="en-US" dirty="0"/>
            <a:t>Overaged materials</a:t>
          </a:r>
        </a:p>
        <a:p>
          <a:pPr algn="l"/>
          <a:r>
            <a:rPr lang="en-US" dirty="0"/>
            <a:t>Badly planned production and logistic</a:t>
          </a:r>
        </a:p>
        <a:p>
          <a:pPr algn="l"/>
          <a:r>
            <a:rPr lang="en-US" dirty="0"/>
            <a:t>Non-compliance with binding restrictions</a:t>
          </a:r>
        </a:p>
        <a:p>
          <a:pPr algn="l"/>
          <a:r>
            <a:rPr lang="en-US" dirty="0"/>
            <a:t>Unsellable product</a:t>
          </a:r>
        </a:p>
      </dgm:t>
    </dgm:pt>
    <dgm:pt modelId="{D9FF3424-2CEC-4119-A914-5A146D218678}" type="parTrans" cxnId="{97777557-41A9-49F1-8F20-255AF9A0A478}">
      <dgm:prSet/>
      <dgm:spPr/>
      <dgm:t>
        <a:bodyPr/>
        <a:lstStyle/>
        <a:p>
          <a:pPr algn="l"/>
          <a:endParaRPr lang="en-US"/>
        </a:p>
      </dgm:t>
    </dgm:pt>
    <dgm:pt modelId="{83FCD432-946D-40CB-B0C5-A1008864B62C}" type="sibTrans" cxnId="{97777557-41A9-49F1-8F20-255AF9A0A478}">
      <dgm:prSet/>
      <dgm:spPr/>
      <dgm:t>
        <a:bodyPr/>
        <a:lstStyle/>
        <a:p>
          <a:pPr algn="l"/>
          <a:endParaRPr lang="en-US"/>
        </a:p>
      </dgm:t>
    </dgm:pt>
    <dgm:pt modelId="{65975FDC-ECE7-433E-941A-5E8160A48BC5}">
      <dgm:prSet phldrT="[Text]"/>
      <dgm:spPr>
        <a:solidFill>
          <a:schemeClr val="bg1"/>
        </a:solidFill>
      </dgm:spPr>
      <dgm:t>
        <a:bodyPr/>
        <a:lstStyle/>
        <a:p>
          <a:pPr algn="l"/>
          <a:r>
            <a:rPr lang="en-US">
              <a:solidFill>
                <a:schemeClr val="bg1"/>
              </a:solidFill>
            </a:rPr>
            <a:t>Compliancy with future restrictions in production, product specifications, and in purchasing criteria</a:t>
          </a:r>
        </a:p>
      </dgm:t>
    </dgm:pt>
    <dgm:pt modelId="{240C79BA-9D37-45EA-8183-5B837B1ECFA9}" type="parTrans" cxnId="{BCCFEF6F-F5B9-4DB5-959A-C45E52B5AAA5}">
      <dgm:prSet/>
      <dgm:spPr/>
      <dgm:t>
        <a:bodyPr/>
        <a:lstStyle/>
        <a:p>
          <a:pPr algn="l"/>
          <a:endParaRPr lang="en-US"/>
        </a:p>
      </dgm:t>
    </dgm:pt>
    <dgm:pt modelId="{D5BD2EC9-370D-4ED8-AD94-77C2CFF02DBA}" type="sibTrans" cxnId="{BCCFEF6F-F5B9-4DB5-959A-C45E52B5AAA5}">
      <dgm:prSet/>
      <dgm:spPr/>
      <dgm:t>
        <a:bodyPr/>
        <a:lstStyle/>
        <a:p>
          <a:pPr algn="l"/>
          <a:endParaRPr lang="en-US"/>
        </a:p>
      </dgm:t>
    </dgm:pt>
    <dgm:pt modelId="{134130CD-DB1E-4F11-AFA4-1F61F3FC978B}" type="pres">
      <dgm:prSet presAssocID="{6322CBBB-E0B6-453B-8296-05CF2487F187}" presName="matrix" presStyleCnt="0">
        <dgm:presLayoutVars>
          <dgm:chMax val="1"/>
          <dgm:dir/>
          <dgm:resizeHandles val="exact"/>
        </dgm:presLayoutVars>
      </dgm:prSet>
      <dgm:spPr/>
    </dgm:pt>
    <dgm:pt modelId="{FE404AD0-2D79-4469-8297-F26788D54E3B}" type="pres">
      <dgm:prSet presAssocID="{6322CBBB-E0B6-453B-8296-05CF2487F187}" presName="axisShape" presStyleLbl="bgShp" presStyleIdx="0" presStyleCnt="1"/>
      <dgm:spPr>
        <a:solidFill>
          <a:srgbClr val="D7E3AF"/>
        </a:solidFill>
      </dgm:spPr>
    </dgm:pt>
    <dgm:pt modelId="{C4C3AFD5-F01A-4495-9467-91BC401DAC5C}" type="pres">
      <dgm:prSet presAssocID="{6322CBBB-E0B6-453B-8296-05CF2487F187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68F7CFB-88E0-47FC-BE0F-30C4229C3A13}" type="pres">
      <dgm:prSet presAssocID="{6322CBBB-E0B6-453B-8296-05CF2487F187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6B63F8B-587D-459A-A2F1-499FD8F08B63}" type="pres">
      <dgm:prSet presAssocID="{6322CBBB-E0B6-453B-8296-05CF2487F187}" presName="rect3" presStyleLbl="node1" presStyleIdx="2" presStyleCnt="4" custLinFactNeighborX="-1527" custLinFactNeighborY="1142">
        <dgm:presLayoutVars>
          <dgm:chMax val="0"/>
          <dgm:chPref val="0"/>
          <dgm:bulletEnabled val="1"/>
        </dgm:presLayoutVars>
      </dgm:prSet>
      <dgm:spPr/>
    </dgm:pt>
    <dgm:pt modelId="{452A9B1F-3186-42E7-9021-98FF6BA14B02}" type="pres">
      <dgm:prSet presAssocID="{6322CBBB-E0B6-453B-8296-05CF2487F187}" presName="rect4" presStyleLbl="node1" presStyleIdx="3" presStyleCnt="4" custLinFactNeighborX="1885" custLinFactNeighborY="1989">
        <dgm:presLayoutVars>
          <dgm:chMax val="0"/>
          <dgm:chPref val="0"/>
          <dgm:bulletEnabled val="1"/>
        </dgm:presLayoutVars>
      </dgm:prSet>
      <dgm:spPr/>
    </dgm:pt>
  </dgm:ptLst>
  <dgm:cxnLst>
    <dgm:cxn modelId="{C5A05604-0F07-43AC-8BB4-1B53E017D27B}" type="presOf" srcId="{AE9A9755-3B0D-44C3-B1DA-FDFA84C5D44E}" destId="{A68F7CFB-88E0-47FC-BE0F-30C4229C3A13}" srcOrd="0" destOrd="0" presId="urn:microsoft.com/office/officeart/2005/8/layout/matrix2"/>
    <dgm:cxn modelId="{BCCFEF6F-F5B9-4DB5-959A-C45E52B5AAA5}" srcId="{6322CBBB-E0B6-453B-8296-05CF2487F187}" destId="{65975FDC-ECE7-433E-941A-5E8160A48BC5}" srcOrd="3" destOrd="0" parTransId="{240C79BA-9D37-45EA-8183-5B837B1ECFA9}" sibTransId="{D5BD2EC9-370D-4ED8-AD94-77C2CFF02DBA}"/>
    <dgm:cxn modelId="{97777557-41A9-49F1-8F20-255AF9A0A478}" srcId="{6322CBBB-E0B6-453B-8296-05CF2487F187}" destId="{E17E9F9D-629A-4DF3-9711-F0B7EF9FEB2D}" srcOrd="2" destOrd="0" parTransId="{D9FF3424-2CEC-4119-A914-5A146D218678}" sibTransId="{83FCD432-946D-40CB-B0C5-A1008864B62C}"/>
    <dgm:cxn modelId="{86E0945A-9BB1-464B-80FA-975FF6AC37DF}" srcId="{6322CBBB-E0B6-453B-8296-05CF2487F187}" destId="{AE9A9755-3B0D-44C3-B1DA-FDFA84C5D44E}" srcOrd="1" destOrd="0" parTransId="{FE2FCB26-5C17-4BB0-B2EB-F428F25D0C17}" sibTransId="{5F1A67DE-C46E-4942-AED0-6D5BD088303B}"/>
    <dgm:cxn modelId="{EB0C81C5-F9FE-4600-917C-75F0ACF219B7}" type="presOf" srcId="{E17E9F9D-629A-4DF3-9711-F0B7EF9FEB2D}" destId="{56B63F8B-587D-459A-A2F1-499FD8F08B63}" srcOrd="0" destOrd="0" presId="urn:microsoft.com/office/officeart/2005/8/layout/matrix2"/>
    <dgm:cxn modelId="{6E47ECE4-B293-4D7F-A5BF-67FFDCE9E29D}" type="presOf" srcId="{7A012000-409A-4F99-BF75-81DBE0715F0F}" destId="{C4C3AFD5-F01A-4495-9467-91BC401DAC5C}" srcOrd="0" destOrd="0" presId="urn:microsoft.com/office/officeart/2005/8/layout/matrix2"/>
    <dgm:cxn modelId="{F8A858E8-EA33-48F0-9F0E-7DC10D849C8B}" type="presOf" srcId="{6322CBBB-E0B6-453B-8296-05CF2487F187}" destId="{134130CD-DB1E-4F11-AFA4-1F61F3FC978B}" srcOrd="0" destOrd="0" presId="urn:microsoft.com/office/officeart/2005/8/layout/matrix2"/>
    <dgm:cxn modelId="{B4D941EA-0F5E-4CB3-9EC9-44DE985856EA}" srcId="{6322CBBB-E0B6-453B-8296-05CF2487F187}" destId="{7A012000-409A-4F99-BF75-81DBE0715F0F}" srcOrd="0" destOrd="0" parTransId="{3DDB23E1-8745-4B89-8AEA-6B90BC06D3EC}" sibTransId="{D0BC89BC-DA64-490C-A2C1-575F9972E92B}"/>
    <dgm:cxn modelId="{80AEC3F0-5CAB-4CD6-9AC6-C22AEABEEF9C}" type="presOf" srcId="{65975FDC-ECE7-433E-941A-5E8160A48BC5}" destId="{452A9B1F-3186-42E7-9021-98FF6BA14B02}" srcOrd="0" destOrd="0" presId="urn:microsoft.com/office/officeart/2005/8/layout/matrix2"/>
    <dgm:cxn modelId="{01D8D712-8136-4691-BDCB-DD49E70E0A31}" type="presParOf" srcId="{134130CD-DB1E-4F11-AFA4-1F61F3FC978B}" destId="{FE404AD0-2D79-4469-8297-F26788D54E3B}" srcOrd="0" destOrd="0" presId="urn:microsoft.com/office/officeart/2005/8/layout/matrix2"/>
    <dgm:cxn modelId="{725CB4BB-7C25-48E2-93EF-A3AF09836994}" type="presParOf" srcId="{134130CD-DB1E-4F11-AFA4-1F61F3FC978B}" destId="{C4C3AFD5-F01A-4495-9467-91BC401DAC5C}" srcOrd="1" destOrd="0" presId="urn:microsoft.com/office/officeart/2005/8/layout/matrix2"/>
    <dgm:cxn modelId="{61ACF26A-D44D-4ECF-BC05-1F3B260D98E6}" type="presParOf" srcId="{134130CD-DB1E-4F11-AFA4-1F61F3FC978B}" destId="{A68F7CFB-88E0-47FC-BE0F-30C4229C3A13}" srcOrd="2" destOrd="0" presId="urn:microsoft.com/office/officeart/2005/8/layout/matrix2"/>
    <dgm:cxn modelId="{B62B9AC1-94E1-45B5-9EB7-141339A5AEF6}" type="presParOf" srcId="{134130CD-DB1E-4F11-AFA4-1F61F3FC978B}" destId="{56B63F8B-587D-459A-A2F1-499FD8F08B63}" srcOrd="3" destOrd="0" presId="urn:microsoft.com/office/officeart/2005/8/layout/matrix2"/>
    <dgm:cxn modelId="{3D18333E-0C14-460D-840D-C2F2100F8D55}" type="presParOf" srcId="{134130CD-DB1E-4F11-AFA4-1F61F3FC978B}" destId="{452A9B1F-3186-42E7-9021-98FF6BA14B02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22CBBB-E0B6-453B-8296-05CF2487F187}" type="doc">
      <dgm:prSet loTypeId="urn:microsoft.com/office/officeart/2005/8/layout/matrix2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A012000-409A-4F99-BF75-81DBE0715F0F}">
      <dgm:prSet phldrT="[Text]"/>
      <dgm:spPr>
        <a:solidFill>
          <a:schemeClr val="bg1"/>
        </a:solidFill>
      </dgm:spPr>
      <dgm:t>
        <a:bodyPr/>
        <a:lstStyle/>
        <a:p>
          <a:pPr algn="l"/>
          <a:r>
            <a:rPr lang="en-US">
              <a:solidFill>
                <a:schemeClr val="bg1"/>
              </a:solidFill>
            </a:rPr>
            <a:t>Production transfer / outsourcing in “pollution haven”</a:t>
          </a:r>
        </a:p>
        <a:p>
          <a:pPr algn="l"/>
          <a:r>
            <a:rPr lang="en-US">
              <a:solidFill>
                <a:schemeClr val="bg1"/>
              </a:solidFill>
            </a:rPr>
            <a:t>Design for </a:t>
          </a:r>
          <a:r>
            <a:rPr lang="en-US" err="1">
              <a:solidFill>
                <a:schemeClr val="bg1"/>
              </a:solidFill>
            </a:rPr>
            <a:t>obsolence</a:t>
          </a:r>
          <a:endParaRPr lang="en-US">
            <a:solidFill>
              <a:schemeClr val="bg1"/>
            </a:solidFill>
          </a:endParaRPr>
        </a:p>
      </dgm:t>
    </dgm:pt>
    <dgm:pt modelId="{3DDB23E1-8745-4B89-8AEA-6B90BC06D3EC}" type="parTrans" cxnId="{B4D941EA-0F5E-4CB3-9EC9-44DE985856EA}">
      <dgm:prSet/>
      <dgm:spPr/>
      <dgm:t>
        <a:bodyPr/>
        <a:lstStyle/>
        <a:p>
          <a:pPr algn="l"/>
          <a:endParaRPr lang="en-US"/>
        </a:p>
      </dgm:t>
    </dgm:pt>
    <dgm:pt modelId="{D0BC89BC-DA64-490C-A2C1-575F9972E92B}" type="sibTrans" cxnId="{B4D941EA-0F5E-4CB3-9EC9-44DE985856EA}">
      <dgm:prSet/>
      <dgm:spPr/>
      <dgm:t>
        <a:bodyPr/>
        <a:lstStyle/>
        <a:p>
          <a:pPr algn="l"/>
          <a:endParaRPr lang="en-US"/>
        </a:p>
      </dgm:t>
    </dgm:pt>
    <dgm:pt modelId="{AE9A9755-3B0D-44C3-B1DA-FDFA84C5D44E}">
      <dgm:prSet phldrT="[Text]"/>
      <dgm:spPr>
        <a:solidFill>
          <a:schemeClr val="bg2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algn="l"/>
          <a:r>
            <a:rPr lang="en-US">
              <a:solidFill>
                <a:schemeClr val="tx2"/>
              </a:solidFill>
            </a:rPr>
            <a:t>Energy and material efficiency</a:t>
          </a:r>
        </a:p>
        <a:p>
          <a:pPr algn="l"/>
          <a:r>
            <a:rPr lang="en-US">
              <a:solidFill>
                <a:schemeClr val="tx2"/>
              </a:solidFill>
            </a:rPr>
            <a:t>Waste minimizing</a:t>
          </a:r>
        </a:p>
        <a:p>
          <a:pPr algn="l"/>
          <a:r>
            <a:rPr lang="en-US">
              <a:solidFill>
                <a:schemeClr val="tx2"/>
              </a:solidFill>
            </a:rPr>
            <a:t>Optimized logistics</a:t>
          </a:r>
        </a:p>
        <a:p>
          <a:pPr algn="l"/>
          <a:r>
            <a:rPr lang="en-US">
              <a:solidFill>
                <a:schemeClr val="tx2"/>
              </a:solidFill>
            </a:rPr>
            <a:t>Compliancy with binding restrictions</a:t>
          </a:r>
        </a:p>
      </dgm:t>
    </dgm:pt>
    <dgm:pt modelId="{FE2FCB26-5C17-4BB0-B2EB-F428F25D0C17}" type="parTrans" cxnId="{86E0945A-9BB1-464B-80FA-975FF6AC37DF}">
      <dgm:prSet/>
      <dgm:spPr/>
      <dgm:t>
        <a:bodyPr/>
        <a:lstStyle/>
        <a:p>
          <a:pPr algn="l"/>
          <a:endParaRPr lang="en-US"/>
        </a:p>
      </dgm:t>
    </dgm:pt>
    <dgm:pt modelId="{5F1A67DE-C46E-4942-AED0-6D5BD088303B}" type="sibTrans" cxnId="{86E0945A-9BB1-464B-80FA-975FF6AC37DF}">
      <dgm:prSet/>
      <dgm:spPr/>
      <dgm:t>
        <a:bodyPr/>
        <a:lstStyle/>
        <a:p>
          <a:pPr algn="l"/>
          <a:endParaRPr lang="en-US"/>
        </a:p>
      </dgm:t>
    </dgm:pt>
    <dgm:pt modelId="{E17E9F9D-629A-4DF3-9711-F0B7EF9FEB2D}">
      <dgm:prSet phldrT="[Text]"/>
      <dgm:spPr>
        <a:solidFill>
          <a:schemeClr val="bg2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algn="l"/>
          <a:r>
            <a:rPr lang="en-US" dirty="0">
              <a:solidFill>
                <a:schemeClr val="tx2"/>
              </a:solidFill>
            </a:rPr>
            <a:t>Overaged materials</a:t>
          </a:r>
        </a:p>
        <a:p>
          <a:pPr algn="l"/>
          <a:r>
            <a:rPr lang="en-US" dirty="0">
              <a:solidFill>
                <a:schemeClr val="tx2"/>
              </a:solidFill>
            </a:rPr>
            <a:t>Badly planned production and logistic</a:t>
          </a:r>
        </a:p>
        <a:p>
          <a:pPr algn="l"/>
          <a:r>
            <a:rPr lang="en-US" dirty="0">
              <a:solidFill>
                <a:schemeClr val="tx2"/>
              </a:solidFill>
            </a:rPr>
            <a:t>Unsellable product</a:t>
          </a:r>
        </a:p>
      </dgm:t>
    </dgm:pt>
    <dgm:pt modelId="{D9FF3424-2CEC-4119-A914-5A146D218678}" type="parTrans" cxnId="{97777557-41A9-49F1-8F20-255AF9A0A478}">
      <dgm:prSet/>
      <dgm:spPr/>
      <dgm:t>
        <a:bodyPr/>
        <a:lstStyle/>
        <a:p>
          <a:pPr algn="l"/>
          <a:endParaRPr lang="en-US"/>
        </a:p>
      </dgm:t>
    </dgm:pt>
    <dgm:pt modelId="{83FCD432-946D-40CB-B0C5-A1008864B62C}" type="sibTrans" cxnId="{97777557-41A9-49F1-8F20-255AF9A0A478}">
      <dgm:prSet/>
      <dgm:spPr/>
      <dgm:t>
        <a:bodyPr/>
        <a:lstStyle/>
        <a:p>
          <a:pPr algn="l"/>
          <a:endParaRPr lang="en-US"/>
        </a:p>
      </dgm:t>
    </dgm:pt>
    <dgm:pt modelId="{65975FDC-ECE7-433E-941A-5E8160A48BC5}">
      <dgm:prSet phldrT="[Text]"/>
      <dgm:spPr/>
      <dgm:t>
        <a:bodyPr/>
        <a:lstStyle/>
        <a:p>
          <a:pPr algn="l"/>
          <a:r>
            <a:rPr lang="en-US" dirty="0"/>
            <a:t>Design for </a:t>
          </a:r>
          <a:r>
            <a:rPr lang="en-US" dirty="0" err="1"/>
            <a:t>ReX</a:t>
          </a:r>
          <a:endParaRPr lang="en-US" dirty="0"/>
        </a:p>
      </dgm:t>
    </dgm:pt>
    <dgm:pt modelId="{240C79BA-9D37-45EA-8183-5B837B1ECFA9}" type="parTrans" cxnId="{BCCFEF6F-F5B9-4DB5-959A-C45E52B5AAA5}">
      <dgm:prSet/>
      <dgm:spPr/>
      <dgm:t>
        <a:bodyPr/>
        <a:lstStyle/>
        <a:p>
          <a:pPr algn="l"/>
          <a:endParaRPr lang="en-US"/>
        </a:p>
      </dgm:t>
    </dgm:pt>
    <dgm:pt modelId="{D5BD2EC9-370D-4ED8-AD94-77C2CFF02DBA}" type="sibTrans" cxnId="{BCCFEF6F-F5B9-4DB5-959A-C45E52B5AAA5}">
      <dgm:prSet/>
      <dgm:spPr/>
      <dgm:t>
        <a:bodyPr/>
        <a:lstStyle/>
        <a:p>
          <a:pPr algn="l"/>
          <a:endParaRPr lang="en-US"/>
        </a:p>
      </dgm:t>
    </dgm:pt>
    <dgm:pt modelId="{134130CD-DB1E-4F11-AFA4-1F61F3FC978B}" type="pres">
      <dgm:prSet presAssocID="{6322CBBB-E0B6-453B-8296-05CF2487F187}" presName="matrix" presStyleCnt="0">
        <dgm:presLayoutVars>
          <dgm:chMax val="1"/>
          <dgm:dir/>
          <dgm:resizeHandles val="exact"/>
        </dgm:presLayoutVars>
      </dgm:prSet>
      <dgm:spPr/>
    </dgm:pt>
    <dgm:pt modelId="{FE404AD0-2D79-4469-8297-F26788D54E3B}" type="pres">
      <dgm:prSet presAssocID="{6322CBBB-E0B6-453B-8296-05CF2487F187}" presName="axisShape" presStyleLbl="bgShp" presStyleIdx="0" presStyleCnt="1"/>
      <dgm:spPr>
        <a:solidFill>
          <a:srgbClr val="D7E3AF"/>
        </a:solidFill>
      </dgm:spPr>
    </dgm:pt>
    <dgm:pt modelId="{C4C3AFD5-F01A-4495-9467-91BC401DAC5C}" type="pres">
      <dgm:prSet presAssocID="{6322CBBB-E0B6-453B-8296-05CF2487F187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68F7CFB-88E0-47FC-BE0F-30C4229C3A13}" type="pres">
      <dgm:prSet presAssocID="{6322CBBB-E0B6-453B-8296-05CF2487F187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6B63F8B-587D-459A-A2F1-499FD8F08B63}" type="pres">
      <dgm:prSet presAssocID="{6322CBBB-E0B6-453B-8296-05CF2487F187}" presName="rect3" presStyleLbl="node1" presStyleIdx="2" presStyleCnt="4" custLinFactNeighborX="-1527" custLinFactNeighborY="1142">
        <dgm:presLayoutVars>
          <dgm:chMax val="0"/>
          <dgm:chPref val="0"/>
          <dgm:bulletEnabled val="1"/>
        </dgm:presLayoutVars>
      </dgm:prSet>
      <dgm:spPr/>
    </dgm:pt>
    <dgm:pt modelId="{452A9B1F-3186-42E7-9021-98FF6BA14B02}" type="pres">
      <dgm:prSet presAssocID="{6322CBBB-E0B6-453B-8296-05CF2487F187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5A05604-0F07-43AC-8BB4-1B53E017D27B}" type="presOf" srcId="{AE9A9755-3B0D-44C3-B1DA-FDFA84C5D44E}" destId="{A68F7CFB-88E0-47FC-BE0F-30C4229C3A13}" srcOrd="0" destOrd="0" presId="urn:microsoft.com/office/officeart/2005/8/layout/matrix2"/>
    <dgm:cxn modelId="{BCCFEF6F-F5B9-4DB5-959A-C45E52B5AAA5}" srcId="{6322CBBB-E0B6-453B-8296-05CF2487F187}" destId="{65975FDC-ECE7-433E-941A-5E8160A48BC5}" srcOrd="3" destOrd="0" parTransId="{240C79BA-9D37-45EA-8183-5B837B1ECFA9}" sibTransId="{D5BD2EC9-370D-4ED8-AD94-77C2CFF02DBA}"/>
    <dgm:cxn modelId="{97777557-41A9-49F1-8F20-255AF9A0A478}" srcId="{6322CBBB-E0B6-453B-8296-05CF2487F187}" destId="{E17E9F9D-629A-4DF3-9711-F0B7EF9FEB2D}" srcOrd="2" destOrd="0" parTransId="{D9FF3424-2CEC-4119-A914-5A146D218678}" sibTransId="{83FCD432-946D-40CB-B0C5-A1008864B62C}"/>
    <dgm:cxn modelId="{86E0945A-9BB1-464B-80FA-975FF6AC37DF}" srcId="{6322CBBB-E0B6-453B-8296-05CF2487F187}" destId="{AE9A9755-3B0D-44C3-B1DA-FDFA84C5D44E}" srcOrd="1" destOrd="0" parTransId="{FE2FCB26-5C17-4BB0-B2EB-F428F25D0C17}" sibTransId="{5F1A67DE-C46E-4942-AED0-6D5BD088303B}"/>
    <dgm:cxn modelId="{EB0C81C5-F9FE-4600-917C-75F0ACF219B7}" type="presOf" srcId="{E17E9F9D-629A-4DF3-9711-F0B7EF9FEB2D}" destId="{56B63F8B-587D-459A-A2F1-499FD8F08B63}" srcOrd="0" destOrd="0" presId="urn:microsoft.com/office/officeart/2005/8/layout/matrix2"/>
    <dgm:cxn modelId="{6E47ECE4-B293-4D7F-A5BF-67FFDCE9E29D}" type="presOf" srcId="{7A012000-409A-4F99-BF75-81DBE0715F0F}" destId="{C4C3AFD5-F01A-4495-9467-91BC401DAC5C}" srcOrd="0" destOrd="0" presId="urn:microsoft.com/office/officeart/2005/8/layout/matrix2"/>
    <dgm:cxn modelId="{F8A858E8-EA33-48F0-9F0E-7DC10D849C8B}" type="presOf" srcId="{6322CBBB-E0B6-453B-8296-05CF2487F187}" destId="{134130CD-DB1E-4F11-AFA4-1F61F3FC978B}" srcOrd="0" destOrd="0" presId="urn:microsoft.com/office/officeart/2005/8/layout/matrix2"/>
    <dgm:cxn modelId="{B4D941EA-0F5E-4CB3-9EC9-44DE985856EA}" srcId="{6322CBBB-E0B6-453B-8296-05CF2487F187}" destId="{7A012000-409A-4F99-BF75-81DBE0715F0F}" srcOrd="0" destOrd="0" parTransId="{3DDB23E1-8745-4B89-8AEA-6B90BC06D3EC}" sibTransId="{D0BC89BC-DA64-490C-A2C1-575F9972E92B}"/>
    <dgm:cxn modelId="{80AEC3F0-5CAB-4CD6-9AC6-C22AEABEEF9C}" type="presOf" srcId="{65975FDC-ECE7-433E-941A-5E8160A48BC5}" destId="{452A9B1F-3186-42E7-9021-98FF6BA14B02}" srcOrd="0" destOrd="0" presId="urn:microsoft.com/office/officeart/2005/8/layout/matrix2"/>
    <dgm:cxn modelId="{01D8D712-8136-4691-BDCB-DD49E70E0A31}" type="presParOf" srcId="{134130CD-DB1E-4F11-AFA4-1F61F3FC978B}" destId="{FE404AD0-2D79-4469-8297-F26788D54E3B}" srcOrd="0" destOrd="0" presId="urn:microsoft.com/office/officeart/2005/8/layout/matrix2"/>
    <dgm:cxn modelId="{725CB4BB-7C25-48E2-93EF-A3AF09836994}" type="presParOf" srcId="{134130CD-DB1E-4F11-AFA4-1F61F3FC978B}" destId="{C4C3AFD5-F01A-4495-9467-91BC401DAC5C}" srcOrd="1" destOrd="0" presId="urn:microsoft.com/office/officeart/2005/8/layout/matrix2"/>
    <dgm:cxn modelId="{61ACF26A-D44D-4ECF-BC05-1F3B260D98E6}" type="presParOf" srcId="{134130CD-DB1E-4F11-AFA4-1F61F3FC978B}" destId="{A68F7CFB-88E0-47FC-BE0F-30C4229C3A13}" srcOrd="2" destOrd="0" presId="urn:microsoft.com/office/officeart/2005/8/layout/matrix2"/>
    <dgm:cxn modelId="{B62B9AC1-94E1-45B5-9EB7-141339A5AEF6}" type="presParOf" srcId="{134130CD-DB1E-4F11-AFA4-1F61F3FC978B}" destId="{56B63F8B-587D-459A-A2F1-499FD8F08B63}" srcOrd="3" destOrd="0" presId="urn:microsoft.com/office/officeart/2005/8/layout/matrix2"/>
    <dgm:cxn modelId="{3D18333E-0C14-460D-840D-C2F2100F8D55}" type="presParOf" srcId="{134130CD-DB1E-4F11-AFA4-1F61F3FC978B}" destId="{452A9B1F-3186-42E7-9021-98FF6BA14B02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22CBBB-E0B6-453B-8296-05CF2487F187}" type="doc">
      <dgm:prSet loTypeId="urn:microsoft.com/office/officeart/2005/8/layout/matrix2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A012000-409A-4F99-BF75-81DBE0715F0F}">
      <dgm:prSet phldrT="[Text]"/>
      <dgm:spPr/>
      <dgm:t>
        <a:bodyPr/>
        <a:lstStyle/>
        <a:p>
          <a:pPr algn="l"/>
          <a:r>
            <a:rPr lang="en-US" dirty="0">
              <a:solidFill>
                <a:schemeClr val="bg1"/>
              </a:solidFill>
            </a:rPr>
            <a:t>Production transfer / outsourcing in “pollution haven”</a:t>
          </a:r>
        </a:p>
        <a:p>
          <a:pPr algn="l"/>
          <a:r>
            <a:rPr lang="en-US" dirty="0">
              <a:solidFill>
                <a:schemeClr val="bg1"/>
              </a:solidFill>
            </a:rPr>
            <a:t>Design for obsolesce </a:t>
          </a:r>
        </a:p>
      </dgm:t>
    </dgm:pt>
    <dgm:pt modelId="{3DDB23E1-8745-4B89-8AEA-6B90BC06D3EC}" type="parTrans" cxnId="{B4D941EA-0F5E-4CB3-9EC9-44DE985856EA}">
      <dgm:prSet/>
      <dgm:spPr/>
      <dgm:t>
        <a:bodyPr/>
        <a:lstStyle/>
        <a:p>
          <a:pPr algn="l"/>
          <a:endParaRPr lang="en-US"/>
        </a:p>
      </dgm:t>
    </dgm:pt>
    <dgm:pt modelId="{D0BC89BC-DA64-490C-A2C1-575F9972E92B}" type="sibTrans" cxnId="{B4D941EA-0F5E-4CB3-9EC9-44DE985856EA}">
      <dgm:prSet/>
      <dgm:spPr/>
      <dgm:t>
        <a:bodyPr/>
        <a:lstStyle/>
        <a:p>
          <a:pPr algn="l"/>
          <a:endParaRPr lang="en-US"/>
        </a:p>
      </dgm:t>
    </dgm:pt>
    <dgm:pt modelId="{AE9A9755-3B0D-44C3-B1DA-FDFA84C5D44E}">
      <dgm:prSet phldrT="[Text]"/>
      <dgm:spPr>
        <a:solidFill>
          <a:schemeClr val="bg2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algn="l"/>
          <a:r>
            <a:rPr lang="en-US">
              <a:solidFill>
                <a:schemeClr val="tx2"/>
              </a:solidFill>
            </a:rPr>
            <a:t>Energy and material efficiency</a:t>
          </a:r>
        </a:p>
        <a:p>
          <a:pPr algn="l"/>
          <a:r>
            <a:rPr lang="en-US">
              <a:solidFill>
                <a:schemeClr val="tx2"/>
              </a:solidFill>
            </a:rPr>
            <a:t>Waste minimizing</a:t>
          </a:r>
        </a:p>
        <a:p>
          <a:pPr algn="l"/>
          <a:r>
            <a:rPr lang="en-US">
              <a:solidFill>
                <a:schemeClr val="tx2"/>
              </a:solidFill>
            </a:rPr>
            <a:t>Optimized logistics</a:t>
          </a:r>
        </a:p>
        <a:p>
          <a:pPr algn="l"/>
          <a:r>
            <a:rPr lang="en-US">
              <a:solidFill>
                <a:schemeClr val="tx2"/>
              </a:solidFill>
            </a:rPr>
            <a:t>Compliancy with binding restrictions</a:t>
          </a:r>
        </a:p>
      </dgm:t>
    </dgm:pt>
    <dgm:pt modelId="{FE2FCB26-5C17-4BB0-B2EB-F428F25D0C17}" type="parTrans" cxnId="{86E0945A-9BB1-464B-80FA-975FF6AC37DF}">
      <dgm:prSet/>
      <dgm:spPr/>
      <dgm:t>
        <a:bodyPr/>
        <a:lstStyle/>
        <a:p>
          <a:pPr algn="l"/>
          <a:endParaRPr lang="en-US"/>
        </a:p>
      </dgm:t>
    </dgm:pt>
    <dgm:pt modelId="{5F1A67DE-C46E-4942-AED0-6D5BD088303B}" type="sibTrans" cxnId="{86E0945A-9BB1-464B-80FA-975FF6AC37DF}">
      <dgm:prSet/>
      <dgm:spPr/>
      <dgm:t>
        <a:bodyPr/>
        <a:lstStyle/>
        <a:p>
          <a:pPr algn="l"/>
          <a:endParaRPr lang="en-US"/>
        </a:p>
      </dgm:t>
    </dgm:pt>
    <dgm:pt modelId="{E17E9F9D-629A-4DF3-9711-F0B7EF9FEB2D}">
      <dgm:prSet phldrT="[Text]"/>
      <dgm:spPr>
        <a:solidFill>
          <a:schemeClr val="bg2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algn="l"/>
          <a:r>
            <a:rPr lang="en-US" dirty="0">
              <a:solidFill>
                <a:schemeClr val="tx2"/>
              </a:solidFill>
            </a:rPr>
            <a:t>Overaged materials</a:t>
          </a:r>
        </a:p>
        <a:p>
          <a:pPr algn="l"/>
          <a:r>
            <a:rPr lang="en-US" dirty="0">
              <a:solidFill>
                <a:schemeClr val="tx2"/>
              </a:solidFill>
            </a:rPr>
            <a:t>Badly planned production and logistic</a:t>
          </a:r>
        </a:p>
        <a:p>
          <a:pPr algn="l"/>
          <a:r>
            <a:rPr lang="en-US" dirty="0">
              <a:solidFill>
                <a:schemeClr val="tx2"/>
              </a:solidFill>
            </a:rPr>
            <a:t>Unsellable product</a:t>
          </a:r>
        </a:p>
      </dgm:t>
    </dgm:pt>
    <dgm:pt modelId="{D9FF3424-2CEC-4119-A914-5A146D218678}" type="parTrans" cxnId="{97777557-41A9-49F1-8F20-255AF9A0A478}">
      <dgm:prSet/>
      <dgm:spPr/>
      <dgm:t>
        <a:bodyPr/>
        <a:lstStyle/>
        <a:p>
          <a:pPr algn="l"/>
          <a:endParaRPr lang="en-US"/>
        </a:p>
      </dgm:t>
    </dgm:pt>
    <dgm:pt modelId="{83FCD432-946D-40CB-B0C5-A1008864B62C}" type="sibTrans" cxnId="{97777557-41A9-49F1-8F20-255AF9A0A478}">
      <dgm:prSet/>
      <dgm:spPr/>
      <dgm:t>
        <a:bodyPr/>
        <a:lstStyle/>
        <a:p>
          <a:pPr algn="l"/>
          <a:endParaRPr lang="en-US"/>
        </a:p>
      </dgm:t>
    </dgm:pt>
    <dgm:pt modelId="{65975FDC-ECE7-433E-941A-5E8160A48BC5}">
      <dgm:prSet phldrT="[Text]"/>
      <dgm:spPr>
        <a:solidFill>
          <a:schemeClr val="bg2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algn="l"/>
          <a:r>
            <a:rPr lang="en-US">
              <a:solidFill>
                <a:schemeClr val="tx2"/>
              </a:solidFill>
            </a:rPr>
            <a:t>Compliancy with future restrictions in production, product specifications, and in purchasing criteria</a:t>
          </a:r>
        </a:p>
      </dgm:t>
    </dgm:pt>
    <dgm:pt modelId="{240C79BA-9D37-45EA-8183-5B837B1ECFA9}" type="parTrans" cxnId="{BCCFEF6F-F5B9-4DB5-959A-C45E52B5AAA5}">
      <dgm:prSet/>
      <dgm:spPr/>
      <dgm:t>
        <a:bodyPr/>
        <a:lstStyle/>
        <a:p>
          <a:pPr algn="l"/>
          <a:endParaRPr lang="en-US"/>
        </a:p>
      </dgm:t>
    </dgm:pt>
    <dgm:pt modelId="{D5BD2EC9-370D-4ED8-AD94-77C2CFF02DBA}" type="sibTrans" cxnId="{BCCFEF6F-F5B9-4DB5-959A-C45E52B5AAA5}">
      <dgm:prSet/>
      <dgm:spPr/>
      <dgm:t>
        <a:bodyPr/>
        <a:lstStyle/>
        <a:p>
          <a:pPr algn="l"/>
          <a:endParaRPr lang="en-US"/>
        </a:p>
      </dgm:t>
    </dgm:pt>
    <dgm:pt modelId="{134130CD-DB1E-4F11-AFA4-1F61F3FC978B}" type="pres">
      <dgm:prSet presAssocID="{6322CBBB-E0B6-453B-8296-05CF2487F187}" presName="matrix" presStyleCnt="0">
        <dgm:presLayoutVars>
          <dgm:chMax val="1"/>
          <dgm:dir/>
          <dgm:resizeHandles val="exact"/>
        </dgm:presLayoutVars>
      </dgm:prSet>
      <dgm:spPr/>
    </dgm:pt>
    <dgm:pt modelId="{FE404AD0-2D79-4469-8297-F26788D54E3B}" type="pres">
      <dgm:prSet presAssocID="{6322CBBB-E0B6-453B-8296-05CF2487F187}" presName="axisShape" presStyleLbl="bgShp" presStyleIdx="0" presStyleCnt="1"/>
      <dgm:spPr>
        <a:solidFill>
          <a:srgbClr val="D7E3AF"/>
        </a:solidFill>
      </dgm:spPr>
    </dgm:pt>
    <dgm:pt modelId="{C4C3AFD5-F01A-4495-9467-91BC401DAC5C}" type="pres">
      <dgm:prSet presAssocID="{6322CBBB-E0B6-453B-8296-05CF2487F187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68F7CFB-88E0-47FC-BE0F-30C4229C3A13}" type="pres">
      <dgm:prSet presAssocID="{6322CBBB-E0B6-453B-8296-05CF2487F187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6B63F8B-587D-459A-A2F1-499FD8F08B63}" type="pres">
      <dgm:prSet presAssocID="{6322CBBB-E0B6-453B-8296-05CF2487F187}" presName="rect3" presStyleLbl="node1" presStyleIdx="2" presStyleCnt="4" custLinFactNeighborX="-1527" custLinFactNeighborY="1142">
        <dgm:presLayoutVars>
          <dgm:chMax val="0"/>
          <dgm:chPref val="0"/>
          <dgm:bulletEnabled val="1"/>
        </dgm:presLayoutVars>
      </dgm:prSet>
      <dgm:spPr/>
    </dgm:pt>
    <dgm:pt modelId="{452A9B1F-3186-42E7-9021-98FF6BA14B02}" type="pres">
      <dgm:prSet presAssocID="{6322CBBB-E0B6-453B-8296-05CF2487F187}" presName="rect4" presStyleLbl="node1" presStyleIdx="3" presStyleCnt="4" custLinFactNeighborX="157" custLinFactNeighborY="2243">
        <dgm:presLayoutVars>
          <dgm:chMax val="0"/>
          <dgm:chPref val="0"/>
          <dgm:bulletEnabled val="1"/>
        </dgm:presLayoutVars>
      </dgm:prSet>
      <dgm:spPr/>
    </dgm:pt>
  </dgm:ptLst>
  <dgm:cxnLst>
    <dgm:cxn modelId="{C5A05604-0F07-43AC-8BB4-1B53E017D27B}" type="presOf" srcId="{AE9A9755-3B0D-44C3-B1DA-FDFA84C5D44E}" destId="{A68F7CFB-88E0-47FC-BE0F-30C4229C3A13}" srcOrd="0" destOrd="0" presId="urn:microsoft.com/office/officeart/2005/8/layout/matrix2"/>
    <dgm:cxn modelId="{BCCFEF6F-F5B9-4DB5-959A-C45E52B5AAA5}" srcId="{6322CBBB-E0B6-453B-8296-05CF2487F187}" destId="{65975FDC-ECE7-433E-941A-5E8160A48BC5}" srcOrd="3" destOrd="0" parTransId="{240C79BA-9D37-45EA-8183-5B837B1ECFA9}" sibTransId="{D5BD2EC9-370D-4ED8-AD94-77C2CFF02DBA}"/>
    <dgm:cxn modelId="{97777557-41A9-49F1-8F20-255AF9A0A478}" srcId="{6322CBBB-E0B6-453B-8296-05CF2487F187}" destId="{E17E9F9D-629A-4DF3-9711-F0B7EF9FEB2D}" srcOrd="2" destOrd="0" parTransId="{D9FF3424-2CEC-4119-A914-5A146D218678}" sibTransId="{83FCD432-946D-40CB-B0C5-A1008864B62C}"/>
    <dgm:cxn modelId="{86E0945A-9BB1-464B-80FA-975FF6AC37DF}" srcId="{6322CBBB-E0B6-453B-8296-05CF2487F187}" destId="{AE9A9755-3B0D-44C3-B1DA-FDFA84C5D44E}" srcOrd="1" destOrd="0" parTransId="{FE2FCB26-5C17-4BB0-B2EB-F428F25D0C17}" sibTransId="{5F1A67DE-C46E-4942-AED0-6D5BD088303B}"/>
    <dgm:cxn modelId="{EB0C81C5-F9FE-4600-917C-75F0ACF219B7}" type="presOf" srcId="{E17E9F9D-629A-4DF3-9711-F0B7EF9FEB2D}" destId="{56B63F8B-587D-459A-A2F1-499FD8F08B63}" srcOrd="0" destOrd="0" presId="urn:microsoft.com/office/officeart/2005/8/layout/matrix2"/>
    <dgm:cxn modelId="{6E47ECE4-B293-4D7F-A5BF-67FFDCE9E29D}" type="presOf" srcId="{7A012000-409A-4F99-BF75-81DBE0715F0F}" destId="{C4C3AFD5-F01A-4495-9467-91BC401DAC5C}" srcOrd="0" destOrd="0" presId="urn:microsoft.com/office/officeart/2005/8/layout/matrix2"/>
    <dgm:cxn modelId="{F8A858E8-EA33-48F0-9F0E-7DC10D849C8B}" type="presOf" srcId="{6322CBBB-E0B6-453B-8296-05CF2487F187}" destId="{134130CD-DB1E-4F11-AFA4-1F61F3FC978B}" srcOrd="0" destOrd="0" presId="urn:microsoft.com/office/officeart/2005/8/layout/matrix2"/>
    <dgm:cxn modelId="{B4D941EA-0F5E-4CB3-9EC9-44DE985856EA}" srcId="{6322CBBB-E0B6-453B-8296-05CF2487F187}" destId="{7A012000-409A-4F99-BF75-81DBE0715F0F}" srcOrd="0" destOrd="0" parTransId="{3DDB23E1-8745-4B89-8AEA-6B90BC06D3EC}" sibTransId="{D0BC89BC-DA64-490C-A2C1-575F9972E92B}"/>
    <dgm:cxn modelId="{80AEC3F0-5CAB-4CD6-9AC6-C22AEABEEF9C}" type="presOf" srcId="{65975FDC-ECE7-433E-941A-5E8160A48BC5}" destId="{452A9B1F-3186-42E7-9021-98FF6BA14B02}" srcOrd="0" destOrd="0" presId="urn:microsoft.com/office/officeart/2005/8/layout/matrix2"/>
    <dgm:cxn modelId="{01D8D712-8136-4691-BDCB-DD49E70E0A31}" type="presParOf" srcId="{134130CD-DB1E-4F11-AFA4-1F61F3FC978B}" destId="{FE404AD0-2D79-4469-8297-F26788D54E3B}" srcOrd="0" destOrd="0" presId="urn:microsoft.com/office/officeart/2005/8/layout/matrix2"/>
    <dgm:cxn modelId="{725CB4BB-7C25-48E2-93EF-A3AF09836994}" type="presParOf" srcId="{134130CD-DB1E-4F11-AFA4-1F61F3FC978B}" destId="{C4C3AFD5-F01A-4495-9467-91BC401DAC5C}" srcOrd="1" destOrd="0" presId="urn:microsoft.com/office/officeart/2005/8/layout/matrix2"/>
    <dgm:cxn modelId="{61ACF26A-D44D-4ECF-BC05-1F3B260D98E6}" type="presParOf" srcId="{134130CD-DB1E-4F11-AFA4-1F61F3FC978B}" destId="{A68F7CFB-88E0-47FC-BE0F-30C4229C3A13}" srcOrd="2" destOrd="0" presId="urn:microsoft.com/office/officeart/2005/8/layout/matrix2"/>
    <dgm:cxn modelId="{B62B9AC1-94E1-45B5-9EB7-141339A5AEF6}" type="presParOf" srcId="{134130CD-DB1E-4F11-AFA4-1F61F3FC978B}" destId="{56B63F8B-587D-459A-A2F1-499FD8F08B63}" srcOrd="3" destOrd="0" presId="urn:microsoft.com/office/officeart/2005/8/layout/matrix2"/>
    <dgm:cxn modelId="{3D18333E-0C14-460D-840D-C2F2100F8D55}" type="presParOf" srcId="{134130CD-DB1E-4F11-AFA4-1F61F3FC978B}" destId="{452A9B1F-3186-42E7-9021-98FF6BA14B02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8FEB4-FF19-4FD8-94D0-FBFB8053C4C6}">
      <dsp:nvSpPr>
        <dsp:cNvPr id="0" name=""/>
        <dsp:cNvSpPr/>
      </dsp:nvSpPr>
      <dsp:spPr>
        <a:xfrm>
          <a:off x="2185159" y="1330"/>
          <a:ext cx="1180324" cy="1180324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solidFill>
                <a:schemeClr val="tx1"/>
              </a:solidFill>
              <a:highlight>
                <a:srgbClr val="FFFFFF"/>
              </a:highlight>
            </a:rPr>
            <a:t>Raw material </a:t>
          </a:r>
          <a:r>
            <a:rPr lang="en-US" sz="1200" b="0" kern="1200" dirty="0" err="1">
              <a:solidFill>
                <a:schemeClr val="tx1"/>
              </a:solidFill>
              <a:highlight>
                <a:srgbClr val="FFFFFF"/>
              </a:highlight>
            </a:rPr>
            <a:t>aqcuisition</a:t>
          </a:r>
          <a:endParaRPr lang="en-US" sz="1200" b="0" kern="1200" dirty="0">
            <a:solidFill>
              <a:schemeClr val="tx1"/>
            </a:solidFill>
            <a:highlight>
              <a:srgbClr val="FFFFFF"/>
            </a:highlight>
          </a:endParaRPr>
        </a:p>
      </dsp:txBody>
      <dsp:txXfrm>
        <a:off x="2358013" y="174184"/>
        <a:ext cx="834616" cy="834616"/>
      </dsp:txXfrm>
    </dsp:sp>
    <dsp:sp modelId="{EFA70600-6B7D-46D1-BEA2-1CA0DDBCF300}">
      <dsp:nvSpPr>
        <dsp:cNvPr id="0" name=""/>
        <dsp:cNvSpPr/>
      </dsp:nvSpPr>
      <dsp:spPr>
        <a:xfrm rot="2700000">
          <a:off x="3238699" y="1012317"/>
          <a:ext cx="313253" cy="3983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b="0" kern="1200"/>
        </a:p>
      </dsp:txBody>
      <dsp:txXfrm>
        <a:off x="3252461" y="1058763"/>
        <a:ext cx="219277" cy="239015"/>
      </dsp:txXfrm>
    </dsp:sp>
    <dsp:sp modelId="{B4DBA376-2345-47D6-9D43-F17CE019ADE7}">
      <dsp:nvSpPr>
        <dsp:cNvPr id="0" name=""/>
        <dsp:cNvSpPr/>
      </dsp:nvSpPr>
      <dsp:spPr>
        <a:xfrm>
          <a:off x="3437706" y="1253877"/>
          <a:ext cx="1180324" cy="1180324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schemeClr val="tx1"/>
              </a:solidFill>
              <a:highlight>
                <a:srgbClr val="FFFFFF"/>
              </a:highlight>
            </a:rPr>
            <a:t>Manufacturing</a:t>
          </a:r>
        </a:p>
      </dsp:txBody>
      <dsp:txXfrm>
        <a:off x="3610560" y="1426731"/>
        <a:ext cx="834616" cy="834616"/>
      </dsp:txXfrm>
    </dsp:sp>
    <dsp:sp modelId="{8707BC9A-5CDA-4932-899B-CC2D44F8F272}">
      <dsp:nvSpPr>
        <dsp:cNvPr id="0" name=""/>
        <dsp:cNvSpPr/>
      </dsp:nvSpPr>
      <dsp:spPr>
        <a:xfrm rot="8100000">
          <a:off x="3251237" y="2264864"/>
          <a:ext cx="313253" cy="3983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b="0" kern="1200"/>
        </a:p>
      </dsp:txBody>
      <dsp:txXfrm rot="10800000">
        <a:off x="3331451" y="2311310"/>
        <a:ext cx="219277" cy="239015"/>
      </dsp:txXfrm>
    </dsp:sp>
    <dsp:sp modelId="{2FDB200E-D75F-479B-A0F8-EDBF3B6FA154}">
      <dsp:nvSpPr>
        <dsp:cNvPr id="0" name=""/>
        <dsp:cNvSpPr/>
      </dsp:nvSpPr>
      <dsp:spPr>
        <a:xfrm>
          <a:off x="2185159" y="2506424"/>
          <a:ext cx="1180324" cy="1180324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schemeClr val="tx1"/>
              </a:solidFill>
              <a:highlight>
                <a:srgbClr val="FFFFFF"/>
              </a:highlight>
            </a:rPr>
            <a:t>Product use</a:t>
          </a:r>
        </a:p>
      </dsp:txBody>
      <dsp:txXfrm>
        <a:off x="2358013" y="2679278"/>
        <a:ext cx="834616" cy="834616"/>
      </dsp:txXfrm>
    </dsp:sp>
    <dsp:sp modelId="{E9054ECA-3470-447A-977E-80A8E7BEE0EC}">
      <dsp:nvSpPr>
        <dsp:cNvPr id="0" name=""/>
        <dsp:cNvSpPr/>
      </dsp:nvSpPr>
      <dsp:spPr>
        <a:xfrm rot="13500000">
          <a:off x="1998690" y="2277402"/>
          <a:ext cx="313253" cy="3983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b="0" kern="1200"/>
        </a:p>
      </dsp:txBody>
      <dsp:txXfrm rot="10800000">
        <a:off x="2078904" y="2390300"/>
        <a:ext cx="219277" cy="239015"/>
      </dsp:txXfrm>
    </dsp:sp>
    <dsp:sp modelId="{98FE3A82-703D-4617-80B4-94BFF729D2C1}">
      <dsp:nvSpPr>
        <dsp:cNvPr id="0" name=""/>
        <dsp:cNvSpPr/>
      </dsp:nvSpPr>
      <dsp:spPr>
        <a:xfrm>
          <a:off x="932612" y="1253877"/>
          <a:ext cx="1180324" cy="1180324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schemeClr val="tx1"/>
              </a:solidFill>
              <a:highlight>
                <a:srgbClr val="FFFFFF"/>
              </a:highlight>
            </a:rPr>
            <a:t>End of life &amp; recycling</a:t>
          </a:r>
        </a:p>
      </dsp:txBody>
      <dsp:txXfrm>
        <a:off x="1105466" y="1426731"/>
        <a:ext cx="834616" cy="834616"/>
      </dsp:txXfrm>
    </dsp:sp>
    <dsp:sp modelId="{BF0CD2E2-DA58-4887-A733-9E08AF703B51}">
      <dsp:nvSpPr>
        <dsp:cNvPr id="0" name=""/>
        <dsp:cNvSpPr/>
      </dsp:nvSpPr>
      <dsp:spPr>
        <a:xfrm rot="18900000">
          <a:off x="1986152" y="1024855"/>
          <a:ext cx="313253" cy="398359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b="0" kern="1200"/>
        </a:p>
      </dsp:txBody>
      <dsp:txXfrm>
        <a:off x="1999914" y="1137753"/>
        <a:ext cx="219277" cy="2390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04AD0-2D79-4469-8297-F26788D54E3B}">
      <dsp:nvSpPr>
        <dsp:cNvPr id="0" name=""/>
        <dsp:cNvSpPr/>
      </dsp:nvSpPr>
      <dsp:spPr>
        <a:xfrm>
          <a:off x="687750" y="0"/>
          <a:ext cx="5075695" cy="5075695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D7E3A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C3AFD5-F01A-4495-9467-91BC401DAC5C}">
      <dsp:nvSpPr>
        <dsp:cNvPr id="0" name=""/>
        <dsp:cNvSpPr/>
      </dsp:nvSpPr>
      <dsp:spPr>
        <a:xfrm>
          <a:off x="1017670" y="329920"/>
          <a:ext cx="2030278" cy="2030278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Production transfer / outsourcing in “pollution haven”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Design for </a:t>
          </a:r>
          <a:r>
            <a:rPr lang="en-US" sz="1600" kern="1200" err="1">
              <a:solidFill>
                <a:schemeClr val="bg1"/>
              </a:solidFill>
            </a:rPr>
            <a:t>obsolence</a:t>
          </a:r>
          <a:endParaRPr lang="en-US" sz="1600" kern="1200">
            <a:solidFill>
              <a:schemeClr val="bg1"/>
            </a:solidFill>
          </a:endParaRPr>
        </a:p>
      </dsp:txBody>
      <dsp:txXfrm>
        <a:off x="1116780" y="429030"/>
        <a:ext cx="1832058" cy="1832058"/>
      </dsp:txXfrm>
    </dsp:sp>
    <dsp:sp modelId="{A68F7CFB-88E0-47FC-BE0F-30C4229C3A13}">
      <dsp:nvSpPr>
        <dsp:cNvPr id="0" name=""/>
        <dsp:cNvSpPr/>
      </dsp:nvSpPr>
      <dsp:spPr>
        <a:xfrm>
          <a:off x="3403247" y="329920"/>
          <a:ext cx="2030278" cy="2030278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Energy and material efficiency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Waste minimizing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Optimized logistics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Compliancy with binding restrictions</a:t>
          </a:r>
        </a:p>
      </dsp:txBody>
      <dsp:txXfrm>
        <a:off x="3502357" y="429030"/>
        <a:ext cx="1832058" cy="1832058"/>
      </dsp:txXfrm>
    </dsp:sp>
    <dsp:sp modelId="{56B63F8B-587D-459A-A2F1-499FD8F08B63}">
      <dsp:nvSpPr>
        <dsp:cNvPr id="0" name=""/>
        <dsp:cNvSpPr/>
      </dsp:nvSpPr>
      <dsp:spPr>
        <a:xfrm>
          <a:off x="986668" y="2738682"/>
          <a:ext cx="2030278" cy="2030278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Unsellable product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Overaged materials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Badly planned production and logistic</a:t>
          </a:r>
        </a:p>
      </dsp:txBody>
      <dsp:txXfrm>
        <a:off x="1085778" y="2837792"/>
        <a:ext cx="1832058" cy="1832058"/>
      </dsp:txXfrm>
    </dsp:sp>
    <dsp:sp modelId="{452A9B1F-3186-42E7-9021-98FF6BA14B02}">
      <dsp:nvSpPr>
        <dsp:cNvPr id="0" name=""/>
        <dsp:cNvSpPr/>
      </dsp:nvSpPr>
      <dsp:spPr>
        <a:xfrm>
          <a:off x="3395796" y="2766294"/>
          <a:ext cx="2030278" cy="2030278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Compliancy with future restrictions in production, product specifications, and in purchasing criteria</a:t>
          </a:r>
        </a:p>
      </dsp:txBody>
      <dsp:txXfrm>
        <a:off x="3494906" y="2865404"/>
        <a:ext cx="1832058" cy="18320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04AD0-2D79-4469-8297-F26788D54E3B}">
      <dsp:nvSpPr>
        <dsp:cNvPr id="0" name=""/>
        <dsp:cNvSpPr/>
      </dsp:nvSpPr>
      <dsp:spPr>
        <a:xfrm>
          <a:off x="687750" y="0"/>
          <a:ext cx="5075695" cy="5075695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D7E3A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C3AFD5-F01A-4495-9467-91BC401DAC5C}">
      <dsp:nvSpPr>
        <dsp:cNvPr id="0" name=""/>
        <dsp:cNvSpPr/>
      </dsp:nvSpPr>
      <dsp:spPr>
        <a:xfrm>
          <a:off x="1017670" y="329920"/>
          <a:ext cx="2030278" cy="2030278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1"/>
              </a:solidFill>
            </a:rPr>
            <a:t>Production transfer / outsourcing in “pollution haven”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1"/>
              </a:solidFill>
            </a:rPr>
            <a:t>Design for </a:t>
          </a:r>
          <a:r>
            <a:rPr lang="en-US" sz="1400" kern="1200" err="1">
              <a:solidFill>
                <a:schemeClr val="bg1"/>
              </a:solidFill>
            </a:rPr>
            <a:t>obsolence</a:t>
          </a:r>
          <a:endParaRPr lang="en-US" sz="1400" kern="1200">
            <a:solidFill>
              <a:schemeClr val="bg1"/>
            </a:solidFill>
          </a:endParaRPr>
        </a:p>
      </dsp:txBody>
      <dsp:txXfrm>
        <a:off x="1116780" y="429030"/>
        <a:ext cx="1832058" cy="1832058"/>
      </dsp:txXfrm>
    </dsp:sp>
    <dsp:sp modelId="{A68F7CFB-88E0-47FC-BE0F-30C4229C3A13}">
      <dsp:nvSpPr>
        <dsp:cNvPr id="0" name=""/>
        <dsp:cNvSpPr/>
      </dsp:nvSpPr>
      <dsp:spPr>
        <a:xfrm>
          <a:off x="3403247" y="329920"/>
          <a:ext cx="2030278" cy="203027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1"/>
              </a:solidFill>
            </a:rPr>
            <a:t>Energy and material efficiency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1"/>
              </a:solidFill>
            </a:rPr>
            <a:t>Waste minimizing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1"/>
              </a:solidFill>
            </a:rPr>
            <a:t>Optimized logistics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1"/>
              </a:solidFill>
            </a:rPr>
            <a:t>Compliancy with binding restrictions</a:t>
          </a:r>
        </a:p>
      </dsp:txBody>
      <dsp:txXfrm>
        <a:off x="3502357" y="429030"/>
        <a:ext cx="1832058" cy="1832058"/>
      </dsp:txXfrm>
    </dsp:sp>
    <dsp:sp modelId="{56B63F8B-587D-459A-A2F1-499FD8F08B63}">
      <dsp:nvSpPr>
        <dsp:cNvPr id="0" name=""/>
        <dsp:cNvSpPr/>
      </dsp:nvSpPr>
      <dsp:spPr>
        <a:xfrm>
          <a:off x="986668" y="2738682"/>
          <a:ext cx="2030278" cy="2030278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Overaged materials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Badly planned production and logistic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Non-compliance with binding restrictions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Unsellable product</a:t>
          </a:r>
        </a:p>
      </dsp:txBody>
      <dsp:txXfrm>
        <a:off x="1085778" y="2837792"/>
        <a:ext cx="1832058" cy="1832058"/>
      </dsp:txXfrm>
    </dsp:sp>
    <dsp:sp modelId="{452A9B1F-3186-42E7-9021-98FF6BA14B02}">
      <dsp:nvSpPr>
        <dsp:cNvPr id="0" name=""/>
        <dsp:cNvSpPr/>
      </dsp:nvSpPr>
      <dsp:spPr>
        <a:xfrm>
          <a:off x="3441518" y="2755879"/>
          <a:ext cx="2030278" cy="2030278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1"/>
              </a:solidFill>
            </a:rPr>
            <a:t>Compliancy with future restrictions in production, product specifications, and in purchasing criteria</a:t>
          </a:r>
        </a:p>
      </dsp:txBody>
      <dsp:txXfrm>
        <a:off x="3540628" y="2854989"/>
        <a:ext cx="1832058" cy="18320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04AD0-2D79-4469-8297-F26788D54E3B}">
      <dsp:nvSpPr>
        <dsp:cNvPr id="0" name=""/>
        <dsp:cNvSpPr/>
      </dsp:nvSpPr>
      <dsp:spPr>
        <a:xfrm>
          <a:off x="687750" y="0"/>
          <a:ext cx="5075695" cy="5075695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D7E3A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C3AFD5-F01A-4495-9467-91BC401DAC5C}">
      <dsp:nvSpPr>
        <dsp:cNvPr id="0" name=""/>
        <dsp:cNvSpPr/>
      </dsp:nvSpPr>
      <dsp:spPr>
        <a:xfrm>
          <a:off x="1017670" y="329920"/>
          <a:ext cx="2030278" cy="2030278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Production transfer / outsourcing in “pollution haven”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Design for </a:t>
          </a:r>
          <a:r>
            <a:rPr lang="en-US" sz="1600" kern="1200" err="1">
              <a:solidFill>
                <a:schemeClr val="bg1"/>
              </a:solidFill>
            </a:rPr>
            <a:t>obsolence</a:t>
          </a:r>
          <a:endParaRPr lang="en-US" sz="1600" kern="1200">
            <a:solidFill>
              <a:schemeClr val="bg1"/>
            </a:solidFill>
          </a:endParaRPr>
        </a:p>
      </dsp:txBody>
      <dsp:txXfrm>
        <a:off x="1116780" y="429030"/>
        <a:ext cx="1832058" cy="1832058"/>
      </dsp:txXfrm>
    </dsp:sp>
    <dsp:sp modelId="{A68F7CFB-88E0-47FC-BE0F-30C4229C3A13}">
      <dsp:nvSpPr>
        <dsp:cNvPr id="0" name=""/>
        <dsp:cNvSpPr/>
      </dsp:nvSpPr>
      <dsp:spPr>
        <a:xfrm>
          <a:off x="3403247" y="329920"/>
          <a:ext cx="2030278" cy="2030278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2"/>
              </a:solidFill>
            </a:rPr>
            <a:t>Energy and material efficiency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2"/>
              </a:solidFill>
            </a:rPr>
            <a:t>Waste minimizing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2"/>
              </a:solidFill>
            </a:rPr>
            <a:t>Optimized logistics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2"/>
              </a:solidFill>
            </a:rPr>
            <a:t>Compliancy with binding restrictions</a:t>
          </a:r>
        </a:p>
      </dsp:txBody>
      <dsp:txXfrm>
        <a:off x="3502357" y="429030"/>
        <a:ext cx="1832058" cy="1832058"/>
      </dsp:txXfrm>
    </dsp:sp>
    <dsp:sp modelId="{56B63F8B-587D-459A-A2F1-499FD8F08B63}">
      <dsp:nvSpPr>
        <dsp:cNvPr id="0" name=""/>
        <dsp:cNvSpPr/>
      </dsp:nvSpPr>
      <dsp:spPr>
        <a:xfrm>
          <a:off x="986668" y="2738682"/>
          <a:ext cx="2030278" cy="2030278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/>
              </a:solidFill>
            </a:rPr>
            <a:t>Overaged materials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/>
              </a:solidFill>
            </a:rPr>
            <a:t>Badly planned production and logistic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/>
              </a:solidFill>
            </a:rPr>
            <a:t>Unsellable product</a:t>
          </a:r>
        </a:p>
      </dsp:txBody>
      <dsp:txXfrm>
        <a:off x="1085778" y="2837792"/>
        <a:ext cx="1832058" cy="1832058"/>
      </dsp:txXfrm>
    </dsp:sp>
    <dsp:sp modelId="{452A9B1F-3186-42E7-9021-98FF6BA14B02}">
      <dsp:nvSpPr>
        <dsp:cNvPr id="0" name=""/>
        <dsp:cNvSpPr/>
      </dsp:nvSpPr>
      <dsp:spPr>
        <a:xfrm>
          <a:off x="3403247" y="2715496"/>
          <a:ext cx="2030278" cy="203027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Design for </a:t>
          </a:r>
          <a:r>
            <a:rPr lang="en-US" sz="1600" kern="1200" dirty="0" err="1"/>
            <a:t>ReX</a:t>
          </a:r>
          <a:endParaRPr lang="en-US" sz="1600" kern="1200" dirty="0"/>
        </a:p>
      </dsp:txBody>
      <dsp:txXfrm>
        <a:off x="3502357" y="2814606"/>
        <a:ext cx="1832058" cy="18320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04AD0-2D79-4469-8297-F26788D54E3B}">
      <dsp:nvSpPr>
        <dsp:cNvPr id="0" name=""/>
        <dsp:cNvSpPr/>
      </dsp:nvSpPr>
      <dsp:spPr>
        <a:xfrm>
          <a:off x="687750" y="0"/>
          <a:ext cx="5075695" cy="5075695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D7E3A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C3AFD5-F01A-4495-9467-91BC401DAC5C}">
      <dsp:nvSpPr>
        <dsp:cNvPr id="0" name=""/>
        <dsp:cNvSpPr/>
      </dsp:nvSpPr>
      <dsp:spPr>
        <a:xfrm>
          <a:off x="1017670" y="329920"/>
          <a:ext cx="2030278" cy="203027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Production transfer / outsourcing in “pollution haven”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Design for obsolesce </a:t>
          </a:r>
        </a:p>
      </dsp:txBody>
      <dsp:txXfrm>
        <a:off x="1116780" y="429030"/>
        <a:ext cx="1832058" cy="1832058"/>
      </dsp:txXfrm>
    </dsp:sp>
    <dsp:sp modelId="{A68F7CFB-88E0-47FC-BE0F-30C4229C3A13}">
      <dsp:nvSpPr>
        <dsp:cNvPr id="0" name=""/>
        <dsp:cNvSpPr/>
      </dsp:nvSpPr>
      <dsp:spPr>
        <a:xfrm>
          <a:off x="3403247" y="329920"/>
          <a:ext cx="2030278" cy="2030278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2"/>
              </a:solidFill>
            </a:rPr>
            <a:t>Energy and material efficiency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2"/>
              </a:solidFill>
            </a:rPr>
            <a:t>Waste minimizing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2"/>
              </a:solidFill>
            </a:rPr>
            <a:t>Optimized logistics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2"/>
              </a:solidFill>
            </a:rPr>
            <a:t>Compliancy with binding restrictions</a:t>
          </a:r>
        </a:p>
      </dsp:txBody>
      <dsp:txXfrm>
        <a:off x="3502357" y="429030"/>
        <a:ext cx="1832058" cy="1832058"/>
      </dsp:txXfrm>
    </dsp:sp>
    <dsp:sp modelId="{56B63F8B-587D-459A-A2F1-499FD8F08B63}">
      <dsp:nvSpPr>
        <dsp:cNvPr id="0" name=""/>
        <dsp:cNvSpPr/>
      </dsp:nvSpPr>
      <dsp:spPr>
        <a:xfrm>
          <a:off x="986668" y="2738682"/>
          <a:ext cx="2030278" cy="2030278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/>
              </a:solidFill>
            </a:rPr>
            <a:t>Overaged materials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/>
              </a:solidFill>
            </a:rPr>
            <a:t>Badly planned production and logistic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/>
              </a:solidFill>
            </a:rPr>
            <a:t>Unsellable product</a:t>
          </a:r>
        </a:p>
      </dsp:txBody>
      <dsp:txXfrm>
        <a:off x="1085778" y="2837792"/>
        <a:ext cx="1832058" cy="1832058"/>
      </dsp:txXfrm>
    </dsp:sp>
    <dsp:sp modelId="{452A9B1F-3186-42E7-9021-98FF6BA14B02}">
      <dsp:nvSpPr>
        <dsp:cNvPr id="0" name=""/>
        <dsp:cNvSpPr/>
      </dsp:nvSpPr>
      <dsp:spPr>
        <a:xfrm>
          <a:off x="3406434" y="2761035"/>
          <a:ext cx="2030278" cy="2030278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2"/>
              </a:solidFill>
            </a:rPr>
            <a:t>Compliancy with future restrictions in production, product specifications, and in purchasing criteria</a:t>
          </a:r>
        </a:p>
      </dsp:txBody>
      <dsp:txXfrm>
        <a:off x="3505544" y="2860145"/>
        <a:ext cx="1832058" cy="1832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314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06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Harkintaan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40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Harkintaan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19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Harkintaan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66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Harkintaan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43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Guidance, ideation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20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335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9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43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38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59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39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627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2978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://www.aalto.fi/snapchat/" TargetMode="External"/><Relationship Id="rId3" Type="http://schemas.openxmlformats.org/officeDocument/2006/relationships/hyperlink" Target="https://www.linkedin.com/school/aalto-university/" TargetMode="External"/><Relationship Id="rId7" Type="http://schemas.openxmlformats.org/officeDocument/2006/relationships/hyperlink" Target="https://www.youtube.com/user/aaltouniversity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://www.facebook.com/aaltouniversity" TargetMode="External"/><Relationship Id="rId5" Type="http://schemas.openxmlformats.org/officeDocument/2006/relationships/hyperlink" Target="https://twitter.com/aaltouniversity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://instagram.com/aaltouniversity" TargetMode="External"/><Relationship Id="rId1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noProof="1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820150"/>
            <a:ext cx="7948556" cy="736960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01" y="2857500"/>
            <a:ext cx="7998597" cy="55709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73" y="4683765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73" y="5010897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Date</a:t>
            </a:r>
          </a:p>
        </p:txBody>
      </p:sp>
      <p:pic>
        <p:nvPicPr>
          <p:cNvPr id="2" name="Kuva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85688"/>
            <a:ext cx="1750409" cy="1690668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Process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155976"/>
            <a:ext cx="8489928" cy="1106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Body slide title</a:t>
            </a:r>
          </a:p>
        </p:txBody>
      </p:sp>
      <p:pic>
        <p:nvPicPr>
          <p:cNvPr id="16" name="Kuva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2838"/>
            <a:ext cx="1969868" cy="862738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noProof="1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noProof="1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fi-FI" noProof="1" dirty="0" smtClean="0"/>
              <a:pPr/>
              <a:t>‹#›</a:t>
            </a:fld>
            <a:endParaRPr lang="fi-FI" noProof="1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7DF49218-5C95-446E-A553-0DAD14EE44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761200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81000" indent="-81000" algn="l" defTabSz="51443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 noProof="1"/>
              <a:t>Add text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F048C04-65CE-4B0C-A347-1F7B45A198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0003" y="2761200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noProof="1"/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3556B71D-E5EE-4E94-942C-75C7B96D8D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331" y="1472400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2014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25A8D7EF-3488-498D-A5FF-9B7D80A645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41503" y="1472400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2015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916C9F7D-8D75-4C33-9C8F-F0463612B5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0675" y="1472400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2016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0E9103BA-E6E9-41AF-AD85-3B7996E484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9847" y="1472400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2017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3C3CA270-C972-4312-AC53-16AC46FD4E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9018" y="1472400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2018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926D2B07-0DFA-4A12-8037-FFF47C3D25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69175" y="2761200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noProof="1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61DF4D17-AEA6-4236-89D6-03E2ECDCAD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8347" y="2761200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noProof="1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DB9F676C-854B-4DAA-9D5A-5434920DC8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761200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noProof="1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6740"/>
            <a:ext cx="2025396" cy="84582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fi-FI" noProof="1" dirty="0" smtClean="0"/>
              <a:pPr/>
              <a:t>‹#›</a:t>
            </a:fld>
            <a:endParaRPr lang="fi-FI" noProof="1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 noProof="1"/>
              <a:t>dd.mm.yyyy</a:t>
            </a:r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noProof="1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156594"/>
            <a:ext cx="8497093" cy="1262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Body slide title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5A785219-77A1-4CF0-A939-4566CAD2C2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754" y="147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1</a:t>
            </a:r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F924FFBD-1952-4A4B-AE2B-91BFD18A7D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43548" y="147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2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DBB0696E-6FFC-44A4-A522-55390B1D25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1342" y="147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3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F0E2DEEF-D2B7-446F-8F39-C73E6E59A1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9136" y="147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4</a:t>
            </a:r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6AFC920B-835F-4242-B095-C1AC2C7C8F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6931" y="147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fi-FI" noProof="1"/>
              <a:t>5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6694DC0-05C1-4FC9-947F-39946DF5BB3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761200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Point 1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8F5D380-2215-45A1-8FC2-BCF210B09DAE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32048" y="2761200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Point 2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53714DA1-E63B-4D3C-9817-D59D4DE3E2FD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69842" y="2761200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Point 3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A113A793-89BD-48D6-9ED0-361ACD7703B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07636" y="2761200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Point 4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DC00F78-0E40-44E0-AFFA-2C26F3D4899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761200"/>
            <a:ext cx="1539000" cy="216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Closing slide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715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20" noProof="1"/>
          </a:p>
        </p:txBody>
      </p:sp>
      <p:sp>
        <p:nvSpPr>
          <p:cNvPr id="12" name="Otsikko 1"/>
          <p:cNvSpPr txBox="1">
            <a:spLocks/>
          </p:cNvSpPr>
          <p:nvPr userDrawn="1"/>
        </p:nvSpPr>
        <p:spPr>
          <a:xfrm>
            <a:off x="3717366" y="3964834"/>
            <a:ext cx="1709289" cy="4048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800" spc="0" baseline="0" noProof="1">
                <a:latin typeface="Arial"/>
                <a:cs typeface="Arial"/>
              </a:rPr>
              <a:t>aalto.fi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6389" y="1516268"/>
            <a:ext cx="5995987" cy="1451219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i-FI" noProof="1"/>
              <a:t>Add text</a:t>
            </a:r>
          </a:p>
        </p:txBody>
      </p:sp>
      <p:pic>
        <p:nvPicPr>
          <p:cNvPr id="13" name="Kuva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19264"/>
            <a:ext cx="1734813" cy="1690668"/>
          </a:xfrm>
          <a:prstGeom prst="rect">
            <a:avLst/>
          </a:prstGeom>
        </p:spPr>
      </p:pic>
      <p:grpSp>
        <p:nvGrpSpPr>
          <p:cNvPr id="14" name="Group 14">
            <a:extLst>
              <a:ext uri="{FF2B5EF4-FFF2-40B4-BE49-F238E27FC236}">
                <a16:creationId xmlns:a16="http://schemas.microsoft.com/office/drawing/2014/main" id="{E4D45A9B-D587-4454-9DD1-F6BCA7D08906}"/>
              </a:ext>
            </a:extLst>
          </p:cNvPr>
          <p:cNvGrpSpPr/>
          <p:nvPr userDrawn="1"/>
        </p:nvGrpSpPr>
        <p:grpSpPr>
          <a:xfrm>
            <a:off x="3080871" y="3200262"/>
            <a:ext cx="2982257" cy="419100"/>
            <a:chOff x="3079396" y="2265361"/>
            <a:chExt cx="2982257" cy="419100"/>
          </a:xfrm>
        </p:grpSpPr>
        <p:pic>
          <p:nvPicPr>
            <p:cNvPr id="15" name="Picture 5">
              <a:hlinkClick r:id="rId3"/>
              <a:extLst>
                <a:ext uri="{FF2B5EF4-FFF2-40B4-BE49-F238E27FC236}">
                  <a16:creationId xmlns:a16="http://schemas.microsoft.com/office/drawing/2014/main" id="{DA9AC882-E1D0-4495-9595-A4C381489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2553" y="2265361"/>
              <a:ext cx="419100" cy="419100"/>
            </a:xfrm>
            <a:prstGeom prst="rect">
              <a:avLst/>
            </a:prstGeom>
          </p:spPr>
        </p:pic>
        <p:pic>
          <p:nvPicPr>
            <p:cNvPr id="17" name="Picture 6">
              <a:hlinkClick r:id="rId5"/>
              <a:extLst>
                <a:ext uri="{FF2B5EF4-FFF2-40B4-BE49-F238E27FC236}">
                  <a16:creationId xmlns:a16="http://schemas.microsoft.com/office/drawing/2014/main" id="{C515D776-71AD-4AA8-A4F1-BB124B72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19898" y="2265361"/>
              <a:ext cx="419100" cy="419100"/>
            </a:xfrm>
            <a:prstGeom prst="rect">
              <a:avLst/>
            </a:prstGeom>
          </p:spPr>
        </p:pic>
        <p:pic>
          <p:nvPicPr>
            <p:cNvPr id="18" name="Picture 7">
              <a:hlinkClick r:id="rId7"/>
              <a:extLst>
                <a:ext uri="{FF2B5EF4-FFF2-40B4-BE49-F238E27FC236}">
                  <a16:creationId xmlns:a16="http://schemas.microsoft.com/office/drawing/2014/main" id="{C6B94B1E-B2C8-4163-9B9C-EBFCDB29B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27449" y="2265361"/>
              <a:ext cx="419100" cy="419100"/>
            </a:xfrm>
            <a:prstGeom prst="rect">
              <a:avLst/>
            </a:prstGeom>
          </p:spPr>
        </p:pic>
        <p:pic>
          <p:nvPicPr>
            <p:cNvPr id="19" name="Picture 8">
              <a:hlinkClick r:id="rId9"/>
              <a:extLst>
                <a:ext uri="{FF2B5EF4-FFF2-40B4-BE49-F238E27FC236}">
                  <a16:creationId xmlns:a16="http://schemas.microsoft.com/office/drawing/2014/main" id="{101F2BAB-6E64-40EF-9573-182A32B26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12347" y="2265361"/>
              <a:ext cx="419100" cy="419100"/>
            </a:xfrm>
            <a:prstGeom prst="rect">
              <a:avLst/>
            </a:prstGeom>
          </p:spPr>
        </p:pic>
        <p:pic>
          <p:nvPicPr>
            <p:cNvPr id="20" name="Picture 9">
              <a:hlinkClick r:id="rId11"/>
              <a:extLst>
                <a:ext uri="{FF2B5EF4-FFF2-40B4-BE49-F238E27FC236}">
                  <a16:creationId xmlns:a16="http://schemas.microsoft.com/office/drawing/2014/main" id="{8936A921-289D-4BDB-8DF1-DC5D92C67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79396" y="2265361"/>
              <a:ext cx="444500" cy="419100"/>
            </a:xfrm>
            <a:prstGeom prst="rect">
              <a:avLst/>
            </a:prstGeom>
          </p:spPr>
        </p:pic>
        <p:pic>
          <p:nvPicPr>
            <p:cNvPr id="21" name="Picture 11">
              <a:hlinkClick r:id="rId13"/>
              <a:extLst>
                <a:ext uri="{FF2B5EF4-FFF2-40B4-BE49-F238E27FC236}">
                  <a16:creationId xmlns:a16="http://schemas.microsoft.com/office/drawing/2014/main" id="{9026E95B-8E3C-411A-B9FC-80DC2BA3F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135000" y="2265361"/>
              <a:ext cx="419100" cy="41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920" y="104800"/>
            <a:ext cx="8672161" cy="952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403C-19FF-420E-AE47-5095F0126C42}" type="datetimeFigureOut">
              <a:rPr lang="fi-FI" smtClean="0"/>
              <a:t>3.4.2024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8949-7C08-46F5-82E3-42BFB6D746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3314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1013" noProof="1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9" y="996333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fi-FI" noProof="1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9" y="1979220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9" y="3104592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9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Date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7150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noProof="1"/>
              <a:t>Click icon to add image.</a:t>
            </a:r>
          </a:p>
          <a:p>
            <a:r>
              <a:rPr lang="fi-FI" noProof="1"/>
              <a:t>Fit the image to frame </a:t>
            </a:r>
            <a:br>
              <a:rPr lang="fi-FI" noProof="1"/>
            </a:br>
            <a:r>
              <a:rPr lang="fi-FI" noProof="1"/>
              <a:t>by choosing: </a:t>
            </a:r>
            <a:br>
              <a:rPr lang="fi-FI" noProof="1"/>
            </a:br>
            <a:r>
              <a:rPr lang="fi-FI" noProof="1"/>
              <a:t>crop&gt;fit / rajaa&gt;sovita</a:t>
            </a:r>
          </a:p>
        </p:txBody>
      </p:sp>
      <p:pic>
        <p:nvPicPr>
          <p:cNvPr id="10" name="Kuva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24332"/>
            <a:ext cx="1750409" cy="16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74303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9" y="156787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9" y="1504597"/>
            <a:ext cx="8492897" cy="33882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Your text here</a:t>
            </a:r>
          </a:p>
          <a:p>
            <a:pPr lvl="1"/>
            <a:r>
              <a:rPr lang="fi-FI" noProof="1"/>
              <a:t>Second level</a:t>
            </a:r>
          </a:p>
          <a:p>
            <a:pPr lvl="2"/>
            <a:r>
              <a:rPr lang="fi-FI" noProof="1"/>
              <a:t>Third level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 noProof="1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noProof="1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fi-FI" noProof="1" dirty="0" smtClean="0"/>
              <a:pPr/>
              <a:t>‹#›</a:t>
            </a:fld>
            <a:endParaRPr lang="fi-FI" noProof="1"/>
          </a:p>
        </p:txBody>
      </p:sp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94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8860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881" y="155139"/>
            <a:ext cx="8497093" cy="112921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622732"/>
            <a:ext cx="4150122" cy="3262458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Your text here</a:t>
            </a:r>
          </a:p>
          <a:p>
            <a:pPr lvl="1"/>
            <a:r>
              <a:rPr lang="fi-FI" noProof="1"/>
              <a:t>Second level</a:t>
            </a:r>
          </a:p>
          <a:p>
            <a:pPr lvl="2"/>
            <a:r>
              <a:rPr lang="fi-FI" noProof="1"/>
              <a:t>Third level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622732"/>
            <a:ext cx="4078684" cy="3262458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Your text here</a:t>
            </a:r>
          </a:p>
          <a:p>
            <a:pPr lvl="1"/>
            <a:r>
              <a:rPr lang="fi-FI" noProof="1"/>
              <a:t>Second level</a:t>
            </a:r>
          </a:p>
          <a:p>
            <a:pPr lvl="2"/>
            <a:r>
              <a:rPr lang="fi-FI" noProof="1"/>
              <a:t>Third level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 noProof="1"/>
              <a:t>dd.mm.yyyy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noProof="1"/>
              <a:t>Your text here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fi-FI" noProof="1" dirty="0" smtClean="0"/>
              <a:pPr/>
              <a:t>‹#›</a:t>
            </a:fld>
            <a:endParaRPr lang="fi-FI" noProof="1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94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6740"/>
            <a:ext cx="2025396" cy="845820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4" y="0"/>
            <a:ext cx="4433207" cy="571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noProof="1"/>
              <a:t>Click icon to add image</a:t>
            </a:r>
            <a:br>
              <a:rPr lang="fi-FI" noProof="1"/>
            </a:br>
            <a:br>
              <a:rPr lang="fi-FI" noProof="1"/>
            </a:br>
            <a:r>
              <a:rPr lang="fi-FI" noProof="1"/>
              <a:t>Fit the image to frame </a:t>
            </a:r>
            <a:br>
              <a:rPr lang="fi-FI" noProof="1"/>
            </a:br>
            <a:r>
              <a:rPr lang="fi-FI" noProof="1"/>
              <a:t>by choosing: </a:t>
            </a:r>
            <a:br>
              <a:rPr lang="fi-FI" noProof="1"/>
            </a:br>
            <a:r>
              <a:rPr lang="fi-FI" noProof="1"/>
              <a:t>crop&gt;fit / rajaa&gt;sovita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634675"/>
            <a:ext cx="4052221" cy="32505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163856"/>
            <a:ext cx="4052221" cy="11571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 noProof="1"/>
              <a:t>dd.mm.yyyy</a:t>
            </a:r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noProof="1"/>
              <a:t>Your text here</a:t>
            </a:r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fi-FI" noProof="1" dirty="0" smtClean="0"/>
              <a:pPr/>
              <a:t>‹#›</a:t>
            </a:fld>
            <a:endParaRPr lang="fi-FI" noProof="1"/>
          </a:p>
        </p:txBody>
      </p:sp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Divider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i-FI" sz="1013" noProof="1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4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noProof="1"/>
              <a:t>Click icon to add image.</a:t>
            </a:r>
            <a:br>
              <a:rPr lang="fi-FI" noProof="1"/>
            </a:br>
            <a:br>
              <a:rPr lang="fi-FI" noProof="1"/>
            </a:br>
            <a:r>
              <a:rPr lang="fi-FI" noProof="1"/>
              <a:t>Fit the image to frame </a:t>
            </a:r>
            <a:br>
              <a:rPr lang="fi-FI" noProof="1"/>
            </a:br>
            <a:r>
              <a:rPr lang="fi-FI" noProof="1"/>
              <a:t>by choosing: </a:t>
            </a:r>
            <a:br>
              <a:rPr lang="fi-FI" noProof="1"/>
            </a:br>
            <a:r>
              <a:rPr lang="fi-FI" noProof="1"/>
              <a:t>crop&gt;fit / rajaa&gt;sovita</a:t>
            </a:r>
          </a:p>
        </p:txBody>
      </p:sp>
      <p:pic>
        <p:nvPicPr>
          <p:cNvPr id="2" name="Kuva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2262"/>
            <a:ext cx="1983521" cy="862738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noProof="1"/>
              <a:t>dd.mm.yyyy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noProof="1"/>
              <a:t>Your text here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fi-FI" noProof="1" dirty="0" smtClean="0"/>
              <a:pPr/>
              <a:t>‹#›</a:t>
            </a:fld>
            <a:endParaRPr lang="fi-FI" noProof="1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3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noProof="1"/>
              <a:t>Lorem ipsum dolor sit amet, consectetur adipiscing elit. Maecenas velit velit, consequat eget ullamcorper a, maximus ac ex.</a:t>
            </a:r>
          </a:p>
        </p:txBody>
      </p:sp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 noProof="1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51" y="1954917"/>
            <a:ext cx="7669159" cy="1502517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Divider – Headline</a:t>
            </a:r>
          </a:p>
        </p:txBody>
      </p:sp>
      <p:pic>
        <p:nvPicPr>
          <p:cNvPr id="8" name="Kuva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2262"/>
            <a:ext cx="1983521" cy="862738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noProof="1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noProof="1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fi-FI" noProof="1" dirty="0" smtClean="0"/>
              <a:pPr/>
              <a:t>‹#›</a:t>
            </a:fld>
            <a:endParaRPr lang="fi-FI" noProof="1"/>
          </a:p>
        </p:txBody>
      </p:sp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9180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156784"/>
            <a:ext cx="8497093" cy="1118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9" y="1467760"/>
            <a:ext cx="8497093" cy="3417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noProof="1"/>
              <a:t>Click icon to add table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fi-FI" noProof="1" dirty="0" smtClean="0"/>
              <a:pPr/>
              <a:t>‹#›</a:t>
            </a:fld>
            <a:endParaRPr lang="fi-FI" noProof="1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 noProof="1"/>
              <a:t>dd.mm.yyyy</a:t>
            </a:r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noProof="1"/>
              <a:t>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69180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156784"/>
            <a:ext cx="8497093" cy="1118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noProof="1"/>
              <a:t>Body slide title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fi-FI" noProof="1" dirty="0" smtClean="0"/>
              <a:pPr/>
              <a:t>‹#›</a:t>
            </a:fld>
            <a:endParaRPr lang="fi-FI" noProof="1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 noProof="1"/>
              <a:t>dd.mm.yyyy</a:t>
            </a:r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noProof="1"/>
              <a:t>Your text here</a:t>
            </a:r>
          </a:p>
        </p:txBody>
      </p:sp>
      <p:sp>
        <p:nvSpPr>
          <p:cNvPr id="10" name="Chart Placeholder 2">
            <a:extLst>
              <a:ext uri="{FF2B5EF4-FFF2-40B4-BE49-F238E27FC236}">
                <a16:creationId xmlns:a16="http://schemas.microsoft.com/office/drawing/2014/main" id="{9A43A5F4-317D-47CA-AE82-2DA04D248DB0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287339" y="1467760"/>
            <a:ext cx="8497093" cy="3417430"/>
          </a:xfrm>
          <a:prstGeom prst="rect">
            <a:avLst/>
          </a:prstGeo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noProof="1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922712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dd.mm.yyyy</a:t>
            </a:r>
            <a:endParaRPr lang="en-US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7" r:id="rId4"/>
    <p:sldLayoutId id="2147483694" r:id="rId5"/>
    <p:sldLayoutId id="2147483695" r:id="rId6"/>
    <p:sldLayoutId id="2147483702" r:id="rId7"/>
    <p:sldLayoutId id="2147483701" r:id="rId8"/>
    <p:sldLayoutId id="2147483708" r:id="rId9"/>
    <p:sldLayoutId id="2147483691" r:id="rId10"/>
    <p:sldLayoutId id="2147483699" r:id="rId11"/>
    <p:sldLayoutId id="2147483679" r:id="rId12"/>
    <p:sldLayoutId id="2147483709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3d-printing?utm_source=unsplash&amp;utm_medium=referral&amp;utm_content=creditCopyText" TargetMode="External"/><Relationship Id="rId4" Type="http://schemas.openxmlformats.org/officeDocument/2006/relationships/hyperlink" Target="https://unsplash.com/@simonppt?utm_source=unsplash&amp;utm_medium=referral&amp;utm_content=creditCopyText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lPIp_Kn7f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youtu.be/kAP0c25ApP0" TargetMode="External"/><Relationship Id="rId4" Type="http://schemas.openxmlformats.org/officeDocument/2006/relationships/hyperlink" Target="https://youtu.be/vcFRvuOnWQ8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brightplus.com/brightbio-filaments-and-granules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davidvives?utm_source=unsplash&amp;utm_medium=referral&amp;utm_content=creditCopyText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unsplash.com/s/photos/supply-chain?utm_source=unsplash&amp;utm_medium=referral&amp;utm_content=creditCopyText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dominik_photography?utm_source=unsplash&amp;utm_medium=referral&amp;utm_content=creditCopyText" TargetMode="External"/><Relationship Id="rId3" Type="http://schemas.openxmlformats.org/officeDocument/2006/relationships/diagramLayout" Target="../diagrams/layout1.xml"/><Relationship Id="rId7" Type="http://schemas.openxmlformats.org/officeDocument/2006/relationships/hyperlink" Target="https://unsplash.com/@davidhoffelhass?utm_source=unsplash&amp;utm_medium=referral&amp;utm_content=creditCopyText" TargetMode="External"/><Relationship Id="rId12" Type="http://schemas.openxmlformats.org/officeDocument/2006/relationships/hyperlink" Target="https://unsplash.com/s/photos/steel?utm_source=unsplash&amp;utm_medium=referral&amp;utm_content=creditCopyText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openxmlformats.org/officeDocument/2006/relationships/hyperlink" Target="https://unsplash.com/@chris_dion?utm_source=unsplash&amp;utm_medium=referral&amp;utm_content=creditCopyText" TargetMode="External"/><Relationship Id="rId5" Type="http://schemas.openxmlformats.org/officeDocument/2006/relationships/diagramColors" Target="../diagrams/colors1.xml"/><Relationship Id="rId10" Type="http://schemas.openxmlformats.org/officeDocument/2006/relationships/hyperlink" Target="https://unsplash.com/@floschmaezz?utm_source=unsplash&amp;utm_medium=referral&amp;utm_content=creditCopyText" TargetMode="External"/><Relationship Id="rId4" Type="http://schemas.openxmlformats.org/officeDocument/2006/relationships/diagramQuickStyle" Target="../diagrams/quickStyle1.xml"/><Relationship Id="rId9" Type="http://schemas.openxmlformats.org/officeDocument/2006/relationships/hyperlink" Target="https://unsplash.com/@yasinb3da?utm_source=unsplash&amp;utm_medium=referral&amp;utm_content=creditCopyText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unsplash.com/s/photos/repairing?utm_source=unsplash&amp;utm_medium=referral&amp;utm_content=creditCopyText" TargetMode="External"/><Relationship Id="rId4" Type="http://schemas.openxmlformats.org/officeDocument/2006/relationships/hyperlink" Target="https://unsplash.com/fr/@olegivanovpht?utm_source=unsplash&amp;utm_medium=referral&amp;utm_content=creditCopyText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aiepr.2021.07.005" TargetMode="External"/><Relationship Id="rId2" Type="http://schemas.openxmlformats.org/officeDocument/2006/relationships/hyperlink" Target="https://doi.org/10.1016/j.addma.2018.04.022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dx.doi.org/10.1016/j.jclepro.2016.04.150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0EA364-025B-4948-8A2C-DC17BC090D4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/>
              <a:t>Your thoughts on learning goals related to sustainability in additive manufacturing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82552-2666-4F06-8524-D76D7FD9703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9" y="1504597"/>
            <a:ext cx="8301065" cy="338828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Limitations and benefits of additive manufacturing </a:t>
            </a:r>
            <a:r>
              <a:rPr lang="en-GB" sz="1600" b="0" dirty="0">
                <a:solidFill>
                  <a:srgbClr val="000000"/>
                </a:solidFill>
                <a:latin typeface="Arial" panose="020B0604020202020204" pitchFamily="34" charset="0"/>
              </a:rPr>
              <a:t>more in depth.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Sustainability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impact of add manufacturing / About sustainability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in additive manufacturing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and why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additive manufacturing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create values in product development and industry. how it is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connected to entrepreneurship and sustainable business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endParaRPr lang="en-GB" sz="16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about the people who have applied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prototyping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their work (can be in any field, like business,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sustainability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research,…)</a:t>
            </a:r>
            <a:endParaRPr lang="en-GB" sz="16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Legal requirements and regulations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that need to be adhered to</a:t>
            </a:r>
            <a:endParaRPr lang="en-GB" sz="16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3600" b="0" dirty="0"/>
          </a:p>
          <a:p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1898068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C2FA17-085C-4B8B-92D6-56F5F4846516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450851" y="291085"/>
            <a:ext cx="8327389" cy="1502517"/>
          </a:xfrm>
        </p:spPr>
        <p:txBody>
          <a:bodyPr/>
          <a:lstStyle/>
          <a:p>
            <a:r>
              <a:rPr lang="en-US" sz="3200" dirty="0"/>
              <a:t>Tools for sustainable design: planning stage?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7A7EF5D8-3821-4D49-8F46-CEEBB0A16D13}"/>
              </a:ext>
            </a:extLst>
          </p:cNvPr>
          <p:cNvSpPr/>
          <p:nvPr/>
        </p:nvSpPr>
        <p:spPr>
          <a:xfrm>
            <a:off x="450850" y="3355596"/>
            <a:ext cx="8327389" cy="1073791"/>
          </a:xfrm>
          <a:custGeom>
            <a:avLst/>
            <a:gdLst>
              <a:gd name="connsiteX0" fmla="*/ 0 w 7784984"/>
              <a:gd name="connsiteY0" fmla="*/ 427839 h 1073791"/>
              <a:gd name="connsiteX1" fmla="*/ 25167 w 7784984"/>
              <a:gd name="connsiteY1" fmla="*/ 385894 h 1073791"/>
              <a:gd name="connsiteX2" fmla="*/ 75501 w 7784984"/>
              <a:gd name="connsiteY2" fmla="*/ 360727 h 1073791"/>
              <a:gd name="connsiteX3" fmla="*/ 117446 w 7784984"/>
              <a:gd name="connsiteY3" fmla="*/ 343949 h 1073791"/>
              <a:gd name="connsiteX4" fmla="*/ 151002 w 7784984"/>
              <a:gd name="connsiteY4" fmla="*/ 327171 h 1073791"/>
              <a:gd name="connsiteX5" fmla="*/ 184558 w 7784984"/>
              <a:gd name="connsiteY5" fmla="*/ 318782 h 1073791"/>
              <a:gd name="connsiteX6" fmla="*/ 511729 w 7784984"/>
              <a:gd name="connsiteY6" fmla="*/ 327171 h 1073791"/>
              <a:gd name="connsiteX7" fmla="*/ 562062 w 7784984"/>
              <a:gd name="connsiteY7" fmla="*/ 335560 h 1073791"/>
              <a:gd name="connsiteX8" fmla="*/ 612396 w 7784984"/>
              <a:gd name="connsiteY8" fmla="*/ 352338 h 1073791"/>
              <a:gd name="connsiteX9" fmla="*/ 645952 w 7784984"/>
              <a:gd name="connsiteY9" fmla="*/ 360727 h 1073791"/>
              <a:gd name="connsiteX10" fmla="*/ 696286 w 7784984"/>
              <a:gd name="connsiteY10" fmla="*/ 377505 h 1073791"/>
              <a:gd name="connsiteX11" fmla="*/ 738231 w 7784984"/>
              <a:gd name="connsiteY11" fmla="*/ 394283 h 1073791"/>
              <a:gd name="connsiteX12" fmla="*/ 780176 w 7784984"/>
              <a:gd name="connsiteY12" fmla="*/ 402672 h 1073791"/>
              <a:gd name="connsiteX13" fmla="*/ 864066 w 7784984"/>
              <a:gd name="connsiteY13" fmla="*/ 436228 h 1073791"/>
              <a:gd name="connsiteX14" fmla="*/ 889233 w 7784984"/>
              <a:gd name="connsiteY14" fmla="*/ 461395 h 1073791"/>
              <a:gd name="connsiteX15" fmla="*/ 964734 w 7784984"/>
              <a:gd name="connsiteY15" fmla="*/ 511729 h 1073791"/>
              <a:gd name="connsiteX16" fmla="*/ 998290 w 7784984"/>
              <a:gd name="connsiteY16" fmla="*/ 545285 h 1073791"/>
              <a:gd name="connsiteX17" fmla="*/ 1023457 w 7784984"/>
              <a:gd name="connsiteY17" fmla="*/ 562063 h 1073791"/>
              <a:gd name="connsiteX18" fmla="*/ 1048624 w 7784984"/>
              <a:gd name="connsiteY18" fmla="*/ 587230 h 1073791"/>
              <a:gd name="connsiteX19" fmla="*/ 1073791 w 7784984"/>
              <a:gd name="connsiteY19" fmla="*/ 604008 h 1073791"/>
              <a:gd name="connsiteX20" fmla="*/ 1157681 w 7784984"/>
              <a:gd name="connsiteY20" fmla="*/ 662731 h 1073791"/>
              <a:gd name="connsiteX21" fmla="*/ 1191237 w 7784984"/>
              <a:gd name="connsiteY21" fmla="*/ 679509 h 1073791"/>
              <a:gd name="connsiteX22" fmla="*/ 1308683 w 7784984"/>
              <a:gd name="connsiteY22" fmla="*/ 746621 h 1073791"/>
              <a:gd name="connsiteX23" fmla="*/ 1375795 w 7784984"/>
              <a:gd name="connsiteY23" fmla="*/ 771787 h 1073791"/>
              <a:gd name="connsiteX24" fmla="*/ 1417740 w 7784984"/>
              <a:gd name="connsiteY24" fmla="*/ 780176 h 1073791"/>
              <a:gd name="connsiteX25" fmla="*/ 1510018 w 7784984"/>
              <a:gd name="connsiteY25" fmla="*/ 805343 h 1073791"/>
              <a:gd name="connsiteX26" fmla="*/ 1669409 w 7784984"/>
              <a:gd name="connsiteY26" fmla="*/ 830510 h 1073791"/>
              <a:gd name="connsiteX27" fmla="*/ 1711354 w 7784984"/>
              <a:gd name="connsiteY27" fmla="*/ 838899 h 1073791"/>
              <a:gd name="connsiteX28" fmla="*/ 1828800 w 7784984"/>
              <a:gd name="connsiteY28" fmla="*/ 847288 h 1073791"/>
              <a:gd name="connsiteX29" fmla="*/ 2197916 w 7784984"/>
              <a:gd name="connsiteY29" fmla="*/ 813732 h 1073791"/>
              <a:gd name="connsiteX30" fmla="*/ 2206305 w 7784984"/>
              <a:gd name="connsiteY30" fmla="*/ 788565 h 1073791"/>
              <a:gd name="connsiteX31" fmla="*/ 2172749 w 7784984"/>
              <a:gd name="connsiteY31" fmla="*/ 738232 h 1073791"/>
              <a:gd name="connsiteX32" fmla="*/ 2155971 w 7784984"/>
              <a:gd name="connsiteY32" fmla="*/ 713065 h 1073791"/>
              <a:gd name="connsiteX33" fmla="*/ 2164360 w 7784984"/>
              <a:gd name="connsiteY33" fmla="*/ 671120 h 1073791"/>
              <a:gd name="connsiteX34" fmla="*/ 2189527 w 7784984"/>
              <a:gd name="connsiteY34" fmla="*/ 654342 h 1073791"/>
              <a:gd name="connsiteX35" fmla="*/ 2223083 w 7784984"/>
              <a:gd name="connsiteY35" fmla="*/ 629175 h 1073791"/>
              <a:gd name="connsiteX36" fmla="*/ 2248250 w 7784984"/>
              <a:gd name="connsiteY36" fmla="*/ 620786 h 1073791"/>
              <a:gd name="connsiteX37" fmla="*/ 2323751 w 7784984"/>
              <a:gd name="connsiteY37" fmla="*/ 562063 h 1073791"/>
              <a:gd name="connsiteX38" fmla="*/ 2357307 w 7784984"/>
              <a:gd name="connsiteY38" fmla="*/ 536896 h 1073791"/>
              <a:gd name="connsiteX39" fmla="*/ 2382473 w 7784984"/>
              <a:gd name="connsiteY39" fmla="*/ 511729 h 1073791"/>
              <a:gd name="connsiteX40" fmla="*/ 2407640 w 7784984"/>
              <a:gd name="connsiteY40" fmla="*/ 503340 h 1073791"/>
              <a:gd name="connsiteX41" fmla="*/ 2432807 w 7784984"/>
              <a:gd name="connsiteY41" fmla="*/ 486562 h 1073791"/>
              <a:gd name="connsiteX42" fmla="*/ 2541864 w 7784984"/>
              <a:gd name="connsiteY42" fmla="*/ 402672 h 1073791"/>
              <a:gd name="connsiteX43" fmla="*/ 2592198 w 7784984"/>
              <a:gd name="connsiteY43" fmla="*/ 385894 h 1073791"/>
              <a:gd name="connsiteX44" fmla="*/ 2567031 w 7784984"/>
              <a:gd name="connsiteY44" fmla="*/ 360727 h 1073791"/>
              <a:gd name="connsiteX45" fmla="*/ 2567031 w 7784984"/>
              <a:gd name="connsiteY45" fmla="*/ 302004 h 1073791"/>
              <a:gd name="connsiteX46" fmla="*/ 2600587 w 7784984"/>
              <a:gd name="connsiteY46" fmla="*/ 268448 h 1073791"/>
              <a:gd name="connsiteX47" fmla="*/ 2625754 w 7784984"/>
              <a:gd name="connsiteY47" fmla="*/ 260059 h 1073791"/>
              <a:gd name="connsiteX48" fmla="*/ 2667699 w 7784984"/>
              <a:gd name="connsiteY48" fmla="*/ 234892 h 1073791"/>
              <a:gd name="connsiteX49" fmla="*/ 2709644 w 7784984"/>
              <a:gd name="connsiteY49" fmla="*/ 218114 h 1073791"/>
              <a:gd name="connsiteX50" fmla="*/ 2759978 w 7784984"/>
              <a:gd name="connsiteY50" fmla="*/ 184558 h 1073791"/>
              <a:gd name="connsiteX51" fmla="*/ 2785145 w 7784984"/>
              <a:gd name="connsiteY51" fmla="*/ 176169 h 1073791"/>
              <a:gd name="connsiteX52" fmla="*/ 2818701 w 7784984"/>
              <a:gd name="connsiteY52" fmla="*/ 159391 h 1073791"/>
              <a:gd name="connsiteX53" fmla="*/ 2843868 w 7784984"/>
              <a:gd name="connsiteY53" fmla="*/ 151002 h 1073791"/>
              <a:gd name="connsiteX54" fmla="*/ 2869035 w 7784984"/>
              <a:gd name="connsiteY54" fmla="*/ 134224 h 1073791"/>
              <a:gd name="connsiteX55" fmla="*/ 2902591 w 7784984"/>
              <a:gd name="connsiteY55" fmla="*/ 125835 h 1073791"/>
              <a:gd name="connsiteX56" fmla="*/ 2936147 w 7784984"/>
              <a:gd name="connsiteY56" fmla="*/ 109057 h 1073791"/>
              <a:gd name="connsiteX57" fmla="*/ 2986481 w 7784984"/>
              <a:gd name="connsiteY57" fmla="*/ 100668 h 1073791"/>
              <a:gd name="connsiteX58" fmla="*/ 3036815 w 7784984"/>
              <a:gd name="connsiteY58" fmla="*/ 83890 h 1073791"/>
              <a:gd name="connsiteX59" fmla="*/ 3145872 w 7784984"/>
              <a:gd name="connsiteY59" fmla="*/ 67112 h 1073791"/>
              <a:gd name="connsiteX60" fmla="*/ 3229762 w 7784984"/>
              <a:gd name="connsiteY60" fmla="*/ 50334 h 1073791"/>
              <a:gd name="connsiteX61" fmla="*/ 3422708 w 7784984"/>
              <a:gd name="connsiteY61" fmla="*/ 92279 h 1073791"/>
              <a:gd name="connsiteX62" fmla="*/ 3439486 w 7784984"/>
              <a:gd name="connsiteY62" fmla="*/ 125835 h 1073791"/>
              <a:gd name="connsiteX63" fmla="*/ 3414319 w 7784984"/>
              <a:gd name="connsiteY63" fmla="*/ 604008 h 1073791"/>
              <a:gd name="connsiteX64" fmla="*/ 3405930 w 7784984"/>
              <a:gd name="connsiteY64" fmla="*/ 687898 h 1073791"/>
              <a:gd name="connsiteX65" fmla="*/ 3389152 w 7784984"/>
              <a:gd name="connsiteY65" fmla="*/ 755010 h 1073791"/>
              <a:gd name="connsiteX66" fmla="*/ 3397541 w 7784984"/>
              <a:gd name="connsiteY66" fmla="*/ 813732 h 1073791"/>
              <a:gd name="connsiteX67" fmla="*/ 3447875 w 7784984"/>
              <a:gd name="connsiteY67" fmla="*/ 864066 h 1073791"/>
              <a:gd name="connsiteX68" fmla="*/ 3481431 w 7784984"/>
              <a:gd name="connsiteY68" fmla="*/ 872455 h 1073791"/>
              <a:gd name="connsiteX69" fmla="*/ 3523376 w 7784984"/>
              <a:gd name="connsiteY69" fmla="*/ 889233 h 1073791"/>
              <a:gd name="connsiteX70" fmla="*/ 3565321 w 7784984"/>
              <a:gd name="connsiteY70" fmla="*/ 897622 h 1073791"/>
              <a:gd name="connsiteX71" fmla="*/ 3632433 w 7784984"/>
              <a:gd name="connsiteY71" fmla="*/ 914400 h 1073791"/>
              <a:gd name="connsiteX72" fmla="*/ 3749879 w 7784984"/>
              <a:gd name="connsiteY72" fmla="*/ 939567 h 1073791"/>
              <a:gd name="connsiteX73" fmla="*/ 3808602 w 7784984"/>
              <a:gd name="connsiteY73" fmla="*/ 956345 h 1073791"/>
              <a:gd name="connsiteX74" fmla="*/ 3875714 w 7784984"/>
              <a:gd name="connsiteY74" fmla="*/ 964734 h 1073791"/>
              <a:gd name="connsiteX75" fmla="*/ 3942826 w 7784984"/>
              <a:gd name="connsiteY75" fmla="*/ 981512 h 1073791"/>
              <a:gd name="connsiteX76" fmla="*/ 4001549 w 7784984"/>
              <a:gd name="connsiteY76" fmla="*/ 989901 h 1073791"/>
              <a:gd name="connsiteX77" fmla="*/ 4127384 w 7784984"/>
              <a:gd name="connsiteY77" fmla="*/ 1015068 h 1073791"/>
              <a:gd name="connsiteX78" fmla="*/ 4244829 w 7784984"/>
              <a:gd name="connsiteY78" fmla="*/ 1048624 h 1073791"/>
              <a:gd name="connsiteX79" fmla="*/ 4311941 w 7784984"/>
              <a:gd name="connsiteY79" fmla="*/ 1057013 h 1073791"/>
              <a:gd name="connsiteX80" fmla="*/ 4370664 w 7784984"/>
              <a:gd name="connsiteY80" fmla="*/ 1065402 h 1073791"/>
              <a:gd name="connsiteX81" fmla="*/ 4479721 w 7784984"/>
              <a:gd name="connsiteY81" fmla="*/ 1073791 h 1073791"/>
              <a:gd name="connsiteX82" fmla="*/ 4815281 w 7784984"/>
              <a:gd name="connsiteY82" fmla="*/ 1065402 h 1073791"/>
              <a:gd name="connsiteX83" fmla="*/ 4848837 w 7784984"/>
              <a:gd name="connsiteY83" fmla="*/ 1040235 h 1073791"/>
              <a:gd name="connsiteX84" fmla="*/ 4874004 w 7784984"/>
              <a:gd name="connsiteY84" fmla="*/ 1031846 h 1073791"/>
              <a:gd name="connsiteX85" fmla="*/ 4899171 w 7784984"/>
              <a:gd name="connsiteY85" fmla="*/ 998290 h 1073791"/>
              <a:gd name="connsiteX86" fmla="*/ 4915949 w 7784984"/>
              <a:gd name="connsiteY86" fmla="*/ 973123 h 1073791"/>
              <a:gd name="connsiteX87" fmla="*/ 4949505 w 7784984"/>
              <a:gd name="connsiteY87" fmla="*/ 956345 h 1073791"/>
              <a:gd name="connsiteX88" fmla="*/ 4983061 w 7784984"/>
              <a:gd name="connsiteY88" fmla="*/ 914400 h 1073791"/>
              <a:gd name="connsiteX89" fmla="*/ 4999839 w 7784984"/>
              <a:gd name="connsiteY89" fmla="*/ 889233 h 1073791"/>
              <a:gd name="connsiteX90" fmla="*/ 5025006 w 7784984"/>
              <a:gd name="connsiteY90" fmla="*/ 872455 h 1073791"/>
              <a:gd name="connsiteX91" fmla="*/ 5050173 w 7784984"/>
              <a:gd name="connsiteY91" fmla="*/ 838899 h 1073791"/>
              <a:gd name="connsiteX92" fmla="*/ 5100507 w 7784984"/>
              <a:gd name="connsiteY92" fmla="*/ 788565 h 1073791"/>
              <a:gd name="connsiteX93" fmla="*/ 5142451 w 7784984"/>
              <a:gd name="connsiteY93" fmla="*/ 729843 h 1073791"/>
              <a:gd name="connsiteX94" fmla="*/ 5167618 w 7784984"/>
              <a:gd name="connsiteY94" fmla="*/ 704676 h 1073791"/>
              <a:gd name="connsiteX95" fmla="*/ 5184396 w 7784984"/>
              <a:gd name="connsiteY95" fmla="*/ 671120 h 1073791"/>
              <a:gd name="connsiteX96" fmla="*/ 5209563 w 7784984"/>
              <a:gd name="connsiteY96" fmla="*/ 637564 h 1073791"/>
              <a:gd name="connsiteX97" fmla="*/ 5226341 w 7784984"/>
              <a:gd name="connsiteY97" fmla="*/ 612397 h 1073791"/>
              <a:gd name="connsiteX98" fmla="*/ 5234730 w 7784984"/>
              <a:gd name="connsiteY98" fmla="*/ 570452 h 1073791"/>
              <a:gd name="connsiteX99" fmla="*/ 5251508 w 7784984"/>
              <a:gd name="connsiteY99" fmla="*/ 394283 h 1073791"/>
              <a:gd name="connsiteX100" fmla="*/ 5259897 w 7784984"/>
              <a:gd name="connsiteY100" fmla="*/ 360727 h 1073791"/>
              <a:gd name="connsiteX101" fmla="*/ 5276675 w 7784984"/>
              <a:gd name="connsiteY101" fmla="*/ 327171 h 1073791"/>
              <a:gd name="connsiteX102" fmla="*/ 5310231 w 7784984"/>
              <a:gd name="connsiteY102" fmla="*/ 260059 h 1073791"/>
              <a:gd name="connsiteX103" fmla="*/ 5394121 w 7784984"/>
              <a:gd name="connsiteY103" fmla="*/ 201336 h 1073791"/>
              <a:gd name="connsiteX104" fmla="*/ 5461233 w 7784984"/>
              <a:gd name="connsiteY104" fmla="*/ 159391 h 1073791"/>
              <a:gd name="connsiteX105" fmla="*/ 5503178 w 7784984"/>
              <a:gd name="connsiteY105" fmla="*/ 151002 h 1073791"/>
              <a:gd name="connsiteX106" fmla="*/ 5545123 w 7784984"/>
              <a:gd name="connsiteY106" fmla="*/ 134224 h 1073791"/>
              <a:gd name="connsiteX107" fmla="*/ 5587068 w 7784984"/>
              <a:gd name="connsiteY107" fmla="*/ 125835 h 1073791"/>
              <a:gd name="connsiteX108" fmla="*/ 5629013 w 7784984"/>
              <a:gd name="connsiteY108" fmla="*/ 109057 h 1073791"/>
              <a:gd name="connsiteX109" fmla="*/ 5712903 w 7784984"/>
              <a:gd name="connsiteY109" fmla="*/ 92279 h 1073791"/>
              <a:gd name="connsiteX110" fmla="*/ 5763237 w 7784984"/>
              <a:gd name="connsiteY110" fmla="*/ 75501 h 1073791"/>
              <a:gd name="connsiteX111" fmla="*/ 5813571 w 7784984"/>
              <a:gd name="connsiteY111" fmla="*/ 67112 h 1073791"/>
              <a:gd name="connsiteX112" fmla="*/ 5847127 w 7784984"/>
              <a:gd name="connsiteY112" fmla="*/ 58723 h 1073791"/>
              <a:gd name="connsiteX113" fmla="*/ 5947795 w 7784984"/>
              <a:gd name="connsiteY113" fmla="*/ 41945 h 1073791"/>
              <a:gd name="connsiteX114" fmla="*/ 6048462 w 7784984"/>
              <a:gd name="connsiteY114" fmla="*/ 50334 h 1073791"/>
              <a:gd name="connsiteX115" fmla="*/ 6056851 w 7784984"/>
              <a:gd name="connsiteY115" fmla="*/ 83890 h 1073791"/>
              <a:gd name="connsiteX116" fmla="*/ 6090407 w 7784984"/>
              <a:gd name="connsiteY116" fmla="*/ 100668 h 1073791"/>
              <a:gd name="connsiteX117" fmla="*/ 6140741 w 7784984"/>
              <a:gd name="connsiteY117" fmla="*/ 117446 h 1073791"/>
              <a:gd name="connsiteX118" fmla="*/ 6191075 w 7784984"/>
              <a:gd name="connsiteY118" fmla="*/ 151002 h 1073791"/>
              <a:gd name="connsiteX119" fmla="*/ 6266576 w 7784984"/>
              <a:gd name="connsiteY119" fmla="*/ 176169 h 1073791"/>
              <a:gd name="connsiteX120" fmla="*/ 6291743 w 7784984"/>
              <a:gd name="connsiteY120" fmla="*/ 184558 h 1073791"/>
              <a:gd name="connsiteX121" fmla="*/ 6392411 w 7784984"/>
              <a:gd name="connsiteY121" fmla="*/ 176169 h 1073791"/>
              <a:gd name="connsiteX122" fmla="*/ 6467912 w 7784984"/>
              <a:gd name="connsiteY122" fmla="*/ 159391 h 1073791"/>
              <a:gd name="connsiteX123" fmla="*/ 6509857 w 7784984"/>
              <a:gd name="connsiteY123" fmla="*/ 151002 h 1073791"/>
              <a:gd name="connsiteX124" fmla="*/ 6543413 w 7784984"/>
              <a:gd name="connsiteY124" fmla="*/ 134224 h 1073791"/>
              <a:gd name="connsiteX125" fmla="*/ 6576969 w 7784984"/>
              <a:gd name="connsiteY125" fmla="*/ 125835 h 1073791"/>
              <a:gd name="connsiteX126" fmla="*/ 6627303 w 7784984"/>
              <a:gd name="connsiteY126" fmla="*/ 109057 h 1073791"/>
              <a:gd name="connsiteX127" fmla="*/ 6660859 w 7784984"/>
              <a:gd name="connsiteY127" fmla="*/ 92279 h 1073791"/>
              <a:gd name="connsiteX128" fmla="*/ 6702804 w 7784984"/>
              <a:gd name="connsiteY128" fmla="*/ 75501 h 1073791"/>
              <a:gd name="connsiteX129" fmla="*/ 6727971 w 7784984"/>
              <a:gd name="connsiteY129" fmla="*/ 67112 h 1073791"/>
              <a:gd name="connsiteX130" fmla="*/ 6820250 w 7784984"/>
              <a:gd name="connsiteY130" fmla="*/ 25167 h 1073791"/>
              <a:gd name="connsiteX131" fmla="*/ 6920918 w 7784984"/>
              <a:gd name="connsiteY131" fmla="*/ 8389 h 1073791"/>
              <a:gd name="connsiteX132" fmla="*/ 6954473 w 7784984"/>
              <a:gd name="connsiteY132" fmla="*/ 0 h 1073791"/>
              <a:gd name="connsiteX133" fmla="*/ 7055141 w 7784984"/>
              <a:gd name="connsiteY133" fmla="*/ 8389 h 1073791"/>
              <a:gd name="connsiteX134" fmla="*/ 7088697 w 7784984"/>
              <a:gd name="connsiteY134" fmla="*/ 25167 h 1073791"/>
              <a:gd name="connsiteX135" fmla="*/ 7113864 w 7784984"/>
              <a:gd name="connsiteY135" fmla="*/ 33556 h 1073791"/>
              <a:gd name="connsiteX136" fmla="*/ 7147420 w 7784984"/>
              <a:gd name="connsiteY136" fmla="*/ 58723 h 1073791"/>
              <a:gd name="connsiteX137" fmla="*/ 7197754 w 7784984"/>
              <a:gd name="connsiteY137" fmla="*/ 83890 h 1073791"/>
              <a:gd name="connsiteX138" fmla="*/ 7248088 w 7784984"/>
              <a:gd name="connsiteY138" fmla="*/ 134224 h 1073791"/>
              <a:gd name="connsiteX139" fmla="*/ 7273255 w 7784984"/>
              <a:gd name="connsiteY139" fmla="*/ 159391 h 1073791"/>
              <a:gd name="connsiteX140" fmla="*/ 7298422 w 7784984"/>
              <a:gd name="connsiteY140" fmla="*/ 184558 h 1073791"/>
              <a:gd name="connsiteX141" fmla="*/ 7348756 w 7784984"/>
              <a:gd name="connsiteY141" fmla="*/ 201336 h 1073791"/>
              <a:gd name="connsiteX142" fmla="*/ 7407479 w 7784984"/>
              <a:gd name="connsiteY142" fmla="*/ 218114 h 1073791"/>
              <a:gd name="connsiteX143" fmla="*/ 7457813 w 7784984"/>
              <a:gd name="connsiteY143" fmla="*/ 251670 h 1073791"/>
              <a:gd name="connsiteX144" fmla="*/ 7482980 w 7784984"/>
              <a:gd name="connsiteY144" fmla="*/ 268448 h 1073791"/>
              <a:gd name="connsiteX145" fmla="*/ 7508147 w 7784984"/>
              <a:gd name="connsiteY145" fmla="*/ 285226 h 1073791"/>
              <a:gd name="connsiteX146" fmla="*/ 7583648 w 7784984"/>
              <a:gd name="connsiteY146" fmla="*/ 318782 h 1073791"/>
              <a:gd name="connsiteX147" fmla="*/ 7617204 w 7784984"/>
              <a:gd name="connsiteY147" fmla="*/ 327171 h 1073791"/>
              <a:gd name="connsiteX148" fmla="*/ 7642371 w 7784984"/>
              <a:gd name="connsiteY148" fmla="*/ 335560 h 1073791"/>
              <a:gd name="connsiteX149" fmla="*/ 7684316 w 7784984"/>
              <a:gd name="connsiteY149" fmla="*/ 352338 h 1073791"/>
              <a:gd name="connsiteX150" fmla="*/ 7734650 w 7784984"/>
              <a:gd name="connsiteY150" fmla="*/ 360727 h 1073791"/>
              <a:gd name="connsiteX151" fmla="*/ 7759817 w 7784984"/>
              <a:gd name="connsiteY151" fmla="*/ 377505 h 1073791"/>
              <a:gd name="connsiteX152" fmla="*/ 7784984 w 7784984"/>
              <a:gd name="connsiteY152" fmla="*/ 385894 h 107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7784984" h="1073791">
                <a:moveTo>
                  <a:pt x="0" y="427839"/>
                </a:moveTo>
                <a:cubicBezTo>
                  <a:pt x="8389" y="413857"/>
                  <a:pt x="14556" y="398274"/>
                  <a:pt x="25167" y="385894"/>
                </a:cubicBezTo>
                <a:cubicBezTo>
                  <a:pt x="39234" y="369483"/>
                  <a:pt x="56957" y="367681"/>
                  <a:pt x="75501" y="360727"/>
                </a:cubicBezTo>
                <a:cubicBezTo>
                  <a:pt x="89601" y="355440"/>
                  <a:pt x="103685" y="350065"/>
                  <a:pt x="117446" y="343949"/>
                </a:cubicBezTo>
                <a:cubicBezTo>
                  <a:pt x="128874" y="338870"/>
                  <a:pt x="139293" y="331562"/>
                  <a:pt x="151002" y="327171"/>
                </a:cubicBezTo>
                <a:cubicBezTo>
                  <a:pt x="161797" y="323123"/>
                  <a:pt x="173373" y="321578"/>
                  <a:pt x="184558" y="318782"/>
                </a:cubicBezTo>
                <a:lnTo>
                  <a:pt x="511729" y="327171"/>
                </a:lnTo>
                <a:cubicBezTo>
                  <a:pt x="528721" y="327926"/>
                  <a:pt x="545561" y="331435"/>
                  <a:pt x="562062" y="335560"/>
                </a:cubicBezTo>
                <a:cubicBezTo>
                  <a:pt x="579220" y="339849"/>
                  <a:pt x="595456" y="347256"/>
                  <a:pt x="612396" y="352338"/>
                </a:cubicBezTo>
                <a:cubicBezTo>
                  <a:pt x="623439" y="355651"/>
                  <a:pt x="634909" y="357414"/>
                  <a:pt x="645952" y="360727"/>
                </a:cubicBezTo>
                <a:cubicBezTo>
                  <a:pt x="662892" y="365809"/>
                  <a:pt x="679665" y="371461"/>
                  <a:pt x="696286" y="377505"/>
                </a:cubicBezTo>
                <a:cubicBezTo>
                  <a:pt x="710438" y="382651"/>
                  <a:pt x="723807" y="389956"/>
                  <a:pt x="738231" y="394283"/>
                </a:cubicBezTo>
                <a:cubicBezTo>
                  <a:pt x="751888" y="398380"/>
                  <a:pt x="766649" y="398163"/>
                  <a:pt x="780176" y="402672"/>
                </a:cubicBezTo>
                <a:cubicBezTo>
                  <a:pt x="808748" y="412196"/>
                  <a:pt x="864066" y="436228"/>
                  <a:pt x="864066" y="436228"/>
                </a:cubicBezTo>
                <a:cubicBezTo>
                  <a:pt x="872455" y="444617"/>
                  <a:pt x="879579" y="454499"/>
                  <a:pt x="889233" y="461395"/>
                </a:cubicBezTo>
                <a:cubicBezTo>
                  <a:pt x="981255" y="527125"/>
                  <a:pt x="852244" y="411737"/>
                  <a:pt x="964734" y="511729"/>
                </a:cubicBezTo>
                <a:cubicBezTo>
                  <a:pt x="976557" y="522238"/>
                  <a:pt x="986280" y="534990"/>
                  <a:pt x="998290" y="545285"/>
                </a:cubicBezTo>
                <a:cubicBezTo>
                  <a:pt x="1005945" y="551846"/>
                  <a:pt x="1015712" y="555608"/>
                  <a:pt x="1023457" y="562063"/>
                </a:cubicBezTo>
                <a:cubicBezTo>
                  <a:pt x="1032571" y="569658"/>
                  <a:pt x="1039510" y="579635"/>
                  <a:pt x="1048624" y="587230"/>
                </a:cubicBezTo>
                <a:cubicBezTo>
                  <a:pt x="1056369" y="593685"/>
                  <a:pt x="1065587" y="598148"/>
                  <a:pt x="1073791" y="604008"/>
                </a:cubicBezTo>
                <a:cubicBezTo>
                  <a:pt x="1098341" y="621544"/>
                  <a:pt x="1131967" y="649874"/>
                  <a:pt x="1157681" y="662731"/>
                </a:cubicBezTo>
                <a:cubicBezTo>
                  <a:pt x="1168866" y="668324"/>
                  <a:pt x="1180514" y="673075"/>
                  <a:pt x="1191237" y="679509"/>
                </a:cubicBezTo>
                <a:cubicBezTo>
                  <a:pt x="1226898" y="700906"/>
                  <a:pt x="1267547" y="736337"/>
                  <a:pt x="1308683" y="746621"/>
                </a:cubicBezTo>
                <a:cubicBezTo>
                  <a:pt x="1435266" y="778267"/>
                  <a:pt x="1244184" y="727919"/>
                  <a:pt x="1375795" y="771787"/>
                </a:cubicBezTo>
                <a:cubicBezTo>
                  <a:pt x="1389322" y="776296"/>
                  <a:pt x="1403907" y="776718"/>
                  <a:pt x="1417740" y="780176"/>
                </a:cubicBezTo>
                <a:cubicBezTo>
                  <a:pt x="1433324" y="784072"/>
                  <a:pt x="1487423" y="801106"/>
                  <a:pt x="1510018" y="805343"/>
                </a:cubicBezTo>
                <a:cubicBezTo>
                  <a:pt x="1691699" y="839408"/>
                  <a:pt x="1541258" y="809151"/>
                  <a:pt x="1669409" y="830510"/>
                </a:cubicBezTo>
                <a:cubicBezTo>
                  <a:pt x="1683474" y="832854"/>
                  <a:pt x="1697174" y="837406"/>
                  <a:pt x="1711354" y="838899"/>
                </a:cubicBezTo>
                <a:cubicBezTo>
                  <a:pt x="1750387" y="843008"/>
                  <a:pt x="1789651" y="844492"/>
                  <a:pt x="1828800" y="847288"/>
                </a:cubicBezTo>
                <a:cubicBezTo>
                  <a:pt x="1949639" y="844411"/>
                  <a:pt x="2136705" y="936154"/>
                  <a:pt x="2197916" y="813732"/>
                </a:cubicBezTo>
                <a:cubicBezTo>
                  <a:pt x="2201871" y="805823"/>
                  <a:pt x="2203509" y="796954"/>
                  <a:pt x="2206305" y="788565"/>
                </a:cubicBezTo>
                <a:lnTo>
                  <a:pt x="2172749" y="738232"/>
                </a:lnTo>
                <a:lnTo>
                  <a:pt x="2155971" y="713065"/>
                </a:lnTo>
                <a:cubicBezTo>
                  <a:pt x="2158767" y="699083"/>
                  <a:pt x="2157286" y="683500"/>
                  <a:pt x="2164360" y="671120"/>
                </a:cubicBezTo>
                <a:cubicBezTo>
                  <a:pt x="2169362" y="662366"/>
                  <a:pt x="2181323" y="660202"/>
                  <a:pt x="2189527" y="654342"/>
                </a:cubicBezTo>
                <a:cubicBezTo>
                  <a:pt x="2200904" y="646215"/>
                  <a:pt x="2210944" y="636112"/>
                  <a:pt x="2223083" y="629175"/>
                </a:cubicBezTo>
                <a:cubicBezTo>
                  <a:pt x="2230761" y="624788"/>
                  <a:pt x="2240520" y="625080"/>
                  <a:pt x="2248250" y="620786"/>
                </a:cubicBezTo>
                <a:cubicBezTo>
                  <a:pt x="2318016" y="582027"/>
                  <a:pt x="2278700" y="600678"/>
                  <a:pt x="2323751" y="562063"/>
                </a:cubicBezTo>
                <a:cubicBezTo>
                  <a:pt x="2334367" y="552964"/>
                  <a:pt x="2346691" y="545995"/>
                  <a:pt x="2357307" y="536896"/>
                </a:cubicBezTo>
                <a:cubicBezTo>
                  <a:pt x="2366314" y="529175"/>
                  <a:pt x="2372602" y="518310"/>
                  <a:pt x="2382473" y="511729"/>
                </a:cubicBezTo>
                <a:cubicBezTo>
                  <a:pt x="2389831" y="506824"/>
                  <a:pt x="2399731" y="507295"/>
                  <a:pt x="2407640" y="503340"/>
                </a:cubicBezTo>
                <a:cubicBezTo>
                  <a:pt x="2416658" y="498831"/>
                  <a:pt x="2424418" y="492155"/>
                  <a:pt x="2432807" y="486562"/>
                </a:cubicBezTo>
                <a:cubicBezTo>
                  <a:pt x="2462570" y="441917"/>
                  <a:pt x="2467257" y="427541"/>
                  <a:pt x="2541864" y="402672"/>
                </a:cubicBezTo>
                <a:lnTo>
                  <a:pt x="2592198" y="385894"/>
                </a:lnTo>
                <a:cubicBezTo>
                  <a:pt x="2583809" y="377505"/>
                  <a:pt x="2573612" y="370598"/>
                  <a:pt x="2567031" y="360727"/>
                </a:cubicBezTo>
                <a:cubicBezTo>
                  <a:pt x="2555427" y="343322"/>
                  <a:pt x="2555935" y="319758"/>
                  <a:pt x="2567031" y="302004"/>
                </a:cubicBezTo>
                <a:cubicBezTo>
                  <a:pt x="2575415" y="288590"/>
                  <a:pt x="2587715" y="277642"/>
                  <a:pt x="2600587" y="268448"/>
                </a:cubicBezTo>
                <a:cubicBezTo>
                  <a:pt x="2607783" y="263308"/>
                  <a:pt x="2617845" y="264014"/>
                  <a:pt x="2625754" y="260059"/>
                </a:cubicBezTo>
                <a:cubicBezTo>
                  <a:pt x="2640338" y="252767"/>
                  <a:pt x="2653115" y="242184"/>
                  <a:pt x="2667699" y="234892"/>
                </a:cubicBezTo>
                <a:cubicBezTo>
                  <a:pt x="2681168" y="228158"/>
                  <a:pt x="2696424" y="225325"/>
                  <a:pt x="2709644" y="218114"/>
                </a:cubicBezTo>
                <a:cubicBezTo>
                  <a:pt x="2727346" y="208458"/>
                  <a:pt x="2742351" y="194351"/>
                  <a:pt x="2759978" y="184558"/>
                </a:cubicBezTo>
                <a:cubicBezTo>
                  <a:pt x="2767708" y="180264"/>
                  <a:pt x="2777017" y="179652"/>
                  <a:pt x="2785145" y="176169"/>
                </a:cubicBezTo>
                <a:cubicBezTo>
                  <a:pt x="2796639" y="171243"/>
                  <a:pt x="2807207" y="164317"/>
                  <a:pt x="2818701" y="159391"/>
                </a:cubicBezTo>
                <a:cubicBezTo>
                  <a:pt x="2826829" y="155908"/>
                  <a:pt x="2835959" y="154957"/>
                  <a:pt x="2843868" y="151002"/>
                </a:cubicBezTo>
                <a:cubicBezTo>
                  <a:pt x="2852886" y="146493"/>
                  <a:pt x="2859768" y="138196"/>
                  <a:pt x="2869035" y="134224"/>
                </a:cubicBezTo>
                <a:cubicBezTo>
                  <a:pt x="2879632" y="129682"/>
                  <a:pt x="2891796" y="129883"/>
                  <a:pt x="2902591" y="125835"/>
                </a:cubicBezTo>
                <a:cubicBezTo>
                  <a:pt x="2914300" y="121444"/>
                  <a:pt x="2924169" y="112650"/>
                  <a:pt x="2936147" y="109057"/>
                </a:cubicBezTo>
                <a:cubicBezTo>
                  <a:pt x="2952439" y="104169"/>
                  <a:pt x="2969979" y="104793"/>
                  <a:pt x="2986481" y="100668"/>
                </a:cubicBezTo>
                <a:cubicBezTo>
                  <a:pt x="3003639" y="96379"/>
                  <a:pt x="3019657" y="88179"/>
                  <a:pt x="3036815" y="83890"/>
                </a:cubicBezTo>
                <a:cubicBezTo>
                  <a:pt x="3053555" y="79705"/>
                  <a:pt x="3132035" y="69241"/>
                  <a:pt x="3145872" y="67112"/>
                </a:cubicBezTo>
                <a:cubicBezTo>
                  <a:pt x="3199351" y="58884"/>
                  <a:pt x="3185281" y="61454"/>
                  <a:pt x="3229762" y="50334"/>
                </a:cubicBezTo>
                <a:cubicBezTo>
                  <a:pt x="3489209" y="62127"/>
                  <a:pt x="3387518" y="-1560"/>
                  <a:pt x="3422708" y="92279"/>
                </a:cubicBezTo>
                <a:cubicBezTo>
                  <a:pt x="3427099" y="103988"/>
                  <a:pt x="3433893" y="114650"/>
                  <a:pt x="3439486" y="125835"/>
                </a:cubicBezTo>
                <a:cubicBezTo>
                  <a:pt x="3429890" y="461711"/>
                  <a:pt x="3439610" y="334235"/>
                  <a:pt x="3414319" y="604008"/>
                </a:cubicBezTo>
                <a:cubicBezTo>
                  <a:pt x="3411696" y="631988"/>
                  <a:pt x="3412746" y="660634"/>
                  <a:pt x="3405930" y="687898"/>
                </a:cubicBezTo>
                <a:lnTo>
                  <a:pt x="3389152" y="755010"/>
                </a:lnTo>
                <a:cubicBezTo>
                  <a:pt x="3391948" y="774584"/>
                  <a:pt x="3391859" y="794793"/>
                  <a:pt x="3397541" y="813732"/>
                </a:cubicBezTo>
                <a:cubicBezTo>
                  <a:pt x="3403552" y="833768"/>
                  <a:pt x="3431940" y="856098"/>
                  <a:pt x="3447875" y="864066"/>
                </a:cubicBezTo>
                <a:cubicBezTo>
                  <a:pt x="3458187" y="869222"/>
                  <a:pt x="3470493" y="868809"/>
                  <a:pt x="3481431" y="872455"/>
                </a:cubicBezTo>
                <a:cubicBezTo>
                  <a:pt x="3495717" y="877217"/>
                  <a:pt x="3508952" y="884906"/>
                  <a:pt x="3523376" y="889233"/>
                </a:cubicBezTo>
                <a:cubicBezTo>
                  <a:pt x="3537033" y="893330"/>
                  <a:pt x="3551428" y="894416"/>
                  <a:pt x="3565321" y="897622"/>
                </a:cubicBezTo>
                <a:cubicBezTo>
                  <a:pt x="3587790" y="902807"/>
                  <a:pt x="3610152" y="908459"/>
                  <a:pt x="3632433" y="914400"/>
                </a:cubicBezTo>
                <a:cubicBezTo>
                  <a:pt x="3849174" y="972197"/>
                  <a:pt x="3535989" y="893733"/>
                  <a:pt x="3749879" y="939567"/>
                </a:cubicBezTo>
                <a:cubicBezTo>
                  <a:pt x="3769785" y="943833"/>
                  <a:pt x="3788640" y="952353"/>
                  <a:pt x="3808602" y="956345"/>
                </a:cubicBezTo>
                <a:cubicBezTo>
                  <a:pt x="3830709" y="960766"/>
                  <a:pt x="3853555" y="960579"/>
                  <a:pt x="3875714" y="964734"/>
                </a:cubicBezTo>
                <a:cubicBezTo>
                  <a:pt x="3898378" y="968984"/>
                  <a:pt x="3920215" y="976990"/>
                  <a:pt x="3942826" y="981512"/>
                </a:cubicBezTo>
                <a:cubicBezTo>
                  <a:pt x="3962215" y="985390"/>
                  <a:pt x="3982215" y="985758"/>
                  <a:pt x="4001549" y="989901"/>
                </a:cubicBezTo>
                <a:cubicBezTo>
                  <a:pt x="4146270" y="1020913"/>
                  <a:pt x="3968841" y="995250"/>
                  <a:pt x="4127384" y="1015068"/>
                </a:cubicBezTo>
                <a:cubicBezTo>
                  <a:pt x="4166532" y="1026253"/>
                  <a:pt x="4204428" y="1043574"/>
                  <a:pt x="4244829" y="1048624"/>
                </a:cubicBezTo>
                <a:lnTo>
                  <a:pt x="4311941" y="1057013"/>
                </a:lnTo>
                <a:cubicBezTo>
                  <a:pt x="4331541" y="1059626"/>
                  <a:pt x="4350989" y="1063435"/>
                  <a:pt x="4370664" y="1065402"/>
                </a:cubicBezTo>
                <a:cubicBezTo>
                  <a:pt x="4406943" y="1069030"/>
                  <a:pt x="4443369" y="1070995"/>
                  <a:pt x="4479721" y="1073791"/>
                </a:cubicBezTo>
                <a:cubicBezTo>
                  <a:pt x="4591574" y="1070995"/>
                  <a:pt x="4703852" y="1075532"/>
                  <a:pt x="4815281" y="1065402"/>
                </a:cubicBezTo>
                <a:cubicBezTo>
                  <a:pt x="4829205" y="1064136"/>
                  <a:pt x="4836698" y="1047172"/>
                  <a:pt x="4848837" y="1040235"/>
                </a:cubicBezTo>
                <a:cubicBezTo>
                  <a:pt x="4856515" y="1035848"/>
                  <a:pt x="4865615" y="1034642"/>
                  <a:pt x="4874004" y="1031846"/>
                </a:cubicBezTo>
                <a:cubicBezTo>
                  <a:pt x="4882393" y="1020661"/>
                  <a:pt x="4891044" y="1009667"/>
                  <a:pt x="4899171" y="998290"/>
                </a:cubicBezTo>
                <a:cubicBezTo>
                  <a:pt x="4905031" y="990086"/>
                  <a:pt x="4908204" y="979578"/>
                  <a:pt x="4915949" y="973123"/>
                </a:cubicBezTo>
                <a:cubicBezTo>
                  <a:pt x="4925556" y="965117"/>
                  <a:pt x="4938320" y="961938"/>
                  <a:pt x="4949505" y="956345"/>
                </a:cubicBezTo>
                <a:cubicBezTo>
                  <a:pt x="4960690" y="942363"/>
                  <a:pt x="4972318" y="928724"/>
                  <a:pt x="4983061" y="914400"/>
                </a:cubicBezTo>
                <a:cubicBezTo>
                  <a:pt x="4989110" y="906334"/>
                  <a:pt x="4992710" y="896362"/>
                  <a:pt x="4999839" y="889233"/>
                </a:cubicBezTo>
                <a:cubicBezTo>
                  <a:pt x="5006968" y="882104"/>
                  <a:pt x="5017877" y="879584"/>
                  <a:pt x="5025006" y="872455"/>
                </a:cubicBezTo>
                <a:cubicBezTo>
                  <a:pt x="5034893" y="862568"/>
                  <a:pt x="5040820" y="849291"/>
                  <a:pt x="5050173" y="838899"/>
                </a:cubicBezTo>
                <a:cubicBezTo>
                  <a:pt x="5066046" y="821262"/>
                  <a:pt x="5087346" y="808308"/>
                  <a:pt x="5100507" y="788565"/>
                </a:cubicBezTo>
                <a:cubicBezTo>
                  <a:pt x="5113789" y="768641"/>
                  <a:pt x="5126836" y="748060"/>
                  <a:pt x="5142451" y="729843"/>
                </a:cubicBezTo>
                <a:cubicBezTo>
                  <a:pt x="5150172" y="720835"/>
                  <a:pt x="5160722" y="714330"/>
                  <a:pt x="5167618" y="704676"/>
                </a:cubicBezTo>
                <a:cubicBezTo>
                  <a:pt x="5174887" y="694500"/>
                  <a:pt x="5177768" y="681725"/>
                  <a:pt x="5184396" y="671120"/>
                </a:cubicBezTo>
                <a:cubicBezTo>
                  <a:pt x="5191806" y="659264"/>
                  <a:pt x="5201436" y="648941"/>
                  <a:pt x="5209563" y="637564"/>
                </a:cubicBezTo>
                <a:cubicBezTo>
                  <a:pt x="5215423" y="629360"/>
                  <a:pt x="5220748" y="620786"/>
                  <a:pt x="5226341" y="612397"/>
                </a:cubicBezTo>
                <a:cubicBezTo>
                  <a:pt x="5229137" y="598415"/>
                  <a:pt x="5233096" y="584617"/>
                  <a:pt x="5234730" y="570452"/>
                </a:cubicBezTo>
                <a:cubicBezTo>
                  <a:pt x="5241492" y="511852"/>
                  <a:pt x="5237201" y="451510"/>
                  <a:pt x="5251508" y="394283"/>
                </a:cubicBezTo>
                <a:cubicBezTo>
                  <a:pt x="5254304" y="383098"/>
                  <a:pt x="5255849" y="371522"/>
                  <a:pt x="5259897" y="360727"/>
                </a:cubicBezTo>
                <a:cubicBezTo>
                  <a:pt x="5264288" y="349018"/>
                  <a:pt x="5271596" y="338599"/>
                  <a:pt x="5276675" y="327171"/>
                </a:cubicBezTo>
                <a:cubicBezTo>
                  <a:pt x="5286288" y="305542"/>
                  <a:pt x="5292404" y="277886"/>
                  <a:pt x="5310231" y="260059"/>
                </a:cubicBezTo>
                <a:cubicBezTo>
                  <a:pt x="5344686" y="225604"/>
                  <a:pt x="5355237" y="227258"/>
                  <a:pt x="5394121" y="201336"/>
                </a:cubicBezTo>
                <a:cubicBezTo>
                  <a:pt x="5422822" y="182202"/>
                  <a:pt x="5428462" y="170315"/>
                  <a:pt x="5461233" y="159391"/>
                </a:cubicBezTo>
                <a:cubicBezTo>
                  <a:pt x="5474760" y="154882"/>
                  <a:pt x="5489521" y="155099"/>
                  <a:pt x="5503178" y="151002"/>
                </a:cubicBezTo>
                <a:cubicBezTo>
                  <a:pt x="5517602" y="146675"/>
                  <a:pt x="5530699" y="138551"/>
                  <a:pt x="5545123" y="134224"/>
                </a:cubicBezTo>
                <a:cubicBezTo>
                  <a:pt x="5558780" y="130127"/>
                  <a:pt x="5573411" y="129932"/>
                  <a:pt x="5587068" y="125835"/>
                </a:cubicBezTo>
                <a:cubicBezTo>
                  <a:pt x="5601492" y="121508"/>
                  <a:pt x="5614485" y="113019"/>
                  <a:pt x="5629013" y="109057"/>
                </a:cubicBezTo>
                <a:cubicBezTo>
                  <a:pt x="5795300" y="63706"/>
                  <a:pt x="5591957" y="128563"/>
                  <a:pt x="5712903" y="92279"/>
                </a:cubicBezTo>
                <a:cubicBezTo>
                  <a:pt x="5729843" y="87197"/>
                  <a:pt x="5746079" y="79790"/>
                  <a:pt x="5763237" y="75501"/>
                </a:cubicBezTo>
                <a:cubicBezTo>
                  <a:pt x="5779739" y="71376"/>
                  <a:pt x="5796892" y="70448"/>
                  <a:pt x="5813571" y="67112"/>
                </a:cubicBezTo>
                <a:cubicBezTo>
                  <a:pt x="5824877" y="64851"/>
                  <a:pt x="5835795" y="60848"/>
                  <a:pt x="5847127" y="58723"/>
                </a:cubicBezTo>
                <a:cubicBezTo>
                  <a:pt x="5880563" y="52454"/>
                  <a:pt x="5947795" y="41945"/>
                  <a:pt x="5947795" y="41945"/>
                </a:cubicBezTo>
                <a:cubicBezTo>
                  <a:pt x="5981351" y="44741"/>
                  <a:pt x="6017034" y="38246"/>
                  <a:pt x="6048462" y="50334"/>
                </a:cubicBezTo>
                <a:cubicBezTo>
                  <a:pt x="6059223" y="54473"/>
                  <a:pt x="6049470" y="75033"/>
                  <a:pt x="6056851" y="83890"/>
                </a:cubicBezTo>
                <a:cubicBezTo>
                  <a:pt x="6064857" y="93497"/>
                  <a:pt x="6078796" y="96024"/>
                  <a:pt x="6090407" y="100668"/>
                </a:cubicBezTo>
                <a:cubicBezTo>
                  <a:pt x="6106828" y="107236"/>
                  <a:pt x="6126026" y="107636"/>
                  <a:pt x="6140741" y="117446"/>
                </a:cubicBezTo>
                <a:cubicBezTo>
                  <a:pt x="6157519" y="128631"/>
                  <a:pt x="6171945" y="144625"/>
                  <a:pt x="6191075" y="151002"/>
                </a:cubicBezTo>
                <a:lnTo>
                  <a:pt x="6266576" y="176169"/>
                </a:lnTo>
                <a:lnTo>
                  <a:pt x="6291743" y="184558"/>
                </a:lnTo>
                <a:cubicBezTo>
                  <a:pt x="6325299" y="181762"/>
                  <a:pt x="6358969" y="180103"/>
                  <a:pt x="6392411" y="176169"/>
                </a:cubicBezTo>
                <a:cubicBezTo>
                  <a:pt x="6419294" y="173006"/>
                  <a:pt x="6441844" y="165184"/>
                  <a:pt x="6467912" y="159391"/>
                </a:cubicBezTo>
                <a:cubicBezTo>
                  <a:pt x="6481831" y="156298"/>
                  <a:pt x="6495875" y="153798"/>
                  <a:pt x="6509857" y="151002"/>
                </a:cubicBezTo>
                <a:cubicBezTo>
                  <a:pt x="6521042" y="145409"/>
                  <a:pt x="6531704" y="138615"/>
                  <a:pt x="6543413" y="134224"/>
                </a:cubicBezTo>
                <a:cubicBezTo>
                  <a:pt x="6554208" y="130176"/>
                  <a:pt x="6565926" y="129148"/>
                  <a:pt x="6576969" y="125835"/>
                </a:cubicBezTo>
                <a:cubicBezTo>
                  <a:pt x="6593909" y="120753"/>
                  <a:pt x="6610882" y="115625"/>
                  <a:pt x="6627303" y="109057"/>
                </a:cubicBezTo>
                <a:cubicBezTo>
                  <a:pt x="6638914" y="104413"/>
                  <a:pt x="6649431" y="97358"/>
                  <a:pt x="6660859" y="92279"/>
                </a:cubicBezTo>
                <a:cubicBezTo>
                  <a:pt x="6674620" y="86163"/>
                  <a:pt x="6688704" y="80788"/>
                  <a:pt x="6702804" y="75501"/>
                </a:cubicBezTo>
                <a:cubicBezTo>
                  <a:pt x="6711084" y="72396"/>
                  <a:pt x="6719890" y="70703"/>
                  <a:pt x="6727971" y="67112"/>
                </a:cubicBezTo>
                <a:cubicBezTo>
                  <a:pt x="6750489" y="57104"/>
                  <a:pt x="6794031" y="31336"/>
                  <a:pt x="6820250" y="25167"/>
                </a:cubicBezTo>
                <a:cubicBezTo>
                  <a:pt x="6853365" y="17375"/>
                  <a:pt x="6887915" y="16640"/>
                  <a:pt x="6920918" y="8389"/>
                </a:cubicBezTo>
                <a:lnTo>
                  <a:pt x="6954473" y="0"/>
                </a:lnTo>
                <a:cubicBezTo>
                  <a:pt x="6988029" y="2796"/>
                  <a:pt x="7022045" y="2184"/>
                  <a:pt x="7055141" y="8389"/>
                </a:cubicBezTo>
                <a:cubicBezTo>
                  <a:pt x="7067432" y="10694"/>
                  <a:pt x="7077203" y="20241"/>
                  <a:pt x="7088697" y="25167"/>
                </a:cubicBezTo>
                <a:cubicBezTo>
                  <a:pt x="7096825" y="28650"/>
                  <a:pt x="7105475" y="30760"/>
                  <a:pt x="7113864" y="33556"/>
                </a:cubicBezTo>
                <a:cubicBezTo>
                  <a:pt x="7125049" y="41945"/>
                  <a:pt x="7135281" y="51786"/>
                  <a:pt x="7147420" y="58723"/>
                </a:cubicBezTo>
                <a:cubicBezTo>
                  <a:pt x="7188233" y="82045"/>
                  <a:pt x="7158296" y="48816"/>
                  <a:pt x="7197754" y="83890"/>
                </a:cubicBezTo>
                <a:cubicBezTo>
                  <a:pt x="7215488" y="99654"/>
                  <a:pt x="7231310" y="117446"/>
                  <a:pt x="7248088" y="134224"/>
                </a:cubicBezTo>
                <a:lnTo>
                  <a:pt x="7273255" y="159391"/>
                </a:lnTo>
                <a:cubicBezTo>
                  <a:pt x="7281644" y="167780"/>
                  <a:pt x="7287167" y="180806"/>
                  <a:pt x="7298422" y="184558"/>
                </a:cubicBezTo>
                <a:cubicBezTo>
                  <a:pt x="7315200" y="190151"/>
                  <a:pt x="7331598" y="197047"/>
                  <a:pt x="7348756" y="201336"/>
                </a:cubicBezTo>
                <a:cubicBezTo>
                  <a:pt x="7356654" y="203311"/>
                  <a:pt x="7397632" y="212644"/>
                  <a:pt x="7407479" y="218114"/>
                </a:cubicBezTo>
                <a:cubicBezTo>
                  <a:pt x="7425106" y="227907"/>
                  <a:pt x="7441035" y="240485"/>
                  <a:pt x="7457813" y="251670"/>
                </a:cubicBezTo>
                <a:lnTo>
                  <a:pt x="7482980" y="268448"/>
                </a:lnTo>
                <a:cubicBezTo>
                  <a:pt x="7491369" y="274041"/>
                  <a:pt x="7499129" y="280717"/>
                  <a:pt x="7508147" y="285226"/>
                </a:cubicBezTo>
                <a:cubicBezTo>
                  <a:pt x="7537382" y="299843"/>
                  <a:pt x="7551514" y="308071"/>
                  <a:pt x="7583648" y="318782"/>
                </a:cubicBezTo>
                <a:cubicBezTo>
                  <a:pt x="7594586" y="322428"/>
                  <a:pt x="7606118" y="324004"/>
                  <a:pt x="7617204" y="327171"/>
                </a:cubicBezTo>
                <a:cubicBezTo>
                  <a:pt x="7625707" y="329600"/>
                  <a:pt x="7634091" y="332455"/>
                  <a:pt x="7642371" y="335560"/>
                </a:cubicBezTo>
                <a:cubicBezTo>
                  <a:pt x="7656471" y="340847"/>
                  <a:pt x="7669788" y="348376"/>
                  <a:pt x="7684316" y="352338"/>
                </a:cubicBezTo>
                <a:cubicBezTo>
                  <a:pt x="7700726" y="356813"/>
                  <a:pt x="7717872" y="357931"/>
                  <a:pt x="7734650" y="360727"/>
                </a:cubicBezTo>
                <a:cubicBezTo>
                  <a:pt x="7743039" y="366320"/>
                  <a:pt x="7750799" y="372996"/>
                  <a:pt x="7759817" y="377505"/>
                </a:cubicBezTo>
                <a:cubicBezTo>
                  <a:pt x="7767726" y="381460"/>
                  <a:pt x="7784984" y="385894"/>
                  <a:pt x="7784984" y="385894"/>
                </a:cubicBezTo>
              </a:path>
            </a:pathLst>
          </a:custGeom>
          <a:noFill/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7B62AE-E5B0-4834-AEC4-887F5BC7E708}"/>
              </a:ext>
            </a:extLst>
          </p:cNvPr>
          <p:cNvSpPr txBox="1"/>
          <p:nvPr/>
        </p:nvSpPr>
        <p:spPr>
          <a:xfrm>
            <a:off x="450850" y="2582816"/>
            <a:ext cx="138641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Planning;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specifications</a:t>
            </a:r>
            <a:endParaRPr lang="fi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1900D6-5772-452C-884B-829E75E3952C}"/>
              </a:ext>
            </a:extLst>
          </p:cNvPr>
          <p:cNvSpPr txBox="1"/>
          <p:nvPr/>
        </p:nvSpPr>
        <p:spPr>
          <a:xfrm>
            <a:off x="3143559" y="2582816"/>
            <a:ext cx="187823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design;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blocks</a:t>
            </a:r>
            <a:endParaRPr lang="fi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37D76-5AB3-4906-8428-6E5CD2A4E650}"/>
              </a:ext>
            </a:extLst>
          </p:cNvPr>
          <p:cNvSpPr txBox="1"/>
          <p:nvPr/>
        </p:nvSpPr>
        <p:spPr>
          <a:xfrm>
            <a:off x="5845649" y="2582816"/>
            <a:ext cx="120315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design;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fi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87A389-C33E-44D0-B76E-7BB020BA0650}"/>
              </a:ext>
            </a:extLst>
          </p:cNvPr>
          <p:cNvSpPr txBox="1"/>
          <p:nvPr/>
        </p:nvSpPr>
        <p:spPr>
          <a:xfrm>
            <a:off x="7823308" y="2582816"/>
            <a:ext cx="13206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refinement</a:t>
            </a:r>
            <a:endParaRPr lang="fi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9A49C0-114A-475B-89DC-BB838E11546D}"/>
              </a:ext>
            </a:extLst>
          </p:cNvPr>
          <p:cNvSpPr txBox="1"/>
          <p:nvPr/>
        </p:nvSpPr>
        <p:spPr>
          <a:xfrm>
            <a:off x="5381677" y="5331582"/>
            <a:ext cx="339656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i-FI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</a:t>
            </a:r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Ullrich</a:t>
            </a:r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i-FI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Eppinger</a:t>
            </a:r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6A9FB76-080B-48F5-AEF7-D3C117610511}"/>
              </a:ext>
            </a:extLst>
          </p:cNvPr>
          <p:cNvSpPr/>
          <p:nvPr/>
        </p:nvSpPr>
        <p:spPr>
          <a:xfrm>
            <a:off x="187070" y="2227801"/>
            <a:ext cx="1772920" cy="135636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02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0EA364-025B-4948-8A2C-DC17BC090D4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/>
              <a:t>Your thoughts on learning goals related to sustainability in additive manufacturing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82552-2666-4F06-8524-D76D7FD9703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9" y="1504597"/>
            <a:ext cx="8301065" cy="338828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Legal requirements and regulations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that need to be adhered to</a:t>
            </a:r>
            <a:endParaRPr lang="en-GB" sz="16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3600" b="0" dirty="0"/>
          </a:p>
          <a:p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1752680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592525B-F801-4E1A-9A4A-F27B14013951}"/>
              </a:ext>
            </a:extLst>
          </p:cNvPr>
          <p:cNvSpPr txBox="1">
            <a:spLocks/>
          </p:cNvSpPr>
          <p:nvPr/>
        </p:nvSpPr>
        <p:spPr>
          <a:xfrm>
            <a:off x="692764" y="179515"/>
            <a:ext cx="7975385" cy="86480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00" b="1" dirty="0" err="1">
                <a:solidFill>
                  <a:schemeClr val="bg1"/>
                </a:solidFill>
              </a:rPr>
              <a:t>Sources</a:t>
            </a:r>
            <a:r>
              <a:rPr lang="fi-FI" sz="3200" b="1" dirty="0">
                <a:solidFill>
                  <a:schemeClr val="bg1"/>
                </a:solidFill>
              </a:rPr>
              <a:t> for </a:t>
            </a:r>
            <a:r>
              <a:rPr lang="fi-FI" sz="3200" b="1" dirty="0" err="1">
                <a:solidFill>
                  <a:schemeClr val="bg1"/>
                </a:solidFill>
              </a:rPr>
              <a:t>sustainability</a:t>
            </a:r>
            <a:r>
              <a:rPr lang="fi-FI" sz="3200" b="1" dirty="0">
                <a:solidFill>
                  <a:schemeClr val="bg1"/>
                </a:solidFill>
              </a:rPr>
              <a:t> </a:t>
            </a:r>
            <a:r>
              <a:rPr lang="fi-FI" sz="3200" b="1" dirty="0" err="1">
                <a:solidFill>
                  <a:schemeClr val="bg1"/>
                </a:solidFill>
              </a:rPr>
              <a:t>specifications</a:t>
            </a:r>
            <a:endParaRPr lang="fi-FI" sz="3200" b="1" dirty="0">
              <a:solidFill>
                <a:schemeClr val="bg1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CF203F1-D691-C5B8-977B-341CD41EEF66}"/>
              </a:ext>
            </a:extLst>
          </p:cNvPr>
          <p:cNvGrpSpPr/>
          <p:nvPr/>
        </p:nvGrpSpPr>
        <p:grpSpPr>
          <a:xfrm>
            <a:off x="759039" y="4133501"/>
            <a:ext cx="7975385" cy="923331"/>
            <a:chOff x="681309" y="4096178"/>
            <a:chExt cx="7975385" cy="923331"/>
          </a:xfrm>
          <a:solidFill>
            <a:schemeClr val="tx2"/>
          </a:solidFill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4C22C10-A0A3-46C4-82C4-216828CBFB5A}"/>
                </a:ext>
              </a:extLst>
            </p:cNvPr>
            <p:cNvSpPr txBox="1"/>
            <p:nvPr/>
          </p:nvSpPr>
          <p:spPr>
            <a:xfrm>
              <a:off x="681309" y="4096178"/>
              <a:ext cx="7975385" cy="923330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 lang="fi-FI" sz="2000" b="1" dirty="0">
                <a:solidFill>
                  <a:schemeClr val="bg1"/>
                </a:solidFill>
              </a:endParaRPr>
            </a:p>
            <a:p>
              <a:r>
                <a:rPr lang="fi-FI" sz="2000" b="1" dirty="0">
                  <a:solidFill>
                    <a:schemeClr val="bg1"/>
                  </a:solidFill>
                </a:rPr>
                <a:t> Marketing </a:t>
              </a:r>
              <a:r>
                <a:rPr lang="fi-FI" sz="2000" b="1" dirty="0" err="1">
                  <a:solidFill>
                    <a:schemeClr val="bg1"/>
                  </a:solidFill>
                </a:rPr>
                <a:t>phrases</a:t>
              </a:r>
              <a:endParaRPr lang="fi-FI" sz="2000" b="1" dirty="0">
                <a:solidFill>
                  <a:schemeClr val="bg1"/>
                </a:solidFill>
              </a:endParaRPr>
            </a:p>
            <a:p>
              <a:endParaRPr lang="fi-FI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B8564036-4F07-49A6-9FB2-829D7F56EE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5464" y="4118125"/>
              <a:ext cx="3461021" cy="90138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2AE6472-C88B-B19D-12E4-9C3F9AD38B12}"/>
              </a:ext>
            </a:extLst>
          </p:cNvPr>
          <p:cNvGrpSpPr/>
          <p:nvPr/>
        </p:nvGrpSpPr>
        <p:grpSpPr>
          <a:xfrm>
            <a:off x="767506" y="930246"/>
            <a:ext cx="7975385" cy="923338"/>
            <a:chOff x="689776" y="892923"/>
            <a:chExt cx="7975385" cy="923338"/>
          </a:xfrm>
          <a:noFill/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A3479A-3B93-4A12-9C57-8932C9BD98EE}"/>
                </a:ext>
              </a:extLst>
            </p:cNvPr>
            <p:cNvSpPr/>
            <p:nvPr/>
          </p:nvSpPr>
          <p:spPr>
            <a:xfrm>
              <a:off x="5126201" y="892923"/>
              <a:ext cx="3530493" cy="92333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BCF23A-F5EA-428A-B317-ACACADD04C99}"/>
                </a:ext>
              </a:extLst>
            </p:cNvPr>
            <p:cNvSpPr txBox="1"/>
            <p:nvPr/>
          </p:nvSpPr>
          <p:spPr>
            <a:xfrm>
              <a:off x="689776" y="892931"/>
              <a:ext cx="7975385" cy="923330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 lang="fi-FI" sz="2000" b="1" dirty="0">
                <a:solidFill>
                  <a:schemeClr val="bg1"/>
                </a:solidFill>
              </a:endParaRPr>
            </a:p>
            <a:p>
              <a:r>
                <a:rPr lang="fi-FI" sz="2000" b="1" dirty="0">
                  <a:solidFill>
                    <a:schemeClr val="bg1"/>
                  </a:solidFill>
                </a:rPr>
                <a:t> </a:t>
              </a:r>
              <a:r>
                <a:rPr lang="fi-FI" sz="2000" b="1" dirty="0" err="1">
                  <a:solidFill>
                    <a:schemeClr val="bg1"/>
                  </a:solidFill>
                </a:rPr>
                <a:t>Regulations</a:t>
              </a:r>
              <a:endParaRPr lang="fi-FI" sz="2000" b="1" dirty="0">
                <a:solidFill>
                  <a:schemeClr val="bg1"/>
                </a:solidFill>
              </a:endParaRPr>
            </a:p>
            <a:p>
              <a:endParaRPr lang="fi-FI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1471EB-6AA9-486E-B493-E4617C76F0FD}"/>
                </a:ext>
              </a:extLst>
            </p:cNvPr>
            <p:cNvSpPr txBox="1"/>
            <p:nvPr/>
          </p:nvSpPr>
          <p:spPr>
            <a:xfrm>
              <a:off x="7006020" y="1398598"/>
              <a:ext cx="1553671" cy="307777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000" b="1" dirty="0">
                  <a:solidFill>
                    <a:schemeClr val="bg1"/>
                  </a:solidFill>
                </a:rPr>
                <a:t>Energy </a:t>
              </a:r>
              <a:r>
                <a:rPr lang="fi-FI" sz="1000" b="1" dirty="0" err="1">
                  <a:solidFill>
                    <a:schemeClr val="bg1"/>
                  </a:solidFill>
                </a:rPr>
                <a:t>labelling</a:t>
              </a:r>
              <a:r>
                <a:rPr lang="fi-FI" sz="1000" b="1" dirty="0">
                  <a:solidFill>
                    <a:schemeClr val="bg1"/>
                  </a:solidFill>
                </a:rPr>
                <a:t> </a:t>
              </a:r>
              <a:r>
                <a:rPr lang="fi-FI" sz="1000" b="1" dirty="0" err="1">
                  <a:solidFill>
                    <a:schemeClr val="bg1"/>
                  </a:solidFill>
                </a:rPr>
                <a:t>regulation</a:t>
              </a:r>
              <a:r>
                <a:rPr lang="fi-FI" sz="1000" b="1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BF48DF-DBA8-4CE4-80BF-41B510E53654}"/>
                </a:ext>
              </a:extLst>
            </p:cNvPr>
            <p:cNvSpPr txBox="1"/>
            <p:nvPr/>
          </p:nvSpPr>
          <p:spPr>
            <a:xfrm>
              <a:off x="7591579" y="1053032"/>
              <a:ext cx="613645" cy="153888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000" b="1" dirty="0">
                  <a:solidFill>
                    <a:schemeClr val="bg1"/>
                  </a:solidFill>
                </a:rPr>
                <a:t>REACH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94B557-A651-4A29-B8B0-0C325DF340F8}"/>
                </a:ext>
              </a:extLst>
            </p:cNvPr>
            <p:cNvSpPr txBox="1"/>
            <p:nvPr/>
          </p:nvSpPr>
          <p:spPr>
            <a:xfrm>
              <a:off x="5398254" y="1404070"/>
              <a:ext cx="1192226" cy="307777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000" b="1" dirty="0">
                  <a:solidFill>
                    <a:schemeClr val="bg1"/>
                  </a:solidFill>
                </a:rPr>
                <a:t>Eco design </a:t>
              </a:r>
              <a:r>
                <a:rPr lang="fi-FI" sz="1000" b="1" dirty="0" err="1">
                  <a:solidFill>
                    <a:schemeClr val="bg1"/>
                  </a:solidFill>
                </a:rPr>
                <a:t>directive</a:t>
              </a:r>
              <a:r>
                <a:rPr lang="fi-FI" sz="1000" b="1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776BE0-ED4D-47EB-B425-3323F658963A}"/>
                </a:ext>
              </a:extLst>
            </p:cNvPr>
            <p:cNvSpPr txBox="1"/>
            <p:nvPr/>
          </p:nvSpPr>
          <p:spPr>
            <a:xfrm>
              <a:off x="5036809" y="1063701"/>
              <a:ext cx="1553671" cy="153888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000" b="1" dirty="0" err="1">
                  <a:solidFill>
                    <a:schemeClr val="bg1"/>
                  </a:solidFill>
                </a:rPr>
                <a:t>RoHS</a:t>
              </a:r>
              <a:endParaRPr lang="fi-FI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7A3E88-F58D-4865-B850-CFB8F882FCC2}"/>
                </a:ext>
              </a:extLst>
            </p:cNvPr>
            <p:cNvSpPr txBox="1"/>
            <p:nvPr/>
          </p:nvSpPr>
          <p:spPr>
            <a:xfrm>
              <a:off x="6489641" y="1058270"/>
              <a:ext cx="516379" cy="153888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000" b="1" dirty="0">
                  <a:solidFill>
                    <a:schemeClr val="bg1"/>
                  </a:solidFill>
                </a:rPr>
                <a:t>WEEE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BE1D279-B9EA-6558-3C1F-8BC8FC4CD2A3}"/>
              </a:ext>
            </a:extLst>
          </p:cNvPr>
          <p:cNvGrpSpPr/>
          <p:nvPr/>
        </p:nvGrpSpPr>
        <p:grpSpPr>
          <a:xfrm>
            <a:off x="769247" y="2018850"/>
            <a:ext cx="7975385" cy="923330"/>
            <a:chOff x="691517" y="1981527"/>
            <a:chExt cx="7975385" cy="923330"/>
          </a:xfrm>
          <a:solidFill>
            <a:schemeClr val="tx2"/>
          </a:solidFill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C9E814-2053-48CD-9D4B-AE2DFF13D8C8}"/>
                </a:ext>
              </a:extLst>
            </p:cNvPr>
            <p:cNvSpPr txBox="1"/>
            <p:nvPr/>
          </p:nvSpPr>
          <p:spPr>
            <a:xfrm>
              <a:off x="691517" y="1981527"/>
              <a:ext cx="7975385" cy="923330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 lang="fi-FI" sz="2000" b="1" dirty="0">
                <a:solidFill>
                  <a:schemeClr val="bg1"/>
                </a:solidFill>
              </a:endParaRPr>
            </a:p>
            <a:p>
              <a:r>
                <a:rPr lang="fi-FI" sz="2000" b="1" dirty="0">
                  <a:solidFill>
                    <a:schemeClr val="bg1"/>
                  </a:solidFill>
                </a:rPr>
                <a:t> </a:t>
              </a:r>
              <a:r>
                <a:rPr lang="fi-FI" sz="2000" b="1" dirty="0" err="1">
                  <a:solidFill>
                    <a:schemeClr val="bg1"/>
                  </a:solidFill>
                </a:rPr>
                <a:t>Guidance</a:t>
              </a:r>
              <a:r>
                <a:rPr lang="fi-FI" sz="2000" b="1" dirty="0">
                  <a:solidFill>
                    <a:schemeClr val="bg1"/>
                  </a:solidFill>
                </a:rPr>
                <a:t> </a:t>
              </a:r>
              <a:r>
                <a:rPr lang="fi-FI" sz="2000" b="1" dirty="0" err="1">
                  <a:solidFill>
                    <a:schemeClr val="bg1"/>
                  </a:solidFill>
                </a:rPr>
                <a:t>from</a:t>
              </a:r>
              <a:r>
                <a:rPr lang="fi-FI" sz="2000" b="1" dirty="0">
                  <a:solidFill>
                    <a:schemeClr val="bg1"/>
                  </a:solidFill>
                </a:rPr>
                <a:t> NGO*</a:t>
              </a:r>
            </a:p>
            <a:p>
              <a:endParaRPr lang="fi-FI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EB1650-896D-4AA6-BA8D-9EB57E870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8496" y="2002693"/>
              <a:ext cx="948198" cy="902164"/>
            </a:xfrm>
            <a:prstGeom prst="rect">
              <a:avLst/>
            </a:prstGeom>
            <a:grpFill/>
          </p:spPr>
        </p:pic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656D5D2D-1B47-4A40-B28A-949E1A4E6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28199" y="2002693"/>
              <a:ext cx="941747" cy="89527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697E2D3-D8D9-46B5-A170-BC24C3093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5929" y="1981527"/>
              <a:ext cx="849039" cy="923330"/>
            </a:xfrm>
            <a:prstGeom prst="rect">
              <a:avLst/>
            </a:prstGeom>
            <a:grpFill/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CF53B86-DCD1-4358-8FD0-0EF4E371F16F}"/>
              </a:ext>
            </a:extLst>
          </p:cNvPr>
          <p:cNvSpPr txBox="1"/>
          <p:nvPr/>
        </p:nvSpPr>
        <p:spPr>
          <a:xfrm>
            <a:off x="4619461" y="5294201"/>
            <a:ext cx="40474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*NGO = Non-governmental organization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BCA8E45-B309-65C4-C637-876D0D3CE5A8}"/>
              </a:ext>
            </a:extLst>
          </p:cNvPr>
          <p:cNvGrpSpPr/>
          <p:nvPr/>
        </p:nvGrpSpPr>
        <p:grpSpPr>
          <a:xfrm>
            <a:off x="769247" y="3055595"/>
            <a:ext cx="7975385" cy="930222"/>
            <a:chOff x="691517" y="3018272"/>
            <a:chExt cx="7975385" cy="930222"/>
          </a:xfrm>
          <a:solidFill>
            <a:schemeClr val="tx2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A563563-20E0-342C-C4A0-85E2092410B8}"/>
                </a:ext>
              </a:extLst>
            </p:cNvPr>
            <p:cNvSpPr/>
            <p:nvPr/>
          </p:nvSpPr>
          <p:spPr>
            <a:xfrm>
              <a:off x="5127942" y="3025164"/>
              <a:ext cx="3530493" cy="92333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6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9903A8-3F77-E561-AD6A-E5FFEC4C9E09}"/>
                </a:ext>
              </a:extLst>
            </p:cNvPr>
            <p:cNvSpPr txBox="1"/>
            <p:nvPr/>
          </p:nvSpPr>
          <p:spPr>
            <a:xfrm>
              <a:off x="691517" y="3018272"/>
              <a:ext cx="7975385" cy="923330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 lang="fi-FI" sz="2000" b="1" dirty="0">
                <a:solidFill>
                  <a:schemeClr val="bg1"/>
                </a:solidFill>
              </a:endParaRPr>
            </a:p>
            <a:p>
              <a:r>
                <a:rPr lang="fi-FI" sz="2000" b="1" dirty="0">
                  <a:solidFill>
                    <a:schemeClr val="bg1"/>
                  </a:solidFill>
                </a:rPr>
                <a:t> </a:t>
              </a:r>
              <a:r>
                <a:rPr lang="fi-FI" sz="2000" b="1" dirty="0" err="1">
                  <a:solidFill>
                    <a:schemeClr val="bg1"/>
                  </a:solidFill>
                </a:rPr>
                <a:t>Customer</a:t>
              </a:r>
              <a:r>
                <a:rPr lang="fi-FI" sz="2000" b="1" dirty="0">
                  <a:solidFill>
                    <a:schemeClr val="bg1"/>
                  </a:solidFill>
                </a:rPr>
                <a:t> </a:t>
              </a:r>
              <a:r>
                <a:rPr lang="fi-FI" sz="2000" b="1" dirty="0" err="1">
                  <a:solidFill>
                    <a:schemeClr val="bg1"/>
                  </a:solidFill>
                </a:rPr>
                <a:t>requirements</a:t>
              </a:r>
              <a:r>
                <a:rPr lang="fi-FI" sz="2000" b="1" dirty="0">
                  <a:solidFill>
                    <a:schemeClr val="bg1"/>
                  </a:solidFill>
                </a:rPr>
                <a:t> </a:t>
              </a:r>
            </a:p>
            <a:p>
              <a:endParaRPr lang="fi-FI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A2AAE5-07F4-4505-E4EF-1938EF383829}"/>
                </a:ext>
              </a:extLst>
            </p:cNvPr>
            <p:cNvSpPr txBox="1"/>
            <p:nvPr/>
          </p:nvSpPr>
          <p:spPr>
            <a:xfrm>
              <a:off x="5410148" y="3297451"/>
              <a:ext cx="3180271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Competitor benchmark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953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592525B-F801-4E1A-9A4A-F27B14013951}"/>
              </a:ext>
            </a:extLst>
          </p:cNvPr>
          <p:cNvSpPr txBox="1">
            <a:spLocks/>
          </p:cNvSpPr>
          <p:nvPr/>
        </p:nvSpPr>
        <p:spPr>
          <a:xfrm>
            <a:off x="692764" y="179515"/>
            <a:ext cx="7975385" cy="86480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00" b="1" dirty="0" err="1">
                <a:solidFill>
                  <a:schemeClr val="bg1"/>
                </a:solidFill>
              </a:rPr>
              <a:t>Sources</a:t>
            </a:r>
            <a:r>
              <a:rPr lang="fi-FI" sz="3200" b="1" dirty="0">
                <a:solidFill>
                  <a:schemeClr val="bg1"/>
                </a:solidFill>
              </a:rPr>
              <a:t> for </a:t>
            </a:r>
            <a:r>
              <a:rPr lang="fi-FI" sz="3200" b="1" dirty="0" err="1">
                <a:solidFill>
                  <a:schemeClr val="bg1"/>
                </a:solidFill>
              </a:rPr>
              <a:t>sustainability</a:t>
            </a:r>
            <a:r>
              <a:rPr lang="fi-FI" sz="3200" b="1" dirty="0">
                <a:solidFill>
                  <a:schemeClr val="bg1"/>
                </a:solidFill>
              </a:rPr>
              <a:t> </a:t>
            </a:r>
            <a:r>
              <a:rPr lang="fi-FI" sz="3200" b="1" dirty="0" err="1">
                <a:solidFill>
                  <a:schemeClr val="bg1"/>
                </a:solidFill>
              </a:rPr>
              <a:t>specifications</a:t>
            </a:r>
            <a:endParaRPr lang="fi-FI" sz="3200" b="1" dirty="0">
              <a:solidFill>
                <a:schemeClr val="bg1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2AE6472-C88B-B19D-12E4-9C3F9AD38B12}"/>
              </a:ext>
            </a:extLst>
          </p:cNvPr>
          <p:cNvGrpSpPr/>
          <p:nvPr/>
        </p:nvGrpSpPr>
        <p:grpSpPr>
          <a:xfrm>
            <a:off x="767506" y="930246"/>
            <a:ext cx="7975385" cy="923338"/>
            <a:chOff x="689776" y="892923"/>
            <a:chExt cx="7975385" cy="923338"/>
          </a:xfrm>
          <a:noFill/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A3479A-3B93-4A12-9C57-8932C9BD98EE}"/>
                </a:ext>
              </a:extLst>
            </p:cNvPr>
            <p:cNvSpPr/>
            <p:nvPr/>
          </p:nvSpPr>
          <p:spPr>
            <a:xfrm>
              <a:off x="5126201" y="892923"/>
              <a:ext cx="3530493" cy="92333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BCF23A-F5EA-428A-B317-ACACADD04C99}"/>
                </a:ext>
              </a:extLst>
            </p:cNvPr>
            <p:cNvSpPr txBox="1"/>
            <p:nvPr/>
          </p:nvSpPr>
          <p:spPr>
            <a:xfrm>
              <a:off x="689776" y="892931"/>
              <a:ext cx="7975385" cy="923330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 lang="fi-FI" sz="2000" b="1" dirty="0">
                <a:solidFill>
                  <a:schemeClr val="bg1"/>
                </a:solidFill>
              </a:endParaRPr>
            </a:p>
            <a:p>
              <a:r>
                <a:rPr lang="fi-FI" sz="2000" b="1" dirty="0">
                  <a:solidFill>
                    <a:schemeClr val="bg1"/>
                  </a:solidFill>
                </a:rPr>
                <a:t> </a:t>
              </a:r>
              <a:r>
                <a:rPr lang="fi-FI" sz="2000" b="1" dirty="0" err="1">
                  <a:solidFill>
                    <a:schemeClr val="bg1"/>
                  </a:solidFill>
                </a:rPr>
                <a:t>Regulations</a:t>
              </a:r>
              <a:endParaRPr lang="fi-FI" sz="2000" b="1" dirty="0">
                <a:solidFill>
                  <a:schemeClr val="bg1"/>
                </a:solidFill>
              </a:endParaRPr>
            </a:p>
            <a:p>
              <a:endParaRPr lang="fi-FI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1471EB-6AA9-486E-B493-E4617C76F0FD}"/>
                </a:ext>
              </a:extLst>
            </p:cNvPr>
            <p:cNvSpPr txBox="1"/>
            <p:nvPr/>
          </p:nvSpPr>
          <p:spPr>
            <a:xfrm>
              <a:off x="7006020" y="1398598"/>
              <a:ext cx="1553671" cy="307777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000" b="1" dirty="0">
                  <a:solidFill>
                    <a:schemeClr val="bg1"/>
                  </a:solidFill>
                </a:rPr>
                <a:t>Energy </a:t>
              </a:r>
              <a:r>
                <a:rPr lang="fi-FI" sz="1000" b="1" dirty="0" err="1">
                  <a:solidFill>
                    <a:schemeClr val="bg1"/>
                  </a:solidFill>
                </a:rPr>
                <a:t>labelling</a:t>
              </a:r>
              <a:r>
                <a:rPr lang="fi-FI" sz="1000" b="1" dirty="0">
                  <a:solidFill>
                    <a:schemeClr val="bg1"/>
                  </a:solidFill>
                </a:rPr>
                <a:t> </a:t>
              </a:r>
              <a:r>
                <a:rPr lang="fi-FI" sz="1000" b="1" dirty="0" err="1">
                  <a:solidFill>
                    <a:schemeClr val="bg1"/>
                  </a:solidFill>
                </a:rPr>
                <a:t>regulation</a:t>
              </a:r>
              <a:r>
                <a:rPr lang="fi-FI" sz="1000" b="1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BF48DF-DBA8-4CE4-80BF-41B510E53654}"/>
                </a:ext>
              </a:extLst>
            </p:cNvPr>
            <p:cNvSpPr txBox="1"/>
            <p:nvPr/>
          </p:nvSpPr>
          <p:spPr>
            <a:xfrm>
              <a:off x="7591579" y="1053032"/>
              <a:ext cx="613645" cy="153888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000" b="1" dirty="0">
                  <a:solidFill>
                    <a:schemeClr val="bg1"/>
                  </a:solidFill>
                </a:rPr>
                <a:t>REACH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94B557-A651-4A29-B8B0-0C325DF340F8}"/>
                </a:ext>
              </a:extLst>
            </p:cNvPr>
            <p:cNvSpPr txBox="1"/>
            <p:nvPr/>
          </p:nvSpPr>
          <p:spPr>
            <a:xfrm>
              <a:off x="5398254" y="1404070"/>
              <a:ext cx="1192226" cy="307777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000" b="1" dirty="0">
                  <a:solidFill>
                    <a:schemeClr val="bg1"/>
                  </a:solidFill>
                </a:rPr>
                <a:t>Eco design </a:t>
              </a:r>
              <a:r>
                <a:rPr lang="fi-FI" sz="1000" b="1" dirty="0" err="1">
                  <a:solidFill>
                    <a:schemeClr val="bg1"/>
                  </a:solidFill>
                </a:rPr>
                <a:t>directive</a:t>
              </a:r>
              <a:r>
                <a:rPr lang="fi-FI" sz="1000" b="1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776BE0-ED4D-47EB-B425-3323F658963A}"/>
                </a:ext>
              </a:extLst>
            </p:cNvPr>
            <p:cNvSpPr txBox="1"/>
            <p:nvPr/>
          </p:nvSpPr>
          <p:spPr>
            <a:xfrm>
              <a:off x="5036809" y="1063701"/>
              <a:ext cx="1553671" cy="153888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000" b="1" dirty="0" err="1">
                  <a:solidFill>
                    <a:schemeClr val="bg1"/>
                  </a:solidFill>
                </a:rPr>
                <a:t>RoHS</a:t>
              </a:r>
              <a:endParaRPr lang="fi-FI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7A3E88-F58D-4865-B850-CFB8F882FCC2}"/>
                </a:ext>
              </a:extLst>
            </p:cNvPr>
            <p:cNvSpPr txBox="1"/>
            <p:nvPr/>
          </p:nvSpPr>
          <p:spPr>
            <a:xfrm>
              <a:off x="6489641" y="1058270"/>
              <a:ext cx="516379" cy="153888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000" b="1" dirty="0">
                  <a:solidFill>
                    <a:schemeClr val="bg1"/>
                  </a:solidFill>
                </a:rPr>
                <a:t>WEEE 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CF53B86-DCD1-4358-8FD0-0EF4E371F16F}"/>
              </a:ext>
            </a:extLst>
          </p:cNvPr>
          <p:cNvSpPr txBox="1"/>
          <p:nvPr/>
        </p:nvSpPr>
        <p:spPr>
          <a:xfrm>
            <a:off x="4619461" y="5294201"/>
            <a:ext cx="40474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*NGO = Non-governmental organization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BD6DEB-BE83-132A-2DF8-86F8A306FE23}"/>
              </a:ext>
            </a:extLst>
          </p:cNvPr>
          <p:cNvSpPr txBox="1"/>
          <p:nvPr/>
        </p:nvSpPr>
        <p:spPr>
          <a:xfrm>
            <a:off x="767506" y="2110596"/>
            <a:ext cx="74390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RoHS and REACH aim at steering the choice and use of materials towards safe and sustainable direction from environment and heath points of view.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Eco-design directive and energy labelling regulation focus largely on energy efficiency 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WEEE aims at steering towards safe and sustainable handling of electronic and electrical waste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66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592525B-F801-4E1A-9A4A-F27B14013951}"/>
              </a:ext>
            </a:extLst>
          </p:cNvPr>
          <p:cNvSpPr txBox="1">
            <a:spLocks/>
          </p:cNvSpPr>
          <p:nvPr/>
        </p:nvSpPr>
        <p:spPr>
          <a:xfrm>
            <a:off x="692764" y="179515"/>
            <a:ext cx="7975385" cy="86480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00" b="1" dirty="0" err="1">
                <a:solidFill>
                  <a:schemeClr val="bg1"/>
                </a:solidFill>
              </a:rPr>
              <a:t>Sources</a:t>
            </a:r>
            <a:r>
              <a:rPr lang="fi-FI" sz="3200" b="1" dirty="0">
                <a:solidFill>
                  <a:schemeClr val="bg1"/>
                </a:solidFill>
              </a:rPr>
              <a:t> for </a:t>
            </a:r>
            <a:r>
              <a:rPr lang="fi-FI" sz="3200" b="1" dirty="0" err="1">
                <a:solidFill>
                  <a:schemeClr val="bg1"/>
                </a:solidFill>
              </a:rPr>
              <a:t>sustainability</a:t>
            </a:r>
            <a:r>
              <a:rPr lang="fi-FI" sz="3200" b="1" dirty="0">
                <a:solidFill>
                  <a:schemeClr val="bg1"/>
                </a:solidFill>
              </a:rPr>
              <a:t> </a:t>
            </a:r>
            <a:r>
              <a:rPr lang="fi-FI" sz="3200" b="1" dirty="0" err="1">
                <a:solidFill>
                  <a:schemeClr val="bg1"/>
                </a:solidFill>
              </a:rPr>
              <a:t>specifications</a:t>
            </a:r>
            <a:endParaRPr lang="fi-FI" sz="3200" b="1" dirty="0">
              <a:solidFill>
                <a:schemeClr val="bg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BE1D279-B9EA-6558-3C1F-8BC8FC4CD2A3}"/>
              </a:ext>
            </a:extLst>
          </p:cNvPr>
          <p:cNvGrpSpPr/>
          <p:nvPr/>
        </p:nvGrpSpPr>
        <p:grpSpPr>
          <a:xfrm>
            <a:off x="691517" y="1013258"/>
            <a:ext cx="7975385" cy="923330"/>
            <a:chOff x="691517" y="1981527"/>
            <a:chExt cx="7975385" cy="923330"/>
          </a:xfrm>
          <a:solidFill>
            <a:schemeClr val="tx2"/>
          </a:solidFill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C9E814-2053-48CD-9D4B-AE2DFF13D8C8}"/>
                </a:ext>
              </a:extLst>
            </p:cNvPr>
            <p:cNvSpPr txBox="1"/>
            <p:nvPr/>
          </p:nvSpPr>
          <p:spPr>
            <a:xfrm>
              <a:off x="691517" y="1981527"/>
              <a:ext cx="7975385" cy="923330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 lang="fi-FI" sz="2000" b="1" dirty="0">
                <a:solidFill>
                  <a:schemeClr val="bg1"/>
                </a:solidFill>
              </a:endParaRPr>
            </a:p>
            <a:p>
              <a:r>
                <a:rPr lang="fi-FI" sz="2000" b="1" dirty="0">
                  <a:solidFill>
                    <a:schemeClr val="bg1"/>
                  </a:solidFill>
                </a:rPr>
                <a:t> </a:t>
              </a:r>
              <a:r>
                <a:rPr lang="fi-FI" sz="2000" b="1" dirty="0" err="1">
                  <a:solidFill>
                    <a:schemeClr val="bg1"/>
                  </a:solidFill>
                </a:rPr>
                <a:t>Guidance</a:t>
              </a:r>
              <a:r>
                <a:rPr lang="fi-FI" sz="2000" b="1" dirty="0">
                  <a:solidFill>
                    <a:schemeClr val="bg1"/>
                  </a:solidFill>
                </a:rPr>
                <a:t> </a:t>
              </a:r>
              <a:r>
                <a:rPr lang="fi-FI" sz="2000" b="1" dirty="0" err="1">
                  <a:solidFill>
                    <a:schemeClr val="bg1"/>
                  </a:solidFill>
                </a:rPr>
                <a:t>from</a:t>
              </a:r>
              <a:r>
                <a:rPr lang="fi-FI" sz="2000" b="1" dirty="0">
                  <a:solidFill>
                    <a:schemeClr val="bg1"/>
                  </a:solidFill>
                </a:rPr>
                <a:t> NGO*</a:t>
              </a:r>
            </a:p>
            <a:p>
              <a:endParaRPr lang="fi-FI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EB1650-896D-4AA6-BA8D-9EB57E870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8496" y="2002693"/>
              <a:ext cx="948198" cy="902164"/>
            </a:xfrm>
            <a:prstGeom prst="rect">
              <a:avLst/>
            </a:prstGeom>
            <a:grpFill/>
          </p:spPr>
        </p:pic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656D5D2D-1B47-4A40-B28A-949E1A4E6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428199" y="2002693"/>
              <a:ext cx="941747" cy="895272"/>
            </a:xfrm>
            <a:prstGeom prst="rect">
              <a:avLst/>
            </a:prstGeom>
            <a:grpFill/>
            <a:ln>
              <a:noFill/>
            </a:ln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697E2D3-D8D9-46B5-A170-BC24C3093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5929" y="1981527"/>
              <a:ext cx="849039" cy="923330"/>
            </a:xfrm>
            <a:prstGeom prst="rect">
              <a:avLst/>
            </a:prstGeom>
            <a:grpFill/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CF53B86-DCD1-4358-8FD0-0EF4E371F16F}"/>
              </a:ext>
            </a:extLst>
          </p:cNvPr>
          <p:cNvSpPr txBox="1"/>
          <p:nvPr/>
        </p:nvSpPr>
        <p:spPr>
          <a:xfrm>
            <a:off x="4619461" y="5294201"/>
            <a:ext cx="40474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*NGO = Non-governmental organization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620027-7931-4148-CA45-8F031F9BE6A0}"/>
              </a:ext>
            </a:extLst>
          </p:cNvPr>
          <p:cNvSpPr txBox="1"/>
          <p:nvPr/>
        </p:nvSpPr>
        <p:spPr>
          <a:xfrm>
            <a:off x="767506" y="2110596"/>
            <a:ext cx="7439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Eco-</a:t>
            </a:r>
            <a:r>
              <a:rPr lang="en-US" sz="1600" dirty="0" err="1">
                <a:solidFill>
                  <a:schemeClr val="bg1"/>
                </a:solidFill>
              </a:rPr>
              <a:t>lables</a:t>
            </a:r>
            <a:r>
              <a:rPr lang="en-US" sz="1600" dirty="0">
                <a:solidFill>
                  <a:schemeClr val="bg1"/>
                </a:solidFill>
              </a:rPr>
              <a:t> define criteria for product composition, energy efficiency, production technologies and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In general Nordic ecolabel and EU Eco label are similar and the German Blue Engel tends to set stricter limits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1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592525B-F801-4E1A-9A4A-F27B14013951}"/>
              </a:ext>
            </a:extLst>
          </p:cNvPr>
          <p:cNvSpPr txBox="1">
            <a:spLocks/>
          </p:cNvSpPr>
          <p:nvPr/>
        </p:nvSpPr>
        <p:spPr>
          <a:xfrm>
            <a:off x="692764" y="179515"/>
            <a:ext cx="7975385" cy="86480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00" b="1" dirty="0" err="1">
                <a:solidFill>
                  <a:schemeClr val="bg1"/>
                </a:solidFill>
              </a:rPr>
              <a:t>Sources</a:t>
            </a:r>
            <a:r>
              <a:rPr lang="fi-FI" sz="3200" b="1" dirty="0">
                <a:solidFill>
                  <a:schemeClr val="bg1"/>
                </a:solidFill>
              </a:rPr>
              <a:t> for </a:t>
            </a:r>
            <a:r>
              <a:rPr lang="fi-FI" sz="3200" b="1" dirty="0" err="1">
                <a:solidFill>
                  <a:schemeClr val="bg1"/>
                </a:solidFill>
              </a:rPr>
              <a:t>sustainability</a:t>
            </a:r>
            <a:r>
              <a:rPr lang="fi-FI" sz="3200" b="1" dirty="0">
                <a:solidFill>
                  <a:schemeClr val="bg1"/>
                </a:solidFill>
              </a:rPr>
              <a:t> </a:t>
            </a:r>
            <a:r>
              <a:rPr lang="fi-FI" sz="3200" b="1" dirty="0" err="1">
                <a:solidFill>
                  <a:schemeClr val="bg1"/>
                </a:solidFill>
              </a:rPr>
              <a:t>specifications</a:t>
            </a:r>
            <a:endParaRPr lang="fi-FI" sz="32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F53B86-DCD1-4358-8FD0-0EF4E371F16F}"/>
              </a:ext>
            </a:extLst>
          </p:cNvPr>
          <p:cNvSpPr txBox="1"/>
          <p:nvPr/>
        </p:nvSpPr>
        <p:spPr>
          <a:xfrm>
            <a:off x="4619461" y="5294201"/>
            <a:ext cx="40474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*NGO = Non-governmental organization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BCA8E45-B309-65C4-C637-876D0D3CE5A8}"/>
              </a:ext>
            </a:extLst>
          </p:cNvPr>
          <p:cNvGrpSpPr/>
          <p:nvPr/>
        </p:nvGrpSpPr>
        <p:grpSpPr>
          <a:xfrm>
            <a:off x="760780" y="1044316"/>
            <a:ext cx="7975385" cy="930222"/>
            <a:chOff x="691517" y="3018272"/>
            <a:chExt cx="7975385" cy="930222"/>
          </a:xfrm>
          <a:solidFill>
            <a:schemeClr val="tx2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A563563-20E0-342C-C4A0-85E2092410B8}"/>
                </a:ext>
              </a:extLst>
            </p:cNvPr>
            <p:cNvSpPr/>
            <p:nvPr/>
          </p:nvSpPr>
          <p:spPr>
            <a:xfrm>
              <a:off x="5127942" y="3025164"/>
              <a:ext cx="3530493" cy="92333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6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9903A8-3F77-E561-AD6A-E5FFEC4C9E09}"/>
                </a:ext>
              </a:extLst>
            </p:cNvPr>
            <p:cNvSpPr txBox="1"/>
            <p:nvPr/>
          </p:nvSpPr>
          <p:spPr>
            <a:xfrm>
              <a:off x="691517" y="3018272"/>
              <a:ext cx="7975385" cy="923330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 lang="fi-FI" sz="2000" b="1" dirty="0">
                <a:solidFill>
                  <a:schemeClr val="bg1"/>
                </a:solidFill>
              </a:endParaRPr>
            </a:p>
            <a:p>
              <a:r>
                <a:rPr lang="fi-FI" sz="2000" b="1" dirty="0">
                  <a:solidFill>
                    <a:schemeClr val="bg1"/>
                  </a:solidFill>
                </a:rPr>
                <a:t> </a:t>
              </a:r>
              <a:r>
                <a:rPr lang="fi-FI" sz="2000" b="1" dirty="0" err="1">
                  <a:solidFill>
                    <a:schemeClr val="bg1"/>
                  </a:solidFill>
                </a:rPr>
                <a:t>Customer</a:t>
              </a:r>
              <a:r>
                <a:rPr lang="fi-FI" sz="2000" b="1" dirty="0">
                  <a:solidFill>
                    <a:schemeClr val="bg1"/>
                  </a:solidFill>
                </a:rPr>
                <a:t> </a:t>
              </a:r>
              <a:r>
                <a:rPr lang="fi-FI" sz="2000" b="1" dirty="0" err="1">
                  <a:solidFill>
                    <a:schemeClr val="bg1"/>
                  </a:solidFill>
                </a:rPr>
                <a:t>requirements</a:t>
              </a:r>
              <a:r>
                <a:rPr lang="fi-FI" sz="2000" b="1" dirty="0">
                  <a:solidFill>
                    <a:schemeClr val="bg1"/>
                  </a:solidFill>
                </a:rPr>
                <a:t> </a:t>
              </a:r>
            </a:p>
            <a:p>
              <a:endParaRPr lang="fi-FI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A2AAE5-07F4-4505-E4EF-1938EF383829}"/>
                </a:ext>
              </a:extLst>
            </p:cNvPr>
            <p:cNvSpPr txBox="1"/>
            <p:nvPr/>
          </p:nvSpPr>
          <p:spPr>
            <a:xfrm>
              <a:off x="5410148" y="3297451"/>
              <a:ext cx="3180271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Competitor benchmark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8F34D94-426D-7A4F-6929-A139003A846B}"/>
              </a:ext>
            </a:extLst>
          </p:cNvPr>
          <p:cNvSpPr txBox="1"/>
          <p:nvPr/>
        </p:nvSpPr>
        <p:spPr>
          <a:xfrm>
            <a:off x="767506" y="2110596"/>
            <a:ext cx="7439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May refer to some standards, E.g. ISO 14 000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Can reflect to entire supply 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02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592525B-F801-4E1A-9A4A-F27B14013951}"/>
              </a:ext>
            </a:extLst>
          </p:cNvPr>
          <p:cNvSpPr txBox="1">
            <a:spLocks/>
          </p:cNvSpPr>
          <p:nvPr/>
        </p:nvSpPr>
        <p:spPr>
          <a:xfrm>
            <a:off x="692764" y="179515"/>
            <a:ext cx="7975385" cy="86480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00" b="1" dirty="0" err="1">
                <a:solidFill>
                  <a:schemeClr val="bg1"/>
                </a:solidFill>
              </a:rPr>
              <a:t>Sources</a:t>
            </a:r>
            <a:r>
              <a:rPr lang="fi-FI" sz="3200" b="1" dirty="0">
                <a:solidFill>
                  <a:schemeClr val="bg1"/>
                </a:solidFill>
              </a:rPr>
              <a:t> for </a:t>
            </a:r>
            <a:r>
              <a:rPr lang="fi-FI" sz="3200" b="1" dirty="0" err="1">
                <a:solidFill>
                  <a:schemeClr val="bg1"/>
                </a:solidFill>
              </a:rPr>
              <a:t>sustainability</a:t>
            </a:r>
            <a:r>
              <a:rPr lang="fi-FI" sz="3200" b="1" dirty="0">
                <a:solidFill>
                  <a:schemeClr val="bg1"/>
                </a:solidFill>
              </a:rPr>
              <a:t> </a:t>
            </a:r>
            <a:r>
              <a:rPr lang="fi-FI" sz="3200" b="1" dirty="0" err="1">
                <a:solidFill>
                  <a:schemeClr val="bg1"/>
                </a:solidFill>
              </a:rPr>
              <a:t>specifications</a:t>
            </a:r>
            <a:endParaRPr lang="fi-FI" sz="3200" b="1" dirty="0">
              <a:solidFill>
                <a:schemeClr val="bg1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CF203F1-D691-C5B8-977B-341CD41EEF66}"/>
              </a:ext>
            </a:extLst>
          </p:cNvPr>
          <p:cNvGrpSpPr/>
          <p:nvPr/>
        </p:nvGrpSpPr>
        <p:grpSpPr>
          <a:xfrm>
            <a:off x="748830" y="935977"/>
            <a:ext cx="7975385" cy="923331"/>
            <a:chOff x="681309" y="4096178"/>
            <a:chExt cx="7975385" cy="923331"/>
          </a:xfrm>
          <a:solidFill>
            <a:schemeClr val="tx2"/>
          </a:solidFill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4C22C10-A0A3-46C4-82C4-216828CBFB5A}"/>
                </a:ext>
              </a:extLst>
            </p:cNvPr>
            <p:cNvSpPr txBox="1"/>
            <p:nvPr/>
          </p:nvSpPr>
          <p:spPr>
            <a:xfrm>
              <a:off x="681309" y="4096178"/>
              <a:ext cx="7975385" cy="923330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 lang="fi-FI" sz="2000" b="1" dirty="0">
                <a:solidFill>
                  <a:schemeClr val="bg1"/>
                </a:solidFill>
              </a:endParaRPr>
            </a:p>
            <a:p>
              <a:r>
                <a:rPr lang="fi-FI" sz="2000" b="1" dirty="0">
                  <a:solidFill>
                    <a:schemeClr val="bg1"/>
                  </a:solidFill>
                </a:rPr>
                <a:t> Marketing </a:t>
              </a:r>
              <a:r>
                <a:rPr lang="fi-FI" sz="2000" b="1" dirty="0" err="1">
                  <a:solidFill>
                    <a:schemeClr val="bg1"/>
                  </a:solidFill>
                </a:rPr>
                <a:t>phrases</a:t>
              </a:r>
              <a:endParaRPr lang="fi-FI" sz="2000" b="1" dirty="0">
                <a:solidFill>
                  <a:schemeClr val="bg1"/>
                </a:solidFill>
              </a:endParaRPr>
            </a:p>
            <a:p>
              <a:endParaRPr lang="fi-FI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B8564036-4F07-49A6-9FB2-829D7F56EE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5464" y="4118125"/>
              <a:ext cx="3461021" cy="90138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CF53B86-DCD1-4358-8FD0-0EF4E371F16F}"/>
              </a:ext>
            </a:extLst>
          </p:cNvPr>
          <p:cNvSpPr txBox="1"/>
          <p:nvPr/>
        </p:nvSpPr>
        <p:spPr>
          <a:xfrm>
            <a:off x="4619461" y="5294201"/>
            <a:ext cx="40474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*NGO = Non-governmental organization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1A109F-FF63-A3DD-82BE-566560DF40CD}"/>
              </a:ext>
            </a:extLst>
          </p:cNvPr>
          <p:cNvSpPr txBox="1"/>
          <p:nvPr/>
        </p:nvSpPr>
        <p:spPr>
          <a:xfrm>
            <a:off x="767506" y="2110596"/>
            <a:ext cx="7439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Will be more strictly regulated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6A25C7-9324-2C92-8B8C-05E4B2707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06" y="2799657"/>
            <a:ext cx="5068007" cy="15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4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14B69F-2F71-42BA-8BDF-858B2D1AB01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“A product with no customer is just highly processed waste”</a:t>
            </a:r>
          </a:p>
        </p:txBody>
      </p:sp>
    </p:spTree>
    <p:extLst>
      <p:ext uri="{BB962C8B-B14F-4D97-AF65-F5344CB8AC3E}">
        <p14:creationId xmlns:p14="http://schemas.microsoft.com/office/powerpoint/2010/main" val="4137887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0EA364-025B-4948-8A2C-DC17BC090D4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/>
              <a:t>Your thoughts on learning goals related to sustainability in additive manufacturing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82552-2666-4F06-8524-D76D7FD9703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9" y="1504597"/>
            <a:ext cx="8301065" cy="338828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about the people who have applied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prototyping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their work (can be in any field, like business,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sustainability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research,…)</a:t>
            </a:r>
            <a:endParaRPr lang="en-GB" sz="16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3600" b="0" dirty="0"/>
          </a:p>
          <a:p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2497057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E0035F-8A7F-4743-B4B4-65A9D5D50C23}"/>
              </a:ext>
            </a:extLst>
          </p:cNvPr>
          <p:cNvSpPr txBox="1">
            <a:spLocks/>
          </p:cNvSpPr>
          <p:nvPr/>
        </p:nvSpPr>
        <p:spPr bwMode="auto">
          <a:xfrm>
            <a:off x="904240" y="1869057"/>
            <a:ext cx="7691479" cy="210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5-47% of new product launches succeed</a:t>
            </a:r>
            <a:br>
              <a:rPr lang="en-US" altLang="en-US" sz="2400" dirty="0"/>
            </a:br>
            <a:endParaRPr lang="en-US" altLang="en-US" sz="2400" dirty="0"/>
          </a:p>
          <a:p>
            <a:r>
              <a:rPr lang="en-US" altLang="en-US" sz="2400" dirty="0"/>
              <a:t>The source of the failure is usually related to the users</a:t>
            </a:r>
            <a:br>
              <a:rPr lang="en-US" altLang="en-US" sz="2400" dirty="0"/>
            </a:br>
            <a:endParaRPr lang="en-US" altLang="en-US" sz="2400" dirty="0"/>
          </a:p>
          <a:p>
            <a:r>
              <a:rPr lang="en-US" altLang="en-US" sz="2400" dirty="0"/>
              <a:t>70% of the award-winning innovations are user centered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B7BD72-5F0F-4D8A-AFAA-9866A7BFC15F}"/>
              </a:ext>
            </a:extLst>
          </p:cNvPr>
          <p:cNvSpPr txBox="1"/>
          <p:nvPr/>
        </p:nvSpPr>
        <p:spPr>
          <a:xfrm>
            <a:off x="772160" y="218440"/>
            <a:ext cx="7233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User centered product development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CCF84F-B717-4A21-94E8-7C9B0A1513C0}"/>
              </a:ext>
            </a:extLst>
          </p:cNvPr>
          <p:cNvSpPr/>
          <p:nvPr/>
        </p:nvSpPr>
        <p:spPr>
          <a:xfrm>
            <a:off x="2433882" y="4892260"/>
            <a:ext cx="6399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en-GB" sz="900" dirty="0">
                <a:latin typeface="+mn-lt"/>
                <a:ea typeface="Times New Roman" panose="02020603050405020304" pitchFamily="18" charset="0"/>
                <a:cs typeface="ヒラギノ角ゴ ProN W3" charset="0"/>
                <a:sym typeface="Helvetica Neue Light" charset="0"/>
              </a:rPr>
              <a:t>Refs: Kahn, K B. </a:t>
            </a:r>
            <a:r>
              <a:rPr lang="en-GB" sz="900" i="1" dirty="0">
                <a:latin typeface="+mn-lt"/>
                <a:ea typeface="Times New Roman" panose="02020603050405020304" pitchFamily="18" charset="0"/>
                <a:cs typeface="ヒラギノ角ゴ ProN W3" charset="0"/>
                <a:sym typeface="Helvetica Neue Light" charset="0"/>
              </a:rPr>
              <a:t>PDMA Handbook of New Product Development. </a:t>
            </a:r>
            <a:r>
              <a:rPr lang="en-GB" sz="900" dirty="0">
                <a:latin typeface="+mn-lt"/>
                <a:ea typeface="Times New Roman" panose="02020603050405020304" pitchFamily="18" charset="0"/>
                <a:cs typeface="ヒラギノ角ゴ ProN W3" charset="0"/>
                <a:sym typeface="Helvetica Neue Light" charset="0"/>
              </a:rPr>
              <a:t>[ed.] ProQuest. Wiley, 2012. Vol. 3; </a:t>
            </a:r>
            <a:r>
              <a:rPr lang="en-GB" sz="900" dirty="0">
                <a:latin typeface="+mn-lt"/>
                <a:ea typeface="ヒラギノ角ゴ ProN W3" charset="0"/>
                <a:cs typeface="ヒラギノ角ゴ ProN W3" charset="0"/>
                <a:sym typeface="Helvetica Neue Light" charset="0"/>
              </a:rPr>
              <a:t>Schneider, J and Hall, J. Why Most Product Launches Fail. </a:t>
            </a:r>
            <a:r>
              <a:rPr lang="en-GB" sz="900" i="1" dirty="0">
                <a:latin typeface="+mn-lt"/>
                <a:ea typeface="ヒラギノ角ゴ ProN W3" charset="0"/>
                <a:cs typeface="ヒラギノ角ゴ ProN W3" charset="0"/>
                <a:sym typeface="Helvetica Neue Light" charset="0"/>
              </a:rPr>
              <a:t>Harvard Business Review. </a:t>
            </a:r>
            <a:r>
              <a:rPr lang="en-GB" sz="900" dirty="0">
                <a:latin typeface="+mn-lt"/>
                <a:ea typeface="ヒラギノ角ゴ ProN W3" charset="0"/>
                <a:cs typeface="ヒラギノ角ゴ ProN W3" charset="0"/>
                <a:sym typeface="Helvetica Neue Light" charset="0"/>
              </a:rPr>
              <a:t>April 2011; </a:t>
            </a:r>
            <a:r>
              <a:rPr lang="en-GB" sz="900" i="1" dirty="0">
                <a:latin typeface="+mn-lt"/>
                <a:ea typeface="ヒラギノ角ゴ ProN W3" charset="0"/>
                <a:cs typeface="ヒラギノ角ゴ ProN W3" charset="0"/>
                <a:sym typeface="Helvetica Neue Light" charset="0"/>
              </a:rPr>
              <a:t>Smart factories, clean tech and customer experience; how to scale-up the success of learning with users? </a:t>
            </a:r>
            <a:r>
              <a:rPr lang="en-GB" sz="900" dirty="0">
                <a:latin typeface="+mn-lt"/>
                <a:ea typeface="ヒラギノ角ゴ ProN W3" charset="0"/>
                <a:cs typeface="ヒラギノ角ゴ ProN W3" charset="0"/>
                <a:sym typeface="Helvetica Neue Light" charset="0"/>
              </a:rPr>
              <a:t>Business Innovation Observatory –trend report, Oct 2014; Saunders, M. N., </a:t>
            </a:r>
            <a:r>
              <a:rPr lang="en-GB" sz="900" dirty="0" err="1">
                <a:latin typeface="+mn-lt"/>
                <a:ea typeface="ヒラギノ角ゴ ProN W3" charset="0"/>
                <a:cs typeface="ヒラギノ角ゴ ProN W3" charset="0"/>
                <a:sym typeface="Helvetica Neue Light" charset="0"/>
              </a:rPr>
              <a:t>Seepersad</a:t>
            </a:r>
            <a:r>
              <a:rPr lang="en-GB" sz="900" dirty="0">
                <a:latin typeface="+mn-lt"/>
                <a:ea typeface="ヒラギノ角ゴ ProN W3" charset="0"/>
                <a:cs typeface="ヒラギノ角ゴ ProN W3" charset="0"/>
                <a:sym typeface="Helvetica Neue Light" charset="0"/>
              </a:rPr>
              <a:t>, C. C. and </a:t>
            </a:r>
            <a:r>
              <a:rPr lang="en-GB" sz="900" dirty="0" err="1">
                <a:latin typeface="+mn-lt"/>
                <a:ea typeface="ヒラギノ角ゴ ProN W3" charset="0"/>
                <a:cs typeface="ヒラギノ角ゴ ProN W3" charset="0"/>
                <a:sym typeface="Helvetica Neue Light" charset="0"/>
              </a:rPr>
              <a:t>Hölttä</a:t>
            </a:r>
            <a:r>
              <a:rPr lang="en-GB" sz="900" dirty="0">
                <a:latin typeface="+mn-lt"/>
                <a:ea typeface="ヒラギノ角ゴ ProN W3" charset="0"/>
                <a:cs typeface="ヒラギノ角ゴ ProN W3" charset="0"/>
                <a:sym typeface="Helvetica Neue Light" charset="0"/>
              </a:rPr>
              <a:t>-Otto, K.,ASME Journal of Mechanical Design, 2011, Vol. 133.</a:t>
            </a:r>
            <a:endParaRPr lang="en-US" sz="900" dirty="0">
              <a:latin typeface="+mn-lt"/>
              <a:ea typeface="Times New Roman" panose="02020603050405020304" pitchFamily="18" charset="0"/>
              <a:cs typeface="ヒラギノ角ゴ ProN W3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68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42399" y="1468773"/>
            <a:ext cx="3869137" cy="634192"/>
          </a:xfrm>
        </p:spPr>
        <p:txBody>
          <a:bodyPr/>
          <a:lstStyle/>
          <a:p>
            <a:r>
              <a:rPr lang="fi-FI" dirty="0" err="1"/>
              <a:t>Sustainability</a:t>
            </a:r>
            <a:r>
              <a:rPr lang="fi-FI" dirty="0"/>
              <a:t> in </a:t>
            </a:r>
            <a:r>
              <a:rPr lang="fi-FI" dirty="0" err="1"/>
              <a:t>additive</a:t>
            </a:r>
            <a:r>
              <a:rPr lang="fi-FI" dirty="0"/>
              <a:t> </a:t>
            </a:r>
            <a:r>
              <a:rPr lang="fi-FI" dirty="0" err="1"/>
              <a:t>manufacturing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fi-FI" dirty="0"/>
              <a:t>Elina Kähkönen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fi-FI" dirty="0" err="1"/>
              <a:t>Apr</a:t>
            </a:r>
            <a:r>
              <a:rPr lang="fi-FI" dirty="0"/>
              <a:t> 13th 2023</a:t>
            </a:r>
          </a:p>
        </p:txBody>
      </p:sp>
      <p:pic>
        <p:nvPicPr>
          <p:cNvPr id="9" name="Picture Placeholder 8" descr="A close-up of a white gloved hand&#10;&#10;Description automatically generated with low confidence">
            <a:extLst>
              <a:ext uri="{FF2B5EF4-FFF2-40B4-BE49-F238E27FC236}">
                <a16:creationId xmlns:a16="http://schemas.microsoft.com/office/drawing/2014/main" id="{C0BD15C2-667C-444E-B1AE-49554B711954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27461" r="27461"/>
          <a:stretch>
            <a:fillRect/>
          </a:stretch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DA623E-F4FE-4F9F-B033-1BF704DF1D7F}"/>
              </a:ext>
            </a:extLst>
          </p:cNvPr>
          <p:cNvSpPr txBox="1"/>
          <p:nvPr/>
        </p:nvSpPr>
        <p:spPr>
          <a:xfrm>
            <a:off x="6238240" y="5389699"/>
            <a:ext cx="2870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</a:rPr>
              <a:t>Photo by </a:t>
            </a:r>
            <a:r>
              <a:rPr lang="en-US" sz="11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SIMON LEE</a:t>
            </a:r>
            <a:r>
              <a:rPr lang="en-US" sz="1100" dirty="0">
                <a:solidFill>
                  <a:schemeClr val="bg1"/>
                </a:solidFill>
              </a:rPr>
              <a:t> on </a:t>
            </a:r>
            <a:r>
              <a:rPr lang="en-US" sz="1100" dirty="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0309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C2FA17-085C-4B8B-92D6-56F5F4846516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450851" y="291085"/>
            <a:ext cx="8327389" cy="1502517"/>
          </a:xfrm>
        </p:spPr>
        <p:txBody>
          <a:bodyPr/>
          <a:lstStyle/>
          <a:p>
            <a:r>
              <a:rPr lang="en-US" sz="3200" dirty="0"/>
              <a:t>Tools for sustainable design: physical building blocks?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7A7EF5D8-3821-4D49-8F46-CEEBB0A16D13}"/>
              </a:ext>
            </a:extLst>
          </p:cNvPr>
          <p:cNvSpPr/>
          <p:nvPr/>
        </p:nvSpPr>
        <p:spPr>
          <a:xfrm>
            <a:off x="450850" y="3355596"/>
            <a:ext cx="8327389" cy="1073791"/>
          </a:xfrm>
          <a:custGeom>
            <a:avLst/>
            <a:gdLst>
              <a:gd name="connsiteX0" fmla="*/ 0 w 7784984"/>
              <a:gd name="connsiteY0" fmla="*/ 427839 h 1073791"/>
              <a:gd name="connsiteX1" fmla="*/ 25167 w 7784984"/>
              <a:gd name="connsiteY1" fmla="*/ 385894 h 1073791"/>
              <a:gd name="connsiteX2" fmla="*/ 75501 w 7784984"/>
              <a:gd name="connsiteY2" fmla="*/ 360727 h 1073791"/>
              <a:gd name="connsiteX3" fmla="*/ 117446 w 7784984"/>
              <a:gd name="connsiteY3" fmla="*/ 343949 h 1073791"/>
              <a:gd name="connsiteX4" fmla="*/ 151002 w 7784984"/>
              <a:gd name="connsiteY4" fmla="*/ 327171 h 1073791"/>
              <a:gd name="connsiteX5" fmla="*/ 184558 w 7784984"/>
              <a:gd name="connsiteY5" fmla="*/ 318782 h 1073791"/>
              <a:gd name="connsiteX6" fmla="*/ 511729 w 7784984"/>
              <a:gd name="connsiteY6" fmla="*/ 327171 h 1073791"/>
              <a:gd name="connsiteX7" fmla="*/ 562062 w 7784984"/>
              <a:gd name="connsiteY7" fmla="*/ 335560 h 1073791"/>
              <a:gd name="connsiteX8" fmla="*/ 612396 w 7784984"/>
              <a:gd name="connsiteY8" fmla="*/ 352338 h 1073791"/>
              <a:gd name="connsiteX9" fmla="*/ 645952 w 7784984"/>
              <a:gd name="connsiteY9" fmla="*/ 360727 h 1073791"/>
              <a:gd name="connsiteX10" fmla="*/ 696286 w 7784984"/>
              <a:gd name="connsiteY10" fmla="*/ 377505 h 1073791"/>
              <a:gd name="connsiteX11" fmla="*/ 738231 w 7784984"/>
              <a:gd name="connsiteY11" fmla="*/ 394283 h 1073791"/>
              <a:gd name="connsiteX12" fmla="*/ 780176 w 7784984"/>
              <a:gd name="connsiteY12" fmla="*/ 402672 h 1073791"/>
              <a:gd name="connsiteX13" fmla="*/ 864066 w 7784984"/>
              <a:gd name="connsiteY13" fmla="*/ 436228 h 1073791"/>
              <a:gd name="connsiteX14" fmla="*/ 889233 w 7784984"/>
              <a:gd name="connsiteY14" fmla="*/ 461395 h 1073791"/>
              <a:gd name="connsiteX15" fmla="*/ 964734 w 7784984"/>
              <a:gd name="connsiteY15" fmla="*/ 511729 h 1073791"/>
              <a:gd name="connsiteX16" fmla="*/ 998290 w 7784984"/>
              <a:gd name="connsiteY16" fmla="*/ 545285 h 1073791"/>
              <a:gd name="connsiteX17" fmla="*/ 1023457 w 7784984"/>
              <a:gd name="connsiteY17" fmla="*/ 562063 h 1073791"/>
              <a:gd name="connsiteX18" fmla="*/ 1048624 w 7784984"/>
              <a:gd name="connsiteY18" fmla="*/ 587230 h 1073791"/>
              <a:gd name="connsiteX19" fmla="*/ 1073791 w 7784984"/>
              <a:gd name="connsiteY19" fmla="*/ 604008 h 1073791"/>
              <a:gd name="connsiteX20" fmla="*/ 1157681 w 7784984"/>
              <a:gd name="connsiteY20" fmla="*/ 662731 h 1073791"/>
              <a:gd name="connsiteX21" fmla="*/ 1191237 w 7784984"/>
              <a:gd name="connsiteY21" fmla="*/ 679509 h 1073791"/>
              <a:gd name="connsiteX22" fmla="*/ 1308683 w 7784984"/>
              <a:gd name="connsiteY22" fmla="*/ 746621 h 1073791"/>
              <a:gd name="connsiteX23" fmla="*/ 1375795 w 7784984"/>
              <a:gd name="connsiteY23" fmla="*/ 771787 h 1073791"/>
              <a:gd name="connsiteX24" fmla="*/ 1417740 w 7784984"/>
              <a:gd name="connsiteY24" fmla="*/ 780176 h 1073791"/>
              <a:gd name="connsiteX25" fmla="*/ 1510018 w 7784984"/>
              <a:gd name="connsiteY25" fmla="*/ 805343 h 1073791"/>
              <a:gd name="connsiteX26" fmla="*/ 1669409 w 7784984"/>
              <a:gd name="connsiteY26" fmla="*/ 830510 h 1073791"/>
              <a:gd name="connsiteX27" fmla="*/ 1711354 w 7784984"/>
              <a:gd name="connsiteY27" fmla="*/ 838899 h 1073791"/>
              <a:gd name="connsiteX28" fmla="*/ 1828800 w 7784984"/>
              <a:gd name="connsiteY28" fmla="*/ 847288 h 1073791"/>
              <a:gd name="connsiteX29" fmla="*/ 2197916 w 7784984"/>
              <a:gd name="connsiteY29" fmla="*/ 813732 h 1073791"/>
              <a:gd name="connsiteX30" fmla="*/ 2206305 w 7784984"/>
              <a:gd name="connsiteY30" fmla="*/ 788565 h 1073791"/>
              <a:gd name="connsiteX31" fmla="*/ 2172749 w 7784984"/>
              <a:gd name="connsiteY31" fmla="*/ 738232 h 1073791"/>
              <a:gd name="connsiteX32" fmla="*/ 2155971 w 7784984"/>
              <a:gd name="connsiteY32" fmla="*/ 713065 h 1073791"/>
              <a:gd name="connsiteX33" fmla="*/ 2164360 w 7784984"/>
              <a:gd name="connsiteY33" fmla="*/ 671120 h 1073791"/>
              <a:gd name="connsiteX34" fmla="*/ 2189527 w 7784984"/>
              <a:gd name="connsiteY34" fmla="*/ 654342 h 1073791"/>
              <a:gd name="connsiteX35" fmla="*/ 2223083 w 7784984"/>
              <a:gd name="connsiteY35" fmla="*/ 629175 h 1073791"/>
              <a:gd name="connsiteX36" fmla="*/ 2248250 w 7784984"/>
              <a:gd name="connsiteY36" fmla="*/ 620786 h 1073791"/>
              <a:gd name="connsiteX37" fmla="*/ 2323751 w 7784984"/>
              <a:gd name="connsiteY37" fmla="*/ 562063 h 1073791"/>
              <a:gd name="connsiteX38" fmla="*/ 2357307 w 7784984"/>
              <a:gd name="connsiteY38" fmla="*/ 536896 h 1073791"/>
              <a:gd name="connsiteX39" fmla="*/ 2382473 w 7784984"/>
              <a:gd name="connsiteY39" fmla="*/ 511729 h 1073791"/>
              <a:gd name="connsiteX40" fmla="*/ 2407640 w 7784984"/>
              <a:gd name="connsiteY40" fmla="*/ 503340 h 1073791"/>
              <a:gd name="connsiteX41" fmla="*/ 2432807 w 7784984"/>
              <a:gd name="connsiteY41" fmla="*/ 486562 h 1073791"/>
              <a:gd name="connsiteX42" fmla="*/ 2541864 w 7784984"/>
              <a:gd name="connsiteY42" fmla="*/ 402672 h 1073791"/>
              <a:gd name="connsiteX43" fmla="*/ 2592198 w 7784984"/>
              <a:gd name="connsiteY43" fmla="*/ 385894 h 1073791"/>
              <a:gd name="connsiteX44" fmla="*/ 2567031 w 7784984"/>
              <a:gd name="connsiteY44" fmla="*/ 360727 h 1073791"/>
              <a:gd name="connsiteX45" fmla="*/ 2567031 w 7784984"/>
              <a:gd name="connsiteY45" fmla="*/ 302004 h 1073791"/>
              <a:gd name="connsiteX46" fmla="*/ 2600587 w 7784984"/>
              <a:gd name="connsiteY46" fmla="*/ 268448 h 1073791"/>
              <a:gd name="connsiteX47" fmla="*/ 2625754 w 7784984"/>
              <a:gd name="connsiteY47" fmla="*/ 260059 h 1073791"/>
              <a:gd name="connsiteX48" fmla="*/ 2667699 w 7784984"/>
              <a:gd name="connsiteY48" fmla="*/ 234892 h 1073791"/>
              <a:gd name="connsiteX49" fmla="*/ 2709644 w 7784984"/>
              <a:gd name="connsiteY49" fmla="*/ 218114 h 1073791"/>
              <a:gd name="connsiteX50" fmla="*/ 2759978 w 7784984"/>
              <a:gd name="connsiteY50" fmla="*/ 184558 h 1073791"/>
              <a:gd name="connsiteX51" fmla="*/ 2785145 w 7784984"/>
              <a:gd name="connsiteY51" fmla="*/ 176169 h 1073791"/>
              <a:gd name="connsiteX52" fmla="*/ 2818701 w 7784984"/>
              <a:gd name="connsiteY52" fmla="*/ 159391 h 1073791"/>
              <a:gd name="connsiteX53" fmla="*/ 2843868 w 7784984"/>
              <a:gd name="connsiteY53" fmla="*/ 151002 h 1073791"/>
              <a:gd name="connsiteX54" fmla="*/ 2869035 w 7784984"/>
              <a:gd name="connsiteY54" fmla="*/ 134224 h 1073791"/>
              <a:gd name="connsiteX55" fmla="*/ 2902591 w 7784984"/>
              <a:gd name="connsiteY55" fmla="*/ 125835 h 1073791"/>
              <a:gd name="connsiteX56" fmla="*/ 2936147 w 7784984"/>
              <a:gd name="connsiteY56" fmla="*/ 109057 h 1073791"/>
              <a:gd name="connsiteX57" fmla="*/ 2986481 w 7784984"/>
              <a:gd name="connsiteY57" fmla="*/ 100668 h 1073791"/>
              <a:gd name="connsiteX58" fmla="*/ 3036815 w 7784984"/>
              <a:gd name="connsiteY58" fmla="*/ 83890 h 1073791"/>
              <a:gd name="connsiteX59" fmla="*/ 3145872 w 7784984"/>
              <a:gd name="connsiteY59" fmla="*/ 67112 h 1073791"/>
              <a:gd name="connsiteX60" fmla="*/ 3229762 w 7784984"/>
              <a:gd name="connsiteY60" fmla="*/ 50334 h 1073791"/>
              <a:gd name="connsiteX61" fmla="*/ 3422708 w 7784984"/>
              <a:gd name="connsiteY61" fmla="*/ 92279 h 1073791"/>
              <a:gd name="connsiteX62" fmla="*/ 3439486 w 7784984"/>
              <a:gd name="connsiteY62" fmla="*/ 125835 h 1073791"/>
              <a:gd name="connsiteX63" fmla="*/ 3414319 w 7784984"/>
              <a:gd name="connsiteY63" fmla="*/ 604008 h 1073791"/>
              <a:gd name="connsiteX64" fmla="*/ 3405930 w 7784984"/>
              <a:gd name="connsiteY64" fmla="*/ 687898 h 1073791"/>
              <a:gd name="connsiteX65" fmla="*/ 3389152 w 7784984"/>
              <a:gd name="connsiteY65" fmla="*/ 755010 h 1073791"/>
              <a:gd name="connsiteX66" fmla="*/ 3397541 w 7784984"/>
              <a:gd name="connsiteY66" fmla="*/ 813732 h 1073791"/>
              <a:gd name="connsiteX67" fmla="*/ 3447875 w 7784984"/>
              <a:gd name="connsiteY67" fmla="*/ 864066 h 1073791"/>
              <a:gd name="connsiteX68" fmla="*/ 3481431 w 7784984"/>
              <a:gd name="connsiteY68" fmla="*/ 872455 h 1073791"/>
              <a:gd name="connsiteX69" fmla="*/ 3523376 w 7784984"/>
              <a:gd name="connsiteY69" fmla="*/ 889233 h 1073791"/>
              <a:gd name="connsiteX70" fmla="*/ 3565321 w 7784984"/>
              <a:gd name="connsiteY70" fmla="*/ 897622 h 1073791"/>
              <a:gd name="connsiteX71" fmla="*/ 3632433 w 7784984"/>
              <a:gd name="connsiteY71" fmla="*/ 914400 h 1073791"/>
              <a:gd name="connsiteX72" fmla="*/ 3749879 w 7784984"/>
              <a:gd name="connsiteY72" fmla="*/ 939567 h 1073791"/>
              <a:gd name="connsiteX73" fmla="*/ 3808602 w 7784984"/>
              <a:gd name="connsiteY73" fmla="*/ 956345 h 1073791"/>
              <a:gd name="connsiteX74" fmla="*/ 3875714 w 7784984"/>
              <a:gd name="connsiteY74" fmla="*/ 964734 h 1073791"/>
              <a:gd name="connsiteX75" fmla="*/ 3942826 w 7784984"/>
              <a:gd name="connsiteY75" fmla="*/ 981512 h 1073791"/>
              <a:gd name="connsiteX76" fmla="*/ 4001549 w 7784984"/>
              <a:gd name="connsiteY76" fmla="*/ 989901 h 1073791"/>
              <a:gd name="connsiteX77" fmla="*/ 4127384 w 7784984"/>
              <a:gd name="connsiteY77" fmla="*/ 1015068 h 1073791"/>
              <a:gd name="connsiteX78" fmla="*/ 4244829 w 7784984"/>
              <a:gd name="connsiteY78" fmla="*/ 1048624 h 1073791"/>
              <a:gd name="connsiteX79" fmla="*/ 4311941 w 7784984"/>
              <a:gd name="connsiteY79" fmla="*/ 1057013 h 1073791"/>
              <a:gd name="connsiteX80" fmla="*/ 4370664 w 7784984"/>
              <a:gd name="connsiteY80" fmla="*/ 1065402 h 1073791"/>
              <a:gd name="connsiteX81" fmla="*/ 4479721 w 7784984"/>
              <a:gd name="connsiteY81" fmla="*/ 1073791 h 1073791"/>
              <a:gd name="connsiteX82" fmla="*/ 4815281 w 7784984"/>
              <a:gd name="connsiteY82" fmla="*/ 1065402 h 1073791"/>
              <a:gd name="connsiteX83" fmla="*/ 4848837 w 7784984"/>
              <a:gd name="connsiteY83" fmla="*/ 1040235 h 1073791"/>
              <a:gd name="connsiteX84" fmla="*/ 4874004 w 7784984"/>
              <a:gd name="connsiteY84" fmla="*/ 1031846 h 1073791"/>
              <a:gd name="connsiteX85" fmla="*/ 4899171 w 7784984"/>
              <a:gd name="connsiteY85" fmla="*/ 998290 h 1073791"/>
              <a:gd name="connsiteX86" fmla="*/ 4915949 w 7784984"/>
              <a:gd name="connsiteY86" fmla="*/ 973123 h 1073791"/>
              <a:gd name="connsiteX87" fmla="*/ 4949505 w 7784984"/>
              <a:gd name="connsiteY87" fmla="*/ 956345 h 1073791"/>
              <a:gd name="connsiteX88" fmla="*/ 4983061 w 7784984"/>
              <a:gd name="connsiteY88" fmla="*/ 914400 h 1073791"/>
              <a:gd name="connsiteX89" fmla="*/ 4999839 w 7784984"/>
              <a:gd name="connsiteY89" fmla="*/ 889233 h 1073791"/>
              <a:gd name="connsiteX90" fmla="*/ 5025006 w 7784984"/>
              <a:gd name="connsiteY90" fmla="*/ 872455 h 1073791"/>
              <a:gd name="connsiteX91" fmla="*/ 5050173 w 7784984"/>
              <a:gd name="connsiteY91" fmla="*/ 838899 h 1073791"/>
              <a:gd name="connsiteX92" fmla="*/ 5100507 w 7784984"/>
              <a:gd name="connsiteY92" fmla="*/ 788565 h 1073791"/>
              <a:gd name="connsiteX93" fmla="*/ 5142451 w 7784984"/>
              <a:gd name="connsiteY93" fmla="*/ 729843 h 1073791"/>
              <a:gd name="connsiteX94" fmla="*/ 5167618 w 7784984"/>
              <a:gd name="connsiteY94" fmla="*/ 704676 h 1073791"/>
              <a:gd name="connsiteX95" fmla="*/ 5184396 w 7784984"/>
              <a:gd name="connsiteY95" fmla="*/ 671120 h 1073791"/>
              <a:gd name="connsiteX96" fmla="*/ 5209563 w 7784984"/>
              <a:gd name="connsiteY96" fmla="*/ 637564 h 1073791"/>
              <a:gd name="connsiteX97" fmla="*/ 5226341 w 7784984"/>
              <a:gd name="connsiteY97" fmla="*/ 612397 h 1073791"/>
              <a:gd name="connsiteX98" fmla="*/ 5234730 w 7784984"/>
              <a:gd name="connsiteY98" fmla="*/ 570452 h 1073791"/>
              <a:gd name="connsiteX99" fmla="*/ 5251508 w 7784984"/>
              <a:gd name="connsiteY99" fmla="*/ 394283 h 1073791"/>
              <a:gd name="connsiteX100" fmla="*/ 5259897 w 7784984"/>
              <a:gd name="connsiteY100" fmla="*/ 360727 h 1073791"/>
              <a:gd name="connsiteX101" fmla="*/ 5276675 w 7784984"/>
              <a:gd name="connsiteY101" fmla="*/ 327171 h 1073791"/>
              <a:gd name="connsiteX102" fmla="*/ 5310231 w 7784984"/>
              <a:gd name="connsiteY102" fmla="*/ 260059 h 1073791"/>
              <a:gd name="connsiteX103" fmla="*/ 5394121 w 7784984"/>
              <a:gd name="connsiteY103" fmla="*/ 201336 h 1073791"/>
              <a:gd name="connsiteX104" fmla="*/ 5461233 w 7784984"/>
              <a:gd name="connsiteY104" fmla="*/ 159391 h 1073791"/>
              <a:gd name="connsiteX105" fmla="*/ 5503178 w 7784984"/>
              <a:gd name="connsiteY105" fmla="*/ 151002 h 1073791"/>
              <a:gd name="connsiteX106" fmla="*/ 5545123 w 7784984"/>
              <a:gd name="connsiteY106" fmla="*/ 134224 h 1073791"/>
              <a:gd name="connsiteX107" fmla="*/ 5587068 w 7784984"/>
              <a:gd name="connsiteY107" fmla="*/ 125835 h 1073791"/>
              <a:gd name="connsiteX108" fmla="*/ 5629013 w 7784984"/>
              <a:gd name="connsiteY108" fmla="*/ 109057 h 1073791"/>
              <a:gd name="connsiteX109" fmla="*/ 5712903 w 7784984"/>
              <a:gd name="connsiteY109" fmla="*/ 92279 h 1073791"/>
              <a:gd name="connsiteX110" fmla="*/ 5763237 w 7784984"/>
              <a:gd name="connsiteY110" fmla="*/ 75501 h 1073791"/>
              <a:gd name="connsiteX111" fmla="*/ 5813571 w 7784984"/>
              <a:gd name="connsiteY111" fmla="*/ 67112 h 1073791"/>
              <a:gd name="connsiteX112" fmla="*/ 5847127 w 7784984"/>
              <a:gd name="connsiteY112" fmla="*/ 58723 h 1073791"/>
              <a:gd name="connsiteX113" fmla="*/ 5947795 w 7784984"/>
              <a:gd name="connsiteY113" fmla="*/ 41945 h 1073791"/>
              <a:gd name="connsiteX114" fmla="*/ 6048462 w 7784984"/>
              <a:gd name="connsiteY114" fmla="*/ 50334 h 1073791"/>
              <a:gd name="connsiteX115" fmla="*/ 6056851 w 7784984"/>
              <a:gd name="connsiteY115" fmla="*/ 83890 h 1073791"/>
              <a:gd name="connsiteX116" fmla="*/ 6090407 w 7784984"/>
              <a:gd name="connsiteY116" fmla="*/ 100668 h 1073791"/>
              <a:gd name="connsiteX117" fmla="*/ 6140741 w 7784984"/>
              <a:gd name="connsiteY117" fmla="*/ 117446 h 1073791"/>
              <a:gd name="connsiteX118" fmla="*/ 6191075 w 7784984"/>
              <a:gd name="connsiteY118" fmla="*/ 151002 h 1073791"/>
              <a:gd name="connsiteX119" fmla="*/ 6266576 w 7784984"/>
              <a:gd name="connsiteY119" fmla="*/ 176169 h 1073791"/>
              <a:gd name="connsiteX120" fmla="*/ 6291743 w 7784984"/>
              <a:gd name="connsiteY120" fmla="*/ 184558 h 1073791"/>
              <a:gd name="connsiteX121" fmla="*/ 6392411 w 7784984"/>
              <a:gd name="connsiteY121" fmla="*/ 176169 h 1073791"/>
              <a:gd name="connsiteX122" fmla="*/ 6467912 w 7784984"/>
              <a:gd name="connsiteY122" fmla="*/ 159391 h 1073791"/>
              <a:gd name="connsiteX123" fmla="*/ 6509857 w 7784984"/>
              <a:gd name="connsiteY123" fmla="*/ 151002 h 1073791"/>
              <a:gd name="connsiteX124" fmla="*/ 6543413 w 7784984"/>
              <a:gd name="connsiteY124" fmla="*/ 134224 h 1073791"/>
              <a:gd name="connsiteX125" fmla="*/ 6576969 w 7784984"/>
              <a:gd name="connsiteY125" fmla="*/ 125835 h 1073791"/>
              <a:gd name="connsiteX126" fmla="*/ 6627303 w 7784984"/>
              <a:gd name="connsiteY126" fmla="*/ 109057 h 1073791"/>
              <a:gd name="connsiteX127" fmla="*/ 6660859 w 7784984"/>
              <a:gd name="connsiteY127" fmla="*/ 92279 h 1073791"/>
              <a:gd name="connsiteX128" fmla="*/ 6702804 w 7784984"/>
              <a:gd name="connsiteY128" fmla="*/ 75501 h 1073791"/>
              <a:gd name="connsiteX129" fmla="*/ 6727971 w 7784984"/>
              <a:gd name="connsiteY129" fmla="*/ 67112 h 1073791"/>
              <a:gd name="connsiteX130" fmla="*/ 6820250 w 7784984"/>
              <a:gd name="connsiteY130" fmla="*/ 25167 h 1073791"/>
              <a:gd name="connsiteX131" fmla="*/ 6920918 w 7784984"/>
              <a:gd name="connsiteY131" fmla="*/ 8389 h 1073791"/>
              <a:gd name="connsiteX132" fmla="*/ 6954473 w 7784984"/>
              <a:gd name="connsiteY132" fmla="*/ 0 h 1073791"/>
              <a:gd name="connsiteX133" fmla="*/ 7055141 w 7784984"/>
              <a:gd name="connsiteY133" fmla="*/ 8389 h 1073791"/>
              <a:gd name="connsiteX134" fmla="*/ 7088697 w 7784984"/>
              <a:gd name="connsiteY134" fmla="*/ 25167 h 1073791"/>
              <a:gd name="connsiteX135" fmla="*/ 7113864 w 7784984"/>
              <a:gd name="connsiteY135" fmla="*/ 33556 h 1073791"/>
              <a:gd name="connsiteX136" fmla="*/ 7147420 w 7784984"/>
              <a:gd name="connsiteY136" fmla="*/ 58723 h 1073791"/>
              <a:gd name="connsiteX137" fmla="*/ 7197754 w 7784984"/>
              <a:gd name="connsiteY137" fmla="*/ 83890 h 1073791"/>
              <a:gd name="connsiteX138" fmla="*/ 7248088 w 7784984"/>
              <a:gd name="connsiteY138" fmla="*/ 134224 h 1073791"/>
              <a:gd name="connsiteX139" fmla="*/ 7273255 w 7784984"/>
              <a:gd name="connsiteY139" fmla="*/ 159391 h 1073791"/>
              <a:gd name="connsiteX140" fmla="*/ 7298422 w 7784984"/>
              <a:gd name="connsiteY140" fmla="*/ 184558 h 1073791"/>
              <a:gd name="connsiteX141" fmla="*/ 7348756 w 7784984"/>
              <a:gd name="connsiteY141" fmla="*/ 201336 h 1073791"/>
              <a:gd name="connsiteX142" fmla="*/ 7407479 w 7784984"/>
              <a:gd name="connsiteY142" fmla="*/ 218114 h 1073791"/>
              <a:gd name="connsiteX143" fmla="*/ 7457813 w 7784984"/>
              <a:gd name="connsiteY143" fmla="*/ 251670 h 1073791"/>
              <a:gd name="connsiteX144" fmla="*/ 7482980 w 7784984"/>
              <a:gd name="connsiteY144" fmla="*/ 268448 h 1073791"/>
              <a:gd name="connsiteX145" fmla="*/ 7508147 w 7784984"/>
              <a:gd name="connsiteY145" fmla="*/ 285226 h 1073791"/>
              <a:gd name="connsiteX146" fmla="*/ 7583648 w 7784984"/>
              <a:gd name="connsiteY146" fmla="*/ 318782 h 1073791"/>
              <a:gd name="connsiteX147" fmla="*/ 7617204 w 7784984"/>
              <a:gd name="connsiteY147" fmla="*/ 327171 h 1073791"/>
              <a:gd name="connsiteX148" fmla="*/ 7642371 w 7784984"/>
              <a:gd name="connsiteY148" fmla="*/ 335560 h 1073791"/>
              <a:gd name="connsiteX149" fmla="*/ 7684316 w 7784984"/>
              <a:gd name="connsiteY149" fmla="*/ 352338 h 1073791"/>
              <a:gd name="connsiteX150" fmla="*/ 7734650 w 7784984"/>
              <a:gd name="connsiteY150" fmla="*/ 360727 h 1073791"/>
              <a:gd name="connsiteX151" fmla="*/ 7759817 w 7784984"/>
              <a:gd name="connsiteY151" fmla="*/ 377505 h 1073791"/>
              <a:gd name="connsiteX152" fmla="*/ 7784984 w 7784984"/>
              <a:gd name="connsiteY152" fmla="*/ 385894 h 107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7784984" h="1073791">
                <a:moveTo>
                  <a:pt x="0" y="427839"/>
                </a:moveTo>
                <a:cubicBezTo>
                  <a:pt x="8389" y="413857"/>
                  <a:pt x="14556" y="398274"/>
                  <a:pt x="25167" y="385894"/>
                </a:cubicBezTo>
                <a:cubicBezTo>
                  <a:pt x="39234" y="369483"/>
                  <a:pt x="56957" y="367681"/>
                  <a:pt x="75501" y="360727"/>
                </a:cubicBezTo>
                <a:cubicBezTo>
                  <a:pt x="89601" y="355440"/>
                  <a:pt x="103685" y="350065"/>
                  <a:pt x="117446" y="343949"/>
                </a:cubicBezTo>
                <a:cubicBezTo>
                  <a:pt x="128874" y="338870"/>
                  <a:pt x="139293" y="331562"/>
                  <a:pt x="151002" y="327171"/>
                </a:cubicBezTo>
                <a:cubicBezTo>
                  <a:pt x="161797" y="323123"/>
                  <a:pt x="173373" y="321578"/>
                  <a:pt x="184558" y="318782"/>
                </a:cubicBezTo>
                <a:lnTo>
                  <a:pt x="511729" y="327171"/>
                </a:lnTo>
                <a:cubicBezTo>
                  <a:pt x="528721" y="327926"/>
                  <a:pt x="545561" y="331435"/>
                  <a:pt x="562062" y="335560"/>
                </a:cubicBezTo>
                <a:cubicBezTo>
                  <a:pt x="579220" y="339849"/>
                  <a:pt x="595456" y="347256"/>
                  <a:pt x="612396" y="352338"/>
                </a:cubicBezTo>
                <a:cubicBezTo>
                  <a:pt x="623439" y="355651"/>
                  <a:pt x="634909" y="357414"/>
                  <a:pt x="645952" y="360727"/>
                </a:cubicBezTo>
                <a:cubicBezTo>
                  <a:pt x="662892" y="365809"/>
                  <a:pt x="679665" y="371461"/>
                  <a:pt x="696286" y="377505"/>
                </a:cubicBezTo>
                <a:cubicBezTo>
                  <a:pt x="710438" y="382651"/>
                  <a:pt x="723807" y="389956"/>
                  <a:pt x="738231" y="394283"/>
                </a:cubicBezTo>
                <a:cubicBezTo>
                  <a:pt x="751888" y="398380"/>
                  <a:pt x="766649" y="398163"/>
                  <a:pt x="780176" y="402672"/>
                </a:cubicBezTo>
                <a:cubicBezTo>
                  <a:pt x="808748" y="412196"/>
                  <a:pt x="864066" y="436228"/>
                  <a:pt x="864066" y="436228"/>
                </a:cubicBezTo>
                <a:cubicBezTo>
                  <a:pt x="872455" y="444617"/>
                  <a:pt x="879579" y="454499"/>
                  <a:pt x="889233" y="461395"/>
                </a:cubicBezTo>
                <a:cubicBezTo>
                  <a:pt x="981255" y="527125"/>
                  <a:pt x="852244" y="411737"/>
                  <a:pt x="964734" y="511729"/>
                </a:cubicBezTo>
                <a:cubicBezTo>
                  <a:pt x="976557" y="522238"/>
                  <a:pt x="986280" y="534990"/>
                  <a:pt x="998290" y="545285"/>
                </a:cubicBezTo>
                <a:cubicBezTo>
                  <a:pt x="1005945" y="551846"/>
                  <a:pt x="1015712" y="555608"/>
                  <a:pt x="1023457" y="562063"/>
                </a:cubicBezTo>
                <a:cubicBezTo>
                  <a:pt x="1032571" y="569658"/>
                  <a:pt x="1039510" y="579635"/>
                  <a:pt x="1048624" y="587230"/>
                </a:cubicBezTo>
                <a:cubicBezTo>
                  <a:pt x="1056369" y="593685"/>
                  <a:pt x="1065587" y="598148"/>
                  <a:pt x="1073791" y="604008"/>
                </a:cubicBezTo>
                <a:cubicBezTo>
                  <a:pt x="1098341" y="621544"/>
                  <a:pt x="1131967" y="649874"/>
                  <a:pt x="1157681" y="662731"/>
                </a:cubicBezTo>
                <a:cubicBezTo>
                  <a:pt x="1168866" y="668324"/>
                  <a:pt x="1180514" y="673075"/>
                  <a:pt x="1191237" y="679509"/>
                </a:cubicBezTo>
                <a:cubicBezTo>
                  <a:pt x="1226898" y="700906"/>
                  <a:pt x="1267547" y="736337"/>
                  <a:pt x="1308683" y="746621"/>
                </a:cubicBezTo>
                <a:cubicBezTo>
                  <a:pt x="1435266" y="778267"/>
                  <a:pt x="1244184" y="727919"/>
                  <a:pt x="1375795" y="771787"/>
                </a:cubicBezTo>
                <a:cubicBezTo>
                  <a:pt x="1389322" y="776296"/>
                  <a:pt x="1403907" y="776718"/>
                  <a:pt x="1417740" y="780176"/>
                </a:cubicBezTo>
                <a:cubicBezTo>
                  <a:pt x="1433324" y="784072"/>
                  <a:pt x="1487423" y="801106"/>
                  <a:pt x="1510018" y="805343"/>
                </a:cubicBezTo>
                <a:cubicBezTo>
                  <a:pt x="1691699" y="839408"/>
                  <a:pt x="1541258" y="809151"/>
                  <a:pt x="1669409" y="830510"/>
                </a:cubicBezTo>
                <a:cubicBezTo>
                  <a:pt x="1683474" y="832854"/>
                  <a:pt x="1697174" y="837406"/>
                  <a:pt x="1711354" y="838899"/>
                </a:cubicBezTo>
                <a:cubicBezTo>
                  <a:pt x="1750387" y="843008"/>
                  <a:pt x="1789651" y="844492"/>
                  <a:pt x="1828800" y="847288"/>
                </a:cubicBezTo>
                <a:cubicBezTo>
                  <a:pt x="1949639" y="844411"/>
                  <a:pt x="2136705" y="936154"/>
                  <a:pt x="2197916" y="813732"/>
                </a:cubicBezTo>
                <a:cubicBezTo>
                  <a:pt x="2201871" y="805823"/>
                  <a:pt x="2203509" y="796954"/>
                  <a:pt x="2206305" y="788565"/>
                </a:cubicBezTo>
                <a:lnTo>
                  <a:pt x="2172749" y="738232"/>
                </a:lnTo>
                <a:lnTo>
                  <a:pt x="2155971" y="713065"/>
                </a:lnTo>
                <a:cubicBezTo>
                  <a:pt x="2158767" y="699083"/>
                  <a:pt x="2157286" y="683500"/>
                  <a:pt x="2164360" y="671120"/>
                </a:cubicBezTo>
                <a:cubicBezTo>
                  <a:pt x="2169362" y="662366"/>
                  <a:pt x="2181323" y="660202"/>
                  <a:pt x="2189527" y="654342"/>
                </a:cubicBezTo>
                <a:cubicBezTo>
                  <a:pt x="2200904" y="646215"/>
                  <a:pt x="2210944" y="636112"/>
                  <a:pt x="2223083" y="629175"/>
                </a:cubicBezTo>
                <a:cubicBezTo>
                  <a:pt x="2230761" y="624788"/>
                  <a:pt x="2240520" y="625080"/>
                  <a:pt x="2248250" y="620786"/>
                </a:cubicBezTo>
                <a:cubicBezTo>
                  <a:pt x="2318016" y="582027"/>
                  <a:pt x="2278700" y="600678"/>
                  <a:pt x="2323751" y="562063"/>
                </a:cubicBezTo>
                <a:cubicBezTo>
                  <a:pt x="2334367" y="552964"/>
                  <a:pt x="2346691" y="545995"/>
                  <a:pt x="2357307" y="536896"/>
                </a:cubicBezTo>
                <a:cubicBezTo>
                  <a:pt x="2366314" y="529175"/>
                  <a:pt x="2372602" y="518310"/>
                  <a:pt x="2382473" y="511729"/>
                </a:cubicBezTo>
                <a:cubicBezTo>
                  <a:pt x="2389831" y="506824"/>
                  <a:pt x="2399731" y="507295"/>
                  <a:pt x="2407640" y="503340"/>
                </a:cubicBezTo>
                <a:cubicBezTo>
                  <a:pt x="2416658" y="498831"/>
                  <a:pt x="2424418" y="492155"/>
                  <a:pt x="2432807" y="486562"/>
                </a:cubicBezTo>
                <a:cubicBezTo>
                  <a:pt x="2462570" y="441917"/>
                  <a:pt x="2467257" y="427541"/>
                  <a:pt x="2541864" y="402672"/>
                </a:cubicBezTo>
                <a:lnTo>
                  <a:pt x="2592198" y="385894"/>
                </a:lnTo>
                <a:cubicBezTo>
                  <a:pt x="2583809" y="377505"/>
                  <a:pt x="2573612" y="370598"/>
                  <a:pt x="2567031" y="360727"/>
                </a:cubicBezTo>
                <a:cubicBezTo>
                  <a:pt x="2555427" y="343322"/>
                  <a:pt x="2555935" y="319758"/>
                  <a:pt x="2567031" y="302004"/>
                </a:cubicBezTo>
                <a:cubicBezTo>
                  <a:pt x="2575415" y="288590"/>
                  <a:pt x="2587715" y="277642"/>
                  <a:pt x="2600587" y="268448"/>
                </a:cubicBezTo>
                <a:cubicBezTo>
                  <a:pt x="2607783" y="263308"/>
                  <a:pt x="2617845" y="264014"/>
                  <a:pt x="2625754" y="260059"/>
                </a:cubicBezTo>
                <a:cubicBezTo>
                  <a:pt x="2640338" y="252767"/>
                  <a:pt x="2653115" y="242184"/>
                  <a:pt x="2667699" y="234892"/>
                </a:cubicBezTo>
                <a:cubicBezTo>
                  <a:pt x="2681168" y="228158"/>
                  <a:pt x="2696424" y="225325"/>
                  <a:pt x="2709644" y="218114"/>
                </a:cubicBezTo>
                <a:cubicBezTo>
                  <a:pt x="2727346" y="208458"/>
                  <a:pt x="2742351" y="194351"/>
                  <a:pt x="2759978" y="184558"/>
                </a:cubicBezTo>
                <a:cubicBezTo>
                  <a:pt x="2767708" y="180264"/>
                  <a:pt x="2777017" y="179652"/>
                  <a:pt x="2785145" y="176169"/>
                </a:cubicBezTo>
                <a:cubicBezTo>
                  <a:pt x="2796639" y="171243"/>
                  <a:pt x="2807207" y="164317"/>
                  <a:pt x="2818701" y="159391"/>
                </a:cubicBezTo>
                <a:cubicBezTo>
                  <a:pt x="2826829" y="155908"/>
                  <a:pt x="2835959" y="154957"/>
                  <a:pt x="2843868" y="151002"/>
                </a:cubicBezTo>
                <a:cubicBezTo>
                  <a:pt x="2852886" y="146493"/>
                  <a:pt x="2859768" y="138196"/>
                  <a:pt x="2869035" y="134224"/>
                </a:cubicBezTo>
                <a:cubicBezTo>
                  <a:pt x="2879632" y="129682"/>
                  <a:pt x="2891796" y="129883"/>
                  <a:pt x="2902591" y="125835"/>
                </a:cubicBezTo>
                <a:cubicBezTo>
                  <a:pt x="2914300" y="121444"/>
                  <a:pt x="2924169" y="112650"/>
                  <a:pt x="2936147" y="109057"/>
                </a:cubicBezTo>
                <a:cubicBezTo>
                  <a:pt x="2952439" y="104169"/>
                  <a:pt x="2969979" y="104793"/>
                  <a:pt x="2986481" y="100668"/>
                </a:cubicBezTo>
                <a:cubicBezTo>
                  <a:pt x="3003639" y="96379"/>
                  <a:pt x="3019657" y="88179"/>
                  <a:pt x="3036815" y="83890"/>
                </a:cubicBezTo>
                <a:cubicBezTo>
                  <a:pt x="3053555" y="79705"/>
                  <a:pt x="3132035" y="69241"/>
                  <a:pt x="3145872" y="67112"/>
                </a:cubicBezTo>
                <a:cubicBezTo>
                  <a:pt x="3199351" y="58884"/>
                  <a:pt x="3185281" y="61454"/>
                  <a:pt x="3229762" y="50334"/>
                </a:cubicBezTo>
                <a:cubicBezTo>
                  <a:pt x="3489209" y="62127"/>
                  <a:pt x="3387518" y="-1560"/>
                  <a:pt x="3422708" y="92279"/>
                </a:cubicBezTo>
                <a:cubicBezTo>
                  <a:pt x="3427099" y="103988"/>
                  <a:pt x="3433893" y="114650"/>
                  <a:pt x="3439486" y="125835"/>
                </a:cubicBezTo>
                <a:cubicBezTo>
                  <a:pt x="3429890" y="461711"/>
                  <a:pt x="3439610" y="334235"/>
                  <a:pt x="3414319" y="604008"/>
                </a:cubicBezTo>
                <a:cubicBezTo>
                  <a:pt x="3411696" y="631988"/>
                  <a:pt x="3412746" y="660634"/>
                  <a:pt x="3405930" y="687898"/>
                </a:cubicBezTo>
                <a:lnTo>
                  <a:pt x="3389152" y="755010"/>
                </a:lnTo>
                <a:cubicBezTo>
                  <a:pt x="3391948" y="774584"/>
                  <a:pt x="3391859" y="794793"/>
                  <a:pt x="3397541" y="813732"/>
                </a:cubicBezTo>
                <a:cubicBezTo>
                  <a:pt x="3403552" y="833768"/>
                  <a:pt x="3431940" y="856098"/>
                  <a:pt x="3447875" y="864066"/>
                </a:cubicBezTo>
                <a:cubicBezTo>
                  <a:pt x="3458187" y="869222"/>
                  <a:pt x="3470493" y="868809"/>
                  <a:pt x="3481431" y="872455"/>
                </a:cubicBezTo>
                <a:cubicBezTo>
                  <a:pt x="3495717" y="877217"/>
                  <a:pt x="3508952" y="884906"/>
                  <a:pt x="3523376" y="889233"/>
                </a:cubicBezTo>
                <a:cubicBezTo>
                  <a:pt x="3537033" y="893330"/>
                  <a:pt x="3551428" y="894416"/>
                  <a:pt x="3565321" y="897622"/>
                </a:cubicBezTo>
                <a:cubicBezTo>
                  <a:pt x="3587790" y="902807"/>
                  <a:pt x="3610152" y="908459"/>
                  <a:pt x="3632433" y="914400"/>
                </a:cubicBezTo>
                <a:cubicBezTo>
                  <a:pt x="3849174" y="972197"/>
                  <a:pt x="3535989" y="893733"/>
                  <a:pt x="3749879" y="939567"/>
                </a:cubicBezTo>
                <a:cubicBezTo>
                  <a:pt x="3769785" y="943833"/>
                  <a:pt x="3788640" y="952353"/>
                  <a:pt x="3808602" y="956345"/>
                </a:cubicBezTo>
                <a:cubicBezTo>
                  <a:pt x="3830709" y="960766"/>
                  <a:pt x="3853555" y="960579"/>
                  <a:pt x="3875714" y="964734"/>
                </a:cubicBezTo>
                <a:cubicBezTo>
                  <a:pt x="3898378" y="968984"/>
                  <a:pt x="3920215" y="976990"/>
                  <a:pt x="3942826" y="981512"/>
                </a:cubicBezTo>
                <a:cubicBezTo>
                  <a:pt x="3962215" y="985390"/>
                  <a:pt x="3982215" y="985758"/>
                  <a:pt x="4001549" y="989901"/>
                </a:cubicBezTo>
                <a:cubicBezTo>
                  <a:pt x="4146270" y="1020913"/>
                  <a:pt x="3968841" y="995250"/>
                  <a:pt x="4127384" y="1015068"/>
                </a:cubicBezTo>
                <a:cubicBezTo>
                  <a:pt x="4166532" y="1026253"/>
                  <a:pt x="4204428" y="1043574"/>
                  <a:pt x="4244829" y="1048624"/>
                </a:cubicBezTo>
                <a:lnTo>
                  <a:pt x="4311941" y="1057013"/>
                </a:lnTo>
                <a:cubicBezTo>
                  <a:pt x="4331541" y="1059626"/>
                  <a:pt x="4350989" y="1063435"/>
                  <a:pt x="4370664" y="1065402"/>
                </a:cubicBezTo>
                <a:cubicBezTo>
                  <a:pt x="4406943" y="1069030"/>
                  <a:pt x="4443369" y="1070995"/>
                  <a:pt x="4479721" y="1073791"/>
                </a:cubicBezTo>
                <a:cubicBezTo>
                  <a:pt x="4591574" y="1070995"/>
                  <a:pt x="4703852" y="1075532"/>
                  <a:pt x="4815281" y="1065402"/>
                </a:cubicBezTo>
                <a:cubicBezTo>
                  <a:pt x="4829205" y="1064136"/>
                  <a:pt x="4836698" y="1047172"/>
                  <a:pt x="4848837" y="1040235"/>
                </a:cubicBezTo>
                <a:cubicBezTo>
                  <a:pt x="4856515" y="1035848"/>
                  <a:pt x="4865615" y="1034642"/>
                  <a:pt x="4874004" y="1031846"/>
                </a:cubicBezTo>
                <a:cubicBezTo>
                  <a:pt x="4882393" y="1020661"/>
                  <a:pt x="4891044" y="1009667"/>
                  <a:pt x="4899171" y="998290"/>
                </a:cubicBezTo>
                <a:cubicBezTo>
                  <a:pt x="4905031" y="990086"/>
                  <a:pt x="4908204" y="979578"/>
                  <a:pt x="4915949" y="973123"/>
                </a:cubicBezTo>
                <a:cubicBezTo>
                  <a:pt x="4925556" y="965117"/>
                  <a:pt x="4938320" y="961938"/>
                  <a:pt x="4949505" y="956345"/>
                </a:cubicBezTo>
                <a:cubicBezTo>
                  <a:pt x="4960690" y="942363"/>
                  <a:pt x="4972318" y="928724"/>
                  <a:pt x="4983061" y="914400"/>
                </a:cubicBezTo>
                <a:cubicBezTo>
                  <a:pt x="4989110" y="906334"/>
                  <a:pt x="4992710" y="896362"/>
                  <a:pt x="4999839" y="889233"/>
                </a:cubicBezTo>
                <a:cubicBezTo>
                  <a:pt x="5006968" y="882104"/>
                  <a:pt x="5017877" y="879584"/>
                  <a:pt x="5025006" y="872455"/>
                </a:cubicBezTo>
                <a:cubicBezTo>
                  <a:pt x="5034893" y="862568"/>
                  <a:pt x="5040820" y="849291"/>
                  <a:pt x="5050173" y="838899"/>
                </a:cubicBezTo>
                <a:cubicBezTo>
                  <a:pt x="5066046" y="821262"/>
                  <a:pt x="5087346" y="808308"/>
                  <a:pt x="5100507" y="788565"/>
                </a:cubicBezTo>
                <a:cubicBezTo>
                  <a:pt x="5113789" y="768641"/>
                  <a:pt x="5126836" y="748060"/>
                  <a:pt x="5142451" y="729843"/>
                </a:cubicBezTo>
                <a:cubicBezTo>
                  <a:pt x="5150172" y="720835"/>
                  <a:pt x="5160722" y="714330"/>
                  <a:pt x="5167618" y="704676"/>
                </a:cubicBezTo>
                <a:cubicBezTo>
                  <a:pt x="5174887" y="694500"/>
                  <a:pt x="5177768" y="681725"/>
                  <a:pt x="5184396" y="671120"/>
                </a:cubicBezTo>
                <a:cubicBezTo>
                  <a:pt x="5191806" y="659264"/>
                  <a:pt x="5201436" y="648941"/>
                  <a:pt x="5209563" y="637564"/>
                </a:cubicBezTo>
                <a:cubicBezTo>
                  <a:pt x="5215423" y="629360"/>
                  <a:pt x="5220748" y="620786"/>
                  <a:pt x="5226341" y="612397"/>
                </a:cubicBezTo>
                <a:cubicBezTo>
                  <a:pt x="5229137" y="598415"/>
                  <a:pt x="5233096" y="584617"/>
                  <a:pt x="5234730" y="570452"/>
                </a:cubicBezTo>
                <a:cubicBezTo>
                  <a:pt x="5241492" y="511852"/>
                  <a:pt x="5237201" y="451510"/>
                  <a:pt x="5251508" y="394283"/>
                </a:cubicBezTo>
                <a:cubicBezTo>
                  <a:pt x="5254304" y="383098"/>
                  <a:pt x="5255849" y="371522"/>
                  <a:pt x="5259897" y="360727"/>
                </a:cubicBezTo>
                <a:cubicBezTo>
                  <a:pt x="5264288" y="349018"/>
                  <a:pt x="5271596" y="338599"/>
                  <a:pt x="5276675" y="327171"/>
                </a:cubicBezTo>
                <a:cubicBezTo>
                  <a:pt x="5286288" y="305542"/>
                  <a:pt x="5292404" y="277886"/>
                  <a:pt x="5310231" y="260059"/>
                </a:cubicBezTo>
                <a:cubicBezTo>
                  <a:pt x="5344686" y="225604"/>
                  <a:pt x="5355237" y="227258"/>
                  <a:pt x="5394121" y="201336"/>
                </a:cubicBezTo>
                <a:cubicBezTo>
                  <a:pt x="5422822" y="182202"/>
                  <a:pt x="5428462" y="170315"/>
                  <a:pt x="5461233" y="159391"/>
                </a:cubicBezTo>
                <a:cubicBezTo>
                  <a:pt x="5474760" y="154882"/>
                  <a:pt x="5489521" y="155099"/>
                  <a:pt x="5503178" y="151002"/>
                </a:cubicBezTo>
                <a:cubicBezTo>
                  <a:pt x="5517602" y="146675"/>
                  <a:pt x="5530699" y="138551"/>
                  <a:pt x="5545123" y="134224"/>
                </a:cubicBezTo>
                <a:cubicBezTo>
                  <a:pt x="5558780" y="130127"/>
                  <a:pt x="5573411" y="129932"/>
                  <a:pt x="5587068" y="125835"/>
                </a:cubicBezTo>
                <a:cubicBezTo>
                  <a:pt x="5601492" y="121508"/>
                  <a:pt x="5614485" y="113019"/>
                  <a:pt x="5629013" y="109057"/>
                </a:cubicBezTo>
                <a:cubicBezTo>
                  <a:pt x="5795300" y="63706"/>
                  <a:pt x="5591957" y="128563"/>
                  <a:pt x="5712903" y="92279"/>
                </a:cubicBezTo>
                <a:cubicBezTo>
                  <a:pt x="5729843" y="87197"/>
                  <a:pt x="5746079" y="79790"/>
                  <a:pt x="5763237" y="75501"/>
                </a:cubicBezTo>
                <a:cubicBezTo>
                  <a:pt x="5779739" y="71376"/>
                  <a:pt x="5796892" y="70448"/>
                  <a:pt x="5813571" y="67112"/>
                </a:cubicBezTo>
                <a:cubicBezTo>
                  <a:pt x="5824877" y="64851"/>
                  <a:pt x="5835795" y="60848"/>
                  <a:pt x="5847127" y="58723"/>
                </a:cubicBezTo>
                <a:cubicBezTo>
                  <a:pt x="5880563" y="52454"/>
                  <a:pt x="5947795" y="41945"/>
                  <a:pt x="5947795" y="41945"/>
                </a:cubicBezTo>
                <a:cubicBezTo>
                  <a:pt x="5981351" y="44741"/>
                  <a:pt x="6017034" y="38246"/>
                  <a:pt x="6048462" y="50334"/>
                </a:cubicBezTo>
                <a:cubicBezTo>
                  <a:pt x="6059223" y="54473"/>
                  <a:pt x="6049470" y="75033"/>
                  <a:pt x="6056851" y="83890"/>
                </a:cubicBezTo>
                <a:cubicBezTo>
                  <a:pt x="6064857" y="93497"/>
                  <a:pt x="6078796" y="96024"/>
                  <a:pt x="6090407" y="100668"/>
                </a:cubicBezTo>
                <a:cubicBezTo>
                  <a:pt x="6106828" y="107236"/>
                  <a:pt x="6126026" y="107636"/>
                  <a:pt x="6140741" y="117446"/>
                </a:cubicBezTo>
                <a:cubicBezTo>
                  <a:pt x="6157519" y="128631"/>
                  <a:pt x="6171945" y="144625"/>
                  <a:pt x="6191075" y="151002"/>
                </a:cubicBezTo>
                <a:lnTo>
                  <a:pt x="6266576" y="176169"/>
                </a:lnTo>
                <a:lnTo>
                  <a:pt x="6291743" y="184558"/>
                </a:lnTo>
                <a:cubicBezTo>
                  <a:pt x="6325299" y="181762"/>
                  <a:pt x="6358969" y="180103"/>
                  <a:pt x="6392411" y="176169"/>
                </a:cubicBezTo>
                <a:cubicBezTo>
                  <a:pt x="6419294" y="173006"/>
                  <a:pt x="6441844" y="165184"/>
                  <a:pt x="6467912" y="159391"/>
                </a:cubicBezTo>
                <a:cubicBezTo>
                  <a:pt x="6481831" y="156298"/>
                  <a:pt x="6495875" y="153798"/>
                  <a:pt x="6509857" y="151002"/>
                </a:cubicBezTo>
                <a:cubicBezTo>
                  <a:pt x="6521042" y="145409"/>
                  <a:pt x="6531704" y="138615"/>
                  <a:pt x="6543413" y="134224"/>
                </a:cubicBezTo>
                <a:cubicBezTo>
                  <a:pt x="6554208" y="130176"/>
                  <a:pt x="6565926" y="129148"/>
                  <a:pt x="6576969" y="125835"/>
                </a:cubicBezTo>
                <a:cubicBezTo>
                  <a:pt x="6593909" y="120753"/>
                  <a:pt x="6610882" y="115625"/>
                  <a:pt x="6627303" y="109057"/>
                </a:cubicBezTo>
                <a:cubicBezTo>
                  <a:pt x="6638914" y="104413"/>
                  <a:pt x="6649431" y="97358"/>
                  <a:pt x="6660859" y="92279"/>
                </a:cubicBezTo>
                <a:cubicBezTo>
                  <a:pt x="6674620" y="86163"/>
                  <a:pt x="6688704" y="80788"/>
                  <a:pt x="6702804" y="75501"/>
                </a:cubicBezTo>
                <a:cubicBezTo>
                  <a:pt x="6711084" y="72396"/>
                  <a:pt x="6719890" y="70703"/>
                  <a:pt x="6727971" y="67112"/>
                </a:cubicBezTo>
                <a:cubicBezTo>
                  <a:pt x="6750489" y="57104"/>
                  <a:pt x="6794031" y="31336"/>
                  <a:pt x="6820250" y="25167"/>
                </a:cubicBezTo>
                <a:cubicBezTo>
                  <a:pt x="6853365" y="17375"/>
                  <a:pt x="6887915" y="16640"/>
                  <a:pt x="6920918" y="8389"/>
                </a:cubicBezTo>
                <a:lnTo>
                  <a:pt x="6954473" y="0"/>
                </a:lnTo>
                <a:cubicBezTo>
                  <a:pt x="6988029" y="2796"/>
                  <a:pt x="7022045" y="2184"/>
                  <a:pt x="7055141" y="8389"/>
                </a:cubicBezTo>
                <a:cubicBezTo>
                  <a:pt x="7067432" y="10694"/>
                  <a:pt x="7077203" y="20241"/>
                  <a:pt x="7088697" y="25167"/>
                </a:cubicBezTo>
                <a:cubicBezTo>
                  <a:pt x="7096825" y="28650"/>
                  <a:pt x="7105475" y="30760"/>
                  <a:pt x="7113864" y="33556"/>
                </a:cubicBezTo>
                <a:cubicBezTo>
                  <a:pt x="7125049" y="41945"/>
                  <a:pt x="7135281" y="51786"/>
                  <a:pt x="7147420" y="58723"/>
                </a:cubicBezTo>
                <a:cubicBezTo>
                  <a:pt x="7188233" y="82045"/>
                  <a:pt x="7158296" y="48816"/>
                  <a:pt x="7197754" y="83890"/>
                </a:cubicBezTo>
                <a:cubicBezTo>
                  <a:pt x="7215488" y="99654"/>
                  <a:pt x="7231310" y="117446"/>
                  <a:pt x="7248088" y="134224"/>
                </a:cubicBezTo>
                <a:lnTo>
                  <a:pt x="7273255" y="159391"/>
                </a:lnTo>
                <a:cubicBezTo>
                  <a:pt x="7281644" y="167780"/>
                  <a:pt x="7287167" y="180806"/>
                  <a:pt x="7298422" y="184558"/>
                </a:cubicBezTo>
                <a:cubicBezTo>
                  <a:pt x="7315200" y="190151"/>
                  <a:pt x="7331598" y="197047"/>
                  <a:pt x="7348756" y="201336"/>
                </a:cubicBezTo>
                <a:cubicBezTo>
                  <a:pt x="7356654" y="203311"/>
                  <a:pt x="7397632" y="212644"/>
                  <a:pt x="7407479" y="218114"/>
                </a:cubicBezTo>
                <a:cubicBezTo>
                  <a:pt x="7425106" y="227907"/>
                  <a:pt x="7441035" y="240485"/>
                  <a:pt x="7457813" y="251670"/>
                </a:cubicBezTo>
                <a:lnTo>
                  <a:pt x="7482980" y="268448"/>
                </a:lnTo>
                <a:cubicBezTo>
                  <a:pt x="7491369" y="274041"/>
                  <a:pt x="7499129" y="280717"/>
                  <a:pt x="7508147" y="285226"/>
                </a:cubicBezTo>
                <a:cubicBezTo>
                  <a:pt x="7537382" y="299843"/>
                  <a:pt x="7551514" y="308071"/>
                  <a:pt x="7583648" y="318782"/>
                </a:cubicBezTo>
                <a:cubicBezTo>
                  <a:pt x="7594586" y="322428"/>
                  <a:pt x="7606118" y="324004"/>
                  <a:pt x="7617204" y="327171"/>
                </a:cubicBezTo>
                <a:cubicBezTo>
                  <a:pt x="7625707" y="329600"/>
                  <a:pt x="7634091" y="332455"/>
                  <a:pt x="7642371" y="335560"/>
                </a:cubicBezTo>
                <a:cubicBezTo>
                  <a:pt x="7656471" y="340847"/>
                  <a:pt x="7669788" y="348376"/>
                  <a:pt x="7684316" y="352338"/>
                </a:cubicBezTo>
                <a:cubicBezTo>
                  <a:pt x="7700726" y="356813"/>
                  <a:pt x="7717872" y="357931"/>
                  <a:pt x="7734650" y="360727"/>
                </a:cubicBezTo>
                <a:cubicBezTo>
                  <a:pt x="7743039" y="366320"/>
                  <a:pt x="7750799" y="372996"/>
                  <a:pt x="7759817" y="377505"/>
                </a:cubicBezTo>
                <a:cubicBezTo>
                  <a:pt x="7767726" y="381460"/>
                  <a:pt x="7784984" y="385894"/>
                  <a:pt x="7784984" y="385894"/>
                </a:cubicBezTo>
              </a:path>
            </a:pathLst>
          </a:custGeom>
          <a:noFill/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7B62AE-E5B0-4834-AEC4-887F5BC7E708}"/>
              </a:ext>
            </a:extLst>
          </p:cNvPr>
          <p:cNvSpPr txBox="1"/>
          <p:nvPr/>
        </p:nvSpPr>
        <p:spPr>
          <a:xfrm>
            <a:off x="450850" y="2582816"/>
            <a:ext cx="138641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Planning;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specifications</a:t>
            </a:r>
            <a:endParaRPr lang="fi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1900D6-5772-452C-884B-829E75E3952C}"/>
              </a:ext>
            </a:extLst>
          </p:cNvPr>
          <p:cNvSpPr txBox="1"/>
          <p:nvPr/>
        </p:nvSpPr>
        <p:spPr>
          <a:xfrm>
            <a:off x="3143559" y="2582816"/>
            <a:ext cx="187823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design;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blocks</a:t>
            </a:r>
            <a:endParaRPr lang="fi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37D76-5AB3-4906-8428-6E5CD2A4E650}"/>
              </a:ext>
            </a:extLst>
          </p:cNvPr>
          <p:cNvSpPr txBox="1"/>
          <p:nvPr/>
        </p:nvSpPr>
        <p:spPr>
          <a:xfrm>
            <a:off x="5845649" y="2582816"/>
            <a:ext cx="120315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design;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fi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87A389-C33E-44D0-B76E-7BB020BA0650}"/>
              </a:ext>
            </a:extLst>
          </p:cNvPr>
          <p:cNvSpPr txBox="1"/>
          <p:nvPr/>
        </p:nvSpPr>
        <p:spPr>
          <a:xfrm>
            <a:off x="7823308" y="2582816"/>
            <a:ext cx="13206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refinement</a:t>
            </a:r>
            <a:endParaRPr lang="fi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9A49C0-114A-475B-89DC-BB838E11546D}"/>
              </a:ext>
            </a:extLst>
          </p:cNvPr>
          <p:cNvSpPr txBox="1"/>
          <p:nvPr/>
        </p:nvSpPr>
        <p:spPr>
          <a:xfrm>
            <a:off x="5381677" y="5331582"/>
            <a:ext cx="339656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i-FI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</a:t>
            </a:r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Ullrich</a:t>
            </a:r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i-FI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Eppinger</a:t>
            </a:r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6A9FB76-080B-48F5-AEF7-D3C117610511}"/>
              </a:ext>
            </a:extLst>
          </p:cNvPr>
          <p:cNvSpPr/>
          <p:nvPr/>
        </p:nvSpPr>
        <p:spPr>
          <a:xfrm>
            <a:off x="3021710" y="2179320"/>
            <a:ext cx="1772920" cy="135636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89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3B7669-F512-45A0-9F46-F288BD4B958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Sustainable design principles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B934BF-C103-4EE8-96DC-0681AE894D2A}"/>
              </a:ext>
            </a:extLst>
          </p:cNvPr>
          <p:cNvSpPr txBox="1">
            <a:spLocks noGrp="1"/>
          </p:cNvSpPr>
          <p:nvPr>
            <p:ph type="body" sz="half" idx="11"/>
          </p:nvPr>
        </p:nvSpPr>
        <p:spPr>
          <a:xfrm>
            <a:off x="5505451" y="1915384"/>
            <a:ext cx="3156061" cy="2257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kern="0" dirty="0" err="1"/>
              <a:t>Sustainable</a:t>
            </a:r>
            <a:r>
              <a:rPr lang="fi-FI" sz="2000" kern="0" dirty="0"/>
              <a:t> </a:t>
            </a:r>
            <a:r>
              <a:rPr lang="fi-FI" sz="2000" kern="0" dirty="0" err="1"/>
              <a:t>product</a:t>
            </a:r>
            <a:endParaRPr lang="fi-FI" sz="2000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kern="0" dirty="0" err="1"/>
              <a:t>Flexible</a:t>
            </a:r>
            <a:r>
              <a:rPr lang="fi-FI" sz="2000" kern="0" dirty="0"/>
              <a:t> / </a:t>
            </a:r>
            <a:r>
              <a:rPr lang="fi-FI" sz="2000" kern="0" dirty="0" err="1"/>
              <a:t>adaptable</a:t>
            </a:r>
            <a:r>
              <a:rPr lang="fi-FI" sz="2000" kern="0" dirty="0"/>
              <a:t> 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000" kern="0" dirty="0" err="1"/>
              <a:t>Reliable</a:t>
            </a:r>
            <a:endParaRPr lang="fi-FI" sz="2000" kern="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000" kern="0" dirty="0" err="1"/>
              <a:t>Durable</a:t>
            </a:r>
            <a:endParaRPr lang="fi-FI" sz="2000" kern="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000" kern="0" dirty="0"/>
              <a:t>Modular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000" kern="0" dirty="0" err="1"/>
              <a:t>Reparable</a:t>
            </a:r>
            <a:endParaRPr lang="fi-FI" sz="2000" kern="0" dirty="0">
              <a:ea typeface="+mn-ea"/>
              <a:cs typeface="+mn-cs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000" kern="0" dirty="0" err="1"/>
              <a:t>Reusable</a:t>
            </a:r>
            <a:endParaRPr lang="fi-FI" sz="2000" kern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219052-2DDC-4ED6-A747-46B280E0C75F}"/>
              </a:ext>
            </a:extLst>
          </p:cNvPr>
          <p:cNvSpPr txBox="1"/>
          <p:nvPr/>
        </p:nvSpPr>
        <p:spPr>
          <a:xfrm>
            <a:off x="5821529" y="4727481"/>
            <a:ext cx="2725683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https://youtu.be/tlPIp_Kn7f4</a:t>
            </a:r>
            <a:r>
              <a:rPr lang="en-US"/>
              <a:t>, </a:t>
            </a:r>
            <a:r>
              <a:rPr lang="en-US">
                <a:hlinkClick r:id="rId4"/>
              </a:rPr>
              <a:t>https://youtu.be/vcFRvuOnWQ8</a:t>
            </a:r>
            <a:r>
              <a:rPr lang="en-US"/>
              <a:t>, </a:t>
            </a:r>
            <a:r>
              <a:rPr lang="en-US">
                <a:hlinkClick r:id="rId5"/>
              </a:rPr>
              <a:t>https://youtu.be/kAP0c25ApP0</a:t>
            </a:r>
            <a:r>
              <a:rPr lang="en-US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77B621-E7AE-4984-BCFF-03BD2A78392C}"/>
              </a:ext>
            </a:extLst>
          </p:cNvPr>
          <p:cNvSpPr txBox="1"/>
          <p:nvPr/>
        </p:nvSpPr>
        <p:spPr>
          <a:xfrm>
            <a:off x="5821529" y="4465292"/>
            <a:ext cx="20385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on the topic: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E6BA9F-D705-4667-88BA-43FDC77FC042}"/>
              </a:ext>
            </a:extLst>
          </p:cNvPr>
          <p:cNvSpPr txBox="1"/>
          <p:nvPr/>
        </p:nvSpPr>
        <p:spPr>
          <a:xfrm>
            <a:off x="292329" y="2083237"/>
            <a:ext cx="216217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b="1" dirty="0"/>
              <a:t>Re	</a:t>
            </a:r>
            <a:endParaRPr lang="fi-FI" sz="115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3318CF-3C68-4881-9231-BDB5ACB29052}"/>
              </a:ext>
            </a:extLst>
          </p:cNvPr>
          <p:cNvSpPr txBox="1"/>
          <p:nvPr/>
        </p:nvSpPr>
        <p:spPr>
          <a:xfrm>
            <a:off x="2454504" y="2382179"/>
            <a:ext cx="18161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use</a:t>
            </a:r>
          </a:p>
          <a:p>
            <a:r>
              <a:rPr lang="en-US" sz="2000" b="1" dirty="0"/>
              <a:t>pair</a:t>
            </a:r>
          </a:p>
          <a:p>
            <a:r>
              <a:rPr lang="en-US" sz="2000" b="1" dirty="0"/>
              <a:t>cycle</a:t>
            </a:r>
          </a:p>
          <a:p>
            <a:r>
              <a:rPr lang="en-US" sz="2000" b="1" dirty="0"/>
              <a:t>cover</a:t>
            </a:r>
            <a:endParaRPr lang="fi-FI" sz="2000" b="1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E7E0F25-311C-447C-8CA6-A660BFAD3843}"/>
              </a:ext>
            </a:extLst>
          </p:cNvPr>
          <p:cNvSpPr/>
          <p:nvPr/>
        </p:nvSpPr>
        <p:spPr>
          <a:xfrm>
            <a:off x="3533775" y="2752725"/>
            <a:ext cx="1438275" cy="514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16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54801C-3827-0949-6E97-9E72BA0D71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Material choice &amp; Testing,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9DCC4-8772-5538-75AF-E9A5AD75996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 b="0" dirty="0"/>
              <a:t>Materials are specified in the </a:t>
            </a:r>
            <a:r>
              <a:rPr lang="en-GB" u="sng" dirty="0"/>
              <a:t>design</a:t>
            </a:r>
            <a:r>
              <a:rPr lang="en-GB" b="0" dirty="0"/>
              <a:t> phase, so all stakeholders responsible for product suitability should be involved, or at least informed, during selection of materials. </a:t>
            </a:r>
          </a:p>
        </p:txBody>
      </p:sp>
    </p:spTree>
    <p:extLst>
      <p:ext uri="{BB962C8B-B14F-4D97-AF65-F5344CB8AC3E}">
        <p14:creationId xmlns:p14="http://schemas.microsoft.com/office/powerpoint/2010/main" val="3693945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D1263B-035D-66AF-C172-FD61B8C8BA0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329" y="156787"/>
            <a:ext cx="6229241" cy="1110638"/>
          </a:xfrm>
        </p:spPr>
        <p:txBody>
          <a:bodyPr/>
          <a:lstStyle/>
          <a:p>
            <a:r>
              <a:rPr lang="en-GB" sz="3600" dirty="0"/>
              <a:t>Considerations on durability, product lifetime and premature obsolesce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5C7859B-C582-14F4-0E9B-D46766DF8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81570" y="653848"/>
            <a:ext cx="2567736" cy="183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air of red headphones&#10;&#10;Description automatically generated with medium confidence">
            <a:extLst>
              <a:ext uri="{FF2B5EF4-FFF2-40B4-BE49-F238E27FC236}">
                <a16:creationId xmlns:a16="http://schemas.microsoft.com/office/drawing/2014/main" id="{57B86474-5071-481F-EA1A-A4929424A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39057" y="3233768"/>
            <a:ext cx="2452764" cy="18395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DDE3E7-4FEF-7D25-0B3D-E6ED2E41BCCB}"/>
              </a:ext>
            </a:extLst>
          </p:cNvPr>
          <p:cNvSpPr txBox="1"/>
          <p:nvPr/>
        </p:nvSpPr>
        <p:spPr>
          <a:xfrm>
            <a:off x="231474" y="2249548"/>
            <a:ext cx="588752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/>
              <a:t>Performs </a:t>
            </a:r>
            <a:r>
              <a:rPr lang="en-GB" sz="1600" dirty="0"/>
              <a:t>tests</a:t>
            </a:r>
            <a:r>
              <a:rPr lang="en-GB" sz="1600" b="0" dirty="0"/>
              <a:t> to find materials that will outlast the lifetime of your product</a:t>
            </a:r>
          </a:p>
          <a:p>
            <a:endParaRPr lang="en-GB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/>
              <a:t>Involve a</a:t>
            </a:r>
            <a:r>
              <a:rPr lang="en-GB" sz="1600" dirty="0"/>
              <a:t>ll stakeholders responsible for product suitability in the selection of materials in the design stage</a:t>
            </a:r>
            <a:br>
              <a:rPr lang="en-GB" sz="1600" dirty="0"/>
            </a:b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</a:t>
            </a:r>
            <a:r>
              <a:rPr lang="en-GB" sz="1600" b="0" dirty="0"/>
              <a:t>on’t let the material selection make your product obsolete before its 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/>
              <a:t>Sometimes, regulations will ensure that this is considered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0" dirty="0"/>
          </a:p>
        </p:txBody>
      </p:sp>
    </p:spTree>
    <p:extLst>
      <p:ext uri="{BB962C8B-B14F-4D97-AF65-F5344CB8AC3E}">
        <p14:creationId xmlns:p14="http://schemas.microsoft.com/office/powerpoint/2010/main" val="2909463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7E3418-8D9D-E648-2CC7-94CE6EE655F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76803" y="1815445"/>
            <a:ext cx="4922050" cy="11106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Scarce vs. well available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Diminishing vs. Renewable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Energy consumption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Biodiversity reduction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Virgin vs. recycled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05081-7148-23DE-3567-6F8E0EFCAF43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474898" y="3572042"/>
            <a:ext cx="3310328" cy="1609097"/>
          </a:xfrm>
        </p:spPr>
        <p:txBody>
          <a:bodyPr/>
          <a:lstStyle/>
          <a:p>
            <a:r>
              <a:rPr lang="en-US" sz="1400" b="0" dirty="0"/>
              <a:t>Biopolymers: chemically modified, crosslinked polyester from nature’s own renewable building blocks, industrial and agricultural side-streams</a:t>
            </a:r>
          </a:p>
          <a:p>
            <a:r>
              <a:rPr lang="en-GB" sz="1400" b="0" dirty="0">
                <a:hlinkClick r:id="rId2"/>
              </a:rPr>
              <a:t>https://www.brightplus.com/brightbio-filaments-and-granules/</a:t>
            </a:r>
            <a:endParaRPr lang="en-US" sz="1400" b="0" dirty="0"/>
          </a:p>
          <a:p>
            <a:endParaRPr lang="en-GB" sz="1400" b="0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30BCFCF3-FCA4-A60B-E58A-9BD8753199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705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AAE8B7-4279-09DF-62CA-71082059E24D}"/>
              </a:ext>
            </a:extLst>
          </p:cNvPr>
          <p:cNvGrpSpPr/>
          <p:nvPr/>
        </p:nvGrpSpPr>
        <p:grpSpPr>
          <a:xfrm>
            <a:off x="5474898" y="1504596"/>
            <a:ext cx="3310328" cy="2049487"/>
            <a:chOff x="3517081" y="1695762"/>
            <a:chExt cx="5115718" cy="31971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3DF9C5-7BD7-2FBE-17EC-2B374AD662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29" r="8534"/>
            <a:stretch/>
          </p:blipFill>
          <p:spPr>
            <a:xfrm>
              <a:off x="3517081" y="1695762"/>
              <a:ext cx="5115718" cy="3197124"/>
            </a:xfrm>
            <a:prstGeom prst="rect">
              <a:avLst/>
            </a:prstGeom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8495A0C5-453B-1C43-3C4E-2EF4D4EF6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8399" y="4169219"/>
              <a:ext cx="2174400" cy="723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FD3B50F-A751-C990-8AEF-33FEA5562B59}"/>
              </a:ext>
            </a:extLst>
          </p:cNvPr>
          <p:cNvSpPr txBox="1">
            <a:spLocks/>
          </p:cNvSpPr>
          <p:nvPr/>
        </p:nvSpPr>
        <p:spPr>
          <a:xfrm>
            <a:off x="276802" y="179301"/>
            <a:ext cx="8508423" cy="111063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/>
              <a:buNone/>
              <a:defRPr sz="4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Considerations of environmental impacts of material acquisition</a:t>
            </a:r>
          </a:p>
        </p:txBody>
      </p:sp>
    </p:spTree>
    <p:extLst>
      <p:ext uri="{BB962C8B-B14F-4D97-AF65-F5344CB8AC3E}">
        <p14:creationId xmlns:p14="http://schemas.microsoft.com/office/powerpoint/2010/main" val="1283162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7E3418-8D9D-E648-2CC7-94CE6EE655F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Considerations on the end-of-life treatment of a material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30BCFCF3-FCA4-A60B-E58A-9BD8753199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705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D70811D-46E2-5DE7-1A41-828983B5ED2D}"/>
              </a:ext>
            </a:extLst>
          </p:cNvPr>
          <p:cNvSpPr txBox="1">
            <a:spLocks/>
          </p:cNvSpPr>
          <p:nvPr/>
        </p:nvSpPr>
        <p:spPr>
          <a:xfrm>
            <a:off x="292329" y="2051234"/>
            <a:ext cx="4922050" cy="111063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/>
              <a:buNone/>
              <a:defRPr sz="4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Energy source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Recycled raw-material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Biodegradation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Land fill</a:t>
            </a:r>
          </a:p>
        </p:txBody>
      </p:sp>
      <p:pic>
        <p:nvPicPr>
          <p:cNvPr id="10" name="Picture 9" descr="A close-up of colorful shapes&#10;&#10;Description automatically generated">
            <a:extLst>
              <a:ext uri="{FF2B5EF4-FFF2-40B4-BE49-F238E27FC236}">
                <a16:creationId xmlns:a16="http://schemas.microsoft.com/office/drawing/2014/main" id="{78B090E7-D6EF-76BF-1DCC-94DF49FB7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161" y="1682141"/>
            <a:ext cx="2812211" cy="35152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C799E3-3C7B-0D0C-B028-DA8409E3CA40}"/>
              </a:ext>
            </a:extLst>
          </p:cNvPr>
          <p:cNvSpPr txBox="1"/>
          <p:nvPr/>
        </p:nvSpPr>
        <p:spPr>
          <a:xfrm>
            <a:off x="3792746" y="4960168"/>
            <a:ext cx="45806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pexels-google-deepmind-17485819.jpg</a:t>
            </a:r>
          </a:p>
        </p:txBody>
      </p:sp>
    </p:spTree>
    <p:extLst>
      <p:ext uri="{BB962C8B-B14F-4D97-AF65-F5344CB8AC3E}">
        <p14:creationId xmlns:p14="http://schemas.microsoft.com/office/powerpoint/2010/main" val="3849321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6B7AD5-5AD7-726C-279F-6305911E472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67092" y="890385"/>
            <a:ext cx="5102055" cy="1110638"/>
          </a:xfrm>
        </p:spPr>
        <p:txBody>
          <a:bodyPr/>
          <a:lstStyle/>
          <a:p>
            <a:r>
              <a:rPr lang="en-US" dirty="0"/>
              <a:t>Durability, material acquisition impacts and end-of-life treatment are often in contradiction with each others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E640D8-E997-4C23-9961-F523C2921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103" y="668962"/>
            <a:ext cx="2980107" cy="1688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C5E013-E1DF-C188-4C90-907CEC2A3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39304" y="2259076"/>
            <a:ext cx="2157704" cy="298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88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2F658E-BA84-4BF6-9074-A97B56F67ED0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Additive manufacturing as an enabler when producing physical building blocks?</a:t>
            </a:r>
          </a:p>
        </p:txBody>
      </p:sp>
    </p:spTree>
    <p:extLst>
      <p:ext uri="{BB962C8B-B14F-4D97-AF65-F5344CB8AC3E}">
        <p14:creationId xmlns:p14="http://schemas.microsoft.com/office/powerpoint/2010/main" val="3178085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44B4C7A-23D7-18AF-7A2D-766AB1170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325"/>
            <a:ext cx="9144000" cy="51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642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3DD37E-2A4A-424D-80BC-9F86BC599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80" y="-229043"/>
            <a:ext cx="7223761" cy="594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38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0EA364-025B-4948-8A2C-DC17BC090D4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/>
              <a:t>Your thoughts on learning goals related to sustainability in additive manufacturing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82552-2666-4F06-8524-D76D7FD9703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9" y="1504597"/>
            <a:ext cx="8301065" cy="338828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Limitations and benefits of additive manufacturing </a:t>
            </a:r>
            <a:r>
              <a:rPr lang="en-GB" sz="1600" b="0" dirty="0">
                <a:solidFill>
                  <a:srgbClr val="000000"/>
                </a:solidFill>
                <a:latin typeface="Arial" panose="020B0604020202020204" pitchFamily="34" charset="0"/>
              </a:rPr>
              <a:t>more in depth.</a:t>
            </a:r>
          </a:p>
          <a:p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1776927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C2FA17-085C-4B8B-92D6-56F5F4846516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450851" y="291085"/>
            <a:ext cx="8327389" cy="1502517"/>
          </a:xfrm>
        </p:spPr>
        <p:txBody>
          <a:bodyPr/>
          <a:lstStyle/>
          <a:p>
            <a:r>
              <a:rPr lang="en-US" sz="3200" dirty="0"/>
              <a:t>Tools for sustainable design: design for production?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7A7EF5D8-3821-4D49-8F46-CEEBB0A16D13}"/>
              </a:ext>
            </a:extLst>
          </p:cNvPr>
          <p:cNvSpPr/>
          <p:nvPr/>
        </p:nvSpPr>
        <p:spPr>
          <a:xfrm>
            <a:off x="450850" y="3355596"/>
            <a:ext cx="8327389" cy="1073791"/>
          </a:xfrm>
          <a:custGeom>
            <a:avLst/>
            <a:gdLst>
              <a:gd name="connsiteX0" fmla="*/ 0 w 7784984"/>
              <a:gd name="connsiteY0" fmla="*/ 427839 h 1073791"/>
              <a:gd name="connsiteX1" fmla="*/ 25167 w 7784984"/>
              <a:gd name="connsiteY1" fmla="*/ 385894 h 1073791"/>
              <a:gd name="connsiteX2" fmla="*/ 75501 w 7784984"/>
              <a:gd name="connsiteY2" fmla="*/ 360727 h 1073791"/>
              <a:gd name="connsiteX3" fmla="*/ 117446 w 7784984"/>
              <a:gd name="connsiteY3" fmla="*/ 343949 h 1073791"/>
              <a:gd name="connsiteX4" fmla="*/ 151002 w 7784984"/>
              <a:gd name="connsiteY4" fmla="*/ 327171 h 1073791"/>
              <a:gd name="connsiteX5" fmla="*/ 184558 w 7784984"/>
              <a:gd name="connsiteY5" fmla="*/ 318782 h 1073791"/>
              <a:gd name="connsiteX6" fmla="*/ 511729 w 7784984"/>
              <a:gd name="connsiteY6" fmla="*/ 327171 h 1073791"/>
              <a:gd name="connsiteX7" fmla="*/ 562062 w 7784984"/>
              <a:gd name="connsiteY7" fmla="*/ 335560 h 1073791"/>
              <a:gd name="connsiteX8" fmla="*/ 612396 w 7784984"/>
              <a:gd name="connsiteY8" fmla="*/ 352338 h 1073791"/>
              <a:gd name="connsiteX9" fmla="*/ 645952 w 7784984"/>
              <a:gd name="connsiteY9" fmla="*/ 360727 h 1073791"/>
              <a:gd name="connsiteX10" fmla="*/ 696286 w 7784984"/>
              <a:gd name="connsiteY10" fmla="*/ 377505 h 1073791"/>
              <a:gd name="connsiteX11" fmla="*/ 738231 w 7784984"/>
              <a:gd name="connsiteY11" fmla="*/ 394283 h 1073791"/>
              <a:gd name="connsiteX12" fmla="*/ 780176 w 7784984"/>
              <a:gd name="connsiteY12" fmla="*/ 402672 h 1073791"/>
              <a:gd name="connsiteX13" fmla="*/ 864066 w 7784984"/>
              <a:gd name="connsiteY13" fmla="*/ 436228 h 1073791"/>
              <a:gd name="connsiteX14" fmla="*/ 889233 w 7784984"/>
              <a:gd name="connsiteY14" fmla="*/ 461395 h 1073791"/>
              <a:gd name="connsiteX15" fmla="*/ 964734 w 7784984"/>
              <a:gd name="connsiteY15" fmla="*/ 511729 h 1073791"/>
              <a:gd name="connsiteX16" fmla="*/ 998290 w 7784984"/>
              <a:gd name="connsiteY16" fmla="*/ 545285 h 1073791"/>
              <a:gd name="connsiteX17" fmla="*/ 1023457 w 7784984"/>
              <a:gd name="connsiteY17" fmla="*/ 562063 h 1073791"/>
              <a:gd name="connsiteX18" fmla="*/ 1048624 w 7784984"/>
              <a:gd name="connsiteY18" fmla="*/ 587230 h 1073791"/>
              <a:gd name="connsiteX19" fmla="*/ 1073791 w 7784984"/>
              <a:gd name="connsiteY19" fmla="*/ 604008 h 1073791"/>
              <a:gd name="connsiteX20" fmla="*/ 1157681 w 7784984"/>
              <a:gd name="connsiteY20" fmla="*/ 662731 h 1073791"/>
              <a:gd name="connsiteX21" fmla="*/ 1191237 w 7784984"/>
              <a:gd name="connsiteY21" fmla="*/ 679509 h 1073791"/>
              <a:gd name="connsiteX22" fmla="*/ 1308683 w 7784984"/>
              <a:gd name="connsiteY22" fmla="*/ 746621 h 1073791"/>
              <a:gd name="connsiteX23" fmla="*/ 1375795 w 7784984"/>
              <a:gd name="connsiteY23" fmla="*/ 771787 h 1073791"/>
              <a:gd name="connsiteX24" fmla="*/ 1417740 w 7784984"/>
              <a:gd name="connsiteY24" fmla="*/ 780176 h 1073791"/>
              <a:gd name="connsiteX25" fmla="*/ 1510018 w 7784984"/>
              <a:gd name="connsiteY25" fmla="*/ 805343 h 1073791"/>
              <a:gd name="connsiteX26" fmla="*/ 1669409 w 7784984"/>
              <a:gd name="connsiteY26" fmla="*/ 830510 h 1073791"/>
              <a:gd name="connsiteX27" fmla="*/ 1711354 w 7784984"/>
              <a:gd name="connsiteY27" fmla="*/ 838899 h 1073791"/>
              <a:gd name="connsiteX28" fmla="*/ 1828800 w 7784984"/>
              <a:gd name="connsiteY28" fmla="*/ 847288 h 1073791"/>
              <a:gd name="connsiteX29" fmla="*/ 2197916 w 7784984"/>
              <a:gd name="connsiteY29" fmla="*/ 813732 h 1073791"/>
              <a:gd name="connsiteX30" fmla="*/ 2206305 w 7784984"/>
              <a:gd name="connsiteY30" fmla="*/ 788565 h 1073791"/>
              <a:gd name="connsiteX31" fmla="*/ 2172749 w 7784984"/>
              <a:gd name="connsiteY31" fmla="*/ 738232 h 1073791"/>
              <a:gd name="connsiteX32" fmla="*/ 2155971 w 7784984"/>
              <a:gd name="connsiteY32" fmla="*/ 713065 h 1073791"/>
              <a:gd name="connsiteX33" fmla="*/ 2164360 w 7784984"/>
              <a:gd name="connsiteY33" fmla="*/ 671120 h 1073791"/>
              <a:gd name="connsiteX34" fmla="*/ 2189527 w 7784984"/>
              <a:gd name="connsiteY34" fmla="*/ 654342 h 1073791"/>
              <a:gd name="connsiteX35" fmla="*/ 2223083 w 7784984"/>
              <a:gd name="connsiteY35" fmla="*/ 629175 h 1073791"/>
              <a:gd name="connsiteX36" fmla="*/ 2248250 w 7784984"/>
              <a:gd name="connsiteY36" fmla="*/ 620786 h 1073791"/>
              <a:gd name="connsiteX37" fmla="*/ 2323751 w 7784984"/>
              <a:gd name="connsiteY37" fmla="*/ 562063 h 1073791"/>
              <a:gd name="connsiteX38" fmla="*/ 2357307 w 7784984"/>
              <a:gd name="connsiteY38" fmla="*/ 536896 h 1073791"/>
              <a:gd name="connsiteX39" fmla="*/ 2382473 w 7784984"/>
              <a:gd name="connsiteY39" fmla="*/ 511729 h 1073791"/>
              <a:gd name="connsiteX40" fmla="*/ 2407640 w 7784984"/>
              <a:gd name="connsiteY40" fmla="*/ 503340 h 1073791"/>
              <a:gd name="connsiteX41" fmla="*/ 2432807 w 7784984"/>
              <a:gd name="connsiteY41" fmla="*/ 486562 h 1073791"/>
              <a:gd name="connsiteX42" fmla="*/ 2541864 w 7784984"/>
              <a:gd name="connsiteY42" fmla="*/ 402672 h 1073791"/>
              <a:gd name="connsiteX43" fmla="*/ 2592198 w 7784984"/>
              <a:gd name="connsiteY43" fmla="*/ 385894 h 1073791"/>
              <a:gd name="connsiteX44" fmla="*/ 2567031 w 7784984"/>
              <a:gd name="connsiteY44" fmla="*/ 360727 h 1073791"/>
              <a:gd name="connsiteX45" fmla="*/ 2567031 w 7784984"/>
              <a:gd name="connsiteY45" fmla="*/ 302004 h 1073791"/>
              <a:gd name="connsiteX46" fmla="*/ 2600587 w 7784984"/>
              <a:gd name="connsiteY46" fmla="*/ 268448 h 1073791"/>
              <a:gd name="connsiteX47" fmla="*/ 2625754 w 7784984"/>
              <a:gd name="connsiteY47" fmla="*/ 260059 h 1073791"/>
              <a:gd name="connsiteX48" fmla="*/ 2667699 w 7784984"/>
              <a:gd name="connsiteY48" fmla="*/ 234892 h 1073791"/>
              <a:gd name="connsiteX49" fmla="*/ 2709644 w 7784984"/>
              <a:gd name="connsiteY49" fmla="*/ 218114 h 1073791"/>
              <a:gd name="connsiteX50" fmla="*/ 2759978 w 7784984"/>
              <a:gd name="connsiteY50" fmla="*/ 184558 h 1073791"/>
              <a:gd name="connsiteX51" fmla="*/ 2785145 w 7784984"/>
              <a:gd name="connsiteY51" fmla="*/ 176169 h 1073791"/>
              <a:gd name="connsiteX52" fmla="*/ 2818701 w 7784984"/>
              <a:gd name="connsiteY52" fmla="*/ 159391 h 1073791"/>
              <a:gd name="connsiteX53" fmla="*/ 2843868 w 7784984"/>
              <a:gd name="connsiteY53" fmla="*/ 151002 h 1073791"/>
              <a:gd name="connsiteX54" fmla="*/ 2869035 w 7784984"/>
              <a:gd name="connsiteY54" fmla="*/ 134224 h 1073791"/>
              <a:gd name="connsiteX55" fmla="*/ 2902591 w 7784984"/>
              <a:gd name="connsiteY55" fmla="*/ 125835 h 1073791"/>
              <a:gd name="connsiteX56" fmla="*/ 2936147 w 7784984"/>
              <a:gd name="connsiteY56" fmla="*/ 109057 h 1073791"/>
              <a:gd name="connsiteX57" fmla="*/ 2986481 w 7784984"/>
              <a:gd name="connsiteY57" fmla="*/ 100668 h 1073791"/>
              <a:gd name="connsiteX58" fmla="*/ 3036815 w 7784984"/>
              <a:gd name="connsiteY58" fmla="*/ 83890 h 1073791"/>
              <a:gd name="connsiteX59" fmla="*/ 3145872 w 7784984"/>
              <a:gd name="connsiteY59" fmla="*/ 67112 h 1073791"/>
              <a:gd name="connsiteX60" fmla="*/ 3229762 w 7784984"/>
              <a:gd name="connsiteY60" fmla="*/ 50334 h 1073791"/>
              <a:gd name="connsiteX61" fmla="*/ 3422708 w 7784984"/>
              <a:gd name="connsiteY61" fmla="*/ 92279 h 1073791"/>
              <a:gd name="connsiteX62" fmla="*/ 3439486 w 7784984"/>
              <a:gd name="connsiteY62" fmla="*/ 125835 h 1073791"/>
              <a:gd name="connsiteX63" fmla="*/ 3414319 w 7784984"/>
              <a:gd name="connsiteY63" fmla="*/ 604008 h 1073791"/>
              <a:gd name="connsiteX64" fmla="*/ 3405930 w 7784984"/>
              <a:gd name="connsiteY64" fmla="*/ 687898 h 1073791"/>
              <a:gd name="connsiteX65" fmla="*/ 3389152 w 7784984"/>
              <a:gd name="connsiteY65" fmla="*/ 755010 h 1073791"/>
              <a:gd name="connsiteX66" fmla="*/ 3397541 w 7784984"/>
              <a:gd name="connsiteY66" fmla="*/ 813732 h 1073791"/>
              <a:gd name="connsiteX67" fmla="*/ 3447875 w 7784984"/>
              <a:gd name="connsiteY67" fmla="*/ 864066 h 1073791"/>
              <a:gd name="connsiteX68" fmla="*/ 3481431 w 7784984"/>
              <a:gd name="connsiteY68" fmla="*/ 872455 h 1073791"/>
              <a:gd name="connsiteX69" fmla="*/ 3523376 w 7784984"/>
              <a:gd name="connsiteY69" fmla="*/ 889233 h 1073791"/>
              <a:gd name="connsiteX70" fmla="*/ 3565321 w 7784984"/>
              <a:gd name="connsiteY70" fmla="*/ 897622 h 1073791"/>
              <a:gd name="connsiteX71" fmla="*/ 3632433 w 7784984"/>
              <a:gd name="connsiteY71" fmla="*/ 914400 h 1073791"/>
              <a:gd name="connsiteX72" fmla="*/ 3749879 w 7784984"/>
              <a:gd name="connsiteY72" fmla="*/ 939567 h 1073791"/>
              <a:gd name="connsiteX73" fmla="*/ 3808602 w 7784984"/>
              <a:gd name="connsiteY73" fmla="*/ 956345 h 1073791"/>
              <a:gd name="connsiteX74" fmla="*/ 3875714 w 7784984"/>
              <a:gd name="connsiteY74" fmla="*/ 964734 h 1073791"/>
              <a:gd name="connsiteX75" fmla="*/ 3942826 w 7784984"/>
              <a:gd name="connsiteY75" fmla="*/ 981512 h 1073791"/>
              <a:gd name="connsiteX76" fmla="*/ 4001549 w 7784984"/>
              <a:gd name="connsiteY76" fmla="*/ 989901 h 1073791"/>
              <a:gd name="connsiteX77" fmla="*/ 4127384 w 7784984"/>
              <a:gd name="connsiteY77" fmla="*/ 1015068 h 1073791"/>
              <a:gd name="connsiteX78" fmla="*/ 4244829 w 7784984"/>
              <a:gd name="connsiteY78" fmla="*/ 1048624 h 1073791"/>
              <a:gd name="connsiteX79" fmla="*/ 4311941 w 7784984"/>
              <a:gd name="connsiteY79" fmla="*/ 1057013 h 1073791"/>
              <a:gd name="connsiteX80" fmla="*/ 4370664 w 7784984"/>
              <a:gd name="connsiteY80" fmla="*/ 1065402 h 1073791"/>
              <a:gd name="connsiteX81" fmla="*/ 4479721 w 7784984"/>
              <a:gd name="connsiteY81" fmla="*/ 1073791 h 1073791"/>
              <a:gd name="connsiteX82" fmla="*/ 4815281 w 7784984"/>
              <a:gd name="connsiteY82" fmla="*/ 1065402 h 1073791"/>
              <a:gd name="connsiteX83" fmla="*/ 4848837 w 7784984"/>
              <a:gd name="connsiteY83" fmla="*/ 1040235 h 1073791"/>
              <a:gd name="connsiteX84" fmla="*/ 4874004 w 7784984"/>
              <a:gd name="connsiteY84" fmla="*/ 1031846 h 1073791"/>
              <a:gd name="connsiteX85" fmla="*/ 4899171 w 7784984"/>
              <a:gd name="connsiteY85" fmla="*/ 998290 h 1073791"/>
              <a:gd name="connsiteX86" fmla="*/ 4915949 w 7784984"/>
              <a:gd name="connsiteY86" fmla="*/ 973123 h 1073791"/>
              <a:gd name="connsiteX87" fmla="*/ 4949505 w 7784984"/>
              <a:gd name="connsiteY87" fmla="*/ 956345 h 1073791"/>
              <a:gd name="connsiteX88" fmla="*/ 4983061 w 7784984"/>
              <a:gd name="connsiteY88" fmla="*/ 914400 h 1073791"/>
              <a:gd name="connsiteX89" fmla="*/ 4999839 w 7784984"/>
              <a:gd name="connsiteY89" fmla="*/ 889233 h 1073791"/>
              <a:gd name="connsiteX90" fmla="*/ 5025006 w 7784984"/>
              <a:gd name="connsiteY90" fmla="*/ 872455 h 1073791"/>
              <a:gd name="connsiteX91" fmla="*/ 5050173 w 7784984"/>
              <a:gd name="connsiteY91" fmla="*/ 838899 h 1073791"/>
              <a:gd name="connsiteX92" fmla="*/ 5100507 w 7784984"/>
              <a:gd name="connsiteY92" fmla="*/ 788565 h 1073791"/>
              <a:gd name="connsiteX93" fmla="*/ 5142451 w 7784984"/>
              <a:gd name="connsiteY93" fmla="*/ 729843 h 1073791"/>
              <a:gd name="connsiteX94" fmla="*/ 5167618 w 7784984"/>
              <a:gd name="connsiteY94" fmla="*/ 704676 h 1073791"/>
              <a:gd name="connsiteX95" fmla="*/ 5184396 w 7784984"/>
              <a:gd name="connsiteY95" fmla="*/ 671120 h 1073791"/>
              <a:gd name="connsiteX96" fmla="*/ 5209563 w 7784984"/>
              <a:gd name="connsiteY96" fmla="*/ 637564 h 1073791"/>
              <a:gd name="connsiteX97" fmla="*/ 5226341 w 7784984"/>
              <a:gd name="connsiteY97" fmla="*/ 612397 h 1073791"/>
              <a:gd name="connsiteX98" fmla="*/ 5234730 w 7784984"/>
              <a:gd name="connsiteY98" fmla="*/ 570452 h 1073791"/>
              <a:gd name="connsiteX99" fmla="*/ 5251508 w 7784984"/>
              <a:gd name="connsiteY99" fmla="*/ 394283 h 1073791"/>
              <a:gd name="connsiteX100" fmla="*/ 5259897 w 7784984"/>
              <a:gd name="connsiteY100" fmla="*/ 360727 h 1073791"/>
              <a:gd name="connsiteX101" fmla="*/ 5276675 w 7784984"/>
              <a:gd name="connsiteY101" fmla="*/ 327171 h 1073791"/>
              <a:gd name="connsiteX102" fmla="*/ 5310231 w 7784984"/>
              <a:gd name="connsiteY102" fmla="*/ 260059 h 1073791"/>
              <a:gd name="connsiteX103" fmla="*/ 5394121 w 7784984"/>
              <a:gd name="connsiteY103" fmla="*/ 201336 h 1073791"/>
              <a:gd name="connsiteX104" fmla="*/ 5461233 w 7784984"/>
              <a:gd name="connsiteY104" fmla="*/ 159391 h 1073791"/>
              <a:gd name="connsiteX105" fmla="*/ 5503178 w 7784984"/>
              <a:gd name="connsiteY105" fmla="*/ 151002 h 1073791"/>
              <a:gd name="connsiteX106" fmla="*/ 5545123 w 7784984"/>
              <a:gd name="connsiteY106" fmla="*/ 134224 h 1073791"/>
              <a:gd name="connsiteX107" fmla="*/ 5587068 w 7784984"/>
              <a:gd name="connsiteY107" fmla="*/ 125835 h 1073791"/>
              <a:gd name="connsiteX108" fmla="*/ 5629013 w 7784984"/>
              <a:gd name="connsiteY108" fmla="*/ 109057 h 1073791"/>
              <a:gd name="connsiteX109" fmla="*/ 5712903 w 7784984"/>
              <a:gd name="connsiteY109" fmla="*/ 92279 h 1073791"/>
              <a:gd name="connsiteX110" fmla="*/ 5763237 w 7784984"/>
              <a:gd name="connsiteY110" fmla="*/ 75501 h 1073791"/>
              <a:gd name="connsiteX111" fmla="*/ 5813571 w 7784984"/>
              <a:gd name="connsiteY111" fmla="*/ 67112 h 1073791"/>
              <a:gd name="connsiteX112" fmla="*/ 5847127 w 7784984"/>
              <a:gd name="connsiteY112" fmla="*/ 58723 h 1073791"/>
              <a:gd name="connsiteX113" fmla="*/ 5947795 w 7784984"/>
              <a:gd name="connsiteY113" fmla="*/ 41945 h 1073791"/>
              <a:gd name="connsiteX114" fmla="*/ 6048462 w 7784984"/>
              <a:gd name="connsiteY114" fmla="*/ 50334 h 1073791"/>
              <a:gd name="connsiteX115" fmla="*/ 6056851 w 7784984"/>
              <a:gd name="connsiteY115" fmla="*/ 83890 h 1073791"/>
              <a:gd name="connsiteX116" fmla="*/ 6090407 w 7784984"/>
              <a:gd name="connsiteY116" fmla="*/ 100668 h 1073791"/>
              <a:gd name="connsiteX117" fmla="*/ 6140741 w 7784984"/>
              <a:gd name="connsiteY117" fmla="*/ 117446 h 1073791"/>
              <a:gd name="connsiteX118" fmla="*/ 6191075 w 7784984"/>
              <a:gd name="connsiteY118" fmla="*/ 151002 h 1073791"/>
              <a:gd name="connsiteX119" fmla="*/ 6266576 w 7784984"/>
              <a:gd name="connsiteY119" fmla="*/ 176169 h 1073791"/>
              <a:gd name="connsiteX120" fmla="*/ 6291743 w 7784984"/>
              <a:gd name="connsiteY120" fmla="*/ 184558 h 1073791"/>
              <a:gd name="connsiteX121" fmla="*/ 6392411 w 7784984"/>
              <a:gd name="connsiteY121" fmla="*/ 176169 h 1073791"/>
              <a:gd name="connsiteX122" fmla="*/ 6467912 w 7784984"/>
              <a:gd name="connsiteY122" fmla="*/ 159391 h 1073791"/>
              <a:gd name="connsiteX123" fmla="*/ 6509857 w 7784984"/>
              <a:gd name="connsiteY123" fmla="*/ 151002 h 1073791"/>
              <a:gd name="connsiteX124" fmla="*/ 6543413 w 7784984"/>
              <a:gd name="connsiteY124" fmla="*/ 134224 h 1073791"/>
              <a:gd name="connsiteX125" fmla="*/ 6576969 w 7784984"/>
              <a:gd name="connsiteY125" fmla="*/ 125835 h 1073791"/>
              <a:gd name="connsiteX126" fmla="*/ 6627303 w 7784984"/>
              <a:gd name="connsiteY126" fmla="*/ 109057 h 1073791"/>
              <a:gd name="connsiteX127" fmla="*/ 6660859 w 7784984"/>
              <a:gd name="connsiteY127" fmla="*/ 92279 h 1073791"/>
              <a:gd name="connsiteX128" fmla="*/ 6702804 w 7784984"/>
              <a:gd name="connsiteY128" fmla="*/ 75501 h 1073791"/>
              <a:gd name="connsiteX129" fmla="*/ 6727971 w 7784984"/>
              <a:gd name="connsiteY129" fmla="*/ 67112 h 1073791"/>
              <a:gd name="connsiteX130" fmla="*/ 6820250 w 7784984"/>
              <a:gd name="connsiteY130" fmla="*/ 25167 h 1073791"/>
              <a:gd name="connsiteX131" fmla="*/ 6920918 w 7784984"/>
              <a:gd name="connsiteY131" fmla="*/ 8389 h 1073791"/>
              <a:gd name="connsiteX132" fmla="*/ 6954473 w 7784984"/>
              <a:gd name="connsiteY132" fmla="*/ 0 h 1073791"/>
              <a:gd name="connsiteX133" fmla="*/ 7055141 w 7784984"/>
              <a:gd name="connsiteY133" fmla="*/ 8389 h 1073791"/>
              <a:gd name="connsiteX134" fmla="*/ 7088697 w 7784984"/>
              <a:gd name="connsiteY134" fmla="*/ 25167 h 1073791"/>
              <a:gd name="connsiteX135" fmla="*/ 7113864 w 7784984"/>
              <a:gd name="connsiteY135" fmla="*/ 33556 h 1073791"/>
              <a:gd name="connsiteX136" fmla="*/ 7147420 w 7784984"/>
              <a:gd name="connsiteY136" fmla="*/ 58723 h 1073791"/>
              <a:gd name="connsiteX137" fmla="*/ 7197754 w 7784984"/>
              <a:gd name="connsiteY137" fmla="*/ 83890 h 1073791"/>
              <a:gd name="connsiteX138" fmla="*/ 7248088 w 7784984"/>
              <a:gd name="connsiteY138" fmla="*/ 134224 h 1073791"/>
              <a:gd name="connsiteX139" fmla="*/ 7273255 w 7784984"/>
              <a:gd name="connsiteY139" fmla="*/ 159391 h 1073791"/>
              <a:gd name="connsiteX140" fmla="*/ 7298422 w 7784984"/>
              <a:gd name="connsiteY140" fmla="*/ 184558 h 1073791"/>
              <a:gd name="connsiteX141" fmla="*/ 7348756 w 7784984"/>
              <a:gd name="connsiteY141" fmla="*/ 201336 h 1073791"/>
              <a:gd name="connsiteX142" fmla="*/ 7407479 w 7784984"/>
              <a:gd name="connsiteY142" fmla="*/ 218114 h 1073791"/>
              <a:gd name="connsiteX143" fmla="*/ 7457813 w 7784984"/>
              <a:gd name="connsiteY143" fmla="*/ 251670 h 1073791"/>
              <a:gd name="connsiteX144" fmla="*/ 7482980 w 7784984"/>
              <a:gd name="connsiteY144" fmla="*/ 268448 h 1073791"/>
              <a:gd name="connsiteX145" fmla="*/ 7508147 w 7784984"/>
              <a:gd name="connsiteY145" fmla="*/ 285226 h 1073791"/>
              <a:gd name="connsiteX146" fmla="*/ 7583648 w 7784984"/>
              <a:gd name="connsiteY146" fmla="*/ 318782 h 1073791"/>
              <a:gd name="connsiteX147" fmla="*/ 7617204 w 7784984"/>
              <a:gd name="connsiteY147" fmla="*/ 327171 h 1073791"/>
              <a:gd name="connsiteX148" fmla="*/ 7642371 w 7784984"/>
              <a:gd name="connsiteY148" fmla="*/ 335560 h 1073791"/>
              <a:gd name="connsiteX149" fmla="*/ 7684316 w 7784984"/>
              <a:gd name="connsiteY149" fmla="*/ 352338 h 1073791"/>
              <a:gd name="connsiteX150" fmla="*/ 7734650 w 7784984"/>
              <a:gd name="connsiteY150" fmla="*/ 360727 h 1073791"/>
              <a:gd name="connsiteX151" fmla="*/ 7759817 w 7784984"/>
              <a:gd name="connsiteY151" fmla="*/ 377505 h 1073791"/>
              <a:gd name="connsiteX152" fmla="*/ 7784984 w 7784984"/>
              <a:gd name="connsiteY152" fmla="*/ 385894 h 107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7784984" h="1073791">
                <a:moveTo>
                  <a:pt x="0" y="427839"/>
                </a:moveTo>
                <a:cubicBezTo>
                  <a:pt x="8389" y="413857"/>
                  <a:pt x="14556" y="398274"/>
                  <a:pt x="25167" y="385894"/>
                </a:cubicBezTo>
                <a:cubicBezTo>
                  <a:pt x="39234" y="369483"/>
                  <a:pt x="56957" y="367681"/>
                  <a:pt x="75501" y="360727"/>
                </a:cubicBezTo>
                <a:cubicBezTo>
                  <a:pt x="89601" y="355440"/>
                  <a:pt x="103685" y="350065"/>
                  <a:pt x="117446" y="343949"/>
                </a:cubicBezTo>
                <a:cubicBezTo>
                  <a:pt x="128874" y="338870"/>
                  <a:pt x="139293" y="331562"/>
                  <a:pt x="151002" y="327171"/>
                </a:cubicBezTo>
                <a:cubicBezTo>
                  <a:pt x="161797" y="323123"/>
                  <a:pt x="173373" y="321578"/>
                  <a:pt x="184558" y="318782"/>
                </a:cubicBezTo>
                <a:lnTo>
                  <a:pt x="511729" y="327171"/>
                </a:lnTo>
                <a:cubicBezTo>
                  <a:pt x="528721" y="327926"/>
                  <a:pt x="545561" y="331435"/>
                  <a:pt x="562062" y="335560"/>
                </a:cubicBezTo>
                <a:cubicBezTo>
                  <a:pt x="579220" y="339849"/>
                  <a:pt x="595456" y="347256"/>
                  <a:pt x="612396" y="352338"/>
                </a:cubicBezTo>
                <a:cubicBezTo>
                  <a:pt x="623439" y="355651"/>
                  <a:pt x="634909" y="357414"/>
                  <a:pt x="645952" y="360727"/>
                </a:cubicBezTo>
                <a:cubicBezTo>
                  <a:pt x="662892" y="365809"/>
                  <a:pt x="679665" y="371461"/>
                  <a:pt x="696286" y="377505"/>
                </a:cubicBezTo>
                <a:cubicBezTo>
                  <a:pt x="710438" y="382651"/>
                  <a:pt x="723807" y="389956"/>
                  <a:pt x="738231" y="394283"/>
                </a:cubicBezTo>
                <a:cubicBezTo>
                  <a:pt x="751888" y="398380"/>
                  <a:pt x="766649" y="398163"/>
                  <a:pt x="780176" y="402672"/>
                </a:cubicBezTo>
                <a:cubicBezTo>
                  <a:pt x="808748" y="412196"/>
                  <a:pt x="864066" y="436228"/>
                  <a:pt x="864066" y="436228"/>
                </a:cubicBezTo>
                <a:cubicBezTo>
                  <a:pt x="872455" y="444617"/>
                  <a:pt x="879579" y="454499"/>
                  <a:pt x="889233" y="461395"/>
                </a:cubicBezTo>
                <a:cubicBezTo>
                  <a:pt x="981255" y="527125"/>
                  <a:pt x="852244" y="411737"/>
                  <a:pt x="964734" y="511729"/>
                </a:cubicBezTo>
                <a:cubicBezTo>
                  <a:pt x="976557" y="522238"/>
                  <a:pt x="986280" y="534990"/>
                  <a:pt x="998290" y="545285"/>
                </a:cubicBezTo>
                <a:cubicBezTo>
                  <a:pt x="1005945" y="551846"/>
                  <a:pt x="1015712" y="555608"/>
                  <a:pt x="1023457" y="562063"/>
                </a:cubicBezTo>
                <a:cubicBezTo>
                  <a:pt x="1032571" y="569658"/>
                  <a:pt x="1039510" y="579635"/>
                  <a:pt x="1048624" y="587230"/>
                </a:cubicBezTo>
                <a:cubicBezTo>
                  <a:pt x="1056369" y="593685"/>
                  <a:pt x="1065587" y="598148"/>
                  <a:pt x="1073791" y="604008"/>
                </a:cubicBezTo>
                <a:cubicBezTo>
                  <a:pt x="1098341" y="621544"/>
                  <a:pt x="1131967" y="649874"/>
                  <a:pt x="1157681" y="662731"/>
                </a:cubicBezTo>
                <a:cubicBezTo>
                  <a:pt x="1168866" y="668324"/>
                  <a:pt x="1180514" y="673075"/>
                  <a:pt x="1191237" y="679509"/>
                </a:cubicBezTo>
                <a:cubicBezTo>
                  <a:pt x="1226898" y="700906"/>
                  <a:pt x="1267547" y="736337"/>
                  <a:pt x="1308683" y="746621"/>
                </a:cubicBezTo>
                <a:cubicBezTo>
                  <a:pt x="1435266" y="778267"/>
                  <a:pt x="1244184" y="727919"/>
                  <a:pt x="1375795" y="771787"/>
                </a:cubicBezTo>
                <a:cubicBezTo>
                  <a:pt x="1389322" y="776296"/>
                  <a:pt x="1403907" y="776718"/>
                  <a:pt x="1417740" y="780176"/>
                </a:cubicBezTo>
                <a:cubicBezTo>
                  <a:pt x="1433324" y="784072"/>
                  <a:pt x="1487423" y="801106"/>
                  <a:pt x="1510018" y="805343"/>
                </a:cubicBezTo>
                <a:cubicBezTo>
                  <a:pt x="1691699" y="839408"/>
                  <a:pt x="1541258" y="809151"/>
                  <a:pt x="1669409" y="830510"/>
                </a:cubicBezTo>
                <a:cubicBezTo>
                  <a:pt x="1683474" y="832854"/>
                  <a:pt x="1697174" y="837406"/>
                  <a:pt x="1711354" y="838899"/>
                </a:cubicBezTo>
                <a:cubicBezTo>
                  <a:pt x="1750387" y="843008"/>
                  <a:pt x="1789651" y="844492"/>
                  <a:pt x="1828800" y="847288"/>
                </a:cubicBezTo>
                <a:cubicBezTo>
                  <a:pt x="1949639" y="844411"/>
                  <a:pt x="2136705" y="936154"/>
                  <a:pt x="2197916" y="813732"/>
                </a:cubicBezTo>
                <a:cubicBezTo>
                  <a:pt x="2201871" y="805823"/>
                  <a:pt x="2203509" y="796954"/>
                  <a:pt x="2206305" y="788565"/>
                </a:cubicBezTo>
                <a:lnTo>
                  <a:pt x="2172749" y="738232"/>
                </a:lnTo>
                <a:lnTo>
                  <a:pt x="2155971" y="713065"/>
                </a:lnTo>
                <a:cubicBezTo>
                  <a:pt x="2158767" y="699083"/>
                  <a:pt x="2157286" y="683500"/>
                  <a:pt x="2164360" y="671120"/>
                </a:cubicBezTo>
                <a:cubicBezTo>
                  <a:pt x="2169362" y="662366"/>
                  <a:pt x="2181323" y="660202"/>
                  <a:pt x="2189527" y="654342"/>
                </a:cubicBezTo>
                <a:cubicBezTo>
                  <a:pt x="2200904" y="646215"/>
                  <a:pt x="2210944" y="636112"/>
                  <a:pt x="2223083" y="629175"/>
                </a:cubicBezTo>
                <a:cubicBezTo>
                  <a:pt x="2230761" y="624788"/>
                  <a:pt x="2240520" y="625080"/>
                  <a:pt x="2248250" y="620786"/>
                </a:cubicBezTo>
                <a:cubicBezTo>
                  <a:pt x="2318016" y="582027"/>
                  <a:pt x="2278700" y="600678"/>
                  <a:pt x="2323751" y="562063"/>
                </a:cubicBezTo>
                <a:cubicBezTo>
                  <a:pt x="2334367" y="552964"/>
                  <a:pt x="2346691" y="545995"/>
                  <a:pt x="2357307" y="536896"/>
                </a:cubicBezTo>
                <a:cubicBezTo>
                  <a:pt x="2366314" y="529175"/>
                  <a:pt x="2372602" y="518310"/>
                  <a:pt x="2382473" y="511729"/>
                </a:cubicBezTo>
                <a:cubicBezTo>
                  <a:pt x="2389831" y="506824"/>
                  <a:pt x="2399731" y="507295"/>
                  <a:pt x="2407640" y="503340"/>
                </a:cubicBezTo>
                <a:cubicBezTo>
                  <a:pt x="2416658" y="498831"/>
                  <a:pt x="2424418" y="492155"/>
                  <a:pt x="2432807" y="486562"/>
                </a:cubicBezTo>
                <a:cubicBezTo>
                  <a:pt x="2462570" y="441917"/>
                  <a:pt x="2467257" y="427541"/>
                  <a:pt x="2541864" y="402672"/>
                </a:cubicBezTo>
                <a:lnTo>
                  <a:pt x="2592198" y="385894"/>
                </a:lnTo>
                <a:cubicBezTo>
                  <a:pt x="2583809" y="377505"/>
                  <a:pt x="2573612" y="370598"/>
                  <a:pt x="2567031" y="360727"/>
                </a:cubicBezTo>
                <a:cubicBezTo>
                  <a:pt x="2555427" y="343322"/>
                  <a:pt x="2555935" y="319758"/>
                  <a:pt x="2567031" y="302004"/>
                </a:cubicBezTo>
                <a:cubicBezTo>
                  <a:pt x="2575415" y="288590"/>
                  <a:pt x="2587715" y="277642"/>
                  <a:pt x="2600587" y="268448"/>
                </a:cubicBezTo>
                <a:cubicBezTo>
                  <a:pt x="2607783" y="263308"/>
                  <a:pt x="2617845" y="264014"/>
                  <a:pt x="2625754" y="260059"/>
                </a:cubicBezTo>
                <a:cubicBezTo>
                  <a:pt x="2640338" y="252767"/>
                  <a:pt x="2653115" y="242184"/>
                  <a:pt x="2667699" y="234892"/>
                </a:cubicBezTo>
                <a:cubicBezTo>
                  <a:pt x="2681168" y="228158"/>
                  <a:pt x="2696424" y="225325"/>
                  <a:pt x="2709644" y="218114"/>
                </a:cubicBezTo>
                <a:cubicBezTo>
                  <a:pt x="2727346" y="208458"/>
                  <a:pt x="2742351" y="194351"/>
                  <a:pt x="2759978" y="184558"/>
                </a:cubicBezTo>
                <a:cubicBezTo>
                  <a:pt x="2767708" y="180264"/>
                  <a:pt x="2777017" y="179652"/>
                  <a:pt x="2785145" y="176169"/>
                </a:cubicBezTo>
                <a:cubicBezTo>
                  <a:pt x="2796639" y="171243"/>
                  <a:pt x="2807207" y="164317"/>
                  <a:pt x="2818701" y="159391"/>
                </a:cubicBezTo>
                <a:cubicBezTo>
                  <a:pt x="2826829" y="155908"/>
                  <a:pt x="2835959" y="154957"/>
                  <a:pt x="2843868" y="151002"/>
                </a:cubicBezTo>
                <a:cubicBezTo>
                  <a:pt x="2852886" y="146493"/>
                  <a:pt x="2859768" y="138196"/>
                  <a:pt x="2869035" y="134224"/>
                </a:cubicBezTo>
                <a:cubicBezTo>
                  <a:pt x="2879632" y="129682"/>
                  <a:pt x="2891796" y="129883"/>
                  <a:pt x="2902591" y="125835"/>
                </a:cubicBezTo>
                <a:cubicBezTo>
                  <a:pt x="2914300" y="121444"/>
                  <a:pt x="2924169" y="112650"/>
                  <a:pt x="2936147" y="109057"/>
                </a:cubicBezTo>
                <a:cubicBezTo>
                  <a:pt x="2952439" y="104169"/>
                  <a:pt x="2969979" y="104793"/>
                  <a:pt x="2986481" y="100668"/>
                </a:cubicBezTo>
                <a:cubicBezTo>
                  <a:pt x="3003639" y="96379"/>
                  <a:pt x="3019657" y="88179"/>
                  <a:pt x="3036815" y="83890"/>
                </a:cubicBezTo>
                <a:cubicBezTo>
                  <a:pt x="3053555" y="79705"/>
                  <a:pt x="3132035" y="69241"/>
                  <a:pt x="3145872" y="67112"/>
                </a:cubicBezTo>
                <a:cubicBezTo>
                  <a:pt x="3199351" y="58884"/>
                  <a:pt x="3185281" y="61454"/>
                  <a:pt x="3229762" y="50334"/>
                </a:cubicBezTo>
                <a:cubicBezTo>
                  <a:pt x="3489209" y="62127"/>
                  <a:pt x="3387518" y="-1560"/>
                  <a:pt x="3422708" y="92279"/>
                </a:cubicBezTo>
                <a:cubicBezTo>
                  <a:pt x="3427099" y="103988"/>
                  <a:pt x="3433893" y="114650"/>
                  <a:pt x="3439486" y="125835"/>
                </a:cubicBezTo>
                <a:cubicBezTo>
                  <a:pt x="3429890" y="461711"/>
                  <a:pt x="3439610" y="334235"/>
                  <a:pt x="3414319" y="604008"/>
                </a:cubicBezTo>
                <a:cubicBezTo>
                  <a:pt x="3411696" y="631988"/>
                  <a:pt x="3412746" y="660634"/>
                  <a:pt x="3405930" y="687898"/>
                </a:cubicBezTo>
                <a:lnTo>
                  <a:pt x="3389152" y="755010"/>
                </a:lnTo>
                <a:cubicBezTo>
                  <a:pt x="3391948" y="774584"/>
                  <a:pt x="3391859" y="794793"/>
                  <a:pt x="3397541" y="813732"/>
                </a:cubicBezTo>
                <a:cubicBezTo>
                  <a:pt x="3403552" y="833768"/>
                  <a:pt x="3431940" y="856098"/>
                  <a:pt x="3447875" y="864066"/>
                </a:cubicBezTo>
                <a:cubicBezTo>
                  <a:pt x="3458187" y="869222"/>
                  <a:pt x="3470493" y="868809"/>
                  <a:pt x="3481431" y="872455"/>
                </a:cubicBezTo>
                <a:cubicBezTo>
                  <a:pt x="3495717" y="877217"/>
                  <a:pt x="3508952" y="884906"/>
                  <a:pt x="3523376" y="889233"/>
                </a:cubicBezTo>
                <a:cubicBezTo>
                  <a:pt x="3537033" y="893330"/>
                  <a:pt x="3551428" y="894416"/>
                  <a:pt x="3565321" y="897622"/>
                </a:cubicBezTo>
                <a:cubicBezTo>
                  <a:pt x="3587790" y="902807"/>
                  <a:pt x="3610152" y="908459"/>
                  <a:pt x="3632433" y="914400"/>
                </a:cubicBezTo>
                <a:cubicBezTo>
                  <a:pt x="3849174" y="972197"/>
                  <a:pt x="3535989" y="893733"/>
                  <a:pt x="3749879" y="939567"/>
                </a:cubicBezTo>
                <a:cubicBezTo>
                  <a:pt x="3769785" y="943833"/>
                  <a:pt x="3788640" y="952353"/>
                  <a:pt x="3808602" y="956345"/>
                </a:cubicBezTo>
                <a:cubicBezTo>
                  <a:pt x="3830709" y="960766"/>
                  <a:pt x="3853555" y="960579"/>
                  <a:pt x="3875714" y="964734"/>
                </a:cubicBezTo>
                <a:cubicBezTo>
                  <a:pt x="3898378" y="968984"/>
                  <a:pt x="3920215" y="976990"/>
                  <a:pt x="3942826" y="981512"/>
                </a:cubicBezTo>
                <a:cubicBezTo>
                  <a:pt x="3962215" y="985390"/>
                  <a:pt x="3982215" y="985758"/>
                  <a:pt x="4001549" y="989901"/>
                </a:cubicBezTo>
                <a:cubicBezTo>
                  <a:pt x="4146270" y="1020913"/>
                  <a:pt x="3968841" y="995250"/>
                  <a:pt x="4127384" y="1015068"/>
                </a:cubicBezTo>
                <a:cubicBezTo>
                  <a:pt x="4166532" y="1026253"/>
                  <a:pt x="4204428" y="1043574"/>
                  <a:pt x="4244829" y="1048624"/>
                </a:cubicBezTo>
                <a:lnTo>
                  <a:pt x="4311941" y="1057013"/>
                </a:lnTo>
                <a:cubicBezTo>
                  <a:pt x="4331541" y="1059626"/>
                  <a:pt x="4350989" y="1063435"/>
                  <a:pt x="4370664" y="1065402"/>
                </a:cubicBezTo>
                <a:cubicBezTo>
                  <a:pt x="4406943" y="1069030"/>
                  <a:pt x="4443369" y="1070995"/>
                  <a:pt x="4479721" y="1073791"/>
                </a:cubicBezTo>
                <a:cubicBezTo>
                  <a:pt x="4591574" y="1070995"/>
                  <a:pt x="4703852" y="1075532"/>
                  <a:pt x="4815281" y="1065402"/>
                </a:cubicBezTo>
                <a:cubicBezTo>
                  <a:pt x="4829205" y="1064136"/>
                  <a:pt x="4836698" y="1047172"/>
                  <a:pt x="4848837" y="1040235"/>
                </a:cubicBezTo>
                <a:cubicBezTo>
                  <a:pt x="4856515" y="1035848"/>
                  <a:pt x="4865615" y="1034642"/>
                  <a:pt x="4874004" y="1031846"/>
                </a:cubicBezTo>
                <a:cubicBezTo>
                  <a:pt x="4882393" y="1020661"/>
                  <a:pt x="4891044" y="1009667"/>
                  <a:pt x="4899171" y="998290"/>
                </a:cubicBezTo>
                <a:cubicBezTo>
                  <a:pt x="4905031" y="990086"/>
                  <a:pt x="4908204" y="979578"/>
                  <a:pt x="4915949" y="973123"/>
                </a:cubicBezTo>
                <a:cubicBezTo>
                  <a:pt x="4925556" y="965117"/>
                  <a:pt x="4938320" y="961938"/>
                  <a:pt x="4949505" y="956345"/>
                </a:cubicBezTo>
                <a:cubicBezTo>
                  <a:pt x="4960690" y="942363"/>
                  <a:pt x="4972318" y="928724"/>
                  <a:pt x="4983061" y="914400"/>
                </a:cubicBezTo>
                <a:cubicBezTo>
                  <a:pt x="4989110" y="906334"/>
                  <a:pt x="4992710" y="896362"/>
                  <a:pt x="4999839" y="889233"/>
                </a:cubicBezTo>
                <a:cubicBezTo>
                  <a:pt x="5006968" y="882104"/>
                  <a:pt x="5017877" y="879584"/>
                  <a:pt x="5025006" y="872455"/>
                </a:cubicBezTo>
                <a:cubicBezTo>
                  <a:pt x="5034893" y="862568"/>
                  <a:pt x="5040820" y="849291"/>
                  <a:pt x="5050173" y="838899"/>
                </a:cubicBezTo>
                <a:cubicBezTo>
                  <a:pt x="5066046" y="821262"/>
                  <a:pt x="5087346" y="808308"/>
                  <a:pt x="5100507" y="788565"/>
                </a:cubicBezTo>
                <a:cubicBezTo>
                  <a:pt x="5113789" y="768641"/>
                  <a:pt x="5126836" y="748060"/>
                  <a:pt x="5142451" y="729843"/>
                </a:cubicBezTo>
                <a:cubicBezTo>
                  <a:pt x="5150172" y="720835"/>
                  <a:pt x="5160722" y="714330"/>
                  <a:pt x="5167618" y="704676"/>
                </a:cubicBezTo>
                <a:cubicBezTo>
                  <a:pt x="5174887" y="694500"/>
                  <a:pt x="5177768" y="681725"/>
                  <a:pt x="5184396" y="671120"/>
                </a:cubicBezTo>
                <a:cubicBezTo>
                  <a:pt x="5191806" y="659264"/>
                  <a:pt x="5201436" y="648941"/>
                  <a:pt x="5209563" y="637564"/>
                </a:cubicBezTo>
                <a:cubicBezTo>
                  <a:pt x="5215423" y="629360"/>
                  <a:pt x="5220748" y="620786"/>
                  <a:pt x="5226341" y="612397"/>
                </a:cubicBezTo>
                <a:cubicBezTo>
                  <a:pt x="5229137" y="598415"/>
                  <a:pt x="5233096" y="584617"/>
                  <a:pt x="5234730" y="570452"/>
                </a:cubicBezTo>
                <a:cubicBezTo>
                  <a:pt x="5241492" y="511852"/>
                  <a:pt x="5237201" y="451510"/>
                  <a:pt x="5251508" y="394283"/>
                </a:cubicBezTo>
                <a:cubicBezTo>
                  <a:pt x="5254304" y="383098"/>
                  <a:pt x="5255849" y="371522"/>
                  <a:pt x="5259897" y="360727"/>
                </a:cubicBezTo>
                <a:cubicBezTo>
                  <a:pt x="5264288" y="349018"/>
                  <a:pt x="5271596" y="338599"/>
                  <a:pt x="5276675" y="327171"/>
                </a:cubicBezTo>
                <a:cubicBezTo>
                  <a:pt x="5286288" y="305542"/>
                  <a:pt x="5292404" y="277886"/>
                  <a:pt x="5310231" y="260059"/>
                </a:cubicBezTo>
                <a:cubicBezTo>
                  <a:pt x="5344686" y="225604"/>
                  <a:pt x="5355237" y="227258"/>
                  <a:pt x="5394121" y="201336"/>
                </a:cubicBezTo>
                <a:cubicBezTo>
                  <a:pt x="5422822" y="182202"/>
                  <a:pt x="5428462" y="170315"/>
                  <a:pt x="5461233" y="159391"/>
                </a:cubicBezTo>
                <a:cubicBezTo>
                  <a:pt x="5474760" y="154882"/>
                  <a:pt x="5489521" y="155099"/>
                  <a:pt x="5503178" y="151002"/>
                </a:cubicBezTo>
                <a:cubicBezTo>
                  <a:pt x="5517602" y="146675"/>
                  <a:pt x="5530699" y="138551"/>
                  <a:pt x="5545123" y="134224"/>
                </a:cubicBezTo>
                <a:cubicBezTo>
                  <a:pt x="5558780" y="130127"/>
                  <a:pt x="5573411" y="129932"/>
                  <a:pt x="5587068" y="125835"/>
                </a:cubicBezTo>
                <a:cubicBezTo>
                  <a:pt x="5601492" y="121508"/>
                  <a:pt x="5614485" y="113019"/>
                  <a:pt x="5629013" y="109057"/>
                </a:cubicBezTo>
                <a:cubicBezTo>
                  <a:pt x="5795300" y="63706"/>
                  <a:pt x="5591957" y="128563"/>
                  <a:pt x="5712903" y="92279"/>
                </a:cubicBezTo>
                <a:cubicBezTo>
                  <a:pt x="5729843" y="87197"/>
                  <a:pt x="5746079" y="79790"/>
                  <a:pt x="5763237" y="75501"/>
                </a:cubicBezTo>
                <a:cubicBezTo>
                  <a:pt x="5779739" y="71376"/>
                  <a:pt x="5796892" y="70448"/>
                  <a:pt x="5813571" y="67112"/>
                </a:cubicBezTo>
                <a:cubicBezTo>
                  <a:pt x="5824877" y="64851"/>
                  <a:pt x="5835795" y="60848"/>
                  <a:pt x="5847127" y="58723"/>
                </a:cubicBezTo>
                <a:cubicBezTo>
                  <a:pt x="5880563" y="52454"/>
                  <a:pt x="5947795" y="41945"/>
                  <a:pt x="5947795" y="41945"/>
                </a:cubicBezTo>
                <a:cubicBezTo>
                  <a:pt x="5981351" y="44741"/>
                  <a:pt x="6017034" y="38246"/>
                  <a:pt x="6048462" y="50334"/>
                </a:cubicBezTo>
                <a:cubicBezTo>
                  <a:pt x="6059223" y="54473"/>
                  <a:pt x="6049470" y="75033"/>
                  <a:pt x="6056851" y="83890"/>
                </a:cubicBezTo>
                <a:cubicBezTo>
                  <a:pt x="6064857" y="93497"/>
                  <a:pt x="6078796" y="96024"/>
                  <a:pt x="6090407" y="100668"/>
                </a:cubicBezTo>
                <a:cubicBezTo>
                  <a:pt x="6106828" y="107236"/>
                  <a:pt x="6126026" y="107636"/>
                  <a:pt x="6140741" y="117446"/>
                </a:cubicBezTo>
                <a:cubicBezTo>
                  <a:pt x="6157519" y="128631"/>
                  <a:pt x="6171945" y="144625"/>
                  <a:pt x="6191075" y="151002"/>
                </a:cubicBezTo>
                <a:lnTo>
                  <a:pt x="6266576" y="176169"/>
                </a:lnTo>
                <a:lnTo>
                  <a:pt x="6291743" y="184558"/>
                </a:lnTo>
                <a:cubicBezTo>
                  <a:pt x="6325299" y="181762"/>
                  <a:pt x="6358969" y="180103"/>
                  <a:pt x="6392411" y="176169"/>
                </a:cubicBezTo>
                <a:cubicBezTo>
                  <a:pt x="6419294" y="173006"/>
                  <a:pt x="6441844" y="165184"/>
                  <a:pt x="6467912" y="159391"/>
                </a:cubicBezTo>
                <a:cubicBezTo>
                  <a:pt x="6481831" y="156298"/>
                  <a:pt x="6495875" y="153798"/>
                  <a:pt x="6509857" y="151002"/>
                </a:cubicBezTo>
                <a:cubicBezTo>
                  <a:pt x="6521042" y="145409"/>
                  <a:pt x="6531704" y="138615"/>
                  <a:pt x="6543413" y="134224"/>
                </a:cubicBezTo>
                <a:cubicBezTo>
                  <a:pt x="6554208" y="130176"/>
                  <a:pt x="6565926" y="129148"/>
                  <a:pt x="6576969" y="125835"/>
                </a:cubicBezTo>
                <a:cubicBezTo>
                  <a:pt x="6593909" y="120753"/>
                  <a:pt x="6610882" y="115625"/>
                  <a:pt x="6627303" y="109057"/>
                </a:cubicBezTo>
                <a:cubicBezTo>
                  <a:pt x="6638914" y="104413"/>
                  <a:pt x="6649431" y="97358"/>
                  <a:pt x="6660859" y="92279"/>
                </a:cubicBezTo>
                <a:cubicBezTo>
                  <a:pt x="6674620" y="86163"/>
                  <a:pt x="6688704" y="80788"/>
                  <a:pt x="6702804" y="75501"/>
                </a:cubicBezTo>
                <a:cubicBezTo>
                  <a:pt x="6711084" y="72396"/>
                  <a:pt x="6719890" y="70703"/>
                  <a:pt x="6727971" y="67112"/>
                </a:cubicBezTo>
                <a:cubicBezTo>
                  <a:pt x="6750489" y="57104"/>
                  <a:pt x="6794031" y="31336"/>
                  <a:pt x="6820250" y="25167"/>
                </a:cubicBezTo>
                <a:cubicBezTo>
                  <a:pt x="6853365" y="17375"/>
                  <a:pt x="6887915" y="16640"/>
                  <a:pt x="6920918" y="8389"/>
                </a:cubicBezTo>
                <a:lnTo>
                  <a:pt x="6954473" y="0"/>
                </a:lnTo>
                <a:cubicBezTo>
                  <a:pt x="6988029" y="2796"/>
                  <a:pt x="7022045" y="2184"/>
                  <a:pt x="7055141" y="8389"/>
                </a:cubicBezTo>
                <a:cubicBezTo>
                  <a:pt x="7067432" y="10694"/>
                  <a:pt x="7077203" y="20241"/>
                  <a:pt x="7088697" y="25167"/>
                </a:cubicBezTo>
                <a:cubicBezTo>
                  <a:pt x="7096825" y="28650"/>
                  <a:pt x="7105475" y="30760"/>
                  <a:pt x="7113864" y="33556"/>
                </a:cubicBezTo>
                <a:cubicBezTo>
                  <a:pt x="7125049" y="41945"/>
                  <a:pt x="7135281" y="51786"/>
                  <a:pt x="7147420" y="58723"/>
                </a:cubicBezTo>
                <a:cubicBezTo>
                  <a:pt x="7188233" y="82045"/>
                  <a:pt x="7158296" y="48816"/>
                  <a:pt x="7197754" y="83890"/>
                </a:cubicBezTo>
                <a:cubicBezTo>
                  <a:pt x="7215488" y="99654"/>
                  <a:pt x="7231310" y="117446"/>
                  <a:pt x="7248088" y="134224"/>
                </a:cubicBezTo>
                <a:lnTo>
                  <a:pt x="7273255" y="159391"/>
                </a:lnTo>
                <a:cubicBezTo>
                  <a:pt x="7281644" y="167780"/>
                  <a:pt x="7287167" y="180806"/>
                  <a:pt x="7298422" y="184558"/>
                </a:cubicBezTo>
                <a:cubicBezTo>
                  <a:pt x="7315200" y="190151"/>
                  <a:pt x="7331598" y="197047"/>
                  <a:pt x="7348756" y="201336"/>
                </a:cubicBezTo>
                <a:cubicBezTo>
                  <a:pt x="7356654" y="203311"/>
                  <a:pt x="7397632" y="212644"/>
                  <a:pt x="7407479" y="218114"/>
                </a:cubicBezTo>
                <a:cubicBezTo>
                  <a:pt x="7425106" y="227907"/>
                  <a:pt x="7441035" y="240485"/>
                  <a:pt x="7457813" y="251670"/>
                </a:cubicBezTo>
                <a:lnTo>
                  <a:pt x="7482980" y="268448"/>
                </a:lnTo>
                <a:cubicBezTo>
                  <a:pt x="7491369" y="274041"/>
                  <a:pt x="7499129" y="280717"/>
                  <a:pt x="7508147" y="285226"/>
                </a:cubicBezTo>
                <a:cubicBezTo>
                  <a:pt x="7537382" y="299843"/>
                  <a:pt x="7551514" y="308071"/>
                  <a:pt x="7583648" y="318782"/>
                </a:cubicBezTo>
                <a:cubicBezTo>
                  <a:pt x="7594586" y="322428"/>
                  <a:pt x="7606118" y="324004"/>
                  <a:pt x="7617204" y="327171"/>
                </a:cubicBezTo>
                <a:cubicBezTo>
                  <a:pt x="7625707" y="329600"/>
                  <a:pt x="7634091" y="332455"/>
                  <a:pt x="7642371" y="335560"/>
                </a:cubicBezTo>
                <a:cubicBezTo>
                  <a:pt x="7656471" y="340847"/>
                  <a:pt x="7669788" y="348376"/>
                  <a:pt x="7684316" y="352338"/>
                </a:cubicBezTo>
                <a:cubicBezTo>
                  <a:pt x="7700726" y="356813"/>
                  <a:pt x="7717872" y="357931"/>
                  <a:pt x="7734650" y="360727"/>
                </a:cubicBezTo>
                <a:cubicBezTo>
                  <a:pt x="7743039" y="366320"/>
                  <a:pt x="7750799" y="372996"/>
                  <a:pt x="7759817" y="377505"/>
                </a:cubicBezTo>
                <a:cubicBezTo>
                  <a:pt x="7767726" y="381460"/>
                  <a:pt x="7784984" y="385894"/>
                  <a:pt x="7784984" y="385894"/>
                </a:cubicBezTo>
              </a:path>
            </a:pathLst>
          </a:custGeom>
          <a:noFill/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7B62AE-E5B0-4834-AEC4-887F5BC7E708}"/>
              </a:ext>
            </a:extLst>
          </p:cNvPr>
          <p:cNvSpPr txBox="1"/>
          <p:nvPr/>
        </p:nvSpPr>
        <p:spPr>
          <a:xfrm>
            <a:off x="450850" y="2582816"/>
            <a:ext cx="138641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Planning;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specifications</a:t>
            </a:r>
            <a:endParaRPr lang="fi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1900D6-5772-452C-884B-829E75E3952C}"/>
              </a:ext>
            </a:extLst>
          </p:cNvPr>
          <p:cNvSpPr txBox="1"/>
          <p:nvPr/>
        </p:nvSpPr>
        <p:spPr>
          <a:xfrm>
            <a:off x="3143559" y="2582816"/>
            <a:ext cx="187823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design;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blocks</a:t>
            </a:r>
            <a:endParaRPr lang="fi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37D76-5AB3-4906-8428-6E5CD2A4E650}"/>
              </a:ext>
            </a:extLst>
          </p:cNvPr>
          <p:cNvSpPr txBox="1"/>
          <p:nvPr/>
        </p:nvSpPr>
        <p:spPr>
          <a:xfrm>
            <a:off x="5845649" y="2582816"/>
            <a:ext cx="120315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design;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fi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87A389-C33E-44D0-B76E-7BB020BA0650}"/>
              </a:ext>
            </a:extLst>
          </p:cNvPr>
          <p:cNvSpPr txBox="1"/>
          <p:nvPr/>
        </p:nvSpPr>
        <p:spPr>
          <a:xfrm>
            <a:off x="7823308" y="2582816"/>
            <a:ext cx="13206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refinement</a:t>
            </a:r>
            <a:endParaRPr lang="fi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9A49C0-114A-475B-89DC-BB838E11546D}"/>
              </a:ext>
            </a:extLst>
          </p:cNvPr>
          <p:cNvSpPr txBox="1"/>
          <p:nvPr/>
        </p:nvSpPr>
        <p:spPr>
          <a:xfrm>
            <a:off x="5381677" y="5331582"/>
            <a:ext cx="339656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i-FI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</a:t>
            </a:r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Ullrich</a:t>
            </a:r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i-FI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Eppinger</a:t>
            </a:r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6A9FB76-080B-48F5-AEF7-D3C117610511}"/>
              </a:ext>
            </a:extLst>
          </p:cNvPr>
          <p:cNvSpPr/>
          <p:nvPr/>
        </p:nvSpPr>
        <p:spPr>
          <a:xfrm>
            <a:off x="5441631" y="2120079"/>
            <a:ext cx="1772920" cy="135636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62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8F13C-7507-49F7-8736-A5450B49D469}" type="datetime1">
              <a:rPr lang="fi-FI" smtClean="0"/>
              <a:t>3.4.2024</a:t>
            </a:fld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88949-7C08-46F5-82E3-42BFB6D7463F}" type="slidenum">
              <a:rPr lang="fi-FI" smtClean="0"/>
              <a:t>31</a:t>
            </a:fld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80" y="-208279"/>
            <a:ext cx="9255760" cy="60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63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54801C-3827-0949-6E97-9E72BA0D71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Considerations on sourcing of the defined material / component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9DCC4-8772-5538-75AF-E9A5AD759965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9" y="2386642"/>
            <a:ext cx="8492897" cy="2506244"/>
          </a:xfrm>
        </p:spPr>
        <p:txBody>
          <a:bodyPr/>
          <a:lstStyle/>
          <a:p>
            <a:endParaRPr lang="en-GB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Responsible supplier verification by audits, certifications, and/or contracts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Logistic optimization</a:t>
            </a:r>
          </a:p>
        </p:txBody>
      </p:sp>
    </p:spTree>
    <p:extLst>
      <p:ext uri="{BB962C8B-B14F-4D97-AF65-F5344CB8AC3E}">
        <p14:creationId xmlns:p14="http://schemas.microsoft.com/office/powerpoint/2010/main" val="3076177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378B94-3119-4133-B74F-FFE206D8F0A9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Additive manufacturing as an enabler in the production?</a:t>
            </a:r>
          </a:p>
        </p:txBody>
      </p:sp>
    </p:spTree>
    <p:extLst>
      <p:ext uri="{BB962C8B-B14F-4D97-AF65-F5344CB8AC3E}">
        <p14:creationId xmlns:p14="http://schemas.microsoft.com/office/powerpoint/2010/main" val="1168145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CB3D3C-BDEA-45AB-8AD1-E508E26C319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329" y="156787"/>
            <a:ext cx="3060471" cy="1110638"/>
          </a:xfrm>
        </p:spPr>
        <p:txBody>
          <a:bodyPr/>
          <a:lstStyle/>
          <a:p>
            <a:r>
              <a:rPr lang="en-US" dirty="0"/>
              <a:t>Supply chains for components and spare parts</a:t>
            </a:r>
          </a:p>
        </p:txBody>
      </p:sp>
      <p:pic>
        <p:nvPicPr>
          <p:cNvPr id="5" name="Picture 4" descr="A picture containing sky, outdoor, scene, harbor&#10;&#10;Description automatically generated">
            <a:extLst>
              <a:ext uri="{FF2B5EF4-FFF2-40B4-BE49-F238E27FC236}">
                <a16:creationId xmlns:a16="http://schemas.microsoft.com/office/drawing/2014/main" id="{FA90269D-A437-4DF8-8ACD-303095057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768"/>
          <a:stretch/>
        </p:blipFill>
        <p:spPr>
          <a:xfrm>
            <a:off x="3515870" y="0"/>
            <a:ext cx="5663690" cy="571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9522EC-BB5C-4EA5-85AC-0DBC79027ECA}"/>
              </a:ext>
            </a:extLst>
          </p:cNvPr>
          <p:cNvSpPr txBox="1"/>
          <p:nvPr/>
        </p:nvSpPr>
        <p:spPr>
          <a:xfrm>
            <a:off x="5427980" y="5321119"/>
            <a:ext cx="36042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</a:rPr>
              <a:t>Photo by </a:t>
            </a:r>
            <a:r>
              <a:rPr lang="en-US" sz="11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 Vives</a:t>
            </a:r>
            <a:r>
              <a:rPr lang="en-US" sz="1100" dirty="0">
                <a:solidFill>
                  <a:schemeClr val="bg1"/>
                </a:solidFill>
              </a:rPr>
              <a:t> on </a:t>
            </a:r>
            <a:r>
              <a:rPr lang="en-US" sz="1100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47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C2FA17-085C-4B8B-92D6-56F5F4846516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450851" y="291085"/>
            <a:ext cx="8327389" cy="1502517"/>
          </a:xfrm>
        </p:spPr>
        <p:txBody>
          <a:bodyPr/>
          <a:lstStyle/>
          <a:p>
            <a:r>
              <a:rPr lang="en-US" sz="3200" dirty="0"/>
              <a:t>How can we test the sustainability of our product?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7A7EF5D8-3821-4D49-8F46-CEEBB0A16D13}"/>
              </a:ext>
            </a:extLst>
          </p:cNvPr>
          <p:cNvSpPr/>
          <p:nvPr/>
        </p:nvSpPr>
        <p:spPr>
          <a:xfrm>
            <a:off x="450850" y="3355596"/>
            <a:ext cx="8327389" cy="1073791"/>
          </a:xfrm>
          <a:custGeom>
            <a:avLst/>
            <a:gdLst>
              <a:gd name="connsiteX0" fmla="*/ 0 w 7784984"/>
              <a:gd name="connsiteY0" fmla="*/ 427839 h 1073791"/>
              <a:gd name="connsiteX1" fmla="*/ 25167 w 7784984"/>
              <a:gd name="connsiteY1" fmla="*/ 385894 h 1073791"/>
              <a:gd name="connsiteX2" fmla="*/ 75501 w 7784984"/>
              <a:gd name="connsiteY2" fmla="*/ 360727 h 1073791"/>
              <a:gd name="connsiteX3" fmla="*/ 117446 w 7784984"/>
              <a:gd name="connsiteY3" fmla="*/ 343949 h 1073791"/>
              <a:gd name="connsiteX4" fmla="*/ 151002 w 7784984"/>
              <a:gd name="connsiteY4" fmla="*/ 327171 h 1073791"/>
              <a:gd name="connsiteX5" fmla="*/ 184558 w 7784984"/>
              <a:gd name="connsiteY5" fmla="*/ 318782 h 1073791"/>
              <a:gd name="connsiteX6" fmla="*/ 511729 w 7784984"/>
              <a:gd name="connsiteY6" fmla="*/ 327171 h 1073791"/>
              <a:gd name="connsiteX7" fmla="*/ 562062 w 7784984"/>
              <a:gd name="connsiteY7" fmla="*/ 335560 h 1073791"/>
              <a:gd name="connsiteX8" fmla="*/ 612396 w 7784984"/>
              <a:gd name="connsiteY8" fmla="*/ 352338 h 1073791"/>
              <a:gd name="connsiteX9" fmla="*/ 645952 w 7784984"/>
              <a:gd name="connsiteY9" fmla="*/ 360727 h 1073791"/>
              <a:gd name="connsiteX10" fmla="*/ 696286 w 7784984"/>
              <a:gd name="connsiteY10" fmla="*/ 377505 h 1073791"/>
              <a:gd name="connsiteX11" fmla="*/ 738231 w 7784984"/>
              <a:gd name="connsiteY11" fmla="*/ 394283 h 1073791"/>
              <a:gd name="connsiteX12" fmla="*/ 780176 w 7784984"/>
              <a:gd name="connsiteY12" fmla="*/ 402672 h 1073791"/>
              <a:gd name="connsiteX13" fmla="*/ 864066 w 7784984"/>
              <a:gd name="connsiteY13" fmla="*/ 436228 h 1073791"/>
              <a:gd name="connsiteX14" fmla="*/ 889233 w 7784984"/>
              <a:gd name="connsiteY14" fmla="*/ 461395 h 1073791"/>
              <a:gd name="connsiteX15" fmla="*/ 964734 w 7784984"/>
              <a:gd name="connsiteY15" fmla="*/ 511729 h 1073791"/>
              <a:gd name="connsiteX16" fmla="*/ 998290 w 7784984"/>
              <a:gd name="connsiteY16" fmla="*/ 545285 h 1073791"/>
              <a:gd name="connsiteX17" fmla="*/ 1023457 w 7784984"/>
              <a:gd name="connsiteY17" fmla="*/ 562063 h 1073791"/>
              <a:gd name="connsiteX18" fmla="*/ 1048624 w 7784984"/>
              <a:gd name="connsiteY18" fmla="*/ 587230 h 1073791"/>
              <a:gd name="connsiteX19" fmla="*/ 1073791 w 7784984"/>
              <a:gd name="connsiteY19" fmla="*/ 604008 h 1073791"/>
              <a:gd name="connsiteX20" fmla="*/ 1157681 w 7784984"/>
              <a:gd name="connsiteY20" fmla="*/ 662731 h 1073791"/>
              <a:gd name="connsiteX21" fmla="*/ 1191237 w 7784984"/>
              <a:gd name="connsiteY21" fmla="*/ 679509 h 1073791"/>
              <a:gd name="connsiteX22" fmla="*/ 1308683 w 7784984"/>
              <a:gd name="connsiteY22" fmla="*/ 746621 h 1073791"/>
              <a:gd name="connsiteX23" fmla="*/ 1375795 w 7784984"/>
              <a:gd name="connsiteY23" fmla="*/ 771787 h 1073791"/>
              <a:gd name="connsiteX24" fmla="*/ 1417740 w 7784984"/>
              <a:gd name="connsiteY24" fmla="*/ 780176 h 1073791"/>
              <a:gd name="connsiteX25" fmla="*/ 1510018 w 7784984"/>
              <a:gd name="connsiteY25" fmla="*/ 805343 h 1073791"/>
              <a:gd name="connsiteX26" fmla="*/ 1669409 w 7784984"/>
              <a:gd name="connsiteY26" fmla="*/ 830510 h 1073791"/>
              <a:gd name="connsiteX27" fmla="*/ 1711354 w 7784984"/>
              <a:gd name="connsiteY27" fmla="*/ 838899 h 1073791"/>
              <a:gd name="connsiteX28" fmla="*/ 1828800 w 7784984"/>
              <a:gd name="connsiteY28" fmla="*/ 847288 h 1073791"/>
              <a:gd name="connsiteX29" fmla="*/ 2197916 w 7784984"/>
              <a:gd name="connsiteY29" fmla="*/ 813732 h 1073791"/>
              <a:gd name="connsiteX30" fmla="*/ 2206305 w 7784984"/>
              <a:gd name="connsiteY30" fmla="*/ 788565 h 1073791"/>
              <a:gd name="connsiteX31" fmla="*/ 2172749 w 7784984"/>
              <a:gd name="connsiteY31" fmla="*/ 738232 h 1073791"/>
              <a:gd name="connsiteX32" fmla="*/ 2155971 w 7784984"/>
              <a:gd name="connsiteY32" fmla="*/ 713065 h 1073791"/>
              <a:gd name="connsiteX33" fmla="*/ 2164360 w 7784984"/>
              <a:gd name="connsiteY33" fmla="*/ 671120 h 1073791"/>
              <a:gd name="connsiteX34" fmla="*/ 2189527 w 7784984"/>
              <a:gd name="connsiteY34" fmla="*/ 654342 h 1073791"/>
              <a:gd name="connsiteX35" fmla="*/ 2223083 w 7784984"/>
              <a:gd name="connsiteY35" fmla="*/ 629175 h 1073791"/>
              <a:gd name="connsiteX36" fmla="*/ 2248250 w 7784984"/>
              <a:gd name="connsiteY36" fmla="*/ 620786 h 1073791"/>
              <a:gd name="connsiteX37" fmla="*/ 2323751 w 7784984"/>
              <a:gd name="connsiteY37" fmla="*/ 562063 h 1073791"/>
              <a:gd name="connsiteX38" fmla="*/ 2357307 w 7784984"/>
              <a:gd name="connsiteY38" fmla="*/ 536896 h 1073791"/>
              <a:gd name="connsiteX39" fmla="*/ 2382473 w 7784984"/>
              <a:gd name="connsiteY39" fmla="*/ 511729 h 1073791"/>
              <a:gd name="connsiteX40" fmla="*/ 2407640 w 7784984"/>
              <a:gd name="connsiteY40" fmla="*/ 503340 h 1073791"/>
              <a:gd name="connsiteX41" fmla="*/ 2432807 w 7784984"/>
              <a:gd name="connsiteY41" fmla="*/ 486562 h 1073791"/>
              <a:gd name="connsiteX42" fmla="*/ 2541864 w 7784984"/>
              <a:gd name="connsiteY42" fmla="*/ 402672 h 1073791"/>
              <a:gd name="connsiteX43" fmla="*/ 2592198 w 7784984"/>
              <a:gd name="connsiteY43" fmla="*/ 385894 h 1073791"/>
              <a:gd name="connsiteX44" fmla="*/ 2567031 w 7784984"/>
              <a:gd name="connsiteY44" fmla="*/ 360727 h 1073791"/>
              <a:gd name="connsiteX45" fmla="*/ 2567031 w 7784984"/>
              <a:gd name="connsiteY45" fmla="*/ 302004 h 1073791"/>
              <a:gd name="connsiteX46" fmla="*/ 2600587 w 7784984"/>
              <a:gd name="connsiteY46" fmla="*/ 268448 h 1073791"/>
              <a:gd name="connsiteX47" fmla="*/ 2625754 w 7784984"/>
              <a:gd name="connsiteY47" fmla="*/ 260059 h 1073791"/>
              <a:gd name="connsiteX48" fmla="*/ 2667699 w 7784984"/>
              <a:gd name="connsiteY48" fmla="*/ 234892 h 1073791"/>
              <a:gd name="connsiteX49" fmla="*/ 2709644 w 7784984"/>
              <a:gd name="connsiteY49" fmla="*/ 218114 h 1073791"/>
              <a:gd name="connsiteX50" fmla="*/ 2759978 w 7784984"/>
              <a:gd name="connsiteY50" fmla="*/ 184558 h 1073791"/>
              <a:gd name="connsiteX51" fmla="*/ 2785145 w 7784984"/>
              <a:gd name="connsiteY51" fmla="*/ 176169 h 1073791"/>
              <a:gd name="connsiteX52" fmla="*/ 2818701 w 7784984"/>
              <a:gd name="connsiteY52" fmla="*/ 159391 h 1073791"/>
              <a:gd name="connsiteX53" fmla="*/ 2843868 w 7784984"/>
              <a:gd name="connsiteY53" fmla="*/ 151002 h 1073791"/>
              <a:gd name="connsiteX54" fmla="*/ 2869035 w 7784984"/>
              <a:gd name="connsiteY54" fmla="*/ 134224 h 1073791"/>
              <a:gd name="connsiteX55" fmla="*/ 2902591 w 7784984"/>
              <a:gd name="connsiteY55" fmla="*/ 125835 h 1073791"/>
              <a:gd name="connsiteX56" fmla="*/ 2936147 w 7784984"/>
              <a:gd name="connsiteY56" fmla="*/ 109057 h 1073791"/>
              <a:gd name="connsiteX57" fmla="*/ 2986481 w 7784984"/>
              <a:gd name="connsiteY57" fmla="*/ 100668 h 1073791"/>
              <a:gd name="connsiteX58" fmla="*/ 3036815 w 7784984"/>
              <a:gd name="connsiteY58" fmla="*/ 83890 h 1073791"/>
              <a:gd name="connsiteX59" fmla="*/ 3145872 w 7784984"/>
              <a:gd name="connsiteY59" fmla="*/ 67112 h 1073791"/>
              <a:gd name="connsiteX60" fmla="*/ 3229762 w 7784984"/>
              <a:gd name="connsiteY60" fmla="*/ 50334 h 1073791"/>
              <a:gd name="connsiteX61" fmla="*/ 3422708 w 7784984"/>
              <a:gd name="connsiteY61" fmla="*/ 92279 h 1073791"/>
              <a:gd name="connsiteX62" fmla="*/ 3439486 w 7784984"/>
              <a:gd name="connsiteY62" fmla="*/ 125835 h 1073791"/>
              <a:gd name="connsiteX63" fmla="*/ 3414319 w 7784984"/>
              <a:gd name="connsiteY63" fmla="*/ 604008 h 1073791"/>
              <a:gd name="connsiteX64" fmla="*/ 3405930 w 7784984"/>
              <a:gd name="connsiteY64" fmla="*/ 687898 h 1073791"/>
              <a:gd name="connsiteX65" fmla="*/ 3389152 w 7784984"/>
              <a:gd name="connsiteY65" fmla="*/ 755010 h 1073791"/>
              <a:gd name="connsiteX66" fmla="*/ 3397541 w 7784984"/>
              <a:gd name="connsiteY66" fmla="*/ 813732 h 1073791"/>
              <a:gd name="connsiteX67" fmla="*/ 3447875 w 7784984"/>
              <a:gd name="connsiteY67" fmla="*/ 864066 h 1073791"/>
              <a:gd name="connsiteX68" fmla="*/ 3481431 w 7784984"/>
              <a:gd name="connsiteY68" fmla="*/ 872455 h 1073791"/>
              <a:gd name="connsiteX69" fmla="*/ 3523376 w 7784984"/>
              <a:gd name="connsiteY69" fmla="*/ 889233 h 1073791"/>
              <a:gd name="connsiteX70" fmla="*/ 3565321 w 7784984"/>
              <a:gd name="connsiteY70" fmla="*/ 897622 h 1073791"/>
              <a:gd name="connsiteX71" fmla="*/ 3632433 w 7784984"/>
              <a:gd name="connsiteY71" fmla="*/ 914400 h 1073791"/>
              <a:gd name="connsiteX72" fmla="*/ 3749879 w 7784984"/>
              <a:gd name="connsiteY72" fmla="*/ 939567 h 1073791"/>
              <a:gd name="connsiteX73" fmla="*/ 3808602 w 7784984"/>
              <a:gd name="connsiteY73" fmla="*/ 956345 h 1073791"/>
              <a:gd name="connsiteX74" fmla="*/ 3875714 w 7784984"/>
              <a:gd name="connsiteY74" fmla="*/ 964734 h 1073791"/>
              <a:gd name="connsiteX75" fmla="*/ 3942826 w 7784984"/>
              <a:gd name="connsiteY75" fmla="*/ 981512 h 1073791"/>
              <a:gd name="connsiteX76" fmla="*/ 4001549 w 7784984"/>
              <a:gd name="connsiteY76" fmla="*/ 989901 h 1073791"/>
              <a:gd name="connsiteX77" fmla="*/ 4127384 w 7784984"/>
              <a:gd name="connsiteY77" fmla="*/ 1015068 h 1073791"/>
              <a:gd name="connsiteX78" fmla="*/ 4244829 w 7784984"/>
              <a:gd name="connsiteY78" fmla="*/ 1048624 h 1073791"/>
              <a:gd name="connsiteX79" fmla="*/ 4311941 w 7784984"/>
              <a:gd name="connsiteY79" fmla="*/ 1057013 h 1073791"/>
              <a:gd name="connsiteX80" fmla="*/ 4370664 w 7784984"/>
              <a:gd name="connsiteY80" fmla="*/ 1065402 h 1073791"/>
              <a:gd name="connsiteX81" fmla="*/ 4479721 w 7784984"/>
              <a:gd name="connsiteY81" fmla="*/ 1073791 h 1073791"/>
              <a:gd name="connsiteX82" fmla="*/ 4815281 w 7784984"/>
              <a:gd name="connsiteY82" fmla="*/ 1065402 h 1073791"/>
              <a:gd name="connsiteX83" fmla="*/ 4848837 w 7784984"/>
              <a:gd name="connsiteY83" fmla="*/ 1040235 h 1073791"/>
              <a:gd name="connsiteX84" fmla="*/ 4874004 w 7784984"/>
              <a:gd name="connsiteY84" fmla="*/ 1031846 h 1073791"/>
              <a:gd name="connsiteX85" fmla="*/ 4899171 w 7784984"/>
              <a:gd name="connsiteY85" fmla="*/ 998290 h 1073791"/>
              <a:gd name="connsiteX86" fmla="*/ 4915949 w 7784984"/>
              <a:gd name="connsiteY86" fmla="*/ 973123 h 1073791"/>
              <a:gd name="connsiteX87" fmla="*/ 4949505 w 7784984"/>
              <a:gd name="connsiteY87" fmla="*/ 956345 h 1073791"/>
              <a:gd name="connsiteX88" fmla="*/ 4983061 w 7784984"/>
              <a:gd name="connsiteY88" fmla="*/ 914400 h 1073791"/>
              <a:gd name="connsiteX89" fmla="*/ 4999839 w 7784984"/>
              <a:gd name="connsiteY89" fmla="*/ 889233 h 1073791"/>
              <a:gd name="connsiteX90" fmla="*/ 5025006 w 7784984"/>
              <a:gd name="connsiteY90" fmla="*/ 872455 h 1073791"/>
              <a:gd name="connsiteX91" fmla="*/ 5050173 w 7784984"/>
              <a:gd name="connsiteY91" fmla="*/ 838899 h 1073791"/>
              <a:gd name="connsiteX92" fmla="*/ 5100507 w 7784984"/>
              <a:gd name="connsiteY92" fmla="*/ 788565 h 1073791"/>
              <a:gd name="connsiteX93" fmla="*/ 5142451 w 7784984"/>
              <a:gd name="connsiteY93" fmla="*/ 729843 h 1073791"/>
              <a:gd name="connsiteX94" fmla="*/ 5167618 w 7784984"/>
              <a:gd name="connsiteY94" fmla="*/ 704676 h 1073791"/>
              <a:gd name="connsiteX95" fmla="*/ 5184396 w 7784984"/>
              <a:gd name="connsiteY95" fmla="*/ 671120 h 1073791"/>
              <a:gd name="connsiteX96" fmla="*/ 5209563 w 7784984"/>
              <a:gd name="connsiteY96" fmla="*/ 637564 h 1073791"/>
              <a:gd name="connsiteX97" fmla="*/ 5226341 w 7784984"/>
              <a:gd name="connsiteY97" fmla="*/ 612397 h 1073791"/>
              <a:gd name="connsiteX98" fmla="*/ 5234730 w 7784984"/>
              <a:gd name="connsiteY98" fmla="*/ 570452 h 1073791"/>
              <a:gd name="connsiteX99" fmla="*/ 5251508 w 7784984"/>
              <a:gd name="connsiteY99" fmla="*/ 394283 h 1073791"/>
              <a:gd name="connsiteX100" fmla="*/ 5259897 w 7784984"/>
              <a:gd name="connsiteY100" fmla="*/ 360727 h 1073791"/>
              <a:gd name="connsiteX101" fmla="*/ 5276675 w 7784984"/>
              <a:gd name="connsiteY101" fmla="*/ 327171 h 1073791"/>
              <a:gd name="connsiteX102" fmla="*/ 5310231 w 7784984"/>
              <a:gd name="connsiteY102" fmla="*/ 260059 h 1073791"/>
              <a:gd name="connsiteX103" fmla="*/ 5394121 w 7784984"/>
              <a:gd name="connsiteY103" fmla="*/ 201336 h 1073791"/>
              <a:gd name="connsiteX104" fmla="*/ 5461233 w 7784984"/>
              <a:gd name="connsiteY104" fmla="*/ 159391 h 1073791"/>
              <a:gd name="connsiteX105" fmla="*/ 5503178 w 7784984"/>
              <a:gd name="connsiteY105" fmla="*/ 151002 h 1073791"/>
              <a:gd name="connsiteX106" fmla="*/ 5545123 w 7784984"/>
              <a:gd name="connsiteY106" fmla="*/ 134224 h 1073791"/>
              <a:gd name="connsiteX107" fmla="*/ 5587068 w 7784984"/>
              <a:gd name="connsiteY107" fmla="*/ 125835 h 1073791"/>
              <a:gd name="connsiteX108" fmla="*/ 5629013 w 7784984"/>
              <a:gd name="connsiteY108" fmla="*/ 109057 h 1073791"/>
              <a:gd name="connsiteX109" fmla="*/ 5712903 w 7784984"/>
              <a:gd name="connsiteY109" fmla="*/ 92279 h 1073791"/>
              <a:gd name="connsiteX110" fmla="*/ 5763237 w 7784984"/>
              <a:gd name="connsiteY110" fmla="*/ 75501 h 1073791"/>
              <a:gd name="connsiteX111" fmla="*/ 5813571 w 7784984"/>
              <a:gd name="connsiteY111" fmla="*/ 67112 h 1073791"/>
              <a:gd name="connsiteX112" fmla="*/ 5847127 w 7784984"/>
              <a:gd name="connsiteY112" fmla="*/ 58723 h 1073791"/>
              <a:gd name="connsiteX113" fmla="*/ 5947795 w 7784984"/>
              <a:gd name="connsiteY113" fmla="*/ 41945 h 1073791"/>
              <a:gd name="connsiteX114" fmla="*/ 6048462 w 7784984"/>
              <a:gd name="connsiteY114" fmla="*/ 50334 h 1073791"/>
              <a:gd name="connsiteX115" fmla="*/ 6056851 w 7784984"/>
              <a:gd name="connsiteY115" fmla="*/ 83890 h 1073791"/>
              <a:gd name="connsiteX116" fmla="*/ 6090407 w 7784984"/>
              <a:gd name="connsiteY116" fmla="*/ 100668 h 1073791"/>
              <a:gd name="connsiteX117" fmla="*/ 6140741 w 7784984"/>
              <a:gd name="connsiteY117" fmla="*/ 117446 h 1073791"/>
              <a:gd name="connsiteX118" fmla="*/ 6191075 w 7784984"/>
              <a:gd name="connsiteY118" fmla="*/ 151002 h 1073791"/>
              <a:gd name="connsiteX119" fmla="*/ 6266576 w 7784984"/>
              <a:gd name="connsiteY119" fmla="*/ 176169 h 1073791"/>
              <a:gd name="connsiteX120" fmla="*/ 6291743 w 7784984"/>
              <a:gd name="connsiteY120" fmla="*/ 184558 h 1073791"/>
              <a:gd name="connsiteX121" fmla="*/ 6392411 w 7784984"/>
              <a:gd name="connsiteY121" fmla="*/ 176169 h 1073791"/>
              <a:gd name="connsiteX122" fmla="*/ 6467912 w 7784984"/>
              <a:gd name="connsiteY122" fmla="*/ 159391 h 1073791"/>
              <a:gd name="connsiteX123" fmla="*/ 6509857 w 7784984"/>
              <a:gd name="connsiteY123" fmla="*/ 151002 h 1073791"/>
              <a:gd name="connsiteX124" fmla="*/ 6543413 w 7784984"/>
              <a:gd name="connsiteY124" fmla="*/ 134224 h 1073791"/>
              <a:gd name="connsiteX125" fmla="*/ 6576969 w 7784984"/>
              <a:gd name="connsiteY125" fmla="*/ 125835 h 1073791"/>
              <a:gd name="connsiteX126" fmla="*/ 6627303 w 7784984"/>
              <a:gd name="connsiteY126" fmla="*/ 109057 h 1073791"/>
              <a:gd name="connsiteX127" fmla="*/ 6660859 w 7784984"/>
              <a:gd name="connsiteY127" fmla="*/ 92279 h 1073791"/>
              <a:gd name="connsiteX128" fmla="*/ 6702804 w 7784984"/>
              <a:gd name="connsiteY128" fmla="*/ 75501 h 1073791"/>
              <a:gd name="connsiteX129" fmla="*/ 6727971 w 7784984"/>
              <a:gd name="connsiteY129" fmla="*/ 67112 h 1073791"/>
              <a:gd name="connsiteX130" fmla="*/ 6820250 w 7784984"/>
              <a:gd name="connsiteY130" fmla="*/ 25167 h 1073791"/>
              <a:gd name="connsiteX131" fmla="*/ 6920918 w 7784984"/>
              <a:gd name="connsiteY131" fmla="*/ 8389 h 1073791"/>
              <a:gd name="connsiteX132" fmla="*/ 6954473 w 7784984"/>
              <a:gd name="connsiteY132" fmla="*/ 0 h 1073791"/>
              <a:gd name="connsiteX133" fmla="*/ 7055141 w 7784984"/>
              <a:gd name="connsiteY133" fmla="*/ 8389 h 1073791"/>
              <a:gd name="connsiteX134" fmla="*/ 7088697 w 7784984"/>
              <a:gd name="connsiteY134" fmla="*/ 25167 h 1073791"/>
              <a:gd name="connsiteX135" fmla="*/ 7113864 w 7784984"/>
              <a:gd name="connsiteY135" fmla="*/ 33556 h 1073791"/>
              <a:gd name="connsiteX136" fmla="*/ 7147420 w 7784984"/>
              <a:gd name="connsiteY136" fmla="*/ 58723 h 1073791"/>
              <a:gd name="connsiteX137" fmla="*/ 7197754 w 7784984"/>
              <a:gd name="connsiteY137" fmla="*/ 83890 h 1073791"/>
              <a:gd name="connsiteX138" fmla="*/ 7248088 w 7784984"/>
              <a:gd name="connsiteY138" fmla="*/ 134224 h 1073791"/>
              <a:gd name="connsiteX139" fmla="*/ 7273255 w 7784984"/>
              <a:gd name="connsiteY139" fmla="*/ 159391 h 1073791"/>
              <a:gd name="connsiteX140" fmla="*/ 7298422 w 7784984"/>
              <a:gd name="connsiteY140" fmla="*/ 184558 h 1073791"/>
              <a:gd name="connsiteX141" fmla="*/ 7348756 w 7784984"/>
              <a:gd name="connsiteY141" fmla="*/ 201336 h 1073791"/>
              <a:gd name="connsiteX142" fmla="*/ 7407479 w 7784984"/>
              <a:gd name="connsiteY142" fmla="*/ 218114 h 1073791"/>
              <a:gd name="connsiteX143" fmla="*/ 7457813 w 7784984"/>
              <a:gd name="connsiteY143" fmla="*/ 251670 h 1073791"/>
              <a:gd name="connsiteX144" fmla="*/ 7482980 w 7784984"/>
              <a:gd name="connsiteY144" fmla="*/ 268448 h 1073791"/>
              <a:gd name="connsiteX145" fmla="*/ 7508147 w 7784984"/>
              <a:gd name="connsiteY145" fmla="*/ 285226 h 1073791"/>
              <a:gd name="connsiteX146" fmla="*/ 7583648 w 7784984"/>
              <a:gd name="connsiteY146" fmla="*/ 318782 h 1073791"/>
              <a:gd name="connsiteX147" fmla="*/ 7617204 w 7784984"/>
              <a:gd name="connsiteY147" fmla="*/ 327171 h 1073791"/>
              <a:gd name="connsiteX148" fmla="*/ 7642371 w 7784984"/>
              <a:gd name="connsiteY148" fmla="*/ 335560 h 1073791"/>
              <a:gd name="connsiteX149" fmla="*/ 7684316 w 7784984"/>
              <a:gd name="connsiteY149" fmla="*/ 352338 h 1073791"/>
              <a:gd name="connsiteX150" fmla="*/ 7734650 w 7784984"/>
              <a:gd name="connsiteY150" fmla="*/ 360727 h 1073791"/>
              <a:gd name="connsiteX151" fmla="*/ 7759817 w 7784984"/>
              <a:gd name="connsiteY151" fmla="*/ 377505 h 1073791"/>
              <a:gd name="connsiteX152" fmla="*/ 7784984 w 7784984"/>
              <a:gd name="connsiteY152" fmla="*/ 385894 h 107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7784984" h="1073791">
                <a:moveTo>
                  <a:pt x="0" y="427839"/>
                </a:moveTo>
                <a:cubicBezTo>
                  <a:pt x="8389" y="413857"/>
                  <a:pt x="14556" y="398274"/>
                  <a:pt x="25167" y="385894"/>
                </a:cubicBezTo>
                <a:cubicBezTo>
                  <a:pt x="39234" y="369483"/>
                  <a:pt x="56957" y="367681"/>
                  <a:pt x="75501" y="360727"/>
                </a:cubicBezTo>
                <a:cubicBezTo>
                  <a:pt x="89601" y="355440"/>
                  <a:pt x="103685" y="350065"/>
                  <a:pt x="117446" y="343949"/>
                </a:cubicBezTo>
                <a:cubicBezTo>
                  <a:pt x="128874" y="338870"/>
                  <a:pt x="139293" y="331562"/>
                  <a:pt x="151002" y="327171"/>
                </a:cubicBezTo>
                <a:cubicBezTo>
                  <a:pt x="161797" y="323123"/>
                  <a:pt x="173373" y="321578"/>
                  <a:pt x="184558" y="318782"/>
                </a:cubicBezTo>
                <a:lnTo>
                  <a:pt x="511729" y="327171"/>
                </a:lnTo>
                <a:cubicBezTo>
                  <a:pt x="528721" y="327926"/>
                  <a:pt x="545561" y="331435"/>
                  <a:pt x="562062" y="335560"/>
                </a:cubicBezTo>
                <a:cubicBezTo>
                  <a:pt x="579220" y="339849"/>
                  <a:pt x="595456" y="347256"/>
                  <a:pt x="612396" y="352338"/>
                </a:cubicBezTo>
                <a:cubicBezTo>
                  <a:pt x="623439" y="355651"/>
                  <a:pt x="634909" y="357414"/>
                  <a:pt x="645952" y="360727"/>
                </a:cubicBezTo>
                <a:cubicBezTo>
                  <a:pt x="662892" y="365809"/>
                  <a:pt x="679665" y="371461"/>
                  <a:pt x="696286" y="377505"/>
                </a:cubicBezTo>
                <a:cubicBezTo>
                  <a:pt x="710438" y="382651"/>
                  <a:pt x="723807" y="389956"/>
                  <a:pt x="738231" y="394283"/>
                </a:cubicBezTo>
                <a:cubicBezTo>
                  <a:pt x="751888" y="398380"/>
                  <a:pt x="766649" y="398163"/>
                  <a:pt x="780176" y="402672"/>
                </a:cubicBezTo>
                <a:cubicBezTo>
                  <a:pt x="808748" y="412196"/>
                  <a:pt x="864066" y="436228"/>
                  <a:pt x="864066" y="436228"/>
                </a:cubicBezTo>
                <a:cubicBezTo>
                  <a:pt x="872455" y="444617"/>
                  <a:pt x="879579" y="454499"/>
                  <a:pt x="889233" y="461395"/>
                </a:cubicBezTo>
                <a:cubicBezTo>
                  <a:pt x="981255" y="527125"/>
                  <a:pt x="852244" y="411737"/>
                  <a:pt x="964734" y="511729"/>
                </a:cubicBezTo>
                <a:cubicBezTo>
                  <a:pt x="976557" y="522238"/>
                  <a:pt x="986280" y="534990"/>
                  <a:pt x="998290" y="545285"/>
                </a:cubicBezTo>
                <a:cubicBezTo>
                  <a:pt x="1005945" y="551846"/>
                  <a:pt x="1015712" y="555608"/>
                  <a:pt x="1023457" y="562063"/>
                </a:cubicBezTo>
                <a:cubicBezTo>
                  <a:pt x="1032571" y="569658"/>
                  <a:pt x="1039510" y="579635"/>
                  <a:pt x="1048624" y="587230"/>
                </a:cubicBezTo>
                <a:cubicBezTo>
                  <a:pt x="1056369" y="593685"/>
                  <a:pt x="1065587" y="598148"/>
                  <a:pt x="1073791" y="604008"/>
                </a:cubicBezTo>
                <a:cubicBezTo>
                  <a:pt x="1098341" y="621544"/>
                  <a:pt x="1131967" y="649874"/>
                  <a:pt x="1157681" y="662731"/>
                </a:cubicBezTo>
                <a:cubicBezTo>
                  <a:pt x="1168866" y="668324"/>
                  <a:pt x="1180514" y="673075"/>
                  <a:pt x="1191237" y="679509"/>
                </a:cubicBezTo>
                <a:cubicBezTo>
                  <a:pt x="1226898" y="700906"/>
                  <a:pt x="1267547" y="736337"/>
                  <a:pt x="1308683" y="746621"/>
                </a:cubicBezTo>
                <a:cubicBezTo>
                  <a:pt x="1435266" y="778267"/>
                  <a:pt x="1244184" y="727919"/>
                  <a:pt x="1375795" y="771787"/>
                </a:cubicBezTo>
                <a:cubicBezTo>
                  <a:pt x="1389322" y="776296"/>
                  <a:pt x="1403907" y="776718"/>
                  <a:pt x="1417740" y="780176"/>
                </a:cubicBezTo>
                <a:cubicBezTo>
                  <a:pt x="1433324" y="784072"/>
                  <a:pt x="1487423" y="801106"/>
                  <a:pt x="1510018" y="805343"/>
                </a:cubicBezTo>
                <a:cubicBezTo>
                  <a:pt x="1691699" y="839408"/>
                  <a:pt x="1541258" y="809151"/>
                  <a:pt x="1669409" y="830510"/>
                </a:cubicBezTo>
                <a:cubicBezTo>
                  <a:pt x="1683474" y="832854"/>
                  <a:pt x="1697174" y="837406"/>
                  <a:pt x="1711354" y="838899"/>
                </a:cubicBezTo>
                <a:cubicBezTo>
                  <a:pt x="1750387" y="843008"/>
                  <a:pt x="1789651" y="844492"/>
                  <a:pt x="1828800" y="847288"/>
                </a:cubicBezTo>
                <a:cubicBezTo>
                  <a:pt x="1949639" y="844411"/>
                  <a:pt x="2136705" y="936154"/>
                  <a:pt x="2197916" y="813732"/>
                </a:cubicBezTo>
                <a:cubicBezTo>
                  <a:pt x="2201871" y="805823"/>
                  <a:pt x="2203509" y="796954"/>
                  <a:pt x="2206305" y="788565"/>
                </a:cubicBezTo>
                <a:lnTo>
                  <a:pt x="2172749" y="738232"/>
                </a:lnTo>
                <a:lnTo>
                  <a:pt x="2155971" y="713065"/>
                </a:lnTo>
                <a:cubicBezTo>
                  <a:pt x="2158767" y="699083"/>
                  <a:pt x="2157286" y="683500"/>
                  <a:pt x="2164360" y="671120"/>
                </a:cubicBezTo>
                <a:cubicBezTo>
                  <a:pt x="2169362" y="662366"/>
                  <a:pt x="2181323" y="660202"/>
                  <a:pt x="2189527" y="654342"/>
                </a:cubicBezTo>
                <a:cubicBezTo>
                  <a:pt x="2200904" y="646215"/>
                  <a:pt x="2210944" y="636112"/>
                  <a:pt x="2223083" y="629175"/>
                </a:cubicBezTo>
                <a:cubicBezTo>
                  <a:pt x="2230761" y="624788"/>
                  <a:pt x="2240520" y="625080"/>
                  <a:pt x="2248250" y="620786"/>
                </a:cubicBezTo>
                <a:cubicBezTo>
                  <a:pt x="2318016" y="582027"/>
                  <a:pt x="2278700" y="600678"/>
                  <a:pt x="2323751" y="562063"/>
                </a:cubicBezTo>
                <a:cubicBezTo>
                  <a:pt x="2334367" y="552964"/>
                  <a:pt x="2346691" y="545995"/>
                  <a:pt x="2357307" y="536896"/>
                </a:cubicBezTo>
                <a:cubicBezTo>
                  <a:pt x="2366314" y="529175"/>
                  <a:pt x="2372602" y="518310"/>
                  <a:pt x="2382473" y="511729"/>
                </a:cubicBezTo>
                <a:cubicBezTo>
                  <a:pt x="2389831" y="506824"/>
                  <a:pt x="2399731" y="507295"/>
                  <a:pt x="2407640" y="503340"/>
                </a:cubicBezTo>
                <a:cubicBezTo>
                  <a:pt x="2416658" y="498831"/>
                  <a:pt x="2424418" y="492155"/>
                  <a:pt x="2432807" y="486562"/>
                </a:cubicBezTo>
                <a:cubicBezTo>
                  <a:pt x="2462570" y="441917"/>
                  <a:pt x="2467257" y="427541"/>
                  <a:pt x="2541864" y="402672"/>
                </a:cubicBezTo>
                <a:lnTo>
                  <a:pt x="2592198" y="385894"/>
                </a:lnTo>
                <a:cubicBezTo>
                  <a:pt x="2583809" y="377505"/>
                  <a:pt x="2573612" y="370598"/>
                  <a:pt x="2567031" y="360727"/>
                </a:cubicBezTo>
                <a:cubicBezTo>
                  <a:pt x="2555427" y="343322"/>
                  <a:pt x="2555935" y="319758"/>
                  <a:pt x="2567031" y="302004"/>
                </a:cubicBezTo>
                <a:cubicBezTo>
                  <a:pt x="2575415" y="288590"/>
                  <a:pt x="2587715" y="277642"/>
                  <a:pt x="2600587" y="268448"/>
                </a:cubicBezTo>
                <a:cubicBezTo>
                  <a:pt x="2607783" y="263308"/>
                  <a:pt x="2617845" y="264014"/>
                  <a:pt x="2625754" y="260059"/>
                </a:cubicBezTo>
                <a:cubicBezTo>
                  <a:pt x="2640338" y="252767"/>
                  <a:pt x="2653115" y="242184"/>
                  <a:pt x="2667699" y="234892"/>
                </a:cubicBezTo>
                <a:cubicBezTo>
                  <a:pt x="2681168" y="228158"/>
                  <a:pt x="2696424" y="225325"/>
                  <a:pt x="2709644" y="218114"/>
                </a:cubicBezTo>
                <a:cubicBezTo>
                  <a:pt x="2727346" y="208458"/>
                  <a:pt x="2742351" y="194351"/>
                  <a:pt x="2759978" y="184558"/>
                </a:cubicBezTo>
                <a:cubicBezTo>
                  <a:pt x="2767708" y="180264"/>
                  <a:pt x="2777017" y="179652"/>
                  <a:pt x="2785145" y="176169"/>
                </a:cubicBezTo>
                <a:cubicBezTo>
                  <a:pt x="2796639" y="171243"/>
                  <a:pt x="2807207" y="164317"/>
                  <a:pt x="2818701" y="159391"/>
                </a:cubicBezTo>
                <a:cubicBezTo>
                  <a:pt x="2826829" y="155908"/>
                  <a:pt x="2835959" y="154957"/>
                  <a:pt x="2843868" y="151002"/>
                </a:cubicBezTo>
                <a:cubicBezTo>
                  <a:pt x="2852886" y="146493"/>
                  <a:pt x="2859768" y="138196"/>
                  <a:pt x="2869035" y="134224"/>
                </a:cubicBezTo>
                <a:cubicBezTo>
                  <a:pt x="2879632" y="129682"/>
                  <a:pt x="2891796" y="129883"/>
                  <a:pt x="2902591" y="125835"/>
                </a:cubicBezTo>
                <a:cubicBezTo>
                  <a:pt x="2914300" y="121444"/>
                  <a:pt x="2924169" y="112650"/>
                  <a:pt x="2936147" y="109057"/>
                </a:cubicBezTo>
                <a:cubicBezTo>
                  <a:pt x="2952439" y="104169"/>
                  <a:pt x="2969979" y="104793"/>
                  <a:pt x="2986481" y="100668"/>
                </a:cubicBezTo>
                <a:cubicBezTo>
                  <a:pt x="3003639" y="96379"/>
                  <a:pt x="3019657" y="88179"/>
                  <a:pt x="3036815" y="83890"/>
                </a:cubicBezTo>
                <a:cubicBezTo>
                  <a:pt x="3053555" y="79705"/>
                  <a:pt x="3132035" y="69241"/>
                  <a:pt x="3145872" y="67112"/>
                </a:cubicBezTo>
                <a:cubicBezTo>
                  <a:pt x="3199351" y="58884"/>
                  <a:pt x="3185281" y="61454"/>
                  <a:pt x="3229762" y="50334"/>
                </a:cubicBezTo>
                <a:cubicBezTo>
                  <a:pt x="3489209" y="62127"/>
                  <a:pt x="3387518" y="-1560"/>
                  <a:pt x="3422708" y="92279"/>
                </a:cubicBezTo>
                <a:cubicBezTo>
                  <a:pt x="3427099" y="103988"/>
                  <a:pt x="3433893" y="114650"/>
                  <a:pt x="3439486" y="125835"/>
                </a:cubicBezTo>
                <a:cubicBezTo>
                  <a:pt x="3429890" y="461711"/>
                  <a:pt x="3439610" y="334235"/>
                  <a:pt x="3414319" y="604008"/>
                </a:cubicBezTo>
                <a:cubicBezTo>
                  <a:pt x="3411696" y="631988"/>
                  <a:pt x="3412746" y="660634"/>
                  <a:pt x="3405930" y="687898"/>
                </a:cubicBezTo>
                <a:lnTo>
                  <a:pt x="3389152" y="755010"/>
                </a:lnTo>
                <a:cubicBezTo>
                  <a:pt x="3391948" y="774584"/>
                  <a:pt x="3391859" y="794793"/>
                  <a:pt x="3397541" y="813732"/>
                </a:cubicBezTo>
                <a:cubicBezTo>
                  <a:pt x="3403552" y="833768"/>
                  <a:pt x="3431940" y="856098"/>
                  <a:pt x="3447875" y="864066"/>
                </a:cubicBezTo>
                <a:cubicBezTo>
                  <a:pt x="3458187" y="869222"/>
                  <a:pt x="3470493" y="868809"/>
                  <a:pt x="3481431" y="872455"/>
                </a:cubicBezTo>
                <a:cubicBezTo>
                  <a:pt x="3495717" y="877217"/>
                  <a:pt x="3508952" y="884906"/>
                  <a:pt x="3523376" y="889233"/>
                </a:cubicBezTo>
                <a:cubicBezTo>
                  <a:pt x="3537033" y="893330"/>
                  <a:pt x="3551428" y="894416"/>
                  <a:pt x="3565321" y="897622"/>
                </a:cubicBezTo>
                <a:cubicBezTo>
                  <a:pt x="3587790" y="902807"/>
                  <a:pt x="3610152" y="908459"/>
                  <a:pt x="3632433" y="914400"/>
                </a:cubicBezTo>
                <a:cubicBezTo>
                  <a:pt x="3849174" y="972197"/>
                  <a:pt x="3535989" y="893733"/>
                  <a:pt x="3749879" y="939567"/>
                </a:cubicBezTo>
                <a:cubicBezTo>
                  <a:pt x="3769785" y="943833"/>
                  <a:pt x="3788640" y="952353"/>
                  <a:pt x="3808602" y="956345"/>
                </a:cubicBezTo>
                <a:cubicBezTo>
                  <a:pt x="3830709" y="960766"/>
                  <a:pt x="3853555" y="960579"/>
                  <a:pt x="3875714" y="964734"/>
                </a:cubicBezTo>
                <a:cubicBezTo>
                  <a:pt x="3898378" y="968984"/>
                  <a:pt x="3920215" y="976990"/>
                  <a:pt x="3942826" y="981512"/>
                </a:cubicBezTo>
                <a:cubicBezTo>
                  <a:pt x="3962215" y="985390"/>
                  <a:pt x="3982215" y="985758"/>
                  <a:pt x="4001549" y="989901"/>
                </a:cubicBezTo>
                <a:cubicBezTo>
                  <a:pt x="4146270" y="1020913"/>
                  <a:pt x="3968841" y="995250"/>
                  <a:pt x="4127384" y="1015068"/>
                </a:cubicBezTo>
                <a:cubicBezTo>
                  <a:pt x="4166532" y="1026253"/>
                  <a:pt x="4204428" y="1043574"/>
                  <a:pt x="4244829" y="1048624"/>
                </a:cubicBezTo>
                <a:lnTo>
                  <a:pt x="4311941" y="1057013"/>
                </a:lnTo>
                <a:cubicBezTo>
                  <a:pt x="4331541" y="1059626"/>
                  <a:pt x="4350989" y="1063435"/>
                  <a:pt x="4370664" y="1065402"/>
                </a:cubicBezTo>
                <a:cubicBezTo>
                  <a:pt x="4406943" y="1069030"/>
                  <a:pt x="4443369" y="1070995"/>
                  <a:pt x="4479721" y="1073791"/>
                </a:cubicBezTo>
                <a:cubicBezTo>
                  <a:pt x="4591574" y="1070995"/>
                  <a:pt x="4703852" y="1075532"/>
                  <a:pt x="4815281" y="1065402"/>
                </a:cubicBezTo>
                <a:cubicBezTo>
                  <a:pt x="4829205" y="1064136"/>
                  <a:pt x="4836698" y="1047172"/>
                  <a:pt x="4848837" y="1040235"/>
                </a:cubicBezTo>
                <a:cubicBezTo>
                  <a:pt x="4856515" y="1035848"/>
                  <a:pt x="4865615" y="1034642"/>
                  <a:pt x="4874004" y="1031846"/>
                </a:cubicBezTo>
                <a:cubicBezTo>
                  <a:pt x="4882393" y="1020661"/>
                  <a:pt x="4891044" y="1009667"/>
                  <a:pt x="4899171" y="998290"/>
                </a:cubicBezTo>
                <a:cubicBezTo>
                  <a:pt x="4905031" y="990086"/>
                  <a:pt x="4908204" y="979578"/>
                  <a:pt x="4915949" y="973123"/>
                </a:cubicBezTo>
                <a:cubicBezTo>
                  <a:pt x="4925556" y="965117"/>
                  <a:pt x="4938320" y="961938"/>
                  <a:pt x="4949505" y="956345"/>
                </a:cubicBezTo>
                <a:cubicBezTo>
                  <a:pt x="4960690" y="942363"/>
                  <a:pt x="4972318" y="928724"/>
                  <a:pt x="4983061" y="914400"/>
                </a:cubicBezTo>
                <a:cubicBezTo>
                  <a:pt x="4989110" y="906334"/>
                  <a:pt x="4992710" y="896362"/>
                  <a:pt x="4999839" y="889233"/>
                </a:cubicBezTo>
                <a:cubicBezTo>
                  <a:pt x="5006968" y="882104"/>
                  <a:pt x="5017877" y="879584"/>
                  <a:pt x="5025006" y="872455"/>
                </a:cubicBezTo>
                <a:cubicBezTo>
                  <a:pt x="5034893" y="862568"/>
                  <a:pt x="5040820" y="849291"/>
                  <a:pt x="5050173" y="838899"/>
                </a:cubicBezTo>
                <a:cubicBezTo>
                  <a:pt x="5066046" y="821262"/>
                  <a:pt x="5087346" y="808308"/>
                  <a:pt x="5100507" y="788565"/>
                </a:cubicBezTo>
                <a:cubicBezTo>
                  <a:pt x="5113789" y="768641"/>
                  <a:pt x="5126836" y="748060"/>
                  <a:pt x="5142451" y="729843"/>
                </a:cubicBezTo>
                <a:cubicBezTo>
                  <a:pt x="5150172" y="720835"/>
                  <a:pt x="5160722" y="714330"/>
                  <a:pt x="5167618" y="704676"/>
                </a:cubicBezTo>
                <a:cubicBezTo>
                  <a:pt x="5174887" y="694500"/>
                  <a:pt x="5177768" y="681725"/>
                  <a:pt x="5184396" y="671120"/>
                </a:cubicBezTo>
                <a:cubicBezTo>
                  <a:pt x="5191806" y="659264"/>
                  <a:pt x="5201436" y="648941"/>
                  <a:pt x="5209563" y="637564"/>
                </a:cubicBezTo>
                <a:cubicBezTo>
                  <a:pt x="5215423" y="629360"/>
                  <a:pt x="5220748" y="620786"/>
                  <a:pt x="5226341" y="612397"/>
                </a:cubicBezTo>
                <a:cubicBezTo>
                  <a:pt x="5229137" y="598415"/>
                  <a:pt x="5233096" y="584617"/>
                  <a:pt x="5234730" y="570452"/>
                </a:cubicBezTo>
                <a:cubicBezTo>
                  <a:pt x="5241492" y="511852"/>
                  <a:pt x="5237201" y="451510"/>
                  <a:pt x="5251508" y="394283"/>
                </a:cubicBezTo>
                <a:cubicBezTo>
                  <a:pt x="5254304" y="383098"/>
                  <a:pt x="5255849" y="371522"/>
                  <a:pt x="5259897" y="360727"/>
                </a:cubicBezTo>
                <a:cubicBezTo>
                  <a:pt x="5264288" y="349018"/>
                  <a:pt x="5271596" y="338599"/>
                  <a:pt x="5276675" y="327171"/>
                </a:cubicBezTo>
                <a:cubicBezTo>
                  <a:pt x="5286288" y="305542"/>
                  <a:pt x="5292404" y="277886"/>
                  <a:pt x="5310231" y="260059"/>
                </a:cubicBezTo>
                <a:cubicBezTo>
                  <a:pt x="5344686" y="225604"/>
                  <a:pt x="5355237" y="227258"/>
                  <a:pt x="5394121" y="201336"/>
                </a:cubicBezTo>
                <a:cubicBezTo>
                  <a:pt x="5422822" y="182202"/>
                  <a:pt x="5428462" y="170315"/>
                  <a:pt x="5461233" y="159391"/>
                </a:cubicBezTo>
                <a:cubicBezTo>
                  <a:pt x="5474760" y="154882"/>
                  <a:pt x="5489521" y="155099"/>
                  <a:pt x="5503178" y="151002"/>
                </a:cubicBezTo>
                <a:cubicBezTo>
                  <a:pt x="5517602" y="146675"/>
                  <a:pt x="5530699" y="138551"/>
                  <a:pt x="5545123" y="134224"/>
                </a:cubicBezTo>
                <a:cubicBezTo>
                  <a:pt x="5558780" y="130127"/>
                  <a:pt x="5573411" y="129932"/>
                  <a:pt x="5587068" y="125835"/>
                </a:cubicBezTo>
                <a:cubicBezTo>
                  <a:pt x="5601492" y="121508"/>
                  <a:pt x="5614485" y="113019"/>
                  <a:pt x="5629013" y="109057"/>
                </a:cubicBezTo>
                <a:cubicBezTo>
                  <a:pt x="5795300" y="63706"/>
                  <a:pt x="5591957" y="128563"/>
                  <a:pt x="5712903" y="92279"/>
                </a:cubicBezTo>
                <a:cubicBezTo>
                  <a:pt x="5729843" y="87197"/>
                  <a:pt x="5746079" y="79790"/>
                  <a:pt x="5763237" y="75501"/>
                </a:cubicBezTo>
                <a:cubicBezTo>
                  <a:pt x="5779739" y="71376"/>
                  <a:pt x="5796892" y="70448"/>
                  <a:pt x="5813571" y="67112"/>
                </a:cubicBezTo>
                <a:cubicBezTo>
                  <a:pt x="5824877" y="64851"/>
                  <a:pt x="5835795" y="60848"/>
                  <a:pt x="5847127" y="58723"/>
                </a:cubicBezTo>
                <a:cubicBezTo>
                  <a:pt x="5880563" y="52454"/>
                  <a:pt x="5947795" y="41945"/>
                  <a:pt x="5947795" y="41945"/>
                </a:cubicBezTo>
                <a:cubicBezTo>
                  <a:pt x="5981351" y="44741"/>
                  <a:pt x="6017034" y="38246"/>
                  <a:pt x="6048462" y="50334"/>
                </a:cubicBezTo>
                <a:cubicBezTo>
                  <a:pt x="6059223" y="54473"/>
                  <a:pt x="6049470" y="75033"/>
                  <a:pt x="6056851" y="83890"/>
                </a:cubicBezTo>
                <a:cubicBezTo>
                  <a:pt x="6064857" y="93497"/>
                  <a:pt x="6078796" y="96024"/>
                  <a:pt x="6090407" y="100668"/>
                </a:cubicBezTo>
                <a:cubicBezTo>
                  <a:pt x="6106828" y="107236"/>
                  <a:pt x="6126026" y="107636"/>
                  <a:pt x="6140741" y="117446"/>
                </a:cubicBezTo>
                <a:cubicBezTo>
                  <a:pt x="6157519" y="128631"/>
                  <a:pt x="6171945" y="144625"/>
                  <a:pt x="6191075" y="151002"/>
                </a:cubicBezTo>
                <a:lnTo>
                  <a:pt x="6266576" y="176169"/>
                </a:lnTo>
                <a:lnTo>
                  <a:pt x="6291743" y="184558"/>
                </a:lnTo>
                <a:cubicBezTo>
                  <a:pt x="6325299" y="181762"/>
                  <a:pt x="6358969" y="180103"/>
                  <a:pt x="6392411" y="176169"/>
                </a:cubicBezTo>
                <a:cubicBezTo>
                  <a:pt x="6419294" y="173006"/>
                  <a:pt x="6441844" y="165184"/>
                  <a:pt x="6467912" y="159391"/>
                </a:cubicBezTo>
                <a:cubicBezTo>
                  <a:pt x="6481831" y="156298"/>
                  <a:pt x="6495875" y="153798"/>
                  <a:pt x="6509857" y="151002"/>
                </a:cubicBezTo>
                <a:cubicBezTo>
                  <a:pt x="6521042" y="145409"/>
                  <a:pt x="6531704" y="138615"/>
                  <a:pt x="6543413" y="134224"/>
                </a:cubicBezTo>
                <a:cubicBezTo>
                  <a:pt x="6554208" y="130176"/>
                  <a:pt x="6565926" y="129148"/>
                  <a:pt x="6576969" y="125835"/>
                </a:cubicBezTo>
                <a:cubicBezTo>
                  <a:pt x="6593909" y="120753"/>
                  <a:pt x="6610882" y="115625"/>
                  <a:pt x="6627303" y="109057"/>
                </a:cubicBezTo>
                <a:cubicBezTo>
                  <a:pt x="6638914" y="104413"/>
                  <a:pt x="6649431" y="97358"/>
                  <a:pt x="6660859" y="92279"/>
                </a:cubicBezTo>
                <a:cubicBezTo>
                  <a:pt x="6674620" y="86163"/>
                  <a:pt x="6688704" y="80788"/>
                  <a:pt x="6702804" y="75501"/>
                </a:cubicBezTo>
                <a:cubicBezTo>
                  <a:pt x="6711084" y="72396"/>
                  <a:pt x="6719890" y="70703"/>
                  <a:pt x="6727971" y="67112"/>
                </a:cubicBezTo>
                <a:cubicBezTo>
                  <a:pt x="6750489" y="57104"/>
                  <a:pt x="6794031" y="31336"/>
                  <a:pt x="6820250" y="25167"/>
                </a:cubicBezTo>
                <a:cubicBezTo>
                  <a:pt x="6853365" y="17375"/>
                  <a:pt x="6887915" y="16640"/>
                  <a:pt x="6920918" y="8389"/>
                </a:cubicBezTo>
                <a:lnTo>
                  <a:pt x="6954473" y="0"/>
                </a:lnTo>
                <a:cubicBezTo>
                  <a:pt x="6988029" y="2796"/>
                  <a:pt x="7022045" y="2184"/>
                  <a:pt x="7055141" y="8389"/>
                </a:cubicBezTo>
                <a:cubicBezTo>
                  <a:pt x="7067432" y="10694"/>
                  <a:pt x="7077203" y="20241"/>
                  <a:pt x="7088697" y="25167"/>
                </a:cubicBezTo>
                <a:cubicBezTo>
                  <a:pt x="7096825" y="28650"/>
                  <a:pt x="7105475" y="30760"/>
                  <a:pt x="7113864" y="33556"/>
                </a:cubicBezTo>
                <a:cubicBezTo>
                  <a:pt x="7125049" y="41945"/>
                  <a:pt x="7135281" y="51786"/>
                  <a:pt x="7147420" y="58723"/>
                </a:cubicBezTo>
                <a:cubicBezTo>
                  <a:pt x="7188233" y="82045"/>
                  <a:pt x="7158296" y="48816"/>
                  <a:pt x="7197754" y="83890"/>
                </a:cubicBezTo>
                <a:cubicBezTo>
                  <a:pt x="7215488" y="99654"/>
                  <a:pt x="7231310" y="117446"/>
                  <a:pt x="7248088" y="134224"/>
                </a:cubicBezTo>
                <a:lnTo>
                  <a:pt x="7273255" y="159391"/>
                </a:lnTo>
                <a:cubicBezTo>
                  <a:pt x="7281644" y="167780"/>
                  <a:pt x="7287167" y="180806"/>
                  <a:pt x="7298422" y="184558"/>
                </a:cubicBezTo>
                <a:cubicBezTo>
                  <a:pt x="7315200" y="190151"/>
                  <a:pt x="7331598" y="197047"/>
                  <a:pt x="7348756" y="201336"/>
                </a:cubicBezTo>
                <a:cubicBezTo>
                  <a:pt x="7356654" y="203311"/>
                  <a:pt x="7397632" y="212644"/>
                  <a:pt x="7407479" y="218114"/>
                </a:cubicBezTo>
                <a:cubicBezTo>
                  <a:pt x="7425106" y="227907"/>
                  <a:pt x="7441035" y="240485"/>
                  <a:pt x="7457813" y="251670"/>
                </a:cubicBezTo>
                <a:lnTo>
                  <a:pt x="7482980" y="268448"/>
                </a:lnTo>
                <a:cubicBezTo>
                  <a:pt x="7491369" y="274041"/>
                  <a:pt x="7499129" y="280717"/>
                  <a:pt x="7508147" y="285226"/>
                </a:cubicBezTo>
                <a:cubicBezTo>
                  <a:pt x="7537382" y="299843"/>
                  <a:pt x="7551514" y="308071"/>
                  <a:pt x="7583648" y="318782"/>
                </a:cubicBezTo>
                <a:cubicBezTo>
                  <a:pt x="7594586" y="322428"/>
                  <a:pt x="7606118" y="324004"/>
                  <a:pt x="7617204" y="327171"/>
                </a:cubicBezTo>
                <a:cubicBezTo>
                  <a:pt x="7625707" y="329600"/>
                  <a:pt x="7634091" y="332455"/>
                  <a:pt x="7642371" y="335560"/>
                </a:cubicBezTo>
                <a:cubicBezTo>
                  <a:pt x="7656471" y="340847"/>
                  <a:pt x="7669788" y="348376"/>
                  <a:pt x="7684316" y="352338"/>
                </a:cubicBezTo>
                <a:cubicBezTo>
                  <a:pt x="7700726" y="356813"/>
                  <a:pt x="7717872" y="357931"/>
                  <a:pt x="7734650" y="360727"/>
                </a:cubicBezTo>
                <a:cubicBezTo>
                  <a:pt x="7743039" y="366320"/>
                  <a:pt x="7750799" y="372996"/>
                  <a:pt x="7759817" y="377505"/>
                </a:cubicBezTo>
                <a:cubicBezTo>
                  <a:pt x="7767726" y="381460"/>
                  <a:pt x="7784984" y="385894"/>
                  <a:pt x="7784984" y="385894"/>
                </a:cubicBezTo>
              </a:path>
            </a:pathLst>
          </a:custGeom>
          <a:noFill/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7B62AE-E5B0-4834-AEC4-887F5BC7E708}"/>
              </a:ext>
            </a:extLst>
          </p:cNvPr>
          <p:cNvSpPr txBox="1"/>
          <p:nvPr/>
        </p:nvSpPr>
        <p:spPr>
          <a:xfrm>
            <a:off x="450850" y="2582816"/>
            <a:ext cx="138641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Planning;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specifications</a:t>
            </a:r>
            <a:endParaRPr lang="fi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1900D6-5772-452C-884B-829E75E3952C}"/>
              </a:ext>
            </a:extLst>
          </p:cNvPr>
          <p:cNvSpPr txBox="1"/>
          <p:nvPr/>
        </p:nvSpPr>
        <p:spPr>
          <a:xfrm>
            <a:off x="3143559" y="2582816"/>
            <a:ext cx="187823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design;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blocks</a:t>
            </a:r>
            <a:endParaRPr lang="fi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37D76-5AB3-4906-8428-6E5CD2A4E650}"/>
              </a:ext>
            </a:extLst>
          </p:cNvPr>
          <p:cNvSpPr txBox="1"/>
          <p:nvPr/>
        </p:nvSpPr>
        <p:spPr>
          <a:xfrm>
            <a:off x="5845649" y="2582816"/>
            <a:ext cx="120315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design;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fi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87A389-C33E-44D0-B76E-7BB020BA0650}"/>
              </a:ext>
            </a:extLst>
          </p:cNvPr>
          <p:cNvSpPr txBox="1"/>
          <p:nvPr/>
        </p:nvSpPr>
        <p:spPr>
          <a:xfrm>
            <a:off x="7823308" y="2582816"/>
            <a:ext cx="13206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refinement</a:t>
            </a:r>
            <a:endParaRPr lang="fi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9A49C0-114A-475B-89DC-BB838E11546D}"/>
              </a:ext>
            </a:extLst>
          </p:cNvPr>
          <p:cNvSpPr txBox="1"/>
          <p:nvPr/>
        </p:nvSpPr>
        <p:spPr>
          <a:xfrm>
            <a:off x="5381677" y="5331582"/>
            <a:ext cx="339656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i-FI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</a:t>
            </a:r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Ullrich</a:t>
            </a:r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i-FI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Eppinger</a:t>
            </a:r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6A9FB76-080B-48F5-AEF7-D3C117610511}"/>
              </a:ext>
            </a:extLst>
          </p:cNvPr>
          <p:cNvSpPr/>
          <p:nvPr/>
        </p:nvSpPr>
        <p:spPr>
          <a:xfrm>
            <a:off x="7295831" y="1999236"/>
            <a:ext cx="1772920" cy="135636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717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8B01DA-3675-0521-A8C6-3F154F51EC2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25551" y="375919"/>
            <a:ext cx="8492897" cy="1110638"/>
          </a:xfrm>
        </p:spPr>
        <p:txBody>
          <a:bodyPr lIns="0" tIns="0" rIns="0" bIns="0" anchor="t"/>
          <a:lstStyle/>
          <a:p>
            <a:r>
              <a:rPr lang="en-GB" dirty="0">
                <a:cs typeface="Arial"/>
              </a:rPr>
              <a:t>Life cycle analysis, carbon footprint, ecological footprint</a:t>
            </a:r>
            <a:endParaRPr lang="en-GB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8752EE0-55A5-5D4E-A544-863CDC4B37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2264032"/>
              </p:ext>
            </p:extLst>
          </p:nvPr>
        </p:nvGraphicFramePr>
        <p:xfrm>
          <a:off x="2653557" y="1651001"/>
          <a:ext cx="5550643" cy="3688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7557F37-A72B-43E1-A24F-3D30918C72C9}"/>
              </a:ext>
            </a:extLst>
          </p:cNvPr>
          <p:cNvSpPr txBox="1"/>
          <p:nvPr/>
        </p:nvSpPr>
        <p:spPr>
          <a:xfrm>
            <a:off x="254000" y="1938678"/>
            <a:ext cx="295656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Databases: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Granta</a:t>
            </a:r>
            <a:r>
              <a:rPr lang="en-US" dirty="0"/>
              <a:t> </a:t>
            </a:r>
            <a:r>
              <a:rPr lang="en-US" dirty="0" err="1"/>
              <a:t>edupack</a:t>
            </a:r>
            <a:r>
              <a:rPr lang="en-US" dirty="0"/>
              <a:t>: Carbon footprint, energy consumption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OpenLCA</a:t>
            </a:r>
            <a:r>
              <a:rPr lang="en-US" dirty="0"/>
              <a:t>: More environmental and health impacts available in the assessment, challenging user interphase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Gabi: available only in some departments </a:t>
            </a:r>
          </a:p>
          <a:p>
            <a:endParaRPr lang="en-US" dirty="0"/>
          </a:p>
          <a:p>
            <a:r>
              <a:rPr lang="en-US" dirty="0"/>
              <a:t>Published life cycle assessments (Google scholar)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63ECC3-00B2-408F-801C-7DC5B3881871}"/>
              </a:ext>
            </a:extLst>
          </p:cNvPr>
          <p:cNvSpPr txBox="1"/>
          <p:nvPr/>
        </p:nvSpPr>
        <p:spPr>
          <a:xfrm>
            <a:off x="7000240" y="5031888"/>
            <a:ext cx="20773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Photos by </a:t>
            </a:r>
            <a:r>
              <a:rPr lang="en-US" sz="1000" dirty="0">
                <a:hlinkClick r:id="rId7"/>
              </a:rPr>
              <a:t>David Hofmann</a:t>
            </a:r>
            <a:r>
              <a:rPr lang="en-US" sz="1000" dirty="0"/>
              <a:t>, </a:t>
            </a:r>
            <a:r>
              <a:rPr lang="en-US" sz="1000" dirty="0">
                <a:hlinkClick r:id="rId8"/>
              </a:rPr>
              <a:t>Dominik </a:t>
            </a:r>
            <a:r>
              <a:rPr lang="en-US" sz="1000" dirty="0" err="1">
                <a:hlinkClick r:id="rId8"/>
              </a:rPr>
              <a:t>Vanyi</a:t>
            </a:r>
            <a:r>
              <a:rPr lang="en-US" sz="1000" dirty="0"/>
              <a:t>, </a:t>
            </a:r>
            <a:r>
              <a:rPr lang="en-US" sz="1000" dirty="0" err="1">
                <a:hlinkClick r:id="rId9"/>
              </a:rPr>
              <a:t>yasin</a:t>
            </a:r>
            <a:r>
              <a:rPr lang="en-US" sz="1000" dirty="0">
                <a:hlinkClick r:id="rId9"/>
              </a:rPr>
              <a:t> hm</a:t>
            </a:r>
            <a:r>
              <a:rPr lang="en-US" sz="1000" dirty="0"/>
              <a:t>, </a:t>
            </a:r>
            <a:r>
              <a:rPr lang="en-US" sz="1000" dirty="0">
                <a:hlinkClick r:id="rId10"/>
              </a:rPr>
              <a:t>Florian </a:t>
            </a:r>
            <a:r>
              <a:rPr lang="en-US" sz="1000" dirty="0" err="1">
                <a:hlinkClick r:id="rId10"/>
              </a:rPr>
              <a:t>Schmetz</a:t>
            </a:r>
            <a:r>
              <a:rPr lang="en-US" sz="1000" dirty="0"/>
              <a:t> </a:t>
            </a:r>
            <a:r>
              <a:rPr lang="en-US" sz="1000" dirty="0">
                <a:hlinkClick r:id="rId11"/>
              </a:rPr>
              <a:t>Christophe Dion</a:t>
            </a:r>
            <a:r>
              <a:rPr lang="en-US" sz="1000" dirty="0"/>
              <a:t> on </a:t>
            </a:r>
            <a:r>
              <a:rPr lang="en-US" sz="1000" dirty="0" err="1">
                <a:hlinkClick r:id="rId12"/>
              </a:rPr>
              <a:t>Unsplash</a:t>
            </a:r>
            <a:r>
              <a:rPr lang="en-US" sz="1000" dirty="0"/>
              <a:t>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6AF39BF-CBBA-5E70-FEB6-8FBFEE8AD2A9}"/>
              </a:ext>
            </a:extLst>
          </p:cNvPr>
          <p:cNvGrpSpPr/>
          <p:nvPr/>
        </p:nvGrpSpPr>
        <p:grpSpPr>
          <a:xfrm rot="16200000">
            <a:off x="3414044" y="2517799"/>
            <a:ext cx="313253" cy="398359"/>
            <a:chOff x="1986152" y="1024855"/>
            <a:chExt cx="313253" cy="398359"/>
          </a:xfrm>
          <a:solidFill>
            <a:schemeClr val="bg1">
              <a:lumMod val="85000"/>
            </a:schemeClr>
          </a:solidFill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31639C39-3292-D8B8-2B61-F887E9FE0D29}"/>
                </a:ext>
              </a:extLst>
            </p:cNvPr>
            <p:cNvSpPr/>
            <p:nvPr/>
          </p:nvSpPr>
          <p:spPr>
            <a:xfrm rot="18900000">
              <a:off x="1986152" y="1024855"/>
              <a:ext cx="313253" cy="39835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Arrow: Right 4">
              <a:extLst>
                <a:ext uri="{FF2B5EF4-FFF2-40B4-BE49-F238E27FC236}">
                  <a16:creationId xmlns:a16="http://schemas.microsoft.com/office/drawing/2014/main" id="{5BCB1510-1E03-3ABD-2304-AB1C618959E6}"/>
                </a:ext>
              </a:extLst>
            </p:cNvPr>
            <p:cNvSpPr txBox="1"/>
            <p:nvPr/>
          </p:nvSpPr>
          <p:spPr>
            <a:xfrm rot="18900000">
              <a:off x="1999914" y="1137753"/>
              <a:ext cx="219277" cy="2390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800" b="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562926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CAEDEEF-73BB-47B3-865B-BF0B004DA5EC}"/>
              </a:ext>
            </a:extLst>
          </p:cNvPr>
          <p:cNvSpPr txBox="1">
            <a:spLocks/>
          </p:cNvSpPr>
          <p:nvPr/>
        </p:nvSpPr>
        <p:spPr>
          <a:xfrm>
            <a:off x="584308" y="411042"/>
            <a:ext cx="7975385" cy="55370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dirty="0" err="1">
                <a:solidFill>
                  <a:schemeClr val="bg1"/>
                </a:solidFill>
              </a:rPr>
              <a:t>Usability</a:t>
            </a:r>
            <a:r>
              <a:rPr lang="fi-FI" b="1" dirty="0">
                <a:solidFill>
                  <a:schemeClr val="bg1"/>
                </a:solidFill>
              </a:rPr>
              <a:t> of </a:t>
            </a:r>
            <a:r>
              <a:rPr lang="fi-FI" b="1" dirty="0" err="1">
                <a:solidFill>
                  <a:schemeClr val="bg1"/>
                </a:solidFill>
              </a:rPr>
              <a:t>lifecycle</a:t>
            </a:r>
            <a:r>
              <a:rPr lang="fi-FI" b="1" dirty="0">
                <a:solidFill>
                  <a:schemeClr val="bg1"/>
                </a:solidFill>
              </a:rPr>
              <a:t> </a:t>
            </a:r>
            <a:r>
              <a:rPr lang="fi-FI" b="1" dirty="0" err="1">
                <a:solidFill>
                  <a:schemeClr val="bg1"/>
                </a:solidFill>
              </a:rPr>
              <a:t>assessment</a:t>
            </a:r>
            <a:endParaRPr lang="fi-FI" b="1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34ADE1D-55B4-44B7-9A96-3720D849570B}"/>
              </a:ext>
            </a:extLst>
          </p:cNvPr>
          <p:cNvCxnSpPr/>
          <p:nvPr/>
        </p:nvCxnSpPr>
        <p:spPr>
          <a:xfrm flipV="1">
            <a:off x="785615" y="1637660"/>
            <a:ext cx="0" cy="298209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4650065-ADE3-4EA8-9400-497D7F996882}"/>
              </a:ext>
            </a:extLst>
          </p:cNvPr>
          <p:cNvCxnSpPr/>
          <p:nvPr/>
        </p:nvCxnSpPr>
        <p:spPr>
          <a:xfrm>
            <a:off x="785615" y="4619758"/>
            <a:ext cx="458847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BFA5048-774F-4F4B-8FDA-F3FFDD8D82E1}"/>
              </a:ext>
            </a:extLst>
          </p:cNvPr>
          <p:cNvSpPr txBox="1"/>
          <p:nvPr/>
        </p:nvSpPr>
        <p:spPr>
          <a:xfrm>
            <a:off x="5062945" y="3851353"/>
            <a:ext cx="17464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2000" b="1" dirty="0" err="1"/>
              <a:t>Degree</a:t>
            </a:r>
            <a:r>
              <a:rPr lang="fi-FI" sz="2000" b="1" dirty="0"/>
              <a:t> of </a:t>
            </a:r>
            <a:r>
              <a:rPr lang="fi-FI" sz="2000" b="1" dirty="0" err="1"/>
              <a:t>freedom</a:t>
            </a:r>
            <a:endParaRPr lang="fi-FI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8E42AD-F3DF-4070-8194-99B9D02C0B34}"/>
              </a:ext>
            </a:extLst>
          </p:cNvPr>
          <p:cNvSpPr txBox="1"/>
          <p:nvPr/>
        </p:nvSpPr>
        <p:spPr>
          <a:xfrm>
            <a:off x="5202988" y="1646356"/>
            <a:ext cx="17464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2000" b="1" dirty="0" err="1">
                <a:solidFill>
                  <a:schemeClr val="bg1"/>
                </a:solidFill>
              </a:rPr>
              <a:t>Facts</a:t>
            </a:r>
            <a:r>
              <a:rPr lang="fi-FI" sz="2000" b="1" dirty="0">
                <a:solidFill>
                  <a:schemeClr val="bg1"/>
                </a:solidFill>
              </a:rPr>
              <a:t> </a:t>
            </a:r>
            <a:r>
              <a:rPr lang="fi-FI" sz="2000" b="1" dirty="0" err="1">
                <a:solidFill>
                  <a:schemeClr val="bg1"/>
                </a:solidFill>
              </a:rPr>
              <a:t>available</a:t>
            </a:r>
            <a:endParaRPr lang="fi-FI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66555B-554D-4A52-A28F-ACD3725847ED}"/>
              </a:ext>
            </a:extLst>
          </p:cNvPr>
          <p:cNvSpPr txBox="1"/>
          <p:nvPr/>
        </p:nvSpPr>
        <p:spPr>
          <a:xfrm>
            <a:off x="5510015" y="4465869"/>
            <a:ext cx="292031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2000" b="1" dirty="0" err="1">
                <a:solidFill>
                  <a:schemeClr val="bg1"/>
                </a:solidFill>
              </a:rPr>
              <a:t>Development</a:t>
            </a:r>
            <a:r>
              <a:rPr lang="fi-FI" sz="2000" b="1" dirty="0">
                <a:solidFill>
                  <a:schemeClr val="bg1"/>
                </a:solidFill>
              </a:rPr>
              <a:t> </a:t>
            </a:r>
            <a:r>
              <a:rPr lang="fi-FI" sz="2000" b="1" dirty="0" err="1">
                <a:solidFill>
                  <a:schemeClr val="bg1"/>
                </a:solidFill>
              </a:rPr>
              <a:t>process</a:t>
            </a:r>
            <a:endParaRPr lang="fi-FI" sz="2000" b="1" dirty="0">
              <a:solidFill>
                <a:schemeClr val="bg1"/>
              </a:solidFill>
            </a:endParaRP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BEDF0AF2-CA67-4617-8D30-421738E418B7}"/>
              </a:ext>
            </a:extLst>
          </p:cNvPr>
          <p:cNvSpPr/>
          <p:nvPr/>
        </p:nvSpPr>
        <p:spPr>
          <a:xfrm>
            <a:off x="925659" y="1923190"/>
            <a:ext cx="4104335" cy="2531810"/>
          </a:xfrm>
          <a:custGeom>
            <a:avLst/>
            <a:gdLst>
              <a:gd name="connsiteX0" fmla="*/ 0 w 4104335"/>
              <a:gd name="connsiteY0" fmla="*/ 2531810 h 2531810"/>
              <a:gd name="connsiteX1" fmla="*/ 3039762 w 4104335"/>
              <a:gd name="connsiteY1" fmla="*/ 1716264 h 2531810"/>
              <a:gd name="connsiteX2" fmla="*/ 4028302 w 4104335"/>
              <a:gd name="connsiteY2" fmla="*/ 126362 h 2531810"/>
              <a:gd name="connsiteX3" fmla="*/ 4036540 w 4104335"/>
              <a:gd name="connsiteY3" fmla="*/ 101648 h 253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4335" h="2531810">
                <a:moveTo>
                  <a:pt x="0" y="2531810"/>
                </a:moveTo>
                <a:cubicBezTo>
                  <a:pt x="1184189" y="2324491"/>
                  <a:pt x="2368378" y="2117172"/>
                  <a:pt x="3039762" y="1716264"/>
                </a:cubicBezTo>
                <a:cubicBezTo>
                  <a:pt x="3711146" y="1315356"/>
                  <a:pt x="3862172" y="395465"/>
                  <a:pt x="4028302" y="126362"/>
                </a:cubicBezTo>
                <a:cubicBezTo>
                  <a:pt x="4194432" y="-142741"/>
                  <a:pt x="4036540" y="101648"/>
                  <a:pt x="4036540" y="101648"/>
                </a:cubicBezTo>
              </a:path>
            </a:pathLst>
          </a:cu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3942332A-DD2E-4EFE-B7CB-A6492F5169E6}"/>
              </a:ext>
            </a:extLst>
          </p:cNvPr>
          <p:cNvSpPr/>
          <p:nvPr/>
        </p:nvSpPr>
        <p:spPr>
          <a:xfrm>
            <a:off x="958610" y="1703563"/>
            <a:ext cx="3942925" cy="2488743"/>
          </a:xfrm>
          <a:custGeom>
            <a:avLst/>
            <a:gdLst>
              <a:gd name="connsiteX0" fmla="*/ 0 w 3942925"/>
              <a:gd name="connsiteY0" fmla="*/ 0 h 2488743"/>
              <a:gd name="connsiteX1" fmla="*/ 2397211 w 3942925"/>
              <a:gd name="connsiteY1" fmla="*/ 560173 h 2488743"/>
              <a:gd name="connsiteX2" fmla="*/ 3838832 w 3942925"/>
              <a:gd name="connsiteY2" fmla="*/ 2356021 h 2488743"/>
              <a:gd name="connsiteX3" fmla="*/ 3838832 w 3942925"/>
              <a:gd name="connsiteY3" fmla="*/ 2364259 h 2488743"/>
              <a:gd name="connsiteX4" fmla="*/ 3912973 w 3942925"/>
              <a:gd name="connsiteY4" fmla="*/ 2438400 h 248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2925" h="2488743">
                <a:moveTo>
                  <a:pt x="0" y="0"/>
                </a:moveTo>
                <a:cubicBezTo>
                  <a:pt x="878703" y="83751"/>
                  <a:pt x="1757406" y="167503"/>
                  <a:pt x="2397211" y="560173"/>
                </a:cubicBezTo>
                <a:cubicBezTo>
                  <a:pt x="3037016" y="952843"/>
                  <a:pt x="3598562" y="2055340"/>
                  <a:pt x="3838832" y="2356021"/>
                </a:cubicBezTo>
                <a:cubicBezTo>
                  <a:pt x="4079102" y="2656702"/>
                  <a:pt x="3826475" y="2350529"/>
                  <a:pt x="3838832" y="2364259"/>
                </a:cubicBezTo>
                <a:cubicBezTo>
                  <a:pt x="3851189" y="2377989"/>
                  <a:pt x="3882081" y="2408194"/>
                  <a:pt x="3912973" y="2438400"/>
                </a:cubicBezTo>
              </a:path>
            </a:pathLst>
          </a:cu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B3C80F-E042-4A6A-BA91-B5A7DD0D8611}"/>
              </a:ext>
            </a:extLst>
          </p:cNvPr>
          <p:cNvSpPr txBox="1"/>
          <p:nvPr/>
        </p:nvSpPr>
        <p:spPr>
          <a:xfrm>
            <a:off x="665588" y="1247504"/>
            <a:ext cx="292031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2000" b="1" dirty="0">
                <a:solidFill>
                  <a:schemeClr val="bg1"/>
                </a:solidFill>
              </a:rPr>
              <a:t>Data on </a:t>
            </a:r>
            <a:r>
              <a:rPr lang="fi-FI" sz="2000" b="1" dirty="0" err="1">
                <a:solidFill>
                  <a:schemeClr val="bg1"/>
                </a:solidFill>
              </a:rPr>
              <a:t>sustainability</a:t>
            </a:r>
            <a:endParaRPr lang="fi-FI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6631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0EA364-025B-4948-8A2C-DC17BC090D4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/>
              <a:t>Your thoughts on learning goals related to sustainability in additive manufacturing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82552-2666-4F06-8524-D76D7FD9703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9" y="1504597"/>
            <a:ext cx="8301065" cy="338828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and why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additive manufacturing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create values in product development and industry. how it is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connected to entrepreneurship and sustainable business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endParaRPr lang="en-GB" sz="16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3600" b="0" dirty="0"/>
          </a:p>
          <a:p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33921695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2865239" y="274523"/>
          <a:ext cx="6451196" cy="5075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64172" y="29934"/>
            <a:ext cx="22550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+ €</a:t>
            </a:r>
            <a:endParaRPr lang="fi-FI" b="1"/>
          </a:p>
        </p:txBody>
      </p:sp>
      <p:sp>
        <p:nvSpPr>
          <p:cNvPr id="6" name="TextBox 5"/>
          <p:cNvSpPr txBox="1"/>
          <p:nvPr/>
        </p:nvSpPr>
        <p:spPr>
          <a:xfrm>
            <a:off x="4964172" y="5294725"/>
            <a:ext cx="22550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- €</a:t>
            </a:r>
            <a:endParaRPr lang="fi-FI" b="1"/>
          </a:p>
        </p:txBody>
      </p:sp>
      <p:sp>
        <p:nvSpPr>
          <p:cNvPr id="7" name="TextBox 6"/>
          <p:cNvSpPr txBox="1"/>
          <p:nvPr/>
        </p:nvSpPr>
        <p:spPr>
          <a:xfrm>
            <a:off x="6888997" y="2658880"/>
            <a:ext cx="22550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/>
              <a:t>+</a:t>
            </a:r>
            <a:r>
              <a:rPr lang="en-US" b="1" err="1"/>
              <a:t>sust</a:t>
            </a:r>
            <a:endParaRPr lang="fi-FI" b="1"/>
          </a:p>
        </p:txBody>
      </p:sp>
      <p:sp>
        <p:nvSpPr>
          <p:cNvPr id="8" name="TextBox 7"/>
          <p:cNvSpPr txBox="1"/>
          <p:nvPr/>
        </p:nvSpPr>
        <p:spPr>
          <a:xfrm>
            <a:off x="2262646" y="2650838"/>
            <a:ext cx="22550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-</a:t>
            </a:r>
            <a:r>
              <a:rPr lang="en-US" b="1" err="1"/>
              <a:t>sust</a:t>
            </a:r>
            <a:endParaRPr lang="fi-FI" b="1"/>
          </a:p>
        </p:txBody>
      </p:sp>
      <p:sp>
        <p:nvSpPr>
          <p:cNvPr id="2" name="TextBox 1"/>
          <p:cNvSpPr txBox="1"/>
          <p:nvPr/>
        </p:nvSpPr>
        <p:spPr>
          <a:xfrm>
            <a:off x="267969" y="2016049"/>
            <a:ext cx="27851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 err="1"/>
              <a:t>Economics</a:t>
            </a:r>
            <a:r>
              <a:rPr lang="fi-FI" sz="3200" b="1" dirty="0"/>
              <a:t> vs. </a:t>
            </a:r>
            <a:r>
              <a:rPr lang="fi-FI" sz="3200" b="1" dirty="0" err="1"/>
              <a:t>sustainability</a:t>
            </a:r>
            <a:endParaRPr lang="fi-FI" sz="3200" b="1" dirty="0"/>
          </a:p>
        </p:txBody>
      </p:sp>
    </p:spTree>
    <p:extLst>
      <p:ext uri="{BB962C8B-B14F-4D97-AF65-F5344CB8AC3E}">
        <p14:creationId xmlns:p14="http://schemas.microsoft.com/office/powerpoint/2010/main" val="3074054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6EA948-D379-420A-B802-90A068B72AA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Is additive manufacturing sustainable?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94184-2A66-4282-8E08-DA9C3195778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 sz="2400" dirty="0">
              <a:effectLst/>
            </a:endParaRPr>
          </a:p>
          <a:p>
            <a:r>
              <a:rPr lang="en-US" sz="2400" dirty="0">
                <a:effectLst/>
              </a:rPr>
              <a:t>What sustainability-related pros and cons can you think of when it comes to additive </a:t>
            </a:r>
            <a:r>
              <a:rPr lang="en-US" sz="2400" dirty="0" err="1">
                <a:effectLst/>
              </a:rPr>
              <a:t>manufatcturing</a:t>
            </a:r>
            <a:r>
              <a:rPr lang="en-US" sz="2400" dirty="0">
                <a:effectLst/>
              </a:rPr>
              <a:t> as a method of production?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Think 2 min individually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Discuss 5 min in pairs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Share with the class</a:t>
            </a: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237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4002898"/>
              </p:ext>
            </p:extLst>
          </p:nvPr>
        </p:nvGraphicFramePr>
        <p:xfrm>
          <a:off x="2907018" y="267102"/>
          <a:ext cx="6451196" cy="5075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64172" y="29934"/>
            <a:ext cx="22550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+ €</a:t>
            </a:r>
            <a:endParaRPr lang="fi-FI" b="1"/>
          </a:p>
        </p:txBody>
      </p:sp>
      <p:sp>
        <p:nvSpPr>
          <p:cNvPr id="6" name="TextBox 5"/>
          <p:cNvSpPr txBox="1"/>
          <p:nvPr/>
        </p:nvSpPr>
        <p:spPr>
          <a:xfrm>
            <a:off x="4964172" y="5294725"/>
            <a:ext cx="22550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- €</a:t>
            </a:r>
            <a:endParaRPr lang="fi-FI" b="1"/>
          </a:p>
        </p:txBody>
      </p:sp>
      <p:sp>
        <p:nvSpPr>
          <p:cNvPr id="7" name="TextBox 6"/>
          <p:cNvSpPr txBox="1"/>
          <p:nvPr/>
        </p:nvSpPr>
        <p:spPr>
          <a:xfrm>
            <a:off x="6888997" y="2658880"/>
            <a:ext cx="22550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/>
              <a:t>+</a:t>
            </a:r>
            <a:r>
              <a:rPr lang="en-US" b="1" err="1"/>
              <a:t>sust</a:t>
            </a:r>
            <a:endParaRPr lang="fi-FI" b="1"/>
          </a:p>
        </p:txBody>
      </p:sp>
      <p:sp>
        <p:nvSpPr>
          <p:cNvPr id="8" name="TextBox 7"/>
          <p:cNvSpPr txBox="1"/>
          <p:nvPr/>
        </p:nvSpPr>
        <p:spPr>
          <a:xfrm>
            <a:off x="2262646" y="2650838"/>
            <a:ext cx="22550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-</a:t>
            </a:r>
            <a:r>
              <a:rPr lang="en-US" b="1" err="1"/>
              <a:t>sust</a:t>
            </a:r>
            <a:endParaRPr lang="fi-FI" b="1"/>
          </a:p>
        </p:txBody>
      </p:sp>
      <p:sp>
        <p:nvSpPr>
          <p:cNvPr id="2" name="TextBox 1"/>
          <p:cNvSpPr txBox="1"/>
          <p:nvPr/>
        </p:nvSpPr>
        <p:spPr>
          <a:xfrm>
            <a:off x="267969" y="2016049"/>
            <a:ext cx="2785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 err="1"/>
              <a:t>Win</a:t>
            </a:r>
            <a:r>
              <a:rPr lang="fi-FI" sz="3200" b="1" dirty="0"/>
              <a:t> </a:t>
            </a:r>
            <a:r>
              <a:rPr lang="fi-FI" sz="3200" b="1" dirty="0" err="1"/>
              <a:t>win</a:t>
            </a:r>
            <a:r>
              <a:rPr lang="fi-FI" sz="3200" b="1" dirty="0"/>
              <a:t>-</a:t>
            </a:r>
          </a:p>
          <a:p>
            <a:r>
              <a:rPr lang="fi-FI" sz="3200" b="1" dirty="0" err="1"/>
              <a:t>Loose</a:t>
            </a:r>
            <a:r>
              <a:rPr lang="fi-FI" sz="3200" b="1" dirty="0"/>
              <a:t> </a:t>
            </a:r>
            <a:r>
              <a:rPr lang="fi-FI" sz="3200" b="1" dirty="0" err="1"/>
              <a:t>loose</a:t>
            </a:r>
            <a:endParaRPr lang="fi-FI" sz="3200" b="1" dirty="0"/>
          </a:p>
        </p:txBody>
      </p:sp>
    </p:spTree>
    <p:extLst>
      <p:ext uri="{BB962C8B-B14F-4D97-AF65-F5344CB8AC3E}">
        <p14:creationId xmlns:p14="http://schemas.microsoft.com/office/powerpoint/2010/main" val="16842799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74071585"/>
              </p:ext>
            </p:extLst>
          </p:nvPr>
        </p:nvGraphicFramePr>
        <p:xfrm>
          <a:off x="2907018" y="267102"/>
          <a:ext cx="6451196" cy="5075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64172" y="29934"/>
            <a:ext cx="22550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+ €</a:t>
            </a:r>
            <a:endParaRPr lang="fi-FI" b="1"/>
          </a:p>
        </p:txBody>
      </p:sp>
      <p:sp>
        <p:nvSpPr>
          <p:cNvPr id="6" name="TextBox 5"/>
          <p:cNvSpPr txBox="1"/>
          <p:nvPr/>
        </p:nvSpPr>
        <p:spPr>
          <a:xfrm>
            <a:off x="4964172" y="5294725"/>
            <a:ext cx="22550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- €</a:t>
            </a:r>
            <a:endParaRPr lang="fi-FI" b="1"/>
          </a:p>
        </p:txBody>
      </p:sp>
      <p:sp>
        <p:nvSpPr>
          <p:cNvPr id="7" name="TextBox 6"/>
          <p:cNvSpPr txBox="1"/>
          <p:nvPr/>
        </p:nvSpPr>
        <p:spPr>
          <a:xfrm>
            <a:off x="6888997" y="2658880"/>
            <a:ext cx="22550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/>
              <a:t>+</a:t>
            </a:r>
            <a:r>
              <a:rPr lang="en-US" b="1" err="1"/>
              <a:t>sust</a:t>
            </a:r>
            <a:endParaRPr lang="fi-FI" b="1"/>
          </a:p>
        </p:txBody>
      </p:sp>
      <p:sp>
        <p:nvSpPr>
          <p:cNvPr id="8" name="TextBox 7"/>
          <p:cNvSpPr txBox="1"/>
          <p:nvPr/>
        </p:nvSpPr>
        <p:spPr>
          <a:xfrm>
            <a:off x="2262646" y="2650838"/>
            <a:ext cx="22550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-</a:t>
            </a:r>
            <a:r>
              <a:rPr lang="en-US" b="1" err="1"/>
              <a:t>sust</a:t>
            </a:r>
            <a:endParaRPr lang="fi-FI" b="1"/>
          </a:p>
        </p:txBody>
      </p:sp>
      <p:sp>
        <p:nvSpPr>
          <p:cNvPr id="2" name="TextBox 1"/>
          <p:cNvSpPr txBox="1"/>
          <p:nvPr/>
        </p:nvSpPr>
        <p:spPr>
          <a:xfrm>
            <a:off x="267969" y="2016049"/>
            <a:ext cx="2785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 err="1"/>
              <a:t>Investing</a:t>
            </a:r>
            <a:r>
              <a:rPr lang="fi-FI" sz="3200" b="1" dirty="0"/>
              <a:t> in </a:t>
            </a:r>
            <a:r>
              <a:rPr lang="fi-FI" sz="3200" b="1" dirty="0" err="1"/>
              <a:t>sustainability</a:t>
            </a:r>
            <a:endParaRPr lang="fi-FI" sz="3200" b="1" dirty="0"/>
          </a:p>
        </p:txBody>
      </p:sp>
    </p:spTree>
    <p:extLst>
      <p:ext uri="{BB962C8B-B14F-4D97-AF65-F5344CB8AC3E}">
        <p14:creationId xmlns:p14="http://schemas.microsoft.com/office/powerpoint/2010/main" val="21195008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14585895"/>
              </p:ext>
            </p:extLst>
          </p:nvPr>
        </p:nvGraphicFramePr>
        <p:xfrm>
          <a:off x="2907018" y="267102"/>
          <a:ext cx="6451196" cy="5075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64172" y="29934"/>
            <a:ext cx="22550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+ €</a:t>
            </a:r>
            <a:endParaRPr lang="fi-FI" b="1"/>
          </a:p>
        </p:txBody>
      </p:sp>
      <p:sp>
        <p:nvSpPr>
          <p:cNvPr id="6" name="TextBox 5"/>
          <p:cNvSpPr txBox="1"/>
          <p:nvPr/>
        </p:nvSpPr>
        <p:spPr>
          <a:xfrm>
            <a:off x="4964172" y="5294725"/>
            <a:ext cx="22550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- €</a:t>
            </a:r>
            <a:endParaRPr lang="fi-FI" b="1"/>
          </a:p>
        </p:txBody>
      </p:sp>
      <p:sp>
        <p:nvSpPr>
          <p:cNvPr id="7" name="TextBox 6"/>
          <p:cNvSpPr txBox="1"/>
          <p:nvPr/>
        </p:nvSpPr>
        <p:spPr>
          <a:xfrm>
            <a:off x="6888997" y="2658880"/>
            <a:ext cx="22550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/>
              <a:t>+</a:t>
            </a:r>
            <a:r>
              <a:rPr lang="en-US" b="1" err="1"/>
              <a:t>sust</a:t>
            </a:r>
            <a:endParaRPr lang="fi-FI" b="1"/>
          </a:p>
        </p:txBody>
      </p:sp>
      <p:sp>
        <p:nvSpPr>
          <p:cNvPr id="8" name="TextBox 7"/>
          <p:cNvSpPr txBox="1"/>
          <p:nvPr/>
        </p:nvSpPr>
        <p:spPr>
          <a:xfrm>
            <a:off x="2262646" y="2650838"/>
            <a:ext cx="22550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-</a:t>
            </a:r>
            <a:r>
              <a:rPr lang="en-US" b="1" err="1"/>
              <a:t>sust</a:t>
            </a:r>
            <a:endParaRPr lang="fi-FI" b="1"/>
          </a:p>
        </p:txBody>
      </p:sp>
      <p:sp>
        <p:nvSpPr>
          <p:cNvPr id="2" name="TextBox 1"/>
          <p:cNvSpPr txBox="1"/>
          <p:nvPr/>
        </p:nvSpPr>
        <p:spPr>
          <a:xfrm>
            <a:off x="286442" y="2072670"/>
            <a:ext cx="27851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 err="1"/>
              <a:t>Profit</a:t>
            </a:r>
            <a:r>
              <a:rPr lang="fi-FI" sz="3200" b="1" dirty="0"/>
              <a:t> on the </a:t>
            </a:r>
            <a:r>
              <a:rPr lang="fi-FI" sz="3200" b="1" dirty="0" err="1"/>
              <a:t>cost</a:t>
            </a:r>
            <a:r>
              <a:rPr lang="fi-FI" sz="3200" b="1" dirty="0"/>
              <a:t> of </a:t>
            </a:r>
            <a:r>
              <a:rPr lang="fi-FI" sz="3200" b="1" dirty="0" err="1"/>
              <a:t>sustainability</a:t>
            </a:r>
            <a:endParaRPr lang="fi-FI" sz="3200" b="1" dirty="0"/>
          </a:p>
        </p:txBody>
      </p:sp>
    </p:spTree>
    <p:extLst>
      <p:ext uri="{BB962C8B-B14F-4D97-AF65-F5344CB8AC3E}">
        <p14:creationId xmlns:p14="http://schemas.microsoft.com/office/powerpoint/2010/main" val="31591156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7DEB3A-D804-4111-92F6-F47AF078B53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Part of a solution or part of a problem?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E5D7DE05-1262-4C3E-93BD-65757DF87FF4}"/>
              </a:ext>
            </a:extLst>
          </p:cNvPr>
          <p:cNvSpPr/>
          <p:nvPr/>
        </p:nvSpPr>
        <p:spPr>
          <a:xfrm>
            <a:off x="5653176" y="1019138"/>
            <a:ext cx="3285287" cy="2071881"/>
          </a:xfrm>
          <a:prstGeom prst="cloudCallout">
            <a:avLst>
              <a:gd name="adj1" fmla="val -69783"/>
              <a:gd name="adj2" fmla="val 2348"/>
            </a:avLst>
          </a:prstGeom>
          <a:noFill/>
          <a:ln w="38100">
            <a:solidFill>
              <a:srgbClr val="EE3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Higher rate of </a:t>
            </a:r>
            <a:r>
              <a:rPr lang="en-US" b="1" dirty="0">
                <a:solidFill>
                  <a:schemeClr val="tx1"/>
                </a:solidFill>
              </a:rPr>
              <a:t>product obsolescence</a:t>
            </a:r>
            <a:r>
              <a:rPr lang="en-US" dirty="0">
                <a:solidFill>
                  <a:schemeClr val="tx1"/>
                </a:solidFill>
              </a:rPr>
              <a:t> combine to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bring about </a:t>
            </a:r>
            <a:r>
              <a:rPr lang="en-US" b="1" dirty="0">
                <a:solidFill>
                  <a:schemeClr val="tx1"/>
                </a:solidFill>
              </a:rPr>
              <a:t>increased resource consumption (&amp; waste production)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2C3E42-9F86-4B42-A7E7-E6DC9FF688B5}"/>
              </a:ext>
            </a:extLst>
          </p:cNvPr>
          <p:cNvSpPr txBox="1"/>
          <p:nvPr/>
        </p:nvSpPr>
        <p:spPr>
          <a:xfrm>
            <a:off x="4320540" y="5185192"/>
            <a:ext cx="4579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0" dirty="0"/>
              <a:t>Ford &amp; </a:t>
            </a:r>
            <a:r>
              <a:rPr lang="en-US" sz="1400" b="0" dirty="0" err="1"/>
              <a:t>Despeisse</a:t>
            </a:r>
            <a:r>
              <a:rPr lang="en-US" sz="1400" b="0" dirty="0"/>
              <a:t>, (2016) , </a:t>
            </a:r>
            <a:r>
              <a:rPr lang="en-US" sz="1400" b="0" dirty="0" err="1"/>
              <a:t>Kohtala</a:t>
            </a:r>
            <a:r>
              <a:rPr lang="en-US" sz="1400" b="0" dirty="0"/>
              <a:t> (2015)</a:t>
            </a:r>
            <a:endParaRPr lang="en-US" dirty="0"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065D7053-73C7-5D70-E15A-5588C5A06139}"/>
              </a:ext>
            </a:extLst>
          </p:cNvPr>
          <p:cNvSpPr/>
          <p:nvPr/>
        </p:nvSpPr>
        <p:spPr>
          <a:xfrm>
            <a:off x="68667" y="3968151"/>
            <a:ext cx="3341642" cy="1611299"/>
          </a:xfrm>
          <a:prstGeom prst="cloudCallout">
            <a:avLst>
              <a:gd name="adj1" fmla="val 93916"/>
              <a:gd name="adj2" fmla="val -151759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Reconfigured value chains</a:t>
            </a:r>
            <a:r>
              <a:rPr lang="en-US" dirty="0">
                <a:solidFill>
                  <a:schemeClr val="tx1"/>
                </a:solidFill>
              </a:rPr>
              <a:t>: shorter and simpler supply chains,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more </a:t>
            </a:r>
            <a:r>
              <a:rPr lang="en-US" dirty="0" err="1">
                <a:solidFill>
                  <a:schemeClr val="tx1"/>
                </a:solidFill>
              </a:rPr>
              <a:t>localised</a:t>
            </a:r>
            <a:r>
              <a:rPr lang="en-US" dirty="0">
                <a:solidFill>
                  <a:schemeClr val="tx1"/>
                </a:solidFill>
              </a:rPr>
              <a:t> production, and new collaborations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0F482BA4-13A6-F1A7-EDDF-F0860B855C9D}"/>
              </a:ext>
            </a:extLst>
          </p:cNvPr>
          <p:cNvSpPr/>
          <p:nvPr/>
        </p:nvSpPr>
        <p:spPr>
          <a:xfrm>
            <a:off x="5147094" y="3332456"/>
            <a:ext cx="3128646" cy="1611299"/>
          </a:xfrm>
          <a:prstGeom prst="cloudCallout">
            <a:avLst>
              <a:gd name="adj1" fmla="val -48023"/>
              <a:gd name="adj2" fmla="val -106487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Extended product life</a:t>
            </a:r>
            <a:r>
              <a:rPr lang="en-US" dirty="0">
                <a:solidFill>
                  <a:schemeClr val="tx1"/>
                </a:solidFill>
              </a:rPr>
              <a:t>: repair, remanufacture and refurbishment, and  stronger person-product affinities and consumers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0AE6D4F1-3F26-59A8-89D7-2AAF806E7700}"/>
              </a:ext>
            </a:extLst>
          </p:cNvPr>
          <p:cNvSpPr/>
          <p:nvPr/>
        </p:nvSpPr>
        <p:spPr>
          <a:xfrm>
            <a:off x="165412" y="1485025"/>
            <a:ext cx="2474272" cy="1545722"/>
          </a:xfrm>
          <a:prstGeom prst="cloudCallout">
            <a:avLst>
              <a:gd name="adj1" fmla="val 136286"/>
              <a:gd name="adj2" fmla="val -6515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Improved resource efficiency: </a:t>
            </a:r>
            <a:r>
              <a:rPr lang="en-US" dirty="0">
                <a:solidFill>
                  <a:schemeClr val="tx1"/>
                </a:solidFill>
              </a:rPr>
              <a:t>in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production and use phases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C66F2A9C-4A08-B667-A135-E1885D84A230}"/>
              </a:ext>
            </a:extLst>
          </p:cNvPr>
          <p:cNvSpPr/>
          <p:nvPr/>
        </p:nvSpPr>
        <p:spPr>
          <a:xfrm>
            <a:off x="2398143" y="2375427"/>
            <a:ext cx="2800210" cy="1702488"/>
          </a:xfrm>
          <a:prstGeom prst="cloudCallout">
            <a:avLst>
              <a:gd name="adj1" fmla="val 40088"/>
              <a:gd name="adj2" fmla="val -54230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Stronger person-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product affinities</a:t>
            </a:r>
            <a:r>
              <a:rPr lang="en-US" dirty="0">
                <a:solidFill>
                  <a:schemeClr val="tx1"/>
                </a:solidFill>
              </a:rPr>
              <a:t> and closer relationships between producers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and consumers </a:t>
            </a:r>
          </a:p>
        </p:txBody>
      </p:sp>
    </p:spTree>
    <p:extLst>
      <p:ext uri="{BB962C8B-B14F-4D97-AF65-F5344CB8AC3E}">
        <p14:creationId xmlns:p14="http://schemas.microsoft.com/office/powerpoint/2010/main" val="25305865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6EA948-D379-420A-B802-90A068B72AA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As one element of your next task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94184-2A66-4282-8E08-DA9C3195778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sz="2400" dirty="0"/>
              <a:t>Assess </a:t>
            </a:r>
            <a:r>
              <a:rPr lang="en-US" sz="2400" dirty="0">
                <a:effectLst/>
              </a:rPr>
              <a:t>sustainability-related pros and cons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Of your idea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Of your material choices</a:t>
            </a:r>
          </a:p>
          <a:p>
            <a:r>
              <a:rPr lang="en-US" sz="2400" dirty="0"/>
              <a:t>H</a:t>
            </a:r>
            <a:r>
              <a:rPr lang="en-US" sz="2400" dirty="0">
                <a:effectLst/>
              </a:rPr>
              <a:t>ow could you improve material efficiency? How could improve sustainability by choosing another material? What compromises would these changes entail from the perspective of </a:t>
            </a:r>
            <a:r>
              <a:rPr lang="en-US" sz="2400">
                <a:effectLst/>
              </a:rPr>
              <a:t>your product?</a:t>
            </a:r>
            <a:endParaRPr lang="en-US" sz="2400" dirty="0">
              <a:effectLst/>
            </a:endParaRPr>
          </a:p>
          <a:p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8731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58D6E3-1378-DC85-5701-FB68938FB89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379233" y="580346"/>
            <a:ext cx="4063180" cy="1502517"/>
          </a:xfrm>
        </p:spPr>
        <p:txBody>
          <a:bodyPr/>
          <a:lstStyle/>
          <a:p>
            <a:r>
              <a:rPr lang="en-US" sz="2800" i="1" dirty="0">
                <a:latin typeface="Georgia" panose="02040502050405020303" pitchFamily="18" charset="0"/>
              </a:rPr>
              <a:t>I’m hopeful but the challenges are very severe. And someone needs to do the job. For this reason, this is absolutely the most relevant generation to be alive.</a:t>
            </a:r>
          </a:p>
          <a:p>
            <a:endParaRPr lang="en-US" sz="2800" i="1" dirty="0">
              <a:latin typeface="Georgia" panose="02040502050405020303" pitchFamily="18" charset="0"/>
            </a:endParaRPr>
          </a:p>
          <a:p>
            <a:pPr algn="r"/>
            <a:r>
              <a:rPr lang="en-US" sz="2800" i="1" dirty="0">
                <a:latin typeface="Georgia" panose="02040502050405020303" pitchFamily="18" charset="0"/>
              </a:rPr>
              <a:t>  </a:t>
            </a:r>
            <a:r>
              <a:rPr lang="en-US" sz="1600" dirty="0">
                <a:latin typeface="+mj-lt"/>
              </a:rPr>
              <a:t>- Prof. S. Michaux, GTK (HS 17.10.2022)</a:t>
            </a:r>
            <a:endParaRPr lang="en-US" sz="2800" dirty="0">
              <a:latin typeface="+mj-lt"/>
            </a:endParaRPr>
          </a:p>
        </p:txBody>
      </p:sp>
      <p:pic>
        <p:nvPicPr>
          <p:cNvPr id="4" name="Picture 3" descr="A person sitting on the ground with a skateboard&#10;&#10;Description automatically generated with low confidence">
            <a:extLst>
              <a:ext uri="{FF2B5EF4-FFF2-40B4-BE49-F238E27FC236}">
                <a16:creationId xmlns:a16="http://schemas.microsoft.com/office/drawing/2014/main" id="{690A78C1-52AF-FBF1-1BC3-8471DD3D2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868" y="0"/>
            <a:ext cx="3894132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F2B981-D866-C150-FFFC-744AEB0DC9C5}"/>
              </a:ext>
            </a:extLst>
          </p:cNvPr>
          <p:cNvSpPr txBox="1"/>
          <p:nvPr/>
        </p:nvSpPr>
        <p:spPr>
          <a:xfrm>
            <a:off x="3810000" y="545339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/>
              <a:t>Photo by </a:t>
            </a:r>
            <a:r>
              <a:rPr lang="en-US" sz="1050" dirty="0">
                <a:hlinkClick r:id="rId4"/>
              </a:rPr>
              <a:t>Oleg Ivanov</a:t>
            </a:r>
            <a:r>
              <a:rPr lang="en-US" sz="1050" dirty="0"/>
              <a:t> on </a:t>
            </a:r>
            <a:r>
              <a:rPr lang="en-US" sz="1050" dirty="0" err="1">
                <a:hlinkClick r:id="rId5"/>
              </a:rPr>
              <a:t>Unsplash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7754245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F014AF-7807-FF30-EB97-FA8F8DC5713D}"/>
              </a:ext>
            </a:extLst>
          </p:cNvPr>
          <p:cNvSpPr txBox="1"/>
          <p:nvPr/>
        </p:nvSpPr>
        <p:spPr>
          <a:xfrm>
            <a:off x="171961" y="1097617"/>
            <a:ext cx="861807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effectLst/>
                <a:latin typeface="Helvetica Neue"/>
                <a:ea typeface="Times New Roman" panose="02020603050405020304" pitchFamily="18" charset="0"/>
                <a:cs typeface="Calibri" panose="020F0502020204030204" pitchFamily="34" charset="0"/>
              </a:rPr>
              <a:t>Material efficiency:</a:t>
            </a:r>
            <a:r>
              <a:rPr lang="en-US" sz="2000" b="1" dirty="0">
                <a:latin typeface="Helvetica Neue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Helvetica Neue"/>
                <a:ea typeface="Times New Roman" panose="02020603050405020304" pitchFamily="18" charset="0"/>
                <a:cs typeface="Calibri" panose="020F0502020204030204" pitchFamily="34" charset="0"/>
              </a:rPr>
              <a:t>Assess sustainability related pros and cons on material choice and use in your project. </a:t>
            </a:r>
            <a:endParaRPr lang="en-US" sz="2000" dirty="0">
              <a:effectLst/>
              <a:latin typeface="Helvetica Neue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effectLst/>
                <a:latin typeface="Helvetica Neue"/>
                <a:ea typeface="Times New Roman" panose="02020603050405020304" pitchFamily="18" charset="0"/>
                <a:cs typeface="Calibri" panose="020F0502020204030204" pitchFamily="34" charset="0"/>
              </a:rPr>
              <a:t>Design for sustainability concepts:</a:t>
            </a:r>
            <a:r>
              <a:rPr lang="en-US" sz="2000" dirty="0">
                <a:effectLst/>
                <a:latin typeface="Helvetica Neue"/>
                <a:ea typeface="Times New Roman" panose="02020603050405020304" pitchFamily="18" charset="0"/>
                <a:cs typeface="Calibri" panose="020F0502020204030204" pitchFamily="34" charset="0"/>
              </a:rPr>
              <a:t>  Assess how and which of the design for sustainability concepts have you applied. Also assess which ones you could / could not apply. Give reasoning for your arguments on applicability.</a:t>
            </a:r>
            <a:endParaRPr lang="en-US" sz="2000" dirty="0">
              <a:effectLst/>
              <a:latin typeface="Helvetica Neue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effectLst/>
                <a:latin typeface="Helvetica Neue"/>
                <a:ea typeface="Times New Roman" panose="02020603050405020304" pitchFamily="18" charset="0"/>
                <a:cs typeface="Calibri" panose="020F0502020204030204" pitchFamily="34" charset="0"/>
              </a:rPr>
              <a:t>Sustainability of your concepts: </a:t>
            </a:r>
            <a:r>
              <a:rPr lang="en-US" sz="2000" dirty="0">
                <a:effectLst/>
                <a:latin typeface="Helvetica Neue"/>
                <a:ea typeface="Times New Roman" panose="02020603050405020304" pitchFamily="18" charset="0"/>
                <a:cs typeface="Calibri" panose="020F0502020204030204" pitchFamily="34" charset="0"/>
              </a:rPr>
              <a:t>Asses</a:t>
            </a:r>
            <a:r>
              <a:rPr lang="en-US" sz="2000" dirty="0">
                <a:latin typeface="Helvetica Neue"/>
                <a:ea typeface="Times New Roman" panose="02020603050405020304" pitchFamily="18" charset="0"/>
                <a:cs typeface="Calibri" panose="020F0502020204030204" pitchFamily="34" charset="0"/>
              </a:rPr>
              <a:t>s how do the economic and sustainability performance meet in your concept: are they contradictory / parallel to each other. Give reasoning for your arguments. </a:t>
            </a:r>
            <a:endParaRPr lang="en-US" sz="2000" dirty="0">
              <a:effectLst/>
              <a:latin typeface="Helvetica Neue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1534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640A0F-6A3C-4DAD-8EF2-7572C894C8A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Further reading</a:t>
            </a:r>
            <a:r>
              <a:rPr lang="en-US" b="0" dirty="0"/>
              <a:t>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B8C91-5F59-4353-AB47-6C74BA91B62F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 err="1"/>
              <a:t>Penga</a:t>
            </a:r>
            <a:r>
              <a:rPr lang="en-US" sz="1800" b="0" dirty="0"/>
              <a:t> et al. (2018) Sustainability of additive manufacturing: An overview on its energy demand and environmental impact </a:t>
            </a:r>
            <a:r>
              <a:rPr lang="en-US" sz="1800" b="0" i="1" dirty="0"/>
              <a:t>Additive Manufacturing</a:t>
            </a:r>
            <a:r>
              <a:rPr lang="en-US" sz="1800" b="0" dirty="0"/>
              <a:t> 21 694–704. </a:t>
            </a:r>
            <a:r>
              <a:rPr lang="en-US" sz="1800" b="0" dirty="0">
                <a:hlinkClick r:id="rId2"/>
              </a:rPr>
              <a:t>https://doi.org/10.1016/j.addma.2018.04.022</a:t>
            </a:r>
            <a:endParaRPr lang="en-US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Javaid et al. (2021) Role of additive manufacturing applications towards environmental sustainability Advanced Industrial and Engineering Polymer Research 4 312-322 </a:t>
            </a:r>
            <a:r>
              <a:rPr lang="en-US" sz="1800" b="0" dirty="0">
                <a:hlinkClick r:id="rId3"/>
              </a:rPr>
              <a:t>https://doi.org/10.1016/j.aiepr.2021.07.005</a:t>
            </a:r>
            <a:r>
              <a:rPr lang="en-US" sz="1800" b="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Ford &amp; </a:t>
            </a:r>
            <a:r>
              <a:rPr lang="en-US" sz="1800" b="0" dirty="0" err="1"/>
              <a:t>Despeisse</a:t>
            </a:r>
            <a:r>
              <a:rPr lang="en-US" sz="1800" b="0" dirty="0"/>
              <a:t>, (2016) Additive manufacturing and sustainability: an exploratory study of the advantages and challenges, J. </a:t>
            </a:r>
            <a:r>
              <a:rPr lang="en-US" sz="1800" b="0" dirty="0" err="1"/>
              <a:t>Clea</a:t>
            </a:r>
            <a:r>
              <a:rPr lang="en-US" sz="1800" b="0" dirty="0"/>
              <a:t>. Prod.137 1573-1587. </a:t>
            </a:r>
            <a:r>
              <a:rPr lang="en-US" sz="1800" b="0" dirty="0">
                <a:hlinkClick r:id="rId4"/>
              </a:rPr>
              <a:t>http://dx.doi.org/10.1016/j.jclepro.2016.04.150</a:t>
            </a:r>
            <a:endParaRPr lang="en-US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 err="1"/>
              <a:t>Kohtala</a:t>
            </a:r>
            <a:r>
              <a:rPr lang="en-US" sz="1800" b="0" dirty="0"/>
              <a:t> C. (2015) Addressing sustainability in research on distributed production: an integrated literature review, </a:t>
            </a:r>
            <a:r>
              <a:rPr lang="en-US" sz="1800" b="0" i="1" dirty="0"/>
              <a:t>J. Clean. Prod</a:t>
            </a:r>
            <a:r>
              <a:rPr lang="en-US" sz="1800" b="0" dirty="0"/>
              <a:t>., 106 pp. 654-668</a:t>
            </a:r>
          </a:p>
        </p:txBody>
      </p:sp>
    </p:spTree>
    <p:extLst>
      <p:ext uri="{BB962C8B-B14F-4D97-AF65-F5344CB8AC3E}">
        <p14:creationId xmlns:p14="http://schemas.microsoft.com/office/powerpoint/2010/main" val="3145261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7DEB3A-D804-4111-92F6-F47AF078B53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Part of a solution or part of a problem?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E5D7DE05-1262-4C3E-93BD-65757DF87FF4}"/>
              </a:ext>
            </a:extLst>
          </p:cNvPr>
          <p:cNvSpPr/>
          <p:nvPr/>
        </p:nvSpPr>
        <p:spPr>
          <a:xfrm>
            <a:off x="5653176" y="1019138"/>
            <a:ext cx="3285287" cy="2071881"/>
          </a:xfrm>
          <a:prstGeom prst="cloudCallout">
            <a:avLst>
              <a:gd name="adj1" fmla="val -69783"/>
              <a:gd name="adj2" fmla="val 2348"/>
            </a:avLst>
          </a:prstGeom>
          <a:noFill/>
          <a:ln w="38100">
            <a:solidFill>
              <a:srgbClr val="EE3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Higher rate of </a:t>
            </a:r>
            <a:r>
              <a:rPr lang="en-US" b="1" dirty="0">
                <a:solidFill>
                  <a:schemeClr val="tx1"/>
                </a:solidFill>
              </a:rPr>
              <a:t>product obsolescence</a:t>
            </a:r>
            <a:r>
              <a:rPr lang="en-US" dirty="0">
                <a:solidFill>
                  <a:schemeClr val="tx1"/>
                </a:solidFill>
              </a:rPr>
              <a:t> combine to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bring about </a:t>
            </a:r>
            <a:r>
              <a:rPr lang="en-US" b="1" dirty="0">
                <a:solidFill>
                  <a:schemeClr val="tx1"/>
                </a:solidFill>
              </a:rPr>
              <a:t>increased resource consumption (&amp; waste production)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2C3E42-9F86-4B42-A7E7-E6DC9FF688B5}"/>
              </a:ext>
            </a:extLst>
          </p:cNvPr>
          <p:cNvSpPr txBox="1"/>
          <p:nvPr/>
        </p:nvSpPr>
        <p:spPr>
          <a:xfrm>
            <a:off x="4320540" y="5185192"/>
            <a:ext cx="4579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0" dirty="0"/>
              <a:t>Ford &amp; </a:t>
            </a:r>
            <a:r>
              <a:rPr lang="en-US" sz="1400" b="0" dirty="0" err="1"/>
              <a:t>Despeisse</a:t>
            </a:r>
            <a:r>
              <a:rPr lang="en-US" sz="1400" b="0" dirty="0"/>
              <a:t>, (2016) , </a:t>
            </a:r>
            <a:r>
              <a:rPr lang="en-US" sz="1400" b="0" dirty="0" err="1"/>
              <a:t>Kohtala</a:t>
            </a:r>
            <a:r>
              <a:rPr lang="en-US" sz="1400" b="0" dirty="0"/>
              <a:t> (2015)</a:t>
            </a:r>
            <a:endParaRPr lang="en-US" dirty="0"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065D7053-73C7-5D70-E15A-5588C5A06139}"/>
              </a:ext>
            </a:extLst>
          </p:cNvPr>
          <p:cNvSpPr/>
          <p:nvPr/>
        </p:nvSpPr>
        <p:spPr>
          <a:xfrm>
            <a:off x="68667" y="3968151"/>
            <a:ext cx="3341642" cy="1611299"/>
          </a:xfrm>
          <a:prstGeom prst="cloudCallout">
            <a:avLst>
              <a:gd name="adj1" fmla="val 93916"/>
              <a:gd name="adj2" fmla="val -151759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Reconfigured value chains</a:t>
            </a:r>
            <a:r>
              <a:rPr lang="en-US" dirty="0">
                <a:solidFill>
                  <a:schemeClr val="tx1"/>
                </a:solidFill>
              </a:rPr>
              <a:t>: shorter and simpler supply chains,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more </a:t>
            </a:r>
            <a:r>
              <a:rPr lang="en-US" dirty="0" err="1">
                <a:solidFill>
                  <a:schemeClr val="tx1"/>
                </a:solidFill>
              </a:rPr>
              <a:t>localised</a:t>
            </a:r>
            <a:r>
              <a:rPr lang="en-US" dirty="0">
                <a:solidFill>
                  <a:schemeClr val="tx1"/>
                </a:solidFill>
              </a:rPr>
              <a:t> production, and new collaborations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0F482BA4-13A6-F1A7-EDDF-F0860B855C9D}"/>
              </a:ext>
            </a:extLst>
          </p:cNvPr>
          <p:cNvSpPr/>
          <p:nvPr/>
        </p:nvSpPr>
        <p:spPr>
          <a:xfrm>
            <a:off x="5147094" y="3332456"/>
            <a:ext cx="3128646" cy="1611299"/>
          </a:xfrm>
          <a:prstGeom prst="cloudCallout">
            <a:avLst>
              <a:gd name="adj1" fmla="val -48023"/>
              <a:gd name="adj2" fmla="val -106487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Extended product life</a:t>
            </a:r>
            <a:r>
              <a:rPr lang="en-US" dirty="0">
                <a:solidFill>
                  <a:schemeClr val="tx1"/>
                </a:solidFill>
              </a:rPr>
              <a:t>: repair, remanufacture and refurbishment, and  stronger person-product affinities and consumers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0AE6D4F1-3F26-59A8-89D7-2AAF806E7700}"/>
              </a:ext>
            </a:extLst>
          </p:cNvPr>
          <p:cNvSpPr/>
          <p:nvPr/>
        </p:nvSpPr>
        <p:spPr>
          <a:xfrm>
            <a:off x="165412" y="1485025"/>
            <a:ext cx="2474272" cy="1545722"/>
          </a:xfrm>
          <a:prstGeom prst="cloudCallout">
            <a:avLst>
              <a:gd name="adj1" fmla="val 136286"/>
              <a:gd name="adj2" fmla="val -6515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Improved resource efficiency: </a:t>
            </a:r>
            <a:r>
              <a:rPr lang="en-US" dirty="0">
                <a:solidFill>
                  <a:schemeClr val="tx1"/>
                </a:solidFill>
              </a:rPr>
              <a:t>in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production and use phases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C66F2A9C-4A08-B667-A135-E1885D84A230}"/>
              </a:ext>
            </a:extLst>
          </p:cNvPr>
          <p:cNvSpPr/>
          <p:nvPr/>
        </p:nvSpPr>
        <p:spPr>
          <a:xfrm>
            <a:off x="2398143" y="2375427"/>
            <a:ext cx="2800210" cy="1702488"/>
          </a:xfrm>
          <a:prstGeom prst="cloudCallout">
            <a:avLst>
              <a:gd name="adj1" fmla="val 40088"/>
              <a:gd name="adj2" fmla="val -54230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Stronger person-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product affinities</a:t>
            </a:r>
            <a:r>
              <a:rPr lang="en-US" dirty="0">
                <a:solidFill>
                  <a:schemeClr val="tx1"/>
                </a:solidFill>
              </a:rPr>
              <a:t> and closer relationships between producers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and consumers </a:t>
            </a:r>
          </a:p>
        </p:txBody>
      </p:sp>
    </p:spTree>
    <p:extLst>
      <p:ext uri="{BB962C8B-B14F-4D97-AF65-F5344CB8AC3E}">
        <p14:creationId xmlns:p14="http://schemas.microsoft.com/office/powerpoint/2010/main" val="344282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77F536-529F-4254-BDFF-9275B596907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534535" y="2129361"/>
            <a:ext cx="4388938" cy="1110638"/>
          </a:xfrm>
        </p:spPr>
        <p:txBody>
          <a:bodyPr/>
          <a:lstStyle/>
          <a:p>
            <a:r>
              <a:rPr lang="en-US" dirty="0"/>
              <a:t>How about your product idea?</a:t>
            </a:r>
          </a:p>
        </p:txBody>
      </p:sp>
      <p:pic>
        <p:nvPicPr>
          <p:cNvPr id="9" name="Picture 8" descr="A black rubber foot rest&#10;&#10;Description automatically generated with medium confidence">
            <a:extLst>
              <a:ext uri="{FF2B5EF4-FFF2-40B4-BE49-F238E27FC236}">
                <a16:creationId xmlns:a16="http://schemas.microsoft.com/office/drawing/2014/main" id="{0C31E526-7E82-D54F-87AE-C4752D949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475" y="55872"/>
            <a:ext cx="1189408" cy="2011714"/>
          </a:xfrm>
          <a:prstGeom prst="rect">
            <a:avLst/>
          </a:prstGeom>
        </p:spPr>
      </p:pic>
      <p:pic>
        <p:nvPicPr>
          <p:cNvPr id="20" name="Picture 19" descr="A blue diamond shaped object on graph paper&#10;&#10;Description automatically generated">
            <a:extLst>
              <a:ext uri="{FF2B5EF4-FFF2-40B4-BE49-F238E27FC236}">
                <a16:creationId xmlns:a16="http://schemas.microsoft.com/office/drawing/2014/main" id="{A863794F-F8FE-48A8-D457-E4CDAA183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6" y="55872"/>
            <a:ext cx="1290447" cy="1966818"/>
          </a:xfrm>
          <a:prstGeom prst="rect">
            <a:avLst/>
          </a:prstGeom>
        </p:spPr>
      </p:pic>
      <p:pic>
        <p:nvPicPr>
          <p:cNvPr id="24" name="Picture 23" descr="A blue and orange model of a structure&#10;&#10;Description automatically generated">
            <a:extLst>
              <a:ext uri="{FF2B5EF4-FFF2-40B4-BE49-F238E27FC236}">
                <a16:creationId xmlns:a16="http://schemas.microsoft.com/office/drawing/2014/main" id="{9EB098F5-A01A-6CEC-5779-8D2BE5997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490" y="3538885"/>
            <a:ext cx="1714466" cy="2002367"/>
          </a:xfrm>
          <a:prstGeom prst="rect">
            <a:avLst/>
          </a:prstGeom>
        </p:spPr>
      </p:pic>
      <p:pic>
        <p:nvPicPr>
          <p:cNvPr id="26" name="Picture 25" descr="A red box with gears and pipes&#10;&#10;Description automatically generated">
            <a:extLst>
              <a:ext uri="{FF2B5EF4-FFF2-40B4-BE49-F238E27FC236}">
                <a16:creationId xmlns:a16="http://schemas.microsoft.com/office/drawing/2014/main" id="{97E39FDA-1BCE-CA22-308D-EC68BD377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793" y="3830128"/>
            <a:ext cx="1375479" cy="1717406"/>
          </a:xfrm>
          <a:prstGeom prst="rect">
            <a:avLst/>
          </a:prstGeom>
        </p:spPr>
      </p:pic>
      <p:pic>
        <p:nvPicPr>
          <p:cNvPr id="28" name="Picture 27" descr="A cartoon of a deer and a mountain&#10;&#10;Description automatically generated">
            <a:extLst>
              <a:ext uri="{FF2B5EF4-FFF2-40B4-BE49-F238E27FC236}">
                <a16:creationId xmlns:a16="http://schemas.microsoft.com/office/drawing/2014/main" id="{DDBBF84A-ABBD-3F92-A00B-8F162C2EA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099" y="3877432"/>
            <a:ext cx="2027157" cy="1670102"/>
          </a:xfrm>
          <a:prstGeom prst="rect">
            <a:avLst/>
          </a:prstGeom>
        </p:spPr>
      </p:pic>
      <p:pic>
        <p:nvPicPr>
          <p:cNvPr id="30" name="Picture 29" descr="A black planter with a metal handle&#10;&#10;Description automatically generated with medium confidence">
            <a:extLst>
              <a:ext uri="{FF2B5EF4-FFF2-40B4-BE49-F238E27FC236}">
                <a16:creationId xmlns:a16="http://schemas.microsoft.com/office/drawing/2014/main" id="{AFBDBB7E-30C0-8B7E-5EC2-F1104391B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3531" y="3823846"/>
            <a:ext cx="1714466" cy="1717406"/>
          </a:xfrm>
          <a:prstGeom prst="rect">
            <a:avLst/>
          </a:prstGeom>
        </p:spPr>
      </p:pic>
      <p:pic>
        <p:nvPicPr>
          <p:cNvPr id="32" name="Picture 31" descr="A black and white image of a spiraled object&#10;&#10;Description automatically generated with medium confidence">
            <a:extLst>
              <a:ext uri="{FF2B5EF4-FFF2-40B4-BE49-F238E27FC236}">
                <a16:creationId xmlns:a16="http://schemas.microsoft.com/office/drawing/2014/main" id="{1CFDFC4D-03C4-C062-6378-03BBE8193C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4577" y="3877432"/>
            <a:ext cx="1153633" cy="1663820"/>
          </a:xfrm>
          <a:prstGeom prst="rect">
            <a:avLst/>
          </a:prstGeom>
        </p:spPr>
      </p:pic>
      <p:pic>
        <p:nvPicPr>
          <p:cNvPr id="34" name="Picture 33" descr="A gold object with a face carved into it&#10;&#10;Description automatically generated">
            <a:extLst>
              <a:ext uri="{FF2B5EF4-FFF2-40B4-BE49-F238E27FC236}">
                <a16:creationId xmlns:a16="http://schemas.microsoft.com/office/drawing/2014/main" id="{631BD893-AEA6-B6D9-4BAB-A0F9A9EDAA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4037" y="55872"/>
            <a:ext cx="2977799" cy="1966818"/>
          </a:xfrm>
          <a:prstGeom prst="rect">
            <a:avLst/>
          </a:prstGeom>
        </p:spPr>
      </p:pic>
      <p:pic>
        <p:nvPicPr>
          <p:cNvPr id="36" name="Picture 35" descr="A white hand with a white cast&#10;&#10;Description automatically generated with medium confidence">
            <a:extLst>
              <a:ext uri="{FF2B5EF4-FFF2-40B4-BE49-F238E27FC236}">
                <a16:creationId xmlns:a16="http://schemas.microsoft.com/office/drawing/2014/main" id="{9CB3DC03-61F1-483F-3543-9C9BE1A63B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6846598" y="1100348"/>
            <a:ext cx="2750119" cy="184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17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77F536-529F-4254-BDFF-9275B596907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329" y="156787"/>
            <a:ext cx="7408184" cy="1110638"/>
          </a:xfrm>
        </p:spPr>
        <p:txBody>
          <a:bodyPr/>
          <a:lstStyle/>
          <a:p>
            <a:r>
              <a:rPr lang="en-US" dirty="0"/>
              <a:t>Discussion in tables (15 min)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C3B1FE-2105-4274-9B91-B3BB151092CF}"/>
              </a:ext>
            </a:extLst>
          </p:cNvPr>
          <p:cNvSpPr txBox="1"/>
          <p:nvPr/>
        </p:nvSpPr>
        <p:spPr>
          <a:xfrm>
            <a:off x="315263" y="737323"/>
            <a:ext cx="83686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1600" dirty="0"/>
              <a:t>Discuss your product idea from the sustainability point of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Which properties do you consider as developments towards sustainability?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Which properties do you consider as problematic from the sustainability point of view?</a:t>
            </a:r>
          </a:p>
          <a:p>
            <a:endParaRPr lang="en-US" sz="1600" dirty="0"/>
          </a:p>
          <a:p>
            <a:r>
              <a:rPr lang="en-US" sz="1600" dirty="0"/>
              <a:t>Be ready to share the outcomes of your discussion. 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3548FEAA-C035-77F3-AEBD-DC6A232F85D5}"/>
              </a:ext>
            </a:extLst>
          </p:cNvPr>
          <p:cNvSpPr/>
          <p:nvPr/>
        </p:nvSpPr>
        <p:spPr>
          <a:xfrm>
            <a:off x="315263" y="3202448"/>
            <a:ext cx="3479985" cy="1775229"/>
          </a:xfrm>
          <a:prstGeom prst="cloudCallout">
            <a:avLst>
              <a:gd name="adj1" fmla="val 63668"/>
              <a:gd name="adj2" fmla="val -58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…will increase personalization and affinity to the product, and hence prolong the product lifetime. 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9DEF685-83EB-EC39-22CA-AC1992CD5290}"/>
              </a:ext>
            </a:extLst>
          </p:cNvPr>
          <p:cNvSpPr/>
          <p:nvPr/>
        </p:nvSpPr>
        <p:spPr>
          <a:xfrm>
            <a:off x="5414333" y="3267124"/>
            <a:ext cx="2795029" cy="1710553"/>
          </a:xfrm>
          <a:prstGeom prst="cloudCallout">
            <a:avLst>
              <a:gd name="adj1" fmla="val -83389"/>
              <a:gd name="adj2" fmla="val -62213"/>
            </a:avLst>
          </a:prstGeom>
          <a:noFill/>
          <a:ln w="38100">
            <a:solidFill>
              <a:srgbClr val="EE3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…on the other hand, our product is difficult to recycle due to integrated electronics”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3DAF70-CFF2-A7EE-586E-9C160748BC45}"/>
              </a:ext>
            </a:extLst>
          </p:cNvPr>
          <p:cNvSpPr/>
          <p:nvPr/>
        </p:nvSpPr>
        <p:spPr>
          <a:xfrm>
            <a:off x="2962412" y="2521879"/>
            <a:ext cx="3074363" cy="398552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Our solution; 3D printed ear plugs,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71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0EA364-025B-4948-8A2C-DC17BC090D4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/>
              <a:t>Your thoughts on learning goals related to sustainability in additive manufacturing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82552-2666-4F06-8524-D76D7FD9703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9" y="1504597"/>
            <a:ext cx="8301065" cy="338828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and why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additive manufacturing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create values in product development and industry. how it is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connected to entrepreneurship and sustainable business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endParaRPr lang="en-GB" sz="16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3600" b="0" dirty="0"/>
          </a:p>
          <a:p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1629832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C2FA17-085C-4B8B-92D6-56F5F4846516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450851" y="291085"/>
            <a:ext cx="8327389" cy="1502517"/>
          </a:xfrm>
        </p:spPr>
        <p:txBody>
          <a:bodyPr/>
          <a:lstStyle/>
          <a:p>
            <a:r>
              <a:rPr lang="en-US" sz="3200" dirty="0"/>
              <a:t>80 % of the factors related to the sustainability of a product are fixed during product development  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7A7EF5D8-3821-4D49-8F46-CEEBB0A16D13}"/>
              </a:ext>
            </a:extLst>
          </p:cNvPr>
          <p:cNvSpPr/>
          <p:nvPr/>
        </p:nvSpPr>
        <p:spPr>
          <a:xfrm>
            <a:off x="450850" y="3355596"/>
            <a:ext cx="8327389" cy="1073791"/>
          </a:xfrm>
          <a:custGeom>
            <a:avLst/>
            <a:gdLst>
              <a:gd name="connsiteX0" fmla="*/ 0 w 7784984"/>
              <a:gd name="connsiteY0" fmla="*/ 427839 h 1073791"/>
              <a:gd name="connsiteX1" fmla="*/ 25167 w 7784984"/>
              <a:gd name="connsiteY1" fmla="*/ 385894 h 1073791"/>
              <a:gd name="connsiteX2" fmla="*/ 75501 w 7784984"/>
              <a:gd name="connsiteY2" fmla="*/ 360727 h 1073791"/>
              <a:gd name="connsiteX3" fmla="*/ 117446 w 7784984"/>
              <a:gd name="connsiteY3" fmla="*/ 343949 h 1073791"/>
              <a:gd name="connsiteX4" fmla="*/ 151002 w 7784984"/>
              <a:gd name="connsiteY4" fmla="*/ 327171 h 1073791"/>
              <a:gd name="connsiteX5" fmla="*/ 184558 w 7784984"/>
              <a:gd name="connsiteY5" fmla="*/ 318782 h 1073791"/>
              <a:gd name="connsiteX6" fmla="*/ 511729 w 7784984"/>
              <a:gd name="connsiteY6" fmla="*/ 327171 h 1073791"/>
              <a:gd name="connsiteX7" fmla="*/ 562062 w 7784984"/>
              <a:gd name="connsiteY7" fmla="*/ 335560 h 1073791"/>
              <a:gd name="connsiteX8" fmla="*/ 612396 w 7784984"/>
              <a:gd name="connsiteY8" fmla="*/ 352338 h 1073791"/>
              <a:gd name="connsiteX9" fmla="*/ 645952 w 7784984"/>
              <a:gd name="connsiteY9" fmla="*/ 360727 h 1073791"/>
              <a:gd name="connsiteX10" fmla="*/ 696286 w 7784984"/>
              <a:gd name="connsiteY10" fmla="*/ 377505 h 1073791"/>
              <a:gd name="connsiteX11" fmla="*/ 738231 w 7784984"/>
              <a:gd name="connsiteY11" fmla="*/ 394283 h 1073791"/>
              <a:gd name="connsiteX12" fmla="*/ 780176 w 7784984"/>
              <a:gd name="connsiteY12" fmla="*/ 402672 h 1073791"/>
              <a:gd name="connsiteX13" fmla="*/ 864066 w 7784984"/>
              <a:gd name="connsiteY13" fmla="*/ 436228 h 1073791"/>
              <a:gd name="connsiteX14" fmla="*/ 889233 w 7784984"/>
              <a:gd name="connsiteY14" fmla="*/ 461395 h 1073791"/>
              <a:gd name="connsiteX15" fmla="*/ 964734 w 7784984"/>
              <a:gd name="connsiteY15" fmla="*/ 511729 h 1073791"/>
              <a:gd name="connsiteX16" fmla="*/ 998290 w 7784984"/>
              <a:gd name="connsiteY16" fmla="*/ 545285 h 1073791"/>
              <a:gd name="connsiteX17" fmla="*/ 1023457 w 7784984"/>
              <a:gd name="connsiteY17" fmla="*/ 562063 h 1073791"/>
              <a:gd name="connsiteX18" fmla="*/ 1048624 w 7784984"/>
              <a:gd name="connsiteY18" fmla="*/ 587230 h 1073791"/>
              <a:gd name="connsiteX19" fmla="*/ 1073791 w 7784984"/>
              <a:gd name="connsiteY19" fmla="*/ 604008 h 1073791"/>
              <a:gd name="connsiteX20" fmla="*/ 1157681 w 7784984"/>
              <a:gd name="connsiteY20" fmla="*/ 662731 h 1073791"/>
              <a:gd name="connsiteX21" fmla="*/ 1191237 w 7784984"/>
              <a:gd name="connsiteY21" fmla="*/ 679509 h 1073791"/>
              <a:gd name="connsiteX22" fmla="*/ 1308683 w 7784984"/>
              <a:gd name="connsiteY22" fmla="*/ 746621 h 1073791"/>
              <a:gd name="connsiteX23" fmla="*/ 1375795 w 7784984"/>
              <a:gd name="connsiteY23" fmla="*/ 771787 h 1073791"/>
              <a:gd name="connsiteX24" fmla="*/ 1417740 w 7784984"/>
              <a:gd name="connsiteY24" fmla="*/ 780176 h 1073791"/>
              <a:gd name="connsiteX25" fmla="*/ 1510018 w 7784984"/>
              <a:gd name="connsiteY25" fmla="*/ 805343 h 1073791"/>
              <a:gd name="connsiteX26" fmla="*/ 1669409 w 7784984"/>
              <a:gd name="connsiteY26" fmla="*/ 830510 h 1073791"/>
              <a:gd name="connsiteX27" fmla="*/ 1711354 w 7784984"/>
              <a:gd name="connsiteY27" fmla="*/ 838899 h 1073791"/>
              <a:gd name="connsiteX28" fmla="*/ 1828800 w 7784984"/>
              <a:gd name="connsiteY28" fmla="*/ 847288 h 1073791"/>
              <a:gd name="connsiteX29" fmla="*/ 2197916 w 7784984"/>
              <a:gd name="connsiteY29" fmla="*/ 813732 h 1073791"/>
              <a:gd name="connsiteX30" fmla="*/ 2206305 w 7784984"/>
              <a:gd name="connsiteY30" fmla="*/ 788565 h 1073791"/>
              <a:gd name="connsiteX31" fmla="*/ 2172749 w 7784984"/>
              <a:gd name="connsiteY31" fmla="*/ 738232 h 1073791"/>
              <a:gd name="connsiteX32" fmla="*/ 2155971 w 7784984"/>
              <a:gd name="connsiteY32" fmla="*/ 713065 h 1073791"/>
              <a:gd name="connsiteX33" fmla="*/ 2164360 w 7784984"/>
              <a:gd name="connsiteY33" fmla="*/ 671120 h 1073791"/>
              <a:gd name="connsiteX34" fmla="*/ 2189527 w 7784984"/>
              <a:gd name="connsiteY34" fmla="*/ 654342 h 1073791"/>
              <a:gd name="connsiteX35" fmla="*/ 2223083 w 7784984"/>
              <a:gd name="connsiteY35" fmla="*/ 629175 h 1073791"/>
              <a:gd name="connsiteX36" fmla="*/ 2248250 w 7784984"/>
              <a:gd name="connsiteY36" fmla="*/ 620786 h 1073791"/>
              <a:gd name="connsiteX37" fmla="*/ 2323751 w 7784984"/>
              <a:gd name="connsiteY37" fmla="*/ 562063 h 1073791"/>
              <a:gd name="connsiteX38" fmla="*/ 2357307 w 7784984"/>
              <a:gd name="connsiteY38" fmla="*/ 536896 h 1073791"/>
              <a:gd name="connsiteX39" fmla="*/ 2382473 w 7784984"/>
              <a:gd name="connsiteY39" fmla="*/ 511729 h 1073791"/>
              <a:gd name="connsiteX40" fmla="*/ 2407640 w 7784984"/>
              <a:gd name="connsiteY40" fmla="*/ 503340 h 1073791"/>
              <a:gd name="connsiteX41" fmla="*/ 2432807 w 7784984"/>
              <a:gd name="connsiteY41" fmla="*/ 486562 h 1073791"/>
              <a:gd name="connsiteX42" fmla="*/ 2541864 w 7784984"/>
              <a:gd name="connsiteY42" fmla="*/ 402672 h 1073791"/>
              <a:gd name="connsiteX43" fmla="*/ 2592198 w 7784984"/>
              <a:gd name="connsiteY43" fmla="*/ 385894 h 1073791"/>
              <a:gd name="connsiteX44" fmla="*/ 2567031 w 7784984"/>
              <a:gd name="connsiteY44" fmla="*/ 360727 h 1073791"/>
              <a:gd name="connsiteX45" fmla="*/ 2567031 w 7784984"/>
              <a:gd name="connsiteY45" fmla="*/ 302004 h 1073791"/>
              <a:gd name="connsiteX46" fmla="*/ 2600587 w 7784984"/>
              <a:gd name="connsiteY46" fmla="*/ 268448 h 1073791"/>
              <a:gd name="connsiteX47" fmla="*/ 2625754 w 7784984"/>
              <a:gd name="connsiteY47" fmla="*/ 260059 h 1073791"/>
              <a:gd name="connsiteX48" fmla="*/ 2667699 w 7784984"/>
              <a:gd name="connsiteY48" fmla="*/ 234892 h 1073791"/>
              <a:gd name="connsiteX49" fmla="*/ 2709644 w 7784984"/>
              <a:gd name="connsiteY49" fmla="*/ 218114 h 1073791"/>
              <a:gd name="connsiteX50" fmla="*/ 2759978 w 7784984"/>
              <a:gd name="connsiteY50" fmla="*/ 184558 h 1073791"/>
              <a:gd name="connsiteX51" fmla="*/ 2785145 w 7784984"/>
              <a:gd name="connsiteY51" fmla="*/ 176169 h 1073791"/>
              <a:gd name="connsiteX52" fmla="*/ 2818701 w 7784984"/>
              <a:gd name="connsiteY52" fmla="*/ 159391 h 1073791"/>
              <a:gd name="connsiteX53" fmla="*/ 2843868 w 7784984"/>
              <a:gd name="connsiteY53" fmla="*/ 151002 h 1073791"/>
              <a:gd name="connsiteX54" fmla="*/ 2869035 w 7784984"/>
              <a:gd name="connsiteY54" fmla="*/ 134224 h 1073791"/>
              <a:gd name="connsiteX55" fmla="*/ 2902591 w 7784984"/>
              <a:gd name="connsiteY55" fmla="*/ 125835 h 1073791"/>
              <a:gd name="connsiteX56" fmla="*/ 2936147 w 7784984"/>
              <a:gd name="connsiteY56" fmla="*/ 109057 h 1073791"/>
              <a:gd name="connsiteX57" fmla="*/ 2986481 w 7784984"/>
              <a:gd name="connsiteY57" fmla="*/ 100668 h 1073791"/>
              <a:gd name="connsiteX58" fmla="*/ 3036815 w 7784984"/>
              <a:gd name="connsiteY58" fmla="*/ 83890 h 1073791"/>
              <a:gd name="connsiteX59" fmla="*/ 3145872 w 7784984"/>
              <a:gd name="connsiteY59" fmla="*/ 67112 h 1073791"/>
              <a:gd name="connsiteX60" fmla="*/ 3229762 w 7784984"/>
              <a:gd name="connsiteY60" fmla="*/ 50334 h 1073791"/>
              <a:gd name="connsiteX61" fmla="*/ 3422708 w 7784984"/>
              <a:gd name="connsiteY61" fmla="*/ 92279 h 1073791"/>
              <a:gd name="connsiteX62" fmla="*/ 3439486 w 7784984"/>
              <a:gd name="connsiteY62" fmla="*/ 125835 h 1073791"/>
              <a:gd name="connsiteX63" fmla="*/ 3414319 w 7784984"/>
              <a:gd name="connsiteY63" fmla="*/ 604008 h 1073791"/>
              <a:gd name="connsiteX64" fmla="*/ 3405930 w 7784984"/>
              <a:gd name="connsiteY64" fmla="*/ 687898 h 1073791"/>
              <a:gd name="connsiteX65" fmla="*/ 3389152 w 7784984"/>
              <a:gd name="connsiteY65" fmla="*/ 755010 h 1073791"/>
              <a:gd name="connsiteX66" fmla="*/ 3397541 w 7784984"/>
              <a:gd name="connsiteY66" fmla="*/ 813732 h 1073791"/>
              <a:gd name="connsiteX67" fmla="*/ 3447875 w 7784984"/>
              <a:gd name="connsiteY67" fmla="*/ 864066 h 1073791"/>
              <a:gd name="connsiteX68" fmla="*/ 3481431 w 7784984"/>
              <a:gd name="connsiteY68" fmla="*/ 872455 h 1073791"/>
              <a:gd name="connsiteX69" fmla="*/ 3523376 w 7784984"/>
              <a:gd name="connsiteY69" fmla="*/ 889233 h 1073791"/>
              <a:gd name="connsiteX70" fmla="*/ 3565321 w 7784984"/>
              <a:gd name="connsiteY70" fmla="*/ 897622 h 1073791"/>
              <a:gd name="connsiteX71" fmla="*/ 3632433 w 7784984"/>
              <a:gd name="connsiteY71" fmla="*/ 914400 h 1073791"/>
              <a:gd name="connsiteX72" fmla="*/ 3749879 w 7784984"/>
              <a:gd name="connsiteY72" fmla="*/ 939567 h 1073791"/>
              <a:gd name="connsiteX73" fmla="*/ 3808602 w 7784984"/>
              <a:gd name="connsiteY73" fmla="*/ 956345 h 1073791"/>
              <a:gd name="connsiteX74" fmla="*/ 3875714 w 7784984"/>
              <a:gd name="connsiteY74" fmla="*/ 964734 h 1073791"/>
              <a:gd name="connsiteX75" fmla="*/ 3942826 w 7784984"/>
              <a:gd name="connsiteY75" fmla="*/ 981512 h 1073791"/>
              <a:gd name="connsiteX76" fmla="*/ 4001549 w 7784984"/>
              <a:gd name="connsiteY76" fmla="*/ 989901 h 1073791"/>
              <a:gd name="connsiteX77" fmla="*/ 4127384 w 7784984"/>
              <a:gd name="connsiteY77" fmla="*/ 1015068 h 1073791"/>
              <a:gd name="connsiteX78" fmla="*/ 4244829 w 7784984"/>
              <a:gd name="connsiteY78" fmla="*/ 1048624 h 1073791"/>
              <a:gd name="connsiteX79" fmla="*/ 4311941 w 7784984"/>
              <a:gd name="connsiteY79" fmla="*/ 1057013 h 1073791"/>
              <a:gd name="connsiteX80" fmla="*/ 4370664 w 7784984"/>
              <a:gd name="connsiteY80" fmla="*/ 1065402 h 1073791"/>
              <a:gd name="connsiteX81" fmla="*/ 4479721 w 7784984"/>
              <a:gd name="connsiteY81" fmla="*/ 1073791 h 1073791"/>
              <a:gd name="connsiteX82" fmla="*/ 4815281 w 7784984"/>
              <a:gd name="connsiteY82" fmla="*/ 1065402 h 1073791"/>
              <a:gd name="connsiteX83" fmla="*/ 4848837 w 7784984"/>
              <a:gd name="connsiteY83" fmla="*/ 1040235 h 1073791"/>
              <a:gd name="connsiteX84" fmla="*/ 4874004 w 7784984"/>
              <a:gd name="connsiteY84" fmla="*/ 1031846 h 1073791"/>
              <a:gd name="connsiteX85" fmla="*/ 4899171 w 7784984"/>
              <a:gd name="connsiteY85" fmla="*/ 998290 h 1073791"/>
              <a:gd name="connsiteX86" fmla="*/ 4915949 w 7784984"/>
              <a:gd name="connsiteY86" fmla="*/ 973123 h 1073791"/>
              <a:gd name="connsiteX87" fmla="*/ 4949505 w 7784984"/>
              <a:gd name="connsiteY87" fmla="*/ 956345 h 1073791"/>
              <a:gd name="connsiteX88" fmla="*/ 4983061 w 7784984"/>
              <a:gd name="connsiteY88" fmla="*/ 914400 h 1073791"/>
              <a:gd name="connsiteX89" fmla="*/ 4999839 w 7784984"/>
              <a:gd name="connsiteY89" fmla="*/ 889233 h 1073791"/>
              <a:gd name="connsiteX90" fmla="*/ 5025006 w 7784984"/>
              <a:gd name="connsiteY90" fmla="*/ 872455 h 1073791"/>
              <a:gd name="connsiteX91" fmla="*/ 5050173 w 7784984"/>
              <a:gd name="connsiteY91" fmla="*/ 838899 h 1073791"/>
              <a:gd name="connsiteX92" fmla="*/ 5100507 w 7784984"/>
              <a:gd name="connsiteY92" fmla="*/ 788565 h 1073791"/>
              <a:gd name="connsiteX93" fmla="*/ 5142451 w 7784984"/>
              <a:gd name="connsiteY93" fmla="*/ 729843 h 1073791"/>
              <a:gd name="connsiteX94" fmla="*/ 5167618 w 7784984"/>
              <a:gd name="connsiteY94" fmla="*/ 704676 h 1073791"/>
              <a:gd name="connsiteX95" fmla="*/ 5184396 w 7784984"/>
              <a:gd name="connsiteY95" fmla="*/ 671120 h 1073791"/>
              <a:gd name="connsiteX96" fmla="*/ 5209563 w 7784984"/>
              <a:gd name="connsiteY96" fmla="*/ 637564 h 1073791"/>
              <a:gd name="connsiteX97" fmla="*/ 5226341 w 7784984"/>
              <a:gd name="connsiteY97" fmla="*/ 612397 h 1073791"/>
              <a:gd name="connsiteX98" fmla="*/ 5234730 w 7784984"/>
              <a:gd name="connsiteY98" fmla="*/ 570452 h 1073791"/>
              <a:gd name="connsiteX99" fmla="*/ 5251508 w 7784984"/>
              <a:gd name="connsiteY99" fmla="*/ 394283 h 1073791"/>
              <a:gd name="connsiteX100" fmla="*/ 5259897 w 7784984"/>
              <a:gd name="connsiteY100" fmla="*/ 360727 h 1073791"/>
              <a:gd name="connsiteX101" fmla="*/ 5276675 w 7784984"/>
              <a:gd name="connsiteY101" fmla="*/ 327171 h 1073791"/>
              <a:gd name="connsiteX102" fmla="*/ 5310231 w 7784984"/>
              <a:gd name="connsiteY102" fmla="*/ 260059 h 1073791"/>
              <a:gd name="connsiteX103" fmla="*/ 5394121 w 7784984"/>
              <a:gd name="connsiteY103" fmla="*/ 201336 h 1073791"/>
              <a:gd name="connsiteX104" fmla="*/ 5461233 w 7784984"/>
              <a:gd name="connsiteY104" fmla="*/ 159391 h 1073791"/>
              <a:gd name="connsiteX105" fmla="*/ 5503178 w 7784984"/>
              <a:gd name="connsiteY105" fmla="*/ 151002 h 1073791"/>
              <a:gd name="connsiteX106" fmla="*/ 5545123 w 7784984"/>
              <a:gd name="connsiteY106" fmla="*/ 134224 h 1073791"/>
              <a:gd name="connsiteX107" fmla="*/ 5587068 w 7784984"/>
              <a:gd name="connsiteY107" fmla="*/ 125835 h 1073791"/>
              <a:gd name="connsiteX108" fmla="*/ 5629013 w 7784984"/>
              <a:gd name="connsiteY108" fmla="*/ 109057 h 1073791"/>
              <a:gd name="connsiteX109" fmla="*/ 5712903 w 7784984"/>
              <a:gd name="connsiteY109" fmla="*/ 92279 h 1073791"/>
              <a:gd name="connsiteX110" fmla="*/ 5763237 w 7784984"/>
              <a:gd name="connsiteY110" fmla="*/ 75501 h 1073791"/>
              <a:gd name="connsiteX111" fmla="*/ 5813571 w 7784984"/>
              <a:gd name="connsiteY111" fmla="*/ 67112 h 1073791"/>
              <a:gd name="connsiteX112" fmla="*/ 5847127 w 7784984"/>
              <a:gd name="connsiteY112" fmla="*/ 58723 h 1073791"/>
              <a:gd name="connsiteX113" fmla="*/ 5947795 w 7784984"/>
              <a:gd name="connsiteY113" fmla="*/ 41945 h 1073791"/>
              <a:gd name="connsiteX114" fmla="*/ 6048462 w 7784984"/>
              <a:gd name="connsiteY114" fmla="*/ 50334 h 1073791"/>
              <a:gd name="connsiteX115" fmla="*/ 6056851 w 7784984"/>
              <a:gd name="connsiteY115" fmla="*/ 83890 h 1073791"/>
              <a:gd name="connsiteX116" fmla="*/ 6090407 w 7784984"/>
              <a:gd name="connsiteY116" fmla="*/ 100668 h 1073791"/>
              <a:gd name="connsiteX117" fmla="*/ 6140741 w 7784984"/>
              <a:gd name="connsiteY117" fmla="*/ 117446 h 1073791"/>
              <a:gd name="connsiteX118" fmla="*/ 6191075 w 7784984"/>
              <a:gd name="connsiteY118" fmla="*/ 151002 h 1073791"/>
              <a:gd name="connsiteX119" fmla="*/ 6266576 w 7784984"/>
              <a:gd name="connsiteY119" fmla="*/ 176169 h 1073791"/>
              <a:gd name="connsiteX120" fmla="*/ 6291743 w 7784984"/>
              <a:gd name="connsiteY120" fmla="*/ 184558 h 1073791"/>
              <a:gd name="connsiteX121" fmla="*/ 6392411 w 7784984"/>
              <a:gd name="connsiteY121" fmla="*/ 176169 h 1073791"/>
              <a:gd name="connsiteX122" fmla="*/ 6467912 w 7784984"/>
              <a:gd name="connsiteY122" fmla="*/ 159391 h 1073791"/>
              <a:gd name="connsiteX123" fmla="*/ 6509857 w 7784984"/>
              <a:gd name="connsiteY123" fmla="*/ 151002 h 1073791"/>
              <a:gd name="connsiteX124" fmla="*/ 6543413 w 7784984"/>
              <a:gd name="connsiteY124" fmla="*/ 134224 h 1073791"/>
              <a:gd name="connsiteX125" fmla="*/ 6576969 w 7784984"/>
              <a:gd name="connsiteY125" fmla="*/ 125835 h 1073791"/>
              <a:gd name="connsiteX126" fmla="*/ 6627303 w 7784984"/>
              <a:gd name="connsiteY126" fmla="*/ 109057 h 1073791"/>
              <a:gd name="connsiteX127" fmla="*/ 6660859 w 7784984"/>
              <a:gd name="connsiteY127" fmla="*/ 92279 h 1073791"/>
              <a:gd name="connsiteX128" fmla="*/ 6702804 w 7784984"/>
              <a:gd name="connsiteY128" fmla="*/ 75501 h 1073791"/>
              <a:gd name="connsiteX129" fmla="*/ 6727971 w 7784984"/>
              <a:gd name="connsiteY129" fmla="*/ 67112 h 1073791"/>
              <a:gd name="connsiteX130" fmla="*/ 6820250 w 7784984"/>
              <a:gd name="connsiteY130" fmla="*/ 25167 h 1073791"/>
              <a:gd name="connsiteX131" fmla="*/ 6920918 w 7784984"/>
              <a:gd name="connsiteY131" fmla="*/ 8389 h 1073791"/>
              <a:gd name="connsiteX132" fmla="*/ 6954473 w 7784984"/>
              <a:gd name="connsiteY132" fmla="*/ 0 h 1073791"/>
              <a:gd name="connsiteX133" fmla="*/ 7055141 w 7784984"/>
              <a:gd name="connsiteY133" fmla="*/ 8389 h 1073791"/>
              <a:gd name="connsiteX134" fmla="*/ 7088697 w 7784984"/>
              <a:gd name="connsiteY134" fmla="*/ 25167 h 1073791"/>
              <a:gd name="connsiteX135" fmla="*/ 7113864 w 7784984"/>
              <a:gd name="connsiteY135" fmla="*/ 33556 h 1073791"/>
              <a:gd name="connsiteX136" fmla="*/ 7147420 w 7784984"/>
              <a:gd name="connsiteY136" fmla="*/ 58723 h 1073791"/>
              <a:gd name="connsiteX137" fmla="*/ 7197754 w 7784984"/>
              <a:gd name="connsiteY137" fmla="*/ 83890 h 1073791"/>
              <a:gd name="connsiteX138" fmla="*/ 7248088 w 7784984"/>
              <a:gd name="connsiteY138" fmla="*/ 134224 h 1073791"/>
              <a:gd name="connsiteX139" fmla="*/ 7273255 w 7784984"/>
              <a:gd name="connsiteY139" fmla="*/ 159391 h 1073791"/>
              <a:gd name="connsiteX140" fmla="*/ 7298422 w 7784984"/>
              <a:gd name="connsiteY140" fmla="*/ 184558 h 1073791"/>
              <a:gd name="connsiteX141" fmla="*/ 7348756 w 7784984"/>
              <a:gd name="connsiteY141" fmla="*/ 201336 h 1073791"/>
              <a:gd name="connsiteX142" fmla="*/ 7407479 w 7784984"/>
              <a:gd name="connsiteY142" fmla="*/ 218114 h 1073791"/>
              <a:gd name="connsiteX143" fmla="*/ 7457813 w 7784984"/>
              <a:gd name="connsiteY143" fmla="*/ 251670 h 1073791"/>
              <a:gd name="connsiteX144" fmla="*/ 7482980 w 7784984"/>
              <a:gd name="connsiteY144" fmla="*/ 268448 h 1073791"/>
              <a:gd name="connsiteX145" fmla="*/ 7508147 w 7784984"/>
              <a:gd name="connsiteY145" fmla="*/ 285226 h 1073791"/>
              <a:gd name="connsiteX146" fmla="*/ 7583648 w 7784984"/>
              <a:gd name="connsiteY146" fmla="*/ 318782 h 1073791"/>
              <a:gd name="connsiteX147" fmla="*/ 7617204 w 7784984"/>
              <a:gd name="connsiteY147" fmla="*/ 327171 h 1073791"/>
              <a:gd name="connsiteX148" fmla="*/ 7642371 w 7784984"/>
              <a:gd name="connsiteY148" fmla="*/ 335560 h 1073791"/>
              <a:gd name="connsiteX149" fmla="*/ 7684316 w 7784984"/>
              <a:gd name="connsiteY149" fmla="*/ 352338 h 1073791"/>
              <a:gd name="connsiteX150" fmla="*/ 7734650 w 7784984"/>
              <a:gd name="connsiteY150" fmla="*/ 360727 h 1073791"/>
              <a:gd name="connsiteX151" fmla="*/ 7759817 w 7784984"/>
              <a:gd name="connsiteY151" fmla="*/ 377505 h 1073791"/>
              <a:gd name="connsiteX152" fmla="*/ 7784984 w 7784984"/>
              <a:gd name="connsiteY152" fmla="*/ 385894 h 107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7784984" h="1073791">
                <a:moveTo>
                  <a:pt x="0" y="427839"/>
                </a:moveTo>
                <a:cubicBezTo>
                  <a:pt x="8389" y="413857"/>
                  <a:pt x="14556" y="398274"/>
                  <a:pt x="25167" y="385894"/>
                </a:cubicBezTo>
                <a:cubicBezTo>
                  <a:pt x="39234" y="369483"/>
                  <a:pt x="56957" y="367681"/>
                  <a:pt x="75501" y="360727"/>
                </a:cubicBezTo>
                <a:cubicBezTo>
                  <a:pt x="89601" y="355440"/>
                  <a:pt x="103685" y="350065"/>
                  <a:pt x="117446" y="343949"/>
                </a:cubicBezTo>
                <a:cubicBezTo>
                  <a:pt x="128874" y="338870"/>
                  <a:pt x="139293" y="331562"/>
                  <a:pt x="151002" y="327171"/>
                </a:cubicBezTo>
                <a:cubicBezTo>
                  <a:pt x="161797" y="323123"/>
                  <a:pt x="173373" y="321578"/>
                  <a:pt x="184558" y="318782"/>
                </a:cubicBezTo>
                <a:lnTo>
                  <a:pt x="511729" y="327171"/>
                </a:lnTo>
                <a:cubicBezTo>
                  <a:pt x="528721" y="327926"/>
                  <a:pt x="545561" y="331435"/>
                  <a:pt x="562062" y="335560"/>
                </a:cubicBezTo>
                <a:cubicBezTo>
                  <a:pt x="579220" y="339849"/>
                  <a:pt x="595456" y="347256"/>
                  <a:pt x="612396" y="352338"/>
                </a:cubicBezTo>
                <a:cubicBezTo>
                  <a:pt x="623439" y="355651"/>
                  <a:pt x="634909" y="357414"/>
                  <a:pt x="645952" y="360727"/>
                </a:cubicBezTo>
                <a:cubicBezTo>
                  <a:pt x="662892" y="365809"/>
                  <a:pt x="679665" y="371461"/>
                  <a:pt x="696286" y="377505"/>
                </a:cubicBezTo>
                <a:cubicBezTo>
                  <a:pt x="710438" y="382651"/>
                  <a:pt x="723807" y="389956"/>
                  <a:pt x="738231" y="394283"/>
                </a:cubicBezTo>
                <a:cubicBezTo>
                  <a:pt x="751888" y="398380"/>
                  <a:pt x="766649" y="398163"/>
                  <a:pt x="780176" y="402672"/>
                </a:cubicBezTo>
                <a:cubicBezTo>
                  <a:pt x="808748" y="412196"/>
                  <a:pt x="864066" y="436228"/>
                  <a:pt x="864066" y="436228"/>
                </a:cubicBezTo>
                <a:cubicBezTo>
                  <a:pt x="872455" y="444617"/>
                  <a:pt x="879579" y="454499"/>
                  <a:pt x="889233" y="461395"/>
                </a:cubicBezTo>
                <a:cubicBezTo>
                  <a:pt x="981255" y="527125"/>
                  <a:pt x="852244" y="411737"/>
                  <a:pt x="964734" y="511729"/>
                </a:cubicBezTo>
                <a:cubicBezTo>
                  <a:pt x="976557" y="522238"/>
                  <a:pt x="986280" y="534990"/>
                  <a:pt x="998290" y="545285"/>
                </a:cubicBezTo>
                <a:cubicBezTo>
                  <a:pt x="1005945" y="551846"/>
                  <a:pt x="1015712" y="555608"/>
                  <a:pt x="1023457" y="562063"/>
                </a:cubicBezTo>
                <a:cubicBezTo>
                  <a:pt x="1032571" y="569658"/>
                  <a:pt x="1039510" y="579635"/>
                  <a:pt x="1048624" y="587230"/>
                </a:cubicBezTo>
                <a:cubicBezTo>
                  <a:pt x="1056369" y="593685"/>
                  <a:pt x="1065587" y="598148"/>
                  <a:pt x="1073791" y="604008"/>
                </a:cubicBezTo>
                <a:cubicBezTo>
                  <a:pt x="1098341" y="621544"/>
                  <a:pt x="1131967" y="649874"/>
                  <a:pt x="1157681" y="662731"/>
                </a:cubicBezTo>
                <a:cubicBezTo>
                  <a:pt x="1168866" y="668324"/>
                  <a:pt x="1180514" y="673075"/>
                  <a:pt x="1191237" y="679509"/>
                </a:cubicBezTo>
                <a:cubicBezTo>
                  <a:pt x="1226898" y="700906"/>
                  <a:pt x="1267547" y="736337"/>
                  <a:pt x="1308683" y="746621"/>
                </a:cubicBezTo>
                <a:cubicBezTo>
                  <a:pt x="1435266" y="778267"/>
                  <a:pt x="1244184" y="727919"/>
                  <a:pt x="1375795" y="771787"/>
                </a:cubicBezTo>
                <a:cubicBezTo>
                  <a:pt x="1389322" y="776296"/>
                  <a:pt x="1403907" y="776718"/>
                  <a:pt x="1417740" y="780176"/>
                </a:cubicBezTo>
                <a:cubicBezTo>
                  <a:pt x="1433324" y="784072"/>
                  <a:pt x="1487423" y="801106"/>
                  <a:pt x="1510018" y="805343"/>
                </a:cubicBezTo>
                <a:cubicBezTo>
                  <a:pt x="1691699" y="839408"/>
                  <a:pt x="1541258" y="809151"/>
                  <a:pt x="1669409" y="830510"/>
                </a:cubicBezTo>
                <a:cubicBezTo>
                  <a:pt x="1683474" y="832854"/>
                  <a:pt x="1697174" y="837406"/>
                  <a:pt x="1711354" y="838899"/>
                </a:cubicBezTo>
                <a:cubicBezTo>
                  <a:pt x="1750387" y="843008"/>
                  <a:pt x="1789651" y="844492"/>
                  <a:pt x="1828800" y="847288"/>
                </a:cubicBezTo>
                <a:cubicBezTo>
                  <a:pt x="1949639" y="844411"/>
                  <a:pt x="2136705" y="936154"/>
                  <a:pt x="2197916" y="813732"/>
                </a:cubicBezTo>
                <a:cubicBezTo>
                  <a:pt x="2201871" y="805823"/>
                  <a:pt x="2203509" y="796954"/>
                  <a:pt x="2206305" y="788565"/>
                </a:cubicBezTo>
                <a:lnTo>
                  <a:pt x="2172749" y="738232"/>
                </a:lnTo>
                <a:lnTo>
                  <a:pt x="2155971" y="713065"/>
                </a:lnTo>
                <a:cubicBezTo>
                  <a:pt x="2158767" y="699083"/>
                  <a:pt x="2157286" y="683500"/>
                  <a:pt x="2164360" y="671120"/>
                </a:cubicBezTo>
                <a:cubicBezTo>
                  <a:pt x="2169362" y="662366"/>
                  <a:pt x="2181323" y="660202"/>
                  <a:pt x="2189527" y="654342"/>
                </a:cubicBezTo>
                <a:cubicBezTo>
                  <a:pt x="2200904" y="646215"/>
                  <a:pt x="2210944" y="636112"/>
                  <a:pt x="2223083" y="629175"/>
                </a:cubicBezTo>
                <a:cubicBezTo>
                  <a:pt x="2230761" y="624788"/>
                  <a:pt x="2240520" y="625080"/>
                  <a:pt x="2248250" y="620786"/>
                </a:cubicBezTo>
                <a:cubicBezTo>
                  <a:pt x="2318016" y="582027"/>
                  <a:pt x="2278700" y="600678"/>
                  <a:pt x="2323751" y="562063"/>
                </a:cubicBezTo>
                <a:cubicBezTo>
                  <a:pt x="2334367" y="552964"/>
                  <a:pt x="2346691" y="545995"/>
                  <a:pt x="2357307" y="536896"/>
                </a:cubicBezTo>
                <a:cubicBezTo>
                  <a:pt x="2366314" y="529175"/>
                  <a:pt x="2372602" y="518310"/>
                  <a:pt x="2382473" y="511729"/>
                </a:cubicBezTo>
                <a:cubicBezTo>
                  <a:pt x="2389831" y="506824"/>
                  <a:pt x="2399731" y="507295"/>
                  <a:pt x="2407640" y="503340"/>
                </a:cubicBezTo>
                <a:cubicBezTo>
                  <a:pt x="2416658" y="498831"/>
                  <a:pt x="2424418" y="492155"/>
                  <a:pt x="2432807" y="486562"/>
                </a:cubicBezTo>
                <a:cubicBezTo>
                  <a:pt x="2462570" y="441917"/>
                  <a:pt x="2467257" y="427541"/>
                  <a:pt x="2541864" y="402672"/>
                </a:cubicBezTo>
                <a:lnTo>
                  <a:pt x="2592198" y="385894"/>
                </a:lnTo>
                <a:cubicBezTo>
                  <a:pt x="2583809" y="377505"/>
                  <a:pt x="2573612" y="370598"/>
                  <a:pt x="2567031" y="360727"/>
                </a:cubicBezTo>
                <a:cubicBezTo>
                  <a:pt x="2555427" y="343322"/>
                  <a:pt x="2555935" y="319758"/>
                  <a:pt x="2567031" y="302004"/>
                </a:cubicBezTo>
                <a:cubicBezTo>
                  <a:pt x="2575415" y="288590"/>
                  <a:pt x="2587715" y="277642"/>
                  <a:pt x="2600587" y="268448"/>
                </a:cubicBezTo>
                <a:cubicBezTo>
                  <a:pt x="2607783" y="263308"/>
                  <a:pt x="2617845" y="264014"/>
                  <a:pt x="2625754" y="260059"/>
                </a:cubicBezTo>
                <a:cubicBezTo>
                  <a:pt x="2640338" y="252767"/>
                  <a:pt x="2653115" y="242184"/>
                  <a:pt x="2667699" y="234892"/>
                </a:cubicBezTo>
                <a:cubicBezTo>
                  <a:pt x="2681168" y="228158"/>
                  <a:pt x="2696424" y="225325"/>
                  <a:pt x="2709644" y="218114"/>
                </a:cubicBezTo>
                <a:cubicBezTo>
                  <a:pt x="2727346" y="208458"/>
                  <a:pt x="2742351" y="194351"/>
                  <a:pt x="2759978" y="184558"/>
                </a:cubicBezTo>
                <a:cubicBezTo>
                  <a:pt x="2767708" y="180264"/>
                  <a:pt x="2777017" y="179652"/>
                  <a:pt x="2785145" y="176169"/>
                </a:cubicBezTo>
                <a:cubicBezTo>
                  <a:pt x="2796639" y="171243"/>
                  <a:pt x="2807207" y="164317"/>
                  <a:pt x="2818701" y="159391"/>
                </a:cubicBezTo>
                <a:cubicBezTo>
                  <a:pt x="2826829" y="155908"/>
                  <a:pt x="2835959" y="154957"/>
                  <a:pt x="2843868" y="151002"/>
                </a:cubicBezTo>
                <a:cubicBezTo>
                  <a:pt x="2852886" y="146493"/>
                  <a:pt x="2859768" y="138196"/>
                  <a:pt x="2869035" y="134224"/>
                </a:cubicBezTo>
                <a:cubicBezTo>
                  <a:pt x="2879632" y="129682"/>
                  <a:pt x="2891796" y="129883"/>
                  <a:pt x="2902591" y="125835"/>
                </a:cubicBezTo>
                <a:cubicBezTo>
                  <a:pt x="2914300" y="121444"/>
                  <a:pt x="2924169" y="112650"/>
                  <a:pt x="2936147" y="109057"/>
                </a:cubicBezTo>
                <a:cubicBezTo>
                  <a:pt x="2952439" y="104169"/>
                  <a:pt x="2969979" y="104793"/>
                  <a:pt x="2986481" y="100668"/>
                </a:cubicBezTo>
                <a:cubicBezTo>
                  <a:pt x="3003639" y="96379"/>
                  <a:pt x="3019657" y="88179"/>
                  <a:pt x="3036815" y="83890"/>
                </a:cubicBezTo>
                <a:cubicBezTo>
                  <a:pt x="3053555" y="79705"/>
                  <a:pt x="3132035" y="69241"/>
                  <a:pt x="3145872" y="67112"/>
                </a:cubicBezTo>
                <a:cubicBezTo>
                  <a:pt x="3199351" y="58884"/>
                  <a:pt x="3185281" y="61454"/>
                  <a:pt x="3229762" y="50334"/>
                </a:cubicBezTo>
                <a:cubicBezTo>
                  <a:pt x="3489209" y="62127"/>
                  <a:pt x="3387518" y="-1560"/>
                  <a:pt x="3422708" y="92279"/>
                </a:cubicBezTo>
                <a:cubicBezTo>
                  <a:pt x="3427099" y="103988"/>
                  <a:pt x="3433893" y="114650"/>
                  <a:pt x="3439486" y="125835"/>
                </a:cubicBezTo>
                <a:cubicBezTo>
                  <a:pt x="3429890" y="461711"/>
                  <a:pt x="3439610" y="334235"/>
                  <a:pt x="3414319" y="604008"/>
                </a:cubicBezTo>
                <a:cubicBezTo>
                  <a:pt x="3411696" y="631988"/>
                  <a:pt x="3412746" y="660634"/>
                  <a:pt x="3405930" y="687898"/>
                </a:cubicBezTo>
                <a:lnTo>
                  <a:pt x="3389152" y="755010"/>
                </a:lnTo>
                <a:cubicBezTo>
                  <a:pt x="3391948" y="774584"/>
                  <a:pt x="3391859" y="794793"/>
                  <a:pt x="3397541" y="813732"/>
                </a:cubicBezTo>
                <a:cubicBezTo>
                  <a:pt x="3403552" y="833768"/>
                  <a:pt x="3431940" y="856098"/>
                  <a:pt x="3447875" y="864066"/>
                </a:cubicBezTo>
                <a:cubicBezTo>
                  <a:pt x="3458187" y="869222"/>
                  <a:pt x="3470493" y="868809"/>
                  <a:pt x="3481431" y="872455"/>
                </a:cubicBezTo>
                <a:cubicBezTo>
                  <a:pt x="3495717" y="877217"/>
                  <a:pt x="3508952" y="884906"/>
                  <a:pt x="3523376" y="889233"/>
                </a:cubicBezTo>
                <a:cubicBezTo>
                  <a:pt x="3537033" y="893330"/>
                  <a:pt x="3551428" y="894416"/>
                  <a:pt x="3565321" y="897622"/>
                </a:cubicBezTo>
                <a:cubicBezTo>
                  <a:pt x="3587790" y="902807"/>
                  <a:pt x="3610152" y="908459"/>
                  <a:pt x="3632433" y="914400"/>
                </a:cubicBezTo>
                <a:cubicBezTo>
                  <a:pt x="3849174" y="972197"/>
                  <a:pt x="3535989" y="893733"/>
                  <a:pt x="3749879" y="939567"/>
                </a:cubicBezTo>
                <a:cubicBezTo>
                  <a:pt x="3769785" y="943833"/>
                  <a:pt x="3788640" y="952353"/>
                  <a:pt x="3808602" y="956345"/>
                </a:cubicBezTo>
                <a:cubicBezTo>
                  <a:pt x="3830709" y="960766"/>
                  <a:pt x="3853555" y="960579"/>
                  <a:pt x="3875714" y="964734"/>
                </a:cubicBezTo>
                <a:cubicBezTo>
                  <a:pt x="3898378" y="968984"/>
                  <a:pt x="3920215" y="976990"/>
                  <a:pt x="3942826" y="981512"/>
                </a:cubicBezTo>
                <a:cubicBezTo>
                  <a:pt x="3962215" y="985390"/>
                  <a:pt x="3982215" y="985758"/>
                  <a:pt x="4001549" y="989901"/>
                </a:cubicBezTo>
                <a:cubicBezTo>
                  <a:pt x="4146270" y="1020913"/>
                  <a:pt x="3968841" y="995250"/>
                  <a:pt x="4127384" y="1015068"/>
                </a:cubicBezTo>
                <a:cubicBezTo>
                  <a:pt x="4166532" y="1026253"/>
                  <a:pt x="4204428" y="1043574"/>
                  <a:pt x="4244829" y="1048624"/>
                </a:cubicBezTo>
                <a:lnTo>
                  <a:pt x="4311941" y="1057013"/>
                </a:lnTo>
                <a:cubicBezTo>
                  <a:pt x="4331541" y="1059626"/>
                  <a:pt x="4350989" y="1063435"/>
                  <a:pt x="4370664" y="1065402"/>
                </a:cubicBezTo>
                <a:cubicBezTo>
                  <a:pt x="4406943" y="1069030"/>
                  <a:pt x="4443369" y="1070995"/>
                  <a:pt x="4479721" y="1073791"/>
                </a:cubicBezTo>
                <a:cubicBezTo>
                  <a:pt x="4591574" y="1070995"/>
                  <a:pt x="4703852" y="1075532"/>
                  <a:pt x="4815281" y="1065402"/>
                </a:cubicBezTo>
                <a:cubicBezTo>
                  <a:pt x="4829205" y="1064136"/>
                  <a:pt x="4836698" y="1047172"/>
                  <a:pt x="4848837" y="1040235"/>
                </a:cubicBezTo>
                <a:cubicBezTo>
                  <a:pt x="4856515" y="1035848"/>
                  <a:pt x="4865615" y="1034642"/>
                  <a:pt x="4874004" y="1031846"/>
                </a:cubicBezTo>
                <a:cubicBezTo>
                  <a:pt x="4882393" y="1020661"/>
                  <a:pt x="4891044" y="1009667"/>
                  <a:pt x="4899171" y="998290"/>
                </a:cubicBezTo>
                <a:cubicBezTo>
                  <a:pt x="4905031" y="990086"/>
                  <a:pt x="4908204" y="979578"/>
                  <a:pt x="4915949" y="973123"/>
                </a:cubicBezTo>
                <a:cubicBezTo>
                  <a:pt x="4925556" y="965117"/>
                  <a:pt x="4938320" y="961938"/>
                  <a:pt x="4949505" y="956345"/>
                </a:cubicBezTo>
                <a:cubicBezTo>
                  <a:pt x="4960690" y="942363"/>
                  <a:pt x="4972318" y="928724"/>
                  <a:pt x="4983061" y="914400"/>
                </a:cubicBezTo>
                <a:cubicBezTo>
                  <a:pt x="4989110" y="906334"/>
                  <a:pt x="4992710" y="896362"/>
                  <a:pt x="4999839" y="889233"/>
                </a:cubicBezTo>
                <a:cubicBezTo>
                  <a:pt x="5006968" y="882104"/>
                  <a:pt x="5017877" y="879584"/>
                  <a:pt x="5025006" y="872455"/>
                </a:cubicBezTo>
                <a:cubicBezTo>
                  <a:pt x="5034893" y="862568"/>
                  <a:pt x="5040820" y="849291"/>
                  <a:pt x="5050173" y="838899"/>
                </a:cubicBezTo>
                <a:cubicBezTo>
                  <a:pt x="5066046" y="821262"/>
                  <a:pt x="5087346" y="808308"/>
                  <a:pt x="5100507" y="788565"/>
                </a:cubicBezTo>
                <a:cubicBezTo>
                  <a:pt x="5113789" y="768641"/>
                  <a:pt x="5126836" y="748060"/>
                  <a:pt x="5142451" y="729843"/>
                </a:cubicBezTo>
                <a:cubicBezTo>
                  <a:pt x="5150172" y="720835"/>
                  <a:pt x="5160722" y="714330"/>
                  <a:pt x="5167618" y="704676"/>
                </a:cubicBezTo>
                <a:cubicBezTo>
                  <a:pt x="5174887" y="694500"/>
                  <a:pt x="5177768" y="681725"/>
                  <a:pt x="5184396" y="671120"/>
                </a:cubicBezTo>
                <a:cubicBezTo>
                  <a:pt x="5191806" y="659264"/>
                  <a:pt x="5201436" y="648941"/>
                  <a:pt x="5209563" y="637564"/>
                </a:cubicBezTo>
                <a:cubicBezTo>
                  <a:pt x="5215423" y="629360"/>
                  <a:pt x="5220748" y="620786"/>
                  <a:pt x="5226341" y="612397"/>
                </a:cubicBezTo>
                <a:cubicBezTo>
                  <a:pt x="5229137" y="598415"/>
                  <a:pt x="5233096" y="584617"/>
                  <a:pt x="5234730" y="570452"/>
                </a:cubicBezTo>
                <a:cubicBezTo>
                  <a:pt x="5241492" y="511852"/>
                  <a:pt x="5237201" y="451510"/>
                  <a:pt x="5251508" y="394283"/>
                </a:cubicBezTo>
                <a:cubicBezTo>
                  <a:pt x="5254304" y="383098"/>
                  <a:pt x="5255849" y="371522"/>
                  <a:pt x="5259897" y="360727"/>
                </a:cubicBezTo>
                <a:cubicBezTo>
                  <a:pt x="5264288" y="349018"/>
                  <a:pt x="5271596" y="338599"/>
                  <a:pt x="5276675" y="327171"/>
                </a:cubicBezTo>
                <a:cubicBezTo>
                  <a:pt x="5286288" y="305542"/>
                  <a:pt x="5292404" y="277886"/>
                  <a:pt x="5310231" y="260059"/>
                </a:cubicBezTo>
                <a:cubicBezTo>
                  <a:pt x="5344686" y="225604"/>
                  <a:pt x="5355237" y="227258"/>
                  <a:pt x="5394121" y="201336"/>
                </a:cubicBezTo>
                <a:cubicBezTo>
                  <a:pt x="5422822" y="182202"/>
                  <a:pt x="5428462" y="170315"/>
                  <a:pt x="5461233" y="159391"/>
                </a:cubicBezTo>
                <a:cubicBezTo>
                  <a:pt x="5474760" y="154882"/>
                  <a:pt x="5489521" y="155099"/>
                  <a:pt x="5503178" y="151002"/>
                </a:cubicBezTo>
                <a:cubicBezTo>
                  <a:pt x="5517602" y="146675"/>
                  <a:pt x="5530699" y="138551"/>
                  <a:pt x="5545123" y="134224"/>
                </a:cubicBezTo>
                <a:cubicBezTo>
                  <a:pt x="5558780" y="130127"/>
                  <a:pt x="5573411" y="129932"/>
                  <a:pt x="5587068" y="125835"/>
                </a:cubicBezTo>
                <a:cubicBezTo>
                  <a:pt x="5601492" y="121508"/>
                  <a:pt x="5614485" y="113019"/>
                  <a:pt x="5629013" y="109057"/>
                </a:cubicBezTo>
                <a:cubicBezTo>
                  <a:pt x="5795300" y="63706"/>
                  <a:pt x="5591957" y="128563"/>
                  <a:pt x="5712903" y="92279"/>
                </a:cubicBezTo>
                <a:cubicBezTo>
                  <a:pt x="5729843" y="87197"/>
                  <a:pt x="5746079" y="79790"/>
                  <a:pt x="5763237" y="75501"/>
                </a:cubicBezTo>
                <a:cubicBezTo>
                  <a:pt x="5779739" y="71376"/>
                  <a:pt x="5796892" y="70448"/>
                  <a:pt x="5813571" y="67112"/>
                </a:cubicBezTo>
                <a:cubicBezTo>
                  <a:pt x="5824877" y="64851"/>
                  <a:pt x="5835795" y="60848"/>
                  <a:pt x="5847127" y="58723"/>
                </a:cubicBezTo>
                <a:cubicBezTo>
                  <a:pt x="5880563" y="52454"/>
                  <a:pt x="5947795" y="41945"/>
                  <a:pt x="5947795" y="41945"/>
                </a:cubicBezTo>
                <a:cubicBezTo>
                  <a:pt x="5981351" y="44741"/>
                  <a:pt x="6017034" y="38246"/>
                  <a:pt x="6048462" y="50334"/>
                </a:cubicBezTo>
                <a:cubicBezTo>
                  <a:pt x="6059223" y="54473"/>
                  <a:pt x="6049470" y="75033"/>
                  <a:pt x="6056851" y="83890"/>
                </a:cubicBezTo>
                <a:cubicBezTo>
                  <a:pt x="6064857" y="93497"/>
                  <a:pt x="6078796" y="96024"/>
                  <a:pt x="6090407" y="100668"/>
                </a:cubicBezTo>
                <a:cubicBezTo>
                  <a:pt x="6106828" y="107236"/>
                  <a:pt x="6126026" y="107636"/>
                  <a:pt x="6140741" y="117446"/>
                </a:cubicBezTo>
                <a:cubicBezTo>
                  <a:pt x="6157519" y="128631"/>
                  <a:pt x="6171945" y="144625"/>
                  <a:pt x="6191075" y="151002"/>
                </a:cubicBezTo>
                <a:lnTo>
                  <a:pt x="6266576" y="176169"/>
                </a:lnTo>
                <a:lnTo>
                  <a:pt x="6291743" y="184558"/>
                </a:lnTo>
                <a:cubicBezTo>
                  <a:pt x="6325299" y="181762"/>
                  <a:pt x="6358969" y="180103"/>
                  <a:pt x="6392411" y="176169"/>
                </a:cubicBezTo>
                <a:cubicBezTo>
                  <a:pt x="6419294" y="173006"/>
                  <a:pt x="6441844" y="165184"/>
                  <a:pt x="6467912" y="159391"/>
                </a:cubicBezTo>
                <a:cubicBezTo>
                  <a:pt x="6481831" y="156298"/>
                  <a:pt x="6495875" y="153798"/>
                  <a:pt x="6509857" y="151002"/>
                </a:cubicBezTo>
                <a:cubicBezTo>
                  <a:pt x="6521042" y="145409"/>
                  <a:pt x="6531704" y="138615"/>
                  <a:pt x="6543413" y="134224"/>
                </a:cubicBezTo>
                <a:cubicBezTo>
                  <a:pt x="6554208" y="130176"/>
                  <a:pt x="6565926" y="129148"/>
                  <a:pt x="6576969" y="125835"/>
                </a:cubicBezTo>
                <a:cubicBezTo>
                  <a:pt x="6593909" y="120753"/>
                  <a:pt x="6610882" y="115625"/>
                  <a:pt x="6627303" y="109057"/>
                </a:cubicBezTo>
                <a:cubicBezTo>
                  <a:pt x="6638914" y="104413"/>
                  <a:pt x="6649431" y="97358"/>
                  <a:pt x="6660859" y="92279"/>
                </a:cubicBezTo>
                <a:cubicBezTo>
                  <a:pt x="6674620" y="86163"/>
                  <a:pt x="6688704" y="80788"/>
                  <a:pt x="6702804" y="75501"/>
                </a:cubicBezTo>
                <a:cubicBezTo>
                  <a:pt x="6711084" y="72396"/>
                  <a:pt x="6719890" y="70703"/>
                  <a:pt x="6727971" y="67112"/>
                </a:cubicBezTo>
                <a:cubicBezTo>
                  <a:pt x="6750489" y="57104"/>
                  <a:pt x="6794031" y="31336"/>
                  <a:pt x="6820250" y="25167"/>
                </a:cubicBezTo>
                <a:cubicBezTo>
                  <a:pt x="6853365" y="17375"/>
                  <a:pt x="6887915" y="16640"/>
                  <a:pt x="6920918" y="8389"/>
                </a:cubicBezTo>
                <a:lnTo>
                  <a:pt x="6954473" y="0"/>
                </a:lnTo>
                <a:cubicBezTo>
                  <a:pt x="6988029" y="2796"/>
                  <a:pt x="7022045" y="2184"/>
                  <a:pt x="7055141" y="8389"/>
                </a:cubicBezTo>
                <a:cubicBezTo>
                  <a:pt x="7067432" y="10694"/>
                  <a:pt x="7077203" y="20241"/>
                  <a:pt x="7088697" y="25167"/>
                </a:cubicBezTo>
                <a:cubicBezTo>
                  <a:pt x="7096825" y="28650"/>
                  <a:pt x="7105475" y="30760"/>
                  <a:pt x="7113864" y="33556"/>
                </a:cubicBezTo>
                <a:cubicBezTo>
                  <a:pt x="7125049" y="41945"/>
                  <a:pt x="7135281" y="51786"/>
                  <a:pt x="7147420" y="58723"/>
                </a:cubicBezTo>
                <a:cubicBezTo>
                  <a:pt x="7188233" y="82045"/>
                  <a:pt x="7158296" y="48816"/>
                  <a:pt x="7197754" y="83890"/>
                </a:cubicBezTo>
                <a:cubicBezTo>
                  <a:pt x="7215488" y="99654"/>
                  <a:pt x="7231310" y="117446"/>
                  <a:pt x="7248088" y="134224"/>
                </a:cubicBezTo>
                <a:lnTo>
                  <a:pt x="7273255" y="159391"/>
                </a:lnTo>
                <a:cubicBezTo>
                  <a:pt x="7281644" y="167780"/>
                  <a:pt x="7287167" y="180806"/>
                  <a:pt x="7298422" y="184558"/>
                </a:cubicBezTo>
                <a:cubicBezTo>
                  <a:pt x="7315200" y="190151"/>
                  <a:pt x="7331598" y="197047"/>
                  <a:pt x="7348756" y="201336"/>
                </a:cubicBezTo>
                <a:cubicBezTo>
                  <a:pt x="7356654" y="203311"/>
                  <a:pt x="7397632" y="212644"/>
                  <a:pt x="7407479" y="218114"/>
                </a:cubicBezTo>
                <a:cubicBezTo>
                  <a:pt x="7425106" y="227907"/>
                  <a:pt x="7441035" y="240485"/>
                  <a:pt x="7457813" y="251670"/>
                </a:cubicBezTo>
                <a:lnTo>
                  <a:pt x="7482980" y="268448"/>
                </a:lnTo>
                <a:cubicBezTo>
                  <a:pt x="7491369" y="274041"/>
                  <a:pt x="7499129" y="280717"/>
                  <a:pt x="7508147" y="285226"/>
                </a:cubicBezTo>
                <a:cubicBezTo>
                  <a:pt x="7537382" y="299843"/>
                  <a:pt x="7551514" y="308071"/>
                  <a:pt x="7583648" y="318782"/>
                </a:cubicBezTo>
                <a:cubicBezTo>
                  <a:pt x="7594586" y="322428"/>
                  <a:pt x="7606118" y="324004"/>
                  <a:pt x="7617204" y="327171"/>
                </a:cubicBezTo>
                <a:cubicBezTo>
                  <a:pt x="7625707" y="329600"/>
                  <a:pt x="7634091" y="332455"/>
                  <a:pt x="7642371" y="335560"/>
                </a:cubicBezTo>
                <a:cubicBezTo>
                  <a:pt x="7656471" y="340847"/>
                  <a:pt x="7669788" y="348376"/>
                  <a:pt x="7684316" y="352338"/>
                </a:cubicBezTo>
                <a:cubicBezTo>
                  <a:pt x="7700726" y="356813"/>
                  <a:pt x="7717872" y="357931"/>
                  <a:pt x="7734650" y="360727"/>
                </a:cubicBezTo>
                <a:cubicBezTo>
                  <a:pt x="7743039" y="366320"/>
                  <a:pt x="7750799" y="372996"/>
                  <a:pt x="7759817" y="377505"/>
                </a:cubicBezTo>
                <a:cubicBezTo>
                  <a:pt x="7767726" y="381460"/>
                  <a:pt x="7784984" y="385894"/>
                  <a:pt x="7784984" y="385894"/>
                </a:cubicBezTo>
              </a:path>
            </a:pathLst>
          </a:custGeom>
          <a:noFill/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7B62AE-E5B0-4834-AEC4-887F5BC7E708}"/>
              </a:ext>
            </a:extLst>
          </p:cNvPr>
          <p:cNvSpPr txBox="1"/>
          <p:nvPr/>
        </p:nvSpPr>
        <p:spPr>
          <a:xfrm>
            <a:off x="450850" y="2582816"/>
            <a:ext cx="138641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Planning;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specifications</a:t>
            </a:r>
            <a:endParaRPr lang="fi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1900D6-5772-452C-884B-829E75E3952C}"/>
              </a:ext>
            </a:extLst>
          </p:cNvPr>
          <p:cNvSpPr txBox="1"/>
          <p:nvPr/>
        </p:nvSpPr>
        <p:spPr>
          <a:xfrm>
            <a:off x="3143559" y="2582816"/>
            <a:ext cx="187823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design;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blocks</a:t>
            </a:r>
            <a:endParaRPr lang="fi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37D76-5AB3-4906-8428-6E5CD2A4E650}"/>
              </a:ext>
            </a:extLst>
          </p:cNvPr>
          <p:cNvSpPr txBox="1"/>
          <p:nvPr/>
        </p:nvSpPr>
        <p:spPr>
          <a:xfrm>
            <a:off x="5845649" y="2582816"/>
            <a:ext cx="120315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design;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fi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87A389-C33E-44D0-B76E-7BB020BA0650}"/>
              </a:ext>
            </a:extLst>
          </p:cNvPr>
          <p:cNvSpPr txBox="1"/>
          <p:nvPr/>
        </p:nvSpPr>
        <p:spPr>
          <a:xfrm>
            <a:off x="7823308" y="2582816"/>
            <a:ext cx="13206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refinement</a:t>
            </a:r>
            <a:endParaRPr lang="fi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9A49C0-114A-475B-89DC-BB838E11546D}"/>
              </a:ext>
            </a:extLst>
          </p:cNvPr>
          <p:cNvSpPr txBox="1"/>
          <p:nvPr/>
        </p:nvSpPr>
        <p:spPr>
          <a:xfrm>
            <a:off x="5381677" y="5331582"/>
            <a:ext cx="339656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i-FI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</a:t>
            </a:r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Ullrich</a:t>
            </a:r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i-FI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Eppinger</a:t>
            </a:r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3278696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">
      <a:dk1>
        <a:sysClr val="windowText" lastClr="000000"/>
      </a:dk1>
      <a:lt1>
        <a:sysClr val="window" lastClr="FFFFFF"/>
      </a:lt1>
      <a:dk2>
        <a:srgbClr val="005EB8"/>
      </a:dk2>
      <a:lt2>
        <a:srgbClr val="669ED4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1610_blue.pptx" id="{C34D0C79-154B-4D73-8A16-004A7851EAA0}" vid="{254815E9-DEFF-4FEA-BDAC-D250F15708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Aalto_1610_blue</Template>
  <TotalTime>23114</TotalTime>
  <Words>2089</Words>
  <Application>Microsoft Office PowerPoint</Application>
  <PresentationFormat>On-screen Show (16:10)</PresentationFormat>
  <Paragraphs>315</Paragraphs>
  <Slides>47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Arial</vt:lpstr>
      <vt:lpstr>Calibri</vt:lpstr>
      <vt:lpstr>Georgia</vt:lpstr>
      <vt:lpstr>Helvetica Neue</vt:lpstr>
      <vt:lpstr>Office-teema</vt:lpstr>
      <vt:lpstr>PowerPoint Presentation</vt:lpstr>
      <vt:lpstr>Sustainability in additive manufacturing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Sustainability in additive manufacturing</dc:title>
  <dc:creator>Kähkönen Elina</dc:creator>
  <cp:lastModifiedBy>Kähkönen Elina</cp:lastModifiedBy>
  <cp:revision>53</cp:revision>
  <dcterms:created xsi:type="dcterms:W3CDTF">2022-04-27T06:12:22Z</dcterms:created>
  <dcterms:modified xsi:type="dcterms:W3CDTF">2024-04-03T11:08:58Z</dcterms:modified>
</cp:coreProperties>
</file>