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5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>
      <p:cViewPr varScale="1">
        <p:scale>
          <a:sx n="115" d="100"/>
          <a:sy n="115" d="100"/>
        </p:scale>
        <p:origin x="146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4A8263-B00F-4719-BC9F-6A44AC6AECE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05F45472-B284-49D2-B9C3-A50299C12BD5}">
      <dgm:prSet/>
      <dgm:spPr/>
      <dgm:t>
        <a:bodyPr/>
        <a:lstStyle/>
        <a:p>
          <a:pPr rtl="0"/>
          <a:r>
            <a:rPr lang="en-GB" dirty="0"/>
            <a:t>Know what are the defining characteristics of business to business markets</a:t>
          </a:r>
        </a:p>
      </dgm:t>
    </dgm:pt>
    <dgm:pt modelId="{84D6329A-4945-406C-AE1D-B3825D93408D}" type="parTrans" cxnId="{E90EDE51-B01C-47D4-B5D9-D95900CAA27C}">
      <dgm:prSet/>
      <dgm:spPr/>
      <dgm:t>
        <a:bodyPr/>
        <a:lstStyle/>
        <a:p>
          <a:endParaRPr lang="en-GB"/>
        </a:p>
      </dgm:t>
    </dgm:pt>
    <dgm:pt modelId="{8CD9D1B5-104F-43A8-83A6-E583B867A094}" type="sibTrans" cxnId="{E90EDE51-B01C-47D4-B5D9-D95900CAA27C}">
      <dgm:prSet/>
      <dgm:spPr/>
      <dgm:t>
        <a:bodyPr/>
        <a:lstStyle/>
        <a:p>
          <a:endParaRPr lang="en-GB"/>
        </a:p>
      </dgm:t>
    </dgm:pt>
    <dgm:pt modelId="{7074F37C-C1A6-4E6A-AB0E-6A9E25B34D5A}">
      <dgm:prSet/>
      <dgm:spPr/>
      <dgm:t>
        <a:bodyPr/>
        <a:lstStyle/>
        <a:p>
          <a:pPr rtl="0"/>
          <a:r>
            <a:rPr lang="en-GB"/>
            <a:t>Be able to differentiate between business to business markets and consumer markets</a:t>
          </a:r>
        </a:p>
      </dgm:t>
    </dgm:pt>
    <dgm:pt modelId="{C286E491-9030-4EEE-A62D-8064E5DEF900}" type="parTrans" cxnId="{08F66FB4-8308-44D5-8D35-0F2483AAFE4D}">
      <dgm:prSet/>
      <dgm:spPr/>
      <dgm:t>
        <a:bodyPr/>
        <a:lstStyle/>
        <a:p>
          <a:endParaRPr lang="en-GB"/>
        </a:p>
      </dgm:t>
    </dgm:pt>
    <dgm:pt modelId="{65F0F85B-0801-4837-95B8-646E755D336A}" type="sibTrans" cxnId="{08F66FB4-8308-44D5-8D35-0F2483AAFE4D}">
      <dgm:prSet/>
      <dgm:spPr/>
      <dgm:t>
        <a:bodyPr/>
        <a:lstStyle/>
        <a:p>
          <a:endParaRPr lang="en-GB"/>
        </a:p>
      </dgm:t>
    </dgm:pt>
    <dgm:pt modelId="{3922B4A9-13FB-4CC4-AA82-C59607DD731C}">
      <dgm:prSet/>
      <dgm:spPr/>
      <dgm:t>
        <a:bodyPr/>
        <a:lstStyle/>
        <a:p>
          <a:pPr rtl="0"/>
          <a:r>
            <a:rPr lang="en-GB"/>
            <a:t>Understand how the characteristics of business to business markets affect the practice of marketing management</a:t>
          </a:r>
        </a:p>
      </dgm:t>
    </dgm:pt>
    <dgm:pt modelId="{9B093EC8-C764-47B8-BD47-0D38FF0FBB94}" type="parTrans" cxnId="{3275985E-723B-4E54-B1FA-23339464B077}">
      <dgm:prSet/>
      <dgm:spPr/>
      <dgm:t>
        <a:bodyPr/>
        <a:lstStyle/>
        <a:p>
          <a:endParaRPr lang="en-GB"/>
        </a:p>
      </dgm:t>
    </dgm:pt>
    <dgm:pt modelId="{A70094D8-BB64-4CE1-994D-3D32FB11683E}" type="sibTrans" cxnId="{3275985E-723B-4E54-B1FA-23339464B077}">
      <dgm:prSet/>
      <dgm:spPr/>
      <dgm:t>
        <a:bodyPr/>
        <a:lstStyle/>
        <a:p>
          <a:endParaRPr lang="en-GB"/>
        </a:p>
      </dgm:t>
    </dgm:pt>
    <dgm:pt modelId="{9892E653-F163-41D7-9FE1-E968B9437EA2}">
      <dgm:prSet/>
      <dgm:spPr/>
      <dgm:t>
        <a:bodyPr/>
        <a:lstStyle/>
        <a:p>
          <a:pPr rtl="0"/>
          <a:r>
            <a:rPr lang="en-GB"/>
            <a:t>Appreciate the changing balance between the agricultural, manufacturing and service sectors in the world’s major economies.</a:t>
          </a:r>
        </a:p>
      </dgm:t>
    </dgm:pt>
    <dgm:pt modelId="{E98A87C0-11C3-461D-BFC8-6B6A98DB6BED}" type="parTrans" cxnId="{23657E35-FF62-42EB-BC77-DE3BEAF47CFE}">
      <dgm:prSet/>
      <dgm:spPr/>
      <dgm:t>
        <a:bodyPr/>
        <a:lstStyle/>
        <a:p>
          <a:endParaRPr lang="en-GB"/>
        </a:p>
      </dgm:t>
    </dgm:pt>
    <dgm:pt modelId="{C9FD81E7-5FA8-41A9-947A-BAA80C96AEA0}" type="sibTrans" cxnId="{23657E35-FF62-42EB-BC77-DE3BEAF47CFE}">
      <dgm:prSet/>
      <dgm:spPr/>
      <dgm:t>
        <a:bodyPr/>
        <a:lstStyle/>
        <a:p>
          <a:endParaRPr lang="en-GB"/>
        </a:p>
      </dgm:t>
    </dgm:pt>
    <dgm:pt modelId="{C2D802D8-72E8-4AFD-9F2F-D451263DED16}" type="pres">
      <dgm:prSet presAssocID="{7F4A8263-B00F-4719-BC9F-6A44AC6AECE1}" presName="linear" presStyleCnt="0">
        <dgm:presLayoutVars>
          <dgm:animLvl val="lvl"/>
          <dgm:resizeHandles val="exact"/>
        </dgm:presLayoutVars>
      </dgm:prSet>
      <dgm:spPr/>
    </dgm:pt>
    <dgm:pt modelId="{30C1CAB4-8159-43EE-9659-2731BE5F8585}" type="pres">
      <dgm:prSet presAssocID="{05F45472-B284-49D2-B9C3-A50299C12BD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DBF83A5-196C-4E73-8A82-7EABA8872C2D}" type="pres">
      <dgm:prSet presAssocID="{8CD9D1B5-104F-43A8-83A6-E583B867A094}" presName="spacer" presStyleCnt="0"/>
      <dgm:spPr/>
    </dgm:pt>
    <dgm:pt modelId="{45E7C2F7-49DA-4520-AF8A-FE66DE87A6EE}" type="pres">
      <dgm:prSet presAssocID="{7074F37C-C1A6-4E6A-AB0E-6A9E25B34D5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5A60415-AB80-4A20-8182-C0E257EE8EAA}" type="pres">
      <dgm:prSet presAssocID="{65F0F85B-0801-4837-95B8-646E755D336A}" presName="spacer" presStyleCnt="0"/>
      <dgm:spPr/>
    </dgm:pt>
    <dgm:pt modelId="{D0A8262B-A5A1-431D-9E79-D1BCFB0F2E4B}" type="pres">
      <dgm:prSet presAssocID="{3922B4A9-13FB-4CC4-AA82-C59607DD731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4D97E56-6A1E-449F-8262-D1864022AB46}" type="pres">
      <dgm:prSet presAssocID="{A70094D8-BB64-4CE1-994D-3D32FB11683E}" presName="spacer" presStyleCnt="0"/>
      <dgm:spPr/>
    </dgm:pt>
    <dgm:pt modelId="{C19040C5-F528-4387-8355-36CF0762427F}" type="pres">
      <dgm:prSet presAssocID="{9892E653-F163-41D7-9FE1-E968B9437EA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DA7620C-BD75-49D3-8513-1C0093AE06BB}" type="presOf" srcId="{7074F37C-C1A6-4E6A-AB0E-6A9E25B34D5A}" destId="{45E7C2F7-49DA-4520-AF8A-FE66DE87A6EE}" srcOrd="0" destOrd="0" presId="urn:microsoft.com/office/officeart/2005/8/layout/vList2"/>
    <dgm:cxn modelId="{23657E35-FF62-42EB-BC77-DE3BEAF47CFE}" srcId="{7F4A8263-B00F-4719-BC9F-6A44AC6AECE1}" destId="{9892E653-F163-41D7-9FE1-E968B9437EA2}" srcOrd="3" destOrd="0" parTransId="{E98A87C0-11C3-461D-BFC8-6B6A98DB6BED}" sibTransId="{C9FD81E7-5FA8-41A9-947A-BAA80C96AEA0}"/>
    <dgm:cxn modelId="{E90EDE51-B01C-47D4-B5D9-D95900CAA27C}" srcId="{7F4A8263-B00F-4719-BC9F-6A44AC6AECE1}" destId="{05F45472-B284-49D2-B9C3-A50299C12BD5}" srcOrd="0" destOrd="0" parTransId="{84D6329A-4945-406C-AE1D-B3825D93408D}" sibTransId="{8CD9D1B5-104F-43A8-83A6-E583B867A094}"/>
    <dgm:cxn modelId="{3275985E-723B-4E54-B1FA-23339464B077}" srcId="{7F4A8263-B00F-4719-BC9F-6A44AC6AECE1}" destId="{3922B4A9-13FB-4CC4-AA82-C59607DD731C}" srcOrd="2" destOrd="0" parTransId="{9B093EC8-C764-47B8-BD47-0D38FF0FBB94}" sibTransId="{A70094D8-BB64-4CE1-994D-3D32FB11683E}"/>
    <dgm:cxn modelId="{D5408C8D-7FFF-429E-9D26-709136DA8BD8}" type="presOf" srcId="{3922B4A9-13FB-4CC4-AA82-C59607DD731C}" destId="{D0A8262B-A5A1-431D-9E79-D1BCFB0F2E4B}" srcOrd="0" destOrd="0" presId="urn:microsoft.com/office/officeart/2005/8/layout/vList2"/>
    <dgm:cxn modelId="{D48AF198-8343-41F0-B692-2F0C57086814}" type="presOf" srcId="{9892E653-F163-41D7-9FE1-E968B9437EA2}" destId="{C19040C5-F528-4387-8355-36CF0762427F}" srcOrd="0" destOrd="0" presId="urn:microsoft.com/office/officeart/2005/8/layout/vList2"/>
    <dgm:cxn modelId="{08F66FB4-8308-44D5-8D35-0F2483AAFE4D}" srcId="{7F4A8263-B00F-4719-BC9F-6A44AC6AECE1}" destId="{7074F37C-C1A6-4E6A-AB0E-6A9E25B34D5A}" srcOrd="1" destOrd="0" parTransId="{C286E491-9030-4EEE-A62D-8064E5DEF900}" sibTransId="{65F0F85B-0801-4837-95B8-646E755D336A}"/>
    <dgm:cxn modelId="{EF4567CA-B4E1-4E69-A20F-361C79CBB6D8}" type="presOf" srcId="{7F4A8263-B00F-4719-BC9F-6A44AC6AECE1}" destId="{C2D802D8-72E8-4AFD-9F2F-D451263DED16}" srcOrd="0" destOrd="0" presId="urn:microsoft.com/office/officeart/2005/8/layout/vList2"/>
    <dgm:cxn modelId="{9BB2F4ED-C928-42EB-86AD-057C561E8AEB}" type="presOf" srcId="{05F45472-B284-49D2-B9C3-A50299C12BD5}" destId="{30C1CAB4-8159-43EE-9659-2731BE5F8585}" srcOrd="0" destOrd="0" presId="urn:microsoft.com/office/officeart/2005/8/layout/vList2"/>
    <dgm:cxn modelId="{5E620135-0D95-406E-9191-A20445E9A436}" type="presParOf" srcId="{C2D802D8-72E8-4AFD-9F2F-D451263DED16}" destId="{30C1CAB4-8159-43EE-9659-2731BE5F8585}" srcOrd="0" destOrd="0" presId="urn:microsoft.com/office/officeart/2005/8/layout/vList2"/>
    <dgm:cxn modelId="{ED4E166C-FC80-459E-82EF-442827C7850A}" type="presParOf" srcId="{C2D802D8-72E8-4AFD-9F2F-D451263DED16}" destId="{1DBF83A5-196C-4E73-8A82-7EABA8872C2D}" srcOrd="1" destOrd="0" presId="urn:microsoft.com/office/officeart/2005/8/layout/vList2"/>
    <dgm:cxn modelId="{DC0788C2-5BD0-4F2D-A8AB-C95322F998A8}" type="presParOf" srcId="{C2D802D8-72E8-4AFD-9F2F-D451263DED16}" destId="{45E7C2F7-49DA-4520-AF8A-FE66DE87A6EE}" srcOrd="2" destOrd="0" presId="urn:microsoft.com/office/officeart/2005/8/layout/vList2"/>
    <dgm:cxn modelId="{23B9EDC1-005B-4DD5-AC6A-ADE120B60E05}" type="presParOf" srcId="{C2D802D8-72E8-4AFD-9F2F-D451263DED16}" destId="{95A60415-AB80-4A20-8182-C0E257EE8EAA}" srcOrd="3" destOrd="0" presId="urn:microsoft.com/office/officeart/2005/8/layout/vList2"/>
    <dgm:cxn modelId="{663C10B0-0FAC-44CD-B1C1-DB30A0E38376}" type="presParOf" srcId="{C2D802D8-72E8-4AFD-9F2F-D451263DED16}" destId="{D0A8262B-A5A1-431D-9E79-D1BCFB0F2E4B}" srcOrd="4" destOrd="0" presId="urn:microsoft.com/office/officeart/2005/8/layout/vList2"/>
    <dgm:cxn modelId="{6DF4B683-B428-4A52-B062-7A786F22B412}" type="presParOf" srcId="{C2D802D8-72E8-4AFD-9F2F-D451263DED16}" destId="{54D97E56-6A1E-449F-8262-D1864022AB46}" srcOrd="5" destOrd="0" presId="urn:microsoft.com/office/officeart/2005/8/layout/vList2"/>
    <dgm:cxn modelId="{F9868132-3F48-41FE-AB07-6FB4C758E627}" type="presParOf" srcId="{C2D802D8-72E8-4AFD-9F2F-D451263DED16}" destId="{C19040C5-F528-4387-8355-36CF0762427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D49FA7-3C02-4965-A2D5-726A29611DD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70E68AA8-83A0-42D5-8C9D-3829D5F44F80}">
      <dgm:prSet/>
      <dgm:spPr/>
      <dgm:t>
        <a:bodyPr/>
        <a:lstStyle/>
        <a:p>
          <a:pPr rtl="0"/>
          <a:r>
            <a:rPr lang="en-GB"/>
            <a:t>Understand the nature and significance of derived demand in business to business markets</a:t>
          </a:r>
        </a:p>
      </dgm:t>
    </dgm:pt>
    <dgm:pt modelId="{77E52FAC-884F-4BA0-AEC8-AAE12DAD4B44}" type="parTrans" cxnId="{E3BB4779-C3C1-434B-BB70-52C742FDD638}">
      <dgm:prSet/>
      <dgm:spPr/>
      <dgm:t>
        <a:bodyPr/>
        <a:lstStyle/>
        <a:p>
          <a:endParaRPr lang="en-GB"/>
        </a:p>
      </dgm:t>
    </dgm:pt>
    <dgm:pt modelId="{9C427E17-BEA5-4483-B766-ED4190F01C06}" type="sibTrans" cxnId="{E3BB4779-C3C1-434B-BB70-52C742FDD638}">
      <dgm:prSet/>
      <dgm:spPr/>
      <dgm:t>
        <a:bodyPr/>
        <a:lstStyle/>
        <a:p>
          <a:endParaRPr lang="en-GB"/>
        </a:p>
      </dgm:t>
    </dgm:pt>
    <dgm:pt modelId="{3C3519F9-AC2E-4B63-A58D-59C11F6E59EF}">
      <dgm:prSet/>
      <dgm:spPr/>
      <dgm:t>
        <a:bodyPr/>
        <a:lstStyle/>
        <a:p>
          <a:pPr rtl="0"/>
          <a:r>
            <a:rPr lang="en-GB"/>
            <a:t>Be able to explain the significance of an industry concentration ratio</a:t>
          </a:r>
        </a:p>
      </dgm:t>
    </dgm:pt>
    <dgm:pt modelId="{93435D9C-9EC4-402A-8755-F0CB763B0AD9}" type="parTrans" cxnId="{D04DBB88-BAA7-4F6D-816C-CFE28A748B9B}">
      <dgm:prSet/>
      <dgm:spPr/>
      <dgm:t>
        <a:bodyPr/>
        <a:lstStyle/>
        <a:p>
          <a:endParaRPr lang="en-GB"/>
        </a:p>
      </dgm:t>
    </dgm:pt>
    <dgm:pt modelId="{483A3A24-470B-447D-84B3-555BA45ECB01}" type="sibTrans" cxnId="{D04DBB88-BAA7-4F6D-816C-CFE28A748B9B}">
      <dgm:prSet/>
      <dgm:spPr/>
      <dgm:t>
        <a:bodyPr/>
        <a:lstStyle/>
        <a:p>
          <a:endParaRPr lang="en-GB"/>
        </a:p>
      </dgm:t>
    </dgm:pt>
    <dgm:pt modelId="{E8BF8AFA-C032-431C-9BA3-0942F24D5FEC}">
      <dgm:prSet/>
      <dgm:spPr/>
      <dgm:t>
        <a:bodyPr/>
        <a:lstStyle/>
        <a:p>
          <a:pPr rtl="0"/>
          <a:r>
            <a:rPr lang="en-GB"/>
            <a:t>Understand the nature and the significance of the accelerator effect in business to business markets</a:t>
          </a:r>
        </a:p>
      </dgm:t>
    </dgm:pt>
    <dgm:pt modelId="{03DB585F-DF95-4A58-83DD-AD1C418E6275}" type="parTrans" cxnId="{E9E29985-E4CD-432B-9CCB-2398C10EB904}">
      <dgm:prSet/>
      <dgm:spPr/>
      <dgm:t>
        <a:bodyPr/>
        <a:lstStyle/>
        <a:p>
          <a:endParaRPr lang="en-GB"/>
        </a:p>
      </dgm:t>
    </dgm:pt>
    <dgm:pt modelId="{3F72BE5B-659A-42C4-AEC7-34E500685B9E}" type="sibTrans" cxnId="{E9E29985-E4CD-432B-9CCB-2398C10EB904}">
      <dgm:prSet/>
      <dgm:spPr/>
      <dgm:t>
        <a:bodyPr/>
        <a:lstStyle/>
        <a:p>
          <a:endParaRPr lang="en-GB"/>
        </a:p>
      </dgm:t>
    </dgm:pt>
    <dgm:pt modelId="{A7789096-F04C-4F66-9908-7827BC9D618F}">
      <dgm:prSet/>
      <dgm:spPr/>
      <dgm:t>
        <a:bodyPr/>
        <a:lstStyle/>
        <a:p>
          <a:pPr rtl="0"/>
          <a:r>
            <a:rPr lang="en-GB"/>
            <a:t>Be able to apply two complementary classification schemes to the categorization of business products</a:t>
          </a:r>
        </a:p>
      </dgm:t>
    </dgm:pt>
    <dgm:pt modelId="{19ACC860-189E-4650-ABF2-A8FB9FBA3684}" type="parTrans" cxnId="{31E69D76-98DA-4473-9A13-ED47C7EFC6B8}">
      <dgm:prSet/>
      <dgm:spPr/>
      <dgm:t>
        <a:bodyPr/>
        <a:lstStyle/>
        <a:p>
          <a:endParaRPr lang="en-GB"/>
        </a:p>
      </dgm:t>
    </dgm:pt>
    <dgm:pt modelId="{3279611E-F45E-40E6-AC37-25088CB3AD9A}" type="sibTrans" cxnId="{31E69D76-98DA-4473-9A13-ED47C7EFC6B8}">
      <dgm:prSet/>
      <dgm:spPr/>
      <dgm:t>
        <a:bodyPr/>
        <a:lstStyle/>
        <a:p>
          <a:endParaRPr lang="en-GB"/>
        </a:p>
      </dgm:t>
    </dgm:pt>
    <dgm:pt modelId="{72F24E1A-99FD-42AC-8A1A-1BF98164F544}" type="pres">
      <dgm:prSet presAssocID="{63D49FA7-3C02-4965-A2D5-726A29611DD5}" presName="linear" presStyleCnt="0">
        <dgm:presLayoutVars>
          <dgm:animLvl val="lvl"/>
          <dgm:resizeHandles val="exact"/>
        </dgm:presLayoutVars>
      </dgm:prSet>
      <dgm:spPr/>
    </dgm:pt>
    <dgm:pt modelId="{77038C27-3E8E-4588-BF57-4F13DB693EE5}" type="pres">
      <dgm:prSet presAssocID="{70E68AA8-83A0-42D5-8C9D-3829D5F44F8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550B9DF-AB26-49F9-AE8C-53F1A9C7EED8}" type="pres">
      <dgm:prSet presAssocID="{9C427E17-BEA5-4483-B766-ED4190F01C06}" presName="spacer" presStyleCnt="0"/>
      <dgm:spPr/>
    </dgm:pt>
    <dgm:pt modelId="{95B97D3B-0B6C-4584-A4C1-A8A14976F3BC}" type="pres">
      <dgm:prSet presAssocID="{3C3519F9-AC2E-4B63-A58D-59C11F6E59E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72E1C55-CA7D-46D7-8685-8881E4559212}" type="pres">
      <dgm:prSet presAssocID="{483A3A24-470B-447D-84B3-555BA45ECB01}" presName="spacer" presStyleCnt="0"/>
      <dgm:spPr/>
    </dgm:pt>
    <dgm:pt modelId="{1D9B5240-8CDC-46D3-BD88-D9F5A921EDBA}" type="pres">
      <dgm:prSet presAssocID="{E8BF8AFA-C032-431C-9BA3-0942F24D5FE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E19F863-2344-47EE-9F9D-9CAA8DB54C99}" type="pres">
      <dgm:prSet presAssocID="{3F72BE5B-659A-42C4-AEC7-34E500685B9E}" presName="spacer" presStyleCnt="0"/>
      <dgm:spPr/>
    </dgm:pt>
    <dgm:pt modelId="{4D922371-E794-4D09-8FF0-1F4BACC2FE01}" type="pres">
      <dgm:prSet presAssocID="{A7789096-F04C-4F66-9908-7827BC9D618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ADFC42F-493F-493A-8784-B0D6D963B074}" type="presOf" srcId="{70E68AA8-83A0-42D5-8C9D-3829D5F44F80}" destId="{77038C27-3E8E-4588-BF57-4F13DB693EE5}" srcOrd="0" destOrd="0" presId="urn:microsoft.com/office/officeart/2005/8/layout/vList2"/>
    <dgm:cxn modelId="{0D7ABF49-14B2-4DDF-A476-F106E326830B}" type="presOf" srcId="{A7789096-F04C-4F66-9908-7827BC9D618F}" destId="{4D922371-E794-4D09-8FF0-1F4BACC2FE01}" srcOrd="0" destOrd="0" presId="urn:microsoft.com/office/officeart/2005/8/layout/vList2"/>
    <dgm:cxn modelId="{31E69D76-98DA-4473-9A13-ED47C7EFC6B8}" srcId="{63D49FA7-3C02-4965-A2D5-726A29611DD5}" destId="{A7789096-F04C-4F66-9908-7827BC9D618F}" srcOrd="3" destOrd="0" parTransId="{19ACC860-189E-4650-ABF2-A8FB9FBA3684}" sibTransId="{3279611E-F45E-40E6-AC37-25088CB3AD9A}"/>
    <dgm:cxn modelId="{E3BB4779-C3C1-434B-BB70-52C742FDD638}" srcId="{63D49FA7-3C02-4965-A2D5-726A29611DD5}" destId="{70E68AA8-83A0-42D5-8C9D-3829D5F44F80}" srcOrd="0" destOrd="0" parTransId="{77E52FAC-884F-4BA0-AEC8-AAE12DAD4B44}" sibTransId="{9C427E17-BEA5-4483-B766-ED4190F01C06}"/>
    <dgm:cxn modelId="{E9E29985-E4CD-432B-9CCB-2398C10EB904}" srcId="{63D49FA7-3C02-4965-A2D5-726A29611DD5}" destId="{E8BF8AFA-C032-431C-9BA3-0942F24D5FEC}" srcOrd="2" destOrd="0" parTransId="{03DB585F-DF95-4A58-83DD-AD1C418E6275}" sibTransId="{3F72BE5B-659A-42C4-AEC7-34E500685B9E}"/>
    <dgm:cxn modelId="{D04DBB88-BAA7-4F6D-816C-CFE28A748B9B}" srcId="{63D49FA7-3C02-4965-A2D5-726A29611DD5}" destId="{3C3519F9-AC2E-4B63-A58D-59C11F6E59EF}" srcOrd="1" destOrd="0" parTransId="{93435D9C-9EC4-402A-8755-F0CB763B0AD9}" sibTransId="{483A3A24-470B-447D-84B3-555BA45ECB01}"/>
    <dgm:cxn modelId="{0C6696BB-571E-4C57-AB9C-119EC68D4630}" type="presOf" srcId="{E8BF8AFA-C032-431C-9BA3-0942F24D5FEC}" destId="{1D9B5240-8CDC-46D3-BD88-D9F5A921EDBA}" srcOrd="0" destOrd="0" presId="urn:microsoft.com/office/officeart/2005/8/layout/vList2"/>
    <dgm:cxn modelId="{B75632E7-D471-4DAB-AF80-990620058603}" type="presOf" srcId="{3C3519F9-AC2E-4B63-A58D-59C11F6E59EF}" destId="{95B97D3B-0B6C-4584-A4C1-A8A14976F3BC}" srcOrd="0" destOrd="0" presId="urn:microsoft.com/office/officeart/2005/8/layout/vList2"/>
    <dgm:cxn modelId="{F5654CEB-CA1A-4026-81E2-C849D19BD979}" type="presOf" srcId="{63D49FA7-3C02-4965-A2D5-726A29611DD5}" destId="{72F24E1A-99FD-42AC-8A1A-1BF98164F544}" srcOrd="0" destOrd="0" presId="urn:microsoft.com/office/officeart/2005/8/layout/vList2"/>
    <dgm:cxn modelId="{C0CC580E-C7F8-41E5-A8A4-3C9960CA8E96}" type="presParOf" srcId="{72F24E1A-99FD-42AC-8A1A-1BF98164F544}" destId="{77038C27-3E8E-4588-BF57-4F13DB693EE5}" srcOrd="0" destOrd="0" presId="urn:microsoft.com/office/officeart/2005/8/layout/vList2"/>
    <dgm:cxn modelId="{AAA2F28F-832A-4747-9E9E-F6E469636F55}" type="presParOf" srcId="{72F24E1A-99FD-42AC-8A1A-1BF98164F544}" destId="{C550B9DF-AB26-49F9-AE8C-53F1A9C7EED8}" srcOrd="1" destOrd="0" presId="urn:microsoft.com/office/officeart/2005/8/layout/vList2"/>
    <dgm:cxn modelId="{F6181BDB-BE79-4FD0-89C3-D30C77909577}" type="presParOf" srcId="{72F24E1A-99FD-42AC-8A1A-1BF98164F544}" destId="{95B97D3B-0B6C-4584-A4C1-A8A14976F3BC}" srcOrd="2" destOrd="0" presId="urn:microsoft.com/office/officeart/2005/8/layout/vList2"/>
    <dgm:cxn modelId="{83BC8012-9844-48F7-8E6E-81799B65CBEB}" type="presParOf" srcId="{72F24E1A-99FD-42AC-8A1A-1BF98164F544}" destId="{F72E1C55-CA7D-46D7-8685-8881E4559212}" srcOrd="3" destOrd="0" presId="urn:microsoft.com/office/officeart/2005/8/layout/vList2"/>
    <dgm:cxn modelId="{59B408C3-AE8C-4576-B07F-32571BBDB183}" type="presParOf" srcId="{72F24E1A-99FD-42AC-8A1A-1BF98164F544}" destId="{1D9B5240-8CDC-46D3-BD88-D9F5A921EDBA}" srcOrd="4" destOrd="0" presId="urn:microsoft.com/office/officeart/2005/8/layout/vList2"/>
    <dgm:cxn modelId="{3E6B0277-ED2E-46A0-B49D-72CBEB04C755}" type="presParOf" srcId="{72F24E1A-99FD-42AC-8A1A-1BF98164F544}" destId="{5E19F863-2344-47EE-9F9D-9CAA8DB54C99}" srcOrd="5" destOrd="0" presId="urn:microsoft.com/office/officeart/2005/8/layout/vList2"/>
    <dgm:cxn modelId="{16CB0A81-867E-4052-9B39-A6CF5171848A}" type="presParOf" srcId="{72F24E1A-99FD-42AC-8A1A-1BF98164F544}" destId="{4D922371-E794-4D09-8FF0-1F4BACC2FE0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D3FB3B-1086-4ACA-9C76-5E5F47B4E6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C9F3BE54-C866-477E-956C-A55A9B951B45}">
      <dgm:prSet/>
      <dgm:spPr/>
      <dgm:t>
        <a:bodyPr/>
        <a:lstStyle/>
        <a:p>
          <a:pPr rtl="0"/>
          <a:r>
            <a:rPr lang="en-GB"/>
            <a:t>Business marketing is concerned with the marketing of goods and services to organizations. </a:t>
          </a:r>
        </a:p>
      </dgm:t>
    </dgm:pt>
    <dgm:pt modelId="{41E74F80-94FF-469E-9C32-D94853B91824}" type="parTrans" cxnId="{0B249C60-7ACB-4E08-B739-5876E431F926}">
      <dgm:prSet/>
      <dgm:spPr/>
      <dgm:t>
        <a:bodyPr/>
        <a:lstStyle/>
        <a:p>
          <a:endParaRPr lang="en-GB"/>
        </a:p>
      </dgm:t>
    </dgm:pt>
    <dgm:pt modelId="{A1B7875D-FFE8-4D50-B4F9-6164963D0F65}" type="sibTrans" cxnId="{0B249C60-7ACB-4E08-B739-5876E431F926}">
      <dgm:prSet/>
      <dgm:spPr/>
      <dgm:t>
        <a:bodyPr/>
        <a:lstStyle/>
        <a:p>
          <a:endParaRPr lang="en-GB"/>
        </a:p>
      </dgm:t>
    </dgm:pt>
    <dgm:pt modelId="{9BD82BC9-396C-44CF-94FE-8377CA032824}">
      <dgm:prSet/>
      <dgm:spPr/>
      <dgm:t>
        <a:bodyPr/>
        <a:lstStyle/>
        <a:p>
          <a:pPr rtl="0"/>
          <a:r>
            <a:rPr lang="en-GB"/>
            <a:t>The key distinguishing feature of business marketing is the nature of the customer, rather than the nature of the product. </a:t>
          </a:r>
        </a:p>
      </dgm:t>
    </dgm:pt>
    <dgm:pt modelId="{8C8FBBA6-9C4A-4B80-827F-459BC7717F79}" type="parTrans" cxnId="{BA59D8E6-AA8F-43D3-B786-9F06C9153FEB}">
      <dgm:prSet/>
      <dgm:spPr/>
      <dgm:t>
        <a:bodyPr/>
        <a:lstStyle/>
        <a:p>
          <a:endParaRPr lang="en-GB"/>
        </a:p>
      </dgm:t>
    </dgm:pt>
    <dgm:pt modelId="{EDA70308-9404-42F1-934C-89429496F054}" type="sibTrans" cxnId="{BA59D8E6-AA8F-43D3-B786-9F06C9153FEB}">
      <dgm:prSet/>
      <dgm:spPr/>
      <dgm:t>
        <a:bodyPr/>
        <a:lstStyle/>
        <a:p>
          <a:endParaRPr lang="en-GB"/>
        </a:p>
      </dgm:t>
    </dgm:pt>
    <dgm:pt modelId="{195F9CF6-2909-4A0A-92A8-D54377736593}">
      <dgm:prSet/>
      <dgm:spPr/>
      <dgm:t>
        <a:bodyPr/>
        <a:lstStyle/>
        <a:p>
          <a:pPr rtl="0"/>
          <a:r>
            <a:rPr lang="en-GB"/>
            <a:t>Although there are products that are bought only by organizations and not by final consumers, there are many products that are bought by both organizations and consumers. </a:t>
          </a:r>
        </a:p>
      </dgm:t>
    </dgm:pt>
    <dgm:pt modelId="{708B2C5E-B6EE-446E-B0E0-514BC60DA582}" type="parTrans" cxnId="{3F439FF9-5F37-45ED-8435-140C2F2148A8}">
      <dgm:prSet/>
      <dgm:spPr/>
      <dgm:t>
        <a:bodyPr/>
        <a:lstStyle/>
        <a:p>
          <a:endParaRPr lang="en-GB"/>
        </a:p>
      </dgm:t>
    </dgm:pt>
    <dgm:pt modelId="{AB02DAC4-BC3F-4706-B505-136935E71078}" type="sibTrans" cxnId="{3F439FF9-5F37-45ED-8435-140C2F2148A8}">
      <dgm:prSet/>
      <dgm:spPr/>
      <dgm:t>
        <a:bodyPr/>
        <a:lstStyle/>
        <a:p>
          <a:endParaRPr lang="en-GB"/>
        </a:p>
      </dgm:t>
    </dgm:pt>
    <dgm:pt modelId="{55D92D9B-0C82-468C-8885-068B87FE144D}" type="pres">
      <dgm:prSet presAssocID="{00D3FB3B-1086-4ACA-9C76-5E5F47B4E67B}" presName="linear" presStyleCnt="0">
        <dgm:presLayoutVars>
          <dgm:animLvl val="lvl"/>
          <dgm:resizeHandles val="exact"/>
        </dgm:presLayoutVars>
      </dgm:prSet>
      <dgm:spPr/>
    </dgm:pt>
    <dgm:pt modelId="{D9EE45F5-1347-4621-BE24-2BCE411BE595}" type="pres">
      <dgm:prSet presAssocID="{C9F3BE54-C866-477E-956C-A55A9B951B4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01EB2CD-D637-474E-817C-A26DAD7F2960}" type="pres">
      <dgm:prSet presAssocID="{A1B7875D-FFE8-4D50-B4F9-6164963D0F65}" presName="spacer" presStyleCnt="0"/>
      <dgm:spPr/>
    </dgm:pt>
    <dgm:pt modelId="{64FFE8A4-A560-4CF9-BB19-3F7D6BC40136}" type="pres">
      <dgm:prSet presAssocID="{9BD82BC9-396C-44CF-94FE-8377CA03282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C68EC70-BBAA-4541-9D71-DD65B72D3291}" type="pres">
      <dgm:prSet presAssocID="{EDA70308-9404-42F1-934C-89429496F054}" presName="spacer" presStyleCnt="0"/>
      <dgm:spPr/>
    </dgm:pt>
    <dgm:pt modelId="{6251DD5D-BD56-4AA8-8BE4-F67BD929C7C4}" type="pres">
      <dgm:prSet presAssocID="{195F9CF6-2909-4A0A-92A8-D5437773659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D462C24-3291-428D-89E2-56EE1CDFC265}" type="presOf" srcId="{195F9CF6-2909-4A0A-92A8-D54377736593}" destId="{6251DD5D-BD56-4AA8-8BE4-F67BD929C7C4}" srcOrd="0" destOrd="0" presId="urn:microsoft.com/office/officeart/2005/8/layout/vList2"/>
    <dgm:cxn modelId="{0B249C60-7ACB-4E08-B739-5876E431F926}" srcId="{00D3FB3B-1086-4ACA-9C76-5E5F47B4E67B}" destId="{C9F3BE54-C866-477E-956C-A55A9B951B45}" srcOrd="0" destOrd="0" parTransId="{41E74F80-94FF-469E-9C32-D94853B91824}" sibTransId="{A1B7875D-FFE8-4D50-B4F9-6164963D0F65}"/>
    <dgm:cxn modelId="{297FC680-42A6-408B-80C7-ABC5596921C1}" type="presOf" srcId="{00D3FB3B-1086-4ACA-9C76-5E5F47B4E67B}" destId="{55D92D9B-0C82-468C-8885-068B87FE144D}" srcOrd="0" destOrd="0" presId="urn:microsoft.com/office/officeart/2005/8/layout/vList2"/>
    <dgm:cxn modelId="{0A928ABD-4EE7-4088-BFCF-A39ED169504A}" type="presOf" srcId="{C9F3BE54-C866-477E-956C-A55A9B951B45}" destId="{D9EE45F5-1347-4621-BE24-2BCE411BE595}" srcOrd="0" destOrd="0" presId="urn:microsoft.com/office/officeart/2005/8/layout/vList2"/>
    <dgm:cxn modelId="{BA59D8E6-AA8F-43D3-B786-9F06C9153FEB}" srcId="{00D3FB3B-1086-4ACA-9C76-5E5F47B4E67B}" destId="{9BD82BC9-396C-44CF-94FE-8377CA032824}" srcOrd="1" destOrd="0" parTransId="{8C8FBBA6-9C4A-4B80-827F-459BC7717F79}" sibTransId="{EDA70308-9404-42F1-934C-89429496F054}"/>
    <dgm:cxn modelId="{7B0A29F8-F40E-431A-B28E-75D910DB3C77}" type="presOf" srcId="{9BD82BC9-396C-44CF-94FE-8377CA032824}" destId="{64FFE8A4-A560-4CF9-BB19-3F7D6BC40136}" srcOrd="0" destOrd="0" presId="urn:microsoft.com/office/officeart/2005/8/layout/vList2"/>
    <dgm:cxn modelId="{3F439FF9-5F37-45ED-8435-140C2F2148A8}" srcId="{00D3FB3B-1086-4ACA-9C76-5E5F47B4E67B}" destId="{195F9CF6-2909-4A0A-92A8-D54377736593}" srcOrd="2" destOrd="0" parTransId="{708B2C5E-B6EE-446E-B0E0-514BC60DA582}" sibTransId="{AB02DAC4-BC3F-4706-B505-136935E71078}"/>
    <dgm:cxn modelId="{A3E0F389-17FF-447A-AA6F-660D561E7312}" type="presParOf" srcId="{55D92D9B-0C82-468C-8885-068B87FE144D}" destId="{D9EE45F5-1347-4621-BE24-2BCE411BE595}" srcOrd="0" destOrd="0" presId="urn:microsoft.com/office/officeart/2005/8/layout/vList2"/>
    <dgm:cxn modelId="{061B293C-E8A4-4C19-98D5-16DCE4E3D164}" type="presParOf" srcId="{55D92D9B-0C82-468C-8885-068B87FE144D}" destId="{801EB2CD-D637-474E-817C-A26DAD7F2960}" srcOrd="1" destOrd="0" presId="urn:microsoft.com/office/officeart/2005/8/layout/vList2"/>
    <dgm:cxn modelId="{3446C105-B61F-4297-9909-CF2D11FF8C48}" type="presParOf" srcId="{55D92D9B-0C82-468C-8885-068B87FE144D}" destId="{64FFE8A4-A560-4CF9-BB19-3F7D6BC40136}" srcOrd="2" destOrd="0" presId="urn:microsoft.com/office/officeart/2005/8/layout/vList2"/>
    <dgm:cxn modelId="{6FC37A56-7CBF-447F-94A7-31E1714E71A0}" type="presParOf" srcId="{55D92D9B-0C82-468C-8885-068B87FE144D}" destId="{4C68EC70-BBAA-4541-9D71-DD65B72D3291}" srcOrd="3" destOrd="0" presId="urn:microsoft.com/office/officeart/2005/8/layout/vList2"/>
    <dgm:cxn modelId="{919E3E34-36F5-460E-9A39-4511DAEEC1A7}" type="presParOf" srcId="{55D92D9B-0C82-468C-8885-068B87FE144D}" destId="{6251DD5D-BD56-4AA8-8BE4-F67BD929C7C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772BB5-D637-47A2-AF8F-11CB3A4033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CEC136F-E491-4847-A49E-859F8DA4B2E1}">
      <dgm:prSet/>
      <dgm:spPr/>
      <dgm:t>
        <a:bodyPr/>
        <a:lstStyle/>
        <a:p>
          <a:pPr rtl="0"/>
          <a:r>
            <a:rPr lang="en-GB" dirty="0"/>
            <a:t>A common classification for business products is installations, accessory equipment, MRO* supplies, raw materials, manufactured materials &amp; parts, business services. </a:t>
          </a:r>
        </a:p>
      </dgm:t>
    </dgm:pt>
    <dgm:pt modelId="{F3E43AB9-400B-49BA-91B6-918EF28B8BB6}" type="parTrans" cxnId="{66973673-D2CB-4902-84FD-25DB8DA59C93}">
      <dgm:prSet/>
      <dgm:spPr/>
      <dgm:t>
        <a:bodyPr/>
        <a:lstStyle/>
        <a:p>
          <a:endParaRPr lang="en-GB"/>
        </a:p>
      </dgm:t>
    </dgm:pt>
    <dgm:pt modelId="{F39292B9-A1EA-4BA0-835B-72C34AC3DF0F}" type="sibTrans" cxnId="{66973673-D2CB-4902-84FD-25DB8DA59C93}">
      <dgm:prSet/>
      <dgm:spPr/>
      <dgm:t>
        <a:bodyPr/>
        <a:lstStyle/>
        <a:p>
          <a:endParaRPr lang="en-GB"/>
        </a:p>
      </dgm:t>
    </dgm:pt>
    <dgm:pt modelId="{92C855FA-BA31-42EE-95E2-2C85D07D383D}">
      <dgm:prSet/>
      <dgm:spPr/>
      <dgm:t>
        <a:bodyPr/>
        <a:lstStyle/>
        <a:p>
          <a:pPr rtl="0"/>
          <a:r>
            <a:rPr lang="en-GB"/>
            <a:t>A key distinction is made between products that are incorporated into the final product (entering goods), and those that are not. </a:t>
          </a:r>
        </a:p>
      </dgm:t>
    </dgm:pt>
    <dgm:pt modelId="{BCF17913-2666-4B9F-AD4D-D7638F7C9F84}" type="parTrans" cxnId="{A2D2C69D-DB47-4C03-B543-D4E5297B0187}">
      <dgm:prSet/>
      <dgm:spPr/>
      <dgm:t>
        <a:bodyPr/>
        <a:lstStyle/>
        <a:p>
          <a:endParaRPr lang="en-GB"/>
        </a:p>
      </dgm:t>
    </dgm:pt>
    <dgm:pt modelId="{172945F8-2B9A-4996-BE7B-F489D435C231}" type="sibTrans" cxnId="{A2D2C69D-DB47-4C03-B543-D4E5297B0187}">
      <dgm:prSet/>
      <dgm:spPr/>
      <dgm:t>
        <a:bodyPr/>
        <a:lstStyle/>
        <a:p>
          <a:endParaRPr lang="en-GB"/>
        </a:p>
      </dgm:t>
    </dgm:pt>
    <dgm:pt modelId="{72EB8569-906E-416F-8453-4EF9F4E94C49}" type="pres">
      <dgm:prSet presAssocID="{10772BB5-D637-47A2-AF8F-11CB3A40332A}" presName="linear" presStyleCnt="0">
        <dgm:presLayoutVars>
          <dgm:animLvl val="lvl"/>
          <dgm:resizeHandles val="exact"/>
        </dgm:presLayoutVars>
      </dgm:prSet>
      <dgm:spPr/>
    </dgm:pt>
    <dgm:pt modelId="{6B4E2B3A-4C6E-4EE1-808A-7047A71A07C4}" type="pres">
      <dgm:prSet presAssocID="{BCEC136F-E491-4847-A49E-859F8DA4B2E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7BBA5A9-DB88-41E8-AC3F-DE82C6291CDF}" type="pres">
      <dgm:prSet presAssocID="{F39292B9-A1EA-4BA0-835B-72C34AC3DF0F}" presName="spacer" presStyleCnt="0"/>
      <dgm:spPr/>
    </dgm:pt>
    <dgm:pt modelId="{28CB93F7-5F4F-407E-8ABD-17B0799F4A77}" type="pres">
      <dgm:prSet presAssocID="{92C855FA-BA31-42EE-95E2-2C85D07D383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E3B5536-D011-43F0-AAEC-DE59D903364E}" type="presOf" srcId="{10772BB5-D637-47A2-AF8F-11CB3A40332A}" destId="{72EB8569-906E-416F-8453-4EF9F4E94C49}" srcOrd="0" destOrd="0" presId="urn:microsoft.com/office/officeart/2005/8/layout/vList2"/>
    <dgm:cxn modelId="{66973673-D2CB-4902-84FD-25DB8DA59C93}" srcId="{10772BB5-D637-47A2-AF8F-11CB3A40332A}" destId="{BCEC136F-E491-4847-A49E-859F8DA4B2E1}" srcOrd="0" destOrd="0" parTransId="{F3E43AB9-400B-49BA-91B6-918EF28B8BB6}" sibTransId="{F39292B9-A1EA-4BA0-835B-72C34AC3DF0F}"/>
    <dgm:cxn modelId="{FB31F691-6F81-418A-A85E-C6188579C5C5}" type="presOf" srcId="{92C855FA-BA31-42EE-95E2-2C85D07D383D}" destId="{28CB93F7-5F4F-407E-8ABD-17B0799F4A77}" srcOrd="0" destOrd="0" presId="urn:microsoft.com/office/officeart/2005/8/layout/vList2"/>
    <dgm:cxn modelId="{A2D2C69D-DB47-4C03-B543-D4E5297B0187}" srcId="{10772BB5-D637-47A2-AF8F-11CB3A40332A}" destId="{92C855FA-BA31-42EE-95E2-2C85D07D383D}" srcOrd="1" destOrd="0" parTransId="{BCF17913-2666-4B9F-AD4D-D7638F7C9F84}" sibTransId="{172945F8-2B9A-4996-BE7B-F489D435C231}"/>
    <dgm:cxn modelId="{9F1D3EF9-9C26-405E-B78D-B69BD9DFA9CC}" type="presOf" srcId="{BCEC136F-E491-4847-A49E-859F8DA4B2E1}" destId="{6B4E2B3A-4C6E-4EE1-808A-7047A71A07C4}" srcOrd="0" destOrd="0" presId="urn:microsoft.com/office/officeart/2005/8/layout/vList2"/>
    <dgm:cxn modelId="{571E2810-925B-4839-A8A7-B67714330687}" type="presParOf" srcId="{72EB8569-906E-416F-8453-4EF9F4E94C49}" destId="{6B4E2B3A-4C6E-4EE1-808A-7047A71A07C4}" srcOrd="0" destOrd="0" presId="urn:microsoft.com/office/officeart/2005/8/layout/vList2"/>
    <dgm:cxn modelId="{A4CB4153-FC15-45DB-8F6A-8DC3DA60D02B}" type="presParOf" srcId="{72EB8569-906E-416F-8453-4EF9F4E94C49}" destId="{07BBA5A9-DB88-41E8-AC3F-DE82C6291CDF}" srcOrd="1" destOrd="0" presId="urn:microsoft.com/office/officeart/2005/8/layout/vList2"/>
    <dgm:cxn modelId="{F53F222F-10E2-4122-B0E5-67F4D44DC6D6}" type="presParOf" srcId="{72EB8569-906E-416F-8453-4EF9F4E94C49}" destId="{28CB93F7-5F4F-407E-8ABD-17B0799F4A7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309369-4455-4715-9D7B-C6D9323E67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05640A83-553E-461F-9CD9-1204AB21A48A}">
      <dgm:prSet/>
      <dgm:spPr/>
      <dgm:t>
        <a:bodyPr/>
        <a:lstStyle/>
        <a:p>
          <a:pPr rtl="0"/>
          <a:r>
            <a:rPr lang="en-GB"/>
            <a:t>Original equipment manufacturers combine components bought from other suppliers into a finished product that is sold to end-users. </a:t>
          </a:r>
        </a:p>
      </dgm:t>
    </dgm:pt>
    <dgm:pt modelId="{AEE8B651-E05F-4954-81EE-924ACA147AF8}" type="parTrans" cxnId="{D6033AA1-6E37-47BA-A723-56B6B3502772}">
      <dgm:prSet/>
      <dgm:spPr/>
      <dgm:t>
        <a:bodyPr/>
        <a:lstStyle/>
        <a:p>
          <a:endParaRPr lang="en-GB"/>
        </a:p>
      </dgm:t>
    </dgm:pt>
    <dgm:pt modelId="{D4512516-697B-4EA7-8282-01110EEE37EB}" type="sibTrans" cxnId="{D6033AA1-6E37-47BA-A723-56B6B3502772}">
      <dgm:prSet/>
      <dgm:spPr/>
      <dgm:t>
        <a:bodyPr/>
        <a:lstStyle/>
        <a:p>
          <a:endParaRPr lang="en-GB"/>
        </a:p>
      </dgm:t>
    </dgm:pt>
    <dgm:pt modelId="{2BEC9774-17B2-4BBE-A19D-A9D0BEAC5D04}">
      <dgm:prSet/>
      <dgm:spPr/>
      <dgm:t>
        <a:bodyPr/>
        <a:lstStyle/>
        <a:p>
          <a:pPr rtl="0"/>
          <a:r>
            <a:rPr lang="en-GB"/>
            <a:t>The after-market comprises sales of parts for repair and upgrade to products that are already owned by an end-user </a:t>
          </a:r>
        </a:p>
      </dgm:t>
    </dgm:pt>
    <dgm:pt modelId="{7B3CA7E9-03B0-4644-9D52-1065CE7090BB}" type="parTrans" cxnId="{1C4A6810-763D-4E86-8CE0-23BE11D1DA47}">
      <dgm:prSet/>
      <dgm:spPr/>
      <dgm:t>
        <a:bodyPr/>
        <a:lstStyle/>
        <a:p>
          <a:endParaRPr lang="en-GB"/>
        </a:p>
      </dgm:t>
    </dgm:pt>
    <dgm:pt modelId="{3B857F99-2568-43D5-BAE3-C36ACC4F6F58}" type="sibTrans" cxnId="{1C4A6810-763D-4E86-8CE0-23BE11D1DA47}">
      <dgm:prSet/>
      <dgm:spPr/>
      <dgm:t>
        <a:bodyPr/>
        <a:lstStyle/>
        <a:p>
          <a:endParaRPr lang="en-GB"/>
        </a:p>
      </dgm:t>
    </dgm:pt>
    <dgm:pt modelId="{F7BBA0D2-F22C-4838-A62E-FF3BB68FF337}" type="pres">
      <dgm:prSet presAssocID="{0D309369-4455-4715-9D7B-C6D9323E67B5}" presName="linear" presStyleCnt="0">
        <dgm:presLayoutVars>
          <dgm:animLvl val="lvl"/>
          <dgm:resizeHandles val="exact"/>
        </dgm:presLayoutVars>
      </dgm:prSet>
      <dgm:spPr/>
    </dgm:pt>
    <dgm:pt modelId="{E2AB7339-6660-4C95-BCC6-99C4FFFDD383}" type="pres">
      <dgm:prSet presAssocID="{05640A83-553E-461F-9CD9-1204AB21A48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2C78CAA-9310-46A1-B31B-5A80C33188DE}" type="pres">
      <dgm:prSet presAssocID="{D4512516-697B-4EA7-8282-01110EEE37EB}" presName="spacer" presStyleCnt="0"/>
      <dgm:spPr/>
    </dgm:pt>
    <dgm:pt modelId="{0FE2D8C5-DAA3-46DE-AC9E-D077C6B9E1BE}" type="pres">
      <dgm:prSet presAssocID="{2BEC9774-17B2-4BBE-A19D-A9D0BEAC5D0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C4A6810-763D-4E86-8CE0-23BE11D1DA47}" srcId="{0D309369-4455-4715-9D7B-C6D9323E67B5}" destId="{2BEC9774-17B2-4BBE-A19D-A9D0BEAC5D04}" srcOrd="1" destOrd="0" parTransId="{7B3CA7E9-03B0-4644-9D52-1065CE7090BB}" sibTransId="{3B857F99-2568-43D5-BAE3-C36ACC4F6F58}"/>
    <dgm:cxn modelId="{B402D021-6397-4D81-9B05-4A13120A4049}" type="presOf" srcId="{05640A83-553E-461F-9CD9-1204AB21A48A}" destId="{E2AB7339-6660-4C95-BCC6-99C4FFFDD383}" srcOrd="0" destOrd="0" presId="urn:microsoft.com/office/officeart/2005/8/layout/vList2"/>
    <dgm:cxn modelId="{1ECAC865-F5DE-40F3-A637-BBAA0CBDD386}" type="presOf" srcId="{0D309369-4455-4715-9D7B-C6D9323E67B5}" destId="{F7BBA0D2-F22C-4838-A62E-FF3BB68FF337}" srcOrd="0" destOrd="0" presId="urn:microsoft.com/office/officeart/2005/8/layout/vList2"/>
    <dgm:cxn modelId="{D6033AA1-6E37-47BA-A723-56B6B3502772}" srcId="{0D309369-4455-4715-9D7B-C6D9323E67B5}" destId="{05640A83-553E-461F-9CD9-1204AB21A48A}" srcOrd="0" destOrd="0" parTransId="{AEE8B651-E05F-4954-81EE-924ACA147AF8}" sibTransId="{D4512516-697B-4EA7-8282-01110EEE37EB}"/>
    <dgm:cxn modelId="{9F872AF0-1129-4E7E-ADBE-5738EC46D184}" type="presOf" srcId="{2BEC9774-17B2-4BBE-A19D-A9D0BEAC5D04}" destId="{0FE2D8C5-DAA3-46DE-AC9E-D077C6B9E1BE}" srcOrd="0" destOrd="0" presId="urn:microsoft.com/office/officeart/2005/8/layout/vList2"/>
    <dgm:cxn modelId="{2A1A2A5F-0C84-4E8E-8415-CC0B6AB91260}" type="presParOf" srcId="{F7BBA0D2-F22C-4838-A62E-FF3BB68FF337}" destId="{E2AB7339-6660-4C95-BCC6-99C4FFFDD383}" srcOrd="0" destOrd="0" presId="urn:microsoft.com/office/officeart/2005/8/layout/vList2"/>
    <dgm:cxn modelId="{D953DC71-A74D-4C71-80AF-6BB3AC944BE5}" type="presParOf" srcId="{F7BBA0D2-F22C-4838-A62E-FF3BB68FF337}" destId="{C2C78CAA-9310-46A1-B31B-5A80C33188DE}" srcOrd="1" destOrd="0" presId="urn:microsoft.com/office/officeart/2005/8/layout/vList2"/>
    <dgm:cxn modelId="{94808810-7D85-4ED5-BC05-E85AAC16485A}" type="presParOf" srcId="{F7BBA0D2-F22C-4838-A62E-FF3BB68FF337}" destId="{0FE2D8C5-DAA3-46DE-AC9E-D077C6B9E1B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1CAB4-8159-43EE-9659-2731BE5F8585}">
      <dsp:nvSpPr>
        <dsp:cNvPr id="0" name=""/>
        <dsp:cNvSpPr/>
      </dsp:nvSpPr>
      <dsp:spPr>
        <a:xfrm>
          <a:off x="0" y="333741"/>
          <a:ext cx="8229600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Know what are the defining characteristics of business to business markets</a:t>
          </a:r>
        </a:p>
      </dsp:txBody>
      <dsp:txXfrm>
        <a:off x="44664" y="378405"/>
        <a:ext cx="8140272" cy="825612"/>
      </dsp:txXfrm>
    </dsp:sp>
    <dsp:sp modelId="{45E7C2F7-49DA-4520-AF8A-FE66DE87A6EE}">
      <dsp:nvSpPr>
        <dsp:cNvPr id="0" name=""/>
        <dsp:cNvSpPr/>
      </dsp:nvSpPr>
      <dsp:spPr>
        <a:xfrm>
          <a:off x="0" y="1314921"/>
          <a:ext cx="8229600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Be able to differentiate between business to business markets and consumer markets</a:t>
          </a:r>
        </a:p>
      </dsp:txBody>
      <dsp:txXfrm>
        <a:off x="44664" y="1359585"/>
        <a:ext cx="8140272" cy="825612"/>
      </dsp:txXfrm>
    </dsp:sp>
    <dsp:sp modelId="{D0A8262B-A5A1-431D-9E79-D1BCFB0F2E4B}">
      <dsp:nvSpPr>
        <dsp:cNvPr id="0" name=""/>
        <dsp:cNvSpPr/>
      </dsp:nvSpPr>
      <dsp:spPr>
        <a:xfrm>
          <a:off x="0" y="2296101"/>
          <a:ext cx="8229600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Understand how the characteristics of business to business markets affect the practice of marketing management</a:t>
          </a:r>
        </a:p>
      </dsp:txBody>
      <dsp:txXfrm>
        <a:off x="44664" y="2340765"/>
        <a:ext cx="8140272" cy="825612"/>
      </dsp:txXfrm>
    </dsp:sp>
    <dsp:sp modelId="{C19040C5-F528-4387-8355-36CF0762427F}">
      <dsp:nvSpPr>
        <dsp:cNvPr id="0" name=""/>
        <dsp:cNvSpPr/>
      </dsp:nvSpPr>
      <dsp:spPr>
        <a:xfrm>
          <a:off x="0" y="3277281"/>
          <a:ext cx="8229600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Appreciate the changing balance between the agricultural, manufacturing and service sectors in the world’s major economies.</a:t>
          </a:r>
        </a:p>
      </dsp:txBody>
      <dsp:txXfrm>
        <a:off x="44664" y="3321945"/>
        <a:ext cx="8140272" cy="8256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038C27-3E8E-4588-BF57-4F13DB693EE5}">
      <dsp:nvSpPr>
        <dsp:cNvPr id="0" name=""/>
        <dsp:cNvSpPr/>
      </dsp:nvSpPr>
      <dsp:spPr>
        <a:xfrm>
          <a:off x="0" y="82101"/>
          <a:ext cx="82296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Understand the nature and significance of derived demand in business to business markets</a:t>
          </a:r>
        </a:p>
      </dsp:txBody>
      <dsp:txXfrm>
        <a:off x="50489" y="132590"/>
        <a:ext cx="8128622" cy="933302"/>
      </dsp:txXfrm>
    </dsp:sp>
    <dsp:sp modelId="{95B97D3B-0B6C-4584-A4C1-A8A14976F3BC}">
      <dsp:nvSpPr>
        <dsp:cNvPr id="0" name=""/>
        <dsp:cNvSpPr/>
      </dsp:nvSpPr>
      <dsp:spPr>
        <a:xfrm>
          <a:off x="0" y="1191261"/>
          <a:ext cx="82296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Be able to explain the significance of an industry concentration ratio</a:t>
          </a:r>
        </a:p>
      </dsp:txBody>
      <dsp:txXfrm>
        <a:off x="50489" y="1241750"/>
        <a:ext cx="8128622" cy="933302"/>
      </dsp:txXfrm>
    </dsp:sp>
    <dsp:sp modelId="{1D9B5240-8CDC-46D3-BD88-D9F5A921EDBA}">
      <dsp:nvSpPr>
        <dsp:cNvPr id="0" name=""/>
        <dsp:cNvSpPr/>
      </dsp:nvSpPr>
      <dsp:spPr>
        <a:xfrm>
          <a:off x="0" y="2300421"/>
          <a:ext cx="82296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Understand the nature and the significance of the accelerator effect in business to business markets</a:t>
          </a:r>
        </a:p>
      </dsp:txBody>
      <dsp:txXfrm>
        <a:off x="50489" y="2350910"/>
        <a:ext cx="8128622" cy="933302"/>
      </dsp:txXfrm>
    </dsp:sp>
    <dsp:sp modelId="{4D922371-E794-4D09-8FF0-1F4BACC2FE01}">
      <dsp:nvSpPr>
        <dsp:cNvPr id="0" name=""/>
        <dsp:cNvSpPr/>
      </dsp:nvSpPr>
      <dsp:spPr>
        <a:xfrm>
          <a:off x="0" y="3409581"/>
          <a:ext cx="82296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Be able to apply two complementary classification schemes to the categorization of business products</a:t>
          </a:r>
        </a:p>
      </dsp:txBody>
      <dsp:txXfrm>
        <a:off x="50489" y="3460070"/>
        <a:ext cx="8128622" cy="9333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E45F5-1347-4621-BE24-2BCE411BE595}">
      <dsp:nvSpPr>
        <dsp:cNvPr id="0" name=""/>
        <dsp:cNvSpPr/>
      </dsp:nvSpPr>
      <dsp:spPr>
        <a:xfrm>
          <a:off x="0" y="179999"/>
          <a:ext cx="8229600" cy="134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Business marketing is concerned with the marketing of goods and services to organizations. </a:t>
          </a:r>
        </a:p>
      </dsp:txBody>
      <dsp:txXfrm>
        <a:off x="65539" y="245538"/>
        <a:ext cx="8098522" cy="1211496"/>
      </dsp:txXfrm>
    </dsp:sp>
    <dsp:sp modelId="{64FFE8A4-A560-4CF9-BB19-3F7D6BC40136}">
      <dsp:nvSpPr>
        <dsp:cNvPr id="0" name=""/>
        <dsp:cNvSpPr/>
      </dsp:nvSpPr>
      <dsp:spPr>
        <a:xfrm>
          <a:off x="0" y="1591694"/>
          <a:ext cx="8229600" cy="134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The key distinguishing feature of business marketing is the nature of the customer, rather than the nature of the product. </a:t>
          </a:r>
        </a:p>
      </dsp:txBody>
      <dsp:txXfrm>
        <a:off x="65539" y="1657233"/>
        <a:ext cx="8098522" cy="1211496"/>
      </dsp:txXfrm>
    </dsp:sp>
    <dsp:sp modelId="{6251DD5D-BD56-4AA8-8BE4-F67BD929C7C4}">
      <dsp:nvSpPr>
        <dsp:cNvPr id="0" name=""/>
        <dsp:cNvSpPr/>
      </dsp:nvSpPr>
      <dsp:spPr>
        <a:xfrm>
          <a:off x="0" y="3003389"/>
          <a:ext cx="8229600" cy="134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Although there are products that are bought only by organizations and not by final consumers, there are many products that are bought by both organizations and consumers. </a:t>
          </a:r>
        </a:p>
      </dsp:txBody>
      <dsp:txXfrm>
        <a:off x="65539" y="3068928"/>
        <a:ext cx="8098522" cy="12114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E2B3A-4C6E-4EE1-808A-7047A71A07C4}">
      <dsp:nvSpPr>
        <dsp:cNvPr id="0" name=""/>
        <dsp:cNvSpPr/>
      </dsp:nvSpPr>
      <dsp:spPr>
        <a:xfrm>
          <a:off x="0" y="5871"/>
          <a:ext cx="8229600" cy="2212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A common classification for business products is installations, accessory equipment, MRO* supplies, raw materials, manufactured materials &amp; parts, business services. </a:t>
          </a:r>
        </a:p>
      </dsp:txBody>
      <dsp:txXfrm>
        <a:off x="108004" y="113875"/>
        <a:ext cx="8013592" cy="1996462"/>
      </dsp:txXfrm>
    </dsp:sp>
    <dsp:sp modelId="{28CB93F7-5F4F-407E-8ABD-17B0799F4A77}">
      <dsp:nvSpPr>
        <dsp:cNvPr id="0" name=""/>
        <dsp:cNvSpPr/>
      </dsp:nvSpPr>
      <dsp:spPr>
        <a:xfrm>
          <a:off x="0" y="2307621"/>
          <a:ext cx="8229600" cy="2212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/>
            <a:t>A key distinction is made between products that are incorporated into the final product (entering goods), and those that are not. </a:t>
          </a:r>
        </a:p>
      </dsp:txBody>
      <dsp:txXfrm>
        <a:off x="108004" y="2415625"/>
        <a:ext cx="8013592" cy="19964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B7339-6660-4C95-BCC6-99C4FFFDD383}">
      <dsp:nvSpPr>
        <dsp:cNvPr id="0" name=""/>
        <dsp:cNvSpPr/>
      </dsp:nvSpPr>
      <dsp:spPr>
        <a:xfrm>
          <a:off x="0" y="400791"/>
          <a:ext cx="8229600" cy="1814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Original equipment manufacturers combine components bought from other suppliers into a finished product that is sold to end-users. </a:t>
          </a:r>
        </a:p>
      </dsp:txBody>
      <dsp:txXfrm>
        <a:off x="88585" y="489376"/>
        <a:ext cx="8052430" cy="1637500"/>
      </dsp:txXfrm>
    </dsp:sp>
    <dsp:sp modelId="{0FE2D8C5-DAA3-46DE-AC9E-D077C6B9E1BE}">
      <dsp:nvSpPr>
        <dsp:cNvPr id="0" name=""/>
        <dsp:cNvSpPr/>
      </dsp:nvSpPr>
      <dsp:spPr>
        <a:xfrm>
          <a:off x="0" y="2310501"/>
          <a:ext cx="8229600" cy="1814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The after-market comprises sales of parts for repair and upgrade to products that are already owned by an end-user </a:t>
          </a:r>
        </a:p>
      </dsp:txBody>
      <dsp:txXfrm>
        <a:off x="88585" y="2399086"/>
        <a:ext cx="8052430" cy="1637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E71A-F72B-42E5-9741-2637A82E8517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D2E9-5C25-424C-AB84-B017E024C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48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E71A-F72B-42E5-9741-2637A82E8517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D2E9-5C25-424C-AB84-B017E024C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54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E71A-F72B-42E5-9741-2637A82E8517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D2E9-5C25-424C-AB84-B017E024C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07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E71A-F72B-42E5-9741-2637A82E8517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D2E9-5C25-424C-AB84-B017E024C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98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E71A-F72B-42E5-9741-2637A82E8517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D2E9-5C25-424C-AB84-B017E024C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84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E71A-F72B-42E5-9741-2637A82E8517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D2E9-5C25-424C-AB84-B017E024C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34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E71A-F72B-42E5-9741-2637A82E8517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D2E9-5C25-424C-AB84-B017E024C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52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E71A-F72B-42E5-9741-2637A82E8517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D2E9-5C25-424C-AB84-B017E024C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2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E71A-F72B-42E5-9741-2637A82E8517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D2E9-5C25-424C-AB84-B017E024C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22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E71A-F72B-42E5-9741-2637A82E8517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D2E9-5C25-424C-AB84-B017E024C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8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E71A-F72B-42E5-9741-2637A82E8517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D2E9-5C25-424C-AB84-B017E024C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60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5E71A-F72B-42E5-9741-2637A82E8517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9D2E9-5C25-424C-AB84-B017E024C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90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Business to Business Marketing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Chapter 1</a:t>
            </a:r>
          </a:p>
          <a:p>
            <a:pPr eaLnBrk="1" hangingPunct="1"/>
            <a:r>
              <a:rPr lang="en-GB" altLang="fr-FR"/>
              <a:t>Business-to-Business Markets and Marketing</a:t>
            </a:r>
          </a:p>
        </p:txBody>
      </p:sp>
    </p:spTree>
    <p:extLst>
      <p:ext uri="{BB962C8B-B14F-4D97-AF65-F5344CB8AC3E}">
        <p14:creationId xmlns:p14="http://schemas.microsoft.com/office/powerpoint/2010/main" val="3548515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Business market classification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80807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3568" y="6412686"/>
            <a:ext cx="5256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* MRO = Maintenance, Repair </a:t>
            </a:r>
            <a:r>
              <a:rPr lang="en-GB"/>
              <a:t>&amp; Operations (supplies)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215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Business market classification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0060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outcomes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3638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896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Learning outcomes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652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Business marketing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842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05" name="Group 37"/>
          <p:cNvGraphicFramePr>
            <a:graphicFrameLocks noGrp="1"/>
          </p:cNvGraphicFramePr>
          <p:nvPr/>
        </p:nvGraphicFramePr>
        <p:xfrm>
          <a:off x="755650" y="1341438"/>
          <a:ext cx="7848600" cy="4679950"/>
        </p:xfrm>
        <a:graphic>
          <a:graphicData uri="http://schemas.openxmlformats.org/drawingml/2006/table">
            <a:tbl>
              <a:tblPr/>
              <a:tblGrid>
                <a:gridCol w="3024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7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MARKET STRUCTURE DIFFERENCES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6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Dimension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Nature of demand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Demand volatility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Demand elasticity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Reverse elasticity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Nature of customers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Market fragmentation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Market complexity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Market size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buyers per seller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buyers per segment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Relative size of buyer/seller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Geographic concentration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Business marketing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Derived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Greater volatility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Less elastic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More common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Greater heterogeneity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Greater fragmentation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More complex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Larger overall value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Few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Few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Often similar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Often clustered 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Consumer marketing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Less volatility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More elastic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Less common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Greater homogeneity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Less fragmentation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Less complex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Smaller overall value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Seller much larger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Usually dispersed</a:t>
                      </a:r>
                      <a:endParaRPr kumimoji="0" lang="en-GB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658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Industry Concentration Ratios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344816" cy="4415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0640" y="6189116"/>
            <a:ext cx="4414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Market shares: Global pharmaceuticals, 2014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1340768"/>
            <a:ext cx="1328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percentages</a:t>
            </a:r>
          </a:p>
        </p:txBody>
      </p:sp>
    </p:spTree>
    <p:extLst>
      <p:ext uri="{BB962C8B-B14F-4D97-AF65-F5344CB8AC3E}">
        <p14:creationId xmlns:p14="http://schemas.microsoft.com/office/powerpoint/2010/main" val="1431493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Industry concentration ratios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5"/>
            <a:ext cx="7992888" cy="4804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6373782"/>
            <a:ext cx="4782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Market shares: Global truck manufacturing, 2013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1043443"/>
            <a:ext cx="1328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percentages</a:t>
            </a:r>
          </a:p>
        </p:txBody>
      </p:sp>
    </p:spTree>
    <p:extLst>
      <p:ext uri="{BB962C8B-B14F-4D97-AF65-F5344CB8AC3E}">
        <p14:creationId xmlns:p14="http://schemas.microsoft.com/office/powerpoint/2010/main" val="2337869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28" name="Group 36"/>
          <p:cNvGraphicFramePr>
            <a:graphicFrameLocks noGrp="1"/>
          </p:cNvGraphicFramePr>
          <p:nvPr/>
        </p:nvGraphicFramePr>
        <p:xfrm>
          <a:off x="611188" y="1125538"/>
          <a:ext cx="7788275" cy="4032250"/>
        </p:xfrm>
        <a:graphic>
          <a:graphicData uri="http://schemas.openxmlformats.org/drawingml/2006/table">
            <a:tbl>
              <a:tblPr/>
              <a:tblGrid>
                <a:gridCol w="295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9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86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BUYING BEHAVIOUR DIFFERENCES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Dimension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Buying influences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Purchase cycles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Transaction value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Buying process complexity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Buyer/seller interdependence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Purchase professionalism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Importance of relationships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Degree of interactivity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Formal, written rules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Business marketing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Often long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Often high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Often complex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Often high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Often high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Often important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Often high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Common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Consumer marketing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Few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Usually short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Usually small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Usually simple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Usually low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Usually low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Usually unimportant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Usually low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Uncommon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13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0" name="Group 34"/>
          <p:cNvGraphicFramePr>
            <a:graphicFrameLocks noGrp="1"/>
          </p:cNvGraphicFramePr>
          <p:nvPr/>
        </p:nvGraphicFramePr>
        <p:xfrm>
          <a:off x="323850" y="1125538"/>
          <a:ext cx="8291513" cy="4175125"/>
        </p:xfrm>
        <a:graphic>
          <a:graphicData uri="http://schemas.openxmlformats.org/drawingml/2006/table">
            <a:tbl>
              <a:tblPr/>
              <a:tblGrid>
                <a:gridCol w="2735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6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MARKETING PRACTICE DIFFERENCES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Dimension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Selling process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Personal selling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Use of relationships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Promotional strategies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Web integration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Branding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Market research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Segmentation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Competitor awareness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Product complexity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Business marketing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Systems selling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Used extensively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Used extensively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Limited, customer-specific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Greater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Limited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Limited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Unsophisticated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Lower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Greater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Consumer marketing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Product selling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Limited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Limited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Mass market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Limited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Extensive, sophisticated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Extensive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Sophisticated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Higher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Lesser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86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529</Words>
  <Application>Microsoft Macintosh PowerPoint</Application>
  <PresentationFormat>On-screen Show (4:3)</PresentationFormat>
  <Paragraphs>135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Business to Business Marketing</vt:lpstr>
      <vt:lpstr>Learning outcomes</vt:lpstr>
      <vt:lpstr>Learning outcomes</vt:lpstr>
      <vt:lpstr>Business marketing</vt:lpstr>
      <vt:lpstr>PowerPoint Presentation</vt:lpstr>
      <vt:lpstr>Industry Concentration Ratios</vt:lpstr>
      <vt:lpstr>Industry concentration ratios</vt:lpstr>
      <vt:lpstr>PowerPoint Presentation</vt:lpstr>
      <vt:lpstr>PowerPoint Presentation</vt:lpstr>
      <vt:lpstr>Business market classification</vt:lpstr>
      <vt:lpstr>Business market classification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to Business Marketing</dc:title>
  <dc:creator>Ross</dc:creator>
  <cp:lastModifiedBy>Sanjit Sengupta</cp:lastModifiedBy>
  <cp:revision>4</cp:revision>
  <dcterms:created xsi:type="dcterms:W3CDTF">2016-07-15T13:25:52Z</dcterms:created>
  <dcterms:modified xsi:type="dcterms:W3CDTF">2020-07-23T23:16:25Z</dcterms:modified>
</cp:coreProperties>
</file>