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97BB80-A9FC-41E7-8164-68F2D1F3AC3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ECA0991-E71B-4615-B6ED-8FA1B5DFCD84}">
      <dgm:prSet phldrT="[Texte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sz="1400" dirty="0" err="1">
              <a:solidFill>
                <a:schemeClr val="tx1"/>
              </a:solidFill>
            </a:rPr>
            <a:t>zero</a:t>
          </a:r>
          <a:r>
            <a:rPr lang="fr-FR" sz="1400" dirty="0">
              <a:solidFill>
                <a:schemeClr val="tx1"/>
              </a:solidFill>
            </a:rPr>
            <a:t> </a:t>
          </a:r>
          <a:r>
            <a:rPr lang="fr-FR" sz="1400" dirty="0" err="1">
              <a:solidFill>
                <a:schemeClr val="tx1"/>
              </a:solidFill>
            </a:rPr>
            <a:t>waste</a:t>
          </a:r>
          <a:r>
            <a:rPr lang="fr-FR" sz="1400" dirty="0">
              <a:solidFill>
                <a:schemeClr val="tx1"/>
              </a:solidFill>
            </a:rPr>
            <a:t> design</a:t>
          </a:r>
        </a:p>
      </dgm:t>
    </dgm:pt>
    <dgm:pt modelId="{C50052D1-057B-4A30-B6A3-039460619F6C}" type="parTrans" cxnId="{62CE4056-2720-4913-922A-2FCC4C15C0B5}">
      <dgm:prSet/>
      <dgm:spPr/>
      <dgm:t>
        <a:bodyPr/>
        <a:lstStyle/>
        <a:p>
          <a:endParaRPr lang="fr-FR" sz="1400" dirty="0"/>
        </a:p>
      </dgm:t>
    </dgm:pt>
    <dgm:pt modelId="{5A8F287F-4BC9-44A2-A248-E91E950BA1F7}" type="sibTrans" cxnId="{62CE4056-2720-4913-922A-2FCC4C15C0B5}">
      <dgm:prSet custT="1"/>
      <dgm:spPr/>
      <dgm:t>
        <a:bodyPr/>
        <a:lstStyle/>
        <a:p>
          <a:endParaRPr lang="fr-FR" sz="1400" dirty="0"/>
        </a:p>
      </dgm:t>
    </dgm:pt>
    <dgm:pt modelId="{84FF884F-4842-4BF4-977E-991931DB3BFF}">
      <dgm:prSet phldrT="[Texte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r-FR" sz="1400" dirty="0" err="1">
              <a:solidFill>
                <a:schemeClr val="bg1"/>
              </a:solidFill>
            </a:rPr>
            <a:t>sustainable</a:t>
          </a:r>
          <a:endParaRPr lang="fr-FR" sz="1400" dirty="0">
            <a:solidFill>
              <a:schemeClr val="bg1"/>
            </a:solidFill>
          </a:endParaRPr>
        </a:p>
        <a:p>
          <a:r>
            <a:rPr lang="fr-FR" sz="1400" dirty="0">
              <a:solidFill>
                <a:schemeClr val="bg1"/>
              </a:solidFill>
            </a:rPr>
            <a:t>fibre manufacture</a:t>
          </a:r>
        </a:p>
      </dgm:t>
    </dgm:pt>
    <dgm:pt modelId="{4DA94373-74F0-4A5D-ABB0-D748F7C85598}" type="parTrans" cxnId="{99353B11-4989-42A8-B5D0-C8DA3699E684}">
      <dgm:prSet/>
      <dgm:spPr/>
      <dgm:t>
        <a:bodyPr/>
        <a:lstStyle/>
        <a:p>
          <a:endParaRPr lang="fr-FR" sz="1400" dirty="0"/>
        </a:p>
      </dgm:t>
    </dgm:pt>
    <dgm:pt modelId="{F174EB88-0547-429C-8E5A-CBAC7BE6AABD}" type="sibTrans" cxnId="{99353B11-4989-42A8-B5D0-C8DA3699E684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fr-FR" sz="1400" dirty="0"/>
        </a:p>
      </dgm:t>
    </dgm:pt>
    <dgm:pt modelId="{DCE61FD4-1DF3-4494-9766-B76B4778CA4D}">
      <dgm:prSet phldrT="[Texte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sz="1400" dirty="0" err="1">
              <a:solidFill>
                <a:schemeClr val="tx1"/>
              </a:solidFill>
            </a:rPr>
            <a:t>resource</a:t>
          </a:r>
          <a:r>
            <a:rPr lang="fr-FR" sz="1400" dirty="0">
              <a:solidFill>
                <a:schemeClr val="tx1"/>
              </a:solidFill>
            </a:rPr>
            <a:t>-efficient </a:t>
          </a:r>
          <a:r>
            <a:rPr lang="fr-FR" sz="1400" dirty="0" err="1">
              <a:solidFill>
                <a:schemeClr val="tx1"/>
              </a:solidFill>
            </a:rPr>
            <a:t>fabric</a:t>
          </a:r>
          <a:r>
            <a:rPr lang="fr-FR" sz="1400" dirty="0">
              <a:solidFill>
                <a:schemeClr val="tx1"/>
              </a:solidFill>
            </a:rPr>
            <a:t> manufacture</a:t>
          </a:r>
        </a:p>
      </dgm:t>
    </dgm:pt>
    <dgm:pt modelId="{3905081D-7E37-44D1-9A44-8A7CB9562624}" type="parTrans" cxnId="{EE6DEE7F-AEBD-48CA-AD43-EBD7E46DC8A7}">
      <dgm:prSet/>
      <dgm:spPr/>
      <dgm:t>
        <a:bodyPr/>
        <a:lstStyle/>
        <a:p>
          <a:endParaRPr lang="fr-FR" sz="1400" dirty="0"/>
        </a:p>
      </dgm:t>
    </dgm:pt>
    <dgm:pt modelId="{49586F7E-0193-49F9-A979-9A777FC91199}" type="sibTrans" cxnId="{EE6DEE7F-AEBD-48CA-AD43-EBD7E46DC8A7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fr-FR" sz="1400" dirty="0"/>
        </a:p>
      </dgm:t>
    </dgm:pt>
    <dgm:pt modelId="{F723D212-D759-4D46-9080-D18037FE5AB3}">
      <dgm:prSet phldrT="[Texte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r-FR" sz="1400" dirty="0" err="1"/>
            <a:t>customised</a:t>
          </a:r>
          <a:r>
            <a:rPr lang="fr-FR" sz="1400" dirty="0"/>
            <a:t>, </a:t>
          </a:r>
          <a:r>
            <a:rPr lang="fr-FR" sz="1400" dirty="0" err="1"/>
            <a:t>robotic</a:t>
          </a:r>
          <a:r>
            <a:rPr lang="fr-FR" sz="1400" dirty="0"/>
            <a:t> </a:t>
          </a:r>
          <a:r>
            <a:rPr lang="fr-FR" sz="1400" dirty="0" err="1"/>
            <a:t>apparel</a:t>
          </a:r>
          <a:r>
            <a:rPr lang="fr-FR" sz="1400" dirty="0"/>
            <a:t> manufacture</a:t>
          </a:r>
        </a:p>
      </dgm:t>
    </dgm:pt>
    <dgm:pt modelId="{FF9D0CE1-7793-48CC-958D-1D56BCFAD56F}" type="parTrans" cxnId="{2857DE64-EE96-4845-9FD4-C8E63F96B473}">
      <dgm:prSet/>
      <dgm:spPr/>
      <dgm:t>
        <a:bodyPr/>
        <a:lstStyle/>
        <a:p>
          <a:endParaRPr lang="fr-FR" sz="1400" dirty="0"/>
        </a:p>
      </dgm:t>
    </dgm:pt>
    <dgm:pt modelId="{403C8DBE-5775-4154-BE62-9ED2ACF955E7}" type="sibTrans" cxnId="{2857DE64-EE96-4845-9FD4-C8E63F96B473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fr-FR" sz="1400" dirty="0"/>
        </a:p>
      </dgm:t>
    </dgm:pt>
    <dgm:pt modelId="{0356DE3A-7D57-41C4-BE06-3373DE1FFC58}">
      <dgm:prSet phldrT="[Texte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sz="1400" dirty="0" err="1">
              <a:solidFill>
                <a:schemeClr val="tx1"/>
              </a:solidFill>
            </a:rPr>
            <a:t>demand</a:t>
          </a:r>
          <a:r>
            <a:rPr lang="fr-FR" sz="1400" dirty="0">
              <a:solidFill>
                <a:schemeClr val="tx1"/>
              </a:solidFill>
            </a:rPr>
            <a:t> </a:t>
          </a:r>
          <a:r>
            <a:rPr lang="fr-FR" sz="1400" dirty="0" err="1">
              <a:solidFill>
                <a:schemeClr val="tx1"/>
              </a:solidFill>
            </a:rPr>
            <a:t>driven</a:t>
          </a:r>
          <a:r>
            <a:rPr lang="fr-FR" sz="1400" dirty="0">
              <a:solidFill>
                <a:schemeClr val="tx1"/>
              </a:solidFill>
            </a:rPr>
            <a:t> </a:t>
          </a:r>
          <a:r>
            <a:rPr lang="fr-FR" sz="1400" dirty="0" err="1">
              <a:solidFill>
                <a:schemeClr val="tx1"/>
              </a:solidFill>
            </a:rPr>
            <a:t>distributionand</a:t>
          </a:r>
          <a:r>
            <a:rPr lang="fr-FR" sz="1400" dirty="0">
              <a:solidFill>
                <a:schemeClr val="tx1"/>
              </a:solidFill>
            </a:rPr>
            <a:t>       </a:t>
          </a:r>
          <a:r>
            <a:rPr lang="fr-FR" sz="1400" dirty="0" err="1">
              <a:solidFill>
                <a:schemeClr val="tx1"/>
              </a:solidFill>
            </a:rPr>
            <a:t>retail</a:t>
          </a:r>
          <a:r>
            <a:rPr lang="fr-FR" sz="1400" dirty="0">
              <a:solidFill>
                <a:schemeClr val="tx1"/>
              </a:solidFill>
            </a:rPr>
            <a:t> sales</a:t>
          </a:r>
        </a:p>
      </dgm:t>
    </dgm:pt>
    <dgm:pt modelId="{5AE43ABC-4287-4FFA-A64F-ADB3A9120406}" type="parTrans" cxnId="{C19DA621-8399-4FB8-B87D-6C3068900367}">
      <dgm:prSet/>
      <dgm:spPr/>
      <dgm:t>
        <a:bodyPr/>
        <a:lstStyle/>
        <a:p>
          <a:endParaRPr lang="fr-FR" sz="1400" dirty="0"/>
        </a:p>
      </dgm:t>
    </dgm:pt>
    <dgm:pt modelId="{7BFA5D7D-3094-449B-B420-A755D24100E6}" type="sibTrans" cxnId="{C19DA621-8399-4FB8-B87D-6C306890036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fr-FR" sz="1400" dirty="0"/>
        </a:p>
      </dgm:t>
    </dgm:pt>
    <dgm:pt modelId="{539DC6B5-7487-40F2-AEDF-91387FA4A3BA}">
      <dgm:prSet phldrT="[Texte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r-FR" sz="1400" dirty="0"/>
            <a:t>local </a:t>
          </a:r>
        </a:p>
        <a:p>
          <a:r>
            <a:rPr lang="fr-FR" sz="1400" dirty="0" err="1"/>
            <a:t>garment</a:t>
          </a:r>
          <a:r>
            <a:rPr lang="fr-FR" sz="1400" dirty="0"/>
            <a:t> collection and </a:t>
          </a:r>
          <a:r>
            <a:rPr lang="fr-FR" sz="1400" dirty="0" err="1"/>
            <a:t>recycling</a:t>
          </a:r>
          <a:endParaRPr lang="fr-FR" sz="1400" dirty="0"/>
        </a:p>
      </dgm:t>
    </dgm:pt>
    <dgm:pt modelId="{B9C304DA-8261-4636-9D93-ACDAB777F503}" type="parTrans" cxnId="{B5AD201E-E1A0-408B-9807-521ECBBB58A4}">
      <dgm:prSet/>
      <dgm:spPr/>
      <dgm:t>
        <a:bodyPr/>
        <a:lstStyle/>
        <a:p>
          <a:endParaRPr lang="fr-FR" sz="1400" dirty="0"/>
        </a:p>
      </dgm:t>
    </dgm:pt>
    <dgm:pt modelId="{CA0A3EFA-6322-4677-8EDB-4EF16D69B119}" type="sibTrans" cxnId="{B5AD201E-E1A0-408B-9807-521ECBBB58A4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fr-FR" sz="1400" dirty="0"/>
        </a:p>
      </dgm:t>
    </dgm:pt>
    <dgm:pt modelId="{B16B13BC-83B7-467C-B38B-BBF6BF4E445E}" type="pres">
      <dgm:prSet presAssocID="{7E97BB80-A9FC-41E7-8164-68F2D1F3AC37}" presName="cycle" presStyleCnt="0">
        <dgm:presLayoutVars>
          <dgm:dir/>
          <dgm:resizeHandles val="exact"/>
        </dgm:presLayoutVars>
      </dgm:prSet>
      <dgm:spPr/>
    </dgm:pt>
    <dgm:pt modelId="{C10F5655-B018-403D-B50B-7843FAFFF1A8}" type="pres">
      <dgm:prSet presAssocID="{CECA0991-E71B-4615-B6ED-8FA1B5DFCD84}" presName="node" presStyleLbl="node1" presStyleIdx="0" presStyleCnt="6" custRadScaleRad="119077" custRadScaleInc="-160660">
        <dgm:presLayoutVars>
          <dgm:bulletEnabled val="1"/>
        </dgm:presLayoutVars>
      </dgm:prSet>
      <dgm:spPr/>
    </dgm:pt>
    <dgm:pt modelId="{BCD4CBB3-C85E-4649-B4DB-897428D2833F}" type="pres">
      <dgm:prSet presAssocID="{5A8F287F-4BC9-44A2-A248-E91E950BA1F7}" presName="sibTrans" presStyleLbl="sibTrans2D1" presStyleIdx="0" presStyleCnt="6" custAng="21436653"/>
      <dgm:spPr/>
    </dgm:pt>
    <dgm:pt modelId="{A2DE72B0-8775-47CB-9834-60C71182AD5E}" type="pres">
      <dgm:prSet presAssocID="{5A8F287F-4BC9-44A2-A248-E91E950BA1F7}" presName="connectorText" presStyleLbl="sibTrans2D1" presStyleIdx="0" presStyleCnt="6"/>
      <dgm:spPr/>
    </dgm:pt>
    <dgm:pt modelId="{C30D5E89-42F1-4F5F-A012-B9884BA3A6F1}" type="pres">
      <dgm:prSet presAssocID="{84FF884F-4842-4BF4-977E-991931DB3BFF}" presName="node" presStyleLbl="node1" presStyleIdx="1" presStyleCnt="6" custScaleX="111290" custRadScaleRad="81819" custRadScaleInc="-131448">
        <dgm:presLayoutVars>
          <dgm:bulletEnabled val="1"/>
        </dgm:presLayoutVars>
      </dgm:prSet>
      <dgm:spPr/>
    </dgm:pt>
    <dgm:pt modelId="{FAA31110-8F67-4B92-AF29-0BE8BD67005D}" type="pres">
      <dgm:prSet presAssocID="{F174EB88-0547-429C-8E5A-CBAC7BE6AABD}" presName="sibTrans" presStyleLbl="sibTrans2D1" presStyleIdx="1" presStyleCnt="6"/>
      <dgm:spPr/>
    </dgm:pt>
    <dgm:pt modelId="{4B5A6212-DD78-48C1-839B-3EEA3186F92E}" type="pres">
      <dgm:prSet presAssocID="{F174EB88-0547-429C-8E5A-CBAC7BE6AABD}" presName="connectorText" presStyleLbl="sibTrans2D1" presStyleIdx="1" presStyleCnt="6"/>
      <dgm:spPr/>
    </dgm:pt>
    <dgm:pt modelId="{003DBD7C-89EF-48D1-B897-E3AC64D0A157}" type="pres">
      <dgm:prSet presAssocID="{DCE61FD4-1DF3-4494-9766-B76B4778CA4D}" presName="node" presStyleLbl="node1" presStyleIdx="2" presStyleCnt="6" custScaleX="112989" custRadScaleRad="167365" custRadScaleInc="-190798">
        <dgm:presLayoutVars>
          <dgm:bulletEnabled val="1"/>
        </dgm:presLayoutVars>
      </dgm:prSet>
      <dgm:spPr/>
    </dgm:pt>
    <dgm:pt modelId="{8055884D-8EAF-4886-BB84-BBA1A27D27AD}" type="pres">
      <dgm:prSet presAssocID="{49586F7E-0193-49F9-A979-9A777FC91199}" presName="sibTrans" presStyleLbl="sibTrans2D1" presStyleIdx="2" presStyleCnt="6"/>
      <dgm:spPr/>
    </dgm:pt>
    <dgm:pt modelId="{8F8338F9-0894-4F6B-A413-7EC9E66408BA}" type="pres">
      <dgm:prSet presAssocID="{49586F7E-0193-49F9-A979-9A777FC91199}" presName="connectorText" presStyleLbl="sibTrans2D1" presStyleIdx="2" presStyleCnt="6"/>
      <dgm:spPr/>
    </dgm:pt>
    <dgm:pt modelId="{B4E8C40B-5D00-4B33-9932-359B66F76CD5}" type="pres">
      <dgm:prSet presAssocID="{F723D212-D759-4D46-9080-D18037FE5AB3}" presName="node" presStyleLbl="node1" presStyleIdx="3" presStyleCnt="6" custScaleX="103193" custRadScaleRad="159232" custRadScaleInc="-230495">
        <dgm:presLayoutVars>
          <dgm:bulletEnabled val="1"/>
        </dgm:presLayoutVars>
      </dgm:prSet>
      <dgm:spPr/>
    </dgm:pt>
    <dgm:pt modelId="{32DCFF26-1E04-47FE-A1CC-5CFD76CE2BD8}" type="pres">
      <dgm:prSet presAssocID="{403C8DBE-5775-4154-BE62-9ED2ACF955E7}" presName="sibTrans" presStyleLbl="sibTrans2D1" presStyleIdx="3" presStyleCnt="6"/>
      <dgm:spPr/>
    </dgm:pt>
    <dgm:pt modelId="{F7C0CE1F-7EC3-4B91-AAE0-AA3BA89E3A92}" type="pres">
      <dgm:prSet presAssocID="{403C8DBE-5775-4154-BE62-9ED2ACF955E7}" presName="connectorText" presStyleLbl="sibTrans2D1" presStyleIdx="3" presStyleCnt="6"/>
      <dgm:spPr/>
    </dgm:pt>
    <dgm:pt modelId="{8533B08A-5021-44FD-AC98-0ADD6AE3606E}" type="pres">
      <dgm:prSet presAssocID="{0356DE3A-7D57-41C4-BE06-3373DE1FFC58}" presName="node" presStyleLbl="node1" presStyleIdx="4" presStyleCnt="6" custRadScaleRad="62385" custRadScaleInc="-291442">
        <dgm:presLayoutVars>
          <dgm:bulletEnabled val="1"/>
        </dgm:presLayoutVars>
      </dgm:prSet>
      <dgm:spPr/>
    </dgm:pt>
    <dgm:pt modelId="{9378F3D7-DDB6-4579-8C1B-CFE4BBAE8DBE}" type="pres">
      <dgm:prSet presAssocID="{7BFA5D7D-3094-449B-B420-A755D24100E6}" presName="sibTrans" presStyleLbl="sibTrans2D1" presStyleIdx="4" presStyleCnt="6"/>
      <dgm:spPr/>
    </dgm:pt>
    <dgm:pt modelId="{27EBBAB9-6D3F-42A9-9933-13ECE864D036}" type="pres">
      <dgm:prSet presAssocID="{7BFA5D7D-3094-449B-B420-A755D24100E6}" presName="connectorText" presStyleLbl="sibTrans2D1" presStyleIdx="4" presStyleCnt="6"/>
      <dgm:spPr/>
    </dgm:pt>
    <dgm:pt modelId="{DFAC1380-621D-4E4B-933E-1DB9CDE6D625}" type="pres">
      <dgm:prSet presAssocID="{539DC6B5-7487-40F2-AEDF-91387FA4A3BA}" presName="node" presStyleLbl="node1" presStyleIdx="5" presStyleCnt="6" custRadScaleRad="104620" custRadScaleInc="-206517">
        <dgm:presLayoutVars>
          <dgm:bulletEnabled val="1"/>
        </dgm:presLayoutVars>
      </dgm:prSet>
      <dgm:spPr/>
    </dgm:pt>
    <dgm:pt modelId="{649AF063-6B41-437E-BD27-D43A2709A636}" type="pres">
      <dgm:prSet presAssocID="{CA0A3EFA-6322-4677-8EDB-4EF16D69B119}" presName="sibTrans" presStyleLbl="sibTrans2D1" presStyleIdx="5" presStyleCnt="6"/>
      <dgm:spPr/>
    </dgm:pt>
    <dgm:pt modelId="{8B7847B7-76E5-4D38-9CBD-D054EB122D2C}" type="pres">
      <dgm:prSet presAssocID="{CA0A3EFA-6322-4677-8EDB-4EF16D69B119}" presName="connectorText" presStyleLbl="sibTrans2D1" presStyleIdx="5" presStyleCnt="6"/>
      <dgm:spPr/>
    </dgm:pt>
  </dgm:ptLst>
  <dgm:cxnLst>
    <dgm:cxn modelId="{0508750E-5F63-42D6-99F6-CB7C79F0DF68}" type="presOf" srcId="{7BFA5D7D-3094-449B-B420-A755D24100E6}" destId="{27EBBAB9-6D3F-42A9-9933-13ECE864D036}" srcOrd="1" destOrd="0" presId="urn:microsoft.com/office/officeart/2005/8/layout/cycle2"/>
    <dgm:cxn modelId="{99353B11-4989-42A8-B5D0-C8DA3699E684}" srcId="{7E97BB80-A9FC-41E7-8164-68F2D1F3AC37}" destId="{84FF884F-4842-4BF4-977E-991931DB3BFF}" srcOrd="1" destOrd="0" parTransId="{4DA94373-74F0-4A5D-ABB0-D748F7C85598}" sibTransId="{F174EB88-0547-429C-8E5A-CBAC7BE6AABD}"/>
    <dgm:cxn modelId="{25ED2B17-AF49-4EAC-930A-9966CFD85D3A}" type="presOf" srcId="{403C8DBE-5775-4154-BE62-9ED2ACF955E7}" destId="{32DCFF26-1E04-47FE-A1CC-5CFD76CE2BD8}" srcOrd="0" destOrd="0" presId="urn:microsoft.com/office/officeart/2005/8/layout/cycle2"/>
    <dgm:cxn modelId="{B5AD201E-E1A0-408B-9807-521ECBBB58A4}" srcId="{7E97BB80-A9FC-41E7-8164-68F2D1F3AC37}" destId="{539DC6B5-7487-40F2-AEDF-91387FA4A3BA}" srcOrd="5" destOrd="0" parTransId="{B9C304DA-8261-4636-9D93-ACDAB777F503}" sibTransId="{CA0A3EFA-6322-4677-8EDB-4EF16D69B119}"/>
    <dgm:cxn modelId="{C19DA621-8399-4FB8-B87D-6C3068900367}" srcId="{7E97BB80-A9FC-41E7-8164-68F2D1F3AC37}" destId="{0356DE3A-7D57-41C4-BE06-3373DE1FFC58}" srcOrd="4" destOrd="0" parTransId="{5AE43ABC-4287-4FFA-A64F-ADB3A9120406}" sibTransId="{7BFA5D7D-3094-449B-B420-A755D24100E6}"/>
    <dgm:cxn modelId="{485F463E-00B3-433B-BB9D-44F84B2D1D12}" type="presOf" srcId="{CA0A3EFA-6322-4677-8EDB-4EF16D69B119}" destId="{649AF063-6B41-437E-BD27-D43A2709A636}" srcOrd="0" destOrd="0" presId="urn:microsoft.com/office/officeart/2005/8/layout/cycle2"/>
    <dgm:cxn modelId="{62CE4056-2720-4913-922A-2FCC4C15C0B5}" srcId="{7E97BB80-A9FC-41E7-8164-68F2D1F3AC37}" destId="{CECA0991-E71B-4615-B6ED-8FA1B5DFCD84}" srcOrd="0" destOrd="0" parTransId="{C50052D1-057B-4A30-B6A3-039460619F6C}" sibTransId="{5A8F287F-4BC9-44A2-A248-E91E950BA1F7}"/>
    <dgm:cxn modelId="{7256F35B-8893-4AB7-B342-2CE7A696DE51}" type="presOf" srcId="{DCE61FD4-1DF3-4494-9766-B76B4778CA4D}" destId="{003DBD7C-89EF-48D1-B897-E3AC64D0A157}" srcOrd="0" destOrd="0" presId="urn:microsoft.com/office/officeart/2005/8/layout/cycle2"/>
    <dgm:cxn modelId="{6E5CBC5F-E860-46D5-9F3E-DC700F65C5A8}" type="presOf" srcId="{49586F7E-0193-49F9-A979-9A777FC91199}" destId="{8F8338F9-0894-4F6B-A413-7EC9E66408BA}" srcOrd="1" destOrd="0" presId="urn:microsoft.com/office/officeart/2005/8/layout/cycle2"/>
    <dgm:cxn modelId="{F3EED05F-AEE0-42BA-88D3-240B1F3B8382}" type="presOf" srcId="{49586F7E-0193-49F9-A979-9A777FC91199}" destId="{8055884D-8EAF-4886-BB84-BBA1A27D27AD}" srcOrd="0" destOrd="0" presId="urn:microsoft.com/office/officeart/2005/8/layout/cycle2"/>
    <dgm:cxn modelId="{2857DE64-EE96-4845-9FD4-C8E63F96B473}" srcId="{7E97BB80-A9FC-41E7-8164-68F2D1F3AC37}" destId="{F723D212-D759-4D46-9080-D18037FE5AB3}" srcOrd="3" destOrd="0" parTransId="{FF9D0CE1-7793-48CC-958D-1D56BCFAD56F}" sibTransId="{403C8DBE-5775-4154-BE62-9ED2ACF955E7}"/>
    <dgm:cxn modelId="{445F3373-C2DE-4997-A9A6-952DDBEB2019}" type="presOf" srcId="{F174EB88-0547-429C-8E5A-CBAC7BE6AABD}" destId="{FAA31110-8F67-4B92-AF29-0BE8BD67005D}" srcOrd="0" destOrd="0" presId="urn:microsoft.com/office/officeart/2005/8/layout/cycle2"/>
    <dgm:cxn modelId="{38E5F575-B19F-4B1F-AFDD-98B3CBE13CD0}" type="presOf" srcId="{0356DE3A-7D57-41C4-BE06-3373DE1FFC58}" destId="{8533B08A-5021-44FD-AC98-0ADD6AE3606E}" srcOrd="0" destOrd="0" presId="urn:microsoft.com/office/officeart/2005/8/layout/cycle2"/>
    <dgm:cxn modelId="{EE6DEE7F-AEBD-48CA-AD43-EBD7E46DC8A7}" srcId="{7E97BB80-A9FC-41E7-8164-68F2D1F3AC37}" destId="{DCE61FD4-1DF3-4494-9766-B76B4778CA4D}" srcOrd="2" destOrd="0" parTransId="{3905081D-7E37-44D1-9A44-8A7CB9562624}" sibTransId="{49586F7E-0193-49F9-A979-9A777FC91199}"/>
    <dgm:cxn modelId="{94EB0699-221C-49FC-AA1C-ADEA94340334}" type="presOf" srcId="{539DC6B5-7487-40F2-AEDF-91387FA4A3BA}" destId="{DFAC1380-621D-4E4B-933E-1DB9CDE6D625}" srcOrd="0" destOrd="0" presId="urn:microsoft.com/office/officeart/2005/8/layout/cycle2"/>
    <dgm:cxn modelId="{9E37149D-4F06-4A0F-9F03-105B843CC29B}" type="presOf" srcId="{403C8DBE-5775-4154-BE62-9ED2ACF955E7}" destId="{F7C0CE1F-7EC3-4B91-AAE0-AA3BA89E3A92}" srcOrd="1" destOrd="0" presId="urn:microsoft.com/office/officeart/2005/8/layout/cycle2"/>
    <dgm:cxn modelId="{7EBB24A3-3FFD-476C-942C-90A863109174}" type="presOf" srcId="{5A8F287F-4BC9-44A2-A248-E91E950BA1F7}" destId="{BCD4CBB3-C85E-4649-B4DB-897428D2833F}" srcOrd="0" destOrd="0" presId="urn:microsoft.com/office/officeart/2005/8/layout/cycle2"/>
    <dgm:cxn modelId="{CB9514AD-3D57-4CA9-BF7D-72412CECC437}" type="presOf" srcId="{F174EB88-0547-429C-8E5A-CBAC7BE6AABD}" destId="{4B5A6212-DD78-48C1-839B-3EEA3186F92E}" srcOrd="1" destOrd="0" presId="urn:microsoft.com/office/officeart/2005/8/layout/cycle2"/>
    <dgm:cxn modelId="{4268C4AF-52D7-4B49-861A-34CED63D6A9F}" type="presOf" srcId="{5A8F287F-4BC9-44A2-A248-E91E950BA1F7}" destId="{A2DE72B0-8775-47CB-9834-60C71182AD5E}" srcOrd="1" destOrd="0" presId="urn:microsoft.com/office/officeart/2005/8/layout/cycle2"/>
    <dgm:cxn modelId="{E12477B0-DA0F-4F96-9C84-3B579719FCAD}" type="presOf" srcId="{7E97BB80-A9FC-41E7-8164-68F2D1F3AC37}" destId="{B16B13BC-83B7-467C-B38B-BBF6BF4E445E}" srcOrd="0" destOrd="0" presId="urn:microsoft.com/office/officeart/2005/8/layout/cycle2"/>
    <dgm:cxn modelId="{15C012B9-7AA9-4334-A9E2-FAACC4577AEB}" type="presOf" srcId="{84FF884F-4842-4BF4-977E-991931DB3BFF}" destId="{C30D5E89-42F1-4F5F-A012-B9884BA3A6F1}" srcOrd="0" destOrd="0" presId="urn:microsoft.com/office/officeart/2005/8/layout/cycle2"/>
    <dgm:cxn modelId="{0CBC0DC3-A003-40EB-A088-0D1477FC56F2}" type="presOf" srcId="{CA0A3EFA-6322-4677-8EDB-4EF16D69B119}" destId="{8B7847B7-76E5-4D38-9CBD-D054EB122D2C}" srcOrd="1" destOrd="0" presId="urn:microsoft.com/office/officeart/2005/8/layout/cycle2"/>
    <dgm:cxn modelId="{75ABE5D4-556A-4F34-8750-B67E62D8D80E}" type="presOf" srcId="{F723D212-D759-4D46-9080-D18037FE5AB3}" destId="{B4E8C40B-5D00-4B33-9932-359B66F76CD5}" srcOrd="0" destOrd="0" presId="urn:microsoft.com/office/officeart/2005/8/layout/cycle2"/>
    <dgm:cxn modelId="{237A57D9-A98E-4AD6-82AA-3672FB59DC9A}" type="presOf" srcId="{7BFA5D7D-3094-449B-B420-A755D24100E6}" destId="{9378F3D7-DDB6-4579-8C1B-CFE4BBAE8DBE}" srcOrd="0" destOrd="0" presId="urn:microsoft.com/office/officeart/2005/8/layout/cycle2"/>
    <dgm:cxn modelId="{02CE9AEC-991E-4080-B3BF-321D5E22D694}" type="presOf" srcId="{CECA0991-E71B-4615-B6ED-8FA1B5DFCD84}" destId="{C10F5655-B018-403D-B50B-7843FAFFF1A8}" srcOrd="0" destOrd="0" presId="urn:microsoft.com/office/officeart/2005/8/layout/cycle2"/>
    <dgm:cxn modelId="{A00DCFF1-4223-4ACF-A0A3-2642613E301B}" type="presParOf" srcId="{B16B13BC-83B7-467C-B38B-BBF6BF4E445E}" destId="{C10F5655-B018-403D-B50B-7843FAFFF1A8}" srcOrd="0" destOrd="0" presId="urn:microsoft.com/office/officeart/2005/8/layout/cycle2"/>
    <dgm:cxn modelId="{7A2619E1-31B6-4490-A9DB-83ADFCC8D7DF}" type="presParOf" srcId="{B16B13BC-83B7-467C-B38B-BBF6BF4E445E}" destId="{BCD4CBB3-C85E-4649-B4DB-897428D2833F}" srcOrd="1" destOrd="0" presId="urn:microsoft.com/office/officeart/2005/8/layout/cycle2"/>
    <dgm:cxn modelId="{27EEC40F-6967-4A11-A95D-D872EA125AFC}" type="presParOf" srcId="{BCD4CBB3-C85E-4649-B4DB-897428D2833F}" destId="{A2DE72B0-8775-47CB-9834-60C71182AD5E}" srcOrd="0" destOrd="0" presId="urn:microsoft.com/office/officeart/2005/8/layout/cycle2"/>
    <dgm:cxn modelId="{48683A70-293B-4267-BE9D-36B46AF9F100}" type="presParOf" srcId="{B16B13BC-83B7-467C-B38B-BBF6BF4E445E}" destId="{C30D5E89-42F1-4F5F-A012-B9884BA3A6F1}" srcOrd="2" destOrd="0" presId="urn:microsoft.com/office/officeart/2005/8/layout/cycle2"/>
    <dgm:cxn modelId="{EBBE3205-109C-4A20-87A5-0447CDC06687}" type="presParOf" srcId="{B16B13BC-83B7-467C-B38B-BBF6BF4E445E}" destId="{FAA31110-8F67-4B92-AF29-0BE8BD67005D}" srcOrd="3" destOrd="0" presId="urn:microsoft.com/office/officeart/2005/8/layout/cycle2"/>
    <dgm:cxn modelId="{6164E3C0-1624-491D-ABD4-674F6E33E224}" type="presParOf" srcId="{FAA31110-8F67-4B92-AF29-0BE8BD67005D}" destId="{4B5A6212-DD78-48C1-839B-3EEA3186F92E}" srcOrd="0" destOrd="0" presId="urn:microsoft.com/office/officeart/2005/8/layout/cycle2"/>
    <dgm:cxn modelId="{BC89B1B5-C460-4E15-93BD-43D707F33DFD}" type="presParOf" srcId="{B16B13BC-83B7-467C-B38B-BBF6BF4E445E}" destId="{003DBD7C-89EF-48D1-B897-E3AC64D0A157}" srcOrd="4" destOrd="0" presId="urn:microsoft.com/office/officeart/2005/8/layout/cycle2"/>
    <dgm:cxn modelId="{D2DC7740-6D13-4C71-8F88-55C813E50F72}" type="presParOf" srcId="{B16B13BC-83B7-467C-B38B-BBF6BF4E445E}" destId="{8055884D-8EAF-4886-BB84-BBA1A27D27AD}" srcOrd="5" destOrd="0" presId="urn:microsoft.com/office/officeart/2005/8/layout/cycle2"/>
    <dgm:cxn modelId="{C97D2D90-FFFF-4253-8CFD-E76C53757574}" type="presParOf" srcId="{8055884D-8EAF-4886-BB84-BBA1A27D27AD}" destId="{8F8338F9-0894-4F6B-A413-7EC9E66408BA}" srcOrd="0" destOrd="0" presId="urn:microsoft.com/office/officeart/2005/8/layout/cycle2"/>
    <dgm:cxn modelId="{0D22DE21-2818-415F-9105-0391572702D5}" type="presParOf" srcId="{B16B13BC-83B7-467C-B38B-BBF6BF4E445E}" destId="{B4E8C40B-5D00-4B33-9932-359B66F76CD5}" srcOrd="6" destOrd="0" presId="urn:microsoft.com/office/officeart/2005/8/layout/cycle2"/>
    <dgm:cxn modelId="{39E4D93E-FCCB-49D3-BFE7-2FD73D64F6D3}" type="presParOf" srcId="{B16B13BC-83B7-467C-B38B-BBF6BF4E445E}" destId="{32DCFF26-1E04-47FE-A1CC-5CFD76CE2BD8}" srcOrd="7" destOrd="0" presId="urn:microsoft.com/office/officeart/2005/8/layout/cycle2"/>
    <dgm:cxn modelId="{60978ADD-3216-4350-995E-BB0BD5D6547B}" type="presParOf" srcId="{32DCFF26-1E04-47FE-A1CC-5CFD76CE2BD8}" destId="{F7C0CE1F-7EC3-4B91-AAE0-AA3BA89E3A92}" srcOrd="0" destOrd="0" presId="urn:microsoft.com/office/officeart/2005/8/layout/cycle2"/>
    <dgm:cxn modelId="{2AE2C5F0-F0C2-4E8A-985D-150F2FEF060B}" type="presParOf" srcId="{B16B13BC-83B7-467C-B38B-BBF6BF4E445E}" destId="{8533B08A-5021-44FD-AC98-0ADD6AE3606E}" srcOrd="8" destOrd="0" presId="urn:microsoft.com/office/officeart/2005/8/layout/cycle2"/>
    <dgm:cxn modelId="{A8C1521B-6092-4E2B-9173-573C9DDB5649}" type="presParOf" srcId="{B16B13BC-83B7-467C-B38B-BBF6BF4E445E}" destId="{9378F3D7-DDB6-4579-8C1B-CFE4BBAE8DBE}" srcOrd="9" destOrd="0" presId="urn:microsoft.com/office/officeart/2005/8/layout/cycle2"/>
    <dgm:cxn modelId="{5119A229-8309-4C4B-8262-9E91A79630BA}" type="presParOf" srcId="{9378F3D7-DDB6-4579-8C1B-CFE4BBAE8DBE}" destId="{27EBBAB9-6D3F-42A9-9933-13ECE864D036}" srcOrd="0" destOrd="0" presId="urn:microsoft.com/office/officeart/2005/8/layout/cycle2"/>
    <dgm:cxn modelId="{113FB4D1-3E1B-4059-88D7-E66A86501276}" type="presParOf" srcId="{B16B13BC-83B7-467C-B38B-BBF6BF4E445E}" destId="{DFAC1380-621D-4E4B-933E-1DB9CDE6D625}" srcOrd="10" destOrd="0" presId="urn:microsoft.com/office/officeart/2005/8/layout/cycle2"/>
    <dgm:cxn modelId="{913E6C9E-24AF-472C-B4C4-3D939E038584}" type="presParOf" srcId="{B16B13BC-83B7-467C-B38B-BBF6BF4E445E}" destId="{649AF063-6B41-437E-BD27-D43A2709A636}" srcOrd="11" destOrd="0" presId="urn:microsoft.com/office/officeart/2005/8/layout/cycle2"/>
    <dgm:cxn modelId="{163A6581-1356-4504-B29B-6A30950D96F8}" type="presParOf" srcId="{649AF063-6B41-437E-BD27-D43A2709A636}" destId="{8B7847B7-76E5-4D38-9CBD-D054EB122D2C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058F5C-E073-4E5E-A43A-50DBAA7C264E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82DD6ED9-7D85-4538-9BC3-F1FB8AE4A307}">
      <dgm:prSet phldrT="[Texte]"/>
      <dgm:spPr/>
      <dgm:t>
        <a:bodyPr/>
        <a:lstStyle/>
        <a:p>
          <a:pPr algn="ctr"/>
          <a:r>
            <a:rPr lang="en-US" dirty="0"/>
            <a:t>availability of intermediaries</a:t>
          </a:r>
          <a:endParaRPr lang="fr-FR" dirty="0"/>
        </a:p>
      </dgm:t>
    </dgm:pt>
    <dgm:pt modelId="{C8056EBA-5697-469A-BB9C-5529853E0625}" type="parTrans" cxnId="{35053C29-2A2D-4A75-8215-E6A42E21FE19}">
      <dgm:prSet/>
      <dgm:spPr/>
      <dgm:t>
        <a:bodyPr/>
        <a:lstStyle/>
        <a:p>
          <a:pPr algn="ctr"/>
          <a:endParaRPr lang="fr-FR"/>
        </a:p>
      </dgm:t>
    </dgm:pt>
    <dgm:pt modelId="{CAEFC3DF-290B-4AE3-9C83-5F84040F10D6}" type="sibTrans" cxnId="{35053C29-2A2D-4A75-8215-E6A42E21FE19}">
      <dgm:prSet/>
      <dgm:spPr/>
      <dgm:t>
        <a:bodyPr/>
        <a:lstStyle/>
        <a:p>
          <a:pPr algn="ctr"/>
          <a:endParaRPr lang="fr-FR"/>
        </a:p>
      </dgm:t>
    </dgm:pt>
    <dgm:pt modelId="{AB30F8C5-0110-4AE6-A578-7BCBABC60931}">
      <dgm:prSet phldrT="[Texte]"/>
      <dgm:spPr/>
      <dgm:t>
        <a:bodyPr/>
        <a:lstStyle/>
        <a:p>
          <a:pPr algn="ctr"/>
          <a:r>
            <a:rPr lang="en-US" dirty="0"/>
            <a:t>established channel patterns </a:t>
          </a:r>
          <a:endParaRPr lang="fr-FR" dirty="0"/>
        </a:p>
      </dgm:t>
    </dgm:pt>
    <dgm:pt modelId="{812F5FA3-7E1C-4FE7-BF81-574E7A97AD34}" type="parTrans" cxnId="{B3394E65-5639-4DB0-9E8D-CCF6E52DE9AC}">
      <dgm:prSet/>
      <dgm:spPr/>
      <dgm:t>
        <a:bodyPr/>
        <a:lstStyle/>
        <a:p>
          <a:pPr algn="ctr"/>
          <a:endParaRPr lang="fr-FR"/>
        </a:p>
      </dgm:t>
    </dgm:pt>
    <dgm:pt modelId="{ACC2C7FB-7E54-4CAD-831C-938E380269BB}" type="sibTrans" cxnId="{B3394E65-5639-4DB0-9E8D-CCF6E52DE9AC}">
      <dgm:prSet/>
      <dgm:spPr/>
      <dgm:t>
        <a:bodyPr/>
        <a:lstStyle/>
        <a:p>
          <a:pPr algn="ctr"/>
          <a:endParaRPr lang="fr-FR"/>
        </a:p>
      </dgm:t>
    </dgm:pt>
    <dgm:pt modelId="{7F3CFA7F-E9BB-4783-8BBB-907A188CE39D}">
      <dgm:prSet phldrT="[Texte]"/>
      <dgm:spPr/>
      <dgm:t>
        <a:bodyPr/>
        <a:lstStyle/>
        <a:p>
          <a:pPr algn="ctr"/>
          <a:r>
            <a:rPr lang="en-US" dirty="0"/>
            <a:t>product characteristics</a:t>
          </a:r>
          <a:endParaRPr lang="fr-FR" dirty="0"/>
        </a:p>
      </dgm:t>
    </dgm:pt>
    <dgm:pt modelId="{6EA6836D-1ADF-487C-A276-5E0DAF59ED7F}" type="parTrans" cxnId="{746426A6-F413-4BF3-9158-CC50C28A3246}">
      <dgm:prSet/>
      <dgm:spPr/>
      <dgm:t>
        <a:bodyPr/>
        <a:lstStyle/>
        <a:p>
          <a:pPr algn="ctr"/>
          <a:endParaRPr lang="fr-FR"/>
        </a:p>
      </dgm:t>
    </dgm:pt>
    <dgm:pt modelId="{DE9A7455-DEEB-49A5-BC11-664FD772F909}" type="sibTrans" cxnId="{746426A6-F413-4BF3-9158-CC50C28A3246}">
      <dgm:prSet/>
      <dgm:spPr/>
      <dgm:t>
        <a:bodyPr/>
        <a:lstStyle/>
        <a:p>
          <a:pPr algn="ctr"/>
          <a:endParaRPr lang="fr-FR"/>
        </a:p>
      </dgm:t>
    </dgm:pt>
    <dgm:pt modelId="{1374790F-FC5D-4BC7-9D75-8EB3682E4660}">
      <dgm:prSet phldrT="[Texte]"/>
      <dgm:spPr/>
      <dgm:t>
        <a:bodyPr/>
        <a:lstStyle/>
        <a:p>
          <a:pPr algn="ctr"/>
          <a:r>
            <a:rPr lang="en-US" dirty="0"/>
            <a:t>company financial resources</a:t>
          </a:r>
          <a:endParaRPr lang="fr-FR" dirty="0"/>
        </a:p>
      </dgm:t>
    </dgm:pt>
    <dgm:pt modelId="{3925E612-89C9-4006-80A2-6893C17E73A7}" type="parTrans" cxnId="{BFDB4858-BD13-4D7F-8694-0D2A3DC961EA}">
      <dgm:prSet/>
      <dgm:spPr/>
      <dgm:t>
        <a:bodyPr/>
        <a:lstStyle/>
        <a:p>
          <a:pPr algn="ctr"/>
          <a:endParaRPr lang="fr-FR"/>
        </a:p>
      </dgm:t>
    </dgm:pt>
    <dgm:pt modelId="{55DABB21-4F56-4DF5-A6C3-FF950A0D6BD4}" type="sibTrans" cxnId="{BFDB4858-BD13-4D7F-8694-0D2A3DC961EA}">
      <dgm:prSet/>
      <dgm:spPr/>
      <dgm:t>
        <a:bodyPr/>
        <a:lstStyle/>
        <a:p>
          <a:pPr algn="ctr"/>
          <a:endParaRPr lang="fr-FR"/>
        </a:p>
      </dgm:t>
    </dgm:pt>
    <dgm:pt modelId="{19F379EC-19BE-4FEB-8D1F-3D029374226E}">
      <dgm:prSet phldrT="[Texte]"/>
      <dgm:spPr/>
      <dgm:t>
        <a:bodyPr/>
        <a:lstStyle/>
        <a:p>
          <a:pPr algn="ctr"/>
          <a:r>
            <a:rPr lang="en-US" dirty="0"/>
            <a:t>competitor strategies</a:t>
          </a:r>
          <a:endParaRPr lang="fr-FR" dirty="0"/>
        </a:p>
      </dgm:t>
    </dgm:pt>
    <dgm:pt modelId="{F83B9036-31B5-4038-9439-58EC37FCCA55}" type="parTrans" cxnId="{8C4AEBFF-ECE7-4747-932B-3489E649F4B7}">
      <dgm:prSet/>
      <dgm:spPr/>
      <dgm:t>
        <a:bodyPr/>
        <a:lstStyle/>
        <a:p>
          <a:pPr algn="ctr"/>
          <a:endParaRPr lang="fr-FR"/>
        </a:p>
      </dgm:t>
    </dgm:pt>
    <dgm:pt modelId="{F28CB8A8-5491-4389-AF0A-DF111006B3D2}" type="sibTrans" cxnId="{8C4AEBFF-ECE7-4747-932B-3489E649F4B7}">
      <dgm:prSet/>
      <dgm:spPr/>
      <dgm:t>
        <a:bodyPr/>
        <a:lstStyle/>
        <a:p>
          <a:pPr algn="ctr"/>
          <a:endParaRPr lang="fr-FR"/>
        </a:p>
      </dgm:t>
    </dgm:pt>
    <dgm:pt modelId="{5F6129EE-9F83-435D-ADF2-04C68F6EDC8C}">
      <dgm:prSet phldrT="[Texte]"/>
      <dgm:spPr/>
      <dgm:t>
        <a:bodyPr/>
        <a:lstStyle/>
        <a:p>
          <a:pPr algn="ctr"/>
          <a:r>
            <a:rPr lang="en-US" dirty="0"/>
            <a:t>customer locations geographic</a:t>
          </a:r>
          <a:endParaRPr lang="fr-FR" dirty="0"/>
        </a:p>
      </dgm:t>
    </dgm:pt>
    <dgm:pt modelId="{008F3E8F-819C-49E0-97E7-1B666A6E7E7B}" type="parTrans" cxnId="{8E8AC4BC-5854-4B30-A344-DFC61C9E6526}">
      <dgm:prSet/>
      <dgm:spPr/>
      <dgm:t>
        <a:bodyPr/>
        <a:lstStyle/>
        <a:p>
          <a:pPr algn="ctr"/>
          <a:endParaRPr lang="fr-FR"/>
        </a:p>
      </dgm:t>
    </dgm:pt>
    <dgm:pt modelId="{39A6F63F-D78D-45FB-9BE4-1B65CCE78061}" type="sibTrans" cxnId="{8E8AC4BC-5854-4B30-A344-DFC61C9E6526}">
      <dgm:prSet/>
      <dgm:spPr/>
      <dgm:t>
        <a:bodyPr/>
        <a:lstStyle/>
        <a:p>
          <a:pPr algn="ctr"/>
          <a:endParaRPr lang="fr-FR"/>
        </a:p>
      </dgm:t>
    </dgm:pt>
    <dgm:pt modelId="{85FC3612-567D-49F0-B563-34CC8C29E728}" type="pres">
      <dgm:prSet presAssocID="{1E058F5C-E073-4E5E-A43A-50DBAA7C264E}" presName="linear" presStyleCnt="0">
        <dgm:presLayoutVars>
          <dgm:animLvl val="lvl"/>
          <dgm:resizeHandles val="exact"/>
        </dgm:presLayoutVars>
      </dgm:prSet>
      <dgm:spPr/>
    </dgm:pt>
    <dgm:pt modelId="{2166B518-5A68-419C-915E-2A4020BB32C0}" type="pres">
      <dgm:prSet presAssocID="{82DD6ED9-7D85-4538-9BC3-F1FB8AE4A307}" presName="parentText" presStyleLbl="node1" presStyleIdx="0" presStyleCnt="6" custLinFactNeighborY="62755">
        <dgm:presLayoutVars>
          <dgm:chMax val="0"/>
          <dgm:bulletEnabled val="1"/>
        </dgm:presLayoutVars>
      </dgm:prSet>
      <dgm:spPr/>
    </dgm:pt>
    <dgm:pt modelId="{24CDF6D2-CFA1-4D89-94A0-8E2AB40F4CB3}" type="pres">
      <dgm:prSet presAssocID="{CAEFC3DF-290B-4AE3-9C83-5F84040F10D6}" presName="spacer" presStyleCnt="0"/>
      <dgm:spPr/>
    </dgm:pt>
    <dgm:pt modelId="{A7173BC3-2E45-4B6A-94DC-698C11693697}" type="pres">
      <dgm:prSet presAssocID="{AB30F8C5-0110-4AE6-A578-7BCBABC60931}" presName="parentText" presStyleLbl="node1" presStyleIdx="1" presStyleCnt="6" custLinFactNeighborY="20300">
        <dgm:presLayoutVars>
          <dgm:chMax val="0"/>
          <dgm:bulletEnabled val="1"/>
        </dgm:presLayoutVars>
      </dgm:prSet>
      <dgm:spPr/>
    </dgm:pt>
    <dgm:pt modelId="{0A40BE9B-C169-468F-B299-8002BA47760B}" type="pres">
      <dgm:prSet presAssocID="{ACC2C7FB-7E54-4CAD-831C-938E380269BB}" presName="spacer" presStyleCnt="0"/>
      <dgm:spPr/>
    </dgm:pt>
    <dgm:pt modelId="{2B478DA4-87F5-4899-ACF6-B79A5C757BC0}" type="pres">
      <dgm:prSet presAssocID="{7F3CFA7F-E9BB-4783-8BBB-907A188CE39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3564402-7B48-4EFE-AFF7-61E953404FEF}" type="pres">
      <dgm:prSet presAssocID="{DE9A7455-DEEB-49A5-BC11-664FD772F909}" presName="spacer" presStyleCnt="0"/>
      <dgm:spPr/>
    </dgm:pt>
    <dgm:pt modelId="{91D9412B-505A-41A4-AFE8-4F6CFD570C95}" type="pres">
      <dgm:prSet presAssocID="{1374790F-FC5D-4BC7-9D75-8EB3682E466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34E2A3EC-E0D7-44A6-B4E0-D741C03A6EDC}" type="pres">
      <dgm:prSet presAssocID="{55DABB21-4F56-4DF5-A6C3-FF950A0D6BD4}" presName="spacer" presStyleCnt="0"/>
      <dgm:spPr/>
    </dgm:pt>
    <dgm:pt modelId="{27D9D2E4-1428-44EC-AE1B-A51F05479752}" type="pres">
      <dgm:prSet presAssocID="{19F379EC-19BE-4FEB-8D1F-3D029374226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0A87E72-1F4D-45C5-B4A5-D34E54E88597}" type="pres">
      <dgm:prSet presAssocID="{F28CB8A8-5491-4389-AF0A-DF111006B3D2}" presName="spacer" presStyleCnt="0"/>
      <dgm:spPr/>
    </dgm:pt>
    <dgm:pt modelId="{C58B82E9-723F-4577-9AB6-DB99A778552E}" type="pres">
      <dgm:prSet presAssocID="{5F6129EE-9F83-435D-ADF2-04C68F6EDC8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AF5E607-D131-434E-90C1-B0340FCF2F07}" type="presOf" srcId="{5F6129EE-9F83-435D-ADF2-04C68F6EDC8C}" destId="{C58B82E9-723F-4577-9AB6-DB99A778552E}" srcOrd="0" destOrd="0" presId="urn:microsoft.com/office/officeart/2005/8/layout/vList2"/>
    <dgm:cxn modelId="{35053C29-2A2D-4A75-8215-E6A42E21FE19}" srcId="{1E058F5C-E073-4E5E-A43A-50DBAA7C264E}" destId="{82DD6ED9-7D85-4538-9BC3-F1FB8AE4A307}" srcOrd="0" destOrd="0" parTransId="{C8056EBA-5697-469A-BB9C-5529853E0625}" sibTransId="{CAEFC3DF-290B-4AE3-9C83-5F84040F10D6}"/>
    <dgm:cxn modelId="{1D7C7231-4689-49CE-88C9-13FF8A118D2C}" type="presOf" srcId="{AB30F8C5-0110-4AE6-A578-7BCBABC60931}" destId="{A7173BC3-2E45-4B6A-94DC-698C11693697}" srcOrd="0" destOrd="0" presId="urn:microsoft.com/office/officeart/2005/8/layout/vList2"/>
    <dgm:cxn modelId="{BFDB4858-BD13-4D7F-8694-0D2A3DC961EA}" srcId="{1E058F5C-E073-4E5E-A43A-50DBAA7C264E}" destId="{1374790F-FC5D-4BC7-9D75-8EB3682E4660}" srcOrd="3" destOrd="0" parTransId="{3925E612-89C9-4006-80A2-6893C17E73A7}" sibTransId="{55DABB21-4F56-4DF5-A6C3-FF950A0D6BD4}"/>
    <dgm:cxn modelId="{B3394E65-5639-4DB0-9E8D-CCF6E52DE9AC}" srcId="{1E058F5C-E073-4E5E-A43A-50DBAA7C264E}" destId="{AB30F8C5-0110-4AE6-A578-7BCBABC60931}" srcOrd="1" destOrd="0" parTransId="{812F5FA3-7E1C-4FE7-BF81-574E7A97AD34}" sibTransId="{ACC2C7FB-7E54-4CAD-831C-938E380269BB}"/>
    <dgm:cxn modelId="{2C4AC97B-CEB2-4850-BDDE-39786EA6AE3A}" type="presOf" srcId="{1E058F5C-E073-4E5E-A43A-50DBAA7C264E}" destId="{85FC3612-567D-49F0-B563-34CC8C29E728}" srcOrd="0" destOrd="0" presId="urn:microsoft.com/office/officeart/2005/8/layout/vList2"/>
    <dgm:cxn modelId="{746426A6-F413-4BF3-9158-CC50C28A3246}" srcId="{1E058F5C-E073-4E5E-A43A-50DBAA7C264E}" destId="{7F3CFA7F-E9BB-4783-8BBB-907A188CE39D}" srcOrd="2" destOrd="0" parTransId="{6EA6836D-1ADF-487C-A276-5E0DAF59ED7F}" sibTransId="{DE9A7455-DEEB-49A5-BC11-664FD772F909}"/>
    <dgm:cxn modelId="{8E8AC4BC-5854-4B30-A344-DFC61C9E6526}" srcId="{1E058F5C-E073-4E5E-A43A-50DBAA7C264E}" destId="{5F6129EE-9F83-435D-ADF2-04C68F6EDC8C}" srcOrd="5" destOrd="0" parTransId="{008F3E8F-819C-49E0-97E7-1B666A6E7E7B}" sibTransId="{39A6F63F-D78D-45FB-9BE4-1B65CCE78061}"/>
    <dgm:cxn modelId="{908F61C3-FE66-41E6-8DB5-342293BCE331}" type="presOf" srcId="{1374790F-FC5D-4BC7-9D75-8EB3682E4660}" destId="{91D9412B-505A-41A4-AFE8-4F6CFD570C95}" srcOrd="0" destOrd="0" presId="urn:microsoft.com/office/officeart/2005/8/layout/vList2"/>
    <dgm:cxn modelId="{631BC1E3-DCA2-42E1-AA46-84DF44BBC96F}" type="presOf" srcId="{7F3CFA7F-E9BB-4783-8BBB-907A188CE39D}" destId="{2B478DA4-87F5-4899-ACF6-B79A5C757BC0}" srcOrd="0" destOrd="0" presId="urn:microsoft.com/office/officeart/2005/8/layout/vList2"/>
    <dgm:cxn modelId="{A89F53F8-5ED3-472A-B3DB-9800E6AFB7E4}" type="presOf" srcId="{19F379EC-19BE-4FEB-8D1F-3D029374226E}" destId="{27D9D2E4-1428-44EC-AE1B-A51F05479752}" srcOrd="0" destOrd="0" presId="urn:microsoft.com/office/officeart/2005/8/layout/vList2"/>
    <dgm:cxn modelId="{F6453CFE-4F08-4DD5-941C-C2ABA934F02F}" type="presOf" srcId="{82DD6ED9-7D85-4538-9BC3-F1FB8AE4A307}" destId="{2166B518-5A68-419C-915E-2A4020BB32C0}" srcOrd="0" destOrd="0" presId="urn:microsoft.com/office/officeart/2005/8/layout/vList2"/>
    <dgm:cxn modelId="{8C4AEBFF-ECE7-4747-932B-3489E649F4B7}" srcId="{1E058F5C-E073-4E5E-A43A-50DBAA7C264E}" destId="{19F379EC-19BE-4FEB-8D1F-3D029374226E}" srcOrd="4" destOrd="0" parTransId="{F83B9036-31B5-4038-9439-58EC37FCCA55}" sibTransId="{F28CB8A8-5491-4389-AF0A-DF111006B3D2}"/>
    <dgm:cxn modelId="{4C41FA01-4D0B-46C5-9D77-80DC843EE1DD}" type="presParOf" srcId="{85FC3612-567D-49F0-B563-34CC8C29E728}" destId="{2166B518-5A68-419C-915E-2A4020BB32C0}" srcOrd="0" destOrd="0" presId="urn:microsoft.com/office/officeart/2005/8/layout/vList2"/>
    <dgm:cxn modelId="{09F39A7C-70FD-4BE7-81C2-C652473AE1A9}" type="presParOf" srcId="{85FC3612-567D-49F0-B563-34CC8C29E728}" destId="{24CDF6D2-CFA1-4D89-94A0-8E2AB40F4CB3}" srcOrd="1" destOrd="0" presId="urn:microsoft.com/office/officeart/2005/8/layout/vList2"/>
    <dgm:cxn modelId="{AB4C8D16-44C2-481D-9EC6-49392D1F7FAD}" type="presParOf" srcId="{85FC3612-567D-49F0-B563-34CC8C29E728}" destId="{A7173BC3-2E45-4B6A-94DC-698C11693697}" srcOrd="2" destOrd="0" presId="urn:microsoft.com/office/officeart/2005/8/layout/vList2"/>
    <dgm:cxn modelId="{832224EC-42BD-4721-B8F5-2C80B85E2587}" type="presParOf" srcId="{85FC3612-567D-49F0-B563-34CC8C29E728}" destId="{0A40BE9B-C169-468F-B299-8002BA47760B}" srcOrd="3" destOrd="0" presId="urn:microsoft.com/office/officeart/2005/8/layout/vList2"/>
    <dgm:cxn modelId="{158A2FA2-D3DD-477B-9970-C9C35909313D}" type="presParOf" srcId="{85FC3612-567D-49F0-B563-34CC8C29E728}" destId="{2B478DA4-87F5-4899-ACF6-B79A5C757BC0}" srcOrd="4" destOrd="0" presId="urn:microsoft.com/office/officeart/2005/8/layout/vList2"/>
    <dgm:cxn modelId="{F557D6C8-1F84-4C63-8052-EB8F81141AFB}" type="presParOf" srcId="{85FC3612-567D-49F0-B563-34CC8C29E728}" destId="{13564402-7B48-4EFE-AFF7-61E953404FEF}" srcOrd="5" destOrd="0" presId="urn:microsoft.com/office/officeart/2005/8/layout/vList2"/>
    <dgm:cxn modelId="{84D1E367-21E5-432B-8939-A44246DCDBF9}" type="presParOf" srcId="{85FC3612-567D-49F0-B563-34CC8C29E728}" destId="{91D9412B-505A-41A4-AFE8-4F6CFD570C95}" srcOrd="6" destOrd="0" presId="urn:microsoft.com/office/officeart/2005/8/layout/vList2"/>
    <dgm:cxn modelId="{19E00A06-636C-49D3-9A8A-FD7E2A0B3720}" type="presParOf" srcId="{85FC3612-567D-49F0-B563-34CC8C29E728}" destId="{34E2A3EC-E0D7-44A6-B4E0-D741C03A6EDC}" srcOrd="7" destOrd="0" presId="urn:microsoft.com/office/officeart/2005/8/layout/vList2"/>
    <dgm:cxn modelId="{00A8BA0D-55AF-492A-817E-B2A4F9D631AE}" type="presParOf" srcId="{85FC3612-567D-49F0-B563-34CC8C29E728}" destId="{27D9D2E4-1428-44EC-AE1B-A51F05479752}" srcOrd="8" destOrd="0" presId="urn:microsoft.com/office/officeart/2005/8/layout/vList2"/>
    <dgm:cxn modelId="{32498999-D0A5-49DB-98E5-E342D0AA9D0D}" type="presParOf" srcId="{85FC3612-567D-49F0-B563-34CC8C29E728}" destId="{00A87E72-1F4D-45C5-B4A5-D34E54E88597}" srcOrd="9" destOrd="0" presId="urn:microsoft.com/office/officeart/2005/8/layout/vList2"/>
    <dgm:cxn modelId="{C0CC45AA-AEAF-49B7-B4BA-494E49C67465}" type="presParOf" srcId="{85FC3612-567D-49F0-B563-34CC8C29E728}" destId="{C58B82E9-723F-4577-9AB6-DB99A778552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F5655-B018-403D-B50B-7843FAFFF1A8}">
      <dsp:nvSpPr>
        <dsp:cNvPr id="0" name=""/>
        <dsp:cNvSpPr/>
      </dsp:nvSpPr>
      <dsp:spPr>
        <a:xfrm>
          <a:off x="1866465" y="421302"/>
          <a:ext cx="1352333" cy="1352333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 err="1">
              <a:solidFill>
                <a:schemeClr val="tx1"/>
              </a:solidFill>
            </a:rPr>
            <a:t>zero</a:t>
          </a:r>
          <a:r>
            <a:rPr lang="fr-FR" sz="1400" kern="1200" dirty="0">
              <a:solidFill>
                <a:schemeClr val="tx1"/>
              </a:solidFill>
            </a:rPr>
            <a:t> </a:t>
          </a:r>
          <a:r>
            <a:rPr lang="fr-FR" sz="1400" kern="1200" dirty="0" err="1">
              <a:solidFill>
                <a:schemeClr val="tx1"/>
              </a:solidFill>
            </a:rPr>
            <a:t>waste</a:t>
          </a:r>
          <a:r>
            <a:rPr lang="fr-FR" sz="1400" kern="1200" dirty="0">
              <a:solidFill>
                <a:schemeClr val="tx1"/>
              </a:solidFill>
            </a:rPr>
            <a:t> design</a:t>
          </a:r>
        </a:p>
      </dsp:txBody>
      <dsp:txXfrm>
        <a:off x="2064510" y="619347"/>
        <a:ext cx="956243" cy="956243"/>
      </dsp:txXfrm>
    </dsp:sp>
    <dsp:sp modelId="{BCD4CBB3-C85E-4649-B4DB-897428D2833F}">
      <dsp:nvSpPr>
        <dsp:cNvPr id="0" name=""/>
        <dsp:cNvSpPr/>
      </dsp:nvSpPr>
      <dsp:spPr>
        <a:xfrm rot="21517590">
          <a:off x="3429321" y="896123"/>
          <a:ext cx="507928" cy="4564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/>
        </a:p>
      </dsp:txBody>
      <dsp:txXfrm>
        <a:off x="3429341" y="989046"/>
        <a:ext cx="371004" cy="273848"/>
      </dsp:txXfrm>
    </dsp:sp>
    <dsp:sp modelId="{C30D5E89-42F1-4F5F-A012-B9884BA3A6F1}">
      <dsp:nvSpPr>
        <dsp:cNvPr id="0" name=""/>
        <dsp:cNvSpPr/>
      </dsp:nvSpPr>
      <dsp:spPr>
        <a:xfrm>
          <a:off x="4176443" y="477495"/>
          <a:ext cx="1505012" cy="1352333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 err="1">
              <a:solidFill>
                <a:schemeClr val="bg1"/>
              </a:solidFill>
            </a:rPr>
            <a:t>sustainable</a:t>
          </a:r>
          <a:endParaRPr lang="fr-FR" sz="1400" kern="1200" dirty="0">
            <a:solidFill>
              <a:schemeClr val="bg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bg1"/>
              </a:solidFill>
            </a:rPr>
            <a:t>fibre manufacture</a:t>
          </a:r>
        </a:p>
      </dsp:txBody>
      <dsp:txXfrm>
        <a:off x="4396847" y="675540"/>
        <a:ext cx="1064204" cy="956243"/>
      </dsp:txXfrm>
    </dsp:sp>
    <dsp:sp modelId="{FAA31110-8F67-4B92-AF29-0BE8BD67005D}">
      <dsp:nvSpPr>
        <dsp:cNvPr id="0" name=""/>
        <dsp:cNvSpPr/>
      </dsp:nvSpPr>
      <dsp:spPr>
        <a:xfrm rot="5">
          <a:off x="5884233" y="925457"/>
          <a:ext cx="488509" cy="4564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/>
        </a:p>
      </dsp:txBody>
      <dsp:txXfrm>
        <a:off x="5884233" y="1016739"/>
        <a:ext cx="351585" cy="273848"/>
      </dsp:txXfrm>
    </dsp:sp>
    <dsp:sp modelId="{003DBD7C-89EF-48D1-B897-E3AC64D0A157}">
      <dsp:nvSpPr>
        <dsp:cNvPr id="0" name=""/>
        <dsp:cNvSpPr/>
      </dsp:nvSpPr>
      <dsp:spPr>
        <a:xfrm>
          <a:off x="6603171" y="477499"/>
          <a:ext cx="1527988" cy="1352333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 err="1">
              <a:solidFill>
                <a:schemeClr val="tx1"/>
              </a:solidFill>
            </a:rPr>
            <a:t>resource</a:t>
          </a:r>
          <a:r>
            <a:rPr lang="fr-FR" sz="1400" kern="1200" dirty="0">
              <a:solidFill>
                <a:schemeClr val="tx1"/>
              </a:solidFill>
            </a:rPr>
            <a:t>-efficient </a:t>
          </a:r>
          <a:r>
            <a:rPr lang="fr-FR" sz="1400" kern="1200" dirty="0" err="1">
              <a:solidFill>
                <a:schemeClr val="tx1"/>
              </a:solidFill>
            </a:rPr>
            <a:t>fabric</a:t>
          </a:r>
          <a:r>
            <a:rPr lang="fr-FR" sz="1400" kern="1200" dirty="0">
              <a:solidFill>
                <a:schemeClr val="tx1"/>
              </a:solidFill>
            </a:rPr>
            <a:t> manufacture</a:t>
          </a:r>
        </a:p>
      </dsp:txBody>
      <dsp:txXfrm>
        <a:off x="6826940" y="675544"/>
        <a:ext cx="1080450" cy="956243"/>
      </dsp:txXfrm>
    </dsp:sp>
    <dsp:sp modelId="{8055884D-8EAF-4886-BB84-BBA1A27D27AD}">
      <dsp:nvSpPr>
        <dsp:cNvPr id="0" name=""/>
        <dsp:cNvSpPr/>
      </dsp:nvSpPr>
      <dsp:spPr>
        <a:xfrm rot="5400032">
          <a:off x="7008252" y="2258481"/>
          <a:ext cx="717800" cy="4564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/>
        </a:p>
      </dsp:txBody>
      <dsp:txXfrm rot="10800000">
        <a:off x="7076715" y="2281301"/>
        <a:ext cx="580876" cy="273848"/>
      </dsp:txXfrm>
    </dsp:sp>
    <dsp:sp modelId="{B4E8C40B-5D00-4B33-9932-359B66F76CD5}">
      <dsp:nvSpPr>
        <dsp:cNvPr id="0" name=""/>
        <dsp:cNvSpPr/>
      </dsp:nvSpPr>
      <dsp:spPr>
        <a:xfrm>
          <a:off x="6669383" y="3184173"/>
          <a:ext cx="1395513" cy="1352333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 err="1"/>
            <a:t>customised</a:t>
          </a:r>
          <a:r>
            <a:rPr lang="fr-FR" sz="1400" kern="1200" dirty="0"/>
            <a:t>, </a:t>
          </a:r>
          <a:r>
            <a:rPr lang="fr-FR" sz="1400" kern="1200" dirty="0" err="1"/>
            <a:t>robotic</a:t>
          </a:r>
          <a:r>
            <a:rPr lang="fr-FR" sz="1400" kern="1200" dirty="0"/>
            <a:t> </a:t>
          </a:r>
          <a:r>
            <a:rPr lang="fr-FR" sz="1400" kern="1200" dirty="0" err="1"/>
            <a:t>apparel</a:t>
          </a:r>
          <a:r>
            <a:rPr lang="fr-FR" sz="1400" kern="1200" dirty="0"/>
            <a:t> manufacture</a:t>
          </a:r>
        </a:p>
      </dsp:txBody>
      <dsp:txXfrm>
        <a:off x="6873751" y="3382218"/>
        <a:ext cx="986777" cy="956243"/>
      </dsp:txXfrm>
    </dsp:sp>
    <dsp:sp modelId="{32DCFF26-1E04-47FE-A1CC-5CFD76CE2BD8}">
      <dsp:nvSpPr>
        <dsp:cNvPr id="0" name=""/>
        <dsp:cNvSpPr/>
      </dsp:nvSpPr>
      <dsp:spPr>
        <a:xfrm rot="10837455">
          <a:off x="5871143" y="3618908"/>
          <a:ext cx="564142" cy="4564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/>
        </a:p>
      </dsp:txBody>
      <dsp:txXfrm rot="10800000">
        <a:off x="6008063" y="3710936"/>
        <a:ext cx="427218" cy="273848"/>
      </dsp:txXfrm>
    </dsp:sp>
    <dsp:sp modelId="{8533B08A-5021-44FD-AC98-0ADD6AE3606E}">
      <dsp:nvSpPr>
        <dsp:cNvPr id="0" name=""/>
        <dsp:cNvSpPr/>
      </dsp:nvSpPr>
      <dsp:spPr>
        <a:xfrm>
          <a:off x="4252777" y="3157608"/>
          <a:ext cx="1352333" cy="1352333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 err="1">
              <a:solidFill>
                <a:schemeClr val="tx1"/>
              </a:solidFill>
            </a:rPr>
            <a:t>demand</a:t>
          </a:r>
          <a:r>
            <a:rPr lang="fr-FR" sz="1400" kern="1200" dirty="0">
              <a:solidFill>
                <a:schemeClr val="tx1"/>
              </a:solidFill>
            </a:rPr>
            <a:t> </a:t>
          </a:r>
          <a:r>
            <a:rPr lang="fr-FR" sz="1400" kern="1200" dirty="0" err="1">
              <a:solidFill>
                <a:schemeClr val="tx1"/>
              </a:solidFill>
            </a:rPr>
            <a:t>driven</a:t>
          </a:r>
          <a:r>
            <a:rPr lang="fr-FR" sz="1400" kern="1200" dirty="0">
              <a:solidFill>
                <a:schemeClr val="tx1"/>
              </a:solidFill>
            </a:rPr>
            <a:t> </a:t>
          </a:r>
          <a:r>
            <a:rPr lang="fr-FR" sz="1400" kern="1200" dirty="0" err="1">
              <a:solidFill>
                <a:schemeClr val="tx1"/>
              </a:solidFill>
            </a:rPr>
            <a:t>distributionand</a:t>
          </a:r>
          <a:r>
            <a:rPr lang="fr-FR" sz="1400" kern="1200" dirty="0">
              <a:solidFill>
                <a:schemeClr val="tx1"/>
              </a:solidFill>
            </a:rPr>
            <a:t>       </a:t>
          </a:r>
          <a:r>
            <a:rPr lang="fr-FR" sz="1400" kern="1200" dirty="0" err="1">
              <a:solidFill>
                <a:schemeClr val="tx1"/>
              </a:solidFill>
            </a:rPr>
            <a:t>retail</a:t>
          </a:r>
          <a:r>
            <a:rPr lang="fr-FR" sz="1400" kern="1200" dirty="0">
              <a:solidFill>
                <a:schemeClr val="tx1"/>
              </a:solidFill>
            </a:rPr>
            <a:t> sales</a:t>
          </a:r>
        </a:p>
      </dsp:txBody>
      <dsp:txXfrm>
        <a:off x="4450822" y="3355653"/>
        <a:ext cx="956243" cy="956243"/>
      </dsp:txXfrm>
    </dsp:sp>
    <dsp:sp modelId="{9378F3D7-DDB6-4579-8C1B-CFE4BBAE8DBE}">
      <dsp:nvSpPr>
        <dsp:cNvPr id="0" name=""/>
        <dsp:cNvSpPr/>
      </dsp:nvSpPr>
      <dsp:spPr>
        <a:xfrm rot="10799983">
          <a:off x="3477294" y="3605574"/>
          <a:ext cx="548007" cy="4564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/>
        </a:p>
      </dsp:txBody>
      <dsp:txXfrm rot="10800000">
        <a:off x="3614218" y="3696856"/>
        <a:ext cx="411083" cy="273848"/>
      </dsp:txXfrm>
    </dsp:sp>
    <dsp:sp modelId="{DFAC1380-621D-4E4B-933E-1DB9CDE6D625}">
      <dsp:nvSpPr>
        <dsp:cNvPr id="0" name=""/>
        <dsp:cNvSpPr/>
      </dsp:nvSpPr>
      <dsp:spPr>
        <a:xfrm>
          <a:off x="1866466" y="3157620"/>
          <a:ext cx="1352333" cy="1352333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local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 err="1"/>
            <a:t>garment</a:t>
          </a:r>
          <a:r>
            <a:rPr lang="fr-FR" sz="1400" kern="1200" dirty="0"/>
            <a:t> collection and </a:t>
          </a:r>
          <a:r>
            <a:rPr lang="fr-FR" sz="1400" kern="1200" dirty="0" err="1"/>
            <a:t>recycling</a:t>
          </a:r>
          <a:endParaRPr lang="fr-FR" sz="1400" kern="1200" dirty="0"/>
        </a:p>
      </dsp:txBody>
      <dsp:txXfrm>
        <a:off x="2064511" y="3355665"/>
        <a:ext cx="956243" cy="956243"/>
      </dsp:txXfrm>
    </dsp:sp>
    <dsp:sp modelId="{649AF063-6B41-437E-BD27-D43A2709A636}">
      <dsp:nvSpPr>
        <dsp:cNvPr id="0" name=""/>
        <dsp:cNvSpPr/>
      </dsp:nvSpPr>
      <dsp:spPr>
        <a:xfrm rot="16199998">
          <a:off x="2175876" y="2258181"/>
          <a:ext cx="733511" cy="456412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/>
        </a:p>
      </dsp:txBody>
      <dsp:txXfrm rot="10800000">
        <a:off x="2244338" y="2417925"/>
        <a:ext cx="596587" cy="273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6B518-5A68-419C-915E-2A4020BB32C0}">
      <dsp:nvSpPr>
        <dsp:cNvPr id="0" name=""/>
        <dsp:cNvSpPr/>
      </dsp:nvSpPr>
      <dsp:spPr>
        <a:xfrm>
          <a:off x="0" y="79513"/>
          <a:ext cx="8128000" cy="81549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availability of intermediaries</a:t>
          </a:r>
          <a:endParaRPr lang="fr-FR" sz="3400" kern="1200" dirty="0"/>
        </a:p>
      </dsp:txBody>
      <dsp:txXfrm>
        <a:off x="39809" y="119322"/>
        <a:ext cx="8048382" cy="735872"/>
      </dsp:txXfrm>
    </dsp:sp>
    <dsp:sp modelId="{A7173BC3-2E45-4B6A-94DC-698C11693697}">
      <dsp:nvSpPr>
        <dsp:cNvPr id="0" name=""/>
        <dsp:cNvSpPr/>
      </dsp:nvSpPr>
      <dsp:spPr>
        <a:xfrm>
          <a:off x="0" y="951351"/>
          <a:ext cx="8128000" cy="81549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8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established channel patterns </a:t>
          </a:r>
          <a:endParaRPr lang="fr-FR" sz="3400" kern="1200" dirty="0"/>
        </a:p>
      </dsp:txBody>
      <dsp:txXfrm>
        <a:off x="39809" y="991160"/>
        <a:ext cx="8048382" cy="735872"/>
      </dsp:txXfrm>
    </dsp:sp>
    <dsp:sp modelId="{2B478DA4-87F5-4899-ACF6-B79A5C757BC0}">
      <dsp:nvSpPr>
        <dsp:cNvPr id="0" name=""/>
        <dsp:cNvSpPr/>
      </dsp:nvSpPr>
      <dsp:spPr>
        <a:xfrm>
          <a:off x="0" y="1844883"/>
          <a:ext cx="8128000" cy="81549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6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product characteristics</a:t>
          </a:r>
          <a:endParaRPr lang="fr-FR" sz="3400" kern="1200" dirty="0"/>
        </a:p>
      </dsp:txBody>
      <dsp:txXfrm>
        <a:off x="39809" y="1884692"/>
        <a:ext cx="8048382" cy="735872"/>
      </dsp:txXfrm>
    </dsp:sp>
    <dsp:sp modelId="{91D9412B-505A-41A4-AFE8-4F6CFD570C95}">
      <dsp:nvSpPr>
        <dsp:cNvPr id="0" name=""/>
        <dsp:cNvSpPr/>
      </dsp:nvSpPr>
      <dsp:spPr>
        <a:xfrm>
          <a:off x="0" y="2758293"/>
          <a:ext cx="8128000" cy="81549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4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company financial resources</a:t>
          </a:r>
          <a:endParaRPr lang="fr-FR" sz="3400" kern="1200" dirty="0"/>
        </a:p>
      </dsp:txBody>
      <dsp:txXfrm>
        <a:off x="39809" y="2798102"/>
        <a:ext cx="8048382" cy="735872"/>
      </dsp:txXfrm>
    </dsp:sp>
    <dsp:sp modelId="{27D9D2E4-1428-44EC-AE1B-A51F05479752}">
      <dsp:nvSpPr>
        <dsp:cNvPr id="0" name=""/>
        <dsp:cNvSpPr/>
      </dsp:nvSpPr>
      <dsp:spPr>
        <a:xfrm>
          <a:off x="0" y="3671703"/>
          <a:ext cx="8128000" cy="81549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2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competitor strategies</a:t>
          </a:r>
          <a:endParaRPr lang="fr-FR" sz="3400" kern="1200" dirty="0"/>
        </a:p>
      </dsp:txBody>
      <dsp:txXfrm>
        <a:off x="39809" y="3711512"/>
        <a:ext cx="8048382" cy="735872"/>
      </dsp:txXfrm>
    </dsp:sp>
    <dsp:sp modelId="{C58B82E9-723F-4577-9AB6-DB99A778552E}">
      <dsp:nvSpPr>
        <dsp:cNvPr id="0" name=""/>
        <dsp:cNvSpPr/>
      </dsp:nvSpPr>
      <dsp:spPr>
        <a:xfrm>
          <a:off x="0" y="4585113"/>
          <a:ext cx="8128000" cy="81549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customer locations geographic</a:t>
          </a:r>
          <a:endParaRPr lang="fr-FR" sz="3400" kern="1200" dirty="0"/>
        </a:p>
      </dsp:txBody>
      <dsp:txXfrm>
        <a:off x="39809" y="4624922"/>
        <a:ext cx="8048382" cy="735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08A8-F463-490B-B259-241938A65005}" type="datetimeFigureOut">
              <a:rPr lang="fr-FR" smtClean="0"/>
              <a:t>09/08/2020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D6E5-749F-4985-A0AD-A5A3406079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08A8-F463-490B-B259-241938A65005}" type="datetimeFigureOut">
              <a:rPr lang="fr-FR" smtClean="0"/>
              <a:t>09/08/2020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D6E5-749F-4985-A0AD-A5A3406079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32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08A8-F463-490B-B259-241938A65005}" type="datetimeFigureOut">
              <a:rPr lang="fr-FR" smtClean="0"/>
              <a:t>09/08/2020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D6E5-749F-4985-A0AD-A5A3406079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65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08A8-F463-490B-B259-241938A65005}" type="datetimeFigureOut">
              <a:rPr lang="fr-FR" smtClean="0"/>
              <a:t>09/08/2020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D6E5-749F-4985-A0AD-A5A3406079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45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08A8-F463-490B-B259-241938A65005}" type="datetimeFigureOut">
              <a:rPr lang="fr-FR" smtClean="0"/>
              <a:t>09/08/2020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D6E5-749F-4985-A0AD-A5A3406079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595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08A8-F463-490B-B259-241938A65005}" type="datetimeFigureOut">
              <a:rPr lang="fr-FR" smtClean="0"/>
              <a:t>09/08/2020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D6E5-749F-4985-A0AD-A5A3406079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08A8-F463-490B-B259-241938A65005}" type="datetimeFigureOut">
              <a:rPr lang="fr-FR" smtClean="0"/>
              <a:t>09/08/2020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D6E5-749F-4985-A0AD-A5A3406079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74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08A8-F463-490B-B259-241938A65005}" type="datetimeFigureOut">
              <a:rPr lang="fr-FR" smtClean="0"/>
              <a:t>09/08/2020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D6E5-749F-4985-A0AD-A5A3406079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18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08A8-F463-490B-B259-241938A65005}" type="datetimeFigureOut">
              <a:rPr lang="fr-FR" smtClean="0"/>
              <a:t>09/08/2020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D6E5-749F-4985-A0AD-A5A3406079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52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08A8-F463-490B-B259-241938A65005}" type="datetimeFigureOut">
              <a:rPr lang="fr-FR" smtClean="0"/>
              <a:t>09/08/2020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D6E5-749F-4985-A0AD-A5A3406079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69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B08A8-F463-490B-B259-241938A65005}" type="datetimeFigureOut">
              <a:rPr lang="fr-FR" smtClean="0"/>
              <a:t>09/08/2020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D6E5-749F-4985-A0AD-A5A3406079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12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B08A8-F463-490B-B259-241938A65005}" type="datetimeFigureOut">
              <a:rPr lang="fr-FR" smtClean="0"/>
              <a:t>09/08/2020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AD6E5-749F-4985-A0AD-A5A3406079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11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+mn-lt"/>
              </a:rPr>
              <a:t>Business to Business Marketing</a:t>
            </a:r>
            <a:endParaRPr lang="fr-FR" sz="4400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Chapter 11</a:t>
            </a:r>
          </a:p>
          <a:p>
            <a:r>
              <a:rPr lang="en-US" dirty="0">
                <a:latin typeface="+mn-lt"/>
              </a:rPr>
              <a:t>Routes to market</a:t>
            </a:r>
            <a:endParaRPr lang="fr-F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7313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45"/>
          <p:cNvSpPr>
            <a:spLocks noChangeShapeType="1"/>
          </p:cNvSpPr>
          <p:nvPr/>
        </p:nvSpPr>
        <p:spPr bwMode="auto">
          <a:xfrm>
            <a:off x="3352800" y="2514600"/>
            <a:ext cx="5486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43" name="Line 46"/>
          <p:cNvSpPr>
            <a:spLocks noChangeShapeType="1"/>
          </p:cNvSpPr>
          <p:nvPr/>
        </p:nvSpPr>
        <p:spPr bwMode="auto">
          <a:xfrm>
            <a:off x="3352800" y="3505200"/>
            <a:ext cx="5486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44" name="Line 47"/>
          <p:cNvSpPr>
            <a:spLocks noChangeShapeType="1"/>
          </p:cNvSpPr>
          <p:nvPr/>
        </p:nvSpPr>
        <p:spPr bwMode="auto">
          <a:xfrm>
            <a:off x="3352800" y="4648200"/>
            <a:ext cx="5486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45" name="Line 48"/>
          <p:cNvSpPr>
            <a:spLocks noChangeShapeType="1"/>
          </p:cNvSpPr>
          <p:nvPr/>
        </p:nvSpPr>
        <p:spPr bwMode="auto">
          <a:xfrm>
            <a:off x="3352800" y="5791200"/>
            <a:ext cx="5486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46" name="Rectangle 49"/>
          <p:cNvSpPr>
            <a:spLocks noChangeArrowheads="1"/>
          </p:cNvSpPr>
          <p:nvPr/>
        </p:nvSpPr>
        <p:spPr bwMode="auto">
          <a:xfrm>
            <a:off x="6324600" y="3124200"/>
            <a:ext cx="152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>
              <a:latin typeface="+mn-lt"/>
            </a:endParaRPr>
          </a:p>
        </p:txBody>
      </p:sp>
      <p:sp>
        <p:nvSpPr>
          <p:cNvPr id="10247" name="Rectangle 50"/>
          <p:cNvSpPr>
            <a:spLocks noChangeArrowheads="1"/>
          </p:cNvSpPr>
          <p:nvPr/>
        </p:nvSpPr>
        <p:spPr bwMode="auto">
          <a:xfrm>
            <a:off x="6324600" y="2133600"/>
            <a:ext cx="152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>
              <a:latin typeface="+mn-lt"/>
            </a:endParaRPr>
          </a:p>
        </p:txBody>
      </p:sp>
      <p:sp>
        <p:nvSpPr>
          <p:cNvPr id="10248" name="Rectangle 51"/>
          <p:cNvSpPr>
            <a:spLocks noChangeArrowheads="1"/>
          </p:cNvSpPr>
          <p:nvPr/>
        </p:nvSpPr>
        <p:spPr bwMode="auto">
          <a:xfrm>
            <a:off x="1828800" y="3276600"/>
            <a:ext cx="152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>
              <a:latin typeface="+mn-lt"/>
            </a:endParaRPr>
          </a:p>
        </p:txBody>
      </p:sp>
      <p:sp>
        <p:nvSpPr>
          <p:cNvPr id="10249" name="Rectangle 52"/>
          <p:cNvSpPr>
            <a:spLocks noChangeArrowheads="1"/>
          </p:cNvSpPr>
          <p:nvPr/>
        </p:nvSpPr>
        <p:spPr bwMode="auto">
          <a:xfrm>
            <a:off x="1828800" y="4343400"/>
            <a:ext cx="152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>
              <a:latin typeface="+mn-lt"/>
            </a:endParaRPr>
          </a:p>
        </p:txBody>
      </p:sp>
      <p:sp>
        <p:nvSpPr>
          <p:cNvPr id="10250" name="Rectangle 53"/>
          <p:cNvSpPr>
            <a:spLocks noChangeArrowheads="1"/>
          </p:cNvSpPr>
          <p:nvPr/>
        </p:nvSpPr>
        <p:spPr bwMode="auto">
          <a:xfrm>
            <a:off x="1828800" y="5410200"/>
            <a:ext cx="152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>
              <a:latin typeface="+mn-lt"/>
            </a:endParaRPr>
          </a:p>
        </p:txBody>
      </p:sp>
      <p:sp>
        <p:nvSpPr>
          <p:cNvPr id="10251" name="Rectangle 54"/>
          <p:cNvSpPr>
            <a:spLocks noChangeArrowheads="1"/>
          </p:cNvSpPr>
          <p:nvPr/>
        </p:nvSpPr>
        <p:spPr bwMode="auto">
          <a:xfrm>
            <a:off x="8839200" y="5486400"/>
            <a:ext cx="152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>
              <a:latin typeface="+mn-lt"/>
            </a:endParaRPr>
          </a:p>
        </p:txBody>
      </p:sp>
      <p:sp>
        <p:nvSpPr>
          <p:cNvPr id="10252" name="Rectangle 55"/>
          <p:cNvSpPr>
            <a:spLocks noChangeArrowheads="1"/>
          </p:cNvSpPr>
          <p:nvPr/>
        </p:nvSpPr>
        <p:spPr bwMode="auto">
          <a:xfrm>
            <a:off x="8839200" y="4343400"/>
            <a:ext cx="152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>
              <a:latin typeface="+mn-lt"/>
            </a:endParaRPr>
          </a:p>
        </p:txBody>
      </p:sp>
      <p:sp>
        <p:nvSpPr>
          <p:cNvPr id="10253" name="Rectangle 56"/>
          <p:cNvSpPr>
            <a:spLocks noChangeArrowheads="1"/>
          </p:cNvSpPr>
          <p:nvPr/>
        </p:nvSpPr>
        <p:spPr bwMode="auto">
          <a:xfrm>
            <a:off x="8839200" y="3124200"/>
            <a:ext cx="152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>
              <a:latin typeface="+mn-lt"/>
            </a:endParaRPr>
          </a:p>
        </p:txBody>
      </p:sp>
      <p:sp>
        <p:nvSpPr>
          <p:cNvPr id="10254" name="Rectangle 57"/>
          <p:cNvSpPr>
            <a:spLocks noChangeArrowheads="1"/>
          </p:cNvSpPr>
          <p:nvPr/>
        </p:nvSpPr>
        <p:spPr bwMode="auto">
          <a:xfrm>
            <a:off x="8839200" y="2133600"/>
            <a:ext cx="152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>
              <a:latin typeface="+mn-lt"/>
            </a:endParaRPr>
          </a:p>
        </p:txBody>
      </p:sp>
      <p:sp>
        <p:nvSpPr>
          <p:cNvPr id="10255" name="Rectangle 58"/>
          <p:cNvSpPr>
            <a:spLocks noChangeArrowheads="1"/>
          </p:cNvSpPr>
          <p:nvPr/>
        </p:nvSpPr>
        <p:spPr bwMode="auto">
          <a:xfrm>
            <a:off x="8839200" y="990600"/>
            <a:ext cx="152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>
              <a:latin typeface="+mn-lt"/>
            </a:endParaRPr>
          </a:p>
        </p:txBody>
      </p:sp>
      <p:sp>
        <p:nvSpPr>
          <p:cNvPr id="10256" name="Rectangle 59"/>
          <p:cNvSpPr>
            <a:spLocks noChangeArrowheads="1"/>
          </p:cNvSpPr>
          <p:nvPr/>
        </p:nvSpPr>
        <p:spPr bwMode="auto">
          <a:xfrm>
            <a:off x="6324600" y="4343400"/>
            <a:ext cx="152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>
              <a:latin typeface="+mn-lt"/>
            </a:endParaRPr>
          </a:p>
        </p:txBody>
      </p:sp>
      <p:sp>
        <p:nvSpPr>
          <p:cNvPr id="10257" name="Rectangle 60"/>
          <p:cNvSpPr>
            <a:spLocks noChangeArrowheads="1"/>
          </p:cNvSpPr>
          <p:nvPr/>
        </p:nvSpPr>
        <p:spPr bwMode="auto">
          <a:xfrm>
            <a:off x="6400800" y="5486400"/>
            <a:ext cx="152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>
              <a:latin typeface="+mn-lt"/>
            </a:endParaRPr>
          </a:p>
        </p:txBody>
      </p:sp>
      <p:sp>
        <p:nvSpPr>
          <p:cNvPr id="10258" name="Rectangle 61"/>
          <p:cNvSpPr>
            <a:spLocks noChangeArrowheads="1"/>
          </p:cNvSpPr>
          <p:nvPr/>
        </p:nvSpPr>
        <p:spPr bwMode="auto">
          <a:xfrm>
            <a:off x="4114800" y="5486400"/>
            <a:ext cx="152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>
              <a:latin typeface="+mn-lt"/>
            </a:endParaRPr>
          </a:p>
        </p:txBody>
      </p:sp>
      <p:sp>
        <p:nvSpPr>
          <p:cNvPr id="10259" name="Rectangle 62"/>
          <p:cNvSpPr>
            <a:spLocks noChangeArrowheads="1"/>
          </p:cNvSpPr>
          <p:nvPr/>
        </p:nvSpPr>
        <p:spPr bwMode="auto">
          <a:xfrm>
            <a:off x="1828800" y="1066800"/>
            <a:ext cx="152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>
              <a:latin typeface="+mn-lt"/>
            </a:endParaRPr>
          </a:p>
        </p:txBody>
      </p:sp>
      <p:sp>
        <p:nvSpPr>
          <p:cNvPr id="10260" name="Line 63"/>
          <p:cNvSpPr>
            <a:spLocks noChangeShapeType="1"/>
          </p:cNvSpPr>
          <p:nvPr/>
        </p:nvSpPr>
        <p:spPr bwMode="auto">
          <a:xfrm>
            <a:off x="5105400" y="5292725"/>
            <a:ext cx="134143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0261" name="Group 64"/>
          <p:cNvGrpSpPr>
            <a:grpSpLocks/>
          </p:cNvGrpSpPr>
          <p:nvPr/>
        </p:nvGrpSpPr>
        <p:grpSpPr bwMode="auto">
          <a:xfrm>
            <a:off x="8997951" y="4314826"/>
            <a:ext cx="1268413" cy="644525"/>
            <a:chOff x="4684" y="2441"/>
            <a:chExt cx="799" cy="406"/>
          </a:xfrm>
        </p:grpSpPr>
        <p:sp>
          <p:nvSpPr>
            <p:cNvPr id="10305" name="Rectangle 65"/>
            <p:cNvSpPr>
              <a:spLocks noChangeArrowheads="1"/>
            </p:cNvSpPr>
            <p:nvPr/>
          </p:nvSpPr>
          <p:spPr bwMode="auto">
            <a:xfrm>
              <a:off x="4684" y="2471"/>
              <a:ext cx="799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>
                <a:latin typeface="+mn-lt"/>
              </a:endParaRPr>
            </a:p>
          </p:txBody>
        </p:sp>
        <p:sp>
          <p:nvSpPr>
            <p:cNvPr id="10306" name="Rectangle 66"/>
            <p:cNvSpPr>
              <a:spLocks noChangeArrowheads="1"/>
            </p:cNvSpPr>
            <p:nvPr/>
          </p:nvSpPr>
          <p:spPr bwMode="auto">
            <a:xfrm>
              <a:off x="4748" y="2441"/>
              <a:ext cx="671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fr-FR" sz="1800">
                  <a:latin typeface="+mn-lt"/>
                </a:rPr>
                <a:t>industrial</a:t>
              </a:r>
              <a:br>
                <a:rPr lang="en-US" altLang="fr-FR" sz="1800">
                  <a:latin typeface="+mn-lt"/>
                </a:rPr>
              </a:br>
              <a:r>
                <a:rPr lang="en-US" altLang="fr-FR" sz="1800">
                  <a:latin typeface="+mn-lt"/>
                </a:rPr>
                <a:t>customer</a:t>
              </a:r>
            </a:p>
          </p:txBody>
        </p:sp>
      </p:grpSp>
      <p:grpSp>
        <p:nvGrpSpPr>
          <p:cNvPr id="10262" name="Group 67"/>
          <p:cNvGrpSpPr>
            <a:grpSpLocks/>
          </p:cNvGrpSpPr>
          <p:nvPr/>
        </p:nvGrpSpPr>
        <p:grpSpPr bwMode="auto">
          <a:xfrm>
            <a:off x="8963026" y="5457826"/>
            <a:ext cx="1268413" cy="644525"/>
            <a:chOff x="4662" y="3184"/>
            <a:chExt cx="799" cy="406"/>
          </a:xfrm>
        </p:grpSpPr>
        <p:sp>
          <p:nvSpPr>
            <p:cNvPr id="10303" name="Rectangle 68"/>
            <p:cNvSpPr>
              <a:spLocks noChangeArrowheads="1"/>
            </p:cNvSpPr>
            <p:nvPr/>
          </p:nvSpPr>
          <p:spPr bwMode="auto">
            <a:xfrm>
              <a:off x="4662" y="3214"/>
              <a:ext cx="799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>
                <a:latin typeface="+mn-lt"/>
              </a:endParaRPr>
            </a:p>
          </p:txBody>
        </p:sp>
        <p:sp>
          <p:nvSpPr>
            <p:cNvPr id="10304" name="Rectangle 69"/>
            <p:cNvSpPr>
              <a:spLocks noChangeArrowheads="1"/>
            </p:cNvSpPr>
            <p:nvPr/>
          </p:nvSpPr>
          <p:spPr bwMode="auto">
            <a:xfrm>
              <a:off x="4726" y="3184"/>
              <a:ext cx="671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fr-FR" sz="1800">
                  <a:latin typeface="+mn-lt"/>
                </a:rPr>
                <a:t>industrial</a:t>
              </a:r>
              <a:br>
                <a:rPr lang="en-US" altLang="fr-FR" sz="1800">
                  <a:latin typeface="+mn-lt"/>
                </a:rPr>
              </a:br>
              <a:r>
                <a:rPr lang="en-US" altLang="fr-FR" sz="1800">
                  <a:latin typeface="+mn-lt"/>
                </a:rPr>
                <a:t>customer</a:t>
              </a:r>
            </a:p>
          </p:txBody>
        </p:sp>
      </p:grpSp>
      <p:grpSp>
        <p:nvGrpSpPr>
          <p:cNvPr id="10263" name="Group 70"/>
          <p:cNvGrpSpPr>
            <a:grpSpLocks/>
          </p:cNvGrpSpPr>
          <p:nvPr/>
        </p:nvGrpSpPr>
        <p:grpSpPr bwMode="auto">
          <a:xfrm>
            <a:off x="9029701" y="3171826"/>
            <a:ext cx="1268413" cy="644525"/>
            <a:chOff x="4728" y="923"/>
            <a:chExt cx="799" cy="406"/>
          </a:xfrm>
        </p:grpSpPr>
        <p:sp>
          <p:nvSpPr>
            <p:cNvPr id="10301" name="Rectangle 71"/>
            <p:cNvSpPr>
              <a:spLocks noChangeArrowheads="1"/>
            </p:cNvSpPr>
            <p:nvPr/>
          </p:nvSpPr>
          <p:spPr bwMode="auto">
            <a:xfrm>
              <a:off x="4728" y="953"/>
              <a:ext cx="799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>
                <a:latin typeface="+mn-lt"/>
              </a:endParaRPr>
            </a:p>
          </p:txBody>
        </p:sp>
        <p:sp>
          <p:nvSpPr>
            <p:cNvPr id="10302" name="Rectangle 72"/>
            <p:cNvSpPr>
              <a:spLocks noChangeArrowheads="1"/>
            </p:cNvSpPr>
            <p:nvPr/>
          </p:nvSpPr>
          <p:spPr bwMode="auto">
            <a:xfrm>
              <a:off x="4791" y="923"/>
              <a:ext cx="671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fr-FR" sz="1800">
                  <a:latin typeface="+mn-lt"/>
                </a:rPr>
                <a:t>industrial</a:t>
              </a:r>
              <a:br>
                <a:rPr lang="en-US" altLang="fr-FR" sz="1800">
                  <a:latin typeface="+mn-lt"/>
                </a:rPr>
              </a:br>
              <a:r>
                <a:rPr lang="en-US" altLang="fr-FR" sz="1800">
                  <a:latin typeface="+mn-lt"/>
                </a:rPr>
                <a:t>customer</a:t>
              </a:r>
            </a:p>
          </p:txBody>
        </p:sp>
      </p:grpSp>
      <p:sp>
        <p:nvSpPr>
          <p:cNvPr id="10265" name="Line 74"/>
          <p:cNvSpPr>
            <a:spLocks noChangeShapeType="1"/>
          </p:cNvSpPr>
          <p:nvPr/>
        </p:nvSpPr>
        <p:spPr bwMode="auto">
          <a:xfrm>
            <a:off x="4664075" y="5291138"/>
            <a:ext cx="55403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66" name="Line 75"/>
          <p:cNvSpPr>
            <a:spLocks noChangeShapeType="1"/>
          </p:cNvSpPr>
          <p:nvPr/>
        </p:nvSpPr>
        <p:spPr bwMode="auto">
          <a:xfrm>
            <a:off x="7199313" y="5291138"/>
            <a:ext cx="176371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0267" name="Group 76"/>
          <p:cNvGrpSpPr>
            <a:grpSpLocks/>
          </p:cNvGrpSpPr>
          <p:nvPr/>
        </p:nvGrpSpPr>
        <p:grpSpPr bwMode="auto">
          <a:xfrm>
            <a:off x="6464300" y="5570538"/>
            <a:ext cx="1200150" cy="400050"/>
            <a:chOff x="3088" y="3255"/>
            <a:chExt cx="756" cy="252"/>
          </a:xfrm>
        </p:grpSpPr>
        <p:sp>
          <p:nvSpPr>
            <p:cNvPr id="10299" name="Rectangle 77"/>
            <p:cNvSpPr>
              <a:spLocks noChangeArrowheads="1"/>
            </p:cNvSpPr>
            <p:nvPr/>
          </p:nvSpPr>
          <p:spPr bwMode="auto">
            <a:xfrm>
              <a:off x="3088" y="3255"/>
              <a:ext cx="75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>
                <a:latin typeface="+mn-lt"/>
              </a:endParaRPr>
            </a:p>
          </p:txBody>
        </p:sp>
        <p:sp>
          <p:nvSpPr>
            <p:cNvPr id="10300" name="Rectangle 78"/>
            <p:cNvSpPr>
              <a:spLocks noChangeArrowheads="1"/>
            </p:cNvSpPr>
            <p:nvPr/>
          </p:nvSpPr>
          <p:spPr bwMode="auto">
            <a:xfrm>
              <a:off x="3094" y="3263"/>
              <a:ext cx="7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fr-FR" sz="1800">
                  <a:latin typeface="+mn-lt"/>
                </a:rPr>
                <a:t>distributor</a:t>
              </a:r>
            </a:p>
          </p:txBody>
        </p:sp>
      </p:grpSp>
      <p:grpSp>
        <p:nvGrpSpPr>
          <p:cNvPr id="10268" name="Group 79"/>
          <p:cNvGrpSpPr>
            <a:grpSpLocks/>
          </p:cNvGrpSpPr>
          <p:nvPr/>
        </p:nvGrpSpPr>
        <p:grpSpPr bwMode="auto">
          <a:xfrm>
            <a:off x="4297364" y="5570538"/>
            <a:ext cx="979487" cy="400050"/>
            <a:chOff x="1723" y="3255"/>
            <a:chExt cx="617" cy="252"/>
          </a:xfrm>
        </p:grpSpPr>
        <p:sp>
          <p:nvSpPr>
            <p:cNvPr id="10297" name="Rectangle 80"/>
            <p:cNvSpPr>
              <a:spLocks noChangeArrowheads="1"/>
            </p:cNvSpPr>
            <p:nvPr/>
          </p:nvSpPr>
          <p:spPr bwMode="auto">
            <a:xfrm>
              <a:off x="1723" y="3255"/>
              <a:ext cx="61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>
                <a:latin typeface="+mn-lt"/>
              </a:endParaRPr>
            </a:p>
          </p:txBody>
        </p:sp>
        <p:sp>
          <p:nvSpPr>
            <p:cNvPr id="10298" name="Rectangle 81"/>
            <p:cNvSpPr>
              <a:spLocks noChangeArrowheads="1"/>
            </p:cNvSpPr>
            <p:nvPr/>
          </p:nvSpPr>
          <p:spPr bwMode="auto">
            <a:xfrm>
              <a:off x="1807" y="3263"/>
              <a:ext cx="4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fr-FR" sz="1800">
                  <a:latin typeface="+mn-lt"/>
                </a:rPr>
                <a:t>agent</a:t>
              </a:r>
            </a:p>
          </p:txBody>
        </p:sp>
      </p:grpSp>
      <p:sp>
        <p:nvSpPr>
          <p:cNvPr id="10269" name="Rectangle 82"/>
          <p:cNvSpPr>
            <a:spLocks noChangeArrowheads="1"/>
          </p:cNvSpPr>
          <p:nvPr/>
        </p:nvSpPr>
        <p:spPr bwMode="auto">
          <a:xfrm>
            <a:off x="1843089" y="5091113"/>
            <a:ext cx="1235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>
              <a:latin typeface="+mn-lt"/>
            </a:endParaRPr>
          </a:p>
        </p:txBody>
      </p:sp>
      <p:sp>
        <p:nvSpPr>
          <p:cNvPr id="10270" name="Rectangle 83"/>
          <p:cNvSpPr>
            <a:spLocks noChangeArrowheads="1"/>
          </p:cNvSpPr>
          <p:nvPr/>
        </p:nvSpPr>
        <p:spPr bwMode="auto">
          <a:xfrm>
            <a:off x="1938326" y="5583239"/>
            <a:ext cx="103983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1800">
                <a:latin typeface="+mn-lt"/>
              </a:rPr>
              <a:t>producer</a:t>
            </a:r>
          </a:p>
        </p:txBody>
      </p:sp>
      <p:sp>
        <p:nvSpPr>
          <p:cNvPr id="10271" name="Line 84"/>
          <p:cNvSpPr>
            <a:spLocks noChangeShapeType="1"/>
          </p:cNvSpPr>
          <p:nvPr/>
        </p:nvSpPr>
        <p:spPr bwMode="auto">
          <a:xfrm>
            <a:off x="3000375" y="4100513"/>
            <a:ext cx="34099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72" name="Line 85"/>
          <p:cNvSpPr>
            <a:spLocks noChangeShapeType="1"/>
          </p:cNvSpPr>
          <p:nvPr/>
        </p:nvSpPr>
        <p:spPr bwMode="auto">
          <a:xfrm>
            <a:off x="7250113" y="4100513"/>
            <a:ext cx="17462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0273" name="Group 86"/>
          <p:cNvGrpSpPr>
            <a:grpSpLocks/>
          </p:cNvGrpSpPr>
          <p:nvPr/>
        </p:nvGrpSpPr>
        <p:grpSpPr bwMode="auto">
          <a:xfrm>
            <a:off x="6464300" y="4416425"/>
            <a:ext cx="1200150" cy="400050"/>
            <a:chOff x="3088" y="2505"/>
            <a:chExt cx="756" cy="252"/>
          </a:xfrm>
        </p:grpSpPr>
        <p:sp>
          <p:nvSpPr>
            <p:cNvPr id="10295" name="Rectangle 87"/>
            <p:cNvSpPr>
              <a:spLocks noChangeArrowheads="1"/>
            </p:cNvSpPr>
            <p:nvPr/>
          </p:nvSpPr>
          <p:spPr bwMode="auto">
            <a:xfrm>
              <a:off x="3088" y="2505"/>
              <a:ext cx="75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>
                <a:latin typeface="+mn-lt"/>
              </a:endParaRPr>
            </a:p>
          </p:txBody>
        </p:sp>
        <p:sp>
          <p:nvSpPr>
            <p:cNvPr id="10296" name="Rectangle 88"/>
            <p:cNvSpPr>
              <a:spLocks noChangeArrowheads="1"/>
            </p:cNvSpPr>
            <p:nvPr/>
          </p:nvSpPr>
          <p:spPr bwMode="auto">
            <a:xfrm>
              <a:off x="3094" y="2513"/>
              <a:ext cx="7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fr-FR" sz="1800">
                  <a:latin typeface="+mn-lt"/>
                </a:rPr>
                <a:t>distributor</a:t>
              </a:r>
            </a:p>
          </p:txBody>
        </p:sp>
      </p:grpSp>
      <p:sp>
        <p:nvSpPr>
          <p:cNvPr id="10274" name="Rectangle 89"/>
          <p:cNvSpPr>
            <a:spLocks noChangeArrowheads="1"/>
          </p:cNvSpPr>
          <p:nvPr/>
        </p:nvSpPr>
        <p:spPr bwMode="auto">
          <a:xfrm>
            <a:off x="1876426" y="3900488"/>
            <a:ext cx="1235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>
              <a:latin typeface="+mn-lt"/>
            </a:endParaRPr>
          </a:p>
        </p:txBody>
      </p:sp>
      <p:sp>
        <p:nvSpPr>
          <p:cNvPr id="10275" name="Rectangle 90"/>
          <p:cNvSpPr>
            <a:spLocks noChangeArrowheads="1"/>
          </p:cNvSpPr>
          <p:nvPr/>
        </p:nvSpPr>
        <p:spPr bwMode="auto">
          <a:xfrm>
            <a:off x="1971664" y="4429126"/>
            <a:ext cx="103983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1800">
                <a:latin typeface="+mn-lt"/>
              </a:rPr>
              <a:t>producer</a:t>
            </a:r>
          </a:p>
        </p:txBody>
      </p:sp>
      <p:sp>
        <p:nvSpPr>
          <p:cNvPr id="10276" name="Line 91"/>
          <p:cNvSpPr>
            <a:spLocks noChangeShapeType="1"/>
          </p:cNvSpPr>
          <p:nvPr/>
        </p:nvSpPr>
        <p:spPr bwMode="auto">
          <a:xfrm>
            <a:off x="3162301" y="2819400"/>
            <a:ext cx="58277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77" name="Rectangle 92"/>
          <p:cNvSpPr>
            <a:spLocks noChangeArrowheads="1"/>
          </p:cNvSpPr>
          <p:nvPr/>
        </p:nvSpPr>
        <p:spPr bwMode="auto">
          <a:xfrm>
            <a:off x="1943101" y="2590800"/>
            <a:ext cx="1235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>
              <a:latin typeface="+mn-lt"/>
            </a:endParaRPr>
          </a:p>
        </p:txBody>
      </p:sp>
      <p:sp>
        <p:nvSpPr>
          <p:cNvPr id="10278" name="Rectangle 93"/>
          <p:cNvSpPr>
            <a:spLocks noChangeArrowheads="1"/>
          </p:cNvSpPr>
          <p:nvPr/>
        </p:nvSpPr>
        <p:spPr bwMode="auto">
          <a:xfrm>
            <a:off x="2000239" y="3314701"/>
            <a:ext cx="103983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1800">
                <a:latin typeface="+mn-lt"/>
              </a:rPr>
              <a:t>producer</a:t>
            </a:r>
          </a:p>
        </p:txBody>
      </p:sp>
      <p:sp>
        <p:nvSpPr>
          <p:cNvPr id="10279" name="Rectangle 94"/>
          <p:cNvSpPr>
            <a:spLocks noChangeArrowheads="1"/>
          </p:cNvSpPr>
          <p:nvPr/>
        </p:nvSpPr>
        <p:spPr bwMode="auto">
          <a:xfrm>
            <a:off x="1828800" y="2209800"/>
            <a:ext cx="152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>
              <a:latin typeface="+mn-lt"/>
            </a:endParaRPr>
          </a:p>
        </p:txBody>
      </p:sp>
      <p:grpSp>
        <p:nvGrpSpPr>
          <p:cNvPr id="10280" name="Group 95"/>
          <p:cNvGrpSpPr>
            <a:grpSpLocks/>
          </p:cNvGrpSpPr>
          <p:nvPr/>
        </p:nvGrpSpPr>
        <p:grpSpPr bwMode="auto">
          <a:xfrm>
            <a:off x="9063038" y="990601"/>
            <a:ext cx="1268412" cy="644525"/>
            <a:chOff x="4728" y="923"/>
            <a:chExt cx="799" cy="406"/>
          </a:xfrm>
        </p:grpSpPr>
        <p:sp>
          <p:nvSpPr>
            <p:cNvPr id="10293" name="Rectangle 96"/>
            <p:cNvSpPr>
              <a:spLocks noChangeArrowheads="1"/>
            </p:cNvSpPr>
            <p:nvPr/>
          </p:nvSpPr>
          <p:spPr bwMode="auto">
            <a:xfrm>
              <a:off x="4728" y="953"/>
              <a:ext cx="799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>
                <a:latin typeface="+mn-lt"/>
              </a:endParaRPr>
            </a:p>
          </p:txBody>
        </p:sp>
        <p:sp>
          <p:nvSpPr>
            <p:cNvPr id="10294" name="Rectangle 97"/>
            <p:cNvSpPr>
              <a:spLocks noChangeArrowheads="1"/>
            </p:cNvSpPr>
            <p:nvPr/>
          </p:nvSpPr>
          <p:spPr bwMode="auto">
            <a:xfrm>
              <a:off x="4791" y="923"/>
              <a:ext cx="671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fr-FR" sz="1800" dirty="0">
                  <a:latin typeface="+mn-lt"/>
                </a:rPr>
                <a:t>industrial</a:t>
              </a:r>
              <a:br>
                <a:rPr lang="en-US" altLang="fr-FR" sz="1800" dirty="0">
                  <a:latin typeface="+mn-lt"/>
                </a:rPr>
              </a:br>
              <a:r>
                <a:rPr lang="en-US" altLang="fr-FR" sz="1800" dirty="0">
                  <a:latin typeface="+mn-lt"/>
                </a:rPr>
                <a:t>customer</a:t>
              </a:r>
            </a:p>
          </p:txBody>
        </p:sp>
      </p:grpSp>
      <p:sp>
        <p:nvSpPr>
          <p:cNvPr id="10281" name="Rectangle 98"/>
          <p:cNvSpPr>
            <a:spLocks noChangeArrowheads="1"/>
          </p:cNvSpPr>
          <p:nvPr/>
        </p:nvSpPr>
        <p:spPr bwMode="auto">
          <a:xfrm>
            <a:off x="2033576" y="1133476"/>
            <a:ext cx="103983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1800">
                <a:latin typeface="+mn-lt"/>
              </a:rPr>
              <a:t>producer</a:t>
            </a:r>
          </a:p>
        </p:txBody>
      </p:sp>
      <p:grpSp>
        <p:nvGrpSpPr>
          <p:cNvPr id="10282" name="Group 99"/>
          <p:cNvGrpSpPr>
            <a:grpSpLocks/>
          </p:cNvGrpSpPr>
          <p:nvPr/>
        </p:nvGrpSpPr>
        <p:grpSpPr bwMode="auto">
          <a:xfrm>
            <a:off x="9063038" y="2133601"/>
            <a:ext cx="1268412" cy="644525"/>
            <a:chOff x="4728" y="923"/>
            <a:chExt cx="799" cy="406"/>
          </a:xfrm>
        </p:grpSpPr>
        <p:sp>
          <p:nvSpPr>
            <p:cNvPr id="10291" name="Rectangle 100"/>
            <p:cNvSpPr>
              <a:spLocks noChangeArrowheads="1"/>
            </p:cNvSpPr>
            <p:nvPr/>
          </p:nvSpPr>
          <p:spPr bwMode="auto">
            <a:xfrm>
              <a:off x="4728" y="953"/>
              <a:ext cx="799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>
                <a:latin typeface="+mn-lt"/>
              </a:endParaRPr>
            </a:p>
          </p:txBody>
        </p:sp>
        <p:sp>
          <p:nvSpPr>
            <p:cNvPr id="10292" name="Rectangle 101"/>
            <p:cNvSpPr>
              <a:spLocks noChangeArrowheads="1"/>
            </p:cNvSpPr>
            <p:nvPr/>
          </p:nvSpPr>
          <p:spPr bwMode="auto">
            <a:xfrm>
              <a:off x="4791" y="923"/>
              <a:ext cx="671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fr-FR" sz="1800">
                  <a:latin typeface="+mn-lt"/>
                </a:rPr>
                <a:t>industrial</a:t>
              </a:r>
              <a:br>
                <a:rPr lang="en-US" altLang="fr-FR" sz="1800">
                  <a:latin typeface="+mn-lt"/>
                </a:rPr>
              </a:br>
              <a:r>
                <a:rPr lang="en-US" altLang="fr-FR" sz="1800">
                  <a:latin typeface="+mn-lt"/>
                </a:rPr>
                <a:t>customer</a:t>
              </a:r>
            </a:p>
          </p:txBody>
        </p:sp>
      </p:grpSp>
      <p:sp>
        <p:nvSpPr>
          <p:cNvPr id="10283" name="Rectangle 102"/>
          <p:cNvSpPr>
            <a:spLocks noChangeArrowheads="1"/>
          </p:cNvSpPr>
          <p:nvPr/>
        </p:nvSpPr>
        <p:spPr bwMode="auto">
          <a:xfrm>
            <a:off x="2033576" y="2276476"/>
            <a:ext cx="103983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1800">
                <a:latin typeface="+mn-lt"/>
              </a:rPr>
              <a:t>producer</a:t>
            </a:r>
          </a:p>
        </p:txBody>
      </p:sp>
      <p:grpSp>
        <p:nvGrpSpPr>
          <p:cNvPr id="10284" name="Group 103"/>
          <p:cNvGrpSpPr>
            <a:grpSpLocks/>
          </p:cNvGrpSpPr>
          <p:nvPr/>
        </p:nvGrpSpPr>
        <p:grpSpPr bwMode="auto">
          <a:xfrm>
            <a:off x="6564314" y="3276600"/>
            <a:ext cx="979487" cy="400050"/>
            <a:chOff x="1723" y="3255"/>
            <a:chExt cx="617" cy="252"/>
          </a:xfrm>
        </p:grpSpPr>
        <p:sp>
          <p:nvSpPr>
            <p:cNvPr id="10289" name="Rectangle 104"/>
            <p:cNvSpPr>
              <a:spLocks noChangeArrowheads="1"/>
            </p:cNvSpPr>
            <p:nvPr/>
          </p:nvSpPr>
          <p:spPr bwMode="auto">
            <a:xfrm>
              <a:off x="1723" y="3255"/>
              <a:ext cx="61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>
                <a:latin typeface="+mn-lt"/>
              </a:endParaRPr>
            </a:p>
          </p:txBody>
        </p:sp>
        <p:sp>
          <p:nvSpPr>
            <p:cNvPr id="10290" name="Rectangle 105"/>
            <p:cNvSpPr>
              <a:spLocks noChangeArrowheads="1"/>
            </p:cNvSpPr>
            <p:nvPr/>
          </p:nvSpPr>
          <p:spPr bwMode="auto">
            <a:xfrm>
              <a:off x="1807" y="3263"/>
              <a:ext cx="4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fr-FR" sz="1800">
                  <a:latin typeface="+mn-lt"/>
                </a:rPr>
                <a:t>agent</a:t>
              </a:r>
            </a:p>
          </p:txBody>
        </p:sp>
      </p:grpSp>
      <p:sp>
        <p:nvSpPr>
          <p:cNvPr id="10285" name="Text Box 106"/>
          <p:cNvSpPr txBox="1">
            <a:spLocks noChangeArrowheads="1"/>
          </p:cNvSpPr>
          <p:nvPr/>
        </p:nvSpPr>
        <p:spPr bwMode="auto">
          <a:xfrm>
            <a:off x="6553201" y="2168526"/>
            <a:ext cx="11561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>
                <a:latin typeface="+mn-lt"/>
              </a:rPr>
              <a:t>franchisee</a:t>
            </a:r>
          </a:p>
        </p:txBody>
      </p:sp>
      <p:sp>
        <p:nvSpPr>
          <p:cNvPr id="10286" name="Line 107"/>
          <p:cNvSpPr>
            <a:spLocks noChangeShapeType="1"/>
          </p:cNvSpPr>
          <p:nvPr/>
        </p:nvSpPr>
        <p:spPr bwMode="auto">
          <a:xfrm>
            <a:off x="3352800" y="1371600"/>
            <a:ext cx="5486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87" name="Text Box 108"/>
          <p:cNvSpPr txBox="1">
            <a:spLocks noChangeArrowheads="1"/>
          </p:cNvSpPr>
          <p:nvPr/>
        </p:nvSpPr>
        <p:spPr bwMode="auto">
          <a:xfrm>
            <a:off x="1827214" y="84138"/>
            <a:ext cx="93394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Figure 11.1	Routes to business markets</a:t>
            </a:r>
          </a:p>
        </p:txBody>
      </p:sp>
    </p:spTree>
    <p:extLst>
      <p:ext uri="{BB962C8B-B14F-4D97-AF65-F5344CB8AC3E}">
        <p14:creationId xmlns:p14="http://schemas.microsoft.com/office/powerpoint/2010/main" val="2197669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946826" y="104084"/>
            <a:ext cx="815274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Digitisation and channel functions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2962345" y="1692893"/>
            <a:ext cx="900906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en-GB" altLang="fr-FR" sz="2400" dirty="0">
                <a:latin typeface="+mn-lt"/>
              </a:rPr>
              <a:t>secure information instantly</a:t>
            </a:r>
          </a:p>
          <a:p>
            <a:pPr marL="342900" indent="-342900">
              <a:spcBef>
                <a:spcPct val="0"/>
              </a:spcBef>
            </a:pPr>
            <a:r>
              <a:rPr lang="en-GB" altLang="fr-FR" sz="2400" dirty="0">
                <a:latin typeface="+mn-lt"/>
              </a:rPr>
              <a:t>list of product specification/features</a:t>
            </a:r>
          </a:p>
          <a:p>
            <a:pPr marL="342900" indent="-342900">
              <a:spcBef>
                <a:spcPct val="0"/>
              </a:spcBef>
            </a:pPr>
            <a:r>
              <a:rPr lang="en-GB" altLang="fr-FR" sz="2400" dirty="0">
                <a:latin typeface="+mn-lt"/>
              </a:rPr>
              <a:t>customise features/options</a:t>
            </a:r>
          </a:p>
          <a:p>
            <a:pPr marL="342900" indent="-342900">
              <a:spcBef>
                <a:spcPct val="0"/>
              </a:spcBef>
            </a:pPr>
            <a:r>
              <a:rPr lang="en-GB" altLang="fr-FR" sz="2400" dirty="0">
                <a:latin typeface="+mn-lt"/>
              </a:rPr>
              <a:t>link to intermediary/sale rep</a:t>
            </a:r>
          </a:p>
          <a:p>
            <a:pPr marL="342900" indent="-342900">
              <a:spcBef>
                <a:spcPct val="0"/>
              </a:spcBef>
            </a:pPr>
            <a:r>
              <a:rPr lang="en-GB" altLang="fr-FR" sz="2400" dirty="0">
                <a:latin typeface="+mn-lt"/>
              </a:rPr>
              <a:t>manage customer relationships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				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97411" y="1028970"/>
            <a:ext cx="3248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fr-FR" sz="2800" dirty="0"/>
              <a:t>Information platform</a:t>
            </a:r>
            <a:endParaRPr lang="fr-FR" sz="2800" dirty="0"/>
          </a:p>
        </p:txBody>
      </p:sp>
      <p:sp>
        <p:nvSpPr>
          <p:cNvPr id="3" name="Rectangle 2"/>
          <p:cNvSpPr/>
          <p:nvPr/>
        </p:nvSpPr>
        <p:spPr>
          <a:xfrm>
            <a:off x="2097411" y="3831807"/>
            <a:ext cx="34252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fr-FR" sz="2800" dirty="0"/>
              <a:t>Transactional platform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2962345" y="457444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fr-FR" sz="2400" dirty="0"/>
              <a:t>provide price quotes, 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fr-FR" sz="2400" dirty="0"/>
              <a:t>place orders, 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fr-FR" sz="2400" dirty="0"/>
              <a:t>check availability, 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fr-FR" sz="2400" dirty="0"/>
              <a:t>offer technical support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425148" y="1633259"/>
            <a:ext cx="7116417" cy="19683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2418522" y="4389709"/>
            <a:ext cx="7116417" cy="18140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337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63314" y="109714"/>
            <a:ext cx="1178117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Factors affecting channel members and structure</a:t>
            </a:r>
          </a:p>
        </p:txBody>
      </p:sp>
      <p:graphicFrame>
        <p:nvGraphicFramePr>
          <p:cNvPr id="2" name="Diagramme 1"/>
          <p:cNvGraphicFramePr/>
          <p:nvPr/>
        </p:nvGraphicFramePr>
        <p:xfrm>
          <a:off x="2706805" y="87915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5813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18397" y="39756"/>
            <a:ext cx="72875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Dealing with channel members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521765" y="1912938"/>
            <a:ext cx="437369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fr-FR" sz="2400" dirty="0">
                <a:latin typeface="+mn-lt"/>
              </a:rPr>
              <a:t>financial and company strengths</a:t>
            </a:r>
          </a:p>
          <a:p>
            <a:pPr algn="ctr">
              <a:spcBef>
                <a:spcPct val="0"/>
              </a:spcBef>
            </a:pPr>
            <a:endParaRPr lang="en-US" altLang="fr-FR" sz="2400" dirty="0">
              <a:latin typeface="+mn-lt"/>
            </a:endParaRPr>
          </a:p>
          <a:p>
            <a:pPr algn="ctr">
              <a:spcBef>
                <a:spcPct val="0"/>
              </a:spcBef>
            </a:pPr>
            <a:r>
              <a:rPr lang="en-US" altLang="fr-FR" sz="2400" dirty="0">
                <a:latin typeface="+mn-lt"/>
              </a:rPr>
              <a:t>product factors</a:t>
            </a:r>
          </a:p>
          <a:p>
            <a:pPr algn="ctr">
              <a:spcBef>
                <a:spcPct val="0"/>
              </a:spcBef>
            </a:pPr>
            <a:endParaRPr lang="en-US" altLang="fr-FR" sz="2400" dirty="0">
              <a:latin typeface="+mn-lt"/>
            </a:endParaRPr>
          </a:p>
          <a:p>
            <a:pPr algn="ctr">
              <a:spcBef>
                <a:spcPct val="0"/>
              </a:spcBef>
            </a:pPr>
            <a:r>
              <a:rPr lang="en-US" altLang="fr-FR" sz="2400" dirty="0">
                <a:latin typeface="+mn-lt"/>
              </a:rPr>
              <a:t>market skills</a:t>
            </a:r>
          </a:p>
          <a:p>
            <a:pPr algn="ctr">
              <a:spcBef>
                <a:spcPct val="0"/>
              </a:spcBef>
            </a:pPr>
            <a:endParaRPr lang="en-US" altLang="fr-FR" sz="2400" dirty="0">
              <a:latin typeface="+mn-lt"/>
            </a:endParaRPr>
          </a:p>
          <a:p>
            <a:pPr algn="ctr">
              <a:spcBef>
                <a:spcPct val="0"/>
              </a:spcBef>
            </a:pPr>
            <a:r>
              <a:rPr lang="en-US" altLang="fr-FR" sz="2400" dirty="0">
                <a:latin typeface="+mn-lt"/>
              </a:rPr>
              <a:t>commitment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688388" y="6092825"/>
            <a:ext cx="1778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600">
                <a:solidFill>
                  <a:schemeClr val="bg1"/>
                </a:solidFill>
                <a:latin typeface="Times New Roman" panose="02020603050405020304" pitchFamily="18" charset="0"/>
              </a:rPr>
              <a:t>Brennan et al 2007 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205289" y="973139"/>
            <a:ext cx="30233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dirty="0">
                <a:latin typeface="+mn-lt"/>
              </a:rPr>
              <a:t>Selection criteria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518397" y="1873182"/>
            <a:ext cx="7287572" cy="28379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415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625031" y="876741"/>
            <a:ext cx="30743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2800" dirty="0">
                <a:latin typeface="+mn-lt"/>
              </a:rPr>
              <a:t>Support/motivation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964690" y="1871457"/>
            <a:ext cx="2390976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fr-FR" sz="2400" dirty="0">
                <a:latin typeface="+mn-lt"/>
              </a:rPr>
              <a:t>communication</a:t>
            </a:r>
          </a:p>
          <a:p>
            <a:pPr algn="ctr">
              <a:spcBef>
                <a:spcPct val="0"/>
              </a:spcBef>
            </a:pPr>
            <a:endParaRPr lang="en-US" altLang="fr-FR" sz="2400" dirty="0">
              <a:latin typeface="+mn-lt"/>
            </a:endParaRPr>
          </a:p>
          <a:p>
            <a:pPr algn="ctr">
              <a:spcBef>
                <a:spcPct val="0"/>
              </a:spcBef>
            </a:pPr>
            <a:r>
              <a:rPr lang="en-US" altLang="fr-FR" sz="2400" dirty="0">
                <a:latin typeface="+mn-lt"/>
              </a:rPr>
              <a:t>salesforce</a:t>
            </a:r>
          </a:p>
          <a:p>
            <a:pPr algn="ctr">
              <a:spcBef>
                <a:spcPct val="0"/>
              </a:spcBef>
            </a:pPr>
            <a:endParaRPr lang="en-US" altLang="fr-FR" sz="2400" dirty="0">
              <a:latin typeface="+mn-lt"/>
            </a:endParaRPr>
          </a:p>
          <a:p>
            <a:pPr algn="ctr">
              <a:spcBef>
                <a:spcPct val="0"/>
              </a:spcBef>
            </a:pPr>
            <a:r>
              <a:rPr lang="en-US" altLang="fr-FR" sz="2400" dirty="0">
                <a:latin typeface="+mn-lt"/>
              </a:rPr>
              <a:t>“logistics”</a:t>
            </a:r>
          </a:p>
          <a:p>
            <a:pPr algn="ctr">
              <a:spcBef>
                <a:spcPct val="0"/>
              </a:spcBef>
            </a:pPr>
            <a:endParaRPr lang="en-US" altLang="fr-FR" sz="2400" dirty="0">
              <a:latin typeface="+mn-lt"/>
            </a:endParaRPr>
          </a:p>
          <a:p>
            <a:pPr algn="ctr">
              <a:spcBef>
                <a:spcPct val="0"/>
              </a:spcBef>
            </a:pPr>
            <a:r>
              <a:rPr lang="en-US" altLang="fr-FR" sz="2400" dirty="0">
                <a:latin typeface="+mn-lt"/>
              </a:rPr>
              <a:t>pricing…margins</a:t>
            </a:r>
          </a:p>
          <a:p>
            <a:pPr algn="ctr">
              <a:spcBef>
                <a:spcPct val="0"/>
              </a:spcBef>
            </a:pPr>
            <a:endParaRPr lang="en-US" altLang="fr-FR" sz="2400" dirty="0">
              <a:latin typeface="+mn-lt"/>
            </a:endParaRPr>
          </a:p>
          <a:p>
            <a:pPr algn="ctr">
              <a:spcBef>
                <a:spcPct val="0"/>
              </a:spcBef>
            </a:pPr>
            <a:r>
              <a:rPr lang="en-US" altLang="fr-FR" sz="2400" dirty="0">
                <a:latin typeface="+mn-lt"/>
              </a:rPr>
              <a:t>promotion</a:t>
            </a:r>
          </a:p>
          <a:p>
            <a:pPr algn="ctr">
              <a:spcBef>
                <a:spcPct val="0"/>
              </a:spcBef>
            </a:pPr>
            <a:endParaRPr lang="en-US" altLang="fr-FR" sz="2400" dirty="0">
              <a:latin typeface="+mn-lt"/>
            </a:endParaRPr>
          </a:p>
          <a:p>
            <a:pPr algn="ctr">
              <a:spcBef>
                <a:spcPct val="0"/>
              </a:spcBef>
            </a:pPr>
            <a:r>
              <a:rPr lang="en-US" altLang="fr-FR" sz="2400" dirty="0">
                <a:latin typeface="+mn-lt"/>
              </a:rPr>
              <a:t>training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18397" y="39756"/>
            <a:ext cx="72875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Dealing with channel members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4625031" y="1669774"/>
            <a:ext cx="3074303" cy="45123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11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gner un rectangle avec un coin du même côté 9"/>
          <p:cNvSpPr/>
          <p:nvPr/>
        </p:nvSpPr>
        <p:spPr>
          <a:xfrm rot="16200000">
            <a:off x="6254939" y="1464276"/>
            <a:ext cx="4472700" cy="4910020"/>
          </a:xfrm>
          <a:prstGeom prst="snip2Same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ogner un rectangle avec un coin du même côté 3"/>
          <p:cNvSpPr/>
          <p:nvPr/>
        </p:nvSpPr>
        <p:spPr>
          <a:xfrm rot="5400000">
            <a:off x="1152849" y="1371510"/>
            <a:ext cx="4472700" cy="4910020"/>
          </a:xfrm>
          <a:prstGeom prst="snip2Same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703389" y="188914"/>
            <a:ext cx="944540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Dealing with channel members: conflict</a:t>
            </a:r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1142999" y="1808505"/>
            <a:ext cx="4495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fr-FR" sz="2400" dirty="0">
                <a:latin typeface="+mn-lt"/>
              </a:rPr>
              <a:t>differences in objectives </a:t>
            </a:r>
          </a:p>
          <a:p>
            <a:pPr lvl="3" algn="ctr" eaLnBrk="1" hangingPunct="1">
              <a:lnSpc>
                <a:spcPct val="80000"/>
              </a:lnSpc>
            </a:pPr>
            <a:endParaRPr lang="en-US" altLang="fr-FR" sz="2400" dirty="0">
              <a:latin typeface="+mn-lt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fr-FR" sz="2400" dirty="0">
                <a:latin typeface="+mn-lt"/>
              </a:rPr>
              <a:t>differences in acceptable costs and rewards</a:t>
            </a:r>
          </a:p>
          <a:p>
            <a:pPr lvl="3" algn="ctr" eaLnBrk="1" hangingPunct="1">
              <a:lnSpc>
                <a:spcPct val="80000"/>
              </a:lnSpc>
            </a:pPr>
            <a:endParaRPr lang="en-US" altLang="fr-FR" sz="2400" dirty="0">
              <a:latin typeface="+mn-lt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fr-FR" sz="2400" dirty="0">
                <a:latin typeface="+mn-lt"/>
              </a:rPr>
              <a:t>differences in desired product lines</a:t>
            </a:r>
          </a:p>
          <a:p>
            <a:pPr lvl="3" algn="ctr" eaLnBrk="1" hangingPunct="1">
              <a:lnSpc>
                <a:spcPct val="80000"/>
              </a:lnSpc>
            </a:pPr>
            <a:endParaRPr lang="en-US" altLang="fr-FR" sz="2400" dirty="0">
              <a:latin typeface="+mn-lt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fr-FR" sz="2400" dirty="0">
                <a:latin typeface="+mn-lt"/>
              </a:rPr>
              <a:t>use of multiple distribution channels</a:t>
            </a:r>
          </a:p>
          <a:p>
            <a:pPr lvl="3" algn="ctr" eaLnBrk="1" hangingPunct="1">
              <a:lnSpc>
                <a:spcPct val="80000"/>
              </a:lnSpc>
            </a:pPr>
            <a:endParaRPr lang="en-US" altLang="fr-FR" sz="2400" dirty="0">
              <a:latin typeface="+mn-lt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fr-FR" sz="2400" dirty="0">
                <a:latin typeface="+mn-lt"/>
              </a:rPr>
              <a:t>inadequate performance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722979" y="1065905"/>
            <a:ext cx="24929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2800" dirty="0">
                <a:latin typeface="+mn-lt"/>
              </a:rPr>
              <a:t>Sources			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560266" y="1750463"/>
            <a:ext cx="4102149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fr-FR" sz="2400" dirty="0">
                <a:latin typeface="+mn-lt"/>
              </a:rPr>
              <a:t>develop partnership approach</a:t>
            </a:r>
          </a:p>
          <a:p>
            <a:pPr algn="ctr">
              <a:spcBef>
                <a:spcPct val="0"/>
              </a:spcBef>
            </a:pPr>
            <a:endParaRPr lang="en-US" altLang="fr-FR" sz="2400" dirty="0">
              <a:latin typeface="+mn-lt"/>
            </a:endParaRPr>
          </a:p>
          <a:p>
            <a:pPr algn="ctr">
              <a:spcBef>
                <a:spcPct val="0"/>
              </a:spcBef>
            </a:pPr>
            <a:r>
              <a:rPr lang="en-US" altLang="fr-FR" sz="2400" dirty="0">
                <a:latin typeface="+mn-lt"/>
              </a:rPr>
              <a:t>training in conflict handling</a:t>
            </a:r>
          </a:p>
          <a:p>
            <a:pPr algn="ctr">
              <a:spcBef>
                <a:spcPct val="0"/>
              </a:spcBef>
            </a:pPr>
            <a:endParaRPr lang="en-US" altLang="fr-FR" sz="2400" dirty="0">
              <a:latin typeface="+mn-lt"/>
            </a:endParaRPr>
          </a:p>
          <a:p>
            <a:pPr algn="ctr">
              <a:spcBef>
                <a:spcPct val="0"/>
              </a:spcBef>
            </a:pPr>
            <a:r>
              <a:rPr lang="en-US" altLang="fr-FR" sz="2400" dirty="0">
                <a:latin typeface="+mn-lt"/>
              </a:rPr>
              <a:t>market partitioning</a:t>
            </a:r>
          </a:p>
          <a:p>
            <a:pPr algn="ctr">
              <a:spcBef>
                <a:spcPct val="0"/>
              </a:spcBef>
            </a:pPr>
            <a:endParaRPr lang="en-US" altLang="fr-FR" sz="2400" dirty="0">
              <a:latin typeface="+mn-lt"/>
            </a:endParaRPr>
          </a:p>
          <a:p>
            <a:pPr algn="ctr">
              <a:spcBef>
                <a:spcPct val="0"/>
              </a:spcBef>
            </a:pPr>
            <a:r>
              <a:rPr lang="en-US" altLang="fr-FR" sz="2400" dirty="0">
                <a:latin typeface="+mn-lt"/>
              </a:rPr>
              <a:t>improve performance</a:t>
            </a:r>
          </a:p>
          <a:p>
            <a:pPr algn="ctr">
              <a:spcBef>
                <a:spcPct val="0"/>
              </a:spcBef>
            </a:pPr>
            <a:endParaRPr lang="en-US" altLang="fr-FR" sz="2400" dirty="0">
              <a:latin typeface="+mn-lt"/>
            </a:endParaRPr>
          </a:p>
          <a:p>
            <a:pPr algn="ctr">
              <a:spcBef>
                <a:spcPct val="0"/>
              </a:spcBef>
            </a:pPr>
            <a:r>
              <a:rPr lang="en-US" altLang="fr-FR" sz="2400" dirty="0">
                <a:latin typeface="+mn-lt"/>
              </a:rPr>
              <a:t>channel ownership</a:t>
            </a:r>
          </a:p>
          <a:p>
            <a:pPr algn="ctr">
              <a:spcBef>
                <a:spcPct val="0"/>
              </a:spcBef>
            </a:pPr>
            <a:endParaRPr lang="en-US" altLang="fr-FR" sz="2400" dirty="0">
              <a:latin typeface="+mn-lt"/>
            </a:endParaRPr>
          </a:p>
          <a:p>
            <a:pPr algn="ctr">
              <a:spcBef>
                <a:spcPct val="0"/>
              </a:spcBef>
            </a:pPr>
            <a:r>
              <a:rPr lang="en-US" altLang="fr-FR" sz="2400" dirty="0">
                <a:latin typeface="+mn-lt"/>
              </a:rPr>
              <a:t>coercion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6818711" y="1096682"/>
            <a:ext cx="3672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fr-FR" sz="2800" dirty="0"/>
              <a:t>Handling and resolution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68189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19915" y="407017"/>
            <a:ext cx="638014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fr-FR" sz="4400" dirty="0">
                <a:latin typeface="+mn-lt"/>
              </a:rPr>
              <a:t>Supply chain management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51064" y="1431926"/>
            <a:ext cx="84089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fr-FR" sz="2400" dirty="0">
                <a:latin typeface="+mn-lt"/>
              </a:rPr>
              <a:t>the planning and coordination of all activities of parties within a specific supply chain to provide the end customer with a product which adds value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19915" y="3118011"/>
            <a:ext cx="210993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fr-FR" sz="4400" dirty="0">
                <a:latin typeface="+mn-lt"/>
              </a:rPr>
              <a:t>Logistics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98675" y="4132581"/>
            <a:ext cx="84089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fr-FR" sz="2400" dirty="0">
                <a:latin typeface="+mn-lt"/>
              </a:rPr>
              <a:t>the coordination of activities that contribute to the forward and reverse flow of information, goods and services between the point of origin and point of consumption to satisfy customer needs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1574883" y="1176458"/>
            <a:ext cx="9458877" cy="17089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1564723" y="3970458"/>
            <a:ext cx="9458877" cy="17089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166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Diagramme 20"/>
          <p:cNvGraphicFramePr/>
          <p:nvPr>
            <p:extLst>
              <p:ext uri="{D42A27DB-BD31-4B8C-83A1-F6EECF244321}">
                <p14:modId xmlns:p14="http://schemas.microsoft.com/office/powerpoint/2010/main" val="513542571"/>
              </p:ext>
            </p:extLst>
          </p:nvPr>
        </p:nvGraphicFramePr>
        <p:xfrm>
          <a:off x="1400077" y="1029001"/>
          <a:ext cx="877838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Rectangle 23"/>
          <p:cNvSpPr/>
          <p:nvPr/>
        </p:nvSpPr>
        <p:spPr>
          <a:xfrm>
            <a:off x="191266" y="211287"/>
            <a:ext cx="121563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/>
              <a:t>Figure 11.1 The circular fashion value chain	</a:t>
            </a:r>
            <a:endParaRPr lang="fr-FR" sz="4400" dirty="0"/>
          </a:p>
        </p:txBody>
      </p:sp>
      <p:sp>
        <p:nvSpPr>
          <p:cNvPr id="25" name="Rectangle 24"/>
          <p:cNvSpPr/>
          <p:nvPr/>
        </p:nvSpPr>
        <p:spPr>
          <a:xfrm>
            <a:off x="8506296" y="6139891"/>
            <a:ext cx="29113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/>
              <a:t>(adapted from </a:t>
            </a:r>
            <a:r>
              <a:rPr lang="en-GB" sz="1400" dirty="0" err="1"/>
              <a:t>Andersson</a:t>
            </a:r>
            <a:r>
              <a:rPr lang="en-GB" sz="1400" dirty="0"/>
              <a:t> et al. 2018)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892789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425701" y="44450"/>
            <a:ext cx="75437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Reasons for direct “distribution”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633811" y="1169229"/>
            <a:ext cx="908774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GB" altLang="fr-FR" sz="2400" dirty="0">
                <a:latin typeface="+mn-lt"/>
              </a:rPr>
              <a:t>Customers	</a:t>
            </a:r>
          </a:p>
          <a:p>
            <a:pPr>
              <a:spcBef>
                <a:spcPct val="0"/>
              </a:spcBef>
              <a:buNone/>
            </a:pPr>
            <a:r>
              <a:rPr lang="en-GB" altLang="fr-FR" sz="2400" dirty="0">
                <a:latin typeface="+mn-lt"/>
              </a:rPr>
              <a:t>	large &amp; well defined groups of customers who require </a:t>
            </a:r>
          </a:p>
          <a:p>
            <a:pPr>
              <a:spcBef>
                <a:spcPct val="0"/>
              </a:spcBef>
              <a:buNone/>
            </a:pPr>
            <a:r>
              <a:rPr lang="en-GB" altLang="fr-FR" sz="2400" dirty="0">
                <a:latin typeface="+mn-lt"/>
              </a:rPr>
              <a:t>	- direct dealing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	- large amount of information on product use/features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	- limited logistics services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			</a:t>
            </a:r>
          </a:p>
        </p:txBody>
      </p:sp>
      <p:sp>
        <p:nvSpPr>
          <p:cNvPr id="2" name="Rectangle 1"/>
          <p:cNvSpPr/>
          <p:nvPr/>
        </p:nvSpPr>
        <p:spPr>
          <a:xfrm>
            <a:off x="1477075" y="3528224"/>
            <a:ext cx="96132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/>
              <a:t>Sales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/>
              <a:t>	</a:t>
            </a:r>
            <a:r>
              <a:rPr lang="en-GB" altLang="fr-FR" sz="2400" i="1" dirty="0"/>
              <a:t>process</a:t>
            </a:r>
            <a:r>
              <a:rPr lang="en-GB" altLang="fr-FR" sz="2400" dirty="0"/>
              <a:t> involves extensive negotiations &amp; with senior management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/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i="1" dirty="0"/>
              <a:t>	function</a:t>
            </a:r>
            <a:r>
              <a:rPr lang="en-GB" altLang="fr-FR" sz="2400" dirty="0"/>
              <a:t> needs to be controlled  to ensure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/>
              <a:t>	- correct supply of total package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/>
              <a:t>	- quick response to market conditions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1351724" y="3381334"/>
            <a:ext cx="9462052" cy="264177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1345098" y="850168"/>
            <a:ext cx="9462052" cy="264177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901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79651" y="260350"/>
            <a:ext cx="805605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Reasons for indirect “distribution”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605985" y="1798638"/>
            <a:ext cx="7185429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en-GB" altLang="fr-FR" sz="2400" dirty="0">
                <a:latin typeface="+mn-lt"/>
              </a:rPr>
              <a:t>fragmented &amp; widely dispersed markets</a:t>
            </a:r>
          </a:p>
          <a:p>
            <a:pPr marL="342900" indent="-342900">
              <a:spcBef>
                <a:spcPct val="0"/>
              </a:spcBef>
            </a:pPr>
            <a:endParaRPr lang="en-GB" altLang="fr-FR" sz="2400" dirty="0">
              <a:latin typeface="+mn-lt"/>
            </a:endParaRPr>
          </a:p>
          <a:p>
            <a:pPr marL="342900" indent="-342900">
              <a:spcBef>
                <a:spcPct val="0"/>
              </a:spcBef>
            </a:pPr>
            <a:r>
              <a:rPr lang="en-GB" altLang="fr-FR" sz="2400" dirty="0">
                <a:latin typeface="+mn-lt"/>
              </a:rPr>
              <a:t>low risk/uncertainty</a:t>
            </a:r>
          </a:p>
          <a:p>
            <a:pPr marL="342900" indent="-342900">
              <a:spcBef>
                <a:spcPct val="0"/>
              </a:spcBef>
            </a:pPr>
            <a:endParaRPr lang="en-GB" altLang="fr-FR" sz="2400" dirty="0">
              <a:latin typeface="+mn-lt"/>
            </a:endParaRPr>
          </a:p>
          <a:p>
            <a:pPr marL="342900" indent="-342900">
              <a:spcBef>
                <a:spcPct val="0"/>
              </a:spcBef>
            </a:pPr>
            <a:r>
              <a:rPr lang="en-GB" altLang="fr-FR" sz="2400" dirty="0">
                <a:latin typeface="+mn-lt"/>
              </a:rPr>
              <a:t>uniform product offering</a:t>
            </a:r>
          </a:p>
          <a:p>
            <a:pPr marL="342900" indent="-342900">
              <a:spcBef>
                <a:spcPct val="0"/>
              </a:spcBef>
            </a:pPr>
            <a:endParaRPr lang="en-GB" altLang="fr-FR" sz="2400" dirty="0">
              <a:latin typeface="+mn-lt"/>
            </a:endParaRPr>
          </a:p>
          <a:p>
            <a:pPr marL="342900" indent="-342900">
              <a:spcBef>
                <a:spcPct val="0"/>
              </a:spcBef>
            </a:pPr>
            <a:r>
              <a:rPr lang="en-GB" altLang="fr-FR" sz="2400" dirty="0">
                <a:latin typeface="+mn-lt"/>
              </a:rPr>
              <a:t>multiple item &amp; brand purchases in single transaction</a:t>
            </a:r>
          </a:p>
          <a:p>
            <a:pPr marL="342900" indent="-342900">
              <a:spcBef>
                <a:spcPct val="0"/>
              </a:spcBef>
            </a:pPr>
            <a:endParaRPr lang="en-GB" altLang="fr-FR" sz="2400" dirty="0">
              <a:latin typeface="+mn-lt"/>
            </a:endParaRPr>
          </a:p>
          <a:p>
            <a:pPr marL="342900" indent="-342900">
              <a:spcBef>
                <a:spcPct val="0"/>
              </a:spcBef>
            </a:pPr>
            <a:r>
              <a:rPr lang="en-GB" altLang="fr-FR" sz="2400" dirty="0">
                <a:latin typeface="+mn-lt"/>
              </a:rPr>
              <a:t>low value transactions</a:t>
            </a:r>
          </a:p>
          <a:p>
            <a:pPr marL="342900" indent="-342900">
              <a:spcBef>
                <a:spcPct val="0"/>
              </a:spcBef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en-GB" altLang="fr-F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6205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495551" y="377688"/>
            <a:ext cx="72426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Functions of channel members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610735" y="2289175"/>
            <a:ext cx="379257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fr-FR" sz="2400" dirty="0">
                <a:latin typeface="+mn-lt"/>
              </a:rPr>
              <a:t>reconciling needs</a:t>
            </a:r>
          </a:p>
          <a:p>
            <a:pPr>
              <a:spcBef>
                <a:spcPct val="0"/>
              </a:spcBef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</a:pPr>
            <a:r>
              <a:rPr lang="en-GB" altLang="fr-FR" sz="2400" dirty="0">
                <a:latin typeface="+mn-lt"/>
              </a:rPr>
              <a:t>improving efficiency</a:t>
            </a:r>
          </a:p>
          <a:p>
            <a:pPr>
              <a:spcBef>
                <a:spcPct val="0"/>
              </a:spcBef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</a:pPr>
            <a:r>
              <a:rPr lang="en-GB" altLang="fr-FR" sz="2400" dirty="0">
                <a:latin typeface="+mn-lt"/>
              </a:rPr>
              <a:t>improving accessibility</a:t>
            </a:r>
          </a:p>
          <a:p>
            <a:pPr>
              <a:spcBef>
                <a:spcPct val="0"/>
              </a:spcBef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</a:pPr>
            <a:r>
              <a:rPr lang="en-GB" altLang="fr-FR" sz="2400" dirty="0">
                <a:latin typeface="+mn-lt"/>
              </a:rPr>
              <a:t>providing specialist services</a:t>
            </a:r>
          </a:p>
        </p:txBody>
      </p:sp>
    </p:spTree>
    <p:extLst>
      <p:ext uri="{BB962C8B-B14F-4D97-AF65-F5344CB8AC3E}">
        <p14:creationId xmlns:p14="http://schemas.microsoft.com/office/powerpoint/2010/main" val="2036379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73003" y="424484"/>
            <a:ext cx="57677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Types of intermediaries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781004" y="2148166"/>
            <a:ext cx="655179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en-GB" altLang="fr-FR" sz="2400" dirty="0">
                <a:latin typeface="Arial Narrow" panose="020B0606020202030204" pitchFamily="34" charset="0"/>
              </a:rPr>
              <a:t>	avoids personal selling costs for principal</a:t>
            </a:r>
          </a:p>
          <a:p>
            <a:pPr marL="342900" indent="-342900">
              <a:spcBef>
                <a:spcPct val="0"/>
              </a:spcBef>
            </a:pPr>
            <a:endParaRPr lang="en-GB" altLang="fr-FR" sz="2400" dirty="0">
              <a:latin typeface="Arial Narrow" panose="020B0606020202030204" pitchFamily="34" charset="0"/>
            </a:endParaRPr>
          </a:p>
          <a:p>
            <a:pPr marL="342900" indent="-342900">
              <a:spcBef>
                <a:spcPct val="0"/>
              </a:spcBef>
            </a:pPr>
            <a:r>
              <a:rPr lang="en-GB" altLang="fr-FR" sz="2400" dirty="0">
                <a:latin typeface="Arial Narrow" panose="020B0606020202030204" pitchFamily="34" charset="0"/>
              </a:rPr>
              <a:t>	earn commission for orders received by principal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Arial Narrow" panose="020B0606020202030204" pitchFamily="34" charset="0"/>
              </a:rPr>
              <a:t>		</a:t>
            </a:r>
          </a:p>
          <a:p>
            <a:pPr marL="342900" indent="-342900">
              <a:spcBef>
                <a:spcPct val="0"/>
              </a:spcBef>
            </a:pPr>
            <a:r>
              <a:rPr lang="en-GB" altLang="fr-FR" sz="2400" dirty="0">
                <a:latin typeface="Arial Narrow" panose="020B0606020202030204" pitchFamily="34" charset="0"/>
              </a:rPr>
              <a:t>	does not take title to goods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Arial Narrow" panose="020B0606020202030204" pitchFamily="34" charset="0"/>
              </a:rPr>
              <a:t>	</a:t>
            </a:r>
          </a:p>
          <a:p>
            <a:pPr marL="342900" indent="-342900">
              <a:spcBef>
                <a:spcPct val="0"/>
              </a:spcBef>
            </a:pPr>
            <a:r>
              <a:rPr lang="en-GB" altLang="fr-FR" sz="2400" dirty="0">
                <a:latin typeface="Arial Narrow" panose="020B0606020202030204" pitchFamily="34" charset="0"/>
              </a:rPr>
              <a:t>	brings	regional market knowledge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Arial Narrow" panose="020B0606020202030204" pitchFamily="34" charset="0"/>
              </a:rPr>
              <a:t>		established client relationships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Arial Narrow" panose="020B0606020202030204" pitchFamily="34" charset="0"/>
              </a:rPr>
              <a:t>		non-competing product lines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Arial Narrow" panose="020B0606020202030204" pitchFamily="34" charset="0"/>
              </a:rPr>
              <a:t>		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72071" y="1273437"/>
            <a:ext cx="1569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fr-FR" sz="3200" dirty="0"/>
              <a:t>Agent	</a:t>
            </a:r>
            <a:endParaRPr lang="fr-FR" sz="32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1276179" y="1958916"/>
            <a:ext cx="9561444" cy="39743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376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154927" y="2580448"/>
            <a:ext cx="820164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Arial Narrow" panose="020B0606020202030204" pitchFamily="34" charset="0"/>
              </a:rPr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Arial Narrow" panose="020B0606020202030204" pitchFamily="34" charset="0"/>
              </a:rPr>
              <a:t>obtains right from principal company to conduct business 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Arial Narrow" panose="020B0606020202030204" pitchFamily="34" charset="0"/>
              </a:rPr>
              <a:t>specified manner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Arial Narrow" panose="020B0606020202030204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173003" y="424484"/>
            <a:ext cx="57677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Types of intermediaries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22412" y="1279316"/>
            <a:ext cx="19732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fr-FR" sz="3200" dirty="0"/>
              <a:t>Franchisee</a:t>
            </a:r>
            <a:endParaRPr lang="fr-FR" sz="32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351721" y="2088532"/>
            <a:ext cx="9561444" cy="29804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89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671763" y="1745560"/>
            <a:ext cx="761663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		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 marL="342900" indent="-342900">
              <a:spcBef>
                <a:spcPct val="0"/>
              </a:spcBef>
            </a:pPr>
            <a:r>
              <a:rPr lang="en-GB" altLang="fr-FR" sz="2400" dirty="0">
                <a:latin typeface="+mn-lt"/>
              </a:rPr>
              <a:t>takes title of goods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 marL="342900" indent="-342900">
              <a:spcBef>
                <a:spcPct val="0"/>
              </a:spcBef>
            </a:pPr>
            <a:r>
              <a:rPr lang="en-GB" altLang="fr-FR" sz="2400" dirty="0">
                <a:latin typeface="+mn-lt"/>
              </a:rPr>
              <a:t>responsible for:		customer contact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				product availability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				repair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				assembly &amp; simple operations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8688388" y="6165850"/>
            <a:ext cx="172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600" dirty="0">
                <a:solidFill>
                  <a:schemeClr val="bg1"/>
                </a:solidFill>
                <a:latin typeface="Times New Roman" panose="02020603050405020304" pitchFamily="18" charset="0"/>
              </a:rPr>
              <a:t>Brennan et al 2007</a:t>
            </a:r>
            <a:endParaRPr lang="en-US" altLang="fr-FR" sz="16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173003" y="424484"/>
            <a:ext cx="57677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Types of intermediaries</a:t>
            </a:r>
          </a:p>
        </p:txBody>
      </p:sp>
      <p:sp>
        <p:nvSpPr>
          <p:cNvPr id="2" name="Rectangle 1"/>
          <p:cNvSpPr/>
          <p:nvPr/>
        </p:nvSpPr>
        <p:spPr>
          <a:xfrm>
            <a:off x="5142833" y="1176995"/>
            <a:ext cx="19890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fr-FR" sz="3200" dirty="0"/>
              <a:t>Distributor</a:t>
            </a:r>
            <a:endParaRPr lang="fr-FR" sz="32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296057" y="1998672"/>
            <a:ext cx="9561444" cy="39743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5021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338</Words>
  <Application>Microsoft Macintosh PowerPoint</Application>
  <PresentationFormat>Widescreen</PresentationFormat>
  <Paragraphs>167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Times New Roman</vt:lpstr>
      <vt:lpstr>Thème Office</vt:lpstr>
      <vt:lpstr>Business to Business Marketing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Kegde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to Business Marketing</dc:title>
  <dc:creator>Canning Louise</dc:creator>
  <cp:lastModifiedBy>Sanjit Sengupta</cp:lastModifiedBy>
  <cp:revision>2</cp:revision>
  <dcterms:created xsi:type="dcterms:W3CDTF">2019-12-14T19:52:58Z</dcterms:created>
  <dcterms:modified xsi:type="dcterms:W3CDTF">2020-08-09T20:19:56Z</dcterms:modified>
</cp:coreProperties>
</file>