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9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A95426-A55C-45CE-AF69-9EFACC02D2F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D1160F0-4590-4FEB-83A3-090428D06117}">
      <dgm:prSet custT="1"/>
      <dgm:spPr/>
      <dgm:t>
        <a:bodyPr/>
        <a:lstStyle/>
        <a:p>
          <a:pPr rtl="0"/>
          <a:r>
            <a:rPr lang="en-US" sz="2400" dirty="0"/>
            <a:t>customers less homogeneous;  this compounded further by their visibility and interaction with suppliers</a:t>
          </a:r>
          <a:endParaRPr lang="en-GB" sz="2400" dirty="0"/>
        </a:p>
      </dgm:t>
    </dgm:pt>
    <dgm:pt modelId="{45A62271-6DF4-48FF-B8A6-AC8E3D7334D8}" type="parTrans" cxnId="{F3E36154-3659-4E8B-A624-8BFD9006082E}">
      <dgm:prSet/>
      <dgm:spPr/>
      <dgm:t>
        <a:bodyPr/>
        <a:lstStyle/>
        <a:p>
          <a:endParaRPr lang="en-GB"/>
        </a:p>
      </dgm:t>
    </dgm:pt>
    <dgm:pt modelId="{57059931-2041-497F-A4AD-4BA4F0271D15}" type="sibTrans" cxnId="{F3E36154-3659-4E8B-A624-8BFD9006082E}">
      <dgm:prSet/>
      <dgm:spPr/>
      <dgm:t>
        <a:bodyPr/>
        <a:lstStyle/>
        <a:p>
          <a:endParaRPr lang="en-GB"/>
        </a:p>
      </dgm:t>
    </dgm:pt>
    <dgm:pt modelId="{B9287B58-AB31-4CF8-8BC2-568A5961078B}">
      <dgm:prSet custT="1"/>
      <dgm:spPr/>
      <dgm:t>
        <a:bodyPr/>
        <a:lstStyle/>
        <a:p>
          <a:pPr rtl="0"/>
          <a:r>
            <a:rPr lang="en-US" sz="2400" dirty="0"/>
            <a:t>customer interaction with suppliers complicates stimulus-response approaches used by marketer so that it’s less obvious as to when an outcome is the result of a specific approach</a:t>
          </a:r>
          <a:endParaRPr lang="en-GB" sz="2400" dirty="0"/>
        </a:p>
      </dgm:t>
    </dgm:pt>
    <dgm:pt modelId="{B5EEE0DB-C514-41F0-8547-8E25C5CD6D3A}" type="parTrans" cxnId="{EBF1F20C-2FCC-423F-A49D-1F4F734B9D64}">
      <dgm:prSet/>
      <dgm:spPr/>
      <dgm:t>
        <a:bodyPr/>
        <a:lstStyle/>
        <a:p>
          <a:endParaRPr lang="en-US"/>
        </a:p>
      </dgm:t>
    </dgm:pt>
    <dgm:pt modelId="{28B31FA6-8974-436C-83B0-A3EFDF107A12}" type="sibTrans" cxnId="{EBF1F20C-2FCC-423F-A49D-1F4F734B9D64}">
      <dgm:prSet/>
      <dgm:spPr/>
      <dgm:t>
        <a:bodyPr/>
        <a:lstStyle/>
        <a:p>
          <a:endParaRPr lang="en-US"/>
        </a:p>
      </dgm:t>
    </dgm:pt>
    <dgm:pt modelId="{BDCEA72F-688C-4E7A-B23B-EBB8F5627404}">
      <dgm:prSet custT="1"/>
      <dgm:spPr/>
      <dgm:t>
        <a:bodyPr/>
        <a:lstStyle/>
        <a:p>
          <a:pPr rtl="0"/>
          <a:r>
            <a:rPr lang="en-US" sz="2400" dirty="0"/>
            <a:t>interaction can cut both ways i.e. business customers often very active in communicating their needs to suppliers directly</a:t>
          </a:r>
          <a:endParaRPr lang="en-GB" sz="2400" dirty="0"/>
        </a:p>
      </dgm:t>
    </dgm:pt>
    <dgm:pt modelId="{F4600CA4-3B14-43DE-9BDA-966AC6C01FA5}" type="parTrans" cxnId="{13750463-BC46-4A91-9912-18BA71AE0A94}">
      <dgm:prSet/>
      <dgm:spPr/>
      <dgm:t>
        <a:bodyPr/>
        <a:lstStyle/>
        <a:p>
          <a:endParaRPr lang="en-US"/>
        </a:p>
      </dgm:t>
    </dgm:pt>
    <dgm:pt modelId="{0626AAA6-7AF7-4224-8BBA-648BEA0F642B}" type="sibTrans" cxnId="{13750463-BC46-4A91-9912-18BA71AE0A94}">
      <dgm:prSet/>
      <dgm:spPr/>
      <dgm:t>
        <a:bodyPr/>
        <a:lstStyle/>
        <a:p>
          <a:endParaRPr lang="en-US"/>
        </a:p>
      </dgm:t>
    </dgm:pt>
    <dgm:pt modelId="{2F4262F2-98C4-4374-82FA-FF7D3E8D7571}" type="pres">
      <dgm:prSet presAssocID="{78A95426-A55C-45CE-AF69-9EFACC02D2F6}" presName="linear" presStyleCnt="0">
        <dgm:presLayoutVars>
          <dgm:animLvl val="lvl"/>
          <dgm:resizeHandles val="exact"/>
        </dgm:presLayoutVars>
      </dgm:prSet>
      <dgm:spPr/>
    </dgm:pt>
    <dgm:pt modelId="{9C3247C1-9A7D-4835-923C-BC97730201C0}" type="pres">
      <dgm:prSet presAssocID="{DD1160F0-4590-4FEB-83A3-090428D06117}" presName="parentText" presStyleLbl="node1" presStyleIdx="0" presStyleCnt="3" custLinFactNeighborX="114" custLinFactNeighborY="-88410">
        <dgm:presLayoutVars>
          <dgm:chMax val="0"/>
          <dgm:bulletEnabled val="1"/>
        </dgm:presLayoutVars>
      </dgm:prSet>
      <dgm:spPr/>
    </dgm:pt>
    <dgm:pt modelId="{273B4FF6-090F-48A3-A472-2155D9DF2EC0}" type="pres">
      <dgm:prSet presAssocID="{57059931-2041-497F-A4AD-4BA4F0271D15}" presName="spacer" presStyleCnt="0"/>
      <dgm:spPr/>
    </dgm:pt>
    <dgm:pt modelId="{A86595D4-189A-4972-8291-D238DF562B4E}" type="pres">
      <dgm:prSet presAssocID="{B9287B58-AB31-4CF8-8BC2-568A5961078B}" presName="parentText" presStyleLbl="node1" presStyleIdx="1" presStyleCnt="3" custLinFactNeighborY="-50361">
        <dgm:presLayoutVars>
          <dgm:chMax val="0"/>
          <dgm:bulletEnabled val="1"/>
        </dgm:presLayoutVars>
      </dgm:prSet>
      <dgm:spPr/>
    </dgm:pt>
    <dgm:pt modelId="{2A659E88-BDCA-497A-8A55-5EF2151E6BC8}" type="pres">
      <dgm:prSet presAssocID="{28B31FA6-8974-436C-83B0-A3EFDF107A12}" presName="spacer" presStyleCnt="0"/>
      <dgm:spPr/>
    </dgm:pt>
    <dgm:pt modelId="{EAEB52E4-05A8-4A63-BA72-D3A5F641FC86}" type="pres">
      <dgm:prSet presAssocID="{BDCEA72F-688C-4E7A-B23B-EBB8F562740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ECAC800-1A34-45D5-AC8A-0981ED6786C9}" type="presOf" srcId="{BDCEA72F-688C-4E7A-B23B-EBB8F5627404}" destId="{EAEB52E4-05A8-4A63-BA72-D3A5F641FC86}" srcOrd="0" destOrd="0" presId="urn:microsoft.com/office/officeart/2005/8/layout/vList2"/>
    <dgm:cxn modelId="{EBF1F20C-2FCC-423F-A49D-1F4F734B9D64}" srcId="{78A95426-A55C-45CE-AF69-9EFACC02D2F6}" destId="{B9287B58-AB31-4CF8-8BC2-568A5961078B}" srcOrd="1" destOrd="0" parTransId="{B5EEE0DB-C514-41F0-8547-8E25C5CD6D3A}" sibTransId="{28B31FA6-8974-436C-83B0-A3EFDF107A12}"/>
    <dgm:cxn modelId="{DFCE631B-01EA-48E2-A16D-688AE7B90696}" type="presOf" srcId="{B9287B58-AB31-4CF8-8BC2-568A5961078B}" destId="{A86595D4-189A-4972-8291-D238DF562B4E}" srcOrd="0" destOrd="0" presId="urn:microsoft.com/office/officeart/2005/8/layout/vList2"/>
    <dgm:cxn modelId="{F3E36154-3659-4E8B-A624-8BFD9006082E}" srcId="{78A95426-A55C-45CE-AF69-9EFACC02D2F6}" destId="{DD1160F0-4590-4FEB-83A3-090428D06117}" srcOrd="0" destOrd="0" parTransId="{45A62271-6DF4-48FF-B8A6-AC8E3D7334D8}" sibTransId="{57059931-2041-497F-A4AD-4BA4F0271D15}"/>
    <dgm:cxn modelId="{13750463-BC46-4A91-9912-18BA71AE0A94}" srcId="{78A95426-A55C-45CE-AF69-9EFACC02D2F6}" destId="{BDCEA72F-688C-4E7A-B23B-EBB8F5627404}" srcOrd="2" destOrd="0" parTransId="{F4600CA4-3B14-43DE-9BDA-966AC6C01FA5}" sibTransId="{0626AAA6-7AF7-4224-8BBA-648BEA0F642B}"/>
    <dgm:cxn modelId="{6ACE8167-94DC-47F9-91CD-4337BA9D3885}" type="presOf" srcId="{DD1160F0-4590-4FEB-83A3-090428D06117}" destId="{9C3247C1-9A7D-4835-923C-BC97730201C0}" srcOrd="0" destOrd="0" presId="urn:microsoft.com/office/officeart/2005/8/layout/vList2"/>
    <dgm:cxn modelId="{B4C1758C-F577-4839-B5E7-A1E49FE111E2}" type="presOf" srcId="{78A95426-A55C-45CE-AF69-9EFACC02D2F6}" destId="{2F4262F2-98C4-4374-82FA-FF7D3E8D7571}" srcOrd="0" destOrd="0" presId="urn:microsoft.com/office/officeart/2005/8/layout/vList2"/>
    <dgm:cxn modelId="{6D195520-C741-43CC-816E-B975D48BC561}" type="presParOf" srcId="{2F4262F2-98C4-4374-82FA-FF7D3E8D7571}" destId="{9C3247C1-9A7D-4835-923C-BC97730201C0}" srcOrd="0" destOrd="0" presId="urn:microsoft.com/office/officeart/2005/8/layout/vList2"/>
    <dgm:cxn modelId="{8BCFD3A9-C613-4234-94B8-F97538078C50}" type="presParOf" srcId="{2F4262F2-98C4-4374-82FA-FF7D3E8D7571}" destId="{273B4FF6-090F-48A3-A472-2155D9DF2EC0}" srcOrd="1" destOrd="0" presId="urn:microsoft.com/office/officeart/2005/8/layout/vList2"/>
    <dgm:cxn modelId="{D7AC84F5-9FB3-40D4-91C5-DD7CE7EE0159}" type="presParOf" srcId="{2F4262F2-98C4-4374-82FA-FF7D3E8D7571}" destId="{A86595D4-189A-4972-8291-D238DF562B4E}" srcOrd="2" destOrd="0" presId="urn:microsoft.com/office/officeart/2005/8/layout/vList2"/>
    <dgm:cxn modelId="{19D062EA-0B5C-478E-8EC7-871DB8757878}" type="presParOf" srcId="{2F4262F2-98C4-4374-82FA-FF7D3E8D7571}" destId="{2A659E88-BDCA-497A-8A55-5EF2151E6BC8}" srcOrd="3" destOrd="0" presId="urn:microsoft.com/office/officeart/2005/8/layout/vList2"/>
    <dgm:cxn modelId="{35AC51FD-BE66-4755-A608-46E9F216C1C0}" type="presParOf" srcId="{2F4262F2-98C4-4374-82FA-FF7D3E8D7571}" destId="{EAEB52E4-05A8-4A63-BA72-D3A5F641FC8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A95426-A55C-45CE-AF69-9EFACC02D2F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D1160F0-4590-4FEB-83A3-090428D06117}">
      <dgm:prSet custT="1"/>
      <dgm:spPr/>
      <dgm:t>
        <a:bodyPr/>
        <a:lstStyle/>
        <a:p>
          <a:pPr rtl="0"/>
          <a:r>
            <a:rPr lang="en-US" sz="2400" dirty="0"/>
            <a:t>development of offerings is typically more complex and often developed in conjunction with customers</a:t>
          </a:r>
          <a:endParaRPr lang="en-GB" sz="2400" dirty="0"/>
        </a:p>
      </dgm:t>
    </dgm:pt>
    <dgm:pt modelId="{45A62271-6DF4-48FF-B8A6-AC8E3D7334D8}" type="parTrans" cxnId="{F3E36154-3659-4E8B-A624-8BFD9006082E}">
      <dgm:prSet/>
      <dgm:spPr/>
      <dgm:t>
        <a:bodyPr/>
        <a:lstStyle/>
        <a:p>
          <a:endParaRPr lang="en-GB"/>
        </a:p>
      </dgm:t>
    </dgm:pt>
    <dgm:pt modelId="{57059931-2041-497F-A4AD-4BA4F0271D15}" type="sibTrans" cxnId="{F3E36154-3659-4E8B-A624-8BFD9006082E}">
      <dgm:prSet/>
      <dgm:spPr/>
      <dgm:t>
        <a:bodyPr/>
        <a:lstStyle/>
        <a:p>
          <a:endParaRPr lang="en-GB"/>
        </a:p>
      </dgm:t>
    </dgm:pt>
    <dgm:pt modelId="{92C117D1-70E8-4FB9-91B4-722DDB39527C}">
      <dgm:prSet custT="1"/>
      <dgm:spPr/>
      <dgm:t>
        <a:bodyPr/>
        <a:lstStyle/>
        <a:p>
          <a:pPr rtl="0"/>
          <a:r>
            <a:rPr lang="en-US" sz="2400" dirty="0"/>
            <a:t>interactions with customers are often via a variety of channels</a:t>
          </a:r>
          <a:endParaRPr lang="en-GB" sz="2400" dirty="0"/>
        </a:p>
      </dgm:t>
    </dgm:pt>
    <dgm:pt modelId="{2E5F3BFA-3545-43EF-9A8F-B7C3E6C725D2}" type="parTrans" cxnId="{C96A4DA8-7A8D-4BD2-8126-854232EC203F}">
      <dgm:prSet/>
      <dgm:spPr/>
      <dgm:t>
        <a:bodyPr/>
        <a:lstStyle/>
        <a:p>
          <a:endParaRPr lang="en-US"/>
        </a:p>
      </dgm:t>
    </dgm:pt>
    <dgm:pt modelId="{E7228B07-0CCA-4797-89D9-390E036A6140}" type="sibTrans" cxnId="{C96A4DA8-7A8D-4BD2-8126-854232EC203F}">
      <dgm:prSet/>
      <dgm:spPr/>
      <dgm:t>
        <a:bodyPr/>
        <a:lstStyle/>
        <a:p>
          <a:endParaRPr lang="en-US"/>
        </a:p>
      </dgm:t>
    </dgm:pt>
    <dgm:pt modelId="{6929F3CA-C7B0-4529-B196-9F7D44718C4E}">
      <dgm:prSet custT="1"/>
      <dgm:spPr/>
      <dgm:t>
        <a:bodyPr/>
        <a:lstStyle/>
        <a:p>
          <a:pPr rtl="0"/>
          <a:r>
            <a:rPr lang="en-US" sz="2400" dirty="0"/>
            <a:t>evolution of market structure, competition, technology and product, leads to marked changes in segments</a:t>
          </a:r>
          <a:endParaRPr lang="en-GB" sz="2400" dirty="0"/>
        </a:p>
      </dgm:t>
    </dgm:pt>
    <dgm:pt modelId="{BCE160FF-3E1A-4B2E-8E84-15886E7BC0F5}" type="parTrans" cxnId="{EB775ABE-B971-4265-AF0D-B15521FA86BA}">
      <dgm:prSet/>
      <dgm:spPr/>
      <dgm:t>
        <a:bodyPr/>
        <a:lstStyle/>
        <a:p>
          <a:endParaRPr lang="en-US"/>
        </a:p>
      </dgm:t>
    </dgm:pt>
    <dgm:pt modelId="{5C52F3F7-8680-4FDF-9907-8F6AC9F0F7A4}" type="sibTrans" cxnId="{EB775ABE-B971-4265-AF0D-B15521FA86BA}">
      <dgm:prSet/>
      <dgm:spPr/>
      <dgm:t>
        <a:bodyPr/>
        <a:lstStyle/>
        <a:p>
          <a:endParaRPr lang="en-US"/>
        </a:p>
      </dgm:t>
    </dgm:pt>
    <dgm:pt modelId="{2F4262F2-98C4-4374-82FA-FF7D3E8D7571}" type="pres">
      <dgm:prSet presAssocID="{78A95426-A55C-45CE-AF69-9EFACC02D2F6}" presName="linear" presStyleCnt="0">
        <dgm:presLayoutVars>
          <dgm:animLvl val="lvl"/>
          <dgm:resizeHandles val="exact"/>
        </dgm:presLayoutVars>
      </dgm:prSet>
      <dgm:spPr/>
    </dgm:pt>
    <dgm:pt modelId="{9C3247C1-9A7D-4835-923C-BC97730201C0}" type="pres">
      <dgm:prSet presAssocID="{DD1160F0-4590-4FEB-83A3-090428D06117}" presName="parentText" presStyleLbl="node1" presStyleIdx="0" presStyleCnt="3" custLinFactNeighborX="114" custLinFactNeighborY="-65631">
        <dgm:presLayoutVars>
          <dgm:chMax val="0"/>
          <dgm:bulletEnabled val="1"/>
        </dgm:presLayoutVars>
      </dgm:prSet>
      <dgm:spPr/>
    </dgm:pt>
    <dgm:pt modelId="{273B4FF6-090F-48A3-A472-2155D9DF2EC0}" type="pres">
      <dgm:prSet presAssocID="{57059931-2041-497F-A4AD-4BA4F0271D15}" presName="spacer" presStyleCnt="0"/>
      <dgm:spPr/>
    </dgm:pt>
    <dgm:pt modelId="{16A68C0F-C32F-4C52-A6FD-480B20E29EDA}" type="pres">
      <dgm:prSet presAssocID="{92C117D1-70E8-4FB9-91B4-722DDB39527C}" presName="parentText" presStyleLbl="node1" presStyleIdx="1" presStyleCnt="3" custLinFactNeighborX="114" custLinFactNeighborY="-38653">
        <dgm:presLayoutVars>
          <dgm:chMax val="0"/>
          <dgm:bulletEnabled val="1"/>
        </dgm:presLayoutVars>
      </dgm:prSet>
      <dgm:spPr/>
    </dgm:pt>
    <dgm:pt modelId="{8EA5A52F-09CA-41C1-9D20-0FC8D5E81C56}" type="pres">
      <dgm:prSet presAssocID="{E7228B07-0CCA-4797-89D9-390E036A6140}" presName="spacer" presStyleCnt="0"/>
      <dgm:spPr/>
    </dgm:pt>
    <dgm:pt modelId="{EEF94271-3A89-41DE-8B2B-3944DC978F98}" type="pres">
      <dgm:prSet presAssocID="{6929F3CA-C7B0-4529-B196-9F7D44718C4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8B17A1B-5D0A-46A6-8A60-70023D5123E8}" type="presOf" srcId="{92C117D1-70E8-4FB9-91B4-722DDB39527C}" destId="{16A68C0F-C32F-4C52-A6FD-480B20E29EDA}" srcOrd="0" destOrd="0" presId="urn:microsoft.com/office/officeart/2005/8/layout/vList2"/>
    <dgm:cxn modelId="{F3E36154-3659-4E8B-A624-8BFD9006082E}" srcId="{78A95426-A55C-45CE-AF69-9EFACC02D2F6}" destId="{DD1160F0-4590-4FEB-83A3-090428D06117}" srcOrd="0" destOrd="0" parTransId="{45A62271-6DF4-48FF-B8A6-AC8E3D7334D8}" sibTransId="{57059931-2041-497F-A4AD-4BA4F0271D15}"/>
    <dgm:cxn modelId="{2B8E205E-E720-4477-8986-4D60EA09348D}" type="presOf" srcId="{78A95426-A55C-45CE-AF69-9EFACC02D2F6}" destId="{2F4262F2-98C4-4374-82FA-FF7D3E8D7571}" srcOrd="0" destOrd="0" presId="urn:microsoft.com/office/officeart/2005/8/layout/vList2"/>
    <dgm:cxn modelId="{2A26EC81-0B6C-4411-A3D1-2EAA8A7B2990}" type="presOf" srcId="{DD1160F0-4590-4FEB-83A3-090428D06117}" destId="{9C3247C1-9A7D-4835-923C-BC97730201C0}" srcOrd="0" destOrd="0" presId="urn:microsoft.com/office/officeart/2005/8/layout/vList2"/>
    <dgm:cxn modelId="{C96A4DA8-7A8D-4BD2-8126-854232EC203F}" srcId="{78A95426-A55C-45CE-AF69-9EFACC02D2F6}" destId="{92C117D1-70E8-4FB9-91B4-722DDB39527C}" srcOrd="1" destOrd="0" parTransId="{2E5F3BFA-3545-43EF-9A8F-B7C3E6C725D2}" sibTransId="{E7228B07-0CCA-4797-89D9-390E036A6140}"/>
    <dgm:cxn modelId="{EB775ABE-B971-4265-AF0D-B15521FA86BA}" srcId="{78A95426-A55C-45CE-AF69-9EFACC02D2F6}" destId="{6929F3CA-C7B0-4529-B196-9F7D44718C4E}" srcOrd="2" destOrd="0" parTransId="{BCE160FF-3E1A-4B2E-8E84-15886E7BC0F5}" sibTransId="{5C52F3F7-8680-4FDF-9907-8F6AC9F0F7A4}"/>
    <dgm:cxn modelId="{11B546EE-45D2-42A2-B795-7ACB9D1C945C}" type="presOf" srcId="{6929F3CA-C7B0-4529-B196-9F7D44718C4E}" destId="{EEF94271-3A89-41DE-8B2B-3944DC978F98}" srcOrd="0" destOrd="0" presId="urn:microsoft.com/office/officeart/2005/8/layout/vList2"/>
    <dgm:cxn modelId="{DC198BFE-3105-4811-88EB-9B06C57D3D04}" type="presParOf" srcId="{2F4262F2-98C4-4374-82FA-FF7D3E8D7571}" destId="{9C3247C1-9A7D-4835-923C-BC97730201C0}" srcOrd="0" destOrd="0" presId="urn:microsoft.com/office/officeart/2005/8/layout/vList2"/>
    <dgm:cxn modelId="{B9271B24-BDC4-4E70-A962-2A2F57F97BCA}" type="presParOf" srcId="{2F4262F2-98C4-4374-82FA-FF7D3E8D7571}" destId="{273B4FF6-090F-48A3-A472-2155D9DF2EC0}" srcOrd="1" destOrd="0" presId="urn:microsoft.com/office/officeart/2005/8/layout/vList2"/>
    <dgm:cxn modelId="{22DF9E53-E8E8-4DE6-A692-27628A9CC640}" type="presParOf" srcId="{2F4262F2-98C4-4374-82FA-FF7D3E8D7571}" destId="{16A68C0F-C32F-4C52-A6FD-480B20E29EDA}" srcOrd="2" destOrd="0" presId="urn:microsoft.com/office/officeart/2005/8/layout/vList2"/>
    <dgm:cxn modelId="{05FB3B7D-0590-4C08-88FA-22B07212F52A}" type="presParOf" srcId="{2F4262F2-98C4-4374-82FA-FF7D3E8D7571}" destId="{8EA5A52F-09CA-41C1-9D20-0FC8D5E81C56}" srcOrd="3" destOrd="0" presId="urn:microsoft.com/office/officeart/2005/8/layout/vList2"/>
    <dgm:cxn modelId="{5E1ECD0A-A15F-4929-B0F3-A8E92C3E7028}" type="presParOf" srcId="{2F4262F2-98C4-4374-82FA-FF7D3E8D7571}" destId="{EEF94271-3A89-41DE-8B2B-3944DC978F9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3247C1-9A7D-4835-923C-BC97730201C0}">
      <dsp:nvSpPr>
        <dsp:cNvPr id="0" name=""/>
        <dsp:cNvSpPr/>
      </dsp:nvSpPr>
      <dsp:spPr>
        <a:xfrm>
          <a:off x="0" y="0"/>
          <a:ext cx="10382944" cy="13308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customers less homogeneous;  this compounded further by their visibility and interaction with suppliers</a:t>
          </a:r>
          <a:endParaRPr lang="en-GB" sz="2400" kern="1200" dirty="0"/>
        </a:p>
      </dsp:txBody>
      <dsp:txXfrm>
        <a:off x="64968" y="64968"/>
        <a:ext cx="10253008" cy="1200939"/>
      </dsp:txXfrm>
    </dsp:sp>
    <dsp:sp modelId="{A86595D4-189A-4972-8291-D238DF562B4E}">
      <dsp:nvSpPr>
        <dsp:cNvPr id="0" name=""/>
        <dsp:cNvSpPr/>
      </dsp:nvSpPr>
      <dsp:spPr>
        <a:xfrm>
          <a:off x="0" y="1589302"/>
          <a:ext cx="10382944" cy="13308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customer interaction with suppliers complicates stimulus-response approaches used by marketer so that it’s less obvious as to when an outcome is the result of a specific approach</a:t>
          </a:r>
          <a:endParaRPr lang="en-GB" sz="2400" kern="1200" dirty="0"/>
        </a:p>
      </dsp:txBody>
      <dsp:txXfrm>
        <a:off x="64968" y="1654270"/>
        <a:ext cx="10253008" cy="1200939"/>
      </dsp:txXfrm>
    </dsp:sp>
    <dsp:sp modelId="{EAEB52E4-05A8-4A63-BA72-D3A5F641FC86}">
      <dsp:nvSpPr>
        <dsp:cNvPr id="0" name=""/>
        <dsp:cNvSpPr/>
      </dsp:nvSpPr>
      <dsp:spPr>
        <a:xfrm>
          <a:off x="0" y="3201653"/>
          <a:ext cx="10382944" cy="13308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interaction can cut both ways i.e. business customers often very active in communicating their needs to suppliers directly</a:t>
          </a:r>
          <a:endParaRPr lang="en-GB" sz="2400" kern="1200" dirty="0"/>
        </a:p>
      </dsp:txBody>
      <dsp:txXfrm>
        <a:off x="64968" y="3266621"/>
        <a:ext cx="10253008" cy="12009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3247C1-9A7D-4835-923C-BC97730201C0}">
      <dsp:nvSpPr>
        <dsp:cNvPr id="0" name=""/>
        <dsp:cNvSpPr/>
      </dsp:nvSpPr>
      <dsp:spPr>
        <a:xfrm>
          <a:off x="0" y="213754"/>
          <a:ext cx="1038294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development of offerings is typically more complex and often developed in conjunction with customers</a:t>
          </a:r>
          <a:endParaRPr lang="en-GB" sz="2400" kern="1200" dirty="0"/>
        </a:p>
      </dsp:txBody>
      <dsp:txXfrm>
        <a:off x="59399" y="273153"/>
        <a:ext cx="10264146" cy="1098002"/>
      </dsp:txXfrm>
    </dsp:sp>
    <dsp:sp modelId="{16A68C0F-C32F-4C52-A6FD-480B20E29EDA}">
      <dsp:nvSpPr>
        <dsp:cNvPr id="0" name=""/>
        <dsp:cNvSpPr/>
      </dsp:nvSpPr>
      <dsp:spPr>
        <a:xfrm>
          <a:off x="0" y="1668257"/>
          <a:ext cx="1038294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interactions with customers are often via a variety of channels</a:t>
          </a:r>
          <a:endParaRPr lang="en-GB" sz="2400" kern="1200" dirty="0"/>
        </a:p>
      </dsp:txBody>
      <dsp:txXfrm>
        <a:off x="59399" y="1727656"/>
        <a:ext cx="10264146" cy="1098002"/>
      </dsp:txXfrm>
    </dsp:sp>
    <dsp:sp modelId="{EEF94271-3A89-41DE-8B2B-3944DC978F98}">
      <dsp:nvSpPr>
        <dsp:cNvPr id="0" name=""/>
        <dsp:cNvSpPr/>
      </dsp:nvSpPr>
      <dsp:spPr>
        <a:xfrm>
          <a:off x="0" y="3144616"/>
          <a:ext cx="1038294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evolution of market structure, competition, technology and product, leads to marked changes in segments</a:t>
          </a:r>
          <a:endParaRPr lang="en-GB" sz="2400" kern="1200" dirty="0"/>
        </a:p>
      </dsp:txBody>
      <dsp:txXfrm>
        <a:off x="59399" y="3204015"/>
        <a:ext cx="10264146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F30F-A332-4232-9658-9A63CF3B021E}" type="datetimeFigureOut">
              <a:rPr lang="fr-FR" smtClean="0"/>
              <a:t>29/07/2020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CD3E-1058-428C-8BD4-3FB081DCD8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020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F30F-A332-4232-9658-9A63CF3B021E}" type="datetimeFigureOut">
              <a:rPr lang="fr-FR" smtClean="0"/>
              <a:t>29/07/2020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CD3E-1058-428C-8BD4-3FB081DCD8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0774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F30F-A332-4232-9658-9A63CF3B021E}" type="datetimeFigureOut">
              <a:rPr lang="fr-FR" smtClean="0"/>
              <a:t>29/07/2020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CD3E-1058-428C-8BD4-3FB081DCD8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3650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F30F-A332-4232-9658-9A63CF3B021E}" type="datetimeFigureOut">
              <a:rPr lang="fr-FR" smtClean="0"/>
              <a:t>29/07/2020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CD3E-1058-428C-8BD4-3FB081DCD8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7551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F30F-A332-4232-9658-9A63CF3B021E}" type="datetimeFigureOut">
              <a:rPr lang="fr-FR" smtClean="0"/>
              <a:t>29/07/2020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CD3E-1058-428C-8BD4-3FB081DCD8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0088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F30F-A332-4232-9658-9A63CF3B021E}" type="datetimeFigureOut">
              <a:rPr lang="fr-FR" smtClean="0"/>
              <a:t>29/07/2020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CD3E-1058-428C-8BD4-3FB081DCD8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0441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F30F-A332-4232-9658-9A63CF3B021E}" type="datetimeFigureOut">
              <a:rPr lang="fr-FR" smtClean="0"/>
              <a:t>29/07/2020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CD3E-1058-428C-8BD4-3FB081DCD8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925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F30F-A332-4232-9658-9A63CF3B021E}" type="datetimeFigureOut">
              <a:rPr lang="fr-FR" smtClean="0"/>
              <a:t>29/07/2020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CD3E-1058-428C-8BD4-3FB081DCD8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390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F30F-A332-4232-9658-9A63CF3B021E}" type="datetimeFigureOut">
              <a:rPr lang="fr-FR" smtClean="0"/>
              <a:t>29/07/2020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CD3E-1058-428C-8BD4-3FB081DCD8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467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F30F-A332-4232-9658-9A63CF3B021E}" type="datetimeFigureOut">
              <a:rPr lang="fr-FR" smtClean="0"/>
              <a:t>29/07/2020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CD3E-1058-428C-8BD4-3FB081DCD8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0467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7F30F-A332-4232-9658-9A63CF3B021E}" type="datetimeFigureOut">
              <a:rPr lang="fr-FR" smtClean="0"/>
              <a:t>29/07/2020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CD3E-1058-428C-8BD4-3FB081DCD8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1560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7F30F-A332-4232-9658-9A63CF3B021E}" type="datetimeFigureOut">
              <a:rPr lang="fr-FR" smtClean="0"/>
              <a:t>29/07/2020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CD3E-1058-428C-8BD4-3FB081DCD8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8883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+mn-lt"/>
              </a:rPr>
              <a:t>Business to Business Marketing</a:t>
            </a:r>
            <a:endParaRPr lang="fr-FR" sz="4400" dirty="0">
              <a:latin typeface="+mn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Chapter 6</a:t>
            </a:r>
          </a:p>
          <a:p>
            <a:r>
              <a:rPr lang="en-US" dirty="0">
                <a:latin typeface="+mn-lt"/>
              </a:rPr>
              <a:t>Business market segmentation</a:t>
            </a:r>
            <a:endParaRPr lang="fr-F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9692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ChangeArrowheads="1"/>
          </p:cNvSpPr>
          <p:nvPr/>
        </p:nvSpPr>
        <p:spPr bwMode="auto">
          <a:xfrm>
            <a:off x="527051" y="1556793"/>
            <a:ext cx="1132958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altLang="en-US" sz="2400" dirty="0"/>
              <a:t>over and above organizational structures, policies &amp; processes</a:t>
            </a:r>
          </a:p>
        </p:txBody>
      </p:sp>
      <p:sp>
        <p:nvSpPr>
          <p:cNvPr id="82947" name="Rectangle 2"/>
          <p:cNvSpPr>
            <a:spLocks noChangeArrowheads="1"/>
          </p:cNvSpPr>
          <p:nvPr/>
        </p:nvSpPr>
        <p:spPr bwMode="auto">
          <a:xfrm>
            <a:off x="359701" y="306348"/>
            <a:ext cx="1166494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en-US" sz="4400" dirty="0"/>
              <a:t>Personal characteristics of buyers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07435" y="2708920"/>
            <a:ext cx="10177032" cy="2308324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chemeClr val="bg1"/>
                </a:solidFill>
              </a:rPr>
              <a:t>buyer motivation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chemeClr val="bg1"/>
                </a:solidFill>
              </a:rPr>
              <a:t>buyer risk management behaviour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chemeClr val="bg1"/>
                </a:solidFill>
              </a:rPr>
              <a:t>relationship style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chemeClr val="bg1"/>
                </a:solidFill>
              </a:rPr>
              <a:t>similarity of world view to supplier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27382" y="5410090"/>
            <a:ext cx="1132958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altLang="en-US" sz="2400" dirty="0"/>
              <a:t>requires sufficient access to customer to use well</a:t>
            </a:r>
          </a:p>
        </p:txBody>
      </p:sp>
    </p:spTree>
    <p:extLst>
      <p:ext uri="{BB962C8B-B14F-4D97-AF65-F5344CB8AC3E}">
        <p14:creationId xmlns:p14="http://schemas.microsoft.com/office/powerpoint/2010/main" val="3832122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190006" y="1009390"/>
          <a:ext cx="11756570" cy="5575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249">
                  <a:extLst>
                    <a:ext uri="{9D8B030D-6E8A-4147-A177-3AD203B41FA5}">
                      <a16:colId xmlns:a16="http://schemas.microsoft.com/office/drawing/2014/main" val="4179347195"/>
                    </a:ext>
                  </a:extLst>
                </a:gridCol>
                <a:gridCol w="1734999">
                  <a:extLst>
                    <a:ext uri="{9D8B030D-6E8A-4147-A177-3AD203B41FA5}">
                      <a16:colId xmlns:a16="http://schemas.microsoft.com/office/drawing/2014/main" val="468857778"/>
                    </a:ext>
                  </a:extLst>
                </a:gridCol>
                <a:gridCol w="8341322">
                  <a:extLst>
                    <a:ext uri="{9D8B030D-6E8A-4147-A177-3AD203B41FA5}">
                      <a16:colId xmlns:a16="http://schemas.microsoft.com/office/drawing/2014/main" val="926145135"/>
                    </a:ext>
                  </a:extLst>
                </a:gridCol>
              </a:tblGrid>
              <a:tr h="441739">
                <a:tc>
                  <a:txBody>
                    <a:bodyPr/>
                    <a:lstStyle/>
                    <a:p>
                      <a:endParaRPr lang="fr-FR" sz="105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800" dirty="0"/>
                        <a:t>Tony the </a:t>
                      </a:r>
                      <a:r>
                        <a:rPr lang="fr-FR" sz="1800" dirty="0" err="1"/>
                        <a:t>transformational</a:t>
                      </a:r>
                      <a:r>
                        <a:rPr lang="fr-FR" sz="1800" dirty="0"/>
                        <a:t> leader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334525"/>
                  </a:ext>
                </a:extLst>
              </a:tr>
              <a:tr h="701064">
                <a:tc>
                  <a:txBody>
                    <a:bodyPr/>
                    <a:lstStyle/>
                    <a:p>
                      <a:endParaRPr lang="fr-FR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50" dirty="0"/>
                        <a:t>IT</a:t>
                      </a:r>
                      <a:r>
                        <a:rPr lang="fr-FR" sz="1050" baseline="0" dirty="0"/>
                        <a:t> </a:t>
                      </a:r>
                      <a:r>
                        <a:rPr lang="fr-FR" sz="1050" baseline="0" dirty="0" err="1"/>
                        <a:t>director</a:t>
                      </a:r>
                      <a:endParaRPr lang="fr-FR" sz="105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50" baseline="0" dirty="0" err="1"/>
                        <a:t>technical</a:t>
                      </a:r>
                      <a:r>
                        <a:rPr lang="fr-FR" sz="1050" baseline="0" dirty="0"/>
                        <a:t> </a:t>
                      </a:r>
                      <a:r>
                        <a:rPr lang="fr-FR" sz="1050" baseline="0" dirty="0" err="1"/>
                        <a:t>decision</a:t>
                      </a:r>
                      <a:r>
                        <a:rPr lang="fr-FR" sz="1050" baseline="0" dirty="0"/>
                        <a:t> maker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50" baseline="0" dirty="0" err="1"/>
                        <a:t>develops</a:t>
                      </a:r>
                      <a:r>
                        <a:rPr lang="fr-FR" sz="1050" baseline="0" dirty="0"/>
                        <a:t> IT </a:t>
                      </a:r>
                      <a:r>
                        <a:rPr lang="fr-FR" sz="1050" baseline="0" dirty="0" err="1"/>
                        <a:t>strategy</a:t>
                      </a:r>
                      <a:r>
                        <a:rPr lang="fr-FR" sz="1050" baseline="0" dirty="0"/>
                        <a:t> and plan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050" baseline="0" dirty="0"/>
                        <a:t>leads </a:t>
                      </a:r>
                      <a:r>
                        <a:rPr lang="fr-FR" sz="1050" baseline="0" dirty="0" err="1"/>
                        <a:t>technology</a:t>
                      </a:r>
                      <a:r>
                        <a:rPr lang="fr-FR" sz="1050" baseline="0" dirty="0"/>
                        <a:t> </a:t>
                      </a:r>
                      <a:r>
                        <a:rPr lang="fr-FR" sz="1050" baseline="0" dirty="0" err="1"/>
                        <a:t>evaluation</a:t>
                      </a:r>
                      <a:r>
                        <a:rPr lang="fr-FR" sz="1050" baseline="0" dirty="0"/>
                        <a:t> teams</a:t>
                      </a:r>
                      <a:endParaRPr lang="fr-FR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953072"/>
                  </a:ext>
                </a:extLst>
              </a:tr>
              <a:tr h="242871">
                <a:tc>
                  <a:txBody>
                    <a:bodyPr/>
                    <a:lstStyle/>
                    <a:p>
                      <a:r>
                        <a:rPr lang="fr-FR" sz="1050" dirty="0"/>
                        <a:t>Background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050" dirty="0"/>
                        <a:t>45+ </a:t>
                      </a:r>
                      <a:r>
                        <a:rPr lang="fr-FR" sz="1050" dirty="0" err="1"/>
                        <a:t>years</a:t>
                      </a:r>
                      <a:r>
                        <a:rPr lang="fr-FR" sz="1050" dirty="0"/>
                        <a:t> </a:t>
                      </a:r>
                      <a:r>
                        <a:rPr lang="fr-FR" sz="1050" dirty="0" err="1"/>
                        <a:t>old</a:t>
                      </a:r>
                      <a:r>
                        <a:rPr lang="fr-FR" sz="1050" dirty="0"/>
                        <a:t>; first </a:t>
                      </a:r>
                      <a:r>
                        <a:rPr lang="fr-FR" sz="1050" dirty="0" err="1"/>
                        <a:t>degree</a:t>
                      </a:r>
                      <a:r>
                        <a:rPr lang="fr-FR" sz="1050" dirty="0"/>
                        <a:t>; </a:t>
                      </a:r>
                      <a:r>
                        <a:rPr lang="fr-FR" sz="1050" dirty="0" err="1"/>
                        <a:t>Executive</a:t>
                      </a:r>
                      <a:r>
                        <a:rPr lang="fr-FR" sz="1050" dirty="0"/>
                        <a:t> MBA; 10+ </a:t>
                      </a:r>
                      <a:r>
                        <a:rPr lang="fr-FR" sz="1050" dirty="0" err="1"/>
                        <a:t>years</a:t>
                      </a:r>
                      <a:r>
                        <a:rPr lang="fr-FR" sz="1050" dirty="0"/>
                        <a:t> </a:t>
                      </a:r>
                      <a:r>
                        <a:rPr lang="fr-FR" sz="1050" dirty="0" err="1"/>
                        <a:t>experience</a:t>
                      </a:r>
                      <a:r>
                        <a:rPr lang="fr-FR" sz="1050" dirty="0"/>
                        <a:t> in </a:t>
                      </a:r>
                      <a:r>
                        <a:rPr lang="fr-FR" sz="1050" dirty="0" err="1"/>
                        <a:t>company-wide</a:t>
                      </a:r>
                      <a:r>
                        <a:rPr lang="fr-FR" sz="1050" dirty="0"/>
                        <a:t> senior</a:t>
                      </a:r>
                      <a:r>
                        <a:rPr lang="fr-FR" sz="1050" baseline="0" dirty="0"/>
                        <a:t> management </a:t>
                      </a:r>
                      <a:r>
                        <a:rPr lang="fr-FR" sz="1050" baseline="0" dirty="0" err="1"/>
                        <a:t>roles</a:t>
                      </a:r>
                      <a:endParaRPr lang="fr-FR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0459313"/>
                  </a:ext>
                </a:extLst>
              </a:tr>
              <a:tr h="242871">
                <a:tc>
                  <a:txBody>
                    <a:bodyPr/>
                    <a:lstStyle/>
                    <a:p>
                      <a:r>
                        <a:rPr lang="fr-FR" sz="1050" dirty="0" err="1"/>
                        <a:t>Mindset</a:t>
                      </a:r>
                      <a:endParaRPr lang="fr-FR" sz="105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050" dirty="0"/>
                        <a:t>leader; </a:t>
                      </a:r>
                      <a:r>
                        <a:rPr lang="fr-FR" sz="1050" dirty="0" err="1"/>
                        <a:t>strong</a:t>
                      </a:r>
                      <a:r>
                        <a:rPr lang="fr-FR" sz="1050" dirty="0"/>
                        <a:t> business acumen;</a:t>
                      </a:r>
                      <a:r>
                        <a:rPr lang="fr-FR" sz="1050" baseline="0" dirty="0"/>
                        <a:t> prudent </a:t>
                      </a:r>
                      <a:r>
                        <a:rPr lang="fr-FR" sz="1050" baseline="0" dirty="0" err="1"/>
                        <a:t>with</a:t>
                      </a:r>
                      <a:r>
                        <a:rPr lang="fr-FR" sz="1050" baseline="0" dirty="0"/>
                        <a:t> budgets; not </a:t>
                      </a:r>
                      <a:r>
                        <a:rPr lang="fr-FR" sz="1050" baseline="0" dirty="0" err="1"/>
                        <a:t>easily</a:t>
                      </a:r>
                      <a:r>
                        <a:rPr lang="fr-FR" sz="1050" baseline="0" dirty="0"/>
                        <a:t> </a:t>
                      </a:r>
                      <a:r>
                        <a:rPr lang="fr-FR" sz="1050" baseline="0" dirty="0" err="1"/>
                        <a:t>convinced</a:t>
                      </a:r>
                      <a:r>
                        <a:rPr lang="fr-FR" sz="1050" baseline="0" dirty="0"/>
                        <a:t> by </a:t>
                      </a:r>
                      <a:r>
                        <a:rPr lang="fr-FR" sz="1050" baseline="0" dirty="0" err="1"/>
                        <a:t>buisness</a:t>
                      </a:r>
                      <a:r>
                        <a:rPr lang="fr-FR" sz="1050" baseline="0" dirty="0"/>
                        <a:t> </a:t>
                      </a:r>
                      <a:r>
                        <a:rPr lang="fr-FR" sz="1050" baseline="0" dirty="0" err="1"/>
                        <a:t>marketer</a:t>
                      </a:r>
                      <a:r>
                        <a:rPr lang="fr-FR" sz="1050" baseline="0" dirty="0"/>
                        <a:t> claims</a:t>
                      </a:r>
                      <a:endParaRPr lang="fr-FR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76389"/>
                  </a:ext>
                </a:extLst>
              </a:tr>
              <a:tr h="242871">
                <a:tc>
                  <a:txBody>
                    <a:bodyPr/>
                    <a:lstStyle/>
                    <a:p>
                      <a:r>
                        <a:rPr lang="fr-FR" sz="1050" dirty="0" err="1"/>
                        <a:t>Reputation</a:t>
                      </a:r>
                      <a:endParaRPr lang="fr-FR" sz="105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050" dirty="0" err="1"/>
                        <a:t>innovative</a:t>
                      </a:r>
                      <a:r>
                        <a:rPr lang="fr-FR" sz="1050" dirty="0"/>
                        <a:t>; </a:t>
                      </a:r>
                      <a:r>
                        <a:rPr lang="fr-FR" sz="1050" dirty="0" err="1"/>
                        <a:t>focused</a:t>
                      </a:r>
                      <a:r>
                        <a:rPr lang="fr-FR" sz="1050" dirty="0"/>
                        <a:t>; </a:t>
                      </a:r>
                      <a:r>
                        <a:rPr lang="fr-FR" sz="1050" dirty="0" err="1"/>
                        <a:t>respected</a:t>
                      </a:r>
                      <a:r>
                        <a:rPr lang="fr-FR" sz="1050" dirty="0"/>
                        <a:t> by </a:t>
                      </a:r>
                      <a:r>
                        <a:rPr lang="fr-FR" sz="1050" dirty="0" err="1"/>
                        <a:t>industry</a:t>
                      </a:r>
                      <a:r>
                        <a:rPr lang="fr-FR" sz="1050" dirty="0"/>
                        <a:t> </a:t>
                      </a:r>
                      <a:r>
                        <a:rPr lang="fr-FR" sz="1050" dirty="0" err="1"/>
                        <a:t>peers</a:t>
                      </a:r>
                      <a:endParaRPr lang="fr-FR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885981"/>
                  </a:ext>
                </a:extLst>
              </a:tr>
              <a:tr h="242871">
                <a:tc>
                  <a:txBody>
                    <a:bodyPr/>
                    <a:lstStyle/>
                    <a:p>
                      <a:r>
                        <a:rPr lang="fr-FR" sz="1050" dirty="0" err="1"/>
                        <a:t>Core</a:t>
                      </a:r>
                      <a:r>
                        <a:rPr lang="fr-FR" sz="1050" baseline="0" dirty="0"/>
                        <a:t> </a:t>
                      </a:r>
                      <a:r>
                        <a:rPr lang="fr-FR" sz="1050" baseline="0" dirty="0" err="1"/>
                        <a:t>purpose</a:t>
                      </a:r>
                      <a:endParaRPr lang="fr-FR" sz="105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050" dirty="0" err="1"/>
                        <a:t>enable</a:t>
                      </a:r>
                      <a:r>
                        <a:rPr lang="fr-FR" sz="1050" dirty="0"/>
                        <a:t> </a:t>
                      </a:r>
                      <a:r>
                        <a:rPr lang="fr-FR" sz="1050" dirty="0" err="1"/>
                        <a:t>company-wide</a:t>
                      </a:r>
                      <a:r>
                        <a:rPr lang="fr-FR" sz="1050" baseline="0" dirty="0"/>
                        <a:t> </a:t>
                      </a:r>
                      <a:r>
                        <a:rPr lang="fr-FR" sz="1050" dirty="0"/>
                        <a:t>transformation;</a:t>
                      </a:r>
                      <a:r>
                        <a:rPr lang="fr-FR" sz="1050" baseline="0" dirty="0"/>
                        <a:t> shift </a:t>
                      </a:r>
                      <a:r>
                        <a:rPr lang="fr-FR" sz="1050" baseline="0" dirty="0" err="1"/>
                        <a:t>view</a:t>
                      </a:r>
                      <a:r>
                        <a:rPr lang="fr-FR" sz="1050" baseline="0" dirty="0"/>
                        <a:t> of </a:t>
                      </a:r>
                      <a:r>
                        <a:rPr lang="fr-FR" sz="1050" baseline="0" dirty="0" err="1"/>
                        <a:t>technology</a:t>
                      </a:r>
                      <a:r>
                        <a:rPr lang="fr-FR" sz="1050" baseline="0" dirty="0"/>
                        <a:t> for </a:t>
                      </a:r>
                      <a:r>
                        <a:rPr lang="fr-FR" sz="1050" baseline="0" dirty="0" err="1"/>
                        <a:t>functional</a:t>
                      </a:r>
                      <a:r>
                        <a:rPr lang="fr-FR" sz="1050" baseline="0" dirty="0"/>
                        <a:t> to </a:t>
                      </a:r>
                      <a:r>
                        <a:rPr lang="fr-FR" sz="1050" baseline="0" dirty="0" err="1"/>
                        <a:t>strategic</a:t>
                      </a:r>
                      <a:r>
                        <a:rPr lang="fr-FR" sz="1050" baseline="0" dirty="0"/>
                        <a:t> </a:t>
                      </a:r>
                      <a:r>
                        <a:rPr lang="fr-FR" sz="1050" baseline="0" dirty="0" err="1"/>
                        <a:t>role</a:t>
                      </a:r>
                      <a:endParaRPr lang="fr-FR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8752036"/>
                  </a:ext>
                </a:extLst>
              </a:tr>
              <a:tr h="701064">
                <a:tc>
                  <a:txBody>
                    <a:bodyPr/>
                    <a:lstStyle/>
                    <a:p>
                      <a:r>
                        <a:rPr lang="fr-FR" sz="1050" dirty="0"/>
                        <a:t>Practice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050" i="1" dirty="0"/>
                        <a:t>leadership</a:t>
                      </a:r>
                      <a:r>
                        <a:rPr lang="fr-FR" sz="1050" dirty="0"/>
                        <a:t>: </a:t>
                      </a:r>
                      <a:r>
                        <a:rPr lang="fr-FR" sz="1050" dirty="0" err="1"/>
                        <a:t>comprehensive</a:t>
                      </a:r>
                      <a:r>
                        <a:rPr lang="fr-FR" sz="1050" dirty="0"/>
                        <a:t> </a:t>
                      </a:r>
                      <a:r>
                        <a:rPr lang="fr-FR" sz="1050" dirty="0" err="1"/>
                        <a:t>approach</a:t>
                      </a:r>
                      <a:r>
                        <a:rPr lang="fr-FR" sz="1050" dirty="0"/>
                        <a:t> to </a:t>
                      </a:r>
                      <a:r>
                        <a:rPr lang="fr-FR" sz="1050" dirty="0" err="1"/>
                        <a:t>interpreting</a:t>
                      </a:r>
                      <a:r>
                        <a:rPr lang="fr-FR" sz="1050" dirty="0"/>
                        <a:t> and </a:t>
                      </a:r>
                      <a:r>
                        <a:rPr lang="fr-FR" sz="1050" dirty="0" err="1"/>
                        <a:t>presenting</a:t>
                      </a:r>
                      <a:r>
                        <a:rPr lang="fr-FR" sz="1050" dirty="0"/>
                        <a:t> </a:t>
                      </a:r>
                      <a:r>
                        <a:rPr lang="fr-FR" sz="1050" dirty="0" err="1"/>
                        <a:t>things</a:t>
                      </a:r>
                      <a:endParaRPr lang="fr-FR" sz="1050" dirty="0"/>
                    </a:p>
                    <a:p>
                      <a:r>
                        <a:rPr lang="fr-FR" sz="1050" i="1" dirty="0"/>
                        <a:t>expertise</a:t>
                      </a:r>
                      <a:r>
                        <a:rPr lang="fr-FR" sz="1050" dirty="0"/>
                        <a:t>: </a:t>
                      </a:r>
                      <a:r>
                        <a:rPr lang="fr-FR" sz="1050" dirty="0" err="1"/>
                        <a:t>broad</a:t>
                      </a:r>
                      <a:r>
                        <a:rPr lang="fr-FR" sz="1050" dirty="0"/>
                        <a:t> IT </a:t>
                      </a:r>
                      <a:r>
                        <a:rPr lang="fr-FR" sz="1050" dirty="0" err="1"/>
                        <a:t>knowledge</a:t>
                      </a:r>
                      <a:r>
                        <a:rPr lang="fr-FR" sz="1050" dirty="0"/>
                        <a:t> </a:t>
                      </a:r>
                      <a:r>
                        <a:rPr lang="fr-FR" sz="1050" dirty="0" err="1"/>
                        <a:t>rather</a:t>
                      </a:r>
                      <a:r>
                        <a:rPr lang="fr-FR" sz="1050" dirty="0"/>
                        <a:t> </a:t>
                      </a:r>
                      <a:r>
                        <a:rPr lang="fr-FR" sz="1050" dirty="0" err="1"/>
                        <a:t>than</a:t>
                      </a:r>
                      <a:r>
                        <a:rPr lang="fr-FR" sz="1050" dirty="0"/>
                        <a:t> </a:t>
                      </a:r>
                      <a:r>
                        <a:rPr lang="fr-FR" sz="1050" dirty="0" err="1"/>
                        <a:t>technical</a:t>
                      </a:r>
                      <a:r>
                        <a:rPr lang="fr-FR" sz="1050" dirty="0"/>
                        <a:t> </a:t>
                      </a:r>
                      <a:r>
                        <a:rPr lang="fr-FR" sz="1050" dirty="0" err="1"/>
                        <a:t>details</a:t>
                      </a:r>
                      <a:endParaRPr lang="fr-FR" sz="1050" dirty="0"/>
                    </a:p>
                    <a:p>
                      <a:r>
                        <a:rPr lang="fr-FR" sz="1050" i="1" dirty="0"/>
                        <a:t>innovation</a:t>
                      </a:r>
                      <a:r>
                        <a:rPr lang="fr-FR" sz="1050" dirty="0"/>
                        <a:t>: </a:t>
                      </a:r>
                      <a:r>
                        <a:rPr lang="fr-FR" sz="1050" dirty="0" err="1"/>
                        <a:t>follows</a:t>
                      </a:r>
                      <a:r>
                        <a:rPr lang="fr-FR" sz="1050" dirty="0"/>
                        <a:t> </a:t>
                      </a:r>
                      <a:r>
                        <a:rPr lang="fr-FR" sz="1050" dirty="0" err="1"/>
                        <a:t>latest</a:t>
                      </a:r>
                      <a:r>
                        <a:rPr lang="fr-FR" sz="1050" dirty="0"/>
                        <a:t> trends; </a:t>
                      </a:r>
                      <a:r>
                        <a:rPr lang="fr-FR" sz="1050" dirty="0" err="1"/>
                        <a:t>draws</a:t>
                      </a:r>
                      <a:r>
                        <a:rPr lang="fr-FR" sz="1050" dirty="0"/>
                        <a:t> </a:t>
                      </a:r>
                      <a:r>
                        <a:rPr lang="fr-FR" sz="1050" dirty="0" err="1"/>
                        <a:t>from</a:t>
                      </a:r>
                      <a:r>
                        <a:rPr lang="fr-FR" sz="1050" dirty="0"/>
                        <a:t> </a:t>
                      </a:r>
                      <a:r>
                        <a:rPr lang="fr-FR" sz="1050" dirty="0" err="1"/>
                        <a:t>evidence-based</a:t>
                      </a:r>
                      <a:r>
                        <a:rPr lang="fr-FR" sz="1050" dirty="0"/>
                        <a:t> application of new technologies</a:t>
                      </a:r>
                    </a:p>
                    <a:p>
                      <a:r>
                        <a:rPr lang="fr-FR" sz="1050" i="1" dirty="0"/>
                        <a:t>expectations</a:t>
                      </a:r>
                      <a:r>
                        <a:rPr lang="fr-FR" sz="1050" dirty="0"/>
                        <a:t>: </a:t>
                      </a:r>
                      <a:r>
                        <a:rPr lang="fr-FR" sz="1050" dirty="0" err="1"/>
                        <a:t>demanding</a:t>
                      </a:r>
                      <a:r>
                        <a:rPr lang="fr-FR" sz="1050" dirty="0"/>
                        <a:t> of IT team and </a:t>
                      </a:r>
                      <a:r>
                        <a:rPr lang="fr-FR" sz="1050" dirty="0" err="1"/>
                        <a:t>vendors</a:t>
                      </a:r>
                      <a:r>
                        <a:rPr lang="fr-FR" sz="1050" dirty="0"/>
                        <a:t>/solutions to </a:t>
                      </a:r>
                      <a:r>
                        <a:rPr lang="fr-FR" sz="1050" dirty="0" err="1"/>
                        <a:t>enable</a:t>
                      </a:r>
                      <a:r>
                        <a:rPr lang="fr-FR" sz="1050" dirty="0"/>
                        <a:t> </a:t>
                      </a:r>
                      <a:r>
                        <a:rPr lang="fr-FR" sz="1050" dirty="0" err="1"/>
                        <a:t>strategy</a:t>
                      </a:r>
                      <a:r>
                        <a:rPr lang="fr-FR" sz="1050" dirty="0"/>
                        <a:t> </a:t>
                      </a:r>
                      <a:r>
                        <a:rPr lang="fr-FR" sz="1050" dirty="0" err="1"/>
                        <a:t>implementation</a:t>
                      </a:r>
                      <a:endParaRPr lang="fr-FR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146056"/>
                  </a:ext>
                </a:extLst>
              </a:tr>
              <a:tr h="582892">
                <a:tc>
                  <a:txBody>
                    <a:bodyPr/>
                    <a:lstStyle/>
                    <a:p>
                      <a:r>
                        <a:rPr lang="fr-FR" sz="1050" dirty="0"/>
                        <a:t>Frustrations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050" dirty="0" err="1"/>
                        <a:t>finding</a:t>
                      </a:r>
                      <a:r>
                        <a:rPr lang="fr-FR" sz="1050" dirty="0"/>
                        <a:t> </a:t>
                      </a:r>
                      <a:r>
                        <a:rPr lang="fr-FR" sz="1050" dirty="0" err="1"/>
                        <a:t>technology</a:t>
                      </a:r>
                      <a:r>
                        <a:rPr lang="fr-FR" sz="1050" dirty="0"/>
                        <a:t> </a:t>
                      </a:r>
                      <a:r>
                        <a:rPr lang="fr-FR" sz="1050" dirty="0" err="1"/>
                        <a:t>that</a:t>
                      </a:r>
                      <a:r>
                        <a:rPr lang="fr-FR" sz="1050" dirty="0"/>
                        <a:t> </a:t>
                      </a:r>
                      <a:r>
                        <a:rPr lang="fr-FR" sz="1050" dirty="0" err="1"/>
                        <a:t>offers</a:t>
                      </a:r>
                      <a:r>
                        <a:rPr lang="fr-FR" sz="1050" dirty="0"/>
                        <a:t> best </a:t>
                      </a:r>
                      <a:r>
                        <a:rPr lang="fr-FR" sz="1050" dirty="0" err="1"/>
                        <a:t>potental</a:t>
                      </a:r>
                      <a:endParaRPr lang="fr-FR" sz="1050" dirty="0"/>
                    </a:p>
                    <a:p>
                      <a:r>
                        <a:rPr lang="fr-FR" sz="1050" dirty="0" err="1"/>
                        <a:t>securing</a:t>
                      </a:r>
                      <a:r>
                        <a:rPr lang="fr-FR" sz="1050" dirty="0"/>
                        <a:t> </a:t>
                      </a:r>
                      <a:r>
                        <a:rPr lang="fr-FR" sz="1050" dirty="0" err="1"/>
                        <a:t>company-wide</a:t>
                      </a:r>
                      <a:r>
                        <a:rPr lang="fr-FR" sz="1050" dirty="0"/>
                        <a:t> </a:t>
                      </a:r>
                      <a:r>
                        <a:rPr lang="fr-FR" sz="1050" dirty="0" err="1"/>
                        <a:t>acceptance</a:t>
                      </a:r>
                      <a:r>
                        <a:rPr lang="fr-FR" sz="1050" dirty="0"/>
                        <a:t> for new software initiatives</a:t>
                      </a:r>
                    </a:p>
                    <a:p>
                      <a:r>
                        <a:rPr lang="fr-FR" sz="1050" dirty="0" err="1"/>
                        <a:t>identifying</a:t>
                      </a:r>
                      <a:r>
                        <a:rPr lang="fr-FR" sz="1050" dirty="0"/>
                        <a:t> </a:t>
                      </a:r>
                      <a:r>
                        <a:rPr lang="fr-FR" sz="1050" dirty="0" err="1"/>
                        <a:t>ways</a:t>
                      </a:r>
                      <a:r>
                        <a:rPr lang="fr-FR" sz="1050" dirty="0"/>
                        <a:t> to </a:t>
                      </a:r>
                      <a:r>
                        <a:rPr lang="fr-FR" sz="1050" dirty="0" err="1"/>
                        <a:t>make</a:t>
                      </a:r>
                      <a:r>
                        <a:rPr lang="fr-FR" sz="1050" dirty="0"/>
                        <a:t> </a:t>
                      </a:r>
                      <a:r>
                        <a:rPr lang="fr-FR" sz="1050" dirty="0" err="1"/>
                        <a:t>measurable</a:t>
                      </a:r>
                      <a:r>
                        <a:rPr lang="fr-FR" sz="1050" dirty="0"/>
                        <a:t> impact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30039"/>
                  </a:ext>
                </a:extLst>
              </a:tr>
              <a:tr h="242871">
                <a:tc>
                  <a:txBody>
                    <a:bodyPr/>
                    <a:lstStyle/>
                    <a:p>
                      <a:r>
                        <a:rPr lang="fr-FR" sz="1050" dirty="0" err="1"/>
                        <a:t>Anxieties</a:t>
                      </a:r>
                      <a:endParaRPr lang="fr-FR" sz="105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050" dirty="0" err="1"/>
                        <a:t>making</a:t>
                      </a:r>
                      <a:r>
                        <a:rPr lang="fr-FR" sz="1050" dirty="0"/>
                        <a:t> </a:t>
                      </a:r>
                      <a:r>
                        <a:rPr lang="fr-FR" sz="1050" dirty="0" err="1"/>
                        <a:t>poor</a:t>
                      </a:r>
                      <a:r>
                        <a:rPr lang="fr-FR" sz="1050" dirty="0"/>
                        <a:t> </a:t>
                      </a:r>
                      <a:r>
                        <a:rPr lang="fr-FR" sz="1050" dirty="0" err="1"/>
                        <a:t>purchase</a:t>
                      </a:r>
                      <a:r>
                        <a:rPr lang="fr-FR" sz="1050" dirty="0"/>
                        <a:t> </a:t>
                      </a:r>
                      <a:r>
                        <a:rPr lang="fr-FR" sz="1050" dirty="0" err="1"/>
                        <a:t>decisions</a:t>
                      </a:r>
                      <a:r>
                        <a:rPr lang="fr-FR" sz="1050" dirty="0"/>
                        <a:t>; </a:t>
                      </a:r>
                      <a:r>
                        <a:rPr lang="fr-FR" sz="1050" dirty="0" err="1"/>
                        <a:t>tarnishing</a:t>
                      </a:r>
                      <a:r>
                        <a:rPr lang="fr-FR" sz="1050" dirty="0"/>
                        <a:t> </a:t>
                      </a:r>
                      <a:r>
                        <a:rPr lang="fr-FR" sz="1050" dirty="0" err="1"/>
                        <a:t>reputation</a:t>
                      </a:r>
                      <a:endParaRPr lang="fr-FR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3891954"/>
                  </a:ext>
                </a:extLst>
              </a:tr>
              <a:tr h="412881">
                <a:tc>
                  <a:txBody>
                    <a:bodyPr/>
                    <a:lstStyle/>
                    <a:p>
                      <a:r>
                        <a:rPr lang="fr-FR" sz="1050" dirty="0"/>
                        <a:t>Key irritations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050" dirty="0" err="1"/>
                        <a:t>ill-prepared</a:t>
                      </a:r>
                      <a:r>
                        <a:rPr lang="fr-FR" sz="1050" dirty="0"/>
                        <a:t> sales</a:t>
                      </a:r>
                      <a:r>
                        <a:rPr lang="fr-FR" sz="1050" baseline="0" dirty="0"/>
                        <a:t> people </a:t>
                      </a:r>
                      <a:r>
                        <a:rPr lang="fr-FR" sz="1050" baseline="0" dirty="0" err="1"/>
                        <a:t>focused</a:t>
                      </a:r>
                      <a:r>
                        <a:rPr lang="fr-FR" sz="1050" baseline="0" dirty="0"/>
                        <a:t> on </a:t>
                      </a:r>
                      <a:r>
                        <a:rPr lang="fr-FR" sz="1050" baseline="0" dirty="0" err="1"/>
                        <a:t>their</a:t>
                      </a:r>
                      <a:r>
                        <a:rPr lang="fr-FR" sz="1050" baseline="0" dirty="0"/>
                        <a:t> </a:t>
                      </a:r>
                      <a:r>
                        <a:rPr lang="fr-FR" sz="1050" baseline="0" dirty="0" err="1"/>
                        <a:t>own</a:t>
                      </a:r>
                      <a:r>
                        <a:rPr lang="fr-FR" sz="1050" baseline="0" dirty="0"/>
                        <a:t> </a:t>
                      </a:r>
                      <a:r>
                        <a:rPr lang="fr-FR" sz="1050" baseline="0" dirty="0" err="1"/>
                        <a:t>targets</a:t>
                      </a:r>
                      <a:r>
                        <a:rPr lang="fr-FR" sz="1050" baseline="0" dirty="0"/>
                        <a:t> </a:t>
                      </a:r>
                      <a:r>
                        <a:rPr lang="fr-FR" sz="1050" baseline="0" dirty="0" err="1"/>
                        <a:t>rather</a:t>
                      </a:r>
                      <a:r>
                        <a:rPr lang="fr-FR" sz="1050" baseline="0" dirty="0"/>
                        <a:t> </a:t>
                      </a:r>
                      <a:r>
                        <a:rPr lang="fr-FR" sz="1050" baseline="0" dirty="0" err="1"/>
                        <a:t>than</a:t>
                      </a:r>
                      <a:r>
                        <a:rPr lang="fr-FR" sz="1050" baseline="0" dirty="0"/>
                        <a:t> </a:t>
                      </a:r>
                      <a:r>
                        <a:rPr lang="fr-FR" sz="1050" baseline="0" dirty="0" err="1"/>
                        <a:t>his</a:t>
                      </a:r>
                      <a:r>
                        <a:rPr lang="fr-FR" sz="1050" baseline="0" dirty="0"/>
                        <a:t> </a:t>
                      </a:r>
                      <a:r>
                        <a:rPr lang="fr-FR" sz="1050" baseline="0" dirty="0" err="1"/>
                        <a:t>needs</a:t>
                      </a:r>
                      <a:r>
                        <a:rPr lang="fr-FR" sz="1050" baseline="0" dirty="0"/>
                        <a:t>; </a:t>
                      </a:r>
                      <a:r>
                        <a:rPr lang="fr-FR" sz="1050" baseline="0" dirty="0" err="1"/>
                        <a:t>withdrawal</a:t>
                      </a:r>
                      <a:r>
                        <a:rPr lang="fr-FR" sz="1050" baseline="0" dirty="0"/>
                        <a:t> of sales </a:t>
                      </a:r>
                      <a:r>
                        <a:rPr lang="fr-FR" sz="1050" baseline="0" dirty="0" err="1"/>
                        <a:t>rep</a:t>
                      </a:r>
                      <a:r>
                        <a:rPr lang="fr-FR" sz="1050" baseline="0" dirty="0"/>
                        <a:t> contant and support once </a:t>
                      </a:r>
                      <a:r>
                        <a:rPr lang="fr-FR" sz="1050" baseline="0" dirty="0" err="1"/>
                        <a:t>technology</a:t>
                      </a:r>
                      <a:r>
                        <a:rPr lang="fr-FR" sz="1050" baseline="0" dirty="0"/>
                        <a:t> solutions are in place</a:t>
                      </a:r>
                      <a:endParaRPr lang="fr-FR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667027"/>
                  </a:ext>
                </a:extLst>
              </a:tr>
              <a:tr h="412881">
                <a:tc>
                  <a:txBody>
                    <a:bodyPr/>
                    <a:lstStyle/>
                    <a:p>
                      <a:r>
                        <a:rPr lang="fr-FR" sz="1050" dirty="0" err="1"/>
                        <a:t>Internal</a:t>
                      </a:r>
                      <a:r>
                        <a:rPr lang="fr-FR" sz="1050" dirty="0"/>
                        <a:t> </a:t>
                      </a:r>
                      <a:r>
                        <a:rPr lang="fr-FR" sz="1050" dirty="0" err="1"/>
                        <a:t>influencers</a:t>
                      </a:r>
                      <a:endParaRPr lang="fr-FR" sz="105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050" dirty="0"/>
                        <a:t>finance </a:t>
                      </a:r>
                      <a:r>
                        <a:rPr lang="fr-FR" sz="1050" dirty="0" err="1"/>
                        <a:t>director</a:t>
                      </a:r>
                      <a:r>
                        <a:rPr lang="fr-FR" sz="1050" dirty="0"/>
                        <a:t>; </a:t>
                      </a:r>
                      <a:r>
                        <a:rPr lang="fr-FR" sz="1050" dirty="0" err="1"/>
                        <a:t>managing</a:t>
                      </a:r>
                      <a:r>
                        <a:rPr lang="fr-FR" sz="1050" dirty="0"/>
                        <a:t> </a:t>
                      </a:r>
                      <a:r>
                        <a:rPr lang="fr-FR" sz="1050" dirty="0" err="1"/>
                        <a:t>director</a:t>
                      </a:r>
                      <a:r>
                        <a:rPr lang="fr-FR" sz="1050" dirty="0"/>
                        <a:t>; </a:t>
                      </a:r>
                      <a:r>
                        <a:rPr lang="fr-FR" sz="1050" dirty="0" err="1"/>
                        <a:t>board</a:t>
                      </a:r>
                      <a:r>
                        <a:rPr lang="fr-FR" sz="1050" dirty="0"/>
                        <a:t> of </a:t>
                      </a:r>
                      <a:r>
                        <a:rPr lang="fr-FR" sz="1050" dirty="0" err="1"/>
                        <a:t>directors</a:t>
                      </a:r>
                      <a:endParaRPr lang="fr-FR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0370732"/>
                  </a:ext>
                </a:extLst>
              </a:tr>
              <a:tr h="242871">
                <a:tc>
                  <a:txBody>
                    <a:bodyPr/>
                    <a:lstStyle/>
                    <a:p>
                      <a:r>
                        <a:rPr lang="fr-FR" sz="1050" dirty="0"/>
                        <a:t>Drivers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050" dirty="0"/>
                        <a:t>bonus; </a:t>
                      </a:r>
                      <a:r>
                        <a:rPr lang="fr-FR" sz="1050" dirty="0" err="1"/>
                        <a:t>personal</a:t>
                      </a:r>
                      <a:r>
                        <a:rPr lang="fr-FR" sz="1050" dirty="0"/>
                        <a:t> ego; </a:t>
                      </a:r>
                      <a:r>
                        <a:rPr lang="fr-FR" sz="1050" dirty="0" err="1"/>
                        <a:t>peer</a:t>
                      </a:r>
                      <a:r>
                        <a:rPr lang="fr-FR" sz="1050" dirty="0"/>
                        <a:t> recognition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9931002"/>
                  </a:ext>
                </a:extLst>
              </a:tr>
              <a:tr h="752900">
                <a:tc>
                  <a:txBody>
                    <a:bodyPr/>
                    <a:lstStyle/>
                    <a:p>
                      <a:r>
                        <a:rPr lang="fr-FR" sz="1050" dirty="0" err="1"/>
                        <a:t>Search</a:t>
                      </a:r>
                      <a:r>
                        <a:rPr lang="fr-FR" sz="1050" dirty="0"/>
                        <a:t> </a:t>
                      </a:r>
                      <a:r>
                        <a:rPr lang="fr-FR" sz="1050" dirty="0" err="1"/>
                        <a:t>behaviour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i="1" dirty="0"/>
                        <a:t>keywords:</a:t>
                      </a:r>
                    </a:p>
                    <a:p>
                      <a:r>
                        <a:rPr lang="fr-FR" sz="1050" i="1" dirty="0"/>
                        <a:t>sources:</a:t>
                      </a:r>
                    </a:p>
                    <a:p>
                      <a:r>
                        <a:rPr lang="fr-FR" sz="1050" i="1" dirty="0"/>
                        <a:t>content </a:t>
                      </a:r>
                      <a:r>
                        <a:rPr lang="fr-FR" sz="1050" i="1" dirty="0" err="1"/>
                        <a:t>preferences</a:t>
                      </a:r>
                      <a:r>
                        <a:rPr lang="fr-FR" sz="1050" i="1" dirty="0"/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err="1"/>
                        <a:t>enterprise</a:t>
                      </a:r>
                      <a:r>
                        <a:rPr lang="fr-FR" sz="1050" dirty="0"/>
                        <a:t> software</a:t>
                      </a:r>
                      <a:r>
                        <a:rPr lang="fr-FR" sz="1050" baseline="0" dirty="0"/>
                        <a:t> ROI; </a:t>
                      </a:r>
                      <a:r>
                        <a:rPr lang="fr-FR" sz="1050" baseline="0" dirty="0" err="1"/>
                        <a:t>strategic</a:t>
                      </a:r>
                      <a:r>
                        <a:rPr lang="fr-FR" sz="1050" baseline="0" dirty="0"/>
                        <a:t> software </a:t>
                      </a:r>
                      <a:r>
                        <a:rPr lang="fr-FR" sz="1050" baseline="0" dirty="0" err="1"/>
                        <a:t>investments</a:t>
                      </a:r>
                      <a:r>
                        <a:rPr lang="fr-FR" sz="1050" baseline="0" dirty="0"/>
                        <a:t>; </a:t>
                      </a:r>
                      <a:r>
                        <a:rPr lang="fr-FR" sz="1050" baseline="0" dirty="0" err="1"/>
                        <a:t>illiminating</a:t>
                      </a:r>
                      <a:r>
                        <a:rPr lang="fr-FR" sz="1050" baseline="0" dirty="0"/>
                        <a:t> </a:t>
                      </a:r>
                      <a:r>
                        <a:rPr lang="fr-FR" sz="1050" baseline="0" dirty="0" err="1"/>
                        <a:t>functional</a:t>
                      </a:r>
                      <a:r>
                        <a:rPr lang="fr-FR" sz="1050" baseline="0" dirty="0"/>
                        <a:t> silos; </a:t>
                      </a:r>
                      <a:r>
                        <a:rPr lang="fr-FR" sz="1050" baseline="0" dirty="0" err="1"/>
                        <a:t>increasing</a:t>
                      </a:r>
                      <a:r>
                        <a:rPr lang="fr-FR" sz="1050" baseline="0" dirty="0"/>
                        <a:t> </a:t>
                      </a:r>
                      <a:r>
                        <a:rPr lang="fr-FR" sz="1050" baseline="0" dirty="0" err="1"/>
                        <a:t>firm</a:t>
                      </a:r>
                      <a:r>
                        <a:rPr lang="fr-FR" sz="1050" baseline="0" dirty="0"/>
                        <a:t> </a:t>
                      </a:r>
                      <a:r>
                        <a:rPr lang="fr-FR" sz="1050" baseline="0" dirty="0" err="1"/>
                        <a:t>productivity</a:t>
                      </a:r>
                      <a:endParaRPr lang="fr-FR" sz="1050" baseline="0" dirty="0"/>
                    </a:p>
                    <a:p>
                      <a:r>
                        <a:rPr lang="fr-FR" sz="1050" baseline="0" dirty="0" err="1"/>
                        <a:t>peers</a:t>
                      </a:r>
                      <a:r>
                        <a:rPr lang="fr-FR" sz="1050" baseline="0" dirty="0"/>
                        <a:t>; online </a:t>
                      </a:r>
                      <a:r>
                        <a:rPr lang="fr-FR" sz="1050" baseline="0" dirty="0" err="1"/>
                        <a:t>searches</a:t>
                      </a:r>
                      <a:r>
                        <a:rPr lang="fr-FR" sz="1050" baseline="0" dirty="0"/>
                        <a:t>; Gartner; </a:t>
                      </a:r>
                      <a:r>
                        <a:rPr lang="fr-FR" sz="1050" baseline="0" dirty="0" err="1"/>
                        <a:t>Director</a:t>
                      </a:r>
                      <a:r>
                        <a:rPr lang="fr-FR" sz="1050" baseline="0" dirty="0"/>
                        <a:t> Magazine</a:t>
                      </a:r>
                    </a:p>
                    <a:p>
                      <a:r>
                        <a:rPr lang="fr-FR" sz="1050" baseline="0" dirty="0"/>
                        <a:t>in-</a:t>
                      </a:r>
                      <a:r>
                        <a:rPr lang="fr-FR" sz="1050" baseline="0" dirty="0" err="1"/>
                        <a:t>depth</a:t>
                      </a:r>
                      <a:r>
                        <a:rPr lang="fr-FR" sz="1050" baseline="0" dirty="0"/>
                        <a:t> white </a:t>
                      </a:r>
                      <a:r>
                        <a:rPr lang="fr-FR" sz="1050" baseline="0" dirty="0" err="1"/>
                        <a:t>papers</a:t>
                      </a:r>
                      <a:r>
                        <a:rPr lang="fr-FR" sz="1050" baseline="0" dirty="0"/>
                        <a:t>; podcasts</a:t>
                      </a:r>
                      <a:endParaRPr lang="fr-FR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859515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81" y="1353776"/>
            <a:ext cx="1644177" cy="827561"/>
          </a:xfrm>
          <a:prstGeom prst="rect">
            <a:avLst/>
          </a:prstGeom>
        </p:spPr>
      </p:pic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0" y="27875"/>
            <a:ext cx="1219199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altLang="en-US" sz="4400" dirty="0"/>
              <a:t>Figure 6.3 Buyer persona</a:t>
            </a:r>
          </a:p>
        </p:txBody>
      </p:sp>
    </p:spTree>
    <p:extLst>
      <p:ext uri="{BB962C8B-B14F-4D97-AF65-F5344CB8AC3E}">
        <p14:creationId xmlns:p14="http://schemas.microsoft.com/office/powerpoint/2010/main" val="3734459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63" y="107784"/>
            <a:ext cx="10972800" cy="990600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solidFill>
                  <a:schemeClr val="tx1"/>
                </a:solidFill>
                <a:latin typeface="+mn-lt"/>
              </a:rPr>
              <a:t>Challenges of B2B segmentation</a:t>
            </a:r>
            <a:endParaRPr lang="en-GB" altLang="fr-FR" sz="44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847100" y="1395264"/>
          <a:ext cx="10382944" cy="4698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5167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577137" y="238409"/>
            <a:ext cx="10972800" cy="990600"/>
          </a:xfrm>
        </p:spPr>
        <p:txBody>
          <a:bodyPr/>
          <a:lstStyle/>
          <a:p>
            <a:pPr algn="ctr"/>
            <a:r>
              <a:rPr lang="en-GB" dirty="0">
                <a:solidFill>
                  <a:schemeClr val="tx1"/>
                </a:solidFill>
                <a:latin typeface="+mn-lt"/>
              </a:rPr>
              <a:t>Challenges of B2B segmentation</a:t>
            </a:r>
            <a:endParaRPr lang="en-GB" altLang="fr-FR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835226" y="1502142"/>
          <a:ext cx="10382944" cy="4698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8961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2"/>
          <p:cNvSpPr>
            <a:spLocks noChangeArrowheads="1"/>
          </p:cNvSpPr>
          <p:nvPr/>
        </p:nvSpPr>
        <p:spPr bwMode="auto">
          <a:xfrm>
            <a:off x="527051" y="104467"/>
            <a:ext cx="1166494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en-US" sz="4400" dirty="0"/>
              <a:t>Set up for effective segmentation?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35268" y="1022403"/>
          <a:ext cx="10753195" cy="5155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23659">
                  <a:extLst>
                    <a:ext uri="{9D8B030D-6E8A-4147-A177-3AD203B41FA5}">
                      <a16:colId xmlns:a16="http://schemas.microsoft.com/office/drawing/2014/main" val="1025991605"/>
                    </a:ext>
                  </a:extLst>
                </a:gridCol>
                <a:gridCol w="1129536">
                  <a:extLst>
                    <a:ext uri="{9D8B030D-6E8A-4147-A177-3AD203B41FA5}">
                      <a16:colId xmlns:a16="http://schemas.microsoft.com/office/drawing/2014/main" val="3682369685"/>
                    </a:ext>
                  </a:extLst>
                </a:gridCol>
              </a:tblGrid>
              <a:tr h="288034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Y/N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424049969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i="1" dirty="0"/>
                        <a:t>Adequacy of infrastructure to support segmentation:</a:t>
                      </a:r>
                      <a:endParaRPr lang="en-GB" sz="2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351875613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000" dirty="0"/>
                        <a:t>Is management committed to the process?</a:t>
                      </a:r>
                      <a:endParaRPr lang="en-GB" sz="2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78314776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en-US" sz="2000" dirty="0"/>
                        <a:t>Are lines of communication open throughout the organization?</a:t>
                      </a:r>
                      <a:endParaRPr lang="en-GB" sz="2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261642959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3"/>
                        <a:tabLst/>
                        <a:defRPr/>
                      </a:pPr>
                      <a:r>
                        <a:rPr lang="en-US" sz="2000" dirty="0"/>
                        <a:t>Do you have a management information system (MIS) in place for gathering marketing intelligence?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278030369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i="1" dirty="0"/>
                        <a:t>Adequacy of processes for undertaking the segmentation:</a:t>
                      </a:r>
                      <a:endParaRPr lang="en-GB" sz="2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325633824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4"/>
                        <a:tabLst/>
                        <a:defRPr/>
                      </a:pPr>
                      <a:r>
                        <a:rPr lang="en-US" sz="2000" dirty="0"/>
                        <a:t>Do you have sufficient marketing data and internal consensus for logically grouping market subsets?</a:t>
                      </a:r>
                      <a:endParaRPr lang="en-GB" sz="2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95365488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5"/>
                        <a:tabLst/>
                        <a:defRPr/>
                      </a:pPr>
                      <a:r>
                        <a:rPr lang="en-US" sz="2000" dirty="0"/>
                        <a:t>Does the chosen segmentation scheme fit the organization’s mission and strategic planning initiatives?</a:t>
                      </a:r>
                      <a:endParaRPr lang="en-GB" sz="2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229751449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6"/>
                        <a:tabLst/>
                        <a:defRPr/>
                      </a:pPr>
                      <a:r>
                        <a:rPr lang="en-US" sz="2000" dirty="0"/>
                        <a:t>Do you have managerial support to provide appropriate personnel and adequate finances for the segmentation initiative?</a:t>
                      </a:r>
                      <a:endParaRPr lang="en-GB" sz="2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337370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7096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19403" y="1628798"/>
          <a:ext cx="10753195" cy="3003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23659">
                  <a:extLst>
                    <a:ext uri="{9D8B030D-6E8A-4147-A177-3AD203B41FA5}">
                      <a16:colId xmlns:a16="http://schemas.microsoft.com/office/drawing/2014/main" val="1025991605"/>
                    </a:ext>
                  </a:extLst>
                </a:gridCol>
                <a:gridCol w="1129536">
                  <a:extLst>
                    <a:ext uri="{9D8B030D-6E8A-4147-A177-3AD203B41FA5}">
                      <a16:colId xmlns:a16="http://schemas.microsoft.com/office/drawing/2014/main" val="3682369685"/>
                    </a:ext>
                  </a:extLst>
                </a:gridCol>
              </a:tblGrid>
              <a:tr h="288034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Y/N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4240499698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en-GB" sz="2000" i="1" dirty="0"/>
                        <a:t>Adequacy of basis of response to segmentation operations and implementation:</a:t>
                      </a:r>
                      <a:endParaRPr lang="en-GB" sz="2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351875613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 startAt="7"/>
                      </a:pPr>
                      <a:r>
                        <a:rPr lang="en-US" sz="2000" dirty="0"/>
                        <a:t>Is communications strategy in place for informing both internal and external constituencies?</a:t>
                      </a:r>
                      <a:endParaRPr lang="en-GB" sz="2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78314776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 startAt="8"/>
                      </a:pPr>
                      <a:r>
                        <a:rPr lang="en-US" sz="2000" dirty="0"/>
                        <a:t>Are the right people in place and committed to operationalizing the segmentation scheme?</a:t>
                      </a:r>
                      <a:endParaRPr lang="en-GB" sz="2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200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261642959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 startAt="9"/>
                      </a:pPr>
                      <a:r>
                        <a:rPr lang="en-US" sz="2000" dirty="0"/>
                        <a:t>Has management shown long-term commitment to segmentation rollout and monitoring?</a:t>
                      </a:r>
                      <a:endParaRPr lang="en-GB" sz="2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278030369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19403" y="4869160"/>
            <a:ext cx="10753195" cy="400110"/>
          </a:xfrm>
          <a:prstGeom prst="rect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If answer to the 9 questions is generally ‘No’ then basis for effective segmentation isn’t there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26943" y="5734769"/>
            <a:ext cx="10465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/>
              <a:t>Weinstein, A. (2006) “A strategic framework for defining and segmenting markets”, </a:t>
            </a:r>
            <a:r>
              <a:rPr lang="en-GB" sz="1400" i="1" u="sng" dirty="0"/>
              <a:t>Journal of Strategic Marketing</a:t>
            </a:r>
            <a:r>
              <a:rPr lang="en-GB" sz="1400" dirty="0"/>
              <a:t>, 14(2), 115-27.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27051" y="294489"/>
            <a:ext cx="1166494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en-US" sz="4400" dirty="0"/>
              <a:t>Set up for effective segmentation?</a:t>
            </a:r>
          </a:p>
        </p:txBody>
      </p:sp>
    </p:spTree>
    <p:extLst>
      <p:ext uri="{BB962C8B-B14F-4D97-AF65-F5344CB8AC3E}">
        <p14:creationId xmlns:p14="http://schemas.microsoft.com/office/powerpoint/2010/main" val="4146220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793" y="288389"/>
            <a:ext cx="10972800" cy="82789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altLang="en-US" sz="4400" dirty="0">
                <a:solidFill>
                  <a:schemeClr val="tx1"/>
                </a:solidFill>
                <a:latin typeface="+mn-lt"/>
              </a:rPr>
              <a:t>Segments and differentiation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27051" y="2205038"/>
            <a:ext cx="10972800" cy="3776662"/>
          </a:xfrm>
        </p:spPr>
        <p:txBody>
          <a:bodyPr/>
          <a:lstStyle/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GB" altLang="en-US" sz="2400" dirty="0"/>
              <a:t> companies that engage in an </a:t>
            </a:r>
            <a:r>
              <a:rPr lang="en-GB" altLang="en-US" sz="2400" b="1" dirty="0"/>
              <a:t>undifferentiated</a:t>
            </a:r>
            <a:r>
              <a:rPr lang="en-GB" altLang="en-US" sz="2400" dirty="0"/>
              <a:t> targeting strategy make essentially the same offer to all segments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endParaRPr lang="en-GB" altLang="en-US" sz="2400" dirty="0"/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GB" altLang="en-US" sz="2400" b="1" dirty="0"/>
              <a:t> differentiated</a:t>
            </a:r>
            <a:r>
              <a:rPr lang="en-GB" altLang="en-US" sz="2400" dirty="0"/>
              <a:t> target market selection involves choosing a variety of different segments and providing offerings that are focused on meeting the needs of those targets more specifically</a:t>
            </a:r>
          </a:p>
        </p:txBody>
      </p:sp>
    </p:spTree>
    <p:extLst>
      <p:ext uri="{BB962C8B-B14F-4D97-AF65-F5344CB8AC3E}">
        <p14:creationId xmlns:p14="http://schemas.microsoft.com/office/powerpoint/2010/main" val="17022377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Box 1"/>
          <p:cNvSpPr txBox="1">
            <a:spLocks noChangeArrowheads="1"/>
          </p:cNvSpPr>
          <p:nvPr/>
        </p:nvSpPr>
        <p:spPr bwMode="auto">
          <a:xfrm>
            <a:off x="826545" y="180545"/>
            <a:ext cx="1136545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altLang="en-US" sz="4400" dirty="0"/>
              <a:t>Figure 6.4 Step-wise segment selection process</a:t>
            </a:r>
          </a:p>
        </p:txBody>
      </p:sp>
      <p:pic>
        <p:nvPicPr>
          <p:cNvPr id="8499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424" y="1379482"/>
            <a:ext cx="10369152" cy="4551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132938" y="5939123"/>
            <a:ext cx="1075266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altLang="en-US" sz="1400" dirty="0"/>
              <a:t>(adapted from Freytag &amp; Clarke, 2001)</a:t>
            </a:r>
          </a:p>
        </p:txBody>
      </p:sp>
    </p:spTree>
    <p:extLst>
      <p:ext uri="{BB962C8B-B14F-4D97-AF65-F5344CB8AC3E}">
        <p14:creationId xmlns:p14="http://schemas.microsoft.com/office/powerpoint/2010/main" val="185055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97280" y="286603"/>
            <a:ext cx="10058400" cy="109093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altLang="en-US" sz="4400" dirty="0">
                <a:solidFill>
                  <a:schemeClr val="tx1"/>
                </a:solidFill>
                <a:latin typeface="+mn-lt"/>
              </a:rPr>
              <a:t>Segmentation and targeting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1907" y="1631105"/>
            <a:ext cx="11900093" cy="391795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altLang="en-US" sz="2800" i="1" dirty="0"/>
              <a:t>Segmentation</a:t>
            </a:r>
            <a:r>
              <a:rPr lang="en-GB" altLang="en-US" sz="2400" dirty="0"/>
              <a:t> </a:t>
            </a:r>
          </a:p>
          <a:p>
            <a:pPr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altLang="en-US" sz="2400" dirty="0"/>
              <a:t> provides marketer with basis to achieve efficient </a:t>
            </a:r>
            <a:r>
              <a:rPr lang="en-GB" altLang="en-US" sz="2400" b="1" i="1" dirty="0"/>
              <a:t>and</a:t>
            </a:r>
            <a:r>
              <a:rPr lang="en-GB" altLang="en-US" sz="2400" dirty="0"/>
              <a:t> effective solution to customer problems,   </a:t>
            </a:r>
          </a:p>
          <a:p>
            <a:pPr marL="0" indent="0" eaLnBrk="1" hangingPunct="1">
              <a:lnSpc>
                <a:spcPct val="90000"/>
              </a:lnSpc>
              <a:buClrTx/>
              <a:buNone/>
            </a:pPr>
            <a:r>
              <a:rPr lang="en-GB" altLang="en-US" sz="2400" dirty="0"/>
              <a:t>    by </a:t>
            </a:r>
          </a:p>
          <a:p>
            <a:pPr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altLang="en-US" sz="2400" dirty="0"/>
              <a:t> establishing degrees of homogeneity in otherwise heterogeneous market place .</a:t>
            </a:r>
          </a:p>
          <a:p>
            <a:pPr eaLnBrk="1" hangingPunct="1">
              <a:lnSpc>
                <a:spcPct val="90000"/>
              </a:lnSpc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GB" altLang="en-US" sz="2800" i="1" dirty="0"/>
              <a:t>Homogeneous groups resulting from segmentation process </a:t>
            </a:r>
          </a:p>
          <a:p>
            <a:pPr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altLang="en-US" sz="2400" dirty="0"/>
              <a:t> enable marketer to decide what parts of market to target with its solutions</a:t>
            </a:r>
          </a:p>
          <a:p>
            <a:pPr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GB" altLang="en-US" sz="2400" dirty="0"/>
              <a:t> targeted in expectation that it can solve customer problems more effectively </a:t>
            </a:r>
            <a:r>
              <a:rPr lang="en-GB" altLang="en-US" sz="2400" b="1" i="1" dirty="0">
                <a:solidFill>
                  <a:schemeClr val="tx1"/>
                </a:solidFill>
              </a:rPr>
              <a:t>and</a:t>
            </a:r>
            <a:r>
              <a:rPr lang="en-GB" altLang="en-US" sz="2400" dirty="0"/>
              <a:t> profitably      than competitors   </a:t>
            </a:r>
          </a:p>
        </p:txBody>
      </p:sp>
    </p:spTree>
    <p:extLst>
      <p:ext uri="{BB962C8B-B14F-4D97-AF65-F5344CB8AC3E}">
        <p14:creationId xmlns:p14="http://schemas.microsoft.com/office/powerpoint/2010/main" val="3323330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36293" y="252763"/>
            <a:ext cx="109728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altLang="en-US" dirty="0">
                <a:solidFill>
                  <a:schemeClr val="tx1"/>
                </a:solidFill>
                <a:latin typeface="+mn-lt"/>
              </a:rPr>
              <a:t>Segmentation and relationships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24417" y="2781300"/>
            <a:ext cx="10972800" cy="2189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400" dirty="0"/>
              <a:t>	Segmentation enables best match between problem-solving abilities and uncertainties of both buyer and seller so that sustainable relationships can be created. </a:t>
            </a:r>
          </a:p>
          <a:p>
            <a:pPr eaLnBrk="1" hangingPunct="1">
              <a:buFontTx/>
              <a:buNone/>
            </a:pPr>
            <a:endParaRPr lang="en-GB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155346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46567" y="-4972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78851" name="Rectangle 23"/>
          <p:cNvSpPr>
            <a:spLocks noChangeArrowheads="1"/>
          </p:cNvSpPr>
          <p:nvPr/>
        </p:nvSpPr>
        <p:spPr bwMode="auto">
          <a:xfrm>
            <a:off x="0" y="5892662"/>
            <a:ext cx="1214543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GB" altLang="en-US" sz="1600" dirty="0">
                <a:cs typeface="Times New Roman" pitchFamily="18" charset="0"/>
              </a:rPr>
              <a:t>(adapted from Shapiro and </a:t>
            </a:r>
            <a:r>
              <a:rPr lang="en-GB" altLang="en-US" sz="1600" dirty="0" err="1">
                <a:cs typeface="Times New Roman" pitchFamily="18" charset="0"/>
              </a:rPr>
              <a:t>Bonoma</a:t>
            </a:r>
            <a:r>
              <a:rPr lang="en-GB" altLang="en-US" sz="1600" dirty="0">
                <a:cs typeface="Times New Roman" pitchFamily="18" charset="0"/>
              </a:rPr>
              <a:t>, 1984)</a:t>
            </a:r>
            <a:endParaRPr lang="en-GB" altLang="en-US" sz="1600" dirty="0"/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auto">
          <a:xfrm>
            <a:off x="0" y="121302"/>
            <a:ext cx="1186781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tabLst>
                <a:tab pos="457200" algn="r"/>
                <a:tab pos="2636838" algn="ctr"/>
                <a:tab pos="5273675" algn="r"/>
              </a:tabLst>
            </a:pPr>
            <a:r>
              <a:rPr lang="en-GB" altLang="en-US" sz="4400" dirty="0">
                <a:cs typeface="Times New Roman" pitchFamily="18" charset="0"/>
              </a:rPr>
              <a:t>Figure 6.1 The segmentation funnel</a:t>
            </a:r>
            <a:endParaRPr lang="en-GB" altLang="en-US" sz="4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2255573" y="1124744"/>
            <a:ext cx="7200800" cy="4752529"/>
            <a:chOff x="3491880" y="1196750"/>
            <a:chExt cx="5400600" cy="4752529"/>
          </a:xfrm>
        </p:grpSpPr>
        <p:sp>
          <p:nvSpPr>
            <p:cNvPr id="2" name="Oval 1"/>
            <p:cNvSpPr/>
            <p:nvPr/>
          </p:nvSpPr>
          <p:spPr>
            <a:xfrm>
              <a:off x="3491880" y="1196750"/>
              <a:ext cx="5400600" cy="475252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184605" y="1268760"/>
              <a:ext cx="2015149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/>
            </a:bodyPr>
            <a:lstStyle/>
            <a:p>
              <a:pPr algn="ctr"/>
              <a:r>
                <a:rPr lang="en-GB" sz="1300" dirty="0"/>
                <a:t>Firmographics</a:t>
              </a:r>
            </a:p>
          </p:txBody>
        </p:sp>
        <p:sp>
          <p:nvSpPr>
            <p:cNvPr id="4" name="Oval 3"/>
            <p:cNvSpPr/>
            <p:nvPr/>
          </p:nvSpPr>
          <p:spPr>
            <a:xfrm>
              <a:off x="3894910" y="1916832"/>
              <a:ext cx="4594540" cy="3816424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4297940" y="2492897"/>
              <a:ext cx="3788481" cy="302433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4620364" y="3089582"/>
              <a:ext cx="3143633" cy="21396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184605" y="1978107"/>
              <a:ext cx="2015149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/>
            </a:bodyPr>
            <a:lstStyle/>
            <a:p>
              <a:pPr algn="ctr"/>
              <a:r>
                <a:rPr lang="en-GB" sz="1300" dirty="0"/>
                <a:t>Operating variables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103999" y="2626179"/>
              <a:ext cx="2176361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/>
            </a:bodyPr>
            <a:lstStyle/>
            <a:p>
              <a:pPr algn="ctr"/>
              <a:r>
                <a:rPr lang="en-GB" sz="1300" dirty="0"/>
                <a:t>Purchasing approach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103999" y="3212976"/>
              <a:ext cx="2176361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/>
            </a:bodyPr>
            <a:lstStyle/>
            <a:p>
              <a:pPr algn="ctr"/>
              <a:r>
                <a:rPr lang="en-GB" sz="1300" dirty="0"/>
                <a:t>Situational factors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5224908" y="3601773"/>
              <a:ext cx="1934543" cy="1411403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/>
          </p:nvSpPr>
          <p:spPr>
            <a:xfrm>
              <a:off x="5876561" y="4263480"/>
              <a:ext cx="613152" cy="461664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 rot="2469702">
              <a:off x="3622928" y="3043221"/>
              <a:ext cx="10885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MACRO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 rot="2375172">
              <a:off x="4525099" y="3835309"/>
              <a:ext cx="10885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MICRO</a:t>
              </a:r>
            </a:p>
          </p:txBody>
        </p:sp>
        <p:sp>
          <p:nvSpPr>
            <p:cNvPr id="16" name="Arrow: Down 15"/>
            <p:cNvSpPr/>
            <p:nvPr/>
          </p:nvSpPr>
          <p:spPr>
            <a:xfrm rot="18778364">
              <a:off x="4713336" y="2197064"/>
              <a:ext cx="259014" cy="2551411"/>
            </a:xfrm>
            <a:prstGeom prst="downArrow">
              <a:avLst>
                <a:gd name="adj1" fmla="val 75267"/>
                <a:gd name="adj2" fmla="val 8463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Arrow: Down 20"/>
            <p:cNvSpPr/>
            <p:nvPr/>
          </p:nvSpPr>
          <p:spPr>
            <a:xfrm rot="2821636" flipH="1">
              <a:off x="7408394" y="2125056"/>
              <a:ext cx="259014" cy="2551411"/>
            </a:xfrm>
            <a:prstGeom prst="downArrow">
              <a:avLst>
                <a:gd name="adj1" fmla="val 75267"/>
                <a:gd name="adj2" fmla="val 8463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224908" y="3697287"/>
              <a:ext cx="193454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/>
            </a:bodyPr>
            <a:lstStyle/>
            <a:p>
              <a:pPr algn="ctr"/>
              <a:r>
                <a:rPr lang="en-GB" sz="1300" dirty="0"/>
                <a:t>Personal</a:t>
              </a:r>
              <a:br>
                <a:rPr lang="en-GB" sz="1300" dirty="0"/>
              </a:br>
              <a:r>
                <a:rPr lang="en-GB" sz="1300" dirty="0"/>
                <a:t>characteristics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3251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27051" y="332656"/>
            <a:ext cx="11036300" cy="864097"/>
          </a:xfrm>
          <a:noFill/>
        </p:spPr>
        <p:txBody>
          <a:bodyPr lIns="0" tIns="0" rIns="0" bIns="0" anchor="ctr">
            <a:normAutofit/>
          </a:bodyPr>
          <a:lstStyle/>
          <a:p>
            <a:pPr marL="0" indent="0" algn="ctr" defTabSz="439738" eaLnBrk="1" hangingPunct="1">
              <a:spcBef>
                <a:spcPct val="0"/>
              </a:spcBef>
              <a:buClr>
                <a:srgbClr val="808080"/>
              </a:buClr>
              <a:buSzPct val="90000"/>
              <a:buFont typeface="Monotype Sorts"/>
              <a:buNone/>
            </a:pPr>
            <a:r>
              <a:rPr lang="en-GB" altLang="en-US" sz="4400" dirty="0">
                <a:solidFill>
                  <a:schemeClr val="tx1"/>
                </a:solidFill>
              </a:rPr>
              <a:t>Firmographics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431801" y="1340769"/>
            <a:ext cx="11267017" cy="360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395288"/>
            <a:r>
              <a:rPr lang="en-GB" altLang="en-US" sz="2800" dirty="0">
                <a:solidFill>
                  <a:srgbClr val="000000"/>
                </a:solidFill>
              </a:rPr>
              <a:t>‘Business market ‘demographics’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35001" y="2060848"/>
            <a:ext cx="11267017" cy="4088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85750" indent="-285750" defTabSz="395288"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rgbClr val="FF0000"/>
                </a:solidFill>
              </a:rPr>
              <a:t>segmentation by industry sector</a:t>
            </a:r>
          </a:p>
          <a:p>
            <a:pPr lvl="1" defTabSz="395288"/>
            <a:r>
              <a:rPr lang="en-GB" altLang="en-US" sz="2400" dirty="0">
                <a:solidFill>
                  <a:srgbClr val="000000"/>
                </a:solidFill>
              </a:rPr>
              <a:t>e.g. the plastics industry is a different segment from the pharmaceutical industry</a:t>
            </a:r>
          </a:p>
          <a:p>
            <a:pPr lvl="1" defTabSz="395288"/>
            <a:endParaRPr lang="en-GB" altLang="en-US" sz="2400" dirty="0">
              <a:solidFill>
                <a:srgbClr val="000000"/>
              </a:solidFill>
            </a:endParaRPr>
          </a:p>
          <a:p>
            <a:pPr marL="285750" indent="-285750" defTabSz="395288"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rgbClr val="FF0000"/>
                </a:solidFill>
              </a:rPr>
              <a:t>segmentation by organisation size</a:t>
            </a:r>
          </a:p>
          <a:p>
            <a:pPr lvl="1" defTabSz="395288"/>
            <a:r>
              <a:rPr lang="en-GB" altLang="en-US" sz="2400" dirty="0">
                <a:solidFill>
                  <a:srgbClr val="000000"/>
                </a:solidFill>
              </a:rPr>
              <a:t>e.g. retailers with over 100 outlets are a different segment from single-outlet shopkeepers</a:t>
            </a:r>
          </a:p>
          <a:p>
            <a:pPr lvl="1" defTabSz="395288"/>
            <a:endParaRPr lang="en-GB" altLang="en-US" sz="2400" dirty="0">
              <a:solidFill>
                <a:srgbClr val="000000"/>
              </a:solidFill>
            </a:endParaRPr>
          </a:p>
          <a:p>
            <a:pPr marL="285750" indent="-285750" defTabSz="395288"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rgbClr val="FF0000"/>
                </a:solidFill>
              </a:rPr>
              <a:t>segmentation by location</a:t>
            </a:r>
          </a:p>
          <a:p>
            <a:pPr lvl="1" defTabSz="395288"/>
            <a:r>
              <a:rPr lang="en-GB" altLang="en-US" sz="2400" dirty="0">
                <a:solidFill>
                  <a:srgbClr val="000000"/>
                </a:solidFill>
              </a:rPr>
              <a:t>e.g. farmers in East Anglia are a different segment from farmers in Wales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88976332"/>
      </p:ext>
    </p:extLst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èche courbée vers la gauche 1"/>
          <p:cNvSpPr/>
          <p:nvPr/>
        </p:nvSpPr>
        <p:spPr>
          <a:xfrm rot="431819">
            <a:off x="7722181" y="4536962"/>
            <a:ext cx="648072" cy="147745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" name="Flèche courbée vers la gauche 2"/>
          <p:cNvSpPr/>
          <p:nvPr/>
        </p:nvSpPr>
        <p:spPr>
          <a:xfrm rot="431819">
            <a:off x="7751964" y="3266436"/>
            <a:ext cx="648072" cy="148490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" name="Flèche courbée vers la gauche 3"/>
          <p:cNvSpPr/>
          <p:nvPr/>
        </p:nvSpPr>
        <p:spPr>
          <a:xfrm>
            <a:off x="7722182" y="2295338"/>
            <a:ext cx="648072" cy="121009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171239" y="639154"/>
          <a:ext cx="54006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6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1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1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000" dirty="0"/>
                        <a:t>Segment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Industry: company activity</a:t>
                      </a:r>
                      <a:endParaRPr lang="fr-FR" sz="10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companies worldwide</a:t>
                      </a:r>
                    </a:p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178,34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en-GB" sz="1000" dirty="0"/>
                        <a:t>NAICS Code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327120</a:t>
                      </a:r>
                      <a:endParaRPr lang="fr-FR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en-GB" sz="1000" dirty="0"/>
                        <a:t>Category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Clay building material and refractories manufacturing</a:t>
                      </a:r>
                      <a:endParaRPr lang="fr-FR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171239" y="1951699"/>
          <a:ext cx="5400601" cy="88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9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9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85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24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000" dirty="0"/>
                        <a:t>Segment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Industry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Company size: turnover</a:t>
                      </a:r>
                      <a:r>
                        <a:rPr lang="en-GB" sz="1000" b="1" baseline="0" dirty="0"/>
                        <a:t> </a:t>
                      </a:r>
                      <a:r>
                        <a:rPr lang="fr-FR" sz="10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fr-FR" sz="10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companies worldwide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 $50m turnover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374</a:t>
                      </a:r>
                      <a:endParaRPr lang="fr-FR" sz="12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en-GB" sz="1000" dirty="0"/>
                        <a:t>NAICS Code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327120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 $50m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2171240" y="2959811"/>
          <a:ext cx="5400599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9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9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9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87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62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000" dirty="0"/>
                        <a:t>Segment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Industry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Turnover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Location</a:t>
                      </a:r>
                      <a:r>
                        <a:rPr lang="en-GB" sz="1000" b="1" baseline="0" dirty="0"/>
                        <a:t> </a:t>
                      </a:r>
                      <a:r>
                        <a:rPr lang="fr-FR" sz="10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fr-FR" sz="10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countries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≥16 </a:t>
                      </a:r>
                      <a:r>
                        <a:rPr lang="fr-FR" sz="1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companies</a:t>
                      </a:r>
                      <a:endParaRPr lang="fr-FR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 $50m turnover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en-GB" sz="1000" dirty="0"/>
                        <a:t>NAICS Code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327120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 $50m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/>
                        <a:t>Countries </a:t>
                      </a:r>
                    </a:p>
                    <a:p>
                      <a:pPr algn="ctr"/>
                      <a:r>
                        <a:rPr lang="fr-FR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</a:t>
                      </a:r>
                      <a:r>
                        <a:rPr lang="fr-FR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</a:t>
                      </a:r>
                      <a:r>
                        <a:rPr lang="fr-FR" sz="10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companies</a:t>
                      </a:r>
                      <a:endParaRPr lang="fr-FR" sz="10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5322146" y="4085468"/>
          <a:ext cx="2232248" cy="1394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1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0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211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Country</a:t>
                      </a:r>
                      <a:endParaRPr lang="fr-FR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Number of companies </a:t>
                      </a:r>
                      <a:endParaRPr lang="fr-FR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233"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Italy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48"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Brazil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48"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Japan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48"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China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148"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Spain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148"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Germany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7148"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Flèche courbée vers la gauche 8"/>
          <p:cNvSpPr/>
          <p:nvPr/>
        </p:nvSpPr>
        <p:spPr>
          <a:xfrm>
            <a:off x="7615247" y="1566807"/>
            <a:ext cx="648072" cy="100811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5322146" y="5552099"/>
          <a:ext cx="2232248" cy="1312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1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0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211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Country</a:t>
                      </a:r>
                      <a:endParaRPr lang="fr-FR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</a:rPr>
                        <a:t>Name of company</a:t>
                      </a:r>
                      <a:endParaRPr lang="fr-FR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48">
                <a:tc rowSpan="5">
                  <a:txBody>
                    <a:bodyPr/>
                    <a:lstStyle/>
                    <a:p>
                      <a:pPr algn="ctr" fontAlgn="t"/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Brazil</a:t>
                      </a: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Magnesita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Refratorios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SA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48">
                <a:tc vMerge="1">
                  <a:txBody>
                    <a:bodyPr/>
                    <a:lstStyle/>
                    <a:p>
                      <a:pPr algn="ctr" fontAlgn="t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PGB S.A.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48">
                <a:tc vMerge="1">
                  <a:txBody>
                    <a:bodyPr/>
                    <a:lstStyle/>
                    <a:p>
                      <a:pPr algn="ctr" fontAlgn="t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Pyrotek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Tecnologia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LTDA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48">
                <a:tc vMerge="1">
                  <a:txBody>
                    <a:bodyPr/>
                    <a:lstStyle/>
                    <a:p>
                      <a:pPr algn="ctr" fontAlgn="t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Gressit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Revestimentos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Industria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Comercio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LTDA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148">
                <a:tc vMerge="1">
                  <a:txBody>
                    <a:bodyPr/>
                    <a:lstStyle/>
                    <a:p>
                      <a:pPr algn="ctr" fontAlgn="t"/>
                      <a:endParaRPr lang="fr-FR" sz="85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8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Casagrande</a:t>
                      </a:r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</a:t>
                      </a:r>
                      <a:r>
                        <a:rPr lang="en-GB" sz="8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Revstimentos</a:t>
                      </a:r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</a:t>
                      </a:r>
                      <a:r>
                        <a:rPr lang="en-GB" sz="8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Ceramicos</a:t>
                      </a:r>
                      <a:r>
                        <a:rPr lang="en-GB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 S/A</a:t>
                      </a:r>
                      <a:endParaRPr lang="fr-FR" sz="85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2308930" y="5962011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Derived from data available at Orbisbvdinfo.com</a:t>
            </a:r>
            <a:endParaRPr lang="fr-FR" sz="1000" dirty="0"/>
          </a:p>
        </p:txBody>
      </p:sp>
      <p:sp>
        <p:nvSpPr>
          <p:cNvPr id="12" name="ZoneTexte 11"/>
          <p:cNvSpPr txBox="1"/>
          <p:nvPr/>
        </p:nvSpPr>
        <p:spPr>
          <a:xfrm flipH="1">
            <a:off x="60104" y="-2"/>
            <a:ext cx="12131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Figure 6.2	Using firmographics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559248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"/>
          <p:cNvSpPr>
            <a:spLocks noChangeArrowheads="1"/>
          </p:cNvSpPr>
          <p:nvPr/>
        </p:nvSpPr>
        <p:spPr bwMode="auto">
          <a:xfrm>
            <a:off x="1488018" y="1916113"/>
            <a:ext cx="8928100" cy="280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/>
              <a:t>company technology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/>
              <a:t>product and brand-use status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/>
              <a:t>customer capabilities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/>
              <a:t>customer strategic type:</a:t>
            </a:r>
            <a:br>
              <a:rPr lang="en-GB" altLang="en-US" sz="2400" dirty="0"/>
            </a:br>
            <a:r>
              <a:rPr lang="en-GB" altLang="en-US" sz="2400" dirty="0"/>
              <a:t>prospector, defender, analyser, reactor</a:t>
            </a:r>
          </a:p>
        </p:txBody>
      </p:sp>
      <p:sp>
        <p:nvSpPr>
          <p:cNvPr id="81923" name="Rectangle 2"/>
          <p:cNvSpPr>
            <a:spLocks noChangeArrowheads="1"/>
          </p:cNvSpPr>
          <p:nvPr/>
        </p:nvSpPr>
        <p:spPr bwMode="auto">
          <a:xfrm>
            <a:off x="527051" y="389475"/>
            <a:ext cx="111379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en-US" sz="4400" dirty="0"/>
              <a:t>Operating variables</a:t>
            </a:r>
          </a:p>
        </p:txBody>
      </p:sp>
    </p:spTree>
    <p:extLst>
      <p:ext uri="{BB962C8B-B14F-4D97-AF65-F5344CB8AC3E}">
        <p14:creationId xmlns:p14="http://schemas.microsoft.com/office/powerpoint/2010/main" val="309994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ChangeArrowheads="1"/>
          </p:cNvSpPr>
          <p:nvPr/>
        </p:nvSpPr>
        <p:spPr bwMode="auto">
          <a:xfrm>
            <a:off x="1488018" y="1916113"/>
            <a:ext cx="9696449" cy="280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/>
              <a:t>purchasing function organization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/>
              <a:t>power structures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/>
              <a:t>buyer–seller relationships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/>
              <a:t>general purchasing policies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/>
              <a:t>purchasing criteria </a:t>
            </a:r>
          </a:p>
        </p:txBody>
      </p:sp>
      <p:sp>
        <p:nvSpPr>
          <p:cNvPr id="82947" name="Rectangle 2"/>
          <p:cNvSpPr>
            <a:spLocks noChangeArrowheads="1"/>
          </p:cNvSpPr>
          <p:nvPr/>
        </p:nvSpPr>
        <p:spPr bwMode="auto">
          <a:xfrm>
            <a:off x="527051" y="401350"/>
            <a:ext cx="1166494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en-US" sz="4400" dirty="0"/>
              <a:t>Organizational purchasing approach</a:t>
            </a:r>
          </a:p>
        </p:txBody>
      </p:sp>
    </p:spTree>
    <p:extLst>
      <p:ext uri="{BB962C8B-B14F-4D97-AF65-F5344CB8AC3E}">
        <p14:creationId xmlns:p14="http://schemas.microsoft.com/office/powerpoint/2010/main" val="3694310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ChangeArrowheads="1"/>
          </p:cNvSpPr>
          <p:nvPr/>
        </p:nvSpPr>
        <p:spPr bwMode="auto">
          <a:xfrm>
            <a:off x="719403" y="1556792"/>
            <a:ext cx="1084920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altLang="en-US" sz="2400" dirty="0"/>
              <a:t>driven largely by time and scale-dependent variation.</a:t>
            </a:r>
          </a:p>
          <a:p>
            <a:pPr>
              <a:lnSpc>
                <a:spcPct val="150000"/>
              </a:lnSpc>
            </a:pPr>
            <a:r>
              <a:rPr lang="en-GB" altLang="en-US" sz="2400" dirty="0"/>
              <a:t>includes:</a:t>
            </a:r>
          </a:p>
        </p:txBody>
      </p:sp>
      <p:sp>
        <p:nvSpPr>
          <p:cNvPr id="82947" name="Rectangle 2"/>
          <p:cNvSpPr>
            <a:spLocks noChangeArrowheads="1"/>
          </p:cNvSpPr>
          <p:nvPr/>
        </p:nvSpPr>
        <p:spPr bwMode="auto">
          <a:xfrm>
            <a:off x="527050" y="365723"/>
            <a:ext cx="1166494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altLang="en-US" sz="4400" dirty="0"/>
              <a:t>Situational factors in segmentation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07435" y="3429000"/>
            <a:ext cx="10177032" cy="1200329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chemeClr val="bg1"/>
                </a:solidFill>
              </a:rPr>
              <a:t>urgency of customer need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chemeClr val="bg1"/>
                </a:solidFill>
              </a:rPr>
              <a:t>scale of need</a:t>
            </a:r>
          </a:p>
        </p:txBody>
      </p:sp>
    </p:spTree>
    <p:extLst>
      <p:ext uri="{BB962C8B-B14F-4D97-AF65-F5344CB8AC3E}">
        <p14:creationId xmlns:p14="http://schemas.microsoft.com/office/powerpoint/2010/main" val="6081589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982</Words>
  <Application>Microsoft Macintosh PowerPoint</Application>
  <PresentationFormat>Widescreen</PresentationFormat>
  <Paragraphs>190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Monotype Sorts</vt:lpstr>
      <vt:lpstr>Verdana</vt:lpstr>
      <vt:lpstr>Wingdings</vt:lpstr>
      <vt:lpstr>Thème Office</vt:lpstr>
      <vt:lpstr>Business to Business Marketing</vt:lpstr>
      <vt:lpstr>Segmentation and targeting</vt:lpstr>
      <vt:lpstr>Segmentation and relationships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Challenges of B2B segmentation</vt:lpstr>
      <vt:lpstr>Challenges of B2B segmentation</vt:lpstr>
      <vt:lpstr>PowerPoint Presentation</vt:lpstr>
      <vt:lpstr>PowerPoint Presentation</vt:lpstr>
      <vt:lpstr>Segments and differentiation</vt:lpstr>
      <vt:lpstr>PowerPoint Presentation</vt:lpstr>
    </vt:vector>
  </TitlesOfParts>
  <Company>Kegde Business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to Business Marketing</dc:title>
  <dc:creator>Canning Louise</dc:creator>
  <cp:lastModifiedBy>Sanjit Sengupta</cp:lastModifiedBy>
  <cp:revision>4</cp:revision>
  <dcterms:created xsi:type="dcterms:W3CDTF">2019-12-14T19:19:26Z</dcterms:created>
  <dcterms:modified xsi:type="dcterms:W3CDTF">2020-07-29T18:41:26Z</dcterms:modified>
</cp:coreProperties>
</file>