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7" r:id="rId2"/>
    <p:sldId id="278" r:id="rId3"/>
    <p:sldId id="261" r:id="rId4"/>
    <p:sldId id="263" r:id="rId5"/>
    <p:sldId id="264" r:id="rId6"/>
    <p:sldId id="267" r:id="rId7"/>
    <p:sldId id="266" r:id="rId8"/>
    <p:sldId id="271" r:id="rId9"/>
    <p:sldId id="272" r:id="rId10"/>
    <p:sldId id="273" r:id="rId11"/>
    <p:sldId id="275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>
      <p:cViewPr varScale="1">
        <p:scale>
          <a:sx n="115" d="100"/>
          <a:sy n="115" d="100"/>
        </p:scale>
        <p:origin x="146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9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95426-A55C-45CE-AF69-9EFACC02D2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1160F0-4590-4FEB-83A3-090428D06117}">
      <dgm:prSet/>
      <dgm:spPr/>
      <dgm:t>
        <a:bodyPr/>
        <a:lstStyle/>
        <a:p>
          <a:pPr rtl="0"/>
          <a:r>
            <a:rPr lang="en-GB" dirty="0"/>
            <a:t>Constitute sources of risk and return</a:t>
          </a:r>
        </a:p>
      </dgm:t>
    </dgm:pt>
    <dgm:pt modelId="{45A62271-6DF4-48FF-B8A6-AC8E3D7334D8}" type="parTrans" cxnId="{F3E36154-3659-4E8B-A624-8BFD9006082E}">
      <dgm:prSet/>
      <dgm:spPr/>
      <dgm:t>
        <a:bodyPr/>
        <a:lstStyle/>
        <a:p>
          <a:endParaRPr lang="en-GB"/>
        </a:p>
      </dgm:t>
    </dgm:pt>
    <dgm:pt modelId="{57059931-2041-497F-A4AD-4BA4F0271D15}" type="sibTrans" cxnId="{F3E36154-3659-4E8B-A624-8BFD9006082E}">
      <dgm:prSet/>
      <dgm:spPr/>
      <dgm:t>
        <a:bodyPr/>
        <a:lstStyle/>
        <a:p>
          <a:endParaRPr lang="en-GB"/>
        </a:p>
      </dgm:t>
    </dgm:pt>
    <dgm:pt modelId="{73B9F61D-40A2-4A90-AD92-033BF30A5385}">
      <dgm:prSet/>
      <dgm:spPr/>
      <dgm:t>
        <a:bodyPr/>
        <a:lstStyle/>
        <a:p>
          <a:pPr rtl="0"/>
          <a:r>
            <a:rPr lang="en-GB" dirty="0"/>
            <a:t>Vary in the type of risk they constitute</a:t>
          </a:r>
        </a:p>
      </dgm:t>
    </dgm:pt>
    <dgm:pt modelId="{557701EC-1D0F-431F-A2FF-170589EC403C}" type="parTrans" cxnId="{4E4AB8C5-3675-43A3-9378-0B69D1586EFB}">
      <dgm:prSet/>
      <dgm:spPr/>
      <dgm:t>
        <a:bodyPr/>
        <a:lstStyle/>
        <a:p>
          <a:endParaRPr lang="en-US"/>
        </a:p>
      </dgm:t>
    </dgm:pt>
    <dgm:pt modelId="{39ED8B4D-F880-48CB-AEAC-C84F615E9C13}" type="sibTrans" cxnId="{4E4AB8C5-3675-43A3-9378-0B69D1586EFB}">
      <dgm:prSet/>
      <dgm:spPr/>
      <dgm:t>
        <a:bodyPr/>
        <a:lstStyle/>
        <a:p>
          <a:endParaRPr lang="en-US"/>
        </a:p>
      </dgm:t>
    </dgm:pt>
    <dgm:pt modelId="{8C40A169-5893-40D3-8536-F548F14B7554}">
      <dgm:prSet/>
      <dgm:spPr/>
      <dgm:t>
        <a:bodyPr/>
        <a:lstStyle/>
        <a:p>
          <a:pPr rtl="0"/>
          <a:r>
            <a:rPr lang="en-GB" dirty="0"/>
            <a:t>Vary in the level of return they bring</a:t>
          </a:r>
        </a:p>
      </dgm:t>
    </dgm:pt>
    <dgm:pt modelId="{F7CA542D-D4F0-478B-AA99-2B04C9524D85}" type="parTrans" cxnId="{724AA80B-22B4-4B5E-BFEC-9AC6CD5ED8F6}">
      <dgm:prSet/>
      <dgm:spPr/>
      <dgm:t>
        <a:bodyPr/>
        <a:lstStyle/>
        <a:p>
          <a:endParaRPr lang="en-US"/>
        </a:p>
      </dgm:t>
    </dgm:pt>
    <dgm:pt modelId="{60D97088-CF7A-4666-926D-DDC629969C97}" type="sibTrans" cxnId="{724AA80B-22B4-4B5E-BFEC-9AC6CD5ED8F6}">
      <dgm:prSet/>
      <dgm:spPr/>
      <dgm:t>
        <a:bodyPr/>
        <a:lstStyle/>
        <a:p>
          <a:endParaRPr lang="en-US"/>
        </a:p>
      </dgm:t>
    </dgm:pt>
    <dgm:pt modelId="{05EA06BC-6AA2-4027-BFA4-8EC165381A85}">
      <dgm:prSet/>
      <dgm:spPr/>
      <dgm:t>
        <a:bodyPr/>
        <a:lstStyle/>
        <a:p>
          <a:pPr rtl="0"/>
          <a:r>
            <a:rPr lang="en-GB" dirty="0"/>
            <a:t>Vary in the time horizon over which they provide that return</a:t>
          </a:r>
        </a:p>
      </dgm:t>
    </dgm:pt>
    <dgm:pt modelId="{61AA2F88-E109-4D21-B31C-BC3325E68EE1}" type="parTrans" cxnId="{A1987347-C12F-45EC-8A32-25DBE7996132}">
      <dgm:prSet/>
      <dgm:spPr/>
      <dgm:t>
        <a:bodyPr/>
        <a:lstStyle/>
        <a:p>
          <a:endParaRPr lang="en-US"/>
        </a:p>
      </dgm:t>
    </dgm:pt>
    <dgm:pt modelId="{58DAF8E9-30A9-4611-9F15-20C605B6DE03}" type="sibTrans" cxnId="{A1987347-C12F-45EC-8A32-25DBE7996132}">
      <dgm:prSet/>
      <dgm:spPr/>
      <dgm:t>
        <a:bodyPr/>
        <a:lstStyle/>
        <a:p>
          <a:endParaRPr lang="en-US"/>
        </a:p>
      </dgm:t>
    </dgm:pt>
    <dgm:pt modelId="{2F4262F2-98C4-4374-82FA-FF7D3E8D7571}" type="pres">
      <dgm:prSet presAssocID="{78A95426-A55C-45CE-AF69-9EFACC02D2F6}" presName="linear" presStyleCnt="0">
        <dgm:presLayoutVars>
          <dgm:animLvl val="lvl"/>
          <dgm:resizeHandles val="exact"/>
        </dgm:presLayoutVars>
      </dgm:prSet>
      <dgm:spPr/>
    </dgm:pt>
    <dgm:pt modelId="{9C3247C1-9A7D-4835-923C-BC97730201C0}" type="pres">
      <dgm:prSet presAssocID="{DD1160F0-4590-4FEB-83A3-090428D06117}" presName="parentText" presStyleLbl="node1" presStyleIdx="0" presStyleCnt="4" custLinFactY="-16670" custLinFactNeighborX="-1624" custLinFactNeighborY="-100000">
        <dgm:presLayoutVars>
          <dgm:chMax val="0"/>
          <dgm:bulletEnabled val="1"/>
        </dgm:presLayoutVars>
      </dgm:prSet>
      <dgm:spPr/>
    </dgm:pt>
    <dgm:pt modelId="{3DA846D2-6474-4F6C-B8FA-025059843D71}" type="pres">
      <dgm:prSet presAssocID="{57059931-2041-497F-A4AD-4BA4F0271D15}" presName="spacer" presStyleCnt="0"/>
      <dgm:spPr/>
    </dgm:pt>
    <dgm:pt modelId="{EDA3532E-31EE-4C51-BE99-F49641CC550D}" type="pres">
      <dgm:prSet presAssocID="{73B9F61D-40A2-4A90-AD92-033BF30A538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3618092-6801-406A-B234-B9E0136A269E}" type="pres">
      <dgm:prSet presAssocID="{39ED8B4D-F880-48CB-AEAC-C84F615E9C13}" presName="spacer" presStyleCnt="0"/>
      <dgm:spPr/>
    </dgm:pt>
    <dgm:pt modelId="{09692984-EB26-45B7-AA66-B4CDB87DF5BD}" type="pres">
      <dgm:prSet presAssocID="{8C40A169-5893-40D3-8536-F548F14B755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7272400-BB23-43E5-AE98-40B500A532D1}" type="pres">
      <dgm:prSet presAssocID="{60D97088-CF7A-4666-926D-DDC629969C97}" presName="spacer" presStyleCnt="0"/>
      <dgm:spPr/>
    </dgm:pt>
    <dgm:pt modelId="{A6BABD76-C9DB-4A8F-A26A-2633C6FA4D61}" type="pres">
      <dgm:prSet presAssocID="{05EA06BC-6AA2-4027-BFA4-8EC165381A8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24AA80B-22B4-4B5E-BFEC-9AC6CD5ED8F6}" srcId="{78A95426-A55C-45CE-AF69-9EFACC02D2F6}" destId="{8C40A169-5893-40D3-8536-F548F14B7554}" srcOrd="2" destOrd="0" parTransId="{F7CA542D-D4F0-478B-AA99-2B04C9524D85}" sibTransId="{60D97088-CF7A-4666-926D-DDC629969C97}"/>
    <dgm:cxn modelId="{0036603E-5B90-4A3A-9860-0685D8A302A5}" type="presOf" srcId="{DD1160F0-4590-4FEB-83A3-090428D06117}" destId="{9C3247C1-9A7D-4835-923C-BC97730201C0}" srcOrd="0" destOrd="0" presId="urn:microsoft.com/office/officeart/2005/8/layout/vList2"/>
    <dgm:cxn modelId="{A1987347-C12F-45EC-8A32-25DBE7996132}" srcId="{78A95426-A55C-45CE-AF69-9EFACC02D2F6}" destId="{05EA06BC-6AA2-4027-BFA4-8EC165381A85}" srcOrd="3" destOrd="0" parTransId="{61AA2F88-E109-4D21-B31C-BC3325E68EE1}" sibTransId="{58DAF8E9-30A9-4611-9F15-20C605B6DE03}"/>
    <dgm:cxn modelId="{F3E36154-3659-4E8B-A624-8BFD9006082E}" srcId="{78A95426-A55C-45CE-AF69-9EFACC02D2F6}" destId="{DD1160F0-4590-4FEB-83A3-090428D06117}" srcOrd="0" destOrd="0" parTransId="{45A62271-6DF4-48FF-B8A6-AC8E3D7334D8}" sibTransId="{57059931-2041-497F-A4AD-4BA4F0271D15}"/>
    <dgm:cxn modelId="{FAEB259C-3C50-4F08-AB3D-DE879E5A7334}" type="presOf" srcId="{8C40A169-5893-40D3-8536-F548F14B7554}" destId="{09692984-EB26-45B7-AA66-B4CDB87DF5BD}" srcOrd="0" destOrd="0" presId="urn:microsoft.com/office/officeart/2005/8/layout/vList2"/>
    <dgm:cxn modelId="{4E4AB8C5-3675-43A3-9378-0B69D1586EFB}" srcId="{78A95426-A55C-45CE-AF69-9EFACC02D2F6}" destId="{73B9F61D-40A2-4A90-AD92-033BF30A5385}" srcOrd="1" destOrd="0" parTransId="{557701EC-1D0F-431F-A2FF-170589EC403C}" sibTransId="{39ED8B4D-F880-48CB-AEAC-C84F615E9C13}"/>
    <dgm:cxn modelId="{B7ED71CC-1D06-405C-9A17-8740365694E7}" type="presOf" srcId="{73B9F61D-40A2-4A90-AD92-033BF30A5385}" destId="{EDA3532E-31EE-4C51-BE99-F49641CC550D}" srcOrd="0" destOrd="0" presId="urn:microsoft.com/office/officeart/2005/8/layout/vList2"/>
    <dgm:cxn modelId="{7AEC8BEF-1D77-4967-9EC2-AD5A89696A1D}" type="presOf" srcId="{05EA06BC-6AA2-4027-BFA4-8EC165381A85}" destId="{A6BABD76-C9DB-4A8F-A26A-2633C6FA4D61}" srcOrd="0" destOrd="0" presId="urn:microsoft.com/office/officeart/2005/8/layout/vList2"/>
    <dgm:cxn modelId="{090268F8-CDC4-46E5-9702-541C680AA78D}" type="presOf" srcId="{78A95426-A55C-45CE-AF69-9EFACC02D2F6}" destId="{2F4262F2-98C4-4374-82FA-FF7D3E8D7571}" srcOrd="0" destOrd="0" presId="urn:microsoft.com/office/officeart/2005/8/layout/vList2"/>
    <dgm:cxn modelId="{94EB967F-2211-4FEE-9D40-F10B1F4F89CD}" type="presParOf" srcId="{2F4262F2-98C4-4374-82FA-FF7D3E8D7571}" destId="{9C3247C1-9A7D-4835-923C-BC97730201C0}" srcOrd="0" destOrd="0" presId="urn:microsoft.com/office/officeart/2005/8/layout/vList2"/>
    <dgm:cxn modelId="{96984005-CB4E-4B67-9735-E1D1F460225E}" type="presParOf" srcId="{2F4262F2-98C4-4374-82FA-FF7D3E8D7571}" destId="{3DA846D2-6474-4F6C-B8FA-025059843D71}" srcOrd="1" destOrd="0" presId="urn:microsoft.com/office/officeart/2005/8/layout/vList2"/>
    <dgm:cxn modelId="{6BB3BCA6-102E-4633-A768-D241BAC74684}" type="presParOf" srcId="{2F4262F2-98C4-4374-82FA-FF7D3E8D7571}" destId="{EDA3532E-31EE-4C51-BE99-F49641CC550D}" srcOrd="2" destOrd="0" presId="urn:microsoft.com/office/officeart/2005/8/layout/vList2"/>
    <dgm:cxn modelId="{F0779F54-0F75-470C-8E5A-85175532F7FA}" type="presParOf" srcId="{2F4262F2-98C4-4374-82FA-FF7D3E8D7571}" destId="{83618092-6801-406A-B234-B9E0136A269E}" srcOrd="3" destOrd="0" presId="urn:microsoft.com/office/officeart/2005/8/layout/vList2"/>
    <dgm:cxn modelId="{564053BF-0786-4EF1-BED8-8323A83450C5}" type="presParOf" srcId="{2F4262F2-98C4-4374-82FA-FF7D3E8D7571}" destId="{09692984-EB26-45B7-AA66-B4CDB87DF5BD}" srcOrd="4" destOrd="0" presId="urn:microsoft.com/office/officeart/2005/8/layout/vList2"/>
    <dgm:cxn modelId="{DD157C9D-CB19-45F3-B21A-16B93EFA7BA4}" type="presParOf" srcId="{2F4262F2-98C4-4374-82FA-FF7D3E8D7571}" destId="{87272400-BB23-43E5-AE98-40B500A532D1}" srcOrd="5" destOrd="0" presId="urn:microsoft.com/office/officeart/2005/8/layout/vList2"/>
    <dgm:cxn modelId="{3EA83FF0-072D-4646-A844-69349C4BF74B}" type="presParOf" srcId="{2F4262F2-98C4-4374-82FA-FF7D3E8D7571}" destId="{A6BABD76-C9DB-4A8F-A26A-2633C6FA4D6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A95426-A55C-45CE-AF69-9EFACC02D2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1160F0-4590-4FEB-83A3-090428D06117}">
      <dgm:prSet/>
      <dgm:spPr/>
      <dgm:t>
        <a:bodyPr/>
        <a:lstStyle/>
        <a:p>
          <a:pPr rtl="0"/>
          <a:r>
            <a:rPr lang="en-GB" altLang="en-US" dirty="0"/>
            <a:t>The </a:t>
          </a:r>
          <a:r>
            <a:rPr lang="en-GB" altLang="en-US" b="1" i="1" dirty="0"/>
            <a:t>experience</a:t>
          </a:r>
          <a:r>
            <a:rPr lang="en-GB" altLang="en-US" dirty="0"/>
            <a:t> of dealing with each other</a:t>
          </a:r>
          <a:endParaRPr lang="en-GB" dirty="0"/>
        </a:p>
      </dgm:t>
    </dgm:pt>
    <dgm:pt modelId="{45A62271-6DF4-48FF-B8A6-AC8E3D7334D8}" type="parTrans" cxnId="{F3E36154-3659-4E8B-A624-8BFD9006082E}">
      <dgm:prSet/>
      <dgm:spPr/>
      <dgm:t>
        <a:bodyPr/>
        <a:lstStyle/>
        <a:p>
          <a:endParaRPr lang="en-GB"/>
        </a:p>
      </dgm:t>
    </dgm:pt>
    <dgm:pt modelId="{57059931-2041-497F-A4AD-4BA4F0271D15}" type="sibTrans" cxnId="{F3E36154-3659-4E8B-A624-8BFD9006082E}">
      <dgm:prSet/>
      <dgm:spPr/>
      <dgm:t>
        <a:bodyPr/>
        <a:lstStyle/>
        <a:p>
          <a:endParaRPr lang="en-GB"/>
        </a:p>
      </dgm:t>
    </dgm:pt>
    <dgm:pt modelId="{328078E6-70E3-46C5-98C8-A412DF3A07B2}">
      <dgm:prSet/>
      <dgm:spPr/>
      <dgm:t>
        <a:bodyPr/>
        <a:lstStyle/>
        <a:p>
          <a:pPr rtl="0"/>
          <a:r>
            <a:rPr lang="en-GB" altLang="en-US"/>
            <a:t>The </a:t>
          </a:r>
          <a:r>
            <a:rPr lang="en-GB" altLang="en-US" b="1" i="1"/>
            <a:t>uncertainty</a:t>
          </a:r>
          <a:r>
            <a:rPr lang="en-GB" altLang="en-US"/>
            <a:t> associated with working with each other</a:t>
          </a:r>
          <a:endParaRPr lang="en-GB" altLang="en-US" dirty="0"/>
        </a:p>
      </dgm:t>
    </dgm:pt>
    <dgm:pt modelId="{57E7F1C8-639D-40AB-8523-B9BDDB1554A8}" type="parTrans" cxnId="{F12961F3-C026-4D41-874E-47F636B684C6}">
      <dgm:prSet/>
      <dgm:spPr/>
      <dgm:t>
        <a:bodyPr/>
        <a:lstStyle/>
        <a:p>
          <a:endParaRPr lang="en-US"/>
        </a:p>
      </dgm:t>
    </dgm:pt>
    <dgm:pt modelId="{93D6A6CD-E98A-4114-B746-E923B27B69FA}" type="sibTrans" cxnId="{F12961F3-C026-4D41-874E-47F636B684C6}">
      <dgm:prSet/>
      <dgm:spPr/>
      <dgm:t>
        <a:bodyPr/>
        <a:lstStyle/>
        <a:p>
          <a:endParaRPr lang="en-US"/>
        </a:p>
      </dgm:t>
    </dgm:pt>
    <dgm:pt modelId="{523114EE-BBD7-428C-8759-BC36144F0D7A}">
      <dgm:prSet/>
      <dgm:spPr/>
      <dgm:t>
        <a:bodyPr/>
        <a:lstStyle/>
        <a:p>
          <a:pPr rtl="0"/>
          <a:r>
            <a:rPr lang="en-GB" altLang="en-US"/>
            <a:t>The </a:t>
          </a:r>
          <a:r>
            <a:rPr lang="en-GB" altLang="en-US" b="1" i="1"/>
            <a:t>distance</a:t>
          </a:r>
          <a:r>
            <a:rPr lang="en-GB" altLang="en-US"/>
            <a:t> between the parties, incorporating social, geographical, time, cultural and technological manifestations </a:t>
          </a:r>
          <a:endParaRPr lang="en-GB" altLang="en-US" dirty="0"/>
        </a:p>
      </dgm:t>
    </dgm:pt>
    <dgm:pt modelId="{480CDACB-DD1C-452F-BC9C-627A5524FB68}" type="parTrans" cxnId="{A1D51676-2412-4D65-B2BB-28ED384C0EE7}">
      <dgm:prSet/>
      <dgm:spPr/>
      <dgm:t>
        <a:bodyPr/>
        <a:lstStyle/>
        <a:p>
          <a:endParaRPr lang="en-US"/>
        </a:p>
      </dgm:t>
    </dgm:pt>
    <dgm:pt modelId="{3C7FB9BF-3463-4B1B-A422-2294ADAE28A9}" type="sibTrans" cxnId="{A1D51676-2412-4D65-B2BB-28ED384C0EE7}">
      <dgm:prSet/>
      <dgm:spPr/>
      <dgm:t>
        <a:bodyPr/>
        <a:lstStyle/>
        <a:p>
          <a:endParaRPr lang="en-US"/>
        </a:p>
      </dgm:t>
    </dgm:pt>
    <dgm:pt modelId="{F2C41312-5A29-4A84-8819-8379A532F640}">
      <dgm:prSet/>
      <dgm:spPr/>
      <dgm:t>
        <a:bodyPr/>
        <a:lstStyle/>
        <a:p>
          <a:pPr rtl="0"/>
          <a:r>
            <a:rPr lang="en-GB" altLang="en-US"/>
            <a:t>The </a:t>
          </a:r>
          <a:r>
            <a:rPr lang="en-GB" altLang="en-US" b="1" i="1"/>
            <a:t>commitment</a:t>
          </a:r>
          <a:r>
            <a:rPr lang="en-GB" altLang="en-US"/>
            <a:t> the parties make to each other</a:t>
          </a:r>
          <a:endParaRPr lang="en-GB" altLang="en-US" dirty="0"/>
        </a:p>
      </dgm:t>
    </dgm:pt>
    <dgm:pt modelId="{6ECD9C09-5364-4ACC-B7C7-6BE70A236F9B}" type="parTrans" cxnId="{321B322D-2C93-497C-9277-669954B1A751}">
      <dgm:prSet/>
      <dgm:spPr/>
      <dgm:t>
        <a:bodyPr/>
        <a:lstStyle/>
        <a:p>
          <a:endParaRPr lang="en-US"/>
        </a:p>
      </dgm:t>
    </dgm:pt>
    <dgm:pt modelId="{04BC6E57-5EB2-41FB-8117-B3E646DBF771}" type="sibTrans" cxnId="{321B322D-2C93-497C-9277-669954B1A751}">
      <dgm:prSet/>
      <dgm:spPr/>
      <dgm:t>
        <a:bodyPr/>
        <a:lstStyle/>
        <a:p>
          <a:endParaRPr lang="en-US"/>
        </a:p>
      </dgm:t>
    </dgm:pt>
    <dgm:pt modelId="{F19072BF-62AC-457E-B709-D851D484986C}">
      <dgm:prSet/>
      <dgm:spPr/>
      <dgm:t>
        <a:bodyPr/>
        <a:lstStyle/>
        <a:p>
          <a:pPr rtl="0"/>
          <a:r>
            <a:rPr lang="en-GB" altLang="en-US"/>
            <a:t>The </a:t>
          </a:r>
          <a:r>
            <a:rPr lang="en-GB" altLang="en-US" b="1" i="1"/>
            <a:t>specific adaptations</a:t>
          </a:r>
          <a:r>
            <a:rPr lang="en-GB" altLang="en-US"/>
            <a:t> they make to what they do and how they do it that brings them closer to the counterpart </a:t>
          </a:r>
          <a:endParaRPr lang="en-GB" altLang="en-US" dirty="0"/>
        </a:p>
      </dgm:t>
    </dgm:pt>
    <dgm:pt modelId="{F8DAAF78-038E-4C2F-A313-9F74E1C9AF64}" type="parTrans" cxnId="{91733D46-7AA0-407F-9B15-9F24CAA4B761}">
      <dgm:prSet/>
      <dgm:spPr/>
      <dgm:t>
        <a:bodyPr/>
        <a:lstStyle/>
        <a:p>
          <a:endParaRPr lang="en-US"/>
        </a:p>
      </dgm:t>
    </dgm:pt>
    <dgm:pt modelId="{4B3DB3E3-2AD6-4866-98FD-DA7FB48CE16D}" type="sibTrans" cxnId="{91733D46-7AA0-407F-9B15-9F24CAA4B761}">
      <dgm:prSet/>
      <dgm:spPr/>
      <dgm:t>
        <a:bodyPr/>
        <a:lstStyle/>
        <a:p>
          <a:endParaRPr lang="en-US"/>
        </a:p>
      </dgm:t>
    </dgm:pt>
    <dgm:pt modelId="{2F4262F2-98C4-4374-82FA-FF7D3E8D7571}" type="pres">
      <dgm:prSet presAssocID="{78A95426-A55C-45CE-AF69-9EFACC02D2F6}" presName="linear" presStyleCnt="0">
        <dgm:presLayoutVars>
          <dgm:animLvl val="lvl"/>
          <dgm:resizeHandles val="exact"/>
        </dgm:presLayoutVars>
      </dgm:prSet>
      <dgm:spPr/>
    </dgm:pt>
    <dgm:pt modelId="{9C3247C1-9A7D-4835-923C-BC97730201C0}" type="pres">
      <dgm:prSet presAssocID="{DD1160F0-4590-4FEB-83A3-090428D06117}" presName="parentText" presStyleLbl="node1" presStyleIdx="0" presStyleCnt="5" custLinFactY="-16670" custLinFactNeighborX="-1624" custLinFactNeighborY="-100000">
        <dgm:presLayoutVars>
          <dgm:chMax val="0"/>
          <dgm:bulletEnabled val="1"/>
        </dgm:presLayoutVars>
      </dgm:prSet>
      <dgm:spPr/>
    </dgm:pt>
    <dgm:pt modelId="{3DA846D2-6474-4F6C-B8FA-025059843D71}" type="pres">
      <dgm:prSet presAssocID="{57059931-2041-497F-A4AD-4BA4F0271D15}" presName="spacer" presStyleCnt="0"/>
      <dgm:spPr/>
    </dgm:pt>
    <dgm:pt modelId="{55DFDD35-537C-41EE-AD0E-42BB693634F2}" type="pres">
      <dgm:prSet presAssocID="{328078E6-70E3-46C5-98C8-A412DF3A07B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70E9E03-6E34-4164-A527-218A644D165D}" type="pres">
      <dgm:prSet presAssocID="{93D6A6CD-E98A-4114-B746-E923B27B69FA}" presName="spacer" presStyleCnt="0"/>
      <dgm:spPr/>
    </dgm:pt>
    <dgm:pt modelId="{99944307-5A82-4024-A755-F490009AB067}" type="pres">
      <dgm:prSet presAssocID="{523114EE-BBD7-428C-8759-BC36144F0D7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BEC54E1-2458-462D-9CA6-5D51B9F426FC}" type="pres">
      <dgm:prSet presAssocID="{3C7FB9BF-3463-4B1B-A422-2294ADAE28A9}" presName="spacer" presStyleCnt="0"/>
      <dgm:spPr/>
    </dgm:pt>
    <dgm:pt modelId="{55C593A3-8FF7-45BD-A3A2-63B8787F4D5D}" type="pres">
      <dgm:prSet presAssocID="{F2C41312-5A29-4A84-8819-8379A532F64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FFA0054-4545-4AB2-98A8-B869E92B6C64}" type="pres">
      <dgm:prSet presAssocID="{04BC6E57-5EB2-41FB-8117-B3E646DBF771}" presName="spacer" presStyleCnt="0"/>
      <dgm:spPr/>
    </dgm:pt>
    <dgm:pt modelId="{EDAD9597-1764-4818-9D9A-262BE4FFB428}" type="pres">
      <dgm:prSet presAssocID="{F19072BF-62AC-457E-B709-D851D484986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FF06029-5486-4AA5-832F-01C0BD9D78F1}" type="presOf" srcId="{523114EE-BBD7-428C-8759-BC36144F0D7A}" destId="{99944307-5A82-4024-A755-F490009AB067}" srcOrd="0" destOrd="0" presId="urn:microsoft.com/office/officeart/2005/8/layout/vList2"/>
    <dgm:cxn modelId="{321B322D-2C93-497C-9277-669954B1A751}" srcId="{78A95426-A55C-45CE-AF69-9EFACC02D2F6}" destId="{F2C41312-5A29-4A84-8819-8379A532F640}" srcOrd="3" destOrd="0" parTransId="{6ECD9C09-5364-4ACC-B7C7-6BE70A236F9B}" sibTransId="{04BC6E57-5EB2-41FB-8117-B3E646DBF771}"/>
    <dgm:cxn modelId="{0036603E-5B90-4A3A-9860-0685D8A302A5}" type="presOf" srcId="{DD1160F0-4590-4FEB-83A3-090428D06117}" destId="{9C3247C1-9A7D-4835-923C-BC97730201C0}" srcOrd="0" destOrd="0" presId="urn:microsoft.com/office/officeart/2005/8/layout/vList2"/>
    <dgm:cxn modelId="{91733D46-7AA0-407F-9B15-9F24CAA4B761}" srcId="{78A95426-A55C-45CE-AF69-9EFACC02D2F6}" destId="{F19072BF-62AC-457E-B709-D851D484986C}" srcOrd="4" destOrd="0" parTransId="{F8DAAF78-038E-4C2F-A313-9F74E1C9AF64}" sibTransId="{4B3DB3E3-2AD6-4866-98FD-DA7FB48CE16D}"/>
    <dgm:cxn modelId="{F3E36154-3659-4E8B-A624-8BFD9006082E}" srcId="{78A95426-A55C-45CE-AF69-9EFACC02D2F6}" destId="{DD1160F0-4590-4FEB-83A3-090428D06117}" srcOrd="0" destOrd="0" parTransId="{45A62271-6DF4-48FF-B8A6-AC8E3D7334D8}" sibTransId="{57059931-2041-497F-A4AD-4BA4F0271D15}"/>
    <dgm:cxn modelId="{9032BA61-ABC5-428E-BA29-2DC9C99FA8E8}" type="presOf" srcId="{328078E6-70E3-46C5-98C8-A412DF3A07B2}" destId="{55DFDD35-537C-41EE-AD0E-42BB693634F2}" srcOrd="0" destOrd="0" presId="urn:microsoft.com/office/officeart/2005/8/layout/vList2"/>
    <dgm:cxn modelId="{A1D51676-2412-4D65-B2BB-28ED384C0EE7}" srcId="{78A95426-A55C-45CE-AF69-9EFACC02D2F6}" destId="{523114EE-BBD7-428C-8759-BC36144F0D7A}" srcOrd="2" destOrd="0" parTransId="{480CDACB-DD1C-452F-BC9C-627A5524FB68}" sibTransId="{3C7FB9BF-3463-4B1B-A422-2294ADAE28A9}"/>
    <dgm:cxn modelId="{5CD9E284-D578-481A-B6A5-3C91A3F0A27E}" type="presOf" srcId="{F2C41312-5A29-4A84-8819-8379A532F640}" destId="{55C593A3-8FF7-45BD-A3A2-63B8787F4D5D}" srcOrd="0" destOrd="0" presId="urn:microsoft.com/office/officeart/2005/8/layout/vList2"/>
    <dgm:cxn modelId="{379ED799-B49F-499E-B2C1-C53F61739855}" type="presOf" srcId="{F19072BF-62AC-457E-B709-D851D484986C}" destId="{EDAD9597-1764-4818-9D9A-262BE4FFB428}" srcOrd="0" destOrd="0" presId="urn:microsoft.com/office/officeart/2005/8/layout/vList2"/>
    <dgm:cxn modelId="{F12961F3-C026-4D41-874E-47F636B684C6}" srcId="{78A95426-A55C-45CE-AF69-9EFACC02D2F6}" destId="{328078E6-70E3-46C5-98C8-A412DF3A07B2}" srcOrd="1" destOrd="0" parTransId="{57E7F1C8-639D-40AB-8523-B9BDDB1554A8}" sibTransId="{93D6A6CD-E98A-4114-B746-E923B27B69FA}"/>
    <dgm:cxn modelId="{090268F8-CDC4-46E5-9702-541C680AA78D}" type="presOf" srcId="{78A95426-A55C-45CE-AF69-9EFACC02D2F6}" destId="{2F4262F2-98C4-4374-82FA-FF7D3E8D7571}" srcOrd="0" destOrd="0" presId="urn:microsoft.com/office/officeart/2005/8/layout/vList2"/>
    <dgm:cxn modelId="{94EB967F-2211-4FEE-9D40-F10B1F4F89CD}" type="presParOf" srcId="{2F4262F2-98C4-4374-82FA-FF7D3E8D7571}" destId="{9C3247C1-9A7D-4835-923C-BC97730201C0}" srcOrd="0" destOrd="0" presId="urn:microsoft.com/office/officeart/2005/8/layout/vList2"/>
    <dgm:cxn modelId="{96984005-CB4E-4B67-9735-E1D1F460225E}" type="presParOf" srcId="{2F4262F2-98C4-4374-82FA-FF7D3E8D7571}" destId="{3DA846D2-6474-4F6C-B8FA-025059843D71}" srcOrd="1" destOrd="0" presId="urn:microsoft.com/office/officeart/2005/8/layout/vList2"/>
    <dgm:cxn modelId="{0565016B-1066-4CF3-AF14-15FB86FA8E62}" type="presParOf" srcId="{2F4262F2-98C4-4374-82FA-FF7D3E8D7571}" destId="{55DFDD35-537C-41EE-AD0E-42BB693634F2}" srcOrd="2" destOrd="0" presId="urn:microsoft.com/office/officeart/2005/8/layout/vList2"/>
    <dgm:cxn modelId="{181D6022-907A-475F-BCCC-104E96E67A41}" type="presParOf" srcId="{2F4262F2-98C4-4374-82FA-FF7D3E8D7571}" destId="{070E9E03-6E34-4164-A527-218A644D165D}" srcOrd="3" destOrd="0" presId="urn:microsoft.com/office/officeart/2005/8/layout/vList2"/>
    <dgm:cxn modelId="{6CA3D141-F71A-4076-BA6C-1458EC327736}" type="presParOf" srcId="{2F4262F2-98C4-4374-82FA-FF7D3E8D7571}" destId="{99944307-5A82-4024-A755-F490009AB067}" srcOrd="4" destOrd="0" presId="urn:microsoft.com/office/officeart/2005/8/layout/vList2"/>
    <dgm:cxn modelId="{3F10D748-41E4-47ED-A2F3-9CA20B3AECB0}" type="presParOf" srcId="{2F4262F2-98C4-4374-82FA-FF7D3E8D7571}" destId="{7BEC54E1-2458-462D-9CA6-5D51B9F426FC}" srcOrd="5" destOrd="0" presId="urn:microsoft.com/office/officeart/2005/8/layout/vList2"/>
    <dgm:cxn modelId="{38498C65-6DA8-4794-B9D5-84CB894D19B5}" type="presParOf" srcId="{2F4262F2-98C4-4374-82FA-FF7D3E8D7571}" destId="{55C593A3-8FF7-45BD-A3A2-63B8787F4D5D}" srcOrd="6" destOrd="0" presId="urn:microsoft.com/office/officeart/2005/8/layout/vList2"/>
    <dgm:cxn modelId="{40242CDA-9967-40CE-B09E-6EB748FEA12E}" type="presParOf" srcId="{2F4262F2-98C4-4374-82FA-FF7D3E8D7571}" destId="{0FFA0054-4545-4AB2-98A8-B869E92B6C64}" srcOrd="7" destOrd="0" presId="urn:microsoft.com/office/officeart/2005/8/layout/vList2"/>
    <dgm:cxn modelId="{55700A5D-3AD4-41EC-A193-9FBA33D21676}" type="presParOf" srcId="{2F4262F2-98C4-4374-82FA-FF7D3E8D7571}" destId="{EDAD9597-1764-4818-9D9A-262BE4FFB42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A95426-A55C-45CE-AF69-9EFACC02D2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1160F0-4590-4FEB-83A3-090428D06117}">
      <dgm:prSet custT="1"/>
      <dgm:spPr/>
      <dgm:t>
        <a:bodyPr/>
        <a:lstStyle/>
        <a:p>
          <a:pPr rtl="0"/>
          <a:r>
            <a:rPr lang="en-GB" altLang="en-US" sz="2000" dirty="0"/>
            <a:t>Knowledge and understanding of the key account customer’s business</a:t>
          </a:r>
          <a:endParaRPr lang="en-GB" sz="2000" dirty="0"/>
        </a:p>
      </dgm:t>
    </dgm:pt>
    <dgm:pt modelId="{45A62271-6DF4-48FF-B8A6-AC8E3D7334D8}" type="parTrans" cxnId="{F3E36154-3659-4E8B-A624-8BFD9006082E}">
      <dgm:prSet/>
      <dgm:spPr/>
      <dgm:t>
        <a:bodyPr/>
        <a:lstStyle/>
        <a:p>
          <a:endParaRPr lang="en-GB" sz="2000"/>
        </a:p>
      </dgm:t>
    </dgm:pt>
    <dgm:pt modelId="{57059931-2041-497F-A4AD-4BA4F0271D15}" type="sibTrans" cxnId="{F3E36154-3659-4E8B-A624-8BFD9006082E}">
      <dgm:prSet/>
      <dgm:spPr/>
      <dgm:t>
        <a:bodyPr/>
        <a:lstStyle/>
        <a:p>
          <a:endParaRPr lang="en-GB" sz="2000"/>
        </a:p>
      </dgm:t>
    </dgm:pt>
    <dgm:pt modelId="{B5682B30-EB9D-47F3-83C7-B5DF5F0897C2}">
      <dgm:prSet custT="1"/>
      <dgm:spPr/>
      <dgm:t>
        <a:bodyPr/>
        <a:lstStyle/>
        <a:p>
          <a:pPr rtl="0"/>
          <a:r>
            <a:rPr lang="en-GB" altLang="en-US" sz="2000"/>
            <a:t>Proper implementation and understanding of the KA program</a:t>
          </a:r>
          <a:endParaRPr lang="en-GB" altLang="en-US" sz="2000" dirty="0"/>
        </a:p>
      </dgm:t>
    </dgm:pt>
    <dgm:pt modelId="{C3AF3E16-A560-45A8-883E-92CA51FD54B0}" type="parTrans" cxnId="{0A5F5BF2-525D-4A86-9640-86B655B1537D}">
      <dgm:prSet/>
      <dgm:spPr/>
      <dgm:t>
        <a:bodyPr/>
        <a:lstStyle/>
        <a:p>
          <a:endParaRPr lang="en-US" sz="2000"/>
        </a:p>
      </dgm:t>
    </dgm:pt>
    <dgm:pt modelId="{49B0350C-5084-4E84-8D51-5BB155012FF4}" type="sibTrans" cxnId="{0A5F5BF2-525D-4A86-9640-86B655B1537D}">
      <dgm:prSet/>
      <dgm:spPr/>
      <dgm:t>
        <a:bodyPr/>
        <a:lstStyle/>
        <a:p>
          <a:endParaRPr lang="en-US" sz="2000"/>
        </a:p>
      </dgm:t>
    </dgm:pt>
    <dgm:pt modelId="{94D82B82-304F-491F-A7DE-67A5114DA582}">
      <dgm:prSet custT="1"/>
      <dgm:spPr/>
      <dgm:t>
        <a:bodyPr/>
        <a:lstStyle/>
        <a:p>
          <a:pPr rtl="0"/>
          <a:r>
            <a:rPr lang="en-GB" altLang="en-US" sz="2000"/>
            <a:t>Commitment to the KA program </a:t>
          </a:r>
          <a:endParaRPr lang="en-GB" altLang="en-US" sz="2000" dirty="0"/>
        </a:p>
      </dgm:t>
    </dgm:pt>
    <dgm:pt modelId="{D721CDCE-8C5C-4BF3-8B20-97C3DD954770}" type="parTrans" cxnId="{D5FFBA07-08DE-4AE0-988E-83BDB3E6EA7C}">
      <dgm:prSet/>
      <dgm:spPr/>
      <dgm:t>
        <a:bodyPr/>
        <a:lstStyle/>
        <a:p>
          <a:endParaRPr lang="en-US" sz="2000"/>
        </a:p>
      </dgm:t>
    </dgm:pt>
    <dgm:pt modelId="{490D599B-9032-4EBB-B6B4-FF64DB2460BD}" type="sibTrans" cxnId="{D5FFBA07-08DE-4AE0-988E-83BDB3E6EA7C}">
      <dgm:prSet/>
      <dgm:spPr/>
      <dgm:t>
        <a:bodyPr/>
        <a:lstStyle/>
        <a:p>
          <a:endParaRPr lang="en-US" sz="2000"/>
        </a:p>
      </dgm:t>
    </dgm:pt>
    <dgm:pt modelId="{6B715AC2-4ECE-40D0-B852-11A105700D23}">
      <dgm:prSet custT="1"/>
      <dgm:spPr/>
      <dgm:t>
        <a:bodyPr/>
        <a:lstStyle/>
        <a:p>
          <a:pPr rtl="0"/>
          <a:r>
            <a:rPr lang="en-GB" altLang="en-US" sz="1600"/>
            <a:t>the key account manager has a key role in bringing about commitment</a:t>
          </a:r>
          <a:endParaRPr lang="en-GB" altLang="en-US" sz="1600" dirty="0"/>
        </a:p>
      </dgm:t>
    </dgm:pt>
    <dgm:pt modelId="{3AA54369-BCF3-4667-AF86-1023DA4197BD}" type="parTrans" cxnId="{752B6642-F63A-4D24-AB33-DB0DB42882BA}">
      <dgm:prSet/>
      <dgm:spPr/>
      <dgm:t>
        <a:bodyPr/>
        <a:lstStyle/>
        <a:p>
          <a:endParaRPr lang="en-US" sz="2000"/>
        </a:p>
      </dgm:t>
    </dgm:pt>
    <dgm:pt modelId="{607E25A1-81B6-43D9-A8B1-1251F81079E9}" type="sibTrans" cxnId="{752B6642-F63A-4D24-AB33-DB0DB42882BA}">
      <dgm:prSet/>
      <dgm:spPr/>
      <dgm:t>
        <a:bodyPr/>
        <a:lstStyle/>
        <a:p>
          <a:endParaRPr lang="en-US" sz="2000"/>
        </a:p>
      </dgm:t>
    </dgm:pt>
    <dgm:pt modelId="{16A5733A-4BD7-4D69-B72D-79C0FDCA60A9}">
      <dgm:prSet custT="1"/>
      <dgm:spPr/>
      <dgm:t>
        <a:bodyPr/>
        <a:lstStyle/>
        <a:p>
          <a:pPr rtl="0"/>
          <a:r>
            <a:rPr lang="en-GB" altLang="en-US" sz="2000"/>
            <a:t>Suitability of the KAM </a:t>
          </a:r>
          <a:endParaRPr lang="en-GB" altLang="en-US" sz="2000" dirty="0"/>
        </a:p>
      </dgm:t>
    </dgm:pt>
    <dgm:pt modelId="{A2F05301-9DA7-48D2-86A0-D3532DCFEFB2}" type="parTrans" cxnId="{1607C55A-32BC-41D6-923C-4934D91C0003}">
      <dgm:prSet/>
      <dgm:spPr/>
      <dgm:t>
        <a:bodyPr/>
        <a:lstStyle/>
        <a:p>
          <a:endParaRPr lang="en-US" sz="2000"/>
        </a:p>
      </dgm:t>
    </dgm:pt>
    <dgm:pt modelId="{7C520C0F-6CF3-43DA-8810-C360B290CAAE}" type="sibTrans" cxnId="{1607C55A-32BC-41D6-923C-4934D91C0003}">
      <dgm:prSet/>
      <dgm:spPr/>
      <dgm:t>
        <a:bodyPr/>
        <a:lstStyle/>
        <a:p>
          <a:endParaRPr lang="en-US" sz="2000"/>
        </a:p>
      </dgm:t>
    </dgm:pt>
    <dgm:pt modelId="{8EC08E1F-50FE-48E2-BAD9-EEFCDA657980}">
      <dgm:prSet custT="1"/>
      <dgm:spPr/>
      <dgm:t>
        <a:bodyPr/>
        <a:lstStyle/>
        <a:p>
          <a:pPr rtl="0"/>
          <a:r>
            <a:rPr lang="en-GB" altLang="en-US" sz="1600"/>
            <a:t>suppliers highlighted the KAM’s skills, ability and competence </a:t>
          </a:r>
          <a:endParaRPr lang="en-GB" altLang="en-US" sz="1600" dirty="0"/>
        </a:p>
      </dgm:t>
    </dgm:pt>
    <dgm:pt modelId="{ACD2EC7F-32ED-4D78-A5E3-527E496E9A85}" type="parTrans" cxnId="{FD71BD52-F527-4501-9EEC-2F87D8978A7B}">
      <dgm:prSet/>
      <dgm:spPr/>
      <dgm:t>
        <a:bodyPr/>
        <a:lstStyle/>
        <a:p>
          <a:endParaRPr lang="en-US" sz="2000"/>
        </a:p>
      </dgm:t>
    </dgm:pt>
    <dgm:pt modelId="{D6383CFC-B1A6-4C4E-B38D-5A492406022A}" type="sibTrans" cxnId="{FD71BD52-F527-4501-9EEC-2F87D8978A7B}">
      <dgm:prSet/>
      <dgm:spPr/>
      <dgm:t>
        <a:bodyPr/>
        <a:lstStyle/>
        <a:p>
          <a:endParaRPr lang="en-US" sz="2000"/>
        </a:p>
      </dgm:t>
    </dgm:pt>
    <dgm:pt modelId="{8BCC8CAA-43CD-488E-A077-F3AF2E984666}">
      <dgm:prSet custT="1"/>
      <dgm:spPr/>
      <dgm:t>
        <a:bodyPr/>
        <a:lstStyle/>
        <a:p>
          <a:pPr rtl="0"/>
          <a:r>
            <a:rPr lang="en-GB" altLang="en-US" sz="1600"/>
            <a:t>customers highlighted the importance of integrity, interpersonal skills, and sensitivity to the customer</a:t>
          </a:r>
          <a:endParaRPr lang="en-GB" altLang="en-US" sz="1600" dirty="0"/>
        </a:p>
      </dgm:t>
    </dgm:pt>
    <dgm:pt modelId="{DE257C35-229E-4838-A25F-7A2F7EB593DB}" type="parTrans" cxnId="{C2E36ED3-587E-4E61-A8A6-2F4403C3464E}">
      <dgm:prSet/>
      <dgm:spPr/>
      <dgm:t>
        <a:bodyPr/>
        <a:lstStyle/>
        <a:p>
          <a:endParaRPr lang="en-US" sz="2000"/>
        </a:p>
      </dgm:t>
    </dgm:pt>
    <dgm:pt modelId="{7C23D6A1-9752-4B90-A27B-D8819B0A274A}" type="sibTrans" cxnId="{C2E36ED3-587E-4E61-A8A6-2F4403C3464E}">
      <dgm:prSet/>
      <dgm:spPr/>
      <dgm:t>
        <a:bodyPr/>
        <a:lstStyle/>
        <a:p>
          <a:endParaRPr lang="en-US" sz="2000"/>
        </a:p>
      </dgm:t>
    </dgm:pt>
    <dgm:pt modelId="{59841802-B15F-4620-962F-BD46AB2DE84E}">
      <dgm:prSet custT="1"/>
      <dgm:spPr/>
      <dgm:t>
        <a:bodyPr/>
        <a:lstStyle/>
        <a:p>
          <a:pPr rtl="0"/>
          <a:r>
            <a:rPr lang="en-GB" altLang="en-US" sz="2000"/>
            <a:t>Trust</a:t>
          </a:r>
          <a:endParaRPr lang="en-GB" altLang="en-US" sz="2000" dirty="0"/>
        </a:p>
      </dgm:t>
    </dgm:pt>
    <dgm:pt modelId="{236B73DF-C385-4B10-ADE1-B56C47A1EE7B}" type="parTrans" cxnId="{868996BC-D162-4B8A-AC9C-C9692F99C238}">
      <dgm:prSet/>
      <dgm:spPr/>
      <dgm:t>
        <a:bodyPr/>
        <a:lstStyle/>
        <a:p>
          <a:endParaRPr lang="en-US" sz="2000"/>
        </a:p>
      </dgm:t>
    </dgm:pt>
    <dgm:pt modelId="{C077933F-DCCF-4CA8-B472-B0BE4579859F}" type="sibTrans" cxnId="{868996BC-D162-4B8A-AC9C-C9692F99C238}">
      <dgm:prSet/>
      <dgm:spPr/>
      <dgm:t>
        <a:bodyPr/>
        <a:lstStyle/>
        <a:p>
          <a:endParaRPr lang="en-US" sz="2000"/>
        </a:p>
      </dgm:t>
    </dgm:pt>
    <dgm:pt modelId="{2F4262F2-98C4-4374-82FA-FF7D3E8D7571}" type="pres">
      <dgm:prSet presAssocID="{78A95426-A55C-45CE-AF69-9EFACC02D2F6}" presName="linear" presStyleCnt="0">
        <dgm:presLayoutVars>
          <dgm:animLvl val="lvl"/>
          <dgm:resizeHandles val="exact"/>
        </dgm:presLayoutVars>
      </dgm:prSet>
      <dgm:spPr/>
    </dgm:pt>
    <dgm:pt modelId="{9C3247C1-9A7D-4835-923C-BC97730201C0}" type="pres">
      <dgm:prSet presAssocID="{DD1160F0-4590-4FEB-83A3-090428D06117}" presName="parentText" presStyleLbl="node1" presStyleIdx="0" presStyleCnt="5" custLinFactY="-16670" custLinFactNeighborX="-1624" custLinFactNeighborY="-100000">
        <dgm:presLayoutVars>
          <dgm:chMax val="0"/>
          <dgm:bulletEnabled val="1"/>
        </dgm:presLayoutVars>
      </dgm:prSet>
      <dgm:spPr/>
    </dgm:pt>
    <dgm:pt modelId="{3DA846D2-6474-4F6C-B8FA-025059843D71}" type="pres">
      <dgm:prSet presAssocID="{57059931-2041-497F-A4AD-4BA4F0271D15}" presName="spacer" presStyleCnt="0"/>
      <dgm:spPr/>
    </dgm:pt>
    <dgm:pt modelId="{FD93314E-2FCE-4678-A6FF-60DDDE24C776}" type="pres">
      <dgm:prSet presAssocID="{B5682B30-EB9D-47F3-83C7-B5DF5F0897C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9D3A2D2-6912-44E8-AF1E-49266C16113D}" type="pres">
      <dgm:prSet presAssocID="{49B0350C-5084-4E84-8D51-5BB155012FF4}" presName="spacer" presStyleCnt="0"/>
      <dgm:spPr/>
    </dgm:pt>
    <dgm:pt modelId="{A69F7538-7002-4BA8-B97D-8E4FDD1085FF}" type="pres">
      <dgm:prSet presAssocID="{94D82B82-304F-491F-A7DE-67A5114DA58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01690C3-3205-4524-9765-611C039CA10B}" type="pres">
      <dgm:prSet presAssocID="{94D82B82-304F-491F-A7DE-67A5114DA582}" presName="childText" presStyleLbl="revTx" presStyleIdx="0" presStyleCnt="2">
        <dgm:presLayoutVars>
          <dgm:bulletEnabled val="1"/>
        </dgm:presLayoutVars>
      </dgm:prSet>
      <dgm:spPr/>
    </dgm:pt>
    <dgm:pt modelId="{78ED987E-49C3-445D-9BFD-6BF2FFBABB32}" type="pres">
      <dgm:prSet presAssocID="{16A5733A-4BD7-4D69-B72D-79C0FDCA60A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B9E0539-A18C-4AE5-B29F-A23E06ADE56A}" type="pres">
      <dgm:prSet presAssocID="{16A5733A-4BD7-4D69-B72D-79C0FDCA60A9}" presName="childText" presStyleLbl="revTx" presStyleIdx="1" presStyleCnt="2">
        <dgm:presLayoutVars>
          <dgm:bulletEnabled val="1"/>
        </dgm:presLayoutVars>
      </dgm:prSet>
      <dgm:spPr/>
    </dgm:pt>
    <dgm:pt modelId="{6874461C-645A-4009-8B1D-232C8DC9B1C7}" type="pres">
      <dgm:prSet presAssocID="{59841802-B15F-4620-962F-BD46AB2DE84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5FFBA07-08DE-4AE0-988E-83BDB3E6EA7C}" srcId="{78A95426-A55C-45CE-AF69-9EFACC02D2F6}" destId="{94D82B82-304F-491F-A7DE-67A5114DA582}" srcOrd="2" destOrd="0" parTransId="{D721CDCE-8C5C-4BF3-8B20-97C3DD954770}" sibTransId="{490D599B-9032-4EBB-B6B4-FF64DB2460BD}"/>
    <dgm:cxn modelId="{0036603E-5B90-4A3A-9860-0685D8A302A5}" type="presOf" srcId="{DD1160F0-4590-4FEB-83A3-090428D06117}" destId="{9C3247C1-9A7D-4835-923C-BC97730201C0}" srcOrd="0" destOrd="0" presId="urn:microsoft.com/office/officeart/2005/8/layout/vList2"/>
    <dgm:cxn modelId="{752B6642-F63A-4D24-AB33-DB0DB42882BA}" srcId="{94D82B82-304F-491F-A7DE-67A5114DA582}" destId="{6B715AC2-4ECE-40D0-B852-11A105700D23}" srcOrd="0" destOrd="0" parTransId="{3AA54369-BCF3-4667-AF86-1023DA4197BD}" sibTransId="{607E25A1-81B6-43D9-A8B1-1251F81079E9}"/>
    <dgm:cxn modelId="{FD71BD52-F527-4501-9EEC-2F87D8978A7B}" srcId="{16A5733A-4BD7-4D69-B72D-79C0FDCA60A9}" destId="{8EC08E1F-50FE-48E2-BAD9-EEFCDA657980}" srcOrd="0" destOrd="0" parTransId="{ACD2EC7F-32ED-4D78-A5E3-527E496E9A85}" sibTransId="{D6383CFC-B1A6-4C4E-B38D-5A492406022A}"/>
    <dgm:cxn modelId="{F3E36154-3659-4E8B-A624-8BFD9006082E}" srcId="{78A95426-A55C-45CE-AF69-9EFACC02D2F6}" destId="{DD1160F0-4590-4FEB-83A3-090428D06117}" srcOrd="0" destOrd="0" parTransId="{45A62271-6DF4-48FF-B8A6-AC8E3D7334D8}" sibTransId="{57059931-2041-497F-A4AD-4BA4F0271D15}"/>
    <dgm:cxn modelId="{1607C55A-32BC-41D6-923C-4934D91C0003}" srcId="{78A95426-A55C-45CE-AF69-9EFACC02D2F6}" destId="{16A5733A-4BD7-4D69-B72D-79C0FDCA60A9}" srcOrd="3" destOrd="0" parTransId="{A2F05301-9DA7-48D2-86A0-D3532DCFEFB2}" sibTransId="{7C520C0F-6CF3-43DA-8810-C360B290CAAE}"/>
    <dgm:cxn modelId="{83059869-AD3B-40B7-AE69-F3158AE813F2}" type="presOf" srcId="{59841802-B15F-4620-962F-BD46AB2DE84E}" destId="{6874461C-645A-4009-8B1D-232C8DC9B1C7}" srcOrd="0" destOrd="0" presId="urn:microsoft.com/office/officeart/2005/8/layout/vList2"/>
    <dgm:cxn modelId="{2BF17DA4-C4DA-4BDB-BC48-19D188E09640}" type="presOf" srcId="{94D82B82-304F-491F-A7DE-67A5114DA582}" destId="{A69F7538-7002-4BA8-B97D-8E4FDD1085FF}" srcOrd="0" destOrd="0" presId="urn:microsoft.com/office/officeart/2005/8/layout/vList2"/>
    <dgm:cxn modelId="{F2EBD9A7-5309-4E1C-867F-A6548C186CC4}" type="presOf" srcId="{16A5733A-4BD7-4D69-B72D-79C0FDCA60A9}" destId="{78ED987E-49C3-445D-9BFD-6BF2FFBABB32}" srcOrd="0" destOrd="0" presId="urn:microsoft.com/office/officeart/2005/8/layout/vList2"/>
    <dgm:cxn modelId="{6107D0B9-133D-48B0-91FC-31B6EB56CADC}" type="presOf" srcId="{B5682B30-EB9D-47F3-83C7-B5DF5F0897C2}" destId="{FD93314E-2FCE-4678-A6FF-60DDDE24C776}" srcOrd="0" destOrd="0" presId="urn:microsoft.com/office/officeart/2005/8/layout/vList2"/>
    <dgm:cxn modelId="{868996BC-D162-4B8A-AC9C-C9692F99C238}" srcId="{78A95426-A55C-45CE-AF69-9EFACC02D2F6}" destId="{59841802-B15F-4620-962F-BD46AB2DE84E}" srcOrd="4" destOrd="0" parTransId="{236B73DF-C385-4B10-ADE1-B56C47A1EE7B}" sibTransId="{C077933F-DCCF-4CA8-B472-B0BE4579859F}"/>
    <dgm:cxn modelId="{915AE6CD-EC36-408C-8342-6D47FAF42DAC}" type="presOf" srcId="{6B715AC2-4ECE-40D0-B852-11A105700D23}" destId="{E01690C3-3205-4524-9765-611C039CA10B}" srcOrd="0" destOrd="0" presId="urn:microsoft.com/office/officeart/2005/8/layout/vList2"/>
    <dgm:cxn modelId="{C2E36ED3-587E-4E61-A8A6-2F4403C3464E}" srcId="{16A5733A-4BD7-4D69-B72D-79C0FDCA60A9}" destId="{8BCC8CAA-43CD-488E-A077-F3AF2E984666}" srcOrd="1" destOrd="0" parTransId="{DE257C35-229E-4838-A25F-7A2F7EB593DB}" sibTransId="{7C23D6A1-9752-4B90-A27B-D8819B0A274A}"/>
    <dgm:cxn modelId="{878087D9-979A-465A-9E08-F70285862E57}" type="presOf" srcId="{8EC08E1F-50FE-48E2-BAD9-EEFCDA657980}" destId="{BB9E0539-A18C-4AE5-B29F-A23E06ADE56A}" srcOrd="0" destOrd="0" presId="urn:microsoft.com/office/officeart/2005/8/layout/vList2"/>
    <dgm:cxn modelId="{1950A6E5-DF4D-43CF-9AF8-297F4A1AC7E0}" type="presOf" srcId="{8BCC8CAA-43CD-488E-A077-F3AF2E984666}" destId="{BB9E0539-A18C-4AE5-B29F-A23E06ADE56A}" srcOrd="0" destOrd="1" presId="urn:microsoft.com/office/officeart/2005/8/layout/vList2"/>
    <dgm:cxn modelId="{0A5F5BF2-525D-4A86-9640-86B655B1537D}" srcId="{78A95426-A55C-45CE-AF69-9EFACC02D2F6}" destId="{B5682B30-EB9D-47F3-83C7-B5DF5F0897C2}" srcOrd="1" destOrd="0" parTransId="{C3AF3E16-A560-45A8-883E-92CA51FD54B0}" sibTransId="{49B0350C-5084-4E84-8D51-5BB155012FF4}"/>
    <dgm:cxn modelId="{090268F8-CDC4-46E5-9702-541C680AA78D}" type="presOf" srcId="{78A95426-A55C-45CE-AF69-9EFACC02D2F6}" destId="{2F4262F2-98C4-4374-82FA-FF7D3E8D7571}" srcOrd="0" destOrd="0" presId="urn:microsoft.com/office/officeart/2005/8/layout/vList2"/>
    <dgm:cxn modelId="{94EB967F-2211-4FEE-9D40-F10B1F4F89CD}" type="presParOf" srcId="{2F4262F2-98C4-4374-82FA-FF7D3E8D7571}" destId="{9C3247C1-9A7D-4835-923C-BC97730201C0}" srcOrd="0" destOrd="0" presId="urn:microsoft.com/office/officeart/2005/8/layout/vList2"/>
    <dgm:cxn modelId="{96984005-CB4E-4B67-9735-E1D1F460225E}" type="presParOf" srcId="{2F4262F2-98C4-4374-82FA-FF7D3E8D7571}" destId="{3DA846D2-6474-4F6C-B8FA-025059843D71}" srcOrd="1" destOrd="0" presId="urn:microsoft.com/office/officeart/2005/8/layout/vList2"/>
    <dgm:cxn modelId="{060645BC-6DFF-4EF2-AB54-302D7B346DEC}" type="presParOf" srcId="{2F4262F2-98C4-4374-82FA-FF7D3E8D7571}" destId="{FD93314E-2FCE-4678-A6FF-60DDDE24C776}" srcOrd="2" destOrd="0" presId="urn:microsoft.com/office/officeart/2005/8/layout/vList2"/>
    <dgm:cxn modelId="{45A15254-E544-4905-AFDE-5E672CABB096}" type="presParOf" srcId="{2F4262F2-98C4-4374-82FA-FF7D3E8D7571}" destId="{C9D3A2D2-6912-44E8-AF1E-49266C16113D}" srcOrd="3" destOrd="0" presId="urn:microsoft.com/office/officeart/2005/8/layout/vList2"/>
    <dgm:cxn modelId="{42951F50-1DE0-483A-8AA7-B59E5177BEFF}" type="presParOf" srcId="{2F4262F2-98C4-4374-82FA-FF7D3E8D7571}" destId="{A69F7538-7002-4BA8-B97D-8E4FDD1085FF}" srcOrd="4" destOrd="0" presId="urn:microsoft.com/office/officeart/2005/8/layout/vList2"/>
    <dgm:cxn modelId="{21601A83-EF02-4E52-8602-0CD5679E8ADF}" type="presParOf" srcId="{2F4262F2-98C4-4374-82FA-FF7D3E8D7571}" destId="{E01690C3-3205-4524-9765-611C039CA10B}" srcOrd="5" destOrd="0" presId="urn:microsoft.com/office/officeart/2005/8/layout/vList2"/>
    <dgm:cxn modelId="{1EB1F0DB-5A2B-44CA-8397-5736C4426C99}" type="presParOf" srcId="{2F4262F2-98C4-4374-82FA-FF7D3E8D7571}" destId="{78ED987E-49C3-445D-9BFD-6BF2FFBABB32}" srcOrd="6" destOrd="0" presId="urn:microsoft.com/office/officeart/2005/8/layout/vList2"/>
    <dgm:cxn modelId="{3969888D-F917-4F24-AB9F-96A04F6B45C4}" type="presParOf" srcId="{2F4262F2-98C4-4374-82FA-FF7D3E8D7571}" destId="{BB9E0539-A18C-4AE5-B29F-A23E06ADE56A}" srcOrd="7" destOrd="0" presId="urn:microsoft.com/office/officeart/2005/8/layout/vList2"/>
    <dgm:cxn modelId="{60D1B346-277F-4C51-89D8-885DDFD29555}" type="presParOf" srcId="{2F4262F2-98C4-4374-82FA-FF7D3E8D7571}" destId="{6874461C-645A-4009-8B1D-232C8DC9B1C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247C1-9A7D-4835-923C-BC97730201C0}">
      <dsp:nvSpPr>
        <dsp:cNvPr id="0" name=""/>
        <dsp:cNvSpPr/>
      </dsp:nvSpPr>
      <dsp:spPr>
        <a:xfrm>
          <a:off x="0" y="524176"/>
          <a:ext cx="7787208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Constitute sources of risk and return</a:t>
          </a:r>
        </a:p>
      </dsp:txBody>
      <dsp:txXfrm>
        <a:off x="28100" y="552276"/>
        <a:ext cx="7731008" cy="519439"/>
      </dsp:txXfrm>
    </dsp:sp>
    <dsp:sp modelId="{EDA3532E-31EE-4C51-BE99-F49641CC550D}">
      <dsp:nvSpPr>
        <dsp:cNvPr id="0" name=""/>
        <dsp:cNvSpPr/>
      </dsp:nvSpPr>
      <dsp:spPr>
        <a:xfrm>
          <a:off x="0" y="1334016"/>
          <a:ext cx="7787208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Vary in the type of risk they constitute</a:t>
          </a:r>
        </a:p>
      </dsp:txBody>
      <dsp:txXfrm>
        <a:off x="28100" y="1362116"/>
        <a:ext cx="7731008" cy="519439"/>
      </dsp:txXfrm>
    </dsp:sp>
    <dsp:sp modelId="{09692984-EB26-45B7-AA66-B4CDB87DF5BD}">
      <dsp:nvSpPr>
        <dsp:cNvPr id="0" name=""/>
        <dsp:cNvSpPr/>
      </dsp:nvSpPr>
      <dsp:spPr>
        <a:xfrm>
          <a:off x="0" y="1978776"/>
          <a:ext cx="7787208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Vary in the level of return they bring</a:t>
          </a:r>
        </a:p>
      </dsp:txBody>
      <dsp:txXfrm>
        <a:off x="28100" y="2006876"/>
        <a:ext cx="7731008" cy="519439"/>
      </dsp:txXfrm>
    </dsp:sp>
    <dsp:sp modelId="{A6BABD76-C9DB-4A8F-A26A-2633C6FA4D61}">
      <dsp:nvSpPr>
        <dsp:cNvPr id="0" name=""/>
        <dsp:cNvSpPr/>
      </dsp:nvSpPr>
      <dsp:spPr>
        <a:xfrm>
          <a:off x="0" y="2623536"/>
          <a:ext cx="7787208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Vary in the time horizon over which they provide that return</a:t>
          </a:r>
        </a:p>
      </dsp:txBody>
      <dsp:txXfrm>
        <a:off x="28100" y="2651636"/>
        <a:ext cx="7731008" cy="519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247C1-9A7D-4835-923C-BC97730201C0}">
      <dsp:nvSpPr>
        <dsp:cNvPr id="0" name=""/>
        <dsp:cNvSpPr/>
      </dsp:nvSpPr>
      <dsp:spPr>
        <a:xfrm>
          <a:off x="0" y="0"/>
          <a:ext cx="7787208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100" kern="1200" dirty="0"/>
            <a:t>The </a:t>
          </a:r>
          <a:r>
            <a:rPr lang="en-GB" altLang="en-US" sz="2100" b="1" i="1" kern="1200" dirty="0"/>
            <a:t>experience</a:t>
          </a:r>
          <a:r>
            <a:rPr lang="en-GB" altLang="en-US" sz="2100" kern="1200" dirty="0"/>
            <a:t> of dealing with each other</a:t>
          </a:r>
          <a:endParaRPr lang="en-GB" sz="2100" kern="1200" dirty="0"/>
        </a:p>
      </dsp:txBody>
      <dsp:txXfrm>
        <a:off x="40724" y="40724"/>
        <a:ext cx="7705760" cy="752780"/>
      </dsp:txXfrm>
    </dsp:sp>
    <dsp:sp modelId="{55DFDD35-537C-41EE-AD0E-42BB693634F2}">
      <dsp:nvSpPr>
        <dsp:cNvPr id="0" name=""/>
        <dsp:cNvSpPr/>
      </dsp:nvSpPr>
      <dsp:spPr>
        <a:xfrm>
          <a:off x="0" y="972825"/>
          <a:ext cx="7787208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100" kern="1200"/>
            <a:t>The </a:t>
          </a:r>
          <a:r>
            <a:rPr lang="en-GB" altLang="en-US" sz="2100" b="1" i="1" kern="1200"/>
            <a:t>uncertainty</a:t>
          </a:r>
          <a:r>
            <a:rPr lang="en-GB" altLang="en-US" sz="2100" kern="1200"/>
            <a:t> associated with working with each other</a:t>
          </a:r>
          <a:endParaRPr lang="en-GB" altLang="en-US" sz="2100" kern="1200" dirty="0"/>
        </a:p>
      </dsp:txBody>
      <dsp:txXfrm>
        <a:off x="40724" y="1013549"/>
        <a:ext cx="7705760" cy="752780"/>
      </dsp:txXfrm>
    </dsp:sp>
    <dsp:sp modelId="{99944307-5A82-4024-A755-F490009AB067}">
      <dsp:nvSpPr>
        <dsp:cNvPr id="0" name=""/>
        <dsp:cNvSpPr/>
      </dsp:nvSpPr>
      <dsp:spPr>
        <a:xfrm>
          <a:off x="0" y="1867533"/>
          <a:ext cx="7787208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100" kern="1200"/>
            <a:t>The </a:t>
          </a:r>
          <a:r>
            <a:rPr lang="en-GB" altLang="en-US" sz="2100" b="1" i="1" kern="1200"/>
            <a:t>distance</a:t>
          </a:r>
          <a:r>
            <a:rPr lang="en-GB" altLang="en-US" sz="2100" kern="1200"/>
            <a:t> between the parties, incorporating social, geographical, time, cultural and technological manifestations </a:t>
          </a:r>
          <a:endParaRPr lang="en-GB" altLang="en-US" sz="2100" kern="1200" dirty="0"/>
        </a:p>
      </dsp:txBody>
      <dsp:txXfrm>
        <a:off x="40724" y="1908257"/>
        <a:ext cx="7705760" cy="752780"/>
      </dsp:txXfrm>
    </dsp:sp>
    <dsp:sp modelId="{55C593A3-8FF7-45BD-A3A2-63B8787F4D5D}">
      <dsp:nvSpPr>
        <dsp:cNvPr id="0" name=""/>
        <dsp:cNvSpPr/>
      </dsp:nvSpPr>
      <dsp:spPr>
        <a:xfrm>
          <a:off x="0" y="2762242"/>
          <a:ext cx="7787208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100" kern="1200"/>
            <a:t>The </a:t>
          </a:r>
          <a:r>
            <a:rPr lang="en-GB" altLang="en-US" sz="2100" b="1" i="1" kern="1200"/>
            <a:t>commitment</a:t>
          </a:r>
          <a:r>
            <a:rPr lang="en-GB" altLang="en-US" sz="2100" kern="1200"/>
            <a:t> the parties make to each other</a:t>
          </a:r>
          <a:endParaRPr lang="en-GB" altLang="en-US" sz="2100" kern="1200" dirty="0"/>
        </a:p>
      </dsp:txBody>
      <dsp:txXfrm>
        <a:off x="40724" y="2802966"/>
        <a:ext cx="7705760" cy="752780"/>
      </dsp:txXfrm>
    </dsp:sp>
    <dsp:sp modelId="{EDAD9597-1764-4818-9D9A-262BE4FFB428}">
      <dsp:nvSpPr>
        <dsp:cNvPr id="0" name=""/>
        <dsp:cNvSpPr/>
      </dsp:nvSpPr>
      <dsp:spPr>
        <a:xfrm>
          <a:off x="0" y="3656950"/>
          <a:ext cx="7787208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100" kern="1200"/>
            <a:t>The </a:t>
          </a:r>
          <a:r>
            <a:rPr lang="en-GB" altLang="en-US" sz="2100" b="1" i="1" kern="1200"/>
            <a:t>specific adaptations</a:t>
          </a:r>
          <a:r>
            <a:rPr lang="en-GB" altLang="en-US" sz="2100" kern="1200"/>
            <a:t> they make to what they do and how they do it that brings them closer to the counterpart </a:t>
          </a:r>
          <a:endParaRPr lang="en-GB" altLang="en-US" sz="2100" kern="1200" dirty="0"/>
        </a:p>
      </dsp:txBody>
      <dsp:txXfrm>
        <a:off x="40724" y="3697674"/>
        <a:ext cx="7705760" cy="752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247C1-9A7D-4835-923C-BC97730201C0}">
      <dsp:nvSpPr>
        <dsp:cNvPr id="0" name=""/>
        <dsp:cNvSpPr/>
      </dsp:nvSpPr>
      <dsp:spPr>
        <a:xfrm>
          <a:off x="0" y="0"/>
          <a:ext cx="7787208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000" kern="1200" dirty="0"/>
            <a:t>Knowledge and understanding of the key account customer’s business</a:t>
          </a:r>
          <a:endParaRPr lang="en-GB" sz="2000" kern="1200" dirty="0"/>
        </a:p>
      </dsp:txBody>
      <dsp:txXfrm>
        <a:off x="31984" y="31984"/>
        <a:ext cx="7723240" cy="591232"/>
      </dsp:txXfrm>
    </dsp:sp>
    <dsp:sp modelId="{FD93314E-2FCE-4678-A6FF-60DDDE24C776}">
      <dsp:nvSpPr>
        <dsp:cNvPr id="0" name=""/>
        <dsp:cNvSpPr/>
      </dsp:nvSpPr>
      <dsp:spPr>
        <a:xfrm>
          <a:off x="0" y="795309"/>
          <a:ext cx="7787208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000" kern="1200"/>
            <a:t>Proper implementation and understanding of the KA program</a:t>
          </a:r>
          <a:endParaRPr lang="en-GB" altLang="en-US" sz="2000" kern="1200" dirty="0"/>
        </a:p>
      </dsp:txBody>
      <dsp:txXfrm>
        <a:off x="31984" y="827293"/>
        <a:ext cx="7723240" cy="591232"/>
      </dsp:txXfrm>
    </dsp:sp>
    <dsp:sp modelId="{A69F7538-7002-4BA8-B97D-8E4FDD1085FF}">
      <dsp:nvSpPr>
        <dsp:cNvPr id="0" name=""/>
        <dsp:cNvSpPr/>
      </dsp:nvSpPr>
      <dsp:spPr>
        <a:xfrm>
          <a:off x="0" y="1551309"/>
          <a:ext cx="7787208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000" kern="1200"/>
            <a:t>Commitment to the KA program </a:t>
          </a:r>
          <a:endParaRPr lang="en-GB" altLang="en-US" sz="2000" kern="1200" dirty="0"/>
        </a:p>
      </dsp:txBody>
      <dsp:txXfrm>
        <a:off x="31984" y="1583293"/>
        <a:ext cx="7723240" cy="591232"/>
      </dsp:txXfrm>
    </dsp:sp>
    <dsp:sp modelId="{E01690C3-3205-4524-9765-611C039CA10B}">
      <dsp:nvSpPr>
        <dsp:cNvPr id="0" name=""/>
        <dsp:cNvSpPr/>
      </dsp:nvSpPr>
      <dsp:spPr>
        <a:xfrm>
          <a:off x="0" y="2206509"/>
          <a:ext cx="7787208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44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altLang="en-US" sz="1600" kern="1200"/>
            <a:t>the key account manager has a key role in bringing about commitment</a:t>
          </a:r>
          <a:endParaRPr lang="en-GB" altLang="en-US" sz="1600" kern="1200" dirty="0"/>
        </a:p>
      </dsp:txBody>
      <dsp:txXfrm>
        <a:off x="0" y="2206509"/>
        <a:ext cx="7787208" cy="579600"/>
      </dsp:txXfrm>
    </dsp:sp>
    <dsp:sp modelId="{78ED987E-49C3-445D-9BFD-6BF2FFBABB32}">
      <dsp:nvSpPr>
        <dsp:cNvPr id="0" name=""/>
        <dsp:cNvSpPr/>
      </dsp:nvSpPr>
      <dsp:spPr>
        <a:xfrm>
          <a:off x="0" y="2786109"/>
          <a:ext cx="7787208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000" kern="1200"/>
            <a:t>Suitability of the KAM </a:t>
          </a:r>
          <a:endParaRPr lang="en-GB" altLang="en-US" sz="2000" kern="1200" dirty="0"/>
        </a:p>
      </dsp:txBody>
      <dsp:txXfrm>
        <a:off x="31984" y="2818093"/>
        <a:ext cx="7723240" cy="591232"/>
      </dsp:txXfrm>
    </dsp:sp>
    <dsp:sp modelId="{BB9E0539-A18C-4AE5-B29F-A23E06ADE56A}">
      <dsp:nvSpPr>
        <dsp:cNvPr id="0" name=""/>
        <dsp:cNvSpPr/>
      </dsp:nvSpPr>
      <dsp:spPr>
        <a:xfrm>
          <a:off x="0" y="3441309"/>
          <a:ext cx="7787208" cy="760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44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altLang="en-US" sz="1600" kern="1200"/>
            <a:t>suppliers highlighted the KAM’s skills, ability and competence </a:t>
          </a:r>
          <a:endParaRPr lang="en-GB" alt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altLang="en-US" sz="1600" kern="1200"/>
            <a:t>customers highlighted the importance of integrity, interpersonal skills, and sensitivity to the customer</a:t>
          </a:r>
          <a:endParaRPr lang="en-GB" altLang="en-US" sz="1600" kern="1200" dirty="0"/>
        </a:p>
      </dsp:txBody>
      <dsp:txXfrm>
        <a:off x="0" y="3441309"/>
        <a:ext cx="7787208" cy="760724"/>
      </dsp:txXfrm>
    </dsp:sp>
    <dsp:sp modelId="{6874461C-645A-4009-8B1D-232C8DC9B1C7}">
      <dsp:nvSpPr>
        <dsp:cNvPr id="0" name=""/>
        <dsp:cNvSpPr/>
      </dsp:nvSpPr>
      <dsp:spPr>
        <a:xfrm>
          <a:off x="0" y="4202034"/>
          <a:ext cx="7787208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000" kern="1200"/>
            <a:t>Trust</a:t>
          </a:r>
          <a:endParaRPr lang="en-GB" altLang="en-US" sz="2000" kern="1200" dirty="0"/>
        </a:p>
      </dsp:txBody>
      <dsp:txXfrm>
        <a:off x="31984" y="4234018"/>
        <a:ext cx="7723240" cy="591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27D88-1B9D-F349-8DD3-C5C8D9A2B6BF}" type="datetimeFigureOut">
              <a:rPr lang="en-US" smtClean="0"/>
              <a:t>8/3/20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931A9-9242-FB48-A574-6782C12BA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3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Low net-price and low cost-to-serve: Bargain basement customers.</a:t>
            </a:r>
          </a:p>
          <a:p>
            <a:pPr marL="228600" indent="-228600">
              <a:buAutoNum type="arabicPeriod"/>
            </a:pPr>
            <a:r>
              <a:rPr lang="en-US" dirty="0"/>
              <a:t>High net-price and high cost-to-serve. Carriage trade customers.</a:t>
            </a:r>
          </a:p>
          <a:p>
            <a:pPr marL="228600" indent="-228600">
              <a:buAutoNum type="arabicPeriod"/>
            </a:pPr>
            <a:r>
              <a:rPr lang="en-US" dirty="0"/>
              <a:t>High net-price and low cost-to-serve. Passive customers.</a:t>
            </a:r>
          </a:p>
          <a:p>
            <a:pPr marL="228600" indent="-228600">
              <a:buAutoNum type="arabicPeriod"/>
            </a:pPr>
            <a:r>
              <a:rPr lang="en-US" dirty="0"/>
              <a:t>Low net-price and high cost-to-serve. Aggressive customers.</a:t>
            </a:r>
          </a:p>
          <a:p>
            <a:pPr marL="228600" indent="-228600">
              <a:buAutoNum type="arabicPeriod"/>
            </a:pPr>
            <a:r>
              <a:rPr lang="en-US" dirty="0"/>
              <a:t>Order of priority or resource allocation: carriage trade, passive, bargain basement, aggressive.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931A9-9242-FB48-A574-6782C12BA5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5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5D680-D472-457C-9286-FD9B22E7A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285F5F-6986-4E90-8B9E-C75DC5D0F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E7B29-CF5D-4BE7-A33B-5D5DF1D9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9AF58-2A04-4828-963B-05F640450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9D6E5-7432-4FC1-BFB2-238FDF16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3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57D30-2B76-4A00-8F71-C7DE06BD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1CCE0B-5CAE-46BF-9155-80CD53506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BB6A0-C3FC-451E-B3FE-53E3866CC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94C63-5E78-4D2E-AA2C-5172347DB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52C97-25B9-4200-8FD1-1C13A2654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34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CCB19F-6E9A-4A6B-A49B-CFE10AC7AC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5D3A7-B562-4EF2-A31F-66F5744E8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C7D01-310D-4748-AC04-3F97B38D1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47EC3-44FA-4701-A3B8-A6D5DE8A0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9EC94-19D4-473A-9F10-6B9D7E1F3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12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62D9C-90EF-4E8B-AFF9-70F24D5E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DAA83-B8C3-4789-B957-528872E48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38118-3D54-463E-84A8-E558018E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828DA-92A1-4327-BC66-AD8873EDB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E389D-D450-4BDC-AF8D-BF109CF7F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38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68D6-7A38-4579-8D92-5B99EF23B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1F8A9-60C9-40F7-8BDC-A83688A3C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0D0B2-3E58-4531-90BA-2943DB15C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F87E8-A70E-4B7C-940C-CCA4240F8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D1130-CFEE-4E73-AA4D-EE9D921C3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20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6F8AC-F3DA-4D02-ADEA-1ED1E1EB6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12599-53AC-4315-B6C2-21A2246216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9C789-4577-4885-987B-AD9526B8B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E1F5F-9921-42FE-A06F-BFAD60EB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C147B-A9B4-4AB5-B046-769826833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4A5CE-7278-453A-86FA-872542525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6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CCE32-7BC8-4020-B222-844C07A63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C85C7-E8FF-45D9-8E93-20FD5C0E1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9E61D-DFF4-44B2-8358-876EFC990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8465E9-0845-4E58-9FFB-566AE6E41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F2BE7-1200-4F0C-9CF7-4C423614C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1F7B52-49A0-4074-931F-90C93517F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2C55F2-0FC4-476D-AE2F-0CE5F9051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80D92-7FB3-4832-9C3A-D35E944CC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7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26A64-F124-4888-8C20-F9BA9EBD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92BF26-D0A5-4CD2-AFA4-D5CFD022D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5B684-5F21-4DDE-8C89-05544E20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DF185A-5872-46D1-8FCC-53BDF6A13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9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583834-E8F6-42F3-A71E-26545F56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C135B4-3CBF-481D-8AF2-79E1E157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D4399-EC37-485C-A390-CC7E283D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58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DA9BB-0025-4C44-8A77-D7FC99A8E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BA9D6-AF94-4523-9558-445E50787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F56DA-0C44-46C3-A5D6-ECC6A139D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31C2D-A2FB-48E6-A622-CF4A8282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9542C-2D37-4488-A179-A4F7DBCE2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ADD2A-9B7B-4EA5-9D7C-D4451E320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88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659FF-9CC1-459C-A82D-513E6C6CD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FEB00C-9323-47EF-A7F3-B64596E5EF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246CF-B9C6-43F8-87CA-A6F82BE27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649D5-6AAA-4916-B8B6-FD425ADCD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1C318-4A3A-44C5-A105-7AC86B718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E3A353-0B44-48A2-B521-CDD76FFF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42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929AD3-A65E-4845-86D3-09ABE3A99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7CC95-E926-44AC-94FE-842521C41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E2D7C-42DC-4BB2-B6C1-C6A5FA9966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D9DD5-9524-4EA1-82C0-1F7304B7C7A9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97955-3419-45BB-AE8D-31E01A3E89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800D5-655A-4135-B16E-BBBA51F23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23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fr-FR" b="1" dirty="0"/>
              <a:t>Business to Business Marketing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/>
          <a:lstStyle/>
          <a:p>
            <a:pPr eaLnBrk="1" hangingPunct="1"/>
            <a:r>
              <a:rPr lang="en-GB" altLang="fr-FR" dirty="0"/>
              <a:t>Chapter 9</a:t>
            </a:r>
          </a:p>
          <a:p>
            <a:pPr eaLnBrk="1" hangingPunct="1"/>
            <a:r>
              <a:rPr lang="en-GB" altLang="fr-FR" dirty="0"/>
              <a:t>Relationship Portfolios and Key Account Management</a:t>
            </a:r>
          </a:p>
        </p:txBody>
      </p:sp>
    </p:spTree>
    <p:extLst>
      <p:ext uri="{BB962C8B-B14F-4D97-AF65-F5344CB8AC3E}">
        <p14:creationId xmlns:p14="http://schemas.microsoft.com/office/powerpoint/2010/main" val="2905373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02577"/>
            <a:ext cx="8229600" cy="735013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 dirty="0"/>
              <a:t>Reasons for adopting KAM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557338"/>
            <a:ext cx="8893175" cy="3455987"/>
          </a:xfrm>
        </p:spPr>
        <p:txBody>
          <a:bodyPr>
            <a:noAutofit/>
          </a:bodyPr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GB" altLang="en-US" sz="2800" dirty="0"/>
              <a:t>Increase market share</a:t>
            </a:r>
            <a:br>
              <a:rPr lang="en-GB" altLang="en-US" sz="2800" dirty="0"/>
            </a:br>
            <a:r>
              <a:rPr lang="en-GB" altLang="en-US" sz="2800" dirty="0"/>
              <a:t>(38% of respondents mentioned)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GB" altLang="en-US" sz="2800" dirty="0"/>
              <a:t>A change in business strategy (34%)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GB" altLang="en-US" sz="2800" dirty="0"/>
              <a:t>Allow increased customization of the product/service (26%)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GB" altLang="en-US" sz="2800" dirty="0"/>
              <a:t>Improve relationships with customers (26%)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GB" altLang="en-US" sz="2800" dirty="0"/>
              <a:t>Marketplace pressures (21%)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GB" altLang="en-US" sz="2800" dirty="0"/>
              <a:t>To become more attractive to large clients (20%)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395412" y="5765194"/>
            <a:ext cx="81370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altLang="en-US" sz="2000" dirty="0"/>
              <a:t>(Boles et al., 1999)</a:t>
            </a:r>
          </a:p>
        </p:txBody>
      </p:sp>
    </p:spTree>
    <p:extLst>
      <p:ext uri="{BB962C8B-B14F-4D97-AF65-F5344CB8AC3E}">
        <p14:creationId xmlns:p14="http://schemas.microsoft.com/office/powerpoint/2010/main" val="1515461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229600" cy="735013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 dirty="0"/>
              <a:t>Criteria for assigning KAM status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557338"/>
            <a:ext cx="7848600" cy="3959225"/>
          </a:xfrm>
        </p:spPr>
        <p:txBody>
          <a:bodyPr>
            <a:noAutofit/>
          </a:bodyPr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GB" altLang="en-US" sz="2800" dirty="0"/>
              <a:t>Volume of potential business</a:t>
            </a:r>
            <a:br>
              <a:rPr lang="en-GB" altLang="en-US" sz="2800" dirty="0"/>
            </a:br>
            <a:r>
              <a:rPr lang="en-GB" altLang="en-US" sz="2800" dirty="0"/>
              <a:t>(92% of respondents mentioned)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GB" altLang="en-US" sz="2800" dirty="0"/>
              <a:t>Volume of past sales (78%)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GB" altLang="en-US" sz="2800" dirty="0"/>
              <a:t>Competitors’ actions (61%)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GB" altLang="en-US" sz="2800" dirty="0"/>
              <a:t>Size of customers (55%)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GB" altLang="en-US" sz="2800" dirty="0"/>
              <a:t>Industry of customers (48%)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GB" altLang="en-US" sz="2800" dirty="0"/>
              <a:t>Management discretion (29%)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GB" altLang="en-US" sz="2800" dirty="0"/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1619250" y="5477162"/>
            <a:ext cx="67691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altLang="en-US" sz="2000" dirty="0"/>
              <a:t>(Boles et al., 1999)</a:t>
            </a:r>
          </a:p>
        </p:txBody>
      </p:sp>
    </p:spTree>
    <p:extLst>
      <p:ext uri="{BB962C8B-B14F-4D97-AF65-F5344CB8AC3E}">
        <p14:creationId xmlns:p14="http://schemas.microsoft.com/office/powerpoint/2010/main" val="906739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706437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 dirty="0"/>
              <a:t>Key success factors in KAM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61664" y="6165304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altLang="en-US" sz="2000" dirty="0"/>
              <a:t>(</a:t>
            </a:r>
            <a:r>
              <a:rPr lang="en-GB" altLang="en-US" sz="2000" dirty="0" err="1"/>
              <a:t>Abratt</a:t>
            </a:r>
            <a:r>
              <a:rPr lang="en-GB" altLang="en-US" sz="2000" dirty="0"/>
              <a:t> &amp; Kelly, 2002)</a:t>
            </a:r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3319935"/>
              </p:ext>
            </p:extLst>
          </p:nvPr>
        </p:nvGraphicFramePr>
        <p:xfrm>
          <a:off x="601216" y="1268760"/>
          <a:ext cx="778720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198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Portfolio management of customer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APPLICABLE BECAUSE RELATIONSHIPS …</a:t>
            </a:r>
          </a:p>
        </p:txBody>
      </p:sp>
      <p:graphicFrame>
        <p:nvGraphicFramePr>
          <p:cNvPr id="4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51828"/>
              </p:ext>
            </p:extLst>
          </p:nvPr>
        </p:nvGraphicFramePr>
        <p:xfrm>
          <a:off x="601216" y="2060848"/>
          <a:ext cx="778720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075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95288" y="1484313"/>
          <a:ext cx="8137525" cy="477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3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3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2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28800" algn="ctr"/>
                          <a:tab pos="3200400" algn="ctr"/>
                          <a:tab pos="4572000" algn="ctr"/>
                        </a:tabLst>
                      </a:pPr>
                      <a:r>
                        <a:rPr lang="en-GB" sz="1800" dirty="0">
                          <a:effectLst/>
                        </a:rPr>
                        <a:t>Option</a:t>
                      </a:r>
                      <a:endParaRPr lang="en-GB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28800" algn="ctr"/>
                          <a:tab pos="3200400" algn="ctr"/>
                          <a:tab pos="4572000" algn="ctr"/>
                        </a:tabLst>
                      </a:pPr>
                      <a:r>
                        <a:rPr lang="en-GB" sz="1800" dirty="0">
                          <a:effectLst/>
                        </a:rPr>
                        <a:t>Actions</a:t>
                      </a:r>
                      <a:endParaRPr lang="en-GB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Build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Build a relationship further for growth, investing where necessary to achieve this growth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Maintain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Maintain the current levels of management effort in a relationship in order to reap the benefits from the relationship now through large volumes, high profits or a greater share of the customer’s purchases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Harvest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Harvest the value in the relationship by taking the current monetary value it brings while at the same time beginning to reduce the cost of servicing the relationship over time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8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Reduce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Reduce in the immediate future the level of management commitment to a relationship because the returns are diminishing with little prospect of reversal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4710" name="Rectangle 1"/>
          <p:cNvSpPr>
            <a:spLocks noChangeArrowheads="1"/>
          </p:cNvSpPr>
          <p:nvPr/>
        </p:nvSpPr>
        <p:spPr bwMode="auto">
          <a:xfrm>
            <a:off x="251520" y="731371"/>
            <a:ext cx="87129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tabLst>
                <a:tab pos="1828800" algn="ctr"/>
                <a:tab pos="3200400" algn="ctr"/>
                <a:tab pos="4572000" algn="ctr"/>
              </a:tabLst>
            </a:pPr>
            <a:r>
              <a:rPr lang="en-GB" altLang="en-US" sz="2800" b="1" dirty="0">
                <a:ea typeface="Calibri" pitchFamily="34" charset="0"/>
                <a:cs typeface="Times New Roman" pitchFamily="18" charset="0"/>
              </a:rPr>
              <a:t>Table 9.1 Typical strategic options for a relationship</a:t>
            </a:r>
          </a:p>
        </p:txBody>
      </p:sp>
    </p:spTree>
    <p:extLst>
      <p:ext uri="{BB962C8B-B14F-4D97-AF65-F5344CB8AC3E}">
        <p14:creationId xmlns:p14="http://schemas.microsoft.com/office/powerpoint/2010/main" val="325686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777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 dirty="0"/>
              <a:t>Two-way customer classification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1438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altLang="en-US" sz="2400" b="1" i="1" dirty="0"/>
              <a:t>Always-a-share</a:t>
            </a:r>
            <a:r>
              <a:rPr lang="en-GB" altLang="en-US" sz="2400" dirty="0"/>
              <a:t> customers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GB" altLang="en-US" sz="2400" dirty="0"/>
              <a:t>Driven by price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GB" altLang="en-US" sz="2400" dirty="0"/>
              <a:t>Make decisions about supply on the basis of the best deals in the market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GB" altLang="en-US" sz="2400" dirty="0"/>
              <a:t>Happy to switch for a better deal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altLang="en-US" sz="2800" b="1" u="sng" dirty="0"/>
              <a:t>OR</a:t>
            </a:r>
          </a:p>
          <a:p>
            <a:pPr eaLnBrk="1" hangingPunct="1">
              <a:buFontTx/>
              <a:buNone/>
            </a:pPr>
            <a:r>
              <a:rPr lang="en-GB" altLang="en-US" sz="2400" b="1" i="1" dirty="0"/>
              <a:t>Lost-for-good</a:t>
            </a:r>
            <a:r>
              <a:rPr lang="en-GB" altLang="en-US" sz="2400" dirty="0"/>
              <a:t> customers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GB" altLang="en-US" sz="2400" dirty="0"/>
              <a:t>Want greater stability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GB" altLang="en-US" sz="2400" dirty="0"/>
              <a:t>Will often subordinate price to other considerations</a:t>
            </a:r>
          </a:p>
          <a:p>
            <a:pPr lvl="2" eaLnBrk="1" hangingPunct="1">
              <a:buSzPct val="50000"/>
              <a:buFont typeface="Courier New" pitchFamily="49" charset="0"/>
              <a:buChar char="o"/>
            </a:pPr>
            <a:r>
              <a:rPr lang="en-GB" altLang="en-US" dirty="0"/>
              <a:t>For example: continuity of supply, levels of product quality or a shared market view with their suppliers </a:t>
            </a:r>
          </a:p>
        </p:txBody>
      </p:sp>
    </p:spTree>
    <p:extLst>
      <p:ext uri="{BB962C8B-B14F-4D97-AF65-F5344CB8AC3E}">
        <p14:creationId xmlns:p14="http://schemas.microsoft.com/office/powerpoint/2010/main" val="66699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5175"/>
            <a:ext cx="8229600" cy="790575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3600" b="1" dirty="0"/>
              <a:t>More easily observed classification criteria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59000" y="2133600"/>
            <a:ext cx="6985000" cy="2763838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GB" altLang="en-US" sz="3200" dirty="0"/>
              <a:t>Sales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z="3200" dirty="0"/>
              <a:t>Profits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z="3200" dirty="0"/>
              <a:t>Cost savings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z="3200" dirty="0"/>
              <a:t>Relationship age</a:t>
            </a:r>
          </a:p>
        </p:txBody>
      </p:sp>
    </p:spTree>
    <p:extLst>
      <p:ext uri="{BB962C8B-B14F-4D97-AF65-F5344CB8AC3E}">
        <p14:creationId xmlns:p14="http://schemas.microsoft.com/office/powerpoint/2010/main" val="778175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5"/>
          <p:cNvSpPr>
            <a:spLocks noChangeArrowheads="1"/>
          </p:cNvSpPr>
          <p:nvPr/>
        </p:nvSpPr>
        <p:spPr bwMode="auto">
          <a:xfrm>
            <a:off x="0" y="47667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433513" indent="-1433513">
              <a:tabLst>
                <a:tab pos="1433513" algn="l"/>
              </a:tabLst>
            </a:pPr>
            <a:r>
              <a:rPr lang="en-GB" altLang="en-US" sz="2000" b="1" dirty="0"/>
              <a:t>Figure 9.1:	Depicting customers in terms of the prices achieved and the cost to service their accounts (adapted from Shapiro et al., 1987)</a:t>
            </a:r>
          </a:p>
        </p:txBody>
      </p:sp>
      <p:pic>
        <p:nvPicPr>
          <p:cNvPr id="120835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515963"/>
            <a:ext cx="7632328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52400" y="5867980"/>
            <a:ext cx="8740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433513" indent="-1433513" algn="r">
              <a:tabLst>
                <a:tab pos="1433513" algn="l"/>
              </a:tabLst>
            </a:pPr>
            <a:r>
              <a:rPr lang="en-GB" altLang="en-US" dirty="0"/>
              <a:t>(adapted from Shapiro et al., 1987)</a:t>
            </a:r>
          </a:p>
        </p:txBody>
      </p:sp>
    </p:spTree>
    <p:extLst>
      <p:ext uri="{BB962C8B-B14F-4D97-AF65-F5344CB8AC3E}">
        <p14:creationId xmlns:p14="http://schemas.microsoft.com/office/powerpoint/2010/main" val="3776210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2296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3200" b="1" dirty="0"/>
              <a:t>Less easily observed classification criteria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84313"/>
            <a:ext cx="8229600" cy="439261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60000"/>
              </a:lnSpc>
            </a:pPr>
            <a:r>
              <a:rPr lang="en-GB" altLang="en-US" sz="2800" dirty="0"/>
              <a:t>Replaceability</a:t>
            </a:r>
          </a:p>
          <a:p>
            <a:pPr eaLnBrk="1" hangingPunct="1">
              <a:lnSpc>
                <a:spcPct val="160000"/>
              </a:lnSpc>
            </a:pPr>
            <a:r>
              <a:rPr lang="en-GB" altLang="en-US" sz="2800" dirty="0"/>
              <a:t>Criticality </a:t>
            </a:r>
          </a:p>
          <a:p>
            <a:pPr lvl="1" eaLnBrk="1" hangingPunct="1">
              <a:lnSpc>
                <a:spcPct val="160000"/>
              </a:lnSpc>
              <a:buSzPct val="50000"/>
              <a:buFont typeface="Courier New" pitchFamily="49" charset="0"/>
              <a:buChar char="o"/>
            </a:pPr>
            <a:r>
              <a:rPr lang="en-GB" altLang="en-US" dirty="0"/>
              <a:t>Critically important products or processes</a:t>
            </a:r>
          </a:p>
          <a:p>
            <a:pPr eaLnBrk="1" hangingPunct="1">
              <a:lnSpc>
                <a:spcPct val="160000"/>
              </a:lnSpc>
            </a:pPr>
            <a:r>
              <a:rPr lang="en-GB" altLang="en-US" sz="2800" dirty="0"/>
              <a:t>Shared vision</a:t>
            </a:r>
          </a:p>
          <a:p>
            <a:pPr lvl="1" eaLnBrk="1" hangingPunct="1">
              <a:lnSpc>
                <a:spcPct val="160000"/>
              </a:lnSpc>
              <a:buSzPct val="50000"/>
              <a:buFont typeface="Courier New" pitchFamily="49" charset="0"/>
              <a:buChar char="o"/>
            </a:pPr>
            <a:r>
              <a:rPr lang="en-GB" altLang="en-US" dirty="0"/>
              <a:t>Interest commonality</a:t>
            </a:r>
          </a:p>
          <a:p>
            <a:pPr eaLnBrk="1" hangingPunct="1">
              <a:lnSpc>
                <a:spcPct val="160000"/>
              </a:lnSpc>
            </a:pPr>
            <a:r>
              <a:rPr lang="en-GB" altLang="en-US" sz="2800" dirty="0"/>
              <a:t>Source of learning	</a:t>
            </a:r>
          </a:p>
          <a:p>
            <a:pPr eaLnBrk="1" hangingPunct="1">
              <a:lnSpc>
                <a:spcPct val="160000"/>
              </a:lnSpc>
            </a:pPr>
            <a:r>
              <a:rPr lang="en-GB" altLang="en-US" sz="2800" dirty="0"/>
              <a:t>Supplier’s share of customer’s purchases</a:t>
            </a:r>
          </a:p>
          <a:p>
            <a:pPr eaLnBrk="1" hangingPunct="1">
              <a:lnSpc>
                <a:spcPct val="160000"/>
              </a:lnSpc>
            </a:pPr>
            <a:r>
              <a:rPr lang="en-GB" altLang="en-US" sz="2800" dirty="0"/>
              <a:t>Short term advantage taking</a:t>
            </a:r>
          </a:p>
          <a:p>
            <a:pPr eaLnBrk="1" hangingPunct="1">
              <a:lnSpc>
                <a:spcPct val="160000"/>
              </a:lnSpc>
            </a:pPr>
            <a:endParaRPr lang="en-GB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29697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600" b="1" dirty="0"/>
              <a:t>Relationship lifecycle variables</a:t>
            </a:r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191299"/>
              </p:ext>
            </p:extLst>
          </p:nvPr>
        </p:nvGraphicFramePr>
        <p:xfrm>
          <a:off x="601216" y="1524000"/>
          <a:ext cx="7787208" cy="4569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105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7"/>
          <p:cNvSpPr>
            <a:spLocks noChangeArrowheads="1"/>
          </p:cNvSpPr>
          <p:nvPr/>
        </p:nvSpPr>
        <p:spPr bwMode="auto">
          <a:xfrm>
            <a:off x="633413" y="2660650"/>
            <a:ext cx="914400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125955" name="Rectangle 28"/>
          <p:cNvSpPr>
            <a:spLocks noChangeArrowheads="1"/>
          </p:cNvSpPr>
          <p:nvPr/>
        </p:nvSpPr>
        <p:spPr bwMode="auto">
          <a:xfrm>
            <a:off x="251520" y="718979"/>
            <a:ext cx="878497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706563" indent="-1706563">
              <a:tabLst>
                <a:tab pos="1706563" algn="l"/>
                <a:tab pos="2636838" algn="ctr"/>
                <a:tab pos="5273675" algn="r"/>
              </a:tabLst>
            </a:pPr>
            <a:r>
              <a:rPr lang="en-GB" altLang="en-US" sz="2600" b="1" dirty="0">
                <a:cs typeface="Times New Roman" pitchFamily="18" charset="0"/>
              </a:rPr>
              <a:t>Figure 9.5:  Ford's (1980) Relationship Life Cycle Stages</a:t>
            </a:r>
            <a:endParaRPr lang="en-GB" altLang="en-US" sz="2600" b="1" dirty="0"/>
          </a:p>
        </p:txBody>
      </p:sp>
      <p:pic>
        <p:nvPicPr>
          <p:cNvPr id="125956" name="Picture 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8" y="1622424"/>
            <a:ext cx="8658225" cy="4326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reeform: Shape 1"/>
          <p:cNvSpPr/>
          <p:nvPr/>
        </p:nvSpPr>
        <p:spPr>
          <a:xfrm>
            <a:off x="1445342" y="2636912"/>
            <a:ext cx="6204155" cy="2314473"/>
          </a:xfrm>
          <a:custGeom>
            <a:avLst/>
            <a:gdLst>
              <a:gd name="connsiteX0" fmla="*/ 0 w 6204155"/>
              <a:gd name="connsiteY0" fmla="*/ 2497394 h 2497394"/>
              <a:gd name="connsiteX1" fmla="*/ 943897 w 6204155"/>
              <a:gd name="connsiteY1" fmla="*/ 2438400 h 2497394"/>
              <a:gd name="connsiteX2" fmla="*/ 1769806 w 6204155"/>
              <a:gd name="connsiteY2" fmla="*/ 2035277 h 2497394"/>
              <a:gd name="connsiteX3" fmla="*/ 2644877 w 6204155"/>
              <a:gd name="connsiteY3" fmla="*/ 1199536 h 2497394"/>
              <a:gd name="connsiteX4" fmla="*/ 3195484 w 6204155"/>
              <a:gd name="connsiteY4" fmla="*/ 776748 h 2497394"/>
              <a:gd name="connsiteX5" fmla="*/ 3923071 w 6204155"/>
              <a:gd name="connsiteY5" fmla="*/ 462116 h 2497394"/>
              <a:gd name="connsiteX6" fmla="*/ 4630993 w 6204155"/>
              <a:gd name="connsiteY6" fmla="*/ 265471 h 2497394"/>
              <a:gd name="connsiteX7" fmla="*/ 5289755 w 6204155"/>
              <a:gd name="connsiteY7" fmla="*/ 58994 h 2497394"/>
              <a:gd name="connsiteX8" fmla="*/ 6204155 w 6204155"/>
              <a:gd name="connsiteY8" fmla="*/ 0 h 2497394"/>
              <a:gd name="connsiteX9" fmla="*/ 6174658 w 6204155"/>
              <a:gd name="connsiteY9" fmla="*/ 29497 h 2497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04155" h="2497394">
                <a:moveTo>
                  <a:pt x="0" y="2497394"/>
                </a:moveTo>
                <a:lnTo>
                  <a:pt x="943897" y="2438400"/>
                </a:lnTo>
                <a:lnTo>
                  <a:pt x="1769806" y="2035277"/>
                </a:lnTo>
                <a:lnTo>
                  <a:pt x="2644877" y="1199536"/>
                </a:lnTo>
                <a:lnTo>
                  <a:pt x="3195484" y="776748"/>
                </a:lnTo>
                <a:lnTo>
                  <a:pt x="3923071" y="462116"/>
                </a:lnTo>
                <a:lnTo>
                  <a:pt x="4630993" y="265471"/>
                </a:lnTo>
                <a:lnTo>
                  <a:pt x="5289755" y="58994"/>
                </a:lnTo>
                <a:lnTo>
                  <a:pt x="6204155" y="0"/>
                </a:lnTo>
                <a:lnTo>
                  <a:pt x="6174658" y="29497"/>
                </a:lnTo>
              </a:path>
            </a:pathLst>
          </a:custGeom>
          <a:noFill/>
          <a:ln w="361950">
            <a:solidFill>
              <a:schemeClr val="accent1">
                <a:lumMod val="40000"/>
                <a:lumOff val="60000"/>
                <a:alpha val="66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65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508</Words>
  <Application>Microsoft Macintosh PowerPoint</Application>
  <PresentationFormat>On-screen Show (4:3)</PresentationFormat>
  <Paragraphs>85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Wingdings</vt:lpstr>
      <vt:lpstr>Office Theme</vt:lpstr>
      <vt:lpstr>Business to Business Marketing</vt:lpstr>
      <vt:lpstr>Portfolio management of customer relationships</vt:lpstr>
      <vt:lpstr>PowerPoint Presentation</vt:lpstr>
      <vt:lpstr>Two-way customer classification</vt:lpstr>
      <vt:lpstr>More easily observed classification criteria</vt:lpstr>
      <vt:lpstr>PowerPoint Presentation</vt:lpstr>
      <vt:lpstr>Less easily observed classification criteria</vt:lpstr>
      <vt:lpstr>Relationship lifecycle variables</vt:lpstr>
      <vt:lpstr>PowerPoint Presentation</vt:lpstr>
      <vt:lpstr>Reasons for adopting KAM</vt:lpstr>
      <vt:lpstr>Criteria for assigning KAM status</vt:lpstr>
      <vt:lpstr>Key success factors in KAM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</dc:creator>
  <cp:lastModifiedBy>Sanjit Sengupta</cp:lastModifiedBy>
  <cp:revision>48</cp:revision>
  <dcterms:created xsi:type="dcterms:W3CDTF">2015-12-10T10:24:29Z</dcterms:created>
  <dcterms:modified xsi:type="dcterms:W3CDTF">2020-08-04T00:26:41Z</dcterms:modified>
</cp:coreProperties>
</file>