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95" r:id="rId2"/>
    <p:sldId id="257" r:id="rId3"/>
    <p:sldId id="347" r:id="rId4"/>
    <p:sldId id="338" r:id="rId5"/>
    <p:sldId id="326" r:id="rId6"/>
    <p:sldId id="339" r:id="rId7"/>
    <p:sldId id="340" r:id="rId8"/>
    <p:sldId id="341" r:id="rId9"/>
    <p:sldId id="324" r:id="rId10"/>
    <p:sldId id="342" r:id="rId11"/>
    <p:sldId id="343" r:id="rId12"/>
    <p:sldId id="337" r:id="rId13"/>
    <p:sldId id="349" r:id="rId14"/>
    <p:sldId id="350" r:id="rId15"/>
    <p:sldId id="348" r:id="rId16"/>
    <p:sldId id="346" r:id="rId17"/>
  </p:sldIdLst>
  <p:sldSz cx="9906000" cy="6858000" type="A4"/>
  <p:notesSz cx="6742113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38" autoAdjust="0"/>
  </p:normalViewPr>
  <p:slideViewPr>
    <p:cSldViewPr>
      <p:cViewPr varScale="1">
        <p:scale>
          <a:sx n="111" d="100"/>
          <a:sy n="111" d="100"/>
        </p:scale>
        <p:origin x="1350" y="108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24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9A4B3-27BB-4F5F-B356-2E6ED1F2059E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511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4E0F6-9815-42BA-AE0E-9C1E287A0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2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17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63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82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37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065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88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0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06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39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44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00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56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08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85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8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9738" y="1712915"/>
            <a:ext cx="9018588" cy="3919537"/>
          </a:xfrm>
          <a:prstGeom prst="rect">
            <a:avLst/>
          </a:prstGeom>
          <a:solidFill>
            <a:srgbClr val="FF7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i-FI"/>
          </a:p>
        </p:txBody>
      </p:sp>
      <p:pic>
        <p:nvPicPr>
          <p:cNvPr id="5" name="Picture 6" descr="aalto_TKK_f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2297113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9127" y="1770063"/>
            <a:ext cx="8416925" cy="13319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9125" y="3141665"/>
            <a:ext cx="6807200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88951" y="6308727"/>
            <a:ext cx="2195513" cy="1762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chemeClr val="tx1"/>
                </a:solidFill>
                <a:latin typeface="+mn-lt"/>
              </a:defRPr>
            </a:lvl1pPr>
          </a:lstStyle>
          <a:p>
            <a:fld id="{C49B87FF-410C-4C72-89D3-535BAD079C0D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952751" y="6245225"/>
            <a:ext cx="4016375" cy="476250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400" b="0" smtClean="0">
                <a:solidFill>
                  <a:srgbClr val="80808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488950"/>
            <a:ext cx="8650288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582740"/>
            <a:ext cx="8650288" cy="42941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232275" y="6237288"/>
            <a:ext cx="3398838" cy="1444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169401" y="6237288"/>
            <a:ext cx="536575" cy="127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A9CAD9-EE78-478F-A825-D3843E008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png"/><Relationship Id="rId5" Type="http://schemas.openxmlformats.org/officeDocument/2006/relationships/image" Target="../media/image16.wmf"/><Relationship Id="rId10" Type="http://schemas.openxmlformats.org/officeDocument/2006/relationships/image" Target="../media/image18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5.png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Exercise 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Power systems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92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</a:t>
            </a:r>
            <a:br>
              <a:rPr lang="en-US" dirty="0"/>
            </a:br>
            <a:r>
              <a:rPr lang="en-US" b="0" dirty="0"/>
              <a:t>dc resistance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92960" y="318872"/>
            <a:ext cx="5400600" cy="122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 AAC is composed of 37 strands, each having a diameter of 0.333 cm. Compute the dc resistance in ohms per kilometer at 75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Assume that the increase in resistance due to spiraling is 2%.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0552" y="2204864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AAC is an all-aluminum conductor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Resistivity 			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695123"/>
              </p:ext>
            </p:extLst>
          </p:nvPr>
        </p:nvGraphicFramePr>
        <p:xfrm>
          <a:off x="2432720" y="2666529"/>
          <a:ext cx="3133725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Kaava" r:id="rId4" imgW="1460160" imgH="596880" progId="Equation.3">
                  <p:embed/>
                </p:oleObj>
              </mc:Choice>
              <mc:Fallback>
                <p:oleObj name="Kaava" r:id="rId4" imgW="1460160" imgH="5968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720" y="2666529"/>
                        <a:ext cx="3133725" cy="1281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896897" y="3621589"/>
            <a:ext cx="47981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Diameter of a strand is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0.333 cm = 0.00333 m</a:t>
            </a:r>
          </a:p>
          <a:p>
            <a:pPr marL="270510" indent="-270510"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Total area of the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conducting material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2800" y="3122419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-270510">
              <a:spcAft>
                <a:spcPts val="0"/>
              </a:spcAft>
            </a:pP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0.00403 per 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5248" y="1738528"/>
            <a:ext cx="1428750" cy="94297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608447"/>
              </p:ext>
            </p:extLst>
          </p:nvPr>
        </p:nvGraphicFramePr>
        <p:xfrm>
          <a:off x="4736976" y="4056040"/>
          <a:ext cx="3616844" cy="597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Kaava" r:id="rId7" imgW="2057400" imgH="342720" progId="Equation.3">
                  <p:embed/>
                </p:oleObj>
              </mc:Choice>
              <mc:Fallback>
                <p:oleObj name="Kaava" r:id="rId7" imgW="2057400" imgH="342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6976" y="4056040"/>
                        <a:ext cx="3616844" cy="5972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245390"/>
              </p:ext>
            </p:extLst>
          </p:nvPr>
        </p:nvGraphicFramePr>
        <p:xfrm>
          <a:off x="1611768" y="4761716"/>
          <a:ext cx="2909183" cy="2041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name="Kaava" r:id="rId9" imgW="1790640" imgH="1257120" progId="Equation.3">
                  <p:embed/>
                </p:oleObj>
              </mc:Choice>
              <mc:Fallback>
                <p:oleObj name="Kaava" r:id="rId9" imgW="1790640" imgH="125712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768" y="4761716"/>
                        <a:ext cx="2909183" cy="2041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76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</a:t>
            </a:r>
            <a:br>
              <a:rPr lang="en-US" dirty="0"/>
            </a:br>
            <a:r>
              <a:rPr lang="en-US" b="0" dirty="0"/>
              <a:t>dc resistance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92960" y="318872"/>
            <a:ext cx="5400600" cy="122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 AAC is composed of 37 strands, each having a diameter of 0.333 cm. Compute the dc resistance in ohms per kilometer at 75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Assume that the increase in resistance due to spiraling is 2%.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127295"/>
              </p:ext>
            </p:extLst>
          </p:nvPr>
        </p:nvGraphicFramePr>
        <p:xfrm>
          <a:off x="877888" y="1711325"/>
          <a:ext cx="4997450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Kaava" r:id="rId4" imgW="2539800" imgH="876240" progId="Equation.3">
                  <p:embed/>
                </p:oleObj>
              </mc:Choice>
              <mc:Fallback>
                <p:oleObj name="Kaava" r:id="rId4" imgW="253980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1711325"/>
                        <a:ext cx="4997450" cy="1717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774701"/>
              </p:ext>
            </p:extLst>
          </p:nvPr>
        </p:nvGraphicFramePr>
        <p:xfrm>
          <a:off x="1365250" y="4941888"/>
          <a:ext cx="4770438" cy="14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Kaava" r:id="rId6" imgW="2539800" imgH="749160" progId="Equation.3">
                  <p:embed/>
                </p:oleObj>
              </mc:Choice>
              <mc:Fallback>
                <p:oleObj name="Kaava" r:id="rId6" imgW="25398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4941888"/>
                        <a:ext cx="4770438" cy="140811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34823" y="3911003"/>
            <a:ext cx="4752528" cy="7146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87681" y="3410786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Zero at DC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961112" y="3746250"/>
            <a:ext cx="84520" cy="515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248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08584" y="2060848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three-phase 60-Hz line has flat horizontal spacing. The conductors have an outside diameter of 3.28 cm with 12 m between conductors. </a:t>
            </a:r>
            <a:r>
              <a:rPr lang="en-US" b="1" dirty="0"/>
              <a:t>Determine the capacitive reactance to neutral in ohm-meters and the capacitive reactance of the line in ohms if its length is 200 km</a:t>
            </a:r>
            <a:r>
              <a:rPr lang="en-US" b="1" dirty="0" smtClean="0"/>
              <a:t>. </a:t>
            </a:r>
            <a:r>
              <a:rPr lang="en-US" dirty="0" smtClean="0"/>
              <a:t>Presume that the distance to ground is much larger than the distance between conductors.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05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592" y="1196752"/>
            <a:ext cx="7094562" cy="53918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1856656" y="3501008"/>
            <a:ext cx="2592288" cy="1008112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85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64958" t="46743" r="5607" b="1173"/>
          <a:stretch/>
        </p:blipFill>
        <p:spPr>
          <a:xfrm>
            <a:off x="7401272" y="332656"/>
            <a:ext cx="2088232" cy="28083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13195" t="48078" r="67521" b="37232"/>
          <a:stretch/>
        </p:blipFill>
        <p:spPr>
          <a:xfrm>
            <a:off x="5848696" y="332656"/>
            <a:ext cx="1368152" cy="792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12020" r="38087" b="57264"/>
          <a:stretch/>
        </p:blipFill>
        <p:spPr>
          <a:xfrm>
            <a:off x="2648744" y="1340768"/>
            <a:ext cx="4392488" cy="1656184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457283"/>
              </p:ext>
            </p:extLst>
          </p:nvPr>
        </p:nvGraphicFramePr>
        <p:xfrm>
          <a:off x="1496616" y="3356992"/>
          <a:ext cx="4030663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kvation" r:id="rId5" imgW="1942920" imgH="558720" progId="Equation.3">
                  <p:embed/>
                </p:oleObj>
              </mc:Choice>
              <mc:Fallback>
                <p:oleObj name="Ekvation" r:id="rId5" imgW="1942920" imgH="55872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616" y="3356992"/>
                        <a:ext cx="4030663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9587" y="4606344"/>
            <a:ext cx="8127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distance</a:t>
            </a:r>
            <a:r>
              <a:rPr lang="fi-FI" dirty="0" smtClean="0"/>
              <a:t> to </a:t>
            </a:r>
            <a:r>
              <a:rPr lang="fi-FI" dirty="0" err="1" smtClean="0"/>
              <a:t>ground</a:t>
            </a:r>
            <a:r>
              <a:rPr lang="fi-FI" dirty="0" smtClean="0"/>
              <a:t> (</a:t>
            </a:r>
            <a:r>
              <a:rPr lang="fi-FI" i="1" dirty="0" smtClean="0"/>
              <a:t>h</a:t>
            </a:r>
            <a:r>
              <a:rPr lang="fi-FI" dirty="0" smtClean="0"/>
              <a:t>) is </a:t>
            </a:r>
            <a:r>
              <a:rPr lang="fi-FI" dirty="0" err="1" smtClean="0"/>
              <a:t>much</a:t>
            </a:r>
            <a:r>
              <a:rPr lang="fi-FI" dirty="0" smtClean="0"/>
              <a:t> </a:t>
            </a:r>
            <a:r>
              <a:rPr lang="fi-FI" dirty="0" err="1" smtClean="0"/>
              <a:t>larger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distance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endParaRPr lang="fi-FI" dirty="0" smtClean="0"/>
          </a:p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conductors</a:t>
            </a:r>
            <a:r>
              <a:rPr lang="fi-FI" dirty="0" smtClean="0"/>
              <a:t>,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total</a:t>
            </a:r>
            <a:r>
              <a:rPr lang="fi-FI" dirty="0" smtClean="0"/>
              <a:t> </a:t>
            </a:r>
            <a:r>
              <a:rPr lang="fi-FI" dirty="0" err="1" smtClean="0"/>
              <a:t>distances</a:t>
            </a:r>
            <a:r>
              <a:rPr lang="fi-FI" dirty="0" smtClean="0"/>
              <a:t> of 2</a:t>
            </a:r>
            <a:r>
              <a:rPr lang="fi-FI" i="1" dirty="0" smtClean="0"/>
              <a:t>h</a:t>
            </a:r>
            <a:r>
              <a:rPr lang="fi-FI" dirty="0" smtClean="0"/>
              <a:t> and </a:t>
            </a:r>
            <a:r>
              <a:rPr lang="fi-FI" i="1" dirty="0" smtClean="0"/>
              <a:t>A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nearly</a:t>
            </a:r>
            <a:r>
              <a:rPr lang="fi-FI" dirty="0" smtClean="0"/>
              <a:t> </a:t>
            </a:r>
            <a:r>
              <a:rPr lang="fi-FI" dirty="0" err="1" smtClean="0"/>
              <a:t>equal</a:t>
            </a:r>
            <a:r>
              <a:rPr lang="fi-FI" dirty="0" smtClean="0"/>
              <a:t>. </a:t>
            </a:r>
            <a:r>
              <a:rPr lang="fi-FI" dirty="0" err="1" smtClean="0"/>
              <a:t>That</a:t>
            </a:r>
            <a:r>
              <a:rPr lang="fi-FI" dirty="0" smtClean="0"/>
              <a:t> is to </a:t>
            </a:r>
            <a:r>
              <a:rPr lang="fi-FI" dirty="0" err="1" smtClean="0"/>
              <a:t>say</a:t>
            </a:r>
            <a:r>
              <a:rPr lang="fi-FI" dirty="0" smtClean="0"/>
              <a:t>: </a:t>
            </a:r>
            <a:endParaRPr lang="fi-FI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244859"/>
              </p:ext>
            </p:extLst>
          </p:nvPr>
        </p:nvGraphicFramePr>
        <p:xfrm>
          <a:off x="920552" y="5450646"/>
          <a:ext cx="542607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kvation" r:id="rId7" imgW="2616120" imgH="558720" progId="Equation.3">
                  <p:embed/>
                </p:oleObj>
              </mc:Choice>
              <mc:Fallback>
                <p:oleObj name="Ekvation" r:id="rId7" imgW="2616120" imgH="55872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552" y="5450646"/>
                        <a:ext cx="542607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89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8984" y="188640"/>
            <a:ext cx="51845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 three-phase 60-Hz line has flat horizontal spacing. The conductors have an outside diameter of 3.28 cm with 12 m between conductors. Determine the capacitive reactance to neutral in ohm-meters and the capacitive reactance of the line in ohms if its length is 200 km. Presume that the distance to ground is much larger than the distance between conductors.</a:t>
            </a:r>
            <a:endParaRPr lang="en-US" sz="1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30991" y="1350419"/>
          <a:ext cx="3511098" cy="823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r:id="rId4" imgW="2311400" imgH="546100" progId="Equation.2">
                  <p:embed/>
                </p:oleObj>
              </mc:Choice>
              <mc:Fallback>
                <p:oleObj r:id="rId4" imgW="2311400" imgH="546100" progId="Equation.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991" y="1350419"/>
                        <a:ext cx="3511098" cy="8235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521164" y="3460084"/>
            <a:ext cx="7893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line-to-neutral capacitance per meter and capacitive reactance in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ohm-meters: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80443" y="3962200"/>
          <a:ext cx="5768975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Kaava" r:id="rId6" imgW="2781000" imgH="609480" progId="Equation.3">
                  <p:embed/>
                </p:oleObj>
              </mc:Choice>
              <mc:Fallback>
                <p:oleObj name="Kaava" r:id="rId6" imgW="2781000" imgH="6094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43" y="3962200"/>
                        <a:ext cx="5768975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6753200" y="4016541"/>
          <a:ext cx="3026391" cy="725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Kaava" r:id="rId8" imgW="1701720" imgH="406080" progId="Equation.3">
                  <p:embed/>
                </p:oleObj>
              </mc:Choice>
              <mc:Fallback>
                <p:oleObj name="Kaava" r:id="rId8" imgW="1701720" imgH="40608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00" y="4016541"/>
                        <a:ext cx="3026391" cy="72569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331788" y="5405438"/>
          <a:ext cx="8056562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Kaava" r:id="rId10" imgW="3949560" imgH="634680" progId="Equation.3">
                  <p:embed/>
                </p:oleObj>
              </mc:Choice>
              <mc:Fallback>
                <p:oleObj name="Kaava" r:id="rId10" imgW="3949560" imgH="634680" progId="Equation.3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5405438"/>
                        <a:ext cx="8056562" cy="1290637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17"/>
          <p:cNvSpPr/>
          <p:nvPr/>
        </p:nvSpPr>
        <p:spPr bwMode="auto">
          <a:xfrm>
            <a:off x="1280594" y="2819638"/>
            <a:ext cx="288032" cy="2275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316062" y="2824931"/>
            <a:ext cx="288032" cy="2275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487647" y="2819638"/>
            <a:ext cx="288032" cy="2275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16200000">
            <a:off x="1784649" y="2027549"/>
            <a:ext cx="360040" cy="108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2" name="Right Brace 21"/>
          <p:cNvSpPr/>
          <p:nvPr/>
        </p:nvSpPr>
        <p:spPr bwMode="auto">
          <a:xfrm rot="16200000">
            <a:off x="2844850" y="2026922"/>
            <a:ext cx="360040" cy="108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85774" y="20608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55935" y="207596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696214"/>
              </p:ext>
            </p:extLst>
          </p:nvPr>
        </p:nvGraphicFramePr>
        <p:xfrm>
          <a:off x="4523115" y="2580493"/>
          <a:ext cx="48545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kvation" r:id="rId12" imgW="2654280" imgH="253800" progId="Equation.3">
                  <p:embed/>
                </p:oleObj>
              </mc:Choice>
              <mc:Fallback>
                <p:oleObj name="Ekvation" r:id="rId12" imgW="2654280" imgH="253800" progId="Equation.3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115" y="2580493"/>
                        <a:ext cx="48545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853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30991" y="1350419"/>
          <a:ext cx="3511098" cy="823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4" r:id="rId4" imgW="2311400" imgH="546100" progId="Equation.2">
                  <p:embed/>
                </p:oleObj>
              </mc:Choice>
              <mc:Fallback>
                <p:oleObj r:id="rId4" imgW="2311400" imgH="546100" progId="Equation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991" y="1350419"/>
                        <a:ext cx="3511098" cy="8235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454880"/>
              </p:ext>
            </p:extLst>
          </p:nvPr>
        </p:nvGraphicFramePr>
        <p:xfrm>
          <a:off x="1514475" y="4221163"/>
          <a:ext cx="52832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" name="Kaava" r:id="rId6" imgW="2361960" imgH="355320" progId="Equation.3">
                  <p:embed/>
                </p:oleObj>
              </mc:Choice>
              <mc:Fallback>
                <p:oleObj name="Kaava" r:id="rId6" imgW="236196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4221163"/>
                        <a:ext cx="5283200" cy="79216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047792"/>
              </p:ext>
            </p:extLst>
          </p:nvPr>
        </p:nvGraphicFramePr>
        <p:xfrm>
          <a:off x="1557165" y="3141302"/>
          <a:ext cx="51958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" name="Kaava" r:id="rId8" imgW="2450880" imgH="342720" progId="Equation.3">
                  <p:embed/>
                </p:oleObj>
              </mc:Choice>
              <mc:Fallback>
                <p:oleObj name="Kaava" r:id="rId8" imgW="24508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165" y="3141302"/>
                        <a:ext cx="5195888" cy="717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630990" y="2525689"/>
            <a:ext cx="597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Line capacitance and reactance for the 200 km line:</a:t>
            </a:r>
          </a:p>
        </p:txBody>
      </p:sp>
      <p:sp>
        <p:nvSpPr>
          <p:cNvPr id="8" name="Rectangle 7"/>
          <p:cNvSpPr/>
          <p:nvPr/>
        </p:nvSpPr>
        <p:spPr>
          <a:xfrm>
            <a:off x="4808984" y="188640"/>
            <a:ext cx="51845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 three-phase 60-Hz line has flat horizontal spacing. The conductors have an outside diameter of 3.28 cm with 12 m between conductors. Determine the capacitive reactance to neutral in ohm-meters and the capacitive reactance of the line in ohms if its length is 200 km. Presume that the distance to ground is much larger than the distance between conductors.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3256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4528" y="2780928"/>
            <a:ext cx="57606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three-phase power line consists of three parallel </a:t>
            </a:r>
          </a:p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conductors in the same horizontal plane. The two </a:t>
            </a:r>
          </a:p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outer conductors are each 1 m from the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center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conductor. If the conductor diameter is 6 mm, </a:t>
            </a:r>
          </a:p>
          <a:p>
            <a:pPr marL="270510" indent="-270510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calculate the average inductance per phase of a 1 km </a:t>
            </a:r>
          </a:p>
          <a:p>
            <a:pPr marL="270510" indent="-270510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length of the line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Assume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expression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for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70510" indent="-270510">
              <a:spcAft>
                <a:spcPts val="0"/>
              </a:spcAft>
            </a:pP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inductance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per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meter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length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34" y="1268760"/>
            <a:ext cx="3682557" cy="136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4528" y="2780928"/>
            <a:ext cx="57606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three-phase power line consists of three parallel </a:t>
            </a:r>
          </a:p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conductors in the same horizontal plane. The two </a:t>
            </a:r>
          </a:p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outer conductors are each 1 m from the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center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-270510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conductor. If the conductor diameter is 6 mm, </a:t>
            </a:r>
          </a:p>
          <a:p>
            <a:pPr marL="270510" indent="-270510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calculate the average inductance per phase of a 1 km </a:t>
            </a:r>
          </a:p>
          <a:p>
            <a:pPr marL="270510" indent="-270510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length of the line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Assume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expression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for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70510" indent="-270510">
              <a:spcAft>
                <a:spcPts val="0"/>
              </a:spcAft>
            </a:pP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inductance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per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meter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length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34" y="1268760"/>
            <a:ext cx="3682557" cy="136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5072" y="4581128"/>
            <a:ext cx="5512239" cy="20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</a:t>
            </a:r>
            <a:br>
              <a:rPr lang="en-US" dirty="0"/>
            </a:br>
            <a:r>
              <a:rPr lang="en-US" sz="2000" b="0" dirty="0"/>
              <a:t>Inductance, when conductor diameter is </a:t>
            </a:r>
            <a:r>
              <a:rPr lang="en-US" sz="2000" b="0" dirty="0" smtClean="0"/>
              <a:t>6 mm</a:t>
            </a:r>
            <a:endParaRPr lang="en-US" sz="2000" b="0" dirty="0"/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844824"/>
            <a:ext cx="3682557" cy="136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406313"/>
              </p:ext>
            </p:extLst>
          </p:nvPr>
        </p:nvGraphicFramePr>
        <p:xfrm>
          <a:off x="5259388" y="2451100"/>
          <a:ext cx="4017962" cy="412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Kaava" r:id="rId5" imgW="2197080" imgH="2247840" progId="Equation.3">
                  <p:embed/>
                </p:oleObj>
              </mc:Choice>
              <mc:Fallback>
                <p:oleObj name="Kaava" r:id="rId5" imgW="2197080" imgH="22478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9388" y="2451100"/>
                        <a:ext cx="4017962" cy="4121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/>
          <a:srcRect r="60810"/>
          <a:stretch/>
        </p:blipFill>
        <p:spPr>
          <a:xfrm>
            <a:off x="200472" y="4036415"/>
            <a:ext cx="2160240" cy="20899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/>
          <a:srcRect l="60091"/>
          <a:stretch/>
        </p:blipFill>
        <p:spPr>
          <a:xfrm>
            <a:off x="2535482" y="4036415"/>
            <a:ext cx="2199871" cy="20899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5259388" y="4149080"/>
            <a:ext cx="4010025" cy="242258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3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4568" y="1700808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 three-core cable, the capacitance between the three cores short-circuited together and the sheath is 0.87 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F/km, and that between two cores connected together to with the sheath and the third core is 0.84 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F/km.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Determine the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MVA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required to keep 16 km of this cable charged when the supply is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33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kV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three phase, 50 Hz.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  <a:br>
              <a:rPr lang="en-US" dirty="0"/>
            </a:br>
            <a:r>
              <a:rPr lang="en-US" sz="2000" b="0" dirty="0"/>
              <a:t>M</a:t>
            </a:r>
            <a:r>
              <a:rPr lang="en-US" sz="2000" b="0" dirty="0" smtClean="0"/>
              <a:t>VA </a:t>
            </a:r>
            <a:r>
              <a:rPr lang="en-US" sz="2000" b="0" dirty="0"/>
              <a:t>for charging 16 km of cable with 33 kV supply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16496" y="1496337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Three-core cable:</a:t>
            </a: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Capacitance between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three cores short-circuited together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sheath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 0.87 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F/km:</a:t>
            </a: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2) Between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two cores connected together with the sheath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third core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0.84 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F/km:</a:t>
            </a:r>
          </a:p>
          <a:p>
            <a:endParaRPr lang="en-US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70" b="48304"/>
          <a:stretch/>
        </p:blipFill>
        <p:spPr bwMode="auto">
          <a:xfrm>
            <a:off x="2393470" y="1599983"/>
            <a:ext cx="1541804" cy="15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611115"/>
              </p:ext>
            </p:extLst>
          </p:nvPr>
        </p:nvGraphicFramePr>
        <p:xfrm>
          <a:off x="589504" y="5411314"/>
          <a:ext cx="4722812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Kaava" r:id="rId5" imgW="2743200" imgH="672840" progId="Equation.3">
                  <p:embed/>
                </p:oleObj>
              </mc:Choice>
              <mc:Fallback>
                <p:oleObj name="Kaava" r:id="rId5" imgW="2743200" imgH="6728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04" y="5411314"/>
                        <a:ext cx="4722812" cy="1146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135589"/>
              </p:ext>
            </p:extLst>
          </p:nvPr>
        </p:nvGraphicFramePr>
        <p:xfrm>
          <a:off x="546010" y="3895776"/>
          <a:ext cx="4508564" cy="757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Kaava" r:id="rId7" imgW="2552400" imgH="431640" progId="Equation.3">
                  <p:embed/>
                </p:oleObj>
              </mc:Choice>
              <mc:Fallback>
                <p:oleObj name="Kaava" r:id="rId7" imgW="2552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010" y="3895776"/>
                        <a:ext cx="4508564" cy="7573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5438785" y="3399032"/>
            <a:ext cx="2660761" cy="1318004"/>
            <a:chOff x="5438785" y="3399032"/>
            <a:chExt cx="2660761" cy="1318004"/>
          </a:xfrm>
        </p:grpSpPr>
        <p:cxnSp>
          <p:nvCxnSpPr>
            <p:cNvPr id="18" name="Straight Connector 17"/>
            <p:cNvCxnSpPr/>
            <p:nvPr/>
          </p:nvCxnSpPr>
          <p:spPr bwMode="auto">
            <a:xfrm flipV="1">
              <a:off x="5956920" y="3739329"/>
              <a:ext cx="1228927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5956920" y="4637863"/>
              <a:ext cx="1228927" cy="1012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5817096" y="4123836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820689" y="4276013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5956920" y="4282902"/>
              <a:ext cx="0" cy="3549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5956920" y="3729210"/>
              <a:ext cx="0" cy="4015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469959" y="4133955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473552" y="4286132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6609783" y="4293021"/>
              <a:ext cx="0" cy="3549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6609783" y="3739329"/>
              <a:ext cx="0" cy="4015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7046023" y="4130100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7049616" y="4282277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7185847" y="4289166"/>
              <a:ext cx="0" cy="3549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7185847" y="3735474"/>
              <a:ext cx="0" cy="4015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312055" y="3399032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  <p:sp>
          <p:nvSpPr>
            <p:cNvPr id="33" name="Right Brace 32"/>
            <p:cNvSpPr/>
            <p:nvPr/>
          </p:nvSpPr>
          <p:spPr bwMode="auto">
            <a:xfrm>
              <a:off x="7277581" y="3721102"/>
              <a:ext cx="372007" cy="99593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664812" y="403440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</a:t>
              </a:r>
              <a:r>
                <a:rPr lang="en-US" sz="1200" dirty="0"/>
                <a:t>A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38785" y="4034403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C1</a:t>
              </a:r>
              <a:endParaRPr lang="en-US" sz="12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05648" y="4034403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C1</a:t>
              </a:r>
              <a:endParaRPr lang="en-US" sz="12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81192" y="4021217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C1</a:t>
              </a:r>
              <a:endParaRPr lang="en-US" sz="12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817096" y="5229434"/>
            <a:ext cx="2659159" cy="1318004"/>
            <a:chOff x="5438785" y="3399032"/>
            <a:chExt cx="2659159" cy="1318004"/>
          </a:xfrm>
        </p:grpSpPr>
        <p:cxnSp>
          <p:nvCxnSpPr>
            <p:cNvPr id="42" name="Straight Connector 41"/>
            <p:cNvCxnSpPr/>
            <p:nvPr/>
          </p:nvCxnSpPr>
          <p:spPr bwMode="auto">
            <a:xfrm flipV="1">
              <a:off x="5956920" y="3739329"/>
              <a:ext cx="1228927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5956920" y="4637863"/>
              <a:ext cx="1228927" cy="1012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5817096" y="4123836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5820689" y="4276013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5956920" y="4282902"/>
              <a:ext cx="0" cy="3549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V="1">
              <a:off x="5956920" y="3729210"/>
              <a:ext cx="0" cy="4015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6469959" y="4133955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6473552" y="4286132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6609783" y="4293021"/>
              <a:ext cx="0" cy="3549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flipV="1">
              <a:off x="6609783" y="3739329"/>
              <a:ext cx="0" cy="4015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7046023" y="4130100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7049616" y="4282277"/>
              <a:ext cx="279648" cy="68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7185847" y="4289166"/>
              <a:ext cx="0" cy="3549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7185847" y="3735474"/>
              <a:ext cx="0" cy="4015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6312055" y="3399032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  <p:sp>
          <p:nvSpPr>
            <p:cNvPr id="57" name="Right Brace 56"/>
            <p:cNvSpPr/>
            <p:nvPr/>
          </p:nvSpPr>
          <p:spPr bwMode="auto">
            <a:xfrm>
              <a:off x="7277581" y="3721102"/>
              <a:ext cx="372007" cy="99593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64812" y="4034403"/>
              <a:ext cx="433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</a:t>
              </a:r>
              <a:r>
                <a:rPr lang="en-US" sz="1200" dirty="0"/>
                <a:t>B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38785" y="4034403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C1</a:t>
              </a:r>
              <a:endParaRPr lang="en-US" sz="12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681192" y="4021217"/>
              <a:ext cx="460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C2</a:t>
              </a:r>
              <a:endParaRPr lang="en-US" sz="1200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6478256" y="5856392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C2</a:t>
            </a:r>
            <a:endParaRPr lang="en-US" sz="1200" dirty="0"/>
          </a:p>
        </p:txBody>
      </p:sp>
      <p:grpSp>
        <p:nvGrpSpPr>
          <p:cNvPr id="78" name="Group 77"/>
          <p:cNvGrpSpPr/>
          <p:nvPr/>
        </p:nvGrpSpPr>
        <p:grpSpPr>
          <a:xfrm>
            <a:off x="7185847" y="1412526"/>
            <a:ext cx="1541804" cy="1592413"/>
            <a:chOff x="7649588" y="1714580"/>
            <a:chExt cx="1541804" cy="1592413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070" b="48304"/>
            <a:stretch/>
          </p:blipFill>
          <p:spPr bwMode="auto">
            <a:xfrm>
              <a:off x="7649588" y="1714580"/>
              <a:ext cx="1541804" cy="1592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2" name="Straight Connector 71"/>
            <p:cNvCxnSpPr/>
            <p:nvPr/>
          </p:nvCxnSpPr>
          <p:spPr bwMode="auto">
            <a:xfrm flipH="1">
              <a:off x="8189941" y="2272797"/>
              <a:ext cx="319710" cy="336141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 bwMode="auto">
            <a:xfrm flipH="1">
              <a:off x="7781792" y="2666686"/>
              <a:ext cx="241301" cy="32134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>
              <a:off x="8332507" y="1858217"/>
              <a:ext cx="87983" cy="288709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4770251" y="1565686"/>
            <a:ext cx="1541804" cy="1592413"/>
            <a:chOff x="4770251" y="1565686"/>
            <a:chExt cx="1541804" cy="1592413"/>
          </a:xfrm>
        </p:grpSpPr>
        <p:pic>
          <p:nvPicPr>
            <p:cNvPr id="64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070" b="48304"/>
            <a:stretch/>
          </p:blipFill>
          <p:spPr bwMode="auto">
            <a:xfrm>
              <a:off x="4770251" y="1565686"/>
              <a:ext cx="1541804" cy="1592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9" name="Straight Connector 78"/>
            <p:cNvCxnSpPr/>
            <p:nvPr/>
          </p:nvCxnSpPr>
          <p:spPr bwMode="auto">
            <a:xfrm flipH="1">
              <a:off x="5312316" y="2303445"/>
              <a:ext cx="225957" cy="148341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 bwMode="auto">
            <a:xfrm flipH="1">
              <a:off x="5538273" y="2115645"/>
              <a:ext cx="93753" cy="187800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 flipH="1" flipV="1">
              <a:off x="5538273" y="2303445"/>
              <a:ext cx="225957" cy="188034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4545259" y="1525969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938638" y="148345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7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  <a:br>
              <a:rPr lang="en-US" dirty="0"/>
            </a:br>
            <a:r>
              <a:rPr lang="en-US" sz="2000" b="0" dirty="0"/>
              <a:t>M</a:t>
            </a:r>
            <a:r>
              <a:rPr lang="en-US" sz="2000" b="0" dirty="0" smtClean="0"/>
              <a:t>VA </a:t>
            </a:r>
            <a:r>
              <a:rPr lang="en-US" sz="2000" b="0" dirty="0"/>
              <a:t>for charging 16 km of cable with 33 kV supply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16496" y="1541067"/>
            <a:ext cx="74888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 can make a delta-star transformation for easier solution:</a:t>
            </a: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70" b="48304"/>
          <a:stretch/>
        </p:blipFill>
        <p:spPr bwMode="auto">
          <a:xfrm>
            <a:off x="1316294" y="4456810"/>
            <a:ext cx="2114069" cy="218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2" name="Straight Arrow Connector 41"/>
          <p:cNvCxnSpPr/>
          <p:nvPr/>
        </p:nvCxnSpPr>
        <p:spPr bwMode="auto">
          <a:xfrm>
            <a:off x="3594318" y="5516382"/>
            <a:ext cx="11521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1315" y="4437112"/>
            <a:ext cx="2086067" cy="2222857"/>
          </a:xfrm>
          <a:prstGeom prst="rect">
            <a:avLst/>
          </a:prstGeom>
        </p:spPr>
      </p:pic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386725"/>
              </p:ext>
            </p:extLst>
          </p:nvPr>
        </p:nvGraphicFramePr>
        <p:xfrm>
          <a:off x="1568624" y="2348880"/>
          <a:ext cx="5124906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Kaava" r:id="rId6" imgW="3009600" imgH="1143000" progId="Equation.3">
                  <p:embed/>
                </p:oleObj>
              </mc:Choice>
              <mc:Fallback>
                <p:oleObj name="Kaava" r:id="rId6" imgW="3009600" imgH="11430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624" y="2348880"/>
                        <a:ext cx="5124906" cy="194421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31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6908" y="2730396"/>
            <a:ext cx="2867025" cy="1714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000" b="0" dirty="0" smtClean="0"/>
              <a:t>MVA </a:t>
            </a:r>
            <a:r>
              <a:rPr lang="en-US" sz="2000" b="0" dirty="0"/>
              <a:t>for charging 16 km of cable with 33 kV supply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16496" y="1541067"/>
            <a:ext cx="748883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From the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sheats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/neutrals perspective:</a:t>
            </a: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a three-phase system the apparent power is:</a:t>
            </a: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0608" y="1542523"/>
          <a:ext cx="27987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0" name="Kaava" r:id="rId5" imgW="1625400" imgH="342720" progId="Equation.3">
                  <p:embed/>
                </p:oleObj>
              </mc:Choice>
              <mc:Fallback>
                <p:oleObj name="Kaava" r:id="rId5" imgW="16254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608" y="1542523"/>
                        <a:ext cx="2798762" cy="584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066874"/>
              </p:ext>
            </p:extLst>
          </p:nvPr>
        </p:nvGraphicFramePr>
        <p:xfrm>
          <a:off x="5356225" y="4121150"/>
          <a:ext cx="4303713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Ekvation" r:id="rId7" imgW="2730240" imgH="876240" progId="Equation.3">
                  <p:embed/>
                </p:oleObj>
              </mc:Choice>
              <mc:Fallback>
                <p:oleObj name="Ekvation" r:id="rId7" imgW="27302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6225" y="4121150"/>
                        <a:ext cx="4303713" cy="1455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181488"/>
              </p:ext>
            </p:extLst>
          </p:nvPr>
        </p:nvGraphicFramePr>
        <p:xfrm>
          <a:off x="746125" y="5576888"/>
          <a:ext cx="6972300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2" name="Kaava" r:id="rId9" imgW="4228920" imgH="698400" progId="Equation.3">
                  <p:embed/>
                </p:oleObj>
              </mc:Choice>
              <mc:Fallback>
                <p:oleObj name="Kaava" r:id="rId9" imgW="422892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5576888"/>
                        <a:ext cx="6972300" cy="114776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1408" y="2892737"/>
            <a:ext cx="2018674" cy="21510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4608" y="396825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“n”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640632" y="3933056"/>
            <a:ext cx="144016" cy="108813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10989" y="2169328"/>
            <a:ext cx="2781300" cy="9429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75359" y="146188"/>
            <a:ext cx="1652561" cy="152757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086435" y="1772816"/>
            <a:ext cx="2573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Something to go after…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578876" y="3284984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1655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8664" y="1844824"/>
            <a:ext cx="540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 AAC is composed of 37 strands, each having a diameter of 0.333 cm.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Compute the dc resistance in ohms per kilometer at 75</a:t>
            </a:r>
            <a:r>
              <a:rPr lang="fi-FI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Assume that the increase in resistance due to spiraling is 2%.</a:t>
            </a:r>
          </a:p>
          <a:p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</a:t>
            </a: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resistivity for aluminum:</a:t>
            </a: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0.0283 </a:t>
            </a:r>
            <a:r>
              <a:rPr lang="el-G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i-FI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mm^2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/m at 20</a:t>
            </a:r>
            <a:r>
              <a:rPr lang="fi-FI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°C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temperature dependence:</a:t>
            </a:r>
          </a:p>
          <a:p>
            <a:r>
              <a:rPr lang="fi-FI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0.00403 /°C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31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">
  <a:themeElements>
    <a:clrScheme name="aalto_teknillinen_edit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teknillinen_edit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aalto_teknillinen_edit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</Template>
  <TotalTime>22285</TotalTime>
  <Words>739</Words>
  <Application>Microsoft Office PowerPoint</Application>
  <PresentationFormat>A4 Paper (210x297 mm)</PresentationFormat>
  <Paragraphs>145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Calibri</vt:lpstr>
      <vt:lpstr>Georgia</vt:lpstr>
      <vt:lpstr>Symbol</vt:lpstr>
      <vt:lpstr>Times New Roman</vt:lpstr>
      <vt:lpstr>Wingdings</vt:lpstr>
      <vt:lpstr>Aalto</vt:lpstr>
      <vt:lpstr>Microsoft Equation 2.0</vt:lpstr>
      <vt:lpstr>Kaava</vt:lpstr>
      <vt:lpstr>Ekvation</vt:lpstr>
      <vt:lpstr>Exercise 10</vt:lpstr>
      <vt:lpstr>Question 1</vt:lpstr>
      <vt:lpstr>Question 1</vt:lpstr>
      <vt:lpstr>Question 1  Inductance, when conductor diameter is 6 mm</vt:lpstr>
      <vt:lpstr>Question 2 </vt:lpstr>
      <vt:lpstr>Question 2  MVA for charging 16 km of cable with 33 kV supply</vt:lpstr>
      <vt:lpstr>Question 2  MVA for charging 16 km of cable with 33 kV supply</vt:lpstr>
      <vt:lpstr>Question 2 MVA for charging 16 km of cable with 33 kV supply</vt:lpstr>
      <vt:lpstr>Question 3 </vt:lpstr>
      <vt:lpstr>Question 3  dc resistance</vt:lpstr>
      <vt:lpstr>Question 3  dc resistance</vt:lpstr>
      <vt:lpstr>Question 4 </vt:lpstr>
      <vt:lpstr>Question 4 </vt:lpstr>
      <vt:lpstr>Question 4 </vt:lpstr>
      <vt:lpstr>Question 4 </vt:lpstr>
      <vt:lpstr>Question 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10</dc:title>
  <dc:creator>Toni Tukia</dc:creator>
  <cp:lastModifiedBy>Tukia Toni</cp:lastModifiedBy>
  <cp:revision>557</cp:revision>
  <cp:lastPrinted>2016-10-18T13:24:56Z</cp:lastPrinted>
  <dcterms:created xsi:type="dcterms:W3CDTF">2012-09-17T04:28:57Z</dcterms:created>
  <dcterms:modified xsi:type="dcterms:W3CDTF">2017-12-01T14:48:51Z</dcterms:modified>
</cp:coreProperties>
</file>