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71" r:id="rId3"/>
    <p:sldId id="272" r:id="rId4"/>
    <p:sldId id="273" r:id="rId5"/>
    <p:sldId id="274" r:id="rId6"/>
    <p:sldId id="268" r:id="rId7"/>
    <p:sldId id="275" r:id="rId8"/>
    <p:sldId id="276" r:id="rId9"/>
    <p:sldId id="277" r:id="rId10"/>
    <p:sldId id="285" r:id="rId11"/>
    <p:sldId id="278" r:id="rId12"/>
    <p:sldId id="282" r:id="rId13"/>
    <p:sldId id="270" r:id="rId14"/>
    <p:sldId id="280" r:id="rId15"/>
    <p:sldId id="286" r:id="rId16"/>
    <p:sldId id="283" r:id="rId17"/>
    <p:sldId id="284" r:id="rId18"/>
  </p:sldIdLst>
  <p:sldSz cx="9906000" cy="6858000" type="A4"/>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39" autoAdjust="0"/>
    <p:restoredTop sz="84630" autoAdjust="0"/>
  </p:normalViewPr>
  <p:slideViewPr>
    <p:cSldViewPr>
      <p:cViewPr varScale="1">
        <p:scale>
          <a:sx n="138" d="100"/>
          <a:sy n="138" d="100"/>
        </p:scale>
        <p:origin x="2094" y="126"/>
      </p:cViewPr>
      <p:guideLst>
        <p:guide orient="horz" pos="2160"/>
        <p:guide pos="3120"/>
      </p:guideLst>
    </p:cSldViewPr>
  </p:slideViewPr>
  <p:notesTextViewPr>
    <p:cViewPr>
      <p:scale>
        <a:sx n="100" d="100"/>
        <a:sy n="100" d="100"/>
      </p:scale>
      <p:origin x="0" y="0"/>
    </p:cViewPr>
  </p:notesTextViewPr>
  <p:notesViewPr>
    <p:cSldViewPr>
      <p:cViewPr varScale="1">
        <p:scale>
          <a:sx n="89" d="100"/>
          <a:sy n="89" d="100"/>
        </p:scale>
        <p:origin x="307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png"/></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 Id="rId5" Type="http://schemas.openxmlformats.org/officeDocument/2006/relationships/image" Target="../media/image40.wmf"/><Relationship Id="rId4" Type="http://schemas.openxmlformats.org/officeDocument/2006/relationships/image" Target="../media/image39.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 Id="rId5" Type="http://schemas.openxmlformats.org/officeDocument/2006/relationships/image" Target="../media/image47.wmf"/><Relationship Id="rId4" Type="http://schemas.openxmlformats.org/officeDocument/2006/relationships/image" Target="../media/image4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3.png"/><Relationship Id="rId4"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5" Type="http://schemas.openxmlformats.org/officeDocument/2006/relationships/image" Target="../media/image13.wmf"/><Relationship Id="rId4"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3.wmf"/><Relationship Id="rId1" Type="http://schemas.openxmlformats.org/officeDocument/2006/relationships/image" Target="../media/image14.wmf"/><Relationship Id="rId5" Type="http://schemas.openxmlformats.org/officeDocument/2006/relationships/image" Target="../media/image17.wmf"/><Relationship Id="rId4"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6" Type="http://schemas.openxmlformats.org/officeDocument/2006/relationships/image" Target="../media/image14.wmf"/><Relationship Id="rId5" Type="http://schemas.openxmlformats.org/officeDocument/2006/relationships/image" Target="../media/image22.wmf"/><Relationship Id="rId4" Type="http://schemas.openxmlformats.org/officeDocument/2006/relationships/image" Target="../media/image2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image" Target="../media/image23.wmf"/><Relationship Id="rId6" Type="http://schemas.openxmlformats.org/officeDocument/2006/relationships/image" Target="../media/image28.wmf"/><Relationship Id="rId5" Type="http://schemas.openxmlformats.org/officeDocument/2006/relationships/image" Target="../media/image27.wmf"/><Relationship Id="rId4" Type="http://schemas.openxmlformats.org/officeDocument/2006/relationships/image" Target="../media/image2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 Id="rId4" Type="http://schemas.openxmlformats.org/officeDocument/2006/relationships/image" Target="../media/image3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59A4B3-27BB-4F5F-B356-2E6ED1F2059E}" type="datetimeFigureOut">
              <a:rPr lang="en-US" smtClean="0"/>
              <a:t>9/3/2019</a:t>
            </a:fld>
            <a:endParaRPr lang="en-US"/>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D4E0F6-9815-42BA-AE0E-9C1E287A05DC}" type="slidenum">
              <a:rPr lang="en-US" smtClean="0"/>
              <a:t>‹#›</a:t>
            </a:fld>
            <a:endParaRPr lang="en-US"/>
          </a:p>
        </p:txBody>
      </p:sp>
    </p:spTree>
    <p:extLst>
      <p:ext uri="{BB962C8B-B14F-4D97-AF65-F5344CB8AC3E}">
        <p14:creationId xmlns:p14="http://schemas.microsoft.com/office/powerpoint/2010/main" val="870226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D4E0F6-9815-42BA-AE0E-9C1E287A05DC}" type="slidenum">
              <a:rPr lang="en-US" smtClean="0"/>
              <a:t>1</a:t>
            </a:fld>
            <a:endParaRPr lang="en-US"/>
          </a:p>
        </p:txBody>
      </p:sp>
    </p:spTree>
    <p:extLst>
      <p:ext uri="{BB962C8B-B14F-4D97-AF65-F5344CB8AC3E}">
        <p14:creationId xmlns:p14="http://schemas.microsoft.com/office/powerpoint/2010/main" val="9749735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10</a:t>
            </a:fld>
            <a:endParaRPr lang="en-US"/>
          </a:p>
        </p:txBody>
      </p:sp>
    </p:spTree>
    <p:extLst>
      <p:ext uri="{BB962C8B-B14F-4D97-AF65-F5344CB8AC3E}">
        <p14:creationId xmlns:p14="http://schemas.microsoft.com/office/powerpoint/2010/main" val="33357034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b="0" i="0" kern="1200" dirty="0" smtClean="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
            </a:r>
            <a:br>
              <a:rPr lang="en-US" sz="1200" b="0" i="0" kern="1200" dirty="0">
                <a:solidFill>
                  <a:schemeClr val="tx1"/>
                </a:solidFill>
                <a:effectLst/>
                <a:latin typeface="+mn-lt"/>
                <a:ea typeface="+mn-ea"/>
                <a:cs typeface="+mn-cs"/>
              </a:rPr>
            </a:br>
            <a:endParaRPr lang="ru-RU" dirty="0"/>
          </a:p>
        </p:txBody>
      </p:sp>
      <p:sp>
        <p:nvSpPr>
          <p:cNvPr id="4" name="Slide Number Placeholder 3"/>
          <p:cNvSpPr>
            <a:spLocks noGrp="1"/>
          </p:cNvSpPr>
          <p:nvPr>
            <p:ph type="sldNum" sz="quarter" idx="10"/>
          </p:nvPr>
        </p:nvSpPr>
        <p:spPr/>
        <p:txBody>
          <a:bodyPr/>
          <a:lstStyle/>
          <a:p>
            <a:fld id="{FFD4E0F6-9815-42BA-AE0E-9C1E287A05DC}" type="slidenum">
              <a:rPr lang="en-US" smtClean="0"/>
              <a:t>11</a:t>
            </a:fld>
            <a:endParaRPr lang="en-US"/>
          </a:p>
        </p:txBody>
      </p:sp>
    </p:spTree>
    <p:extLst>
      <p:ext uri="{BB962C8B-B14F-4D97-AF65-F5344CB8AC3E}">
        <p14:creationId xmlns:p14="http://schemas.microsoft.com/office/powerpoint/2010/main" val="3314932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b="0" i="0" kern="1200" dirty="0" smtClean="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
            </a:r>
            <a:br>
              <a:rPr lang="en-US" sz="1200" b="0" i="0" kern="1200" dirty="0">
                <a:solidFill>
                  <a:schemeClr val="tx1"/>
                </a:solidFill>
                <a:effectLst/>
                <a:latin typeface="+mn-lt"/>
                <a:ea typeface="+mn-ea"/>
                <a:cs typeface="+mn-cs"/>
              </a:rPr>
            </a:br>
            <a:endParaRPr lang="ru-RU" dirty="0"/>
          </a:p>
        </p:txBody>
      </p:sp>
      <p:sp>
        <p:nvSpPr>
          <p:cNvPr id="4" name="Slide Number Placeholder 3"/>
          <p:cNvSpPr>
            <a:spLocks noGrp="1"/>
          </p:cNvSpPr>
          <p:nvPr>
            <p:ph type="sldNum" sz="quarter" idx="10"/>
          </p:nvPr>
        </p:nvSpPr>
        <p:spPr/>
        <p:txBody>
          <a:bodyPr/>
          <a:lstStyle/>
          <a:p>
            <a:fld id="{FFD4E0F6-9815-42BA-AE0E-9C1E287A05DC}" type="slidenum">
              <a:rPr lang="en-US" smtClean="0"/>
              <a:t>12</a:t>
            </a:fld>
            <a:endParaRPr lang="en-US"/>
          </a:p>
        </p:txBody>
      </p:sp>
    </p:spTree>
    <p:extLst>
      <p:ext uri="{BB962C8B-B14F-4D97-AF65-F5344CB8AC3E}">
        <p14:creationId xmlns:p14="http://schemas.microsoft.com/office/powerpoint/2010/main" val="4027687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D4E0F6-9815-42BA-AE0E-9C1E287A05DC}" type="slidenum">
              <a:rPr lang="en-US" smtClean="0"/>
              <a:t>13</a:t>
            </a:fld>
            <a:endParaRPr lang="en-US"/>
          </a:p>
        </p:txBody>
      </p:sp>
    </p:spTree>
    <p:extLst>
      <p:ext uri="{BB962C8B-B14F-4D97-AF65-F5344CB8AC3E}">
        <p14:creationId xmlns:p14="http://schemas.microsoft.com/office/powerpoint/2010/main" val="35663651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14</a:t>
            </a:fld>
            <a:endParaRPr lang="en-US"/>
          </a:p>
        </p:txBody>
      </p:sp>
    </p:spTree>
    <p:extLst>
      <p:ext uri="{BB962C8B-B14F-4D97-AF65-F5344CB8AC3E}">
        <p14:creationId xmlns:p14="http://schemas.microsoft.com/office/powerpoint/2010/main" val="19841517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15</a:t>
            </a:fld>
            <a:endParaRPr lang="en-US"/>
          </a:p>
        </p:txBody>
      </p:sp>
    </p:spTree>
    <p:extLst>
      <p:ext uri="{BB962C8B-B14F-4D97-AF65-F5344CB8AC3E}">
        <p14:creationId xmlns:p14="http://schemas.microsoft.com/office/powerpoint/2010/main" val="36846680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16</a:t>
            </a:fld>
            <a:endParaRPr lang="en-US"/>
          </a:p>
        </p:txBody>
      </p:sp>
    </p:spTree>
    <p:extLst>
      <p:ext uri="{BB962C8B-B14F-4D97-AF65-F5344CB8AC3E}">
        <p14:creationId xmlns:p14="http://schemas.microsoft.com/office/powerpoint/2010/main" val="37028130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D4E0F6-9815-42BA-AE0E-9C1E287A05DC}" type="slidenum">
              <a:rPr lang="en-US" smtClean="0"/>
              <a:t>17</a:t>
            </a:fld>
            <a:endParaRPr lang="en-US"/>
          </a:p>
        </p:txBody>
      </p:sp>
    </p:spTree>
    <p:extLst>
      <p:ext uri="{BB962C8B-B14F-4D97-AF65-F5344CB8AC3E}">
        <p14:creationId xmlns:p14="http://schemas.microsoft.com/office/powerpoint/2010/main" val="2488086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D4E0F6-9815-42BA-AE0E-9C1E287A05DC}" type="slidenum">
              <a:rPr lang="en-US" smtClean="0"/>
              <a:t>2</a:t>
            </a:fld>
            <a:endParaRPr lang="en-US"/>
          </a:p>
        </p:txBody>
      </p:sp>
    </p:spTree>
    <p:extLst>
      <p:ext uri="{BB962C8B-B14F-4D97-AF65-F5344CB8AC3E}">
        <p14:creationId xmlns:p14="http://schemas.microsoft.com/office/powerpoint/2010/main" val="1267568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baseline="0" dirty="0"/>
          </a:p>
        </p:txBody>
      </p:sp>
      <p:sp>
        <p:nvSpPr>
          <p:cNvPr id="4" name="Slide Number Placeholder 3"/>
          <p:cNvSpPr>
            <a:spLocks noGrp="1"/>
          </p:cNvSpPr>
          <p:nvPr>
            <p:ph type="sldNum" sz="quarter" idx="10"/>
          </p:nvPr>
        </p:nvSpPr>
        <p:spPr/>
        <p:txBody>
          <a:bodyPr/>
          <a:lstStyle/>
          <a:p>
            <a:fld id="{FFD4E0F6-9815-42BA-AE0E-9C1E287A05DC}" type="slidenum">
              <a:rPr lang="en-US" smtClean="0"/>
              <a:t>3</a:t>
            </a:fld>
            <a:endParaRPr lang="en-US"/>
          </a:p>
        </p:txBody>
      </p:sp>
    </p:spTree>
    <p:extLst>
      <p:ext uri="{BB962C8B-B14F-4D97-AF65-F5344CB8AC3E}">
        <p14:creationId xmlns:p14="http://schemas.microsoft.com/office/powerpoint/2010/main" val="2297181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baseline="0" dirty="0"/>
          </a:p>
        </p:txBody>
      </p:sp>
      <p:sp>
        <p:nvSpPr>
          <p:cNvPr id="4" name="Slide Number Placeholder 3"/>
          <p:cNvSpPr>
            <a:spLocks noGrp="1"/>
          </p:cNvSpPr>
          <p:nvPr>
            <p:ph type="sldNum" sz="quarter" idx="10"/>
          </p:nvPr>
        </p:nvSpPr>
        <p:spPr/>
        <p:txBody>
          <a:bodyPr/>
          <a:lstStyle/>
          <a:p>
            <a:fld id="{FFD4E0F6-9815-42BA-AE0E-9C1E287A05DC}" type="slidenum">
              <a:rPr lang="en-US" smtClean="0"/>
              <a:t>4</a:t>
            </a:fld>
            <a:endParaRPr lang="en-US"/>
          </a:p>
        </p:txBody>
      </p:sp>
    </p:spTree>
    <p:extLst>
      <p:ext uri="{BB962C8B-B14F-4D97-AF65-F5344CB8AC3E}">
        <p14:creationId xmlns:p14="http://schemas.microsoft.com/office/powerpoint/2010/main" val="1211854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baseline="0" dirty="0"/>
          </a:p>
        </p:txBody>
      </p:sp>
      <p:sp>
        <p:nvSpPr>
          <p:cNvPr id="4" name="Slide Number Placeholder 3"/>
          <p:cNvSpPr>
            <a:spLocks noGrp="1"/>
          </p:cNvSpPr>
          <p:nvPr>
            <p:ph type="sldNum" sz="quarter" idx="10"/>
          </p:nvPr>
        </p:nvSpPr>
        <p:spPr/>
        <p:txBody>
          <a:bodyPr/>
          <a:lstStyle/>
          <a:p>
            <a:fld id="{FFD4E0F6-9815-42BA-AE0E-9C1E287A05DC}" type="slidenum">
              <a:rPr lang="en-US" smtClean="0"/>
              <a:t>5</a:t>
            </a:fld>
            <a:endParaRPr lang="en-US"/>
          </a:p>
        </p:txBody>
      </p:sp>
    </p:spTree>
    <p:extLst>
      <p:ext uri="{BB962C8B-B14F-4D97-AF65-F5344CB8AC3E}">
        <p14:creationId xmlns:p14="http://schemas.microsoft.com/office/powerpoint/2010/main" val="2013791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D4E0F6-9815-42BA-AE0E-9C1E287A05DC}" type="slidenum">
              <a:rPr lang="en-US" smtClean="0"/>
              <a:t>6</a:t>
            </a:fld>
            <a:endParaRPr lang="en-US"/>
          </a:p>
        </p:txBody>
      </p:sp>
    </p:spTree>
    <p:extLst>
      <p:ext uri="{BB962C8B-B14F-4D97-AF65-F5344CB8AC3E}">
        <p14:creationId xmlns:p14="http://schemas.microsoft.com/office/powerpoint/2010/main" val="3899251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FFD4E0F6-9815-42BA-AE0E-9C1E287A05DC}" type="slidenum">
              <a:rPr lang="en-US" smtClean="0"/>
              <a:t>7</a:t>
            </a:fld>
            <a:endParaRPr lang="en-US"/>
          </a:p>
        </p:txBody>
      </p:sp>
    </p:spTree>
    <p:extLst>
      <p:ext uri="{BB962C8B-B14F-4D97-AF65-F5344CB8AC3E}">
        <p14:creationId xmlns:p14="http://schemas.microsoft.com/office/powerpoint/2010/main" val="42896873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8</a:t>
            </a:fld>
            <a:endParaRPr lang="en-US"/>
          </a:p>
        </p:txBody>
      </p:sp>
    </p:spTree>
    <p:extLst>
      <p:ext uri="{BB962C8B-B14F-4D97-AF65-F5344CB8AC3E}">
        <p14:creationId xmlns:p14="http://schemas.microsoft.com/office/powerpoint/2010/main" val="25033641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9</a:t>
            </a:fld>
            <a:endParaRPr lang="en-US"/>
          </a:p>
        </p:txBody>
      </p:sp>
    </p:spTree>
    <p:extLst>
      <p:ext uri="{BB962C8B-B14F-4D97-AF65-F5344CB8AC3E}">
        <p14:creationId xmlns:p14="http://schemas.microsoft.com/office/powerpoint/2010/main" val="35996448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439738" y="1712915"/>
            <a:ext cx="9018588" cy="3919537"/>
          </a:xfrm>
          <a:prstGeom prst="rect">
            <a:avLst/>
          </a:prstGeom>
          <a:solidFill>
            <a:srgbClr val="FF7900"/>
          </a:solidFill>
          <a:ln w="9525">
            <a:noFill/>
            <a:miter lim="800000"/>
            <a:headEnd/>
            <a:tailEnd/>
          </a:ln>
          <a:effectLst/>
        </p:spPr>
        <p:txBody>
          <a:bodyPr wrap="none" anchor="ctr"/>
          <a:lstStyle/>
          <a:p>
            <a:pPr>
              <a:defRPr/>
            </a:pPr>
            <a:endParaRPr lang="fi-FI"/>
          </a:p>
        </p:txBody>
      </p:sp>
      <p:pic>
        <p:nvPicPr>
          <p:cNvPr id="5" name="Picture 6" descr="aalto_TKK_fin"/>
          <p:cNvPicPr>
            <a:picLocks noChangeAspect="1" noChangeArrowheads="1"/>
          </p:cNvPicPr>
          <p:nvPr/>
        </p:nvPicPr>
        <p:blipFill>
          <a:blip r:embed="rId2" cstate="print"/>
          <a:srcRect/>
          <a:stretch>
            <a:fillRect/>
          </a:stretch>
        </p:blipFill>
        <p:spPr bwMode="auto">
          <a:xfrm>
            <a:off x="0" y="2"/>
            <a:ext cx="2297113" cy="1630363"/>
          </a:xfrm>
          <a:prstGeom prst="rect">
            <a:avLst/>
          </a:prstGeom>
          <a:noFill/>
          <a:ln w="9525">
            <a:noFill/>
            <a:miter lim="800000"/>
            <a:headEnd/>
            <a:tailEnd/>
          </a:ln>
        </p:spPr>
      </p:pic>
      <p:sp>
        <p:nvSpPr>
          <p:cNvPr id="206851" name="Rectangle 3"/>
          <p:cNvSpPr>
            <a:spLocks noGrp="1" noChangeArrowheads="1"/>
          </p:cNvSpPr>
          <p:nvPr>
            <p:ph type="ctrTitle"/>
          </p:nvPr>
        </p:nvSpPr>
        <p:spPr>
          <a:xfrm>
            <a:off x="619127" y="1770063"/>
            <a:ext cx="8416925" cy="1331912"/>
          </a:xfrm>
          <a:prstGeom prst="rect">
            <a:avLst/>
          </a:prstGeom>
        </p:spPr>
        <p:txBody>
          <a:bodyPr/>
          <a:lstStyle>
            <a:lvl1pPr>
              <a:defRPr sz="4000">
                <a:solidFill>
                  <a:schemeClr val="bg1"/>
                </a:solidFill>
              </a:defRPr>
            </a:lvl1pPr>
          </a:lstStyle>
          <a:p>
            <a:r>
              <a:rPr lang="en-US"/>
              <a:t>Click to edit Master title style</a:t>
            </a:r>
            <a:endParaRPr lang="fi-FI"/>
          </a:p>
        </p:txBody>
      </p:sp>
      <p:sp>
        <p:nvSpPr>
          <p:cNvPr id="206852" name="Rectangle 4"/>
          <p:cNvSpPr>
            <a:spLocks noGrp="1" noChangeArrowheads="1"/>
          </p:cNvSpPr>
          <p:nvPr>
            <p:ph type="subTitle" idx="1"/>
          </p:nvPr>
        </p:nvSpPr>
        <p:spPr>
          <a:xfrm>
            <a:off x="619125" y="3141665"/>
            <a:ext cx="6807200" cy="2339975"/>
          </a:xfrm>
          <a:prstGeom prst="rect">
            <a:avLst/>
          </a:prstGeom>
        </p:spPr>
        <p:txBody>
          <a:bodyPr/>
          <a:lstStyle>
            <a:lvl1pPr marL="0" indent="0">
              <a:buFontTx/>
              <a:buNone/>
              <a:defRPr>
                <a:solidFill>
                  <a:schemeClr val="bg1"/>
                </a:solidFill>
              </a:defRPr>
            </a:lvl1pPr>
          </a:lstStyle>
          <a:p>
            <a:r>
              <a:rPr lang="en-US"/>
              <a:t>Click to edit Master subtitle style</a:t>
            </a:r>
            <a:endParaRPr lang="fi-FI"/>
          </a:p>
        </p:txBody>
      </p:sp>
      <p:sp>
        <p:nvSpPr>
          <p:cNvPr id="6" name="Date Placeholder 5"/>
          <p:cNvSpPr>
            <a:spLocks noGrp="1" noChangeArrowheads="1"/>
          </p:cNvSpPr>
          <p:nvPr>
            <p:ph type="dt" sz="half" idx="10"/>
          </p:nvPr>
        </p:nvSpPr>
        <p:spPr bwMode="auto">
          <a:xfrm>
            <a:off x="488951" y="6308727"/>
            <a:ext cx="2195513" cy="176213"/>
          </a:xfrm>
          <a:prstGeom prst="rect">
            <a:avLst/>
          </a:prstGeom>
          <a:ln>
            <a:miter lim="800000"/>
            <a:headEnd/>
            <a:tailEnd/>
          </a:ln>
        </p:spPr>
        <p:txBody>
          <a:bodyPr vert="horz" wrap="square" lIns="0" tIns="0" rIns="0" bIns="0" numCol="1" anchor="t" anchorCtr="0" compatLnSpc="1">
            <a:prstTxWarp prst="textNoShape">
              <a:avLst/>
            </a:prstTxWarp>
          </a:bodyPr>
          <a:lstStyle>
            <a:lvl1pPr eaLnBrk="1" hangingPunct="1">
              <a:defRPr sz="1400" b="1" smtClean="0">
                <a:solidFill>
                  <a:schemeClr val="tx1"/>
                </a:solidFill>
                <a:latin typeface="+mn-lt"/>
              </a:defRPr>
            </a:lvl1pPr>
          </a:lstStyle>
          <a:p>
            <a:fld id="{C49B87FF-410C-4C72-89D3-535BAD079C0D}" type="datetimeFigureOut">
              <a:rPr lang="en-US" smtClean="0"/>
              <a:t>9/3/2019</a:t>
            </a:fld>
            <a:endParaRPr lang="en-US"/>
          </a:p>
        </p:txBody>
      </p:sp>
      <p:sp>
        <p:nvSpPr>
          <p:cNvPr id="7" name="Rectangle 7"/>
          <p:cNvSpPr>
            <a:spLocks noGrp="1" noChangeArrowheads="1"/>
          </p:cNvSpPr>
          <p:nvPr>
            <p:ph type="ftr" sz="quarter" idx="11"/>
          </p:nvPr>
        </p:nvSpPr>
        <p:spPr>
          <a:xfrm>
            <a:off x="2952751" y="6245225"/>
            <a:ext cx="4016375" cy="476250"/>
          </a:xfrm>
          <a:prstGeom prst="rect">
            <a:avLst/>
          </a:prstGeom>
        </p:spPr>
        <p:txBody>
          <a:bodyPr lIns="91440" tIns="45720" rIns="91440" bIns="45720"/>
          <a:lstStyle>
            <a:lvl1pPr algn="ctr">
              <a:defRPr sz="1400" b="0" smtClean="0">
                <a:solidFill>
                  <a:srgbClr val="808080"/>
                </a:solidFill>
                <a:latin typeface="Times New Roman" pitchFamily="18" charset="0"/>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9125" y="488950"/>
            <a:ext cx="8650288" cy="1079500"/>
          </a:xfrm>
          <a:prstGeom prst="rect">
            <a:avLst/>
          </a:prstGeom>
        </p:spPr>
        <p:txBody>
          <a:bodyPr/>
          <a:lstStyle/>
          <a:p>
            <a:r>
              <a:rPr lang="en-US"/>
              <a:t>Click to edit Master title style</a:t>
            </a:r>
            <a:endParaRPr lang="fi-FI"/>
          </a:p>
        </p:txBody>
      </p:sp>
      <p:sp>
        <p:nvSpPr>
          <p:cNvPr id="3" name="Content Placeholder 2"/>
          <p:cNvSpPr>
            <a:spLocks noGrp="1"/>
          </p:cNvSpPr>
          <p:nvPr>
            <p:ph idx="1"/>
          </p:nvPr>
        </p:nvSpPr>
        <p:spPr>
          <a:xfrm>
            <a:off x="619125" y="1582740"/>
            <a:ext cx="8650288" cy="429418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Rectangle 5"/>
          <p:cNvSpPr>
            <a:spLocks noGrp="1" noChangeArrowheads="1"/>
          </p:cNvSpPr>
          <p:nvPr>
            <p:ph type="ftr" sz="quarter" idx="10"/>
          </p:nvPr>
        </p:nvSpPr>
        <p:spPr>
          <a:xfrm>
            <a:off x="4232275" y="6237288"/>
            <a:ext cx="3398838" cy="144462"/>
          </a:xfrm>
          <a:prstGeom prst="rect">
            <a:avLst/>
          </a:prstGeom>
          <a:ln/>
        </p:spPr>
        <p:txBody>
          <a:bodyPr/>
          <a:lstStyle>
            <a:lvl1pPr>
              <a:defRPr/>
            </a:lvl1pPr>
          </a:lstStyle>
          <a:p>
            <a:endParaRPr lang="en-US"/>
          </a:p>
        </p:txBody>
      </p:sp>
      <p:sp>
        <p:nvSpPr>
          <p:cNvPr id="5" name="Rectangle 6"/>
          <p:cNvSpPr>
            <a:spLocks noGrp="1" noChangeArrowheads="1"/>
          </p:cNvSpPr>
          <p:nvPr>
            <p:ph type="sldNum" sz="quarter" idx="11"/>
          </p:nvPr>
        </p:nvSpPr>
        <p:spPr>
          <a:xfrm>
            <a:off x="9169401" y="6237288"/>
            <a:ext cx="536575" cy="127000"/>
          </a:xfrm>
          <a:prstGeom prst="rect">
            <a:avLst/>
          </a:prstGeom>
          <a:ln/>
        </p:spPr>
        <p:txBody>
          <a:bodyPr/>
          <a:lstStyle>
            <a:lvl1pPr>
              <a:defRPr/>
            </a:lvl1pPr>
          </a:lstStyle>
          <a:p>
            <a:fld id="{41A9CAD9-EE78-478F-A825-D3843E00832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rtl="0" eaLnBrk="1" fontAlgn="base" hangingPunct="1">
        <a:spcBef>
          <a:spcPct val="0"/>
        </a:spcBef>
        <a:spcAft>
          <a:spcPct val="0"/>
        </a:spcAft>
        <a:defRPr sz="3200" b="1">
          <a:solidFill>
            <a:srgbClr val="FF7900"/>
          </a:solidFill>
          <a:latin typeface="+mj-lt"/>
          <a:ea typeface="+mj-ea"/>
          <a:cs typeface="+mj-cs"/>
        </a:defRPr>
      </a:lvl1pPr>
      <a:lvl2pPr algn="l" rtl="0" eaLnBrk="1" fontAlgn="base" hangingPunct="1">
        <a:spcBef>
          <a:spcPct val="0"/>
        </a:spcBef>
        <a:spcAft>
          <a:spcPct val="0"/>
        </a:spcAft>
        <a:defRPr sz="3200" b="1">
          <a:solidFill>
            <a:srgbClr val="FF7900"/>
          </a:solidFill>
          <a:latin typeface="Georgia" pitchFamily="18" charset="0"/>
        </a:defRPr>
      </a:lvl2pPr>
      <a:lvl3pPr algn="l" rtl="0" eaLnBrk="1" fontAlgn="base" hangingPunct="1">
        <a:spcBef>
          <a:spcPct val="0"/>
        </a:spcBef>
        <a:spcAft>
          <a:spcPct val="0"/>
        </a:spcAft>
        <a:defRPr sz="3200" b="1">
          <a:solidFill>
            <a:srgbClr val="FF7900"/>
          </a:solidFill>
          <a:latin typeface="Georgia" pitchFamily="18" charset="0"/>
        </a:defRPr>
      </a:lvl3pPr>
      <a:lvl4pPr algn="l" rtl="0" eaLnBrk="1" fontAlgn="base" hangingPunct="1">
        <a:spcBef>
          <a:spcPct val="0"/>
        </a:spcBef>
        <a:spcAft>
          <a:spcPct val="0"/>
        </a:spcAft>
        <a:defRPr sz="3200" b="1">
          <a:solidFill>
            <a:srgbClr val="FF7900"/>
          </a:solidFill>
          <a:latin typeface="Georgia" pitchFamily="18" charset="0"/>
        </a:defRPr>
      </a:lvl4pPr>
      <a:lvl5pPr algn="l" rtl="0" eaLnBrk="1" fontAlgn="base" hangingPunct="1">
        <a:spcBef>
          <a:spcPct val="0"/>
        </a:spcBef>
        <a:spcAft>
          <a:spcPct val="0"/>
        </a:spcAft>
        <a:defRPr sz="3200" b="1">
          <a:solidFill>
            <a:srgbClr val="FF7900"/>
          </a:solidFill>
          <a:latin typeface="Georgia" pitchFamily="18" charset="0"/>
        </a:defRPr>
      </a:lvl5pPr>
      <a:lvl6pPr marL="457200" algn="l" rtl="0" eaLnBrk="1" fontAlgn="base" hangingPunct="1">
        <a:spcBef>
          <a:spcPct val="0"/>
        </a:spcBef>
        <a:spcAft>
          <a:spcPct val="0"/>
        </a:spcAft>
        <a:defRPr sz="3200" b="1">
          <a:solidFill>
            <a:srgbClr val="FF7900"/>
          </a:solidFill>
          <a:latin typeface="Georgia" pitchFamily="18" charset="0"/>
        </a:defRPr>
      </a:lvl6pPr>
      <a:lvl7pPr marL="914400" algn="l" rtl="0" eaLnBrk="1" fontAlgn="base" hangingPunct="1">
        <a:spcBef>
          <a:spcPct val="0"/>
        </a:spcBef>
        <a:spcAft>
          <a:spcPct val="0"/>
        </a:spcAft>
        <a:defRPr sz="3200" b="1">
          <a:solidFill>
            <a:srgbClr val="FF7900"/>
          </a:solidFill>
          <a:latin typeface="Georgia" pitchFamily="18" charset="0"/>
        </a:defRPr>
      </a:lvl7pPr>
      <a:lvl8pPr marL="1371600" algn="l" rtl="0" eaLnBrk="1" fontAlgn="base" hangingPunct="1">
        <a:spcBef>
          <a:spcPct val="0"/>
        </a:spcBef>
        <a:spcAft>
          <a:spcPct val="0"/>
        </a:spcAft>
        <a:defRPr sz="3200" b="1">
          <a:solidFill>
            <a:srgbClr val="FF7900"/>
          </a:solidFill>
          <a:latin typeface="Georgia" pitchFamily="18" charset="0"/>
        </a:defRPr>
      </a:lvl8pPr>
      <a:lvl9pPr marL="1828800" algn="l" rtl="0" eaLnBrk="1" fontAlgn="base" hangingPunct="1">
        <a:spcBef>
          <a:spcPct val="0"/>
        </a:spcBef>
        <a:spcAft>
          <a:spcPct val="0"/>
        </a:spcAft>
        <a:defRPr sz="3200" b="1">
          <a:solidFill>
            <a:srgbClr val="FF7900"/>
          </a:solidFill>
          <a:latin typeface="Georgia" pitchFamily="18"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400">
          <a:solidFill>
            <a:schemeClr val="tx1"/>
          </a:solidFill>
          <a:latin typeface="+mn-lt"/>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38.png"/><Relationship Id="rId3" Type="http://schemas.openxmlformats.org/officeDocument/2006/relationships/notesSlide" Target="../notesSlides/notesSlide11.xml"/><Relationship Id="rId7" Type="http://schemas.openxmlformats.org/officeDocument/2006/relationships/image" Target="../media/image37.png"/><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36.png"/><Relationship Id="rId11" Type="http://schemas.openxmlformats.org/officeDocument/2006/relationships/image" Target="../media/image30.wmf"/><Relationship Id="rId5" Type="http://schemas.openxmlformats.org/officeDocument/2006/relationships/image" Target="../media/image29.wmf"/><Relationship Id="rId10" Type="http://schemas.openxmlformats.org/officeDocument/2006/relationships/oleObject" Target="../embeddings/oleObject31.bin"/><Relationship Id="rId4" Type="http://schemas.openxmlformats.org/officeDocument/2006/relationships/oleObject" Target="../embeddings/oleObject30.bin"/><Relationship Id="rId9" Type="http://schemas.openxmlformats.org/officeDocument/2006/relationships/image" Target="../media/image39.png"/></Relationships>
</file>

<file path=ppt/slides/_rels/slide12.xml.rels><?xml version="1.0" encoding="UTF-8" standalone="yes"?>
<Relationships xmlns="http://schemas.openxmlformats.org/package/2006/relationships"><Relationship Id="rId8" Type="http://schemas.openxmlformats.org/officeDocument/2006/relationships/image" Target="../media/image42.png"/><Relationship Id="rId13" Type="http://schemas.openxmlformats.org/officeDocument/2006/relationships/image" Target="../media/image33.wmf"/><Relationship Id="rId3" Type="http://schemas.openxmlformats.org/officeDocument/2006/relationships/notesSlide" Target="../notesSlides/notesSlide12.xml"/><Relationship Id="rId7" Type="http://schemas.openxmlformats.org/officeDocument/2006/relationships/image" Target="../media/image41.png"/><Relationship Id="rId12"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40.png"/><Relationship Id="rId11" Type="http://schemas.openxmlformats.org/officeDocument/2006/relationships/image" Target="../media/image32.wmf"/><Relationship Id="rId5" Type="http://schemas.openxmlformats.org/officeDocument/2006/relationships/image" Target="../media/image31.wmf"/><Relationship Id="rId15" Type="http://schemas.openxmlformats.org/officeDocument/2006/relationships/image" Target="../media/image34.wmf"/><Relationship Id="rId10" Type="http://schemas.openxmlformats.org/officeDocument/2006/relationships/oleObject" Target="../embeddings/oleObject33.bin"/><Relationship Id="rId4" Type="http://schemas.openxmlformats.org/officeDocument/2006/relationships/oleObject" Target="../embeddings/oleObject32.bin"/><Relationship Id="rId9" Type="http://schemas.openxmlformats.org/officeDocument/2006/relationships/image" Target="../media/image43.png"/><Relationship Id="rId14" Type="http://schemas.openxmlformats.org/officeDocument/2006/relationships/oleObject" Target="../embeddings/oleObject35.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notesSlide" Target="../notesSlides/notesSlide14.xml"/><Relationship Id="rId7"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44.png"/><Relationship Id="rId5" Type="http://schemas.openxmlformats.org/officeDocument/2006/relationships/image" Target="../media/image35.png"/><Relationship Id="rId4" Type="http://schemas.openxmlformats.org/officeDocument/2006/relationships/image" Target="../media/image35.gif"/></Relationships>
</file>

<file path=ppt/slides/_rels/slide15.xml.rels><?xml version="1.0" encoding="UTF-8" standalone="yes"?>
<Relationships xmlns="http://schemas.openxmlformats.org/package/2006/relationships"><Relationship Id="rId8" Type="http://schemas.openxmlformats.org/officeDocument/2006/relationships/image" Target="../media/image37.wmf"/><Relationship Id="rId13" Type="http://schemas.openxmlformats.org/officeDocument/2006/relationships/oleObject" Target="../embeddings/oleObject41.bin"/><Relationship Id="rId3" Type="http://schemas.openxmlformats.org/officeDocument/2006/relationships/notesSlide" Target="../notesSlides/notesSlide15.xml"/><Relationship Id="rId7" Type="http://schemas.openxmlformats.org/officeDocument/2006/relationships/oleObject" Target="../embeddings/oleObject38.bin"/><Relationship Id="rId12" Type="http://schemas.openxmlformats.org/officeDocument/2006/relationships/image" Target="../media/image39.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36.wmf"/><Relationship Id="rId11" Type="http://schemas.openxmlformats.org/officeDocument/2006/relationships/oleObject" Target="../embeddings/oleObject40.bin"/><Relationship Id="rId5" Type="http://schemas.openxmlformats.org/officeDocument/2006/relationships/oleObject" Target="../embeddings/oleObject37.bin"/><Relationship Id="rId10" Type="http://schemas.openxmlformats.org/officeDocument/2006/relationships/image" Target="../media/image38.wmf"/><Relationship Id="rId4" Type="http://schemas.openxmlformats.org/officeDocument/2006/relationships/image" Target="../media/image35.gif"/><Relationship Id="rId9" Type="http://schemas.openxmlformats.org/officeDocument/2006/relationships/oleObject" Target="../embeddings/oleObject39.bin"/><Relationship Id="rId14" Type="http://schemas.openxmlformats.org/officeDocument/2006/relationships/image" Target="../media/image40.wmf"/></Relationships>
</file>

<file path=ppt/slides/_rels/slide16.xml.rels><?xml version="1.0" encoding="UTF-8" standalone="yes"?>
<Relationships xmlns="http://schemas.openxmlformats.org/package/2006/relationships"><Relationship Id="rId8" Type="http://schemas.openxmlformats.org/officeDocument/2006/relationships/image" Target="../media/image42.wmf"/><Relationship Id="rId3" Type="http://schemas.openxmlformats.org/officeDocument/2006/relationships/notesSlide" Target="../notesSlides/notesSlide16.xml"/><Relationship Id="rId7" Type="http://schemas.openxmlformats.org/officeDocument/2006/relationships/oleObject" Target="../embeddings/oleObject43.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41.wmf"/><Relationship Id="rId5" Type="http://schemas.openxmlformats.org/officeDocument/2006/relationships/oleObject" Target="../embeddings/oleObject42.bin"/><Relationship Id="rId4" Type="http://schemas.openxmlformats.org/officeDocument/2006/relationships/image" Target="../media/image35.gif"/></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46.bin"/><Relationship Id="rId13" Type="http://schemas.openxmlformats.org/officeDocument/2006/relationships/image" Target="../media/image47.wmf"/><Relationship Id="rId3" Type="http://schemas.openxmlformats.org/officeDocument/2006/relationships/notesSlide" Target="../notesSlides/notesSlide17.xml"/><Relationship Id="rId7" Type="http://schemas.openxmlformats.org/officeDocument/2006/relationships/image" Target="../media/image44.wmf"/><Relationship Id="rId12" Type="http://schemas.openxmlformats.org/officeDocument/2006/relationships/oleObject" Target="../embeddings/oleObject48.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45.bin"/><Relationship Id="rId11" Type="http://schemas.openxmlformats.org/officeDocument/2006/relationships/image" Target="../media/image46.wmf"/><Relationship Id="rId5" Type="http://schemas.openxmlformats.org/officeDocument/2006/relationships/image" Target="../media/image43.wmf"/><Relationship Id="rId10" Type="http://schemas.openxmlformats.org/officeDocument/2006/relationships/oleObject" Target="../embeddings/oleObject47.bin"/><Relationship Id="rId4" Type="http://schemas.openxmlformats.org/officeDocument/2006/relationships/oleObject" Target="../embeddings/oleObject44.bin"/><Relationship Id="rId9" Type="http://schemas.openxmlformats.org/officeDocument/2006/relationships/image" Target="../media/image45.wmf"/></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notesSlide" Target="../notesSlides/notesSlide3.xml"/><Relationship Id="rId7"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png"/><Relationship Id="rId5" Type="http://schemas.openxmlformats.org/officeDocument/2006/relationships/image" Target="../media/image3.png"/><Relationship Id="rId10" Type="http://schemas.openxmlformats.org/officeDocument/2006/relationships/image" Target="../media/image5.wmf"/><Relationship Id="rId4" Type="http://schemas.openxmlformats.org/officeDocument/2006/relationships/oleObject" Target="../embeddings/oleObject1.bin"/><Relationship Id="rId9"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notesSlide" Target="../notesSlides/notesSlide4.xml"/><Relationship Id="rId7" Type="http://schemas.openxmlformats.org/officeDocument/2006/relationships/oleObject" Target="../embeddings/oleObject5.bin"/><Relationship Id="rId12"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0.png"/><Relationship Id="rId11" Type="http://schemas.openxmlformats.org/officeDocument/2006/relationships/oleObject" Target="../embeddings/oleObject7.bin"/><Relationship Id="rId5" Type="http://schemas.openxmlformats.org/officeDocument/2006/relationships/image" Target="../media/image3.png"/><Relationship Id="rId10" Type="http://schemas.openxmlformats.org/officeDocument/2006/relationships/image" Target="../media/image7.wmf"/><Relationship Id="rId4" Type="http://schemas.openxmlformats.org/officeDocument/2006/relationships/oleObject" Target="../embeddings/oleObject4.bin"/><Relationship Id="rId9" Type="http://schemas.openxmlformats.org/officeDocument/2006/relationships/oleObject" Target="../embeddings/oleObject6.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0.bin"/><Relationship Id="rId13" Type="http://schemas.openxmlformats.org/officeDocument/2006/relationships/image" Target="../media/image13.wmf"/><Relationship Id="rId3" Type="http://schemas.openxmlformats.org/officeDocument/2006/relationships/notesSlide" Target="../notesSlides/notesSlide5.xml"/><Relationship Id="rId7" Type="http://schemas.openxmlformats.org/officeDocument/2006/relationships/image" Target="../media/image10.wmf"/><Relationship Id="rId12"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9.bin"/><Relationship Id="rId11" Type="http://schemas.openxmlformats.org/officeDocument/2006/relationships/image" Target="../media/image12.wmf"/><Relationship Id="rId5" Type="http://schemas.openxmlformats.org/officeDocument/2006/relationships/image" Target="../media/image9.wmf"/><Relationship Id="rId10" Type="http://schemas.openxmlformats.org/officeDocument/2006/relationships/oleObject" Target="../embeddings/oleObject11.bin"/><Relationship Id="rId4" Type="http://schemas.openxmlformats.org/officeDocument/2006/relationships/oleObject" Target="../embeddings/oleObject8.bin"/><Relationship Id="rId9" Type="http://schemas.openxmlformats.org/officeDocument/2006/relationships/image" Target="../media/image11.w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5.bin"/><Relationship Id="rId13" Type="http://schemas.openxmlformats.org/officeDocument/2006/relationships/image" Target="../media/image17.wmf"/><Relationship Id="rId3" Type="http://schemas.openxmlformats.org/officeDocument/2006/relationships/notesSlide" Target="../notesSlides/notesSlide7.xml"/><Relationship Id="rId7" Type="http://schemas.openxmlformats.org/officeDocument/2006/relationships/image" Target="../media/image13.wmf"/><Relationship Id="rId12"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4.bin"/><Relationship Id="rId11" Type="http://schemas.openxmlformats.org/officeDocument/2006/relationships/image" Target="../media/image16.wmf"/><Relationship Id="rId5" Type="http://schemas.openxmlformats.org/officeDocument/2006/relationships/image" Target="../media/image14.wmf"/><Relationship Id="rId10" Type="http://schemas.openxmlformats.org/officeDocument/2006/relationships/oleObject" Target="../embeddings/oleObject16.bin"/><Relationship Id="rId4" Type="http://schemas.openxmlformats.org/officeDocument/2006/relationships/oleObject" Target="../embeddings/oleObject13.bin"/><Relationship Id="rId9" Type="http://schemas.openxmlformats.org/officeDocument/2006/relationships/image" Target="../media/image15.wmf"/></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20.bin"/><Relationship Id="rId13" Type="http://schemas.openxmlformats.org/officeDocument/2006/relationships/image" Target="../media/image22.wmf"/><Relationship Id="rId18" Type="http://schemas.openxmlformats.org/officeDocument/2006/relationships/oleObject" Target="../embeddings/oleObject23.bin"/><Relationship Id="rId3" Type="http://schemas.openxmlformats.org/officeDocument/2006/relationships/notesSlide" Target="../notesSlides/notesSlide8.xml"/><Relationship Id="rId7" Type="http://schemas.openxmlformats.org/officeDocument/2006/relationships/image" Target="../media/image19.wmf"/><Relationship Id="rId12" Type="http://schemas.openxmlformats.org/officeDocument/2006/relationships/oleObject" Target="../embeddings/oleObject22.bin"/><Relationship Id="rId17" Type="http://schemas.openxmlformats.org/officeDocument/2006/relationships/image" Target="../media/image26.png"/><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9.bin"/><Relationship Id="rId11" Type="http://schemas.openxmlformats.org/officeDocument/2006/relationships/image" Target="../media/image21.wmf"/><Relationship Id="rId5" Type="http://schemas.openxmlformats.org/officeDocument/2006/relationships/image" Target="../media/image18.wmf"/><Relationship Id="rId10" Type="http://schemas.openxmlformats.org/officeDocument/2006/relationships/oleObject" Target="../embeddings/oleObject21.bin"/><Relationship Id="rId19" Type="http://schemas.openxmlformats.org/officeDocument/2006/relationships/image" Target="../media/image14.wmf"/><Relationship Id="rId4" Type="http://schemas.openxmlformats.org/officeDocument/2006/relationships/oleObject" Target="../embeddings/oleObject18.bin"/><Relationship Id="rId9" Type="http://schemas.openxmlformats.org/officeDocument/2006/relationships/image" Target="../media/image20.wmf"/><Relationship Id="rId14" Type="http://schemas.openxmlformats.org/officeDocument/2006/relationships/image" Target="../media/image23.png"/></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26.bin"/><Relationship Id="rId13" Type="http://schemas.openxmlformats.org/officeDocument/2006/relationships/image" Target="../media/image27.wmf"/><Relationship Id="rId3" Type="http://schemas.openxmlformats.org/officeDocument/2006/relationships/notesSlide" Target="../notesSlides/notesSlide9.xml"/><Relationship Id="rId7" Type="http://schemas.openxmlformats.org/officeDocument/2006/relationships/image" Target="../media/image24.png"/><Relationship Id="rId12"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25.bin"/><Relationship Id="rId11" Type="http://schemas.openxmlformats.org/officeDocument/2006/relationships/image" Target="../media/image26.wmf"/><Relationship Id="rId5" Type="http://schemas.openxmlformats.org/officeDocument/2006/relationships/image" Target="../media/image23.wmf"/><Relationship Id="rId15" Type="http://schemas.openxmlformats.org/officeDocument/2006/relationships/image" Target="../media/image28.wmf"/><Relationship Id="rId10" Type="http://schemas.openxmlformats.org/officeDocument/2006/relationships/oleObject" Target="../embeddings/oleObject27.bin"/><Relationship Id="rId4" Type="http://schemas.openxmlformats.org/officeDocument/2006/relationships/oleObject" Target="../embeddings/oleObject24.bin"/><Relationship Id="rId9" Type="http://schemas.openxmlformats.org/officeDocument/2006/relationships/image" Target="../media/image25.png"/><Relationship Id="rId14" Type="http://schemas.openxmlformats.org/officeDocument/2006/relationships/oleObject" Target="../embeddings/oleObject2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Exercise </a:t>
            </a:r>
            <a:r>
              <a:rPr lang="en-US" dirty="0" smtClean="0"/>
              <a:t>Session </a:t>
            </a:r>
            <a:r>
              <a:rPr lang="ru-RU" dirty="0" smtClean="0"/>
              <a:t>4</a:t>
            </a:r>
            <a:endParaRPr lang="en-US" dirty="0"/>
          </a:p>
        </p:txBody>
      </p:sp>
      <p:sp>
        <p:nvSpPr>
          <p:cNvPr id="3" name="Subtitle 2"/>
          <p:cNvSpPr>
            <a:spLocks noGrp="1"/>
          </p:cNvSpPr>
          <p:nvPr>
            <p:ph type="subTitle" idx="1"/>
          </p:nvPr>
        </p:nvSpPr>
        <p:spPr/>
        <p:txBody>
          <a:bodyPr/>
          <a:lstStyle/>
          <a:p>
            <a:r>
              <a:rPr lang="en-US" b="1" dirty="0"/>
              <a:t>Power systems</a:t>
            </a:r>
          </a:p>
          <a:p>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ru-RU" dirty="0" smtClean="0"/>
              <a:t>3</a:t>
            </a:r>
            <a:r>
              <a:rPr lang="fi-FI" dirty="0" smtClean="0"/>
              <a:t>: </a:t>
            </a:r>
            <a:r>
              <a:rPr lang="fi-FI" sz="2000" dirty="0"/>
              <a:t>(for help</a:t>
            </a:r>
            <a:r>
              <a:rPr lang="en-US" sz="2000" dirty="0"/>
              <a:t>, see Power System Analysis by Grainger, </a:t>
            </a:r>
            <a:r>
              <a:rPr lang="en-US" sz="2000" dirty="0" err="1"/>
              <a:t>ch.</a:t>
            </a:r>
            <a:r>
              <a:rPr lang="en-US" sz="2000" dirty="0"/>
              <a:t> </a:t>
            </a:r>
            <a:r>
              <a:rPr lang="en-US" sz="2000" dirty="0" smtClean="0"/>
              <a:t>16 or other book)</a:t>
            </a:r>
            <a:r>
              <a:rPr lang="en-US" dirty="0" smtClean="0"/>
              <a:t> </a:t>
            </a:r>
            <a:endParaRPr lang="en-US" dirty="0"/>
          </a:p>
        </p:txBody>
      </p:sp>
      <p:sp>
        <p:nvSpPr>
          <p:cNvPr id="4" name="Content Placeholder 3"/>
          <p:cNvSpPr>
            <a:spLocks noGrp="1"/>
          </p:cNvSpPr>
          <p:nvPr>
            <p:ph idx="1"/>
          </p:nvPr>
        </p:nvSpPr>
        <p:spPr/>
        <p:txBody>
          <a:bodyPr/>
          <a:lstStyle/>
          <a:p>
            <a:pPr algn="just"/>
            <a:r>
              <a:rPr lang="en-US" dirty="0"/>
              <a:t>A generator having </a:t>
            </a:r>
            <a:r>
              <a:rPr lang="en-US" i="1" dirty="0"/>
              <a:t>H</a:t>
            </a:r>
            <a:r>
              <a:rPr lang="en-US" dirty="0"/>
              <a:t> = </a:t>
            </a:r>
            <a:r>
              <a:rPr lang="en-US" dirty="0" smtClean="0"/>
              <a:t>6.0 MJ/MVA </a:t>
            </a:r>
            <a:r>
              <a:rPr lang="en-US" dirty="0"/>
              <a:t>is delivering power of 1.0 per unit to an infinite bus through a purely reactive network when the occurrence of a fault reduces the generator output to zero. The maximum power that could be delivered is 2.5 per unit. When the fault is cleared, the original network conditions again exist. Determine the critical angle and critical clearing time.</a:t>
            </a:r>
            <a:endParaRPr lang="ru-RU" dirty="0"/>
          </a:p>
        </p:txBody>
      </p:sp>
      <mc:AlternateContent xmlns:mc="http://schemas.openxmlformats.org/markup-compatibility/2006" xmlns:a14="http://schemas.microsoft.com/office/drawing/2010/main">
        <mc:Choice Requires="a14">
          <p:sp>
            <p:nvSpPr>
              <p:cNvPr id="5" name="Rectangle 4"/>
              <p:cNvSpPr/>
              <p:nvPr/>
            </p:nvSpPr>
            <p:spPr>
              <a:xfrm>
                <a:off x="1064568" y="4547690"/>
                <a:ext cx="7871578" cy="439992"/>
              </a:xfrm>
              <a:prstGeom prst="rect">
                <a:avLst/>
              </a:prstGeom>
            </p:spPr>
            <p:txBody>
              <a:bodyPr wrap="none">
                <a:spAutoFit/>
              </a:bodyPr>
              <a:lstStyle/>
              <a:p>
                <a:r>
                  <a:rPr lang="en-US" sz="1600" i="1" dirty="0">
                    <a:solidFill>
                      <a:srgbClr val="FF0000"/>
                    </a:solidFill>
                    <a:effectLst>
                      <a:outerShdw blurRad="38100" dist="38100" dir="2700000" algn="tl">
                        <a:srgbClr val="000000">
                          <a:alpha val="43137"/>
                        </a:srgbClr>
                      </a:outerShdw>
                    </a:effectLst>
                  </a:rPr>
                  <a:t>Hint: For clearing time, </a:t>
                </a:r>
                <a:r>
                  <a:rPr lang="en-US" sz="1600" i="1" dirty="0" smtClean="0">
                    <a:solidFill>
                      <a:srgbClr val="FF0000"/>
                    </a:solidFill>
                    <a:effectLst>
                      <a:outerShdw blurRad="38100" dist="38100" dir="2700000" algn="tl">
                        <a:srgbClr val="000000">
                          <a:alpha val="43137"/>
                        </a:srgbClr>
                      </a:outerShdw>
                    </a:effectLst>
                  </a:rPr>
                  <a:t>H= </a:t>
                </a:r>
                <a:r>
                  <a:rPr lang="en-US" sz="1600" i="1" dirty="0" err="1" smtClean="0">
                    <a:solidFill>
                      <a:srgbClr val="FF0000"/>
                    </a:solidFill>
                    <a:effectLst>
                      <a:outerShdw blurRad="38100" dist="38100" dir="2700000" algn="tl">
                        <a:srgbClr val="000000">
                          <a:alpha val="43137"/>
                        </a:srgbClr>
                      </a:outerShdw>
                    </a:effectLst>
                  </a:rPr>
                  <a:t>Wk</a:t>
                </a:r>
                <a:r>
                  <a:rPr lang="en-US" sz="1600" i="1" dirty="0" smtClean="0">
                    <a:solidFill>
                      <a:srgbClr val="FF0000"/>
                    </a:solidFill>
                    <a:effectLst>
                      <a:outerShdw blurRad="38100" dist="38100" dir="2700000" algn="tl">
                        <a:srgbClr val="000000">
                          <a:alpha val="43137"/>
                        </a:srgbClr>
                      </a:outerShdw>
                    </a:effectLst>
                  </a:rPr>
                  <a:t>/P &amp; </a:t>
                </a:r>
                <a:r>
                  <a:rPr lang="en-US" sz="1600" i="1" dirty="0" err="1" smtClean="0">
                    <a:solidFill>
                      <a:srgbClr val="FF0000"/>
                    </a:solidFill>
                    <a:effectLst>
                      <a:outerShdw blurRad="38100" dist="38100" dir="2700000" algn="tl">
                        <a:srgbClr val="000000">
                          <a:alpha val="43137"/>
                        </a:srgbClr>
                      </a:outerShdw>
                    </a:effectLst>
                  </a:rPr>
                  <a:t>Wk</a:t>
                </a:r>
                <a:r>
                  <a:rPr lang="en-US" sz="1600" i="1" dirty="0" smtClean="0">
                    <a:solidFill>
                      <a:srgbClr val="FF0000"/>
                    </a:solidFill>
                    <a:effectLst>
                      <a:outerShdw blurRad="38100" dist="38100" dir="2700000" algn="tl">
                        <a:srgbClr val="000000">
                          <a:alpha val="43137"/>
                        </a:srgbClr>
                      </a:outerShdw>
                    </a:effectLst>
                  </a:rPr>
                  <a:t> </a:t>
                </a:r>
                <a:r>
                  <a:rPr lang="en-US" sz="1600" i="1" dirty="0">
                    <a:solidFill>
                      <a:srgbClr val="FF0000"/>
                    </a:solidFill>
                    <a:effectLst>
                      <a:outerShdw blurRad="38100" dist="38100" dir="2700000" algn="tl">
                        <a:srgbClr val="000000">
                          <a:alpha val="43137"/>
                        </a:srgbClr>
                      </a:outerShdw>
                    </a:effectLst>
                  </a:rPr>
                  <a:t>= </a:t>
                </a:r>
                <a14:m>
                  <m:oMath xmlns:m="http://schemas.openxmlformats.org/officeDocument/2006/math">
                    <m:f>
                      <m:fPr>
                        <m:ctrlPr>
                          <a:rPr lang="en-US" sz="1600" i="1">
                            <a:solidFill>
                              <a:srgbClr val="FF0000"/>
                            </a:solidFill>
                            <a:effectLst>
                              <a:outerShdw blurRad="38100" dist="38100" dir="2700000" algn="tl">
                                <a:srgbClr val="000000">
                                  <a:alpha val="43137"/>
                                </a:srgbClr>
                              </a:outerShdw>
                            </a:effectLst>
                            <a:latin typeface="Cambria Math" panose="02040503050406030204" pitchFamily="18" charset="0"/>
                          </a:rPr>
                        </m:ctrlPr>
                      </m:fPr>
                      <m:num>
                        <m:r>
                          <a:rPr lang="fi-FI" sz="1600" i="1">
                            <a:solidFill>
                              <a:srgbClr val="FF0000"/>
                            </a:solidFill>
                            <a:effectLst>
                              <a:outerShdw blurRad="38100" dist="38100" dir="2700000" algn="tl">
                                <a:srgbClr val="000000">
                                  <a:alpha val="43137"/>
                                </a:srgbClr>
                              </a:outerShdw>
                            </a:effectLst>
                            <a:latin typeface="Cambria Math" panose="02040503050406030204" pitchFamily="18" charset="0"/>
                          </a:rPr>
                          <m:t>1</m:t>
                        </m:r>
                      </m:num>
                      <m:den>
                        <m:r>
                          <a:rPr lang="fi-FI" sz="1600" i="1">
                            <a:solidFill>
                              <a:srgbClr val="FF0000"/>
                            </a:solidFill>
                            <a:effectLst>
                              <a:outerShdw blurRad="38100" dist="38100" dir="2700000" algn="tl">
                                <a:srgbClr val="000000">
                                  <a:alpha val="43137"/>
                                </a:srgbClr>
                              </a:outerShdw>
                            </a:effectLst>
                            <a:latin typeface="Cambria Math" panose="02040503050406030204" pitchFamily="18" charset="0"/>
                          </a:rPr>
                          <m:t>2</m:t>
                        </m:r>
                      </m:den>
                    </m:f>
                  </m:oMath>
                </a14:m>
                <a:r>
                  <a:rPr lang="fi-FI" sz="1600" i="1" dirty="0">
                    <a:solidFill>
                      <a:srgbClr val="FF0000"/>
                    </a:solidFill>
                    <a:effectLst>
                      <a:outerShdw blurRad="38100" dist="38100" dir="2700000" algn="tl">
                        <a:srgbClr val="000000">
                          <a:alpha val="43137"/>
                        </a:srgbClr>
                      </a:outerShdw>
                    </a:effectLst>
                  </a:rPr>
                  <a:t>J</a:t>
                </a:r>
                <a14:m>
                  <m:oMath xmlns:m="http://schemas.openxmlformats.org/officeDocument/2006/math">
                    <m:sSup>
                      <m:sSupPr>
                        <m:ctrlPr>
                          <a:rPr lang="en-US" sz="1600" i="1">
                            <a:solidFill>
                              <a:srgbClr val="FF0000"/>
                            </a:solidFill>
                            <a:effectLst>
                              <a:outerShdw blurRad="38100" dist="38100" dir="2700000" algn="tl">
                                <a:srgbClr val="000000">
                                  <a:alpha val="43137"/>
                                </a:srgbClr>
                              </a:outerShdw>
                            </a:effectLst>
                            <a:latin typeface="Cambria Math" panose="02040503050406030204" pitchFamily="18" charset="0"/>
                          </a:rPr>
                        </m:ctrlPr>
                      </m:sSupPr>
                      <m:e>
                        <m:r>
                          <m:rPr>
                            <m:nor/>
                          </m:rPr>
                          <a:rPr lang="el-GR" sz="1600" i="1" dirty="0">
                            <a:solidFill>
                              <a:srgbClr val="FF0000"/>
                            </a:solidFill>
                            <a:effectLst>
                              <a:outerShdw blurRad="38100" dist="38100" dir="2700000" algn="tl">
                                <a:srgbClr val="000000">
                                  <a:alpha val="43137"/>
                                </a:srgbClr>
                              </a:outerShdw>
                            </a:effectLst>
                          </a:rPr>
                          <m:t>ω</m:t>
                        </m:r>
                      </m:e>
                      <m:sup>
                        <m:r>
                          <a:rPr lang="fi-FI" sz="1600" i="1">
                            <a:solidFill>
                              <a:srgbClr val="FF0000"/>
                            </a:solidFill>
                            <a:effectLst>
                              <a:outerShdw blurRad="38100" dist="38100" dir="2700000" algn="tl">
                                <a:srgbClr val="000000">
                                  <a:alpha val="43137"/>
                                </a:srgbClr>
                              </a:outerShdw>
                            </a:effectLst>
                            <a:latin typeface="Cambria Math" panose="02040503050406030204" pitchFamily="18" charset="0"/>
                          </a:rPr>
                          <m:t>2</m:t>
                        </m:r>
                      </m:sup>
                    </m:sSup>
                  </m:oMath>
                </a14:m>
                <a:r>
                  <a:rPr lang="fi-FI" sz="1600" dirty="0" smtClean="0"/>
                  <a:t> </a:t>
                </a:r>
                <a:r>
                  <a:rPr lang="fi-FI" sz="1600" i="1" dirty="0" err="1" smtClean="0">
                    <a:solidFill>
                      <a:srgbClr val="FF0000"/>
                    </a:solidFill>
                    <a:effectLst>
                      <a:outerShdw blurRad="38100" dist="38100" dir="2700000" algn="tl">
                        <a:srgbClr val="000000">
                          <a:alpha val="43137"/>
                        </a:srgbClr>
                      </a:outerShdw>
                    </a:effectLst>
                  </a:rPr>
                  <a:t>if</a:t>
                </a:r>
                <a:r>
                  <a:rPr lang="fi-FI" sz="1600" i="1" dirty="0" smtClean="0">
                    <a:solidFill>
                      <a:srgbClr val="FF0000"/>
                    </a:solidFill>
                    <a:effectLst>
                      <a:outerShdw blurRad="38100" dist="38100" dir="2700000" algn="tl">
                        <a:srgbClr val="000000">
                          <a:alpha val="43137"/>
                        </a:srgbClr>
                      </a:outerShdw>
                    </a:effectLst>
                  </a:rPr>
                  <a:t> </a:t>
                </a:r>
                <a:r>
                  <a:rPr lang="fi-FI" sz="1600" i="1" dirty="0" err="1" smtClean="0">
                    <a:solidFill>
                      <a:srgbClr val="FF0000"/>
                    </a:solidFill>
                    <a:effectLst>
                      <a:outerShdw blurRad="38100" dist="38100" dir="2700000" algn="tl">
                        <a:srgbClr val="000000">
                          <a:alpha val="43137"/>
                        </a:srgbClr>
                      </a:outerShdw>
                    </a:effectLst>
                  </a:rPr>
                  <a:t>using</a:t>
                </a:r>
                <a:r>
                  <a:rPr lang="fi-FI" sz="1600" i="1" dirty="0" smtClean="0">
                    <a:solidFill>
                      <a:srgbClr val="FF0000"/>
                    </a:solidFill>
                    <a:effectLst>
                      <a:outerShdw blurRad="38100" dist="38100" dir="2700000" algn="tl">
                        <a:srgbClr val="000000">
                          <a:alpha val="43137"/>
                        </a:srgbClr>
                      </a:outerShdw>
                    </a:effectLst>
                  </a:rPr>
                  <a:t> </a:t>
                </a:r>
                <a:r>
                  <a:rPr lang="fi-FI" sz="1600" i="1" dirty="0" err="1" smtClean="0">
                    <a:solidFill>
                      <a:srgbClr val="FF0000"/>
                    </a:solidFill>
                    <a:effectLst>
                      <a:outerShdw blurRad="38100" dist="38100" dir="2700000" algn="tl">
                        <a:srgbClr val="000000">
                          <a:alpha val="43137"/>
                        </a:srgbClr>
                      </a:outerShdw>
                    </a:effectLst>
                  </a:rPr>
                  <a:t>equation</a:t>
                </a:r>
                <a:r>
                  <a:rPr lang="fi-FI" sz="1600" i="1" dirty="0" smtClean="0">
                    <a:solidFill>
                      <a:srgbClr val="FF0000"/>
                    </a:solidFill>
                    <a:effectLst>
                      <a:outerShdw blurRad="38100" dist="38100" dir="2700000" algn="tl">
                        <a:srgbClr val="000000">
                          <a:alpha val="43137"/>
                        </a:srgbClr>
                      </a:outerShdw>
                    </a:effectLst>
                  </a:rPr>
                  <a:t> </a:t>
                </a:r>
                <a:r>
                  <a:rPr lang="fi-FI" sz="1600" i="1" dirty="0" err="1" smtClean="0">
                    <a:solidFill>
                      <a:srgbClr val="FF0000"/>
                    </a:solidFill>
                    <a:effectLst>
                      <a:outerShdw blurRad="38100" dist="38100" dir="2700000" algn="tl">
                        <a:srgbClr val="000000">
                          <a:alpha val="43137"/>
                        </a:srgbClr>
                      </a:outerShdw>
                    </a:effectLst>
                  </a:rPr>
                  <a:t>from</a:t>
                </a:r>
                <a:r>
                  <a:rPr lang="fi-FI" sz="1600" i="1" dirty="0" smtClean="0">
                    <a:solidFill>
                      <a:srgbClr val="FF0000"/>
                    </a:solidFill>
                    <a:effectLst>
                      <a:outerShdw blurRad="38100" dist="38100" dir="2700000" algn="tl">
                        <a:srgbClr val="000000">
                          <a:alpha val="43137"/>
                        </a:srgbClr>
                      </a:outerShdw>
                    </a:effectLst>
                  </a:rPr>
                  <a:t> </a:t>
                </a:r>
                <a:r>
                  <a:rPr lang="fi-FI" sz="1600" i="1" dirty="0" err="1" smtClean="0">
                    <a:solidFill>
                      <a:srgbClr val="FF0000"/>
                    </a:solidFill>
                    <a:effectLst>
                      <a:outerShdw blurRad="38100" dist="38100" dir="2700000" algn="tl">
                        <a:srgbClr val="000000">
                          <a:alpha val="43137"/>
                        </a:srgbClr>
                      </a:outerShdw>
                    </a:effectLst>
                  </a:rPr>
                  <a:t>lecture</a:t>
                </a:r>
                <a:r>
                  <a:rPr lang="fi-FI" sz="1600" i="1" dirty="0" smtClean="0">
                    <a:solidFill>
                      <a:srgbClr val="FF0000"/>
                    </a:solidFill>
                    <a:effectLst>
                      <a:outerShdw blurRad="38100" dist="38100" dir="2700000" algn="tl">
                        <a:srgbClr val="000000">
                          <a:alpha val="43137"/>
                        </a:srgbClr>
                      </a:outerShdw>
                    </a:effectLst>
                  </a:rPr>
                  <a:t> </a:t>
                </a:r>
                <a:r>
                  <a:rPr lang="fi-FI" sz="1600" i="1" dirty="0" err="1" smtClean="0">
                    <a:solidFill>
                      <a:srgbClr val="FF0000"/>
                    </a:solidFill>
                    <a:effectLst>
                      <a:outerShdw blurRad="38100" dist="38100" dir="2700000" algn="tl">
                        <a:srgbClr val="000000">
                          <a:alpha val="43137"/>
                        </a:srgbClr>
                      </a:outerShdw>
                    </a:effectLst>
                  </a:rPr>
                  <a:t>slides</a:t>
                </a:r>
                <a:endParaRPr lang="fi-FI" sz="1600" i="1" dirty="0">
                  <a:solidFill>
                    <a:srgbClr val="FF0000"/>
                  </a:solidFill>
                  <a:effectLst>
                    <a:outerShdw blurRad="38100" dist="38100" dir="2700000" algn="tl">
                      <a:srgbClr val="000000">
                        <a:alpha val="43137"/>
                      </a:srgbClr>
                    </a:outerShdw>
                  </a:effectLst>
                </a:endParaRPr>
              </a:p>
            </p:txBody>
          </p:sp>
        </mc:Choice>
        <mc:Fallback xmlns="">
          <p:sp>
            <p:nvSpPr>
              <p:cNvPr id="5" name="Rectangle 4"/>
              <p:cNvSpPr>
                <a:spLocks noRot="1" noChangeAspect="1" noMove="1" noResize="1" noEditPoints="1" noAdjustHandles="1" noChangeArrowheads="1" noChangeShapeType="1" noTextEdit="1"/>
              </p:cNvSpPr>
              <p:nvPr/>
            </p:nvSpPr>
            <p:spPr>
              <a:xfrm>
                <a:off x="1064568" y="4547690"/>
                <a:ext cx="7871578" cy="439992"/>
              </a:xfrm>
              <a:prstGeom prst="rect">
                <a:avLst/>
              </a:prstGeom>
              <a:blipFill rotWithShape="1">
                <a:blip r:embed="rId3"/>
                <a:stretch>
                  <a:fillRect l="-542" b="-12500"/>
                </a:stretch>
              </a:blipFill>
            </p:spPr>
            <p:txBody>
              <a:bodyPr/>
              <a:lstStyle/>
              <a:p>
                <a:r>
                  <a:rPr lang="fi-FI">
                    <a:noFill/>
                  </a:rPr>
                  <a:t> </a:t>
                </a:r>
              </a:p>
            </p:txBody>
          </p:sp>
        </mc:Fallback>
      </mc:AlternateContent>
    </p:spTree>
    <p:extLst>
      <p:ext uri="{BB962C8B-B14F-4D97-AF65-F5344CB8AC3E}">
        <p14:creationId xmlns:p14="http://schemas.microsoft.com/office/powerpoint/2010/main" val="94399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ru-RU" dirty="0" smtClean="0"/>
              <a:t>3</a:t>
            </a:r>
            <a:r>
              <a:rPr lang="fi-FI" dirty="0" smtClean="0"/>
              <a:t>: </a:t>
            </a:r>
            <a:r>
              <a:rPr lang="fi-FI" sz="1600" dirty="0" err="1" smtClean="0"/>
              <a:t>critical</a:t>
            </a:r>
            <a:r>
              <a:rPr lang="fi-FI" sz="1600" dirty="0" smtClean="0"/>
              <a:t> clearing </a:t>
            </a:r>
            <a:r>
              <a:rPr lang="fi-FI" sz="1600" dirty="0" err="1" smtClean="0"/>
              <a:t>angle</a:t>
            </a:r>
            <a:r>
              <a:rPr lang="en-US" dirty="0" smtClean="0"/>
              <a:t> </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863977419"/>
              </p:ext>
            </p:extLst>
          </p:nvPr>
        </p:nvGraphicFramePr>
        <p:xfrm>
          <a:off x="898525" y="1136650"/>
          <a:ext cx="2625725" cy="1062038"/>
        </p:xfrm>
        <a:graphic>
          <a:graphicData uri="http://schemas.openxmlformats.org/presentationml/2006/ole">
            <mc:AlternateContent xmlns:mc="http://schemas.openxmlformats.org/markup-compatibility/2006">
              <mc:Choice xmlns:v="urn:schemas-microsoft-com:vml" Requires="v">
                <p:oleObj spid="_x0000_s7441" name="Equation" r:id="rId4" imgW="1600200" imgH="647640" progId="Equation.3">
                  <p:embed/>
                </p:oleObj>
              </mc:Choice>
              <mc:Fallback>
                <p:oleObj name="Equation" r:id="rId4" imgW="1600200" imgH="647640" progId="Equation.3">
                  <p:embed/>
                  <p:pic>
                    <p:nvPicPr>
                      <p:cNvPr id="0" name="Object 3"/>
                      <p:cNvPicPr>
                        <a:picLocks noChangeAspect="1" noChangeArrowheads="1"/>
                      </p:cNvPicPr>
                      <p:nvPr/>
                    </p:nvPicPr>
                    <p:blipFill>
                      <a:blip r:embed="rId5"/>
                      <a:srcRect/>
                      <a:stretch>
                        <a:fillRect/>
                      </a:stretch>
                    </p:blipFill>
                    <p:spPr bwMode="auto">
                      <a:xfrm>
                        <a:off x="898525" y="1136650"/>
                        <a:ext cx="2625725" cy="1062038"/>
                      </a:xfrm>
                      <a:prstGeom prst="rect">
                        <a:avLst/>
                      </a:prstGeom>
                      <a:noFill/>
                    </p:spPr>
                  </p:pic>
                </p:oleObj>
              </mc:Fallback>
            </mc:AlternateContent>
          </a:graphicData>
        </a:graphic>
      </p:graphicFrame>
      <p:sp>
        <p:nvSpPr>
          <p:cNvPr id="8" name="Rectangle 4"/>
          <p:cNvSpPr>
            <a:spLocks noChangeArrowheads="1"/>
          </p:cNvSpPr>
          <p:nvPr/>
        </p:nvSpPr>
        <p:spPr bwMode="auto">
          <a:xfrm>
            <a:off x="0" y="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cxnSp>
        <p:nvCxnSpPr>
          <p:cNvPr id="4" name="Straight Arrow Connector 3"/>
          <p:cNvCxnSpPr/>
          <p:nvPr/>
        </p:nvCxnSpPr>
        <p:spPr bwMode="auto">
          <a:xfrm flipV="1">
            <a:off x="6249144" y="692696"/>
            <a:ext cx="0" cy="2088232"/>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1" name="Straight Arrow Connector 10"/>
          <p:cNvCxnSpPr/>
          <p:nvPr/>
        </p:nvCxnSpPr>
        <p:spPr bwMode="auto">
          <a:xfrm>
            <a:off x="6249144" y="2780928"/>
            <a:ext cx="2808312"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4" name="Freeform 13"/>
          <p:cNvSpPr/>
          <p:nvPr/>
        </p:nvSpPr>
        <p:spPr bwMode="auto">
          <a:xfrm>
            <a:off x="6252519" y="1276865"/>
            <a:ext cx="2444897" cy="1504063"/>
          </a:xfrm>
          <a:custGeom>
            <a:avLst/>
            <a:gdLst>
              <a:gd name="connsiteX0" fmla="*/ 0 w 2512540"/>
              <a:gd name="connsiteY0" fmla="*/ 1507524 h 1507524"/>
              <a:gd name="connsiteX1" fmla="*/ 1210962 w 2512540"/>
              <a:gd name="connsiteY1" fmla="*/ 0 h 1507524"/>
              <a:gd name="connsiteX2" fmla="*/ 2512540 w 2512540"/>
              <a:gd name="connsiteY2" fmla="*/ 1507524 h 1507524"/>
            </a:gdLst>
            <a:ahLst/>
            <a:cxnLst>
              <a:cxn ang="0">
                <a:pos x="connsiteX0" y="connsiteY0"/>
              </a:cxn>
              <a:cxn ang="0">
                <a:pos x="connsiteX1" y="connsiteY1"/>
              </a:cxn>
              <a:cxn ang="0">
                <a:pos x="connsiteX2" y="connsiteY2"/>
              </a:cxn>
            </a:cxnLst>
            <a:rect l="l" t="t" r="r" b="b"/>
            <a:pathLst>
              <a:path w="2512540" h="1507524">
                <a:moveTo>
                  <a:pt x="0" y="1507524"/>
                </a:moveTo>
                <a:cubicBezTo>
                  <a:pt x="396102" y="753762"/>
                  <a:pt x="792205" y="0"/>
                  <a:pt x="1210962" y="0"/>
                </a:cubicBezTo>
                <a:cubicBezTo>
                  <a:pt x="1629719" y="0"/>
                  <a:pt x="2071129" y="753762"/>
                  <a:pt x="2512540" y="1507524"/>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cxnSp>
        <p:nvCxnSpPr>
          <p:cNvPr id="16" name="Straight Connector 15"/>
          <p:cNvCxnSpPr>
            <a:stCxn id="14" idx="1"/>
          </p:cNvCxnSpPr>
          <p:nvPr/>
        </p:nvCxnSpPr>
        <p:spPr bwMode="auto">
          <a:xfrm flipH="1">
            <a:off x="6249145" y="1276865"/>
            <a:ext cx="1181734" cy="0"/>
          </a:xfrm>
          <a:prstGeom prst="line">
            <a:avLst/>
          </a:prstGeom>
          <a:solidFill>
            <a:schemeClr val="accent1"/>
          </a:solidFill>
          <a:ln w="6350" cap="flat" cmpd="sng" algn="ctr">
            <a:solidFill>
              <a:schemeClr val="tx1"/>
            </a:solidFill>
            <a:prstDash val="dash"/>
            <a:round/>
            <a:headEnd type="none" w="med" len="med"/>
            <a:tailEnd type="none" w="med" len="med"/>
          </a:ln>
          <a:effectLst/>
        </p:spPr>
      </p:cxnSp>
      <p:cxnSp>
        <p:nvCxnSpPr>
          <p:cNvPr id="18" name="Straight Connector 17"/>
          <p:cNvCxnSpPr/>
          <p:nvPr/>
        </p:nvCxnSpPr>
        <p:spPr bwMode="auto">
          <a:xfrm flipH="1">
            <a:off x="6249144" y="2132856"/>
            <a:ext cx="251591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Straight Connector 20"/>
          <p:cNvCxnSpPr>
            <a:stCxn id="14" idx="1"/>
          </p:cNvCxnSpPr>
          <p:nvPr/>
        </p:nvCxnSpPr>
        <p:spPr bwMode="auto">
          <a:xfrm>
            <a:off x="7430879" y="1276865"/>
            <a:ext cx="42401" cy="1504063"/>
          </a:xfrm>
          <a:prstGeom prst="line">
            <a:avLst/>
          </a:prstGeom>
          <a:solidFill>
            <a:schemeClr val="accent1"/>
          </a:solidFill>
          <a:ln w="6350" cap="flat" cmpd="sng" algn="ctr">
            <a:solidFill>
              <a:schemeClr val="tx1"/>
            </a:solidFill>
            <a:prstDash val="dash"/>
            <a:round/>
            <a:headEnd type="none" w="med" len="med"/>
            <a:tailEnd type="none" w="med" len="med"/>
          </a:ln>
          <a:effectLst/>
        </p:spPr>
      </p:cxnSp>
      <p:cxnSp>
        <p:nvCxnSpPr>
          <p:cNvPr id="23" name="Straight Connector 22"/>
          <p:cNvCxnSpPr/>
          <p:nvPr/>
        </p:nvCxnSpPr>
        <p:spPr bwMode="auto">
          <a:xfrm>
            <a:off x="6609184" y="2132856"/>
            <a:ext cx="0" cy="648072"/>
          </a:xfrm>
          <a:prstGeom prst="line">
            <a:avLst/>
          </a:prstGeom>
          <a:solidFill>
            <a:schemeClr val="accent1"/>
          </a:solidFill>
          <a:ln w="6350" cap="flat" cmpd="sng" algn="ctr">
            <a:solidFill>
              <a:schemeClr val="tx1"/>
            </a:solidFill>
            <a:prstDash val="dash"/>
            <a:round/>
            <a:headEnd type="none" w="med" len="med"/>
            <a:tailEnd type="none" w="med" len="med"/>
          </a:ln>
          <a:effectLst/>
        </p:spPr>
      </p:cxnSp>
      <p:cxnSp>
        <p:nvCxnSpPr>
          <p:cNvPr id="43" name="Straight Connector 42"/>
          <p:cNvCxnSpPr/>
          <p:nvPr/>
        </p:nvCxnSpPr>
        <p:spPr bwMode="auto">
          <a:xfrm>
            <a:off x="8337376" y="2132856"/>
            <a:ext cx="0" cy="648072"/>
          </a:xfrm>
          <a:prstGeom prst="line">
            <a:avLst/>
          </a:prstGeom>
          <a:solidFill>
            <a:schemeClr val="accent1"/>
          </a:solidFill>
          <a:ln w="6350" cap="flat" cmpd="sng" algn="ctr">
            <a:solidFill>
              <a:schemeClr val="tx1"/>
            </a:solidFill>
            <a:prstDash val="dash"/>
            <a:round/>
            <a:headEnd type="none" w="med" len="med"/>
            <a:tailEnd type="none" w="med" len="med"/>
          </a:ln>
          <a:effectLst/>
        </p:spPr>
      </p:cxnSp>
      <p:sp>
        <p:nvSpPr>
          <p:cNvPr id="46" name="TextBox 45"/>
          <p:cNvSpPr txBox="1"/>
          <p:nvPr/>
        </p:nvSpPr>
        <p:spPr>
          <a:xfrm>
            <a:off x="5889104" y="459904"/>
            <a:ext cx="325730" cy="369332"/>
          </a:xfrm>
          <a:prstGeom prst="rect">
            <a:avLst/>
          </a:prstGeom>
          <a:noFill/>
        </p:spPr>
        <p:txBody>
          <a:bodyPr wrap="none" rtlCol="0">
            <a:spAutoFit/>
          </a:bodyPr>
          <a:lstStyle/>
          <a:p>
            <a:r>
              <a:rPr lang="en-US" dirty="0" smtClean="0"/>
              <a:t>P</a:t>
            </a:r>
            <a:endParaRPr lang="en-US" dirty="0"/>
          </a:p>
        </p:txBody>
      </p:sp>
      <p:sp>
        <p:nvSpPr>
          <p:cNvPr id="47" name="TextBox 46"/>
          <p:cNvSpPr txBox="1"/>
          <p:nvPr/>
        </p:nvSpPr>
        <p:spPr>
          <a:xfrm>
            <a:off x="8974614" y="2780928"/>
            <a:ext cx="309700" cy="369332"/>
          </a:xfrm>
          <a:prstGeom prst="rect">
            <a:avLst/>
          </a:prstGeom>
          <a:noFill/>
        </p:spPr>
        <p:txBody>
          <a:bodyPr wrap="none" rtlCol="0">
            <a:spAutoFit/>
          </a:bodyPr>
          <a:lstStyle/>
          <a:p>
            <a:r>
              <a:rPr lang="el-GR" i="1" dirty="0" smtClean="0"/>
              <a:t>δ</a:t>
            </a:r>
            <a:endParaRPr lang="en-US" i="1" dirty="0"/>
          </a:p>
        </p:txBody>
      </p:sp>
      <mc:AlternateContent xmlns:mc="http://schemas.openxmlformats.org/markup-compatibility/2006" xmlns:a14="http://schemas.microsoft.com/office/drawing/2010/main">
        <mc:Choice Requires="a14">
          <p:sp>
            <p:nvSpPr>
              <p:cNvPr id="48" name="TextBox 47"/>
              <p:cNvSpPr txBox="1"/>
              <p:nvPr/>
            </p:nvSpPr>
            <p:spPr>
              <a:xfrm>
                <a:off x="6354099" y="2772392"/>
                <a:ext cx="3991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l-GR" i="1" dirty="0" smtClean="0">
                              <a:latin typeface="Cambria Math" panose="02040503050406030204" pitchFamily="18" charset="0"/>
                            </a:rPr>
                          </m:ctrlPr>
                        </m:sSubPr>
                        <m:e>
                          <m:r>
                            <m:rPr>
                              <m:nor/>
                            </m:rPr>
                            <a:rPr lang="el-GR" i="1" dirty="0"/>
                            <m:t>δ</m:t>
                          </m:r>
                        </m:e>
                        <m:sub>
                          <m:r>
                            <a:rPr lang="en-US" b="0" i="1" dirty="0" smtClean="0">
                              <a:latin typeface="Cambria Math" panose="02040503050406030204" pitchFamily="18" charset="0"/>
                            </a:rPr>
                            <m:t>0</m:t>
                          </m:r>
                        </m:sub>
                      </m:sSub>
                      <m:r>
                        <m:rPr>
                          <m:nor/>
                        </m:rPr>
                        <a:rPr lang="en-US" b="0" i="1" dirty="0" smtClean="0"/>
                        <m:t>  </m:t>
                      </m:r>
                    </m:oMath>
                  </m:oMathPara>
                </a14:m>
                <a:endParaRPr lang="en-US" i="1" dirty="0"/>
              </a:p>
            </p:txBody>
          </p:sp>
        </mc:Choice>
        <mc:Fallback xmlns="">
          <p:sp>
            <p:nvSpPr>
              <p:cNvPr id="48" name="TextBox 47"/>
              <p:cNvSpPr txBox="1">
                <a:spLocks noRot="1" noChangeAspect="1" noMove="1" noResize="1" noEditPoints="1" noAdjustHandles="1" noChangeArrowheads="1" noChangeShapeType="1" noTextEdit="1"/>
              </p:cNvSpPr>
              <p:nvPr/>
            </p:nvSpPr>
            <p:spPr>
              <a:xfrm>
                <a:off x="6354099" y="2772392"/>
                <a:ext cx="399101" cy="369332"/>
              </a:xfrm>
              <a:prstGeom prst="rect">
                <a:avLst/>
              </a:prstGeom>
              <a:blipFill>
                <a:blip r:embed="rId6"/>
                <a:stretch>
                  <a:fillRect r="-9091" b="-1667"/>
                </a:stretch>
              </a:blipFill>
            </p:spPr>
            <p:txBody>
              <a:bodyPr/>
              <a:lstStyle/>
              <a:p>
                <a:r>
                  <a:rPr lang="fi-FI">
                    <a:noFill/>
                  </a:rPr>
                  <a:t> </a:t>
                </a:r>
              </a:p>
            </p:txBody>
          </p:sp>
        </mc:Fallback>
      </mc:AlternateContent>
      <mc:AlternateContent xmlns:mc="http://schemas.openxmlformats.org/markup-compatibility/2006" xmlns:a14="http://schemas.microsoft.com/office/drawing/2010/main">
        <mc:Choice Requires="a14">
          <p:sp>
            <p:nvSpPr>
              <p:cNvPr id="50" name="TextBox 49"/>
              <p:cNvSpPr txBox="1"/>
              <p:nvPr/>
            </p:nvSpPr>
            <p:spPr>
              <a:xfrm>
                <a:off x="7273729" y="2780928"/>
                <a:ext cx="3991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l-GR" i="1" dirty="0" smtClean="0">
                              <a:latin typeface="Cambria Math" panose="02040503050406030204" pitchFamily="18" charset="0"/>
                            </a:rPr>
                          </m:ctrlPr>
                        </m:sSubPr>
                        <m:e>
                          <m:r>
                            <m:rPr>
                              <m:nor/>
                            </m:rPr>
                            <a:rPr lang="el-GR" i="1" dirty="0"/>
                            <m:t>δ</m:t>
                          </m:r>
                        </m:e>
                        <m:sub>
                          <m:r>
                            <a:rPr lang="en-US" b="0" i="1" dirty="0" smtClean="0">
                              <a:latin typeface="Cambria Math" panose="02040503050406030204" pitchFamily="18" charset="0"/>
                            </a:rPr>
                            <m:t>𝑐𝑟</m:t>
                          </m:r>
                        </m:sub>
                      </m:sSub>
                      <m:r>
                        <m:rPr>
                          <m:nor/>
                        </m:rPr>
                        <a:rPr lang="en-US" b="0" i="1" dirty="0" smtClean="0"/>
                        <m:t>  </m:t>
                      </m:r>
                    </m:oMath>
                  </m:oMathPara>
                </a14:m>
                <a:endParaRPr lang="en-US" i="1" dirty="0"/>
              </a:p>
            </p:txBody>
          </p:sp>
        </mc:Choice>
        <mc:Fallback xmlns="">
          <p:sp>
            <p:nvSpPr>
              <p:cNvPr id="50" name="TextBox 49"/>
              <p:cNvSpPr txBox="1">
                <a:spLocks noRot="1" noChangeAspect="1" noMove="1" noResize="1" noEditPoints="1" noAdjustHandles="1" noChangeArrowheads="1" noChangeShapeType="1" noTextEdit="1"/>
              </p:cNvSpPr>
              <p:nvPr/>
            </p:nvSpPr>
            <p:spPr>
              <a:xfrm>
                <a:off x="7273729" y="2780928"/>
                <a:ext cx="399101" cy="369332"/>
              </a:xfrm>
              <a:prstGeom prst="rect">
                <a:avLst/>
              </a:prstGeom>
              <a:blipFill>
                <a:blip r:embed="rId7"/>
                <a:stretch>
                  <a:fillRect r="-30303"/>
                </a:stretch>
              </a:blipFill>
            </p:spPr>
            <p:txBody>
              <a:bodyPr/>
              <a:lstStyle/>
              <a:p>
                <a:r>
                  <a:rPr lang="fi-FI">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8158436" y="2772392"/>
                <a:ext cx="3991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l-GR" i="1" dirty="0" smtClean="0">
                              <a:latin typeface="Cambria Math" panose="02040503050406030204" pitchFamily="18" charset="0"/>
                            </a:rPr>
                          </m:ctrlPr>
                        </m:sSubPr>
                        <m:e>
                          <m:r>
                            <m:rPr>
                              <m:nor/>
                            </m:rPr>
                            <a:rPr lang="el-GR" i="1" dirty="0"/>
                            <m:t>δ</m:t>
                          </m:r>
                        </m:e>
                        <m:sub>
                          <m:r>
                            <a:rPr lang="en-US" b="0" i="1" dirty="0" smtClean="0">
                              <a:latin typeface="Cambria Math" panose="02040503050406030204" pitchFamily="18" charset="0"/>
                            </a:rPr>
                            <m:t>𝑚</m:t>
                          </m:r>
                        </m:sub>
                      </m:sSub>
                      <m:r>
                        <m:rPr>
                          <m:nor/>
                        </m:rPr>
                        <a:rPr lang="en-US" b="0" i="1" dirty="0" smtClean="0"/>
                        <m:t>  </m:t>
                      </m:r>
                    </m:oMath>
                  </m:oMathPara>
                </a14:m>
                <a:endParaRPr lang="en-US" i="1" dirty="0"/>
              </a:p>
            </p:txBody>
          </p:sp>
        </mc:Choice>
        <mc:Fallback xmlns="">
          <p:sp>
            <p:nvSpPr>
              <p:cNvPr id="51" name="TextBox 50"/>
              <p:cNvSpPr txBox="1">
                <a:spLocks noRot="1" noChangeAspect="1" noMove="1" noResize="1" noEditPoints="1" noAdjustHandles="1" noChangeArrowheads="1" noChangeShapeType="1" noTextEdit="1"/>
              </p:cNvSpPr>
              <p:nvPr/>
            </p:nvSpPr>
            <p:spPr>
              <a:xfrm>
                <a:off x="8158436" y="2772392"/>
                <a:ext cx="399101" cy="369332"/>
              </a:xfrm>
              <a:prstGeom prst="rect">
                <a:avLst/>
              </a:prstGeom>
              <a:blipFill>
                <a:blip r:embed="rId8"/>
                <a:stretch>
                  <a:fillRect r="-24242"/>
                </a:stretch>
              </a:blipFill>
            </p:spPr>
            <p:txBody>
              <a:bodyPr/>
              <a:lstStyle/>
              <a:p>
                <a:r>
                  <a:rPr lang="fi-FI">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7252528" y="891945"/>
                <a:ext cx="3991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l-GR" i="1" dirty="0" smtClean="0">
                              <a:latin typeface="Cambria Math" panose="02040503050406030204" pitchFamily="18" charset="0"/>
                            </a:rPr>
                          </m:ctrlPr>
                        </m:sSubPr>
                        <m:e>
                          <m:r>
                            <m:rPr>
                              <m:nor/>
                            </m:rPr>
                            <a:rPr lang="en-US" b="0" i="0" dirty="0" smtClean="0">
                              <a:latin typeface="Cambria Math" panose="02040503050406030204" pitchFamily="18" charset="0"/>
                            </a:rPr>
                            <m:t>P</m:t>
                          </m:r>
                        </m:e>
                        <m:sub>
                          <m:r>
                            <a:rPr lang="en-US" b="0" i="1" dirty="0" smtClean="0">
                              <a:latin typeface="Cambria Math" panose="02040503050406030204" pitchFamily="18" charset="0"/>
                            </a:rPr>
                            <m:t>𝑚𝑎𝑥</m:t>
                          </m:r>
                        </m:sub>
                      </m:sSub>
                      <m:r>
                        <m:rPr>
                          <m:nor/>
                        </m:rPr>
                        <a:rPr lang="en-US" b="0" i="0" dirty="0" smtClean="0"/>
                        <m:t>  </m:t>
                      </m:r>
                    </m:oMath>
                  </m:oMathPara>
                </a14:m>
                <a:endParaRPr lang="en-US" dirty="0"/>
              </a:p>
            </p:txBody>
          </p:sp>
        </mc:Choice>
        <mc:Fallback xmlns="">
          <p:sp>
            <p:nvSpPr>
              <p:cNvPr id="52" name="TextBox 51"/>
              <p:cNvSpPr txBox="1">
                <a:spLocks noRot="1" noChangeAspect="1" noMove="1" noResize="1" noEditPoints="1" noAdjustHandles="1" noChangeArrowheads="1" noChangeShapeType="1" noTextEdit="1"/>
              </p:cNvSpPr>
              <p:nvPr/>
            </p:nvSpPr>
            <p:spPr>
              <a:xfrm>
                <a:off x="7252528" y="891945"/>
                <a:ext cx="399101" cy="369332"/>
              </a:xfrm>
              <a:prstGeom prst="rect">
                <a:avLst/>
              </a:prstGeom>
              <a:blipFill>
                <a:blip r:embed="rId9"/>
                <a:stretch>
                  <a:fillRect r="-72308"/>
                </a:stretch>
              </a:blipFill>
            </p:spPr>
            <p:txBody>
              <a:bodyPr/>
              <a:lstStyle/>
              <a:p>
                <a:r>
                  <a:rPr lang="fi-FI">
                    <a:noFill/>
                  </a:rPr>
                  <a:t> </a:t>
                </a:r>
              </a:p>
            </p:txBody>
          </p:sp>
        </mc:Fallback>
      </mc:AlternateContent>
      <p:sp>
        <p:nvSpPr>
          <p:cNvPr id="54" name="TextBox 53"/>
          <p:cNvSpPr txBox="1"/>
          <p:nvPr/>
        </p:nvSpPr>
        <p:spPr>
          <a:xfrm>
            <a:off x="5694573" y="1028700"/>
            <a:ext cx="497252" cy="369332"/>
          </a:xfrm>
          <a:prstGeom prst="rect">
            <a:avLst/>
          </a:prstGeom>
          <a:noFill/>
        </p:spPr>
        <p:txBody>
          <a:bodyPr wrap="none" rtlCol="0">
            <a:spAutoFit/>
          </a:bodyPr>
          <a:lstStyle/>
          <a:p>
            <a:r>
              <a:rPr lang="en-US" dirty="0" smtClean="0"/>
              <a:t>2.5</a:t>
            </a:r>
            <a:endParaRPr lang="en-US" dirty="0"/>
          </a:p>
        </p:txBody>
      </p:sp>
      <p:sp>
        <p:nvSpPr>
          <p:cNvPr id="55" name="TextBox 54"/>
          <p:cNvSpPr txBox="1"/>
          <p:nvPr/>
        </p:nvSpPr>
        <p:spPr>
          <a:xfrm>
            <a:off x="5907568" y="1923018"/>
            <a:ext cx="284052" cy="369332"/>
          </a:xfrm>
          <a:prstGeom prst="rect">
            <a:avLst/>
          </a:prstGeom>
          <a:noFill/>
        </p:spPr>
        <p:txBody>
          <a:bodyPr wrap="none" rtlCol="0">
            <a:spAutoFit/>
          </a:bodyPr>
          <a:lstStyle/>
          <a:p>
            <a:r>
              <a:rPr lang="en-US" dirty="0" smtClean="0"/>
              <a:t>1</a:t>
            </a:r>
            <a:endParaRPr lang="en-US" dirty="0"/>
          </a:p>
        </p:txBody>
      </p:sp>
      <p:cxnSp>
        <p:nvCxnSpPr>
          <p:cNvPr id="58" name="Straight Connector 57"/>
          <p:cNvCxnSpPr/>
          <p:nvPr/>
        </p:nvCxnSpPr>
        <p:spPr bwMode="auto">
          <a:xfrm flipH="1">
            <a:off x="6609184" y="2132856"/>
            <a:ext cx="23082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 name="Straight Connector 59"/>
          <p:cNvCxnSpPr/>
          <p:nvPr/>
        </p:nvCxnSpPr>
        <p:spPr bwMode="auto">
          <a:xfrm flipH="1">
            <a:off x="6612559" y="2141393"/>
            <a:ext cx="541122" cy="43441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Straight Connector 61"/>
          <p:cNvCxnSpPr/>
          <p:nvPr/>
        </p:nvCxnSpPr>
        <p:spPr bwMode="auto">
          <a:xfrm flipH="1">
            <a:off x="6669226" y="2127407"/>
            <a:ext cx="782852" cy="66910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 name="Straight Connector 63"/>
          <p:cNvCxnSpPr/>
          <p:nvPr/>
        </p:nvCxnSpPr>
        <p:spPr bwMode="auto">
          <a:xfrm flipH="1">
            <a:off x="6996532" y="2411597"/>
            <a:ext cx="455546" cy="36079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 name="Straight Connector 66"/>
          <p:cNvCxnSpPr/>
          <p:nvPr/>
        </p:nvCxnSpPr>
        <p:spPr bwMode="auto">
          <a:xfrm flipV="1">
            <a:off x="7224305" y="2591994"/>
            <a:ext cx="227773" cy="18039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 name="Straight Connector 68"/>
          <p:cNvCxnSpPr/>
          <p:nvPr/>
        </p:nvCxnSpPr>
        <p:spPr bwMode="auto">
          <a:xfrm flipH="1">
            <a:off x="7452078" y="1325290"/>
            <a:ext cx="199551" cy="24316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p:nvPr/>
        </p:nvCxnSpPr>
        <p:spPr bwMode="auto">
          <a:xfrm flipH="1">
            <a:off x="7443054" y="1495207"/>
            <a:ext cx="409376" cy="47676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p:nvPr/>
        </p:nvCxnSpPr>
        <p:spPr bwMode="auto">
          <a:xfrm flipH="1">
            <a:off x="7661915" y="1736812"/>
            <a:ext cx="381030" cy="39604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p:nvPr/>
        </p:nvCxnSpPr>
        <p:spPr bwMode="auto">
          <a:xfrm flipV="1">
            <a:off x="7977336" y="1923534"/>
            <a:ext cx="207037" cy="20387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2" name="TextBox 81"/>
          <p:cNvSpPr txBox="1"/>
          <p:nvPr/>
        </p:nvSpPr>
        <p:spPr>
          <a:xfrm>
            <a:off x="6684325" y="2292866"/>
            <a:ext cx="439544" cy="369332"/>
          </a:xfrm>
          <a:prstGeom prst="rect">
            <a:avLst/>
          </a:prstGeom>
          <a:noFill/>
        </p:spPr>
        <p:txBody>
          <a:bodyPr wrap="none" rtlCol="0">
            <a:spAutoFit/>
          </a:bodyPr>
          <a:lstStyle/>
          <a:p>
            <a:r>
              <a:rPr lang="en-US" dirty="0" smtClean="0"/>
              <a:t>A1</a:t>
            </a:r>
            <a:endParaRPr lang="en-US" dirty="0"/>
          </a:p>
        </p:txBody>
      </p:sp>
      <p:sp>
        <p:nvSpPr>
          <p:cNvPr id="83" name="TextBox 82"/>
          <p:cNvSpPr txBox="1"/>
          <p:nvPr/>
        </p:nvSpPr>
        <p:spPr>
          <a:xfrm>
            <a:off x="7487564" y="1666506"/>
            <a:ext cx="468398" cy="369332"/>
          </a:xfrm>
          <a:prstGeom prst="rect">
            <a:avLst/>
          </a:prstGeom>
          <a:noFill/>
        </p:spPr>
        <p:txBody>
          <a:bodyPr wrap="none" rtlCol="0">
            <a:spAutoFit/>
          </a:bodyPr>
          <a:lstStyle/>
          <a:p>
            <a:r>
              <a:rPr lang="en-US" dirty="0" smtClean="0"/>
              <a:t>A2</a:t>
            </a:r>
            <a:endParaRPr lang="en-US" dirty="0"/>
          </a:p>
        </p:txBody>
      </p:sp>
      <p:sp>
        <p:nvSpPr>
          <p:cNvPr id="84" name="TextBox 83"/>
          <p:cNvSpPr txBox="1"/>
          <p:nvPr/>
        </p:nvSpPr>
        <p:spPr>
          <a:xfrm>
            <a:off x="688501" y="2391140"/>
            <a:ext cx="2935419" cy="369332"/>
          </a:xfrm>
          <a:prstGeom prst="rect">
            <a:avLst/>
          </a:prstGeom>
          <a:noFill/>
        </p:spPr>
        <p:txBody>
          <a:bodyPr wrap="none" rtlCol="0">
            <a:spAutoFit/>
          </a:bodyPr>
          <a:lstStyle/>
          <a:p>
            <a:r>
              <a:rPr lang="en-US" dirty="0" smtClean="0"/>
              <a:t>A1 = A2, Stability Criterion</a:t>
            </a:r>
            <a:endParaRPr lang="en-US" dirty="0"/>
          </a:p>
        </p:txBody>
      </p:sp>
      <p:sp>
        <p:nvSpPr>
          <p:cNvPr id="85" name="TextBox 84"/>
          <p:cNvSpPr txBox="1"/>
          <p:nvPr/>
        </p:nvSpPr>
        <p:spPr>
          <a:xfrm>
            <a:off x="8524689" y="1787301"/>
            <a:ext cx="393056" cy="369332"/>
          </a:xfrm>
          <a:prstGeom prst="rect">
            <a:avLst/>
          </a:prstGeom>
          <a:noFill/>
        </p:spPr>
        <p:txBody>
          <a:bodyPr wrap="none" rtlCol="0">
            <a:spAutoFit/>
          </a:bodyPr>
          <a:lstStyle/>
          <a:p>
            <a:r>
              <a:rPr lang="en-US" dirty="0" smtClean="0"/>
              <a:t>Pi</a:t>
            </a:r>
            <a:endParaRPr lang="en-US" dirty="0"/>
          </a:p>
        </p:txBody>
      </p:sp>
      <p:graphicFrame>
        <p:nvGraphicFramePr>
          <p:cNvPr id="86" name="Object 85"/>
          <p:cNvGraphicFramePr>
            <a:graphicFrameLocks noChangeAspect="1"/>
          </p:cNvGraphicFramePr>
          <p:nvPr>
            <p:extLst>
              <p:ext uri="{D42A27DB-BD31-4B8C-83A1-F6EECF244321}">
                <p14:modId xmlns:p14="http://schemas.microsoft.com/office/powerpoint/2010/main" val="2229424080"/>
              </p:ext>
            </p:extLst>
          </p:nvPr>
        </p:nvGraphicFramePr>
        <p:xfrm>
          <a:off x="730804" y="2854546"/>
          <a:ext cx="7648575" cy="3535363"/>
        </p:xfrm>
        <a:graphic>
          <a:graphicData uri="http://schemas.openxmlformats.org/presentationml/2006/ole">
            <mc:AlternateContent xmlns:mc="http://schemas.openxmlformats.org/markup-compatibility/2006">
              <mc:Choice xmlns:v="urn:schemas-microsoft-com:vml" Requires="v">
                <p:oleObj spid="_x0000_s7442" name="Equation" r:id="rId10" imgW="4254480" imgH="1968480" progId="Equation.3">
                  <p:embed/>
                </p:oleObj>
              </mc:Choice>
              <mc:Fallback>
                <p:oleObj name="Equation" r:id="rId10" imgW="4254480" imgH="1968480" progId="Equation.3">
                  <p:embed/>
                  <p:pic>
                    <p:nvPicPr>
                      <p:cNvPr id="0" name=""/>
                      <p:cNvPicPr>
                        <a:picLocks noChangeAspect="1" noChangeArrowheads="1"/>
                      </p:cNvPicPr>
                      <p:nvPr/>
                    </p:nvPicPr>
                    <p:blipFill>
                      <a:blip r:embed="rId11"/>
                      <a:srcRect/>
                      <a:stretch>
                        <a:fillRect/>
                      </a:stretch>
                    </p:blipFill>
                    <p:spPr bwMode="auto">
                      <a:xfrm>
                        <a:off x="730804" y="2854546"/>
                        <a:ext cx="7648575" cy="3535363"/>
                      </a:xfrm>
                      <a:prstGeom prst="rect">
                        <a:avLst/>
                      </a:prstGeom>
                      <a:noFill/>
                    </p:spPr>
                  </p:pic>
                </p:oleObj>
              </mc:Fallback>
            </mc:AlternateContent>
          </a:graphicData>
        </a:graphic>
      </p:graphicFrame>
    </p:spTree>
    <p:extLst>
      <p:ext uri="{BB962C8B-B14F-4D97-AF65-F5344CB8AC3E}">
        <p14:creationId xmlns:p14="http://schemas.microsoft.com/office/powerpoint/2010/main" val="29561428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ru-RU" dirty="0" smtClean="0"/>
              <a:t>3</a:t>
            </a:r>
            <a:r>
              <a:rPr lang="en-US" dirty="0" smtClean="0"/>
              <a:t>: critical clearing time</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262934702"/>
              </p:ext>
            </p:extLst>
          </p:nvPr>
        </p:nvGraphicFramePr>
        <p:xfrm>
          <a:off x="753548" y="994067"/>
          <a:ext cx="2327244" cy="1060342"/>
        </p:xfrm>
        <a:graphic>
          <a:graphicData uri="http://schemas.openxmlformats.org/presentationml/2006/ole">
            <mc:AlternateContent xmlns:mc="http://schemas.openxmlformats.org/markup-compatibility/2006">
              <mc:Choice xmlns:v="urn:schemas-microsoft-com:vml" Requires="v">
                <p:oleObj spid="_x0000_s12489" name="Equation" r:id="rId4" imgW="1307880" imgH="596880" progId="Equation.3">
                  <p:embed/>
                </p:oleObj>
              </mc:Choice>
              <mc:Fallback>
                <p:oleObj name="Equation" r:id="rId4" imgW="1307880" imgH="596880" progId="Equation.3">
                  <p:embed/>
                  <p:pic>
                    <p:nvPicPr>
                      <p:cNvPr id="5" name="Object 4"/>
                      <p:cNvPicPr>
                        <a:picLocks noChangeAspect="1" noChangeArrowheads="1"/>
                      </p:cNvPicPr>
                      <p:nvPr/>
                    </p:nvPicPr>
                    <p:blipFill>
                      <a:blip r:embed="rId5"/>
                      <a:srcRect/>
                      <a:stretch>
                        <a:fillRect/>
                      </a:stretch>
                    </p:blipFill>
                    <p:spPr bwMode="auto">
                      <a:xfrm>
                        <a:off x="753548" y="994067"/>
                        <a:ext cx="2327244" cy="1060342"/>
                      </a:xfrm>
                      <a:prstGeom prst="rect">
                        <a:avLst/>
                      </a:prstGeom>
                      <a:noFill/>
                    </p:spPr>
                  </p:pic>
                </p:oleObj>
              </mc:Fallback>
            </mc:AlternateContent>
          </a:graphicData>
        </a:graphic>
      </p:graphicFrame>
      <p:sp>
        <p:nvSpPr>
          <p:cNvPr id="8" name="Rectangle 4"/>
          <p:cNvSpPr>
            <a:spLocks noChangeArrowheads="1"/>
          </p:cNvSpPr>
          <p:nvPr/>
        </p:nvSpPr>
        <p:spPr bwMode="auto">
          <a:xfrm>
            <a:off x="0" y="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cxnSp>
        <p:nvCxnSpPr>
          <p:cNvPr id="4" name="Straight Arrow Connector 3"/>
          <p:cNvCxnSpPr/>
          <p:nvPr/>
        </p:nvCxnSpPr>
        <p:spPr bwMode="auto">
          <a:xfrm flipV="1">
            <a:off x="6533801" y="1337587"/>
            <a:ext cx="0" cy="2088232"/>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1" name="Straight Arrow Connector 10"/>
          <p:cNvCxnSpPr/>
          <p:nvPr/>
        </p:nvCxnSpPr>
        <p:spPr bwMode="auto">
          <a:xfrm>
            <a:off x="6533801" y="3425819"/>
            <a:ext cx="2808312"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4" name="Freeform 13"/>
          <p:cNvSpPr/>
          <p:nvPr/>
        </p:nvSpPr>
        <p:spPr bwMode="auto">
          <a:xfrm>
            <a:off x="6537176" y="1921756"/>
            <a:ext cx="2444897" cy="1504063"/>
          </a:xfrm>
          <a:custGeom>
            <a:avLst/>
            <a:gdLst>
              <a:gd name="connsiteX0" fmla="*/ 0 w 2512540"/>
              <a:gd name="connsiteY0" fmla="*/ 1507524 h 1507524"/>
              <a:gd name="connsiteX1" fmla="*/ 1210962 w 2512540"/>
              <a:gd name="connsiteY1" fmla="*/ 0 h 1507524"/>
              <a:gd name="connsiteX2" fmla="*/ 2512540 w 2512540"/>
              <a:gd name="connsiteY2" fmla="*/ 1507524 h 1507524"/>
            </a:gdLst>
            <a:ahLst/>
            <a:cxnLst>
              <a:cxn ang="0">
                <a:pos x="connsiteX0" y="connsiteY0"/>
              </a:cxn>
              <a:cxn ang="0">
                <a:pos x="connsiteX1" y="connsiteY1"/>
              </a:cxn>
              <a:cxn ang="0">
                <a:pos x="connsiteX2" y="connsiteY2"/>
              </a:cxn>
            </a:cxnLst>
            <a:rect l="l" t="t" r="r" b="b"/>
            <a:pathLst>
              <a:path w="2512540" h="1507524">
                <a:moveTo>
                  <a:pt x="0" y="1507524"/>
                </a:moveTo>
                <a:cubicBezTo>
                  <a:pt x="396102" y="753762"/>
                  <a:pt x="792205" y="0"/>
                  <a:pt x="1210962" y="0"/>
                </a:cubicBezTo>
                <a:cubicBezTo>
                  <a:pt x="1629719" y="0"/>
                  <a:pt x="2071129" y="753762"/>
                  <a:pt x="2512540" y="1507524"/>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cxnSp>
        <p:nvCxnSpPr>
          <p:cNvPr id="16" name="Straight Connector 15"/>
          <p:cNvCxnSpPr>
            <a:stCxn id="14" idx="1"/>
          </p:cNvCxnSpPr>
          <p:nvPr/>
        </p:nvCxnSpPr>
        <p:spPr bwMode="auto">
          <a:xfrm flipH="1">
            <a:off x="6533802" y="1921756"/>
            <a:ext cx="1181734" cy="0"/>
          </a:xfrm>
          <a:prstGeom prst="line">
            <a:avLst/>
          </a:prstGeom>
          <a:solidFill>
            <a:schemeClr val="accent1"/>
          </a:solidFill>
          <a:ln w="6350" cap="flat" cmpd="sng" algn="ctr">
            <a:solidFill>
              <a:schemeClr val="tx1"/>
            </a:solidFill>
            <a:prstDash val="dash"/>
            <a:round/>
            <a:headEnd type="none" w="med" len="med"/>
            <a:tailEnd type="none" w="med" len="med"/>
          </a:ln>
          <a:effectLst/>
        </p:spPr>
      </p:cxnSp>
      <p:cxnSp>
        <p:nvCxnSpPr>
          <p:cNvPr id="18" name="Straight Connector 17"/>
          <p:cNvCxnSpPr/>
          <p:nvPr/>
        </p:nvCxnSpPr>
        <p:spPr bwMode="auto">
          <a:xfrm flipH="1">
            <a:off x="6533801" y="2777747"/>
            <a:ext cx="251591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Straight Connector 20"/>
          <p:cNvCxnSpPr>
            <a:stCxn id="14" idx="1"/>
          </p:cNvCxnSpPr>
          <p:nvPr/>
        </p:nvCxnSpPr>
        <p:spPr bwMode="auto">
          <a:xfrm>
            <a:off x="7715536" y="1921756"/>
            <a:ext cx="42401" cy="1504063"/>
          </a:xfrm>
          <a:prstGeom prst="line">
            <a:avLst/>
          </a:prstGeom>
          <a:solidFill>
            <a:schemeClr val="accent1"/>
          </a:solidFill>
          <a:ln w="6350" cap="flat" cmpd="sng" algn="ctr">
            <a:solidFill>
              <a:schemeClr val="tx1"/>
            </a:solidFill>
            <a:prstDash val="dash"/>
            <a:round/>
            <a:headEnd type="none" w="med" len="med"/>
            <a:tailEnd type="none" w="med" len="med"/>
          </a:ln>
          <a:effectLst/>
        </p:spPr>
      </p:cxnSp>
      <p:cxnSp>
        <p:nvCxnSpPr>
          <p:cNvPr id="23" name="Straight Connector 22"/>
          <p:cNvCxnSpPr/>
          <p:nvPr/>
        </p:nvCxnSpPr>
        <p:spPr bwMode="auto">
          <a:xfrm>
            <a:off x="6893841" y="2777747"/>
            <a:ext cx="0" cy="648072"/>
          </a:xfrm>
          <a:prstGeom prst="line">
            <a:avLst/>
          </a:prstGeom>
          <a:solidFill>
            <a:schemeClr val="accent1"/>
          </a:solidFill>
          <a:ln w="6350" cap="flat" cmpd="sng" algn="ctr">
            <a:solidFill>
              <a:schemeClr val="tx1"/>
            </a:solidFill>
            <a:prstDash val="dash"/>
            <a:round/>
            <a:headEnd type="none" w="med" len="med"/>
            <a:tailEnd type="none" w="med" len="med"/>
          </a:ln>
          <a:effectLst/>
        </p:spPr>
      </p:cxnSp>
      <p:cxnSp>
        <p:nvCxnSpPr>
          <p:cNvPr id="43" name="Straight Connector 42"/>
          <p:cNvCxnSpPr/>
          <p:nvPr/>
        </p:nvCxnSpPr>
        <p:spPr bwMode="auto">
          <a:xfrm>
            <a:off x="8622033" y="2777747"/>
            <a:ext cx="0" cy="648072"/>
          </a:xfrm>
          <a:prstGeom prst="line">
            <a:avLst/>
          </a:prstGeom>
          <a:solidFill>
            <a:schemeClr val="accent1"/>
          </a:solidFill>
          <a:ln w="6350" cap="flat" cmpd="sng" algn="ctr">
            <a:solidFill>
              <a:schemeClr val="tx1"/>
            </a:solidFill>
            <a:prstDash val="dash"/>
            <a:round/>
            <a:headEnd type="none" w="med" len="med"/>
            <a:tailEnd type="none" w="med" len="med"/>
          </a:ln>
          <a:effectLst/>
        </p:spPr>
      </p:cxnSp>
      <p:sp>
        <p:nvSpPr>
          <p:cNvPr id="46" name="TextBox 45"/>
          <p:cNvSpPr txBox="1"/>
          <p:nvPr/>
        </p:nvSpPr>
        <p:spPr>
          <a:xfrm>
            <a:off x="6173761" y="1104795"/>
            <a:ext cx="325730" cy="369332"/>
          </a:xfrm>
          <a:prstGeom prst="rect">
            <a:avLst/>
          </a:prstGeom>
          <a:noFill/>
        </p:spPr>
        <p:txBody>
          <a:bodyPr wrap="none" rtlCol="0">
            <a:spAutoFit/>
          </a:bodyPr>
          <a:lstStyle/>
          <a:p>
            <a:r>
              <a:rPr lang="en-US" dirty="0" smtClean="0"/>
              <a:t>P</a:t>
            </a:r>
            <a:endParaRPr lang="en-US" dirty="0"/>
          </a:p>
        </p:txBody>
      </p:sp>
      <p:sp>
        <p:nvSpPr>
          <p:cNvPr id="47" name="TextBox 46"/>
          <p:cNvSpPr txBox="1"/>
          <p:nvPr/>
        </p:nvSpPr>
        <p:spPr>
          <a:xfrm>
            <a:off x="9259271" y="3425819"/>
            <a:ext cx="309700" cy="369332"/>
          </a:xfrm>
          <a:prstGeom prst="rect">
            <a:avLst/>
          </a:prstGeom>
          <a:noFill/>
        </p:spPr>
        <p:txBody>
          <a:bodyPr wrap="none" rtlCol="0">
            <a:spAutoFit/>
          </a:bodyPr>
          <a:lstStyle/>
          <a:p>
            <a:r>
              <a:rPr lang="el-GR" i="1" dirty="0" smtClean="0"/>
              <a:t>δ</a:t>
            </a:r>
            <a:endParaRPr lang="en-US" i="1" dirty="0"/>
          </a:p>
        </p:txBody>
      </p:sp>
      <mc:AlternateContent xmlns:mc="http://schemas.openxmlformats.org/markup-compatibility/2006" xmlns:a14="http://schemas.microsoft.com/office/drawing/2010/main">
        <mc:Choice Requires="a14">
          <p:sp>
            <p:nvSpPr>
              <p:cNvPr id="48" name="TextBox 47"/>
              <p:cNvSpPr txBox="1"/>
              <p:nvPr/>
            </p:nvSpPr>
            <p:spPr>
              <a:xfrm>
                <a:off x="6638756" y="3417283"/>
                <a:ext cx="3991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l-GR" i="1" dirty="0" smtClean="0">
                              <a:latin typeface="Cambria Math" panose="02040503050406030204" pitchFamily="18" charset="0"/>
                            </a:rPr>
                          </m:ctrlPr>
                        </m:sSubPr>
                        <m:e>
                          <m:r>
                            <m:rPr>
                              <m:nor/>
                            </m:rPr>
                            <a:rPr lang="el-GR" i="1" dirty="0"/>
                            <m:t>δ</m:t>
                          </m:r>
                        </m:e>
                        <m:sub>
                          <m:r>
                            <a:rPr lang="en-US" b="0" i="1" dirty="0" smtClean="0">
                              <a:latin typeface="Cambria Math" panose="02040503050406030204" pitchFamily="18" charset="0"/>
                            </a:rPr>
                            <m:t>0</m:t>
                          </m:r>
                        </m:sub>
                      </m:sSub>
                      <m:r>
                        <m:rPr>
                          <m:nor/>
                        </m:rPr>
                        <a:rPr lang="en-US" b="0" i="1" dirty="0" smtClean="0"/>
                        <m:t>  </m:t>
                      </m:r>
                    </m:oMath>
                  </m:oMathPara>
                </a14:m>
                <a:endParaRPr lang="en-US" i="1" dirty="0"/>
              </a:p>
            </p:txBody>
          </p:sp>
        </mc:Choice>
        <mc:Fallback xmlns="">
          <p:sp>
            <p:nvSpPr>
              <p:cNvPr id="48" name="TextBox 47"/>
              <p:cNvSpPr txBox="1">
                <a:spLocks noRot="1" noChangeAspect="1" noMove="1" noResize="1" noEditPoints="1" noAdjustHandles="1" noChangeArrowheads="1" noChangeShapeType="1" noTextEdit="1"/>
              </p:cNvSpPr>
              <p:nvPr/>
            </p:nvSpPr>
            <p:spPr>
              <a:xfrm>
                <a:off x="6638756" y="3417283"/>
                <a:ext cx="399101" cy="369332"/>
              </a:xfrm>
              <a:prstGeom prst="rect">
                <a:avLst/>
              </a:prstGeom>
              <a:blipFill>
                <a:blip r:embed="rId6"/>
                <a:stretch>
                  <a:fillRect r="-9091" b="-1667"/>
                </a:stretch>
              </a:blipFill>
            </p:spPr>
            <p:txBody>
              <a:bodyPr/>
              <a:lstStyle/>
              <a:p>
                <a:r>
                  <a:rPr lang="fi-FI">
                    <a:noFill/>
                  </a:rPr>
                  <a:t> </a:t>
                </a:r>
              </a:p>
            </p:txBody>
          </p:sp>
        </mc:Fallback>
      </mc:AlternateContent>
      <mc:AlternateContent xmlns:mc="http://schemas.openxmlformats.org/markup-compatibility/2006" xmlns:a14="http://schemas.microsoft.com/office/drawing/2010/main">
        <mc:Choice Requires="a14">
          <p:sp>
            <p:nvSpPr>
              <p:cNvPr id="50" name="TextBox 49"/>
              <p:cNvSpPr txBox="1"/>
              <p:nvPr/>
            </p:nvSpPr>
            <p:spPr>
              <a:xfrm>
                <a:off x="7558386" y="3425819"/>
                <a:ext cx="3991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l-GR" i="1" dirty="0" smtClean="0">
                              <a:latin typeface="Cambria Math" panose="02040503050406030204" pitchFamily="18" charset="0"/>
                            </a:rPr>
                          </m:ctrlPr>
                        </m:sSubPr>
                        <m:e>
                          <m:r>
                            <m:rPr>
                              <m:nor/>
                            </m:rPr>
                            <a:rPr lang="el-GR" i="1" dirty="0"/>
                            <m:t>δ</m:t>
                          </m:r>
                        </m:e>
                        <m:sub>
                          <m:r>
                            <a:rPr lang="en-US" b="0" i="1" dirty="0" smtClean="0">
                              <a:latin typeface="Cambria Math" panose="02040503050406030204" pitchFamily="18" charset="0"/>
                            </a:rPr>
                            <m:t>𝑐𝑟</m:t>
                          </m:r>
                        </m:sub>
                      </m:sSub>
                      <m:r>
                        <m:rPr>
                          <m:nor/>
                        </m:rPr>
                        <a:rPr lang="en-US" b="0" i="1" dirty="0" smtClean="0"/>
                        <m:t>  </m:t>
                      </m:r>
                    </m:oMath>
                  </m:oMathPara>
                </a14:m>
                <a:endParaRPr lang="en-US" i="1" dirty="0"/>
              </a:p>
            </p:txBody>
          </p:sp>
        </mc:Choice>
        <mc:Fallback xmlns="">
          <p:sp>
            <p:nvSpPr>
              <p:cNvPr id="50" name="TextBox 49"/>
              <p:cNvSpPr txBox="1">
                <a:spLocks noRot="1" noChangeAspect="1" noMove="1" noResize="1" noEditPoints="1" noAdjustHandles="1" noChangeArrowheads="1" noChangeShapeType="1" noTextEdit="1"/>
              </p:cNvSpPr>
              <p:nvPr/>
            </p:nvSpPr>
            <p:spPr>
              <a:xfrm>
                <a:off x="7558386" y="3425819"/>
                <a:ext cx="399101" cy="369332"/>
              </a:xfrm>
              <a:prstGeom prst="rect">
                <a:avLst/>
              </a:prstGeom>
              <a:blipFill>
                <a:blip r:embed="rId7"/>
                <a:stretch>
                  <a:fillRect r="-32308"/>
                </a:stretch>
              </a:blipFill>
            </p:spPr>
            <p:txBody>
              <a:bodyPr/>
              <a:lstStyle/>
              <a:p>
                <a:r>
                  <a:rPr lang="fi-FI">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8443093" y="3417283"/>
                <a:ext cx="3991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l-GR" i="1" dirty="0" smtClean="0">
                              <a:latin typeface="Cambria Math" panose="02040503050406030204" pitchFamily="18" charset="0"/>
                            </a:rPr>
                          </m:ctrlPr>
                        </m:sSubPr>
                        <m:e>
                          <m:r>
                            <m:rPr>
                              <m:nor/>
                            </m:rPr>
                            <a:rPr lang="el-GR" i="1" dirty="0"/>
                            <m:t>δ</m:t>
                          </m:r>
                        </m:e>
                        <m:sub>
                          <m:r>
                            <a:rPr lang="en-US" b="0" i="1" dirty="0" smtClean="0">
                              <a:latin typeface="Cambria Math" panose="02040503050406030204" pitchFamily="18" charset="0"/>
                            </a:rPr>
                            <m:t>𝑚</m:t>
                          </m:r>
                        </m:sub>
                      </m:sSub>
                      <m:r>
                        <m:rPr>
                          <m:nor/>
                        </m:rPr>
                        <a:rPr lang="en-US" b="0" i="1" dirty="0" smtClean="0"/>
                        <m:t>  </m:t>
                      </m:r>
                    </m:oMath>
                  </m:oMathPara>
                </a14:m>
                <a:endParaRPr lang="en-US" i="1" dirty="0"/>
              </a:p>
            </p:txBody>
          </p:sp>
        </mc:Choice>
        <mc:Fallback xmlns="">
          <p:sp>
            <p:nvSpPr>
              <p:cNvPr id="51" name="TextBox 50"/>
              <p:cNvSpPr txBox="1">
                <a:spLocks noRot="1" noChangeAspect="1" noMove="1" noResize="1" noEditPoints="1" noAdjustHandles="1" noChangeArrowheads="1" noChangeShapeType="1" noTextEdit="1"/>
              </p:cNvSpPr>
              <p:nvPr/>
            </p:nvSpPr>
            <p:spPr>
              <a:xfrm>
                <a:off x="8443093" y="3417283"/>
                <a:ext cx="399101" cy="369332"/>
              </a:xfrm>
              <a:prstGeom prst="rect">
                <a:avLst/>
              </a:prstGeom>
              <a:blipFill>
                <a:blip r:embed="rId8"/>
                <a:stretch>
                  <a:fillRect r="-26154"/>
                </a:stretch>
              </a:blipFill>
            </p:spPr>
            <p:txBody>
              <a:bodyPr/>
              <a:lstStyle/>
              <a:p>
                <a:r>
                  <a:rPr lang="fi-FI">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7537185" y="1536836"/>
                <a:ext cx="3991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l-GR" i="1" dirty="0" smtClean="0">
                              <a:latin typeface="Cambria Math" panose="02040503050406030204" pitchFamily="18" charset="0"/>
                            </a:rPr>
                          </m:ctrlPr>
                        </m:sSubPr>
                        <m:e>
                          <m:r>
                            <m:rPr>
                              <m:nor/>
                            </m:rPr>
                            <a:rPr lang="en-US" b="0" i="0" dirty="0" smtClean="0">
                              <a:latin typeface="Cambria Math" panose="02040503050406030204" pitchFamily="18" charset="0"/>
                            </a:rPr>
                            <m:t>P</m:t>
                          </m:r>
                        </m:e>
                        <m:sub>
                          <m:r>
                            <a:rPr lang="en-US" b="0" i="1" dirty="0" smtClean="0">
                              <a:latin typeface="Cambria Math" panose="02040503050406030204" pitchFamily="18" charset="0"/>
                            </a:rPr>
                            <m:t>𝑚𝑎𝑥</m:t>
                          </m:r>
                        </m:sub>
                      </m:sSub>
                      <m:r>
                        <m:rPr>
                          <m:nor/>
                        </m:rPr>
                        <a:rPr lang="en-US" b="0" i="0" dirty="0" smtClean="0"/>
                        <m:t>  </m:t>
                      </m:r>
                    </m:oMath>
                  </m:oMathPara>
                </a14:m>
                <a:endParaRPr lang="en-US" dirty="0"/>
              </a:p>
            </p:txBody>
          </p:sp>
        </mc:Choice>
        <mc:Fallback xmlns="">
          <p:sp>
            <p:nvSpPr>
              <p:cNvPr id="52" name="TextBox 51"/>
              <p:cNvSpPr txBox="1">
                <a:spLocks noRot="1" noChangeAspect="1" noMove="1" noResize="1" noEditPoints="1" noAdjustHandles="1" noChangeArrowheads="1" noChangeShapeType="1" noTextEdit="1"/>
              </p:cNvSpPr>
              <p:nvPr/>
            </p:nvSpPr>
            <p:spPr>
              <a:xfrm>
                <a:off x="7537185" y="1536836"/>
                <a:ext cx="399101" cy="369332"/>
              </a:xfrm>
              <a:prstGeom prst="rect">
                <a:avLst/>
              </a:prstGeom>
              <a:blipFill>
                <a:blip r:embed="rId9"/>
                <a:stretch>
                  <a:fillRect r="-69697"/>
                </a:stretch>
              </a:blipFill>
            </p:spPr>
            <p:txBody>
              <a:bodyPr/>
              <a:lstStyle/>
              <a:p>
                <a:r>
                  <a:rPr lang="fi-FI">
                    <a:noFill/>
                  </a:rPr>
                  <a:t> </a:t>
                </a:r>
              </a:p>
            </p:txBody>
          </p:sp>
        </mc:Fallback>
      </mc:AlternateContent>
      <p:sp>
        <p:nvSpPr>
          <p:cNvPr id="54" name="TextBox 53"/>
          <p:cNvSpPr txBox="1"/>
          <p:nvPr/>
        </p:nvSpPr>
        <p:spPr>
          <a:xfrm>
            <a:off x="5979230" y="1673591"/>
            <a:ext cx="497252" cy="369332"/>
          </a:xfrm>
          <a:prstGeom prst="rect">
            <a:avLst/>
          </a:prstGeom>
          <a:noFill/>
        </p:spPr>
        <p:txBody>
          <a:bodyPr wrap="none" rtlCol="0">
            <a:spAutoFit/>
          </a:bodyPr>
          <a:lstStyle/>
          <a:p>
            <a:r>
              <a:rPr lang="en-US" dirty="0" smtClean="0"/>
              <a:t>2.5</a:t>
            </a:r>
            <a:endParaRPr lang="en-US" dirty="0"/>
          </a:p>
        </p:txBody>
      </p:sp>
      <p:sp>
        <p:nvSpPr>
          <p:cNvPr id="55" name="TextBox 54"/>
          <p:cNvSpPr txBox="1"/>
          <p:nvPr/>
        </p:nvSpPr>
        <p:spPr>
          <a:xfrm>
            <a:off x="6192225" y="2567909"/>
            <a:ext cx="284052" cy="369332"/>
          </a:xfrm>
          <a:prstGeom prst="rect">
            <a:avLst/>
          </a:prstGeom>
          <a:noFill/>
        </p:spPr>
        <p:txBody>
          <a:bodyPr wrap="none" rtlCol="0">
            <a:spAutoFit/>
          </a:bodyPr>
          <a:lstStyle/>
          <a:p>
            <a:r>
              <a:rPr lang="en-US" dirty="0" smtClean="0"/>
              <a:t>1</a:t>
            </a:r>
            <a:endParaRPr lang="en-US" dirty="0"/>
          </a:p>
        </p:txBody>
      </p:sp>
      <p:cxnSp>
        <p:nvCxnSpPr>
          <p:cNvPr id="58" name="Straight Connector 57"/>
          <p:cNvCxnSpPr/>
          <p:nvPr/>
        </p:nvCxnSpPr>
        <p:spPr bwMode="auto">
          <a:xfrm flipH="1">
            <a:off x="6893841" y="2777747"/>
            <a:ext cx="23082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 name="Straight Connector 59"/>
          <p:cNvCxnSpPr/>
          <p:nvPr/>
        </p:nvCxnSpPr>
        <p:spPr bwMode="auto">
          <a:xfrm flipH="1">
            <a:off x="6897216" y="2786284"/>
            <a:ext cx="541122" cy="43441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Straight Connector 61"/>
          <p:cNvCxnSpPr/>
          <p:nvPr/>
        </p:nvCxnSpPr>
        <p:spPr bwMode="auto">
          <a:xfrm flipH="1">
            <a:off x="6953883" y="2772298"/>
            <a:ext cx="782852" cy="66910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 name="Straight Connector 63"/>
          <p:cNvCxnSpPr/>
          <p:nvPr/>
        </p:nvCxnSpPr>
        <p:spPr bwMode="auto">
          <a:xfrm flipH="1">
            <a:off x="7281189" y="3056488"/>
            <a:ext cx="455546" cy="36079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 name="Straight Connector 66"/>
          <p:cNvCxnSpPr/>
          <p:nvPr/>
        </p:nvCxnSpPr>
        <p:spPr bwMode="auto">
          <a:xfrm flipV="1">
            <a:off x="7508962" y="3236885"/>
            <a:ext cx="227773" cy="18039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 name="Straight Connector 68"/>
          <p:cNvCxnSpPr/>
          <p:nvPr/>
        </p:nvCxnSpPr>
        <p:spPr bwMode="auto">
          <a:xfrm flipH="1">
            <a:off x="7736735" y="1970181"/>
            <a:ext cx="199551" cy="24316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p:nvPr/>
        </p:nvCxnSpPr>
        <p:spPr bwMode="auto">
          <a:xfrm flipH="1">
            <a:off x="7727711" y="2140098"/>
            <a:ext cx="409376" cy="47676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p:nvPr/>
        </p:nvCxnSpPr>
        <p:spPr bwMode="auto">
          <a:xfrm flipH="1">
            <a:off x="7946572" y="2381703"/>
            <a:ext cx="381030" cy="39604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p:nvPr/>
        </p:nvCxnSpPr>
        <p:spPr bwMode="auto">
          <a:xfrm flipV="1">
            <a:off x="8261993" y="2568425"/>
            <a:ext cx="207037" cy="20387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2" name="TextBox 81"/>
          <p:cNvSpPr txBox="1"/>
          <p:nvPr/>
        </p:nvSpPr>
        <p:spPr>
          <a:xfrm>
            <a:off x="6968982" y="2937757"/>
            <a:ext cx="439544" cy="369332"/>
          </a:xfrm>
          <a:prstGeom prst="rect">
            <a:avLst/>
          </a:prstGeom>
          <a:noFill/>
        </p:spPr>
        <p:txBody>
          <a:bodyPr wrap="none" rtlCol="0">
            <a:spAutoFit/>
          </a:bodyPr>
          <a:lstStyle/>
          <a:p>
            <a:r>
              <a:rPr lang="en-US" dirty="0" smtClean="0"/>
              <a:t>A1</a:t>
            </a:r>
            <a:endParaRPr lang="en-US" dirty="0"/>
          </a:p>
        </p:txBody>
      </p:sp>
      <p:sp>
        <p:nvSpPr>
          <p:cNvPr id="83" name="TextBox 82"/>
          <p:cNvSpPr txBox="1"/>
          <p:nvPr/>
        </p:nvSpPr>
        <p:spPr>
          <a:xfrm>
            <a:off x="7772221" y="2311397"/>
            <a:ext cx="468398" cy="369332"/>
          </a:xfrm>
          <a:prstGeom prst="rect">
            <a:avLst/>
          </a:prstGeom>
          <a:noFill/>
        </p:spPr>
        <p:txBody>
          <a:bodyPr wrap="none" rtlCol="0">
            <a:spAutoFit/>
          </a:bodyPr>
          <a:lstStyle/>
          <a:p>
            <a:r>
              <a:rPr lang="en-US" dirty="0" smtClean="0"/>
              <a:t>A2</a:t>
            </a:r>
            <a:endParaRPr lang="en-US" dirty="0"/>
          </a:p>
        </p:txBody>
      </p:sp>
      <p:sp>
        <p:nvSpPr>
          <p:cNvPr id="85" name="TextBox 84"/>
          <p:cNvSpPr txBox="1"/>
          <p:nvPr/>
        </p:nvSpPr>
        <p:spPr>
          <a:xfrm>
            <a:off x="8809346" y="2432192"/>
            <a:ext cx="393056" cy="369332"/>
          </a:xfrm>
          <a:prstGeom prst="rect">
            <a:avLst/>
          </a:prstGeom>
          <a:noFill/>
        </p:spPr>
        <p:txBody>
          <a:bodyPr wrap="none" rtlCol="0">
            <a:spAutoFit/>
          </a:bodyPr>
          <a:lstStyle/>
          <a:p>
            <a:r>
              <a:rPr lang="en-US" dirty="0" smtClean="0"/>
              <a:t>Pi</a:t>
            </a:r>
            <a:endParaRPr lang="en-US" dirty="0"/>
          </a:p>
        </p:txBody>
      </p:sp>
      <p:graphicFrame>
        <p:nvGraphicFramePr>
          <p:cNvPr id="86" name="Object 85"/>
          <p:cNvGraphicFramePr>
            <a:graphicFrameLocks noChangeAspect="1"/>
          </p:cNvGraphicFramePr>
          <p:nvPr>
            <p:extLst>
              <p:ext uri="{D42A27DB-BD31-4B8C-83A1-F6EECF244321}">
                <p14:modId xmlns:p14="http://schemas.microsoft.com/office/powerpoint/2010/main" val="1425051238"/>
              </p:ext>
            </p:extLst>
          </p:nvPr>
        </p:nvGraphicFramePr>
        <p:xfrm>
          <a:off x="797710" y="1883752"/>
          <a:ext cx="2124075" cy="341313"/>
        </p:xfrm>
        <a:graphic>
          <a:graphicData uri="http://schemas.openxmlformats.org/presentationml/2006/ole">
            <mc:AlternateContent xmlns:mc="http://schemas.openxmlformats.org/markup-compatibility/2006">
              <mc:Choice xmlns:v="urn:schemas-microsoft-com:vml" Requires="v">
                <p:oleObj spid="_x0000_s12490" name="Equation" r:id="rId10" imgW="1180800" imgH="190440" progId="Equation.3">
                  <p:embed/>
                </p:oleObj>
              </mc:Choice>
              <mc:Fallback>
                <p:oleObj name="Equation" r:id="rId10" imgW="1180800" imgH="190440" progId="Equation.3">
                  <p:embed/>
                  <p:pic>
                    <p:nvPicPr>
                      <p:cNvPr id="86" name="Object 85"/>
                      <p:cNvPicPr>
                        <a:picLocks noChangeAspect="1" noChangeArrowheads="1"/>
                      </p:cNvPicPr>
                      <p:nvPr/>
                    </p:nvPicPr>
                    <p:blipFill>
                      <a:blip r:embed="rId11"/>
                      <a:srcRect/>
                      <a:stretch>
                        <a:fillRect/>
                      </a:stretch>
                    </p:blipFill>
                    <p:spPr bwMode="auto">
                      <a:xfrm>
                        <a:off x="797710" y="1883752"/>
                        <a:ext cx="2124075" cy="341313"/>
                      </a:xfrm>
                      <a:prstGeom prst="rect">
                        <a:avLst/>
                      </a:prstGeom>
                      <a:noFill/>
                    </p:spPr>
                  </p:pic>
                </p:oleObj>
              </mc:Fallback>
            </mc:AlternateContent>
          </a:graphicData>
        </a:graphic>
      </p:graphicFrame>
      <p:graphicFrame>
        <p:nvGraphicFramePr>
          <p:cNvPr id="87" name="Object 86"/>
          <p:cNvGraphicFramePr>
            <a:graphicFrameLocks noChangeAspect="1"/>
          </p:cNvGraphicFramePr>
          <p:nvPr>
            <p:extLst>
              <p:ext uri="{D42A27DB-BD31-4B8C-83A1-F6EECF244321}">
                <p14:modId xmlns:p14="http://schemas.microsoft.com/office/powerpoint/2010/main" val="388185221"/>
              </p:ext>
            </p:extLst>
          </p:nvPr>
        </p:nvGraphicFramePr>
        <p:xfrm>
          <a:off x="822482" y="5445224"/>
          <a:ext cx="5995987" cy="838200"/>
        </p:xfrm>
        <a:graphic>
          <a:graphicData uri="http://schemas.openxmlformats.org/presentationml/2006/ole">
            <mc:AlternateContent xmlns:mc="http://schemas.openxmlformats.org/markup-compatibility/2006">
              <mc:Choice xmlns:v="urn:schemas-microsoft-com:vml" Requires="v">
                <p:oleObj spid="_x0000_s12491" name="Kaava" r:id="rId12" imgW="3441600" imgH="482400" progId="Equation.3">
                  <p:embed/>
                </p:oleObj>
              </mc:Choice>
              <mc:Fallback>
                <p:oleObj name="Kaava" r:id="rId12" imgW="3441600" imgH="482400" progId="Equation.3">
                  <p:embed/>
                  <p:pic>
                    <p:nvPicPr>
                      <p:cNvPr id="87" name="Object 86"/>
                      <p:cNvPicPr>
                        <a:picLocks noChangeAspect="1" noChangeArrowheads="1"/>
                      </p:cNvPicPr>
                      <p:nvPr/>
                    </p:nvPicPr>
                    <p:blipFill>
                      <a:blip r:embed="rId13"/>
                      <a:srcRect/>
                      <a:stretch>
                        <a:fillRect/>
                      </a:stretch>
                    </p:blipFill>
                    <p:spPr bwMode="auto">
                      <a:xfrm>
                        <a:off x="822482" y="5445224"/>
                        <a:ext cx="5995987" cy="838200"/>
                      </a:xfrm>
                      <a:prstGeom prst="rect">
                        <a:avLst/>
                      </a:prstGeom>
                      <a:noFill/>
                      <a:ln>
                        <a:solidFill>
                          <a:srgbClr val="FF0000"/>
                        </a:solidFill>
                      </a:ln>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457196177"/>
              </p:ext>
            </p:extLst>
          </p:nvPr>
        </p:nvGraphicFramePr>
        <p:xfrm>
          <a:off x="848544" y="2619862"/>
          <a:ext cx="1928813" cy="2360613"/>
        </p:xfrm>
        <a:graphic>
          <a:graphicData uri="http://schemas.openxmlformats.org/presentationml/2006/ole">
            <mc:AlternateContent xmlns:mc="http://schemas.openxmlformats.org/markup-compatibility/2006">
              <mc:Choice xmlns:v="urn:schemas-microsoft-com:vml" Requires="v">
                <p:oleObj spid="_x0000_s12492" name="Kaava" r:id="rId14" imgW="1257120" imgH="1536480" progId="Equation.3">
                  <p:embed/>
                </p:oleObj>
              </mc:Choice>
              <mc:Fallback>
                <p:oleObj name="Kaava" r:id="rId14" imgW="1257120" imgH="1536480" progId="Equation.3">
                  <p:embed/>
                  <p:pic>
                    <p:nvPicPr>
                      <p:cNvPr id="0" name="Object 1037"/>
                      <p:cNvPicPr>
                        <a:picLocks noChangeAspect="1" noChangeArrowheads="1"/>
                      </p:cNvPicPr>
                      <p:nvPr/>
                    </p:nvPicPr>
                    <p:blipFill>
                      <a:blip r:embed="rId15"/>
                      <a:srcRect/>
                      <a:stretch>
                        <a:fillRect/>
                      </a:stretch>
                    </p:blipFill>
                    <p:spPr bwMode="hidden">
                      <a:xfrm>
                        <a:off x="848544" y="2619862"/>
                        <a:ext cx="1928813" cy="2360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TextBox 5"/>
          <p:cNvSpPr txBox="1"/>
          <p:nvPr/>
        </p:nvSpPr>
        <p:spPr>
          <a:xfrm>
            <a:off x="3518092" y="2791539"/>
            <a:ext cx="2137124" cy="369332"/>
          </a:xfrm>
          <a:prstGeom prst="rect">
            <a:avLst/>
          </a:prstGeom>
          <a:noFill/>
        </p:spPr>
        <p:txBody>
          <a:bodyPr wrap="none" rtlCol="0">
            <a:spAutoFit/>
          </a:bodyPr>
          <a:lstStyle/>
          <a:p>
            <a:r>
              <a:rPr lang="fi-FI" dirty="0" err="1" smtClean="0"/>
              <a:t>From</a:t>
            </a:r>
            <a:r>
              <a:rPr lang="fi-FI" dirty="0" smtClean="0"/>
              <a:t> </a:t>
            </a:r>
            <a:r>
              <a:rPr lang="fi-FI" dirty="0" err="1" smtClean="0"/>
              <a:t>lecture</a:t>
            </a:r>
            <a:r>
              <a:rPr lang="fi-FI" dirty="0" smtClean="0"/>
              <a:t> </a:t>
            </a:r>
            <a:r>
              <a:rPr lang="fi-FI" dirty="0" err="1" smtClean="0"/>
              <a:t>slides</a:t>
            </a:r>
            <a:endParaRPr lang="fi-FI" dirty="0"/>
          </a:p>
        </p:txBody>
      </p:sp>
      <p:sp>
        <p:nvSpPr>
          <p:cNvPr id="7" name="TextBox 6"/>
          <p:cNvSpPr txBox="1"/>
          <p:nvPr/>
        </p:nvSpPr>
        <p:spPr>
          <a:xfrm>
            <a:off x="3550568" y="3611571"/>
            <a:ext cx="1984839" cy="646331"/>
          </a:xfrm>
          <a:prstGeom prst="rect">
            <a:avLst/>
          </a:prstGeom>
          <a:noFill/>
        </p:spPr>
        <p:txBody>
          <a:bodyPr wrap="none" rtlCol="0">
            <a:spAutoFit/>
          </a:bodyPr>
          <a:lstStyle/>
          <a:p>
            <a:r>
              <a:rPr lang="fi-FI" dirty="0" err="1" smtClean="0"/>
              <a:t>Multiply</a:t>
            </a:r>
            <a:r>
              <a:rPr lang="fi-FI" dirty="0" smtClean="0"/>
              <a:t> </a:t>
            </a:r>
            <a:r>
              <a:rPr lang="fi-FI" dirty="0" err="1" smtClean="0"/>
              <a:t>by</a:t>
            </a:r>
            <a:r>
              <a:rPr lang="fi-FI" dirty="0" smtClean="0"/>
              <a:t> 4 and</a:t>
            </a:r>
          </a:p>
          <a:p>
            <a:r>
              <a:rPr lang="fi-FI" dirty="0" err="1" smtClean="0"/>
              <a:t>Divide</a:t>
            </a:r>
            <a:r>
              <a:rPr lang="fi-FI" dirty="0" smtClean="0"/>
              <a:t> </a:t>
            </a:r>
            <a:r>
              <a:rPr lang="fi-FI" dirty="0" err="1" smtClean="0"/>
              <a:t>by</a:t>
            </a:r>
            <a:r>
              <a:rPr lang="fi-FI" dirty="0" smtClean="0"/>
              <a:t>  </a:t>
            </a:r>
            <a:r>
              <a:rPr lang="el-GR" dirty="0" smtClean="0"/>
              <a:t>ω</a:t>
            </a:r>
            <a:endParaRPr lang="fi-FI" dirty="0"/>
          </a:p>
        </p:txBody>
      </p:sp>
    </p:spTree>
    <p:extLst>
      <p:ext uri="{BB962C8B-B14F-4D97-AF65-F5344CB8AC3E}">
        <p14:creationId xmlns:p14="http://schemas.microsoft.com/office/powerpoint/2010/main" val="4273133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4 </a:t>
            </a:r>
          </a:p>
        </p:txBody>
      </p:sp>
      <p:sp>
        <p:nvSpPr>
          <p:cNvPr id="4" name="Content Placeholder 3"/>
          <p:cNvSpPr>
            <a:spLocks noGrp="1"/>
          </p:cNvSpPr>
          <p:nvPr>
            <p:ph idx="1"/>
          </p:nvPr>
        </p:nvSpPr>
        <p:spPr>
          <a:xfrm>
            <a:off x="619125" y="1582740"/>
            <a:ext cx="8650288" cy="4294187"/>
          </a:xfrm>
        </p:spPr>
        <p:txBody>
          <a:bodyPr/>
          <a:lstStyle/>
          <a:p>
            <a:pPr algn="just"/>
            <a:r>
              <a:rPr lang="en-US" dirty="0"/>
              <a:t>A </a:t>
            </a:r>
            <a:r>
              <a:rPr lang="en-US" dirty="0" smtClean="0"/>
              <a:t>60-Hz </a:t>
            </a:r>
            <a:r>
              <a:rPr lang="en-US" dirty="0"/>
              <a:t>generator is supplying 60% of </a:t>
            </a:r>
            <a:r>
              <a:rPr lang="en-US" dirty="0" err="1"/>
              <a:t>P</a:t>
            </a:r>
            <a:r>
              <a:rPr lang="en-US" baseline="-25000" dirty="0" err="1"/>
              <a:t>max</a:t>
            </a:r>
            <a:r>
              <a:rPr lang="en-US" dirty="0"/>
              <a:t> to an infinite bus through a reactive network. A fault occurs which increases the reactance of the network between the generator internal voltage and the infinite bus by 400%. When the fault is cleared, the maximum power that can be delivered is 80% of the original maximum value. Determine the critical clearing angle for the condition described.</a:t>
            </a:r>
            <a:endParaRPr lang="ru-RU" dirty="0"/>
          </a:p>
        </p:txBody>
      </p:sp>
    </p:spTree>
    <p:extLst>
      <p:ext uri="{BB962C8B-B14F-4D97-AF65-F5344CB8AC3E}">
        <p14:creationId xmlns:p14="http://schemas.microsoft.com/office/powerpoint/2010/main" val="35249088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808984" y="1052736"/>
            <a:ext cx="4894989" cy="1477328"/>
          </a:xfrm>
          <a:prstGeom prst="rect">
            <a:avLst/>
          </a:prstGeom>
        </p:spPr>
        <p:txBody>
          <a:bodyPr wrap="square">
            <a:spAutoFit/>
          </a:bodyPr>
          <a:lstStyle/>
          <a:p>
            <a:pPr algn="just"/>
            <a:r>
              <a:rPr lang="en-US" dirty="0">
                <a:solidFill>
                  <a:srgbClr val="333333"/>
                </a:solidFill>
                <a:latin typeface="Aspira"/>
              </a:rPr>
              <a:t>Power-angle curve </a:t>
            </a:r>
            <a:r>
              <a:rPr lang="en-US" i="1" dirty="0">
                <a:solidFill>
                  <a:srgbClr val="333333"/>
                </a:solidFill>
                <a:latin typeface="Aspira"/>
              </a:rPr>
              <a:t>A</a:t>
            </a:r>
            <a:r>
              <a:rPr lang="en-US" dirty="0">
                <a:solidFill>
                  <a:srgbClr val="333333"/>
                </a:solidFill>
                <a:latin typeface="Aspira"/>
              </a:rPr>
              <a:t> before a fault, </a:t>
            </a:r>
            <a:r>
              <a:rPr lang="en-US" i="1" dirty="0">
                <a:solidFill>
                  <a:srgbClr val="333333"/>
                </a:solidFill>
                <a:latin typeface="Aspira"/>
              </a:rPr>
              <a:t>B</a:t>
            </a:r>
            <a:r>
              <a:rPr lang="en-US" dirty="0">
                <a:solidFill>
                  <a:srgbClr val="333333"/>
                </a:solidFill>
                <a:latin typeface="Aspira"/>
              </a:rPr>
              <a:t> during the fault, and </a:t>
            </a:r>
            <a:r>
              <a:rPr lang="en-US" i="1" dirty="0">
                <a:solidFill>
                  <a:srgbClr val="333333"/>
                </a:solidFill>
                <a:latin typeface="Aspira"/>
              </a:rPr>
              <a:t>C</a:t>
            </a:r>
            <a:r>
              <a:rPr lang="en-US" dirty="0">
                <a:solidFill>
                  <a:srgbClr val="333333"/>
                </a:solidFill>
                <a:latin typeface="Aspira"/>
              </a:rPr>
              <a:t> after the fault such that </a:t>
            </a:r>
            <a:r>
              <a:rPr lang="en-US" i="1" dirty="0">
                <a:solidFill>
                  <a:srgbClr val="333333"/>
                </a:solidFill>
                <a:latin typeface="Aspira"/>
              </a:rPr>
              <a:t>A</a:t>
            </a:r>
            <a:r>
              <a:rPr lang="en-US" dirty="0">
                <a:solidFill>
                  <a:srgbClr val="333333"/>
                </a:solidFill>
                <a:latin typeface="Aspira"/>
              </a:rPr>
              <a:t> = </a:t>
            </a:r>
            <a:r>
              <a:rPr lang="en-US" i="1" dirty="0" err="1">
                <a:solidFill>
                  <a:srgbClr val="333333"/>
                </a:solidFill>
                <a:latin typeface="Aspira"/>
              </a:rPr>
              <a:t>P</a:t>
            </a:r>
            <a:r>
              <a:rPr lang="en-US" baseline="-25000" dirty="0" err="1">
                <a:solidFill>
                  <a:srgbClr val="333333"/>
                </a:solidFill>
                <a:latin typeface="Aspira"/>
              </a:rPr>
              <a:t>max</a:t>
            </a:r>
            <a:r>
              <a:rPr lang="en-US" dirty="0">
                <a:solidFill>
                  <a:srgbClr val="333333"/>
                </a:solidFill>
                <a:latin typeface="Aspira"/>
              </a:rPr>
              <a:t> sin </a:t>
            </a:r>
            <a:r>
              <a:rPr lang="en-US" i="1" dirty="0">
                <a:solidFill>
                  <a:srgbClr val="333333"/>
                </a:solidFill>
                <a:latin typeface="Aspira"/>
              </a:rPr>
              <a:t>δ, B</a:t>
            </a:r>
            <a:r>
              <a:rPr lang="en-US" dirty="0">
                <a:solidFill>
                  <a:srgbClr val="333333"/>
                </a:solidFill>
                <a:latin typeface="Aspira"/>
              </a:rPr>
              <a:t> =</a:t>
            </a:r>
            <a:r>
              <a:rPr lang="en-US" i="1" dirty="0">
                <a:solidFill>
                  <a:srgbClr val="333333"/>
                </a:solidFill>
                <a:latin typeface="Aspira"/>
              </a:rPr>
              <a:t>k</a:t>
            </a:r>
            <a:r>
              <a:rPr lang="en-US" baseline="-25000" dirty="0">
                <a:solidFill>
                  <a:srgbClr val="333333"/>
                </a:solidFill>
                <a:latin typeface="Aspira"/>
              </a:rPr>
              <a:t>1</a:t>
            </a:r>
            <a:r>
              <a:rPr lang="en-US" i="1" dirty="0">
                <a:solidFill>
                  <a:srgbClr val="333333"/>
                </a:solidFill>
                <a:latin typeface="Aspira"/>
              </a:rPr>
              <a:t>A</a:t>
            </a:r>
            <a:r>
              <a:rPr lang="en-US" dirty="0">
                <a:solidFill>
                  <a:srgbClr val="333333"/>
                </a:solidFill>
                <a:latin typeface="Aspira"/>
              </a:rPr>
              <a:t>, and </a:t>
            </a:r>
            <a:r>
              <a:rPr lang="en-US" i="1" dirty="0">
                <a:solidFill>
                  <a:srgbClr val="333333"/>
                </a:solidFill>
                <a:latin typeface="Aspira"/>
              </a:rPr>
              <a:t>C</a:t>
            </a:r>
            <a:r>
              <a:rPr lang="en-US" dirty="0">
                <a:solidFill>
                  <a:srgbClr val="333333"/>
                </a:solidFill>
                <a:latin typeface="Aspira"/>
              </a:rPr>
              <a:t> = </a:t>
            </a:r>
            <a:r>
              <a:rPr lang="en-US" i="1" dirty="0">
                <a:solidFill>
                  <a:srgbClr val="333333"/>
                </a:solidFill>
                <a:latin typeface="Aspira"/>
              </a:rPr>
              <a:t>k</a:t>
            </a:r>
            <a:r>
              <a:rPr lang="en-US" baseline="-25000" dirty="0">
                <a:solidFill>
                  <a:srgbClr val="333333"/>
                </a:solidFill>
                <a:latin typeface="Aspira"/>
              </a:rPr>
              <a:t>2</a:t>
            </a:r>
            <a:r>
              <a:rPr lang="en-US" i="1" dirty="0">
                <a:solidFill>
                  <a:srgbClr val="333333"/>
                </a:solidFill>
                <a:latin typeface="Aspira"/>
              </a:rPr>
              <a:t>A</a:t>
            </a:r>
            <a:r>
              <a:rPr lang="en-US" dirty="0">
                <a:solidFill>
                  <a:srgbClr val="333333"/>
                </a:solidFill>
                <a:latin typeface="Aspira"/>
              </a:rPr>
              <a:t>, with </a:t>
            </a:r>
            <a:r>
              <a:rPr lang="en-US" i="1" dirty="0">
                <a:solidFill>
                  <a:srgbClr val="333333"/>
                </a:solidFill>
                <a:latin typeface="Aspira"/>
              </a:rPr>
              <a:t>k</a:t>
            </a:r>
            <a:r>
              <a:rPr lang="en-US" baseline="-25000" dirty="0">
                <a:solidFill>
                  <a:srgbClr val="333333"/>
                </a:solidFill>
                <a:latin typeface="Aspira"/>
              </a:rPr>
              <a:t>1</a:t>
            </a:r>
            <a:r>
              <a:rPr lang="en-US" dirty="0">
                <a:solidFill>
                  <a:srgbClr val="333333"/>
                </a:solidFill>
                <a:latin typeface="Aspira"/>
              </a:rPr>
              <a:t> &lt; </a:t>
            </a:r>
            <a:r>
              <a:rPr lang="en-US" i="1" dirty="0">
                <a:solidFill>
                  <a:srgbClr val="333333"/>
                </a:solidFill>
                <a:latin typeface="Aspira"/>
              </a:rPr>
              <a:t>k</a:t>
            </a:r>
            <a:r>
              <a:rPr lang="en-US" baseline="-25000" dirty="0">
                <a:solidFill>
                  <a:srgbClr val="333333"/>
                </a:solidFill>
                <a:latin typeface="Aspira"/>
              </a:rPr>
              <a:t>2</a:t>
            </a:r>
            <a:r>
              <a:rPr lang="en-US" dirty="0">
                <a:solidFill>
                  <a:srgbClr val="333333"/>
                </a:solidFill>
                <a:latin typeface="Aspira"/>
              </a:rPr>
              <a:t>. For stability, we must have area </a:t>
            </a:r>
            <a:r>
              <a:rPr lang="en-US" i="1" dirty="0">
                <a:solidFill>
                  <a:srgbClr val="333333"/>
                </a:solidFill>
                <a:latin typeface="Aspira"/>
              </a:rPr>
              <a:t>A</a:t>
            </a:r>
            <a:r>
              <a:rPr lang="en-US" baseline="-25000" dirty="0">
                <a:solidFill>
                  <a:srgbClr val="333333"/>
                </a:solidFill>
                <a:latin typeface="Aspira"/>
              </a:rPr>
              <a:t>1</a:t>
            </a:r>
            <a:r>
              <a:rPr lang="en-US" dirty="0">
                <a:solidFill>
                  <a:srgbClr val="333333"/>
                </a:solidFill>
                <a:latin typeface="Aspira"/>
              </a:rPr>
              <a:t> = area </a:t>
            </a:r>
            <a:r>
              <a:rPr lang="en-US" i="1" dirty="0">
                <a:solidFill>
                  <a:srgbClr val="333333"/>
                </a:solidFill>
                <a:latin typeface="Aspira"/>
              </a:rPr>
              <a:t>A</a:t>
            </a:r>
            <a:r>
              <a:rPr lang="en-US" baseline="-25000" dirty="0">
                <a:solidFill>
                  <a:srgbClr val="333333"/>
                </a:solidFill>
                <a:latin typeface="Aspira"/>
              </a:rPr>
              <a:t>2</a:t>
            </a:r>
            <a:r>
              <a:rPr lang="en-US" dirty="0">
                <a:solidFill>
                  <a:srgbClr val="333333"/>
                </a:solidFill>
                <a:latin typeface="Aspira"/>
              </a:rPr>
              <a:t>.</a:t>
            </a:r>
            <a:endParaRPr lang="ru-RU" dirty="0"/>
          </a:p>
        </p:txBody>
      </p:sp>
      <p:pic>
        <p:nvPicPr>
          <p:cNvPr id="9218" name="Picture 2" descr="ima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3734" y="2348880"/>
            <a:ext cx="3975250" cy="3351883"/>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5" name="TextBox 4"/>
              <p:cNvSpPr txBox="1"/>
              <p:nvPr/>
            </p:nvSpPr>
            <p:spPr>
              <a:xfrm>
                <a:off x="4664968" y="2706573"/>
                <a:ext cx="4484754" cy="8818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fi-FI" b="0" i="1" smtClean="0">
                              <a:latin typeface="Cambria Math" panose="02040503050406030204" pitchFamily="18" charset="0"/>
                            </a:rPr>
                            <m:t>𝑘</m:t>
                          </m:r>
                        </m:e>
                        <m:sub>
                          <m:r>
                            <a:rPr lang="fi-FI" b="0" i="1" smtClean="0">
                              <a:latin typeface="Cambria Math" panose="02040503050406030204" pitchFamily="18" charset="0"/>
                            </a:rPr>
                            <m:t>1</m:t>
                          </m:r>
                        </m:sub>
                      </m:sSub>
                      <m:r>
                        <a:rPr lang="ru-RU" b="0" i="1" smtClean="0">
                          <a:latin typeface="Cambria Math" panose="02040503050406030204" pitchFamily="18" charset="0"/>
                        </a:rPr>
                        <m:t>=</m:t>
                      </m:r>
                      <m:f>
                        <m:fPr>
                          <m:ctrlPr>
                            <a:rPr lang="ru-RU"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𝑋</m:t>
                              </m:r>
                            </m:e>
                            <m:sub>
                              <m:r>
                                <a:rPr lang="en-US" b="0" i="1" smtClean="0">
                                  <a:latin typeface="Cambria Math" panose="02040503050406030204" pitchFamily="18" charset="0"/>
                                </a:rPr>
                                <m:t>𝑏𝑒𝑓𝑜𝑟𝑒</m:t>
                              </m:r>
                              <m:r>
                                <a:rPr lang="en-US" b="0" i="1" smtClean="0">
                                  <a:latin typeface="Cambria Math" panose="02040503050406030204" pitchFamily="18" charset="0"/>
                                </a:rPr>
                                <m:t> </m:t>
                              </m:r>
                              <m:r>
                                <a:rPr lang="en-US" b="0" i="1" smtClean="0">
                                  <a:latin typeface="Cambria Math" panose="02040503050406030204" pitchFamily="18" charset="0"/>
                                </a:rPr>
                                <m:t>𝑓𝑎𝑢𝑙𝑡</m:t>
                              </m:r>
                            </m:sub>
                          </m:sSub>
                        </m:num>
                        <m:den>
                          <m:sSub>
                            <m:sSubPr>
                              <m:ctrlPr>
                                <a:rPr lang="ru-RU" b="0" i="1" smtClean="0">
                                  <a:latin typeface="Cambria Math" panose="02040503050406030204" pitchFamily="18" charset="0"/>
                                </a:rPr>
                              </m:ctrlPr>
                            </m:sSubPr>
                            <m:e>
                              <m:r>
                                <a:rPr lang="en-US" b="0" i="1" smtClean="0">
                                  <a:latin typeface="Cambria Math" panose="02040503050406030204" pitchFamily="18" charset="0"/>
                                </a:rPr>
                                <m:t>𝑋</m:t>
                              </m:r>
                            </m:e>
                            <m:sub>
                              <m:r>
                                <a:rPr lang="en-US" b="0" i="1" smtClean="0">
                                  <a:latin typeface="Cambria Math" panose="02040503050406030204" pitchFamily="18" charset="0"/>
                                </a:rPr>
                                <m:t>𝑑𝑢𝑟𝑖𝑛𝑔</m:t>
                              </m:r>
                              <m:r>
                                <a:rPr lang="en-US" b="0" i="1" smtClean="0">
                                  <a:latin typeface="Cambria Math" panose="02040503050406030204" pitchFamily="18" charset="0"/>
                                </a:rPr>
                                <m:t> </m:t>
                              </m:r>
                              <m:r>
                                <a:rPr lang="en-US" b="0" i="1" smtClean="0">
                                  <a:latin typeface="Cambria Math" panose="02040503050406030204" pitchFamily="18" charset="0"/>
                                </a:rPr>
                                <m:t>𝑓𝑎𝑢𝑙𝑡</m:t>
                              </m:r>
                            </m:sub>
                          </m:sSub>
                        </m:den>
                      </m:f>
                      <m:r>
                        <a:rPr lang="fi-FI" b="0" i="1" smtClean="0">
                          <a:latin typeface="Cambria Math" panose="02040503050406030204" pitchFamily="18" charset="0"/>
                        </a:rPr>
                        <m:t>=</m:t>
                      </m:r>
                      <m:f>
                        <m:fPr>
                          <m:ctrlPr>
                            <a:rPr lang="ru-RU"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𝑋</m:t>
                              </m:r>
                            </m:e>
                            <m:sub>
                              <m:r>
                                <a:rPr lang="en-US" i="1">
                                  <a:latin typeface="Cambria Math" panose="02040503050406030204" pitchFamily="18" charset="0"/>
                                </a:rPr>
                                <m:t>𝑏𝑒𝑓𝑜𝑟𝑒</m:t>
                              </m:r>
                              <m:r>
                                <a:rPr lang="en-US" i="1">
                                  <a:latin typeface="Cambria Math" panose="02040503050406030204" pitchFamily="18" charset="0"/>
                                </a:rPr>
                                <m:t> </m:t>
                              </m:r>
                              <m:r>
                                <a:rPr lang="en-US" i="1">
                                  <a:latin typeface="Cambria Math" panose="02040503050406030204" pitchFamily="18" charset="0"/>
                                </a:rPr>
                                <m:t>𝑓𝑎𝑢𝑙𝑡</m:t>
                              </m:r>
                            </m:sub>
                          </m:sSub>
                        </m:num>
                        <m:den>
                          <m:sSub>
                            <m:sSubPr>
                              <m:ctrlPr>
                                <a:rPr lang="en-US" i="1">
                                  <a:latin typeface="Cambria Math" panose="02040503050406030204" pitchFamily="18" charset="0"/>
                                </a:rPr>
                              </m:ctrlPr>
                            </m:sSubPr>
                            <m:e>
                              <m:r>
                                <a:rPr lang="en-US" i="1">
                                  <a:latin typeface="Cambria Math" panose="02040503050406030204" pitchFamily="18" charset="0"/>
                                </a:rPr>
                                <m:t>𝑋</m:t>
                              </m:r>
                            </m:e>
                            <m:sub>
                              <m:r>
                                <a:rPr lang="en-US" i="1">
                                  <a:latin typeface="Cambria Math" panose="02040503050406030204" pitchFamily="18" charset="0"/>
                                </a:rPr>
                                <m:t>𝑏𝑒𝑓𝑜𝑟𝑒</m:t>
                              </m:r>
                              <m:r>
                                <a:rPr lang="en-US" i="1">
                                  <a:latin typeface="Cambria Math" panose="02040503050406030204" pitchFamily="18" charset="0"/>
                                </a:rPr>
                                <m:t> </m:t>
                              </m:r>
                              <m:r>
                                <a:rPr lang="en-US" i="1">
                                  <a:latin typeface="Cambria Math" panose="02040503050406030204" pitchFamily="18" charset="0"/>
                                </a:rPr>
                                <m:t>𝑓𝑎𝑢𝑙𝑡</m:t>
                              </m:r>
                            </m:sub>
                          </m:sSub>
                          <m:r>
                            <a:rPr lang="fi-FI" b="0" i="1" smtClean="0">
                              <a:latin typeface="Cambria Math" panose="02040503050406030204" pitchFamily="18" charset="0"/>
                            </a:rPr>
                            <m:t>(1.0+4.0)</m:t>
                          </m:r>
                        </m:den>
                      </m:f>
                    </m:oMath>
                  </m:oMathPara>
                </a14:m>
                <a:endParaRPr lang="fi-FI" dirty="0" smtClean="0"/>
              </a:p>
              <a:p>
                <a:endParaRPr lang="en-US" dirty="0"/>
              </a:p>
            </p:txBody>
          </p:sp>
        </mc:Choice>
        <mc:Fallback xmlns="">
          <p:sp>
            <p:nvSpPr>
              <p:cNvPr id="5" name="TextBox 4"/>
              <p:cNvSpPr txBox="1">
                <a:spLocks noRot="1" noChangeAspect="1" noMove="1" noResize="1" noEditPoints="1" noAdjustHandles="1" noChangeArrowheads="1" noChangeShapeType="1" noTextEdit="1"/>
              </p:cNvSpPr>
              <p:nvPr/>
            </p:nvSpPr>
            <p:spPr>
              <a:xfrm>
                <a:off x="4664968" y="2706573"/>
                <a:ext cx="4484754" cy="881844"/>
              </a:xfrm>
              <a:prstGeom prst="rect">
                <a:avLst/>
              </a:prstGeom>
              <a:blipFill>
                <a:blip r:embed="rId5"/>
                <a:stretch>
                  <a:fillRect/>
                </a:stretch>
              </a:blipFill>
            </p:spPr>
            <p:txBody>
              <a:bodyPr/>
              <a:lstStyle/>
              <a:p>
                <a:r>
                  <a:rPr lang="fi-FI">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6342436" y="3722398"/>
                <a:ext cx="1812804" cy="60484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fi-FI" b="0" i="1" smtClean="0">
                              <a:latin typeface="Cambria Math" panose="02040503050406030204" pitchFamily="18" charset="0"/>
                            </a:rPr>
                            <m:t>𝑘</m:t>
                          </m:r>
                        </m:e>
                        <m:sub>
                          <m:r>
                            <a:rPr lang="en-US" b="0" i="1" smtClean="0">
                              <a:latin typeface="Cambria Math" panose="02040503050406030204" pitchFamily="18" charset="0"/>
                            </a:rPr>
                            <m:t>2</m:t>
                          </m:r>
                        </m:sub>
                      </m:sSub>
                      <m:r>
                        <a:rPr lang="ru-RU" b="0" i="1" smtClean="0">
                          <a:latin typeface="Cambria Math" panose="02040503050406030204" pitchFamily="18" charset="0"/>
                        </a:rPr>
                        <m:t>=</m:t>
                      </m:r>
                      <m:f>
                        <m:fPr>
                          <m:ctrlPr>
                            <a:rPr lang="ru-RU"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𝑋</m:t>
                              </m:r>
                            </m:e>
                            <m:sub>
                              <m:r>
                                <a:rPr lang="en-US" b="0" i="1" smtClean="0">
                                  <a:latin typeface="Cambria Math" panose="02040503050406030204" pitchFamily="18" charset="0"/>
                                </a:rPr>
                                <m:t>𝑏𝑒𝑓𝑜𝑟𝑒</m:t>
                              </m:r>
                              <m:r>
                                <a:rPr lang="en-US" b="0" i="1" smtClean="0">
                                  <a:latin typeface="Cambria Math" panose="02040503050406030204" pitchFamily="18" charset="0"/>
                                </a:rPr>
                                <m:t> </m:t>
                              </m:r>
                              <m:r>
                                <a:rPr lang="en-US" b="0" i="1" smtClean="0">
                                  <a:latin typeface="Cambria Math" panose="02040503050406030204" pitchFamily="18" charset="0"/>
                                </a:rPr>
                                <m:t>𝑓𝑎𝑢𝑙𝑡</m:t>
                              </m:r>
                            </m:sub>
                          </m:sSub>
                        </m:num>
                        <m:den>
                          <m:sSub>
                            <m:sSubPr>
                              <m:ctrlPr>
                                <a:rPr lang="ru-RU" b="0" i="1" smtClean="0">
                                  <a:latin typeface="Cambria Math" panose="02040503050406030204" pitchFamily="18" charset="0"/>
                                </a:rPr>
                              </m:ctrlPr>
                            </m:sSubPr>
                            <m:e>
                              <m:r>
                                <a:rPr lang="en-US" b="0" i="1" smtClean="0">
                                  <a:latin typeface="Cambria Math" panose="02040503050406030204" pitchFamily="18" charset="0"/>
                                </a:rPr>
                                <m:t>𝑋</m:t>
                              </m:r>
                            </m:e>
                            <m:sub>
                              <m:r>
                                <a:rPr lang="en-US" b="0" i="1" smtClean="0">
                                  <a:latin typeface="Cambria Math" panose="02040503050406030204" pitchFamily="18" charset="0"/>
                                </a:rPr>
                                <m:t>𝑎𝑓𝑡𝑒𝑟</m:t>
                              </m:r>
                              <m:r>
                                <a:rPr lang="en-US" b="0" i="1" smtClean="0">
                                  <a:latin typeface="Cambria Math" panose="02040503050406030204" pitchFamily="18" charset="0"/>
                                </a:rPr>
                                <m:t> </m:t>
                              </m:r>
                              <m:r>
                                <a:rPr lang="en-US" b="0" i="1" smtClean="0">
                                  <a:latin typeface="Cambria Math" panose="02040503050406030204" pitchFamily="18" charset="0"/>
                                </a:rPr>
                                <m:t>𝑓𝑎𝑢𝑙𝑡</m:t>
                              </m:r>
                            </m:sub>
                          </m:sSub>
                        </m:den>
                      </m:f>
                    </m:oMath>
                  </m:oMathPara>
                </a14:m>
                <a:endParaRPr lang="en-US" dirty="0"/>
              </a:p>
            </p:txBody>
          </p:sp>
        </mc:Choice>
        <mc:Fallback xmlns="">
          <p:sp>
            <p:nvSpPr>
              <p:cNvPr id="11" name="TextBox 10"/>
              <p:cNvSpPr txBox="1">
                <a:spLocks noRot="1" noChangeAspect="1" noMove="1" noResize="1" noEditPoints="1" noAdjustHandles="1" noChangeArrowheads="1" noChangeShapeType="1" noTextEdit="1"/>
              </p:cNvSpPr>
              <p:nvPr/>
            </p:nvSpPr>
            <p:spPr>
              <a:xfrm>
                <a:off x="6342436" y="3722398"/>
                <a:ext cx="1812804" cy="604846"/>
              </a:xfrm>
              <a:prstGeom prst="rect">
                <a:avLst/>
              </a:prstGeom>
              <a:blipFill>
                <a:blip r:embed="rId6"/>
                <a:stretch>
                  <a:fillRect/>
                </a:stretch>
              </a:blipFill>
            </p:spPr>
            <p:txBody>
              <a:bodyPr/>
              <a:lstStyle/>
              <a:p>
                <a:r>
                  <a:rPr lang="fi-FI">
                    <a:noFill/>
                  </a:rPr>
                  <a:t> </a:t>
                </a:r>
              </a:p>
            </p:txBody>
          </p:sp>
        </mc:Fallback>
      </mc:AlternateContent>
      <p:sp>
        <p:nvSpPr>
          <p:cNvPr id="14" name="Title 1"/>
          <p:cNvSpPr>
            <a:spLocks noGrp="1"/>
          </p:cNvSpPr>
          <p:nvPr>
            <p:ph type="title"/>
          </p:nvPr>
        </p:nvSpPr>
        <p:spPr>
          <a:xfrm>
            <a:off x="619125" y="352873"/>
            <a:ext cx="8650288" cy="1079500"/>
          </a:xfrm>
        </p:spPr>
        <p:txBody>
          <a:bodyPr/>
          <a:lstStyle/>
          <a:p>
            <a:r>
              <a:rPr lang="en-US" dirty="0"/>
              <a:t>Question </a:t>
            </a:r>
            <a:r>
              <a:rPr lang="en-US" dirty="0" smtClean="0"/>
              <a:t>4: </a:t>
            </a:r>
            <a:r>
              <a:rPr lang="fi-FI" sz="1600" dirty="0"/>
              <a:t>(for help</a:t>
            </a:r>
            <a:r>
              <a:rPr lang="en-US" sz="1600" dirty="0"/>
              <a:t>, see Power System Analysis by Grainger, </a:t>
            </a:r>
            <a:r>
              <a:rPr lang="en-US" sz="1600" dirty="0" err="1"/>
              <a:t>ch.</a:t>
            </a:r>
            <a:r>
              <a:rPr lang="en-US" sz="1600" dirty="0"/>
              <a:t> </a:t>
            </a:r>
            <a:r>
              <a:rPr lang="en-US" sz="1600" dirty="0" smtClean="0"/>
              <a:t>16 or other book)</a:t>
            </a:r>
            <a:r>
              <a:rPr lang="en-US" sz="2400" dirty="0" smtClean="0"/>
              <a:t> </a:t>
            </a:r>
            <a:endParaRPr lang="en-US" sz="2400" dirty="0"/>
          </a:p>
        </p:txBody>
      </p:sp>
      <p:graphicFrame>
        <p:nvGraphicFramePr>
          <p:cNvPr id="12" name="Object 11"/>
          <p:cNvGraphicFramePr>
            <a:graphicFrameLocks noChangeAspect="1"/>
          </p:cNvGraphicFramePr>
          <p:nvPr>
            <p:extLst>
              <p:ext uri="{D42A27DB-BD31-4B8C-83A1-F6EECF244321}">
                <p14:modId xmlns:p14="http://schemas.microsoft.com/office/powerpoint/2010/main" val="975064259"/>
              </p:ext>
            </p:extLst>
          </p:nvPr>
        </p:nvGraphicFramePr>
        <p:xfrm>
          <a:off x="6282206" y="4797152"/>
          <a:ext cx="1948544" cy="577844"/>
        </p:xfrm>
        <a:graphic>
          <a:graphicData uri="http://schemas.openxmlformats.org/presentationml/2006/ole">
            <mc:AlternateContent xmlns:mc="http://schemas.openxmlformats.org/markup-compatibility/2006">
              <mc:Choice xmlns:v="urn:schemas-microsoft-com:vml" Requires="v">
                <p:oleObj spid="_x0000_s11352" name="Kaava" r:id="rId7" imgW="1383699" imgH="406224" progId="Equation.3">
                  <p:embed/>
                </p:oleObj>
              </mc:Choice>
              <mc:Fallback>
                <p:oleObj name="Kaava" r:id="rId7" imgW="1383699" imgH="406224" progId="Equation.3">
                  <p:embed/>
                  <p:pic>
                    <p:nvPicPr>
                      <p:cNvPr id="14" name="Object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82206" y="4797152"/>
                        <a:ext cx="1948544" cy="577844"/>
                      </a:xfrm>
                      <a:prstGeom prst="rect">
                        <a:avLst/>
                      </a:prstGeom>
                      <a:noFill/>
                      <a:ln>
                        <a:solidFill>
                          <a:schemeClr val="tx1"/>
                        </a:solidFill>
                      </a:ln>
                    </p:spPr>
                  </p:pic>
                </p:oleObj>
              </mc:Fallback>
            </mc:AlternateContent>
          </a:graphicData>
        </a:graphic>
      </p:graphicFrame>
      <p:sp>
        <p:nvSpPr>
          <p:cNvPr id="2" name="TextBox 1"/>
          <p:cNvSpPr txBox="1"/>
          <p:nvPr/>
        </p:nvSpPr>
        <p:spPr>
          <a:xfrm>
            <a:off x="833734" y="5877272"/>
            <a:ext cx="3983783" cy="307777"/>
          </a:xfrm>
          <a:prstGeom prst="rect">
            <a:avLst/>
          </a:prstGeom>
          <a:noFill/>
        </p:spPr>
        <p:txBody>
          <a:bodyPr wrap="none" rtlCol="0">
            <a:spAutoFit/>
          </a:bodyPr>
          <a:lstStyle/>
          <a:p>
            <a:r>
              <a:rPr lang="fi-FI" sz="1400" dirty="0" err="1" smtClean="0"/>
              <a:t>Note</a:t>
            </a:r>
            <a:r>
              <a:rPr lang="fi-FI" sz="1400" dirty="0" smtClean="0"/>
              <a:t>: </a:t>
            </a:r>
            <a:r>
              <a:rPr lang="fi-FI" sz="1400" dirty="0" err="1" smtClean="0"/>
              <a:t>picture</a:t>
            </a:r>
            <a:r>
              <a:rPr lang="fi-FI" sz="1400" dirty="0" smtClean="0"/>
              <a:t> </a:t>
            </a:r>
            <a:r>
              <a:rPr lang="fi-FI" sz="1400" dirty="0" err="1" smtClean="0"/>
              <a:t>illustrative</a:t>
            </a:r>
            <a:r>
              <a:rPr lang="fi-FI" sz="1400" dirty="0" smtClean="0"/>
              <a:t> - </a:t>
            </a:r>
            <a:r>
              <a:rPr lang="fi-FI" sz="1400" dirty="0" err="1" smtClean="0"/>
              <a:t>not</a:t>
            </a:r>
            <a:r>
              <a:rPr lang="fi-FI" sz="1400" dirty="0" smtClean="0"/>
              <a:t> </a:t>
            </a:r>
            <a:r>
              <a:rPr lang="fi-FI" sz="1400" dirty="0" err="1" smtClean="0"/>
              <a:t>from</a:t>
            </a:r>
            <a:r>
              <a:rPr lang="fi-FI" sz="1400" dirty="0" smtClean="0"/>
              <a:t> </a:t>
            </a:r>
            <a:r>
              <a:rPr lang="fi-FI" sz="1400" dirty="0" err="1" smtClean="0"/>
              <a:t>the</a:t>
            </a:r>
            <a:r>
              <a:rPr lang="fi-FI" sz="1400" dirty="0" smtClean="0"/>
              <a:t> </a:t>
            </a:r>
            <a:r>
              <a:rPr lang="fi-FI" sz="1400" dirty="0" err="1" smtClean="0"/>
              <a:t>problem</a:t>
            </a:r>
            <a:endParaRPr lang="fi-FI" sz="1400" dirty="0"/>
          </a:p>
        </p:txBody>
      </p:sp>
    </p:spTree>
    <p:extLst>
      <p:ext uri="{BB962C8B-B14F-4D97-AF65-F5344CB8AC3E}">
        <p14:creationId xmlns:p14="http://schemas.microsoft.com/office/powerpoint/2010/main" val="2643037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4: </a:t>
            </a:r>
            <a:r>
              <a:rPr lang="en-US" sz="1800" dirty="0"/>
              <a:t>Determine the critical clearing angle  </a:t>
            </a:r>
            <a:endParaRPr lang="en-US" dirty="0"/>
          </a:p>
        </p:txBody>
      </p:sp>
      <p:pic>
        <p:nvPicPr>
          <p:cNvPr id="9218" name="Picture 2" descr="ima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9125" y="1254832"/>
            <a:ext cx="3975250" cy="335188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451488" y="2956722"/>
            <a:ext cx="1380506" cy="369332"/>
          </a:xfrm>
          <a:prstGeom prst="rect">
            <a:avLst/>
          </a:prstGeom>
          <a:noFill/>
        </p:spPr>
        <p:txBody>
          <a:bodyPr wrap="none" rtlCol="0">
            <a:spAutoFit/>
          </a:bodyPr>
          <a:lstStyle/>
          <a:p>
            <a:r>
              <a:rPr lang="en-US" u="sng" dirty="0"/>
              <a:t>In our case:</a:t>
            </a:r>
            <a:endParaRPr lang="ru-RU" u="sng" dirty="0"/>
          </a:p>
        </p:txBody>
      </p:sp>
      <p:graphicFrame>
        <p:nvGraphicFramePr>
          <p:cNvPr id="10" name="Object 9"/>
          <p:cNvGraphicFramePr>
            <a:graphicFrameLocks noChangeAspect="1"/>
          </p:cNvGraphicFramePr>
          <p:nvPr>
            <p:extLst>
              <p:ext uri="{D42A27DB-BD31-4B8C-83A1-F6EECF244321}">
                <p14:modId xmlns:p14="http://schemas.microsoft.com/office/powerpoint/2010/main" val="3383729750"/>
              </p:ext>
            </p:extLst>
          </p:nvPr>
        </p:nvGraphicFramePr>
        <p:xfrm>
          <a:off x="5338763" y="4003675"/>
          <a:ext cx="3679825" cy="844550"/>
        </p:xfrm>
        <a:graphic>
          <a:graphicData uri="http://schemas.openxmlformats.org/presentationml/2006/ole">
            <mc:AlternateContent xmlns:mc="http://schemas.openxmlformats.org/markup-compatibility/2006">
              <mc:Choice xmlns:v="urn:schemas-microsoft-com:vml" Requires="v">
                <p:oleObj spid="_x0000_s15472" name="Equation" r:id="rId5" imgW="1828800" imgH="419040" progId="Equation.3">
                  <p:embed/>
                </p:oleObj>
              </mc:Choice>
              <mc:Fallback>
                <p:oleObj name="Equation" r:id="rId5" imgW="1828800" imgH="419040" progId="Equation.3">
                  <p:embed/>
                  <p:pic>
                    <p:nvPicPr>
                      <p:cNvPr id="10" name="Object 9"/>
                      <p:cNvPicPr>
                        <a:picLocks noChangeAspect="1" noChangeArrowheads="1"/>
                      </p:cNvPicPr>
                      <p:nvPr/>
                    </p:nvPicPr>
                    <p:blipFill>
                      <a:blip r:embed="rId6"/>
                      <a:srcRect/>
                      <a:stretch>
                        <a:fillRect/>
                      </a:stretch>
                    </p:blipFill>
                    <p:spPr bwMode="auto">
                      <a:xfrm>
                        <a:off x="5338763" y="4003675"/>
                        <a:ext cx="3679825" cy="844550"/>
                      </a:xfrm>
                      <a:prstGeom prst="rect">
                        <a:avLst/>
                      </a:prstGeom>
                      <a:noFill/>
                    </p:spPr>
                  </p:pic>
                </p:oleObj>
              </mc:Fallback>
            </mc:AlternateContent>
          </a:graphicData>
        </a:graphic>
      </p:graphicFrame>
      <p:sp>
        <p:nvSpPr>
          <p:cNvPr id="11" name="TextBox 10"/>
          <p:cNvSpPr txBox="1"/>
          <p:nvPr/>
        </p:nvSpPr>
        <p:spPr>
          <a:xfrm>
            <a:off x="5171767" y="3517098"/>
            <a:ext cx="1813317" cy="369332"/>
          </a:xfrm>
          <a:prstGeom prst="rect">
            <a:avLst/>
          </a:prstGeom>
          <a:noFill/>
        </p:spPr>
        <p:txBody>
          <a:bodyPr wrap="none" rtlCol="0">
            <a:spAutoFit/>
          </a:bodyPr>
          <a:lstStyle/>
          <a:p>
            <a:pPr lvl="0" eaLnBrk="0" fontAlgn="base" hangingPunct="0">
              <a:spcBef>
                <a:spcPct val="0"/>
              </a:spcBef>
              <a:spcAft>
                <a:spcPct val="0"/>
              </a:spcAft>
            </a:pPr>
            <a:r>
              <a:rPr lang="en-US" altLang="en-US" dirty="0">
                <a:latin typeface="Arial" panose="020B0604020202020204" pitchFamily="34" charset="0"/>
                <a:ea typeface="Times New Roman" panose="02020603050405020304" pitchFamily="18" charset="0"/>
              </a:rPr>
              <a:t>Before the fault:</a:t>
            </a:r>
            <a:endParaRPr lang="en-US" altLang="en-US" sz="800" dirty="0">
              <a:latin typeface="Arial" panose="020B0604020202020204" pitchFamily="34" charset="0"/>
            </a:endParaRPr>
          </a:p>
        </p:txBody>
      </p:sp>
      <p:sp>
        <p:nvSpPr>
          <p:cNvPr id="12" name="Rectangle 11"/>
          <p:cNvSpPr/>
          <p:nvPr/>
        </p:nvSpPr>
        <p:spPr>
          <a:xfrm>
            <a:off x="128464" y="5089794"/>
            <a:ext cx="1723549" cy="369332"/>
          </a:xfrm>
          <a:prstGeom prst="rect">
            <a:avLst/>
          </a:prstGeom>
        </p:spPr>
        <p:txBody>
          <a:bodyPr wrap="none">
            <a:spAutoFit/>
          </a:bodyPr>
          <a:lstStyle/>
          <a:p>
            <a:r>
              <a:rPr lang="fi-FI" dirty="0" err="1">
                <a:latin typeface="Times New Roman" panose="02020603050405020304" pitchFamily="18" charset="0"/>
                <a:ea typeface="Times New Roman" panose="02020603050405020304" pitchFamily="18" charset="0"/>
              </a:rPr>
              <a:t>During</a:t>
            </a:r>
            <a:r>
              <a:rPr lang="fi-FI" dirty="0">
                <a:latin typeface="Times New Roman" panose="02020603050405020304" pitchFamily="18" charset="0"/>
                <a:ea typeface="Times New Roman" panose="02020603050405020304" pitchFamily="18" charset="0"/>
              </a:rPr>
              <a:t> </a:t>
            </a:r>
            <a:r>
              <a:rPr lang="fi-FI" dirty="0" err="1">
                <a:latin typeface="Times New Roman" panose="02020603050405020304" pitchFamily="18" charset="0"/>
                <a:ea typeface="Times New Roman" panose="02020603050405020304" pitchFamily="18" charset="0"/>
              </a:rPr>
              <a:t>the</a:t>
            </a:r>
            <a:r>
              <a:rPr lang="fi-FI" dirty="0">
                <a:latin typeface="Times New Roman" panose="02020603050405020304" pitchFamily="18" charset="0"/>
                <a:ea typeface="Times New Roman" panose="02020603050405020304" pitchFamily="18" charset="0"/>
              </a:rPr>
              <a:t> </a:t>
            </a:r>
            <a:r>
              <a:rPr lang="fi-FI" dirty="0" err="1">
                <a:latin typeface="Times New Roman" panose="02020603050405020304" pitchFamily="18" charset="0"/>
                <a:ea typeface="Times New Roman" panose="02020603050405020304" pitchFamily="18" charset="0"/>
              </a:rPr>
              <a:t>fault</a:t>
            </a:r>
            <a:r>
              <a:rPr lang="fi-FI" dirty="0">
                <a:latin typeface="Times New Roman" panose="02020603050405020304" pitchFamily="18" charset="0"/>
                <a:ea typeface="Times New Roman" panose="02020603050405020304" pitchFamily="18" charset="0"/>
              </a:rPr>
              <a:t>:</a:t>
            </a:r>
            <a:endParaRPr lang="en-US" dirty="0"/>
          </a:p>
        </p:txBody>
      </p:sp>
      <p:graphicFrame>
        <p:nvGraphicFramePr>
          <p:cNvPr id="13" name="Object 12"/>
          <p:cNvGraphicFramePr>
            <a:graphicFrameLocks noChangeAspect="1"/>
          </p:cNvGraphicFramePr>
          <p:nvPr>
            <p:extLst>
              <p:ext uri="{D42A27DB-BD31-4B8C-83A1-F6EECF244321}">
                <p14:modId xmlns:p14="http://schemas.microsoft.com/office/powerpoint/2010/main" val="845520299"/>
              </p:ext>
            </p:extLst>
          </p:nvPr>
        </p:nvGraphicFramePr>
        <p:xfrm>
          <a:off x="419100" y="5510213"/>
          <a:ext cx="3324225" cy="896937"/>
        </p:xfrm>
        <a:graphic>
          <a:graphicData uri="http://schemas.openxmlformats.org/presentationml/2006/ole">
            <mc:AlternateContent xmlns:mc="http://schemas.openxmlformats.org/markup-compatibility/2006">
              <mc:Choice xmlns:v="urn:schemas-microsoft-com:vml" Requires="v">
                <p:oleObj spid="_x0000_s15473" name="Equation" r:id="rId7" imgW="2006280" imgH="545760" progId="Equation.3">
                  <p:embed/>
                </p:oleObj>
              </mc:Choice>
              <mc:Fallback>
                <p:oleObj name="Equation" r:id="rId7" imgW="2006280" imgH="545760" progId="Equation.3">
                  <p:embed/>
                  <p:pic>
                    <p:nvPicPr>
                      <p:cNvPr id="13" name="Object 12"/>
                      <p:cNvPicPr>
                        <a:picLocks noChangeAspect="1" noChangeArrowheads="1"/>
                      </p:cNvPicPr>
                      <p:nvPr/>
                    </p:nvPicPr>
                    <p:blipFill>
                      <a:blip r:embed="rId8"/>
                      <a:srcRect/>
                      <a:stretch>
                        <a:fillRect/>
                      </a:stretch>
                    </p:blipFill>
                    <p:spPr bwMode="auto">
                      <a:xfrm>
                        <a:off x="419100" y="5510213"/>
                        <a:ext cx="3324225" cy="896937"/>
                      </a:xfrm>
                      <a:prstGeom prst="rect">
                        <a:avLst/>
                      </a:prstGeom>
                      <a:noFill/>
                    </p:spPr>
                  </p:pic>
                </p:oleObj>
              </mc:Fallback>
            </mc:AlternateContent>
          </a:graphicData>
        </a:graphic>
      </p:graphicFrame>
      <p:sp>
        <p:nvSpPr>
          <p:cNvPr id="6" name="Rectangle 5"/>
          <p:cNvSpPr/>
          <p:nvPr/>
        </p:nvSpPr>
        <p:spPr bwMode="auto">
          <a:xfrm>
            <a:off x="5141144" y="3517098"/>
            <a:ext cx="4128269" cy="14234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2400" b="0" i="0" u="none" strike="noStrike" cap="none" normalizeH="0" baseline="0">
              <a:ln>
                <a:noFill/>
              </a:ln>
              <a:solidFill>
                <a:schemeClr val="tx1"/>
              </a:solidFill>
              <a:effectLst/>
              <a:latin typeface="Calibri" pitchFamily="34" charset="0"/>
            </a:endParaRPr>
          </a:p>
        </p:txBody>
      </p:sp>
      <p:sp>
        <p:nvSpPr>
          <p:cNvPr id="7" name="Rectangle 6"/>
          <p:cNvSpPr/>
          <p:nvPr/>
        </p:nvSpPr>
        <p:spPr bwMode="auto">
          <a:xfrm>
            <a:off x="72356" y="5089794"/>
            <a:ext cx="4016548" cy="157956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2400" b="0" i="0" u="none" strike="noStrike" cap="none" normalizeH="0" baseline="0">
              <a:ln>
                <a:noFill/>
              </a:ln>
              <a:solidFill>
                <a:schemeClr val="tx1"/>
              </a:solidFill>
              <a:effectLst/>
              <a:latin typeface="Calibri" pitchFamily="34" charset="0"/>
            </a:endParaRPr>
          </a:p>
        </p:txBody>
      </p:sp>
      <p:sp>
        <p:nvSpPr>
          <p:cNvPr id="16" name="Rectangle 15"/>
          <p:cNvSpPr/>
          <p:nvPr/>
        </p:nvSpPr>
        <p:spPr>
          <a:xfrm>
            <a:off x="4238082" y="5162082"/>
            <a:ext cx="1556836" cy="369332"/>
          </a:xfrm>
          <a:prstGeom prst="rect">
            <a:avLst/>
          </a:prstGeom>
        </p:spPr>
        <p:txBody>
          <a:bodyPr wrap="none">
            <a:spAutoFit/>
          </a:bodyPr>
          <a:lstStyle/>
          <a:p>
            <a:r>
              <a:rPr lang="fi-FI" dirty="0">
                <a:latin typeface="Times New Roman" panose="02020603050405020304" pitchFamily="18" charset="0"/>
                <a:ea typeface="Times New Roman" panose="02020603050405020304" pitchFamily="18" charset="0"/>
              </a:rPr>
              <a:t>After the fault:</a:t>
            </a:r>
            <a:endParaRPr lang="en-US" dirty="0"/>
          </a:p>
        </p:txBody>
      </p:sp>
      <p:graphicFrame>
        <p:nvGraphicFramePr>
          <p:cNvPr id="17" name="Object 16"/>
          <p:cNvGraphicFramePr>
            <a:graphicFrameLocks noChangeAspect="1"/>
          </p:cNvGraphicFramePr>
          <p:nvPr>
            <p:extLst/>
          </p:nvPr>
        </p:nvGraphicFramePr>
        <p:xfrm>
          <a:off x="4600575" y="5589588"/>
          <a:ext cx="4062413" cy="811212"/>
        </p:xfrm>
        <a:graphic>
          <a:graphicData uri="http://schemas.openxmlformats.org/presentationml/2006/ole">
            <mc:AlternateContent xmlns:mc="http://schemas.openxmlformats.org/markup-compatibility/2006">
              <mc:Choice xmlns:v="urn:schemas-microsoft-com:vml" Requires="v">
                <p:oleObj spid="_x0000_s15474" name="Equation" r:id="rId9" imgW="1955520" imgH="393480" progId="Equation.3">
                  <p:embed/>
                </p:oleObj>
              </mc:Choice>
              <mc:Fallback>
                <p:oleObj name="Equation" r:id="rId9" imgW="1955520" imgH="393480" progId="Equation.3">
                  <p:embed/>
                  <p:pic>
                    <p:nvPicPr>
                      <p:cNvPr id="17" name="Object 16"/>
                      <p:cNvPicPr>
                        <a:picLocks noChangeAspect="1" noChangeArrowheads="1"/>
                      </p:cNvPicPr>
                      <p:nvPr/>
                    </p:nvPicPr>
                    <p:blipFill>
                      <a:blip r:embed="rId10"/>
                      <a:srcRect/>
                      <a:stretch>
                        <a:fillRect/>
                      </a:stretch>
                    </p:blipFill>
                    <p:spPr bwMode="auto">
                      <a:xfrm>
                        <a:off x="4600575" y="5589588"/>
                        <a:ext cx="4062413" cy="811212"/>
                      </a:xfrm>
                      <a:prstGeom prst="rect">
                        <a:avLst/>
                      </a:prstGeom>
                      <a:noFill/>
                    </p:spPr>
                  </p:pic>
                </p:oleObj>
              </mc:Fallback>
            </mc:AlternateContent>
          </a:graphicData>
        </a:graphic>
      </p:graphicFrame>
      <p:sp>
        <p:nvSpPr>
          <p:cNvPr id="8" name="Rectangle 7"/>
          <p:cNvSpPr/>
          <p:nvPr/>
        </p:nvSpPr>
        <p:spPr bwMode="auto">
          <a:xfrm>
            <a:off x="4182513" y="5097000"/>
            <a:ext cx="5086900" cy="15723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2400" b="0" i="0" u="none" strike="noStrike" cap="none" normalizeH="0" baseline="0">
              <a:ln>
                <a:noFill/>
              </a:ln>
              <a:solidFill>
                <a:schemeClr val="tx1"/>
              </a:solidFill>
              <a:effectLst/>
              <a:latin typeface="Calibri" pitchFamily="34" charset="0"/>
            </a:endParaRPr>
          </a:p>
        </p:txBody>
      </p:sp>
      <p:graphicFrame>
        <p:nvGraphicFramePr>
          <p:cNvPr id="18" name="Object 17"/>
          <p:cNvGraphicFramePr>
            <a:graphicFrameLocks noChangeAspect="1"/>
          </p:cNvGraphicFramePr>
          <p:nvPr>
            <p:extLst/>
          </p:nvPr>
        </p:nvGraphicFramePr>
        <p:xfrm>
          <a:off x="3536231" y="1167472"/>
          <a:ext cx="6192688" cy="437010"/>
        </p:xfrm>
        <a:graphic>
          <a:graphicData uri="http://schemas.openxmlformats.org/presentationml/2006/ole">
            <mc:AlternateContent xmlns:mc="http://schemas.openxmlformats.org/markup-compatibility/2006">
              <mc:Choice xmlns:v="urn:schemas-microsoft-com:vml" Requires="v">
                <p:oleObj spid="_x0000_s15475" name="Equation" r:id="rId11" imgW="2717640" imgH="190440" progId="Equation.3">
                  <p:embed/>
                </p:oleObj>
              </mc:Choice>
              <mc:Fallback>
                <p:oleObj name="Equation" r:id="rId11" imgW="2717640" imgH="190440" progId="Equation.3">
                  <p:embed/>
                  <p:pic>
                    <p:nvPicPr>
                      <p:cNvPr id="18" name="Object 17"/>
                      <p:cNvPicPr>
                        <a:picLocks noChangeAspect="1" noChangeArrowheads="1"/>
                      </p:cNvPicPr>
                      <p:nvPr/>
                    </p:nvPicPr>
                    <p:blipFill>
                      <a:blip r:embed="rId12"/>
                      <a:srcRect/>
                      <a:stretch>
                        <a:fillRect/>
                      </a:stretch>
                    </p:blipFill>
                    <p:spPr bwMode="auto">
                      <a:xfrm>
                        <a:off x="3536231" y="1167472"/>
                        <a:ext cx="6192688" cy="437010"/>
                      </a:xfrm>
                      <a:prstGeom prst="rect">
                        <a:avLst/>
                      </a:prstGeom>
                      <a:noFill/>
                      <a:ln>
                        <a:noFill/>
                      </a:ln>
                    </p:spPr>
                  </p:pic>
                </p:oleObj>
              </mc:Fallback>
            </mc:AlternateContent>
          </a:graphicData>
        </a:graphic>
      </p:graphicFrame>
      <p:sp>
        <p:nvSpPr>
          <p:cNvPr id="3" name="Oval 2"/>
          <p:cNvSpPr/>
          <p:nvPr/>
        </p:nvSpPr>
        <p:spPr bwMode="auto">
          <a:xfrm>
            <a:off x="1136576" y="2956722"/>
            <a:ext cx="144016" cy="184666"/>
          </a:xfrm>
          <a:prstGeom prst="ellipse">
            <a:avLst/>
          </a:prstGeom>
          <a:noFill/>
          <a:ln>
            <a:solidFill>
              <a:srgbClr val="FF000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i-FI" sz="2400" b="0" i="0" u="none" strike="noStrike" cap="none" normalizeH="0" baseline="0" smtClean="0">
              <a:ln>
                <a:noFill/>
              </a:ln>
              <a:solidFill>
                <a:schemeClr val="tx1"/>
              </a:solidFill>
              <a:effectLst/>
              <a:latin typeface="Calibri" pitchFamily="34" charset="0"/>
            </a:endParaRPr>
          </a:p>
        </p:txBody>
      </p:sp>
      <p:sp>
        <p:nvSpPr>
          <p:cNvPr id="19" name="Oval 18"/>
          <p:cNvSpPr/>
          <p:nvPr/>
        </p:nvSpPr>
        <p:spPr bwMode="auto">
          <a:xfrm>
            <a:off x="1481968" y="2963928"/>
            <a:ext cx="144016" cy="184666"/>
          </a:xfrm>
          <a:prstGeom prst="ellipse">
            <a:avLst/>
          </a:prstGeom>
          <a:noFill/>
          <a:ln>
            <a:solidFill>
              <a:srgbClr val="FF000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i-FI" sz="2400" b="0" i="0" u="none" strike="noStrike" cap="none" normalizeH="0" baseline="0" smtClean="0">
              <a:ln>
                <a:noFill/>
              </a:ln>
              <a:solidFill>
                <a:schemeClr val="tx1"/>
              </a:solidFill>
              <a:effectLst/>
              <a:latin typeface="Calibri" pitchFamily="34" charset="0"/>
            </a:endParaRPr>
          </a:p>
        </p:txBody>
      </p:sp>
      <p:sp>
        <p:nvSpPr>
          <p:cNvPr id="20" name="Oval 19"/>
          <p:cNvSpPr/>
          <p:nvPr/>
        </p:nvSpPr>
        <p:spPr bwMode="auto">
          <a:xfrm>
            <a:off x="2999275" y="2962898"/>
            <a:ext cx="144016" cy="184666"/>
          </a:xfrm>
          <a:prstGeom prst="ellipse">
            <a:avLst/>
          </a:prstGeom>
          <a:noFill/>
          <a:ln>
            <a:solidFill>
              <a:srgbClr val="FF000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i-FI" sz="2400" b="0" i="0" u="none" strike="noStrike" cap="none" normalizeH="0" baseline="0" smtClean="0">
              <a:ln>
                <a:noFill/>
              </a:ln>
              <a:solidFill>
                <a:schemeClr val="tx1"/>
              </a:solidFill>
              <a:effectLst/>
              <a:latin typeface="Calibri" pitchFamily="34" charset="0"/>
            </a:endParaRPr>
          </a:p>
        </p:txBody>
      </p:sp>
      <p:cxnSp>
        <p:nvCxnSpPr>
          <p:cNvPr id="9" name="Straight Connector 8"/>
          <p:cNvCxnSpPr/>
          <p:nvPr/>
        </p:nvCxnSpPr>
        <p:spPr bwMode="auto">
          <a:xfrm flipV="1">
            <a:off x="1280592" y="1568450"/>
            <a:ext cx="2901921" cy="1362323"/>
          </a:xfrm>
          <a:prstGeom prst="line">
            <a:avLst/>
          </a:prstGeom>
          <a:ln>
            <a:prstDash val="lgDash"/>
            <a:headEnd type="none" w="med" len="med"/>
            <a:tailEnd type="none" w="med" len="med"/>
          </a:ln>
        </p:spPr>
        <p:style>
          <a:lnRef idx="1">
            <a:schemeClr val="accent6"/>
          </a:lnRef>
          <a:fillRef idx="0">
            <a:schemeClr val="accent6"/>
          </a:fillRef>
          <a:effectRef idx="0">
            <a:schemeClr val="accent6"/>
          </a:effectRef>
          <a:fontRef idx="minor">
            <a:schemeClr val="tx1"/>
          </a:fontRef>
        </p:style>
      </p:cxnSp>
      <p:cxnSp>
        <p:nvCxnSpPr>
          <p:cNvPr id="25" name="Straight Connector 24"/>
          <p:cNvCxnSpPr/>
          <p:nvPr/>
        </p:nvCxnSpPr>
        <p:spPr bwMode="auto">
          <a:xfrm flipV="1">
            <a:off x="3122129" y="1633532"/>
            <a:ext cx="2875118" cy="1302165"/>
          </a:xfrm>
          <a:prstGeom prst="line">
            <a:avLst/>
          </a:prstGeom>
          <a:ln>
            <a:prstDash val="lgDash"/>
            <a:headEnd type="none" w="med" len="med"/>
            <a:tailEnd type="none" w="med" len="med"/>
          </a:ln>
        </p:spPr>
        <p:style>
          <a:lnRef idx="1">
            <a:schemeClr val="accent6"/>
          </a:lnRef>
          <a:fillRef idx="0">
            <a:schemeClr val="accent6"/>
          </a:fillRef>
          <a:effectRef idx="0">
            <a:schemeClr val="accent6"/>
          </a:effectRef>
          <a:fontRef idx="minor">
            <a:schemeClr val="tx1"/>
          </a:fontRef>
        </p:style>
      </p:cxnSp>
      <p:cxnSp>
        <p:nvCxnSpPr>
          <p:cNvPr id="27" name="Straight Connector 26"/>
          <p:cNvCxnSpPr/>
          <p:nvPr/>
        </p:nvCxnSpPr>
        <p:spPr bwMode="auto">
          <a:xfrm flipV="1">
            <a:off x="1625984" y="1611370"/>
            <a:ext cx="6193403" cy="1324327"/>
          </a:xfrm>
          <a:prstGeom prst="line">
            <a:avLst/>
          </a:prstGeom>
          <a:ln>
            <a:prstDash val="lgDash"/>
            <a:headEnd type="none" w="med" len="med"/>
            <a:tailEnd type="none" w="med" len="med"/>
          </a:ln>
        </p:spPr>
        <p:style>
          <a:lnRef idx="1">
            <a:schemeClr val="accent6"/>
          </a:lnRef>
          <a:fillRef idx="0">
            <a:schemeClr val="accent6"/>
          </a:fillRef>
          <a:effectRef idx="0">
            <a:schemeClr val="accent6"/>
          </a:effectRef>
          <a:fontRef idx="minor">
            <a:schemeClr val="tx1"/>
          </a:fontRef>
        </p:style>
      </p:cxnSp>
      <p:graphicFrame>
        <p:nvGraphicFramePr>
          <p:cNvPr id="29" name="Object 28"/>
          <p:cNvGraphicFramePr>
            <a:graphicFrameLocks noChangeAspect="1"/>
          </p:cNvGraphicFramePr>
          <p:nvPr>
            <p:extLst/>
          </p:nvPr>
        </p:nvGraphicFramePr>
        <p:xfrm>
          <a:off x="5189372" y="2379152"/>
          <a:ext cx="3038475" cy="436562"/>
        </p:xfrm>
        <a:graphic>
          <a:graphicData uri="http://schemas.openxmlformats.org/presentationml/2006/ole">
            <mc:AlternateContent xmlns:mc="http://schemas.openxmlformats.org/markup-compatibility/2006">
              <mc:Choice xmlns:v="urn:schemas-microsoft-com:vml" Requires="v">
                <p:oleObj spid="_x0000_s15476" name="Equation" r:id="rId13" imgW="1333440" imgH="190440" progId="Equation.3">
                  <p:embed/>
                </p:oleObj>
              </mc:Choice>
              <mc:Fallback>
                <p:oleObj name="Equation" r:id="rId13" imgW="1333440" imgH="190440" progId="Equation.3">
                  <p:embed/>
                  <p:pic>
                    <p:nvPicPr>
                      <p:cNvPr id="29" name="Object 28"/>
                      <p:cNvPicPr>
                        <a:picLocks noChangeAspect="1" noChangeArrowheads="1"/>
                      </p:cNvPicPr>
                      <p:nvPr/>
                    </p:nvPicPr>
                    <p:blipFill>
                      <a:blip r:embed="rId14"/>
                      <a:srcRect/>
                      <a:stretch>
                        <a:fillRect/>
                      </a:stretch>
                    </p:blipFill>
                    <p:spPr bwMode="auto">
                      <a:xfrm>
                        <a:off x="5189372" y="2379152"/>
                        <a:ext cx="3038475" cy="436562"/>
                      </a:xfrm>
                      <a:prstGeom prst="rect">
                        <a:avLst/>
                      </a:prstGeom>
                      <a:noFill/>
                      <a:ln>
                        <a:solidFill>
                          <a:schemeClr val="tx1"/>
                        </a:solidFill>
                      </a:ln>
                    </p:spPr>
                  </p:pic>
                </p:oleObj>
              </mc:Fallback>
            </mc:AlternateContent>
          </a:graphicData>
        </a:graphic>
      </p:graphicFrame>
    </p:spTree>
    <p:extLst>
      <p:ext uri="{BB962C8B-B14F-4D97-AF65-F5344CB8AC3E}">
        <p14:creationId xmlns:p14="http://schemas.microsoft.com/office/powerpoint/2010/main" val="260108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fade">
                                      <p:cBhvr>
                                        <p:cTn id="1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79703" y="1554792"/>
            <a:ext cx="6439377" cy="646331"/>
          </a:xfrm>
          <a:prstGeom prst="rect">
            <a:avLst/>
          </a:prstGeom>
        </p:spPr>
        <p:txBody>
          <a:bodyPr wrap="square">
            <a:spAutoFit/>
          </a:bodyPr>
          <a:lstStyle/>
          <a:p>
            <a:pPr algn="just"/>
            <a:r>
              <a:rPr lang="en-US" i="1" dirty="0" smtClean="0">
                <a:solidFill>
                  <a:srgbClr val="333333"/>
                </a:solidFill>
                <a:latin typeface="Aspira"/>
              </a:rPr>
              <a:t>A</a:t>
            </a:r>
            <a:r>
              <a:rPr lang="en-US" dirty="0">
                <a:solidFill>
                  <a:srgbClr val="333333"/>
                </a:solidFill>
                <a:latin typeface="Aspira"/>
              </a:rPr>
              <a:t> = </a:t>
            </a:r>
            <a:r>
              <a:rPr lang="en-US" i="1" dirty="0" err="1">
                <a:solidFill>
                  <a:srgbClr val="333333"/>
                </a:solidFill>
                <a:latin typeface="Aspira"/>
              </a:rPr>
              <a:t>P</a:t>
            </a:r>
            <a:r>
              <a:rPr lang="en-US" baseline="-25000" dirty="0" err="1">
                <a:solidFill>
                  <a:srgbClr val="333333"/>
                </a:solidFill>
                <a:latin typeface="Aspira"/>
              </a:rPr>
              <a:t>max</a:t>
            </a:r>
            <a:r>
              <a:rPr lang="en-US" dirty="0">
                <a:solidFill>
                  <a:srgbClr val="333333"/>
                </a:solidFill>
                <a:latin typeface="Aspira"/>
              </a:rPr>
              <a:t> sin </a:t>
            </a:r>
            <a:r>
              <a:rPr lang="en-US" i="1" dirty="0">
                <a:solidFill>
                  <a:srgbClr val="333333"/>
                </a:solidFill>
                <a:latin typeface="Aspira"/>
              </a:rPr>
              <a:t>δ, B</a:t>
            </a:r>
            <a:r>
              <a:rPr lang="en-US" dirty="0">
                <a:solidFill>
                  <a:srgbClr val="333333"/>
                </a:solidFill>
                <a:latin typeface="Aspira"/>
              </a:rPr>
              <a:t> =</a:t>
            </a:r>
            <a:r>
              <a:rPr lang="en-US" i="1" dirty="0">
                <a:solidFill>
                  <a:srgbClr val="333333"/>
                </a:solidFill>
                <a:latin typeface="Aspira"/>
              </a:rPr>
              <a:t>k</a:t>
            </a:r>
            <a:r>
              <a:rPr lang="en-US" baseline="-25000" dirty="0">
                <a:solidFill>
                  <a:srgbClr val="333333"/>
                </a:solidFill>
                <a:latin typeface="Aspira"/>
              </a:rPr>
              <a:t>1</a:t>
            </a:r>
            <a:r>
              <a:rPr lang="en-US" i="1" dirty="0">
                <a:solidFill>
                  <a:srgbClr val="333333"/>
                </a:solidFill>
                <a:latin typeface="Aspira"/>
              </a:rPr>
              <a:t>A</a:t>
            </a:r>
            <a:r>
              <a:rPr lang="en-US" dirty="0">
                <a:solidFill>
                  <a:srgbClr val="333333"/>
                </a:solidFill>
                <a:latin typeface="Aspira"/>
              </a:rPr>
              <a:t>, and </a:t>
            </a:r>
            <a:r>
              <a:rPr lang="en-US" i="1" dirty="0">
                <a:solidFill>
                  <a:srgbClr val="333333"/>
                </a:solidFill>
                <a:latin typeface="Aspira"/>
              </a:rPr>
              <a:t>C</a:t>
            </a:r>
            <a:r>
              <a:rPr lang="en-US" dirty="0">
                <a:solidFill>
                  <a:srgbClr val="333333"/>
                </a:solidFill>
                <a:latin typeface="Aspira"/>
              </a:rPr>
              <a:t> = </a:t>
            </a:r>
            <a:r>
              <a:rPr lang="en-US" i="1" dirty="0" smtClean="0">
                <a:solidFill>
                  <a:srgbClr val="333333"/>
                </a:solidFill>
                <a:latin typeface="Aspira"/>
              </a:rPr>
              <a:t>k</a:t>
            </a:r>
            <a:r>
              <a:rPr lang="en-US" baseline="-25000" dirty="0" smtClean="0">
                <a:solidFill>
                  <a:srgbClr val="333333"/>
                </a:solidFill>
                <a:latin typeface="Aspira"/>
              </a:rPr>
              <a:t>2</a:t>
            </a:r>
            <a:r>
              <a:rPr lang="en-US" i="1" dirty="0" smtClean="0">
                <a:solidFill>
                  <a:srgbClr val="333333"/>
                </a:solidFill>
                <a:latin typeface="Aspira"/>
              </a:rPr>
              <a:t>A</a:t>
            </a:r>
            <a:r>
              <a:rPr lang="en-US" dirty="0" smtClean="0">
                <a:solidFill>
                  <a:srgbClr val="333333"/>
                </a:solidFill>
                <a:latin typeface="Aspira"/>
              </a:rPr>
              <a:t>. </a:t>
            </a:r>
          </a:p>
          <a:p>
            <a:pPr algn="just"/>
            <a:r>
              <a:rPr lang="en-US" dirty="0" smtClean="0">
                <a:solidFill>
                  <a:srgbClr val="333333"/>
                </a:solidFill>
                <a:latin typeface="Aspira"/>
              </a:rPr>
              <a:t>For </a:t>
            </a:r>
            <a:r>
              <a:rPr lang="en-US" dirty="0">
                <a:solidFill>
                  <a:srgbClr val="333333"/>
                </a:solidFill>
                <a:latin typeface="Aspira"/>
              </a:rPr>
              <a:t>stability, we must have area </a:t>
            </a:r>
            <a:r>
              <a:rPr lang="en-US" i="1" dirty="0">
                <a:solidFill>
                  <a:srgbClr val="333333"/>
                </a:solidFill>
                <a:latin typeface="Aspira"/>
              </a:rPr>
              <a:t>A</a:t>
            </a:r>
            <a:r>
              <a:rPr lang="en-US" baseline="-25000" dirty="0">
                <a:solidFill>
                  <a:srgbClr val="333333"/>
                </a:solidFill>
                <a:latin typeface="Aspira"/>
              </a:rPr>
              <a:t>1</a:t>
            </a:r>
            <a:r>
              <a:rPr lang="en-US" dirty="0">
                <a:solidFill>
                  <a:srgbClr val="333333"/>
                </a:solidFill>
                <a:latin typeface="Aspira"/>
              </a:rPr>
              <a:t> = area </a:t>
            </a:r>
            <a:r>
              <a:rPr lang="en-US" i="1" dirty="0">
                <a:solidFill>
                  <a:srgbClr val="333333"/>
                </a:solidFill>
                <a:latin typeface="Aspira"/>
              </a:rPr>
              <a:t>A</a:t>
            </a:r>
            <a:r>
              <a:rPr lang="en-US" baseline="-25000" dirty="0">
                <a:solidFill>
                  <a:srgbClr val="333333"/>
                </a:solidFill>
                <a:latin typeface="Aspira"/>
              </a:rPr>
              <a:t>2</a:t>
            </a:r>
            <a:r>
              <a:rPr lang="en-US" dirty="0">
                <a:solidFill>
                  <a:srgbClr val="333333"/>
                </a:solidFill>
                <a:latin typeface="Aspira"/>
              </a:rPr>
              <a:t>.</a:t>
            </a:r>
            <a:endParaRPr lang="ru-RU" dirty="0"/>
          </a:p>
        </p:txBody>
      </p:sp>
      <p:pic>
        <p:nvPicPr>
          <p:cNvPr id="9218" name="Picture 2" descr="ima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37176" y="872406"/>
            <a:ext cx="3295446" cy="277868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3" name="Object 12"/>
          <p:cNvGraphicFramePr>
            <a:graphicFrameLocks noChangeAspect="1"/>
          </p:cNvGraphicFramePr>
          <p:nvPr>
            <p:extLst>
              <p:ext uri="{D42A27DB-BD31-4B8C-83A1-F6EECF244321}">
                <p14:modId xmlns:p14="http://schemas.microsoft.com/office/powerpoint/2010/main" val="3613733745"/>
              </p:ext>
            </p:extLst>
          </p:nvPr>
        </p:nvGraphicFramePr>
        <p:xfrm>
          <a:off x="200472" y="3068960"/>
          <a:ext cx="7543791" cy="3328968"/>
        </p:xfrm>
        <a:graphic>
          <a:graphicData uri="http://schemas.openxmlformats.org/presentationml/2006/ole">
            <mc:AlternateContent xmlns:mc="http://schemas.openxmlformats.org/markup-compatibility/2006">
              <mc:Choice xmlns:v="urn:schemas-microsoft-com:vml" Requires="v">
                <p:oleObj spid="_x0000_s13419" name="Equation" r:id="rId5" imgW="4686120" imgH="2070000" progId="Equation.3">
                  <p:embed/>
                </p:oleObj>
              </mc:Choice>
              <mc:Fallback>
                <p:oleObj name="Equation" r:id="rId5" imgW="4686120" imgH="2070000" progId="Equation.3">
                  <p:embed/>
                  <p:pic>
                    <p:nvPicPr>
                      <p:cNvPr id="13" name="Object 12"/>
                      <p:cNvPicPr>
                        <a:picLocks noChangeAspect="1" noChangeArrowheads="1"/>
                      </p:cNvPicPr>
                      <p:nvPr/>
                    </p:nvPicPr>
                    <p:blipFill>
                      <a:blip r:embed="rId6"/>
                      <a:srcRect/>
                      <a:stretch>
                        <a:fillRect/>
                      </a:stretch>
                    </p:blipFill>
                    <p:spPr bwMode="auto">
                      <a:xfrm>
                        <a:off x="200472" y="3068960"/>
                        <a:ext cx="7543791" cy="3328968"/>
                      </a:xfrm>
                      <a:prstGeom prst="rect">
                        <a:avLst/>
                      </a:prstGeom>
                      <a:noFill/>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3881393238"/>
              </p:ext>
            </p:extLst>
          </p:nvPr>
        </p:nvGraphicFramePr>
        <p:xfrm>
          <a:off x="920552" y="6165304"/>
          <a:ext cx="4947088" cy="634242"/>
        </p:xfrm>
        <a:graphic>
          <a:graphicData uri="http://schemas.openxmlformats.org/presentationml/2006/ole">
            <mc:AlternateContent xmlns:mc="http://schemas.openxmlformats.org/markup-compatibility/2006">
              <mc:Choice xmlns:v="urn:schemas-microsoft-com:vml" Requires="v">
                <p:oleObj spid="_x0000_s13420" name="Equation" r:id="rId7" imgW="2971800" imgH="380880" progId="Equation.3">
                  <p:embed/>
                </p:oleObj>
              </mc:Choice>
              <mc:Fallback>
                <p:oleObj name="Equation" r:id="rId7" imgW="2971800" imgH="380880" progId="Equation.3">
                  <p:embed/>
                  <p:pic>
                    <p:nvPicPr>
                      <p:cNvPr id="0" name=""/>
                      <p:cNvPicPr/>
                      <p:nvPr/>
                    </p:nvPicPr>
                    <p:blipFill>
                      <a:blip r:embed="rId8"/>
                      <a:stretch>
                        <a:fillRect/>
                      </a:stretch>
                    </p:blipFill>
                    <p:spPr>
                      <a:xfrm>
                        <a:off x="920552" y="6165304"/>
                        <a:ext cx="4947088" cy="634242"/>
                      </a:xfrm>
                      <a:prstGeom prst="rect">
                        <a:avLst/>
                      </a:prstGeom>
                      <a:ln>
                        <a:solidFill>
                          <a:schemeClr val="tx1"/>
                        </a:solidFill>
                      </a:ln>
                    </p:spPr>
                  </p:pic>
                </p:oleObj>
              </mc:Fallback>
            </mc:AlternateContent>
          </a:graphicData>
        </a:graphic>
      </p:graphicFrame>
      <p:sp>
        <p:nvSpPr>
          <p:cNvPr id="15" name="Title 1"/>
          <p:cNvSpPr txBox="1">
            <a:spLocks/>
          </p:cNvSpPr>
          <p:nvPr/>
        </p:nvSpPr>
        <p:spPr>
          <a:xfrm>
            <a:off x="488504" y="332656"/>
            <a:ext cx="8650288" cy="1079500"/>
          </a:xfrm>
          <a:prstGeom prst="rect">
            <a:avLst/>
          </a:prstGeom>
        </p:spPr>
        <p:txBody>
          <a:bodyPr/>
          <a:lstStyle>
            <a:lvl1pPr algn="l" rtl="0" eaLnBrk="1" fontAlgn="base" hangingPunct="1">
              <a:spcBef>
                <a:spcPct val="0"/>
              </a:spcBef>
              <a:spcAft>
                <a:spcPct val="0"/>
              </a:spcAft>
              <a:defRPr sz="3200" b="1">
                <a:solidFill>
                  <a:srgbClr val="FF7900"/>
                </a:solidFill>
                <a:latin typeface="+mj-lt"/>
                <a:ea typeface="+mj-ea"/>
                <a:cs typeface="+mj-cs"/>
              </a:defRPr>
            </a:lvl1pPr>
            <a:lvl2pPr algn="l" rtl="0" eaLnBrk="1" fontAlgn="base" hangingPunct="1">
              <a:spcBef>
                <a:spcPct val="0"/>
              </a:spcBef>
              <a:spcAft>
                <a:spcPct val="0"/>
              </a:spcAft>
              <a:defRPr sz="3200" b="1">
                <a:solidFill>
                  <a:srgbClr val="FF7900"/>
                </a:solidFill>
                <a:latin typeface="Georgia" pitchFamily="18" charset="0"/>
              </a:defRPr>
            </a:lvl2pPr>
            <a:lvl3pPr algn="l" rtl="0" eaLnBrk="1" fontAlgn="base" hangingPunct="1">
              <a:spcBef>
                <a:spcPct val="0"/>
              </a:spcBef>
              <a:spcAft>
                <a:spcPct val="0"/>
              </a:spcAft>
              <a:defRPr sz="3200" b="1">
                <a:solidFill>
                  <a:srgbClr val="FF7900"/>
                </a:solidFill>
                <a:latin typeface="Georgia" pitchFamily="18" charset="0"/>
              </a:defRPr>
            </a:lvl3pPr>
            <a:lvl4pPr algn="l" rtl="0" eaLnBrk="1" fontAlgn="base" hangingPunct="1">
              <a:spcBef>
                <a:spcPct val="0"/>
              </a:spcBef>
              <a:spcAft>
                <a:spcPct val="0"/>
              </a:spcAft>
              <a:defRPr sz="3200" b="1">
                <a:solidFill>
                  <a:srgbClr val="FF7900"/>
                </a:solidFill>
                <a:latin typeface="Georgia" pitchFamily="18" charset="0"/>
              </a:defRPr>
            </a:lvl4pPr>
            <a:lvl5pPr algn="l" rtl="0" eaLnBrk="1" fontAlgn="base" hangingPunct="1">
              <a:spcBef>
                <a:spcPct val="0"/>
              </a:spcBef>
              <a:spcAft>
                <a:spcPct val="0"/>
              </a:spcAft>
              <a:defRPr sz="3200" b="1">
                <a:solidFill>
                  <a:srgbClr val="FF7900"/>
                </a:solidFill>
                <a:latin typeface="Georgia" pitchFamily="18" charset="0"/>
              </a:defRPr>
            </a:lvl5pPr>
            <a:lvl6pPr marL="457200" algn="l" rtl="0" eaLnBrk="1" fontAlgn="base" hangingPunct="1">
              <a:spcBef>
                <a:spcPct val="0"/>
              </a:spcBef>
              <a:spcAft>
                <a:spcPct val="0"/>
              </a:spcAft>
              <a:defRPr sz="3200" b="1">
                <a:solidFill>
                  <a:srgbClr val="FF7900"/>
                </a:solidFill>
                <a:latin typeface="Georgia" pitchFamily="18" charset="0"/>
              </a:defRPr>
            </a:lvl6pPr>
            <a:lvl7pPr marL="914400" algn="l" rtl="0" eaLnBrk="1" fontAlgn="base" hangingPunct="1">
              <a:spcBef>
                <a:spcPct val="0"/>
              </a:spcBef>
              <a:spcAft>
                <a:spcPct val="0"/>
              </a:spcAft>
              <a:defRPr sz="3200" b="1">
                <a:solidFill>
                  <a:srgbClr val="FF7900"/>
                </a:solidFill>
                <a:latin typeface="Georgia" pitchFamily="18" charset="0"/>
              </a:defRPr>
            </a:lvl7pPr>
            <a:lvl8pPr marL="1371600" algn="l" rtl="0" eaLnBrk="1" fontAlgn="base" hangingPunct="1">
              <a:spcBef>
                <a:spcPct val="0"/>
              </a:spcBef>
              <a:spcAft>
                <a:spcPct val="0"/>
              </a:spcAft>
              <a:defRPr sz="3200" b="1">
                <a:solidFill>
                  <a:srgbClr val="FF7900"/>
                </a:solidFill>
                <a:latin typeface="Georgia" pitchFamily="18" charset="0"/>
              </a:defRPr>
            </a:lvl8pPr>
            <a:lvl9pPr marL="1828800" algn="l" rtl="0" eaLnBrk="1" fontAlgn="base" hangingPunct="1">
              <a:spcBef>
                <a:spcPct val="0"/>
              </a:spcBef>
              <a:spcAft>
                <a:spcPct val="0"/>
              </a:spcAft>
              <a:defRPr sz="3200" b="1">
                <a:solidFill>
                  <a:srgbClr val="FF7900"/>
                </a:solidFill>
                <a:latin typeface="Georgia" pitchFamily="18" charset="0"/>
              </a:defRPr>
            </a:lvl9pPr>
          </a:lstStyle>
          <a:p>
            <a:r>
              <a:rPr lang="en-US" kern="0" dirty="0" smtClean="0"/>
              <a:t>Question 4: </a:t>
            </a:r>
            <a:r>
              <a:rPr lang="en-US" sz="1800" kern="0" dirty="0" smtClean="0"/>
              <a:t>Determine the critical clearing angle  </a:t>
            </a:r>
            <a:endParaRPr lang="en-US" kern="0" dirty="0"/>
          </a:p>
        </p:txBody>
      </p:sp>
    </p:spTree>
    <p:extLst>
      <p:ext uri="{BB962C8B-B14F-4D97-AF65-F5344CB8AC3E}">
        <p14:creationId xmlns:p14="http://schemas.microsoft.com/office/powerpoint/2010/main" val="40203712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nvPr>
        </p:nvGraphicFramePr>
        <p:xfrm>
          <a:off x="859542" y="4177505"/>
          <a:ext cx="5121275" cy="652463"/>
        </p:xfrm>
        <a:graphic>
          <a:graphicData uri="http://schemas.openxmlformats.org/presentationml/2006/ole">
            <mc:AlternateContent xmlns:mc="http://schemas.openxmlformats.org/markup-compatibility/2006">
              <mc:Choice xmlns:v="urn:schemas-microsoft-com:vml" Requires="v">
                <p:oleObj spid="_x0000_s14488" name="Equation" r:id="rId4" imgW="2971800" imgH="380880" progId="Equation.3">
                  <p:embed/>
                </p:oleObj>
              </mc:Choice>
              <mc:Fallback>
                <p:oleObj name="Equation" r:id="rId4" imgW="2971800" imgH="380880" progId="Equation.3">
                  <p:embed/>
                  <p:pic>
                    <p:nvPicPr>
                      <p:cNvPr id="4" name="Object 3"/>
                      <p:cNvPicPr>
                        <a:picLocks noChangeAspect="1" noChangeArrowheads="1"/>
                      </p:cNvPicPr>
                      <p:nvPr/>
                    </p:nvPicPr>
                    <p:blipFill>
                      <a:blip r:embed="rId5"/>
                      <a:srcRect/>
                      <a:stretch>
                        <a:fillRect/>
                      </a:stretch>
                    </p:blipFill>
                    <p:spPr bwMode="auto">
                      <a:xfrm>
                        <a:off x="859542" y="4177505"/>
                        <a:ext cx="5121275" cy="652463"/>
                      </a:xfrm>
                      <a:prstGeom prst="rect">
                        <a:avLst/>
                      </a:prstGeom>
                      <a:noFill/>
                      <a:extLst/>
                    </p:spPr>
                  </p:pic>
                </p:oleObj>
              </mc:Fallback>
            </mc:AlternateContent>
          </a:graphicData>
        </a:graphic>
      </p:graphicFrame>
      <p:graphicFrame>
        <p:nvGraphicFramePr>
          <p:cNvPr id="6" name="Object 5"/>
          <p:cNvGraphicFramePr>
            <a:graphicFrameLocks noChangeAspect="1"/>
          </p:cNvGraphicFramePr>
          <p:nvPr>
            <p:extLst/>
          </p:nvPr>
        </p:nvGraphicFramePr>
        <p:xfrm>
          <a:off x="1161154" y="2650165"/>
          <a:ext cx="4664075" cy="1403350"/>
        </p:xfrm>
        <a:graphic>
          <a:graphicData uri="http://schemas.openxmlformats.org/presentationml/2006/ole">
            <mc:AlternateContent xmlns:mc="http://schemas.openxmlformats.org/markup-compatibility/2006">
              <mc:Choice xmlns:v="urn:schemas-microsoft-com:vml" Requires="v">
                <p:oleObj spid="_x0000_s14489" name="Equation" r:id="rId6" imgW="2476440" imgH="749160" progId="Equation.3">
                  <p:embed/>
                </p:oleObj>
              </mc:Choice>
              <mc:Fallback>
                <p:oleObj name="Equation" r:id="rId6" imgW="2476440" imgH="749160" progId="Equation.3">
                  <p:embed/>
                  <p:pic>
                    <p:nvPicPr>
                      <p:cNvPr id="6" name="Object 5"/>
                      <p:cNvPicPr>
                        <a:picLocks noChangeAspect="1" noChangeArrowheads="1"/>
                      </p:cNvPicPr>
                      <p:nvPr/>
                    </p:nvPicPr>
                    <p:blipFill>
                      <a:blip r:embed="rId7"/>
                      <a:srcRect/>
                      <a:stretch>
                        <a:fillRect/>
                      </a:stretch>
                    </p:blipFill>
                    <p:spPr bwMode="auto">
                      <a:xfrm>
                        <a:off x="1161154" y="2650165"/>
                        <a:ext cx="4664075" cy="1403350"/>
                      </a:xfrm>
                      <a:prstGeom prst="rect">
                        <a:avLst/>
                      </a:prstGeom>
                      <a:noFill/>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290410155"/>
              </p:ext>
            </p:extLst>
          </p:nvPr>
        </p:nvGraphicFramePr>
        <p:xfrm>
          <a:off x="909638" y="4829175"/>
          <a:ext cx="7270750" cy="1439863"/>
        </p:xfrm>
        <a:graphic>
          <a:graphicData uri="http://schemas.openxmlformats.org/presentationml/2006/ole">
            <mc:AlternateContent xmlns:mc="http://schemas.openxmlformats.org/markup-compatibility/2006">
              <mc:Choice xmlns:v="urn:schemas-microsoft-com:vml" Requires="v">
                <p:oleObj spid="_x0000_s14490" name="Equation" r:id="rId8" imgW="4114800" imgH="812520" progId="Equation.3">
                  <p:embed/>
                </p:oleObj>
              </mc:Choice>
              <mc:Fallback>
                <p:oleObj name="Equation" r:id="rId8" imgW="4114800" imgH="812520" progId="Equation.3">
                  <p:embed/>
                  <p:pic>
                    <p:nvPicPr>
                      <p:cNvPr id="7" name="Object 6"/>
                      <p:cNvPicPr>
                        <a:picLocks noChangeAspect="1" noChangeArrowheads="1"/>
                      </p:cNvPicPr>
                      <p:nvPr/>
                    </p:nvPicPr>
                    <p:blipFill>
                      <a:blip r:embed="rId9"/>
                      <a:srcRect/>
                      <a:stretch>
                        <a:fillRect/>
                      </a:stretch>
                    </p:blipFill>
                    <p:spPr bwMode="auto">
                      <a:xfrm>
                        <a:off x="909638" y="4829175"/>
                        <a:ext cx="7270750" cy="1439863"/>
                      </a:xfrm>
                      <a:prstGeom prst="rect">
                        <a:avLst/>
                      </a:prstGeom>
                      <a:noFill/>
                    </p:spPr>
                  </p:pic>
                </p:oleObj>
              </mc:Fallback>
            </mc:AlternateContent>
          </a:graphicData>
        </a:graphic>
      </p:graphicFrame>
      <p:graphicFrame>
        <p:nvGraphicFramePr>
          <p:cNvPr id="3" name="Object 2"/>
          <p:cNvGraphicFramePr>
            <a:graphicFrameLocks noChangeAspect="1"/>
          </p:cNvGraphicFramePr>
          <p:nvPr/>
        </p:nvGraphicFramePr>
        <p:xfrm>
          <a:off x="518205" y="1433878"/>
          <a:ext cx="5321768" cy="682278"/>
        </p:xfrm>
        <a:graphic>
          <a:graphicData uri="http://schemas.openxmlformats.org/presentationml/2006/ole">
            <mc:AlternateContent xmlns:mc="http://schemas.openxmlformats.org/markup-compatibility/2006">
              <mc:Choice xmlns:v="urn:schemas-microsoft-com:vml" Requires="v">
                <p:oleObj spid="_x0000_s14491" name="Equation" r:id="rId10" imgW="2971800" imgH="380880" progId="Equation.3">
                  <p:embed/>
                </p:oleObj>
              </mc:Choice>
              <mc:Fallback>
                <p:oleObj name="Equation" r:id="rId10" imgW="2971800" imgH="380880" progId="Equation.3">
                  <p:embed/>
                  <p:pic>
                    <p:nvPicPr>
                      <p:cNvPr id="3" name="Object 2"/>
                      <p:cNvPicPr/>
                      <p:nvPr/>
                    </p:nvPicPr>
                    <p:blipFill>
                      <a:blip r:embed="rId11"/>
                      <a:stretch>
                        <a:fillRect/>
                      </a:stretch>
                    </p:blipFill>
                    <p:spPr>
                      <a:xfrm>
                        <a:off x="518205" y="1433878"/>
                        <a:ext cx="5321768" cy="682278"/>
                      </a:xfrm>
                      <a:prstGeom prst="rect">
                        <a:avLst/>
                      </a:prstGeom>
                      <a:ln>
                        <a:solidFill>
                          <a:schemeClr val="tx1"/>
                        </a:solidFill>
                      </a:ln>
                    </p:spPr>
                  </p:pic>
                </p:oleObj>
              </mc:Fallback>
            </mc:AlternateContent>
          </a:graphicData>
        </a:graphic>
      </p:graphicFrame>
      <p:graphicFrame>
        <p:nvGraphicFramePr>
          <p:cNvPr id="9" name="Object 8"/>
          <p:cNvGraphicFramePr>
            <a:graphicFrameLocks noChangeAspect="1"/>
          </p:cNvGraphicFramePr>
          <p:nvPr>
            <p:extLst/>
          </p:nvPr>
        </p:nvGraphicFramePr>
        <p:xfrm>
          <a:off x="6208493" y="1556735"/>
          <a:ext cx="2692400" cy="436563"/>
        </p:xfrm>
        <a:graphic>
          <a:graphicData uri="http://schemas.openxmlformats.org/presentationml/2006/ole">
            <mc:AlternateContent xmlns:mc="http://schemas.openxmlformats.org/markup-compatibility/2006">
              <mc:Choice xmlns:v="urn:schemas-microsoft-com:vml" Requires="v">
                <p:oleObj spid="_x0000_s14492" name="Equation" r:id="rId12" imgW="1180800" imgH="190440" progId="Equation.3">
                  <p:embed/>
                </p:oleObj>
              </mc:Choice>
              <mc:Fallback>
                <p:oleObj name="Equation" r:id="rId12" imgW="1180800" imgH="190440" progId="Equation.3">
                  <p:embed/>
                  <p:pic>
                    <p:nvPicPr>
                      <p:cNvPr id="9" name="Object 8"/>
                      <p:cNvPicPr>
                        <a:picLocks noChangeAspect="1" noChangeArrowheads="1"/>
                      </p:cNvPicPr>
                      <p:nvPr/>
                    </p:nvPicPr>
                    <p:blipFill>
                      <a:blip r:embed="rId13"/>
                      <a:srcRect/>
                      <a:stretch>
                        <a:fillRect/>
                      </a:stretch>
                    </p:blipFill>
                    <p:spPr bwMode="auto">
                      <a:xfrm>
                        <a:off x="6208493" y="1556735"/>
                        <a:ext cx="2692400" cy="436563"/>
                      </a:xfrm>
                      <a:prstGeom prst="rect">
                        <a:avLst/>
                      </a:prstGeom>
                      <a:noFill/>
                      <a:ln>
                        <a:solidFill>
                          <a:schemeClr val="tx1"/>
                        </a:solidFill>
                      </a:ln>
                    </p:spPr>
                  </p:pic>
                </p:oleObj>
              </mc:Fallback>
            </mc:AlternateContent>
          </a:graphicData>
        </a:graphic>
      </p:graphicFrame>
      <p:sp>
        <p:nvSpPr>
          <p:cNvPr id="5" name="TextBox 4"/>
          <p:cNvSpPr txBox="1"/>
          <p:nvPr/>
        </p:nvSpPr>
        <p:spPr>
          <a:xfrm>
            <a:off x="809994" y="2280833"/>
            <a:ext cx="4229043" cy="369332"/>
          </a:xfrm>
          <a:prstGeom prst="rect">
            <a:avLst/>
          </a:prstGeom>
          <a:noFill/>
        </p:spPr>
        <p:txBody>
          <a:bodyPr wrap="none" rtlCol="0">
            <a:spAutoFit/>
          </a:bodyPr>
          <a:lstStyle/>
          <a:p>
            <a:r>
              <a:rPr lang="fi-FI" u="sng" dirty="0" smtClean="0"/>
              <a:t>Using </a:t>
            </a:r>
            <a:r>
              <a:rPr lang="fi-FI" u="sng" dirty="0" err="1" smtClean="0"/>
              <a:t>the</a:t>
            </a:r>
            <a:r>
              <a:rPr lang="fi-FI" u="sng" dirty="0" smtClean="0"/>
              <a:t> </a:t>
            </a:r>
            <a:r>
              <a:rPr lang="fi-FI" u="sng" dirty="0" err="1" smtClean="0"/>
              <a:t>previously</a:t>
            </a:r>
            <a:r>
              <a:rPr lang="fi-FI" u="sng" dirty="0" smtClean="0"/>
              <a:t> </a:t>
            </a:r>
            <a:r>
              <a:rPr lang="fi-FI" u="sng" dirty="0" err="1" smtClean="0"/>
              <a:t>derived</a:t>
            </a:r>
            <a:r>
              <a:rPr lang="fi-FI" u="sng" dirty="0" smtClean="0"/>
              <a:t> </a:t>
            </a:r>
            <a:r>
              <a:rPr lang="fi-FI" u="sng" dirty="0" err="1" smtClean="0"/>
              <a:t>equations</a:t>
            </a:r>
            <a:r>
              <a:rPr lang="fi-FI" u="sng" dirty="0" smtClean="0"/>
              <a:t>:</a:t>
            </a:r>
            <a:endParaRPr lang="fi-FI" u="sng" dirty="0"/>
          </a:p>
        </p:txBody>
      </p:sp>
      <p:sp>
        <p:nvSpPr>
          <p:cNvPr id="10" name="Title 1"/>
          <p:cNvSpPr txBox="1">
            <a:spLocks/>
          </p:cNvSpPr>
          <p:nvPr/>
        </p:nvSpPr>
        <p:spPr>
          <a:xfrm>
            <a:off x="518205" y="477235"/>
            <a:ext cx="8650288" cy="1079500"/>
          </a:xfrm>
          <a:prstGeom prst="rect">
            <a:avLst/>
          </a:prstGeom>
        </p:spPr>
        <p:txBody>
          <a:bodyPr/>
          <a:lstStyle>
            <a:lvl1pPr algn="l" rtl="0" eaLnBrk="1" fontAlgn="base" hangingPunct="1">
              <a:spcBef>
                <a:spcPct val="0"/>
              </a:spcBef>
              <a:spcAft>
                <a:spcPct val="0"/>
              </a:spcAft>
              <a:defRPr sz="3200" b="1">
                <a:solidFill>
                  <a:srgbClr val="FF7900"/>
                </a:solidFill>
                <a:latin typeface="+mj-lt"/>
                <a:ea typeface="+mj-ea"/>
                <a:cs typeface="+mj-cs"/>
              </a:defRPr>
            </a:lvl1pPr>
            <a:lvl2pPr algn="l" rtl="0" eaLnBrk="1" fontAlgn="base" hangingPunct="1">
              <a:spcBef>
                <a:spcPct val="0"/>
              </a:spcBef>
              <a:spcAft>
                <a:spcPct val="0"/>
              </a:spcAft>
              <a:defRPr sz="3200" b="1">
                <a:solidFill>
                  <a:srgbClr val="FF7900"/>
                </a:solidFill>
                <a:latin typeface="Georgia" pitchFamily="18" charset="0"/>
              </a:defRPr>
            </a:lvl2pPr>
            <a:lvl3pPr algn="l" rtl="0" eaLnBrk="1" fontAlgn="base" hangingPunct="1">
              <a:spcBef>
                <a:spcPct val="0"/>
              </a:spcBef>
              <a:spcAft>
                <a:spcPct val="0"/>
              </a:spcAft>
              <a:defRPr sz="3200" b="1">
                <a:solidFill>
                  <a:srgbClr val="FF7900"/>
                </a:solidFill>
                <a:latin typeface="Georgia" pitchFamily="18" charset="0"/>
              </a:defRPr>
            </a:lvl3pPr>
            <a:lvl4pPr algn="l" rtl="0" eaLnBrk="1" fontAlgn="base" hangingPunct="1">
              <a:spcBef>
                <a:spcPct val="0"/>
              </a:spcBef>
              <a:spcAft>
                <a:spcPct val="0"/>
              </a:spcAft>
              <a:defRPr sz="3200" b="1">
                <a:solidFill>
                  <a:srgbClr val="FF7900"/>
                </a:solidFill>
                <a:latin typeface="Georgia" pitchFamily="18" charset="0"/>
              </a:defRPr>
            </a:lvl4pPr>
            <a:lvl5pPr algn="l" rtl="0" eaLnBrk="1" fontAlgn="base" hangingPunct="1">
              <a:spcBef>
                <a:spcPct val="0"/>
              </a:spcBef>
              <a:spcAft>
                <a:spcPct val="0"/>
              </a:spcAft>
              <a:defRPr sz="3200" b="1">
                <a:solidFill>
                  <a:srgbClr val="FF7900"/>
                </a:solidFill>
                <a:latin typeface="Georgia" pitchFamily="18" charset="0"/>
              </a:defRPr>
            </a:lvl5pPr>
            <a:lvl6pPr marL="457200" algn="l" rtl="0" eaLnBrk="1" fontAlgn="base" hangingPunct="1">
              <a:spcBef>
                <a:spcPct val="0"/>
              </a:spcBef>
              <a:spcAft>
                <a:spcPct val="0"/>
              </a:spcAft>
              <a:defRPr sz="3200" b="1">
                <a:solidFill>
                  <a:srgbClr val="FF7900"/>
                </a:solidFill>
                <a:latin typeface="Georgia" pitchFamily="18" charset="0"/>
              </a:defRPr>
            </a:lvl6pPr>
            <a:lvl7pPr marL="914400" algn="l" rtl="0" eaLnBrk="1" fontAlgn="base" hangingPunct="1">
              <a:spcBef>
                <a:spcPct val="0"/>
              </a:spcBef>
              <a:spcAft>
                <a:spcPct val="0"/>
              </a:spcAft>
              <a:defRPr sz="3200" b="1">
                <a:solidFill>
                  <a:srgbClr val="FF7900"/>
                </a:solidFill>
                <a:latin typeface="Georgia" pitchFamily="18" charset="0"/>
              </a:defRPr>
            </a:lvl7pPr>
            <a:lvl8pPr marL="1371600" algn="l" rtl="0" eaLnBrk="1" fontAlgn="base" hangingPunct="1">
              <a:spcBef>
                <a:spcPct val="0"/>
              </a:spcBef>
              <a:spcAft>
                <a:spcPct val="0"/>
              </a:spcAft>
              <a:defRPr sz="3200" b="1">
                <a:solidFill>
                  <a:srgbClr val="FF7900"/>
                </a:solidFill>
                <a:latin typeface="Georgia" pitchFamily="18" charset="0"/>
              </a:defRPr>
            </a:lvl8pPr>
            <a:lvl9pPr marL="1828800" algn="l" rtl="0" eaLnBrk="1" fontAlgn="base" hangingPunct="1">
              <a:spcBef>
                <a:spcPct val="0"/>
              </a:spcBef>
              <a:spcAft>
                <a:spcPct val="0"/>
              </a:spcAft>
              <a:defRPr sz="3200" b="1">
                <a:solidFill>
                  <a:srgbClr val="FF7900"/>
                </a:solidFill>
                <a:latin typeface="Georgia" pitchFamily="18" charset="0"/>
              </a:defRPr>
            </a:lvl9pPr>
          </a:lstStyle>
          <a:p>
            <a:r>
              <a:rPr lang="en-US" kern="0" dirty="0" smtClean="0"/>
              <a:t>Question 4: </a:t>
            </a:r>
            <a:r>
              <a:rPr lang="en-US" sz="1800" kern="0" dirty="0" smtClean="0"/>
              <a:t>Determine the critical clearing angle  </a:t>
            </a:r>
            <a:endParaRPr lang="en-US" kern="0" dirty="0"/>
          </a:p>
        </p:txBody>
      </p:sp>
      <p:sp>
        <p:nvSpPr>
          <p:cNvPr id="12" name="Rectangle 11"/>
          <p:cNvSpPr/>
          <p:nvPr/>
        </p:nvSpPr>
        <p:spPr bwMode="auto">
          <a:xfrm>
            <a:off x="1280592" y="5878297"/>
            <a:ext cx="2880320" cy="414852"/>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i-FI" sz="2400" b="0" i="0" u="none" strike="noStrike" cap="none" normalizeH="0" baseline="0" smtClean="0">
              <a:ln>
                <a:noFill/>
              </a:ln>
              <a:solidFill>
                <a:schemeClr val="tx1"/>
              </a:solidFill>
              <a:effectLst/>
              <a:latin typeface="Calibri" pitchFamily="34" charset="0"/>
            </a:endParaRPr>
          </a:p>
        </p:txBody>
      </p:sp>
    </p:spTree>
    <p:extLst>
      <p:ext uri="{BB962C8B-B14F-4D97-AF65-F5344CB8AC3E}">
        <p14:creationId xmlns:p14="http://schemas.microsoft.com/office/powerpoint/2010/main" val="3431330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ru-RU" dirty="0" smtClean="0"/>
              <a:t>1</a:t>
            </a:r>
            <a:endParaRPr lang="en-US" dirty="0"/>
          </a:p>
        </p:txBody>
      </p:sp>
      <p:sp>
        <p:nvSpPr>
          <p:cNvPr id="4" name="Content Placeholder 3"/>
          <p:cNvSpPr>
            <a:spLocks noGrp="1"/>
          </p:cNvSpPr>
          <p:nvPr>
            <p:ph idx="1"/>
          </p:nvPr>
        </p:nvSpPr>
        <p:spPr/>
        <p:txBody>
          <a:bodyPr/>
          <a:lstStyle/>
          <a:p>
            <a:pPr algn="just"/>
            <a:r>
              <a:rPr lang="en-US" dirty="0"/>
              <a:t>Calculate the maximum active power </a:t>
            </a:r>
            <a:r>
              <a:rPr lang="en-US" dirty="0" err="1"/>
              <a:t>P</a:t>
            </a:r>
            <a:r>
              <a:rPr lang="en-US" baseline="-25000" dirty="0" err="1"/>
              <a:t>max</a:t>
            </a:r>
            <a:r>
              <a:rPr lang="en-US" dirty="0"/>
              <a:t> that can be transferred from </a:t>
            </a:r>
            <a:r>
              <a:rPr lang="en-US" dirty="0" err="1"/>
              <a:t>busbar</a:t>
            </a:r>
            <a:r>
              <a:rPr lang="en-US" dirty="0"/>
              <a:t> 1 to </a:t>
            </a:r>
            <a:r>
              <a:rPr lang="en-US" dirty="0" err="1"/>
              <a:t>busbar</a:t>
            </a:r>
            <a:r>
              <a:rPr lang="en-US" dirty="0"/>
              <a:t> 2 using the voltages shown in the picture.</a:t>
            </a:r>
            <a:endParaRPr lang="ru-RU" dirty="0"/>
          </a:p>
          <a:p>
            <a:endParaRPr lang="ru-RU" dirty="0"/>
          </a:p>
        </p:txBody>
      </p:sp>
      <p:pic>
        <p:nvPicPr>
          <p:cNvPr id="573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0712" y="2996952"/>
            <a:ext cx="4781550" cy="186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5458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ru-RU" dirty="0" smtClean="0"/>
              <a:t>1</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856507427"/>
              </p:ext>
            </p:extLst>
          </p:nvPr>
        </p:nvGraphicFramePr>
        <p:xfrm>
          <a:off x="4664968" y="2185422"/>
          <a:ext cx="5040560" cy="2173575"/>
        </p:xfrm>
        <a:graphic>
          <a:graphicData uri="http://schemas.openxmlformats.org/presentationml/2006/ole">
            <mc:AlternateContent xmlns:mc="http://schemas.openxmlformats.org/markup-compatibility/2006">
              <mc:Choice xmlns:v="urn:schemas-microsoft-com:vml" Requires="v">
                <p:oleObj spid="_x0000_s1386" name="Точечный рисунок" r:id="rId4" imgW="3600000" imgH="1552792" progId="Paint.Picture">
                  <p:embed/>
                </p:oleObj>
              </mc:Choice>
              <mc:Fallback>
                <p:oleObj name="Точечный рисунок" r:id="rId4" imgW="3600000" imgH="1552792" progId="Paint.Picture">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64968" y="2185422"/>
                        <a:ext cx="5040560" cy="2173575"/>
                      </a:xfrm>
                      <a:prstGeom prst="rect">
                        <a:avLst/>
                      </a:prstGeom>
                      <a:noFill/>
                      <a:ln>
                        <a:noFill/>
                      </a:ln>
                    </p:spPr>
                  </p:pic>
                </p:oleObj>
              </mc:Fallback>
            </mc:AlternateContent>
          </a:graphicData>
        </a:graphic>
      </p:graphicFrame>
      <p:sp>
        <p:nvSpPr>
          <p:cNvPr id="7" name="TextBox 6"/>
          <p:cNvSpPr txBox="1"/>
          <p:nvPr/>
        </p:nvSpPr>
        <p:spPr>
          <a:xfrm>
            <a:off x="614189" y="1589333"/>
            <a:ext cx="7673896" cy="369332"/>
          </a:xfrm>
          <a:prstGeom prst="rect">
            <a:avLst/>
          </a:prstGeom>
          <a:noFill/>
        </p:spPr>
        <p:txBody>
          <a:bodyPr wrap="none" rtlCol="0">
            <a:spAutoFit/>
          </a:bodyPr>
          <a:lstStyle/>
          <a:p>
            <a:r>
              <a:rPr lang="fi-FI" dirty="0"/>
              <a:t>The equivalent scheme of the line, using reactances for P.U. computation.</a:t>
            </a:r>
          </a:p>
        </p:txBody>
      </p:sp>
      <mc:AlternateContent xmlns:mc="http://schemas.openxmlformats.org/markup-compatibility/2006" xmlns:a14="http://schemas.microsoft.com/office/drawing/2010/main">
        <mc:Choice Requires="a14">
          <p:sp>
            <p:nvSpPr>
              <p:cNvPr id="8" name="TextBox 7"/>
              <p:cNvSpPr txBox="1"/>
              <p:nvPr/>
            </p:nvSpPr>
            <p:spPr>
              <a:xfrm>
                <a:off x="704528" y="2348880"/>
                <a:ext cx="1716175" cy="923330"/>
              </a:xfrm>
              <a:prstGeom prst="rect">
                <a:avLst/>
              </a:prstGeom>
              <a:noFill/>
            </p:spPr>
            <p:txBody>
              <a:bodyPr wrap="none" rtlCol="0">
                <a:spAutoFit/>
              </a:bodyPr>
              <a:lstStyle/>
              <a:p>
                <a:r>
                  <a:rPr lang="en-US" dirty="0"/>
                  <a:t>Selecting:</a:t>
                </a:r>
              </a:p>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𝑆</m:t>
                          </m:r>
                        </m:e>
                        <m:sub>
                          <m:r>
                            <a:rPr lang="en-US" b="0" i="1" smtClean="0">
                              <a:latin typeface="Cambria Math" panose="02040503050406030204" pitchFamily="18" charset="0"/>
                            </a:rPr>
                            <m:t>𝑏</m:t>
                          </m:r>
                        </m:sub>
                      </m:sSub>
                      <m:r>
                        <a:rPr lang="en-US" b="0" i="1" smtClean="0">
                          <a:latin typeface="Cambria Math" panose="02040503050406030204" pitchFamily="18" charset="0"/>
                        </a:rPr>
                        <m:t>=16 </m:t>
                      </m:r>
                      <m:r>
                        <m:rPr>
                          <m:sty m:val="p"/>
                        </m:rPr>
                        <a:rPr lang="en-US" b="0" i="0" smtClean="0">
                          <a:latin typeface="Cambria Math" panose="02040503050406030204" pitchFamily="18" charset="0"/>
                        </a:rPr>
                        <m:t>MVA</m:t>
                      </m:r>
                    </m:oMath>
                  </m:oMathPara>
                </a14:m>
                <a:endParaRPr lang="en-US" b="0" dirty="0"/>
              </a:p>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𝑈</m:t>
                          </m:r>
                        </m:e>
                        <m:sub>
                          <m:r>
                            <a:rPr lang="en-US" b="0" i="1" smtClean="0">
                              <a:latin typeface="Cambria Math" panose="02040503050406030204" pitchFamily="18" charset="0"/>
                            </a:rPr>
                            <m:t>𝑏</m:t>
                          </m:r>
                        </m:sub>
                      </m:sSub>
                      <m:r>
                        <a:rPr lang="en-US" b="0" i="1" smtClean="0">
                          <a:latin typeface="Cambria Math" panose="02040503050406030204" pitchFamily="18" charset="0"/>
                        </a:rPr>
                        <m:t>=110 </m:t>
                      </m:r>
                      <m:r>
                        <m:rPr>
                          <m:sty m:val="p"/>
                        </m:rPr>
                        <a:rPr lang="en-US" b="0" i="0" smtClean="0">
                          <a:latin typeface="Cambria Math" panose="02040503050406030204" pitchFamily="18" charset="0"/>
                        </a:rPr>
                        <m:t>kV</m:t>
                      </m:r>
                    </m:oMath>
                  </m:oMathPara>
                </a14:m>
                <a:endParaRPr lang="en-US" dirty="0"/>
              </a:p>
            </p:txBody>
          </p:sp>
        </mc:Choice>
        <mc:Fallback xmlns="">
          <p:sp>
            <p:nvSpPr>
              <p:cNvPr id="8" name="TextBox 7"/>
              <p:cNvSpPr txBox="1">
                <a:spLocks noRot="1" noChangeAspect="1" noMove="1" noResize="1" noEditPoints="1" noAdjustHandles="1" noChangeArrowheads="1" noChangeShapeType="1" noTextEdit="1"/>
              </p:cNvSpPr>
              <p:nvPr/>
            </p:nvSpPr>
            <p:spPr>
              <a:xfrm>
                <a:off x="704528" y="2348880"/>
                <a:ext cx="1716175" cy="923330"/>
              </a:xfrm>
              <a:prstGeom prst="rect">
                <a:avLst/>
              </a:prstGeom>
              <a:blipFill>
                <a:blip r:embed="rId6"/>
                <a:stretch>
                  <a:fillRect l="-3203" t="-3289"/>
                </a:stretch>
              </a:blipFill>
            </p:spPr>
            <p:txBody>
              <a:bodyPr/>
              <a:lstStyle/>
              <a:p>
                <a:r>
                  <a:rPr lang="fi-FI">
                    <a:noFill/>
                  </a:rPr>
                  <a:t> </a:t>
                </a:r>
              </a:p>
            </p:txBody>
          </p:sp>
        </mc:Fallback>
      </mc:AlternateContent>
      <p:graphicFrame>
        <p:nvGraphicFramePr>
          <p:cNvPr id="10" name="Object 9"/>
          <p:cNvGraphicFramePr>
            <a:graphicFrameLocks noChangeAspect="1"/>
          </p:cNvGraphicFramePr>
          <p:nvPr>
            <p:extLst>
              <p:ext uri="{D42A27DB-BD31-4B8C-83A1-F6EECF244321}">
                <p14:modId xmlns:p14="http://schemas.microsoft.com/office/powerpoint/2010/main" val="1008382650"/>
              </p:ext>
            </p:extLst>
          </p:nvPr>
        </p:nvGraphicFramePr>
        <p:xfrm>
          <a:off x="958850" y="3876675"/>
          <a:ext cx="3913188" cy="1011238"/>
        </p:xfrm>
        <a:graphic>
          <a:graphicData uri="http://schemas.openxmlformats.org/presentationml/2006/ole">
            <mc:AlternateContent xmlns:mc="http://schemas.openxmlformats.org/markup-compatibility/2006">
              <mc:Choice xmlns:v="urn:schemas-microsoft-com:vml" Requires="v">
                <p:oleObj spid="_x0000_s1387" name="Equation" r:id="rId7" imgW="2260440" imgH="583920" progId="Equation.3">
                  <p:embed/>
                </p:oleObj>
              </mc:Choice>
              <mc:Fallback>
                <p:oleObj name="Equation" r:id="rId7" imgW="2260440" imgH="583920" progId="Equation.3">
                  <p:embed/>
                  <p:pic>
                    <p:nvPicPr>
                      <p:cNvPr id="0" name="Object 4"/>
                      <p:cNvPicPr>
                        <a:picLocks noChangeAspect="1" noChangeArrowheads="1"/>
                      </p:cNvPicPr>
                      <p:nvPr/>
                    </p:nvPicPr>
                    <p:blipFill>
                      <a:blip r:embed="rId8"/>
                      <a:srcRect/>
                      <a:stretch>
                        <a:fillRect/>
                      </a:stretch>
                    </p:blipFill>
                    <p:spPr bwMode="auto">
                      <a:xfrm>
                        <a:off x="958850" y="3876675"/>
                        <a:ext cx="3913188" cy="1011238"/>
                      </a:xfrm>
                      <a:prstGeom prst="rect">
                        <a:avLst/>
                      </a:prstGeom>
                      <a:noFill/>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71129060"/>
              </p:ext>
            </p:extLst>
          </p:nvPr>
        </p:nvGraphicFramePr>
        <p:xfrm>
          <a:off x="923925" y="5316538"/>
          <a:ext cx="3730625" cy="1001712"/>
        </p:xfrm>
        <a:graphic>
          <a:graphicData uri="http://schemas.openxmlformats.org/presentationml/2006/ole">
            <mc:AlternateContent xmlns:mc="http://schemas.openxmlformats.org/markup-compatibility/2006">
              <mc:Choice xmlns:v="urn:schemas-microsoft-com:vml" Requires="v">
                <p:oleObj spid="_x0000_s1388" name="Equation" r:id="rId9" imgW="2171520" imgH="583920" progId="Equation.3">
                  <p:embed/>
                </p:oleObj>
              </mc:Choice>
              <mc:Fallback>
                <p:oleObj name="Equation" r:id="rId9" imgW="2171520" imgH="583920" progId="Equation.3">
                  <p:embed/>
                  <p:pic>
                    <p:nvPicPr>
                      <p:cNvPr id="0" name="Object 6"/>
                      <p:cNvPicPr>
                        <a:picLocks noChangeAspect="1" noChangeArrowheads="1"/>
                      </p:cNvPicPr>
                      <p:nvPr/>
                    </p:nvPicPr>
                    <p:blipFill>
                      <a:blip r:embed="rId10"/>
                      <a:srcRect/>
                      <a:stretch>
                        <a:fillRect/>
                      </a:stretch>
                    </p:blipFill>
                    <p:spPr bwMode="auto">
                      <a:xfrm>
                        <a:off x="923925" y="5316538"/>
                        <a:ext cx="3730625" cy="1001712"/>
                      </a:xfrm>
                      <a:prstGeom prst="rect">
                        <a:avLst/>
                      </a:prstGeom>
                      <a:noFill/>
                    </p:spPr>
                  </p:pic>
                </p:oleObj>
              </mc:Fallback>
            </mc:AlternateContent>
          </a:graphicData>
        </a:graphic>
      </p:graphicFrame>
    </p:spTree>
    <p:extLst>
      <p:ext uri="{BB962C8B-B14F-4D97-AF65-F5344CB8AC3E}">
        <p14:creationId xmlns:p14="http://schemas.microsoft.com/office/powerpoint/2010/main" val="10841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ru-RU" dirty="0" smtClean="0"/>
              <a:t>1</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505828599"/>
              </p:ext>
            </p:extLst>
          </p:nvPr>
        </p:nvGraphicFramePr>
        <p:xfrm>
          <a:off x="4160912" y="967673"/>
          <a:ext cx="4924999" cy="2123743"/>
        </p:xfrm>
        <a:graphic>
          <a:graphicData uri="http://schemas.openxmlformats.org/presentationml/2006/ole">
            <mc:AlternateContent xmlns:mc="http://schemas.openxmlformats.org/markup-compatibility/2006">
              <mc:Choice xmlns:v="urn:schemas-microsoft-com:vml" Requires="v">
                <p:oleObj spid="_x0000_s2523" name="Точечный рисунок" r:id="rId4" imgW="3600000" imgH="1552792" progId="Paint.Picture">
                  <p:embed/>
                </p:oleObj>
              </mc:Choice>
              <mc:Fallback>
                <p:oleObj name="Точечный рисунок" r:id="rId4" imgW="3600000" imgH="1552792" progId="Paint.Picture">
                  <p:embed/>
                  <p:pic>
                    <p:nvPicPr>
                      <p:cNvPr id="5"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60912" y="967673"/>
                        <a:ext cx="4924999" cy="2123743"/>
                      </a:xfrm>
                      <a:prstGeom prst="rect">
                        <a:avLst/>
                      </a:prstGeom>
                      <a:noFill/>
                      <a:ln>
                        <a:noFill/>
                      </a:ln>
                    </p:spPr>
                  </p:pic>
                </p:oleObj>
              </mc:Fallback>
            </mc:AlternateContent>
          </a:graphicData>
        </a:graphic>
      </p:graphicFrame>
      <mc:AlternateContent xmlns:mc="http://schemas.openxmlformats.org/markup-compatibility/2006" xmlns:a14="http://schemas.microsoft.com/office/drawing/2010/main">
        <mc:Choice Requires="a14">
          <p:sp>
            <p:nvSpPr>
              <p:cNvPr id="8" name="TextBox 7"/>
              <p:cNvSpPr txBox="1"/>
              <p:nvPr/>
            </p:nvSpPr>
            <p:spPr>
              <a:xfrm>
                <a:off x="1628066" y="1688033"/>
                <a:ext cx="1716175" cy="923330"/>
              </a:xfrm>
              <a:prstGeom prst="rect">
                <a:avLst/>
              </a:prstGeom>
              <a:noFill/>
            </p:spPr>
            <p:txBody>
              <a:bodyPr wrap="none" rtlCol="0">
                <a:spAutoFit/>
              </a:bodyPr>
              <a:lstStyle/>
              <a:p>
                <a:r>
                  <a:rPr lang="en-US" dirty="0"/>
                  <a:t>Selecting:</a:t>
                </a:r>
              </a:p>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𝑆</m:t>
                          </m:r>
                        </m:e>
                        <m:sub>
                          <m:r>
                            <a:rPr lang="en-US" b="0" i="1" smtClean="0">
                              <a:latin typeface="Cambria Math" panose="02040503050406030204" pitchFamily="18" charset="0"/>
                            </a:rPr>
                            <m:t>𝑏</m:t>
                          </m:r>
                        </m:sub>
                      </m:sSub>
                      <m:r>
                        <a:rPr lang="en-US" b="0" i="1" smtClean="0">
                          <a:latin typeface="Cambria Math" panose="02040503050406030204" pitchFamily="18" charset="0"/>
                        </a:rPr>
                        <m:t>=16 </m:t>
                      </m:r>
                      <m:r>
                        <m:rPr>
                          <m:sty m:val="p"/>
                        </m:rPr>
                        <a:rPr lang="en-US" b="0" i="0" smtClean="0">
                          <a:latin typeface="Cambria Math" panose="02040503050406030204" pitchFamily="18" charset="0"/>
                        </a:rPr>
                        <m:t>MVA</m:t>
                      </m:r>
                    </m:oMath>
                  </m:oMathPara>
                </a14:m>
                <a:endParaRPr lang="en-US" b="0" dirty="0"/>
              </a:p>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𝑈</m:t>
                          </m:r>
                        </m:e>
                        <m:sub>
                          <m:r>
                            <a:rPr lang="en-US" b="0" i="1" smtClean="0">
                              <a:latin typeface="Cambria Math" panose="02040503050406030204" pitchFamily="18" charset="0"/>
                            </a:rPr>
                            <m:t>𝑏</m:t>
                          </m:r>
                        </m:sub>
                      </m:sSub>
                      <m:r>
                        <a:rPr lang="en-US" b="0" i="1" smtClean="0">
                          <a:latin typeface="Cambria Math" panose="02040503050406030204" pitchFamily="18" charset="0"/>
                        </a:rPr>
                        <m:t>=110 </m:t>
                      </m:r>
                      <m:r>
                        <m:rPr>
                          <m:sty m:val="p"/>
                        </m:rPr>
                        <a:rPr lang="en-US" b="0" i="0" smtClean="0">
                          <a:latin typeface="Cambria Math" panose="02040503050406030204" pitchFamily="18" charset="0"/>
                        </a:rPr>
                        <m:t>kV</m:t>
                      </m:r>
                    </m:oMath>
                  </m:oMathPara>
                </a14:m>
                <a:endParaRPr lang="en-US" dirty="0"/>
              </a:p>
            </p:txBody>
          </p:sp>
        </mc:Choice>
        <mc:Fallback xmlns="">
          <p:sp>
            <p:nvSpPr>
              <p:cNvPr id="8" name="TextBox 7"/>
              <p:cNvSpPr txBox="1">
                <a:spLocks noRot="1" noChangeAspect="1" noMove="1" noResize="1" noEditPoints="1" noAdjustHandles="1" noChangeArrowheads="1" noChangeShapeType="1" noTextEdit="1"/>
              </p:cNvSpPr>
              <p:nvPr/>
            </p:nvSpPr>
            <p:spPr>
              <a:xfrm>
                <a:off x="1628066" y="1688033"/>
                <a:ext cx="1716175" cy="923330"/>
              </a:xfrm>
              <a:prstGeom prst="rect">
                <a:avLst/>
              </a:prstGeom>
              <a:blipFill>
                <a:blip r:embed="rId6"/>
                <a:stretch>
                  <a:fillRect l="-2837" t="-3974"/>
                </a:stretch>
              </a:blipFill>
            </p:spPr>
            <p:txBody>
              <a:bodyPr/>
              <a:lstStyle/>
              <a:p>
                <a:r>
                  <a:rPr lang="fi-FI">
                    <a:noFill/>
                  </a:rPr>
                  <a:t> </a:t>
                </a:r>
              </a:p>
            </p:txBody>
          </p:sp>
        </mc:Fallback>
      </mc:AlternateContent>
      <p:graphicFrame>
        <p:nvGraphicFramePr>
          <p:cNvPr id="4" name="Object 3"/>
          <p:cNvGraphicFramePr>
            <a:graphicFrameLocks noChangeAspect="1"/>
          </p:cNvGraphicFramePr>
          <p:nvPr>
            <p:extLst>
              <p:ext uri="{D42A27DB-BD31-4B8C-83A1-F6EECF244321}">
                <p14:modId xmlns:p14="http://schemas.microsoft.com/office/powerpoint/2010/main" val="3738970408"/>
              </p:ext>
            </p:extLst>
          </p:nvPr>
        </p:nvGraphicFramePr>
        <p:xfrm>
          <a:off x="1987550" y="3343275"/>
          <a:ext cx="5732463" cy="763588"/>
        </p:xfrm>
        <a:graphic>
          <a:graphicData uri="http://schemas.openxmlformats.org/presentationml/2006/ole">
            <mc:AlternateContent xmlns:mc="http://schemas.openxmlformats.org/markup-compatibility/2006">
              <mc:Choice xmlns:v="urn:schemas-microsoft-com:vml" Requires="v">
                <p:oleObj spid="_x0000_s2524" name="Equation" r:id="rId7" imgW="3035160" imgH="406080" progId="Equation.3">
                  <p:embed/>
                </p:oleObj>
              </mc:Choice>
              <mc:Fallback>
                <p:oleObj name="Equation" r:id="rId7" imgW="3035160" imgH="406080" progId="Equation.3">
                  <p:embed/>
                  <p:pic>
                    <p:nvPicPr>
                      <p:cNvPr id="0" name="Object 1"/>
                      <p:cNvPicPr>
                        <a:picLocks noChangeAspect="1" noChangeArrowheads="1"/>
                      </p:cNvPicPr>
                      <p:nvPr/>
                    </p:nvPicPr>
                    <p:blipFill>
                      <a:blip r:embed="rId8"/>
                      <a:srcRect/>
                      <a:stretch>
                        <a:fillRect/>
                      </a:stretch>
                    </p:blipFill>
                    <p:spPr bwMode="auto">
                      <a:xfrm>
                        <a:off x="1987550" y="3343275"/>
                        <a:ext cx="5732463" cy="763588"/>
                      </a:xfrm>
                      <a:prstGeom prst="rect">
                        <a:avLst/>
                      </a:prstGeom>
                      <a:noFill/>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2125931"/>
              </p:ext>
            </p:extLst>
          </p:nvPr>
        </p:nvGraphicFramePr>
        <p:xfrm>
          <a:off x="1993900" y="4387850"/>
          <a:ext cx="5788025" cy="762000"/>
        </p:xfrm>
        <a:graphic>
          <a:graphicData uri="http://schemas.openxmlformats.org/presentationml/2006/ole">
            <mc:AlternateContent xmlns:mc="http://schemas.openxmlformats.org/markup-compatibility/2006">
              <mc:Choice xmlns:v="urn:schemas-microsoft-com:vml" Requires="v">
                <p:oleObj spid="_x0000_s2525" name="Equation" r:id="rId9" imgW="3060360" imgH="406080" progId="Equation.3">
                  <p:embed/>
                </p:oleObj>
              </mc:Choice>
              <mc:Fallback>
                <p:oleObj name="Equation" r:id="rId9" imgW="3060360" imgH="406080" progId="Equation.3">
                  <p:embed/>
                  <p:pic>
                    <p:nvPicPr>
                      <p:cNvPr id="0" name="Object 3"/>
                      <p:cNvPicPr>
                        <a:picLocks noChangeAspect="1" noChangeArrowheads="1"/>
                      </p:cNvPicPr>
                      <p:nvPr/>
                    </p:nvPicPr>
                    <p:blipFill>
                      <a:blip r:embed="rId10"/>
                      <a:srcRect/>
                      <a:stretch>
                        <a:fillRect/>
                      </a:stretch>
                    </p:blipFill>
                    <p:spPr bwMode="auto">
                      <a:xfrm>
                        <a:off x="1993900" y="4387850"/>
                        <a:ext cx="5788025" cy="762000"/>
                      </a:xfrm>
                      <a:prstGeom prst="rect">
                        <a:avLst/>
                      </a:prstGeom>
                      <a:noFill/>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1521840645"/>
              </p:ext>
            </p:extLst>
          </p:nvPr>
        </p:nvGraphicFramePr>
        <p:xfrm>
          <a:off x="3267075" y="5467350"/>
          <a:ext cx="3011488" cy="1082675"/>
        </p:xfrm>
        <a:graphic>
          <a:graphicData uri="http://schemas.openxmlformats.org/presentationml/2006/ole">
            <mc:AlternateContent xmlns:mc="http://schemas.openxmlformats.org/markup-compatibility/2006">
              <mc:Choice xmlns:v="urn:schemas-microsoft-com:vml" Requires="v">
                <p:oleObj spid="_x0000_s2526" name="Equation" r:id="rId11" imgW="1625400" imgH="583920" progId="Equation.3">
                  <p:embed/>
                </p:oleObj>
              </mc:Choice>
              <mc:Fallback>
                <p:oleObj name="Equation" r:id="rId11" imgW="1625400" imgH="583920" progId="Equation.3">
                  <p:embed/>
                  <p:pic>
                    <p:nvPicPr>
                      <p:cNvPr id="0" name="Object 5"/>
                      <p:cNvPicPr>
                        <a:picLocks noChangeAspect="1" noChangeArrowheads="1"/>
                      </p:cNvPicPr>
                      <p:nvPr/>
                    </p:nvPicPr>
                    <p:blipFill>
                      <a:blip r:embed="rId12"/>
                      <a:srcRect/>
                      <a:stretch>
                        <a:fillRect/>
                      </a:stretch>
                    </p:blipFill>
                    <p:spPr bwMode="auto">
                      <a:xfrm>
                        <a:off x="3267075" y="5467350"/>
                        <a:ext cx="3011488" cy="1082675"/>
                      </a:xfrm>
                      <a:prstGeom prst="rect">
                        <a:avLst/>
                      </a:prstGeom>
                      <a:noFill/>
                    </p:spPr>
                  </p:pic>
                </p:oleObj>
              </mc:Fallback>
            </mc:AlternateContent>
          </a:graphicData>
        </a:graphic>
      </p:graphicFrame>
    </p:spTree>
    <p:extLst>
      <p:ext uri="{BB962C8B-B14F-4D97-AF65-F5344CB8AC3E}">
        <p14:creationId xmlns:p14="http://schemas.microsoft.com/office/powerpoint/2010/main" val="4040418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ru-RU" dirty="0" smtClean="0"/>
              <a:t>1</a:t>
            </a:r>
            <a:endParaRPr lang="en-US" dirty="0"/>
          </a:p>
        </p:txBody>
      </p:sp>
      <p:sp>
        <p:nvSpPr>
          <p:cNvPr id="3" name="Rectangle 2"/>
          <p:cNvSpPr/>
          <p:nvPr/>
        </p:nvSpPr>
        <p:spPr>
          <a:xfrm>
            <a:off x="625430" y="1383784"/>
            <a:ext cx="4121641" cy="369332"/>
          </a:xfrm>
          <a:prstGeom prst="rect">
            <a:avLst/>
          </a:prstGeom>
        </p:spPr>
        <p:txBody>
          <a:bodyPr wrap="none">
            <a:spAutoFit/>
          </a:bodyPr>
          <a:lstStyle/>
          <a:p>
            <a:r>
              <a:rPr lang="en-US" dirty="0">
                <a:latin typeface="Times New Roman" panose="02020603050405020304" pitchFamily="18" charset="0"/>
                <a:ea typeface="Times New Roman" panose="02020603050405020304" pitchFamily="18" charset="0"/>
              </a:rPr>
              <a:t>The highest power that can be transmitted:</a:t>
            </a:r>
            <a:endParaRPr lang="ru-RU" dirty="0"/>
          </a:p>
        </p:txBody>
      </p:sp>
      <p:graphicFrame>
        <p:nvGraphicFramePr>
          <p:cNvPr id="10" name="Object 9"/>
          <p:cNvGraphicFramePr>
            <a:graphicFrameLocks noChangeAspect="1"/>
          </p:cNvGraphicFramePr>
          <p:nvPr>
            <p:extLst>
              <p:ext uri="{D42A27DB-BD31-4B8C-83A1-F6EECF244321}">
                <p14:modId xmlns:p14="http://schemas.microsoft.com/office/powerpoint/2010/main" val="1700227705"/>
              </p:ext>
            </p:extLst>
          </p:nvPr>
        </p:nvGraphicFramePr>
        <p:xfrm>
          <a:off x="960438" y="1844675"/>
          <a:ext cx="3451225" cy="1033463"/>
        </p:xfrm>
        <a:graphic>
          <a:graphicData uri="http://schemas.openxmlformats.org/presentationml/2006/ole">
            <mc:AlternateContent xmlns:mc="http://schemas.openxmlformats.org/markup-compatibility/2006">
              <mc:Choice xmlns:v="urn:schemas-microsoft-com:vml" Requires="v">
                <p:oleObj spid="_x0000_s3608" name="Equation" r:id="rId4" imgW="1498320" imgH="444240" progId="Equation.3">
                  <p:embed/>
                </p:oleObj>
              </mc:Choice>
              <mc:Fallback>
                <p:oleObj name="Equation" r:id="rId4" imgW="1498320" imgH="444240" progId="Equation.3">
                  <p:embed/>
                  <p:pic>
                    <p:nvPicPr>
                      <p:cNvPr id="0" name="Object 1"/>
                      <p:cNvPicPr>
                        <a:picLocks noChangeAspect="1" noChangeArrowheads="1"/>
                      </p:cNvPicPr>
                      <p:nvPr/>
                    </p:nvPicPr>
                    <p:blipFill>
                      <a:blip r:embed="rId5"/>
                      <a:srcRect/>
                      <a:stretch>
                        <a:fillRect/>
                      </a:stretch>
                    </p:blipFill>
                    <p:spPr bwMode="auto">
                      <a:xfrm>
                        <a:off x="960438" y="1844675"/>
                        <a:ext cx="3451225" cy="1033463"/>
                      </a:xfrm>
                      <a:prstGeom prst="rect">
                        <a:avLst/>
                      </a:prstGeom>
                      <a:noFill/>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432111996"/>
              </p:ext>
            </p:extLst>
          </p:nvPr>
        </p:nvGraphicFramePr>
        <p:xfrm>
          <a:off x="5313040" y="2147118"/>
          <a:ext cx="2693900" cy="428575"/>
        </p:xfrm>
        <a:graphic>
          <a:graphicData uri="http://schemas.openxmlformats.org/presentationml/2006/ole">
            <mc:AlternateContent xmlns:mc="http://schemas.openxmlformats.org/markup-compatibility/2006">
              <mc:Choice xmlns:v="urn:schemas-microsoft-com:vml" Requires="v">
                <p:oleObj spid="_x0000_s3609" name="Equation" r:id="rId6" imgW="1256755" imgH="203112" progId="Equation.3">
                  <p:embed/>
                </p:oleObj>
              </mc:Choice>
              <mc:Fallback>
                <p:oleObj name="Equation" r:id="rId6" imgW="1256755" imgH="203112"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13040" y="2147118"/>
                        <a:ext cx="2693900" cy="428575"/>
                      </a:xfrm>
                      <a:prstGeom prst="rect">
                        <a:avLst/>
                      </a:prstGeom>
                      <a:noFill/>
                    </p:spPr>
                  </p:pic>
                </p:oleObj>
              </mc:Fallback>
            </mc:AlternateContent>
          </a:graphicData>
        </a:graphic>
      </p:graphicFrame>
      <p:sp>
        <p:nvSpPr>
          <p:cNvPr id="14" name="Rectangle 13"/>
          <p:cNvSpPr/>
          <p:nvPr/>
        </p:nvSpPr>
        <p:spPr>
          <a:xfrm>
            <a:off x="5310475" y="1400281"/>
            <a:ext cx="2319866" cy="369332"/>
          </a:xfrm>
          <a:prstGeom prst="rect">
            <a:avLst/>
          </a:prstGeom>
        </p:spPr>
        <p:txBody>
          <a:bodyPr wrap="none">
            <a:spAutoFit/>
          </a:bodyPr>
          <a:lstStyle/>
          <a:p>
            <a:r>
              <a:rPr lang="en-US" dirty="0">
                <a:latin typeface="Times New Roman" panose="02020603050405020304" pitchFamily="18" charset="0"/>
                <a:ea typeface="Times New Roman" panose="02020603050405020304" pitchFamily="18" charset="0"/>
              </a:rPr>
              <a:t>Maximum value when:</a:t>
            </a:r>
            <a:endParaRPr lang="ru-RU" dirty="0"/>
          </a:p>
        </p:txBody>
      </p:sp>
      <p:graphicFrame>
        <p:nvGraphicFramePr>
          <p:cNvPr id="16" name="Object 15"/>
          <p:cNvGraphicFramePr>
            <a:graphicFrameLocks noChangeAspect="1"/>
          </p:cNvGraphicFramePr>
          <p:nvPr>
            <p:extLst>
              <p:ext uri="{D42A27DB-BD31-4B8C-83A1-F6EECF244321}">
                <p14:modId xmlns:p14="http://schemas.microsoft.com/office/powerpoint/2010/main" val="3627120566"/>
              </p:ext>
            </p:extLst>
          </p:nvPr>
        </p:nvGraphicFramePr>
        <p:xfrm>
          <a:off x="1428750" y="3473450"/>
          <a:ext cx="5508625" cy="766763"/>
        </p:xfrm>
        <a:graphic>
          <a:graphicData uri="http://schemas.openxmlformats.org/presentationml/2006/ole">
            <mc:AlternateContent xmlns:mc="http://schemas.openxmlformats.org/markup-compatibility/2006">
              <mc:Choice xmlns:v="urn:schemas-microsoft-com:vml" Requires="v">
                <p:oleObj spid="_x0000_s3610" name="Equation" r:id="rId8" imgW="2831760" imgH="393480" progId="Equation.3">
                  <p:embed/>
                </p:oleObj>
              </mc:Choice>
              <mc:Fallback>
                <p:oleObj name="Equation" r:id="rId8" imgW="2831760" imgH="393480" progId="Equation.3">
                  <p:embed/>
                  <p:pic>
                    <p:nvPicPr>
                      <p:cNvPr id="0" name="Object 5"/>
                      <p:cNvPicPr>
                        <a:picLocks noChangeAspect="1" noChangeArrowheads="1"/>
                      </p:cNvPicPr>
                      <p:nvPr/>
                    </p:nvPicPr>
                    <p:blipFill>
                      <a:blip r:embed="rId9"/>
                      <a:srcRect/>
                      <a:stretch>
                        <a:fillRect/>
                      </a:stretch>
                    </p:blipFill>
                    <p:spPr bwMode="auto">
                      <a:xfrm>
                        <a:off x="1428750" y="3473450"/>
                        <a:ext cx="5508625" cy="766763"/>
                      </a:xfrm>
                      <a:prstGeom prst="rect">
                        <a:avLst/>
                      </a:prstGeom>
                      <a:noFill/>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3662267065"/>
              </p:ext>
            </p:extLst>
          </p:nvPr>
        </p:nvGraphicFramePr>
        <p:xfrm>
          <a:off x="1374775" y="5038725"/>
          <a:ext cx="5241925" cy="512763"/>
        </p:xfrm>
        <a:graphic>
          <a:graphicData uri="http://schemas.openxmlformats.org/presentationml/2006/ole">
            <mc:AlternateContent xmlns:mc="http://schemas.openxmlformats.org/markup-compatibility/2006">
              <mc:Choice xmlns:v="urn:schemas-microsoft-com:vml" Requires="v">
                <p:oleObj spid="_x0000_s3611" name="Equation" r:id="rId10" imgW="2565360" imgH="253800" progId="Equation.3">
                  <p:embed/>
                </p:oleObj>
              </mc:Choice>
              <mc:Fallback>
                <p:oleObj name="Equation" r:id="rId10" imgW="2565360" imgH="253800" progId="Equation.3">
                  <p:embed/>
                  <p:pic>
                    <p:nvPicPr>
                      <p:cNvPr id="0" name="Object 7"/>
                      <p:cNvPicPr>
                        <a:picLocks noChangeAspect="1" noChangeArrowheads="1"/>
                      </p:cNvPicPr>
                      <p:nvPr/>
                    </p:nvPicPr>
                    <p:blipFill>
                      <a:blip r:embed="rId11"/>
                      <a:srcRect/>
                      <a:stretch>
                        <a:fillRect/>
                      </a:stretch>
                    </p:blipFill>
                    <p:spPr bwMode="auto">
                      <a:xfrm>
                        <a:off x="1374775" y="5038725"/>
                        <a:ext cx="5241925" cy="512763"/>
                      </a:xfrm>
                      <a:prstGeom prst="rect">
                        <a:avLst/>
                      </a:prstGeom>
                      <a:noFill/>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96463740"/>
              </p:ext>
            </p:extLst>
          </p:nvPr>
        </p:nvGraphicFramePr>
        <p:xfrm>
          <a:off x="6892977" y="469658"/>
          <a:ext cx="2783801" cy="825541"/>
        </p:xfrm>
        <a:graphic>
          <a:graphicData uri="http://schemas.openxmlformats.org/presentationml/2006/ole">
            <mc:AlternateContent xmlns:mc="http://schemas.openxmlformats.org/markup-compatibility/2006">
              <mc:Choice xmlns:v="urn:schemas-microsoft-com:vml" Requires="v">
                <p:oleObj spid="_x0000_s3612" name="Kaava" r:id="rId12" imgW="1383699" imgH="406224" progId="Equation.3">
                  <p:embed/>
                </p:oleObj>
              </mc:Choice>
              <mc:Fallback>
                <p:oleObj name="Kaava" r:id="rId12" imgW="1383699" imgH="406224" progId="Equation.3">
                  <p:embed/>
                  <p:pic>
                    <p:nvPicPr>
                      <p:cNvPr id="9" name="Object 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892977" y="469658"/>
                        <a:ext cx="2783801" cy="825541"/>
                      </a:xfrm>
                      <a:prstGeom prst="rect">
                        <a:avLst/>
                      </a:prstGeom>
                      <a:noFill/>
                      <a:ln>
                        <a:solidFill>
                          <a:schemeClr val="tx1"/>
                        </a:solidFill>
                      </a:ln>
                    </p:spPr>
                  </p:pic>
                </p:oleObj>
              </mc:Fallback>
            </mc:AlternateContent>
          </a:graphicData>
        </a:graphic>
      </p:graphicFrame>
      <p:sp>
        <p:nvSpPr>
          <p:cNvPr id="11" name="TextBox 10"/>
          <p:cNvSpPr txBox="1"/>
          <p:nvPr/>
        </p:nvSpPr>
        <p:spPr>
          <a:xfrm>
            <a:off x="6840983" y="85351"/>
            <a:ext cx="2744662" cy="400110"/>
          </a:xfrm>
          <a:prstGeom prst="rect">
            <a:avLst/>
          </a:prstGeom>
          <a:noFill/>
        </p:spPr>
        <p:txBody>
          <a:bodyPr wrap="none" rtlCol="0">
            <a:spAutoFit/>
          </a:bodyPr>
          <a:lstStyle/>
          <a:p>
            <a:r>
              <a:rPr lang="fi-FI" sz="2000" dirty="0"/>
              <a:t>Power</a:t>
            </a:r>
            <a:r>
              <a:rPr lang="ru-RU" sz="2000" dirty="0"/>
              <a:t>-</a:t>
            </a:r>
            <a:r>
              <a:rPr lang="en-US" sz="2000" dirty="0"/>
              <a:t>angle equation:</a:t>
            </a:r>
          </a:p>
        </p:txBody>
      </p:sp>
    </p:spTree>
    <p:extLst>
      <p:ext uri="{BB962C8B-B14F-4D97-AF65-F5344CB8AC3E}">
        <p14:creationId xmlns:p14="http://schemas.microsoft.com/office/powerpoint/2010/main" val="4198359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ru-RU" dirty="0" smtClean="0"/>
              <a:t>2</a:t>
            </a:r>
            <a:endParaRPr lang="en-US" dirty="0"/>
          </a:p>
        </p:txBody>
      </p:sp>
      <p:sp>
        <p:nvSpPr>
          <p:cNvPr id="4" name="Content Placeholder 3"/>
          <p:cNvSpPr>
            <a:spLocks noGrp="1"/>
          </p:cNvSpPr>
          <p:nvPr>
            <p:ph idx="1"/>
          </p:nvPr>
        </p:nvSpPr>
        <p:spPr/>
        <p:txBody>
          <a:bodyPr/>
          <a:lstStyle/>
          <a:p>
            <a:pPr algn="just"/>
            <a:r>
              <a:rPr lang="en-US" dirty="0"/>
              <a:t>The power that can be transferred by a line is, </a:t>
            </a:r>
            <a:r>
              <a:rPr lang="en-US" dirty="0" smtClean="0"/>
              <a:t>usually, </a:t>
            </a:r>
            <a:r>
              <a:rPr lang="en-US" dirty="0"/>
              <a:t>limited by the reactive power resources. A line has a series reactance X=100 </a:t>
            </a:r>
            <a:r>
              <a:rPr lang="en-US" dirty="0">
                <a:sym typeface="Symbol" panose="05050102010706020507" pitchFamily="18" charset="2"/>
              </a:rPr>
              <a:t></a:t>
            </a:r>
            <a:r>
              <a:rPr lang="en-US" dirty="0"/>
              <a:t> and the voltage at the beginning of the line is U</a:t>
            </a:r>
            <a:r>
              <a:rPr lang="en-US" baseline="-25000" dirty="0"/>
              <a:t>1</a:t>
            </a:r>
            <a:r>
              <a:rPr lang="en-US" dirty="0"/>
              <a:t>=115 kV. The reactive power at the end of the line is Q</a:t>
            </a:r>
            <a:r>
              <a:rPr lang="en-US" baseline="-25000" dirty="0"/>
              <a:t>2</a:t>
            </a:r>
            <a:r>
              <a:rPr lang="en-US" dirty="0"/>
              <a:t>=0. Derive the expressions for power transferred and reactive power Q</a:t>
            </a:r>
            <a:r>
              <a:rPr lang="en-US" baseline="-25000" dirty="0"/>
              <a:t>1</a:t>
            </a:r>
            <a:r>
              <a:rPr lang="en-US" dirty="0"/>
              <a:t> as the function of voltage angle </a:t>
            </a:r>
            <a:r>
              <a:rPr lang="en-US" dirty="0">
                <a:sym typeface="Symbol" panose="05050102010706020507" pitchFamily="18" charset="2"/>
              </a:rPr>
              <a:t></a:t>
            </a:r>
            <a:r>
              <a:rPr lang="en-US" dirty="0"/>
              <a:t>. How much smaller is the maximum transferred power compared to a case where the necessary reactive power could be fed to the end of the line?</a:t>
            </a:r>
            <a:endParaRPr lang="ru-RU" dirty="0"/>
          </a:p>
          <a:p>
            <a:endParaRPr lang="ru-RU" dirty="0"/>
          </a:p>
        </p:txBody>
      </p:sp>
    </p:spTree>
    <p:extLst>
      <p:ext uri="{BB962C8B-B14F-4D97-AF65-F5344CB8AC3E}">
        <p14:creationId xmlns:p14="http://schemas.microsoft.com/office/powerpoint/2010/main" val="10076515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ru-RU" dirty="0" smtClean="0"/>
              <a:t>2</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325629032"/>
              </p:ext>
            </p:extLst>
          </p:nvPr>
        </p:nvGraphicFramePr>
        <p:xfrm>
          <a:off x="4808984" y="1277560"/>
          <a:ext cx="4620189" cy="3147310"/>
        </p:xfrm>
        <a:graphic>
          <a:graphicData uri="http://schemas.openxmlformats.org/presentationml/2006/ole">
            <mc:AlternateContent xmlns:mc="http://schemas.openxmlformats.org/markup-compatibility/2006">
              <mc:Choice xmlns:v="urn:schemas-microsoft-com:vml" Requires="v">
                <p:oleObj spid="_x0000_s4697" name="Bitmap Image" r:id="rId4" imgW="2838600" imgH="1933560" progId="Paint.Picture">
                  <p:embed/>
                </p:oleObj>
              </mc:Choice>
              <mc:Fallback>
                <p:oleObj name="Bitmap Image" r:id="rId4" imgW="2838600" imgH="1933560" progId="Paint.Picture">
                  <p:embed/>
                  <p:pic>
                    <p:nvPicPr>
                      <p:cNvPr id="0" name="Object 2"/>
                      <p:cNvPicPr>
                        <a:picLocks noChangeAspect="1" noChangeArrowheads="1"/>
                      </p:cNvPicPr>
                      <p:nvPr/>
                    </p:nvPicPr>
                    <p:blipFill>
                      <a:blip r:embed="rId5"/>
                      <a:srcRect/>
                      <a:stretch>
                        <a:fillRect/>
                      </a:stretch>
                    </p:blipFill>
                    <p:spPr bwMode="auto">
                      <a:xfrm>
                        <a:off x="4808984" y="1277560"/>
                        <a:ext cx="4620189" cy="3147310"/>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225222706"/>
              </p:ext>
            </p:extLst>
          </p:nvPr>
        </p:nvGraphicFramePr>
        <p:xfrm>
          <a:off x="929156" y="2025674"/>
          <a:ext cx="2783801" cy="825541"/>
        </p:xfrm>
        <a:graphic>
          <a:graphicData uri="http://schemas.openxmlformats.org/presentationml/2006/ole">
            <mc:AlternateContent xmlns:mc="http://schemas.openxmlformats.org/markup-compatibility/2006">
              <mc:Choice xmlns:v="urn:schemas-microsoft-com:vml" Requires="v">
                <p:oleObj spid="_x0000_s4698" name="Kaava" r:id="rId6" imgW="1383699" imgH="406224" progId="Equation.3">
                  <p:embed/>
                </p:oleObj>
              </mc:Choice>
              <mc:Fallback>
                <p:oleObj name="Kaava" r:id="rId6" imgW="1383699" imgH="406224"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29156" y="2025674"/>
                        <a:ext cx="2783801" cy="825541"/>
                      </a:xfrm>
                      <a:prstGeom prst="rect">
                        <a:avLst/>
                      </a:prstGeom>
                      <a:noFill/>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966034462"/>
              </p:ext>
            </p:extLst>
          </p:nvPr>
        </p:nvGraphicFramePr>
        <p:xfrm>
          <a:off x="1104900" y="3094038"/>
          <a:ext cx="2547938" cy="760412"/>
        </p:xfrm>
        <a:graphic>
          <a:graphicData uri="http://schemas.openxmlformats.org/presentationml/2006/ole">
            <mc:AlternateContent xmlns:mc="http://schemas.openxmlformats.org/markup-compatibility/2006">
              <mc:Choice xmlns:v="urn:schemas-microsoft-com:vml" Requires="v">
                <p:oleObj spid="_x0000_s4699" name="Equation" r:id="rId8" imgW="1244520" imgH="368280" progId="Equation.3">
                  <p:embed/>
                </p:oleObj>
              </mc:Choice>
              <mc:Fallback>
                <p:oleObj name="Equation" r:id="rId8" imgW="1244520" imgH="368280" progId="Equation.3">
                  <p:embed/>
                  <p:pic>
                    <p:nvPicPr>
                      <p:cNvPr id="0" name="Object 5"/>
                      <p:cNvPicPr>
                        <a:picLocks noChangeAspect="1" noChangeArrowheads="1"/>
                      </p:cNvPicPr>
                      <p:nvPr/>
                    </p:nvPicPr>
                    <p:blipFill>
                      <a:blip r:embed="rId9"/>
                      <a:srcRect/>
                      <a:stretch>
                        <a:fillRect/>
                      </a:stretch>
                    </p:blipFill>
                    <p:spPr bwMode="auto">
                      <a:xfrm>
                        <a:off x="1104900" y="3094038"/>
                        <a:ext cx="2547938" cy="760412"/>
                      </a:xfrm>
                      <a:prstGeom prst="rect">
                        <a:avLst/>
                      </a:prstGeom>
                      <a:noFill/>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4070477546"/>
              </p:ext>
            </p:extLst>
          </p:nvPr>
        </p:nvGraphicFramePr>
        <p:xfrm>
          <a:off x="935544" y="4358751"/>
          <a:ext cx="2761016" cy="773788"/>
        </p:xfrm>
        <a:graphic>
          <a:graphicData uri="http://schemas.openxmlformats.org/presentationml/2006/ole">
            <mc:AlternateContent xmlns:mc="http://schemas.openxmlformats.org/markup-compatibility/2006">
              <mc:Choice xmlns:v="urn:schemas-microsoft-com:vml" Requires="v">
                <p:oleObj spid="_x0000_s4700" name="Kaava" r:id="rId10" imgW="1498600" imgH="419100" progId="Equation.3">
                  <p:embed/>
                </p:oleObj>
              </mc:Choice>
              <mc:Fallback>
                <p:oleObj name="Kaava" r:id="rId10" imgW="1498600" imgH="419100" progId="Equation.3">
                  <p:embed/>
                  <p:pic>
                    <p:nvPicPr>
                      <p:cNvPr id="0"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35544" y="4358751"/>
                        <a:ext cx="2761016" cy="773788"/>
                      </a:xfrm>
                      <a:prstGeom prst="rect">
                        <a:avLst/>
                      </a:prstGeom>
                      <a:noFill/>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3772791404"/>
              </p:ext>
            </p:extLst>
          </p:nvPr>
        </p:nvGraphicFramePr>
        <p:xfrm>
          <a:off x="920552" y="5733256"/>
          <a:ext cx="3124200" cy="401638"/>
        </p:xfrm>
        <a:graphic>
          <a:graphicData uri="http://schemas.openxmlformats.org/presentationml/2006/ole">
            <mc:AlternateContent xmlns:mc="http://schemas.openxmlformats.org/markup-compatibility/2006">
              <mc:Choice xmlns:v="urn:schemas-microsoft-com:vml" Requires="v">
                <p:oleObj spid="_x0000_s4701" name="Kaava" r:id="rId12" imgW="1701720" imgH="215640" progId="Equation.3">
                  <p:embed/>
                </p:oleObj>
              </mc:Choice>
              <mc:Fallback>
                <p:oleObj name="Kaava" r:id="rId12" imgW="1701720" imgH="215640" progId="Equation.3">
                  <p:embed/>
                  <p:pic>
                    <p:nvPicPr>
                      <p:cNvPr id="0" name=""/>
                      <p:cNvPicPr>
                        <a:picLocks noChangeAspect="1" noChangeArrowheads="1"/>
                      </p:cNvPicPr>
                      <p:nvPr/>
                    </p:nvPicPr>
                    <p:blipFill>
                      <a:blip r:embed="rId13"/>
                      <a:srcRect/>
                      <a:stretch>
                        <a:fillRect/>
                      </a:stretch>
                    </p:blipFill>
                    <p:spPr bwMode="auto">
                      <a:xfrm>
                        <a:off x="920552" y="5733256"/>
                        <a:ext cx="3124200" cy="401638"/>
                      </a:xfrm>
                      <a:prstGeom prst="rect">
                        <a:avLst/>
                      </a:prstGeom>
                      <a:noFill/>
                    </p:spPr>
                  </p:pic>
                </p:oleObj>
              </mc:Fallback>
            </mc:AlternateContent>
          </a:graphicData>
        </a:graphic>
      </p:graphicFrame>
      <p:sp>
        <p:nvSpPr>
          <p:cNvPr id="15" name="TextBox 14"/>
          <p:cNvSpPr txBox="1"/>
          <p:nvPr/>
        </p:nvSpPr>
        <p:spPr>
          <a:xfrm>
            <a:off x="699763" y="1452963"/>
            <a:ext cx="2744662" cy="400110"/>
          </a:xfrm>
          <a:prstGeom prst="rect">
            <a:avLst/>
          </a:prstGeom>
          <a:noFill/>
        </p:spPr>
        <p:txBody>
          <a:bodyPr wrap="none" rtlCol="0">
            <a:spAutoFit/>
          </a:bodyPr>
          <a:lstStyle/>
          <a:p>
            <a:r>
              <a:rPr lang="fi-FI" sz="2000" dirty="0"/>
              <a:t>Power</a:t>
            </a:r>
            <a:r>
              <a:rPr lang="ru-RU" sz="2000" dirty="0"/>
              <a:t>-</a:t>
            </a:r>
            <a:r>
              <a:rPr lang="en-US" sz="2000" dirty="0"/>
              <a:t>angle </a:t>
            </a:r>
            <a:r>
              <a:rPr lang="en-US" sz="2000" dirty="0" smtClean="0"/>
              <a:t>equation:</a:t>
            </a:r>
            <a:endParaRPr lang="en-US" sz="2000" dirty="0"/>
          </a:p>
        </p:txBody>
      </p:sp>
      <p:sp>
        <p:nvSpPr>
          <p:cNvPr id="16" name="Left Brace 15"/>
          <p:cNvSpPr/>
          <p:nvPr/>
        </p:nvSpPr>
        <p:spPr bwMode="auto">
          <a:xfrm>
            <a:off x="619125" y="2276872"/>
            <a:ext cx="229419" cy="1368152"/>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Calibri" pitchFamily="34" charset="0"/>
            </a:endParaRPr>
          </a:p>
        </p:txBody>
      </p:sp>
    </p:spTree>
    <p:extLst>
      <p:ext uri="{BB962C8B-B14F-4D97-AF65-F5344CB8AC3E}">
        <p14:creationId xmlns:p14="http://schemas.microsoft.com/office/powerpoint/2010/main" val="32407972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ru-RU" dirty="0" smtClean="0"/>
              <a:t>2</a:t>
            </a:r>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2801431090"/>
              </p:ext>
            </p:extLst>
          </p:nvPr>
        </p:nvGraphicFramePr>
        <p:xfrm>
          <a:off x="776535" y="1744066"/>
          <a:ext cx="3217575" cy="402197"/>
        </p:xfrm>
        <a:graphic>
          <a:graphicData uri="http://schemas.openxmlformats.org/presentationml/2006/ole">
            <mc:AlternateContent xmlns:mc="http://schemas.openxmlformats.org/markup-compatibility/2006">
              <mc:Choice xmlns:v="urn:schemas-microsoft-com:vml" Requires="v">
                <p:oleObj spid="_x0000_s5825" name="Kaava" r:id="rId4" imgW="1752600" imgH="215900" progId="Equation.3">
                  <p:embed/>
                </p:oleObj>
              </mc:Choice>
              <mc:Fallback>
                <p:oleObj name="Kaava" r:id="rId4" imgW="1752600" imgH="2159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6535" y="1744066"/>
                        <a:ext cx="3217575" cy="402197"/>
                      </a:xfrm>
                      <a:prstGeom prst="rect">
                        <a:avLst/>
                      </a:prstGeom>
                      <a:noFill/>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3514143275"/>
              </p:ext>
            </p:extLst>
          </p:nvPr>
        </p:nvGraphicFramePr>
        <p:xfrm>
          <a:off x="1412875" y="2886075"/>
          <a:ext cx="6226175" cy="650875"/>
        </p:xfrm>
        <a:graphic>
          <a:graphicData uri="http://schemas.openxmlformats.org/presentationml/2006/ole">
            <mc:AlternateContent xmlns:mc="http://schemas.openxmlformats.org/markup-compatibility/2006">
              <mc:Choice xmlns:v="urn:schemas-microsoft-com:vml" Requires="v">
                <p:oleObj spid="_x0000_s5826" name="Equation" r:id="rId6" imgW="3848040" imgH="406080" progId="Equation.3">
                  <p:embed/>
                </p:oleObj>
              </mc:Choice>
              <mc:Fallback>
                <p:oleObj name="Equation" r:id="rId6" imgW="3848040" imgH="406080" progId="Equation.3">
                  <p:embed/>
                  <p:pic>
                    <p:nvPicPr>
                      <p:cNvPr id="0" name="Object 1"/>
                      <p:cNvPicPr>
                        <a:picLocks noChangeAspect="1" noChangeArrowheads="1"/>
                      </p:cNvPicPr>
                      <p:nvPr/>
                    </p:nvPicPr>
                    <p:blipFill>
                      <a:blip r:embed="rId7"/>
                      <a:srcRect/>
                      <a:stretch>
                        <a:fillRect/>
                      </a:stretch>
                    </p:blipFill>
                    <p:spPr bwMode="auto">
                      <a:xfrm>
                        <a:off x="1412875" y="2886075"/>
                        <a:ext cx="6226175" cy="650875"/>
                      </a:xfrm>
                      <a:prstGeom prst="rect">
                        <a:avLst/>
                      </a:prstGeom>
                      <a:noFill/>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900116651"/>
              </p:ext>
            </p:extLst>
          </p:nvPr>
        </p:nvGraphicFramePr>
        <p:xfrm>
          <a:off x="968375" y="3740150"/>
          <a:ext cx="2640013" cy="450850"/>
        </p:xfrm>
        <a:graphic>
          <a:graphicData uri="http://schemas.openxmlformats.org/presentationml/2006/ole">
            <mc:AlternateContent xmlns:mc="http://schemas.openxmlformats.org/markup-compatibility/2006">
              <mc:Choice xmlns:v="urn:schemas-microsoft-com:vml" Requires="v">
                <p:oleObj spid="_x0000_s5827" name="Equation" r:id="rId8" imgW="1396800" imgH="241200" progId="Equation.3">
                  <p:embed/>
                </p:oleObj>
              </mc:Choice>
              <mc:Fallback>
                <p:oleObj name="Equation" r:id="rId8" imgW="1396800" imgH="241200" progId="Equation.3">
                  <p:embed/>
                  <p:pic>
                    <p:nvPicPr>
                      <p:cNvPr id="0" name="Object 3"/>
                      <p:cNvPicPr>
                        <a:picLocks noChangeAspect="1" noChangeArrowheads="1"/>
                      </p:cNvPicPr>
                      <p:nvPr/>
                    </p:nvPicPr>
                    <p:blipFill>
                      <a:blip r:embed="rId9"/>
                      <a:srcRect/>
                      <a:stretch>
                        <a:fillRect/>
                      </a:stretch>
                    </p:blipFill>
                    <p:spPr bwMode="auto">
                      <a:xfrm>
                        <a:off x="968375" y="3740150"/>
                        <a:ext cx="2640013" cy="450850"/>
                      </a:xfrm>
                      <a:prstGeom prst="rect">
                        <a:avLst/>
                      </a:prstGeom>
                      <a:noFill/>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1032341867"/>
              </p:ext>
            </p:extLst>
          </p:nvPr>
        </p:nvGraphicFramePr>
        <p:xfrm>
          <a:off x="1425575" y="4908550"/>
          <a:ext cx="6434138" cy="665163"/>
        </p:xfrm>
        <a:graphic>
          <a:graphicData uri="http://schemas.openxmlformats.org/presentationml/2006/ole">
            <mc:AlternateContent xmlns:mc="http://schemas.openxmlformats.org/markup-compatibility/2006">
              <mc:Choice xmlns:v="urn:schemas-microsoft-com:vml" Requires="v">
                <p:oleObj spid="_x0000_s5828" name="Equation" r:id="rId10" imgW="3898800" imgH="406080" progId="Equation.3">
                  <p:embed/>
                </p:oleObj>
              </mc:Choice>
              <mc:Fallback>
                <p:oleObj name="Equation" r:id="rId10" imgW="3898800" imgH="406080" progId="Equation.3">
                  <p:embed/>
                  <p:pic>
                    <p:nvPicPr>
                      <p:cNvPr id="0" name="Object 5"/>
                      <p:cNvPicPr>
                        <a:picLocks noChangeAspect="1" noChangeArrowheads="1"/>
                      </p:cNvPicPr>
                      <p:nvPr/>
                    </p:nvPicPr>
                    <p:blipFill>
                      <a:blip r:embed="rId11"/>
                      <a:srcRect/>
                      <a:stretch>
                        <a:fillRect/>
                      </a:stretch>
                    </p:blipFill>
                    <p:spPr bwMode="auto">
                      <a:xfrm>
                        <a:off x="1425575" y="4908550"/>
                        <a:ext cx="6434138" cy="665163"/>
                      </a:xfrm>
                      <a:prstGeom prst="rect">
                        <a:avLst/>
                      </a:prstGeom>
                      <a:noFill/>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3348012070"/>
              </p:ext>
            </p:extLst>
          </p:nvPr>
        </p:nvGraphicFramePr>
        <p:xfrm>
          <a:off x="1042988" y="5821363"/>
          <a:ext cx="2417762" cy="519112"/>
        </p:xfrm>
        <a:graphic>
          <a:graphicData uri="http://schemas.openxmlformats.org/presentationml/2006/ole">
            <mc:AlternateContent xmlns:mc="http://schemas.openxmlformats.org/markup-compatibility/2006">
              <mc:Choice xmlns:v="urn:schemas-microsoft-com:vml" Requires="v">
                <p:oleObj spid="_x0000_s5829" name="Equation" r:id="rId12" imgW="1257120" imgH="266400" progId="Equation.3">
                  <p:embed/>
                </p:oleObj>
              </mc:Choice>
              <mc:Fallback>
                <p:oleObj name="Equation" r:id="rId12" imgW="1257120" imgH="266400" progId="Equation.3">
                  <p:embed/>
                  <p:pic>
                    <p:nvPicPr>
                      <p:cNvPr id="0" name="Object 7"/>
                      <p:cNvPicPr>
                        <a:picLocks noChangeAspect="1" noChangeArrowheads="1"/>
                      </p:cNvPicPr>
                      <p:nvPr/>
                    </p:nvPicPr>
                    <p:blipFill>
                      <a:blip r:embed="rId13"/>
                      <a:srcRect/>
                      <a:stretch>
                        <a:fillRect/>
                      </a:stretch>
                    </p:blipFill>
                    <p:spPr bwMode="auto">
                      <a:xfrm>
                        <a:off x="1042988" y="5821363"/>
                        <a:ext cx="2417762" cy="519112"/>
                      </a:xfrm>
                      <a:prstGeom prst="rect">
                        <a:avLst/>
                      </a:prstGeom>
                      <a:noFill/>
                    </p:spPr>
                  </p:pic>
                </p:oleObj>
              </mc:Fallback>
            </mc:AlternateContent>
          </a:graphicData>
        </a:graphic>
      </p:graphicFrame>
      <mc:AlternateContent xmlns:mc="http://schemas.openxmlformats.org/markup-compatibility/2006" xmlns:a14="http://schemas.microsoft.com/office/drawing/2010/main">
        <mc:Choice Requires="a14">
          <p:sp>
            <p:nvSpPr>
              <p:cNvPr id="17" name="TextBox 16"/>
              <p:cNvSpPr txBox="1"/>
              <p:nvPr/>
            </p:nvSpPr>
            <p:spPr>
              <a:xfrm>
                <a:off x="3739530" y="2380623"/>
                <a:ext cx="2508700" cy="276999"/>
              </a:xfrm>
              <a:prstGeom prst="rect">
                <a:avLst/>
              </a:prstGeom>
              <a:noFill/>
              <a:ln>
                <a:solidFill>
                  <a:schemeClr val="tx1"/>
                </a:solidFill>
              </a:ln>
            </p:spPr>
            <p:txBody>
              <a:bodyPr wrap="none" lIns="0" tIns="0" rIns="0" bIns="0" rtlCol="0">
                <a:spAutoFit/>
              </a:bodyPr>
              <a:lstStyle/>
              <a:p>
                <a14:m>
                  <m:oMath xmlns:m="http://schemas.openxmlformats.org/officeDocument/2006/math">
                    <m:r>
                      <a:rPr lang="en-US" b="0" i="1" smtClean="0">
                        <a:latin typeface="Cambria Math" panose="02040503050406030204" pitchFamily="18" charset="0"/>
                      </a:rPr>
                      <m:t> </m:t>
                    </m:r>
                    <m:r>
                      <m:rPr>
                        <m:sty m:val="p"/>
                      </m:rPr>
                      <a:rPr lang="en-US" b="0" i="0" smtClean="0">
                        <a:latin typeface="Cambria Math" panose="02040503050406030204" pitchFamily="18" charset="0"/>
                      </a:rPr>
                      <m:t>sin</m:t>
                    </m:r>
                    <m:r>
                      <a:rPr lang="fi-FI" b="0" i="1" smtClean="0">
                        <a:latin typeface="Cambria Math" panose="02040503050406030204" pitchFamily="18" charset="0"/>
                      </a:rPr>
                      <m:t>⁡(</m:t>
                    </m:r>
                    <m:r>
                      <a:rPr lang="en-US" b="0" i="1" smtClean="0">
                        <a:latin typeface="Cambria Math" panose="02040503050406030204" pitchFamily="18" charset="0"/>
                      </a:rPr>
                      <m:t>2</m:t>
                    </m:r>
                  </m:oMath>
                </a14:m>
                <a:r>
                  <a:rPr lang="el-GR" i="1" dirty="0" smtClean="0"/>
                  <a:t>δ</a:t>
                </a:r>
                <a:r>
                  <a:rPr lang="fi-FI" i="1" dirty="0" smtClean="0"/>
                  <a:t>)</a:t>
                </a:r>
                <a:r>
                  <a:rPr lang="en-US" dirty="0" smtClean="0"/>
                  <a:t> </a:t>
                </a:r>
                <a:r>
                  <a:rPr lang="en-US" dirty="0"/>
                  <a:t>= 2 </a:t>
                </a:r>
                <a:r>
                  <a:rPr lang="en-US" dirty="0" smtClean="0"/>
                  <a:t>sin(</a:t>
                </a:r>
                <a:r>
                  <a:rPr lang="el-GR" i="1" dirty="0" smtClean="0"/>
                  <a:t>δ</a:t>
                </a:r>
                <a:r>
                  <a:rPr lang="fi-FI" i="1" dirty="0" smtClean="0"/>
                  <a:t>)</a:t>
                </a:r>
                <a:r>
                  <a:rPr lang="en-US" dirty="0" smtClean="0"/>
                  <a:t>cos(</a:t>
                </a:r>
                <a:r>
                  <a:rPr lang="el-GR" i="1" dirty="0" smtClean="0"/>
                  <a:t>δ</a:t>
                </a:r>
                <a:r>
                  <a:rPr lang="fi-FI" i="1" dirty="0" smtClean="0"/>
                  <a:t>)</a:t>
                </a:r>
                <a:r>
                  <a:rPr lang="en-US" dirty="0" smtClean="0"/>
                  <a:t> </a:t>
                </a:r>
                <a:endParaRPr lang="en-US" dirty="0"/>
              </a:p>
            </p:txBody>
          </p:sp>
        </mc:Choice>
        <mc:Fallback xmlns="">
          <p:sp>
            <p:nvSpPr>
              <p:cNvPr id="17" name="TextBox 16"/>
              <p:cNvSpPr txBox="1">
                <a:spLocks noRot="1" noChangeAspect="1" noMove="1" noResize="1" noEditPoints="1" noAdjustHandles="1" noChangeArrowheads="1" noChangeShapeType="1" noTextEdit="1"/>
              </p:cNvSpPr>
              <p:nvPr/>
            </p:nvSpPr>
            <p:spPr>
              <a:xfrm>
                <a:off x="3739530" y="2380623"/>
                <a:ext cx="2508700" cy="276999"/>
              </a:xfrm>
              <a:prstGeom prst="rect">
                <a:avLst/>
              </a:prstGeom>
              <a:blipFill>
                <a:blip r:embed="rId14"/>
                <a:stretch>
                  <a:fillRect l="-966" t="-25532" r="-1932" b="-46809"/>
                </a:stretch>
              </a:blipFill>
              <a:ln>
                <a:solidFill>
                  <a:schemeClr val="tx1"/>
                </a:solidFill>
              </a:ln>
            </p:spPr>
            <p:txBody>
              <a:bodyPr/>
              <a:lstStyle/>
              <a:p>
                <a:r>
                  <a:rPr lang="fi-FI">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3739530" y="4455113"/>
                <a:ext cx="1891928" cy="276999"/>
              </a:xfrm>
              <a:prstGeom prst="rect">
                <a:avLst/>
              </a:prstGeom>
              <a:noFill/>
              <a:ln>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𝑠𝑖𝑛</m:t>
                          </m:r>
                        </m:e>
                        <m:sup>
                          <m:r>
                            <a:rPr lang="en-US" b="0" i="1" smtClean="0">
                              <a:latin typeface="Cambria Math" panose="02040503050406030204" pitchFamily="18" charset="0"/>
                            </a:rPr>
                            <m:t>2</m:t>
                          </m:r>
                        </m:sup>
                      </m:sSup>
                      <m:r>
                        <m:rPr>
                          <m:nor/>
                        </m:rPr>
                        <a:rPr lang="el-GR" i="1" dirty="0"/>
                        <m:t>δ</m:t>
                      </m:r>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𝑐𝑜𝑠</m:t>
                          </m:r>
                        </m:e>
                        <m:sup>
                          <m:r>
                            <a:rPr lang="en-US" b="0" i="1" smtClean="0">
                              <a:latin typeface="Cambria Math" panose="02040503050406030204" pitchFamily="18" charset="0"/>
                            </a:rPr>
                            <m:t>2</m:t>
                          </m:r>
                        </m:sup>
                      </m:sSup>
                      <m:r>
                        <m:rPr>
                          <m:nor/>
                        </m:rPr>
                        <a:rPr lang="el-GR" i="1" dirty="0"/>
                        <m:t>δ</m:t>
                      </m:r>
                      <m:r>
                        <a:rPr lang="en-US" b="0" i="1" smtClean="0">
                          <a:latin typeface="Cambria Math" panose="02040503050406030204" pitchFamily="18" charset="0"/>
                        </a:rPr>
                        <m:t>=1</m:t>
                      </m:r>
                    </m:oMath>
                  </m:oMathPara>
                </a14:m>
                <a:endParaRPr lang="en-US" dirty="0"/>
              </a:p>
            </p:txBody>
          </p:sp>
        </mc:Choice>
        <mc:Fallback xmlns="">
          <p:sp>
            <p:nvSpPr>
              <p:cNvPr id="19" name="TextBox 18"/>
              <p:cNvSpPr txBox="1">
                <a:spLocks noRot="1" noChangeAspect="1" noMove="1" noResize="1" noEditPoints="1" noAdjustHandles="1" noChangeArrowheads="1" noChangeShapeType="1" noTextEdit="1"/>
              </p:cNvSpPr>
              <p:nvPr/>
            </p:nvSpPr>
            <p:spPr>
              <a:xfrm>
                <a:off x="3739530" y="4455113"/>
                <a:ext cx="1891928" cy="276999"/>
              </a:xfrm>
              <a:prstGeom prst="rect">
                <a:avLst/>
              </a:prstGeom>
              <a:blipFill>
                <a:blip r:embed="rId17"/>
                <a:stretch>
                  <a:fillRect l="-2236" r="-1917" b="-10638"/>
                </a:stretch>
              </a:blipFill>
              <a:ln>
                <a:solidFill>
                  <a:schemeClr val="tx1"/>
                </a:solidFill>
              </a:ln>
            </p:spPr>
            <p:txBody>
              <a:bodyPr/>
              <a:lstStyle/>
              <a:p>
                <a:r>
                  <a:rPr lang="fi-FI">
                    <a:noFill/>
                  </a:rPr>
                  <a:t> </a:t>
                </a:r>
              </a:p>
            </p:txBody>
          </p:sp>
        </mc:Fallback>
      </mc:AlternateContent>
      <p:graphicFrame>
        <p:nvGraphicFramePr>
          <p:cNvPr id="11" name="Object 10"/>
          <p:cNvGraphicFramePr>
            <a:graphicFrameLocks noChangeAspect="1"/>
          </p:cNvGraphicFramePr>
          <p:nvPr>
            <p:extLst>
              <p:ext uri="{D42A27DB-BD31-4B8C-83A1-F6EECF244321}">
                <p14:modId xmlns:p14="http://schemas.microsoft.com/office/powerpoint/2010/main" val="3124724021"/>
              </p:ext>
            </p:extLst>
          </p:nvPr>
        </p:nvGraphicFramePr>
        <p:xfrm>
          <a:off x="6167525" y="194461"/>
          <a:ext cx="3384376" cy="2305464"/>
        </p:xfrm>
        <a:graphic>
          <a:graphicData uri="http://schemas.openxmlformats.org/presentationml/2006/ole">
            <mc:AlternateContent xmlns:mc="http://schemas.openxmlformats.org/markup-compatibility/2006">
              <mc:Choice xmlns:v="urn:schemas-microsoft-com:vml" Requires="v">
                <p:oleObj spid="_x0000_s5830" name="Bitmap Image" r:id="rId18" imgW="2838600" imgH="1933560" progId="Paint.Picture">
                  <p:embed/>
                </p:oleObj>
              </mc:Choice>
              <mc:Fallback>
                <p:oleObj name="Bitmap Image" r:id="rId18" imgW="2838600" imgH="1933560" progId="Paint.Picture">
                  <p:embed/>
                  <p:pic>
                    <p:nvPicPr>
                      <p:cNvPr id="5" name="Object 4"/>
                      <p:cNvPicPr>
                        <a:picLocks noChangeAspect="1" noChangeArrowheads="1"/>
                      </p:cNvPicPr>
                      <p:nvPr/>
                    </p:nvPicPr>
                    <p:blipFill>
                      <a:blip r:embed="rId19"/>
                      <a:srcRect/>
                      <a:stretch>
                        <a:fillRect/>
                      </a:stretch>
                    </p:blipFill>
                    <p:spPr bwMode="auto">
                      <a:xfrm>
                        <a:off x="6167525" y="194461"/>
                        <a:ext cx="3384376" cy="2305464"/>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02002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ru-RU" dirty="0"/>
              <a:t>2</a:t>
            </a:r>
            <a:r>
              <a:rPr lang="en-US" dirty="0"/>
              <a:t> </a:t>
            </a:r>
          </a:p>
        </p:txBody>
      </p:sp>
      <p:graphicFrame>
        <p:nvGraphicFramePr>
          <p:cNvPr id="6" name="Object 5"/>
          <p:cNvGraphicFramePr>
            <a:graphicFrameLocks noChangeAspect="1"/>
          </p:cNvGraphicFramePr>
          <p:nvPr>
            <p:extLst>
              <p:ext uri="{D42A27DB-BD31-4B8C-83A1-F6EECF244321}">
                <p14:modId xmlns:p14="http://schemas.microsoft.com/office/powerpoint/2010/main" val="1382788924"/>
              </p:ext>
            </p:extLst>
          </p:nvPr>
        </p:nvGraphicFramePr>
        <p:xfrm>
          <a:off x="4046990" y="1210572"/>
          <a:ext cx="5225736" cy="1358691"/>
        </p:xfrm>
        <a:graphic>
          <a:graphicData uri="http://schemas.openxmlformats.org/presentationml/2006/ole">
            <mc:AlternateContent xmlns:mc="http://schemas.openxmlformats.org/markup-compatibility/2006">
              <mc:Choice xmlns:v="urn:schemas-microsoft-com:vml" Requires="v">
                <p:oleObj spid="_x0000_s6818" name="Kaava" r:id="rId4" imgW="3810000" imgH="990600" progId="Equation.3">
                  <p:embed/>
                </p:oleObj>
              </mc:Choice>
              <mc:Fallback>
                <p:oleObj name="Kaava" r:id="rId4" imgW="3810000" imgH="9906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46990" y="1210572"/>
                        <a:ext cx="5225736" cy="1358691"/>
                      </a:xfrm>
                      <a:prstGeom prst="rect">
                        <a:avLst/>
                      </a:prstGeom>
                      <a:noFill/>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298887037"/>
              </p:ext>
            </p:extLst>
          </p:nvPr>
        </p:nvGraphicFramePr>
        <p:xfrm>
          <a:off x="776536" y="3444245"/>
          <a:ext cx="4021716" cy="2762744"/>
        </p:xfrm>
        <a:graphic>
          <a:graphicData uri="http://schemas.openxmlformats.org/presentationml/2006/ole">
            <mc:AlternateContent xmlns:mc="http://schemas.openxmlformats.org/markup-compatibility/2006">
              <mc:Choice xmlns:v="urn:schemas-microsoft-com:vml" Requires="v">
                <p:oleObj spid="_x0000_s6819" name="Bitmap Image" r:id="rId6" imgW="4382112" imgH="3010320" progId="Paint.Picture">
                  <p:embed/>
                </p:oleObj>
              </mc:Choice>
              <mc:Fallback>
                <p:oleObj name="Bitmap Image" r:id="rId6" imgW="4382112" imgH="3010320" progId="Paint.Picture">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6536" y="3444245"/>
                        <a:ext cx="4021716" cy="2762744"/>
                      </a:xfrm>
                      <a:prstGeom prst="rect">
                        <a:avLst/>
                      </a:prstGeom>
                      <a:noFill/>
                      <a:ln>
                        <a:noFill/>
                      </a:ln>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450227796"/>
              </p:ext>
            </p:extLst>
          </p:nvPr>
        </p:nvGraphicFramePr>
        <p:xfrm>
          <a:off x="5241032" y="3570077"/>
          <a:ext cx="4111935" cy="2636912"/>
        </p:xfrm>
        <a:graphic>
          <a:graphicData uri="http://schemas.openxmlformats.org/presentationml/2006/ole">
            <mc:AlternateContent xmlns:mc="http://schemas.openxmlformats.org/markup-compatibility/2006">
              <mc:Choice xmlns:v="urn:schemas-microsoft-com:vml" Requires="v">
                <p:oleObj spid="_x0000_s6820" name="Bitmap Image" r:id="rId8" imgW="4753639" imgH="3048426" progId="Paint.Picture">
                  <p:embed/>
                </p:oleObj>
              </mc:Choice>
              <mc:Fallback>
                <p:oleObj name="Bitmap Image" r:id="rId8" imgW="4753639" imgH="3048426" progId="Paint.Picture">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241032" y="3570077"/>
                        <a:ext cx="4111935" cy="2636912"/>
                      </a:xfrm>
                      <a:prstGeom prst="rect">
                        <a:avLst/>
                      </a:prstGeom>
                      <a:noFill/>
                      <a:ln>
                        <a:noFill/>
                      </a:ln>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3200944321"/>
              </p:ext>
            </p:extLst>
          </p:nvPr>
        </p:nvGraphicFramePr>
        <p:xfrm>
          <a:off x="364451" y="1241677"/>
          <a:ext cx="1708229" cy="553738"/>
        </p:xfrm>
        <a:graphic>
          <a:graphicData uri="http://schemas.openxmlformats.org/presentationml/2006/ole">
            <mc:AlternateContent xmlns:mc="http://schemas.openxmlformats.org/markup-compatibility/2006">
              <mc:Choice xmlns:v="urn:schemas-microsoft-com:vml" Requires="v">
                <p:oleObj spid="_x0000_s6821" name="Kaava" r:id="rId10" imgW="1282680" imgH="419040" progId="Equation.3">
                  <p:embed/>
                </p:oleObj>
              </mc:Choice>
              <mc:Fallback>
                <p:oleObj name="Kaava" r:id="rId10" imgW="1282680" imgH="419040" progId="Equation.3">
                  <p:embed/>
                  <p:pic>
                    <p:nvPicPr>
                      <p:cNvPr id="0" name=""/>
                      <p:cNvPicPr>
                        <a:picLocks noChangeAspect="1" noChangeArrowheads="1"/>
                      </p:cNvPicPr>
                      <p:nvPr/>
                    </p:nvPicPr>
                    <p:blipFill>
                      <a:blip r:embed="rId11"/>
                      <a:srcRect/>
                      <a:stretch>
                        <a:fillRect/>
                      </a:stretch>
                    </p:blipFill>
                    <p:spPr bwMode="auto">
                      <a:xfrm>
                        <a:off x="364451" y="1241677"/>
                        <a:ext cx="1708229" cy="553738"/>
                      </a:xfrm>
                      <a:prstGeom prst="rect">
                        <a:avLst/>
                      </a:prstGeom>
                      <a:noFill/>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3705148457"/>
              </p:ext>
            </p:extLst>
          </p:nvPr>
        </p:nvGraphicFramePr>
        <p:xfrm>
          <a:off x="2327354" y="1241677"/>
          <a:ext cx="1358307" cy="571016"/>
        </p:xfrm>
        <a:graphic>
          <a:graphicData uri="http://schemas.openxmlformats.org/presentationml/2006/ole">
            <mc:AlternateContent xmlns:mc="http://schemas.openxmlformats.org/markup-compatibility/2006">
              <mc:Choice xmlns:v="urn:schemas-microsoft-com:vml" Requires="v">
                <p:oleObj spid="_x0000_s6822" name="Kaava" r:id="rId12" imgW="990360" imgH="419040" progId="Equation.3">
                  <p:embed/>
                </p:oleObj>
              </mc:Choice>
              <mc:Fallback>
                <p:oleObj name="Kaava" r:id="rId12" imgW="990360" imgH="419040" progId="Equation.3">
                  <p:embed/>
                  <p:pic>
                    <p:nvPicPr>
                      <p:cNvPr id="0" name=""/>
                      <p:cNvPicPr>
                        <a:picLocks noChangeAspect="1" noChangeArrowheads="1"/>
                      </p:cNvPicPr>
                      <p:nvPr/>
                    </p:nvPicPr>
                    <p:blipFill>
                      <a:blip r:embed="rId13"/>
                      <a:srcRect/>
                      <a:stretch>
                        <a:fillRect/>
                      </a:stretch>
                    </p:blipFill>
                    <p:spPr bwMode="auto">
                      <a:xfrm>
                        <a:off x="2327354" y="1241677"/>
                        <a:ext cx="1358307" cy="571016"/>
                      </a:xfrm>
                      <a:prstGeom prst="rect">
                        <a:avLst/>
                      </a:prstGeom>
                      <a:noFill/>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1547370400"/>
              </p:ext>
            </p:extLst>
          </p:nvPr>
        </p:nvGraphicFramePr>
        <p:xfrm>
          <a:off x="972423" y="1903684"/>
          <a:ext cx="2709862" cy="639763"/>
        </p:xfrm>
        <a:graphic>
          <a:graphicData uri="http://schemas.openxmlformats.org/presentationml/2006/ole">
            <mc:AlternateContent xmlns:mc="http://schemas.openxmlformats.org/markup-compatibility/2006">
              <mc:Choice xmlns:v="urn:schemas-microsoft-com:vml" Requires="v">
                <p:oleObj spid="_x0000_s6823" name="Kaava" r:id="rId14" imgW="1765080" imgH="419040" progId="Equation.3">
                  <p:embed/>
                </p:oleObj>
              </mc:Choice>
              <mc:Fallback>
                <p:oleObj name="Kaava" r:id="rId14" imgW="1765080" imgH="419040" progId="Equation.3">
                  <p:embed/>
                  <p:pic>
                    <p:nvPicPr>
                      <p:cNvPr id="0" name=""/>
                      <p:cNvPicPr>
                        <a:picLocks noChangeAspect="1" noChangeArrowheads="1"/>
                      </p:cNvPicPr>
                      <p:nvPr/>
                    </p:nvPicPr>
                    <p:blipFill>
                      <a:blip r:embed="rId15"/>
                      <a:srcRect/>
                      <a:stretch>
                        <a:fillRect/>
                      </a:stretch>
                    </p:blipFill>
                    <p:spPr bwMode="auto">
                      <a:xfrm>
                        <a:off x="972423" y="1903684"/>
                        <a:ext cx="2709862" cy="639763"/>
                      </a:xfrm>
                      <a:prstGeom prst="rect">
                        <a:avLst/>
                      </a:prstGeom>
                      <a:noFill/>
                    </p:spPr>
                  </p:pic>
                </p:oleObj>
              </mc:Fallback>
            </mc:AlternateContent>
          </a:graphicData>
        </a:graphic>
      </p:graphicFrame>
    </p:spTree>
    <p:extLst>
      <p:ext uri="{BB962C8B-B14F-4D97-AF65-F5344CB8AC3E}">
        <p14:creationId xmlns:p14="http://schemas.microsoft.com/office/powerpoint/2010/main" val="3154304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Aalto">
  <a:themeElements>
    <a:clrScheme name="aalto_teknillinen_edit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fontScheme name="aalto_teknillinen_edit">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Calibri"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Calibri" pitchFamily="34" charset="0"/>
          </a:defRPr>
        </a:defPPr>
      </a:lstStyle>
    </a:lnDef>
  </a:objectDefaults>
  <a:extraClrSchemeLst>
    <a:extraClrScheme>
      <a:clrScheme name="aalto_teknillinen_edit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Aalto</Template>
  <TotalTime>11030</TotalTime>
  <Words>513</Words>
  <Application>Microsoft Office PowerPoint</Application>
  <PresentationFormat>A4 Paper (210x297 mm)</PresentationFormat>
  <Paragraphs>98</Paragraphs>
  <Slides>17</Slides>
  <Notes>17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4</vt:i4>
      </vt:variant>
      <vt:variant>
        <vt:lpstr>Slide Titles</vt:lpstr>
      </vt:variant>
      <vt:variant>
        <vt:i4>17</vt:i4>
      </vt:variant>
    </vt:vector>
  </HeadingPairs>
  <TitlesOfParts>
    <vt:vector size="29" baseType="lpstr">
      <vt:lpstr>Arial</vt:lpstr>
      <vt:lpstr>Aspira</vt:lpstr>
      <vt:lpstr>Calibri</vt:lpstr>
      <vt:lpstr>Cambria Math</vt:lpstr>
      <vt:lpstr>Georgia</vt:lpstr>
      <vt:lpstr>Symbol</vt:lpstr>
      <vt:lpstr>Times New Roman</vt:lpstr>
      <vt:lpstr>Aalto</vt:lpstr>
      <vt:lpstr>Точечный рисунок</vt:lpstr>
      <vt:lpstr>Equation</vt:lpstr>
      <vt:lpstr>Kaava</vt:lpstr>
      <vt:lpstr>Bitmap Image</vt:lpstr>
      <vt:lpstr>Exercise Session 4</vt:lpstr>
      <vt:lpstr>Question 1</vt:lpstr>
      <vt:lpstr>Question 1</vt:lpstr>
      <vt:lpstr>Question 1</vt:lpstr>
      <vt:lpstr>Question 1</vt:lpstr>
      <vt:lpstr>Question 2</vt:lpstr>
      <vt:lpstr>Question 2</vt:lpstr>
      <vt:lpstr>Question 2</vt:lpstr>
      <vt:lpstr>Question 2 </vt:lpstr>
      <vt:lpstr>Question 3: (for help, see Power System Analysis by Grainger, ch. 16 or other book) </vt:lpstr>
      <vt:lpstr>Question 3: critical clearing angle </vt:lpstr>
      <vt:lpstr>Question 3: critical clearing time</vt:lpstr>
      <vt:lpstr>Question 4 </vt:lpstr>
      <vt:lpstr>Question 4: (for help, see Power System Analysis by Grainger, ch. 16 or other book) </vt:lpstr>
      <vt:lpstr>Question 4: Determine the critical clearing angle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Exercise 1</dc:title>
  <dc:creator>Klüss</dc:creator>
  <cp:lastModifiedBy>Lehtonen Matti</cp:lastModifiedBy>
  <cp:revision>284</cp:revision>
  <dcterms:created xsi:type="dcterms:W3CDTF">2012-09-17T04:28:57Z</dcterms:created>
  <dcterms:modified xsi:type="dcterms:W3CDTF">2019-09-03T13:37:11Z</dcterms:modified>
</cp:coreProperties>
</file>