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omments/comment1.xml" ContentType="application/vnd.openxmlformats-officedocument.presentationml.comment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94" r:id="rId3"/>
    <p:sldId id="257" r:id="rId4"/>
    <p:sldId id="276" r:id="rId5"/>
    <p:sldId id="277" r:id="rId6"/>
    <p:sldId id="278" r:id="rId7"/>
    <p:sldId id="279" r:id="rId8"/>
    <p:sldId id="280" r:id="rId9"/>
    <p:sldId id="295" r:id="rId10"/>
    <p:sldId id="282" r:id="rId11"/>
    <p:sldId id="270" r:id="rId12"/>
    <p:sldId id="284" r:id="rId13"/>
    <p:sldId id="283" r:id="rId14"/>
    <p:sldId id="296" r:id="rId15"/>
    <p:sldId id="281" r:id="rId16"/>
    <p:sldId id="285" r:id="rId17"/>
    <p:sldId id="275" r:id="rId18"/>
    <p:sldId id="293" r:id="rId19"/>
    <p:sldId id="287" r:id="rId20"/>
    <p:sldId id="288" r:id="rId21"/>
    <p:sldId id="289" r:id="rId22"/>
    <p:sldId id="290" r:id="rId23"/>
  </p:sldIdLst>
  <p:sldSz cx="9906000" cy="6858000" type="A4"/>
  <p:notesSz cx="6742113" cy="987425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120">
          <p15:clr>
            <a:srgbClr val="A4A3A4"/>
          </p15:clr>
        </p15:guide>
      </p15:sldGuideLst>
    </p:ext>
    <p:ext uri="{2D200454-40CA-4A62-9FC3-DE9A4176ACB9}">
      <p15:notes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kia Toni" initials="TT" lastIdx="2"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4738" autoAdjust="0"/>
  </p:normalViewPr>
  <p:slideViewPr>
    <p:cSldViewPr>
      <p:cViewPr varScale="1">
        <p:scale>
          <a:sx n="113" d="100"/>
          <a:sy n="113" d="100"/>
        </p:scale>
        <p:origin x="-1284" y="-96"/>
      </p:cViewPr>
      <p:guideLst>
        <p:guide orient="horz" pos="2160"/>
        <p:guide pos="3120"/>
      </p:guideLst>
    </p:cSldViewPr>
  </p:slideViewPr>
  <p:notesTextViewPr>
    <p:cViewPr>
      <p:scale>
        <a:sx n="100" d="100"/>
        <a:sy n="100" d="100"/>
      </p:scale>
      <p:origin x="0" y="0"/>
    </p:cViewPr>
  </p:notesTextViewPr>
  <p:notesViewPr>
    <p:cSldViewPr>
      <p:cViewPr varScale="1">
        <p:scale>
          <a:sx n="83" d="100"/>
          <a:sy n="83" d="100"/>
        </p:scale>
        <p:origin x="3246"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7-11-07T12:07:46.627" idx="1">
    <p:pos x="5581" y="1440"/>
    <p:text>This requires that the power angle is relatively small</p:text>
    <p:extLst>
      <p:ext uri="{C676402C-5697-4E1C-873F-D02D1690AC5C}">
        <p15:threadingInfo xmlns:p15="http://schemas.microsoft.com/office/powerpoint/2012/main" timeZoneBias="-120"/>
      </p:ext>
    </p:extLst>
  </p:cm>
  <p:cm authorId="1" dt="2017-11-07T12:50:44.238" idx="2">
    <p:pos x="5581" y="1576"/>
    <p:text>Note: the power angle can be adjusted with series or parallel compensation (with capacitor). The power angle also changes according to the load. The parallel compensation is usually used at the load or at the station feeding a loaded network, while series compensation is typically used in long-lines to increase the power transmission capacity.</p:text>
    <p:extLst>
      <p:ext uri="{C676402C-5697-4E1C-873F-D02D1690AC5C}">
        <p15:threadingInfo xmlns:p15="http://schemas.microsoft.com/office/powerpoint/2012/main" timeZoneBias="-120">
          <p15:parentCm authorId="1" idx="1"/>
        </p15:threadingInfo>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3.wmf"/><Relationship Id="rId1" Type="http://schemas.openxmlformats.org/officeDocument/2006/relationships/image" Target="../media/image22.wmf"/><Relationship Id="rId4" Type="http://schemas.openxmlformats.org/officeDocument/2006/relationships/image" Target="../media/image28.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3.wmf"/><Relationship Id="rId1" Type="http://schemas.openxmlformats.org/officeDocument/2006/relationships/image" Target="../media/image22.wmf"/><Relationship Id="rId6" Type="http://schemas.openxmlformats.org/officeDocument/2006/relationships/image" Target="../media/image32.wmf"/><Relationship Id="rId5" Type="http://schemas.openxmlformats.org/officeDocument/2006/relationships/image" Target="../media/image31.wmf"/><Relationship Id="rId4" Type="http://schemas.openxmlformats.org/officeDocument/2006/relationships/image" Target="../media/image30.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35.wmf"/><Relationship Id="rId1" Type="http://schemas.openxmlformats.org/officeDocument/2006/relationships/image" Target="../media/image34.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39.wmf"/><Relationship Id="rId1" Type="http://schemas.openxmlformats.org/officeDocument/2006/relationships/image" Target="../media/image38.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41.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44.wmf"/><Relationship Id="rId2" Type="http://schemas.openxmlformats.org/officeDocument/2006/relationships/image" Target="../media/image43.wmf"/><Relationship Id="rId1" Type="http://schemas.openxmlformats.org/officeDocument/2006/relationships/image" Target="../media/image42.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45.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4"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4.wmf"/><Relationship Id="rId1" Type="http://schemas.openxmlformats.org/officeDocument/2006/relationships/image" Target="../media/image7.wmf"/><Relationship Id="rId5" Type="http://schemas.openxmlformats.org/officeDocument/2006/relationships/image" Target="../media/image10.wmf"/><Relationship Id="rId4"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9.wmf"/><Relationship Id="rId1" Type="http://schemas.openxmlformats.org/officeDocument/2006/relationships/image" Target="../media/image13.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4.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7.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 Id="rId6" Type="http://schemas.openxmlformats.org/officeDocument/2006/relationships/image" Target="../media/image25.wmf"/><Relationship Id="rId5" Type="http://schemas.openxmlformats.org/officeDocument/2006/relationships/image" Target="../media/image24.wmf"/><Relationship Id="rId4" Type="http://schemas.openxmlformats.org/officeDocument/2006/relationships/image" Target="../media/image1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37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8971" y="0"/>
            <a:ext cx="2921582" cy="493713"/>
          </a:xfrm>
          <a:prstGeom prst="rect">
            <a:avLst/>
          </a:prstGeom>
        </p:spPr>
        <p:txBody>
          <a:bodyPr vert="horz" lIns="91440" tIns="45720" rIns="91440" bIns="45720" rtlCol="0"/>
          <a:lstStyle>
            <a:lvl1pPr algn="r">
              <a:defRPr sz="1200"/>
            </a:lvl1pPr>
          </a:lstStyle>
          <a:p>
            <a:fld id="{3459A4B3-27BB-4F5F-B356-2E6ED1F2059E}" type="datetimeFigureOut">
              <a:rPr lang="en-US" smtClean="0"/>
              <a:t>7/19/2018</a:t>
            </a:fld>
            <a:endParaRPr lang="en-US"/>
          </a:p>
        </p:txBody>
      </p:sp>
      <p:sp>
        <p:nvSpPr>
          <p:cNvPr id="4" name="Slide Image Placeholder 3"/>
          <p:cNvSpPr>
            <a:spLocks noGrp="1" noRot="1" noChangeAspect="1"/>
          </p:cNvSpPr>
          <p:nvPr>
            <p:ph type="sldImg" idx="2"/>
          </p:nvPr>
        </p:nvSpPr>
        <p:spPr>
          <a:xfrm>
            <a:off x="698500" y="741363"/>
            <a:ext cx="5345113" cy="37020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4212" y="4690269"/>
            <a:ext cx="5393690" cy="444341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8824"/>
            <a:ext cx="2921582" cy="49371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8971" y="9378824"/>
            <a:ext cx="2921582" cy="493713"/>
          </a:xfrm>
          <a:prstGeom prst="rect">
            <a:avLst/>
          </a:prstGeom>
        </p:spPr>
        <p:txBody>
          <a:bodyPr vert="horz" lIns="91440" tIns="45720" rIns="91440" bIns="45720" rtlCol="0" anchor="b"/>
          <a:lstStyle>
            <a:lvl1pPr algn="r">
              <a:defRPr sz="1200"/>
            </a:lvl1pPr>
          </a:lstStyle>
          <a:p>
            <a:fld id="{FFD4E0F6-9815-42BA-AE0E-9C1E287A05DC}" type="slidenum">
              <a:rPr lang="en-US" smtClean="0"/>
              <a:t>‹#›</a:t>
            </a:fld>
            <a:endParaRPr lang="en-US"/>
          </a:p>
        </p:txBody>
      </p:sp>
    </p:spTree>
    <p:extLst>
      <p:ext uri="{BB962C8B-B14F-4D97-AF65-F5344CB8AC3E}">
        <p14:creationId xmlns:p14="http://schemas.microsoft.com/office/powerpoint/2010/main" val="8702269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FD4E0F6-9815-42BA-AE0E-9C1E287A05DC}" type="slidenum">
              <a:rPr lang="en-US" smtClean="0"/>
              <a:t>1</a:t>
            </a:fld>
            <a:endParaRPr lang="en-US"/>
          </a:p>
        </p:txBody>
      </p:sp>
    </p:spTree>
    <p:extLst>
      <p:ext uri="{BB962C8B-B14F-4D97-AF65-F5344CB8AC3E}">
        <p14:creationId xmlns:p14="http://schemas.microsoft.com/office/powerpoint/2010/main" val="26779450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D4E0F6-9815-42BA-AE0E-9C1E287A05DC}" type="slidenum">
              <a:rPr lang="en-US" smtClean="0"/>
              <a:t>10</a:t>
            </a:fld>
            <a:endParaRPr lang="en-US"/>
          </a:p>
        </p:txBody>
      </p:sp>
    </p:spTree>
    <p:extLst>
      <p:ext uri="{BB962C8B-B14F-4D97-AF65-F5344CB8AC3E}">
        <p14:creationId xmlns:p14="http://schemas.microsoft.com/office/powerpoint/2010/main" val="36742574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D4E0F6-9815-42BA-AE0E-9C1E287A05DC}" type="slidenum">
              <a:rPr lang="en-US" smtClean="0"/>
              <a:t>11</a:t>
            </a:fld>
            <a:endParaRPr lang="en-US"/>
          </a:p>
        </p:txBody>
      </p:sp>
    </p:spTree>
    <p:extLst>
      <p:ext uri="{BB962C8B-B14F-4D97-AF65-F5344CB8AC3E}">
        <p14:creationId xmlns:p14="http://schemas.microsoft.com/office/powerpoint/2010/main" val="5210921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D4E0F6-9815-42BA-AE0E-9C1E287A05DC}" type="slidenum">
              <a:rPr lang="en-US" smtClean="0"/>
              <a:t>12</a:t>
            </a:fld>
            <a:endParaRPr lang="en-US"/>
          </a:p>
        </p:txBody>
      </p:sp>
    </p:spTree>
    <p:extLst>
      <p:ext uri="{BB962C8B-B14F-4D97-AF65-F5344CB8AC3E}">
        <p14:creationId xmlns:p14="http://schemas.microsoft.com/office/powerpoint/2010/main" val="17344534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D4E0F6-9815-42BA-AE0E-9C1E287A05DC}" type="slidenum">
              <a:rPr lang="en-US" smtClean="0"/>
              <a:t>13</a:t>
            </a:fld>
            <a:endParaRPr lang="en-US"/>
          </a:p>
        </p:txBody>
      </p:sp>
    </p:spTree>
    <p:extLst>
      <p:ext uri="{BB962C8B-B14F-4D97-AF65-F5344CB8AC3E}">
        <p14:creationId xmlns:p14="http://schemas.microsoft.com/office/powerpoint/2010/main" val="15000866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FD4E0F6-9815-42BA-AE0E-9C1E287A05DC}" type="slidenum">
              <a:rPr lang="en-US" smtClean="0"/>
              <a:t>14</a:t>
            </a:fld>
            <a:endParaRPr lang="en-US"/>
          </a:p>
        </p:txBody>
      </p:sp>
    </p:spTree>
    <p:extLst>
      <p:ext uri="{BB962C8B-B14F-4D97-AF65-F5344CB8AC3E}">
        <p14:creationId xmlns:p14="http://schemas.microsoft.com/office/powerpoint/2010/main" val="28399140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FD4E0F6-9815-42BA-AE0E-9C1E287A05DC}" type="slidenum">
              <a:rPr lang="en-US" smtClean="0"/>
              <a:t>15</a:t>
            </a:fld>
            <a:endParaRPr lang="en-US"/>
          </a:p>
        </p:txBody>
      </p:sp>
    </p:spTree>
    <p:extLst>
      <p:ext uri="{BB962C8B-B14F-4D97-AF65-F5344CB8AC3E}">
        <p14:creationId xmlns:p14="http://schemas.microsoft.com/office/powerpoint/2010/main" val="26998258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D4E0F6-9815-42BA-AE0E-9C1E287A05DC}" type="slidenum">
              <a:rPr lang="en-US" smtClean="0"/>
              <a:t>16</a:t>
            </a:fld>
            <a:endParaRPr lang="en-US"/>
          </a:p>
        </p:txBody>
      </p:sp>
    </p:spTree>
    <p:extLst>
      <p:ext uri="{BB962C8B-B14F-4D97-AF65-F5344CB8AC3E}">
        <p14:creationId xmlns:p14="http://schemas.microsoft.com/office/powerpoint/2010/main" val="12453149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D4E0F6-9815-42BA-AE0E-9C1E287A05DC}" type="slidenum">
              <a:rPr lang="en-US" smtClean="0"/>
              <a:t>17</a:t>
            </a:fld>
            <a:endParaRPr lang="en-US"/>
          </a:p>
        </p:txBody>
      </p:sp>
    </p:spTree>
    <p:extLst>
      <p:ext uri="{BB962C8B-B14F-4D97-AF65-F5344CB8AC3E}">
        <p14:creationId xmlns:p14="http://schemas.microsoft.com/office/powerpoint/2010/main" val="17794450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D4E0F6-9815-42BA-AE0E-9C1E287A05DC}" type="slidenum">
              <a:rPr lang="en-US" smtClean="0"/>
              <a:t>18</a:t>
            </a:fld>
            <a:endParaRPr lang="en-US"/>
          </a:p>
        </p:txBody>
      </p:sp>
    </p:spTree>
    <p:extLst>
      <p:ext uri="{BB962C8B-B14F-4D97-AF65-F5344CB8AC3E}">
        <p14:creationId xmlns:p14="http://schemas.microsoft.com/office/powerpoint/2010/main" val="25004918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FD4E0F6-9815-42BA-AE0E-9C1E287A05DC}" type="slidenum">
              <a:rPr lang="en-US" smtClean="0"/>
              <a:t>19</a:t>
            </a:fld>
            <a:endParaRPr lang="en-US"/>
          </a:p>
        </p:txBody>
      </p:sp>
    </p:spTree>
    <p:extLst>
      <p:ext uri="{BB962C8B-B14F-4D97-AF65-F5344CB8AC3E}">
        <p14:creationId xmlns:p14="http://schemas.microsoft.com/office/powerpoint/2010/main" val="2216223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FD4E0F6-9815-42BA-AE0E-9C1E287A05DC}" type="slidenum">
              <a:rPr lang="en-US" smtClean="0"/>
              <a:t>2</a:t>
            </a:fld>
            <a:endParaRPr lang="en-US"/>
          </a:p>
        </p:txBody>
      </p:sp>
    </p:spTree>
    <p:extLst>
      <p:ext uri="{BB962C8B-B14F-4D97-AF65-F5344CB8AC3E}">
        <p14:creationId xmlns:p14="http://schemas.microsoft.com/office/powerpoint/2010/main" val="38143381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FD4E0F6-9815-42BA-AE0E-9C1E287A05DC}" type="slidenum">
              <a:rPr lang="en-US" smtClean="0"/>
              <a:t>20</a:t>
            </a:fld>
            <a:endParaRPr lang="en-US"/>
          </a:p>
        </p:txBody>
      </p:sp>
    </p:spTree>
    <p:extLst>
      <p:ext uri="{BB962C8B-B14F-4D97-AF65-F5344CB8AC3E}">
        <p14:creationId xmlns:p14="http://schemas.microsoft.com/office/powerpoint/2010/main" val="748191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FD4E0F6-9815-42BA-AE0E-9C1E287A05DC}" type="slidenum">
              <a:rPr lang="en-US" smtClean="0"/>
              <a:t>21</a:t>
            </a:fld>
            <a:endParaRPr lang="en-US"/>
          </a:p>
        </p:txBody>
      </p:sp>
    </p:spTree>
    <p:extLst>
      <p:ext uri="{BB962C8B-B14F-4D97-AF65-F5344CB8AC3E}">
        <p14:creationId xmlns:p14="http://schemas.microsoft.com/office/powerpoint/2010/main" val="29219233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FD4E0F6-9815-42BA-AE0E-9C1E287A05DC}" type="slidenum">
              <a:rPr lang="en-US" smtClean="0"/>
              <a:t>22</a:t>
            </a:fld>
            <a:endParaRPr lang="en-US"/>
          </a:p>
        </p:txBody>
      </p:sp>
    </p:spTree>
    <p:extLst>
      <p:ext uri="{BB962C8B-B14F-4D97-AF65-F5344CB8AC3E}">
        <p14:creationId xmlns:p14="http://schemas.microsoft.com/office/powerpoint/2010/main" val="42266010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FD4E0F6-9815-42BA-AE0E-9C1E287A05DC}" type="slidenum">
              <a:rPr lang="en-US" smtClean="0"/>
              <a:t>3</a:t>
            </a:fld>
            <a:endParaRPr lang="en-US"/>
          </a:p>
        </p:txBody>
      </p:sp>
    </p:spTree>
    <p:extLst>
      <p:ext uri="{BB962C8B-B14F-4D97-AF65-F5344CB8AC3E}">
        <p14:creationId xmlns:p14="http://schemas.microsoft.com/office/powerpoint/2010/main" val="41398627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D4E0F6-9815-42BA-AE0E-9C1E287A05DC}" type="slidenum">
              <a:rPr lang="en-US" smtClean="0"/>
              <a:t>4</a:t>
            </a:fld>
            <a:endParaRPr lang="en-US"/>
          </a:p>
        </p:txBody>
      </p:sp>
    </p:spTree>
    <p:extLst>
      <p:ext uri="{BB962C8B-B14F-4D97-AF65-F5344CB8AC3E}">
        <p14:creationId xmlns:p14="http://schemas.microsoft.com/office/powerpoint/2010/main" val="15619615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FD4E0F6-9815-42BA-AE0E-9C1E287A05DC}" type="slidenum">
              <a:rPr lang="en-US" smtClean="0"/>
              <a:t>5</a:t>
            </a:fld>
            <a:endParaRPr lang="en-US"/>
          </a:p>
        </p:txBody>
      </p:sp>
    </p:spTree>
    <p:extLst>
      <p:ext uri="{BB962C8B-B14F-4D97-AF65-F5344CB8AC3E}">
        <p14:creationId xmlns:p14="http://schemas.microsoft.com/office/powerpoint/2010/main" val="10628770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FD4E0F6-9815-42BA-AE0E-9C1E287A05DC}" type="slidenum">
              <a:rPr lang="en-US" smtClean="0"/>
              <a:t>6</a:t>
            </a:fld>
            <a:endParaRPr lang="en-US"/>
          </a:p>
        </p:txBody>
      </p:sp>
    </p:spTree>
    <p:extLst>
      <p:ext uri="{BB962C8B-B14F-4D97-AF65-F5344CB8AC3E}">
        <p14:creationId xmlns:p14="http://schemas.microsoft.com/office/powerpoint/2010/main" val="20564009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D4E0F6-9815-42BA-AE0E-9C1E287A05DC}" type="slidenum">
              <a:rPr lang="en-US" smtClean="0"/>
              <a:t>7</a:t>
            </a:fld>
            <a:endParaRPr lang="en-US"/>
          </a:p>
        </p:txBody>
      </p:sp>
    </p:spTree>
    <p:extLst>
      <p:ext uri="{BB962C8B-B14F-4D97-AF65-F5344CB8AC3E}">
        <p14:creationId xmlns:p14="http://schemas.microsoft.com/office/powerpoint/2010/main" val="3015238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D4E0F6-9815-42BA-AE0E-9C1E287A05DC}" type="slidenum">
              <a:rPr lang="en-US" smtClean="0"/>
              <a:t>8</a:t>
            </a:fld>
            <a:endParaRPr lang="en-US"/>
          </a:p>
        </p:txBody>
      </p:sp>
    </p:spTree>
    <p:extLst>
      <p:ext uri="{BB962C8B-B14F-4D97-AF65-F5344CB8AC3E}">
        <p14:creationId xmlns:p14="http://schemas.microsoft.com/office/powerpoint/2010/main" val="3106834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D4E0F6-9815-42BA-AE0E-9C1E287A05DC}" type="slidenum">
              <a:rPr lang="en-US" smtClean="0"/>
              <a:t>9</a:t>
            </a:fld>
            <a:endParaRPr lang="en-US"/>
          </a:p>
        </p:txBody>
      </p:sp>
    </p:spTree>
    <p:extLst>
      <p:ext uri="{BB962C8B-B14F-4D97-AF65-F5344CB8AC3E}">
        <p14:creationId xmlns:p14="http://schemas.microsoft.com/office/powerpoint/2010/main" val="22799887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439738" y="1712915"/>
            <a:ext cx="9018588" cy="3919537"/>
          </a:xfrm>
          <a:prstGeom prst="rect">
            <a:avLst/>
          </a:prstGeom>
          <a:solidFill>
            <a:srgbClr val="FF7900"/>
          </a:solidFill>
          <a:ln w="9525">
            <a:noFill/>
            <a:miter lim="800000"/>
            <a:headEnd/>
            <a:tailEnd/>
          </a:ln>
          <a:effectLst/>
        </p:spPr>
        <p:txBody>
          <a:bodyPr wrap="none" anchor="ctr"/>
          <a:lstStyle/>
          <a:p>
            <a:pPr>
              <a:defRPr/>
            </a:pPr>
            <a:endParaRPr lang="fi-FI"/>
          </a:p>
        </p:txBody>
      </p:sp>
      <p:pic>
        <p:nvPicPr>
          <p:cNvPr id="5" name="Picture 6" descr="aalto_TKK_fin"/>
          <p:cNvPicPr>
            <a:picLocks noChangeAspect="1" noChangeArrowheads="1"/>
          </p:cNvPicPr>
          <p:nvPr/>
        </p:nvPicPr>
        <p:blipFill>
          <a:blip r:embed="rId2" cstate="print"/>
          <a:srcRect/>
          <a:stretch>
            <a:fillRect/>
          </a:stretch>
        </p:blipFill>
        <p:spPr bwMode="auto">
          <a:xfrm>
            <a:off x="0" y="2"/>
            <a:ext cx="2297113" cy="1630363"/>
          </a:xfrm>
          <a:prstGeom prst="rect">
            <a:avLst/>
          </a:prstGeom>
          <a:noFill/>
          <a:ln w="9525">
            <a:noFill/>
            <a:miter lim="800000"/>
            <a:headEnd/>
            <a:tailEnd/>
          </a:ln>
        </p:spPr>
      </p:pic>
      <p:sp>
        <p:nvSpPr>
          <p:cNvPr id="206851" name="Rectangle 3"/>
          <p:cNvSpPr>
            <a:spLocks noGrp="1" noChangeArrowheads="1"/>
          </p:cNvSpPr>
          <p:nvPr>
            <p:ph type="ctrTitle"/>
          </p:nvPr>
        </p:nvSpPr>
        <p:spPr>
          <a:xfrm>
            <a:off x="619127" y="1770063"/>
            <a:ext cx="8416925" cy="1331912"/>
          </a:xfrm>
          <a:prstGeom prst="rect">
            <a:avLst/>
          </a:prstGeom>
        </p:spPr>
        <p:txBody>
          <a:bodyPr/>
          <a:lstStyle>
            <a:lvl1pPr>
              <a:defRPr sz="4000">
                <a:solidFill>
                  <a:schemeClr val="bg1"/>
                </a:solidFill>
              </a:defRPr>
            </a:lvl1pPr>
          </a:lstStyle>
          <a:p>
            <a:r>
              <a:rPr lang="en-US" smtClean="0"/>
              <a:t>Click to edit Master title style</a:t>
            </a:r>
            <a:endParaRPr lang="fi-FI"/>
          </a:p>
        </p:txBody>
      </p:sp>
      <p:sp>
        <p:nvSpPr>
          <p:cNvPr id="206852" name="Rectangle 4"/>
          <p:cNvSpPr>
            <a:spLocks noGrp="1" noChangeArrowheads="1"/>
          </p:cNvSpPr>
          <p:nvPr>
            <p:ph type="subTitle" idx="1"/>
          </p:nvPr>
        </p:nvSpPr>
        <p:spPr>
          <a:xfrm>
            <a:off x="619125" y="3141665"/>
            <a:ext cx="6807200" cy="2339975"/>
          </a:xfrm>
          <a:prstGeom prst="rect">
            <a:avLst/>
          </a:prstGeom>
        </p:spPr>
        <p:txBody>
          <a:bodyPr/>
          <a:lstStyle>
            <a:lvl1pPr marL="0" indent="0">
              <a:buFontTx/>
              <a:buNone/>
              <a:defRPr>
                <a:solidFill>
                  <a:schemeClr val="bg1"/>
                </a:solidFill>
              </a:defRPr>
            </a:lvl1pPr>
          </a:lstStyle>
          <a:p>
            <a:r>
              <a:rPr lang="en-US" smtClean="0"/>
              <a:t>Click to edit Master subtitle style</a:t>
            </a:r>
            <a:endParaRPr lang="fi-FI"/>
          </a:p>
        </p:txBody>
      </p:sp>
      <p:sp>
        <p:nvSpPr>
          <p:cNvPr id="6" name="Date Placeholder 5"/>
          <p:cNvSpPr>
            <a:spLocks noGrp="1" noChangeArrowheads="1"/>
          </p:cNvSpPr>
          <p:nvPr>
            <p:ph type="dt" sz="half" idx="10"/>
          </p:nvPr>
        </p:nvSpPr>
        <p:spPr bwMode="auto">
          <a:xfrm>
            <a:off x="488951" y="6308727"/>
            <a:ext cx="2195513" cy="176213"/>
          </a:xfrm>
          <a:prstGeom prst="rect">
            <a:avLst/>
          </a:prstGeom>
          <a:ln>
            <a:miter lim="800000"/>
            <a:headEnd/>
            <a:tailEnd/>
          </a:ln>
        </p:spPr>
        <p:txBody>
          <a:bodyPr vert="horz" wrap="square" lIns="0" tIns="0" rIns="0" bIns="0" numCol="1" anchor="t" anchorCtr="0" compatLnSpc="1">
            <a:prstTxWarp prst="textNoShape">
              <a:avLst/>
            </a:prstTxWarp>
          </a:bodyPr>
          <a:lstStyle>
            <a:lvl1pPr eaLnBrk="1" hangingPunct="1">
              <a:defRPr sz="1400" b="1" smtClean="0">
                <a:solidFill>
                  <a:schemeClr val="tx1"/>
                </a:solidFill>
                <a:latin typeface="+mn-lt"/>
              </a:defRPr>
            </a:lvl1pPr>
          </a:lstStyle>
          <a:p>
            <a:fld id="{C49B87FF-410C-4C72-89D3-535BAD079C0D}" type="datetimeFigureOut">
              <a:rPr lang="en-US" smtClean="0"/>
              <a:t>7/19/2018</a:t>
            </a:fld>
            <a:endParaRPr lang="en-US"/>
          </a:p>
        </p:txBody>
      </p:sp>
      <p:sp>
        <p:nvSpPr>
          <p:cNvPr id="7" name="Rectangle 7"/>
          <p:cNvSpPr>
            <a:spLocks noGrp="1" noChangeArrowheads="1"/>
          </p:cNvSpPr>
          <p:nvPr>
            <p:ph type="ftr" sz="quarter" idx="11"/>
          </p:nvPr>
        </p:nvSpPr>
        <p:spPr>
          <a:xfrm>
            <a:off x="2952751" y="6245225"/>
            <a:ext cx="4016375" cy="476250"/>
          </a:xfrm>
          <a:prstGeom prst="rect">
            <a:avLst/>
          </a:prstGeom>
        </p:spPr>
        <p:txBody>
          <a:bodyPr lIns="91440" tIns="45720" rIns="91440" bIns="45720"/>
          <a:lstStyle>
            <a:lvl1pPr algn="ctr">
              <a:defRPr sz="1400" b="0" smtClean="0">
                <a:solidFill>
                  <a:srgbClr val="808080"/>
                </a:solidFill>
                <a:latin typeface="Times New Roman" pitchFamily="18" charset="0"/>
              </a:defRPr>
            </a:lvl1p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9125" y="488950"/>
            <a:ext cx="8650288" cy="1079500"/>
          </a:xfrm>
          <a:prstGeom prst="rect">
            <a:avLst/>
          </a:prstGeom>
        </p:spPr>
        <p:txBody>
          <a:bodyPr/>
          <a:lstStyle/>
          <a:p>
            <a:r>
              <a:rPr lang="en-US" smtClean="0"/>
              <a:t>Click to edit Master title style</a:t>
            </a:r>
            <a:endParaRPr lang="fi-FI"/>
          </a:p>
        </p:txBody>
      </p:sp>
      <p:sp>
        <p:nvSpPr>
          <p:cNvPr id="3" name="Content Placeholder 2"/>
          <p:cNvSpPr>
            <a:spLocks noGrp="1"/>
          </p:cNvSpPr>
          <p:nvPr>
            <p:ph idx="1"/>
          </p:nvPr>
        </p:nvSpPr>
        <p:spPr>
          <a:xfrm>
            <a:off x="619125" y="1582740"/>
            <a:ext cx="8650288" cy="4294187"/>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Rectangle 5"/>
          <p:cNvSpPr>
            <a:spLocks noGrp="1" noChangeArrowheads="1"/>
          </p:cNvSpPr>
          <p:nvPr>
            <p:ph type="ftr" sz="quarter" idx="10"/>
          </p:nvPr>
        </p:nvSpPr>
        <p:spPr>
          <a:xfrm>
            <a:off x="4232275" y="6237288"/>
            <a:ext cx="3398838" cy="144462"/>
          </a:xfrm>
          <a:prstGeom prst="rect">
            <a:avLst/>
          </a:prstGeom>
          <a:ln/>
        </p:spPr>
        <p:txBody>
          <a:bodyPr/>
          <a:lstStyle>
            <a:lvl1pPr>
              <a:defRPr/>
            </a:lvl1pPr>
          </a:lstStyle>
          <a:p>
            <a:endParaRPr lang="en-US"/>
          </a:p>
        </p:txBody>
      </p:sp>
      <p:sp>
        <p:nvSpPr>
          <p:cNvPr id="5" name="Rectangle 6"/>
          <p:cNvSpPr>
            <a:spLocks noGrp="1" noChangeArrowheads="1"/>
          </p:cNvSpPr>
          <p:nvPr>
            <p:ph type="sldNum" sz="quarter" idx="11"/>
          </p:nvPr>
        </p:nvSpPr>
        <p:spPr>
          <a:xfrm>
            <a:off x="9169401" y="6237288"/>
            <a:ext cx="536575" cy="127000"/>
          </a:xfrm>
          <a:prstGeom prst="rect">
            <a:avLst/>
          </a:prstGeom>
          <a:ln/>
        </p:spPr>
        <p:txBody>
          <a:bodyPr/>
          <a:lstStyle>
            <a:lvl1pPr>
              <a:defRPr/>
            </a:lvl1pPr>
          </a:lstStyle>
          <a:p>
            <a:fld id="{41A9CAD9-EE78-478F-A825-D3843E00832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rtl="0" eaLnBrk="1" fontAlgn="base" hangingPunct="1">
        <a:spcBef>
          <a:spcPct val="0"/>
        </a:spcBef>
        <a:spcAft>
          <a:spcPct val="0"/>
        </a:spcAft>
        <a:defRPr sz="3200" b="1">
          <a:solidFill>
            <a:srgbClr val="FF7900"/>
          </a:solidFill>
          <a:latin typeface="+mj-lt"/>
          <a:ea typeface="+mj-ea"/>
          <a:cs typeface="+mj-cs"/>
        </a:defRPr>
      </a:lvl1pPr>
      <a:lvl2pPr algn="l" rtl="0" eaLnBrk="1" fontAlgn="base" hangingPunct="1">
        <a:spcBef>
          <a:spcPct val="0"/>
        </a:spcBef>
        <a:spcAft>
          <a:spcPct val="0"/>
        </a:spcAft>
        <a:defRPr sz="3200" b="1">
          <a:solidFill>
            <a:srgbClr val="FF7900"/>
          </a:solidFill>
          <a:latin typeface="Georgia" pitchFamily="18" charset="0"/>
        </a:defRPr>
      </a:lvl2pPr>
      <a:lvl3pPr algn="l" rtl="0" eaLnBrk="1" fontAlgn="base" hangingPunct="1">
        <a:spcBef>
          <a:spcPct val="0"/>
        </a:spcBef>
        <a:spcAft>
          <a:spcPct val="0"/>
        </a:spcAft>
        <a:defRPr sz="3200" b="1">
          <a:solidFill>
            <a:srgbClr val="FF7900"/>
          </a:solidFill>
          <a:latin typeface="Georgia" pitchFamily="18" charset="0"/>
        </a:defRPr>
      </a:lvl3pPr>
      <a:lvl4pPr algn="l" rtl="0" eaLnBrk="1" fontAlgn="base" hangingPunct="1">
        <a:spcBef>
          <a:spcPct val="0"/>
        </a:spcBef>
        <a:spcAft>
          <a:spcPct val="0"/>
        </a:spcAft>
        <a:defRPr sz="3200" b="1">
          <a:solidFill>
            <a:srgbClr val="FF7900"/>
          </a:solidFill>
          <a:latin typeface="Georgia" pitchFamily="18" charset="0"/>
        </a:defRPr>
      </a:lvl4pPr>
      <a:lvl5pPr algn="l" rtl="0" eaLnBrk="1" fontAlgn="base" hangingPunct="1">
        <a:spcBef>
          <a:spcPct val="0"/>
        </a:spcBef>
        <a:spcAft>
          <a:spcPct val="0"/>
        </a:spcAft>
        <a:defRPr sz="3200" b="1">
          <a:solidFill>
            <a:srgbClr val="FF7900"/>
          </a:solidFill>
          <a:latin typeface="Georgia" pitchFamily="18" charset="0"/>
        </a:defRPr>
      </a:lvl5pPr>
      <a:lvl6pPr marL="457200" algn="l" rtl="0" eaLnBrk="1" fontAlgn="base" hangingPunct="1">
        <a:spcBef>
          <a:spcPct val="0"/>
        </a:spcBef>
        <a:spcAft>
          <a:spcPct val="0"/>
        </a:spcAft>
        <a:defRPr sz="3200" b="1">
          <a:solidFill>
            <a:srgbClr val="FF7900"/>
          </a:solidFill>
          <a:latin typeface="Georgia" pitchFamily="18" charset="0"/>
        </a:defRPr>
      </a:lvl6pPr>
      <a:lvl7pPr marL="914400" algn="l" rtl="0" eaLnBrk="1" fontAlgn="base" hangingPunct="1">
        <a:spcBef>
          <a:spcPct val="0"/>
        </a:spcBef>
        <a:spcAft>
          <a:spcPct val="0"/>
        </a:spcAft>
        <a:defRPr sz="3200" b="1">
          <a:solidFill>
            <a:srgbClr val="FF7900"/>
          </a:solidFill>
          <a:latin typeface="Georgia" pitchFamily="18" charset="0"/>
        </a:defRPr>
      </a:lvl7pPr>
      <a:lvl8pPr marL="1371600" algn="l" rtl="0" eaLnBrk="1" fontAlgn="base" hangingPunct="1">
        <a:spcBef>
          <a:spcPct val="0"/>
        </a:spcBef>
        <a:spcAft>
          <a:spcPct val="0"/>
        </a:spcAft>
        <a:defRPr sz="3200" b="1">
          <a:solidFill>
            <a:srgbClr val="FF7900"/>
          </a:solidFill>
          <a:latin typeface="Georgia" pitchFamily="18" charset="0"/>
        </a:defRPr>
      </a:lvl8pPr>
      <a:lvl9pPr marL="1828800" algn="l" rtl="0" eaLnBrk="1" fontAlgn="base" hangingPunct="1">
        <a:spcBef>
          <a:spcPct val="0"/>
        </a:spcBef>
        <a:spcAft>
          <a:spcPct val="0"/>
        </a:spcAft>
        <a:defRPr sz="3200" b="1">
          <a:solidFill>
            <a:srgbClr val="FF7900"/>
          </a:solidFill>
          <a:latin typeface="Georgia" pitchFamily="18" charset="0"/>
        </a:defRPr>
      </a:lvl9pPr>
    </p:titleStyle>
    <p:body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400">
          <a:solidFill>
            <a:schemeClr val="tx1"/>
          </a:solidFill>
          <a:latin typeface="+mn-lt"/>
        </a:defRPr>
      </a:lvl5pPr>
      <a:lvl6pPr marL="2514600" indent="-228600" algn="l" rtl="0" eaLnBrk="1" fontAlgn="base" hangingPunct="1">
        <a:spcBef>
          <a:spcPct val="20000"/>
        </a:spcBef>
        <a:spcAft>
          <a:spcPct val="0"/>
        </a:spcAft>
        <a:buChar char="•"/>
        <a:defRPr sz="1400">
          <a:solidFill>
            <a:schemeClr val="tx1"/>
          </a:solidFill>
          <a:latin typeface="+mn-lt"/>
        </a:defRPr>
      </a:lvl6pPr>
      <a:lvl7pPr marL="2971800" indent="-228600" algn="l" rtl="0" eaLnBrk="1" fontAlgn="base" hangingPunct="1">
        <a:spcBef>
          <a:spcPct val="20000"/>
        </a:spcBef>
        <a:spcAft>
          <a:spcPct val="0"/>
        </a:spcAft>
        <a:buChar char="•"/>
        <a:defRPr sz="1400">
          <a:solidFill>
            <a:schemeClr val="tx1"/>
          </a:solidFill>
          <a:latin typeface="+mn-lt"/>
        </a:defRPr>
      </a:lvl7pPr>
      <a:lvl8pPr marL="3429000" indent="-228600" algn="l" rtl="0" eaLnBrk="1" fontAlgn="base" hangingPunct="1">
        <a:spcBef>
          <a:spcPct val="20000"/>
        </a:spcBef>
        <a:spcAft>
          <a:spcPct val="0"/>
        </a:spcAft>
        <a:buChar char="•"/>
        <a:defRPr sz="1400">
          <a:solidFill>
            <a:schemeClr val="tx1"/>
          </a:solidFill>
          <a:latin typeface="+mn-lt"/>
        </a:defRPr>
      </a:lvl8pPr>
      <a:lvl9pPr marL="3886200" indent="-228600" algn="l" rtl="0" eaLnBrk="1" fontAlgn="base" hangingPunct="1">
        <a:spcBef>
          <a:spcPct val="20000"/>
        </a:spcBef>
        <a:spcAft>
          <a:spcPct val="0"/>
        </a:spcAft>
        <a:buChar char="•"/>
        <a:defRPr sz="1400">
          <a:solidFill>
            <a:schemeClr val="tx1"/>
          </a:solidFill>
          <a:latin typeface="+mn-lt"/>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image" Target="../media/image20.png"/><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19.wmf"/><Relationship Id="rId5" Type="http://schemas.openxmlformats.org/officeDocument/2006/relationships/oleObject" Target="../embeddings/oleObject21.bin"/><Relationship Id="rId4" Type="http://schemas.openxmlformats.org/officeDocument/2006/relationships/image" Target="../media/image18.wmf"/></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24.bin"/><Relationship Id="rId13" Type="http://schemas.openxmlformats.org/officeDocument/2006/relationships/oleObject" Target="../embeddings/oleObject27.bin"/><Relationship Id="rId3" Type="http://schemas.openxmlformats.org/officeDocument/2006/relationships/notesSlide" Target="../notesSlides/notesSlide11.xml"/><Relationship Id="rId7" Type="http://schemas.openxmlformats.org/officeDocument/2006/relationships/image" Target="../media/image22.wmf"/><Relationship Id="rId12" Type="http://schemas.openxmlformats.org/officeDocument/2006/relationships/oleObject" Target="../embeddings/oleObject26.bin"/><Relationship Id="rId17" Type="http://schemas.openxmlformats.org/officeDocument/2006/relationships/image" Target="../media/image26.png"/><Relationship Id="rId2" Type="http://schemas.openxmlformats.org/officeDocument/2006/relationships/slideLayout" Target="../slideLayouts/slideLayout2.xml"/><Relationship Id="rId16" Type="http://schemas.openxmlformats.org/officeDocument/2006/relationships/image" Target="../media/image25.wmf"/><Relationship Id="rId1" Type="http://schemas.openxmlformats.org/officeDocument/2006/relationships/vmlDrawing" Target="../drawings/vmlDrawing9.vml"/><Relationship Id="rId6" Type="http://schemas.openxmlformats.org/officeDocument/2006/relationships/oleObject" Target="../embeddings/oleObject23.bin"/><Relationship Id="rId11" Type="http://schemas.openxmlformats.org/officeDocument/2006/relationships/image" Target="../media/image19.wmf"/><Relationship Id="rId5" Type="http://schemas.openxmlformats.org/officeDocument/2006/relationships/image" Target="../media/image21.wmf"/><Relationship Id="rId15" Type="http://schemas.openxmlformats.org/officeDocument/2006/relationships/oleObject" Target="../embeddings/oleObject28.bin"/><Relationship Id="rId10" Type="http://schemas.openxmlformats.org/officeDocument/2006/relationships/oleObject" Target="../embeddings/oleObject25.bin"/><Relationship Id="rId4" Type="http://schemas.openxmlformats.org/officeDocument/2006/relationships/oleObject" Target="../embeddings/oleObject22.bin"/><Relationship Id="rId9" Type="http://schemas.openxmlformats.org/officeDocument/2006/relationships/image" Target="../media/image23.wmf"/><Relationship Id="rId14" Type="http://schemas.openxmlformats.org/officeDocument/2006/relationships/image" Target="../media/image24.wmf"/></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31.bin"/><Relationship Id="rId3" Type="http://schemas.openxmlformats.org/officeDocument/2006/relationships/notesSlide" Target="../notesSlides/notesSlide12.xml"/><Relationship Id="rId7" Type="http://schemas.openxmlformats.org/officeDocument/2006/relationships/image" Target="../media/image23.wmf"/><Relationship Id="rId12" Type="http://schemas.openxmlformats.org/officeDocument/2006/relationships/image" Target="../media/image28.wmf"/><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oleObject" Target="../embeddings/oleObject30.bin"/><Relationship Id="rId11" Type="http://schemas.openxmlformats.org/officeDocument/2006/relationships/oleObject" Target="../embeddings/oleObject33.bin"/><Relationship Id="rId5" Type="http://schemas.openxmlformats.org/officeDocument/2006/relationships/image" Target="../media/image22.wmf"/><Relationship Id="rId10" Type="http://schemas.openxmlformats.org/officeDocument/2006/relationships/image" Target="../media/image27.wmf"/><Relationship Id="rId4" Type="http://schemas.openxmlformats.org/officeDocument/2006/relationships/oleObject" Target="../embeddings/oleObject29.bin"/><Relationship Id="rId9" Type="http://schemas.openxmlformats.org/officeDocument/2006/relationships/oleObject" Target="../embeddings/oleObject32.bin"/></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36.bin"/><Relationship Id="rId13" Type="http://schemas.openxmlformats.org/officeDocument/2006/relationships/oleObject" Target="../embeddings/oleObject39.bin"/><Relationship Id="rId3" Type="http://schemas.openxmlformats.org/officeDocument/2006/relationships/notesSlide" Target="../notesSlides/notesSlide13.xml"/><Relationship Id="rId7" Type="http://schemas.openxmlformats.org/officeDocument/2006/relationships/image" Target="../media/image23.wmf"/><Relationship Id="rId12" Type="http://schemas.openxmlformats.org/officeDocument/2006/relationships/image" Target="../media/image30.wmf"/><Relationship Id="rId2" Type="http://schemas.openxmlformats.org/officeDocument/2006/relationships/slideLayout" Target="../slideLayouts/slideLayout2.xml"/><Relationship Id="rId16" Type="http://schemas.openxmlformats.org/officeDocument/2006/relationships/image" Target="../media/image32.wmf"/><Relationship Id="rId1" Type="http://schemas.openxmlformats.org/officeDocument/2006/relationships/vmlDrawing" Target="../drawings/vmlDrawing11.vml"/><Relationship Id="rId6" Type="http://schemas.openxmlformats.org/officeDocument/2006/relationships/oleObject" Target="../embeddings/oleObject35.bin"/><Relationship Id="rId11" Type="http://schemas.openxmlformats.org/officeDocument/2006/relationships/oleObject" Target="../embeddings/oleObject38.bin"/><Relationship Id="rId5" Type="http://schemas.openxmlformats.org/officeDocument/2006/relationships/image" Target="../media/image22.wmf"/><Relationship Id="rId15" Type="http://schemas.openxmlformats.org/officeDocument/2006/relationships/oleObject" Target="../embeddings/oleObject40.bin"/><Relationship Id="rId10" Type="http://schemas.openxmlformats.org/officeDocument/2006/relationships/image" Target="../media/image29.wmf"/><Relationship Id="rId4" Type="http://schemas.openxmlformats.org/officeDocument/2006/relationships/oleObject" Target="../embeddings/oleObject34.bin"/><Relationship Id="rId9" Type="http://schemas.openxmlformats.org/officeDocument/2006/relationships/oleObject" Target="../embeddings/oleObject37.bin"/><Relationship Id="rId14" Type="http://schemas.openxmlformats.org/officeDocument/2006/relationships/image" Target="../media/image31.w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33.png"/><Relationship Id="rId3" Type="http://schemas.openxmlformats.org/officeDocument/2006/relationships/notesSlide" Target="../notesSlides/notesSlide16.xml"/><Relationship Id="rId7" Type="http://schemas.openxmlformats.org/officeDocument/2006/relationships/image" Target="../media/image35.wmf"/><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oleObject" Target="../embeddings/oleObject42.bin"/><Relationship Id="rId5" Type="http://schemas.openxmlformats.org/officeDocument/2006/relationships/image" Target="../media/image34.wmf"/><Relationship Id="rId4" Type="http://schemas.openxmlformats.org/officeDocument/2006/relationships/oleObject" Target="../embeddings/oleObject41.bin"/></Relationships>
</file>

<file path=ppt/slides/_rels/slide17.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image" Target="../media/image39.wmf"/><Relationship Id="rId3" Type="http://schemas.openxmlformats.org/officeDocument/2006/relationships/notesSlide" Target="../notesSlides/notesSlide19.xml"/><Relationship Id="rId7" Type="http://schemas.openxmlformats.org/officeDocument/2006/relationships/oleObject" Target="../embeddings/oleObject44.bin"/><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image" Target="../media/image36.png"/><Relationship Id="rId5" Type="http://schemas.openxmlformats.org/officeDocument/2006/relationships/image" Target="../media/image38.wmf"/><Relationship Id="rId4" Type="http://schemas.openxmlformats.org/officeDocument/2006/relationships/oleObject" Target="../embeddings/oleObject43.bin"/><Relationship Id="rId9" Type="http://schemas.openxmlformats.org/officeDocument/2006/relationships/image" Target="../media/image40.emf"/></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image" Target="../media/image36.png"/><Relationship Id="rId5" Type="http://schemas.openxmlformats.org/officeDocument/2006/relationships/image" Target="../media/image41.wmf"/><Relationship Id="rId4" Type="http://schemas.openxmlformats.org/officeDocument/2006/relationships/oleObject" Target="../embeddings/oleObject45.bin"/></Relationships>
</file>

<file path=ppt/slides/_rels/slide21.xml.rels><?xml version="1.0" encoding="UTF-8" standalone="yes"?>
<Relationships xmlns="http://schemas.openxmlformats.org/package/2006/relationships"><Relationship Id="rId8" Type="http://schemas.openxmlformats.org/officeDocument/2006/relationships/oleObject" Target="../embeddings/oleObject48.bin"/><Relationship Id="rId3" Type="http://schemas.openxmlformats.org/officeDocument/2006/relationships/notesSlide" Target="../notesSlides/notesSlide21.xml"/><Relationship Id="rId7" Type="http://schemas.openxmlformats.org/officeDocument/2006/relationships/image" Target="../media/image43.wmf"/><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oleObject" Target="../embeddings/oleObject47.bin"/><Relationship Id="rId5" Type="http://schemas.openxmlformats.org/officeDocument/2006/relationships/image" Target="../media/image42.wmf"/><Relationship Id="rId10" Type="http://schemas.openxmlformats.org/officeDocument/2006/relationships/image" Target="../media/image36.png"/><Relationship Id="rId4" Type="http://schemas.openxmlformats.org/officeDocument/2006/relationships/oleObject" Target="../embeddings/oleObject46.bin"/><Relationship Id="rId9" Type="http://schemas.openxmlformats.org/officeDocument/2006/relationships/image" Target="../media/image44.wmf"/></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vmlDrawing" Target="../drawings/vmlDrawing16.vml"/><Relationship Id="rId6" Type="http://schemas.openxmlformats.org/officeDocument/2006/relationships/image" Target="../media/image36.png"/><Relationship Id="rId5" Type="http://schemas.openxmlformats.org/officeDocument/2006/relationships/image" Target="../media/image45.wmf"/><Relationship Id="rId4" Type="http://schemas.openxmlformats.org/officeDocument/2006/relationships/oleObject" Target="../embeddings/oleObject49.bin"/></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notesSlide" Target="../notesSlides/notesSlide3.xml"/><Relationship Id="rId7" Type="http://schemas.openxmlformats.org/officeDocument/2006/relationships/image" Target="../media/image3.wmf"/><Relationship Id="rId12"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3.bin"/><Relationship Id="rId11" Type="http://schemas.openxmlformats.org/officeDocument/2006/relationships/image" Target="../media/image5.wmf"/><Relationship Id="rId5" Type="http://schemas.openxmlformats.org/officeDocument/2006/relationships/image" Target="../media/image2.wmf"/><Relationship Id="rId10" Type="http://schemas.openxmlformats.org/officeDocument/2006/relationships/oleObject" Target="../embeddings/oleObject5.bin"/><Relationship Id="rId4" Type="http://schemas.openxmlformats.org/officeDocument/2006/relationships/oleObject" Target="../embeddings/oleObject2.bin"/><Relationship Id="rId9" Type="http://schemas.openxmlformats.org/officeDocument/2006/relationships/image" Target="../media/image4.wmf"/></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8.bin"/><Relationship Id="rId13" Type="http://schemas.openxmlformats.org/officeDocument/2006/relationships/image" Target="../media/image10.wmf"/><Relationship Id="rId3" Type="http://schemas.openxmlformats.org/officeDocument/2006/relationships/notesSlide" Target="../notesSlides/notesSlide4.xml"/><Relationship Id="rId7" Type="http://schemas.openxmlformats.org/officeDocument/2006/relationships/image" Target="../media/image4.wmf"/><Relationship Id="rId12"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7.bin"/><Relationship Id="rId11" Type="http://schemas.openxmlformats.org/officeDocument/2006/relationships/image" Target="../media/image9.wmf"/><Relationship Id="rId5" Type="http://schemas.openxmlformats.org/officeDocument/2006/relationships/image" Target="../media/image7.wmf"/><Relationship Id="rId10" Type="http://schemas.openxmlformats.org/officeDocument/2006/relationships/oleObject" Target="../embeddings/oleObject9.bin"/><Relationship Id="rId4" Type="http://schemas.openxmlformats.org/officeDocument/2006/relationships/oleObject" Target="../embeddings/oleObject6.bin"/><Relationship Id="rId9" Type="http://schemas.openxmlformats.org/officeDocument/2006/relationships/image" Target="../media/image8.wmf"/><Relationship Id="rId14" Type="http://schemas.openxmlformats.org/officeDocument/2006/relationships/image" Target="../media/image11.png"/></Relationships>
</file>

<file path=ppt/slides/_rels/slide5.xml.rels><?xml version="1.0" encoding="UTF-8" standalone="yes"?>
<Relationships xmlns="http://schemas.openxmlformats.org/package/2006/relationships"><Relationship Id="rId8" Type="http://schemas.openxmlformats.org/officeDocument/2006/relationships/comments" Target="../comments/comment1.xml"/><Relationship Id="rId3" Type="http://schemas.openxmlformats.org/officeDocument/2006/relationships/notesSlide" Target="../notesSlides/notesSlide5.xml"/><Relationship Id="rId7" Type="http://schemas.openxmlformats.org/officeDocument/2006/relationships/image" Target="../media/image12.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12.bin"/><Relationship Id="rId5" Type="http://schemas.openxmlformats.org/officeDocument/2006/relationships/image" Target="../media/image9.wmf"/><Relationship Id="rId4" Type="http://schemas.openxmlformats.org/officeDocument/2006/relationships/oleObject" Target="../embeddings/oleObject11.bin"/></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15.bin"/><Relationship Id="rId3" Type="http://schemas.openxmlformats.org/officeDocument/2006/relationships/notesSlide" Target="../notesSlides/notesSlide6.xml"/><Relationship Id="rId7" Type="http://schemas.openxmlformats.org/officeDocument/2006/relationships/image" Target="../media/image9.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14.bin"/><Relationship Id="rId5" Type="http://schemas.openxmlformats.org/officeDocument/2006/relationships/image" Target="../media/image13.wmf"/><Relationship Id="rId4" Type="http://schemas.openxmlformats.org/officeDocument/2006/relationships/oleObject" Target="../embeddings/oleObject13.bin"/><Relationship Id="rId9" Type="http://schemas.openxmlformats.org/officeDocument/2006/relationships/image" Target="../media/image14.wmf"/></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18.bin"/><Relationship Id="rId3" Type="http://schemas.openxmlformats.org/officeDocument/2006/relationships/notesSlide" Target="../notesSlides/notesSlide7.xml"/><Relationship Id="rId7" Type="http://schemas.openxmlformats.org/officeDocument/2006/relationships/image" Target="../media/image15.wm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17.bin"/><Relationship Id="rId5" Type="http://schemas.openxmlformats.org/officeDocument/2006/relationships/image" Target="../media/image4.wmf"/><Relationship Id="rId4" Type="http://schemas.openxmlformats.org/officeDocument/2006/relationships/oleObject" Target="../embeddings/oleObject16.bin"/><Relationship Id="rId9" Type="http://schemas.openxmlformats.org/officeDocument/2006/relationships/image" Target="../media/image16.wmf"/></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image" Target="../media/image15.wmf"/><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20.bin"/><Relationship Id="rId5" Type="http://schemas.openxmlformats.org/officeDocument/2006/relationships/image" Target="../media/image17.wmf"/><Relationship Id="rId4" Type="http://schemas.openxmlformats.org/officeDocument/2006/relationships/oleObject" Target="../embeddings/oleObject19.bin"/></Relationships>
</file>

<file path=ppt/slides/_rels/slide9.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Exercise 6</a:t>
            </a:r>
            <a:endParaRPr lang="en-US" dirty="0"/>
          </a:p>
        </p:txBody>
      </p:sp>
      <p:sp>
        <p:nvSpPr>
          <p:cNvPr id="3" name="Subtitle 2"/>
          <p:cNvSpPr>
            <a:spLocks noGrp="1"/>
          </p:cNvSpPr>
          <p:nvPr>
            <p:ph type="subTitle" idx="1"/>
          </p:nvPr>
        </p:nvSpPr>
        <p:spPr/>
        <p:txBody>
          <a:bodyPr/>
          <a:lstStyle/>
          <a:p>
            <a:r>
              <a:rPr lang="en-US" b="1" dirty="0" smtClean="0"/>
              <a:t>Power systems</a:t>
            </a:r>
          </a:p>
          <a:p>
            <a:endParaRPr lang="en-US" b="1" dirty="0"/>
          </a:p>
          <a:p>
            <a:endParaRPr lang="en-US"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a:t>
            </a:r>
            <a:r>
              <a:rPr lang="en-US" dirty="0"/>
              <a:t/>
            </a:r>
            <a:br>
              <a:rPr lang="en-US" dirty="0"/>
            </a:br>
            <a:endParaRPr lang="en-US" dirty="0"/>
          </a:p>
        </p:txBody>
      </p:sp>
      <p:pic>
        <p:nvPicPr>
          <p:cNvPr id="41985" name="Pictur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2560" y="1916832"/>
            <a:ext cx="4788532" cy="201622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a:spLocks noChangeArrowheads="1"/>
          </p:cNvSpPr>
          <p:nvPr/>
        </p:nvSpPr>
        <p:spPr bwMode="auto">
          <a:xfrm>
            <a:off x="619125" y="4365104"/>
            <a:ext cx="777328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10 MW of active power is transferred using a three-phase line shown in the picture.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Line-to-line voltages in the both ends of the line are 110 kV.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Calculate the power factor (cos</a:t>
            </a:r>
            <a:r>
              <a:rPr kumimoji="0" lang="en-US" altLang="en-US" sz="16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sym typeface="Symbol" panose="05050102010706020507" pitchFamily="18" charset="2"/>
              </a:rPr>
              <a:t></a:t>
            </a:r>
            <a:r>
              <a:rPr kumimoji="0" lang="en-US" altLang="en-US" sz="1600" b="1" i="0" u="none" strike="noStrike" cap="none" normalizeH="0" baseline="0" dirty="0" smtClean="0">
                <a:ln>
                  <a:noFill/>
                </a:ln>
                <a:solidFill>
                  <a:schemeClr val="tx1"/>
                </a:solidFill>
                <a:effectLst/>
                <a:ea typeface="Times New Roman" panose="02020603050405020304" pitchFamily="18" charset="0"/>
              </a:rPr>
              <a:t>) of the load.</a:t>
            </a:r>
            <a:endParaRPr kumimoji="0" lang="en-US" altLang="en-US" sz="16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sym typeface="Symbol" panose="05050102010706020507" pitchFamily="18" charset="2"/>
            </a:endParaRPr>
          </a:p>
        </p:txBody>
      </p:sp>
      <p:graphicFrame>
        <p:nvGraphicFramePr>
          <p:cNvPr id="26" name="Object 25"/>
          <p:cNvGraphicFramePr>
            <a:graphicFrameLocks noChangeAspect="1"/>
          </p:cNvGraphicFramePr>
          <p:nvPr>
            <p:extLst>
              <p:ext uri="{D42A27DB-BD31-4B8C-83A1-F6EECF244321}">
                <p14:modId xmlns:p14="http://schemas.microsoft.com/office/powerpoint/2010/main" val="3353809069"/>
              </p:ext>
            </p:extLst>
          </p:nvPr>
        </p:nvGraphicFramePr>
        <p:xfrm>
          <a:off x="6321152" y="2298901"/>
          <a:ext cx="2214191" cy="924371"/>
        </p:xfrm>
        <a:graphic>
          <a:graphicData uri="http://schemas.openxmlformats.org/presentationml/2006/ole">
            <mc:AlternateContent xmlns:mc="http://schemas.openxmlformats.org/markup-compatibility/2006">
              <mc:Choice xmlns:v="urn:schemas-microsoft-com:vml" Requires="v">
                <p:oleObj spid="_x0000_s42124" name="Kaava" r:id="rId5" imgW="977476" imgH="406224" progId="Equation.3">
                  <p:embed/>
                </p:oleObj>
              </mc:Choice>
              <mc:Fallback>
                <p:oleObj name="Kaava" r:id="rId5" imgW="977476" imgH="406224"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21152" y="2298901"/>
                        <a:ext cx="2214191" cy="924371"/>
                      </a:xfrm>
                      <a:prstGeom prst="rect">
                        <a:avLst/>
                      </a:prstGeom>
                      <a:noFill/>
                      <a:ln>
                        <a:solidFill>
                          <a:srgbClr val="FFC000"/>
                        </a:solidFill>
                      </a:ln>
                    </p:spPr>
                  </p:pic>
                </p:oleObj>
              </mc:Fallback>
            </mc:AlternateContent>
          </a:graphicData>
        </a:graphic>
      </p:graphicFrame>
      <p:cxnSp>
        <p:nvCxnSpPr>
          <p:cNvPr id="11" name="Straight Connector 10"/>
          <p:cNvCxnSpPr/>
          <p:nvPr/>
        </p:nvCxnSpPr>
        <p:spPr bwMode="auto">
          <a:xfrm flipH="1">
            <a:off x="619125" y="4869160"/>
            <a:ext cx="5486003" cy="0"/>
          </a:xfrm>
          <a:prstGeom prst="line">
            <a:avLst/>
          </a:prstGeom>
          <a:solidFill>
            <a:schemeClr val="accent1"/>
          </a:solidFill>
          <a:ln w="19050" cap="flat" cmpd="sng" algn="ctr">
            <a:solidFill>
              <a:srgbClr val="FFC000"/>
            </a:solidFill>
            <a:prstDash val="solid"/>
            <a:round/>
            <a:headEnd type="none" w="med" len="med"/>
            <a:tailEnd type="none" w="med" len="med"/>
          </a:ln>
          <a:effectLst/>
        </p:spPr>
      </p:cxnSp>
      <p:cxnSp>
        <p:nvCxnSpPr>
          <p:cNvPr id="29" name="Straight Arrow Connector 28"/>
          <p:cNvCxnSpPr/>
          <p:nvPr/>
        </p:nvCxnSpPr>
        <p:spPr bwMode="auto">
          <a:xfrm>
            <a:off x="3440832" y="6030786"/>
            <a:ext cx="1368152" cy="434082"/>
          </a:xfrm>
          <a:prstGeom prst="straightConnector1">
            <a:avLst/>
          </a:prstGeom>
          <a:solidFill>
            <a:schemeClr val="accent1"/>
          </a:solidFill>
          <a:ln w="9525" cap="flat" cmpd="sng" algn="ctr">
            <a:solidFill>
              <a:schemeClr val="accent2"/>
            </a:solidFill>
            <a:prstDash val="solid"/>
            <a:round/>
            <a:headEnd type="none" w="med" len="med"/>
            <a:tailEnd type="triangle"/>
          </a:ln>
          <a:effectLst/>
        </p:spPr>
      </p:cxnSp>
      <p:cxnSp>
        <p:nvCxnSpPr>
          <p:cNvPr id="31" name="Straight Arrow Connector 30"/>
          <p:cNvCxnSpPr/>
          <p:nvPr/>
        </p:nvCxnSpPr>
        <p:spPr bwMode="auto">
          <a:xfrm>
            <a:off x="3440832" y="6021275"/>
            <a:ext cx="1512168" cy="17153"/>
          </a:xfrm>
          <a:prstGeom prst="straightConnector1">
            <a:avLst/>
          </a:prstGeom>
          <a:solidFill>
            <a:schemeClr val="accent1"/>
          </a:solidFill>
          <a:ln w="9525" cap="flat" cmpd="sng" algn="ctr">
            <a:solidFill>
              <a:schemeClr val="accent2"/>
            </a:solidFill>
            <a:prstDash val="solid"/>
            <a:round/>
            <a:headEnd type="none" w="med" len="med"/>
            <a:tailEnd type="triangle"/>
          </a:ln>
          <a:effectLst/>
        </p:spPr>
      </p:cxnSp>
      <p:sp>
        <p:nvSpPr>
          <p:cNvPr id="32" name="TextBox 31"/>
          <p:cNvSpPr txBox="1"/>
          <p:nvPr/>
        </p:nvSpPr>
        <p:spPr>
          <a:xfrm>
            <a:off x="4326069" y="5685314"/>
            <a:ext cx="742511" cy="369332"/>
          </a:xfrm>
          <a:prstGeom prst="rect">
            <a:avLst/>
          </a:prstGeom>
          <a:noFill/>
        </p:spPr>
        <p:txBody>
          <a:bodyPr wrap="none" rtlCol="0">
            <a:spAutoFit/>
          </a:bodyPr>
          <a:lstStyle/>
          <a:p>
            <a:r>
              <a:rPr lang="en-US" u="sng" dirty="0" smtClean="0">
                <a:solidFill>
                  <a:schemeClr val="accent2"/>
                </a:solidFill>
              </a:rPr>
              <a:t>U</a:t>
            </a:r>
            <a:r>
              <a:rPr lang="en-US" sz="1400" u="sng" dirty="0" smtClean="0">
                <a:solidFill>
                  <a:schemeClr val="accent2"/>
                </a:solidFill>
              </a:rPr>
              <a:t>ph,</a:t>
            </a:r>
            <a:r>
              <a:rPr lang="en-US" u="sng" dirty="0" smtClean="0">
                <a:solidFill>
                  <a:schemeClr val="accent2"/>
                </a:solidFill>
              </a:rPr>
              <a:t>2</a:t>
            </a:r>
            <a:endParaRPr lang="en-US" u="sng" dirty="0">
              <a:solidFill>
                <a:schemeClr val="accent2"/>
              </a:solidFill>
            </a:endParaRPr>
          </a:p>
        </p:txBody>
      </p:sp>
      <p:sp>
        <p:nvSpPr>
          <p:cNvPr id="33" name="TextBox 32"/>
          <p:cNvSpPr txBox="1"/>
          <p:nvPr/>
        </p:nvSpPr>
        <p:spPr>
          <a:xfrm>
            <a:off x="3945211" y="6294183"/>
            <a:ext cx="274434" cy="369332"/>
          </a:xfrm>
          <a:prstGeom prst="rect">
            <a:avLst/>
          </a:prstGeom>
          <a:noFill/>
        </p:spPr>
        <p:txBody>
          <a:bodyPr wrap="none" rtlCol="0">
            <a:spAutoFit/>
          </a:bodyPr>
          <a:lstStyle/>
          <a:p>
            <a:r>
              <a:rPr lang="en-US" u="sng" dirty="0" smtClean="0">
                <a:solidFill>
                  <a:schemeClr val="accent2"/>
                </a:solidFill>
              </a:rPr>
              <a:t>I</a:t>
            </a:r>
            <a:endParaRPr lang="en-US" u="sng" dirty="0">
              <a:solidFill>
                <a:schemeClr val="accent2"/>
              </a:solidFill>
            </a:endParaRPr>
          </a:p>
        </p:txBody>
      </p:sp>
      <p:cxnSp>
        <p:nvCxnSpPr>
          <p:cNvPr id="34" name="Straight Arrow Connector 33"/>
          <p:cNvCxnSpPr/>
          <p:nvPr/>
        </p:nvCxnSpPr>
        <p:spPr bwMode="auto">
          <a:xfrm flipV="1">
            <a:off x="3440832" y="5489322"/>
            <a:ext cx="1368152" cy="531953"/>
          </a:xfrm>
          <a:prstGeom prst="straightConnector1">
            <a:avLst/>
          </a:prstGeom>
          <a:solidFill>
            <a:schemeClr val="accent1"/>
          </a:solidFill>
          <a:ln w="9525" cap="flat" cmpd="sng" algn="ctr">
            <a:solidFill>
              <a:schemeClr val="accent2"/>
            </a:solidFill>
            <a:prstDash val="solid"/>
            <a:round/>
            <a:headEnd type="none" w="med" len="med"/>
            <a:tailEnd type="triangle"/>
          </a:ln>
          <a:effectLst/>
        </p:spPr>
      </p:cxnSp>
      <p:sp>
        <p:nvSpPr>
          <p:cNvPr id="37" name="TextBox 36"/>
          <p:cNvSpPr txBox="1"/>
          <p:nvPr/>
        </p:nvSpPr>
        <p:spPr>
          <a:xfrm>
            <a:off x="3975828" y="5266577"/>
            <a:ext cx="678391" cy="369332"/>
          </a:xfrm>
          <a:prstGeom prst="rect">
            <a:avLst/>
          </a:prstGeom>
          <a:noFill/>
        </p:spPr>
        <p:txBody>
          <a:bodyPr wrap="none" rtlCol="0">
            <a:spAutoFit/>
          </a:bodyPr>
          <a:lstStyle/>
          <a:p>
            <a:r>
              <a:rPr lang="en-US" u="sng" dirty="0" smtClean="0">
                <a:solidFill>
                  <a:schemeClr val="accent2"/>
                </a:solidFill>
              </a:rPr>
              <a:t>U</a:t>
            </a:r>
            <a:r>
              <a:rPr lang="en-US" sz="1200" u="sng" dirty="0" smtClean="0">
                <a:solidFill>
                  <a:schemeClr val="accent2"/>
                </a:solidFill>
              </a:rPr>
              <a:t>ph,</a:t>
            </a:r>
            <a:r>
              <a:rPr lang="en-US" u="sng" dirty="0" smtClean="0">
                <a:solidFill>
                  <a:schemeClr val="accent2"/>
                </a:solidFill>
              </a:rPr>
              <a:t>1</a:t>
            </a:r>
            <a:endParaRPr lang="en-US" u="sng" dirty="0">
              <a:solidFill>
                <a:schemeClr val="accent2"/>
              </a:solidFill>
            </a:endParaRPr>
          </a:p>
        </p:txBody>
      </p:sp>
      <p:sp>
        <p:nvSpPr>
          <p:cNvPr id="38" name="TextBox 37"/>
          <p:cNvSpPr txBox="1"/>
          <p:nvPr/>
        </p:nvSpPr>
        <p:spPr>
          <a:xfrm>
            <a:off x="3980514" y="5706998"/>
            <a:ext cx="309700" cy="369332"/>
          </a:xfrm>
          <a:prstGeom prst="rect">
            <a:avLst/>
          </a:prstGeom>
          <a:noFill/>
        </p:spPr>
        <p:txBody>
          <a:bodyPr wrap="none" rtlCol="0">
            <a:spAutoFit/>
          </a:bodyPr>
          <a:lstStyle/>
          <a:p>
            <a:r>
              <a:rPr lang="el-GR" dirty="0" smtClean="0">
                <a:solidFill>
                  <a:schemeClr val="accent2"/>
                </a:solidFill>
              </a:rPr>
              <a:t>δ</a:t>
            </a:r>
            <a:endParaRPr lang="en-US" dirty="0">
              <a:solidFill>
                <a:schemeClr val="accent2"/>
              </a:solidFill>
            </a:endParaRPr>
          </a:p>
        </p:txBody>
      </p:sp>
      <p:sp>
        <p:nvSpPr>
          <p:cNvPr id="39" name="TextBox 38"/>
          <p:cNvSpPr txBox="1"/>
          <p:nvPr/>
        </p:nvSpPr>
        <p:spPr>
          <a:xfrm>
            <a:off x="4160800" y="5941069"/>
            <a:ext cx="344966" cy="369332"/>
          </a:xfrm>
          <a:prstGeom prst="rect">
            <a:avLst/>
          </a:prstGeom>
          <a:noFill/>
          <a:ln>
            <a:noFill/>
          </a:ln>
        </p:spPr>
        <p:txBody>
          <a:bodyPr wrap="none" rtlCol="0">
            <a:spAutoFit/>
          </a:bodyPr>
          <a:lstStyle/>
          <a:p>
            <a:r>
              <a:rPr lang="el-GR" dirty="0" smtClean="0">
                <a:solidFill>
                  <a:schemeClr val="accent2"/>
                </a:solidFill>
              </a:rPr>
              <a:t>φ</a:t>
            </a:r>
            <a:endParaRPr lang="en-US" dirty="0">
              <a:solidFill>
                <a:schemeClr val="accent2"/>
              </a:solidFill>
            </a:endParaRPr>
          </a:p>
        </p:txBody>
      </p:sp>
      <p:pic>
        <p:nvPicPr>
          <p:cNvPr id="17" name="Picture 16"/>
          <p:cNvPicPr>
            <a:picLocks noChangeAspect="1"/>
          </p:cNvPicPr>
          <p:nvPr/>
        </p:nvPicPr>
        <p:blipFill>
          <a:blip r:embed="rId7"/>
          <a:stretch>
            <a:fillRect/>
          </a:stretch>
        </p:blipFill>
        <p:spPr>
          <a:xfrm>
            <a:off x="5391003" y="5717838"/>
            <a:ext cx="4286250" cy="342900"/>
          </a:xfrm>
          <a:prstGeom prst="rect">
            <a:avLst/>
          </a:prstGeom>
        </p:spPr>
      </p:pic>
      <p:sp>
        <p:nvSpPr>
          <p:cNvPr id="18" name="TextBox 17"/>
          <p:cNvSpPr txBox="1"/>
          <p:nvPr/>
        </p:nvSpPr>
        <p:spPr>
          <a:xfrm>
            <a:off x="776536" y="1940637"/>
            <a:ext cx="889987" cy="369332"/>
          </a:xfrm>
          <a:prstGeom prst="rect">
            <a:avLst/>
          </a:prstGeom>
          <a:noFill/>
        </p:spPr>
        <p:txBody>
          <a:bodyPr wrap="none" rtlCol="0">
            <a:spAutoFit/>
          </a:bodyPr>
          <a:lstStyle/>
          <a:p>
            <a:r>
              <a:rPr lang="en-US" dirty="0" smtClean="0"/>
              <a:t>Point 1</a:t>
            </a:r>
            <a:endParaRPr lang="en-US" dirty="0"/>
          </a:p>
        </p:txBody>
      </p:sp>
      <p:sp>
        <p:nvSpPr>
          <p:cNvPr id="45" name="TextBox 44"/>
          <p:cNvSpPr txBox="1"/>
          <p:nvPr/>
        </p:nvSpPr>
        <p:spPr>
          <a:xfrm>
            <a:off x="3234921" y="1845743"/>
            <a:ext cx="918841" cy="369332"/>
          </a:xfrm>
          <a:prstGeom prst="rect">
            <a:avLst/>
          </a:prstGeom>
          <a:noFill/>
        </p:spPr>
        <p:txBody>
          <a:bodyPr wrap="none" rtlCol="0">
            <a:spAutoFit/>
          </a:bodyPr>
          <a:lstStyle/>
          <a:p>
            <a:r>
              <a:rPr lang="en-US" dirty="0" smtClean="0"/>
              <a:t>Point 2</a:t>
            </a:r>
            <a:endParaRPr lang="en-US" dirty="0"/>
          </a:p>
        </p:txBody>
      </p:sp>
    </p:spTree>
    <p:extLst>
      <p:ext uri="{BB962C8B-B14F-4D97-AF65-F5344CB8AC3E}">
        <p14:creationId xmlns:p14="http://schemas.microsoft.com/office/powerpoint/2010/main" val="1711602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ppt_x"/>
                                          </p:val>
                                        </p:tav>
                                        <p:tav tm="100000">
                                          <p:val>
                                            <p:strVal val="#ppt_x"/>
                                          </p:val>
                                        </p:tav>
                                      </p:tavLst>
                                    </p:anim>
                                    <p:anim calcmode="lin" valueType="num">
                                      <p:cBhvr additive="base">
                                        <p:cTn id="8" dur="500" fill="hold"/>
                                        <p:tgtEl>
                                          <p:spTgt spid="26"/>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ppt_x"/>
                                          </p:val>
                                        </p:tav>
                                        <p:tav tm="100000">
                                          <p:val>
                                            <p:strVal val="#ppt_x"/>
                                          </p:val>
                                        </p:tav>
                                      </p:tavLst>
                                    </p:anim>
                                    <p:anim calcmode="lin" valueType="num">
                                      <p:cBhvr additive="base">
                                        <p:cTn id="1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8"/>
                                        </p:tgtEl>
                                        <p:attrNameLst>
                                          <p:attrName>style.visibility</p:attrName>
                                        </p:attrNameLst>
                                      </p:cBhvr>
                                      <p:to>
                                        <p:strVal val="visible"/>
                                      </p:to>
                                    </p:set>
                                    <p:anim calcmode="lin" valueType="num">
                                      <p:cBhvr additive="base">
                                        <p:cTn id="17" dur="500" fill="hold"/>
                                        <p:tgtEl>
                                          <p:spTgt spid="38"/>
                                        </p:tgtEl>
                                        <p:attrNameLst>
                                          <p:attrName>ppt_x</p:attrName>
                                        </p:attrNameLst>
                                      </p:cBhvr>
                                      <p:tavLst>
                                        <p:tav tm="0">
                                          <p:val>
                                            <p:strVal val="#ppt_x"/>
                                          </p:val>
                                        </p:tav>
                                        <p:tav tm="100000">
                                          <p:val>
                                            <p:strVal val="#ppt_x"/>
                                          </p:val>
                                        </p:tav>
                                      </p:tavLst>
                                    </p:anim>
                                    <p:anim calcmode="lin" valueType="num">
                                      <p:cBhvr additive="base">
                                        <p:cTn id="18" dur="500" fill="hold"/>
                                        <p:tgtEl>
                                          <p:spTgt spid="38"/>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9"/>
                                        </p:tgtEl>
                                        <p:attrNameLst>
                                          <p:attrName>style.visibility</p:attrName>
                                        </p:attrNameLst>
                                      </p:cBhvr>
                                      <p:to>
                                        <p:strVal val="visible"/>
                                      </p:to>
                                    </p:set>
                                    <p:anim calcmode="lin" valueType="num">
                                      <p:cBhvr additive="base">
                                        <p:cTn id="21" dur="500" fill="hold"/>
                                        <p:tgtEl>
                                          <p:spTgt spid="39"/>
                                        </p:tgtEl>
                                        <p:attrNameLst>
                                          <p:attrName>ppt_x</p:attrName>
                                        </p:attrNameLst>
                                      </p:cBhvr>
                                      <p:tavLst>
                                        <p:tav tm="0">
                                          <p:val>
                                            <p:strVal val="#ppt_x"/>
                                          </p:val>
                                        </p:tav>
                                        <p:tav tm="100000">
                                          <p:val>
                                            <p:strVal val="#ppt_x"/>
                                          </p:val>
                                        </p:tav>
                                      </p:tavLst>
                                    </p:anim>
                                    <p:anim calcmode="lin" valueType="num">
                                      <p:cBhvr additive="base">
                                        <p:cTn id="22" dur="500" fill="hold"/>
                                        <p:tgtEl>
                                          <p:spTgt spid="39"/>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29"/>
                                        </p:tgtEl>
                                        <p:attrNameLst>
                                          <p:attrName>style.visibility</p:attrName>
                                        </p:attrNameLst>
                                      </p:cBhvr>
                                      <p:to>
                                        <p:strVal val="visible"/>
                                      </p:to>
                                    </p:set>
                                    <p:anim calcmode="lin" valueType="num">
                                      <p:cBhvr additive="base">
                                        <p:cTn id="25" dur="500" fill="hold"/>
                                        <p:tgtEl>
                                          <p:spTgt spid="29"/>
                                        </p:tgtEl>
                                        <p:attrNameLst>
                                          <p:attrName>ppt_x</p:attrName>
                                        </p:attrNameLst>
                                      </p:cBhvr>
                                      <p:tavLst>
                                        <p:tav tm="0">
                                          <p:val>
                                            <p:strVal val="#ppt_x"/>
                                          </p:val>
                                        </p:tav>
                                        <p:tav tm="100000">
                                          <p:val>
                                            <p:strVal val="#ppt_x"/>
                                          </p:val>
                                        </p:tav>
                                      </p:tavLst>
                                    </p:anim>
                                    <p:anim calcmode="lin" valueType="num">
                                      <p:cBhvr additive="base">
                                        <p:cTn id="26" dur="500" fill="hold"/>
                                        <p:tgtEl>
                                          <p:spTgt spid="29"/>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1"/>
                                        </p:tgtEl>
                                        <p:attrNameLst>
                                          <p:attrName>style.visibility</p:attrName>
                                        </p:attrNameLst>
                                      </p:cBhvr>
                                      <p:to>
                                        <p:strVal val="visible"/>
                                      </p:to>
                                    </p:set>
                                    <p:anim calcmode="lin" valueType="num">
                                      <p:cBhvr additive="base">
                                        <p:cTn id="29" dur="500" fill="hold"/>
                                        <p:tgtEl>
                                          <p:spTgt spid="31"/>
                                        </p:tgtEl>
                                        <p:attrNameLst>
                                          <p:attrName>ppt_x</p:attrName>
                                        </p:attrNameLst>
                                      </p:cBhvr>
                                      <p:tavLst>
                                        <p:tav tm="0">
                                          <p:val>
                                            <p:strVal val="#ppt_x"/>
                                          </p:val>
                                        </p:tav>
                                        <p:tav tm="100000">
                                          <p:val>
                                            <p:strVal val="#ppt_x"/>
                                          </p:val>
                                        </p:tav>
                                      </p:tavLst>
                                    </p:anim>
                                    <p:anim calcmode="lin" valueType="num">
                                      <p:cBhvr additive="base">
                                        <p:cTn id="30" dur="500" fill="hold"/>
                                        <p:tgtEl>
                                          <p:spTgt spid="31"/>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2"/>
                                        </p:tgtEl>
                                        <p:attrNameLst>
                                          <p:attrName>style.visibility</p:attrName>
                                        </p:attrNameLst>
                                      </p:cBhvr>
                                      <p:to>
                                        <p:strVal val="visible"/>
                                      </p:to>
                                    </p:set>
                                    <p:anim calcmode="lin" valueType="num">
                                      <p:cBhvr additive="base">
                                        <p:cTn id="33" dur="500" fill="hold"/>
                                        <p:tgtEl>
                                          <p:spTgt spid="32"/>
                                        </p:tgtEl>
                                        <p:attrNameLst>
                                          <p:attrName>ppt_x</p:attrName>
                                        </p:attrNameLst>
                                      </p:cBhvr>
                                      <p:tavLst>
                                        <p:tav tm="0">
                                          <p:val>
                                            <p:strVal val="#ppt_x"/>
                                          </p:val>
                                        </p:tav>
                                        <p:tav tm="100000">
                                          <p:val>
                                            <p:strVal val="#ppt_x"/>
                                          </p:val>
                                        </p:tav>
                                      </p:tavLst>
                                    </p:anim>
                                    <p:anim calcmode="lin" valueType="num">
                                      <p:cBhvr additive="base">
                                        <p:cTn id="34" dur="500" fill="hold"/>
                                        <p:tgtEl>
                                          <p:spTgt spid="32"/>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3"/>
                                        </p:tgtEl>
                                        <p:attrNameLst>
                                          <p:attrName>style.visibility</p:attrName>
                                        </p:attrNameLst>
                                      </p:cBhvr>
                                      <p:to>
                                        <p:strVal val="visible"/>
                                      </p:to>
                                    </p:set>
                                    <p:anim calcmode="lin" valueType="num">
                                      <p:cBhvr additive="base">
                                        <p:cTn id="37" dur="500" fill="hold"/>
                                        <p:tgtEl>
                                          <p:spTgt spid="33"/>
                                        </p:tgtEl>
                                        <p:attrNameLst>
                                          <p:attrName>ppt_x</p:attrName>
                                        </p:attrNameLst>
                                      </p:cBhvr>
                                      <p:tavLst>
                                        <p:tav tm="0">
                                          <p:val>
                                            <p:strVal val="#ppt_x"/>
                                          </p:val>
                                        </p:tav>
                                        <p:tav tm="100000">
                                          <p:val>
                                            <p:strVal val="#ppt_x"/>
                                          </p:val>
                                        </p:tav>
                                      </p:tavLst>
                                    </p:anim>
                                    <p:anim calcmode="lin" valueType="num">
                                      <p:cBhvr additive="base">
                                        <p:cTn id="38" dur="500" fill="hold"/>
                                        <p:tgtEl>
                                          <p:spTgt spid="33"/>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4"/>
                                        </p:tgtEl>
                                        <p:attrNameLst>
                                          <p:attrName>style.visibility</p:attrName>
                                        </p:attrNameLst>
                                      </p:cBhvr>
                                      <p:to>
                                        <p:strVal val="visible"/>
                                      </p:to>
                                    </p:set>
                                    <p:anim calcmode="lin" valueType="num">
                                      <p:cBhvr additive="base">
                                        <p:cTn id="41" dur="500" fill="hold"/>
                                        <p:tgtEl>
                                          <p:spTgt spid="34"/>
                                        </p:tgtEl>
                                        <p:attrNameLst>
                                          <p:attrName>ppt_x</p:attrName>
                                        </p:attrNameLst>
                                      </p:cBhvr>
                                      <p:tavLst>
                                        <p:tav tm="0">
                                          <p:val>
                                            <p:strVal val="#ppt_x"/>
                                          </p:val>
                                        </p:tav>
                                        <p:tav tm="100000">
                                          <p:val>
                                            <p:strVal val="#ppt_x"/>
                                          </p:val>
                                        </p:tav>
                                      </p:tavLst>
                                    </p:anim>
                                    <p:anim calcmode="lin" valueType="num">
                                      <p:cBhvr additive="base">
                                        <p:cTn id="42" dur="500" fill="hold"/>
                                        <p:tgtEl>
                                          <p:spTgt spid="34"/>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37"/>
                                        </p:tgtEl>
                                        <p:attrNameLst>
                                          <p:attrName>style.visibility</p:attrName>
                                        </p:attrNameLst>
                                      </p:cBhvr>
                                      <p:to>
                                        <p:strVal val="visible"/>
                                      </p:to>
                                    </p:set>
                                    <p:anim calcmode="lin" valueType="num">
                                      <p:cBhvr additive="base">
                                        <p:cTn id="45" dur="500" fill="hold"/>
                                        <p:tgtEl>
                                          <p:spTgt spid="37"/>
                                        </p:tgtEl>
                                        <p:attrNameLst>
                                          <p:attrName>ppt_x</p:attrName>
                                        </p:attrNameLst>
                                      </p:cBhvr>
                                      <p:tavLst>
                                        <p:tav tm="0">
                                          <p:val>
                                            <p:strVal val="#ppt_x"/>
                                          </p:val>
                                        </p:tav>
                                        <p:tav tm="100000">
                                          <p:val>
                                            <p:strVal val="#ppt_x"/>
                                          </p:val>
                                        </p:tav>
                                      </p:tavLst>
                                    </p:anim>
                                    <p:anim calcmode="lin" valueType="num">
                                      <p:cBhvr additive="base">
                                        <p:cTn id="46"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nodeType="clickEffect">
                                  <p:stCondLst>
                                    <p:cond delay="0"/>
                                  </p:stCondLst>
                                  <p:childTnLst>
                                    <p:set>
                                      <p:cBhvr>
                                        <p:cTn id="50" dur="1" fill="hold">
                                          <p:stCondLst>
                                            <p:cond delay="0"/>
                                          </p:stCondLst>
                                        </p:cTn>
                                        <p:tgtEl>
                                          <p:spTgt spid="17"/>
                                        </p:tgtEl>
                                        <p:attrNameLst>
                                          <p:attrName>style.visibility</p:attrName>
                                        </p:attrNameLst>
                                      </p:cBhvr>
                                      <p:to>
                                        <p:strVal val="visible"/>
                                      </p:to>
                                    </p:set>
                                    <p:animEffect transition="in" filter="fade">
                                      <p:cBhvr>
                                        <p:cTn id="51" dur="1000"/>
                                        <p:tgtEl>
                                          <p:spTgt spid="17"/>
                                        </p:tgtEl>
                                      </p:cBhvr>
                                    </p:animEffect>
                                    <p:anim calcmode="lin" valueType="num">
                                      <p:cBhvr>
                                        <p:cTn id="52" dur="1000" fill="hold"/>
                                        <p:tgtEl>
                                          <p:spTgt spid="17"/>
                                        </p:tgtEl>
                                        <p:attrNameLst>
                                          <p:attrName>ppt_x</p:attrName>
                                        </p:attrNameLst>
                                      </p:cBhvr>
                                      <p:tavLst>
                                        <p:tav tm="0">
                                          <p:val>
                                            <p:strVal val="#ppt_x"/>
                                          </p:val>
                                        </p:tav>
                                        <p:tav tm="100000">
                                          <p:val>
                                            <p:strVal val="#ppt_x"/>
                                          </p:val>
                                        </p:tav>
                                      </p:tavLst>
                                    </p:anim>
                                    <p:anim calcmode="lin" valueType="num">
                                      <p:cBhvr>
                                        <p:cTn id="53"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3" grpId="0"/>
      <p:bldP spid="37" grpId="0"/>
      <p:bldP spid="38" grpId="0"/>
      <p:bldP spid="3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a:t>
            </a:r>
            <a:r>
              <a:rPr lang="en-US" dirty="0"/>
              <a:t>2</a:t>
            </a:r>
            <a:br>
              <a:rPr lang="en-US" dirty="0"/>
            </a:br>
            <a:endParaRPr lang="en-US" dirty="0"/>
          </a:p>
        </p:txBody>
      </p:sp>
      <p:cxnSp>
        <p:nvCxnSpPr>
          <p:cNvPr id="7" name="Straight Connector 6"/>
          <p:cNvCxnSpPr/>
          <p:nvPr/>
        </p:nvCxnSpPr>
        <p:spPr bwMode="auto">
          <a:xfrm>
            <a:off x="560512" y="1878721"/>
            <a:ext cx="2232248" cy="0"/>
          </a:xfrm>
          <a:prstGeom prst="line">
            <a:avLst/>
          </a:prstGeom>
          <a:ln w="12700">
            <a:headEnd type="none" w="med" len="med"/>
            <a:tailEnd type="none" w="med" len="med"/>
          </a:ln>
        </p:spPr>
        <p:style>
          <a:lnRef idx="1">
            <a:schemeClr val="accent4"/>
          </a:lnRef>
          <a:fillRef idx="0">
            <a:schemeClr val="accent4"/>
          </a:fillRef>
          <a:effectRef idx="0">
            <a:schemeClr val="accent4"/>
          </a:effectRef>
          <a:fontRef idx="minor">
            <a:schemeClr val="tx1"/>
          </a:fontRef>
        </p:style>
      </p:cxnSp>
      <p:cxnSp>
        <p:nvCxnSpPr>
          <p:cNvPr id="8" name="Straight Connector 7"/>
          <p:cNvCxnSpPr/>
          <p:nvPr/>
        </p:nvCxnSpPr>
        <p:spPr bwMode="auto">
          <a:xfrm>
            <a:off x="988169" y="3308309"/>
            <a:ext cx="287484" cy="0"/>
          </a:xfrm>
          <a:prstGeom prst="line">
            <a:avLst/>
          </a:prstGeom>
          <a:ln w="12700">
            <a:headEnd type="none" w="med" len="med"/>
            <a:tailEnd type="none" w="med" len="med"/>
          </a:ln>
        </p:spPr>
        <p:style>
          <a:lnRef idx="1">
            <a:schemeClr val="accent4"/>
          </a:lnRef>
          <a:fillRef idx="0">
            <a:schemeClr val="accent4"/>
          </a:fillRef>
          <a:effectRef idx="0">
            <a:schemeClr val="accent4"/>
          </a:effectRef>
          <a:fontRef idx="minor">
            <a:schemeClr val="tx1"/>
          </a:fontRef>
        </p:style>
      </p:cxnSp>
      <p:cxnSp>
        <p:nvCxnSpPr>
          <p:cNvPr id="9" name="Straight Connector 8"/>
          <p:cNvCxnSpPr/>
          <p:nvPr/>
        </p:nvCxnSpPr>
        <p:spPr bwMode="auto">
          <a:xfrm>
            <a:off x="1140598" y="1868149"/>
            <a:ext cx="0" cy="1440160"/>
          </a:xfrm>
          <a:prstGeom prst="line">
            <a:avLst/>
          </a:prstGeom>
          <a:ln w="12700">
            <a:headEnd type="none" w="med" len="med"/>
            <a:tailEnd type="none" w="med" len="med"/>
          </a:ln>
        </p:spPr>
        <p:style>
          <a:lnRef idx="1">
            <a:schemeClr val="accent4"/>
          </a:lnRef>
          <a:fillRef idx="0">
            <a:schemeClr val="accent4"/>
          </a:fillRef>
          <a:effectRef idx="0">
            <a:schemeClr val="accent4"/>
          </a:effectRef>
          <a:fontRef idx="minor">
            <a:schemeClr val="tx1"/>
          </a:fontRef>
        </p:style>
      </p:cxnSp>
      <p:sp>
        <p:nvSpPr>
          <p:cNvPr id="13" name="Rectangle 12"/>
          <p:cNvSpPr/>
          <p:nvPr/>
        </p:nvSpPr>
        <p:spPr bwMode="auto">
          <a:xfrm>
            <a:off x="1000631" y="2444214"/>
            <a:ext cx="246447" cy="110840"/>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Calibri" pitchFamily="34" charset="0"/>
            </a:endParaRPr>
          </a:p>
        </p:txBody>
      </p:sp>
      <p:sp>
        <p:nvSpPr>
          <p:cNvPr id="15" name="Rectangle 14"/>
          <p:cNvSpPr/>
          <p:nvPr/>
        </p:nvSpPr>
        <p:spPr bwMode="auto">
          <a:xfrm>
            <a:off x="1512213" y="1796141"/>
            <a:ext cx="432048" cy="144016"/>
          </a:xfrm>
          <a:prstGeom prst="rect">
            <a:avLst/>
          </a:prstGeom>
          <a:solidFill>
            <a:schemeClr val="tx1"/>
          </a:solidFill>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Calibri" pitchFamily="34" charset="0"/>
            </a:endParaRPr>
          </a:p>
        </p:txBody>
      </p:sp>
      <p:graphicFrame>
        <p:nvGraphicFramePr>
          <p:cNvPr id="23" name="Object 5"/>
          <p:cNvGraphicFramePr>
            <a:graphicFrameLocks noChangeAspect="1"/>
          </p:cNvGraphicFramePr>
          <p:nvPr>
            <p:extLst>
              <p:ext uri="{D42A27DB-BD31-4B8C-83A1-F6EECF244321}">
                <p14:modId xmlns:p14="http://schemas.microsoft.com/office/powerpoint/2010/main" val="769041789"/>
              </p:ext>
            </p:extLst>
          </p:nvPr>
        </p:nvGraphicFramePr>
        <p:xfrm>
          <a:off x="3392154" y="1650701"/>
          <a:ext cx="3333750" cy="382588"/>
        </p:xfrm>
        <a:graphic>
          <a:graphicData uri="http://schemas.openxmlformats.org/presentationml/2006/ole">
            <mc:AlternateContent xmlns:mc="http://schemas.openxmlformats.org/markup-compatibility/2006">
              <mc:Choice xmlns:v="urn:schemas-microsoft-com:vml" Requires="v">
                <p:oleObj spid="_x0000_s50765" name="Kaava" r:id="rId4" imgW="1434960" imgH="190440" progId="Equation.3">
                  <p:embed/>
                </p:oleObj>
              </mc:Choice>
              <mc:Fallback>
                <p:oleObj name="Kaava" r:id="rId4" imgW="1434960" imgH="190440" progId="Equation.3">
                  <p:embed/>
                  <p:pic>
                    <p:nvPicPr>
                      <p:cNvPr id="0" name=""/>
                      <p:cNvPicPr>
                        <a:picLocks noChangeAspect="1" noChangeArrowheads="1"/>
                      </p:cNvPicPr>
                      <p:nvPr/>
                    </p:nvPicPr>
                    <p:blipFill>
                      <a:blip r:embed="rId5"/>
                      <a:srcRect/>
                      <a:stretch>
                        <a:fillRect/>
                      </a:stretch>
                    </p:blipFill>
                    <p:spPr bwMode="auto">
                      <a:xfrm>
                        <a:off x="3392154" y="1650701"/>
                        <a:ext cx="3333750" cy="382588"/>
                      </a:xfrm>
                      <a:prstGeom prst="rect">
                        <a:avLst/>
                      </a:prstGeom>
                      <a:noFill/>
                      <a:ln>
                        <a:noFill/>
                      </a:ln>
                      <a:extLst/>
                    </p:spPr>
                  </p:pic>
                </p:oleObj>
              </mc:Fallback>
            </mc:AlternateContent>
          </a:graphicData>
        </a:graphic>
      </p:graphicFrame>
      <p:graphicFrame>
        <p:nvGraphicFramePr>
          <p:cNvPr id="30" name="Object 5"/>
          <p:cNvGraphicFramePr>
            <a:graphicFrameLocks noChangeAspect="1"/>
          </p:cNvGraphicFramePr>
          <p:nvPr>
            <p:extLst>
              <p:ext uri="{D42A27DB-BD31-4B8C-83A1-F6EECF244321}">
                <p14:modId xmlns:p14="http://schemas.microsoft.com/office/powerpoint/2010/main" val="1496312544"/>
              </p:ext>
            </p:extLst>
          </p:nvPr>
        </p:nvGraphicFramePr>
        <p:xfrm>
          <a:off x="1593072" y="1512447"/>
          <a:ext cx="320270" cy="257118"/>
        </p:xfrm>
        <a:graphic>
          <a:graphicData uri="http://schemas.openxmlformats.org/presentationml/2006/ole">
            <mc:AlternateContent xmlns:mc="http://schemas.openxmlformats.org/markup-compatibility/2006">
              <mc:Choice xmlns:v="urn:schemas-microsoft-com:vml" Requires="v">
                <p:oleObj spid="_x0000_s50766" name="Kaava" r:id="rId6" imgW="152280" imgH="139680" progId="Equation.3">
                  <p:embed/>
                </p:oleObj>
              </mc:Choice>
              <mc:Fallback>
                <p:oleObj name="Kaava" r:id="rId6" imgW="152280" imgH="139680" progId="Equation.3">
                  <p:embed/>
                  <p:pic>
                    <p:nvPicPr>
                      <p:cNvPr id="0" name=""/>
                      <p:cNvPicPr>
                        <a:picLocks noChangeAspect="1" noChangeArrowheads="1"/>
                      </p:cNvPicPr>
                      <p:nvPr/>
                    </p:nvPicPr>
                    <p:blipFill>
                      <a:blip r:embed="rId7"/>
                      <a:srcRect/>
                      <a:stretch>
                        <a:fillRect/>
                      </a:stretch>
                    </p:blipFill>
                    <p:spPr bwMode="auto">
                      <a:xfrm>
                        <a:off x="1593072" y="1512447"/>
                        <a:ext cx="320270" cy="257118"/>
                      </a:xfrm>
                      <a:prstGeom prst="rect">
                        <a:avLst/>
                      </a:prstGeom>
                      <a:noFill/>
                      <a:ln>
                        <a:noFill/>
                      </a:ln>
                      <a:extLst/>
                    </p:spPr>
                  </p:pic>
                </p:oleObj>
              </mc:Fallback>
            </mc:AlternateContent>
          </a:graphicData>
        </a:graphic>
      </p:graphicFrame>
      <p:graphicFrame>
        <p:nvGraphicFramePr>
          <p:cNvPr id="36" name="Object 5"/>
          <p:cNvGraphicFramePr>
            <a:graphicFrameLocks noChangeAspect="1"/>
          </p:cNvGraphicFramePr>
          <p:nvPr>
            <p:extLst>
              <p:ext uri="{D42A27DB-BD31-4B8C-83A1-F6EECF244321}">
                <p14:modId xmlns:p14="http://schemas.microsoft.com/office/powerpoint/2010/main" val="4207983256"/>
              </p:ext>
            </p:extLst>
          </p:nvPr>
        </p:nvGraphicFramePr>
        <p:xfrm>
          <a:off x="629018" y="2141004"/>
          <a:ext cx="319360" cy="578581"/>
        </p:xfrm>
        <a:graphic>
          <a:graphicData uri="http://schemas.openxmlformats.org/presentationml/2006/ole">
            <mc:AlternateContent xmlns:mc="http://schemas.openxmlformats.org/markup-compatibility/2006">
              <mc:Choice xmlns:v="urn:schemas-microsoft-com:vml" Requires="v">
                <p:oleObj spid="_x0000_s50767" name="Kaava" r:id="rId8" imgW="164880" imgH="342720" progId="Equation.3">
                  <p:embed/>
                </p:oleObj>
              </mc:Choice>
              <mc:Fallback>
                <p:oleObj name="Kaava" r:id="rId8" imgW="164880" imgH="342720" progId="Equation.3">
                  <p:embed/>
                  <p:pic>
                    <p:nvPicPr>
                      <p:cNvPr id="0" name=""/>
                      <p:cNvPicPr>
                        <a:picLocks noChangeAspect="1" noChangeArrowheads="1"/>
                      </p:cNvPicPr>
                      <p:nvPr/>
                    </p:nvPicPr>
                    <p:blipFill>
                      <a:blip r:embed="rId9"/>
                      <a:srcRect/>
                      <a:stretch>
                        <a:fillRect/>
                      </a:stretch>
                    </p:blipFill>
                    <p:spPr bwMode="auto">
                      <a:xfrm>
                        <a:off x="629018" y="2141004"/>
                        <a:ext cx="319360" cy="578581"/>
                      </a:xfrm>
                      <a:prstGeom prst="rect">
                        <a:avLst/>
                      </a:prstGeom>
                      <a:noFill/>
                      <a:ln>
                        <a:noFill/>
                      </a:ln>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832466359"/>
              </p:ext>
            </p:extLst>
          </p:nvPr>
        </p:nvGraphicFramePr>
        <p:xfrm>
          <a:off x="6321152" y="2298901"/>
          <a:ext cx="2214191" cy="924371"/>
        </p:xfrm>
        <a:graphic>
          <a:graphicData uri="http://schemas.openxmlformats.org/presentationml/2006/ole">
            <mc:AlternateContent xmlns:mc="http://schemas.openxmlformats.org/markup-compatibility/2006">
              <mc:Choice xmlns:v="urn:schemas-microsoft-com:vml" Requires="v">
                <p:oleObj spid="_x0000_s50768" name="Kaava" r:id="rId10" imgW="977476" imgH="406224" progId="Equation.3">
                  <p:embed/>
                </p:oleObj>
              </mc:Choice>
              <mc:Fallback>
                <p:oleObj name="Kaava" r:id="rId10" imgW="977476" imgH="406224" progId="Equation.3">
                  <p:embed/>
                  <p:pic>
                    <p:nvPicPr>
                      <p:cNvPr id="0" name="Object 62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321152" y="2298901"/>
                        <a:ext cx="2214191" cy="924371"/>
                      </a:xfrm>
                      <a:prstGeom prst="rect">
                        <a:avLst/>
                      </a:prstGeom>
                      <a:noFill/>
                    </p:spPr>
                  </p:pic>
                </p:oleObj>
              </mc:Fallback>
            </mc:AlternateContent>
          </a:graphicData>
        </a:graphic>
      </p:graphicFrame>
      <p:sp>
        <p:nvSpPr>
          <p:cNvPr id="6" name="Rectangle 5"/>
          <p:cNvSpPr/>
          <p:nvPr/>
        </p:nvSpPr>
        <p:spPr bwMode="auto">
          <a:xfrm>
            <a:off x="899044" y="2458854"/>
            <a:ext cx="415993" cy="96199"/>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Calibri" pitchFamily="34" charset="0"/>
            </a:endParaRPr>
          </a:p>
        </p:txBody>
      </p:sp>
      <p:cxnSp>
        <p:nvCxnSpPr>
          <p:cNvPr id="35" name="Straight Connector 34"/>
          <p:cNvCxnSpPr/>
          <p:nvPr/>
        </p:nvCxnSpPr>
        <p:spPr bwMode="auto">
          <a:xfrm>
            <a:off x="1044677" y="3377034"/>
            <a:ext cx="174468" cy="2188"/>
          </a:xfrm>
          <a:prstGeom prst="line">
            <a:avLst/>
          </a:prstGeom>
          <a:ln w="12700">
            <a:headEnd type="none" w="med" len="med"/>
            <a:tailEnd type="none" w="med" len="med"/>
          </a:ln>
        </p:spPr>
        <p:style>
          <a:lnRef idx="1">
            <a:schemeClr val="accent4"/>
          </a:lnRef>
          <a:fillRef idx="0">
            <a:schemeClr val="accent4"/>
          </a:fillRef>
          <a:effectRef idx="0">
            <a:schemeClr val="accent4"/>
          </a:effectRef>
          <a:fontRef idx="minor">
            <a:schemeClr val="tx1"/>
          </a:fontRef>
        </p:style>
      </p:cxnSp>
      <p:cxnSp>
        <p:nvCxnSpPr>
          <p:cNvPr id="41" name="Straight Connector 40"/>
          <p:cNvCxnSpPr/>
          <p:nvPr/>
        </p:nvCxnSpPr>
        <p:spPr bwMode="auto">
          <a:xfrm>
            <a:off x="1086575" y="3462897"/>
            <a:ext cx="50001" cy="0"/>
          </a:xfrm>
          <a:prstGeom prst="line">
            <a:avLst/>
          </a:prstGeom>
          <a:ln w="12700">
            <a:headEnd type="none" w="med" len="med"/>
            <a:tailEnd type="none" w="med" len="med"/>
          </a:ln>
        </p:spPr>
        <p:style>
          <a:lnRef idx="1">
            <a:schemeClr val="accent4"/>
          </a:lnRef>
          <a:fillRef idx="0">
            <a:schemeClr val="accent4"/>
          </a:fillRef>
          <a:effectRef idx="0">
            <a:schemeClr val="accent4"/>
          </a:effectRef>
          <a:fontRef idx="minor">
            <a:schemeClr val="tx1"/>
          </a:fontRef>
        </p:style>
      </p:cxnSp>
      <p:cxnSp>
        <p:nvCxnSpPr>
          <p:cNvPr id="42" name="Straight Connector 41"/>
          <p:cNvCxnSpPr/>
          <p:nvPr/>
        </p:nvCxnSpPr>
        <p:spPr bwMode="auto">
          <a:xfrm>
            <a:off x="2157856" y="3330538"/>
            <a:ext cx="287484" cy="0"/>
          </a:xfrm>
          <a:prstGeom prst="line">
            <a:avLst/>
          </a:prstGeom>
          <a:ln w="12700">
            <a:headEnd type="none" w="med" len="med"/>
            <a:tailEnd type="none" w="med" len="med"/>
          </a:ln>
        </p:spPr>
        <p:style>
          <a:lnRef idx="1">
            <a:schemeClr val="accent4"/>
          </a:lnRef>
          <a:fillRef idx="0">
            <a:schemeClr val="accent4"/>
          </a:fillRef>
          <a:effectRef idx="0">
            <a:schemeClr val="accent4"/>
          </a:effectRef>
          <a:fontRef idx="minor">
            <a:schemeClr val="tx1"/>
          </a:fontRef>
        </p:style>
      </p:cxnSp>
      <p:cxnSp>
        <p:nvCxnSpPr>
          <p:cNvPr id="43" name="Straight Connector 42"/>
          <p:cNvCxnSpPr/>
          <p:nvPr/>
        </p:nvCxnSpPr>
        <p:spPr bwMode="auto">
          <a:xfrm>
            <a:off x="2310285" y="1890378"/>
            <a:ext cx="0" cy="1440160"/>
          </a:xfrm>
          <a:prstGeom prst="line">
            <a:avLst/>
          </a:prstGeom>
          <a:ln w="12700">
            <a:headEnd type="none" w="med" len="med"/>
            <a:tailEnd type="none" w="med" len="med"/>
          </a:ln>
        </p:spPr>
        <p:style>
          <a:lnRef idx="1">
            <a:schemeClr val="accent4"/>
          </a:lnRef>
          <a:fillRef idx="0">
            <a:schemeClr val="accent4"/>
          </a:fillRef>
          <a:effectRef idx="0">
            <a:schemeClr val="accent4"/>
          </a:effectRef>
          <a:fontRef idx="minor">
            <a:schemeClr val="tx1"/>
          </a:fontRef>
        </p:style>
      </p:cxnSp>
      <p:sp>
        <p:nvSpPr>
          <p:cNvPr id="44" name="Rectangle 43"/>
          <p:cNvSpPr/>
          <p:nvPr/>
        </p:nvSpPr>
        <p:spPr bwMode="auto">
          <a:xfrm>
            <a:off x="2170318" y="2466443"/>
            <a:ext cx="246447" cy="110840"/>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Calibri" pitchFamily="34" charset="0"/>
            </a:endParaRPr>
          </a:p>
        </p:txBody>
      </p:sp>
      <p:graphicFrame>
        <p:nvGraphicFramePr>
          <p:cNvPr id="46" name="Object 5"/>
          <p:cNvGraphicFramePr>
            <a:graphicFrameLocks noChangeAspect="1"/>
          </p:cNvGraphicFramePr>
          <p:nvPr>
            <p:extLst>
              <p:ext uri="{D42A27DB-BD31-4B8C-83A1-F6EECF244321}">
                <p14:modId xmlns:p14="http://schemas.microsoft.com/office/powerpoint/2010/main" val="3340104120"/>
              </p:ext>
            </p:extLst>
          </p:nvPr>
        </p:nvGraphicFramePr>
        <p:xfrm>
          <a:off x="1803659" y="2172209"/>
          <a:ext cx="314405" cy="569605"/>
        </p:xfrm>
        <a:graphic>
          <a:graphicData uri="http://schemas.openxmlformats.org/presentationml/2006/ole">
            <mc:AlternateContent xmlns:mc="http://schemas.openxmlformats.org/markup-compatibility/2006">
              <mc:Choice xmlns:v="urn:schemas-microsoft-com:vml" Requires="v">
                <p:oleObj spid="_x0000_s50769" name="Kaava" r:id="rId12" imgW="164880" imgH="342720" progId="Equation.3">
                  <p:embed/>
                </p:oleObj>
              </mc:Choice>
              <mc:Fallback>
                <p:oleObj name="Kaava" r:id="rId12" imgW="164880" imgH="342720" progId="Equation.3">
                  <p:embed/>
                  <p:pic>
                    <p:nvPicPr>
                      <p:cNvPr id="0" name=""/>
                      <p:cNvPicPr>
                        <a:picLocks noChangeAspect="1" noChangeArrowheads="1"/>
                      </p:cNvPicPr>
                      <p:nvPr/>
                    </p:nvPicPr>
                    <p:blipFill>
                      <a:blip r:embed="rId9"/>
                      <a:srcRect/>
                      <a:stretch>
                        <a:fillRect/>
                      </a:stretch>
                    </p:blipFill>
                    <p:spPr bwMode="auto">
                      <a:xfrm>
                        <a:off x="1803659" y="2172209"/>
                        <a:ext cx="314405" cy="569605"/>
                      </a:xfrm>
                      <a:prstGeom prst="rect">
                        <a:avLst/>
                      </a:prstGeom>
                      <a:noFill/>
                      <a:ln>
                        <a:noFill/>
                      </a:ln>
                      <a:extLst/>
                    </p:spPr>
                  </p:pic>
                </p:oleObj>
              </mc:Fallback>
            </mc:AlternateContent>
          </a:graphicData>
        </a:graphic>
      </p:graphicFrame>
      <p:sp>
        <p:nvSpPr>
          <p:cNvPr id="47" name="Rectangle 46"/>
          <p:cNvSpPr/>
          <p:nvPr/>
        </p:nvSpPr>
        <p:spPr bwMode="auto">
          <a:xfrm>
            <a:off x="2068731" y="2481083"/>
            <a:ext cx="415993" cy="96199"/>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Calibri" pitchFamily="34" charset="0"/>
            </a:endParaRPr>
          </a:p>
        </p:txBody>
      </p:sp>
      <p:cxnSp>
        <p:nvCxnSpPr>
          <p:cNvPr id="48" name="Straight Connector 47"/>
          <p:cNvCxnSpPr/>
          <p:nvPr/>
        </p:nvCxnSpPr>
        <p:spPr bwMode="auto">
          <a:xfrm>
            <a:off x="2214364" y="3399263"/>
            <a:ext cx="174468" cy="2188"/>
          </a:xfrm>
          <a:prstGeom prst="line">
            <a:avLst/>
          </a:prstGeom>
          <a:ln w="12700">
            <a:headEnd type="none" w="med" len="med"/>
            <a:tailEnd type="none" w="med" len="med"/>
          </a:ln>
        </p:spPr>
        <p:style>
          <a:lnRef idx="1">
            <a:schemeClr val="accent4"/>
          </a:lnRef>
          <a:fillRef idx="0">
            <a:schemeClr val="accent4"/>
          </a:fillRef>
          <a:effectRef idx="0">
            <a:schemeClr val="accent4"/>
          </a:effectRef>
          <a:fontRef idx="minor">
            <a:schemeClr val="tx1"/>
          </a:fontRef>
        </p:style>
      </p:cxnSp>
      <p:cxnSp>
        <p:nvCxnSpPr>
          <p:cNvPr id="49" name="Straight Connector 48"/>
          <p:cNvCxnSpPr/>
          <p:nvPr/>
        </p:nvCxnSpPr>
        <p:spPr bwMode="auto">
          <a:xfrm>
            <a:off x="2256262" y="3485126"/>
            <a:ext cx="50001" cy="0"/>
          </a:xfrm>
          <a:prstGeom prst="line">
            <a:avLst/>
          </a:prstGeom>
          <a:ln w="12700">
            <a:headEnd type="none" w="med" len="med"/>
            <a:tailEnd type="none" w="med" len="med"/>
          </a:ln>
        </p:spPr>
        <p:style>
          <a:lnRef idx="1">
            <a:schemeClr val="accent4"/>
          </a:lnRef>
          <a:fillRef idx="0">
            <a:schemeClr val="accent4"/>
          </a:fillRef>
          <a:effectRef idx="0">
            <a:schemeClr val="accent4"/>
          </a:effectRef>
          <a:fontRef idx="minor">
            <a:schemeClr val="tx1"/>
          </a:fontRef>
        </p:style>
      </p:cxnSp>
      <p:sp>
        <p:nvSpPr>
          <p:cNvPr id="17" name="TextBox 16"/>
          <p:cNvSpPr txBox="1"/>
          <p:nvPr/>
        </p:nvSpPr>
        <p:spPr>
          <a:xfrm>
            <a:off x="3386826" y="2498128"/>
            <a:ext cx="2834430" cy="646331"/>
          </a:xfrm>
          <a:prstGeom prst="rect">
            <a:avLst/>
          </a:prstGeom>
          <a:noFill/>
        </p:spPr>
        <p:txBody>
          <a:bodyPr wrap="none" rtlCol="0">
            <a:spAutoFit/>
          </a:bodyPr>
          <a:lstStyle/>
          <a:p>
            <a:r>
              <a:rPr lang="en-US" dirty="0" smtClean="0"/>
              <a:t>Power angle equation for </a:t>
            </a:r>
          </a:p>
          <a:p>
            <a:r>
              <a:rPr lang="en-US" dirty="0" smtClean="0"/>
              <a:t>the three phase system</a:t>
            </a:r>
            <a:endParaRPr lang="en-US" dirty="0"/>
          </a:p>
        </p:txBody>
      </p:sp>
      <p:graphicFrame>
        <p:nvGraphicFramePr>
          <p:cNvPr id="50" name="Object 49"/>
          <p:cNvGraphicFramePr>
            <a:graphicFrameLocks noChangeAspect="1"/>
          </p:cNvGraphicFramePr>
          <p:nvPr>
            <p:extLst>
              <p:ext uri="{D42A27DB-BD31-4B8C-83A1-F6EECF244321}">
                <p14:modId xmlns:p14="http://schemas.microsoft.com/office/powerpoint/2010/main" val="2040209560"/>
              </p:ext>
            </p:extLst>
          </p:nvPr>
        </p:nvGraphicFramePr>
        <p:xfrm>
          <a:off x="874713" y="3705225"/>
          <a:ext cx="7823200" cy="996950"/>
        </p:xfrm>
        <a:graphic>
          <a:graphicData uri="http://schemas.openxmlformats.org/presentationml/2006/ole">
            <mc:AlternateContent xmlns:mc="http://schemas.openxmlformats.org/markup-compatibility/2006">
              <mc:Choice xmlns:v="urn:schemas-microsoft-com:vml" Requires="v">
                <p:oleObj spid="_x0000_s50770" name="Kaava" r:id="rId13" imgW="4203360" imgH="533160" progId="Equation.3">
                  <p:embed/>
                </p:oleObj>
              </mc:Choice>
              <mc:Fallback>
                <p:oleObj name="Kaava" r:id="rId13" imgW="4203360" imgH="533160" progId="Equation.3">
                  <p:embed/>
                  <p:pic>
                    <p:nvPicPr>
                      <p:cNvPr id="0" name=""/>
                      <p:cNvPicPr>
                        <a:picLocks noChangeAspect="1" noChangeArrowheads="1"/>
                      </p:cNvPicPr>
                      <p:nvPr/>
                    </p:nvPicPr>
                    <p:blipFill>
                      <a:blip r:embed="rId14"/>
                      <a:srcRect/>
                      <a:stretch>
                        <a:fillRect/>
                      </a:stretch>
                    </p:blipFill>
                    <p:spPr bwMode="auto">
                      <a:xfrm>
                        <a:off x="874713" y="3705225"/>
                        <a:ext cx="7823200" cy="996950"/>
                      </a:xfrm>
                      <a:prstGeom prst="rect">
                        <a:avLst/>
                      </a:prstGeom>
                      <a:noFill/>
                      <a:ln>
                        <a:solidFill>
                          <a:srgbClr val="FFC000"/>
                        </a:solidFill>
                      </a:ln>
                    </p:spPr>
                  </p:pic>
                </p:oleObj>
              </mc:Fallback>
            </mc:AlternateContent>
          </a:graphicData>
        </a:graphic>
      </p:graphicFrame>
      <p:sp>
        <p:nvSpPr>
          <p:cNvPr id="18" name="TextBox 17"/>
          <p:cNvSpPr txBox="1"/>
          <p:nvPr/>
        </p:nvSpPr>
        <p:spPr>
          <a:xfrm>
            <a:off x="534176" y="1497733"/>
            <a:ext cx="861133" cy="369332"/>
          </a:xfrm>
          <a:prstGeom prst="rect">
            <a:avLst/>
          </a:prstGeom>
          <a:noFill/>
        </p:spPr>
        <p:txBody>
          <a:bodyPr wrap="none" rtlCol="0">
            <a:spAutoFit/>
          </a:bodyPr>
          <a:lstStyle/>
          <a:p>
            <a:r>
              <a:rPr lang="en-US" u="sng" dirty="0" smtClean="0"/>
              <a:t>U</a:t>
            </a:r>
            <a:r>
              <a:rPr lang="en-US" sz="1200" dirty="0" smtClean="0"/>
              <a:t>phase,1</a:t>
            </a:r>
            <a:endParaRPr lang="en-US" sz="1200" dirty="0"/>
          </a:p>
        </p:txBody>
      </p:sp>
      <p:graphicFrame>
        <p:nvGraphicFramePr>
          <p:cNvPr id="20" name="Object 19"/>
          <p:cNvGraphicFramePr>
            <a:graphicFrameLocks noChangeAspect="1"/>
          </p:cNvGraphicFramePr>
          <p:nvPr>
            <p:extLst>
              <p:ext uri="{D42A27DB-BD31-4B8C-83A1-F6EECF244321}">
                <p14:modId xmlns:p14="http://schemas.microsoft.com/office/powerpoint/2010/main" val="3391823290"/>
              </p:ext>
            </p:extLst>
          </p:nvPr>
        </p:nvGraphicFramePr>
        <p:xfrm>
          <a:off x="1490348" y="5733256"/>
          <a:ext cx="5838916" cy="890683"/>
        </p:xfrm>
        <a:graphic>
          <a:graphicData uri="http://schemas.openxmlformats.org/presentationml/2006/ole">
            <mc:AlternateContent xmlns:mc="http://schemas.openxmlformats.org/markup-compatibility/2006">
              <mc:Choice xmlns:v="urn:schemas-microsoft-com:vml" Requires="v">
                <p:oleObj spid="_x0000_s50771" name="Equation" r:id="rId15" imgW="2768400" imgH="419040" progId="Equation.3">
                  <p:embed/>
                </p:oleObj>
              </mc:Choice>
              <mc:Fallback>
                <p:oleObj name="Equation" r:id="rId15" imgW="2768400" imgH="419040" progId="Equation.3">
                  <p:embed/>
                  <p:pic>
                    <p:nvPicPr>
                      <p:cNvPr id="0" name="Object 680"/>
                      <p:cNvPicPr>
                        <a:picLocks noChangeAspect="1" noChangeArrowheads="1"/>
                      </p:cNvPicPr>
                      <p:nvPr/>
                    </p:nvPicPr>
                    <p:blipFill>
                      <a:blip r:embed="rId16"/>
                      <a:srcRect/>
                      <a:stretch>
                        <a:fillRect/>
                      </a:stretch>
                    </p:blipFill>
                    <p:spPr bwMode="auto">
                      <a:xfrm>
                        <a:off x="1490348" y="5733256"/>
                        <a:ext cx="5838916" cy="890683"/>
                      </a:xfrm>
                      <a:prstGeom prst="rect">
                        <a:avLst/>
                      </a:prstGeom>
                      <a:noFill/>
                      <a:ln>
                        <a:noFill/>
                      </a:ln>
                    </p:spPr>
                  </p:pic>
                </p:oleObj>
              </mc:Fallback>
            </mc:AlternateContent>
          </a:graphicData>
        </a:graphic>
      </p:graphicFrame>
      <p:sp>
        <p:nvSpPr>
          <p:cNvPr id="52" name="TextBox 51"/>
          <p:cNvSpPr txBox="1"/>
          <p:nvPr/>
        </p:nvSpPr>
        <p:spPr>
          <a:xfrm>
            <a:off x="2015052" y="1479291"/>
            <a:ext cx="881973" cy="369332"/>
          </a:xfrm>
          <a:prstGeom prst="rect">
            <a:avLst/>
          </a:prstGeom>
          <a:noFill/>
        </p:spPr>
        <p:txBody>
          <a:bodyPr wrap="none" rtlCol="0">
            <a:spAutoFit/>
          </a:bodyPr>
          <a:lstStyle/>
          <a:p>
            <a:r>
              <a:rPr lang="en-US" u="sng" dirty="0" smtClean="0"/>
              <a:t>U</a:t>
            </a:r>
            <a:r>
              <a:rPr lang="en-US" sz="1200" dirty="0" smtClean="0"/>
              <a:t>phase,2</a:t>
            </a:r>
            <a:endParaRPr lang="en-US" sz="1200" dirty="0"/>
          </a:p>
        </p:txBody>
      </p:sp>
      <p:sp>
        <p:nvSpPr>
          <p:cNvPr id="53" name="TextBox 52"/>
          <p:cNvSpPr txBox="1"/>
          <p:nvPr/>
        </p:nvSpPr>
        <p:spPr>
          <a:xfrm>
            <a:off x="416496" y="4921670"/>
            <a:ext cx="8638903" cy="646331"/>
          </a:xfrm>
          <a:prstGeom prst="rect">
            <a:avLst/>
          </a:prstGeom>
          <a:noFill/>
        </p:spPr>
        <p:txBody>
          <a:bodyPr wrap="none" rtlCol="0">
            <a:spAutoFit/>
          </a:bodyPr>
          <a:lstStyle/>
          <a:p>
            <a:r>
              <a:rPr lang="en-US" dirty="0" smtClean="0"/>
              <a:t>The voltage amplitudes are now kept constant with voltage control: U</a:t>
            </a:r>
            <a:r>
              <a:rPr lang="en-US" sz="1200" dirty="0" smtClean="0"/>
              <a:t>phase,1</a:t>
            </a:r>
            <a:r>
              <a:rPr lang="en-US" dirty="0" smtClean="0"/>
              <a:t> = U</a:t>
            </a:r>
            <a:r>
              <a:rPr lang="en-US" sz="1200" dirty="0" smtClean="0"/>
              <a:t>phase,2</a:t>
            </a:r>
          </a:p>
          <a:p>
            <a:r>
              <a:rPr lang="en-US" dirty="0" smtClean="0"/>
              <a:t>The angle difference (power angle) between the voltages is:</a:t>
            </a:r>
            <a:endParaRPr lang="en-US" dirty="0"/>
          </a:p>
        </p:txBody>
      </p:sp>
      <p:pic>
        <p:nvPicPr>
          <p:cNvPr id="28294" name="Picture 28293"/>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7156821" y="38220"/>
            <a:ext cx="2252559" cy="2161630"/>
          </a:xfrm>
          <a:prstGeom prst="rect">
            <a:avLst/>
          </a:prstGeom>
        </p:spPr>
      </p:pic>
      <p:sp>
        <p:nvSpPr>
          <p:cNvPr id="91" name="TextBox 90"/>
          <p:cNvSpPr txBox="1"/>
          <p:nvPr/>
        </p:nvSpPr>
        <p:spPr>
          <a:xfrm>
            <a:off x="9114563" y="76593"/>
            <a:ext cx="309700" cy="369332"/>
          </a:xfrm>
          <a:prstGeom prst="rect">
            <a:avLst/>
          </a:prstGeom>
          <a:noFill/>
        </p:spPr>
        <p:txBody>
          <a:bodyPr wrap="none" rtlCol="0">
            <a:spAutoFit/>
          </a:bodyPr>
          <a:lstStyle/>
          <a:p>
            <a:r>
              <a:rPr lang="el-GR" dirty="0" smtClean="0">
                <a:solidFill>
                  <a:schemeClr val="accent2"/>
                </a:solidFill>
              </a:rPr>
              <a:t>δ</a:t>
            </a:r>
            <a:endParaRPr lang="en-US" dirty="0">
              <a:solidFill>
                <a:schemeClr val="accent2"/>
              </a:solidFill>
            </a:endParaRPr>
          </a:p>
        </p:txBody>
      </p:sp>
      <p:cxnSp>
        <p:nvCxnSpPr>
          <p:cNvPr id="28296" name="Straight Arrow Connector 28295"/>
          <p:cNvCxnSpPr/>
          <p:nvPr/>
        </p:nvCxnSpPr>
        <p:spPr bwMode="auto">
          <a:xfrm>
            <a:off x="8413036" y="1119035"/>
            <a:ext cx="356388" cy="0"/>
          </a:xfrm>
          <a:prstGeom prst="straightConnector1">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8297" name="TextBox 28296"/>
          <p:cNvSpPr txBox="1"/>
          <p:nvPr/>
        </p:nvSpPr>
        <p:spPr>
          <a:xfrm>
            <a:off x="607596" y="1186847"/>
            <a:ext cx="2589170" cy="276999"/>
          </a:xfrm>
          <a:prstGeom prst="rect">
            <a:avLst/>
          </a:prstGeom>
          <a:noFill/>
        </p:spPr>
        <p:txBody>
          <a:bodyPr wrap="none" rtlCol="0">
            <a:spAutoFit/>
          </a:bodyPr>
          <a:lstStyle/>
          <a:p>
            <a:r>
              <a:rPr lang="en-US" sz="1200" dirty="0" smtClean="0"/>
              <a:t>Phase voltage at point 1 and point 2</a:t>
            </a:r>
            <a:endParaRPr lang="en-US" sz="1200" dirty="0"/>
          </a:p>
        </p:txBody>
      </p:sp>
      <p:cxnSp>
        <p:nvCxnSpPr>
          <p:cNvPr id="28299" name="Straight Connector 28298"/>
          <p:cNvCxnSpPr/>
          <p:nvPr/>
        </p:nvCxnSpPr>
        <p:spPr bwMode="auto">
          <a:xfrm flipH="1">
            <a:off x="1140598" y="1483328"/>
            <a:ext cx="78547" cy="12456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7" name="Straight Connector 96"/>
          <p:cNvCxnSpPr/>
          <p:nvPr/>
        </p:nvCxnSpPr>
        <p:spPr bwMode="auto">
          <a:xfrm flipH="1">
            <a:off x="2698849" y="1443887"/>
            <a:ext cx="78547" cy="124563"/>
          </a:xfrm>
          <a:prstGeom prst="line">
            <a:avLst/>
          </a:prstGeom>
          <a:solidFill>
            <a:schemeClr val="accent1"/>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083857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fade">
                                      <p:cBhvr>
                                        <p:cTn id="7" dur="500"/>
                                        <p:tgtEl>
                                          <p:spTgt spid="5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3"/>
                                        </p:tgtEl>
                                        <p:attrNameLst>
                                          <p:attrName>style.visibility</p:attrName>
                                        </p:attrNameLst>
                                      </p:cBhvr>
                                      <p:to>
                                        <p:strVal val="visible"/>
                                      </p:to>
                                    </p:set>
                                    <p:animEffect transition="in" filter="fade">
                                      <p:cBhvr>
                                        <p:cTn id="12" dur="500"/>
                                        <p:tgtEl>
                                          <p:spTgt spid="5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fade">
                                      <p:cBhvr>
                                        <p:cTn id="17" dur="500"/>
                                        <p:tgtEl>
                                          <p:spTgt spid="20"/>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28294"/>
                                        </p:tgtEl>
                                        <p:attrNameLst>
                                          <p:attrName>style.visibility</p:attrName>
                                        </p:attrNameLst>
                                      </p:cBhvr>
                                      <p:to>
                                        <p:strVal val="visible"/>
                                      </p:to>
                                    </p:set>
                                    <p:animEffect transition="in" filter="fade">
                                      <p:cBhvr>
                                        <p:cTn id="22" dur="1000"/>
                                        <p:tgtEl>
                                          <p:spTgt spid="28294"/>
                                        </p:tgtEl>
                                      </p:cBhvr>
                                    </p:animEffect>
                                    <p:anim calcmode="lin" valueType="num">
                                      <p:cBhvr>
                                        <p:cTn id="23" dur="1000" fill="hold"/>
                                        <p:tgtEl>
                                          <p:spTgt spid="28294"/>
                                        </p:tgtEl>
                                        <p:attrNameLst>
                                          <p:attrName>ppt_x</p:attrName>
                                        </p:attrNameLst>
                                      </p:cBhvr>
                                      <p:tavLst>
                                        <p:tav tm="0">
                                          <p:val>
                                            <p:strVal val="#ppt_x"/>
                                          </p:val>
                                        </p:tav>
                                        <p:tav tm="100000">
                                          <p:val>
                                            <p:strVal val="#ppt_x"/>
                                          </p:val>
                                        </p:tav>
                                      </p:tavLst>
                                    </p:anim>
                                    <p:anim calcmode="lin" valueType="num">
                                      <p:cBhvr>
                                        <p:cTn id="24" dur="1000" fill="hold"/>
                                        <p:tgtEl>
                                          <p:spTgt spid="28294"/>
                                        </p:tgtEl>
                                        <p:attrNameLst>
                                          <p:attrName>ppt_y</p:attrName>
                                        </p:attrNameLst>
                                      </p:cBhvr>
                                      <p:tavLst>
                                        <p:tav tm="0">
                                          <p:val>
                                            <p:strVal val="#ppt_y+.1"/>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91"/>
                                        </p:tgtEl>
                                        <p:attrNameLst>
                                          <p:attrName>style.visibility</p:attrName>
                                        </p:attrNameLst>
                                      </p:cBhvr>
                                      <p:to>
                                        <p:strVal val="visible"/>
                                      </p:to>
                                    </p:set>
                                    <p:anim calcmode="lin" valueType="num">
                                      <p:cBhvr additive="base">
                                        <p:cTn id="27" dur="500" fill="hold"/>
                                        <p:tgtEl>
                                          <p:spTgt spid="91"/>
                                        </p:tgtEl>
                                        <p:attrNameLst>
                                          <p:attrName>ppt_x</p:attrName>
                                        </p:attrNameLst>
                                      </p:cBhvr>
                                      <p:tavLst>
                                        <p:tav tm="0">
                                          <p:val>
                                            <p:strVal val="#ppt_x"/>
                                          </p:val>
                                        </p:tav>
                                        <p:tav tm="100000">
                                          <p:val>
                                            <p:strVal val="#ppt_x"/>
                                          </p:val>
                                        </p:tav>
                                      </p:tavLst>
                                    </p:anim>
                                    <p:anim calcmode="lin" valueType="num">
                                      <p:cBhvr additive="base">
                                        <p:cTn id="28" dur="500" fill="hold"/>
                                        <p:tgtEl>
                                          <p:spTgt spid="91"/>
                                        </p:tgtEl>
                                        <p:attrNameLst>
                                          <p:attrName>ppt_y</p:attrName>
                                        </p:attrNameLst>
                                      </p:cBhvr>
                                      <p:tavLst>
                                        <p:tav tm="0">
                                          <p:val>
                                            <p:strVal val="1+#ppt_h/2"/>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28296"/>
                                        </p:tgtEl>
                                        <p:attrNameLst>
                                          <p:attrName>style.visibility</p:attrName>
                                        </p:attrNameLst>
                                      </p:cBhvr>
                                      <p:to>
                                        <p:strVal val="visible"/>
                                      </p:to>
                                    </p:set>
                                    <p:animEffect transition="in" filter="fade">
                                      <p:cBhvr>
                                        <p:cTn id="31" dur="1000"/>
                                        <p:tgtEl>
                                          <p:spTgt spid="28296"/>
                                        </p:tgtEl>
                                      </p:cBhvr>
                                    </p:animEffect>
                                    <p:anim calcmode="lin" valueType="num">
                                      <p:cBhvr>
                                        <p:cTn id="32" dur="1000" fill="hold"/>
                                        <p:tgtEl>
                                          <p:spTgt spid="28296"/>
                                        </p:tgtEl>
                                        <p:attrNameLst>
                                          <p:attrName>ppt_x</p:attrName>
                                        </p:attrNameLst>
                                      </p:cBhvr>
                                      <p:tavLst>
                                        <p:tav tm="0">
                                          <p:val>
                                            <p:strVal val="#ppt_x"/>
                                          </p:val>
                                        </p:tav>
                                        <p:tav tm="100000">
                                          <p:val>
                                            <p:strVal val="#ppt_x"/>
                                          </p:val>
                                        </p:tav>
                                      </p:tavLst>
                                    </p:anim>
                                    <p:anim calcmode="lin" valueType="num">
                                      <p:cBhvr>
                                        <p:cTn id="33" dur="1000" fill="hold"/>
                                        <p:tgtEl>
                                          <p:spTgt spid="2829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p:bldP spid="9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a:t>
            </a:r>
            <a:r>
              <a:rPr lang="en-US" dirty="0" smtClean="0">
                <a:sym typeface="Symbol" panose="05050102010706020507" pitchFamily="18" charset="2"/>
              </a:rPr>
              <a:t> </a:t>
            </a:r>
            <a:r>
              <a:rPr lang="en-US" dirty="0"/>
              <a:t/>
            </a:r>
            <a:br>
              <a:rPr lang="en-US" dirty="0"/>
            </a:br>
            <a:r>
              <a:rPr lang="en-US" sz="2400" b="0" dirty="0"/>
              <a:t>Calculate the power factor </a:t>
            </a:r>
            <a:r>
              <a:rPr lang="en-US" sz="2400" b="0" dirty="0" smtClean="0"/>
              <a:t>of </a:t>
            </a:r>
            <a:r>
              <a:rPr lang="en-US" sz="2400" b="0" dirty="0"/>
              <a:t>the load</a:t>
            </a:r>
            <a:r>
              <a:rPr lang="en-US" sz="2400" dirty="0"/>
              <a:t>.</a:t>
            </a:r>
            <a:r>
              <a:rPr lang="en-US" dirty="0"/>
              <a:t/>
            </a:r>
            <a:br>
              <a:rPr lang="en-US" dirty="0"/>
            </a:br>
            <a:endParaRPr lang="en-US" dirty="0"/>
          </a:p>
        </p:txBody>
      </p:sp>
      <p:cxnSp>
        <p:nvCxnSpPr>
          <p:cNvPr id="7" name="Straight Connector 6"/>
          <p:cNvCxnSpPr/>
          <p:nvPr/>
        </p:nvCxnSpPr>
        <p:spPr bwMode="auto">
          <a:xfrm>
            <a:off x="560512" y="2142621"/>
            <a:ext cx="2232248" cy="0"/>
          </a:xfrm>
          <a:prstGeom prst="line">
            <a:avLst/>
          </a:prstGeom>
          <a:ln w="12700">
            <a:headEnd type="none" w="med" len="med"/>
            <a:tailEnd type="none" w="med" len="med"/>
          </a:ln>
        </p:spPr>
        <p:style>
          <a:lnRef idx="1">
            <a:schemeClr val="accent4"/>
          </a:lnRef>
          <a:fillRef idx="0">
            <a:schemeClr val="accent4"/>
          </a:fillRef>
          <a:effectRef idx="0">
            <a:schemeClr val="accent4"/>
          </a:effectRef>
          <a:fontRef idx="minor">
            <a:schemeClr val="tx1"/>
          </a:fontRef>
        </p:style>
      </p:cxnSp>
      <p:cxnSp>
        <p:nvCxnSpPr>
          <p:cNvPr id="8" name="Straight Connector 7"/>
          <p:cNvCxnSpPr/>
          <p:nvPr/>
        </p:nvCxnSpPr>
        <p:spPr bwMode="auto">
          <a:xfrm>
            <a:off x="988169" y="3572209"/>
            <a:ext cx="287484" cy="0"/>
          </a:xfrm>
          <a:prstGeom prst="line">
            <a:avLst/>
          </a:prstGeom>
          <a:ln w="12700">
            <a:headEnd type="none" w="med" len="med"/>
            <a:tailEnd type="none" w="med" len="med"/>
          </a:ln>
        </p:spPr>
        <p:style>
          <a:lnRef idx="1">
            <a:schemeClr val="accent4"/>
          </a:lnRef>
          <a:fillRef idx="0">
            <a:schemeClr val="accent4"/>
          </a:fillRef>
          <a:effectRef idx="0">
            <a:schemeClr val="accent4"/>
          </a:effectRef>
          <a:fontRef idx="minor">
            <a:schemeClr val="tx1"/>
          </a:fontRef>
        </p:style>
      </p:cxnSp>
      <p:cxnSp>
        <p:nvCxnSpPr>
          <p:cNvPr id="9" name="Straight Connector 8"/>
          <p:cNvCxnSpPr/>
          <p:nvPr/>
        </p:nvCxnSpPr>
        <p:spPr bwMode="auto">
          <a:xfrm>
            <a:off x="1140598" y="2132049"/>
            <a:ext cx="0" cy="1440160"/>
          </a:xfrm>
          <a:prstGeom prst="line">
            <a:avLst/>
          </a:prstGeom>
          <a:ln w="12700">
            <a:headEnd type="none" w="med" len="med"/>
            <a:tailEnd type="none" w="med" len="med"/>
          </a:ln>
        </p:spPr>
        <p:style>
          <a:lnRef idx="1">
            <a:schemeClr val="accent4"/>
          </a:lnRef>
          <a:fillRef idx="0">
            <a:schemeClr val="accent4"/>
          </a:fillRef>
          <a:effectRef idx="0">
            <a:schemeClr val="accent4"/>
          </a:effectRef>
          <a:fontRef idx="minor">
            <a:schemeClr val="tx1"/>
          </a:fontRef>
        </p:style>
      </p:cxnSp>
      <p:sp>
        <p:nvSpPr>
          <p:cNvPr id="13" name="Rectangle 12"/>
          <p:cNvSpPr/>
          <p:nvPr/>
        </p:nvSpPr>
        <p:spPr bwMode="auto">
          <a:xfrm>
            <a:off x="1000631" y="2708114"/>
            <a:ext cx="246447" cy="110840"/>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Calibri" pitchFamily="34" charset="0"/>
            </a:endParaRPr>
          </a:p>
        </p:txBody>
      </p:sp>
      <p:sp>
        <p:nvSpPr>
          <p:cNvPr id="15" name="Rectangle 14"/>
          <p:cNvSpPr/>
          <p:nvPr/>
        </p:nvSpPr>
        <p:spPr bwMode="auto">
          <a:xfrm>
            <a:off x="1512213" y="2060041"/>
            <a:ext cx="432048" cy="144016"/>
          </a:xfrm>
          <a:prstGeom prst="rect">
            <a:avLst/>
          </a:prstGeom>
          <a:solidFill>
            <a:schemeClr val="tx1"/>
          </a:solidFill>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Calibri" pitchFamily="34" charset="0"/>
            </a:endParaRPr>
          </a:p>
        </p:txBody>
      </p:sp>
      <p:graphicFrame>
        <p:nvGraphicFramePr>
          <p:cNvPr id="30" name="Object 5"/>
          <p:cNvGraphicFramePr>
            <a:graphicFrameLocks noChangeAspect="1"/>
          </p:cNvGraphicFramePr>
          <p:nvPr>
            <p:extLst/>
          </p:nvPr>
        </p:nvGraphicFramePr>
        <p:xfrm>
          <a:off x="1593072" y="1776347"/>
          <a:ext cx="320270" cy="257118"/>
        </p:xfrm>
        <a:graphic>
          <a:graphicData uri="http://schemas.openxmlformats.org/presentationml/2006/ole">
            <mc:AlternateContent xmlns:mc="http://schemas.openxmlformats.org/markup-compatibility/2006">
              <mc:Choice xmlns:v="urn:schemas-microsoft-com:vml" Requires="v">
                <p:oleObj spid="_x0000_s44565" name="Kaava" r:id="rId4" imgW="152280" imgH="139680" progId="Equation.3">
                  <p:embed/>
                </p:oleObj>
              </mc:Choice>
              <mc:Fallback>
                <p:oleObj name="Kaava" r:id="rId4" imgW="152280" imgH="139680" progId="Equation.3">
                  <p:embed/>
                  <p:pic>
                    <p:nvPicPr>
                      <p:cNvPr id="0" name=""/>
                      <p:cNvPicPr>
                        <a:picLocks noChangeAspect="1" noChangeArrowheads="1"/>
                      </p:cNvPicPr>
                      <p:nvPr/>
                    </p:nvPicPr>
                    <p:blipFill>
                      <a:blip r:embed="rId5"/>
                      <a:srcRect/>
                      <a:stretch>
                        <a:fillRect/>
                      </a:stretch>
                    </p:blipFill>
                    <p:spPr bwMode="auto">
                      <a:xfrm>
                        <a:off x="1593072" y="1776347"/>
                        <a:ext cx="320270" cy="257118"/>
                      </a:xfrm>
                      <a:prstGeom prst="rect">
                        <a:avLst/>
                      </a:prstGeom>
                      <a:noFill/>
                      <a:ln>
                        <a:noFill/>
                      </a:ln>
                      <a:extLst/>
                    </p:spPr>
                  </p:pic>
                </p:oleObj>
              </mc:Fallback>
            </mc:AlternateContent>
          </a:graphicData>
        </a:graphic>
      </p:graphicFrame>
      <p:graphicFrame>
        <p:nvGraphicFramePr>
          <p:cNvPr id="36" name="Object 5"/>
          <p:cNvGraphicFramePr>
            <a:graphicFrameLocks noChangeAspect="1"/>
          </p:cNvGraphicFramePr>
          <p:nvPr>
            <p:extLst/>
          </p:nvPr>
        </p:nvGraphicFramePr>
        <p:xfrm>
          <a:off x="629018" y="2404904"/>
          <a:ext cx="319360" cy="578581"/>
        </p:xfrm>
        <a:graphic>
          <a:graphicData uri="http://schemas.openxmlformats.org/presentationml/2006/ole">
            <mc:AlternateContent xmlns:mc="http://schemas.openxmlformats.org/markup-compatibility/2006">
              <mc:Choice xmlns:v="urn:schemas-microsoft-com:vml" Requires="v">
                <p:oleObj spid="_x0000_s44566" name="Kaava" r:id="rId6" imgW="164880" imgH="342720" progId="Equation.3">
                  <p:embed/>
                </p:oleObj>
              </mc:Choice>
              <mc:Fallback>
                <p:oleObj name="Kaava" r:id="rId6" imgW="164880" imgH="342720" progId="Equation.3">
                  <p:embed/>
                  <p:pic>
                    <p:nvPicPr>
                      <p:cNvPr id="0" name=""/>
                      <p:cNvPicPr>
                        <a:picLocks noChangeAspect="1" noChangeArrowheads="1"/>
                      </p:cNvPicPr>
                      <p:nvPr/>
                    </p:nvPicPr>
                    <p:blipFill>
                      <a:blip r:embed="rId7"/>
                      <a:srcRect/>
                      <a:stretch>
                        <a:fillRect/>
                      </a:stretch>
                    </p:blipFill>
                    <p:spPr bwMode="auto">
                      <a:xfrm>
                        <a:off x="629018" y="2404904"/>
                        <a:ext cx="319360" cy="578581"/>
                      </a:xfrm>
                      <a:prstGeom prst="rect">
                        <a:avLst/>
                      </a:prstGeom>
                      <a:noFill/>
                      <a:ln>
                        <a:noFill/>
                      </a:ln>
                      <a:extLst/>
                    </p:spPr>
                  </p:pic>
                </p:oleObj>
              </mc:Fallback>
            </mc:AlternateContent>
          </a:graphicData>
        </a:graphic>
      </p:graphicFrame>
      <p:sp>
        <p:nvSpPr>
          <p:cNvPr id="6" name="Rectangle 5"/>
          <p:cNvSpPr/>
          <p:nvPr/>
        </p:nvSpPr>
        <p:spPr bwMode="auto">
          <a:xfrm>
            <a:off x="899044" y="2722754"/>
            <a:ext cx="415993" cy="96199"/>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Calibri" pitchFamily="34" charset="0"/>
            </a:endParaRPr>
          </a:p>
        </p:txBody>
      </p:sp>
      <p:cxnSp>
        <p:nvCxnSpPr>
          <p:cNvPr id="35" name="Straight Connector 34"/>
          <p:cNvCxnSpPr/>
          <p:nvPr/>
        </p:nvCxnSpPr>
        <p:spPr bwMode="auto">
          <a:xfrm>
            <a:off x="1044677" y="3640934"/>
            <a:ext cx="174468" cy="2188"/>
          </a:xfrm>
          <a:prstGeom prst="line">
            <a:avLst/>
          </a:prstGeom>
          <a:ln w="12700">
            <a:headEnd type="none" w="med" len="med"/>
            <a:tailEnd type="none" w="med" len="med"/>
          </a:ln>
        </p:spPr>
        <p:style>
          <a:lnRef idx="1">
            <a:schemeClr val="accent4"/>
          </a:lnRef>
          <a:fillRef idx="0">
            <a:schemeClr val="accent4"/>
          </a:fillRef>
          <a:effectRef idx="0">
            <a:schemeClr val="accent4"/>
          </a:effectRef>
          <a:fontRef idx="minor">
            <a:schemeClr val="tx1"/>
          </a:fontRef>
        </p:style>
      </p:cxnSp>
      <p:cxnSp>
        <p:nvCxnSpPr>
          <p:cNvPr id="41" name="Straight Connector 40"/>
          <p:cNvCxnSpPr/>
          <p:nvPr/>
        </p:nvCxnSpPr>
        <p:spPr bwMode="auto">
          <a:xfrm>
            <a:off x="1086575" y="3726797"/>
            <a:ext cx="50001" cy="0"/>
          </a:xfrm>
          <a:prstGeom prst="line">
            <a:avLst/>
          </a:prstGeom>
          <a:ln w="12700">
            <a:headEnd type="none" w="med" len="med"/>
            <a:tailEnd type="none" w="med" len="med"/>
          </a:ln>
        </p:spPr>
        <p:style>
          <a:lnRef idx="1">
            <a:schemeClr val="accent4"/>
          </a:lnRef>
          <a:fillRef idx="0">
            <a:schemeClr val="accent4"/>
          </a:fillRef>
          <a:effectRef idx="0">
            <a:schemeClr val="accent4"/>
          </a:effectRef>
          <a:fontRef idx="minor">
            <a:schemeClr val="tx1"/>
          </a:fontRef>
        </p:style>
      </p:cxnSp>
      <p:cxnSp>
        <p:nvCxnSpPr>
          <p:cNvPr id="42" name="Straight Connector 41"/>
          <p:cNvCxnSpPr/>
          <p:nvPr/>
        </p:nvCxnSpPr>
        <p:spPr bwMode="auto">
          <a:xfrm>
            <a:off x="2157856" y="3594438"/>
            <a:ext cx="287484" cy="0"/>
          </a:xfrm>
          <a:prstGeom prst="line">
            <a:avLst/>
          </a:prstGeom>
          <a:ln w="12700">
            <a:headEnd type="none" w="med" len="med"/>
            <a:tailEnd type="none" w="med" len="med"/>
          </a:ln>
        </p:spPr>
        <p:style>
          <a:lnRef idx="1">
            <a:schemeClr val="accent4"/>
          </a:lnRef>
          <a:fillRef idx="0">
            <a:schemeClr val="accent4"/>
          </a:fillRef>
          <a:effectRef idx="0">
            <a:schemeClr val="accent4"/>
          </a:effectRef>
          <a:fontRef idx="minor">
            <a:schemeClr val="tx1"/>
          </a:fontRef>
        </p:style>
      </p:cxnSp>
      <p:cxnSp>
        <p:nvCxnSpPr>
          <p:cNvPr id="43" name="Straight Connector 42"/>
          <p:cNvCxnSpPr/>
          <p:nvPr/>
        </p:nvCxnSpPr>
        <p:spPr bwMode="auto">
          <a:xfrm>
            <a:off x="2310285" y="2154278"/>
            <a:ext cx="0" cy="1440160"/>
          </a:xfrm>
          <a:prstGeom prst="line">
            <a:avLst/>
          </a:prstGeom>
          <a:ln w="12700">
            <a:headEnd type="none" w="med" len="med"/>
            <a:tailEnd type="none" w="med" len="med"/>
          </a:ln>
        </p:spPr>
        <p:style>
          <a:lnRef idx="1">
            <a:schemeClr val="accent4"/>
          </a:lnRef>
          <a:fillRef idx="0">
            <a:schemeClr val="accent4"/>
          </a:fillRef>
          <a:effectRef idx="0">
            <a:schemeClr val="accent4"/>
          </a:effectRef>
          <a:fontRef idx="minor">
            <a:schemeClr val="tx1"/>
          </a:fontRef>
        </p:style>
      </p:cxnSp>
      <p:sp>
        <p:nvSpPr>
          <p:cNvPr id="44" name="Rectangle 43"/>
          <p:cNvSpPr/>
          <p:nvPr/>
        </p:nvSpPr>
        <p:spPr bwMode="auto">
          <a:xfrm>
            <a:off x="2170318" y="2730343"/>
            <a:ext cx="246447" cy="110840"/>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Calibri" pitchFamily="34" charset="0"/>
            </a:endParaRPr>
          </a:p>
        </p:txBody>
      </p:sp>
      <p:graphicFrame>
        <p:nvGraphicFramePr>
          <p:cNvPr id="46" name="Object 5"/>
          <p:cNvGraphicFramePr>
            <a:graphicFrameLocks noChangeAspect="1"/>
          </p:cNvGraphicFramePr>
          <p:nvPr>
            <p:extLst/>
          </p:nvPr>
        </p:nvGraphicFramePr>
        <p:xfrm>
          <a:off x="1803659" y="2436109"/>
          <a:ext cx="314405" cy="569605"/>
        </p:xfrm>
        <a:graphic>
          <a:graphicData uri="http://schemas.openxmlformats.org/presentationml/2006/ole">
            <mc:AlternateContent xmlns:mc="http://schemas.openxmlformats.org/markup-compatibility/2006">
              <mc:Choice xmlns:v="urn:schemas-microsoft-com:vml" Requires="v">
                <p:oleObj spid="_x0000_s44567" name="Kaava" r:id="rId8" imgW="164880" imgH="342720" progId="Equation.3">
                  <p:embed/>
                </p:oleObj>
              </mc:Choice>
              <mc:Fallback>
                <p:oleObj name="Kaava" r:id="rId8" imgW="164880" imgH="342720" progId="Equation.3">
                  <p:embed/>
                  <p:pic>
                    <p:nvPicPr>
                      <p:cNvPr id="0" name=""/>
                      <p:cNvPicPr>
                        <a:picLocks noChangeAspect="1" noChangeArrowheads="1"/>
                      </p:cNvPicPr>
                      <p:nvPr/>
                    </p:nvPicPr>
                    <p:blipFill>
                      <a:blip r:embed="rId7"/>
                      <a:srcRect/>
                      <a:stretch>
                        <a:fillRect/>
                      </a:stretch>
                    </p:blipFill>
                    <p:spPr bwMode="auto">
                      <a:xfrm>
                        <a:off x="1803659" y="2436109"/>
                        <a:ext cx="314405" cy="569605"/>
                      </a:xfrm>
                      <a:prstGeom prst="rect">
                        <a:avLst/>
                      </a:prstGeom>
                      <a:noFill/>
                      <a:ln>
                        <a:noFill/>
                      </a:ln>
                      <a:extLst/>
                    </p:spPr>
                  </p:pic>
                </p:oleObj>
              </mc:Fallback>
            </mc:AlternateContent>
          </a:graphicData>
        </a:graphic>
      </p:graphicFrame>
      <p:sp>
        <p:nvSpPr>
          <p:cNvPr id="47" name="Rectangle 46"/>
          <p:cNvSpPr/>
          <p:nvPr/>
        </p:nvSpPr>
        <p:spPr bwMode="auto">
          <a:xfrm>
            <a:off x="2068731" y="2744983"/>
            <a:ext cx="415993" cy="96199"/>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Calibri" pitchFamily="34" charset="0"/>
            </a:endParaRPr>
          </a:p>
        </p:txBody>
      </p:sp>
      <p:cxnSp>
        <p:nvCxnSpPr>
          <p:cNvPr id="48" name="Straight Connector 47"/>
          <p:cNvCxnSpPr/>
          <p:nvPr/>
        </p:nvCxnSpPr>
        <p:spPr bwMode="auto">
          <a:xfrm>
            <a:off x="2214364" y="3663163"/>
            <a:ext cx="174468" cy="2188"/>
          </a:xfrm>
          <a:prstGeom prst="line">
            <a:avLst/>
          </a:prstGeom>
          <a:ln w="12700">
            <a:headEnd type="none" w="med" len="med"/>
            <a:tailEnd type="none" w="med" len="med"/>
          </a:ln>
        </p:spPr>
        <p:style>
          <a:lnRef idx="1">
            <a:schemeClr val="accent4"/>
          </a:lnRef>
          <a:fillRef idx="0">
            <a:schemeClr val="accent4"/>
          </a:fillRef>
          <a:effectRef idx="0">
            <a:schemeClr val="accent4"/>
          </a:effectRef>
          <a:fontRef idx="minor">
            <a:schemeClr val="tx1"/>
          </a:fontRef>
        </p:style>
      </p:cxnSp>
      <p:cxnSp>
        <p:nvCxnSpPr>
          <p:cNvPr id="49" name="Straight Connector 48"/>
          <p:cNvCxnSpPr/>
          <p:nvPr/>
        </p:nvCxnSpPr>
        <p:spPr bwMode="auto">
          <a:xfrm>
            <a:off x="2256262" y="3749026"/>
            <a:ext cx="50001" cy="0"/>
          </a:xfrm>
          <a:prstGeom prst="line">
            <a:avLst/>
          </a:prstGeom>
          <a:ln w="12700">
            <a:headEnd type="none" w="med" len="med"/>
            <a:tailEnd type="none" w="med" len="med"/>
          </a:ln>
        </p:spPr>
        <p:style>
          <a:lnRef idx="1">
            <a:schemeClr val="accent4"/>
          </a:lnRef>
          <a:fillRef idx="0">
            <a:schemeClr val="accent4"/>
          </a:fillRef>
          <a:effectRef idx="0">
            <a:schemeClr val="accent4"/>
          </a:effectRef>
          <a:fontRef idx="minor">
            <a:schemeClr val="tx1"/>
          </a:fontRef>
        </p:style>
      </p:cxnSp>
      <p:sp>
        <p:nvSpPr>
          <p:cNvPr id="17" name="TextBox 16"/>
          <p:cNvSpPr txBox="1"/>
          <p:nvPr/>
        </p:nvSpPr>
        <p:spPr>
          <a:xfrm>
            <a:off x="3057832" y="1576181"/>
            <a:ext cx="6511719" cy="2308324"/>
          </a:xfrm>
          <a:prstGeom prst="rect">
            <a:avLst/>
          </a:prstGeom>
          <a:noFill/>
        </p:spPr>
        <p:txBody>
          <a:bodyPr wrap="none" rtlCol="0">
            <a:spAutoFit/>
          </a:bodyPr>
          <a:lstStyle/>
          <a:p>
            <a:r>
              <a:rPr lang="en-US" dirty="0" smtClean="0"/>
              <a:t>To calculate the power factor of the load, we need to know </a:t>
            </a:r>
          </a:p>
          <a:p>
            <a:r>
              <a:rPr lang="en-US" dirty="0" err="1" smtClean="0"/>
              <a:t>P</a:t>
            </a:r>
            <a:r>
              <a:rPr lang="en-US" sz="1200" dirty="0" err="1" smtClean="0"/>
              <a:t>load</a:t>
            </a:r>
            <a:r>
              <a:rPr lang="en-US" dirty="0" smtClean="0"/>
              <a:t> and </a:t>
            </a:r>
            <a:r>
              <a:rPr lang="en-US" dirty="0" err="1" smtClean="0"/>
              <a:t>Q</a:t>
            </a:r>
            <a:r>
              <a:rPr lang="en-US" sz="1200" dirty="0" err="1" smtClean="0"/>
              <a:t>load</a:t>
            </a:r>
            <a:r>
              <a:rPr lang="en-US" dirty="0" smtClean="0"/>
              <a:t>.</a:t>
            </a:r>
          </a:p>
          <a:p>
            <a:r>
              <a:rPr lang="en-US" dirty="0" smtClean="0"/>
              <a:t>Now, the resistive losses are neglected:</a:t>
            </a:r>
          </a:p>
          <a:p>
            <a:r>
              <a:rPr lang="en-US" dirty="0" smtClean="0"/>
              <a:t>P1=P2=</a:t>
            </a:r>
            <a:r>
              <a:rPr lang="en-US" dirty="0" err="1" smtClean="0"/>
              <a:t>P</a:t>
            </a:r>
            <a:r>
              <a:rPr lang="en-US" sz="1400" dirty="0" err="1" smtClean="0"/>
              <a:t>load</a:t>
            </a:r>
            <a:r>
              <a:rPr lang="en-US" dirty="0" smtClean="0"/>
              <a:t>=P</a:t>
            </a:r>
          </a:p>
          <a:p>
            <a:endParaRPr lang="en-US" dirty="0"/>
          </a:p>
          <a:p>
            <a:r>
              <a:rPr lang="en-US" dirty="0" smtClean="0"/>
              <a:t>In order to keep the voltage level constant, a certain amount of</a:t>
            </a:r>
          </a:p>
          <a:p>
            <a:r>
              <a:rPr lang="en-US" dirty="0" smtClean="0"/>
              <a:t>reactive power has to flow into the line from </a:t>
            </a:r>
          </a:p>
          <a:p>
            <a:r>
              <a:rPr lang="en-US" dirty="0" smtClean="0"/>
              <a:t>point 2 and the shunt capacitance</a:t>
            </a:r>
            <a:endParaRPr lang="en-US" dirty="0"/>
          </a:p>
        </p:txBody>
      </p:sp>
      <p:sp>
        <p:nvSpPr>
          <p:cNvPr id="18" name="TextBox 17"/>
          <p:cNvSpPr txBox="1"/>
          <p:nvPr/>
        </p:nvSpPr>
        <p:spPr>
          <a:xfrm>
            <a:off x="534176" y="1761633"/>
            <a:ext cx="556563" cy="369332"/>
          </a:xfrm>
          <a:prstGeom prst="rect">
            <a:avLst/>
          </a:prstGeom>
          <a:noFill/>
        </p:spPr>
        <p:txBody>
          <a:bodyPr wrap="none" rtlCol="0">
            <a:spAutoFit/>
          </a:bodyPr>
          <a:lstStyle/>
          <a:p>
            <a:r>
              <a:rPr lang="en-US" dirty="0" smtClean="0"/>
              <a:t>P</a:t>
            </a:r>
            <a:r>
              <a:rPr lang="en-US" dirty="0" smtClean="0">
                <a:sym typeface="Wingdings" panose="05000000000000000000" pitchFamily="2" charset="2"/>
              </a:rPr>
              <a:t></a:t>
            </a:r>
            <a:endParaRPr lang="en-US" dirty="0"/>
          </a:p>
        </p:txBody>
      </p:sp>
      <p:sp>
        <p:nvSpPr>
          <p:cNvPr id="28" name="TextBox 27"/>
          <p:cNvSpPr txBox="1"/>
          <p:nvPr/>
        </p:nvSpPr>
        <p:spPr>
          <a:xfrm>
            <a:off x="2319007" y="1761530"/>
            <a:ext cx="556563" cy="369332"/>
          </a:xfrm>
          <a:prstGeom prst="rect">
            <a:avLst/>
          </a:prstGeom>
          <a:noFill/>
        </p:spPr>
        <p:txBody>
          <a:bodyPr wrap="none" rtlCol="0">
            <a:spAutoFit/>
          </a:bodyPr>
          <a:lstStyle/>
          <a:p>
            <a:r>
              <a:rPr lang="en-US" dirty="0" smtClean="0"/>
              <a:t>P</a:t>
            </a:r>
            <a:r>
              <a:rPr lang="en-US" dirty="0" smtClean="0">
                <a:sym typeface="Wingdings" panose="05000000000000000000" pitchFamily="2" charset="2"/>
              </a:rPr>
              <a:t></a:t>
            </a:r>
            <a:endParaRPr lang="en-US" dirty="0"/>
          </a:p>
        </p:txBody>
      </p:sp>
      <p:graphicFrame>
        <p:nvGraphicFramePr>
          <p:cNvPr id="29" name="Object 28"/>
          <p:cNvGraphicFramePr>
            <a:graphicFrameLocks noChangeAspect="1"/>
          </p:cNvGraphicFramePr>
          <p:nvPr>
            <p:extLst>
              <p:ext uri="{D42A27DB-BD31-4B8C-83A1-F6EECF244321}">
                <p14:modId xmlns:p14="http://schemas.microsoft.com/office/powerpoint/2010/main" val="3825914064"/>
              </p:ext>
            </p:extLst>
          </p:nvPr>
        </p:nvGraphicFramePr>
        <p:xfrm>
          <a:off x="5891213" y="4029075"/>
          <a:ext cx="2762250" cy="1357313"/>
        </p:xfrm>
        <a:graphic>
          <a:graphicData uri="http://schemas.openxmlformats.org/presentationml/2006/ole">
            <mc:AlternateContent xmlns:mc="http://schemas.openxmlformats.org/markup-compatibility/2006">
              <mc:Choice xmlns:v="urn:schemas-microsoft-com:vml" Requires="v">
                <p:oleObj spid="_x0000_s44568" name="Kaava" r:id="rId9" imgW="1218960" imgH="596880" progId="Equation.3">
                  <p:embed/>
                </p:oleObj>
              </mc:Choice>
              <mc:Fallback>
                <p:oleObj name="Kaava" r:id="rId9" imgW="1218960" imgH="596880" progId="Equation.3">
                  <p:embed/>
                  <p:pic>
                    <p:nvPicPr>
                      <p:cNvPr id="0" name=""/>
                      <p:cNvPicPr>
                        <a:picLocks noChangeAspect="1" noChangeArrowheads="1"/>
                      </p:cNvPicPr>
                      <p:nvPr/>
                    </p:nvPicPr>
                    <p:blipFill>
                      <a:blip r:embed="rId10"/>
                      <a:srcRect/>
                      <a:stretch>
                        <a:fillRect/>
                      </a:stretch>
                    </p:blipFill>
                    <p:spPr bwMode="auto">
                      <a:xfrm>
                        <a:off x="5891213" y="4029075"/>
                        <a:ext cx="2762250" cy="1357313"/>
                      </a:xfrm>
                      <a:prstGeom prst="rect">
                        <a:avLst/>
                      </a:prstGeom>
                      <a:noFill/>
                      <a:ln>
                        <a:solidFill>
                          <a:schemeClr val="bg2"/>
                        </a:solidFill>
                      </a:ln>
                    </p:spPr>
                  </p:pic>
                </p:oleObj>
              </mc:Fallback>
            </mc:AlternateContent>
          </a:graphicData>
        </a:graphic>
      </p:graphicFrame>
      <p:sp>
        <p:nvSpPr>
          <p:cNvPr id="31" name="TextBox 30"/>
          <p:cNvSpPr txBox="1"/>
          <p:nvPr/>
        </p:nvSpPr>
        <p:spPr>
          <a:xfrm>
            <a:off x="416496" y="3898344"/>
            <a:ext cx="5489003" cy="2308324"/>
          </a:xfrm>
          <a:prstGeom prst="rect">
            <a:avLst/>
          </a:prstGeom>
          <a:noFill/>
        </p:spPr>
        <p:txBody>
          <a:bodyPr wrap="none" rtlCol="0">
            <a:spAutoFit/>
          </a:bodyPr>
          <a:lstStyle/>
          <a:p>
            <a:pPr algn="r"/>
            <a:r>
              <a:rPr lang="en-US" dirty="0" smtClean="0"/>
              <a:t>Reactive power angle equation for </a:t>
            </a:r>
          </a:p>
          <a:p>
            <a:pPr algn="r"/>
            <a:r>
              <a:rPr lang="en-US" dirty="0" smtClean="0"/>
              <a:t>the three phase system (between voltage U1 and U2 </a:t>
            </a:r>
          </a:p>
          <a:p>
            <a:pPr algn="r"/>
            <a:r>
              <a:rPr lang="en-US" dirty="0" smtClean="0"/>
              <a:t>with a reactance between)</a:t>
            </a:r>
          </a:p>
          <a:p>
            <a:pPr algn="r"/>
            <a:r>
              <a:rPr lang="en-US" dirty="0" smtClean="0"/>
              <a:t>and reactive power produced </a:t>
            </a:r>
          </a:p>
          <a:p>
            <a:pPr algn="r"/>
            <a:r>
              <a:rPr lang="en-US" dirty="0" smtClean="0"/>
              <a:t>by shunt capacitance (lecture 6):</a:t>
            </a:r>
          </a:p>
          <a:p>
            <a:endParaRPr lang="en-US" dirty="0"/>
          </a:p>
          <a:p>
            <a:endParaRPr lang="en-US" dirty="0"/>
          </a:p>
          <a:p>
            <a:endParaRPr lang="en-US" dirty="0"/>
          </a:p>
        </p:txBody>
      </p:sp>
      <p:sp>
        <p:nvSpPr>
          <p:cNvPr id="32" name="TextBox 31"/>
          <p:cNvSpPr txBox="1"/>
          <p:nvPr/>
        </p:nvSpPr>
        <p:spPr>
          <a:xfrm>
            <a:off x="1080332" y="2139129"/>
            <a:ext cx="514885" cy="276999"/>
          </a:xfrm>
          <a:prstGeom prst="rect">
            <a:avLst/>
          </a:prstGeom>
          <a:noFill/>
        </p:spPr>
        <p:txBody>
          <a:bodyPr wrap="none" rtlCol="0">
            <a:spAutoFit/>
          </a:bodyPr>
          <a:lstStyle/>
          <a:p>
            <a:r>
              <a:rPr lang="en-US" sz="1200" dirty="0" smtClean="0"/>
              <a:t>Q1</a:t>
            </a:r>
            <a:r>
              <a:rPr lang="en-US" sz="1200" dirty="0" smtClean="0">
                <a:sym typeface="Wingdings" panose="05000000000000000000" pitchFamily="2" charset="2"/>
              </a:rPr>
              <a:t></a:t>
            </a:r>
            <a:endParaRPr lang="en-US" sz="1200" dirty="0"/>
          </a:p>
        </p:txBody>
      </p:sp>
      <p:sp>
        <p:nvSpPr>
          <p:cNvPr id="33" name="TextBox 32"/>
          <p:cNvSpPr txBox="1"/>
          <p:nvPr/>
        </p:nvSpPr>
        <p:spPr>
          <a:xfrm>
            <a:off x="2352878" y="2153477"/>
            <a:ext cx="704039" cy="276999"/>
          </a:xfrm>
          <a:prstGeom prst="rect">
            <a:avLst/>
          </a:prstGeom>
          <a:noFill/>
        </p:spPr>
        <p:txBody>
          <a:bodyPr wrap="none" rtlCol="0">
            <a:spAutoFit/>
          </a:bodyPr>
          <a:lstStyle/>
          <a:p>
            <a:r>
              <a:rPr lang="en-US" sz="1200" dirty="0" err="1" smtClean="0"/>
              <a:t>Q</a:t>
            </a:r>
            <a:r>
              <a:rPr lang="en-US" sz="1050" dirty="0" err="1" smtClean="0"/>
              <a:t>load</a:t>
            </a:r>
            <a:r>
              <a:rPr lang="en-US" sz="1200" dirty="0" smtClean="0">
                <a:sym typeface="Wingdings" panose="05000000000000000000" pitchFamily="2" charset="2"/>
              </a:rPr>
              <a:t></a:t>
            </a:r>
            <a:endParaRPr lang="en-US" sz="1200" dirty="0"/>
          </a:p>
        </p:txBody>
      </p:sp>
      <p:graphicFrame>
        <p:nvGraphicFramePr>
          <p:cNvPr id="34" name="Object 33"/>
          <p:cNvGraphicFramePr>
            <a:graphicFrameLocks noChangeAspect="1"/>
          </p:cNvGraphicFramePr>
          <p:nvPr>
            <p:extLst>
              <p:ext uri="{D42A27DB-BD31-4B8C-83A1-F6EECF244321}">
                <p14:modId xmlns:p14="http://schemas.microsoft.com/office/powerpoint/2010/main" val="639812225"/>
              </p:ext>
            </p:extLst>
          </p:nvPr>
        </p:nvGraphicFramePr>
        <p:xfrm>
          <a:off x="1812925" y="5586413"/>
          <a:ext cx="5172075" cy="1211262"/>
        </p:xfrm>
        <a:graphic>
          <a:graphicData uri="http://schemas.openxmlformats.org/presentationml/2006/ole">
            <mc:AlternateContent xmlns:mc="http://schemas.openxmlformats.org/markup-compatibility/2006">
              <mc:Choice xmlns:v="urn:schemas-microsoft-com:vml" Requires="v">
                <p:oleObj spid="_x0000_s44569" name="Equation" r:id="rId11" imgW="2286000" imgH="533160" progId="Equation.3">
                  <p:embed/>
                </p:oleObj>
              </mc:Choice>
              <mc:Fallback>
                <p:oleObj name="Equation" r:id="rId11" imgW="2286000" imgH="533160" progId="Equation.3">
                  <p:embed/>
                  <p:pic>
                    <p:nvPicPr>
                      <p:cNvPr id="0" name=""/>
                      <p:cNvPicPr>
                        <a:picLocks noChangeAspect="1" noChangeArrowheads="1"/>
                      </p:cNvPicPr>
                      <p:nvPr/>
                    </p:nvPicPr>
                    <p:blipFill>
                      <a:blip r:embed="rId12"/>
                      <a:srcRect/>
                      <a:stretch>
                        <a:fillRect/>
                      </a:stretch>
                    </p:blipFill>
                    <p:spPr bwMode="auto">
                      <a:xfrm>
                        <a:off x="1812925" y="5586413"/>
                        <a:ext cx="5172075" cy="1211262"/>
                      </a:xfrm>
                      <a:prstGeom prst="rect">
                        <a:avLst/>
                      </a:prstGeom>
                      <a:noFill/>
                      <a:ln>
                        <a:noFill/>
                      </a:ln>
                    </p:spPr>
                  </p:pic>
                </p:oleObj>
              </mc:Fallback>
            </mc:AlternateContent>
          </a:graphicData>
        </a:graphic>
      </p:graphicFrame>
      <p:sp>
        <p:nvSpPr>
          <p:cNvPr id="37" name="TextBox 36"/>
          <p:cNvSpPr txBox="1"/>
          <p:nvPr/>
        </p:nvSpPr>
        <p:spPr>
          <a:xfrm>
            <a:off x="1834771" y="2153476"/>
            <a:ext cx="524503" cy="276999"/>
          </a:xfrm>
          <a:prstGeom prst="rect">
            <a:avLst/>
          </a:prstGeom>
          <a:noFill/>
        </p:spPr>
        <p:txBody>
          <a:bodyPr wrap="none" rtlCol="0">
            <a:spAutoFit/>
          </a:bodyPr>
          <a:lstStyle/>
          <a:p>
            <a:r>
              <a:rPr lang="en-US" sz="1200" dirty="0" smtClean="0"/>
              <a:t>Q</a:t>
            </a:r>
            <a:r>
              <a:rPr lang="en-US" sz="1050" dirty="0" smtClean="0"/>
              <a:t>2</a:t>
            </a:r>
            <a:r>
              <a:rPr lang="en-US" sz="1200" dirty="0" smtClean="0">
                <a:sym typeface="Wingdings" panose="05000000000000000000" pitchFamily="2" charset="2"/>
              </a:rPr>
              <a:t></a:t>
            </a:r>
            <a:endParaRPr lang="en-US" sz="1200" dirty="0"/>
          </a:p>
        </p:txBody>
      </p:sp>
      <p:sp>
        <p:nvSpPr>
          <p:cNvPr id="38" name="TextBox 37"/>
          <p:cNvSpPr txBox="1"/>
          <p:nvPr/>
        </p:nvSpPr>
        <p:spPr>
          <a:xfrm rot="16200000">
            <a:off x="2268090" y="2626563"/>
            <a:ext cx="647934" cy="276999"/>
          </a:xfrm>
          <a:prstGeom prst="rect">
            <a:avLst/>
          </a:prstGeom>
          <a:noFill/>
        </p:spPr>
        <p:txBody>
          <a:bodyPr wrap="none" rtlCol="0">
            <a:spAutoFit/>
          </a:bodyPr>
          <a:lstStyle/>
          <a:p>
            <a:r>
              <a:rPr lang="en-US" sz="1200" dirty="0" smtClean="0"/>
              <a:t>Q</a:t>
            </a:r>
            <a:r>
              <a:rPr lang="en-US" sz="1050" dirty="0" smtClean="0"/>
              <a:t>c/2</a:t>
            </a:r>
            <a:r>
              <a:rPr lang="en-US" sz="1200" dirty="0" smtClean="0">
                <a:sym typeface="Wingdings" panose="05000000000000000000" pitchFamily="2" charset="2"/>
              </a:rPr>
              <a:t></a:t>
            </a:r>
            <a:endParaRPr lang="en-US" sz="1200" dirty="0"/>
          </a:p>
        </p:txBody>
      </p:sp>
    </p:spTree>
    <p:extLst>
      <p:ext uri="{BB962C8B-B14F-4D97-AF65-F5344CB8AC3E}">
        <p14:creationId xmlns:p14="http://schemas.microsoft.com/office/powerpoint/2010/main" val="2166397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1"/>
                                        </p:tgtEl>
                                        <p:attrNameLst>
                                          <p:attrName>style.visibility</p:attrName>
                                        </p:attrNameLst>
                                      </p:cBhvr>
                                      <p:to>
                                        <p:strVal val="visible"/>
                                      </p:to>
                                    </p:set>
                                    <p:animEffect transition="in" filter="fade">
                                      <p:cBhvr>
                                        <p:cTn id="12" dur="500"/>
                                        <p:tgtEl>
                                          <p:spTgt spid="31"/>
                                        </p:tgtEl>
                                      </p:cBhvr>
                                    </p:animEffect>
                                  </p:childTnLst>
                                </p:cTn>
                              </p:par>
                              <p:par>
                                <p:cTn id="13" presetID="10" presetClass="entr" presetSubtype="0" fill="hold" nodeType="withEffect">
                                  <p:stCondLst>
                                    <p:cond delay="0"/>
                                  </p:stCondLst>
                                  <p:childTnLst>
                                    <p:set>
                                      <p:cBhvr>
                                        <p:cTn id="14" dur="1" fill="hold">
                                          <p:stCondLst>
                                            <p:cond delay="0"/>
                                          </p:stCondLst>
                                        </p:cTn>
                                        <p:tgtEl>
                                          <p:spTgt spid="29"/>
                                        </p:tgtEl>
                                        <p:attrNameLst>
                                          <p:attrName>style.visibility</p:attrName>
                                        </p:attrNameLst>
                                      </p:cBhvr>
                                      <p:to>
                                        <p:strVal val="visible"/>
                                      </p:to>
                                    </p:set>
                                    <p:animEffect transition="in" filter="fade">
                                      <p:cBhvr>
                                        <p:cTn id="15" dur="500"/>
                                        <p:tgtEl>
                                          <p:spTgt spid="29"/>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4"/>
                                        </p:tgtEl>
                                        <p:attrNameLst>
                                          <p:attrName>style.visibility</p:attrName>
                                        </p:attrNameLst>
                                      </p:cBhvr>
                                      <p:to>
                                        <p:strVal val="visible"/>
                                      </p:to>
                                    </p:set>
                                    <p:anim calcmode="lin" valueType="num">
                                      <p:cBhvr additive="base">
                                        <p:cTn id="20" dur="500" fill="hold"/>
                                        <p:tgtEl>
                                          <p:spTgt spid="34"/>
                                        </p:tgtEl>
                                        <p:attrNameLst>
                                          <p:attrName>ppt_x</p:attrName>
                                        </p:attrNameLst>
                                      </p:cBhvr>
                                      <p:tavLst>
                                        <p:tav tm="0">
                                          <p:val>
                                            <p:strVal val="#ppt_x"/>
                                          </p:val>
                                        </p:tav>
                                        <p:tav tm="100000">
                                          <p:val>
                                            <p:strVal val="#ppt_x"/>
                                          </p:val>
                                        </p:tav>
                                      </p:tavLst>
                                    </p:anim>
                                    <p:anim calcmode="lin" valueType="num">
                                      <p:cBhvr additive="base">
                                        <p:cTn id="21"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3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a:t>
            </a:r>
            <a:r>
              <a:rPr lang="en-US" dirty="0" smtClean="0">
                <a:sym typeface="Symbol" panose="05050102010706020507" pitchFamily="18" charset="2"/>
              </a:rPr>
              <a:t> </a:t>
            </a:r>
            <a:r>
              <a:rPr lang="en-US" dirty="0"/>
              <a:t/>
            </a:r>
            <a:br>
              <a:rPr lang="en-US" dirty="0"/>
            </a:br>
            <a:r>
              <a:rPr lang="en-US" sz="2400" b="0" dirty="0"/>
              <a:t>Calculate the power factor </a:t>
            </a:r>
            <a:r>
              <a:rPr lang="en-US" sz="2400" b="0" dirty="0" smtClean="0"/>
              <a:t>of </a:t>
            </a:r>
            <a:r>
              <a:rPr lang="en-US" sz="2400" b="0" dirty="0"/>
              <a:t>the load</a:t>
            </a:r>
            <a:r>
              <a:rPr lang="en-US" sz="2400" dirty="0"/>
              <a:t>.</a:t>
            </a:r>
            <a:r>
              <a:rPr lang="en-US" dirty="0"/>
              <a:t/>
            </a:r>
            <a:br>
              <a:rPr lang="en-US" dirty="0"/>
            </a:br>
            <a:endParaRPr lang="en-US" dirty="0"/>
          </a:p>
        </p:txBody>
      </p:sp>
      <p:cxnSp>
        <p:nvCxnSpPr>
          <p:cNvPr id="7" name="Straight Connector 6"/>
          <p:cNvCxnSpPr/>
          <p:nvPr/>
        </p:nvCxnSpPr>
        <p:spPr bwMode="auto">
          <a:xfrm>
            <a:off x="166779" y="4366460"/>
            <a:ext cx="2232248" cy="0"/>
          </a:xfrm>
          <a:prstGeom prst="line">
            <a:avLst/>
          </a:prstGeom>
          <a:ln w="12700">
            <a:headEnd type="none" w="med" len="med"/>
            <a:tailEnd type="none" w="med" len="med"/>
          </a:ln>
        </p:spPr>
        <p:style>
          <a:lnRef idx="1">
            <a:schemeClr val="accent4"/>
          </a:lnRef>
          <a:fillRef idx="0">
            <a:schemeClr val="accent4"/>
          </a:fillRef>
          <a:effectRef idx="0">
            <a:schemeClr val="accent4"/>
          </a:effectRef>
          <a:fontRef idx="minor">
            <a:schemeClr val="tx1"/>
          </a:fontRef>
        </p:style>
      </p:cxnSp>
      <p:cxnSp>
        <p:nvCxnSpPr>
          <p:cNvPr id="8" name="Straight Connector 7"/>
          <p:cNvCxnSpPr/>
          <p:nvPr/>
        </p:nvCxnSpPr>
        <p:spPr bwMode="auto">
          <a:xfrm>
            <a:off x="594436" y="5796048"/>
            <a:ext cx="287484" cy="0"/>
          </a:xfrm>
          <a:prstGeom prst="line">
            <a:avLst/>
          </a:prstGeom>
          <a:ln w="12700">
            <a:headEnd type="none" w="med" len="med"/>
            <a:tailEnd type="none" w="med" len="med"/>
          </a:ln>
        </p:spPr>
        <p:style>
          <a:lnRef idx="1">
            <a:schemeClr val="accent4"/>
          </a:lnRef>
          <a:fillRef idx="0">
            <a:schemeClr val="accent4"/>
          </a:fillRef>
          <a:effectRef idx="0">
            <a:schemeClr val="accent4"/>
          </a:effectRef>
          <a:fontRef idx="minor">
            <a:schemeClr val="tx1"/>
          </a:fontRef>
        </p:style>
      </p:cxnSp>
      <p:cxnSp>
        <p:nvCxnSpPr>
          <p:cNvPr id="9" name="Straight Connector 8"/>
          <p:cNvCxnSpPr/>
          <p:nvPr/>
        </p:nvCxnSpPr>
        <p:spPr bwMode="auto">
          <a:xfrm>
            <a:off x="746865" y="4355888"/>
            <a:ext cx="0" cy="1440160"/>
          </a:xfrm>
          <a:prstGeom prst="line">
            <a:avLst/>
          </a:prstGeom>
          <a:ln w="12700">
            <a:headEnd type="none" w="med" len="med"/>
            <a:tailEnd type="none" w="med" len="med"/>
          </a:ln>
        </p:spPr>
        <p:style>
          <a:lnRef idx="1">
            <a:schemeClr val="accent4"/>
          </a:lnRef>
          <a:fillRef idx="0">
            <a:schemeClr val="accent4"/>
          </a:fillRef>
          <a:effectRef idx="0">
            <a:schemeClr val="accent4"/>
          </a:effectRef>
          <a:fontRef idx="minor">
            <a:schemeClr val="tx1"/>
          </a:fontRef>
        </p:style>
      </p:cxnSp>
      <p:sp>
        <p:nvSpPr>
          <p:cNvPr id="13" name="Rectangle 12"/>
          <p:cNvSpPr/>
          <p:nvPr/>
        </p:nvSpPr>
        <p:spPr bwMode="auto">
          <a:xfrm>
            <a:off x="606898" y="4931953"/>
            <a:ext cx="246447" cy="110840"/>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Calibri" pitchFamily="34" charset="0"/>
            </a:endParaRPr>
          </a:p>
        </p:txBody>
      </p:sp>
      <p:sp>
        <p:nvSpPr>
          <p:cNvPr id="15" name="Rectangle 14"/>
          <p:cNvSpPr/>
          <p:nvPr/>
        </p:nvSpPr>
        <p:spPr bwMode="auto">
          <a:xfrm>
            <a:off x="1118480" y="4283880"/>
            <a:ext cx="432048" cy="144016"/>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Calibri" pitchFamily="34" charset="0"/>
            </a:endParaRPr>
          </a:p>
        </p:txBody>
      </p:sp>
      <p:graphicFrame>
        <p:nvGraphicFramePr>
          <p:cNvPr id="30" name="Object 5"/>
          <p:cNvGraphicFramePr>
            <a:graphicFrameLocks noChangeAspect="1"/>
          </p:cNvGraphicFramePr>
          <p:nvPr>
            <p:extLst>
              <p:ext uri="{D42A27DB-BD31-4B8C-83A1-F6EECF244321}">
                <p14:modId xmlns:p14="http://schemas.microsoft.com/office/powerpoint/2010/main" val="529167811"/>
              </p:ext>
            </p:extLst>
          </p:nvPr>
        </p:nvGraphicFramePr>
        <p:xfrm>
          <a:off x="1199339" y="4000186"/>
          <a:ext cx="320270" cy="257118"/>
        </p:xfrm>
        <a:graphic>
          <a:graphicData uri="http://schemas.openxmlformats.org/presentationml/2006/ole">
            <mc:AlternateContent xmlns:mc="http://schemas.openxmlformats.org/markup-compatibility/2006">
              <mc:Choice xmlns:v="urn:schemas-microsoft-com:vml" Requires="v">
                <p:oleObj spid="_x0000_s43936" name="Kaava" r:id="rId4" imgW="152280" imgH="139680" progId="Equation.3">
                  <p:embed/>
                </p:oleObj>
              </mc:Choice>
              <mc:Fallback>
                <p:oleObj name="Kaava" r:id="rId4" imgW="152280" imgH="139680" progId="Equation.3">
                  <p:embed/>
                  <p:pic>
                    <p:nvPicPr>
                      <p:cNvPr id="0" name=""/>
                      <p:cNvPicPr>
                        <a:picLocks noChangeAspect="1" noChangeArrowheads="1"/>
                      </p:cNvPicPr>
                      <p:nvPr/>
                    </p:nvPicPr>
                    <p:blipFill>
                      <a:blip r:embed="rId5"/>
                      <a:srcRect/>
                      <a:stretch>
                        <a:fillRect/>
                      </a:stretch>
                    </p:blipFill>
                    <p:spPr bwMode="auto">
                      <a:xfrm>
                        <a:off x="1199339" y="4000186"/>
                        <a:ext cx="320270" cy="257118"/>
                      </a:xfrm>
                      <a:prstGeom prst="rect">
                        <a:avLst/>
                      </a:prstGeom>
                      <a:noFill/>
                      <a:ln>
                        <a:noFill/>
                      </a:ln>
                      <a:extLst/>
                    </p:spPr>
                  </p:pic>
                </p:oleObj>
              </mc:Fallback>
            </mc:AlternateContent>
          </a:graphicData>
        </a:graphic>
      </p:graphicFrame>
      <p:graphicFrame>
        <p:nvGraphicFramePr>
          <p:cNvPr id="36" name="Object 5"/>
          <p:cNvGraphicFramePr>
            <a:graphicFrameLocks noChangeAspect="1"/>
          </p:cNvGraphicFramePr>
          <p:nvPr>
            <p:extLst>
              <p:ext uri="{D42A27DB-BD31-4B8C-83A1-F6EECF244321}">
                <p14:modId xmlns:p14="http://schemas.microsoft.com/office/powerpoint/2010/main" val="3374320424"/>
              </p:ext>
            </p:extLst>
          </p:nvPr>
        </p:nvGraphicFramePr>
        <p:xfrm>
          <a:off x="235285" y="4628743"/>
          <a:ext cx="319360" cy="578581"/>
        </p:xfrm>
        <a:graphic>
          <a:graphicData uri="http://schemas.openxmlformats.org/presentationml/2006/ole">
            <mc:AlternateContent xmlns:mc="http://schemas.openxmlformats.org/markup-compatibility/2006">
              <mc:Choice xmlns:v="urn:schemas-microsoft-com:vml" Requires="v">
                <p:oleObj spid="_x0000_s43937" name="Kaava" r:id="rId6" imgW="164880" imgH="342720" progId="Equation.3">
                  <p:embed/>
                </p:oleObj>
              </mc:Choice>
              <mc:Fallback>
                <p:oleObj name="Kaava" r:id="rId6" imgW="164880" imgH="342720" progId="Equation.3">
                  <p:embed/>
                  <p:pic>
                    <p:nvPicPr>
                      <p:cNvPr id="0" name=""/>
                      <p:cNvPicPr>
                        <a:picLocks noChangeAspect="1" noChangeArrowheads="1"/>
                      </p:cNvPicPr>
                      <p:nvPr/>
                    </p:nvPicPr>
                    <p:blipFill>
                      <a:blip r:embed="rId7"/>
                      <a:srcRect/>
                      <a:stretch>
                        <a:fillRect/>
                      </a:stretch>
                    </p:blipFill>
                    <p:spPr bwMode="auto">
                      <a:xfrm>
                        <a:off x="235285" y="4628743"/>
                        <a:ext cx="319360" cy="578581"/>
                      </a:xfrm>
                      <a:prstGeom prst="rect">
                        <a:avLst/>
                      </a:prstGeom>
                      <a:noFill/>
                      <a:ln>
                        <a:noFill/>
                      </a:ln>
                      <a:extLst/>
                    </p:spPr>
                  </p:pic>
                </p:oleObj>
              </mc:Fallback>
            </mc:AlternateContent>
          </a:graphicData>
        </a:graphic>
      </p:graphicFrame>
      <p:sp>
        <p:nvSpPr>
          <p:cNvPr id="6" name="Rectangle 5"/>
          <p:cNvSpPr/>
          <p:nvPr/>
        </p:nvSpPr>
        <p:spPr bwMode="auto">
          <a:xfrm>
            <a:off x="505311" y="4946593"/>
            <a:ext cx="415993" cy="96199"/>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Calibri" pitchFamily="34" charset="0"/>
            </a:endParaRPr>
          </a:p>
        </p:txBody>
      </p:sp>
      <p:cxnSp>
        <p:nvCxnSpPr>
          <p:cNvPr id="35" name="Straight Connector 34"/>
          <p:cNvCxnSpPr/>
          <p:nvPr/>
        </p:nvCxnSpPr>
        <p:spPr bwMode="auto">
          <a:xfrm>
            <a:off x="650944" y="5864773"/>
            <a:ext cx="174468" cy="2188"/>
          </a:xfrm>
          <a:prstGeom prst="line">
            <a:avLst/>
          </a:prstGeom>
          <a:ln w="12700">
            <a:headEnd type="none" w="med" len="med"/>
            <a:tailEnd type="none" w="med" len="med"/>
          </a:ln>
        </p:spPr>
        <p:style>
          <a:lnRef idx="1">
            <a:schemeClr val="accent4"/>
          </a:lnRef>
          <a:fillRef idx="0">
            <a:schemeClr val="accent4"/>
          </a:fillRef>
          <a:effectRef idx="0">
            <a:schemeClr val="accent4"/>
          </a:effectRef>
          <a:fontRef idx="minor">
            <a:schemeClr val="tx1"/>
          </a:fontRef>
        </p:style>
      </p:cxnSp>
      <p:cxnSp>
        <p:nvCxnSpPr>
          <p:cNvPr id="41" name="Straight Connector 40"/>
          <p:cNvCxnSpPr/>
          <p:nvPr/>
        </p:nvCxnSpPr>
        <p:spPr bwMode="auto">
          <a:xfrm>
            <a:off x="692842" y="5950636"/>
            <a:ext cx="50001" cy="0"/>
          </a:xfrm>
          <a:prstGeom prst="line">
            <a:avLst/>
          </a:prstGeom>
          <a:ln w="12700">
            <a:headEnd type="none" w="med" len="med"/>
            <a:tailEnd type="none" w="med" len="med"/>
          </a:ln>
        </p:spPr>
        <p:style>
          <a:lnRef idx="1">
            <a:schemeClr val="accent4"/>
          </a:lnRef>
          <a:fillRef idx="0">
            <a:schemeClr val="accent4"/>
          </a:fillRef>
          <a:effectRef idx="0">
            <a:schemeClr val="accent4"/>
          </a:effectRef>
          <a:fontRef idx="minor">
            <a:schemeClr val="tx1"/>
          </a:fontRef>
        </p:style>
      </p:cxnSp>
      <p:cxnSp>
        <p:nvCxnSpPr>
          <p:cNvPr id="42" name="Straight Connector 41"/>
          <p:cNvCxnSpPr/>
          <p:nvPr/>
        </p:nvCxnSpPr>
        <p:spPr bwMode="auto">
          <a:xfrm>
            <a:off x="1764123" y="5818277"/>
            <a:ext cx="287484" cy="0"/>
          </a:xfrm>
          <a:prstGeom prst="line">
            <a:avLst/>
          </a:prstGeom>
          <a:ln w="12700">
            <a:headEnd type="none" w="med" len="med"/>
            <a:tailEnd type="none" w="med" len="med"/>
          </a:ln>
        </p:spPr>
        <p:style>
          <a:lnRef idx="1">
            <a:schemeClr val="accent4"/>
          </a:lnRef>
          <a:fillRef idx="0">
            <a:schemeClr val="accent4"/>
          </a:fillRef>
          <a:effectRef idx="0">
            <a:schemeClr val="accent4"/>
          </a:effectRef>
          <a:fontRef idx="minor">
            <a:schemeClr val="tx1"/>
          </a:fontRef>
        </p:style>
      </p:cxnSp>
      <p:cxnSp>
        <p:nvCxnSpPr>
          <p:cNvPr id="43" name="Straight Connector 42"/>
          <p:cNvCxnSpPr/>
          <p:nvPr/>
        </p:nvCxnSpPr>
        <p:spPr bwMode="auto">
          <a:xfrm>
            <a:off x="1916552" y="4378117"/>
            <a:ext cx="0" cy="1440160"/>
          </a:xfrm>
          <a:prstGeom prst="line">
            <a:avLst/>
          </a:prstGeom>
          <a:ln w="12700">
            <a:headEnd type="none" w="med" len="med"/>
            <a:tailEnd type="none" w="med" len="med"/>
          </a:ln>
        </p:spPr>
        <p:style>
          <a:lnRef idx="1">
            <a:schemeClr val="accent4"/>
          </a:lnRef>
          <a:fillRef idx="0">
            <a:schemeClr val="accent4"/>
          </a:fillRef>
          <a:effectRef idx="0">
            <a:schemeClr val="accent4"/>
          </a:effectRef>
          <a:fontRef idx="minor">
            <a:schemeClr val="tx1"/>
          </a:fontRef>
        </p:style>
      </p:cxnSp>
      <p:sp>
        <p:nvSpPr>
          <p:cNvPr id="44" name="Rectangle 43"/>
          <p:cNvSpPr/>
          <p:nvPr/>
        </p:nvSpPr>
        <p:spPr bwMode="auto">
          <a:xfrm>
            <a:off x="1776585" y="4954182"/>
            <a:ext cx="246447" cy="110840"/>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Calibri" pitchFamily="34" charset="0"/>
            </a:endParaRPr>
          </a:p>
        </p:txBody>
      </p:sp>
      <p:graphicFrame>
        <p:nvGraphicFramePr>
          <p:cNvPr id="46" name="Object 5"/>
          <p:cNvGraphicFramePr>
            <a:graphicFrameLocks noChangeAspect="1"/>
          </p:cNvGraphicFramePr>
          <p:nvPr>
            <p:extLst>
              <p:ext uri="{D42A27DB-BD31-4B8C-83A1-F6EECF244321}">
                <p14:modId xmlns:p14="http://schemas.microsoft.com/office/powerpoint/2010/main" val="4259024006"/>
              </p:ext>
            </p:extLst>
          </p:nvPr>
        </p:nvGraphicFramePr>
        <p:xfrm>
          <a:off x="1409926" y="4659948"/>
          <a:ext cx="314405" cy="569605"/>
        </p:xfrm>
        <a:graphic>
          <a:graphicData uri="http://schemas.openxmlformats.org/presentationml/2006/ole">
            <mc:AlternateContent xmlns:mc="http://schemas.openxmlformats.org/markup-compatibility/2006">
              <mc:Choice xmlns:v="urn:schemas-microsoft-com:vml" Requires="v">
                <p:oleObj spid="_x0000_s43938" name="Kaava" r:id="rId8" imgW="164880" imgH="342720" progId="Equation.3">
                  <p:embed/>
                </p:oleObj>
              </mc:Choice>
              <mc:Fallback>
                <p:oleObj name="Kaava" r:id="rId8" imgW="164880" imgH="342720" progId="Equation.3">
                  <p:embed/>
                  <p:pic>
                    <p:nvPicPr>
                      <p:cNvPr id="0" name=""/>
                      <p:cNvPicPr>
                        <a:picLocks noChangeAspect="1" noChangeArrowheads="1"/>
                      </p:cNvPicPr>
                      <p:nvPr/>
                    </p:nvPicPr>
                    <p:blipFill>
                      <a:blip r:embed="rId7"/>
                      <a:srcRect/>
                      <a:stretch>
                        <a:fillRect/>
                      </a:stretch>
                    </p:blipFill>
                    <p:spPr bwMode="auto">
                      <a:xfrm>
                        <a:off x="1409926" y="4659948"/>
                        <a:ext cx="314405" cy="569605"/>
                      </a:xfrm>
                      <a:prstGeom prst="rect">
                        <a:avLst/>
                      </a:prstGeom>
                      <a:noFill/>
                      <a:ln>
                        <a:noFill/>
                      </a:ln>
                      <a:extLst/>
                    </p:spPr>
                  </p:pic>
                </p:oleObj>
              </mc:Fallback>
            </mc:AlternateContent>
          </a:graphicData>
        </a:graphic>
      </p:graphicFrame>
      <p:sp>
        <p:nvSpPr>
          <p:cNvPr id="47" name="Rectangle 46"/>
          <p:cNvSpPr/>
          <p:nvPr/>
        </p:nvSpPr>
        <p:spPr bwMode="auto">
          <a:xfrm>
            <a:off x="1674998" y="4968822"/>
            <a:ext cx="415993" cy="96199"/>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Calibri" pitchFamily="34" charset="0"/>
            </a:endParaRPr>
          </a:p>
        </p:txBody>
      </p:sp>
      <p:cxnSp>
        <p:nvCxnSpPr>
          <p:cNvPr id="48" name="Straight Connector 47"/>
          <p:cNvCxnSpPr/>
          <p:nvPr/>
        </p:nvCxnSpPr>
        <p:spPr bwMode="auto">
          <a:xfrm>
            <a:off x="1820631" y="5887002"/>
            <a:ext cx="174468" cy="2188"/>
          </a:xfrm>
          <a:prstGeom prst="line">
            <a:avLst/>
          </a:prstGeom>
          <a:ln w="12700">
            <a:headEnd type="none" w="med" len="med"/>
            <a:tailEnd type="none" w="med" len="med"/>
          </a:ln>
        </p:spPr>
        <p:style>
          <a:lnRef idx="1">
            <a:schemeClr val="accent4"/>
          </a:lnRef>
          <a:fillRef idx="0">
            <a:schemeClr val="accent4"/>
          </a:fillRef>
          <a:effectRef idx="0">
            <a:schemeClr val="accent4"/>
          </a:effectRef>
          <a:fontRef idx="minor">
            <a:schemeClr val="tx1"/>
          </a:fontRef>
        </p:style>
      </p:cxnSp>
      <p:cxnSp>
        <p:nvCxnSpPr>
          <p:cNvPr id="49" name="Straight Connector 48"/>
          <p:cNvCxnSpPr/>
          <p:nvPr/>
        </p:nvCxnSpPr>
        <p:spPr bwMode="auto">
          <a:xfrm>
            <a:off x="1862529" y="5972865"/>
            <a:ext cx="50001" cy="0"/>
          </a:xfrm>
          <a:prstGeom prst="line">
            <a:avLst/>
          </a:prstGeom>
          <a:ln w="12700">
            <a:headEnd type="none" w="med" len="med"/>
            <a:tailEnd type="none" w="med" len="med"/>
          </a:ln>
        </p:spPr>
        <p:style>
          <a:lnRef idx="1">
            <a:schemeClr val="accent4"/>
          </a:lnRef>
          <a:fillRef idx="0">
            <a:schemeClr val="accent4"/>
          </a:fillRef>
          <a:effectRef idx="0">
            <a:schemeClr val="accent4"/>
          </a:effectRef>
          <a:fontRef idx="minor">
            <a:schemeClr val="tx1"/>
          </a:fontRef>
        </p:style>
      </p:cxnSp>
      <p:sp>
        <p:nvSpPr>
          <p:cNvPr id="33" name="TextBox 32"/>
          <p:cNvSpPr txBox="1"/>
          <p:nvPr/>
        </p:nvSpPr>
        <p:spPr>
          <a:xfrm>
            <a:off x="1959145" y="4377316"/>
            <a:ext cx="394660" cy="276999"/>
          </a:xfrm>
          <a:prstGeom prst="rect">
            <a:avLst/>
          </a:prstGeom>
          <a:noFill/>
        </p:spPr>
        <p:txBody>
          <a:bodyPr wrap="none" rtlCol="0">
            <a:spAutoFit/>
          </a:bodyPr>
          <a:lstStyle/>
          <a:p>
            <a:r>
              <a:rPr lang="en-US" sz="1200" dirty="0" smtClean="0"/>
              <a:t>I</a:t>
            </a:r>
            <a:r>
              <a:rPr lang="en-US" sz="1200" dirty="0" smtClean="0">
                <a:sym typeface="Wingdings" panose="05000000000000000000" pitchFamily="2" charset="2"/>
              </a:rPr>
              <a:t></a:t>
            </a:r>
            <a:endParaRPr lang="en-US" sz="1200" dirty="0"/>
          </a:p>
        </p:txBody>
      </p:sp>
      <p:graphicFrame>
        <p:nvGraphicFramePr>
          <p:cNvPr id="34" name="Object 33"/>
          <p:cNvGraphicFramePr>
            <a:graphicFrameLocks noChangeAspect="1"/>
          </p:cNvGraphicFramePr>
          <p:nvPr>
            <p:extLst>
              <p:ext uri="{D42A27DB-BD31-4B8C-83A1-F6EECF244321}">
                <p14:modId xmlns:p14="http://schemas.microsoft.com/office/powerpoint/2010/main" val="2218281047"/>
              </p:ext>
            </p:extLst>
          </p:nvPr>
        </p:nvGraphicFramePr>
        <p:xfrm>
          <a:off x="3451225" y="5795963"/>
          <a:ext cx="3651250" cy="895350"/>
        </p:xfrm>
        <a:graphic>
          <a:graphicData uri="http://schemas.openxmlformats.org/presentationml/2006/ole">
            <mc:AlternateContent xmlns:mc="http://schemas.openxmlformats.org/markup-compatibility/2006">
              <mc:Choice xmlns:v="urn:schemas-microsoft-com:vml" Requires="v">
                <p:oleObj spid="_x0000_s43939" name="Kaava" r:id="rId9" imgW="1612800" imgH="393480" progId="Equation.3">
                  <p:embed/>
                </p:oleObj>
              </mc:Choice>
              <mc:Fallback>
                <p:oleObj name="Kaava" r:id="rId9" imgW="1612800" imgH="393480" progId="Equation.3">
                  <p:embed/>
                  <p:pic>
                    <p:nvPicPr>
                      <p:cNvPr id="0" name=""/>
                      <p:cNvPicPr>
                        <a:picLocks noChangeAspect="1" noChangeArrowheads="1"/>
                      </p:cNvPicPr>
                      <p:nvPr/>
                    </p:nvPicPr>
                    <p:blipFill>
                      <a:blip r:embed="rId10"/>
                      <a:srcRect/>
                      <a:stretch>
                        <a:fillRect/>
                      </a:stretch>
                    </p:blipFill>
                    <p:spPr bwMode="auto">
                      <a:xfrm>
                        <a:off x="3451225" y="5795963"/>
                        <a:ext cx="3651250" cy="895350"/>
                      </a:xfrm>
                      <a:prstGeom prst="rect">
                        <a:avLst/>
                      </a:prstGeom>
                      <a:noFill/>
                      <a:ln>
                        <a:solidFill>
                          <a:srgbClr val="FF0000"/>
                        </a:solidFill>
                      </a:ln>
                    </p:spPr>
                  </p:pic>
                </p:oleObj>
              </mc:Fallback>
            </mc:AlternateContent>
          </a:graphicData>
        </a:graphic>
      </p:graphicFrame>
      <p:sp>
        <p:nvSpPr>
          <p:cNvPr id="37" name="TextBox 36"/>
          <p:cNvSpPr txBox="1"/>
          <p:nvPr/>
        </p:nvSpPr>
        <p:spPr>
          <a:xfrm>
            <a:off x="1144024" y="4419985"/>
            <a:ext cx="471604" cy="276999"/>
          </a:xfrm>
          <a:prstGeom prst="rect">
            <a:avLst/>
          </a:prstGeom>
          <a:noFill/>
        </p:spPr>
        <p:txBody>
          <a:bodyPr wrap="none" rtlCol="0">
            <a:spAutoFit/>
          </a:bodyPr>
          <a:lstStyle/>
          <a:p>
            <a:r>
              <a:rPr lang="en-US" sz="1200" dirty="0" smtClean="0"/>
              <a:t>Ix</a:t>
            </a:r>
            <a:r>
              <a:rPr lang="en-US" sz="1200" dirty="0" smtClean="0">
                <a:sym typeface="Wingdings" panose="05000000000000000000" pitchFamily="2" charset="2"/>
              </a:rPr>
              <a:t></a:t>
            </a:r>
            <a:endParaRPr lang="en-US" sz="1200" dirty="0"/>
          </a:p>
        </p:txBody>
      </p:sp>
      <p:sp>
        <p:nvSpPr>
          <p:cNvPr id="38" name="TextBox 37"/>
          <p:cNvSpPr txBox="1"/>
          <p:nvPr/>
        </p:nvSpPr>
        <p:spPr>
          <a:xfrm rot="5400000">
            <a:off x="1952702" y="4759267"/>
            <a:ext cx="465192" cy="276999"/>
          </a:xfrm>
          <a:prstGeom prst="rect">
            <a:avLst/>
          </a:prstGeom>
          <a:noFill/>
        </p:spPr>
        <p:txBody>
          <a:bodyPr wrap="none" rtlCol="0">
            <a:spAutoFit/>
          </a:bodyPr>
          <a:lstStyle/>
          <a:p>
            <a:r>
              <a:rPr lang="en-US" sz="1200" dirty="0" err="1" smtClean="0"/>
              <a:t>Ic</a:t>
            </a:r>
            <a:r>
              <a:rPr lang="en-US" sz="1200" dirty="0" smtClean="0">
                <a:sym typeface="Wingdings" panose="05000000000000000000" pitchFamily="2" charset="2"/>
              </a:rPr>
              <a:t></a:t>
            </a:r>
            <a:endParaRPr lang="en-US" sz="1200" dirty="0"/>
          </a:p>
        </p:txBody>
      </p:sp>
      <p:graphicFrame>
        <p:nvGraphicFramePr>
          <p:cNvPr id="39" name="Object 38"/>
          <p:cNvGraphicFramePr>
            <a:graphicFrameLocks noChangeAspect="1"/>
          </p:cNvGraphicFramePr>
          <p:nvPr>
            <p:extLst>
              <p:ext uri="{D42A27DB-BD31-4B8C-83A1-F6EECF244321}">
                <p14:modId xmlns:p14="http://schemas.microsoft.com/office/powerpoint/2010/main" val="1926196223"/>
              </p:ext>
            </p:extLst>
          </p:nvPr>
        </p:nvGraphicFramePr>
        <p:xfrm>
          <a:off x="869627" y="1699424"/>
          <a:ext cx="6992937" cy="1530350"/>
        </p:xfrm>
        <a:graphic>
          <a:graphicData uri="http://schemas.openxmlformats.org/presentationml/2006/ole">
            <mc:AlternateContent xmlns:mc="http://schemas.openxmlformats.org/markup-compatibility/2006">
              <mc:Choice xmlns:v="urn:schemas-microsoft-com:vml" Requires="v">
                <p:oleObj spid="_x0000_s43940" name="Kaava" r:id="rId11" imgW="3085920" imgH="672840" progId="Equation.3">
                  <p:embed/>
                </p:oleObj>
              </mc:Choice>
              <mc:Fallback>
                <p:oleObj name="Kaava" r:id="rId11" imgW="3085920" imgH="672840" progId="Equation.3">
                  <p:embed/>
                  <p:pic>
                    <p:nvPicPr>
                      <p:cNvPr id="0" name=""/>
                      <p:cNvPicPr>
                        <a:picLocks noChangeAspect="1" noChangeArrowheads="1"/>
                      </p:cNvPicPr>
                      <p:nvPr/>
                    </p:nvPicPr>
                    <p:blipFill>
                      <a:blip r:embed="rId12"/>
                      <a:srcRect/>
                      <a:stretch>
                        <a:fillRect/>
                      </a:stretch>
                    </p:blipFill>
                    <p:spPr bwMode="auto">
                      <a:xfrm>
                        <a:off x="869627" y="1699424"/>
                        <a:ext cx="6992937" cy="1530350"/>
                      </a:xfrm>
                      <a:prstGeom prst="rect">
                        <a:avLst/>
                      </a:prstGeom>
                      <a:noFill/>
                      <a:ln w="19050">
                        <a:solidFill>
                          <a:srgbClr val="FF0000"/>
                        </a:solidFill>
                      </a:ln>
                    </p:spPr>
                  </p:pic>
                </p:oleObj>
              </mc:Fallback>
            </mc:AlternateContent>
          </a:graphicData>
        </a:graphic>
      </p:graphicFrame>
      <p:cxnSp>
        <p:nvCxnSpPr>
          <p:cNvPr id="40" name="Straight Arrow Connector 39"/>
          <p:cNvCxnSpPr/>
          <p:nvPr/>
        </p:nvCxnSpPr>
        <p:spPr bwMode="auto">
          <a:xfrm flipH="1" flipV="1">
            <a:off x="8031696" y="411334"/>
            <a:ext cx="2888" cy="615513"/>
          </a:xfrm>
          <a:prstGeom prst="straightConnector1">
            <a:avLst/>
          </a:prstGeom>
          <a:solidFill>
            <a:schemeClr val="accent1"/>
          </a:solidFill>
          <a:ln w="9525" cap="flat" cmpd="sng" algn="ctr">
            <a:solidFill>
              <a:schemeClr val="accent2"/>
            </a:solidFill>
            <a:prstDash val="solid"/>
            <a:round/>
            <a:headEnd type="none" w="med" len="med"/>
            <a:tailEnd type="triangle"/>
          </a:ln>
          <a:effectLst/>
        </p:spPr>
      </p:cxnSp>
      <p:cxnSp>
        <p:nvCxnSpPr>
          <p:cNvPr id="45" name="Straight Arrow Connector 44"/>
          <p:cNvCxnSpPr/>
          <p:nvPr/>
        </p:nvCxnSpPr>
        <p:spPr bwMode="auto">
          <a:xfrm>
            <a:off x="6519528" y="1009693"/>
            <a:ext cx="1512168" cy="17153"/>
          </a:xfrm>
          <a:prstGeom prst="straightConnector1">
            <a:avLst/>
          </a:prstGeom>
          <a:solidFill>
            <a:schemeClr val="accent1"/>
          </a:solidFill>
          <a:ln w="9525" cap="flat" cmpd="sng" algn="ctr">
            <a:solidFill>
              <a:schemeClr val="accent2"/>
            </a:solidFill>
            <a:prstDash val="solid"/>
            <a:round/>
            <a:headEnd type="none" w="med" len="med"/>
            <a:tailEnd type="triangle"/>
          </a:ln>
          <a:effectLst/>
        </p:spPr>
      </p:cxnSp>
      <p:cxnSp>
        <p:nvCxnSpPr>
          <p:cNvPr id="54" name="Straight Arrow Connector 53"/>
          <p:cNvCxnSpPr/>
          <p:nvPr/>
        </p:nvCxnSpPr>
        <p:spPr bwMode="auto">
          <a:xfrm flipV="1">
            <a:off x="6519528" y="383142"/>
            <a:ext cx="1512168" cy="626552"/>
          </a:xfrm>
          <a:prstGeom prst="straightConnector1">
            <a:avLst/>
          </a:prstGeom>
          <a:solidFill>
            <a:schemeClr val="accent1"/>
          </a:solidFill>
          <a:ln w="9525" cap="flat" cmpd="sng" algn="ctr">
            <a:solidFill>
              <a:schemeClr val="accent2"/>
            </a:solidFill>
            <a:prstDash val="solid"/>
            <a:round/>
            <a:headEnd type="none" w="med" len="med"/>
            <a:tailEnd type="triangle"/>
          </a:ln>
          <a:effectLst/>
        </p:spPr>
      </p:cxnSp>
      <p:sp>
        <p:nvSpPr>
          <p:cNvPr id="55" name="TextBox 54"/>
          <p:cNvSpPr txBox="1"/>
          <p:nvPr/>
        </p:nvSpPr>
        <p:spPr>
          <a:xfrm>
            <a:off x="7235166" y="226668"/>
            <a:ext cx="314510" cy="369332"/>
          </a:xfrm>
          <a:prstGeom prst="rect">
            <a:avLst/>
          </a:prstGeom>
          <a:noFill/>
        </p:spPr>
        <p:txBody>
          <a:bodyPr wrap="none" rtlCol="0">
            <a:spAutoFit/>
          </a:bodyPr>
          <a:lstStyle/>
          <a:p>
            <a:r>
              <a:rPr lang="en-US" dirty="0" smtClean="0">
                <a:solidFill>
                  <a:schemeClr val="accent2"/>
                </a:solidFill>
              </a:rPr>
              <a:t>S</a:t>
            </a:r>
            <a:endParaRPr lang="en-US" dirty="0">
              <a:solidFill>
                <a:schemeClr val="accent2"/>
              </a:solidFill>
            </a:endParaRPr>
          </a:p>
        </p:txBody>
      </p:sp>
      <p:sp>
        <p:nvSpPr>
          <p:cNvPr id="58" name="TextBox 57"/>
          <p:cNvSpPr txBox="1"/>
          <p:nvPr/>
        </p:nvSpPr>
        <p:spPr>
          <a:xfrm>
            <a:off x="6995854" y="662406"/>
            <a:ext cx="344966" cy="369332"/>
          </a:xfrm>
          <a:prstGeom prst="rect">
            <a:avLst/>
          </a:prstGeom>
          <a:noFill/>
          <a:ln>
            <a:noFill/>
          </a:ln>
        </p:spPr>
        <p:txBody>
          <a:bodyPr wrap="none" rtlCol="0">
            <a:spAutoFit/>
          </a:bodyPr>
          <a:lstStyle/>
          <a:p>
            <a:r>
              <a:rPr lang="el-GR" dirty="0" smtClean="0">
                <a:solidFill>
                  <a:schemeClr val="accent2"/>
                </a:solidFill>
              </a:rPr>
              <a:t>φ</a:t>
            </a:r>
            <a:endParaRPr lang="en-US" dirty="0">
              <a:solidFill>
                <a:schemeClr val="accent2"/>
              </a:solidFill>
            </a:endParaRPr>
          </a:p>
        </p:txBody>
      </p:sp>
      <p:sp>
        <p:nvSpPr>
          <p:cNvPr id="59" name="TextBox 58"/>
          <p:cNvSpPr txBox="1"/>
          <p:nvPr/>
        </p:nvSpPr>
        <p:spPr>
          <a:xfrm>
            <a:off x="7297620" y="1018269"/>
            <a:ext cx="325730" cy="369332"/>
          </a:xfrm>
          <a:prstGeom prst="rect">
            <a:avLst/>
          </a:prstGeom>
          <a:noFill/>
        </p:spPr>
        <p:txBody>
          <a:bodyPr wrap="none" rtlCol="0">
            <a:spAutoFit/>
          </a:bodyPr>
          <a:lstStyle/>
          <a:p>
            <a:r>
              <a:rPr lang="en-US" dirty="0" smtClean="0">
                <a:solidFill>
                  <a:schemeClr val="accent2"/>
                </a:solidFill>
              </a:rPr>
              <a:t>P</a:t>
            </a:r>
            <a:endParaRPr lang="en-US" dirty="0">
              <a:solidFill>
                <a:schemeClr val="accent2"/>
              </a:solidFill>
            </a:endParaRPr>
          </a:p>
        </p:txBody>
      </p:sp>
      <p:sp>
        <p:nvSpPr>
          <p:cNvPr id="60" name="TextBox 59"/>
          <p:cNvSpPr txBox="1"/>
          <p:nvPr/>
        </p:nvSpPr>
        <p:spPr>
          <a:xfrm>
            <a:off x="8036714" y="596000"/>
            <a:ext cx="356188" cy="369332"/>
          </a:xfrm>
          <a:prstGeom prst="rect">
            <a:avLst/>
          </a:prstGeom>
          <a:noFill/>
        </p:spPr>
        <p:txBody>
          <a:bodyPr wrap="none" rtlCol="0">
            <a:spAutoFit/>
          </a:bodyPr>
          <a:lstStyle/>
          <a:p>
            <a:r>
              <a:rPr lang="en-US" dirty="0" smtClean="0">
                <a:solidFill>
                  <a:schemeClr val="accent2"/>
                </a:solidFill>
              </a:rPr>
              <a:t>Q</a:t>
            </a:r>
            <a:endParaRPr lang="en-US" dirty="0">
              <a:solidFill>
                <a:schemeClr val="accent2"/>
              </a:solidFill>
            </a:endParaRPr>
          </a:p>
        </p:txBody>
      </p:sp>
      <p:sp>
        <p:nvSpPr>
          <p:cNvPr id="61" name="TextBox 60"/>
          <p:cNvSpPr txBox="1"/>
          <p:nvPr/>
        </p:nvSpPr>
        <p:spPr>
          <a:xfrm>
            <a:off x="423325" y="3421613"/>
            <a:ext cx="1552028" cy="369332"/>
          </a:xfrm>
          <a:prstGeom prst="rect">
            <a:avLst/>
          </a:prstGeom>
          <a:noFill/>
        </p:spPr>
        <p:txBody>
          <a:bodyPr wrap="none" rtlCol="0">
            <a:spAutoFit/>
          </a:bodyPr>
          <a:lstStyle/>
          <a:p>
            <a:r>
              <a:rPr lang="en-US" dirty="0" smtClean="0"/>
              <a:t>Another way:</a:t>
            </a:r>
            <a:endParaRPr lang="en-US" dirty="0"/>
          </a:p>
        </p:txBody>
      </p:sp>
      <p:graphicFrame>
        <p:nvGraphicFramePr>
          <p:cNvPr id="12" name="Object 11"/>
          <p:cNvGraphicFramePr>
            <a:graphicFrameLocks noChangeAspect="1"/>
          </p:cNvGraphicFramePr>
          <p:nvPr>
            <p:extLst>
              <p:ext uri="{D42A27DB-BD31-4B8C-83A1-F6EECF244321}">
                <p14:modId xmlns:p14="http://schemas.microsoft.com/office/powerpoint/2010/main" val="560631156"/>
              </p:ext>
            </p:extLst>
          </p:nvPr>
        </p:nvGraphicFramePr>
        <p:xfrm>
          <a:off x="2657475" y="3917950"/>
          <a:ext cx="7261225" cy="1012825"/>
        </p:xfrm>
        <a:graphic>
          <a:graphicData uri="http://schemas.openxmlformats.org/presentationml/2006/ole">
            <mc:AlternateContent xmlns:mc="http://schemas.openxmlformats.org/markup-compatibility/2006">
              <mc:Choice xmlns:v="urn:schemas-microsoft-com:vml" Requires="v">
                <p:oleObj spid="_x0000_s43941" name="Equation" r:id="rId13" imgW="3987720" imgH="558720" progId="Equation.3">
                  <p:embed/>
                </p:oleObj>
              </mc:Choice>
              <mc:Fallback>
                <p:oleObj name="Equation" r:id="rId13" imgW="3987720" imgH="558720" progId="Equation.3">
                  <p:embed/>
                  <p:pic>
                    <p:nvPicPr>
                      <p:cNvPr id="0" name="Object 203"/>
                      <p:cNvPicPr>
                        <a:picLocks noChangeAspect="1" noChangeArrowheads="1"/>
                      </p:cNvPicPr>
                      <p:nvPr/>
                    </p:nvPicPr>
                    <p:blipFill>
                      <a:blip r:embed="rId14"/>
                      <a:srcRect/>
                      <a:stretch>
                        <a:fillRect/>
                      </a:stretch>
                    </p:blipFill>
                    <p:spPr bwMode="auto">
                      <a:xfrm>
                        <a:off x="2657475" y="3917950"/>
                        <a:ext cx="7261225" cy="1012825"/>
                      </a:xfrm>
                      <a:prstGeom prst="rect">
                        <a:avLst/>
                      </a:prstGeom>
                      <a:noFill/>
                    </p:spPr>
                  </p:pic>
                </p:oleObj>
              </mc:Fallback>
            </mc:AlternateContent>
          </a:graphicData>
        </a:graphic>
      </p:graphicFrame>
      <p:sp>
        <p:nvSpPr>
          <p:cNvPr id="62" name="TextBox 61"/>
          <p:cNvSpPr txBox="1"/>
          <p:nvPr/>
        </p:nvSpPr>
        <p:spPr>
          <a:xfrm>
            <a:off x="137961" y="3911804"/>
            <a:ext cx="861133" cy="369332"/>
          </a:xfrm>
          <a:prstGeom prst="rect">
            <a:avLst/>
          </a:prstGeom>
          <a:noFill/>
        </p:spPr>
        <p:txBody>
          <a:bodyPr wrap="none" rtlCol="0">
            <a:spAutoFit/>
          </a:bodyPr>
          <a:lstStyle/>
          <a:p>
            <a:r>
              <a:rPr lang="en-US" u="sng" dirty="0" smtClean="0"/>
              <a:t>U</a:t>
            </a:r>
            <a:r>
              <a:rPr lang="en-US" sz="1200" dirty="0" smtClean="0"/>
              <a:t>phase,1</a:t>
            </a:r>
            <a:endParaRPr lang="en-US" sz="1200" dirty="0"/>
          </a:p>
        </p:txBody>
      </p:sp>
      <p:sp>
        <p:nvSpPr>
          <p:cNvPr id="63" name="TextBox 62"/>
          <p:cNvSpPr txBox="1"/>
          <p:nvPr/>
        </p:nvSpPr>
        <p:spPr>
          <a:xfrm>
            <a:off x="1618837" y="3893362"/>
            <a:ext cx="881973" cy="369332"/>
          </a:xfrm>
          <a:prstGeom prst="rect">
            <a:avLst/>
          </a:prstGeom>
          <a:noFill/>
        </p:spPr>
        <p:txBody>
          <a:bodyPr wrap="none" rtlCol="0">
            <a:spAutoFit/>
          </a:bodyPr>
          <a:lstStyle/>
          <a:p>
            <a:r>
              <a:rPr lang="en-US" u="sng" dirty="0" smtClean="0"/>
              <a:t>U</a:t>
            </a:r>
            <a:r>
              <a:rPr lang="en-US" sz="1200" dirty="0" smtClean="0"/>
              <a:t>phase,2</a:t>
            </a:r>
            <a:endParaRPr lang="en-US" sz="1200" dirty="0"/>
          </a:p>
        </p:txBody>
      </p:sp>
      <p:sp>
        <p:nvSpPr>
          <p:cNvPr id="14" name="Rectangle 206"/>
          <p:cNvSpPr>
            <a:spLocks noChangeArrowheads="1"/>
          </p:cNvSpPr>
          <p:nvPr/>
        </p:nvSpPr>
        <p:spPr bwMode="auto">
          <a:xfrm>
            <a:off x="272479" y="5123758"/>
            <a:ext cx="1061285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16" name="Object 15"/>
          <p:cNvGraphicFramePr>
            <a:graphicFrameLocks noChangeAspect="1"/>
          </p:cNvGraphicFramePr>
          <p:nvPr>
            <p:extLst>
              <p:ext uri="{D42A27DB-BD31-4B8C-83A1-F6EECF244321}">
                <p14:modId xmlns:p14="http://schemas.microsoft.com/office/powerpoint/2010/main" val="3712527772"/>
              </p:ext>
            </p:extLst>
          </p:nvPr>
        </p:nvGraphicFramePr>
        <p:xfrm>
          <a:off x="3092449" y="5110162"/>
          <a:ext cx="5354089" cy="407069"/>
        </p:xfrm>
        <a:graphic>
          <a:graphicData uri="http://schemas.openxmlformats.org/presentationml/2006/ole">
            <mc:AlternateContent xmlns:mc="http://schemas.openxmlformats.org/markup-compatibility/2006">
              <mc:Choice xmlns:v="urn:schemas-microsoft-com:vml" Requires="v">
                <p:oleObj spid="_x0000_s43942" name="Equation" r:id="rId15" imgW="2476440" imgH="190440" progId="Equation.3">
                  <p:embed/>
                </p:oleObj>
              </mc:Choice>
              <mc:Fallback>
                <p:oleObj name="Equation" r:id="rId15" imgW="2476440" imgH="190440" progId="Equation.3">
                  <p:embed/>
                  <p:pic>
                    <p:nvPicPr>
                      <p:cNvPr id="0" name="Object 205"/>
                      <p:cNvPicPr>
                        <a:picLocks noChangeAspect="1" noChangeArrowheads="1"/>
                      </p:cNvPicPr>
                      <p:nvPr/>
                    </p:nvPicPr>
                    <p:blipFill>
                      <a:blip r:embed="rId16"/>
                      <a:srcRect/>
                      <a:stretch>
                        <a:fillRect/>
                      </a:stretch>
                    </p:blipFill>
                    <p:spPr bwMode="auto">
                      <a:xfrm>
                        <a:off x="3092449" y="5110162"/>
                        <a:ext cx="5354089" cy="407069"/>
                      </a:xfrm>
                      <a:prstGeom prst="rect">
                        <a:avLst/>
                      </a:prstGeom>
                      <a:noFill/>
                    </p:spPr>
                  </p:pic>
                </p:oleObj>
              </mc:Fallback>
            </mc:AlternateContent>
          </a:graphicData>
        </a:graphic>
      </p:graphicFrame>
    </p:spTree>
    <p:extLst>
      <p:ext uri="{BB962C8B-B14F-4D97-AF65-F5344CB8AC3E}">
        <p14:creationId xmlns:p14="http://schemas.microsoft.com/office/powerpoint/2010/main" val="2290424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fade">
                                      <p:cBhvr>
                                        <p:cTn id="7" dur="500"/>
                                        <p:tgtEl>
                                          <p:spTgt spid="39"/>
                                        </p:tgtEl>
                                      </p:cBhvr>
                                    </p:animEffect>
                                  </p:childTnLst>
                                </p:cTn>
                              </p:par>
                              <p:par>
                                <p:cTn id="8" presetID="2" presetClass="entr" presetSubtype="4" fill="hold" nodeType="withEffect">
                                  <p:stCondLst>
                                    <p:cond delay="0"/>
                                  </p:stCondLst>
                                  <p:childTnLst>
                                    <p:set>
                                      <p:cBhvr>
                                        <p:cTn id="9" dur="1" fill="hold">
                                          <p:stCondLst>
                                            <p:cond delay="0"/>
                                          </p:stCondLst>
                                        </p:cTn>
                                        <p:tgtEl>
                                          <p:spTgt spid="40"/>
                                        </p:tgtEl>
                                        <p:attrNameLst>
                                          <p:attrName>style.visibility</p:attrName>
                                        </p:attrNameLst>
                                      </p:cBhvr>
                                      <p:to>
                                        <p:strVal val="visible"/>
                                      </p:to>
                                    </p:set>
                                    <p:anim calcmode="lin" valueType="num">
                                      <p:cBhvr additive="base">
                                        <p:cTn id="10" dur="500" fill="hold"/>
                                        <p:tgtEl>
                                          <p:spTgt spid="40"/>
                                        </p:tgtEl>
                                        <p:attrNameLst>
                                          <p:attrName>ppt_x</p:attrName>
                                        </p:attrNameLst>
                                      </p:cBhvr>
                                      <p:tavLst>
                                        <p:tav tm="0">
                                          <p:val>
                                            <p:strVal val="#ppt_x"/>
                                          </p:val>
                                        </p:tav>
                                        <p:tav tm="100000">
                                          <p:val>
                                            <p:strVal val="#ppt_x"/>
                                          </p:val>
                                        </p:tav>
                                      </p:tavLst>
                                    </p:anim>
                                    <p:anim calcmode="lin" valueType="num">
                                      <p:cBhvr additive="base">
                                        <p:cTn id="11" dur="500" fill="hold"/>
                                        <p:tgtEl>
                                          <p:spTgt spid="40"/>
                                        </p:tgtEl>
                                        <p:attrNameLst>
                                          <p:attrName>ppt_y</p:attrName>
                                        </p:attrNameLst>
                                      </p:cBhvr>
                                      <p:tavLst>
                                        <p:tav tm="0">
                                          <p:val>
                                            <p:strVal val="1+#ppt_h/2"/>
                                          </p:val>
                                        </p:tav>
                                        <p:tav tm="100000">
                                          <p:val>
                                            <p:strVal val="#ppt_y"/>
                                          </p:val>
                                        </p:tav>
                                      </p:tavLst>
                                    </p:anim>
                                  </p:childTnLst>
                                </p:cTn>
                              </p:par>
                              <p:par>
                                <p:cTn id="12" presetID="2" presetClass="entr" presetSubtype="4" fill="hold" nodeType="withEffect">
                                  <p:stCondLst>
                                    <p:cond delay="0"/>
                                  </p:stCondLst>
                                  <p:childTnLst>
                                    <p:set>
                                      <p:cBhvr>
                                        <p:cTn id="13" dur="1" fill="hold">
                                          <p:stCondLst>
                                            <p:cond delay="0"/>
                                          </p:stCondLst>
                                        </p:cTn>
                                        <p:tgtEl>
                                          <p:spTgt spid="45"/>
                                        </p:tgtEl>
                                        <p:attrNameLst>
                                          <p:attrName>style.visibility</p:attrName>
                                        </p:attrNameLst>
                                      </p:cBhvr>
                                      <p:to>
                                        <p:strVal val="visible"/>
                                      </p:to>
                                    </p:set>
                                    <p:anim calcmode="lin" valueType="num">
                                      <p:cBhvr additive="base">
                                        <p:cTn id="14" dur="500" fill="hold"/>
                                        <p:tgtEl>
                                          <p:spTgt spid="45"/>
                                        </p:tgtEl>
                                        <p:attrNameLst>
                                          <p:attrName>ppt_x</p:attrName>
                                        </p:attrNameLst>
                                      </p:cBhvr>
                                      <p:tavLst>
                                        <p:tav tm="0">
                                          <p:val>
                                            <p:strVal val="#ppt_x"/>
                                          </p:val>
                                        </p:tav>
                                        <p:tav tm="100000">
                                          <p:val>
                                            <p:strVal val="#ppt_x"/>
                                          </p:val>
                                        </p:tav>
                                      </p:tavLst>
                                    </p:anim>
                                    <p:anim calcmode="lin" valueType="num">
                                      <p:cBhvr additive="base">
                                        <p:cTn id="15" dur="500" fill="hold"/>
                                        <p:tgtEl>
                                          <p:spTgt spid="45"/>
                                        </p:tgtEl>
                                        <p:attrNameLst>
                                          <p:attrName>ppt_y</p:attrName>
                                        </p:attrNameLst>
                                      </p:cBhvr>
                                      <p:tavLst>
                                        <p:tav tm="0">
                                          <p:val>
                                            <p:strVal val="1+#ppt_h/2"/>
                                          </p:val>
                                        </p:tav>
                                        <p:tav tm="100000">
                                          <p:val>
                                            <p:strVal val="#ppt_y"/>
                                          </p:val>
                                        </p:tav>
                                      </p:tavLst>
                                    </p:anim>
                                  </p:childTnLst>
                                </p:cTn>
                              </p:par>
                              <p:par>
                                <p:cTn id="16" presetID="2" presetClass="entr" presetSubtype="4" fill="hold" nodeType="withEffect">
                                  <p:stCondLst>
                                    <p:cond delay="0"/>
                                  </p:stCondLst>
                                  <p:childTnLst>
                                    <p:set>
                                      <p:cBhvr>
                                        <p:cTn id="17" dur="1" fill="hold">
                                          <p:stCondLst>
                                            <p:cond delay="0"/>
                                          </p:stCondLst>
                                        </p:cTn>
                                        <p:tgtEl>
                                          <p:spTgt spid="54"/>
                                        </p:tgtEl>
                                        <p:attrNameLst>
                                          <p:attrName>style.visibility</p:attrName>
                                        </p:attrNameLst>
                                      </p:cBhvr>
                                      <p:to>
                                        <p:strVal val="visible"/>
                                      </p:to>
                                    </p:set>
                                    <p:anim calcmode="lin" valueType="num">
                                      <p:cBhvr additive="base">
                                        <p:cTn id="18" dur="500" fill="hold"/>
                                        <p:tgtEl>
                                          <p:spTgt spid="54"/>
                                        </p:tgtEl>
                                        <p:attrNameLst>
                                          <p:attrName>ppt_x</p:attrName>
                                        </p:attrNameLst>
                                      </p:cBhvr>
                                      <p:tavLst>
                                        <p:tav tm="0">
                                          <p:val>
                                            <p:strVal val="#ppt_x"/>
                                          </p:val>
                                        </p:tav>
                                        <p:tav tm="100000">
                                          <p:val>
                                            <p:strVal val="#ppt_x"/>
                                          </p:val>
                                        </p:tav>
                                      </p:tavLst>
                                    </p:anim>
                                    <p:anim calcmode="lin" valueType="num">
                                      <p:cBhvr additive="base">
                                        <p:cTn id="19" dur="500" fill="hold"/>
                                        <p:tgtEl>
                                          <p:spTgt spid="54"/>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55"/>
                                        </p:tgtEl>
                                        <p:attrNameLst>
                                          <p:attrName>style.visibility</p:attrName>
                                        </p:attrNameLst>
                                      </p:cBhvr>
                                      <p:to>
                                        <p:strVal val="visible"/>
                                      </p:to>
                                    </p:set>
                                    <p:anim calcmode="lin" valueType="num">
                                      <p:cBhvr additive="base">
                                        <p:cTn id="22" dur="500" fill="hold"/>
                                        <p:tgtEl>
                                          <p:spTgt spid="55"/>
                                        </p:tgtEl>
                                        <p:attrNameLst>
                                          <p:attrName>ppt_x</p:attrName>
                                        </p:attrNameLst>
                                      </p:cBhvr>
                                      <p:tavLst>
                                        <p:tav tm="0">
                                          <p:val>
                                            <p:strVal val="#ppt_x"/>
                                          </p:val>
                                        </p:tav>
                                        <p:tav tm="100000">
                                          <p:val>
                                            <p:strVal val="#ppt_x"/>
                                          </p:val>
                                        </p:tav>
                                      </p:tavLst>
                                    </p:anim>
                                    <p:anim calcmode="lin" valueType="num">
                                      <p:cBhvr additive="base">
                                        <p:cTn id="23" dur="500" fill="hold"/>
                                        <p:tgtEl>
                                          <p:spTgt spid="55"/>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58"/>
                                        </p:tgtEl>
                                        <p:attrNameLst>
                                          <p:attrName>style.visibility</p:attrName>
                                        </p:attrNameLst>
                                      </p:cBhvr>
                                      <p:to>
                                        <p:strVal val="visible"/>
                                      </p:to>
                                    </p:set>
                                    <p:anim calcmode="lin" valueType="num">
                                      <p:cBhvr additive="base">
                                        <p:cTn id="26" dur="500" fill="hold"/>
                                        <p:tgtEl>
                                          <p:spTgt spid="58"/>
                                        </p:tgtEl>
                                        <p:attrNameLst>
                                          <p:attrName>ppt_x</p:attrName>
                                        </p:attrNameLst>
                                      </p:cBhvr>
                                      <p:tavLst>
                                        <p:tav tm="0">
                                          <p:val>
                                            <p:strVal val="#ppt_x"/>
                                          </p:val>
                                        </p:tav>
                                        <p:tav tm="100000">
                                          <p:val>
                                            <p:strVal val="#ppt_x"/>
                                          </p:val>
                                        </p:tav>
                                      </p:tavLst>
                                    </p:anim>
                                    <p:anim calcmode="lin" valueType="num">
                                      <p:cBhvr additive="base">
                                        <p:cTn id="27" dur="500" fill="hold"/>
                                        <p:tgtEl>
                                          <p:spTgt spid="58"/>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childTnLst>
                                    <p:set>
                                      <p:cBhvr>
                                        <p:cTn id="29" dur="1" fill="hold">
                                          <p:stCondLst>
                                            <p:cond delay="0"/>
                                          </p:stCondLst>
                                        </p:cTn>
                                        <p:tgtEl>
                                          <p:spTgt spid="59"/>
                                        </p:tgtEl>
                                        <p:attrNameLst>
                                          <p:attrName>style.visibility</p:attrName>
                                        </p:attrNameLst>
                                      </p:cBhvr>
                                      <p:to>
                                        <p:strVal val="visible"/>
                                      </p:to>
                                    </p:set>
                                    <p:anim calcmode="lin" valueType="num">
                                      <p:cBhvr additive="base">
                                        <p:cTn id="30" dur="500" fill="hold"/>
                                        <p:tgtEl>
                                          <p:spTgt spid="59"/>
                                        </p:tgtEl>
                                        <p:attrNameLst>
                                          <p:attrName>ppt_x</p:attrName>
                                        </p:attrNameLst>
                                      </p:cBhvr>
                                      <p:tavLst>
                                        <p:tav tm="0">
                                          <p:val>
                                            <p:strVal val="#ppt_x"/>
                                          </p:val>
                                        </p:tav>
                                        <p:tav tm="100000">
                                          <p:val>
                                            <p:strVal val="#ppt_x"/>
                                          </p:val>
                                        </p:tav>
                                      </p:tavLst>
                                    </p:anim>
                                    <p:anim calcmode="lin" valueType="num">
                                      <p:cBhvr additive="base">
                                        <p:cTn id="31" dur="500" fill="hold"/>
                                        <p:tgtEl>
                                          <p:spTgt spid="59"/>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60"/>
                                        </p:tgtEl>
                                        <p:attrNameLst>
                                          <p:attrName>style.visibility</p:attrName>
                                        </p:attrNameLst>
                                      </p:cBhvr>
                                      <p:to>
                                        <p:strVal val="visible"/>
                                      </p:to>
                                    </p:set>
                                    <p:anim calcmode="lin" valueType="num">
                                      <p:cBhvr additive="base">
                                        <p:cTn id="34" dur="500" fill="hold"/>
                                        <p:tgtEl>
                                          <p:spTgt spid="60"/>
                                        </p:tgtEl>
                                        <p:attrNameLst>
                                          <p:attrName>ppt_x</p:attrName>
                                        </p:attrNameLst>
                                      </p:cBhvr>
                                      <p:tavLst>
                                        <p:tav tm="0">
                                          <p:val>
                                            <p:strVal val="#ppt_x"/>
                                          </p:val>
                                        </p:tav>
                                        <p:tav tm="100000">
                                          <p:val>
                                            <p:strVal val="#ppt_x"/>
                                          </p:val>
                                        </p:tav>
                                      </p:tavLst>
                                    </p:anim>
                                    <p:anim calcmode="lin" valueType="num">
                                      <p:cBhvr additive="base">
                                        <p:cTn id="35" dur="500" fill="hold"/>
                                        <p:tgtEl>
                                          <p:spTgt spid="60"/>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61"/>
                                        </p:tgtEl>
                                        <p:attrNameLst>
                                          <p:attrName>style.visibility</p:attrName>
                                        </p:attrNameLst>
                                      </p:cBhvr>
                                      <p:to>
                                        <p:strVal val="visible"/>
                                      </p:to>
                                    </p:set>
                                    <p:animEffect transition="in" filter="fade">
                                      <p:cBhvr>
                                        <p:cTn id="40" dur="500"/>
                                        <p:tgtEl>
                                          <p:spTgt spid="61"/>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7"/>
                                        </p:tgtEl>
                                        <p:attrNameLst>
                                          <p:attrName>style.visibility</p:attrName>
                                        </p:attrNameLst>
                                      </p:cBhvr>
                                      <p:to>
                                        <p:strVal val="visible"/>
                                      </p:to>
                                    </p:set>
                                    <p:animEffect transition="in" filter="fade">
                                      <p:cBhvr>
                                        <p:cTn id="45" dur="500"/>
                                        <p:tgtEl>
                                          <p:spTgt spid="7"/>
                                        </p:tgtEl>
                                      </p:cBhvr>
                                    </p:animEffect>
                                  </p:childTnLst>
                                </p:cTn>
                              </p:par>
                              <p:par>
                                <p:cTn id="46" presetID="10" presetClass="entr" presetSubtype="0" fill="hold" nodeType="withEffect">
                                  <p:stCondLst>
                                    <p:cond delay="0"/>
                                  </p:stCondLst>
                                  <p:childTnLst>
                                    <p:set>
                                      <p:cBhvr>
                                        <p:cTn id="47" dur="1" fill="hold">
                                          <p:stCondLst>
                                            <p:cond delay="0"/>
                                          </p:stCondLst>
                                        </p:cTn>
                                        <p:tgtEl>
                                          <p:spTgt spid="8"/>
                                        </p:tgtEl>
                                        <p:attrNameLst>
                                          <p:attrName>style.visibility</p:attrName>
                                        </p:attrNameLst>
                                      </p:cBhvr>
                                      <p:to>
                                        <p:strVal val="visible"/>
                                      </p:to>
                                    </p:set>
                                    <p:animEffect transition="in" filter="fade">
                                      <p:cBhvr>
                                        <p:cTn id="48" dur="500"/>
                                        <p:tgtEl>
                                          <p:spTgt spid="8"/>
                                        </p:tgtEl>
                                      </p:cBhvr>
                                    </p:animEffect>
                                  </p:childTnLst>
                                </p:cTn>
                              </p:par>
                              <p:par>
                                <p:cTn id="49" presetID="10" presetClass="entr" presetSubtype="0" fill="hold" nodeType="withEffect">
                                  <p:stCondLst>
                                    <p:cond delay="0"/>
                                  </p:stCondLst>
                                  <p:childTnLst>
                                    <p:set>
                                      <p:cBhvr>
                                        <p:cTn id="50" dur="1" fill="hold">
                                          <p:stCondLst>
                                            <p:cond delay="0"/>
                                          </p:stCondLst>
                                        </p:cTn>
                                        <p:tgtEl>
                                          <p:spTgt spid="9"/>
                                        </p:tgtEl>
                                        <p:attrNameLst>
                                          <p:attrName>style.visibility</p:attrName>
                                        </p:attrNameLst>
                                      </p:cBhvr>
                                      <p:to>
                                        <p:strVal val="visible"/>
                                      </p:to>
                                    </p:set>
                                    <p:animEffect transition="in" filter="fade">
                                      <p:cBhvr>
                                        <p:cTn id="51" dur="500"/>
                                        <p:tgtEl>
                                          <p:spTgt spid="9"/>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13"/>
                                        </p:tgtEl>
                                        <p:attrNameLst>
                                          <p:attrName>style.visibility</p:attrName>
                                        </p:attrNameLst>
                                      </p:cBhvr>
                                      <p:to>
                                        <p:strVal val="visible"/>
                                      </p:to>
                                    </p:set>
                                    <p:animEffect transition="in" filter="fade">
                                      <p:cBhvr>
                                        <p:cTn id="54" dur="500"/>
                                        <p:tgtEl>
                                          <p:spTgt spid="13"/>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15"/>
                                        </p:tgtEl>
                                        <p:attrNameLst>
                                          <p:attrName>style.visibility</p:attrName>
                                        </p:attrNameLst>
                                      </p:cBhvr>
                                      <p:to>
                                        <p:strVal val="visible"/>
                                      </p:to>
                                    </p:set>
                                    <p:animEffect transition="in" filter="fade">
                                      <p:cBhvr>
                                        <p:cTn id="57" dur="500"/>
                                        <p:tgtEl>
                                          <p:spTgt spid="15"/>
                                        </p:tgtEl>
                                      </p:cBhvr>
                                    </p:animEffect>
                                  </p:childTnLst>
                                </p:cTn>
                              </p:par>
                              <p:par>
                                <p:cTn id="58" presetID="10" presetClass="entr" presetSubtype="0" fill="hold" nodeType="withEffect">
                                  <p:stCondLst>
                                    <p:cond delay="0"/>
                                  </p:stCondLst>
                                  <p:childTnLst>
                                    <p:set>
                                      <p:cBhvr>
                                        <p:cTn id="59" dur="1" fill="hold">
                                          <p:stCondLst>
                                            <p:cond delay="0"/>
                                          </p:stCondLst>
                                        </p:cTn>
                                        <p:tgtEl>
                                          <p:spTgt spid="30"/>
                                        </p:tgtEl>
                                        <p:attrNameLst>
                                          <p:attrName>style.visibility</p:attrName>
                                        </p:attrNameLst>
                                      </p:cBhvr>
                                      <p:to>
                                        <p:strVal val="visible"/>
                                      </p:to>
                                    </p:set>
                                    <p:animEffect transition="in" filter="fade">
                                      <p:cBhvr>
                                        <p:cTn id="60" dur="500"/>
                                        <p:tgtEl>
                                          <p:spTgt spid="30"/>
                                        </p:tgtEl>
                                      </p:cBhvr>
                                    </p:animEffect>
                                  </p:childTnLst>
                                </p:cTn>
                              </p:par>
                              <p:par>
                                <p:cTn id="61" presetID="10" presetClass="entr" presetSubtype="0" fill="hold" nodeType="withEffect">
                                  <p:stCondLst>
                                    <p:cond delay="0"/>
                                  </p:stCondLst>
                                  <p:childTnLst>
                                    <p:set>
                                      <p:cBhvr>
                                        <p:cTn id="62" dur="1" fill="hold">
                                          <p:stCondLst>
                                            <p:cond delay="0"/>
                                          </p:stCondLst>
                                        </p:cTn>
                                        <p:tgtEl>
                                          <p:spTgt spid="36"/>
                                        </p:tgtEl>
                                        <p:attrNameLst>
                                          <p:attrName>style.visibility</p:attrName>
                                        </p:attrNameLst>
                                      </p:cBhvr>
                                      <p:to>
                                        <p:strVal val="visible"/>
                                      </p:to>
                                    </p:set>
                                    <p:animEffect transition="in" filter="fade">
                                      <p:cBhvr>
                                        <p:cTn id="63" dur="500"/>
                                        <p:tgtEl>
                                          <p:spTgt spid="36"/>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6"/>
                                        </p:tgtEl>
                                        <p:attrNameLst>
                                          <p:attrName>style.visibility</p:attrName>
                                        </p:attrNameLst>
                                      </p:cBhvr>
                                      <p:to>
                                        <p:strVal val="visible"/>
                                      </p:to>
                                    </p:set>
                                    <p:animEffect transition="in" filter="fade">
                                      <p:cBhvr>
                                        <p:cTn id="66" dur="500"/>
                                        <p:tgtEl>
                                          <p:spTgt spid="6"/>
                                        </p:tgtEl>
                                      </p:cBhvr>
                                    </p:animEffect>
                                  </p:childTnLst>
                                </p:cTn>
                              </p:par>
                              <p:par>
                                <p:cTn id="67" presetID="10" presetClass="entr" presetSubtype="0" fill="hold" nodeType="withEffect">
                                  <p:stCondLst>
                                    <p:cond delay="0"/>
                                  </p:stCondLst>
                                  <p:childTnLst>
                                    <p:set>
                                      <p:cBhvr>
                                        <p:cTn id="68" dur="1" fill="hold">
                                          <p:stCondLst>
                                            <p:cond delay="0"/>
                                          </p:stCondLst>
                                        </p:cTn>
                                        <p:tgtEl>
                                          <p:spTgt spid="35"/>
                                        </p:tgtEl>
                                        <p:attrNameLst>
                                          <p:attrName>style.visibility</p:attrName>
                                        </p:attrNameLst>
                                      </p:cBhvr>
                                      <p:to>
                                        <p:strVal val="visible"/>
                                      </p:to>
                                    </p:set>
                                    <p:animEffect transition="in" filter="fade">
                                      <p:cBhvr>
                                        <p:cTn id="69" dur="500"/>
                                        <p:tgtEl>
                                          <p:spTgt spid="35"/>
                                        </p:tgtEl>
                                      </p:cBhvr>
                                    </p:animEffect>
                                  </p:childTnLst>
                                </p:cTn>
                              </p:par>
                              <p:par>
                                <p:cTn id="70" presetID="10" presetClass="entr" presetSubtype="0" fill="hold" nodeType="withEffect">
                                  <p:stCondLst>
                                    <p:cond delay="0"/>
                                  </p:stCondLst>
                                  <p:childTnLst>
                                    <p:set>
                                      <p:cBhvr>
                                        <p:cTn id="71" dur="1" fill="hold">
                                          <p:stCondLst>
                                            <p:cond delay="0"/>
                                          </p:stCondLst>
                                        </p:cTn>
                                        <p:tgtEl>
                                          <p:spTgt spid="41"/>
                                        </p:tgtEl>
                                        <p:attrNameLst>
                                          <p:attrName>style.visibility</p:attrName>
                                        </p:attrNameLst>
                                      </p:cBhvr>
                                      <p:to>
                                        <p:strVal val="visible"/>
                                      </p:to>
                                    </p:set>
                                    <p:animEffect transition="in" filter="fade">
                                      <p:cBhvr>
                                        <p:cTn id="72" dur="500"/>
                                        <p:tgtEl>
                                          <p:spTgt spid="41"/>
                                        </p:tgtEl>
                                      </p:cBhvr>
                                    </p:animEffect>
                                  </p:childTnLst>
                                </p:cTn>
                              </p:par>
                              <p:par>
                                <p:cTn id="73" presetID="10" presetClass="entr" presetSubtype="0" fill="hold" nodeType="withEffect">
                                  <p:stCondLst>
                                    <p:cond delay="0"/>
                                  </p:stCondLst>
                                  <p:childTnLst>
                                    <p:set>
                                      <p:cBhvr>
                                        <p:cTn id="74" dur="1" fill="hold">
                                          <p:stCondLst>
                                            <p:cond delay="0"/>
                                          </p:stCondLst>
                                        </p:cTn>
                                        <p:tgtEl>
                                          <p:spTgt spid="42"/>
                                        </p:tgtEl>
                                        <p:attrNameLst>
                                          <p:attrName>style.visibility</p:attrName>
                                        </p:attrNameLst>
                                      </p:cBhvr>
                                      <p:to>
                                        <p:strVal val="visible"/>
                                      </p:to>
                                    </p:set>
                                    <p:animEffect transition="in" filter="fade">
                                      <p:cBhvr>
                                        <p:cTn id="75" dur="500"/>
                                        <p:tgtEl>
                                          <p:spTgt spid="42"/>
                                        </p:tgtEl>
                                      </p:cBhvr>
                                    </p:animEffect>
                                  </p:childTnLst>
                                </p:cTn>
                              </p:par>
                              <p:par>
                                <p:cTn id="76" presetID="10" presetClass="entr" presetSubtype="0" fill="hold" nodeType="withEffect">
                                  <p:stCondLst>
                                    <p:cond delay="0"/>
                                  </p:stCondLst>
                                  <p:childTnLst>
                                    <p:set>
                                      <p:cBhvr>
                                        <p:cTn id="77" dur="1" fill="hold">
                                          <p:stCondLst>
                                            <p:cond delay="0"/>
                                          </p:stCondLst>
                                        </p:cTn>
                                        <p:tgtEl>
                                          <p:spTgt spid="43"/>
                                        </p:tgtEl>
                                        <p:attrNameLst>
                                          <p:attrName>style.visibility</p:attrName>
                                        </p:attrNameLst>
                                      </p:cBhvr>
                                      <p:to>
                                        <p:strVal val="visible"/>
                                      </p:to>
                                    </p:set>
                                    <p:animEffect transition="in" filter="fade">
                                      <p:cBhvr>
                                        <p:cTn id="78" dur="500"/>
                                        <p:tgtEl>
                                          <p:spTgt spid="43"/>
                                        </p:tgtEl>
                                      </p:cBhvr>
                                    </p:animEffect>
                                  </p:childTnLst>
                                </p:cTn>
                              </p:par>
                              <p:par>
                                <p:cTn id="79" presetID="10" presetClass="entr" presetSubtype="0" fill="hold" grpId="0" nodeType="withEffect">
                                  <p:stCondLst>
                                    <p:cond delay="0"/>
                                  </p:stCondLst>
                                  <p:childTnLst>
                                    <p:set>
                                      <p:cBhvr>
                                        <p:cTn id="80" dur="1" fill="hold">
                                          <p:stCondLst>
                                            <p:cond delay="0"/>
                                          </p:stCondLst>
                                        </p:cTn>
                                        <p:tgtEl>
                                          <p:spTgt spid="44"/>
                                        </p:tgtEl>
                                        <p:attrNameLst>
                                          <p:attrName>style.visibility</p:attrName>
                                        </p:attrNameLst>
                                      </p:cBhvr>
                                      <p:to>
                                        <p:strVal val="visible"/>
                                      </p:to>
                                    </p:set>
                                    <p:animEffect transition="in" filter="fade">
                                      <p:cBhvr>
                                        <p:cTn id="81" dur="500"/>
                                        <p:tgtEl>
                                          <p:spTgt spid="44"/>
                                        </p:tgtEl>
                                      </p:cBhvr>
                                    </p:animEffect>
                                  </p:childTnLst>
                                </p:cTn>
                              </p:par>
                              <p:par>
                                <p:cTn id="82" presetID="10" presetClass="entr" presetSubtype="0" fill="hold" nodeType="withEffect">
                                  <p:stCondLst>
                                    <p:cond delay="0"/>
                                  </p:stCondLst>
                                  <p:childTnLst>
                                    <p:set>
                                      <p:cBhvr>
                                        <p:cTn id="83" dur="1" fill="hold">
                                          <p:stCondLst>
                                            <p:cond delay="0"/>
                                          </p:stCondLst>
                                        </p:cTn>
                                        <p:tgtEl>
                                          <p:spTgt spid="46"/>
                                        </p:tgtEl>
                                        <p:attrNameLst>
                                          <p:attrName>style.visibility</p:attrName>
                                        </p:attrNameLst>
                                      </p:cBhvr>
                                      <p:to>
                                        <p:strVal val="visible"/>
                                      </p:to>
                                    </p:set>
                                    <p:animEffect transition="in" filter="fade">
                                      <p:cBhvr>
                                        <p:cTn id="84" dur="500"/>
                                        <p:tgtEl>
                                          <p:spTgt spid="46"/>
                                        </p:tgtEl>
                                      </p:cBhvr>
                                    </p:animEffect>
                                  </p:childTnLst>
                                </p:cTn>
                              </p:par>
                              <p:par>
                                <p:cTn id="85" presetID="10" presetClass="entr" presetSubtype="0" fill="hold" grpId="0" nodeType="withEffect">
                                  <p:stCondLst>
                                    <p:cond delay="0"/>
                                  </p:stCondLst>
                                  <p:childTnLst>
                                    <p:set>
                                      <p:cBhvr>
                                        <p:cTn id="86" dur="1" fill="hold">
                                          <p:stCondLst>
                                            <p:cond delay="0"/>
                                          </p:stCondLst>
                                        </p:cTn>
                                        <p:tgtEl>
                                          <p:spTgt spid="47"/>
                                        </p:tgtEl>
                                        <p:attrNameLst>
                                          <p:attrName>style.visibility</p:attrName>
                                        </p:attrNameLst>
                                      </p:cBhvr>
                                      <p:to>
                                        <p:strVal val="visible"/>
                                      </p:to>
                                    </p:set>
                                    <p:animEffect transition="in" filter="fade">
                                      <p:cBhvr>
                                        <p:cTn id="87" dur="500"/>
                                        <p:tgtEl>
                                          <p:spTgt spid="47"/>
                                        </p:tgtEl>
                                      </p:cBhvr>
                                    </p:animEffect>
                                  </p:childTnLst>
                                </p:cTn>
                              </p:par>
                              <p:par>
                                <p:cTn id="88" presetID="10" presetClass="entr" presetSubtype="0" fill="hold" nodeType="withEffect">
                                  <p:stCondLst>
                                    <p:cond delay="0"/>
                                  </p:stCondLst>
                                  <p:childTnLst>
                                    <p:set>
                                      <p:cBhvr>
                                        <p:cTn id="89" dur="1" fill="hold">
                                          <p:stCondLst>
                                            <p:cond delay="0"/>
                                          </p:stCondLst>
                                        </p:cTn>
                                        <p:tgtEl>
                                          <p:spTgt spid="48"/>
                                        </p:tgtEl>
                                        <p:attrNameLst>
                                          <p:attrName>style.visibility</p:attrName>
                                        </p:attrNameLst>
                                      </p:cBhvr>
                                      <p:to>
                                        <p:strVal val="visible"/>
                                      </p:to>
                                    </p:set>
                                    <p:animEffect transition="in" filter="fade">
                                      <p:cBhvr>
                                        <p:cTn id="90" dur="500"/>
                                        <p:tgtEl>
                                          <p:spTgt spid="48"/>
                                        </p:tgtEl>
                                      </p:cBhvr>
                                    </p:animEffect>
                                  </p:childTnLst>
                                </p:cTn>
                              </p:par>
                              <p:par>
                                <p:cTn id="91" presetID="10" presetClass="entr" presetSubtype="0" fill="hold" nodeType="withEffect">
                                  <p:stCondLst>
                                    <p:cond delay="0"/>
                                  </p:stCondLst>
                                  <p:childTnLst>
                                    <p:set>
                                      <p:cBhvr>
                                        <p:cTn id="92" dur="1" fill="hold">
                                          <p:stCondLst>
                                            <p:cond delay="0"/>
                                          </p:stCondLst>
                                        </p:cTn>
                                        <p:tgtEl>
                                          <p:spTgt spid="49"/>
                                        </p:tgtEl>
                                        <p:attrNameLst>
                                          <p:attrName>style.visibility</p:attrName>
                                        </p:attrNameLst>
                                      </p:cBhvr>
                                      <p:to>
                                        <p:strVal val="visible"/>
                                      </p:to>
                                    </p:set>
                                    <p:animEffect transition="in" filter="fade">
                                      <p:cBhvr>
                                        <p:cTn id="93" dur="500"/>
                                        <p:tgtEl>
                                          <p:spTgt spid="49"/>
                                        </p:tgtEl>
                                      </p:cBhvr>
                                    </p:animEffect>
                                  </p:childTnLst>
                                </p:cTn>
                              </p:par>
                              <p:par>
                                <p:cTn id="94" presetID="10" presetClass="entr" presetSubtype="0" fill="hold" grpId="0" nodeType="withEffect">
                                  <p:stCondLst>
                                    <p:cond delay="0"/>
                                  </p:stCondLst>
                                  <p:childTnLst>
                                    <p:set>
                                      <p:cBhvr>
                                        <p:cTn id="95" dur="1" fill="hold">
                                          <p:stCondLst>
                                            <p:cond delay="0"/>
                                          </p:stCondLst>
                                        </p:cTn>
                                        <p:tgtEl>
                                          <p:spTgt spid="33"/>
                                        </p:tgtEl>
                                        <p:attrNameLst>
                                          <p:attrName>style.visibility</p:attrName>
                                        </p:attrNameLst>
                                      </p:cBhvr>
                                      <p:to>
                                        <p:strVal val="visible"/>
                                      </p:to>
                                    </p:set>
                                    <p:animEffect transition="in" filter="fade">
                                      <p:cBhvr>
                                        <p:cTn id="96" dur="500"/>
                                        <p:tgtEl>
                                          <p:spTgt spid="33"/>
                                        </p:tgtEl>
                                      </p:cBhvr>
                                    </p:animEffect>
                                  </p:childTnLst>
                                </p:cTn>
                              </p:par>
                              <p:par>
                                <p:cTn id="97" presetID="10" presetClass="entr" presetSubtype="0" fill="hold" grpId="0" nodeType="withEffect">
                                  <p:stCondLst>
                                    <p:cond delay="0"/>
                                  </p:stCondLst>
                                  <p:childTnLst>
                                    <p:set>
                                      <p:cBhvr>
                                        <p:cTn id="98" dur="1" fill="hold">
                                          <p:stCondLst>
                                            <p:cond delay="0"/>
                                          </p:stCondLst>
                                        </p:cTn>
                                        <p:tgtEl>
                                          <p:spTgt spid="37"/>
                                        </p:tgtEl>
                                        <p:attrNameLst>
                                          <p:attrName>style.visibility</p:attrName>
                                        </p:attrNameLst>
                                      </p:cBhvr>
                                      <p:to>
                                        <p:strVal val="visible"/>
                                      </p:to>
                                    </p:set>
                                    <p:animEffect transition="in" filter="fade">
                                      <p:cBhvr>
                                        <p:cTn id="99" dur="500"/>
                                        <p:tgtEl>
                                          <p:spTgt spid="37"/>
                                        </p:tgtEl>
                                      </p:cBhvr>
                                    </p:animEffect>
                                  </p:childTnLst>
                                </p:cTn>
                              </p:par>
                              <p:par>
                                <p:cTn id="100" presetID="10" presetClass="entr" presetSubtype="0" fill="hold" grpId="0" nodeType="withEffect">
                                  <p:stCondLst>
                                    <p:cond delay="0"/>
                                  </p:stCondLst>
                                  <p:childTnLst>
                                    <p:set>
                                      <p:cBhvr>
                                        <p:cTn id="101" dur="1" fill="hold">
                                          <p:stCondLst>
                                            <p:cond delay="0"/>
                                          </p:stCondLst>
                                        </p:cTn>
                                        <p:tgtEl>
                                          <p:spTgt spid="38"/>
                                        </p:tgtEl>
                                        <p:attrNameLst>
                                          <p:attrName>style.visibility</p:attrName>
                                        </p:attrNameLst>
                                      </p:cBhvr>
                                      <p:to>
                                        <p:strVal val="visible"/>
                                      </p:to>
                                    </p:set>
                                    <p:animEffect transition="in" filter="fade">
                                      <p:cBhvr>
                                        <p:cTn id="102" dur="500"/>
                                        <p:tgtEl>
                                          <p:spTgt spid="38"/>
                                        </p:tgtEl>
                                      </p:cBhvr>
                                    </p:animEffect>
                                  </p:childTnLst>
                                </p:cTn>
                              </p:par>
                              <p:par>
                                <p:cTn id="103" presetID="10" presetClass="entr" presetSubtype="0" fill="hold" grpId="0" nodeType="withEffect">
                                  <p:stCondLst>
                                    <p:cond delay="0"/>
                                  </p:stCondLst>
                                  <p:childTnLst>
                                    <p:set>
                                      <p:cBhvr>
                                        <p:cTn id="104" dur="1" fill="hold">
                                          <p:stCondLst>
                                            <p:cond delay="0"/>
                                          </p:stCondLst>
                                        </p:cTn>
                                        <p:tgtEl>
                                          <p:spTgt spid="62"/>
                                        </p:tgtEl>
                                        <p:attrNameLst>
                                          <p:attrName>style.visibility</p:attrName>
                                        </p:attrNameLst>
                                      </p:cBhvr>
                                      <p:to>
                                        <p:strVal val="visible"/>
                                      </p:to>
                                    </p:set>
                                    <p:animEffect transition="in" filter="fade">
                                      <p:cBhvr>
                                        <p:cTn id="105" dur="500"/>
                                        <p:tgtEl>
                                          <p:spTgt spid="62"/>
                                        </p:tgtEl>
                                      </p:cBhvr>
                                    </p:animEffect>
                                  </p:childTnLst>
                                </p:cTn>
                              </p:par>
                              <p:par>
                                <p:cTn id="106" presetID="10" presetClass="entr" presetSubtype="0" fill="hold" grpId="0" nodeType="withEffect">
                                  <p:stCondLst>
                                    <p:cond delay="0"/>
                                  </p:stCondLst>
                                  <p:childTnLst>
                                    <p:set>
                                      <p:cBhvr>
                                        <p:cTn id="107" dur="1" fill="hold">
                                          <p:stCondLst>
                                            <p:cond delay="0"/>
                                          </p:stCondLst>
                                        </p:cTn>
                                        <p:tgtEl>
                                          <p:spTgt spid="63"/>
                                        </p:tgtEl>
                                        <p:attrNameLst>
                                          <p:attrName>style.visibility</p:attrName>
                                        </p:attrNameLst>
                                      </p:cBhvr>
                                      <p:to>
                                        <p:strVal val="visible"/>
                                      </p:to>
                                    </p:set>
                                    <p:animEffect transition="in" filter="fade">
                                      <p:cBhvr>
                                        <p:cTn id="108" dur="500"/>
                                        <p:tgtEl>
                                          <p:spTgt spid="63"/>
                                        </p:tgtEl>
                                      </p:cBhvr>
                                    </p:animEffect>
                                  </p:childTnLst>
                                </p:cTn>
                              </p:par>
                            </p:childTnLst>
                          </p:cTn>
                        </p:par>
                      </p:childTnLst>
                    </p:cTn>
                  </p:par>
                  <p:par>
                    <p:cTn id="109" fill="hold">
                      <p:stCondLst>
                        <p:cond delay="indefinite"/>
                      </p:stCondLst>
                      <p:childTnLst>
                        <p:par>
                          <p:cTn id="110" fill="hold">
                            <p:stCondLst>
                              <p:cond delay="0"/>
                            </p:stCondLst>
                            <p:childTnLst>
                              <p:par>
                                <p:cTn id="111" presetID="10" presetClass="entr" presetSubtype="0" fill="hold" nodeType="clickEffect">
                                  <p:stCondLst>
                                    <p:cond delay="0"/>
                                  </p:stCondLst>
                                  <p:childTnLst>
                                    <p:set>
                                      <p:cBhvr>
                                        <p:cTn id="112" dur="1" fill="hold">
                                          <p:stCondLst>
                                            <p:cond delay="0"/>
                                          </p:stCondLst>
                                        </p:cTn>
                                        <p:tgtEl>
                                          <p:spTgt spid="12"/>
                                        </p:tgtEl>
                                        <p:attrNameLst>
                                          <p:attrName>style.visibility</p:attrName>
                                        </p:attrNameLst>
                                      </p:cBhvr>
                                      <p:to>
                                        <p:strVal val="visible"/>
                                      </p:to>
                                    </p:set>
                                    <p:animEffect transition="in" filter="fade">
                                      <p:cBhvr>
                                        <p:cTn id="113" dur="500"/>
                                        <p:tgtEl>
                                          <p:spTgt spid="12"/>
                                        </p:tgtEl>
                                      </p:cBhvr>
                                    </p:animEffect>
                                  </p:childTnLst>
                                </p:cTn>
                              </p:par>
                            </p:childTnLst>
                          </p:cTn>
                        </p:par>
                      </p:childTnLst>
                    </p:cTn>
                  </p:par>
                  <p:par>
                    <p:cTn id="114" fill="hold">
                      <p:stCondLst>
                        <p:cond delay="indefinite"/>
                      </p:stCondLst>
                      <p:childTnLst>
                        <p:par>
                          <p:cTn id="115" fill="hold">
                            <p:stCondLst>
                              <p:cond delay="0"/>
                            </p:stCondLst>
                            <p:childTnLst>
                              <p:par>
                                <p:cTn id="116" presetID="10" presetClass="entr" presetSubtype="0" fill="hold" nodeType="clickEffect">
                                  <p:stCondLst>
                                    <p:cond delay="0"/>
                                  </p:stCondLst>
                                  <p:childTnLst>
                                    <p:set>
                                      <p:cBhvr>
                                        <p:cTn id="117" dur="1" fill="hold">
                                          <p:stCondLst>
                                            <p:cond delay="0"/>
                                          </p:stCondLst>
                                        </p:cTn>
                                        <p:tgtEl>
                                          <p:spTgt spid="16"/>
                                        </p:tgtEl>
                                        <p:attrNameLst>
                                          <p:attrName>style.visibility</p:attrName>
                                        </p:attrNameLst>
                                      </p:cBhvr>
                                      <p:to>
                                        <p:strVal val="visible"/>
                                      </p:to>
                                    </p:set>
                                    <p:animEffect transition="in" filter="fade">
                                      <p:cBhvr>
                                        <p:cTn id="118" dur="500"/>
                                        <p:tgtEl>
                                          <p:spTgt spid="16"/>
                                        </p:tgtEl>
                                      </p:cBhvr>
                                    </p:animEffect>
                                  </p:childTnLst>
                                </p:cTn>
                              </p:par>
                            </p:childTnLst>
                          </p:cTn>
                        </p:par>
                      </p:childTnLst>
                    </p:cTn>
                  </p:par>
                  <p:par>
                    <p:cTn id="119" fill="hold">
                      <p:stCondLst>
                        <p:cond delay="indefinite"/>
                      </p:stCondLst>
                      <p:childTnLst>
                        <p:par>
                          <p:cTn id="120" fill="hold">
                            <p:stCondLst>
                              <p:cond delay="0"/>
                            </p:stCondLst>
                            <p:childTnLst>
                              <p:par>
                                <p:cTn id="121" presetID="2" presetClass="entr" presetSubtype="4" fill="hold" nodeType="clickEffect">
                                  <p:stCondLst>
                                    <p:cond delay="0"/>
                                  </p:stCondLst>
                                  <p:childTnLst>
                                    <p:set>
                                      <p:cBhvr>
                                        <p:cTn id="122" dur="1" fill="hold">
                                          <p:stCondLst>
                                            <p:cond delay="0"/>
                                          </p:stCondLst>
                                        </p:cTn>
                                        <p:tgtEl>
                                          <p:spTgt spid="34"/>
                                        </p:tgtEl>
                                        <p:attrNameLst>
                                          <p:attrName>style.visibility</p:attrName>
                                        </p:attrNameLst>
                                      </p:cBhvr>
                                      <p:to>
                                        <p:strVal val="visible"/>
                                      </p:to>
                                    </p:set>
                                    <p:anim calcmode="lin" valueType="num">
                                      <p:cBhvr additive="base">
                                        <p:cTn id="123" dur="500" fill="hold"/>
                                        <p:tgtEl>
                                          <p:spTgt spid="34"/>
                                        </p:tgtEl>
                                        <p:attrNameLst>
                                          <p:attrName>ppt_x</p:attrName>
                                        </p:attrNameLst>
                                      </p:cBhvr>
                                      <p:tavLst>
                                        <p:tav tm="0">
                                          <p:val>
                                            <p:strVal val="#ppt_x"/>
                                          </p:val>
                                        </p:tav>
                                        <p:tav tm="100000">
                                          <p:val>
                                            <p:strVal val="#ppt_x"/>
                                          </p:val>
                                        </p:tav>
                                      </p:tavLst>
                                    </p:anim>
                                    <p:anim calcmode="lin" valueType="num">
                                      <p:cBhvr additive="base">
                                        <p:cTn id="124"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5" grpId="0" animBg="1"/>
      <p:bldP spid="6" grpId="0" animBg="1"/>
      <p:bldP spid="44" grpId="0" animBg="1"/>
      <p:bldP spid="47" grpId="0" animBg="1"/>
      <p:bldP spid="33" grpId="0"/>
      <p:bldP spid="37" grpId="0"/>
      <p:bldP spid="38" grpId="0"/>
      <p:bldP spid="55" grpId="0"/>
      <p:bldP spid="58" grpId="0"/>
      <p:bldP spid="59" grpId="0"/>
      <p:bldP spid="60" grpId="0"/>
      <p:bldP spid="61" grpId="0"/>
      <p:bldP spid="62" grpId="0"/>
      <p:bldP spid="6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3</a:t>
            </a:r>
            <a:r>
              <a:rPr lang="en-US" dirty="0" smtClean="0">
                <a:sym typeface="Symbol" panose="05050102010706020507" pitchFamily="18" charset="2"/>
              </a:rPr>
              <a:t> </a:t>
            </a:r>
            <a:br>
              <a:rPr lang="en-US" dirty="0" smtClean="0">
                <a:sym typeface="Symbol" panose="05050102010706020507" pitchFamily="18" charset="2"/>
              </a:rPr>
            </a:br>
            <a:r>
              <a:rPr lang="en-US" dirty="0"/>
              <a:t/>
            </a:r>
            <a:br>
              <a:rPr lang="en-US" dirty="0"/>
            </a:br>
            <a:endParaRPr lang="en-US" dirty="0"/>
          </a:p>
        </p:txBody>
      </p:sp>
      <p:sp>
        <p:nvSpPr>
          <p:cNvPr id="3" name="Rectangle 2"/>
          <p:cNvSpPr/>
          <p:nvPr/>
        </p:nvSpPr>
        <p:spPr>
          <a:xfrm>
            <a:off x="992560" y="1412776"/>
            <a:ext cx="8136904" cy="2862322"/>
          </a:xfrm>
          <a:prstGeom prst="rect">
            <a:avLst/>
          </a:prstGeom>
        </p:spPr>
        <p:txBody>
          <a:bodyPr wrap="square">
            <a:spAutoFit/>
          </a:bodyPr>
          <a:lstStyle/>
          <a:p>
            <a:pPr marL="270510" indent="-270510">
              <a:spcAft>
                <a:spcPts val="0"/>
              </a:spcAft>
            </a:pPr>
            <a:r>
              <a:rPr lang="en-US" sz="2000" dirty="0">
                <a:latin typeface="Times New Roman" panose="02020603050405020304" pitchFamily="18" charset="0"/>
                <a:ea typeface="Times New Roman" panose="02020603050405020304" pitchFamily="18" charset="0"/>
              </a:rPr>
              <a:t>	A turbine generator is delivering 20MW at 50Hz to a local load; </a:t>
            </a:r>
            <a:endParaRPr lang="en-US" sz="2000" dirty="0" smtClean="0">
              <a:latin typeface="Times New Roman" panose="02020603050405020304" pitchFamily="18" charset="0"/>
              <a:ea typeface="Times New Roman" panose="02020603050405020304" pitchFamily="18" charset="0"/>
            </a:endParaRPr>
          </a:p>
          <a:p>
            <a:pPr marL="270510" indent="-270510">
              <a:spcAft>
                <a:spcPts val="0"/>
              </a:spcAft>
            </a:pPr>
            <a:r>
              <a:rPr lang="en-US" sz="2000" dirty="0" smtClean="0">
                <a:latin typeface="Times New Roman" panose="02020603050405020304" pitchFamily="18" charset="0"/>
                <a:ea typeface="Times New Roman" panose="02020603050405020304" pitchFamily="18" charset="0"/>
              </a:rPr>
              <a:t>	it </a:t>
            </a:r>
            <a:r>
              <a:rPr lang="en-US" sz="2000" dirty="0">
                <a:latin typeface="Times New Roman" panose="02020603050405020304" pitchFamily="18" charset="0"/>
                <a:ea typeface="Times New Roman" panose="02020603050405020304" pitchFamily="18" charset="0"/>
              </a:rPr>
              <a:t>is not connected to the grid. </a:t>
            </a:r>
            <a:endParaRPr lang="en-US" sz="2000" dirty="0" smtClean="0">
              <a:latin typeface="Times New Roman" panose="02020603050405020304" pitchFamily="18" charset="0"/>
              <a:ea typeface="Times New Roman" panose="02020603050405020304" pitchFamily="18" charset="0"/>
            </a:endParaRPr>
          </a:p>
          <a:p>
            <a:pPr marL="270510" indent="-270510">
              <a:spcAft>
                <a:spcPts val="0"/>
              </a:spcAft>
            </a:pPr>
            <a:endParaRPr lang="en-US" sz="2000" dirty="0">
              <a:latin typeface="Times New Roman" panose="02020603050405020304" pitchFamily="18" charset="0"/>
              <a:ea typeface="Times New Roman" panose="02020603050405020304" pitchFamily="18" charset="0"/>
            </a:endParaRPr>
          </a:p>
          <a:p>
            <a:pPr marL="270510" indent="-270510">
              <a:spcAft>
                <a:spcPts val="0"/>
              </a:spcAft>
            </a:pPr>
            <a:r>
              <a:rPr lang="en-US" sz="2000" dirty="0" smtClean="0">
                <a:latin typeface="Times New Roman" panose="02020603050405020304" pitchFamily="18" charset="0"/>
                <a:ea typeface="Times New Roman" panose="02020603050405020304" pitchFamily="18" charset="0"/>
              </a:rPr>
              <a:t>	The </a:t>
            </a:r>
            <a:r>
              <a:rPr lang="en-US" sz="2000" dirty="0">
                <a:latin typeface="Times New Roman" panose="02020603050405020304" pitchFamily="18" charset="0"/>
                <a:ea typeface="Times New Roman" panose="02020603050405020304" pitchFamily="18" charset="0"/>
              </a:rPr>
              <a:t>load suddenly drops to 15MW; </a:t>
            </a:r>
            <a:endParaRPr lang="en-US" sz="2000" dirty="0" smtClean="0">
              <a:latin typeface="Times New Roman" panose="02020603050405020304" pitchFamily="18" charset="0"/>
              <a:ea typeface="Times New Roman" panose="02020603050405020304" pitchFamily="18" charset="0"/>
            </a:endParaRPr>
          </a:p>
          <a:p>
            <a:pPr marL="270510" indent="-270510">
              <a:spcAft>
                <a:spcPts val="0"/>
              </a:spcAft>
            </a:pPr>
            <a:r>
              <a:rPr lang="en-US" sz="2000" dirty="0">
                <a:latin typeface="Times New Roman" panose="02020603050405020304" pitchFamily="18" charset="0"/>
                <a:ea typeface="Times New Roman" panose="02020603050405020304" pitchFamily="18" charset="0"/>
              </a:rPr>
              <a:t>	</a:t>
            </a:r>
            <a:r>
              <a:rPr lang="en-US" sz="2000" dirty="0" smtClean="0">
                <a:latin typeface="Times New Roman" panose="02020603050405020304" pitchFamily="18" charset="0"/>
                <a:ea typeface="Times New Roman" panose="02020603050405020304" pitchFamily="18" charset="0"/>
              </a:rPr>
              <a:t>and </a:t>
            </a:r>
            <a:r>
              <a:rPr lang="en-US" sz="2000" dirty="0">
                <a:latin typeface="Times New Roman" panose="02020603050405020304" pitchFamily="18" charset="0"/>
                <a:ea typeface="Times New Roman" panose="02020603050405020304" pitchFamily="18" charset="0"/>
              </a:rPr>
              <a:t>the turbine governor starts to close the steam valve after a delay of 0.5s. </a:t>
            </a:r>
            <a:endParaRPr lang="en-US" sz="2000" dirty="0" smtClean="0">
              <a:latin typeface="Times New Roman" panose="02020603050405020304" pitchFamily="18" charset="0"/>
              <a:ea typeface="Times New Roman" panose="02020603050405020304" pitchFamily="18" charset="0"/>
            </a:endParaRPr>
          </a:p>
          <a:p>
            <a:pPr marL="270510" indent="-270510">
              <a:spcAft>
                <a:spcPts val="0"/>
              </a:spcAft>
            </a:pPr>
            <a:endParaRPr lang="en-US" sz="2000" dirty="0">
              <a:latin typeface="Times New Roman" panose="02020603050405020304" pitchFamily="18" charset="0"/>
              <a:ea typeface="Times New Roman" panose="02020603050405020304" pitchFamily="18" charset="0"/>
            </a:endParaRPr>
          </a:p>
          <a:p>
            <a:pPr marL="270510" indent="-270510">
              <a:spcAft>
                <a:spcPts val="0"/>
              </a:spcAft>
            </a:pPr>
            <a:r>
              <a:rPr lang="en-US" sz="2000" dirty="0" smtClean="0">
                <a:latin typeface="Times New Roman" panose="02020603050405020304" pitchFamily="18" charset="0"/>
                <a:ea typeface="Times New Roman" panose="02020603050405020304" pitchFamily="18" charset="0"/>
              </a:rPr>
              <a:t>	The </a:t>
            </a:r>
            <a:r>
              <a:rPr lang="en-US" sz="2000" dirty="0">
                <a:latin typeface="Times New Roman" panose="02020603050405020304" pitchFamily="18" charset="0"/>
                <a:ea typeface="Times New Roman" panose="02020603050405020304" pitchFamily="18" charset="0"/>
              </a:rPr>
              <a:t>stored energy in the rotating parts is 80MJ at 3000rev/min. What is the generated frequency at the end of the 0.5s delay?</a:t>
            </a:r>
            <a:endParaRPr lang="en-US" sz="1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050044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3</a:t>
            </a:r>
            <a:r>
              <a:rPr lang="en-US" dirty="0" smtClean="0">
                <a:sym typeface="Symbol" panose="05050102010706020507" pitchFamily="18" charset="2"/>
              </a:rPr>
              <a:t> </a:t>
            </a:r>
            <a:br>
              <a:rPr lang="en-US" dirty="0" smtClean="0">
                <a:sym typeface="Symbol" panose="05050102010706020507" pitchFamily="18" charset="2"/>
              </a:rPr>
            </a:br>
            <a:r>
              <a:rPr lang="en-US" dirty="0"/>
              <a:t/>
            </a:r>
            <a:br>
              <a:rPr lang="en-US" dirty="0"/>
            </a:br>
            <a:endParaRPr lang="en-US" dirty="0"/>
          </a:p>
        </p:txBody>
      </p:sp>
      <p:sp>
        <p:nvSpPr>
          <p:cNvPr id="3" name="Rectangle 2"/>
          <p:cNvSpPr/>
          <p:nvPr/>
        </p:nvSpPr>
        <p:spPr>
          <a:xfrm>
            <a:off x="992560" y="1412776"/>
            <a:ext cx="8136904" cy="2862322"/>
          </a:xfrm>
          <a:prstGeom prst="rect">
            <a:avLst/>
          </a:prstGeom>
        </p:spPr>
        <p:txBody>
          <a:bodyPr wrap="square">
            <a:spAutoFit/>
          </a:bodyPr>
          <a:lstStyle/>
          <a:p>
            <a:pPr marL="270510" indent="-270510">
              <a:spcAft>
                <a:spcPts val="0"/>
              </a:spcAft>
            </a:pPr>
            <a:r>
              <a:rPr lang="en-US" sz="2000" dirty="0">
                <a:latin typeface="Times New Roman" panose="02020603050405020304" pitchFamily="18" charset="0"/>
                <a:ea typeface="Times New Roman" panose="02020603050405020304" pitchFamily="18" charset="0"/>
              </a:rPr>
              <a:t>	A turbine generator is delivering 20MW at 50Hz to a local load; </a:t>
            </a:r>
            <a:endParaRPr lang="en-US" sz="2000" dirty="0" smtClean="0">
              <a:latin typeface="Times New Roman" panose="02020603050405020304" pitchFamily="18" charset="0"/>
              <a:ea typeface="Times New Roman" panose="02020603050405020304" pitchFamily="18" charset="0"/>
            </a:endParaRPr>
          </a:p>
          <a:p>
            <a:pPr marL="270510" indent="-270510">
              <a:spcAft>
                <a:spcPts val="0"/>
              </a:spcAft>
            </a:pPr>
            <a:r>
              <a:rPr lang="en-US" sz="2000" dirty="0" smtClean="0">
                <a:latin typeface="Times New Roman" panose="02020603050405020304" pitchFamily="18" charset="0"/>
                <a:ea typeface="Times New Roman" panose="02020603050405020304" pitchFamily="18" charset="0"/>
              </a:rPr>
              <a:t>	it </a:t>
            </a:r>
            <a:r>
              <a:rPr lang="en-US" sz="2000" dirty="0">
                <a:latin typeface="Times New Roman" panose="02020603050405020304" pitchFamily="18" charset="0"/>
                <a:ea typeface="Times New Roman" panose="02020603050405020304" pitchFamily="18" charset="0"/>
              </a:rPr>
              <a:t>is not connected to the grid. </a:t>
            </a:r>
            <a:endParaRPr lang="en-US" sz="2000" dirty="0" smtClean="0">
              <a:latin typeface="Times New Roman" panose="02020603050405020304" pitchFamily="18" charset="0"/>
              <a:ea typeface="Times New Roman" panose="02020603050405020304" pitchFamily="18" charset="0"/>
            </a:endParaRPr>
          </a:p>
          <a:p>
            <a:pPr marL="270510" indent="-270510">
              <a:spcAft>
                <a:spcPts val="0"/>
              </a:spcAft>
            </a:pPr>
            <a:endParaRPr lang="en-US" sz="2000" dirty="0">
              <a:latin typeface="Times New Roman" panose="02020603050405020304" pitchFamily="18" charset="0"/>
              <a:ea typeface="Times New Roman" panose="02020603050405020304" pitchFamily="18" charset="0"/>
            </a:endParaRPr>
          </a:p>
          <a:p>
            <a:pPr marL="270510" indent="-270510">
              <a:spcAft>
                <a:spcPts val="0"/>
              </a:spcAft>
            </a:pPr>
            <a:r>
              <a:rPr lang="en-US" sz="2000" dirty="0" smtClean="0">
                <a:latin typeface="Times New Roman" panose="02020603050405020304" pitchFamily="18" charset="0"/>
                <a:ea typeface="Times New Roman" panose="02020603050405020304" pitchFamily="18" charset="0"/>
              </a:rPr>
              <a:t>	The </a:t>
            </a:r>
            <a:r>
              <a:rPr lang="en-US" sz="2000" dirty="0">
                <a:latin typeface="Times New Roman" panose="02020603050405020304" pitchFamily="18" charset="0"/>
                <a:ea typeface="Times New Roman" panose="02020603050405020304" pitchFamily="18" charset="0"/>
              </a:rPr>
              <a:t>load suddenly drops to 15MW; </a:t>
            </a:r>
            <a:endParaRPr lang="en-US" sz="2000" dirty="0" smtClean="0">
              <a:latin typeface="Times New Roman" panose="02020603050405020304" pitchFamily="18" charset="0"/>
              <a:ea typeface="Times New Roman" panose="02020603050405020304" pitchFamily="18" charset="0"/>
            </a:endParaRPr>
          </a:p>
          <a:p>
            <a:pPr marL="270510" indent="-270510">
              <a:spcAft>
                <a:spcPts val="0"/>
              </a:spcAft>
            </a:pPr>
            <a:r>
              <a:rPr lang="en-US" sz="2000" dirty="0">
                <a:latin typeface="Times New Roman" panose="02020603050405020304" pitchFamily="18" charset="0"/>
                <a:ea typeface="Times New Roman" panose="02020603050405020304" pitchFamily="18" charset="0"/>
              </a:rPr>
              <a:t>	</a:t>
            </a:r>
            <a:r>
              <a:rPr lang="en-US" sz="2000" dirty="0" smtClean="0">
                <a:latin typeface="Times New Roman" panose="02020603050405020304" pitchFamily="18" charset="0"/>
                <a:ea typeface="Times New Roman" panose="02020603050405020304" pitchFamily="18" charset="0"/>
              </a:rPr>
              <a:t>and </a:t>
            </a:r>
            <a:r>
              <a:rPr lang="en-US" sz="2000" dirty="0">
                <a:latin typeface="Times New Roman" panose="02020603050405020304" pitchFamily="18" charset="0"/>
                <a:ea typeface="Times New Roman" panose="02020603050405020304" pitchFamily="18" charset="0"/>
              </a:rPr>
              <a:t>the turbine governor starts to close the steam valve after a delay of 0.5s. </a:t>
            </a:r>
            <a:endParaRPr lang="en-US" sz="2000" dirty="0" smtClean="0">
              <a:latin typeface="Times New Roman" panose="02020603050405020304" pitchFamily="18" charset="0"/>
              <a:ea typeface="Times New Roman" panose="02020603050405020304" pitchFamily="18" charset="0"/>
            </a:endParaRPr>
          </a:p>
          <a:p>
            <a:pPr marL="270510" indent="-270510">
              <a:spcAft>
                <a:spcPts val="0"/>
              </a:spcAft>
            </a:pPr>
            <a:endParaRPr lang="en-US" sz="2000" dirty="0">
              <a:latin typeface="Times New Roman" panose="02020603050405020304" pitchFamily="18" charset="0"/>
              <a:ea typeface="Times New Roman" panose="02020603050405020304" pitchFamily="18" charset="0"/>
            </a:endParaRPr>
          </a:p>
          <a:p>
            <a:pPr marL="270510" indent="-270510">
              <a:spcAft>
                <a:spcPts val="0"/>
              </a:spcAft>
            </a:pPr>
            <a:r>
              <a:rPr lang="en-US" sz="2000" dirty="0" smtClean="0">
                <a:latin typeface="Times New Roman" panose="02020603050405020304" pitchFamily="18" charset="0"/>
                <a:ea typeface="Times New Roman" panose="02020603050405020304" pitchFamily="18" charset="0"/>
              </a:rPr>
              <a:t>	The </a:t>
            </a:r>
            <a:r>
              <a:rPr lang="en-US" sz="2000" dirty="0">
                <a:latin typeface="Times New Roman" panose="02020603050405020304" pitchFamily="18" charset="0"/>
                <a:ea typeface="Times New Roman" panose="02020603050405020304" pitchFamily="18" charset="0"/>
              </a:rPr>
              <a:t>stored energy in the rotating parts is 80MJ at 3000rev/min. What is the generated frequency at the end of the 0.5s delay?</a:t>
            </a:r>
            <a:endParaRPr lang="en-US" sz="1400" dirty="0">
              <a:effectLst/>
              <a:latin typeface="Times New Roman" panose="02020603050405020304" pitchFamily="18" charset="0"/>
              <a:ea typeface="Times New Roman" panose="02020603050405020304" pitchFamily="18" charset="0"/>
            </a:endParaRPr>
          </a:p>
        </p:txBody>
      </p:sp>
      <p:pic>
        <p:nvPicPr>
          <p:cNvPr id="5" name="Picture 4"/>
          <p:cNvPicPr>
            <a:picLocks noChangeAspect="1"/>
          </p:cNvPicPr>
          <p:nvPr/>
        </p:nvPicPr>
        <p:blipFill>
          <a:blip r:embed="rId3"/>
          <a:stretch>
            <a:fillRect/>
          </a:stretch>
        </p:blipFill>
        <p:spPr>
          <a:xfrm>
            <a:off x="2527362" y="5013176"/>
            <a:ext cx="5067300" cy="1057275"/>
          </a:xfrm>
          <a:prstGeom prst="rect">
            <a:avLst/>
          </a:prstGeom>
        </p:spPr>
      </p:pic>
    </p:spTree>
    <p:extLst>
      <p:ext uri="{BB962C8B-B14F-4D97-AF65-F5344CB8AC3E}">
        <p14:creationId xmlns:p14="http://schemas.microsoft.com/office/powerpoint/2010/main" val="2356268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3</a:t>
            </a:r>
            <a:r>
              <a:rPr lang="en-US" dirty="0" smtClean="0">
                <a:sym typeface="Symbol" panose="05050102010706020507" pitchFamily="18" charset="2"/>
              </a:rPr>
              <a:t> </a:t>
            </a:r>
            <a:r>
              <a:rPr lang="en-US" dirty="0">
                <a:sym typeface="Symbol" panose="05050102010706020507" pitchFamily="18" charset="2"/>
              </a:rPr>
              <a:t/>
            </a:r>
            <a:br>
              <a:rPr lang="en-US" dirty="0">
                <a:sym typeface="Symbol" panose="05050102010706020507" pitchFamily="18" charset="2"/>
              </a:rPr>
            </a:br>
            <a:r>
              <a:rPr lang="en-US" sz="2400" b="0" dirty="0">
                <a:sym typeface="Symbol" panose="05050102010706020507" pitchFamily="18" charset="2"/>
              </a:rPr>
              <a:t>What is the generated frequency at the end of the 0.5s delay?</a:t>
            </a:r>
            <a:br>
              <a:rPr lang="en-US" sz="2400" b="0" dirty="0">
                <a:sym typeface="Symbol" panose="05050102010706020507" pitchFamily="18" charset="2"/>
              </a:rPr>
            </a:br>
            <a:r>
              <a:rPr lang="en-US" dirty="0" smtClean="0"/>
              <a:t/>
            </a:r>
            <a:br>
              <a:rPr lang="en-US" dirty="0" smtClean="0"/>
            </a:br>
            <a:endParaRPr lang="en-US" dirty="0"/>
          </a:p>
        </p:txBody>
      </p:sp>
      <p:sp>
        <p:nvSpPr>
          <p:cNvPr id="6" name="Rectangle 5"/>
          <p:cNvSpPr/>
          <p:nvPr/>
        </p:nvSpPr>
        <p:spPr>
          <a:xfrm>
            <a:off x="992560" y="1563906"/>
            <a:ext cx="8136904" cy="2554545"/>
          </a:xfrm>
          <a:prstGeom prst="rect">
            <a:avLst/>
          </a:prstGeom>
        </p:spPr>
        <p:txBody>
          <a:bodyPr wrap="square">
            <a:spAutoFit/>
          </a:bodyPr>
          <a:lstStyle/>
          <a:p>
            <a:pPr marL="270510" indent="-270510">
              <a:spcAft>
                <a:spcPts val="0"/>
              </a:spcAft>
            </a:pPr>
            <a:r>
              <a:rPr lang="en-US" sz="2000" dirty="0" smtClean="0">
                <a:latin typeface="Times New Roman" panose="02020603050405020304" pitchFamily="18" charset="0"/>
                <a:ea typeface="Times New Roman" panose="02020603050405020304" pitchFamily="18" charset="0"/>
              </a:rPr>
              <a:t>Generated steady-state power = 20 MW.</a:t>
            </a:r>
          </a:p>
          <a:p>
            <a:pPr marL="270510" indent="-270510">
              <a:spcAft>
                <a:spcPts val="0"/>
              </a:spcAft>
            </a:pPr>
            <a:r>
              <a:rPr lang="en-US" sz="2000" dirty="0" smtClean="0">
                <a:latin typeface="Times New Roman" panose="02020603050405020304" pitchFamily="18" charset="0"/>
                <a:ea typeface="Times New Roman" panose="02020603050405020304" pitchFamily="18" charset="0"/>
              </a:rPr>
              <a:t>Power usage drops to 15 MW.</a:t>
            </a:r>
          </a:p>
          <a:p>
            <a:pPr marL="270510" indent="-270510">
              <a:spcAft>
                <a:spcPts val="0"/>
              </a:spcAft>
            </a:pPr>
            <a:r>
              <a:rPr lang="en-US" sz="2000" dirty="0" smtClean="0">
                <a:latin typeface="Times New Roman" panose="02020603050405020304" pitchFamily="18" charset="0"/>
                <a:ea typeface="Times New Roman" panose="02020603050405020304" pitchFamily="18" charset="0"/>
              </a:rPr>
              <a:t>Excess power of 20-15 = 5 MW accelerates the generator (frequency is increased)</a:t>
            </a:r>
          </a:p>
          <a:p>
            <a:pPr marL="270510" indent="-270510">
              <a:spcAft>
                <a:spcPts val="0"/>
              </a:spcAft>
            </a:pPr>
            <a:r>
              <a:rPr lang="en-US" sz="2000" dirty="0" smtClean="0">
                <a:latin typeface="Times New Roman" panose="02020603050405020304" pitchFamily="18" charset="0"/>
                <a:ea typeface="Times New Roman" panose="02020603050405020304" pitchFamily="18" charset="0"/>
              </a:rPr>
              <a:t>Rotational energy is thus increased by:</a:t>
            </a:r>
          </a:p>
          <a:p>
            <a:pPr marL="270510" indent="-270510">
              <a:spcAft>
                <a:spcPts val="0"/>
              </a:spcAft>
            </a:pPr>
            <a:endParaRPr lang="en-US" sz="2000" dirty="0" smtClean="0">
              <a:latin typeface="Times New Roman" panose="02020603050405020304" pitchFamily="18" charset="0"/>
              <a:ea typeface="Times New Roman" panose="02020603050405020304" pitchFamily="18" charset="0"/>
            </a:endParaRPr>
          </a:p>
          <a:p>
            <a:pPr marL="270510" indent="-270510">
              <a:spcAft>
                <a:spcPts val="0"/>
              </a:spcAft>
            </a:pPr>
            <a:endParaRPr lang="en-US" sz="2000" dirty="0" smtClean="0">
              <a:latin typeface="Times New Roman" panose="02020603050405020304" pitchFamily="18" charset="0"/>
              <a:ea typeface="Times New Roman" panose="02020603050405020304" pitchFamily="18" charset="0"/>
            </a:endParaRPr>
          </a:p>
          <a:p>
            <a:pPr marL="270510" indent="-270510">
              <a:spcAft>
                <a:spcPts val="0"/>
              </a:spcAft>
            </a:pPr>
            <a:r>
              <a:rPr lang="en-US" sz="2000" dirty="0" smtClean="0">
                <a:latin typeface="Times New Roman" panose="02020603050405020304" pitchFamily="18" charset="0"/>
                <a:ea typeface="Times New Roman" panose="02020603050405020304" pitchFamily="18" charset="0"/>
              </a:rPr>
              <a:t>Rotational energy now:</a:t>
            </a:r>
            <a:endParaRPr lang="en-US" sz="1400" dirty="0">
              <a:effectLst/>
              <a:latin typeface="Times New Roman" panose="02020603050405020304" pitchFamily="18" charset="0"/>
              <a:ea typeface="Times New Roman" panose="02020603050405020304" pitchFamily="18" charset="0"/>
            </a:endParaRPr>
          </a:p>
        </p:txBody>
      </p:sp>
      <p:sp>
        <p:nvSpPr>
          <p:cNvPr id="7" name="Rectangle 4"/>
          <p:cNvSpPr>
            <a:spLocks noChangeArrowheads="1"/>
          </p:cNvSpPr>
          <p:nvPr/>
        </p:nvSpPr>
        <p:spPr bwMode="auto">
          <a:xfrm>
            <a:off x="0" y="0"/>
            <a:ext cx="9906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8" name="Object 7"/>
          <p:cNvGraphicFramePr>
            <a:graphicFrameLocks noChangeAspect="1"/>
          </p:cNvGraphicFramePr>
          <p:nvPr>
            <p:extLst>
              <p:ext uri="{D42A27DB-BD31-4B8C-83A1-F6EECF244321}">
                <p14:modId xmlns:p14="http://schemas.microsoft.com/office/powerpoint/2010/main" val="1325888626"/>
              </p:ext>
            </p:extLst>
          </p:nvPr>
        </p:nvGraphicFramePr>
        <p:xfrm>
          <a:off x="1928664" y="3284984"/>
          <a:ext cx="4217988" cy="414338"/>
        </p:xfrm>
        <a:graphic>
          <a:graphicData uri="http://schemas.openxmlformats.org/presentationml/2006/ole">
            <mc:AlternateContent xmlns:mc="http://schemas.openxmlformats.org/markup-compatibility/2006">
              <mc:Choice xmlns:v="urn:schemas-microsoft-com:vml" Requires="v">
                <p:oleObj spid="_x0000_s45265" name="Kaava" r:id="rId4" imgW="2209680" imgH="215640" progId="Equation.3">
                  <p:embed/>
                </p:oleObj>
              </mc:Choice>
              <mc:Fallback>
                <p:oleObj name="Kaava" r:id="rId4" imgW="2209680" imgH="215640" progId="Equation.3">
                  <p:embed/>
                  <p:pic>
                    <p:nvPicPr>
                      <p:cNvPr id="0" name="Object 3"/>
                      <p:cNvPicPr>
                        <a:picLocks noChangeAspect="1" noChangeArrowheads="1"/>
                      </p:cNvPicPr>
                      <p:nvPr/>
                    </p:nvPicPr>
                    <p:blipFill>
                      <a:blip r:embed="rId5"/>
                      <a:srcRect/>
                      <a:stretch>
                        <a:fillRect/>
                      </a:stretch>
                    </p:blipFill>
                    <p:spPr bwMode="auto">
                      <a:xfrm>
                        <a:off x="1928664" y="3284984"/>
                        <a:ext cx="4217988" cy="414338"/>
                      </a:xfrm>
                      <a:prstGeom prst="rect">
                        <a:avLst/>
                      </a:prstGeom>
                      <a:noFill/>
                    </p:spPr>
                  </p:pic>
                </p:oleObj>
              </mc:Fallback>
            </mc:AlternateContent>
          </a:graphicData>
        </a:graphic>
      </p:graphicFrame>
      <p:sp>
        <p:nvSpPr>
          <p:cNvPr id="9" name="Rectangle 8"/>
          <p:cNvSpPr>
            <a:spLocks noChangeArrowheads="1"/>
          </p:cNvSpPr>
          <p:nvPr/>
        </p:nvSpPr>
        <p:spPr bwMode="auto">
          <a:xfrm>
            <a:off x="2144688" y="4221088"/>
            <a:ext cx="9906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val="63861544"/>
              </p:ext>
            </p:extLst>
          </p:nvPr>
        </p:nvGraphicFramePr>
        <p:xfrm>
          <a:off x="3130550" y="4117975"/>
          <a:ext cx="3502025" cy="2473325"/>
        </p:xfrm>
        <a:graphic>
          <a:graphicData uri="http://schemas.openxmlformats.org/presentationml/2006/ole">
            <mc:AlternateContent xmlns:mc="http://schemas.openxmlformats.org/markup-compatibility/2006">
              <mc:Choice xmlns:v="urn:schemas-microsoft-com:vml" Requires="v">
                <p:oleObj spid="_x0000_s45266" name="Equation" r:id="rId6" imgW="1777680" imgH="1257120" progId="Equation.3">
                  <p:embed/>
                </p:oleObj>
              </mc:Choice>
              <mc:Fallback>
                <p:oleObj name="Equation" r:id="rId6" imgW="1777680" imgH="1257120" progId="Equation.3">
                  <p:embed/>
                  <p:pic>
                    <p:nvPicPr>
                      <p:cNvPr id="0" name="Object 7"/>
                      <p:cNvPicPr>
                        <a:picLocks noChangeAspect="1" noChangeArrowheads="1"/>
                      </p:cNvPicPr>
                      <p:nvPr/>
                    </p:nvPicPr>
                    <p:blipFill>
                      <a:blip r:embed="rId7"/>
                      <a:srcRect/>
                      <a:stretch>
                        <a:fillRect/>
                      </a:stretch>
                    </p:blipFill>
                    <p:spPr bwMode="auto">
                      <a:xfrm>
                        <a:off x="3130550" y="4117975"/>
                        <a:ext cx="3502025" cy="2473325"/>
                      </a:xfrm>
                      <a:prstGeom prst="rect">
                        <a:avLst/>
                      </a:prstGeom>
                      <a:noFill/>
                      <a:ln>
                        <a:solidFill>
                          <a:srgbClr val="FF0000"/>
                        </a:solidFill>
                      </a:ln>
                    </p:spPr>
                  </p:pic>
                </p:oleObj>
              </mc:Fallback>
            </mc:AlternateContent>
          </a:graphicData>
        </a:graphic>
      </p:graphicFrame>
      <p:pic>
        <p:nvPicPr>
          <p:cNvPr id="11" name="Picture 10"/>
          <p:cNvPicPr>
            <a:picLocks noChangeAspect="1"/>
          </p:cNvPicPr>
          <p:nvPr/>
        </p:nvPicPr>
        <p:blipFill>
          <a:blip r:embed="rId8"/>
          <a:stretch>
            <a:fillRect/>
          </a:stretch>
        </p:blipFill>
        <p:spPr>
          <a:xfrm>
            <a:off x="5292495" y="155882"/>
            <a:ext cx="3829309" cy="798973"/>
          </a:xfrm>
          <a:prstGeom prst="rect">
            <a:avLst/>
          </a:prstGeom>
        </p:spPr>
      </p:pic>
    </p:spTree>
    <p:extLst>
      <p:ext uri="{BB962C8B-B14F-4D97-AF65-F5344CB8AC3E}">
        <p14:creationId xmlns:p14="http://schemas.microsoft.com/office/powerpoint/2010/main" val="3877420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500"/>
                                        <p:tgtEl>
                                          <p:spTgt spid="6">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Effect transition="in" filter="fade">
                                      <p:cBhvr>
                                        <p:cTn id="15" dur="500"/>
                                        <p:tgtEl>
                                          <p:spTgt spid="6">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6">
                                            <p:txEl>
                                              <p:pRg st="2" end="2"/>
                                            </p:txEl>
                                          </p:spTgt>
                                        </p:tgtEl>
                                        <p:attrNameLst>
                                          <p:attrName>style.visibility</p:attrName>
                                        </p:attrNameLst>
                                      </p:cBhvr>
                                      <p:to>
                                        <p:strVal val="visible"/>
                                      </p:to>
                                    </p:set>
                                    <p:animEffect transition="in" filter="fade">
                                      <p:cBhvr>
                                        <p:cTn id="20" dur="500"/>
                                        <p:tgtEl>
                                          <p:spTgt spid="6">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Effect transition="in" filter="fade">
                                      <p:cBhvr>
                                        <p:cTn id="25" dur="500"/>
                                        <p:tgtEl>
                                          <p:spTgt spid="6">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fade">
                                      <p:cBhvr>
                                        <p:cTn id="30" dur="500"/>
                                        <p:tgtEl>
                                          <p:spTgt spid="8"/>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6">
                                            <p:txEl>
                                              <p:pRg st="6" end="6"/>
                                            </p:txEl>
                                          </p:spTgt>
                                        </p:tgtEl>
                                        <p:attrNameLst>
                                          <p:attrName>style.visibility</p:attrName>
                                        </p:attrNameLst>
                                      </p:cBhvr>
                                      <p:to>
                                        <p:strVal val="visible"/>
                                      </p:to>
                                    </p:set>
                                    <p:animEffect transition="in" filter="fade">
                                      <p:cBhvr>
                                        <p:cTn id="35" dur="500"/>
                                        <p:tgtEl>
                                          <p:spTgt spid="6">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fade">
                                      <p:cBhvr>
                                        <p:cTn id="4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9892" y="326849"/>
            <a:ext cx="8650288" cy="1079500"/>
          </a:xfrm>
        </p:spPr>
        <p:txBody>
          <a:bodyPr/>
          <a:lstStyle/>
          <a:p>
            <a:r>
              <a:rPr lang="en-US" dirty="0" smtClean="0"/>
              <a:t>Question 4</a:t>
            </a:r>
            <a:br>
              <a:rPr lang="en-US" dirty="0" smtClean="0"/>
            </a:br>
            <a:endParaRPr lang="en-US" dirty="0"/>
          </a:p>
        </p:txBody>
      </p:sp>
      <p:sp>
        <p:nvSpPr>
          <p:cNvPr id="39" name="Content Placeholder 38"/>
          <p:cNvSpPr>
            <a:spLocks noGrp="1"/>
          </p:cNvSpPr>
          <p:nvPr>
            <p:ph idx="1"/>
          </p:nvPr>
        </p:nvSpPr>
        <p:spPr>
          <a:xfrm>
            <a:off x="596886" y="993874"/>
            <a:ext cx="8650288" cy="4294187"/>
          </a:xfrm>
        </p:spPr>
        <p:txBody>
          <a:bodyPr/>
          <a:lstStyle/>
          <a:p>
            <a:pPr marL="0" indent="0">
              <a:buNone/>
            </a:pPr>
            <a:r>
              <a:rPr lang="en-US" sz="1800" dirty="0"/>
              <a:t>A </a:t>
            </a:r>
            <a:r>
              <a:rPr lang="en-US" sz="1800" dirty="0" smtClean="0"/>
              <a:t>625-kVA 2.4 kV </a:t>
            </a:r>
            <a:r>
              <a:rPr lang="en-US" sz="1800" dirty="0"/>
              <a:t>generator with </a:t>
            </a:r>
            <a:r>
              <a:rPr lang="en-US" sz="1800" dirty="0" err="1"/>
              <a:t>X”</a:t>
            </a:r>
            <a:r>
              <a:rPr lang="en-US" sz="1800" baseline="-25000" dirty="0" err="1"/>
              <a:t>d</a:t>
            </a:r>
            <a:r>
              <a:rPr lang="en-US" sz="1800" dirty="0"/>
              <a:t> = 0.20 per unit is connected to a bus through a circuit breaker, as shown in the figure below. Connected through circuit breakers to the same bus are three synchronous motors rated </a:t>
            </a:r>
            <a:r>
              <a:rPr lang="en-US" sz="1800" dirty="0" smtClean="0"/>
              <a:t>250 </a:t>
            </a:r>
            <a:r>
              <a:rPr lang="en-US" sz="1800" dirty="0" err="1" smtClean="0"/>
              <a:t>hp</a:t>
            </a:r>
            <a:r>
              <a:rPr lang="en-US" sz="1800" dirty="0"/>
              <a:t>, </a:t>
            </a:r>
            <a:r>
              <a:rPr lang="en-US" sz="1800" dirty="0" smtClean="0"/>
              <a:t>2.4 kV</a:t>
            </a:r>
            <a:r>
              <a:rPr lang="en-US" sz="1800" dirty="0"/>
              <a:t>, 1.0 power factor, 90% efficiency, with </a:t>
            </a:r>
            <a:r>
              <a:rPr lang="en-US" sz="1800" dirty="0" err="1"/>
              <a:t>X”</a:t>
            </a:r>
            <a:r>
              <a:rPr lang="en-US" sz="1800" baseline="-25000" dirty="0" err="1"/>
              <a:t>d</a:t>
            </a:r>
            <a:r>
              <a:rPr lang="en-US" sz="1800" dirty="0"/>
              <a:t> = 0.20 per unit. The motors are operating at full load, unity power factor, and rated voltage, with the load equally divided among the machines</a:t>
            </a:r>
            <a:r>
              <a:rPr lang="en-US" sz="1800" dirty="0" smtClean="0"/>
              <a:t>.</a:t>
            </a:r>
          </a:p>
          <a:p>
            <a:pPr marL="0" indent="0">
              <a:buNone/>
            </a:pPr>
            <a:r>
              <a:rPr lang="en-US" sz="1800" dirty="0" smtClean="0"/>
              <a:t>For interrupting current, presume that transient reactance for the synchronous motors is 1.5 times the </a:t>
            </a:r>
            <a:r>
              <a:rPr lang="en-US" sz="1800" dirty="0" err="1" smtClean="0"/>
              <a:t>subtransient</a:t>
            </a:r>
            <a:r>
              <a:rPr lang="en-US" sz="1800" dirty="0" smtClean="0"/>
              <a:t> reactance</a:t>
            </a:r>
            <a:r>
              <a:rPr lang="en-US" sz="1800" dirty="0"/>
              <a:t>. For the generator, apply the </a:t>
            </a:r>
            <a:r>
              <a:rPr lang="en-US" sz="1800" dirty="0" err="1"/>
              <a:t>subtransient</a:t>
            </a:r>
            <a:r>
              <a:rPr lang="en-US" sz="1800" dirty="0"/>
              <a:t> reactance.</a:t>
            </a:r>
          </a:p>
          <a:p>
            <a:pPr marL="0" indent="0">
              <a:buNone/>
            </a:pPr>
            <a:endParaRPr lang="en-US" sz="1800" dirty="0"/>
          </a:p>
          <a:p>
            <a:endParaRPr lang="en-US" sz="1800" dirty="0"/>
          </a:p>
        </p:txBody>
      </p:sp>
      <p:pic>
        <p:nvPicPr>
          <p:cNvPr id="33953" name="Picture 16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886" y="3933056"/>
            <a:ext cx="2661680" cy="1577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2" name="Rectangle 41"/>
          <p:cNvSpPr/>
          <p:nvPr/>
        </p:nvSpPr>
        <p:spPr>
          <a:xfrm>
            <a:off x="3551808" y="3501008"/>
            <a:ext cx="5976664" cy="3170099"/>
          </a:xfrm>
          <a:prstGeom prst="rect">
            <a:avLst/>
          </a:prstGeom>
        </p:spPr>
        <p:txBody>
          <a:bodyPr wrap="square">
            <a:spAutoFit/>
          </a:bodyPr>
          <a:lstStyle/>
          <a:p>
            <a:pPr marL="270510" indent="-270510">
              <a:spcAft>
                <a:spcPts val="0"/>
              </a:spcAft>
            </a:pPr>
            <a:r>
              <a:rPr lang="fi-FI" sz="2000" b="1" dirty="0">
                <a:latin typeface="Times New Roman" panose="02020603050405020304" pitchFamily="18" charset="0"/>
                <a:ea typeface="Times New Roman" panose="02020603050405020304" pitchFamily="18" charset="0"/>
              </a:rPr>
              <a:t> </a:t>
            </a:r>
            <a:r>
              <a:rPr lang="en-US" sz="2000" b="1" dirty="0" smtClean="0">
                <a:latin typeface="Times New Roman" panose="02020603050405020304" pitchFamily="18" charset="0"/>
                <a:ea typeface="Times New Roman" panose="02020603050405020304" pitchFamily="18" charset="0"/>
              </a:rPr>
              <a:t>(a) </a:t>
            </a:r>
            <a:r>
              <a:rPr lang="en-US" sz="2000" dirty="0" smtClean="0">
                <a:latin typeface="Times New Roman" panose="02020603050405020304" pitchFamily="18" charset="0"/>
                <a:ea typeface="Times New Roman" panose="02020603050405020304" pitchFamily="18" charset="0"/>
              </a:rPr>
              <a:t>Draw </a:t>
            </a:r>
            <a:r>
              <a:rPr lang="en-US" sz="2000" dirty="0">
                <a:latin typeface="Times New Roman" panose="02020603050405020304" pitchFamily="18" charset="0"/>
                <a:ea typeface="Times New Roman" panose="02020603050405020304" pitchFamily="18" charset="0"/>
              </a:rPr>
              <a:t>the impedance diagram with the impedances marked in per unit on a base of </a:t>
            </a:r>
            <a:r>
              <a:rPr lang="en-US" sz="2000" dirty="0" smtClean="0">
                <a:latin typeface="Times New Roman" panose="02020603050405020304" pitchFamily="18" charset="0"/>
                <a:ea typeface="Times New Roman" panose="02020603050405020304" pitchFamily="18" charset="0"/>
              </a:rPr>
              <a:t>625 kVA</a:t>
            </a:r>
            <a:r>
              <a:rPr lang="en-US" sz="2000" dirty="0">
                <a:latin typeface="Times New Roman" panose="02020603050405020304" pitchFamily="18" charset="0"/>
                <a:ea typeface="Times New Roman" panose="02020603050405020304" pitchFamily="18" charset="0"/>
              </a:rPr>
              <a:t>, </a:t>
            </a:r>
            <a:r>
              <a:rPr lang="en-US" sz="2000" dirty="0" smtClean="0">
                <a:latin typeface="Times New Roman" panose="02020603050405020304" pitchFamily="18" charset="0"/>
                <a:ea typeface="Times New Roman" panose="02020603050405020304" pitchFamily="18" charset="0"/>
              </a:rPr>
              <a:t>2.4 kV.</a:t>
            </a:r>
          </a:p>
          <a:p>
            <a:pPr marL="270510" indent="-270510">
              <a:spcAft>
                <a:spcPts val="0"/>
              </a:spcAft>
            </a:pPr>
            <a:endParaRPr lang="en-US" sz="2000" dirty="0" smtClean="0">
              <a:latin typeface="Times New Roman" panose="02020603050405020304" pitchFamily="18" charset="0"/>
              <a:ea typeface="Times New Roman" panose="02020603050405020304" pitchFamily="18" charset="0"/>
            </a:endParaRPr>
          </a:p>
          <a:p>
            <a:pPr marL="270510" indent="-270510">
              <a:spcAft>
                <a:spcPts val="0"/>
              </a:spcAft>
            </a:pPr>
            <a:r>
              <a:rPr lang="en-US" sz="2000" b="1" dirty="0" smtClean="0">
                <a:latin typeface="Times New Roman" panose="02020603050405020304" pitchFamily="18" charset="0"/>
                <a:ea typeface="Times New Roman" panose="02020603050405020304" pitchFamily="18" charset="0"/>
              </a:rPr>
              <a:t>(b) </a:t>
            </a:r>
            <a:r>
              <a:rPr lang="en-US" sz="2000" dirty="0" smtClean="0">
                <a:latin typeface="Times New Roman" panose="02020603050405020304" pitchFamily="18" charset="0"/>
                <a:ea typeface="Times New Roman" panose="02020603050405020304" pitchFamily="18" charset="0"/>
              </a:rPr>
              <a:t>Find </a:t>
            </a:r>
            <a:r>
              <a:rPr lang="en-US" sz="2000" dirty="0">
                <a:latin typeface="Times New Roman" panose="02020603050405020304" pitchFamily="18" charset="0"/>
                <a:ea typeface="Times New Roman" panose="02020603050405020304" pitchFamily="18" charset="0"/>
              </a:rPr>
              <a:t>the symmetrical </a:t>
            </a:r>
            <a:r>
              <a:rPr lang="en-US" sz="2000" dirty="0" smtClean="0">
                <a:latin typeface="Times New Roman" panose="02020603050405020304" pitchFamily="18" charset="0"/>
                <a:ea typeface="Times New Roman" panose="02020603050405020304" pitchFamily="18" charset="0"/>
              </a:rPr>
              <a:t>short-circuit current </a:t>
            </a:r>
            <a:r>
              <a:rPr lang="en-US" sz="2000" dirty="0">
                <a:latin typeface="Times New Roman" panose="02020603050405020304" pitchFamily="18" charset="0"/>
                <a:ea typeface="Times New Roman" panose="02020603050405020304" pitchFamily="18" charset="0"/>
              </a:rPr>
              <a:t>in amperes, which must be interrupted by breakers A and B for a three-phase fault at point </a:t>
            </a:r>
            <a:r>
              <a:rPr lang="en-US" sz="2000" dirty="0" smtClean="0">
                <a:latin typeface="Times New Roman" panose="02020603050405020304" pitchFamily="18" charset="0"/>
                <a:ea typeface="Times New Roman" panose="02020603050405020304" pitchFamily="18" charset="0"/>
              </a:rPr>
              <a:t>Q. </a:t>
            </a:r>
            <a:r>
              <a:rPr lang="en-US" sz="2000" dirty="0">
                <a:latin typeface="Times New Roman" panose="02020603050405020304" pitchFamily="18" charset="0"/>
                <a:ea typeface="Times New Roman" panose="02020603050405020304" pitchFamily="18" charset="0"/>
              </a:rPr>
              <a:t>Simplify the calculations by neglecting the </a:t>
            </a:r>
            <a:r>
              <a:rPr lang="en-US" sz="2000" dirty="0" smtClean="0">
                <a:latin typeface="Times New Roman" panose="02020603050405020304" pitchFamily="18" charset="0"/>
                <a:ea typeface="Times New Roman" panose="02020603050405020304" pitchFamily="18" charset="0"/>
              </a:rPr>
              <a:t>pre-fault current. </a:t>
            </a:r>
          </a:p>
          <a:p>
            <a:pPr marL="270510" indent="-270510">
              <a:spcAft>
                <a:spcPts val="0"/>
              </a:spcAft>
            </a:pPr>
            <a:endParaRPr lang="en-US" sz="2000" dirty="0" smtClean="0">
              <a:latin typeface="Times New Roman" panose="02020603050405020304" pitchFamily="18" charset="0"/>
              <a:ea typeface="Times New Roman" panose="02020603050405020304" pitchFamily="18" charset="0"/>
            </a:endParaRPr>
          </a:p>
          <a:p>
            <a:pPr marL="270510" indent="-270510">
              <a:spcAft>
                <a:spcPts val="0"/>
              </a:spcAft>
            </a:pPr>
            <a:r>
              <a:rPr lang="en-US" sz="2000" b="1" dirty="0" smtClean="0">
                <a:latin typeface="Times New Roman" panose="02020603050405020304" pitchFamily="18" charset="0"/>
                <a:ea typeface="Times New Roman" panose="02020603050405020304" pitchFamily="18" charset="0"/>
              </a:rPr>
              <a:t>(c) </a:t>
            </a:r>
            <a:r>
              <a:rPr lang="en-US" sz="2000" dirty="0" smtClean="0">
                <a:latin typeface="Times New Roman" panose="02020603050405020304" pitchFamily="18" charset="0"/>
                <a:ea typeface="Times New Roman" panose="02020603050405020304" pitchFamily="18" charset="0"/>
              </a:rPr>
              <a:t>Repeat </a:t>
            </a:r>
            <a:r>
              <a:rPr lang="en-US" sz="2000" dirty="0">
                <a:latin typeface="Times New Roman" panose="02020603050405020304" pitchFamily="18" charset="0"/>
                <a:ea typeface="Times New Roman" panose="02020603050405020304" pitchFamily="18" charset="0"/>
              </a:rPr>
              <a:t>part (b) for a three-phase fault at point </a:t>
            </a:r>
            <a:r>
              <a:rPr lang="en-US" sz="2000" dirty="0" smtClean="0">
                <a:latin typeface="Times New Roman" panose="02020603050405020304" pitchFamily="18" charset="0"/>
                <a:ea typeface="Times New Roman" panose="02020603050405020304" pitchFamily="18" charset="0"/>
              </a:rPr>
              <a:t>P.</a:t>
            </a:r>
            <a:endParaRPr lang="en-US" sz="2000" dirty="0" smtClean="0">
              <a:latin typeface="Times New Roman" panose="02020603050405020304" pitchFamily="18" charset="0"/>
              <a:ea typeface="Times New Roman" panose="02020603050405020304" pitchFamily="18" charset="0"/>
            </a:endParaRPr>
          </a:p>
          <a:p>
            <a:pPr marL="270510" indent="-270510">
              <a:spcAft>
                <a:spcPts val="0"/>
              </a:spcAft>
            </a:pPr>
            <a:endParaRPr lang="en-US" sz="2000" b="1"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379703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9892" y="326849"/>
            <a:ext cx="8650288" cy="1079500"/>
          </a:xfrm>
        </p:spPr>
        <p:txBody>
          <a:bodyPr/>
          <a:lstStyle/>
          <a:p>
            <a:r>
              <a:rPr lang="en-US" dirty="0" smtClean="0"/>
              <a:t>Question 4</a:t>
            </a:r>
            <a:br>
              <a:rPr lang="en-US" dirty="0" smtClean="0"/>
            </a:br>
            <a:r>
              <a:rPr lang="en-US" dirty="0" smtClean="0"/>
              <a:t>General thoughts</a:t>
            </a:r>
            <a:endParaRPr lang="en-US" dirty="0"/>
          </a:p>
        </p:txBody>
      </p:sp>
      <p:pic>
        <p:nvPicPr>
          <p:cNvPr id="3" name="Picture 2"/>
          <p:cNvPicPr>
            <a:picLocks noChangeAspect="1"/>
          </p:cNvPicPr>
          <p:nvPr/>
        </p:nvPicPr>
        <p:blipFill>
          <a:blip r:embed="rId3"/>
          <a:stretch>
            <a:fillRect/>
          </a:stretch>
        </p:blipFill>
        <p:spPr>
          <a:xfrm>
            <a:off x="1672261" y="1406349"/>
            <a:ext cx="6305550" cy="5219700"/>
          </a:xfrm>
          <a:prstGeom prst="rect">
            <a:avLst/>
          </a:prstGeom>
        </p:spPr>
      </p:pic>
      <p:cxnSp>
        <p:nvCxnSpPr>
          <p:cNvPr id="6" name="Straight Connector 5"/>
          <p:cNvCxnSpPr/>
          <p:nvPr/>
        </p:nvCxnSpPr>
        <p:spPr bwMode="auto">
          <a:xfrm flipH="1">
            <a:off x="4232920" y="3185592"/>
            <a:ext cx="72008" cy="3339752"/>
          </a:xfrm>
          <a:prstGeom prst="line">
            <a:avLst/>
          </a:prstGeom>
          <a:solidFill>
            <a:schemeClr val="accent1"/>
          </a:solidFill>
          <a:ln w="38100" cap="flat" cmpd="sng" algn="ctr">
            <a:solidFill>
              <a:srgbClr val="FF0000"/>
            </a:solidFill>
            <a:prstDash val="dash"/>
            <a:round/>
            <a:headEnd type="none" w="med" len="med"/>
            <a:tailEnd type="none" w="med" len="med"/>
          </a:ln>
          <a:effectLst/>
        </p:spPr>
      </p:cxnSp>
      <p:sp>
        <p:nvSpPr>
          <p:cNvPr id="7" name="TextBox 6"/>
          <p:cNvSpPr txBox="1"/>
          <p:nvPr/>
        </p:nvSpPr>
        <p:spPr>
          <a:xfrm>
            <a:off x="3856501" y="2768975"/>
            <a:ext cx="968535" cy="369332"/>
          </a:xfrm>
          <a:prstGeom prst="rect">
            <a:avLst/>
          </a:prstGeom>
          <a:noFill/>
        </p:spPr>
        <p:txBody>
          <a:bodyPr wrap="none" rtlCol="0">
            <a:spAutoFit/>
          </a:bodyPr>
          <a:lstStyle/>
          <a:p>
            <a:r>
              <a:rPr lang="en-US" dirty="0" smtClean="0">
                <a:solidFill>
                  <a:srgbClr val="FF0000"/>
                </a:solidFill>
              </a:rPr>
              <a:t>breaker</a:t>
            </a:r>
            <a:endParaRPr lang="en-US" dirty="0">
              <a:solidFill>
                <a:srgbClr val="FF0000"/>
              </a:solidFill>
            </a:endParaRPr>
          </a:p>
        </p:txBody>
      </p:sp>
      <p:sp>
        <p:nvSpPr>
          <p:cNvPr id="9" name="TextBox 8"/>
          <p:cNvSpPr txBox="1"/>
          <p:nvPr/>
        </p:nvSpPr>
        <p:spPr>
          <a:xfrm>
            <a:off x="2360712" y="6495803"/>
            <a:ext cx="4665060" cy="307777"/>
          </a:xfrm>
          <a:prstGeom prst="rect">
            <a:avLst/>
          </a:prstGeom>
          <a:noFill/>
        </p:spPr>
        <p:txBody>
          <a:bodyPr wrap="none" rtlCol="0">
            <a:spAutoFit/>
          </a:bodyPr>
          <a:lstStyle/>
          <a:p>
            <a:r>
              <a:rPr lang="en-US" sz="1400" dirty="0"/>
              <a:t>http://www.egr.unlv.edu/~eebag/Fault%20Analysis.pdf</a:t>
            </a:r>
          </a:p>
        </p:txBody>
      </p:sp>
      <p:sp>
        <p:nvSpPr>
          <p:cNvPr id="4" name="Rectangle 3"/>
          <p:cNvSpPr/>
          <p:nvPr/>
        </p:nvSpPr>
        <p:spPr>
          <a:xfrm>
            <a:off x="4693242" y="36652"/>
            <a:ext cx="4953000" cy="1077218"/>
          </a:xfrm>
          <a:prstGeom prst="rect">
            <a:avLst/>
          </a:prstGeom>
        </p:spPr>
        <p:txBody>
          <a:bodyPr>
            <a:spAutoFit/>
          </a:bodyPr>
          <a:lstStyle/>
          <a:p>
            <a:r>
              <a:rPr lang="en-US" sz="1600" dirty="0"/>
              <a:t>Circuit breakers typically become active around 100ms after the fault. This equals around 5 cycles (50Hz </a:t>
            </a:r>
            <a:r>
              <a:rPr lang="en-US" sz="1600" dirty="0">
                <a:sym typeface="Wingdings" panose="05000000000000000000" pitchFamily="2" charset="2"/>
              </a:rPr>
              <a:t> 20ms per cycle). In this case, we are in a transient state rather than in the </a:t>
            </a:r>
            <a:r>
              <a:rPr lang="en-US" sz="1600" dirty="0" err="1">
                <a:sym typeface="Wingdings" panose="05000000000000000000" pitchFamily="2" charset="2"/>
              </a:rPr>
              <a:t>substransient</a:t>
            </a:r>
            <a:r>
              <a:rPr lang="en-US" sz="1600" dirty="0">
                <a:sym typeface="Wingdings" panose="05000000000000000000" pitchFamily="2" charset="2"/>
              </a:rPr>
              <a:t> state.</a:t>
            </a:r>
            <a:endParaRPr lang="en-US" sz="1600" dirty="0"/>
          </a:p>
        </p:txBody>
      </p:sp>
    </p:spTree>
    <p:extLst>
      <p:ext uri="{BB962C8B-B14F-4D97-AF65-F5344CB8AC3E}">
        <p14:creationId xmlns:p14="http://schemas.microsoft.com/office/powerpoint/2010/main" val="1689134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1000"/>
                                        <p:tgtEl>
                                          <p:spTgt spid="7"/>
                                        </p:tgtEl>
                                      </p:cBhvr>
                                    </p:animEffect>
                                    <p:anim calcmode="lin" valueType="num">
                                      <p:cBhvr>
                                        <p:cTn id="14" dur="1000" fill="hold"/>
                                        <p:tgtEl>
                                          <p:spTgt spid="7"/>
                                        </p:tgtEl>
                                        <p:attrNameLst>
                                          <p:attrName>ppt_x</p:attrName>
                                        </p:attrNameLst>
                                      </p:cBhvr>
                                      <p:tavLst>
                                        <p:tav tm="0">
                                          <p:val>
                                            <p:strVal val="#ppt_x"/>
                                          </p:val>
                                        </p:tav>
                                        <p:tav tm="100000">
                                          <p:val>
                                            <p:strVal val="#ppt_x"/>
                                          </p:val>
                                        </p:tav>
                                      </p:tavLst>
                                    </p:anim>
                                    <p:anim calcmode="lin" valueType="num">
                                      <p:cBhvr>
                                        <p:cTn id="15" dur="1000" fill="hold"/>
                                        <p:tgtEl>
                                          <p:spTgt spid="7"/>
                                        </p:tgtEl>
                                        <p:attrNameLst>
                                          <p:attrName>ppt_y</p:attrName>
                                        </p:attrNameLst>
                                      </p:cBhvr>
                                      <p:tavLst>
                                        <p:tav tm="0">
                                          <p:val>
                                            <p:strVal val="#ppt_y+.1"/>
                                          </p:val>
                                        </p:tav>
                                        <p:tav tm="100000">
                                          <p:val>
                                            <p:strVal val="#ppt_y"/>
                                          </p:val>
                                        </p:tav>
                                      </p:tavLst>
                                    </p:anim>
                                  </p:childTnLst>
                                </p:cTn>
                              </p:par>
                              <p:par>
                                <p:cTn id="16" presetID="42" presetClass="entr" presetSubtype="0" fill="hold"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1000"/>
                                        <p:tgtEl>
                                          <p:spTgt spid="6"/>
                                        </p:tgtEl>
                                      </p:cBhvr>
                                    </p:animEffect>
                                    <p:anim calcmode="lin" valueType="num">
                                      <p:cBhvr>
                                        <p:cTn id="19" dur="1000" fill="hold"/>
                                        <p:tgtEl>
                                          <p:spTgt spid="6"/>
                                        </p:tgtEl>
                                        <p:attrNameLst>
                                          <p:attrName>ppt_x</p:attrName>
                                        </p:attrNameLst>
                                      </p:cBhvr>
                                      <p:tavLst>
                                        <p:tav tm="0">
                                          <p:val>
                                            <p:strVal val="#ppt_x"/>
                                          </p:val>
                                        </p:tav>
                                        <p:tav tm="100000">
                                          <p:val>
                                            <p:strVal val="#ppt_x"/>
                                          </p:val>
                                        </p:tav>
                                      </p:tavLst>
                                    </p:anim>
                                    <p:anim calcmode="lin" valueType="num">
                                      <p:cBhvr>
                                        <p:cTn id="2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9892" y="326849"/>
            <a:ext cx="8650288" cy="1079500"/>
          </a:xfrm>
        </p:spPr>
        <p:txBody>
          <a:bodyPr/>
          <a:lstStyle/>
          <a:p>
            <a:r>
              <a:rPr lang="en-US" dirty="0"/>
              <a:t>Question 4 </a:t>
            </a:r>
            <a:br>
              <a:rPr lang="en-US" dirty="0"/>
            </a:br>
            <a:r>
              <a:rPr lang="en-US" sz="1800" b="0" dirty="0"/>
              <a:t>(a) Draw the impedance diagram </a:t>
            </a:r>
            <a:r>
              <a:rPr lang="en-US" sz="1800" b="0" dirty="0" smtClean="0"/>
              <a:t>marked </a:t>
            </a:r>
            <a:r>
              <a:rPr lang="en-US" sz="1800" b="0" dirty="0"/>
              <a:t>in per unit on a base of 625kVA, 2.4kV.</a:t>
            </a:r>
            <a:br>
              <a:rPr lang="en-US" sz="1800" b="0" dirty="0"/>
            </a:br>
            <a:r>
              <a:rPr lang="en-US" sz="1800" b="0" dirty="0"/>
              <a:t/>
            </a:r>
            <a:br>
              <a:rPr lang="en-US" sz="1800" b="0" dirty="0"/>
            </a:br>
            <a:r>
              <a:rPr lang="en-US" sz="1800" b="0" dirty="0">
                <a:solidFill>
                  <a:schemeClr val="tx1"/>
                </a:solidFill>
              </a:rPr>
              <a:t>Base of 625kVA.</a:t>
            </a:r>
            <a:r>
              <a:rPr lang="en-US" sz="1800" b="0" dirty="0" smtClean="0"/>
              <a:t/>
            </a:r>
            <a:br>
              <a:rPr lang="en-US" sz="1800" b="0" dirty="0" smtClean="0"/>
            </a:br>
            <a:r>
              <a:rPr lang="en-US" sz="1800" b="0" dirty="0" smtClean="0">
                <a:solidFill>
                  <a:schemeClr val="tx1"/>
                </a:solidFill>
              </a:rPr>
              <a:t>Motors: Output 250hp</a:t>
            </a:r>
            <a:r>
              <a:rPr lang="en-US" sz="1800" b="0" dirty="0">
                <a:solidFill>
                  <a:schemeClr val="tx1"/>
                </a:solidFill>
              </a:rPr>
              <a:t>, 2.4kV, 1.0 power factor, 90% </a:t>
            </a:r>
            <a:r>
              <a:rPr lang="en-US" sz="1800" b="0" dirty="0" smtClean="0">
                <a:solidFill>
                  <a:schemeClr val="tx1"/>
                </a:solidFill>
              </a:rPr>
              <a:t>efficiency</a:t>
            </a:r>
            <a:r>
              <a:rPr lang="en-US" sz="1800" b="0" dirty="0">
                <a:solidFill>
                  <a:schemeClr val="tx1"/>
                </a:solidFill>
              </a:rPr>
              <a:t>. </a:t>
            </a:r>
            <a:r>
              <a:rPr lang="en-US" sz="1800" b="0" dirty="0" smtClean="0">
                <a:solidFill>
                  <a:schemeClr val="tx1"/>
                </a:solidFill>
              </a:rPr>
              <a:t/>
            </a:r>
            <a:br>
              <a:rPr lang="en-US" sz="1800" b="0" dirty="0" smtClean="0">
                <a:solidFill>
                  <a:schemeClr val="tx1"/>
                </a:solidFill>
              </a:rPr>
            </a:br>
            <a:r>
              <a:rPr lang="en-US" sz="1800" b="0" dirty="0" smtClean="0">
                <a:solidFill>
                  <a:schemeClr val="tx1"/>
                </a:solidFill>
              </a:rPr>
              <a:t/>
            </a:r>
            <a:br>
              <a:rPr lang="en-US" sz="1800" b="0" dirty="0" smtClean="0">
                <a:solidFill>
                  <a:schemeClr val="tx1"/>
                </a:solidFill>
              </a:rPr>
            </a:br>
            <a:endParaRPr lang="en-US" b="0" dirty="0">
              <a:solidFill>
                <a:schemeClr val="tx1"/>
              </a:solidFill>
            </a:endParaRPr>
          </a:p>
        </p:txBody>
      </p:sp>
      <p:sp>
        <p:nvSpPr>
          <p:cNvPr id="4" name="Rectangle 2"/>
          <p:cNvSpPr>
            <a:spLocks noChangeArrowheads="1"/>
          </p:cNvSpPr>
          <p:nvPr/>
        </p:nvSpPr>
        <p:spPr bwMode="auto">
          <a:xfrm>
            <a:off x="0" y="0"/>
            <a:ext cx="9906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1343149550"/>
              </p:ext>
            </p:extLst>
          </p:nvPr>
        </p:nvGraphicFramePr>
        <p:xfrm>
          <a:off x="2216696" y="2227628"/>
          <a:ext cx="4689475" cy="1633537"/>
        </p:xfrm>
        <a:graphic>
          <a:graphicData uri="http://schemas.openxmlformats.org/presentationml/2006/ole">
            <mc:AlternateContent xmlns:mc="http://schemas.openxmlformats.org/markup-compatibility/2006">
              <mc:Choice xmlns:v="urn:schemas-microsoft-com:vml" Requires="v">
                <p:oleObj spid="_x0000_s47287" name="Kaava" r:id="rId4" imgW="2590560" imgH="901440" progId="Equation.3">
                  <p:embed/>
                </p:oleObj>
              </mc:Choice>
              <mc:Fallback>
                <p:oleObj name="Kaava" r:id="rId4" imgW="2590560" imgH="901440" progId="Equation.3">
                  <p:embed/>
                  <p:pic>
                    <p:nvPicPr>
                      <p:cNvPr id="0" name="Object 1"/>
                      <p:cNvPicPr>
                        <a:picLocks noChangeAspect="1" noChangeArrowheads="1"/>
                      </p:cNvPicPr>
                      <p:nvPr/>
                    </p:nvPicPr>
                    <p:blipFill>
                      <a:blip r:embed="rId5"/>
                      <a:srcRect/>
                      <a:stretch>
                        <a:fillRect/>
                      </a:stretch>
                    </p:blipFill>
                    <p:spPr bwMode="auto">
                      <a:xfrm>
                        <a:off x="2216696" y="2227628"/>
                        <a:ext cx="4689475" cy="1633537"/>
                      </a:xfrm>
                      <a:prstGeom prst="rect">
                        <a:avLst/>
                      </a:prstGeom>
                      <a:noFill/>
                    </p:spPr>
                  </p:pic>
                </p:oleObj>
              </mc:Fallback>
            </mc:AlternateContent>
          </a:graphicData>
        </a:graphic>
      </p:graphicFrame>
      <p:pic>
        <p:nvPicPr>
          <p:cNvPr id="10" name="Picture 16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949142" y="2204864"/>
            <a:ext cx="2661680" cy="1577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3369612" y="5133903"/>
            <a:ext cx="1406154" cy="369332"/>
          </a:xfrm>
          <a:prstGeom prst="rect">
            <a:avLst/>
          </a:prstGeom>
          <a:noFill/>
        </p:spPr>
        <p:txBody>
          <a:bodyPr wrap="none" rtlCol="0">
            <a:spAutoFit/>
          </a:bodyPr>
          <a:lstStyle/>
          <a:p>
            <a:r>
              <a:rPr lang="en-US" dirty="0" smtClean="0">
                <a:solidFill>
                  <a:schemeClr val="accent2"/>
                </a:solidFill>
              </a:rPr>
              <a:t>S</a:t>
            </a:r>
            <a:r>
              <a:rPr lang="en-US" sz="1200" dirty="0" smtClean="0">
                <a:solidFill>
                  <a:schemeClr val="accent2"/>
                </a:solidFill>
              </a:rPr>
              <a:t>b</a:t>
            </a:r>
            <a:r>
              <a:rPr lang="en-US" dirty="0" smtClean="0">
                <a:solidFill>
                  <a:schemeClr val="accent2"/>
                </a:solidFill>
              </a:rPr>
              <a:t>=625kVA</a:t>
            </a:r>
            <a:endParaRPr lang="en-US" dirty="0">
              <a:solidFill>
                <a:schemeClr val="accent2"/>
              </a:solidFill>
            </a:endParaRPr>
          </a:p>
        </p:txBody>
      </p:sp>
      <p:sp>
        <p:nvSpPr>
          <p:cNvPr id="12" name="TextBox 11"/>
          <p:cNvSpPr txBox="1"/>
          <p:nvPr/>
        </p:nvSpPr>
        <p:spPr>
          <a:xfrm>
            <a:off x="4855888" y="4475835"/>
            <a:ext cx="1600118" cy="646331"/>
          </a:xfrm>
          <a:prstGeom prst="rect">
            <a:avLst/>
          </a:prstGeom>
          <a:noFill/>
        </p:spPr>
        <p:txBody>
          <a:bodyPr wrap="none" rtlCol="0">
            <a:spAutoFit/>
          </a:bodyPr>
          <a:lstStyle/>
          <a:p>
            <a:r>
              <a:rPr lang="en-US" dirty="0" smtClean="0">
                <a:solidFill>
                  <a:schemeClr val="accent2"/>
                </a:solidFill>
              </a:rPr>
              <a:t>S=207.22kVA</a:t>
            </a:r>
          </a:p>
          <a:p>
            <a:r>
              <a:rPr lang="en-US" dirty="0" err="1" smtClean="0">
                <a:solidFill>
                  <a:schemeClr val="accent2"/>
                </a:solidFill>
              </a:rPr>
              <a:t>U</a:t>
            </a:r>
            <a:r>
              <a:rPr lang="en-US" sz="1400" dirty="0" err="1" smtClean="0">
                <a:solidFill>
                  <a:schemeClr val="accent2"/>
                </a:solidFill>
              </a:rPr>
              <a:t>b</a:t>
            </a:r>
            <a:r>
              <a:rPr lang="en-US" dirty="0" smtClean="0">
                <a:solidFill>
                  <a:schemeClr val="accent2"/>
                </a:solidFill>
              </a:rPr>
              <a:t>=2.4kV</a:t>
            </a:r>
            <a:endParaRPr lang="en-US" sz="1400" dirty="0">
              <a:solidFill>
                <a:schemeClr val="accent2"/>
              </a:solidFill>
            </a:endParaRPr>
          </a:p>
        </p:txBody>
      </p:sp>
      <p:sp>
        <p:nvSpPr>
          <p:cNvPr id="8" name="TextBox 7"/>
          <p:cNvSpPr txBox="1"/>
          <p:nvPr/>
        </p:nvSpPr>
        <p:spPr>
          <a:xfrm>
            <a:off x="0" y="2637130"/>
            <a:ext cx="3714478" cy="1754326"/>
          </a:xfrm>
          <a:prstGeom prst="rect">
            <a:avLst/>
          </a:prstGeom>
          <a:noFill/>
        </p:spPr>
        <p:txBody>
          <a:bodyPr wrap="none" rtlCol="0">
            <a:spAutoFit/>
          </a:bodyPr>
          <a:lstStyle/>
          <a:p>
            <a:r>
              <a:rPr lang="en-US" dirty="0" smtClean="0"/>
              <a:t>Motor input:</a:t>
            </a:r>
          </a:p>
          <a:p>
            <a:endParaRPr lang="en-US" dirty="0" smtClean="0"/>
          </a:p>
          <a:p>
            <a:r>
              <a:rPr lang="en-US" dirty="0" smtClean="0"/>
              <a:t>Motor </a:t>
            </a:r>
            <a:r>
              <a:rPr lang="en-US" dirty="0" err="1" smtClean="0"/>
              <a:t>subtransient</a:t>
            </a:r>
            <a:endParaRPr lang="en-US" dirty="0" smtClean="0"/>
          </a:p>
          <a:p>
            <a:r>
              <a:rPr lang="en-US" dirty="0" smtClean="0"/>
              <a:t>reactance:</a:t>
            </a:r>
          </a:p>
          <a:p>
            <a:endParaRPr lang="en-US" dirty="0"/>
          </a:p>
          <a:p>
            <a:r>
              <a:rPr lang="en-US" dirty="0" smtClean="0"/>
              <a:t>Motor reactance in transient state:</a:t>
            </a:r>
            <a:endParaRPr lang="en-US" dirty="0"/>
          </a:p>
        </p:txBody>
      </p:sp>
      <p:graphicFrame>
        <p:nvGraphicFramePr>
          <p:cNvPr id="13" name="Object 12"/>
          <p:cNvGraphicFramePr>
            <a:graphicFrameLocks noChangeAspect="1"/>
          </p:cNvGraphicFramePr>
          <p:nvPr>
            <p:extLst>
              <p:ext uri="{D42A27DB-BD31-4B8C-83A1-F6EECF244321}">
                <p14:modId xmlns:p14="http://schemas.microsoft.com/office/powerpoint/2010/main" val="88888359"/>
              </p:ext>
            </p:extLst>
          </p:nvPr>
        </p:nvGraphicFramePr>
        <p:xfrm>
          <a:off x="3783869" y="4058122"/>
          <a:ext cx="4137025" cy="344487"/>
        </p:xfrm>
        <a:graphic>
          <a:graphicData uri="http://schemas.openxmlformats.org/presentationml/2006/ole">
            <mc:AlternateContent xmlns:mc="http://schemas.openxmlformats.org/markup-compatibility/2006">
              <mc:Choice xmlns:v="urn:schemas-microsoft-com:vml" Requires="v">
                <p:oleObj spid="_x0000_s47288" name="Kaava" r:id="rId7" imgW="2286000" imgH="190440" progId="Equation.3">
                  <p:embed/>
                </p:oleObj>
              </mc:Choice>
              <mc:Fallback>
                <p:oleObj name="Kaava" r:id="rId7" imgW="2286000" imgH="190440" progId="Equation.3">
                  <p:embed/>
                  <p:pic>
                    <p:nvPicPr>
                      <p:cNvPr id="0" name=""/>
                      <p:cNvPicPr>
                        <a:picLocks noChangeAspect="1" noChangeArrowheads="1"/>
                      </p:cNvPicPr>
                      <p:nvPr/>
                    </p:nvPicPr>
                    <p:blipFill>
                      <a:blip r:embed="rId8"/>
                      <a:srcRect/>
                      <a:stretch>
                        <a:fillRect/>
                      </a:stretch>
                    </p:blipFill>
                    <p:spPr bwMode="auto">
                      <a:xfrm>
                        <a:off x="3783869" y="4058122"/>
                        <a:ext cx="4137025" cy="344487"/>
                      </a:xfrm>
                      <a:prstGeom prst="rect">
                        <a:avLst/>
                      </a:prstGeom>
                      <a:noFill/>
                    </p:spPr>
                  </p:pic>
                </p:oleObj>
              </mc:Fallback>
            </mc:AlternateContent>
          </a:graphicData>
        </a:graphic>
      </p:graphicFrame>
      <p:pic>
        <p:nvPicPr>
          <p:cNvPr id="9" name="Picture 8"/>
          <p:cNvPicPr>
            <a:picLocks noChangeAspect="1"/>
          </p:cNvPicPr>
          <p:nvPr/>
        </p:nvPicPr>
        <p:blipFill>
          <a:blip r:embed="rId9"/>
          <a:stretch>
            <a:fillRect/>
          </a:stretch>
        </p:blipFill>
        <p:spPr>
          <a:xfrm>
            <a:off x="3181610" y="5017279"/>
            <a:ext cx="3542779" cy="1724089"/>
          </a:xfrm>
          <a:prstGeom prst="rect">
            <a:avLst/>
          </a:prstGeom>
        </p:spPr>
      </p:pic>
    </p:spTree>
    <p:extLst>
      <p:ext uri="{BB962C8B-B14F-4D97-AF65-F5344CB8AC3E}">
        <p14:creationId xmlns:p14="http://schemas.microsoft.com/office/powerpoint/2010/main" val="2840570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500"/>
                                        <p:tgtEl>
                                          <p:spTgt spid="6"/>
                                        </p:tgtEl>
                                      </p:cBhvr>
                                    </p:animEffect>
                                  </p:childTnLst>
                                </p:cTn>
                              </p:par>
                              <p:par>
                                <p:cTn id="19" presetID="10" presetClass="entr" presetSubtype="0" fill="hold" nodeType="with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a:t>
            </a:r>
            <a:endParaRPr lang="en-US" dirty="0"/>
          </a:p>
        </p:txBody>
      </p:sp>
      <p:sp>
        <p:nvSpPr>
          <p:cNvPr id="9" name="Rectangle 5"/>
          <p:cNvSpPr>
            <a:spLocks noChangeArrowheads="1"/>
          </p:cNvSpPr>
          <p:nvPr/>
        </p:nvSpPr>
        <p:spPr bwMode="auto">
          <a:xfrm>
            <a:off x="490072" y="1328344"/>
            <a:ext cx="572464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mj-lt"/>
              <a:buAutoNum type="alphaLcParenR"/>
              <a:tabLst/>
            </a:pPr>
            <a:r>
              <a:rPr kumimoji="0" lang="en-US" altLang="en-US"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Derive the following equation </a:t>
            </a:r>
          </a:p>
          <a:p>
            <a:pPr marR="0" lvl="0" algn="l" defTabSz="914400" rtl="0" eaLnBrk="0" fontAlgn="base" latinLnBrk="0" hangingPunct="0">
              <a:lnSpc>
                <a:spcPct val="100000"/>
              </a:lnSpc>
              <a:spcBef>
                <a:spcPct val="0"/>
              </a:spcBef>
              <a:spcAft>
                <a:spcPct val="0"/>
              </a:spcAft>
              <a:buClrTx/>
              <a:buSzTx/>
              <a:tabLst/>
            </a:pPr>
            <a:r>
              <a:rPr kumimoji="0" lang="en-US" altLang="en-US"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for the voltage drop over a transmission line	</a:t>
            </a:r>
            <a:endParaRPr kumimoji="0" lang="en-US" altLang="en-US" sz="44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10" name="Object 9"/>
          <p:cNvGraphicFramePr>
            <a:graphicFrameLocks noChangeAspect="1"/>
          </p:cNvGraphicFramePr>
          <p:nvPr>
            <p:extLst>
              <p:ext uri="{D42A27DB-BD31-4B8C-83A1-F6EECF244321}">
                <p14:modId xmlns:p14="http://schemas.microsoft.com/office/powerpoint/2010/main" val="3967982895"/>
              </p:ext>
            </p:extLst>
          </p:nvPr>
        </p:nvGraphicFramePr>
        <p:xfrm>
          <a:off x="1352600" y="2209864"/>
          <a:ext cx="3154362" cy="492125"/>
        </p:xfrm>
        <a:graphic>
          <a:graphicData uri="http://schemas.openxmlformats.org/presentationml/2006/ole">
            <mc:AlternateContent xmlns:mc="http://schemas.openxmlformats.org/markup-compatibility/2006">
              <mc:Choice xmlns:v="urn:schemas-microsoft-com:vml" Requires="v">
                <p:oleObj spid="_x0000_s57390" name="Kaava" r:id="rId4" imgW="1612800" imgH="253800" progId="Equation.3">
                  <p:embed/>
                </p:oleObj>
              </mc:Choice>
              <mc:Fallback>
                <p:oleObj name="Kaava" r:id="rId4" imgW="1612800" imgH="253800" progId="Equation.3">
                  <p:embed/>
                  <p:pic>
                    <p:nvPicPr>
                      <p:cNvPr id="10" name="Object 9"/>
                      <p:cNvPicPr>
                        <a:picLocks noChangeAspect="1" noChangeArrowheads="1"/>
                      </p:cNvPicPr>
                      <p:nvPr/>
                    </p:nvPicPr>
                    <p:blipFill>
                      <a:blip r:embed="rId5"/>
                      <a:srcRect/>
                      <a:stretch>
                        <a:fillRect/>
                      </a:stretch>
                    </p:blipFill>
                    <p:spPr bwMode="auto">
                      <a:xfrm>
                        <a:off x="1352600" y="2209864"/>
                        <a:ext cx="3154362" cy="492125"/>
                      </a:xfrm>
                      <a:prstGeom prst="rect">
                        <a:avLst/>
                      </a:prstGeom>
                      <a:noFill/>
                    </p:spPr>
                  </p:pic>
                </p:oleObj>
              </mc:Fallback>
            </mc:AlternateContent>
          </a:graphicData>
        </a:graphic>
      </p:graphicFrame>
      <p:sp>
        <p:nvSpPr>
          <p:cNvPr id="11" name="Rectangle 6"/>
          <p:cNvSpPr>
            <a:spLocks noChangeArrowheads="1"/>
          </p:cNvSpPr>
          <p:nvPr/>
        </p:nvSpPr>
        <p:spPr bwMode="auto">
          <a:xfrm>
            <a:off x="482100" y="2875624"/>
            <a:ext cx="7250703"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19100" algn="l"/>
              </a:tabLst>
              <a:defRPr>
                <a:solidFill>
                  <a:schemeClr val="tx1"/>
                </a:solidFill>
                <a:latin typeface="Arial" panose="020B0604020202020204" pitchFamily="34" charset="0"/>
              </a:defRPr>
            </a:lvl1pPr>
            <a:lvl2pPr eaLnBrk="0" fontAlgn="base" hangingPunct="0">
              <a:spcBef>
                <a:spcPct val="0"/>
              </a:spcBef>
              <a:spcAft>
                <a:spcPct val="0"/>
              </a:spcAft>
              <a:tabLst>
                <a:tab pos="419100" algn="l"/>
              </a:tabLst>
              <a:defRPr>
                <a:solidFill>
                  <a:schemeClr val="tx1"/>
                </a:solidFill>
                <a:latin typeface="Arial" panose="020B0604020202020204" pitchFamily="34" charset="0"/>
              </a:defRPr>
            </a:lvl2pPr>
            <a:lvl3pPr eaLnBrk="0" fontAlgn="base" hangingPunct="0">
              <a:spcBef>
                <a:spcPct val="0"/>
              </a:spcBef>
              <a:spcAft>
                <a:spcPct val="0"/>
              </a:spcAft>
              <a:tabLst>
                <a:tab pos="419100" algn="l"/>
              </a:tabLst>
              <a:defRPr>
                <a:solidFill>
                  <a:schemeClr val="tx1"/>
                </a:solidFill>
                <a:latin typeface="Arial" panose="020B0604020202020204" pitchFamily="34" charset="0"/>
              </a:defRPr>
            </a:lvl3pPr>
            <a:lvl4pPr eaLnBrk="0" fontAlgn="base" hangingPunct="0">
              <a:spcBef>
                <a:spcPct val="0"/>
              </a:spcBef>
              <a:spcAft>
                <a:spcPct val="0"/>
              </a:spcAft>
              <a:tabLst>
                <a:tab pos="419100" algn="l"/>
              </a:tabLst>
              <a:defRPr>
                <a:solidFill>
                  <a:schemeClr val="tx1"/>
                </a:solidFill>
                <a:latin typeface="Arial" panose="020B0604020202020204" pitchFamily="34" charset="0"/>
              </a:defRPr>
            </a:lvl4pPr>
            <a:lvl5pPr eaLnBrk="0" fontAlgn="base" hangingPunct="0">
              <a:spcBef>
                <a:spcPct val="0"/>
              </a:spcBef>
              <a:spcAft>
                <a:spcPct val="0"/>
              </a:spcAft>
              <a:tabLst>
                <a:tab pos="419100" algn="l"/>
              </a:tabLst>
              <a:defRPr>
                <a:solidFill>
                  <a:schemeClr val="tx1"/>
                </a:solidFill>
                <a:latin typeface="Arial" panose="020B0604020202020204" pitchFamily="34" charset="0"/>
              </a:defRPr>
            </a:lvl5pPr>
            <a:lvl6pPr eaLnBrk="0" fontAlgn="base" hangingPunct="0">
              <a:spcBef>
                <a:spcPct val="0"/>
              </a:spcBef>
              <a:spcAft>
                <a:spcPct val="0"/>
              </a:spcAft>
              <a:tabLst>
                <a:tab pos="419100" algn="l"/>
              </a:tabLst>
              <a:defRPr>
                <a:solidFill>
                  <a:schemeClr val="tx1"/>
                </a:solidFill>
                <a:latin typeface="Arial" panose="020B0604020202020204" pitchFamily="34" charset="0"/>
              </a:defRPr>
            </a:lvl6pPr>
            <a:lvl7pPr eaLnBrk="0" fontAlgn="base" hangingPunct="0">
              <a:spcBef>
                <a:spcPct val="0"/>
              </a:spcBef>
              <a:spcAft>
                <a:spcPct val="0"/>
              </a:spcAft>
              <a:tabLst>
                <a:tab pos="419100" algn="l"/>
              </a:tabLst>
              <a:defRPr>
                <a:solidFill>
                  <a:schemeClr val="tx1"/>
                </a:solidFill>
                <a:latin typeface="Arial" panose="020B0604020202020204" pitchFamily="34" charset="0"/>
              </a:defRPr>
            </a:lvl7pPr>
            <a:lvl8pPr eaLnBrk="0" fontAlgn="base" hangingPunct="0">
              <a:spcBef>
                <a:spcPct val="0"/>
              </a:spcBef>
              <a:spcAft>
                <a:spcPct val="0"/>
              </a:spcAft>
              <a:tabLst>
                <a:tab pos="419100" algn="l"/>
              </a:tabLst>
              <a:defRPr>
                <a:solidFill>
                  <a:schemeClr val="tx1"/>
                </a:solidFill>
                <a:latin typeface="Arial" panose="020B0604020202020204" pitchFamily="34" charset="0"/>
              </a:defRPr>
            </a:lvl8pPr>
            <a:lvl9pPr eaLnBrk="0" fontAlgn="base" hangingPunct="0">
              <a:spcBef>
                <a:spcPct val="0"/>
              </a:spcBef>
              <a:spcAft>
                <a:spcPct val="0"/>
              </a:spcAft>
              <a:tabLst>
                <a:tab pos="419100" algn="l"/>
              </a:tabLst>
              <a:defRPr>
                <a:solidFill>
                  <a:schemeClr val="tx1"/>
                </a:solidFill>
                <a:latin typeface="Arial" panose="020B0604020202020204"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 typeface="+mj-lt"/>
              <a:buAutoNum type="alphaLcParenR" startAt="2"/>
              <a:tabLst>
                <a:tab pos="419100" algn="l"/>
              </a:tabLst>
            </a:pPr>
            <a:r>
              <a:rPr kumimoji="0" lang="en-US" altLang="en-US"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Can this equation be applied in all situations?</a:t>
            </a:r>
          </a:p>
          <a:p>
            <a:pPr marL="342900" marR="0" lvl="0" indent="-342900" algn="l" defTabSz="914400" rtl="0" eaLnBrk="0" fontAlgn="base" latinLnBrk="0" hangingPunct="0">
              <a:lnSpc>
                <a:spcPct val="100000"/>
              </a:lnSpc>
              <a:spcBef>
                <a:spcPct val="0"/>
              </a:spcBef>
              <a:spcAft>
                <a:spcPct val="0"/>
              </a:spcAft>
              <a:buClrTx/>
              <a:buSzTx/>
              <a:buFont typeface="+mj-lt"/>
              <a:buAutoNum type="alphaLcParenR" startAt="2"/>
              <a:tabLst>
                <a:tab pos="419100" algn="l"/>
              </a:tabLst>
            </a:pPr>
            <a:endParaRPr kumimoji="0" lang="en-US" altLang="en-US"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endParaRPr>
          </a:p>
          <a:p>
            <a:pPr marL="342900" indent="-342900">
              <a:buFont typeface="+mj-lt"/>
              <a:buAutoNum type="alphaLcParenR" startAt="2"/>
            </a:pPr>
            <a:r>
              <a:rPr lang="en-US" altLang="en-US" sz="2000" dirty="0">
                <a:ea typeface="Times New Roman" panose="02020603050405020304" pitchFamily="18" charset="0"/>
              </a:rPr>
              <a:t>Draw the phasor diagrams related to the equation </a:t>
            </a:r>
            <a:endParaRPr lang="en-US" altLang="en-US" sz="2000" dirty="0" smtClean="0">
              <a:ea typeface="Times New Roman" panose="02020603050405020304" pitchFamily="18" charset="0"/>
            </a:endParaRPr>
          </a:p>
          <a:p>
            <a:r>
              <a:rPr lang="en-US" altLang="en-US" sz="2000" dirty="0" smtClean="0">
                <a:ea typeface="Times New Roman" panose="02020603050405020304" pitchFamily="18" charset="0"/>
              </a:rPr>
              <a:t>in </a:t>
            </a:r>
            <a:r>
              <a:rPr lang="en-US" altLang="en-US" sz="2000" dirty="0">
                <a:ea typeface="Times New Roman" panose="02020603050405020304" pitchFamily="18" charset="0"/>
              </a:rPr>
              <a:t>cases where the reactive power is inductive and capacitive. </a:t>
            </a:r>
            <a:endParaRPr lang="en-US" altLang="en-US" sz="4400" dirty="0"/>
          </a:p>
        </p:txBody>
      </p:sp>
    </p:spTree>
    <p:extLst>
      <p:ext uri="{BB962C8B-B14F-4D97-AF65-F5344CB8AC3E}">
        <p14:creationId xmlns:p14="http://schemas.microsoft.com/office/powerpoint/2010/main" val="3960101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9892" y="326849"/>
            <a:ext cx="8650288" cy="1079500"/>
          </a:xfrm>
        </p:spPr>
        <p:txBody>
          <a:bodyPr/>
          <a:lstStyle/>
          <a:p>
            <a:r>
              <a:rPr lang="en-US" dirty="0"/>
              <a:t>Question 4 </a:t>
            </a:r>
            <a:r>
              <a:rPr lang="en-US" dirty="0" smtClean="0"/>
              <a:t>b)</a:t>
            </a:r>
            <a:r>
              <a:rPr lang="en-US" dirty="0"/>
              <a:t/>
            </a:r>
            <a:br>
              <a:rPr lang="en-US" dirty="0"/>
            </a:br>
            <a:r>
              <a:rPr lang="en-US" sz="1800" b="0" dirty="0" smtClean="0"/>
              <a:t>Let’s </a:t>
            </a:r>
            <a:r>
              <a:rPr lang="en-US" sz="1800" b="0" dirty="0" smtClean="0"/>
              <a:t>calculate the transient current in Q using the </a:t>
            </a:r>
            <a:r>
              <a:rPr lang="en-US" sz="1800" b="0" dirty="0" err="1" smtClean="0"/>
              <a:t>Thevenin’s</a:t>
            </a:r>
            <a:r>
              <a:rPr lang="en-US" sz="1800" b="0" dirty="0" smtClean="0"/>
              <a:t> theorem</a:t>
            </a:r>
            <a:r>
              <a:rPr lang="en-US" sz="1800" b="0" dirty="0"/>
              <a:t/>
            </a:r>
            <a:br>
              <a:rPr lang="en-US" sz="1800" b="0" dirty="0"/>
            </a:br>
            <a:r>
              <a:rPr lang="en-US" sz="1800" b="0" dirty="0"/>
              <a:t/>
            </a:r>
            <a:br>
              <a:rPr lang="en-US" sz="1800" b="0" dirty="0"/>
            </a:br>
            <a:r>
              <a:rPr lang="en-US" sz="1800" b="0" dirty="0" smtClean="0">
                <a:solidFill>
                  <a:schemeClr val="tx1"/>
                </a:solidFill>
              </a:rPr>
              <a:t/>
            </a:r>
            <a:br>
              <a:rPr lang="en-US" sz="1800" b="0" dirty="0" smtClean="0">
                <a:solidFill>
                  <a:schemeClr val="tx1"/>
                </a:solidFill>
              </a:rPr>
            </a:br>
            <a:endParaRPr lang="en-US" b="0" dirty="0">
              <a:solidFill>
                <a:schemeClr val="tx1"/>
              </a:solidFill>
            </a:endParaRPr>
          </a:p>
        </p:txBody>
      </p:sp>
      <p:sp>
        <p:nvSpPr>
          <p:cNvPr id="4" name="Rectangle 2"/>
          <p:cNvSpPr>
            <a:spLocks noChangeArrowheads="1"/>
          </p:cNvSpPr>
          <p:nvPr/>
        </p:nvSpPr>
        <p:spPr bwMode="auto">
          <a:xfrm>
            <a:off x="0" y="0"/>
            <a:ext cx="9906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1743034753"/>
              </p:ext>
            </p:extLst>
          </p:nvPr>
        </p:nvGraphicFramePr>
        <p:xfrm>
          <a:off x="4699000" y="3686175"/>
          <a:ext cx="4738688" cy="3014663"/>
        </p:xfrm>
        <a:graphic>
          <a:graphicData uri="http://schemas.openxmlformats.org/presentationml/2006/ole">
            <mc:AlternateContent xmlns:mc="http://schemas.openxmlformats.org/markup-compatibility/2006">
              <mc:Choice xmlns:v="urn:schemas-microsoft-com:vml" Requires="v">
                <p:oleObj spid="_x0000_s48237" name="Equation" r:id="rId4" imgW="2616120" imgH="1663560" progId="Equation.3">
                  <p:embed/>
                </p:oleObj>
              </mc:Choice>
              <mc:Fallback>
                <p:oleObj name="Equation" r:id="rId4" imgW="2616120" imgH="1663560" progId="Equation.3">
                  <p:embed/>
                  <p:pic>
                    <p:nvPicPr>
                      <p:cNvPr id="0" name=""/>
                      <p:cNvPicPr>
                        <a:picLocks noChangeAspect="1" noChangeArrowheads="1"/>
                      </p:cNvPicPr>
                      <p:nvPr/>
                    </p:nvPicPr>
                    <p:blipFill>
                      <a:blip r:embed="rId5"/>
                      <a:srcRect/>
                      <a:stretch>
                        <a:fillRect/>
                      </a:stretch>
                    </p:blipFill>
                    <p:spPr bwMode="auto">
                      <a:xfrm>
                        <a:off x="4699000" y="3686175"/>
                        <a:ext cx="4738688" cy="3014663"/>
                      </a:xfrm>
                      <a:prstGeom prst="rect">
                        <a:avLst/>
                      </a:prstGeom>
                      <a:noFill/>
                    </p:spPr>
                  </p:pic>
                </p:oleObj>
              </mc:Fallback>
            </mc:AlternateContent>
          </a:graphicData>
        </a:graphic>
      </p:graphicFrame>
      <p:cxnSp>
        <p:nvCxnSpPr>
          <p:cNvPr id="8" name="Straight Connector 7"/>
          <p:cNvCxnSpPr/>
          <p:nvPr/>
        </p:nvCxnSpPr>
        <p:spPr bwMode="auto">
          <a:xfrm>
            <a:off x="3198453" y="2589538"/>
            <a:ext cx="0" cy="10968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 name="Straight Connector 12"/>
          <p:cNvCxnSpPr/>
          <p:nvPr/>
        </p:nvCxnSpPr>
        <p:spPr bwMode="auto">
          <a:xfrm>
            <a:off x="3768072" y="2589538"/>
            <a:ext cx="0" cy="10968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 name="Straight Connector 13"/>
          <p:cNvCxnSpPr/>
          <p:nvPr/>
        </p:nvCxnSpPr>
        <p:spPr bwMode="auto">
          <a:xfrm>
            <a:off x="4344136" y="2597882"/>
            <a:ext cx="0" cy="108846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1" name="Rectangle 10"/>
          <p:cNvSpPr/>
          <p:nvPr/>
        </p:nvSpPr>
        <p:spPr bwMode="auto">
          <a:xfrm>
            <a:off x="3054437" y="2909412"/>
            <a:ext cx="288032" cy="504056"/>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Calibri" pitchFamily="34" charset="0"/>
            </a:endParaRPr>
          </a:p>
        </p:txBody>
      </p:sp>
      <p:sp>
        <p:nvSpPr>
          <p:cNvPr id="16" name="Rectangle 15"/>
          <p:cNvSpPr/>
          <p:nvPr/>
        </p:nvSpPr>
        <p:spPr bwMode="auto">
          <a:xfrm>
            <a:off x="3624056" y="2909412"/>
            <a:ext cx="288032" cy="504056"/>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Calibri" pitchFamily="34" charset="0"/>
            </a:endParaRPr>
          </a:p>
        </p:txBody>
      </p:sp>
      <p:sp>
        <p:nvSpPr>
          <p:cNvPr id="17" name="Rectangle 16"/>
          <p:cNvSpPr/>
          <p:nvPr/>
        </p:nvSpPr>
        <p:spPr bwMode="auto">
          <a:xfrm>
            <a:off x="4208258" y="2913584"/>
            <a:ext cx="288032" cy="504056"/>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Calibri" pitchFamily="34" charset="0"/>
            </a:endParaRPr>
          </a:p>
        </p:txBody>
      </p:sp>
      <p:cxnSp>
        <p:nvCxnSpPr>
          <p:cNvPr id="18" name="Straight Connector 17"/>
          <p:cNvCxnSpPr/>
          <p:nvPr/>
        </p:nvCxnSpPr>
        <p:spPr bwMode="auto">
          <a:xfrm flipV="1">
            <a:off x="1679840" y="2589538"/>
            <a:ext cx="2664296" cy="834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 name="Straight Connector 20"/>
          <p:cNvCxnSpPr/>
          <p:nvPr/>
        </p:nvCxnSpPr>
        <p:spPr bwMode="auto">
          <a:xfrm flipV="1">
            <a:off x="1679840" y="2589539"/>
            <a:ext cx="0" cy="109680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6" name="Straight Connector 25"/>
          <p:cNvCxnSpPr/>
          <p:nvPr/>
        </p:nvCxnSpPr>
        <p:spPr bwMode="auto">
          <a:xfrm flipV="1">
            <a:off x="1679840" y="3678002"/>
            <a:ext cx="2664296" cy="834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0" name="Rectangle 29"/>
          <p:cNvSpPr/>
          <p:nvPr/>
        </p:nvSpPr>
        <p:spPr bwMode="auto">
          <a:xfrm>
            <a:off x="1535824" y="2909412"/>
            <a:ext cx="288032" cy="504056"/>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Calibri" pitchFamily="34" charset="0"/>
            </a:endParaRPr>
          </a:p>
        </p:txBody>
      </p:sp>
      <p:sp>
        <p:nvSpPr>
          <p:cNvPr id="28" name="TextBox 27"/>
          <p:cNvSpPr txBox="1"/>
          <p:nvPr/>
        </p:nvSpPr>
        <p:spPr>
          <a:xfrm>
            <a:off x="776536" y="1319958"/>
            <a:ext cx="6667210" cy="646331"/>
          </a:xfrm>
          <a:prstGeom prst="rect">
            <a:avLst/>
          </a:prstGeom>
          <a:noFill/>
        </p:spPr>
        <p:txBody>
          <a:bodyPr wrap="none" rtlCol="0">
            <a:spAutoFit/>
          </a:bodyPr>
          <a:lstStyle/>
          <a:p>
            <a:r>
              <a:rPr lang="en-US" dirty="0" smtClean="0"/>
              <a:t>Any possible fault occurs between the generator and the motors.</a:t>
            </a:r>
          </a:p>
          <a:p>
            <a:r>
              <a:rPr lang="en-US" dirty="0" smtClean="0"/>
              <a:t>One phase diagram (one generator, three motors):</a:t>
            </a:r>
            <a:endParaRPr lang="en-US" dirty="0"/>
          </a:p>
        </p:txBody>
      </p:sp>
      <p:cxnSp>
        <p:nvCxnSpPr>
          <p:cNvPr id="33" name="Straight Connector 32"/>
          <p:cNvCxnSpPr/>
          <p:nvPr/>
        </p:nvCxnSpPr>
        <p:spPr bwMode="auto">
          <a:xfrm flipV="1">
            <a:off x="2886053" y="2299266"/>
            <a:ext cx="8384" cy="2986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4" name="TextBox 33"/>
          <p:cNvSpPr txBox="1"/>
          <p:nvPr/>
        </p:nvSpPr>
        <p:spPr>
          <a:xfrm>
            <a:off x="2629050" y="1916832"/>
            <a:ext cx="726481" cy="369332"/>
          </a:xfrm>
          <a:prstGeom prst="rect">
            <a:avLst/>
          </a:prstGeom>
          <a:noFill/>
        </p:spPr>
        <p:txBody>
          <a:bodyPr wrap="none" rtlCol="0">
            <a:spAutoFit/>
          </a:bodyPr>
          <a:lstStyle/>
          <a:p>
            <a:r>
              <a:rPr lang="en-US" dirty="0" err="1" smtClean="0"/>
              <a:t>Z</a:t>
            </a:r>
            <a:r>
              <a:rPr lang="en-US" sz="1200" dirty="0" err="1" smtClean="0"/>
              <a:t>th</a:t>
            </a:r>
            <a:r>
              <a:rPr lang="en-US" dirty="0" smtClean="0"/>
              <a:t>=?</a:t>
            </a:r>
            <a:endParaRPr lang="en-US" sz="1200" dirty="0"/>
          </a:p>
        </p:txBody>
      </p:sp>
      <p:sp>
        <p:nvSpPr>
          <p:cNvPr id="36" name="TextBox 35"/>
          <p:cNvSpPr txBox="1"/>
          <p:nvPr/>
        </p:nvSpPr>
        <p:spPr>
          <a:xfrm>
            <a:off x="520314" y="2953070"/>
            <a:ext cx="950901" cy="369332"/>
          </a:xfrm>
          <a:prstGeom prst="rect">
            <a:avLst/>
          </a:prstGeom>
          <a:noFill/>
        </p:spPr>
        <p:txBody>
          <a:bodyPr wrap="none" rtlCol="0">
            <a:spAutoFit/>
          </a:bodyPr>
          <a:lstStyle/>
          <a:p>
            <a:r>
              <a:rPr lang="en-US" dirty="0" err="1" smtClean="0"/>
              <a:t>Z</a:t>
            </a:r>
            <a:r>
              <a:rPr lang="en-US" sz="1200" dirty="0" err="1" smtClean="0"/>
              <a:t>g</a:t>
            </a:r>
            <a:r>
              <a:rPr lang="en-US" dirty="0" smtClean="0"/>
              <a:t>=j0.2</a:t>
            </a:r>
            <a:endParaRPr lang="en-US" dirty="0"/>
          </a:p>
        </p:txBody>
      </p:sp>
      <p:sp>
        <p:nvSpPr>
          <p:cNvPr id="38" name="TextBox 37"/>
          <p:cNvSpPr txBox="1"/>
          <p:nvPr/>
        </p:nvSpPr>
        <p:spPr>
          <a:xfrm>
            <a:off x="4574626" y="2976774"/>
            <a:ext cx="2164375" cy="369332"/>
          </a:xfrm>
          <a:prstGeom prst="rect">
            <a:avLst/>
          </a:prstGeom>
          <a:noFill/>
        </p:spPr>
        <p:txBody>
          <a:bodyPr wrap="none" rtlCol="0">
            <a:spAutoFit/>
          </a:bodyPr>
          <a:lstStyle/>
          <a:p>
            <a:r>
              <a:rPr lang="en-US" dirty="0" smtClean="0"/>
              <a:t>3 of </a:t>
            </a:r>
            <a:r>
              <a:rPr lang="en-US" dirty="0" err="1" smtClean="0"/>
              <a:t>Z</a:t>
            </a:r>
            <a:r>
              <a:rPr lang="en-US" sz="1200" dirty="0" err="1" smtClean="0"/>
              <a:t>m</a:t>
            </a:r>
            <a:r>
              <a:rPr lang="en-US" dirty="0" smtClean="0"/>
              <a:t>=</a:t>
            </a:r>
            <a:r>
              <a:rPr lang="en-US" dirty="0" err="1" smtClean="0"/>
              <a:t>x’</a:t>
            </a:r>
            <a:r>
              <a:rPr lang="en-US" sz="1200" dirty="0" err="1" smtClean="0">
                <a:solidFill>
                  <a:srgbClr val="000000"/>
                </a:solidFill>
              </a:rPr>
              <a:t>m</a:t>
            </a:r>
            <a:r>
              <a:rPr lang="en-US" dirty="0" smtClean="0"/>
              <a:t>=j0.905</a:t>
            </a:r>
            <a:endParaRPr lang="en-US" dirty="0"/>
          </a:p>
        </p:txBody>
      </p:sp>
      <p:cxnSp>
        <p:nvCxnSpPr>
          <p:cNvPr id="39" name="Straight Arrow Connector 38"/>
          <p:cNvCxnSpPr/>
          <p:nvPr/>
        </p:nvCxnSpPr>
        <p:spPr bwMode="auto">
          <a:xfrm>
            <a:off x="3060881" y="2231679"/>
            <a:ext cx="0" cy="222187"/>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85" name="Line 67"/>
          <p:cNvSpPr>
            <a:spLocks noChangeShapeType="1"/>
          </p:cNvSpPr>
          <p:nvPr/>
        </p:nvSpPr>
        <p:spPr bwMode="auto">
          <a:xfrm flipH="1">
            <a:off x="1656481" y="5021451"/>
            <a:ext cx="1588" cy="1074738"/>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77" name="Freeform 76"/>
          <p:cNvSpPr>
            <a:spLocks noEditPoints="1"/>
          </p:cNvSpPr>
          <p:nvPr/>
        </p:nvSpPr>
        <p:spPr bwMode="auto">
          <a:xfrm>
            <a:off x="2030230" y="4808171"/>
            <a:ext cx="481013" cy="219075"/>
          </a:xfrm>
          <a:custGeom>
            <a:avLst/>
            <a:gdLst>
              <a:gd name="T0" fmla="*/ 1 w 606"/>
              <a:gd name="T1" fmla="*/ 92 h 274"/>
              <a:gd name="T2" fmla="*/ 74 w 606"/>
              <a:gd name="T3" fmla="*/ 2 h 274"/>
              <a:gd name="T4" fmla="*/ 153 w 606"/>
              <a:gd name="T5" fmla="*/ 85 h 274"/>
              <a:gd name="T6" fmla="*/ 153 w 606"/>
              <a:gd name="T7" fmla="*/ 92 h 274"/>
              <a:gd name="T8" fmla="*/ 225 w 606"/>
              <a:gd name="T9" fmla="*/ 2 h 274"/>
              <a:gd name="T10" fmla="*/ 304 w 606"/>
              <a:gd name="T11" fmla="*/ 85 h 274"/>
              <a:gd name="T12" fmla="*/ 304 w 606"/>
              <a:gd name="T13" fmla="*/ 92 h 274"/>
              <a:gd name="T14" fmla="*/ 376 w 606"/>
              <a:gd name="T15" fmla="*/ 2 h 274"/>
              <a:gd name="T16" fmla="*/ 455 w 606"/>
              <a:gd name="T17" fmla="*/ 85 h 274"/>
              <a:gd name="T18" fmla="*/ 455 w 606"/>
              <a:gd name="T19" fmla="*/ 92 h 274"/>
              <a:gd name="T20" fmla="*/ 528 w 606"/>
              <a:gd name="T21" fmla="*/ 2 h 274"/>
              <a:gd name="T22" fmla="*/ 606 w 606"/>
              <a:gd name="T23" fmla="*/ 85 h 274"/>
              <a:gd name="T24" fmla="*/ 606 w 606"/>
              <a:gd name="T25" fmla="*/ 92 h 274"/>
              <a:gd name="T26" fmla="*/ 1 w 606"/>
              <a:gd name="T27" fmla="*/ 92 h 274"/>
              <a:gd name="T28" fmla="*/ 1 w 606"/>
              <a:gd name="T29" fmla="*/ 274 h 274"/>
              <a:gd name="T30" fmla="*/ 606 w 606"/>
              <a:gd name="T31" fmla="*/ 92 h 274"/>
              <a:gd name="T32" fmla="*/ 606 w 606"/>
              <a:gd name="T33" fmla="*/ 274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6" h="274">
                <a:moveTo>
                  <a:pt x="1" y="92"/>
                </a:moveTo>
                <a:cubicBezTo>
                  <a:pt x="0" y="44"/>
                  <a:pt x="32" y="4"/>
                  <a:pt x="74" y="2"/>
                </a:cubicBezTo>
                <a:cubicBezTo>
                  <a:pt x="116" y="0"/>
                  <a:pt x="151" y="37"/>
                  <a:pt x="153" y="85"/>
                </a:cubicBezTo>
                <a:cubicBezTo>
                  <a:pt x="153" y="88"/>
                  <a:pt x="153" y="90"/>
                  <a:pt x="153" y="92"/>
                </a:cubicBezTo>
                <a:cubicBezTo>
                  <a:pt x="151" y="44"/>
                  <a:pt x="183" y="4"/>
                  <a:pt x="225" y="2"/>
                </a:cubicBezTo>
                <a:cubicBezTo>
                  <a:pt x="267" y="0"/>
                  <a:pt x="302" y="37"/>
                  <a:pt x="304" y="85"/>
                </a:cubicBezTo>
                <a:cubicBezTo>
                  <a:pt x="304" y="88"/>
                  <a:pt x="304" y="90"/>
                  <a:pt x="304" y="92"/>
                </a:cubicBezTo>
                <a:cubicBezTo>
                  <a:pt x="302" y="44"/>
                  <a:pt x="335" y="4"/>
                  <a:pt x="376" y="2"/>
                </a:cubicBezTo>
                <a:cubicBezTo>
                  <a:pt x="418" y="0"/>
                  <a:pt x="453" y="37"/>
                  <a:pt x="455" y="85"/>
                </a:cubicBezTo>
                <a:cubicBezTo>
                  <a:pt x="455" y="88"/>
                  <a:pt x="455" y="90"/>
                  <a:pt x="455" y="92"/>
                </a:cubicBezTo>
                <a:cubicBezTo>
                  <a:pt x="453" y="44"/>
                  <a:pt x="486" y="4"/>
                  <a:pt x="528" y="2"/>
                </a:cubicBezTo>
                <a:cubicBezTo>
                  <a:pt x="569" y="0"/>
                  <a:pt x="605" y="37"/>
                  <a:pt x="606" y="85"/>
                </a:cubicBezTo>
                <a:cubicBezTo>
                  <a:pt x="606" y="88"/>
                  <a:pt x="606" y="90"/>
                  <a:pt x="606" y="92"/>
                </a:cubicBezTo>
                <a:moveTo>
                  <a:pt x="1" y="92"/>
                </a:moveTo>
                <a:lnTo>
                  <a:pt x="1" y="274"/>
                </a:lnTo>
                <a:moveTo>
                  <a:pt x="606" y="92"/>
                </a:moveTo>
                <a:lnTo>
                  <a:pt x="606" y="274"/>
                </a:lnTo>
              </a:path>
            </a:pathLst>
          </a:cu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81" name="Freeform 80"/>
          <p:cNvSpPr>
            <a:spLocks/>
          </p:cNvSpPr>
          <p:nvPr/>
        </p:nvSpPr>
        <p:spPr bwMode="auto">
          <a:xfrm>
            <a:off x="1388193" y="5283389"/>
            <a:ext cx="557213" cy="561975"/>
          </a:xfrm>
          <a:custGeom>
            <a:avLst/>
            <a:gdLst>
              <a:gd name="T0" fmla="*/ 0 w 351"/>
              <a:gd name="T1" fmla="*/ 177 h 354"/>
              <a:gd name="T2" fmla="*/ 176 w 351"/>
              <a:gd name="T3" fmla="*/ 0 h 354"/>
              <a:gd name="T4" fmla="*/ 351 w 351"/>
              <a:gd name="T5" fmla="*/ 177 h 354"/>
              <a:gd name="T6" fmla="*/ 351 w 351"/>
              <a:gd name="T7" fmla="*/ 177 h 354"/>
              <a:gd name="T8" fmla="*/ 176 w 351"/>
              <a:gd name="T9" fmla="*/ 354 h 354"/>
              <a:gd name="T10" fmla="*/ 0 w 351"/>
              <a:gd name="T11" fmla="*/ 177 h 354"/>
            </a:gdLst>
            <a:ahLst/>
            <a:cxnLst>
              <a:cxn ang="0">
                <a:pos x="T0" y="T1"/>
              </a:cxn>
              <a:cxn ang="0">
                <a:pos x="T2" y="T3"/>
              </a:cxn>
              <a:cxn ang="0">
                <a:pos x="T4" y="T5"/>
              </a:cxn>
              <a:cxn ang="0">
                <a:pos x="T6" y="T7"/>
              </a:cxn>
              <a:cxn ang="0">
                <a:pos x="T8" y="T9"/>
              </a:cxn>
              <a:cxn ang="0">
                <a:pos x="T10" y="T11"/>
              </a:cxn>
            </a:cxnLst>
            <a:rect l="0" t="0" r="r" b="b"/>
            <a:pathLst>
              <a:path w="351" h="354">
                <a:moveTo>
                  <a:pt x="0" y="177"/>
                </a:moveTo>
                <a:cubicBezTo>
                  <a:pt x="0" y="79"/>
                  <a:pt x="79" y="0"/>
                  <a:pt x="176" y="0"/>
                </a:cubicBezTo>
                <a:cubicBezTo>
                  <a:pt x="273" y="0"/>
                  <a:pt x="351" y="79"/>
                  <a:pt x="351" y="177"/>
                </a:cubicBezTo>
                <a:cubicBezTo>
                  <a:pt x="351" y="177"/>
                  <a:pt x="351" y="177"/>
                  <a:pt x="351" y="177"/>
                </a:cubicBezTo>
                <a:cubicBezTo>
                  <a:pt x="351" y="275"/>
                  <a:pt x="273" y="354"/>
                  <a:pt x="176" y="354"/>
                </a:cubicBezTo>
                <a:cubicBezTo>
                  <a:pt x="79" y="354"/>
                  <a:pt x="0" y="275"/>
                  <a:pt x="0" y="177"/>
                </a:cubicBezTo>
              </a:path>
            </a:pathLst>
          </a:custGeom>
          <a:solidFill>
            <a:srgbClr val="FFFFFF"/>
          </a:solidFill>
          <a:ln w="4763" cap="rnd">
            <a:solidFill>
              <a:srgbClr val="000000"/>
            </a:solidFill>
            <a:prstDash val="solid"/>
            <a:round/>
            <a:headEnd/>
            <a:tailEnd/>
          </a:ln>
          <a:extLst/>
        </p:spPr>
        <p:txBody>
          <a:bodyPr vert="horz" wrap="square" lIns="91440" tIns="45720" rIns="91440" bIns="45720" numCol="1" anchor="t" anchorCtr="0" compatLnSpc="1">
            <a:prstTxWarp prst="textNoShape">
              <a:avLst/>
            </a:prstTxWarp>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82" name="Freeform 81"/>
          <p:cNvSpPr>
            <a:spLocks noEditPoints="1"/>
          </p:cNvSpPr>
          <p:nvPr/>
        </p:nvSpPr>
        <p:spPr bwMode="auto">
          <a:xfrm>
            <a:off x="1472331" y="5467539"/>
            <a:ext cx="371475" cy="187325"/>
          </a:xfrm>
          <a:custGeom>
            <a:avLst/>
            <a:gdLst>
              <a:gd name="T0" fmla="*/ 234 w 468"/>
              <a:gd name="T1" fmla="*/ 117 h 234"/>
              <a:gd name="T2" fmla="*/ 351 w 468"/>
              <a:gd name="T3" fmla="*/ 234 h 234"/>
              <a:gd name="T4" fmla="*/ 468 w 468"/>
              <a:gd name="T5" fmla="*/ 117 h 234"/>
              <a:gd name="T6" fmla="*/ 468 w 468"/>
              <a:gd name="T7" fmla="*/ 117 h 234"/>
              <a:gd name="T8" fmla="*/ 0 w 468"/>
              <a:gd name="T9" fmla="*/ 117 h 234"/>
              <a:gd name="T10" fmla="*/ 117 w 468"/>
              <a:gd name="T11" fmla="*/ 0 h 234"/>
              <a:gd name="T12" fmla="*/ 234 w 468"/>
              <a:gd name="T13" fmla="*/ 117 h 234"/>
              <a:gd name="T14" fmla="*/ 234 w 468"/>
              <a:gd name="T15" fmla="*/ 117 h 2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68" h="234">
                <a:moveTo>
                  <a:pt x="234" y="117"/>
                </a:moveTo>
                <a:cubicBezTo>
                  <a:pt x="234" y="182"/>
                  <a:pt x="287" y="234"/>
                  <a:pt x="351" y="234"/>
                </a:cubicBezTo>
                <a:cubicBezTo>
                  <a:pt x="416" y="234"/>
                  <a:pt x="468" y="182"/>
                  <a:pt x="468" y="117"/>
                </a:cubicBezTo>
                <a:cubicBezTo>
                  <a:pt x="468" y="117"/>
                  <a:pt x="468" y="117"/>
                  <a:pt x="468" y="117"/>
                </a:cubicBezTo>
                <a:moveTo>
                  <a:pt x="0" y="117"/>
                </a:moveTo>
                <a:cubicBezTo>
                  <a:pt x="0" y="53"/>
                  <a:pt x="53" y="0"/>
                  <a:pt x="117" y="0"/>
                </a:cubicBezTo>
                <a:cubicBezTo>
                  <a:pt x="182" y="0"/>
                  <a:pt x="234" y="53"/>
                  <a:pt x="234" y="117"/>
                </a:cubicBezTo>
                <a:cubicBezTo>
                  <a:pt x="234" y="117"/>
                  <a:pt x="234" y="117"/>
                  <a:pt x="234" y="117"/>
                </a:cubicBezTo>
              </a:path>
            </a:pathLst>
          </a:cu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83" name="Line 65"/>
          <p:cNvSpPr>
            <a:spLocks noChangeShapeType="1"/>
          </p:cNvSpPr>
          <p:nvPr/>
        </p:nvSpPr>
        <p:spPr bwMode="auto">
          <a:xfrm>
            <a:off x="2511243" y="5027246"/>
            <a:ext cx="360363" cy="0"/>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86" name="Line 68"/>
          <p:cNvSpPr>
            <a:spLocks noChangeShapeType="1"/>
          </p:cNvSpPr>
          <p:nvPr/>
        </p:nvSpPr>
        <p:spPr bwMode="auto">
          <a:xfrm flipH="1">
            <a:off x="2871606" y="5032563"/>
            <a:ext cx="2677" cy="1063625"/>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87" name="Line 69"/>
          <p:cNvSpPr>
            <a:spLocks noChangeShapeType="1"/>
          </p:cNvSpPr>
          <p:nvPr/>
        </p:nvSpPr>
        <p:spPr bwMode="auto">
          <a:xfrm flipH="1" flipV="1">
            <a:off x="1680169" y="5027246"/>
            <a:ext cx="336550" cy="0"/>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90" name="Rectangle 89"/>
          <p:cNvSpPr>
            <a:spLocks noChangeArrowheads="1"/>
          </p:cNvSpPr>
          <p:nvPr/>
        </p:nvSpPr>
        <p:spPr bwMode="auto">
          <a:xfrm>
            <a:off x="2075647" y="4368966"/>
            <a:ext cx="161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2700" dirty="0">
                <a:solidFill>
                  <a:srgbClr val="000000"/>
                </a:solidFill>
                <a:latin typeface="Calibri" panose="020F0502020204030204" pitchFamily="34" charset="0"/>
              </a:rPr>
              <a:t>Z</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91" name="Rectangle 90"/>
          <p:cNvSpPr>
            <a:spLocks noChangeArrowheads="1"/>
          </p:cNvSpPr>
          <p:nvPr/>
        </p:nvSpPr>
        <p:spPr bwMode="auto">
          <a:xfrm>
            <a:off x="2253447" y="4470566"/>
            <a:ext cx="209550"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900" dirty="0" err="1" smtClean="0">
                <a:solidFill>
                  <a:srgbClr val="000000"/>
                </a:solidFill>
                <a:latin typeface="Calibri" panose="020F0502020204030204" pitchFamily="34" charset="0"/>
              </a:rPr>
              <a:t>th</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95" name="Rectangle 94"/>
          <p:cNvSpPr>
            <a:spLocks noChangeArrowheads="1"/>
          </p:cNvSpPr>
          <p:nvPr/>
        </p:nvSpPr>
        <p:spPr bwMode="auto">
          <a:xfrm>
            <a:off x="1994619" y="5381814"/>
            <a:ext cx="222250"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2700" dirty="0">
                <a:solidFill>
                  <a:srgbClr val="000000"/>
                </a:solidFill>
                <a:latin typeface="Calibri" panose="020F0502020204030204" pitchFamily="34" charset="0"/>
              </a:rPr>
              <a:t>U</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96" name="Rectangle 95"/>
          <p:cNvSpPr>
            <a:spLocks noChangeArrowheads="1"/>
          </p:cNvSpPr>
          <p:nvPr/>
        </p:nvSpPr>
        <p:spPr bwMode="auto">
          <a:xfrm>
            <a:off x="2205756" y="5558026"/>
            <a:ext cx="635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f</a:t>
            </a:r>
          </a:p>
        </p:txBody>
      </p:sp>
      <p:sp>
        <p:nvSpPr>
          <p:cNvPr id="100" name="Line 68"/>
          <p:cNvSpPr>
            <a:spLocks noChangeShapeType="1"/>
          </p:cNvSpPr>
          <p:nvPr/>
        </p:nvSpPr>
        <p:spPr bwMode="auto">
          <a:xfrm flipH="1">
            <a:off x="1656480" y="6096188"/>
            <a:ext cx="1215125" cy="7605"/>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cxnSp>
        <p:nvCxnSpPr>
          <p:cNvPr id="47115" name="Straight Arrow Connector 47114"/>
          <p:cNvCxnSpPr/>
          <p:nvPr/>
        </p:nvCxnSpPr>
        <p:spPr bwMode="auto">
          <a:xfrm>
            <a:off x="3044377" y="5319346"/>
            <a:ext cx="0" cy="526018"/>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03" name="TextBox 102"/>
          <p:cNvSpPr txBox="1"/>
          <p:nvPr/>
        </p:nvSpPr>
        <p:spPr>
          <a:xfrm>
            <a:off x="3054846" y="5373360"/>
            <a:ext cx="377026" cy="369332"/>
          </a:xfrm>
          <a:prstGeom prst="rect">
            <a:avLst/>
          </a:prstGeom>
          <a:noFill/>
        </p:spPr>
        <p:txBody>
          <a:bodyPr wrap="none" rtlCol="0">
            <a:spAutoFit/>
          </a:bodyPr>
          <a:lstStyle/>
          <a:p>
            <a:r>
              <a:rPr lang="en-US" dirty="0" smtClean="0"/>
              <a:t>I</a:t>
            </a:r>
            <a:r>
              <a:rPr lang="en-US" sz="1200" dirty="0" smtClean="0"/>
              <a:t>f</a:t>
            </a:r>
            <a:r>
              <a:rPr lang="en-US" dirty="0" smtClean="0"/>
              <a:t>’</a:t>
            </a:r>
            <a:endParaRPr lang="en-US" sz="1400" dirty="0"/>
          </a:p>
        </p:txBody>
      </p:sp>
      <p:pic>
        <p:nvPicPr>
          <p:cNvPr id="104" name="Picture 16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00204" y="1757380"/>
            <a:ext cx="2661680" cy="1577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5" name="Straight Connector 104"/>
          <p:cNvCxnSpPr/>
          <p:nvPr/>
        </p:nvCxnSpPr>
        <p:spPr bwMode="auto">
          <a:xfrm flipV="1">
            <a:off x="2855687" y="3674619"/>
            <a:ext cx="8384" cy="2986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420407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nodeType="withEffect">
                                  <p:stCondLst>
                                    <p:cond delay="0"/>
                                  </p:stCondLst>
                                  <p:childTnLst>
                                    <p:set>
                                      <p:cBhvr>
                                        <p:cTn id="9" dur="1" fill="hold">
                                          <p:stCondLst>
                                            <p:cond delay="0"/>
                                          </p:stCondLst>
                                        </p:cTn>
                                        <p:tgtEl>
                                          <p:spTgt spid="105"/>
                                        </p:tgtEl>
                                        <p:attrNameLst>
                                          <p:attrName>style.visibility</p:attrName>
                                        </p:attrNameLst>
                                      </p:cBhvr>
                                      <p:to>
                                        <p:strVal val="visible"/>
                                      </p:to>
                                    </p:set>
                                    <p:animEffect transition="in" filter="fade">
                                      <p:cBhvr>
                                        <p:cTn id="10" dur="500"/>
                                        <p:tgtEl>
                                          <p:spTgt spid="105"/>
                                        </p:tgtEl>
                                      </p:cBhvr>
                                    </p:animEffect>
                                  </p:childTnLst>
                                </p:cTn>
                              </p:par>
                              <p:par>
                                <p:cTn id="11" presetID="10" presetClass="entr" presetSubtype="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500"/>
                                        <p:tgtEl>
                                          <p:spTgt spid="13"/>
                                        </p:tgtEl>
                                      </p:cBhvr>
                                    </p:animEffect>
                                  </p:childTnLst>
                                </p:cTn>
                              </p:par>
                              <p:par>
                                <p:cTn id="14" presetID="10" presetClass="entr" presetSubtype="0" fill="hold"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500"/>
                                        <p:tgtEl>
                                          <p:spTgt spid="14"/>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500"/>
                                        <p:tgtEl>
                                          <p:spTgt spid="16"/>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fade">
                                      <p:cBhvr>
                                        <p:cTn id="25" dur="500"/>
                                        <p:tgtEl>
                                          <p:spTgt spid="17"/>
                                        </p:tgtEl>
                                      </p:cBhvr>
                                    </p:animEffect>
                                  </p:childTnLst>
                                </p:cTn>
                              </p:par>
                              <p:par>
                                <p:cTn id="26" presetID="10" presetClass="entr" presetSubtype="0" fill="hold" nodeType="with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fade">
                                      <p:cBhvr>
                                        <p:cTn id="28" dur="500"/>
                                        <p:tgtEl>
                                          <p:spTgt spid="18"/>
                                        </p:tgtEl>
                                      </p:cBhvr>
                                    </p:animEffect>
                                  </p:childTnLst>
                                </p:cTn>
                              </p:par>
                              <p:par>
                                <p:cTn id="29" presetID="10" presetClass="entr" presetSubtype="0" fill="hold" nodeType="with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fade">
                                      <p:cBhvr>
                                        <p:cTn id="31" dur="500"/>
                                        <p:tgtEl>
                                          <p:spTgt spid="21"/>
                                        </p:tgtEl>
                                      </p:cBhvr>
                                    </p:animEffect>
                                  </p:childTnLst>
                                </p:cTn>
                              </p:par>
                              <p:par>
                                <p:cTn id="32" presetID="10" presetClass="entr" presetSubtype="0" fill="hold" nodeType="withEffect">
                                  <p:stCondLst>
                                    <p:cond delay="0"/>
                                  </p:stCondLst>
                                  <p:childTnLst>
                                    <p:set>
                                      <p:cBhvr>
                                        <p:cTn id="33" dur="1" fill="hold">
                                          <p:stCondLst>
                                            <p:cond delay="0"/>
                                          </p:stCondLst>
                                        </p:cTn>
                                        <p:tgtEl>
                                          <p:spTgt spid="26"/>
                                        </p:tgtEl>
                                        <p:attrNameLst>
                                          <p:attrName>style.visibility</p:attrName>
                                        </p:attrNameLst>
                                      </p:cBhvr>
                                      <p:to>
                                        <p:strVal val="visible"/>
                                      </p:to>
                                    </p:set>
                                    <p:animEffect transition="in" filter="fade">
                                      <p:cBhvr>
                                        <p:cTn id="34" dur="500"/>
                                        <p:tgtEl>
                                          <p:spTgt spid="26"/>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0"/>
                                        </p:tgtEl>
                                        <p:attrNameLst>
                                          <p:attrName>style.visibility</p:attrName>
                                        </p:attrNameLst>
                                      </p:cBhvr>
                                      <p:to>
                                        <p:strVal val="visible"/>
                                      </p:to>
                                    </p:set>
                                    <p:animEffect transition="in" filter="fade">
                                      <p:cBhvr>
                                        <p:cTn id="37" dur="500"/>
                                        <p:tgtEl>
                                          <p:spTgt spid="30"/>
                                        </p:tgtEl>
                                      </p:cBhvr>
                                    </p:animEffect>
                                  </p:childTnLst>
                                </p:cTn>
                              </p:par>
                              <p:par>
                                <p:cTn id="38" presetID="10" presetClass="entr" presetSubtype="0" fill="hold" nodeType="withEffect">
                                  <p:stCondLst>
                                    <p:cond delay="0"/>
                                  </p:stCondLst>
                                  <p:childTnLst>
                                    <p:set>
                                      <p:cBhvr>
                                        <p:cTn id="39" dur="1" fill="hold">
                                          <p:stCondLst>
                                            <p:cond delay="0"/>
                                          </p:stCondLst>
                                        </p:cTn>
                                        <p:tgtEl>
                                          <p:spTgt spid="33"/>
                                        </p:tgtEl>
                                        <p:attrNameLst>
                                          <p:attrName>style.visibility</p:attrName>
                                        </p:attrNameLst>
                                      </p:cBhvr>
                                      <p:to>
                                        <p:strVal val="visible"/>
                                      </p:to>
                                    </p:set>
                                    <p:animEffect transition="in" filter="fade">
                                      <p:cBhvr>
                                        <p:cTn id="40" dur="500"/>
                                        <p:tgtEl>
                                          <p:spTgt spid="33"/>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36"/>
                                        </p:tgtEl>
                                        <p:attrNameLst>
                                          <p:attrName>style.visibility</p:attrName>
                                        </p:attrNameLst>
                                      </p:cBhvr>
                                      <p:to>
                                        <p:strVal val="visible"/>
                                      </p:to>
                                    </p:set>
                                    <p:animEffect transition="in" filter="fade">
                                      <p:cBhvr>
                                        <p:cTn id="43" dur="500"/>
                                        <p:tgtEl>
                                          <p:spTgt spid="36"/>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38"/>
                                        </p:tgtEl>
                                        <p:attrNameLst>
                                          <p:attrName>style.visibility</p:attrName>
                                        </p:attrNameLst>
                                      </p:cBhvr>
                                      <p:to>
                                        <p:strVal val="visible"/>
                                      </p:to>
                                    </p:set>
                                    <p:animEffect transition="in" filter="fade">
                                      <p:cBhvr>
                                        <p:cTn id="46" dur="500"/>
                                        <p:tgtEl>
                                          <p:spTgt spid="38"/>
                                        </p:tgtEl>
                                      </p:cBhvr>
                                    </p:animEffect>
                                  </p:childTnLst>
                                </p:cTn>
                              </p:par>
                              <p:par>
                                <p:cTn id="47" presetID="10" presetClass="entr" presetSubtype="0" fill="hold" nodeType="withEffect">
                                  <p:stCondLst>
                                    <p:cond delay="0"/>
                                  </p:stCondLst>
                                  <p:childTnLst>
                                    <p:set>
                                      <p:cBhvr>
                                        <p:cTn id="48" dur="1" fill="hold">
                                          <p:stCondLst>
                                            <p:cond delay="0"/>
                                          </p:stCondLst>
                                        </p:cTn>
                                        <p:tgtEl>
                                          <p:spTgt spid="39"/>
                                        </p:tgtEl>
                                        <p:attrNameLst>
                                          <p:attrName>style.visibility</p:attrName>
                                        </p:attrNameLst>
                                      </p:cBhvr>
                                      <p:to>
                                        <p:strVal val="visible"/>
                                      </p:to>
                                    </p:set>
                                    <p:animEffect transition="in" filter="fade">
                                      <p:cBhvr>
                                        <p:cTn id="49" dur="500"/>
                                        <p:tgtEl>
                                          <p:spTgt spid="39"/>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34"/>
                                        </p:tgtEl>
                                        <p:attrNameLst>
                                          <p:attrName>style.visibility</p:attrName>
                                        </p:attrNameLst>
                                      </p:cBhvr>
                                      <p:to>
                                        <p:strVal val="visible"/>
                                      </p:to>
                                    </p:set>
                                    <p:animEffect transition="in" filter="fade">
                                      <p:cBhvr>
                                        <p:cTn id="52" dur="500"/>
                                        <p:tgtEl>
                                          <p:spTgt spid="34"/>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85"/>
                                        </p:tgtEl>
                                        <p:attrNameLst>
                                          <p:attrName>style.visibility</p:attrName>
                                        </p:attrNameLst>
                                      </p:cBhvr>
                                      <p:to>
                                        <p:strVal val="visible"/>
                                      </p:to>
                                    </p:set>
                                    <p:animEffect transition="in" filter="fade">
                                      <p:cBhvr>
                                        <p:cTn id="57" dur="500"/>
                                        <p:tgtEl>
                                          <p:spTgt spid="85"/>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77"/>
                                        </p:tgtEl>
                                        <p:attrNameLst>
                                          <p:attrName>style.visibility</p:attrName>
                                        </p:attrNameLst>
                                      </p:cBhvr>
                                      <p:to>
                                        <p:strVal val="visible"/>
                                      </p:to>
                                    </p:set>
                                    <p:animEffect transition="in" filter="fade">
                                      <p:cBhvr>
                                        <p:cTn id="60" dur="500"/>
                                        <p:tgtEl>
                                          <p:spTgt spid="77"/>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81"/>
                                        </p:tgtEl>
                                        <p:attrNameLst>
                                          <p:attrName>style.visibility</p:attrName>
                                        </p:attrNameLst>
                                      </p:cBhvr>
                                      <p:to>
                                        <p:strVal val="visible"/>
                                      </p:to>
                                    </p:set>
                                    <p:animEffect transition="in" filter="fade">
                                      <p:cBhvr>
                                        <p:cTn id="63" dur="500"/>
                                        <p:tgtEl>
                                          <p:spTgt spid="81"/>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82"/>
                                        </p:tgtEl>
                                        <p:attrNameLst>
                                          <p:attrName>style.visibility</p:attrName>
                                        </p:attrNameLst>
                                      </p:cBhvr>
                                      <p:to>
                                        <p:strVal val="visible"/>
                                      </p:to>
                                    </p:set>
                                    <p:animEffect transition="in" filter="fade">
                                      <p:cBhvr>
                                        <p:cTn id="66" dur="500"/>
                                        <p:tgtEl>
                                          <p:spTgt spid="82"/>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83"/>
                                        </p:tgtEl>
                                        <p:attrNameLst>
                                          <p:attrName>style.visibility</p:attrName>
                                        </p:attrNameLst>
                                      </p:cBhvr>
                                      <p:to>
                                        <p:strVal val="visible"/>
                                      </p:to>
                                    </p:set>
                                    <p:animEffect transition="in" filter="fade">
                                      <p:cBhvr>
                                        <p:cTn id="69" dur="500"/>
                                        <p:tgtEl>
                                          <p:spTgt spid="83"/>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86"/>
                                        </p:tgtEl>
                                        <p:attrNameLst>
                                          <p:attrName>style.visibility</p:attrName>
                                        </p:attrNameLst>
                                      </p:cBhvr>
                                      <p:to>
                                        <p:strVal val="visible"/>
                                      </p:to>
                                    </p:set>
                                    <p:animEffect transition="in" filter="fade">
                                      <p:cBhvr>
                                        <p:cTn id="72" dur="500"/>
                                        <p:tgtEl>
                                          <p:spTgt spid="86"/>
                                        </p:tgtEl>
                                      </p:cBhvr>
                                    </p:animEffect>
                                  </p:childTnLst>
                                </p:cTn>
                              </p:par>
                              <p:par>
                                <p:cTn id="73" presetID="10" presetClass="entr" presetSubtype="0" fill="hold" grpId="0" nodeType="withEffect">
                                  <p:stCondLst>
                                    <p:cond delay="0"/>
                                  </p:stCondLst>
                                  <p:childTnLst>
                                    <p:set>
                                      <p:cBhvr>
                                        <p:cTn id="74" dur="1" fill="hold">
                                          <p:stCondLst>
                                            <p:cond delay="0"/>
                                          </p:stCondLst>
                                        </p:cTn>
                                        <p:tgtEl>
                                          <p:spTgt spid="87"/>
                                        </p:tgtEl>
                                        <p:attrNameLst>
                                          <p:attrName>style.visibility</p:attrName>
                                        </p:attrNameLst>
                                      </p:cBhvr>
                                      <p:to>
                                        <p:strVal val="visible"/>
                                      </p:to>
                                    </p:set>
                                    <p:animEffect transition="in" filter="fade">
                                      <p:cBhvr>
                                        <p:cTn id="75" dur="500"/>
                                        <p:tgtEl>
                                          <p:spTgt spid="87"/>
                                        </p:tgtEl>
                                      </p:cBhvr>
                                    </p:animEffect>
                                  </p:childTnLst>
                                </p:cTn>
                              </p:par>
                              <p:par>
                                <p:cTn id="76" presetID="10" presetClass="entr" presetSubtype="0" fill="hold" grpId="0" nodeType="withEffect">
                                  <p:stCondLst>
                                    <p:cond delay="0"/>
                                  </p:stCondLst>
                                  <p:childTnLst>
                                    <p:set>
                                      <p:cBhvr>
                                        <p:cTn id="77" dur="1" fill="hold">
                                          <p:stCondLst>
                                            <p:cond delay="0"/>
                                          </p:stCondLst>
                                        </p:cTn>
                                        <p:tgtEl>
                                          <p:spTgt spid="90"/>
                                        </p:tgtEl>
                                        <p:attrNameLst>
                                          <p:attrName>style.visibility</p:attrName>
                                        </p:attrNameLst>
                                      </p:cBhvr>
                                      <p:to>
                                        <p:strVal val="visible"/>
                                      </p:to>
                                    </p:set>
                                    <p:animEffect transition="in" filter="fade">
                                      <p:cBhvr>
                                        <p:cTn id="78" dur="500"/>
                                        <p:tgtEl>
                                          <p:spTgt spid="90"/>
                                        </p:tgtEl>
                                      </p:cBhvr>
                                    </p:animEffect>
                                  </p:childTnLst>
                                </p:cTn>
                              </p:par>
                              <p:par>
                                <p:cTn id="79" presetID="10" presetClass="entr" presetSubtype="0" fill="hold" grpId="0" nodeType="withEffect">
                                  <p:stCondLst>
                                    <p:cond delay="0"/>
                                  </p:stCondLst>
                                  <p:childTnLst>
                                    <p:set>
                                      <p:cBhvr>
                                        <p:cTn id="80" dur="1" fill="hold">
                                          <p:stCondLst>
                                            <p:cond delay="0"/>
                                          </p:stCondLst>
                                        </p:cTn>
                                        <p:tgtEl>
                                          <p:spTgt spid="91"/>
                                        </p:tgtEl>
                                        <p:attrNameLst>
                                          <p:attrName>style.visibility</p:attrName>
                                        </p:attrNameLst>
                                      </p:cBhvr>
                                      <p:to>
                                        <p:strVal val="visible"/>
                                      </p:to>
                                    </p:set>
                                    <p:animEffect transition="in" filter="fade">
                                      <p:cBhvr>
                                        <p:cTn id="81" dur="500"/>
                                        <p:tgtEl>
                                          <p:spTgt spid="91"/>
                                        </p:tgtEl>
                                      </p:cBhvr>
                                    </p:animEffect>
                                  </p:childTnLst>
                                </p:cTn>
                              </p:par>
                              <p:par>
                                <p:cTn id="82" presetID="10" presetClass="entr" presetSubtype="0" fill="hold" grpId="0" nodeType="withEffect">
                                  <p:stCondLst>
                                    <p:cond delay="0"/>
                                  </p:stCondLst>
                                  <p:childTnLst>
                                    <p:set>
                                      <p:cBhvr>
                                        <p:cTn id="83" dur="1" fill="hold">
                                          <p:stCondLst>
                                            <p:cond delay="0"/>
                                          </p:stCondLst>
                                        </p:cTn>
                                        <p:tgtEl>
                                          <p:spTgt spid="95"/>
                                        </p:tgtEl>
                                        <p:attrNameLst>
                                          <p:attrName>style.visibility</p:attrName>
                                        </p:attrNameLst>
                                      </p:cBhvr>
                                      <p:to>
                                        <p:strVal val="visible"/>
                                      </p:to>
                                    </p:set>
                                    <p:animEffect transition="in" filter="fade">
                                      <p:cBhvr>
                                        <p:cTn id="84" dur="500"/>
                                        <p:tgtEl>
                                          <p:spTgt spid="95"/>
                                        </p:tgtEl>
                                      </p:cBhvr>
                                    </p:animEffect>
                                  </p:childTnLst>
                                </p:cTn>
                              </p:par>
                              <p:par>
                                <p:cTn id="85" presetID="10" presetClass="entr" presetSubtype="0" fill="hold" grpId="0" nodeType="withEffect">
                                  <p:stCondLst>
                                    <p:cond delay="0"/>
                                  </p:stCondLst>
                                  <p:childTnLst>
                                    <p:set>
                                      <p:cBhvr>
                                        <p:cTn id="86" dur="1" fill="hold">
                                          <p:stCondLst>
                                            <p:cond delay="0"/>
                                          </p:stCondLst>
                                        </p:cTn>
                                        <p:tgtEl>
                                          <p:spTgt spid="96"/>
                                        </p:tgtEl>
                                        <p:attrNameLst>
                                          <p:attrName>style.visibility</p:attrName>
                                        </p:attrNameLst>
                                      </p:cBhvr>
                                      <p:to>
                                        <p:strVal val="visible"/>
                                      </p:to>
                                    </p:set>
                                    <p:animEffect transition="in" filter="fade">
                                      <p:cBhvr>
                                        <p:cTn id="87" dur="500"/>
                                        <p:tgtEl>
                                          <p:spTgt spid="96"/>
                                        </p:tgtEl>
                                      </p:cBhvr>
                                    </p:animEffect>
                                  </p:childTnLst>
                                </p:cTn>
                              </p:par>
                              <p:par>
                                <p:cTn id="88" presetID="10" presetClass="entr" presetSubtype="0" fill="hold" grpId="0" nodeType="withEffect">
                                  <p:stCondLst>
                                    <p:cond delay="0"/>
                                  </p:stCondLst>
                                  <p:childTnLst>
                                    <p:set>
                                      <p:cBhvr>
                                        <p:cTn id="89" dur="1" fill="hold">
                                          <p:stCondLst>
                                            <p:cond delay="0"/>
                                          </p:stCondLst>
                                        </p:cTn>
                                        <p:tgtEl>
                                          <p:spTgt spid="100"/>
                                        </p:tgtEl>
                                        <p:attrNameLst>
                                          <p:attrName>style.visibility</p:attrName>
                                        </p:attrNameLst>
                                      </p:cBhvr>
                                      <p:to>
                                        <p:strVal val="visible"/>
                                      </p:to>
                                    </p:set>
                                    <p:animEffect transition="in" filter="fade">
                                      <p:cBhvr>
                                        <p:cTn id="90" dur="500"/>
                                        <p:tgtEl>
                                          <p:spTgt spid="100"/>
                                        </p:tgtEl>
                                      </p:cBhvr>
                                    </p:animEffect>
                                  </p:childTnLst>
                                </p:cTn>
                              </p:par>
                              <p:par>
                                <p:cTn id="91" presetID="10" presetClass="entr" presetSubtype="0" fill="hold" nodeType="withEffect">
                                  <p:stCondLst>
                                    <p:cond delay="0"/>
                                  </p:stCondLst>
                                  <p:childTnLst>
                                    <p:set>
                                      <p:cBhvr>
                                        <p:cTn id="92" dur="1" fill="hold">
                                          <p:stCondLst>
                                            <p:cond delay="0"/>
                                          </p:stCondLst>
                                        </p:cTn>
                                        <p:tgtEl>
                                          <p:spTgt spid="47115"/>
                                        </p:tgtEl>
                                        <p:attrNameLst>
                                          <p:attrName>style.visibility</p:attrName>
                                        </p:attrNameLst>
                                      </p:cBhvr>
                                      <p:to>
                                        <p:strVal val="visible"/>
                                      </p:to>
                                    </p:set>
                                    <p:animEffect transition="in" filter="fade">
                                      <p:cBhvr>
                                        <p:cTn id="93" dur="500"/>
                                        <p:tgtEl>
                                          <p:spTgt spid="47115"/>
                                        </p:tgtEl>
                                      </p:cBhvr>
                                    </p:animEffect>
                                  </p:childTnLst>
                                </p:cTn>
                              </p:par>
                              <p:par>
                                <p:cTn id="94" presetID="10" presetClass="entr" presetSubtype="0" fill="hold" grpId="0" nodeType="withEffect">
                                  <p:stCondLst>
                                    <p:cond delay="0"/>
                                  </p:stCondLst>
                                  <p:childTnLst>
                                    <p:set>
                                      <p:cBhvr>
                                        <p:cTn id="95" dur="1" fill="hold">
                                          <p:stCondLst>
                                            <p:cond delay="0"/>
                                          </p:stCondLst>
                                        </p:cTn>
                                        <p:tgtEl>
                                          <p:spTgt spid="103"/>
                                        </p:tgtEl>
                                        <p:attrNameLst>
                                          <p:attrName>style.visibility</p:attrName>
                                        </p:attrNameLst>
                                      </p:cBhvr>
                                      <p:to>
                                        <p:strVal val="visible"/>
                                      </p:to>
                                    </p:set>
                                    <p:animEffect transition="in" filter="fade">
                                      <p:cBhvr>
                                        <p:cTn id="96" dur="500"/>
                                        <p:tgtEl>
                                          <p:spTgt spid="103"/>
                                        </p:tgtEl>
                                      </p:cBhvr>
                                    </p:animEffect>
                                  </p:childTnLst>
                                </p:cTn>
                              </p:par>
                            </p:childTnLst>
                          </p:cTn>
                        </p:par>
                      </p:childTnLst>
                    </p:cTn>
                  </p:par>
                  <p:par>
                    <p:cTn id="97" fill="hold">
                      <p:stCondLst>
                        <p:cond delay="indefinite"/>
                      </p:stCondLst>
                      <p:childTnLst>
                        <p:par>
                          <p:cTn id="98" fill="hold">
                            <p:stCondLst>
                              <p:cond delay="0"/>
                            </p:stCondLst>
                            <p:childTnLst>
                              <p:par>
                                <p:cTn id="99" presetID="10" presetClass="entr" presetSubtype="0" fill="hold" nodeType="clickEffect">
                                  <p:stCondLst>
                                    <p:cond delay="0"/>
                                  </p:stCondLst>
                                  <p:childTnLst>
                                    <p:set>
                                      <p:cBhvr>
                                        <p:cTn id="100" dur="1" fill="hold">
                                          <p:stCondLst>
                                            <p:cond delay="0"/>
                                          </p:stCondLst>
                                        </p:cTn>
                                        <p:tgtEl>
                                          <p:spTgt spid="5"/>
                                        </p:tgtEl>
                                        <p:attrNameLst>
                                          <p:attrName>style.visibility</p:attrName>
                                        </p:attrNameLst>
                                      </p:cBhvr>
                                      <p:to>
                                        <p:strVal val="visible"/>
                                      </p:to>
                                    </p:set>
                                    <p:animEffect transition="in" filter="fade">
                                      <p:cBhvr>
                                        <p:cTn id="10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6" grpId="0" animBg="1"/>
      <p:bldP spid="17" grpId="0" animBg="1"/>
      <p:bldP spid="30" grpId="0" animBg="1"/>
      <p:bldP spid="34" grpId="0"/>
      <p:bldP spid="36" grpId="0"/>
      <p:bldP spid="38" grpId="0"/>
      <p:bldP spid="85" grpId="0" animBg="1"/>
      <p:bldP spid="77" grpId="0" animBg="1"/>
      <p:bldP spid="81" grpId="0" animBg="1"/>
      <p:bldP spid="82" grpId="0" animBg="1"/>
      <p:bldP spid="83" grpId="0" animBg="1"/>
      <p:bldP spid="86" grpId="0" animBg="1"/>
      <p:bldP spid="87" grpId="0" animBg="1"/>
      <p:bldP spid="90" grpId="0"/>
      <p:bldP spid="91" grpId="0"/>
      <p:bldP spid="95" grpId="0"/>
      <p:bldP spid="96" grpId="0"/>
      <p:bldP spid="100" grpId="0" animBg="1"/>
      <p:bldP spid="10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9892" y="326849"/>
            <a:ext cx="8650288" cy="1079500"/>
          </a:xfrm>
        </p:spPr>
        <p:txBody>
          <a:bodyPr/>
          <a:lstStyle/>
          <a:p>
            <a:r>
              <a:rPr lang="en-US" dirty="0"/>
              <a:t>Question 4 </a:t>
            </a:r>
            <a:r>
              <a:rPr lang="en-US" dirty="0" smtClean="0"/>
              <a:t>b</a:t>
            </a:r>
            <a:r>
              <a:rPr lang="en-US" dirty="0"/>
              <a:t/>
            </a:r>
            <a:br>
              <a:rPr lang="en-US" dirty="0"/>
            </a:br>
            <a:r>
              <a:rPr lang="en-US" sz="1800" b="0" dirty="0"/>
              <a:t>Let’s calculate the </a:t>
            </a:r>
            <a:r>
              <a:rPr lang="en-US" sz="1800" b="0" dirty="0" smtClean="0"/>
              <a:t>transient </a:t>
            </a:r>
            <a:r>
              <a:rPr lang="en-US" sz="1800" b="0" dirty="0" smtClean="0"/>
              <a:t>current in Q </a:t>
            </a:r>
            <a:r>
              <a:rPr lang="en-US" sz="1800" b="0" dirty="0" smtClean="0"/>
              <a:t>(symmetrical short-circuit current) </a:t>
            </a:r>
            <a:r>
              <a:rPr lang="en-US" sz="1800" b="0" dirty="0"/>
              <a:t>using the </a:t>
            </a:r>
            <a:r>
              <a:rPr lang="en-US" sz="1800" b="0" dirty="0" err="1"/>
              <a:t>Thevenin’s</a:t>
            </a:r>
            <a:r>
              <a:rPr lang="en-US" sz="1800" b="0" dirty="0"/>
              <a:t> theorem</a:t>
            </a:r>
            <a:br>
              <a:rPr lang="en-US" sz="1800" b="0" dirty="0"/>
            </a:br>
            <a:r>
              <a:rPr lang="en-US" sz="1800" b="0" dirty="0"/>
              <a:t/>
            </a:r>
            <a:br>
              <a:rPr lang="en-US" sz="1800" b="0" dirty="0"/>
            </a:br>
            <a:r>
              <a:rPr lang="en-US" sz="1800" b="0" dirty="0" smtClean="0">
                <a:solidFill>
                  <a:schemeClr val="tx1"/>
                </a:solidFill>
              </a:rPr>
              <a:t/>
            </a:r>
            <a:br>
              <a:rPr lang="en-US" sz="1800" b="0" dirty="0" smtClean="0">
                <a:solidFill>
                  <a:schemeClr val="tx1"/>
                </a:solidFill>
              </a:rPr>
            </a:br>
            <a:endParaRPr lang="en-US" b="0" dirty="0">
              <a:solidFill>
                <a:schemeClr val="tx1"/>
              </a:solidFill>
            </a:endParaRPr>
          </a:p>
        </p:txBody>
      </p:sp>
      <p:sp>
        <p:nvSpPr>
          <p:cNvPr id="4" name="Rectangle 2"/>
          <p:cNvSpPr>
            <a:spLocks noChangeArrowheads="1"/>
          </p:cNvSpPr>
          <p:nvPr/>
        </p:nvSpPr>
        <p:spPr bwMode="auto">
          <a:xfrm>
            <a:off x="0" y="0"/>
            <a:ext cx="9906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8" name="TextBox 27"/>
          <p:cNvSpPr txBox="1"/>
          <p:nvPr/>
        </p:nvSpPr>
        <p:spPr>
          <a:xfrm>
            <a:off x="373835" y="1518834"/>
            <a:ext cx="8534709" cy="369332"/>
          </a:xfrm>
          <a:prstGeom prst="rect">
            <a:avLst/>
          </a:prstGeom>
          <a:noFill/>
        </p:spPr>
        <p:txBody>
          <a:bodyPr wrap="none" rtlCol="0">
            <a:spAutoFit/>
          </a:bodyPr>
          <a:lstStyle/>
          <a:p>
            <a:r>
              <a:rPr lang="en-US" dirty="0" smtClean="0"/>
              <a:t>We can calculate the value of base current and absolute value of transient current:</a:t>
            </a:r>
            <a:endParaRPr lang="en-US" dirty="0"/>
          </a:p>
        </p:txBody>
      </p:sp>
      <p:sp>
        <p:nvSpPr>
          <p:cNvPr id="37" name="TextBox 36"/>
          <p:cNvSpPr txBox="1"/>
          <p:nvPr/>
        </p:nvSpPr>
        <p:spPr>
          <a:xfrm>
            <a:off x="420884" y="1971028"/>
            <a:ext cx="1406154" cy="369332"/>
          </a:xfrm>
          <a:prstGeom prst="rect">
            <a:avLst/>
          </a:prstGeom>
          <a:noFill/>
        </p:spPr>
        <p:txBody>
          <a:bodyPr wrap="none" rtlCol="0">
            <a:spAutoFit/>
          </a:bodyPr>
          <a:lstStyle/>
          <a:p>
            <a:r>
              <a:rPr lang="en-US" dirty="0" smtClean="0">
                <a:solidFill>
                  <a:schemeClr val="accent2"/>
                </a:solidFill>
              </a:rPr>
              <a:t>S</a:t>
            </a:r>
            <a:r>
              <a:rPr lang="en-US" sz="1200" dirty="0" smtClean="0">
                <a:solidFill>
                  <a:schemeClr val="accent2"/>
                </a:solidFill>
              </a:rPr>
              <a:t>b</a:t>
            </a:r>
            <a:r>
              <a:rPr lang="en-US" dirty="0" smtClean="0">
                <a:solidFill>
                  <a:schemeClr val="accent2"/>
                </a:solidFill>
              </a:rPr>
              <a:t>=625kVA</a:t>
            </a:r>
            <a:endParaRPr lang="en-US" dirty="0">
              <a:solidFill>
                <a:schemeClr val="accent2"/>
              </a:solidFill>
            </a:endParaRPr>
          </a:p>
        </p:txBody>
      </p:sp>
      <p:sp>
        <p:nvSpPr>
          <p:cNvPr id="40" name="TextBox 39"/>
          <p:cNvSpPr txBox="1"/>
          <p:nvPr/>
        </p:nvSpPr>
        <p:spPr>
          <a:xfrm>
            <a:off x="420884" y="2282570"/>
            <a:ext cx="1207382" cy="369332"/>
          </a:xfrm>
          <a:prstGeom prst="rect">
            <a:avLst/>
          </a:prstGeom>
          <a:noFill/>
        </p:spPr>
        <p:txBody>
          <a:bodyPr wrap="none" rtlCol="0">
            <a:spAutoFit/>
          </a:bodyPr>
          <a:lstStyle/>
          <a:p>
            <a:r>
              <a:rPr lang="en-US" dirty="0" err="1" smtClean="0">
                <a:solidFill>
                  <a:schemeClr val="accent2"/>
                </a:solidFill>
              </a:rPr>
              <a:t>U</a:t>
            </a:r>
            <a:r>
              <a:rPr lang="en-US" sz="1400" dirty="0" err="1" smtClean="0">
                <a:solidFill>
                  <a:schemeClr val="accent2"/>
                </a:solidFill>
              </a:rPr>
              <a:t>b</a:t>
            </a:r>
            <a:r>
              <a:rPr lang="en-US" dirty="0" smtClean="0">
                <a:solidFill>
                  <a:schemeClr val="accent2"/>
                </a:solidFill>
              </a:rPr>
              <a:t>=2.4kV</a:t>
            </a:r>
            <a:endParaRPr lang="en-US" sz="1400" dirty="0">
              <a:solidFill>
                <a:schemeClr val="accent2"/>
              </a:solidFill>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2109581440"/>
              </p:ext>
            </p:extLst>
          </p:nvPr>
        </p:nvGraphicFramePr>
        <p:xfrm>
          <a:off x="2473325" y="2235200"/>
          <a:ext cx="3852150" cy="1337816"/>
        </p:xfrm>
        <a:graphic>
          <a:graphicData uri="http://schemas.openxmlformats.org/presentationml/2006/ole">
            <mc:AlternateContent xmlns:mc="http://schemas.openxmlformats.org/markup-compatibility/2006">
              <mc:Choice xmlns:v="urn:schemas-microsoft-com:vml" Requires="v">
                <p:oleObj spid="_x0000_s49446" name="Equation" r:id="rId4" imgW="1930320" imgH="672840" progId="Equation.3">
                  <p:embed/>
                </p:oleObj>
              </mc:Choice>
              <mc:Fallback>
                <p:oleObj name="Equation" r:id="rId4" imgW="1930320" imgH="672840" progId="Equation.3">
                  <p:embed/>
                  <p:pic>
                    <p:nvPicPr>
                      <p:cNvPr id="0" name="Object 6"/>
                      <p:cNvPicPr>
                        <a:picLocks noChangeAspect="1" noChangeArrowheads="1"/>
                      </p:cNvPicPr>
                      <p:nvPr/>
                    </p:nvPicPr>
                    <p:blipFill>
                      <a:blip r:embed="rId5"/>
                      <a:srcRect/>
                      <a:stretch>
                        <a:fillRect/>
                      </a:stretch>
                    </p:blipFill>
                    <p:spPr bwMode="auto">
                      <a:xfrm>
                        <a:off x="2473325" y="2235200"/>
                        <a:ext cx="3852150" cy="1337816"/>
                      </a:xfrm>
                      <a:prstGeom prst="rect">
                        <a:avLst/>
                      </a:prstGeom>
                      <a:noFill/>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223413858"/>
              </p:ext>
            </p:extLst>
          </p:nvPr>
        </p:nvGraphicFramePr>
        <p:xfrm>
          <a:off x="299710" y="4286691"/>
          <a:ext cx="4103860" cy="597713"/>
        </p:xfrm>
        <a:graphic>
          <a:graphicData uri="http://schemas.openxmlformats.org/presentationml/2006/ole">
            <mc:AlternateContent xmlns:mc="http://schemas.openxmlformats.org/markup-compatibility/2006">
              <mc:Choice xmlns:v="urn:schemas-microsoft-com:vml" Requires="v">
                <p:oleObj spid="_x0000_s49447" name="Kaava" r:id="rId6" imgW="3022560" imgH="444240" progId="Equation.3">
                  <p:embed/>
                </p:oleObj>
              </mc:Choice>
              <mc:Fallback>
                <p:oleObj name="Kaava" r:id="rId6" imgW="3022560" imgH="444240" progId="Equation.3">
                  <p:embed/>
                  <p:pic>
                    <p:nvPicPr>
                      <p:cNvPr id="0" name="Object 12"/>
                      <p:cNvPicPr>
                        <a:picLocks noChangeAspect="1" noChangeArrowheads="1"/>
                      </p:cNvPicPr>
                      <p:nvPr/>
                    </p:nvPicPr>
                    <p:blipFill>
                      <a:blip r:embed="rId7"/>
                      <a:srcRect/>
                      <a:stretch>
                        <a:fillRect/>
                      </a:stretch>
                    </p:blipFill>
                    <p:spPr bwMode="auto">
                      <a:xfrm>
                        <a:off x="299710" y="4286691"/>
                        <a:ext cx="4103860" cy="597713"/>
                      </a:xfrm>
                      <a:prstGeom prst="rect">
                        <a:avLst/>
                      </a:prstGeom>
                      <a:noFill/>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2340942678"/>
              </p:ext>
            </p:extLst>
          </p:nvPr>
        </p:nvGraphicFramePr>
        <p:xfrm>
          <a:off x="420884" y="5410976"/>
          <a:ext cx="2439194" cy="495461"/>
        </p:xfrm>
        <a:graphic>
          <a:graphicData uri="http://schemas.openxmlformats.org/presentationml/2006/ole">
            <mc:AlternateContent xmlns:mc="http://schemas.openxmlformats.org/markup-compatibility/2006">
              <mc:Choice xmlns:v="urn:schemas-microsoft-com:vml" Requires="v">
                <p:oleObj spid="_x0000_s49448" name="Kaava" r:id="rId8" imgW="1739880" imgH="355320" progId="Equation.3">
                  <p:embed/>
                </p:oleObj>
              </mc:Choice>
              <mc:Fallback>
                <p:oleObj name="Kaava" r:id="rId8" imgW="1739880" imgH="355320" progId="Equation.3">
                  <p:embed/>
                  <p:pic>
                    <p:nvPicPr>
                      <p:cNvPr id="0" name="Object 11"/>
                      <p:cNvPicPr>
                        <a:picLocks noChangeAspect="1" noChangeArrowheads="1"/>
                      </p:cNvPicPr>
                      <p:nvPr/>
                    </p:nvPicPr>
                    <p:blipFill>
                      <a:blip r:embed="rId9"/>
                      <a:srcRect/>
                      <a:stretch>
                        <a:fillRect/>
                      </a:stretch>
                    </p:blipFill>
                    <p:spPr bwMode="auto">
                      <a:xfrm>
                        <a:off x="420884" y="5410976"/>
                        <a:ext cx="2439194" cy="495461"/>
                      </a:xfrm>
                      <a:prstGeom prst="rect">
                        <a:avLst/>
                      </a:prstGeom>
                      <a:noFill/>
                    </p:spPr>
                  </p:pic>
                </p:oleObj>
              </mc:Fallback>
            </mc:AlternateContent>
          </a:graphicData>
        </a:graphic>
      </p:graphicFrame>
      <p:sp>
        <p:nvSpPr>
          <p:cNvPr id="10" name="Rectangle 13"/>
          <p:cNvSpPr>
            <a:spLocks noChangeArrowheads="1"/>
          </p:cNvSpPr>
          <p:nvPr/>
        </p:nvSpPr>
        <p:spPr bwMode="auto">
          <a:xfrm>
            <a:off x="187855" y="3784357"/>
            <a:ext cx="347944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en-US" sz="16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Current</a:t>
            </a:r>
            <a:r>
              <a:rPr kumimoji="0" lang="fi-FI" altLang="en-US" sz="1600" b="0" i="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 of </a:t>
            </a:r>
            <a:r>
              <a:rPr kumimoji="0" lang="fi-FI" altLang="en-US" sz="1600" b="0" i="0" u="none" strike="noStrike" cap="none" normalizeH="0" dirty="0" err="1" smtClean="0">
                <a:ln>
                  <a:noFill/>
                </a:ln>
                <a:solidFill>
                  <a:schemeClr val="tx1"/>
                </a:solidFill>
                <a:effectLst/>
                <a:latin typeface="Arial" panose="020B0604020202020204" pitchFamily="34" charset="0"/>
                <a:ea typeface="Times New Roman" panose="02020603050405020304" pitchFamily="18" charset="0"/>
              </a:rPr>
              <a:t>breaker</a:t>
            </a:r>
            <a:r>
              <a:rPr kumimoji="0" lang="fi-FI" altLang="en-US" sz="1600" b="0" i="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 A</a:t>
            </a:r>
            <a:r>
              <a:rPr kumimoji="0" lang="fi-FI" altLang="en-US"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a:t>
            </a:r>
            <a:endParaRPr kumimoji="0" lang="en-US" altLang="en-US" sz="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en-US"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endParaRPr kumimoji="0" lang="fi-FI" altLang="en-US" sz="2400" b="0" i="0" u="none" strike="noStrike" cap="none" normalizeH="0" baseline="0" dirty="0" smtClean="0">
              <a:ln>
                <a:noFill/>
              </a:ln>
              <a:solidFill>
                <a:schemeClr val="tx1"/>
              </a:solidFill>
              <a:effectLst/>
              <a:latin typeface="Arial" panose="020B0604020202020204" pitchFamily="34" charset="0"/>
            </a:endParaRPr>
          </a:p>
        </p:txBody>
      </p:sp>
      <p:sp>
        <p:nvSpPr>
          <p:cNvPr id="12" name="Rectangle 14"/>
          <p:cNvSpPr>
            <a:spLocks noChangeArrowheads="1"/>
          </p:cNvSpPr>
          <p:nvPr/>
        </p:nvSpPr>
        <p:spPr bwMode="auto">
          <a:xfrm>
            <a:off x="282896" y="4929095"/>
            <a:ext cx="218370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fi-FI" altLang="en-US" sz="1600" dirty="0" err="1" smtClean="0"/>
              <a:t>Current</a:t>
            </a:r>
            <a:r>
              <a:rPr lang="fi-FI" altLang="en-US" sz="1600" dirty="0" smtClean="0"/>
              <a:t> of </a:t>
            </a:r>
            <a:r>
              <a:rPr lang="fi-FI" altLang="en-US" sz="1600" dirty="0" err="1"/>
              <a:t>b</a:t>
            </a:r>
            <a:r>
              <a:rPr lang="fi-FI" altLang="en-US" sz="1600" dirty="0" err="1" smtClean="0"/>
              <a:t>reaker</a:t>
            </a:r>
            <a:r>
              <a:rPr lang="fi-FI" altLang="en-US" sz="1600" dirty="0" smtClean="0"/>
              <a:t> B:</a:t>
            </a:r>
            <a:endParaRPr kumimoji="0" lang="en-US" altLang="en-US" sz="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en-US"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endParaRPr kumimoji="0" lang="fi-FI" altLang="en-US" sz="1800" b="0" i="0" u="none" strike="noStrike" cap="none" normalizeH="0" baseline="0" dirty="0" smtClean="0">
              <a:ln>
                <a:noFill/>
              </a:ln>
              <a:solidFill>
                <a:schemeClr val="tx1"/>
              </a:solidFill>
              <a:effectLst/>
              <a:latin typeface="Arial" panose="020B0604020202020204" pitchFamily="34" charset="0"/>
            </a:endParaRPr>
          </a:p>
        </p:txBody>
      </p:sp>
      <p:cxnSp>
        <p:nvCxnSpPr>
          <p:cNvPr id="50" name="Straight Arrow Connector 49"/>
          <p:cNvCxnSpPr/>
          <p:nvPr/>
        </p:nvCxnSpPr>
        <p:spPr bwMode="auto">
          <a:xfrm>
            <a:off x="8455649" y="4369132"/>
            <a:ext cx="405921"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51" name="Straight Arrow Connector 50"/>
          <p:cNvCxnSpPr/>
          <p:nvPr/>
        </p:nvCxnSpPr>
        <p:spPr bwMode="auto">
          <a:xfrm flipH="1" flipV="1">
            <a:off x="6537328" y="4430811"/>
            <a:ext cx="305533" cy="6301"/>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52" name="Straight Connector 51"/>
          <p:cNvCxnSpPr/>
          <p:nvPr/>
        </p:nvCxnSpPr>
        <p:spPr bwMode="auto">
          <a:xfrm>
            <a:off x="7723507" y="4458173"/>
            <a:ext cx="0" cy="10968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 name="Straight Connector 52"/>
          <p:cNvCxnSpPr/>
          <p:nvPr/>
        </p:nvCxnSpPr>
        <p:spPr bwMode="auto">
          <a:xfrm>
            <a:off x="8293126" y="4458173"/>
            <a:ext cx="0" cy="10968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 name="Straight Connector 53"/>
          <p:cNvCxnSpPr/>
          <p:nvPr/>
        </p:nvCxnSpPr>
        <p:spPr bwMode="auto">
          <a:xfrm>
            <a:off x="8869190" y="4466517"/>
            <a:ext cx="0" cy="108846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5" name="Rectangle 54"/>
          <p:cNvSpPr/>
          <p:nvPr/>
        </p:nvSpPr>
        <p:spPr bwMode="auto">
          <a:xfrm>
            <a:off x="7579491" y="4778047"/>
            <a:ext cx="288032" cy="504056"/>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Calibri" pitchFamily="34" charset="0"/>
            </a:endParaRPr>
          </a:p>
        </p:txBody>
      </p:sp>
      <p:sp>
        <p:nvSpPr>
          <p:cNvPr id="56" name="Rectangle 55"/>
          <p:cNvSpPr/>
          <p:nvPr/>
        </p:nvSpPr>
        <p:spPr bwMode="auto">
          <a:xfrm>
            <a:off x="8149110" y="4778047"/>
            <a:ext cx="288032" cy="504056"/>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Calibri" pitchFamily="34" charset="0"/>
            </a:endParaRPr>
          </a:p>
        </p:txBody>
      </p:sp>
      <p:sp>
        <p:nvSpPr>
          <p:cNvPr id="57" name="Rectangle 56"/>
          <p:cNvSpPr/>
          <p:nvPr/>
        </p:nvSpPr>
        <p:spPr bwMode="auto">
          <a:xfrm>
            <a:off x="8733312" y="4782219"/>
            <a:ext cx="288032" cy="504056"/>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Calibri" pitchFamily="34" charset="0"/>
            </a:endParaRPr>
          </a:p>
        </p:txBody>
      </p:sp>
      <p:cxnSp>
        <p:nvCxnSpPr>
          <p:cNvPr id="58" name="Straight Connector 57"/>
          <p:cNvCxnSpPr/>
          <p:nvPr/>
        </p:nvCxnSpPr>
        <p:spPr bwMode="auto">
          <a:xfrm flipV="1">
            <a:off x="6197274" y="4450596"/>
            <a:ext cx="2664296" cy="834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 name="Straight Connector 58"/>
          <p:cNvCxnSpPr/>
          <p:nvPr/>
        </p:nvCxnSpPr>
        <p:spPr bwMode="auto">
          <a:xfrm flipV="1">
            <a:off x="6204894" y="4458174"/>
            <a:ext cx="0" cy="109680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 name="Straight Connector 59"/>
          <p:cNvCxnSpPr/>
          <p:nvPr/>
        </p:nvCxnSpPr>
        <p:spPr bwMode="auto">
          <a:xfrm flipV="1">
            <a:off x="6204894" y="5546637"/>
            <a:ext cx="2664296" cy="834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1" name="Rectangle 60"/>
          <p:cNvSpPr/>
          <p:nvPr/>
        </p:nvSpPr>
        <p:spPr bwMode="auto">
          <a:xfrm>
            <a:off x="6060878" y="4778047"/>
            <a:ext cx="288032" cy="504056"/>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Calibri" pitchFamily="34" charset="0"/>
            </a:endParaRPr>
          </a:p>
        </p:txBody>
      </p:sp>
      <p:cxnSp>
        <p:nvCxnSpPr>
          <p:cNvPr id="62" name="Straight Connector 61"/>
          <p:cNvCxnSpPr/>
          <p:nvPr/>
        </p:nvCxnSpPr>
        <p:spPr bwMode="auto">
          <a:xfrm flipV="1">
            <a:off x="7411107" y="4167901"/>
            <a:ext cx="8384" cy="2986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3" name="TextBox 62"/>
          <p:cNvSpPr txBox="1"/>
          <p:nvPr/>
        </p:nvSpPr>
        <p:spPr>
          <a:xfrm>
            <a:off x="7204528" y="3758006"/>
            <a:ext cx="377026" cy="369332"/>
          </a:xfrm>
          <a:prstGeom prst="rect">
            <a:avLst/>
          </a:prstGeom>
          <a:noFill/>
        </p:spPr>
        <p:txBody>
          <a:bodyPr wrap="none" rtlCol="0">
            <a:spAutoFit/>
          </a:bodyPr>
          <a:lstStyle/>
          <a:p>
            <a:r>
              <a:rPr lang="en-US" dirty="0" err="1" smtClean="0"/>
              <a:t>I’</a:t>
            </a:r>
            <a:r>
              <a:rPr lang="en-US" sz="1200" dirty="0" err="1" smtClean="0"/>
              <a:t>f</a:t>
            </a:r>
            <a:endParaRPr lang="en-US" sz="1200" dirty="0"/>
          </a:p>
        </p:txBody>
      </p:sp>
      <p:sp>
        <p:nvSpPr>
          <p:cNvPr id="64" name="TextBox 63"/>
          <p:cNvSpPr txBox="1"/>
          <p:nvPr/>
        </p:nvSpPr>
        <p:spPr>
          <a:xfrm>
            <a:off x="5097016" y="4884404"/>
            <a:ext cx="950901" cy="369332"/>
          </a:xfrm>
          <a:prstGeom prst="rect">
            <a:avLst/>
          </a:prstGeom>
          <a:noFill/>
        </p:spPr>
        <p:txBody>
          <a:bodyPr wrap="none" rtlCol="0">
            <a:spAutoFit/>
          </a:bodyPr>
          <a:lstStyle/>
          <a:p>
            <a:r>
              <a:rPr lang="en-US" dirty="0" err="1" smtClean="0"/>
              <a:t>Z</a:t>
            </a:r>
            <a:r>
              <a:rPr lang="en-US" sz="1200" dirty="0" err="1" smtClean="0"/>
              <a:t>g</a:t>
            </a:r>
            <a:r>
              <a:rPr lang="en-US" dirty="0" smtClean="0"/>
              <a:t>=j0.2</a:t>
            </a:r>
            <a:endParaRPr lang="en-US" dirty="0"/>
          </a:p>
        </p:txBody>
      </p:sp>
      <p:sp>
        <p:nvSpPr>
          <p:cNvPr id="65" name="TextBox 64"/>
          <p:cNvSpPr txBox="1"/>
          <p:nvPr/>
        </p:nvSpPr>
        <p:spPr>
          <a:xfrm>
            <a:off x="7411107" y="5226310"/>
            <a:ext cx="1867819" cy="369332"/>
          </a:xfrm>
          <a:prstGeom prst="rect">
            <a:avLst/>
          </a:prstGeom>
          <a:noFill/>
        </p:spPr>
        <p:txBody>
          <a:bodyPr wrap="none" rtlCol="0">
            <a:spAutoFit/>
          </a:bodyPr>
          <a:lstStyle/>
          <a:p>
            <a:r>
              <a:rPr lang="en-US" dirty="0" err="1" smtClean="0"/>
              <a:t>Zmotors</a:t>
            </a:r>
            <a:r>
              <a:rPr lang="en-US" dirty="0" smtClean="0"/>
              <a:t>=j0.302</a:t>
            </a:r>
            <a:endParaRPr lang="en-US" dirty="0"/>
          </a:p>
        </p:txBody>
      </p:sp>
      <p:cxnSp>
        <p:nvCxnSpPr>
          <p:cNvPr id="66" name="Straight Arrow Connector 65"/>
          <p:cNvCxnSpPr/>
          <p:nvPr/>
        </p:nvCxnSpPr>
        <p:spPr bwMode="auto">
          <a:xfrm>
            <a:off x="7585935" y="4100314"/>
            <a:ext cx="0" cy="222187"/>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67" name="Straight Connector 66"/>
          <p:cNvCxnSpPr/>
          <p:nvPr/>
        </p:nvCxnSpPr>
        <p:spPr bwMode="auto">
          <a:xfrm flipV="1">
            <a:off x="7380741" y="5543254"/>
            <a:ext cx="8384" cy="2986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1" name="TextBox 70"/>
          <p:cNvSpPr txBox="1"/>
          <p:nvPr/>
        </p:nvSpPr>
        <p:spPr>
          <a:xfrm>
            <a:off x="6487935" y="4026122"/>
            <a:ext cx="391454" cy="369332"/>
          </a:xfrm>
          <a:prstGeom prst="rect">
            <a:avLst/>
          </a:prstGeom>
          <a:noFill/>
        </p:spPr>
        <p:txBody>
          <a:bodyPr wrap="none" rtlCol="0">
            <a:spAutoFit/>
          </a:bodyPr>
          <a:lstStyle/>
          <a:p>
            <a:r>
              <a:rPr lang="en-US" dirty="0" smtClean="0"/>
              <a:t>Ig</a:t>
            </a:r>
            <a:endParaRPr lang="en-US" sz="1200" dirty="0"/>
          </a:p>
        </p:txBody>
      </p:sp>
      <p:sp>
        <p:nvSpPr>
          <p:cNvPr id="72" name="TextBox 71"/>
          <p:cNvSpPr txBox="1"/>
          <p:nvPr/>
        </p:nvSpPr>
        <p:spPr>
          <a:xfrm>
            <a:off x="8455649" y="3986000"/>
            <a:ext cx="478016" cy="369332"/>
          </a:xfrm>
          <a:prstGeom prst="rect">
            <a:avLst/>
          </a:prstGeom>
          <a:noFill/>
        </p:spPr>
        <p:txBody>
          <a:bodyPr wrap="none" rtlCol="0">
            <a:spAutoFit/>
          </a:bodyPr>
          <a:lstStyle/>
          <a:p>
            <a:r>
              <a:rPr lang="en-US" dirty="0" err="1" smtClean="0"/>
              <a:t>Im</a:t>
            </a:r>
            <a:endParaRPr lang="en-US" sz="1200" dirty="0"/>
          </a:p>
        </p:txBody>
      </p:sp>
      <p:pic>
        <p:nvPicPr>
          <p:cNvPr id="32" name="Picture 16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991652" y="2282570"/>
            <a:ext cx="1942013" cy="1151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4641189" y="4265930"/>
            <a:ext cx="1007007" cy="369332"/>
          </a:xfrm>
          <a:prstGeom prst="rect">
            <a:avLst/>
          </a:prstGeom>
          <a:noFill/>
        </p:spPr>
        <p:txBody>
          <a:bodyPr wrap="none" rtlCol="0">
            <a:spAutoFit/>
          </a:bodyPr>
          <a:lstStyle/>
          <a:p>
            <a:r>
              <a:rPr lang="fi-FI" dirty="0" smtClean="0">
                <a:sym typeface="Wingdings" panose="05000000000000000000" pitchFamily="2" charset="2"/>
              </a:rPr>
              <a:t> 752A</a:t>
            </a:r>
            <a:endParaRPr lang="fi-FI" dirty="0"/>
          </a:p>
        </p:txBody>
      </p:sp>
      <p:sp>
        <p:nvSpPr>
          <p:cNvPr id="5" name="TextBox 4"/>
          <p:cNvSpPr txBox="1"/>
          <p:nvPr/>
        </p:nvSpPr>
        <p:spPr>
          <a:xfrm>
            <a:off x="2792760" y="5472538"/>
            <a:ext cx="2667718" cy="369332"/>
          </a:xfrm>
          <a:prstGeom prst="rect">
            <a:avLst/>
          </a:prstGeom>
          <a:noFill/>
        </p:spPr>
        <p:txBody>
          <a:bodyPr wrap="none" rtlCol="0">
            <a:spAutoFit/>
          </a:bodyPr>
          <a:lstStyle/>
          <a:p>
            <a:r>
              <a:rPr lang="fi-FI" dirty="0" smtClean="0">
                <a:sym typeface="Wingdings" panose="05000000000000000000" pitchFamily="2" charset="2"/>
              </a:rPr>
              <a:t> 1.105*150.35A=166A </a:t>
            </a:r>
            <a:endParaRPr lang="fi-FI" dirty="0"/>
          </a:p>
        </p:txBody>
      </p:sp>
      <p:sp>
        <p:nvSpPr>
          <p:cNvPr id="8" name="TextBox 7"/>
          <p:cNvSpPr txBox="1"/>
          <p:nvPr/>
        </p:nvSpPr>
        <p:spPr>
          <a:xfrm>
            <a:off x="5876635" y="3054151"/>
            <a:ext cx="1338828" cy="461665"/>
          </a:xfrm>
          <a:prstGeom prst="rect">
            <a:avLst/>
          </a:prstGeom>
          <a:noFill/>
        </p:spPr>
        <p:txBody>
          <a:bodyPr wrap="none" rtlCol="0">
            <a:spAutoFit/>
          </a:bodyPr>
          <a:lstStyle/>
          <a:p>
            <a:r>
              <a:rPr lang="fi-FI" sz="1200" dirty="0" err="1" smtClean="0">
                <a:solidFill>
                  <a:srgbClr val="FF0000"/>
                </a:solidFill>
              </a:rPr>
              <a:t>This</a:t>
            </a:r>
            <a:r>
              <a:rPr lang="fi-FI" sz="1200" dirty="0" smtClean="0">
                <a:solidFill>
                  <a:srgbClr val="FF0000"/>
                </a:solidFill>
              </a:rPr>
              <a:t> is </a:t>
            </a:r>
            <a:r>
              <a:rPr lang="fi-FI" sz="1200" dirty="0" err="1" smtClean="0">
                <a:solidFill>
                  <a:srgbClr val="FF0000"/>
                </a:solidFill>
              </a:rPr>
              <a:t>current</a:t>
            </a:r>
            <a:r>
              <a:rPr lang="fi-FI" sz="1200" dirty="0" smtClean="0">
                <a:solidFill>
                  <a:srgbClr val="FF0000"/>
                </a:solidFill>
              </a:rPr>
              <a:t> in</a:t>
            </a:r>
          </a:p>
          <a:p>
            <a:r>
              <a:rPr lang="fi-FI" sz="1200" dirty="0" err="1" smtClean="0">
                <a:solidFill>
                  <a:srgbClr val="FF0000"/>
                </a:solidFill>
              </a:rPr>
              <a:t>Fault</a:t>
            </a:r>
            <a:r>
              <a:rPr lang="fi-FI" sz="1200" dirty="0" smtClean="0">
                <a:solidFill>
                  <a:srgbClr val="FF0000"/>
                </a:solidFill>
              </a:rPr>
              <a:t> </a:t>
            </a:r>
            <a:r>
              <a:rPr lang="fi-FI" sz="1200" dirty="0" err="1" smtClean="0">
                <a:solidFill>
                  <a:srgbClr val="FF0000"/>
                </a:solidFill>
              </a:rPr>
              <a:t>location</a:t>
            </a:r>
            <a:r>
              <a:rPr lang="fi-FI" sz="1200" dirty="0" smtClean="0">
                <a:solidFill>
                  <a:srgbClr val="FF0000"/>
                </a:solidFill>
              </a:rPr>
              <a:t> Q</a:t>
            </a:r>
            <a:endParaRPr lang="fi-FI" sz="1200" dirty="0">
              <a:solidFill>
                <a:srgbClr val="FF0000"/>
              </a:solidFill>
            </a:endParaRPr>
          </a:p>
        </p:txBody>
      </p:sp>
    </p:spTree>
    <p:extLst>
      <p:ext uri="{BB962C8B-B14F-4D97-AF65-F5344CB8AC3E}">
        <p14:creationId xmlns:p14="http://schemas.microsoft.com/office/powerpoint/2010/main" val="2014662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2"/>
                                        </p:tgtEl>
                                        <p:attrNameLst>
                                          <p:attrName>style.visibility</p:attrName>
                                        </p:attrNameLst>
                                      </p:cBhvr>
                                      <p:to>
                                        <p:strVal val="visible"/>
                                      </p:to>
                                    </p:set>
                                    <p:animEffect transition="in" filter="fade">
                                      <p:cBhvr>
                                        <p:cTn id="12" dur="500"/>
                                        <p:tgtEl>
                                          <p:spTgt spid="52"/>
                                        </p:tgtEl>
                                      </p:cBhvr>
                                    </p:animEffect>
                                  </p:childTnLst>
                                </p:cTn>
                              </p:par>
                              <p:par>
                                <p:cTn id="13" presetID="10" presetClass="entr" presetSubtype="0" fill="hold" nodeType="withEffect">
                                  <p:stCondLst>
                                    <p:cond delay="0"/>
                                  </p:stCondLst>
                                  <p:childTnLst>
                                    <p:set>
                                      <p:cBhvr>
                                        <p:cTn id="14" dur="1" fill="hold">
                                          <p:stCondLst>
                                            <p:cond delay="0"/>
                                          </p:stCondLst>
                                        </p:cTn>
                                        <p:tgtEl>
                                          <p:spTgt spid="67"/>
                                        </p:tgtEl>
                                        <p:attrNameLst>
                                          <p:attrName>style.visibility</p:attrName>
                                        </p:attrNameLst>
                                      </p:cBhvr>
                                      <p:to>
                                        <p:strVal val="visible"/>
                                      </p:to>
                                    </p:set>
                                    <p:animEffect transition="in" filter="fade">
                                      <p:cBhvr>
                                        <p:cTn id="15" dur="500"/>
                                        <p:tgtEl>
                                          <p:spTgt spid="67"/>
                                        </p:tgtEl>
                                      </p:cBhvr>
                                    </p:animEffect>
                                  </p:childTnLst>
                                </p:cTn>
                              </p:par>
                              <p:par>
                                <p:cTn id="16" presetID="10" presetClass="entr" presetSubtype="0" fill="hold" nodeType="withEffect">
                                  <p:stCondLst>
                                    <p:cond delay="0"/>
                                  </p:stCondLst>
                                  <p:childTnLst>
                                    <p:set>
                                      <p:cBhvr>
                                        <p:cTn id="17" dur="1" fill="hold">
                                          <p:stCondLst>
                                            <p:cond delay="0"/>
                                          </p:stCondLst>
                                        </p:cTn>
                                        <p:tgtEl>
                                          <p:spTgt spid="53"/>
                                        </p:tgtEl>
                                        <p:attrNameLst>
                                          <p:attrName>style.visibility</p:attrName>
                                        </p:attrNameLst>
                                      </p:cBhvr>
                                      <p:to>
                                        <p:strVal val="visible"/>
                                      </p:to>
                                    </p:set>
                                    <p:animEffect transition="in" filter="fade">
                                      <p:cBhvr>
                                        <p:cTn id="18" dur="500"/>
                                        <p:tgtEl>
                                          <p:spTgt spid="53"/>
                                        </p:tgtEl>
                                      </p:cBhvr>
                                    </p:animEffect>
                                  </p:childTnLst>
                                </p:cTn>
                              </p:par>
                              <p:par>
                                <p:cTn id="19" presetID="10" presetClass="entr" presetSubtype="0" fill="hold" nodeType="withEffect">
                                  <p:stCondLst>
                                    <p:cond delay="0"/>
                                  </p:stCondLst>
                                  <p:childTnLst>
                                    <p:set>
                                      <p:cBhvr>
                                        <p:cTn id="20" dur="1" fill="hold">
                                          <p:stCondLst>
                                            <p:cond delay="0"/>
                                          </p:stCondLst>
                                        </p:cTn>
                                        <p:tgtEl>
                                          <p:spTgt spid="54"/>
                                        </p:tgtEl>
                                        <p:attrNameLst>
                                          <p:attrName>style.visibility</p:attrName>
                                        </p:attrNameLst>
                                      </p:cBhvr>
                                      <p:to>
                                        <p:strVal val="visible"/>
                                      </p:to>
                                    </p:set>
                                    <p:animEffect transition="in" filter="fade">
                                      <p:cBhvr>
                                        <p:cTn id="21" dur="500"/>
                                        <p:tgtEl>
                                          <p:spTgt spid="54"/>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55"/>
                                        </p:tgtEl>
                                        <p:attrNameLst>
                                          <p:attrName>style.visibility</p:attrName>
                                        </p:attrNameLst>
                                      </p:cBhvr>
                                      <p:to>
                                        <p:strVal val="visible"/>
                                      </p:to>
                                    </p:set>
                                    <p:animEffect transition="in" filter="fade">
                                      <p:cBhvr>
                                        <p:cTn id="24" dur="500"/>
                                        <p:tgtEl>
                                          <p:spTgt spid="55"/>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56"/>
                                        </p:tgtEl>
                                        <p:attrNameLst>
                                          <p:attrName>style.visibility</p:attrName>
                                        </p:attrNameLst>
                                      </p:cBhvr>
                                      <p:to>
                                        <p:strVal val="visible"/>
                                      </p:to>
                                    </p:set>
                                    <p:animEffect transition="in" filter="fade">
                                      <p:cBhvr>
                                        <p:cTn id="27" dur="500"/>
                                        <p:tgtEl>
                                          <p:spTgt spid="56"/>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57"/>
                                        </p:tgtEl>
                                        <p:attrNameLst>
                                          <p:attrName>style.visibility</p:attrName>
                                        </p:attrNameLst>
                                      </p:cBhvr>
                                      <p:to>
                                        <p:strVal val="visible"/>
                                      </p:to>
                                    </p:set>
                                    <p:animEffect transition="in" filter="fade">
                                      <p:cBhvr>
                                        <p:cTn id="30" dur="500"/>
                                        <p:tgtEl>
                                          <p:spTgt spid="57"/>
                                        </p:tgtEl>
                                      </p:cBhvr>
                                    </p:animEffect>
                                  </p:childTnLst>
                                </p:cTn>
                              </p:par>
                              <p:par>
                                <p:cTn id="31" presetID="10" presetClass="entr" presetSubtype="0" fill="hold" nodeType="withEffect">
                                  <p:stCondLst>
                                    <p:cond delay="0"/>
                                  </p:stCondLst>
                                  <p:childTnLst>
                                    <p:set>
                                      <p:cBhvr>
                                        <p:cTn id="32" dur="1" fill="hold">
                                          <p:stCondLst>
                                            <p:cond delay="0"/>
                                          </p:stCondLst>
                                        </p:cTn>
                                        <p:tgtEl>
                                          <p:spTgt spid="58"/>
                                        </p:tgtEl>
                                        <p:attrNameLst>
                                          <p:attrName>style.visibility</p:attrName>
                                        </p:attrNameLst>
                                      </p:cBhvr>
                                      <p:to>
                                        <p:strVal val="visible"/>
                                      </p:to>
                                    </p:set>
                                    <p:animEffect transition="in" filter="fade">
                                      <p:cBhvr>
                                        <p:cTn id="33" dur="500"/>
                                        <p:tgtEl>
                                          <p:spTgt spid="58"/>
                                        </p:tgtEl>
                                      </p:cBhvr>
                                    </p:animEffect>
                                  </p:childTnLst>
                                </p:cTn>
                              </p:par>
                              <p:par>
                                <p:cTn id="34" presetID="10" presetClass="entr" presetSubtype="0" fill="hold" nodeType="withEffect">
                                  <p:stCondLst>
                                    <p:cond delay="0"/>
                                  </p:stCondLst>
                                  <p:childTnLst>
                                    <p:set>
                                      <p:cBhvr>
                                        <p:cTn id="35" dur="1" fill="hold">
                                          <p:stCondLst>
                                            <p:cond delay="0"/>
                                          </p:stCondLst>
                                        </p:cTn>
                                        <p:tgtEl>
                                          <p:spTgt spid="59"/>
                                        </p:tgtEl>
                                        <p:attrNameLst>
                                          <p:attrName>style.visibility</p:attrName>
                                        </p:attrNameLst>
                                      </p:cBhvr>
                                      <p:to>
                                        <p:strVal val="visible"/>
                                      </p:to>
                                    </p:set>
                                    <p:animEffect transition="in" filter="fade">
                                      <p:cBhvr>
                                        <p:cTn id="36" dur="500"/>
                                        <p:tgtEl>
                                          <p:spTgt spid="59"/>
                                        </p:tgtEl>
                                      </p:cBhvr>
                                    </p:animEffect>
                                  </p:childTnLst>
                                </p:cTn>
                              </p:par>
                              <p:par>
                                <p:cTn id="37" presetID="10" presetClass="entr" presetSubtype="0" fill="hold" nodeType="withEffect">
                                  <p:stCondLst>
                                    <p:cond delay="0"/>
                                  </p:stCondLst>
                                  <p:childTnLst>
                                    <p:set>
                                      <p:cBhvr>
                                        <p:cTn id="38" dur="1" fill="hold">
                                          <p:stCondLst>
                                            <p:cond delay="0"/>
                                          </p:stCondLst>
                                        </p:cTn>
                                        <p:tgtEl>
                                          <p:spTgt spid="60"/>
                                        </p:tgtEl>
                                        <p:attrNameLst>
                                          <p:attrName>style.visibility</p:attrName>
                                        </p:attrNameLst>
                                      </p:cBhvr>
                                      <p:to>
                                        <p:strVal val="visible"/>
                                      </p:to>
                                    </p:set>
                                    <p:animEffect transition="in" filter="fade">
                                      <p:cBhvr>
                                        <p:cTn id="39" dur="500"/>
                                        <p:tgtEl>
                                          <p:spTgt spid="60"/>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61"/>
                                        </p:tgtEl>
                                        <p:attrNameLst>
                                          <p:attrName>style.visibility</p:attrName>
                                        </p:attrNameLst>
                                      </p:cBhvr>
                                      <p:to>
                                        <p:strVal val="visible"/>
                                      </p:to>
                                    </p:set>
                                    <p:animEffect transition="in" filter="fade">
                                      <p:cBhvr>
                                        <p:cTn id="42" dur="500"/>
                                        <p:tgtEl>
                                          <p:spTgt spid="61"/>
                                        </p:tgtEl>
                                      </p:cBhvr>
                                    </p:animEffect>
                                  </p:childTnLst>
                                </p:cTn>
                              </p:par>
                              <p:par>
                                <p:cTn id="43" presetID="10" presetClass="entr" presetSubtype="0" fill="hold" nodeType="withEffect">
                                  <p:stCondLst>
                                    <p:cond delay="0"/>
                                  </p:stCondLst>
                                  <p:childTnLst>
                                    <p:set>
                                      <p:cBhvr>
                                        <p:cTn id="44" dur="1" fill="hold">
                                          <p:stCondLst>
                                            <p:cond delay="0"/>
                                          </p:stCondLst>
                                        </p:cTn>
                                        <p:tgtEl>
                                          <p:spTgt spid="62"/>
                                        </p:tgtEl>
                                        <p:attrNameLst>
                                          <p:attrName>style.visibility</p:attrName>
                                        </p:attrNameLst>
                                      </p:cBhvr>
                                      <p:to>
                                        <p:strVal val="visible"/>
                                      </p:to>
                                    </p:set>
                                    <p:animEffect transition="in" filter="fade">
                                      <p:cBhvr>
                                        <p:cTn id="45" dur="500"/>
                                        <p:tgtEl>
                                          <p:spTgt spid="62"/>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64"/>
                                        </p:tgtEl>
                                        <p:attrNameLst>
                                          <p:attrName>style.visibility</p:attrName>
                                        </p:attrNameLst>
                                      </p:cBhvr>
                                      <p:to>
                                        <p:strVal val="visible"/>
                                      </p:to>
                                    </p:set>
                                    <p:animEffect transition="in" filter="fade">
                                      <p:cBhvr>
                                        <p:cTn id="48" dur="500"/>
                                        <p:tgtEl>
                                          <p:spTgt spid="64"/>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65"/>
                                        </p:tgtEl>
                                        <p:attrNameLst>
                                          <p:attrName>style.visibility</p:attrName>
                                        </p:attrNameLst>
                                      </p:cBhvr>
                                      <p:to>
                                        <p:strVal val="visible"/>
                                      </p:to>
                                    </p:set>
                                    <p:animEffect transition="in" filter="fade">
                                      <p:cBhvr>
                                        <p:cTn id="51" dur="500"/>
                                        <p:tgtEl>
                                          <p:spTgt spid="65"/>
                                        </p:tgtEl>
                                      </p:cBhvr>
                                    </p:animEffect>
                                  </p:childTnLst>
                                </p:cTn>
                              </p:par>
                              <p:par>
                                <p:cTn id="52" presetID="10" presetClass="entr" presetSubtype="0" fill="hold" nodeType="withEffect">
                                  <p:stCondLst>
                                    <p:cond delay="0"/>
                                  </p:stCondLst>
                                  <p:childTnLst>
                                    <p:set>
                                      <p:cBhvr>
                                        <p:cTn id="53" dur="1" fill="hold">
                                          <p:stCondLst>
                                            <p:cond delay="0"/>
                                          </p:stCondLst>
                                        </p:cTn>
                                        <p:tgtEl>
                                          <p:spTgt spid="66"/>
                                        </p:tgtEl>
                                        <p:attrNameLst>
                                          <p:attrName>style.visibility</p:attrName>
                                        </p:attrNameLst>
                                      </p:cBhvr>
                                      <p:to>
                                        <p:strVal val="visible"/>
                                      </p:to>
                                    </p:set>
                                    <p:animEffect transition="in" filter="fade">
                                      <p:cBhvr>
                                        <p:cTn id="54" dur="500"/>
                                        <p:tgtEl>
                                          <p:spTgt spid="66"/>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63"/>
                                        </p:tgtEl>
                                        <p:attrNameLst>
                                          <p:attrName>style.visibility</p:attrName>
                                        </p:attrNameLst>
                                      </p:cBhvr>
                                      <p:to>
                                        <p:strVal val="visible"/>
                                      </p:to>
                                    </p:set>
                                    <p:animEffect transition="in" filter="fade">
                                      <p:cBhvr>
                                        <p:cTn id="57" dur="500"/>
                                        <p:tgtEl>
                                          <p:spTgt spid="63"/>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71"/>
                                        </p:tgtEl>
                                        <p:attrNameLst>
                                          <p:attrName>style.visibility</p:attrName>
                                        </p:attrNameLst>
                                      </p:cBhvr>
                                      <p:to>
                                        <p:strVal val="visible"/>
                                      </p:to>
                                    </p:set>
                                    <p:animEffect transition="in" filter="fade">
                                      <p:cBhvr>
                                        <p:cTn id="60" dur="500"/>
                                        <p:tgtEl>
                                          <p:spTgt spid="71"/>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72"/>
                                        </p:tgtEl>
                                        <p:attrNameLst>
                                          <p:attrName>style.visibility</p:attrName>
                                        </p:attrNameLst>
                                      </p:cBhvr>
                                      <p:to>
                                        <p:strVal val="visible"/>
                                      </p:to>
                                    </p:set>
                                    <p:animEffect transition="in" filter="fade">
                                      <p:cBhvr>
                                        <p:cTn id="63" dur="500"/>
                                        <p:tgtEl>
                                          <p:spTgt spid="72"/>
                                        </p:tgtEl>
                                      </p:cBhvr>
                                    </p:animEffect>
                                  </p:childTnLst>
                                </p:cTn>
                              </p:par>
                              <p:par>
                                <p:cTn id="64" presetID="10" presetClass="entr" presetSubtype="0" fill="hold" nodeType="withEffect">
                                  <p:stCondLst>
                                    <p:cond delay="0"/>
                                  </p:stCondLst>
                                  <p:childTnLst>
                                    <p:set>
                                      <p:cBhvr>
                                        <p:cTn id="65" dur="1" fill="hold">
                                          <p:stCondLst>
                                            <p:cond delay="0"/>
                                          </p:stCondLst>
                                        </p:cTn>
                                        <p:tgtEl>
                                          <p:spTgt spid="51"/>
                                        </p:tgtEl>
                                        <p:attrNameLst>
                                          <p:attrName>style.visibility</p:attrName>
                                        </p:attrNameLst>
                                      </p:cBhvr>
                                      <p:to>
                                        <p:strVal val="visible"/>
                                      </p:to>
                                    </p:set>
                                    <p:animEffect transition="in" filter="fade">
                                      <p:cBhvr>
                                        <p:cTn id="66" dur="500"/>
                                        <p:tgtEl>
                                          <p:spTgt spid="51"/>
                                        </p:tgtEl>
                                      </p:cBhvr>
                                    </p:animEffect>
                                  </p:childTnLst>
                                </p:cTn>
                              </p:par>
                              <p:par>
                                <p:cTn id="67" presetID="10" presetClass="entr" presetSubtype="0" fill="hold" nodeType="withEffect">
                                  <p:stCondLst>
                                    <p:cond delay="0"/>
                                  </p:stCondLst>
                                  <p:childTnLst>
                                    <p:set>
                                      <p:cBhvr>
                                        <p:cTn id="68" dur="1" fill="hold">
                                          <p:stCondLst>
                                            <p:cond delay="0"/>
                                          </p:stCondLst>
                                        </p:cTn>
                                        <p:tgtEl>
                                          <p:spTgt spid="50"/>
                                        </p:tgtEl>
                                        <p:attrNameLst>
                                          <p:attrName>style.visibility</p:attrName>
                                        </p:attrNameLst>
                                      </p:cBhvr>
                                      <p:to>
                                        <p:strVal val="visible"/>
                                      </p:to>
                                    </p:set>
                                    <p:animEffect transition="in" filter="fade">
                                      <p:cBhvr>
                                        <p:cTn id="69" dur="500"/>
                                        <p:tgtEl>
                                          <p:spTgt spid="50"/>
                                        </p:tgtEl>
                                      </p:cBhvr>
                                    </p:animEffec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grpId="0" nodeType="clickEffect">
                                  <p:stCondLst>
                                    <p:cond delay="0"/>
                                  </p:stCondLst>
                                  <p:childTnLst>
                                    <p:set>
                                      <p:cBhvr>
                                        <p:cTn id="73" dur="1" fill="hold">
                                          <p:stCondLst>
                                            <p:cond delay="0"/>
                                          </p:stCondLst>
                                        </p:cTn>
                                        <p:tgtEl>
                                          <p:spTgt spid="10"/>
                                        </p:tgtEl>
                                        <p:attrNameLst>
                                          <p:attrName>style.visibility</p:attrName>
                                        </p:attrNameLst>
                                      </p:cBhvr>
                                      <p:to>
                                        <p:strVal val="visible"/>
                                      </p:to>
                                    </p:set>
                                    <p:animEffect transition="in" filter="fade">
                                      <p:cBhvr>
                                        <p:cTn id="74" dur="500"/>
                                        <p:tgtEl>
                                          <p:spTgt spid="10"/>
                                        </p:tgtEl>
                                      </p:cBhvr>
                                    </p:animEffect>
                                  </p:childTnLst>
                                </p:cTn>
                              </p:par>
                            </p:childTnLst>
                          </p:cTn>
                        </p:par>
                      </p:childTnLst>
                    </p:cTn>
                  </p:par>
                  <p:par>
                    <p:cTn id="75" fill="hold">
                      <p:stCondLst>
                        <p:cond delay="indefinite"/>
                      </p:stCondLst>
                      <p:childTnLst>
                        <p:par>
                          <p:cTn id="76" fill="hold">
                            <p:stCondLst>
                              <p:cond delay="0"/>
                            </p:stCondLst>
                            <p:childTnLst>
                              <p:par>
                                <p:cTn id="77" presetID="10" presetClass="entr" presetSubtype="0" fill="hold" nodeType="clickEffect">
                                  <p:stCondLst>
                                    <p:cond delay="0"/>
                                  </p:stCondLst>
                                  <p:childTnLst>
                                    <p:set>
                                      <p:cBhvr>
                                        <p:cTn id="78" dur="1" fill="hold">
                                          <p:stCondLst>
                                            <p:cond delay="0"/>
                                          </p:stCondLst>
                                        </p:cTn>
                                        <p:tgtEl>
                                          <p:spTgt spid="7"/>
                                        </p:tgtEl>
                                        <p:attrNameLst>
                                          <p:attrName>style.visibility</p:attrName>
                                        </p:attrNameLst>
                                      </p:cBhvr>
                                      <p:to>
                                        <p:strVal val="visible"/>
                                      </p:to>
                                    </p:set>
                                    <p:animEffect transition="in" filter="fade">
                                      <p:cBhvr>
                                        <p:cTn id="79" dur="500"/>
                                        <p:tgtEl>
                                          <p:spTgt spid="7"/>
                                        </p:tgtEl>
                                      </p:cBhvr>
                                    </p:animEffect>
                                  </p:childTnLst>
                                </p:cTn>
                              </p:par>
                            </p:childTnLst>
                          </p:cTn>
                        </p:par>
                      </p:childTnLst>
                    </p:cTn>
                  </p:par>
                  <p:par>
                    <p:cTn id="80" fill="hold">
                      <p:stCondLst>
                        <p:cond delay="indefinite"/>
                      </p:stCondLst>
                      <p:childTnLst>
                        <p:par>
                          <p:cTn id="81" fill="hold">
                            <p:stCondLst>
                              <p:cond delay="0"/>
                            </p:stCondLst>
                            <p:childTnLst>
                              <p:par>
                                <p:cTn id="82" presetID="10" presetClass="entr" presetSubtype="0" fill="hold" grpId="0" nodeType="clickEffect">
                                  <p:stCondLst>
                                    <p:cond delay="0"/>
                                  </p:stCondLst>
                                  <p:childTnLst>
                                    <p:set>
                                      <p:cBhvr>
                                        <p:cTn id="83" dur="1" fill="hold">
                                          <p:stCondLst>
                                            <p:cond delay="0"/>
                                          </p:stCondLst>
                                        </p:cTn>
                                        <p:tgtEl>
                                          <p:spTgt spid="12"/>
                                        </p:tgtEl>
                                        <p:attrNameLst>
                                          <p:attrName>style.visibility</p:attrName>
                                        </p:attrNameLst>
                                      </p:cBhvr>
                                      <p:to>
                                        <p:strVal val="visible"/>
                                      </p:to>
                                    </p:set>
                                    <p:animEffect transition="in" filter="fade">
                                      <p:cBhvr>
                                        <p:cTn id="84" dur="500"/>
                                        <p:tgtEl>
                                          <p:spTgt spid="12"/>
                                        </p:tgtEl>
                                      </p:cBhvr>
                                    </p:animEffect>
                                  </p:childTnLst>
                                </p:cTn>
                              </p:par>
                            </p:childTnLst>
                          </p:cTn>
                        </p:par>
                      </p:childTnLst>
                    </p:cTn>
                  </p:par>
                  <p:par>
                    <p:cTn id="85" fill="hold">
                      <p:stCondLst>
                        <p:cond delay="indefinite"/>
                      </p:stCondLst>
                      <p:childTnLst>
                        <p:par>
                          <p:cTn id="86" fill="hold">
                            <p:stCondLst>
                              <p:cond delay="0"/>
                            </p:stCondLst>
                            <p:childTnLst>
                              <p:par>
                                <p:cTn id="87" presetID="10" presetClass="entr" presetSubtype="0" fill="hold" nodeType="clickEffect">
                                  <p:stCondLst>
                                    <p:cond delay="0"/>
                                  </p:stCondLst>
                                  <p:childTnLst>
                                    <p:set>
                                      <p:cBhvr>
                                        <p:cTn id="88" dur="1" fill="hold">
                                          <p:stCondLst>
                                            <p:cond delay="0"/>
                                          </p:stCondLst>
                                        </p:cTn>
                                        <p:tgtEl>
                                          <p:spTgt spid="9"/>
                                        </p:tgtEl>
                                        <p:attrNameLst>
                                          <p:attrName>style.visibility</p:attrName>
                                        </p:attrNameLst>
                                      </p:cBhvr>
                                      <p:to>
                                        <p:strVal val="visible"/>
                                      </p:to>
                                    </p:set>
                                    <p:animEffect transition="in" filter="fade">
                                      <p:cBhvr>
                                        <p:cTn id="8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P spid="55" grpId="0" animBg="1"/>
      <p:bldP spid="56" grpId="0" animBg="1"/>
      <p:bldP spid="57" grpId="0" animBg="1"/>
      <p:bldP spid="61" grpId="0" animBg="1"/>
      <p:bldP spid="63" grpId="0"/>
      <p:bldP spid="64" grpId="0"/>
      <p:bldP spid="65" grpId="0"/>
      <p:bldP spid="71" grpId="0"/>
      <p:bldP spid="7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9892" y="326849"/>
            <a:ext cx="8650288" cy="1079500"/>
          </a:xfrm>
        </p:spPr>
        <p:txBody>
          <a:bodyPr/>
          <a:lstStyle/>
          <a:p>
            <a:r>
              <a:rPr lang="en-US" dirty="0"/>
              <a:t>Question 4 </a:t>
            </a:r>
            <a:r>
              <a:rPr lang="en-US" dirty="0" smtClean="0"/>
              <a:t>c)</a:t>
            </a:r>
            <a:r>
              <a:rPr lang="en-US" dirty="0"/>
              <a:t/>
            </a:r>
            <a:br>
              <a:rPr lang="en-US" dirty="0"/>
            </a:br>
            <a:r>
              <a:rPr lang="en-US" sz="1800" b="0" dirty="0"/>
              <a:t>b) fault at point P</a:t>
            </a:r>
            <a:br>
              <a:rPr lang="en-US" sz="1800" b="0" dirty="0"/>
            </a:br>
            <a:r>
              <a:rPr lang="en-US" sz="1800" b="0" dirty="0"/>
              <a:t/>
            </a:r>
            <a:br>
              <a:rPr lang="en-US" sz="1800" b="0" dirty="0"/>
            </a:br>
            <a:r>
              <a:rPr lang="en-US" sz="1800" b="0" dirty="0" smtClean="0">
                <a:solidFill>
                  <a:schemeClr val="tx1"/>
                </a:solidFill>
              </a:rPr>
              <a:t/>
            </a:r>
            <a:br>
              <a:rPr lang="en-US" sz="1800" b="0" dirty="0" smtClean="0">
                <a:solidFill>
                  <a:schemeClr val="tx1"/>
                </a:solidFill>
              </a:rPr>
            </a:br>
            <a:endParaRPr lang="en-US" b="0" dirty="0">
              <a:solidFill>
                <a:schemeClr val="tx1"/>
              </a:solidFill>
            </a:endParaRPr>
          </a:p>
        </p:txBody>
      </p:sp>
      <p:sp>
        <p:nvSpPr>
          <p:cNvPr id="4" name="Rectangle 2"/>
          <p:cNvSpPr>
            <a:spLocks noChangeArrowheads="1"/>
          </p:cNvSpPr>
          <p:nvPr/>
        </p:nvSpPr>
        <p:spPr bwMode="auto">
          <a:xfrm>
            <a:off x="0" y="0"/>
            <a:ext cx="9906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8" name="TextBox 27"/>
          <p:cNvSpPr txBox="1"/>
          <p:nvPr/>
        </p:nvSpPr>
        <p:spPr>
          <a:xfrm>
            <a:off x="373835" y="1518834"/>
            <a:ext cx="2945037" cy="3970318"/>
          </a:xfrm>
          <a:prstGeom prst="rect">
            <a:avLst/>
          </a:prstGeom>
          <a:noFill/>
        </p:spPr>
        <p:txBody>
          <a:bodyPr wrap="none" rtlCol="0">
            <a:spAutoFit/>
          </a:bodyPr>
          <a:lstStyle/>
          <a:p>
            <a:r>
              <a:rPr lang="en-US" dirty="0" smtClean="0"/>
              <a:t>Fault at P:</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dirty="0" smtClean="0"/>
              <a:t>Currents to be interrupted:</a:t>
            </a:r>
          </a:p>
          <a:p>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4101575470"/>
              </p:ext>
            </p:extLst>
          </p:nvPr>
        </p:nvGraphicFramePr>
        <p:xfrm>
          <a:off x="512763" y="5300663"/>
          <a:ext cx="8143875" cy="931862"/>
        </p:xfrm>
        <a:graphic>
          <a:graphicData uri="http://schemas.openxmlformats.org/presentationml/2006/ole">
            <mc:AlternateContent xmlns:mc="http://schemas.openxmlformats.org/markup-compatibility/2006">
              <mc:Choice xmlns:v="urn:schemas-microsoft-com:vml" Requires="v">
                <p:oleObj spid="_x0000_s53329" name="Equation" r:id="rId4" imgW="3644640" imgH="419040" progId="Equation.3">
                  <p:embed/>
                </p:oleObj>
              </mc:Choice>
              <mc:Fallback>
                <p:oleObj name="Equation" r:id="rId4" imgW="3644640" imgH="419040" progId="Equation.3">
                  <p:embed/>
                  <p:pic>
                    <p:nvPicPr>
                      <p:cNvPr id="0" name=""/>
                      <p:cNvPicPr>
                        <a:picLocks noChangeAspect="1" noChangeArrowheads="1"/>
                      </p:cNvPicPr>
                      <p:nvPr/>
                    </p:nvPicPr>
                    <p:blipFill>
                      <a:blip r:embed="rId5"/>
                      <a:srcRect/>
                      <a:stretch>
                        <a:fillRect/>
                      </a:stretch>
                    </p:blipFill>
                    <p:spPr bwMode="auto">
                      <a:xfrm>
                        <a:off x="512763" y="5300663"/>
                        <a:ext cx="8143875" cy="931862"/>
                      </a:xfrm>
                      <a:prstGeom prst="rect">
                        <a:avLst/>
                      </a:prstGeom>
                      <a:noFill/>
                      <a:ln>
                        <a:solidFill>
                          <a:srgbClr val="FF0000"/>
                        </a:solidFill>
                      </a:ln>
                    </p:spPr>
                  </p:pic>
                </p:oleObj>
              </mc:Fallback>
            </mc:AlternateContent>
          </a:graphicData>
        </a:graphic>
      </p:graphicFrame>
      <p:cxnSp>
        <p:nvCxnSpPr>
          <p:cNvPr id="42" name="Straight Arrow Connector 41"/>
          <p:cNvCxnSpPr/>
          <p:nvPr/>
        </p:nvCxnSpPr>
        <p:spPr bwMode="auto">
          <a:xfrm flipV="1">
            <a:off x="4327035" y="3230293"/>
            <a:ext cx="0" cy="651224"/>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43" name="Straight Arrow Connector 42"/>
          <p:cNvCxnSpPr/>
          <p:nvPr/>
        </p:nvCxnSpPr>
        <p:spPr bwMode="auto">
          <a:xfrm flipH="1">
            <a:off x="1638172" y="3440819"/>
            <a:ext cx="3132" cy="29574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44" name="Straight Connector 43"/>
          <p:cNvCxnSpPr/>
          <p:nvPr/>
        </p:nvCxnSpPr>
        <p:spPr bwMode="auto">
          <a:xfrm>
            <a:off x="2882858" y="2740155"/>
            <a:ext cx="0" cy="140589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 name="Straight Connector 44"/>
          <p:cNvCxnSpPr/>
          <p:nvPr/>
        </p:nvCxnSpPr>
        <p:spPr bwMode="auto">
          <a:xfrm>
            <a:off x="3432404" y="2740548"/>
            <a:ext cx="20073" cy="140133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 name="Straight Connector 45"/>
          <p:cNvCxnSpPr/>
          <p:nvPr/>
        </p:nvCxnSpPr>
        <p:spPr bwMode="auto">
          <a:xfrm>
            <a:off x="4028541" y="2748499"/>
            <a:ext cx="0" cy="1389997"/>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7" name="Rectangle 46"/>
          <p:cNvSpPr/>
          <p:nvPr/>
        </p:nvSpPr>
        <p:spPr bwMode="auto">
          <a:xfrm>
            <a:off x="2738842" y="3373289"/>
            <a:ext cx="288032" cy="504056"/>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Calibri" pitchFamily="34" charset="0"/>
            </a:endParaRPr>
          </a:p>
        </p:txBody>
      </p:sp>
      <p:sp>
        <p:nvSpPr>
          <p:cNvPr id="48" name="Rectangle 47"/>
          <p:cNvSpPr/>
          <p:nvPr/>
        </p:nvSpPr>
        <p:spPr bwMode="auto">
          <a:xfrm>
            <a:off x="3308461" y="3373289"/>
            <a:ext cx="288032" cy="504056"/>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Calibri" pitchFamily="34" charset="0"/>
            </a:endParaRPr>
          </a:p>
        </p:txBody>
      </p:sp>
      <p:sp>
        <p:nvSpPr>
          <p:cNvPr id="49" name="Rectangle 48"/>
          <p:cNvSpPr/>
          <p:nvPr/>
        </p:nvSpPr>
        <p:spPr bwMode="auto">
          <a:xfrm>
            <a:off x="3892663" y="3377461"/>
            <a:ext cx="288032" cy="504056"/>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Calibri" pitchFamily="34" charset="0"/>
            </a:endParaRPr>
          </a:p>
        </p:txBody>
      </p:sp>
      <p:cxnSp>
        <p:nvCxnSpPr>
          <p:cNvPr id="68" name="Straight Connector 67"/>
          <p:cNvCxnSpPr/>
          <p:nvPr/>
        </p:nvCxnSpPr>
        <p:spPr bwMode="auto">
          <a:xfrm flipV="1">
            <a:off x="1356625" y="2740155"/>
            <a:ext cx="2671916" cy="76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 name="Straight Connector 68"/>
          <p:cNvCxnSpPr/>
          <p:nvPr/>
        </p:nvCxnSpPr>
        <p:spPr bwMode="auto">
          <a:xfrm flipV="1">
            <a:off x="1364245" y="2740157"/>
            <a:ext cx="0" cy="140589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0" name="Straight Connector 69"/>
          <p:cNvCxnSpPr/>
          <p:nvPr/>
        </p:nvCxnSpPr>
        <p:spPr bwMode="auto">
          <a:xfrm flipV="1">
            <a:off x="1364245" y="4141879"/>
            <a:ext cx="2664296" cy="834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3" name="Rectangle 72"/>
          <p:cNvSpPr/>
          <p:nvPr/>
        </p:nvSpPr>
        <p:spPr bwMode="auto">
          <a:xfrm>
            <a:off x="1220229" y="3373289"/>
            <a:ext cx="288032" cy="504056"/>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Calibri" pitchFamily="34" charset="0"/>
            </a:endParaRPr>
          </a:p>
        </p:txBody>
      </p:sp>
      <p:sp>
        <p:nvSpPr>
          <p:cNvPr id="80" name="TextBox 79"/>
          <p:cNvSpPr txBox="1"/>
          <p:nvPr/>
        </p:nvSpPr>
        <p:spPr>
          <a:xfrm>
            <a:off x="1645833" y="3367227"/>
            <a:ext cx="391454" cy="369332"/>
          </a:xfrm>
          <a:prstGeom prst="rect">
            <a:avLst/>
          </a:prstGeom>
          <a:noFill/>
        </p:spPr>
        <p:txBody>
          <a:bodyPr wrap="none" rtlCol="0">
            <a:spAutoFit/>
          </a:bodyPr>
          <a:lstStyle/>
          <a:p>
            <a:r>
              <a:rPr lang="en-US" dirty="0" smtClean="0"/>
              <a:t>Ig</a:t>
            </a:r>
            <a:endParaRPr lang="en-US" sz="1200" dirty="0"/>
          </a:p>
        </p:txBody>
      </p:sp>
      <p:sp>
        <p:nvSpPr>
          <p:cNvPr id="81" name="TextBox 80"/>
          <p:cNvSpPr txBox="1"/>
          <p:nvPr/>
        </p:nvSpPr>
        <p:spPr>
          <a:xfrm>
            <a:off x="4474984" y="3335048"/>
            <a:ext cx="962123" cy="369332"/>
          </a:xfrm>
          <a:prstGeom prst="rect">
            <a:avLst/>
          </a:prstGeom>
          <a:noFill/>
        </p:spPr>
        <p:txBody>
          <a:bodyPr wrap="none" rtlCol="0">
            <a:spAutoFit/>
          </a:bodyPr>
          <a:lstStyle/>
          <a:p>
            <a:r>
              <a:rPr lang="en-US" dirty="0" smtClean="0"/>
              <a:t>Ig+2Im</a:t>
            </a:r>
            <a:endParaRPr lang="en-US" sz="1200" dirty="0"/>
          </a:p>
        </p:txBody>
      </p:sp>
      <p:sp>
        <p:nvSpPr>
          <p:cNvPr id="82" name="Rectangle 81"/>
          <p:cNvSpPr/>
          <p:nvPr/>
        </p:nvSpPr>
        <p:spPr bwMode="auto">
          <a:xfrm>
            <a:off x="1272847" y="2820786"/>
            <a:ext cx="167555" cy="158160"/>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rPr>
              <a:t>A</a:t>
            </a:r>
          </a:p>
        </p:txBody>
      </p:sp>
      <p:sp>
        <p:nvSpPr>
          <p:cNvPr id="20" name="Lightning Bolt 19"/>
          <p:cNvSpPr/>
          <p:nvPr/>
        </p:nvSpPr>
        <p:spPr bwMode="auto">
          <a:xfrm>
            <a:off x="3817960" y="3133767"/>
            <a:ext cx="368460" cy="201281"/>
          </a:xfrm>
          <a:prstGeom prst="lightningBol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Calibri" pitchFamily="34" charset="0"/>
            </a:endParaRPr>
          </a:p>
        </p:txBody>
      </p:sp>
      <p:sp>
        <p:nvSpPr>
          <p:cNvPr id="85" name="Rectangle 84"/>
          <p:cNvSpPr/>
          <p:nvPr/>
        </p:nvSpPr>
        <p:spPr bwMode="auto">
          <a:xfrm>
            <a:off x="3952901" y="2803839"/>
            <a:ext cx="167555" cy="158160"/>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rPr>
              <a:t>B</a:t>
            </a:r>
          </a:p>
        </p:txBody>
      </p:sp>
      <p:cxnSp>
        <p:nvCxnSpPr>
          <p:cNvPr id="92" name="Straight Connector 91"/>
          <p:cNvCxnSpPr/>
          <p:nvPr/>
        </p:nvCxnSpPr>
        <p:spPr bwMode="auto">
          <a:xfrm>
            <a:off x="7360090" y="2743560"/>
            <a:ext cx="0" cy="140589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3" name="Straight Connector 92"/>
          <p:cNvCxnSpPr/>
          <p:nvPr/>
        </p:nvCxnSpPr>
        <p:spPr bwMode="auto">
          <a:xfrm>
            <a:off x="7909636" y="2743953"/>
            <a:ext cx="20073" cy="140133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4" name="Straight Connector 93"/>
          <p:cNvCxnSpPr/>
          <p:nvPr/>
        </p:nvCxnSpPr>
        <p:spPr bwMode="auto">
          <a:xfrm>
            <a:off x="8505773" y="2751904"/>
            <a:ext cx="0" cy="1389997"/>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5" name="Rectangle 94"/>
          <p:cNvSpPr/>
          <p:nvPr/>
        </p:nvSpPr>
        <p:spPr bwMode="auto">
          <a:xfrm>
            <a:off x="7216074" y="3376694"/>
            <a:ext cx="288032" cy="504056"/>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Calibri" pitchFamily="34" charset="0"/>
            </a:endParaRPr>
          </a:p>
        </p:txBody>
      </p:sp>
      <p:sp>
        <p:nvSpPr>
          <p:cNvPr id="96" name="Rectangle 95"/>
          <p:cNvSpPr/>
          <p:nvPr/>
        </p:nvSpPr>
        <p:spPr bwMode="auto">
          <a:xfrm>
            <a:off x="7785693" y="3376694"/>
            <a:ext cx="288032" cy="504056"/>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Calibri" pitchFamily="34" charset="0"/>
            </a:endParaRPr>
          </a:p>
        </p:txBody>
      </p:sp>
      <p:cxnSp>
        <p:nvCxnSpPr>
          <p:cNvPr id="98" name="Straight Connector 97"/>
          <p:cNvCxnSpPr/>
          <p:nvPr/>
        </p:nvCxnSpPr>
        <p:spPr bwMode="auto">
          <a:xfrm>
            <a:off x="5833857" y="2744327"/>
            <a:ext cx="2671916" cy="41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9" name="Straight Connector 98"/>
          <p:cNvCxnSpPr/>
          <p:nvPr/>
        </p:nvCxnSpPr>
        <p:spPr bwMode="auto">
          <a:xfrm flipV="1">
            <a:off x="5841477" y="2743562"/>
            <a:ext cx="0" cy="140589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0" name="Straight Connector 99"/>
          <p:cNvCxnSpPr/>
          <p:nvPr/>
        </p:nvCxnSpPr>
        <p:spPr bwMode="auto">
          <a:xfrm flipV="1">
            <a:off x="5841477" y="4141658"/>
            <a:ext cx="3181241" cy="1197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01" name="Rectangle 100"/>
          <p:cNvSpPr/>
          <p:nvPr/>
        </p:nvSpPr>
        <p:spPr bwMode="auto">
          <a:xfrm>
            <a:off x="5697461" y="3376694"/>
            <a:ext cx="288032" cy="504056"/>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Calibri" pitchFamily="34" charset="0"/>
            </a:endParaRPr>
          </a:p>
        </p:txBody>
      </p:sp>
      <p:sp>
        <p:nvSpPr>
          <p:cNvPr id="110" name="Rectangle 109"/>
          <p:cNvSpPr/>
          <p:nvPr/>
        </p:nvSpPr>
        <p:spPr bwMode="auto">
          <a:xfrm>
            <a:off x="5750079" y="2824191"/>
            <a:ext cx="167555" cy="158160"/>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rPr>
              <a:t>A</a:t>
            </a:r>
          </a:p>
        </p:txBody>
      </p:sp>
      <p:sp>
        <p:nvSpPr>
          <p:cNvPr id="112" name="Rectangle 111"/>
          <p:cNvSpPr/>
          <p:nvPr/>
        </p:nvSpPr>
        <p:spPr bwMode="auto">
          <a:xfrm>
            <a:off x="8430133" y="2807244"/>
            <a:ext cx="167555" cy="158160"/>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rPr>
              <a:t>B</a:t>
            </a:r>
          </a:p>
        </p:txBody>
      </p:sp>
      <p:sp>
        <p:nvSpPr>
          <p:cNvPr id="117" name="Rectangle 116"/>
          <p:cNvSpPr/>
          <p:nvPr/>
        </p:nvSpPr>
        <p:spPr bwMode="auto">
          <a:xfrm>
            <a:off x="8878702" y="3370798"/>
            <a:ext cx="288032" cy="504056"/>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Calibri" pitchFamily="34" charset="0"/>
            </a:endParaRPr>
          </a:p>
        </p:txBody>
      </p:sp>
      <p:cxnSp>
        <p:nvCxnSpPr>
          <p:cNvPr id="118" name="Straight Connector 117"/>
          <p:cNvCxnSpPr>
            <a:endCxn id="117" idx="0"/>
          </p:cNvCxnSpPr>
          <p:nvPr/>
        </p:nvCxnSpPr>
        <p:spPr bwMode="auto">
          <a:xfrm flipH="1">
            <a:off x="9022718" y="3234407"/>
            <a:ext cx="1" cy="13639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9" name="Straight Connector 118"/>
          <p:cNvCxnSpPr/>
          <p:nvPr/>
        </p:nvCxnSpPr>
        <p:spPr bwMode="auto">
          <a:xfrm flipH="1">
            <a:off x="9022718" y="3868471"/>
            <a:ext cx="1" cy="2851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4" name="Straight Connector 123"/>
          <p:cNvCxnSpPr/>
          <p:nvPr/>
        </p:nvCxnSpPr>
        <p:spPr bwMode="auto">
          <a:xfrm flipH="1">
            <a:off x="9022718" y="3230293"/>
            <a:ext cx="808032" cy="308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31" name="TextBox 130"/>
          <p:cNvSpPr txBox="1"/>
          <p:nvPr/>
        </p:nvSpPr>
        <p:spPr>
          <a:xfrm>
            <a:off x="2255666" y="3367227"/>
            <a:ext cx="478016" cy="369332"/>
          </a:xfrm>
          <a:prstGeom prst="rect">
            <a:avLst/>
          </a:prstGeom>
          <a:noFill/>
        </p:spPr>
        <p:txBody>
          <a:bodyPr wrap="none" rtlCol="0">
            <a:spAutoFit/>
          </a:bodyPr>
          <a:lstStyle/>
          <a:p>
            <a:r>
              <a:rPr lang="en-US" dirty="0" err="1" smtClean="0"/>
              <a:t>Im</a:t>
            </a:r>
            <a:endParaRPr lang="en-US" sz="1200" dirty="0"/>
          </a:p>
        </p:txBody>
      </p:sp>
      <p:cxnSp>
        <p:nvCxnSpPr>
          <p:cNvPr id="132" name="Straight Arrow Connector 131"/>
          <p:cNvCxnSpPr/>
          <p:nvPr/>
        </p:nvCxnSpPr>
        <p:spPr bwMode="auto">
          <a:xfrm>
            <a:off x="2678194" y="3454736"/>
            <a:ext cx="0" cy="318619"/>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34" name="TextBox 133"/>
          <p:cNvSpPr txBox="1"/>
          <p:nvPr/>
        </p:nvSpPr>
        <p:spPr>
          <a:xfrm>
            <a:off x="2950922" y="3281055"/>
            <a:ext cx="478016" cy="369332"/>
          </a:xfrm>
          <a:prstGeom prst="rect">
            <a:avLst/>
          </a:prstGeom>
          <a:noFill/>
        </p:spPr>
        <p:txBody>
          <a:bodyPr wrap="none" rtlCol="0">
            <a:spAutoFit/>
          </a:bodyPr>
          <a:lstStyle/>
          <a:p>
            <a:r>
              <a:rPr lang="en-US" dirty="0" err="1" smtClean="0"/>
              <a:t>Im</a:t>
            </a:r>
            <a:endParaRPr lang="en-US" sz="1200" dirty="0"/>
          </a:p>
        </p:txBody>
      </p:sp>
      <p:cxnSp>
        <p:nvCxnSpPr>
          <p:cNvPr id="135" name="Straight Arrow Connector 134"/>
          <p:cNvCxnSpPr/>
          <p:nvPr/>
        </p:nvCxnSpPr>
        <p:spPr bwMode="auto">
          <a:xfrm>
            <a:off x="3189930" y="3547660"/>
            <a:ext cx="0" cy="318619"/>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138" name="Straight Arrow Connector 137"/>
          <p:cNvCxnSpPr/>
          <p:nvPr/>
        </p:nvCxnSpPr>
        <p:spPr bwMode="auto">
          <a:xfrm>
            <a:off x="9306102" y="3408383"/>
            <a:ext cx="4648" cy="45789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39" name="TextBox 138"/>
          <p:cNvSpPr txBox="1"/>
          <p:nvPr/>
        </p:nvSpPr>
        <p:spPr>
          <a:xfrm>
            <a:off x="9363086" y="3479646"/>
            <a:ext cx="478016" cy="369332"/>
          </a:xfrm>
          <a:prstGeom prst="rect">
            <a:avLst/>
          </a:prstGeom>
          <a:noFill/>
        </p:spPr>
        <p:txBody>
          <a:bodyPr wrap="none" rtlCol="0">
            <a:spAutoFit/>
          </a:bodyPr>
          <a:lstStyle/>
          <a:p>
            <a:r>
              <a:rPr lang="en-US" dirty="0" err="1" smtClean="0"/>
              <a:t>Im</a:t>
            </a:r>
            <a:endParaRPr lang="en-US" sz="1200" dirty="0"/>
          </a:p>
        </p:txBody>
      </p:sp>
      <p:cxnSp>
        <p:nvCxnSpPr>
          <p:cNvPr id="141" name="Straight Connector 140"/>
          <p:cNvCxnSpPr/>
          <p:nvPr/>
        </p:nvCxnSpPr>
        <p:spPr bwMode="auto">
          <a:xfrm flipV="1">
            <a:off x="9826558" y="3233374"/>
            <a:ext cx="8384" cy="90732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5" name="Straight Connector 144"/>
          <p:cNvCxnSpPr/>
          <p:nvPr/>
        </p:nvCxnSpPr>
        <p:spPr bwMode="auto">
          <a:xfrm flipV="1">
            <a:off x="8993018" y="4145284"/>
            <a:ext cx="848084" cy="9925"/>
          </a:xfrm>
          <a:prstGeom prst="line">
            <a:avLst/>
          </a:prstGeom>
          <a:solidFill>
            <a:schemeClr val="accent1"/>
          </a:solidFill>
          <a:ln w="9525" cap="flat" cmpd="sng" algn="ctr">
            <a:solidFill>
              <a:schemeClr val="tx1"/>
            </a:solidFill>
            <a:prstDash val="solid"/>
            <a:round/>
            <a:headEnd type="none" w="med" len="med"/>
            <a:tailEnd type="none" w="med" len="med"/>
          </a:ln>
          <a:effectLst/>
        </p:spPr>
      </p:cxnSp>
      <p:pic>
        <p:nvPicPr>
          <p:cNvPr id="50" name="Picture 16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936689" y="476672"/>
            <a:ext cx="1942013" cy="1151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2056270" y="1631264"/>
            <a:ext cx="6854762" cy="646331"/>
          </a:xfrm>
          <a:prstGeom prst="rect">
            <a:avLst/>
          </a:prstGeom>
          <a:noFill/>
        </p:spPr>
        <p:txBody>
          <a:bodyPr wrap="none" rtlCol="0">
            <a:spAutoFit/>
          </a:bodyPr>
          <a:lstStyle/>
          <a:p>
            <a:r>
              <a:rPr lang="fi-FI" dirty="0" smtClean="0">
                <a:solidFill>
                  <a:srgbClr val="FF0000"/>
                </a:solidFill>
              </a:rPr>
              <a:t>In </a:t>
            </a:r>
            <a:r>
              <a:rPr lang="fi-FI" dirty="0" err="1" smtClean="0">
                <a:solidFill>
                  <a:srgbClr val="FF0000"/>
                </a:solidFill>
              </a:rPr>
              <a:t>this</a:t>
            </a:r>
            <a:r>
              <a:rPr lang="fi-FI" dirty="0" smtClean="0">
                <a:solidFill>
                  <a:srgbClr val="FF0000"/>
                </a:solidFill>
              </a:rPr>
              <a:t> case </a:t>
            </a:r>
            <a:r>
              <a:rPr lang="fi-FI" dirty="0" err="1" smtClean="0">
                <a:solidFill>
                  <a:srgbClr val="FF0000"/>
                </a:solidFill>
              </a:rPr>
              <a:t>breaker</a:t>
            </a:r>
            <a:r>
              <a:rPr lang="fi-FI" dirty="0" smtClean="0">
                <a:solidFill>
                  <a:srgbClr val="FF0000"/>
                </a:solidFill>
              </a:rPr>
              <a:t> A </a:t>
            </a:r>
            <a:r>
              <a:rPr lang="fi-FI" dirty="0" err="1" smtClean="0">
                <a:solidFill>
                  <a:srgbClr val="FF0000"/>
                </a:solidFill>
              </a:rPr>
              <a:t>carries</a:t>
            </a:r>
            <a:r>
              <a:rPr lang="fi-FI" dirty="0" smtClean="0">
                <a:solidFill>
                  <a:srgbClr val="FF0000"/>
                </a:solidFill>
              </a:rPr>
              <a:t> the </a:t>
            </a:r>
            <a:r>
              <a:rPr lang="fi-FI" dirty="0" err="1" smtClean="0">
                <a:solidFill>
                  <a:srgbClr val="FF0000"/>
                </a:solidFill>
              </a:rPr>
              <a:t>current</a:t>
            </a:r>
            <a:r>
              <a:rPr lang="fi-FI" dirty="0" smtClean="0">
                <a:solidFill>
                  <a:srgbClr val="FF0000"/>
                </a:solidFill>
              </a:rPr>
              <a:t> </a:t>
            </a:r>
            <a:r>
              <a:rPr lang="fi-FI" dirty="0" err="1" smtClean="0">
                <a:solidFill>
                  <a:srgbClr val="FF0000"/>
                </a:solidFill>
              </a:rPr>
              <a:t>fed</a:t>
            </a:r>
            <a:r>
              <a:rPr lang="fi-FI" dirty="0" smtClean="0">
                <a:solidFill>
                  <a:srgbClr val="FF0000"/>
                </a:solidFill>
              </a:rPr>
              <a:t> </a:t>
            </a:r>
            <a:r>
              <a:rPr lang="fi-FI" dirty="0" err="1" smtClean="0">
                <a:solidFill>
                  <a:srgbClr val="FF0000"/>
                </a:solidFill>
              </a:rPr>
              <a:t>by</a:t>
            </a:r>
            <a:r>
              <a:rPr lang="fi-FI" dirty="0" smtClean="0">
                <a:solidFill>
                  <a:srgbClr val="FF0000"/>
                </a:solidFill>
              </a:rPr>
              <a:t> </a:t>
            </a:r>
            <a:r>
              <a:rPr lang="fi-FI" dirty="0" err="1" smtClean="0">
                <a:solidFill>
                  <a:srgbClr val="FF0000"/>
                </a:solidFill>
              </a:rPr>
              <a:t>generator</a:t>
            </a:r>
            <a:r>
              <a:rPr lang="fi-FI" dirty="0" smtClean="0">
                <a:solidFill>
                  <a:srgbClr val="FF0000"/>
                </a:solidFill>
              </a:rPr>
              <a:t> as in b)</a:t>
            </a:r>
          </a:p>
          <a:p>
            <a:r>
              <a:rPr lang="fi-FI" dirty="0" err="1" smtClean="0">
                <a:solidFill>
                  <a:srgbClr val="FF0000"/>
                </a:solidFill>
              </a:rPr>
              <a:t>Breaker</a:t>
            </a:r>
            <a:r>
              <a:rPr lang="fi-FI" dirty="0" smtClean="0">
                <a:solidFill>
                  <a:srgbClr val="FF0000"/>
                </a:solidFill>
              </a:rPr>
              <a:t> B </a:t>
            </a:r>
            <a:r>
              <a:rPr lang="fi-FI" dirty="0" err="1" smtClean="0">
                <a:solidFill>
                  <a:srgbClr val="FF0000"/>
                </a:solidFill>
              </a:rPr>
              <a:t>carries</a:t>
            </a:r>
            <a:r>
              <a:rPr lang="fi-FI" dirty="0" smtClean="0">
                <a:solidFill>
                  <a:srgbClr val="FF0000"/>
                </a:solidFill>
              </a:rPr>
              <a:t> </a:t>
            </a:r>
            <a:r>
              <a:rPr lang="fi-FI" dirty="0" err="1" smtClean="0">
                <a:solidFill>
                  <a:srgbClr val="FF0000"/>
                </a:solidFill>
              </a:rPr>
              <a:t>currents</a:t>
            </a:r>
            <a:r>
              <a:rPr lang="fi-FI" dirty="0" smtClean="0">
                <a:solidFill>
                  <a:srgbClr val="FF0000"/>
                </a:solidFill>
              </a:rPr>
              <a:t> of </a:t>
            </a:r>
            <a:r>
              <a:rPr lang="fi-FI" dirty="0" err="1" smtClean="0">
                <a:solidFill>
                  <a:srgbClr val="FF0000"/>
                </a:solidFill>
              </a:rPr>
              <a:t>generator</a:t>
            </a:r>
            <a:r>
              <a:rPr lang="fi-FI" dirty="0" smtClean="0">
                <a:solidFill>
                  <a:srgbClr val="FF0000"/>
                </a:solidFill>
              </a:rPr>
              <a:t> and the </a:t>
            </a:r>
            <a:r>
              <a:rPr lang="fi-FI" dirty="0" err="1" smtClean="0">
                <a:solidFill>
                  <a:srgbClr val="FF0000"/>
                </a:solidFill>
              </a:rPr>
              <a:t>other</a:t>
            </a:r>
            <a:r>
              <a:rPr lang="fi-FI" dirty="0" smtClean="0">
                <a:solidFill>
                  <a:srgbClr val="FF0000"/>
                </a:solidFill>
              </a:rPr>
              <a:t> </a:t>
            </a:r>
            <a:r>
              <a:rPr lang="fi-FI" dirty="0" err="1" smtClean="0">
                <a:solidFill>
                  <a:srgbClr val="FF0000"/>
                </a:solidFill>
              </a:rPr>
              <a:t>two</a:t>
            </a:r>
            <a:r>
              <a:rPr lang="fi-FI" dirty="0" smtClean="0">
                <a:solidFill>
                  <a:srgbClr val="FF0000"/>
                </a:solidFill>
              </a:rPr>
              <a:t> </a:t>
            </a:r>
            <a:r>
              <a:rPr lang="fi-FI" dirty="0" err="1" smtClean="0">
                <a:solidFill>
                  <a:srgbClr val="FF0000"/>
                </a:solidFill>
              </a:rPr>
              <a:t>motors</a:t>
            </a:r>
            <a:endParaRPr lang="fi-FI" dirty="0">
              <a:solidFill>
                <a:srgbClr val="FF0000"/>
              </a:solidFill>
            </a:endParaRPr>
          </a:p>
        </p:txBody>
      </p:sp>
      <p:cxnSp>
        <p:nvCxnSpPr>
          <p:cNvPr id="51" name="Straight Arrow Connector 50"/>
          <p:cNvCxnSpPr/>
          <p:nvPr/>
        </p:nvCxnSpPr>
        <p:spPr bwMode="auto">
          <a:xfrm>
            <a:off x="4327035" y="2759674"/>
            <a:ext cx="0" cy="318619"/>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8" name="Rectangle 7"/>
          <p:cNvSpPr/>
          <p:nvPr/>
        </p:nvSpPr>
        <p:spPr>
          <a:xfrm>
            <a:off x="4462243" y="2860961"/>
            <a:ext cx="478016" cy="369332"/>
          </a:xfrm>
          <a:prstGeom prst="rect">
            <a:avLst/>
          </a:prstGeom>
        </p:spPr>
        <p:txBody>
          <a:bodyPr wrap="none">
            <a:spAutoFit/>
          </a:bodyPr>
          <a:lstStyle/>
          <a:p>
            <a:r>
              <a:rPr lang="en-US" dirty="0" err="1"/>
              <a:t>Im</a:t>
            </a:r>
            <a:endParaRPr lang="en-US" sz="1200" dirty="0"/>
          </a:p>
        </p:txBody>
      </p:sp>
    </p:spTree>
    <p:extLst>
      <p:ext uri="{BB962C8B-B14F-4D97-AF65-F5344CB8AC3E}">
        <p14:creationId xmlns:p14="http://schemas.microsoft.com/office/powerpoint/2010/main" val="3519098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fade">
                                      <p:cBhvr>
                                        <p:cTn id="7" dur="500"/>
                                        <p:tgtEl>
                                          <p:spTgt spid="44"/>
                                        </p:tgtEl>
                                      </p:cBhvr>
                                    </p:animEffect>
                                  </p:childTnLst>
                                </p:cTn>
                              </p:par>
                              <p:par>
                                <p:cTn id="8" presetID="10" presetClass="entr" presetSubtype="0" fill="hold" nodeType="withEffect">
                                  <p:stCondLst>
                                    <p:cond delay="0"/>
                                  </p:stCondLst>
                                  <p:childTnLst>
                                    <p:set>
                                      <p:cBhvr>
                                        <p:cTn id="9" dur="1" fill="hold">
                                          <p:stCondLst>
                                            <p:cond delay="0"/>
                                          </p:stCondLst>
                                        </p:cTn>
                                        <p:tgtEl>
                                          <p:spTgt spid="45"/>
                                        </p:tgtEl>
                                        <p:attrNameLst>
                                          <p:attrName>style.visibility</p:attrName>
                                        </p:attrNameLst>
                                      </p:cBhvr>
                                      <p:to>
                                        <p:strVal val="visible"/>
                                      </p:to>
                                    </p:set>
                                    <p:animEffect transition="in" filter="fade">
                                      <p:cBhvr>
                                        <p:cTn id="10" dur="500"/>
                                        <p:tgtEl>
                                          <p:spTgt spid="45"/>
                                        </p:tgtEl>
                                      </p:cBhvr>
                                    </p:animEffect>
                                  </p:childTnLst>
                                </p:cTn>
                              </p:par>
                              <p:par>
                                <p:cTn id="11" presetID="10" presetClass="entr" presetSubtype="0" fill="hold" nodeType="withEffect">
                                  <p:stCondLst>
                                    <p:cond delay="0"/>
                                  </p:stCondLst>
                                  <p:childTnLst>
                                    <p:set>
                                      <p:cBhvr>
                                        <p:cTn id="12" dur="1" fill="hold">
                                          <p:stCondLst>
                                            <p:cond delay="0"/>
                                          </p:stCondLst>
                                        </p:cTn>
                                        <p:tgtEl>
                                          <p:spTgt spid="46"/>
                                        </p:tgtEl>
                                        <p:attrNameLst>
                                          <p:attrName>style.visibility</p:attrName>
                                        </p:attrNameLst>
                                      </p:cBhvr>
                                      <p:to>
                                        <p:strVal val="visible"/>
                                      </p:to>
                                    </p:set>
                                    <p:animEffect transition="in" filter="fade">
                                      <p:cBhvr>
                                        <p:cTn id="13" dur="500"/>
                                        <p:tgtEl>
                                          <p:spTgt spid="46"/>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7"/>
                                        </p:tgtEl>
                                        <p:attrNameLst>
                                          <p:attrName>style.visibility</p:attrName>
                                        </p:attrNameLst>
                                      </p:cBhvr>
                                      <p:to>
                                        <p:strVal val="visible"/>
                                      </p:to>
                                    </p:set>
                                    <p:animEffect transition="in" filter="fade">
                                      <p:cBhvr>
                                        <p:cTn id="16" dur="500"/>
                                        <p:tgtEl>
                                          <p:spTgt spid="47"/>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8"/>
                                        </p:tgtEl>
                                        <p:attrNameLst>
                                          <p:attrName>style.visibility</p:attrName>
                                        </p:attrNameLst>
                                      </p:cBhvr>
                                      <p:to>
                                        <p:strVal val="visible"/>
                                      </p:to>
                                    </p:set>
                                    <p:animEffect transition="in" filter="fade">
                                      <p:cBhvr>
                                        <p:cTn id="19" dur="500"/>
                                        <p:tgtEl>
                                          <p:spTgt spid="48"/>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49"/>
                                        </p:tgtEl>
                                        <p:attrNameLst>
                                          <p:attrName>style.visibility</p:attrName>
                                        </p:attrNameLst>
                                      </p:cBhvr>
                                      <p:to>
                                        <p:strVal val="visible"/>
                                      </p:to>
                                    </p:set>
                                    <p:animEffect transition="in" filter="fade">
                                      <p:cBhvr>
                                        <p:cTn id="22" dur="500"/>
                                        <p:tgtEl>
                                          <p:spTgt spid="49"/>
                                        </p:tgtEl>
                                      </p:cBhvr>
                                    </p:animEffect>
                                  </p:childTnLst>
                                </p:cTn>
                              </p:par>
                              <p:par>
                                <p:cTn id="23" presetID="10" presetClass="entr" presetSubtype="0" fill="hold" nodeType="withEffect">
                                  <p:stCondLst>
                                    <p:cond delay="0"/>
                                  </p:stCondLst>
                                  <p:childTnLst>
                                    <p:set>
                                      <p:cBhvr>
                                        <p:cTn id="24" dur="1" fill="hold">
                                          <p:stCondLst>
                                            <p:cond delay="0"/>
                                          </p:stCondLst>
                                        </p:cTn>
                                        <p:tgtEl>
                                          <p:spTgt spid="68"/>
                                        </p:tgtEl>
                                        <p:attrNameLst>
                                          <p:attrName>style.visibility</p:attrName>
                                        </p:attrNameLst>
                                      </p:cBhvr>
                                      <p:to>
                                        <p:strVal val="visible"/>
                                      </p:to>
                                    </p:set>
                                    <p:animEffect transition="in" filter="fade">
                                      <p:cBhvr>
                                        <p:cTn id="25" dur="500"/>
                                        <p:tgtEl>
                                          <p:spTgt spid="68"/>
                                        </p:tgtEl>
                                      </p:cBhvr>
                                    </p:animEffect>
                                  </p:childTnLst>
                                </p:cTn>
                              </p:par>
                              <p:par>
                                <p:cTn id="26" presetID="10" presetClass="entr" presetSubtype="0" fill="hold" nodeType="withEffect">
                                  <p:stCondLst>
                                    <p:cond delay="0"/>
                                  </p:stCondLst>
                                  <p:childTnLst>
                                    <p:set>
                                      <p:cBhvr>
                                        <p:cTn id="27" dur="1" fill="hold">
                                          <p:stCondLst>
                                            <p:cond delay="0"/>
                                          </p:stCondLst>
                                        </p:cTn>
                                        <p:tgtEl>
                                          <p:spTgt spid="69"/>
                                        </p:tgtEl>
                                        <p:attrNameLst>
                                          <p:attrName>style.visibility</p:attrName>
                                        </p:attrNameLst>
                                      </p:cBhvr>
                                      <p:to>
                                        <p:strVal val="visible"/>
                                      </p:to>
                                    </p:set>
                                    <p:animEffect transition="in" filter="fade">
                                      <p:cBhvr>
                                        <p:cTn id="28" dur="500"/>
                                        <p:tgtEl>
                                          <p:spTgt spid="69"/>
                                        </p:tgtEl>
                                      </p:cBhvr>
                                    </p:animEffect>
                                  </p:childTnLst>
                                </p:cTn>
                              </p:par>
                              <p:par>
                                <p:cTn id="29" presetID="10" presetClass="entr" presetSubtype="0" fill="hold" nodeType="withEffect">
                                  <p:stCondLst>
                                    <p:cond delay="0"/>
                                  </p:stCondLst>
                                  <p:childTnLst>
                                    <p:set>
                                      <p:cBhvr>
                                        <p:cTn id="30" dur="1" fill="hold">
                                          <p:stCondLst>
                                            <p:cond delay="0"/>
                                          </p:stCondLst>
                                        </p:cTn>
                                        <p:tgtEl>
                                          <p:spTgt spid="70"/>
                                        </p:tgtEl>
                                        <p:attrNameLst>
                                          <p:attrName>style.visibility</p:attrName>
                                        </p:attrNameLst>
                                      </p:cBhvr>
                                      <p:to>
                                        <p:strVal val="visible"/>
                                      </p:to>
                                    </p:set>
                                    <p:animEffect transition="in" filter="fade">
                                      <p:cBhvr>
                                        <p:cTn id="31" dur="500"/>
                                        <p:tgtEl>
                                          <p:spTgt spid="70"/>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73"/>
                                        </p:tgtEl>
                                        <p:attrNameLst>
                                          <p:attrName>style.visibility</p:attrName>
                                        </p:attrNameLst>
                                      </p:cBhvr>
                                      <p:to>
                                        <p:strVal val="visible"/>
                                      </p:to>
                                    </p:set>
                                    <p:animEffect transition="in" filter="fade">
                                      <p:cBhvr>
                                        <p:cTn id="34" dur="500"/>
                                        <p:tgtEl>
                                          <p:spTgt spid="73"/>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80"/>
                                        </p:tgtEl>
                                        <p:attrNameLst>
                                          <p:attrName>style.visibility</p:attrName>
                                        </p:attrNameLst>
                                      </p:cBhvr>
                                      <p:to>
                                        <p:strVal val="visible"/>
                                      </p:to>
                                    </p:set>
                                    <p:animEffect transition="in" filter="fade">
                                      <p:cBhvr>
                                        <p:cTn id="37" dur="500"/>
                                        <p:tgtEl>
                                          <p:spTgt spid="80"/>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81"/>
                                        </p:tgtEl>
                                        <p:attrNameLst>
                                          <p:attrName>style.visibility</p:attrName>
                                        </p:attrNameLst>
                                      </p:cBhvr>
                                      <p:to>
                                        <p:strVal val="visible"/>
                                      </p:to>
                                    </p:set>
                                    <p:animEffect transition="in" filter="fade">
                                      <p:cBhvr>
                                        <p:cTn id="40" dur="500"/>
                                        <p:tgtEl>
                                          <p:spTgt spid="81"/>
                                        </p:tgtEl>
                                      </p:cBhvr>
                                    </p:animEffect>
                                  </p:childTnLst>
                                </p:cTn>
                              </p:par>
                              <p:par>
                                <p:cTn id="41" presetID="10" presetClass="entr" presetSubtype="0" fill="hold" nodeType="withEffect">
                                  <p:stCondLst>
                                    <p:cond delay="0"/>
                                  </p:stCondLst>
                                  <p:childTnLst>
                                    <p:set>
                                      <p:cBhvr>
                                        <p:cTn id="42" dur="1" fill="hold">
                                          <p:stCondLst>
                                            <p:cond delay="0"/>
                                          </p:stCondLst>
                                        </p:cTn>
                                        <p:tgtEl>
                                          <p:spTgt spid="43"/>
                                        </p:tgtEl>
                                        <p:attrNameLst>
                                          <p:attrName>style.visibility</p:attrName>
                                        </p:attrNameLst>
                                      </p:cBhvr>
                                      <p:to>
                                        <p:strVal val="visible"/>
                                      </p:to>
                                    </p:set>
                                    <p:animEffect transition="in" filter="fade">
                                      <p:cBhvr>
                                        <p:cTn id="43" dur="500"/>
                                        <p:tgtEl>
                                          <p:spTgt spid="43"/>
                                        </p:tgtEl>
                                      </p:cBhvr>
                                    </p:animEffect>
                                  </p:childTnLst>
                                </p:cTn>
                              </p:par>
                              <p:par>
                                <p:cTn id="44" presetID="10" presetClass="entr" presetSubtype="0" fill="hold" nodeType="withEffect">
                                  <p:stCondLst>
                                    <p:cond delay="0"/>
                                  </p:stCondLst>
                                  <p:childTnLst>
                                    <p:set>
                                      <p:cBhvr>
                                        <p:cTn id="45" dur="1" fill="hold">
                                          <p:stCondLst>
                                            <p:cond delay="0"/>
                                          </p:stCondLst>
                                        </p:cTn>
                                        <p:tgtEl>
                                          <p:spTgt spid="42"/>
                                        </p:tgtEl>
                                        <p:attrNameLst>
                                          <p:attrName>style.visibility</p:attrName>
                                        </p:attrNameLst>
                                      </p:cBhvr>
                                      <p:to>
                                        <p:strVal val="visible"/>
                                      </p:to>
                                    </p:set>
                                    <p:animEffect transition="in" filter="fade">
                                      <p:cBhvr>
                                        <p:cTn id="46" dur="500"/>
                                        <p:tgtEl>
                                          <p:spTgt spid="42"/>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92"/>
                                        </p:tgtEl>
                                        <p:attrNameLst>
                                          <p:attrName>style.visibility</p:attrName>
                                        </p:attrNameLst>
                                      </p:cBhvr>
                                      <p:to>
                                        <p:strVal val="visible"/>
                                      </p:to>
                                    </p:set>
                                    <p:animEffect transition="in" filter="fade">
                                      <p:cBhvr>
                                        <p:cTn id="51" dur="500"/>
                                        <p:tgtEl>
                                          <p:spTgt spid="92"/>
                                        </p:tgtEl>
                                      </p:cBhvr>
                                    </p:animEffect>
                                  </p:childTnLst>
                                </p:cTn>
                              </p:par>
                              <p:par>
                                <p:cTn id="52" presetID="10" presetClass="entr" presetSubtype="0" fill="hold" nodeType="withEffect">
                                  <p:stCondLst>
                                    <p:cond delay="0"/>
                                  </p:stCondLst>
                                  <p:childTnLst>
                                    <p:set>
                                      <p:cBhvr>
                                        <p:cTn id="53" dur="1" fill="hold">
                                          <p:stCondLst>
                                            <p:cond delay="0"/>
                                          </p:stCondLst>
                                        </p:cTn>
                                        <p:tgtEl>
                                          <p:spTgt spid="93"/>
                                        </p:tgtEl>
                                        <p:attrNameLst>
                                          <p:attrName>style.visibility</p:attrName>
                                        </p:attrNameLst>
                                      </p:cBhvr>
                                      <p:to>
                                        <p:strVal val="visible"/>
                                      </p:to>
                                    </p:set>
                                    <p:animEffect transition="in" filter="fade">
                                      <p:cBhvr>
                                        <p:cTn id="54" dur="500"/>
                                        <p:tgtEl>
                                          <p:spTgt spid="93"/>
                                        </p:tgtEl>
                                      </p:cBhvr>
                                    </p:animEffect>
                                  </p:childTnLst>
                                </p:cTn>
                              </p:par>
                              <p:par>
                                <p:cTn id="55" presetID="10" presetClass="entr" presetSubtype="0" fill="hold" nodeType="withEffect">
                                  <p:stCondLst>
                                    <p:cond delay="0"/>
                                  </p:stCondLst>
                                  <p:childTnLst>
                                    <p:set>
                                      <p:cBhvr>
                                        <p:cTn id="56" dur="1" fill="hold">
                                          <p:stCondLst>
                                            <p:cond delay="0"/>
                                          </p:stCondLst>
                                        </p:cTn>
                                        <p:tgtEl>
                                          <p:spTgt spid="94"/>
                                        </p:tgtEl>
                                        <p:attrNameLst>
                                          <p:attrName>style.visibility</p:attrName>
                                        </p:attrNameLst>
                                      </p:cBhvr>
                                      <p:to>
                                        <p:strVal val="visible"/>
                                      </p:to>
                                    </p:set>
                                    <p:animEffect transition="in" filter="fade">
                                      <p:cBhvr>
                                        <p:cTn id="57" dur="500"/>
                                        <p:tgtEl>
                                          <p:spTgt spid="94"/>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95"/>
                                        </p:tgtEl>
                                        <p:attrNameLst>
                                          <p:attrName>style.visibility</p:attrName>
                                        </p:attrNameLst>
                                      </p:cBhvr>
                                      <p:to>
                                        <p:strVal val="visible"/>
                                      </p:to>
                                    </p:set>
                                    <p:animEffect transition="in" filter="fade">
                                      <p:cBhvr>
                                        <p:cTn id="60" dur="500"/>
                                        <p:tgtEl>
                                          <p:spTgt spid="95"/>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96"/>
                                        </p:tgtEl>
                                        <p:attrNameLst>
                                          <p:attrName>style.visibility</p:attrName>
                                        </p:attrNameLst>
                                      </p:cBhvr>
                                      <p:to>
                                        <p:strVal val="visible"/>
                                      </p:to>
                                    </p:set>
                                    <p:animEffect transition="in" filter="fade">
                                      <p:cBhvr>
                                        <p:cTn id="63" dur="500"/>
                                        <p:tgtEl>
                                          <p:spTgt spid="96"/>
                                        </p:tgtEl>
                                      </p:cBhvr>
                                    </p:animEffect>
                                  </p:childTnLst>
                                </p:cTn>
                              </p:par>
                              <p:par>
                                <p:cTn id="64" presetID="10" presetClass="entr" presetSubtype="0" fill="hold" nodeType="withEffect">
                                  <p:stCondLst>
                                    <p:cond delay="0"/>
                                  </p:stCondLst>
                                  <p:childTnLst>
                                    <p:set>
                                      <p:cBhvr>
                                        <p:cTn id="65" dur="1" fill="hold">
                                          <p:stCondLst>
                                            <p:cond delay="0"/>
                                          </p:stCondLst>
                                        </p:cTn>
                                        <p:tgtEl>
                                          <p:spTgt spid="98"/>
                                        </p:tgtEl>
                                        <p:attrNameLst>
                                          <p:attrName>style.visibility</p:attrName>
                                        </p:attrNameLst>
                                      </p:cBhvr>
                                      <p:to>
                                        <p:strVal val="visible"/>
                                      </p:to>
                                    </p:set>
                                    <p:animEffect transition="in" filter="fade">
                                      <p:cBhvr>
                                        <p:cTn id="66" dur="500"/>
                                        <p:tgtEl>
                                          <p:spTgt spid="98"/>
                                        </p:tgtEl>
                                      </p:cBhvr>
                                    </p:animEffect>
                                  </p:childTnLst>
                                </p:cTn>
                              </p:par>
                              <p:par>
                                <p:cTn id="67" presetID="10" presetClass="entr" presetSubtype="0" fill="hold" nodeType="withEffect">
                                  <p:stCondLst>
                                    <p:cond delay="0"/>
                                  </p:stCondLst>
                                  <p:childTnLst>
                                    <p:set>
                                      <p:cBhvr>
                                        <p:cTn id="68" dur="1" fill="hold">
                                          <p:stCondLst>
                                            <p:cond delay="0"/>
                                          </p:stCondLst>
                                        </p:cTn>
                                        <p:tgtEl>
                                          <p:spTgt spid="99"/>
                                        </p:tgtEl>
                                        <p:attrNameLst>
                                          <p:attrName>style.visibility</p:attrName>
                                        </p:attrNameLst>
                                      </p:cBhvr>
                                      <p:to>
                                        <p:strVal val="visible"/>
                                      </p:to>
                                    </p:set>
                                    <p:animEffect transition="in" filter="fade">
                                      <p:cBhvr>
                                        <p:cTn id="69" dur="500"/>
                                        <p:tgtEl>
                                          <p:spTgt spid="99"/>
                                        </p:tgtEl>
                                      </p:cBhvr>
                                    </p:animEffect>
                                  </p:childTnLst>
                                </p:cTn>
                              </p:par>
                              <p:par>
                                <p:cTn id="70" presetID="10" presetClass="entr" presetSubtype="0" fill="hold" nodeType="withEffect">
                                  <p:stCondLst>
                                    <p:cond delay="0"/>
                                  </p:stCondLst>
                                  <p:childTnLst>
                                    <p:set>
                                      <p:cBhvr>
                                        <p:cTn id="71" dur="1" fill="hold">
                                          <p:stCondLst>
                                            <p:cond delay="0"/>
                                          </p:stCondLst>
                                        </p:cTn>
                                        <p:tgtEl>
                                          <p:spTgt spid="100"/>
                                        </p:tgtEl>
                                        <p:attrNameLst>
                                          <p:attrName>style.visibility</p:attrName>
                                        </p:attrNameLst>
                                      </p:cBhvr>
                                      <p:to>
                                        <p:strVal val="visible"/>
                                      </p:to>
                                    </p:set>
                                    <p:animEffect transition="in" filter="fade">
                                      <p:cBhvr>
                                        <p:cTn id="72" dur="500"/>
                                        <p:tgtEl>
                                          <p:spTgt spid="100"/>
                                        </p:tgtEl>
                                      </p:cBhvr>
                                    </p:animEffect>
                                  </p:childTnLst>
                                </p:cTn>
                              </p:par>
                              <p:par>
                                <p:cTn id="73" presetID="10" presetClass="entr" presetSubtype="0" fill="hold" grpId="0" nodeType="withEffect">
                                  <p:stCondLst>
                                    <p:cond delay="0"/>
                                  </p:stCondLst>
                                  <p:childTnLst>
                                    <p:set>
                                      <p:cBhvr>
                                        <p:cTn id="74" dur="1" fill="hold">
                                          <p:stCondLst>
                                            <p:cond delay="0"/>
                                          </p:stCondLst>
                                        </p:cTn>
                                        <p:tgtEl>
                                          <p:spTgt spid="101"/>
                                        </p:tgtEl>
                                        <p:attrNameLst>
                                          <p:attrName>style.visibility</p:attrName>
                                        </p:attrNameLst>
                                      </p:cBhvr>
                                      <p:to>
                                        <p:strVal val="visible"/>
                                      </p:to>
                                    </p:set>
                                    <p:animEffect transition="in" filter="fade">
                                      <p:cBhvr>
                                        <p:cTn id="75" dur="500"/>
                                        <p:tgtEl>
                                          <p:spTgt spid="101"/>
                                        </p:tgtEl>
                                      </p:cBhvr>
                                    </p:animEffect>
                                  </p:childTnLst>
                                </p:cTn>
                              </p:par>
                              <p:par>
                                <p:cTn id="76" presetID="10" presetClass="entr" presetSubtype="0" fill="hold" grpId="0" nodeType="withEffect">
                                  <p:stCondLst>
                                    <p:cond delay="0"/>
                                  </p:stCondLst>
                                  <p:childTnLst>
                                    <p:set>
                                      <p:cBhvr>
                                        <p:cTn id="77" dur="1" fill="hold">
                                          <p:stCondLst>
                                            <p:cond delay="0"/>
                                          </p:stCondLst>
                                        </p:cTn>
                                        <p:tgtEl>
                                          <p:spTgt spid="117"/>
                                        </p:tgtEl>
                                        <p:attrNameLst>
                                          <p:attrName>style.visibility</p:attrName>
                                        </p:attrNameLst>
                                      </p:cBhvr>
                                      <p:to>
                                        <p:strVal val="visible"/>
                                      </p:to>
                                    </p:set>
                                    <p:animEffect transition="in" filter="fade">
                                      <p:cBhvr>
                                        <p:cTn id="78" dur="500"/>
                                        <p:tgtEl>
                                          <p:spTgt spid="117"/>
                                        </p:tgtEl>
                                      </p:cBhvr>
                                    </p:animEffect>
                                  </p:childTnLst>
                                </p:cTn>
                              </p:par>
                              <p:par>
                                <p:cTn id="79" presetID="10" presetClass="entr" presetSubtype="0" fill="hold" nodeType="withEffect">
                                  <p:stCondLst>
                                    <p:cond delay="0"/>
                                  </p:stCondLst>
                                  <p:childTnLst>
                                    <p:set>
                                      <p:cBhvr>
                                        <p:cTn id="80" dur="1" fill="hold">
                                          <p:stCondLst>
                                            <p:cond delay="0"/>
                                          </p:stCondLst>
                                        </p:cTn>
                                        <p:tgtEl>
                                          <p:spTgt spid="118"/>
                                        </p:tgtEl>
                                        <p:attrNameLst>
                                          <p:attrName>style.visibility</p:attrName>
                                        </p:attrNameLst>
                                      </p:cBhvr>
                                      <p:to>
                                        <p:strVal val="visible"/>
                                      </p:to>
                                    </p:set>
                                    <p:animEffect transition="in" filter="fade">
                                      <p:cBhvr>
                                        <p:cTn id="81" dur="500"/>
                                        <p:tgtEl>
                                          <p:spTgt spid="118"/>
                                        </p:tgtEl>
                                      </p:cBhvr>
                                    </p:animEffect>
                                  </p:childTnLst>
                                </p:cTn>
                              </p:par>
                              <p:par>
                                <p:cTn id="82" presetID="10" presetClass="entr" presetSubtype="0" fill="hold" nodeType="withEffect">
                                  <p:stCondLst>
                                    <p:cond delay="0"/>
                                  </p:stCondLst>
                                  <p:childTnLst>
                                    <p:set>
                                      <p:cBhvr>
                                        <p:cTn id="83" dur="1" fill="hold">
                                          <p:stCondLst>
                                            <p:cond delay="0"/>
                                          </p:stCondLst>
                                        </p:cTn>
                                        <p:tgtEl>
                                          <p:spTgt spid="119"/>
                                        </p:tgtEl>
                                        <p:attrNameLst>
                                          <p:attrName>style.visibility</p:attrName>
                                        </p:attrNameLst>
                                      </p:cBhvr>
                                      <p:to>
                                        <p:strVal val="visible"/>
                                      </p:to>
                                    </p:set>
                                    <p:animEffect transition="in" filter="fade">
                                      <p:cBhvr>
                                        <p:cTn id="84" dur="500"/>
                                        <p:tgtEl>
                                          <p:spTgt spid="119"/>
                                        </p:tgtEl>
                                      </p:cBhvr>
                                    </p:animEffect>
                                  </p:childTnLst>
                                </p:cTn>
                              </p:par>
                              <p:par>
                                <p:cTn id="85" presetID="10" presetClass="entr" presetSubtype="0" fill="hold" nodeType="withEffect">
                                  <p:stCondLst>
                                    <p:cond delay="0"/>
                                  </p:stCondLst>
                                  <p:childTnLst>
                                    <p:set>
                                      <p:cBhvr>
                                        <p:cTn id="86" dur="1" fill="hold">
                                          <p:stCondLst>
                                            <p:cond delay="0"/>
                                          </p:stCondLst>
                                        </p:cTn>
                                        <p:tgtEl>
                                          <p:spTgt spid="124"/>
                                        </p:tgtEl>
                                        <p:attrNameLst>
                                          <p:attrName>style.visibility</p:attrName>
                                        </p:attrNameLst>
                                      </p:cBhvr>
                                      <p:to>
                                        <p:strVal val="visible"/>
                                      </p:to>
                                    </p:set>
                                    <p:animEffect transition="in" filter="fade">
                                      <p:cBhvr>
                                        <p:cTn id="87" dur="500"/>
                                        <p:tgtEl>
                                          <p:spTgt spid="124"/>
                                        </p:tgtEl>
                                      </p:cBhvr>
                                    </p:animEffect>
                                  </p:childTnLst>
                                </p:cTn>
                              </p:par>
                              <p:par>
                                <p:cTn id="88" presetID="10" presetClass="entr" presetSubtype="0" fill="hold" grpId="0" nodeType="withEffect">
                                  <p:stCondLst>
                                    <p:cond delay="0"/>
                                  </p:stCondLst>
                                  <p:childTnLst>
                                    <p:set>
                                      <p:cBhvr>
                                        <p:cTn id="89" dur="1" fill="hold">
                                          <p:stCondLst>
                                            <p:cond delay="0"/>
                                          </p:stCondLst>
                                        </p:cTn>
                                        <p:tgtEl>
                                          <p:spTgt spid="131"/>
                                        </p:tgtEl>
                                        <p:attrNameLst>
                                          <p:attrName>style.visibility</p:attrName>
                                        </p:attrNameLst>
                                      </p:cBhvr>
                                      <p:to>
                                        <p:strVal val="visible"/>
                                      </p:to>
                                    </p:set>
                                    <p:animEffect transition="in" filter="fade">
                                      <p:cBhvr>
                                        <p:cTn id="90" dur="500"/>
                                        <p:tgtEl>
                                          <p:spTgt spid="131"/>
                                        </p:tgtEl>
                                      </p:cBhvr>
                                    </p:animEffect>
                                  </p:childTnLst>
                                </p:cTn>
                              </p:par>
                              <p:par>
                                <p:cTn id="91" presetID="10" presetClass="entr" presetSubtype="0" fill="hold" nodeType="withEffect">
                                  <p:stCondLst>
                                    <p:cond delay="0"/>
                                  </p:stCondLst>
                                  <p:childTnLst>
                                    <p:set>
                                      <p:cBhvr>
                                        <p:cTn id="92" dur="1" fill="hold">
                                          <p:stCondLst>
                                            <p:cond delay="0"/>
                                          </p:stCondLst>
                                        </p:cTn>
                                        <p:tgtEl>
                                          <p:spTgt spid="132"/>
                                        </p:tgtEl>
                                        <p:attrNameLst>
                                          <p:attrName>style.visibility</p:attrName>
                                        </p:attrNameLst>
                                      </p:cBhvr>
                                      <p:to>
                                        <p:strVal val="visible"/>
                                      </p:to>
                                    </p:set>
                                    <p:animEffect transition="in" filter="fade">
                                      <p:cBhvr>
                                        <p:cTn id="93" dur="500"/>
                                        <p:tgtEl>
                                          <p:spTgt spid="132"/>
                                        </p:tgtEl>
                                      </p:cBhvr>
                                    </p:animEffect>
                                  </p:childTnLst>
                                </p:cTn>
                              </p:par>
                              <p:par>
                                <p:cTn id="94" presetID="10" presetClass="entr" presetSubtype="0" fill="hold" grpId="0" nodeType="withEffect">
                                  <p:stCondLst>
                                    <p:cond delay="0"/>
                                  </p:stCondLst>
                                  <p:childTnLst>
                                    <p:set>
                                      <p:cBhvr>
                                        <p:cTn id="95" dur="1" fill="hold">
                                          <p:stCondLst>
                                            <p:cond delay="0"/>
                                          </p:stCondLst>
                                        </p:cTn>
                                        <p:tgtEl>
                                          <p:spTgt spid="134"/>
                                        </p:tgtEl>
                                        <p:attrNameLst>
                                          <p:attrName>style.visibility</p:attrName>
                                        </p:attrNameLst>
                                      </p:cBhvr>
                                      <p:to>
                                        <p:strVal val="visible"/>
                                      </p:to>
                                    </p:set>
                                    <p:animEffect transition="in" filter="fade">
                                      <p:cBhvr>
                                        <p:cTn id="96" dur="500"/>
                                        <p:tgtEl>
                                          <p:spTgt spid="134"/>
                                        </p:tgtEl>
                                      </p:cBhvr>
                                    </p:animEffect>
                                  </p:childTnLst>
                                </p:cTn>
                              </p:par>
                              <p:par>
                                <p:cTn id="97" presetID="10" presetClass="entr" presetSubtype="0" fill="hold" nodeType="withEffect">
                                  <p:stCondLst>
                                    <p:cond delay="0"/>
                                  </p:stCondLst>
                                  <p:childTnLst>
                                    <p:set>
                                      <p:cBhvr>
                                        <p:cTn id="98" dur="1" fill="hold">
                                          <p:stCondLst>
                                            <p:cond delay="0"/>
                                          </p:stCondLst>
                                        </p:cTn>
                                        <p:tgtEl>
                                          <p:spTgt spid="135"/>
                                        </p:tgtEl>
                                        <p:attrNameLst>
                                          <p:attrName>style.visibility</p:attrName>
                                        </p:attrNameLst>
                                      </p:cBhvr>
                                      <p:to>
                                        <p:strVal val="visible"/>
                                      </p:to>
                                    </p:set>
                                    <p:animEffect transition="in" filter="fade">
                                      <p:cBhvr>
                                        <p:cTn id="99" dur="500"/>
                                        <p:tgtEl>
                                          <p:spTgt spid="135"/>
                                        </p:tgtEl>
                                      </p:cBhvr>
                                    </p:animEffect>
                                  </p:childTnLst>
                                </p:cTn>
                              </p:par>
                              <p:par>
                                <p:cTn id="100" presetID="10" presetClass="entr" presetSubtype="0" fill="hold" nodeType="withEffect">
                                  <p:stCondLst>
                                    <p:cond delay="0"/>
                                  </p:stCondLst>
                                  <p:childTnLst>
                                    <p:set>
                                      <p:cBhvr>
                                        <p:cTn id="101" dur="1" fill="hold">
                                          <p:stCondLst>
                                            <p:cond delay="0"/>
                                          </p:stCondLst>
                                        </p:cTn>
                                        <p:tgtEl>
                                          <p:spTgt spid="138"/>
                                        </p:tgtEl>
                                        <p:attrNameLst>
                                          <p:attrName>style.visibility</p:attrName>
                                        </p:attrNameLst>
                                      </p:cBhvr>
                                      <p:to>
                                        <p:strVal val="visible"/>
                                      </p:to>
                                    </p:set>
                                    <p:animEffect transition="in" filter="fade">
                                      <p:cBhvr>
                                        <p:cTn id="102" dur="500"/>
                                        <p:tgtEl>
                                          <p:spTgt spid="138"/>
                                        </p:tgtEl>
                                      </p:cBhvr>
                                    </p:animEffect>
                                  </p:childTnLst>
                                </p:cTn>
                              </p:par>
                              <p:par>
                                <p:cTn id="103" presetID="10" presetClass="entr" presetSubtype="0" fill="hold" grpId="0" nodeType="withEffect">
                                  <p:stCondLst>
                                    <p:cond delay="0"/>
                                  </p:stCondLst>
                                  <p:childTnLst>
                                    <p:set>
                                      <p:cBhvr>
                                        <p:cTn id="104" dur="1" fill="hold">
                                          <p:stCondLst>
                                            <p:cond delay="0"/>
                                          </p:stCondLst>
                                        </p:cTn>
                                        <p:tgtEl>
                                          <p:spTgt spid="139"/>
                                        </p:tgtEl>
                                        <p:attrNameLst>
                                          <p:attrName>style.visibility</p:attrName>
                                        </p:attrNameLst>
                                      </p:cBhvr>
                                      <p:to>
                                        <p:strVal val="visible"/>
                                      </p:to>
                                    </p:set>
                                    <p:animEffect transition="in" filter="fade">
                                      <p:cBhvr>
                                        <p:cTn id="105" dur="500"/>
                                        <p:tgtEl>
                                          <p:spTgt spid="139"/>
                                        </p:tgtEl>
                                      </p:cBhvr>
                                    </p:animEffect>
                                  </p:childTnLst>
                                </p:cTn>
                              </p:par>
                              <p:par>
                                <p:cTn id="106" presetID="10" presetClass="entr" presetSubtype="0" fill="hold" nodeType="withEffect">
                                  <p:stCondLst>
                                    <p:cond delay="0"/>
                                  </p:stCondLst>
                                  <p:childTnLst>
                                    <p:set>
                                      <p:cBhvr>
                                        <p:cTn id="107" dur="1" fill="hold">
                                          <p:stCondLst>
                                            <p:cond delay="0"/>
                                          </p:stCondLst>
                                        </p:cTn>
                                        <p:tgtEl>
                                          <p:spTgt spid="141"/>
                                        </p:tgtEl>
                                        <p:attrNameLst>
                                          <p:attrName>style.visibility</p:attrName>
                                        </p:attrNameLst>
                                      </p:cBhvr>
                                      <p:to>
                                        <p:strVal val="visible"/>
                                      </p:to>
                                    </p:set>
                                    <p:animEffect transition="in" filter="fade">
                                      <p:cBhvr>
                                        <p:cTn id="108" dur="500"/>
                                        <p:tgtEl>
                                          <p:spTgt spid="141"/>
                                        </p:tgtEl>
                                      </p:cBhvr>
                                    </p:animEffect>
                                  </p:childTnLst>
                                </p:cTn>
                              </p:par>
                              <p:par>
                                <p:cTn id="109" presetID="10" presetClass="entr" presetSubtype="0" fill="hold" nodeType="withEffect">
                                  <p:stCondLst>
                                    <p:cond delay="0"/>
                                  </p:stCondLst>
                                  <p:childTnLst>
                                    <p:set>
                                      <p:cBhvr>
                                        <p:cTn id="110" dur="1" fill="hold">
                                          <p:stCondLst>
                                            <p:cond delay="0"/>
                                          </p:stCondLst>
                                        </p:cTn>
                                        <p:tgtEl>
                                          <p:spTgt spid="145"/>
                                        </p:tgtEl>
                                        <p:attrNameLst>
                                          <p:attrName>style.visibility</p:attrName>
                                        </p:attrNameLst>
                                      </p:cBhvr>
                                      <p:to>
                                        <p:strVal val="visible"/>
                                      </p:to>
                                    </p:set>
                                    <p:animEffect transition="in" filter="fade">
                                      <p:cBhvr>
                                        <p:cTn id="111" dur="500"/>
                                        <p:tgtEl>
                                          <p:spTgt spid="145"/>
                                        </p:tgtEl>
                                      </p:cBhvr>
                                    </p:animEffect>
                                  </p:childTnLst>
                                </p:cTn>
                              </p:par>
                            </p:childTnLst>
                          </p:cTn>
                        </p:par>
                      </p:childTnLst>
                    </p:cTn>
                  </p:par>
                  <p:par>
                    <p:cTn id="112" fill="hold">
                      <p:stCondLst>
                        <p:cond delay="indefinite"/>
                      </p:stCondLst>
                      <p:childTnLst>
                        <p:par>
                          <p:cTn id="113" fill="hold">
                            <p:stCondLst>
                              <p:cond delay="0"/>
                            </p:stCondLst>
                            <p:childTnLst>
                              <p:par>
                                <p:cTn id="114" presetID="10" presetClass="entr" presetSubtype="0" fill="hold" nodeType="clickEffect">
                                  <p:stCondLst>
                                    <p:cond delay="0"/>
                                  </p:stCondLst>
                                  <p:childTnLst>
                                    <p:set>
                                      <p:cBhvr>
                                        <p:cTn id="115" dur="1" fill="hold">
                                          <p:stCondLst>
                                            <p:cond delay="0"/>
                                          </p:stCondLst>
                                        </p:cTn>
                                        <p:tgtEl>
                                          <p:spTgt spid="6"/>
                                        </p:tgtEl>
                                        <p:attrNameLst>
                                          <p:attrName>style.visibility</p:attrName>
                                        </p:attrNameLst>
                                      </p:cBhvr>
                                      <p:to>
                                        <p:strVal val="visible"/>
                                      </p:to>
                                    </p:set>
                                    <p:animEffect transition="in" filter="fade">
                                      <p:cBhvr>
                                        <p:cTn id="116" dur="500"/>
                                        <p:tgtEl>
                                          <p:spTgt spid="6"/>
                                        </p:tgtEl>
                                      </p:cBhvr>
                                    </p:animEffect>
                                  </p:childTnLst>
                                </p:cTn>
                              </p:par>
                              <p:par>
                                <p:cTn id="117" presetID="10" presetClass="entr" presetSubtype="0" fill="hold" nodeType="withEffect">
                                  <p:stCondLst>
                                    <p:cond delay="0"/>
                                  </p:stCondLst>
                                  <p:childTnLst>
                                    <p:set>
                                      <p:cBhvr>
                                        <p:cTn id="118" dur="1" fill="hold">
                                          <p:stCondLst>
                                            <p:cond delay="0"/>
                                          </p:stCondLst>
                                        </p:cTn>
                                        <p:tgtEl>
                                          <p:spTgt spid="51"/>
                                        </p:tgtEl>
                                        <p:attrNameLst>
                                          <p:attrName>style.visibility</p:attrName>
                                        </p:attrNameLst>
                                      </p:cBhvr>
                                      <p:to>
                                        <p:strVal val="visible"/>
                                      </p:to>
                                    </p:set>
                                    <p:animEffect transition="in" filter="fade">
                                      <p:cBhvr>
                                        <p:cTn id="119"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P spid="48" grpId="0" animBg="1"/>
      <p:bldP spid="49" grpId="0" animBg="1"/>
      <p:bldP spid="73" grpId="0" animBg="1"/>
      <p:bldP spid="80" grpId="0"/>
      <p:bldP spid="81" grpId="0"/>
      <p:bldP spid="95" grpId="0" animBg="1"/>
      <p:bldP spid="96" grpId="0" animBg="1"/>
      <p:bldP spid="101" grpId="0" animBg="1"/>
      <p:bldP spid="117" grpId="0" animBg="1"/>
      <p:bldP spid="131" grpId="0"/>
      <p:bldP spid="134" grpId="0"/>
      <p:bldP spid="13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a:t>
            </a:r>
            <a:endParaRPr lang="en-US" dirty="0"/>
          </a:p>
        </p:txBody>
      </p:sp>
      <p:sp>
        <p:nvSpPr>
          <p:cNvPr id="9" name="Rectangle 5"/>
          <p:cNvSpPr>
            <a:spLocks noChangeArrowheads="1"/>
          </p:cNvSpPr>
          <p:nvPr/>
        </p:nvSpPr>
        <p:spPr bwMode="auto">
          <a:xfrm>
            <a:off x="490072" y="1328344"/>
            <a:ext cx="572464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342900" lvl="0" indent="-342900" eaLnBrk="0" fontAlgn="base" hangingPunct="0">
              <a:spcBef>
                <a:spcPct val="0"/>
              </a:spcBef>
              <a:spcAft>
                <a:spcPct val="0"/>
              </a:spcAft>
              <a:buFont typeface="+mj-lt"/>
              <a:buAutoNum type="alphaLcParenR"/>
            </a:pPr>
            <a:r>
              <a:rPr kumimoji="0" lang="en-US" altLang="en-US"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Derive the following equation</a:t>
            </a:r>
            <a:r>
              <a:rPr lang="en-US" altLang="en-US" sz="2000" dirty="0" smtClean="0">
                <a:latin typeface="Arial" panose="020B0604020202020204" pitchFamily="34" charset="0"/>
                <a:ea typeface="Times New Roman" panose="02020603050405020304" pitchFamily="18" charset="0"/>
              </a:rPr>
              <a:t> </a:t>
            </a:r>
          </a:p>
          <a:p>
            <a:pPr lvl="0" eaLnBrk="0" fontAlgn="base" hangingPunct="0">
              <a:spcBef>
                <a:spcPct val="0"/>
              </a:spcBef>
              <a:spcAft>
                <a:spcPct val="0"/>
              </a:spcAft>
            </a:pPr>
            <a:r>
              <a:rPr lang="en-US" altLang="en-US" sz="2000" dirty="0" smtClean="0">
                <a:latin typeface="Arial" panose="020B0604020202020204" pitchFamily="34" charset="0"/>
                <a:ea typeface="Times New Roman" panose="02020603050405020304" pitchFamily="18" charset="0"/>
              </a:rPr>
              <a:t>for </a:t>
            </a:r>
            <a:r>
              <a:rPr lang="en-US" altLang="en-US" sz="2000" dirty="0">
                <a:latin typeface="Arial" panose="020B0604020202020204" pitchFamily="34" charset="0"/>
                <a:ea typeface="Times New Roman" panose="02020603050405020304" pitchFamily="18" charset="0"/>
              </a:rPr>
              <a:t>the voltage drop over </a:t>
            </a:r>
            <a:r>
              <a:rPr lang="en-US" altLang="en-US" sz="2000" dirty="0" smtClean="0">
                <a:latin typeface="Arial" panose="020B0604020202020204" pitchFamily="34" charset="0"/>
                <a:ea typeface="Times New Roman" panose="02020603050405020304" pitchFamily="18" charset="0"/>
              </a:rPr>
              <a:t>a </a:t>
            </a:r>
            <a:r>
              <a:rPr lang="en-US" altLang="en-US" sz="2000" dirty="0">
                <a:latin typeface="Arial" panose="020B0604020202020204" pitchFamily="34" charset="0"/>
                <a:ea typeface="Times New Roman" panose="02020603050405020304" pitchFamily="18" charset="0"/>
              </a:rPr>
              <a:t>transmission line </a:t>
            </a:r>
            <a:r>
              <a:rPr kumimoji="0" lang="en-US" altLang="en-US"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endParaRPr kumimoji="0" lang="en-US" altLang="en-US" sz="44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10" name="Object 9"/>
          <p:cNvGraphicFramePr>
            <a:graphicFrameLocks noChangeAspect="1"/>
          </p:cNvGraphicFramePr>
          <p:nvPr>
            <p:extLst>
              <p:ext uri="{D42A27DB-BD31-4B8C-83A1-F6EECF244321}">
                <p14:modId xmlns:p14="http://schemas.microsoft.com/office/powerpoint/2010/main" val="179114249"/>
              </p:ext>
            </p:extLst>
          </p:nvPr>
        </p:nvGraphicFramePr>
        <p:xfrm>
          <a:off x="1360488" y="2216795"/>
          <a:ext cx="3154362" cy="492125"/>
        </p:xfrm>
        <a:graphic>
          <a:graphicData uri="http://schemas.openxmlformats.org/presentationml/2006/ole">
            <mc:AlternateContent xmlns:mc="http://schemas.openxmlformats.org/markup-compatibility/2006">
              <mc:Choice xmlns:v="urn:schemas-microsoft-com:vml" Requires="v">
                <p:oleObj spid="_x0000_s35457" name="Kaava" r:id="rId4" imgW="1612800" imgH="253800" progId="Equation.3">
                  <p:embed/>
                </p:oleObj>
              </mc:Choice>
              <mc:Fallback>
                <p:oleObj name="Kaava" r:id="rId4" imgW="1612800" imgH="253800" progId="Equation.3">
                  <p:embed/>
                  <p:pic>
                    <p:nvPicPr>
                      <p:cNvPr id="0" name="Object 4"/>
                      <p:cNvPicPr>
                        <a:picLocks noChangeAspect="1" noChangeArrowheads="1"/>
                      </p:cNvPicPr>
                      <p:nvPr/>
                    </p:nvPicPr>
                    <p:blipFill>
                      <a:blip r:embed="rId5"/>
                      <a:srcRect/>
                      <a:stretch>
                        <a:fillRect/>
                      </a:stretch>
                    </p:blipFill>
                    <p:spPr bwMode="auto">
                      <a:xfrm>
                        <a:off x="1360488" y="2216795"/>
                        <a:ext cx="3154362" cy="492125"/>
                      </a:xfrm>
                      <a:prstGeom prst="rect">
                        <a:avLst/>
                      </a:prstGeom>
                      <a:noFill/>
                    </p:spPr>
                  </p:pic>
                </p:oleObj>
              </mc:Fallback>
            </mc:AlternateContent>
          </a:graphicData>
        </a:graphic>
      </p:graphicFrame>
      <p:sp>
        <p:nvSpPr>
          <p:cNvPr id="11" name="Rectangle 6"/>
          <p:cNvSpPr>
            <a:spLocks noChangeArrowheads="1"/>
          </p:cNvSpPr>
          <p:nvPr/>
        </p:nvSpPr>
        <p:spPr bwMode="auto">
          <a:xfrm>
            <a:off x="482100" y="2875624"/>
            <a:ext cx="7250703"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19100" algn="l"/>
              </a:tabLst>
              <a:defRPr>
                <a:solidFill>
                  <a:schemeClr val="tx1"/>
                </a:solidFill>
                <a:latin typeface="Arial" panose="020B0604020202020204" pitchFamily="34" charset="0"/>
              </a:defRPr>
            </a:lvl1pPr>
            <a:lvl2pPr eaLnBrk="0" fontAlgn="base" hangingPunct="0">
              <a:spcBef>
                <a:spcPct val="0"/>
              </a:spcBef>
              <a:spcAft>
                <a:spcPct val="0"/>
              </a:spcAft>
              <a:tabLst>
                <a:tab pos="419100" algn="l"/>
              </a:tabLst>
              <a:defRPr>
                <a:solidFill>
                  <a:schemeClr val="tx1"/>
                </a:solidFill>
                <a:latin typeface="Arial" panose="020B0604020202020204" pitchFamily="34" charset="0"/>
              </a:defRPr>
            </a:lvl2pPr>
            <a:lvl3pPr eaLnBrk="0" fontAlgn="base" hangingPunct="0">
              <a:spcBef>
                <a:spcPct val="0"/>
              </a:spcBef>
              <a:spcAft>
                <a:spcPct val="0"/>
              </a:spcAft>
              <a:tabLst>
                <a:tab pos="419100" algn="l"/>
              </a:tabLst>
              <a:defRPr>
                <a:solidFill>
                  <a:schemeClr val="tx1"/>
                </a:solidFill>
                <a:latin typeface="Arial" panose="020B0604020202020204" pitchFamily="34" charset="0"/>
              </a:defRPr>
            </a:lvl3pPr>
            <a:lvl4pPr eaLnBrk="0" fontAlgn="base" hangingPunct="0">
              <a:spcBef>
                <a:spcPct val="0"/>
              </a:spcBef>
              <a:spcAft>
                <a:spcPct val="0"/>
              </a:spcAft>
              <a:tabLst>
                <a:tab pos="419100" algn="l"/>
              </a:tabLst>
              <a:defRPr>
                <a:solidFill>
                  <a:schemeClr val="tx1"/>
                </a:solidFill>
                <a:latin typeface="Arial" panose="020B0604020202020204" pitchFamily="34" charset="0"/>
              </a:defRPr>
            </a:lvl4pPr>
            <a:lvl5pPr eaLnBrk="0" fontAlgn="base" hangingPunct="0">
              <a:spcBef>
                <a:spcPct val="0"/>
              </a:spcBef>
              <a:spcAft>
                <a:spcPct val="0"/>
              </a:spcAft>
              <a:tabLst>
                <a:tab pos="419100" algn="l"/>
              </a:tabLst>
              <a:defRPr>
                <a:solidFill>
                  <a:schemeClr val="tx1"/>
                </a:solidFill>
                <a:latin typeface="Arial" panose="020B0604020202020204" pitchFamily="34" charset="0"/>
              </a:defRPr>
            </a:lvl5pPr>
            <a:lvl6pPr eaLnBrk="0" fontAlgn="base" hangingPunct="0">
              <a:spcBef>
                <a:spcPct val="0"/>
              </a:spcBef>
              <a:spcAft>
                <a:spcPct val="0"/>
              </a:spcAft>
              <a:tabLst>
                <a:tab pos="419100" algn="l"/>
              </a:tabLst>
              <a:defRPr>
                <a:solidFill>
                  <a:schemeClr val="tx1"/>
                </a:solidFill>
                <a:latin typeface="Arial" panose="020B0604020202020204" pitchFamily="34" charset="0"/>
              </a:defRPr>
            </a:lvl6pPr>
            <a:lvl7pPr eaLnBrk="0" fontAlgn="base" hangingPunct="0">
              <a:spcBef>
                <a:spcPct val="0"/>
              </a:spcBef>
              <a:spcAft>
                <a:spcPct val="0"/>
              </a:spcAft>
              <a:tabLst>
                <a:tab pos="419100" algn="l"/>
              </a:tabLst>
              <a:defRPr>
                <a:solidFill>
                  <a:schemeClr val="tx1"/>
                </a:solidFill>
                <a:latin typeface="Arial" panose="020B0604020202020204" pitchFamily="34" charset="0"/>
              </a:defRPr>
            </a:lvl7pPr>
            <a:lvl8pPr eaLnBrk="0" fontAlgn="base" hangingPunct="0">
              <a:spcBef>
                <a:spcPct val="0"/>
              </a:spcBef>
              <a:spcAft>
                <a:spcPct val="0"/>
              </a:spcAft>
              <a:tabLst>
                <a:tab pos="419100" algn="l"/>
              </a:tabLst>
              <a:defRPr>
                <a:solidFill>
                  <a:schemeClr val="tx1"/>
                </a:solidFill>
                <a:latin typeface="Arial" panose="020B0604020202020204" pitchFamily="34" charset="0"/>
              </a:defRPr>
            </a:lvl8pPr>
            <a:lvl9pPr eaLnBrk="0" fontAlgn="base" hangingPunct="0">
              <a:spcBef>
                <a:spcPct val="0"/>
              </a:spcBef>
              <a:spcAft>
                <a:spcPct val="0"/>
              </a:spcAft>
              <a:tabLst>
                <a:tab pos="419100" algn="l"/>
              </a:tabLst>
              <a:defRPr>
                <a:solidFill>
                  <a:schemeClr val="tx1"/>
                </a:solidFill>
                <a:latin typeface="Arial" panose="020B0604020202020204"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 typeface="+mj-lt"/>
              <a:buAutoNum type="alphaLcParenR" startAt="2"/>
              <a:tabLst>
                <a:tab pos="419100" algn="l"/>
              </a:tabLst>
            </a:pPr>
            <a:r>
              <a:rPr kumimoji="0" lang="en-US" altLang="en-US"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Can this equation be applied in all situations?</a:t>
            </a:r>
          </a:p>
          <a:p>
            <a:pPr marL="342900" marR="0" lvl="0" indent="-342900" algn="l" defTabSz="914400" rtl="0" eaLnBrk="0" fontAlgn="base" latinLnBrk="0" hangingPunct="0">
              <a:lnSpc>
                <a:spcPct val="100000"/>
              </a:lnSpc>
              <a:spcBef>
                <a:spcPct val="0"/>
              </a:spcBef>
              <a:spcAft>
                <a:spcPct val="0"/>
              </a:spcAft>
              <a:buClrTx/>
              <a:buSzTx/>
              <a:buFont typeface="+mj-lt"/>
              <a:buAutoNum type="alphaLcParenR" startAt="2"/>
              <a:tabLst>
                <a:tab pos="419100" algn="l"/>
              </a:tabLst>
            </a:pPr>
            <a:endParaRPr kumimoji="0" lang="en-US" altLang="en-US"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endParaRPr>
          </a:p>
          <a:p>
            <a:pPr marL="342900" indent="-342900">
              <a:buFont typeface="+mj-lt"/>
              <a:buAutoNum type="alphaLcParenR" startAt="2"/>
            </a:pPr>
            <a:r>
              <a:rPr lang="en-US" altLang="en-US" sz="2000" dirty="0">
                <a:ea typeface="Times New Roman" panose="02020603050405020304" pitchFamily="18" charset="0"/>
              </a:rPr>
              <a:t>Draw the phasor diagrams related to the equation </a:t>
            </a:r>
            <a:endParaRPr lang="en-US" altLang="en-US" sz="2000" dirty="0" smtClean="0">
              <a:ea typeface="Times New Roman" panose="02020603050405020304" pitchFamily="18" charset="0"/>
            </a:endParaRPr>
          </a:p>
          <a:p>
            <a:r>
              <a:rPr lang="en-US" altLang="en-US" sz="2000" dirty="0" smtClean="0">
                <a:ea typeface="Times New Roman" panose="02020603050405020304" pitchFamily="18" charset="0"/>
              </a:rPr>
              <a:t>in </a:t>
            </a:r>
            <a:r>
              <a:rPr lang="en-US" altLang="en-US" sz="2000" dirty="0">
                <a:ea typeface="Times New Roman" panose="02020603050405020304" pitchFamily="18" charset="0"/>
              </a:rPr>
              <a:t>cases where the reactive power is inductive and capacitive. </a:t>
            </a:r>
            <a:endParaRPr lang="en-US" altLang="en-US" sz="4400" dirty="0"/>
          </a:p>
        </p:txBody>
      </p:sp>
      <p:cxnSp>
        <p:nvCxnSpPr>
          <p:cNvPr id="12" name="Straight Connector 11"/>
          <p:cNvCxnSpPr/>
          <p:nvPr/>
        </p:nvCxnSpPr>
        <p:spPr bwMode="auto">
          <a:xfrm>
            <a:off x="6451165" y="2347344"/>
            <a:ext cx="2232248" cy="0"/>
          </a:xfrm>
          <a:prstGeom prst="line">
            <a:avLst/>
          </a:prstGeom>
          <a:ln w="12700">
            <a:headEnd type="none" w="med" len="med"/>
            <a:tailEnd type="none" w="med" len="med"/>
          </a:ln>
        </p:spPr>
        <p:style>
          <a:lnRef idx="1">
            <a:schemeClr val="accent4"/>
          </a:lnRef>
          <a:fillRef idx="0">
            <a:schemeClr val="accent4"/>
          </a:fillRef>
          <a:effectRef idx="0">
            <a:schemeClr val="accent4"/>
          </a:effectRef>
          <a:fontRef idx="minor">
            <a:schemeClr val="tx1"/>
          </a:fontRef>
        </p:style>
      </p:cxnSp>
      <p:sp>
        <p:nvSpPr>
          <p:cNvPr id="13" name="Rectangle 12"/>
          <p:cNvSpPr/>
          <p:nvPr/>
        </p:nvSpPr>
        <p:spPr bwMode="auto">
          <a:xfrm>
            <a:off x="7387269" y="2275336"/>
            <a:ext cx="432048" cy="144016"/>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Calibri" pitchFamily="34" charset="0"/>
            </a:endParaRPr>
          </a:p>
        </p:txBody>
      </p:sp>
      <p:cxnSp>
        <p:nvCxnSpPr>
          <p:cNvPr id="14" name="Straight Arrow Connector 13"/>
          <p:cNvCxnSpPr/>
          <p:nvPr/>
        </p:nvCxnSpPr>
        <p:spPr bwMode="auto">
          <a:xfrm flipV="1">
            <a:off x="7891325" y="2345082"/>
            <a:ext cx="720080" cy="754"/>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graphicFrame>
        <p:nvGraphicFramePr>
          <p:cNvPr id="15" name="Object 5"/>
          <p:cNvGraphicFramePr>
            <a:graphicFrameLocks noChangeAspect="1"/>
          </p:cNvGraphicFramePr>
          <p:nvPr>
            <p:extLst>
              <p:ext uri="{D42A27DB-BD31-4B8C-83A1-F6EECF244321}">
                <p14:modId xmlns:p14="http://schemas.microsoft.com/office/powerpoint/2010/main" val="1483172560"/>
              </p:ext>
            </p:extLst>
          </p:nvPr>
        </p:nvGraphicFramePr>
        <p:xfrm>
          <a:off x="8433129" y="1931631"/>
          <a:ext cx="1283981" cy="413451"/>
        </p:xfrm>
        <a:graphic>
          <a:graphicData uri="http://schemas.openxmlformats.org/presentationml/2006/ole">
            <mc:AlternateContent xmlns:mc="http://schemas.openxmlformats.org/markup-compatibility/2006">
              <mc:Choice xmlns:v="urn:schemas-microsoft-com:vml" Requires="v">
                <p:oleObj spid="_x0000_s35458" name="Kaava" r:id="rId6" imgW="647640" imgH="241200" progId="Equation.3">
                  <p:embed/>
                </p:oleObj>
              </mc:Choice>
              <mc:Fallback>
                <p:oleObj name="Kaava" r:id="rId6" imgW="647640" imgH="241200" progId="Equation.3">
                  <p:embed/>
                  <p:pic>
                    <p:nvPicPr>
                      <p:cNvPr id="0" name=""/>
                      <p:cNvPicPr>
                        <a:picLocks noChangeAspect="1" noChangeArrowheads="1"/>
                      </p:cNvPicPr>
                      <p:nvPr/>
                    </p:nvPicPr>
                    <p:blipFill>
                      <a:blip r:embed="rId7"/>
                      <a:srcRect/>
                      <a:stretch>
                        <a:fillRect/>
                      </a:stretch>
                    </p:blipFill>
                    <p:spPr bwMode="auto">
                      <a:xfrm>
                        <a:off x="8433129" y="1931631"/>
                        <a:ext cx="1283981" cy="413451"/>
                      </a:xfrm>
                      <a:prstGeom prst="rect">
                        <a:avLst/>
                      </a:prstGeom>
                      <a:noFill/>
                      <a:ln>
                        <a:noFill/>
                      </a:ln>
                      <a:extLst/>
                    </p:spPr>
                  </p:pic>
                </p:oleObj>
              </mc:Fallback>
            </mc:AlternateContent>
          </a:graphicData>
        </a:graphic>
      </p:graphicFrame>
      <p:graphicFrame>
        <p:nvGraphicFramePr>
          <p:cNvPr id="16" name="Object 5"/>
          <p:cNvGraphicFramePr>
            <a:graphicFrameLocks noChangeAspect="1"/>
          </p:cNvGraphicFramePr>
          <p:nvPr>
            <p:extLst>
              <p:ext uri="{D42A27DB-BD31-4B8C-83A1-F6EECF244321}">
                <p14:modId xmlns:p14="http://schemas.microsoft.com/office/powerpoint/2010/main" val="1333773622"/>
              </p:ext>
            </p:extLst>
          </p:nvPr>
        </p:nvGraphicFramePr>
        <p:xfrm>
          <a:off x="6969224" y="1890908"/>
          <a:ext cx="1282141" cy="384428"/>
        </p:xfrm>
        <a:graphic>
          <a:graphicData uri="http://schemas.openxmlformats.org/presentationml/2006/ole">
            <mc:AlternateContent xmlns:mc="http://schemas.openxmlformats.org/markup-compatibility/2006">
              <mc:Choice xmlns:v="urn:schemas-microsoft-com:vml" Requires="v">
                <p:oleObj spid="_x0000_s35459" name="Kaava" r:id="rId8" imgW="622080" imgH="215640" progId="Equation.3">
                  <p:embed/>
                </p:oleObj>
              </mc:Choice>
              <mc:Fallback>
                <p:oleObj name="Kaava" r:id="rId8" imgW="622080" imgH="215640" progId="Equation.3">
                  <p:embed/>
                  <p:pic>
                    <p:nvPicPr>
                      <p:cNvPr id="0" name=""/>
                      <p:cNvPicPr>
                        <a:picLocks noChangeAspect="1" noChangeArrowheads="1"/>
                      </p:cNvPicPr>
                      <p:nvPr/>
                    </p:nvPicPr>
                    <p:blipFill>
                      <a:blip r:embed="rId9"/>
                      <a:srcRect/>
                      <a:stretch>
                        <a:fillRect/>
                      </a:stretch>
                    </p:blipFill>
                    <p:spPr bwMode="auto">
                      <a:xfrm>
                        <a:off x="6969224" y="1890908"/>
                        <a:ext cx="1282141" cy="384428"/>
                      </a:xfrm>
                      <a:prstGeom prst="rect">
                        <a:avLst/>
                      </a:prstGeom>
                      <a:noFill/>
                      <a:ln>
                        <a:noFill/>
                      </a:ln>
                      <a:extLst/>
                    </p:spPr>
                  </p:pic>
                </p:oleObj>
              </mc:Fallback>
            </mc:AlternateContent>
          </a:graphicData>
        </a:graphic>
      </p:graphicFrame>
      <p:cxnSp>
        <p:nvCxnSpPr>
          <p:cNvPr id="17" name="Straight Arrow Connector 16"/>
          <p:cNvCxnSpPr/>
          <p:nvPr/>
        </p:nvCxnSpPr>
        <p:spPr bwMode="auto">
          <a:xfrm>
            <a:off x="6883213" y="2508182"/>
            <a:ext cx="1368152" cy="8075"/>
          </a:xfrm>
          <a:prstGeom prst="straightConnector1">
            <a:avLst/>
          </a:prstGeom>
          <a:solidFill>
            <a:schemeClr val="accent1"/>
          </a:solidFill>
          <a:ln w="9525" cap="flat" cmpd="sng" algn="ctr">
            <a:solidFill>
              <a:schemeClr val="tx1"/>
            </a:solidFill>
            <a:prstDash val="lgDash"/>
            <a:round/>
            <a:headEnd type="none" w="med" len="med"/>
            <a:tailEnd type="triangle"/>
          </a:ln>
          <a:effectLst/>
        </p:spPr>
      </p:cxnSp>
      <p:graphicFrame>
        <p:nvGraphicFramePr>
          <p:cNvPr id="18" name="Object 5"/>
          <p:cNvGraphicFramePr>
            <a:graphicFrameLocks noChangeAspect="1"/>
          </p:cNvGraphicFramePr>
          <p:nvPr>
            <p:extLst>
              <p:ext uri="{D42A27DB-BD31-4B8C-83A1-F6EECF244321}">
                <p14:modId xmlns:p14="http://schemas.microsoft.com/office/powerpoint/2010/main" val="1556474531"/>
              </p:ext>
            </p:extLst>
          </p:nvPr>
        </p:nvGraphicFramePr>
        <p:xfrm>
          <a:off x="6650038" y="2578100"/>
          <a:ext cx="1911350" cy="419100"/>
        </p:xfrm>
        <a:graphic>
          <a:graphicData uri="http://schemas.openxmlformats.org/presentationml/2006/ole">
            <mc:AlternateContent xmlns:mc="http://schemas.openxmlformats.org/markup-compatibility/2006">
              <mc:Choice xmlns:v="urn:schemas-microsoft-com:vml" Requires="v">
                <p:oleObj spid="_x0000_s35460" name="Equation" r:id="rId10" imgW="850680" imgH="215640" progId="Equation.3">
                  <p:embed/>
                </p:oleObj>
              </mc:Choice>
              <mc:Fallback>
                <p:oleObj name="Equation" r:id="rId10" imgW="850680" imgH="215640" progId="Equation.3">
                  <p:embed/>
                  <p:pic>
                    <p:nvPicPr>
                      <p:cNvPr id="0" name=""/>
                      <p:cNvPicPr>
                        <a:picLocks noChangeAspect="1" noChangeArrowheads="1"/>
                      </p:cNvPicPr>
                      <p:nvPr/>
                    </p:nvPicPr>
                    <p:blipFill>
                      <a:blip r:embed="rId11"/>
                      <a:srcRect/>
                      <a:stretch>
                        <a:fillRect/>
                      </a:stretch>
                    </p:blipFill>
                    <p:spPr bwMode="auto">
                      <a:xfrm>
                        <a:off x="6650038" y="2578100"/>
                        <a:ext cx="1911350" cy="419100"/>
                      </a:xfrm>
                      <a:prstGeom prst="rect">
                        <a:avLst/>
                      </a:prstGeom>
                      <a:noFill/>
                      <a:ln>
                        <a:noFill/>
                      </a:ln>
                      <a:extLst/>
                    </p:spPr>
                  </p:pic>
                </p:oleObj>
              </mc:Fallback>
            </mc:AlternateContent>
          </a:graphicData>
        </a:graphic>
      </p:graphicFrame>
      <p:sp>
        <p:nvSpPr>
          <p:cNvPr id="19" name="Rectangle 18"/>
          <p:cNvSpPr/>
          <p:nvPr/>
        </p:nvSpPr>
        <p:spPr bwMode="auto">
          <a:xfrm>
            <a:off x="6321152" y="1890908"/>
            <a:ext cx="3528392" cy="1106044"/>
          </a:xfrm>
          <a:prstGeom prst="rect">
            <a:avLst/>
          </a:prstGeom>
          <a:noFill/>
          <a:ln w="19050"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Calibri" pitchFamily="34" charset="0"/>
            </a:endParaRPr>
          </a:p>
        </p:txBody>
      </p:sp>
      <p:pic>
        <p:nvPicPr>
          <p:cNvPr id="20" name="Picture 19"/>
          <p:cNvPicPr>
            <a:picLocks noChangeAspect="1"/>
          </p:cNvPicPr>
          <p:nvPr/>
        </p:nvPicPr>
        <p:blipFill>
          <a:blip r:embed="rId12"/>
          <a:stretch>
            <a:fillRect/>
          </a:stretch>
        </p:blipFill>
        <p:spPr>
          <a:xfrm>
            <a:off x="7546729" y="188640"/>
            <a:ext cx="1642181" cy="1138932"/>
          </a:xfrm>
          <a:prstGeom prst="rect">
            <a:avLst/>
          </a:prstGeom>
        </p:spPr>
      </p:pic>
      <p:sp>
        <p:nvSpPr>
          <p:cNvPr id="3" name="TextBox 2"/>
          <p:cNvSpPr txBox="1"/>
          <p:nvPr/>
        </p:nvSpPr>
        <p:spPr>
          <a:xfrm>
            <a:off x="6209034" y="1264938"/>
            <a:ext cx="2977097" cy="646331"/>
          </a:xfrm>
          <a:prstGeom prst="rect">
            <a:avLst/>
          </a:prstGeom>
          <a:noFill/>
        </p:spPr>
        <p:txBody>
          <a:bodyPr wrap="none" rtlCol="0">
            <a:spAutoFit/>
          </a:bodyPr>
          <a:lstStyle/>
          <a:p>
            <a:r>
              <a:rPr lang="fi-FI" dirty="0" smtClean="0"/>
              <a:t>Transmission </a:t>
            </a:r>
            <a:r>
              <a:rPr lang="fi-FI" dirty="0" err="1" smtClean="0"/>
              <a:t>line</a:t>
            </a:r>
            <a:r>
              <a:rPr lang="fi-FI" dirty="0" smtClean="0"/>
              <a:t> is </a:t>
            </a:r>
            <a:r>
              <a:rPr lang="fi-FI" dirty="0" err="1" smtClean="0"/>
              <a:t>mostly</a:t>
            </a:r>
            <a:endParaRPr lang="fi-FI" dirty="0" smtClean="0"/>
          </a:p>
          <a:p>
            <a:r>
              <a:rPr lang="fi-FI" dirty="0" err="1" smtClean="0"/>
              <a:t>inductive</a:t>
            </a:r>
            <a:r>
              <a:rPr lang="fi-FI" dirty="0" smtClean="0"/>
              <a:t> </a:t>
            </a:r>
            <a:r>
              <a:rPr lang="fi-FI" dirty="0" err="1" smtClean="0"/>
              <a:t>reactance</a:t>
            </a:r>
            <a:endParaRPr lang="fi-FI"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solidFill>
              </a:rPr>
              <a:t>Question 1</a:t>
            </a:r>
            <a:r>
              <a:rPr lang="en-US" dirty="0" smtClean="0">
                <a:solidFill>
                  <a:schemeClr val="accent2"/>
                </a:solidFill>
                <a:sym typeface="Symbol" panose="05050102010706020507" pitchFamily="18" charset="2"/>
              </a:rPr>
              <a:t/>
            </a:r>
            <a:br>
              <a:rPr lang="en-US" dirty="0" smtClean="0">
                <a:solidFill>
                  <a:schemeClr val="accent2"/>
                </a:solidFill>
                <a:sym typeface="Symbol" panose="05050102010706020507" pitchFamily="18" charset="2"/>
              </a:rPr>
            </a:br>
            <a:r>
              <a:rPr lang="en-US" dirty="0" smtClean="0">
                <a:solidFill>
                  <a:schemeClr val="accent2"/>
                </a:solidFill>
                <a:sym typeface="Symbol" panose="05050102010706020507" pitchFamily="18" charset="2"/>
              </a:rPr>
              <a:t>a) </a:t>
            </a:r>
            <a:r>
              <a:rPr lang="en-US" altLang="en-US" b="0" dirty="0">
                <a:solidFill>
                  <a:schemeClr val="accent2"/>
                </a:solidFill>
                <a:latin typeface="Arial" panose="020B0604020202020204" pitchFamily="34" charset="0"/>
                <a:ea typeface="Times New Roman" panose="02020603050405020304" pitchFamily="18" charset="0"/>
              </a:rPr>
              <a:t>Derive the following equation </a:t>
            </a:r>
            <a:endParaRPr lang="en-US" dirty="0">
              <a:solidFill>
                <a:schemeClr val="accent2"/>
              </a:solidFill>
            </a:endParaRPr>
          </a:p>
        </p:txBody>
      </p:sp>
      <p:cxnSp>
        <p:nvCxnSpPr>
          <p:cNvPr id="7" name="Straight Connector 6"/>
          <p:cNvCxnSpPr/>
          <p:nvPr/>
        </p:nvCxnSpPr>
        <p:spPr bwMode="auto">
          <a:xfrm>
            <a:off x="822959" y="2418854"/>
            <a:ext cx="2232248" cy="0"/>
          </a:xfrm>
          <a:prstGeom prst="line">
            <a:avLst/>
          </a:prstGeom>
          <a:ln w="12700">
            <a:headEnd type="none" w="med" len="med"/>
            <a:tailEnd type="none" w="med" len="med"/>
          </a:ln>
        </p:spPr>
        <p:style>
          <a:lnRef idx="1">
            <a:schemeClr val="accent4"/>
          </a:lnRef>
          <a:fillRef idx="0">
            <a:schemeClr val="accent4"/>
          </a:fillRef>
          <a:effectRef idx="0">
            <a:schemeClr val="accent4"/>
          </a:effectRef>
          <a:fontRef idx="minor">
            <a:schemeClr val="tx1"/>
          </a:fontRef>
        </p:style>
      </p:cxnSp>
      <p:sp>
        <p:nvSpPr>
          <p:cNvPr id="15" name="Rectangle 14"/>
          <p:cNvSpPr/>
          <p:nvPr/>
        </p:nvSpPr>
        <p:spPr bwMode="auto">
          <a:xfrm>
            <a:off x="1759063" y="2346846"/>
            <a:ext cx="432048" cy="144016"/>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Calibri" pitchFamily="34" charset="0"/>
            </a:endParaRPr>
          </a:p>
        </p:txBody>
      </p:sp>
      <p:cxnSp>
        <p:nvCxnSpPr>
          <p:cNvPr id="24" name="Straight Arrow Connector 23"/>
          <p:cNvCxnSpPr/>
          <p:nvPr/>
        </p:nvCxnSpPr>
        <p:spPr bwMode="auto">
          <a:xfrm flipV="1">
            <a:off x="2263119" y="2416592"/>
            <a:ext cx="720080" cy="754"/>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graphicFrame>
        <p:nvGraphicFramePr>
          <p:cNvPr id="25" name="Object 5"/>
          <p:cNvGraphicFramePr>
            <a:graphicFrameLocks noChangeAspect="1"/>
          </p:cNvGraphicFramePr>
          <p:nvPr>
            <p:extLst>
              <p:ext uri="{D42A27DB-BD31-4B8C-83A1-F6EECF244321}">
                <p14:modId xmlns:p14="http://schemas.microsoft.com/office/powerpoint/2010/main" val="493337401"/>
              </p:ext>
            </p:extLst>
          </p:nvPr>
        </p:nvGraphicFramePr>
        <p:xfrm>
          <a:off x="2755900" y="1884363"/>
          <a:ext cx="1384300" cy="650875"/>
        </p:xfrm>
        <a:graphic>
          <a:graphicData uri="http://schemas.openxmlformats.org/presentationml/2006/ole">
            <mc:AlternateContent xmlns:mc="http://schemas.openxmlformats.org/markup-compatibility/2006">
              <mc:Choice xmlns:v="urn:schemas-microsoft-com:vml" Requires="v">
                <p:oleObj spid="_x0000_s36778" name="Kaava" r:id="rId4" imgW="698400" imgH="380880" progId="Equation.3">
                  <p:embed/>
                </p:oleObj>
              </mc:Choice>
              <mc:Fallback>
                <p:oleObj name="Kaava" r:id="rId4" imgW="698400" imgH="380880" progId="Equation.3">
                  <p:embed/>
                  <p:pic>
                    <p:nvPicPr>
                      <p:cNvPr id="0" name=""/>
                      <p:cNvPicPr>
                        <a:picLocks noChangeAspect="1" noChangeArrowheads="1"/>
                      </p:cNvPicPr>
                      <p:nvPr/>
                    </p:nvPicPr>
                    <p:blipFill>
                      <a:blip r:embed="rId5"/>
                      <a:srcRect/>
                      <a:stretch>
                        <a:fillRect/>
                      </a:stretch>
                    </p:blipFill>
                    <p:spPr bwMode="auto">
                      <a:xfrm>
                        <a:off x="2755900" y="1884363"/>
                        <a:ext cx="1384300" cy="650875"/>
                      </a:xfrm>
                      <a:prstGeom prst="rect">
                        <a:avLst/>
                      </a:prstGeom>
                      <a:noFill/>
                      <a:ln>
                        <a:noFill/>
                      </a:ln>
                      <a:extLst/>
                    </p:spPr>
                  </p:pic>
                </p:oleObj>
              </mc:Fallback>
            </mc:AlternateContent>
          </a:graphicData>
        </a:graphic>
      </p:graphicFrame>
      <p:graphicFrame>
        <p:nvGraphicFramePr>
          <p:cNvPr id="26" name="Object 5"/>
          <p:cNvGraphicFramePr>
            <a:graphicFrameLocks noChangeAspect="1"/>
          </p:cNvGraphicFramePr>
          <p:nvPr>
            <p:extLst>
              <p:ext uri="{D42A27DB-BD31-4B8C-83A1-F6EECF244321}">
                <p14:modId xmlns:p14="http://schemas.microsoft.com/office/powerpoint/2010/main" val="2224937559"/>
              </p:ext>
            </p:extLst>
          </p:nvPr>
        </p:nvGraphicFramePr>
        <p:xfrm>
          <a:off x="1341018" y="1962418"/>
          <a:ext cx="1282141" cy="384428"/>
        </p:xfrm>
        <a:graphic>
          <a:graphicData uri="http://schemas.openxmlformats.org/presentationml/2006/ole">
            <mc:AlternateContent xmlns:mc="http://schemas.openxmlformats.org/markup-compatibility/2006">
              <mc:Choice xmlns:v="urn:schemas-microsoft-com:vml" Requires="v">
                <p:oleObj spid="_x0000_s36779" name="Kaava" r:id="rId6" imgW="622080" imgH="215640" progId="Equation.3">
                  <p:embed/>
                </p:oleObj>
              </mc:Choice>
              <mc:Fallback>
                <p:oleObj name="Kaava" r:id="rId6" imgW="622080" imgH="215640" progId="Equation.3">
                  <p:embed/>
                  <p:pic>
                    <p:nvPicPr>
                      <p:cNvPr id="0" name=""/>
                      <p:cNvPicPr>
                        <a:picLocks noChangeAspect="1" noChangeArrowheads="1"/>
                      </p:cNvPicPr>
                      <p:nvPr/>
                    </p:nvPicPr>
                    <p:blipFill>
                      <a:blip r:embed="rId7"/>
                      <a:srcRect/>
                      <a:stretch>
                        <a:fillRect/>
                      </a:stretch>
                    </p:blipFill>
                    <p:spPr bwMode="auto">
                      <a:xfrm>
                        <a:off x="1341018" y="1962418"/>
                        <a:ext cx="1282141" cy="384428"/>
                      </a:xfrm>
                      <a:prstGeom prst="rect">
                        <a:avLst/>
                      </a:prstGeom>
                      <a:noFill/>
                      <a:ln>
                        <a:noFill/>
                      </a:ln>
                      <a:extLst/>
                    </p:spPr>
                  </p:pic>
                </p:oleObj>
              </mc:Fallback>
            </mc:AlternateContent>
          </a:graphicData>
        </a:graphic>
      </p:graphicFrame>
      <p:cxnSp>
        <p:nvCxnSpPr>
          <p:cNvPr id="35" name="Straight Arrow Connector 34"/>
          <p:cNvCxnSpPr/>
          <p:nvPr/>
        </p:nvCxnSpPr>
        <p:spPr bwMode="auto">
          <a:xfrm>
            <a:off x="1255007" y="2579692"/>
            <a:ext cx="1368152" cy="8075"/>
          </a:xfrm>
          <a:prstGeom prst="straightConnector1">
            <a:avLst/>
          </a:prstGeom>
          <a:solidFill>
            <a:schemeClr val="accent1"/>
          </a:solidFill>
          <a:ln w="9525" cap="flat" cmpd="sng" algn="ctr">
            <a:solidFill>
              <a:schemeClr val="tx1"/>
            </a:solidFill>
            <a:prstDash val="lgDash"/>
            <a:round/>
            <a:headEnd type="none" w="med" len="med"/>
            <a:tailEnd type="triangle"/>
          </a:ln>
          <a:effectLst/>
        </p:spPr>
      </p:cxnSp>
      <p:graphicFrame>
        <p:nvGraphicFramePr>
          <p:cNvPr id="38" name="Object 5"/>
          <p:cNvGraphicFramePr>
            <a:graphicFrameLocks noChangeAspect="1"/>
          </p:cNvGraphicFramePr>
          <p:nvPr>
            <p:extLst>
              <p:ext uri="{D42A27DB-BD31-4B8C-83A1-F6EECF244321}">
                <p14:modId xmlns:p14="http://schemas.microsoft.com/office/powerpoint/2010/main" val="4031538699"/>
              </p:ext>
            </p:extLst>
          </p:nvPr>
        </p:nvGraphicFramePr>
        <p:xfrm>
          <a:off x="1022350" y="2649538"/>
          <a:ext cx="1911350" cy="419100"/>
        </p:xfrm>
        <a:graphic>
          <a:graphicData uri="http://schemas.openxmlformats.org/presentationml/2006/ole">
            <mc:AlternateContent xmlns:mc="http://schemas.openxmlformats.org/markup-compatibility/2006">
              <mc:Choice xmlns:v="urn:schemas-microsoft-com:vml" Requires="v">
                <p:oleObj spid="_x0000_s36780" name="Equation" r:id="rId8" imgW="850680" imgH="215640" progId="Equation.3">
                  <p:embed/>
                </p:oleObj>
              </mc:Choice>
              <mc:Fallback>
                <p:oleObj name="Equation" r:id="rId8" imgW="850680" imgH="215640" progId="Equation.3">
                  <p:embed/>
                  <p:pic>
                    <p:nvPicPr>
                      <p:cNvPr id="0" name=""/>
                      <p:cNvPicPr>
                        <a:picLocks noChangeAspect="1" noChangeArrowheads="1"/>
                      </p:cNvPicPr>
                      <p:nvPr/>
                    </p:nvPicPr>
                    <p:blipFill>
                      <a:blip r:embed="rId9"/>
                      <a:srcRect/>
                      <a:stretch>
                        <a:fillRect/>
                      </a:stretch>
                    </p:blipFill>
                    <p:spPr bwMode="auto">
                      <a:xfrm>
                        <a:off x="1022350" y="2649538"/>
                        <a:ext cx="1911350" cy="419100"/>
                      </a:xfrm>
                      <a:prstGeom prst="rect">
                        <a:avLst/>
                      </a:prstGeom>
                      <a:noFill/>
                      <a:ln>
                        <a:noFill/>
                      </a:ln>
                      <a:extLst/>
                    </p:spPr>
                  </p:pic>
                </p:oleObj>
              </mc:Fallback>
            </mc:AlternateContent>
          </a:graphicData>
        </a:graphic>
      </p:graphicFrame>
      <p:graphicFrame>
        <p:nvGraphicFramePr>
          <p:cNvPr id="32" name="Object 31"/>
          <p:cNvGraphicFramePr>
            <a:graphicFrameLocks noChangeAspect="1"/>
          </p:cNvGraphicFramePr>
          <p:nvPr/>
        </p:nvGraphicFramePr>
        <p:xfrm>
          <a:off x="6537176" y="1046163"/>
          <a:ext cx="3154362" cy="492125"/>
        </p:xfrm>
        <a:graphic>
          <a:graphicData uri="http://schemas.openxmlformats.org/presentationml/2006/ole">
            <mc:AlternateContent xmlns:mc="http://schemas.openxmlformats.org/markup-compatibility/2006">
              <mc:Choice xmlns:v="urn:schemas-microsoft-com:vml" Requires="v">
                <p:oleObj spid="_x0000_s36781" name="Kaava" r:id="rId10" imgW="1612800" imgH="253800" progId="Equation.3">
                  <p:embed/>
                </p:oleObj>
              </mc:Choice>
              <mc:Fallback>
                <p:oleObj name="Kaava" r:id="rId10" imgW="1612800" imgH="253800" progId="Equation.3">
                  <p:embed/>
                  <p:pic>
                    <p:nvPicPr>
                      <p:cNvPr id="0" name=""/>
                      <p:cNvPicPr>
                        <a:picLocks noChangeAspect="1" noChangeArrowheads="1"/>
                      </p:cNvPicPr>
                      <p:nvPr/>
                    </p:nvPicPr>
                    <p:blipFill>
                      <a:blip r:embed="rId11"/>
                      <a:srcRect/>
                      <a:stretch>
                        <a:fillRect/>
                      </a:stretch>
                    </p:blipFill>
                    <p:spPr bwMode="auto">
                      <a:xfrm>
                        <a:off x="6537176" y="1046163"/>
                        <a:ext cx="3154362" cy="492125"/>
                      </a:xfrm>
                      <a:prstGeom prst="rect">
                        <a:avLst/>
                      </a:prstGeom>
                      <a:noFill/>
                    </p:spPr>
                  </p:pic>
                </p:oleObj>
              </mc:Fallback>
            </mc:AlternateContent>
          </a:graphicData>
        </a:graphic>
      </p:graphicFrame>
      <p:sp>
        <p:nvSpPr>
          <p:cNvPr id="16" name="Rectangle 544"/>
          <p:cNvSpPr>
            <a:spLocks noChangeArrowheads="1"/>
          </p:cNvSpPr>
          <p:nvPr/>
        </p:nvSpPr>
        <p:spPr bwMode="auto">
          <a:xfrm>
            <a:off x="416496" y="3902619"/>
            <a:ext cx="10375291"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17" name="Object 16"/>
          <p:cNvGraphicFramePr>
            <a:graphicFrameLocks noChangeAspect="1"/>
          </p:cNvGraphicFramePr>
          <p:nvPr>
            <p:extLst>
              <p:ext uri="{D42A27DB-BD31-4B8C-83A1-F6EECF244321}">
                <p14:modId xmlns:p14="http://schemas.microsoft.com/office/powerpoint/2010/main" val="20771470"/>
              </p:ext>
            </p:extLst>
          </p:nvPr>
        </p:nvGraphicFramePr>
        <p:xfrm>
          <a:off x="280838" y="3468669"/>
          <a:ext cx="9410700" cy="1593850"/>
        </p:xfrm>
        <a:graphic>
          <a:graphicData uri="http://schemas.openxmlformats.org/presentationml/2006/ole">
            <mc:AlternateContent xmlns:mc="http://schemas.openxmlformats.org/markup-compatibility/2006">
              <mc:Choice xmlns:v="urn:schemas-microsoft-com:vml" Requires="v">
                <p:oleObj spid="_x0000_s36782" name="Equation" r:id="rId12" imgW="4736880" imgH="812520" progId="Equation.3">
                  <p:embed/>
                </p:oleObj>
              </mc:Choice>
              <mc:Fallback>
                <p:oleObj name="Equation" r:id="rId12" imgW="4736880" imgH="812520" progId="Equation.3">
                  <p:embed/>
                  <p:pic>
                    <p:nvPicPr>
                      <p:cNvPr id="0" name=""/>
                      <p:cNvPicPr>
                        <a:picLocks noChangeAspect="1" noChangeArrowheads="1"/>
                      </p:cNvPicPr>
                      <p:nvPr/>
                    </p:nvPicPr>
                    <p:blipFill>
                      <a:blip r:embed="rId13"/>
                      <a:srcRect/>
                      <a:stretch>
                        <a:fillRect/>
                      </a:stretch>
                    </p:blipFill>
                    <p:spPr bwMode="auto">
                      <a:xfrm>
                        <a:off x="280838" y="3468669"/>
                        <a:ext cx="9410700" cy="1593850"/>
                      </a:xfrm>
                      <a:prstGeom prst="rect">
                        <a:avLst/>
                      </a:prstGeom>
                      <a:noFill/>
                    </p:spPr>
                  </p:pic>
                </p:oleObj>
              </mc:Fallback>
            </mc:AlternateContent>
          </a:graphicData>
        </a:graphic>
      </p:graphicFrame>
      <p:pic>
        <p:nvPicPr>
          <p:cNvPr id="18" name="Picture 17"/>
          <p:cNvPicPr>
            <a:picLocks noChangeAspect="1"/>
          </p:cNvPicPr>
          <p:nvPr/>
        </p:nvPicPr>
        <p:blipFill rotWithShape="1">
          <a:blip r:embed="rId14"/>
          <a:srcRect t="50549" r="54689"/>
          <a:stretch/>
        </p:blipFill>
        <p:spPr>
          <a:xfrm>
            <a:off x="7401272" y="4363398"/>
            <a:ext cx="2049176" cy="360040"/>
          </a:xfrm>
          <a:prstGeom prst="rect">
            <a:avLst/>
          </a:prstGeom>
          <a:ln>
            <a:solidFill>
              <a:schemeClr val="bg2"/>
            </a:solidFill>
          </a:ln>
        </p:spPr>
      </p:pic>
      <p:sp>
        <p:nvSpPr>
          <p:cNvPr id="20" name="Rectangle 19"/>
          <p:cNvSpPr/>
          <p:nvPr/>
        </p:nvSpPr>
        <p:spPr bwMode="auto">
          <a:xfrm>
            <a:off x="619125" y="1884363"/>
            <a:ext cx="3528392" cy="1169246"/>
          </a:xfrm>
          <a:prstGeom prst="rect">
            <a:avLst/>
          </a:prstGeom>
          <a:noFill/>
          <a:ln w="19050"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Calibri" pitchFamily="34" charset="0"/>
            </a:endParaRPr>
          </a:p>
        </p:txBody>
      </p:sp>
    </p:spTree>
    <p:extLst>
      <p:ext uri="{BB962C8B-B14F-4D97-AF65-F5344CB8AC3E}">
        <p14:creationId xmlns:p14="http://schemas.microsoft.com/office/powerpoint/2010/main" val="1673421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fade">
                                      <p:cBhvr>
                                        <p:cTn id="10"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solidFill>
              </a:rPr>
              <a:t>Question 1</a:t>
            </a:r>
            <a:r>
              <a:rPr lang="en-US" dirty="0" smtClean="0">
                <a:solidFill>
                  <a:schemeClr val="accent2"/>
                </a:solidFill>
                <a:sym typeface="Symbol" panose="05050102010706020507" pitchFamily="18" charset="2"/>
              </a:rPr>
              <a:t/>
            </a:r>
            <a:br>
              <a:rPr lang="en-US" dirty="0" smtClean="0">
                <a:solidFill>
                  <a:schemeClr val="accent2"/>
                </a:solidFill>
                <a:sym typeface="Symbol" panose="05050102010706020507" pitchFamily="18" charset="2"/>
              </a:rPr>
            </a:br>
            <a:r>
              <a:rPr lang="en-US" dirty="0" smtClean="0">
                <a:solidFill>
                  <a:schemeClr val="accent2"/>
                </a:solidFill>
                <a:sym typeface="Symbol" panose="05050102010706020507" pitchFamily="18" charset="2"/>
              </a:rPr>
              <a:t>a) </a:t>
            </a:r>
            <a:r>
              <a:rPr lang="en-US" altLang="en-US" b="0" dirty="0">
                <a:solidFill>
                  <a:schemeClr val="accent2"/>
                </a:solidFill>
                <a:latin typeface="Arial" panose="020B0604020202020204" pitchFamily="34" charset="0"/>
                <a:ea typeface="Times New Roman" panose="02020603050405020304" pitchFamily="18" charset="0"/>
              </a:rPr>
              <a:t>Derive the following equation </a:t>
            </a:r>
            <a:endParaRPr lang="en-US" dirty="0">
              <a:solidFill>
                <a:schemeClr val="accent2"/>
              </a:solidFill>
            </a:endParaRPr>
          </a:p>
        </p:txBody>
      </p:sp>
      <p:graphicFrame>
        <p:nvGraphicFramePr>
          <p:cNvPr id="32" name="Object 31"/>
          <p:cNvGraphicFramePr>
            <a:graphicFrameLocks noChangeAspect="1"/>
          </p:cNvGraphicFramePr>
          <p:nvPr/>
        </p:nvGraphicFramePr>
        <p:xfrm>
          <a:off x="6537176" y="1046163"/>
          <a:ext cx="3154362" cy="492125"/>
        </p:xfrm>
        <a:graphic>
          <a:graphicData uri="http://schemas.openxmlformats.org/presentationml/2006/ole">
            <mc:AlternateContent xmlns:mc="http://schemas.openxmlformats.org/markup-compatibility/2006">
              <mc:Choice xmlns:v="urn:schemas-microsoft-com:vml" Requires="v">
                <p:oleObj spid="_x0000_s37182" name="Kaava" r:id="rId4" imgW="1612800" imgH="253800" progId="Equation.3">
                  <p:embed/>
                </p:oleObj>
              </mc:Choice>
              <mc:Fallback>
                <p:oleObj name="Kaava" r:id="rId4" imgW="1612800" imgH="253800" progId="Equation.3">
                  <p:embed/>
                  <p:pic>
                    <p:nvPicPr>
                      <p:cNvPr id="0" name=""/>
                      <p:cNvPicPr>
                        <a:picLocks noChangeAspect="1" noChangeArrowheads="1"/>
                      </p:cNvPicPr>
                      <p:nvPr/>
                    </p:nvPicPr>
                    <p:blipFill>
                      <a:blip r:embed="rId5"/>
                      <a:srcRect/>
                      <a:stretch>
                        <a:fillRect/>
                      </a:stretch>
                    </p:blipFill>
                    <p:spPr bwMode="auto">
                      <a:xfrm>
                        <a:off x="6537176" y="1046163"/>
                        <a:ext cx="3154362" cy="492125"/>
                      </a:xfrm>
                      <a:prstGeom prst="rect">
                        <a:avLst/>
                      </a:prstGeom>
                      <a:noFill/>
                    </p:spPr>
                  </p:pic>
                </p:oleObj>
              </mc:Fallback>
            </mc:AlternateContent>
          </a:graphicData>
        </a:graphic>
      </p:graphicFrame>
      <p:graphicFrame>
        <p:nvGraphicFramePr>
          <p:cNvPr id="17" name="Object 16"/>
          <p:cNvGraphicFramePr>
            <a:graphicFrameLocks noChangeAspect="1"/>
          </p:cNvGraphicFramePr>
          <p:nvPr>
            <p:extLst>
              <p:ext uri="{D42A27DB-BD31-4B8C-83A1-F6EECF244321}">
                <p14:modId xmlns:p14="http://schemas.microsoft.com/office/powerpoint/2010/main" val="1359017057"/>
              </p:ext>
            </p:extLst>
          </p:nvPr>
        </p:nvGraphicFramePr>
        <p:xfrm>
          <a:off x="2195513" y="4579938"/>
          <a:ext cx="5378450" cy="2492375"/>
        </p:xfrm>
        <a:graphic>
          <a:graphicData uri="http://schemas.openxmlformats.org/presentationml/2006/ole">
            <mc:AlternateContent xmlns:mc="http://schemas.openxmlformats.org/markup-compatibility/2006">
              <mc:Choice xmlns:v="urn:schemas-microsoft-com:vml" Requires="v">
                <p:oleObj spid="_x0000_s37183" name="Equation" r:id="rId6" imgW="2438280" imgH="1143000" progId="Equation.3">
                  <p:embed/>
                </p:oleObj>
              </mc:Choice>
              <mc:Fallback>
                <p:oleObj name="Equation" r:id="rId6" imgW="2438280" imgH="1143000" progId="Equation.3">
                  <p:embed/>
                  <p:pic>
                    <p:nvPicPr>
                      <p:cNvPr id="0" name=""/>
                      <p:cNvPicPr>
                        <a:picLocks noChangeAspect="1" noChangeArrowheads="1"/>
                      </p:cNvPicPr>
                      <p:nvPr/>
                    </p:nvPicPr>
                    <p:blipFill>
                      <a:blip r:embed="rId7"/>
                      <a:srcRect/>
                      <a:stretch>
                        <a:fillRect/>
                      </a:stretch>
                    </p:blipFill>
                    <p:spPr bwMode="auto">
                      <a:xfrm>
                        <a:off x="2195513" y="4579938"/>
                        <a:ext cx="5378450" cy="2492375"/>
                      </a:xfrm>
                      <a:prstGeom prst="rect">
                        <a:avLst/>
                      </a:prstGeom>
                      <a:noFill/>
                    </p:spPr>
                  </p:pic>
                </p:oleObj>
              </mc:Fallback>
            </mc:AlternateContent>
          </a:graphicData>
        </a:graphic>
      </p:graphicFrame>
      <p:sp>
        <p:nvSpPr>
          <p:cNvPr id="19" name="TextBox 18"/>
          <p:cNvSpPr txBox="1"/>
          <p:nvPr/>
        </p:nvSpPr>
        <p:spPr>
          <a:xfrm>
            <a:off x="1068257" y="3811732"/>
            <a:ext cx="8201156" cy="1938992"/>
          </a:xfrm>
          <a:prstGeom prst="rect">
            <a:avLst/>
          </a:prstGeom>
          <a:noFill/>
        </p:spPr>
        <p:txBody>
          <a:bodyPr wrap="square" rtlCol="0">
            <a:spAutoFit/>
          </a:bodyPr>
          <a:lstStyle/>
          <a:p>
            <a:endParaRPr lang="en-US" sz="2000" dirty="0">
              <a:sym typeface="Wingdings" panose="05000000000000000000" pitchFamily="2" charset="2"/>
            </a:endParaRPr>
          </a:p>
          <a:p>
            <a:endParaRPr lang="en-US" sz="2000" dirty="0" smtClean="0">
              <a:sym typeface="Wingdings" panose="05000000000000000000" pitchFamily="2" charset="2"/>
            </a:endParaRPr>
          </a:p>
          <a:p>
            <a:endParaRPr lang="en-US" sz="2000" dirty="0">
              <a:sym typeface="Wingdings" panose="05000000000000000000" pitchFamily="2" charset="2"/>
            </a:endParaRPr>
          </a:p>
          <a:p>
            <a:endParaRPr lang="en-US" sz="2000" dirty="0" smtClean="0">
              <a:sym typeface="Wingdings" panose="05000000000000000000" pitchFamily="2" charset="2"/>
            </a:endParaRPr>
          </a:p>
          <a:p>
            <a:r>
              <a:rPr lang="en-US" sz="2000" dirty="0" smtClean="0">
                <a:sym typeface="Wingdings" panose="05000000000000000000" pitchFamily="2" charset="2"/>
              </a:rPr>
              <a:t>We get:</a:t>
            </a:r>
          </a:p>
          <a:p>
            <a:endParaRPr lang="en-US" sz="2000" dirty="0" smtClean="0"/>
          </a:p>
        </p:txBody>
      </p:sp>
      <p:sp>
        <p:nvSpPr>
          <p:cNvPr id="3" name="Rectangle 2"/>
          <p:cNvSpPr/>
          <p:nvPr/>
        </p:nvSpPr>
        <p:spPr bwMode="auto">
          <a:xfrm>
            <a:off x="8252622" y="5674927"/>
            <a:ext cx="144016" cy="15159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Calibri" pitchFamily="34" charset="0"/>
            </a:endParaRPr>
          </a:p>
        </p:txBody>
      </p:sp>
      <p:sp>
        <p:nvSpPr>
          <p:cNvPr id="8" name="TextBox 7"/>
          <p:cNvSpPr txBox="1"/>
          <p:nvPr/>
        </p:nvSpPr>
        <p:spPr>
          <a:xfrm>
            <a:off x="560512" y="1683117"/>
            <a:ext cx="8201156" cy="2862322"/>
          </a:xfrm>
          <a:prstGeom prst="rect">
            <a:avLst/>
          </a:prstGeom>
          <a:noFill/>
        </p:spPr>
        <p:txBody>
          <a:bodyPr wrap="square" rtlCol="0">
            <a:spAutoFit/>
          </a:bodyPr>
          <a:lstStyle/>
          <a:p>
            <a:pPr algn="just"/>
            <a:r>
              <a:rPr lang="en-US" sz="2000" dirty="0" smtClean="0"/>
              <a:t>The voltage drop is typically considered as the difference between the absolute values of the phase voltage (U1,</a:t>
            </a:r>
            <a:r>
              <a:rPr lang="en-US" sz="1200" dirty="0" smtClean="0"/>
              <a:t>ph</a:t>
            </a:r>
            <a:r>
              <a:rPr lang="en-US" sz="2000" dirty="0" smtClean="0"/>
              <a:t> – U2,</a:t>
            </a:r>
            <a:r>
              <a:rPr lang="en-US" sz="1200" dirty="0" smtClean="0"/>
              <a:t>ph</a:t>
            </a:r>
            <a:r>
              <a:rPr lang="en-US" sz="2000" dirty="0" smtClean="0"/>
              <a:t>). A good </a:t>
            </a:r>
            <a:r>
              <a:rPr lang="en-US" sz="2000" b="1" dirty="0" smtClean="0"/>
              <a:t>approximate</a:t>
            </a:r>
            <a:r>
              <a:rPr lang="en-US" sz="2000" dirty="0" smtClean="0"/>
              <a:t> for this can be attained by projecting the voltage phasor with the larger magnitude onto the smaller voltage phasor.</a:t>
            </a:r>
            <a:endParaRPr lang="en-US" sz="2000" dirty="0"/>
          </a:p>
          <a:p>
            <a:pPr algn="just"/>
            <a:endParaRPr lang="en-US" sz="2000" dirty="0" smtClean="0"/>
          </a:p>
          <a:p>
            <a:pPr marL="342900" indent="-342900" algn="just">
              <a:buFont typeface="Wingdings" panose="05000000000000000000" pitchFamily="2" charset="2"/>
              <a:buChar char="à"/>
            </a:pPr>
            <a:r>
              <a:rPr lang="en-US" sz="2000" dirty="0" smtClean="0">
                <a:sym typeface="Wingdings" panose="05000000000000000000" pitchFamily="2" charset="2"/>
              </a:rPr>
              <a:t>We can approximate that the imaginary part of </a:t>
            </a:r>
            <a:r>
              <a:rPr lang="en-US" sz="2000" u="sng" dirty="0" err="1" smtClean="0">
                <a:sym typeface="Wingdings" panose="05000000000000000000" pitchFamily="2" charset="2"/>
              </a:rPr>
              <a:t>U</a:t>
            </a:r>
            <a:r>
              <a:rPr lang="en-US" sz="1200" dirty="0" err="1" smtClean="0">
                <a:sym typeface="Wingdings" panose="05000000000000000000" pitchFamily="2" charset="2"/>
              </a:rPr>
              <a:t>loss</a:t>
            </a:r>
            <a:r>
              <a:rPr lang="en-US" sz="2000" dirty="0" smtClean="0">
                <a:sym typeface="Wingdings" panose="05000000000000000000" pitchFamily="2" charset="2"/>
              </a:rPr>
              <a:t> is zero (projection onto the smaller voltage phasor with angle of zero). </a:t>
            </a:r>
          </a:p>
          <a:p>
            <a:pPr algn="just"/>
            <a:endParaRPr lang="en-US" sz="2000" dirty="0" smtClean="0">
              <a:sym typeface="Wingdings" panose="05000000000000000000" pitchFamily="2" charset="2"/>
            </a:endParaRPr>
          </a:p>
          <a:p>
            <a:pPr algn="just"/>
            <a:r>
              <a:rPr lang="en-US" sz="2000" dirty="0" smtClean="0">
                <a:sym typeface="Wingdings" panose="05000000000000000000" pitchFamily="2" charset="2"/>
              </a:rPr>
              <a:t>Also, knowing that </a:t>
            </a:r>
            <a:endParaRPr lang="en-US" sz="2000" dirty="0" smtClean="0"/>
          </a:p>
        </p:txBody>
      </p:sp>
    </p:spTree>
    <p:extLst>
      <p:ext uri="{BB962C8B-B14F-4D97-AF65-F5344CB8AC3E}">
        <p14:creationId xmlns:p14="http://schemas.microsoft.com/office/powerpoint/2010/main" val="1007400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animEffect transition="in" filter="fade">
                                      <p:cBhvr>
                                        <p:cTn id="12" dur="500"/>
                                        <p:tgtEl>
                                          <p:spTgt spid="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xEl>
                                              <p:pRg st="4" end="4"/>
                                            </p:txEl>
                                          </p:spTgt>
                                        </p:tgtEl>
                                        <p:attrNameLst>
                                          <p:attrName>style.visibility</p:attrName>
                                        </p:attrNameLst>
                                      </p:cBhvr>
                                      <p:to>
                                        <p:strVal val="visible"/>
                                      </p:to>
                                    </p:set>
                                    <p:animEffect transition="in" filter="fade">
                                      <p:cBhvr>
                                        <p:cTn id="17" dur="500"/>
                                        <p:tgtEl>
                                          <p:spTgt spid="8">
                                            <p:txEl>
                                              <p:pRg st="4" end="4"/>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9"/>
                                        </p:tgtEl>
                                        <p:attrNameLst>
                                          <p:attrName>style.visibility</p:attrName>
                                        </p:attrNameLst>
                                      </p:cBhvr>
                                      <p:to>
                                        <p:strVal val="visible"/>
                                      </p:to>
                                    </p:set>
                                    <p:animEffect transition="in" filter="fade">
                                      <p:cBhvr>
                                        <p:cTn id="20" dur="500"/>
                                        <p:tgtEl>
                                          <p:spTgt spid="19"/>
                                        </p:tgtEl>
                                      </p:cBhvr>
                                    </p:animEffect>
                                  </p:childTnLst>
                                </p:cTn>
                              </p:par>
                              <p:par>
                                <p:cTn id="21" presetID="10" presetClass="entr" presetSubtype="0" fill="hold" nodeType="with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fade">
                                      <p:cBhvr>
                                        <p:cTn id="23" dur="500"/>
                                        <p:tgtEl>
                                          <p:spTgt spid="17"/>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fade">
                                      <p:cBhvr>
                                        <p:cTn id="2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3" grpId="0" animBg="1"/>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solidFill>
              </a:rPr>
              <a:t>Question 1</a:t>
            </a:r>
            <a:r>
              <a:rPr lang="en-US" dirty="0" smtClean="0">
                <a:solidFill>
                  <a:schemeClr val="accent2"/>
                </a:solidFill>
                <a:sym typeface="Symbol" panose="05050102010706020507" pitchFamily="18" charset="2"/>
              </a:rPr>
              <a:t/>
            </a:r>
            <a:br>
              <a:rPr lang="en-US" dirty="0" smtClean="0">
                <a:solidFill>
                  <a:schemeClr val="accent2"/>
                </a:solidFill>
                <a:sym typeface="Symbol" panose="05050102010706020507" pitchFamily="18" charset="2"/>
              </a:rPr>
            </a:br>
            <a:r>
              <a:rPr lang="en-US" dirty="0" smtClean="0">
                <a:solidFill>
                  <a:schemeClr val="accent2"/>
                </a:solidFill>
                <a:sym typeface="Symbol" panose="05050102010706020507" pitchFamily="18" charset="2"/>
              </a:rPr>
              <a:t>b) </a:t>
            </a:r>
            <a:r>
              <a:rPr lang="en-US" altLang="en-US" b="0" dirty="0" smtClean="0">
                <a:solidFill>
                  <a:schemeClr val="accent2"/>
                </a:solidFill>
                <a:latin typeface="Arial" panose="020B0604020202020204" pitchFamily="34" charset="0"/>
                <a:ea typeface="Times New Roman" panose="02020603050405020304" pitchFamily="18" charset="0"/>
              </a:rPr>
              <a:t>Can this equation be applied in all situations </a:t>
            </a:r>
            <a:endParaRPr lang="en-US" dirty="0">
              <a:solidFill>
                <a:schemeClr val="accent2"/>
              </a:solidFill>
            </a:endParaRPr>
          </a:p>
        </p:txBody>
      </p:sp>
      <p:graphicFrame>
        <p:nvGraphicFramePr>
          <p:cNvPr id="17" name="Object 16"/>
          <p:cNvGraphicFramePr>
            <a:graphicFrameLocks noChangeAspect="1"/>
          </p:cNvGraphicFramePr>
          <p:nvPr>
            <p:extLst>
              <p:ext uri="{D42A27DB-BD31-4B8C-83A1-F6EECF244321}">
                <p14:modId xmlns:p14="http://schemas.microsoft.com/office/powerpoint/2010/main" val="1870800880"/>
              </p:ext>
            </p:extLst>
          </p:nvPr>
        </p:nvGraphicFramePr>
        <p:xfrm>
          <a:off x="753085" y="4194807"/>
          <a:ext cx="1430338" cy="525463"/>
        </p:xfrm>
        <a:graphic>
          <a:graphicData uri="http://schemas.openxmlformats.org/presentationml/2006/ole">
            <mc:AlternateContent xmlns:mc="http://schemas.openxmlformats.org/markup-compatibility/2006">
              <mc:Choice xmlns:v="urn:schemas-microsoft-com:vml" Requires="v">
                <p:oleObj spid="_x0000_s38338" name="Equation" r:id="rId4" imgW="647640" imgH="241200" progId="Equation.3">
                  <p:embed/>
                </p:oleObj>
              </mc:Choice>
              <mc:Fallback>
                <p:oleObj name="Equation" r:id="rId4" imgW="647640" imgH="241200" progId="Equation.3">
                  <p:embed/>
                  <p:pic>
                    <p:nvPicPr>
                      <p:cNvPr id="0" name=""/>
                      <p:cNvPicPr>
                        <a:picLocks noChangeAspect="1" noChangeArrowheads="1"/>
                      </p:cNvPicPr>
                      <p:nvPr/>
                    </p:nvPicPr>
                    <p:blipFill>
                      <a:blip r:embed="rId5"/>
                      <a:srcRect/>
                      <a:stretch>
                        <a:fillRect/>
                      </a:stretch>
                    </p:blipFill>
                    <p:spPr bwMode="auto">
                      <a:xfrm>
                        <a:off x="753085" y="4194807"/>
                        <a:ext cx="1430338" cy="525463"/>
                      </a:xfrm>
                      <a:prstGeom prst="rect">
                        <a:avLst/>
                      </a:prstGeom>
                      <a:noFill/>
                    </p:spPr>
                  </p:pic>
                </p:oleObj>
              </mc:Fallback>
            </mc:AlternateContent>
          </a:graphicData>
        </a:graphic>
      </p:graphicFrame>
      <p:sp>
        <p:nvSpPr>
          <p:cNvPr id="19" name="TextBox 18"/>
          <p:cNvSpPr txBox="1"/>
          <p:nvPr/>
        </p:nvSpPr>
        <p:spPr>
          <a:xfrm>
            <a:off x="643047" y="1916832"/>
            <a:ext cx="8201156" cy="4401205"/>
          </a:xfrm>
          <a:prstGeom prst="rect">
            <a:avLst/>
          </a:prstGeom>
          <a:noFill/>
        </p:spPr>
        <p:txBody>
          <a:bodyPr wrap="square" rtlCol="0">
            <a:spAutoFit/>
          </a:bodyPr>
          <a:lstStyle/>
          <a:p>
            <a:r>
              <a:rPr lang="en-US" sz="2000" dirty="0" smtClean="0">
                <a:sym typeface="Wingdings" panose="05000000000000000000" pitchFamily="2" charset="2"/>
              </a:rPr>
              <a:t>The equation </a:t>
            </a:r>
          </a:p>
          <a:p>
            <a:endParaRPr lang="en-US" sz="2000" dirty="0">
              <a:sym typeface="Wingdings" panose="05000000000000000000" pitchFamily="2" charset="2"/>
            </a:endParaRPr>
          </a:p>
          <a:p>
            <a:r>
              <a:rPr lang="en-US" sz="2000" dirty="0" smtClean="0">
                <a:sym typeface="Wingdings" panose="05000000000000000000" pitchFamily="2" charset="2"/>
              </a:rPr>
              <a:t>is </a:t>
            </a:r>
            <a:r>
              <a:rPr lang="en-US" sz="2000" u="sng" dirty="0" smtClean="0">
                <a:sym typeface="Wingdings" panose="05000000000000000000" pitchFamily="2" charset="2"/>
              </a:rPr>
              <a:t>only approximate and can be applied in a case with inductive current</a:t>
            </a:r>
            <a:r>
              <a:rPr lang="en-US" sz="2000" dirty="0" smtClean="0">
                <a:sym typeface="Wingdings" panose="05000000000000000000" pitchFamily="2" charset="2"/>
              </a:rPr>
              <a:t>.</a:t>
            </a:r>
          </a:p>
          <a:p>
            <a:endParaRPr lang="en-US" sz="2000" dirty="0" smtClean="0">
              <a:sym typeface="Wingdings" panose="05000000000000000000" pitchFamily="2" charset="2"/>
            </a:endParaRPr>
          </a:p>
          <a:p>
            <a:endParaRPr lang="en-US" sz="2000" dirty="0">
              <a:sym typeface="Wingdings" panose="05000000000000000000" pitchFamily="2" charset="2"/>
            </a:endParaRPr>
          </a:p>
          <a:p>
            <a:r>
              <a:rPr lang="en-US" sz="2000" dirty="0" smtClean="0">
                <a:sym typeface="Wingdings" panose="05000000000000000000" pitchFamily="2" charset="2"/>
              </a:rPr>
              <a:t>For capacity current, q-component is positive:</a:t>
            </a:r>
          </a:p>
          <a:p>
            <a:endParaRPr lang="en-US" sz="2000" dirty="0">
              <a:sym typeface="Wingdings" panose="05000000000000000000" pitchFamily="2" charset="2"/>
            </a:endParaRPr>
          </a:p>
          <a:p>
            <a:endParaRPr lang="en-US" sz="2000" dirty="0" smtClean="0">
              <a:sym typeface="Wingdings" panose="05000000000000000000" pitchFamily="2" charset="2"/>
            </a:endParaRPr>
          </a:p>
          <a:p>
            <a:r>
              <a:rPr lang="en-US" sz="2000" dirty="0" smtClean="0">
                <a:sym typeface="Wingdings" panose="05000000000000000000" pitchFamily="2" charset="2"/>
              </a:rPr>
              <a:t>The equation in this case is</a:t>
            </a:r>
          </a:p>
          <a:p>
            <a:endParaRPr lang="en-US" sz="2000" dirty="0">
              <a:sym typeface="Wingdings" panose="05000000000000000000" pitchFamily="2" charset="2"/>
            </a:endParaRPr>
          </a:p>
          <a:p>
            <a:endParaRPr lang="en-US" sz="2000" dirty="0" smtClean="0">
              <a:sym typeface="Wingdings" panose="05000000000000000000" pitchFamily="2" charset="2"/>
            </a:endParaRPr>
          </a:p>
          <a:p>
            <a:endParaRPr lang="en-US" sz="2000" dirty="0">
              <a:sym typeface="Wingdings" panose="05000000000000000000" pitchFamily="2" charset="2"/>
            </a:endParaRPr>
          </a:p>
          <a:p>
            <a:endParaRPr lang="en-US" sz="2000" dirty="0" smtClean="0"/>
          </a:p>
        </p:txBody>
      </p:sp>
      <p:graphicFrame>
        <p:nvGraphicFramePr>
          <p:cNvPr id="8" name="Object 7"/>
          <p:cNvGraphicFramePr>
            <a:graphicFrameLocks noChangeAspect="1"/>
          </p:cNvGraphicFramePr>
          <p:nvPr>
            <p:extLst>
              <p:ext uri="{D42A27DB-BD31-4B8C-83A1-F6EECF244321}">
                <p14:modId xmlns:p14="http://schemas.microsoft.com/office/powerpoint/2010/main" val="4272460915"/>
              </p:ext>
            </p:extLst>
          </p:nvPr>
        </p:nvGraphicFramePr>
        <p:xfrm>
          <a:off x="2288704" y="1988840"/>
          <a:ext cx="3154362" cy="492125"/>
        </p:xfrm>
        <a:graphic>
          <a:graphicData uri="http://schemas.openxmlformats.org/presentationml/2006/ole">
            <mc:AlternateContent xmlns:mc="http://schemas.openxmlformats.org/markup-compatibility/2006">
              <mc:Choice xmlns:v="urn:schemas-microsoft-com:vml" Requires="v">
                <p:oleObj spid="_x0000_s38339" name="Kaava" r:id="rId6" imgW="1612800" imgH="253800" progId="Equation.3">
                  <p:embed/>
                </p:oleObj>
              </mc:Choice>
              <mc:Fallback>
                <p:oleObj name="Kaava" r:id="rId6" imgW="1612800" imgH="253800" progId="Equation.3">
                  <p:embed/>
                  <p:pic>
                    <p:nvPicPr>
                      <p:cNvPr id="0" name=""/>
                      <p:cNvPicPr>
                        <a:picLocks noChangeAspect="1" noChangeArrowheads="1"/>
                      </p:cNvPicPr>
                      <p:nvPr/>
                    </p:nvPicPr>
                    <p:blipFill>
                      <a:blip r:embed="rId7"/>
                      <a:srcRect/>
                      <a:stretch>
                        <a:fillRect/>
                      </a:stretch>
                    </p:blipFill>
                    <p:spPr bwMode="auto">
                      <a:xfrm>
                        <a:off x="2288704" y="1988840"/>
                        <a:ext cx="3154362" cy="492125"/>
                      </a:xfrm>
                      <a:prstGeom prst="rect">
                        <a:avLst/>
                      </a:prstGeom>
                      <a:noFill/>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230378720"/>
              </p:ext>
            </p:extLst>
          </p:nvPr>
        </p:nvGraphicFramePr>
        <p:xfrm>
          <a:off x="776536" y="5157192"/>
          <a:ext cx="8855075" cy="473075"/>
        </p:xfrm>
        <a:graphic>
          <a:graphicData uri="http://schemas.openxmlformats.org/presentationml/2006/ole">
            <mc:AlternateContent xmlns:mc="http://schemas.openxmlformats.org/markup-compatibility/2006">
              <mc:Choice xmlns:v="urn:schemas-microsoft-com:vml" Requires="v">
                <p:oleObj spid="_x0000_s38340" name="Kaava" r:id="rId8" imgW="4457520" imgH="241200" progId="Equation.3">
                  <p:embed/>
                </p:oleObj>
              </mc:Choice>
              <mc:Fallback>
                <p:oleObj name="Kaava" r:id="rId8" imgW="4457520" imgH="241200" progId="Equation.3">
                  <p:embed/>
                  <p:pic>
                    <p:nvPicPr>
                      <p:cNvPr id="0" name=""/>
                      <p:cNvPicPr>
                        <a:picLocks noChangeAspect="1" noChangeArrowheads="1"/>
                      </p:cNvPicPr>
                      <p:nvPr/>
                    </p:nvPicPr>
                    <p:blipFill>
                      <a:blip r:embed="rId9"/>
                      <a:srcRect/>
                      <a:stretch>
                        <a:fillRect/>
                      </a:stretch>
                    </p:blipFill>
                    <p:spPr bwMode="auto">
                      <a:xfrm>
                        <a:off x="776536" y="5157192"/>
                        <a:ext cx="8855075" cy="473075"/>
                      </a:xfrm>
                      <a:prstGeom prst="rect">
                        <a:avLst/>
                      </a:prstGeom>
                      <a:noFill/>
                    </p:spPr>
                  </p:pic>
                </p:oleObj>
              </mc:Fallback>
            </mc:AlternateContent>
          </a:graphicData>
        </a:graphic>
      </p:graphicFrame>
    </p:spTree>
    <p:extLst>
      <p:ext uri="{BB962C8B-B14F-4D97-AF65-F5344CB8AC3E}">
        <p14:creationId xmlns:p14="http://schemas.microsoft.com/office/powerpoint/2010/main" val="27575942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solidFill>
              </a:rPr>
              <a:t>Question 1</a:t>
            </a:r>
            <a:r>
              <a:rPr lang="en-US" dirty="0" smtClean="0">
                <a:solidFill>
                  <a:schemeClr val="accent2"/>
                </a:solidFill>
                <a:sym typeface="Symbol" panose="05050102010706020507" pitchFamily="18" charset="2"/>
              </a:rPr>
              <a:t> </a:t>
            </a:r>
            <a:br>
              <a:rPr lang="en-US" dirty="0" smtClean="0">
                <a:solidFill>
                  <a:schemeClr val="accent2"/>
                </a:solidFill>
                <a:sym typeface="Symbol" panose="05050102010706020507" pitchFamily="18" charset="2"/>
              </a:rPr>
            </a:br>
            <a:r>
              <a:rPr lang="en-US" dirty="0" smtClean="0">
                <a:solidFill>
                  <a:schemeClr val="accent2"/>
                </a:solidFill>
                <a:sym typeface="Symbol" panose="05050102010706020507" pitchFamily="18" charset="2"/>
              </a:rPr>
              <a:t>c) </a:t>
            </a:r>
            <a:r>
              <a:rPr lang="en-US" b="0" dirty="0" smtClean="0">
                <a:solidFill>
                  <a:schemeClr val="accent2"/>
                </a:solidFill>
                <a:latin typeface="Arial" panose="020B0604020202020204" pitchFamily="34" charset="0"/>
                <a:sym typeface="Symbol" panose="05050102010706020507" pitchFamily="18" charset="2"/>
              </a:rPr>
              <a:t>Draw the phasor diagrams</a:t>
            </a:r>
            <a:endParaRPr lang="en-US" dirty="0">
              <a:solidFill>
                <a:schemeClr val="accent2"/>
              </a:solidFill>
            </a:endParaRPr>
          </a:p>
        </p:txBody>
      </p:sp>
      <p:sp>
        <p:nvSpPr>
          <p:cNvPr id="3" name="TextBox 2"/>
          <p:cNvSpPr txBox="1"/>
          <p:nvPr/>
        </p:nvSpPr>
        <p:spPr>
          <a:xfrm>
            <a:off x="942603" y="2310928"/>
            <a:ext cx="1725152" cy="369332"/>
          </a:xfrm>
          <a:prstGeom prst="rect">
            <a:avLst/>
          </a:prstGeom>
          <a:noFill/>
        </p:spPr>
        <p:txBody>
          <a:bodyPr wrap="none" rtlCol="0">
            <a:spAutoFit/>
          </a:bodyPr>
          <a:lstStyle/>
          <a:p>
            <a:r>
              <a:rPr lang="en-US" dirty="0" smtClean="0"/>
              <a:t>Inductive load:</a:t>
            </a:r>
            <a:endParaRPr lang="en-US" dirty="0"/>
          </a:p>
        </p:txBody>
      </p:sp>
      <p:cxnSp>
        <p:nvCxnSpPr>
          <p:cNvPr id="5" name="Straight Arrow Connector 4"/>
          <p:cNvCxnSpPr/>
          <p:nvPr/>
        </p:nvCxnSpPr>
        <p:spPr bwMode="auto">
          <a:xfrm>
            <a:off x="2144688" y="4005064"/>
            <a:ext cx="3168352"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6" name="TextBox 5"/>
          <p:cNvSpPr txBox="1"/>
          <p:nvPr/>
        </p:nvSpPr>
        <p:spPr>
          <a:xfrm>
            <a:off x="1211597" y="6488668"/>
            <a:ext cx="3879588" cy="369332"/>
          </a:xfrm>
          <a:prstGeom prst="rect">
            <a:avLst/>
          </a:prstGeom>
          <a:noFill/>
        </p:spPr>
        <p:txBody>
          <a:bodyPr wrap="none" rtlCol="0">
            <a:spAutoFit/>
          </a:bodyPr>
          <a:lstStyle/>
          <a:p>
            <a:r>
              <a:rPr lang="en-US" dirty="0" smtClean="0"/>
              <a:t>Note: the figure is out of perspective</a:t>
            </a:r>
            <a:endParaRPr lang="en-US" dirty="0"/>
          </a:p>
        </p:txBody>
      </p:sp>
      <p:cxnSp>
        <p:nvCxnSpPr>
          <p:cNvPr id="12" name="Straight Arrow Connector 11"/>
          <p:cNvCxnSpPr/>
          <p:nvPr/>
        </p:nvCxnSpPr>
        <p:spPr bwMode="auto">
          <a:xfrm flipV="1">
            <a:off x="2144688" y="1909422"/>
            <a:ext cx="6902004" cy="2098204"/>
          </a:xfrm>
          <a:prstGeom prst="straightConnector1">
            <a:avLst/>
          </a:prstGeom>
          <a:solidFill>
            <a:schemeClr val="accent1"/>
          </a:solidFill>
          <a:ln w="9525" cap="flat" cmpd="sng" algn="ctr">
            <a:solidFill>
              <a:schemeClr val="tx1"/>
            </a:solidFill>
            <a:prstDash val="solid"/>
            <a:round/>
            <a:headEnd type="none" w="med" len="med"/>
            <a:tailEnd type="arrow" w="med" len="med"/>
          </a:ln>
          <a:effectLst/>
        </p:spPr>
      </p:cxnSp>
      <p:sp>
        <p:nvSpPr>
          <p:cNvPr id="14" name="TextBox 13"/>
          <p:cNvSpPr txBox="1"/>
          <p:nvPr/>
        </p:nvSpPr>
        <p:spPr>
          <a:xfrm>
            <a:off x="3768887" y="2883355"/>
            <a:ext cx="861133" cy="369332"/>
          </a:xfrm>
          <a:prstGeom prst="rect">
            <a:avLst/>
          </a:prstGeom>
          <a:noFill/>
        </p:spPr>
        <p:txBody>
          <a:bodyPr wrap="none" rtlCol="0">
            <a:spAutoFit/>
          </a:bodyPr>
          <a:lstStyle/>
          <a:p>
            <a:r>
              <a:rPr lang="en-US" u="sng" dirty="0" smtClean="0"/>
              <a:t>U</a:t>
            </a:r>
            <a:r>
              <a:rPr lang="en-US" sz="1200" dirty="0" smtClean="0"/>
              <a:t>phase,1</a:t>
            </a:r>
            <a:endParaRPr lang="en-US" sz="1200" dirty="0"/>
          </a:p>
        </p:txBody>
      </p:sp>
      <p:sp>
        <p:nvSpPr>
          <p:cNvPr id="13" name="Arc 12"/>
          <p:cNvSpPr/>
          <p:nvPr/>
        </p:nvSpPr>
        <p:spPr bwMode="auto">
          <a:xfrm rot="3642165">
            <a:off x="2788079" y="3614281"/>
            <a:ext cx="726624" cy="187133"/>
          </a:xfrm>
          <a:prstGeom prst="arc">
            <a:avLst/>
          </a:prstGeom>
          <a:noFill/>
          <a:ln w="9525" cap="flat" cmpd="sng" algn="ctr">
            <a:solidFill>
              <a:schemeClr val="tx1"/>
            </a:solidFill>
            <a:prstDash val="solid"/>
            <a:round/>
            <a:headEnd type="arrow"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Calibri" pitchFamily="34" charset="0"/>
            </a:endParaRPr>
          </a:p>
        </p:txBody>
      </p:sp>
      <p:sp>
        <p:nvSpPr>
          <p:cNvPr id="18" name="TextBox 17"/>
          <p:cNvSpPr txBox="1"/>
          <p:nvPr/>
        </p:nvSpPr>
        <p:spPr>
          <a:xfrm>
            <a:off x="3499474" y="3572880"/>
            <a:ext cx="309700" cy="369332"/>
          </a:xfrm>
          <a:prstGeom prst="rect">
            <a:avLst/>
          </a:prstGeom>
          <a:noFill/>
        </p:spPr>
        <p:txBody>
          <a:bodyPr wrap="none" rtlCol="0">
            <a:spAutoFit/>
          </a:bodyPr>
          <a:lstStyle/>
          <a:p>
            <a:r>
              <a:rPr lang="el-GR" dirty="0" smtClean="0"/>
              <a:t>δ</a:t>
            </a:r>
            <a:endParaRPr lang="en-US" dirty="0"/>
          </a:p>
        </p:txBody>
      </p:sp>
      <p:sp>
        <p:nvSpPr>
          <p:cNvPr id="20" name="TextBox 19"/>
          <p:cNvSpPr txBox="1"/>
          <p:nvPr/>
        </p:nvSpPr>
        <p:spPr>
          <a:xfrm>
            <a:off x="2495272" y="4012020"/>
            <a:ext cx="344966" cy="369332"/>
          </a:xfrm>
          <a:prstGeom prst="rect">
            <a:avLst/>
          </a:prstGeom>
          <a:noFill/>
          <a:ln>
            <a:noFill/>
          </a:ln>
        </p:spPr>
        <p:txBody>
          <a:bodyPr wrap="none" rtlCol="0">
            <a:spAutoFit/>
          </a:bodyPr>
          <a:lstStyle/>
          <a:p>
            <a:r>
              <a:rPr lang="el-GR" dirty="0" smtClean="0">
                <a:solidFill>
                  <a:schemeClr val="bg2"/>
                </a:solidFill>
              </a:rPr>
              <a:t>φ</a:t>
            </a:r>
            <a:endParaRPr lang="en-US" dirty="0">
              <a:solidFill>
                <a:schemeClr val="bg2"/>
              </a:solidFill>
            </a:endParaRPr>
          </a:p>
        </p:txBody>
      </p:sp>
      <p:sp>
        <p:nvSpPr>
          <p:cNvPr id="21" name="Arc 20"/>
          <p:cNvSpPr/>
          <p:nvPr/>
        </p:nvSpPr>
        <p:spPr bwMode="auto">
          <a:xfrm rot="7106798">
            <a:off x="2215896" y="3881905"/>
            <a:ext cx="726624" cy="187133"/>
          </a:xfrm>
          <a:prstGeom prst="arc">
            <a:avLst/>
          </a:prstGeom>
          <a:noFill/>
          <a:ln w="9525" cap="flat" cmpd="sng" algn="ctr">
            <a:solidFill>
              <a:schemeClr val="bg2"/>
            </a:solidFill>
            <a:prstDash val="solid"/>
            <a:round/>
            <a:headEnd type="oval"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bg2"/>
              </a:solidFill>
              <a:effectLst/>
              <a:latin typeface="Calibri" pitchFamily="34" charset="0"/>
            </a:endParaRPr>
          </a:p>
        </p:txBody>
      </p:sp>
      <p:cxnSp>
        <p:nvCxnSpPr>
          <p:cNvPr id="22" name="Straight Arrow Connector 21"/>
          <p:cNvCxnSpPr/>
          <p:nvPr/>
        </p:nvCxnSpPr>
        <p:spPr bwMode="auto">
          <a:xfrm>
            <a:off x="2155522" y="4005385"/>
            <a:ext cx="995869" cy="1151807"/>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23" name="TextBox 22"/>
          <p:cNvSpPr txBox="1"/>
          <p:nvPr/>
        </p:nvSpPr>
        <p:spPr>
          <a:xfrm>
            <a:off x="2793448" y="4463090"/>
            <a:ext cx="737702" cy="369332"/>
          </a:xfrm>
          <a:prstGeom prst="rect">
            <a:avLst/>
          </a:prstGeom>
          <a:noFill/>
        </p:spPr>
        <p:txBody>
          <a:bodyPr wrap="none" rtlCol="0">
            <a:spAutoFit/>
          </a:bodyPr>
          <a:lstStyle/>
          <a:p>
            <a:r>
              <a:rPr lang="en-US" u="sng" dirty="0" smtClean="0"/>
              <a:t>I</a:t>
            </a:r>
            <a:r>
              <a:rPr lang="en-US" dirty="0" smtClean="0"/>
              <a:t>=</a:t>
            </a:r>
            <a:r>
              <a:rPr lang="en-US" dirty="0" err="1" smtClean="0"/>
              <a:t>I</a:t>
            </a:r>
            <a:r>
              <a:rPr lang="en-US" sz="1200" dirty="0" err="1" smtClean="0"/>
              <a:t>ind</a:t>
            </a:r>
            <a:endParaRPr lang="en-US" sz="1200" dirty="0"/>
          </a:p>
        </p:txBody>
      </p:sp>
      <p:cxnSp>
        <p:nvCxnSpPr>
          <p:cNvPr id="24" name="Straight Arrow Connector 23"/>
          <p:cNvCxnSpPr/>
          <p:nvPr/>
        </p:nvCxnSpPr>
        <p:spPr bwMode="auto">
          <a:xfrm>
            <a:off x="2160353" y="4011736"/>
            <a:ext cx="7978" cy="114545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27" name="Straight Arrow Connector 26"/>
          <p:cNvCxnSpPr/>
          <p:nvPr/>
        </p:nvCxnSpPr>
        <p:spPr bwMode="auto">
          <a:xfrm>
            <a:off x="2164342" y="5157192"/>
            <a:ext cx="987049"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31" name="TextBox 30"/>
          <p:cNvSpPr txBox="1"/>
          <p:nvPr/>
        </p:nvSpPr>
        <p:spPr>
          <a:xfrm>
            <a:off x="2323878" y="5199056"/>
            <a:ext cx="362600" cy="369332"/>
          </a:xfrm>
          <a:prstGeom prst="rect">
            <a:avLst/>
          </a:prstGeom>
          <a:noFill/>
        </p:spPr>
        <p:txBody>
          <a:bodyPr wrap="none" rtlCol="0">
            <a:spAutoFit/>
          </a:bodyPr>
          <a:lstStyle/>
          <a:p>
            <a:r>
              <a:rPr lang="en-US" dirty="0" err="1" smtClean="0"/>
              <a:t>I</a:t>
            </a:r>
            <a:r>
              <a:rPr lang="en-US" sz="1200" dirty="0" err="1" smtClean="0"/>
              <a:t>p</a:t>
            </a:r>
            <a:endParaRPr lang="en-US" sz="1200" dirty="0"/>
          </a:p>
        </p:txBody>
      </p:sp>
      <p:sp>
        <p:nvSpPr>
          <p:cNvPr id="32" name="TextBox 31"/>
          <p:cNvSpPr txBox="1"/>
          <p:nvPr/>
        </p:nvSpPr>
        <p:spPr>
          <a:xfrm>
            <a:off x="1775763" y="4598500"/>
            <a:ext cx="360996" cy="369332"/>
          </a:xfrm>
          <a:prstGeom prst="rect">
            <a:avLst/>
          </a:prstGeom>
          <a:noFill/>
        </p:spPr>
        <p:txBody>
          <a:bodyPr wrap="none" rtlCol="0">
            <a:spAutoFit/>
          </a:bodyPr>
          <a:lstStyle/>
          <a:p>
            <a:r>
              <a:rPr lang="en-US" dirty="0" err="1" smtClean="0"/>
              <a:t>I</a:t>
            </a:r>
            <a:r>
              <a:rPr lang="en-US" sz="1200" dirty="0" err="1"/>
              <a:t>q</a:t>
            </a:r>
            <a:endParaRPr lang="en-US" sz="1200" dirty="0"/>
          </a:p>
        </p:txBody>
      </p:sp>
      <p:cxnSp>
        <p:nvCxnSpPr>
          <p:cNvPr id="33" name="Straight Arrow Connector 32"/>
          <p:cNvCxnSpPr/>
          <p:nvPr/>
        </p:nvCxnSpPr>
        <p:spPr bwMode="auto">
          <a:xfrm>
            <a:off x="5288614" y="4005385"/>
            <a:ext cx="995869" cy="1151807"/>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34" name="TextBox 33"/>
          <p:cNvSpPr txBox="1"/>
          <p:nvPr/>
        </p:nvSpPr>
        <p:spPr>
          <a:xfrm>
            <a:off x="5717386" y="4278424"/>
            <a:ext cx="436338" cy="369332"/>
          </a:xfrm>
          <a:prstGeom prst="rect">
            <a:avLst/>
          </a:prstGeom>
          <a:noFill/>
        </p:spPr>
        <p:txBody>
          <a:bodyPr wrap="none" rtlCol="0">
            <a:spAutoFit/>
          </a:bodyPr>
          <a:lstStyle/>
          <a:p>
            <a:r>
              <a:rPr lang="en-US" dirty="0" smtClean="0"/>
              <a:t>R</a:t>
            </a:r>
            <a:r>
              <a:rPr lang="en-US" u="sng" dirty="0" smtClean="0"/>
              <a:t>I</a:t>
            </a:r>
            <a:endParaRPr lang="en-US" sz="1200" dirty="0"/>
          </a:p>
        </p:txBody>
      </p:sp>
      <p:cxnSp>
        <p:nvCxnSpPr>
          <p:cNvPr id="35" name="Straight Arrow Connector 34"/>
          <p:cNvCxnSpPr/>
          <p:nvPr/>
        </p:nvCxnSpPr>
        <p:spPr bwMode="auto">
          <a:xfrm>
            <a:off x="5293445" y="4011736"/>
            <a:ext cx="7978" cy="114545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36" name="Straight Arrow Connector 35"/>
          <p:cNvCxnSpPr/>
          <p:nvPr/>
        </p:nvCxnSpPr>
        <p:spPr bwMode="auto">
          <a:xfrm>
            <a:off x="5297434" y="5157192"/>
            <a:ext cx="987049"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37" name="TextBox 36"/>
          <p:cNvSpPr txBox="1"/>
          <p:nvPr/>
        </p:nvSpPr>
        <p:spPr>
          <a:xfrm>
            <a:off x="5456970" y="5199056"/>
            <a:ext cx="524503" cy="369332"/>
          </a:xfrm>
          <a:prstGeom prst="rect">
            <a:avLst/>
          </a:prstGeom>
          <a:noFill/>
        </p:spPr>
        <p:txBody>
          <a:bodyPr wrap="none" rtlCol="0">
            <a:spAutoFit/>
          </a:bodyPr>
          <a:lstStyle/>
          <a:p>
            <a:r>
              <a:rPr lang="en-US" dirty="0" err="1" smtClean="0"/>
              <a:t>RI</a:t>
            </a:r>
            <a:r>
              <a:rPr lang="en-US" sz="1200" dirty="0" err="1" smtClean="0"/>
              <a:t>p</a:t>
            </a:r>
            <a:endParaRPr lang="en-US" sz="1200" dirty="0"/>
          </a:p>
        </p:txBody>
      </p:sp>
      <p:sp>
        <p:nvSpPr>
          <p:cNvPr id="38" name="TextBox 37"/>
          <p:cNvSpPr txBox="1"/>
          <p:nvPr/>
        </p:nvSpPr>
        <p:spPr>
          <a:xfrm>
            <a:off x="4765714" y="4598500"/>
            <a:ext cx="522900" cy="369332"/>
          </a:xfrm>
          <a:prstGeom prst="rect">
            <a:avLst/>
          </a:prstGeom>
          <a:noFill/>
        </p:spPr>
        <p:txBody>
          <a:bodyPr wrap="none" rtlCol="0">
            <a:spAutoFit/>
          </a:bodyPr>
          <a:lstStyle/>
          <a:p>
            <a:r>
              <a:rPr lang="en-US" dirty="0" err="1" smtClean="0"/>
              <a:t>RI</a:t>
            </a:r>
            <a:r>
              <a:rPr lang="en-US" sz="1200" dirty="0" err="1" smtClean="0"/>
              <a:t>q</a:t>
            </a:r>
            <a:endParaRPr lang="en-US" sz="1200" dirty="0"/>
          </a:p>
        </p:txBody>
      </p:sp>
      <p:cxnSp>
        <p:nvCxnSpPr>
          <p:cNvPr id="41" name="Straight Arrow Connector 40"/>
          <p:cNvCxnSpPr/>
          <p:nvPr/>
        </p:nvCxnSpPr>
        <p:spPr bwMode="auto">
          <a:xfrm flipV="1">
            <a:off x="6284483" y="5150107"/>
            <a:ext cx="2713357" cy="7086"/>
          </a:xfrm>
          <a:prstGeom prst="straightConnector1">
            <a:avLst/>
          </a:prstGeom>
          <a:solidFill>
            <a:schemeClr val="accent1"/>
          </a:solidFill>
          <a:ln w="9525" cap="flat" cmpd="sng" algn="ctr">
            <a:solidFill>
              <a:schemeClr val="tx1"/>
            </a:solidFill>
            <a:prstDash val="solid"/>
            <a:round/>
            <a:headEnd type="none" w="med" len="med"/>
            <a:tailEnd type="arrow" w="med" len="med"/>
          </a:ln>
          <a:effectLst/>
        </p:spPr>
      </p:cxnSp>
      <p:sp>
        <p:nvSpPr>
          <p:cNvPr id="42" name="TextBox 41"/>
          <p:cNvSpPr txBox="1"/>
          <p:nvPr/>
        </p:nvSpPr>
        <p:spPr>
          <a:xfrm>
            <a:off x="7087540" y="3388214"/>
            <a:ext cx="436338" cy="369332"/>
          </a:xfrm>
          <a:prstGeom prst="rect">
            <a:avLst/>
          </a:prstGeom>
          <a:noFill/>
        </p:spPr>
        <p:txBody>
          <a:bodyPr wrap="square" rtlCol="0">
            <a:spAutoFit/>
          </a:bodyPr>
          <a:lstStyle/>
          <a:p>
            <a:r>
              <a:rPr lang="en-US" dirty="0" smtClean="0"/>
              <a:t>X</a:t>
            </a:r>
            <a:r>
              <a:rPr lang="en-US" u="sng" dirty="0" smtClean="0"/>
              <a:t>I</a:t>
            </a:r>
            <a:endParaRPr lang="en-US" sz="1200" dirty="0"/>
          </a:p>
        </p:txBody>
      </p:sp>
      <p:cxnSp>
        <p:nvCxnSpPr>
          <p:cNvPr id="43" name="Straight Arrow Connector 42"/>
          <p:cNvCxnSpPr/>
          <p:nvPr/>
        </p:nvCxnSpPr>
        <p:spPr bwMode="auto">
          <a:xfrm flipV="1">
            <a:off x="9022266" y="1905028"/>
            <a:ext cx="9360" cy="3245079"/>
          </a:xfrm>
          <a:prstGeom prst="straightConnector1">
            <a:avLst/>
          </a:prstGeom>
          <a:solidFill>
            <a:schemeClr val="accent1"/>
          </a:solidFill>
          <a:ln w="9525" cap="flat" cmpd="sng" algn="ctr">
            <a:solidFill>
              <a:schemeClr val="tx1"/>
            </a:solidFill>
            <a:prstDash val="solid"/>
            <a:round/>
            <a:headEnd type="none" w="med" len="med"/>
            <a:tailEnd type="arrow" w="med" len="med"/>
          </a:ln>
          <a:effectLst/>
        </p:spPr>
      </p:cxnSp>
      <p:cxnSp>
        <p:nvCxnSpPr>
          <p:cNvPr id="44" name="Straight Arrow Connector 43"/>
          <p:cNvCxnSpPr/>
          <p:nvPr/>
        </p:nvCxnSpPr>
        <p:spPr bwMode="auto">
          <a:xfrm flipV="1">
            <a:off x="6308909" y="1930642"/>
            <a:ext cx="2713357" cy="3226553"/>
          </a:xfrm>
          <a:prstGeom prst="straightConnector1">
            <a:avLst/>
          </a:prstGeom>
          <a:solidFill>
            <a:schemeClr val="accent1"/>
          </a:solidFill>
          <a:ln w="9525" cap="flat" cmpd="sng" algn="ctr">
            <a:solidFill>
              <a:schemeClr val="tx1"/>
            </a:solidFill>
            <a:prstDash val="solid"/>
            <a:round/>
            <a:headEnd type="none" w="med" len="med"/>
            <a:tailEnd type="arrow" w="med" len="med"/>
          </a:ln>
          <a:effectLst/>
        </p:spPr>
      </p:cxnSp>
      <p:sp>
        <p:nvSpPr>
          <p:cNvPr id="45" name="TextBox 44"/>
          <p:cNvSpPr txBox="1"/>
          <p:nvPr/>
        </p:nvSpPr>
        <p:spPr>
          <a:xfrm>
            <a:off x="9031626" y="3500806"/>
            <a:ext cx="524503" cy="369332"/>
          </a:xfrm>
          <a:prstGeom prst="rect">
            <a:avLst/>
          </a:prstGeom>
          <a:noFill/>
        </p:spPr>
        <p:txBody>
          <a:bodyPr wrap="square" rtlCol="0">
            <a:spAutoFit/>
          </a:bodyPr>
          <a:lstStyle/>
          <a:p>
            <a:r>
              <a:rPr lang="en-US" dirty="0" err="1"/>
              <a:t>X</a:t>
            </a:r>
            <a:r>
              <a:rPr lang="en-US" dirty="0" err="1" smtClean="0"/>
              <a:t>I</a:t>
            </a:r>
            <a:r>
              <a:rPr lang="en-US" sz="1200" dirty="0" err="1" smtClean="0"/>
              <a:t>p</a:t>
            </a:r>
            <a:endParaRPr lang="en-US" sz="1200" dirty="0"/>
          </a:p>
        </p:txBody>
      </p:sp>
      <p:sp>
        <p:nvSpPr>
          <p:cNvPr id="46" name="TextBox 45"/>
          <p:cNvSpPr txBox="1"/>
          <p:nvPr/>
        </p:nvSpPr>
        <p:spPr>
          <a:xfrm>
            <a:off x="7641161" y="5190681"/>
            <a:ext cx="522900" cy="369332"/>
          </a:xfrm>
          <a:prstGeom prst="rect">
            <a:avLst/>
          </a:prstGeom>
          <a:noFill/>
        </p:spPr>
        <p:txBody>
          <a:bodyPr wrap="square" rtlCol="0">
            <a:spAutoFit/>
          </a:bodyPr>
          <a:lstStyle/>
          <a:p>
            <a:r>
              <a:rPr lang="en-US" dirty="0" err="1"/>
              <a:t>X</a:t>
            </a:r>
            <a:r>
              <a:rPr lang="en-US" dirty="0" err="1" smtClean="0"/>
              <a:t>I</a:t>
            </a:r>
            <a:r>
              <a:rPr lang="en-US" sz="1200" dirty="0" err="1" smtClean="0"/>
              <a:t>q</a:t>
            </a:r>
            <a:endParaRPr lang="en-US" sz="1200" dirty="0"/>
          </a:p>
        </p:txBody>
      </p:sp>
      <p:sp>
        <p:nvSpPr>
          <p:cNvPr id="59" name="TextBox 58"/>
          <p:cNvSpPr txBox="1"/>
          <p:nvPr/>
        </p:nvSpPr>
        <p:spPr>
          <a:xfrm>
            <a:off x="5531569" y="4689367"/>
            <a:ext cx="344966" cy="369332"/>
          </a:xfrm>
          <a:prstGeom prst="rect">
            <a:avLst/>
          </a:prstGeom>
          <a:noFill/>
          <a:ln>
            <a:noFill/>
          </a:ln>
        </p:spPr>
        <p:txBody>
          <a:bodyPr wrap="none" rtlCol="0">
            <a:spAutoFit/>
          </a:bodyPr>
          <a:lstStyle/>
          <a:p>
            <a:r>
              <a:rPr lang="el-GR" dirty="0" smtClean="0">
                <a:solidFill>
                  <a:schemeClr val="bg2"/>
                </a:solidFill>
              </a:rPr>
              <a:t>φ</a:t>
            </a:r>
            <a:endParaRPr lang="en-US" dirty="0">
              <a:solidFill>
                <a:schemeClr val="bg2"/>
              </a:solidFill>
            </a:endParaRPr>
          </a:p>
        </p:txBody>
      </p:sp>
      <p:sp>
        <p:nvSpPr>
          <p:cNvPr id="60" name="Arc 59"/>
          <p:cNvSpPr/>
          <p:nvPr/>
        </p:nvSpPr>
        <p:spPr bwMode="auto">
          <a:xfrm rot="16600410">
            <a:off x="5558390" y="5035311"/>
            <a:ext cx="726624" cy="187133"/>
          </a:xfrm>
          <a:prstGeom prst="arc">
            <a:avLst/>
          </a:prstGeom>
          <a:noFill/>
          <a:ln w="9525" cap="flat" cmpd="sng" algn="ctr">
            <a:solidFill>
              <a:schemeClr val="bg2"/>
            </a:solidFill>
            <a:prstDash val="solid"/>
            <a:round/>
            <a:headEnd type="oval"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bg2"/>
              </a:solidFill>
              <a:effectLst/>
              <a:latin typeface="Calibri" pitchFamily="34" charset="0"/>
            </a:endParaRPr>
          </a:p>
        </p:txBody>
      </p:sp>
      <p:sp>
        <p:nvSpPr>
          <p:cNvPr id="67" name="Rectangle 66"/>
          <p:cNvSpPr/>
          <p:nvPr/>
        </p:nvSpPr>
        <p:spPr bwMode="auto">
          <a:xfrm rot="18626586">
            <a:off x="6228427" y="4968751"/>
            <a:ext cx="160966" cy="132826"/>
          </a:xfrm>
          <a:prstGeom prst="rect">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bg2"/>
              </a:solidFill>
              <a:effectLst/>
              <a:latin typeface="Calibri" pitchFamily="34" charset="0"/>
            </a:endParaRPr>
          </a:p>
        </p:txBody>
      </p:sp>
      <p:sp>
        <p:nvSpPr>
          <p:cNvPr id="69" name="TextBox 68"/>
          <p:cNvSpPr txBox="1"/>
          <p:nvPr/>
        </p:nvSpPr>
        <p:spPr>
          <a:xfrm>
            <a:off x="8626995" y="2380772"/>
            <a:ext cx="344966" cy="369332"/>
          </a:xfrm>
          <a:prstGeom prst="rect">
            <a:avLst/>
          </a:prstGeom>
          <a:noFill/>
          <a:ln>
            <a:noFill/>
          </a:ln>
        </p:spPr>
        <p:txBody>
          <a:bodyPr wrap="none" rtlCol="0">
            <a:spAutoFit/>
          </a:bodyPr>
          <a:lstStyle/>
          <a:p>
            <a:r>
              <a:rPr lang="el-GR" dirty="0" smtClean="0">
                <a:solidFill>
                  <a:schemeClr val="bg2"/>
                </a:solidFill>
              </a:rPr>
              <a:t>φ</a:t>
            </a:r>
            <a:endParaRPr lang="en-US" dirty="0">
              <a:solidFill>
                <a:schemeClr val="bg2"/>
              </a:solidFill>
            </a:endParaRPr>
          </a:p>
        </p:txBody>
      </p:sp>
      <p:sp>
        <p:nvSpPr>
          <p:cNvPr id="70" name="Arc 69"/>
          <p:cNvSpPr/>
          <p:nvPr/>
        </p:nvSpPr>
        <p:spPr bwMode="auto">
          <a:xfrm rot="10503261">
            <a:off x="8685121" y="2187630"/>
            <a:ext cx="557020" cy="243479"/>
          </a:xfrm>
          <a:prstGeom prst="arc">
            <a:avLst/>
          </a:prstGeom>
          <a:noFill/>
          <a:ln w="9525" cap="flat" cmpd="sng" algn="ctr">
            <a:solidFill>
              <a:schemeClr val="bg2"/>
            </a:solidFill>
            <a:prstDash val="solid"/>
            <a:round/>
            <a:headEnd type="oval"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bg2"/>
              </a:solidFill>
              <a:effectLst/>
              <a:latin typeface="Calibri" pitchFamily="34" charset="0"/>
            </a:endParaRPr>
          </a:p>
        </p:txBody>
      </p:sp>
      <p:sp>
        <p:nvSpPr>
          <p:cNvPr id="71" name="TextBox 70"/>
          <p:cNvSpPr txBox="1"/>
          <p:nvPr/>
        </p:nvSpPr>
        <p:spPr>
          <a:xfrm>
            <a:off x="6621126" y="5914409"/>
            <a:ext cx="3284874" cy="369332"/>
          </a:xfrm>
          <a:prstGeom prst="rect">
            <a:avLst/>
          </a:prstGeom>
          <a:noFill/>
          <a:ln>
            <a:noFill/>
          </a:ln>
        </p:spPr>
        <p:txBody>
          <a:bodyPr wrap="none" rtlCol="0">
            <a:spAutoFit/>
          </a:bodyPr>
          <a:lstStyle/>
          <a:p>
            <a:r>
              <a:rPr lang="fi-FI" dirty="0" smtClean="0">
                <a:solidFill>
                  <a:schemeClr val="accent1"/>
                </a:solidFill>
              </a:rPr>
              <a:t>j </a:t>
            </a:r>
            <a:r>
              <a:rPr lang="fi-FI" dirty="0" smtClean="0">
                <a:solidFill>
                  <a:schemeClr val="accent1"/>
                </a:solidFill>
                <a:sym typeface="Wingdings" panose="05000000000000000000" pitchFamily="2" charset="2"/>
              </a:rPr>
              <a:t> 90 </a:t>
            </a:r>
            <a:r>
              <a:rPr lang="fi-FI" dirty="0" err="1" smtClean="0">
                <a:solidFill>
                  <a:schemeClr val="accent1"/>
                </a:solidFill>
                <a:sym typeface="Wingdings" panose="05000000000000000000" pitchFamily="2" charset="2"/>
              </a:rPr>
              <a:t>deg</a:t>
            </a:r>
            <a:r>
              <a:rPr lang="fi-FI" dirty="0" smtClean="0">
                <a:solidFill>
                  <a:schemeClr val="accent1"/>
                </a:solidFill>
                <a:sym typeface="Wingdings" panose="05000000000000000000" pitchFamily="2" charset="2"/>
              </a:rPr>
              <a:t>. </a:t>
            </a:r>
            <a:r>
              <a:rPr lang="fi-FI" dirty="0" err="1" smtClean="0">
                <a:solidFill>
                  <a:schemeClr val="accent1"/>
                </a:solidFill>
                <a:sym typeface="Wingdings" panose="05000000000000000000" pitchFamily="2" charset="2"/>
              </a:rPr>
              <a:t>Counter</a:t>
            </a:r>
            <a:r>
              <a:rPr lang="fi-FI" dirty="0" err="1">
                <a:solidFill>
                  <a:schemeClr val="accent1"/>
                </a:solidFill>
                <a:sym typeface="Wingdings" panose="05000000000000000000" pitchFamily="2" charset="2"/>
              </a:rPr>
              <a:t>-</a:t>
            </a:r>
            <a:r>
              <a:rPr lang="fi-FI" dirty="0" err="1" smtClean="0">
                <a:solidFill>
                  <a:schemeClr val="accent1"/>
                </a:solidFill>
                <a:sym typeface="Wingdings" panose="05000000000000000000" pitchFamily="2" charset="2"/>
              </a:rPr>
              <a:t>clockwise</a:t>
            </a:r>
            <a:endParaRPr lang="en-US" dirty="0">
              <a:solidFill>
                <a:schemeClr val="bg2"/>
              </a:solidFill>
            </a:endParaRPr>
          </a:p>
        </p:txBody>
      </p:sp>
      <p:sp>
        <p:nvSpPr>
          <p:cNvPr id="72" name="Arc 71"/>
          <p:cNvSpPr/>
          <p:nvPr/>
        </p:nvSpPr>
        <p:spPr bwMode="auto">
          <a:xfrm rot="2722827">
            <a:off x="6152322" y="6078947"/>
            <a:ext cx="518681" cy="182417"/>
          </a:xfrm>
          <a:prstGeom prst="arc">
            <a:avLst/>
          </a:prstGeom>
          <a:noFill/>
          <a:ln w="9525" cap="flat" cmpd="sng" algn="ctr">
            <a:solidFill>
              <a:schemeClr val="accent1">
                <a:lumMod val="75000"/>
              </a:schemeClr>
            </a:solidFill>
            <a:prstDash val="solid"/>
            <a:round/>
            <a:headEnd type="triangl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bg2"/>
              </a:solidFill>
              <a:effectLst/>
              <a:latin typeface="Calibri" pitchFamily="34" charset="0"/>
            </a:endParaRPr>
          </a:p>
        </p:txBody>
      </p:sp>
      <p:cxnSp>
        <p:nvCxnSpPr>
          <p:cNvPr id="73" name="Straight Arrow Connector 72"/>
          <p:cNvCxnSpPr/>
          <p:nvPr/>
        </p:nvCxnSpPr>
        <p:spPr bwMode="auto">
          <a:xfrm flipV="1">
            <a:off x="6411663" y="6354822"/>
            <a:ext cx="748708" cy="4303"/>
          </a:xfrm>
          <a:prstGeom prst="straightConnector1">
            <a:avLst/>
          </a:prstGeom>
          <a:solidFill>
            <a:schemeClr val="accent1"/>
          </a:solidFill>
          <a:ln w="9525" cap="flat" cmpd="sng" algn="ctr">
            <a:solidFill>
              <a:schemeClr val="tx1"/>
            </a:solidFill>
            <a:prstDash val="solid"/>
            <a:round/>
            <a:headEnd type="none" w="med" len="med"/>
            <a:tailEnd type="arrow" w="med" len="med"/>
          </a:ln>
          <a:effectLst/>
        </p:spPr>
      </p:cxnSp>
      <p:cxnSp>
        <p:nvCxnSpPr>
          <p:cNvPr id="76" name="Straight Arrow Connector 75"/>
          <p:cNvCxnSpPr/>
          <p:nvPr/>
        </p:nvCxnSpPr>
        <p:spPr bwMode="auto">
          <a:xfrm flipV="1">
            <a:off x="6437646" y="5717606"/>
            <a:ext cx="15592" cy="623073"/>
          </a:xfrm>
          <a:prstGeom prst="straightConnector1">
            <a:avLst/>
          </a:prstGeom>
          <a:solidFill>
            <a:schemeClr val="accent1"/>
          </a:solidFill>
          <a:ln w="9525" cap="flat" cmpd="sng" algn="ctr">
            <a:solidFill>
              <a:schemeClr val="tx1"/>
            </a:solidFill>
            <a:prstDash val="solid"/>
            <a:round/>
            <a:headEnd type="none" w="med" len="med"/>
            <a:tailEnd type="arrow" w="med" len="med"/>
          </a:ln>
          <a:effectLst/>
        </p:spPr>
      </p:cxnSp>
      <p:graphicFrame>
        <p:nvGraphicFramePr>
          <p:cNvPr id="78" name="Object 5"/>
          <p:cNvGraphicFramePr>
            <a:graphicFrameLocks noChangeAspect="1"/>
          </p:cNvGraphicFramePr>
          <p:nvPr>
            <p:extLst>
              <p:ext uri="{D42A27DB-BD31-4B8C-83A1-F6EECF244321}">
                <p14:modId xmlns:p14="http://schemas.microsoft.com/office/powerpoint/2010/main" val="3256350194"/>
              </p:ext>
            </p:extLst>
          </p:nvPr>
        </p:nvGraphicFramePr>
        <p:xfrm>
          <a:off x="4808271" y="5956251"/>
          <a:ext cx="1282141" cy="384428"/>
        </p:xfrm>
        <a:graphic>
          <a:graphicData uri="http://schemas.openxmlformats.org/presentationml/2006/ole">
            <mc:AlternateContent xmlns:mc="http://schemas.openxmlformats.org/markup-compatibility/2006">
              <mc:Choice xmlns:v="urn:schemas-microsoft-com:vml" Requires="v">
                <p:oleObj spid="_x0000_s39342" name="Kaava" r:id="rId4" imgW="622080" imgH="215640" progId="Equation.3">
                  <p:embed/>
                </p:oleObj>
              </mc:Choice>
              <mc:Fallback>
                <p:oleObj name="Kaava" r:id="rId4" imgW="622080" imgH="215640" progId="Equation.3">
                  <p:embed/>
                  <p:pic>
                    <p:nvPicPr>
                      <p:cNvPr id="0" name=""/>
                      <p:cNvPicPr>
                        <a:picLocks noChangeAspect="1" noChangeArrowheads="1"/>
                      </p:cNvPicPr>
                      <p:nvPr/>
                    </p:nvPicPr>
                    <p:blipFill>
                      <a:blip r:embed="rId5"/>
                      <a:srcRect/>
                      <a:stretch>
                        <a:fillRect/>
                      </a:stretch>
                    </p:blipFill>
                    <p:spPr bwMode="auto">
                      <a:xfrm>
                        <a:off x="4808271" y="5956251"/>
                        <a:ext cx="1282141" cy="384428"/>
                      </a:xfrm>
                      <a:prstGeom prst="rect">
                        <a:avLst/>
                      </a:prstGeom>
                      <a:noFill/>
                      <a:ln>
                        <a:noFill/>
                      </a:ln>
                      <a:extLst/>
                    </p:spPr>
                  </p:pic>
                </p:oleObj>
              </mc:Fallback>
            </mc:AlternateContent>
          </a:graphicData>
        </a:graphic>
      </p:graphicFrame>
      <p:cxnSp>
        <p:nvCxnSpPr>
          <p:cNvPr id="80" name="Straight Arrow Connector 79"/>
          <p:cNvCxnSpPr/>
          <p:nvPr/>
        </p:nvCxnSpPr>
        <p:spPr bwMode="auto">
          <a:xfrm flipH="1" flipV="1">
            <a:off x="6453239" y="5243032"/>
            <a:ext cx="634301" cy="618772"/>
          </a:xfrm>
          <a:prstGeom prst="straightConnector1">
            <a:avLst/>
          </a:prstGeom>
          <a:ln>
            <a:headEnd type="none" w="med" len="med"/>
            <a:tailEnd type="triangle"/>
          </a:ln>
        </p:spPr>
        <p:style>
          <a:lnRef idx="1">
            <a:schemeClr val="accent1"/>
          </a:lnRef>
          <a:fillRef idx="0">
            <a:schemeClr val="accent1"/>
          </a:fillRef>
          <a:effectRef idx="0">
            <a:schemeClr val="accent1"/>
          </a:effectRef>
          <a:fontRef idx="minor">
            <a:schemeClr val="tx1"/>
          </a:fontRef>
        </p:style>
      </p:cxnSp>
      <p:graphicFrame>
        <p:nvGraphicFramePr>
          <p:cNvPr id="83" name="Object 5"/>
          <p:cNvGraphicFramePr>
            <a:graphicFrameLocks noChangeAspect="1"/>
          </p:cNvGraphicFramePr>
          <p:nvPr>
            <p:extLst>
              <p:ext uri="{D42A27DB-BD31-4B8C-83A1-F6EECF244321}">
                <p14:modId xmlns:p14="http://schemas.microsoft.com/office/powerpoint/2010/main" val="2536451957"/>
              </p:ext>
            </p:extLst>
          </p:nvPr>
        </p:nvGraphicFramePr>
        <p:xfrm>
          <a:off x="506413" y="1712913"/>
          <a:ext cx="6530975" cy="511175"/>
        </p:xfrm>
        <a:graphic>
          <a:graphicData uri="http://schemas.openxmlformats.org/presentationml/2006/ole">
            <mc:AlternateContent xmlns:mc="http://schemas.openxmlformats.org/markup-compatibility/2006">
              <mc:Choice xmlns:v="urn:schemas-microsoft-com:vml" Requires="v">
                <p:oleObj spid="_x0000_s39343" name="Kaava" r:id="rId6" imgW="2387520" imgH="215640" progId="Equation.3">
                  <p:embed/>
                </p:oleObj>
              </mc:Choice>
              <mc:Fallback>
                <p:oleObj name="Kaava" r:id="rId6" imgW="2387520" imgH="215640" progId="Equation.3">
                  <p:embed/>
                  <p:pic>
                    <p:nvPicPr>
                      <p:cNvPr id="0" name=""/>
                      <p:cNvPicPr>
                        <a:picLocks noChangeAspect="1" noChangeArrowheads="1"/>
                      </p:cNvPicPr>
                      <p:nvPr/>
                    </p:nvPicPr>
                    <p:blipFill>
                      <a:blip r:embed="rId7"/>
                      <a:srcRect/>
                      <a:stretch>
                        <a:fillRect/>
                      </a:stretch>
                    </p:blipFill>
                    <p:spPr bwMode="auto">
                      <a:xfrm>
                        <a:off x="506413" y="1712913"/>
                        <a:ext cx="6530975" cy="511175"/>
                      </a:xfrm>
                      <a:prstGeom prst="rect">
                        <a:avLst/>
                      </a:prstGeom>
                      <a:noFill/>
                      <a:ln>
                        <a:noFill/>
                      </a:ln>
                      <a:extLst/>
                    </p:spPr>
                  </p:pic>
                </p:oleObj>
              </mc:Fallback>
            </mc:AlternateContent>
          </a:graphicData>
        </a:graphic>
      </p:graphicFrame>
      <p:cxnSp>
        <p:nvCxnSpPr>
          <p:cNvPr id="8" name="Straight Connector 7"/>
          <p:cNvCxnSpPr/>
          <p:nvPr/>
        </p:nvCxnSpPr>
        <p:spPr bwMode="auto">
          <a:xfrm flipV="1">
            <a:off x="5313040" y="3971406"/>
            <a:ext cx="3684800" cy="33658"/>
          </a:xfrm>
          <a:prstGeom prst="line">
            <a:avLst/>
          </a:prstGeom>
          <a:ln w="19050">
            <a:prstDash val="dash"/>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9" name="TextBox 8"/>
          <p:cNvSpPr txBox="1"/>
          <p:nvPr/>
        </p:nvSpPr>
        <p:spPr>
          <a:xfrm>
            <a:off x="6361196" y="3666899"/>
            <a:ext cx="806631" cy="369332"/>
          </a:xfrm>
          <a:prstGeom prst="rect">
            <a:avLst/>
          </a:prstGeom>
          <a:noFill/>
        </p:spPr>
        <p:txBody>
          <a:bodyPr wrap="none" rtlCol="0">
            <a:spAutoFit/>
          </a:bodyPr>
          <a:lstStyle/>
          <a:p>
            <a:r>
              <a:rPr lang="en-US" dirty="0" smtClean="0">
                <a:solidFill>
                  <a:schemeClr val="accent2"/>
                </a:solidFill>
              </a:rPr>
              <a:t>“</a:t>
            </a:r>
            <a:r>
              <a:rPr lang="en-US" dirty="0" err="1" smtClean="0">
                <a:solidFill>
                  <a:schemeClr val="accent2"/>
                </a:solidFill>
              </a:rPr>
              <a:t>U</a:t>
            </a:r>
            <a:r>
              <a:rPr lang="en-US" sz="1200" dirty="0" err="1" smtClean="0">
                <a:solidFill>
                  <a:schemeClr val="accent2"/>
                </a:solidFill>
              </a:rPr>
              <a:t>loss</a:t>
            </a:r>
            <a:r>
              <a:rPr lang="en-US" dirty="0" smtClean="0">
                <a:solidFill>
                  <a:schemeClr val="accent2"/>
                </a:solidFill>
              </a:rPr>
              <a:t>”</a:t>
            </a:r>
            <a:endParaRPr lang="en-US" dirty="0">
              <a:solidFill>
                <a:schemeClr val="accent2"/>
              </a:solidFill>
            </a:endParaRPr>
          </a:p>
        </p:txBody>
      </p:sp>
      <p:graphicFrame>
        <p:nvGraphicFramePr>
          <p:cNvPr id="48" name="Object 5"/>
          <p:cNvGraphicFramePr>
            <a:graphicFrameLocks noChangeAspect="1"/>
          </p:cNvGraphicFramePr>
          <p:nvPr>
            <p:extLst>
              <p:ext uri="{D42A27DB-BD31-4B8C-83A1-F6EECF244321}">
                <p14:modId xmlns:p14="http://schemas.microsoft.com/office/powerpoint/2010/main" val="2082962663"/>
              </p:ext>
            </p:extLst>
          </p:nvPr>
        </p:nvGraphicFramePr>
        <p:xfrm>
          <a:off x="1132631" y="2775038"/>
          <a:ext cx="1520825" cy="487362"/>
        </p:xfrm>
        <a:graphic>
          <a:graphicData uri="http://schemas.openxmlformats.org/presentationml/2006/ole">
            <mc:AlternateContent xmlns:mc="http://schemas.openxmlformats.org/markup-compatibility/2006">
              <mc:Choice xmlns:v="urn:schemas-microsoft-com:vml" Requires="v">
                <p:oleObj spid="_x0000_s39344" name="Kaava" r:id="rId8" imgW="647640" imgH="241200" progId="Equation.3">
                  <p:embed/>
                </p:oleObj>
              </mc:Choice>
              <mc:Fallback>
                <p:oleObj name="Kaava" r:id="rId8" imgW="647640" imgH="241200" progId="Equation.3">
                  <p:embed/>
                  <p:pic>
                    <p:nvPicPr>
                      <p:cNvPr id="0" name=""/>
                      <p:cNvPicPr>
                        <a:picLocks noChangeAspect="1" noChangeArrowheads="1"/>
                      </p:cNvPicPr>
                      <p:nvPr/>
                    </p:nvPicPr>
                    <p:blipFill>
                      <a:blip r:embed="rId9"/>
                      <a:srcRect/>
                      <a:stretch>
                        <a:fillRect/>
                      </a:stretch>
                    </p:blipFill>
                    <p:spPr bwMode="auto">
                      <a:xfrm>
                        <a:off x="1132631" y="2775038"/>
                        <a:ext cx="1520825" cy="487362"/>
                      </a:xfrm>
                      <a:prstGeom prst="rect">
                        <a:avLst/>
                      </a:prstGeom>
                      <a:noFill/>
                      <a:ln>
                        <a:noFill/>
                      </a:ln>
                      <a:extLst/>
                    </p:spPr>
                  </p:pic>
                </p:oleObj>
              </mc:Fallback>
            </mc:AlternateContent>
          </a:graphicData>
        </a:graphic>
      </p:graphicFrame>
      <p:sp>
        <p:nvSpPr>
          <p:cNvPr id="49" name="Rectangle 48"/>
          <p:cNvSpPr/>
          <p:nvPr/>
        </p:nvSpPr>
        <p:spPr bwMode="auto">
          <a:xfrm rot="16200000">
            <a:off x="6365538" y="1720517"/>
            <a:ext cx="511175" cy="487179"/>
          </a:xfrm>
          <a:prstGeom prst="rect">
            <a:avLst/>
          </a:prstGeom>
          <a:noFill/>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bg2"/>
              </a:solidFill>
              <a:effectLst/>
              <a:latin typeface="Calibri" pitchFamily="34" charset="0"/>
            </a:endParaRPr>
          </a:p>
        </p:txBody>
      </p:sp>
      <p:sp>
        <p:nvSpPr>
          <p:cNvPr id="50" name="TextBox 49"/>
          <p:cNvSpPr txBox="1"/>
          <p:nvPr/>
        </p:nvSpPr>
        <p:spPr>
          <a:xfrm>
            <a:off x="3519943" y="4019764"/>
            <a:ext cx="881973" cy="369332"/>
          </a:xfrm>
          <a:prstGeom prst="rect">
            <a:avLst/>
          </a:prstGeom>
          <a:noFill/>
        </p:spPr>
        <p:txBody>
          <a:bodyPr wrap="none" rtlCol="0">
            <a:spAutoFit/>
          </a:bodyPr>
          <a:lstStyle/>
          <a:p>
            <a:r>
              <a:rPr lang="en-US" u="sng" dirty="0" smtClean="0"/>
              <a:t>U</a:t>
            </a:r>
            <a:r>
              <a:rPr lang="en-US" sz="1200" dirty="0" smtClean="0"/>
              <a:t>phase,2</a:t>
            </a:r>
            <a:endParaRPr lang="en-US" sz="1200" dirty="0"/>
          </a:p>
        </p:txBody>
      </p:sp>
    </p:spTree>
    <p:extLst>
      <p:ext uri="{BB962C8B-B14F-4D97-AF65-F5344CB8AC3E}">
        <p14:creationId xmlns:p14="http://schemas.microsoft.com/office/powerpoint/2010/main" val="4065529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0"/>
                                        </p:tgtEl>
                                        <p:attrNameLst>
                                          <p:attrName>style.visibility</p:attrName>
                                        </p:attrNameLst>
                                      </p:cBhvr>
                                      <p:to>
                                        <p:strVal val="visible"/>
                                      </p:to>
                                    </p:set>
                                    <p:animEffect transition="in" filter="fade">
                                      <p:cBhvr>
                                        <p:cTn id="10" dur="500"/>
                                        <p:tgtEl>
                                          <p:spTgt spid="50"/>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fade">
                                      <p:cBhvr>
                                        <p:cTn id="15" dur="500"/>
                                        <p:tgtEl>
                                          <p:spTgt spid="23"/>
                                        </p:tgtEl>
                                      </p:cBhvr>
                                    </p:animEffect>
                                  </p:childTnLst>
                                </p:cTn>
                              </p:par>
                              <p:par>
                                <p:cTn id="16" presetID="10" presetClass="entr" presetSubtype="0" fill="hold" nodeType="with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fade">
                                      <p:cBhvr>
                                        <p:cTn id="18" dur="500"/>
                                        <p:tgtEl>
                                          <p:spTgt spid="22"/>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1"/>
                                        </p:tgtEl>
                                        <p:attrNameLst>
                                          <p:attrName>style.visibility</p:attrName>
                                        </p:attrNameLst>
                                      </p:cBhvr>
                                      <p:to>
                                        <p:strVal val="visible"/>
                                      </p:to>
                                    </p:set>
                                    <p:animEffect transition="in" filter="fade">
                                      <p:cBhvr>
                                        <p:cTn id="21" dur="500"/>
                                        <p:tgtEl>
                                          <p:spTgt spid="21"/>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fade">
                                      <p:cBhvr>
                                        <p:cTn id="24" dur="500"/>
                                        <p:tgtEl>
                                          <p:spTgt spid="20"/>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1"/>
                                        </p:tgtEl>
                                        <p:attrNameLst>
                                          <p:attrName>style.visibility</p:attrName>
                                        </p:attrNameLst>
                                      </p:cBhvr>
                                      <p:to>
                                        <p:strVal val="visible"/>
                                      </p:to>
                                    </p:set>
                                    <p:animEffect transition="in" filter="fade">
                                      <p:cBhvr>
                                        <p:cTn id="29" dur="500"/>
                                        <p:tgtEl>
                                          <p:spTgt spid="31"/>
                                        </p:tgtEl>
                                      </p:cBhvr>
                                    </p:animEffect>
                                  </p:childTnLst>
                                </p:cTn>
                              </p:par>
                              <p:par>
                                <p:cTn id="30" presetID="10" presetClass="entr" presetSubtype="0" fill="hold" nodeType="withEffect">
                                  <p:stCondLst>
                                    <p:cond delay="0"/>
                                  </p:stCondLst>
                                  <p:childTnLst>
                                    <p:set>
                                      <p:cBhvr>
                                        <p:cTn id="31" dur="1" fill="hold">
                                          <p:stCondLst>
                                            <p:cond delay="0"/>
                                          </p:stCondLst>
                                        </p:cTn>
                                        <p:tgtEl>
                                          <p:spTgt spid="27"/>
                                        </p:tgtEl>
                                        <p:attrNameLst>
                                          <p:attrName>style.visibility</p:attrName>
                                        </p:attrNameLst>
                                      </p:cBhvr>
                                      <p:to>
                                        <p:strVal val="visible"/>
                                      </p:to>
                                    </p:set>
                                    <p:animEffect transition="in" filter="fade">
                                      <p:cBhvr>
                                        <p:cTn id="32" dur="500"/>
                                        <p:tgtEl>
                                          <p:spTgt spid="27"/>
                                        </p:tgtEl>
                                      </p:cBhvr>
                                    </p:animEffect>
                                  </p:childTnLst>
                                </p:cTn>
                              </p:par>
                              <p:par>
                                <p:cTn id="33" presetID="10" presetClass="entr" presetSubtype="0" fill="hold" nodeType="withEffect">
                                  <p:stCondLst>
                                    <p:cond delay="0"/>
                                  </p:stCondLst>
                                  <p:childTnLst>
                                    <p:set>
                                      <p:cBhvr>
                                        <p:cTn id="34" dur="1" fill="hold">
                                          <p:stCondLst>
                                            <p:cond delay="0"/>
                                          </p:stCondLst>
                                        </p:cTn>
                                        <p:tgtEl>
                                          <p:spTgt spid="24"/>
                                        </p:tgtEl>
                                        <p:attrNameLst>
                                          <p:attrName>style.visibility</p:attrName>
                                        </p:attrNameLst>
                                      </p:cBhvr>
                                      <p:to>
                                        <p:strVal val="visible"/>
                                      </p:to>
                                    </p:set>
                                    <p:animEffect transition="in" filter="fade">
                                      <p:cBhvr>
                                        <p:cTn id="35" dur="500"/>
                                        <p:tgtEl>
                                          <p:spTgt spid="24"/>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32"/>
                                        </p:tgtEl>
                                        <p:attrNameLst>
                                          <p:attrName>style.visibility</p:attrName>
                                        </p:attrNameLst>
                                      </p:cBhvr>
                                      <p:to>
                                        <p:strVal val="visible"/>
                                      </p:to>
                                    </p:set>
                                    <p:animEffect transition="in" filter="fade">
                                      <p:cBhvr>
                                        <p:cTn id="38" dur="500"/>
                                        <p:tgtEl>
                                          <p:spTgt spid="32"/>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33"/>
                                        </p:tgtEl>
                                        <p:attrNameLst>
                                          <p:attrName>style.visibility</p:attrName>
                                        </p:attrNameLst>
                                      </p:cBhvr>
                                      <p:to>
                                        <p:strVal val="visible"/>
                                      </p:to>
                                    </p:set>
                                    <p:animEffect transition="in" filter="fade">
                                      <p:cBhvr>
                                        <p:cTn id="43" dur="500"/>
                                        <p:tgtEl>
                                          <p:spTgt spid="33"/>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34"/>
                                        </p:tgtEl>
                                        <p:attrNameLst>
                                          <p:attrName>style.visibility</p:attrName>
                                        </p:attrNameLst>
                                      </p:cBhvr>
                                      <p:to>
                                        <p:strVal val="visible"/>
                                      </p:to>
                                    </p:set>
                                    <p:animEffect transition="in" filter="fade">
                                      <p:cBhvr>
                                        <p:cTn id="46" dur="500"/>
                                        <p:tgtEl>
                                          <p:spTgt spid="34"/>
                                        </p:tgtEl>
                                      </p:cBhvr>
                                    </p:animEffect>
                                  </p:childTnLst>
                                </p:cTn>
                              </p:par>
                              <p:par>
                                <p:cTn id="47" presetID="10" presetClass="entr" presetSubtype="0" fill="hold" nodeType="withEffect">
                                  <p:stCondLst>
                                    <p:cond delay="0"/>
                                  </p:stCondLst>
                                  <p:childTnLst>
                                    <p:set>
                                      <p:cBhvr>
                                        <p:cTn id="48" dur="1" fill="hold">
                                          <p:stCondLst>
                                            <p:cond delay="0"/>
                                          </p:stCondLst>
                                        </p:cTn>
                                        <p:tgtEl>
                                          <p:spTgt spid="35"/>
                                        </p:tgtEl>
                                        <p:attrNameLst>
                                          <p:attrName>style.visibility</p:attrName>
                                        </p:attrNameLst>
                                      </p:cBhvr>
                                      <p:to>
                                        <p:strVal val="visible"/>
                                      </p:to>
                                    </p:set>
                                    <p:animEffect transition="in" filter="fade">
                                      <p:cBhvr>
                                        <p:cTn id="49" dur="500"/>
                                        <p:tgtEl>
                                          <p:spTgt spid="35"/>
                                        </p:tgtEl>
                                      </p:cBhvr>
                                    </p:animEffect>
                                  </p:childTnLst>
                                </p:cTn>
                              </p:par>
                              <p:par>
                                <p:cTn id="50" presetID="10" presetClass="entr" presetSubtype="0" fill="hold" nodeType="withEffect">
                                  <p:stCondLst>
                                    <p:cond delay="0"/>
                                  </p:stCondLst>
                                  <p:childTnLst>
                                    <p:set>
                                      <p:cBhvr>
                                        <p:cTn id="51" dur="1" fill="hold">
                                          <p:stCondLst>
                                            <p:cond delay="0"/>
                                          </p:stCondLst>
                                        </p:cTn>
                                        <p:tgtEl>
                                          <p:spTgt spid="36"/>
                                        </p:tgtEl>
                                        <p:attrNameLst>
                                          <p:attrName>style.visibility</p:attrName>
                                        </p:attrNameLst>
                                      </p:cBhvr>
                                      <p:to>
                                        <p:strVal val="visible"/>
                                      </p:to>
                                    </p:set>
                                    <p:animEffect transition="in" filter="fade">
                                      <p:cBhvr>
                                        <p:cTn id="52" dur="500"/>
                                        <p:tgtEl>
                                          <p:spTgt spid="36"/>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37"/>
                                        </p:tgtEl>
                                        <p:attrNameLst>
                                          <p:attrName>style.visibility</p:attrName>
                                        </p:attrNameLst>
                                      </p:cBhvr>
                                      <p:to>
                                        <p:strVal val="visible"/>
                                      </p:to>
                                    </p:set>
                                    <p:animEffect transition="in" filter="fade">
                                      <p:cBhvr>
                                        <p:cTn id="55" dur="500"/>
                                        <p:tgtEl>
                                          <p:spTgt spid="37"/>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38"/>
                                        </p:tgtEl>
                                        <p:attrNameLst>
                                          <p:attrName>style.visibility</p:attrName>
                                        </p:attrNameLst>
                                      </p:cBhvr>
                                      <p:to>
                                        <p:strVal val="visible"/>
                                      </p:to>
                                    </p:set>
                                    <p:animEffect transition="in" filter="fade">
                                      <p:cBhvr>
                                        <p:cTn id="58" dur="500"/>
                                        <p:tgtEl>
                                          <p:spTgt spid="38"/>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59"/>
                                        </p:tgtEl>
                                        <p:attrNameLst>
                                          <p:attrName>style.visibility</p:attrName>
                                        </p:attrNameLst>
                                      </p:cBhvr>
                                      <p:to>
                                        <p:strVal val="visible"/>
                                      </p:to>
                                    </p:set>
                                    <p:animEffect transition="in" filter="fade">
                                      <p:cBhvr>
                                        <p:cTn id="61" dur="500"/>
                                        <p:tgtEl>
                                          <p:spTgt spid="59"/>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60"/>
                                        </p:tgtEl>
                                        <p:attrNameLst>
                                          <p:attrName>style.visibility</p:attrName>
                                        </p:attrNameLst>
                                      </p:cBhvr>
                                      <p:to>
                                        <p:strVal val="visible"/>
                                      </p:to>
                                    </p:set>
                                    <p:animEffect transition="in" filter="fade">
                                      <p:cBhvr>
                                        <p:cTn id="64" dur="500"/>
                                        <p:tgtEl>
                                          <p:spTgt spid="60"/>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71"/>
                                        </p:tgtEl>
                                        <p:attrNameLst>
                                          <p:attrName>style.visibility</p:attrName>
                                        </p:attrNameLst>
                                      </p:cBhvr>
                                      <p:to>
                                        <p:strVal val="visible"/>
                                      </p:to>
                                    </p:set>
                                    <p:animEffect transition="in" filter="fade">
                                      <p:cBhvr>
                                        <p:cTn id="69" dur="500"/>
                                        <p:tgtEl>
                                          <p:spTgt spid="71"/>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72"/>
                                        </p:tgtEl>
                                        <p:attrNameLst>
                                          <p:attrName>style.visibility</p:attrName>
                                        </p:attrNameLst>
                                      </p:cBhvr>
                                      <p:to>
                                        <p:strVal val="visible"/>
                                      </p:to>
                                    </p:set>
                                    <p:animEffect transition="in" filter="fade">
                                      <p:cBhvr>
                                        <p:cTn id="72" dur="500"/>
                                        <p:tgtEl>
                                          <p:spTgt spid="72"/>
                                        </p:tgtEl>
                                      </p:cBhvr>
                                    </p:animEffect>
                                  </p:childTnLst>
                                </p:cTn>
                              </p:par>
                              <p:par>
                                <p:cTn id="73" presetID="10" presetClass="entr" presetSubtype="0" fill="hold" nodeType="withEffect">
                                  <p:stCondLst>
                                    <p:cond delay="0"/>
                                  </p:stCondLst>
                                  <p:childTnLst>
                                    <p:set>
                                      <p:cBhvr>
                                        <p:cTn id="74" dur="1" fill="hold">
                                          <p:stCondLst>
                                            <p:cond delay="0"/>
                                          </p:stCondLst>
                                        </p:cTn>
                                        <p:tgtEl>
                                          <p:spTgt spid="73"/>
                                        </p:tgtEl>
                                        <p:attrNameLst>
                                          <p:attrName>style.visibility</p:attrName>
                                        </p:attrNameLst>
                                      </p:cBhvr>
                                      <p:to>
                                        <p:strVal val="visible"/>
                                      </p:to>
                                    </p:set>
                                    <p:animEffect transition="in" filter="fade">
                                      <p:cBhvr>
                                        <p:cTn id="75" dur="500"/>
                                        <p:tgtEl>
                                          <p:spTgt spid="73"/>
                                        </p:tgtEl>
                                      </p:cBhvr>
                                    </p:animEffect>
                                  </p:childTnLst>
                                </p:cTn>
                              </p:par>
                              <p:par>
                                <p:cTn id="76" presetID="10" presetClass="entr" presetSubtype="0" fill="hold" nodeType="withEffect">
                                  <p:stCondLst>
                                    <p:cond delay="0"/>
                                  </p:stCondLst>
                                  <p:childTnLst>
                                    <p:set>
                                      <p:cBhvr>
                                        <p:cTn id="77" dur="1" fill="hold">
                                          <p:stCondLst>
                                            <p:cond delay="0"/>
                                          </p:stCondLst>
                                        </p:cTn>
                                        <p:tgtEl>
                                          <p:spTgt spid="76"/>
                                        </p:tgtEl>
                                        <p:attrNameLst>
                                          <p:attrName>style.visibility</p:attrName>
                                        </p:attrNameLst>
                                      </p:cBhvr>
                                      <p:to>
                                        <p:strVal val="visible"/>
                                      </p:to>
                                    </p:set>
                                    <p:animEffect transition="in" filter="fade">
                                      <p:cBhvr>
                                        <p:cTn id="78" dur="500"/>
                                        <p:tgtEl>
                                          <p:spTgt spid="76"/>
                                        </p:tgtEl>
                                      </p:cBhvr>
                                    </p:animEffect>
                                  </p:childTnLst>
                                </p:cTn>
                              </p:par>
                              <p:par>
                                <p:cTn id="79" presetID="10" presetClass="entr" presetSubtype="0" fill="hold" nodeType="withEffect">
                                  <p:stCondLst>
                                    <p:cond delay="0"/>
                                  </p:stCondLst>
                                  <p:childTnLst>
                                    <p:set>
                                      <p:cBhvr>
                                        <p:cTn id="80" dur="1" fill="hold">
                                          <p:stCondLst>
                                            <p:cond delay="0"/>
                                          </p:stCondLst>
                                        </p:cTn>
                                        <p:tgtEl>
                                          <p:spTgt spid="78"/>
                                        </p:tgtEl>
                                        <p:attrNameLst>
                                          <p:attrName>style.visibility</p:attrName>
                                        </p:attrNameLst>
                                      </p:cBhvr>
                                      <p:to>
                                        <p:strVal val="visible"/>
                                      </p:to>
                                    </p:set>
                                    <p:animEffect transition="in" filter="fade">
                                      <p:cBhvr>
                                        <p:cTn id="81" dur="500"/>
                                        <p:tgtEl>
                                          <p:spTgt spid="78"/>
                                        </p:tgtEl>
                                      </p:cBhvr>
                                    </p:animEffect>
                                  </p:childTnLst>
                                </p:cTn>
                              </p:par>
                              <p:par>
                                <p:cTn id="82" presetID="10" presetClass="entr" presetSubtype="0" fill="hold" grpId="0" nodeType="withEffect">
                                  <p:stCondLst>
                                    <p:cond delay="0"/>
                                  </p:stCondLst>
                                  <p:childTnLst>
                                    <p:set>
                                      <p:cBhvr>
                                        <p:cTn id="83" dur="1" fill="hold">
                                          <p:stCondLst>
                                            <p:cond delay="0"/>
                                          </p:stCondLst>
                                        </p:cTn>
                                        <p:tgtEl>
                                          <p:spTgt spid="67"/>
                                        </p:tgtEl>
                                        <p:attrNameLst>
                                          <p:attrName>style.visibility</p:attrName>
                                        </p:attrNameLst>
                                      </p:cBhvr>
                                      <p:to>
                                        <p:strVal val="visible"/>
                                      </p:to>
                                    </p:set>
                                    <p:animEffect transition="in" filter="fade">
                                      <p:cBhvr>
                                        <p:cTn id="84" dur="500"/>
                                        <p:tgtEl>
                                          <p:spTgt spid="67"/>
                                        </p:tgtEl>
                                      </p:cBhvr>
                                    </p:animEffect>
                                  </p:childTnLst>
                                </p:cTn>
                              </p:par>
                              <p:par>
                                <p:cTn id="85" presetID="10" presetClass="entr" presetSubtype="0" fill="hold" nodeType="withEffect">
                                  <p:stCondLst>
                                    <p:cond delay="0"/>
                                  </p:stCondLst>
                                  <p:childTnLst>
                                    <p:set>
                                      <p:cBhvr>
                                        <p:cTn id="86" dur="1" fill="hold">
                                          <p:stCondLst>
                                            <p:cond delay="0"/>
                                          </p:stCondLst>
                                        </p:cTn>
                                        <p:tgtEl>
                                          <p:spTgt spid="80"/>
                                        </p:tgtEl>
                                        <p:attrNameLst>
                                          <p:attrName>style.visibility</p:attrName>
                                        </p:attrNameLst>
                                      </p:cBhvr>
                                      <p:to>
                                        <p:strVal val="visible"/>
                                      </p:to>
                                    </p:set>
                                    <p:animEffect transition="in" filter="fade">
                                      <p:cBhvr>
                                        <p:cTn id="87" dur="500"/>
                                        <p:tgtEl>
                                          <p:spTgt spid="80"/>
                                        </p:tgtEl>
                                      </p:cBhvr>
                                    </p:animEffect>
                                  </p:childTnLst>
                                </p:cTn>
                              </p:par>
                              <p:par>
                                <p:cTn id="88" presetID="10" presetClass="entr" presetSubtype="0" fill="hold" grpId="0" nodeType="withEffect">
                                  <p:stCondLst>
                                    <p:cond delay="0"/>
                                  </p:stCondLst>
                                  <p:childTnLst>
                                    <p:set>
                                      <p:cBhvr>
                                        <p:cTn id="89" dur="1" fill="hold">
                                          <p:stCondLst>
                                            <p:cond delay="0"/>
                                          </p:stCondLst>
                                        </p:cTn>
                                        <p:tgtEl>
                                          <p:spTgt spid="49"/>
                                        </p:tgtEl>
                                        <p:attrNameLst>
                                          <p:attrName>style.visibility</p:attrName>
                                        </p:attrNameLst>
                                      </p:cBhvr>
                                      <p:to>
                                        <p:strVal val="visible"/>
                                      </p:to>
                                    </p:set>
                                    <p:animEffect transition="in" filter="fade">
                                      <p:cBhvr>
                                        <p:cTn id="90" dur="500"/>
                                        <p:tgtEl>
                                          <p:spTgt spid="49"/>
                                        </p:tgtEl>
                                      </p:cBhvr>
                                    </p:animEffect>
                                  </p:childTnLst>
                                </p:cTn>
                              </p:par>
                            </p:childTnLst>
                          </p:cTn>
                        </p:par>
                      </p:childTnLst>
                    </p:cTn>
                  </p:par>
                  <p:par>
                    <p:cTn id="91" fill="hold">
                      <p:stCondLst>
                        <p:cond delay="indefinite"/>
                      </p:stCondLst>
                      <p:childTnLst>
                        <p:par>
                          <p:cTn id="92" fill="hold">
                            <p:stCondLst>
                              <p:cond delay="0"/>
                            </p:stCondLst>
                            <p:childTnLst>
                              <p:par>
                                <p:cTn id="93" presetID="10" presetClass="entr" presetSubtype="0" fill="hold" grpId="0" nodeType="clickEffect">
                                  <p:stCondLst>
                                    <p:cond delay="0"/>
                                  </p:stCondLst>
                                  <p:childTnLst>
                                    <p:set>
                                      <p:cBhvr>
                                        <p:cTn id="94" dur="1" fill="hold">
                                          <p:stCondLst>
                                            <p:cond delay="0"/>
                                          </p:stCondLst>
                                        </p:cTn>
                                        <p:tgtEl>
                                          <p:spTgt spid="70"/>
                                        </p:tgtEl>
                                        <p:attrNameLst>
                                          <p:attrName>style.visibility</p:attrName>
                                        </p:attrNameLst>
                                      </p:cBhvr>
                                      <p:to>
                                        <p:strVal val="visible"/>
                                      </p:to>
                                    </p:set>
                                    <p:animEffect transition="in" filter="fade">
                                      <p:cBhvr>
                                        <p:cTn id="95" dur="500"/>
                                        <p:tgtEl>
                                          <p:spTgt spid="70"/>
                                        </p:tgtEl>
                                      </p:cBhvr>
                                    </p:animEffect>
                                  </p:childTnLst>
                                </p:cTn>
                              </p:par>
                              <p:par>
                                <p:cTn id="96" presetID="10" presetClass="entr" presetSubtype="0" fill="hold" grpId="0" nodeType="withEffect">
                                  <p:stCondLst>
                                    <p:cond delay="0"/>
                                  </p:stCondLst>
                                  <p:childTnLst>
                                    <p:set>
                                      <p:cBhvr>
                                        <p:cTn id="97" dur="1" fill="hold">
                                          <p:stCondLst>
                                            <p:cond delay="0"/>
                                          </p:stCondLst>
                                        </p:cTn>
                                        <p:tgtEl>
                                          <p:spTgt spid="69"/>
                                        </p:tgtEl>
                                        <p:attrNameLst>
                                          <p:attrName>style.visibility</p:attrName>
                                        </p:attrNameLst>
                                      </p:cBhvr>
                                      <p:to>
                                        <p:strVal val="visible"/>
                                      </p:to>
                                    </p:set>
                                    <p:animEffect transition="in" filter="fade">
                                      <p:cBhvr>
                                        <p:cTn id="98" dur="500"/>
                                        <p:tgtEl>
                                          <p:spTgt spid="69"/>
                                        </p:tgtEl>
                                      </p:cBhvr>
                                    </p:animEffect>
                                  </p:childTnLst>
                                </p:cTn>
                              </p:par>
                              <p:par>
                                <p:cTn id="99" presetID="10" presetClass="entr" presetSubtype="0" fill="hold" nodeType="withEffect">
                                  <p:stCondLst>
                                    <p:cond delay="0"/>
                                  </p:stCondLst>
                                  <p:childTnLst>
                                    <p:set>
                                      <p:cBhvr>
                                        <p:cTn id="100" dur="1" fill="hold">
                                          <p:stCondLst>
                                            <p:cond delay="0"/>
                                          </p:stCondLst>
                                        </p:cTn>
                                        <p:tgtEl>
                                          <p:spTgt spid="44"/>
                                        </p:tgtEl>
                                        <p:attrNameLst>
                                          <p:attrName>style.visibility</p:attrName>
                                        </p:attrNameLst>
                                      </p:cBhvr>
                                      <p:to>
                                        <p:strVal val="visible"/>
                                      </p:to>
                                    </p:set>
                                    <p:animEffect transition="in" filter="fade">
                                      <p:cBhvr>
                                        <p:cTn id="101" dur="500"/>
                                        <p:tgtEl>
                                          <p:spTgt spid="44"/>
                                        </p:tgtEl>
                                      </p:cBhvr>
                                    </p:animEffect>
                                  </p:childTnLst>
                                </p:cTn>
                              </p:par>
                              <p:par>
                                <p:cTn id="102" presetID="10" presetClass="entr" presetSubtype="0" fill="hold" nodeType="withEffect">
                                  <p:stCondLst>
                                    <p:cond delay="0"/>
                                  </p:stCondLst>
                                  <p:childTnLst>
                                    <p:set>
                                      <p:cBhvr>
                                        <p:cTn id="103" dur="1" fill="hold">
                                          <p:stCondLst>
                                            <p:cond delay="0"/>
                                          </p:stCondLst>
                                        </p:cTn>
                                        <p:tgtEl>
                                          <p:spTgt spid="41"/>
                                        </p:tgtEl>
                                        <p:attrNameLst>
                                          <p:attrName>style.visibility</p:attrName>
                                        </p:attrNameLst>
                                      </p:cBhvr>
                                      <p:to>
                                        <p:strVal val="visible"/>
                                      </p:to>
                                    </p:set>
                                    <p:animEffect transition="in" filter="fade">
                                      <p:cBhvr>
                                        <p:cTn id="104" dur="500"/>
                                        <p:tgtEl>
                                          <p:spTgt spid="41"/>
                                        </p:tgtEl>
                                      </p:cBhvr>
                                    </p:animEffect>
                                  </p:childTnLst>
                                </p:cTn>
                              </p:par>
                              <p:par>
                                <p:cTn id="105" presetID="10" presetClass="entr" presetSubtype="0" fill="hold" grpId="0" nodeType="withEffect">
                                  <p:stCondLst>
                                    <p:cond delay="0"/>
                                  </p:stCondLst>
                                  <p:childTnLst>
                                    <p:set>
                                      <p:cBhvr>
                                        <p:cTn id="106" dur="1" fill="hold">
                                          <p:stCondLst>
                                            <p:cond delay="0"/>
                                          </p:stCondLst>
                                        </p:cTn>
                                        <p:tgtEl>
                                          <p:spTgt spid="46"/>
                                        </p:tgtEl>
                                        <p:attrNameLst>
                                          <p:attrName>style.visibility</p:attrName>
                                        </p:attrNameLst>
                                      </p:cBhvr>
                                      <p:to>
                                        <p:strVal val="visible"/>
                                      </p:to>
                                    </p:set>
                                    <p:animEffect transition="in" filter="fade">
                                      <p:cBhvr>
                                        <p:cTn id="107" dur="500"/>
                                        <p:tgtEl>
                                          <p:spTgt spid="46"/>
                                        </p:tgtEl>
                                      </p:cBhvr>
                                    </p:animEffect>
                                  </p:childTnLst>
                                </p:cTn>
                              </p:par>
                              <p:par>
                                <p:cTn id="108" presetID="10" presetClass="entr" presetSubtype="0" fill="hold" grpId="0" nodeType="withEffect">
                                  <p:stCondLst>
                                    <p:cond delay="0"/>
                                  </p:stCondLst>
                                  <p:childTnLst>
                                    <p:set>
                                      <p:cBhvr>
                                        <p:cTn id="109" dur="1" fill="hold">
                                          <p:stCondLst>
                                            <p:cond delay="0"/>
                                          </p:stCondLst>
                                        </p:cTn>
                                        <p:tgtEl>
                                          <p:spTgt spid="42"/>
                                        </p:tgtEl>
                                        <p:attrNameLst>
                                          <p:attrName>style.visibility</p:attrName>
                                        </p:attrNameLst>
                                      </p:cBhvr>
                                      <p:to>
                                        <p:strVal val="visible"/>
                                      </p:to>
                                    </p:set>
                                    <p:animEffect transition="in" filter="fade">
                                      <p:cBhvr>
                                        <p:cTn id="110" dur="500"/>
                                        <p:tgtEl>
                                          <p:spTgt spid="42"/>
                                        </p:tgtEl>
                                      </p:cBhvr>
                                    </p:animEffect>
                                  </p:childTnLst>
                                </p:cTn>
                              </p:par>
                              <p:par>
                                <p:cTn id="111" presetID="10" presetClass="entr" presetSubtype="0" fill="hold" grpId="0" nodeType="withEffect">
                                  <p:stCondLst>
                                    <p:cond delay="0"/>
                                  </p:stCondLst>
                                  <p:childTnLst>
                                    <p:set>
                                      <p:cBhvr>
                                        <p:cTn id="112" dur="1" fill="hold">
                                          <p:stCondLst>
                                            <p:cond delay="0"/>
                                          </p:stCondLst>
                                        </p:cTn>
                                        <p:tgtEl>
                                          <p:spTgt spid="45"/>
                                        </p:tgtEl>
                                        <p:attrNameLst>
                                          <p:attrName>style.visibility</p:attrName>
                                        </p:attrNameLst>
                                      </p:cBhvr>
                                      <p:to>
                                        <p:strVal val="visible"/>
                                      </p:to>
                                    </p:set>
                                    <p:animEffect transition="in" filter="fade">
                                      <p:cBhvr>
                                        <p:cTn id="113" dur="500"/>
                                        <p:tgtEl>
                                          <p:spTgt spid="45"/>
                                        </p:tgtEl>
                                      </p:cBhvr>
                                    </p:animEffect>
                                  </p:childTnLst>
                                </p:cTn>
                              </p:par>
                              <p:par>
                                <p:cTn id="114" presetID="10" presetClass="entr" presetSubtype="0" fill="hold" nodeType="withEffect">
                                  <p:stCondLst>
                                    <p:cond delay="0"/>
                                  </p:stCondLst>
                                  <p:childTnLst>
                                    <p:set>
                                      <p:cBhvr>
                                        <p:cTn id="115" dur="1" fill="hold">
                                          <p:stCondLst>
                                            <p:cond delay="0"/>
                                          </p:stCondLst>
                                        </p:cTn>
                                        <p:tgtEl>
                                          <p:spTgt spid="43"/>
                                        </p:tgtEl>
                                        <p:attrNameLst>
                                          <p:attrName>style.visibility</p:attrName>
                                        </p:attrNameLst>
                                      </p:cBhvr>
                                      <p:to>
                                        <p:strVal val="visible"/>
                                      </p:to>
                                    </p:set>
                                    <p:animEffect transition="in" filter="fade">
                                      <p:cBhvr>
                                        <p:cTn id="116" dur="500"/>
                                        <p:tgtEl>
                                          <p:spTgt spid="43"/>
                                        </p:tgtEl>
                                      </p:cBhvr>
                                    </p:animEffect>
                                  </p:childTnLst>
                                </p:cTn>
                              </p:par>
                            </p:childTnLst>
                          </p:cTn>
                        </p:par>
                      </p:childTnLst>
                    </p:cTn>
                  </p:par>
                  <p:par>
                    <p:cTn id="117" fill="hold">
                      <p:stCondLst>
                        <p:cond delay="indefinite"/>
                      </p:stCondLst>
                      <p:childTnLst>
                        <p:par>
                          <p:cTn id="118" fill="hold">
                            <p:stCondLst>
                              <p:cond delay="0"/>
                            </p:stCondLst>
                            <p:childTnLst>
                              <p:par>
                                <p:cTn id="119" presetID="10" presetClass="entr" presetSubtype="0" fill="hold" nodeType="clickEffect">
                                  <p:stCondLst>
                                    <p:cond delay="0"/>
                                  </p:stCondLst>
                                  <p:childTnLst>
                                    <p:set>
                                      <p:cBhvr>
                                        <p:cTn id="120" dur="1" fill="hold">
                                          <p:stCondLst>
                                            <p:cond delay="0"/>
                                          </p:stCondLst>
                                        </p:cTn>
                                        <p:tgtEl>
                                          <p:spTgt spid="12"/>
                                        </p:tgtEl>
                                        <p:attrNameLst>
                                          <p:attrName>style.visibility</p:attrName>
                                        </p:attrNameLst>
                                      </p:cBhvr>
                                      <p:to>
                                        <p:strVal val="visible"/>
                                      </p:to>
                                    </p:set>
                                    <p:animEffect transition="in" filter="fade">
                                      <p:cBhvr>
                                        <p:cTn id="121" dur="500"/>
                                        <p:tgtEl>
                                          <p:spTgt spid="12"/>
                                        </p:tgtEl>
                                      </p:cBhvr>
                                    </p:animEffect>
                                  </p:childTnLst>
                                </p:cTn>
                              </p:par>
                              <p:par>
                                <p:cTn id="122" presetID="10" presetClass="entr" presetSubtype="0" fill="hold" grpId="0" nodeType="withEffect">
                                  <p:stCondLst>
                                    <p:cond delay="0"/>
                                  </p:stCondLst>
                                  <p:childTnLst>
                                    <p:set>
                                      <p:cBhvr>
                                        <p:cTn id="123" dur="1" fill="hold">
                                          <p:stCondLst>
                                            <p:cond delay="0"/>
                                          </p:stCondLst>
                                        </p:cTn>
                                        <p:tgtEl>
                                          <p:spTgt spid="14"/>
                                        </p:tgtEl>
                                        <p:attrNameLst>
                                          <p:attrName>style.visibility</p:attrName>
                                        </p:attrNameLst>
                                      </p:cBhvr>
                                      <p:to>
                                        <p:strVal val="visible"/>
                                      </p:to>
                                    </p:set>
                                    <p:animEffect transition="in" filter="fade">
                                      <p:cBhvr>
                                        <p:cTn id="124" dur="500"/>
                                        <p:tgtEl>
                                          <p:spTgt spid="14"/>
                                        </p:tgtEl>
                                      </p:cBhvr>
                                    </p:animEffect>
                                  </p:childTnLst>
                                </p:cTn>
                              </p:par>
                              <p:par>
                                <p:cTn id="125" presetID="10" presetClass="entr" presetSubtype="0" fill="hold" grpId="0" nodeType="withEffect">
                                  <p:stCondLst>
                                    <p:cond delay="0"/>
                                  </p:stCondLst>
                                  <p:childTnLst>
                                    <p:set>
                                      <p:cBhvr>
                                        <p:cTn id="126" dur="1" fill="hold">
                                          <p:stCondLst>
                                            <p:cond delay="0"/>
                                          </p:stCondLst>
                                        </p:cTn>
                                        <p:tgtEl>
                                          <p:spTgt spid="13"/>
                                        </p:tgtEl>
                                        <p:attrNameLst>
                                          <p:attrName>style.visibility</p:attrName>
                                        </p:attrNameLst>
                                      </p:cBhvr>
                                      <p:to>
                                        <p:strVal val="visible"/>
                                      </p:to>
                                    </p:set>
                                    <p:animEffect transition="in" filter="fade">
                                      <p:cBhvr>
                                        <p:cTn id="127" dur="500"/>
                                        <p:tgtEl>
                                          <p:spTgt spid="13"/>
                                        </p:tgtEl>
                                      </p:cBhvr>
                                    </p:animEffect>
                                  </p:childTnLst>
                                </p:cTn>
                              </p:par>
                              <p:par>
                                <p:cTn id="128" presetID="10" presetClass="entr" presetSubtype="0" fill="hold" grpId="0" nodeType="withEffect">
                                  <p:stCondLst>
                                    <p:cond delay="0"/>
                                  </p:stCondLst>
                                  <p:childTnLst>
                                    <p:set>
                                      <p:cBhvr>
                                        <p:cTn id="129" dur="1" fill="hold">
                                          <p:stCondLst>
                                            <p:cond delay="0"/>
                                          </p:stCondLst>
                                        </p:cTn>
                                        <p:tgtEl>
                                          <p:spTgt spid="18"/>
                                        </p:tgtEl>
                                        <p:attrNameLst>
                                          <p:attrName>style.visibility</p:attrName>
                                        </p:attrNameLst>
                                      </p:cBhvr>
                                      <p:to>
                                        <p:strVal val="visible"/>
                                      </p:to>
                                    </p:set>
                                    <p:animEffect transition="in" filter="fade">
                                      <p:cBhvr>
                                        <p:cTn id="130" dur="500"/>
                                        <p:tgtEl>
                                          <p:spTgt spid="18"/>
                                        </p:tgtEl>
                                      </p:cBhvr>
                                    </p:animEffect>
                                  </p:childTnLst>
                                </p:cTn>
                              </p:par>
                            </p:childTnLst>
                          </p:cTn>
                        </p:par>
                      </p:childTnLst>
                    </p:cTn>
                  </p:par>
                  <p:par>
                    <p:cTn id="131" fill="hold">
                      <p:stCondLst>
                        <p:cond delay="indefinite"/>
                      </p:stCondLst>
                      <p:childTnLst>
                        <p:par>
                          <p:cTn id="132" fill="hold">
                            <p:stCondLst>
                              <p:cond delay="0"/>
                            </p:stCondLst>
                            <p:childTnLst>
                              <p:par>
                                <p:cTn id="133" presetID="10" presetClass="entr" presetSubtype="0" fill="hold" nodeType="clickEffect">
                                  <p:stCondLst>
                                    <p:cond delay="0"/>
                                  </p:stCondLst>
                                  <p:childTnLst>
                                    <p:set>
                                      <p:cBhvr>
                                        <p:cTn id="134" dur="1" fill="hold">
                                          <p:stCondLst>
                                            <p:cond delay="0"/>
                                          </p:stCondLst>
                                        </p:cTn>
                                        <p:tgtEl>
                                          <p:spTgt spid="8"/>
                                        </p:tgtEl>
                                        <p:attrNameLst>
                                          <p:attrName>style.visibility</p:attrName>
                                        </p:attrNameLst>
                                      </p:cBhvr>
                                      <p:to>
                                        <p:strVal val="visible"/>
                                      </p:to>
                                    </p:set>
                                    <p:animEffect transition="in" filter="fade">
                                      <p:cBhvr>
                                        <p:cTn id="135" dur="500"/>
                                        <p:tgtEl>
                                          <p:spTgt spid="8"/>
                                        </p:tgtEl>
                                      </p:cBhvr>
                                    </p:animEffect>
                                  </p:childTnLst>
                                </p:cTn>
                              </p:par>
                              <p:par>
                                <p:cTn id="136" presetID="10" presetClass="entr" presetSubtype="0" fill="hold" grpId="0" nodeType="withEffect">
                                  <p:stCondLst>
                                    <p:cond delay="0"/>
                                  </p:stCondLst>
                                  <p:childTnLst>
                                    <p:set>
                                      <p:cBhvr>
                                        <p:cTn id="137" dur="1" fill="hold">
                                          <p:stCondLst>
                                            <p:cond delay="0"/>
                                          </p:stCondLst>
                                        </p:cTn>
                                        <p:tgtEl>
                                          <p:spTgt spid="9"/>
                                        </p:tgtEl>
                                        <p:attrNameLst>
                                          <p:attrName>style.visibility</p:attrName>
                                        </p:attrNameLst>
                                      </p:cBhvr>
                                      <p:to>
                                        <p:strVal val="visible"/>
                                      </p:to>
                                    </p:set>
                                    <p:animEffect transition="in" filter="fade">
                                      <p:cBhvr>
                                        <p:cTn id="13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3" grpId="0" animBg="1"/>
      <p:bldP spid="18" grpId="0"/>
      <p:bldP spid="20" grpId="0"/>
      <p:bldP spid="21" grpId="0" animBg="1"/>
      <p:bldP spid="23" grpId="0"/>
      <p:bldP spid="31" grpId="0"/>
      <p:bldP spid="32" grpId="0"/>
      <p:bldP spid="34" grpId="0"/>
      <p:bldP spid="37" grpId="0"/>
      <p:bldP spid="38" grpId="0"/>
      <p:bldP spid="42" grpId="0"/>
      <p:bldP spid="45" grpId="0"/>
      <p:bldP spid="46" grpId="0"/>
      <p:bldP spid="59" grpId="0"/>
      <p:bldP spid="60" grpId="0" animBg="1"/>
      <p:bldP spid="67" grpId="0" animBg="1"/>
      <p:bldP spid="69" grpId="0"/>
      <p:bldP spid="70" grpId="0" animBg="1"/>
      <p:bldP spid="71" grpId="0"/>
      <p:bldP spid="72" grpId="0" animBg="1"/>
      <p:bldP spid="9" grpId="0"/>
      <p:bldP spid="49" grpId="0" animBg="1"/>
      <p:bldP spid="5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solidFill>
              </a:rPr>
              <a:t>Question 1</a:t>
            </a:r>
            <a:r>
              <a:rPr lang="en-US" dirty="0" smtClean="0">
                <a:solidFill>
                  <a:schemeClr val="accent2"/>
                </a:solidFill>
                <a:sym typeface="Symbol" panose="05050102010706020507" pitchFamily="18" charset="2"/>
              </a:rPr>
              <a:t/>
            </a:r>
            <a:br>
              <a:rPr lang="en-US" dirty="0" smtClean="0">
                <a:solidFill>
                  <a:schemeClr val="accent2"/>
                </a:solidFill>
                <a:sym typeface="Symbol" panose="05050102010706020507" pitchFamily="18" charset="2"/>
              </a:rPr>
            </a:br>
            <a:r>
              <a:rPr lang="en-US" dirty="0" smtClean="0">
                <a:solidFill>
                  <a:schemeClr val="accent2"/>
                </a:solidFill>
                <a:sym typeface="Symbol" panose="05050102010706020507" pitchFamily="18" charset="2"/>
              </a:rPr>
              <a:t>c) </a:t>
            </a:r>
            <a:r>
              <a:rPr lang="en-US" b="0" dirty="0" smtClean="0">
                <a:solidFill>
                  <a:schemeClr val="accent2"/>
                </a:solidFill>
                <a:latin typeface="Arial" panose="020B0604020202020204" pitchFamily="34" charset="0"/>
                <a:sym typeface="Symbol" panose="05050102010706020507" pitchFamily="18" charset="2"/>
              </a:rPr>
              <a:t>Draw the phasor diagrams</a:t>
            </a:r>
            <a:endParaRPr lang="en-US" dirty="0">
              <a:solidFill>
                <a:schemeClr val="accent2"/>
              </a:solidFill>
            </a:endParaRPr>
          </a:p>
        </p:txBody>
      </p:sp>
      <p:sp>
        <p:nvSpPr>
          <p:cNvPr id="3" name="TextBox 2"/>
          <p:cNvSpPr txBox="1"/>
          <p:nvPr/>
        </p:nvSpPr>
        <p:spPr>
          <a:xfrm>
            <a:off x="615717" y="2526679"/>
            <a:ext cx="1813317" cy="369332"/>
          </a:xfrm>
          <a:prstGeom prst="rect">
            <a:avLst/>
          </a:prstGeom>
          <a:noFill/>
        </p:spPr>
        <p:txBody>
          <a:bodyPr wrap="none" rtlCol="0">
            <a:spAutoFit/>
          </a:bodyPr>
          <a:lstStyle/>
          <a:p>
            <a:r>
              <a:rPr lang="en-US" dirty="0" smtClean="0"/>
              <a:t>Capacitive load:</a:t>
            </a:r>
            <a:endParaRPr lang="en-US" dirty="0"/>
          </a:p>
        </p:txBody>
      </p:sp>
      <p:cxnSp>
        <p:nvCxnSpPr>
          <p:cNvPr id="5" name="Straight Arrow Connector 4"/>
          <p:cNvCxnSpPr/>
          <p:nvPr/>
        </p:nvCxnSpPr>
        <p:spPr bwMode="auto">
          <a:xfrm flipV="1">
            <a:off x="1683979" y="6099075"/>
            <a:ext cx="4282169" cy="9689"/>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6" name="TextBox 5"/>
          <p:cNvSpPr txBox="1"/>
          <p:nvPr/>
        </p:nvSpPr>
        <p:spPr>
          <a:xfrm>
            <a:off x="1211597" y="6488668"/>
            <a:ext cx="3879588" cy="369332"/>
          </a:xfrm>
          <a:prstGeom prst="rect">
            <a:avLst/>
          </a:prstGeom>
          <a:noFill/>
        </p:spPr>
        <p:txBody>
          <a:bodyPr wrap="none" rtlCol="0">
            <a:spAutoFit/>
          </a:bodyPr>
          <a:lstStyle/>
          <a:p>
            <a:r>
              <a:rPr lang="en-US" dirty="0" smtClean="0"/>
              <a:t>Note: the figure is out of perspective</a:t>
            </a:r>
            <a:endParaRPr lang="en-US" dirty="0"/>
          </a:p>
        </p:txBody>
      </p:sp>
      <p:sp>
        <p:nvSpPr>
          <p:cNvPr id="7" name="TextBox 6"/>
          <p:cNvSpPr txBox="1"/>
          <p:nvPr/>
        </p:nvSpPr>
        <p:spPr>
          <a:xfrm>
            <a:off x="3124139" y="6108764"/>
            <a:ext cx="838691" cy="369332"/>
          </a:xfrm>
          <a:prstGeom prst="rect">
            <a:avLst/>
          </a:prstGeom>
          <a:noFill/>
        </p:spPr>
        <p:txBody>
          <a:bodyPr wrap="none" rtlCol="0">
            <a:spAutoFit/>
          </a:bodyPr>
          <a:lstStyle/>
          <a:p>
            <a:r>
              <a:rPr lang="en-US" u="sng" dirty="0" smtClean="0"/>
              <a:t>U</a:t>
            </a:r>
            <a:r>
              <a:rPr lang="en-US" sz="1100" dirty="0" smtClean="0"/>
              <a:t>phase,2</a:t>
            </a:r>
            <a:endParaRPr lang="en-US" sz="1100" dirty="0"/>
          </a:p>
        </p:txBody>
      </p:sp>
      <p:cxnSp>
        <p:nvCxnSpPr>
          <p:cNvPr id="12" name="Straight Arrow Connector 11"/>
          <p:cNvCxnSpPr/>
          <p:nvPr/>
        </p:nvCxnSpPr>
        <p:spPr bwMode="auto">
          <a:xfrm flipV="1">
            <a:off x="1699644" y="4194720"/>
            <a:ext cx="4288619" cy="1917173"/>
          </a:xfrm>
          <a:prstGeom prst="straightConnector1">
            <a:avLst/>
          </a:prstGeom>
          <a:solidFill>
            <a:schemeClr val="accent1"/>
          </a:solidFill>
          <a:ln w="9525" cap="flat" cmpd="sng" algn="ctr">
            <a:solidFill>
              <a:schemeClr val="tx1"/>
            </a:solidFill>
            <a:prstDash val="solid"/>
            <a:round/>
            <a:headEnd type="none" w="med" len="med"/>
            <a:tailEnd type="arrow" w="med" len="med"/>
          </a:ln>
          <a:effectLst/>
        </p:spPr>
      </p:cxnSp>
      <p:sp>
        <p:nvSpPr>
          <p:cNvPr id="14" name="TextBox 13"/>
          <p:cNvSpPr txBox="1"/>
          <p:nvPr/>
        </p:nvSpPr>
        <p:spPr>
          <a:xfrm>
            <a:off x="3771900" y="4541583"/>
            <a:ext cx="821059" cy="369332"/>
          </a:xfrm>
          <a:prstGeom prst="rect">
            <a:avLst/>
          </a:prstGeom>
          <a:noFill/>
        </p:spPr>
        <p:txBody>
          <a:bodyPr wrap="none" rtlCol="0">
            <a:spAutoFit/>
          </a:bodyPr>
          <a:lstStyle/>
          <a:p>
            <a:r>
              <a:rPr lang="en-US" u="sng" dirty="0" smtClean="0"/>
              <a:t>U</a:t>
            </a:r>
            <a:r>
              <a:rPr lang="en-US" sz="1100" dirty="0" smtClean="0"/>
              <a:t>phase,1</a:t>
            </a:r>
            <a:endParaRPr lang="en-US" sz="1100" dirty="0"/>
          </a:p>
        </p:txBody>
      </p:sp>
      <p:sp>
        <p:nvSpPr>
          <p:cNvPr id="13" name="Arc 12"/>
          <p:cNvSpPr/>
          <p:nvPr/>
        </p:nvSpPr>
        <p:spPr bwMode="auto">
          <a:xfrm rot="3642165">
            <a:off x="1935827" y="5821781"/>
            <a:ext cx="466673" cy="187913"/>
          </a:xfrm>
          <a:prstGeom prst="arc">
            <a:avLst>
              <a:gd name="adj1" fmla="val 15357591"/>
              <a:gd name="adj2" fmla="val 0"/>
            </a:avLst>
          </a:prstGeom>
          <a:noFill/>
          <a:ln w="9525" cap="flat" cmpd="sng" algn="ctr">
            <a:solidFill>
              <a:schemeClr val="tx1"/>
            </a:solidFill>
            <a:prstDash val="solid"/>
            <a:round/>
            <a:headEnd type="arrow"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Calibri" pitchFamily="34" charset="0"/>
            </a:endParaRPr>
          </a:p>
        </p:txBody>
      </p:sp>
      <p:sp>
        <p:nvSpPr>
          <p:cNvPr id="18" name="TextBox 17"/>
          <p:cNvSpPr txBox="1"/>
          <p:nvPr/>
        </p:nvSpPr>
        <p:spPr>
          <a:xfrm>
            <a:off x="2262015" y="5785233"/>
            <a:ext cx="309700" cy="369332"/>
          </a:xfrm>
          <a:prstGeom prst="rect">
            <a:avLst/>
          </a:prstGeom>
          <a:noFill/>
        </p:spPr>
        <p:txBody>
          <a:bodyPr wrap="none" rtlCol="0">
            <a:spAutoFit/>
          </a:bodyPr>
          <a:lstStyle/>
          <a:p>
            <a:r>
              <a:rPr lang="el-GR" dirty="0" smtClean="0"/>
              <a:t>δ</a:t>
            </a:r>
            <a:endParaRPr lang="en-US" dirty="0"/>
          </a:p>
        </p:txBody>
      </p:sp>
      <p:sp>
        <p:nvSpPr>
          <p:cNvPr id="20" name="TextBox 19"/>
          <p:cNvSpPr txBox="1"/>
          <p:nvPr/>
        </p:nvSpPr>
        <p:spPr>
          <a:xfrm>
            <a:off x="2592467" y="5552163"/>
            <a:ext cx="344966" cy="369332"/>
          </a:xfrm>
          <a:prstGeom prst="rect">
            <a:avLst/>
          </a:prstGeom>
          <a:noFill/>
          <a:ln>
            <a:noFill/>
          </a:ln>
        </p:spPr>
        <p:txBody>
          <a:bodyPr wrap="none" rtlCol="0">
            <a:spAutoFit/>
          </a:bodyPr>
          <a:lstStyle/>
          <a:p>
            <a:r>
              <a:rPr lang="el-GR" dirty="0" smtClean="0">
                <a:solidFill>
                  <a:schemeClr val="bg2"/>
                </a:solidFill>
              </a:rPr>
              <a:t>φ</a:t>
            </a:r>
            <a:endParaRPr lang="en-US" dirty="0">
              <a:solidFill>
                <a:schemeClr val="bg2"/>
              </a:solidFill>
            </a:endParaRPr>
          </a:p>
        </p:txBody>
      </p:sp>
      <p:sp>
        <p:nvSpPr>
          <p:cNvPr id="21" name="Arc 20"/>
          <p:cNvSpPr/>
          <p:nvPr/>
        </p:nvSpPr>
        <p:spPr bwMode="auto">
          <a:xfrm rot="18069581" flipV="1">
            <a:off x="1714190" y="5323833"/>
            <a:ext cx="879774" cy="1027485"/>
          </a:xfrm>
          <a:prstGeom prst="arc">
            <a:avLst/>
          </a:prstGeom>
          <a:noFill/>
          <a:ln w="9525" cap="flat" cmpd="sng" algn="ctr">
            <a:solidFill>
              <a:schemeClr val="bg2"/>
            </a:solidFill>
            <a:prstDash val="solid"/>
            <a:round/>
            <a:headEnd type="oval"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bg2"/>
              </a:solidFill>
              <a:effectLst/>
              <a:latin typeface="Calibri" pitchFamily="34" charset="0"/>
            </a:endParaRPr>
          </a:p>
        </p:txBody>
      </p:sp>
      <p:cxnSp>
        <p:nvCxnSpPr>
          <p:cNvPr id="22" name="Straight Arrow Connector 21"/>
          <p:cNvCxnSpPr/>
          <p:nvPr/>
        </p:nvCxnSpPr>
        <p:spPr bwMode="auto">
          <a:xfrm flipV="1">
            <a:off x="1694813" y="5096895"/>
            <a:ext cx="999808" cy="101219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23" name="TextBox 22"/>
          <p:cNvSpPr txBox="1"/>
          <p:nvPr/>
        </p:nvSpPr>
        <p:spPr>
          <a:xfrm>
            <a:off x="2555715" y="5099136"/>
            <a:ext cx="748923" cy="369332"/>
          </a:xfrm>
          <a:prstGeom prst="rect">
            <a:avLst/>
          </a:prstGeom>
          <a:noFill/>
        </p:spPr>
        <p:txBody>
          <a:bodyPr wrap="none" rtlCol="0">
            <a:spAutoFit/>
          </a:bodyPr>
          <a:lstStyle/>
          <a:p>
            <a:r>
              <a:rPr lang="en-US" u="sng" dirty="0" smtClean="0"/>
              <a:t>I</a:t>
            </a:r>
            <a:r>
              <a:rPr lang="en-US" dirty="0" smtClean="0"/>
              <a:t>=</a:t>
            </a:r>
            <a:r>
              <a:rPr lang="en-US" dirty="0" err="1" smtClean="0"/>
              <a:t>I</a:t>
            </a:r>
            <a:r>
              <a:rPr lang="en-US" sz="1200" dirty="0" err="1" smtClean="0"/>
              <a:t>cap</a:t>
            </a:r>
            <a:endParaRPr lang="en-US" sz="1200" dirty="0"/>
          </a:p>
        </p:txBody>
      </p:sp>
      <p:cxnSp>
        <p:nvCxnSpPr>
          <p:cNvPr id="24" name="Straight Arrow Connector 23"/>
          <p:cNvCxnSpPr/>
          <p:nvPr/>
        </p:nvCxnSpPr>
        <p:spPr bwMode="auto">
          <a:xfrm flipV="1">
            <a:off x="1699644" y="5085184"/>
            <a:ext cx="9501" cy="1030252"/>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27" name="Straight Arrow Connector 26"/>
          <p:cNvCxnSpPr/>
          <p:nvPr/>
        </p:nvCxnSpPr>
        <p:spPr bwMode="auto">
          <a:xfrm>
            <a:off x="1709145" y="5099456"/>
            <a:ext cx="987049"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31" name="TextBox 30"/>
          <p:cNvSpPr txBox="1"/>
          <p:nvPr/>
        </p:nvSpPr>
        <p:spPr>
          <a:xfrm>
            <a:off x="1966175" y="4726249"/>
            <a:ext cx="362600" cy="369332"/>
          </a:xfrm>
          <a:prstGeom prst="rect">
            <a:avLst/>
          </a:prstGeom>
          <a:noFill/>
        </p:spPr>
        <p:txBody>
          <a:bodyPr wrap="none" rtlCol="0">
            <a:spAutoFit/>
          </a:bodyPr>
          <a:lstStyle/>
          <a:p>
            <a:r>
              <a:rPr lang="en-US" dirty="0" err="1" smtClean="0"/>
              <a:t>I</a:t>
            </a:r>
            <a:r>
              <a:rPr lang="en-US" sz="1200" dirty="0" err="1" smtClean="0"/>
              <a:t>p</a:t>
            </a:r>
            <a:endParaRPr lang="en-US" sz="1200" dirty="0"/>
          </a:p>
        </p:txBody>
      </p:sp>
      <p:sp>
        <p:nvSpPr>
          <p:cNvPr id="32" name="TextBox 31"/>
          <p:cNvSpPr txBox="1"/>
          <p:nvPr/>
        </p:nvSpPr>
        <p:spPr>
          <a:xfrm>
            <a:off x="1352563" y="5357286"/>
            <a:ext cx="360996" cy="369332"/>
          </a:xfrm>
          <a:prstGeom prst="rect">
            <a:avLst/>
          </a:prstGeom>
          <a:noFill/>
        </p:spPr>
        <p:txBody>
          <a:bodyPr wrap="none" rtlCol="0">
            <a:spAutoFit/>
          </a:bodyPr>
          <a:lstStyle/>
          <a:p>
            <a:r>
              <a:rPr lang="en-US" dirty="0" err="1" smtClean="0"/>
              <a:t>I</a:t>
            </a:r>
            <a:r>
              <a:rPr lang="en-US" sz="1200" dirty="0" err="1"/>
              <a:t>q</a:t>
            </a:r>
            <a:endParaRPr lang="en-US" sz="1200" dirty="0"/>
          </a:p>
        </p:txBody>
      </p:sp>
      <p:sp>
        <p:nvSpPr>
          <p:cNvPr id="34" name="TextBox 33"/>
          <p:cNvSpPr txBox="1"/>
          <p:nvPr/>
        </p:nvSpPr>
        <p:spPr>
          <a:xfrm>
            <a:off x="5934839" y="5322382"/>
            <a:ext cx="436338" cy="369332"/>
          </a:xfrm>
          <a:prstGeom prst="rect">
            <a:avLst/>
          </a:prstGeom>
          <a:noFill/>
        </p:spPr>
        <p:txBody>
          <a:bodyPr wrap="none" rtlCol="0">
            <a:spAutoFit/>
          </a:bodyPr>
          <a:lstStyle/>
          <a:p>
            <a:r>
              <a:rPr lang="en-US" dirty="0" smtClean="0"/>
              <a:t>R</a:t>
            </a:r>
            <a:r>
              <a:rPr lang="en-US" u="sng" dirty="0" smtClean="0"/>
              <a:t>I</a:t>
            </a:r>
            <a:endParaRPr lang="en-US" sz="1200" dirty="0"/>
          </a:p>
        </p:txBody>
      </p:sp>
      <p:sp>
        <p:nvSpPr>
          <p:cNvPr id="37" name="TextBox 36"/>
          <p:cNvSpPr txBox="1"/>
          <p:nvPr/>
        </p:nvSpPr>
        <p:spPr>
          <a:xfrm>
            <a:off x="6155335" y="6135915"/>
            <a:ext cx="524503" cy="369332"/>
          </a:xfrm>
          <a:prstGeom prst="rect">
            <a:avLst/>
          </a:prstGeom>
          <a:noFill/>
        </p:spPr>
        <p:txBody>
          <a:bodyPr wrap="none" rtlCol="0">
            <a:spAutoFit/>
          </a:bodyPr>
          <a:lstStyle/>
          <a:p>
            <a:r>
              <a:rPr lang="en-US" dirty="0" err="1" smtClean="0"/>
              <a:t>RI</a:t>
            </a:r>
            <a:r>
              <a:rPr lang="en-US" sz="1200" dirty="0" err="1" smtClean="0"/>
              <a:t>p</a:t>
            </a:r>
            <a:endParaRPr lang="en-US" sz="1200" dirty="0"/>
          </a:p>
        </p:txBody>
      </p:sp>
      <p:sp>
        <p:nvSpPr>
          <p:cNvPr id="38" name="TextBox 37"/>
          <p:cNvSpPr txBox="1"/>
          <p:nvPr/>
        </p:nvSpPr>
        <p:spPr>
          <a:xfrm>
            <a:off x="6928322" y="5426487"/>
            <a:ext cx="522900" cy="369332"/>
          </a:xfrm>
          <a:prstGeom prst="rect">
            <a:avLst/>
          </a:prstGeom>
          <a:noFill/>
        </p:spPr>
        <p:txBody>
          <a:bodyPr wrap="none" rtlCol="0">
            <a:spAutoFit/>
          </a:bodyPr>
          <a:lstStyle/>
          <a:p>
            <a:r>
              <a:rPr lang="en-US" dirty="0" err="1" smtClean="0"/>
              <a:t>RI</a:t>
            </a:r>
            <a:r>
              <a:rPr lang="en-US" sz="1200" dirty="0" err="1" smtClean="0"/>
              <a:t>q</a:t>
            </a:r>
            <a:endParaRPr lang="en-US" sz="1200" dirty="0"/>
          </a:p>
        </p:txBody>
      </p:sp>
      <p:cxnSp>
        <p:nvCxnSpPr>
          <p:cNvPr id="41" name="Straight Arrow Connector 40"/>
          <p:cNvCxnSpPr/>
          <p:nvPr/>
        </p:nvCxnSpPr>
        <p:spPr bwMode="auto">
          <a:xfrm flipH="1" flipV="1">
            <a:off x="5992530" y="4186198"/>
            <a:ext cx="20190" cy="948393"/>
          </a:xfrm>
          <a:prstGeom prst="straightConnector1">
            <a:avLst/>
          </a:prstGeom>
          <a:solidFill>
            <a:schemeClr val="accent1"/>
          </a:solidFill>
          <a:ln w="9525" cap="flat" cmpd="sng" algn="ctr">
            <a:solidFill>
              <a:schemeClr val="tx1"/>
            </a:solidFill>
            <a:prstDash val="solid"/>
            <a:round/>
            <a:headEnd type="none" w="med" len="med"/>
            <a:tailEnd type="arrow" w="med" len="med"/>
          </a:ln>
          <a:effectLst/>
        </p:spPr>
      </p:cxnSp>
      <p:sp>
        <p:nvSpPr>
          <p:cNvPr id="42" name="TextBox 41"/>
          <p:cNvSpPr txBox="1"/>
          <p:nvPr/>
        </p:nvSpPr>
        <p:spPr>
          <a:xfrm>
            <a:off x="6406074" y="4319418"/>
            <a:ext cx="436338" cy="369332"/>
          </a:xfrm>
          <a:prstGeom prst="rect">
            <a:avLst/>
          </a:prstGeom>
          <a:noFill/>
        </p:spPr>
        <p:txBody>
          <a:bodyPr wrap="square" rtlCol="0">
            <a:spAutoFit/>
          </a:bodyPr>
          <a:lstStyle/>
          <a:p>
            <a:r>
              <a:rPr lang="en-US" dirty="0" smtClean="0"/>
              <a:t>X</a:t>
            </a:r>
            <a:r>
              <a:rPr lang="en-US" u="sng" dirty="0" smtClean="0"/>
              <a:t>I</a:t>
            </a:r>
            <a:endParaRPr lang="en-US" sz="1200" dirty="0"/>
          </a:p>
        </p:txBody>
      </p:sp>
      <p:cxnSp>
        <p:nvCxnSpPr>
          <p:cNvPr id="43" name="Straight Arrow Connector 42"/>
          <p:cNvCxnSpPr/>
          <p:nvPr/>
        </p:nvCxnSpPr>
        <p:spPr bwMode="auto">
          <a:xfrm flipH="1" flipV="1">
            <a:off x="5988263" y="4194720"/>
            <a:ext cx="926096" cy="913716"/>
          </a:xfrm>
          <a:prstGeom prst="straightConnector1">
            <a:avLst/>
          </a:prstGeom>
          <a:solidFill>
            <a:schemeClr val="accent1"/>
          </a:solidFill>
          <a:ln w="9525" cap="flat" cmpd="sng" algn="ctr">
            <a:solidFill>
              <a:schemeClr val="tx1"/>
            </a:solidFill>
            <a:prstDash val="solid"/>
            <a:round/>
            <a:headEnd type="none" w="med" len="med"/>
            <a:tailEnd type="arrow" w="med" len="med"/>
          </a:ln>
          <a:effectLst/>
        </p:spPr>
      </p:cxnSp>
      <p:cxnSp>
        <p:nvCxnSpPr>
          <p:cNvPr id="44" name="Straight Arrow Connector 43"/>
          <p:cNvCxnSpPr/>
          <p:nvPr/>
        </p:nvCxnSpPr>
        <p:spPr bwMode="auto">
          <a:xfrm flipH="1">
            <a:off x="5988263" y="5119323"/>
            <a:ext cx="890465" cy="17463"/>
          </a:xfrm>
          <a:prstGeom prst="straightConnector1">
            <a:avLst/>
          </a:prstGeom>
          <a:solidFill>
            <a:schemeClr val="accent1"/>
          </a:solidFill>
          <a:ln w="9525" cap="flat" cmpd="sng" algn="ctr">
            <a:solidFill>
              <a:schemeClr val="tx1"/>
            </a:solidFill>
            <a:prstDash val="solid"/>
            <a:round/>
            <a:headEnd type="none" w="med" len="med"/>
            <a:tailEnd type="arrow" w="med" len="med"/>
          </a:ln>
          <a:effectLst/>
        </p:spPr>
      </p:cxnSp>
      <p:sp>
        <p:nvSpPr>
          <p:cNvPr id="45" name="TextBox 44"/>
          <p:cNvSpPr txBox="1"/>
          <p:nvPr/>
        </p:nvSpPr>
        <p:spPr>
          <a:xfrm>
            <a:off x="5502484" y="4606575"/>
            <a:ext cx="524503" cy="369332"/>
          </a:xfrm>
          <a:prstGeom prst="rect">
            <a:avLst/>
          </a:prstGeom>
          <a:noFill/>
        </p:spPr>
        <p:txBody>
          <a:bodyPr wrap="square" rtlCol="0">
            <a:spAutoFit/>
          </a:bodyPr>
          <a:lstStyle/>
          <a:p>
            <a:r>
              <a:rPr lang="en-US" dirty="0" err="1"/>
              <a:t>X</a:t>
            </a:r>
            <a:r>
              <a:rPr lang="en-US" dirty="0" err="1" smtClean="0"/>
              <a:t>I</a:t>
            </a:r>
            <a:r>
              <a:rPr lang="en-US" sz="1200" dirty="0" err="1" smtClean="0"/>
              <a:t>p</a:t>
            </a:r>
            <a:endParaRPr lang="en-US" sz="1200" dirty="0"/>
          </a:p>
        </p:txBody>
      </p:sp>
      <p:sp>
        <p:nvSpPr>
          <p:cNvPr id="46" name="TextBox 45"/>
          <p:cNvSpPr txBox="1"/>
          <p:nvPr/>
        </p:nvSpPr>
        <p:spPr>
          <a:xfrm>
            <a:off x="6085817" y="4794645"/>
            <a:ext cx="522900" cy="369332"/>
          </a:xfrm>
          <a:prstGeom prst="rect">
            <a:avLst/>
          </a:prstGeom>
          <a:noFill/>
        </p:spPr>
        <p:txBody>
          <a:bodyPr wrap="square" rtlCol="0">
            <a:spAutoFit/>
          </a:bodyPr>
          <a:lstStyle/>
          <a:p>
            <a:r>
              <a:rPr lang="en-US" dirty="0" err="1"/>
              <a:t>X</a:t>
            </a:r>
            <a:r>
              <a:rPr lang="en-US" dirty="0" err="1" smtClean="0"/>
              <a:t>I</a:t>
            </a:r>
            <a:r>
              <a:rPr lang="en-US" sz="1200" dirty="0" err="1" smtClean="0"/>
              <a:t>q</a:t>
            </a:r>
            <a:endParaRPr lang="en-US" sz="1200" dirty="0"/>
          </a:p>
        </p:txBody>
      </p:sp>
      <p:sp>
        <p:nvSpPr>
          <p:cNvPr id="67" name="Rectangle 66"/>
          <p:cNvSpPr/>
          <p:nvPr/>
        </p:nvSpPr>
        <p:spPr bwMode="auto">
          <a:xfrm rot="18626586">
            <a:off x="6698626" y="5068177"/>
            <a:ext cx="160966" cy="132826"/>
          </a:xfrm>
          <a:prstGeom prst="rect">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bg2"/>
              </a:solidFill>
              <a:effectLst/>
              <a:latin typeface="Calibri" pitchFamily="34" charset="0"/>
            </a:endParaRPr>
          </a:p>
        </p:txBody>
      </p:sp>
      <p:cxnSp>
        <p:nvCxnSpPr>
          <p:cNvPr id="80" name="Straight Arrow Connector 79"/>
          <p:cNvCxnSpPr>
            <a:stCxn id="65" idx="1"/>
          </p:cNvCxnSpPr>
          <p:nvPr/>
        </p:nvCxnSpPr>
        <p:spPr bwMode="auto">
          <a:xfrm flipH="1">
            <a:off x="6961942" y="4858754"/>
            <a:ext cx="307123" cy="190014"/>
          </a:xfrm>
          <a:prstGeom prst="straightConnector1">
            <a:avLst/>
          </a:prstGeom>
          <a:ln>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bwMode="auto">
          <a:xfrm flipV="1">
            <a:off x="5940681" y="5090076"/>
            <a:ext cx="999808" cy="101219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49" name="Straight Arrow Connector 48"/>
          <p:cNvCxnSpPr/>
          <p:nvPr/>
        </p:nvCxnSpPr>
        <p:spPr bwMode="auto">
          <a:xfrm flipV="1">
            <a:off x="6904858" y="5114933"/>
            <a:ext cx="9501" cy="1030252"/>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50" name="Straight Arrow Connector 49"/>
          <p:cNvCxnSpPr/>
          <p:nvPr/>
        </p:nvCxnSpPr>
        <p:spPr bwMode="auto">
          <a:xfrm>
            <a:off x="5950954" y="6108764"/>
            <a:ext cx="987049"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51" name="TextBox 50"/>
          <p:cNvSpPr txBox="1"/>
          <p:nvPr/>
        </p:nvSpPr>
        <p:spPr>
          <a:xfrm>
            <a:off x="6568006" y="5676231"/>
            <a:ext cx="288532" cy="369332"/>
          </a:xfrm>
          <a:prstGeom prst="rect">
            <a:avLst/>
          </a:prstGeom>
          <a:noFill/>
          <a:ln>
            <a:noFill/>
          </a:ln>
        </p:spPr>
        <p:txBody>
          <a:bodyPr wrap="square" rtlCol="0">
            <a:spAutoFit/>
          </a:bodyPr>
          <a:lstStyle/>
          <a:p>
            <a:r>
              <a:rPr lang="el-GR" dirty="0" smtClean="0">
                <a:solidFill>
                  <a:schemeClr val="bg2"/>
                </a:solidFill>
              </a:rPr>
              <a:t>φ</a:t>
            </a:r>
            <a:endParaRPr lang="en-US" dirty="0">
              <a:solidFill>
                <a:schemeClr val="bg2"/>
              </a:solidFill>
            </a:endParaRPr>
          </a:p>
        </p:txBody>
      </p:sp>
      <p:sp>
        <p:nvSpPr>
          <p:cNvPr id="52" name="Arc 51"/>
          <p:cNvSpPr/>
          <p:nvPr/>
        </p:nvSpPr>
        <p:spPr bwMode="auto">
          <a:xfrm rot="18069581" flipV="1">
            <a:off x="5875516" y="5426522"/>
            <a:ext cx="612626" cy="859397"/>
          </a:xfrm>
          <a:prstGeom prst="arc">
            <a:avLst>
              <a:gd name="adj1" fmla="val 16200000"/>
              <a:gd name="adj2" fmla="val 20440227"/>
            </a:avLst>
          </a:prstGeom>
          <a:noFill/>
          <a:ln w="9525" cap="flat" cmpd="sng" algn="ctr">
            <a:solidFill>
              <a:schemeClr val="bg2"/>
            </a:solidFill>
            <a:prstDash val="solid"/>
            <a:round/>
            <a:headEnd type="oval"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bg2"/>
              </a:solidFill>
              <a:effectLst/>
              <a:latin typeface="Calibri" pitchFamily="34" charset="0"/>
            </a:endParaRPr>
          </a:p>
        </p:txBody>
      </p:sp>
      <p:graphicFrame>
        <p:nvGraphicFramePr>
          <p:cNvPr id="62" name="Object 61"/>
          <p:cNvGraphicFramePr>
            <a:graphicFrameLocks noChangeAspect="1"/>
          </p:cNvGraphicFramePr>
          <p:nvPr>
            <p:extLst>
              <p:ext uri="{D42A27DB-BD31-4B8C-83A1-F6EECF244321}">
                <p14:modId xmlns:p14="http://schemas.microsoft.com/office/powerpoint/2010/main" val="1380255892"/>
              </p:ext>
            </p:extLst>
          </p:nvPr>
        </p:nvGraphicFramePr>
        <p:xfrm>
          <a:off x="941388" y="3011488"/>
          <a:ext cx="1430337" cy="525462"/>
        </p:xfrm>
        <a:graphic>
          <a:graphicData uri="http://schemas.openxmlformats.org/presentationml/2006/ole">
            <mc:AlternateContent xmlns:mc="http://schemas.openxmlformats.org/markup-compatibility/2006">
              <mc:Choice xmlns:v="urn:schemas-microsoft-com:vml" Requires="v">
                <p:oleObj spid="_x0000_s40220" name="Equation" r:id="rId4" imgW="647640" imgH="241200" progId="Equation.3">
                  <p:embed/>
                </p:oleObj>
              </mc:Choice>
              <mc:Fallback>
                <p:oleObj name="Equation" r:id="rId4" imgW="647640" imgH="241200" progId="Equation.3">
                  <p:embed/>
                  <p:pic>
                    <p:nvPicPr>
                      <p:cNvPr id="0" name=""/>
                      <p:cNvPicPr>
                        <a:picLocks noChangeAspect="1" noChangeArrowheads="1"/>
                      </p:cNvPicPr>
                      <p:nvPr/>
                    </p:nvPicPr>
                    <p:blipFill>
                      <a:blip r:embed="rId5"/>
                      <a:srcRect/>
                      <a:stretch>
                        <a:fillRect/>
                      </a:stretch>
                    </p:blipFill>
                    <p:spPr bwMode="auto">
                      <a:xfrm>
                        <a:off x="941388" y="3011488"/>
                        <a:ext cx="1430337" cy="525462"/>
                      </a:xfrm>
                      <a:prstGeom prst="rect">
                        <a:avLst/>
                      </a:prstGeom>
                      <a:noFill/>
                    </p:spPr>
                  </p:pic>
                </p:oleObj>
              </mc:Fallback>
            </mc:AlternateContent>
          </a:graphicData>
        </a:graphic>
      </p:graphicFrame>
      <p:sp>
        <p:nvSpPr>
          <p:cNvPr id="65" name="TextBox 64"/>
          <p:cNvSpPr txBox="1"/>
          <p:nvPr/>
        </p:nvSpPr>
        <p:spPr>
          <a:xfrm>
            <a:off x="7269065" y="4397089"/>
            <a:ext cx="2071401" cy="923330"/>
          </a:xfrm>
          <a:prstGeom prst="rect">
            <a:avLst/>
          </a:prstGeom>
          <a:noFill/>
          <a:ln>
            <a:noFill/>
          </a:ln>
        </p:spPr>
        <p:txBody>
          <a:bodyPr wrap="none" rtlCol="0">
            <a:spAutoFit/>
          </a:bodyPr>
          <a:lstStyle/>
          <a:p>
            <a:r>
              <a:rPr lang="fi-FI" dirty="0" smtClean="0">
                <a:solidFill>
                  <a:schemeClr val="accent1"/>
                </a:solidFill>
              </a:rPr>
              <a:t>j </a:t>
            </a:r>
            <a:r>
              <a:rPr lang="fi-FI" dirty="0" smtClean="0">
                <a:solidFill>
                  <a:schemeClr val="accent1"/>
                </a:solidFill>
                <a:sym typeface="Wingdings" panose="05000000000000000000" pitchFamily="2" charset="2"/>
              </a:rPr>
              <a:t> 90 </a:t>
            </a:r>
            <a:r>
              <a:rPr lang="fi-FI" dirty="0" err="1" smtClean="0">
                <a:solidFill>
                  <a:schemeClr val="accent1"/>
                </a:solidFill>
                <a:sym typeface="Wingdings" panose="05000000000000000000" pitchFamily="2" charset="2"/>
              </a:rPr>
              <a:t>deg</a:t>
            </a:r>
            <a:r>
              <a:rPr lang="fi-FI" dirty="0" smtClean="0">
                <a:solidFill>
                  <a:schemeClr val="accent1"/>
                </a:solidFill>
                <a:sym typeface="Wingdings" panose="05000000000000000000" pitchFamily="2" charset="2"/>
              </a:rPr>
              <a:t>. </a:t>
            </a:r>
          </a:p>
          <a:p>
            <a:r>
              <a:rPr lang="fi-FI" dirty="0" err="1" smtClean="0">
                <a:solidFill>
                  <a:schemeClr val="accent1"/>
                </a:solidFill>
                <a:sym typeface="Wingdings" panose="05000000000000000000" pitchFamily="2" charset="2"/>
              </a:rPr>
              <a:t>Counter-clockwise</a:t>
            </a:r>
            <a:endParaRPr lang="fi-FI" dirty="0" smtClean="0">
              <a:solidFill>
                <a:schemeClr val="accent1"/>
              </a:solidFill>
              <a:sym typeface="Wingdings" panose="05000000000000000000" pitchFamily="2" charset="2"/>
            </a:endParaRPr>
          </a:p>
          <a:p>
            <a:r>
              <a:rPr lang="fi-FI" dirty="0" smtClean="0">
                <a:solidFill>
                  <a:schemeClr val="accent1"/>
                </a:solidFill>
                <a:sym typeface="Wingdings" panose="05000000000000000000" pitchFamily="2" charset="2"/>
              </a:rPr>
              <a:t>(in </a:t>
            </a:r>
            <a:r>
              <a:rPr lang="fi-FI" dirty="0" err="1" smtClean="0">
                <a:solidFill>
                  <a:schemeClr val="accent1"/>
                </a:solidFill>
                <a:sym typeface="Wingdings" panose="05000000000000000000" pitchFamily="2" charset="2"/>
              </a:rPr>
              <a:t>contrast</a:t>
            </a:r>
            <a:r>
              <a:rPr lang="fi-FI" dirty="0" smtClean="0">
                <a:solidFill>
                  <a:schemeClr val="accent1"/>
                </a:solidFill>
                <a:sym typeface="Wingdings" panose="05000000000000000000" pitchFamily="2" charset="2"/>
              </a:rPr>
              <a:t> to </a:t>
            </a:r>
            <a:r>
              <a:rPr lang="fi-FI" u="sng" dirty="0" smtClean="0">
                <a:solidFill>
                  <a:schemeClr val="accent1"/>
                </a:solidFill>
                <a:sym typeface="Wingdings" panose="05000000000000000000" pitchFamily="2" charset="2"/>
              </a:rPr>
              <a:t>I)</a:t>
            </a:r>
            <a:endParaRPr lang="en-US" u="sng" dirty="0">
              <a:solidFill>
                <a:schemeClr val="bg2"/>
              </a:solidFill>
            </a:endParaRPr>
          </a:p>
        </p:txBody>
      </p:sp>
      <p:graphicFrame>
        <p:nvGraphicFramePr>
          <p:cNvPr id="74" name="Object 5"/>
          <p:cNvGraphicFramePr>
            <a:graphicFrameLocks noChangeAspect="1"/>
          </p:cNvGraphicFramePr>
          <p:nvPr>
            <p:extLst>
              <p:ext uri="{D42A27DB-BD31-4B8C-83A1-F6EECF244321}">
                <p14:modId xmlns:p14="http://schemas.microsoft.com/office/powerpoint/2010/main" val="3217775120"/>
              </p:ext>
            </p:extLst>
          </p:nvPr>
        </p:nvGraphicFramePr>
        <p:xfrm>
          <a:off x="506413" y="1712913"/>
          <a:ext cx="6530975" cy="511175"/>
        </p:xfrm>
        <a:graphic>
          <a:graphicData uri="http://schemas.openxmlformats.org/presentationml/2006/ole">
            <mc:AlternateContent xmlns:mc="http://schemas.openxmlformats.org/markup-compatibility/2006">
              <mc:Choice xmlns:v="urn:schemas-microsoft-com:vml" Requires="v">
                <p:oleObj spid="_x0000_s40221" name="Kaava" r:id="rId6" imgW="2387520" imgH="215640" progId="Equation.3">
                  <p:embed/>
                </p:oleObj>
              </mc:Choice>
              <mc:Fallback>
                <p:oleObj name="Kaava" r:id="rId6" imgW="2387520" imgH="215640" progId="Equation.3">
                  <p:embed/>
                  <p:pic>
                    <p:nvPicPr>
                      <p:cNvPr id="0" name=""/>
                      <p:cNvPicPr>
                        <a:picLocks noChangeAspect="1" noChangeArrowheads="1"/>
                      </p:cNvPicPr>
                      <p:nvPr/>
                    </p:nvPicPr>
                    <p:blipFill>
                      <a:blip r:embed="rId7"/>
                      <a:srcRect/>
                      <a:stretch>
                        <a:fillRect/>
                      </a:stretch>
                    </p:blipFill>
                    <p:spPr bwMode="auto">
                      <a:xfrm>
                        <a:off x="506413" y="1712913"/>
                        <a:ext cx="6530975" cy="511175"/>
                      </a:xfrm>
                      <a:prstGeom prst="rect">
                        <a:avLst/>
                      </a:prstGeom>
                      <a:noFill/>
                      <a:ln>
                        <a:noFill/>
                      </a:ln>
                      <a:extLst/>
                    </p:spPr>
                  </p:pic>
                </p:oleObj>
              </mc:Fallback>
            </mc:AlternateContent>
          </a:graphicData>
        </a:graphic>
      </p:graphicFrame>
    </p:spTree>
    <p:extLst>
      <p:ext uri="{BB962C8B-B14F-4D97-AF65-F5344CB8AC3E}">
        <p14:creationId xmlns:p14="http://schemas.microsoft.com/office/powerpoint/2010/main" val="120277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fade">
                                      <p:cBhvr>
                                        <p:cTn id="15" dur="500"/>
                                        <p:tgtEl>
                                          <p:spTgt spid="23"/>
                                        </p:tgtEl>
                                      </p:cBhvr>
                                    </p:animEffect>
                                  </p:childTnLst>
                                </p:cTn>
                              </p:par>
                              <p:par>
                                <p:cTn id="16" presetID="10" presetClass="entr" presetSubtype="0" fill="hold" nodeType="with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fade">
                                      <p:cBhvr>
                                        <p:cTn id="18" dur="500"/>
                                        <p:tgtEl>
                                          <p:spTgt spid="22"/>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1"/>
                                        </p:tgtEl>
                                        <p:attrNameLst>
                                          <p:attrName>style.visibility</p:attrName>
                                        </p:attrNameLst>
                                      </p:cBhvr>
                                      <p:to>
                                        <p:strVal val="visible"/>
                                      </p:to>
                                    </p:set>
                                    <p:animEffect transition="in" filter="fade">
                                      <p:cBhvr>
                                        <p:cTn id="21" dur="500"/>
                                        <p:tgtEl>
                                          <p:spTgt spid="21"/>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fade">
                                      <p:cBhvr>
                                        <p:cTn id="24" dur="500"/>
                                        <p:tgtEl>
                                          <p:spTgt spid="20"/>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1"/>
                                        </p:tgtEl>
                                        <p:attrNameLst>
                                          <p:attrName>style.visibility</p:attrName>
                                        </p:attrNameLst>
                                      </p:cBhvr>
                                      <p:to>
                                        <p:strVal val="visible"/>
                                      </p:to>
                                    </p:set>
                                    <p:animEffect transition="in" filter="fade">
                                      <p:cBhvr>
                                        <p:cTn id="29" dur="500"/>
                                        <p:tgtEl>
                                          <p:spTgt spid="31"/>
                                        </p:tgtEl>
                                      </p:cBhvr>
                                    </p:animEffect>
                                  </p:childTnLst>
                                </p:cTn>
                              </p:par>
                              <p:par>
                                <p:cTn id="30" presetID="10" presetClass="entr" presetSubtype="0" fill="hold" nodeType="withEffect">
                                  <p:stCondLst>
                                    <p:cond delay="0"/>
                                  </p:stCondLst>
                                  <p:childTnLst>
                                    <p:set>
                                      <p:cBhvr>
                                        <p:cTn id="31" dur="1" fill="hold">
                                          <p:stCondLst>
                                            <p:cond delay="0"/>
                                          </p:stCondLst>
                                        </p:cTn>
                                        <p:tgtEl>
                                          <p:spTgt spid="27"/>
                                        </p:tgtEl>
                                        <p:attrNameLst>
                                          <p:attrName>style.visibility</p:attrName>
                                        </p:attrNameLst>
                                      </p:cBhvr>
                                      <p:to>
                                        <p:strVal val="visible"/>
                                      </p:to>
                                    </p:set>
                                    <p:animEffect transition="in" filter="fade">
                                      <p:cBhvr>
                                        <p:cTn id="32" dur="500"/>
                                        <p:tgtEl>
                                          <p:spTgt spid="27"/>
                                        </p:tgtEl>
                                      </p:cBhvr>
                                    </p:animEffect>
                                  </p:childTnLst>
                                </p:cTn>
                              </p:par>
                              <p:par>
                                <p:cTn id="33" presetID="10" presetClass="entr" presetSubtype="0" fill="hold" nodeType="withEffect">
                                  <p:stCondLst>
                                    <p:cond delay="0"/>
                                  </p:stCondLst>
                                  <p:childTnLst>
                                    <p:set>
                                      <p:cBhvr>
                                        <p:cTn id="34" dur="1" fill="hold">
                                          <p:stCondLst>
                                            <p:cond delay="0"/>
                                          </p:stCondLst>
                                        </p:cTn>
                                        <p:tgtEl>
                                          <p:spTgt spid="24"/>
                                        </p:tgtEl>
                                        <p:attrNameLst>
                                          <p:attrName>style.visibility</p:attrName>
                                        </p:attrNameLst>
                                      </p:cBhvr>
                                      <p:to>
                                        <p:strVal val="visible"/>
                                      </p:to>
                                    </p:set>
                                    <p:animEffect transition="in" filter="fade">
                                      <p:cBhvr>
                                        <p:cTn id="35" dur="500"/>
                                        <p:tgtEl>
                                          <p:spTgt spid="24"/>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32"/>
                                        </p:tgtEl>
                                        <p:attrNameLst>
                                          <p:attrName>style.visibility</p:attrName>
                                        </p:attrNameLst>
                                      </p:cBhvr>
                                      <p:to>
                                        <p:strVal val="visible"/>
                                      </p:to>
                                    </p:set>
                                    <p:animEffect transition="in" filter="fade">
                                      <p:cBhvr>
                                        <p:cTn id="38" dur="500"/>
                                        <p:tgtEl>
                                          <p:spTgt spid="32"/>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34"/>
                                        </p:tgtEl>
                                        <p:attrNameLst>
                                          <p:attrName>style.visibility</p:attrName>
                                        </p:attrNameLst>
                                      </p:cBhvr>
                                      <p:to>
                                        <p:strVal val="visible"/>
                                      </p:to>
                                    </p:set>
                                    <p:animEffect transition="in" filter="fade">
                                      <p:cBhvr>
                                        <p:cTn id="41" dur="500"/>
                                        <p:tgtEl>
                                          <p:spTgt spid="34"/>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37"/>
                                        </p:tgtEl>
                                        <p:attrNameLst>
                                          <p:attrName>style.visibility</p:attrName>
                                        </p:attrNameLst>
                                      </p:cBhvr>
                                      <p:to>
                                        <p:strVal val="visible"/>
                                      </p:to>
                                    </p:set>
                                    <p:animEffect transition="in" filter="fade">
                                      <p:cBhvr>
                                        <p:cTn id="44" dur="500"/>
                                        <p:tgtEl>
                                          <p:spTgt spid="37"/>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38"/>
                                        </p:tgtEl>
                                        <p:attrNameLst>
                                          <p:attrName>style.visibility</p:attrName>
                                        </p:attrNameLst>
                                      </p:cBhvr>
                                      <p:to>
                                        <p:strVal val="visible"/>
                                      </p:to>
                                    </p:set>
                                    <p:animEffect transition="in" filter="fade">
                                      <p:cBhvr>
                                        <p:cTn id="47" dur="500"/>
                                        <p:tgtEl>
                                          <p:spTgt spid="38"/>
                                        </p:tgtEl>
                                      </p:cBhvr>
                                    </p:animEffect>
                                  </p:childTnLst>
                                </p:cTn>
                              </p:par>
                              <p:par>
                                <p:cTn id="48" presetID="10" presetClass="entr" presetSubtype="0" fill="hold" nodeType="withEffect">
                                  <p:stCondLst>
                                    <p:cond delay="0"/>
                                  </p:stCondLst>
                                  <p:childTnLst>
                                    <p:set>
                                      <p:cBhvr>
                                        <p:cTn id="49" dur="1" fill="hold">
                                          <p:stCondLst>
                                            <p:cond delay="0"/>
                                          </p:stCondLst>
                                        </p:cTn>
                                        <p:tgtEl>
                                          <p:spTgt spid="48"/>
                                        </p:tgtEl>
                                        <p:attrNameLst>
                                          <p:attrName>style.visibility</p:attrName>
                                        </p:attrNameLst>
                                      </p:cBhvr>
                                      <p:to>
                                        <p:strVal val="visible"/>
                                      </p:to>
                                    </p:set>
                                    <p:animEffect transition="in" filter="fade">
                                      <p:cBhvr>
                                        <p:cTn id="50" dur="500"/>
                                        <p:tgtEl>
                                          <p:spTgt spid="48"/>
                                        </p:tgtEl>
                                      </p:cBhvr>
                                    </p:animEffect>
                                  </p:childTnLst>
                                </p:cTn>
                              </p:par>
                              <p:par>
                                <p:cTn id="51" presetID="10" presetClass="entr" presetSubtype="0" fill="hold" nodeType="withEffect">
                                  <p:stCondLst>
                                    <p:cond delay="0"/>
                                  </p:stCondLst>
                                  <p:childTnLst>
                                    <p:set>
                                      <p:cBhvr>
                                        <p:cTn id="52" dur="1" fill="hold">
                                          <p:stCondLst>
                                            <p:cond delay="0"/>
                                          </p:stCondLst>
                                        </p:cTn>
                                        <p:tgtEl>
                                          <p:spTgt spid="49"/>
                                        </p:tgtEl>
                                        <p:attrNameLst>
                                          <p:attrName>style.visibility</p:attrName>
                                        </p:attrNameLst>
                                      </p:cBhvr>
                                      <p:to>
                                        <p:strVal val="visible"/>
                                      </p:to>
                                    </p:set>
                                    <p:animEffect transition="in" filter="fade">
                                      <p:cBhvr>
                                        <p:cTn id="53" dur="500"/>
                                        <p:tgtEl>
                                          <p:spTgt spid="49"/>
                                        </p:tgtEl>
                                      </p:cBhvr>
                                    </p:animEffect>
                                  </p:childTnLst>
                                </p:cTn>
                              </p:par>
                              <p:par>
                                <p:cTn id="54" presetID="10" presetClass="entr" presetSubtype="0" fill="hold" nodeType="withEffect">
                                  <p:stCondLst>
                                    <p:cond delay="0"/>
                                  </p:stCondLst>
                                  <p:childTnLst>
                                    <p:set>
                                      <p:cBhvr>
                                        <p:cTn id="55" dur="1" fill="hold">
                                          <p:stCondLst>
                                            <p:cond delay="0"/>
                                          </p:stCondLst>
                                        </p:cTn>
                                        <p:tgtEl>
                                          <p:spTgt spid="50"/>
                                        </p:tgtEl>
                                        <p:attrNameLst>
                                          <p:attrName>style.visibility</p:attrName>
                                        </p:attrNameLst>
                                      </p:cBhvr>
                                      <p:to>
                                        <p:strVal val="visible"/>
                                      </p:to>
                                    </p:set>
                                    <p:animEffect transition="in" filter="fade">
                                      <p:cBhvr>
                                        <p:cTn id="56" dur="500"/>
                                        <p:tgtEl>
                                          <p:spTgt spid="50"/>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52"/>
                                        </p:tgtEl>
                                        <p:attrNameLst>
                                          <p:attrName>style.visibility</p:attrName>
                                        </p:attrNameLst>
                                      </p:cBhvr>
                                      <p:to>
                                        <p:strVal val="visible"/>
                                      </p:to>
                                    </p:set>
                                    <p:animEffect transition="in" filter="fade">
                                      <p:cBhvr>
                                        <p:cTn id="59" dur="500"/>
                                        <p:tgtEl>
                                          <p:spTgt spid="52"/>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51"/>
                                        </p:tgtEl>
                                        <p:attrNameLst>
                                          <p:attrName>style.visibility</p:attrName>
                                        </p:attrNameLst>
                                      </p:cBhvr>
                                      <p:to>
                                        <p:strVal val="visible"/>
                                      </p:to>
                                    </p:set>
                                    <p:animEffect transition="in" filter="fade">
                                      <p:cBhvr>
                                        <p:cTn id="62" dur="500"/>
                                        <p:tgtEl>
                                          <p:spTgt spid="51"/>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65"/>
                                        </p:tgtEl>
                                        <p:attrNameLst>
                                          <p:attrName>style.visibility</p:attrName>
                                        </p:attrNameLst>
                                      </p:cBhvr>
                                      <p:to>
                                        <p:strVal val="visible"/>
                                      </p:to>
                                    </p:set>
                                    <p:animEffect transition="in" filter="fade">
                                      <p:cBhvr>
                                        <p:cTn id="67" dur="500"/>
                                        <p:tgtEl>
                                          <p:spTgt spid="65"/>
                                        </p:tgtEl>
                                      </p:cBhvr>
                                    </p:animEffect>
                                  </p:childTnLst>
                                </p:cTn>
                              </p:par>
                              <p:par>
                                <p:cTn id="68" presetID="10" presetClass="entr" presetSubtype="0" fill="hold" nodeType="withEffect">
                                  <p:stCondLst>
                                    <p:cond delay="0"/>
                                  </p:stCondLst>
                                  <p:childTnLst>
                                    <p:set>
                                      <p:cBhvr>
                                        <p:cTn id="69" dur="1" fill="hold">
                                          <p:stCondLst>
                                            <p:cond delay="0"/>
                                          </p:stCondLst>
                                        </p:cTn>
                                        <p:tgtEl>
                                          <p:spTgt spid="80"/>
                                        </p:tgtEl>
                                        <p:attrNameLst>
                                          <p:attrName>style.visibility</p:attrName>
                                        </p:attrNameLst>
                                      </p:cBhvr>
                                      <p:to>
                                        <p:strVal val="visible"/>
                                      </p:to>
                                    </p:set>
                                    <p:animEffect transition="in" filter="fade">
                                      <p:cBhvr>
                                        <p:cTn id="70" dur="500"/>
                                        <p:tgtEl>
                                          <p:spTgt spid="80"/>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67"/>
                                        </p:tgtEl>
                                        <p:attrNameLst>
                                          <p:attrName>style.visibility</p:attrName>
                                        </p:attrNameLst>
                                      </p:cBhvr>
                                      <p:to>
                                        <p:strVal val="visible"/>
                                      </p:to>
                                    </p:set>
                                    <p:animEffect transition="in" filter="fade">
                                      <p:cBhvr>
                                        <p:cTn id="73" dur="500"/>
                                        <p:tgtEl>
                                          <p:spTgt spid="67"/>
                                        </p:tgtEl>
                                      </p:cBhvr>
                                    </p:animEffect>
                                  </p:childTnLst>
                                </p:cTn>
                              </p:par>
                              <p:par>
                                <p:cTn id="74" presetID="10" presetClass="entr" presetSubtype="0" fill="hold" nodeType="withEffect">
                                  <p:stCondLst>
                                    <p:cond delay="0"/>
                                  </p:stCondLst>
                                  <p:childTnLst>
                                    <p:set>
                                      <p:cBhvr>
                                        <p:cTn id="75" dur="1" fill="hold">
                                          <p:stCondLst>
                                            <p:cond delay="0"/>
                                          </p:stCondLst>
                                        </p:cTn>
                                        <p:tgtEl>
                                          <p:spTgt spid="44"/>
                                        </p:tgtEl>
                                        <p:attrNameLst>
                                          <p:attrName>style.visibility</p:attrName>
                                        </p:attrNameLst>
                                      </p:cBhvr>
                                      <p:to>
                                        <p:strVal val="visible"/>
                                      </p:to>
                                    </p:set>
                                    <p:animEffect transition="in" filter="fade">
                                      <p:cBhvr>
                                        <p:cTn id="76" dur="500"/>
                                        <p:tgtEl>
                                          <p:spTgt spid="44"/>
                                        </p:tgtEl>
                                      </p:cBhvr>
                                    </p:animEffect>
                                  </p:childTnLst>
                                </p:cTn>
                              </p:par>
                              <p:par>
                                <p:cTn id="77" presetID="10" presetClass="entr" presetSubtype="0" fill="hold" nodeType="withEffect">
                                  <p:stCondLst>
                                    <p:cond delay="0"/>
                                  </p:stCondLst>
                                  <p:childTnLst>
                                    <p:set>
                                      <p:cBhvr>
                                        <p:cTn id="78" dur="1" fill="hold">
                                          <p:stCondLst>
                                            <p:cond delay="0"/>
                                          </p:stCondLst>
                                        </p:cTn>
                                        <p:tgtEl>
                                          <p:spTgt spid="41"/>
                                        </p:tgtEl>
                                        <p:attrNameLst>
                                          <p:attrName>style.visibility</p:attrName>
                                        </p:attrNameLst>
                                      </p:cBhvr>
                                      <p:to>
                                        <p:strVal val="visible"/>
                                      </p:to>
                                    </p:set>
                                    <p:animEffect transition="in" filter="fade">
                                      <p:cBhvr>
                                        <p:cTn id="79" dur="500"/>
                                        <p:tgtEl>
                                          <p:spTgt spid="41"/>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46"/>
                                        </p:tgtEl>
                                        <p:attrNameLst>
                                          <p:attrName>style.visibility</p:attrName>
                                        </p:attrNameLst>
                                      </p:cBhvr>
                                      <p:to>
                                        <p:strVal val="visible"/>
                                      </p:to>
                                    </p:set>
                                    <p:animEffect transition="in" filter="fade">
                                      <p:cBhvr>
                                        <p:cTn id="82" dur="500"/>
                                        <p:tgtEl>
                                          <p:spTgt spid="46"/>
                                        </p:tgtEl>
                                      </p:cBhvr>
                                    </p:animEffect>
                                  </p:childTnLst>
                                </p:cTn>
                              </p:par>
                              <p:par>
                                <p:cTn id="83" presetID="10" presetClass="entr" presetSubtype="0" fill="hold" grpId="0" nodeType="withEffect">
                                  <p:stCondLst>
                                    <p:cond delay="0"/>
                                  </p:stCondLst>
                                  <p:childTnLst>
                                    <p:set>
                                      <p:cBhvr>
                                        <p:cTn id="84" dur="1" fill="hold">
                                          <p:stCondLst>
                                            <p:cond delay="0"/>
                                          </p:stCondLst>
                                        </p:cTn>
                                        <p:tgtEl>
                                          <p:spTgt spid="42"/>
                                        </p:tgtEl>
                                        <p:attrNameLst>
                                          <p:attrName>style.visibility</p:attrName>
                                        </p:attrNameLst>
                                      </p:cBhvr>
                                      <p:to>
                                        <p:strVal val="visible"/>
                                      </p:to>
                                    </p:set>
                                    <p:animEffect transition="in" filter="fade">
                                      <p:cBhvr>
                                        <p:cTn id="85" dur="500"/>
                                        <p:tgtEl>
                                          <p:spTgt spid="42"/>
                                        </p:tgtEl>
                                      </p:cBhvr>
                                    </p:animEffect>
                                  </p:childTnLst>
                                </p:cTn>
                              </p:par>
                              <p:par>
                                <p:cTn id="86" presetID="10" presetClass="entr" presetSubtype="0" fill="hold" grpId="0" nodeType="withEffect">
                                  <p:stCondLst>
                                    <p:cond delay="0"/>
                                  </p:stCondLst>
                                  <p:childTnLst>
                                    <p:set>
                                      <p:cBhvr>
                                        <p:cTn id="87" dur="1" fill="hold">
                                          <p:stCondLst>
                                            <p:cond delay="0"/>
                                          </p:stCondLst>
                                        </p:cTn>
                                        <p:tgtEl>
                                          <p:spTgt spid="45"/>
                                        </p:tgtEl>
                                        <p:attrNameLst>
                                          <p:attrName>style.visibility</p:attrName>
                                        </p:attrNameLst>
                                      </p:cBhvr>
                                      <p:to>
                                        <p:strVal val="visible"/>
                                      </p:to>
                                    </p:set>
                                    <p:animEffect transition="in" filter="fade">
                                      <p:cBhvr>
                                        <p:cTn id="88" dur="500"/>
                                        <p:tgtEl>
                                          <p:spTgt spid="45"/>
                                        </p:tgtEl>
                                      </p:cBhvr>
                                    </p:animEffect>
                                  </p:childTnLst>
                                </p:cTn>
                              </p:par>
                              <p:par>
                                <p:cTn id="89" presetID="10" presetClass="entr" presetSubtype="0" fill="hold" nodeType="withEffect">
                                  <p:stCondLst>
                                    <p:cond delay="0"/>
                                  </p:stCondLst>
                                  <p:childTnLst>
                                    <p:set>
                                      <p:cBhvr>
                                        <p:cTn id="90" dur="1" fill="hold">
                                          <p:stCondLst>
                                            <p:cond delay="0"/>
                                          </p:stCondLst>
                                        </p:cTn>
                                        <p:tgtEl>
                                          <p:spTgt spid="43"/>
                                        </p:tgtEl>
                                        <p:attrNameLst>
                                          <p:attrName>style.visibility</p:attrName>
                                        </p:attrNameLst>
                                      </p:cBhvr>
                                      <p:to>
                                        <p:strVal val="visible"/>
                                      </p:to>
                                    </p:set>
                                    <p:animEffect transition="in" filter="fade">
                                      <p:cBhvr>
                                        <p:cTn id="91" dur="500"/>
                                        <p:tgtEl>
                                          <p:spTgt spid="43"/>
                                        </p:tgtEl>
                                      </p:cBhvr>
                                    </p:animEffect>
                                  </p:childTnLst>
                                </p:cTn>
                              </p:par>
                            </p:childTnLst>
                          </p:cTn>
                        </p:par>
                      </p:childTnLst>
                    </p:cTn>
                  </p:par>
                  <p:par>
                    <p:cTn id="92" fill="hold">
                      <p:stCondLst>
                        <p:cond delay="indefinite"/>
                      </p:stCondLst>
                      <p:childTnLst>
                        <p:par>
                          <p:cTn id="93" fill="hold">
                            <p:stCondLst>
                              <p:cond delay="0"/>
                            </p:stCondLst>
                            <p:childTnLst>
                              <p:par>
                                <p:cTn id="94" presetID="10" presetClass="entr" presetSubtype="0" fill="hold" nodeType="clickEffect">
                                  <p:stCondLst>
                                    <p:cond delay="0"/>
                                  </p:stCondLst>
                                  <p:childTnLst>
                                    <p:set>
                                      <p:cBhvr>
                                        <p:cTn id="95" dur="1" fill="hold">
                                          <p:stCondLst>
                                            <p:cond delay="0"/>
                                          </p:stCondLst>
                                        </p:cTn>
                                        <p:tgtEl>
                                          <p:spTgt spid="12"/>
                                        </p:tgtEl>
                                        <p:attrNameLst>
                                          <p:attrName>style.visibility</p:attrName>
                                        </p:attrNameLst>
                                      </p:cBhvr>
                                      <p:to>
                                        <p:strVal val="visible"/>
                                      </p:to>
                                    </p:set>
                                    <p:animEffect transition="in" filter="fade">
                                      <p:cBhvr>
                                        <p:cTn id="96" dur="500"/>
                                        <p:tgtEl>
                                          <p:spTgt spid="12"/>
                                        </p:tgtEl>
                                      </p:cBhvr>
                                    </p:animEffect>
                                  </p:childTnLst>
                                </p:cTn>
                              </p:par>
                              <p:par>
                                <p:cTn id="97" presetID="10" presetClass="entr" presetSubtype="0" fill="hold" grpId="0" nodeType="withEffect">
                                  <p:stCondLst>
                                    <p:cond delay="0"/>
                                  </p:stCondLst>
                                  <p:childTnLst>
                                    <p:set>
                                      <p:cBhvr>
                                        <p:cTn id="98" dur="1" fill="hold">
                                          <p:stCondLst>
                                            <p:cond delay="0"/>
                                          </p:stCondLst>
                                        </p:cTn>
                                        <p:tgtEl>
                                          <p:spTgt spid="14"/>
                                        </p:tgtEl>
                                        <p:attrNameLst>
                                          <p:attrName>style.visibility</p:attrName>
                                        </p:attrNameLst>
                                      </p:cBhvr>
                                      <p:to>
                                        <p:strVal val="visible"/>
                                      </p:to>
                                    </p:set>
                                    <p:animEffect transition="in" filter="fade">
                                      <p:cBhvr>
                                        <p:cTn id="99" dur="500"/>
                                        <p:tgtEl>
                                          <p:spTgt spid="14"/>
                                        </p:tgtEl>
                                      </p:cBhvr>
                                    </p:animEffect>
                                  </p:childTnLst>
                                </p:cTn>
                              </p:par>
                              <p:par>
                                <p:cTn id="100" presetID="10" presetClass="entr" presetSubtype="0" fill="hold" grpId="0" nodeType="withEffect">
                                  <p:stCondLst>
                                    <p:cond delay="0"/>
                                  </p:stCondLst>
                                  <p:childTnLst>
                                    <p:set>
                                      <p:cBhvr>
                                        <p:cTn id="101" dur="1" fill="hold">
                                          <p:stCondLst>
                                            <p:cond delay="0"/>
                                          </p:stCondLst>
                                        </p:cTn>
                                        <p:tgtEl>
                                          <p:spTgt spid="13"/>
                                        </p:tgtEl>
                                        <p:attrNameLst>
                                          <p:attrName>style.visibility</p:attrName>
                                        </p:attrNameLst>
                                      </p:cBhvr>
                                      <p:to>
                                        <p:strVal val="visible"/>
                                      </p:to>
                                    </p:set>
                                    <p:animEffect transition="in" filter="fade">
                                      <p:cBhvr>
                                        <p:cTn id="102" dur="500"/>
                                        <p:tgtEl>
                                          <p:spTgt spid="13"/>
                                        </p:tgtEl>
                                      </p:cBhvr>
                                    </p:animEffect>
                                  </p:childTnLst>
                                </p:cTn>
                              </p:par>
                              <p:par>
                                <p:cTn id="103" presetID="10" presetClass="entr" presetSubtype="0" fill="hold" grpId="0" nodeType="withEffect">
                                  <p:stCondLst>
                                    <p:cond delay="0"/>
                                  </p:stCondLst>
                                  <p:childTnLst>
                                    <p:set>
                                      <p:cBhvr>
                                        <p:cTn id="104" dur="1" fill="hold">
                                          <p:stCondLst>
                                            <p:cond delay="0"/>
                                          </p:stCondLst>
                                        </p:cTn>
                                        <p:tgtEl>
                                          <p:spTgt spid="18"/>
                                        </p:tgtEl>
                                        <p:attrNameLst>
                                          <p:attrName>style.visibility</p:attrName>
                                        </p:attrNameLst>
                                      </p:cBhvr>
                                      <p:to>
                                        <p:strVal val="visible"/>
                                      </p:to>
                                    </p:set>
                                    <p:animEffect transition="in" filter="fade">
                                      <p:cBhvr>
                                        <p:cTn id="105"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p:bldP spid="13" grpId="0" animBg="1"/>
      <p:bldP spid="18" grpId="0"/>
      <p:bldP spid="20" grpId="0"/>
      <p:bldP spid="21" grpId="0" animBg="1"/>
      <p:bldP spid="23" grpId="0"/>
      <p:bldP spid="31" grpId="0"/>
      <p:bldP spid="32" grpId="0"/>
      <p:bldP spid="34" grpId="0"/>
      <p:bldP spid="37" grpId="0"/>
      <p:bldP spid="38" grpId="0"/>
      <p:bldP spid="42" grpId="0"/>
      <p:bldP spid="45" grpId="0"/>
      <p:bldP spid="46" grpId="0"/>
      <p:bldP spid="67" grpId="0" animBg="1"/>
      <p:bldP spid="51" grpId="0"/>
      <p:bldP spid="52" grpId="0" animBg="1"/>
      <p:bldP spid="6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a:t>
            </a:r>
            <a:r>
              <a:rPr lang="en-US" dirty="0"/>
              <a:t/>
            </a:r>
            <a:br>
              <a:rPr lang="en-US" dirty="0"/>
            </a:br>
            <a:endParaRPr lang="en-US" dirty="0"/>
          </a:p>
        </p:txBody>
      </p:sp>
      <p:pic>
        <p:nvPicPr>
          <p:cNvPr id="41985"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2560" y="1916832"/>
            <a:ext cx="4788532" cy="201622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a:spLocks noChangeArrowheads="1"/>
          </p:cNvSpPr>
          <p:nvPr/>
        </p:nvSpPr>
        <p:spPr bwMode="auto">
          <a:xfrm>
            <a:off x="619125" y="4365104"/>
            <a:ext cx="777328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10 MW of active power is transferred using a three-phase line shown in the picture.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Line-to-line voltages in the both ends of the line are 110 kV.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Calculate the power factor (cos</a:t>
            </a:r>
            <a:r>
              <a:rPr kumimoji="0" lang="en-US" altLang="en-US" sz="16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sym typeface="Symbol" panose="05050102010706020507" pitchFamily="18" charset="2"/>
              </a:rPr>
              <a:t></a:t>
            </a:r>
            <a:r>
              <a:rPr kumimoji="0" lang="en-US" altLang="en-US" sz="1600" b="1" i="0" u="none" strike="noStrike" cap="none" normalizeH="0" baseline="0" dirty="0" smtClean="0">
                <a:ln>
                  <a:noFill/>
                </a:ln>
                <a:solidFill>
                  <a:schemeClr val="tx1"/>
                </a:solidFill>
                <a:effectLst/>
                <a:ea typeface="Times New Roman" panose="02020603050405020304" pitchFamily="18" charset="0"/>
              </a:rPr>
              <a:t>) of the load.</a:t>
            </a:r>
            <a:endParaRPr kumimoji="0" lang="en-US" altLang="en-US" sz="16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sym typeface="Symbol" panose="05050102010706020507" pitchFamily="18" charset="2"/>
            </a:endParaRPr>
          </a:p>
        </p:txBody>
      </p:sp>
      <p:sp>
        <p:nvSpPr>
          <p:cNvPr id="18" name="TextBox 17"/>
          <p:cNvSpPr txBox="1"/>
          <p:nvPr/>
        </p:nvSpPr>
        <p:spPr>
          <a:xfrm>
            <a:off x="776536" y="1940637"/>
            <a:ext cx="889987" cy="369332"/>
          </a:xfrm>
          <a:prstGeom prst="rect">
            <a:avLst/>
          </a:prstGeom>
          <a:noFill/>
        </p:spPr>
        <p:txBody>
          <a:bodyPr wrap="none" rtlCol="0">
            <a:spAutoFit/>
          </a:bodyPr>
          <a:lstStyle/>
          <a:p>
            <a:r>
              <a:rPr lang="en-US" dirty="0" smtClean="0"/>
              <a:t>Point 1</a:t>
            </a:r>
            <a:endParaRPr lang="en-US" dirty="0"/>
          </a:p>
        </p:txBody>
      </p:sp>
      <p:sp>
        <p:nvSpPr>
          <p:cNvPr id="45" name="TextBox 44"/>
          <p:cNvSpPr txBox="1"/>
          <p:nvPr/>
        </p:nvSpPr>
        <p:spPr>
          <a:xfrm>
            <a:off x="3234921" y="1845743"/>
            <a:ext cx="918841" cy="369332"/>
          </a:xfrm>
          <a:prstGeom prst="rect">
            <a:avLst/>
          </a:prstGeom>
          <a:noFill/>
        </p:spPr>
        <p:txBody>
          <a:bodyPr wrap="none" rtlCol="0">
            <a:spAutoFit/>
          </a:bodyPr>
          <a:lstStyle/>
          <a:p>
            <a:r>
              <a:rPr lang="en-US" dirty="0" smtClean="0"/>
              <a:t>Point 2</a:t>
            </a:r>
            <a:endParaRPr lang="en-US" dirty="0"/>
          </a:p>
        </p:txBody>
      </p:sp>
    </p:spTree>
    <p:extLst>
      <p:ext uri="{BB962C8B-B14F-4D97-AF65-F5344CB8AC3E}">
        <p14:creationId xmlns:p14="http://schemas.microsoft.com/office/powerpoint/2010/main" val="375861865"/>
      </p:ext>
    </p:extLst>
  </p:cSld>
  <p:clrMapOvr>
    <a:masterClrMapping/>
  </p:clrMapOvr>
  <p:timing>
    <p:tnLst>
      <p:par>
        <p:cTn id="1" dur="indefinite" restart="never" nodeType="tmRoot"/>
      </p:par>
    </p:tnLst>
  </p:timing>
</p:sld>
</file>

<file path=ppt/theme/theme1.xml><?xml version="1.0" encoding="utf-8"?>
<a:theme xmlns:a="http://schemas.openxmlformats.org/drawingml/2006/main" name="Aalto">
  <a:themeElements>
    <a:clrScheme name="aalto_teknillinen_edit 1">
      <a:dk1>
        <a:srgbClr val="000000"/>
      </a:dk1>
      <a:lt1>
        <a:srgbClr val="FFFFFF"/>
      </a:lt1>
      <a:dk2>
        <a:srgbClr val="6639B7"/>
      </a:dk2>
      <a:lt2>
        <a:srgbClr val="FECB00"/>
      </a:lt2>
      <a:accent1>
        <a:srgbClr val="009B3A"/>
      </a:accent1>
      <a:accent2>
        <a:srgbClr val="FF7900"/>
      </a:accent2>
      <a:accent3>
        <a:srgbClr val="FFFFFF"/>
      </a:accent3>
      <a:accent4>
        <a:srgbClr val="000000"/>
      </a:accent4>
      <a:accent5>
        <a:srgbClr val="AACBAE"/>
      </a:accent5>
      <a:accent6>
        <a:srgbClr val="E76D00"/>
      </a:accent6>
      <a:hlink>
        <a:srgbClr val="0065BD"/>
      </a:hlink>
      <a:folHlink>
        <a:srgbClr val="ED2939"/>
      </a:folHlink>
    </a:clrScheme>
    <a:fontScheme name="aalto_teknillinen_edit">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Calibri"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Calibri" pitchFamily="34" charset="0"/>
          </a:defRPr>
        </a:defPPr>
      </a:lstStyle>
    </a:lnDef>
  </a:objectDefaults>
  <a:extraClrSchemeLst>
    <a:extraClrScheme>
      <a:clrScheme name="aalto_teknillinen_edit 1">
        <a:dk1>
          <a:srgbClr val="000000"/>
        </a:dk1>
        <a:lt1>
          <a:srgbClr val="FFFFFF"/>
        </a:lt1>
        <a:dk2>
          <a:srgbClr val="6639B7"/>
        </a:dk2>
        <a:lt2>
          <a:srgbClr val="FECB00"/>
        </a:lt2>
        <a:accent1>
          <a:srgbClr val="009B3A"/>
        </a:accent1>
        <a:accent2>
          <a:srgbClr val="FF7900"/>
        </a:accent2>
        <a:accent3>
          <a:srgbClr val="FFFFFF"/>
        </a:accent3>
        <a:accent4>
          <a:srgbClr val="000000"/>
        </a:accent4>
        <a:accent5>
          <a:srgbClr val="AACBAE"/>
        </a:accent5>
        <a:accent6>
          <a:srgbClr val="E76D00"/>
        </a:accent6>
        <a:hlink>
          <a:srgbClr val="0065BD"/>
        </a:hlink>
        <a:folHlink>
          <a:srgbClr val="ED293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Aalto</Template>
  <TotalTime>14334</TotalTime>
  <Words>926</Words>
  <Application>Microsoft Office PowerPoint</Application>
  <PresentationFormat>A4 Paper (210x297 mm)</PresentationFormat>
  <Paragraphs>262</Paragraphs>
  <Slides>22</Slides>
  <Notes>22</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22</vt:i4>
      </vt:variant>
    </vt:vector>
  </HeadingPairs>
  <TitlesOfParts>
    <vt:vector size="26" baseType="lpstr">
      <vt:lpstr>Aalto</vt:lpstr>
      <vt:lpstr>Kaava</vt:lpstr>
      <vt:lpstr>Equation</vt:lpstr>
      <vt:lpstr>Microsoft Kaava 3.0</vt:lpstr>
      <vt:lpstr>Exercise 6</vt:lpstr>
      <vt:lpstr>Question 1</vt:lpstr>
      <vt:lpstr>Question 1</vt:lpstr>
      <vt:lpstr>Question 1 a) Derive the following equation </vt:lpstr>
      <vt:lpstr>Question 1 a) Derive the following equation </vt:lpstr>
      <vt:lpstr>Question 1 b) Can this equation be applied in all situations </vt:lpstr>
      <vt:lpstr>Question 1  c) Draw the phasor diagrams</vt:lpstr>
      <vt:lpstr>Question 1 c) Draw the phasor diagrams</vt:lpstr>
      <vt:lpstr>Question 2 </vt:lpstr>
      <vt:lpstr>Question 2 </vt:lpstr>
      <vt:lpstr>Question 2 </vt:lpstr>
      <vt:lpstr>Question 2  Calculate the power factor of the load. </vt:lpstr>
      <vt:lpstr>Question 2  Calculate the power factor of the load. </vt:lpstr>
      <vt:lpstr>Question 3   </vt:lpstr>
      <vt:lpstr>Question 3   </vt:lpstr>
      <vt:lpstr>Question 3  What is the generated frequency at the end of the 0.5s delay?  </vt:lpstr>
      <vt:lpstr>Question 4 </vt:lpstr>
      <vt:lpstr>Question 4 General thoughts</vt:lpstr>
      <vt:lpstr>Question 4  (a) Draw the impedance diagram marked in per unit on a base of 625kVA, 2.4kV.  Base of 625kVA. Motors: Output 250hp, 2.4kV, 1.0 power factor, 90% efficiency.   </vt:lpstr>
      <vt:lpstr>Question 4 b) Let’s calculate the transient current in Q using the Thevenin’s theorem   </vt:lpstr>
      <vt:lpstr>Question 4 b Let’s calculate the transient current in Q (symmetrical short-circuit current) using the Thevenin’s theorem   </vt:lpstr>
      <vt:lpstr>Question 4 c) b) fault at point P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Exercise 6</dc:title>
  <dc:creator>Toni Tukia</dc:creator>
  <cp:lastModifiedBy>Matti Lehtonen</cp:lastModifiedBy>
  <cp:revision>307</cp:revision>
  <cp:lastPrinted>2016-10-18T13:24:56Z</cp:lastPrinted>
  <dcterms:created xsi:type="dcterms:W3CDTF">2012-09-17T04:28:57Z</dcterms:created>
  <dcterms:modified xsi:type="dcterms:W3CDTF">2018-07-19T08:55:14Z</dcterms:modified>
</cp:coreProperties>
</file>