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95" r:id="rId2"/>
    <p:sldId id="257" r:id="rId3"/>
    <p:sldId id="296" r:id="rId4"/>
    <p:sldId id="298" r:id="rId5"/>
    <p:sldId id="297" r:id="rId6"/>
    <p:sldId id="299" r:id="rId7"/>
    <p:sldId id="300" r:id="rId8"/>
    <p:sldId id="301" r:id="rId9"/>
    <p:sldId id="276" r:id="rId10"/>
    <p:sldId id="302" r:id="rId11"/>
    <p:sldId id="303" r:id="rId12"/>
    <p:sldId id="304" r:id="rId13"/>
    <p:sldId id="306" r:id="rId14"/>
    <p:sldId id="305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</p:sldIdLst>
  <p:sldSz cx="9906000" cy="6858000" type="A4"/>
  <p:notesSz cx="6742113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38" autoAdjust="0"/>
  </p:normalViewPr>
  <p:slideViewPr>
    <p:cSldViewPr>
      <p:cViewPr varScale="1">
        <p:scale>
          <a:sx n="113" d="100"/>
          <a:sy n="113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24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12" Type="http://schemas.openxmlformats.org/officeDocument/2006/relationships/image" Target="../media/image61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11" Type="http://schemas.openxmlformats.org/officeDocument/2006/relationships/image" Target="../media/image60.wmf"/><Relationship Id="rId5" Type="http://schemas.openxmlformats.org/officeDocument/2006/relationships/image" Target="../media/image66.wmf"/><Relationship Id="rId10" Type="http://schemas.openxmlformats.org/officeDocument/2006/relationships/image" Target="../media/image69.wmf"/><Relationship Id="rId4" Type="http://schemas.openxmlformats.org/officeDocument/2006/relationships/image" Target="../media/image65.wmf"/><Relationship Id="rId9" Type="http://schemas.openxmlformats.org/officeDocument/2006/relationships/image" Target="../media/image5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7" Type="http://schemas.openxmlformats.org/officeDocument/2006/relationships/image" Target="../media/image72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71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73.wmf"/><Relationship Id="rId11" Type="http://schemas.openxmlformats.org/officeDocument/2006/relationships/image" Target="../media/image78.wmf"/><Relationship Id="rId5" Type="http://schemas.openxmlformats.org/officeDocument/2006/relationships/image" Target="../media/image61.wmf"/><Relationship Id="rId10" Type="http://schemas.openxmlformats.org/officeDocument/2006/relationships/image" Target="../media/image77.wmf"/><Relationship Id="rId4" Type="http://schemas.openxmlformats.org/officeDocument/2006/relationships/image" Target="../media/image60.wmf"/><Relationship Id="rId9" Type="http://schemas.openxmlformats.org/officeDocument/2006/relationships/image" Target="../media/image7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0.wmf"/><Relationship Id="rId7" Type="http://schemas.openxmlformats.org/officeDocument/2006/relationships/image" Target="../media/image80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79.wmf"/><Relationship Id="rId11" Type="http://schemas.openxmlformats.org/officeDocument/2006/relationships/image" Target="../media/image84.wmf"/><Relationship Id="rId5" Type="http://schemas.openxmlformats.org/officeDocument/2006/relationships/image" Target="../media/image61.wmf"/><Relationship Id="rId10" Type="http://schemas.openxmlformats.org/officeDocument/2006/relationships/image" Target="../media/image83.wmf"/><Relationship Id="rId4" Type="http://schemas.openxmlformats.org/officeDocument/2006/relationships/image" Target="../media/image60.wmf"/><Relationship Id="rId9" Type="http://schemas.openxmlformats.org/officeDocument/2006/relationships/image" Target="../media/image8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5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5" Type="http://schemas.openxmlformats.org/officeDocument/2006/relationships/image" Target="../media/image106.png"/><Relationship Id="rId4" Type="http://schemas.openxmlformats.org/officeDocument/2006/relationships/image" Target="../media/image10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6.png"/><Relationship Id="rId6" Type="http://schemas.openxmlformats.org/officeDocument/2006/relationships/image" Target="../media/image111.wmf"/><Relationship Id="rId5" Type="http://schemas.openxmlformats.org/officeDocument/2006/relationships/image" Target="../media/image110.wmf"/><Relationship Id="rId4" Type="http://schemas.openxmlformats.org/officeDocument/2006/relationships/image" Target="../media/image10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5.wmf"/><Relationship Id="rId7" Type="http://schemas.openxmlformats.org/officeDocument/2006/relationships/image" Target="../media/image11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7" Type="http://schemas.openxmlformats.org/officeDocument/2006/relationships/image" Target="../media/image117.wmf"/><Relationship Id="rId2" Type="http://schemas.openxmlformats.org/officeDocument/2006/relationships/image" Target="../media/image112.wmf"/><Relationship Id="rId1" Type="http://schemas.openxmlformats.org/officeDocument/2006/relationships/image" Target="../media/image106.png"/><Relationship Id="rId6" Type="http://schemas.openxmlformats.org/officeDocument/2006/relationships/image" Target="../media/image116.wmf"/><Relationship Id="rId5" Type="http://schemas.openxmlformats.org/officeDocument/2006/relationships/image" Target="../media/image115.wmf"/><Relationship Id="rId4" Type="http://schemas.openxmlformats.org/officeDocument/2006/relationships/image" Target="../media/image11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7" Type="http://schemas.openxmlformats.org/officeDocument/2006/relationships/image" Target="../media/image124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6" Type="http://schemas.openxmlformats.org/officeDocument/2006/relationships/image" Target="../media/image123.wmf"/><Relationship Id="rId5" Type="http://schemas.openxmlformats.org/officeDocument/2006/relationships/image" Target="../media/image122.wmf"/><Relationship Id="rId4" Type="http://schemas.openxmlformats.org/officeDocument/2006/relationships/image" Target="../media/image12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5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5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5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6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8FD81-9DEC-499F-A15C-749A6A744CEF}" type="datetimeFigureOut">
              <a:rPr lang="fi-FI" smtClean="0"/>
              <a:t>19.7.2018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37895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F2518-487E-40B4-B791-AEB11D768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1348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9A4B3-27BB-4F5F-B356-2E6ED1F2059E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45113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90269"/>
            <a:ext cx="539369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4E0F6-9815-42BA-AE0E-9C1E287A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26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87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80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7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31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86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988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675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3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270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12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75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802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459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00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894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831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905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210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47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2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0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60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01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18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28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6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9738" y="1712915"/>
            <a:ext cx="9018588" cy="3919537"/>
          </a:xfrm>
          <a:prstGeom prst="rect">
            <a:avLst/>
          </a:prstGeom>
          <a:solidFill>
            <a:srgbClr val="FF7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/>
          </a:p>
        </p:txBody>
      </p:sp>
      <p:pic>
        <p:nvPicPr>
          <p:cNvPr id="5" name="Picture 6" descr="aalto_TKK_f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22971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8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9127" y="1770063"/>
            <a:ext cx="8416925" cy="1331912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9125" y="3141665"/>
            <a:ext cx="6807200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88951" y="6308727"/>
            <a:ext cx="2195513" cy="1762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chemeClr val="tx1"/>
                </a:solidFill>
                <a:latin typeface="+mn-lt"/>
              </a:defRPr>
            </a:lvl1pPr>
          </a:lstStyle>
          <a:p>
            <a:fld id="{C49B87FF-410C-4C72-89D3-535BAD079C0D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1" y="6245225"/>
            <a:ext cx="4016375" cy="476250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sz="1400" b="0" smtClean="0">
                <a:solidFill>
                  <a:srgbClr val="80808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488950"/>
            <a:ext cx="8650288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1582740"/>
            <a:ext cx="8650288" cy="4294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32275" y="6237288"/>
            <a:ext cx="3398838" cy="1444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169401" y="6237288"/>
            <a:ext cx="536575" cy="127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A9CAD9-EE78-478F-A825-D3843E008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7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46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4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51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60.bin"/><Relationship Id="rId17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2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5" Type="http://schemas.openxmlformats.org/officeDocument/2006/relationships/image" Target="../media/image52.wmf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6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67.bin"/><Relationship Id="rId18" Type="http://schemas.openxmlformats.org/officeDocument/2006/relationships/image" Target="../media/image61.w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0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68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5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66.wmf"/><Relationship Id="rId18" Type="http://schemas.openxmlformats.org/officeDocument/2006/relationships/oleObject" Target="../embeddings/oleObject77.bin"/><Relationship Id="rId26" Type="http://schemas.openxmlformats.org/officeDocument/2006/relationships/oleObject" Target="../embeddings/oleObject81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56.wmf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74.bin"/><Relationship Id="rId17" Type="http://schemas.openxmlformats.org/officeDocument/2006/relationships/image" Target="../media/image68.wmf"/><Relationship Id="rId25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6.bin"/><Relationship Id="rId20" Type="http://schemas.openxmlformats.org/officeDocument/2006/relationships/oleObject" Target="../embeddings/oleObject78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65.wmf"/><Relationship Id="rId24" Type="http://schemas.openxmlformats.org/officeDocument/2006/relationships/oleObject" Target="../embeddings/oleObject80.bin"/><Relationship Id="rId5" Type="http://schemas.openxmlformats.org/officeDocument/2006/relationships/image" Target="../media/image62.wmf"/><Relationship Id="rId15" Type="http://schemas.openxmlformats.org/officeDocument/2006/relationships/image" Target="../media/image67.wmf"/><Relationship Id="rId23" Type="http://schemas.openxmlformats.org/officeDocument/2006/relationships/image" Target="../media/image69.wmf"/><Relationship Id="rId10" Type="http://schemas.openxmlformats.org/officeDocument/2006/relationships/oleObject" Target="../embeddings/oleObject73.bin"/><Relationship Id="rId19" Type="http://schemas.openxmlformats.org/officeDocument/2006/relationships/image" Target="../media/image55.wmf"/><Relationship Id="rId4" Type="http://schemas.openxmlformats.org/officeDocument/2006/relationships/oleObject" Target="../embeddings/oleObject70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75.bin"/><Relationship Id="rId22" Type="http://schemas.openxmlformats.org/officeDocument/2006/relationships/oleObject" Target="../embeddings/oleObject79.bin"/><Relationship Id="rId27" Type="http://schemas.openxmlformats.org/officeDocument/2006/relationships/image" Target="../media/image6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61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86.bin"/><Relationship Id="rId17" Type="http://schemas.openxmlformats.org/officeDocument/2006/relationships/image" Target="../media/image7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8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60.wmf"/><Relationship Id="rId5" Type="http://schemas.openxmlformats.org/officeDocument/2006/relationships/image" Target="../media/image55.wmf"/><Relationship Id="rId15" Type="http://schemas.openxmlformats.org/officeDocument/2006/relationships/image" Target="../media/image71.wmf"/><Relationship Id="rId10" Type="http://schemas.openxmlformats.org/officeDocument/2006/relationships/oleObject" Target="../embeddings/oleObject85.bin"/><Relationship Id="rId4" Type="http://schemas.openxmlformats.org/officeDocument/2006/relationships/oleObject" Target="../embeddings/oleObject82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8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13" Type="http://schemas.openxmlformats.org/officeDocument/2006/relationships/image" Target="../media/image61.wmf"/><Relationship Id="rId18" Type="http://schemas.openxmlformats.org/officeDocument/2006/relationships/oleObject" Target="../embeddings/oleObject96.bin"/><Relationship Id="rId26" Type="http://schemas.openxmlformats.org/officeDocument/2006/relationships/image" Target="../media/image54.wmf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76.wmf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93.bin"/><Relationship Id="rId17" Type="http://schemas.openxmlformats.org/officeDocument/2006/relationships/image" Target="../media/image74.wmf"/><Relationship Id="rId25" Type="http://schemas.openxmlformats.org/officeDocument/2006/relationships/image" Target="../media/image7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5.bin"/><Relationship Id="rId20" Type="http://schemas.openxmlformats.org/officeDocument/2006/relationships/oleObject" Target="../embeddings/oleObject97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90.bin"/><Relationship Id="rId11" Type="http://schemas.openxmlformats.org/officeDocument/2006/relationships/image" Target="../media/image60.wmf"/><Relationship Id="rId24" Type="http://schemas.openxmlformats.org/officeDocument/2006/relationships/oleObject" Target="../embeddings/oleObject99.bin"/><Relationship Id="rId5" Type="http://schemas.openxmlformats.org/officeDocument/2006/relationships/image" Target="../media/image55.wmf"/><Relationship Id="rId15" Type="http://schemas.openxmlformats.org/officeDocument/2006/relationships/image" Target="../media/image73.wmf"/><Relationship Id="rId23" Type="http://schemas.openxmlformats.org/officeDocument/2006/relationships/image" Target="../media/image77.wmf"/><Relationship Id="rId10" Type="http://schemas.openxmlformats.org/officeDocument/2006/relationships/oleObject" Target="../embeddings/oleObject92.bin"/><Relationship Id="rId19" Type="http://schemas.openxmlformats.org/officeDocument/2006/relationships/image" Target="../media/image75.wmf"/><Relationship Id="rId4" Type="http://schemas.openxmlformats.org/officeDocument/2006/relationships/oleObject" Target="../embeddings/oleObject89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94.bin"/><Relationship Id="rId22" Type="http://schemas.openxmlformats.org/officeDocument/2006/relationships/oleObject" Target="../embeddings/oleObject9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13" Type="http://schemas.openxmlformats.org/officeDocument/2006/relationships/image" Target="../media/image61.wmf"/><Relationship Id="rId18" Type="http://schemas.openxmlformats.org/officeDocument/2006/relationships/oleObject" Target="../embeddings/oleObject107.bin"/><Relationship Id="rId3" Type="http://schemas.openxmlformats.org/officeDocument/2006/relationships/notesSlide" Target="../notesSlides/notesSlide18.xml"/><Relationship Id="rId21" Type="http://schemas.openxmlformats.org/officeDocument/2006/relationships/image" Target="../media/image82.wmf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104.bin"/><Relationship Id="rId17" Type="http://schemas.openxmlformats.org/officeDocument/2006/relationships/image" Target="../media/image80.wmf"/><Relationship Id="rId25" Type="http://schemas.openxmlformats.org/officeDocument/2006/relationships/image" Target="../media/image8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6.bin"/><Relationship Id="rId20" Type="http://schemas.openxmlformats.org/officeDocument/2006/relationships/oleObject" Target="../embeddings/oleObject108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01.bin"/><Relationship Id="rId11" Type="http://schemas.openxmlformats.org/officeDocument/2006/relationships/image" Target="../media/image60.wmf"/><Relationship Id="rId24" Type="http://schemas.openxmlformats.org/officeDocument/2006/relationships/oleObject" Target="../embeddings/oleObject110.bin"/><Relationship Id="rId5" Type="http://schemas.openxmlformats.org/officeDocument/2006/relationships/image" Target="../media/image55.wmf"/><Relationship Id="rId15" Type="http://schemas.openxmlformats.org/officeDocument/2006/relationships/image" Target="../media/image79.wmf"/><Relationship Id="rId23" Type="http://schemas.openxmlformats.org/officeDocument/2006/relationships/image" Target="../media/image83.wmf"/><Relationship Id="rId10" Type="http://schemas.openxmlformats.org/officeDocument/2006/relationships/oleObject" Target="../embeddings/oleObject103.bin"/><Relationship Id="rId19" Type="http://schemas.openxmlformats.org/officeDocument/2006/relationships/image" Target="../media/image81.wmf"/><Relationship Id="rId4" Type="http://schemas.openxmlformats.org/officeDocument/2006/relationships/oleObject" Target="../embeddings/oleObject100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105.bin"/><Relationship Id="rId22" Type="http://schemas.openxmlformats.org/officeDocument/2006/relationships/oleObject" Target="../embeddings/oleObject10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image" Target="../media/image91.png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12.bin"/><Relationship Id="rId12" Type="http://schemas.openxmlformats.org/officeDocument/2006/relationships/image" Target="../media/image8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114.bin"/><Relationship Id="rId5" Type="http://schemas.openxmlformats.org/officeDocument/2006/relationships/oleObject" Target="../embeddings/oleObject111.bin"/><Relationship Id="rId15" Type="http://schemas.openxmlformats.org/officeDocument/2006/relationships/image" Target="../media/image90.wmf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113.bin"/><Relationship Id="rId14" Type="http://schemas.openxmlformats.org/officeDocument/2006/relationships/oleObject" Target="../embeddings/oleObject11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120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117.bin"/><Relationship Id="rId12" Type="http://schemas.openxmlformats.org/officeDocument/2006/relationships/image" Target="../media/image9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5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119.bin"/><Relationship Id="rId5" Type="http://schemas.openxmlformats.org/officeDocument/2006/relationships/oleObject" Target="../embeddings/oleObject116.bin"/><Relationship Id="rId15" Type="http://schemas.openxmlformats.org/officeDocument/2006/relationships/oleObject" Target="../embeddings/oleObject121.bin"/><Relationship Id="rId10" Type="http://schemas.openxmlformats.org/officeDocument/2006/relationships/image" Target="../media/image92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118.bin"/><Relationship Id="rId14" Type="http://schemas.openxmlformats.org/officeDocument/2006/relationships/image" Target="../media/image9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126.bin"/><Relationship Id="rId18" Type="http://schemas.openxmlformats.org/officeDocument/2006/relationships/image" Target="../media/image100.wmf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123.bin"/><Relationship Id="rId12" Type="http://schemas.openxmlformats.org/officeDocument/2006/relationships/image" Target="../media/image97.wmf"/><Relationship Id="rId17" Type="http://schemas.openxmlformats.org/officeDocument/2006/relationships/oleObject" Target="../embeddings/oleObject12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9.wmf"/><Relationship Id="rId20" Type="http://schemas.openxmlformats.org/officeDocument/2006/relationships/image" Target="../media/image101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125.bin"/><Relationship Id="rId5" Type="http://schemas.openxmlformats.org/officeDocument/2006/relationships/oleObject" Target="../embeddings/oleObject122.bin"/><Relationship Id="rId15" Type="http://schemas.openxmlformats.org/officeDocument/2006/relationships/oleObject" Target="../embeddings/oleObject127.bin"/><Relationship Id="rId10" Type="http://schemas.openxmlformats.org/officeDocument/2006/relationships/image" Target="../media/image96.wmf"/><Relationship Id="rId19" Type="http://schemas.openxmlformats.org/officeDocument/2006/relationships/oleObject" Target="../embeddings/oleObject129.bin"/><Relationship Id="rId4" Type="http://schemas.openxmlformats.org/officeDocument/2006/relationships/image" Target="../media/image85.wmf"/><Relationship Id="rId9" Type="http://schemas.openxmlformats.org/officeDocument/2006/relationships/oleObject" Target="../embeddings/oleObject124.bin"/><Relationship Id="rId14" Type="http://schemas.openxmlformats.org/officeDocument/2006/relationships/image" Target="../media/image9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13" Type="http://schemas.openxmlformats.org/officeDocument/2006/relationships/oleObject" Target="../embeddings/oleObject134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03.wmf"/><Relationship Id="rId12" Type="http://schemas.openxmlformats.org/officeDocument/2006/relationships/image" Target="../media/image10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31.bin"/><Relationship Id="rId11" Type="http://schemas.openxmlformats.org/officeDocument/2006/relationships/oleObject" Target="../embeddings/oleObject133.bin"/><Relationship Id="rId5" Type="http://schemas.openxmlformats.org/officeDocument/2006/relationships/image" Target="../media/image102.wmf"/><Relationship Id="rId10" Type="http://schemas.openxmlformats.org/officeDocument/2006/relationships/image" Target="../media/image85.wmf"/><Relationship Id="rId4" Type="http://schemas.openxmlformats.org/officeDocument/2006/relationships/oleObject" Target="../embeddings/oleObject130.bin"/><Relationship Id="rId9" Type="http://schemas.openxmlformats.org/officeDocument/2006/relationships/image" Target="../media/image104.wmf"/><Relationship Id="rId14" Type="http://schemas.openxmlformats.org/officeDocument/2006/relationships/image" Target="../media/image10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oleObject" Target="../embeddings/oleObject139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136.bin"/><Relationship Id="rId12" Type="http://schemas.openxmlformats.org/officeDocument/2006/relationships/image" Target="../media/image109.wmf"/><Relationship Id="rId17" Type="http://schemas.openxmlformats.org/officeDocument/2006/relationships/image" Target="../media/image1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0.bin"/><Relationship Id="rId1" Type="http://schemas.openxmlformats.org/officeDocument/2006/relationships/vmlDrawing" Target="../drawings/vmlDrawing19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138.bin"/><Relationship Id="rId5" Type="http://schemas.openxmlformats.org/officeDocument/2006/relationships/image" Target="../media/image106.png"/><Relationship Id="rId15" Type="http://schemas.openxmlformats.org/officeDocument/2006/relationships/image" Target="../media/image7.png"/><Relationship Id="rId10" Type="http://schemas.openxmlformats.org/officeDocument/2006/relationships/image" Target="../media/image108.wmf"/><Relationship Id="rId4" Type="http://schemas.openxmlformats.org/officeDocument/2006/relationships/oleObject" Target="../embeddings/oleObject135.bin"/><Relationship Id="rId9" Type="http://schemas.openxmlformats.org/officeDocument/2006/relationships/oleObject" Target="../embeddings/oleObject137.bin"/><Relationship Id="rId14" Type="http://schemas.openxmlformats.org/officeDocument/2006/relationships/image" Target="../media/image110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wmf"/><Relationship Id="rId13" Type="http://schemas.openxmlformats.org/officeDocument/2006/relationships/oleObject" Target="../embeddings/oleObject145.bin"/><Relationship Id="rId18" Type="http://schemas.openxmlformats.org/officeDocument/2006/relationships/image" Target="../media/image117.wmf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142.bin"/><Relationship Id="rId12" Type="http://schemas.openxmlformats.org/officeDocument/2006/relationships/image" Target="../media/image114.wmf"/><Relationship Id="rId17" Type="http://schemas.openxmlformats.org/officeDocument/2006/relationships/oleObject" Target="../embeddings/oleObject14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6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144.bin"/><Relationship Id="rId5" Type="http://schemas.openxmlformats.org/officeDocument/2006/relationships/image" Target="../media/image106.png"/><Relationship Id="rId15" Type="http://schemas.openxmlformats.org/officeDocument/2006/relationships/oleObject" Target="../embeddings/oleObject146.bin"/><Relationship Id="rId10" Type="http://schemas.openxmlformats.org/officeDocument/2006/relationships/image" Target="../media/image113.wmf"/><Relationship Id="rId4" Type="http://schemas.openxmlformats.org/officeDocument/2006/relationships/oleObject" Target="../embeddings/oleObject141.bin"/><Relationship Id="rId9" Type="http://schemas.openxmlformats.org/officeDocument/2006/relationships/oleObject" Target="../embeddings/oleObject143.bin"/><Relationship Id="rId14" Type="http://schemas.openxmlformats.org/officeDocument/2006/relationships/image" Target="../media/image115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13" Type="http://schemas.openxmlformats.org/officeDocument/2006/relationships/oleObject" Target="../embeddings/oleObject152.bin"/><Relationship Id="rId18" Type="http://schemas.openxmlformats.org/officeDocument/2006/relationships/image" Target="../media/image124.wmf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149.bin"/><Relationship Id="rId12" Type="http://schemas.openxmlformats.org/officeDocument/2006/relationships/image" Target="../media/image121.wmf"/><Relationship Id="rId17" Type="http://schemas.openxmlformats.org/officeDocument/2006/relationships/oleObject" Target="../embeddings/oleObject15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3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18.wmf"/><Relationship Id="rId11" Type="http://schemas.openxmlformats.org/officeDocument/2006/relationships/oleObject" Target="../embeddings/oleObject151.bin"/><Relationship Id="rId5" Type="http://schemas.openxmlformats.org/officeDocument/2006/relationships/oleObject" Target="../embeddings/oleObject148.bin"/><Relationship Id="rId15" Type="http://schemas.openxmlformats.org/officeDocument/2006/relationships/oleObject" Target="../embeddings/oleObject153.bin"/><Relationship Id="rId10" Type="http://schemas.openxmlformats.org/officeDocument/2006/relationships/image" Target="../media/image120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150.bin"/><Relationship Id="rId14" Type="http://schemas.openxmlformats.org/officeDocument/2006/relationships/image" Target="../media/image12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2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20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3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3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2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17.wmf"/><Relationship Id="rId5" Type="http://schemas.openxmlformats.org/officeDocument/2006/relationships/image" Target="../media/image5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33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29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4.wmf"/><Relationship Id="rId5" Type="http://schemas.openxmlformats.org/officeDocument/2006/relationships/image" Target="../media/image5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3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4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1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2.wmf"/><Relationship Id="rId5" Type="http://schemas.openxmlformats.org/officeDocument/2006/relationships/image" Target="../media/image5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38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4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Exercise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Power systems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927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Question 2 </a:t>
            </a:r>
            <a: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b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</a:br>
            <a:r>
              <a:rPr lang="en-US" sz="1800" b="0" dirty="0" smtClean="0">
                <a:sym typeface="Symbol" panose="05050102010706020507" pitchFamily="18" charset="2"/>
              </a:rPr>
              <a:t>Define maximum line reactance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36580" name="Picture 74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064" y="260648"/>
            <a:ext cx="3960440" cy="1954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Line 67"/>
          <p:cNvSpPr>
            <a:spLocks noChangeShapeType="1"/>
          </p:cNvSpPr>
          <p:nvPr/>
        </p:nvSpPr>
        <p:spPr bwMode="auto">
          <a:xfrm flipH="1">
            <a:off x="1326980" y="2634690"/>
            <a:ext cx="1588" cy="1074738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Freeform 34"/>
          <p:cNvSpPr>
            <a:spLocks/>
          </p:cNvSpPr>
          <p:nvPr/>
        </p:nvSpPr>
        <p:spPr bwMode="auto">
          <a:xfrm>
            <a:off x="1058692" y="2896628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Freeform 35"/>
          <p:cNvSpPr>
            <a:spLocks noEditPoints="1"/>
          </p:cNvSpPr>
          <p:nvPr/>
        </p:nvSpPr>
        <p:spPr bwMode="auto">
          <a:xfrm>
            <a:off x="1142830" y="3080778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Line 65"/>
          <p:cNvSpPr>
            <a:spLocks noChangeShapeType="1"/>
          </p:cNvSpPr>
          <p:nvPr/>
        </p:nvSpPr>
        <p:spPr bwMode="auto">
          <a:xfrm>
            <a:off x="2181742" y="2640485"/>
            <a:ext cx="360363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Line 68"/>
          <p:cNvSpPr>
            <a:spLocks noChangeShapeType="1"/>
          </p:cNvSpPr>
          <p:nvPr/>
        </p:nvSpPr>
        <p:spPr bwMode="auto">
          <a:xfrm flipH="1">
            <a:off x="4791695" y="2645802"/>
            <a:ext cx="2677" cy="106362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0" name="Line 68"/>
          <p:cNvSpPr>
            <a:spLocks noChangeShapeType="1"/>
          </p:cNvSpPr>
          <p:nvPr/>
        </p:nvSpPr>
        <p:spPr bwMode="auto">
          <a:xfrm flipH="1">
            <a:off x="1326978" y="3712119"/>
            <a:ext cx="3477407" cy="491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>
            <a:off x="4525778" y="2928677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3" name="Freeform 42"/>
          <p:cNvSpPr>
            <a:spLocks noEditPoints="1"/>
          </p:cNvSpPr>
          <p:nvPr/>
        </p:nvSpPr>
        <p:spPr bwMode="auto">
          <a:xfrm>
            <a:off x="4639302" y="3133792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4" name="Freeform 43"/>
          <p:cNvSpPr>
            <a:spLocks noEditPoints="1"/>
          </p:cNvSpPr>
          <p:nvPr/>
        </p:nvSpPr>
        <p:spPr bwMode="auto">
          <a:xfrm>
            <a:off x="2555616" y="2420663"/>
            <a:ext cx="481013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Xt</a:t>
            </a:r>
            <a:endParaRPr lang="en-US" dirty="0"/>
          </a:p>
        </p:txBody>
      </p:sp>
      <p:sp>
        <p:nvSpPr>
          <p:cNvPr id="45" name="Line 65"/>
          <p:cNvSpPr>
            <a:spLocks noChangeShapeType="1"/>
          </p:cNvSpPr>
          <p:nvPr/>
        </p:nvSpPr>
        <p:spPr bwMode="auto">
          <a:xfrm>
            <a:off x="3036629" y="2639738"/>
            <a:ext cx="360363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6" name="Line 69"/>
          <p:cNvSpPr>
            <a:spLocks noChangeShapeType="1"/>
          </p:cNvSpPr>
          <p:nvPr/>
        </p:nvSpPr>
        <p:spPr bwMode="auto">
          <a:xfrm flipH="1">
            <a:off x="1326978" y="2639737"/>
            <a:ext cx="1215127" cy="999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7" name="Freeform 46"/>
          <p:cNvSpPr>
            <a:spLocks noEditPoints="1"/>
          </p:cNvSpPr>
          <p:nvPr/>
        </p:nvSpPr>
        <p:spPr bwMode="auto">
          <a:xfrm>
            <a:off x="3400984" y="2420663"/>
            <a:ext cx="460078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X</a:t>
            </a:r>
            <a:endParaRPr lang="en-US" sz="2400" dirty="0"/>
          </a:p>
        </p:txBody>
      </p:sp>
      <p:sp>
        <p:nvSpPr>
          <p:cNvPr id="53" name="Line 69"/>
          <p:cNvSpPr>
            <a:spLocks noChangeShapeType="1"/>
          </p:cNvSpPr>
          <p:nvPr/>
        </p:nvSpPr>
        <p:spPr bwMode="auto">
          <a:xfrm flipH="1">
            <a:off x="3868281" y="2634690"/>
            <a:ext cx="936104" cy="1504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565491"/>
              </p:ext>
            </p:extLst>
          </p:nvPr>
        </p:nvGraphicFramePr>
        <p:xfrm>
          <a:off x="5163170" y="2876358"/>
          <a:ext cx="86995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347" name="Kaava" r:id="rId5" imgW="457200" imgH="380880" progId="Equation.3">
                  <p:embed/>
                </p:oleObj>
              </mc:Choice>
              <mc:Fallback>
                <p:oleObj name="Kaava" r:id="rId5" imgW="4572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3170" y="2876358"/>
                        <a:ext cx="869950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905275"/>
              </p:ext>
            </p:extLst>
          </p:nvPr>
        </p:nvGraphicFramePr>
        <p:xfrm>
          <a:off x="273691" y="2852986"/>
          <a:ext cx="79692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348" name="Kaava" r:id="rId7" imgW="419040" imgH="380880" progId="Equation.3">
                  <p:embed/>
                </p:oleObj>
              </mc:Choice>
              <mc:Fallback>
                <p:oleObj name="Kaava" r:id="rId7" imgW="4190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91" y="2852986"/>
                        <a:ext cx="796925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492691"/>
              </p:ext>
            </p:extLst>
          </p:nvPr>
        </p:nvGraphicFramePr>
        <p:xfrm>
          <a:off x="1496449" y="2251594"/>
          <a:ext cx="917575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349" name="Kaava" r:id="rId9" imgW="482400" imgH="203040" progId="Equation.3">
                  <p:embed/>
                </p:oleObj>
              </mc:Choice>
              <mc:Fallback>
                <p:oleObj name="Kaava" r:id="rId9" imgW="482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6449" y="2251594"/>
                        <a:ext cx="917575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24866"/>
              </p:ext>
            </p:extLst>
          </p:nvPr>
        </p:nvGraphicFramePr>
        <p:xfrm>
          <a:off x="3902075" y="2190750"/>
          <a:ext cx="941388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350" name="Kaava" r:id="rId11" imgW="495000" imgH="203040" progId="Equation.3">
                  <p:embed/>
                </p:oleObj>
              </mc:Choice>
              <mc:Fallback>
                <p:oleObj name="Kaava" r:id="rId11" imgW="495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5" y="2190750"/>
                        <a:ext cx="941388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233579"/>
              </p:ext>
            </p:extLst>
          </p:nvPr>
        </p:nvGraphicFramePr>
        <p:xfrm>
          <a:off x="3086100" y="3854450"/>
          <a:ext cx="18542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351" name="Kaava" r:id="rId13" imgW="1155600" imgH="190440" progId="Equation.3">
                  <p:embed/>
                </p:oleObj>
              </mc:Choice>
              <mc:Fallback>
                <p:oleObj name="Kaava" r:id="rId13" imgW="1155600" imgH="1904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3854450"/>
                        <a:ext cx="1854200" cy="311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321684" y="3809728"/>
            <a:ext cx="2855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Resistances are neglected:</a:t>
            </a:r>
            <a:endParaRPr lang="en-US" dirty="0"/>
          </a:p>
        </p:txBody>
      </p:sp>
      <p:sp>
        <p:nvSpPr>
          <p:cNvPr id="36576" name="TextBox 36575"/>
          <p:cNvSpPr txBox="1"/>
          <p:nvPr/>
        </p:nvSpPr>
        <p:spPr>
          <a:xfrm>
            <a:off x="8553400" y="1422711"/>
            <a:ext cx="1284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U2=410kV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Q2=0 </a:t>
            </a:r>
            <a:r>
              <a:rPr lang="en-US" dirty="0" err="1" smtClean="0">
                <a:solidFill>
                  <a:schemeClr val="accent2"/>
                </a:solidFill>
              </a:rPr>
              <a:t>var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36578" name="Object 365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887151"/>
              </p:ext>
            </p:extLst>
          </p:nvPr>
        </p:nvGraphicFramePr>
        <p:xfrm>
          <a:off x="946150" y="4819650"/>
          <a:ext cx="5160963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352" name="Equation" r:id="rId15" imgW="2222280" imgH="406080" progId="Equation.3">
                  <p:embed/>
                </p:oleObj>
              </mc:Choice>
              <mc:Fallback>
                <p:oleObj name="Equation" r:id="rId15" imgW="2222280" imgH="4060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4819650"/>
                        <a:ext cx="5160963" cy="935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261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3" grpId="0" animBg="1"/>
      <p:bldP spid="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Question 2 </a:t>
            </a:r>
            <a: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b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</a:br>
            <a:r>
              <a:rPr lang="en-US" sz="1800" b="0" dirty="0" smtClean="0">
                <a:sym typeface="Symbol" panose="05050102010706020507" pitchFamily="18" charset="2"/>
              </a:rPr>
              <a:t>Define maximum line reactance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36580" name="Picture 74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080" y="51320"/>
            <a:ext cx="3960440" cy="1954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Line 67"/>
          <p:cNvSpPr>
            <a:spLocks noChangeShapeType="1"/>
          </p:cNvSpPr>
          <p:nvPr/>
        </p:nvSpPr>
        <p:spPr bwMode="auto">
          <a:xfrm flipH="1">
            <a:off x="1326980" y="1884630"/>
            <a:ext cx="1588" cy="1074738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Freeform 34"/>
          <p:cNvSpPr>
            <a:spLocks/>
          </p:cNvSpPr>
          <p:nvPr/>
        </p:nvSpPr>
        <p:spPr bwMode="auto">
          <a:xfrm>
            <a:off x="1058692" y="2146568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Freeform 35"/>
          <p:cNvSpPr>
            <a:spLocks noEditPoints="1"/>
          </p:cNvSpPr>
          <p:nvPr/>
        </p:nvSpPr>
        <p:spPr bwMode="auto">
          <a:xfrm>
            <a:off x="1142830" y="2330718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Line 68"/>
          <p:cNvSpPr>
            <a:spLocks noChangeShapeType="1"/>
          </p:cNvSpPr>
          <p:nvPr/>
        </p:nvSpPr>
        <p:spPr bwMode="auto">
          <a:xfrm flipH="1">
            <a:off x="4791695" y="1895742"/>
            <a:ext cx="2677" cy="106362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0" name="Line 68"/>
          <p:cNvSpPr>
            <a:spLocks noChangeShapeType="1"/>
          </p:cNvSpPr>
          <p:nvPr/>
        </p:nvSpPr>
        <p:spPr bwMode="auto">
          <a:xfrm flipH="1">
            <a:off x="1326978" y="2962059"/>
            <a:ext cx="3477407" cy="491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>
            <a:off x="4525778" y="2178617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3" name="Freeform 42"/>
          <p:cNvSpPr>
            <a:spLocks noEditPoints="1"/>
          </p:cNvSpPr>
          <p:nvPr/>
        </p:nvSpPr>
        <p:spPr bwMode="auto">
          <a:xfrm>
            <a:off x="4639302" y="2383732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4" name="Freeform 43"/>
          <p:cNvSpPr>
            <a:spLocks noEditPoints="1"/>
          </p:cNvSpPr>
          <p:nvPr/>
        </p:nvSpPr>
        <p:spPr bwMode="auto">
          <a:xfrm>
            <a:off x="2414024" y="1670603"/>
            <a:ext cx="829617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Xt</a:t>
            </a:r>
            <a:endParaRPr lang="en-US" dirty="0" smtClean="0"/>
          </a:p>
          <a:p>
            <a:r>
              <a:rPr lang="en-US" dirty="0" smtClean="0"/>
              <a:t>=25.2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45" name="Line 65"/>
          <p:cNvSpPr>
            <a:spLocks noChangeShapeType="1"/>
          </p:cNvSpPr>
          <p:nvPr/>
        </p:nvSpPr>
        <p:spPr bwMode="auto">
          <a:xfrm flipV="1">
            <a:off x="3250860" y="1889678"/>
            <a:ext cx="146132" cy="999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6" name="Line 69"/>
          <p:cNvSpPr>
            <a:spLocks noChangeShapeType="1"/>
          </p:cNvSpPr>
          <p:nvPr/>
        </p:nvSpPr>
        <p:spPr bwMode="auto">
          <a:xfrm flipH="1">
            <a:off x="1326977" y="1881939"/>
            <a:ext cx="1077033" cy="1773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7" name="Freeform 46"/>
          <p:cNvSpPr>
            <a:spLocks noEditPoints="1"/>
          </p:cNvSpPr>
          <p:nvPr/>
        </p:nvSpPr>
        <p:spPr bwMode="auto">
          <a:xfrm>
            <a:off x="3400984" y="1670603"/>
            <a:ext cx="460078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X</a:t>
            </a:r>
            <a:endParaRPr lang="en-US" sz="2400" dirty="0"/>
          </a:p>
        </p:txBody>
      </p:sp>
      <p:sp>
        <p:nvSpPr>
          <p:cNvPr id="53" name="Line 69"/>
          <p:cNvSpPr>
            <a:spLocks noChangeShapeType="1"/>
          </p:cNvSpPr>
          <p:nvPr/>
        </p:nvSpPr>
        <p:spPr bwMode="auto">
          <a:xfrm flipH="1">
            <a:off x="3868281" y="1884630"/>
            <a:ext cx="936104" cy="1504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835283"/>
              </p:ext>
            </p:extLst>
          </p:nvPr>
        </p:nvGraphicFramePr>
        <p:xfrm>
          <a:off x="5163170" y="2126298"/>
          <a:ext cx="86995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04" name="Kaava" r:id="rId5" imgW="457200" imgH="380880" progId="Equation.3">
                  <p:embed/>
                </p:oleObj>
              </mc:Choice>
              <mc:Fallback>
                <p:oleObj name="Kaava" r:id="rId5" imgW="4572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3170" y="2126298"/>
                        <a:ext cx="869950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305115"/>
              </p:ext>
            </p:extLst>
          </p:nvPr>
        </p:nvGraphicFramePr>
        <p:xfrm>
          <a:off x="273691" y="2102926"/>
          <a:ext cx="79692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05" name="Kaava" r:id="rId7" imgW="419040" imgH="380880" progId="Equation.3">
                  <p:embed/>
                </p:oleObj>
              </mc:Choice>
              <mc:Fallback>
                <p:oleObj name="Kaava" r:id="rId7" imgW="4190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91" y="2102926"/>
                        <a:ext cx="796925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435981"/>
              </p:ext>
            </p:extLst>
          </p:nvPr>
        </p:nvGraphicFramePr>
        <p:xfrm>
          <a:off x="1496449" y="1501534"/>
          <a:ext cx="917575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06" name="Kaava" r:id="rId9" imgW="482400" imgH="203040" progId="Equation.3">
                  <p:embed/>
                </p:oleObj>
              </mc:Choice>
              <mc:Fallback>
                <p:oleObj name="Kaava" r:id="rId9" imgW="482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6449" y="1501534"/>
                        <a:ext cx="917575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994212"/>
              </p:ext>
            </p:extLst>
          </p:nvPr>
        </p:nvGraphicFramePr>
        <p:xfrm>
          <a:off x="3902075" y="1440690"/>
          <a:ext cx="941388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07" name="Kaava" r:id="rId11" imgW="495000" imgH="203040" progId="Equation.3">
                  <p:embed/>
                </p:oleObj>
              </mc:Choice>
              <mc:Fallback>
                <p:oleObj name="Kaava" r:id="rId11" imgW="495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5" y="1440690"/>
                        <a:ext cx="941388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576" name="TextBox 36575"/>
          <p:cNvSpPr txBox="1"/>
          <p:nvPr/>
        </p:nvSpPr>
        <p:spPr>
          <a:xfrm>
            <a:off x="8553400" y="1422711"/>
            <a:ext cx="1284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U2=410kV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Q2=0 </a:t>
            </a:r>
            <a:r>
              <a:rPr lang="en-US" dirty="0" err="1" smtClean="0">
                <a:solidFill>
                  <a:schemeClr val="accent2"/>
                </a:solidFill>
              </a:rPr>
              <a:t>var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027788"/>
              </p:ext>
            </p:extLst>
          </p:nvPr>
        </p:nvGraphicFramePr>
        <p:xfrm>
          <a:off x="619125" y="4124125"/>
          <a:ext cx="4819650" cy="234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08" name="Kaava" r:id="rId13" imgW="2527200" imgH="1231560" progId="Equation.3">
                  <p:embed/>
                </p:oleObj>
              </mc:Choice>
              <mc:Fallback>
                <p:oleObj name="Kaava" r:id="rId13" imgW="2527200" imgH="12315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4124125"/>
                        <a:ext cx="4819650" cy="2344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375681"/>
              </p:ext>
            </p:extLst>
          </p:nvPr>
        </p:nvGraphicFramePr>
        <p:xfrm>
          <a:off x="1058692" y="3280595"/>
          <a:ext cx="2535150" cy="5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09" name="Kaava" r:id="rId15" imgW="1308100" imgH="279400" progId="Equation.3">
                  <p:embed/>
                </p:oleObj>
              </mc:Choice>
              <mc:Fallback>
                <p:oleObj name="Kaava" r:id="rId15" imgW="13081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692" y="3280595"/>
                        <a:ext cx="2535150" cy="536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771561"/>
              </p:ext>
            </p:extLst>
          </p:nvPr>
        </p:nvGraphicFramePr>
        <p:xfrm>
          <a:off x="6654800" y="4203700"/>
          <a:ext cx="2190750" cy="208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10" name="Kaava" r:id="rId17" imgW="1244520" imgH="1180800" progId="Equation.3">
                  <p:embed/>
                </p:oleObj>
              </mc:Choice>
              <mc:Fallback>
                <p:oleObj name="Kaava" r:id="rId17" imgW="1244520" imgH="1180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4800" y="4203700"/>
                        <a:ext cx="2190750" cy="2089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>
            <a:off x="5598145" y="5248568"/>
            <a:ext cx="506983" cy="0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97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Question 2 </a:t>
            </a:r>
            <a: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b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</a:br>
            <a:r>
              <a:rPr lang="en-US" sz="1800" b="0" dirty="0" smtClean="0">
                <a:sym typeface="Symbol" panose="05050102010706020507" pitchFamily="18" charset="2"/>
              </a:rPr>
              <a:t>Define maximum line reactance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758047"/>
              </p:ext>
            </p:extLst>
          </p:nvPr>
        </p:nvGraphicFramePr>
        <p:xfrm>
          <a:off x="863600" y="1619250"/>
          <a:ext cx="1841500" cy="175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507" name="Kaava" r:id="rId4" imgW="1244520" imgH="1180800" progId="Equation.3">
                  <p:embed/>
                </p:oleObj>
              </mc:Choice>
              <mc:Fallback>
                <p:oleObj name="Kaava" r:id="rId4" imgW="124452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1619250"/>
                        <a:ext cx="1841500" cy="1754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 flipV="1">
            <a:off x="3440832" y="1355036"/>
            <a:ext cx="1224136" cy="633804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490212"/>
              </p:ext>
            </p:extLst>
          </p:nvPr>
        </p:nvGraphicFramePr>
        <p:xfrm>
          <a:off x="4975183" y="1134679"/>
          <a:ext cx="2581313" cy="44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508" name="Kaava" r:id="rId6" imgW="1167893" imgH="203112" progId="Equation.3">
                  <p:embed/>
                </p:oleObj>
              </mc:Choice>
              <mc:Fallback>
                <p:oleObj name="Kaava" r:id="rId6" imgW="1167893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5183" y="1134679"/>
                        <a:ext cx="2581313" cy="4407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593548"/>
              </p:ext>
            </p:extLst>
          </p:nvPr>
        </p:nvGraphicFramePr>
        <p:xfrm>
          <a:off x="4941888" y="1790700"/>
          <a:ext cx="4056062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509" name="Kaava" r:id="rId8" imgW="2387520" imgH="419040" progId="Equation.3">
                  <p:embed/>
                </p:oleObj>
              </mc:Choice>
              <mc:Fallback>
                <p:oleObj name="Kaava" r:id="rId8" imgW="238752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888" y="1790700"/>
                        <a:ext cx="4056062" cy="706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422966"/>
              </p:ext>
            </p:extLst>
          </p:nvPr>
        </p:nvGraphicFramePr>
        <p:xfrm>
          <a:off x="5097016" y="2796830"/>
          <a:ext cx="2952133" cy="755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510" name="Kaava" r:id="rId10" imgW="1625400" imgH="419040" progId="Equation.3">
                  <p:embed/>
                </p:oleObj>
              </mc:Choice>
              <mc:Fallback>
                <p:oleObj name="Kaava" r:id="rId10" imgW="1625400" imgH="419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016" y="2796830"/>
                        <a:ext cx="2952133" cy="7553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311513"/>
              </p:ext>
            </p:extLst>
          </p:nvPr>
        </p:nvGraphicFramePr>
        <p:xfrm>
          <a:off x="595658" y="4076152"/>
          <a:ext cx="680085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511" name="Kaava" r:id="rId12" imgW="3593880" imgH="647640" progId="Equation.3">
                  <p:embed/>
                </p:oleObj>
              </mc:Choice>
              <mc:Fallback>
                <p:oleObj name="Kaava" r:id="rId12" imgW="3593880" imgH="647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658" y="4076152"/>
                        <a:ext cx="6800850" cy="1223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Arrow Connector 36"/>
          <p:cNvCxnSpPr/>
          <p:nvPr/>
        </p:nvCxnSpPr>
        <p:spPr bwMode="auto">
          <a:xfrm flipH="1" flipV="1">
            <a:off x="2792760" y="2679204"/>
            <a:ext cx="1944216" cy="495289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 bwMode="auto">
          <a:xfrm flipH="1">
            <a:off x="2504728" y="2854926"/>
            <a:ext cx="288032" cy="1143479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40832" y="148596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705100" y="33350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573176" y="249453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019101"/>
              </p:ext>
            </p:extLst>
          </p:nvPr>
        </p:nvGraphicFramePr>
        <p:xfrm>
          <a:off x="1185863" y="5518150"/>
          <a:ext cx="66294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512" name="Equation" r:id="rId14" imgW="4330440" imgH="419040" progId="Equation.3">
                  <p:embed/>
                </p:oleObj>
              </mc:Choice>
              <mc:Fallback>
                <p:oleObj name="Equation" r:id="rId14" imgW="4330440" imgH="4190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5518150"/>
                        <a:ext cx="6629400" cy="644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4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704022"/>
              </p:ext>
            </p:extLst>
          </p:nvPr>
        </p:nvGraphicFramePr>
        <p:xfrm>
          <a:off x="2507717" y="6361881"/>
          <a:ext cx="1379706" cy="451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513" name="Equation" r:id="rId16" imgW="723600" imgH="241200" progId="Equation.3">
                  <p:embed/>
                </p:oleObj>
              </mc:Choice>
              <mc:Fallback>
                <p:oleObj name="Equation" r:id="rId16" imgW="723600" imgH="2412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7717" y="6361881"/>
                        <a:ext cx="1379706" cy="451869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57611" y="6321441"/>
            <a:ext cx="2347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Maximum reactance: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30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50" grpId="0"/>
      <p:bldP spid="51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Question </a:t>
            </a:r>
            <a:r>
              <a:rPr lang="en-US" dirty="0">
                <a:solidFill>
                  <a:schemeClr val="accent2"/>
                </a:solidFill>
              </a:rPr>
              <a:t>3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b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860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1651879"/>
            <a:ext cx="5929060" cy="176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72480" y="3789040"/>
            <a:ext cx="921188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synchronous generator is synchronized through a transformer to a bus.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 the bus, the short circuit power is 1000 MVA and the voltage is 115 kV.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After synchronizing, the generator’s power is increased to 100 MW without changing the excitation.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Calculate the generator’s terminal voltage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</a:t>
            </a:r>
            <a:r>
              <a:rPr kumimoji="0" lang="en-US" altLang="en-US" sz="16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reactive power Q. 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4175" y="5013176"/>
            <a:ext cx="91101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synchronizing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voltages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generator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tuned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fi-FI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mplitude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in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connecting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switch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generator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emf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terminal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voltage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fi-FI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  <a:r>
              <a:rPr lang="fi-F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i-FI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23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09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653" y="114113"/>
            <a:ext cx="3901827" cy="115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48116" y="1603089"/>
            <a:ext cx="22349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 smtClean="0">
                <a:latin typeface="Arial" panose="020B0604020202020204" pitchFamily="34" charset="0"/>
              </a:rPr>
              <a:t>Selecting base values: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23192" y="226911"/>
            <a:ext cx="8650288" cy="10795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9pPr>
          </a:lstStyle>
          <a:p>
            <a:pPr lvl="0" eaLnBrk="0" hangingPunct="0"/>
            <a:r>
              <a:rPr lang="en-US" kern="0" dirty="0" smtClean="0">
                <a:solidFill>
                  <a:schemeClr val="accent2"/>
                </a:solidFill>
              </a:rPr>
              <a:t>Question 3 </a:t>
            </a:r>
            <a:r>
              <a:rPr lang="en-US" kern="0" dirty="0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br>
              <a:rPr lang="en-US" kern="0" dirty="0" smtClean="0">
                <a:solidFill>
                  <a:schemeClr val="accent2"/>
                </a:solidFill>
                <a:sym typeface="Symbol" panose="05050102010706020507" pitchFamily="18" charset="2"/>
              </a:rPr>
            </a:br>
            <a:r>
              <a:rPr lang="en-US" altLang="en-US" sz="1600" b="0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generator’s </a:t>
            </a:r>
            <a:r>
              <a:rPr lang="en-US" altLang="en-US" sz="1600" b="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terminal voltage </a:t>
            </a:r>
            <a:r>
              <a:rPr lang="en-US" altLang="en-US" sz="1600" b="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U</a:t>
            </a:r>
            <a:r>
              <a:rPr lang="en-US" altLang="en-US" sz="1600" b="0" baseline="-300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g</a:t>
            </a:r>
            <a:r>
              <a:rPr lang="en-US" altLang="en-US" sz="1600" b="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and </a:t>
            </a:r>
            <a:endParaRPr lang="en-US" altLang="en-US" sz="1600" b="0" dirty="0" smtClean="0">
              <a:solidFill>
                <a:schemeClr val="accent2"/>
              </a:solidFill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lvl="0" eaLnBrk="0" hangingPunct="0"/>
            <a:r>
              <a:rPr lang="en-US" altLang="en-US" sz="1600" b="0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reactive </a:t>
            </a:r>
            <a:r>
              <a:rPr lang="en-US" altLang="en-US" sz="1600" b="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power Q. </a:t>
            </a:r>
            <a:endParaRPr lang="en-US" altLang="en-US" sz="2800" b="0" dirty="0">
              <a:solidFill>
                <a:schemeClr val="accent2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" name="Line 67"/>
          <p:cNvSpPr>
            <a:spLocks noChangeShapeType="1"/>
          </p:cNvSpPr>
          <p:nvPr/>
        </p:nvSpPr>
        <p:spPr bwMode="auto">
          <a:xfrm flipH="1">
            <a:off x="2015996" y="5514747"/>
            <a:ext cx="1588" cy="1074738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1747708" y="5776685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Freeform 27"/>
          <p:cNvSpPr>
            <a:spLocks noEditPoints="1"/>
          </p:cNvSpPr>
          <p:nvPr/>
        </p:nvSpPr>
        <p:spPr bwMode="auto">
          <a:xfrm>
            <a:off x="1831846" y="5960835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Line 68"/>
          <p:cNvSpPr>
            <a:spLocks noChangeShapeType="1"/>
          </p:cNvSpPr>
          <p:nvPr/>
        </p:nvSpPr>
        <p:spPr bwMode="auto">
          <a:xfrm flipH="1">
            <a:off x="6566167" y="5526640"/>
            <a:ext cx="2677" cy="106362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Line 68"/>
          <p:cNvSpPr>
            <a:spLocks noChangeShapeType="1"/>
          </p:cNvSpPr>
          <p:nvPr/>
        </p:nvSpPr>
        <p:spPr bwMode="auto">
          <a:xfrm flipH="1">
            <a:off x="2015993" y="6585558"/>
            <a:ext cx="4550173" cy="1153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>
            <a:off x="6300250" y="5809515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Freeform 34"/>
          <p:cNvSpPr>
            <a:spLocks noEditPoints="1"/>
          </p:cNvSpPr>
          <p:nvPr/>
        </p:nvSpPr>
        <p:spPr bwMode="auto">
          <a:xfrm>
            <a:off x="6413774" y="6014630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Freeform 35"/>
          <p:cNvSpPr>
            <a:spLocks noEditPoints="1"/>
          </p:cNvSpPr>
          <p:nvPr/>
        </p:nvSpPr>
        <p:spPr bwMode="auto">
          <a:xfrm>
            <a:off x="3103040" y="5300720"/>
            <a:ext cx="829617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</a:t>
            </a:r>
            <a:r>
              <a:rPr lang="en-US" sz="1400" dirty="0" err="1"/>
              <a:t>g</a:t>
            </a:r>
            <a:endParaRPr lang="en-US" sz="1400" dirty="0" smtClean="0"/>
          </a:p>
          <a:p>
            <a:r>
              <a:rPr lang="en-US" dirty="0" smtClean="0"/>
              <a:t>=1.0</a:t>
            </a:r>
            <a:endParaRPr lang="en-US" dirty="0"/>
          </a:p>
        </p:txBody>
      </p:sp>
      <p:sp>
        <p:nvSpPr>
          <p:cNvPr id="38" name="Line 65"/>
          <p:cNvSpPr>
            <a:spLocks noChangeShapeType="1"/>
          </p:cNvSpPr>
          <p:nvPr/>
        </p:nvSpPr>
        <p:spPr bwMode="auto">
          <a:xfrm flipV="1">
            <a:off x="3939876" y="5519794"/>
            <a:ext cx="533706" cy="999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Line 69"/>
          <p:cNvSpPr>
            <a:spLocks noChangeShapeType="1"/>
          </p:cNvSpPr>
          <p:nvPr/>
        </p:nvSpPr>
        <p:spPr bwMode="auto">
          <a:xfrm flipH="1">
            <a:off x="2015993" y="5512056"/>
            <a:ext cx="1077033" cy="1773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0" name="Freeform 39"/>
          <p:cNvSpPr>
            <a:spLocks noEditPoints="1"/>
          </p:cNvSpPr>
          <p:nvPr/>
        </p:nvSpPr>
        <p:spPr bwMode="auto">
          <a:xfrm>
            <a:off x="5768008" y="5293762"/>
            <a:ext cx="620648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err="1" smtClean="0">
                <a:solidFill>
                  <a:srgbClr val="000000"/>
                </a:solidFill>
              </a:rPr>
              <a:t>x</a:t>
            </a:r>
            <a:r>
              <a:rPr lang="en-US" sz="1200" dirty="0" err="1" smtClean="0">
                <a:solidFill>
                  <a:srgbClr val="000000"/>
                </a:solidFill>
              </a:rPr>
              <a:t>grid</a:t>
            </a:r>
            <a:endParaRPr lang="en-US" sz="1200" dirty="0" smtClean="0">
              <a:solidFill>
                <a:srgbClr val="000000"/>
              </a:solidFill>
            </a:endParaRPr>
          </a:p>
          <a:p>
            <a:pPr lvl="0"/>
            <a:r>
              <a:rPr lang="en-US" sz="1600" dirty="0" smtClean="0">
                <a:solidFill>
                  <a:srgbClr val="000000"/>
                </a:solidFill>
              </a:rPr>
              <a:t>=0.2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Line 69"/>
          <p:cNvSpPr>
            <a:spLocks noChangeShapeType="1"/>
          </p:cNvSpPr>
          <p:nvPr/>
        </p:nvSpPr>
        <p:spPr bwMode="auto">
          <a:xfrm flipH="1" flipV="1">
            <a:off x="6388655" y="5512056"/>
            <a:ext cx="190199" cy="347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4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613519"/>
              </p:ext>
            </p:extLst>
          </p:nvPr>
        </p:nvGraphicFramePr>
        <p:xfrm>
          <a:off x="6888163" y="5911850"/>
          <a:ext cx="53181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13" name="Kaava" r:id="rId5" imgW="279360" imgH="215640" progId="Equation.3">
                  <p:embed/>
                </p:oleObj>
              </mc:Choice>
              <mc:Fallback>
                <p:oleObj name="Kaava" r:id="rId5" imgW="279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8163" y="5911850"/>
                        <a:ext cx="531812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082635"/>
              </p:ext>
            </p:extLst>
          </p:nvPr>
        </p:nvGraphicFramePr>
        <p:xfrm>
          <a:off x="1412464" y="5911113"/>
          <a:ext cx="3143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14" name="Kaava" r:id="rId7" imgW="164880" imgH="215640" progId="Equation.3">
                  <p:embed/>
                </p:oleObj>
              </mc:Choice>
              <mc:Fallback>
                <p:oleObj name="Kaava" r:id="rId7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464" y="5911113"/>
                        <a:ext cx="3143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112020"/>
              </p:ext>
            </p:extLst>
          </p:nvPr>
        </p:nvGraphicFramePr>
        <p:xfrm>
          <a:off x="5372573" y="4949568"/>
          <a:ext cx="84455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15" name="Kaava" r:id="rId9" imgW="444240" imgH="203040" progId="Equation.3">
                  <p:embed/>
                </p:oleObj>
              </mc:Choice>
              <mc:Fallback>
                <p:oleObj name="Kaava" r:id="rId9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573" y="4949568"/>
                        <a:ext cx="844550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4448944" y="5300719"/>
            <a:ext cx="829617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</a:t>
            </a:r>
            <a:r>
              <a:rPr lang="en-US" sz="1400" dirty="0" err="1" smtClean="0"/>
              <a:t>t</a:t>
            </a:r>
            <a:endParaRPr lang="en-US" sz="1400" dirty="0" smtClean="0"/>
          </a:p>
          <a:p>
            <a:r>
              <a:rPr lang="en-US" dirty="0" smtClean="0"/>
              <a:t>=0.1</a:t>
            </a:r>
            <a:endParaRPr lang="en-US" dirty="0"/>
          </a:p>
        </p:txBody>
      </p:sp>
      <p:sp>
        <p:nvSpPr>
          <p:cNvPr id="47" name="Line 65"/>
          <p:cNvSpPr>
            <a:spLocks noChangeShapeType="1"/>
          </p:cNvSpPr>
          <p:nvPr/>
        </p:nvSpPr>
        <p:spPr bwMode="auto">
          <a:xfrm flipV="1">
            <a:off x="5277625" y="5526639"/>
            <a:ext cx="490383" cy="314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406832"/>
              </p:ext>
            </p:extLst>
          </p:nvPr>
        </p:nvGraphicFramePr>
        <p:xfrm>
          <a:off x="3105150" y="1654175"/>
          <a:ext cx="35528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16" name="Equation" r:id="rId11" imgW="1752480" imgH="190440" progId="Equation.3">
                  <p:embed/>
                </p:oleObj>
              </mc:Choice>
              <mc:Fallback>
                <p:oleObj name="Equation" r:id="rId11" imgW="1752480" imgH="1904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1654175"/>
                        <a:ext cx="3552825" cy="381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580566" y="2267536"/>
            <a:ext cx="8894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 smtClean="0">
                <a:latin typeface="Arial" panose="020B0604020202020204" pitchFamily="34" charset="0"/>
              </a:rPr>
              <a:t>We get: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792531"/>
              </p:ext>
            </p:extLst>
          </p:nvPr>
        </p:nvGraphicFramePr>
        <p:xfrm>
          <a:off x="1416050" y="2198688"/>
          <a:ext cx="3941763" cy="277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17" name="Equation" r:id="rId13" imgW="2400120" imgH="1688760" progId="Equation.3">
                  <p:embed/>
                </p:oleObj>
              </mc:Choice>
              <mc:Fallback>
                <p:oleObj name="Equation" r:id="rId13" imgW="2400120" imgH="16887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2198688"/>
                        <a:ext cx="3941763" cy="2779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22650"/>
              </p:ext>
            </p:extLst>
          </p:nvPr>
        </p:nvGraphicFramePr>
        <p:xfrm>
          <a:off x="4152229" y="5877063"/>
          <a:ext cx="3381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18" name="Kaava" r:id="rId15" imgW="177480" imgH="215640" progId="Equation.3">
                  <p:embed/>
                </p:oleObj>
              </mc:Choice>
              <mc:Fallback>
                <p:oleObj name="Kaava" r:id="rId15" imgW="177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229" y="5877063"/>
                        <a:ext cx="33813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" name="Straight Arrow Connector 52"/>
          <p:cNvCxnSpPr/>
          <p:nvPr/>
        </p:nvCxnSpPr>
        <p:spPr bwMode="auto">
          <a:xfrm>
            <a:off x="4121528" y="5692977"/>
            <a:ext cx="0" cy="7270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5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865374"/>
              </p:ext>
            </p:extLst>
          </p:nvPr>
        </p:nvGraphicFramePr>
        <p:xfrm>
          <a:off x="5401225" y="5884325"/>
          <a:ext cx="53181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19" name="Kaava" r:id="rId17" imgW="279360" imgH="215640" progId="Equation.3">
                  <p:embed/>
                </p:oleObj>
              </mc:Choice>
              <mc:Fallback>
                <p:oleObj name="Kaava" r:id="rId17" imgW="279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1225" y="5884325"/>
                        <a:ext cx="531812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Straight Arrow Connector 54"/>
          <p:cNvCxnSpPr/>
          <p:nvPr/>
        </p:nvCxnSpPr>
        <p:spPr bwMode="auto">
          <a:xfrm>
            <a:off x="5399170" y="5700524"/>
            <a:ext cx="0" cy="7270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" name="Rectangle 1"/>
          <p:cNvSpPr/>
          <p:nvPr/>
        </p:nvSpPr>
        <p:spPr bwMode="auto">
          <a:xfrm>
            <a:off x="5692819" y="5240755"/>
            <a:ext cx="1677390" cy="144016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88655" y="5215378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      grid</a:t>
            </a:r>
            <a:endParaRPr lang="en-US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5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 animBg="1"/>
      <p:bldP spid="26" grpId="0" animBg="1"/>
      <p:bldP spid="28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6" grpId="0" animBg="1"/>
      <p:bldP spid="47" grpId="0" animBg="1"/>
      <p:bldP spid="49" grpId="0"/>
      <p:bldP spid="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48116" y="1603089"/>
            <a:ext cx="27975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 smtClean="0">
                <a:latin typeface="Arial" panose="020B0604020202020204" pitchFamily="34" charset="0"/>
              </a:rPr>
              <a:t>When connecting to the grid: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23192" y="491870"/>
            <a:ext cx="8650288" cy="10795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9pPr>
          </a:lstStyle>
          <a:p>
            <a:pPr lvl="0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kern="0" dirty="0" smtClean="0">
                <a:solidFill>
                  <a:schemeClr val="accent2"/>
                </a:solidFill>
              </a:rPr>
              <a:t>Question 3 </a:t>
            </a:r>
            <a:r>
              <a:rPr lang="en-US" kern="0" dirty="0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br>
              <a:rPr lang="en-US" kern="0" dirty="0" smtClean="0">
                <a:solidFill>
                  <a:schemeClr val="accent2"/>
                </a:solidFill>
                <a:sym typeface="Symbol" panose="05050102010706020507" pitchFamily="18" charset="2"/>
              </a:rPr>
            </a:br>
            <a:r>
              <a:rPr lang="en-US" altLang="en-US" sz="1600" b="0" dirty="0"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generator’s terminal voltage </a:t>
            </a:r>
            <a:r>
              <a:rPr lang="en-US" altLang="en-US" sz="1600" b="0" dirty="0" err="1"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U</a:t>
            </a:r>
            <a:r>
              <a:rPr lang="en-US" altLang="en-US" sz="1600" b="0" baseline="-30000" dirty="0" err="1"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g</a:t>
            </a:r>
            <a:r>
              <a:rPr lang="en-US" altLang="en-US" sz="1600" b="0" dirty="0"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and </a:t>
            </a:r>
          </a:p>
          <a:p>
            <a:pPr lvl="0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en-US" sz="1600" b="0" dirty="0"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reactive power Q. </a:t>
            </a:r>
            <a:endParaRPr lang="en-US" altLang="en-US" sz="2800" b="0" dirty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579143" y="2247105"/>
            <a:ext cx="832471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 smtClean="0">
                <a:latin typeface="Arial" panose="020B0604020202020204" pitchFamily="34" charset="0"/>
              </a:rPr>
              <a:t>If magnetizing is not changed after the synchronization, the generator </a:t>
            </a:r>
            <a:r>
              <a:rPr lang="en-US" altLang="en-US" sz="1600" dirty="0" err="1" smtClean="0">
                <a:latin typeface="Arial" panose="020B0604020202020204" pitchFamily="34" charset="0"/>
              </a:rPr>
              <a:t>emf</a:t>
            </a:r>
            <a:r>
              <a:rPr lang="en-US" altLang="en-US" sz="1600" dirty="0" smtClean="0">
                <a:latin typeface="Arial" panose="020B0604020202020204" pitchFamily="34" charset="0"/>
              </a:rPr>
              <a:t> stays the same: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279176"/>
              </p:ext>
            </p:extLst>
          </p:nvPr>
        </p:nvGraphicFramePr>
        <p:xfrm>
          <a:off x="3367088" y="1563688"/>
          <a:ext cx="2833687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83" name="Kaava" r:id="rId4" imgW="1358640" imgH="215640" progId="Equation.3">
                  <p:embed/>
                </p:oleObj>
              </mc:Choice>
              <mc:Fallback>
                <p:oleObj name="Kaava" r:id="rId4" imgW="135864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7088" y="1563688"/>
                        <a:ext cx="2833687" cy="442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377227"/>
              </p:ext>
            </p:extLst>
          </p:nvPr>
        </p:nvGraphicFramePr>
        <p:xfrm>
          <a:off x="1141780" y="2667842"/>
          <a:ext cx="786320" cy="45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84" name="Kaava" r:id="rId6" imgW="406224" imgH="241195" progId="Equation.3">
                  <p:embed/>
                </p:oleObj>
              </mc:Choice>
              <mc:Fallback>
                <p:oleObj name="Kaava" r:id="rId6" imgW="406224" imgH="241195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780" y="2667842"/>
                        <a:ext cx="786320" cy="457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560609"/>
              </p:ext>
            </p:extLst>
          </p:nvPr>
        </p:nvGraphicFramePr>
        <p:xfrm>
          <a:off x="1000125" y="3235325"/>
          <a:ext cx="23876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85" name="Kaava" r:id="rId8" imgW="1307880" imgH="406080" progId="Equation.3">
                  <p:embed/>
                </p:oleObj>
              </mc:Choice>
              <mc:Fallback>
                <p:oleObj name="Kaava" r:id="rId8" imgW="1307880" imgH="4060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3235325"/>
                        <a:ext cx="2387600" cy="739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852740"/>
              </p:ext>
            </p:extLst>
          </p:nvPr>
        </p:nvGraphicFramePr>
        <p:xfrm>
          <a:off x="4206596" y="3227812"/>
          <a:ext cx="4759390" cy="627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86" name="Equation" r:id="rId10" imgW="2705040" imgH="355320" progId="Equation.3">
                  <p:embed/>
                </p:oleObj>
              </mc:Choice>
              <mc:Fallback>
                <p:oleObj name="Equation" r:id="rId10" imgW="2705040" imgH="35532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596" y="3227812"/>
                        <a:ext cx="4759390" cy="6275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241708"/>
              </p:ext>
            </p:extLst>
          </p:nvPr>
        </p:nvGraphicFramePr>
        <p:xfrm>
          <a:off x="1190625" y="4181475"/>
          <a:ext cx="18240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87" name="Equation" r:id="rId12" imgW="838080" imgH="177480" progId="Equation.3">
                  <p:embed/>
                </p:oleObj>
              </mc:Choice>
              <mc:Fallback>
                <p:oleObj name="Equation" r:id="rId12" imgW="838080" imgH="177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4181475"/>
                        <a:ext cx="1824038" cy="381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6749275" y="5600031"/>
            <a:ext cx="38504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bg2"/>
                </a:solidFill>
              </a:rPr>
              <a:t>φ</a:t>
            </a:r>
            <a:r>
              <a:rPr lang="fi-FI" sz="1050" dirty="0">
                <a:solidFill>
                  <a:schemeClr val="bg2"/>
                </a:solidFill>
              </a:rPr>
              <a:t>i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 flipH="1" flipV="1">
            <a:off x="2473796" y="5402707"/>
            <a:ext cx="377520" cy="10859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2633147" y="5541847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jx</a:t>
            </a:r>
            <a:r>
              <a:rPr lang="en-US" sz="1200" dirty="0" err="1" smtClean="0"/>
              <a:t>tot</a:t>
            </a:r>
            <a:r>
              <a:rPr lang="en-US" u="sng" dirty="0" err="1" smtClean="0"/>
              <a:t>i</a:t>
            </a:r>
            <a:endParaRPr lang="en-US" sz="1200" u="sng" dirty="0"/>
          </a:p>
        </p:txBody>
      </p:sp>
      <p:sp>
        <p:nvSpPr>
          <p:cNvPr id="54" name="TextBox 53"/>
          <p:cNvSpPr txBox="1"/>
          <p:nvPr/>
        </p:nvSpPr>
        <p:spPr>
          <a:xfrm>
            <a:off x="1312971" y="6474099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 smtClean="0"/>
              <a:t>e</a:t>
            </a:r>
            <a:r>
              <a:rPr lang="en-US" sz="1400" u="sng" dirty="0" err="1" smtClean="0"/>
              <a:t>grid</a:t>
            </a:r>
            <a:endParaRPr lang="en-US" sz="1200" dirty="0"/>
          </a:p>
        </p:txBody>
      </p:sp>
      <p:cxnSp>
        <p:nvCxnSpPr>
          <p:cNvPr id="55" name="Straight Arrow Connector 54"/>
          <p:cNvCxnSpPr/>
          <p:nvPr/>
        </p:nvCxnSpPr>
        <p:spPr bwMode="auto">
          <a:xfrm>
            <a:off x="760077" y="6488666"/>
            <a:ext cx="209123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V="1">
            <a:off x="776536" y="5402707"/>
            <a:ext cx="1714740" cy="10859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1467444" y="5402707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 smtClean="0"/>
              <a:t>e</a:t>
            </a:r>
            <a:r>
              <a:rPr lang="en-US" sz="1400" u="sng" dirty="0" err="1" smtClean="0"/>
              <a:t>g</a:t>
            </a:r>
            <a:endParaRPr lang="en-US" sz="1200" dirty="0"/>
          </a:p>
        </p:txBody>
      </p:sp>
      <p:cxnSp>
        <p:nvCxnSpPr>
          <p:cNvPr id="60" name="Straight Arrow Connector 59"/>
          <p:cNvCxnSpPr/>
          <p:nvPr/>
        </p:nvCxnSpPr>
        <p:spPr bwMode="auto">
          <a:xfrm flipV="1">
            <a:off x="2851316" y="6088602"/>
            <a:ext cx="1279720" cy="3763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537853"/>
              </p:ext>
            </p:extLst>
          </p:nvPr>
        </p:nvGraphicFramePr>
        <p:xfrm>
          <a:off x="1073501" y="4736163"/>
          <a:ext cx="1963737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88" name="Kaava" r:id="rId14" imgW="1015920" imgH="215640" progId="Equation.3">
                  <p:embed/>
                </p:oleObj>
              </mc:Choice>
              <mc:Fallback>
                <p:oleObj name="Kaava" r:id="rId14" imgW="10159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501" y="4736163"/>
                        <a:ext cx="1963737" cy="407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Arc 64"/>
          <p:cNvSpPr/>
          <p:nvPr/>
        </p:nvSpPr>
        <p:spPr bwMode="auto">
          <a:xfrm rot="3642165">
            <a:off x="919597" y="6070673"/>
            <a:ext cx="726624" cy="187133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409343" y="608860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 bwMode="auto">
          <a:xfrm rot="20492117">
            <a:off x="2827597" y="6279630"/>
            <a:ext cx="141032" cy="14740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Calibri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416303" y="5883462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 smtClean="0"/>
              <a:t>i</a:t>
            </a:r>
            <a:endParaRPr lang="en-US" sz="1200" u="sng" dirty="0"/>
          </a:p>
        </p:txBody>
      </p:sp>
      <p:cxnSp>
        <p:nvCxnSpPr>
          <p:cNvPr id="70" name="Straight Arrow Connector 69"/>
          <p:cNvCxnSpPr/>
          <p:nvPr/>
        </p:nvCxnSpPr>
        <p:spPr bwMode="auto">
          <a:xfrm flipH="1" flipV="1">
            <a:off x="5672373" y="5378952"/>
            <a:ext cx="377520" cy="10859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4511548" y="645034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 smtClean="0"/>
              <a:t>e</a:t>
            </a:r>
            <a:r>
              <a:rPr lang="en-US" sz="1400" u="sng" dirty="0" err="1" smtClean="0"/>
              <a:t>grid</a:t>
            </a:r>
            <a:endParaRPr lang="en-US" sz="1200" dirty="0"/>
          </a:p>
        </p:txBody>
      </p:sp>
      <p:cxnSp>
        <p:nvCxnSpPr>
          <p:cNvPr id="73" name="Straight Arrow Connector 72"/>
          <p:cNvCxnSpPr/>
          <p:nvPr/>
        </p:nvCxnSpPr>
        <p:spPr bwMode="auto">
          <a:xfrm>
            <a:off x="3958654" y="6464911"/>
            <a:ext cx="209123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flipV="1">
            <a:off x="3975113" y="5378952"/>
            <a:ext cx="1714740" cy="10859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4666021" y="537895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 smtClean="0"/>
              <a:t>e</a:t>
            </a:r>
            <a:r>
              <a:rPr lang="en-US" sz="1400" u="sng" dirty="0" err="1" smtClean="0"/>
              <a:t>g</a:t>
            </a:r>
            <a:endParaRPr lang="en-US" sz="1200" dirty="0"/>
          </a:p>
        </p:txBody>
      </p:sp>
      <p:cxnSp>
        <p:nvCxnSpPr>
          <p:cNvPr id="76" name="Straight Arrow Connector 75"/>
          <p:cNvCxnSpPr/>
          <p:nvPr/>
        </p:nvCxnSpPr>
        <p:spPr bwMode="auto">
          <a:xfrm flipV="1">
            <a:off x="3977828" y="6118953"/>
            <a:ext cx="1256861" cy="3381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Arc 76"/>
          <p:cNvSpPr/>
          <p:nvPr/>
        </p:nvSpPr>
        <p:spPr bwMode="auto">
          <a:xfrm rot="3642165">
            <a:off x="4118174" y="6046918"/>
            <a:ext cx="726624" cy="187133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607920" y="606484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4947959" y="5812176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 smtClean="0"/>
              <a:t>i</a:t>
            </a:r>
            <a:endParaRPr lang="en-US" sz="1200" u="sng" dirty="0"/>
          </a:p>
        </p:txBody>
      </p:sp>
      <p:cxnSp>
        <p:nvCxnSpPr>
          <p:cNvPr id="68612" name="Straight Connector 68611"/>
          <p:cNvCxnSpPr/>
          <p:nvPr/>
        </p:nvCxnSpPr>
        <p:spPr bwMode="auto">
          <a:xfrm flipV="1">
            <a:off x="5234689" y="5934294"/>
            <a:ext cx="626444" cy="1846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3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Rectangle 84"/>
          <p:cNvSpPr/>
          <p:nvPr/>
        </p:nvSpPr>
        <p:spPr bwMode="auto">
          <a:xfrm rot="20492117">
            <a:off x="5730041" y="5991146"/>
            <a:ext cx="141032" cy="14740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Calibri" pitchFamily="34" charset="0"/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 rot="6525312" flipH="1" flipV="1">
            <a:off x="6887464" y="6149894"/>
            <a:ext cx="377520" cy="10859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6400732" y="567489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sz="1200" dirty="0"/>
          </a:p>
        </p:txBody>
      </p:sp>
      <p:cxnSp>
        <p:nvCxnSpPr>
          <p:cNvPr id="88" name="Straight Arrow Connector 87"/>
          <p:cNvCxnSpPr/>
          <p:nvPr/>
        </p:nvCxnSpPr>
        <p:spPr bwMode="auto">
          <a:xfrm flipH="1">
            <a:off x="6498119" y="4771092"/>
            <a:ext cx="617802" cy="19259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7123753" y="4780251"/>
            <a:ext cx="518422" cy="19250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 flipH="1">
            <a:off x="7087815" y="4802280"/>
            <a:ext cx="28588" cy="12340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2" name="Arc 91"/>
          <p:cNvSpPr/>
          <p:nvPr/>
        </p:nvSpPr>
        <p:spPr bwMode="auto">
          <a:xfrm rot="10167477">
            <a:off x="6946289" y="5222647"/>
            <a:ext cx="726624" cy="187133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 rot="6525312">
            <a:off x="6961071" y="536284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 rot="21429811">
            <a:off x="6873660" y="5969792"/>
            <a:ext cx="16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i</a:t>
            </a:r>
            <a:endParaRPr lang="en-US" sz="1200" u="sng" dirty="0"/>
          </a:p>
        </p:txBody>
      </p:sp>
      <p:cxnSp>
        <p:nvCxnSpPr>
          <p:cNvPr id="95" name="Straight Connector 94"/>
          <p:cNvCxnSpPr/>
          <p:nvPr/>
        </p:nvCxnSpPr>
        <p:spPr bwMode="auto">
          <a:xfrm>
            <a:off x="7087814" y="6036345"/>
            <a:ext cx="4164" cy="6517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3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Rectangle 95"/>
          <p:cNvSpPr/>
          <p:nvPr/>
        </p:nvSpPr>
        <p:spPr bwMode="auto">
          <a:xfrm rot="5417429">
            <a:off x="6919209" y="6518220"/>
            <a:ext cx="141032" cy="14740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Calibri" pitchFamily="34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 rot="5417429">
            <a:off x="7122410" y="6518219"/>
            <a:ext cx="141032" cy="14740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Calibri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512261" y="563789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7072561" y="5622606"/>
            <a:ext cx="38664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bg2"/>
                </a:solidFill>
              </a:rPr>
              <a:t>φ</a:t>
            </a:r>
            <a:r>
              <a:rPr lang="fi-FI" sz="1100" dirty="0" smtClean="0">
                <a:solidFill>
                  <a:schemeClr val="bg2"/>
                </a:solidFill>
              </a:rPr>
              <a:t>i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5" name="Arc 104"/>
          <p:cNvSpPr/>
          <p:nvPr/>
        </p:nvSpPr>
        <p:spPr bwMode="auto">
          <a:xfrm rot="10422358">
            <a:off x="6824077" y="5478443"/>
            <a:ext cx="557020" cy="243479"/>
          </a:xfrm>
          <a:prstGeom prst="arc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Calibri" pitchFamily="34" charset="0"/>
            </a:endParaRPr>
          </a:p>
        </p:txBody>
      </p:sp>
      <p:sp>
        <p:nvSpPr>
          <p:cNvPr id="106" name="Arc 105"/>
          <p:cNvSpPr/>
          <p:nvPr/>
        </p:nvSpPr>
        <p:spPr bwMode="auto">
          <a:xfrm rot="9287998">
            <a:off x="7048564" y="5458466"/>
            <a:ext cx="557020" cy="243479"/>
          </a:xfrm>
          <a:prstGeom prst="arc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68621" name="Object 686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37215"/>
              </p:ext>
            </p:extLst>
          </p:nvPr>
        </p:nvGraphicFramePr>
        <p:xfrm>
          <a:off x="7937500" y="4994275"/>
          <a:ext cx="1752600" cy="157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89" name="Equation" r:id="rId16" imgW="977760" imgH="888840" progId="Equation.3">
                  <p:embed/>
                </p:oleObj>
              </mc:Choice>
              <mc:Fallback>
                <p:oleObj name="Equation" r:id="rId16" imgW="977760" imgH="888840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0" y="4994275"/>
                        <a:ext cx="1752600" cy="157956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8622" name="Group 68621"/>
          <p:cNvGrpSpPr/>
          <p:nvPr/>
        </p:nvGrpSpPr>
        <p:grpSpPr>
          <a:xfrm>
            <a:off x="4940962" y="195263"/>
            <a:ext cx="4652043" cy="1133847"/>
            <a:chOff x="4253238" y="-210141"/>
            <a:chExt cx="6007511" cy="1643954"/>
          </a:xfrm>
        </p:grpSpPr>
        <p:sp>
          <p:nvSpPr>
            <p:cNvPr id="111" name="Line 67"/>
            <p:cNvSpPr>
              <a:spLocks noChangeShapeType="1"/>
            </p:cNvSpPr>
            <p:nvPr/>
          </p:nvSpPr>
          <p:spPr bwMode="auto">
            <a:xfrm flipH="1">
              <a:off x="4856770" y="351471"/>
              <a:ext cx="1588" cy="1074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4588482" y="613409"/>
              <a:ext cx="557213" cy="561975"/>
            </a:xfrm>
            <a:custGeom>
              <a:avLst/>
              <a:gdLst>
                <a:gd name="T0" fmla="*/ 0 w 351"/>
                <a:gd name="T1" fmla="*/ 177 h 354"/>
                <a:gd name="T2" fmla="*/ 176 w 351"/>
                <a:gd name="T3" fmla="*/ 0 h 354"/>
                <a:gd name="T4" fmla="*/ 351 w 351"/>
                <a:gd name="T5" fmla="*/ 177 h 354"/>
                <a:gd name="T6" fmla="*/ 351 w 351"/>
                <a:gd name="T7" fmla="*/ 177 h 354"/>
                <a:gd name="T8" fmla="*/ 176 w 351"/>
                <a:gd name="T9" fmla="*/ 354 h 354"/>
                <a:gd name="T10" fmla="*/ 0 w 351"/>
                <a:gd name="T11" fmla="*/ 177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1" h="354">
                  <a:moveTo>
                    <a:pt x="0" y="177"/>
                  </a:moveTo>
                  <a:cubicBezTo>
                    <a:pt x="0" y="79"/>
                    <a:pt x="79" y="0"/>
                    <a:pt x="176" y="0"/>
                  </a:cubicBezTo>
                  <a:cubicBezTo>
                    <a:pt x="273" y="0"/>
                    <a:pt x="351" y="79"/>
                    <a:pt x="351" y="177"/>
                  </a:cubicBezTo>
                  <a:cubicBezTo>
                    <a:pt x="351" y="177"/>
                    <a:pt x="351" y="177"/>
                    <a:pt x="351" y="177"/>
                  </a:cubicBezTo>
                  <a:cubicBezTo>
                    <a:pt x="351" y="275"/>
                    <a:pt x="273" y="354"/>
                    <a:pt x="176" y="354"/>
                  </a:cubicBezTo>
                  <a:cubicBezTo>
                    <a:pt x="79" y="354"/>
                    <a:pt x="0" y="275"/>
                    <a:pt x="0" y="177"/>
                  </a:cubicBezTo>
                </a:path>
              </a:pathLst>
            </a:custGeom>
            <a:solidFill>
              <a:srgbClr val="FFFFFF"/>
            </a:solidFill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3" name="Freeform 112"/>
            <p:cNvSpPr>
              <a:spLocks noEditPoints="1"/>
            </p:cNvSpPr>
            <p:nvPr/>
          </p:nvSpPr>
          <p:spPr bwMode="auto">
            <a:xfrm>
              <a:off x="4672620" y="797559"/>
              <a:ext cx="371475" cy="187325"/>
            </a:xfrm>
            <a:custGeom>
              <a:avLst/>
              <a:gdLst>
                <a:gd name="T0" fmla="*/ 234 w 468"/>
                <a:gd name="T1" fmla="*/ 117 h 234"/>
                <a:gd name="T2" fmla="*/ 351 w 468"/>
                <a:gd name="T3" fmla="*/ 234 h 234"/>
                <a:gd name="T4" fmla="*/ 468 w 468"/>
                <a:gd name="T5" fmla="*/ 117 h 234"/>
                <a:gd name="T6" fmla="*/ 468 w 468"/>
                <a:gd name="T7" fmla="*/ 117 h 234"/>
                <a:gd name="T8" fmla="*/ 0 w 468"/>
                <a:gd name="T9" fmla="*/ 117 h 234"/>
                <a:gd name="T10" fmla="*/ 117 w 468"/>
                <a:gd name="T11" fmla="*/ 0 h 234"/>
                <a:gd name="T12" fmla="*/ 234 w 468"/>
                <a:gd name="T13" fmla="*/ 117 h 234"/>
                <a:gd name="T14" fmla="*/ 234 w 468"/>
                <a:gd name="T15" fmla="*/ 117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8" h="234">
                  <a:moveTo>
                    <a:pt x="234" y="117"/>
                  </a:moveTo>
                  <a:cubicBezTo>
                    <a:pt x="234" y="182"/>
                    <a:pt x="287" y="234"/>
                    <a:pt x="351" y="234"/>
                  </a:cubicBezTo>
                  <a:cubicBezTo>
                    <a:pt x="416" y="234"/>
                    <a:pt x="468" y="182"/>
                    <a:pt x="468" y="117"/>
                  </a:cubicBezTo>
                  <a:cubicBezTo>
                    <a:pt x="468" y="117"/>
                    <a:pt x="468" y="117"/>
                    <a:pt x="468" y="117"/>
                  </a:cubicBezTo>
                  <a:moveTo>
                    <a:pt x="0" y="117"/>
                  </a:moveTo>
                  <a:cubicBezTo>
                    <a:pt x="0" y="53"/>
                    <a:pt x="53" y="0"/>
                    <a:pt x="117" y="0"/>
                  </a:cubicBezTo>
                  <a:cubicBezTo>
                    <a:pt x="182" y="0"/>
                    <a:pt x="234" y="53"/>
                    <a:pt x="234" y="117"/>
                  </a:cubicBezTo>
                  <a:cubicBezTo>
                    <a:pt x="234" y="117"/>
                    <a:pt x="234" y="117"/>
                    <a:pt x="234" y="117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4" name="Line 68"/>
            <p:cNvSpPr>
              <a:spLocks noChangeShapeType="1"/>
            </p:cNvSpPr>
            <p:nvPr/>
          </p:nvSpPr>
          <p:spPr bwMode="auto">
            <a:xfrm flipH="1">
              <a:off x="9406941" y="363364"/>
              <a:ext cx="2677" cy="106362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5" name="Line 68"/>
            <p:cNvSpPr>
              <a:spLocks noChangeShapeType="1"/>
            </p:cNvSpPr>
            <p:nvPr/>
          </p:nvSpPr>
          <p:spPr bwMode="auto">
            <a:xfrm flipH="1">
              <a:off x="4856767" y="1422282"/>
              <a:ext cx="4550173" cy="1153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9141024" y="646239"/>
              <a:ext cx="557213" cy="561975"/>
            </a:xfrm>
            <a:custGeom>
              <a:avLst/>
              <a:gdLst>
                <a:gd name="T0" fmla="*/ 0 w 351"/>
                <a:gd name="T1" fmla="*/ 177 h 354"/>
                <a:gd name="T2" fmla="*/ 176 w 351"/>
                <a:gd name="T3" fmla="*/ 0 h 354"/>
                <a:gd name="T4" fmla="*/ 351 w 351"/>
                <a:gd name="T5" fmla="*/ 177 h 354"/>
                <a:gd name="T6" fmla="*/ 351 w 351"/>
                <a:gd name="T7" fmla="*/ 177 h 354"/>
                <a:gd name="T8" fmla="*/ 176 w 351"/>
                <a:gd name="T9" fmla="*/ 354 h 354"/>
                <a:gd name="T10" fmla="*/ 0 w 351"/>
                <a:gd name="T11" fmla="*/ 177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1" h="354">
                  <a:moveTo>
                    <a:pt x="0" y="177"/>
                  </a:moveTo>
                  <a:cubicBezTo>
                    <a:pt x="0" y="79"/>
                    <a:pt x="79" y="0"/>
                    <a:pt x="176" y="0"/>
                  </a:cubicBezTo>
                  <a:cubicBezTo>
                    <a:pt x="273" y="0"/>
                    <a:pt x="351" y="79"/>
                    <a:pt x="351" y="177"/>
                  </a:cubicBezTo>
                  <a:cubicBezTo>
                    <a:pt x="351" y="177"/>
                    <a:pt x="351" y="177"/>
                    <a:pt x="351" y="177"/>
                  </a:cubicBezTo>
                  <a:cubicBezTo>
                    <a:pt x="351" y="275"/>
                    <a:pt x="273" y="354"/>
                    <a:pt x="176" y="354"/>
                  </a:cubicBezTo>
                  <a:cubicBezTo>
                    <a:pt x="79" y="354"/>
                    <a:pt x="0" y="275"/>
                    <a:pt x="0" y="177"/>
                  </a:cubicBezTo>
                </a:path>
              </a:pathLst>
            </a:custGeom>
            <a:solidFill>
              <a:srgbClr val="FFFFFF"/>
            </a:solidFill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7" name="Freeform 116"/>
            <p:cNvSpPr>
              <a:spLocks noEditPoints="1"/>
            </p:cNvSpPr>
            <p:nvPr/>
          </p:nvSpPr>
          <p:spPr bwMode="auto">
            <a:xfrm>
              <a:off x="9254548" y="851354"/>
              <a:ext cx="371475" cy="187325"/>
            </a:xfrm>
            <a:custGeom>
              <a:avLst/>
              <a:gdLst>
                <a:gd name="T0" fmla="*/ 234 w 468"/>
                <a:gd name="T1" fmla="*/ 117 h 234"/>
                <a:gd name="T2" fmla="*/ 351 w 468"/>
                <a:gd name="T3" fmla="*/ 234 h 234"/>
                <a:gd name="T4" fmla="*/ 468 w 468"/>
                <a:gd name="T5" fmla="*/ 117 h 234"/>
                <a:gd name="T6" fmla="*/ 468 w 468"/>
                <a:gd name="T7" fmla="*/ 117 h 234"/>
                <a:gd name="T8" fmla="*/ 0 w 468"/>
                <a:gd name="T9" fmla="*/ 117 h 234"/>
                <a:gd name="T10" fmla="*/ 117 w 468"/>
                <a:gd name="T11" fmla="*/ 0 h 234"/>
                <a:gd name="T12" fmla="*/ 234 w 468"/>
                <a:gd name="T13" fmla="*/ 117 h 234"/>
                <a:gd name="T14" fmla="*/ 234 w 468"/>
                <a:gd name="T15" fmla="*/ 117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8" h="234">
                  <a:moveTo>
                    <a:pt x="234" y="117"/>
                  </a:moveTo>
                  <a:cubicBezTo>
                    <a:pt x="234" y="182"/>
                    <a:pt x="287" y="234"/>
                    <a:pt x="351" y="234"/>
                  </a:cubicBezTo>
                  <a:cubicBezTo>
                    <a:pt x="416" y="234"/>
                    <a:pt x="468" y="182"/>
                    <a:pt x="468" y="117"/>
                  </a:cubicBezTo>
                  <a:cubicBezTo>
                    <a:pt x="468" y="117"/>
                    <a:pt x="468" y="117"/>
                    <a:pt x="468" y="117"/>
                  </a:cubicBezTo>
                  <a:moveTo>
                    <a:pt x="0" y="117"/>
                  </a:moveTo>
                  <a:cubicBezTo>
                    <a:pt x="0" y="53"/>
                    <a:pt x="53" y="0"/>
                    <a:pt x="117" y="0"/>
                  </a:cubicBezTo>
                  <a:cubicBezTo>
                    <a:pt x="182" y="0"/>
                    <a:pt x="234" y="53"/>
                    <a:pt x="234" y="117"/>
                  </a:cubicBezTo>
                  <a:cubicBezTo>
                    <a:pt x="234" y="117"/>
                    <a:pt x="234" y="117"/>
                    <a:pt x="234" y="117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8" name="Freeform 117"/>
            <p:cNvSpPr>
              <a:spLocks noEditPoints="1"/>
            </p:cNvSpPr>
            <p:nvPr/>
          </p:nvSpPr>
          <p:spPr bwMode="auto">
            <a:xfrm>
              <a:off x="5943814" y="137444"/>
              <a:ext cx="829617" cy="219075"/>
            </a:xfrm>
            <a:custGeom>
              <a:avLst/>
              <a:gdLst>
                <a:gd name="T0" fmla="*/ 1 w 606"/>
                <a:gd name="T1" fmla="*/ 92 h 274"/>
                <a:gd name="T2" fmla="*/ 74 w 606"/>
                <a:gd name="T3" fmla="*/ 2 h 274"/>
                <a:gd name="T4" fmla="*/ 153 w 606"/>
                <a:gd name="T5" fmla="*/ 85 h 274"/>
                <a:gd name="T6" fmla="*/ 153 w 606"/>
                <a:gd name="T7" fmla="*/ 92 h 274"/>
                <a:gd name="T8" fmla="*/ 225 w 606"/>
                <a:gd name="T9" fmla="*/ 2 h 274"/>
                <a:gd name="T10" fmla="*/ 304 w 606"/>
                <a:gd name="T11" fmla="*/ 85 h 274"/>
                <a:gd name="T12" fmla="*/ 304 w 606"/>
                <a:gd name="T13" fmla="*/ 92 h 274"/>
                <a:gd name="T14" fmla="*/ 376 w 606"/>
                <a:gd name="T15" fmla="*/ 2 h 274"/>
                <a:gd name="T16" fmla="*/ 455 w 606"/>
                <a:gd name="T17" fmla="*/ 85 h 274"/>
                <a:gd name="T18" fmla="*/ 455 w 606"/>
                <a:gd name="T19" fmla="*/ 92 h 274"/>
                <a:gd name="T20" fmla="*/ 528 w 606"/>
                <a:gd name="T21" fmla="*/ 2 h 274"/>
                <a:gd name="T22" fmla="*/ 606 w 606"/>
                <a:gd name="T23" fmla="*/ 85 h 274"/>
                <a:gd name="T24" fmla="*/ 606 w 606"/>
                <a:gd name="T25" fmla="*/ 92 h 274"/>
                <a:gd name="T26" fmla="*/ 1 w 606"/>
                <a:gd name="T27" fmla="*/ 92 h 274"/>
                <a:gd name="T28" fmla="*/ 1 w 606"/>
                <a:gd name="T29" fmla="*/ 274 h 274"/>
                <a:gd name="T30" fmla="*/ 606 w 606"/>
                <a:gd name="T31" fmla="*/ 92 h 274"/>
                <a:gd name="T32" fmla="*/ 606 w 606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6" h="274">
                  <a:moveTo>
                    <a:pt x="1" y="92"/>
                  </a:moveTo>
                  <a:cubicBezTo>
                    <a:pt x="0" y="44"/>
                    <a:pt x="32" y="4"/>
                    <a:pt x="74" y="2"/>
                  </a:cubicBezTo>
                  <a:cubicBezTo>
                    <a:pt x="116" y="0"/>
                    <a:pt x="151" y="37"/>
                    <a:pt x="153" y="85"/>
                  </a:cubicBezTo>
                  <a:cubicBezTo>
                    <a:pt x="153" y="88"/>
                    <a:pt x="153" y="90"/>
                    <a:pt x="153" y="92"/>
                  </a:cubicBezTo>
                  <a:cubicBezTo>
                    <a:pt x="151" y="44"/>
                    <a:pt x="183" y="4"/>
                    <a:pt x="225" y="2"/>
                  </a:cubicBezTo>
                  <a:cubicBezTo>
                    <a:pt x="267" y="0"/>
                    <a:pt x="302" y="37"/>
                    <a:pt x="304" y="85"/>
                  </a:cubicBezTo>
                  <a:cubicBezTo>
                    <a:pt x="304" y="88"/>
                    <a:pt x="304" y="90"/>
                    <a:pt x="304" y="92"/>
                  </a:cubicBezTo>
                  <a:cubicBezTo>
                    <a:pt x="302" y="44"/>
                    <a:pt x="335" y="4"/>
                    <a:pt x="376" y="2"/>
                  </a:cubicBezTo>
                  <a:cubicBezTo>
                    <a:pt x="418" y="0"/>
                    <a:pt x="453" y="37"/>
                    <a:pt x="455" y="85"/>
                  </a:cubicBezTo>
                  <a:cubicBezTo>
                    <a:pt x="455" y="88"/>
                    <a:pt x="455" y="90"/>
                    <a:pt x="455" y="92"/>
                  </a:cubicBezTo>
                  <a:cubicBezTo>
                    <a:pt x="453" y="44"/>
                    <a:pt x="486" y="4"/>
                    <a:pt x="528" y="2"/>
                  </a:cubicBezTo>
                  <a:cubicBezTo>
                    <a:pt x="569" y="0"/>
                    <a:pt x="605" y="37"/>
                    <a:pt x="606" y="85"/>
                  </a:cubicBezTo>
                  <a:cubicBezTo>
                    <a:pt x="606" y="88"/>
                    <a:pt x="606" y="90"/>
                    <a:pt x="606" y="92"/>
                  </a:cubicBezTo>
                  <a:moveTo>
                    <a:pt x="1" y="92"/>
                  </a:moveTo>
                  <a:lnTo>
                    <a:pt x="1" y="274"/>
                  </a:lnTo>
                  <a:moveTo>
                    <a:pt x="606" y="92"/>
                  </a:moveTo>
                  <a:lnTo>
                    <a:pt x="606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err="1" smtClean="0"/>
                <a:t>x</a:t>
              </a:r>
              <a:r>
                <a:rPr lang="en-US" sz="1400" dirty="0" err="1"/>
                <a:t>g</a:t>
              </a:r>
              <a:endParaRPr lang="en-US" sz="1400" dirty="0" smtClean="0"/>
            </a:p>
            <a:p>
              <a:r>
                <a:rPr lang="en-US" dirty="0" smtClean="0"/>
                <a:t>=1.0</a:t>
              </a:r>
              <a:endParaRPr lang="en-US" dirty="0"/>
            </a:p>
          </p:txBody>
        </p:sp>
        <p:sp>
          <p:nvSpPr>
            <p:cNvPr id="119" name="Line 65"/>
            <p:cNvSpPr>
              <a:spLocks noChangeShapeType="1"/>
            </p:cNvSpPr>
            <p:nvPr/>
          </p:nvSpPr>
          <p:spPr bwMode="auto">
            <a:xfrm flipV="1">
              <a:off x="6780650" y="356518"/>
              <a:ext cx="533706" cy="999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0" name="Line 69"/>
            <p:cNvSpPr>
              <a:spLocks noChangeShapeType="1"/>
            </p:cNvSpPr>
            <p:nvPr/>
          </p:nvSpPr>
          <p:spPr bwMode="auto">
            <a:xfrm flipH="1">
              <a:off x="4856767" y="348780"/>
              <a:ext cx="1077033" cy="1773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1" name="Freeform 120"/>
            <p:cNvSpPr>
              <a:spLocks noEditPoints="1"/>
            </p:cNvSpPr>
            <p:nvPr/>
          </p:nvSpPr>
          <p:spPr bwMode="auto">
            <a:xfrm>
              <a:off x="8301373" y="130486"/>
              <a:ext cx="928056" cy="218293"/>
            </a:xfrm>
            <a:custGeom>
              <a:avLst/>
              <a:gdLst>
                <a:gd name="T0" fmla="*/ 1 w 606"/>
                <a:gd name="T1" fmla="*/ 92 h 274"/>
                <a:gd name="T2" fmla="*/ 74 w 606"/>
                <a:gd name="T3" fmla="*/ 2 h 274"/>
                <a:gd name="T4" fmla="*/ 153 w 606"/>
                <a:gd name="T5" fmla="*/ 85 h 274"/>
                <a:gd name="T6" fmla="*/ 153 w 606"/>
                <a:gd name="T7" fmla="*/ 92 h 274"/>
                <a:gd name="T8" fmla="*/ 225 w 606"/>
                <a:gd name="T9" fmla="*/ 2 h 274"/>
                <a:gd name="T10" fmla="*/ 304 w 606"/>
                <a:gd name="T11" fmla="*/ 85 h 274"/>
                <a:gd name="T12" fmla="*/ 304 w 606"/>
                <a:gd name="T13" fmla="*/ 92 h 274"/>
                <a:gd name="T14" fmla="*/ 376 w 606"/>
                <a:gd name="T15" fmla="*/ 2 h 274"/>
                <a:gd name="T16" fmla="*/ 455 w 606"/>
                <a:gd name="T17" fmla="*/ 85 h 274"/>
                <a:gd name="T18" fmla="*/ 455 w 606"/>
                <a:gd name="T19" fmla="*/ 92 h 274"/>
                <a:gd name="T20" fmla="*/ 528 w 606"/>
                <a:gd name="T21" fmla="*/ 2 h 274"/>
                <a:gd name="T22" fmla="*/ 606 w 606"/>
                <a:gd name="T23" fmla="*/ 85 h 274"/>
                <a:gd name="T24" fmla="*/ 606 w 606"/>
                <a:gd name="T25" fmla="*/ 92 h 274"/>
                <a:gd name="T26" fmla="*/ 1 w 606"/>
                <a:gd name="T27" fmla="*/ 92 h 274"/>
                <a:gd name="T28" fmla="*/ 1 w 606"/>
                <a:gd name="T29" fmla="*/ 274 h 274"/>
                <a:gd name="T30" fmla="*/ 606 w 606"/>
                <a:gd name="T31" fmla="*/ 92 h 274"/>
                <a:gd name="T32" fmla="*/ 606 w 606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6" h="274">
                  <a:moveTo>
                    <a:pt x="1" y="92"/>
                  </a:moveTo>
                  <a:cubicBezTo>
                    <a:pt x="0" y="44"/>
                    <a:pt x="32" y="4"/>
                    <a:pt x="74" y="2"/>
                  </a:cubicBezTo>
                  <a:cubicBezTo>
                    <a:pt x="116" y="0"/>
                    <a:pt x="151" y="37"/>
                    <a:pt x="153" y="85"/>
                  </a:cubicBezTo>
                  <a:cubicBezTo>
                    <a:pt x="153" y="88"/>
                    <a:pt x="153" y="90"/>
                    <a:pt x="153" y="92"/>
                  </a:cubicBezTo>
                  <a:cubicBezTo>
                    <a:pt x="151" y="44"/>
                    <a:pt x="183" y="4"/>
                    <a:pt x="225" y="2"/>
                  </a:cubicBezTo>
                  <a:cubicBezTo>
                    <a:pt x="267" y="0"/>
                    <a:pt x="302" y="37"/>
                    <a:pt x="304" y="85"/>
                  </a:cubicBezTo>
                  <a:cubicBezTo>
                    <a:pt x="304" y="88"/>
                    <a:pt x="304" y="90"/>
                    <a:pt x="304" y="92"/>
                  </a:cubicBezTo>
                  <a:cubicBezTo>
                    <a:pt x="302" y="44"/>
                    <a:pt x="335" y="4"/>
                    <a:pt x="376" y="2"/>
                  </a:cubicBezTo>
                  <a:cubicBezTo>
                    <a:pt x="418" y="0"/>
                    <a:pt x="453" y="37"/>
                    <a:pt x="455" y="85"/>
                  </a:cubicBezTo>
                  <a:cubicBezTo>
                    <a:pt x="455" y="88"/>
                    <a:pt x="455" y="90"/>
                    <a:pt x="455" y="92"/>
                  </a:cubicBezTo>
                  <a:cubicBezTo>
                    <a:pt x="453" y="44"/>
                    <a:pt x="486" y="4"/>
                    <a:pt x="528" y="2"/>
                  </a:cubicBezTo>
                  <a:cubicBezTo>
                    <a:pt x="569" y="0"/>
                    <a:pt x="605" y="37"/>
                    <a:pt x="606" y="85"/>
                  </a:cubicBezTo>
                  <a:cubicBezTo>
                    <a:pt x="606" y="88"/>
                    <a:pt x="606" y="90"/>
                    <a:pt x="606" y="92"/>
                  </a:cubicBezTo>
                  <a:moveTo>
                    <a:pt x="1" y="92"/>
                  </a:moveTo>
                  <a:lnTo>
                    <a:pt x="1" y="274"/>
                  </a:lnTo>
                  <a:moveTo>
                    <a:pt x="606" y="92"/>
                  </a:moveTo>
                  <a:lnTo>
                    <a:pt x="606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/>
              <a:r>
                <a:rPr lang="en-US" dirty="0" err="1" smtClean="0">
                  <a:solidFill>
                    <a:srgbClr val="000000"/>
                  </a:solidFill>
                </a:rPr>
                <a:t>x</a:t>
              </a:r>
              <a:r>
                <a:rPr lang="en-US" sz="1200" dirty="0" err="1" smtClean="0">
                  <a:solidFill>
                    <a:srgbClr val="000000"/>
                  </a:solidFill>
                </a:rPr>
                <a:t>grid</a:t>
              </a:r>
              <a:endParaRPr lang="en-US" sz="1200" dirty="0" smtClean="0">
                <a:solidFill>
                  <a:srgbClr val="000000"/>
                </a:solidFill>
              </a:endParaRPr>
            </a:p>
            <a:p>
              <a:pPr lvl="0" algn="ctr"/>
              <a:r>
                <a:rPr lang="en-US" sz="1600" dirty="0" smtClean="0">
                  <a:solidFill>
                    <a:srgbClr val="000000"/>
                  </a:solidFill>
                </a:rPr>
                <a:t>=0.2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2" name="Line 69"/>
            <p:cNvSpPr>
              <a:spLocks noChangeShapeType="1"/>
            </p:cNvSpPr>
            <p:nvPr/>
          </p:nvSpPr>
          <p:spPr bwMode="auto">
            <a:xfrm flipH="1" flipV="1">
              <a:off x="9229429" y="348780"/>
              <a:ext cx="190199" cy="347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graphicFrame>
          <p:nvGraphicFramePr>
            <p:cNvPr id="123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9979001"/>
                </p:ext>
              </p:extLst>
            </p:nvPr>
          </p:nvGraphicFramePr>
          <p:xfrm>
            <a:off x="9728937" y="748574"/>
            <a:ext cx="531812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390" name="Kaava" r:id="rId18" imgW="279360" imgH="215640" progId="Equation.3">
                    <p:embed/>
                  </p:oleObj>
                </mc:Choice>
                <mc:Fallback>
                  <p:oleObj name="Kaava" r:id="rId18" imgW="2793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28937" y="748574"/>
                          <a:ext cx="531812" cy="358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4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4930502"/>
                </p:ext>
              </p:extLst>
            </p:nvPr>
          </p:nvGraphicFramePr>
          <p:xfrm>
            <a:off x="4253238" y="747837"/>
            <a:ext cx="314325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391" name="Kaava" r:id="rId20" imgW="164880" imgH="215640" progId="Equation.3">
                    <p:embed/>
                  </p:oleObj>
                </mc:Choice>
                <mc:Fallback>
                  <p:oleObj name="Kaava" r:id="rId20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3238" y="747837"/>
                          <a:ext cx="314325" cy="358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5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7542812"/>
                </p:ext>
              </p:extLst>
            </p:nvPr>
          </p:nvGraphicFramePr>
          <p:xfrm>
            <a:off x="8161830" y="-210141"/>
            <a:ext cx="940973" cy="338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392" name="Kaava" r:id="rId22" imgW="495000" imgH="203040" progId="Equation.3">
                    <p:embed/>
                  </p:oleObj>
                </mc:Choice>
                <mc:Fallback>
                  <p:oleObj name="Kaava" r:id="rId22" imgW="4950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1830" y="-210141"/>
                          <a:ext cx="940973" cy="3383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6" name="Freeform 125"/>
            <p:cNvSpPr>
              <a:spLocks noEditPoints="1"/>
            </p:cNvSpPr>
            <p:nvPr/>
          </p:nvSpPr>
          <p:spPr bwMode="auto">
            <a:xfrm>
              <a:off x="7289718" y="137443"/>
              <a:ext cx="829617" cy="219075"/>
            </a:xfrm>
            <a:custGeom>
              <a:avLst/>
              <a:gdLst>
                <a:gd name="T0" fmla="*/ 1 w 606"/>
                <a:gd name="T1" fmla="*/ 92 h 274"/>
                <a:gd name="T2" fmla="*/ 74 w 606"/>
                <a:gd name="T3" fmla="*/ 2 h 274"/>
                <a:gd name="T4" fmla="*/ 153 w 606"/>
                <a:gd name="T5" fmla="*/ 85 h 274"/>
                <a:gd name="T6" fmla="*/ 153 w 606"/>
                <a:gd name="T7" fmla="*/ 92 h 274"/>
                <a:gd name="T8" fmla="*/ 225 w 606"/>
                <a:gd name="T9" fmla="*/ 2 h 274"/>
                <a:gd name="T10" fmla="*/ 304 w 606"/>
                <a:gd name="T11" fmla="*/ 85 h 274"/>
                <a:gd name="T12" fmla="*/ 304 w 606"/>
                <a:gd name="T13" fmla="*/ 92 h 274"/>
                <a:gd name="T14" fmla="*/ 376 w 606"/>
                <a:gd name="T15" fmla="*/ 2 h 274"/>
                <a:gd name="T16" fmla="*/ 455 w 606"/>
                <a:gd name="T17" fmla="*/ 85 h 274"/>
                <a:gd name="T18" fmla="*/ 455 w 606"/>
                <a:gd name="T19" fmla="*/ 92 h 274"/>
                <a:gd name="T20" fmla="*/ 528 w 606"/>
                <a:gd name="T21" fmla="*/ 2 h 274"/>
                <a:gd name="T22" fmla="*/ 606 w 606"/>
                <a:gd name="T23" fmla="*/ 85 h 274"/>
                <a:gd name="T24" fmla="*/ 606 w 606"/>
                <a:gd name="T25" fmla="*/ 92 h 274"/>
                <a:gd name="T26" fmla="*/ 1 w 606"/>
                <a:gd name="T27" fmla="*/ 92 h 274"/>
                <a:gd name="T28" fmla="*/ 1 w 606"/>
                <a:gd name="T29" fmla="*/ 274 h 274"/>
                <a:gd name="T30" fmla="*/ 606 w 606"/>
                <a:gd name="T31" fmla="*/ 92 h 274"/>
                <a:gd name="T32" fmla="*/ 606 w 606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6" h="274">
                  <a:moveTo>
                    <a:pt x="1" y="92"/>
                  </a:moveTo>
                  <a:cubicBezTo>
                    <a:pt x="0" y="44"/>
                    <a:pt x="32" y="4"/>
                    <a:pt x="74" y="2"/>
                  </a:cubicBezTo>
                  <a:cubicBezTo>
                    <a:pt x="116" y="0"/>
                    <a:pt x="151" y="37"/>
                    <a:pt x="153" y="85"/>
                  </a:cubicBezTo>
                  <a:cubicBezTo>
                    <a:pt x="153" y="88"/>
                    <a:pt x="153" y="90"/>
                    <a:pt x="153" y="92"/>
                  </a:cubicBezTo>
                  <a:cubicBezTo>
                    <a:pt x="151" y="44"/>
                    <a:pt x="183" y="4"/>
                    <a:pt x="225" y="2"/>
                  </a:cubicBezTo>
                  <a:cubicBezTo>
                    <a:pt x="267" y="0"/>
                    <a:pt x="302" y="37"/>
                    <a:pt x="304" y="85"/>
                  </a:cubicBezTo>
                  <a:cubicBezTo>
                    <a:pt x="304" y="88"/>
                    <a:pt x="304" y="90"/>
                    <a:pt x="304" y="92"/>
                  </a:cubicBezTo>
                  <a:cubicBezTo>
                    <a:pt x="302" y="44"/>
                    <a:pt x="335" y="4"/>
                    <a:pt x="376" y="2"/>
                  </a:cubicBezTo>
                  <a:cubicBezTo>
                    <a:pt x="418" y="0"/>
                    <a:pt x="453" y="37"/>
                    <a:pt x="455" y="85"/>
                  </a:cubicBezTo>
                  <a:cubicBezTo>
                    <a:pt x="455" y="88"/>
                    <a:pt x="455" y="90"/>
                    <a:pt x="455" y="92"/>
                  </a:cubicBezTo>
                  <a:cubicBezTo>
                    <a:pt x="453" y="44"/>
                    <a:pt x="486" y="4"/>
                    <a:pt x="528" y="2"/>
                  </a:cubicBezTo>
                  <a:cubicBezTo>
                    <a:pt x="569" y="0"/>
                    <a:pt x="605" y="37"/>
                    <a:pt x="606" y="85"/>
                  </a:cubicBezTo>
                  <a:cubicBezTo>
                    <a:pt x="606" y="88"/>
                    <a:pt x="606" y="90"/>
                    <a:pt x="606" y="92"/>
                  </a:cubicBezTo>
                  <a:moveTo>
                    <a:pt x="1" y="92"/>
                  </a:moveTo>
                  <a:lnTo>
                    <a:pt x="1" y="274"/>
                  </a:lnTo>
                  <a:moveTo>
                    <a:pt x="606" y="92"/>
                  </a:moveTo>
                  <a:lnTo>
                    <a:pt x="606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err="1" smtClean="0"/>
                <a:t>x</a:t>
              </a:r>
              <a:r>
                <a:rPr lang="en-US" sz="1400" dirty="0" err="1" smtClean="0"/>
                <a:t>t</a:t>
              </a:r>
              <a:endParaRPr lang="en-US" sz="1400" dirty="0" smtClean="0"/>
            </a:p>
            <a:p>
              <a:r>
                <a:rPr lang="en-US" dirty="0" smtClean="0"/>
                <a:t>=0.1</a:t>
              </a:r>
              <a:endParaRPr lang="en-US" dirty="0"/>
            </a:p>
          </p:txBody>
        </p:sp>
        <p:sp>
          <p:nvSpPr>
            <p:cNvPr id="127" name="Line 65"/>
            <p:cNvSpPr>
              <a:spLocks noChangeShapeType="1"/>
            </p:cNvSpPr>
            <p:nvPr/>
          </p:nvSpPr>
          <p:spPr bwMode="auto">
            <a:xfrm flipV="1">
              <a:off x="8118400" y="348777"/>
              <a:ext cx="182974" cy="1773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graphicFrame>
          <p:nvGraphicFramePr>
            <p:cNvPr id="128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1481517"/>
                </p:ext>
              </p:extLst>
            </p:nvPr>
          </p:nvGraphicFramePr>
          <p:xfrm>
            <a:off x="7044263" y="993061"/>
            <a:ext cx="338138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393" name="Kaava" r:id="rId24" imgW="177480" imgH="215640" progId="Equation.3">
                    <p:embed/>
                  </p:oleObj>
                </mc:Choice>
                <mc:Fallback>
                  <p:oleObj name="Kaava" r:id="rId24" imgW="1774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44263" y="993061"/>
                          <a:ext cx="338138" cy="358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9" name="Straight Arrow Connector 128"/>
            <p:cNvCxnSpPr/>
            <p:nvPr/>
          </p:nvCxnSpPr>
          <p:spPr bwMode="auto">
            <a:xfrm>
              <a:off x="6962302" y="529701"/>
              <a:ext cx="0" cy="72707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graphicFrame>
          <p:nvGraphicFramePr>
            <p:cNvPr id="130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66105528"/>
                </p:ext>
              </p:extLst>
            </p:nvPr>
          </p:nvGraphicFramePr>
          <p:xfrm>
            <a:off x="8296330" y="984883"/>
            <a:ext cx="531812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394" name="Kaava" r:id="rId26" imgW="279360" imgH="215640" progId="Equation.3">
                    <p:embed/>
                  </p:oleObj>
                </mc:Choice>
                <mc:Fallback>
                  <p:oleObj name="Kaava" r:id="rId26" imgW="2793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96330" y="984883"/>
                          <a:ext cx="531812" cy="358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1" name="Straight Arrow Connector 130"/>
            <p:cNvCxnSpPr/>
            <p:nvPr/>
          </p:nvCxnSpPr>
          <p:spPr bwMode="auto">
            <a:xfrm>
              <a:off x="8239944" y="537248"/>
              <a:ext cx="0" cy="72707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68623" name="TextBox 68622"/>
          <p:cNvSpPr txBox="1"/>
          <p:nvPr/>
        </p:nvSpPr>
        <p:spPr>
          <a:xfrm>
            <a:off x="3832753" y="4325839"/>
            <a:ext cx="5067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Current leading load voltage </a:t>
            </a:r>
            <a:r>
              <a:rPr lang="en-US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 capacitive load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68625" name="Straight Arrow Connector 68624"/>
          <p:cNvCxnSpPr/>
          <p:nvPr/>
        </p:nvCxnSpPr>
        <p:spPr bwMode="auto">
          <a:xfrm flipH="1">
            <a:off x="5265719" y="4771091"/>
            <a:ext cx="191337" cy="155923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85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9" grpId="0"/>
      <p:bldP spid="37" grpId="0"/>
      <p:bldP spid="52" grpId="0"/>
      <p:bldP spid="54" grpId="0"/>
      <p:bldP spid="58" grpId="0"/>
      <p:bldP spid="65" grpId="0" animBg="1"/>
      <p:bldP spid="66" grpId="0"/>
      <p:bldP spid="68" grpId="0" animBg="1"/>
      <p:bldP spid="69" grpId="0"/>
      <p:bldP spid="72" grpId="0"/>
      <p:bldP spid="75" grpId="0"/>
      <p:bldP spid="77" grpId="0" animBg="1"/>
      <p:bldP spid="78" grpId="0"/>
      <p:bldP spid="80" grpId="0"/>
      <p:bldP spid="85" grpId="0" animBg="1"/>
      <p:bldP spid="87" grpId="0"/>
      <p:bldP spid="92" grpId="0" animBg="1"/>
      <p:bldP spid="93" grpId="0"/>
      <p:bldP spid="94" grpId="0"/>
      <p:bldP spid="96" grpId="0" animBg="1"/>
      <p:bldP spid="102" grpId="0" animBg="1"/>
      <p:bldP spid="103" grpId="0"/>
      <p:bldP spid="104" grpId="0"/>
      <p:bldP spid="105" grpId="0" animBg="1"/>
      <p:bldP spid="106" grpId="0" animBg="1"/>
      <p:bldP spid="686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623192" y="226911"/>
            <a:ext cx="8650288" cy="10795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9pPr>
          </a:lstStyle>
          <a:p>
            <a:pPr lvl="0" eaLnBrk="0" hangingPunct="0"/>
            <a:r>
              <a:rPr lang="en-US" kern="0" dirty="0" smtClean="0">
                <a:solidFill>
                  <a:schemeClr val="accent2"/>
                </a:solidFill>
              </a:rPr>
              <a:t>Question 3 </a:t>
            </a:r>
            <a:r>
              <a:rPr lang="en-US" kern="0" dirty="0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br>
              <a:rPr lang="en-US" kern="0" dirty="0" smtClean="0">
                <a:solidFill>
                  <a:schemeClr val="accent2"/>
                </a:solidFill>
                <a:sym typeface="Symbol" panose="05050102010706020507" pitchFamily="18" charset="2"/>
              </a:rPr>
            </a:br>
            <a:r>
              <a:rPr lang="en-US" altLang="en-US" sz="1600" b="0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generator’s </a:t>
            </a:r>
            <a:r>
              <a:rPr lang="en-US" altLang="en-US" sz="1600" b="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terminal voltage </a:t>
            </a:r>
            <a:r>
              <a:rPr lang="en-US" altLang="en-US" sz="1600" b="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U</a:t>
            </a:r>
            <a:r>
              <a:rPr lang="en-US" altLang="en-US" sz="1600" b="0" baseline="-300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g</a:t>
            </a:r>
            <a:r>
              <a:rPr lang="en-US" altLang="en-US" sz="1600" b="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and </a:t>
            </a:r>
            <a:endParaRPr lang="en-US" altLang="en-US" sz="1600" b="0" dirty="0" smtClean="0">
              <a:solidFill>
                <a:schemeClr val="accent2"/>
              </a:solidFill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lvl="0" eaLnBrk="0" hangingPunct="0"/>
            <a:r>
              <a:rPr lang="en-US" altLang="en-US" sz="1600" b="0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reactive </a:t>
            </a:r>
            <a:r>
              <a:rPr lang="en-US" altLang="en-US" sz="1600" b="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power Q. </a:t>
            </a:r>
            <a:endParaRPr lang="en-US" altLang="en-US" sz="2800" b="0" dirty="0">
              <a:solidFill>
                <a:schemeClr val="accent2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" name="Line 67"/>
          <p:cNvSpPr>
            <a:spLocks noChangeShapeType="1"/>
          </p:cNvSpPr>
          <p:nvPr/>
        </p:nvSpPr>
        <p:spPr bwMode="auto">
          <a:xfrm flipH="1">
            <a:off x="2309040" y="1911785"/>
            <a:ext cx="1588" cy="1074738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2040752" y="2173723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Freeform 27"/>
          <p:cNvSpPr>
            <a:spLocks noEditPoints="1"/>
          </p:cNvSpPr>
          <p:nvPr/>
        </p:nvSpPr>
        <p:spPr bwMode="auto">
          <a:xfrm>
            <a:off x="2124890" y="2357873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Line 68"/>
          <p:cNvSpPr>
            <a:spLocks noChangeShapeType="1"/>
          </p:cNvSpPr>
          <p:nvPr/>
        </p:nvSpPr>
        <p:spPr bwMode="auto">
          <a:xfrm flipH="1">
            <a:off x="7883572" y="1920205"/>
            <a:ext cx="2677" cy="106362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Line 68"/>
          <p:cNvSpPr>
            <a:spLocks noChangeShapeType="1"/>
          </p:cNvSpPr>
          <p:nvPr/>
        </p:nvSpPr>
        <p:spPr bwMode="auto">
          <a:xfrm flipH="1" flipV="1">
            <a:off x="2309036" y="2994127"/>
            <a:ext cx="5574535" cy="711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>
            <a:off x="7617655" y="2203080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Freeform 34"/>
          <p:cNvSpPr>
            <a:spLocks noEditPoints="1"/>
          </p:cNvSpPr>
          <p:nvPr/>
        </p:nvSpPr>
        <p:spPr bwMode="auto">
          <a:xfrm>
            <a:off x="7731179" y="2408195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Freeform 35"/>
          <p:cNvSpPr>
            <a:spLocks noEditPoints="1"/>
          </p:cNvSpPr>
          <p:nvPr/>
        </p:nvSpPr>
        <p:spPr bwMode="auto">
          <a:xfrm>
            <a:off x="3396084" y="1697758"/>
            <a:ext cx="829617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</a:t>
            </a:r>
            <a:r>
              <a:rPr lang="en-US" sz="1400" dirty="0" err="1"/>
              <a:t>g</a:t>
            </a:r>
            <a:endParaRPr lang="en-US" sz="1400" dirty="0" smtClean="0"/>
          </a:p>
          <a:p>
            <a:r>
              <a:rPr lang="en-US" dirty="0" smtClean="0"/>
              <a:t>=1.0</a:t>
            </a:r>
            <a:endParaRPr lang="en-US" dirty="0"/>
          </a:p>
        </p:txBody>
      </p:sp>
      <p:sp>
        <p:nvSpPr>
          <p:cNvPr id="38" name="Line 65"/>
          <p:cNvSpPr>
            <a:spLocks noChangeShapeType="1"/>
          </p:cNvSpPr>
          <p:nvPr/>
        </p:nvSpPr>
        <p:spPr bwMode="auto">
          <a:xfrm flipV="1">
            <a:off x="4232920" y="1916832"/>
            <a:ext cx="533706" cy="999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Line 69"/>
          <p:cNvSpPr>
            <a:spLocks noChangeShapeType="1"/>
          </p:cNvSpPr>
          <p:nvPr/>
        </p:nvSpPr>
        <p:spPr bwMode="auto">
          <a:xfrm flipH="1">
            <a:off x="2309037" y="1909094"/>
            <a:ext cx="1077033" cy="1773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0" name="Freeform 39"/>
          <p:cNvSpPr>
            <a:spLocks noEditPoints="1"/>
          </p:cNvSpPr>
          <p:nvPr/>
        </p:nvSpPr>
        <p:spPr bwMode="auto">
          <a:xfrm>
            <a:off x="7085413" y="1687327"/>
            <a:ext cx="620648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err="1" smtClean="0">
                <a:solidFill>
                  <a:srgbClr val="000000"/>
                </a:solidFill>
              </a:rPr>
              <a:t>x</a:t>
            </a:r>
            <a:r>
              <a:rPr lang="en-US" sz="1200" dirty="0" err="1" smtClean="0">
                <a:solidFill>
                  <a:srgbClr val="000000"/>
                </a:solidFill>
              </a:rPr>
              <a:t>grid</a:t>
            </a:r>
            <a:endParaRPr lang="en-US" sz="1200" dirty="0" smtClean="0">
              <a:solidFill>
                <a:srgbClr val="000000"/>
              </a:solidFill>
            </a:endParaRPr>
          </a:p>
          <a:p>
            <a:pPr lvl="0"/>
            <a:r>
              <a:rPr lang="en-US" sz="1600" dirty="0" smtClean="0">
                <a:solidFill>
                  <a:srgbClr val="000000"/>
                </a:solidFill>
              </a:rPr>
              <a:t>=0.2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Line 69"/>
          <p:cNvSpPr>
            <a:spLocks noChangeShapeType="1"/>
          </p:cNvSpPr>
          <p:nvPr/>
        </p:nvSpPr>
        <p:spPr bwMode="auto">
          <a:xfrm flipH="1" flipV="1">
            <a:off x="7706060" y="1905621"/>
            <a:ext cx="190199" cy="347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4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694697"/>
              </p:ext>
            </p:extLst>
          </p:nvPr>
        </p:nvGraphicFramePr>
        <p:xfrm>
          <a:off x="8205568" y="2305415"/>
          <a:ext cx="53181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3" name="Kaava" r:id="rId4" imgW="279360" imgH="215640" progId="Equation.3">
                  <p:embed/>
                </p:oleObj>
              </mc:Choice>
              <mc:Fallback>
                <p:oleObj name="Kaava" r:id="rId4" imgW="279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5568" y="2305415"/>
                        <a:ext cx="531812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909806"/>
              </p:ext>
            </p:extLst>
          </p:nvPr>
        </p:nvGraphicFramePr>
        <p:xfrm>
          <a:off x="1705508" y="2308151"/>
          <a:ext cx="3143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4" name="Kaava" r:id="rId6" imgW="164880" imgH="215640" progId="Equation.3">
                  <p:embed/>
                </p:oleObj>
              </mc:Choice>
              <mc:Fallback>
                <p:oleObj name="Kaava" r:id="rId6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5508" y="2308151"/>
                        <a:ext cx="3143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762807"/>
              </p:ext>
            </p:extLst>
          </p:nvPr>
        </p:nvGraphicFramePr>
        <p:xfrm>
          <a:off x="5747033" y="1465659"/>
          <a:ext cx="1238344" cy="514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5" name="Kaava" r:id="rId8" imgW="495000" imgH="203040" progId="Equation.3">
                  <p:embed/>
                </p:oleObj>
              </mc:Choice>
              <mc:Fallback>
                <p:oleObj name="Kaava" r:id="rId8" imgW="495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7033" y="1465659"/>
                        <a:ext cx="1238344" cy="5149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4741988" y="1697757"/>
            <a:ext cx="829617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</a:t>
            </a:r>
            <a:r>
              <a:rPr lang="en-US" sz="1400" dirty="0" err="1" smtClean="0"/>
              <a:t>t</a:t>
            </a:r>
            <a:endParaRPr lang="en-US" sz="1400" dirty="0" smtClean="0"/>
          </a:p>
          <a:p>
            <a:r>
              <a:rPr lang="en-US" dirty="0" smtClean="0"/>
              <a:t>=0.1</a:t>
            </a:r>
            <a:endParaRPr lang="en-US" dirty="0"/>
          </a:p>
        </p:txBody>
      </p:sp>
      <p:sp>
        <p:nvSpPr>
          <p:cNvPr id="47" name="Line 65"/>
          <p:cNvSpPr>
            <a:spLocks noChangeShapeType="1"/>
          </p:cNvSpPr>
          <p:nvPr/>
        </p:nvSpPr>
        <p:spPr bwMode="auto">
          <a:xfrm flipV="1">
            <a:off x="5570669" y="1905620"/>
            <a:ext cx="1514743" cy="2120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5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753295"/>
              </p:ext>
            </p:extLst>
          </p:nvPr>
        </p:nvGraphicFramePr>
        <p:xfrm>
          <a:off x="4445273" y="2274101"/>
          <a:ext cx="3381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6" name="Kaava" r:id="rId10" imgW="177480" imgH="215640" progId="Equation.3">
                  <p:embed/>
                </p:oleObj>
              </mc:Choice>
              <mc:Fallback>
                <p:oleObj name="Kaava" r:id="rId10" imgW="177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273" y="2274101"/>
                        <a:ext cx="33813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" name="Straight Arrow Connector 52"/>
          <p:cNvCxnSpPr/>
          <p:nvPr/>
        </p:nvCxnSpPr>
        <p:spPr bwMode="auto">
          <a:xfrm>
            <a:off x="4414572" y="2090015"/>
            <a:ext cx="0" cy="7270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5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184416"/>
              </p:ext>
            </p:extLst>
          </p:nvPr>
        </p:nvGraphicFramePr>
        <p:xfrm>
          <a:off x="5959428" y="2281087"/>
          <a:ext cx="53181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7" name="Kaava" r:id="rId12" imgW="279360" imgH="215640" progId="Equation.3">
                  <p:embed/>
                </p:oleObj>
              </mc:Choice>
              <mc:Fallback>
                <p:oleObj name="Kaava" r:id="rId12" imgW="279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9428" y="2281087"/>
                        <a:ext cx="531812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Straight Arrow Connector 54"/>
          <p:cNvCxnSpPr/>
          <p:nvPr/>
        </p:nvCxnSpPr>
        <p:spPr bwMode="auto">
          <a:xfrm>
            <a:off x="5817096" y="2104281"/>
            <a:ext cx="0" cy="7270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590868"/>
              </p:ext>
            </p:extLst>
          </p:nvPr>
        </p:nvGraphicFramePr>
        <p:xfrm>
          <a:off x="1200150" y="3302000"/>
          <a:ext cx="233997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8" name="Kaava" r:id="rId14" imgW="1193760" imgH="215640" progId="Equation.3">
                  <p:embed/>
                </p:oleObj>
              </mc:Choice>
              <mc:Fallback>
                <p:oleObj name="Kaava" r:id="rId14" imgW="119376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3302000"/>
                        <a:ext cx="2339975" cy="420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010219"/>
              </p:ext>
            </p:extLst>
          </p:nvPr>
        </p:nvGraphicFramePr>
        <p:xfrm>
          <a:off x="969963" y="3879850"/>
          <a:ext cx="6680200" cy="168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9" name="Equation" r:id="rId16" imgW="3555720" imgH="901440" progId="Equation.3">
                  <p:embed/>
                </p:oleObj>
              </mc:Choice>
              <mc:Fallback>
                <p:oleObj name="Equation" r:id="rId16" imgW="3555720" imgH="9014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3879850"/>
                        <a:ext cx="6680200" cy="16843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93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623192" y="226911"/>
            <a:ext cx="8650288" cy="10795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9pPr>
          </a:lstStyle>
          <a:p>
            <a:pPr lvl="0" eaLnBrk="0" hangingPunct="0"/>
            <a:r>
              <a:rPr lang="en-US" kern="0" dirty="0" smtClean="0">
                <a:solidFill>
                  <a:schemeClr val="accent2"/>
                </a:solidFill>
              </a:rPr>
              <a:t>Question 3 </a:t>
            </a:r>
            <a:r>
              <a:rPr lang="en-US" kern="0" dirty="0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br>
              <a:rPr lang="en-US" kern="0" dirty="0" smtClean="0">
                <a:solidFill>
                  <a:schemeClr val="accent2"/>
                </a:solidFill>
                <a:sym typeface="Symbol" panose="05050102010706020507" pitchFamily="18" charset="2"/>
              </a:rPr>
            </a:br>
            <a:r>
              <a:rPr lang="en-US" altLang="en-US" sz="1600" b="0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generator’s </a:t>
            </a:r>
            <a:r>
              <a:rPr lang="en-US" altLang="en-US" sz="1600" b="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terminal voltage </a:t>
            </a:r>
            <a:r>
              <a:rPr lang="en-US" altLang="en-US" sz="1600" b="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U</a:t>
            </a:r>
            <a:r>
              <a:rPr lang="en-US" altLang="en-US" sz="1600" b="0" baseline="-300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g</a:t>
            </a:r>
            <a:r>
              <a:rPr lang="en-US" altLang="en-US" sz="1600" b="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and </a:t>
            </a:r>
            <a:endParaRPr lang="en-US" altLang="en-US" sz="1600" b="0" dirty="0" smtClean="0">
              <a:solidFill>
                <a:schemeClr val="accent2"/>
              </a:solidFill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lvl="0" eaLnBrk="0" hangingPunct="0"/>
            <a:r>
              <a:rPr lang="en-US" altLang="en-US" sz="1600" b="0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reactive </a:t>
            </a:r>
            <a:r>
              <a:rPr lang="en-US" altLang="en-US" sz="1600" b="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power Q. </a:t>
            </a:r>
            <a:endParaRPr lang="en-US" altLang="en-US" sz="2800" b="0" dirty="0">
              <a:solidFill>
                <a:schemeClr val="accent2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" name="Line 67"/>
          <p:cNvSpPr>
            <a:spLocks noChangeShapeType="1"/>
          </p:cNvSpPr>
          <p:nvPr/>
        </p:nvSpPr>
        <p:spPr bwMode="auto">
          <a:xfrm flipH="1">
            <a:off x="2309040" y="1911785"/>
            <a:ext cx="1588" cy="1074738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2040752" y="2173723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Freeform 27"/>
          <p:cNvSpPr>
            <a:spLocks noEditPoints="1"/>
          </p:cNvSpPr>
          <p:nvPr/>
        </p:nvSpPr>
        <p:spPr bwMode="auto">
          <a:xfrm>
            <a:off x="2124890" y="2357873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Line 68"/>
          <p:cNvSpPr>
            <a:spLocks noChangeShapeType="1"/>
          </p:cNvSpPr>
          <p:nvPr/>
        </p:nvSpPr>
        <p:spPr bwMode="auto">
          <a:xfrm flipH="1">
            <a:off x="6859211" y="1923678"/>
            <a:ext cx="2677" cy="106362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Line 68"/>
          <p:cNvSpPr>
            <a:spLocks noChangeShapeType="1"/>
          </p:cNvSpPr>
          <p:nvPr/>
        </p:nvSpPr>
        <p:spPr bwMode="auto">
          <a:xfrm flipH="1">
            <a:off x="2309037" y="2982596"/>
            <a:ext cx="4550173" cy="1153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>
            <a:off x="6593294" y="2206553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Freeform 34"/>
          <p:cNvSpPr>
            <a:spLocks noEditPoints="1"/>
          </p:cNvSpPr>
          <p:nvPr/>
        </p:nvSpPr>
        <p:spPr bwMode="auto">
          <a:xfrm>
            <a:off x="6706818" y="2411668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Freeform 35"/>
          <p:cNvSpPr>
            <a:spLocks noEditPoints="1"/>
          </p:cNvSpPr>
          <p:nvPr/>
        </p:nvSpPr>
        <p:spPr bwMode="auto">
          <a:xfrm>
            <a:off x="3396084" y="1697758"/>
            <a:ext cx="829617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</a:t>
            </a:r>
            <a:r>
              <a:rPr lang="en-US" sz="1400" dirty="0" err="1"/>
              <a:t>g</a:t>
            </a:r>
            <a:endParaRPr lang="en-US" sz="1400" dirty="0" smtClean="0"/>
          </a:p>
          <a:p>
            <a:r>
              <a:rPr lang="en-US" dirty="0" smtClean="0"/>
              <a:t>=1.0</a:t>
            </a:r>
            <a:endParaRPr lang="en-US" dirty="0"/>
          </a:p>
        </p:txBody>
      </p:sp>
      <p:sp>
        <p:nvSpPr>
          <p:cNvPr id="38" name="Line 65"/>
          <p:cNvSpPr>
            <a:spLocks noChangeShapeType="1"/>
          </p:cNvSpPr>
          <p:nvPr/>
        </p:nvSpPr>
        <p:spPr bwMode="auto">
          <a:xfrm flipV="1">
            <a:off x="4232920" y="1916832"/>
            <a:ext cx="533706" cy="999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Line 69"/>
          <p:cNvSpPr>
            <a:spLocks noChangeShapeType="1"/>
          </p:cNvSpPr>
          <p:nvPr/>
        </p:nvSpPr>
        <p:spPr bwMode="auto">
          <a:xfrm flipH="1">
            <a:off x="2309037" y="1909094"/>
            <a:ext cx="1077033" cy="1773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0" name="Freeform 39"/>
          <p:cNvSpPr>
            <a:spLocks noEditPoints="1"/>
          </p:cNvSpPr>
          <p:nvPr/>
        </p:nvSpPr>
        <p:spPr bwMode="auto">
          <a:xfrm>
            <a:off x="6061052" y="1690800"/>
            <a:ext cx="620648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err="1" smtClean="0">
                <a:solidFill>
                  <a:srgbClr val="000000"/>
                </a:solidFill>
              </a:rPr>
              <a:t>x</a:t>
            </a:r>
            <a:r>
              <a:rPr lang="en-US" sz="1200" dirty="0" err="1" smtClean="0">
                <a:solidFill>
                  <a:srgbClr val="000000"/>
                </a:solidFill>
              </a:rPr>
              <a:t>grid</a:t>
            </a:r>
            <a:endParaRPr lang="en-US" sz="1200" dirty="0" smtClean="0">
              <a:solidFill>
                <a:srgbClr val="000000"/>
              </a:solidFill>
            </a:endParaRPr>
          </a:p>
          <a:p>
            <a:pPr lvl="0"/>
            <a:r>
              <a:rPr lang="en-US" sz="1600" dirty="0" smtClean="0">
                <a:solidFill>
                  <a:srgbClr val="000000"/>
                </a:solidFill>
              </a:rPr>
              <a:t>=0.2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Line 69"/>
          <p:cNvSpPr>
            <a:spLocks noChangeShapeType="1"/>
          </p:cNvSpPr>
          <p:nvPr/>
        </p:nvSpPr>
        <p:spPr bwMode="auto">
          <a:xfrm flipH="1" flipV="1">
            <a:off x="6681699" y="1909094"/>
            <a:ext cx="190199" cy="347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42" name="Object 5"/>
          <p:cNvGraphicFramePr>
            <a:graphicFrameLocks noChangeAspect="1"/>
          </p:cNvGraphicFramePr>
          <p:nvPr>
            <p:extLst/>
          </p:nvPr>
        </p:nvGraphicFramePr>
        <p:xfrm>
          <a:off x="7181207" y="2308888"/>
          <a:ext cx="53181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7" name="Kaava" r:id="rId4" imgW="279360" imgH="215640" progId="Equation.3">
                  <p:embed/>
                </p:oleObj>
              </mc:Choice>
              <mc:Fallback>
                <p:oleObj name="Kaava" r:id="rId4" imgW="279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1207" y="2308888"/>
                        <a:ext cx="531812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5"/>
          <p:cNvGraphicFramePr>
            <a:graphicFrameLocks noChangeAspect="1"/>
          </p:cNvGraphicFramePr>
          <p:nvPr>
            <p:extLst/>
          </p:nvPr>
        </p:nvGraphicFramePr>
        <p:xfrm>
          <a:off x="1705508" y="2308151"/>
          <a:ext cx="3143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8" name="Kaava" r:id="rId6" imgW="164880" imgH="215640" progId="Equation.3">
                  <p:embed/>
                </p:oleObj>
              </mc:Choice>
              <mc:Fallback>
                <p:oleObj name="Kaava" r:id="rId6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5508" y="2308151"/>
                        <a:ext cx="3143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5"/>
          <p:cNvGraphicFramePr>
            <a:graphicFrameLocks noChangeAspect="1"/>
          </p:cNvGraphicFramePr>
          <p:nvPr>
            <p:extLst/>
          </p:nvPr>
        </p:nvGraphicFramePr>
        <p:xfrm>
          <a:off x="5710352" y="1162496"/>
          <a:ext cx="1433592" cy="514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9" name="Kaava" r:id="rId8" imgW="495000" imgH="203040" progId="Equation.3">
                  <p:embed/>
                </p:oleObj>
              </mc:Choice>
              <mc:Fallback>
                <p:oleObj name="Kaava" r:id="rId8" imgW="495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0352" y="1162496"/>
                        <a:ext cx="1433592" cy="5149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4741988" y="1697757"/>
            <a:ext cx="829617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</a:t>
            </a:r>
            <a:r>
              <a:rPr lang="en-US" sz="1400" dirty="0" err="1" smtClean="0"/>
              <a:t>t</a:t>
            </a:r>
            <a:endParaRPr lang="en-US" sz="1400" dirty="0" smtClean="0"/>
          </a:p>
          <a:p>
            <a:r>
              <a:rPr lang="en-US" dirty="0" smtClean="0"/>
              <a:t>=0.1</a:t>
            </a:r>
            <a:endParaRPr lang="en-US" dirty="0"/>
          </a:p>
        </p:txBody>
      </p:sp>
      <p:sp>
        <p:nvSpPr>
          <p:cNvPr id="47" name="Line 65"/>
          <p:cNvSpPr>
            <a:spLocks noChangeShapeType="1"/>
          </p:cNvSpPr>
          <p:nvPr/>
        </p:nvSpPr>
        <p:spPr bwMode="auto">
          <a:xfrm flipV="1">
            <a:off x="5570669" y="1923677"/>
            <a:ext cx="490383" cy="314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52" name="Object 5"/>
          <p:cNvGraphicFramePr>
            <a:graphicFrameLocks noChangeAspect="1"/>
          </p:cNvGraphicFramePr>
          <p:nvPr>
            <p:extLst/>
          </p:nvPr>
        </p:nvGraphicFramePr>
        <p:xfrm>
          <a:off x="4445273" y="2274101"/>
          <a:ext cx="3381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0" name="Kaava" r:id="rId10" imgW="177480" imgH="215640" progId="Equation.3">
                  <p:embed/>
                </p:oleObj>
              </mc:Choice>
              <mc:Fallback>
                <p:oleObj name="Kaava" r:id="rId10" imgW="177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273" y="2274101"/>
                        <a:ext cx="33813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" name="Straight Arrow Connector 52"/>
          <p:cNvCxnSpPr/>
          <p:nvPr/>
        </p:nvCxnSpPr>
        <p:spPr bwMode="auto">
          <a:xfrm>
            <a:off x="4414572" y="2090015"/>
            <a:ext cx="0" cy="7270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54" name="Object 5"/>
          <p:cNvGraphicFramePr>
            <a:graphicFrameLocks noChangeAspect="1"/>
          </p:cNvGraphicFramePr>
          <p:nvPr>
            <p:extLst/>
          </p:nvPr>
        </p:nvGraphicFramePr>
        <p:xfrm>
          <a:off x="5694269" y="2281363"/>
          <a:ext cx="53181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1" name="Kaava" r:id="rId12" imgW="279360" imgH="215640" progId="Equation.3">
                  <p:embed/>
                </p:oleObj>
              </mc:Choice>
              <mc:Fallback>
                <p:oleObj name="Kaava" r:id="rId12" imgW="279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4269" y="2281363"/>
                        <a:ext cx="531812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Straight Arrow Connector 54"/>
          <p:cNvCxnSpPr/>
          <p:nvPr/>
        </p:nvCxnSpPr>
        <p:spPr bwMode="auto">
          <a:xfrm>
            <a:off x="5692214" y="2097562"/>
            <a:ext cx="0" cy="7270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816165"/>
              </p:ext>
            </p:extLst>
          </p:nvPr>
        </p:nvGraphicFramePr>
        <p:xfrm>
          <a:off x="2551274" y="3890004"/>
          <a:ext cx="2487613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2" name="Kaava" r:id="rId14" imgW="1371600" imgH="215640" progId="Equation.3">
                  <p:embed/>
                </p:oleObj>
              </mc:Choice>
              <mc:Fallback>
                <p:oleObj name="Kaava" r:id="rId14" imgW="1371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274" y="3890004"/>
                        <a:ext cx="2487613" cy="385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386862"/>
              </p:ext>
            </p:extLst>
          </p:nvPr>
        </p:nvGraphicFramePr>
        <p:xfrm>
          <a:off x="2809875" y="4409180"/>
          <a:ext cx="3900488" cy="345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3" name="Equation" r:id="rId16" imgW="2120760" imgH="190440" progId="Equation.3">
                  <p:embed/>
                </p:oleObj>
              </mc:Choice>
              <mc:Fallback>
                <p:oleObj name="Equation" r:id="rId16" imgW="2120760" imgH="19044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5" y="4409180"/>
                        <a:ext cx="3900488" cy="3453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204458"/>
              </p:ext>
            </p:extLst>
          </p:nvPr>
        </p:nvGraphicFramePr>
        <p:xfrm>
          <a:off x="2809875" y="4892675"/>
          <a:ext cx="17811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4" name="Equation" r:id="rId18" imgW="914400" imgH="190440" progId="Equation.3">
                  <p:embed/>
                </p:oleObj>
              </mc:Choice>
              <mc:Fallback>
                <p:oleObj name="Equation" r:id="rId18" imgW="914400" imgH="19044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5" y="4892675"/>
                        <a:ext cx="1781175" cy="366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124027"/>
              </p:ext>
            </p:extLst>
          </p:nvPr>
        </p:nvGraphicFramePr>
        <p:xfrm>
          <a:off x="2040752" y="6142721"/>
          <a:ext cx="3872687" cy="489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5" name="Equation" r:id="rId20" imgW="2108160" imgH="266400" progId="Equation.3">
                  <p:embed/>
                </p:oleObj>
              </mc:Choice>
              <mc:Fallback>
                <p:oleObj name="Equation" r:id="rId20" imgW="2108160" imgH="26640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0752" y="6142721"/>
                        <a:ext cx="3872687" cy="48985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99195" y="3379156"/>
            <a:ext cx="8201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ym typeface="Wingdings" panose="05000000000000000000" pitchFamily="2" charset="2"/>
              </a:rPr>
              <a:t>Generator terminal voltage is: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endParaRPr lang="en-US" sz="2000" dirty="0" smtClean="0">
              <a:sym typeface="Wingdings" panose="05000000000000000000" pitchFamily="2" charset="2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197579"/>
              </p:ext>
            </p:extLst>
          </p:nvPr>
        </p:nvGraphicFramePr>
        <p:xfrm>
          <a:off x="5586413" y="866775"/>
          <a:ext cx="193198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6" name="Equation" r:id="rId22" imgW="1028520" imgH="190440" progId="Equation.3">
                  <p:embed/>
                </p:oleObj>
              </mc:Choice>
              <mc:Fallback>
                <p:oleObj name="Equation" r:id="rId22" imgW="10285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6413" y="866775"/>
                        <a:ext cx="1931987" cy="355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394538"/>
              </p:ext>
            </p:extLst>
          </p:nvPr>
        </p:nvGraphicFramePr>
        <p:xfrm>
          <a:off x="1862670" y="5355995"/>
          <a:ext cx="401478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7" name="Kaava" r:id="rId24" imgW="1981080" imgH="355320" progId="Equation.3">
                  <p:embed/>
                </p:oleObj>
              </mc:Choice>
              <mc:Fallback>
                <p:oleObj name="Kaava" r:id="rId24" imgW="19810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670" y="5355995"/>
                        <a:ext cx="4014787" cy="711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" name="Picture 1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449" y="5003555"/>
            <a:ext cx="3901827" cy="115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41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623192" y="226911"/>
            <a:ext cx="8650288" cy="10795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Georgia" pitchFamily="18" charset="0"/>
              </a:defRPr>
            </a:lvl9pPr>
          </a:lstStyle>
          <a:p>
            <a:pPr lvl="0" eaLnBrk="0" hangingPunct="0"/>
            <a:r>
              <a:rPr lang="en-US" kern="0" dirty="0" smtClean="0">
                <a:solidFill>
                  <a:schemeClr val="accent2"/>
                </a:solidFill>
              </a:rPr>
              <a:t>Question 3 </a:t>
            </a:r>
            <a:r>
              <a:rPr lang="en-US" kern="0" dirty="0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br>
              <a:rPr lang="en-US" kern="0" dirty="0" smtClean="0">
                <a:solidFill>
                  <a:schemeClr val="accent2"/>
                </a:solidFill>
                <a:sym typeface="Symbol" panose="05050102010706020507" pitchFamily="18" charset="2"/>
              </a:rPr>
            </a:br>
            <a:r>
              <a:rPr lang="en-US" altLang="en-US" sz="1600" b="0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generator’s </a:t>
            </a:r>
            <a:r>
              <a:rPr lang="en-US" altLang="en-US" sz="1600" b="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terminal voltage </a:t>
            </a:r>
            <a:r>
              <a:rPr lang="en-US" altLang="en-US" sz="1600" b="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U</a:t>
            </a:r>
            <a:r>
              <a:rPr lang="en-US" altLang="en-US" sz="1600" b="0" baseline="-300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g</a:t>
            </a:r>
            <a:r>
              <a:rPr lang="en-US" altLang="en-US" sz="1600" b="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and </a:t>
            </a:r>
            <a:endParaRPr lang="en-US" altLang="en-US" sz="1600" b="0" dirty="0" smtClean="0">
              <a:solidFill>
                <a:schemeClr val="accent2"/>
              </a:solidFill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lvl="0" eaLnBrk="0" hangingPunct="0"/>
            <a:r>
              <a:rPr lang="en-US" altLang="en-US" sz="1600" b="0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reactive </a:t>
            </a:r>
            <a:r>
              <a:rPr lang="en-US" altLang="en-US" sz="1600" b="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power Q. </a:t>
            </a:r>
            <a:endParaRPr lang="en-US" altLang="en-US" sz="2800" b="0" dirty="0">
              <a:solidFill>
                <a:schemeClr val="accent2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" name="Line 67"/>
          <p:cNvSpPr>
            <a:spLocks noChangeShapeType="1"/>
          </p:cNvSpPr>
          <p:nvPr/>
        </p:nvSpPr>
        <p:spPr bwMode="auto">
          <a:xfrm flipH="1">
            <a:off x="2118302" y="1640145"/>
            <a:ext cx="1588" cy="1074738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1850014" y="1902083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Freeform 27"/>
          <p:cNvSpPr>
            <a:spLocks noEditPoints="1"/>
          </p:cNvSpPr>
          <p:nvPr/>
        </p:nvSpPr>
        <p:spPr bwMode="auto">
          <a:xfrm>
            <a:off x="1934152" y="2086233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Line 68"/>
          <p:cNvSpPr>
            <a:spLocks noChangeShapeType="1"/>
          </p:cNvSpPr>
          <p:nvPr/>
        </p:nvSpPr>
        <p:spPr bwMode="auto">
          <a:xfrm flipH="1">
            <a:off x="6668473" y="1652038"/>
            <a:ext cx="2677" cy="106362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Line 68"/>
          <p:cNvSpPr>
            <a:spLocks noChangeShapeType="1"/>
          </p:cNvSpPr>
          <p:nvPr/>
        </p:nvSpPr>
        <p:spPr bwMode="auto">
          <a:xfrm flipH="1">
            <a:off x="2118299" y="2710956"/>
            <a:ext cx="4550173" cy="1153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>
            <a:off x="6402556" y="1934913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Freeform 34"/>
          <p:cNvSpPr>
            <a:spLocks noEditPoints="1"/>
          </p:cNvSpPr>
          <p:nvPr/>
        </p:nvSpPr>
        <p:spPr bwMode="auto">
          <a:xfrm>
            <a:off x="6516080" y="2140028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Freeform 35"/>
          <p:cNvSpPr>
            <a:spLocks noEditPoints="1"/>
          </p:cNvSpPr>
          <p:nvPr/>
        </p:nvSpPr>
        <p:spPr bwMode="auto">
          <a:xfrm>
            <a:off x="3205346" y="1426118"/>
            <a:ext cx="829617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</a:t>
            </a:r>
            <a:r>
              <a:rPr lang="en-US" sz="1400" dirty="0" err="1"/>
              <a:t>g</a:t>
            </a:r>
            <a:endParaRPr lang="en-US" sz="1400" dirty="0" smtClean="0"/>
          </a:p>
          <a:p>
            <a:r>
              <a:rPr lang="en-US" dirty="0" smtClean="0"/>
              <a:t>=1.0</a:t>
            </a:r>
            <a:endParaRPr lang="en-US" dirty="0"/>
          </a:p>
        </p:txBody>
      </p:sp>
      <p:sp>
        <p:nvSpPr>
          <p:cNvPr id="38" name="Line 65"/>
          <p:cNvSpPr>
            <a:spLocks noChangeShapeType="1"/>
          </p:cNvSpPr>
          <p:nvPr/>
        </p:nvSpPr>
        <p:spPr bwMode="auto">
          <a:xfrm flipV="1">
            <a:off x="4042182" y="1645192"/>
            <a:ext cx="533706" cy="999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Line 69"/>
          <p:cNvSpPr>
            <a:spLocks noChangeShapeType="1"/>
          </p:cNvSpPr>
          <p:nvPr/>
        </p:nvSpPr>
        <p:spPr bwMode="auto">
          <a:xfrm flipH="1">
            <a:off x="2118299" y="1637454"/>
            <a:ext cx="1077033" cy="1773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0" name="Freeform 39"/>
          <p:cNvSpPr>
            <a:spLocks noEditPoints="1"/>
          </p:cNvSpPr>
          <p:nvPr/>
        </p:nvSpPr>
        <p:spPr bwMode="auto">
          <a:xfrm>
            <a:off x="5870314" y="1419160"/>
            <a:ext cx="620648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err="1" smtClean="0">
                <a:solidFill>
                  <a:srgbClr val="000000"/>
                </a:solidFill>
              </a:rPr>
              <a:t>x</a:t>
            </a:r>
            <a:r>
              <a:rPr lang="en-US" sz="1200" dirty="0" err="1" smtClean="0">
                <a:solidFill>
                  <a:srgbClr val="000000"/>
                </a:solidFill>
              </a:rPr>
              <a:t>grid</a:t>
            </a:r>
            <a:endParaRPr lang="en-US" sz="1200" dirty="0" smtClean="0">
              <a:solidFill>
                <a:srgbClr val="000000"/>
              </a:solidFill>
            </a:endParaRPr>
          </a:p>
          <a:p>
            <a:pPr lvl="0"/>
            <a:r>
              <a:rPr lang="en-US" sz="1600" dirty="0" smtClean="0">
                <a:solidFill>
                  <a:srgbClr val="000000"/>
                </a:solidFill>
              </a:rPr>
              <a:t>=0.2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Line 69"/>
          <p:cNvSpPr>
            <a:spLocks noChangeShapeType="1"/>
          </p:cNvSpPr>
          <p:nvPr/>
        </p:nvSpPr>
        <p:spPr bwMode="auto">
          <a:xfrm flipH="1" flipV="1">
            <a:off x="6490961" y="1637454"/>
            <a:ext cx="190199" cy="347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4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392635"/>
              </p:ext>
            </p:extLst>
          </p:nvPr>
        </p:nvGraphicFramePr>
        <p:xfrm>
          <a:off x="6990469" y="2037248"/>
          <a:ext cx="53181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66" name="Kaava" r:id="rId4" imgW="279360" imgH="215640" progId="Equation.3">
                  <p:embed/>
                </p:oleObj>
              </mc:Choice>
              <mc:Fallback>
                <p:oleObj name="Kaava" r:id="rId4" imgW="279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0469" y="2037248"/>
                        <a:ext cx="531812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702724"/>
              </p:ext>
            </p:extLst>
          </p:nvPr>
        </p:nvGraphicFramePr>
        <p:xfrm>
          <a:off x="1514770" y="2036511"/>
          <a:ext cx="3143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67" name="Kaava" r:id="rId6" imgW="164880" imgH="215640" progId="Equation.3">
                  <p:embed/>
                </p:oleObj>
              </mc:Choice>
              <mc:Fallback>
                <p:oleObj name="Kaava" r:id="rId6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770" y="2036511"/>
                        <a:ext cx="3143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301563"/>
              </p:ext>
            </p:extLst>
          </p:nvPr>
        </p:nvGraphicFramePr>
        <p:xfrm>
          <a:off x="5519614" y="890856"/>
          <a:ext cx="1433592" cy="514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68" name="Kaava" r:id="rId8" imgW="495000" imgH="203040" progId="Equation.3">
                  <p:embed/>
                </p:oleObj>
              </mc:Choice>
              <mc:Fallback>
                <p:oleObj name="Kaava" r:id="rId8" imgW="495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614" y="890856"/>
                        <a:ext cx="1433592" cy="5149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4551250" y="1426117"/>
            <a:ext cx="829617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</a:t>
            </a:r>
            <a:r>
              <a:rPr lang="en-US" sz="1400" dirty="0" err="1" smtClean="0"/>
              <a:t>t</a:t>
            </a:r>
            <a:endParaRPr lang="en-US" sz="1400" dirty="0" smtClean="0"/>
          </a:p>
          <a:p>
            <a:r>
              <a:rPr lang="en-US" dirty="0" smtClean="0"/>
              <a:t>=0.1</a:t>
            </a:r>
            <a:endParaRPr lang="en-US" dirty="0"/>
          </a:p>
        </p:txBody>
      </p:sp>
      <p:sp>
        <p:nvSpPr>
          <p:cNvPr id="47" name="Line 65"/>
          <p:cNvSpPr>
            <a:spLocks noChangeShapeType="1"/>
          </p:cNvSpPr>
          <p:nvPr/>
        </p:nvSpPr>
        <p:spPr bwMode="auto">
          <a:xfrm flipV="1">
            <a:off x="5379931" y="1652037"/>
            <a:ext cx="490383" cy="314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5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382543"/>
              </p:ext>
            </p:extLst>
          </p:nvPr>
        </p:nvGraphicFramePr>
        <p:xfrm>
          <a:off x="4254535" y="2002461"/>
          <a:ext cx="3381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69" name="Kaava" r:id="rId10" imgW="177480" imgH="215640" progId="Equation.3">
                  <p:embed/>
                </p:oleObj>
              </mc:Choice>
              <mc:Fallback>
                <p:oleObj name="Kaava" r:id="rId10" imgW="177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35" y="2002461"/>
                        <a:ext cx="33813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" name="Straight Arrow Connector 52"/>
          <p:cNvCxnSpPr/>
          <p:nvPr/>
        </p:nvCxnSpPr>
        <p:spPr bwMode="auto">
          <a:xfrm>
            <a:off x="4223834" y="1818375"/>
            <a:ext cx="0" cy="7270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5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835298"/>
              </p:ext>
            </p:extLst>
          </p:nvPr>
        </p:nvGraphicFramePr>
        <p:xfrm>
          <a:off x="5503531" y="2009723"/>
          <a:ext cx="53181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70" name="Kaava" r:id="rId12" imgW="279360" imgH="215640" progId="Equation.3">
                  <p:embed/>
                </p:oleObj>
              </mc:Choice>
              <mc:Fallback>
                <p:oleObj name="Kaava" r:id="rId12" imgW="279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3531" y="2009723"/>
                        <a:ext cx="531812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Straight Arrow Connector 54"/>
          <p:cNvCxnSpPr/>
          <p:nvPr/>
        </p:nvCxnSpPr>
        <p:spPr bwMode="auto">
          <a:xfrm>
            <a:off x="5501476" y="1825922"/>
            <a:ext cx="0" cy="7270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94302" y="2869265"/>
            <a:ext cx="82011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ym typeface="Wingdings" panose="05000000000000000000" pitchFamily="2" charset="2"/>
              </a:rPr>
              <a:t>Voltage at the station is: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endParaRPr lang="en-US" sz="2000" dirty="0" smtClean="0">
              <a:sym typeface="Wingdings" panose="05000000000000000000" pitchFamily="2" charset="2"/>
            </a:endParaRPr>
          </a:p>
          <a:p>
            <a:endParaRPr lang="en-US" sz="2000" dirty="0">
              <a:sym typeface="Wingdings" panose="05000000000000000000" pitchFamily="2" charset="2"/>
            </a:endParaRPr>
          </a:p>
          <a:p>
            <a:endParaRPr lang="en-US" sz="2000" dirty="0" smtClean="0">
              <a:sym typeface="Wingdings" panose="05000000000000000000" pitchFamily="2" charset="2"/>
            </a:endParaRPr>
          </a:p>
          <a:p>
            <a:r>
              <a:rPr lang="en-US" sz="2000" dirty="0" smtClean="0">
                <a:sym typeface="Wingdings" panose="05000000000000000000" pitchFamily="2" charset="2"/>
              </a:rPr>
              <a:t>Reactive power flowing to the grid:</a:t>
            </a:r>
          </a:p>
          <a:p>
            <a:endParaRPr lang="en-US" sz="2000" dirty="0" smtClean="0">
              <a:sym typeface="Wingdings" panose="05000000000000000000" pitchFamily="2" charset="2"/>
            </a:endParaRPr>
          </a:p>
          <a:p>
            <a:endParaRPr lang="en-US" sz="2000" dirty="0">
              <a:sym typeface="Wingdings" panose="05000000000000000000" pitchFamily="2" charset="2"/>
            </a:endParaRPr>
          </a:p>
          <a:p>
            <a:endParaRPr lang="en-US" sz="2000" dirty="0" smtClean="0">
              <a:sym typeface="Wingdings" panose="05000000000000000000" pitchFamily="2" charset="2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267650"/>
              </p:ext>
            </p:extLst>
          </p:nvPr>
        </p:nvGraphicFramePr>
        <p:xfrm>
          <a:off x="3400425" y="2878138"/>
          <a:ext cx="222408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71" name="Kaava" r:id="rId14" imgW="1180800" imgH="215640" progId="Equation.3">
                  <p:embed/>
                </p:oleObj>
              </mc:Choice>
              <mc:Fallback>
                <p:oleObj name="Kaava" r:id="rId14" imgW="1180800" imgH="215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0425" y="2878138"/>
                        <a:ext cx="2224088" cy="404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366680"/>
              </p:ext>
            </p:extLst>
          </p:nvPr>
        </p:nvGraphicFramePr>
        <p:xfrm>
          <a:off x="3957638" y="3332163"/>
          <a:ext cx="339407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72" name="Equation" r:id="rId16" imgW="1714320" imgH="368280" progId="Equation.3">
                  <p:embed/>
                </p:oleObj>
              </mc:Choice>
              <mc:Fallback>
                <p:oleObj name="Equation" r:id="rId16" imgW="1714320" imgH="3682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7638" y="3332163"/>
                        <a:ext cx="3394075" cy="717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935587"/>
              </p:ext>
            </p:extLst>
          </p:nvPr>
        </p:nvGraphicFramePr>
        <p:xfrm>
          <a:off x="4454258" y="3860133"/>
          <a:ext cx="3438525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73" name="Kaava" r:id="rId18" imgW="1422360" imgH="622080" progId="Equation.3">
                  <p:embed/>
                </p:oleObj>
              </mc:Choice>
              <mc:Fallback>
                <p:oleObj name="Kaava" r:id="rId18" imgW="1422360" imgH="62208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258" y="3860133"/>
                        <a:ext cx="3438525" cy="1487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Arc 59"/>
          <p:cNvSpPr/>
          <p:nvPr/>
        </p:nvSpPr>
        <p:spPr bwMode="auto">
          <a:xfrm rot="15406731" flipV="1">
            <a:off x="7871146" y="5008881"/>
            <a:ext cx="557020" cy="243479"/>
          </a:xfrm>
          <a:prstGeom prst="arc">
            <a:avLst>
              <a:gd name="adj1" fmla="val 18192444"/>
              <a:gd name="adj2" fmla="val 0"/>
            </a:avLst>
          </a:prstGeom>
          <a:noFill/>
          <a:ln w="9525" cap="flat" cmpd="sng" algn="ctr">
            <a:solidFill>
              <a:srgbClr val="00B0F0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Calibri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 flipV="1">
            <a:off x="7920771" y="4370931"/>
            <a:ext cx="1640741" cy="6606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>
            <a:endCxn id="37" idx="3"/>
          </p:cNvCxnSpPr>
          <p:nvPr/>
        </p:nvCxnSpPr>
        <p:spPr bwMode="auto">
          <a:xfrm flipV="1">
            <a:off x="7918625" y="4300426"/>
            <a:ext cx="676833" cy="7293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 rot="20385159">
            <a:off x="8349616" y="4419211"/>
            <a:ext cx="3449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bg2"/>
                </a:solidFill>
              </a:rPr>
              <a:t>φ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1" name="Arc 50"/>
          <p:cNvSpPr/>
          <p:nvPr/>
        </p:nvSpPr>
        <p:spPr bwMode="auto">
          <a:xfrm rot="14438253" flipV="1">
            <a:off x="8104235" y="4805036"/>
            <a:ext cx="557020" cy="243479"/>
          </a:xfrm>
          <a:prstGeom prst="arc">
            <a:avLst>
              <a:gd name="adj1" fmla="val 18192444"/>
              <a:gd name="adj2" fmla="val 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rot="20385159">
            <a:off x="8459829" y="4625934"/>
            <a:ext cx="77136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7030A0"/>
                </a:solidFill>
              </a:rPr>
              <a:t>φ</a:t>
            </a:r>
            <a:r>
              <a:rPr lang="fi-FI" sz="1100" dirty="0" err="1" smtClean="0">
                <a:solidFill>
                  <a:srgbClr val="7030A0"/>
                </a:solidFill>
              </a:rPr>
              <a:t>u_grid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379194" y="3917139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endParaRPr lang="en-US" sz="1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136997" y="4001598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</a:t>
            </a:r>
            <a:r>
              <a:rPr lang="en-US" sz="1400" u="sng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grid</a:t>
            </a:r>
            <a:endParaRPr lang="en-US" sz="1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9" name="Arc 58"/>
          <p:cNvSpPr/>
          <p:nvPr/>
        </p:nvSpPr>
        <p:spPr bwMode="auto">
          <a:xfrm rot="15643395" flipV="1">
            <a:off x="8151903" y="5028992"/>
            <a:ext cx="557020" cy="243479"/>
          </a:xfrm>
          <a:prstGeom prst="arc">
            <a:avLst>
              <a:gd name="adj1" fmla="val 18192444"/>
              <a:gd name="adj2" fmla="val 0"/>
            </a:avLst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 rot="20385159">
            <a:off x="8052665" y="4606721"/>
            <a:ext cx="38664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00B0F0"/>
                </a:solidFill>
              </a:rPr>
              <a:t>φ</a:t>
            </a:r>
            <a:r>
              <a:rPr lang="fi-FI" sz="1100" dirty="0" smtClean="0">
                <a:solidFill>
                  <a:srgbClr val="00B0F0"/>
                </a:solidFill>
              </a:rPr>
              <a:t>i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7936213" y="5032809"/>
            <a:ext cx="1655386" cy="309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875113"/>
              </p:ext>
            </p:extLst>
          </p:nvPr>
        </p:nvGraphicFramePr>
        <p:xfrm>
          <a:off x="2118299" y="4926930"/>
          <a:ext cx="3426839" cy="372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74" name="Equation" r:id="rId20" imgW="1790640" imgH="190440" progId="Equation.3">
                  <p:embed/>
                </p:oleObj>
              </mc:Choice>
              <mc:Fallback>
                <p:oleObj name="Equation" r:id="rId20" imgW="1790640" imgH="190440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299" y="4926930"/>
                        <a:ext cx="3426839" cy="3721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604776"/>
              </p:ext>
            </p:extLst>
          </p:nvPr>
        </p:nvGraphicFramePr>
        <p:xfrm>
          <a:off x="2049463" y="5348288"/>
          <a:ext cx="1493837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75" name="Equation" r:id="rId22" imgW="660240" imgH="177480" progId="Equation.3">
                  <p:embed/>
                </p:oleObj>
              </mc:Choice>
              <mc:Fallback>
                <p:oleObj name="Equation" r:id="rId22" imgW="660240" imgH="177480" progId="Equation.3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9463" y="5348288"/>
                        <a:ext cx="1493837" cy="396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202733"/>
              </p:ext>
            </p:extLst>
          </p:nvPr>
        </p:nvGraphicFramePr>
        <p:xfrm>
          <a:off x="2108200" y="5921375"/>
          <a:ext cx="51562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76" name="Equation" r:id="rId24" imgW="1955520" imgH="241200" progId="Equation.3">
                  <p:embed/>
                </p:oleObj>
              </mc:Choice>
              <mc:Fallback>
                <p:oleObj name="Equation" r:id="rId24" imgW="1955520" imgH="241200" progId="Equation.3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200" y="5921375"/>
                        <a:ext cx="5156200" cy="63182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839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50" grpId="0"/>
      <p:bldP spid="51" grpId="0" animBg="1"/>
      <p:bldP spid="56" grpId="0"/>
      <p:bldP spid="57" grpId="0"/>
      <p:bldP spid="58" grpId="0"/>
      <p:bldP spid="59" grpId="0" animBg="1"/>
      <p:bldP spid="6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Question 4 </a:t>
            </a:r>
            <a: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b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Rectangle 544"/>
          <p:cNvSpPr>
            <a:spLocks noChangeArrowheads="1"/>
          </p:cNvSpPr>
          <p:nvPr/>
        </p:nvSpPr>
        <p:spPr bwMode="auto">
          <a:xfrm>
            <a:off x="416496" y="3902619"/>
            <a:ext cx="103752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20552" y="4221088"/>
            <a:ext cx="763284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For the </a:t>
            </a:r>
            <a:r>
              <a:rPr lang="en-US" dirty="0"/>
              <a:t>transmission system shown in the </a:t>
            </a:r>
            <a:r>
              <a:rPr lang="en-US" dirty="0" smtClean="0"/>
              <a:t>picture, </a:t>
            </a:r>
            <a:r>
              <a:rPr lang="en-US" dirty="0"/>
              <a:t>c</a:t>
            </a:r>
            <a:r>
              <a:rPr lang="en-US" dirty="0" smtClean="0"/>
              <a:t>alculate </a:t>
            </a:r>
            <a:r>
              <a:rPr lang="en-US" b="1" dirty="0"/>
              <a:t>generator’s load current and terminal voltage</a:t>
            </a:r>
          </a:p>
          <a:p>
            <a:r>
              <a:rPr lang="en-US" dirty="0"/>
              <a:t> </a:t>
            </a:r>
          </a:p>
          <a:p>
            <a:pPr marL="342900" lvl="0" indent="-342900">
              <a:buFont typeface="+mj-lt"/>
              <a:buAutoNum type="alphaLcParenR"/>
            </a:pPr>
            <a:r>
              <a:rPr lang="en-US" dirty="0"/>
              <a:t>by reducing the network to generator’s voltage </a:t>
            </a:r>
            <a:r>
              <a:rPr lang="en-US" dirty="0" smtClean="0"/>
              <a:t>level</a:t>
            </a:r>
          </a:p>
          <a:p>
            <a:pPr marL="342900" lvl="0" indent="-342900">
              <a:buFont typeface="+mj-lt"/>
              <a:buAutoNum type="alphaLcParenR"/>
            </a:pPr>
            <a:endParaRPr lang="en-US" dirty="0" smtClean="0"/>
          </a:p>
          <a:p>
            <a:pPr marL="342900" indent="-342900">
              <a:buFont typeface="+mj-lt"/>
              <a:buAutoNum type="alphaLcParenR"/>
            </a:pPr>
            <a:r>
              <a:rPr lang="en-US" dirty="0"/>
              <a:t>by using per-unit values</a:t>
            </a:r>
          </a:p>
          <a:p>
            <a:pPr marL="342900" lvl="0" indent="-342900">
              <a:buFont typeface="+mj-lt"/>
              <a:buAutoNum type="alphaLcParenR"/>
            </a:pPr>
            <a:endParaRPr lang="en-US" dirty="0" smtClean="0"/>
          </a:p>
          <a:p>
            <a:pPr marL="342900" lvl="0" indent="-342900">
              <a:buFont typeface="+mj-lt"/>
              <a:buAutoNum type="alphaLcParenR"/>
            </a:pPr>
            <a:endParaRPr lang="en-US" dirty="0"/>
          </a:p>
          <a:p>
            <a:pPr>
              <a:spcAft>
                <a:spcPts val="0"/>
              </a:spcAft>
            </a:pP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616" y="1340768"/>
            <a:ext cx="6149132" cy="2607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70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pic>
        <p:nvPicPr>
          <p:cNvPr id="35261" name="Picture 4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624" y="3068960"/>
            <a:ext cx="6984776" cy="355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920552" y="1196752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the middle of the line there is a zero resistance three-phase short circuit. 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What is the voltage at the fault location prior to the fault?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Calculate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sub-transient</a:t>
            </a:r>
            <a:endParaRPr lang="en-US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transient</a:t>
            </a:r>
            <a:endParaRPr lang="en-US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steady state</a:t>
            </a:r>
            <a:endParaRPr lang="en-US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short-circuit current.</a:t>
            </a:r>
            <a:endParaRPr lang="en-US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Question 4 </a:t>
            </a:r>
            <a: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b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</a:br>
            <a:r>
              <a:rPr lang="en-US" sz="2000" b="0" dirty="0" smtClean="0">
                <a:solidFill>
                  <a:schemeClr val="accent2"/>
                </a:solidFill>
                <a:sym typeface="Symbol" panose="05050102010706020507" pitchFamily="18" charset="2"/>
              </a:rPr>
              <a:t>a) at generator voltage level</a:t>
            </a:r>
            <a:endParaRPr lang="en-US" sz="2000" b="0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77384" y="4013108"/>
            <a:ext cx="763284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System </a:t>
            </a:r>
            <a:r>
              <a:rPr lang="en-US" dirty="0" err="1" smtClean="0"/>
              <a:t>reactances</a:t>
            </a:r>
            <a:r>
              <a:rPr lang="en-US" dirty="0" smtClean="0"/>
              <a:t> seen from the generator:</a:t>
            </a:r>
          </a:p>
          <a:p>
            <a:endParaRPr lang="en-US" dirty="0" smtClean="0"/>
          </a:p>
          <a:p>
            <a:r>
              <a:rPr lang="en-US" dirty="0" smtClean="0"/>
              <a:t>Transformer 1: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Line: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Transformer 2:</a:t>
            </a:r>
            <a:endParaRPr lang="en-US" dirty="0"/>
          </a:p>
          <a:p>
            <a:pPr marL="342900" lvl="0" indent="-342900">
              <a:buFont typeface="+mj-lt"/>
              <a:buAutoNum type="alphaLcParenR"/>
            </a:pPr>
            <a:endParaRPr lang="en-US" dirty="0" smtClean="0"/>
          </a:p>
          <a:p>
            <a:pPr marL="342900" lvl="0" indent="-342900">
              <a:buFont typeface="+mj-lt"/>
              <a:buAutoNum type="alphaLcParenR"/>
            </a:pPr>
            <a:endParaRPr lang="en-US" dirty="0"/>
          </a:p>
          <a:p>
            <a:pPr>
              <a:spcAft>
                <a:spcPts val="0"/>
              </a:spcAft>
            </a:pP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489" y="121874"/>
            <a:ext cx="4276924" cy="1813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67"/>
          <p:cNvSpPr>
            <a:spLocks noChangeShapeType="1"/>
          </p:cNvSpPr>
          <p:nvPr/>
        </p:nvSpPr>
        <p:spPr bwMode="auto">
          <a:xfrm flipH="1">
            <a:off x="1856659" y="2773812"/>
            <a:ext cx="1588" cy="1074738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88371" y="3035750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Freeform 7"/>
          <p:cNvSpPr>
            <a:spLocks noEditPoints="1"/>
          </p:cNvSpPr>
          <p:nvPr/>
        </p:nvSpPr>
        <p:spPr bwMode="auto">
          <a:xfrm>
            <a:off x="1672509" y="3219900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 flipH="1">
            <a:off x="6406830" y="2785705"/>
            <a:ext cx="2677" cy="106362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 flipH="1">
            <a:off x="1856656" y="3844623"/>
            <a:ext cx="4550173" cy="1153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6140913" y="3068580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Freeform 11"/>
          <p:cNvSpPr>
            <a:spLocks noEditPoints="1"/>
          </p:cNvSpPr>
          <p:nvPr/>
        </p:nvSpPr>
        <p:spPr bwMode="auto">
          <a:xfrm>
            <a:off x="6254437" y="3273695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Freeform 12"/>
          <p:cNvSpPr>
            <a:spLocks noEditPoints="1"/>
          </p:cNvSpPr>
          <p:nvPr/>
        </p:nvSpPr>
        <p:spPr bwMode="auto">
          <a:xfrm>
            <a:off x="2943703" y="2559785"/>
            <a:ext cx="829617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X</a:t>
            </a:r>
            <a:r>
              <a:rPr lang="en-US" sz="1400" dirty="0" smtClean="0"/>
              <a:t>t1</a:t>
            </a:r>
          </a:p>
        </p:txBody>
      </p:sp>
      <p:sp>
        <p:nvSpPr>
          <p:cNvPr id="14" name="Line 65"/>
          <p:cNvSpPr>
            <a:spLocks noChangeShapeType="1"/>
          </p:cNvSpPr>
          <p:nvPr/>
        </p:nvSpPr>
        <p:spPr bwMode="auto">
          <a:xfrm flipV="1">
            <a:off x="3780539" y="2778859"/>
            <a:ext cx="533706" cy="999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Line 69"/>
          <p:cNvSpPr>
            <a:spLocks noChangeShapeType="1"/>
          </p:cNvSpPr>
          <p:nvPr/>
        </p:nvSpPr>
        <p:spPr bwMode="auto">
          <a:xfrm flipH="1">
            <a:off x="1856656" y="2771121"/>
            <a:ext cx="1077033" cy="1773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>
            <a:off x="5608671" y="2552827"/>
            <a:ext cx="620648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sz="1200" dirty="0" smtClean="0">
                <a:solidFill>
                  <a:srgbClr val="000000"/>
                </a:solidFill>
              </a:rPr>
              <a:t>t2</a:t>
            </a:r>
          </a:p>
        </p:txBody>
      </p:sp>
      <p:sp>
        <p:nvSpPr>
          <p:cNvPr id="18" name="Line 69"/>
          <p:cNvSpPr>
            <a:spLocks noChangeShapeType="1"/>
          </p:cNvSpPr>
          <p:nvPr/>
        </p:nvSpPr>
        <p:spPr bwMode="auto">
          <a:xfrm flipH="1" flipV="1">
            <a:off x="6229318" y="2771121"/>
            <a:ext cx="190199" cy="347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085389"/>
              </p:ext>
            </p:extLst>
          </p:nvPr>
        </p:nvGraphicFramePr>
        <p:xfrm>
          <a:off x="6791208" y="3013075"/>
          <a:ext cx="67627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22" name="Kaava" r:id="rId5" imgW="355320" imgH="406080" progId="Equation.3">
                  <p:embed/>
                </p:oleObj>
              </mc:Choice>
              <mc:Fallback>
                <p:oleObj name="Kaava" r:id="rId5" imgW="3553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1208" y="3013075"/>
                        <a:ext cx="676275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846163"/>
              </p:ext>
            </p:extLst>
          </p:nvPr>
        </p:nvGraphicFramePr>
        <p:xfrm>
          <a:off x="1168400" y="3013075"/>
          <a:ext cx="484188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23" name="Kaava" r:id="rId7" imgW="253800" imgH="406080" progId="Equation.3">
                  <p:embed/>
                </p:oleObj>
              </mc:Choice>
              <mc:Fallback>
                <p:oleObj name="Kaava" r:id="rId7" imgW="2538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3013075"/>
                        <a:ext cx="484188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Freeform 21"/>
          <p:cNvSpPr>
            <a:spLocks noEditPoints="1"/>
          </p:cNvSpPr>
          <p:nvPr/>
        </p:nvSpPr>
        <p:spPr bwMode="auto">
          <a:xfrm>
            <a:off x="4289607" y="2559784"/>
            <a:ext cx="829617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</a:t>
            </a:r>
            <a:r>
              <a:rPr lang="en-US" sz="1400" dirty="0" err="1" smtClean="0"/>
              <a:t>j</a:t>
            </a:r>
            <a:endParaRPr lang="en-US" sz="1400" dirty="0" smtClean="0"/>
          </a:p>
        </p:txBody>
      </p:sp>
      <p:sp>
        <p:nvSpPr>
          <p:cNvPr id="23" name="Line 65"/>
          <p:cNvSpPr>
            <a:spLocks noChangeShapeType="1"/>
          </p:cNvSpPr>
          <p:nvPr/>
        </p:nvSpPr>
        <p:spPr bwMode="auto">
          <a:xfrm flipV="1">
            <a:off x="5118288" y="2785704"/>
            <a:ext cx="490383" cy="314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776130"/>
              </p:ext>
            </p:extLst>
          </p:nvPr>
        </p:nvGraphicFramePr>
        <p:xfrm>
          <a:off x="3095625" y="4464050"/>
          <a:ext cx="4040188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24" name="Equation" r:id="rId9" imgW="2349360" imgH="406080" progId="Equation.3">
                  <p:embed/>
                </p:oleObj>
              </mc:Choice>
              <mc:Fallback>
                <p:oleObj name="Equation" r:id="rId9" imgW="2349360" imgH="4060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5" y="4464050"/>
                        <a:ext cx="4040188" cy="696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-134069" y="222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067379"/>
              </p:ext>
            </p:extLst>
          </p:nvPr>
        </p:nvGraphicFramePr>
        <p:xfrm>
          <a:off x="3089752" y="5179066"/>
          <a:ext cx="2883698" cy="716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25" name="Equation" r:id="rId11" imgW="1676160" imgH="419040" progId="Equation.3">
                  <p:embed/>
                </p:oleObj>
              </mc:Choice>
              <mc:Fallback>
                <p:oleObj name="Equation" r:id="rId11" imgW="1676160" imgH="419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752" y="5179066"/>
                        <a:ext cx="2883698" cy="7163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" name="Picture 3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84791" y="4765313"/>
            <a:ext cx="2387139" cy="100534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cxnSp>
        <p:nvCxnSpPr>
          <p:cNvPr id="75777" name="Straight Arrow Connector 75776"/>
          <p:cNvCxnSpPr>
            <a:stCxn id="31" idx="1"/>
          </p:cNvCxnSpPr>
          <p:nvPr/>
        </p:nvCxnSpPr>
        <p:spPr bwMode="auto">
          <a:xfrm flipH="1">
            <a:off x="5961112" y="5267985"/>
            <a:ext cx="1423679" cy="10523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75780" name="Object 757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683925"/>
              </p:ext>
            </p:extLst>
          </p:nvPr>
        </p:nvGraphicFramePr>
        <p:xfrm>
          <a:off x="3070225" y="6097588"/>
          <a:ext cx="38481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26" name="Equation" r:id="rId14" imgW="2412720" imgH="419040" progId="Equation.3">
                  <p:embed/>
                </p:oleObj>
              </mc:Choice>
              <mc:Fallback>
                <p:oleObj name="Equation" r:id="rId14" imgW="2412720" imgH="419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0225" y="6097588"/>
                        <a:ext cx="3848100" cy="666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5608671" y="636349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20/415kV</a:t>
            </a:r>
            <a:endParaRPr lang="en-US" sz="1400" dirty="0">
              <a:solidFill>
                <a:schemeClr val="accent2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5866969" y="5411234"/>
            <a:ext cx="1390287" cy="65526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01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Question 4 </a:t>
            </a:r>
            <a: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b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</a:br>
            <a:r>
              <a:rPr lang="en-US" sz="2000" b="0" dirty="0" smtClean="0">
                <a:solidFill>
                  <a:schemeClr val="accent2"/>
                </a:solidFill>
                <a:sym typeface="Symbol" panose="05050102010706020507" pitchFamily="18" charset="2"/>
              </a:rPr>
              <a:t>a) current and voltage at generator</a:t>
            </a:r>
            <a:endParaRPr lang="en-US" sz="2000" b="0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8504" y="3502328"/>
            <a:ext cx="763284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Let’s choose: </a:t>
            </a:r>
          </a:p>
          <a:p>
            <a:endParaRPr lang="en-US" dirty="0" smtClean="0"/>
          </a:p>
          <a:p>
            <a:r>
              <a:rPr lang="en-US" dirty="0" smtClean="0"/>
              <a:t>Current at </a:t>
            </a:r>
          </a:p>
          <a:p>
            <a:r>
              <a:rPr lang="en-US" dirty="0" smtClean="0"/>
              <a:t>Generator:</a:t>
            </a:r>
          </a:p>
          <a:p>
            <a:endParaRPr lang="en-US" dirty="0" smtClean="0"/>
          </a:p>
          <a:p>
            <a:endParaRPr lang="en-US" dirty="0"/>
          </a:p>
          <a:p>
            <a:pPr lvl="0"/>
            <a:endParaRPr lang="en-US" dirty="0" smtClean="0"/>
          </a:p>
          <a:p>
            <a:pPr marL="342900" lvl="0" indent="-342900">
              <a:buFont typeface="+mj-lt"/>
              <a:buAutoNum type="alphaLcParenR"/>
            </a:pPr>
            <a:endParaRPr lang="en-US" dirty="0"/>
          </a:p>
          <a:p>
            <a:pPr>
              <a:spcAft>
                <a:spcPts val="0"/>
              </a:spcAft>
            </a:pP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3" y="130672"/>
            <a:ext cx="3411292" cy="144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67"/>
          <p:cNvSpPr>
            <a:spLocks noChangeShapeType="1"/>
          </p:cNvSpPr>
          <p:nvPr/>
        </p:nvSpPr>
        <p:spPr bwMode="auto">
          <a:xfrm flipH="1">
            <a:off x="1551428" y="2073843"/>
            <a:ext cx="1588" cy="1074738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283140" y="2335781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Freeform 7"/>
          <p:cNvSpPr>
            <a:spLocks noEditPoints="1"/>
          </p:cNvSpPr>
          <p:nvPr/>
        </p:nvSpPr>
        <p:spPr bwMode="auto">
          <a:xfrm>
            <a:off x="1367278" y="2519931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 flipH="1">
            <a:off x="6101599" y="2085736"/>
            <a:ext cx="2677" cy="106362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 flipH="1">
            <a:off x="1551425" y="3144654"/>
            <a:ext cx="4550173" cy="1153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835682" y="2368611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Freeform 11"/>
          <p:cNvSpPr>
            <a:spLocks noEditPoints="1"/>
          </p:cNvSpPr>
          <p:nvPr/>
        </p:nvSpPr>
        <p:spPr bwMode="auto">
          <a:xfrm>
            <a:off x="5949206" y="2573726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Freeform 12"/>
          <p:cNvSpPr>
            <a:spLocks noEditPoints="1"/>
          </p:cNvSpPr>
          <p:nvPr/>
        </p:nvSpPr>
        <p:spPr bwMode="auto">
          <a:xfrm>
            <a:off x="2638472" y="1859816"/>
            <a:ext cx="829617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X</a:t>
            </a:r>
            <a:r>
              <a:rPr lang="en-US" sz="1400" dirty="0" smtClean="0"/>
              <a:t>t1=</a:t>
            </a:r>
          </a:p>
          <a:p>
            <a:r>
              <a:rPr lang="en-US" sz="1400" dirty="0" smtClean="0"/>
              <a:t>0.143</a:t>
            </a:r>
            <a:r>
              <a:rPr lang="el-GR" sz="1400" dirty="0" smtClean="0"/>
              <a:t>Ω</a:t>
            </a:r>
            <a:endParaRPr lang="en-US" sz="1400" dirty="0" smtClean="0"/>
          </a:p>
        </p:txBody>
      </p:sp>
      <p:sp>
        <p:nvSpPr>
          <p:cNvPr id="14" name="Line 65"/>
          <p:cNvSpPr>
            <a:spLocks noChangeShapeType="1"/>
          </p:cNvSpPr>
          <p:nvPr/>
        </p:nvSpPr>
        <p:spPr bwMode="auto">
          <a:xfrm flipV="1">
            <a:off x="3475308" y="2078890"/>
            <a:ext cx="533706" cy="999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Line 69"/>
          <p:cNvSpPr>
            <a:spLocks noChangeShapeType="1"/>
          </p:cNvSpPr>
          <p:nvPr/>
        </p:nvSpPr>
        <p:spPr bwMode="auto">
          <a:xfrm flipH="1">
            <a:off x="1551425" y="2071152"/>
            <a:ext cx="1077033" cy="1773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>
            <a:off x="5223833" y="1852858"/>
            <a:ext cx="700255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sz="1200" dirty="0" smtClean="0">
                <a:solidFill>
                  <a:srgbClr val="000000"/>
                </a:solidFill>
              </a:rPr>
              <a:t>t2=</a:t>
            </a:r>
          </a:p>
          <a:p>
            <a:r>
              <a:rPr lang="en-US" sz="1200" dirty="0" smtClean="0"/>
              <a:t>0.117</a:t>
            </a:r>
            <a:r>
              <a:rPr lang="el-GR" sz="1200" dirty="0" smtClean="0"/>
              <a:t>Ω</a:t>
            </a:r>
            <a:endParaRPr lang="en-US" sz="1200" dirty="0"/>
          </a:p>
          <a:p>
            <a:pPr lvl="0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18" name="Line 69"/>
          <p:cNvSpPr>
            <a:spLocks noChangeShapeType="1"/>
          </p:cNvSpPr>
          <p:nvPr/>
        </p:nvSpPr>
        <p:spPr bwMode="auto">
          <a:xfrm flipH="1" flipV="1">
            <a:off x="5924087" y="2071152"/>
            <a:ext cx="190199" cy="347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019121"/>
              </p:ext>
            </p:extLst>
          </p:nvPr>
        </p:nvGraphicFramePr>
        <p:xfrm>
          <a:off x="6485977" y="2313106"/>
          <a:ext cx="67627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96" name="Kaava" r:id="rId5" imgW="355320" imgH="406080" progId="Equation.3">
                  <p:embed/>
                </p:oleObj>
              </mc:Choice>
              <mc:Fallback>
                <p:oleObj name="Kaava" r:id="rId5" imgW="3553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5977" y="2313106"/>
                        <a:ext cx="676275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407584"/>
              </p:ext>
            </p:extLst>
          </p:nvPr>
        </p:nvGraphicFramePr>
        <p:xfrm>
          <a:off x="863169" y="2313106"/>
          <a:ext cx="484188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97" name="Kaava" r:id="rId7" imgW="253800" imgH="406080" progId="Equation.3">
                  <p:embed/>
                </p:oleObj>
              </mc:Choice>
              <mc:Fallback>
                <p:oleObj name="Kaava" r:id="rId7" imgW="2538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169" y="2313106"/>
                        <a:ext cx="484188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Freeform 21"/>
          <p:cNvSpPr>
            <a:spLocks noEditPoints="1"/>
          </p:cNvSpPr>
          <p:nvPr/>
        </p:nvSpPr>
        <p:spPr bwMode="auto">
          <a:xfrm>
            <a:off x="3984376" y="1859815"/>
            <a:ext cx="829617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</a:t>
            </a:r>
            <a:r>
              <a:rPr lang="en-US" sz="1400" dirty="0" err="1"/>
              <a:t>j</a:t>
            </a:r>
            <a:r>
              <a:rPr lang="en-US" sz="1400" dirty="0" smtClean="0"/>
              <a:t>=</a:t>
            </a:r>
          </a:p>
          <a:p>
            <a:r>
              <a:rPr lang="en-US" sz="1400" dirty="0" smtClean="0"/>
              <a:t>0.07</a:t>
            </a:r>
            <a:r>
              <a:rPr lang="el-GR" sz="1400" dirty="0" smtClean="0"/>
              <a:t>Ω</a:t>
            </a:r>
            <a:endParaRPr lang="en-US" sz="1400" dirty="0"/>
          </a:p>
          <a:p>
            <a:endParaRPr lang="en-US" sz="1400" dirty="0" smtClean="0"/>
          </a:p>
        </p:txBody>
      </p:sp>
      <p:sp>
        <p:nvSpPr>
          <p:cNvPr id="23" name="Line 65"/>
          <p:cNvSpPr>
            <a:spLocks noChangeShapeType="1"/>
          </p:cNvSpPr>
          <p:nvPr/>
        </p:nvSpPr>
        <p:spPr bwMode="auto">
          <a:xfrm flipV="1">
            <a:off x="4813058" y="2078890"/>
            <a:ext cx="410776" cy="999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881912" y="1565760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Un = 20 kV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-134069" y="222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342048"/>
              </p:ext>
            </p:extLst>
          </p:nvPr>
        </p:nvGraphicFramePr>
        <p:xfrm>
          <a:off x="1990143" y="3558697"/>
          <a:ext cx="17875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98" name="Kaava" r:id="rId9" imgW="939600" imgH="215640" progId="Equation.3">
                  <p:embed/>
                </p:oleObj>
              </mc:Choice>
              <mc:Fallback>
                <p:oleObj name="Kaava" r:id="rId9" imgW="939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143" y="3558697"/>
                        <a:ext cx="17875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716331"/>
              </p:ext>
            </p:extLst>
          </p:nvPr>
        </p:nvGraphicFramePr>
        <p:xfrm>
          <a:off x="1727200" y="4168775"/>
          <a:ext cx="721677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99" name="Equation" r:id="rId11" imgW="3911400" imgH="444240" progId="Equation.3">
                  <p:embed/>
                </p:oleObj>
              </mc:Choice>
              <mc:Fallback>
                <p:oleObj name="Equation" r:id="rId11" imgW="391140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4168775"/>
                        <a:ext cx="7216775" cy="811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/>
          <p:nvPr/>
        </p:nvCxnSpPr>
        <p:spPr bwMode="auto">
          <a:xfrm flipH="1">
            <a:off x="5279307" y="3846324"/>
            <a:ext cx="56714" cy="37562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044534" y="3502431"/>
            <a:ext cx="3058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Jump over transf.2 and tranfs.1</a:t>
            </a:r>
            <a:endParaRPr lang="en-US" sz="1600" dirty="0">
              <a:solidFill>
                <a:schemeClr val="accent2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>
            <a:off x="5990829" y="3816822"/>
            <a:ext cx="402066" cy="43331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528251" y="3931885"/>
            <a:ext cx="15840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Current at grid: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089941" y="4228907"/>
            <a:ext cx="2928505" cy="751726"/>
          </a:xfrm>
          <a:prstGeom prst="rect">
            <a:avLst/>
          </a:prstGeom>
          <a:noFill/>
          <a:ln>
            <a:prstDash val="lgDashDotDot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92558" y="502550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20/415kV</a:t>
            </a:r>
            <a:endParaRPr lang="en-US" sz="1400" dirty="0">
              <a:solidFill>
                <a:schemeClr val="accent2"/>
              </a:solidFill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478300"/>
              </p:ext>
            </p:extLst>
          </p:nvPr>
        </p:nvGraphicFramePr>
        <p:xfrm>
          <a:off x="1871663" y="5170488"/>
          <a:ext cx="64833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300" name="Equation" r:id="rId13" imgW="3771720" imgH="444240" progId="Equation.3">
                  <p:embed/>
                </p:oleObj>
              </mc:Choice>
              <mc:Fallback>
                <p:oleObj name="Equation" r:id="rId13" imgW="3771720" imgH="4442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5170488"/>
                        <a:ext cx="6483350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23667"/>
              </p:ext>
            </p:extLst>
          </p:nvPr>
        </p:nvGraphicFramePr>
        <p:xfrm>
          <a:off x="2168525" y="6145213"/>
          <a:ext cx="3836988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301" name="Equation" r:id="rId15" imgW="2209680" imgH="215640" progId="Equation.3">
                  <p:embed/>
                </p:oleObj>
              </mc:Choice>
              <mc:Fallback>
                <p:oleObj name="Equation" r:id="rId15" imgW="2209680" imgH="2156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525" y="6145213"/>
                        <a:ext cx="3836988" cy="373062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43"/>
          <p:cNvSpPr/>
          <p:nvPr/>
        </p:nvSpPr>
        <p:spPr bwMode="auto">
          <a:xfrm>
            <a:off x="8409385" y="810327"/>
            <a:ext cx="792088" cy="530441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4" charset="0"/>
              </a:rPr>
              <a:t>grid</a:t>
            </a:r>
          </a:p>
        </p:txBody>
      </p:sp>
    </p:spTree>
    <p:extLst>
      <p:ext uri="{BB962C8B-B14F-4D97-AF65-F5344CB8AC3E}">
        <p14:creationId xmlns:p14="http://schemas.microsoft.com/office/powerpoint/2010/main" val="107718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22" grpId="0" animBg="1"/>
      <p:bldP spid="23" grpId="0" animBg="1"/>
      <p:bldP spid="28" grpId="0"/>
      <p:bldP spid="35" grpId="0"/>
      <p:bldP spid="38" grpId="0"/>
      <p:bldP spid="3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Question 4 </a:t>
            </a:r>
            <a: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b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</a:br>
            <a:r>
              <a:rPr lang="en-US" sz="2000" b="0" dirty="0" smtClean="0">
                <a:solidFill>
                  <a:schemeClr val="accent2"/>
                </a:solidFill>
                <a:sym typeface="Symbol" panose="05050102010706020507" pitchFamily="18" charset="2"/>
              </a:rPr>
              <a:t>a) current and voltage at generator</a:t>
            </a:r>
            <a:endParaRPr lang="en-US" sz="2000" b="0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8504" y="3229208"/>
            <a:ext cx="763284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Grid voltage seen from the generator: </a:t>
            </a:r>
          </a:p>
          <a:p>
            <a:endParaRPr lang="en-US" dirty="0" smtClean="0"/>
          </a:p>
          <a:p>
            <a:r>
              <a:rPr lang="en-US" dirty="0" smtClean="0"/>
              <a:t>Generator terminal voltage: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0"/>
            <a:endParaRPr lang="en-US" dirty="0" smtClean="0"/>
          </a:p>
          <a:p>
            <a:pPr marL="342900" lvl="0" indent="-342900">
              <a:buFont typeface="+mj-lt"/>
              <a:buAutoNum type="alphaLcParenR"/>
            </a:pPr>
            <a:endParaRPr lang="en-US" dirty="0"/>
          </a:p>
          <a:p>
            <a:pPr>
              <a:spcAft>
                <a:spcPts val="0"/>
              </a:spcAft>
            </a:pP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3" y="130672"/>
            <a:ext cx="3411292" cy="144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67"/>
          <p:cNvSpPr>
            <a:spLocks noChangeShapeType="1"/>
          </p:cNvSpPr>
          <p:nvPr/>
        </p:nvSpPr>
        <p:spPr bwMode="auto">
          <a:xfrm flipH="1">
            <a:off x="1551428" y="1920859"/>
            <a:ext cx="1588" cy="1074738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283140" y="2182797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Freeform 7"/>
          <p:cNvSpPr>
            <a:spLocks noEditPoints="1"/>
          </p:cNvSpPr>
          <p:nvPr/>
        </p:nvSpPr>
        <p:spPr bwMode="auto">
          <a:xfrm>
            <a:off x="1367278" y="2366947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 flipH="1">
            <a:off x="6101599" y="1932752"/>
            <a:ext cx="2677" cy="106362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 flipH="1">
            <a:off x="1551425" y="2991670"/>
            <a:ext cx="4550173" cy="1153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835682" y="2215627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Freeform 11"/>
          <p:cNvSpPr>
            <a:spLocks noEditPoints="1"/>
          </p:cNvSpPr>
          <p:nvPr/>
        </p:nvSpPr>
        <p:spPr bwMode="auto">
          <a:xfrm>
            <a:off x="5949206" y="2420742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Freeform 12"/>
          <p:cNvSpPr>
            <a:spLocks noEditPoints="1"/>
          </p:cNvSpPr>
          <p:nvPr/>
        </p:nvSpPr>
        <p:spPr bwMode="auto">
          <a:xfrm>
            <a:off x="2638472" y="1706832"/>
            <a:ext cx="829617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X</a:t>
            </a:r>
            <a:r>
              <a:rPr lang="en-US" sz="1400" dirty="0" smtClean="0"/>
              <a:t>t1=</a:t>
            </a:r>
          </a:p>
          <a:p>
            <a:r>
              <a:rPr lang="en-US" sz="1400" dirty="0" smtClean="0"/>
              <a:t>0.143</a:t>
            </a:r>
            <a:r>
              <a:rPr lang="el-GR" sz="1400" dirty="0" smtClean="0"/>
              <a:t>Ω</a:t>
            </a:r>
            <a:endParaRPr lang="en-US" sz="1400" dirty="0" smtClean="0"/>
          </a:p>
        </p:txBody>
      </p:sp>
      <p:sp>
        <p:nvSpPr>
          <p:cNvPr id="14" name="Line 65"/>
          <p:cNvSpPr>
            <a:spLocks noChangeShapeType="1"/>
          </p:cNvSpPr>
          <p:nvPr/>
        </p:nvSpPr>
        <p:spPr bwMode="auto">
          <a:xfrm flipV="1">
            <a:off x="3475308" y="1925906"/>
            <a:ext cx="533706" cy="999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Line 69"/>
          <p:cNvSpPr>
            <a:spLocks noChangeShapeType="1"/>
          </p:cNvSpPr>
          <p:nvPr/>
        </p:nvSpPr>
        <p:spPr bwMode="auto">
          <a:xfrm flipH="1">
            <a:off x="1551425" y="1918168"/>
            <a:ext cx="1077033" cy="1773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>
            <a:off x="5223833" y="1699874"/>
            <a:ext cx="700255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sz="1200" dirty="0" smtClean="0">
                <a:solidFill>
                  <a:srgbClr val="000000"/>
                </a:solidFill>
              </a:rPr>
              <a:t>t2=</a:t>
            </a:r>
          </a:p>
          <a:p>
            <a:r>
              <a:rPr lang="en-US" sz="1200" dirty="0" smtClean="0"/>
              <a:t>0.117</a:t>
            </a:r>
            <a:r>
              <a:rPr lang="el-GR" sz="1200" dirty="0" smtClean="0"/>
              <a:t>Ω</a:t>
            </a:r>
            <a:endParaRPr lang="en-US" sz="1200" dirty="0"/>
          </a:p>
          <a:p>
            <a:pPr lvl="0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18" name="Line 69"/>
          <p:cNvSpPr>
            <a:spLocks noChangeShapeType="1"/>
          </p:cNvSpPr>
          <p:nvPr/>
        </p:nvSpPr>
        <p:spPr bwMode="auto">
          <a:xfrm flipH="1" flipV="1">
            <a:off x="5924087" y="1918168"/>
            <a:ext cx="190199" cy="347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329110"/>
              </p:ext>
            </p:extLst>
          </p:nvPr>
        </p:nvGraphicFramePr>
        <p:xfrm>
          <a:off x="6485977" y="2160122"/>
          <a:ext cx="67627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406" name="Kaava" r:id="rId5" imgW="355320" imgH="406080" progId="Equation.3">
                  <p:embed/>
                </p:oleObj>
              </mc:Choice>
              <mc:Fallback>
                <p:oleObj name="Kaava" r:id="rId5" imgW="3553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5977" y="2160122"/>
                        <a:ext cx="676275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718418"/>
              </p:ext>
            </p:extLst>
          </p:nvPr>
        </p:nvGraphicFramePr>
        <p:xfrm>
          <a:off x="863169" y="2160122"/>
          <a:ext cx="484188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407" name="Kaava" r:id="rId7" imgW="253800" imgH="406080" progId="Equation.3">
                  <p:embed/>
                </p:oleObj>
              </mc:Choice>
              <mc:Fallback>
                <p:oleObj name="Kaava" r:id="rId7" imgW="2538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169" y="2160122"/>
                        <a:ext cx="484188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Freeform 21"/>
          <p:cNvSpPr>
            <a:spLocks noEditPoints="1"/>
          </p:cNvSpPr>
          <p:nvPr/>
        </p:nvSpPr>
        <p:spPr bwMode="auto">
          <a:xfrm>
            <a:off x="3984376" y="1706831"/>
            <a:ext cx="829617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</a:t>
            </a:r>
            <a:r>
              <a:rPr lang="en-US" sz="1400" dirty="0" err="1"/>
              <a:t>j</a:t>
            </a:r>
            <a:r>
              <a:rPr lang="en-US" sz="1400" dirty="0" smtClean="0"/>
              <a:t>=</a:t>
            </a:r>
          </a:p>
          <a:p>
            <a:r>
              <a:rPr lang="en-US" sz="1400" dirty="0" smtClean="0"/>
              <a:t>0.07</a:t>
            </a:r>
            <a:r>
              <a:rPr lang="el-GR" sz="1400" dirty="0" smtClean="0"/>
              <a:t>Ω</a:t>
            </a:r>
            <a:endParaRPr lang="en-US" sz="1400" dirty="0"/>
          </a:p>
          <a:p>
            <a:endParaRPr lang="en-US" sz="1400" dirty="0" smtClean="0"/>
          </a:p>
        </p:txBody>
      </p:sp>
      <p:sp>
        <p:nvSpPr>
          <p:cNvPr id="23" name="Line 65"/>
          <p:cNvSpPr>
            <a:spLocks noChangeShapeType="1"/>
          </p:cNvSpPr>
          <p:nvPr/>
        </p:nvSpPr>
        <p:spPr bwMode="auto">
          <a:xfrm flipV="1">
            <a:off x="4813058" y="1925906"/>
            <a:ext cx="410776" cy="999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881912" y="1412776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Un = 20 kV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-134069" y="222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292558" y="502550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20/415kV</a:t>
            </a:r>
            <a:endParaRPr lang="en-US" sz="1400" dirty="0">
              <a:solidFill>
                <a:schemeClr val="accent2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881986" y="2051880"/>
            <a:ext cx="55073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758"/>
              </p:ext>
            </p:extLst>
          </p:nvPr>
        </p:nvGraphicFramePr>
        <p:xfrm>
          <a:off x="1998663" y="2112963"/>
          <a:ext cx="1741487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408" name="Equation" r:id="rId9" imgW="1002960" imgH="393480" progId="Equation.3">
                  <p:embed/>
                </p:oleObj>
              </mc:Choice>
              <mc:Fallback>
                <p:oleObj name="Equation" r:id="rId9" imgW="1002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8663" y="2112963"/>
                        <a:ext cx="1741487" cy="68262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011631"/>
              </p:ext>
            </p:extLst>
          </p:nvPr>
        </p:nvGraphicFramePr>
        <p:xfrm>
          <a:off x="4500563" y="3127375"/>
          <a:ext cx="3570287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409" name="Equation" r:id="rId11" imgW="2031840" imgH="355320" progId="Equation.3">
                  <p:embed/>
                </p:oleObj>
              </mc:Choice>
              <mc:Fallback>
                <p:oleObj name="Equation" r:id="rId11" imgW="2031840" imgH="35532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127375"/>
                        <a:ext cx="3570287" cy="620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714115"/>
              </p:ext>
            </p:extLst>
          </p:nvPr>
        </p:nvGraphicFramePr>
        <p:xfrm>
          <a:off x="2285007" y="4204809"/>
          <a:ext cx="3303186" cy="735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410" name="Kaava" r:id="rId13" imgW="1841400" imgH="406080" progId="Equation.3">
                  <p:embed/>
                </p:oleObj>
              </mc:Choice>
              <mc:Fallback>
                <p:oleObj name="Kaava" r:id="rId13" imgW="1841400" imgH="4060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007" y="4204809"/>
                        <a:ext cx="3303186" cy="7354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883888" y="5288357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920011"/>
              </p:ext>
            </p:extLst>
          </p:nvPr>
        </p:nvGraphicFramePr>
        <p:xfrm>
          <a:off x="1624013" y="5051425"/>
          <a:ext cx="70104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411" name="Equation" r:id="rId15" imgW="3809880" imgH="253800" progId="Equation.3">
                  <p:embed/>
                </p:oleObj>
              </mc:Choice>
              <mc:Fallback>
                <p:oleObj name="Equation" r:id="rId15" imgW="3809880" imgH="2538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5051425"/>
                        <a:ext cx="7010400" cy="465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928462"/>
              </p:ext>
            </p:extLst>
          </p:nvPr>
        </p:nvGraphicFramePr>
        <p:xfrm>
          <a:off x="2384425" y="5646738"/>
          <a:ext cx="3719513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412" name="Equation" r:id="rId17" imgW="2286000" imgH="190440" progId="Equation.3">
                  <p:embed/>
                </p:oleObj>
              </mc:Choice>
              <mc:Fallback>
                <p:oleObj name="Equation" r:id="rId17" imgW="2286000" imgH="19044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4425" y="5646738"/>
                        <a:ext cx="3719513" cy="306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84545"/>
              </p:ext>
            </p:extLst>
          </p:nvPr>
        </p:nvGraphicFramePr>
        <p:xfrm>
          <a:off x="2173288" y="6170613"/>
          <a:ext cx="166052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413" name="Equation" r:id="rId19" imgW="977760" imgH="241200" progId="Equation.3">
                  <p:embed/>
                </p:oleObj>
              </mc:Choice>
              <mc:Fallback>
                <p:oleObj name="Equation" r:id="rId19" imgW="977760" imgH="2412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3288" y="6170613"/>
                        <a:ext cx="1660525" cy="414337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779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Question 4 </a:t>
            </a:r>
            <a: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b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</a:br>
            <a:r>
              <a:rPr lang="en-US" sz="2000" b="0" dirty="0">
                <a:solidFill>
                  <a:schemeClr val="accent2"/>
                </a:solidFill>
                <a:sym typeface="Symbol" panose="05050102010706020507" pitchFamily="18" charset="2"/>
              </a:rPr>
              <a:t>b</a:t>
            </a:r>
            <a:r>
              <a:rPr lang="en-US" sz="2000" b="0" dirty="0" smtClean="0">
                <a:solidFill>
                  <a:schemeClr val="accent2"/>
                </a:solidFill>
                <a:sym typeface="Symbol" panose="05050102010706020507" pitchFamily="18" charset="2"/>
              </a:rPr>
              <a:t>) per unit approach</a:t>
            </a:r>
            <a:endParaRPr lang="en-US" sz="2000" b="0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9750" y="3212976"/>
            <a:ext cx="763284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Let’s choose base power:</a:t>
            </a:r>
          </a:p>
          <a:p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nd base voltage level at line between the transformers: </a:t>
            </a:r>
          </a:p>
          <a:p>
            <a:endParaRPr lang="en-US" dirty="0" smtClean="0"/>
          </a:p>
          <a:p>
            <a:r>
              <a:rPr lang="en-US" dirty="0" smtClean="0"/>
              <a:t>The transformer ratios determine the other base voltages.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20-kV level: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110-kV </a:t>
            </a:r>
            <a:r>
              <a:rPr lang="en-US" dirty="0" smtClean="0"/>
              <a:t>level: </a:t>
            </a:r>
          </a:p>
          <a:p>
            <a:endParaRPr lang="en-US" dirty="0"/>
          </a:p>
          <a:p>
            <a:pPr lvl="0"/>
            <a:endParaRPr lang="en-US" dirty="0" smtClean="0"/>
          </a:p>
          <a:p>
            <a:pPr marL="342900" lvl="0" indent="-342900">
              <a:buFont typeface="+mj-lt"/>
              <a:buAutoNum type="alphaLcParenR"/>
            </a:pPr>
            <a:endParaRPr lang="en-US" dirty="0"/>
          </a:p>
          <a:p>
            <a:pPr>
              <a:spcAft>
                <a:spcPts val="0"/>
              </a:spcAft>
            </a:pP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-134069" y="222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292558" y="502550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20/415kV</a:t>
            </a:r>
            <a:endParaRPr lang="en-US" sz="1400" dirty="0">
              <a:solidFill>
                <a:schemeClr val="accent2"/>
              </a:solidFill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374828"/>
              </p:ext>
            </p:extLst>
          </p:nvPr>
        </p:nvGraphicFramePr>
        <p:xfrm>
          <a:off x="3688639" y="3256114"/>
          <a:ext cx="1786368" cy="409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84" name="Kaava" r:id="rId4" imgW="825480" imgH="190440" progId="Equation.3">
                  <p:embed/>
                </p:oleObj>
              </mc:Choice>
              <mc:Fallback>
                <p:oleObj name="Kaava" r:id="rId4" imgW="8254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8639" y="3256114"/>
                        <a:ext cx="1786368" cy="4099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245458"/>
              </p:ext>
            </p:extLst>
          </p:nvPr>
        </p:nvGraphicFramePr>
        <p:xfrm>
          <a:off x="6825208" y="3789040"/>
          <a:ext cx="150336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85" name="Kaava" r:id="rId6" imgW="698400" imgH="190440" progId="Equation.3">
                  <p:embed/>
                </p:oleObj>
              </mc:Choice>
              <mc:Fallback>
                <p:oleObj name="Kaava" r:id="rId6" imgW="6984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25208" y="3789040"/>
                        <a:ext cx="1503363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442772"/>
              </p:ext>
            </p:extLst>
          </p:nvPr>
        </p:nvGraphicFramePr>
        <p:xfrm>
          <a:off x="2670779" y="4667814"/>
          <a:ext cx="34988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86" name="Kaava" r:id="rId8" imgW="1625400" imgH="355320" progId="Equation.3">
                  <p:embed/>
                </p:oleObj>
              </mc:Choice>
              <mc:Fallback>
                <p:oleObj name="Kaava" r:id="rId8" imgW="162540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70779" y="4667814"/>
                        <a:ext cx="3498850" cy="76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33" y="283072"/>
            <a:ext cx="3411292" cy="144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6444958" y="654950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20/415kV</a:t>
            </a:r>
            <a:endParaRPr lang="en-US" sz="1400" dirty="0">
              <a:solidFill>
                <a:schemeClr val="accent2"/>
              </a:solidFill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035880"/>
              </p:ext>
            </p:extLst>
          </p:nvPr>
        </p:nvGraphicFramePr>
        <p:xfrm>
          <a:off x="2810655" y="5491974"/>
          <a:ext cx="36068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87" name="Kaava" r:id="rId11" imgW="1676160" imgH="355320" progId="Equation.3">
                  <p:embed/>
                </p:oleObj>
              </mc:Choice>
              <mc:Fallback>
                <p:oleObj name="Kaava" r:id="rId11" imgW="167616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10655" y="5491974"/>
                        <a:ext cx="3606800" cy="76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098730"/>
              </p:ext>
            </p:extLst>
          </p:nvPr>
        </p:nvGraphicFramePr>
        <p:xfrm>
          <a:off x="1107662" y="2157540"/>
          <a:ext cx="4311812" cy="814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88" name="Bitmap Image" r:id="rId13" imgW="3076190" imgH="581106" progId="Paint.Picture">
                  <p:embed/>
                </p:oleObj>
              </mc:Choice>
              <mc:Fallback>
                <p:oleObj name="Bitmap Image" r:id="rId13" imgW="3076190" imgH="581106" progId="Paint.Picture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7662" y="2157540"/>
                        <a:ext cx="4311812" cy="8143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1415620" y="2003651"/>
            <a:ext cx="1088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20-kV level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22966" y="2012171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110-kV level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70189" y="1996026"/>
            <a:ext cx="1199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400-kV level</a:t>
            </a:r>
            <a:endParaRPr lang="en-US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55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416067"/>
              </p:ext>
            </p:extLst>
          </p:nvPr>
        </p:nvGraphicFramePr>
        <p:xfrm>
          <a:off x="632457" y="1607923"/>
          <a:ext cx="4311812" cy="814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55" name="Bitmap Image" r:id="rId4" imgW="3076190" imgH="581106" progId="Paint.Picture">
                  <p:embed/>
                </p:oleObj>
              </mc:Choice>
              <mc:Fallback>
                <p:oleObj name="Bitmap Image" r:id="rId4" imgW="3076190" imgH="58110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57" y="1607923"/>
                        <a:ext cx="4311812" cy="8143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Question 4 </a:t>
            </a:r>
            <a: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b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</a:br>
            <a:r>
              <a:rPr lang="en-US" sz="2000" b="0" dirty="0">
                <a:solidFill>
                  <a:schemeClr val="accent2"/>
                </a:solidFill>
                <a:sym typeface="Symbol" panose="05050102010706020507" pitchFamily="18" charset="2"/>
              </a:rPr>
              <a:t>b</a:t>
            </a:r>
            <a:r>
              <a:rPr lang="en-US" sz="2000" b="0" dirty="0" smtClean="0">
                <a:solidFill>
                  <a:schemeClr val="accent2"/>
                </a:solidFill>
                <a:sym typeface="Symbol" panose="05050102010706020507" pitchFamily="18" charset="2"/>
              </a:rPr>
              <a:t>) per unit approach</a:t>
            </a:r>
            <a:endParaRPr lang="en-US" sz="2000" b="0" dirty="0">
              <a:solidFill>
                <a:schemeClr val="accent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92558" y="502550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20/415kV</a:t>
            </a:r>
            <a:endParaRPr lang="en-US" sz="1400" dirty="0">
              <a:solidFill>
                <a:schemeClr val="accent2"/>
              </a:solidFill>
            </a:endParaRP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33" y="283072"/>
            <a:ext cx="3411292" cy="144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6444958" y="654950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20/415kV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5453" y="2321542"/>
            <a:ext cx="8123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20-kV level: has only generator </a:t>
            </a:r>
            <a:r>
              <a:rPr lang="en-US" dirty="0" err="1" smtClean="0">
                <a:solidFill>
                  <a:schemeClr val="accent6"/>
                </a:solidFill>
              </a:rPr>
              <a:t>Xd</a:t>
            </a:r>
            <a:r>
              <a:rPr lang="en-US" dirty="0">
                <a:solidFill>
                  <a:schemeClr val="accent6"/>
                </a:solidFill>
              </a:rPr>
              <a:t>.</a:t>
            </a:r>
            <a:r>
              <a:rPr lang="en-US" dirty="0" smtClean="0">
                <a:solidFill>
                  <a:schemeClr val="accent6"/>
                </a:solidFill>
              </a:rPr>
              <a:t> Not needed because we are calculating generator terminal voltage which already includes voltage drop caused by </a:t>
            </a:r>
            <a:r>
              <a:rPr lang="en-US" dirty="0" err="1" smtClean="0">
                <a:solidFill>
                  <a:schemeClr val="accent6"/>
                </a:solidFill>
              </a:rPr>
              <a:t>Xd</a:t>
            </a:r>
            <a:r>
              <a:rPr lang="en-US" dirty="0" smtClean="0">
                <a:solidFill>
                  <a:schemeClr val="accent6"/>
                </a:solidFill>
              </a:rPr>
              <a:t>.</a:t>
            </a:r>
          </a:p>
          <a:p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36576" y="2367551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0472" y="42635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59196" y="3726038"/>
            <a:ext cx="5952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400-kV level: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8544" y="1524079"/>
            <a:ext cx="1088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20-kV level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55890" y="1532599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110-kV level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03113" y="1516454"/>
            <a:ext cx="1199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400-kV level</a:t>
            </a:r>
            <a:endParaRPr lang="en-US" sz="1400" dirty="0">
              <a:solidFill>
                <a:schemeClr val="accent2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271205"/>
              </p:ext>
            </p:extLst>
          </p:nvPr>
        </p:nvGraphicFramePr>
        <p:xfrm>
          <a:off x="2298700" y="3597275"/>
          <a:ext cx="4681538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56" name="Equation" r:id="rId7" imgW="2908080" imgH="380880" progId="Equation.3">
                  <p:embed/>
                </p:oleObj>
              </mc:Choice>
              <mc:Fallback>
                <p:oleObj name="Equation" r:id="rId7" imgW="2908080" imgH="3808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3597275"/>
                        <a:ext cx="4681538" cy="612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85384"/>
              </p:ext>
            </p:extLst>
          </p:nvPr>
        </p:nvGraphicFramePr>
        <p:xfrm>
          <a:off x="998538" y="4268788"/>
          <a:ext cx="3908425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57" name="Equation" r:id="rId9" imgW="2247840" imgH="583920" progId="Equation.3">
                  <p:embed/>
                </p:oleObj>
              </mc:Choice>
              <mc:Fallback>
                <p:oleObj name="Equation" r:id="rId9" imgW="2247840" imgH="5839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4268788"/>
                        <a:ext cx="3908425" cy="1011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200472" y="31832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81335"/>
              </p:ext>
            </p:extLst>
          </p:nvPr>
        </p:nvGraphicFramePr>
        <p:xfrm>
          <a:off x="5550488" y="5038181"/>
          <a:ext cx="245427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58" name="Equation" r:id="rId11" imgW="1409400" imgH="393480" progId="Equation.3">
                  <p:embed/>
                </p:oleObj>
              </mc:Choice>
              <mc:Fallback>
                <p:oleObj name="Equation" r:id="rId11" imgW="140940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0488" y="5038181"/>
                        <a:ext cx="2454275" cy="684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822249"/>
              </p:ext>
            </p:extLst>
          </p:nvPr>
        </p:nvGraphicFramePr>
        <p:xfrm>
          <a:off x="1162050" y="5568950"/>
          <a:ext cx="4073525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59" name="Equation" r:id="rId13" imgW="2273040" imgH="583920" progId="Equation.3">
                  <p:embed/>
                </p:oleObj>
              </mc:Choice>
              <mc:Fallback>
                <p:oleObj name="Equation" r:id="rId13" imgW="2273040" imgH="58392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5568950"/>
                        <a:ext cx="4073525" cy="10493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" name="Picture 3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315600" y="2265496"/>
            <a:ext cx="1627853" cy="1236151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8265185" y="2441435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Generator: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9436176" y="1977731"/>
            <a:ext cx="674117" cy="107979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9535146" y="3381889"/>
            <a:ext cx="674117" cy="2395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9535145" y="2937767"/>
            <a:ext cx="674117" cy="2395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996454"/>
              </p:ext>
            </p:extLst>
          </p:nvPr>
        </p:nvGraphicFramePr>
        <p:xfrm>
          <a:off x="1400175" y="2976563"/>
          <a:ext cx="38846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60" name="Equation" r:id="rId16" imgW="2412720" imgH="355320" progId="Equation.3">
                  <p:embed/>
                </p:oleObj>
              </mc:Choice>
              <mc:Fallback>
                <p:oleObj name="Equation" r:id="rId16" imgW="24127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2976563"/>
                        <a:ext cx="3884613" cy="57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974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32457" y="1607923"/>
          <a:ext cx="4311812" cy="814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7" name="Bitmap Image" r:id="rId4" imgW="3076190" imgH="581106" progId="Paint.Picture">
                  <p:embed/>
                </p:oleObj>
              </mc:Choice>
              <mc:Fallback>
                <p:oleObj name="Bitmap Image" r:id="rId4" imgW="3076190" imgH="58110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57" y="1607923"/>
                        <a:ext cx="4311812" cy="8143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Question 4 </a:t>
            </a:r>
            <a: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b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</a:br>
            <a:r>
              <a:rPr lang="en-US" sz="2000" b="0" dirty="0">
                <a:solidFill>
                  <a:schemeClr val="accent2"/>
                </a:solidFill>
                <a:sym typeface="Symbol" panose="05050102010706020507" pitchFamily="18" charset="2"/>
              </a:rPr>
              <a:t>b</a:t>
            </a:r>
            <a:r>
              <a:rPr lang="en-US" sz="2000" b="0" dirty="0" smtClean="0">
                <a:solidFill>
                  <a:schemeClr val="accent2"/>
                </a:solidFill>
                <a:sym typeface="Symbol" panose="05050102010706020507" pitchFamily="18" charset="2"/>
              </a:rPr>
              <a:t>) per unit approach</a:t>
            </a:r>
            <a:endParaRPr lang="en-US" sz="2000" b="0" dirty="0">
              <a:solidFill>
                <a:schemeClr val="accent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92558" y="502550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20/415kV</a:t>
            </a:r>
            <a:endParaRPr lang="en-US" sz="1400" dirty="0">
              <a:solidFill>
                <a:schemeClr val="accent2"/>
              </a:solidFill>
            </a:endParaRP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33" y="283072"/>
            <a:ext cx="3411292" cy="144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6444958" y="654950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20/415kV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5453" y="2321542"/>
            <a:ext cx="8123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110-kV level: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36576" y="2367551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0472" y="42635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48544" y="1524079"/>
            <a:ext cx="1088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20-kV level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55890" y="1532599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110-kV level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03113" y="1516454"/>
            <a:ext cx="12426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400-kV level</a:t>
            </a:r>
            <a:endParaRPr lang="en-US" sz="1400" dirty="0">
              <a:solidFill>
                <a:schemeClr val="accent2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422867"/>
              </p:ext>
            </p:extLst>
          </p:nvPr>
        </p:nvGraphicFramePr>
        <p:xfrm>
          <a:off x="1751013" y="2173288"/>
          <a:ext cx="6480175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8" name="Equation" r:id="rId7" imgW="4025880" imgH="444240" progId="Equation.3">
                  <p:embed/>
                </p:oleObj>
              </mc:Choice>
              <mc:Fallback>
                <p:oleObj name="Equation" r:id="rId7" imgW="40258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013" y="2173288"/>
                        <a:ext cx="6480175" cy="715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200472" y="31832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195852"/>
              </p:ext>
            </p:extLst>
          </p:nvPr>
        </p:nvGraphicFramePr>
        <p:xfrm>
          <a:off x="1791751" y="2796442"/>
          <a:ext cx="3047027" cy="806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9" name="Equation" r:id="rId9" imgW="1498320" imgH="393480" progId="Equation.3">
                  <p:embed/>
                </p:oleObj>
              </mc:Choice>
              <mc:Fallback>
                <p:oleObj name="Equation" r:id="rId9" imgW="149832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1751" y="2796442"/>
                        <a:ext cx="3047027" cy="8069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895396"/>
              </p:ext>
            </p:extLst>
          </p:nvPr>
        </p:nvGraphicFramePr>
        <p:xfrm>
          <a:off x="1791751" y="3670848"/>
          <a:ext cx="5412297" cy="647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0" name="Equation" r:id="rId11" imgW="3314520" imgH="393480" progId="Equation.3">
                  <p:embed/>
                </p:oleObj>
              </mc:Choice>
              <mc:Fallback>
                <p:oleObj name="Equation" r:id="rId11" imgW="331452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1751" y="3670848"/>
                        <a:ext cx="5412297" cy="6474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707674"/>
              </p:ext>
            </p:extLst>
          </p:nvPr>
        </p:nvGraphicFramePr>
        <p:xfrm>
          <a:off x="1720850" y="4324350"/>
          <a:ext cx="5129213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1" name="Equation" r:id="rId13" imgW="2971800" imgH="406080" progId="Equation.3">
                  <p:embed/>
                </p:oleObj>
              </mc:Choice>
              <mc:Fallback>
                <p:oleObj name="Equation" r:id="rId13" imgW="2971800" imgH="4060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850" y="4324350"/>
                        <a:ext cx="5129213" cy="708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617694"/>
              </p:ext>
            </p:extLst>
          </p:nvPr>
        </p:nvGraphicFramePr>
        <p:xfrm>
          <a:off x="7034213" y="4543425"/>
          <a:ext cx="1706562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2" name="Equation" r:id="rId15" imgW="1002960" imgH="190440" progId="Equation.3">
                  <p:embed/>
                </p:oleObj>
              </mc:Choice>
              <mc:Fallback>
                <p:oleObj name="Equation" r:id="rId15" imgW="1002960" imgH="1904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4213" y="4543425"/>
                        <a:ext cx="1706562" cy="319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379648"/>
              </p:ext>
            </p:extLst>
          </p:nvPr>
        </p:nvGraphicFramePr>
        <p:xfrm>
          <a:off x="1616075" y="5273675"/>
          <a:ext cx="7046913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3" name="Equation" r:id="rId17" imgW="3695400" imgH="647640" progId="Equation.3">
                  <p:embed/>
                </p:oleObj>
              </mc:Choice>
              <mc:Fallback>
                <p:oleObj name="Equation" r:id="rId17" imgW="3695400" imgH="64764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075" y="5273675"/>
                        <a:ext cx="7046913" cy="123031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36"/>
          <p:cNvSpPr>
            <a:spLocks noChangeArrowheads="1"/>
          </p:cNvSpPr>
          <p:nvPr/>
        </p:nvSpPr>
        <p:spPr bwMode="auto">
          <a:xfrm>
            <a:off x="6103" y="37369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4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Question 4 </a:t>
            </a:r>
            <a: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b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</a:br>
            <a:r>
              <a:rPr lang="en-US" sz="2000" b="0" dirty="0">
                <a:solidFill>
                  <a:schemeClr val="accent2"/>
                </a:solidFill>
                <a:sym typeface="Symbol" panose="05050102010706020507" pitchFamily="18" charset="2"/>
              </a:rPr>
              <a:t>b</a:t>
            </a:r>
            <a:r>
              <a:rPr lang="en-US" sz="2000" b="0" dirty="0" smtClean="0">
                <a:solidFill>
                  <a:schemeClr val="accent2"/>
                </a:solidFill>
                <a:sym typeface="Symbol" panose="05050102010706020507" pitchFamily="18" charset="2"/>
              </a:rPr>
              <a:t>) per unit approach</a:t>
            </a:r>
            <a:endParaRPr lang="en-US" sz="2000" b="0" dirty="0">
              <a:solidFill>
                <a:schemeClr val="accent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92558" y="502550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20/415kV</a:t>
            </a:r>
            <a:endParaRPr lang="en-US" sz="1400" dirty="0">
              <a:solidFill>
                <a:schemeClr val="accent2"/>
              </a:solidFill>
            </a:endParaRP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33" y="283072"/>
            <a:ext cx="3411292" cy="144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6444958" y="654950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20/415kV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36576" y="2367551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0472" y="42635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200472" y="31832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Line 67"/>
          <p:cNvSpPr>
            <a:spLocks noChangeShapeType="1"/>
          </p:cNvSpPr>
          <p:nvPr/>
        </p:nvSpPr>
        <p:spPr bwMode="auto">
          <a:xfrm flipH="1">
            <a:off x="1551428" y="2073843"/>
            <a:ext cx="1588" cy="1074738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1283140" y="2335781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Freeform 24"/>
          <p:cNvSpPr>
            <a:spLocks noEditPoints="1"/>
          </p:cNvSpPr>
          <p:nvPr/>
        </p:nvSpPr>
        <p:spPr bwMode="auto">
          <a:xfrm>
            <a:off x="1367278" y="2519931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Line 68"/>
          <p:cNvSpPr>
            <a:spLocks noChangeShapeType="1"/>
          </p:cNvSpPr>
          <p:nvPr/>
        </p:nvSpPr>
        <p:spPr bwMode="auto">
          <a:xfrm flipH="1">
            <a:off x="6101599" y="2085736"/>
            <a:ext cx="2677" cy="106362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Line 68"/>
          <p:cNvSpPr>
            <a:spLocks noChangeShapeType="1"/>
          </p:cNvSpPr>
          <p:nvPr/>
        </p:nvSpPr>
        <p:spPr bwMode="auto">
          <a:xfrm flipH="1">
            <a:off x="1551425" y="3144654"/>
            <a:ext cx="4550173" cy="1153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>
            <a:off x="5835682" y="2368611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Freeform 28"/>
          <p:cNvSpPr>
            <a:spLocks noEditPoints="1"/>
          </p:cNvSpPr>
          <p:nvPr/>
        </p:nvSpPr>
        <p:spPr bwMode="auto">
          <a:xfrm>
            <a:off x="5949206" y="2573726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Freeform 29"/>
          <p:cNvSpPr>
            <a:spLocks noEditPoints="1"/>
          </p:cNvSpPr>
          <p:nvPr/>
        </p:nvSpPr>
        <p:spPr bwMode="auto">
          <a:xfrm>
            <a:off x="2638472" y="1859816"/>
            <a:ext cx="829617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x</a:t>
            </a:r>
            <a:r>
              <a:rPr lang="en-US" sz="1400" dirty="0" smtClean="0"/>
              <a:t>t1=</a:t>
            </a:r>
          </a:p>
          <a:p>
            <a:r>
              <a:rPr lang="en-US" sz="1400" dirty="0" smtClean="0"/>
              <a:t>0.154</a:t>
            </a:r>
          </a:p>
        </p:txBody>
      </p:sp>
      <p:sp>
        <p:nvSpPr>
          <p:cNvPr id="31" name="Line 65"/>
          <p:cNvSpPr>
            <a:spLocks noChangeShapeType="1"/>
          </p:cNvSpPr>
          <p:nvPr/>
        </p:nvSpPr>
        <p:spPr bwMode="auto">
          <a:xfrm flipV="1">
            <a:off x="3475308" y="2078890"/>
            <a:ext cx="533706" cy="999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Line 69"/>
          <p:cNvSpPr>
            <a:spLocks noChangeShapeType="1"/>
          </p:cNvSpPr>
          <p:nvPr/>
        </p:nvSpPr>
        <p:spPr bwMode="auto">
          <a:xfrm flipH="1">
            <a:off x="1551425" y="2071152"/>
            <a:ext cx="1077033" cy="1773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Freeform 32"/>
          <p:cNvSpPr>
            <a:spLocks noEditPoints="1"/>
          </p:cNvSpPr>
          <p:nvPr/>
        </p:nvSpPr>
        <p:spPr bwMode="auto">
          <a:xfrm>
            <a:off x="5223833" y="1852858"/>
            <a:ext cx="700255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sz="1200" dirty="0" smtClean="0">
                <a:solidFill>
                  <a:srgbClr val="000000"/>
                </a:solidFill>
              </a:rPr>
              <a:t>t2=</a:t>
            </a:r>
          </a:p>
          <a:p>
            <a:r>
              <a:rPr lang="en-US" sz="1200" dirty="0" smtClean="0"/>
              <a:t>0.126</a:t>
            </a:r>
            <a:endParaRPr lang="en-US" sz="1200" dirty="0"/>
          </a:p>
          <a:p>
            <a:pPr lvl="0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34" name="Line 69"/>
          <p:cNvSpPr>
            <a:spLocks noChangeShapeType="1"/>
          </p:cNvSpPr>
          <p:nvPr/>
        </p:nvSpPr>
        <p:spPr bwMode="auto">
          <a:xfrm flipH="1" flipV="1">
            <a:off x="5924087" y="2071152"/>
            <a:ext cx="190199" cy="347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3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02423"/>
              </p:ext>
            </p:extLst>
          </p:nvPr>
        </p:nvGraphicFramePr>
        <p:xfrm>
          <a:off x="6506419" y="2453266"/>
          <a:ext cx="17653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18" name="Kaava" r:id="rId5" imgW="927000" imgH="215640" progId="Equation.3">
                  <p:embed/>
                </p:oleObj>
              </mc:Choice>
              <mc:Fallback>
                <p:oleObj name="Kaava" r:id="rId5" imgW="9270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6419" y="2453266"/>
                        <a:ext cx="17653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637434"/>
              </p:ext>
            </p:extLst>
          </p:nvPr>
        </p:nvGraphicFramePr>
        <p:xfrm>
          <a:off x="936625" y="2470150"/>
          <a:ext cx="33813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19" name="Kaava" r:id="rId7" imgW="177480" imgH="215640" progId="Equation.3">
                  <p:embed/>
                </p:oleObj>
              </mc:Choice>
              <mc:Fallback>
                <p:oleObj name="Kaava" r:id="rId7" imgW="177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470150"/>
                        <a:ext cx="33813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Freeform 36"/>
          <p:cNvSpPr>
            <a:spLocks noEditPoints="1"/>
          </p:cNvSpPr>
          <p:nvPr/>
        </p:nvSpPr>
        <p:spPr bwMode="auto">
          <a:xfrm>
            <a:off x="3984376" y="1859815"/>
            <a:ext cx="829617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x</a:t>
            </a:r>
            <a:r>
              <a:rPr lang="en-US" sz="1400" dirty="0" err="1" smtClean="0"/>
              <a:t>j</a:t>
            </a:r>
            <a:r>
              <a:rPr lang="en-US" sz="1400" dirty="0" smtClean="0"/>
              <a:t>=</a:t>
            </a:r>
          </a:p>
          <a:p>
            <a:r>
              <a:rPr lang="en-US" sz="1400" dirty="0" smtClean="0"/>
              <a:t>0.075</a:t>
            </a:r>
            <a:endParaRPr lang="en-US" sz="1400" dirty="0"/>
          </a:p>
          <a:p>
            <a:endParaRPr lang="en-US" sz="1400" dirty="0" smtClean="0"/>
          </a:p>
        </p:txBody>
      </p:sp>
      <p:sp>
        <p:nvSpPr>
          <p:cNvPr id="38" name="Line 65"/>
          <p:cNvSpPr>
            <a:spLocks noChangeShapeType="1"/>
          </p:cNvSpPr>
          <p:nvPr/>
        </p:nvSpPr>
        <p:spPr bwMode="auto">
          <a:xfrm flipV="1">
            <a:off x="4813058" y="2078890"/>
            <a:ext cx="410776" cy="999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1881986" y="2204864"/>
            <a:ext cx="55073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896995"/>
              </p:ext>
            </p:extLst>
          </p:nvPr>
        </p:nvGraphicFramePr>
        <p:xfrm>
          <a:off x="2141538" y="2266950"/>
          <a:ext cx="1455737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20" name="Kaava" r:id="rId9" imgW="838080" imgH="393480" progId="Equation.3">
                  <p:embed/>
                </p:oleObj>
              </mc:Choice>
              <mc:Fallback>
                <p:oleObj name="Kaava" r:id="rId9" imgW="838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2266950"/>
                        <a:ext cx="1455737" cy="68262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412628"/>
              </p:ext>
            </p:extLst>
          </p:nvPr>
        </p:nvGraphicFramePr>
        <p:xfrm>
          <a:off x="1656613" y="3298445"/>
          <a:ext cx="340995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21" name="Kaava" r:id="rId11" imgW="1574640" imgH="215640" progId="Equation.3">
                  <p:embed/>
                </p:oleObj>
              </mc:Choice>
              <mc:Fallback>
                <p:oleObj name="Kaava" r:id="rId11" imgW="157464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6613" y="3298445"/>
                        <a:ext cx="3409950" cy="461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168234"/>
              </p:ext>
            </p:extLst>
          </p:nvPr>
        </p:nvGraphicFramePr>
        <p:xfrm>
          <a:off x="2432050" y="4024313"/>
          <a:ext cx="4392613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22" name="Equation" r:id="rId13" imgW="2793960" imgH="190440" progId="Equation.3">
                  <p:embed/>
                </p:oleObj>
              </mc:Choice>
              <mc:Fallback>
                <p:oleObj name="Equation" r:id="rId13" imgW="2793960" imgH="1904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4024313"/>
                        <a:ext cx="4392613" cy="295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791666"/>
              </p:ext>
            </p:extLst>
          </p:nvPr>
        </p:nvGraphicFramePr>
        <p:xfrm>
          <a:off x="2135188" y="4537075"/>
          <a:ext cx="1449387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23" name="Equation" r:id="rId15" imgW="812520" imgH="190440" progId="Equation.3">
                  <p:embed/>
                </p:oleObj>
              </mc:Choice>
              <mc:Fallback>
                <p:oleObj name="Equation" r:id="rId15" imgW="812520" imgH="1904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4537075"/>
                        <a:ext cx="1449387" cy="334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305707"/>
              </p:ext>
            </p:extLst>
          </p:nvPr>
        </p:nvGraphicFramePr>
        <p:xfrm>
          <a:off x="1355725" y="5100638"/>
          <a:ext cx="695007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24" name="Equation" r:id="rId17" imgW="3174840" imgH="431640" progId="Equation.3">
                  <p:embed/>
                </p:oleObj>
              </mc:Choice>
              <mc:Fallback>
                <p:oleObj name="Equation" r:id="rId17" imgW="3174840" imgH="431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725" y="5100638"/>
                        <a:ext cx="6950075" cy="93027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004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892" y="326849"/>
            <a:ext cx="8650288" cy="1079500"/>
          </a:xfrm>
        </p:spPr>
        <p:txBody>
          <a:bodyPr/>
          <a:lstStyle/>
          <a:p>
            <a:r>
              <a:rPr lang="en-US" dirty="0"/>
              <a:t>Question 1 </a:t>
            </a:r>
            <a:br>
              <a:rPr lang="en-US" dirty="0"/>
            </a:br>
            <a:r>
              <a:rPr lang="en-US" sz="1800" b="0" dirty="0"/>
              <a:t>What is the voltage at the fault location prior to the fault?</a:t>
            </a:r>
            <a:br>
              <a:rPr lang="en-US" sz="1800" b="0" dirty="0"/>
            </a:br>
            <a:r>
              <a:rPr lang="en-US" sz="1800" b="0" dirty="0"/>
              <a:t/>
            </a:r>
            <a:br>
              <a:rPr lang="en-US" sz="1800" b="0" dirty="0"/>
            </a:br>
            <a:r>
              <a:rPr lang="en-US" sz="1800" b="0" dirty="0" smtClean="0">
                <a:solidFill>
                  <a:schemeClr val="tx1"/>
                </a:solidFill>
              </a:rPr>
              <a:t/>
            </a:r>
            <a:br>
              <a:rPr lang="en-US" sz="1800" b="0" dirty="0" smtClean="0">
                <a:solidFill>
                  <a:schemeClr val="tx1"/>
                </a:solidFill>
              </a:rPr>
            </a:b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50362" y="1567758"/>
            <a:ext cx="8699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Let’s calculate the voltage </a:t>
            </a:r>
            <a:r>
              <a:rPr lang="en-US" i="1" dirty="0" err="1" smtClean="0"/>
              <a:t>U</a:t>
            </a:r>
            <a:r>
              <a:rPr lang="en-US" sz="1400" dirty="0" err="1" smtClean="0"/>
              <a:t>f</a:t>
            </a:r>
            <a:r>
              <a:rPr lang="en-US" dirty="0" smtClean="0"/>
              <a:t> with the help of given information: </a:t>
            </a:r>
            <a:r>
              <a:rPr lang="en-US" i="1" dirty="0" smtClean="0"/>
              <a:t>P </a:t>
            </a:r>
            <a:r>
              <a:rPr lang="en-US" dirty="0" smtClean="0"/>
              <a:t>, </a:t>
            </a:r>
            <a:r>
              <a:rPr lang="en-US" i="1" dirty="0" smtClean="0"/>
              <a:t>U, </a:t>
            </a:r>
            <a:r>
              <a:rPr lang="en-US" dirty="0" smtClean="0"/>
              <a:t>power factor </a:t>
            </a:r>
          </a:p>
          <a:p>
            <a:r>
              <a:rPr lang="en-US" dirty="0" smtClean="0"/>
              <a:t>and steady-state </a:t>
            </a:r>
            <a:r>
              <a:rPr lang="en-US" dirty="0" err="1" smtClean="0"/>
              <a:t>reactances</a:t>
            </a:r>
            <a:r>
              <a:rPr lang="en-US" dirty="0" smtClean="0"/>
              <a:t>:</a:t>
            </a:r>
            <a:endParaRPr lang="en-US" sz="1400" i="1" dirty="0"/>
          </a:p>
        </p:txBody>
      </p:sp>
      <p:sp>
        <p:nvSpPr>
          <p:cNvPr id="85" name="Line 67"/>
          <p:cNvSpPr>
            <a:spLocks noChangeShapeType="1"/>
          </p:cNvSpPr>
          <p:nvPr/>
        </p:nvSpPr>
        <p:spPr bwMode="auto">
          <a:xfrm flipH="1">
            <a:off x="1043547" y="2526223"/>
            <a:ext cx="1588" cy="1074738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7" name="Freeform 76"/>
          <p:cNvSpPr>
            <a:spLocks noEditPoints="1"/>
          </p:cNvSpPr>
          <p:nvPr/>
        </p:nvSpPr>
        <p:spPr bwMode="auto">
          <a:xfrm>
            <a:off x="1417296" y="2312943"/>
            <a:ext cx="481013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Xg</a:t>
            </a:r>
            <a:endParaRPr lang="en-US" dirty="0"/>
          </a:p>
        </p:txBody>
      </p:sp>
      <p:sp>
        <p:nvSpPr>
          <p:cNvPr id="81" name="Freeform 80"/>
          <p:cNvSpPr>
            <a:spLocks/>
          </p:cNvSpPr>
          <p:nvPr/>
        </p:nvSpPr>
        <p:spPr bwMode="auto">
          <a:xfrm>
            <a:off x="775259" y="2788161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2" name="Freeform 81"/>
          <p:cNvSpPr>
            <a:spLocks noEditPoints="1"/>
          </p:cNvSpPr>
          <p:nvPr/>
        </p:nvSpPr>
        <p:spPr bwMode="auto">
          <a:xfrm>
            <a:off x="859397" y="2972311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3" name="Line 65"/>
          <p:cNvSpPr>
            <a:spLocks noChangeShapeType="1"/>
          </p:cNvSpPr>
          <p:nvPr/>
        </p:nvSpPr>
        <p:spPr bwMode="auto">
          <a:xfrm>
            <a:off x="1898309" y="2532018"/>
            <a:ext cx="360363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6" name="Line 68"/>
          <p:cNvSpPr>
            <a:spLocks noChangeShapeType="1"/>
          </p:cNvSpPr>
          <p:nvPr/>
        </p:nvSpPr>
        <p:spPr bwMode="auto">
          <a:xfrm flipH="1">
            <a:off x="6956534" y="2537335"/>
            <a:ext cx="2677" cy="106362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7" name="Line 69"/>
          <p:cNvSpPr>
            <a:spLocks noChangeShapeType="1"/>
          </p:cNvSpPr>
          <p:nvPr/>
        </p:nvSpPr>
        <p:spPr bwMode="auto">
          <a:xfrm flipH="1" flipV="1">
            <a:off x="1067235" y="2532018"/>
            <a:ext cx="33655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0" name="Line 68"/>
          <p:cNvSpPr>
            <a:spLocks noChangeShapeType="1"/>
          </p:cNvSpPr>
          <p:nvPr/>
        </p:nvSpPr>
        <p:spPr bwMode="auto">
          <a:xfrm flipH="1">
            <a:off x="1043545" y="3581728"/>
            <a:ext cx="5912988" cy="2683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cxnSp>
        <p:nvCxnSpPr>
          <p:cNvPr id="47115" name="Straight Arrow Connector 47114"/>
          <p:cNvCxnSpPr/>
          <p:nvPr/>
        </p:nvCxnSpPr>
        <p:spPr bwMode="auto">
          <a:xfrm>
            <a:off x="6400996" y="2420745"/>
            <a:ext cx="468052" cy="219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6612852" y="2039018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/>
              <a:t>I</a:t>
            </a:r>
            <a:endParaRPr lang="en-US" sz="1400" i="1" u="sng" dirty="0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690617" y="2820210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4" name="Freeform 53"/>
          <p:cNvSpPr>
            <a:spLocks noEditPoints="1"/>
          </p:cNvSpPr>
          <p:nvPr/>
        </p:nvSpPr>
        <p:spPr bwMode="auto">
          <a:xfrm>
            <a:off x="6804141" y="3025325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Freeform 54"/>
          <p:cNvSpPr>
            <a:spLocks noEditPoints="1"/>
          </p:cNvSpPr>
          <p:nvPr/>
        </p:nvSpPr>
        <p:spPr bwMode="auto">
          <a:xfrm>
            <a:off x="2272183" y="2312196"/>
            <a:ext cx="481013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Xt</a:t>
            </a:r>
            <a:endParaRPr lang="en-US" dirty="0"/>
          </a:p>
        </p:txBody>
      </p:sp>
      <p:sp>
        <p:nvSpPr>
          <p:cNvPr id="56" name="Line 65"/>
          <p:cNvSpPr>
            <a:spLocks noChangeShapeType="1"/>
          </p:cNvSpPr>
          <p:nvPr/>
        </p:nvSpPr>
        <p:spPr bwMode="auto">
          <a:xfrm>
            <a:off x="2753196" y="2531271"/>
            <a:ext cx="360363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7" name="Line 69"/>
          <p:cNvSpPr>
            <a:spLocks noChangeShapeType="1"/>
          </p:cNvSpPr>
          <p:nvPr/>
        </p:nvSpPr>
        <p:spPr bwMode="auto">
          <a:xfrm flipH="1" flipV="1">
            <a:off x="1922122" y="2531271"/>
            <a:ext cx="33655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8" name="Freeform 57"/>
          <p:cNvSpPr>
            <a:spLocks noEditPoints="1"/>
          </p:cNvSpPr>
          <p:nvPr/>
        </p:nvSpPr>
        <p:spPr bwMode="auto">
          <a:xfrm>
            <a:off x="3100322" y="2312195"/>
            <a:ext cx="844566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</a:t>
            </a:r>
            <a:r>
              <a:rPr lang="en-US" sz="1200" dirty="0" err="1" smtClean="0"/>
              <a:t>line</a:t>
            </a:r>
            <a:r>
              <a:rPr lang="en-US" sz="1600" dirty="0" smtClean="0"/>
              <a:t>/2</a:t>
            </a:r>
            <a:endParaRPr lang="en-US" sz="2400" dirty="0"/>
          </a:p>
        </p:txBody>
      </p:sp>
      <p:sp>
        <p:nvSpPr>
          <p:cNvPr id="59" name="Freeform 58"/>
          <p:cNvSpPr>
            <a:spLocks noEditPoints="1"/>
          </p:cNvSpPr>
          <p:nvPr/>
        </p:nvSpPr>
        <p:spPr bwMode="auto">
          <a:xfrm>
            <a:off x="4354417" y="2322189"/>
            <a:ext cx="844566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</a:t>
            </a:r>
            <a:r>
              <a:rPr lang="en-US" sz="1200" dirty="0" err="1" smtClean="0"/>
              <a:t>line</a:t>
            </a:r>
            <a:r>
              <a:rPr lang="en-US" sz="1600" dirty="0" smtClean="0"/>
              <a:t>/2</a:t>
            </a:r>
            <a:endParaRPr lang="en-US" sz="2400" dirty="0"/>
          </a:p>
        </p:txBody>
      </p:sp>
      <p:sp>
        <p:nvSpPr>
          <p:cNvPr id="60" name="Line 65"/>
          <p:cNvSpPr>
            <a:spLocks noChangeShapeType="1"/>
          </p:cNvSpPr>
          <p:nvPr/>
        </p:nvSpPr>
        <p:spPr bwMode="auto">
          <a:xfrm>
            <a:off x="3955210" y="2526223"/>
            <a:ext cx="399208" cy="678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1" name="Line 65"/>
          <p:cNvSpPr>
            <a:spLocks noChangeShapeType="1"/>
          </p:cNvSpPr>
          <p:nvPr/>
        </p:nvSpPr>
        <p:spPr bwMode="auto">
          <a:xfrm>
            <a:off x="5195176" y="2543997"/>
            <a:ext cx="360363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2" name="Freeform 61"/>
          <p:cNvSpPr>
            <a:spLocks noEditPoints="1"/>
          </p:cNvSpPr>
          <p:nvPr/>
        </p:nvSpPr>
        <p:spPr bwMode="auto">
          <a:xfrm>
            <a:off x="5569050" y="2324175"/>
            <a:ext cx="481013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Xk</a:t>
            </a:r>
            <a:endParaRPr lang="en-US" dirty="0"/>
          </a:p>
        </p:txBody>
      </p:sp>
      <p:sp>
        <p:nvSpPr>
          <p:cNvPr id="63" name="Line 69"/>
          <p:cNvSpPr>
            <a:spLocks noChangeShapeType="1"/>
          </p:cNvSpPr>
          <p:nvPr/>
        </p:nvSpPr>
        <p:spPr bwMode="auto">
          <a:xfrm flipH="1" flipV="1">
            <a:off x="5218989" y="2543250"/>
            <a:ext cx="33655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4" name="Line 69"/>
          <p:cNvSpPr>
            <a:spLocks noChangeShapeType="1"/>
          </p:cNvSpPr>
          <p:nvPr/>
        </p:nvSpPr>
        <p:spPr bwMode="auto">
          <a:xfrm flipH="1">
            <a:off x="6033120" y="2526223"/>
            <a:ext cx="936104" cy="1504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36040"/>
              </p:ext>
            </p:extLst>
          </p:nvPr>
        </p:nvGraphicFramePr>
        <p:xfrm>
          <a:off x="400050" y="2708275"/>
          <a:ext cx="4349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11" name="Kaava" r:id="rId4" imgW="228600" imgH="406080" progId="Equation.3">
                  <p:embed/>
                </p:oleObj>
              </mc:Choice>
              <mc:Fallback>
                <p:oleObj name="Kaava" r:id="rId4" imgW="2286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2708275"/>
                        <a:ext cx="4349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845504"/>
              </p:ext>
            </p:extLst>
          </p:nvPr>
        </p:nvGraphicFramePr>
        <p:xfrm>
          <a:off x="7296150" y="2801938"/>
          <a:ext cx="43497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12" name="Kaava" r:id="rId6" imgW="228600" imgH="380880" progId="Equation.3">
                  <p:embed/>
                </p:oleObj>
              </mc:Choice>
              <mc:Fallback>
                <p:oleObj name="Kaava" r:id="rId6" imgW="2286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6150" y="2801938"/>
                        <a:ext cx="434975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990648"/>
              </p:ext>
            </p:extLst>
          </p:nvPr>
        </p:nvGraphicFramePr>
        <p:xfrm>
          <a:off x="4213225" y="2701925"/>
          <a:ext cx="484188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13" name="Kaava" r:id="rId8" imgW="253800" imgH="406080" progId="Equation.3">
                  <p:embed/>
                </p:oleObj>
              </mc:Choice>
              <mc:Fallback>
                <p:oleObj name="Kaava" r:id="rId8" imgW="2538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3225" y="2701925"/>
                        <a:ext cx="484188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4141737" y="2674937"/>
            <a:ext cx="0" cy="7270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399147"/>
              </p:ext>
            </p:extLst>
          </p:nvPr>
        </p:nvGraphicFramePr>
        <p:xfrm>
          <a:off x="764319" y="4438091"/>
          <a:ext cx="7415113" cy="2251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14" name="Kaava" r:id="rId10" imgW="4127400" imgH="1257120" progId="Equation.3">
                  <p:embed/>
                </p:oleObj>
              </mc:Choice>
              <mc:Fallback>
                <p:oleObj name="Kaava" r:id="rId10" imgW="4127400" imgH="1257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319" y="4438091"/>
                        <a:ext cx="7415113" cy="22519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210044" y="3941974"/>
            <a:ext cx="6370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First, calculate the current flowing through each component:</a:t>
            </a:r>
            <a:endParaRPr lang="en-US" sz="1400" i="1" dirty="0"/>
          </a:p>
        </p:txBody>
      </p:sp>
      <p:pic>
        <p:nvPicPr>
          <p:cNvPr id="73" name="Picture 44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141" y="81576"/>
            <a:ext cx="2772781" cy="141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104418" y="2302969"/>
            <a:ext cx="1627853" cy="123615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054003" y="2478908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Generator: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9182170" y="1923755"/>
            <a:ext cx="674117" cy="107979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9343578" y="2135040"/>
            <a:ext cx="674117" cy="107979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9327244" y="3406038"/>
            <a:ext cx="674117" cy="107979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12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77" grpId="0" animBg="1"/>
      <p:bldP spid="81" grpId="0" animBg="1"/>
      <p:bldP spid="82" grpId="0" animBg="1"/>
      <p:bldP spid="83" grpId="0" animBg="1"/>
      <p:bldP spid="86" grpId="0" animBg="1"/>
      <p:bldP spid="87" grpId="0" animBg="1"/>
      <p:bldP spid="100" grpId="0" animBg="1"/>
      <p:bldP spid="103" grpId="0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72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892" y="326849"/>
            <a:ext cx="8650288" cy="1079500"/>
          </a:xfrm>
        </p:spPr>
        <p:txBody>
          <a:bodyPr/>
          <a:lstStyle/>
          <a:p>
            <a:r>
              <a:rPr lang="en-US" dirty="0"/>
              <a:t>Question 1 </a:t>
            </a:r>
            <a:br>
              <a:rPr lang="en-US" dirty="0"/>
            </a:br>
            <a:r>
              <a:rPr lang="en-US" sz="1800" b="0" dirty="0"/>
              <a:t>What is the voltage at the fault location prior to the fault?</a:t>
            </a:r>
            <a:br>
              <a:rPr lang="en-US" sz="1800" b="0" dirty="0"/>
            </a:br>
            <a:r>
              <a:rPr lang="en-US" sz="1800" b="0" dirty="0"/>
              <a:t/>
            </a:r>
            <a:br>
              <a:rPr lang="en-US" sz="1800" b="0" dirty="0"/>
            </a:br>
            <a:r>
              <a:rPr lang="en-US" sz="1800" b="0" dirty="0" smtClean="0">
                <a:solidFill>
                  <a:schemeClr val="tx1"/>
                </a:solidFill>
              </a:rPr>
              <a:t/>
            </a:r>
            <a:br>
              <a:rPr lang="en-US" sz="1800" b="0" dirty="0" smtClean="0">
                <a:solidFill>
                  <a:schemeClr val="tx1"/>
                </a:solidFill>
              </a:rPr>
            </a:b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63204" y="2770730"/>
            <a:ext cx="6545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Next, the reactance values as seen from the line (110-kV level):</a:t>
            </a:r>
            <a:endParaRPr lang="en-US" sz="1400" i="1" dirty="0"/>
          </a:p>
        </p:txBody>
      </p:sp>
      <p:sp>
        <p:nvSpPr>
          <p:cNvPr id="85" name="Line 67"/>
          <p:cNvSpPr>
            <a:spLocks noChangeShapeType="1"/>
          </p:cNvSpPr>
          <p:nvPr/>
        </p:nvSpPr>
        <p:spPr bwMode="auto">
          <a:xfrm flipH="1">
            <a:off x="1006325" y="1551662"/>
            <a:ext cx="1588" cy="1074738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7" name="Freeform 76"/>
          <p:cNvSpPr>
            <a:spLocks noEditPoints="1"/>
          </p:cNvSpPr>
          <p:nvPr/>
        </p:nvSpPr>
        <p:spPr bwMode="auto">
          <a:xfrm>
            <a:off x="1380074" y="1338382"/>
            <a:ext cx="481013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Xg</a:t>
            </a:r>
            <a:endParaRPr lang="en-US" dirty="0"/>
          </a:p>
        </p:txBody>
      </p:sp>
      <p:sp>
        <p:nvSpPr>
          <p:cNvPr id="81" name="Freeform 80"/>
          <p:cNvSpPr>
            <a:spLocks/>
          </p:cNvSpPr>
          <p:nvPr/>
        </p:nvSpPr>
        <p:spPr bwMode="auto">
          <a:xfrm>
            <a:off x="738037" y="1813600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2" name="Freeform 81"/>
          <p:cNvSpPr>
            <a:spLocks noEditPoints="1"/>
          </p:cNvSpPr>
          <p:nvPr/>
        </p:nvSpPr>
        <p:spPr bwMode="auto">
          <a:xfrm>
            <a:off x="822175" y="1997750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3" name="Line 65"/>
          <p:cNvSpPr>
            <a:spLocks noChangeShapeType="1"/>
          </p:cNvSpPr>
          <p:nvPr/>
        </p:nvSpPr>
        <p:spPr bwMode="auto">
          <a:xfrm>
            <a:off x="1861087" y="1557457"/>
            <a:ext cx="360363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6" name="Line 68"/>
          <p:cNvSpPr>
            <a:spLocks noChangeShapeType="1"/>
          </p:cNvSpPr>
          <p:nvPr/>
        </p:nvSpPr>
        <p:spPr bwMode="auto">
          <a:xfrm flipH="1">
            <a:off x="6919312" y="1562774"/>
            <a:ext cx="2677" cy="106362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7" name="Line 69"/>
          <p:cNvSpPr>
            <a:spLocks noChangeShapeType="1"/>
          </p:cNvSpPr>
          <p:nvPr/>
        </p:nvSpPr>
        <p:spPr bwMode="auto">
          <a:xfrm flipH="1" flipV="1">
            <a:off x="1030013" y="1557457"/>
            <a:ext cx="33655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0" name="Line 68"/>
          <p:cNvSpPr>
            <a:spLocks noChangeShapeType="1"/>
          </p:cNvSpPr>
          <p:nvPr/>
        </p:nvSpPr>
        <p:spPr bwMode="auto">
          <a:xfrm flipH="1">
            <a:off x="1006323" y="2607167"/>
            <a:ext cx="5912988" cy="2683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cxnSp>
        <p:nvCxnSpPr>
          <p:cNvPr id="47115" name="Straight Arrow Connector 47114"/>
          <p:cNvCxnSpPr/>
          <p:nvPr/>
        </p:nvCxnSpPr>
        <p:spPr bwMode="auto">
          <a:xfrm>
            <a:off x="6363774" y="1446184"/>
            <a:ext cx="468052" cy="219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6575630" y="1064457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/>
              <a:t>I</a:t>
            </a:r>
            <a:endParaRPr lang="en-US" sz="1400" i="1" u="sng" dirty="0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653395" y="1845649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4" name="Freeform 53"/>
          <p:cNvSpPr>
            <a:spLocks noEditPoints="1"/>
          </p:cNvSpPr>
          <p:nvPr/>
        </p:nvSpPr>
        <p:spPr bwMode="auto">
          <a:xfrm>
            <a:off x="6766919" y="2050764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Freeform 54"/>
          <p:cNvSpPr>
            <a:spLocks noEditPoints="1"/>
          </p:cNvSpPr>
          <p:nvPr/>
        </p:nvSpPr>
        <p:spPr bwMode="auto">
          <a:xfrm>
            <a:off x="2234961" y="1337635"/>
            <a:ext cx="481013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Xt</a:t>
            </a:r>
            <a:endParaRPr lang="en-US" dirty="0"/>
          </a:p>
        </p:txBody>
      </p:sp>
      <p:sp>
        <p:nvSpPr>
          <p:cNvPr id="56" name="Line 65"/>
          <p:cNvSpPr>
            <a:spLocks noChangeShapeType="1"/>
          </p:cNvSpPr>
          <p:nvPr/>
        </p:nvSpPr>
        <p:spPr bwMode="auto">
          <a:xfrm>
            <a:off x="2715974" y="1556710"/>
            <a:ext cx="360363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7" name="Line 69"/>
          <p:cNvSpPr>
            <a:spLocks noChangeShapeType="1"/>
          </p:cNvSpPr>
          <p:nvPr/>
        </p:nvSpPr>
        <p:spPr bwMode="auto">
          <a:xfrm flipH="1" flipV="1">
            <a:off x="1884900" y="1556710"/>
            <a:ext cx="33655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8" name="Freeform 57"/>
          <p:cNvSpPr>
            <a:spLocks noEditPoints="1"/>
          </p:cNvSpPr>
          <p:nvPr/>
        </p:nvSpPr>
        <p:spPr bwMode="auto">
          <a:xfrm>
            <a:off x="3063100" y="1337634"/>
            <a:ext cx="844566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</a:t>
            </a:r>
            <a:r>
              <a:rPr lang="en-US" sz="1200" dirty="0" err="1" smtClean="0"/>
              <a:t>line</a:t>
            </a:r>
            <a:r>
              <a:rPr lang="en-US" sz="1600" dirty="0" smtClean="0"/>
              <a:t>/2</a:t>
            </a:r>
            <a:endParaRPr lang="en-US" sz="2400" dirty="0"/>
          </a:p>
        </p:txBody>
      </p:sp>
      <p:sp>
        <p:nvSpPr>
          <p:cNvPr id="59" name="Freeform 58"/>
          <p:cNvSpPr>
            <a:spLocks noEditPoints="1"/>
          </p:cNvSpPr>
          <p:nvPr/>
        </p:nvSpPr>
        <p:spPr bwMode="auto">
          <a:xfrm>
            <a:off x="4317195" y="1347628"/>
            <a:ext cx="844566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</a:t>
            </a:r>
            <a:r>
              <a:rPr lang="en-US" sz="1200" dirty="0" err="1" smtClean="0"/>
              <a:t>line</a:t>
            </a:r>
            <a:r>
              <a:rPr lang="en-US" sz="1600" dirty="0" smtClean="0"/>
              <a:t>/2</a:t>
            </a:r>
            <a:endParaRPr lang="en-US" sz="2400" dirty="0"/>
          </a:p>
        </p:txBody>
      </p:sp>
      <p:sp>
        <p:nvSpPr>
          <p:cNvPr id="60" name="Line 65"/>
          <p:cNvSpPr>
            <a:spLocks noChangeShapeType="1"/>
          </p:cNvSpPr>
          <p:nvPr/>
        </p:nvSpPr>
        <p:spPr bwMode="auto">
          <a:xfrm>
            <a:off x="3917988" y="1551662"/>
            <a:ext cx="399208" cy="678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1" name="Line 65"/>
          <p:cNvSpPr>
            <a:spLocks noChangeShapeType="1"/>
          </p:cNvSpPr>
          <p:nvPr/>
        </p:nvSpPr>
        <p:spPr bwMode="auto">
          <a:xfrm>
            <a:off x="5157954" y="1569436"/>
            <a:ext cx="360363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2" name="Freeform 61"/>
          <p:cNvSpPr>
            <a:spLocks noEditPoints="1"/>
          </p:cNvSpPr>
          <p:nvPr/>
        </p:nvSpPr>
        <p:spPr bwMode="auto">
          <a:xfrm>
            <a:off x="5531828" y="1349614"/>
            <a:ext cx="481013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Xk</a:t>
            </a:r>
            <a:endParaRPr lang="en-US" dirty="0"/>
          </a:p>
        </p:txBody>
      </p:sp>
      <p:sp>
        <p:nvSpPr>
          <p:cNvPr id="63" name="Line 69"/>
          <p:cNvSpPr>
            <a:spLocks noChangeShapeType="1"/>
          </p:cNvSpPr>
          <p:nvPr/>
        </p:nvSpPr>
        <p:spPr bwMode="auto">
          <a:xfrm flipH="1" flipV="1">
            <a:off x="5181767" y="1568689"/>
            <a:ext cx="33655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4" name="Line 69"/>
          <p:cNvSpPr>
            <a:spLocks noChangeShapeType="1"/>
          </p:cNvSpPr>
          <p:nvPr/>
        </p:nvSpPr>
        <p:spPr bwMode="auto">
          <a:xfrm flipH="1">
            <a:off x="5995898" y="1551662"/>
            <a:ext cx="936104" cy="1504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65" name="Object 5"/>
          <p:cNvGraphicFramePr>
            <a:graphicFrameLocks noChangeAspect="1"/>
          </p:cNvGraphicFramePr>
          <p:nvPr>
            <p:extLst/>
          </p:nvPr>
        </p:nvGraphicFramePr>
        <p:xfrm>
          <a:off x="362828" y="1733714"/>
          <a:ext cx="4349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29" name="Kaava" r:id="rId4" imgW="228600" imgH="406080" progId="Equation.3">
                  <p:embed/>
                </p:oleObj>
              </mc:Choice>
              <mc:Fallback>
                <p:oleObj name="Kaava" r:id="rId4" imgW="2286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828" y="1733714"/>
                        <a:ext cx="4349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5"/>
          <p:cNvGraphicFramePr>
            <a:graphicFrameLocks noChangeAspect="1"/>
          </p:cNvGraphicFramePr>
          <p:nvPr>
            <p:extLst/>
          </p:nvPr>
        </p:nvGraphicFramePr>
        <p:xfrm>
          <a:off x="7258928" y="1827377"/>
          <a:ext cx="43497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30" name="Kaava" r:id="rId6" imgW="228600" imgH="380880" progId="Equation.3">
                  <p:embed/>
                </p:oleObj>
              </mc:Choice>
              <mc:Fallback>
                <p:oleObj name="Kaava" r:id="rId6" imgW="2286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8928" y="1827377"/>
                        <a:ext cx="434975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5"/>
          <p:cNvGraphicFramePr>
            <a:graphicFrameLocks noChangeAspect="1"/>
          </p:cNvGraphicFramePr>
          <p:nvPr>
            <p:extLst/>
          </p:nvPr>
        </p:nvGraphicFramePr>
        <p:xfrm>
          <a:off x="4176003" y="1727364"/>
          <a:ext cx="484188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31" name="Kaava" r:id="rId8" imgW="253800" imgH="406080" progId="Equation.3">
                  <p:embed/>
                </p:oleObj>
              </mc:Choice>
              <mc:Fallback>
                <p:oleObj name="Kaava" r:id="rId8" imgW="2538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6003" y="1727364"/>
                        <a:ext cx="484188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4104515" y="1700376"/>
            <a:ext cx="0" cy="7270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28448"/>
              </p:ext>
            </p:extLst>
          </p:nvPr>
        </p:nvGraphicFramePr>
        <p:xfrm>
          <a:off x="1219200" y="3273425"/>
          <a:ext cx="6300788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32" name="Equation" r:id="rId10" imgW="3251160" imgH="457200" progId="Equation.3">
                  <p:embed/>
                </p:oleObj>
              </mc:Choice>
              <mc:Fallback>
                <p:oleObj name="Equation" r:id="rId10" imgW="3251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273425"/>
                        <a:ext cx="6300788" cy="877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3204" y="692696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004878"/>
              </p:ext>
            </p:extLst>
          </p:nvPr>
        </p:nvGraphicFramePr>
        <p:xfrm>
          <a:off x="1116013" y="4254500"/>
          <a:ext cx="4700587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33" name="Equation" r:id="rId12" imgW="2171520" imgH="406080" progId="Equation.3">
                  <p:embed/>
                </p:oleObj>
              </mc:Choice>
              <mc:Fallback>
                <p:oleObj name="Equation" r:id="rId12" imgW="21715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254500"/>
                        <a:ext cx="4700587" cy="874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47641"/>
              </p:ext>
            </p:extLst>
          </p:nvPr>
        </p:nvGraphicFramePr>
        <p:xfrm>
          <a:off x="1145257" y="5129752"/>
          <a:ext cx="4017203" cy="747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34" name="Equation" r:id="rId14" imgW="1841400" imgH="342720" progId="Equation.3">
                  <p:embed/>
                </p:oleObj>
              </mc:Choice>
              <mc:Fallback>
                <p:oleObj name="Equation" r:id="rId14" imgW="18414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5257" y="5129752"/>
                        <a:ext cx="4017203" cy="7475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937531"/>
              </p:ext>
            </p:extLst>
          </p:nvPr>
        </p:nvGraphicFramePr>
        <p:xfrm>
          <a:off x="1376363" y="6049963"/>
          <a:ext cx="3814762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35" name="Equation" r:id="rId16" imgW="2361960" imgH="406080" progId="Equation.3">
                  <p:embed/>
                </p:oleObj>
              </mc:Choice>
              <mc:Fallback>
                <p:oleObj name="Equation" r:id="rId16" imgW="2361960" imgH="4060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3" y="6049963"/>
                        <a:ext cx="3814762" cy="650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15131"/>
              </p:ext>
            </p:extLst>
          </p:nvPr>
        </p:nvGraphicFramePr>
        <p:xfrm>
          <a:off x="6036146" y="6190553"/>
          <a:ext cx="158115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36" name="Kaava" r:id="rId18" imgW="1015920" imgH="241200" progId="Equation.3">
                  <p:embed/>
                </p:oleObj>
              </mc:Choice>
              <mc:Fallback>
                <p:oleObj name="Kaava" r:id="rId18" imgW="101592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6146" y="6190553"/>
                        <a:ext cx="1581150" cy="369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" name="Picture 445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618" y="57909"/>
            <a:ext cx="2772781" cy="141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812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892" y="326849"/>
            <a:ext cx="8650288" cy="1079500"/>
          </a:xfrm>
        </p:spPr>
        <p:txBody>
          <a:bodyPr/>
          <a:lstStyle/>
          <a:p>
            <a:r>
              <a:rPr lang="en-US" dirty="0"/>
              <a:t>Question 1 </a:t>
            </a:r>
            <a:br>
              <a:rPr lang="en-US" dirty="0"/>
            </a:br>
            <a:r>
              <a:rPr lang="en-US" sz="1800" b="0" dirty="0"/>
              <a:t>What is the voltage at the fault location prior to the fault?</a:t>
            </a:r>
            <a:br>
              <a:rPr lang="en-US" sz="1800" b="0" dirty="0"/>
            </a:br>
            <a:r>
              <a:rPr lang="en-US" sz="1800" b="0" dirty="0"/>
              <a:t/>
            </a:r>
            <a:br>
              <a:rPr lang="en-US" sz="1800" b="0" dirty="0"/>
            </a:br>
            <a:r>
              <a:rPr lang="en-US" sz="1800" b="0" dirty="0" smtClean="0">
                <a:solidFill>
                  <a:schemeClr val="tx1"/>
                </a:solidFill>
              </a:rPr>
              <a:t/>
            </a:r>
            <a:br>
              <a:rPr lang="en-US" sz="1800" b="0" dirty="0" smtClean="0">
                <a:solidFill>
                  <a:schemeClr val="tx1"/>
                </a:solidFill>
              </a:rPr>
            </a:b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63204" y="2770730"/>
            <a:ext cx="8797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fault voltage is the grid voltage plus voltage over </a:t>
            </a:r>
            <a:r>
              <a:rPr lang="en-US" dirty="0" err="1" smtClean="0"/>
              <a:t>Xk</a:t>
            </a:r>
            <a:r>
              <a:rPr lang="en-US" dirty="0" smtClean="0"/>
              <a:t> and half of the line (</a:t>
            </a:r>
            <a:r>
              <a:rPr lang="en-US" dirty="0" err="1" smtClean="0"/>
              <a:t>Xline</a:t>
            </a:r>
            <a:r>
              <a:rPr lang="en-US" dirty="0" smtClean="0"/>
              <a:t>/2)</a:t>
            </a:r>
            <a:endParaRPr lang="en-US" sz="1400" i="1" dirty="0"/>
          </a:p>
        </p:txBody>
      </p:sp>
      <p:sp>
        <p:nvSpPr>
          <p:cNvPr id="85" name="Line 67"/>
          <p:cNvSpPr>
            <a:spLocks noChangeShapeType="1"/>
          </p:cNvSpPr>
          <p:nvPr/>
        </p:nvSpPr>
        <p:spPr bwMode="auto">
          <a:xfrm flipH="1">
            <a:off x="1006325" y="1551662"/>
            <a:ext cx="1588" cy="1074738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7" name="Freeform 76"/>
          <p:cNvSpPr>
            <a:spLocks noEditPoints="1"/>
          </p:cNvSpPr>
          <p:nvPr/>
        </p:nvSpPr>
        <p:spPr bwMode="auto">
          <a:xfrm>
            <a:off x="1380074" y="1338382"/>
            <a:ext cx="481013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Xg</a:t>
            </a:r>
            <a:endParaRPr lang="en-US" dirty="0"/>
          </a:p>
        </p:txBody>
      </p:sp>
      <p:sp>
        <p:nvSpPr>
          <p:cNvPr id="81" name="Freeform 80"/>
          <p:cNvSpPr>
            <a:spLocks/>
          </p:cNvSpPr>
          <p:nvPr/>
        </p:nvSpPr>
        <p:spPr bwMode="auto">
          <a:xfrm>
            <a:off x="738037" y="1813600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2" name="Freeform 81"/>
          <p:cNvSpPr>
            <a:spLocks noEditPoints="1"/>
          </p:cNvSpPr>
          <p:nvPr/>
        </p:nvSpPr>
        <p:spPr bwMode="auto">
          <a:xfrm>
            <a:off x="822175" y="1997750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3" name="Line 65"/>
          <p:cNvSpPr>
            <a:spLocks noChangeShapeType="1"/>
          </p:cNvSpPr>
          <p:nvPr/>
        </p:nvSpPr>
        <p:spPr bwMode="auto">
          <a:xfrm>
            <a:off x="1861087" y="1557457"/>
            <a:ext cx="360363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6" name="Line 68"/>
          <p:cNvSpPr>
            <a:spLocks noChangeShapeType="1"/>
          </p:cNvSpPr>
          <p:nvPr/>
        </p:nvSpPr>
        <p:spPr bwMode="auto">
          <a:xfrm flipH="1">
            <a:off x="6919312" y="1562774"/>
            <a:ext cx="2677" cy="106362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7" name="Line 69"/>
          <p:cNvSpPr>
            <a:spLocks noChangeShapeType="1"/>
          </p:cNvSpPr>
          <p:nvPr/>
        </p:nvSpPr>
        <p:spPr bwMode="auto">
          <a:xfrm flipH="1" flipV="1">
            <a:off x="1030013" y="1557457"/>
            <a:ext cx="33655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0" name="Line 68"/>
          <p:cNvSpPr>
            <a:spLocks noChangeShapeType="1"/>
          </p:cNvSpPr>
          <p:nvPr/>
        </p:nvSpPr>
        <p:spPr bwMode="auto">
          <a:xfrm flipH="1">
            <a:off x="1006323" y="2607167"/>
            <a:ext cx="5912988" cy="2683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cxnSp>
        <p:nvCxnSpPr>
          <p:cNvPr id="47115" name="Straight Arrow Connector 47114"/>
          <p:cNvCxnSpPr/>
          <p:nvPr/>
        </p:nvCxnSpPr>
        <p:spPr bwMode="auto">
          <a:xfrm>
            <a:off x="6363774" y="1446184"/>
            <a:ext cx="468052" cy="219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6575630" y="1064457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/>
              <a:t>I</a:t>
            </a:r>
            <a:endParaRPr lang="en-US" sz="1400" i="1" u="sng" dirty="0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653395" y="1845649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4" name="Freeform 53"/>
          <p:cNvSpPr>
            <a:spLocks noEditPoints="1"/>
          </p:cNvSpPr>
          <p:nvPr/>
        </p:nvSpPr>
        <p:spPr bwMode="auto">
          <a:xfrm>
            <a:off x="6766919" y="2050764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Freeform 54"/>
          <p:cNvSpPr>
            <a:spLocks noEditPoints="1"/>
          </p:cNvSpPr>
          <p:nvPr/>
        </p:nvSpPr>
        <p:spPr bwMode="auto">
          <a:xfrm>
            <a:off x="2234961" y="1337635"/>
            <a:ext cx="481013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Xt</a:t>
            </a:r>
            <a:endParaRPr lang="en-US" dirty="0"/>
          </a:p>
        </p:txBody>
      </p:sp>
      <p:sp>
        <p:nvSpPr>
          <p:cNvPr id="56" name="Line 65"/>
          <p:cNvSpPr>
            <a:spLocks noChangeShapeType="1"/>
          </p:cNvSpPr>
          <p:nvPr/>
        </p:nvSpPr>
        <p:spPr bwMode="auto">
          <a:xfrm>
            <a:off x="2715974" y="1556710"/>
            <a:ext cx="360363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7" name="Line 69"/>
          <p:cNvSpPr>
            <a:spLocks noChangeShapeType="1"/>
          </p:cNvSpPr>
          <p:nvPr/>
        </p:nvSpPr>
        <p:spPr bwMode="auto">
          <a:xfrm flipH="1" flipV="1">
            <a:off x="1884900" y="1556710"/>
            <a:ext cx="33655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8" name="Freeform 57"/>
          <p:cNvSpPr>
            <a:spLocks noEditPoints="1"/>
          </p:cNvSpPr>
          <p:nvPr/>
        </p:nvSpPr>
        <p:spPr bwMode="auto">
          <a:xfrm>
            <a:off x="3063100" y="1337634"/>
            <a:ext cx="844566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</a:t>
            </a:r>
            <a:r>
              <a:rPr lang="en-US" sz="1200" dirty="0" err="1" smtClean="0"/>
              <a:t>line</a:t>
            </a:r>
            <a:r>
              <a:rPr lang="en-US" sz="1600" dirty="0" smtClean="0"/>
              <a:t>/2</a:t>
            </a:r>
            <a:endParaRPr lang="en-US" sz="2400" dirty="0"/>
          </a:p>
        </p:txBody>
      </p:sp>
      <p:sp>
        <p:nvSpPr>
          <p:cNvPr id="59" name="Freeform 58"/>
          <p:cNvSpPr>
            <a:spLocks noEditPoints="1"/>
          </p:cNvSpPr>
          <p:nvPr/>
        </p:nvSpPr>
        <p:spPr bwMode="auto">
          <a:xfrm>
            <a:off x="4317195" y="1347628"/>
            <a:ext cx="844566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</a:t>
            </a:r>
            <a:r>
              <a:rPr lang="en-US" sz="1200" dirty="0" err="1" smtClean="0"/>
              <a:t>line</a:t>
            </a:r>
            <a:r>
              <a:rPr lang="en-US" sz="1600" dirty="0" smtClean="0"/>
              <a:t>/2</a:t>
            </a:r>
            <a:endParaRPr lang="en-US" sz="2400" dirty="0"/>
          </a:p>
        </p:txBody>
      </p:sp>
      <p:sp>
        <p:nvSpPr>
          <p:cNvPr id="60" name="Line 65"/>
          <p:cNvSpPr>
            <a:spLocks noChangeShapeType="1"/>
          </p:cNvSpPr>
          <p:nvPr/>
        </p:nvSpPr>
        <p:spPr bwMode="auto">
          <a:xfrm>
            <a:off x="3917988" y="1551662"/>
            <a:ext cx="399208" cy="678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1" name="Line 65"/>
          <p:cNvSpPr>
            <a:spLocks noChangeShapeType="1"/>
          </p:cNvSpPr>
          <p:nvPr/>
        </p:nvSpPr>
        <p:spPr bwMode="auto">
          <a:xfrm>
            <a:off x="5157954" y="1569436"/>
            <a:ext cx="360363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2" name="Freeform 61"/>
          <p:cNvSpPr>
            <a:spLocks noEditPoints="1"/>
          </p:cNvSpPr>
          <p:nvPr/>
        </p:nvSpPr>
        <p:spPr bwMode="auto">
          <a:xfrm>
            <a:off x="5531828" y="1349614"/>
            <a:ext cx="481013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Xk</a:t>
            </a:r>
            <a:endParaRPr lang="en-US" dirty="0"/>
          </a:p>
        </p:txBody>
      </p:sp>
      <p:sp>
        <p:nvSpPr>
          <p:cNvPr id="63" name="Line 69"/>
          <p:cNvSpPr>
            <a:spLocks noChangeShapeType="1"/>
          </p:cNvSpPr>
          <p:nvPr/>
        </p:nvSpPr>
        <p:spPr bwMode="auto">
          <a:xfrm flipH="1" flipV="1">
            <a:off x="5181767" y="1568689"/>
            <a:ext cx="33655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4" name="Line 69"/>
          <p:cNvSpPr>
            <a:spLocks noChangeShapeType="1"/>
          </p:cNvSpPr>
          <p:nvPr/>
        </p:nvSpPr>
        <p:spPr bwMode="auto">
          <a:xfrm flipH="1">
            <a:off x="5995898" y="1551662"/>
            <a:ext cx="936104" cy="1504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257851"/>
              </p:ext>
            </p:extLst>
          </p:nvPr>
        </p:nvGraphicFramePr>
        <p:xfrm>
          <a:off x="362828" y="1733714"/>
          <a:ext cx="4349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65" name="Kaava" r:id="rId4" imgW="228600" imgH="406080" progId="Equation.3">
                  <p:embed/>
                </p:oleObj>
              </mc:Choice>
              <mc:Fallback>
                <p:oleObj name="Kaava" r:id="rId4" imgW="2286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828" y="1733714"/>
                        <a:ext cx="4349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773872"/>
              </p:ext>
            </p:extLst>
          </p:nvPr>
        </p:nvGraphicFramePr>
        <p:xfrm>
          <a:off x="7258928" y="1827377"/>
          <a:ext cx="43497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66" name="Kaava" r:id="rId6" imgW="228600" imgH="380880" progId="Equation.3">
                  <p:embed/>
                </p:oleObj>
              </mc:Choice>
              <mc:Fallback>
                <p:oleObj name="Kaava" r:id="rId6" imgW="2286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8928" y="1827377"/>
                        <a:ext cx="434975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792291"/>
              </p:ext>
            </p:extLst>
          </p:nvPr>
        </p:nvGraphicFramePr>
        <p:xfrm>
          <a:off x="4176003" y="1727364"/>
          <a:ext cx="484188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67" name="Kaava" r:id="rId8" imgW="253800" imgH="406080" progId="Equation.3">
                  <p:embed/>
                </p:oleObj>
              </mc:Choice>
              <mc:Fallback>
                <p:oleObj name="Kaava" r:id="rId8" imgW="2538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6003" y="1727364"/>
                        <a:ext cx="484188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4104515" y="1700376"/>
            <a:ext cx="0" cy="7270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3204" y="692696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470493"/>
              </p:ext>
            </p:extLst>
          </p:nvPr>
        </p:nvGraphicFramePr>
        <p:xfrm>
          <a:off x="822175" y="3270233"/>
          <a:ext cx="3355975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68" name="Kaava" r:id="rId10" imgW="1562040" imgH="406080" progId="Equation.3">
                  <p:embed/>
                </p:oleObj>
              </mc:Choice>
              <mc:Fallback>
                <p:oleObj name="Kaava" r:id="rId10" imgW="1562040" imgH="4060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175" y="3270233"/>
                        <a:ext cx="3355975" cy="874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184727"/>
              </p:ext>
            </p:extLst>
          </p:nvPr>
        </p:nvGraphicFramePr>
        <p:xfrm>
          <a:off x="708025" y="4494213"/>
          <a:ext cx="8372475" cy="170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69" name="Equation" r:id="rId12" imgW="4051080" imgH="825480" progId="Equation.3">
                  <p:embed/>
                </p:oleObj>
              </mc:Choice>
              <mc:Fallback>
                <p:oleObj name="Equation" r:id="rId12" imgW="4051080" imgH="825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4494213"/>
                        <a:ext cx="8372475" cy="1703387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430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Line 68"/>
          <p:cNvSpPr>
            <a:spLocks noChangeShapeType="1"/>
          </p:cNvSpPr>
          <p:nvPr/>
        </p:nvSpPr>
        <p:spPr bwMode="auto">
          <a:xfrm flipH="1">
            <a:off x="4078890" y="1979671"/>
            <a:ext cx="4531" cy="81407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892" y="326849"/>
            <a:ext cx="8650288" cy="1079500"/>
          </a:xfrm>
        </p:spPr>
        <p:txBody>
          <a:bodyPr/>
          <a:lstStyle/>
          <a:p>
            <a:r>
              <a:rPr lang="en-US" dirty="0"/>
              <a:t>Question 1 </a:t>
            </a:r>
            <a:br>
              <a:rPr lang="en-US" dirty="0"/>
            </a:br>
            <a:r>
              <a:rPr lang="en-US" sz="2000" b="0" dirty="0" smtClean="0"/>
              <a:t>a) </a:t>
            </a:r>
            <a:r>
              <a:rPr lang="en-US" sz="1800" b="0" dirty="0" smtClean="0"/>
              <a:t>Calculate sub-transient currents (from the grid and from the generator)</a:t>
            </a:r>
            <a:r>
              <a:rPr lang="en-US" sz="1800" b="0" dirty="0" smtClean="0">
                <a:solidFill>
                  <a:schemeClr val="tx1"/>
                </a:solidFill>
              </a:rPr>
              <a:t/>
            </a:r>
            <a:br>
              <a:rPr lang="en-US" sz="1800" b="0" dirty="0" smtClean="0">
                <a:solidFill>
                  <a:schemeClr val="tx1"/>
                </a:solidFill>
              </a:rPr>
            </a:b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43410" y="2926737"/>
            <a:ext cx="35012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subtransient</a:t>
            </a:r>
            <a:r>
              <a:rPr lang="en-US" dirty="0" smtClean="0"/>
              <a:t> </a:t>
            </a:r>
            <a:r>
              <a:rPr lang="en-US" dirty="0" err="1" smtClean="0"/>
              <a:t>reactances</a:t>
            </a:r>
            <a:r>
              <a:rPr lang="en-US" dirty="0" smtClean="0"/>
              <a:t> are:</a:t>
            </a:r>
          </a:p>
          <a:p>
            <a:endParaRPr lang="en-US" sz="1400" i="1" dirty="0"/>
          </a:p>
        </p:txBody>
      </p:sp>
      <p:sp>
        <p:nvSpPr>
          <p:cNvPr id="85" name="Line 67"/>
          <p:cNvSpPr>
            <a:spLocks noChangeShapeType="1"/>
          </p:cNvSpPr>
          <p:nvPr/>
        </p:nvSpPr>
        <p:spPr bwMode="auto">
          <a:xfrm>
            <a:off x="1007912" y="1551661"/>
            <a:ext cx="11523" cy="126892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7" name="Freeform 76"/>
          <p:cNvSpPr>
            <a:spLocks noEditPoints="1"/>
          </p:cNvSpPr>
          <p:nvPr/>
        </p:nvSpPr>
        <p:spPr bwMode="auto">
          <a:xfrm>
            <a:off x="1380074" y="1338382"/>
            <a:ext cx="613977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X’’g</a:t>
            </a:r>
            <a:endParaRPr lang="en-US" dirty="0"/>
          </a:p>
        </p:txBody>
      </p:sp>
      <p:sp>
        <p:nvSpPr>
          <p:cNvPr id="83" name="Line 65"/>
          <p:cNvSpPr>
            <a:spLocks noChangeShapeType="1"/>
          </p:cNvSpPr>
          <p:nvPr/>
        </p:nvSpPr>
        <p:spPr bwMode="auto">
          <a:xfrm>
            <a:off x="1861087" y="1557457"/>
            <a:ext cx="360363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6" name="Line 68"/>
          <p:cNvSpPr>
            <a:spLocks noChangeShapeType="1"/>
          </p:cNvSpPr>
          <p:nvPr/>
        </p:nvSpPr>
        <p:spPr bwMode="auto">
          <a:xfrm flipH="1">
            <a:off x="6911845" y="1562774"/>
            <a:ext cx="10144" cy="121720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7" name="Line 69"/>
          <p:cNvSpPr>
            <a:spLocks noChangeShapeType="1"/>
          </p:cNvSpPr>
          <p:nvPr/>
        </p:nvSpPr>
        <p:spPr bwMode="auto">
          <a:xfrm flipH="1" flipV="1">
            <a:off x="1030013" y="1557457"/>
            <a:ext cx="33655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0" name="Line 68"/>
          <p:cNvSpPr>
            <a:spLocks noChangeShapeType="1"/>
          </p:cNvSpPr>
          <p:nvPr/>
        </p:nvSpPr>
        <p:spPr bwMode="auto">
          <a:xfrm flipH="1">
            <a:off x="1012698" y="2793748"/>
            <a:ext cx="5912988" cy="2683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cxnSp>
        <p:nvCxnSpPr>
          <p:cNvPr id="47115" name="Straight Arrow Connector 47114"/>
          <p:cNvCxnSpPr/>
          <p:nvPr/>
        </p:nvCxnSpPr>
        <p:spPr bwMode="auto">
          <a:xfrm flipH="1" flipV="1">
            <a:off x="7128760" y="1853409"/>
            <a:ext cx="5630" cy="6024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Freeform 52"/>
          <p:cNvSpPr>
            <a:spLocks/>
          </p:cNvSpPr>
          <p:nvPr/>
        </p:nvSpPr>
        <p:spPr bwMode="auto">
          <a:xfrm>
            <a:off x="3803207" y="2095451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4" name="Freeform 53"/>
          <p:cNvSpPr>
            <a:spLocks noEditPoints="1"/>
          </p:cNvSpPr>
          <p:nvPr/>
        </p:nvSpPr>
        <p:spPr bwMode="auto">
          <a:xfrm>
            <a:off x="3896075" y="2245811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Freeform 54"/>
          <p:cNvSpPr>
            <a:spLocks noEditPoints="1"/>
          </p:cNvSpPr>
          <p:nvPr/>
        </p:nvSpPr>
        <p:spPr bwMode="auto">
          <a:xfrm>
            <a:off x="2234961" y="1337635"/>
            <a:ext cx="481013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Xt</a:t>
            </a:r>
            <a:endParaRPr lang="en-US" dirty="0"/>
          </a:p>
        </p:txBody>
      </p:sp>
      <p:sp>
        <p:nvSpPr>
          <p:cNvPr id="56" name="Line 65"/>
          <p:cNvSpPr>
            <a:spLocks noChangeShapeType="1"/>
          </p:cNvSpPr>
          <p:nvPr/>
        </p:nvSpPr>
        <p:spPr bwMode="auto">
          <a:xfrm>
            <a:off x="2715974" y="1556710"/>
            <a:ext cx="360363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7" name="Line 69"/>
          <p:cNvSpPr>
            <a:spLocks noChangeShapeType="1"/>
          </p:cNvSpPr>
          <p:nvPr/>
        </p:nvSpPr>
        <p:spPr bwMode="auto">
          <a:xfrm flipH="1" flipV="1">
            <a:off x="1994050" y="1551661"/>
            <a:ext cx="227399" cy="5049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8" name="Freeform 57"/>
          <p:cNvSpPr>
            <a:spLocks noEditPoints="1"/>
          </p:cNvSpPr>
          <p:nvPr/>
        </p:nvSpPr>
        <p:spPr bwMode="auto">
          <a:xfrm>
            <a:off x="3063100" y="1337634"/>
            <a:ext cx="844566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</a:t>
            </a:r>
            <a:r>
              <a:rPr lang="en-US" sz="1200" dirty="0" err="1" smtClean="0"/>
              <a:t>line</a:t>
            </a:r>
            <a:r>
              <a:rPr lang="en-US" sz="1600" dirty="0" smtClean="0"/>
              <a:t>/2</a:t>
            </a:r>
            <a:endParaRPr lang="en-US" sz="2400" dirty="0"/>
          </a:p>
        </p:txBody>
      </p:sp>
      <p:sp>
        <p:nvSpPr>
          <p:cNvPr id="59" name="Freeform 58"/>
          <p:cNvSpPr>
            <a:spLocks noEditPoints="1"/>
          </p:cNvSpPr>
          <p:nvPr/>
        </p:nvSpPr>
        <p:spPr bwMode="auto">
          <a:xfrm>
            <a:off x="4317195" y="1347628"/>
            <a:ext cx="844566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</a:t>
            </a:r>
            <a:r>
              <a:rPr lang="en-US" sz="1200" dirty="0" err="1" smtClean="0"/>
              <a:t>line</a:t>
            </a:r>
            <a:r>
              <a:rPr lang="en-US" sz="1600" dirty="0" smtClean="0"/>
              <a:t>/2</a:t>
            </a:r>
            <a:endParaRPr lang="en-US" sz="2400" dirty="0"/>
          </a:p>
        </p:txBody>
      </p:sp>
      <p:sp>
        <p:nvSpPr>
          <p:cNvPr id="60" name="Line 65"/>
          <p:cNvSpPr>
            <a:spLocks noChangeShapeType="1"/>
          </p:cNvSpPr>
          <p:nvPr/>
        </p:nvSpPr>
        <p:spPr bwMode="auto">
          <a:xfrm>
            <a:off x="3917988" y="1551662"/>
            <a:ext cx="399208" cy="678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1" name="Line 65"/>
          <p:cNvSpPr>
            <a:spLocks noChangeShapeType="1"/>
          </p:cNvSpPr>
          <p:nvPr/>
        </p:nvSpPr>
        <p:spPr bwMode="auto">
          <a:xfrm>
            <a:off x="5157954" y="1569436"/>
            <a:ext cx="360363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2" name="Freeform 61"/>
          <p:cNvSpPr>
            <a:spLocks noEditPoints="1"/>
          </p:cNvSpPr>
          <p:nvPr/>
        </p:nvSpPr>
        <p:spPr bwMode="auto">
          <a:xfrm>
            <a:off x="5531828" y="1349614"/>
            <a:ext cx="613978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X’’k</a:t>
            </a:r>
            <a:endParaRPr lang="en-US" dirty="0"/>
          </a:p>
        </p:txBody>
      </p:sp>
      <p:sp>
        <p:nvSpPr>
          <p:cNvPr id="63" name="Line 69"/>
          <p:cNvSpPr>
            <a:spLocks noChangeShapeType="1"/>
          </p:cNvSpPr>
          <p:nvPr/>
        </p:nvSpPr>
        <p:spPr bwMode="auto">
          <a:xfrm flipH="1" flipV="1">
            <a:off x="5181767" y="1568689"/>
            <a:ext cx="33655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4" name="Line 69"/>
          <p:cNvSpPr>
            <a:spLocks noChangeShapeType="1"/>
          </p:cNvSpPr>
          <p:nvPr/>
        </p:nvSpPr>
        <p:spPr bwMode="auto">
          <a:xfrm flipH="1">
            <a:off x="6145806" y="1551662"/>
            <a:ext cx="786196" cy="1504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6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941507"/>
              </p:ext>
            </p:extLst>
          </p:nvPr>
        </p:nvGraphicFramePr>
        <p:xfrm>
          <a:off x="4370433" y="2034232"/>
          <a:ext cx="484188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04" name="Kaava" r:id="rId4" imgW="253800" imgH="406080" progId="Equation.3">
                  <p:embed/>
                </p:oleObj>
              </mc:Choice>
              <mc:Fallback>
                <p:oleObj name="Kaava" r:id="rId4" imgW="2538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0433" y="2034232"/>
                        <a:ext cx="484188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4088904" y="1558449"/>
            <a:ext cx="0" cy="4757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3204" y="692696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595626"/>
              </p:ext>
            </p:extLst>
          </p:nvPr>
        </p:nvGraphicFramePr>
        <p:xfrm>
          <a:off x="7226300" y="1979613"/>
          <a:ext cx="4349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05" name="Kaava" r:id="rId6" imgW="228600" imgH="253800" progId="Equation.3">
                  <p:embed/>
                </p:oleObj>
              </mc:Choice>
              <mc:Fallback>
                <p:oleObj name="Kaava" r:id="rId6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6300" y="1979613"/>
                        <a:ext cx="43497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866104"/>
              </p:ext>
            </p:extLst>
          </p:nvPr>
        </p:nvGraphicFramePr>
        <p:xfrm>
          <a:off x="4110740" y="1605070"/>
          <a:ext cx="3381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06" name="Kaava" r:id="rId8" imgW="177480" imgH="253800" progId="Equation.3">
                  <p:embed/>
                </p:oleObj>
              </mc:Choice>
              <mc:Fallback>
                <p:oleObj name="Kaava" r:id="rId8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0740" y="1605070"/>
                        <a:ext cx="338137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Arrow Connector 40"/>
          <p:cNvCxnSpPr/>
          <p:nvPr/>
        </p:nvCxnSpPr>
        <p:spPr bwMode="auto">
          <a:xfrm flipH="1" flipV="1">
            <a:off x="869327" y="1817613"/>
            <a:ext cx="5630" cy="6024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4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041563"/>
              </p:ext>
            </p:extLst>
          </p:nvPr>
        </p:nvGraphicFramePr>
        <p:xfrm>
          <a:off x="457200" y="1935163"/>
          <a:ext cx="41116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07" name="Kaava" r:id="rId10" imgW="215640" imgH="253800" progId="Equation.3">
                  <p:embed/>
                </p:oleObj>
              </mc:Choice>
              <mc:Fallback>
                <p:oleObj name="Kaava" r:id="rId10" imgW="2156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35163"/>
                        <a:ext cx="411163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149202"/>
              </p:ext>
            </p:extLst>
          </p:nvPr>
        </p:nvGraphicFramePr>
        <p:xfrm>
          <a:off x="528638" y="3300413"/>
          <a:ext cx="434657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08" name="Equation" r:id="rId12" imgW="2133360" imgH="406080" progId="Equation.3">
                  <p:embed/>
                </p:oleObj>
              </mc:Choice>
              <mc:Fallback>
                <p:oleObj name="Equation" r:id="rId12" imgW="2133360" imgH="4060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3300413"/>
                        <a:ext cx="4346575" cy="828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29141"/>
              </p:ext>
            </p:extLst>
          </p:nvPr>
        </p:nvGraphicFramePr>
        <p:xfrm>
          <a:off x="5426075" y="3524250"/>
          <a:ext cx="1439863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09" name="Equation" r:id="rId14" imgW="698400" imgH="215640" progId="Equation.3">
                  <p:embed/>
                </p:oleObj>
              </mc:Choice>
              <mc:Fallback>
                <p:oleObj name="Equation" r:id="rId14" imgW="698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6075" y="3524250"/>
                        <a:ext cx="1439863" cy="439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12824"/>
              </p:ext>
            </p:extLst>
          </p:nvPr>
        </p:nvGraphicFramePr>
        <p:xfrm>
          <a:off x="592138" y="4248150"/>
          <a:ext cx="7377112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10" name="Equation" r:id="rId16" imgW="4609800" imgH="761760" progId="Equation.3">
                  <p:embed/>
                </p:oleObj>
              </mc:Choice>
              <mc:Fallback>
                <p:oleObj name="Equation" r:id="rId16" imgW="4609800" imgH="76176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4248150"/>
                        <a:ext cx="7377112" cy="12128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310604"/>
              </p:ext>
            </p:extLst>
          </p:nvPr>
        </p:nvGraphicFramePr>
        <p:xfrm>
          <a:off x="587375" y="5580063"/>
          <a:ext cx="6642100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11" name="Equation" r:id="rId18" imgW="4216320" imgH="761760" progId="Equation.3">
                  <p:embed/>
                </p:oleObj>
              </mc:Choice>
              <mc:Fallback>
                <p:oleObj name="Equation" r:id="rId18" imgW="4216320" imgH="76176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5580063"/>
                        <a:ext cx="6642100" cy="11969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43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2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Line 68"/>
          <p:cNvSpPr>
            <a:spLocks noChangeShapeType="1"/>
          </p:cNvSpPr>
          <p:nvPr/>
        </p:nvSpPr>
        <p:spPr bwMode="auto">
          <a:xfrm flipH="1">
            <a:off x="4078890" y="1979671"/>
            <a:ext cx="4531" cy="81407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892" y="326849"/>
            <a:ext cx="8650288" cy="1079500"/>
          </a:xfrm>
        </p:spPr>
        <p:txBody>
          <a:bodyPr/>
          <a:lstStyle/>
          <a:p>
            <a:r>
              <a:rPr lang="en-US" dirty="0"/>
              <a:t>Question 1 </a:t>
            </a:r>
            <a:br>
              <a:rPr lang="en-US" dirty="0"/>
            </a:br>
            <a:r>
              <a:rPr lang="en-US" sz="2000" b="0" dirty="0"/>
              <a:t>b</a:t>
            </a:r>
            <a:r>
              <a:rPr lang="en-US" sz="2000" b="0" dirty="0" smtClean="0"/>
              <a:t>) </a:t>
            </a:r>
            <a:r>
              <a:rPr lang="en-US" sz="1800" b="0" dirty="0" smtClean="0"/>
              <a:t>Calculate transient currents (from the grid and from the generator)</a:t>
            </a:r>
            <a:r>
              <a:rPr lang="en-US" sz="1800" b="0" dirty="0" smtClean="0">
                <a:solidFill>
                  <a:schemeClr val="tx1"/>
                </a:solidFill>
              </a:rPr>
              <a:t/>
            </a:r>
            <a:br>
              <a:rPr lang="en-US" sz="1800" b="0" dirty="0" smtClean="0">
                <a:solidFill>
                  <a:schemeClr val="tx1"/>
                </a:solidFill>
              </a:rPr>
            </a:b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3410" y="2926737"/>
            <a:ext cx="3238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transient </a:t>
            </a:r>
            <a:r>
              <a:rPr lang="en-US" dirty="0" err="1" smtClean="0"/>
              <a:t>reactances</a:t>
            </a:r>
            <a:r>
              <a:rPr lang="en-US" dirty="0" smtClean="0"/>
              <a:t> are:</a:t>
            </a:r>
          </a:p>
          <a:p>
            <a:endParaRPr lang="en-US" sz="1400" i="1" dirty="0"/>
          </a:p>
        </p:txBody>
      </p:sp>
      <p:sp>
        <p:nvSpPr>
          <p:cNvPr id="85" name="Line 67"/>
          <p:cNvSpPr>
            <a:spLocks noChangeShapeType="1"/>
          </p:cNvSpPr>
          <p:nvPr/>
        </p:nvSpPr>
        <p:spPr bwMode="auto">
          <a:xfrm>
            <a:off x="1007912" y="1551661"/>
            <a:ext cx="11523" cy="126892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7" name="Freeform 76"/>
          <p:cNvSpPr>
            <a:spLocks noEditPoints="1"/>
          </p:cNvSpPr>
          <p:nvPr/>
        </p:nvSpPr>
        <p:spPr bwMode="auto">
          <a:xfrm>
            <a:off x="1380074" y="1338382"/>
            <a:ext cx="613977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X’g</a:t>
            </a:r>
            <a:endParaRPr lang="en-US" dirty="0"/>
          </a:p>
        </p:txBody>
      </p:sp>
      <p:sp>
        <p:nvSpPr>
          <p:cNvPr id="83" name="Line 65"/>
          <p:cNvSpPr>
            <a:spLocks noChangeShapeType="1"/>
          </p:cNvSpPr>
          <p:nvPr/>
        </p:nvSpPr>
        <p:spPr bwMode="auto">
          <a:xfrm>
            <a:off x="1861087" y="1557457"/>
            <a:ext cx="360363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6" name="Line 68"/>
          <p:cNvSpPr>
            <a:spLocks noChangeShapeType="1"/>
          </p:cNvSpPr>
          <p:nvPr/>
        </p:nvSpPr>
        <p:spPr bwMode="auto">
          <a:xfrm flipH="1">
            <a:off x="6911845" y="1562774"/>
            <a:ext cx="10144" cy="121720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7" name="Line 69"/>
          <p:cNvSpPr>
            <a:spLocks noChangeShapeType="1"/>
          </p:cNvSpPr>
          <p:nvPr/>
        </p:nvSpPr>
        <p:spPr bwMode="auto">
          <a:xfrm flipH="1" flipV="1">
            <a:off x="1030013" y="1557457"/>
            <a:ext cx="33655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0" name="Line 68"/>
          <p:cNvSpPr>
            <a:spLocks noChangeShapeType="1"/>
          </p:cNvSpPr>
          <p:nvPr/>
        </p:nvSpPr>
        <p:spPr bwMode="auto">
          <a:xfrm flipH="1">
            <a:off x="1012698" y="2793748"/>
            <a:ext cx="5912988" cy="2683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cxnSp>
        <p:nvCxnSpPr>
          <p:cNvPr id="47115" name="Straight Arrow Connector 47114"/>
          <p:cNvCxnSpPr/>
          <p:nvPr/>
        </p:nvCxnSpPr>
        <p:spPr bwMode="auto">
          <a:xfrm flipH="1" flipV="1">
            <a:off x="7128760" y="1853409"/>
            <a:ext cx="5630" cy="6024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Freeform 52"/>
          <p:cNvSpPr>
            <a:spLocks/>
          </p:cNvSpPr>
          <p:nvPr/>
        </p:nvSpPr>
        <p:spPr bwMode="auto">
          <a:xfrm>
            <a:off x="3803207" y="2095451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4" name="Freeform 53"/>
          <p:cNvSpPr>
            <a:spLocks noEditPoints="1"/>
          </p:cNvSpPr>
          <p:nvPr/>
        </p:nvSpPr>
        <p:spPr bwMode="auto">
          <a:xfrm>
            <a:off x="3896075" y="2245811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Freeform 54"/>
          <p:cNvSpPr>
            <a:spLocks noEditPoints="1"/>
          </p:cNvSpPr>
          <p:nvPr/>
        </p:nvSpPr>
        <p:spPr bwMode="auto">
          <a:xfrm>
            <a:off x="2234961" y="1337635"/>
            <a:ext cx="481013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Xt</a:t>
            </a:r>
            <a:endParaRPr lang="en-US" dirty="0"/>
          </a:p>
        </p:txBody>
      </p:sp>
      <p:sp>
        <p:nvSpPr>
          <p:cNvPr id="56" name="Line 65"/>
          <p:cNvSpPr>
            <a:spLocks noChangeShapeType="1"/>
          </p:cNvSpPr>
          <p:nvPr/>
        </p:nvSpPr>
        <p:spPr bwMode="auto">
          <a:xfrm>
            <a:off x="2715974" y="1556710"/>
            <a:ext cx="360363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7" name="Line 69"/>
          <p:cNvSpPr>
            <a:spLocks noChangeShapeType="1"/>
          </p:cNvSpPr>
          <p:nvPr/>
        </p:nvSpPr>
        <p:spPr bwMode="auto">
          <a:xfrm flipH="1" flipV="1">
            <a:off x="1994050" y="1551661"/>
            <a:ext cx="227399" cy="5049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8" name="Freeform 57"/>
          <p:cNvSpPr>
            <a:spLocks noEditPoints="1"/>
          </p:cNvSpPr>
          <p:nvPr/>
        </p:nvSpPr>
        <p:spPr bwMode="auto">
          <a:xfrm>
            <a:off x="3063100" y="1337634"/>
            <a:ext cx="844566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</a:t>
            </a:r>
            <a:r>
              <a:rPr lang="en-US" sz="1200" dirty="0" err="1" smtClean="0"/>
              <a:t>line</a:t>
            </a:r>
            <a:r>
              <a:rPr lang="en-US" sz="1600" dirty="0" smtClean="0"/>
              <a:t>/2</a:t>
            </a:r>
            <a:endParaRPr lang="en-US" sz="2400" dirty="0"/>
          </a:p>
        </p:txBody>
      </p:sp>
      <p:sp>
        <p:nvSpPr>
          <p:cNvPr id="59" name="Freeform 58"/>
          <p:cNvSpPr>
            <a:spLocks noEditPoints="1"/>
          </p:cNvSpPr>
          <p:nvPr/>
        </p:nvSpPr>
        <p:spPr bwMode="auto">
          <a:xfrm>
            <a:off x="4317195" y="1347628"/>
            <a:ext cx="844566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</a:t>
            </a:r>
            <a:r>
              <a:rPr lang="en-US" sz="1200" dirty="0" err="1" smtClean="0"/>
              <a:t>line</a:t>
            </a:r>
            <a:r>
              <a:rPr lang="en-US" sz="1600" dirty="0" smtClean="0"/>
              <a:t>/2</a:t>
            </a:r>
            <a:endParaRPr lang="en-US" sz="2400" dirty="0"/>
          </a:p>
        </p:txBody>
      </p:sp>
      <p:sp>
        <p:nvSpPr>
          <p:cNvPr id="60" name="Line 65"/>
          <p:cNvSpPr>
            <a:spLocks noChangeShapeType="1"/>
          </p:cNvSpPr>
          <p:nvPr/>
        </p:nvSpPr>
        <p:spPr bwMode="auto">
          <a:xfrm>
            <a:off x="3917988" y="1551662"/>
            <a:ext cx="399208" cy="678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1" name="Line 65"/>
          <p:cNvSpPr>
            <a:spLocks noChangeShapeType="1"/>
          </p:cNvSpPr>
          <p:nvPr/>
        </p:nvSpPr>
        <p:spPr bwMode="auto">
          <a:xfrm>
            <a:off x="5157954" y="1569436"/>
            <a:ext cx="360363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2" name="Freeform 61"/>
          <p:cNvSpPr>
            <a:spLocks noEditPoints="1"/>
          </p:cNvSpPr>
          <p:nvPr/>
        </p:nvSpPr>
        <p:spPr bwMode="auto">
          <a:xfrm>
            <a:off x="5531828" y="1349614"/>
            <a:ext cx="613978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X’k</a:t>
            </a:r>
            <a:endParaRPr lang="en-US" dirty="0"/>
          </a:p>
        </p:txBody>
      </p:sp>
      <p:sp>
        <p:nvSpPr>
          <p:cNvPr id="63" name="Line 69"/>
          <p:cNvSpPr>
            <a:spLocks noChangeShapeType="1"/>
          </p:cNvSpPr>
          <p:nvPr/>
        </p:nvSpPr>
        <p:spPr bwMode="auto">
          <a:xfrm flipH="1" flipV="1">
            <a:off x="5181767" y="1568689"/>
            <a:ext cx="33655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4" name="Line 69"/>
          <p:cNvSpPr>
            <a:spLocks noChangeShapeType="1"/>
          </p:cNvSpPr>
          <p:nvPr/>
        </p:nvSpPr>
        <p:spPr bwMode="auto">
          <a:xfrm flipH="1">
            <a:off x="6145806" y="1551662"/>
            <a:ext cx="786196" cy="1504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67" name="Object 5"/>
          <p:cNvGraphicFramePr>
            <a:graphicFrameLocks noChangeAspect="1"/>
          </p:cNvGraphicFramePr>
          <p:nvPr>
            <p:extLst/>
          </p:nvPr>
        </p:nvGraphicFramePr>
        <p:xfrm>
          <a:off x="4370433" y="2034232"/>
          <a:ext cx="484188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73" name="Kaava" r:id="rId4" imgW="253800" imgH="406080" progId="Equation.3">
                  <p:embed/>
                </p:oleObj>
              </mc:Choice>
              <mc:Fallback>
                <p:oleObj name="Kaava" r:id="rId4" imgW="2538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0433" y="2034232"/>
                        <a:ext cx="484188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4088904" y="1558449"/>
            <a:ext cx="0" cy="4757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3204" y="692696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992617"/>
              </p:ext>
            </p:extLst>
          </p:nvPr>
        </p:nvGraphicFramePr>
        <p:xfrm>
          <a:off x="7226300" y="1979613"/>
          <a:ext cx="4349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74" name="Kaava" r:id="rId6" imgW="228600" imgH="253800" progId="Equation.3">
                  <p:embed/>
                </p:oleObj>
              </mc:Choice>
              <mc:Fallback>
                <p:oleObj name="Kaava" r:id="rId6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6300" y="1979613"/>
                        <a:ext cx="43497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529988"/>
              </p:ext>
            </p:extLst>
          </p:nvPr>
        </p:nvGraphicFramePr>
        <p:xfrm>
          <a:off x="4110740" y="1605070"/>
          <a:ext cx="3381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75" name="Kaava" r:id="rId8" imgW="177480" imgH="253800" progId="Equation.3">
                  <p:embed/>
                </p:oleObj>
              </mc:Choice>
              <mc:Fallback>
                <p:oleObj name="Kaava" r:id="rId8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0740" y="1605070"/>
                        <a:ext cx="338137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Arrow Connector 40"/>
          <p:cNvCxnSpPr/>
          <p:nvPr/>
        </p:nvCxnSpPr>
        <p:spPr bwMode="auto">
          <a:xfrm flipH="1" flipV="1">
            <a:off x="869327" y="1817613"/>
            <a:ext cx="5630" cy="6024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4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995771"/>
              </p:ext>
            </p:extLst>
          </p:nvPr>
        </p:nvGraphicFramePr>
        <p:xfrm>
          <a:off x="457200" y="1935163"/>
          <a:ext cx="41116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76" name="Kaava" r:id="rId10" imgW="215640" imgH="253800" progId="Equation.3">
                  <p:embed/>
                </p:oleObj>
              </mc:Choice>
              <mc:Fallback>
                <p:oleObj name="Kaava" r:id="rId10" imgW="2156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35163"/>
                        <a:ext cx="411163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771693"/>
              </p:ext>
            </p:extLst>
          </p:nvPr>
        </p:nvGraphicFramePr>
        <p:xfrm>
          <a:off x="541338" y="3300413"/>
          <a:ext cx="432117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77" name="Equation" r:id="rId12" imgW="2120760" imgH="406080" progId="Equation.3">
                  <p:embed/>
                </p:oleObj>
              </mc:Choice>
              <mc:Fallback>
                <p:oleObj name="Equation" r:id="rId12" imgW="21207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300413"/>
                        <a:ext cx="4321175" cy="828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214287"/>
              </p:ext>
            </p:extLst>
          </p:nvPr>
        </p:nvGraphicFramePr>
        <p:xfrm>
          <a:off x="5426075" y="3524250"/>
          <a:ext cx="1439863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78" name="Equation" r:id="rId14" imgW="698400" imgH="215640" progId="Equation.3">
                  <p:embed/>
                </p:oleObj>
              </mc:Choice>
              <mc:Fallback>
                <p:oleObj name="Equation" r:id="rId14" imgW="698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6075" y="3524250"/>
                        <a:ext cx="1439863" cy="439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236668"/>
              </p:ext>
            </p:extLst>
          </p:nvPr>
        </p:nvGraphicFramePr>
        <p:xfrm>
          <a:off x="604838" y="4241800"/>
          <a:ext cx="7804150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79" name="Equation" r:id="rId16" imgW="4876560" imgH="761760" progId="Equation.3">
                  <p:embed/>
                </p:oleObj>
              </mc:Choice>
              <mc:Fallback>
                <p:oleObj name="Equation" r:id="rId16" imgW="487656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4241800"/>
                        <a:ext cx="7804150" cy="12144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164848"/>
              </p:ext>
            </p:extLst>
          </p:nvPr>
        </p:nvGraphicFramePr>
        <p:xfrm>
          <a:off x="593725" y="5556250"/>
          <a:ext cx="5338763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80" name="Equation" r:id="rId18" imgW="3390840" imgH="761760" progId="Equation.3">
                  <p:embed/>
                </p:oleObj>
              </mc:Choice>
              <mc:Fallback>
                <p:oleObj name="Equation" r:id="rId18" imgW="339084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5556250"/>
                        <a:ext cx="5338763" cy="11969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836752"/>
              </p:ext>
            </p:extLst>
          </p:nvPr>
        </p:nvGraphicFramePr>
        <p:xfrm>
          <a:off x="6660635" y="5948761"/>
          <a:ext cx="1003487" cy="411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81" name="Kaava" r:id="rId20" imgW="583947" imgH="241195" progId="Equation.3">
                  <p:embed/>
                </p:oleObj>
              </mc:Choice>
              <mc:Fallback>
                <p:oleObj name="Kaava" r:id="rId20" imgW="583947" imgH="24119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635" y="5948761"/>
                        <a:ext cx="1003487" cy="4112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861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Line 68"/>
          <p:cNvSpPr>
            <a:spLocks noChangeShapeType="1"/>
          </p:cNvSpPr>
          <p:nvPr/>
        </p:nvSpPr>
        <p:spPr bwMode="auto">
          <a:xfrm flipH="1">
            <a:off x="4078890" y="1979671"/>
            <a:ext cx="4531" cy="81407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892" y="326849"/>
            <a:ext cx="8650288" cy="1079500"/>
          </a:xfrm>
        </p:spPr>
        <p:txBody>
          <a:bodyPr/>
          <a:lstStyle/>
          <a:p>
            <a:r>
              <a:rPr lang="en-US" dirty="0"/>
              <a:t>Question 1 </a:t>
            </a:r>
            <a:br>
              <a:rPr lang="en-US" dirty="0"/>
            </a:br>
            <a:r>
              <a:rPr lang="en-US" sz="2000" b="0" dirty="0" smtClean="0"/>
              <a:t>c) </a:t>
            </a:r>
            <a:r>
              <a:rPr lang="en-US" sz="1800" b="0" dirty="0" smtClean="0"/>
              <a:t>Calculate steady-state currents (from the grid and from the generator)</a:t>
            </a:r>
            <a:r>
              <a:rPr lang="en-US" sz="1800" b="0" dirty="0" smtClean="0">
                <a:solidFill>
                  <a:schemeClr val="tx1"/>
                </a:solidFill>
              </a:rPr>
              <a:t/>
            </a:r>
            <a:br>
              <a:rPr lang="en-US" sz="1800" b="0" dirty="0" smtClean="0">
                <a:solidFill>
                  <a:schemeClr val="tx1"/>
                </a:solidFill>
              </a:rPr>
            </a:b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85" name="Line 67"/>
          <p:cNvSpPr>
            <a:spLocks noChangeShapeType="1"/>
          </p:cNvSpPr>
          <p:nvPr/>
        </p:nvSpPr>
        <p:spPr bwMode="auto">
          <a:xfrm>
            <a:off x="1007912" y="1551661"/>
            <a:ext cx="11523" cy="126892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7" name="Freeform 76"/>
          <p:cNvSpPr>
            <a:spLocks noEditPoints="1"/>
          </p:cNvSpPr>
          <p:nvPr/>
        </p:nvSpPr>
        <p:spPr bwMode="auto">
          <a:xfrm>
            <a:off x="1380074" y="1338382"/>
            <a:ext cx="613977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Xg</a:t>
            </a:r>
            <a:endParaRPr lang="en-US" dirty="0"/>
          </a:p>
        </p:txBody>
      </p:sp>
      <p:sp>
        <p:nvSpPr>
          <p:cNvPr id="86" name="Line 68"/>
          <p:cNvSpPr>
            <a:spLocks noChangeShapeType="1"/>
          </p:cNvSpPr>
          <p:nvPr/>
        </p:nvSpPr>
        <p:spPr bwMode="auto">
          <a:xfrm flipH="1">
            <a:off x="6911845" y="1562774"/>
            <a:ext cx="10144" cy="121720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7" name="Line 69"/>
          <p:cNvSpPr>
            <a:spLocks noChangeShapeType="1"/>
          </p:cNvSpPr>
          <p:nvPr/>
        </p:nvSpPr>
        <p:spPr bwMode="auto">
          <a:xfrm flipH="1" flipV="1">
            <a:off x="1030013" y="1557457"/>
            <a:ext cx="33655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0" name="Line 68"/>
          <p:cNvSpPr>
            <a:spLocks noChangeShapeType="1"/>
          </p:cNvSpPr>
          <p:nvPr/>
        </p:nvSpPr>
        <p:spPr bwMode="auto">
          <a:xfrm flipH="1">
            <a:off x="1012698" y="2793748"/>
            <a:ext cx="5912988" cy="2683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cxnSp>
        <p:nvCxnSpPr>
          <p:cNvPr id="47115" name="Straight Arrow Connector 47114"/>
          <p:cNvCxnSpPr/>
          <p:nvPr/>
        </p:nvCxnSpPr>
        <p:spPr bwMode="auto">
          <a:xfrm flipH="1" flipV="1">
            <a:off x="7128760" y="1853409"/>
            <a:ext cx="5630" cy="6024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Freeform 52"/>
          <p:cNvSpPr>
            <a:spLocks/>
          </p:cNvSpPr>
          <p:nvPr/>
        </p:nvSpPr>
        <p:spPr bwMode="auto">
          <a:xfrm>
            <a:off x="3803207" y="2095451"/>
            <a:ext cx="557213" cy="561975"/>
          </a:xfrm>
          <a:custGeom>
            <a:avLst/>
            <a:gdLst>
              <a:gd name="T0" fmla="*/ 0 w 351"/>
              <a:gd name="T1" fmla="*/ 177 h 354"/>
              <a:gd name="T2" fmla="*/ 176 w 351"/>
              <a:gd name="T3" fmla="*/ 0 h 354"/>
              <a:gd name="T4" fmla="*/ 351 w 351"/>
              <a:gd name="T5" fmla="*/ 177 h 354"/>
              <a:gd name="T6" fmla="*/ 351 w 351"/>
              <a:gd name="T7" fmla="*/ 177 h 354"/>
              <a:gd name="T8" fmla="*/ 176 w 351"/>
              <a:gd name="T9" fmla="*/ 354 h 354"/>
              <a:gd name="T10" fmla="*/ 0 w 351"/>
              <a:gd name="T11" fmla="*/ 17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1" h="354">
                <a:moveTo>
                  <a:pt x="0" y="177"/>
                </a:moveTo>
                <a:cubicBezTo>
                  <a:pt x="0" y="79"/>
                  <a:pt x="79" y="0"/>
                  <a:pt x="176" y="0"/>
                </a:cubicBezTo>
                <a:cubicBezTo>
                  <a:pt x="273" y="0"/>
                  <a:pt x="351" y="79"/>
                  <a:pt x="351" y="177"/>
                </a:cubicBezTo>
                <a:cubicBezTo>
                  <a:pt x="351" y="177"/>
                  <a:pt x="351" y="177"/>
                  <a:pt x="351" y="177"/>
                </a:cubicBezTo>
                <a:cubicBezTo>
                  <a:pt x="351" y="275"/>
                  <a:pt x="273" y="354"/>
                  <a:pt x="176" y="354"/>
                </a:cubicBezTo>
                <a:cubicBezTo>
                  <a:pt x="79" y="354"/>
                  <a:pt x="0" y="275"/>
                  <a:pt x="0" y="177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4" name="Freeform 53"/>
          <p:cNvSpPr>
            <a:spLocks noEditPoints="1"/>
          </p:cNvSpPr>
          <p:nvPr/>
        </p:nvSpPr>
        <p:spPr bwMode="auto">
          <a:xfrm>
            <a:off x="3896075" y="2245811"/>
            <a:ext cx="371475" cy="187325"/>
          </a:xfrm>
          <a:custGeom>
            <a:avLst/>
            <a:gdLst>
              <a:gd name="T0" fmla="*/ 234 w 468"/>
              <a:gd name="T1" fmla="*/ 117 h 234"/>
              <a:gd name="T2" fmla="*/ 351 w 468"/>
              <a:gd name="T3" fmla="*/ 234 h 234"/>
              <a:gd name="T4" fmla="*/ 468 w 468"/>
              <a:gd name="T5" fmla="*/ 117 h 234"/>
              <a:gd name="T6" fmla="*/ 468 w 468"/>
              <a:gd name="T7" fmla="*/ 117 h 234"/>
              <a:gd name="T8" fmla="*/ 0 w 468"/>
              <a:gd name="T9" fmla="*/ 117 h 234"/>
              <a:gd name="T10" fmla="*/ 117 w 468"/>
              <a:gd name="T11" fmla="*/ 0 h 234"/>
              <a:gd name="T12" fmla="*/ 234 w 468"/>
              <a:gd name="T13" fmla="*/ 117 h 234"/>
              <a:gd name="T14" fmla="*/ 234 w 468"/>
              <a:gd name="T15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8" h="234">
                <a:moveTo>
                  <a:pt x="234" y="117"/>
                </a:moveTo>
                <a:cubicBezTo>
                  <a:pt x="234" y="182"/>
                  <a:pt x="287" y="234"/>
                  <a:pt x="351" y="234"/>
                </a:cubicBezTo>
                <a:cubicBezTo>
                  <a:pt x="416" y="234"/>
                  <a:pt x="468" y="182"/>
                  <a:pt x="468" y="117"/>
                </a:cubicBezTo>
                <a:cubicBezTo>
                  <a:pt x="468" y="117"/>
                  <a:pt x="468" y="117"/>
                  <a:pt x="468" y="117"/>
                </a:cubicBezTo>
                <a:moveTo>
                  <a:pt x="0" y="117"/>
                </a:moveTo>
                <a:cubicBezTo>
                  <a:pt x="0" y="53"/>
                  <a:pt x="53" y="0"/>
                  <a:pt x="117" y="0"/>
                </a:cubicBezTo>
                <a:cubicBezTo>
                  <a:pt x="182" y="0"/>
                  <a:pt x="234" y="53"/>
                  <a:pt x="234" y="117"/>
                </a:cubicBezTo>
                <a:cubicBezTo>
                  <a:pt x="234" y="117"/>
                  <a:pt x="234" y="117"/>
                  <a:pt x="234" y="117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Freeform 54"/>
          <p:cNvSpPr>
            <a:spLocks noEditPoints="1"/>
          </p:cNvSpPr>
          <p:nvPr/>
        </p:nvSpPr>
        <p:spPr bwMode="auto">
          <a:xfrm>
            <a:off x="2234961" y="1337635"/>
            <a:ext cx="481013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Xt</a:t>
            </a:r>
            <a:endParaRPr lang="en-US" dirty="0"/>
          </a:p>
        </p:txBody>
      </p:sp>
      <p:sp>
        <p:nvSpPr>
          <p:cNvPr id="56" name="Line 65"/>
          <p:cNvSpPr>
            <a:spLocks noChangeShapeType="1"/>
          </p:cNvSpPr>
          <p:nvPr/>
        </p:nvSpPr>
        <p:spPr bwMode="auto">
          <a:xfrm>
            <a:off x="2715974" y="1556710"/>
            <a:ext cx="360363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7" name="Line 69"/>
          <p:cNvSpPr>
            <a:spLocks noChangeShapeType="1"/>
          </p:cNvSpPr>
          <p:nvPr/>
        </p:nvSpPr>
        <p:spPr bwMode="auto">
          <a:xfrm flipH="1" flipV="1">
            <a:off x="1994050" y="1551661"/>
            <a:ext cx="227399" cy="5049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8" name="Freeform 57"/>
          <p:cNvSpPr>
            <a:spLocks noEditPoints="1"/>
          </p:cNvSpPr>
          <p:nvPr/>
        </p:nvSpPr>
        <p:spPr bwMode="auto">
          <a:xfrm>
            <a:off x="3063100" y="1337634"/>
            <a:ext cx="844566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</a:t>
            </a:r>
            <a:r>
              <a:rPr lang="en-US" sz="1200" dirty="0" err="1" smtClean="0"/>
              <a:t>line</a:t>
            </a:r>
            <a:r>
              <a:rPr lang="en-US" sz="1600" dirty="0" smtClean="0"/>
              <a:t>/2</a:t>
            </a:r>
            <a:endParaRPr lang="en-US" sz="2400" dirty="0"/>
          </a:p>
        </p:txBody>
      </p:sp>
      <p:sp>
        <p:nvSpPr>
          <p:cNvPr id="59" name="Freeform 58"/>
          <p:cNvSpPr>
            <a:spLocks noEditPoints="1"/>
          </p:cNvSpPr>
          <p:nvPr/>
        </p:nvSpPr>
        <p:spPr bwMode="auto">
          <a:xfrm>
            <a:off x="4317195" y="1347628"/>
            <a:ext cx="844566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</a:t>
            </a:r>
            <a:r>
              <a:rPr lang="en-US" sz="1200" dirty="0" err="1" smtClean="0"/>
              <a:t>line</a:t>
            </a:r>
            <a:r>
              <a:rPr lang="en-US" sz="1600" dirty="0" smtClean="0"/>
              <a:t>/2</a:t>
            </a:r>
            <a:endParaRPr lang="en-US" sz="2400" dirty="0"/>
          </a:p>
        </p:txBody>
      </p:sp>
      <p:sp>
        <p:nvSpPr>
          <p:cNvPr id="60" name="Line 65"/>
          <p:cNvSpPr>
            <a:spLocks noChangeShapeType="1"/>
          </p:cNvSpPr>
          <p:nvPr/>
        </p:nvSpPr>
        <p:spPr bwMode="auto">
          <a:xfrm>
            <a:off x="3917988" y="1551662"/>
            <a:ext cx="399208" cy="678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1" name="Line 65"/>
          <p:cNvSpPr>
            <a:spLocks noChangeShapeType="1"/>
          </p:cNvSpPr>
          <p:nvPr/>
        </p:nvSpPr>
        <p:spPr bwMode="auto">
          <a:xfrm>
            <a:off x="5157954" y="1569436"/>
            <a:ext cx="360363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2" name="Freeform 61"/>
          <p:cNvSpPr>
            <a:spLocks noEditPoints="1"/>
          </p:cNvSpPr>
          <p:nvPr/>
        </p:nvSpPr>
        <p:spPr bwMode="auto">
          <a:xfrm>
            <a:off x="5531828" y="1349614"/>
            <a:ext cx="613978" cy="219075"/>
          </a:xfrm>
          <a:custGeom>
            <a:avLst/>
            <a:gdLst>
              <a:gd name="T0" fmla="*/ 1 w 606"/>
              <a:gd name="T1" fmla="*/ 92 h 274"/>
              <a:gd name="T2" fmla="*/ 74 w 606"/>
              <a:gd name="T3" fmla="*/ 2 h 274"/>
              <a:gd name="T4" fmla="*/ 153 w 606"/>
              <a:gd name="T5" fmla="*/ 85 h 274"/>
              <a:gd name="T6" fmla="*/ 153 w 606"/>
              <a:gd name="T7" fmla="*/ 92 h 274"/>
              <a:gd name="T8" fmla="*/ 225 w 606"/>
              <a:gd name="T9" fmla="*/ 2 h 274"/>
              <a:gd name="T10" fmla="*/ 304 w 606"/>
              <a:gd name="T11" fmla="*/ 85 h 274"/>
              <a:gd name="T12" fmla="*/ 304 w 606"/>
              <a:gd name="T13" fmla="*/ 92 h 274"/>
              <a:gd name="T14" fmla="*/ 376 w 606"/>
              <a:gd name="T15" fmla="*/ 2 h 274"/>
              <a:gd name="T16" fmla="*/ 455 w 606"/>
              <a:gd name="T17" fmla="*/ 85 h 274"/>
              <a:gd name="T18" fmla="*/ 455 w 606"/>
              <a:gd name="T19" fmla="*/ 92 h 274"/>
              <a:gd name="T20" fmla="*/ 528 w 606"/>
              <a:gd name="T21" fmla="*/ 2 h 274"/>
              <a:gd name="T22" fmla="*/ 606 w 606"/>
              <a:gd name="T23" fmla="*/ 85 h 274"/>
              <a:gd name="T24" fmla="*/ 606 w 606"/>
              <a:gd name="T25" fmla="*/ 92 h 274"/>
              <a:gd name="T26" fmla="*/ 1 w 606"/>
              <a:gd name="T27" fmla="*/ 92 h 274"/>
              <a:gd name="T28" fmla="*/ 1 w 606"/>
              <a:gd name="T29" fmla="*/ 274 h 274"/>
              <a:gd name="T30" fmla="*/ 606 w 606"/>
              <a:gd name="T31" fmla="*/ 92 h 274"/>
              <a:gd name="T32" fmla="*/ 606 w 606"/>
              <a:gd name="T33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06" h="274">
                <a:moveTo>
                  <a:pt x="1" y="92"/>
                </a:moveTo>
                <a:cubicBezTo>
                  <a:pt x="0" y="44"/>
                  <a:pt x="32" y="4"/>
                  <a:pt x="74" y="2"/>
                </a:cubicBezTo>
                <a:cubicBezTo>
                  <a:pt x="116" y="0"/>
                  <a:pt x="151" y="37"/>
                  <a:pt x="153" y="85"/>
                </a:cubicBezTo>
                <a:cubicBezTo>
                  <a:pt x="153" y="88"/>
                  <a:pt x="153" y="90"/>
                  <a:pt x="153" y="92"/>
                </a:cubicBezTo>
                <a:cubicBezTo>
                  <a:pt x="151" y="44"/>
                  <a:pt x="183" y="4"/>
                  <a:pt x="225" y="2"/>
                </a:cubicBezTo>
                <a:cubicBezTo>
                  <a:pt x="267" y="0"/>
                  <a:pt x="302" y="37"/>
                  <a:pt x="304" y="85"/>
                </a:cubicBezTo>
                <a:cubicBezTo>
                  <a:pt x="304" y="88"/>
                  <a:pt x="304" y="90"/>
                  <a:pt x="304" y="92"/>
                </a:cubicBezTo>
                <a:cubicBezTo>
                  <a:pt x="302" y="44"/>
                  <a:pt x="335" y="4"/>
                  <a:pt x="376" y="2"/>
                </a:cubicBezTo>
                <a:cubicBezTo>
                  <a:pt x="418" y="0"/>
                  <a:pt x="453" y="37"/>
                  <a:pt x="455" y="85"/>
                </a:cubicBezTo>
                <a:cubicBezTo>
                  <a:pt x="455" y="88"/>
                  <a:pt x="455" y="90"/>
                  <a:pt x="455" y="92"/>
                </a:cubicBezTo>
                <a:cubicBezTo>
                  <a:pt x="453" y="44"/>
                  <a:pt x="486" y="4"/>
                  <a:pt x="528" y="2"/>
                </a:cubicBezTo>
                <a:cubicBezTo>
                  <a:pt x="569" y="0"/>
                  <a:pt x="605" y="37"/>
                  <a:pt x="606" y="85"/>
                </a:cubicBezTo>
                <a:cubicBezTo>
                  <a:pt x="606" y="88"/>
                  <a:pt x="606" y="90"/>
                  <a:pt x="606" y="92"/>
                </a:cubicBezTo>
                <a:moveTo>
                  <a:pt x="1" y="92"/>
                </a:moveTo>
                <a:lnTo>
                  <a:pt x="1" y="274"/>
                </a:lnTo>
                <a:moveTo>
                  <a:pt x="606" y="92"/>
                </a:moveTo>
                <a:lnTo>
                  <a:pt x="606" y="274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Xk</a:t>
            </a:r>
            <a:endParaRPr lang="en-US" dirty="0"/>
          </a:p>
        </p:txBody>
      </p:sp>
      <p:sp>
        <p:nvSpPr>
          <p:cNvPr id="63" name="Line 69"/>
          <p:cNvSpPr>
            <a:spLocks noChangeShapeType="1"/>
          </p:cNvSpPr>
          <p:nvPr/>
        </p:nvSpPr>
        <p:spPr bwMode="auto">
          <a:xfrm flipH="1" flipV="1">
            <a:off x="5181767" y="1568689"/>
            <a:ext cx="33655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4" name="Line 69"/>
          <p:cNvSpPr>
            <a:spLocks noChangeShapeType="1"/>
          </p:cNvSpPr>
          <p:nvPr/>
        </p:nvSpPr>
        <p:spPr bwMode="auto">
          <a:xfrm flipH="1">
            <a:off x="6145806" y="1551662"/>
            <a:ext cx="786196" cy="1504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67" name="Object 5"/>
          <p:cNvGraphicFramePr>
            <a:graphicFrameLocks noChangeAspect="1"/>
          </p:cNvGraphicFramePr>
          <p:nvPr>
            <p:extLst/>
          </p:nvPr>
        </p:nvGraphicFramePr>
        <p:xfrm>
          <a:off x="4370433" y="2034232"/>
          <a:ext cx="484188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71" name="Kaava" r:id="rId4" imgW="253800" imgH="406080" progId="Equation.3">
                  <p:embed/>
                </p:oleObj>
              </mc:Choice>
              <mc:Fallback>
                <p:oleObj name="Kaava" r:id="rId4" imgW="2538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0433" y="2034232"/>
                        <a:ext cx="484188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4088904" y="1558449"/>
            <a:ext cx="0" cy="4757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3204" y="692696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532638"/>
              </p:ext>
            </p:extLst>
          </p:nvPr>
        </p:nvGraphicFramePr>
        <p:xfrm>
          <a:off x="7226300" y="1979613"/>
          <a:ext cx="4349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72" name="Kaava" r:id="rId6" imgW="228600" imgH="253800" progId="Equation.3">
                  <p:embed/>
                </p:oleObj>
              </mc:Choice>
              <mc:Fallback>
                <p:oleObj name="Kaava" r:id="rId6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6300" y="1979613"/>
                        <a:ext cx="43497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964218"/>
              </p:ext>
            </p:extLst>
          </p:nvPr>
        </p:nvGraphicFramePr>
        <p:xfrm>
          <a:off x="4110740" y="1605070"/>
          <a:ext cx="3381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73" name="Kaava" r:id="rId8" imgW="177480" imgH="253800" progId="Equation.3">
                  <p:embed/>
                </p:oleObj>
              </mc:Choice>
              <mc:Fallback>
                <p:oleObj name="Kaava" r:id="rId8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0740" y="1605070"/>
                        <a:ext cx="338137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Arrow Connector 40"/>
          <p:cNvCxnSpPr/>
          <p:nvPr/>
        </p:nvCxnSpPr>
        <p:spPr bwMode="auto">
          <a:xfrm flipH="1" flipV="1">
            <a:off x="869327" y="1817613"/>
            <a:ext cx="5630" cy="6024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4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670942"/>
              </p:ext>
            </p:extLst>
          </p:nvPr>
        </p:nvGraphicFramePr>
        <p:xfrm>
          <a:off x="457200" y="1935163"/>
          <a:ext cx="41116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74" name="Kaava" r:id="rId10" imgW="215640" imgH="253800" progId="Equation.3">
                  <p:embed/>
                </p:oleObj>
              </mc:Choice>
              <mc:Fallback>
                <p:oleObj name="Kaava" r:id="rId10" imgW="2156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35163"/>
                        <a:ext cx="411163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286741"/>
              </p:ext>
            </p:extLst>
          </p:nvPr>
        </p:nvGraphicFramePr>
        <p:xfrm>
          <a:off x="2622550" y="3524250"/>
          <a:ext cx="2079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75" name="Kaava" r:id="rId12" imgW="101520" imgH="190440" progId="Equation.3">
                  <p:embed/>
                </p:oleObj>
              </mc:Choice>
              <mc:Fallback>
                <p:oleObj name="Kaava" r:id="rId12" imgW="1015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2550" y="3524250"/>
                        <a:ext cx="207963" cy="387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163072"/>
              </p:ext>
            </p:extLst>
          </p:nvPr>
        </p:nvGraphicFramePr>
        <p:xfrm>
          <a:off x="608013" y="3259138"/>
          <a:ext cx="8434387" cy="138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76" name="Equation" r:id="rId14" imgW="4622760" imgH="761760" progId="Equation.3">
                  <p:embed/>
                </p:oleObj>
              </mc:Choice>
              <mc:Fallback>
                <p:oleObj name="Equation" r:id="rId14" imgW="462276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3259138"/>
                        <a:ext cx="8434387" cy="13827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320043"/>
              </p:ext>
            </p:extLst>
          </p:nvPr>
        </p:nvGraphicFramePr>
        <p:xfrm>
          <a:off x="595313" y="4924425"/>
          <a:ext cx="6024562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77" name="Equation" r:id="rId16" imgW="3377880" imgH="761760" progId="Equation.3">
                  <p:embed/>
                </p:oleObj>
              </mc:Choice>
              <mc:Fallback>
                <p:oleObj name="Equation" r:id="rId16" imgW="337788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4924425"/>
                        <a:ext cx="6024562" cy="13557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74641"/>
              </p:ext>
            </p:extLst>
          </p:nvPr>
        </p:nvGraphicFramePr>
        <p:xfrm>
          <a:off x="7411626" y="5220589"/>
          <a:ext cx="1094375" cy="518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78" name="Kaava" r:id="rId18" imgW="507960" imgH="241200" progId="Equation.3">
                  <p:embed/>
                </p:oleObj>
              </mc:Choice>
              <mc:Fallback>
                <p:oleObj name="Kaava" r:id="rId18" imgW="507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1626" y="5220589"/>
                        <a:ext cx="1094375" cy="5182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15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Question 2 </a:t>
            </a:r>
            <a: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b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Rectangle 544"/>
          <p:cNvSpPr>
            <a:spLocks noChangeArrowheads="1"/>
          </p:cNvSpPr>
          <p:nvPr/>
        </p:nvSpPr>
        <p:spPr bwMode="auto">
          <a:xfrm>
            <a:off x="416496" y="3902619"/>
            <a:ext cx="103752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580" name="Picture 7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32" y="1340768"/>
            <a:ext cx="5328592" cy="263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848544" y="4509120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Starting from the power-angle equations,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define the maximum line reactance X so that the power plant can feed its full active power P</a:t>
            </a:r>
            <a:r>
              <a:rPr lang="en-US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without exceeding the maximum apparent power S</a:t>
            </a:r>
            <a:r>
              <a:rPr lang="en-US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Voltage of the transmission network is constant U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410 kV and it doesn’t consume any reactive power, that is Q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0.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42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">
  <a:themeElements>
    <a:clrScheme name="aalto_teknillinen_edi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teknillinen_edit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aalto_teknillinen_edi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</Template>
  <TotalTime>16565</TotalTime>
  <Words>729</Words>
  <Application>Microsoft Office PowerPoint</Application>
  <PresentationFormat>A4 Paper (210x297 mm)</PresentationFormat>
  <Paragraphs>284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Aalto</vt:lpstr>
      <vt:lpstr>Kaava</vt:lpstr>
      <vt:lpstr>Equation</vt:lpstr>
      <vt:lpstr>Bitmap Image</vt:lpstr>
      <vt:lpstr>Exercise 7</vt:lpstr>
      <vt:lpstr>Question 1</vt:lpstr>
      <vt:lpstr>Question 1  What is the voltage at the fault location prior to the fault?   </vt:lpstr>
      <vt:lpstr>Question 1  What is the voltage at the fault location prior to the fault?   </vt:lpstr>
      <vt:lpstr>Question 1  What is the voltage at the fault location prior to the fault?   </vt:lpstr>
      <vt:lpstr>Question 1  a) Calculate sub-transient currents (from the grid and from the generator) </vt:lpstr>
      <vt:lpstr>Question 1  b) Calculate transient currents (from the grid and from the generator) </vt:lpstr>
      <vt:lpstr>Question 1  c) Calculate steady-state currents (from the grid and from the generator) </vt:lpstr>
      <vt:lpstr>Question 2   </vt:lpstr>
      <vt:lpstr>Question 2   Define maximum line reactance</vt:lpstr>
      <vt:lpstr>Question 2   Define maximum line reactance</vt:lpstr>
      <vt:lpstr>Question 2   Define maximum line reactance</vt:lpstr>
      <vt:lpstr>Question 3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 4   </vt:lpstr>
      <vt:lpstr>Question 4   a) at generator voltage level</vt:lpstr>
      <vt:lpstr>Question 4   a) current and voltage at generator</vt:lpstr>
      <vt:lpstr>Question 4   a) current and voltage at generator</vt:lpstr>
      <vt:lpstr>Question 4   b) per unit approach</vt:lpstr>
      <vt:lpstr>Question 4   b) per unit approach</vt:lpstr>
      <vt:lpstr>Question 4   b) per unit approach</vt:lpstr>
      <vt:lpstr>Question 4   b) per unit approach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7</dc:title>
  <dc:creator>Toni Tukia</dc:creator>
  <cp:lastModifiedBy>Matti Lehtonen</cp:lastModifiedBy>
  <cp:revision>426</cp:revision>
  <cp:lastPrinted>2017-11-10T11:20:07Z</cp:lastPrinted>
  <dcterms:created xsi:type="dcterms:W3CDTF">2012-09-17T04:28:57Z</dcterms:created>
  <dcterms:modified xsi:type="dcterms:W3CDTF">2018-07-19T09:07:00Z</dcterms:modified>
</cp:coreProperties>
</file>