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1" r:id="rId3"/>
    <p:sldId id="282" r:id="rId4"/>
    <p:sldId id="283" r:id="rId5"/>
    <p:sldId id="272" r:id="rId6"/>
    <p:sldId id="284" r:id="rId7"/>
    <p:sldId id="285" r:id="rId8"/>
    <p:sldId id="273" r:id="rId9"/>
    <p:sldId id="278" r:id="rId10"/>
    <p:sldId id="289" r:id="rId11"/>
    <p:sldId id="286" r:id="rId12"/>
    <p:sldId id="287" r:id="rId13"/>
    <p:sldId id="288" r:id="rId14"/>
  </p:sldIdLst>
  <p:sldSz cx="9906000" cy="6858000" type="A4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kia Toni" initials="TT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70233" autoAdjust="0"/>
  </p:normalViewPr>
  <p:slideViewPr>
    <p:cSldViewPr>
      <p:cViewPr varScale="1">
        <p:scale>
          <a:sx n="93" d="100"/>
          <a:sy n="93" d="100"/>
        </p:scale>
        <p:origin x="-1908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17T16:43:23.361" idx="4">
    <p:pos x="5135" y="1587"/>
    <p:text>See the additional information (if you wish) how this Figure can be thought to be formed.</p:text>
    <p:extLst>
      <p:ext uri="{C676402C-5697-4E1C-873F-D02D1690AC5C}">
        <p15:threadingInfo xmlns:p15="http://schemas.microsoft.com/office/powerpoint/2012/main" timeZoneBias="-120"/>
      </p:ext>
    </p:extLst>
  </p:cm>
  <p:cm authorId="1" dt="2017-11-17T16:46:21.471" idx="5">
    <p:pos x="5135" y="1723"/>
    <p:text>https://mycourses.aalto.fi/pluginfile.php/539635/mod_folder/content/0/Power%20systems_exercise8%20Q3%20additional%20info.pdf?forcedownload=1</p:text>
    <p:extLst>
      <p:ext uri="{C676402C-5697-4E1C-873F-D02D1690AC5C}">
        <p15:threadingInfo xmlns:p15="http://schemas.microsoft.com/office/powerpoint/2012/main" timeZoneBias="-120">
          <p15:parentCm authorId="1" idx="4"/>
        </p15:threadingInfo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09T17:15:32.970" idx="1">
    <p:pos x="5135" y="1025"/>
    <p:text>Check what was discussed earlier why G is often considered as zero.</p:text>
    <p:extLst>
      <p:ext uri="{C676402C-5697-4E1C-873F-D02D1690AC5C}">
        <p15:threadingInfo xmlns:p15="http://schemas.microsoft.com/office/powerpoint/2012/main" timeZoneBias="-120"/>
      </p:ext>
    </p:extLst>
  </p:cm>
  <p:cm authorId="1" dt="2017-11-09T17:16:51.296" idx="2">
    <p:pos x="5135" y="1161"/>
    <p:text>https://mycourses.aalto.fi/pluginfile.php/539635/mod_folder/content/0/Notes%20about%20exercise%20session%202.pdf?forcedownload=1</p:text>
    <p:extLst>
      <p:ext uri="{C676402C-5697-4E1C-873F-D02D1690AC5C}">
        <p15:threadingInfo xmlns:p15="http://schemas.microsoft.com/office/powerpoint/2012/main" timeZoneBias="-120">
          <p15:parentCm authorId="1" idx="1"/>
        </p15:threadingInfo>
      </p:ext>
    </p:extLst>
  </p:cm>
  <p:cm authorId="1" dt="2017-11-15T16:07:01.415" idx="3">
    <p:pos x="3780" y="998"/>
    <p:text>di^2 is omitted in the calculations due to it being insignificant in contrast to the other values (consider that for a short distance of x, the current will drop only little in comparison to the overall current)
So i^2  and i x di are certainly far greater than di^2.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9A4B3-27BB-4F5F-B356-2E6ED1F2059E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4E0F6-9815-42BA-AE0E-9C1E287A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2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35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81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273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6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0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95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88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42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19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36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4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957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4E0F6-9815-42BA-AE0E-9C1E287A05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9738" y="1712915"/>
            <a:ext cx="9018588" cy="3919537"/>
          </a:xfrm>
          <a:prstGeom prst="rect">
            <a:avLst/>
          </a:prstGeom>
          <a:solidFill>
            <a:srgbClr val="FF7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pic>
        <p:nvPicPr>
          <p:cNvPr id="5" name="Picture 6" descr="aalto_TKK_f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22971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9127" y="1770063"/>
            <a:ext cx="8416925" cy="13319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9125" y="3141665"/>
            <a:ext cx="6807200" cy="23399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88951" y="6308727"/>
            <a:ext cx="2195513" cy="1762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chemeClr val="tx1"/>
                </a:solidFill>
                <a:latin typeface="+mn-lt"/>
              </a:defRPr>
            </a:lvl1pPr>
          </a:lstStyle>
          <a:p>
            <a:fld id="{C49B87FF-410C-4C72-89D3-535BAD079C0D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952751" y="6245225"/>
            <a:ext cx="4016375" cy="476250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400" b="0" smtClean="0">
                <a:solidFill>
                  <a:srgbClr val="808080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488950"/>
            <a:ext cx="8650288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25" y="1582740"/>
            <a:ext cx="8650288" cy="4294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32275" y="6237288"/>
            <a:ext cx="3398838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169401" y="6237288"/>
            <a:ext cx="536575" cy="127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A9CAD9-EE78-478F-A825-D3843E008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3.bin"/><Relationship Id="rId12" Type="http://schemas.openxmlformats.org/officeDocument/2006/relationships/comments" Target="../comments/commen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png"/><Relationship Id="rId11" Type="http://schemas.openxmlformats.org/officeDocument/2006/relationships/image" Target="../media/image30.PNG"/><Relationship Id="rId5" Type="http://schemas.openxmlformats.org/officeDocument/2006/relationships/image" Target="../media/image26.wmf"/><Relationship Id="rId10" Type="http://schemas.openxmlformats.org/officeDocument/2006/relationships/image" Target="../media/image28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10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png"/><Relationship Id="rId15" Type="http://schemas.openxmlformats.org/officeDocument/2006/relationships/image" Target="../media/image12.png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comments" Target="../comments/comment1.xml"/><Relationship Id="rId10" Type="http://schemas.openxmlformats.org/officeDocument/2006/relationships/image" Target="../media/image21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Exercise 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Power systems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3 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84799"/>
              </p:ext>
            </p:extLst>
          </p:nvPr>
        </p:nvGraphicFramePr>
        <p:xfrm>
          <a:off x="561975" y="2032000"/>
          <a:ext cx="8423275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name="Equation" r:id="rId4" imgW="3517560" imgH="672840" progId="Equation.3">
                  <p:embed/>
                </p:oleObj>
              </mc:Choice>
              <mc:Fallback>
                <p:oleObj name="Equation" r:id="rId4" imgW="3517560" imgH="672840" progId="Equation.3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1975" y="2032000"/>
                        <a:ext cx="8423275" cy="1517650"/>
                      </a:xfrm>
                      <a:prstGeom prst="rect">
                        <a:avLst/>
                      </a:prstGeom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2520" y="4005064"/>
            <a:ext cx="8250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 smtClean="0"/>
              <a:t>This</a:t>
            </a:r>
            <a:r>
              <a:rPr lang="fi-FI" i="1" dirty="0" smtClean="0"/>
              <a:t> is the </a:t>
            </a:r>
            <a:r>
              <a:rPr lang="fi-FI" i="1" dirty="0" err="1" smtClean="0"/>
              <a:t>overvoltage</a:t>
            </a:r>
            <a:r>
              <a:rPr lang="fi-FI" i="1" dirty="0" smtClean="0"/>
              <a:t> </a:t>
            </a:r>
            <a:r>
              <a:rPr lang="fi-FI" i="1" dirty="0" err="1" smtClean="0"/>
              <a:t>transient</a:t>
            </a:r>
            <a:r>
              <a:rPr lang="fi-FI" i="1" dirty="0" smtClean="0"/>
              <a:t> </a:t>
            </a:r>
            <a:r>
              <a:rPr lang="fi-FI" i="1" dirty="0" err="1" smtClean="0"/>
              <a:t>that</a:t>
            </a:r>
            <a:r>
              <a:rPr lang="fi-FI" i="1" dirty="0" smtClean="0"/>
              <a:t> </a:t>
            </a:r>
            <a:r>
              <a:rPr lang="fi-FI" i="1" dirty="0" err="1" smtClean="0"/>
              <a:t>oscillates</a:t>
            </a:r>
            <a:r>
              <a:rPr lang="fi-FI" i="1" dirty="0" smtClean="0"/>
              <a:t> in the </a:t>
            </a:r>
            <a:r>
              <a:rPr lang="fi-FI" i="1" dirty="0" err="1" smtClean="0"/>
              <a:t>disconnected</a:t>
            </a:r>
            <a:r>
              <a:rPr lang="fi-FI" i="1" dirty="0" smtClean="0"/>
              <a:t> </a:t>
            </a:r>
            <a:r>
              <a:rPr lang="fi-FI" i="1" dirty="0" err="1" smtClean="0"/>
              <a:t>system</a:t>
            </a:r>
            <a:r>
              <a:rPr lang="fi-FI" i="1" dirty="0" smtClean="0"/>
              <a:t> </a:t>
            </a:r>
          </a:p>
          <a:p>
            <a:r>
              <a:rPr lang="fi-FI" i="1" dirty="0" err="1"/>
              <a:t>b</a:t>
            </a:r>
            <a:r>
              <a:rPr lang="fi-FI" i="1" dirty="0" err="1" smtClean="0"/>
              <a:t>ehind</a:t>
            </a:r>
            <a:r>
              <a:rPr lang="fi-FI" i="1" dirty="0" smtClean="0"/>
              <a:t> the </a:t>
            </a:r>
            <a:r>
              <a:rPr lang="fi-FI" i="1" dirty="0" err="1" smtClean="0"/>
              <a:t>opened</a:t>
            </a:r>
            <a:r>
              <a:rPr lang="fi-FI" i="1" dirty="0" smtClean="0"/>
              <a:t> </a:t>
            </a:r>
            <a:r>
              <a:rPr lang="fi-FI" i="1" dirty="0" err="1" smtClean="0"/>
              <a:t>circuit</a:t>
            </a:r>
            <a:r>
              <a:rPr lang="fi-FI" i="1" dirty="0" smtClean="0"/>
              <a:t> </a:t>
            </a:r>
            <a:r>
              <a:rPr lang="fi-FI" i="1" dirty="0" err="1" smtClean="0"/>
              <a:t>breaker</a:t>
            </a:r>
            <a:r>
              <a:rPr lang="fi-FI" i="1" dirty="0" smtClean="0"/>
              <a:t>. The </a:t>
            </a:r>
            <a:r>
              <a:rPr lang="fi-FI" i="1" dirty="0" err="1" smtClean="0"/>
              <a:t>stress</a:t>
            </a:r>
            <a:r>
              <a:rPr lang="fi-FI" i="1" dirty="0" smtClean="0"/>
              <a:t> </a:t>
            </a:r>
            <a:r>
              <a:rPr lang="fi-FI" i="1" dirty="0" err="1" smtClean="0"/>
              <a:t>over</a:t>
            </a:r>
            <a:r>
              <a:rPr lang="fi-FI" i="1" dirty="0" smtClean="0"/>
              <a:t> the </a:t>
            </a:r>
            <a:r>
              <a:rPr lang="fi-FI" i="1" dirty="0" err="1" smtClean="0"/>
              <a:t>breaker</a:t>
            </a:r>
            <a:r>
              <a:rPr lang="fi-FI" i="1" dirty="0" smtClean="0"/>
              <a:t> is the </a:t>
            </a:r>
            <a:r>
              <a:rPr lang="fi-FI" i="1" dirty="0" err="1" smtClean="0"/>
              <a:t>difference</a:t>
            </a:r>
            <a:r>
              <a:rPr lang="fi-FI" i="1" dirty="0" smtClean="0"/>
              <a:t> </a:t>
            </a:r>
          </a:p>
          <a:p>
            <a:r>
              <a:rPr lang="fi-FI" i="1" dirty="0"/>
              <a:t>o</a:t>
            </a:r>
            <a:r>
              <a:rPr lang="fi-FI" i="1" dirty="0" smtClean="0"/>
              <a:t>f </a:t>
            </a:r>
            <a:r>
              <a:rPr lang="fi-FI" i="1" dirty="0" err="1" smtClean="0"/>
              <a:t>this</a:t>
            </a:r>
            <a:r>
              <a:rPr lang="fi-FI" i="1" dirty="0" smtClean="0"/>
              <a:t> </a:t>
            </a:r>
            <a:r>
              <a:rPr lang="fi-FI" i="1" dirty="0" err="1" smtClean="0"/>
              <a:t>voltage</a:t>
            </a:r>
            <a:r>
              <a:rPr lang="fi-FI" i="1" dirty="0" smtClean="0"/>
              <a:t> and </a:t>
            </a:r>
            <a:r>
              <a:rPr lang="fi-FI" i="1" dirty="0" err="1" smtClean="0"/>
              <a:t>power</a:t>
            </a:r>
            <a:r>
              <a:rPr lang="fi-FI" i="1" dirty="0" smtClean="0"/>
              <a:t> </a:t>
            </a:r>
            <a:r>
              <a:rPr lang="fi-FI" i="1" dirty="0" err="1" smtClean="0"/>
              <a:t>system</a:t>
            </a:r>
            <a:r>
              <a:rPr lang="fi-FI" i="1" dirty="0" smtClean="0"/>
              <a:t> </a:t>
            </a:r>
            <a:r>
              <a:rPr lang="fi-FI" i="1" dirty="0" err="1" smtClean="0"/>
              <a:t>voltage</a:t>
            </a:r>
            <a:r>
              <a:rPr lang="fi-FI" i="1" dirty="0" smtClean="0"/>
              <a:t> at the </a:t>
            </a:r>
            <a:r>
              <a:rPr lang="fi-FI" i="1" dirty="0" err="1" smtClean="0"/>
              <a:t>breaker</a:t>
            </a:r>
            <a:r>
              <a:rPr lang="fi-FI" i="1" dirty="0" smtClean="0"/>
              <a:t> </a:t>
            </a:r>
            <a:r>
              <a:rPr lang="fi-FI" i="1" dirty="0" err="1" smtClean="0"/>
              <a:t>terminals</a:t>
            </a:r>
            <a:r>
              <a:rPr lang="fi-FI" i="1" dirty="0" smtClean="0"/>
              <a:t>.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7945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4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4488" y="1340768"/>
            <a:ext cx="8798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A long overhead line has a surge impedance of 500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an effective resistance at the frequency of the surge of 7</a:t>
            </a:r>
            <a:r>
              <a:rPr lang="fi-FI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/km. If a surge of magnitude 500kV enters the line at a certain point, calculate the magnitude of this surge after it has traversed 100km and calculate the resistive power loss of the wave over this distance. The wave velocity is 3x10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km/s.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0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4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44488" y="4445000"/>
          <a:ext cx="9263063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7" name="Equation" r:id="rId4" imgW="4152600" imgH="1091880" progId="Equation.3">
                  <p:embed/>
                </p:oleObj>
              </mc:Choice>
              <mc:Fallback>
                <p:oleObj name="Equation" r:id="rId4" imgW="4152600" imgH="10918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4445000"/>
                        <a:ext cx="9263063" cy="24272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9125" y="1172040"/>
                <a:ext cx="885291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Considering the power losses (</a:t>
                </a:r>
                <a:r>
                  <a:rPr lang="en-US" i="1" dirty="0" err="1"/>
                  <a:t>dp</a:t>
                </a:r>
                <a:r>
                  <a:rPr lang="en-US" dirty="0"/>
                  <a:t>) over a length (</a:t>
                </a:r>
                <a:r>
                  <a:rPr lang="en-US" i="1" dirty="0"/>
                  <a:t>dx</a:t>
                </a:r>
                <a:r>
                  <a:rPr lang="en-US" dirty="0"/>
                  <a:t>), where resistance and shunt are </a:t>
                </a:r>
                <a:r>
                  <a:rPr lang="en-US" dirty="0" smtClean="0"/>
                  <a:t>R(</a:t>
                </a:r>
                <a:r>
                  <a:rPr lang="el-GR" dirty="0" smtClean="0"/>
                  <a:t>Ω</a:t>
                </a:r>
                <a:r>
                  <a:rPr lang="en-US" dirty="0" smtClean="0"/>
                  <a:t>) </a:t>
                </a:r>
                <a:r>
                  <a:rPr lang="en-US" dirty="0"/>
                  <a:t>and </a:t>
                </a:r>
                <a:r>
                  <a:rPr lang="en-US" dirty="0" smtClean="0"/>
                  <a:t>G(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25" y="1172040"/>
                <a:ext cx="8852916" cy="646331"/>
              </a:xfrm>
              <a:prstGeom prst="rect">
                <a:avLst/>
              </a:prstGeom>
              <a:blipFill>
                <a:blip r:embed="rId6"/>
                <a:stretch>
                  <a:fillRect l="-620" t="-4717" b="-1415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632520" y="1808559"/>
          <a:ext cx="7948354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8" name="Equation" r:id="rId7" imgW="3911400" imgH="228600" progId="Equation.3">
                  <p:embed/>
                </p:oleObj>
              </mc:Choice>
              <mc:Fallback>
                <p:oleObj name="Equation" r:id="rId7" imgW="3911400" imgH="2286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520" y="1808559"/>
                        <a:ext cx="7948354" cy="468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635000" y="2322513"/>
          <a:ext cx="5205413" cy="208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9" name="Equation" r:id="rId9" imgW="2539800" imgH="1002960" progId="Equation.3">
                  <p:embed/>
                </p:oleObj>
              </mc:Choice>
              <mc:Fallback>
                <p:oleObj name="Equation" r:id="rId9" imgW="2539800" imgH="100296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2322513"/>
                        <a:ext cx="5205413" cy="2087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9" t="6283" r="4597"/>
          <a:stretch/>
        </p:blipFill>
        <p:spPr>
          <a:xfrm>
            <a:off x="5801544" y="2717199"/>
            <a:ext cx="4104456" cy="2135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473" y="4077072"/>
            <a:ext cx="277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Therefore, power loss </a:t>
            </a:r>
            <a:r>
              <a:rPr lang="en-US" i="1" dirty="0" err="1" smtClean="0"/>
              <a:t>dp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06157" y="2513995"/>
            <a:ext cx="29626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/>
              <a:t>Electric Power Systems, 5th ed., </a:t>
            </a:r>
            <a:r>
              <a:rPr lang="fi-FI" sz="1100" dirty="0" err="1" smtClean="0"/>
              <a:t>Weedy</a:t>
            </a:r>
            <a:r>
              <a:rPr lang="fi-FI" sz="1100" dirty="0" smtClean="0"/>
              <a:t> et al.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99058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4 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566738" y="2854325"/>
          <a:ext cx="6375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1" name="Equation" r:id="rId4" imgW="2997000" imgH="406080" progId="Equation.3">
                  <p:embed/>
                </p:oleObj>
              </mc:Choice>
              <mc:Fallback>
                <p:oleObj name="Equation" r:id="rId4" imgW="2997000" imgH="4060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2854325"/>
                        <a:ext cx="6375400" cy="8604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361950" y="4005263"/>
          <a:ext cx="8605838" cy="247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2" name="Equation" r:id="rId6" imgW="3543120" imgH="1015920" progId="Equation.3">
                  <p:embed/>
                </p:oleObj>
              </mc:Choice>
              <mc:Fallback>
                <p:oleObj name="Equation" r:id="rId6" imgW="3543120" imgH="101592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4005263"/>
                        <a:ext cx="8605838" cy="2478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4536" y="241138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Calculating</a:t>
            </a:r>
            <a:r>
              <a:rPr lang="fi-FI" dirty="0" smtClean="0"/>
              <a:t> </a:t>
            </a:r>
            <a:r>
              <a:rPr lang="fi-FI" dirty="0" err="1" smtClean="0"/>
              <a:t>magnitude</a:t>
            </a:r>
            <a:r>
              <a:rPr lang="fi-FI" dirty="0" smtClean="0"/>
              <a:t> of a </a:t>
            </a:r>
            <a:r>
              <a:rPr lang="fi-FI" dirty="0" err="1" smtClean="0"/>
              <a:t>surge</a:t>
            </a:r>
            <a:r>
              <a:rPr lang="fi-FI" dirty="0" smtClean="0"/>
              <a:t> at x</a:t>
            </a:r>
            <a:r>
              <a:rPr lang="ru-RU" dirty="0" smtClean="0"/>
              <a:t>=100 </a:t>
            </a:r>
            <a:r>
              <a:rPr lang="en-US" dirty="0" smtClean="0"/>
              <a:t>km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0472" y="372649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Calculating</a:t>
            </a:r>
            <a:r>
              <a:rPr lang="fi-FI" dirty="0" smtClean="0"/>
              <a:t> </a:t>
            </a:r>
            <a:r>
              <a:rPr lang="en-US" dirty="0" smtClean="0"/>
              <a:t>resistive power loss: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51855" y="5877272"/>
            <a:ext cx="8615933" cy="72008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587622" y="1110870"/>
          <a:ext cx="512762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43" name="Equation" r:id="rId8" imgW="2298600" imgH="571320" progId="Equation.3">
                  <p:embed/>
                </p:oleObj>
              </mc:Choice>
              <mc:Fallback>
                <p:oleObj name="Equation" r:id="rId8" imgW="2298600" imgH="57132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22" y="1110870"/>
                        <a:ext cx="5127625" cy="1270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122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19124" y="1484784"/>
            <a:ext cx="9158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generator is feeding the network. P=250 MW and Q=0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Mvar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Calculate the generator terminal voltage when it is disconnected from the network.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303" y="2780928"/>
            <a:ext cx="7618051" cy="27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4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872999"/>
              </p:ext>
            </p:extLst>
          </p:nvPr>
        </p:nvGraphicFramePr>
        <p:xfrm>
          <a:off x="619125" y="1268760"/>
          <a:ext cx="3971925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8" name="Bitmap Image" r:id="rId4" imgW="3971880" imgH="1924200" progId="Paint.Picture">
                  <p:embed/>
                </p:oleObj>
              </mc:Choice>
              <mc:Fallback>
                <p:oleObj name="Bitmap Image" r:id="rId4" imgW="3971880" imgH="192420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1268760"/>
                        <a:ext cx="3971925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358580"/>
              </p:ext>
            </p:extLst>
          </p:nvPr>
        </p:nvGraphicFramePr>
        <p:xfrm>
          <a:off x="789207" y="5069049"/>
          <a:ext cx="8976704" cy="802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9" name="Equation" r:id="rId6" imgW="4520880" imgH="406080" progId="Equation.3">
                  <p:embed/>
                </p:oleObj>
              </mc:Choice>
              <mc:Fallback>
                <p:oleObj name="Equation" r:id="rId6" imgW="45208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07" y="5069049"/>
                        <a:ext cx="8976704" cy="8021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278743"/>
              </p:ext>
            </p:extLst>
          </p:nvPr>
        </p:nvGraphicFramePr>
        <p:xfrm>
          <a:off x="776536" y="5922963"/>
          <a:ext cx="4069260" cy="746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0" name="Equation" r:id="rId8" imgW="2197080" imgH="406080" progId="Equation.3">
                  <p:embed/>
                </p:oleObj>
              </mc:Choice>
              <mc:Fallback>
                <p:oleObj name="Equation" r:id="rId8" imgW="219708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536" y="5922963"/>
                        <a:ext cx="4069260" cy="7463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907" y="605281"/>
            <a:ext cx="44291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789207" y="3613116"/>
          <a:ext cx="6198012" cy="816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1" name="Kaava" r:id="rId11" imgW="3543300" imgH="469900" progId="Equation.3">
                  <p:embed/>
                </p:oleObj>
              </mc:Choice>
              <mc:Fallback>
                <p:oleObj name="Kaava" r:id="rId11" imgW="35433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07" y="3613116"/>
                        <a:ext cx="6198012" cy="8164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89207" y="3243200"/>
            <a:ext cx="9276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Generated voltage equals to receiving end voltage (U) + voltage drop across the reactance.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789207" y="4580008"/>
            <a:ext cx="6173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Calculating reactance values on the side of the </a:t>
            </a:r>
            <a:r>
              <a:rPr lang="en-US" sz="1600" dirty="0" smtClean="0"/>
              <a:t>20-kV </a:t>
            </a:r>
            <a:r>
              <a:rPr lang="en-US" sz="1600" dirty="0"/>
              <a:t>Transformer</a:t>
            </a:r>
            <a:endParaRPr lang="ru-RU" sz="1600" dirty="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787054" y="2291377"/>
            <a:ext cx="47848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irgia"/>
                <a:ea typeface="Times New Roman" panose="02020603050405020304" pitchFamily="18" charset="0"/>
              </a:rPr>
              <a:t>When disconnected from the network, the </a:t>
            </a:r>
            <a:r>
              <a:rPr lang="en-US" altLang="en-US" sz="1600" dirty="0">
                <a:latin typeface="Geoirgia"/>
                <a:ea typeface="Times New Roman" panose="02020603050405020304" pitchFamily="18" charset="0"/>
              </a:rPr>
              <a:t>terminal voltage</a:t>
            </a:r>
            <a:r>
              <a:rPr lang="ru-RU" altLang="en-US" sz="1600" dirty="0">
                <a:latin typeface="Geoirgia"/>
                <a:ea typeface="Times New Roman" panose="02020603050405020304" pitchFamily="18" charset="0"/>
              </a:rPr>
              <a:t> </a:t>
            </a:r>
            <a:r>
              <a:rPr lang="en-US" altLang="en-US" sz="1600" dirty="0" err="1">
                <a:latin typeface="Geoirgia"/>
                <a:ea typeface="Times New Roman" panose="02020603050405020304" pitchFamily="18" charset="0"/>
              </a:rPr>
              <a:t>Ug</a:t>
            </a:r>
            <a:r>
              <a:rPr lang="en-US" altLang="en-US" sz="1600" dirty="0">
                <a:latin typeface="Geoirgia"/>
                <a:ea typeface="Times New Roman" panose="02020603050405020304" pitchFamily="18" charset="0"/>
              </a:rPr>
              <a:t> of the generator rises to the value of E</a:t>
            </a:r>
            <a:r>
              <a:rPr lang="ru-RU" altLang="en-US" sz="1600" dirty="0">
                <a:latin typeface="Geoirgia"/>
                <a:ea typeface="Times New Roman" panose="02020603050405020304" pitchFamily="18" charset="0"/>
              </a:rPr>
              <a:t> </a:t>
            </a:r>
            <a:r>
              <a:rPr lang="en-US" altLang="en-US" sz="1600" dirty="0">
                <a:latin typeface="Geoirgia"/>
                <a:ea typeface="Times New Roman" panose="02020603050405020304" pitchFamily="18" charset="0"/>
              </a:rPr>
              <a:t>generated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irgia"/>
                <a:ea typeface="Times New Roman" panose="02020603050405020304" pitchFamily="18" charset="0"/>
              </a:rPr>
              <a:t>  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irgia"/>
            </a:endParaRPr>
          </a:p>
        </p:txBody>
      </p:sp>
    </p:spTree>
    <p:extLst>
      <p:ext uri="{BB962C8B-B14F-4D97-AF65-F5344CB8AC3E}">
        <p14:creationId xmlns:p14="http://schemas.microsoft.com/office/powerpoint/2010/main" val="137629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ru-RU" dirty="0"/>
              <a:t>1</a:t>
            </a:r>
            <a:r>
              <a:rPr lang="en-US" dirty="0"/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5399228" y="390525"/>
          <a:ext cx="3971925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12" name="Bitmap Image" r:id="rId4" imgW="3971429" imgH="1924319" progId="Paint.Picture">
                  <p:embed/>
                </p:oleObj>
              </mc:Choice>
              <mc:Fallback>
                <p:oleObj name="Bitmap Image" r:id="rId4" imgW="3971429" imgH="192431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228" y="390525"/>
                        <a:ext cx="3971925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067941"/>
              </p:ext>
            </p:extLst>
          </p:nvPr>
        </p:nvGraphicFramePr>
        <p:xfrm>
          <a:off x="590620" y="1675920"/>
          <a:ext cx="4611904" cy="711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13" name="Equation" r:id="rId6" imgW="3022560" imgH="469800" progId="Equation.3">
                  <p:embed/>
                </p:oleObj>
              </mc:Choice>
              <mc:Fallback>
                <p:oleObj name="Equation" r:id="rId6" imgW="3022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620" y="1675920"/>
                        <a:ext cx="4611904" cy="71166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597282"/>
              </p:ext>
            </p:extLst>
          </p:nvPr>
        </p:nvGraphicFramePr>
        <p:xfrm>
          <a:off x="546333" y="3273718"/>
          <a:ext cx="5740856" cy="717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14" name="Kaava" r:id="rId8" imgW="3733800" imgH="469900" progId="Equation.3">
                  <p:embed/>
                </p:oleObj>
              </mc:Choice>
              <mc:Fallback>
                <p:oleObj name="Kaava" r:id="rId8" imgW="37338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333" y="3273718"/>
                        <a:ext cx="5740856" cy="7176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221406"/>
              </p:ext>
            </p:extLst>
          </p:nvPr>
        </p:nvGraphicFramePr>
        <p:xfrm>
          <a:off x="704528" y="5157192"/>
          <a:ext cx="7423293" cy="8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15" name="Equation" r:id="rId10" imgW="4127400" imgH="495000" progId="Equation.3">
                  <p:embed/>
                </p:oleObj>
              </mc:Choice>
              <mc:Fallback>
                <p:oleObj name="Equation" r:id="rId10" imgW="41274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28" y="5157192"/>
                        <a:ext cx="7423293" cy="894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854352"/>
              </p:ext>
            </p:extLst>
          </p:nvPr>
        </p:nvGraphicFramePr>
        <p:xfrm>
          <a:off x="8204200" y="5462588"/>
          <a:ext cx="14065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16" name="Equation" r:id="rId12" imgW="647640" imgH="190440" progId="Equation.3">
                  <p:embed/>
                </p:oleObj>
              </mc:Choice>
              <mc:Fallback>
                <p:oleObj name="Equation" r:id="rId12" imgW="6476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4200" y="5462588"/>
                        <a:ext cx="1406525" cy="4079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692169"/>
              </p:ext>
            </p:extLst>
          </p:nvPr>
        </p:nvGraphicFramePr>
        <p:xfrm>
          <a:off x="7473280" y="3104223"/>
          <a:ext cx="15621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17" name="Bitmap Image" r:id="rId14" imgW="1561905" imgH="1066667" progId="Paint.Picture">
                  <p:embed/>
                </p:oleObj>
              </mc:Choice>
              <mc:Fallback>
                <p:oleObj name="Bitmap Image" r:id="rId14" imgW="1561905" imgH="10666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280" y="3104223"/>
                        <a:ext cx="15621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116205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</a:t>
            </a:r>
            <a:endParaRPr kumimoji="0" lang="fi-FI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3762375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8504" y="4425146"/>
            <a:ext cx="7143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Generator voltage and terminal voltage at the time of disconnection: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8504" y="2792680"/>
            <a:ext cx="2281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Converting further: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7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4488" y="1340768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A highly capacitive circuit of capacitance per phase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100 </a:t>
            </a:r>
            <a:r>
              <a:rPr lang="fi-FI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is disconnected by a circuit breaker, the source inductance being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The breaker gap breaks down when the voltage across it reaches twice the system peak line-to-neutral voltage of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38 kV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Calculate the current flowing with the breakdown and its frequency and compare it with the normal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(50-Hz) charging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current of the circuit.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4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2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328854"/>
              </p:ext>
            </p:extLst>
          </p:nvPr>
        </p:nvGraphicFramePr>
        <p:xfrm>
          <a:off x="619125" y="2292776"/>
          <a:ext cx="3725966" cy="910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95" name="Equation" r:id="rId4" imgW="1612800" imgH="393480" progId="Equation.3">
                  <p:embed/>
                </p:oleObj>
              </mc:Choice>
              <mc:Fallback>
                <p:oleObj name="Equation" r:id="rId4" imgW="1612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9125" y="2292776"/>
                        <a:ext cx="3725966" cy="910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610013"/>
              </p:ext>
            </p:extLst>
          </p:nvPr>
        </p:nvGraphicFramePr>
        <p:xfrm>
          <a:off x="619125" y="4204210"/>
          <a:ext cx="41719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96" name="Equation" r:id="rId6" imgW="1726920" imgH="215640" progId="Equation.3">
                  <p:embed/>
                </p:oleObj>
              </mc:Choice>
              <mc:Fallback>
                <p:oleObj name="Equation" r:id="rId6" imgW="1726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4204210"/>
                        <a:ext cx="4171950" cy="527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731594"/>
              </p:ext>
            </p:extLst>
          </p:nvPr>
        </p:nvGraphicFramePr>
        <p:xfrm>
          <a:off x="4088904" y="5511781"/>
          <a:ext cx="3710420" cy="1234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97" name="Equation" r:id="rId8" imgW="1879560" imgH="622080" progId="Equation.3">
                  <p:embed/>
                </p:oleObj>
              </mc:Choice>
              <mc:Fallback>
                <p:oleObj name="Equation" r:id="rId8" imgW="187956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8904" y="5511781"/>
                        <a:ext cx="3710420" cy="12342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027" y="150851"/>
            <a:ext cx="4554973" cy="450249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1775" y="1025554"/>
            <a:ext cx="4909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 smtClean="0"/>
              <a:t>Energy is distributed half into the electric field and half in the magnetic field: Inductive energy equals to capacitive energy during a travelling wave.</a:t>
            </a:r>
            <a:endParaRPr lang="en-US" i="1" dirty="0"/>
          </a:p>
        </p:txBody>
      </p:sp>
      <p:sp>
        <p:nvSpPr>
          <p:cNvPr id="14" name="Rectangle 13"/>
          <p:cNvSpPr/>
          <p:nvPr/>
        </p:nvSpPr>
        <p:spPr>
          <a:xfrm>
            <a:off x="522272" y="3203530"/>
            <a:ext cx="4824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breaker gap breaks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down, when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voltage across it reaches twice the system peak line-to-neutral voltage of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38 kV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3224" y="4867495"/>
            <a:ext cx="4222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this moment, the electricity starts to </a:t>
            </a:r>
          </a:p>
          <a:p>
            <a:r>
              <a:rPr lang="en-US" dirty="0" smtClean="0"/>
              <a:t>“travel”, and thus we can convert</a:t>
            </a:r>
          </a:p>
          <a:p>
            <a:r>
              <a:rPr lang="en-US" dirty="0"/>
              <a:t>t</a:t>
            </a:r>
            <a:r>
              <a:rPr lang="en-US" dirty="0" smtClean="0"/>
              <a:t>he voltage into current: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37176" y="4658228"/>
            <a:ext cx="29626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/>
              <a:t>Electric Power Systems, 5th ed., </a:t>
            </a:r>
            <a:r>
              <a:rPr lang="fi-FI" sz="1100" dirty="0" err="1" smtClean="0"/>
              <a:t>Weedy</a:t>
            </a:r>
            <a:r>
              <a:rPr lang="fi-FI" sz="1100" dirty="0" smtClean="0"/>
              <a:t> et al.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83269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4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2 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838440"/>
              </p:ext>
            </p:extLst>
          </p:nvPr>
        </p:nvGraphicFramePr>
        <p:xfrm>
          <a:off x="964138" y="1844824"/>
          <a:ext cx="4206361" cy="1686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1" name="Equation" r:id="rId4" imgW="2336760" imgH="939600" progId="Equation.3">
                  <p:embed/>
                </p:oleObj>
              </mc:Choice>
              <mc:Fallback>
                <p:oleObj name="Equation" r:id="rId4" imgW="2336760" imgH="939600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138" y="1844824"/>
                        <a:ext cx="4206361" cy="16866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850019" y="1506936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Frequency: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922027" y="2883397"/>
            <a:ext cx="3096344" cy="64807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891517"/>
              </p:ext>
            </p:extLst>
          </p:nvPr>
        </p:nvGraphicFramePr>
        <p:xfrm>
          <a:off x="623888" y="4368800"/>
          <a:ext cx="8650287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2" name="Equation" r:id="rId6" imgW="4063680" imgH="1079280" progId="Equation.3">
                  <p:embed/>
                </p:oleObj>
              </mc:Choice>
              <mc:Fallback>
                <p:oleObj name="Equation" r:id="rId6" imgW="4063680" imgH="10792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4368800"/>
                        <a:ext cx="8650287" cy="230028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9827" y="3933056"/>
            <a:ext cx="482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normal charging current of the circuit is: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8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3 </a:t>
            </a:r>
          </a:p>
        </p:txBody>
      </p:sp>
      <p:sp>
        <p:nvSpPr>
          <p:cNvPr id="5" name="Rectangle 4"/>
          <p:cNvSpPr/>
          <p:nvPr/>
        </p:nvSpPr>
        <p:spPr>
          <a:xfrm>
            <a:off x="401067" y="1340768"/>
            <a:ext cx="9086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70510"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	The effective inductance and capacitance of a faulted system as viewed by the contacts of a circuit breaker are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mH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500 pF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respectively. The circuit breaker chops the fault current when it has an instantaneous value of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100 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Calculate the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restriking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voltage set up across the circuit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breaker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Neglect resistance.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32920" y="4267944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512311"/>
            <a:ext cx="8650288" cy="1079500"/>
          </a:xfrm>
        </p:spPr>
        <p:txBody>
          <a:bodyPr/>
          <a:lstStyle/>
          <a:p>
            <a:r>
              <a:rPr lang="en-US" dirty="0"/>
              <a:t>Question 3 </a:t>
            </a:r>
          </a:p>
        </p:txBody>
      </p:sp>
      <p:sp>
        <p:nvSpPr>
          <p:cNvPr id="3" name="Rectangle 2"/>
          <p:cNvSpPr/>
          <p:nvPr/>
        </p:nvSpPr>
        <p:spPr>
          <a:xfrm>
            <a:off x="848544" y="1336952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breaker tends to open the </a:t>
            </a:r>
            <a:r>
              <a:rPr lang="en-US" dirty="0" smtClean="0">
                <a:latin typeface="+mj-lt"/>
              </a:rPr>
              <a:t>circuit </a:t>
            </a:r>
            <a:r>
              <a:rPr lang="en-US" dirty="0">
                <a:latin typeface="+mj-lt"/>
              </a:rPr>
              <a:t>before the current natural-zero, and the electromagnetic energy present is </a:t>
            </a:r>
            <a:r>
              <a:rPr lang="en-US" dirty="0" smtClean="0">
                <a:latin typeface="+mj-lt"/>
              </a:rPr>
              <a:t>rapidly converted </a:t>
            </a:r>
            <a:r>
              <a:rPr lang="en-US" dirty="0">
                <a:latin typeface="+mj-lt"/>
              </a:rPr>
              <a:t>to electrostatic energy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965" y="2247370"/>
            <a:ext cx="4271717" cy="338313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809623"/>
              </p:ext>
            </p:extLst>
          </p:nvPr>
        </p:nvGraphicFramePr>
        <p:xfrm>
          <a:off x="1083544" y="1938478"/>
          <a:ext cx="2069256" cy="914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51" name="Equation" r:id="rId5" imgW="774360" imgH="342720" progId="Equation.3">
                  <p:embed/>
                </p:oleObj>
              </mc:Choice>
              <mc:Fallback>
                <p:oleObj name="Equation" r:id="rId5" imgW="774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3544" y="1938478"/>
                        <a:ext cx="2069256" cy="914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859519"/>
              </p:ext>
            </p:extLst>
          </p:nvPr>
        </p:nvGraphicFramePr>
        <p:xfrm>
          <a:off x="3938588" y="1916832"/>
          <a:ext cx="1446460" cy="97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52" name="Equation" r:id="rId7" imgW="583920" imgH="393480" progId="Equation.3">
                  <p:embed/>
                </p:oleObj>
              </mc:Choice>
              <mc:Fallback>
                <p:oleObj name="Equation" r:id="rId7" imgW="583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38588" y="1916832"/>
                        <a:ext cx="1446460" cy="974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301890" y="224737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470007"/>
              </p:ext>
            </p:extLst>
          </p:nvPr>
        </p:nvGraphicFramePr>
        <p:xfrm>
          <a:off x="560512" y="3622379"/>
          <a:ext cx="5718175" cy="209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53" name="Equation" r:id="rId9" imgW="2387520" imgH="927000" progId="Equation.3">
                  <p:embed/>
                </p:oleObj>
              </mc:Choice>
              <mc:Fallback>
                <p:oleObj name="Equation" r:id="rId9" imgW="2387520" imgH="9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0512" y="3622379"/>
                        <a:ext cx="5718175" cy="209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26446" y="2926685"/>
            <a:ext cx="3953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the </a:t>
            </a:r>
            <a:r>
              <a:rPr lang="en-US" dirty="0" err="1" smtClean="0"/>
              <a:t>restriking</a:t>
            </a:r>
            <a:r>
              <a:rPr lang="en-US" dirty="0" smtClean="0"/>
              <a:t> voltage </a:t>
            </a:r>
          </a:p>
          <a:p>
            <a:r>
              <a:rPr lang="en-US" dirty="0" smtClean="0"/>
              <a:t>(in addition to the system voltage) is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7617" y="5243859"/>
            <a:ext cx="151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     </a:t>
            </a:r>
            <a:endParaRPr lang="en-US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947157"/>
              </p:ext>
            </p:extLst>
          </p:nvPr>
        </p:nvGraphicFramePr>
        <p:xfrm>
          <a:off x="1805384" y="5059399"/>
          <a:ext cx="130968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54" name="Kaava" r:id="rId11" imgW="698400" imgH="419040" progId="Equation.3">
                  <p:embed/>
                </p:oleObj>
              </mc:Choice>
              <mc:Fallback>
                <p:oleObj name="Kaava" r:id="rId11" imgW="6984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05384" y="5059399"/>
                        <a:ext cx="1309688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148946" y="5845211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353840"/>
              </p:ext>
            </p:extLst>
          </p:nvPr>
        </p:nvGraphicFramePr>
        <p:xfrm>
          <a:off x="1792314" y="5780683"/>
          <a:ext cx="2651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55" name="Equation" r:id="rId13" imgW="126720" imgH="228600" progId="Equation.3">
                  <p:embed/>
                </p:oleObj>
              </mc:Choice>
              <mc:Fallback>
                <p:oleObj name="Equation" r:id="rId13" imgW="1267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92314" y="5780683"/>
                        <a:ext cx="265113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244246" y="5845211"/>
            <a:ext cx="347723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the value of the current at the </a:t>
            </a:r>
          </a:p>
          <a:p>
            <a:r>
              <a:rPr lang="en-US" dirty="0" smtClean="0"/>
              <a:t>instant of chopping </a:t>
            </a:r>
            <a:r>
              <a:rPr lang="en-US" i="1" dirty="0" smtClean="0"/>
              <a:t>(t=0).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666673" y="5582311"/>
            <a:ext cx="29626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/>
              <a:t>Electric Power Systems, 5th ed., </a:t>
            </a:r>
            <a:r>
              <a:rPr lang="fi-FI" sz="1100" dirty="0" err="1" smtClean="0"/>
              <a:t>Weedy</a:t>
            </a:r>
            <a:r>
              <a:rPr lang="fi-FI" sz="1100" dirty="0" smtClean="0"/>
              <a:t> et al.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7343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">
  <a:themeElements>
    <a:clrScheme name="aalto_teknillinen_edi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teknillinen_edit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aalto_teknillinen_edi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</Template>
  <TotalTime>27879</TotalTime>
  <Words>382</Words>
  <Application>Microsoft Office PowerPoint</Application>
  <PresentationFormat>A4 Paper (210x297 mm)</PresentationFormat>
  <Paragraphs>63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Aalto</vt:lpstr>
      <vt:lpstr>Bitmap Image</vt:lpstr>
      <vt:lpstr>Equation</vt:lpstr>
      <vt:lpstr>Kaava</vt:lpstr>
      <vt:lpstr>Exercise 8</vt:lpstr>
      <vt:lpstr>Question 1 </vt:lpstr>
      <vt:lpstr>Question 1 </vt:lpstr>
      <vt:lpstr>Question 1 </vt:lpstr>
      <vt:lpstr>Question 2 </vt:lpstr>
      <vt:lpstr>Question 2 </vt:lpstr>
      <vt:lpstr>Question 2 </vt:lpstr>
      <vt:lpstr>Question 3 </vt:lpstr>
      <vt:lpstr>Question 3 </vt:lpstr>
      <vt:lpstr>Question 3 </vt:lpstr>
      <vt:lpstr>Question 4 </vt:lpstr>
      <vt:lpstr>Question 4 </vt:lpstr>
      <vt:lpstr>Question 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8</dc:title>
  <dc:creator>Semen Uimonen</dc:creator>
  <cp:lastModifiedBy>Matti Lehtonen</cp:lastModifiedBy>
  <cp:revision>354</cp:revision>
  <dcterms:created xsi:type="dcterms:W3CDTF">2012-09-17T04:28:57Z</dcterms:created>
  <dcterms:modified xsi:type="dcterms:W3CDTF">2018-07-19T09:18:51Z</dcterms:modified>
</cp:coreProperties>
</file>