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62FB98-BD11-4110-9706-21CEA7B7C2F3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6A9CBE-CE3B-4CBB-BA5A-999A88A4C834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Epäsuora kysymyslause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25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Kysymyslause – epäsuora kysymyslause=sivulause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9404" y="1628800"/>
            <a:ext cx="8019020" cy="487375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Suora kysymyslause</a:t>
            </a:r>
          </a:p>
          <a:p>
            <a:pPr lvl="1"/>
            <a:r>
              <a:rPr lang="fi-FI" dirty="0"/>
              <a:t>Kysymyssanalla alkava:</a:t>
            </a:r>
          </a:p>
          <a:p>
            <a:pPr lvl="2"/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säger</a:t>
            </a:r>
            <a:r>
              <a:rPr lang="fi-FI" dirty="0"/>
              <a:t> du? </a:t>
            </a:r>
            <a:r>
              <a:rPr lang="fi-FI" i="1" dirty="0"/>
              <a:t>(Mitä sinä sanot?)</a:t>
            </a:r>
          </a:p>
          <a:p>
            <a:pPr lvl="2"/>
            <a:r>
              <a:rPr lang="fi-FI" dirty="0" err="1"/>
              <a:t>Vem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? </a:t>
            </a:r>
            <a:r>
              <a:rPr lang="fi-FI" i="1" dirty="0"/>
              <a:t>(Kuka tulee mukaan?)</a:t>
            </a:r>
          </a:p>
          <a:p>
            <a:pPr marL="731520" lvl="2" indent="0">
              <a:buNone/>
            </a:pPr>
            <a:endParaRPr lang="fi-FI" dirty="0"/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Predikaatilla alkava:</a:t>
            </a:r>
          </a:p>
          <a:p>
            <a:pPr lvl="2">
              <a:buClr>
                <a:srgbClr val="FE8637"/>
              </a:buClr>
            </a:pPr>
            <a:r>
              <a:rPr lang="fi-FI" dirty="0" err="1">
                <a:solidFill>
                  <a:prstClr val="black"/>
                </a:solidFill>
              </a:rPr>
              <a:t>Kommer</a:t>
            </a:r>
            <a:r>
              <a:rPr lang="fi-FI" dirty="0">
                <a:solidFill>
                  <a:prstClr val="black"/>
                </a:solidFill>
              </a:rPr>
              <a:t> du </a:t>
            </a:r>
            <a:r>
              <a:rPr lang="fi-FI" dirty="0" err="1">
                <a:solidFill>
                  <a:prstClr val="black"/>
                </a:solidFill>
              </a:rPr>
              <a:t>på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bio</a:t>
            </a:r>
            <a:r>
              <a:rPr lang="fi-FI" dirty="0">
                <a:solidFill>
                  <a:prstClr val="black"/>
                </a:solidFill>
              </a:rPr>
              <a:t>? </a:t>
            </a:r>
            <a:r>
              <a:rPr lang="fi-FI" i="1" dirty="0">
                <a:solidFill>
                  <a:prstClr val="black"/>
                </a:solidFill>
              </a:rPr>
              <a:t>(Tuletko elokuviin?)</a:t>
            </a:r>
          </a:p>
          <a:p>
            <a:pPr lvl="2">
              <a:buClr>
                <a:srgbClr val="FE8637"/>
              </a:buClr>
            </a:pPr>
            <a:endParaRPr lang="fi-FI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Epäsuora kysymyslause: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Kysymyssanalla alkava:</a:t>
            </a:r>
          </a:p>
          <a:p>
            <a:pPr lvl="2">
              <a:buClr>
                <a:srgbClr val="FE8637"/>
              </a:buClr>
            </a:pPr>
            <a:r>
              <a:rPr lang="fi-FI" dirty="0" err="1">
                <a:solidFill>
                  <a:prstClr val="black"/>
                </a:solidFill>
              </a:rPr>
              <a:t>Jag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kan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inte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höra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vad</a:t>
            </a:r>
            <a:r>
              <a:rPr lang="fi-FI" dirty="0">
                <a:solidFill>
                  <a:prstClr val="black"/>
                </a:solidFill>
              </a:rPr>
              <a:t> du </a:t>
            </a:r>
            <a:r>
              <a:rPr lang="fi-FI" dirty="0" err="1">
                <a:solidFill>
                  <a:prstClr val="black"/>
                </a:solidFill>
              </a:rPr>
              <a:t>säger</a:t>
            </a:r>
            <a:r>
              <a:rPr lang="fi-FI" dirty="0">
                <a:solidFill>
                  <a:prstClr val="black"/>
                </a:solidFill>
              </a:rPr>
              <a:t>. </a:t>
            </a:r>
            <a:r>
              <a:rPr lang="fi-FI" i="1" dirty="0">
                <a:solidFill>
                  <a:prstClr val="black"/>
                </a:solidFill>
              </a:rPr>
              <a:t>(En voi kuulla, mitä sinä sanot.)</a:t>
            </a:r>
          </a:p>
          <a:p>
            <a:pPr lvl="2">
              <a:buClr>
                <a:srgbClr val="FE8637"/>
              </a:buClr>
            </a:pPr>
            <a:r>
              <a:rPr lang="fi-FI" dirty="0" err="1">
                <a:solidFill>
                  <a:prstClr val="black"/>
                </a:solidFill>
              </a:rPr>
              <a:t>Jag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skulle</a:t>
            </a:r>
            <a:r>
              <a:rPr lang="fi-FI" dirty="0">
                <a:solidFill>
                  <a:prstClr val="black"/>
                </a:solidFill>
              </a:rPr>
              <a:t> vilja </a:t>
            </a:r>
            <a:r>
              <a:rPr lang="fi-FI" dirty="0" err="1">
                <a:solidFill>
                  <a:prstClr val="black"/>
                </a:solidFill>
              </a:rPr>
              <a:t>veta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vem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som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kommer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med</a:t>
            </a:r>
            <a:r>
              <a:rPr lang="fi-FI" dirty="0">
                <a:solidFill>
                  <a:prstClr val="black"/>
                </a:solidFill>
              </a:rPr>
              <a:t>. (</a:t>
            </a:r>
            <a:r>
              <a:rPr lang="fi-FI" i="1" dirty="0">
                <a:solidFill>
                  <a:prstClr val="black"/>
                </a:solidFill>
              </a:rPr>
              <a:t>Minä haluaisin tietää, kuka tulee mukaan.)</a:t>
            </a:r>
            <a:endParaRPr lang="fi-FI" dirty="0">
              <a:solidFill>
                <a:prstClr val="black"/>
              </a:solidFill>
            </a:endParaRPr>
          </a:p>
          <a:p>
            <a:pPr marL="731520" lvl="2" indent="0">
              <a:buClr>
                <a:srgbClr val="FE8637"/>
              </a:buClr>
              <a:buNone/>
            </a:pPr>
            <a:endParaRPr lang="fi-FI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Predikaatilla alkava:</a:t>
            </a:r>
          </a:p>
          <a:p>
            <a:pPr lvl="2">
              <a:buClr>
                <a:srgbClr val="FE8637"/>
              </a:buClr>
            </a:pPr>
            <a:r>
              <a:rPr lang="fi-FI" dirty="0" err="1">
                <a:solidFill>
                  <a:prstClr val="black"/>
                </a:solidFill>
              </a:rPr>
              <a:t>Jag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tänkte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fråga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om</a:t>
            </a:r>
            <a:r>
              <a:rPr lang="fi-FI" dirty="0">
                <a:solidFill>
                  <a:prstClr val="black"/>
                </a:solidFill>
              </a:rPr>
              <a:t> du </a:t>
            </a:r>
            <a:r>
              <a:rPr lang="fi-FI" dirty="0" err="1">
                <a:solidFill>
                  <a:prstClr val="black"/>
                </a:solidFill>
              </a:rPr>
              <a:t>kommer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på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bio</a:t>
            </a:r>
            <a:r>
              <a:rPr lang="fi-FI" dirty="0">
                <a:solidFill>
                  <a:prstClr val="black"/>
                </a:solidFill>
              </a:rPr>
              <a:t>. (</a:t>
            </a:r>
            <a:r>
              <a:rPr lang="fi-FI" i="1" dirty="0">
                <a:solidFill>
                  <a:prstClr val="black"/>
                </a:solidFill>
              </a:rPr>
              <a:t>Ajattelin kysyä, tuletko elokuviin.)</a:t>
            </a:r>
            <a:endParaRPr lang="fi-FI" dirty="0">
              <a:solidFill>
                <a:prstClr val="black"/>
              </a:solidFill>
            </a:endParaRPr>
          </a:p>
          <a:p>
            <a:pPr marL="731520" lvl="2" indent="0">
              <a:buClr>
                <a:srgbClr val="FE8637"/>
              </a:buClr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73152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50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Epäsuora kysymyslause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8060" y="1556792"/>
            <a:ext cx="8062372" cy="487375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Epäsuora kysymyslause eli kysyvä sivulause koostuu päälauseesta ja kysymyslauseesta, joka on sivulauseena</a:t>
            </a:r>
          </a:p>
          <a:p>
            <a:endParaRPr lang="fi-FI" dirty="0"/>
          </a:p>
          <a:p>
            <a:r>
              <a:rPr lang="fi-FI" dirty="0"/>
              <a:t>Epäsuorassa kysymyslauseessa on sivulauseen sanajärjestys eli 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dirty="0" err="1"/>
              <a:t>konjuktio+subjekti</a:t>
            </a:r>
            <a:r>
              <a:rPr lang="fi-FI" dirty="0"/>
              <a:t> + (liikkuva määre) +    </a:t>
            </a:r>
          </a:p>
          <a:p>
            <a:pPr marL="0" indent="0">
              <a:buNone/>
            </a:pPr>
            <a:r>
              <a:rPr lang="fi-FI" dirty="0"/>
              <a:t>   predikaatti</a:t>
            </a:r>
          </a:p>
          <a:p>
            <a:endParaRPr lang="fi-FI" dirty="0"/>
          </a:p>
          <a:p>
            <a:r>
              <a:rPr lang="fi-FI" dirty="0"/>
              <a:t>”Normaalissa” kysymyslauseessa on käänteinen sanajärjestys eli (kysymyssana) + predikaatti + subjekti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929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”normaalista” kysymyslauseesta epäsuoraksi kysymyslauseeksi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40960" cy="4873752"/>
          </a:xfrm>
        </p:spPr>
        <p:txBody>
          <a:bodyPr>
            <a:normAutofit lnSpcReduction="10000"/>
          </a:bodyPr>
          <a:lstStyle/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läser</a:t>
            </a:r>
            <a:r>
              <a:rPr lang="fi-FI" dirty="0"/>
              <a:t> du? &gt; </a:t>
            </a:r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säga</a:t>
            </a:r>
            <a:r>
              <a:rPr lang="fi-FI" dirty="0"/>
              <a:t>, </a:t>
            </a:r>
            <a:r>
              <a:rPr lang="fi-FI" dirty="0" err="1"/>
              <a:t>vad</a:t>
            </a:r>
            <a:r>
              <a:rPr lang="fi-FI" dirty="0"/>
              <a:t> du </a:t>
            </a:r>
            <a:r>
              <a:rPr lang="fi-FI" dirty="0" err="1"/>
              <a:t>läser</a:t>
            </a:r>
            <a:r>
              <a:rPr lang="fi-FI" dirty="0"/>
              <a:t>.</a:t>
            </a:r>
          </a:p>
          <a:p>
            <a:r>
              <a:rPr lang="fi-FI" dirty="0" err="1"/>
              <a:t>Vilken</a:t>
            </a:r>
            <a:r>
              <a:rPr lang="fi-FI" dirty="0"/>
              <a:t> </a:t>
            </a:r>
            <a:r>
              <a:rPr lang="fi-FI" dirty="0" err="1"/>
              <a:t>bok</a:t>
            </a:r>
            <a:r>
              <a:rPr lang="fi-FI" dirty="0"/>
              <a:t> </a:t>
            </a:r>
            <a:r>
              <a:rPr lang="fi-FI" dirty="0" err="1"/>
              <a:t>läser</a:t>
            </a:r>
            <a:r>
              <a:rPr lang="fi-FI" dirty="0"/>
              <a:t> du &gt; </a:t>
            </a:r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säga</a:t>
            </a:r>
            <a:r>
              <a:rPr lang="fi-FI" dirty="0"/>
              <a:t>, </a:t>
            </a:r>
            <a:r>
              <a:rPr lang="fi-FI" dirty="0" err="1"/>
              <a:t>vilken</a:t>
            </a:r>
            <a:r>
              <a:rPr lang="fi-FI" dirty="0"/>
              <a:t> </a:t>
            </a:r>
            <a:r>
              <a:rPr lang="fi-FI" dirty="0" err="1"/>
              <a:t>bok</a:t>
            </a:r>
            <a:r>
              <a:rPr lang="fi-FI" dirty="0"/>
              <a:t> du </a:t>
            </a:r>
            <a:r>
              <a:rPr lang="fi-FI" dirty="0" err="1"/>
              <a:t>läser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Vem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skrivit</a:t>
            </a:r>
            <a:r>
              <a:rPr lang="fi-FI" dirty="0"/>
              <a:t> </a:t>
            </a:r>
            <a:r>
              <a:rPr lang="fi-FI" dirty="0" err="1"/>
              <a:t>boken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/>
              <a:t>   &gt;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skulle</a:t>
            </a:r>
            <a:r>
              <a:rPr lang="fi-FI" dirty="0"/>
              <a:t> vilja </a:t>
            </a:r>
            <a:r>
              <a:rPr lang="fi-FI" dirty="0" err="1"/>
              <a:t>veta</a:t>
            </a:r>
            <a:r>
              <a:rPr lang="fi-FI" dirty="0"/>
              <a:t>, </a:t>
            </a:r>
            <a:r>
              <a:rPr lang="fi-FI" dirty="0" err="1"/>
              <a:t>vem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skrivit</a:t>
            </a:r>
            <a:r>
              <a:rPr lang="fi-FI" dirty="0"/>
              <a:t> </a:t>
            </a:r>
            <a:r>
              <a:rPr lang="fi-FI" dirty="0" err="1"/>
              <a:t>boken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   Jos kysymyssana on subjektina tai sen osana, lisätään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rekommendera</a:t>
            </a:r>
            <a:r>
              <a:rPr lang="fi-FI" dirty="0"/>
              <a:t> </a:t>
            </a:r>
            <a:r>
              <a:rPr lang="fi-FI" dirty="0" err="1"/>
              <a:t>någon</a:t>
            </a:r>
            <a:r>
              <a:rPr lang="fi-FI" dirty="0"/>
              <a:t> </a:t>
            </a:r>
            <a:r>
              <a:rPr lang="fi-FI" dirty="0" err="1"/>
              <a:t>bok</a:t>
            </a:r>
            <a:r>
              <a:rPr lang="fi-FI" dirty="0"/>
              <a:t>?</a:t>
            </a:r>
          </a:p>
          <a:p>
            <a:pPr marL="0" indent="0">
              <a:buNone/>
            </a:pPr>
            <a:r>
              <a:rPr lang="fi-FI" dirty="0"/>
              <a:t>    &gt;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undrar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om</a:t>
            </a:r>
            <a:r>
              <a:rPr lang="fi-FI" dirty="0"/>
              <a:t> du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rekommendera</a:t>
            </a:r>
            <a:r>
              <a:rPr lang="fi-FI" dirty="0"/>
              <a:t> </a:t>
            </a:r>
            <a:r>
              <a:rPr lang="fi-FI" dirty="0" err="1"/>
              <a:t>någon</a:t>
            </a:r>
            <a:r>
              <a:rPr lang="fi-FI" dirty="0"/>
              <a:t> </a:t>
            </a:r>
            <a:r>
              <a:rPr lang="fi-FI" dirty="0" err="1"/>
              <a:t>bok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    Jos kysymyssana puuttuu, lisätään </a:t>
            </a:r>
            <a:r>
              <a:rPr lang="fi-FI" dirty="0">
                <a:solidFill>
                  <a:srgbClr val="FF0000"/>
                </a:solidFill>
              </a:rPr>
              <a:t>om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42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243</Words>
  <Application>Microsoft Office PowerPoint</Application>
  <PresentationFormat>Bildspel på skärmen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Oriel</vt:lpstr>
      <vt:lpstr>Epäsuora kysymyslause</vt:lpstr>
      <vt:lpstr>Kysymyslause – epäsuora kysymyslause=sivulause</vt:lpstr>
      <vt:lpstr>Epäsuora kysymyslause</vt:lpstr>
      <vt:lpstr>”normaalista” kysymyslauseesta epäsuoraksi kysymyslauseeksi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Sivulauseen sanajärjestys</dc:title>
  <dc:creator>Camilla Kåla</dc:creator>
  <cp:lastModifiedBy>Isabella Fröjdman</cp:lastModifiedBy>
  <cp:revision>11</cp:revision>
  <dcterms:created xsi:type="dcterms:W3CDTF">2014-10-21T07:37:51Z</dcterms:created>
  <dcterms:modified xsi:type="dcterms:W3CDTF">2019-02-08T11:40:14Z</dcterms:modified>
</cp:coreProperties>
</file>