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86" r:id="rId4"/>
    <p:sldId id="287" r:id="rId5"/>
    <p:sldId id="288" r:id="rId6"/>
    <p:sldId id="289" r:id="rId7"/>
    <p:sldId id="273" r:id="rId8"/>
    <p:sldId id="306" r:id="rId9"/>
    <p:sldId id="283" r:id="rId10"/>
  </p:sldIdLst>
  <p:sldSz cx="9144000" cy="5715000" type="screen16x10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79" d="100"/>
          <a:sy n="79" d="100"/>
        </p:scale>
        <p:origin x="872" y="84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8/21/2023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21.8.2023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768350"/>
            <a:ext cx="61372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4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4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26456" cy="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21.8.2023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21.8.2023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26456" cy="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21.8.2023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697260"/>
            <a:ext cx="8207375" cy="2952327"/>
          </a:xfrm>
        </p:spPr>
        <p:txBody>
          <a:bodyPr/>
          <a:lstStyle/>
          <a:p>
            <a:r>
              <a:rPr lang="sv-FI" sz="5400" dirty="0"/>
              <a:t>Målen för kandidatprogrammet inom kemiteknik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3857984"/>
            <a:ext cx="6047902" cy="1591803"/>
          </a:xfrm>
        </p:spPr>
        <p:txBody>
          <a:bodyPr>
            <a:normAutofit/>
          </a:bodyPr>
          <a:lstStyle/>
          <a:p>
            <a:r>
              <a:rPr lang="sv-FI" dirty="0"/>
              <a:t>Professor Antti Karttunen</a:t>
            </a:r>
          </a:p>
          <a:p>
            <a:r>
              <a:rPr lang="fi-FI" dirty="0" err="1"/>
              <a:t>Direktör</a:t>
            </a:r>
            <a:r>
              <a:rPr lang="fi-FI" dirty="0"/>
              <a:t> för </a:t>
            </a:r>
            <a:r>
              <a:rPr lang="fi-FI" dirty="0" err="1"/>
              <a:t>kandidatprogrammet</a:t>
            </a:r>
            <a:r>
              <a:rPr lang="fi-FI" dirty="0"/>
              <a:t> i </a:t>
            </a:r>
            <a:r>
              <a:rPr lang="fi-FI" dirty="0" err="1"/>
              <a:t>kemiteknik</a:t>
            </a:r>
            <a:r>
              <a:rPr lang="fi-FI" dirty="0"/>
              <a:t> </a:t>
            </a:r>
          </a:p>
          <a:p>
            <a:endParaRPr lang="sv-FI" dirty="0"/>
          </a:p>
          <a:p>
            <a:r>
              <a:rPr lang="sv-FI" dirty="0"/>
              <a:t>Frågor får ställas fritt i föreläsningssalen eller på adressen presemo.aalto.fi/</a:t>
            </a:r>
            <a:r>
              <a:rPr lang="sv-FI" dirty="0" err="1"/>
              <a:t>chemabc</a:t>
            </a:r>
            <a:r>
              <a:rPr lang="sv-FI" dirty="0"/>
              <a:t> </a:t>
            </a:r>
          </a:p>
          <a:p>
            <a:endParaRPr lang="sv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CA74D-BB51-09EC-6751-EFF1F25FBEE7}"/>
              </a:ext>
            </a:extLst>
          </p:cNvPr>
          <p:cNvSpPr txBox="1"/>
          <p:nvPr/>
        </p:nvSpPr>
        <p:spPr>
          <a:xfrm>
            <a:off x="7739583" y="5233764"/>
            <a:ext cx="1404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FI" sz="1600" b="0" i="1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ゴシック" charset="0"/>
              </a:rPr>
              <a:t>2023-08-29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2277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9E6D-EBB4-4807-A2FD-A83278669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Kemi − </a:t>
            </a:r>
            <a:r>
              <a:rPr lang="fi-FI" dirty="0"/>
              <a:t>d</a:t>
            </a:r>
            <a:r>
              <a:rPr lang="fi-FI" sz="3600" dirty="0"/>
              <a:t>el av ett </a:t>
            </a:r>
            <a:r>
              <a:rPr lang="fi-FI" sz="3600" dirty="0" err="1"/>
              <a:t>gott</a:t>
            </a:r>
            <a:r>
              <a:rPr lang="fi-FI" sz="3600" dirty="0"/>
              <a:t> liv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13F2-69E0-4A7D-AF08-9C807A9632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82" y="1114576"/>
            <a:ext cx="8351390" cy="251444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sz="2000" dirty="0"/>
              <a:t>Kemi </a:t>
            </a:r>
            <a:r>
              <a:rPr lang="fi-FI" sz="2000" dirty="0" err="1"/>
              <a:t>finns</a:t>
            </a:r>
            <a:r>
              <a:rPr lang="fi-FI" sz="2000" dirty="0"/>
              <a:t> </a:t>
            </a:r>
            <a:r>
              <a:rPr lang="fi-FI" sz="2000" dirty="0" err="1"/>
              <a:t>överallt</a:t>
            </a:r>
            <a:r>
              <a:rPr lang="fi-FI" sz="2000" dirty="0"/>
              <a:t> i </a:t>
            </a:r>
            <a:r>
              <a:rPr lang="fi-FI" sz="2000" dirty="0" err="1"/>
              <a:t>vår</a:t>
            </a:r>
            <a:r>
              <a:rPr lang="fi-FI" sz="2000" dirty="0"/>
              <a:t> </a:t>
            </a:r>
            <a:r>
              <a:rPr lang="fi-FI" sz="2000" dirty="0" err="1"/>
              <a:t>omgivning</a:t>
            </a:r>
            <a:r>
              <a:rPr lang="fi-FI" sz="2000" dirty="0"/>
              <a:t>.</a:t>
            </a:r>
          </a:p>
          <a:p>
            <a:pPr>
              <a:spcAft>
                <a:spcPts val="1200"/>
              </a:spcAft>
            </a:pPr>
            <a:r>
              <a:rPr lang="fi-FI" sz="2000" dirty="0" err="1"/>
              <a:t>Centrala</a:t>
            </a:r>
            <a:r>
              <a:rPr lang="fi-FI" sz="2000" dirty="0"/>
              <a:t> </a:t>
            </a:r>
            <a:r>
              <a:rPr lang="fi-FI" sz="2000" dirty="0" err="1"/>
              <a:t>begrepp</a:t>
            </a:r>
            <a:r>
              <a:rPr lang="fi-FI" sz="2000" dirty="0"/>
              <a:t>: </a:t>
            </a:r>
            <a:r>
              <a:rPr lang="fi-FI" sz="2000" dirty="0" err="1"/>
              <a:t>materians</a:t>
            </a:r>
            <a:r>
              <a:rPr lang="fi-FI" sz="2000" dirty="0"/>
              <a:t> </a:t>
            </a:r>
            <a:r>
              <a:rPr lang="fi-FI" sz="2000" dirty="0" err="1"/>
              <a:t>struktur</a:t>
            </a:r>
            <a:r>
              <a:rPr lang="fi-FI" sz="2000" dirty="0"/>
              <a:t>, </a:t>
            </a:r>
            <a:r>
              <a:rPr lang="fi-FI" sz="2000" dirty="0" err="1"/>
              <a:t>egenskaper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reaktioner</a:t>
            </a:r>
            <a:r>
              <a:rPr lang="fi-FI" sz="2000" dirty="0"/>
              <a:t>.</a:t>
            </a:r>
          </a:p>
          <a:p>
            <a:r>
              <a:rPr lang="fi-FI" sz="2000" dirty="0" err="1"/>
              <a:t>Inom</a:t>
            </a:r>
            <a:r>
              <a:rPr lang="fi-FI" sz="2000" dirty="0"/>
              <a:t> </a:t>
            </a:r>
            <a:r>
              <a:rPr lang="fi-FI" sz="2000" dirty="0" err="1"/>
              <a:t>kemiteknik</a:t>
            </a:r>
            <a:r>
              <a:rPr lang="fi-FI" sz="2000" dirty="0"/>
              <a:t> </a:t>
            </a:r>
            <a:r>
              <a:rPr lang="fi-FI" sz="2000" dirty="0" err="1"/>
              <a:t>tillämpas</a:t>
            </a:r>
            <a:r>
              <a:rPr lang="fi-FI" sz="2000" dirty="0"/>
              <a:t> </a:t>
            </a:r>
            <a:r>
              <a:rPr lang="fi-FI" sz="2000" dirty="0" err="1"/>
              <a:t>kemi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ett </a:t>
            </a:r>
            <a:r>
              <a:rPr lang="fi-FI" sz="2000" dirty="0" err="1"/>
              <a:t>flertal</a:t>
            </a:r>
            <a:r>
              <a:rPr lang="fi-FI" sz="2000" dirty="0"/>
              <a:t> </a:t>
            </a:r>
            <a:r>
              <a:rPr lang="fi-FI" sz="2000" dirty="0" err="1"/>
              <a:t>olika</a:t>
            </a:r>
            <a:r>
              <a:rPr lang="fi-FI" sz="2000" dirty="0"/>
              <a:t> </a:t>
            </a:r>
            <a:r>
              <a:rPr lang="fi-FI" sz="2000" dirty="0" err="1"/>
              <a:t>sätt</a:t>
            </a:r>
            <a:r>
              <a:rPr lang="fi-FI" sz="2000" dirty="0"/>
              <a:t>.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nanometer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laboratorieskala</a:t>
            </a:r>
            <a:r>
              <a:rPr lang="fi-FI" sz="1800" dirty="0"/>
              <a:t>.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fabriksstorlek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nationalekonomi</a:t>
            </a:r>
            <a:r>
              <a:rPr lang="fi-FI" sz="1800" dirty="0"/>
              <a:t>.</a:t>
            </a:r>
            <a:endParaRPr lang="en-FI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DD72-1E6A-45F5-878B-41E8AD67E6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21.8.2023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C8EC5-C64B-4AA6-8B85-8A1D29695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BD91A-133A-437F-82D2-C757341F3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3" r="1540" b="21714"/>
          <a:stretch/>
        </p:blipFill>
        <p:spPr>
          <a:xfrm>
            <a:off x="0" y="3629025"/>
            <a:ext cx="9151199" cy="20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9E6D-EBB4-4807-A2FD-A83278669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Kandidatstudier</a:t>
            </a:r>
            <a:r>
              <a:rPr lang="fi-FI" dirty="0"/>
              <a:t> (3 </a:t>
            </a:r>
            <a:r>
              <a:rPr lang="fi-FI" dirty="0" err="1"/>
              <a:t>år</a:t>
            </a:r>
            <a:r>
              <a:rPr lang="fi-FI" dirty="0"/>
              <a:t>)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13F2-69E0-4A7D-AF08-9C807A9632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2" y="1201316"/>
            <a:ext cx="8423398" cy="28015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dirty="0"/>
              <a:t>Du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förutsättningar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utvecklas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en </a:t>
            </a:r>
            <a:r>
              <a:rPr lang="fi-FI" dirty="0" err="1"/>
              <a:t>sakkunnig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ditt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område</a:t>
            </a:r>
            <a:r>
              <a:rPr lang="fi-FI" dirty="0"/>
              <a:t>, </a:t>
            </a:r>
            <a:r>
              <a:rPr lang="fi-FI" dirty="0" err="1"/>
              <a:t>såväl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fortsatta</a:t>
            </a:r>
            <a:r>
              <a:rPr lang="fi-FI" dirty="0"/>
              <a:t> </a:t>
            </a:r>
            <a:r>
              <a:rPr lang="fi-FI" dirty="0" err="1"/>
              <a:t>studier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arbetslivet</a:t>
            </a:r>
            <a:r>
              <a:rPr lang="fi-FI" dirty="0"/>
              <a:t>.</a:t>
            </a:r>
          </a:p>
          <a:p>
            <a:pPr>
              <a:spcAft>
                <a:spcPts val="1200"/>
              </a:spcAft>
            </a:pPr>
            <a:r>
              <a:rPr lang="fi-FI" dirty="0"/>
              <a:t>Du </a:t>
            </a:r>
            <a:r>
              <a:rPr lang="fi-FI" dirty="0" err="1"/>
              <a:t>lär</a:t>
            </a:r>
            <a:r>
              <a:rPr lang="fi-FI" dirty="0"/>
              <a:t> </a:t>
            </a:r>
            <a:r>
              <a:rPr lang="fi-FI" dirty="0" err="1"/>
              <a:t>dig</a:t>
            </a:r>
            <a:r>
              <a:rPr lang="fi-FI" dirty="0"/>
              <a:t> </a:t>
            </a:r>
            <a:r>
              <a:rPr lang="fi-FI" dirty="0" err="1"/>
              <a:t>lösa</a:t>
            </a:r>
            <a:r>
              <a:rPr lang="fi-FI" dirty="0"/>
              <a:t> </a:t>
            </a:r>
            <a:r>
              <a:rPr lang="fi-FI" dirty="0" err="1"/>
              <a:t>tekniskt</a:t>
            </a:r>
            <a:r>
              <a:rPr lang="fi-FI" dirty="0"/>
              <a:t> </a:t>
            </a:r>
            <a:r>
              <a:rPr lang="fi-FI" dirty="0" err="1"/>
              <a:t>vetenskapliga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skapa</a:t>
            </a:r>
            <a:r>
              <a:rPr lang="fi-FI" dirty="0"/>
              <a:t> </a:t>
            </a:r>
            <a:r>
              <a:rPr lang="fi-FI" dirty="0" err="1"/>
              <a:t>ny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självständigt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tillsammans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andra</a:t>
            </a:r>
            <a:r>
              <a:rPr lang="fi-FI" dirty="0"/>
              <a:t>.</a:t>
            </a:r>
          </a:p>
          <a:p>
            <a:pPr>
              <a:spcAft>
                <a:spcPts val="1200"/>
              </a:spcAft>
            </a:pPr>
            <a:r>
              <a:rPr lang="fi-FI" dirty="0"/>
              <a:t>Du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arbetslivsberedskap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studieförmåga</a:t>
            </a:r>
            <a:r>
              <a:rPr lang="fi-FI" dirty="0"/>
              <a:t> för </a:t>
            </a:r>
            <a:r>
              <a:rPr lang="fi-FI" dirty="0" err="1"/>
              <a:t>livslångt</a:t>
            </a:r>
            <a:r>
              <a:rPr lang="fi-FI" dirty="0"/>
              <a:t> </a:t>
            </a:r>
            <a:r>
              <a:rPr lang="fi-FI" dirty="0" err="1"/>
              <a:t>lärande</a:t>
            </a:r>
            <a:r>
              <a:rPr lang="fi-FI" dirty="0"/>
              <a:t>.</a:t>
            </a:r>
          </a:p>
          <a:p>
            <a:pPr>
              <a:spcAft>
                <a:spcPts val="1200"/>
              </a:spcAft>
            </a:pPr>
            <a:r>
              <a:rPr lang="fi-FI" dirty="0"/>
              <a:t>Du </a:t>
            </a:r>
            <a:r>
              <a:rPr lang="fi-FI" dirty="0" err="1"/>
              <a:t>bygger</a:t>
            </a:r>
            <a:r>
              <a:rPr lang="fi-FI" dirty="0"/>
              <a:t> </a:t>
            </a:r>
            <a:r>
              <a:rPr lang="fi-FI" dirty="0" err="1"/>
              <a:t>upp</a:t>
            </a:r>
            <a:r>
              <a:rPr lang="fi-FI" dirty="0"/>
              <a:t> en </a:t>
            </a:r>
            <a:r>
              <a:rPr lang="fi-FI" dirty="0" err="1"/>
              <a:t>kärna</a:t>
            </a:r>
            <a:r>
              <a:rPr lang="fi-FI" dirty="0"/>
              <a:t> av </a:t>
            </a:r>
            <a:r>
              <a:rPr lang="fi-FI" dirty="0" err="1"/>
              <a:t>yrkesmässigt</a:t>
            </a:r>
            <a:r>
              <a:rPr lang="fi-FI" dirty="0"/>
              <a:t> </a:t>
            </a:r>
            <a:r>
              <a:rPr lang="fi-FI" dirty="0" err="1"/>
              <a:t>kunnande</a:t>
            </a:r>
            <a:r>
              <a:rPr lang="fi-FI" dirty="0"/>
              <a:t>.</a:t>
            </a:r>
          </a:p>
          <a:p>
            <a:pPr>
              <a:spcAft>
                <a:spcPts val="1200"/>
              </a:spcAft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DD72-1E6A-45F5-878B-41E8AD67E6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21.8.2023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C8EC5-C64B-4AA6-8B85-8A1D29695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4BBE3D-C7D7-4C15-8D90-8E8617CCD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23" r="15357" b="11659"/>
          <a:stretch/>
        </p:blipFill>
        <p:spPr>
          <a:xfrm>
            <a:off x="0" y="4772492"/>
            <a:ext cx="9144000" cy="9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9E6D-EBB4-4807-A2FD-A83278669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Kärnan</a:t>
            </a:r>
            <a:r>
              <a:rPr lang="fi-FI" dirty="0"/>
              <a:t> i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yrkesmässiga</a:t>
            </a:r>
            <a:r>
              <a:rPr lang="fi-FI" dirty="0"/>
              <a:t> </a:t>
            </a:r>
            <a:r>
              <a:rPr lang="fi-FI" dirty="0" err="1"/>
              <a:t>kunnandet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13F2-69E0-4A7D-AF08-9C807A9632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191" y="1057300"/>
            <a:ext cx="8351390" cy="31627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dirty="0" err="1"/>
              <a:t>Kunnande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kemiteknikens</a:t>
            </a:r>
            <a:r>
              <a:rPr lang="fi-FI" dirty="0"/>
              <a:t> </a:t>
            </a:r>
            <a:r>
              <a:rPr lang="fi-FI" dirty="0" err="1"/>
              <a:t>olika</a:t>
            </a:r>
            <a:r>
              <a:rPr lang="fi-FI" dirty="0"/>
              <a:t> </a:t>
            </a:r>
            <a:r>
              <a:rPr lang="fi-FI" dirty="0" err="1"/>
              <a:t>delområden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i de </a:t>
            </a:r>
            <a:r>
              <a:rPr lang="fi-FI" dirty="0" err="1"/>
              <a:t>matematiskt</a:t>
            </a:r>
            <a:r>
              <a:rPr lang="fi-FI" dirty="0"/>
              <a:t> </a:t>
            </a:r>
            <a:r>
              <a:rPr lang="fi-FI" dirty="0" err="1"/>
              <a:t>naturvetenskapliga</a:t>
            </a:r>
            <a:r>
              <a:rPr lang="fi-FI" dirty="0"/>
              <a:t> </a:t>
            </a:r>
            <a:r>
              <a:rPr lang="fi-FI" dirty="0" err="1"/>
              <a:t>grunderna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berör</a:t>
            </a:r>
            <a:r>
              <a:rPr lang="fi-FI" dirty="0"/>
              <a:t> </a:t>
            </a:r>
            <a:r>
              <a:rPr lang="fi-FI" dirty="0" err="1"/>
              <a:t>dessa</a:t>
            </a:r>
            <a:r>
              <a:rPr lang="fi-FI" dirty="0"/>
              <a:t>. </a:t>
            </a:r>
          </a:p>
          <a:p>
            <a:pPr>
              <a:spcAft>
                <a:spcPts val="1200"/>
              </a:spcAft>
            </a:pPr>
            <a:r>
              <a:rPr lang="fi-FI" dirty="0" err="1"/>
              <a:t>Kunskapen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tillämpa</a:t>
            </a:r>
            <a:r>
              <a:rPr lang="fi-FI" dirty="0"/>
              <a:t> </a:t>
            </a:r>
            <a:r>
              <a:rPr lang="fi-FI" dirty="0" err="1"/>
              <a:t>teoretiskt</a:t>
            </a:r>
            <a:r>
              <a:rPr lang="fi-FI" dirty="0"/>
              <a:t> </a:t>
            </a:r>
            <a:r>
              <a:rPr lang="fi-FI" dirty="0" err="1"/>
              <a:t>kunnande</a:t>
            </a:r>
            <a:r>
              <a:rPr lang="fi-FI" dirty="0"/>
              <a:t> i </a:t>
            </a:r>
            <a:r>
              <a:rPr lang="fi-FI" dirty="0" err="1"/>
              <a:t>problemlösning</a:t>
            </a:r>
            <a:r>
              <a:rPr lang="fi-FI" dirty="0"/>
              <a:t>. </a:t>
            </a:r>
          </a:p>
          <a:p>
            <a:pPr>
              <a:spcAft>
                <a:spcPts val="1200"/>
              </a:spcAft>
            </a:pPr>
            <a:r>
              <a:rPr lang="fi-FI" dirty="0" err="1"/>
              <a:t>Kunskapen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samla</a:t>
            </a:r>
            <a:r>
              <a:rPr lang="fi-FI" dirty="0"/>
              <a:t> </a:t>
            </a:r>
            <a:r>
              <a:rPr lang="fi-FI" dirty="0" err="1"/>
              <a:t>ihop</a:t>
            </a:r>
            <a:r>
              <a:rPr lang="fi-FI" dirty="0"/>
              <a:t> </a:t>
            </a:r>
            <a:r>
              <a:rPr lang="fi-FI" dirty="0" err="1"/>
              <a:t>vetenskaplig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yrkesmässig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evaluera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kritiskt</a:t>
            </a:r>
            <a:r>
              <a:rPr lang="fi-FI" dirty="0"/>
              <a:t>. </a:t>
            </a:r>
          </a:p>
          <a:p>
            <a:r>
              <a:rPr lang="fi-FI" dirty="0" err="1"/>
              <a:t>Kunskapen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kritiskt</a:t>
            </a:r>
            <a:r>
              <a:rPr lang="fi-FI" dirty="0"/>
              <a:t> </a:t>
            </a:r>
            <a:r>
              <a:rPr lang="fi-FI" dirty="0" err="1"/>
              <a:t>evaluera</a:t>
            </a:r>
            <a:r>
              <a:rPr lang="fi-FI" dirty="0"/>
              <a:t> </a:t>
            </a:r>
            <a:r>
              <a:rPr lang="fi-FI" dirty="0" err="1"/>
              <a:t>vetenskapens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teknologins</a:t>
            </a:r>
            <a:r>
              <a:rPr lang="fi-FI" dirty="0"/>
              <a:t> </a:t>
            </a:r>
            <a:r>
              <a:rPr lang="fi-FI" dirty="0" err="1"/>
              <a:t>inverkan</a:t>
            </a:r>
            <a:r>
              <a:rPr lang="fi-FI" dirty="0"/>
              <a:t> </a:t>
            </a:r>
            <a:r>
              <a:rPr lang="fi-FI" dirty="0" err="1"/>
              <a:t>ur</a:t>
            </a:r>
            <a:r>
              <a:rPr lang="fi-FI" dirty="0"/>
              <a:t> </a:t>
            </a:r>
            <a:r>
              <a:rPr lang="fi-FI" dirty="0" err="1"/>
              <a:t>individens</a:t>
            </a:r>
            <a:r>
              <a:rPr lang="fi-FI" dirty="0"/>
              <a:t>, </a:t>
            </a:r>
            <a:r>
              <a:rPr lang="fi-FI" dirty="0" err="1"/>
              <a:t>samhällets</a:t>
            </a:r>
            <a:r>
              <a:rPr lang="fi-FI" dirty="0"/>
              <a:t>, </a:t>
            </a:r>
            <a:r>
              <a:rPr lang="fi-FI" dirty="0" err="1"/>
              <a:t>ekonomins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miljöns</a:t>
            </a:r>
            <a:r>
              <a:rPr lang="fi-FI" dirty="0"/>
              <a:t> </a:t>
            </a:r>
            <a:r>
              <a:rPr lang="fi-FI" dirty="0" err="1"/>
              <a:t>synvinklar</a:t>
            </a:r>
            <a:r>
              <a:rPr lang="fi-FI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C8EC5-C64B-4AA6-8B85-8A1D29695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FFC90-58F9-4600-6877-0146F612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17" b="7530"/>
          <a:stretch/>
        </p:blipFill>
        <p:spPr>
          <a:xfrm>
            <a:off x="0" y="4289473"/>
            <a:ext cx="9144000" cy="14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9E6D-EBB4-4807-A2FD-A83278669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Studieförmåga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13F2-69E0-4A7D-AF08-9C807A9632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2" y="985292"/>
            <a:ext cx="8351390" cy="35431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dirty="0"/>
              <a:t>Du </a:t>
            </a:r>
            <a:r>
              <a:rPr lang="fi-FI" dirty="0" err="1"/>
              <a:t>lär</a:t>
            </a:r>
            <a:r>
              <a:rPr lang="fi-FI" dirty="0"/>
              <a:t> </a:t>
            </a:r>
            <a:r>
              <a:rPr lang="fi-FI" dirty="0" err="1"/>
              <a:t>dig</a:t>
            </a:r>
            <a:r>
              <a:rPr lang="fi-FI" dirty="0"/>
              <a:t> </a:t>
            </a:r>
            <a:r>
              <a:rPr lang="fi-FI" dirty="0" err="1"/>
              <a:t>fungera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medlem</a:t>
            </a:r>
            <a:r>
              <a:rPr lang="fi-FI" dirty="0"/>
              <a:t> i </a:t>
            </a:r>
            <a:r>
              <a:rPr lang="fi-FI" dirty="0" err="1"/>
              <a:t>universitetsgemenskapen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tar</a:t>
            </a:r>
            <a:r>
              <a:rPr lang="fi-FI" dirty="0"/>
              <a:t> </a:t>
            </a:r>
            <a:r>
              <a:rPr lang="fi-FI" dirty="0" err="1"/>
              <a:t>ansvar</a:t>
            </a:r>
            <a:r>
              <a:rPr lang="fi-FI" dirty="0"/>
              <a:t> för </a:t>
            </a:r>
            <a:r>
              <a:rPr lang="fi-FI" dirty="0" err="1"/>
              <a:t>ditt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lärande</a:t>
            </a:r>
            <a:r>
              <a:rPr lang="fi-FI" dirty="0"/>
              <a:t>. </a:t>
            </a:r>
          </a:p>
          <a:p>
            <a:pPr>
              <a:spcAft>
                <a:spcPts val="1200"/>
              </a:spcAft>
            </a:pPr>
            <a:r>
              <a:rPr lang="fi-FI" dirty="0"/>
              <a:t>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evaluera</a:t>
            </a:r>
            <a:r>
              <a:rPr lang="fi-FI" dirty="0"/>
              <a:t> </a:t>
            </a:r>
            <a:r>
              <a:rPr lang="fi-FI" dirty="0" err="1"/>
              <a:t>ditt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lärande</a:t>
            </a:r>
            <a:r>
              <a:rPr lang="fi-FI" dirty="0"/>
              <a:t>, </a:t>
            </a:r>
            <a:r>
              <a:rPr lang="fi-FI" dirty="0" err="1"/>
              <a:t>utnyttja</a:t>
            </a:r>
            <a:r>
              <a:rPr lang="fi-FI" dirty="0"/>
              <a:t> </a:t>
            </a:r>
            <a:r>
              <a:rPr lang="fi-FI" dirty="0" err="1"/>
              <a:t>olika</a:t>
            </a:r>
            <a:r>
              <a:rPr lang="fi-FI" dirty="0"/>
              <a:t> </a:t>
            </a:r>
            <a:r>
              <a:rPr lang="fi-FI" dirty="0" err="1"/>
              <a:t>lärandemiljöer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överskrida</a:t>
            </a:r>
            <a:r>
              <a:rPr lang="fi-FI" dirty="0"/>
              <a:t> </a:t>
            </a:r>
            <a:r>
              <a:rPr lang="fi-FI" dirty="0" err="1"/>
              <a:t>gränser</a:t>
            </a:r>
            <a:r>
              <a:rPr lang="fi-FI" dirty="0"/>
              <a:t> </a:t>
            </a:r>
            <a:r>
              <a:rPr lang="fi-FI" dirty="0" err="1"/>
              <a:t>mellan</a:t>
            </a:r>
            <a:r>
              <a:rPr lang="fi-FI" dirty="0"/>
              <a:t> </a:t>
            </a:r>
            <a:r>
              <a:rPr lang="fi-FI" dirty="0" err="1"/>
              <a:t>olika</a:t>
            </a:r>
            <a:r>
              <a:rPr lang="fi-FI" dirty="0"/>
              <a:t> </a:t>
            </a:r>
            <a:r>
              <a:rPr lang="fi-FI" dirty="0" err="1"/>
              <a:t>läroämnen</a:t>
            </a:r>
            <a:r>
              <a:rPr lang="fi-FI" dirty="0"/>
              <a:t>. </a:t>
            </a:r>
          </a:p>
          <a:p>
            <a:pPr>
              <a:spcAft>
                <a:spcPts val="1200"/>
              </a:spcAft>
            </a:pPr>
            <a:r>
              <a:rPr lang="fi-FI" dirty="0"/>
              <a:t>Du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förutsättningar</a:t>
            </a:r>
            <a:r>
              <a:rPr lang="fi-FI" dirty="0"/>
              <a:t> för </a:t>
            </a:r>
            <a:r>
              <a:rPr lang="fi-FI" dirty="0" err="1"/>
              <a:t>studier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högre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, </a:t>
            </a:r>
            <a:r>
              <a:rPr lang="fi-FI" dirty="0" err="1"/>
              <a:t>även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engelska</a:t>
            </a:r>
            <a:endParaRPr lang="fi-FI" dirty="0"/>
          </a:p>
          <a:p>
            <a:pPr>
              <a:spcAft>
                <a:spcPts val="1200"/>
              </a:spcAft>
            </a:pPr>
            <a:r>
              <a:rPr lang="fi-FI" dirty="0" err="1"/>
              <a:t>Kandidatstudierna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en </a:t>
            </a:r>
            <a:r>
              <a:rPr lang="fi-FI" dirty="0" err="1"/>
              <a:t>grund</a:t>
            </a:r>
            <a:r>
              <a:rPr lang="fi-FI" dirty="0"/>
              <a:t> för </a:t>
            </a:r>
            <a:r>
              <a:rPr lang="fi-FI" dirty="0" err="1"/>
              <a:t>självständigt</a:t>
            </a:r>
            <a:r>
              <a:rPr lang="fi-FI" dirty="0"/>
              <a:t> </a:t>
            </a:r>
            <a:r>
              <a:rPr lang="fi-FI" dirty="0" err="1"/>
              <a:t>livslångt</a:t>
            </a:r>
            <a:r>
              <a:rPr lang="fi-FI" dirty="0"/>
              <a:t> </a:t>
            </a:r>
            <a:r>
              <a:rPr lang="fi-FI" dirty="0" err="1"/>
              <a:t>lärande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utvecklandet</a:t>
            </a:r>
            <a:r>
              <a:rPr lang="fi-FI" dirty="0"/>
              <a:t> av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yrkesmässiga</a:t>
            </a:r>
            <a:r>
              <a:rPr lang="fi-FI" dirty="0"/>
              <a:t> </a:t>
            </a:r>
            <a:r>
              <a:rPr lang="fi-FI" dirty="0" err="1"/>
              <a:t>kunnandet</a:t>
            </a:r>
            <a:r>
              <a:rPr lang="fi-FI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C8EC5-C64B-4AA6-8B85-8A1D29695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16188-F111-ADD7-D556-3227ED18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4579170"/>
            <a:ext cx="9144000" cy="11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9E6D-EBB4-4807-A2FD-A83278669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Arbetslivsberedskap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13F2-69E0-4A7D-AF08-9C807A9632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552" y="1129308"/>
            <a:ext cx="4587874" cy="34680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dirty="0"/>
              <a:t>Målinriktat och planlagt arbete</a:t>
            </a:r>
          </a:p>
          <a:p>
            <a:pPr>
              <a:spcAft>
                <a:spcPts val="1200"/>
              </a:spcAft>
            </a:pPr>
            <a:r>
              <a:rPr lang="sv-SE" dirty="0"/>
              <a:t>Kunskaper i grupparbete</a:t>
            </a:r>
          </a:p>
          <a:p>
            <a:pPr>
              <a:spcAft>
                <a:spcPts val="1200"/>
              </a:spcAft>
            </a:pPr>
            <a:r>
              <a:rPr lang="sv-SE" dirty="0"/>
              <a:t>Kunskaper i projektarbete</a:t>
            </a:r>
          </a:p>
          <a:p>
            <a:pPr>
              <a:spcAft>
                <a:spcPts val="1200"/>
              </a:spcAft>
            </a:pPr>
            <a:r>
              <a:rPr lang="sv-SE" dirty="0"/>
              <a:t>Tydliga muntliga och skriftliga kommunikationsfärdigheter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DD72-1E6A-45F5-878B-41E8AD67E6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21.8.2023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C8EC5-C64B-4AA6-8B85-8A1D29695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7B892-8642-4281-B250-71258D6B6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8" b="13771"/>
          <a:stretch/>
        </p:blipFill>
        <p:spPr>
          <a:xfrm>
            <a:off x="5524500" y="-1"/>
            <a:ext cx="3619500" cy="57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5759871" cy="996498"/>
          </a:xfrm>
        </p:spPr>
        <p:txBody>
          <a:bodyPr/>
          <a:lstStyle/>
          <a:p>
            <a:r>
              <a:rPr lang="fi-FI" dirty="0"/>
              <a:t>Opiskelijan omat valinnat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846" y="1057300"/>
            <a:ext cx="4894242" cy="3888432"/>
          </a:xfrm>
        </p:spPr>
        <p:txBody>
          <a:bodyPr/>
          <a:lstStyle/>
          <a:p>
            <a:r>
              <a:rPr lang="sv-SE" dirty="0"/>
              <a:t>Huvudämne (slutet av 1. året)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Bioprodukter</a:t>
            </a:r>
            <a:endParaRPr lang="fi-FI" dirty="0">
              <a:latin typeface="Georgia" panose="02040502050405020303" pitchFamily="18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>
                <a:latin typeface="Georgia" panose="02040502050405020303" pitchFamily="18" charset="0"/>
              </a:rPr>
              <a:t>Kemi </a:t>
            </a:r>
            <a:r>
              <a:rPr lang="fi-FI" dirty="0" err="1">
                <a:latin typeface="Georgia" panose="02040502050405020303" pitchFamily="18" charset="0"/>
              </a:rPr>
              <a:t>och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materialvetenskap</a:t>
            </a:r>
            <a:endParaRPr lang="fi-FI" dirty="0">
              <a:latin typeface="Georgia" panose="02040502050405020303" pitchFamily="18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>
                <a:latin typeface="Georgia" panose="02040502050405020303" pitchFamily="18" charset="0"/>
              </a:rPr>
              <a:t>Kemiteknik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och</a:t>
            </a:r>
            <a:r>
              <a:rPr lang="fi-FI" dirty="0">
                <a:latin typeface="Georgia" panose="02040502050405020303" pitchFamily="18" charset="0"/>
              </a:rPr>
              <a:t> </a:t>
            </a:r>
            <a:r>
              <a:rPr lang="fi-FI" dirty="0" err="1">
                <a:latin typeface="Georgia" panose="02040502050405020303" pitchFamily="18" charset="0"/>
              </a:rPr>
              <a:t>processer</a:t>
            </a:r>
            <a:endParaRPr lang="fi-FI" dirty="0"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fi-FI" dirty="0" err="1"/>
              <a:t>Biämnesstudier</a:t>
            </a:r>
            <a:endParaRPr lang="fi-FI" dirty="0"/>
          </a:p>
          <a:p>
            <a:pPr>
              <a:spcAft>
                <a:spcPts val="600"/>
              </a:spcAft>
            </a:pPr>
            <a:r>
              <a:rPr lang="fi-FI" dirty="0" err="1"/>
              <a:t>Fritt</a:t>
            </a:r>
            <a:r>
              <a:rPr lang="fi-FI" dirty="0"/>
              <a:t> </a:t>
            </a:r>
            <a:r>
              <a:rPr lang="fi-FI" dirty="0" err="1"/>
              <a:t>valbara</a:t>
            </a:r>
            <a:r>
              <a:rPr lang="fi-FI" dirty="0"/>
              <a:t> </a:t>
            </a:r>
            <a:r>
              <a:rPr lang="fi-FI" dirty="0" err="1"/>
              <a:t>studier</a:t>
            </a:r>
            <a:endParaRPr lang="fi-FI" dirty="0"/>
          </a:p>
          <a:p>
            <a:pPr>
              <a:spcAft>
                <a:spcPts val="600"/>
              </a:spcAft>
            </a:pPr>
            <a:r>
              <a:rPr lang="fi-FI" dirty="0" err="1"/>
              <a:t>Möjliga</a:t>
            </a:r>
            <a:r>
              <a:rPr lang="fi-FI" dirty="0"/>
              <a:t> </a:t>
            </a:r>
            <a:r>
              <a:rPr lang="fi-FI" dirty="0" err="1"/>
              <a:t>utbytesstudier</a:t>
            </a:r>
            <a:endParaRPr lang="fi-FI" dirty="0"/>
          </a:p>
          <a:p>
            <a:r>
              <a:rPr lang="nn-NO" dirty="0"/>
              <a:t>Val av magisterprogram(3. året)</a:t>
            </a:r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8" name="Picture 2" descr="Chemical and process engineering Lab">
            <a:extLst>
              <a:ext uri="{FF2B5EF4-FFF2-40B4-BE49-F238E27FC236}">
                <a16:creationId xmlns:a16="http://schemas.microsoft.com/office/drawing/2014/main" id="{D9297062-DE3B-4DDC-8A24-8481C8A48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1413"/>
          <a:stretch/>
        </p:blipFill>
        <p:spPr bwMode="auto">
          <a:xfrm>
            <a:off x="5273918" y="1099448"/>
            <a:ext cx="3868504" cy="25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5400" dirty="0" err="1"/>
              <a:t>Frågor</a:t>
            </a:r>
            <a:r>
              <a:rPr lang="fi-FI" sz="5400" dirty="0"/>
              <a:t> </a:t>
            </a:r>
            <a:r>
              <a:rPr lang="fi-FI" sz="5400" dirty="0" err="1"/>
              <a:t>om</a:t>
            </a:r>
            <a:r>
              <a:rPr lang="fi-FI" sz="5400" dirty="0"/>
              <a:t> </a:t>
            </a:r>
            <a:r>
              <a:rPr lang="fi-FI" sz="5400" dirty="0" err="1"/>
              <a:t>utbildningen</a:t>
            </a:r>
            <a:r>
              <a:rPr lang="fi-FI" sz="5400" dirty="0"/>
              <a:t>? </a:t>
            </a:r>
            <a:br>
              <a:rPr lang="fi-FI" sz="5400" dirty="0"/>
            </a:br>
            <a:br>
              <a:rPr lang="fi-FI" sz="5400" dirty="0"/>
            </a:br>
            <a:r>
              <a:rPr lang="fi-FI" sz="3600" dirty="0"/>
              <a:t>presemo.aalto.fi/</a:t>
            </a:r>
            <a:r>
              <a:rPr lang="fi-FI" sz="3600" dirty="0" err="1"/>
              <a:t>chemabc</a:t>
            </a:r>
            <a:r>
              <a:rPr lang="fi-FI" sz="3600" dirty="0"/>
              <a:t> 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79897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79EAA-A345-4A14-817C-FE7D2426D54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8816" r="8957"/>
          <a:stretch/>
        </p:blipFill>
        <p:spPr>
          <a:xfrm>
            <a:off x="-2411" y="928468"/>
            <a:ext cx="9142446" cy="478301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A0EF70-4657-455A-A260-9A206D530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93204"/>
            <a:ext cx="8207375" cy="663355"/>
          </a:xfrm>
        </p:spPr>
        <p:txBody>
          <a:bodyPr/>
          <a:lstStyle/>
          <a:p>
            <a:r>
              <a:rPr lang="sv-SE" sz="4800" dirty="0">
                <a:solidFill>
                  <a:schemeClr val="tx1"/>
                </a:solidFill>
              </a:rPr>
              <a:t>Kemi − Del av ett gott liv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52877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emia">
      <a:dk1>
        <a:sysClr val="windowText" lastClr="000000"/>
      </a:dk1>
      <a:lt1>
        <a:sysClr val="window" lastClr="FFFFFF"/>
      </a:lt1>
      <a:dk2>
        <a:srgbClr val="00965E"/>
      </a:dk2>
      <a:lt2>
        <a:srgbClr val="8C857B"/>
      </a:lt2>
      <a:accent1>
        <a:srgbClr val="00965E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9EC093EE-0156-420A-9303-AE7E7D88C088}" vid="{F541F2B1-92BB-4B78-96C1-A64F84E5D4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CHEM_FI</Template>
  <TotalTime>0</TotalTime>
  <Words>333</Words>
  <Application>Microsoft Office PowerPoint</Application>
  <PresentationFormat>On-screen Show (16:10)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Lucida Grande</vt:lpstr>
      <vt:lpstr>Aalto University</vt:lpstr>
      <vt:lpstr>Målen för kandidatprogrammet inom kemiteknik </vt:lpstr>
      <vt:lpstr>Kemi − del av ett gott liv</vt:lpstr>
      <vt:lpstr>Kandidatstudier (3 år)</vt:lpstr>
      <vt:lpstr>Kärnan i det yrkesmässiga kunnandet</vt:lpstr>
      <vt:lpstr>Studieförmåga</vt:lpstr>
      <vt:lpstr>Arbetslivsberedskap</vt:lpstr>
      <vt:lpstr>Opiskelijan omat valinnat</vt:lpstr>
      <vt:lpstr>Frågor om utbildningen?   presemo.aalto.fi/chemabc  </vt:lpstr>
      <vt:lpstr>Kemi − Del av ett gott liv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2017-08-28T10:21:36Z</dcterms:created>
  <dcterms:modified xsi:type="dcterms:W3CDTF">2023-08-21T06:19:22Z</dcterms:modified>
</cp:coreProperties>
</file>