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7" r:id="rId2"/>
    <p:sldId id="259" r:id="rId3"/>
    <p:sldId id="284" r:id="rId4"/>
    <p:sldId id="258" r:id="rId5"/>
    <p:sldId id="260" r:id="rId6"/>
    <p:sldId id="261" r:id="rId7"/>
    <p:sldId id="263" r:id="rId8"/>
    <p:sldId id="264" r:id="rId9"/>
    <p:sldId id="281" r:id="rId10"/>
    <p:sldId id="266" r:id="rId11"/>
    <p:sldId id="282" r:id="rId12"/>
    <p:sldId id="268" r:id="rId13"/>
    <p:sldId id="265" r:id="rId14"/>
    <p:sldId id="262" r:id="rId15"/>
    <p:sldId id="267" r:id="rId16"/>
    <p:sldId id="269" r:id="rId17"/>
    <p:sldId id="270" r:id="rId18"/>
    <p:sldId id="273" r:id="rId19"/>
    <p:sldId id="274" r:id="rId20"/>
    <p:sldId id="275" r:id="rId21"/>
    <p:sldId id="280" r:id="rId22"/>
    <p:sldId id="283" r:id="rId23"/>
    <p:sldId id="271" r:id="rId24"/>
    <p:sldId id="276" r:id="rId25"/>
    <p:sldId id="272" r:id="rId26"/>
    <p:sldId id="277" r:id="rId27"/>
    <p:sldId id="278" r:id="rId28"/>
    <p:sldId id="279" r:id="rId29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htinen Eeva" initials="LE" lastIdx="5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EB8"/>
    <a:srgbClr val="FFFFFF"/>
    <a:srgbClr val="EF363B"/>
    <a:srgbClr val="00965E"/>
    <a:srgbClr val="EE353B"/>
    <a:srgbClr val="FF0000"/>
    <a:srgbClr val="FFC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7" autoAdjust="0"/>
    <p:restoredTop sz="97440" autoAdjust="0"/>
  </p:normalViewPr>
  <p:slideViewPr>
    <p:cSldViewPr snapToGrid="0" snapToObjects="1">
      <p:cViewPr varScale="1">
        <p:scale>
          <a:sx n="140" d="100"/>
          <a:sy n="140" d="100"/>
        </p:scale>
        <p:origin x="654" y="1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20" d="100"/>
          <a:sy n="120" d="100"/>
        </p:scale>
        <p:origin x="4962" y="12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CCC29D-C729-694F-A788-B5007BCA57F6}" type="datetimeFigureOut">
              <a:rPr lang="en-US" smtClean="0"/>
              <a:t>29.8.2023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0BB66-2831-4C42-9675-9DAB39629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430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AAFD53-F29D-C94E-BF8B-0D8B7431C954}" type="datetimeFigureOut">
              <a:rPr lang="en-US" smtClean="0"/>
              <a:t>29.8.2023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164E42-DED0-9246-9B1B-B67105F62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39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335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953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Sen avulla opiskelija voi aikatauluttaa tapaamisia henkilökunnan ja opettajien kanssa. Lisäksi työpöydästä löytyvät tärkeimmät opiskelijoiden palvelut sekä suorat linkit useimmiten käytetyille sivuille.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237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900" dirty="0"/>
              <a:t>Tapaamisessa pohditaan, mitä järjestelyjä tarvitset ja kuinka pitkäksi aikaa. Suositus on voimassa kaikissa Aallon korkeakouluissa.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603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900" dirty="0"/>
              <a:t>Tapaamisessa pohditaan, mitä järjestelyjä tarvitset ja kuinka pitkäksi aikaa. Suositus on voimassa kaikissa Aallon korkeakouluissa.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5034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665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hyperlink" Target="http://www.aalto.fi/snapchat/" TargetMode="External"/><Relationship Id="rId3" Type="http://schemas.openxmlformats.org/officeDocument/2006/relationships/hyperlink" Target="https://www.linkedin.com/school/aalto-university/" TargetMode="External"/><Relationship Id="rId7" Type="http://schemas.openxmlformats.org/officeDocument/2006/relationships/hyperlink" Target="https://www.youtube.com/user/aaltouniversity" TargetMode="External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hyperlink" Target="https://www.facebook.com/AaltoCHEM" TargetMode="External"/><Relationship Id="rId5" Type="http://schemas.openxmlformats.org/officeDocument/2006/relationships/hyperlink" Target="https://twitter.com/aaltouniversity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hyperlink" Target="https://instagram.com/aaltochem" TargetMode="External"/><Relationship Id="rId1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Hea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13" noProof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31800" y="1638135"/>
            <a:ext cx="7948556" cy="663264"/>
          </a:xfrm>
          <a:prstGeom prst="rect">
            <a:avLst/>
          </a:prstGeom>
        </p:spPr>
        <p:txBody>
          <a:bodyPr lIns="0" rIns="0" anchor="b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 noProof="0"/>
              <a:t>Headline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1800" y="2571750"/>
            <a:ext cx="7998597" cy="50138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 noProof="0"/>
              <a:t>No Image - Sub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5966372" y="4215388"/>
            <a:ext cx="2464025" cy="2944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 noProof="0"/>
              <a:t>Name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5966372" y="4509807"/>
            <a:ext cx="2464025" cy="2944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 noProof="0"/>
              <a:t>Date</a:t>
            </a:r>
          </a:p>
        </p:txBody>
      </p:sp>
      <p:pic>
        <p:nvPicPr>
          <p:cNvPr id="6" name="Kuva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4976"/>
            <a:ext cx="1678472" cy="16740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5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. Process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4503" y="27708"/>
            <a:ext cx="8489928" cy="99589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/>
              <a:t>Body slide title</a:t>
            </a:r>
            <a:endParaRPr lang="fi-FI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7A6B884-331F-40FA-8908-119224136FDB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dd.mm</a:t>
            </a:r>
            <a:r>
              <a:rPr lang="fi-FI" err="1"/>
              <a:t>.</a:t>
            </a:r>
            <a:r>
              <a:rPr lang="fi-FI"/>
              <a:t>yyyy</a:t>
            </a:r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749CABA-9FF3-45EA-9953-7B719CB699D9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F271C0B-E7D3-474B-A483-3CBA7656076F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25" name="Kuva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" y="4280350"/>
            <a:ext cx="1896426" cy="856800"/>
          </a:xfrm>
          <a:prstGeom prst="rect">
            <a:avLst/>
          </a:prstGeom>
        </p:spPr>
      </p:pic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7020AF12-D56E-498E-A377-D75A712926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0831" y="2440262"/>
            <a:ext cx="1539000" cy="1980000"/>
          </a:xfrm>
          <a:prstGeom prst="rect">
            <a:avLst/>
          </a:prstGeom>
        </p:spPr>
        <p:txBody>
          <a:bodyPr lIns="0" tIns="0" rIns="0" bIns="0"/>
          <a:lstStyle>
            <a:lvl1pPr marL="81000" indent="-81000" algn="l" defTabSz="514436" rtl="0" eaLnBrk="1" latinLnBrk="0" hangingPunct="1">
              <a:lnSpc>
                <a:spcPct val="100000"/>
              </a:lnSpc>
              <a:buFont typeface="Arial" charset="0"/>
              <a:buChar char="•"/>
              <a:defRPr sz="1400" b="1">
                <a:solidFill>
                  <a:schemeClr val="bg1"/>
                </a:solidFill>
              </a:defRPr>
            </a:lvl1pPr>
            <a:lvl2pPr marL="0" indent="0">
              <a:lnSpc>
                <a:spcPts val="1500"/>
              </a:lnSpc>
              <a:buNone/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  <a:lvl3pPr>
              <a:buClr>
                <a:schemeClr val="bg1"/>
              </a:buClr>
              <a:defRPr sz="788">
                <a:solidFill>
                  <a:schemeClr val="bg1"/>
                </a:solidFill>
              </a:defRPr>
            </a:lvl3pPr>
          </a:lstStyle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r>
              <a:rPr lang="fi-FI" noProof="1"/>
              <a:t>Add text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5DA4A6F-F7A1-4411-8BAA-C580374FD43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30003" y="2440262"/>
            <a:ext cx="1539000" cy="1980000"/>
          </a:xfrm>
          <a:prstGeom prst="rect">
            <a:avLst/>
          </a:prstGeom>
        </p:spPr>
        <p:txBody>
          <a:bodyPr lIns="0" tIns="0" rIns="0" bIns="0"/>
          <a:lstStyle>
            <a:lvl1pPr marL="81000" marR="0" indent="-81000" algn="l" defTabSz="51443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88" indent="-128588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1000" marR="0" lvl="0" indent="-81000" algn="l" defTabSz="51443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 noProof="1"/>
              <a:t>Add text</a:t>
            </a:r>
          </a:p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 noProof="1"/>
          </a:p>
        </p:txBody>
      </p:sp>
      <p:sp>
        <p:nvSpPr>
          <p:cNvPr id="21" name="Text Placeholder 23">
            <a:extLst>
              <a:ext uri="{FF2B5EF4-FFF2-40B4-BE49-F238E27FC236}">
                <a16:creationId xmlns:a16="http://schemas.microsoft.com/office/drawing/2014/main" id="{0ED4C40C-12FC-4759-BFA3-562AD20FCB6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2331" y="1202897"/>
            <a:ext cx="1116000" cy="111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fi-FI" noProof="1"/>
              <a:t>2014</a:t>
            </a:r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F8D91076-1BC2-425C-83A2-DF76E9C9E3E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41503" y="1202897"/>
            <a:ext cx="1116000" cy="111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fi-FI" noProof="1"/>
              <a:t>2015</a:t>
            </a:r>
          </a:p>
        </p:txBody>
      </p:sp>
      <p:sp>
        <p:nvSpPr>
          <p:cNvPr id="31" name="Text Placeholder 23">
            <a:extLst>
              <a:ext uri="{FF2B5EF4-FFF2-40B4-BE49-F238E27FC236}">
                <a16:creationId xmlns:a16="http://schemas.microsoft.com/office/drawing/2014/main" id="{EDF5BDC8-1016-4ED3-9356-4CA7AB8ED5C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80675" y="1202897"/>
            <a:ext cx="1116000" cy="111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fi-FI" noProof="1"/>
              <a:t>2016</a:t>
            </a:r>
          </a:p>
        </p:txBody>
      </p:sp>
      <p:sp>
        <p:nvSpPr>
          <p:cNvPr id="32" name="Text Placeholder 23">
            <a:extLst>
              <a:ext uri="{FF2B5EF4-FFF2-40B4-BE49-F238E27FC236}">
                <a16:creationId xmlns:a16="http://schemas.microsoft.com/office/drawing/2014/main" id="{25CD4944-698A-4652-8D6A-B43E4043A2C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9847" y="1202897"/>
            <a:ext cx="1116000" cy="111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fi-FI" noProof="1"/>
              <a:t>2017</a:t>
            </a:r>
          </a:p>
        </p:txBody>
      </p:sp>
      <p:sp>
        <p:nvSpPr>
          <p:cNvPr id="33" name="Text Placeholder 23">
            <a:extLst>
              <a:ext uri="{FF2B5EF4-FFF2-40B4-BE49-F238E27FC236}">
                <a16:creationId xmlns:a16="http://schemas.microsoft.com/office/drawing/2014/main" id="{28C59DAC-54CA-4CD0-95BE-D2E13DC9494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59018" y="1202897"/>
            <a:ext cx="1116000" cy="111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fi-FI" noProof="1"/>
              <a:t>2018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92E4FCA0-E14A-40FE-9832-27594DF7DCE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69175" y="2440262"/>
            <a:ext cx="1539000" cy="1980000"/>
          </a:xfrm>
          <a:prstGeom prst="rect">
            <a:avLst/>
          </a:prstGeom>
        </p:spPr>
        <p:txBody>
          <a:bodyPr lIns="0" tIns="0" rIns="0" bIns="0"/>
          <a:lstStyle>
            <a:lvl1pPr marL="81000" marR="0" indent="-81000" algn="l" defTabSz="51443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88" indent="-128588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1000" marR="0" lvl="0" indent="-81000" algn="l" defTabSz="51443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 noProof="1"/>
              <a:t>Add text</a:t>
            </a:r>
          </a:p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 noProof="1"/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42C2588E-1720-4DA9-865C-DAA0C40D91F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08347" y="2440262"/>
            <a:ext cx="1539000" cy="1980000"/>
          </a:xfrm>
          <a:prstGeom prst="rect">
            <a:avLst/>
          </a:prstGeom>
        </p:spPr>
        <p:txBody>
          <a:bodyPr lIns="0" tIns="0" rIns="0" bIns="0"/>
          <a:lstStyle>
            <a:lvl1pPr marL="81000" marR="0" indent="-81000" algn="l" defTabSz="51443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88" indent="-128588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1000" marR="0" lvl="0" indent="-81000" algn="l" defTabSz="51443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 noProof="1"/>
              <a:t>Add text</a:t>
            </a:r>
          </a:p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 noProof="1"/>
          </a:p>
        </p:txBody>
      </p:sp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5C3C98BA-790B-49C2-A3A0-D5A46D34747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47518" y="2440262"/>
            <a:ext cx="1539000" cy="1980000"/>
          </a:xfrm>
          <a:prstGeom prst="rect">
            <a:avLst/>
          </a:prstGeom>
        </p:spPr>
        <p:txBody>
          <a:bodyPr lIns="0" tIns="0" rIns="0" bIns="0"/>
          <a:lstStyle>
            <a:lvl1pPr marL="81000" marR="0" indent="-81000" algn="l" defTabSz="51443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88" indent="-128588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1000" marR="0" lvl="0" indent="-81000" algn="l" defTabSz="51443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 noProof="1"/>
              <a:t>Add text</a:t>
            </a:r>
          </a:p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 noProof="1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34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. Process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9F47391-4AC0-4F7E-BFA1-6D69FD7843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4848629"/>
            <a:ext cx="2057400" cy="172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FEF0705C-E100-4768-B5FA-237B27E15CFD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6678800" y="4672740"/>
            <a:ext cx="2057400" cy="175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dd.mm</a:t>
            </a:r>
            <a:r>
              <a:rPr lang="fi-FI" err="1"/>
              <a:t>.</a:t>
            </a:r>
            <a:r>
              <a:rPr lang="fi-FI"/>
              <a:t>yyyy</a:t>
            </a:r>
            <a:endParaRPr lang="fi-FI" dirty="0"/>
          </a:p>
        </p:txBody>
      </p:sp>
      <p:sp>
        <p:nvSpPr>
          <p:cNvPr id="17" name="Alatunnisteen paikkamerkki 1">
            <a:extLst>
              <a:ext uri="{FF2B5EF4-FFF2-40B4-BE49-F238E27FC236}">
                <a16:creationId xmlns:a16="http://schemas.microsoft.com/office/drawing/2014/main" id="{84C2D171-9BD9-4BE0-A001-56E7273902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849200"/>
            <a:ext cx="3086100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8" y="28264"/>
            <a:ext cx="8497093" cy="113668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/>
              <a:t>Body slide title </a:t>
            </a:r>
            <a:endParaRPr lang="fi-FI" dirty="0"/>
          </a:p>
        </p:txBody>
      </p:sp>
      <p:pic>
        <p:nvPicPr>
          <p:cNvPr id="21" name="Kuva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" y="4284577"/>
            <a:ext cx="1982704" cy="856800"/>
          </a:xfrm>
          <a:prstGeom prst="rect">
            <a:avLst/>
          </a:prstGeom>
        </p:spPr>
      </p:pic>
      <p:sp>
        <p:nvSpPr>
          <p:cNvPr id="18" name="Text Placeholder 23">
            <a:extLst>
              <a:ext uri="{FF2B5EF4-FFF2-40B4-BE49-F238E27FC236}">
                <a16:creationId xmlns:a16="http://schemas.microsoft.com/office/drawing/2014/main" id="{ED6F545C-CF14-4968-B28F-C6C6E8DF01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754" y="1202400"/>
            <a:ext cx="1116000" cy="1116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8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fi-FI" noProof="1"/>
              <a:t>1</a:t>
            </a:r>
          </a:p>
        </p:txBody>
      </p:sp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A22CFE27-58F2-46EB-A47E-334338DDA6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43548" y="1202400"/>
            <a:ext cx="1116000" cy="1116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8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fi-FI" noProof="1"/>
              <a:t>2</a:t>
            </a:r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6D24326F-C4D0-4374-8124-48A02903770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81342" y="1202400"/>
            <a:ext cx="1116000" cy="1116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8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fi-FI" noProof="1"/>
              <a:t>3</a:t>
            </a:r>
          </a:p>
        </p:txBody>
      </p:sp>
      <p:sp>
        <p:nvSpPr>
          <p:cNvPr id="22" name="Text Placeholder 23">
            <a:extLst>
              <a:ext uri="{FF2B5EF4-FFF2-40B4-BE49-F238E27FC236}">
                <a16:creationId xmlns:a16="http://schemas.microsoft.com/office/drawing/2014/main" id="{AA97E32F-E941-44C3-B777-B885E9B17A0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9136" y="1202400"/>
            <a:ext cx="1116000" cy="1116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8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fi-FI" noProof="1"/>
              <a:t>4</a:t>
            </a:r>
          </a:p>
        </p:txBody>
      </p:sp>
      <p:sp>
        <p:nvSpPr>
          <p:cNvPr id="23" name="Text Placeholder 23">
            <a:extLst>
              <a:ext uri="{FF2B5EF4-FFF2-40B4-BE49-F238E27FC236}">
                <a16:creationId xmlns:a16="http://schemas.microsoft.com/office/drawing/2014/main" id="{D24C122A-D487-49E8-928F-6817DA86742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56931" y="1202400"/>
            <a:ext cx="1116000" cy="1116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8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fi-FI" noProof="1"/>
              <a:t>5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9265E130-2B28-4DE8-8442-5AC98BA95F7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94254" y="2440800"/>
            <a:ext cx="1539000" cy="1980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 noProof="1"/>
              <a:t>Point 1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D2ED6EB-2B70-4EDB-8B4B-6410DF2E76C1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2032048" y="2440800"/>
            <a:ext cx="1539000" cy="1980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 noProof="1"/>
              <a:t>Point 2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5EA22680-71AE-4B13-9B6D-0F761EFEF142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3769842" y="2440800"/>
            <a:ext cx="1539000" cy="1980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 noProof="1"/>
              <a:t>Point 3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E1717070-6133-4D92-8601-79223D59D4DB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5507636" y="2440800"/>
            <a:ext cx="1539000" cy="1980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 noProof="1"/>
              <a:t>Point 4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E42015ED-4580-48C4-9F34-38E3E96BA9F2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7245431" y="2440800"/>
            <a:ext cx="1539000" cy="1980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 noProof="1"/>
              <a:t>Point 4</a:t>
            </a:r>
          </a:p>
        </p:txBody>
      </p:sp>
    </p:spTree>
    <p:extLst>
      <p:ext uri="{BB962C8B-B14F-4D97-AF65-F5344CB8AC3E}">
        <p14:creationId xmlns:p14="http://schemas.microsoft.com/office/powerpoint/2010/main" val="40120487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. Closing slide - Social media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6450" y="0"/>
            <a:ext cx="9160449" cy="51435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20"/>
          </a:p>
        </p:txBody>
      </p:sp>
      <p:sp>
        <p:nvSpPr>
          <p:cNvPr id="16" name="Tekstin paikkamerkki 2">
            <a:extLst>
              <a:ext uri="{FF2B5EF4-FFF2-40B4-BE49-F238E27FC236}">
                <a16:creationId xmlns:a16="http://schemas.microsoft.com/office/drawing/2014/main" id="{B67CF44B-9D5D-46DC-B676-986416FB83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6388" y="1364641"/>
            <a:ext cx="5995987" cy="130609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lnSpc>
                <a:spcPct val="100000"/>
              </a:lnSpc>
              <a:buNone/>
              <a:defRPr sz="4000" b="1">
                <a:solidFill>
                  <a:srgbClr val="FFFFFF"/>
                </a:solidFill>
                <a:latin typeface="+mj-lt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fi-FI" dirty="0"/>
              <a:t>Add text</a:t>
            </a:r>
          </a:p>
        </p:txBody>
      </p:sp>
      <p:pic>
        <p:nvPicPr>
          <p:cNvPr id="19" name="Kuva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4976"/>
            <a:ext cx="1678472" cy="1674000"/>
          </a:xfrm>
          <a:prstGeom prst="rect">
            <a:avLst/>
          </a:prstGeom>
        </p:spPr>
      </p:pic>
      <p:sp>
        <p:nvSpPr>
          <p:cNvPr id="13" name="Otsikko 1">
            <a:extLst>
              <a:ext uri="{FF2B5EF4-FFF2-40B4-BE49-F238E27FC236}">
                <a16:creationId xmlns:a16="http://schemas.microsoft.com/office/drawing/2014/main" id="{47549577-46BE-47A5-B0FD-2E560D9BBFE5}"/>
              </a:ext>
            </a:extLst>
          </p:cNvPr>
          <p:cNvSpPr txBox="1">
            <a:spLocks/>
          </p:cNvSpPr>
          <p:nvPr userDrawn="1"/>
        </p:nvSpPr>
        <p:spPr>
          <a:xfrm>
            <a:off x="3717365" y="3568351"/>
            <a:ext cx="1709289" cy="36435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 kern="1200" spc="-100">
                <a:solidFill>
                  <a:srgbClr val="FFFFFF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algn="ctr"/>
            <a:r>
              <a:rPr lang="sv-FI" sz="1800" spc="0" baseline="0" noProof="0" dirty="0">
                <a:latin typeface="Arial"/>
                <a:cs typeface="Arial"/>
              </a:rPr>
              <a:t>aalto.fi</a:t>
            </a:r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921A8E31-30D7-44E9-AB14-DA4E6E080DFC}"/>
              </a:ext>
            </a:extLst>
          </p:cNvPr>
          <p:cNvGrpSpPr/>
          <p:nvPr userDrawn="1"/>
        </p:nvGrpSpPr>
        <p:grpSpPr>
          <a:xfrm>
            <a:off x="3080871" y="2840217"/>
            <a:ext cx="2982257" cy="419100"/>
            <a:chOff x="3079396" y="2265361"/>
            <a:chExt cx="2982257" cy="419100"/>
          </a:xfrm>
        </p:grpSpPr>
        <p:pic>
          <p:nvPicPr>
            <p:cNvPr id="15" name="Picture 5">
              <a:hlinkClick r:id="rId3"/>
              <a:extLst>
                <a:ext uri="{FF2B5EF4-FFF2-40B4-BE49-F238E27FC236}">
                  <a16:creationId xmlns:a16="http://schemas.microsoft.com/office/drawing/2014/main" id="{871D5BC1-FCE8-4152-BC72-99BE82724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42553" y="2265361"/>
              <a:ext cx="419100" cy="419100"/>
            </a:xfrm>
            <a:prstGeom prst="rect">
              <a:avLst/>
            </a:prstGeom>
          </p:spPr>
        </p:pic>
        <p:pic>
          <p:nvPicPr>
            <p:cNvPr id="17" name="Picture 6">
              <a:hlinkClick r:id="rId5"/>
              <a:extLst>
                <a:ext uri="{FF2B5EF4-FFF2-40B4-BE49-F238E27FC236}">
                  <a16:creationId xmlns:a16="http://schemas.microsoft.com/office/drawing/2014/main" id="{BB8E0826-320B-40DE-8186-F67011813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19898" y="2265361"/>
              <a:ext cx="419100" cy="419100"/>
            </a:xfrm>
            <a:prstGeom prst="rect">
              <a:avLst/>
            </a:prstGeom>
          </p:spPr>
        </p:pic>
        <p:pic>
          <p:nvPicPr>
            <p:cNvPr id="18" name="Picture 7">
              <a:hlinkClick r:id="rId7"/>
              <a:extLst>
                <a:ext uri="{FF2B5EF4-FFF2-40B4-BE49-F238E27FC236}">
                  <a16:creationId xmlns:a16="http://schemas.microsoft.com/office/drawing/2014/main" id="{BF3DABAB-CE5C-4C53-9A1A-067362F20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27449" y="2265361"/>
              <a:ext cx="419100" cy="419100"/>
            </a:xfrm>
            <a:prstGeom prst="rect">
              <a:avLst/>
            </a:prstGeom>
          </p:spPr>
        </p:pic>
        <p:pic>
          <p:nvPicPr>
            <p:cNvPr id="20" name="Picture 8">
              <a:hlinkClick r:id="rId9"/>
              <a:extLst>
                <a:ext uri="{FF2B5EF4-FFF2-40B4-BE49-F238E27FC236}">
                  <a16:creationId xmlns:a16="http://schemas.microsoft.com/office/drawing/2014/main" id="{32905B0C-5720-48C0-84A9-A75503CD7B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612347" y="2265361"/>
              <a:ext cx="419100" cy="419100"/>
            </a:xfrm>
            <a:prstGeom prst="rect">
              <a:avLst/>
            </a:prstGeom>
          </p:spPr>
        </p:pic>
        <p:pic>
          <p:nvPicPr>
            <p:cNvPr id="21" name="Picture 9">
              <a:hlinkClick r:id="rId11"/>
              <a:extLst>
                <a:ext uri="{FF2B5EF4-FFF2-40B4-BE49-F238E27FC236}">
                  <a16:creationId xmlns:a16="http://schemas.microsoft.com/office/drawing/2014/main" id="{16DA1C8D-301B-4468-BF24-5AEDD94EB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079396" y="2265361"/>
              <a:ext cx="444500" cy="419100"/>
            </a:xfrm>
            <a:prstGeom prst="rect">
              <a:avLst/>
            </a:prstGeom>
          </p:spPr>
        </p:pic>
        <p:pic>
          <p:nvPicPr>
            <p:cNvPr id="22" name="Picture 11">
              <a:hlinkClick r:id="rId13"/>
              <a:extLst>
                <a:ext uri="{FF2B5EF4-FFF2-40B4-BE49-F238E27FC236}">
                  <a16:creationId xmlns:a16="http://schemas.microsoft.com/office/drawing/2014/main" id="{C8340BA9-9FAD-4A93-AA19-92ACCFC8B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135000" y="2265361"/>
              <a:ext cx="419100" cy="419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74277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07" userDrawn="1">
          <p15:clr>
            <a:srgbClr val="FBAE40"/>
          </p15:clr>
        </p15:guide>
        <p15:guide id="2" orient="horz" pos="2028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Header Slide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i-FI" sz="1013" noProof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398" y="896699"/>
            <a:ext cx="3869137" cy="570773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Headline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398" y="1781298"/>
            <a:ext cx="3869137" cy="3516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 noProof="0"/>
              <a:t>Sub Headline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398" y="2794132"/>
            <a:ext cx="3869137" cy="2944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 noProof="0"/>
              <a:t>Name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398" y="3088551"/>
            <a:ext cx="3869137" cy="3240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 noProof="0"/>
              <a:t>Date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564419" y="0"/>
            <a:ext cx="4579582" cy="5143500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 i="0" baseline="0">
                <a:solidFill>
                  <a:schemeClr val="bg1">
                    <a:alpha val="62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i-FI" noProof="0"/>
              <a:t>Click icon to add image.</a:t>
            </a:r>
          </a:p>
          <a:p>
            <a:r>
              <a:rPr lang="fi-FI" noProof="0"/>
              <a:t>Fit the image to frame </a:t>
            </a:r>
            <a:br>
              <a:rPr lang="fi-FI" noProof="0"/>
            </a:br>
            <a:r>
              <a:rPr lang="fi-FI" noProof="0"/>
              <a:t>by choosing: </a:t>
            </a:r>
            <a:br>
              <a:rPr lang="fi-FI" noProof="0"/>
            </a:br>
            <a:r>
              <a:rPr lang="fi-FI" noProof="0"/>
              <a:t>crop&gt;fit / rajaa&gt;sovita</a:t>
            </a:r>
          </a:p>
        </p:txBody>
      </p:sp>
      <p:pic>
        <p:nvPicPr>
          <p:cNvPr id="19" name="Kuva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4976"/>
            <a:ext cx="1678472" cy="16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86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Body slide - 1 wid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328" y="28438"/>
            <a:ext cx="8492897" cy="9995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92328" y="1241467"/>
            <a:ext cx="8492897" cy="304946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1" baseline="0">
                <a:solidFill>
                  <a:schemeClr val="tx1"/>
                </a:solidFill>
              </a:defRPr>
            </a:lvl1pPr>
            <a:lvl2pPr marL="628650" indent="-271463">
              <a:buFont typeface="Arial" panose="020B0604020202020204" pitchFamily="34" charset="0"/>
              <a:buChar char="•"/>
              <a:defRPr sz="2100"/>
            </a:lvl2pPr>
            <a:lvl3pPr marL="804863" indent="-176213">
              <a:buFont typeface="Arial" panose="020B0604020202020204" pitchFamily="34" charset="0"/>
              <a:buChar char="•"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4C366827-B13F-41D2-9BB1-86D6952FE74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081CECA-2419-49BC-A865-E26F838DFBF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5CA6814-F1E3-4289-929D-E2AEACCAF6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Kuva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" y="4284577"/>
            <a:ext cx="1982704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419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5534" userDrawn="1">
          <p15:clr>
            <a:srgbClr val="FBAE40"/>
          </p15:clr>
        </p15:guide>
        <p15:guide id="5" orient="horz" pos="327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  <p15:guide id="8" orient="horz" pos="84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Body slide - 2 text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880" y="26955"/>
            <a:ext cx="8497093" cy="101629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87339" y="1347789"/>
            <a:ext cx="4150122" cy="2936212"/>
          </a:xfrm>
          <a:prstGeom prst="rect">
            <a:avLst/>
          </a:prstGeom>
        </p:spPr>
        <p:txBody>
          <a:bodyPr lIns="0" tIns="0" rIns="0" bIns="0"/>
          <a:lstStyle>
            <a:lvl1pPr marL="342900" marR="0" indent="-34290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100" b="1" baseline="0">
                <a:solidFill>
                  <a:schemeClr val="tx1"/>
                </a:solidFill>
              </a:defRPr>
            </a:lvl1pPr>
            <a:lvl2pPr marL="628650" indent="-285750">
              <a:buFont typeface="Arial" panose="020B0604020202020204" pitchFamily="34" charset="0"/>
              <a:buChar char="•"/>
              <a:defRPr sz="2100"/>
            </a:lvl2pPr>
            <a:lvl3pPr marL="804863" indent="-176213">
              <a:buFont typeface="Arial" panose="020B0604020202020204" pitchFamily="34" charset="0"/>
              <a:buChar char="•"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706541" y="1347789"/>
            <a:ext cx="4078684" cy="2936212"/>
          </a:xfrm>
          <a:prstGeom prst="rect">
            <a:avLst/>
          </a:prstGeom>
        </p:spPr>
        <p:txBody>
          <a:bodyPr lIns="0" tIns="0" rIns="0" bIns="0"/>
          <a:lstStyle>
            <a:lvl1pPr marL="342900" marR="0" indent="-34290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100" b="1" baseline="0">
                <a:solidFill>
                  <a:schemeClr val="tx1"/>
                </a:solidFill>
              </a:defRPr>
            </a:lvl1pPr>
            <a:lvl2pPr marL="628650" indent="-285750">
              <a:buFont typeface="Arial" panose="020B0604020202020204" pitchFamily="34" charset="0"/>
              <a:buChar char="•"/>
              <a:defRPr sz="2100"/>
            </a:lvl2pPr>
            <a:lvl3pPr marL="804863" indent="-176213">
              <a:buFont typeface="Arial" panose="020B0604020202020204" pitchFamily="34" charset="0"/>
              <a:buChar char="•"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ACE9B33-D0C7-4AF1-A02A-1559773A78A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F7430A1-7AEB-4722-97B3-51719F60574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5B56DD1-CE07-4F8B-9EEB-5CFC86C5CCF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Kuva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" y="4284577"/>
            <a:ext cx="1982704" cy="8568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4" pos="5534" userDrawn="1">
          <p15:clr>
            <a:srgbClr val="FBAE40"/>
          </p15:clr>
        </p15:guide>
        <p15:guide id="5" orient="horz" pos="327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  <p15:guide id="8" pos="181" userDrawn="1">
          <p15:clr>
            <a:srgbClr val="FBAE40"/>
          </p15:clr>
        </p15:guide>
        <p15:guide id="9" orient="horz" pos="84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Body slide - Black text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710793" y="0"/>
            <a:ext cx="4433207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baseline="0">
                <a:solidFill>
                  <a:schemeClr val="bg1">
                    <a:lumMod val="85000"/>
                    <a:alpha val="62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image</a:t>
            </a:r>
            <a:br>
              <a:rPr lang="fi-FI" dirty="0"/>
            </a:br>
            <a:br>
              <a:rPr lang="fi-FI" dirty="0"/>
            </a:br>
            <a:r>
              <a:rPr lang="fi-FI" dirty="0" err="1"/>
              <a:t>Fit</a:t>
            </a:r>
            <a:r>
              <a:rPr lang="fi-FI" dirty="0"/>
              <a:t> the image to </a:t>
            </a:r>
            <a:r>
              <a:rPr lang="fi-FI" dirty="0" err="1"/>
              <a:t>frame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choosing</a:t>
            </a:r>
            <a:r>
              <a:rPr lang="fi-FI" dirty="0"/>
              <a:t>: </a:t>
            </a:r>
            <a:br>
              <a:rPr lang="fi-FI" dirty="0"/>
            </a:br>
            <a:r>
              <a:rPr lang="fi-FI" dirty="0" err="1"/>
              <a:t>crop</a:t>
            </a:r>
            <a:r>
              <a:rPr lang="fi-FI" dirty="0"/>
              <a:t>&gt;</a:t>
            </a:r>
            <a:r>
              <a:rPr lang="fi-FI" dirty="0" err="1"/>
              <a:t>fit</a:t>
            </a:r>
            <a:r>
              <a:rPr lang="fi-FI" dirty="0"/>
              <a:t> / rajaa&gt;sovita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38" y="1358537"/>
            <a:ext cx="4052221" cy="29254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100" b="1" smtClean="0"/>
            </a:lvl1pPr>
            <a:lvl2pPr marL="342900" indent="0">
              <a:buFontTx/>
              <a:buNone/>
              <a:defRPr sz="2100"/>
            </a:lvl2pPr>
            <a:lvl3pPr marL="628650" indent="0">
              <a:buFontTx/>
              <a:buNone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8" y="34800"/>
            <a:ext cx="4052221" cy="10414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6" name="Päivämäärän paikkamerkki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9" name="Alatunnisteen paikkamerkki 8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10" name="Dian numeron paikkamerkki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Kuva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" y="4284577"/>
            <a:ext cx="1982704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155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 Divider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6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710793" y="0"/>
            <a:ext cx="4433207" cy="5143500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 baseline="0">
                <a:solidFill>
                  <a:schemeClr val="bg1">
                    <a:alpha val="62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image.</a:t>
            </a:r>
            <a:br>
              <a:rPr lang="en-US" dirty="0"/>
            </a:br>
            <a:br>
              <a:rPr lang="en-US" dirty="0"/>
            </a:br>
            <a:r>
              <a:rPr lang="fi-FI" dirty="0" err="1"/>
              <a:t>Fit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image to </a:t>
            </a:r>
            <a:r>
              <a:rPr lang="fi-FI" dirty="0" err="1"/>
              <a:t>frame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choosing</a:t>
            </a:r>
            <a:r>
              <a:rPr lang="fi-FI" dirty="0"/>
              <a:t>: </a:t>
            </a:r>
            <a:br>
              <a:rPr lang="fi-FI" dirty="0"/>
            </a:br>
            <a:r>
              <a:rPr lang="fi-FI" dirty="0" err="1"/>
              <a:t>crop</a:t>
            </a:r>
            <a:r>
              <a:rPr lang="fi-FI" dirty="0"/>
              <a:t>&gt;</a:t>
            </a:r>
            <a:r>
              <a:rPr lang="fi-FI" dirty="0" err="1"/>
              <a:t>fit</a:t>
            </a:r>
            <a:r>
              <a:rPr lang="fi-FI" dirty="0"/>
              <a:t> / rajaa&gt;sovita</a:t>
            </a:r>
            <a:endParaRPr lang="en-US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519113"/>
            <a:ext cx="4218160" cy="37675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Lorem </a:t>
            </a:r>
            <a:r>
              <a:rPr lang="fi-FI" dirty="0" err="1"/>
              <a:t>ipsum</a:t>
            </a:r>
            <a:r>
              <a:rPr lang="fi-FI" dirty="0"/>
              <a:t> </a:t>
            </a:r>
            <a:r>
              <a:rPr lang="fi-FI" dirty="0" err="1"/>
              <a:t>dolor</a:t>
            </a:r>
            <a:r>
              <a:rPr lang="fi-FI" dirty="0"/>
              <a:t> </a:t>
            </a:r>
            <a:r>
              <a:rPr lang="fi-FI" dirty="0" err="1"/>
              <a:t>sit</a:t>
            </a:r>
            <a:r>
              <a:rPr lang="fi-FI" dirty="0"/>
              <a:t> amet, </a:t>
            </a:r>
            <a:r>
              <a:rPr lang="fi-FI" dirty="0" err="1"/>
              <a:t>consectetur</a:t>
            </a:r>
            <a:r>
              <a:rPr lang="fi-FI" dirty="0"/>
              <a:t> adipiscing elit. </a:t>
            </a:r>
            <a:r>
              <a:rPr lang="fi-FI" dirty="0" err="1"/>
              <a:t>Maecenas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, </a:t>
            </a:r>
            <a:r>
              <a:rPr lang="fi-FI" dirty="0" err="1"/>
              <a:t>consequat</a:t>
            </a:r>
            <a:r>
              <a:rPr lang="fi-FI" dirty="0"/>
              <a:t>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ullamcorper</a:t>
            </a:r>
            <a:r>
              <a:rPr lang="fi-FI" dirty="0"/>
              <a:t> a, </a:t>
            </a:r>
            <a:r>
              <a:rPr lang="fi-FI" dirty="0" err="1"/>
              <a:t>maximus</a:t>
            </a:r>
            <a:r>
              <a:rPr lang="fi-FI" dirty="0"/>
              <a:t> </a:t>
            </a:r>
            <a:r>
              <a:rPr lang="fi-FI" dirty="0" err="1"/>
              <a:t>ac</a:t>
            </a:r>
            <a:r>
              <a:rPr lang="fi-FI" dirty="0"/>
              <a:t> ex.</a:t>
            </a:r>
          </a:p>
        </p:txBody>
      </p:sp>
      <p:pic>
        <p:nvPicPr>
          <p:cNvPr id="12" name="Kuva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" y="4280350"/>
            <a:ext cx="1896426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160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066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755650" y="1759425"/>
            <a:ext cx="7669159" cy="1352265"/>
          </a:xfrm>
          <a:prstGeom prst="rect">
            <a:avLst/>
          </a:prstGeom>
        </p:spPr>
        <p:txBody>
          <a:bodyPr lIns="0" r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 b="1" baseline="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Divider – Headline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7C6C481-D72C-4B89-AA19-AC91EB21FEF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A81A4FB-6563-4C02-8A9B-51D830F1EAB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F6A7C93-158F-48BA-8E95-EC2109A4B4D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Kuva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" y="4280350"/>
            <a:ext cx="1896426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5495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 Body slide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8" y="28435"/>
            <a:ext cx="8497093" cy="10070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 noProof="0"/>
              <a:t>Body slide title </a:t>
            </a:r>
          </a:p>
        </p:txBody>
      </p:sp>
      <p:sp>
        <p:nvSpPr>
          <p:cNvPr id="6" name="Table Placeholder 12">
            <a:extLst>
              <a:ext uri="{FF2B5EF4-FFF2-40B4-BE49-F238E27FC236}">
                <a16:creationId xmlns:a16="http://schemas.microsoft.com/office/drawing/2014/main" id="{D90CC8CD-0F46-F240-AF4E-99DE2A9ECF91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287338" y="1208314"/>
            <a:ext cx="8497093" cy="307568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i-FI" noProof="0"/>
              <a:t>Click icon to add table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4CDEE4-AFAC-4BB1-B02E-FDE939F20D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4848629"/>
            <a:ext cx="2057400" cy="172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2C686F0-0C1B-46BD-9DE7-A93BAA6AC8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78800" y="4672740"/>
            <a:ext cx="2057400" cy="175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 noProof="0"/>
              <a:t>dd.mm.yyyy</a:t>
            </a:r>
          </a:p>
        </p:txBody>
      </p:sp>
      <p:sp>
        <p:nvSpPr>
          <p:cNvPr id="9" name="Alatunnisteen paikkamerkki 1">
            <a:extLst>
              <a:ext uri="{FF2B5EF4-FFF2-40B4-BE49-F238E27FC236}">
                <a16:creationId xmlns:a16="http://schemas.microsoft.com/office/drawing/2014/main" id="{4338FCB4-9412-423F-84B9-91EDDBA25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849200"/>
            <a:ext cx="3086100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noProof="0"/>
              <a:t>Your text here</a:t>
            </a:r>
          </a:p>
        </p:txBody>
      </p:sp>
      <p:pic>
        <p:nvPicPr>
          <p:cNvPr id="15" name="Kuva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" y="4284577"/>
            <a:ext cx="1982704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64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00" userDrawn="1">
          <p15:clr>
            <a:srgbClr val="FBAE40"/>
          </p15:clr>
        </p15:guide>
        <p15:guide id="4" pos="5534" userDrawn="1">
          <p15:clr>
            <a:srgbClr val="FBAE40"/>
          </p15:clr>
        </p15:guide>
        <p15:guide id="5" orient="horz" pos="327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. Body slide -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8" y="28435"/>
            <a:ext cx="8497093" cy="10070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 noProof="0"/>
              <a:t>Body slide title 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4CDEE4-AFAC-4BB1-B02E-FDE939F20D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4848629"/>
            <a:ext cx="2057400" cy="172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2C686F0-0C1B-46BD-9DE7-A93BAA6AC8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78800" y="4672740"/>
            <a:ext cx="2057400" cy="175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 noProof="0"/>
              <a:t>dd.mm.yyyy</a:t>
            </a:r>
          </a:p>
        </p:txBody>
      </p:sp>
      <p:sp>
        <p:nvSpPr>
          <p:cNvPr id="9" name="Alatunnisteen paikkamerkki 1">
            <a:extLst>
              <a:ext uri="{FF2B5EF4-FFF2-40B4-BE49-F238E27FC236}">
                <a16:creationId xmlns:a16="http://schemas.microsoft.com/office/drawing/2014/main" id="{4338FCB4-9412-423F-84B9-91EDDBA25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849200"/>
            <a:ext cx="3086100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noProof="0"/>
              <a:t>Your text here</a:t>
            </a:r>
          </a:p>
        </p:txBody>
      </p:sp>
      <p:pic>
        <p:nvPicPr>
          <p:cNvPr id="15" name="Kuva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" y="4284577"/>
            <a:ext cx="1982704" cy="856800"/>
          </a:xfrm>
          <a:prstGeom prst="rect">
            <a:avLst/>
          </a:prstGeom>
        </p:spPr>
      </p:pic>
      <p:sp>
        <p:nvSpPr>
          <p:cNvPr id="10" name="Chart Placeholder 2">
            <a:extLst>
              <a:ext uri="{FF2B5EF4-FFF2-40B4-BE49-F238E27FC236}">
                <a16:creationId xmlns:a16="http://schemas.microsoft.com/office/drawing/2014/main" id="{FB6F1C06-C3A1-42BC-A79E-CE731FBA5A30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287338" y="1208314"/>
            <a:ext cx="8497093" cy="3075686"/>
          </a:xfrm>
          <a:prstGeom prst="rect">
            <a:avLst/>
          </a:prstGeom>
        </p:spPr>
        <p:txBody>
          <a:bodyPr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>
                <a:solidFill>
                  <a:schemeClr val="tx1">
                    <a:alpha val="17000"/>
                  </a:schemeClr>
                </a:solidFill>
              </a:defRPr>
            </a:lvl1pPr>
          </a:lstStyle>
          <a:p>
            <a:r>
              <a:rPr lang="fi-FI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666450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00" userDrawn="1">
          <p15:clr>
            <a:srgbClr val="FBAE40"/>
          </p15:clr>
        </p15:guide>
        <p15:guide id="4" pos="5534" userDrawn="1">
          <p15:clr>
            <a:srgbClr val="FBAE40"/>
          </p15:clr>
        </p15:guide>
        <p15:guide id="5" orient="horz" pos="327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78800" y="4848629"/>
            <a:ext cx="2057400" cy="172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78800" y="4672740"/>
            <a:ext cx="2057400" cy="175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C150BC1-EEBC-48B9-AEAE-962A54F46F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849200"/>
            <a:ext cx="3086100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33754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50" r:id="rId2"/>
    <p:sldLayoutId id="2147483704" r:id="rId3"/>
    <p:sldLayoutId id="2147483707" r:id="rId4"/>
    <p:sldLayoutId id="2147483694" r:id="rId5"/>
    <p:sldLayoutId id="2147483695" r:id="rId6"/>
    <p:sldLayoutId id="2147483702" r:id="rId7"/>
    <p:sldLayoutId id="2147483701" r:id="rId8"/>
    <p:sldLayoutId id="2147483715" r:id="rId9"/>
    <p:sldLayoutId id="2147483691" r:id="rId10"/>
    <p:sldLayoutId id="2147483699" r:id="rId11"/>
    <p:sldLayoutId id="2147483679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1" userDrawn="1">
          <p15:clr>
            <a:srgbClr val="F26B43"/>
          </p15:clr>
        </p15:guide>
        <p15:guide id="3" orient="horz" pos="32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alto.fi/fi/opiskelijan-tukipalvelut/kilpaurheilun-ja-opintojen-yhdistaminen-aallossa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alto.fi/fi/aalto-yliopisto/saavutettavuus-ja-esteettomyys" TargetMode="External"/><Relationship Id="rId7" Type="http://schemas.openxmlformats.org/officeDocument/2006/relationships/hyperlink" Target="https://www.aalto.fi/fi/opiskelijan-tukipalvelut/kilpaurheilun-ja-opintojen-yhdistaminen-aallossa" TargetMode="External"/><Relationship Id="rId2" Type="http://schemas.openxmlformats.org/officeDocument/2006/relationships/hyperlink" Target="https://www.aalto.fi/fi/palvelut/henkilokohtaiset-opintojarjestelyt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aalto.fi/fi/opiskelijan-tukipalvelut/opiskelutaidot" TargetMode="External"/><Relationship Id="rId5" Type="http://schemas.openxmlformats.org/officeDocument/2006/relationships/hyperlink" Target="https://www.aalto.fi/fi/opiskelu-aallossa/starting-point-of-wellbeing" TargetMode="External"/><Relationship Id="rId4" Type="http://schemas.openxmlformats.org/officeDocument/2006/relationships/hyperlink" Target="https://www.aalto.fi/fi/opiskelijan-tukipalvelut/tukea-hairintatilanteisiin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sisu.aalto.fi/student/frontpage" TargetMode="External"/><Relationship Id="rId2" Type="http://schemas.openxmlformats.org/officeDocument/2006/relationships/hyperlink" Target="https://www.aalto.fi/fi/opiskelijan-opas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aalto.fi/fi/opetus-ja-oppiminen/mystudies-ohjeet" TargetMode="External"/><Relationship Id="rId4" Type="http://schemas.openxmlformats.org/officeDocument/2006/relationships/hyperlink" Target="https://mycourses.aalto.fi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alto.fi/fi/hakemukset-ohjeet-ja-saannot/aalto-yliopiston-yhteinen-tenttiohje" TargetMode="Externa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aalto.fi/fi/ohjelmat/kemian-tekniikan-kandidaattiohjelma/opintojen-suunnittelu#1-opintojen-suunnittelu-ja-suorittaminen-kemian-tekniikan-korkeakoulussa" TargetMode="Externa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hyperlink" Target="https://www.aalto.fi/fi/hakemukset-ohjeet-ja-saannot/palaute-ja-kyselyt" TargetMode="Externa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alto.fi/fi/palvelut/kulkuoikeus-hsl-kortilla" TargetMode="External"/><Relationship Id="rId2" Type="http://schemas.openxmlformats.org/officeDocument/2006/relationships/hyperlink" Target="https://idcard.aalto.fi/" TargetMode="Externa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presemo.aalto.fi/chemabc" TargetMode="Externa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alto.fi/fi/ohjelmat/kemian-tekniikan-kandidaattiohjelma/mallilukujarjestykset" TargetMode="External"/><Relationship Id="rId2" Type="http://schemas.openxmlformats.org/officeDocument/2006/relationships/hyperlink" Target="https://www.aalto.fi/fi/opiskelijan-opas/lukuvuosikalenteri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aalto.fi/fi/hakemukset-ohjeet-ja-saannot/sisun-yleistoiminnot#2-malliajoitus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alto.fi/fi/opetus-ja-oppiminen/mystudies-ohjeet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studentservices@aalto.fi" TargetMode="External"/><Relationship Id="rId2" Type="http://schemas.openxmlformats.org/officeDocument/2006/relationships/hyperlink" Target="https://www.aalto.fi/fi/opiskelijan-tukipalvelut/starting-point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aalto.fi/fi/opiskelu-aallossa/starting-point-of-wellbein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alto.fi/fi/palvelut/henkilokohtaiset-opintojarjestelyt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600" dirty="0"/>
              <a:t>Opiskelu kemian tekniikalla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i-FI" dirty="0"/>
              <a:t>Käytännön asioita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fi-FI" dirty="0"/>
              <a:t>Kari Lehti ja Pekka Tolvanen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fi-FI" dirty="0"/>
              <a:t>29.8.2023</a:t>
            </a:r>
          </a:p>
        </p:txBody>
      </p:sp>
      <p:pic>
        <p:nvPicPr>
          <p:cNvPr id="9" name="Picture Placeholder 8" descr="A group of people in a lecture hall, several laptop computers ">
            <a:extLst>
              <a:ext uri="{FF2B5EF4-FFF2-40B4-BE49-F238E27FC236}">
                <a16:creationId xmlns:a16="http://schemas.microsoft.com/office/drawing/2014/main" id="{589D68A7-6BC9-1134-6BE8-4C5D4EA02E2A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3"/>
          <a:srcRect t="21497" b="3595"/>
          <a:stretch/>
        </p:blipFill>
        <p:spPr>
          <a:xfrm>
            <a:off x="4564419" y="0"/>
            <a:ext cx="4579582" cy="5143500"/>
          </a:xfrm>
        </p:spPr>
      </p:pic>
      <p:cxnSp>
        <p:nvCxnSpPr>
          <p:cNvPr id="7" name="Suora yhdysviiva 6">
            <a:extLst>
              <a:ext uri="{FF2B5EF4-FFF2-40B4-BE49-F238E27FC236}">
                <a16:creationId xmlns:a16="http://schemas.microsoft.com/office/drawing/2014/main" id="{44D42085-CC57-854B-9151-3C66E83D17EE}"/>
              </a:ext>
            </a:extLst>
          </p:cNvPr>
          <p:cNvCxnSpPr/>
          <p:nvPr/>
        </p:nvCxnSpPr>
        <p:spPr>
          <a:xfrm>
            <a:off x="442398" y="1588362"/>
            <a:ext cx="379683" cy="0"/>
          </a:xfrm>
          <a:prstGeom prst="line">
            <a:avLst/>
          </a:prstGeom>
          <a:ln w="571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03096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4E5490-584A-5091-DA32-EED4A575C6CB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sz="3200" dirty="0" err="1">
                <a:ea typeface="ＭＳ Ｐゴシック" pitchFamily="-108" charset="-128"/>
              </a:rPr>
              <a:t>Opiskelun</a:t>
            </a:r>
            <a:r>
              <a:rPr lang="en-US" sz="3200" dirty="0">
                <a:ea typeface="ＭＳ Ｐゴシック" pitchFamily="-108" charset="-128"/>
              </a:rPr>
              <a:t> ja </a:t>
            </a:r>
            <a:r>
              <a:rPr lang="en-US" sz="3200" dirty="0" err="1">
                <a:ea typeface="ＭＳ Ｐゴシック" pitchFamily="-108" charset="-128"/>
              </a:rPr>
              <a:t>hyvinvoinnin</a:t>
            </a:r>
            <a:r>
              <a:rPr lang="en-US" sz="3200" dirty="0">
                <a:ea typeface="ＭＳ Ｐゴシック" pitchFamily="-108" charset="-128"/>
              </a:rPr>
              <a:t> </a:t>
            </a:r>
            <a:r>
              <a:rPr lang="en-US" sz="3200" dirty="0" err="1">
                <a:ea typeface="ＭＳ Ｐゴシック" pitchFamily="-108" charset="-128"/>
              </a:rPr>
              <a:t>tuki</a:t>
            </a:r>
            <a:r>
              <a:rPr lang="en-US" sz="3200" dirty="0">
                <a:ea typeface="ＭＳ Ｐゴシック" pitchFamily="-108" charset="-128"/>
              </a:rPr>
              <a:t>: </a:t>
            </a:r>
            <a:r>
              <a:rPr lang="en-US" sz="3200" dirty="0" err="1">
                <a:ea typeface="ＭＳ Ｐゴシック" pitchFamily="-108" charset="-128"/>
              </a:rPr>
              <a:t>henkilökohtaiset</a:t>
            </a:r>
            <a:r>
              <a:rPr lang="en-US" sz="3200" dirty="0">
                <a:ea typeface="ＭＳ Ｐゴシック" pitchFamily="-108" charset="-128"/>
              </a:rPr>
              <a:t> </a:t>
            </a:r>
            <a:r>
              <a:rPr lang="en-US" sz="3200" dirty="0" err="1">
                <a:ea typeface="ＭＳ Ｐゴシック" pitchFamily="-108" charset="-128"/>
              </a:rPr>
              <a:t>opintojärjestelyt</a:t>
            </a:r>
            <a:r>
              <a:rPr lang="en-US" sz="3200" dirty="0">
                <a:ea typeface="ＭＳ Ｐゴシック" pitchFamily="-108" charset="-128"/>
              </a:rPr>
              <a:t> 2/2</a:t>
            </a:r>
            <a:endParaRPr lang="en-US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DB982A-A1D4-B77B-D7FB-9DFA7C48452D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fi-FI" sz="2400" dirty="0"/>
              <a:t>Toimi näin, jos tarvitset henkilökohtaisia opintojärjestelyjä:</a:t>
            </a:r>
          </a:p>
          <a:p>
            <a:pPr marL="342900" indent="-342900">
              <a:buFont typeface="+mj-lt"/>
              <a:buAutoNum type="arabicPeriod"/>
            </a:pPr>
            <a:r>
              <a:rPr lang="fi-FI" sz="1600" dirty="0"/>
              <a:t>Ota yhteyttä kandisuunnittelijaan (Kari Lehti) ja sovi tapaaminen</a:t>
            </a:r>
          </a:p>
          <a:p>
            <a:pPr marL="342900" indent="-342900">
              <a:buFont typeface="+mj-lt"/>
              <a:buAutoNum type="arabicPeriod"/>
            </a:pPr>
            <a:r>
              <a:rPr lang="fi-FI" sz="1600" dirty="0"/>
              <a:t>Tuo tapaamiseen lääkärin, psykologin tai muun asiantuntijan todistus.</a:t>
            </a:r>
          </a:p>
          <a:p>
            <a:pPr marL="342900" indent="-342900">
              <a:buFont typeface="+mj-lt"/>
              <a:buAutoNum type="arabicPeriod"/>
            </a:pPr>
            <a:r>
              <a:rPr lang="fi-FI" sz="1600" dirty="0"/>
              <a:t>Saat kirjallisen suosituksen sovituista järjestelyistä.</a:t>
            </a:r>
          </a:p>
          <a:p>
            <a:pPr marL="342900" indent="-342900">
              <a:buFont typeface="+mj-lt"/>
              <a:buAutoNum type="arabicPeriod"/>
            </a:pPr>
            <a:r>
              <a:rPr lang="fi-FI" sz="1600" dirty="0"/>
              <a:t>Näytä suositus opettajalle ja tentin järjestäjälle mahdollisimman aikaisin, viimeistään ensimmäisen opetuskerran tai tenttiin ilmoittautumisen yhteydessä.</a:t>
            </a:r>
          </a:p>
          <a:p>
            <a:pPr marL="342900" indent="-342900">
              <a:buFont typeface="+mj-lt"/>
              <a:buAutoNum type="arabicPeriod"/>
            </a:pPr>
            <a:r>
              <a:rPr lang="fi-FI" sz="1600" dirty="0"/>
              <a:t>Ongelmatilanteissa ole yhteydessä kandisuunnittelijaan.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1600" dirty="0"/>
          </a:p>
        </p:txBody>
      </p:sp>
    </p:spTree>
    <p:extLst>
      <p:ext uri="{BB962C8B-B14F-4D97-AF65-F5344CB8AC3E}">
        <p14:creationId xmlns:p14="http://schemas.microsoft.com/office/powerpoint/2010/main" val="4294204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4E5490-584A-5091-DA32-EED4A575C6CB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sz="3200" dirty="0" err="1">
                <a:ea typeface="ＭＳ Ｐゴシック" pitchFamily="-108" charset="-128"/>
              </a:rPr>
              <a:t>Opiskelun</a:t>
            </a:r>
            <a:r>
              <a:rPr lang="en-US" sz="3200" dirty="0">
                <a:ea typeface="ＭＳ Ｐゴシック" pitchFamily="-108" charset="-128"/>
              </a:rPr>
              <a:t> ja </a:t>
            </a:r>
            <a:r>
              <a:rPr lang="en-US" sz="3200" dirty="0" err="1">
                <a:ea typeface="ＭＳ Ｐゴシック" pitchFamily="-108" charset="-128"/>
              </a:rPr>
              <a:t>hyvinvoinnin</a:t>
            </a:r>
            <a:r>
              <a:rPr lang="en-US" sz="3200" dirty="0">
                <a:ea typeface="ＭＳ Ｐゴシック" pitchFamily="-108" charset="-128"/>
              </a:rPr>
              <a:t> </a:t>
            </a:r>
            <a:r>
              <a:rPr lang="en-US" sz="3200" dirty="0" err="1">
                <a:ea typeface="ＭＳ Ｐゴシック" pitchFamily="-108" charset="-128"/>
              </a:rPr>
              <a:t>tuki</a:t>
            </a:r>
            <a:r>
              <a:rPr lang="en-US" sz="3200" dirty="0">
                <a:ea typeface="ＭＳ Ｐゴシック" pitchFamily="-108" charset="-128"/>
              </a:rPr>
              <a:t>: </a:t>
            </a:r>
            <a:r>
              <a:rPr lang="en-US" sz="3200" dirty="0" err="1">
                <a:ea typeface="ＭＳ Ｐゴシック" pitchFamily="-108" charset="-128"/>
              </a:rPr>
              <a:t>huippu-urheilun</a:t>
            </a:r>
            <a:r>
              <a:rPr lang="en-US" sz="3200" dirty="0">
                <a:ea typeface="ＭＳ Ｐゴシック" pitchFamily="-108" charset="-128"/>
              </a:rPr>
              <a:t> ja </a:t>
            </a:r>
            <a:r>
              <a:rPr lang="en-US" sz="3200" dirty="0" err="1">
                <a:ea typeface="ＭＳ Ｐゴシック" pitchFamily="-108" charset="-128"/>
              </a:rPr>
              <a:t>opiskelun</a:t>
            </a:r>
            <a:r>
              <a:rPr lang="en-US" sz="3200" dirty="0">
                <a:ea typeface="ＭＳ Ｐゴシック" pitchFamily="-108" charset="-128"/>
              </a:rPr>
              <a:t> </a:t>
            </a:r>
            <a:r>
              <a:rPr lang="en-US" sz="3200" dirty="0" err="1">
                <a:ea typeface="ＭＳ Ｐゴシック" pitchFamily="-108" charset="-128"/>
              </a:rPr>
              <a:t>yhdistäminen</a:t>
            </a:r>
            <a:endParaRPr lang="en-US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DB982A-A1D4-B77B-D7FB-9DFA7C48452D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fi-FI" sz="1800" dirty="0"/>
              <a:t>Aalto-yliopisto tarjoaa Pääkaupunkiseudun urheiluakatemia Urheaan </a:t>
            </a:r>
            <a:r>
              <a:rPr lang="fi-FI" sz="1800"/>
              <a:t>kuuluville tutkinto-opiskelijoille</a:t>
            </a:r>
            <a:endParaRPr lang="fi-FI" sz="1800" dirty="0"/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Tukea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ja 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ohjausta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opintojen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suunnittelussa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ja 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aikataulutuksessa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Mahdollisuuden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neuvotella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tenttimahdollisuuksista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ja 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vaihtoehtoisista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suoritustavoista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kursseilla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800" b="0" i="0" dirty="0">
              <a:effectLst/>
              <a:latin typeface="Arial" panose="020B06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fi-FI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Urheilu-ura huomioidaan mahdollisessa lisäajan myöntämisessä</a:t>
            </a:r>
            <a:r>
              <a:rPr lang="fi-FI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fi-FI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ahdollisuus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suorittaa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Urhea</a:t>
            </a:r>
            <a:r>
              <a:rPr lang="en-US" sz="1600" b="0" dirty="0" err="1">
                <a:solidFill>
                  <a:srgbClr val="000000"/>
                </a:solidFill>
                <a:latin typeface="Arial" panose="020B0604020202020204" pitchFamily="34" charset="0"/>
              </a:rPr>
              <a:t>-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kurssit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 2 x 3 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opintopistettä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800" b="0" i="0" dirty="0">
              <a:effectLst/>
              <a:latin typeface="Arial" panose="020B06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Yhteinen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tapahtuma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kerran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vuodessa</a:t>
            </a:r>
            <a:endParaRPr lang="en-US" sz="16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hlinkClick r:id="rId3"/>
              </a:rPr>
              <a:t>Opiskelijan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hlinkClick r:id="rId3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hlinkClick r:id="rId3"/>
              </a:rPr>
              <a:t>opas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hlinkClick r:id="rId3"/>
              </a:rPr>
              <a:t>: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hlinkClick r:id="rId3"/>
              </a:rPr>
              <a:t>Kilpaurheilun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hlinkClick r:id="rId3"/>
              </a:rPr>
              <a:t> ja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hlinkClick r:id="rId3"/>
              </a:rPr>
              <a:t>opintojen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hlinkClick r:id="rId3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hlinkClick r:id="rId3"/>
              </a:rPr>
              <a:t>yhdistäminen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hlinkClick r:id="rId3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hlinkClick r:id="rId3"/>
              </a:rPr>
              <a:t>Aallossa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800" b="0" i="0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369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95F8263-4AC3-84E1-6233-14319AF986EC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sz="3200" dirty="0" err="1">
                <a:ea typeface="ＭＳ Ｐゴシック" pitchFamily="-108" charset="-128"/>
              </a:rPr>
              <a:t>Opiskelun</a:t>
            </a:r>
            <a:r>
              <a:rPr lang="en-US" sz="3200" dirty="0">
                <a:ea typeface="ＭＳ Ｐゴシック" pitchFamily="-108" charset="-128"/>
              </a:rPr>
              <a:t> ja </a:t>
            </a:r>
            <a:r>
              <a:rPr lang="en-US" sz="3200" dirty="0" err="1">
                <a:ea typeface="ＭＳ Ｐゴシック" pitchFamily="-108" charset="-128"/>
              </a:rPr>
              <a:t>hyvinvoinnin</a:t>
            </a:r>
            <a:r>
              <a:rPr lang="en-US" sz="3200" dirty="0">
                <a:ea typeface="ＭＳ Ｐゴシック" pitchFamily="-108" charset="-128"/>
              </a:rPr>
              <a:t> </a:t>
            </a:r>
            <a:r>
              <a:rPr lang="en-US" sz="3200" dirty="0" err="1">
                <a:ea typeface="ＭＳ Ｐゴシック" pitchFamily="-108" charset="-128"/>
              </a:rPr>
              <a:t>tuki</a:t>
            </a:r>
            <a:r>
              <a:rPr lang="en-US" sz="3200" dirty="0">
                <a:ea typeface="ＭＳ Ｐゴシック" pitchFamily="-108" charset="-128"/>
              </a:rPr>
              <a:t>: </a:t>
            </a:r>
            <a:r>
              <a:rPr lang="en-US" sz="3200" dirty="0" err="1"/>
              <a:t>Akateeminen</a:t>
            </a:r>
            <a:r>
              <a:rPr lang="en-US" sz="3200" dirty="0"/>
              <a:t> </a:t>
            </a:r>
            <a:r>
              <a:rPr lang="en-US" sz="3200" dirty="0" err="1"/>
              <a:t>ohjaus</a:t>
            </a:r>
            <a:r>
              <a:rPr lang="en-US" sz="3200" dirty="0"/>
              <a:t> </a:t>
            </a:r>
            <a:r>
              <a:rPr lang="en-US" sz="3200" dirty="0" err="1"/>
              <a:t>kandiopinnoissa</a:t>
            </a:r>
            <a:endParaRPr lang="en-US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BCF399-66E4-4026-6A07-78B45968A4E3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600" dirty="0"/>
              <a:t>Tavoitteet:</a:t>
            </a:r>
          </a:p>
          <a:p>
            <a:pPr marL="971550" lvl="1" indent="-342900"/>
            <a:r>
              <a:rPr lang="fi-FI" sz="1600" dirty="0"/>
              <a:t>Akateemiseen henkilökuntaan tutustuminen</a:t>
            </a:r>
          </a:p>
          <a:p>
            <a:pPr marL="971550" lvl="1" indent="-342900"/>
            <a:r>
              <a:rPr lang="fi-FI" sz="1600" dirty="0"/>
              <a:t>Mahdollisuus keskustella opintoihin liittyvistä kysymyksistä, kuten pää- ja sivuainevalinnat</a:t>
            </a:r>
          </a:p>
          <a:p>
            <a:pPr marL="971550" lvl="1" indent="-342900"/>
            <a:r>
              <a:rPr lang="fi-FI" sz="1600" dirty="0"/>
              <a:t>Mahdollisuus keskustella alan tarjoamista uramahdollisuuksista ja erilaisista urapoluista</a:t>
            </a:r>
          </a:p>
          <a:p>
            <a:pPr marL="971550" lvl="1" indent="-342900"/>
            <a:r>
              <a:rPr lang="en-US" sz="1600" dirty="0" err="1"/>
              <a:t>Kannustaa</a:t>
            </a:r>
            <a:r>
              <a:rPr lang="en-US" sz="1600" dirty="0"/>
              <a:t> </a:t>
            </a:r>
            <a:r>
              <a:rPr lang="en-US" sz="1600" dirty="0" err="1"/>
              <a:t>opiskelijoita</a:t>
            </a:r>
            <a:r>
              <a:rPr lang="en-US" sz="1600" dirty="0"/>
              <a:t> </a:t>
            </a:r>
            <a:r>
              <a:rPr lang="en-US" sz="1600" dirty="0" err="1"/>
              <a:t>opinnoissa</a:t>
            </a:r>
            <a:r>
              <a:rPr lang="en-US" sz="1600" dirty="0"/>
              <a:t> ja </a:t>
            </a:r>
            <a:r>
              <a:rPr lang="en-US" sz="1600" dirty="0" err="1"/>
              <a:t>urasuunnitelmissa</a:t>
            </a:r>
            <a:endParaRPr lang="en-US" sz="1600" dirty="0"/>
          </a:p>
          <a:p>
            <a:pPr marL="971550" lvl="1" indent="-342900"/>
            <a:r>
              <a:rPr lang="en-US" sz="1600" dirty="0" err="1"/>
              <a:t>Parantaa</a:t>
            </a:r>
            <a:r>
              <a:rPr lang="en-US" sz="1600" dirty="0"/>
              <a:t> </a:t>
            </a:r>
            <a:r>
              <a:rPr lang="en-US" sz="1600" dirty="0" err="1"/>
              <a:t>motivaatiota</a:t>
            </a:r>
            <a:r>
              <a:rPr lang="en-US" sz="1600" dirty="0"/>
              <a:t> ja </a:t>
            </a:r>
            <a:r>
              <a:rPr lang="en-US" sz="1600" dirty="0" err="1"/>
              <a:t>tukea</a:t>
            </a:r>
            <a:r>
              <a:rPr lang="en-US" sz="1600" dirty="0"/>
              <a:t> </a:t>
            </a:r>
            <a:r>
              <a:rPr lang="en-US" sz="1600" dirty="0" err="1"/>
              <a:t>opintojen</a:t>
            </a:r>
            <a:r>
              <a:rPr lang="en-US" sz="1600" dirty="0"/>
              <a:t> </a:t>
            </a:r>
            <a:r>
              <a:rPr lang="en-US" sz="1600" dirty="0" err="1"/>
              <a:t>edistymistä</a:t>
            </a:r>
            <a:endParaRPr lang="en-US" sz="1600" dirty="0"/>
          </a:p>
          <a:p>
            <a:pPr marL="971550" lvl="1" indent="-342900"/>
            <a:r>
              <a:rPr lang="en-US" sz="1600" dirty="0" err="1"/>
              <a:t>Parantaa</a:t>
            </a:r>
            <a:r>
              <a:rPr lang="en-US" sz="1600" dirty="0"/>
              <a:t> </a:t>
            </a:r>
            <a:r>
              <a:rPr lang="en-US" sz="1600" dirty="0" err="1"/>
              <a:t>opiskelijoiden</a:t>
            </a:r>
            <a:r>
              <a:rPr lang="en-US" sz="1600" dirty="0"/>
              <a:t> </a:t>
            </a:r>
            <a:r>
              <a:rPr lang="en-US" sz="1600" dirty="0" err="1"/>
              <a:t>hyvinvointia</a:t>
            </a:r>
            <a:endParaRPr lang="en-US" sz="1600" dirty="0"/>
          </a:p>
          <a:p>
            <a:pPr marL="971550" lvl="1" indent="-342900"/>
            <a:r>
              <a:rPr lang="en-US" sz="1600" dirty="0" err="1"/>
              <a:t>Havaita</a:t>
            </a:r>
            <a:r>
              <a:rPr lang="en-US" sz="1600" dirty="0"/>
              <a:t> </a:t>
            </a:r>
            <a:r>
              <a:rPr lang="en-US" sz="1600" dirty="0" err="1"/>
              <a:t>haasteet</a:t>
            </a:r>
            <a:r>
              <a:rPr lang="en-US" sz="1600" dirty="0"/>
              <a:t> ja </a:t>
            </a:r>
            <a:r>
              <a:rPr lang="en-US" sz="1600" dirty="0" err="1"/>
              <a:t>vaikeudet</a:t>
            </a: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err="1"/>
              <a:t>Tarkemmin</a:t>
            </a:r>
            <a:r>
              <a:rPr lang="en-US" sz="1600" dirty="0"/>
              <a:t> </a:t>
            </a:r>
            <a:r>
              <a:rPr lang="en-US" sz="1600" dirty="0" err="1"/>
              <a:t>akateemisen</a:t>
            </a:r>
            <a:r>
              <a:rPr lang="en-US" sz="1600" dirty="0"/>
              <a:t> </a:t>
            </a:r>
            <a:r>
              <a:rPr lang="en-US" sz="1600" dirty="0" err="1"/>
              <a:t>ohjauksen</a:t>
            </a:r>
            <a:r>
              <a:rPr lang="en-US" sz="1600" dirty="0"/>
              <a:t> kick </a:t>
            </a:r>
            <a:r>
              <a:rPr lang="en-US" sz="1600" dirty="0" err="1"/>
              <a:t>offissa</a:t>
            </a:r>
            <a:r>
              <a:rPr lang="en-US" sz="1600" dirty="0"/>
              <a:t> </a:t>
            </a:r>
            <a:r>
              <a:rPr lang="en-US" sz="1600" dirty="0" err="1"/>
              <a:t>klo</a:t>
            </a:r>
            <a:r>
              <a:rPr lang="en-US" sz="1600" dirty="0"/>
              <a:t> 15.15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441030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4E5490-584A-5091-DA32-EED4A575C6CB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sz="3200" dirty="0" err="1">
                <a:ea typeface="ＭＳ Ｐゴシック" pitchFamily="-108" charset="-128"/>
              </a:rPr>
              <a:t>Opiskelun</a:t>
            </a:r>
            <a:r>
              <a:rPr lang="en-US" sz="3200" dirty="0">
                <a:ea typeface="ＭＳ Ｐゴシック" pitchFamily="-108" charset="-128"/>
              </a:rPr>
              <a:t> ja </a:t>
            </a:r>
            <a:r>
              <a:rPr lang="en-US" sz="3200" dirty="0" err="1">
                <a:ea typeface="ＭＳ Ｐゴシック" pitchFamily="-108" charset="-128"/>
              </a:rPr>
              <a:t>hyvinvoinnin</a:t>
            </a:r>
            <a:r>
              <a:rPr lang="en-US" sz="3200" dirty="0">
                <a:ea typeface="ＭＳ Ｐゴシック" pitchFamily="-108" charset="-128"/>
              </a:rPr>
              <a:t> </a:t>
            </a:r>
            <a:r>
              <a:rPr lang="en-US" sz="3200" dirty="0" err="1">
                <a:ea typeface="ＭＳ Ｐゴシック" pitchFamily="-108" charset="-128"/>
              </a:rPr>
              <a:t>tuki</a:t>
            </a:r>
            <a:r>
              <a:rPr lang="en-US" sz="3200" dirty="0">
                <a:ea typeface="ＭＳ Ｐゴシック" pitchFamily="-108" charset="-128"/>
              </a:rPr>
              <a:t>: </a:t>
            </a:r>
            <a:r>
              <a:rPr lang="en-US" sz="3200" dirty="0" err="1">
                <a:ea typeface="ＭＳ Ｐゴシック" pitchFamily="-108" charset="-128"/>
              </a:rPr>
              <a:t>linkkejä</a:t>
            </a:r>
            <a:r>
              <a:rPr lang="en-US" sz="3200" dirty="0">
                <a:ea typeface="ＭＳ Ｐゴシック" pitchFamily="-108" charset="-128"/>
              </a:rPr>
              <a:t> </a:t>
            </a:r>
            <a:r>
              <a:rPr lang="en-US" sz="3200" dirty="0" err="1">
                <a:ea typeface="ＭＳ Ｐゴシック" pitchFamily="-108" charset="-128"/>
              </a:rPr>
              <a:t>Opiskelijan</a:t>
            </a:r>
            <a:r>
              <a:rPr lang="en-US" sz="3200" dirty="0">
                <a:ea typeface="ＭＳ Ｐゴシック" pitchFamily="-108" charset="-128"/>
              </a:rPr>
              <a:t> </a:t>
            </a:r>
            <a:r>
              <a:rPr lang="en-US" sz="3200" dirty="0" err="1">
                <a:ea typeface="ＭＳ Ｐゴシック" pitchFamily="-108" charset="-128"/>
              </a:rPr>
              <a:t>oppaassa</a:t>
            </a:r>
            <a:endParaRPr lang="en-US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DB982A-A1D4-B77B-D7FB-9DFA7C48452D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>
                <a:hlinkClick r:id="rId2"/>
              </a:rPr>
              <a:t>Henkilökohtaiset opintojärjestelyt</a:t>
            </a:r>
            <a:endParaRPr lang="fi-FI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>
                <a:hlinkClick r:id="rId3"/>
              </a:rPr>
              <a:t>Saavutettavuus ja esteettömyys</a:t>
            </a:r>
            <a:endParaRPr lang="fi-FI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>
                <a:hlinkClick r:id="rId4"/>
              </a:rPr>
              <a:t>Tukea häirintätilanteisiin</a:t>
            </a:r>
            <a:endParaRPr lang="fi-FI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 err="1">
                <a:hlinkClick r:id="rId5"/>
              </a:rPr>
              <a:t>Starting</a:t>
            </a:r>
            <a:r>
              <a:rPr lang="fi-FI" sz="2000" dirty="0">
                <a:hlinkClick r:id="rId5"/>
              </a:rPr>
              <a:t> Point of </a:t>
            </a:r>
            <a:r>
              <a:rPr lang="fi-FI" sz="2000" dirty="0" err="1">
                <a:hlinkClick r:id="rId5"/>
              </a:rPr>
              <a:t>Wellbeing</a:t>
            </a:r>
            <a:endParaRPr lang="fi-FI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>
                <a:hlinkClick r:id="rId6"/>
              </a:rPr>
              <a:t>Opiskelutaidot</a:t>
            </a:r>
            <a:endParaRPr lang="fi-FI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>
                <a:hlinkClick r:id="rId7"/>
              </a:rPr>
              <a:t>Kilpaurheilun ja opintojen yhdistäminen Aallossa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000" dirty="0"/>
          </a:p>
        </p:txBody>
      </p:sp>
    </p:spTree>
    <p:extLst>
      <p:ext uri="{BB962C8B-B14F-4D97-AF65-F5344CB8AC3E}">
        <p14:creationId xmlns:p14="http://schemas.microsoft.com/office/powerpoint/2010/main" val="20581442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D19147-84DF-8316-092B-ABCAF8A0123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Akateeminen</a:t>
            </a:r>
            <a:r>
              <a:rPr lang="en-US" sz="1800" dirty="0"/>
              <a:t> </a:t>
            </a:r>
            <a:r>
              <a:rPr lang="en-US" sz="1800" dirty="0" err="1"/>
              <a:t>vapaus</a:t>
            </a:r>
            <a:r>
              <a:rPr lang="en-US" sz="1800" dirty="0"/>
              <a:t>: </a:t>
            </a:r>
            <a:r>
              <a:rPr lang="fi-FI" sz="1800" dirty="0"/>
              <a:t>opiskelijan vapaus ja oikeus oppia, tehdä opiskeluun liittyviä valintoja, suunnitella opintoja sekä vapaus osallistua opetukseen.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/>
              <a:t>Akateeminen vastuu: vastuu omasta oppimisesta ja opintojen etenemisestä.</a:t>
            </a:r>
            <a:endParaRPr lang="en-US" sz="1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D916A9-C21A-7CFE-61D6-8BDDFF8921F2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sz="3200" dirty="0" err="1">
                <a:ea typeface="ＭＳ Ｐゴシック" pitchFamily="-108" charset="-128"/>
              </a:rPr>
              <a:t>Akateeminen</a:t>
            </a:r>
            <a:r>
              <a:rPr lang="en-US" sz="3200" dirty="0">
                <a:ea typeface="ＭＳ Ｐゴシック" pitchFamily="-108" charset="-128"/>
              </a:rPr>
              <a:t> </a:t>
            </a:r>
            <a:r>
              <a:rPr lang="en-US" sz="3200" dirty="0" err="1">
                <a:ea typeface="ＭＳ Ｐゴシック" pitchFamily="-108" charset="-128"/>
              </a:rPr>
              <a:t>vapaus</a:t>
            </a:r>
            <a:r>
              <a:rPr lang="en-US" sz="3200" dirty="0">
                <a:ea typeface="ＭＳ Ｐゴシック" pitchFamily="-108" charset="-128"/>
              </a:rPr>
              <a:t> ja </a:t>
            </a:r>
            <a:r>
              <a:rPr lang="en-US" sz="3200" dirty="0" err="1">
                <a:ea typeface="ＭＳ Ｐゴシック" pitchFamily="-108" charset="-128"/>
              </a:rPr>
              <a:t>vastuu</a:t>
            </a:r>
            <a:endParaRPr lang="en-US" sz="3200" dirty="0">
              <a:ea typeface="ＭＳ Ｐゴシック" pitchFamily="-108" charset="-128"/>
            </a:endParaRPr>
          </a:p>
        </p:txBody>
      </p:sp>
      <p:pic>
        <p:nvPicPr>
          <p:cNvPr id="6" name="Picture Placeholder 5" descr="A group of women standing outside a building&#10;&#10;Description automatically generated with low confidence">
            <a:extLst>
              <a:ext uri="{FF2B5EF4-FFF2-40B4-BE49-F238E27FC236}">
                <a16:creationId xmlns:a16="http://schemas.microsoft.com/office/drawing/2014/main" id="{DAC390A6-88EA-FF03-3C02-E7DD1788932F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 rotWithShape="1">
          <a:blip r:embed="rId2"/>
          <a:srcRect l="27653" r="14877"/>
          <a:stretch/>
        </p:blipFill>
        <p:spPr>
          <a:xfrm>
            <a:off x="4710793" y="0"/>
            <a:ext cx="4433207" cy="5143500"/>
          </a:xfrm>
        </p:spPr>
      </p:pic>
    </p:spTree>
    <p:extLst>
      <p:ext uri="{BB962C8B-B14F-4D97-AF65-F5344CB8AC3E}">
        <p14:creationId xmlns:p14="http://schemas.microsoft.com/office/powerpoint/2010/main" val="20232570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95F8263-4AC3-84E1-6233-14319AF986EC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sz="3200" dirty="0" err="1"/>
              <a:t>Akateeminen</a:t>
            </a:r>
            <a:r>
              <a:rPr lang="en-US" sz="3200" dirty="0"/>
              <a:t> </a:t>
            </a:r>
            <a:r>
              <a:rPr lang="en-US" sz="3200" dirty="0" err="1"/>
              <a:t>vapaus</a:t>
            </a:r>
            <a:r>
              <a:rPr lang="en-US" sz="3200" dirty="0"/>
              <a:t> ja </a:t>
            </a:r>
            <a:r>
              <a:rPr lang="en-US" sz="3200" dirty="0" err="1"/>
              <a:t>vastuu</a:t>
            </a:r>
            <a:r>
              <a:rPr lang="en-US" sz="3200" dirty="0"/>
              <a:t> </a:t>
            </a:r>
            <a:r>
              <a:rPr lang="en-US" sz="3200" dirty="0" err="1"/>
              <a:t>käytännössä</a:t>
            </a:r>
            <a:endParaRPr lang="en-US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BCF399-66E4-4026-6A07-78B45968A4E3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Lue aalto.fi -</a:t>
            </a:r>
            <a:r>
              <a:rPr lang="en-US" sz="1600" dirty="0" err="1"/>
              <a:t>sähköpostiasi</a:t>
            </a: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err="1"/>
              <a:t>Seuraa</a:t>
            </a:r>
            <a:r>
              <a:rPr lang="en-US" sz="1600" dirty="0"/>
              <a:t> </a:t>
            </a:r>
            <a:r>
              <a:rPr lang="en-US" sz="1600" dirty="0" err="1"/>
              <a:t>sivustoja</a:t>
            </a:r>
            <a:r>
              <a:rPr lang="en-US" sz="1600" dirty="0"/>
              <a:t> ja </a:t>
            </a:r>
            <a:r>
              <a:rPr lang="en-US" sz="1600" dirty="0" err="1"/>
              <a:t>portaaleja</a:t>
            </a:r>
            <a:r>
              <a:rPr lang="en-US" sz="1600" dirty="0"/>
              <a:t>:</a:t>
            </a:r>
          </a:p>
          <a:p>
            <a:pPr marL="971550" lvl="1" indent="-342900"/>
            <a:r>
              <a:rPr lang="en-US" sz="1600" dirty="0" err="1">
                <a:hlinkClick r:id="rId2"/>
              </a:rPr>
              <a:t>Opiskelijan</a:t>
            </a:r>
            <a:r>
              <a:rPr lang="en-US" sz="1600" dirty="0">
                <a:hlinkClick r:id="rId2"/>
              </a:rPr>
              <a:t> </a:t>
            </a:r>
            <a:r>
              <a:rPr lang="en-US" sz="1600" dirty="0" err="1">
                <a:hlinkClick r:id="rId2"/>
              </a:rPr>
              <a:t>opas</a:t>
            </a:r>
            <a:endParaRPr lang="en-US" sz="1600" dirty="0"/>
          </a:p>
          <a:p>
            <a:pPr marL="971550" lvl="1" indent="-342900"/>
            <a:r>
              <a:rPr lang="en-US" sz="1600" dirty="0">
                <a:hlinkClick r:id="rId3"/>
              </a:rPr>
              <a:t>Sisu</a:t>
            </a:r>
            <a:endParaRPr lang="en-US" sz="1600" dirty="0"/>
          </a:p>
          <a:p>
            <a:pPr marL="971550" lvl="1" indent="-342900"/>
            <a:r>
              <a:rPr lang="en-US" sz="1600" dirty="0">
                <a:hlinkClick r:id="rId4"/>
              </a:rPr>
              <a:t>MyCourses</a:t>
            </a:r>
            <a:r>
              <a:rPr lang="en-US" sz="1600" dirty="0"/>
              <a:t> (Moodle)</a:t>
            </a:r>
          </a:p>
          <a:p>
            <a:pPr marL="971550" lvl="1" indent="-342900"/>
            <a:r>
              <a:rPr lang="en-US" sz="1600" dirty="0" err="1">
                <a:hlinkClick r:id="rId5"/>
              </a:rPr>
              <a:t>MyStudies</a:t>
            </a: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Ole </a:t>
            </a:r>
            <a:r>
              <a:rPr lang="en-US" sz="1600" dirty="0" err="1"/>
              <a:t>aktiivisesti</a:t>
            </a:r>
            <a:r>
              <a:rPr lang="en-US" sz="1600" dirty="0"/>
              <a:t> </a:t>
            </a:r>
            <a:r>
              <a:rPr lang="en-US" sz="1600" dirty="0" err="1"/>
              <a:t>mukana</a:t>
            </a:r>
            <a:r>
              <a:rPr lang="en-US" sz="1600" dirty="0"/>
              <a:t> </a:t>
            </a:r>
            <a:r>
              <a:rPr lang="en-US" sz="1600" dirty="0" err="1"/>
              <a:t>opetuksessa</a:t>
            </a: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err="1"/>
              <a:t>Tarkkaile</a:t>
            </a:r>
            <a:r>
              <a:rPr lang="en-US" sz="1600" dirty="0"/>
              <a:t> </a:t>
            </a:r>
            <a:r>
              <a:rPr lang="en-US" sz="1600" dirty="0" err="1"/>
              <a:t>aikataulujasi</a:t>
            </a:r>
            <a:r>
              <a:rPr lang="en-US" sz="1600" dirty="0"/>
              <a:t> (</a:t>
            </a:r>
            <a:r>
              <a:rPr lang="en-US" sz="1600" dirty="0" err="1"/>
              <a:t>päällekkäiset</a:t>
            </a:r>
            <a:r>
              <a:rPr lang="en-US" sz="1600" dirty="0"/>
              <a:t> </a:t>
            </a:r>
            <a:r>
              <a:rPr lang="en-US" sz="1600" dirty="0" err="1"/>
              <a:t>kurssit</a:t>
            </a:r>
            <a:r>
              <a:rPr lang="en-US" sz="1600" dirty="0"/>
              <a:t>, </a:t>
            </a:r>
            <a:r>
              <a:rPr lang="en-US" sz="1600" dirty="0" err="1"/>
              <a:t>dedikset</a:t>
            </a:r>
            <a:r>
              <a:rPr lang="en-US" sz="16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Anna </a:t>
            </a:r>
            <a:r>
              <a:rPr lang="en-US" sz="1600" dirty="0" err="1"/>
              <a:t>palautetta</a:t>
            </a:r>
            <a:r>
              <a:rPr lang="en-US" sz="1600" dirty="0"/>
              <a:t> </a:t>
            </a:r>
            <a:r>
              <a:rPr lang="en-US" sz="1600" dirty="0" err="1"/>
              <a:t>kun</a:t>
            </a:r>
            <a:r>
              <a:rPr lang="en-US" sz="1600" dirty="0"/>
              <a:t> </a:t>
            </a:r>
            <a:r>
              <a:rPr lang="en-US" sz="1600" dirty="0" err="1"/>
              <a:t>voit</a:t>
            </a: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err="1"/>
              <a:t>Pyydä</a:t>
            </a:r>
            <a:r>
              <a:rPr lang="en-US" sz="1600" dirty="0"/>
              <a:t> </a:t>
            </a:r>
            <a:r>
              <a:rPr lang="en-US" sz="1600" dirty="0" err="1"/>
              <a:t>apua</a:t>
            </a:r>
            <a:r>
              <a:rPr lang="en-US" sz="1600" dirty="0"/>
              <a:t> </a:t>
            </a:r>
            <a:r>
              <a:rPr lang="en-US" sz="1600" dirty="0" err="1"/>
              <a:t>aina</a:t>
            </a:r>
            <a:r>
              <a:rPr lang="en-US" sz="1600" dirty="0"/>
              <a:t> </a:t>
            </a:r>
            <a:r>
              <a:rPr lang="en-US" sz="1600" dirty="0" err="1"/>
              <a:t>kun</a:t>
            </a:r>
            <a:r>
              <a:rPr lang="en-US" sz="1600" dirty="0"/>
              <a:t> et </a:t>
            </a:r>
            <a:r>
              <a:rPr lang="en-US" sz="1600" dirty="0" err="1"/>
              <a:t>löydä</a:t>
            </a:r>
            <a:r>
              <a:rPr lang="en-US" sz="1600" dirty="0"/>
              <a:t> </a:t>
            </a:r>
            <a:r>
              <a:rPr lang="en-US" sz="1600" dirty="0" err="1"/>
              <a:t>tietoa</a:t>
            </a:r>
            <a:r>
              <a:rPr lang="en-US" sz="1600" dirty="0"/>
              <a:t>, </a:t>
            </a:r>
            <a:r>
              <a:rPr lang="en-US" sz="1600" dirty="0" err="1"/>
              <a:t>kun</a:t>
            </a:r>
            <a:r>
              <a:rPr lang="en-US" sz="1600" dirty="0"/>
              <a:t> </a:t>
            </a:r>
            <a:r>
              <a:rPr lang="en-US" sz="1600" dirty="0" err="1"/>
              <a:t>olet</a:t>
            </a:r>
            <a:r>
              <a:rPr lang="en-US" sz="1600" dirty="0"/>
              <a:t> </a:t>
            </a:r>
            <a:r>
              <a:rPr lang="en-US" sz="1600" dirty="0" err="1"/>
              <a:t>epävarma</a:t>
            </a:r>
            <a:r>
              <a:rPr lang="en-US" sz="1600" dirty="0"/>
              <a:t> tai </a:t>
            </a:r>
            <a:r>
              <a:rPr lang="en-US" sz="1600" dirty="0" err="1"/>
              <a:t>tarvitset</a:t>
            </a:r>
            <a:r>
              <a:rPr lang="en-US" sz="1600" dirty="0"/>
              <a:t> </a:t>
            </a:r>
            <a:r>
              <a:rPr lang="en-US" sz="1600" dirty="0" err="1"/>
              <a:t>tukea</a:t>
            </a:r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795352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D19147-84DF-8316-092B-ABCAF8A0123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i-FI" sz="1800" b="0" dirty="0"/>
              <a:t>Opetus voidaan toteuttaa luentoina, laboratorioharjoituksina, demoina, </a:t>
            </a:r>
            <a:r>
              <a:rPr lang="fi-FI" sz="1800" b="0" dirty="0" err="1"/>
              <a:t>excursioina</a:t>
            </a:r>
            <a:r>
              <a:rPr lang="fi-FI" sz="1800" b="0" dirty="0"/>
              <a:t>, laskutupina, laskuharjoituksina (</a:t>
            </a:r>
            <a:r>
              <a:rPr lang="fi-FI" sz="1800" b="0" dirty="0" err="1"/>
              <a:t>laskareina</a:t>
            </a:r>
            <a:r>
              <a:rPr lang="fi-FI" sz="1800" b="0" dirty="0"/>
              <a:t>), seminaareina…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i-FI" sz="1800" b="0" dirty="0"/>
              <a:t>Arviointi voi perustua tenttiin, laskuharjoituspisteisiin, tehtäviin, oppimispäiväkirjoihin, ryhmätöihin, projekteihin, vertaisarviointiin.</a:t>
            </a:r>
            <a:endParaRPr lang="en-US" sz="1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D916A9-C21A-7CFE-61D6-8BDDFF8921F2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sz="3200" dirty="0" err="1">
                <a:ea typeface="ＭＳ Ｐゴシック" pitchFamily="-108" charset="-128"/>
              </a:rPr>
              <a:t>Opetus</a:t>
            </a:r>
            <a:r>
              <a:rPr lang="en-US" sz="3200" dirty="0">
                <a:ea typeface="ＭＳ Ｐゴシック" pitchFamily="-108" charset="-128"/>
              </a:rPr>
              <a:t> ja </a:t>
            </a:r>
            <a:r>
              <a:rPr lang="en-US" sz="3200" dirty="0" err="1">
                <a:ea typeface="ＭＳ Ｐゴシック" pitchFamily="-108" charset="-128"/>
              </a:rPr>
              <a:t>arviointi</a:t>
            </a:r>
            <a:endParaRPr lang="en-US" sz="3200" dirty="0">
              <a:ea typeface="ＭＳ Ｐゴシック" pitchFamily="-108" charset="-128"/>
            </a:endParaRPr>
          </a:p>
        </p:txBody>
      </p:sp>
      <p:pic>
        <p:nvPicPr>
          <p:cNvPr id="8" name="Picture Placeholder 7" descr="A group of people sitting at a table with laptops&#10;&#10;Description automatically generated with medium confidence">
            <a:extLst>
              <a:ext uri="{FF2B5EF4-FFF2-40B4-BE49-F238E27FC236}">
                <a16:creationId xmlns:a16="http://schemas.microsoft.com/office/drawing/2014/main" id="{F55D221B-D7A2-11D0-48A2-8D2284E77395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 rotWithShape="1">
          <a:blip r:embed="rId2"/>
          <a:srcRect l="14226" t="3709" r="30430"/>
          <a:stretch/>
        </p:blipFill>
        <p:spPr>
          <a:xfrm>
            <a:off x="4710793" y="0"/>
            <a:ext cx="4433207" cy="5143500"/>
          </a:xfrm>
        </p:spPr>
      </p:pic>
    </p:spTree>
    <p:extLst>
      <p:ext uri="{BB962C8B-B14F-4D97-AF65-F5344CB8AC3E}">
        <p14:creationId xmlns:p14="http://schemas.microsoft.com/office/powerpoint/2010/main" val="9848541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95F8263-4AC3-84E1-6233-14319AF986EC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sz="3200" dirty="0" err="1">
                <a:ea typeface="ＭＳ Ｐゴシック" pitchFamily="-108" charset="-128"/>
              </a:rPr>
              <a:t>Opetus</a:t>
            </a:r>
            <a:r>
              <a:rPr lang="en-US" sz="3200" dirty="0">
                <a:ea typeface="ＭＳ Ｐゴシック" pitchFamily="-108" charset="-128"/>
              </a:rPr>
              <a:t> ja </a:t>
            </a:r>
            <a:r>
              <a:rPr lang="en-US" sz="3200" dirty="0" err="1">
                <a:ea typeface="ＭＳ Ｐゴシック" pitchFamily="-108" charset="-128"/>
              </a:rPr>
              <a:t>arviointi</a:t>
            </a:r>
            <a:r>
              <a:rPr lang="en-US" sz="3200" dirty="0">
                <a:ea typeface="ＭＳ Ｐゴシック" pitchFamily="-108" charset="-128"/>
              </a:rPr>
              <a:t>: </a:t>
            </a:r>
            <a:r>
              <a:rPr lang="en-US" sz="3200" dirty="0" err="1">
                <a:ea typeface="ＭＳ Ｐゴシック" pitchFamily="-108" charset="-128"/>
              </a:rPr>
              <a:t>mistä</a:t>
            </a:r>
            <a:r>
              <a:rPr lang="en-US" sz="3200" dirty="0">
                <a:ea typeface="ＭＳ Ｐゴシック" pitchFamily="-108" charset="-128"/>
              </a:rPr>
              <a:t> </a:t>
            </a:r>
            <a:r>
              <a:rPr lang="en-US" sz="3200" dirty="0" err="1">
                <a:ea typeface="ＭＳ Ｐゴシック" pitchFamily="-108" charset="-128"/>
              </a:rPr>
              <a:t>tiedän</a:t>
            </a:r>
            <a:r>
              <a:rPr lang="en-US" sz="3200" dirty="0">
                <a:ea typeface="ＭＳ Ｐゴシック" pitchFamily="-108" charset="-128"/>
              </a:rPr>
              <a:t> </a:t>
            </a:r>
            <a:r>
              <a:rPr lang="en-US" sz="3200" dirty="0" err="1">
                <a:ea typeface="ＭＳ Ｐゴシック" pitchFamily="-108" charset="-128"/>
              </a:rPr>
              <a:t>mitä</a:t>
            </a:r>
            <a:r>
              <a:rPr lang="en-US" sz="3200" dirty="0">
                <a:ea typeface="ＭＳ Ｐゴシック" pitchFamily="-108" charset="-128"/>
              </a:rPr>
              <a:t> </a:t>
            </a:r>
            <a:r>
              <a:rPr lang="en-US" sz="3200" dirty="0" err="1">
                <a:ea typeface="ＭＳ Ｐゴシック" pitchFamily="-108" charset="-128"/>
              </a:rPr>
              <a:t>tehdä</a:t>
            </a:r>
            <a:endParaRPr lang="en-US" sz="3200" dirty="0">
              <a:ea typeface="ＭＳ Ｐゴシック" pitchFamily="-108" charset="-128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BCF399-66E4-4026-6A07-78B45968A4E3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i-FI" sz="1600" dirty="0"/>
              <a:t>Sisun kurssikuvauksesta selviävät opetus- ja arviointimenetelmät</a:t>
            </a:r>
          </a:p>
          <a:p>
            <a:pPr marL="914400" lvl="1" indent="-285750">
              <a:spcBef>
                <a:spcPts val="300"/>
              </a:spcBef>
              <a:spcAft>
                <a:spcPts val="300"/>
              </a:spcAft>
            </a:pPr>
            <a:r>
              <a:rPr lang="fi-FI" sz="1400" b="0" dirty="0"/>
              <a:t>Esim. ”5 op = 135 h; Kontaktiopetus (luennot, laskutuvat), itsenäinen opiskelu ja välikokeet/tentti”</a:t>
            </a:r>
          </a:p>
          <a:p>
            <a:pPr marL="914400" lvl="1" indent="-285750">
              <a:spcBef>
                <a:spcPts val="300"/>
              </a:spcBef>
              <a:spcAft>
                <a:spcPts val="300"/>
              </a:spcAft>
            </a:pPr>
            <a:r>
              <a:rPr lang="fi-FI" sz="1400" b="0" dirty="0"/>
              <a:t>Katso tarkemmat tiedot esim. </a:t>
            </a:r>
            <a:r>
              <a:rPr lang="fi-FI" sz="1400" dirty="0"/>
              <a:t>läsnäolovelvollisuudesta </a:t>
            </a:r>
            <a:r>
              <a:rPr lang="fi-FI" sz="1400" b="0" dirty="0"/>
              <a:t>vielä </a:t>
            </a:r>
            <a:r>
              <a:rPr lang="fi-FI" sz="1400" b="0" dirty="0" err="1"/>
              <a:t>MyCoursesin</a:t>
            </a:r>
            <a:r>
              <a:rPr lang="fi-FI" sz="1400" b="0" dirty="0"/>
              <a:t> kurssiesitteestä. 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i-FI" sz="1600" dirty="0"/>
              <a:t>Ensimmäiselle luennolle osallistuminen on tärkeää!</a:t>
            </a:r>
          </a:p>
          <a:p>
            <a:pPr marL="914400" lvl="1" indent="-285750">
              <a:spcBef>
                <a:spcPts val="300"/>
              </a:spcBef>
              <a:spcAft>
                <a:spcPts val="300"/>
              </a:spcAft>
            </a:pPr>
            <a:r>
              <a:rPr lang="fi-FI" sz="1400" dirty="0"/>
              <a:t>T</a:t>
            </a:r>
            <a:r>
              <a:rPr lang="fi-FI" sz="1400" b="0" dirty="0"/>
              <a:t>iedät mitä pitää tehdä ja milloin.</a:t>
            </a:r>
            <a:endParaRPr lang="fi-FI" sz="1600" b="0" dirty="0"/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i-FI" sz="1600" dirty="0"/>
              <a:t>Kurssimateriaali on saatavilla yleensä:</a:t>
            </a:r>
          </a:p>
          <a:p>
            <a:pPr marL="914400" lvl="1" indent="-285750">
              <a:spcBef>
                <a:spcPts val="300"/>
              </a:spcBef>
              <a:spcAft>
                <a:spcPts val="300"/>
              </a:spcAft>
            </a:pPr>
            <a:r>
              <a:rPr lang="fi-FI" sz="1400" b="0" dirty="0"/>
              <a:t>Kirjastossa</a:t>
            </a:r>
          </a:p>
          <a:p>
            <a:pPr marL="914400" lvl="1" indent="-285750">
              <a:spcBef>
                <a:spcPts val="300"/>
              </a:spcBef>
              <a:spcAft>
                <a:spcPts val="300"/>
              </a:spcAft>
            </a:pPr>
            <a:r>
              <a:rPr lang="fi-FI" sz="1400" b="0" dirty="0" err="1"/>
              <a:t>MyCoursesissa</a:t>
            </a:r>
            <a:endParaRPr lang="fi-FI" sz="1400" dirty="0"/>
          </a:p>
          <a:p>
            <a:pPr marL="914400" lvl="1" indent="-285750">
              <a:spcBef>
                <a:spcPts val="300"/>
              </a:spcBef>
              <a:spcAft>
                <a:spcPts val="300"/>
              </a:spcAft>
            </a:pPr>
            <a:r>
              <a:rPr lang="fi-FI" sz="1400" b="0" dirty="0"/>
              <a:t>Sähköisessä oppimisalustassa (esim. kursseilla CHEM-A1270, CHEM-A1410)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i-FI" sz="1600" i="1" dirty="0" err="1"/>
              <a:t>Huom</a:t>
            </a:r>
            <a:r>
              <a:rPr lang="fi-FI" sz="1600" i="1" dirty="0"/>
              <a:t>! Pelkkien luentodiojen varassa opiskelu harvoin onnistuu.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40771457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95F8263-4AC3-84E1-6233-14319AF986EC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sz="3200" dirty="0" err="1">
                <a:ea typeface="ＭＳ Ｐゴシック" pitchFamily="-108" charset="-128"/>
              </a:rPr>
              <a:t>Opetus</a:t>
            </a:r>
            <a:r>
              <a:rPr lang="en-US" sz="3200" dirty="0">
                <a:ea typeface="ＭＳ Ｐゴシック" pitchFamily="-108" charset="-128"/>
              </a:rPr>
              <a:t> ja </a:t>
            </a:r>
            <a:r>
              <a:rPr lang="en-US" sz="3200" dirty="0" err="1">
                <a:ea typeface="ＭＳ Ｐゴシック" pitchFamily="-108" charset="-128"/>
              </a:rPr>
              <a:t>arviointi</a:t>
            </a:r>
            <a:r>
              <a:rPr lang="en-US" sz="3200" dirty="0">
                <a:ea typeface="ＭＳ Ｐゴシック" pitchFamily="-108" charset="-128"/>
              </a:rPr>
              <a:t>: </a:t>
            </a:r>
            <a:r>
              <a:rPr lang="en-US" sz="3200" dirty="0" err="1">
                <a:ea typeface="ＭＳ Ｐゴシック" pitchFamily="-108" charset="-128"/>
              </a:rPr>
              <a:t>tentit</a:t>
            </a:r>
            <a:endParaRPr lang="en-US" sz="3200" dirty="0">
              <a:ea typeface="ＭＳ Ｐゴシック" pitchFamily="-108" charset="-128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BCF399-66E4-4026-6A07-78B45968A4E3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i-FI" sz="1300" dirty="0"/>
              <a:t>Välikokeisiin ja kurssitentteihin ei ilmoittauduta. Kurssille ilmoittautuminen riittää.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i-FI" sz="1300" dirty="0"/>
              <a:t>Jos osallistut uusintatenttiin, ilmoittaudu siihen erikseen Sisussa.</a:t>
            </a:r>
          </a:p>
          <a:p>
            <a:pPr marL="571500" lvl="1">
              <a:spcBef>
                <a:spcPts val="300"/>
              </a:spcBef>
              <a:spcAft>
                <a:spcPts val="300"/>
              </a:spcAft>
            </a:pPr>
            <a:r>
              <a:rPr lang="fi-FI" sz="1300" dirty="0"/>
              <a:t>Ilmoittautuminen tenttiin sulkeutuu aina viikkoa ennen tenttitilaisuutta. 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i-FI" sz="1300" dirty="0"/>
              <a:t>Tenttejä voidaan järjestää eri tavoin</a:t>
            </a:r>
          </a:p>
          <a:p>
            <a:pPr marL="571500" lvl="1">
              <a:spcBef>
                <a:spcPts val="300"/>
              </a:spcBef>
              <a:spcAft>
                <a:spcPts val="300"/>
              </a:spcAft>
            </a:pPr>
            <a:r>
              <a:rPr lang="fi-FI" sz="1300" dirty="0"/>
              <a:t>Esim. perinteisenä paperitenttinä salissa tai sähköisen alustan kautta esim. </a:t>
            </a:r>
            <a:r>
              <a:rPr lang="fi-FI" sz="1300" dirty="0" err="1"/>
              <a:t>MyCoursesissa</a:t>
            </a:r>
            <a:r>
              <a:rPr lang="fi-FI" sz="1300" dirty="0"/>
              <a:t>.</a:t>
            </a:r>
          </a:p>
          <a:p>
            <a:pPr marL="571500" lvl="1">
              <a:spcBef>
                <a:spcPts val="300"/>
              </a:spcBef>
              <a:spcAft>
                <a:spcPts val="300"/>
              </a:spcAft>
            </a:pPr>
            <a:r>
              <a:rPr lang="fi-FI" sz="1300" dirty="0"/>
              <a:t>Opettaja tiedottaa tarkemmin. 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i-FI" sz="1300" dirty="0"/>
              <a:t>Jos tentti on yli 60 min pituinen, tenttiin voi saapua 30 ensimmäisen minuutin aikana. 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13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5D2FD1-9473-E95E-7895-2171B1CAEE76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fi-FI" sz="1300" dirty="0"/>
              <a:t>Jos sinun täytyy suorittaa kaksi tenttiä saman tilaisuuden aikana, ota yhteyttä opintosihteeri Juha Oksaan. </a:t>
            </a:r>
          </a:p>
          <a:p>
            <a:r>
              <a:rPr lang="fi-FI" sz="1300" dirty="0"/>
              <a:t>Muista mainita mahdollisista tenttiä koskevista henkilökohtaisista järjestelyistä mahdollisimman ajoissa opettajalle.</a:t>
            </a:r>
          </a:p>
          <a:p>
            <a:r>
              <a:rPr lang="fi-FI" sz="1300" dirty="0"/>
              <a:t>Katso myös </a:t>
            </a:r>
            <a:r>
              <a:rPr lang="fi-FI" sz="1300" dirty="0">
                <a:hlinkClick r:id="rId2"/>
              </a:rPr>
              <a:t>Aalto-yliopiston yhteinen tenttiohje</a:t>
            </a:r>
            <a:r>
              <a:rPr lang="fi-FI" sz="1300" dirty="0"/>
              <a:t>.</a:t>
            </a:r>
          </a:p>
          <a:p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8698885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95F8263-4AC3-84E1-6233-14319AF986EC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sz="3200" dirty="0" err="1">
                <a:ea typeface="ＭＳ Ｐゴシック" pitchFamily="-108" charset="-128"/>
              </a:rPr>
              <a:t>Opetus</a:t>
            </a:r>
            <a:r>
              <a:rPr lang="en-US" sz="3200" dirty="0">
                <a:ea typeface="ＭＳ Ｐゴシック" pitchFamily="-108" charset="-128"/>
              </a:rPr>
              <a:t> ja </a:t>
            </a:r>
            <a:r>
              <a:rPr lang="en-US" sz="3200" dirty="0" err="1">
                <a:ea typeface="ＭＳ Ｐゴシック" pitchFamily="-108" charset="-128"/>
              </a:rPr>
              <a:t>arviointi</a:t>
            </a:r>
            <a:r>
              <a:rPr lang="en-US" sz="3200" dirty="0">
                <a:ea typeface="ＭＳ Ｐゴシック" pitchFamily="-108" charset="-128"/>
              </a:rPr>
              <a:t>: </a:t>
            </a:r>
            <a:r>
              <a:rPr lang="en-US" sz="3200" dirty="0" err="1">
                <a:ea typeface="ＭＳ Ｐゴシック" pitchFamily="-108" charset="-128"/>
              </a:rPr>
              <a:t>arvosanat</a:t>
            </a:r>
            <a:endParaRPr lang="en-US" sz="3200" dirty="0">
              <a:ea typeface="ＭＳ Ｐゴシック" pitchFamily="-108" charset="-128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BCF399-66E4-4026-6A07-78B45968A4E3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i-FI" sz="1300" dirty="0"/>
              <a:t>Kurssin arvostelussa käytetään toista seuraavista arvosteluasteikoista:</a:t>
            </a:r>
          </a:p>
          <a:p>
            <a:pPr marL="914400" lvl="1" indent="-285750">
              <a:spcBef>
                <a:spcPts val="300"/>
              </a:spcBef>
              <a:spcAft>
                <a:spcPts val="300"/>
              </a:spcAft>
            </a:pPr>
            <a:r>
              <a:rPr lang="fi-FI" sz="1300" dirty="0"/>
              <a:t>0 - 5, jossa 5 on korkein arvosana ja 0 hylätty, TAI</a:t>
            </a:r>
          </a:p>
          <a:p>
            <a:pPr marL="914400" lvl="1" indent="-285750">
              <a:spcBef>
                <a:spcPts val="300"/>
              </a:spcBef>
              <a:spcAft>
                <a:spcPts val="300"/>
              </a:spcAft>
            </a:pPr>
            <a:r>
              <a:rPr lang="fi-FI" sz="1300" dirty="0"/>
              <a:t>hylätty / hyväksytty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i-FI" sz="1300" dirty="0"/>
              <a:t>Kurssien tulokset julkistetaan viimeistään neljän viikon kuluttua tentistä (tai muusta opintosuoritukselle annetusta jättöpäivästä). 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i-FI" sz="1300" dirty="0"/>
              <a:t>Suoritukset julkaistaan yleensä </a:t>
            </a:r>
            <a:r>
              <a:rPr lang="fi-FI" sz="1300" dirty="0" err="1"/>
              <a:t>MyCoursesissa</a:t>
            </a:r>
            <a:r>
              <a:rPr lang="fi-FI" sz="1300" dirty="0"/>
              <a:t> ensin, jonka jälkeen ne kirjataan Sisuun.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i-FI" sz="1300" dirty="0"/>
              <a:t>Jos suoritusmerkintä puuttuu opintorekisteristä tai kurssin tulokset ovat myöhässä:</a:t>
            </a:r>
          </a:p>
          <a:p>
            <a:pPr marL="914400" lvl="1" indent="-285750">
              <a:spcBef>
                <a:spcPts val="300"/>
              </a:spcBef>
              <a:spcAft>
                <a:spcPts val="300"/>
              </a:spcAft>
            </a:pPr>
            <a:r>
              <a:rPr lang="fi-FI" sz="1300" dirty="0"/>
              <a:t>Tarkista ensin vielä kerran Sisu ja </a:t>
            </a:r>
            <a:r>
              <a:rPr lang="fi-FI" sz="1300" dirty="0" err="1"/>
              <a:t>MyCourses</a:t>
            </a:r>
            <a:endParaRPr lang="fi-FI" sz="1300" dirty="0"/>
          </a:p>
          <a:p>
            <a:pPr marL="914400" lvl="1" indent="-285750">
              <a:spcBef>
                <a:spcPts val="300"/>
              </a:spcBef>
              <a:spcAft>
                <a:spcPts val="300"/>
              </a:spcAft>
            </a:pPr>
            <a:r>
              <a:rPr lang="fi-FI" sz="1300" dirty="0"/>
              <a:t>Jos kurssin suoritusmerkintä tai tulokset todella puuttuvat, kysy asiasta kurssin opettajalta</a:t>
            </a:r>
          </a:p>
          <a:p>
            <a:pPr marL="914400" lvl="1" indent="-285750">
              <a:spcBef>
                <a:spcPts val="300"/>
              </a:spcBef>
              <a:spcAft>
                <a:spcPts val="300"/>
              </a:spcAft>
            </a:pPr>
            <a:r>
              <a:rPr lang="fi-FI" sz="1300" dirty="0"/>
              <a:t>Mikäli asia ei selviä opettajan kautta, ota yhteyttä suunnittelijaan tai koordinaattoriin (Kari ja Pekka)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fi-FI" sz="1300" dirty="0"/>
          </a:p>
        </p:txBody>
      </p:sp>
    </p:spTree>
    <p:extLst>
      <p:ext uri="{BB962C8B-B14F-4D97-AF65-F5344CB8AC3E}">
        <p14:creationId xmlns:p14="http://schemas.microsoft.com/office/powerpoint/2010/main" val="2010865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05971BB-566B-2A28-A304-BEF5652C260E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 err="1"/>
              <a:t>Tässä</a:t>
            </a:r>
            <a:r>
              <a:rPr lang="en-US" dirty="0"/>
              <a:t> </a:t>
            </a:r>
            <a:r>
              <a:rPr lang="en-US" dirty="0" err="1"/>
              <a:t>esityksessä</a:t>
            </a:r>
            <a:r>
              <a:rPr lang="en-US" dirty="0"/>
              <a:t> </a:t>
            </a:r>
            <a:r>
              <a:rPr lang="en-US" dirty="0" err="1"/>
              <a:t>käydään</a:t>
            </a:r>
            <a:r>
              <a:rPr lang="en-US" dirty="0"/>
              <a:t> </a:t>
            </a:r>
            <a:r>
              <a:rPr lang="en-US" dirty="0" err="1"/>
              <a:t>läpi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760B5-31FD-570B-720D-39ECE831087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4255" y="1418245"/>
            <a:ext cx="769254" cy="769254"/>
          </a:xfrm>
        </p:spPr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FEDDAD-28CF-3CF1-8A18-060EF258C7D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685303" y="1445572"/>
            <a:ext cx="769254" cy="769254"/>
          </a:xfrm>
        </p:spPr>
        <p:txBody>
          <a:bodyPr/>
          <a:lstStyle/>
          <a:p>
            <a:r>
              <a:rPr lang="en-US" dirty="0"/>
              <a:t>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C58869-DA73-5EEF-6CF1-823DE636138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074319" y="1418245"/>
            <a:ext cx="769254" cy="769254"/>
          </a:xfrm>
        </p:spPr>
        <p:txBody>
          <a:bodyPr/>
          <a:lstStyle/>
          <a:p>
            <a:r>
              <a:rPr lang="en-US" dirty="0"/>
              <a:t>3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7FA4E1C-0051-B689-58D6-56D7BA9AB68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63335" y="1418245"/>
            <a:ext cx="769254" cy="769254"/>
          </a:xfrm>
        </p:spPr>
        <p:txBody>
          <a:bodyPr/>
          <a:lstStyle/>
          <a:p>
            <a:r>
              <a:rPr lang="en-US" dirty="0"/>
              <a:t>4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31C74CB-9E78-3656-9503-DD756F2C640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852351" y="1418245"/>
            <a:ext cx="769254" cy="769254"/>
          </a:xfrm>
        </p:spPr>
        <p:txBody>
          <a:bodyPr/>
          <a:lstStyle/>
          <a:p>
            <a:r>
              <a:rPr lang="en-US" dirty="0"/>
              <a:t>5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1475486-18DD-3209-7ACE-B15DE4EA87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94255" y="2440800"/>
            <a:ext cx="1116000" cy="1980000"/>
          </a:xfrm>
        </p:spPr>
        <p:txBody>
          <a:bodyPr/>
          <a:lstStyle/>
          <a:p>
            <a:r>
              <a:rPr lang="en-US" sz="1400" dirty="0" err="1">
                <a:ea typeface="ＭＳ Ｐゴシック" pitchFamily="-108" charset="-128"/>
              </a:rPr>
              <a:t>Opetuksen</a:t>
            </a:r>
            <a:r>
              <a:rPr lang="en-US" sz="1400" dirty="0">
                <a:ea typeface="ＭＳ Ｐゴシック" pitchFamily="-108" charset="-128"/>
              </a:rPr>
              <a:t> </a:t>
            </a:r>
            <a:r>
              <a:rPr lang="en-US" sz="1400" dirty="0" err="1">
                <a:ea typeface="ＭＳ Ｐゴシック" pitchFamily="-108" charset="-128"/>
              </a:rPr>
              <a:t>aikataulu</a:t>
            </a:r>
            <a:endParaRPr lang="en-US" sz="1400" dirty="0">
              <a:ea typeface="ＭＳ Ｐゴシック" pitchFamily="-108" charset="-128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DE26D97-E62E-58B4-2171-6C21D8010ED0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1685303" y="2468127"/>
            <a:ext cx="1116000" cy="1980000"/>
          </a:xfrm>
        </p:spPr>
        <p:txBody>
          <a:bodyPr/>
          <a:lstStyle/>
          <a:p>
            <a:r>
              <a:rPr lang="en-US" sz="1400" dirty="0" err="1">
                <a:ea typeface="ＭＳ Ｐゴシック" pitchFamily="-108" charset="-128"/>
              </a:rPr>
              <a:t>Opiskelun</a:t>
            </a:r>
            <a:r>
              <a:rPr lang="en-US" sz="1400" dirty="0">
                <a:ea typeface="ＭＳ Ｐゴシック" pitchFamily="-108" charset="-128"/>
              </a:rPr>
              <a:t> ja </a:t>
            </a:r>
            <a:r>
              <a:rPr lang="en-US" sz="1400" dirty="0" err="1">
                <a:ea typeface="ＭＳ Ｐゴシック" pitchFamily="-108" charset="-128"/>
              </a:rPr>
              <a:t>hyvinvoinnin</a:t>
            </a:r>
            <a:r>
              <a:rPr lang="en-US" sz="1400" dirty="0">
                <a:ea typeface="ＭＳ Ｐゴシック" pitchFamily="-108" charset="-128"/>
              </a:rPr>
              <a:t> </a:t>
            </a:r>
            <a:r>
              <a:rPr lang="en-US" sz="1400" dirty="0" err="1">
                <a:ea typeface="ＭＳ Ｐゴシック" pitchFamily="-108" charset="-128"/>
              </a:rPr>
              <a:t>tukeminen</a:t>
            </a:r>
            <a:endParaRPr lang="en-US" sz="1400" dirty="0">
              <a:ea typeface="ＭＳ Ｐゴシック" pitchFamily="-108" charset="-128"/>
            </a:endParaRPr>
          </a:p>
          <a:p>
            <a:r>
              <a:rPr lang="en-US" sz="1100" b="0" dirty="0" err="1">
                <a:ea typeface="ＭＳ Ｐゴシック" pitchFamily="-108" charset="-128"/>
              </a:rPr>
              <a:t>henkilökohtaiset</a:t>
            </a:r>
            <a:r>
              <a:rPr lang="en-US" sz="1100" b="0" dirty="0">
                <a:ea typeface="ＭＳ Ｐゴシック" pitchFamily="-108" charset="-128"/>
              </a:rPr>
              <a:t> </a:t>
            </a:r>
            <a:r>
              <a:rPr lang="en-US" sz="1100" b="0" dirty="0" err="1">
                <a:ea typeface="ＭＳ Ｐゴシック" pitchFamily="-108" charset="-128"/>
              </a:rPr>
              <a:t>opintojärjestelyt</a:t>
            </a:r>
            <a:r>
              <a:rPr lang="en-US" sz="1100" b="0" dirty="0">
                <a:ea typeface="ＭＳ Ｐゴシック" pitchFamily="-108" charset="-128"/>
              </a:rPr>
              <a:t>, </a:t>
            </a:r>
            <a:r>
              <a:rPr lang="en-US" sz="1100" b="0" dirty="0" err="1">
                <a:ea typeface="ＭＳ Ｐゴシック" pitchFamily="-108" charset="-128"/>
              </a:rPr>
              <a:t>akateeminen</a:t>
            </a:r>
            <a:r>
              <a:rPr lang="en-US" sz="1100" b="0" dirty="0">
                <a:ea typeface="ＭＳ Ｐゴシック" pitchFamily="-108" charset="-128"/>
              </a:rPr>
              <a:t> </a:t>
            </a:r>
            <a:r>
              <a:rPr lang="en-US" sz="1100" b="0" dirty="0" err="1">
                <a:ea typeface="ＭＳ Ｐゴシック" pitchFamily="-108" charset="-128"/>
              </a:rPr>
              <a:t>ohjaus</a:t>
            </a:r>
            <a:endParaRPr lang="en-US" sz="1400" b="0" dirty="0">
              <a:ea typeface="ＭＳ Ｐゴシック" pitchFamily="-108" charset="-128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E33132C-E88B-983E-6E1C-1E4982C9B3B2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3074319" y="2440800"/>
            <a:ext cx="1116000" cy="1980000"/>
          </a:xfrm>
        </p:spPr>
        <p:txBody>
          <a:bodyPr/>
          <a:lstStyle/>
          <a:p>
            <a:r>
              <a:rPr lang="fi-FI" altLang="en-US" sz="1400" dirty="0">
                <a:ea typeface="ＭＳ Ｐゴシック" panose="020B0600070205080204" pitchFamily="34" charset="-128"/>
              </a:rPr>
              <a:t>Akateeminen vapaus ja vastuu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C05F516-6162-5FDC-83E9-6B72A5AC3E8F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4463335" y="2440800"/>
            <a:ext cx="1116000" cy="1980000"/>
          </a:xfrm>
        </p:spPr>
        <p:txBody>
          <a:bodyPr/>
          <a:lstStyle/>
          <a:p>
            <a:r>
              <a:rPr lang="en-US" sz="1400" dirty="0" err="1">
                <a:ea typeface="ＭＳ Ｐゴシック" pitchFamily="-108" charset="-128"/>
              </a:rPr>
              <a:t>Opetus</a:t>
            </a:r>
            <a:r>
              <a:rPr lang="en-US" sz="1400" dirty="0">
                <a:ea typeface="ＭＳ Ｐゴシック" pitchFamily="-108" charset="-128"/>
              </a:rPr>
              <a:t> ja </a:t>
            </a:r>
            <a:r>
              <a:rPr lang="en-US" sz="1400" dirty="0" err="1">
                <a:ea typeface="ＭＳ Ｐゴシック" pitchFamily="-108" charset="-128"/>
              </a:rPr>
              <a:t>arviointi</a:t>
            </a:r>
            <a:endParaRPr lang="en-US" sz="1400" dirty="0">
              <a:ea typeface="ＭＳ Ｐゴシック" pitchFamily="-108" charset="-128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21ACA4E-64B7-3DF1-C462-B314C9FB9883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5852351" y="2440800"/>
            <a:ext cx="1116000" cy="1980000"/>
          </a:xfrm>
        </p:spPr>
        <p:txBody>
          <a:bodyPr/>
          <a:lstStyle/>
          <a:p>
            <a:pPr rtl="0" eaLnBrk="1" fontAlgn="auto" latinLnBrk="0" hangingPunct="1"/>
            <a:r>
              <a:rPr lang="en-US" sz="14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Palautteen</a:t>
            </a:r>
            <a:r>
              <a:rPr lang="en-US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4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antaminen</a:t>
            </a:r>
            <a:endParaRPr lang="en-US" dirty="0">
              <a:effectLst/>
            </a:endParaRP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402D7F3D-FA26-3542-A43B-1D9694139B86}"/>
              </a:ext>
            </a:extLst>
          </p:cNvPr>
          <p:cNvSpPr txBox="1">
            <a:spLocks/>
          </p:cNvSpPr>
          <p:nvPr/>
        </p:nvSpPr>
        <p:spPr>
          <a:xfrm>
            <a:off x="7241367" y="1418245"/>
            <a:ext cx="769254" cy="769254"/>
          </a:xfrm>
          <a:prstGeom prst="ellipse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78" tIns="34288" rIns="68578" bIns="34288" rtlCol="0" anchor="ctr"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lang="en-US" sz="1880" b="1" kern="1200" smtClean="0">
                <a:solidFill>
                  <a:schemeClr val="bg1"/>
                </a:solidFill>
                <a:latin typeface="Arial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lang="en-US" sz="1350" kern="120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lang="en-US" sz="1350" kern="120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lang="en-US" sz="1350" kern="120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lang="fi-FI"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6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482A12AC-81FA-FE61-8072-414B06F85608}"/>
              </a:ext>
            </a:extLst>
          </p:cNvPr>
          <p:cNvSpPr txBox="1">
            <a:spLocks/>
          </p:cNvSpPr>
          <p:nvPr/>
        </p:nvSpPr>
        <p:spPr>
          <a:xfrm>
            <a:off x="7241367" y="2440800"/>
            <a:ext cx="1116000" cy="1980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Labrojen</a:t>
            </a:r>
            <a:r>
              <a:rPr lang="en-US" dirty="0"/>
              <a:t> </a:t>
            </a:r>
            <a:r>
              <a:rPr lang="en-US" dirty="0" err="1"/>
              <a:t>käyttö</a:t>
            </a:r>
            <a:r>
              <a:rPr lang="en-US" dirty="0"/>
              <a:t> ja </a:t>
            </a:r>
            <a:r>
              <a:rPr lang="en-US" dirty="0" err="1"/>
              <a:t>kulkuluvat</a:t>
            </a:r>
            <a:r>
              <a:rPr lang="en-US" dirty="0"/>
              <a:t> </a:t>
            </a:r>
            <a:r>
              <a:rPr lang="en-US" dirty="0" err="1"/>
              <a:t>CHEMillä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904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95F8263-4AC3-84E1-6233-14319AF986EC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sz="3200" dirty="0" err="1">
                <a:ea typeface="ＭＳ Ｐゴシック" pitchFamily="-108" charset="-128"/>
              </a:rPr>
              <a:t>Opetus</a:t>
            </a:r>
            <a:r>
              <a:rPr lang="en-US" sz="3200" dirty="0">
                <a:ea typeface="ＭＳ Ｐゴシック" pitchFamily="-108" charset="-128"/>
              </a:rPr>
              <a:t> ja </a:t>
            </a:r>
            <a:r>
              <a:rPr lang="en-US" sz="3200" dirty="0" err="1">
                <a:ea typeface="ＭＳ Ｐゴシック" pitchFamily="-108" charset="-128"/>
              </a:rPr>
              <a:t>arviointi</a:t>
            </a:r>
            <a:r>
              <a:rPr lang="en-US" sz="3200" dirty="0">
                <a:ea typeface="ＭＳ Ｐゴシック" pitchFamily="-108" charset="-128"/>
              </a:rPr>
              <a:t>: </a:t>
            </a:r>
            <a:r>
              <a:rPr lang="en-US" sz="3200" dirty="0" err="1">
                <a:ea typeface="ＭＳ Ｐゴシック" pitchFamily="-108" charset="-128"/>
              </a:rPr>
              <a:t>jos</a:t>
            </a:r>
            <a:r>
              <a:rPr lang="en-US" sz="3200" dirty="0">
                <a:ea typeface="ＭＳ Ｐゴシック" pitchFamily="-108" charset="-128"/>
              </a:rPr>
              <a:t> </a:t>
            </a:r>
            <a:r>
              <a:rPr lang="en-US" sz="3200" dirty="0" err="1">
                <a:ea typeface="ＭＳ Ｐゴシック" pitchFamily="-108" charset="-128"/>
              </a:rPr>
              <a:t>olet</a:t>
            </a:r>
            <a:r>
              <a:rPr lang="en-US" sz="3200" dirty="0">
                <a:ea typeface="ＭＳ Ｐゴシック" pitchFamily="-108" charset="-128"/>
              </a:rPr>
              <a:t> </a:t>
            </a:r>
            <a:r>
              <a:rPr lang="en-US" sz="3200" dirty="0" err="1">
                <a:ea typeface="ＭＳ Ｐゴシック" pitchFamily="-108" charset="-128"/>
              </a:rPr>
              <a:t>tyytymätön</a:t>
            </a:r>
            <a:r>
              <a:rPr lang="en-US" sz="3200" dirty="0">
                <a:ea typeface="ＭＳ Ｐゴシック" pitchFamily="-108" charset="-128"/>
              </a:rPr>
              <a:t> </a:t>
            </a:r>
            <a:r>
              <a:rPr lang="en-US" sz="3200" dirty="0" err="1">
                <a:ea typeface="ＭＳ Ｐゴシック" pitchFamily="-108" charset="-128"/>
              </a:rPr>
              <a:t>kurssiarvosanaasi</a:t>
            </a:r>
            <a:endParaRPr lang="en-US" sz="3200" dirty="0">
              <a:ea typeface="ＭＳ Ｐゴシック" pitchFamily="-108" charset="-128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BCF399-66E4-4026-6A07-78B45968A4E3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fi-FI" sz="1600" dirty="0"/>
              <a:t>Keskustele opettajan kanssa arviointiperusteista ja omista tuloksistasi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fi-FI" sz="1600" dirty="0"/>
              <a:t>Jos olet edelleen tyytymätön, voit pyytää arvosanan oikaisua suullisesti tai kirjallisesti kurssin arvostelun suorittaneelta opettajalta (vastuuopettaja)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fi-FI" sz="1600" dirty="0"/>
              <a:t>Oikaisupyyntö on tehtävä 14 päivän kuluessa siitä ajankohdasta, josta opiskelijalla on ollut tilaisuus saada arvostelun tulokset sekä arvosteluperusteiden soveltaminen omalta kohdaltaan tietoonsa. 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fi-FI" sz="1600" dirty="0"/>
              <a:t>Opettaja antaa vastauksensa oikaisupyyntöön kirjallisesti perusteluineen.</a:t>
            </a:r>
          </a:p>
        </p:txBody>
      </p:sp>
    </p:spTree>
    <p:extLst>
      <p:ext uri="{BB962C8B-B14F-4D97-AF65-F5344CB8AC3E}">
        <p14:creationId xmlns:p14="http://schemas.microsoft.com/office/powerpoint/2010/main" val="3102284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95F8263-4AC3-84E1-6233-14319AF986E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~60 </a:t>
            </a:r>
            <a:r>
              <a:rPr lang="en-US" sz="1200" dirty="0" err="1"/>
              <a:t>opintopistettä</a:t>
            </a:r>
            <a:r>
              <a:rPr lang="en-US" sz="1200" dirty="0"/>
              <a:t> </a:t>
            </a:r>
            <a:r>
              <a:rPr lang="en-US" sz="1200" dirty="0" err="1"/>
              <a:t>vuodessa</a:t>
            </a:r>
            <a:r>
              <a:rPr lang="en-US" sz="1200" dirty="0"/>
              <a:t> -&gt; </a:t>
            </a:r>
            <a:r>
              <a:rPr lang="en-US" sz="1200" dirty="0" err="1"/>
              <a:t>kandi</a:t>
            </a:r>
            <a:r>
              <a:rPr lang="en-US" sz="1200" dirty="0"/>
              <a:t> </a:t>
            </a:r>
            <a:r>
              <a:rPr lang="en-US" sz="1200" dirty="0" err="1"/>
              <a:t>valmis</a:t>
            </a:r>
            <a:r>
              <a:rPr lang="en-US" sz="1200" dirty="0"/>
              <a:t> 3 </a:t>
            </a:r>
            <a:r>
              <a:rPr lang="en-US" sz="1200" dirty="0" err="1"/>
              <a:t>vuodessa</a:t>
            </a:r>
            <a:r>
              <a:rPr lang="en-US" sz="1200" dirty="0"/>
              <a:t>, DI-</a:t>
            </a:r>
            <a:r>
              <a:rPr lang="en-US" sz="1200" dirty="0" err="1"/>
              <a:t>tutkinto</a:t>
            </a:r>
            <a:r>
              <a:rPr lang="en-US" sz="1200" dirty="0"/>
              <a:t> 5 </a:t>
            </a:r>
            <a:r>
              <a:rPr lang="en-US" sz="1200" dirty="0" err="1"/>
              <a:t>vuodessa</a:t>
            </a:r>
            <a:endParaRPr lang="en-US" sz="1200" dirty="0"/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 err="1"/>
              <a:t>Osoittaa</a:t>
            </a:r>
            <a:r>
              <a:rPr lang="en-US" sz="1200" dirty="0"/>
              <a:t> </a:t>
            </a:r>
            <a:r>
              <a:rPr lang="en-US" sz="1200" dirty="0" err="1"/>
              <a:t>tuleville</a:t>
            </a:r>
            <a:r>
              <a:rPr lang="en-US" sz="1200" dirty="0"/>
              <a:t> </a:t>
            </a:r>
            <a:r>
              <a:rPr lang="en-US" sz="1200" dirty="0" err="1"/>
              <a:t>työnantajaehdokkaille</a:t>
            </a:r>
            <a:r>
              <a:rPr lang="en-US" sz="1200" dirty="0"/>
              <a:t> </a:t>
            </a:r>
            <a:r>
              <a:rPr lang="en-US" sz="1200" dirty="0" err="1"/>
              <a:t>kykyä</a:t>
            </a:r>
            <a:r>
              <a:rPr lang="en-US" sz="1200" dirty="0"/>
              <a:t> </a:t>
            </a:r>
            <a:r>
              <a:rPr lang="en-US" sz="1200" dirty="0" err="1"/>
              <a:t>sitoutua</a:t>
            </a:r>
            <a:r>
              <a:rPr lang="en-US" sz="1200" dirty="0"/>
              <a:t> </a:t>
            </a:r>
            <a:r>
              <a:rPr lang="en-US" sz="1200" dirty="0" err="1"/>
              <a:t>opintoihin</a:t>
            </a:r>
            <a:r>
              <a:rPr lang="en-US" sz="1200" dirty="0"/>
              <a:t> ja </a:t>
            </a:r>
            <a:r>
              <a:rPr lang="en-US" sz="1200" dirty="0" err="1"/>
              <a:t>työhönsä</a:t>
            </a:r>
            <a:r>
              <a:rPr lang="en-US" sz="1200" dirty="0"/>
              <a:t> </a:t>
            </a:r>
            <a:r>
              <a:rPr lang="en-US" sz="1200" dirty="0" err="1"/>
              <a:t>sekä</a:t>
            </a:r>
            <a:r>
              <a:rPr lang="en-US" sz="1200" dirty="0"/>
              <a:t> </a:t>
            </a:r>
            <a:r>
              <a:rPr lang="en-US" sz="1200" dirty="0" err="1"/>
              <a:t>omaksua</a:t>
            </a:r>
            <a:r>
              <a:rPr lang="en-US" sz="1200" dirty="0"/>
              <a:t> </a:t>
            </a:r>
            <a:r>
              <a:rPr lang="en-US" sz="1200" dirty="0" err="1"/>
              <a:t>paljon</a:t>
            </a:r>
            <a:r>
              <a:rPr lang="en-US" sz="1200" dirty="0"/>
              <a:t> </a:t>
            </a:r>
            <a:r>
              <a:rPr lang="en-US" sz="1200" dirty="0" err="1"/>
              <a:t>uutta</a:t>
            </a:r>
            <a:r>
              <a:rPr lang="en-US" sz="1200" dirty="0"/>
              <a:t> </a:t>
            </a:r>
            <a:r>
              <a:rPr lang="en-US" sz="1200" dirty="0" err="1"/>
              <a:t>tietoa</a:t>
            </a:r>
            <a:r>
              <a:rPr lang="en-US" sz="1200" dirty="0"/>
              <a:t> </a:t>
            </a:r>
            <a:r>
              <a:rPr lang="en-US" sz="1200" dirty="0" err="1"/>
              <a:t>sovitussa</a:t>
            </a:r>
            <a:r>
              <a:rPr lang="en-US" sz="1200" dirty="0"/>
              <a:t> </a:t>
            </a:r>
            <a:r>
              <a:rPr lang="en-US" sz="1200" dirty="0" err="1"/>
              <a:t>aikataulussa</a:t>
            </a:r>
            <a:r>
              <a:rPr lang="en-US" sz="1200" dirty="0"/>
              <a:t>.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CHEM </a:t>
            </a:r>
            <a:r>
              <a:rPr lang="en-US" sz="1200" dirty="0" err="1"/>
              <a:t>palkitsee</a:t>
            </a:r>
            <a:r>
              <a:rPr lang="en-US" sz="1200" dirty="0"/>
              <a:t> </a:t>
            </a:r>
            <a:r>
              <a:rPr lang="en-US" sz="1200" dirty="0" err="1"/>
              <a:t>tavoiteajassa</a:t>
            </a:r>
            <a:r>
              <a:rPr lang="en-US" sz="1200" dirty="0"/>
              <a:t> </a:t>
            </a:r>
            <a:r>
              <a:rPr lang="en-US" sz="1200" dirty="0" err="1"/>
              <a:t>valmistuneet</a:t>
            </a:r>
            <a:r>
              <a:rPr lang="en-US" sz="1200" dirty="0"/>
              <a:t> </a:t>
            </a:r>
            <a:r>
              <a:rPr lang="en-US" sz="1200" dirty="0" err="1"/>
              <a:t>opiskelijat</a:t>
            </a:r>
            <a:r>
              <a:rPr lang="en-US" sz="1200" dirty="0"/>
              <a:t> </a:t>
            </a:r>
            <a:r>
              <a:rPr lang="en-US" sz="1200" dirty="0" err="1"/>
              <a:t>stipendillä</a:t>
            </a:r>
            <a:r>
              <a:rPr lang="en-US" sz="1200" dirty="0"/>
              <a:t> (</a:t>
            </a:r>
            <a:r>
              <a:rPr lang="en-US" sz="1200" dirty="0" err="1"/>
              <a:t>ei</a:t>
            </a:r>
            <a:r>
              <a:rPr lang="en-US" sz="1200" dirty="0"/>
              <a:t> </a:t>
            </a:r>
            <a:r>
              <a:rPr lang="en-US" sz="1200" dirty="0" err="1"/>
              <a:t>tarvitse</a:t>
            </a:r>
            <a:r>
              <a:rPr lang="en-US" sz="1200" dirty="0"/>
              <a:t> hakea); </a:t>
            </a:r>
            <a:r>
              <a:rPr lang="en-US" sz="1200" dirty="0" err="1"/>
              <a:t>tällä</a:t>
            </a:r>
            <a:r>
              <a:rPr lang="en-US" sz="1200" dirty="0"/>
              <a:t> </a:t>
            </a:r>
            <a:r>
              <a:rPr lang="en-US" sz="1200" dirty="0" err="1"/>
              <a:t>hetkellä</a:t>
            </a:r>
            <a:r>
              <a:rPr lang="en-US" sz="1200" dirty="0"/>
              <a:t> 500€</a:t>
            </a:r>
          </a:p>
          <a:p>
            <a:pPr marL="514350" lvl="1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i-FI" sz="1200" dirty="0"/>
              <a:t>Arvioinnissa otetaan huomioon opiskelijan läsnäololukukaudet.</a:t>
            </a:r>
            <a:endParaRPr lang="en-US" sz="1200" dirty="0"/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i-FI" sz="1200" dirty="0"/>
              <a:t>Myös valtio kannustaa: tavoiteajassa valmistunut voi hakea opintolainahyvitystä.</a:t>
            </a:r>
            <a:endParaRPr lang="en-US" sz="1200" dirty="0"/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 err="1">
                <a:hlinkClick r:id="rId2"/>
              </a:rPr>
              <a:t>Opiskelijan</a:t>
            </a:r>
            <a:r>
              <a:rPr lang="en-US" sz="1200" dirty="0">
                <a:hlinkClick r:id="rId2"/>
              </a:rPr>
              <a:t> </a:t>
            </a:r>
            <a:r>
              <a:rPr lang="en-US" sz="1200" dirty="0" err="1">
                <a:hlinkClick r:id="rId2"/>
              </a:rPr>
              <a:t>opas</a:t>
            </a:r>
            <a:r>
              <a:rPr lang="en-US" sz="1200" dirty="0">
                <a:hlinkClick r:id="rId2"/>
              </a:rPr>
              <a:t>: </a:t>
            </a:r>
            <a:r>
              <a:rPr lang="en-US" sz="1200" dirty="0" err="1">
                <a:hlinkClick r:id="rId2"/>
              </a:rPr>
              <a:t>Opintojen</a:t>
            </a:r>
            <a:r>
              <a:rPr lang="en-US" sz="1200" dirty="0">
                <a:hlinkClick r:id="rId2"/>
              </a:rPr>
              <a:t> </a:t>
            </a:r>
            <a:r>
              <a:rPr lang="en-US" sz="1200" dirty="0" err="1">
                <a:hlinkClick r:id="rId2"/>
              </a:rPr>
              <a:t>suunnittelu</a:t>
            </a:r>
            <a:r>
              <a:rPr lang="en-US" sz="1200" dirty="0">
                <a:hlinkClick r:id="rId2"/>
              </a:rPr>
              <a:t> ja </a:t>
            </a:r>
            <a:r>
              <a:rPr lang="en-US" sz="1200" dirty="0" err="1">
                <a:hlinkClick r:id="rId2"/>
              </a:rPr>
              <a:t>suorittaminen</a:t>
            </a:r>
            <a:r>
              <a:rPr lang="en-US" sz="1200" dirty="0">
                <a:hlinkClick r:id="rId2"/>
              </a:rPr>
              <a:t> </a:t>
            </a:r>
            <a:r>
              <a:rPr lang="en-US" sz="1200" dirty="0" err="1">
                <a:hlinkClick r:id="rId2"/>
              </a:rPr>
              <a:t>kemian</a:t>
            </a:r>
            <a:r>
              <a:rPr lang="en-US" sz="1200" dirty="0">
                <a:hlinkClick r:id="rId2"/>
              </a:rPr>
              <a:t> </a:t>
            </a:r>
            <a:r>
              <a:rPr lang="en-US" sz="1200" dirty="0" err="1">
                <a:hlinkClick r:id="rId2"/>
              </a:rPr>
              <a:t>tekniikan</a:t>
            </a:r>
            <a:r>
              <a:rPr lang="en-US" sz="1200" dirty="0">
                <a:hlinkClick r:id="rId2"/>
              </a:rPr>
              <a:t> </a:t>
            </a:r>
            <a:r>
              <a:rPr lang="en-US" sz="1200" dirty="0" err="1">
                <a:hlinkClick r:id="rId2"/>
              </a:rPr>
              <a:t>korkeakoulussa</a:t>
            </a:r>
            <a:endParaRPr lang="en-US" sz="1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BCF399-66E4-4026-6A07-78B45968A4E3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fi-FI" sz="2400" dirty="0"/>
              <a:t>Opetus ja arviointi: miksi saada tutkinto valmiiksi 3+2 vuodessa?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9EB6201-1926-A2E3-6E3F-A23421B617C1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 rotWithShape="1">
          <a:blip r:embed="rId3"/>
          <a:srcRect l="9759" t="1976" r="32771" b="-1976"/>
          <a:stretch/>
        </p:blipFill>
        <p:spPr>
          <a:xfrm>
            <a:off x="4710113" y="0"/>
            <a:ext cx="443388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0066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95F8263-4AC3-84E1-6233-14319AF986EC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sz="3200" dirty="0" err="1">
                <a:ea typeface="ＭＳ Ｐゴシック" pitchFamily="-108" charset="-128"/>
              </a:rPr>
              <a:t>Opetus</a:t>
            </a:r>
            <a:r>
              <a:rPr lang="en-US" sz="3200" dirty="0">
                <a:ea typeface="ＭＳ Ｐゴシック" pitchFamily="-108" charset="-128"/>
              </a:rPr>
              <a:t> ja </a:t>
            </a:r>
            <a:r>
              <a:rPr lang="en-US" sz="3200" dirty="0" err="1">
                <a:ea typeface="ＭＳ Ｐゴシック" pitchFamily="-108" charset="-128"/>
              </a:rPr>
              <a:t>arviointi</a:t>
            </a:r>
            <a:r>
              <a:rPr lang="en-US" sz="3200" dirty="0">
                <a:ea typeface="ＭＳ Ｐゴシック" pitchFamily="-108" charset="-128"/>
              </a:rPr>
              <a:t>: </a:t>
            </a:r>
            <a:r>
              <a:rPr lang="en-US" sz="3200" dirty="0" err="1">
                <a:ea typeface="ＭＳ Ｐゴシック" pitchFamily="-108" charset="-128"/>
              </a:rPr>
              <a:t>oman</a:t>
            </a:r>
            <a:r>
              <a:rPr lang="en-US" sz="3200" dirty="0">
                <a:ea typeface="ＭＳ Ｐゴシック" pitchFamily="-108" charset="-128"/>
              </a:rPr>
              <a:t> </a:t>
            </a:r>
            <a:r>
              <a:rPr lang="en-US" sz="3200" dirty="0" err="1">
                <a:ea typeface="ＭＳ Ｐゴシック" pitchFamily="-108" charset="-128"/>
              </a:rPr>
              <a:t>aikataulun</a:t>
            </a:r>
            <a:r>
              <a:rPr lang="en-US" sz="3200" dirty="0">
                <a:ea typeface="ＭＳ Ｐゴシック" pitchFamily="-108" charset="-128"/>
              </a:rPr>
              <a:t> ja </a:t>
            </a:r>
            <a:r>
              <a:rPr lang="en-US" sz="3200" dirty="0" err="1">
                <a:ea typeface="ＭＳ Ｐゴシック" pitchFamily="-108" charset="-128"/>
              </a:rPr>
              <a:t>kykyjen</a:t>
            </a:r>
            <a:r>
              <a:rPr lang="en-US" sz="3200" dirty="0">
                <a:ea typeface="ＭＳ Ｐゴシック" pitchFamily="-108" charset="-128"/>
              </a:rPr>
              <a:t> </a:t>
            </a:r>
            <a:r>
              <a:rPr lang="en-US" sz="3200" dirty="0" err="1">
                <a:ea typeface="ＭＳ Ｐゴシック" pitchFamily="-108" charset="-128"/>
              </a:rPr>
              <a:t>mukaan</a:t>
            </a:r>
            <a:endParaRPr lang="en-US" sz="3200" dirty="0">
              <a:ea typeface="ＭＳ Ｐゴシック" pitchFamily="-108" charset="-128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BCF399-66E4-4026-6A07-78B45968A4E3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fi-FI" sz="1600" dirty="0"/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fi-FI" sz="1600" dirty="0"/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fi-FI" sz="1600" dirty="0"/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i-FI" sz="1600" dirty="0"/>
              <a:t>Lopullisen opiskeluaikataulun päätät sinä itse!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i-FI" sz="1600" dirty="0"/>
              <a:t>Jos joku kurssi ei mene heti läpi tai jää kesken, älä murehdi! Voit tehdä kurssin myöhemmin uudestaan.</a:t>
            </a:r>
          </a:p>
        </p:txBody>
      </p:sp>
    </p:spTree>
    <p:extLst>
      <p:ext uri="{BB962C8B-B14F-4D97-AF65-F5344CB8AC3E}">
        <p14:creationId xmlns:p14="http://schemas.microsoft.com/office/powerpoint/2010/main" val="41379291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D19147-84DF-8316-092B-ABCAF8A0123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dirty="0"/>
              <a:t>Sinun äänelläsi on tärkeä osa opetuksen ja koulutuksen kehittämistyössä ja laadunvarmistuksessa.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dirty="0"/>
              <a:t>Myös opiskelijajärjestöt ja killat ovat kiinnostuneita palautteesta sekä kyselyistä ja hyödyntävät niitä.</a:t>
            </a:r>
            <a:endParaRPr lang="fi-FI" sz="1400" dirty="0">
              <a:hlinkClick r:id="rId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dirty="0">
                <a:hlinkClick r:id="rId2"/>
              </a:rPr>
              <a:t>Palaute ja kyselyt Opiskelijan oppaassa</a:t>
            </a:r>
            <a:endParaRPr lang="fi-FI" sz="1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D916A9-C21A-7CFE-61D6-8BDDFF8921F2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sz="3200" dirty="0" err="1">
                <a:ea typeface="ＭＳ Ｐゴシック" pitchFamily="-108" charset="-128"/>
              </a:rPr>
              <a:t>Palautteen</a:t>
            </a:r>
            <a:r>
              <a:rPr lang="en-US" sz="3200" dirty="0">
                <a:ea typeface="ＭＳ Ｐゴシック" pitchFamily="-108" charset="-128"/>
              </a:rPr>
              <a:t> </a:t>
            </a:r>
            <a:r>
              <a:rPr lang="en-US" sz="3200" dirty="0" err="1">
                <a:ea typeface="ＭＳ Ｐゴシック" pitchFamily="-108" charset="-128"/>
              </a:rPr>
              <a:t>antaminen</a:t>
            </a:r>
            <a:endParaRPr lang="en-US" sz="3200" dirty="0">
              <a:ea typeface="ＭＳ Ｐゴシック" pitchFamily="-108" charset="-128"/>
            </a:endParaRPr>
          </a:p>
        </p:txBody>
      </p:sp>
      <p:pic>
        <p:nvPicPr>
          <p:cNvPr id="7" name="Picture Placeholder 6" descr="A group of people sitting on a couch&#10;&#10;Description automatically generated with medium confidence">
            <a:extLst>
              <a:ext uri="{FF2B5EF4-FFF2-40B4-BE49-F238E27FC236}">
                <a16:creationId xmlns:a16="http://schemas.microsoft.com/office/drawing/2014/main" id="{4D056A26-DD88-D343-20BA-F8B97FD7D542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 rotWithShape="1">
          <a:blip r:embed="rId3"/>
          <a:srcRect l="36016" r="15430"/>
          <a:stretch/>
        </p:blipFill>
        <p:spPr>
          <a:xfrm>
            <a:off x="4710793" y="0"/>
            <a:ext cx="4433207" cy="5143500"/>
          </a:xfrm>
        </p:spPr>
      </p:pic>
    </p:spTree>
    <p:extLst>
      <p:ext uri="{BB962C8B-B14F-4D97-AF65-F5344CB8AC3E}">
        <p14:creationId xmlns:p14="http://schemas.microsoft.com/office/powerpoint/2010/main" val="12353742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6857AD-4B26-677C-5499-6D5457621CFE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sz="3600" dirty="0" err="1">
                <a:ea typeface="ＭＳ Ｐゴシック" pitchFamily="-108" charset="-128"/>
              </a:rPr>
              <a:t>Palautteen</a:t>
            </a:r>
            <a:r>
              <a:rPr lang="en-US" sz="3600" dirty="0">
                <a:ea typeface="ＭＳ Ｐゴシック" pitchFamily="-108" charset="-128"/>
              </a:rPr>
              <a:t> </a:t>
            </a:r>
            <a:r>
              <a:rPr lang="en-US" sz="3600" dirty="0" err="1">
                <a:ea typeface="ＭＳ Ｐゴシック" pitchFamily="-108" charset="-128"/>
              </a:rPr>
              <a:t>antaminen</a:t>
            </a:r>
            <a:r>
              <a:rPr lang="en-US" sz="3600" dirty="0">
                <a:ea typeface="ＭＳ Ｐゴシック" pitchFamily="-108" charset="-128"/>
              </a:rPr>
              <a:t>: </a:t>
            </a:r>
            <a:r>
              <a:rPr lang="en-US" sz="3600" dirty="0" err="1">
                <a:ea typeface="ＭＳ Ｐゴシック" pitchFamily="-108" charset="-128"/>
              </a:rPr>
              <a:t>palautekanavat</a:t>
            </a:r>
            <a:endParaRPr lang="en-US" sz="3600" dirty="0">
              <a:ea typeface="ＭＳ Ｐゴシック" pitchFamily="-108" charset="-128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1B0898-B8FC-4947-6CD1-D121DE26EC4B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/>
              <a:t>Kurssipalaute kurssin lopuksi (uusi järjestelmä periodissa II)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/>
              <a:t>Palautetta voi antaa aina opettajalle kurssin aikana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/>
              <a:t>Palautetilaisuudet jokaisen periodin lopuksi (osa ABC-kurssia)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/>
              <a:t>Palaute Prosessiteekkarien ja kiltojen kautta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/>
              <a:t>Kandipalaute valmistuttuasi kandidaatiksi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/>
              <a:t>TEK palaute valmistuttuasi diplomi-insinööriksi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/>
              <a:t>Vaihdon palaute vaihto-opintojen jälkeen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 err="1"/>
              <a:t>Hallopedit</a:t>
            </a:r>
            <a:r>
              <a:rPr lang="fi-FI" sz="1600" dirty="0"/>
              <a:t> eri toimikunnissa ja päättävissä elimissä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/>
              <a:t>Palaute orientaatiosta tulee sähköpostiin orientaatioviikon jälkeen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829116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D19147-84DF-8316-092B-ABCAF8A0123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Labratyöskentely</a:t>
            </a:r>
            <a:r>
              <a:rPr lang="en-US" sz="1400" dirty="0"/>
              <a:t> on </a:t>
            </a:r>
            <a:r>
              <a:rPr lang="en-US" sz="1400" dirty="0" err="1"/>
              <a:t>olennainen</a:t>
            </a:r>
            <a:r>
              <a:rPr lang="en-US" sz="1400" dirty="0"/>
              <a:t> </a:t>
            </a:r>
            <a:r>
              <a:rPr lang="en-US" sz="1400" dirty="0" err="1"/>
              <a:t>osa</a:t>
            </a:r>
            <a:r>
              <a:rPr lang="en-US" sz="1400" dirty="0"/>
              <a:t> </a:t>
            </a:r>
            <a:r>
              <a:rPr lang="en-US" sz="1400" dirty="0" err="1"/>
              <a:t>kemian</a:t>
            </a:r>
            <a:r>
              <a:rPr lang="en-US" sz="1400" dirty="0"/>
              <a:t> </a:t>
            </a:r>
            <a:r>
              <a:rPr lang="en-US" sz="1400" dirty="0" err="1"/>
              <a:t>tekniikan</a:t>
            </a:r>
            <a:r>
              <a:rPr lang="en-US" sz="1400" dirty="0"/>
              <a:t> </a:t>
            </a:r>
            <a:r>
              <a:rPr lang="en-US" sz="1400" dirty="0" err="1"/>
              <a:t>opintoja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dirty="0"/>
              <a:t>Siksi on tärkeää, että osaat ja tiedät miten: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fi-FI" sz="1400" dirty="0"/>
              <a:t>työskennellä turvallisesti laboratoriossa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fi-FI" sz="1400" dirty="0"/>
              <a:t>valita sopivat henkilökohtaiset suojavälineet ja käyttää laboratorion turvavälineitä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fi-FI" sz="1400" dirty="0"/>
              <a:t>tunnistaa mahdollisia riskitekijöitä laboratoriotöissä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fi-FI" sz="1400" dirty="0"/>
              <a:t>käsitellä laboratoriojätteitä oikein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fi-FI" sz="1400" dirty="0"/>
              <a:t>hankkia kulkuluvan.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D916A9-C21A-7CFE-61D6-8BDDFF8921F2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sz="3200" dirty="0" err="1">
                <a:ea typeface="ＭＳ Ｐゴシック" pitchFamily="-108" charset="-128"/>
              </a:rPr>
              <a:t>Labrojen</a:t>
            </a:r>
            <a:r>
              <a:rPr lang="en-US" sz="3200" dirty="0">
                <a:ea typeface="ＭＳ Ｐゴシック" pitchFamily="-108" charset="-128"/>
              </a:rPr>
              <a:t> </a:t>
            </a:r>
            <a:r>
              <a:rPr lang="en-US" sz="3200" dirty="0" err="1">
                <a:ea typeface="ＭＳ Ｐゴシック" pitchFamily="-108" charset="-128"/>
              </a:rPr>
              <a:t>käyttö</a:t>
            </a:r>
            <a:r>
              <a:rPr lang="en-US" sz="3200" dirty="0">
                <a:ea typeface="ＭＳ Ｐゴシック" pitchFamily="-108" charset="-128"/>
              </a:rPr>
              <a:t> ja </a:t>
            </a:r>
            <a:r>
              <a:rPr lang="en-US" sz="3200" dirty="0" err="1">
                <a:ea typeface="ＭＳ Ｐゴシック" pitchFamily="-108" charset="-128"/>
              </a:rPr>
              <a:t>kulkuluvat</a:t>
            </a:r>
            <a:r>
              <a:rPr lang="en-US" sz="3200" dirty="0">
                <a:ea typeface="ＭＳ Ｐゴシック" pitchFamily="-108" charset="-128"/>
              </a:rPr>
              <a:t> </a:t>
            </a:r>
            <a:r>
              <a:rPr lang="en-US" sz="3200" dirty="0" err="1">
                <a:ea typeface="ＭＳ Ｐゴシック" pitchFamily="-108" charset="-128"/>
              </a:rPr>
              <a:t>CHEMillä</a:t>
            </a:r>
            <a:endParaRPr lang="en-US" sz="3200" dirty="0">
              <a:ea typeface="ＭＳ Ｐゴシック" pitchFamily="-108" charset="-128"/>
            </a:endParaRPr>
          </a:p>
        </p:txBody>
      </p:sp>
      <p:pic>
        <p:nvPicPr>
          <p:cNvPr id="12" name="Picture Placeholder 11" descr="A few people in white coats in a laboratory&#10;&#10;Description automatically generated with low confidence">
            <a:extLst>
              <a:ext uri="{FF2B5EF4-FFF2-40B4-BE49-F238E27FC236}">
                <a16:creationId xmlns:a16="http://schemas.microsoft.com/office/drawing/2014/main" id="{940263A6-FA0D-8B07-0233-456B556047C1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 rotWithShape="1">
          <a:blip r:embed="rId2"/>
          <a:srcRect l="13425" r="29099"/>
          <a:stretch/>
        </p:blipFill>
        <p:spPr>
          <a:xfrm>
            <a:off x="4710793" y="0"/>
            <a:ext cx="4433207" cy="5143500"/>
          </a:xfrm>
        </p:spPr>
      </p:pic>
    </p:spTree>
    <p:extLst>
      <p:ext uri="{BB962C8B-B14F-4D97-AF65-F5344CB8AC3E}">
        <p14:creationId xmlns:p14="http://schemas.microsoft.com/office/powerpoint/2010/main" val="22813383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6857AD-4B26-677C-5499-6D5457621CFE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sz="3600" dirty="0" err="1">
                <a:ea typeface="ＭＳ Ｐゴシック" pitchFamily="-108" charset="-128"/>
              </a:rPr>
              <a:t>Labratakit</a:t>
            </a:r>
            <a:r>
              <a:rPr lang="en-US" sz="3600" dirty="0">
                <a:ea typeface="ＭＳ Ｐゴシック" pitchFamily="-108" charset="-128"/>
              </a:rPr>
              <a:t> ja -</a:t>
            </a:r>
            <a:r>
              <a:rPr lang="en-US" sz="3600" dirty="0" err="1">
                <a:ea typeface="ＭＳ Ｐゴシック" pitchFamily="-108" charset="-128"/>
              </a:rPr>
              <a:t>lasit</a:t>
            </a:r>
            <a:endParaRPr lang="en-US" sz="3600" dirty="0">
              <a:ea typeface="ＭＳ Ｐゴシック" pitchFamily="-108" charset="-128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1B0898-B8FC-4947-6CD1-D121DE26EC4B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/>
              <a:t>Koulu tarjoaa laboratoriotyöskentelyä varten labratakit ja turvalasit.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/>
              <a:t>Nouda takki ja lasit ennen laboratoriotyötä ja palauta labrasta lähtiessä.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/>
              <a:t>Takkeja ja laseja voi noutaa seuraavista paikoista:</a:t>
            </a:r>
          </a:p>
          <a:p>
            <a:pPr marL="914400" lvl="1" indent="-285750"/>
            <a:r>
              <a:rPr lang="en-US" sz="1800" dirty="0"/>
              <a:t>Kemistintie 1:</a:t>
            </a:r>
          </a:p>
          <a:p>
            <a:pPr marL="1090613" lvl="2" indent="-285750"/>
            <a:r>
              <a:rPr lang="en-US" sz="1300" dirty="0"/>
              <a:t>D209c (</a:t>
            </a:r>
            <a:r>
              <a:rPr lang="en-US" sz="1300" dirty="0" err="1"/>
              <a:t>kaikki</a:t>
            </a:r>
            <a:r>
              <a:rPr lang="en-US" sz="1300" dirty="0"/>
              <a:t> </a:t>
            </a:r>
            <a:r>
              <a:rPr lang="en-US" sz="1300" dirty="0" err="1"/>
              <a:t>labrakurssit</a:t>
            </a:r>
            <a:r>
              <a:rPr lang="en-US" sz="1300" dirty="0"/>
              <a:t>) :</a:t>
            </a:r>
          </a:p>
          <a:p>
            <a:pPr marL="1090613" lvl="2" indent="-285750"/>
            <a:r>
              <a:rPr lang="en-US" sz="1300" dirty="0"/>
              <a:t>B1-käytävä, </a:t>
            </a:r>
            <a:r>
              <a:rPr lang="en-US" sz="1300" dirty="0" err="1"/>
              <a:t>opiskelijalabrojen</a:t>
            </a:r>
            <a:r>
              <a:rPr lang="en-US" sz="1300" dirty="0"/>
              <a:t> </a:t>
            </a:r>
            <a:r>
              <a:rPr lang="en-US" sz="1300" dirty="0" err="1"/>
              <a:t>molemmat</a:t>
            </a:r>
            <a:r>
              <a:rPr lang="en-US" sz="1300" dirty="0"/>
              <a:t> </a:t>
            </a:r>
            <a:r>
              <a:rPr lang="en-US" sz="1300" dirty="0" err="1"/>
              <a:t>päädyt</a:t>
            </a:r>
            <a:r>
              <a:rPr lang="en-US" sz="1300" dirty="0"/>
              <a:t> (</a:t>
            </a:r>
            <a:r>
              <a:rPr lang="en-US" sz="1300" dirty="0" err="1"/>
              <a:t>kaikki</a:t>
            </a:r>
            <a:r>
              <a:rPr lang="en-US" sz="1300" dirty="0"/>
              <a:t> </a:t>
            </a:r>
            <a:r>
              <a:rPr lang="en-US" sz="1300" dirty="0" err="1"/>
              <a:t>labrakurssit</a:t>
            </a:r>
            <a:r>
              <a:rPr lang="en-US" sz="1300" dirty="0"/>
              <a:t>)</a:t>
            </a:r>
          </a:p>
          <a:p>
            <a:pPr marL="1090613" lvl="2" indent="-285750"/>
            <a:r>
              <a:rPr lang="en-US" sz="1300" dirty="0"/>
              <a:t>C3-käytävä (</a:t>
            </a:r>
            <a:r>
              <a:rPr lang="en-US" sz="1300" dirty="0" err="1"/>
              <a:t>bion</a:t>
            </a:r>
            <a:r>
              <a:rPr lang="en-US" sz="1300" dirty="0"/>
              <a:t> </a:t>
            </a:r>
            <a:r>
              <a:rPr lang="en-US" sz="1300" dirty="0" err="1"/>
              <a:t>labroja</a:t>
            </a:r>
            <a:r>
              <a:rPr lang="en-US" sz="1300" dirty="0"/>
              <a:t> </a:t>
            </a:r>
            <a:r>
              <a:rPr lang="en-US" sz="1300" dirty="0" err="1"/>
              <a:t>varten</a:t>
            </a:r>
            <a:r>
              <a:rPr lang="en-US" sz="1300" dirty="0"/>
              <a:t>)</a:t>
            </a:r>
          </a:p>
          <a:p>
            <a:pPr marL="1090613" lvl="2" indent="-285750"/>
            <a:r>
              <a:rPr lang="en-US" sz="1300" dirty="0"/>
              <a:t>E3-käytävä (</a:t>
            </a:r>
            <a:r>
              <a:rPr lang="en-US" sz="1300" dirty="0" err="1"/>
              <a:t>kemian</a:t>
            </a:r>
            <a:r>
              <a:rPr lang="en-US" sz="1300" dirty="0"/>
              <a:t> </a:t>
            </a:r>
            <a:r>
              <a:rPr lang="en-US" sz="1300" dirty="0" err="1"/>
              <a:t>tekniikan</a:t>
            </a:r>
            <a:r>
              <a:rPr lang="en-US" sz="1300" dirty="0"/>
              <a:t> </a:t>
            </a:r>
            <a:r>
              <a:rPr lang="en-US" sz="1300" dirty="0" err="1"/>
              <a:t>labroja</a:t>
            </a:r>
            <a:r>
              <a:rPr lang="en-US" sz="1300" dirty="0"/>
              <a:t> </a:t>
            </a:r>
            <a:r>
              <a:rPr lang="en-US" sz="1300" dirty="0" err="1"/>
              <a:t>varten</a:t>
            </a:r>
            <a:r>
              <a:rPr lang="en-US" sz="1300" dirty="0"/>
              <a:t>)</a:t>
            </a:r>
          </a:p>
          <a:p>
            <a:pPr marL="1090613" lvl="2" indent="-285750"/>
            <a:r>
              <a:rPr lang="en-US" sz="1300" dirty="0"/>
              <a:t>E4-käytävä (</a:t>
            </a:r>
            <a:r>
              <a:rPr lang="en-US" sz="1300" dirty="0" err="1"/>
              <a:t>polymeeriteknologian</a:t>
            </a:r>
            <a:r>
              <a:rPr lang="en-US" sz="1300" dirty="0"/>
              <a:t> ja </a:t>
            </a:r>
            <a:r>
              <a:rPr lang="en-US" sz="1300" dirty="0" err="1"/>
              <a:t>teollisuuskemian</a:t>
            </a:r>
            <a:r>
              <a:rPr lang="en-US" sz="1300" dirty="0"/>
              <a:t> </a:t>
            </a:r>
            <a:r>
              <a:rPr lang="en-US" sz="1300" dirty="0" err="1"/>
              <a:t>labrakursseja</a:t>
            </a:r>
            <a:r>
              <a:rPr lang="en-US" sz="1300" dirty="0"/>
              <a:t> </a:t>
            </a:r>
            <a:r>
              <a:rPr lang="en-US" sz="1300" dirty="0" err="1"/>
              <a:t>varten</a:t>
            </a:r>
            <a:r>
              <a:rPr lang="en-US" sz="1300" dirty="0"/>
              <a:t>)</a:t>
            </a:r>
          </a:p>
          <a:p>
            <a:pPr marL="914400" lvl="1" indent="-285750"/>
            <a:r>
              <a:rPr lang="en-US" sz="1800" dirty="0" err="1"/>
              <a:t>Puu-rakennus</a:t>
            </a:r>
            <a:r>
              <a:rPr lang="en-US" sz="1800" dirty="0"/>
              <a:t> (</a:t>
            </a:r>
            <a:r>
              <a:rPr lang="en-US" sz="1800" dirty="0" err="1"/>
              <a:t>kaikki</a:t>
            </a:r>
            <a:r>
              <a:rPr lang="en-US" sz="1800" dirty="0"/>
              <a:t> </a:t>
            </a:r>
            <a:r>
              <a:rPr lang="en-US" sz="1800" dirty="0" err="1"/>
              <a:t>labrakurssit</a:t>
            </a:r>
            <a:r>
              <a:rPr lang="en-US" sz="1800" dirty="0"/>
              <a:t>):</a:t>
            </a:r>
          </a:p>
          <a:p>
            <a:pPr marL="1090613" lvl="2" indent="-285750"/>
            <a:r>
              <a:rPr lang="en-US" sz="1300" dirty="0" err="1"/>
              <a:t>Takit</a:t>
            </a:r>
            <a:r>
              <a:rPr lang="en-US" sz="1300" dirty="0"/>
              <a:t>: </a:t>
            </a:r>
            <a:r>
              <a:rPr lang="en-US" sz="1300" dirty="0" err="1"/>
              <a:t>huone</a:t>
            </a:r>
            <a:r>
              <a:rPr lang="en-US" sz="1300" dirty="0"/>
              <a:t> 103.2</a:t>
            </a:r>
          </a:p>
          <a:p>
            <a:pPr marL="1090613" lvl="2" indent="-285750"/>
            <a:r>
              <a:rPr lang="en-US" sz="1300" dirty="0" err="1"/>
              <a:t>Lasit</a:t>
            </a:r>
            <a:r>
              <a:rPr lang="en-US" sz="1300" dirty="0"/>
              <a:t>: </a:t>
            </a:r>
            <a:r>
              <a:rPr lang="en-US" sz="1300" dirty="0" err="1"/>
              <a:t>huone</a:t>
            </a:r>
            <a:r>
              <a:rPr lang="en-US" sz="1300" dirty="0"/>
              <a:t> 148</a:t>
            </a:r>
            <a:endParaRPr lang="fi-FI" sz="1800" dirty="0"/>
          </a:p>
          <a:p>
            <a:endParaRPr lang="fi-FI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025292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6857AD-4B26-677C-5499-6D5457621CFE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sz="3600" dirty="0" err="1">
                <a:ea typeface="ＭＳ Ｐゴシック" pitchFamily="-108" charset="-128"/>
              </a:rPr>
              <a:t>Kulkuluvat</a:t>
            </a:r>
            <a:r>
              <a:rPr lang="en-US" sz="3600" dirty="0">
                <a:ea typeface="ＭＳ Ｐゴシック" pitchFamily="-108" charset="-128"/>
              </a:rPr>
              <a:t> </a:t>
            </a:r>
            <a:r>
              <a:rPr lang="en-US" sz="3600" dirty="0" err="1">
                <a:ea typeface="ＭＳ Ｐゴシック" pitchFamily="-108" charset="-128"/>
              </a:rPr>
              <a:t>CHEMillä</a:t>
            </a:r>
            <a:endParaRPr lang="en-US" sz="3600" dirty="0">
              <a:ea typeface="ＭＳ Ｐゴシック" pitchFamily="-108" charset="-128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1B0898-B8FC-4947-6CD1-D121DE26EC4B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299152" y="1241467"/>
            <a:ext cx="8492897" cy="304946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/>
              <a:t>Saat kulkuluvan, kun laboratorioturvallisuuskurssi on suoritettu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/>
              <a:t>Lupana toimii HSL-kortti tai kulkulätkä, jonka voi hakea Väreen tai </a:t>
            </a:r>
            <a:r>
              <a:rPr lang="fi-FI" sz="1800" dirty="0" err="1"/>
              <a:t>Otakaari</a:t>
            </a:r>
            <a:r>
              <a:rPr lang="fi-FI" sz="1800" dirty="0"/>
              <a:t> 1:n aulapalveluista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hlinkClick r:id="rId2"/>
              </a:rPr>
              <a:t>Kulkutunnisteen rekisteröintisivusto</a:t>
            </a:r>
            <a:r>
              <a:rPr lang="fi-FI" sz="1800" dirty="0"/>
              <a:t>: rekisteröi HSL-korttisi tai kulkulätkäsi saadaksesi kulkuoikeudet (idcard.aalto.fi)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/>
              <a:t>Ohje </a:t>
            </a:r>
            <a:r>
              <a:rPr lang="fi-FI" sz="1800" dirty="0">
                <a:hlinkClick r:id="rId3"/>
              </a:rPr>
              <a:t>Kulkuoikeus HSL-kortilla</a:t>
            </a:r>
            <a:endParaRPr lang="fi-FI" sz="1800" dirty="0"/>
          </a:p>
        </p:txBody>
      </p:sp>
    </p:spTree>
    <p:extLst>
      <p:ext uri="{BB962C8B-B14F-4D97-AF65-F5344CB8AC3E}">
        <p14:creationId xmlns:p14="http://schemas.microsoft.com/office/powerpoint/2010/main" val="25323927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50EAFE-7944-529C-60CD-E3FAE9513C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Kiitos!</a:t>
            </a:r>
          </a:p>
          <a:p>
            <a:r>
              <a:rPr lang="en-US" dirty="0" err="1"/>
              <a:t>Onnea</a:t>
            </a:r>
            <a:r>
              <a:rPr lang="en-US" dirty="0"/>
              <a:t> ja </a:t>
            </a:r>
            <a:r>
              <a:rPr lang="en-US" dirty="0" err="1"/>
              <a:t>menestystä</a:t>
            </a:r>
            <a:r>
              <a:rPr lang="en-US" dirty="0"/>
              <a:t> </a:t>
            </a:r>
            <a:r>
              <a:rPr lang="en-US" dirty="0" err="1"/>
              <a:t>opintoihin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08507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C2D84E3-E027-B5D1-27A1-389171B9D9BD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 err="1"/>
              <a:t>Kysymyksiä</a:t>
            </a:r>
            <a:r>
              <a:rPr lang="en-US" dirty="0"/>
              <a:t> </a:t>
            </a:r>
            <a:r>
              <a:rPr lang="en-US" dirty="0" err="1"/>
              <a:t>Presemoon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443421-A3C3-2FFD-1BFC-82297245BA86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https://presemo.aalto.fi/chemabc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479894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D19147-84DF-8316-092B-ABCAF8A0123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Lukuvuosi</a:t>
            </a:r>
            <a:r>
              <a:rPr lang="en-US" sz="1800" dirty="0"/>
              <a:t> = 1.8.2023 – 31.7.2024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/>
              <a:t>Lukuvuosi = viisi seitsenviikkoista periodia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/>
              <a:t>Periodi = kuusi viikkoa luento- ja muuta kontaktiopetusta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/>
              <a:t>7. viikko on arviointiviikko = arviointia (välikokeet, tentit yms.), projektitöitä, yhteenvetoluentoja, labroja yms.</a:t>
            </a:r>
            <a:endParaRPr lang="en-US" sz="1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D916A9-C21A-7CFE-61D6-8BDDFF8921F2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sz="2800" dirty="0" err="1">
                <a:ea typeface="ＭＳ Ｐゴシック" pitchFamily="-108" charset="-128"/>
              </a:rPr>
              <a:t>Opetuksen</a:t>
            </a:r>
            <a:r>
              <a:rPr lang="en-US" sz="2800" dirty="0">
                <a:ea typeface="ＭＳ Ｐゴシック" pitchFamily="-108" charset="-128"/>
              </a:rPr>
              <a:t> </a:t>
            </a:r>
            <a:r>
              <a:rPr lang="en-US" sz="2800" dirty="0" err="1">
                <a:ea typeface="ＭＳ Ｐゴシック" pitchFamily="-108" charset="-128"/>
              </a:rPr>
              <a:t>aikataulu</a:t>
            </a:r>
            <a:r>
              <a:rPr lang="en-US" sz="2800" dirty="0">
                <a:ea typeface="ＭＳ Ｐゴシック" pitchFamily="-108" charset="-128"/>
              </a:rPr>
              <a:t>: </a:t>
            </a:r>
            <a:r>
              <a:rPr lang="en-US" sz="2800" dirty="0" err="1">
                <a:ea typeface="ＭＳ Ｐゴシック" pitchFamily="-108" charset="-128"/>
              </a:rPr>
              <a:t>lukuvuosi</a:t>
            </a:r>
            <a:r>
              <a:rPr lang="en-US" sz="2800" dirty="0">
                <a:ea typeface="ＭＳ Ｐゴシック" pitchFamily="-108" charset="-128"/>
              </a:rPr>
              <a:t> ja </a:t>
            </a:r>
            <a:r>
              <a:rPr lang="en-US" sz="2800" dirty="0" err="1">
                <a:ea typeface="ＭＳ Ｐゴシック" pitchFamily="-108" charset="-128"/>
              </a:rPr>
              <a:t>periodit</a:t>
            </a:r>
            <a:endParaRPr lang="en-US" sz="2800" dirty="0">
              <a:ea typeface="ＭＳ Ｐゴシック" pitchFamily="-108" charset="-128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6996831-DA05-261A-5E38-633568A55854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2"/>
          <a:srcRect l="23061" r="23061"/>
          <a:stretch>
            <a:fillRect/>
          </a:stretch>
        </p:blipFill>
        <p:spPr>
          <a:xfrm>
            <a:off x="4710113" y="0"/>
            <a:ext cx="443388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314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4E5490-584A-5091-DA32-EED4A575C6CB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sz="3200" dirty="0" err="1"/>
              <a:t>Opetuksen</a:t>
            </a:r>
            <a:r>
              <a:rPr lang="en-US" sz="3200" dirty="0"/>
              <a:t> </a:t>
            </a:r>
            <a:r>
              <a:rPr lang="en-US" sz="3200" dirty="0" err="1"/>
              <a:t>aikataulu</a:t>
            </a:r>
            <a:r>
              <a:rPr lang="en-US" sz="3200" dirty="0"/>
              <a:t>: </a:t>
            </a:r>
            <a:r>
              <a:rPr lang="en-US" sz="3200" dirty="0" err="1"/>
              <a:t>periodit</a:t>
            </a:r>
            <a:r>
              <a:rPr lang="en-US" sz="3200" dirty="0"/>
              <a:t> ja </a:t>
            </a:r>
            <a:r>
              <a:rPr lang="en-US" sz="3200" dirty="0" err="1"/>
              <a:t>päivämäärät</a:t>
            </a:r>
            <a:endParaRPr lang="en-US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DB982A-A1D4-B77B-D7FB-9DFA7C48452D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800" dirty="0"/>
              <a:t>V periodi: monimuotoperiodi, jolloin opetusta voidaan toteuttaa eri tavoin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800" dirty="0"/>
              <a:t>Periodien tenttiviikkojen lisäksi kaksi arviointijaksoa: ennen I periodia ja joulukuun lopussa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800" dirty="0"/>
              <a:t>Lisäksi kesäopetusjakso (tarjolla muutamia kursseja, kandiseminaari)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800" dirty="0"/>
              <a:t>Tärkeät päivämäärät löytyvät </a:t>
            </a:r>
            <a:r>
              <a:rPr lang="fi-FI" sz="1800" dirty="0">
                <a:hlinkClick r:id="rId2"/>
              </a:rPr>
              <a:t>Opiskelijan oppaan lukuvuosikalenterista</a:t>
            </a:r>
            <a:endParaRPr lang="fi-FI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800" dirty="0"/>
              <a:t>Mallilukujärjestykset </a:t>
            </a:r>
            <a:r>
              <a:rPr lang="fi-FI" sz="1800" dirty="0">
                <a:hlinkClick r:id="rId3"/>
              </a:rPr>
              <a:t>Opiskelijan oppaassa kandiohjelman sivulla</a:t>
            </a:r>
            <a:r>
              <a:rPr lang="fi-FI" sz="1800" dirty="0"/>
              <a:t> ja </a:t>
            </a:r>
            <a:r>
              <a:rPr lang="fi-FI" sz="1800" dirty="0">
                <a:hlinkClick r:id="rId4"/>
              </a:rPr>
              <a:t>Sisussa (”malliajoitus”)</a:t>
            </a:r>
            <a:endParaRPr lang="fi-FI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04770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D19147-84DF-8316-092B-ABCAF8A0123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/>
              <a:t>Tukea ja palveluita on tarjolla koko opiskelupolun matkalle fuksivuodesta DI:ksi valmistumiseen.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/>
              <a:t>Oppimispalvelut (LES) avustaa suoraan opiskelijoille tarjottavien palvelujen ohella laitoksia ja koulun henkilökuntaa opetuksen käytännön järjestämisessä sekä opintojen ohjaukseen ja neuvontaan liittyvissä tehtävissä.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D916A9-C21A-7CFE-61D6-8BDDFF8921F2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sz="3200" dirty="0" err="1">
                <a:ea typeface="ＭＳ Ｐゴシック" pitchFamily="-108" charset="-128"/>
              </a:rPr>
              <a:t>Opiskelun</a:t>
            </a:r>
            <a:r>
              <a:rPr lang="en-US" sz="3200" dirty="0">
                <a:ea typeface="ＭＳ Ｐゴシック" pitchFamily="-108" charset="-128"/>
              </a:rPr>
              <a:t> ja </a:t>
            </a:r>
            <a:r>
              <a:rPr lang="en-US" sz="3200" dirty="0" err="1">
                <a:ea typeface="ＭＳ Ｐゴシック" pitchFamily="-108" charset="-128"/>
              </a:rPr>
              <a:t>hyvinvoinnin</a:t>
            </a:r>
            <a:r>
              <a:rPr lang="en-US" sz="3200" dirty="0">
                <a:ea typeface="ＭＳ Ｐゴシック" pitchFamily="-108" charset="-128"/>
              </a:rPr>
              <a:t> </a:t>
            </a:r>
            <a:r>
              <a:rPr lang="en-US" sz="3200" dirty="0" err="1">
                <a:ea typeface="ＭＳ Ｐゴシック" pitchFamily="-108" charset="-128"/>
              </a:rPr>
              <a:t>tuki</a:t>
            </a:r>
            <a:endParaRPr lang="en-US" sz="3200" dirty="0">
              <a:ea typeface="ＭＳ Ｐゴシック" pitchFamily="-108" charset="-128"/>
            </a:endParaRPr>
          </a:p>
        </p:txBody>
      </p:sp>
      <p:pic>
        <p:nvPicPr>
          <p:cNvPr id="8" name="Picture Placeholder 7" descr="A person and person sitting in a field of yellow flowers&#10;&#10;Description automatically generated">
            <a:extLst>
              <a:ext uri="{FF2B5EF4-FFF2-40B4-BE49-F238E27FC236}">
                <a16:creationId xmlns:a16="http://schemas.microsoft.com/office/drawing/2014/main" id="{0031C436-CFEC-7223-13A3-5E85BC20FD26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2"/>
          <a:srcRect t="11313" b="113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06736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4E5490-584A-5091-DA32-EED4A575C6CB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sz="3200" dirty="0" err="1">
                <a:ea typeface="ＭＳ Ｐゴシック" pitchFamily="-108" charset="-128"/>
              </a:rPr>
              <a:t>Opiskelun</a:t>
            </a:r>
            <a:r>
              <a:rPr lang="en-US" sz="3200" dirty="0">
                <a:ea typeface="ＭＳ Ｐゴシック" pitchFamily="-108" charset="-128"/>
              </a:rPr>
              <a:t> ja </a:t>
            </a:r>
            <a:r>
              <a:rPr lang="en-US" sz="3200" dirty="0" err="1">
                <a:ea typeface="ＭＳ Ｐゴシック" pitchFamily="-108" charset="-128"/>
              </a:rPr>
              <a:t>hyvinvoinnin</a:t>
            </a:r>
            <a:r>
              <a:rPr lang="en-US" sz="3200" dirty="0">
                <a:ea typeface="ＭＳ Ｐゴシック" pitchFamily="-108" charset="-128"/>
              </a:rPr>
              <a:t> </a:t>
            </a:r>
            <a:r>
              <a:rPr lang="en-US" sz="3200" dirty="0" err="1">
                <a:ea typeface="ＭＳ Ｐゴシック" pitchFamily="-108" charset="-128"/>
              </a:rPr>
              <a:t>tuki</a:t>
            </a:r>
            <a:r>
              <a:rPr lang="en-US" sz="3200" dirty="0">
                <a:ea typeface="ＭＳ Ｐゴシック" pitchFamily="-108" charset="-128"/>
              </a:rPr>
              <a:t>: </a:t>
            </a:r>
            <a:r>
              <a:rPr lang="en-US" sz="3200" dirty="0" err="1">
                <a:ea typeface="ＭＳ Ｐゴシック" pitchFamily="-108" charset="-128"/>
              </a:rPr>
              <a:t>kuka</a:t>
            </a:r>
            <a:r>
              <a:rPr lang="en-US" sz="3200" dirty="0">
                <a:ea typeface="ＭＳ Ｐゴシック" pitchFamily="-108" charset="-128"/>
              </a:rPr>
              <a:t> ja </a:t>
            </a:r>
            <a:r>
              <a:rPr lang="en-US" sz="3200" dirty="0" err="1">
                <a:ea typeface="ＭＳ Ｐゴシック" pitchFamily="-108" charset="-128"/>
              </a:rPr>
              <a:t>missä</a:t>
            </a:r>
            <a:r>
              <a:rPr lang="en-US" sz="3200" dirty="0">
                <a:ea typeface="ＭＳ Ｐゴシック" pitchFamily="-108" charset="-128"/>
              </a:rPr>
              <a:t> </a:t>
            </a:r>
            <a:r>
              <a:rPr lang="en-US" sz="3200" dirty="0" err="1">
                <a:ea typeface="ＭＳ Ｐゴシック" pitchFamily="-108" charset="-128"/>
              </a:rPr>
              <a:t>CHEMillä</a:t>
            </a:r>
            <a:endParaRPr lang="en-US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DB982A-A1D4-B77B-D7FB-9DFA7C48452D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800" dirty="0"/>
              <a:t>Oppimispalvelut ja opiskelijapalvelupisteet sijaitsevat osoitteessa Kemistintie 1.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800" dirty="0"/>
              <a:t>Palvelusosoite kaikissa opintoasioissa: studies-chem@aalto.fi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800" dirty="0"/>
              <a:t>Opiskelijapalvelupuhelin: 029 442 9280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800" dirty="0"/>
              <a:t>Opintoneuvojat sekä oman ohjelman suunnittelija ja koordinaattori ovat tärkeimmät kontaktit oppimispalveluissa.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800" dirty="0"/>
              <a:t>Sen lisäksi teidän tukenanne on meillä monia muita henkilöitä, kuten </a:t>
            </a:r>
            <a:r>
              <a:rPr lang="fi-FI" sz="1800" dirty="0" err="1"/>
              <a:t>kv</a:t>
            </a:r>
            <a:r>
              <a:rPr lang="fi-FI" sz="1800" dirty="0"/>
              <a:t>-liikkuvuuden palvelut.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800" dirty="0">
                <a:hlinkClick r:id="rId3"/>
              </a:rPr>
              <a:t>Opiskelijan digitaalinen työpöytä </a:t>
            </a:r>
            <a:r>
              <a:rPr lang="fi-FI" sz="1800" dirty="0" err="1">
                <a:hlinkClick r:id="rId3"/>
              </a:rPr>
              <a:t>MyStudies</a:t>
            </a:r>
            <a:endParaRPr lang="fi-FI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1800" dirty="0"/>
          </a:p>
        </p:txBody>
      </p:sp>
    </p:spTree>
    <p:extLst>
      <p:ext uri="{BB962C8B-B14F-4D97-AF65-F5344CB8AC3E}">
        <p14:creationId xmlns:p14="http://schemas.microsoft.com/office/powerpoint/2010/main" val="4008116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4E5490-584A-5091-DA32-EED4A575C6CB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sz="3200" dirty="0" err="1">
                <a:ea typeface="ＭＳ Ｐゴシック" pitchFamily="-108" charset="-128"/>
              </a:rPr>
              <a:t>Opiskelun</a:t>
            </a:r>
            <a:r>
              <a:rPr lang="en-US" sz="3200" dirty="0">
                <a:ea typeface="ＭＳ Ｐゴシック" pitchFamily="-108" charset="-128"/>
              </a:rPr>
              <a:t> ja </a:t>
            </a:r>
            <a:r>
              <a:rPr lang="en-US" sz="3200" dirty="0" err="1">
                <a:ea typeface="ＭＳ Ｐゴシック" pitchFamily="-108" charset="-128"/>
              </a:rPr>
              <a:t>hyvinvoinnin</a:t>
            </a:r>
            <a:r>
              <a:rPr lang="en-US" sz="3200" dirty="0">
                <a:ea typeface="ＭＳ Ｐゴシック" pitchFamily="-108" charset="-128"/>
              </a:rPr>
              <a:t> </a:t>
            </a:r>
            <a:r>
              <a:rPr lang="en-US" sz="3200" dirty="0" err="1">
                <a:ea typeface="ＭＳ Ｐゴシック" pitchFamily="-108" charset="-128"/>
              </a:rPr>
              <a:t>tuki</a:t>
            </a:r>
            <a:r>
              <a:rPr lang="en-US" sz="3200" dirty="0">
                <a:ea typeface="ＭＳ Ｐゴシック" pitchFamily="-108" charset="-128"/>
              </a:rPr>
              <a:t>: </a:t>
            </a:r>
            <a:r>
              <a:rPr lang="en-US" sz="3200" dirty="0" err="1">
                <a:ea typeface="ＭＳ Ｐゴシック" pitchFamily="-108" charset="-128"/>
              </a:rPr>
              <a:t>mitä</a:t>
            </a:r>
            <a:r>
              <a:rPr lang="en-US" sz="3200" dirty="0">
                <a:ea typeface="ＭＳ Ｐゴシック" pitchFamily="-108" charset="-128"/>
              </a:rPr>
              <a:t> ja </a:t>
            </a:r>
            <a:r>
              <a:rPr lang="en-US" sz="3200" dirty="0" err="1">
                <a:ea typeface="ＭＳ Ｐゴシック" pitchFamily="-108" charset="-128"/>
              </a:rPr>
              <a:t>missä</a:t>
            </a:r>
            <a:r>
              <a:rPr lang="en-US" sz="3200" dirty="0">
                <a:ea typeface="ＭＳ Ｐゴシック" pitchFamily="-108" charset="-128"/>
              </a:rPr>
              <a:t> </a:t>
            </a:r>
            <a:r>
              <a:rPr lang="en-US" sz="3200" dirty="0" err="1">
                <a:ea typeface="ＭＳ Ｐゴシック" pitchFamily="-108" charset="-128"/>
              </a:rPr>
              <a:t>muualla</a:t>
            </a:r>
            <a:r>
              <a:rPr lang="en-US" sz="3200" dirty="0">
                <a:ea typeface="ＭＳ Ｐゴシック" pitchFamily="-108" charset="-128"/>
              </a:rPr>
              <a:t> </a:t>
            </a:r>
            <a:r>
              <a:rPr lang="en-US" sz="3200" dirty="0" err="1">
                <a:ea typeface="ＭＳ Ｐゴシック" pitchFamily="-108" charset="-128"/>
              </a:rPr>
              <a:t>Aallossa</a:t>
            </a:r>
            <a:endParaRPr lang="en-US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DB982A-A1D4-B77B-D7FB-9DFA7C48452D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err="1">
                <a:hlinkClick r:id="rId2"/>
              </a:rPr>
              <a:t>Opiskelijoiden</a:t>
            </a:r>
            <a:r>
              <a:rPr lang="en-US" sz="1800" dirty="0">
                <a:hlinkClick r:id="rId2"/>
              </a:rPr>
              <a:t> </a:t>
            </a:r>
            <a:r>
              <a:rPr lang="en-US" sz="1800" dirty="0" err="1">
                <a:hlinkClick r:id="rId2"/>
              </a:rPr>
              <a:t>yleispalvelupiste</a:t>
            </a:r>
            <a:r>
              <a:rPr lang="en-US" sz="1800" dirty="0">
                <a:hlinkClick r:id="rId2"/>
              </a:rPr>
              <a:t> Starting Point</a:t>
            </a:r>
            <a:endParaRPr lang="en-US" sz="1800" dirty="0">
              <a:hlinkClick r:id="rId3"/>
            </a:endParaRPr>
          </a:p>
          <a:p>
            <a:pPr marL="971550" lvl="1" indent="-342900"/>
            <a:r>
              <a:rPr lang="en-US" sz="1800" dirty="0">
                <a:hlinkClick r:id="rId3"/>
              </a:rPr>
              <a:t>studentservices@aalto.fi</a:t>
            </a:r>
            <a:r>
              <a:rPr lang="en-US" sz="1800" dirty="0"/>
              <a:t> </a:t>
            </a:r>
          </a:p>
          <a:p>
            <a:pPr marL="971550" lvl="1" indent="-342900"/>
            <a:r>
              <a:rPr lang="fi-FI" sz="1800" dirty="0"/>
              <a:t>Käyntiosoite: Kandidaattikeskus, </a:t>
            </a:r>
            <a:r>
              <a:rPr lang="fi-FI" sz="1800" dirty="0" err="1"/>
              <a:t>Otakaari</a:t>
            </a:r>
            <a:r>
              <a:rPr lang="fi-FI" sz="1800" dirty="0"/>
              <a:t> 1, huone Y199a</a:t>
            </a: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hlinkClick r:id="rId4"/>
              </a:rPr>
              <a:t>Starting Point of Wellbeing</a:t>
            </a:r>
            <a:r>
              <a:rPr lang="en-US" sz="1800" dirty="0"/>
              <a:t> </a:t>
            </a:r>
          </a:p>
          <a:p>
            <a:pPr marL="971550" lvl="1" indent="-342900"/>
            <a:r>
              <a:rPr lang="en-US" sz="1800" dirty="0" err="1"/>
              <a:t>Opinto</a:t>
            </a:r>
            <a:r>
              <a:rPr lang="en-US" sz="1800" dirty="0"/>
              <a:t>- ja </a:t>
            </a:r>
            <a:r>
              <a:rPr lang="en-US" sz="1800" dirty="0" err="1"/>
              <a:t>uraohjauspsykologit</a:t>
            </a:r>
            <a:endParaRPr lang="en-US" sz="1800" dirty="0"/>
          </a:p>
          <a:p>
            <a:pPr marL="971550" lvl="1" indent="-342900"/>
            <a:r>
              <a:rPr lang="en-US" sz="1800" dirty="0" err="1"/>
              <a:t>Opinto-ohjaajat</a:t>
            </a:r>
            <a:endParaRPr lang="en-US" sz="1800" dirty="0"/>
          </a:p>
          <a:p>
            <a:pPr marL="971550" lvl="1" indent="-342900"/>
            <a:r>
              <a:rPr lang="en-US" sz="1800" dirty="0"/>
              <a:t>Aalto-</a:t>
            </a:r>
            <a:r>
              <a:rPr lang="en-US" sz="1800" dirty="0" err="1"/>
              <a:t>papit</a:t>
            </a:r>
            <a:endParaRPr lang="en-US" sz="1800" dirty="0"/>
          </a:p>
          <a:p>
            <a:pPr marL="971550" lvl="1" indent="-342900"/>
            <a:r>
              <a:rPr lang="en-US" sz="1800" dirty="0" err="1"/>
              <a:t>Erityisopettajat</a:t>
            </a:r>
            <a:endParaRPr lang="en-US" sz="1800" dirty="0"/>
          </a:p>
          <a:p>
            <a:pPr marL="971550" lvl="1" indent="-342900"/>
            <a:r>
              <a:rPr lang="en-US" sz="1800" dirty="0" err="1"/>
              <a:t>Ilman</a:t>
            </a:r>
            <a:r>
              <a:rPr lang="en-US" sz="1800" dirty="0"/>
              <a:t> </a:t>
            </a:r>
            <a:r>
              <a:rPr lang="en-US" sz="1800" dirty="0" err="1"/>
              <a:t>ajanvarausta</a:t>
            </a:r>
            <a:r>
              <a:rPr lang="en-US" sz="1800" dirty="0"/>
              <a:t> online ja </a:t>
            </a:r>
            <a:r>
              <a:rPr lang="en-US" sz="1800" dirty="0" err="1"/>
              <a:t>paikan</a:t>
            </a:r>
            <a:r>
              <a:rPr lang="en-US" sz="1800" dirty="0"/>
              <a:t> </a:t>
            </a:r>
            <a:r>
              <a:rPr lang="en-US" sz="1800" dirty="0" err="1"/>
              <a:t>päällä</a:t>
            </a:r>
            <a:r>
              <a:rPr lang="en-US" sz="1800" dirty="0"/>
              <a:t> SPW-</a:t>
            </a:r>
            <a:r>
              <a:rPr lang="en-US" sz="1800" dirty="0" err="1"/>
              <a:t>huoneessa</a:t>
            </a:r>
            <a:r>
              <a:rPr lang="en-US" sz="1800" dirty="0"/>
              <a:t>: </a:t>
            </a:r>
            <a:r>
              <a:rPr lang="en-US" sz="1800" dirty="0" err="1"/>
              <a:t>Kandidaattikeskus</a:t>
            </a:r>
            <a:r>
              <a:rPr lang="en-US" sz="1800" dirty="0"/>
              <a:t>, Y199c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1800" dirty="0"/>
          </a:p>
        </p:txBody>
      </p:sp>
    </p:spTree>
    <p:extLst>
      <p:ext uri="{BB962C8B-B14F-4D97-AF65-F5344CB8AC3E}">
        <p14:creationId xmlns:p14="http://schemas.microsoft.com/office/powerpoint/2010/main" val="856551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4E5490-584A-5091-DA32-EED4A575C6CB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sz="3200" dirty="0" err="1">
                <a:ea typeface="ＭＳ Ｐゴシック" pitchFamily="-108" charset="-128"/>
              </a:rPr>
              <a:t>Opiskelun</a:t>
            </a:r>
            <a:r>
              <a:rPr lang="en-US" sz="3200" dirty="0">
                <a:ea typeface="ＭＳ Ｐゴシック" pitchFamily="-108" charset="-128"/>
              </a:rPr>
              <a:t> ja </a:t>
            </a:r>
            <a:r>
              <a:rPr lang="en-US" sz="3200" dirty="0" err="1">
                <a:ea typeface="ＭＳ Ｐゴシック" pitchFamily="-108" charset="-128"/>
              </a:rPr>
              <a:t>hyvinvoinnin</a:t>
            </a:r>
            <a:r>
              <a:rPr lang="en-US" sz="3200" dirty="0">
                <a:ea typeface="ＭＳ Ｐゴシック" pitchFamily="-108" charset="-128"/>
              </a:rPr>
              <a:t> </a:t>
            </a:r>
            <a:r>
              <a:rPr lang="en-US" sz="3200" dirty="0" err="1">
                <a:ea typeface="ＭＳ Ｐゴシック" pitchFamily="-108" charset="-128"/>
              </a:rPr>
              <a:t>tuki</a:t>
            </a:r>
            <a:r>
              <a:rPr lang="en-US" sz="3200" dirty="0">
                <a:ea typeface="ＭＳ Ｐゴシック" pitchFamily="-108" charset="-128"/>
              </a:rPr>
              <a:t>: </a:t>
            </a:r>
            <a:r>
              <a:rPr lang="en-US" sz="3200" dirty="0" err="1">
                <a:ea typeface="ＭＳ Ｐゴシック" pitchFamily="-108" charset="-128"/>
              </a:rPr>
              <a:t>henkilökohtaiset</a:t>
            </a:r>
            <a:r>
              <a:rPr lang="en-US" sz="3200" dirty="0">
                <a:ea typeface="ＭＳ Ｐゴシック" pitchFamily="-108" charset="-128"/>
              </a:rPr>
              <a:t> </a:t>
            </a:r>
            <a:r>
              <a:rPr lang="en-US" sz="3200" dirty="0" err="1">
                <a:ea typeface="ＭＳ Ｐゴシック" pitchFamily="-108" charset="-128"/>
              </a:rPr>
              <a:t>opintojärjestelyt</a:t>
            </a:r>
            <a:r>
              <a:rPr lang="en-US" sz="3200" dirty="0">
                <a:ea typeface="ＭＳ Ｐゴシック" pitchFamily="-108" charset="-128"/>
              </a:rPr>
              <a:t> 1/2</a:t>
            </a:r>
            <a:endParaRPr lang="en-US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DB982A-A1D4-B77B-D7FB-9DFA7C48452D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800" dirty="0"/>
              <a:t>Ole yhteydessä jo opintojen alkuvaiheessa, mikäli sinulla on ollut aiemmissa opinnoissasi oppimisvaikeuksiin tai esteettömyyteen liittyviä haasteita.</a:t>
            </a:r>
          </a:p>
          <a:p>
            <a:pPr marL="971550" lvl="1" indent="-342900"/>
            <a:r>
              <a:rPr lang="fi-FI" sz="1600" dirty="0"/>
              <a:t>Alkuvaiheen keskustelu ja tuen kartoitus auttaa sinua sujuvaan alkuun opinnoissasi! Voit lukea lisää </a:t>
            </a:r>
            <a:r>
              <a:rPr lang="fi-FI" sz="1600" dirty="0">
                <a:hlinkClick r:id="rId3"/>
              </a:rPr>
              <a:t>Opiskelijan oppaasta</a:t>
            </a:r>
            <a:r>
              <a:rPr lang="fi-FI" sz="1600" dirty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800" dirty="0"/>
              <a:t>Terveydellisten syiden perusteella oikeus saada henkilökohtaisia opintojärjestelyjä</a:t>
            </a:r>
            <a:endParaRPr lang="fi-FI" sz="1400" dirty="0"/>
          </a:p>
          <a:p>
            <a:pPr marL="971550" lvl="1" indent="-342900"/>
            <a:r>
              <a:rPr lang="fi-FI" sz="1600" dirty="0"/>
              <a:t>Esim. lukihäiriö, aistivamma, mielenterveyden häiriö tai oppimisvaikeus.</a:t>
            </a:r>
          </a:p>
          <a:p>
            <a:pPr marL="971550" lvl="1" indent="-342900"/>
            <a:r>
              <a:rPr lang="fi-FI" sz="1600" dirty="0"/>
              <a:t>Esim. lisäaika tentissä, erillinen tenttitila, tentin tekeminen tietokoneella, suositus suorittaa kurssiin sisältyvät esiintymistilanteet pienemmässä ryhmässä tai vain opettajan </a:t>
            </a:r>
            <a:r>
              <a:rPr lang="fi-FI" sz="1600" dirty="0" err="1"/>
              <a:t>läsnäollessa</a:t>
            </a:r>
            <a:r>
              <a:rPr lang="fi-FI" sz="1600" dirty="0"/>
              <a:t>, kirjallisten materiaalien antaminen suuremmalla fonttikoolla</a:t>
            </a:r>
            <a:endParaRPr lang="fi-FI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1800" dirty="0"/>
          </a:p>
        </p:txBody>
      </p:sp>
    </p:spTree>
    <p:extLst>
      <p:ext uri="{BB962C8B-B14F-4D97-AF65-F5344CB8AC3E}">
        <p14:creationId xmlns:p14="http://schemas.microsoft.com/office/powerpoint/2010/main" val="39960541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7">
      <a:dk1>
        <a:sysClr val="windowText" lastClr="000000"/>
      </a:dk1>
      <a:lt1>
        <a:sysClr val="window" lastClr="FFFFFF"/>
      </a:lt1>
      <a:dk2>
        <a:srgbClr val="00965E"/>
      </a:dk2>
      <a:lt2>
        <a:srgbClr val="85CDB2"/>
      </a:lt2>
      <a:accent1>
        <a:srgbClr val="0C0C0C"/>
      </a:accent1>
      <a:accent2>
        <a:srgbClr val="595959"/>
      </a:accent2>
      <a:accent3>
        <a:srgbClr val="A5A5A5"/>
      </a:accent3>
      <a:accent4>
        <a:srgbClr val="D8D8D8"/>
      </a:accent4>
      <a:accent5>
        <a:srgbClr val="F2F2F2"/>
      </a:accent5>
      <a:accent6>
        <a:srgbClr val="FFFFFF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alto_CHEM_169_FI.pptx" id="{E524B346-3547-46F3-BFEE-2F364033DB45}" vid="{3B3C7999-5FA5-4C7A-93B5-1FE8742DBA5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Aalto_CHEM_169_FI</Template>
  <TotalTime>860</TotalTime>
  <Words>1536</Words>
  <Application>Microsoft Office PowerPoint</Application>
  <PresentationFormat>On-screen Show (16:9)</PresentationFormat>
  <Paragraphs>207</Paragraphs>
  <Slides>28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Arial</vt:lpstr>
      <vt:lpstr>Calibri</vt:lpstr>
      <vt:lpstr>Office-teema</vt:lpstr>
      <vt:lpstr>Opiskelu kemian tekniikalla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Opiskelu kemian tekniikalla</dc:title>
  <dc:creator>Lehti Kari</dc:creator>
  <cp:lastModifiedBy>Lehti Kari</cp:lastModifiedBy>
  <cp:revision>12</cp:revision>
  <dcterms:created xsi:type="dcterms:W3CDTF">2023-06-29T07:31:13Z</dcterms:created>
  <dcterms:modified xsi:type="dcterms:W3CDTF">2023-08-29T07:00:00Z</dcterms:modified>
</cp:coreProperties>
</file>