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9" r:id="rId3"/>
    <p:sldId id="284" r:id="rId4"/>
    <p:sldId id="258" r:id="rId5"/>
    <p:sldId id="260" r:id="rId6"/>
    <p:sldId id="261" r:id="rId7"/>
    <p:sldId id="263" r:id="rId8"/>
    <p:sldId id="264" r:id="rId9"/>
    <p:sldId id="281" r:id="rId10"/>
    <p:sldId id="266" r:id="rId11"/>
    <p:sldId id="282" r:id="rId12"/>
    <p:sldId id="268" r:id="rId13"/>
    <p:sldId id="265" r:id="rId14"/>
    <p:sldId id="262" r:id="rId15"/>
    <p:sldId id="267" r:id="rId16"/>
    <p:sldId id="269" r:id="rId17"/>
    <p:sldId id="270" r:id="rId18"/>
    <p:sldId id="273" r:id="rId19"/>
    <p:sldId id="274" r:id="rId20"/>
    <p:sldId id="275" r:id="rId21"/>
    <p:sldId id="280" r:id="rId22"/>
    <p:sldId id="283" r:id="rId23"/>
    <p:sldId id="271" r:id="rId24"/>
    <p:sldId id="276" r:id="rId25"/>
    <p:sldId id="272" r:id="rId26"/>
    <p:sldId id="277" r:id="rId27"/>
    <p:sldId id="278" r:id="rId28"/>
    <p:sldId id="279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85280-F18E-4F48-AA83-09FF6E737585}" v="13" dt="2023-08-28T12:04:27.34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7440" autoAdjust="0"/>
  </p:normalViewPr>
  <p:slideViewPr>
    <p:cSldViewPr snapToGrid="0" snapToObjects="1">
      <p:cViewPr varScale="1">
        <p:scale>
          <a:sx n="63" d="100"/>
          <a:sy n="63" d="100"/>
        </p:scale>
        <p:origin x="48" y="3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avola Pihla" userId="8d22072d-f68c-4a0c-8504-e7a58232cc28" providerId="ADAL" clId="{95285280-F18E-4F48-AA83-09FF6E737585}"/>
    <pc:docChg chg="undo redo custSel modSld">
      <pc:chgData name="Paavola Pihla" userId="8d22072d-f68c-4a0c-8504-e7a58232cc28" providerId="ADAL" clId="{95285280-F18E-4F48-AA83-09FF6E737585}" dt="2023-08-28T12:05:51.352" v="2608"/>
      <pc:docMkLst>
        <pc:docMk/>
      </pc:docMkLst>
      <pc:sldChg chg="modSp mod">
        <pc:chgData name="Paavola Pihla" userId="8d22072d-f68c-4a0c-8504-e7a58232cc28" providerId="ADAL" clId="{95285280-F18E-4F48-AA83-09FF6E737585}" dt="2023-08-28T12:05:31.349" v="2607" actId="20577"/>
        <pc:sldMkLst>
          <pc:docMk/>
          <pc:sldMk cId="1440309634" sldId="257"/>
        </pc:sldMkLst>
        <pc:spChg chg="mod">
          <ac:chgData name="Paavola Pihla" userId="8d22072d-f68c-4a0c-8504-e7a58232cc28" providerId="ADAL" clId="{95285280-F18E-4F48-AA83-09FF6E737585}" dt="2023-08-28T12:05:31.349" v="2607" actId="20577"/>
          <ac:spMkLst>
            <pc:docMk/>
            <pc:sldMk cId="1440309634" sldId="257"/>
            <ac:spMk id="2" creationId="{00000000-0000-0000-0000-000000000000}"/>
          </ac:spMkLst>
        </pc:spChg>
      </pc:sldChg>
      <pc:sldChg chg="modSp mod">
        <pc:chgData name="Paavola Pihla" userId="8d22072d-f68c-4a0c-8504-e7a58232cc28" providerId="ADAL" clId="{95285280-F18E-4F48-AA83-09FF6E737585}" dt="2023-08-28T12:05:51.352" v="2608"/>
        <pc:sldMkLst>
          <pc:docMk/>
          <pc:sldMk cId="3330904349" sldId="259"/>
        </pc:sldMkLst>
        <pc:spChg chg="mod">
          <ac:chgData name="Paavola Pihla" userId="8d22072d-f68c-4a0c-8504-e7a58232cc28" providerId="ADAL" clId="{95285280-F18E-4F48-AA83-09FF6E737585}" dt="2023-08-28T12:05:51.352" v="2608"/>
          <ac:spMkLst>
            <pc:docMk/>
            <pc:sldMk cId="3330904349" sldId="259"/>
            <ac:spMk id="2" creationId="{505971BB-566B-2A28-A304-BEF5652C260E}"/>
          </ac:spMkLst>
        </pc:spChg>
        <pc:spChg chg="mod">
          <ac:chgData name="Paavola Pihla" userId="8d22072d-f68c-4a0c-8504-e7a58232cc28" providerId="ADAL" clId="{95285280-F18E-4F48-AA83-09FF6E737585}" dt="2023-08-28T10:10:41.094" v="367" actId="20577"/>
          <ac:spMkLst>
            <pc:docMk/>
            <pc:sldMk cId="3330904349" sldId="259"/>
            <ac:spMk id="11" creationId="{EC05F516-6162-5FDC-83E9-6B72A5AC3E8F}"/>
          </ac:spMkLst>
        </pc:spChg>
      </pc:sldChg>
      <pc:sldChg chg="modSp mod">
        <pc:chgData name="Paavola Pihla" userId="8d22072d-f68c-4a0c-8504-e7a58232cc28" providerId="ADAL" clId="{95285280-F18E-4F48-AA83-09FF6E737585}" dt="2023-08-28T10:05:31.313" v="172"/>
        <pc:sldMkLst>
          <pc:docMk/>
          <pc:sldMk cId="2023257029" sldId="262"/>
        </pc:sldMkLst>
        <pc:spChg chg="mod">
          <ac:chgData name="Paavola Pihla" userId="8d22072d-f68c-4a0c-8504-e7a58232cc28" providerId="ADAL" clId="{95285280-F18E-4F48-AA83-09FF6E737585}" dt="2023-08-28T10:05:31.313" v="172"/>
          <ac:spMkLst>
            <pc:docMk/>
            <pc:sldMk cId="2023257029" sldId="262"/>
            <ac:spMk id="2" creationId="{30D19147-84DF-8316-092B-ABCAF8A0123F}"/>
          </ac:spMkLst>
        </pc:spChg>
        <pc:spChg chg="mod">
          <ac:chgData name="Paavola Pihla" userId="8d22072d-f68c-4a0c-8504-e7a58232cc28" providerId="ADAL" clId="{95285280-F18E-4F48-AA83-09FF6E737585}" dt="2023-08-28T10:02:37.856" v="132"/>
          <ac:spMkLst>
            <pc:docMk/>
            <pc:sldMk cId="2023257029" sldId="262"/>
            <ac:spMk id="4" creationId="{D1D916A9-C21A-7CFE-61D6-8BDDFF8921F2}"/>
          </ac:spMkLst>
        </pc:spChg>
      </pc:sldChg>
      <pc:sldChg chg="modSp mod">
        <pc:chgData name="Paavola Pihla" userId="8d22072d-f68c-4a0c-8504-e7a58232cc28" providerId="ADAL" clId="{95285280-F18E-4F48-AA83-09FF6E737585}" dt="2023-08-28T10:05:53.501" v="174" actId="20577"/>
        <pc:sldMkLst>
          <pc:docMk/>
          <pc:sldMk cId="2058144237" sldId="265"/>
        </pc:sldMkLst>
        <pc:spChg chg="mod">
          <ac:chgData name="Paavola Pihla" userId="8d22072d-f68c-4a0c-8504-e7a58232cc28" providerId="ADAL" clId="{95285280-F18E-4F48-AA83-09FF6E737585}" dt="2023-08-28T10:05:53.501" v="174" actId="20577"/>
          <ac:spMkLst>
            <pc:docMk/>
            <pc:sldMk cId="2058144237" sldId="265"/>
            <ac:spMk id="2" creationId="{284E5490-584A-5091-DA32-EED4A575C6CB}"/>
          </ac:spMkLst>
        </pc:spChg>
        <pc:spChg chg="mod">
          <ac:chgData name="Paavola Pihla" userId="8d22072d-f68c-4a0c-8504-e7a58232cc28" providerId="ADAL" clId="{95285280-F18E-4F48-AA83-09FF6E737585}" dt="2023-08-28T10:02:05.270" v="131"/>
          <ac:spMkLst>
            <pc:docMk/>
            <pc:sldMk cId="2058144237" sldId="265"/>
            <ac:spMk id="3" creationId="{85DB982A-A1D4-B77B-D7FB-9DFA7C48452D}"/>
          </ac:spMkLst>
        </pc:spChg>
      </pc:sldChg>
      <pc:sldChg chg="modSp mod">
        <pc:chgData name="Paavola Pihla" userId="8d22072d-f68c-4a0c-8504-e7a58232cc28" providerId="ADAL" clId="{95285280-F18E-4F48-AA83-09FF6E737585}" dt="2023-08-28T10:10:30.270" v="366" actId="20577"/>
        <pc:sldMkLst>
          <pc:docMk/>
          <pc:sldMk cId="2979535221" sldId="267"/>
        </pc:sldMkLst>
        <pc:spChg chg="mod">
          <ac:chgData name="Paavola Pihla" userId="8d22072d-f68c-4a0c-8504-e7a58232cc28" providerId="ADAL" clId="{95285280-F18E-4F48-AA83-09FF6E737585}" dt="2023-08-28T10:06:26.240" v="208" actId="20577"/>
          <ac:spMkLst>
            <pc:docMk/>
            <pc:sldMk cId="2979535221" sldId="267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0:10:30.270" v="366" actId="20577"/>
          <ac:spMkLst>
            <pc:docMk/>
            <pc:sldMk cId="2979535221" sldId="267"/>
            <ac:spMk id="3" creationId="{ABBCF399-66E4-4026-6A07-78B45968A4E3}"/>
          </ac:spMkLst>
        </pc:spChg>
      </pc:sldChg>
      <pc:sldChg chg="modSp mod">
        <pc:chgData name="Paavola Pihla" userId="8d22072d-f68c-4a0c-8504-e7a58232cc28" providerId="ADAL" clId="{95285280-F18E-4F48-AA83-09FF6E737585}" dt="2023-08-28T09:55:25.488" v="85"/>
        <pc:sldMkLst>
          <pc:docMk/>
          <pc:sldMk cId="3244103009" sldId="268"/>
        </pc:sldMkLst>
        <pc:spChg chg="mod">
          <ac:chgData name="Paavola Pihla" userId="8d22072d-f68c-4a0c-8504-e7a58232cc28" providerId="ADAL" clId="{95285280-F18E-4F48-AA83-09FF6E737585}" dt="2023-08-28T09:51:15.730" v="43" actId="20577"/>
          <ac:spMkLst>
            <pc:docMk/>
            <pc:sldMk cId="3244103009" sldId="268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09:55:25.488" v="85"/>
          <ac:spMkLst>
            <pc:docMk/>
            <pc:sldMk cId="3244103009" sldId="268"/>
            <ac:spMk id="3" creationId="{ABBCF399-66E4-4026-6A07-78B45968A4E3}"/>
          </ac:spMkLst>
        </pc:spChg>
      </pc:sldChg>
      <pc:sldChg chg="modSp mod">
        <pc:chgData name="Paavola Pihla" userId="8d22072d-f68c-4a0c-8504-e7a58232cc28" providerId="ADAL" clId="{95285280-F18E-4F48-AA83-09FF6E737585}" dt="2023-08-28T10:20:38.354" v="650"/>
        <pc:sldMkLst>
          <pc:docMk/>
          <pc:sldMk cId="984854107" sldId="269"/>
        </pc:sldMkLst>
        <pc:spChg chg="mod">
          <ac:chgData name="Paavola Pihla" userId="8d22072d-f68c-4a0c-8504-e7a58232cc28" providerId="ADAL" clId="{95285280-F18E-4F48-AA83-09FF6E737585}" dt="2023-08-28T10:20:38.354" v="650"/>
          <ac:spMkLst>
            <pc:docMk/>
            <pc:sldMk cId="984854107" sldId="269"/>
            <ac:spMk id="2" creationId="{30D19147-84DF-8316-092B-ABCAF8A0123F}"/>
          </ac:spMkLst>
        </pc:spChg>
        <pc:spChg chg="mod">
          <ac:chgData name="Paavola Pihla" userId="8d22072d-f68c-4a0c-8504-e7a58232cc28" providerId="ADAL" clId="{95285280-F18E-4F48-AA83-09FF6E737585}" dt="2023-08-28T10:10:50.451" v="368"/>
          <ac:spMkLst>
            <pc:docMk/>
            <pc:sldMk cId="984854107" sldId="269"/>
            <ac:spMk id="4" creationId="{D1D916A9-C21A-7CFE-61D6-8BDDFF8921F2}"/>
          </ac:spMkLst>
        </pc:spChg>
      </pc:sldChg>
      <pc:sldChg chg="modSp mod">
        <pc:chgData name="Paavola Pihla" userId="8d22072d-f68c-4a0c-8504-e7a58232cc28" providerId="ADAL" clId="{95285280-F18E-4F48-AA83-09FF6E737585}" dt="2023-08-28T10:49:57.991" v="930"/>
        <pc:sldMkLst>
          <pc:docMk/>
          <pc:sldMk cId="4077145720" sldId="270"/>
        </pc:sldMkLst>
        <pc:spChg chg="mod">
          <ac:chgData name="Paavola Pihla" userId="8d22072d-f68c-4a0c-8504-e7a58232cc28" providerId="ADAL" clId="{95285280-F18E-4F48-AA83-09FF6E737585}" dt="2023-08-28T10:21:57.436" v="659"/>
          <ac:spMkLst>
            <pc:docMk/>
            <pc:sldMk cId="4077145720" sldId="270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0:49:57.991" v="930"/>
          <ac:spMkLst>
            <pc:docMk/>
            <pc:sldMk cId="4077145720" sldId="270"/>
            <ac:spMk id="3" creationId="{ABBCF399-66E4-4026-6A07-78B45968A4E3}"/>
          </ac:spMkLst>
        </pc:spChg>
      </pc:sldChg>
      <pc:sldChg chg="modSp mod">
        <pc:chgData name="Paavola Pihla" userId="8d22072d-f68c-4a0c-8504-e7a58232cc28" providerId="ADAL" clId="{95285280-F18E-4F48-AA83-09FF6E737585}" dt="2023-08-28T11:43:48.007" v="1737" actId="20577"/>
        <pc:sldMkLst>
          <pc:docMk/>
          <pc:sldMk cId="1235374276" sldId="271"/>
        </pc:sldMkLst>
        <pc:spChg chg="mod">
          <ac:chgData name="Paavola Pihla" userId="8d22072d-f68c-4a0c-8504-e7a58232cc28" providerId="ADAL" clId="{95285280-F18E-4F48-AA83-09FF6E737585}" dt="2023-08-28T11:43:48.007" v="1737" actId="20577"/>
          <ac:spMkLst>
            <pc:docMk/>
            <pc:sldMk cId="1235374276" sldId="271"/>
            <ac:spMk id="2" creationId="{30D19147-84DF-8316-092B-ABCAF8A0123F}"/>
          </ac:spMkLst>
        </pc:spChg>
        <pc:spChg chg="mod">
          <ac:chgData name="Paavola Pihla" userId="8d22072d-f68c-4a0c-8504-e7a58232cc28" providerId="ADAL" clId="{95285280-F18E-4F48-AA83-09FF6E737585}" dt="2023-08-28T11:41:57.363" v="1712" actId="20577"/>
          <ac:spMkLst>
            <pc:docMk/>
            <pc:sldMk cId="1235374276" sldId="271"/>
            <ac:spMk id="4" creationId="{D1D916A9-C21A-7CFE-61D6-8BDDFF8921F2}"/>
          </ac:spMkLst>
        </pc:spChg>
      </pc:sldChg>
      <pc:sldChg chg="modSp mod">
        <pc:chgData name="Paavola Pihla" userId="8d22072d-f68c-4a0c-8504-e7a58232cc28" providerId="ADAL" clId="{95285280-F18E-4F48-AA83-09FF6E737585}" dt="2023-08-28T11:52:10.683" v="2053" actId="20577"/>
        <pc:sldMkLst>
          <pc:docMk/>
          <pc:sldMk cId="2281338378" sldId="272"/>
        </pc:sldMkLst>
        <pc:spChg chg="mod">
          <ac:chgData name="Paavola Pihla" userId="8d22072d-f68c-4a0c-8504-e7a58232cc28" providerId="ADAL" clId="{95285280-F18E-4F48-AA83-09FF6E737585}" dt="2023-08-28T11:52:10.683" v="2053" actId="20577"/>
          <ac:spMkLst>
            <pc:docMk/>
            <pc:sldMk cId="2281338378" sldId="272"/>
            <ac:spMk id="2" creationId="{30D19147-84DF-8316-092B-ABCAF8A0123F}"/>
          </ac:spMkLst>
        </pc:spChg>
        <pc:spChg chg="mod">
          <ac:chgData name="Paavola Pihla" userId="8d22072d-f68c-4a0c-8504-e7a58232cc28" providerId="ADAL" clId="{95285280-F18E-4F48-AA83-09FF6E737585}" dt="2023-08-28T11:48:36.059" v="1899"/>
          <ac:spMkLst>
            <pc:docMk/>
            <pc:sldMk cId="2281338378" sldId="272"/>
            <ac:spMk id="4" creationId="{D1D916A9-C21A-7CFE-61D6-8BDDFF8921F2}"/>
          </ac:spMkLst>
        </pc:spChg>
      </pc:sldChg>
      <pc:sldChg chg="modSp mod">
        <pc:chgData name="Paavola Pihla" userId="8d22072d-f68c-4a0c-8504-e7a58232cc28" providerId="ADAL" clId="{95285280-F18E-4F48-AA83-09FF6E737585}" dt="2023-08-28T11:25:59.920" v="1383" actId="20577"/>
        <pc:sldMkLst>
          <pc:docMk/>
          <pc:sldMk cId="869888533" sldId="273"/>
        </pc:sldMkLst>
        <pc:spChg chg="mod">
          <ac:chgData name="Paavola Pihla" userId="8d22072d-f68c-4a0c-8504-e7a58232cc28" providerId="ADAL" clId="{95285280-F18E-4F48-AA83-09FF6E737585}" dt="2023-08-28T10:21:32.037" v="656" actId="20577"/>
          <ac:spMkLst>
            <pc:docMk/>
            <pc:sldMk cId="869888533" sldId="273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1:22:40.727" v="1360" actId="20577"/>
          <ac:spMkLst>
            <pc:docMk/>
            <pc:sldMk cId="869888533" sldId="273"/>
            <ac:spMk id="3" creationId="{ABBCF399-66E4-4026-6A07-78B45968A4E3}"/>
          </ac:spMkLst>
        </pc:spChg>
        <pc:spChg chg="mod">
          <ac:chgData name="Paavola Pihla" userId="8d22072d-f68c-4a0c-8504-e7a58232cc28" providerId="ADAL" clId="{95285280-F18E-4F48-AA83-09FF6E737585}" dt="2023-08-28T11:25:59.920" v="1383" actId="20577"/>
          <ac:spMkLst>
            <pc:docMk/>
            <pc:sldMk cId="869888533" sldId="273"/>
            <ac:spMk id="4" creationId="{E75D2FD1-9473-E95E-7895-2171B1CAEE76}"/>
          </ac:spMkLst>
        </pc:spChg>
      </pc:sldChg>
      <pc:sldChg chg="modSp mod">
        <pc:chgData name="Paavola Pihla" userId="8d22072d-f68c-4a0c-8504-e7a58232cc28" providerId="ADAL" clId="{95285280-F18E-4F48-AA83-09FF6E737585}" dt="2023-08-28T11:32:21.001" v="1518" actId="20577"/>
        <pc:sldMkLst>
          <pc:docMk/>
          <pc:sldMk cId="2010865338" sldId="274"/>
        </pc:sldMkLst>
        <pc:spChg chg="mod">
          <ac:chgData name="Paavola Pihla" userId="8d22072d-f68c-4a0c-8504-e7a58232cc28" providerId="ADAL" clId="{95285280-F18E-4F48-AA83-09FF6E737585}" dt="2023-08-28T11:32:21.001" v="1518" actId="20577"/>
          <ac:spMkLst>
            <pc:docMk/>
            <pc:sldMk cId="2010865338" sldId="274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1:32:01.101" v="1501"/>
          <ac:spMkLst>
            <pc:docMk/>
            <pc:sldMk cId="2010865338" sldId="274"/>
            <ac:spMk id="3" creationId="{ABBCF399-66E4-4026-6A07-78B45968A4E3}"/>
          </ac:spMkLst>
        </pc:spChg>
      </pc:sldChg>
      <pc:sldChg chg="modSp mod">
        <pc:chgData name="Paavola Pihla" userId="8d22072d-f68c-4a0c-8504-e7a58232cc28" providerId="ADAL" clId="{95285280-F18E-4F48-AA83-09FF6E737585}" dt="2023-08-28T11:34:04.406" v="1551" actId="20577"/>
        <pc:sldMkLst>
          <pc:docMk/>
          <pc:sldMk cId="310228403" sldId="275"/>
        </pc:sldMkLst>
        <pc:spChg chg="mod">
          <ac:chgData name="Paavola Pihla" userId="8d22072d-f68c-4a0c-8504-e7a58232cc28" providerId="ADAL" clId="{95285280-F18E-4F48-AA83-09FF6E737585}" dt="2023-08-28T11:32:41.861" v="1532" actId="20577"/>
          <ac:spMkLst>
            <pc:docMk/>
            <pc:sldMk cId="310228403" sldId="275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1:34:04.406" v="1551" actId="20577"/>
          <ac:spMkLst>
            <pc:docMk/>
            <pc:sldMk cId="310228403" sldId="275"/>
            <ac:spMk id="3" creationId="{ABBCF399-66E4-4026-6A07-78B45968A4E3}"/>
          </ac:spMkLst>
        </pc:spChg>
      </pc:sldChg>
      <pc:sldChg chg="modSp mod">
        <pc:chgData name="Paavola Pihla" userId="8d22072d-f68c-4a0c-8504-e7a58232cc28" providerId="ADAL" clId="{95285280-F18E-4F48-AA83-09FF6E737585}" dt="2023-08-28T11:48:04.012" v="1896" actId="20577"/>
        <pc:sldMkLst>
          <pc:docMk/>
          <pc:sldMk cId="1982911688" sldId="276"/>
        </pc:sldMkLst>
        <pc:spChg chg="mod">
          <ac:chgData name="Paavola Pihla" userId="8d22072d-f68c-4a0c-8504-e7a58232cc28" providerId="ADAL" clId="{95285280-F18E-4F48-AA83-09FF6E737585}" dt="2023-08-28T11:48:04.012" v="1896" actId="20577"/>
          <ac:spMkLst>
            <pc:docMk/>
            <pc:sldMk cId="1982911688" sldId="276"/>
            <ac:spMk id="2" creationId="{0C6857AD-4B26-677C-5499-6D5457621CFE}"/>
          </ac:spMkLst>
        </pc:spChg>
        <pc:spChg chg="mod">
          <ac:chgData name="Paavola Pihla" userId="8d22072d-f68c-4a0c-8504-e7a58232cc28" providerId="ADAL" clId="{95285280-F18E-4F48-AA83-09FF6E737585}" dt="2023-08-28T11:47:35.166" v="1876"/>
          <ac:spMkLst>
            <pc:docMk/>
            <pc:sldMk cId="1982911688" sldId="276"/>
            <ac:spMk id="3" creationId="{1E1B0898-B8FC-4947-6CD1-D121DE26EC4B}"/>
          </ac:spMkLst>
        </pc:spChg>
      </pc:sldChg>
      <pc:sldChg chg="modSp mod">
        <pc:chgData name="Paavola Pihla" userId="8d22072d-f68c-4a0c-8504-e7a58232cc28" providerId="ADAL" clId="{95285280-F18E-4F48-AA83-09FF6E737585}" dt="2023-08-28T11:56:31.353" v="2188" actId="20577"/>
        <pc:sldMkLst>
          <pc:docMk/>
          <pc:sldMk cId="1502529270" sldId="277"/>
        </pc:sldMkLst>
        <pc:spChg chg="mod">
          <ac:chgData name="Paavola Pihla" userId="8d22072d-f68c-4a0c-8504-e7a58232cc28" providerId="ADAL" clId="{95285280-F18E-4F48-AA83-09FF6E737585}" dt="2023-08-28T11:52:35.249" v="2056"/>
          <ac:spMkLst>
            <pc:docMk/>
            <pc:sldMk cId="1502529270" sldId="277"/>
            <ac:spMk id="2" creationId="{0C6857AD-4B26-677C-5499-6D5457621CFE}"/>
          </ac:spMkLst>
        </pc:spChg>
        <pc:spChg chg="mod">
          <ac:chgData name="Paavola Pihla" userId="8d22072d-f68c-4a0c-8504-e7a58232cc28" providerId="ADAL" clId="{95285280-F18E-4F48-AA83-09FF6E737585}" dt="2023-08-28T11:56:31.353" v="2188" actId="20577"/>
          <ac:spMkLst>
            <pc:docMk/>
            <pc:sldMk cId="1502529270" sldId="277"/>
            <ac:spMk id="3" creationId="{1E1B0898-B8FC-4947-6CD1-D121DE26EC4B}"/>
          </ac:spMkLst>
        </pc:spChg>
      </pc:sldChg>
      <pc:sldChg chg="modSp mod">
        <pc:chgData name="Paavola Pihla" userId="8d22072d-f68c-4a0c-8504-e7a58232cc28" providerId="ADAL" clId="{95285280-F18E-4F48-AA83-09FF6E737585}" dt="2023-08-28T12:04:17.181" v="2564"/>
        <pc:sldMkLst>
          <pc:docMk/>
          <pc:sldMk cId="2532392787" sldId="278"/>
        </pc:sldMkLst>
        <pc:spChg chg="mod">
          <ac:chgData name="Paavola Pihla" userId="8d22072d-f68c-4a0c-8504-e7a58232cc28" providerId="ADAL" clId="{95285280-F18E-4F48-AA83-09FF6E737585}" dt="2023-08-28T11:58:19.325" v="2193" actId="20577"/>
          <ac:spMkLst>
            <pc:docMk/>
            <pc:sldMk cId="2532392787" sldId="278"/>
            <ac:spMk id="2" creationId="{0C6857AD-4B26-677C-5499-6D5457621CFE}"/>
          </ac:spMkLst>
        </pc:spChg>
        <pc:spChg chg="mod">
          <ac:chgData name="Paavola Pihla" userId="8d22072d-f68c-4a0c-8504-e7a58232cc28" providerId="ADAL" clId="{95285280-F18E-4F48-AA83-09FF6E737585}" dt="2023-08-28T12:04:17.181" v="2564"/>
          <ac:spMkLst>
            <pc:docMk/>
            <pc:sldMk cId="2532392787" sldId="278"/>
            <ac:spMk id="3" creationId="{1E1B0898-B8FC-4947-6CD1-D121DE26EC4B}"/>
          </ac:spMkLst>
        </pc:spChg>
      </pc:sldChg>
      <pc:sldChg chg="modSp mod">
        <pc:chgData name="Paavola Pihla" userId="8d22072d-f68c-4a0c-8504-e7a58232cc28" providerId="ADAL" clId="{95285280-F18E-4F48-AA83-09FF6E737585}" dt="2023-08-28T12:04:45.150" v="2575"/>
        <pc:sldMkLst>
          <pc:docMk/>
          <pc:sldMk cId="3808507252" sldId="279"/>
        </pc:sldMkLst>
        <pc:spChg chg="mod">
          <ac:chgData name="Paavola Pihla" userId="8d22072d-f68c-4a0c-8504-e7a58232cc28" providerId="ADAL" clId="{95285280-F18E-4F48-AA83-09FF6E737585}" dt="2023-08-28T12:04:45.150" v="2575"/>
          <ac:spMkLst>
            <pc:docMk/>
            <pc:sldMk cId="3808507252" sldId="279"/>
            <ac:spMk id="2" creationId="{EE50EAFE-7944-529C-60CD-E3FAE9513C45}"/>
          </ac:spMkLst>
        </pc:spChg>
      </pc:sldChg>
      <pc:sldChg chg="modSp mod">
        <pc:chgData name="Paavola Pihla" userId="8d22072d-f68c-4a0c-8504-e7a58232cc28" providerId="ADAL" clId="{95285280-F18E-4F48-AA83-09FF6E737585}" dt="2023-08-28T11:39:41.104" v="1690"/>
        <pc:sldMkLst>
          <pc:docMk/>
          <pc:sldMk cId="804006623" sldId="280"/>
        </pc:sldMkLst>
        <pc:spChg chg="mod">
          <ac:chgData name="Paavola Pihla" userId="8d22072d-f68c-4a0c-8504-e7a58232cc28" providerId="ADAL" clId="{95285280-F18E-4F48-AA83-09FF6E737585}" dt="2023-08-28T11:39:41.104" v="1690"/>
          <ac:spMkLst>
            <pc:docMk/>
            <pc:sldMk cId="804006623" sldId="280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1:35:16.820" v="1560" actId="255"/>
          <ac:spMkLst>
            <pc:docMk/>
            <pc:sldMk cId="804006623" sldId="280"/>
            <ac:spMk id="3" creationId="{ABBCF399-66E4-4026-6A07-78B45968A4E3}"/>
          </ac:spMkLst>
        </pc:spChg>
      </pc:sldChg>
      <pc:sldChg chg="modSp mod">
        <pc:chgData name="Paavola Pihla" userId="8d22072d-f68c-4a0c-8504-e7a58232cc28" providerId="ADAL" clId="{95285280-F18E-4F48-AA83-09FF6E737585}" dt="2023-08-28T11:41:40.101" v="1695"/>
        <pc:sldMkLst>
          <pc:docMk/>
          <pc:sldMk cId="4137929141" sldId="283"/>
        </pc:sldMkLst>
        <pc:spChg chg="mod">
          <ac:chgData name="Paavola Pihla" userId="8d22072d-f68c-4a0c-8504-e7a58232cc28" providerId="ADAL" clId="{95285280-F18E-4F48-AA83-09FF6E737585}" dt="2023-08-28T11:41:01.598" v="1692"/>
          <ac:spMkLst>
            <pc:docMk/>
            <pc:sldMk cId="4137929141" sldId="283"/>
            <ac:spMk id="2" creationId="{E95F8263-4AC3-84E1-6233-14319AF986EC}"/>
          </ac:spMkLst>
        </pc:spChg>
        <pc:spChg chg="mod">
          <ac:chgData name="Paavola Pihla" userId="8d22072d-f68c-4a0c-8504-e7a58232cc28" providerId="ADAL" clId="{95285280-F18E-4F48-AA83-09FF6E737585}" dt="2023-08-28T11:41:40.101" v="1695"/>
          <ac:spMkLst>
            <pc:docMk/>
            <pc:sldMk cId="4137929141" sldId="283"/>
            <ac:spMk id="3" creationId="{ABBCF399-66E4-4026-6A07-78B45968A4E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5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900" dirty="0"/>
              <a:t>Tapaamisessa pohditaan, mitä järjestelyjä tarvitset ja kuinka pitkäksi aikaa. Suositus on voimassa kaikissa Aallon korkeakouluissa.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3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900" dirty="0"/>
              <a:t>Tapaamisessa pohditaan, mitä järjestelyjä tarvitset ja kuinka pitkäksi aikaa. Suositus on voimassa kaikissa Aallon korkeakouluissa.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0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6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aalto.fi/snapchat/" TargetMode="External"/><Relationship Id="rId3" Type="http://schemas.openxmlformats.org/officeDocument/2006/relationships/hyperlink" Target="https://www.linkedin.com/school/aalto-university/" TargetMode="External"/><Relationship Id="rId7" Type="http://schemas.openxmlformats.org/officeDocument/2006/relationships/hyperlink" Target="https://www.youtube.com/user/aaltouniversity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s://www.facebook.com/AaltoCHEM" TargetMode="External"/><Relationship Id="rId5" Type="http://schemas.openxmlformats.org/officeDocument/2006/relationships/hyperlink" Target="https://twitter.com/aaltouniversity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instagram.com/aaltochem" TargetMode="External"/><Relationship Id="rId1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Date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976"/>
            <a:ext cx="1678472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Body slide title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dd.mm</a:t>
            </a:r>
            <a:r>
              <a:rPr lang="fi-FI" err="1"/>
              <a:t>.</a:t>
            </a:r>
            <a:r>
              <a:rPr lang="fi-FI"/>
              <a:t>yyyy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25" name="Kuva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280350"/>
            <a:ext cx="1896426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020AF12-D56E-498E-A377-D75A71292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5DA4A6F-F7A1-4411-8BAA-C580374FD4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0ED4C40C-12FC-4759-BFA3-562AD20FCB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2014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F8D91076-1BC2-425C-83A2-DF76E9C9E3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2015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DF5BDC8-1016-4ED3-9356-4CA7AB8ED5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2016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25CD4944-698A-4652-8D6A-B43E4043A2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2017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28C59DAC-54CA-4CD0-95BE-D2E13DC949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2018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2E4FCA0-E14A-40FE-9832-27594DF7DC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2C2588E-1720-4DA9-865C-DAA0C40D91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C3C98BA-790B-49C2-A3A0-D5A46D347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dd.mm</a:t>
            </a:r>
            <a:r>
              <a:rPr lang="fi-FI" err="1"/>
              <a:t>.</a:t>
            </a:r>
            <a:r>
              <a:rPr lang="fi-FI"/>
              <a:t>yyyy</a:t>
            </a:r>
            <a:endParaRPr lang="fi-FI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Body slide title </a:t>
            </a:r>
            <a:endParaRPr lang="fi-FI" dirty="0"/>
          </a:p>
        </p:txBody>
      </p:sp>
      <p:pic>
        <p:nvPicPr>
          <p:cNvPr id="21" name="Kuva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ED6F545C-CF14-4968-B28F-C6C6E8DF0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1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A22CFE27-58F2-46EB-A47E-334338DDA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D24326F-C4D0-4374-8124-48A0290377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AA97E32F-E941-44C3-B777-B885E9B17A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D24C122A-D487-49E8-928F-6817DA8674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265E130-2B28-4DE8-8442-5AC98BA95F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ED6EB-2B70-4EDB-8B4B-6410DF2E76C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EA22680-71AE-4B13-9B6D-0F761EFEF142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1717070-6133-4D92-8601-79223D59D4D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2015ED-4580-48C4-9F34-38E3E96BA9F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976"/>
            <a:ext cx="1678472" cy="1674000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47549577-46BE-47A5-B0FD-2E560D9BBFE5}"/>
              </a:ext>
            </a:extLst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sv-FI" sz="1800" spc="0" baseline="0" noProof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21A8E31-30D7-44E9-AB14-DA4E6E080DFC}"/>
              </a:ext>
            </a:extLst>
          </p:cNvPr>
          <p:cNvGrpSpPr/>
          <p:nvPr userDrawn="1"/>
        </p:nvGrpSpPr>
        <p:grpSpPr>
          <a:xfrm>
            <a:off x="3080871" y="2840217"/>
            <a:ext cx="2982257" cy="419100"/>
            <a:chOff x="3079396" y="2265361"/>
            <a:chExt cx="2982257" cy="419100"/>
          </a:xfrm>
        </p:grpSpPr>
        <p:pic>
          <p:nvPicPr>
            <p:cNvPr id="15" name="Picture 5">
              <a:hlinkClick r:id="rId3"/>
              <a:extLst>
                <a:ext uri="{FF2B5EF4-FFF2-40B4-BE49-F238E27FC236}">
                  <a16:creationId xmlns:a16="http://schemas.microsoft.com/office/drawing/2014/main" id="{871D5BC1-FCE8-4152-BC72-99BE8272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553" y="2265361"/>
              <a:ext cx="419100" cy="419100"/>
            </a:xfrm>
            <a:prstGeom prst="rect">
              <a:avLst/>
            </a:prstGeom>
          </p:spPr>
        </p:pic>
        <p:pic>
          <p:nvPicPr>
            <p:cNvPr id="17" name="Picture 6">
              <a:hlinkClick r:id="rId5"/>
              <a:extLst>
                <a:ext uri="{FF2B5EF4-FFF2-40B4-BE49-F238E27FC236}">
                  <a16:creationId xmlns:a16="http://schemas.microsoft.com/office/drawing/2014/main" id="{BB8E0826-320B-40DE-8186-F67011813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9898" y="2265361"/>
              <a:ext cx="419100" cy="419100"/>
            </a:xfrm>
            <a:prstGeom prst="rect">
              <a:avLst/>
            </a:prstGeom>
          </p:spPr>
        </p:pic>
        <p:pic>
          <p:nvPicPr>
            <p:cNvPr id="18" name="Picture 7">
              <a:hlinkClick r:id="rId7"/>
              <a:extLst>
                <a:ext uri="{FF2B5EF4-FFF2-40B4-BE49-F238E27FC236}">
                  <a16:creationId xmlns:a16="http://schemas.microsoft.com/office/drawing/2014/main" id="{BF3DABAB-CE5C-4C53-9A1A-067362F20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7449" y="2265361"/>
              <a:ext cx="419100" cy="419100"/>
            </a:xfrm>
            <a:prstGeom prst="rect">
              <a:avLst/>
            </a:prstGeom>
          </p:spPr>
        </p:pic>
        <p:pic>
          <p:nvPicPr>
            <p:cNvPr id="20" name="Picture 8">
              <a:hlinkClick r:id="rId9"/>
              <a:extLst>
                <a:ext uri="{FF2B5EF4-FFF2-40B4-BE49-F238E27FC236}">
                  <a16:creationId xmlns:a16="http://schemas.microsoft.com/office/drawing/2014/main" id="{32905B0C-5720-48C0-84A9-A75503CD7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2347" y="2265361"/>
              <a:ext cx="419100" cy="419100"/>
            </a:xfrm>
            <a:prstGeom prst="rect">
              <a:avLst/>
            </a:prstGeom>
          </p:spPr>
        </p:pic>
        <p:pic>
          <p:nvPicPr>
            <p:cNvPr id="21" name="Picture 9">
              <a:hlinkClick r:id="rId11"/>
              <a:extLst>
                <a:ext uri="{FF2B5EF4-FFF2-40B4-BE49-F238E27FC236}">
                  <a16:creationId xmlns:a16="http://schemas.microsoft.com/office/drawing/2014/main" id="{16DA1C8D-301B-4468-BF24-5AEDD94EB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79396" y="2265361"/>
              <a:ext cx="444500" cy="419100"/>
            </a:xfrm>
            <a:prstGeom prst="rect">
              <a:avLst/>
            </a:prstGeom>
          </p:spPr>
        </p:pic>
        <p:pic>
          <p:nvPicPr>
            <p:cNvPr id="22" name="Picture 11">
              <a:hlinkClick r:id="rId13"/>
              <a:extLst>
                <a:ext uri="{FF2B5EF4-FFF2-40B4-BE49-F238E27FC236}">
                  <a16:creationId xmlns:a16="http://schemas.microsoft.com/office/drawing/2014/main" id="{C8340BA9-9FAD-4A93-AA19-92ACCFC8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35000" y="2265361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noProof="0"/>
              <a:t>Click icon to add image.</a:t>
            </a:r>
          </a:p>
          <a:p>
            <a:r>
              <a:rPr lang="fi-FI" noProof="0"/>
              <a:t>Fit the image to frame </a:t>
            </a:r>
            <a:br>
              <a:rPr lang="fi-FI" noProof="0"/>
            </a:br>
            <a:r>
              <a:rPr lang="fi-FI" noProof="0"/>
              <a:t>by choosing: </a:t>
            </a:r>
            <a:br>
              <a:rPr lang="fi-FI" noProof="0"/>
            </a:br>
            <a:r>
              <a:rPr lang="fi-FI" noProof="0"/>
              <a:t>crop&gt;fit / rajaa&gt;sovita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976"/>
            <a:ext cx="1678472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280350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" y="4280350"/>
            <a:ext cx="1896426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Your text here</a:t>
            </a:r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Your text here</a:t>
            </a:r>
          </a:p>
        </p:txBody>
      </p:sp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" y="4284577"/>
            <a:ext cx="1982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FB6F1C06-C3A1-42BC-A79E-CE731FBA5A30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6645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15" r:id="rId9"/>
    <p:sldLayoutId id="2147483691" r:id="rId10"/>
    <p:sldLayoutId id="2147483699" r:id="rId11"/>
    <p:sldLayoutId id="214748367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sv/stod-for-studierna/kombinera-tavlingsidrott-och-studier-vid-aalt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sv/aalto-universitetet/tillganglighet" TargetMode="External"/><Relationship Id="rId7" Type="http://schemas.openxmlformats.org/officeDocument/2006/relationships/hyperlink" Target="https://www.aalto.fi/sv/stod-for-studierna/kombinera-tavlingsidrott-och-studier-vid-aalto" TargetMode="External"/><Relationship Id="rId2" Type="http://schemas.openxmlformats.org/officeDocument/2006/relationships/hyperlink" Target="https://www.aalto.fi/sv/tjanster/individuella-studiearrangeman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alto.fi/sv/studera-vid-aalto/studiekompetens" TargetMode="External"/><Relationship Id="rId5" Type="http://schemas.openxmlformats.org/officeDocument/2006/relationships/hyperlink" Target="https://www.aalto.fi/sv/studera-vid-aalto/starting-point-of-wellbeing" TargetMode="External"/><Relationship Id="rId4" Type="http://schemas.openxmlformats.org/officeDocument/2006/relationships/hyperlink" Target="https://www.aalto.fi/sv/stod-for-studierna/stod-vid-trakasserier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su.aalto.fi/student/frontpage" TargetMode="External"/><Relationship Id="rId2" Type="http://schemas.openxmlformats.org/officeDocument/2006/relationships/hyperlink" Target="https://www.aalto.fi/sv/studentguid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alto.fi/fi/opetus-ja-oppiminen/mystudies-ohjeet" TargetMode="External"/><Relationship Id="rId4" Type="http://schemas.openxmlformats.org/officeDocument/2006/relationships/hyperlink" Target="https://mycourses.aalto.fi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alto.fi/sv/ansokningar-anvisningar-och-regler/tentamensregler-for-aalto-universitetet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alto.fi/sv/program/kandidatprogrammet-i-kemiteknik/planera-dina-studier#0-planera-dina-studier-vid-hogskolan-for-kemiteknik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aalto.fi/sv/ansokningar-anvisningar-och-regler/respons-och-enkater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sv/tjanster/tilltradesratt-med-hrt-kortet" TargetMode="External"/><Relationship Id="rId2" Type="http://schemas.openxmlformats.org/officeDocument/2006/relationships/hyperlink" Target="https://idcard.aalto.fi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mo.aalto.fi/chemabc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sv/program/kandidatprogrammet-i-kemiteknik/modellasordning" TargetMode="External"/><Relationship Id="rId2" Type="http://schemas.openxmlformats.org/officeDocument/2006/relationships/hyperlink" Target="https://www.aalto.fi/sv/studentguide/lasarskalender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alto.fi/sv/ansokningar-anvisningar-och-regler/sisus-allmanna-funktioner#2-tajmningsmodel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tudentservices@aalto.fi" TargetMode="External"/><Relationship Id="rId2" Type="http://schemas.openxmlformats.org/officeDocument/2006/relationships/hyperlink" Target="https://www.aalto.fi/sv/stod-for-studierna/starting-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alto.fi/sv/studera-vid-aalto/starting-point-of-wellbe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sv/tjanster/individuella-studiearrangema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err="1"/>
              <a:t>Studier</a:t>
            </a:r>
            <a:r>
              <a:rPr lang="fi-FI" sz="3600" dirty="0"/>
              <a:t> i </a:t>
            </a:r>
            <a:r>
              <a:rPr lang="fi-FI" sz="3600" dirty="0" err="1"/>
              <a:t>kemiteknik</a:t>
            </a:r>
            <a:endParaRPr lang="fi-FI" sz="360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 err="1"/>
              <a:t>Praktikaliteter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/>
              <a:t>Kari Lehti </a:t>
            </a:r>
            <a:r>
              <a:rPr lang="fi-FI" dirty="0" err="1"/>
              <a:t>och</a:t>
            </a:r>
            <a:r>
              <a:rPr lang="fi-FI" dirty="0"/>
              <a:t> Pekka Tolvanen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/>
              <a:t>29.8.2023</a:t>
            </a:r>
          </a:p>
        </p:txBody>
      </p:sp>
      <p:pic>
        <p:nvPicPr>
          <p:cNvPr id="9" name="Picture Placeholder 8" descr="A group of people in a lecture hall, several laptop computers ">
            <a:extLst>
              <a:ext uri="{FF2B5EF4-FFF2-40B4-BE49-F238E27FC236}">
                <a16:creationId xmlns:a16="http://schemas.microsoft.com/office/drawing/2014/main" id="{589D68A7-6BC9-1134-6BE8-4C5D4EA02E2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21497" b="3595"/>
          <a:stretch/>
        </p:blipFill>
        <p:spPr>
          <a:xfrm>
            <a:off x="4564419" y="0"/>
            <a:ext cx="4579582" cy="5143500"/>
          </a:xfrm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Individuella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studiearrangemang</a:t>
            </a:r>
            <a:r>
              <a:rPr lang="en-US" sz="3200" dirty="0">
                <a:ea typeface="ＭＳ Ｐゴシック" pitchFamily="-108" charset="-128"/>
              </a:rPr>
              <a:t> 2/2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sv-SE" sz="2400" dirty="0"/>
              <a:t>Gör så här om du behöver personliga studiearrangemang:</a:t>
            </a:r>
            <a:endParaRPr lang="fi-FI" sz="2400" dirty="0"/>
          </a:p>
          <a:p>
            <a:pPr marL="342900" indent="-342900">
              <a:buFont typeface="+mj-lt"/>
              <a:buAutoNum type="arabicPeriod"/>
            </a:pPr>
            <a:r>
              <a:rPr lang="fi-FI" sz="1600" dirty="0" err="1"/>
              <a:t>Ta</a:t>
            </a:r>
            <a:r>
              <a:rPr lang="fi-FI" sz="1600" dirty="0"/>
              <a:t> </a:t>
            </a:r>
            <a:r>
              <a:rPr lang="fi-FI" sz="1600" dirty="0" err="1"/>
              <a:t>kontakt</a:t>
            </a:r>
            <a:r>
              <a:rPr lang="fi-FI" sz="1600" dirty="0"/>
              <a:t> </a:t>
            </a:r>
            <a:r>
              <a:rPr lang="fi-FI" sz="1600" dirty="0" err="1"/>
              <a:t>med</a:t>
            </a:r>
            <a:r>
              <a:rPr lang="fi-FI" sz="1600" dirty="0"/>
              <a:t> </a:t>
            </a:r>
            <a:r>
              <a:rPr lang="fi-FI" sz="1600" dirty="0" err="1"/>
              <a:t>kandiplaneraren</a:t>
            </a:r>
            <a:r>
              <a:rPr lang="fi-FI" sz="1600" dirty="0"/>
              <a:t> (Kari Lehti) </a:t>
            </a:r>
            <a:r>
              <a:rPr lang="fi-FI" sz="1600" dirty="0" err="1"/>
              <a:t>och</a:t>
            </a:r>
            <a:r>
              <a:rPr lang="fi-FI" sz="1600" dirty="0"/>
              <a:t> </a:t>
            </a:r>
            <a:r>
              <a:rPr lang="fi-FI" sz="1600" dirty="0" err="1"/>
              <a:t>boka</a:t>
            </a:r>
            <a:r>
              <a:rPr lang="fi-FI" sz="1600" dirty="0"/>
              <a:t> </a:t>
            </a:r>
            <a:r>
              <a:rPr lang="fi-FI" sz="1600" dirty="0" err="1"/>
              <a:t>tid</a:t>
            </a:r>
            <a:endParaRPr lang="fi-FI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Ta med intyg från läkare, psykolog eller annan sakkunnig till mötet.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Du får en skriftlig rekommendation om de överenskomna arrangemangen.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Visa rekommendationen för läraren och tentamensordnaren så tidigt som möjligt, senast vid första lektionen eller anmälan till tentamen.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 err="1"/>
              <a:t>Kontakta</a:t>
            </a:r>
            <a:r>
              <a:rPr lang="fi-FI" sz="1600" dirty="0"/>
              <a:t> </a:t>
            </a:r>
            <a:r>
              <a:rPr lang="fi-FI" sz="1600" dirty="0" err="1"/>
              <a:t>kandiplaneraren</a:t>
            </a:r>
            <a:r>
              <a:rPr lang="fi-FI" sz="1600" dirty="0"/>
              <a:t> </a:t>
            </a:r>
            <a:r>
              <a:rPr lang="fi-FI" sz="1600" dirty="0" err="1"/>
              <a:t>vid</a:t>
            </a:r>
            <a:r>
              <a:rPr lang="fi-FI" sz="1600" dirty="0"/>
              <a:t> </a:t>
            </a:r>
            <a:r>
              <a:rPr lang="fi-FI" sz="1600" dirty="0" err="1"/>
              <a:t>problemfall</a:t>
            </a:r>
            <a:endParaRPr lang="fi-F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42942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sv-SE" sz="3200" dirty="0" err="1">
                <a:ea typeface="ＭＳ Ｐゴシック" pitchFamily="-108" charset="-128"/>
              </a:rPr>
              <a:t>kombinering</a:t>
            </a:r>
            <a:r>
              <a:rPr lang="sv-SE" sz="3200" dirty="0">
                <a:ea typeface="ＭＳ Ｐゴシック" pitchFamily="-108" charset="-128"/>
              </a:rPr>
              <a:t> av tävlingsidrott och studier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sz="1800" dirty="0"/>
              <a:t>Aalto-</a:t>
            </a:r>
            <a:r>
              <a:rPr lang="fi-FI" sz="1800" dirty="0" err="1"/>
              <a:t>universitetet</a:t>
            </a:r>
            <a:r>
              <a:rPr lang="fi-FI" sz="1800" dirty="0"/>
              <a:t> </a:t>
            </a:r>
            <a:r>
              <a:rPr lang="fi-FI" sz="1800" dirty="0" err="1"/>
              <a:t>erbjuder</a:t>
            </a:r>
            <a:r>
              <a:rPr lang="fi-FI" sz="1800" dirty="0"/>
              <a:t> </a:t>
            </a:r>
            <a:r>
              <a:rPr lang="sv-SE" sz="1800" dirty="0"/>
              <a:t>studerande som hör till huvudstadsregionens idrottsakademi </a:t>
            </a:r>
            <a:r>
              <a:rPr lang="sv-SE" sz="1800" dirty="0" err="1"/>
              <a:t>Urhea</a:t>
            </a:r>
            <a:r>
              <a:rPr lang="sv-SE" sz="1800" dirty="0"/>
              <a:t>:</a:t>
            </a:r>
            <a:endParaRPr lang="fi-FI" sz="1800" dirty="0"/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Stöd och </a:t>
            </a:r>
            <a:r>
              <a:rPr lang="sv-SE" sz="1600" b="0" dirty="0">
                <a:solidFill>
                  <a:srgbClr val="000000"/>
                </a:solidFill>
                <a:latin typeface="Arial" panose="020B0604020202020204" pitchFamily="34" charset="0"/>
              </a:rPr>
              <a:t>hand</a:t>
            </a:r>
            <a:r>
              <a:rPr lang="sv-SE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ledning vid planering och schemaläggning av studier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sv-SE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Möjligheten att förhandla om </a:t>
            </a:r>
            <a:r>
              <a:rPr lang="sv-SE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tentmöjligheter</a:t>
            </a:r>
            <a:r>
              <a:rPr lang="sv-SE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och alternativa prestationsmetoder i kurser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Idrottskarriär beaktas vid eventuellt beviljande av ytterligare tid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fi-FI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Möjlighet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i-FI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i-FI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genomföra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Urhea-</a:t>
            </a:r>
            <a:r>
              <a:rPr lang="fi-FI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kurser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2 x 3 </a:t>
            </a:r>
            <a:r>
              <a:rPr lang="en-US" sz="1600" b="0" dirty="0" err="1">
                <a:solidFill>
                  <a:srgbClr val="000000"/>
                </a:solidFill>
                <a:latin typeface="Arial" panose="020B0604020202020204" pitchFamily="34" charset="0"/>
              </a:rPr>
              <a:t>studiepoäng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Ett gemensamt evenemang en gång om året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Studentguiden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: </a:t>
            </a:r>
            <a:r>
              <a:rPr lang="sv-S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Kombinera tävlingsidrott och studier vid Aalto</a:t>
            </a:r>
            <a:endParaRPr lang="en-US" sz="18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6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välmående: </a:t>
            </a:r>
            <a:r>
              <a:rPr lang="en-US" sz="3200" dirty="0" err="1"/>
              <a:t>Akademisk</a:t>
            </a:r>
            <a:r>
              <a:rPr lang="en-US" sz="3200" dirty="0"/>
              <a:t> </a:t>
            </a:r>
            <a:r>
              <a:rPr lang="en-US" sz="3200" dirty="0" err="1"/>
              <a:t>handledning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kandistudier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 err="1"/>
              <a:t>Mål</a:t>
            </a:r>
            <a:r>
              <a:rPr lang="fi-FI" sz="1600" dirty="0"/>
              <a:t>:</a:t>
            </a:r>
          </a:p>
          <a:p>
            <a:pPr marL="971550" lvl="1" indent="-342900"/>
            <a:r>
              <a:rPr lang="sv-SE" sz="1600" dirty="0"/>
              <a:t>Lär känna den akademiska personalen</a:t>
            </a:r>
          </a:p>
          <a:p>
            <a:pPr marL="971550" lvl="1" indent="-342900"/>
            <a:r>
              <a:rPr lang="sv-SE" sz="1600" dirty="0"/>
              <a:t>Möjlighet att diskutera frågor relaterade till studier, såsom val av huvud- och biämne</a:t>
            </a:r>
          </a:p>
          <a:p>
            <a:pPr marL="971550" lvl="1" indent="-342900"/>
            <a:r>
              <a:rPr lang="sv-SE" sz="1600" dirty="0"/>
              <a:t>Möjlighet att diskutera karriärmöjligheter och olika karriärvägar som branschen erbjuder</a:t>
            </a:r>
          </a:p>
          <a:p>
            <a:pPr marL="971550" lvl="1" indent="-342900"/>
            <a:r>
              <a:rPr lang="sv-SE" sz="1600" dirty="0"/>
              <a:t>Uppmuntra studenter i deras studier och karriärplaner</a:t>
            </a:r>
          </a:p>
          <a:p>
            <a:pPr marL="971550" lvl="1" indent="-342900"/>
            <a:r>
              <a:rPr lang="sv-SE" sz="1600" dirty="0"/>
              <a:t>Förbättra motivationen och stödjer studiernas framgång</a:t>
            </a:r>
          </a:p>
          <a:p>
            <a:pPr marL="971550" lvl="1" indent="-342900"/>
            <a:r>
              <a:rPr lang="en-US" sz="1600" dirty="0" err="1"/>
              <a:t>Förbättra</a:t>
            </a:r>
            <a:r>
              <a:rPr lang="en-US" sz="1600" dirty="0"/>
              <a:t> </a:t>
            </a:r>
            <a:r>
              <a:rPr lang="en-US" sz="1600" dirty="0" err="1"/>
              <a:t>studerandenas</a:t>
            </a:r>
            <a:r>
              <a:rPr lang="en-US" sz="1600" dirty="0"/>
              <a:t> </a:t>
            </a:r>
            <a:r>
              <a:rPr lang="en-US" sz="1600" dirty="0" err="1"/>
              <a:t>välmående</a:t>
            </a:r>
            <a:endParaRPr lang="en-US" sz="1600" dirty="0"/>
          </a:p>
          <a:p>
            <a:pPr marL="971550" lvl="1" indent="-342900"/>
            <a:r>
              <a:rPr lang="en-US" sz="1600" dirty="0" err="1"/>
              <a:t>Upptäcka</a:t>
            </a:r>
            <a:r>
              <a:rPr lang="en-US" sz="1600" dirty="0"/>
              <a:t> </a:t>
            </a:r>
            <a:r>
              <a:rPr lang="en-US" sz="1600" dirty="0" err="1"/>
              <a:t>utmaningar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svårigheter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/>
              <a:t>Närmare vid den akademiska handledningens kick off </a:t>
            </a:r>
            <a:r>
              <a:rPr lang="sv-SE" sz="1600" dirty="0" err="1"/>
              <a:t>kl</a:t>
            </a:r>
            <a:r>
              <a:rPr lang="sv-SE" sz="1600" dirty="0"/>
              <a:t> 15:15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410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välmående: </a:t>
            </a:r>
            <a:r>
              <a:rPr lang="en-US" sz="3200" dirty="0" err="1">
                <a:ea typeface="ＭＳ Ｐゴシック" pitchFamily="-108" charset="-128"/>
              </a:rPr>
              <a:t>länker</a:t>
            </a:r>
            <a:r>
              <a:rPr lang="en-US" sz="3200" dirty="0">
                <a:ea typeface="ＭＳ Ｐゴシック" pitchFamily="-108" charset="-128"/>
              </a:rPr>
              <a:t> till </a:t>
            </a:r>
            <a:r>
              <a:rPr lang="en-US" sz="3200" dirty="0" err="1">
                <a:ea typeface="ＭＳ Ｐゴシック" pitchFamily="-108" charset="-128"/>
              </a:rPr>
              <a:t>Studentguiden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hlinkClick r:id="rId2"/>
              </a:rPr>
              <a:t>Individuella</a:t>
            </a:r>
            <a:r>
              <a:rPr lang="fi-FI" sz="2000" dirty="0">
                <a:hlinkClick r:id="rId2"/>
              </a:rPr>
              <a:t> </a:t>
            </a:r>
            <a:r>
              <a:rPr lang="fi-FI" sz="2000" dirty="0" err="1">
                <a:hlinkClick r:id="rId2"/>
              </a:rPr>
              <a:t>studiearrangemang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hlinkClick r:id="rId3"/>
              </a:rPr>
              <a:t>Tillgänglighet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hlinkClick r:id="rId4"/>
              </a:rPr>
              <a:t>Stöd</a:t>
            </a:r>
            <a:r>
              <a:rPr lang="fi-FI" sz="2000" dirty="0">
                <a:hlinkClick r:id="rId4"/>
              </a:rPr>
              <a:t> </a:t>
            </a:r>
            <a:r>
              <a:rPr lang="fi-FI" sz="2000" dirty="0" err="1">
                <a:hlinkClick r:id="rId4"/>
              </a:rPr>
              <a:t>vid</a:t>
            </a:r>
            <a:r>
              <a:rPr lang="fi-FI" sz="2000" dirty="0">
                <a:hlinkClick r:id="rId4"/>
              </a:rPr>
              <a:t> </a:t>
            </a:r>
            <a:r>
              <a:rPr lang="fi-FI" sz="2000" dirty="0" err="1">
                <a:hlinkClick r:id="rId4"/>
              </a:rPr>
              <a:t>trakasserier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hlinkClick r:id="rId5"/>
              </a:rPr>
              <a:t>Starting</a:t>
            </a:r>
            <a:r>
              <a:rPr lang="fi-FI" sz="2000" dirty="0">
                <a:hlinkClick r:id="rId5"/>
              </a:rPr>
              <a:t> Point of </a:t>
            </a:r>
            <a:r>
              <a:rPr lang="fi-FI" sz="2000" dirty="0" err="1">
                <a:hlinkClick r:id="rId5"/>
              </a:rPr>
              <a:t>Wellbeing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hlinkClick r:id="rId6"/>
              </a:rPr>
              <a:t>Studiekompetens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hlinkClick r:id="rId7"/>
              </a:rPr>
              <a:t>Kombinera tävlingsidrott och studier vid Aalto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05814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Akademisk</a:t>
            </a:r>
            <a:r>
              <a:rPr lang="en-US" sz="1800" dirty="0"/>
              <a:t> </a:t>
            </a:r>
            <a:r>
              <a:rPr lang="en-US" sz="1800" dirty="0" err="1"/>
              <a:t>frihet</a:t>
            </a:r>
            <a:r>
              <a:rPr lang="en-US" sz="1800" dirty="0"/>
              <a:t>: </a:t>
            </a:r>
            <a:r>
              <a:rPr lang="sv-SE" sz="1800" dirty="0"/>
              <a:t>studerandes frihet och rätt att lära sig, göra studierelaterade val, planera studier och frihet att delta i undervisning.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/>
              <a:t>Akademiskt</a:t>
            </a:r>
            <a:r>
              <a:rPr lang="fi-FI" sz="1800" dirty="0"/>
              <a:t> </a:t>
            </a:r>
            <a:r>
              <a:rPr lang="fi-FI" sz="1800" dirty="0" err="1"/>
              <a:t>ansvar</a:t>
            </a:r>
            <a:r>
              <a:rPr lang="fi-FI" sz="1800" dirty="0"/>
              <a:t>: </a:t>
            </a:r>
            <a:r>
              <a:rPr lang="sv-SE" sz="1800" dirty="0"/>
              <a:t>ansvar för eget lärande och studiernas framsteg.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altLang="en-US" sz="3200" dirty="0" err="1">
                <a:ea typeface="ＭＳ Ｐゴシック" panose="020B0600070205080204" pitchFamily="34" charset="-128"/>
              </a:rPr>
              <a:t>Akademisk</a:t>
            </a:r>
            <a:r>
              <a:rPr lang="fi-FI" altLang="en-US" sz="3200" dirty="0">
                <a:ea typeface="ＭＳ Ｐゴシック" panose="020B0600070205080204" pitchFamily="34" charset="-128"/>
              </a:rPr>
              <a:t> </a:t>
            </a:r>
            <a:r>
              <a:rPr lang="fi-FI" altLang="en-US" sz="3200" dirty="0" err="1">
                <a:ea typeface="ＭＳ Ｐゴシック" panose="020B0600070205080204" pitchFamily="34" charset="-128"/>
              </a:rPr>
              <a:t>frihet</a:t>
            </a:r>
            <a:r>
              <a:rPr lang="fi-FI" altLang="en-US" sz="3200" dirty="0">
                <a:ea typeface="ＭＳ Ｐゴシック" panose="020B0600070205080204" pitchFamily="34" charset="-128"/>
              </a:rPr>
              <a:t> </a:t>
            </a:r>
            <a:r>
              <a:rPr lang="fi-FI" altLang="en-US" sz="3200" dirty="0" err="1">
                <a:ea typeface="ＭＳ Ｐゴシック" panose="020B0600070205080204" pitchFamily="34" charset="-128"/>
              </a:rPr>
              <a:t>och</a:t>
            </a:r>
            <a:r>
              <a:rPr lang="fi-FI" altLang="en-US" sz="3200" dirty="0">
                <a:ea typeface="ＭＳ Ｐゴシック" panose="020B0600070205080204" pitchFamily="34" charset="-128"/>
              </a:rPr>
              <a:t> </a:t>
            </a:r>
            <a:r>
              <a:rPr lang="fi-FI" altLang="en-US" sz="3200" dirty="0" err="1">
                <a:ea typeface="ＭＳ Ｐゴシック" panose="020B0600070205080204" pitchFamily="34" charset="-128"/>
              </a:rPr>
              <a:t>ansvar</a:t>
            </a:r>
            <a:endParaRPr lang="fi-FI" altLang="en-US" sz="3200" dirty="0">
              <a:ea typeface="ＭＳ Ｐゴシック" panose="020B0600070205080204" pitchFamily="34" charset="-128"/>
            </a:endParaRPr>
          </a:p>
        </p:txBody>
      </p:sp>
      <p:pic>
        <p:nvPicPr>
          <p:cNvPr id="6" name="Picture Placeholder 5" descr="A group of women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DAC390A6-88EA-FF03-3C02-E7DD1788932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27653" r="14877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2023257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altLang="en-US" sz="3200" dirty="0" err="1">
                <a:ea typeface="ＭＳ Ｐゴシック" panose="020B0600070205080204" pitchFamily="34" charset="-128"/>
              </a:rPr>
              <a:t>Akademisk</a:t>
            </a:r>
            <a:r>
              <a:rPr lang="fi-FI" altLang="en-US" sz="3200" dirty="0">
                <a:ea typeface="ＭＳ Ｐゴシック" panose="020B0600070205080204" pitchFamily="34" charset="-128"/>
              </a:rPr>
              <a:t> </a:t>
            </a:r>
            <a:r>
              <a:rPr lang="fi-FI" altLang="en-US" sz="3200" dirty="0" err="1">
                <a:ea typeface="ＭＳ Ｐゴシック" panose="020B0600070205080204" pitchFamily="34" charset="-128"/>
              </a:rPr>
              <a:t>frihet</a:t>
            </a:r>
            <a:r>
              <a:rPr lang="fi-FI" altLang="en-US" sz="3200" dirty="0">
                <a:ea typeface="ＭＳ Ｐゴシック" panose="020B0600070205080204" pitchFamily="34" charset="-128"/>
              </a:rPr>
              <a:t> </a:t>
            </a:r>
            <a:r>
              <a:rPr lang="fi-FI" altLang="en-US" sz="3200" dirty="0" err="1">
                <a:ea typeface="ＭＳ Ｐゴシック" panose="020B0600070205080204" pitchFamily="34" charset="-128"/>
              </a:rPr>
              <a:t>och</a:t>
            </a:r>
            <a:r>
              <a:rPr lang="fi-FI" altLang="en-US" sz="3200" dirty="0">
                <a:ea typeface="ＭＳ Ｐゴシック" panose="020B0600070205080204" pitchFamily="34" charset="-128"/>
              </a:rPr>
              <a:t> </a:t>
            </a:r>
            <a:r>
              <a:rPr lang="fi-FI" altLang="en-US" sz="3200" dirty="0" err="1">
                <a:ea typeface="ＭＳ Ｐゴシック" panose="020B0600070205080204" pitchFamily="34" charset="-128"/>
              </a:rPr>
              <a:t>ansvar</a:t>
            </a:r>
            <a:r>
              <a:rPr lang="en-US" altLang="en-US" sz="3200" dirty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ea typeface="ＭＳ Ｐゴシック" panose="020B0600070205080204" pitchFamily="34" charset="-128"/>
              </a:rPr>
              <a:t>i</a:t>
            </a:r>
            <a:r>
              <a:rPr lang="en-US" altLang="en-US" sz="3200" dirty="0"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ea typeface="ＭＳ Ｐゴシック" panose="020B0600070205080204" pitchFamily="34" charset="-128"/>
              </a:rPr>
              <a:t>praktiken</a:t>
            </a:r>
            <a:endParaRPr lang="fi-FI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8492897" cy="30494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Läs</a:t>
            </a:r>
            <a:r>
              <a:rPr lang="en-US" sz="1600" dirty="0"/>
              <a:t> din aalto.fi -</a:t>
            </a:r>
            <a:r>
              <a:rPr lang="en-US" sz="1600" dirty="0" err="1"/>
              <a:t>epost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Följ</a:t>
            </a:r>
            <a:r>
              <a:rPr lang="en-US" sz="1600" dirty="0"/>
              <a:t> </a:t>
            </a:r>
            <a:r>
              <a:rPr lang="en-US" sz="1600" dirty="0" err="1"/>
              <a:t>sidor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portaler</a:t>
            </a:r>
            <a:r>
              <a:rPr lang="en-US" sz="1600" dirty="0"/>
              <a:t>:</a:t>
            </a:r>
          </a:p>
          <a:p>
            <a:pPr marL="971550" lvl="1" indent="-342900"/>
            <a:r>
              <a:rPr lang="en-US" sz="1600" dirty="0" err="1">
                <a:hlinkClick r:id="rId2"/>
              </a:rPr>
              <a:t>Studentguiden</a:t>
            </a:r>
            <a:endParaRPr lang="en-US" sz="1600" dirty="0"/>
          </a:p>
          <a:p>
            <a:pPr marL="971550" lvl="1" indent="-342900"/>
            <a:r>
              <a:rPr lang="en-US" sz="1600" dirty="0">
                <a:hlinkClick r:id="rId3"/>
              </a:rPr>
              <a:t>Sisu</a:t>
            </a:r>
            <a:endParaRPr lang="en-US" sz="1600" dirty="0"/>
          </a:p>
          <a:p>
            <a:pPr marL="971550" lvl="1" indent="-342900"/>
            <a:r>
              <a:rPr lang="en-US" sz="1600" dirty="0">
                <a:hlinkClick r:id="rId4"/>
              </a:rPr>
              <a:t>MyCourses</a:t>
            </a:r>
            <a:r>
              <a:rPr lang="en-US" sz="1600" dirty="0"/>
              <a:t> (Moodle)</a:t>
            </a:r>
          </a:p>
          <a:p>
            <a:pPr marL="971550" lvl="1" indent="-342900"/>
            <a:r>
              <a:rPr lang="en-US" sz="1600" dirty="0" err="1">
                <a:hlinkClick r:id="rId5"/>
              </a:rPr>
              <a:t>MyStudies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Delta </a:t>
            </a:r>
            <a:r>
              <a:rPr lang="en-US" sz="1600" dirty="0" err="1"/>
              <a:t>aktivt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undervisningen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/>
              <a:t>Håll koll på schema (överlappande kurser, deadlines)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/>
              <a:t>Ge feedback då du kan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/>
              <a:t>Be om hjälp då du inte kan hitta information, du är osäker eller du behöver stöd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953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800" b="0" dirty="0" err="1"/>
              <a:t>Undervisning</a:t>
            </a:r>
            <a:r>
              <a:rPr lang="fi-FI" sz="1800" b="0" dirty="0"/>
              <a:t> </a:t>
            </a:r>
            <a:r>
              <a:rPr lang="fi-FI" sz="1800" b="0" dirty="0" err="1"/>
              <a:t>kan</a:t>
            </a:r>
            <a:r>
              <a:rPr lang="fi-FI" sz="1800" b="0" dirty="0"/>
              <a:t> </a:t>
            </a:r>
            <a:r>
              <a:rPr lang="fi-FI" sz="1800" b="0" dirty="0" err="1"/>
              <a:t>genomföras</a:t>
            </a:r>
            <a:r>
              <a:rPr lang="fi-FI" sz="1800" b="0" dirty="0"/>
              <a:t> </a:t>
            </a:r>
            <a:r>
              <a:rPr lang="fi-FI" sz="1800" b="0" dirty="0" err="1"/>
              <a:t>som</a:t>
            </a:r>
            <a:r>
              <a:rPr lang="fi-FI" sz="1800" b="0" dirty="0"/>
              <a:t> </a:t>
            </a:r>
            <a:r>
              <a:rPr lang="fi-FI" sz="1800" b="0" dirty="0" err="1"/>
              <a:t>föreläsningar</a:t>
            </a:r>
            <a:r>
              <a:rPr lang="fi-FI" sz="1800" b="0" dirty="0"/>
              <a:t>, </a:t>
            </a:r>
            <a:r>
              <a:rPr lang="fi-FI" sz="1800" b="0" dirty="0" err="1"/>
              <a:t>laboratorieövningar</a:t>
            </a:r>
            <a:r>
              <a:rPr lang="fi-FI" sz="1800" b="0" dirty="0"/>
              <a:t>, demon, </a:t>
            </a:r>
            <a:r>
              <a:rPr lang="fi-FI" sz="1800" b="0" dirty="0" err="1"/>
              <a:t>excursioner</a:t>
            </a:r>
            <a:r>
              <a:rPr lang="fi-FI" sz="1800" b="0" dirty="0"/>
              <a:t>, </a:t>
            </a:r>
            <a:r>
              <a:rPr lang="fi-FI" sz="1800" b="0" dirty="0" err="1"/>
              <a:t>räknestuga</a:t>
            </a:r>
            <a:r>
              <a:rPr lang="fi-FI" sz="1800" b="0" dirty="0"/>
              <a:t>, </a:t>
            </a:r>
            <a:r>
              <a:rPr lang="fi-FI" sz="1800" b="0" dirty="0" err="1"/>
              <a:t>räkneövningar</a:t>
            </a:r>
            <a:r>
              <a:rPr lang="fi-FI" sz="1800" b="0" dirty="0"/>
              <a:t> (</a:t>
            </a:r>
            <a:r>
              <a:rPr lang="fi-FI" sz="1800" b="0" dirty="0" err="1"/>
              <a:t>laskare</a:t>
            </a:r>
            <a:r>
              <a:rPr lang="fi-FI" sz="1800" b="0" dirty="0"/>
              <a:t>), </a:t>
            </a:r>
            <a:r>
              <a:rPr lang="fi-FI" sz="1800" b="0" dirty="0" err="1"/>
              <a:t>seminarer</a:t>
            </a:r>
            <a:r>
              <a:rPr lang="fi-FI" sz="1800" b="0" dirty="0"/>
              <a:t>…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800" b="0" dirty="0" err="1"/>
              <a:t>Utvärdering</a:t>
            </a:r>
            <a:r>
              <a:rPr lang="fi-FI" sz="1800" b="0" dirty="0"/>
              <a:t> </a:t>
            </a:r>
            <a:r>
              <a:rPr lang="fi-FI" sz="1800" b="0" dirty="0" err="1"/>
              <a:t>kan</a:t>
            </a:r>
            <a:r>
              <a:rPr lang="fi-FI" sz="1800" b="0" dirty="0"/>
              <a:t> </a:t>
            </a:r>
            <a:r>
              <a:rPr lang="fi-FI" sz="1800" b="0" dirty="0" err="1"/>
              <a:t>baseras</a:t>
            </a:r>
            <a:r>
              <a:rPr lang="fi-FI" sz="1800" b="0" dirty="0"/>
              <a:t> </a:t>
            </a:r>
            <a:r>
              <a:rPr lang="fi-FI" sz="1800" b="0" dirty="0" err="1"/>
              <a:t>på</a:t>
            </a:r>
            <a:r>
              <a:rPr lang="fi-FI" sz="1800" b="0" dirty="0"/>
              <a:t> </a:t>
            </a:r>
            <a:r>
              <a:rPr lang="fi-FI" sz="1800" b="0" dirty="0" err="1"/>
              <a:t>tenter</a:t>
            </a:r>
            <a:r>
              <a:rPr lang="fi-FI" sz="1800" b="0" dirty="0"/>
              <a:t>, </a:t>
            </a:r>
            <a:r>
              <a:rPr lang="fi-FI" sz="1800" b="0" dirty="0" err="1"/>
              <a:t>räkneövningspoäng</a:t>
            </a:r>
            <a:r>
              <a:rPr lang="fi-FI" sz="1800" b="0" dirty="0"/>
              <a:t>, </a:t>
            </a:r>
            <a:r>
              <a:rPr lang="fi-FI" sz="1800" b="0" dirty="0" err="1"/>
              <a:t>uppgifter</a:t>
            </a:r>
            <a:r>
              <a:rPr lang="fi-FI" sz="1800" b="0" dirty="0"/>
              <a:t>, </a:t>
            </a:r>
            <a:r>
              <a:rPr lang="fi-FI" sz="1800" b="0" dirty="0" err="1"/>
              <a:t>inlärningsdagböcker</a:t>
            </a:r>
            <a:r>
              <a:rPr lang="fi-FI" sz="1800" b="0" dirty="0"/>
              <a:t>, </a:t>
            </a:r>
            <a:r>
              <a:rPr lang="fi-FI" sz="1800" b="0" dirty="0" err="1"/>
              <a:t>grupparbeten</a:t>
            </a:r>
            <a:r>
              <a:rPr lang="fi-FI" sz="1800" b="0" dirty="0"/>
              <a:t>, </a:t>
            </a:r>
            <a:r>
              <a:rPr lang="fi-FI" sz="1800" b="0" dirty="0" err="1"/>
              <a:t>projekt</a:t>
            </a:r>
            <a:r>
              <a:rPr lang="fi-FI" sz="1800" b="0" dirty="0"/>
              <a:t>, </a:t>
            </a:r>
            <a:r>
              <a:rPr lang="fi-FI" sz="1800" b="0" dirty="0" err="1"/>
              <a:t>kamratbedömning</a:t>
            </a:r>
            <a:r>
              <a:rPr lang="fi-FI" sz="1800" b="0" dirty="0"/>
              <a:t>.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Undervisning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utvärdering</a:t>
            </a:r>
            <a:endParaRPr lang="en-US" sz="3200" dirty="0">
              <a:ea typeface="ＭＳ Ｐゴシック" pitchFamily="-108" charset="-128"/>
            </a:endParaRPr>
          </a:p>
        </p:txBody>
      </p:sp>
      <p:pic>
        <p:nvPicPr>
          <p:cNvPr id="8" name="Picture Placeholder 7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F55D221B-D7A2-11D0-48A2-8D2284E7739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4226" t="3709" r="30430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98485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Undervisning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utvärdering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sv-SE" sz="3200" dirty="0">
                <a:ea typeface="ＭＳ Ｐゴシック" pitchFamily="-108" charset="-128"/>
              </a:rPr>
              <a:t>hur vet jag vad jag ska göra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I sisun </a:t>
            </a:r>
            <a:r>
              <a:rPr lang="fi-FI" sz="1600" dirty="0" err="1"/>
              <a:t>kursbeskrivning</a:t>
            </a:r>
            <a:r>
              <a:rPr lang="fi-FI" sz="1600" dirty="0"/>
              <a:t> </a:t>
            </a:r>
            <a:r>
              <a:rPr lang="fi-FI" sz="1600" dirty="0" err="1"/>
              <a:t>hittas</a:t>
            </a:r>
            <a:r>
              <a:rPr lang="fi-FI" sz="1600" dirty="0"/>
              <a:t> </a:t>
            </a:r>
            <a:r>
              <a:rPr lang="fi-FI" sz="1600" dirty="0" err="1"/>
              <a:t>undervisnings</a:t>
            </a:r>
            <a:r>
              <a:rPr lang="fi-FI" sz="1600" dirty="0"/>
              <a:t>- </a:t>
            </a:r>
            <a:r>
              <a:rPr lang="fi-FI" sz="1600" dirty="0" err="1"/>
              <a:t>och</a:t>
            </a:r>
            <a:r>
              <a:rPr lang="fi-FI" sz="1600" dirty="0"/>
              <a:t> </a:t>
            </a:r>
            <a:r>
              <a:rPr lang="fi-FI" sz="1600" dirty="0" err="1"/>
              <a:t>utvärderingsmetoder</a:t>
            </a:r>
            <a:r>
              <a:rPr lang="fi-FI" sz="1600" dirty="0"/>
              <a:t> </a:t>
            </a:r>
            <a:r>
              <a:rPr lang="fi-FI" sz="1600" dirty="0" err="1"/>
              <a:t>och</a:t>
            </a:r>
            <a:r>
              <a:rPr lang="fi-FI" sz="1600" dirty="0"/>
              <a:t> </a:t>
            </a:r>
            <a:r>
              <a:rPr lang="fi-FI" sz="1600" dirty="0" err="1"/>
              <a:t>t.ex</a:t>
            </a:r>
            <a:r>
              <a:rPr lang="fi-FI" sz="1600" dirty="0"/>
              <a:t>. </a:t>
            </a:r>
            <a:r>
              <a:rPr lang="fi-FI" sz="1600" dirty="0" err="1"/>
              <a:t>obligatorisk</a:t>
            </a:r>
            <a:r>
              <a:rPr lang="fi-FI" sz="1600" dirty="0"/>
              <a:t> </a:t>
            </a:r>
            <a:r>
              <a:rPr lang="fi-FI" sz="1600" dirty="0" err="1"/>
              <a:t>närvaro</a:t>
            </a:r>
            <a:r>
              <a:rPr lang="fi-FI" sz="1600" dirty="0"/>
              <a:t> </a:t>
            </a:r>
            <a:r>
              <a:rPr lang="fi-FI" sz="1600" dirty="0" err="1"/>
              <a:t>vid</a:t>
            </a:r>
            <a:r>
              <a:rPr lang="fi-FI" sz="1600" dirty="0"/>
              <a:t> </a:t>
            </a:r>
            <a:r>
              <a:rPr lang="fi-FI" sz="1600" dirty="0" err="1"/>
              <a:t>kursen</a:t>
            </a:r>
            <a:r>
              <a:rPr lang="fi-FI" sz="1600" dirty="0"/>
              <a:t>.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600" dirty="0" err="1"/>
              <a:t>Hitta</a:t>
            </a:r>
            <a:r>
              <a:rPr lang="fi-FI" sz="1600" b="0" dirty="0"/>
              <a:t> </a:t>
            </a:r>
            <a:r>
              <a:rPr lang="fi-FI" sz="1600" b="0" dirty="0" err="1"/>
              <a:t>mer</a:t>
            </a:r>
            <a:r>
              <a:rPr lang="fi-FI" sz="1600" b="0" dirty="0"/>
              <a:t> </a:t>
            </a:r>
            <a:r>
              <a:rPr lang="fi-FI" sz="1600" b="0" dirty="0" err="1"/>
              <a:t>noggrann</a:t>
            </a:r>
            <a:r>
              <a:rPr lang="fi-FI" sz="1600" b="0" dirty="0"/>
              <a:t> </a:t>
            </a:r>
            <a:r>
              <a:rPr lang="fi-FI" sz="1600" b="0" dirty="0" err="1"/>
              <a:t>information</a:t>
            </a:r>
            <a:r>
              <a:rPr lang="fi-FI" sz="1600" b="0" dirty="0"/>
              <a:t> </a:t>
            </a:r>
            <a:r>
              <a:rPr lang="fi-FI" sz="1600" b="0" dirty="0" err="1"/>
              <a:t>på</a:t>
            </a:r>
            <a:r>
              <a:rPr lang="fi-FI" sz="1600" b="0" dirty="0"/>
              <a:t> </a:t>
            </a:r>
            <a:r>
              <a:rPr lang="fi-FI" sz="1600" b="0" dirty="0" err="1"/>
              <a:t>MyCourses</a:t>
            </a:r>
            <a:r>
              <a:rPr lang="fi-FI" sz="1600" b="0" dirty="0"/>
              <a:t> </a:t>
            </a:r>
            <a:r>
              <a:rPr lang="fi-FI" sz="1600" b="0" dirty="0" err="1"/>
              <a:t>kurssidan</a:t>
            </a:r>
            <a:r>
              <a:rPr lang="fi-FI" sz="1600" b="0" dirty="0"/>
              <a:t>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600" dirty="0"/>
              <a:t>Att delta på den första föreläsningen är viktigt!</a:t>
            </a:r>
            <a:endParaRPr lang="fi-FI" sz="1600" dirty="0"/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600" b="0" dirty="0"/>
              <a:t>Du </a:t>
            </a:r>
            <a:r>
              <a:rPr lang="fi-FI" sz="1600" b="0" dirty="0" err="1"/>
              <a:t>får</a:t>
            </a:r>
            <a:r>
              <a:rPr lang="fi-FI" sz="1600" b="0" dirty="0"/>
              <a:t> </a:t>
            </a:r>
            <a:r>
              <a:rPr lang="fi-FI" sz="1600" b="0" dirty="0" err="1"/>
              <a:t>veta</a:t>
            </a:r>
            <a:r>
              <a:rPr lang="fi-FI" sz="1600" b="0" dirty="0"/>
              <a:t> </a:t>
            </a:r>
            <a:r>
              <a:rPr lang="fi-FI" sz="1600" b="0" dirty="0" err="1"/>
              <a:t>vad</a:t>
            </a:r>
            <a:r>
              <a:rPr lang="fi-FI" sz="1600" b="0" dirty="0"/>
              <a:t> du </a:t>
            </a:r>
            <a:r>
              <a:rPr lang="fi-FI" sz="1600" b="0" dirty="0" err="1"/>
              <a:t>ska</a:t>
            </a:r>
            <a:r>
              <a:rPr lang="fi-FI" sz="1600" b="0" dirty="0"/>
              <a:t> </a:t>
            </a:r>
            <a:r>
              <a:rPr lang="fi-FI" sz="1600" b="0" dirty="0" err="1"/>
              <a:t>göra</a:t>
            </a:r>
            <a:r>
              <a:rPr lang="fi-FI" sz="1600" b="0" dirty="0"/>
              <a:t> </a:t>
            </a:r>
            <a:r>
              <a:rPr lang="fi-FI" sz="1600" b="0" dirty="0" err="1"/>
              <a:t>och</a:t>
            </a:r>
            <a:r>
              <a:rPr lang="fi-FI" sz="1600" b="0" dirty="0"/>
              <a:t> </a:t>
            </a:r>
            <a:r>
              <a:rPr lang="fi-FI" sz="1600" b="0" dirty="0" err="1"/>
              <a:t>när</a:t>
            </a:r>
            <a:r>
              <a:rPr lang="fi-FI" sz="1600" b="0" dirty="0"/>
              <a:t> </a:t>
            </a:r>
            <a:r>
              <a:rPr lang="fi-FI" sz="1600" b="0" dirty="0" err="1"/>
              <a:t>det</a:t>
            </a:r>
            <a:r>
              <a:rPr lang="fi-FI" sz="1600" b="0" dirty="0"/>
              <a:t> </a:t>
            </a:r>
            <a:r>
              <a:rPr lang="fi-FI" sz="1600" b="0" dirty="0" err="1"/>
              <a:t>ska</a:t>
            </a:r>
            <a:r>
              <a:rPr lang="fi-FI" sz="1600" b="0" dirty="0"/>
              <a:t> </a:t>
            </a:r>
            <a:r>
              <a:rPr lang="fi-FI" sz="1600" b="0" dirty="0" err="1"/>
              <a:t>göras</a:t>
            </a:r>
            <a:r>
              <a:rPr lang="fi-FI" sz="1600" b="0" dirty="0"/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600" dirty="0" err="1"/>
              <a:t>Kursmaterial</a:t>
            </a:r>
            <a:r>
              <a:rPr lang="fi-FI" sz="1600" dirty="0"/>
              <a:t> </a:t>
            </a:r>
            <a:r>
              <a:rPr lang="fi-FI" sz="1600" dirty="0" err="1"/>
              <a:t>kan</a:t>
            </a:r>
            <a:r>
              <a:rPr lang="fi-FI" sz="1600" dirty="0"/>
              <a:t> </a:t>
            </a:r>
            <a:r>
              <a:rPr lang="fi-FI" sz="1600" dirty="0" err="1"/>
              <a:t>oftast</a:t>
            </a:r>
            <a:r>
              <a:rPr lang="fi-FI" sz="1600" dirty="0"/>
              <a:t> </a:t>
            </a:r>
            <a:r>
              <a:rPr lang="fi-FI" sz="1600" dirty="0" err="1"/>
              <a:t>hittas</a:t>
            </a:r>
            <a:r>
              <a:rPr lang="fi-FI" sz="1600" dirty="0"/>
              <a:t>: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600" dirty="0"/>
              <a:t>I </a:t>
            </a:r>
            <a:r>
              <a:rPr lang="fi-FI" sz="1600" dirty="0" err="1"/>
              <a:t>biblioteket</a:t>
            </a:r>
            <a:endParaRPr lang="fi-FI" sz="1600" b="0" dirty="0"/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600" dirty="0" err="1"/>
              <a:t>På</a:t>
            </a:r>
            <a:r>
              <a:rPr lang="fi-FI" sz="1600" dirty="0"/>
              <a:t> </a:t>
            </a:r>
            <a:r>
              <a:rPr lang="fi-FI" sz="1600" b="0" dirty="0" err="1"/>
              <a:t>MyCourses</a:t>
            </a:r>
            <a:endParaRPr lang="fi-FI" sz="1600" dirty="0"/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fi-FI" sz="1600" b="0" dirty="0" err="1"/>
              <a:t>På</a:t>
            </a:r>
            <a:r>
              <a:rPr lang="fi-FI" sz="1600" b="0" dirty="0"/>
              <a:t> en </a:t>
            </a:r>
            <a:r>
              <a:rPr lang="fi-FI" sz="1600" b="0" dirty="0" err="1"/>
              <a:t>elektronisk</a:t>
            </a:r>
            <a:r>
              <a:rPr lang="fi-FI" sz="1600" b="0" dirty="0"/>
              <a:t> </a:t>
            </a:r>
            <a:r>
              <a:rPr lang="fi-FI" sz="1600" b="0" dirty="0" err="1"/>
              <a:t>lärplattform</a:t>
            </a:r>
            <a:r>
              <a:rPr lang="fi-FI" sz="1600" b="0" dirty="0"/>
              <a:t> (</a:t>
            </a:r>
            <a:r>
              <a:rPr lang="fi-FI" sz="1600" b="0" dirty="0" err="1"/>
              <a:t>t.ex</a:t>
            </a:r>
            <a:r>
              <a:rPr lang="fi-FI" sz="1600" b="0" dirty="0"/>
              <a:t>. </a:t>
            </a:r>
            <a:r>
              <a:rPr lang="fi-FI" sz="1600" dirty="0" err="1"/>
              <a:t>på</a:t>
            </a:r>
            <a:r>
              <a:rPr lang="fi-FI" sz="1600" dirty="0"/>
              <a:t> </a:t>
            </a:r>
            <a:r>
              <a:rPr lang="fi-FI" sz="1600" dirty="0" err="1"/>
              <a:t>kurserna</a:t>
            </a:r>
            <a:r>
              <a:rPr lang="fi-FI" sz="1600" b="0" dirty="0"/>
              <a:t> CHEM-A1270, CHEM-A1410)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600" i="1" dirty="0"/>
              <a:t>Notera! Att studera baserat på enbart föreläsningsbilder är sällan framgångsrikt.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07714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Undervisning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utvärdering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tenter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/>
              <a:t>Man </a:t>
            </a:r>
            <a:r>
              <a:rPr lang="fi-FI" sz="1300" dirty="0" err="1"/>
              <a:t>anmäler</a:t>
            </a:r>
            <a:r>
              <a:rPr lang="fi-FI" sz="1300" dirty="0"/>
              <a:t> </a:t>
            </a:r>
            <a:r>
              <a:rPr lang="fi-FI" sz="1300" dirty="0" err="1"/>
              <a:t>sig</a:t>
            </a:r>
            <a:r>
              <a:rPr lang="fi-FI" sz="1300" dirty="0"/>
              <a:t> </a:t>
            </a:r>
            <a:r>
              <a:rPr lang="fi-FI" sz="1300" dirty="0" err="1"/>
              <a:t>inte</a:t>
            </a:r>
            <a:r>
              <a:rPr lang="fi-FI" sz="1300" dirty="0"/>
              <a:t> </a:t>
            </a:r>
            <a:r>
              <a:rPr lang="fi-FI" sz="1300" dirty="0" err="1"/>
              <a:t>till</a:t>
            </a:r>
            <a:r>
              <a:rPr lang="fi-FI" sz="1300" dirty="0"/>
              <a:t> </a:t>
            </a:r>
            <a:r>
              <a:rPr lang="fi-FI" sz="1300" dirty="0" err="1"/>
              <a:t>delprov</a:t>
            </a:r>
            <a:r>
              <a:rPr lang="fi-FI" sz="1300" dirty="0"/>
              <a:t> </a:t>
            </a:r>
            <a:r>
              <a:rPr lang="fi-FI" sz="1300" dirty="0" err="1"/>
              <a:t>och</a:t>
            </a:r>
            <a:r>
              <a:rPr lang="fi-FI" sz="1300" dirty="0"/>
              <a:t> </a:t>
            </a:r>
            <a:r>
              <a:rPr lang="fi-FI" sz="1300" dirty="0" err="1"/>
              <a:t>kurstenter</a:t>
            </a:r>
            <a:r>
              <a:rPr lang="fi-FI" sz="1300" dirty="0"/>
              <a:t>. </a:t>
            </a:r>
            <a:r>
              <a:rPr lang="fi-FI" sz="1300" dirty="0" err="1"/>
              <a:t>Det</a:t>
            </a:r>
            <a:r>
              <a:rPr lang="fi-FI" sz="1300" dirty="0"/>
              <a:t> </a:t>
            </a:r>
            <a:r>
              <a:rPr lang="fi-FI" sz="1300" dirty="0" err="1"/>
              <a:t>räcker</a:t>
            </a:r>
            <a:r>
              <a:rPr lang="fi-FI" sz="1300" dirty="0"/>
              <a:t> </a:t>
            </a:r>
            <a:r>
              <a:rPr lang="fi-FI" sz="1300" dirty="0" err="1"/>
              <a:t>med</a:t>
            </a:r>
            <a:r>
              <a:rPr lang="fi-FI" sz="1300" dirty="0"/>
              <a:t> </a:t>
            </a:r>
            <a:r>
              <a:rPr lang="fi-FI" sz="1300" dirty="0" err="1"/>
              <a:t>anmälan</a:t>
            </a:r>
            <a:r>
              <a:rPr lang="fi-FI" sz="1300" dirty="0"/>
              <a:t> </a:t>
            </a:r>
            <a:r>
              <a:rPr lang="fi-FI" sz="1300" dirty="0" err="1"/>
              <a:t>till</a:t>
            </a:r>
            <a:r>
              <a:rPr lang="fi-FI" sz="1300" dirty="0"/>
              <a:t> </a:t>
            </a:r>
            <a:r>
              <a:rPr lang="fi-FI" sz="1300" dirty="0" err="1"/>
              <a:t>kursen</a:t>
            </a:r>
            <a:r>
              <a:rPr lang="fi-FI" sz="1300" dirty="0"/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 err="1"/>
              <a:t>Om</a:t>
            </a:r>
            <a:r>
              <a:rPr lang="fi-FI" sz="1300" dirty="0"/>
              <a:t> du </a:t>
            </a:r>
            <a:r>
              <a:rPr lang="fi-FI" sz="1300" dirty="0" err="1"/>
              <a:t>deltar</a:t>
            </a:r>
            <a:r>
              <a:rPr lang="fi-FI" sz="1300" dirty="0"/>
              <a:t> </a:t>
            </a:r>
            <a:r>
              <a:rPr lang="fi-FI" sz="1300" dirty="0" err="1"/>
              <a:t>på</a:t>
            </a:r>
            <a:r>
              <a:rPr lang="fi-FI" sz="1300" dirty="0"/>
              <a:t> </a:t>
            </a:r>
            <a:r>
              <a:rPr lang="fi-FI" sz="1300" dirty="0" err="1"/>
              <a:t>omtent</a:t>
            </a:r>
            <a:r>
              <a:rPr lang="fi-FI" sz="1300" dirty="0"/>
              <a:t> </a:t>
            </a:r>
            <a:r>
              <a:rPr lang="fi-FI" sz="1300" dirty="0" err="1"/>
              <a:t>anmäl</a:t>
            </a:r>
            <a:r>
              <a:rPr lang="fi-FI" sz="1300" dirty="0"/>
              <a:t> </a:t>
            </a:r>
            <a:r>
              <a:rPr lang="fi-FI" sz="1300" dirty="0" err="1"/>
              <a:t>dig</a:t>
            </a:r>
            <a:r>
              <a:rPr lang="fi-FI" sz="1300" dirty="0"/>
              <a:t> </a:t>
            </a:r>
            <a:r>
              <a:rPr lang="fi-FI" sz="1300" dirty="0" err="1"/>
              <a:t>separat</a:t>
            </a:r>
            <a:r>
              <a:rPr lang="fi-FI" sz="1300" dirty="0"/>
              <a:t> </a:t>
            </a:r>
            <a:r>
              <a:rPr lang="fi-FI" sz="1300" dirty="0" err="1"/>
              <a:t>på</a:t>
            </a:r>
            <a:r>
              <a:rPr lang="fi-FI" sz="1300" dirty="0"/>
              <a:t> Sisu.</a:t>
            </a:r>
          </a:p>
          <a:p>
            <a:pPr marL="571500" lvl="1">
              <a:spcBef>
                <a:spcPts val="300"/>
              </a:spcBef>
              <a:spcAft>
                <a:spcPts val="300"/>
              </a:spcAft>
            </a:pPr>
            <a:r>
              <a:rPr lang="sv-SE" sz="1300" dirty="0"/>
              <a:t>Anmälan till tenten stänger alltid en vecka före tenten</a:t>
            </a:r>
            <a:r>
              <a:rPr lang="fi-FI" sz="1300" dirty="0"/>
              <a:t>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300" dirty="0"/>
              <a:t>Tenter kan organiseras på olika sätt</a:t>
            </a:r>
            <a:endParaRPr lang="fi-FI" sz="1300" dirty="0"/>
          </a:p>
          <a:p>
            <a:pPr marL="571500" lvl="1">
              <a:spcBef>
                <a:spcPts val="300"/>
              </a:spcBef>
              <a:spcAft>
                <a:spcPts val="300"/>
              </a:spcAft>
            </a:pPr>
            <a:r>
              <a:rPr lang="fi-FI" sz="1300" dirty="0" err="1"/>
              <a:t>T.ex</a:t>
            </a:r>
            <a:r>
              <a:rPr lang="fi-FI" sz="1300" dirty="0"/>
              <a:t>. En </a:t>
            </a:r>
            <a:r>
              <a:rPr lang="fi-FI" sz="1300" dirty="0" err="1"/>
              <a:t>traditionell</a:t>
            </a:r>
            <a:r>
              <a:rPr lang="fi-FI" sz="1300" dirty="0"/>
              <a:t> </a:t>
            </a:r>
            <a:r>
              <a:rPr lang="fi-FI" sz="1300" dirty="0" err="1"/>
              <a:t>paperstent</a:t>
            </a:r>
            <a:r>
              <a:rPr lang="fi-FI" sz="1300" dirty="0"/>
              <a:t> </a:t>
            </a:r>
            <a:r>
              <a:rPr lang="fi-FI" sz="1300" dirty="0" err="1"/>
              <a:t>på</a:t>
            </a:r>
            <a:r>
              <a:rPr lang="fi-FI" sz="1300" dirty="0"/>
              <a:t> </a:t>
            </a:r>
            <a:r>
              <a:rPr lang="fi-FI" sz="1300" dirty="0" err="1"/>
              <a:t>plats</a:t>
            </a:r>
            <a:r>
              <a:rPr lang="fi-FI" sz="1300" dirty="0"/>
              <a:t> </a:t>
            </a:r>
            <a:r>
              <a:rPr lang="fi-FI" sz="1300" dirty="0" err="1"/>
              <a:t>eller</a:t>
            </a:r>
            <a:r>
              <a:rPr lang="fi-FI" sz="1300" dirty="0"/>
              <a:t> via en </a:t>
            </a:r>
            <a:r>
              <a:rPr lang="fi-FI" sz="1300" dirty="0" err="1"/>
              <a:t>elektronisk</a:t>
            </a:r>
            <a:r>
              <a:rPr lang="fi-FI" sz="1300" dirty="0"/>
              <a:t> </a:t>
            </a:r>
            <a:r>
              <a:rPr lang="fi-FI" sz="1300" dirty="0" err="1"/>
              <a:t>platform</a:t>
            </a:r>
            <a:r>
              <a:rPr lang="fi-FI" sz="1300" dirty="0"/>
              <a:t> </a:t>
            </a:r>
            <a:r>
              <a:rPr lang="fi-FI" sz="1300" dirty="0" err="1"/>
              <a:t>t.ex</a:t>
            </a:r>
            <a:r>
              <a:rPr lang="fi-FI" sz="1300" dirty="0"/>
              <a:t>. </a:t>
            </a:r>
            <a:r>
              <a:rPr lang="fi-FI" sz="1300" dirty="0" err="1"/>
              <a:t>MyCoursesissa</a:t>
            </a:r>
            <a:r>
              <a:rPr lang="fi-FI" sz="1300" dirty="0"/>
              <a:t>.</a:t>
            </a:r>
          </a:p>
          <a:p>
            <a:pPr marL="571500" lvl="1">
              <a:spcBef>
                <a:spcPts val="300"/>
              </a:spcBef>
              <a:spcAft>
                <a:spcPts val="300"/>
              </a:spcAft>
            </a:pPr>
            <a:r>
              <a:rPr lang="fi-FI" sz="1300" dirty="0"/>
              <a:t>Opettaja tiedottaa tarkemmin.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i-FI" sz="1300" dirty="0" err="1"/>
              <a:t>Om</a:t>
            </a:r>
            <a:r>
              <a:rPr lang="fi-FI" sz="1300" dirty="0"/>
              <a:t> en </a:t>
            </a:r>
            <a:r>
              <a:rPr lang="fi-FI" sz="1300" dirty="0" err="1"/>
              <a:t>tent</a:t>
            </a:r>
            <a:r>
              <a:rPr lang="fi-FI" sz="1300" dirty="0"/>
              <a:t> </a:t>
            </a:r>
            <a:r>
              <a:rPr lang="fi-FI" sz="1300" dirty="0" err="1"/>
              <a:t>tar</a:t>
            </a:r>
            <a:r>
              <a:rPr lang="fi-FI" sz="1300" dirty="0"/>
              <a:t> </a:t>
            </a:r>
            <a:r>
              <a:rPr lang="fi-FI" sz="1300" dirty="0" err="1"/>
              <a:t>över</a:t>
            </a:r>
            <a:r>
              <a:rPr lang="fi-FI" sz="1300" dirty="0"/>
              <a:t> 60 min, </a:t>
            </a:r>
            <a:r>
              <a:rPr lang="fi-FI" sz="1300" dirty="0" err="1"/>
              <a:t>får</a:t>
            </a:r>
            <a:r>
              <a:rPr lang="fi-FI" sz="1300" dirty="0"/>
              <a:t> </a:t>
            </a:r>
            <a:r>
              <a:rPr lang="fi-FI" sz="1300" dirty="0" err="1"/>
              <a:t>man</a:t>
            </a:r>
            <a:r>
              <a:rPr lang="fi-FI" sz="1300" dirty="0"/>
              <a:t> </a:t>
            </a:r>
            <a:r>
              <a:rPr lang="fi-FI" sz="1300" dirty="0" err="1"/>
              <a:t>komma</a:t>
            </a:r>
            <a:r>
              <a:rPr lang="fi-FI" sz="1300" dirty="0"/>
              <a:t> </a:t>
            </a:r>
            <a:r>
              <a:rPr lang="fi-FI" sz="1300" dirty="0" err="1"/>
              <a:t>till</a:t>
            </a:r>
            <a:r>
              <a:rPr lang="fi-FI" sz="1300" dirty="0"/>
              <a:t> </a:t>
            </a:r>
            <a:r>
              <a:rPr lang="fi-FI" sz="1300" dirty="0" err="1"/>
              <a:t>tenten</a:t>
            </a:r>
            <a:r>
              <a:rPr lang="fi-FI" sz="1300" dirty="0"/>
              <a:t> </a:t>
            </a:r>
            <a:r>
              <a:rPr lang="fi-FI" sz="1300" dirty="0" err="1"/>
              <a:t>under</a:t>
            </a:r>
            <a:r>
              <a:rPr lang="fi-FI" sz="1300" dirty="0"/>
              <a:t> de </a:t>
            </a:r>
            <a:r>
              <a:rPr lang="fi-FI" sz="1300" dirty="0" err="1"/>
              <a:t>första</a:t>
            </a:r>
            <a:r>
              <a:rPr lang="fi-FI" sz="1300" dirty="0"/>
              <a:t> 30 </a:t>
            </a:r>
            <a:r>
              <a:rPr lang="fi-FI" sz="1300" dirty="0" err="1"/>
              <a:t>minuterna</a:t>
            </a:r>
            <a:r>
              <a:rPr lang="fi-FI" sz="1300" dirty="0"/>
              <a:t>.</a:t>
            </a:r>
            <a:endParaRPr lang="en-US" sz="1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2FD1-9473-E95E-7895-2171B1CAEE76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sv-SE" sz="1300" dirty="0"/>
              <a:t>Om du måste göra två tenter under samma tillfälle, kontakta studiesekreterare Juha Oksa.</a:t>
            </a:r>
          </a:p>
          <a:p>
            <a:r>
              <a:rPr lang="sv-SE" sz="1300" dirty="0"/>
              <a:t>Kom ihåg att nämna eventuella personliga arrangemang gällande tentamen för läraren så tidigt som möjligt.</a:t>
            </a:r>
          </a:p>
          <a:p>
            <a:r>
              <a:rPr lang="fi-FI" sz="1300" dirty="0"/>
              <a:t>Se </a:t>
            </a:r>
            <a:r>
              <a:rPr lang="fi-FI" sz="1300" dirty="0" err="1"/>
              <a:t>också</a:t>
            </a:r>
            <a:r>
              <a:rPr lang="fi-FI" sz="1300" dirty="0"/>
              <a:t> </a:t>
            </a:r>
            <a:r>
              <a:rPr lang="fi-FI" sz="1300" dirty="0" err="1">
                <a:hlinkClick r:id="rId2"/>
              </a:rPr>
              <a:t>tentamensregler</a:t>
            </a:r>
            <a:r>
              <a:rPr lang="fi-FI" sz="1300" dirty="0">
                <a:hlinkClick r:id="rId2"/>
              </a:rPr>
              <a:t> för Aalto-</a:t>
            </a:r>
            <a:r>
              <a:rPr lang="fi-FI" sz="1300" dirty="0" err="1">
                <a:hlinkClick r:id="rId2"/>
              </a:rPr>
              <a:t>universitetet</a:t>
            </a:r>
            <a:r>
              <a:rPr lang="fi-FI" sz="1300" dirty="0">
                <a:hlinkClick r:id="rId2"/>
              </a:rPr>
              <a:t>.</a:t>
            </a:r>
            <a:endParaRPr lang="fi-FI" sz="1300" dirty="0"/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6988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Undervisning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utvärdering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vitsord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300" dirty="0"/>
              <a:t>En av följande betygsskalor används för kursutvärdering</a:t>
            </a:r>
            <a:r>
              <a:rPr lang="fi-FI" sz="1300" dirty="0"/>
              <a:t>: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sv-SE" sz="1300" dirty="0"/>
              <a:t>0 - 5, där 5 är det högsta vitsordet och 0 underkänt, ELLER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sv-SE" sz="1300" dirty="0"/>
              <a:t>Underkänd / godkänd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300" dirty="0"/>
              <a:t>Kursresultaten publiceras senast fyra veckor efter tentamen</a:t>
            </a:r>
            <a:r>
              <a:rPr lang="fi-FI" sz="1300" dirty="0"/>
              <a:t> (</a:t>
            </a:r>
            <a:r>
              <a:rPr lang="fi-FI" sz="1300" dirty="0" err="1"/>
              <a:t>eller</a:t>
            </a:r>
            <a:r>
              <a:rPr lang="fi-FI" sz="1300" dirty="0"/>
              <a:t> annan </a:t>
            </a:r>
            <a:r>
              <a:rPr lang="fi-FI" sz="1300" dirty="0" err="1"/>
              <a:t>studieprestations</a:t>
            </a:r>
            <a:r>
              <a:rPr lang="fi-FI" sz="1300" dirty="0"/>
              <a:t> </a:t>
            </a:r>
            <a:r>
              <a:rPr lang="fi-FI" sz="1300" dirty="0" err="1"/>
              <a:t>dedline</a:t>
            </a:r>
            <a:r>
              <a:rPr lang="fi-FI" sz="1300" dirty="0"/>
              <a:t>).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300" dirty="0" err="1"/>
              <a:t>Resultatena</a:t>
            </a:r>
            <a:r>
              <a:rPr lang="sv-SE" sz="1300" dirty="0"/>
              <a:t> publiceras oftast förs i </a:t>
            </a:r>
            <a:r>
              <a:rPr lang="sv-SE" sz="1300" dirty="0" err="1"/>
              <a:t>MyCourses</a:t>
            </a:r>
            <a:r>
              <a:rPr lang="sv-SE" sz="1300" dirty="0"/>
              <a:t>, därefter </a:t>
            </a:r>
            <a:r>
              <a:rPr lang="sv-SE" sz="1300" dirty="0" err="1"/>
              <a:t>registeras</a:t>
            </a:r>
            <a:r>
              <a:rPr lang="sv-SE" sz="1300" dirty="0"/>
              <a:t> prestationen i Sisu.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300" dirty="0"/>
              <a:t>Om prestationen fattas från studieregistret eller resultaten är försenade: 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sv-SE" sz="1300" dirty="0"/>
              <a:t>Kontrollera ännu Sisu och </a:t>
            </a:r>
            <a:r>
              <a:rPr lang="sv-SE" sz="1300" dirty="0" err="1"/>
              <a:t>MyCourses</a:t>
            </a:r>
            <a:r>
              <a:rPr lang="sv-SE" sz="1300" dirty="0"/>
              <a:t> en gång till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sv-SE" sz="1300" dirty="0"/>
              <a:t>Ifall resultaten faktiskt fattas, kontakta kursens lärare</a:t>
            </a:r>
          </a:p>
          <a:p>
            <a:pPr marL="914400" lvl="1" indent="-285750">
              <a:spcBef>
                <a:spcPts val="300"/>
              </a:spcBef>
              <a:spcAft>
                <a:spcPts val="300"/>
              </a:spcAft>
            </a:pPr>
            <a:r>
              <a:rPr lang="sv-SE" sz="1300" dirty="0"/>
              <a:t>Ifall saken inte går att reda ut via läraren, kontakta planeraren eller koordinatorn (Kari och Pekka)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300" dirty="0"/>
          </a:p>
        </p:txBody>
      </p:sp>
    </p:spTree>
    <p:extLst>
      <p:ext uri="{BB962C8B-B14F-4D97-AF65-F5344CB8AC3E}">
        <p14:creationId xmlns:p14="http://schemas.microsoft.com/office/powerpoint/2010/main" val="201086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5971BB-566B-2A28-A304-BEF5652C260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/>
              <a:t>Denna presentation kommer att leda dig igenom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760B5-31FD-570B-720D-39ECE8310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4255" y="1418245"/>
            <a:ext cx="769254" cy="769254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EDDAD-28CF-3CF1-8A18-060EF258C7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5303" y="1445572"/>
            <a:ext cx="769254" cy="769254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58869-DA73-5EEF-6CF1-823DE6361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4319" y="1418245"/>
            <a:ext cx="769254" cy="769254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FA4E1C-0051-B689-58D6-56D7BA9AB6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3335" y="1418245"/>
            <a:ext cx="769254" cy="769254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1C74CB-9E78-3656-9503-DD756F2C64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52351" y="1418245"/>
            <a:ext cx="769254" cy="769254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475486-18DD-3209-7ACE-B15DE4EA8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255" y="2440800"/>
            <a:ext cx="1116000" cy="1980000"/>
          </a:xfrm>
        </p:spPr>
        <p:txBody>
          <a:bodyPr/>
          <a:lstStyle/>
          <a:p>
            <a:r>
              <a:rPr lang="en-US" sz="1400" dirty="0" err="1">
                <a:ea typeface="ＭＳ Ｐゴシック" pitchFamily="-108" charset="-128"/>
              </a:rPr>
              <a:t>Tidtabell</a:t>
            </a:r>
            <a:r>
              <a:rPr lang="en-US" sz="1400" dirty="0">
                <a:ea typeface="ＭＳ Ｐゴシック" pitchFamily="-108" charset="-128"/>
              </a:rPr>
              <a:t> för </a:t>
            </a:r>
            <a:r>
              <a:rPr lang="en-US" sz="1400" dirty="0" err="1">
                <a:ea typeface="ＭＳ Ｐゴシック" pitchFamily="-108" charset="-128"/>
              </a:rPr>
              <a:t>undevisning</a:t>
            </a:r>
            <a:endParaRPr lang="en-US" sz="1400" dirty="0">
              <a:ea typeface="ＭＳ Ｐゴシック" pitchFamily="-108" charset="-12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E26D97-E62E-58B4-2171-6C21D8010ED0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685303" y="2468127"/>
            <a:ext cx="1289391" cy="1980000"/>
          </a:xfrm>
        </p:spPr>
        <p:txBody>
          <a:bodyPr/>
          <a:lstStyle/>
          <a:p>
            <a:r>
              <a:rPr lang="en-US" sz="1400" dirty="0" err="1">
                <a:ea typeface="ＭＳ Ｐゴシック" pitchFamily="-108" charset="-128"/>
              </a:rPr>
              <a:t>Stöd</a:t>
            </a:r>
            <a:r>
              <a:rPr lang="en-US" sz="1400" dirty="0">
                <a:ea typeface="ＭＳ Ｐゴシック" pitchFamily="-108" charset="-128"/>
              </a:rPr>
              <a:t> för studier </a:t>
            </a:r>
            <a:r>
              <a:rPr lang="en-US" sz="1400" dirty="0" err="1">
                <a:ea typeface="ＭＳ Ｐゴシック" pitchFamily="-108" charset="-128"/>
              </a:rPr>
              <a:t>och</a:t>
            </a:r>
            <a:r>
              <a:rPr lang="en-US" sz="1400" dirty="0">
                <a:ea typeface="ＭＳ Ｐゴシック" pitchFamily="-108" charset="-128"/>
              </a:rPr>
              <a:t> </a:t>
            </a:r>
            <a:r>
              <a:rPr lang="en-US" sz="1400" dirty="0" err="1">
                <a:ea typeface="ＭＳ Ｐゴシック" pitchFamily="-108" charset="-128"/>
              </a:rPr>
              <a:t>väl</a:t>
            </a:r>
            <a:r>
              <a:rPr lang="en-US" dirty="0" err="1">
                <a:ea typeface="ＭＳ Ｐゴシック" pitchFamily="-108" charset="-128"/>
              </a:rPr>
              <a:t>mående</a:t>
            </a:r>
            <a:endParaRPr lang="en-US" sz="1400" dirty="0">
              <a:ea typeface="ＭＳ Ｐゴシック" pitchFamily="-108" charset="-128"/>
            </a:endParaRPr>
          </a:p>
          <a:p>
            <a:r>
              <a:rPr lang="en-US" sz="1100" b="0" dirty="0" err="1">
                <a:ea typeface="ＭＳ Ｐゴシック" pitchFamily="-108" charset="-128"/>
              </a:rPr>
              <a:t>personliga</a:t>
            </a:r>
            <a:r>
              <a:rPr lang="en-US" sz="1100" b="0" dirty="0">
                <a:ea typeface="ＭＳ Ｐゴシック" pitchFamily="-108" charset="-128"/>
              </a:rPr>
              <a:t> </a:t>
            </a:r>
            <a:r>
              <a:rPr lang="en-US" sz="1100" b="0" dirty="0" err="1">
                <a:ea typeface="ＭＳ Ｐゴシック" pitchFamily="-108" charset="-128"/>
              </a:rPr>
              <a:t>studiearrangemang</a:t>
            </a:r>
            <a:r>
              <a:rPr lang="en-US" sz="1100" b="0" dirty="0">
                <a:ea typeface="ＭＳ Ｐゴシック" pitchFamily="-108" charset="-128"/>
              </a:rPr>
              <a:t>, </a:t>
            </a:r>
            <a:r>
              <a:rPr lang="en-US" sz="1100" b="0" dirty="0" err="1">
                <a:ea typeface="ＭＳ Ｐゴシック" pitchFamily="-108" charset="-128"/>
              </a:rPr>
              <a:t>akademisk</a:t>
            </a:r>
            <a:r>
              <a:rPr lang="en-US" sz="1100" b="0" dirty="0">
                <a:ea typeface="ＭＳ Ｐゴシック" pitchFamily="-108" charset="-128"/>
              </a:rPr>
              <a:t> </a:t>
            </a:r>
            <a:r>
              <a:rPr lang="en-US" sz="1100" b="0" dirty="0" err="1">
                <a:ea typeface="ＭＳ Ｐゴシック" pitchFamily="-108" charset="-128"/>
              </a:rPr>
              <a:t>handledning</a:t>
            </a:r>
            <a:endParaRPr lang="en-US" sz="1400" b="0" dirty="0">
              <a:ea typeface="ＭＳ Ｐゴシック" pitchFamily="-108" charset="-128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33132C-E88B-983E-6E1C-1E4982C9B3B2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3074319" y="2440800"/>
            <a:ext cx="1116000" cy="1980000"/>
          </a:xfrm>
        </p:spPr>
        <p:txBody>
          <a:bodyPr/>
          <a:lstStyle/>
          <a:p>
            <a:r>
              <a:rPr lang="fi-FI" altLang="en-US" sz="1400" dirty="0" err="1">
                <a:ea typeface="ＭＳ Ｐゴシック" panose="020B0600070205080204" pitchFamily="34" charset="-128"/>
              </a:rPr>
              <a:t>Akademisk</a:t>
            </a:r>
            <a:r>
              <a:rPr lang="fi-FI" altLang="en-US" sz="1400" dirty="0">
                <a:ea typeface="ＭＳ Ｐゴシック" panose="020B0600070205080204" pitchFamily="34" charset="-128"/>
              </a:rPr>
              <a:t> </a:t>
            </a:r>
            <a:r>
              <a:rPr lang="fi-FI" altLang="en-US" sz="1400" dirty="0" err="1">
                <a:ea typeface="ＭＳ Ｐゴシック" panose="020B0600070205080204" pitchFamily="34" charset="-128"/>
              </a:rPr>
              <a:t>frihet</a:t>
            </a:r>
            <a:r>
              <a:rPr lang="fi-FI" altLang="en-US" sz="1400" dirty="0">
                <a:ea typeface="ＭＳ Ｐゴシック" panose="020B0600070205080204" pitchFamily="34" charset="-128"/>
              </a:rPr>
              <a:t> </a:t>
            </a:r>
            <a:r>
              <a:rPr lang="fi-FI" altLang="en-US" sz="1400" dirty="0" err="1">
                <a:ea typeface="ＭＳ Ｐゴシック" panose="020B0600070205080204" pitchFamily="34" charset="-128"/>
              </a:rPr>
              <a:t>och</a:t>
            </a:r>
            <a:r>
              <a:rPr lang="fi-FI" altLang="en-US" sz="1400" dirty="0">
                <a:ea typeface="ＭＳ Ｐゴシック" panose="020B0600070205080204" pitchFamily="34" charset="-128"/>
              </a:rPr>
              <a:t> </a:t>
            </a:r>
            <a:r>
              <a:rPr lang="fi-FI" altLang="en-US" sz="1400" dirty="0" err="1">
                <a:ea typeface="ＭＳ Ｐゴシック" panose="020B0600070205080204" pitchFamily="34" charset="-128"/>
              </a:rPr>
              <a:t>ansvar</a:t>
            </a:r>
            <a:endParaRPr lang="fi-FI" altLang="en-US" sz="1400" dirty="0">
              <a:ea typeface="ＭＳ Ｐゴシック" panose="020B0600070205080204" pitchFamily="34" charset="-128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C05F516-6162-5FDC-83E9-6B72A5AC3E8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4463335" y="2440800"/>
            <a:ext cx="1208260" cy="1980000"/>
          </a:xfrm>
        </p:spPr>
        <p:txBody>
          <a:bodyPr/>
          <a:lstStyle/>
          <a:p>
            <a:r>
              <a:rPr lang="en-US" sz="1400" dirty="0" err="1">
                <a:ea typeface="ＭＳ Ｐゴシック" pitchFamily="-108" charset="-128"/>
              </a:rPr>
              <a:t>Undervisning</a:t>
            </a:r>
            <a:r>
              <a:rPr lang="en-US" sz="1400" dirty="0">
                <a:ea typeface="ＭＳ Ｐゴシック" pitchFamily="-108" charset="-128"/>
              </a:rPr>
              <a:t> </a:t>
            </a:r>
            <a:r>
              <a:rPr lang="en-US" sz="1400" dirty="0" err="1">
                <a:ea typeface="ＭＳ Ｐゴシック" pitchFamily="-108" charset="-128"/>
              </a:rPr>
              <a:t>och</a:t>
            </a:r>
            <a:r>
              <a:rPr lang="en-US" sz="1400" dirty="0">
                <a:ea typeface="ＭＳ Ｐゴシック" pitchFamily="-108" charset="-128"/>
              </a:rPr>
              <a:t> </a:t>
            </a:r>
            <a:r>
              <a:rPr lang="en-US" sz="1400" dirty="0" err="1">
                <a:ea typeface="ＭＳ Ｐゴシック" pitchFamily="-108" charset="-128"/>
              </a:rPr>
              <a:t>utvärdering</a:t>
            </a:r>
            <a:endParaRPr lang="en-US" sz="1400" dirty="0">
              <a:ea typeface="ＭＳ Ｐゴシック" pitchFamily="-108" charset="-128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1ACA4E-64B7-3DF1-C462-B314C9FB9883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5852351" y="2440800"/>
            <a:ext cx="1116000" cy="1980000"/>
          </a:xfrm>
        </p:spPr>
        <p:txBody>
          <a:bodyPr/>
          <a:lstStyle/>
          <a:p>
            <a:pPr rtl="0" eaLnBrk="1" fontAlgn="auto" latinLnBrk="0" hangingPunct="1"/>
            <a:r>
              <a:rPr lang="en-US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</a:t>
            </a:r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feedback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02D7F3D-FA26-3542-A43B-1D9694139B86}"/>
              </a:ext>
            </a:extLst>
          </p:cNvPr>
          <p:cNvSpPr txBox="1">
            <a:spLocks/>
          </p:cNvSpPr>
          <p:nvPr/>
        </p:nvSpPr>
        <p:spPr>
          <a:xfrm>
            <a:off x="7241367" y="1418245"/>
            <a:ext cx="769254" cy="769254"/>
          </a:xfrm>
          <a:prstGeom prst="ellips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8" tIns="34288" rIns="68578" bIns="34288" rtlCol="0"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en-US" sz="1880" b="1" kern="120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en-US" sz="13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lang="fi-FI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82A12AC-81FA-FE61-8072-414B06F85608}"/>
              </a:ext>
            </a:extLst>
          </p:cNvPr>
          <p:cNvSpPr txBox="1">
            <a:spLocks/>
          </p:cNvSpPr>
          <p:nvPr/>
        </p:nvSpPr>
        <p:spPr>
          <a:xfrm>
            <a:off x="7241366" y="2440800"/>
            <a:ext cx="1254451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Användning av labb och </a:t>
            </a:r>
            <a:r>
              <a:rPr lang="sv-SE" dirty="0" err="1"/>
              <a:t>passertillstånd</a:t>
            </a:r>
            <a:r>
              <a:rPr lang="sv-SE" dirty="0"/>
              <a:t> vid CHEM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0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Undervisning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utvärdering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sv-SE" sz="3200" dirty="0">
                <a:ea typeface="ＭＳ Ｐゴシック" pitchFamily="-108" charset="-128"/>
              </a:rPr>
              <a:t>om du är missnöjd med ditt vitsord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sv-SE" sz="1600" dirty="0"/>
              <a:t>Diskutera bedömningskriterierna och dina resultat med kursens lärare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sv-SE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sv-SE" sz="1600" dirty="0"/>
              <a:t>Om du trots diskussionerna med läraren är missnöjd, kan du be om rättelse av vitsordet endera muntligt eller skriftligt av läraren som gjorde bedömningen (ansvarslärare)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sv-SE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sv-SE" sz="1600" dirty="0"/>
              <a:t>Begäran om rättelse ska göras inom 14 dagar från den tidpunkt, då studeranden fått vetskap om bedömningen och vitsordet, samt tillämpningen av bedömningskriterierna för deras prestation.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sv-SE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sv-SE" sz="1600" dirty="0"/>
              <a:t>Läraren ger skriftligt sitt svar till rättelsebegäran med motiveringar </a:t>
            </a:r>
          </a:p>
        </p:txBody>
      </p:sp>
    </p:spTree>
    <p:extLst>
      <p:ext uri="{BB962C8B-B14F-4D97-AF65-F5344CB8AC3E}">
        <p14:creationId xmlns:p14="http://schemas.microsoft.com/office/powerpoint/2010/main" val="310228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~60 </a:t>
            </a:r>
            <a:r>
              <a:rPr lang="en-US" sz="1200" dirty="0" err="1"/>
              <a:t>studiepoäng</a:t>
            </a:r>
            <a:r>
              <a:rPr lang="en-US" sz="1200" dirty="0"/>
              <a:t> per </a:t>
            </a:r>
            <a:r>
              <a:rPr lang="en-US" sz="1200" dirty="0" err="1"/>
              <a:t>år</a:t>
            </a:r>
            <a:r>
              <a:rPr lang="en-US" sz="1200" dirty="0"/>
              <a:t> -&gt; </a:t>
            </a:r>
            <a:r>
              <a:rPr lang="en-US" sz="1200" dirty="0" err="1"/>
              <a:t>kandi</a:t>
            </a:r>
            <a:r>
              <a:rPr lang="en-US" sz="1200" dirty="0"/>
              <a:t> </a:t>
            </a:r>
            <a:r>
              <a:rPr lang="en-US" sz="1200" dirty="0" err="1"/>
              <a:t>klar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3 </a:t>
            </a:r>
            <a:r>
              <a:rPr lang="en-US" sz="1200" dirty="0" err="1"/>
              <a:t>år</a:t>
            </a:r>
            <a:r>
              <a:rPr lang="en-US" sz="1200" dirty="0"/>
              <a:t>, DI-examen </a:t>
            </a:r>
            <a:r>
              <a:rPr lang="en-US" sz="1200" dirty="0" err="1"/>
              <a:t>på</a:t>
            </a:r>
            <a:r>
              <a:rPr lang="en-US" sz="1200" dirty="0"/>
              <a:t> 5 </a:t>
            </a:r>
            <a:r>
              <a:rPr lang="en-US" sz="1200" dirty="0" err="1"/>
              <a:t>år</a:t>
            </a:r>
            <a:endParaRPr lang="en-US" sz="1200" dirty="0"/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Visar för potentiella arbetsgivare förmågan att engagera sig i sina studier och arbete och att ta till sig mycket ny information i det överenskomna schemat.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CHEM belönar studenter som tar examen inom måltiden med ett stipendium (du behöver inte ansöka); för tillfället 500 </a:t>
            </a:r>
            <a:r>
              <a:rPr lang="en-US" sz="1200" dirty="0"/>
              <a:t>€</a:t>
            </a:r>
          </a:p>
          <a:p>
            <a:pPr marL="514350" lvl="1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Utvärderingen tar hänsyn till studentens närvaroterminer</a:t>
            </a:r>
            <a:r>
              <a:rPr lang="fi-FI" sz="1200" dirty="0"/>
              <a:t>.</a:t>
            </a:r>
            <a:endParaRPr lang="en-US" sz="1200" dirty="0"/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Staten uppmuntrar också: de som tar examen inom utsatt tid kan ansöka om studielånskompensation.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hlinkClick r:id="rId2"/>
              </a:rPr>
              <a:t>Studieguiden</a:t>
            </a:r>
            <a:r>
              <a:rPr lang="en-US" sz="1200" dirty="0">
                <a:hlinkClick r:id="rId2"/>
              </a:rPr>
              <a:t>: </a:t>
            </a:r>
            <a:r>
              <a:rPr lang="sv-SE" sz="1200" dirty="0">
                <a:hlinkClick r:id="rId2"/>
              </a:rPr>
              <a:t>Planera dina studier vid Högskolan för kemiteknik</a:t>
            </a:r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8" y="34800"/>
            <a:ext cx="4284662" cy="1041475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>
                <a:ea typeface="ＭＳ Ｐゴシック" pitchFamily="-108" charset="-128"/>
              </a:rPr>
              <a:t>Undervisning</a:t>
            </a:r>
            <a:r>
              <a:rPr lang="en-US" sz="2300" dirty="0">
                <a:ea typeface="ＭＳ Ｐゴシック" pitchFamily="-108" charset="-128"/>
              </a:rPr>
              <a:t> </a:t>
            </a:r>
            <a:r>
              <a:rPr lang="en-US" sz="2300" dirty="0" err="1">
                <a:ea typeface="ＭＳ Ｐゴシック" pitchFamily="-108" charset="-128"/>
              </a:rPr>
              <a:t>och</a:t>
            </a:r>
            <a:r>
              <a:rPr lang="en-US" sz="2300" dirty="0">
                <a:ea typeface="ＭＳ Ｐゴシック" pitchFamily="-108" charset="-128"/>
              </a:rPr>
              <a:t> </a:t>
            </a:r>
            <a:r>
              <a:rPr lang="en-US" sz="2300" dirty="0" err="1">
                <a:ea typeface="ＭＳ Ｐゴシック" pitchFamily="-108" charset="-128"/>
              </a:rPr>
              <a:t>utvärdering</a:t>
            </a:r>
            <a:r>
              <a:rPr lang="en-US" sz="2300" dirty="0">
                <a:ea typeface="ＭＳ Ｐゴシック" pitchFamily="-108" charset="-128"/>
              </a:rPr>
              <a:t>: </a:t>
            </a:r>
            <a:r>
              <a:rPr lang="sv-SE" sz="2300" dirty="0"/>
              <a:t>varför genomföra examen på 3+2 år?</a:t>
            </a:r>
            <a:endParaRPr lang="fi-FI" sz="23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EB6201-1926-A2E3-6E3F-A23421B617C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/>
          <a:srcRect l="9759" t="1976" r="32771" b="-1976"/>
          <a:stretch/>
        </p:blipFill>
        <p:spPr>
          <a:xfrm>
            <a:off x="4710113" y="0"/>
            <a:ext cx="4433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5F8263-4AC3-84E1-6233-14319AF986E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Undervisning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utvärdering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sv-SE" sz="3200" dirty="0">
                <a:ea typeface="ＭＳ Ｐゴシック" pitchFamily="-108" charset="-128"/>
              </a:rPr>
              <a:t>enligt ditt eget schema och dina förmågor</a:t>
            </a:r>
            <a:endParaRPr lang="en-US" sz="32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CF399-66E4-4026-6A07-78B45968A4E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600" dirty="0"/>
              <a:t>Det slutgiltiga studieschemat bestämmer du själv!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600" dirty="0"/>
              <a:t>Om en kurs inte går igenom direkt eller lämnas oavslutad, oroa dig inte! Du kan göra om kursen senare.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4137929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Din röst spelar en viktig roll i utvecklingen av undervisning och i kvalitetssäkring.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Studentorganisationer och gillen är också intresserade av feedback och undersökningar och använder sig av dem.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 err="1">
                <a:hlinkClick r:id="rId2"/>
              </a:rPr>
              <a:t>Respons</a:t>
            </a:r>
            <a:r>
              <a:rPr lang="fi-FI" sz="1400" dirty="0">
                <a:hlinkClick r:id="rId2"/>
              </a:rPr>
              <a:t> </a:t>
            </a:r>
            <a:r>
              <a:rPr lang="fi-FI" sz="1400" dirty="0" err="1">
                <a:hlinkClick r:id="rId2"/>
              </a:rPr>
              <a:t>och</a:t>
            </a:r>
            <a:r>
              <a:rPr lang="fi-FI" sz="1400" dirty="0">
                <a:hlinkClick r:id="rId2"/>
              </a:rPr>
              <a:t> </a:t>
            </a:r>
            <a:r>
              <a:rPr lang="fi-FI" sz="1400" dirty="0" err="1">
                <a:hlinkClick r:id="rId2"/>
              </a:rPr>
              <a:t>enkäter</a:t>
            </a:r>
            <a:r>
              <a:rPr lang="fi-FI" sz="1400" dirty="0">
                <a:hlinkClick r:id="rId2"/>
              </a:rPr>
              <a:t> i </a:t>
            </a:r>
            <a:r>
              <a:rPr lang="fi-FI" sz="1400" dirty="0" err="1">
                <a:hlinkClick r:id="rId2"/>
              </a:rPr>
              <a:t>Studentguiden</a:t>
            </a:r>
            <a:endParaRPr lang="fi-FI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>
                <a:ea typeface="ＭＳ Ｐゴシック" pitchFamily="-108" charset="-128"/>
              </a:rPr>
              <a:t>Att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ge</a:t>
            </a:r>
            <a:r>
              <a:rPr lang="en-US" sz="3200" dirty="0">
                <a:ea typeface="ＭＳ Ｐゴシック" pitchFamily="-108" charset="-128"/>
              </a:rPr>
              <a:t> feedback</a:t>
            </a:r>
          </a:p>
        </p:txBody>
      </p:sp>
      <p:pic>
        <p:nvPicPr>
          <p:cNvPr id="7" name="Picture Placeholder 6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4D056A26-DD88-D343-20BA-F8B97FD7D54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/>
          <a:srcRect l="36016" r="15430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1235374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57AD-4B26-677C-5499-6D5457621C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 err="1">
                <a:ea typeface="ＭＳ Ｐゴシック" pitchFamily="-108" charset="-128"/>
              </a:rPr>
              <a:t>Att</a:t>
            </a:r>
            <a:r>
              <a:rPr lang="en-US" sz="3600" dirty="0">
                <a:ea typeface="ＭＳ Ｐゴシック" pitchFamily="-108" charset="-128"/>
              </a:rPr>
              <a:t> </a:t>
            </a:r>
            <a:r>
              <a:rPr lang="en-US" sz="3600" dirty="0" err="1">
                <a:ea typeface="ＭＳ Ｐゴシック" pitchFamily="-108" charset="-128"/>
              </a:rPr>
              <a:t>ge</a:t>
            </a:r>
            <a:r>
              <a:rPr lang="en-US" sz="3600" dirty="0">
                <a:ea typeface="ＭＳ Ｐゴシック" pitchFamily="-108" charset="-128"/>
              </a:rPr>
              <a:t> feedback: feedback </a:t>
            </a:r>
            <a:r>
              <a:rPr lang="en-US" sz="3600" dirty="0" err="1">
                <a:ea typeface="ＭＳ Ｐゴシック" pitchFamily="-108" charset="-128"/>
              </a:rPr>
              <a:t>kanaler</a:t>
            </a:r>
            <a:endParaRPr lang="en-US" sz="36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0898-B8FC-4947-6CD1-D121DE26EC4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Kursfeedback i slutet på kursen </a:t>
            </a:r>
            <a:r>
              <a:rPr lang="fi-FI" sz="1800" dirty="0"/>
              <a:t>(</a:t>
            </a:r>
            <a:r>
              <a:rPr lang="fi-FI" sz="1800" dirty="0" err="1"/>
              <a:t>nytt</a:t>
            </a:r>
            <a:r>
              <a:rPr lang="fi-FI" sz="1800" dirty="0"/>
              <a:t> </a:t>
            </a:r>
            <a:r>
              <a:rPr lang="fi-FI" sz="1800" dirty="0" err="1"/>
              <a:t>system</a:t>
            </a:r>
            <a:r>
              <a:rPr lang="fi-FI" sz="1800" dirty="0"/>
              <a:t> i </a:t>
            </a:r>
            <a:r>
              <a:rPr lang="fi-FI" sz="1800" dirty="0" err="1"/>
              <a:t>period</a:t>
            </a:r>
            <a:r>
              <a:rPr lang="fi-FI" sz="1800" dirty="0"/>
              <a:t> 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Feedback kan alltid ges till läraren under kursens gång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Feedbacktillfällen i slutet på varje period (del av ABC-kursen)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/>
              <a:t>Respons</a:t>
            </a:r>
            <a:r>
              <a:rPr lang="fi-FI" sz="1800" dirty="0"/>
              <a:t> via Prosessiteekkarit </a:t>
            </a:r>
            <a:r>
              <a:rPr lang="fi-FI" sz="1800" dirty="0" err="1"/>
              <a:t>och</a:t>
            </a:r>
            <a:r>
              <a:rPr lang="fi-FI" sz="1800" dirty="0"/>
              <a:t> </a:t>
            </a:r>
            <a:r>
              <a:rPr lang="fi-FI" sz="1800" dirty="0" err="1"/>
              <a:t>gillen</a:t>
            </a:r>
            <a:endParaRPr lang="fi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Kandidatrespons då du utexaminerats som kandidat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TEK </a:t>
            </a:r>
            <a:r>
              <a:rPr lang="sv-SE" sz="1800" dirty="0" err="1"/>
              <a:t>repons</a:t>
            </a:r>
            <a:r>
              <a:rPr lang="sv-SE" sz="1800" dirty="0"/>
              <a:t> efter </a:t>
            </a:r>
            <a:r>
              <a:rPr lang="sv-SE" sz="1800" dirty="0" err="1"/>
              <a:t>utexaminerng</a:t>
            </a:r>
            <a:r>
              <a:rPr lang="sv-SE" sz="1800" dirty="0"/>
              <a:t> till diplomingenjör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Respons om utbyte efter utbytet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 err="1"/>
              <a:t>Hallopeder</a:t>
            </a:r>
            <a:r>
              <a:rPr lang="sv-SE" sz="1800" dirty="0"/>
              <a:t> i olika beslutande organ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82911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8" y="1551577"/>
            <a:ext cx="4052221" cy="29254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Laborationer är en väsentlig del av kemiteknikstudier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Därför är det viktigt att du kan och vet hur du:</a:t>
            </a:r>
            <a:endParaRPr lang="fi-FI" sz="14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arbetar</a:t>
            </a:r>
            <a:r>
              <a:rPr lang="fi-FI" sz="1400" dirty="0"/>
              <a:t> </a:t>
            </a:r>
            <a:r>
              <a:rPr lang="fi-FI" sz="1400" dirty="0" err="1"/>
              <a:t>säkert</a:t>
            </a:r>
            <a:r>
              <a:rPr lang="fi-FI" sz="1400" dirty="0"/>
              <a:t> i </a:t>
            </a:r>
            <a:r>
              <a:rPr lang="fi-FI" sz="1400" dirty="0" err="1"/>
              <a:t>laboratoriet</a:t>
            </a:r>
            <a:endParaRPr lang="fi-FI" sz="14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väljer lämplig personlig skyddsutrustning och använder laboratoriets säkerhetsutrustning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känner</a:t>
            </a:r>
            <a:r>
              <a:rPr lang="fi-FI" sz="1400" dirty="0"/>
              <a:t> </a:t>
            </a:r>
            <a:r>
              <a:rPr lang="fi-FI" sz="1400" dirty="0" err="1"/>
              <a:t>igen</a:t>
            </a:r>
            <a:r>
              <a:rPr lang="fi-FI" sz="1400" dirty="0"/>
              <a:t> </a:t>
            </a:r>
            <a:r>
              <a:rPr lang="fi-FI" sz="1400" dirty="0" err="1"/>
              <a:t>möjliga</a:t>
            </a:r>
            <a:r>
              <a:rPr lang="fi-FI" sz="1400" dirty="0"/>
              <a:t> </a:t>
            </a:r>
            <a:r>
              <a:rPr lang="fi-FI" sz="1400" dirty="0" err="1"/>
              <a:t>riskfaktorer</a:t>
            </a:r>
            <a:r>
              <a:rPr lang="fi-FI" sz="1400" dirty="0"/>
              <a:t> </a:t>
            </a:r>
            <a:r>
              <a:rPr lang="fi-FI" sz="1400" dirty="0" err="1"/>
              <a:t>vid</a:t>
            </a:r>
            <a:r>
              <a:rPr lang="fi-FI" sz="1400" dirty="0"/>
              <a:t> </a:t>
            </a:r>
            <a:r>
              <a:rPr lang="fi-FI" sz="1400" dirty="0" err="1"/>
              <a:t>laborationer</a:t>
            </a:r>
            <a:endParaRPr lang="fi-FI" sz="1400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hanterar laboratorieavfall på rätt sätt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skaffar</a:t>
            </a:r>
            <a:r>
              <a:rPr lang="fi-FI" sz="1400" dirty="0"/>
              <a:t> </a:t>
            </a:r>
            <a:r>
              <a:rPr lang="fi-FI" sz="1400" dirty="0" err="1"/>
              <a:t>passertillstånd</a:t>
            </a:r>
            <a:r>
              <a:rPr lang="fi-FI" sz="14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Användning av labb och </a:t>
            </a:r>
            <a:r>
              <a:rPr lang="sv-SE" sz="3200" dirty="0" err="1">
                <a:ea typeface="ＭＳ Ｐゴシック" pitchFamily="-108" charset="-128"/>
              </a:rPr>
              <a:t>passertillstånd</a:t>
            </a:r>
            <a:r>
              <a:rPr lang="sv-SE" sz="3200" dirty="0">
                <a:ea typeface="ＭＳ Ｐゴシック" pitchFamily="-108" charset="-128"/>
              </a:rPr>
              <a:t> vid CHEM</a:t>
            </a:r>
          </a:p>
        </p:txBody>
      </p:sp>
      <p:pic>
        <p:nvPicPr>
          <p:cNvPr id="12" name="Picture Placeholder 11" descr="A few people in white coats in a laboratory&#10;&#10;Description automatically generated with low confidence">
            <a:extLst>
              <a:ext uri="{FF2B5EF4-FFF2-40B4-BE49-F238E27FC236}">
                <a16:creationId xmlns:a16="http://schemas.microsoft.com/office/drawing/2014/main" id="{940263A6-FA0D-8B07-0233-456B556047C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3425" r="29099"/>
          <a:stretch/>
        </p:blipFill>
        <p:spPr>
          <a:xfrm>
            <a:off x="4710793" y="0"/>
            <a:ext cx="4433207" cy="5143500"/>
          </a:xfrm>
        </p:spPr>
      </p:pic>
    </p:spTree>
    <p:extLst>
      <p:ext uri="{BB962C8B-B14F-4D97-AF65-F5344CB8AC3E}">
        <p14:creationId xmlns:p14="http://schemas.microsoft.com/office/powerpoint/2010/main" val="228133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57AD-4B26-677C-5499-6D5457621C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 err="1">
                <a:ea typeface="ＭＳ Ｐゴシック" pitchFamily="-108" charset="-128"/>
              </a:rPr>
              <a:t>Labbrockar</a:t>
            </a:r>
            <a:r>
              <a:rPr lang="en-US" sz="3600" dirty="0">
                <a:ea typeface="ＭＳ Ｐゴシック" pitchFamily="-108" charset="-128"/>
              </a:rPr>
              <a:t> </a:t>
            </a:r>
            <a:r>
              <a:rPr lang="en-US" sz="3600" dirty="0" err="1">
                <a:ea typeface="ＭＳ Ｐゴシック" pitchFamily="-108" charset="-128"/>
              </a:rPr>
              <a:t>och</a:t>
            </a:r>
            <a:r>
              <a:rPr lang="en-US" sz="3600" dirty="0">
                <a:ea typeface="ＭＳ Ｐゴシック" pitchFamily="-108" charset="-128"/>
              </a:rPr>
              <a:t> </a:t>
            </a:r>
            <a:r>
              <a:rPr lang="en-US" sz="3600" dirty="0" err="1">
                <a:ea typeface="ＭＳ Ｐゴシック" pitchFamily="-108" charset="-128"/>
              </a:rPr>
              <a:t>skyddsglasögon</a:t>
            </a:r>
            <a:endParaRPr lang="en-US" sz="3600" dirty="0">
              <a:ea typeface="ＭＳ Ｐゴシック" pitchFamily="-108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0898-B8FC-4947-6CD1-D121DE26EC4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Skolan  erbjuder rockar och skyddsglasögon för </a:t>
            </a:r>
            <a:r>
              <a:rPr lang="sv-SE" sz="1600" dirty="0" err="1"/>
              <a:t>laboratioriearbeten</a:t>
            </a:r>
            <a:r>
              <a:rPr lang="sv-S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Dessa upphämtas innan labbarbetet och returneras då man lämnar laboratoriet.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Labbrockar kan avhämtas från följande platser: </a:t>
            </a:r>
          </a:p>
          <a:p>
            <a:pPr marL="914400" lvl="1" indent="-285750"/>
            <a:r>
              <a:rPr lang="en-US" sz="1800" dirty="0" err="1"/>
              <a:t>Kemistvägen</a:t>
            </a:r>
            <a:r>
              <a:rPr lang="en-US" sz="1800" dirty="0"/>
              <a:t> 1:</a:t>
            </a:r>
          </a:p>
          <a:p>
            <a:pPr marL="1090613" lvl="2" indent="-285750"/>
            <a:r>
              <a:rPr lang="en-US" sz="1300" dirty="0"/>
              <a:t>D209c (för </a:t>
            </a:r>
            <a:r>
              <a:rPr lang="en-US" sz="1300" dirty="0" err="1"/>
              <a:t>alla</a:t>
            </a:r>
            <a:r>
              <a:rPr lang="en-US" sz="1300" dirty="0"/>
              <a:t> </a:t>
            </a:r>
            <a:r>
              <a:rPr lang="en-US" sz="1300" dirty="0" err="1"/>
              <a:t>labbkurser</a:t>
            </a:r>
            <a:r>
              <a:rPr lang="en-US" sz="1300" dirty="0"/>
              <a:t>)</a:t>
            </a:r>
          </a:p>
          <a:p>
            <a:pPr marL="1090613" lvl="2" indent="-285750"/>
            <a:r>
              <a:rPr lang="en-US" sz="1300" dirty="0"/>
              <a:t>B1-korridoren, </a:t>
            </a:r>
            <a:r>
              <a:rPr lang="en-US" sz="1300" dirty="0" err="1"/>
              <a:t>opiskelijalabrojen</a:t>
            </a:r>
            <a:r>
              <a:rPr lang="en-US" sz="1300" dirty="0"/>
              <a:t> </a:t>
            </a:r>
            <a:r>
              <a:rPr lang="en-US" sz="1300" dirty="0" err="1"/>
              <a:t>molemmat</a:t>
            </a:r>
            <a:r>
              <a:rPr lang="en-US" sz="1300" dirty="0"/>
              <a:t> </a:t>
            </a:r>
            <a:r>
              <a:rPr lang="en-US" sz="1300" dirty="0" err="1"/>
              <a:t>päädyt</a:t>
            </a:r>
            <a:r>
              <a:rPr lang="en-US" sz="1300" dirty="0"/>
              <a:t> (för </a:t>
            </a:r>
            <a:r>
              <a:rPr lang="en-US" sz="1300" dirty="0" err="1"/>
              <a:t>alla</a:t>
            </a:r>
            <a:r>
              <a:rPr lang="en-US" sz="1300" dirty="0"/>
              <a:t> </a:t>
            </a:r>
            <a:r>
              <a:rPr lang="en-US" sz="1300" dirty="0" err="1"/>
              <a:t>labbkurser</a:t>
            </a:r>
            <a:r>
              <a:rPr lang="en-US" sz="1300" dirty="0"/>
              <a:t>)</a:t>
            </a:r>
          </a:p>
          <a:p>
            <a:pPr marL="1090613" lvl="2" indent="-285750"/>
            <a:r>
              <a:rPr lang="en-US" sz="1300" dirty="0"/>
              <a:t>C3-korridoren (för </a:t>
            </a:r>
            <a:r>
              <a:rPr lang="en-US" sz="1300" dirty="0" err="1"/>
              <a:t>biolabb</a:t>
            </a:r>
            <a:r>
              <a:rPr lang="en-US" sz="1300" dirty="0"/>
              <a:t>)</a:t>
            </a:r>
          </a:p>
          <a:p>
            <a:pPr marL="1090613" lvl="2" indent="-285750"/>
            <a:r>
              <a:rPr lang="en-US" sz="1300" dirty="0"/>
              <a:t>E3-korridoren (för </a:t>
            </a:r>
            <a:r>
              <a:rPr lang="en-US" sz="1300" dirty="0" err="1"/>
              <a:t>labbkurser</a:t>
            </a:r>
            <a:r>
              <a:rPr lang="en-US" sz="1300" dirty="0"/>
              <a:t> </a:t>
            </a:r>
            <a:r>
              <a:rPr lang="en-US" sz="1300" dirty="0" err="1"/>
              <a:t>inom</a:t>
            </a:r>
            <a:r>
              <a:rPr lang="en-US" sz="1300" dirty="0"/>
              <a:t> </a:t>
            </a:r>
            <a:r>
              <a:rPr lang="en-US" sz="1300" dirty="0" err="1"/>
              <a:t>kemiteknik</a:t>
            </a:r>
            <a:r>
              <a:rPr lang="en-US" sz="1300" dirty="0"/>
              <a:t>) </a:t>
            </a:r>
          </a:p>
          <a:p>
            <a:pPr marL="1090613" lvl="2" indent="-285750"/>
            <a:r>
              <a:rPr lang="en-US" sz="1300" dirty="0"/>
              <a:t>E4-korridoren </a:t>
            </a:r>
            <a:r>
              <a:rPr lang="sv-SE" sz="1300" dirty="0"/>
              <a:t>(för labbkurser inom polymerteknologi och industriell kemi)</a:t>
            </a:r>
          </a:p>
          <a:p>
            <a:pPr marL="914400" lvl="1" indent="-285750"/>
            <a:r>
              <a:rPr lang="en-US" sz="1800" dirty="0" err="1"/>
              <a:t>Puu-rakennus</a:t>
            </a:r>
            <a:r>
              <a:rPr lang="en-US" sz="1800" dirty="0"/>
              <a:t> (för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labbkurser</a:t>
            </a:r>
            <a:r>
              <a:rPr lang="en-US" sz="1800" dirty="0"/>
              <a:t>):</a:t>
            </a:r>
          </a:p>
          <a:p>
            <a:pPr marL="1090613" lvl="2" indent="-285750"/>
            <a:r>
              <a:rPr lang="en-US" sz="1300" dirty="0" err="1"/>
              <a:t>Rockar</a:t>
            </a:r>
            <a:r>
              <a:rPr lang="en-US" sz="1300" dirty="0"/>
              <a:t>: rum 103.2</a:t>
            </a:r>
          </a:p>
          <a:p>
            <a:pPr marL="1090613" lvl="2" indent="-285750"/>
            <a:r>
              <a:rPr lang="en-US" sz="1300" dirty="0" err="1"/>
              <a:t>Glasögon</a:t>
            </a:r>
            <a:r>
              <a:rPr lang="en-US" sz="1300" dirty="0"/>
              <a:t>: rum 148</a:t>
            </a:r>
            <a:endParaRPr lang="fi-FI" sz="1800" dirty="0"/>
          </a:p>
          <a:p>
            <a:endParaRPr lang="fi-FI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2529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6857AD-4B26-677C-5499-6D5457621C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 err="1">
                <a:ea typeface="ＭＳ Ｐゴシック" pitchFamily="-108" charset="-128"/>
              </a:rPr>
              <a:t>Passertillstånd</a:t>
            </a:r>
            <a:r>
              <a:rPr lang="en-US" sz="3600" dirty="0">
                <a:ea typeface="ＭＳ Ｐゴシック" pitchFamily="-108" charset="-128"/>
              </a:rPr>
              <a:t> vid CHEM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0898-B8FC-4947-6CD1-D121DE26EC4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9152" y="1241467"/>
            <a:ext cx="8492897" cy="30494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Du </a:t>
            </a:r>
            <a:r>
              <a:rPr lang="fi-FI" sz="1800" dirty="0" err="1"/>
              <a:t>får</a:t>
            </a:r>
            <a:r>
              <a:rPr lang="fi-FI" sz="1800" dirty="0"/>
              <a:t> </a:t>
            </a:r>
            <a:r>
              <a:rPr lang="fi-FI" sz="1800" dirty="0" err="1"/>
              <a:t>passertillstånd</a:t>
            </a:r>
            <a:r>
              <a:rPr lang="fi-FI" sz="1800" dirty="0"/>
              <a:t> </a:t>
            </a:r>
            <a:r>
              <a:rPr lang="fi-FI" sz="1800" dirty="0" err="1"/>
              <a:t>då</a:t>
            </a:r>
            <a:r>
              <a:rPr lang="fi-FI" sz="1800" dirty="0"/>
              <a:t> </a:t>
            </a:r>
            <a:r>
              <a:rPr lang="fi-FI" sz="1800" dirty="0" err="1"/>
              <a:t>laboratoriesäkerhets</a:t>
            </a:r>
            <a:r>
              <a:rPr lang="fi-FI" sz="1800" dirty="0"/>
              <a:t> </a:t>
            </a:r>
            <a:r>
              <a:rPr lang="fi-FI" sz="1800" dirty="0" err="1"/>
              <a:t>kursen</a:t>
            </a:r>
            <a:r>
              <a:rPr lang="fi-FI" sz="1800" dirty="0"/>
              <a:t> </a:t>
            </a:r>
            <a:r>
              <a:rPr lang="fi-FI" sz="1800" dirty="0" err="1"/>
              <a:t>är</a:t>
            </a:r>
            <a:r>
              <a:rPr lang="fi-FI" sz="1800" dirty="0"/>
              <a:t> </a:t>
            </a:r>
            <a:r>
              <a:rPr lang="fi-FI" sz="1800" dirty="0" err="1"/>
              <a:t>avklarad</a:t>
            </a:r>
            <a:endParaRPr lang="fi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/>
              <a:t>Som</a:t>
            </a:r>
            <a:r>
              <a:rPr lang="fi-FI" sz="1800" dirty="0"/>
              <a:t> </a:t>
            </a:r>
            <a:r>
              <a:rPr lang="fi-FI" sz="1800" dirty="0" err="1"/>
              <a:t>passerkort</a:t>
            </a:r>
            <a:r>
              <a:rPr lang="fi-FI" sz="1800" dirty="0"/>
              <a:t> </a:t>
            </a:r>
            <a:r>
              <a:rPr lang="fi-FI" sz="1800" dirty="0" err="1"/>
              <a:t>fungerar</a:t>
            </a:r>
            <a:r>
              <a:rPr lang="fi-FI" sz="1800" dirty="0"/>
              <a:t> HRT-</a:t>
            </a:r>
            <a:r>
              <a:rPr lang="fi-FI" sz="1800" dirty="0" err="1"/>
              <a:t>kort</a:t>
            </a:r>
            <a:r>
              <a:rPr lang="fi-FI" sz="1800" dirty="0"/>
              <a:t> </a:t>
            </a:r>
            <a:r>
              <a:rPr lang="fi-FI" sz="1800" dirty="0" err="1"/>
              <a:t>eller</a:t>
            </a:r>
            <a:r>
              <a:rPr lang="fi-FI" sz="1800" dirty="0"/>
              <a:t> </a:t>
            </a:r>
            <a:r>
              <a:rPr lang="fi-FI" sz="1800" dirty="0" err="1"/>
              <a:t>passerkort</a:t>
            </a:r>
            <a:r>
              <a:rPr lang="fi-FI" sz="1800" dirty="0"/>
              <a:t>, </a:t>
            </a:r>
            <a:r>
              <a:rPr lang="fi-FI" sz="1800" dirty="0" err="1"/>
              <a:t>som</a:t>
            </a:r>
            <a:r>
              <a:rPr lang="fi-FI" sz="1800" dirty="0"/>
              <a:t> </a:t>
            </a:r>
            <a:r>
              <a:rPr lang="fi-FI" sz="1800" dirty="0" err="1"/>
              <a:t>kan</a:t>
            </a:r>
            <a:r>
              <a:rPr lang="fi-FI" sz="1800" dirty="0"/>
              <a:t> </a:t>
            </a:r>
            <a:r>
              <a:rPr lang="fi-FI" sz="1800" dirty="0" err="1"/>
              <a:t>hämtas</a:t>
            </a:r>
            <a:r>
              <a:rPr lang="fi-FI" sz="1800" dirty="0"/>
              <a:t> </a:t>
            </a:r>
            <a:r>
              <a:rPr lang="fi-FI" sz="1800" dirty="0" err="1"/>
              <a:t>från</a:t>
            </a:r>
            <a:r>
              <a:rPr lang="fi-FI" sz="1800" dirty="0"/>
              <a:t> </a:t>
            </a:r>
            <a:r>
              <a:rPr lang="fi-FI" sz="1800" dirty="0" err="1"/>
              <a:t>lobbyservicen</a:t>
            </a:r>
            <a:r>
              <a:rPr lang="fi-FI" sz="1800" dirty="0"/>
              <a:t> i Väre </a:t>
            </a:r>
            <a:r>
              <a:rPr lang="fi-FI" sz="1800" dirty="0" err="1"/>
              <a:t>eller</a:t>
            </a:r>
            <a:r>
              <a:rPr lang="fi-FI" sz="1800" dirty="0"/>
              <a:t> </a:t>
            </a:r>
            <a:r>
              <a:rPr lang="fi-FI" sz="1800" dirty="0" err="1"/>
              <a:t>Otsvängen</a:t>
            </a:r>
            <a:r>
              <a:rPr lang="fi-FI" sz="1800" dirty="0"/>
              <a:t>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>
                <a:hlinkClick r:id="rId2"/>
              </a:rPr>
              <a:t>Registreringssidan</a:t>
            </a:r>
            <a:r>
              <a:rPr lang="fi-FI" sz="1800" dirty="0">
                <a:hlinkClick r:id="rId2"/>
              </a:rPr>
              <a:t> för </a:t>
            </a:r>
            <a:r>
              <a:rPr lang="fi-FI" sz="1800" dirty="0" err="1">
                <a:hlinkClick r:id="rId2"/>
              </a:rPr>
              <a:t>passerkort</a:t>
            </a:r>
            <a:r>
              <a:rPr lang="fi-FI" sz="1800" dirty="0"/>
              <a:t>: </a:t>
            </a:r>
            <a:r>
              <a:rPr lang="fi-FI" sz="1800" dirty="0" err="1"/>
              <a:t>registrera</a:t>
            </a:r>
            <a:r>
              <a:rPr lang="fi-FI" sz="1800" dirty="0"/>
              <a:t> </a:t>
            </a:r>
            <a:r>
              <a:rPr lang="fi-FI" sz="1800" dirty="0" err="1"/>
              <a:t>ditt</a:t>
            </a:r>
            <a:r>
              <a:rPr lang="fi-FI" sz="1800" dirty="0"/>
              <a:t> HRT-</a:t>
            </a:r>
            <a:r>
              <a:rPr lang="fi-FI" sz="1800" dirty="0" err="1"/>
              <a:t>kort</a:t>
            </a:r>
            <a:r>
              <a:rPr lang="fi-FI" sz="1800" dirty="0"/>
              <a:t> </a:t>
            </a:r>
            <a:r>
              <a:rPr lang="fi-FI" sz="1800" dirty="0" err="1"/>
              <a:t>eller</a:t>
            </a:r>
            <a:r>
              <a:rPr lang="fi-FI" sz="1800" dirty="0"/>
              <a:t> </a:t>
            </a:r>
            <a:r>
              <a:rPr lang="fi-FI" sz="1800" dirty="0" err="1"/>
              <a:t>passerkort</a:t>
            </a:r>
            <a:r>
              <a:rPr lang="fi-FI" sz="1800" dirty="0"/>
              <a:t> för </a:t>
            </a:r>
            <a:r>
              <a:rPr lang="fi-FI" sz="1800" dirty="0" err="1"/>
              <a:t>att</a:t>
            </a:r>
            <a:r>
              <a:rPr lang="fi-FI" sz="1800" dirty="0"/>
              <a:t> </a:t>
            </a:r>
            <a:r>
              <a:rPr lang="fi-FI" sz="1800" dirty="0" err="1"/>
              <a:t>få</a:t>
            </a:r>
            <a:r>
              <a:rPr lang="fi-FI" sz="1800" dirty="0"/>
              <a:t> </a:t>
            </a:r>
            <a:r>
              <a:rPr lang="fi-FI" sz="1800" dirty="0" err="1"/>
              <a:t>passertillstånd</a:t>
            </a:r>
            <a:r>
              <a:rPr lang="fi-FI" sz="1800" dirty="0"/>
              <a:t> (idcard.aalto.fi)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/>
              <a:t>Instruktioner</a:t>
            </a:r>
            <a:r>
              <a:rPr lang="fi-FI" sz="1800" dirty="0"/>
              <a:t> </a:t>
            </a:r>
            <a:r>
              <a:rPr lang="fi-FI" sz="1800" dirty="0" err="1">
                <a:hlinkClick r:id="rId3"/>
              </a:rPr>
              <a:t>Tillträdesrätt</a:t>
            </a:r>
            <a:r>
              <a:rPr lang="fi-FI" sz="1800" dirty="0">
                <a:hlinkClick r:id="rId3"/>
              </a:rPr>
              <a:t> </a:t>
            </a:r>
            <a:r>
              <a:rPr lang="fi-FI" sz="1800" dirty="0" err="1">
                <a:hlinkClick r:id="rId3"/>
              </a:rPr>
              <a:t>med</a:t>
            </a:r>
            <a:r>
              <a:rPr lang="fi-FI" sz="1800" dirty="0">
                <a:hlinkClick r:id="rId3"/>
              </a:rPr>
              <a:t> HRT-</a:t>
            </a:r>
            <a:r>
              <a:rPr lang="fi-FI" sz="1800" dirty="0" err="1">
                <a:hlinkClick r:id="rId3"/>
              </a:rPr>
              <a:t>kortet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532392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0EAFE-7944-529C-60CD-E3FAE9513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Tack!</a:t>
            </a:r>
          </a:p>
          <a:p>
            <a:r>
              <a:rPr lang="sv-SE" dirty="0"/>
              <a:t>Lycka till och framgång i dina studier!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0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2D84E3-E027-B5D1-27A1-389171B9D9B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err="1"/>
              <a:t>Frågor</a:t>
            </a:r>
            <a:r>
              <a:rPr lang="en-US" dirty="0"/>
              <a:t> till </a:t>
            </a:r>
            <a:r>
              <a:rPr lang="en-US" dirty="0" err="1"/>
              <a:t>Presemo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43421-A3C3-2FFD-1BFC-82297245BA8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https://presemo.aalto.fi/chemabc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798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Läsår</a:t>
            </a:r>
            <a:r>
              <a:rPr lang="en-US" sz="1800" dirty="0"/>
              <a:t> = 1.8.2023 – 31.7.2024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/>
              <a:t>Läsår</a:t>
            </a:r>
            <a:r>
              <a:rPr lang="fi-FI" sz="1800" dirty="0"/>
              <a:t> = </a:t>
            </a:r>
            <a:r>
              <a:rPr lang="fi-FI" sz="1800" dirty="0" err="1"/>
              <a:t>fem</a:t>
            </a:r>
            <a:r>
              <a:rPr lang="fi-FI" sz="1800" dirty="0"/>
              <a:t> </a:t>
            </a:r>
            <a:r>
              <a:rPr lang="fi-FI" sz="1800" dirty="0" err="1"/>
              <a:t>sju</a:t>
            </a:r>
            <a:r>
              <a:rPr lang="fi-FI" sz="1800" dirty="0"/>
              <a:t> </a:t>
            </a:r>
            <a:r>
              <a:rPr lang="fi-FI" sz="1800" dirty="0" err="1"/>
              <a:t>veckors</a:t>
            </a:r>
            <a:r>
              <a:rPr lang="fi-FI" sz="1800" dirty="0"/>
              <a:t> </a:t>
            </a:r>
            <a:r>
              <a:rPr lang="fi-FI" sz="1800" dirty="0" err="1"/>
              <a:t>perioder</a:t>
            </a:r>
            <a:endParaRPr lang="fi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 err="1"/>
              <a:t>Period</a:t>
            </a:r>
            <a:r>
              <a:rPr lang="fi-FI" sz="1800" dirty="0"/>
              <a:t> = </a:t>
            </a:r>
            <a:r>
              <a:rPr lang="fi-FI" sz="1800" dirty="0" err="1"/>
              <a:t>sex</a:t>
            </a:r>
            <a:r>
              <a:rPr lang="fi-FI" sz="1800" dirty="0"/>
              <a:t> </a:t>
            </a:r>
            <a:r>
              <a:rPr lang="fi-FI" sz="1800" dirty="0" err="1"/>
              <a:t>veckor</a:t>
            </a:r>
            <a:r>
              <a:rPr lang="fi-FI" sz="1800" dirty="0"/>
              <a:t> </a:t>
            </a:r>
            <a:r>
              <a:rPr lang="fi-FI" sz="1800" dirty="0" err="1"/>
              <a:t>föreläsningar</a:t>
            </a:r>
            <a:r>
              <a:rPr lang="fi-FI" sz="1800" dirty="0"/>
              <a:t> </a:t>
            </a:r>
            <a:r>
              <a:rPr lang="fi-FI" sz="1800" dirty="0" err="1"/>
              <a:t>och</a:t>
            </a:r>
            <a:r>
              <a:rPr lang="fi-FI" sz="1800" dirty="0"/>
              <a:t> annan </a:t>
            </a:r>
            <a:r>
              <a:rPr lang="fi-FI" sz="1800" dirty="0" err="1"/>
              <a:t>kontaktundervisning</a:t>
            </a:r>
            <a:endParaRPr lang="fi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Sjunde veckan är </a:t>
            </a:r>
            <a:r>
              <a:rPr lang="sv-SE" sz="1800" dirty="0" err="1"/>
              <a:t>tentvecka</a:t>
            </a:r>
            <a:r>
              <a:rPr lang="sv-SE" sz="1800" dirty="0"/>
              <a:t> = bedömning (mellanprov, tenter etc.), projektarbeten, sammandragsföreläsningar, labb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800" dirty="0" err="1">
                <a:ea typeface="ＭＳ Ｐゴシック" pitchFamily="-108" charset="-128"/>
              </a:rPr>
              <a:t>Tidtabell</a:t>
            </a:r>
            <a:r>
              <a:rPr lang="en-US" sz="2800" dirty="0">
                <a:ea typeface="ＭＳ Ｐゴシック" pitchFamily="-108" charset="-128"/>
              </a:rPr>
              <a:t> för </a:t>
            </a:r>
            <a:r>
              <a:rPr lang="en-US" sz="2800" dirty="0" err="1">
                <a:ea typeface="ＭＳ Ｐゴシック" pitchFamily="-108" charset="-128"/>
              </a:rPr>
              <a:t>undervisning</a:t>
            </a:r>
            <a:r>
              <a:rPr lang="en-US" sz="2800" dirty="0">
                <a:ea typeface="ＭＳ Ｐゴシック" pitchFamily="-108" charset="-128"/>
              </a:rPr>
              <a:t>: </a:t>
            </a:r>
            <a:r>
              <a:rPr lang="en-US" sz="2800" dirty="0" err="1">
                <a:ea typeface="ＭＳ Ｐゴシック" pitchFamily="-108" charset="-128"/>
              </a:rPr>
              <a:t>läsår</a:t>
            </a:r>
            <a:r>
              <a:rPr lang="en-US" sz="2800" dirty="0">
                <a:ea typeface="ＭＳ Ｐゴシック" pitchFamily="-108" charset="-128"/>
              </a:rPr>
              <a:t> </a:t>
            </a:r>
            <a:r>
              <a:rPr lang="en-US" sz="2800" dirty="0" err="1">
                <a:ea typeface="ＭＳ Ｐゴシック" pitchFamily="-108" charset="-128"/>
              </a:rPr>
              <a:t>och</a:t>
            </a:r>
            <a:r>
              <a:rPr lang="en-US" sz="2800" dirty="0">
                <a:ea typeface="ＭＳ Ｐゴシック" pitchFamily="-108" charset="-128"/>
              </a:rPr>
              <a:t> </a:t>
            </a:r>
            <a:r>
              <a:rPr lang="en-US" sz="2800" dirty="0" err="1">
                <a:ea typeface="ＭＳ Ｐゴシック" pitchFamily="-108" charset="-128"/>
              </a:rPr>
              <a:t>perioder</a:t>
            </a:r>
            <a:endParaRPr lang="en-US" sz="2800" dirty="0">
              <a:ea typeface="ＭＳ Ｐゴシック" pitchFamily="-108" charset="-12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6996831-DA05-261A-5E38-633568A5585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3061" r="23061"/>
          <a:stretch>
            <a:fillRect/>
          </a:stretch>
        </p:blipFill>
        <p:spPr>
          <a:xfrm>
            <a:off x="4710113" y="0"/>
            <a:ext cx="44338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1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 err="1"/>
              <a:t>Tidtabell</a:t>
            </a:r>
            <a:r>
              <a:rPr lang="en-US" sz="3200" dirty="0"/>
              <a:t> för </a:t>
            </a:r>
            <a:r>
              <a:rPr lang="en-US" sz="3200" dirty="0" err="1"/>
              <a:t>undervisning</a:t>
            </a:r>
            <a:r>
              <a:rPr lang="en-US" sz="3200" dirty="0"/>
              <a:t>: </a:t>
            </a:r>
            <a:r>
              <a:rPr lang="en-US" sz="3200" dirty="0" err="1"/>
              <a:t>perioder</a:t>
            </a:r>
            <a:r>
              <a:rPr lang="en-US" sz="3200" dirty="0"/>
              <a:t> </a:t>
            </a:r>
            <a:r>
              <a:rPr lang="en-US" sz="3200" dirty="0" err="1"/>
              <a:t>och</a:t>
            </a:r>
            <a:r>
              <a:rPr lang="en-US" sz="3200" dirty="0"/>
              <a:t> datum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/>
              <a:t>V </a:t>
            </a:r>
            <a:r>
              <a:rPr lang="fi-FI" sz="1800" dirty="0" err="1"/>
              <a:t>period</a:t>
            </a:r>
            <a:r>
              <a:rPr lang="fi-FI" sz="1800" dirty="0"/>
              <a:t>: </a:t>
            </a:r>
            <a:r>
              <a:rPr lang="sv-SE" sz="1800" dirty="0"/>
              <a:t>en flerformsperiod, undervisning kan ske på olika sätt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Förutom tentveckor, även två utvärderingsperioder: före period I och i slutet av december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Dessutom sommarperiod (vissa kurser erbjuds, kandidatseminarium)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Viktiga datum finns i </a:t>
            </a:r>
            <a:r>
              <a:rPr lang="sv-SE" sz="1800" dirty="0">
                <a:hlinkClick r:id="rId2"/>
              </a:rPr>
              <a:t>Studentguidens läsårskalender</a:t>
            </a: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/>
              <a:t>Modelläsordning</a:t>
            </a:r>
            <a:r>
              <a:rPr lang="fi-FI" sz="1800" dirty="0"/>
              <a:t> i </a:t>
            </a:r>
            <a:r>
              <a:rPr lang="fi-FI" sz="1800" dirty="0" err="1">
                <a:hlinkClick r:id="rId3"/>
              </a:rPr>
              <a:t>Studentguiden</a:t>
            </a:r>
            <a:r>
              <a:rPr lang="fi-FI" sz="1800" dirty="0">
                <a:hlinkClick r:id="rId3"/>
              </a:rPr>
              <a:t> </a:t>
            </a:r>
            <a:r>
              <a:rPr lang="fi-FI" sz="1800" dirty="0" err="1">
                <a:hlinkClick r:id="rId3"/>
              </a:rPr>
              <a:t>på</a:t>
            </a:r>
            <a:r>
              <a:rPr lang="fi-FI" sz="1800" dirty="0">
                <a:hlinkClick r:id="rId3"/>
              </a:rPr>
              <a:t> kandi-</a:t>
            </a:r>
            <a:r>
              <a:rPr lang="fi-FI" sz="1800" dirty="0" err="1">
                <a:hlinkClick r:id="rId3"/>
              </a:rPr>
              <a:t>programsidan</a:t>
            </a:r>
            <a:r>
              <a:rPr lang="fi-FI" sz="1800" dirty="0"/>
              <a:t> </a:t>
            </a:r>
            <a:r>
              <a:rPr lang="fi-FI" sz="1800" dirty="0" err="1"/>
              <a:t>och</a:t>
            </a:r>
            <a:r>
              <a:rPr lang="fi-FI" sz="1800" dirty="0"/>
              <a:t> i </a:t>
            </a:r>
            <a:r>
              <a:rPr lang="fi-FI" sz="1800" dirty="0">
                <a:hlinkClick r:id="rId4"/>
              </a:rPr>
              <a:t>Sisus ("</a:t>
            </a:r>
            <a:r>
              <a:rPr lang="fi-FI" sz="1800" dirty="0" err="1">
                <a:hlinkClick r:id="rId4"/>
              </a:rPr>
              <a:t>tajmningsmodell</a:t>
            </a:r>
            <a:r>
              <a:rPr lang="fi-FI" sz="1800" dirty="0">
                <a:hlinkClick r:id="rId4"/>
              </a:rPr>
              <a:t>")</a:t>
            </a:r>
            <a:endParaRPr lang="fi-FI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477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19147-84DF-8316-092B-ABCAF8A0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Stöd och tjänster finns tillgängliga för hela studievägen, från </a:t>
            </a:r>
            <a:r>
              <a:rPr lang="sv-SE" sz="1600" dirty="0" err="1"/>
              <a:t>phuxåret</a:t>
            </a:r>
            <a:r>
              <a:rPr lang="sv-SE" sz="1600" dirty="0"/>
              <a:t> till examen.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Utöver de tjänster som erbjuds direkt till studeranden, hjälper </a:t>
            </a:r>
            <a:r>
              <a:rPr lang="sv-SE" sz="1600" dirty="0" err="1"/>
              <a:t>Studernadeservice</a:t>
            </a:r>
            <a:r>
              <a:rPr lang="sv-SE" sz="1600" dirty="0"/>
              <a:t> (LES) institutioner och skolpersonal med den praktiska organiseringen av undervisningen och i studiehandledning och studierådgivning.</a:t>
            </a: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916A9-C21A-7CFE-61D6-8BDDFF89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</a:t>
            </a:r>
          </a:p>
        </p:txBody>
      </p:sp>
      <p:pic>
        <p:nvPicPr>
          <p:cNvPr id="8" name="Picture Placeholder 7" descr="A person and person sitting in a field of yellow flowers&#10;&#10;Description automatically generated">
            <a:extLst>
              <a:ext uri="{FF2B5EF4-FFF2-40B4-BE49-F238E27FC236}">
                <a16:creationId xmlns:a16="http://schemas.microsoft.com/office/drawing/2014/main" id="{0031C436-CFEC-7223-13A3-5E85BC20FD26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11313" b="11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673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vem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var vid CHEM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/>
              <a:t>Studeranderådgivningen</a:t>
            </a:r>
            <a:r>
              <a:rPr lang="fi-FI" sz="1800" dirty="0"/>
              <a:t> ja </a:t>
            </a:r>
            <a:r>
              <a:rPr lang="fi-FI" sz="1800" dirty="0" err="1"/>
              <a:t>studieservicepunkten</a:t>
            </a:r>
            <a:r>
              <a:rPr lang="fi-FI" sz="1800" dirty="0"/>
              <a:t> </a:t>
            </a:r>
            <a:r>
              <a:rPr lang="fi-FI" sz="1800" dirty="0" err="1"/>
              <a:t>finns</a:t>
            </a:r>
            <a:r>
              <a:rPr lang="fi-FI" sz="1800" dirty="0"/>
              <a:t> </a:t>
            </a:r>
            <a:r>
              <a:rPr lang="fi-FI" sz="1800" dirty="0" err="1"/>
              <a:t>vid</a:t>
            </a:r>
            <a:r>
              <a:rPr lang="fi-FI" sz="1800" dirty="0"/>
              <a:t> </a:t>
            </a:r>
            <a:r>
              <a:rPr lang="fi-FI" sz="1800" dirty="0" err="1"/>
              <a:t>addressen</a:t>
            </a:r>
            <a:r>
              <a:rPr lang="fi-FI" sz="1800" dirty="0"/>
              <a:t> </a:t>
            </a:r>
            <a:r>
              <a:rPr lang="fi-FI" sz="1800" dirty="0" err="1"/>
              <a:t>Kemistvägen</a:t>
            </a:r>
            <a:r>
              <a:rPr lang="fi-FI" sz="1800" dirty="0"/>
              <a:t>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/>
              <a:t>Serviceadress</a:t>
            </a:r>
            <a:r>
              <a:rPr lang="fi-FI" sz="1800" dirty="0"/>
              <a:t> för alla </a:t>
            </a:r>
            <a:r>
              <a:rPr lang="fi-FI" sz="1800" dirty="0" err="1"/>
              <a:t>studieärenden</a:t>
            </a:r>
            <a:r>
              <a:rPr lang="fi-FI" sz="1800" dirty="0"/>
              <a:t>: studies-chem@aalto.fi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 err="1"/>
              <a:t>Studentservicetelefon</a:t>
            </a:r>
            <a:r>
              <a:rPr lang="fi-FI" sz="1800" dirty="0"/>
              <a:t>: 029 442 9280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Studierådgivare samt planeraren och koordinatorn av ditt eget program är de viktigaste kontakterna inom studieservicen.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Utöver det har vi många andra personer som hjälper er, till exempel internationella rörlighets service.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400811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vad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och</a:t>
            </a:r>
            <a:r>
              <a:rPr lang="en-US" sz="3200" dirty="0">
                <a:ea typeface="ＭＳ Ｐゴシック" pitchFamily="-108" charset="-128"/>
              </a:rPr>
              <a:t> var </a:t>
            </a:r>
            <a:r>
              <a:rPr lang="en-US" sz="3200" dirty="0" err="1">
                <a:ea typeface="ＭＳ Ｐゴシック" pitchFamily="-108" charset="-128"/>
              </a:rPr>
              <a:t>annanstans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i</a:t>
            </a:r>
            <a:r>
              <a:rPr lang="en-US" sz="3200" dirty="0">
                <a:ea typeface="ＭＳ Ｐゴシック" pitchFamily="-108" charset="-128"/>
              </a:rPr>
              <a:t> Aalto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Studerandenas</a:t>
            </a:r>
            <a:r>
              <a:rPr lang="en-US" sz="1800" dirty="0"/>
              <a:t> </a:t>
            </a:r>
            <a:r>
              <a:rPr lang="en-US" sz="1800" dirty="0" err="1"/>
              <a:t>allmänna</a:t>
            </a:r>
            <a:r>
              <a:rPr lang="en-US" sz="1800" dirty="0"/>
              <a:t> </a:t>
            </a:r>
            <a:r>
              <a:rPr lang="en-US" sz="1800" dirty="0" err="1"/>
              <a:t>servicepunkt</a:t>
            </a: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Starting Point</a:t>
            </a:r>
            <a:endParaRPr lang="en-US" sz="1800" dirty="0">
              <a:hlinkClick r:id="rId3"/>
            </a:endParaRPr>
          </a:p>
          <a:p>
            <a:pPr marL="971550" lvl="1" indent="-342900"/>
            <a:r>
              <a:rPr lang="en-US" sz="1800" dirty="0">
                <a:hlinkClick r:id="rId3"/>
              </a:rPr>
              <a:t>studentservices@aalto.fi</a:t>
            </a:r>
            <a:r>
              <a:rPr lang="en-US" sz="1800" dirty="0"/>
              <a:t> </a:t>
            </a:r>
          </a:p>
          <a:p>
            <a:pPr marL="971550" lvl="1" indent="-342900"/>
            <a:r>
              <a:rPr lang="sv-SE" sz="1800" dirty="0"/>
              <a:t>Besöksadress: Kandidatcentret, </a:t>
            </a:r>
            <a:r>
              <a:rPr lang="sv-SE" sz="1800" dirty="0" err="1"/>
              <a:t>Otsvängen</a:t>
            </a:r>
            <a:r>
              <a:rPr lang="sv-SE" sz="1800" dirty="0"/>
              <a:t> 1, rum Y199a.</a:t>
            </a:r>
          </a:p>
          <a:p>
            <a:pPr marL="971550" lvl="1" indent="-342900"/>
            <a:r>
              <a:rPr lang="en-US" sz="1800" dirty="0">
                <a:hlinkClick r:id="rId4"/>
              </a:rPr>
              <a:t>Starting Point of Wellbeing 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Studie</a:t>
            </a:r>
            <a:r>
              <a:rPr lang="en-US" sz="1800" dirty="0"/>
              <a:t>-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karriärpsykologerna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Studievägledare</a:t>
            </a:r>
            <a:endParaRPr lang="en-US" sz="1800" dirty="0"/>
          </a:p>
          <a:p>
            <a:pPr marL="971550" lvl="1" indent="-342900"/>
            <a:r>
              <a:rPr lang="en-US" sz="1800" dirty="0"/>
              <a:t>Aalto-</a:t>
            </a:r>
            <a:r>
              <a:rPr lang="en-US" sz="1800" dirty="0" err="1"/>
              <a:t>präster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Speciallärare</a:t>
            </a:r>
            <a:endParaRPr lang="en-US" sz="1800" dirty="0"/>
          </a:p>
          <a:p>
            <a:pPr marL="971550" lvl="1" indent="-342900"/>
            <a:r>
              <a:rPr lang="en-US" sz="1800" dirty="0" err="1"/>
              <a:t>Utan</a:t>
            </a:r>
            <a:r>
              <a:rPr lang="en-US" sz="1800" dirty="0"/>
              <a:t> </a:t>
            </a:r>
            <a:r>
              <a:rPr lang="en-US" sz="1800" dirty="0" err="1"/>
              <a:t>tidsbokning</a:t>
            </a:r>
            <a:r>
              <a:rPr lang="en-US" sz="1800" dirty="0"/>
              <a:t> online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plats </a:t>
            </a:r>
            <a:r>
              <a:rPr lang="en-US" sz="1800" dirty="0" err="1"/>
              <a:t>i</a:t>
            </a:r>
            <a:r>
              <a:rPr lang="en-US" sz="1800" dirty="0"/>
              <a:t> SPW-</a:t>
            </a:r>
            <a:r>
              <a:rPr lang="en-US" sz="1800" dirty="0" err="1"/>
              <a:t>rummet</a:t>
            </a:r>
            <a:r>
              <a:rPr lang="en-US" sz="1800" dirty="0"/>
              <a:t> (Y199c, </a:t>
            </a:r>
            <a:r>
              <a:rPr lang="en-US" sz="1800" dirty="0" err="1"/>
              <a:t>Kandidatcentret</a:t>
            </a:r>
            <a:r>
              <a:rPr lang="en-US" sz="1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8565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E5490-584A-5091-DA32-EED4A575C6C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28438"/>
            <a:ext cx="8492897" cy="999574"/>
          </a:xfrm>
        </p:spPr>
        <p:txBody>
          <a:bodyPr/>
          <a:lstStyle/>
          <a:p>
            <a:r>
              <a:rPr lang="sv-SE" sz="3200" dirty="0">
                <a:ea typeface="ＭＳ Ｐゴシック" pitchFamily="-108" charset="-128"/>
              </a:rPr>
              <a:t>Stöd för studier och välmående</a:t>
            </a:r>
            <a:r>
              <a:rPr lang="en-US" sz="3200" dirty="0">
                <a:ea typeface="ＭＳ Ｐゴシック" pitchFamily="-108" charset="-128"/>
              </a:rPr>
              <a:t>: </a:t>
            </a:r>
            <a:r>
              <a:rPr lang="en-US" sz="3200" dirty="0" err="1">
                <a:ea typeface="ＭＳ Ｐゴシック" pitchFamily="-108" charset="-128"/>
              </a:rPr>
              <a:t>Individuella</a:t>
            </a:r>
            <a:r>
              <a:rPr lang="en-US" sz="3200" dirty="0">
                <a:ea typeface="ＭＳ Ｐゴシック" pitchFamily="-108" charset="-128"/>
              </a:rPr>
              <a:t> </a:t>
            </a:r>
            <a:r>
              <a:rPr lang="en-US" sz="3200" dirty="0" err="1">
                <a:ea typeface="ＭＳ Ｐゴシック" pitchFamily="-108" charset="-128"/>
              </a:rPr>
              <a:t>studiearrangemang</a:t>
            </a:r>
            <a:r>
              <a:rPr lang="en-US" sz="3200" dirty="0">
                <a:ea typeface="ＭＳ Ｐゴシック" pitchFamily="-108" charset="-128"/>
              </a:rPr>
              <a:t> 1/2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B982A-A1D4-B77B-D7FB-9DFA7C4845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Ta kontakt redan i början av dina studier, om du har haft utmaningar relaterade till inlärningssvårigheter eller tillgänglighet i dina tidigare studier.</a:t>
            </a:r>
            <a:endParaRPr lang="fi-FI" sz="1800" dirty="0"/>
          </a:p>
          <a:p>
            <a:pPr marL="971550" lvl="1" indent="-342900"/>
            <a:r>
              <a:rPr lang="sv-SE" sz="1600" dirty="0"/>
              <a:t>En inledande diskussionen och stödkartläggning hjälper dig att komma igång smidigt i dina studier! </a:t>
            </a:r>
            <a:r>
              <a:rPr lang="fi-FI" sz="1600" dirty="0"/>
              <a:t>Du </a:t>
            </a:r>
            <a:r>
              <a:rPr lang="fi-FI" sz="1600" dirty="0" err="1"/>
              <a:t>kan</a:t>
            </a:r>
            <a:r>
              <a:rPr lang="fi-FI" sz="1600" dirty="0"/>
              <a:t> </a:t>
            </a:r>
            <a:r>
              <a:rPr lang="fi-FI" sz="1600" dirty="0" err="1"/>
              <a:t>läsa</a:t>
            </a:r>
            <a:r>
              <a:rPr lang="fi-FI" sz="1600" dirty="0"/>
              <a:t> </a:t>
            </a:r>
            <a:r>
              <a:rPr lang="fi-FI" sz="1600" dirty="0" err="1"/>
              <a:t>mer</a:t>
            </a:r>
            <a:r>
              <a:rPr lang="fi-FI" sz="1600" dirty="0"/>
              <a:t> i </a:t>
            </a:r>
            <a:r>
              <a:rPr lang="fi-FI" sz="1600" dirty="0" err="1">
                <a:hlinkClick r:id="rId3"/>
              </a:rPr>
              <a:t>Studentguiden</a:t>
            </a:r>
            <a:r>
              <a:rPr lang="fi-FI" sz="16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På grund av hälsoskäl har du rätt att få personliga studiearrangemang</a:t>
            </a:r>
            <a:endParaRPr lang="fi-FI" sz="1400" dirty="0"/>
          </a:p>
          <a:p>
            <a:pPr marL="971550" lvl="1" indent="-342900"/>
            <a:r>
              <a:rPr lang="sv-SE" sz="1600" dirty="0"/>
              <a:t>T.ex. läs- och skrivsvårigheter, sensorisk funktionsnedsättning, problem med den mentala hälsan eller inlärningssvårigheter</a:t>
            </a:r>
          </a:p>
          <a:p>
            <a:pPr marL="971550" lvl="1" indent="-342900"/>
            <a:r>
              <a:rPr lang="sv-SE" sz="1600" dirty="0"/>
              <a:t>T.ex. extra tid i tenter, separat tentutrymme, tenter på dator, rekommendation att utföra de prestationssituationer som ingår i kursen i en mindre grupp eller endast i närvaro av läraren, ge skriftligt material i med större fontstorlek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996054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7">
      <a:dk1>
        <a:sysClr val="windowText" lastClr="000000"/>
      </a:dk1>
      <a:lt1>
        <a:sysClr val="window" lastClr="FFFFFF"/>
      </a:lt1>
      <a:dk2>
        <a:srgbClr val="00965E"/>
      </a:dk2>
      <a:lt2>
        <a:srgbClr val="85CDB2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CHEM_169_FI.pptx" id="{E524B346-3547-46F3-BFEE-2F364033DB45}" vid="{3B3C7999-5FA5-4C7A-93B5-1FE8742DBA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Aalto_CHEM_169_FI</Template>
  <TotalTime>1279</TotalTime>
  <Words>1751</Words>
  <Application>Microsoft Office PowerPoint</Application>
  <PresentationFormat>On-screen Show (16:9)</PresentationFormat>
  <Paragraphs>205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</vt:lpstr>
      <vt:lpstr>Calibri</vt:lpstr>
      <vt:lpstr>Office-teema</vt:lpstr>
      <vt:lpstr>Studier i kemiteknik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Opiskelu kemian tekniikalla</dc:title>
  <dc:creator>Lehti Kari</dc:creator>
  <cp:lastModifiedBy>Paavola Pihla</cp:lastModifiedBy>
  <cp:revision>10</cp:revision>
  <dcterms:created xsi:type="dcterms:W3CDTF">2023-06-29T07:31:13Z</dcterms:created>
  <dcterms:modified xsi:type="dcterms:W3CDTF">2023-08-28T12:06:01Z</dcterms:modified>
</cp:coreProperties>
</file>