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7" r:id="rId2"/>
    <p:sldId id="259" r:id="rId3"/>
    <p:sldId id="260" r:id="rId4"/>
    <p:sldId id="261" r:id="rId5"/>
    <p:sldId id="263" r:id="rId6"/>
    <p:sldId id="264" r:id="rId7"/>
    <p:sldId id="265" r:id="rId8"/>
    <p:sldId id="266" r:id="rId9"/>
    <p:sldId id="267" r:id="rId10"/>
    <p:sldId id="268" r:id="rId11"/>
    <p:sldId id="269" r:id="rId12"/>
    <p:sldId id="271" r:id="rId13"/>
    <p:sldId id="272" r:id="rId14"/>
    <p:sldId id="273" r:id="rId15"/>
    <p:sldId id="285" r:id="rId16"/>
    <p:sldId id="274" r:id="rId17"/>
    <p:sldId id="277" r:id="rId18"/>
    <p:sldId id="278" r:id="rId19"/>
    <p:sldId id="279" r:id="rId20"/>
    <p:sldId id="280" r:id="rId21"/>
    <p:sldId id="281" r:id="rId22"/>
    <p:sldId id="282" r:id="rId23"/>
    <p:sldId id="283" r:id="rId24"/>
    <p:sldId id="284" r:id="rId25"/>
    <p:sldId id="275" r:id="rId26"/>
    <p:sldId id="292" r:id="rId27"/>
    <p:sldId id="286" r:id="rId28"/>
    <p:sldId id="290" r:id="rId29"/>
    <p:sldId id="276" r:id="rId30"/>
    <p:sldId id="288" r:id="rId31"/>
    <p:sldId id="289" r:id="rId32"/>
    <p:sldId id="291" r:id="rId33"/>
    <p:sldId id="287" r:id="rId3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htinen Eeva" initials="LE" lastIdx="5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FFFFFF"/>
    <a:srgbClr val="EF363B"/>
    <a:srgbClr val="00965E"/>
    <a:srgbClr val="EE353B"/>
    <a:srgbClr val="FF0000"/>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884F20-1CFB-4B21-95DF-E9E3D2D420EE}" v="60" dt="2023-06-30T12:42:47.556"/>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094" autoAdjust="0"/>
  </p:normalViewPr>
  <p:slideViewPr>
    <p:cSldViewPr snapToGrid="0" snapToObjects="1">
      <p:cViewPr varScale="1">
        <p:scale>
          <a:sx n="70" d="100"/>
          <a:sy n="70" d="100"/>
        </p:scale>
        <p:origin x="444"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3" d="100"/>
          <a:sy n="93" d="100"/>
        </p:scale>
        <p:origin x="402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CCC29D-C729-694F-A788-B5007BCA57F6}" type="datetimeFigureOut">
              <a:rPr lang="en-US" smtClean="0"/>
              <a:t>8/29/2023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40BB66-2831-4C42-9675-9DAB39629BDD}" type="slidenum">
              <a:rPr lang="en-US" smtClean="0"/>
              <a:t>‹#›</a:t>
            </a:fld>
            <a:endParaRPr lang="en-US"/>
          </a:p>
        </p:txBody>
      </p:sp>
    </p:spTree>
    <p:extLst>
      <p:ext uri="{BB962C8B-B14F-4D97-AF65-F5344CB8AC3E}">
        <p14:creationId xmlns:p14="http://schemas.microsoft.com/office/powerpoint/2010/main" val="193004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AFD53-F29D-C94E-BF8B-0D8B7431C954}" type="datetimeFigureOut">
              <a:rPr lang="en-US" smtClean="0"/>
              <a:t>8/29/2023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64E42-DED0-9246-9B1B-B67105F62D49}" type="slidenum">
              <a:rPr lang="en-US" smtClean="0"/>
              <a:t>‹#›</a:t>
            </a:fld>
            <a:endParaRPr lang="en-US"/>
          </a:p>
        </p:txBody>
      </p:sp>
    </p:spTree>
    <p:extLst>
      <p:ext uri="{BB962C8B-B14F-4D97-AF65-F5344CB8AC3E}">
        <p14:creationId xmlns:p14="http://schemas.microsoft.com/office/powerpoint/2010/main" val="3863391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DF164E42-DED0-9246-9B1B-B67105F62D49}" type="slidenum">
              <a:rPr lang="en-US" smtClean="0"/>
              <a:t>1</a:t>
            </a:fld>
            <a:endParaRPr lang="en-US"/>
          </a:p>
        </p:txBody>
      </p:sp>
    </p:spTree>
    <p:extLst>
      <p:ext uri="{BB962C8B-B14F-4D97-AF65-F5344CB8AC3E}">
        <p14:creationId xmlns:p14="http://schemas.microsoft.com/office/powerpoint/2010/main" val="586335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dirty="0">
                <a:latin typeface="Arial" panose="020B0604020202020204" pitchFamily="34" charset="0"/>
                <a:cs typeface="Arial" panose="020B0604020202020204" pitchFamily="34" charset="0"/>
              </a:rPr>
              <a:t>Huom. Erityisesti esim. Bioinformaatioteknologian ja CHEM solu- ja molekyylibiologian kurssit, jotka ovat osin keskenään päällekkäisiä.</a:t>
            </a:r>
            <a:endParaRPr lang="en-US" dirty="0"/>
          </a:p>
        </p:txBody>
      </p:sp>
      <p:sp>
        <p:nvSpPr>
          <p:cNvPr id="4" name="Slide Number Placeholder 3"/>
          <p:cNvSpPr>
            <a:spLocks noGrp="1"/>
          </p:cNvSpPr>
          <p:nvPr>
            <p:ph type="sldNum" sz="quarter" idx="5"/>
          </p:nvPr>
        </p:nvSpPr>
        <p:spPr/>
        <p:txBody>
          <a:bodyPr/>
          <a:lstStyle/>
          <a:p>
            <a:fld id="{DF164E42-DED0-9246-9B1B-B67105F62D49}" type="slidenum">
              <a:rPr lang="en-US" smtClean="0"/>
              <a:t>23</a:t>
            </a:fld>
            <a:endParaRPr lang="en-US"/>
          </a:p>
        </p:txBody>
      </p:sp>
    </p:spTree>
    <p:extLst>
      <p:ext uri="{BB962C8B-B14F-4D97-AF65-F5344CB8AC3E}">
        <p14:creationId xmlns:p14="http://schemas.microsoft.com/office/powerpoint/2010/main" val="3737212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164E42-DED0-9246-9B1B-B67105F62D49}" type="slidenum">
              <a:rPr lang="en-US" smtClean="0"/>
              <a:t>24</a:t>
            </a:fld>
            <a:endParaRPr lang="en-US"/>
          </a:p>
        </p:txBody>
      </p:sp>
    </p:spTree>
    <p:extLst>
      <p:ext uri="{BB962C8B-B14F-4D97-AF65-F5344CB8AC3E}">
        <p14:creationId xmlns:p14="http://schemas.microsoft.com/office/powerpoint/2010/main" val="3201971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164E42-DED0-9246-9B1B-B67105F62D49}" type="slidenum">
              <a:rPr lang="en-US" smtClean="0"/>
              <a:t>26</a:t>
            </a:fld>
            <a:endParaRPr lang="en-US"/>
          </a:p>
        </p:txBody>
      </p:sp>
    </p:spTree>
    <p:extLst>
      <p:ext uri="{BB962C8B-B14F-4D97-AF65-F5344CB8AC3E}">
        <p14:creationId xmlns:p14="http://schemas.microsoft.com/office/powerpoint/2010/main" val="415380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dirty="0"/>
              <a:t>Voit myös siirtyä ilmoittautumisnäkymään suoraan sivun yläreunaan tulleen ponnahdusikkunan </a:t>
            </a:r>
            <a:r>
              <a:rPr lang="fi-FI" i="1" dirty="0"/>
              <a:t>Siirry ilmoittautumiseen</a:t>
            </a:r>
            <a:r>
              <a:rPr lang="fi-FI" dirty="0"/>
              <a:t> -linkkiä klikkaamalla.</a:t>
            </a:r>
            <a:endParaRPr lang="en-US" dirty="0"/>
          </a:p>
        </p:txBody>
      </p:sp>
      <p:sp>
        <p:nvSpPr>
          <p:cNvPr id="4" name="Slide Number Placeholder 3"/>
          <p:cNvSpPr>
            <a:spLocks noGrp="1"/>
          </p:cNvSpPr>
          <p:nvPr>
            <p:ph type="sldNum" sz="quarter" idx="5"/>
          </p:nvPr>
        </p:nvSpPr>
        <p:spPr/>
        <p:txBody>
          <a:bodyPr/>
          <a:lstStyle/>
          <a:p>
            <a:fld id="{DF164E42-DED0-9246-9B1B-B67105F62D49}" type="slidenum">
              <a:rPr lang="en-US" smtClean="0"/>
              <a:t>31</a:t>
            </a:fld>
            <a:endParaRPr lang="en-US"/>
          </a:p>
        </p:txBody>
      </p:sp>
    </p:spTree>
    <p:extLst>
      <p:ext uri="{BB962C8B-B14F-4D97-AF65-F5344CB8AC3E}">
        <p14:creationId xmlns:p14="http://schemas.microsoft.com/office/powerpoint/2010/main" val="631295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Rakenne</a:t>
            </a:r>
            <a:r>
              <a:rPr lang="en-US" dirty="0"/>
              <a:t> </a:t>
            </a:r>
            <a:r>
              <a:rPr lang="en-US" dirty="0" err="1"/>
              <a:t>selkeä</a:t>
            </a:r>
            <a:r>
              <a:rPr lang="en-US" dirty="0"/>
              <a:t> </a:t>
            </a:r>
            <a:r>
              <a:rPr lang="en-US" dirty="0" err="1"/>
              <a:t>Sisussa</a:t>
            </a:r>
            <a:endParaRPr lang="en-US" dirty="0"/>
          </a:p>
        </p:txBody>
      </p:sp>
      <p:sp>
        <p:nvSpPr>
          <p:cNvPr id="4" name="Slide Number Placeholder 3"/>
          <p:cNvSpPr>
            <a:spLocks noGrp="1"/>
          </p:cNvSpPr>
          <p:nvPr>
            <p:ph type="sldNum" sz="quarter" idx="5"/>
          </p:nvPr>
        </p:nvSpPr>
        <p:spPr/>
        <p:txBody>
          <a:bodyPr/>
          <a:lstStyle/>
          <a:p>
            <a:fld id="{DF164E42-DED0-9246-9B1B-B67105F62D49}" type="slidenum">
              <a:rPr lang="en-US" smtClean="0"/>
              <a:t>3</a:t>
            </a:fld>
            <a:endParaRPr lang="en-US"/>
          </a:p>
        </p:txBody>
      </p:sp>
    </p:spTree>
    <p:extLst>
      <p:ext uri="{BB962C8B-B14F-4D97-AF65-F5344CB8AC3E}">
        <p14:creationId xmlns:p14="http://schemas.microsoft.com/office/powerpoint/2010/main" val="1166226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164E42-DED0-9246-9B1B-B67105F62D49}" type="slidenum">
              <a:rPr lang="en-US" smtClean="0"/>
              <a:t>5</a:t>
            </a:fld>
            <a:endParaRPr lang="en-US"/>
          </a:p>
        </p:txBody>
      </p:sp>
    </p:spTree>
    <p:extLst>
      <p:ext uri="{BB962C8B-B14F-4D97-AF65-F5344CB8AC3E}">
        <p14:creationId xmlns:p14="http://schemas.microsoft.com/office/powerpoint/2010/main" val="2179321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”Lisäksi jos opiskelijalle määrittyy suomi tai ruotsi koulusivistyskieleksi, mutta </a:t>
            </a:r>
            <a:r>
              <a:rPr lang="fi-FI" b="1" dirty="0"/>
              <a:t>hänellä ei ole suoritettuna vaadittua lukion oppimäärää toisen kotimaisen kielen opintoja (vähintään 5 kurssia toisen kotimaisen kielen opintoja</a:t>
            </a:r>
            <a:r>
              <a:rPr lang="fi-FI" dirty="0"/>
              <a:t>)” voi hakea vapautusta toisen kotimaisen kielen opintojen suorittamisesta. Tällöin pitää suorittaa tilalla 2 op jonkin muun kielen opintoja.</a:t>
            </a:r>
            <a:endParaRPr lang="en-US" dirty="0"/>
          </a:p>
        </p:txBody>
      </p:sp>
      <p:sp>
        <p:nvSpPr>
          <p:cNvPr id="4" name="Slide Number Placeholder 3"/>
          <p:cNvSpPr>
            <a:spLocks noGrp="1"/>
          </p:cNvSpPr>
          <p:nvPr>
            <p:ph type="sldNum" sz="quarter" idx="5"/>
          </p:nvPr>
        </p:nvSpPr>
        <p:spPr/>
        <p:txBody>
          <a:bodyPr/>
          <a:lstStyle/>
          <a:p>
            <a:fld id="{DF164E42-DED0-9246-9B1B-B67105F62D49}" type="slidenum">
              <a:rPr lang="en-US" smtClean="0"/>
              <a:t>6</a:t>
            </a:fld>
            <a:endParaRPr lang="en-US"/>
          </a:p>
        </p:txBody>
      </p:sp>
    </p:spTree>
    <p:extLst>
      <p:ext uri="{BB962C8B-B14F-4D97-AF65-F5344CB8AC3E}">
        <p14:creationId xmlns:p14="http://schemas.microsoft.com/office/powerpoint/2010/main" val="630432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”Opiskelijalla on lisäksi oikeus halutessaan saada tenttikysymykset suomeksi ja ruotsiksi sekä vastata tentissä suomeksi tai ruotsiksi kun kurssin opetuskieli on suomi tai ruotsi. Tämä oikeus saada tenttikysymykset suomeksi ja ruotsiksi sekä vastata tentissä suomeksi tai ruotsiksi ei koske kursseja, joista luennoidaan vuosittain toisensa korvaavat toteutukset sekä suomeksi että ruotsiksi”</a:t>
            </a:r>
            <a:endParaRPr lang="en-US" dirty="0"/>
          </a:p>
        </p:txBody>
      </p:sp>
      <p:sp>
        <p:nvSpPr>
          <p:cNvPr id="4" name="Slide Number Placeholder 3"/>
          <p:cNvSpPr>
            <a:spLocks noGrp="1"/>
          </p:cNvSpPr>
          <p:nvPr>
            <p:ph type="sldNum" sz="quarter" idx="5"/>
          </p:nvPr>
        </p:nvSpPr>
        <p:spPr/>
        <p:txBody>
          <a:bodyPr/>
          <a:lstStyle/>
          <a:p>
            <a:fld id="{DF164E42-DED0-9246-9B1B-B67105F62D49}" type="slidenum">
              <a:rPr lang="en-US" smtClean="0"/>
              <a:t>8</a:t>
            </a:fld>
            <a:endParaRPr lang="en-US"/>
          </a:p>
        </p:txBody>
      </p:sp>
    </p:spTree>
    <p:extLst>
      <p:ext uri="{BB962C8B-B14F-4D97-AF65-F5344CB8AC3E}">
        <p14:creationId xmlns:p14="http://schemas.microsoft.com/office/powerpoint/2010/main" val="1195032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Vapaasti</a:t>
            </a:r>
            <a:r>
              <a:rPr lang="en-US" dirty="0"/>
              <a:t> </a:t>
            </a:r>
            <a:r>
              <a:rPr lang="en-US" dirty="0" err="1"/>
              <a:t>valittavien</a:t>
            </a:r>
            <a:r>
              <a:rPr lang="en-US" dirty="0"/>
              <a:t> </a:t>
            </a:r>
            <a:r>
              <a:rPr lang="en-US" dirty="0" err="1"/>
              <a:t>määrän</a:t>
            </a:r>
            <a:r>
              <a:rPr lang="en-US" dirty="0"/>
              <a:t> </a:t>
            </a:r>
            <a:r>
              <a:rPr lang="en-US" dirty="0" err="1"/>
              <a:t>huomioon</a:t>
            </a:r>
            <a:r>
              <a:rPr lang="en-US" dirty="0"/>
              <a:t> </a:t>
            </a:r>
            <a:r>
              <a:rPr lang="en-US" dirty="0" err="1"/>
              <a:t>ottaminen</a:t>
            </a:r>
            <a:r>
              <a:rPr lang="en-US" dirty="0"/>
              <a:t> </a:t>
            </a:r>
            <a:r>
              <a:rPr lang="en-US" dirty="0" err="1"/>
              <a:t>mahd</a:t>
            </a:r>
            <a:r>
              <a:rPr lang="en-US" dirty="0"/>
              <a:t>. </a:t>
            </a:r>
            <a:r>
              <a:rPr lang="en-US" dirty="0" err="1"/>
              <a:t>Sisun</a:t>
            </a:r>
            <a:r>
              <a:rPr lang="en-US" dirty="0"/>
              <a:t> </a:t>
            </a:r>
            <a:r>
              <a:rPr lang="en-US" dirty="0" err="1"/>
              <a:t>vapaan</a:t>
            </a:r>
            <a:r>
              <a:rPr lang="en-US" dirty="0"/>
              <a:t> </a:t>
            </a:r>
            <a:r>
              <a:rPr lang="en-US" dirty="0" err="1"/>
              <a:t>muokkauksen</a:t>
            </a:r>
            <a:r>
              <a:rPr lang="en-US" dirty="0"/>
              <a:t> </a:t>
            </a:r>
            <a:r>
              <a:rPr lang="en-US" dirty="0" err="1"/>
              <a:t>tilassa</a:t>
            </a:r>
            <a:endParaRPr lang="en-US" dirty="0"/>
          </a:p>
        </p:txBody>
      </p:sp>
      <p:sp>
        <p:nvSpPr>
          <p:cNvPr id="4" name="Slide Number Placeholder 3"/>
          <p:cNvSpPr>
            <a:spLocks noGrp="1"/>
          </p:cNvSpPr>
          <p:nvPr>
            <p:ph type="sldNum" sz="quarter" idx="5"/>
          </p:nvPr>
        </p:nvSpPr>
        <p:spPr/>
        <p:txBody>
          <a:bodyPr/>
          <a:lstStyle/>
          <a:p>
            <a:fld id="{DF164E42-DED0-9246-9B1B-B67105F62D49}" type="slidenum">
              <a:rPr lang="en-US" smtClean="0"/>
              <a:t>9</a:t>
            </a:fld>
            <a:endParaRPr lang="en-US"/>
          </a:p>
        </p:txBody>
      </p:sp>
    </p:spTree>
    <p:extLst>
      <p:ext uri="{BB962C8B-B14F-4D97-AF65-F5344CB8AC3E}">
        <p14:creationId xmlns:p14="http://schemas.microsoft.com/office/powerpoint/2010/main" val="4285391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164E42-DED0-9246-9B1B-B67105F62D49}" type="slidenum">
              <a:rPr lang="en-US" smtClean="0"/>
              <a:t>10</a:t>
            </a:fld>
            <a:endParaRPr lang="en-US"/>
          </a:p>
        </p:txBody>
      </p:sp>
    </p:spTree>
    <p:extLst>
      <p:ext uri="{BB962C8B-B14F-4D97-AF65-F5344CB8AC3E}">
        <p14:creationId xmlns:p14="http://schemas.microsoft.com/office/powerpoint/2010/main" val="679272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Älä</a:t>
            </a:r>
            <a:r>
              <a:rPr lang="en-US" dirty="0"/>
              <a:t> </a:t>
            </a:r>
            <a:r>
              <a:rPr lang="en-US" dirty="0" err="1"/>
              <a:t>stressaa</a:t>
            </a:r>
            <a:r>
              <a:rPr lang="en-US" dirty="0"/>
              <a:t> </a:t>
            </a:r>
            <a:r>
              <a:rPr lang="en-US" dirty="0" err="1"/>
              <a:t>myöskään</a:t>
            </a:r>
            <a:r>
              <a:rPr lang="en-US" dirty="0"/>
              <a:t> </a:t>
            </a:r>
            <a:r>
              <a:rPr lang="en-US" dirty="0" err="1"/>
              <a:t>vaihdosta</a:t>
            </a:r>
            <a:r>
              <a:rPr lang="en-US" dirty="0"/>
              <a:t>, </a:t>
            </a:r>
            <a:r>
              <a:rPr lang="en-US" dirty="0" err="1"/>
              <a:t>lisätinfoa</a:t>
            </a:r>
            <a:r>
              <a:rPr lang="en-US" dirty="0"/>
              <a:t> </a:t>
            </a:r>
            <a:r>
              <a:rPr lang="en-US" dirty="0" err="1"/>
              <a:t>vaihtoon</a:t>
            </a:r>
            <a:r>
              <a:rPr lang="en-US" dirty="0"/>
              <a:t> </a:t>
            </a:r>
            <a:r>
              <a:rPr lang="en-US" dirty="0" err="1"/>
              <a:t>lähdöstä</a:t>
            </a:r>
            <a:r>
              <a:rPr lang="en-US" dirty="0"/>
              <a:t> 1. </a:t>
            </a:r>
            <a:r>
              <a:rPr lang="en-US" dirty="0" err="1"/>
              <a:t>vuoden</a:t>
            </a:r>
            <a:r>
              <a:rPr lang="en-US" dirty="0"/>
              <a:t> </a:t>
            </a:r>
            <a:r>
              <a:rPr lang="en-US" dirty="0" err="1"/>
              <a:t>keväällä</a:t>
            </a:r>
            <a:endParaRPr lang="en-US" dirty="0"/>
          </a:p>
        </p:txBody>
      </p:sp>
      <p:sp>
        <p:nvSpPr>
          <p:cNvPr id="4" name="Slide Number Placeholder 3"/>
          <p:cNvSpPr>
            <a:spLocks noGrp="1"/>
          </p:cNvSpPr>
          <p:nvPr>
            <p:ph type="sldNum" sz="quarter" idx="5"/>
          </p:nvPr>
        </p:nvSpPr>
        <p:spPr/>
        <p:txBody>
          <a:bodyPr/>
          <a:lstStyle/>
          <a:p>
            <a:fld id="{DF164E42-DED0-9246-9B1B-B67105F62D49}" type="slidenum">
              <a:rPr lang="en-US" smtClean="0"/>
              <a:t>11</a:t>
            </a:fld>
            <a:endParaRPr lang="en-US"/>
          </a:p>
        </p:txBody>
      </p:sp>
    </p:spTree>
    <p:extLst>
      <p:ext uri="{BB962C8B-B14F-4D97-AF65-F5344CB8AC3E}">
        <p14:creationId xmlns:p14="http://schemas.microsoft.com/office/powerpoint/2010/main" val="334325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900" dirty="0"/>
              <a:t>Paras tapa löytää muita kuin kielikursseja Aallosta on sivuainehaku</a:t>
            </a:r>
            <a:endParaRPr lang="fi-FI" sz="900" dirty="0">
              <a:latin typeface="+mn-lt"/>
            </a:endParaRPr>
          </a:p>
        </p:txBody>
      </p:sp>
      <p:sp>
        <p:nvSpPr>
          <p:cNvPr id="4" name="Slide Number Placeholder 3"/>
          <p:cNvSpPr>
            <a:spLocks noGrp="1"/>
          </p:cNvSpPr>
          <p:nvPr>
            <p:ph type="sldNum" sz="quarter" idx="5"/>
          </p:nvPr>
        </p:nvSpPr>
        <p:spPr/>
        <p:txBody>
          <a:bodyPr/>
          <a:lstStyle/>
          <a:p>
            <a:fld id="{DF164E42-DED0-9246-9B1B-B67105F62D49}" type="slidenum">
              <a:rPr lang="en-US" smtClean="0"/>
              <a:t>12</a:t>
            </a:fld>
            <a:endParaRPr lang="en-US"/>
          </a:p>
        </p:txBody>
      </p:sp>
    </p:spTree>
    <p:extLst>
      <p:ext uri="{BB962C8B-B14F-4D97-AF65-F5344CB8AC3E}">
        <p14:creationId xmlns:p14="http://schemas.microsoft.com/office/powerpoint/2010/main" val="343097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www.aalto.fi/snapchat/" TargetMode="External"/><Relationship Id="rId3" Type="http://schemas.openxmlformats.org/officeDocument/2006/relationships/hyperlink" Target="https://www.linkedin.com/school/aalto-university/" TargetMode="External"/><Relationship Id="rId7" Type="http://schemas.openxmlformats.org/officeDocument/2006/relationships/hyperlink" Target="https://www.youtube.com/user/aaltouniversity" TargetMode="External"/><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facebook.com/AaltoCHEM" TargetMode="External"/><Relationship Id="rId5" Type="http://schemas.openxmlformats.org/officeDocument/2006/relationships/hyperlink" Target="https://twitter.com/aaltouniversity"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s://instagram.com/aaltochem" TargetMode="External"/><Relationship Id="rId1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Header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13" noProof="0"/>
          </a:p>
        </p:txBody>
      </p:sp>
      <p:sp>
        <p:nvSpPr>
          <p:cNvPr id="7" name="Text Placeholder 3"/>
          <p:cNvSpPr>
            <a:spLocks noGrp="1"/>
          </p:cNvSpPr>
          <p:nvPr>
            <p:ph type="body" sz="half" idx="11" hasCustomPrompt="1"/>
          </p:nvPr>
        </p:nvSpPr>
        <p:spPr>
          <a:xfrm>
            <a:off x="431800" y="1638135"/>
            <a:ext cx="7948556" cy="663264"/>
          </a:xfrm>
          <a:prstGeom prst="rect">
            <a:avLst/>
          </a:prstGeom>
        </p:spPr>
        <p:txBody>
          <a:bodyPr lIns="0" rIns="0" anchor="b"/>
          <a:lstStyle>
            <a:lvl1pPr marL="0" indent="0">
              <a:lnSpc>
                <a:spcPct val="100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0"/>
              <a:t>Headline</a:t>
            </a:r>
          </a:p>
        </p:txBody>
      </p:sp>
      <p:sp>
        <p:nvSpPr>
          <p:cNvPr id="8" name="Text Placeholder 3"/>
          <p:cNvSpPr>
            <a:spLocks noGrp="1"/>
          </p:cNvSpPr>
          <p:nvPr>
            <p:ph type="body" sz="half" idx="2" hasCustomPrompt="1"/>
          </p:nvPr>
        </p:nvSpPr>
        <p:spPr>
          <a:xfrm>
            <a:off x="431800" y="2571750"/>
            <a:ext cx="7998597" cy="501388"/>
          </a:xfrm>
          <a:prstGeom prst="rect">
            <a:avLst/>
          </a:prstGeom>
        </p:spPr>
        <p:txBody>
          <a:bodyPr lIns="0" r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0"/>
              <a:t>No Image - Sub</a:t>
            </a:r>
          </a:p>
        </p:txBody>
      </p:sp>
      <p:sp>
        <p:nvSpPr>
          <p:cNvPr id="9" name="Text Placeholder 3"/>
          <p:cNvSpPr>
            <a:spLocks noGrp="1"/>
          </p:cNvSpPr>
          <p:nvPr>
            <p:ph type="body" sz="half" idx="12" hasCustomPrompt="1"/>
          </p:nvPr>
        </p:nvSpPr>
        <p:spPr>
          <a:xfrm>
            <a:off x="5966372" y="4215388"/>
            <a:ext cx="2464025" cy="294419"/>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0"/>
              <a:t>Name</a:t>
            </a:r>
          </a:p>
        </p:txBody>
      </p:sp>
      <p:sp>
        <p:nvSpPr>
          <p:cNvPr id="11" name="Text Placeholder 3"/>
          <p:cNvSpPr>
            <a:spLocks noGrp="1"/>
          </p:cNvSpPr>
          <p:nvPr>
            <p:ph type="body" sz="half" idx="13" hasCustomPrompt="1"/>
          </p:nvPr>
        </p:nvSpPr>
        <p:spPr>
          <a:xfrm>
            <a:off x="5966372" y="4509807"/>
            <a:ext cx="2464025" cy="294419"/>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0"/>
              <a:t>Date</a:t>
            </a:r>
          </a:p>
        </p:txBody>
      </p:sp>
      <p:pic>
        <p:nvPicPr>
          <p:cNvPr id="6" name="Kuva 5">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64976"/>
            <a:ext cx="1678472" cy="1674000"/>
          </a:xfrm>
          <a:prstGeom prst="rect">
            <a:avLst/>
          </a:prstGeom>
        </p:spPr>
      </p:pic>
    </p:spTree>
  </p:cSld>
  <p:clrMapOvr>
    <a:masterClrMapping/>
  </p:clrMapOvr>
  <p:extLst>
    <p:ext uri="{DCECCB84-F9BA-43D5-87BE-67443E8EF086}">
      <p15:sldGuideLst xmlns:p15="http://schemas.microsoft.com/office/powerpoint/2012/main">
        <p15:guide id="1" orient="horz" pos="29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Process slide">
    <p:bg>
      <p:bgPr>
        <a:solidFill>
          <a:schemeClr val="tx2"/>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4503" y="27708"/>
            <a:ext cx="8489928" cy="995897"/>
          </a:xfrm>
          <a:prstGeom prst="rect">
            <a:avLst/>
          </a:prstGeom>
        </p:spPr>
        <p:txBody>
          <a:bodyPr lIns="0" tIns="0" rIns="0" bIns="0"/>
          <a:lstStyle>
            <a:lvl1pPr marL="0" indent="0">
              <a:lnSpc>
                <a:spcPct val="100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Body slide title</a:t>
            </a:r>
            <a:endParaRPr lang="fi-FI" dirty="0"/>
          </a:p>
        </p:txBody>
      </p:sp>
      <p:sp>
        <p:nvSpPr>
          <p:cNvPr id="2" name="Päivämäärän paikkamerkki 1">
            <a:extLst>
              <a:ext uri="{FF2B5EF4-FFF2-40B4-BE49-F238E27FC236}">
                <a16:creationId xmlns:a16="http://schemas.microsoft.com/office/drawing/2014/main" id="{17A6B884-331F-40FA-8908-119224136FDB}"/>
              </a:ext>
            </a:extLst>
          </p:cNvPr>
          <p:cNvSpPr>
            <a:spLocks noGrp="1"/>
          </p:cNvSpPr>
          <p:nvPr>
            <p:ph type="dt" sz="half" idx="26"/>
          </p:nvPr>
        </p:nvSpPr>
        <p:spPr/>
        <p:txBody>
          <a:bodyPr/>
          <a:lstStyle>
            <a:lvl1pPr>
              <a:defRPr>
                <a:solidFill>
                  <a:srgbClr val="FFFFFF"/>
                </a:solidFill>
              </a:defRPr>
            </a:lvl1pPr>
          </a:lstStyle>
          <a:p>
            <a:r>
              <a:rPr lang="fi-FI" dirty="0" err="1"/>
              <a:t>dd.mm</a:t>
            </a:r>
            <a:r>
              <a:rPr lang="fi-FI" err="1"/>
              <a:t>.</a:t>
            </a:r>
            <a:r>
              <a:rPr lang="fi-FI"/>
              <a:t>yyyy</a:t>
            </a:r>
            <a:endParaRPr lang="fi-FI" dirty="0"/>
          </a:p>
        </p:txBody>
      </p:sp>
      <p:sp>
        <p:nvSpPr>
          <p:cNvPr id="3" name="Alatunnisteen paikkamerkki 2">
            <a:extLst>
              <a:ext uri="{FF2B5EF4-FFF2-40B4-BE49-F238E27FC236}">
                <a16:creationId xmlns:a16="http://schemas.microsoft.com/office/drawing/2014/main" id="{A749CABA-9FF3-45EA-9953-7B719CB699D9}"/>
              </a:ext>
            </a:extLst>
          </p:cNvPr>
          <p:cNvSpPr>
            <a:spLocks noGrp="1"/>
          </p:cNvSpPr>
          <p:nvPr>
            <p:ph type="ftr" sz="quarter" idx="27"/>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FF271C0B-E7D3-474B-A483-3CBA7656076F}"/>
              </a:ext>
            </a:extLst>
          </p:cNvPr>
          <p:cNvSpPr>
            <a:spLocks noGrp="1"/>
          </p:cNvSpPr>
          <p:nvPr>
            <p:ph type="sldNum" sz="quarter" idx="28"/>
          </p:nvPr>
        </p:nvSpPr>
        <p:spPr/>
        <p:txBody>
          <a:bodyPr/>
          <a:lstStyle>
            <a:lvl1pPr>
              <a:defRPr>
                <a:solidFill>
                  <a:srgbClr val="FFFFFF"/>
                </a:solidFill>
              </a:defRPr>
            </a:lvl1pPr>
          </a:lstStyle>
          <a:p>
            <a:fld id="{28F7F04C-F568-F649-A2AE-EA61C66B69B4}" type="slidenum">
              <a:rPr lang="fi-FI" smtClean="0"/>
              <a:pPr/>
              <a:t>‹#›</a:t>
            </a:fld>
            <a:endParaRPr lang="fi-FI" dirty="0"/>
          </a:p>
        </p:txBody>
      </p:sp>
      <p:pic>
        <p:nvPicPr>
          <p:cNvPr id="25" name="Kuva 2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3" y="4280350"/>
            <a:ext cx="1896426" cy="856800"/>
          </a:xfrm>
          <a:prstGeom prst="rect">
            <a:avLst/>
          </a:prstGeom>
        </p:spPr>
      </p:pic>
      <p:sp>
        <p:nvSpPr>
          <p:cNvPr id="19" name="Text Placeholder 5">
            <a:extLst>
              <a:ext uri="{FF2B5EF4-FFF2-40B4-BE49-F238E27FC236}">
                <a16:creationId xmlns:a16="http://schemas.microsoft.com/office/drawing/2014/main" id="{7020AF12-D56E-498E-A377-D75A7129263D}"/>
              </a:ext>
            </a:extLst>
          </p:cNvPr>
          <p:cNvSpPr>
            <a:spLocks noGrp="1"/>
          </p:cNvSpPr>
          <p:nvPr>
            <p:ph type="body" sz="quarter" idx="11" hasCustomPrompt="1"/>
          </p:nvPr>
        </p:nvSpPr>
        <p:spPr>
          <a:xfrm>
            <a:off x="290831" y="2440262"/>
            <a:ext cx="1539000" cy="1980000"/>
          </a:xfrm>
          <a:prstGeom prst="rect">
            <a:avLst/>
          </a:prstGeom>
        </p:spPr>
        <p:txBody>
          <a:bodyPr lIns="0" tIns="0" rIns="0" bIns="0"/>
          <a:lstStyle>
            <a:lvl1pPr marL="81000" indent="-81000" algn="l" defTabSz="514436" rtl="0" eaLnBrk="1" latinLnBrk="0" hangingPunct="1">
              <a:lnSpc>
                <a:spcPct val="100000"/>
              </a:lnSpc>
              <a:buFont typeface="Arial" charset="0"/>
              <a:buChar char="•"/>
              <a:defRPr sz="1400" b="1">
                <a:solidFill>
                  <a:schemeClr val="bg1"/>
                </a:solidFill>
              </a:defRPr>
            </a:lvl1pPr>
            <a:lvl2pPr marL="0" indent="0">
              <a:lnSpc>
                <a:spcPts val="1500"/>
              </a:lnSpc>
              <a:buNone/>
              <a:defRPr lang="en-US" sz="1350" b="1" kern="1200" dirty="0" smtClean="0">
                <a:solidFill>
                  <a:schemeClr val="bg1"/>
                </a:solidFill>
                <a:latin typeface="+mn-lt"/>
                <a:ea typeface="Arial" charset="0"/>
                <a:cs typeface="Arial" charset="0"/>
              </a:defRPr>
            </a:lvl2pPr>
            <a:lvl3pPr>
              <a:buClr>
                <a:schemeClr val="bg1"/>
              </a:buClr>
              <a:defRPr sz="788">
                <a:solidFill>
                  <a:schemeClr val="bg1"/>
                </a:solidFill>
              </a:defRPr>
            </a:lvl3pPr>
          </a:lstStyle>
          <a:p>
            <a:pPr marL="81000" lvl="0" indent="-81000" algn="l" defTabSz="514436" rtl="0" eaLnBrk="1" latinLnBrk="0" hangingPunct="1">
              <a:lnSpc>
                <a:spcPts val="975"/>
              </a:lnSpc>
              <a:buFont typeface="Arial" charset="0"/>
              <a:buChar char="•"/>
            </a:pPr>
            <a:r>
              <a:rPr lang="fi-FI" noProof="1"/>
              <a:t>Add text</a:t>
            </a:r>
          </a:p>
        </p:txBody>
      </p:sp>
      <p:sp>
        <p:nvSpPr>
          <p:cNvPr id="20" name="Text Placeholder 5">
            <a:extLst>
              <a:ext uri="{FF2B5EF4-FFF2-40B4-BE49-F238E27FC236}">
                <a16:creationId xmlns:a16="http://schemas.microsoft.com/office/drawing/2014/main" id="{55DA4A6F-F7A1-4411-8BAA-C580374FD438}"/>
              </a:ext>
            </a:extLst>
          </p:cNvPr>
          <p:cNvSpPr>
            <a:spLocks noGrp="1"/>
          </p:cNvSpPr>
          <p:nvPr>
            <p:ph type="body" sz="quarter" idx="12" hasCustomPrompt="1"/>
          </p:nvPr>
        </p:nvSpPr>
        <p:spPr>
          <a:xfrm>
            <a:off x="2030003" y="2440262"/>
            <a:ext cx="1539000" cy="198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noProof="1"/>
              <a:t>Add text</a:t>
            </a:r>
          </a:p>
          <a:p>
            <a:pPr marL="81000" lvl="0" indent="-81000" algn="l" defTabSz="514436" rtl="0" eaLnBrk="1" latinLnBrk="0" hangingPunct="1">
              <a:lnSpc>
                <a:spcPts val="975"/>
              </a:lnSpc>
              <a:buFont typeface="Arial" charset="0"/>
              <a:buChar char="•"/>
            </a:pPr>
            <a:endParaRPr lang="fi-FI" noProof="1"/>
          </a:p>
        </p:txBody>
      </p:sp>
      <p:sp>
        <p:nvSpPr>
          <p:cNvPr id="21" name="Text Placeholder 23">
            <a:extLst>
              <a:ext uri="{FF2B5EF4-FFF2-40B4-BE49-F238E27FC236}">
                <a16:creationId xmlns:a16="http://schemas.microsoft.com/office/drawing/2014/main" id="{0ED4C40C-12FC-4759-BFA3-562AD20FCB66}"/>
              </a:ext>
            </a:extLst>
          </p:cNvPr>
          <p:cNvSpPr>
            <a:spLocks noGrp="1"/>
          </p:cNvSpPr>
          <p:nvPr>
            <p:ph type="body" sz="quarter" idx="16" hasCustomPrompt="1"/>
          </p:nvPr>
        </p:nvSpPr>
        <p:spPr>
          <a:xfrm>
            <a:off x="502331" y="1202897"/>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2014</a:t>
            </a:r>
          </a:p>
        </p:txBody>
      </p:sp>
      <p:sp>
        <p:nvSpPr>
          <p:cNvPr id="30" name="Text Placeholder 23">
            <a:extLst>
              <a:ext uri="{FF2B5EF4-FFF2-40B4-BE49-F238E27FC236}">
                <a16:creationId xmlns:a16="http://schemas.microsoft.com/office/drawing/2014/main" id="{F8D91076-1BC2-425C-83A2-DF76E9C9E3E2}"/>
              </a:ext>
            </a:extLst>
          </p:cNvPr>
          <p:cNvSpPr>
            <a:spLocks noGrp="1"/>
          </p:cNvSpPr>
          <p:nvPr>
            <p:ph type="body" sz="quarter" idx="17" hasCustomPrompt="1"/>
          </p:nvPr>
        </p:nvSpPr>
        <p:spPr>
          <a:xfrm>
            <a:off x="2241503" y="1202897"/>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2015</a:t>
            </a:r>
          </a:p>
        </p:txBody>
      </p:sp>
      <p:sp>
        <p:nvSpPr>
          <p:cNvPr id="31" name="Text Placeholder 23">
            <a:extLst>
              <a:ext uri="{FF2B5EF4-FFF2-40B4-BE49-F238E27FC236}">
                <a16:creationId xmlns:a16="http://schemas.microsoft.com/office/drawing/2014/main" id="{EDF5BDC8-1016-4ED3-9356-4CA7AB8ED5C5}"/>
              </a:ext>
            </a:extLst>
          </p:cNvPr>
          <p:cNvSpPr>
            <a:spLocks noGrp="1"/>
          </p:cNvSpPr>
          <p:nvPr>
            <p:ph type="body" sz="quarter" idx="18" hasCustomPrompt="1"/>
          </p:nvPr>
        </p:nvSpPr>
        <p:spPr>
          <a:xfrm>
            <a:off x="3980675" y="1202897"/>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2016</a:t>
            </a:r>
          </a:p>
        </p:txBody>
      </p:sp>
      <p:sp>
        <p:nvSpPr>
          <p:cNvPr id="32" name="Text Placeholder 23">
            <a:extLst>
              <a:ext uri="{FF2B5EF4-FFF2-40B4-BE49-F238E27FC236}">
                <a16:creationId xmlns:a16="http://schemas.microsoft.com/office/drawing/2014/main" id="{25CD4944-698A-4652-8D6A-B43E4043A2C1}"/>
              </a:ext>
            </a:extLst>
          </p:cNvPr>
          <p:cNvSpPr>
            <a:spLocks noGrp="1"/>
          </p:cNvSpPr>
          <p:nvPr>
            <p:ph type="body" sz="quarter" idx="19" hasCustomPrompt="1"/>
          </p:nvPr>
        </p:nvSpPr>
        <p:spPr>
          <a:xfrm>
            <a:off x="5719847" y="1202897"/>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2017</a:t>
            </a:r>
          </a:p>
        </p:txBody>
      </p:sp>
      <p:sp>
        <p:nvSpPr>
          <p:cNvPr id="33" name="Text Placeholder 23">
            <a:extLst>
              <a:ext uri="{FF2B5EF4-FFF2-40B4-BE49-F238E27FC236}">
                <a16:creationId xmlns:a16="http://schemas.microsoft.com/office/drawing/2014/main" id="{28C59DAC-54CA-4CD0-95BE-D2E13DC9494E}"/>
              </a:ext>
            </a:extLst>
          </p:cNvPr>
          <p:cNvSpPr>
            <a:spLocks noGrp="1"/>
          </p:cNvSpPr>
          <p:nvPr>
            <p:ph type="body" sz="quarter" idx="20" hasCustomPrompt="1"/>
          </p:nvPr>
        </p:nvSpPr>
        <p:spPr>
          <a:xfrm>
            <a:off x="7459018" y="1202897"/>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2018</a:t>
            </a:r>
          </a:p>
        </p:txBody>
      </p:sp>
      <p:sp>
        <p:nvSpPr>
          <p:cNvPr id="34" name="Text Placeholder 5">
            <a:extLst>
              <a:ext uri="{FF2B5EF4-FFF2-40B4-BE49-F238E27FC236}">
                <a16:creationId xmlns:a16="http://schemas.microsoft.com/office/drawing/2014/main" id="{92E4FCA0-E14A-40FE-9832-27594DF7DCE5}"/>
              </a:ext>
            </a:extLst>
          </p:cNvPr>
          <p:cNvSpPr>
            <a:spLocks noGrp="1"/>
          </p:cNvSpPr>
          <p:nvPr>
            <p:ph type="body" sz="quarter" idx="23" hasCustomPrompt="1"/>
          </p:nvPr>
        </p:nvSpPr>
        <p:spPr>
          <a:xfrm>
            <a:off x="3769175" y="2440262"/>
            <a:ext cx="1539000" cy="198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noProof="1"/>
              <a:t>Add text</a:t>
            </a:r>
          </a:p>
          <a:p>
            <a:pPr marL="81000" lvl="0" indent="-81000" algn="l" defTabSz="514436" rtl="0" eaLnBrk="1" latinLnBrk="0" hangingPunct="1">
              <a:lnSpc>
                <a:spcPts val="975"/>
              </a:lnSpc>
              <a:buFont typeface="Arial" charset="0"/>
              <a:buChar char="•"/>
            </a:pPr>
            <a:endParaRPr lang="fi-FI" noProof="1"/>
          </a:p>
        </p:txBody>
      </p:sp>
      <p:sp>
        <p:nvSpPr>
          <p:cNvPr id="35" name="Text Placeholder 5">
            <a:extLst>
              <a:ext uri="{FF2B5EF4-FFF2-40B4-BE49-F238E27FC236}">
                <a16:creationId xmlns:a16="http://schemas.microsoft.com/office/drawing/2014/main" id="{42C2588E-1720-4DA9-865C-DAA0C40D91F9}"/>
              </a:ext>
            </a:extLst>
          </p:cNvPr>
          <p:cNvSpPr>
            <a:spLocks noGrp="1"/>
          </p:cNvSpPr>
          <p:nvPr>
            <p:ph type="body" sz="quarter" idx="24" hasCustomPrompt="1"/>
          </p:nvPr>
        </p:nvSpPr>
        <p:spPr>
          <a:xfrm>
            <a:off x="5508347" y="2440262"/>
            <a:ext cx="1539000" cy="198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noProof="1"/>
              <a:t>Add text</a:t>
            </a:r>
          </a:p>
          <a:p>
            <a:pPr marL="81000" lvl="0" indent="-81000" algn="l" defTabSz="514436" rtl="0" eaLnBrk="1" latinLnBrk="0" hangingPunct="1">
              <a:lnSpc>
                <a:spcPts val="975"/>
              </a:lnSpc>
              <a:buFont typeface="Arial" charset="0"/>
              <a:buChar char="•"/>
            </a:pPr>
            <a:endParaRPr lang="fi-FI" noProof="1"/>
          </a:p>
        </p:txBody>
      </p:sp>
      <p:sp>
        <p:nvSpPr>
          <p:cNvPr id="36" name="Text Placeholder 5">
            <a:extLst>
              <a:ext uri="{FF2B5EF4-FFF2-40B4-BE49-F238E27FC236}">
                <a16:creationId xmlns:a16="http://schemas.microsoft.com/office/drawing/2014/main" id="{5C3C98BA-790B-49C2-A3A0-D5A46D34747A}"/>
              </a:ext>
            </a:extLst>
          </p:cNvPr>
          <p:cNvSpPr>
            <a:spLocks noGrp="1"/>
          </p:cNvSpPr>
          <p:nvPr>
            <p:ph type="body" sz="quarter" idx="25" hasCustomPrompt="1"/>
          </p:nvPr>
        </p:nvSpPr>
        <p:spPr>
          <a:xfrm>
            <a:off x="7247518" y="2440262"/>
            <a:ext cx="1539000" cy="198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noProof="1"/>
              <a:t>Add text</a:t>
            </a:r>
          </a:p>
          <a:p>
            <a:pPr marL="81000" lvl="0" indent="-81000" algn="l" defTabSz="514436" rtl="0" eaLnBrk="1" latinLnBrk="0" hangingPunct="1">
              <a:lnSpc>
                <a:spcPts val="975"/>
              </a:lnSpc>
              <a:buFont typeface="Arial" charset="0"/>
              <a:buChar char="•"/>
            </a:pPr>
            <a:endParaRPr lang="fi-FI" noProof="1"/>
          </a:p>
        </p:txBody>
      </p:sp>
    </p:spTree>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Process slide - White">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D9F47391-4AC0-4F7E-BFA1-6D69FD784378}"/>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fi-FI" smtClean="0"/>
              <a:pPr/>
              <a:t>‹#›</a:t>
            </a:fld>
            <a:endParaRPr lang="fi-FI" dirty="0"/>
          </a:p>
        </p:txBody>
      </p:sp>
      <p:sp>
        <p:nvSpPr>
          <p:cNvPr id="16" name="Date Placeholder 3">
            <a:extLst>
              <a:ext uri="{FF2B5EF4-FFF2-40B4-BE49-F238E27FC236}">
                <a16:creationId xmlns:a16="http://schemas.microsoft.com/office/drawing/2014/main" id="{FEF0705C-E100-4768-B5FA-237B27E15CFD}"/>
              </a:ext>
            </a:extLst>
          </p:cNvPr>
          <p:cNvSpPr>
            <a:spLocks noGrp="1"/>
          </p:cNvSpPr>
          <p:nvPr>
            <p:ph type="dt" sz="half" idx="25"/>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dirty="0" err="1"/>
              <a:t>dd.mm</a:t>
            </a:r>
            <a:r>
              <a:rPr lang="fi-FI" err="1"/>
              <a:t>.</a:t>
            </a:r>
            <a:r>
              <a:rPr lang="fi-FI"/>
              <a:t>yyyy</a:t>
            </a:r>
            <a:endParaRPr lang="fi-FI" dirty="0"/>
          </a:p>
        </p:txBody>
      </p:sp>
      <p:sp>
        <p:nvSpPr>
          <p:cNvPr id="17" name="Alatunnisteen paikkamerkki 1">
            <a:extLst>
              <a:ext uri="{FF2B5EF4-FFF2-40B4-BE49-F238E27FC236}">
                <a16:creationId xmlns:a16="http://schemas.microsoft.com/office/drawing/2014/main" id="{84C2D171-9BD9-4BE0-A001-56E7273902C0}"/>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
        <p:nvSpPr>
          <p:cNvPr id="11" name="Text Placeholder 3"/>
          <p:cNvSpPr>
            <a:spLocks noGrp="1"/>
          </p:cNvSpPr>
          <p:nvPr>
            <p:ph type="body" sz="half" idx="10" hasCustomPrompt="1"/>
          </p:nvPr>
        </p:nvSpPr>
        <p:spPr>
          <a:xfrm>
            <a:off x="287338" y="28264"/>
            <a:ext cx="8497093" cy="1136681"/>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Body slide title </a:t>
            </a:r>
            <a:endParaRPr lang="fi-FI" dirty="0"/>
          </a:p>
        </p:txBody>
      </p:sp>
      <p:pic>
        <p:nvPicPr>
          <p:cNvPr id="21" name="Kuva 20">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2" y="4284577"/>
            <a:ext cx="1982704" cy="856800"/>
          </a:xfrm>
          <a:prstGeom prst="rect">
            <a:avLst/>
          </a:prstGeom>
        </p:spPr>
      </p:pic>
      <p:sp>
        <p:nvSpPr>
          <p:cNvPr id="18" name="Text Placeholder 23">
            <a:extLst>
              <a:ext uri="{FF2B5EF4-FFF2-40B4-BE49-F238E27FC236}">
                <a16:creationId xmlns:a16="http://schemas.microsoft.com/office/drawing/2014/main" id="{ED6F545C-CF14-4968-B28F-C6C6E8DF0104}"/>
              </a:ext>
            </a:extLst>
          </p:cNvPr>
          <p:cNvSpPr>
            <a:spLocks noGrp="1"/>
          </p:cNvSpPr>
          <p:nvPr>
            <p:ph type="body" sz="quarter" idx="16" hasCustomPrompt="1"/>
          </p:nvPr>
        </p:nvSpPr>
        <p:spPr>
          <a:xfrm>
            <a:off x="505754" y="120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1</a:t>
            </a:r>
          </a:p>
        </p:txBody>
      </p:sp>
      <p:sp>
        <p:nvSpPr>
          <p:cNvPr id="19" name="Text Placeholder 23">
            <a:extLst>
              <a:ext uri="{FF2B5EF4-FFF2-40B4-BE49-F238E27FC236}">
                <a16:creationId xmlns:a16="http://schemas.microsoft.com/office/drawing/2014/main" id="{A22CFE27-58F2-46EB-A47E-334338DDA6A1}"/>
              </a:ext>
            </a:extLst>
          </p:cNvPr>
          <p:cNvSpPr>
            <a:spLocks noGrp="1"/>
          </p:cNvSpPr>
          <p:nvPr>
            <p:ph type="body" sz="quarter" idx="17" hasCustomPrompt="1"/>
          </p:nvPr>
        </p:nvSpPr>
        <p:spPr>
          <a:xfrm>
            <a:off x="2243548" y="120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a:t>
            </a:r>
          </a:p>
        </p:txBody>
      </p:sp>
      <p:sp>
        <p:nvSpPr>
          <p:cNvPr id="20" name="Text Placeholder 23">
            <a:extLst>
              <a:ext uri="{FF2B5EF4-FFF2-40B4-BE49-F238E27FC236}">
                <a16:creationId xmlns:a16="http://schemas.microsoft.com/office/drawing/2014/main" id="{6D24326F-C4D0-4374-8124-48A029037704}"/>
              </a:ext>
            </a:extLst>
          </p:cNvPr>
          <p:cNvSpPr>
            <a:spLocks noGrp="1"/>
          </p:cNvSpPr>
          <p:nvPr>
            <p:ph type="body" sz="quarter" idx="18" hasCustomPrompt="1"/>
          </p:nvPr>
        </p:nvSpPr>
        <p:spPr>
          <a:xfrm>
            <a:off x="3981342" y="120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3</a:t>
            </a:r>
          </a:p>
        </p:txBody>
      </p:sp>
      <p:sp>
        <p:nvSpPr>
          <p:cNvPr id="22" name="Text Placeholder 23">
            <a:extLst>
              <a:ext uri="{FF2B5EF4-FFF2-40B4-BE49-F238E27FC236}">
                <a16:creationId xmlns:a16="http://schemas.microsoft.com/office/drawing/2014/main" id="{AA97E32F-E941-44C3-B777-B885E9B17A05}"/>
              </a:ext>
            </a:extLst>
          </p:cNvPr>
          <p:cNvSpPr>
            <a:spLocks noGrp="1"/>
          </p:cNvSpPr>
          <p:nvPr>
            <p:ph type="body" sz="quarter" idx="19" hasCustomPrompt="1"/>
          </p:nvPr>
        </p:nvSpPr>
        <p:spPr>
          <a:xfrm>
            <a:off x="5719136" y="120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4</a:t>
            </a:r>
          </a:p>
        </p:txBody>
      </p:sp>
      <p:sp>
        <p:nvSpPr>
          <p:cNvPr id="23" name="Text Placeholder 23">
            <a:extLst>
              <a:ext uri="{FF2B5EF4-FFF2-40B4-BE49-F238E27FC236}">
                <a16:creationId xmlns:a16="http://schemas.microsoft.com/office/drawing/2014/main" id="{D24C122A-D487-49E8-928F-6817DA867420}"/>
              </a:ext>
            </a:extLst>
          </p:cNvPr>
          <p:cNvSpPr>
            <a:spLocks noGrp="1"/>
          </p:cNvSpPr>
          <p:nvPr>
            <p:ph type="body" sz="quarter" idx="20" hasCustomPrompt="1"/>
          </p:nvPr>
        </p:nvSpPr>
        <p:spPr>
          <a:xfrm>
            <a:off x="7456931" y="120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5</a:t>
            </a:r>
          </a:p>
        </p:txBody>
      </p:sp>
      <p:sp>
        <p:nvSpPr>
          <p:cNvPr id="25" name="Text Placeholder 3">
            <a:extLst>
              <a:ext uri="{FF2B5EF4-FFF2-40B4-BE49-F238E27FC236}">
                <a16:creationId xmlns:a16="http://schemas.microsoft.com/office/drawing/2014/main" id="{9265E130-2B28-4DE8-8442-5AC98BA95F79}"/>
              </a:ext>
            </a:extLst>
          </p:cNvPr>
          <p:cNvSpPr>
            <a:spLocks noGrp="1"/>
          </p:cNvSpPr>
          <p:nvPr>
            <p:ph type="body" sz="half" idx="2" hasCustomPrompt="1"/>
          </p:nvPr>
        </p:nvSpPr>
        <p:spPr>
          <a:xfrm>
            <a:off x="294254"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Point 1</a:t>
            </a:r>
          </a:p>
        </p:txBody>
      </p:sp>
      <p:sp>
        <p:nvSpPr>
          <p:cNvPr id="30" name="Text Placeholder 3">
            <a:extLst>
              <a:ext uri="{FF2B5EF4-FFF2-40B4-BE49-F238E27FC236}">
                <a16:creationId xmlns:a16="http://schemas.microsoft.com/office/drawing/2014/main" id="{2D2ED6EB-2B70-4EDB-8B4B-6410DF2E76C1}"/>
              </a:ext>
            </a:extLst>
          </p:cNvPr>
          <p:cNvSpPr>
            <a:spLocks noGrp="1"/>
          </p:cNvSpPr>
          <p:nvPr>
            <p:ph type="body" sz="half" idx="21" hasCustomPrompt="1"/>
          </p:nvPr>
        </p:nvSpPr>
        <p:spPr>
          <a:xfrm>
            <a:off x="2032048"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Point 2</a:t>
            </a:r>
          </a:p>
        </p:txBody>
      </p:sp>
      <p:sp>
        <p:nvSpPr>
          <p:cNvPr id="31" name="Text Placeholder 3">
            <a:extLst>
              <a:ext uri="{FF2B5EF4-FFF2-40B4-BE49-F238E27FC236}">
                <a16:creationId xmlns:a16="http://schemas.microsoft.com/office/drawing/2014/main" id="{5EA22680-71AE-4B13-9B6D-0F761EFEF142}"/>
              </a:ext>
            </a:extLst>
          </p:cNvPr>
          <p:cNvSpPr>
            <a:spLocks noGrp="1"/>
          </p:cNvSpPr>
          <p:nvPr>
            <p:ph type="body" sz="half" idx="22" hasCustomPrompt="1"/>
          </p:nvPr>
        </p:nvSpPr>
        <p:spPr>
          <a:xfrm>
            <a:off x="3769842"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Point 3</a:t>
            </a:r>
          </a:p>
        </p:txBody>
      </p:sp>
      <p:sp>
        <p:nvSpPr>
          <p:cNvPr id="32" name="Text Placeholder 3">
            <a:extLst>
              <a:ext uri="{FF2B5EF4-FFF2-40B4-BE49-F238E27FC236}">
                <a16:creationId xmlns:a16="http://schemas.microsoft.com/office/drawing/2014/main" id="{E1717070-6133-4D92-8601-79223D59D4DB}"/>
              </a:ext>
            </a:extLst>
          </p:cNvPr>
          <p:cNvSpPr>
            <a:spLocks noGrp="1"/>
          </p:cNvSpPr>
          <p:nvPr>
            <p:ph type="body" sz="half" idx="23" hasCustomPrompt="1"/>
          </p:nvPr>
        </p:nvSpPr>
        <p:spPr>
          <a:xfrm>
            <a:off x="5507636"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Point 4</a:t>
            </a:r>
          </a:p>
        </p:txBody>
      </p:sp>
      <p:sp>
        <p:nvSpPr>
          <p:cNvPr id="38" name="Text Placeholder 3">
            <a:extLst>
              <a:ext uri="{FF2B5EF4-FFF2-40B4-BE49-F238E27FC236}">
                <a16:creationId xmlns:a16="http://schemas.microsoft.com/office/drawing/2014/main" id="{E42015ED-4580-48C4-9F34-38E3E96BA9F2}"/>
              </a:ext>
            </a:extLst>
          </p:cNvPr>
          <p:cNvSpPr>
            <a:spLocks noGrp="1"/>
          </p:cNvSpPr>
          <p:nvPr>
            <p:ph type="body" sz="half" idx="24" hasCustomPrompt="1"/>
          </p:nvPr>
        </p:nvSpPr>
        <p:spPr>
          <a:xfrm>
            <a:off x="7245431"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Point 4</a:t>
            </a:r>
          </a:p>
        </p:txBody>
      </p:sp>
    </p:spTree>
    <p:extLst>
      <p:ext uri="{BB962C8B-B14F-4D97-AF65-F5344CB8AC3E}">
        <p14:creationId xmlns:p14="http://schemas.microsoft.com/office/powerpoint/2010/main" val="4012048773"/>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Closing slide - Social media icons">
    <p:spTree>
      <p:nvGrpSpPr>
        <p:cNvPr id="1" name=""/>
        <p:cNvGrpSpPr/>
        <p:nvPr/>
      </p:nvGrpSpPr>
      <p:grpSpPr>
        <a:xfrm>
          <a:off x="0" y="0"/>
          <a:ext cx="0" cy="0"/>
          <a:chOff x="0" y="0"/>
          <a:chExt cx="0" cy="0"/>
        </a:xfrm>
      </p:grpSpPr>
      <p:sp>
        <p:nvSpPr>
          <p:cNvPr id="5" name="Rectangle 4"/>
          <p:cNvSpPr/>
          <p:nvPr userDrawn="1"/>
        </p:nvSpPr>
        <p:spPr>
          <a:xfrm>
            <a:off x="-16450" y="0"/>
            <a:ext cx="9160449"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20"/>
          </a:p>
        </p:txBody>
      </p:sp>
      <p:sp>
        <p:nvSpPr>
          <p:cNvPr id="16" name="Tekstin paikkamerkki 2">
            <a:extLst>
              <a:ext uri="{FF2B5EF4-FFF2-40B4-BE49-F238E27FC236}">
                <a16:creationId xmlns:a16="http://schemas.microsoft.com/office/drawing/2014/main" id="{B67CF44B-9D5D-46DC-B676-986416FB8384}"/>
              </a:ext>
            </a:extLst>
          </p:cNvPr>
          <p:cNvSpPr>
            <a:spLocks noGrp="1"/>
          </p:cNvSpPr>
          <p:nvPr>
            <p:ph type="body" sz="quarter" idx="10" hasCustomPrompt="1"/>
          </p:nvPr>
        </p:nvSpPr>
        <p:spPr>
          <a:xfrm>
            <a:off x="1576388" y="1364641"/>
            <a:ext cx="5995987" cy="1306097"/>
          </a:xfrm>
          <a:prstGeom prst="rect">
            <a:avLst/>
          </a:prstGeom>
        </p:spPr>
        <p:txBody>
          <a:bodyPr anchor="b" anchorCtr="0"/>
          <a:lstStyle>
            <a:lvl1pPr marL="0" indent="0" algn="ctr">
              <a:lnSpc>
                <a:spcPct val="100000"/>
              </a:lnSpc>
              <a:buNone/>
              <a:defRPr sz="4000" b="1">
                <a:solidFill>
                  <a:srgbClr val="FFFFFF"/>
                </a:solidFill>
                <a:latin typeface="+mj-lt"/>
              </a:defRPr>
            </a:lvl1pPr>
            <a:lvl2pPr marL="342900" indent="0">
              <a:buNone/>
              <a:defRPr/>
            </a:lvl2pPr>
          </a:lstStyle>
          <a:p>
            <a:pPr lvl="0"/>
            <a:r>
              <a:rPr lang="fi-FI" dirty="0"/>
              <a:t>Add text</a:t>
            </a:r>
          </a:p>
        </p:txBody>
      </p:sp>
      <p:pic>
        <p:nvPicPr>
          <p:cNvPr id="19" name="Kuva 18">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64976"/>
            <a:ext cx="1678472" cy="1674000"/>
          </a:xfrm>
          <a:prstGeom prst="rect">
            <a:avLst/>
          </a:prstGeom>
        </p:spPr>
      </p:pic>
      <p:sp>
        <p:nvSpPr>
          <p:cNvPr id="13" name="Otsikko 1">
            <a:extLst>
              <a:ext uri="{FF2B5EF4-FFF2-40B4-BE49-F238E27FC236}">
                <a16:creationId xmlns:a16="http://schemas.microsoft.com/office/drawing/2014/main" id="{47549577-46BE-47A5-B0FD-2E560D9BBFE5}"/>
              </a:ext>
            </a:extLst>
          </p:cNvPr>
          <p:cNvSpPr txBox="1">
            <a:spLocks/>
          </p:cNvSpPr>
          <p:nvPr userDrawn="1"/>
        </p:nvSpPr>
        <p:spPr>
          <a:xfrm>
            <a:off x="3717365" y="3568351"/>
            <a:ext cx="1709289" cy="364352"/>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sv-FI" sz="1800" spc="0" baseline="0" noProof="0" dirty="0">
                <a:latin typeface="Arial"/>
                <a:cs typeface="Arial"/>
              </a:rPr>
              <a:t>aalto.fi</a:t>
            </a:r>
          </a:p>
        </p:txBody>
      </p:sp>
      <p:grpSp>
        <p:nvGrpSpPr>
          <p:cNvPr id="14" name="Group 14">
            <a:extLst>
              <a:ext uri="{FF2B5EF4-FFF2-40B4-BE49-F238E27FC236}">
                <a16:creationId xmlns:a16="http://schemas.microsoft.com/office/drawing/2014/main" id="{921A8E31-30D7-44E9-AB14-DA4E6E080DFC}"/>
              </a:ext>
            </a:extLst>
          </p:cNvPr>
          <p:cNvGrpSpPr/>
          <p:nvPr userDrawn="1"/>
        </p:nvGrpSpPr>
        <p:grpSpPr>
          <a:xfrm>
            <a:off x="3080871" y="2840217"/>
            <a:ext cx="2982257" cy="419100"/>
            <a:chOff x="3079396" y="2265361"/>
            <a:chExt cx="2982257" cy="419100"/>
          </a:xfrm>
        </p:grpSpPr>
        <p:pic>
          <p:nvPicPr>
            <p:cNvPr id="15" name="Picture 5">
              <a:hlinkClick r:id="rId3"/>
              <a:extLst>
                <a:ext uri="{FF2B5EF4-FFF2-40B4-BE49-F238E27FC236}">
                  <a16:creationId xmlns:a16="http://schemas.microsoft.com/office/drawing/2014/main" id="{871D5BC1-FCE8-4152-BC72-99BE82724D56}"/>
                </a:ext>
              </a:extLst>
            </p:cNvPr>
            <p:cNvPicPr>
              <a:picLocks noChangeAspect="1"/>
            </p:cNvPicPr>
            <p:nvPr/>
          </p:nvPicPr>
          <p:blipFill>
            <a:blip r:embed="rId4"/>
            <a:stretch>
              <a:fillRect/>
            </a:stretch>
          </p:blipFill>
          <p:spPr>
            <a:xfrm>
              <a:off x="5642553" y="2265361"/>
              <a:ext cx="419100" cy="419100"/>
            </a:xfrm>
            <a:prstGeom prst="rect">
              <a:avLst/>
            </a:prstGeom>
          </p:spPr>
        </p:pic>
        <p:pic>
          <p:nvPicPr>
            <p:cNvPr id="17" name="Picture 6">
              <a:hlinkClick r:id="rId5"/>
              <a:extLst>
                <a:ext uri="{FF2B5EF4-FFF2-40B4-BE49-F238E27FC236}">
                  <a16:creationId xmlns:a16="http://schemas.microsoft.com/office/drawing/2014/main" id="{BB8E0826-320B-40DE-8186-F670118134AF}"/>
                </a:ext>
              </a:extLst>
            </p:cNvPr>
            <p:cNvPicPr>
              <a:picLocks noChangeAspect="1"/>
            </p:cNvPicPr>
            <p:nvPr/>
          </p:nvPicPr>
          <p:blipFill>
            <a:blip r:embed="rId6"/>
            <a:stretch>
              <a:fillRect/>
            </a:stretch>
          </p:blipFill>
          <p:spPr>
            <a:xfrm>
              <a:off x="4119898" y="2265361"/>
              <a:ext cx="419100" cy="419100"/>
            </a:xfrm>
            <a:prstGeom prst="rect">
              <a:avLst/>
            </a:prstGeom>
          </p:spPr>
        </p:pic>
        <p:pic>
          <p:nvPicPr>
            <p:cNvPr id="18" name="Picture 7">
              <a:hlinkClick r:id="rId7"/>
              <a:extLst>
                <a:ext uri="{FF2B5EF4-FFF2-40B4-BE49-F238E27FC236}">
                  <a16:creationId xmlns:a16="http://schemas.microsoft.com/office/drawing/2014/main" id="{BF3DABAB-CE5C-4C53-9A1A-067362F20E3E}"/>
                </a:ext>
              </a:extLst>
            </p:cNvPr>
            <p:cNvPicPr>
              <a:picLocks noChangeAspect="1"/>
            </p:cNvPicPr>
            <p:nvPr/>
          </p:nvPicPr>
          <p:blipFill>
            <a:blip r:embed="rId8"/>
            <a:stretch>
              <a:fillRect/>
            </a:stretch>
          </p:blipFill>
          <p:spPr>
            <a:xfrm>
              <a:off x="4627449" y="2265361"/>
              <a:ext cx="419100" cy="419100"/>
            </a:xfrm>
            <a:prstGeom prst="rect">
              <a:avLst/>
            </a:prstGeom>
          </p:spPr>
        </p:pic>
        <p:pic>
          <p:nvPicPr>
            <p:cNvPr id="20" name="Picture 8">
              <a:hlinkClick r:id="rId9"/>
              <a:extLst>
                <a:ext uri="{FF2B5EF4-FFF2-40B4-BE49-F238E27FC236}">
                  <a16:creationId xmlns:a16="http://schemas.microsoft.com/office/drawing/2014/main" id="{32905B0C-5720-48C0-84A9-A75503CD7B31}"/>
                </a:ext>
              </a:extLst>
            </p:cNvPr>
            <p:cNvPicPr>
              <a:picLocks noChangeAspect="1"/>
            </p:cNvPicPr>
            <p:nvPr/>
          </p:nvPicPr>
          <p:blipFill>
            <a:blip r:embed="rId10"/>
            <a:stretch>
              <a:fillRect/>
            </a:stretch>
          </p:blipFill>
          <p:spPr>
            <a:xfrm>
              <a:off x="3612347" y="2265361"/>
              <a:ext cx="419100" cy="419100"/>
            </a:xfrm>
            <a:prstGeom prst="rect">
              <a:avLst/>
            </a:prstGeom>
          </p:spPr>
        </p:pic>
        <p:pic>
          <p:nvPicPr>
            <p:cNvPr id="21" name="Picture 9">
              <a:hlinkClick r:id="rId11"/>
              <a:extLst>
                <a:ext uri="{FF2B5EF4-FFF2-40B4-BE49-F238E27FC236}">
                  <a16:creationId xmlns:a16="http://schemas.microsoft.com/office/drawing/2014/main" id="{16DA1C8D-301B-4468-BF24-5AEDD94EB038}"/>
                </a:ext>
              </a:extLst>
            </p:cNvPr>
            <p:cNvPicPr>
              <a:picLocks noChangeAspect="1"/>
            </p:cNvPicPr>
            <p:nvPr/>
          </p:nvPicPr>
          <p:blipFill>
            <a:blip r:embed="rId12"/>
            <a:stretch>
              <a:fillRect/>
            </a:stretch>
          </p:blipFill>
          <p:spPr>
            <a:xfrm>
              <a:off x="3079396" y="2265361"/>
              <a:ext cx="444500" cy="419100"/>
            </a:xfrm>
            <a:prstGeom prst="rect">
              <a:avLst/>
            </a:prstGeom>
          </p:spPr>
        </p:pic>
        <p:pic>
          <p:nvPicPr>
            <p:cNvPr id="22" name="Picture 11">
              <a:hlinkClick r:id="rId13"/>
              <a:extLst>
                <a:ext uri="{FF2B5EF4-FFF2-40B4-BE49-F238E27FC236}">
                  <a16:creationId xmlns:a16="http://schemas.microsoft.com/office/drawing/2014/main" id="{C8340BA9-9FAD-4A93-AA19-92ACCFC8BE80}"/>
                </a:ext>
              </a:extLst>
            </p:cNvPr>
            <p:cNvPicPr>
              <a:picLocks noChangeAspect="1"/>
            </p:cNvPicPr>
            <p:nvPr/>
          </p:nvPicPr>
          <p:blipFill>
            <a:blip r:embed="rId14"/>
            <a:stretch>
              <a:fillRect/>
            </a:stretch>
          </p:blipFill>
          <p:spPr>
            <a:xfrm>
              <a:off x="5135000" y="2265361"/>
              <a:ext cx="419100" cy="419100"/>
            </a:xfrm>
            <a:prstGeom prst="rect">
              <a:avLst/>
            </a:prstGeom>
          </p:spPr>
        </p:pic>
      </p:grpSp>
    </p:spTree>
    <p:extLst>
      <p:ext uri="{BB962C8B-B14F-4D97-AF65-F5344CB8AC3E}">
        <p14:creationId xmlns:p14="http://schemas.microsoft.com/office/powerpoint/2010/main" val="637427772"/>
      </p:ext>
    </p:extLst>
  </p:cSld>
  <p:clrMapOvr>
    <a:masterClrMapping/>
  </p:clrMapOvr>
  <p:extLst>
    <p:ext uri="{DCECCB84-F9BA-43D5-87BE-67443E8EF086}">
      <p15:sldGuideLst xmlns:p15="http://schemas.microsoft.com/office/powerpoint/2012/main">
        <p15:guide id="1" orient="horz" pos="1807" userDrawn="1">
          <p15:clr>
            <a:srgbClr val="FBAE40"/>
          </p15:clr>
        </p15:guide>
        <p15:guide id="2" orient="horz" pos="20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eader Slide - Image ">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i-FI" sz="1013" noProof="0"/>
          </a:p>
        </p:txBody>
      </p:sp>
      <p:sp>
        <p:nvSpPr>
          <p:cNvPr id="9" name="Title 8"/>
          <p:cNvSpPr>
            <a:spLocks noGrp="1"/>
          </p:cNvSpPr>
          <p:nvPr>
            <p:ph type="title" hasCustomPrompt="1"/>
          </p:nvPr>
        </p:nvSpPr>
        <p:spPr>
          <a:xfrm>
            <a:off x="442398" y="896699"/>
            <a:ext cx="3869137" cy="570773"/>
          </a:xfrm>
          <a:prstGeom prst="rect">
            <a:avLst/>
          </a:prstGeom>
        </p:spPr>
        <p:txBody>
          <a:bodyPr lIns="0" tIns="0" rIns="0" bIns="0" anchor="b"/>
          <a:lstStyle>
            <a:lvl1pPr>
              <a:lnSpc>
                <a:spcPct val="100000"/>
              </a:lnSpc>
              <a:defRPr sz="4000" b="1" baseline="0">
                <a:solidFill>
                  <a:schemeClr val="bg1"/>
                </a:solidFill>
              </a:defRPr>
            </a:lvl1pPr>
          </a:lstStyle>
          <a:p>
            <a:r>
              <a:rPr lang="fi-FI" noProof="0"/>
              <a:t>Headline</a:t>
            </a:r>
          </a:p>
        </p:txBody>
      </p:sp>
      <p:sp>
        <p:nvSpPr>
          <p:cNvPr id="13" name="Text Placeholder 3"/>
          <p:cNvSpPr>
            <a:spLocks noGrp="1"/>
          </p:cNvSpPr>
          <p:nvPr>
            <p:ph type="body" sz="half" idx="2" hasCustomPrompt="1"/>
          </p:nvPr>
        </p:nvSpPr>
        <p:spPr>
          <a:xfrm>
            <a:off x="442398" y="1781298"/>
            <a:ext cx="3869137" cy="351692"/>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0"/>
              <a:t>Sub Headline</a:t>
            </a:r>
          </a:p>
        </p:txBody>
      </p:sp>
      <p:sp>
        <p:nvSpPr>
          <p:cNvPr id="12" name="Text Placeholder 3"/>
          <p:cNvSpPr>
            <a:spLocks noGrp="1"/>
          </p:cNvSpPr>
          <p:nvPr>
            <p:ph type="body" sz="half" idx="11" hasCustomPrompt="1"/>
          </p:nvPr>
        </p:nvSpPr>
        <p:spPr>
          <a:xfrm>
            <a:off x="442398" y="2794132"/>
            <a:ext cx="3869137" cy="294419"/>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0"/>
              <a:t>Name</a:t>
            </a:r>
          </a:p>
        </p:txBody>
      </p:sp>
      <p:sp>
        <p:nvSpPr>
          <p:cNvPr id="16" name="Text Placeholder 3"/>
          <p:cNvSpPr>
            <a:spLocks noGrp="1"/>
          </p:cNvSpPr>
          <p:nvPr>
            <p:ph type="body" sz="half" idx="12" hasCustomPrompt="1"/>
          </p:nvPr>
        </p:nvSpPr>
        <p:spPr>
          <a:xfrm>
            <a:off x="442398" y="3088551"/>
            <a:ext cx="3869137" cy="324054"/>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0"/>
              <a:t>Date</a:t>
            </a:r>
          </a:p>
        </p:txBody>
      </p:sp>
      <p:sp>
        <p:nvSpPr>
          <p:cNvPr id="14" name="Picture Placeholder 2"/>
          <p:cNvSpPr>
            <a:spLocks noGrp="1"/>
          </p:cNvSpPr>
          <p:nvPr>
            <p:ph type="pic" idx="13" hasCustomPrompt="1"/>
          </p:nvPr>
        </p:nvSpPr>
        <p:spPr>
          <a:xfrm>
            <a:off x="4564419" y="0"/>
            <a:ext cx="4579582" cy="51435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i="0"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noProof="0"/>
              <a:t>Click icon to add image.</a:t>
            </a:r>
          </a:p>
          <a:p>
            <a:r>
              <a:rPr lang="fi-FI" noProof="0"/>
              <a:t>Fit the image to frame </a:t>
            </a:r>
            <a:br>
              <a:rPr lang="fi-FI" noProof="0"/>
            </a:br>
            <a:r>
              <a:rPr lang="fi-FI" noProof="0"/>
              <a:t>by choosing: </a:t>
            </a:r>
            <a:br>
              <a:rPr lang="fi-FI" noProof="0"/>
            </a:br>
            <a:r>
              <a:rPr lang="fi-FI" noProof="0"/>
              <a:t>crop&gt;fit / rajaa&gt;sovita</a:t>
            </a:r>
          </a:p>
        </p:txBody>
      </p:sp>
      <p:pic>
        <p:nvPicPr>
          <p:cNvPr id="19" name="Kuva 18">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64976"/>
            <a:ext cx="1678472" cy="1674000"/>
          </a:xfrm>
          <a:prstGeom prst="rect">
            <a:avLst/>
          </a:prstGeom>
        </p:spPr>
      </p:pic>
    </p:spTree>
    <p:extLst>
      <p:ext uri="{BB962C8B-B14F-4D97-AF65-F5344CB8AC3E}">
        <p14:creationId xmlns:p14="http://schemas.microsoft.com/office/powerpoint/2010/main" val="758286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28" y="28438"/>
            <a:ext cx="8492897" cy="999574"/>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28" y="1241467"/>
            <a:ext cx="8492897" cy="304946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US" smtClean="0"/>
              <a:pPr/>
              <a:t>‹#›</a:t>
            </a:fld>
            <a:endParaRPr lang="en-US" dirty="0"/>
          </a:p>
        </p:txBody>
      </p:sp>
      <p:pic>
        <p:nvPicPr>
          <p:cNvPr id="10" name="Kuva 9">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2" y="4284577"/>
            <a:ext cx="1982704" cy="856800"/>
          </a:xfrm>
          <a:prstGeom prst="rect">
            <a:avLst/>
          </a:prstGeom>
        </p:spPr>
      </p:pic>
    </p:spTree>
    <p:extLst>
      <p:ext uri="{BB962C8B-B14F-4D97-AF65-F5344CB8AC3E}">
        <p14:creationId xmlns:p14="http://schemas.microsoft.com/office/powerpoint/2010/main" val="1497419491"/>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guide id="8" orient="horz" pos="84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ody slide - 2 text columns ">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880" y="26955"/>
            <a:ext cx="8497093" cy="1016294"/>
          </a:xfrm>
          <a:prstGeom prst="rect">
            <a:avLst/>
          </a:prstGeom>
        </p:spPr>
        <p:txBody>
          <a:bodyPr lIns="0" tIns="0" rIns="0" bIns="0" anchor="t"/>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13" name="Text Placeholder 3"/>
          <p:cNvSpPr>
            <a:spLocks noGrp="1"/>
          </p:cNvSpPr>
          <p:nvPr>
            <p:ph type="body" sz="half" idx="11" hasCustomPrompt="1"/>
          </p:nvPr>
        </p:nvSpPr>
        <p:spPr>
          <a:xfrm>
            <a:off x="287339" y="1347789"/>
            <a:ext cx="4150122" cy="2936212"/>
          </a:xfrm>
          <a:prstGeom prst="rect">
            <a:avLst/>
          </a:prstGeom>
        </p:spPr>
        <p:txBody>
          <a:bodyPr lIns="0" tIns="0" rIns="0" bIns="0"/>
          <a:lstStyle>
            <a:lvl1pPr marL="342900" marR="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1" name="Text Placeholder 3"/>
          <p:cNvSpPr>
            <a:spLocks noGrp="1"/>
          </p:cNvSpPr>
          <p:nvPr>
            <p:ph type="body" sz="half" idx="12" hasCustomPrompt="1"/>
          </p:nvPr>
        </p:nvSpPr>
        <p:spPr>
          <a:xfrm>
            <a:off x="4706541" y="1347789"/>
            <a:ext cx="4078684" cy="2936212"/>
          </a:xfrm>
          <a:prstGeom prst="rect">
            <a:avLst/>
          </a:prstGeom>
        </p:spPr>
        <p:txBody>
          <a:bodyPr lIns="0" tIns="0" rIns="0" bIns="0"/>
          <a:lstStyle>
            <a:lvl1pPr marL="342900" marR="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fi-FI"/>
              <a:t>dd.mm.yyyy</a:t>
            </a:r>
            <a:endParaRPr lang="en-US" dirty="0"/>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fi-FI" dirty="0" err="1"/>
              <a:t>Your</a:t>
            </a:r>
            <a:r>
              <a:rPr lang="fi-FI" dirty="0"/>
              <a:t> text </a:t>
            </a:r>
            <a:r>
              <a:rPr lang="fi-FI" dirty="0" err="1"/>
              <a:t>here</a:t>
            </a:r>
            <a:endParaRPr lang="fi-FI" dirty="0"/>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en-US" smtClean="0"/>
              <a:pPr/>
              <a:t>‹#›</a:t>
            </a:fld>
            <a:endParaRPr lang="en-US" dirty="0"/>
          </a:p>
        </p:txBody>
      </p:sp>
      <p:pic>
        <p:nvPicPr>
          <p:cNvPr id="15" name="Kuva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2" y="4284577"/>
            <a:ext cx="1982704" cy="856800"/>
          </a:xfrm>
          <a:prstGeom prst="rect">
            <a:avLst/>
          </a:prstGeom>
        </p:spPr>
      </p:pic>
    </p:spTree>
  </p:cSld>
  <p:clrMapOvr>
    <a:masterClrMapping/>
  </p:clrMapOvr>
  <p:extLst>
    <p:ext uri="{DCECCB84-F9BA-43D5-87BE-67443E8EF086}">
      <p15:sldGuideLst xmlns:p15="http://schemas.microsoft.com/office/powerpoint/2012/main">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guide id="8" pos="181" userDrawn="1">
          <p15:clr>
            <a:srgbClr val="FBAE40"/>
          </p15:clr>
        </p15:guide>
        <p15:guide id="9" orient="horz" pos="84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Body slide - Black text - Image">
    <p:spTree>
      <p:nvGrpSpPr>
        <p:cNvPr id="1" name=""/>
        <p:cNvGrpSpPr/>
        <p:nvPr/>
      </p:nvGrpSpPr>
      <p:grpSpPr>
        <a:xfrm>
          <a:off x="0" y="0"/>
          <a:ext cx="0" cy="0"/>
          <a:chOff x="0" y="0"/>
          <a:chExt cx="0" cy="0"/>
        </a:xfrm>
      </p:grpSpPr>
      <p:sp>
        <p:nvSpPr>
          <p:cNvPr id="8" name="Picture Placeholder 2"/>
          <p:cNvSpPr>
            <a:spLocks noGrp="1"/>
          </p:cNvSpPr>
          <p:nvPr>
            <p:ph type="pic" idx="11" hasCustomPrompt="1"/>
          </p:nvPr>
        </p:nvSpPr>
        <p:spPr>
          <a:xfrm>
            <a:off x="4710793" y="0"/>
            <a:ext cx="4433207" cy="5143500"/>
          </a:xfrm>
          <a:prstGeom prst="rect">
            <a:avLst/>
          </a:prstGeom>
        </p:spPr>
        <p:txBody>
          <a:bodyPr/>
          <a:lstStyle>
            <a:lvl1pPr marL="0" indent="0">
              <a:buNone/>
              <a:defRPr sz="2400" b="1" baseline="0">
                <a:solidFill>
                  <a:schemeClr val="bg1">
                    <a:lumMod val="85000"/>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dirty="0" err="1"/>
              <a:t>Click</a:t>
            </a:r>
            <a:r>
              <a:rPr lang="fi-FI" dirty="0"/>
              <a:t> </a:t>
            </a:r>
            <a:r>
              <a:rPr lang="fi-FI" dirty="0" err="1"/>
              <a:t>icon</a:t>
            </a:r>
            <a:r>
              <a:rPr lang="fi-FI" dirty="0"/>
              <a:t> to </a:t>
            </a:r>
            <a:r>
              <a:rPr lang="fi-FI" dirty="0" err="1"/>
              <a:t>add</a:t>
            </a:r>
            <a:r>
              <a:rPr lang="fi-FI" dirty="0"/>
              <a:t> image</a:t>
            </a:r>
            <a:br>
              <a:rPr lang="fi-FI" dirty="0"/>
            </a:br>
            <a:br>
              <a:rPr lang="fi-FI" dirty="0"/>
            </a:br>
            <a:r>
              <a:rPr lang="fi-FI" dirty="0" err="1"/>
              <a:t>Fit</a:t>
            </a:r>
            <a:r>
              <a:rPr lang="fi-FI" dirty="0"/>
              <a:t> the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sp>
        <p:nvSpPr>
          <p:cNvPr id="4" name="Text Placeholder 3"/>
          <p:cNvSpPr>
            <a:spLocks noGrp="1"/>
          </p:cNvSpPr>
          <p:nvPr>
            <p:ph type="body" sz="half" idx="2" hasCustomPrompt="1"/>
          </p:nvPr>
        </p:nvSpPr>
        <p:spPr>
          <a:xfrm>
            <a:off x="287338" y="1358537"/>
            <a:ext cx="4052221" cy="2925463"/>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100" b="1" smtClean="0"/>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p:txBody>
      </p:sp>
      <p:sp>
        <p:nvSpPr>
          <p:cNvPr id="11" name="Text Placeholder 3"/>
          <p:cNvSpPr>
            <a:spLocks noGrp="1"/>
          </p:cNvSpPr>
          <p:nvPr>
            <p:ph type="body" sz="half" idx="10" hasCustomPrompt="1"/>
          </p:nvPr>
        </p:nvSpPr>
        <p:spPr>
          <a:xfrm>
            <a:off x="287338" y="34800"/>
            <a:ext cx="4052221" cy="1041475"/>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6" name="Päivämäärän paikkamerkki 5"/>
          <p:cNvSpPr>
            <a:spLocks noGrp="1"/>
          </p:cNvSpPr>
          <p:nvPr>
            <p:ph type="dt" sz="half" idx="12"/>
          </p:nvPr>
        </p:nvSpPr>
        <p:spPr/>
        <p:txBody>
          <a:bodyPr/>
          <a:lstStyle/>
          <a:p>
            <a:r>
              <a:rPr lang="fi-FI"/>
              <a:t>dd.mm.yyyy</a:t>
            </a:r>
            <a:endParaRPr lang="en-US" dirty="0"/>
          </a:p>
        </p:txBody>
      </p:sp>
      <p:sp>
        <p:nvSpPr>
          <p:cNvPr id="9" name="Alatunnisteen paikkamerkki 8"/>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10" name="Dian numeron paikkamerkki 9"/>
          <p:cNvSpPr>
            <a:spLocks noGrp="1"/>
          </p:cNvSpPr>
          <p:nvPr>
            <p:ph type="sldNum" sz="quarter" idx="14"/>
          </p:nvPr>
        </p:nvSpPr>
        <p:spPr/>
        <p:txBody>
          <a:bodyPr/>
          <a:lstStyle/>
          <a:p>
            <a:fld id="{28F7F04C-F568-F649-A2AE-EA61C66B69B4}" type="slidenum">
              <a:rPr lang="en-US" smtClean="0"/>
              <a:pPr/>
              <a:t>‹#›</a:t>
            </a:fld>
            <a:endParaRPr lang="en-US" dirty="0"/>
          </a:p>
        </p:txBody>
      </p:sp>
      <p:pic>
        <p:nvPicPr>
          <p:cNvPr id="16" name="Kuva 15">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2" y="4284577"/>
            <a:ext cx="1982704" cy="856800"/>
          </a:xfrm>
          <a:prstGeom prst="rect">
            <a:avLst/>
          </a:prstGeom>
        </p:spPr>
      </p:pic>
    </p:spTree>
    <p:extLst>
      <p:ext uri="{BB962C8B-B14F-4D97-AF65-F5344CB8AC3E}">
        <p14:creationId xmlns:p14="http://schemas.microsoft.com/office/powerpoint/2010/main" val="410651558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Divider - Text and imag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6" name="Picture Placeholder 2"/>
          <p:cNvSpPr>
            <a:spLocks noGrp="1"/>
          </p:cNvSpPr>
          <p:nvPr>
            <p:ph type="pic" idx="11" hasCustomPrompt="1"/>
          </p:nvPr>
        </p:nvSpPr>
        <p:spPr>
          <a:xfrm>
            <a:off x="4710793" y="0"/>
            <a:ext cx="4433207" cy="51435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image.</a:t>
            </a:r>
            <a:br>
              <a:rPr lang="en-US" dirty="0"/>
            </a:br>
            <a:br>
              <a:rPr lang="en-US" dirty="0"/>
            </a:br>
            <a:r>
              <a:rPr lang="fi-FI" dirty="0" err="1"/>
              <a:t>Fit</a:t>
            </a:r>
            <a:r>
              <a:rPr lang="fi-FI" dirty="0"/>
              <a:t> </a:t>
            </a:r>
            <a:r>
              <a:rPr lang="fi-FI" dirty="0" err="1"/>
              <a:t>the</a:t>
            </a:r>
            <a:r>
              <a:rPr lang="fi-FI" dirty="0"/>
              <a:t>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sp>
        <p:nvSpPr>
          <p:cNvPr id="9"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19113"/>
            <a:ext cx="4218160" cy="3767587"/>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adipiscing elit. </a:t>
            </a:r>
            <a:r>
              <a:rPr lang="fi-FI" dirty="0" err="1"/>
              <a:t>Maecenas</a:t>
            </a:r>
            <a:r>
              <a:rPr lang="fi-FI" dirty="0"/>
              <a:t>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pic>
        <p:nvPicPr>
          <p:cNvPr id="12" name="Kuva 1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3" y="4280350"/>
            <a:ext cx="1896426" cy="856800"/>
          </a:xfrm>
          <a:prstGeom prst="rect">
            <a:avLst/>
          </a:prstGeom>
        </p:spPr>
      </p:pic>
    </p:spTree>
    <p:extLst>
      <p:ext uri="{BB962C8B-B14F-4D97-AF65-F5344CB8AC3E}">
        <p14:creationId xmlns:p14="http://schemas.microsoft.com/office/powerpoint/2010/main" val="36241607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Divider">
    <p:spTree>
      <p:nvGrpSpPr>
        <p:cNvPr id="1" name=""/>
        <p:cNvGrpSpPr/>
        <p:nvPr/>
      </p:nvGrpSpPr>
      <p:grpSpPr>
        <a:xfrm>
          <a:off x="0" y="0"/>
          <a:ext cx="0" cy="0"/>
          <a:chOff x="0" y="0"/>
          <a:chExt cx="0" cy="0"/>
        </a:xfrm>
      </p:grpSpPr>
      <p:sp>
        <p:nvSpPr>
          <p:cNvPr id="5" name="Rectangle 4"/>
          <p:cNvSpPr/>
          <p:nvPr userDrawn="1"/>
        </p:nvSpPr>
        <p:spPr>
          <a:xfrm>
            <a:off x="-1066"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755650" y="1759425"/>
            <a:ext cx="7669159" cy="1352265"/>
          </a:xfrm>
          <a:prstGeom prst="rect">
            <a:avLst/>
          </a:prstGeom>
        </p:spPr>
        <p:txBody>
          <a:bodyPr lIns="0" rIns="0"/>
          <a:lstStyle>
            <a:lvl1pPr marL="0" indent="0" algn="l">
              <a:lnSpc>
                <a:spcPct val="100000"/>
              </a:lnSpc>
              <a:spcBef>
                <a:spcPts val="0"/>
              </a:spcBef>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Divider – Headline</a:t>
            </a:r>
          </a:p>
        </p:txBody>
      </p:sp>
      <p:sp>
        <p:nvSpPr>
          <p:cNvPr id="2" name="Päivämäärän paikkamerkki 1">
            <a:extLst>
              <a:ext uri="{FF2B5EF4-FFF2-40B4-BE49-F238E27FC236}">
                <a16:creationId xmlns:a16="http://schemas.microsoft.com/office/drawing/2014/main" id="{37C6C481-D72C-4B89-AA19-AC91EB21FEFA}"/>
              </a:ext>
            </a:extLst>
          </p:cNvPr>
          <p:cNvSpPr>
            <a:spLocks noGrp="1"/>
          </p:cNvSpPr>
          <p:nvPr>
            <p:ph type="dt" sz="half" idx="12"/>
          </p:nvPr>
        </p:nvSpPr>
        <p:spPr/>
        <p:txBody>
          <a:bodyPr/>
          <a:lstStyle>
            <a:lvl1pPr>
              <a:defRPr>
                <a:solidFill>
                  <a:srgbClr val="FFFFFF"/>
                </a:solidFill>
              </a:defRPr>
            </a:lvl1pPr>
          </a:lstStyle>
          <a:p>
            <a:r>
              <a:rPr lang="fi-FI"/>
              <a:t>dd.mm.yyyy</a:t>
            </a:r>
            <a:endParaRPr lang="en-US" dirty="0"/>
          </a:p>
        </p:txBody>
      </p:sp>
      <p:sp>
        <p:nvSpPr>
          <p:cNvPr id="3" name="Alatunnisteen paikkamerkki 2">
            <a:extLst>
              <a:ext uri="{FF2B5EF4-FFF2-40B4-BE49-F238E27FC236}">
                <a16:creationId xmlns:a16="http://schemas.microsoft.com/office/drawing/2014/main" id="{2A81A4FB-6563-4C02-8A9B-51D830F1EAB1}"/>
              </a:ext>
            </a:extLst>
          </p:cNvPr>
          <p:cNvSpPr>
            <a:spLocks noGrp="1"/>
          </p:cNvSpPr>
          <p:nvPr>
            <p:ph type="ftr" sz="quarter" idx="13"/>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1F6A7C93-158F-48BA-8E95-EC2109A4B4DE}"/>
              </a:ext>
            </a:extLst>
          </p:cNvPr>
          <p:cNvSpPr>
            <a:spLocks noGrp="1"/>
          </p:cNvSpPr>
          <p:nvPr>
            <p:ph type="sldNum" sz="quarter" idx="14"/>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2" name="Kuva 1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3" y="4280350"/>
            <a:ext cx="1896426" cy="856800"/>
          </a:xfrm>
          <a:prstGeom prst="rect">
            <a:avLst/>
          </a:prstGeom>
        </p:spPr>
      </p:pic>
    </p:spTree>
    <p:extLst>
      <p:ext uri="{BB962C8B-B14F-4D97-AF65-F5344CB8AC3E}">
        <p14:creationId xmlns:p14="http://schemas.microsoft.com/office/powerpoint/2010/main" val="380354955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Body slide - Tabl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87338" y="28435"/>
            <a:ext cx="8497093" cy="1007055"/>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0"/>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287338" y="1208314"/>
            <a:ext cx="8497093" cy="3075686"/>
          </a:xfrm>
          <a:prstGeom prst="rect">
            <a:avLst/>
          </a:prstGeom>
        </p:spPr>
        <p:txBody>
          <a:bodyPr/>
          <a:lstStyle>
            <a:lvl1pPr marL="0" indent="0" algn="ctr">
              <a:buNone/>
              <a:defRPr b="1">
                <a:solidFill>
                  <a:schemeClr val="bg1">
                    <a:lumMod val="85000"/>
                  </a:schemeClr>
                </a:solidFill>
              </a:defRPr>
            </a:lvl1pPr>
          </a:lstStyle>
          <a:p>
            <a:r>
              <a:rPr lang="fi-FI" noProof="0"/>
              <a:t>Click icon to add table</a:t>
            </a:r>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fi-FI" noProof="0" smtClean="0"/>
              <a:pPr/>
              <a:t>‹#›</a:t>
            </a:fld>
            <a:endParaRPr lang="fi-FI" noProof="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noProof="0"/>
              <a:t>dd.mm.yyyy</a:t>
            </a:r>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noProof="0"/>
              <a:t>Your text here</a:t>
            </a:r>
          </a:p>
        </p:txBody>
      </p:sp>
      <p:pic>
        <p:nvPicPr>
          <p:cNvPr id="15" name="Kuva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2" y="4284577"/>
            <a:ext cx="1982704" cy="856800"/>
          </a:xfrm>
          <a:prstGeom prst="rect">
            <a:avLst/>
          </a:prstGeom>
        </p:spPr>
      </p:pic>
    </p:spTree>
    <p:extLst>
      <p:ext uri="{BB962C8B-B14F-4D97-AF65-F5344CB8AC3E}">
        <p14:creationId xmlns:p14="http://schemas.microsoft.com/office/powerpoint/2010/main" val="2920564110"/>
      </p:ext>
    </p:extLst>
  </p:cSld>
  <p:clrMapOvr>
    <a:masterClrMapping/>
  </p:clrMapOvr>
  <p:extLst>
    <p:ext uri="{DCECCB84-F9BA-43D5-87BE-67443E8EF086}">
      <p15:sldGuideLst xmlns:p15="http://schemas.microsoft.com/office/powerpoint/2012/main">
        <p15:guide id="1" orient="horz" pos="3100" userDrawn="1">
          <p15:clr>
            <a:srgbClr val="FBAE40"/>
          </p15:clr>
        </p15:guide>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dy slide - Chart">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87338" y="28435"/>
            <a:ext cx="8497093" cy="1007055"/>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0"/>
              <a:t>Body slide title </a:t>
            </a:r>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fi-FI" noProof="0" smtClean="0"/>
              <a:pPr/>
              <a:t>‹#›</a:t>
            </a:fld>
            <a:endParaRPr lang="fi-FI" noProof="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noProof="0"/>
              <a:t>dd.mm.yyyy</a:t>
            </a:r>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noProof="0"/>
              <a:t>Your text here</a:t>
            </a:r>
          </a:p>
        </p:txBody>
      </p:sp>
      <p:pic>
        <p:nvPicPr>
          <p:cNvPr id="15" name="Kuva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2" y="4284577"/>
            <a:ext cx="1982704" cy="856800"/>
          </a:xfrm>
          <a:prstGeom prst="rect">
            <a:avLst/>
          </a:prstGeom>
        </p:spPr>
      </p:pic>
      <p:sp>
        <p:nvSpPr>
          <p:cNvPr id="10" name="Chart Placeholder 2">
            <a:extLst>
              <a:ext uri="{FF2B5EF4-FFF2-40B4-BE49-F238E27FC236}">
                <a16:creationId xmlns:a16="http://schemas.microsoft.com/office/drawing/2014/main" id="{FB6F1C06-C3A1-42BC-A79E-CE731FBA5A30}"/>
              </a:ext>
            </a:extLst>
          </p:cNvPr>
          <p:cNvSpPr>
            <a:spLocks noGrp="1"/>
          </p:cNvSpPr>
          <p:nvPr>
            <p:ph type="chart" sz="quarter" idx="12" hasCustomPrompt="1"/>
          </p:nvPr>
        </p:nvSpPr>
        <p:spPr>
          <a:xfrm>
            <a:off x="287338" y="1208314"/>
            <a:ext cx="8497093" cy="3075686"/>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a:buNone/>
              <a:tabLst/>
              <a:defRPr b="1">
                <a:solidFill>
                  <a:schemeClr val="tx1">
                    <a:alpha val="17000"/>
                  </a:schemeClr>
                </a:solidFill>
              </a:defRPr>
            </a:lvl1pPr>
          </a:lstStyle>
          <a:p>
            <a:r>
              <a:rPr lang="fi-FI" noProof="0"/>
              <a:t>Click icon to add chart</a:t>
            </a:r>
          </a:p>
        </p:txBody>
      </p:sp>
    </p:spTree>
    <p:extLst>
      <p:ext uri="{BB962C8B-B14F-4D97-AF65-F5344CB8AC3E}">
        <p14:creationId xmlns:p14="http://schemas.microsoft.com/office/powerpoint/2010/main" val="666450711"/>
      </p:ext>
    </p:extLst>
  </p:cSld>
  <p:clrMapOvr>
    <a:masterClrMapping/>
  </p:clrMapOvr>
  <p:extLst>
    <p:ext uri="{DCECCB84-F9BA-43D5-87BE-67443E8EF086}">
      <p15:sldGuideLst xmlns:p15="http://schemas.microsoft.com/office/powerpoint/2012/main">
        <p15:guide id="1" orient="horz" pos="3100" userDrawn="1">
          <p15:clr>
            <a:srgbClr val="FBAE40"/>
          </p15:clr>
        </p15:guide>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4" name="Date Placeholder 3"/>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2" name="Alatunnisteen paikkamerkki 1">
            <a:extLst>
              <a:ext uri="{FF2B5EF4-FFF2-40B4-BE49-F238E27FC236}">
                <a16:creationId xmlns:a16="http://schemas.microsoft.com/office/drawing/2014/main" id="{1C150BC1-EEBC-48B9-AEAE-962A54F46FC4}"/>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Tree>
    <p:extLst>
      <p:ext uri="{BB962C8B-B14F-4D97-AF65-F5344CB8AC3E}">
        <p14:creationId xmlns:p14="http://schemas.microsoft.com/office/powerpoint/2010/main" val="183375444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704" r:id="rId3"/>
    <p:sldLayoutId id="2147483707" r:id="rId4"/>
    <p:sldLayoutId id="2147483694" r:id="rId5"/>
    <p:sldLayoutId id="2147483695" r:id="rId6"/>
    <p:sldLayoutId id="2147483702" r:id="rId7"/>
    <p:sldLayoutId id="2147483701" r:id="rId8"/>
    <p:sldLayoutId id="2147483715" r:id="rId9"/>
    <p:sldLayoutId id="2147483691" r:id="rId10"/>
    <p:sldLayoutId id="2147483699" r:id="rId11"/>
    <p:sldLayoutId id="2147483679" r:id="rId12"/>
  </p:sldLayoutIdLst>
  <p:hf sldNum="0" hdr="0" ftr="0" dt="0"/>
  <p:txStyles>
    <p:title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userDrawn="1">
          <p15:clr>
            <a:srgbClr val="F26B43"/>
          </p15:clr>
        </p15:guide>
        <p15:guide id="3" orient="horz" pos="32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www.aalto.fi/sv/program/kandidatprogrammet-i-kemiteknik/undervisningsplan-2022-2024#2-huvudamne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aalto.fi/sv/minors-sv#/"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www.aalto.fi/sv/biamnen/biamne-vid-ett-annat-universitet-endast-chem-studerande" TargetMode="External"/><Relationship Id="rId4" Type="http://schemas.openxmlformats.org/officeDocument/2006/relationships/hyperlink" Target="https://www.aalto.fi/sv/biamnen/internationellt-biamne-endast-for-chem-studerand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sisu.aalto.fi/" TargetMode="External"/><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hyperlink" Target="https://www.aalto.fi/sv/ansokningar-anvisningar-och-regler/sisus-allmanna-funktioner#1-tidslinje" TargetMode="External"/><Relationship Id="rId3" Type="http://schemas.openxmlformats.org/officeDocument/2006/relationships/hyperlink" Target="https://www.aalto.fi/sv/ansokningar-anvisningar-och-regler/sisus-allmanna-funktioner#5-min-profil" TargetMode="External"/><Relationship Id="rId7" Type="http://schemas.openxmlformats.org/officeDocument/2006/relationships/hyperlink" Target="https://www.aalto.fi/sv/ansokningar-anvisningar-och-regler/studiestruktur-i-sisu#5-fritt-redigeringslage" TargetMode="External"/><Relationship Id="rId2" Type="http://schemas.openxmlformats.org/officeDocument/2006/relationships/hyperlink" Target="https://www.aalto.fi/sv/ansokningar-anvisningar-och-regler/startsida-for-sisuanvisningar" TargetMode="External"/><Relationship Id="rId1" Type="http://schemas.openxmlformats.org/officeDocument/2006/relationships/slideLayout" Target="../slideLayouts/slideLayout3.xml"/><Relationship Id="rId6" Type="http://schemas.openxmlformats.org/officeDocument/2006/relationships/hyperlink" Target="https://www.aalto.fi/sv/ansokningar-anvisningar-och-regler/studiestruktur-i-sisu#2-studiehelhetens-status" TargetMode="External"/><Relationship Id="rId5" Type="http://schemas.openxmlformats.org/officeDocument/2006/relationships/hyperlink" Target="https://www.aalto.fi/sv/ansokningar-anvisningar-och-regler/studiestruktur-i-sisu#1-motsvarande-studieavsnitt" TargetMode="External"/><Relationship Id="rId4" Type="http://schemas.openxmlformats.org/officeDocument/2006/relationships/hyperlink" Target="https://www.aalto.fi/sv/ansokningar-anvisningar-och-regler/snabbanvisningar-for-att-skapa-en-studieplan-i-sisu" TargetMode="External"/><Relationship Id="rId9" Type="http://schemas.openxmlformats.org/officeDocument/2006/relationships/hyperlink" Target="https://www.aalto.fi/sv/ansokningar-anvisningar-och-regler/snabbanvisningar-for-anmalan-till-undervisningen-i-sis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mailto:kandi-neuvojat-chem@aalto.fi" TargetMode="External"/><Relationship Id="rId2" Type="http://schemas.openxmlformats.org/officeDocument/2006/relationships/hyperlink" Target="https://www.aalto.fi/sv/program/kandidatprogrammet-i-kemiteknik/kontakt"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aalto.fi/sv/minors-sv#/"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www.aalto.fi/sv/ansokningar-anvisningar-och-regler/sisus-allmanna-funktioner#3-studiekalender"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mycourses.aalto.fi/course/search.php?search=l%C3%A4ht%C3%B6tasotesti"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aalto.fi/sv/sprak-och-kommunikationsstudier/skolbildningsspra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aalto.fi/sv/sprak-och-kommunikationsstudier/undervisning" TargetMode="External"/><Relationship Id="rId2" Type="http://schemas.openxmlformats.org/officeDocument/2006/relationships/hyperlink" Target="https://www.aalto.fi/sv/sprak-och-kommunikationsstudier/kommunikations-och-sprakstudier-for-kandidatexamen" TargetMode="External"/><Relationship Id="rId1" Type="http://schemas.openxmlformats.org/officeDocument/2006/relationships/slideLayout" Target="../slideLayouts/slideLayout3.xml"/><Relationship Id="rId5" Type="http://schemas.openxmlformats.org/officeDocument/2006/relationships/hyperlink" Target="https://mycourses.aalto.fi/enrol/index.php?id=11146#section-0" TargetMode="External"/><Relationship Id="rId4" Type="http://schemas.openxmlformats.org/officeDocument/2006/relationships/hyperlink" Target="https://www.aalto.fi/sv/sprak-och-kommunikationsstudier/studiehelheter-i-sprak-eller-kommunikatio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aalto.fi/sv/ansokningar-anvisningar-och-regler/aalto-universitetets-allmanna-regler-for-undervisning-och-studier-i-kraft-from-182021#36-25---tentamina--29-3-2016-"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aalto.fi/sv/ovriga-studier/university-wide-studi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600" dirty="0"/>
              <a:t>ISP </a:t>
            </a:r>
            <a:r>
              <a:rPr lang="fi-FI" sz="3600" dirty="0" err="1"/>
              <a:t>och</a:t>
            </a:r>
            <a:r>
              <a:rPr lang="fi-FI" sz="3600" dirty="0"/>
              <a:t> </a:t>
            </a:r>
            <a:r>
              <a:rPr lang="fi-FI" sz="3600" dirty="0" err="1"/>
              <a:t>anmälan</a:t>
            </a:r>
            <a:endParaRPr lang="fi-FI" sz="3600" dirty="0"/>
          </a:p>
        </p:txBody>
      </p:sp>
      <p:sp>
        <p:nvSpPr>
          <p:cNvPr id="3" name="Tekstin paikkamerkki 2"/>
          <p:cNvSpPr>
            <a:spLocks noGrp="1"/>
          </p:cNvSpPr>
          <p:nvPr>
            <p:ph type="body" sz="half" idx="2"/>
          </p:nvPr>
        </p:nvSpPr>
        <p:spPr/>
        <p:txBody>
          <a:bodyPr/>
          <a:lstStyle/>
          <a:p>
            <a:r>
              <a:rPr lang="fi-FI" dirty="0" err="1"/>
              <a:t>Studieplanering</a:t>
            </a:r>
            <a:r>
              <a:rPr lang="fi-FI" dirty="0"/>
              <a:t> i </a:t>
            </a:r>
            <a:r>
              <a:rPr lang="fi-FI" dirty="0" err="1"/>
              <a:t>korthet</a:t>
            </a:r>
            <a:endParaRPr lang="fi-FI" dirty="0"/>
          </a:p>
        </p:txBody>
      </p:sp>
      <p:sp>
        <p:nvSpPr>
          <p:cNvPr id="4" name="Tekstin paikkamerkki 3"/>
          <p:cNvSpPr>
            <a:spLocks noGrp="1"/>
          </p:cNvSpPr>
          <p:nvPr>
            <p:ph type="body" sz="half" idx="11"/>
          </p:nvPr>
        </p:nvSpPr>
        <p:spPr/>
        <p:txBody>
          <a:bodyPr/>
          <a:lstStyle/>
          <a:p>
            <a:r>
              <a:rPr lang="fi-FI" dirty="0"/>
              <a:t>Kari Lehti</a:t>
            </a:r>
          </a:p>
        </p:txBody>
      </p:sp>
      <p:sp>
        <p:nvSpPr>
          <p:cNvPr id="5" name="Tekstin paikkamerkki 4"/>
          <p:cNvSpPr>
            <a:spLocks noGrp="1"/>
          </p:cNvSpPr>
          <p:nvPr>
            <p:ph type="body" sz="half" idx="12"/>
          </p:nvPr>
        </p:nvSpPr>
        <p:spPr/>
        <p:txBody>
          <a:bodyPr/>
          <a:lstStyle/>
          <a:p>
            <a:r>
              <a:rPr lang="fi-FI" dirty="0"/>
              <a:t>30.8.2023</a:t>
            </a:r>
          </a:p>
        </p:txBody>
      </p:sp>
      <p:pic>
        <p:nvPicPr>
          <p:cNvPr id="9" name="Picture Placeholder 8" descr="A group of people with laptops&#10;&#10;Description automatically generated with low confidence">
            <a:extLst>
              <a:ext uri="{FF2B5EF4-FFF2-40B4-BE49-F238E27FC236}">
                <a16:creationId xmlns:a16="http://schemas.microsoft.com/office/drawing/2014/main" id="{0C91E614-C157-A692-09AF-00C7B768ABFD}"/>
              </a:ext>
            </a:extLst>
          </p:cNvPr>
          <p:cNvPicPr>
            <a:picLocks noGrp="1" noChangeAspect="1"/>
          </p:cNvPicPr>
          <p:nvPr>
            <p:ph type="pic" idx="13"/>
          </p:nvPr>
        </p:nvPicPr>
        <p:blipFill rotWithShape="1">
          <a:blip r:embed="rId3"/>
          <a:srcRect l="-163" t="-48288" r="1707" b="-48288"/>
          <a:stretch/>
        </p:blipFill>
        <p:spPr>
          <a:xfrm>
            <a:off x="4564419" y="0"/>
            <a:ext cx="4579582" cy="5143500"/>
          </a:xfrm>
        </p:spPr>
      </p:pic>
      <p:cxnSp>
        <p:nvCxnSpPr>
          <p:cNvPr id="7" name="Suora yhdysviiva 6">
            <a:extLst>
              <a:ext uri="{FF2B5EF4-FFF2-40B4-BE49-F238E27FC236}">
                <a16:creationId xmlns:a16="http://schemas.microsoft.com/office/drawing/2014/main" id="{44D42085-CC57-854B-9151-3C66E83D17EE}"/>
              </a:ext>
            </a:extLst>
          </p:cNvPr>
          <p:cNvCxnSpPr/>
          <p:nvPr/>
        </p:nvCxnSpPr>
        <p:spPr>
          <a:xfrm>
            <a:off x="442398" y="1588362"/>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0309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few people in lab coats&#10;&#10;Description automatically generated with low confidence">
            <a:extLst>
              <a:ext uri="{FF2B5EF4-FFF2-40B4-BE49-F238E27FC236}">
                <a16:creationId xmlns:a16="http://schemas.microsoft.com/office/drawing/2014/main" id="{5EF296D9-1CAF-DD8A-4E7F-3EBFFDD0A64C}"/>
              </a:ext>
            </a:extLst>
          </p:cNvPr>
          <p:cNvPicPr>
            <a:picLocks noGrp="1" noChangeAspect="1"/>
          </p:cNvPicPr>
          <p:nvPr>
            <p:ph type="pic" idx="11"/>
          </p:nvPr>
        </p:nvPicPr>
        <p:blipFill rotWithShape="1">
          <a:blip r:embed="rId3"/>
          <a:srcRect t="677" r="42524" b="-677"/>
          <a:stretch/>
        </p:blipFill>
        <p:spPr>
          <a:xfrm>
            <a:off x="4710793" y="0"/>
            <a:ext cx="4433207" cy="5143500"/>
          </a:xfrm>
        </p:spPr>
      </p:pic>
      <p:sp>
        <p:nvSpPr>
          <p:cNvPr id="2" name="Text Placeholder 1">
            <a:extLst>
              <a:ext uri="{FF2B5EF4-FFF2-40B4-BE49-F238E27FC236}">
                <a16:creationId xmlns:a16="http://schemas.microsoft.com/office/drawing/2014/main" id="{EBAC7605-C25D-4147-AA7D-A2115F9D3B0A}"/>
              </a:ext>
            </a:extLst>
          </p:cNvPr>
          <p:cNvSpPr>
            <a:spLocks noGrp="1"/>
          </p:cNvSpPr>
          <p:nvPr>
            <p:ph type="body" sz="half" idx="2"/>
          </p:nvPr>
        </p:nvSpPr>
        <p:spPr/>
        <p:txBody>
          <a:bodyPr/>
          <a:lstStyle/>
          <a:p>
            <a:pPr marL="342900" indent="-342900">
              <a:spcBef>
                <a:spcPts val="600"/>
              </a:spcBef>
              <a:buFont typeface="Arial" panose="020B0604020202020204" pitchFamily="34" charset="0"/>
              <a:buChar char="•"/>
            </a:pPr>
            <a:r>
              <a:rPr lang="fi-FI" sz="1400" dirty="0">
                <a:latin typeface="+mn-lt"/>
              </a:rPr>
              <a:t>Tre </a:t>
            </a:r>
            <a:r>
              <a:rPr lang="fi-FI" sz="1400" dirty="0" err="1">
                <a:latin typeface="+mn-lt"/>
              </a:rPr>
              <a:t>huvudämnen</a:t>
            </a:r>
            <a:r>
              <a:rPr lang="fi-FI" sz="1400" dirty="0">
                <a:latin typeface="+mn-lt"/>
              </a:rPr>
              <a:t>:</a:t>
            </a:r>
          </a:p>
          <a:p>
            <a:pPr marL="685800" lvl="1" indent="-342900">
              <a:spcBef>
                <a:spcPts val="600"/>
              </a:spcBef>
              <a:buFont typeface="Arial" panose="020B0604020202020204" pitchFamily="34" charset="0"/>
              <a:buChar char="•"/>
            </a:pPr>
            <a:r>
              <a:rPr lang="fi-FI" sz="1400" dirty="0" err="1">
                <a:latin typeface="+mn-lt"/>
              </a:rPr>
              <a:t>Bioprodukter</a:t>
            </a:r>
            <a:endParaRPr lang="fi-FI" sz="1400" dirty="0"/>
          </a:p>
          <a:p>
            <a:pPr marL="685800" lvl="1" indent="-342900">
              <a:spcBef>
                <a:spcPts val="600"/>
              </a:spcBef>
              <a:buFont typeface="Arial" panose="020B0604020202020204" pitchFamily="34" charset="0"/>
              <a:buChar char="•"/>
            </a:pPr>
            <a:r>
              <a:rPr lang="fi-FI" sz="1400" dirty="0">
                <a:latin typeface="+mn-lt"/>
              </a:rPr>
              <a:t>Kemi </a:t>
            </a:r>
            <a:r>
              <a:rPr lang="fi-FI" sz="1400" dirty="0" err="1">
                <a:latin typeface="+mn-lt"/>
              </a:rPr>
              <a:t>och</a:t>
            </a:r>
            <a:r>
              <a:rPr lang="fi-FI" sz="1400" dirty="0">
                <a:latin typeface="+mn-lt"/>
              </a:rPr>
              <a:t> </a:t>
            </a:r>
            <a:r>
              <a:rPr lang="fi-FI" sz="1400" dirty="0" err="1">
                <a:latin typeface="+mn-lt"/>
              </a:rPr>
              <a:t>materialvetenskap</a:t>
            </a:r>
            <a:endParaRPr lang="fi-FI" sz="1400" dirty="0">
              <a:latin typeface="+mn-lt"/>
            </a:endParaRPr>
          </a:p>
          <a:p>
            <a:pPr marL="685800" lvl="1" indent="-342900">
              <a:spcBef>
                <a:spcPts val="600"/>
              </a:spcBef>
              <a:buFont typeface="Arial" panose="020B0604020202020204" pitchFamily="34" charset="0"/>
              <a:buChar char="•"/>
            </a:pPr>
            <a:r>
              <a:rPr lang="fi-FI" sz="1400" dirty="0" err="1">
                <a:latin typeface="+mn-lt"/>
              </a:rPr>
              <a:t>Kemiteknik</a:t>
            </a:r>
            <a:r>
              <a:rPr lang="fi-FI" sz="1400" dirty="0">
                <a:latin typeface="+mn-lt"/>
              </a:rPr>
              <a:t> </a:t>
            </a:r>
            <a:r>
              <a:rPr lang="fi-FI" sz="1400" dirty="0" err="1">
                <a:latin typeface="+mn-lt"/>
              </a:rPr>
              <a:t>och</a:t>
            </a:r>
            <a:r>
              <a:rPr lang="fi-FI" sz="1400" dirty="0">
                <a:latin typeface="+mn-lt"/>
              </a:rPr>
              <a:t> </a:t>
            </a:r>
            <a:r>
              <a:rPr lang="fi-FI" sz="1400" dirty="0" err="1">
                <a:latin typeface="+mn-lt"/>
              </a:rPr>
              <a:t>processer</a:t>
            </a:r>
            <a:endParaRPr lang="fi-FI" sz="1400" dirty="0">
              <a:latin typeface="+mn-lt"/>
            </a:endParaRPr>
          </a:p>
          <a:p>
            <a:pPr marL="342900" indent="-342900">
              <a:spcBef>
                <a:spcPts val="600"/>
              </a:spcBef>
              <a:buFont typeface="Arial" panose="020B0604020202020204" pitchFamily="34" charset="0"/>
              <a:buChar char="•"/>
            </a:pPr>
            <a:r>
              <a:rPr lang="sv-SE" sz="1400" dirty="0">
                <a:latin typeface="+mn-lt"/>
              </a:rPr>
              <a:t>Kandidatarbete och </a:t>
            </a:r>
            <a:r>
              <a:rPr lang="sv-SE" sz="1400" dirty="0" err="1">
                <a:latin typeface="+mn-lt"/>
              </a:rPr>
              <a:t>seminarie</a:t>
            </a:r>
            <a:r>
              <a:rPr lang="sv-SE" sz="1400" dirty="0">
                <a:latin typeface="+mn-lt"/>
              </a:rPr>
              <a:t> ingår i huvudämnets studier</a:t>
            </a:r>
          </a:p>
          <a:p>
            <a:pPr marL="342900" indent="-342900">
              <a:spcBef>
                <a:spcPts val="600"/>
              </a:spcBef>
              <a:buFont typeface="Arial" panose="020B0604020202020204" pitchFamily="34" charset="0"/>
              <a:buChar char="•"/>
            </a:pPr>
            <a:r>
              <a:rPr lang="sv-SE" sz="1400" dirty="0">
                <a:latin typeface="+mn-lt"/>
              </a:rPr>
              <a:t>Du kan fritt välja huvudämne; urvalet görs i maj första studieåret som en del av ABC-kursen.</a:t>
            </a:r>
          </a:p>
          <a:p>
            <a:pPr marL="342900" indent="-342900">
              <a:spcBef>
                <a:spcPts val="600"/>
              </a:spcBef>
              <a:buFont typeface="Arial" panose="020B0604020202020204" pitchFamily="34" charset="0"/>
              <a:buChar char="•"/>
            </a:pPr>
            <a:r>
              <a:rPr lang="fi-FI" sz="1400" dirty="0">
                <a:latin typeface="+mn-lt"/>
                <a:hlinkClick r:id="rId4"/>
              </a:rPr>
              <a:t>Info </a:t>
            </a:r>
            <a:r>
              <a:rPr lang="fi-FI" sz="1400" dirty="0" err="1">
                <a:latin typeface="+mn-lt"/>
                <a:hlinkClick r:id="rId4"/>
              </a:rPr>
              <a:t>om</a:t>
            </a:r>
            <a:r>
              <a:rPr lang="fi-FI" sz="1400" dirty="0">
                <a:latin typeface="+mn-lt"/>
                <a:hlinkClick r:id="rId4"/>
              </a:rPr>
              <a:t> </a:t>
            </a:r>
            <a:r>
              <a:rPr lang="fi-FI" sz="1400" dirty="0" err="1">
                <a:latin typeface="+mn-lt"/>
                <a:hlinkClick r:id="rId4"/>
              </a:rPr>
              <a:t>huvudämen</a:t>
            </a:r>
            <a:r>
              <a:rPr lang="fi-FI" sz="1400" dirty="0">
                <a:latin typeface="+mn-lt"/>
                <a:hlinkClick r:id="rId4"/>
              </a:rPr>
              <a:t> i </a:t>
            </a:r>
            <a:r>
              <a:rPr lang="fi-FI" sz="1400" dirty="0" err="1">
                <a:latin typeface="+mn-lt"/>
                <a:hlinkClick r:id="rId4"/>
              </a:rPr>
              <a:t>Studentguiden</a:t>
            </a:r>
            <a:endParaRPr lang="fi-FI" sz="1400" dirty="0">
              <a:latin typeface="+mn-lt"/>
            </a:endParaRPr>
          </a:p>
          <a:p>
            <a:pPr marL="342900" indent="-342900">
              <a:spcBef>
                <a:spcPts val="600"/>
              </a:spcBef>
              <a:buFont typeface="Arial" panose="020B0604020202020204" pitchFamily="34" charset="0"/>
              <a:buChar char="•"/>
            </a:pPr>
            <a:endParaRPr lang="fi-FI" sz="1400" dirty="0">
              <a:latin typeface="+mn-lt"/>
            </a:endParaRPr>
          </a:p>
          <a:p>
            <a:pPr marL="342900" indent="-342900">
              <a:spcBef>
                <a:spcPts val="600"/>
              </a:spcBef>
              <a:buFont typeface="Arial" panose="020B0604020202020204" pitchFamily="34" charset="0"/>
              <a:buChar char="•"/>
            </a:pPr>
            <a:endParaRPr lang="fi-FI" sz="1400" dirty="0">
              <a:latin typeface="+mn-lt"/>
            </a:endParaRPr>
          </a:p>
          <a:p>
            <a:endParaRPr lang="en-US" sz="3200" dirty="0"/>
          </a:p>
        </p:txBody>
      </p:sp>
      <p:sp>
        <p:nvSpPr>
          <p:cNvPr id="3" name="Text Placeholder 2">
            <a:extLst>
              <a:ext uri="{FF2B5EF4-FFF2-40B4-BE49-F238E27FC236}">
                <a16:creationId xmlns:a16="http://schemas.microsoft.com/office/drawing/2014/main" id="{5823C9E0-6366-3A3A-8852-CF7F94C92932}"/>
              </a:ext>
            </a:extLst>
          </p:cNvPr>
          <p:cNvSpPr>
            <a:spLocks noGrp="1"/>
          </p:cNvSpPr>
          <p:nvPr>
            <p:ph type="body" sz="half" idx="10"/>
          </p:nvPr>
        </p:nvSpPr>
        <p:spPr/>
        <p:txBody>
          <a:bodyPr/>
          <a:lstStyle/>
          <a:p>
            <a:pPr>
              <a:spcBef>
                <a:spcPts val="600"/>
              </a:spcBef>
            </a:pPr>
            <a:r>
              <a:rPr lang="en-US" sz="3200" dirty="0"/>
              <a:t>Examens </a:t>
            </a:r>
            <a:r>
              <a:rPr lang="en-US" sz="3200" dirty="0" err="1"/>
              <a:t>struktur</a:t>
            </a:r>
            <a:r>
              <a:rPr lang="en-US" sz="3200" dirty="0"/>
              <a:t>: </a:t>
            </a:r>
            <a:r>
              <a:rPr lang="en-US" sz="3200" dirty="0" err="1"/>
              <a:t>Huvudämne</a:t>
            </a:r>
            <a:r>
              <a:rPr lang="en-US" sz="3200" dirty="0"/>
              <a:t> 70 </a:t>
            </a:r>
            <a:r>
              <a:rPr lang="en-US" sz="3200" dirty="0" err="1"/>
              <a:t>sp</a:t>
            </a:r>
            <a:endParaRPr lang="fi-FI" sz="3200" dirty="0">
              <a:latin typeface="+mn-lt"/>
            </a:endParaRPr>
          </a:p>
        </p:txBody>
      </p:sp>
    </p:spTree>
    <p:extLst>
      <p:ext uri="{BB962C8B-B14F-4D97-AF65-F5344CB8AC3E}">
        <p14:creationId xmlns:p14="http://schemas.microsoft.com/office/powerpoint/2010/main" val="1630076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AC7605-C25D-4147-AA7D-A2115F9D3B0A}"/>
              </a:ext>
            </a:extLst>
          </p:cNvPr>
          <p:cNvSpPr>
            <a:spLocks noGrp="1"/>
          </p:cNvSpPr>
          <p:nvPr>
            <p:ph type="body" sz="half" idx="10"/>
          </p:nvPr>
        </p:nvSpPr>
        <p:spPr/>
        <p:txBody>
          <a:bodyPr/>
          <a:lstStyle/>
          <a:p>
            <a:r>
              <a:rPr lang="en-US" sz="3600" dirty="0"/>
              <a:t>Examens </a:t>
            </a:r>
            <a:r>
              <a:rPr lang="en-US" sz="3600" dirty="0" err="1"/>
              <a:t>struktur</a:t>
            </a:r>
            <a:r>
              <a:rPr lang="en-US" sz="3600" dirty="0"/>
              <a:t>: </a:t>
            </a:r>
            <a:r>
              <a:rPr lang="en-US" sz="3600" dirty="0" err="1"/>
              <a:t>Biämne</a:t>
            </a:r>
            <a:r>
              <a:rPr lang="en-US" sz="3600" dirty="0"/>
              <a:t> 20-25 </a:t>
            </a:r>
            <a:r>
              <a:rPr lang="en-US" sz="3600" dirty="0" err="1"/>
              <a:t>sp</a:t>
            </a:r>
            <a:endParaRPr lang="en-US" sz="3600" dirty="0"/>
          </a:p>
        </p:txBody>
      </p:sp>
      <p:sp>
        <p:nvSpPr>
          <p:cNvPr id="3" name="Text Placeholder 2">
            <a:extLst>
              <a:ext uri="{FF2B5EF4-FFF2-40B4-BE49-F238E27FC236}">
                <a16:creationId xmlns:a16="http://schemas.microsoft.com/office/drawing/2014/main" id="{5823C9E0-6366-3A3A-8852-CF7F94C92932}"/>
              </a:ext>
            </a:extLst>
          </p:cNvPr>
          <p:cNvSpPr>
            <a:spLocks noGrp="1"/>
          </p:cNvSpPr>
          <p:nvPr>
            <p:ph type="body" sz="half" idx="11"/>
          </p:nvPr>
        </p:nvSpPr>
        <p:spPr/>
        <p:txBody>
          <a:bodyPr/>
          <a:lstStyle/>
          <a:p>
            <a:pPr marL="342900" indent="-342900">
              <a:spcBef>
                <a:spcPts val="600"/>
              </a:spcBef>
              <a:buFont typeface="Arial" panose="020B0604020202020204" pitchFamily="34" charset="0"/>
              <a:buChar char="•"/>
            </a:pPr>
            <a:r>
              <a:rPr lang="fi-FI" sz="1600" dirty="0" err="1">
                <a:latin typeface="+mn-lt"/>
              </a:rPr>
              <a:t>Avläggs</a:t>
            </a:r>
            <a:r>
              <a:rPr lang="fi-FI" sz="1600" dirty="0">
                <a:latin typeface="+mn-lt"/>
              </a:rPr>
              <a:t> </a:t>
            </a:r>
            <a:r>
              <a:rPr lang="fi-FI" sz="1600" dirty="0" err="1">
                <a:latin typeface="+mn-lt"/>
              </a:rPr>
              <a:t>under</a:t>
            </a:r>
            <a:r>
              <a:rPr lang="fi-FI" sz="1600" dirty="0">
                <a:latin typeface="+mn-lt"/>
              </a:rPr>
              <a:t> 2:a </a:t>
            </a:r>
            <a:r>
              <a:rPr lang="fi-FI" sz="1600" dirty="0" err="1">
                <a:latin typeface="+mn-lt"/>
              </a:rPr>
              <a:t>och</a:t>
            </a:r>
            <a:r>
              <a:rPr lang="fi-FI" sz="1600" dirty="0">
                <a:latin typeface="+mn-lt"/>
              </a:rPr>
              <a:t> 3:e </a:t>
            </a:r>
            <a:r>
              <a:rPr lang="fi-FI" sz="1600" dirty="0" err="1">
                <a:latin typeface="+mn-lt"/>
              </a:rPr>
              <a:t>studieåret</a:t>
            </a:r>
            <a:r>
              <a:rPr lang="fi-FI" sz="1600" dirty="0">
                <a:latin typeface="+mn-lt"/>
              </a:rPr>
              <a:t> </a:t>
            </a:r>
            <a:r>
              <a:rPr lang="fi-FI" sz="1600" dirty="0"/>
              <a:t>– </a:t>
            </a:r>
            <a:r>
              <a:rPr lang="fi-FI" sz="1600" dirty="0" err="1"/>
              <a:t>stressa</a:t>
            </a:r>
            <a:r>
              <a:rPr lang="fi-FI" sz="1600" dirty="0"/>
              <a:t> </a:t>
            </a:r>
            <a:r>
              <a:rPr lang="fi-FI" sz="1600" dirty="0" err="1"/>
              <a:t>inte</a:t>
            </a:r>
            <a:r>
              <a:rPr lang="fi-FI" sz="1600" dirty="0"/>
              <a:t> </a:t>
            </a:r>
            <a:r>
              <a:rPr lang="fi-FI" sz="1600" dirty="0" err="1"/>
              <a:t>om</a:t>
            </a:r>
            <a:r>
              <a:rPr lang="fi-FI" sz="1600" dirty="0"/>
              <a:t> </a:t>
            </a:r>
            <a:r>
              <a:rPr lang="fi-FI" sz="1600" dirty="0" err="1"/>
              <a:t>valet</a:t>
            </a:r>
            <a:r>
              <a:rPr lang="fi-FI" sz="1600" dirty="0"/>
              <a:t> </a:t>
            </a:r>
            <a:r>
              <a:rPr lang="fi-FI" sz="1600" dirty="0" err="1"/>
              <a:t>under</a:t>
            </a:r>
            <a:r>
              <a:rPr lang="fi-FI" sz="1600" dirty="0"/>
              <a:t> </a:t>
            </a:r>
            <a:r>
              <a:rPr lang="fi-FI" sz="1600" dirty="0" err="1"/>
              <a:t>första</a:t>
            </a:r>
            <a:r>
              <a:rPr lang="fi-FI" sz="1600" dirty="0"/>
              <a:t> </a:t>
            </a:r>
            <a:r>
              <a:rPr lang="fi-FI" sz="1600" dirty="0" err="1"/>
              <a:t>året</a:t>
            </a:r>
            <a:endParaRPr lang="fi-FI" sz="1600" dirty="0">
              <a:latin typeface="+mn-lt"/>
            </a:endParaRPr>
          </a:p>
          <a:p>
            <a:pPr marL="342900" indent="-342900">
              <a:spcBef>
                <a:spcPts val="600"/>
              </a:spcBef>
              <a:buFont typeface="Arial" panose="020B0604020202020204" pitchFamily="34" charset="0"/>
              <a:buChar char="•"/>
            </a:pPr>
            <a:r>
              <a:rPr lang="sv-SE" sz="1600" dirty="0">
                <a:latin typeface="+mn-lt"/>
              </a:rPr>
              <a:t>Observera eventuella förkunskaper och övriga villkor: alla biämnen kan inte genomföras på ett år</a:t>
            </a:r>
          </a:p>
          <a:p>
            <a:pPr marL="342900" indent="-342900">
              <a:spcBef>
                <a:spcPts val="600"/>
              </a:spcBef>
              <a:buFont typeface="Arial" panose="020B0604020202020204" pitchFamily="34" charset="0"/>
              <a:buChar char="•"/>
            </a:pPr>
            <a:r>
              <a:rPr lang="fi-FI" sz="1600" dirty="0" err="1">
                <a:latin typeface="+mn-lt"/>
                <a:hlinkClick r:id="rId3"/>
              </a:rPr>
              <a:t>Biämen</a:t>
            </a:r>
            <a:r>
              <a:rPr lang="fi-FI" sz="1600" dirty="0">
                <a:latin typeface="+mn-lt"/>
                <a:hlinkClick r:id="rId3"/>
              </a:rPr>
              <a:t> i </a:t>
            </a:r>
            <a:r>
              <a:rPr lang="fi-FI" sz="1600" dirty="0" err="1">
                <a:latin typeface="+mn-lt"/>
                <a:hlinkClick r:id="rId3"/>
              </a:rPr>
              <a:t>Studentguiden</a:t>
            </a:r>
            <a:endParaRPr lang="fi-FI" sz="1600" dirty="0">
              <a:latin typeface="+mn-lt"/>
            </a:endParaRPr>
          </a:p>
          <a:p>
            <a:pPr marL="342900" indent="-342900">
              <a:spcBef>
                <a:spcPts val="600"/>
              </a:spcBef>
              <a:buFont typeface="Arial" panose="020B0604020202020204" pitchFamily="34" charset="0"/>
              <a:buChar char="•"/>
            </a:pPr>
            <a:r>
              <a:rPr lang="fi-FI" sz="1600" dirty="0" err="1"/>
              <a:t>Oftast</a:t>
            </a:r>
            <a:r>
              <a:rPr lang="fi-FI" sz="1600" dirty="0"/>
              <a:t> </a:t>
            </a:r>
            <a:r>
              <a:rPr lang="fi-FI" sz="1600" dirty="0" err="1"/>
              <a:t>ingen</a:t>
            </a:r>
            <a:r>
              <a:rPr lang="fi-FI" sz="1600" dirty="0"/>
              <a:t> </a:t>
            </a:r>
            <a:r>
              <a:rPr lang="fi-FI" sz="1600" dirty="0" err="1"/>
              <a:t>ansökan</a:t>
            </a:r>
            <a:r>
              <a:rPr lang="fi-FI" sz="1600" dirty="0"/>
              <a:t> </a:t>
            </a:r>
            <a:r>
              <a:rPr lang="fi-FI" sz="1600" dirty="0" err="1"/>
              <a:t>till</a:t>
            </a:r>
            <a:r>
              <a:rPr lang="fi-FI" sz="1600" dirty="0"/>
              <a:t> </a:t>
            </a:r>
            <a:r>
              <a:rPr lang="fi-FI" sz="1600" dirty="0" err="1"/>
              <a:t>t</a:t>
            </a:r>
            <a:r>
              <a:rPr lang="fi-FI" sz="1600" dirty="0" err="1">
                <a:latin typeface="+mn-lt"/>
              </a:rPr>
              <a:t>ekniska</a:t>
            </a:r>
            <a:r>
              <a:rPr lang="fi-FI" sz="1600" dirty="0">
                <a:latin typeface="+mn-lt"/>
              </a:rPr>
              <a:t> </a:t>
            </a:r>
            <a:r>
              <a:rPr lang="fi-FI" sz="1600" dirty="0" err="1">
                <a:latin typeface="+mn-lt"/>
              </a:rPr>
              <a:t>högskolornas</a:t>
            </a:r>
            <a:r>
              <a:rPr lang="fi-FI" sz="1600" dirty="0">
                <a:latin typeface="+mn-lt"/>
              </a:rPr>
              <a:t> </a:t>
            </a:r>
            <a:r>
              <a:rPr lang="fi-FI" sz="1600" dirty="0" err="1">
                <a:latin typeface="+mn-lt"/>
              </a:rPr>
              <a:t>biämnen</a:t>
            </a:r>
            <a:endParaRPr lang="fi-FI" sz="1600" dirty="0">
              <a:latin typeface="+mn-lt"/>
            </a:endParaRPr>
          </a:p>
          <a:p>
            <a:pPr marL="342900" indent="-342900">
              <a:spcBef>
                <a:spcPts val="600"/>
              </a:spcBef>
              <a:buFont typeface="Arial" panose="020B0604020202020204" pitchFamily="34" charset="0"/>
              <a:buChar char="•"/>
            </a:pPr>
            <a:r>
              <a:rPr lang="fi-FI" sz="1600" dirty="0">
                <a:latin typeface="+mn-lt"/>
              </a:rPr>
              <a:t>En del av BIZ &amp; ARTS </a:t>
            </a:r>
            <a:r>
              <a:rPr lang="fi-FI" sz="1600" dirty="0" err="1">
                <a:latin typeface="+mn-lt"/>
              </a:rPr>
              <a:t>biämnen</a:t>
            </a:r>
            <a:r>
              <a:rPr lang="fi-FI" sz="1600" dirty="0">
                <a:latin typeface="+mn-lt"/>
              </a:rPr>
              <a:t> </a:t>
            </a:r>
            <a:r>
              <a:rPr lang="fi-FI" sz="1600" dirty="0" err="1">
                <a:latin typeface="+mn-lt"/>
              </a:rPr>
              <a:t>kräver</a:t>
            </a:r>
            <a:r>
              <a:rPr lang="fi-FI" sz="1600" dirty="0">
                <a:latin typeface="+mn-lt"/>
              </a:rPr>
              <a:t> </a:t>
            </a:r>
            <a:r>
              <a:rPr lang="fi-FI" sz="1600" dirty="0" err="1">
                <a:latin typeface="+mn-lt"/>
              </a:rPr>
              <a:t>ansökan</a:t>
            </a:r>
            <a:endParaRPr lang="fi-FI" sz="1600" dirty="0">
              <a:latin typeface="+mn-lt"/>
            </a:endParaRPr>
          </a:p>
          <a:p>
            <a:pPr marL="342900" indent="-342900">
              <a:spcBef>
                <a:spcPts val="600"/>
              </a:spcBef>
              <a:buFont typeface="Arial" panose="020B0604020202020204" pitchFamily="34" charset="0"/>
              <a:buChar char="•"/>
            </a:pPr>
            <a:r>
              <a:rPr lang="fi-FI" sz="1600" dirty="0" err="1">
                <a:hlinkClick r:id="rId4"/>
              </a:rPr>
              <a:t>Internationellt</a:t>
            </a:r>
            <a:r>
              <a:rPr lang="fi-FI" sz="1600" dirty="0">
                <a:hlinkClick r:id="rId4"/>
              </a:rPr>
              <a:t> </a:t>
            </a:r>
            <a:r>
              <a:rPr lang="fi-FI" sz="1600" dirty="0" err="1">
                <a:hlinkClick r:id="rId4"/>
              </a:rPr>
              <a:t>biämne</a:t>
            </a:r>
            <a:r>
              <a:rPr lang="fi-FI" sz="1600" dirty="0"/>
              <a:t> </a:t>
            </a:r>
            <a:r>
              <a:rPr lang="fi-FI" sz="1600" dirty="0" err="1">
                <a:latin typeface="+mn-lt"/>
              </a:rPr>
              <a:t>kan</a:t>
            </a:r>
            <a:r>
              <a:rPr lang="fi-FI" sz="1600" dirty="0">
                <a:latin typeface="+mn-lt"/>
              </a:rPr>
              <a:t> </a:t>
            </a:r>
            <a:r>
              <a:rPr lang="fi-FI" sz="1600" dirty="0" err="1">
                <a:latin typeface="+mn-lt"/>
              </a:rPr>
              <a:t>avläggas</a:t>
            </a:r>
            <a:r>
              <a:rPr lang="fi-FI" sz="1600" dirty="0">
                <a:latin typeface="+mn-lt"/>
              </a:rPr>
              <a:t> i </a:t>
            </a:r>
            <a:r>
              <a:rPr lang="fi-FI" sz="1600" dirty="0" err="1">
                <a:latin typeface="+mn-lt"/>
              </a:rPr>
              <a:t>samband</a:t>
            </a:r>
            <a:r>
              <a:rPr lang="fi-FI" sz="1600" dirty="0">
                <a:latin typeface="+mn-lt"/>
              </a:rPr>
              <a:t> </a:t>
            </a:r>
            <a:r>
              <a:rPr lang="fi-FI" sz="1600" dirty="0" err="1">
                <a:latin typeface="+mn-lt"/>
              </a:rPr>
              <a:t>med</a:t>
            </a:r>
            <a:r>
              <a:rPr lang="fi-FI" sz="1600" dirty="0">
                <a:latin typeface="+mn-lt"/>
              </a:rPr>
              <a:t> </a:t>
            </a:r>
            <a:r>
              <a:rPr lang="fi-FI" sz="1600" dirty="0" err="1">
                <a:latin typeface="+mn-lt"/>
              </a:rPr>
              <a:t>utbyte</a:t>
            </a:r>
            <a:endParaRPr lang="fi-FI" sz="1600" dirty="0">
              <a:latin typeface="+mn-lt"/>
            </a:endParaRPr>
          </a:p>
          <a:p>
            <a:pPr marL="342900" indent="-342900">
              <a:spcBef>
                <a:spcPts val="600"/>
              </a:spcBef>
              <a:buFont typeface="Arial" panose="020B0604020202020204" pitchFamily="34" charset="0"/>
              <a:buChar char="•"/>
            </a:pPr>
            <a:r>
              <a:rPr lang="sv-SE" sz="1600" dirty="0">
                <a:latin typeface="+mn-lt"/>
                <a:hlinkClick r:id="rId5"/>
              </a:rPr>
              <a:t>Biämne vid ett annat finskt universitet</a:t>
            </a:r>
            <a:endParaRPr lang="fi-FI" sz="1600" dirty="0">
              <a:latin typeface="+mn-lt"/>
            </a:endParaRPr>
          </a:p>
        </p:txBody>
      </p:sp>
    </p:spTree>
    <p:extLst>
      <p:ext uri="{BB962C8B-B14F-4D97-AF65-F5344CB8AC3E}">
        <p14:creationId xmlns:p14="http://schemas.microsoft.com/office/powerpoint/2010/main" val="3721760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AC7605-C25D-4147-AA7D-A2115F9D3B0A}"/>
              </a:ext>
            </a:extLst>
          </p:cNvPr>
          <p:cNvSpPr>
            <a:spLocks noGrp="1"/>
          </p:cNvSpPr>
          <p:nvPr>
            <p:ph type="body" sz="half" idx="10"/>
          </p:nvPr>
        </p:nvSpPr>
        <p:spPr/>
        <p:txBody>
          <a:bodyPr/>
          <a:lstStyle/>
          <a:p>
            <a:r>
              <a:rPr lang="en-US" sz="3600" dirty="0"/>
              <a:t>Examens </a:t>
            </a:r>
            <a:r>
              <a:rPr lang="en-US" sz="3600" dirty="0" err="1"/>
              <a:t>struktur</a:t>
            </a:r>
            <a:r>
              <a:rPr lang="en-US" sz="3600" dirty="0"/>
              <a:t>: </a:t>
            </a:r>
            <a:r>
              <a:rPr lang="en-US" sz="3600" dirty="0" err="1"/>
              <a:t>Fritt</a:t>
            </a:r>
            <a:r>
              <a:rPr lang="en-US" sz="3600" dirty="0"/>
              <a:t> </a:t>
            </a:r>
            <a:r>
              <a:rPr lang="en-US" sz="3600" dirty="0" err="1"/>
              <a:t>valbara</a:t>
            </a:r>
            <a:r>
              <a:rPr lang="en-US" sz="3600" dirty="0"/>
              <a:t> studier 15-20 </a:t>
            </a:r>
            <a:r>
              <a:rPr lang="en-US" sz="3600" dirty="0" err="1"/>
              <a:t>sp</a:t>
            </a:r>
            <a:endParaRPr lang="en-US" sz="3600" dirty="0"/>
          </a:p>
        </p:txBody>
      </p:sp>
      <p:sp>
        <p:nvSpPr>
          <p:cNvPr id="3" name="Text Placeholder 2">
            <a:extLst>
              <a:ext uri="{FF2B5EF4-FFF2-40B4-BE49-F238E27FC236}">
                <a16:creationId xmlns:a16="http://schemas.microsoft.com/office/drawing/2014/main" id="{5823C9E0-6366-3A3A-8852-CF7F94C92932}"/>
              </a:ext>
            </a:extLst>
          </p:cNvPr>
          <p:cNvSpPr>
            <a:spLocks noGrp="1"/>
          </p:cNvSpPr>
          <p:nvPr>
            <p:ph type="body" sz="half" idx="11"/>
          </p:nvPr>
        </p:nvSpPr>
        <p:spPr/>
        <p:txBody>
          <a:bodyPr/>
          <a:lstStyle/>
          <a:p>
            <a:pPr>
              <a:spcBef>
                <a:spcPts val="600"/>
              </a:spcBef>
            </a:pPr>
            <a:r>
              <a:rPr lang="sv-SE" sz="1600" dirty="0">
                <a:latin typeface="+mn-lt"/>
              </a:rPr>
              <a:t>Välj fritt bland kurser som intresserar dig!</a:t>
            </a:r>
          </a:p>
          <a:p>
            <a:pPr marL="285750" indent="-285750">
              <a:spcBef>
                <a:spcPts val="600"/>
              </a:spcBef>
              <a:buFont typeface="Arial" panose="020B0604020202020204" pitchFamily="34" charset="0"/>
              <a:buChar char="•"/>
            </a:pPr>
            <a:r>
              <a:rPr lang="sv-SE" sz="1600" dirty="0">
                <a:latin typeface="+mn-lt"/>
              </a:rPr>
              <a:t>Studier som stöder huvudämnet</a:t>
            </a:r>
          </a:p>
          <a:p>
            <a:pPr marL="285750" indent="-285750">
              <a:spcBef>
                <a:spcPts val="600"/>
              </a:spcBef>
              <a:buFont typeface="Arial" panose="020B0604020202020204" pitchFamily="34" charset="0"/>
              <a:buChar char="•"/>
            </a:pPr>
            <a:r>
              <a:rPr lang="sv-SE" sz="1600" dirty="0">
                <a:latin typeface="+mn-lt"/>
              </a:rPr>
              <a:t>Studier som stöder biämnet</a:t>
            </a:r>
          </a:p>
          <a:p>
            <a:pPr marL="285750" indent="-285750">
              <a:spcBef>
                <a:spcPts val="600"/>
              </a:spcBef>
              <a:buFont typeface="Arial" panose="020B0604020202020204" pitchFamily="34" charset="0"/>
              <a:buChar char="•"/>
            </a:pPr>
            <a:r>
              <a:rPr lang="sv-SE" sz="1600" dirty="0">
                <a:latin typeface="+mn-lt"/>
              </a:rPr>
              <a:t>Språk</a:t>
            </a:r>
          </a:p>
          <a:p>
            <a:pPr marL="285750" indent="-285750">
              <a:spcBef>
                <a:spcPts val="600"/>
              </a:spcBef>
              <a:buFont typeface="Arial" panose="020B0604020202020204" pitchFamily="34" charset="0"/>
              <a:buChar char="•"/>
            </a:pPr>
            <a:r>
              <a:rPr lang="sv-SE" sz="1600" dirty="0">
                <a:latin typeface="+mn-lt"/>
              </a:rPr>
              <a:t>Utbytesstudier</a:t>
            </a:r>
          </a:p>
        </p:txBody>
      </p:sp>
    </p:spTree>
    <p:extLst>
      <p:ext uri="{BB962C8B-B14F-4D97-AF65-F5344CB8AC3E}">
        <p14:creationId xmlns:p14="http://schemas.microsoft.com/office/powerpoint/2010/main" val="4291064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in a bathtub in a field&#10;&#10;Description automatically generated">
            <a:extLst>
              <a:ext uri="{FF2B5EF4-FFF2-40B4-BE49-F238E27FC236}">
                <a16:creationId xmlns:a16="http://schemas.microsoft.com/office/drawing/2014/main" id="{AC9D8F8C-545C-8C91-FFAD-917F054AC4AB}"/>
              </a:ext>
            </a:extLst>
          </p:cNvPr>
          <p:cNvPicPr>
            <a:picLocks noGrp="1" noChangeAspect="1"/>
          </p:cNvPicPr>
          <p:nvPr>
            <p:ph type="pic" idx="11"/>
          </p:nvPr>
        </p:nvPicPr>
        <p:blipFill>
          <a:blip r:embed="rId2"/>
          <a:srcRect l="6898" r="6898"/>
          <a:stretch>
            <a:fillRect/>
          </a:stretch>
        </p:blipFill>
        <p:spPr/>
      </p:pic>
      <p:sp>
        <p:nvSpPr>
          <p:cNvPr id="3" name="Text Placeholder 2">
            <a:extLst>
              <a:ext uri="{FF2B5EF4-FFF2-40B4-BE49-F238E27FC236}">
                <a16:creationId xmlns:a16="http://schemas.microsoft.com/office/drawing/2014/main" id="{4A050B47-3706-3019-4110-8C4DE5711D48}"/>
              </a:ext>
            </a:extLst>
          </p:cNvPr>
          <p:cNvSpPr>
            <a:spLocks noGrp="1"/>
          </p:cNvSpPr>
          <p:nvPr>
            <p:ph type="body" sz="half" idx="2"/>
          </p:nvPr>
        </p:nvSpPr>
        <p:spPr/>
        <p:txBody>
          <a:bodyPr/>
          <a:lstStyle/>
          <a:p>
            <a:pPr marL="342900" indent="-342900">
              <a:buFont typeface="Arial" panose="020B0604020202020204" pitchFamily="34" charset="0"/>
              <a:buChar char="•"/>
            </a:pPr>
            <a:r>
              <a:rPr lang="sv-SE" dirty="0"/>
              <a:t>Sisu är det centrala informationssystemet för undervisning och lärande </a:t>
            </a:r>
            <a:r>
              <a:rPr lang="fi-FI" dirty="0">
                <a:hlinkClick r:id="rId3"/>
              </a:rPr>
              <a:t>https://sisu.aalto.fi</a:t>
            </a:r>
            <a:r>
              <a:rPr lang="fi-FI" dirty="0"/>
              <a:t> </a:t>
            </a:r>
          </a:p>
          <a:p>
            <a:pPr marL="342900" indent="-342900">
              <a:buFont typeface="Arial" panose="020B0604020202020204" pitchFamily="34" charset="0"/>
              <a:buChar char="•"/>
            </a:pPr>
            <a:r>
              <a:rPr lang="fi-FI" dirty="0"/>
              <a:t>ISP </a:t>
            </a:r>
            <a:r>
              <a:rPr lang="fi-FI" dirty="0" err="1"/>
              <a:t>alltså</a:t>
            </a:r>
            <a:r>
              <a:rPr lang="fi-FI" dirty="0"/>
              <a:t> </a:t>
            </a:r>
            <a:r>
              <a:rPr lang="fi-FI" dirty="0" err="1"/>
              <a:t>Individuell</a:t>
            </a:r>
            <a:r>
              <a:rPr lang="fi-FI" dirty="0"/>
              <a:t> </a:t>
            </a:r>
            <a:r>
              <a:rPr lang="fi-FI" dirty="0" err="1"/>
              <a:t>studieplan</a:t>
            </a:r>
            <a:r>
              <a:rPr lang="fi-FI" dirty="0"/>
              <a:t> (HOPS)</a:t>
            </a:r>
          </a:p>
          <a:p>
            <a:pPr marL="342900" indent="-342900">
              <a:buFont typeface="Arial" panose="020B0604020202020204" pitchFamily="34" charset="0"/>
              <a:buChar char="•"/>
            </a:pPr>
            <a:r>
              <a:rPr lang="fi-FI" dirty="0" err="1"/>
              <a:t>Anmälan</a:t>
            </a:r>
            <a:r>
              <a:rPr lang="fi-FI" dirty="0"/>
              <a:t> </a:t>
            </a:r>
            <a:r>
              <a:rPr lang="fi-FI" dirty="0" err="1"/>
              <a:t>till</a:t>
            </a:r>
            <a:r>
              <a:rPr lang="fi-FI" dirty="0"/>
              <a:t> </a:t>
            </a:r>
            <a:r>
              <a:rPr lang="fi-FI" dirty="0" err="1"/>
              <a:t>kurser</a:t>
            </a:r>
            <a:endParaRPr lang="fi-FI" dirty="0"/>
          </a:p>
          <a:p>
            <a:pPr marL="342900" indent="-342900">
              <a:buFont typeface="Arial" panose="020B0604020202020204" pitchFamily="34" charset="0"/>
              <a:buChar char="•"/>
            </a:pPr>
            <a:r>
              <a:rPr lang="fi-FI" dirty="0" err="1"/>
              <a:t>Dina</a:t>
            </a:r>
            <a:r>
              <a:rPr lang="fi-FI" dirty="0"/>
              <a:t> </a:t>
            </a:r>
            <a:r>
              <a:rPr lang="fi-FI" dirty="0" err="1"/>
              <a:t>personuppgifter</a:t>
            </a:r>
            <a:endParaRPr lang="en-US" dirty="0"/>
          </a:p>
        </p:txBody>
      </p:sp>
      <p:sp>
        <p:nvSpPr>
          <p:cNvPr id="4" name="Text Placeholder 3">
            <a:extLst>
              <a:ext uri="{FF2B5EF4-FFF2-40B4-BE49-F238E27FC236}">
                <a16:creationId xmlns:a16="http://schemas.microsoft.com/office/drawing/2014/main" id="{FA29A3BD-3DDF-72A3-5043-7B6887DF3627}"/>
              </a:ext>
            </a:extLst>
          </p:cNvPr>
          <p:cNvSpPr>
            <a:spLocks noGrp="1"/>
          </p:cNvSpPr>
          <p:nvPr>
            <p:ph type="body" sz="half" idx="10"/>
          </p:nvPr>
        </p:nvSpPr>
        <p:spPr/>
        <p:txBody>
          <a:bodyPr/>
          <a:lstStyle/>
          <a:p>
            <a:r>
              <a:rPr lang="en-US" dirty="0"/>
              <a:t>Sisu</a:t>
            </a:r>
          </a:p>
        </p:txBody>
      </p:sp>
    </p:spTree>
    <p:extLst>
      <p:ext uri="{BB962C8B-B14F-4D97-AF65-F5344CB8AC3E}">
        <p14:creationId xmlns:p14="http://schemas.microsoft.com/office/powerpoint/2010/main" val="1590295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11D1CC-BA28-FEFA-A3A9-7B3D8D82E3C5}"/>
              </a:ext>
            </a:extLst>
          </p:cNvPr>
          <p:cNvSpPr>
            <a:spLocks noGrp="1"/>
          </p:cNvSpPr>
          <p:nvPr>
            <p:ph type="body" sz="half" idx="10"/>
          </p:nvPr>
        </p:nvSpPr>
        <p:spPr/>
        <p:txBody>
          <a:bodyPr/>
          <a:lstStyle/>
          <a:p>
            <a:r>
              <a:rPr lang="en-US" dirty="0"/>
              <a:t>Sisu: </a:t>
            </a:r>
            <a:r>
              <a:rPr lang="en-US" dirty="0" err="1"/>
              <a:t>länker</a:t>
            </a:r>
            <a:r>
              <a:rPr lang="en-US" dirty="0"/>
              <a:t> till </a:t>
            </a:r>
            <a:r>
              <a:rPr lang="en-US" dirty="0" err="1"/>
              <a:t>instruktioner</a:t>
            </a:r>
            <a:endParaRPr lang="en-US" dirty="0"/>
          </a:p>
        </p:txBody>
      </p:sp>
      <p:sp>
        <p:nvSpPr>
          <p:cNvPr id="3" name="Text Placeholder 2">
            <a:extLst>
              <a:ext uri="{FF2B5EF4-FFF2-40B4-BE49-F238E27FC236}">
                <a16:creationId xmlns:a16="http://schemas.microsoft.com/office/drawing/2014/main" id="{C1FDB150-A403-C9DC-3DFB-623738E659F1}"/>
              </a:ext>
            </a:extLst>
          </p:cNvPr>
          <p:cNvSpPr>
            <a:spLocks noGrp="1"/>
          </p:cNvSpPr>
          <p:nvPr>
            <p:ph type="body" sz="half" idx="11"/>
          </p:nvPr>
        </p:nvSpPr>
        <p:spPr/>
        <p:txBody>
          <a:bodyPr/>
          <a:lstStyle/>
          <a:p>
            <a:r>
              <a:rPr lang="en-US" sz="1800" dirty="0" err="1">
                <a:hlinkClick r:id="rId2"/>
              </a:rPr>
              <a:t>Startsida</a:t>
            </a:r>
            <a:r>
              <a:rPr lang="en-US" sz="1800" dirty="0">
                <a:hlinkClick r:id="rId2"/>
              </a:rPr>
              <a:t> för </a:t>
            </a:r>
            <a:r>
              <a:rPr lang="en-US" sz="1800" dirty="0" err="1">
                <a:hlinkClick r:id="rId2"/>
              </a:rPr>
              <a:t>Sisuanvisningar</a:t>
            </a:r>
            <a:endParaRPr lang="en-US" sz="1800" dirty="0"/>
          </a:p>
          <a:p>
            <a:r>
              <a:rPr lang="en-US" sz="1800" dirty="0">
                <a:hlinkClick r:id="rId3"/>
              </a:rPr>
              <a:t>Min </a:t>
            </a:r>
            <a:r>
              <a:rPr lang="en-US" sz="1800" dirty="0" err="1">
                <a:hlinkClick r:id="rId3"/>
              </a:rPr>
              <a:t>profil</a:t>
            </a:r>
            <a:endParaRPr lang="en-US" sz="1800" dirty="0"/>
          </a:p>
          <a:p>
            <a:r>
              <a:rPr lang="en-US" sz="1800" dirty="0" err="1">
                <a:hlinkClick r:id="rId4"/>
              </a:rPr>
              <a:t>Skapande</a:t>
            </a:r>
            <a:r>
              <a:rPr lang="en-US" sz="1800" dirty="0">
                <a:hlinkClick r:id="rId4"/>
              </a:rPr>
              <a:t> av </a:t>
            </a:r>
            <a:r>
              <a:rPr lang="en-US" sz="1800" dirty="0" err="1">
                <a:hlinkClick r:id="rId4"/>
              </a:rPr>
              <a:t>en</a:t>
            </a:r>
            <a:r>
              <a:rPr lang="en-US" sz="1800" dirty="0">
                <a:hlinkClick r:id="rId4"/>
              </a:rPr>
              <a:t> </a:t>
            </a:r>
            <a:r>
              <a:rPr lang="en-US" sz="1800" dirty="0" err="1">
                <a:hlinkClick r:id="rId4"/>
              </a:rPr>
              <a:t>studieplan</a:t>
            </a:r>
            <a:r>
              <a:rPr lang="en-US" sz="1800" dirty="0">
                <a:hlinkClick r:id="rId4"/>
              </a:rPr>
              <a:t> (ISP)</a:t>
            </a:r>
            <a:endParaRPr lang="en-US" sz="1800" dirty="0"/>
          </a:p>
          <a:p>
            <a:r>
              <a:rPr lang="en-US" sz="1800" dirty="0" err="1">
                <a:hlinkClick r:id="rId5"/>
              </a:rPr>
              <a:t>Motsvarande</a:t>
            </a:r>
            <a:r>
              <a:rPr lang="en-US" sz="1800" dirty="0">
                <a:hlinkClick r:id="rId5"/>
              </a:rPr>
              <a:t> </a:t>
            </a:r>
            <a:r>
              <a:rPr lang="en-US" sz="1800" dirty="0" err="1">
                <a:hlinkClick r:id="rId5"/>
              </a:rPr>
              <a:t>studieavsnitt</a:t>
            </a:r>
            <a:endParaRPr lang="en-US" sz="1800" dirty="0"/>
          </a:p>
          <a:p>
            <a:r>
              <a:rPr lang="en-US" sz="1800" dirty="0" err="1">
                <a:hlinkClick r:id="rId6"/>
              </a:rPr>
              <a:t>Godkännande</a:t>
            </a:r>
            <a:r>
              <a:rPr lang="en-US" sz="1800" dirty="0">
                <a:hlinkClick r:id="rId6"/>
              </a:rPr>
              <a:t> av </a:t>
            </a:r>
            <a:r>
              <a:rPr lang="en-US" sz="1800" dirty="0" err="1">
                <a:hlinkClick r:id="rId6"/>
              </a:rPr>
              <a:t>studieplanen</a:t>
            </a:r>
            <a:r>
              <a:rPr lang="en-US" sz="1800" dirty="0">
                <a:hlinkClick r:id="rId6"/>
              </a:rPr>
              <a:t> (</a:t>
            </a:r>
            <a:r>
              <a:rPr lang="en-US" sz="1800" dirty="0" err="1">
                <a:hlinkClick r:id="rId6"/>
              </a:rPr>
              <a:t>kräver</a:t>
            </a:r>
            <a:r>
              <a:rPr lang="en-US" sz="1800" dirty="0">
                <a:hlinkClick r:id="rId6"/>
              </a:rPr>
              <a:t> separate </a:t>
            </a:r>
            <a:r>
              <a:rPr lang="en-US" sz="1800" dirty="0" err="1">
                <a:hlinkClick r:id="rId6"/>
              </a:rPr>
              <a:t>godkännande</a:t>
            </a:r>
            <a:r>
              <a:rPr lang="en-US" sz="1800" dirty="0">
                <a:hlinkClick r:id="rId6"/>
              </a:rPr>
              <a:t>)</a:t>
            </a:r>
            <a:endParaRPr lang="en-US" sz="1800" dirty="0"/>
          </a:p>
          <a:p>
            <a:r>
              <a:rPr lang="en-US" sz="1800" dirty="0" err="1">
                <a:hlinkClick r:id="rId7"/>
              </a:rPr>
              <a:t>Fritt</a:t>
            </a:r>
            <a:r>
              <a:rPr lang="en-US" sz="1800" dirty="0">
                <a:hlinkClick r:id="rId7"/>
              </a:rPr>
              <a:t> </a:t>
            </a:r>
            <a:r>
              <a:rPr lang="en-US" sz="1800" dirty="0" err="1">
                <a:hlinkClick r:id="rId7"/>
              </a:rPr>
              <a:t>redigeringsläge</a:t>
            </a:r>
            <a:endParaRPr lang="en-US" sz="1800" dirty="0"/>
          </a:p>
          <a:p>
            <a:r>
              <a:rPr lang="en-US" sz="1800" dirty="0" err="1">
                <a:hlinkClick r:id="rId8"/>
              </a:rPr>
              <a:t>Studiernas</a:t>
            </a:r>
            <a:r>
              <a:rPr lang="en-US" sz="1800" dirty="0">
                <a:hlinkClick r:id="rId8"/>
              </a:rPr>
              <a:t> </a:t>
            </a:r>
            <a:r>
              <a:rPr lang="en-US" sz="1800" dirty="0" err="1">
                <a:hlinkClick r:id="rId8"/>
              </a:rPr>
              <a:t>placering</a:t>
            </a:r>
            <a:r>
              <a:rPr lang="en-US" sz="1800" dirty="0">
                <a:hlinkClick r:id="rId8"/>
              </a:rPr>
              <a:t> </a:t>
            </a:r>
            <a:r>
              <a:rPr lang="en-US" sz="1800" dirty="0" err="1">
                <a:hlinkClick r:id="rId8"/>
              </a:rPr>
              <a:t>på</a:t>
            </a:r>
            <a:r>
              <a:rPr lang="en-US" sz="1800" dirty="0">
                <a:hlinkClick r:id="rId8"/>
              </a:rPr>
              <a:t> </a:t>
            </a:r>
            <a:r>
              <a:rPr lang="en-US" sz="1800" dirty="0" err="1">
                <a:hlinkClick r:id="rId8"/>
              </a:rPr>
              <a:t>tidslinjen</a:t>
            </a:r>
            <a:r>
              <a:rPr lang="en-US" sz="1800" dirty="0">
                <a:hlinkClick r:id="rId8"/>
              </a:rPr>
              <a:t> </a:t>
            </a:r>
            <a:r>
              <a:rPr lang="en-US" sz="1800" dirty="0" err="1">
                <a:hlinkClick r:id="rId8"/>
              </a:rPr>
              <a:t>och</a:t>
            </a:r>
            <a:r>
              <a:rPr lang="en-US" sz="1800" dirty="0">
                <a:hlinkClick r:id="rId8"/>
              </a:rPr>
              <a:t> </a:t>
            </a:r>
            <a:r>
              <a:rPr lang="en-US" sz="1800" dirty="0" err="1">
                <a:hlinkClick r:id="rId8"/>
              </a:rPr>
              <a:t>modelltajming</a:t>
            </a:r>
            <a:endParaRPr lang="en-US" sz="1800" dirty="0"/>
          </a:p>
          <a:p>
            <a:r>
              <a:rPr lang="en-US" sz="1800" dirty="0" err="1">
                <a:hlinkClick r:id="rId9"/>
              </a:rPr>
              <a:t>Anmälan</a:t>
            </a:r>
            <a:endParaRPr lang="en-US" sz="1800" dirty="0"/>
          </a:p>
        </p:txBody>
      </p:sp>
    </p:spTree>
    <p:extLst>
      <p:ext uri="{BB962C8B-B14F-4D97-AF65-F5344CB8AC3E}">
        <p14:creationId xmlns:p14="http://schemas.microsoft.com/office/powerpoint/2010/main" val="2177791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11D1CC-BA28-FEFA-A3A9-7B3D8D82E3C5}"/>
              </a:ext>
            </a:extLst>
          </p:cNvPr>
          <p:cNvSpPr>
            <a:spLocks noGrp="1"/>
          </p:cNvSpPr>
          <p:nvPr>
            <p:ph type="body" sz="half" idx="10"/>
          </p:nvPr>
        </p:nvSpPr>
        <p:spPr>
          <a:xfrm>
            <a:off x="292328" y="28438"/>
            <a:ext cx="8744794" cy="999574"/>
          </a:xfrm>
        </p:spPr>
        <p:txBody>
          <a:bodyPr/>
          <a:lstStyle/>
          <a:p>
            <a:r>
              <a:rPr lang="en-US" dirty="0"/>
              <a:t>Sisu: </a:t>
            </a:r>
            <a:r>
              <a:rPr lang="en-US" dirty="0" err="1"/>
              <a:t>snabba</a:t>
            </a:r>
            <a:r>
              <a:rPr lang="en-US" dirty="0"/>
              <a:t> tips om </a:t>
            </a:r>
            <a:r>
              <a:rPr lang="en-US" dirty="0" err="1"/>
              <a:t>kursbroschyren</a:t>
            </a:r>
            <a:endParaRPr lang="en-US" dirty="0"/>
          </a:p>
        </p:txBody>
      </p:sp>
      <p:sp>
        <p:nvSpPr>
          <p:cNvPr id="3" name="Text Placeholder 2">
            <a:extLst>
              <a:ext uri="{FF2B5EF4-FFF2-40B4-BE49-F238E27FC236}">
                <a16:creationId xmlns:a16="http://schemas.microsoft.com/office/drawing/2014/main" id="{C1FDB150-A403-C9DC-3DFB-623738E659F1}"/>
              </a:ext>
            </a:extLst>
          </p:cNvPr>
          <p:cNvSpPr>
            <a:spLocks noGrp="1"/>
          </p:cNvSpPr>
          <p:nvPr>
            <p:ph type="body" sz="half" idx="11"/>
          </p:nvPr>
        </p:nvSpPr>
        <p:spPr>
          <a:xfrm>
            <a:off x="292328" y="1360220"/>
            <a:ext cx="8492897" cy="3049460"/>
          </a:xfrm>
        </p:spPr>
        <p:txBody>
          <a:bodyPr/>
          <a:lstStyle/>
          <a:p>
            <a:pPr marL="342900" indent="-342900">
              <a:buFont typeface="Arial" panose="020B0604020202020204" pitchFamily="34" charset="0"/>
              <a:buChar char="•"/>
            </a:pPr>
            <a:r>
              <a:rPr lang="sv-SE" dirty="0"/>
              <a:t>Du kan ta fram informationen om en kurs eller studiehelhet genom att klicka på dess kod</a:t>
            </a:r>
          </a:p>
          <a:p>
            <a:pPr marL="342900" indent="-342900">
              <a:buFont typeface="Arial" panose="020B0604020202020204" pitchFamily="34" charset="0"/>
              <a:buChar char="•"/>
            </a:pPr>
            <a:r>
              <a:rPr lang="fi-FI" dirty="0" err="1"/>
              <a:t>Anmälan</a:t>
            </a:r>
            <a:r>
              <a:rPr lang="fi-FI" dirty="0"/>
              <a:t> </a:t>
            </a:r>
            <a:r>
              <a:rPr lang="fi-FI" dirty="0" err="1"/>
              <a:t>görs</a:t>
            </a:r>
            <a:r>
              <a:rPr lang="fi-FI" dirty="0"/>
              <a:t> </a:t>
            </a:r>
            <a:r>
              <a:rPr lang="fi-FI" dirty="0" err="1"/>
              <a:t>genom</a:t>
            </a:r>
            <a:r>
              <a:rPr lang="fi-FI" dirty="0"/>
              <a:t> </a:t>
            </a:r>
            <a:r>
              <a:rPr lang="fi-FI" dirty="0" err="1"/>
              <a:t>kursbroschyren</a:t>
            </a:r>
            <a:endParaRPr lang="fi-FI" dirty="0"/>
          </a:p>
          <a:p>
            <a:pPr marL="342900" indent="-342900">
              <a:buFont typeface="Arial" panose="020B0604020202020204" pitchFamily="34" charset="0"/>
              <a:buChar char="•"/>
            </a:pPr>
            <a:r>
              <a:rPr lang="sv-SE" dirty="0"/>
              <a:t>Om det finns direkta motsvarigheter till kursen (t.ex. en matematikkurs vid en annan högskola eller en svenskspråkig elektromagnetismkurs) hittar du dem på fliken Ersättande studier i kursbroschyren.</a:t>
            </a:r>
          </a:p>
          <a:p>
            <a:pPr marL="342900" indent="-342900">
              <a:buFont typeface="Arial" panose="020B0604020202020204" pitchFamily="34" charset="0"/>
              <a:buChar char="•"/>
            </a:pPr>
            <a:r>
              <a:rPr lang="sv-SE" dirty="0"/>
              <a:t>Håll koll på versionen av kursen (viktigt t.ex. vid anmälan)</a:t>
            </a:r>
            <a:endParaRPr lang="en-US" dirty="0"/>
          </a:p>
        </p:txBody>
      </p:sp>
    </p:spTree>
    <p:extLst>
      <p:ext uri="{BB962C8B-B14F-4D97-AF65-F5344CB8AC3E}">
        <p14:creationId xmlns:p14="http://schemas.microsoft.com/office/powerpoint/2010/main" val="2172327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logo, clipart, symbol, graphics&#10;&#10;Description automatically generated">
            <a:extLst>
              <a:ext uri="{FF2B5EF4-FFF2-40B4-BE49-F238E27FC236}">
                <a16:creationId xmlns:a16="http://schemas.microsoft.com/office/drawing/2014/main" id="{6346848C-817E-B443-D5D5-F34E53690EA0}"/>
              </a:ext>
            </a:extLst>
          </p:cNvPr>
          <p:cNvPicPr>
            <a:picLocks noGrp="1" noChangeAspect="1"/>
          </p:cNvPicPr>
          <p:nvPr>
            <p:ph type="pic" idx="11"/>
          </p:nvPr>
        </p:nvPicPr>
        <p:blipFill rotWithShape="1">
          <a:blip r:embed="rId2"/>
          <a:srcRect l="-16761" t="-2623" r="-17678" b="-3540"/>
          <a:stretch/>
        </p:blipFill>
        <p:spPr>
          <a:xfrm>
            <a:off x="4710793" y="0"/>
            <a:ext cx="4433207" cy="5143500"/>
          </a:xfrm>
        </p:spPr>
      </p:pic>
      <p:sp>
        <p:nvSpPr>
          <p:cNvPr id="3" name="Text Placeholder 2">
            <a:extLst>
              <a:ext uri="{FF2B5EF4-FFF2-40B4-BE49-F238E27FC236}">
                <a16:creationId xmlns:a16="http://schemas.microsoft.com/office/drawing/2014/main" id="{A42C39DD-BD20-4845-118A-D80EA75EEC50}"/>
              </a:ext>
            </a:extLst>
          </p:cNvPr>
          <p:cNvSpPr>
            <a:spLocks noGrp="1"/>
          </p:cNvSpPr>
          <p:nvPr>
            <p:ph type="body" sz="half" idx="2"/>
          </p:nvPr>
        </p:nvSpPr>
        <p:spPr/>
        <p:txBody>
          <a:bodyPr/>
          <a:lstStyle/>
          <a:p>
            <a:pPr marL="285750" indent="-285750">
              <a:buFont typeface="Arial" panose="020B0604020202020204" pitchFamily="34" charset="0"/>
              <a:buChar char="•"/>
            </a:pPr>
            <a:r>
              <a:rPr lang="fi-FI" sz="1800" dirty="0"/>
              <a:t>För </a:t>
            </a:r>
            <a:r>
              <a:rPr lang="fi-FI" sz="1800" dirty="0" err="1"/>
              <a:t>att</a:t>
            </a:r>
            <a:r>
              <a:rPr lang="fi-FI" sz="1800" dirty="0"/>
              <a:t> </a:t>
            </a:r>
            <a:r>
              <a:rPr lang="fi-FI" sz="1800" dirty="0" err="1"/>
              <a:t>anmäla</a:t>
            </a:r>
            <a:r>
              <a:rPr lang="fi-FI" sz="1800" dirty="0"/>
              <a:t> </a:t>
            </a:r>
            <a:r>
              <a:rPr lang="fi-FI" sz="1800" dirty="0" err="1"/>
              <a:t>dig</a:t>
            </a:r>
            <a:r>
              <a:rPr lang="fi-FI" sz="1800" dirty="0"/>
              <a:t> </a:t>
            </a:r>
            <a:r>
              <a:rPr lang="fi-FI" sz="1800" dirty="0" err="1"/>
              <a:t>till</a:t>
            </a:r>
            <a:r>
              <a:rPr lang="fi-FI" sz="1800" dirty="0"/>
              <a:t> </a:t>
            </a:r>
            <a:r>
              <a:rPr lang="fi-FI" sz="1800" dirty="0" err="1"/>
              <a:t>kurser</a:t>
            </a:r>
            <a:r>
              <a:rPr lang="fi-FI" sz="1800" dirty="0"/>
              <a:t> </a:t>
            </a:r>
            <a:r>
              <a:rPr lang="fi-FI" sz="1800" dirty="0" err="1"/>
              <a:t>måste</a:t>
            </a:r>
            <a:r>
              <a:rPr lang="fi-FI" sz="1800" dirty="0"/>
              <a:t> de </a:t>
            </a:r>
            <a:r>
              <a:rPr lang="fi-FI" sz="1800" dirty="0" err="1"/>
              <a:t>först</a:t>
            </a:r>
            <a:r>
              <a:rPr lang="fi-FI" sz="1800" dirty="0"/>
              <a:t> vara </a:t>
            </a:r>
            <a:r>
              <a:rPr lang="fi-FI" sz="1800" dirty="0" err="1"/>
              <a:t>rätt</a:t>
            </a:r>
            <a:r>
              <a:rPr lang="fi-FI" sz="1800" dirty="0"/>
              <a:t> i </a:t>
            </a:r>
            <a:r>
              <a:rPr lang="fi-FI" sz="1800" dirty="0" err="1"/>
              <a:t>din</a:t>
            </a:r>
            <a:r>
              <a:rPr lang="fi-FI" sz="1800" dirty="0"/>
              <a:t> ISP.</a:t>
            </a:r>
          </a:p>
          <a:p>
            <a:pPr marL="285750" indent="-285750">
              <a:buFont typeface="Arial" panose="020B0604020202020204" pitchFamily="34" charset="0"/>
              <a:buChar char="•"/>
            </a:pPr>
            <a:r>
              <a:rPr lang="fi-FI" sz="1800" dirty="0" err="1"/>
              <a:t>Första</a:t>
            </a:r>
            <a:r>
              <a:rPr lang="fi-FI" sz="1800" dirty="0"/>
              <a:t> </a:t>
            </a:r>
            <a:r>
              <a:rPr lang="fi-FI" sz="1800" dirty="0" err="1"/>
              <a:t>versionen</a:t>
            </a:r>
            <a:r>
              <a:rPr lang="fi-FI" sz="1800" dirty="0"/>
              <a:t> </a:t>
            </a:r>
            <a:r>
              <a:rPr lang="fi-FI" sz="1800" dirty="0" err="1"/>
              <a:t>idag</a:t>
            </a:r>
            <a:r>
              <a:rPr lang="fi-FI" sz="1800" dirty="0"/>
              <a:t>; </a:t>
            </a:r>
            <a:r>
              <a:rPr lang="fi-FI" sz="1800" dirty="0" err="1"/>
              <a:t>uppdateras</a:t>
            </a:r>
            <a:r>
              <a:rPr lang="fi-FI" sz="1800" dirty="0"/>
              <a:t> </a:t>
            </a:r>
            <a:r>
              <a:rPr lang="fi-FI" sz="1800" dirty="0" err="1"/>
              <a:t>vid</a:t>
            </a:r>
            <a:r>
              <a:rPr lang="fi-FI" sz="1800" dirty="0"/>
              <a:t> </a:t>
            </a:r>
            <a:r>
              <a:rPr lang="fi-FI" sz="1800" dirty="0" err="1"/>
              <a:t>behov</a:t>
            </a:r>
            <a:endParaRPr lang="fi-FI" sz="1800" dirty="0"/>
          </a:p>
          <a:p>
            <a:pPr marL="628650" lvl="1" indent="-285750">
              <a:buFont typeface="Arial" panose="020B0604020202020204" pitchFamily="34" charset="0"/>
              <a:buChar char="•"/>
            </a:pPr>
            <a:r>
              <a:rPr lang="fi-FI" sz="1800" dirty="0" err="1"/>
              <a:t>Det</a:t>
            </a:r>
            <a:r>
              <a:rPr lang="fi-FI" sz="1800" dirty="0"/>
              <a:t> </a:t>
            </a:r>
            <a:r>
              <a:rPr lang="fi-FI" sz="1800" dirty="0" err="1"/>
              <a:t>är</a:t>
            </a:r>
            <a:r>
              <a:rPr lang="fi-FI" sz="1800" dirty="0"/>
              <a:t> </a:t>
            </a:r>
            <a:r>
              <a:rPr lang="fi-FI" sz="1800" dirty="0" err="1"/>
              <a:t>bra</a:t>
            </a:r>
            <a:r>
              <a:rPr lang="fi-FI" sz="1800" dirty="0"/>
              <a:t> </a:t>
            </a:r>
            <a:r>
              <a:rPr lang="fi-FI" sz="1800" dirty="0" err="1"/>
              <a:t>att</a:t>
            </a:r>
            <a:r>
              <a:rPr lang="fi-FI" sz="1800" dirty="0"/>
              <a:t> </a:t>
            </a:r>
            <a:r>
              <a:rPr lang="fi-FI" sz="1800" dirty="0" err="1"/>
              <a:t>hålla</a:t>
            </a:r>
            <a:r>
              <a:rPr lang="fi-FI" sz="1800" dirty="0"/>
              <a:t> ISP </a:t>
            </a:r>
            <a:r>
              <a:rPr lang="fi-FI" sz="1800" dirty="0" err="1"/>
              <a:t>updaterad</a:t>
            </a:r>
            <a:r>
              <a:rPr lang="fi-FI" sz="1800" dirty="0"/>
              <a:t> </a:t>
            </a:r>
            <a:r>
              <a:rPr lang="fi-FI" sz="1800" dirty="0" err="1"/>
              <a:t>då</a:t>
            </a:r>
            <a:r>
              <a:rPr lang="fi-FI" sz="1800" dirty="0"/>
              <a:t> </a:t>
            </a:r>
            <a:r>
              <a:rPr lang="fi-FI" sz="1800" dirty="0" err="1"/>
              <a:t>studierna</a:t>
            </a:r>
            <a:r>
              <a:rPr lang="fi-FI" sz="1800" dirty="0"/>
              <a:t> </a:t>
            </a:r>
            <a:r>
              <a:rPr lang="fi-FI" sz="1800" dirty="0" err="1"/>
              <a:t>fortskrider</a:t>
            </a:r>
            <a:r>
              <a:rPr lang="fi-FI" sz="1800" dirty="0"/>
              <a:t>. </a:t>
            </a:r>
          </a:p>
        </p:txBody>
      </p:sp>
      <p:sp>
        <p:nvSpPr>
          <p:cNvPr id="4" name="Text Placeholder 3">
            <a:extLst>
              <a:ext uri="{FF2B5EF4-FFF2-40B4-BE49-F238E27FC236}">
                <a16:creationId xmlns:a16="http://schemas.microsoft.com/office/drawing/2014/main" id="{9D5D4C79-E5D0-0AA0-EC40-AEBAEF83F88D}"/>
              </a:ext>
            </a:extLst>
          </p:cNvPr>
          <p:cNvSpPr>
            <a:spLocks noGrp="1"/>
          </p:cNvSpPr>
          <p:nvPr>
            <p:ph type="body" sz="half" idx="10"/>
          </p:nvPr>
        </p:nvSpPr>
        <p:spPr/>
        <p:txBody>
          <a:bodyPr/>
          <a:lstStyle/>
          <a:p>
            <a:r>
              <a:rPr lang="en-US" sz="3600" dirty="0"/>
              <a:t>Val av </a:t>
            </a:r>
            <a:r>
              <a:rPr lang="en-US" sz="3600" dirty="0" err="1"/>
              <a:t>kurser</a:t>
            </a:r>
            <a:r>
              <a:rPr lang="en-US" sz="3600" dirty="0"/>
              <a:t> till ISP</a:t>
            </a:r>
          </a:p>
        </p:txBody>
      </p:sp>
    </p:spTree>
    <p:extLst>
      <p:ext uri="{BB962C8B-B14F-4D97-AF65-F5344CB8AC3E}">
        <p14:creationId xmlns:p14="http://schemas.microsoft.com/office/powerpoint/2010/main" val="267061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11D1CC-BA28-FEFA-A3A9-7B3D8D82E3C5}"/>
              </a:ext>
            </a:extLst>
          </p:cNvPr>
          <p:cNvSpPr>
            <a:spLocks noGrp="1"/>
          </p:cNvSpPr>
          <p:nvPr>
            <p:ph type="body" sz="half" idx="10"/>
          </p:nvPr>
        </p:nvSpPr>
        <p:spPr/>
        <p:txBody>
          <a:bodyPr/>
          <a:lstStyle/>
          <a:p>
            <a:r>
              <a:rPr lang="en-US" sz="4000" dirty="0"/>
              <a:t>Val av </a:t>
            </a:r>
            <a:r>
              <a:rPr lang="en-US" sz="4000" dirty="0" err="1"/>
              <a:t>kurser</a:t>
            </a:r>
            <a:r>
              <a:rPr lang="en-US" sz="4000" dirty="0"/>
              <a:t> till ISP</a:t>
            </a:r>
          </a:p>
        </p:txBody>
      </p:sp>
      <p:sp>
        <p:nvSpPr>
          <p:cNvPr id="3" name="Text Placeholder 2">
            <a:extLst>
              <a:ext uri="{FF2B5EF4-FFF2-40B4-BE49-F238E27FC236}">
                <a16:creationId xmlns:a16="http://schemas.microsoft.com/office/drawing/2014/main" id="{C1FDB150-A403-C9DC-3DFB-623738E659F1}"/>
              </a:ext>
            </a:extLst>
          </p:cNvPr>
          <p:cNvSpPr>
            <a:spLocks noGrp="1"/>
          </p:cNvSpPr>
          <p:nvPr>
            <p:ph type="body" sz="half" idx="11"/>
          </p:nvPr>
        </p:nvSpPr>
        <p:spPr/>
        <p:txBody>
          <a:bodyPr/>
          <a:lstStyle/>
          <a:p>
            <a:pPr marL="285750" indent="-285750">
              <a:buFont typeface="Arial" panose="020B0604020202020204" pitchFamily="34" charset="0"/>
              <a:buChar char="•"/>
            </a:pPr>
            <a:r>
              <a:rPr lang="fi-FI" sz="1800" dirty="0" err="1"/>
              <a:t>Ansök</a:t>
            </a:r>
            <a:r>
              <a:rPr lang="fi-FI" sz="1800" dirty="0"/>
              <a:t> </a:t>
            </a:r>
            <a:r>
              <a:rPr lang="fi-FI" sz="1800" dirty="0" err="1"/>
              <a:t>om</a:t>
            </a:r>
            <a:r>
              <a:rPr lang="fi-FI" sz="1800" dirty="0"/>
              <a:t> </a:t>
            </a:r>
            <a:r>
              <a:rPr lang="fi-FI" sz="1800" dirty="0" err="1"/>
              <a:t>godkännande</a:t>
            </a:r>
            <a:r>
              <a:rPr lang="fi-FI" sz="1800" dirty="0"/>
              <a:t> </a:t>
            </a:r>
            <a:r>
              <a:rPr lang="fi-FI" sz="1800" dirty="0" err="1"/>
              <a:t>till</a:t>
            </a:r>
            <a:r>
              <a:rPr lang="fi-FI" sz="1800" dirty="0"/>
              <a:t> de </a:t>
            </a:r>
            <a:r>
              <a:rPr lang="fi-FI" sz="1800" dirty="0" err="1"/>
              <a:t>delar</a:t>
            </a:r>
            <a:r>
              <a:rPr lang="fi-FI" sz="1800" dirty="0"/>
              <a:t> </a:t>
            </a:r>
            <a:r>
              <a:rPr lang="fi-FI" sz="1800" dirty="0" err="1"/>
              <a:t>som</a:t>
            </a:r>
            <a:r>
              <a:rPr lang="fi-FI" sz="1800" dirty="0"/>
              <a:t> Sisu </a:t>
            </a:r>
            <a:r>
              <a:rPr lang="fi-FI" sz="1800" dirty="0" err="1"/>
              <a:t>meddelar</a:t>
            </a:r>
            <a:r>
              <a:rPr lang="fi-FI" sz="1800" dirty="0"/>
              <a:t> </a:t>
            </a:r>
            <a:r>
              <a:rPr lang="fi-FI" sz="1800" dirty="0" err="1"/>
              <a:t>att</a:t>
            </a:r>
            <a:r>
              <a:rPr lang="fi-FI" sz="1800" dirty="0"/>
              <a:t> </a:t>
            </a:r>
            <a:r>
              <a:rPr lang="fi-FI" sz="1800" dirty="0" err="1"/>
              <a:t>kräver</a:t>
            </a:r>
            <a:r>
              <a:rPr lang="fi-FI" sz="1800" dirty="0"/>
              <a:t> </a:t>
            </a:r>
            <a:r>
              <a:rPr lang="fi-FI" sz="1800" dirty="0" err="1"/>
              <a:t>det</a:t>
            </a:r>
            <a:r>
              <a:rPr lang="fi-FI" sz="1800" dirty="0"/>
              <a:t>, </a:t>
            </a:r>
            <a:r>
              <a:rPr lang="fi-FI" sz="1800" dirty="0" err="1"/>
              <a:t>efter</a:t>
            </a:r>
            <a:r>
              <a:rPr lang="fi-FI" sz="1800" dirty="0"/>
              <a:t> </a:t>
            </a:r>
            <a:r>
              <a:rPr lang="fi-FI" sz="1800" dirty="0" err="1"/>
              <a:t>att</a:t>
            </a:r>
            <a:r>
              <a:rPr lang="fi-FI" sz="1800" dirty="0"/>
              <a:t> du </a:t>
            </a:r>
            <a:r>
              <a:rPr lang="fi-FI" sz="1800" dirty="0" err="1"/>
              <a:t>tror</a:t>
            </a:r>
            <a:r>
              <a:rPr lang="fi-FI" sz="1800" dirty="0"/>
              <a:t> du </a:t>
            </a:r>
            <a:r>
              <a:rPr lang="fi-FI" sz="1800" dirty="0" err="1"/>
              <a:t>planerat</a:t>
            </a:r>
            <a:r>
              <a:rPr lang="fi-FI" sz="1800" dirty="0"/>
              <a:t> </a:t>
            </a:r>
            <a:r>
              <a:rPr lang="fi-FI" sz="1800" dirty="0" err="1"/>
              <a:t>delen</a:t>
            </a:r>
            <a:r>
              <a:rPr lang="fi-FI" sz="1800" dirty="0"/>
              <a:t> </a:t>
            </a:r>
            <a:r>
              <a:rPr lang="fi-FI" sz="1800" dirty="0" err="1"/>
              <a:t>klart</a:t>
            </a:r>
            <a:r>
              <a:rPr lang="fi-FI" sz="1800" dirty="0"/>
              <a:t>. </a:t>
            </a:r>
            <a:r>
              <a:rPr lang="sv-SE" sz="1800" dirty="0"/>
              <a:t>Uppdateringar och ändringar kan göras även efter detta</a:t>
            </a:r>
            <a:r>
              <a:rPr lang="fi-FI" sz="1800" dirty="0"/>
              <a:t>. </a:t>
            </a:r>
          </a:p>
          <a:p>
            <a:pPr indent="-285750">
              <a:buFont typeface="Arial" panose="020B0604020202020204" pitchFamily="34" charset="0"/>
              <a:buChar char="•"/>
            </a:pPr>
            <a:r>
              <a:rPr lang="fi-FI" sz="1800" dirty="0" err="1"/>
              <a:t>Slutlig</a:t>
            </a:r>
            <a:r>
              <a:rPr lang="fi-FI" sz="1800" dirty="0"/>
              <a:t> version </a:t>
            </a:r>
            <a:r>
              <a:rPr lang="fi-FI" sz="1800" dirty="0" err="1"/>
              <a:t>vid</a:t>
            </a:r>
            <a:r>
              <a:rPr lang="fi-FI" sz="1800" dirty="0"/>
              <a:t> </a:t>
            </a:r>
            <a:r>
              <a:rPr lang="fi-FI" sz="1800" dirty="0" err="1"/>
              <a:t>ansökan</a:t>
            </a:r>
            <a:r>
              <a:rPr lang="fi-FI" sz="1800" dirty="0"/>
              <a:t> </a:t>
            </a:r>
            <a:r>
              <a:rPr lang="fi-FI" sz="1800" dirty="0" err="1"/>
              <a:t>om</a:t>
            </a:r>
            <a:r>
              <a:rPr lang="fi-FI" sz="1800" dirty="0"/>
              <a:t> </a:t>
            </a:r>
            <a:r>
              <a:rPr lang="fi-FI" sz="1800" dirty="0" err="1"/>
              <a:t>utexaminering</a:t>
            </a:r>
            <a:r>
              <a:rPr lang="fi-FI" sz="1800" dirty="0"/>
              <a:t>.</a:t>
            </a:r>
          </a:p>
          <a:p>
            <a:pPr lvl="1" indent="-285750"/>
            <a:r>
              <a:rPr lang="fi-FI" sz="1800" dirty="0" err="1"/>
              <a:t>Vid</a:t>
            </a:r>
            <a:r>
              <a:rPr lang="fi-FI" sz="1800" dirty="0"/>
              <a:t> </a:t>
            </a:r>
            <a:r>
              <a:rPr lang="fi-FI" sz="1800" dirty="0" err="1"/>
              <a:t>utexaminering</a:t>
            </a:r>
            <a:r>
              <a:rPr lang="fi-FI" sz="1800" dirty="0"/>
              <a:t> </a:t>
            </a:r>
            <a:r>
              <a:rPr lang="fi-FI" sz="1800" dirty="0" err="1"/>
              <a:t>ska</a:t>
            </a:r>
            <a:r>
              <a:rPr lang="fi-FI" sz="1800" dirty="0"/>
              <a:t> ISP vara i </a:t>
            </a:r>
            <a:r>
              <a:rPr lang="fi-FI" sz="1800" dirty="0" err="1"/>
              <a:t>skick</a:t>
            </a:r>
            <a:r>
              <a:rPr lang="fi-FI" sz="1800" dirty="0"/>
              <a:t> </a:t>
            </a:r>
            <a:r>
              <a:rPr lang="fi-FI" sz="1800" dirty="0" err="1"/>
              <a:t>eftersom</a:t>
            </a:r>
            <a:r>
              <a:rPr lang="fi-FI" sz="1800" dirty="0"/>
              <a:t> </a:t>
            </a:r>
            <a:r>
              <a:rPr lang="fi-FI" sz="1800" dirty="0" err="1"/>
              <a:t>betyget</a:t>
            </a:r>
            <a:r>
              <a:rPr lang="fi-FI" sz="1800" dirty="0"/>
              <a:t> </a:t>
            </a:r>
            <a:r>
              <a:rPr lang="fi-FI" sz="1800" dirty="0" err="1"/>
              <a:t>genereras</a:t>
            </a:r>
            <a:r>
              <a:rPr lang="fi-FI" sz="1800" dirty="0"/>
              <a:t> </a:t>
            </a:r>
            <a:r>
              <a:rPr lang="fi-FI" sz="1800" dirty="0" err="1"/>
              <a:t>på</a:t>
            </a:r>
            <a:r>
              <a:rPr lang="fi-FI" sz="1800" dirty="0"/>
              <a:t> </a:t>
            </a:r>
            <a:r>
              <a:rPr lang="fi-FI" sz="1800" dirty="0" err="1"/>
              <a:t>basis</a:t>
            </a:r>
            <a:r>
              <a:rPr lang="fi-FI" sz="1800" dirty="0"/>
              <a:t> av </a:t>
            </a:r>
            <a:r>
              <a:rPr lang="fi-FI" sz="1800" dirty="0" err="1"/>
              <a:t>din</a:t>
            </a:r>
            <a:r>
              <a:rPr lang="fi-FI" sz="1800" dirty="0"/>
              <a:t> </a:t>
            </a:r>
            <a:r>
              <a:rPr lang="fi-FI" sz="1800" dirty="0" err="1"/>
              <a:t>studieplan</a:t>
            </a:r>
            <a:r>
              <a:rPr lang="fi-FI" sz="1800" dirty="0"/>
              <a:t>.</a:t>
            </a:r>
          </a:p>
          <a:p>
            <a:pPr marL="285750" indent="-285750">
              <a:buFont typeface="Arial" panose="020B0604020202020204" pitchFamily="34" charset="0"/>
              <a:buChar char="•"/>
            </a:pPr>
            <a:r>
              <a:rPr lang="sv-SE" sz="1800" dirty="0"/>
              <a:t>Instruktioner finns i Sisu-instruktionerna</a:t>
            </a:r>
            <a:r>
              <a:rPr lang="fi-FI" sz="1800" dirty="0"/>
              <a:t>; </a:t>
            </a:r>
            <a:r>
              <a:rPr lang="fi-FI" sz="1800" dirty="0" err="1"/>
              <a:t>hjälp</a:t>
            </a:r>
            <a:r>
              <a:rPr lang="fi-FI" sz="1800" dirty="0"/>
              <a:t> </a:t>
            </a:r>
            <a:r>
              <a:rPr lang="fi-FI" sz="1800" dirty="0" err="1"/>
              <a:t>kan</a:t>
            </a:r>
            <a:r>
              <a:rPr lang="fi-FI" sz="1800" dirty="0"/>
              <a:t> </a:t>
            </a:r>
            <a:r>
              <a:rPr lang="fi-FI" sz="1800" dirty="0" err="1"/>
              <a:t>också</a:t>
            </a:r>
            <a:r>
              <a:rPr lang="fi-FI" sz="1800" dirty="0"/>
              <a:t> </a:t>
            </a:r>
            <a:r>
              <a:rPr lang="fi-FI" sz="1800" dirty="0" err="1"/>
              <a:t>fås</a:t>
            </a:r>
            <a:r>
              <a:rPr lang="fi-FI" sz="1800" dirty="0"/>
              <a:t> av </a:t>
            </a:r>
            <a:r>
              <a:rPr lang="fi-FI" sz="1800" dirty="0" err="1"/>
              <a:t>studerådgivare</a:t>
            </a:r>
            <a:r>
              <a:rPr lang="fi-FI" sz="1800" dirty="0"/>
              <a:t>, se </a:t>
            </a:r>
            <a:r>
              <a:rPr lang="fi-FI" sz="1800" dirty="0" err="1">
                <a:hlinkClick r:id="rId2"/>
              </a:rPr>
              <a:t>kandidatprogrammets</a:t>
            </a:r>
            <a:r>
              <a:rPr lang="fi-FI" sz="1800" dirty="0">
                <a:hlinkClick r:id="rId2"/>
              </a:rPr>
              <a:t> </a:t>
            </a:r>
            <a:r>
              <a:rPr lang="fi-FI" sz="1800" dirty="0" err="1">
                <a:hlinkClick r:id="rId2"/>
              </a:rPr>
              <a:t>kontaktuppgifter</a:t>
            </a:r>
            <a:endParaRPr lang="fi-FI" sz="1800" dirty="0"/>
          </a:p>
          <a:p>
            <a:pPr marL="285750" indent="-285750">
              <a:buFont typeface="Arial" panose="020B0604020202020204" pitchFamily="34" charset="0"/>
              <a:buChar char="•"/>
            </a:pPr>
            <a:r>
              <a:rPr lang="fi-FI" sz="1800" dirty="0" err="1"/>
              <a:t>Ta</a:t>
            </a:r>
            <a:r>
              <a:rPr lang="fi-FI" sz="1800" dirty="0"/>
              <a:t> </a:t>
            </a:r>
            <a:r>
              <a:rPr lang="fi-FI" sz="1800" dirty="0" err="1"/>
              <a:t>kontakt</a:t>
            </a:r>
            <a:r>
              <a:rPr lang="fi-FI" sz="1800" dirty="0"/>
              <a:t> via </a:t>
            </a:r>
            <a:r>
              <a:rPr lang="fi-FI" sz="1800" dirty="0" err="1"/>
              <a:t>email</a:t>
            </a:r>
            <a:r>
              <a:rPr lang="fi-FI" sz="1800" dirty="0"/>
              <a:t> </a:t>
            </a:r>
            <a:r>
              <a:rPr lang="fi-FI" sz="1800" dirty="0">
                <a:hlinkClick r:id="rId3"/>
              </a:rPr>
              <a:t>kandi-neuvojat-chem@aalto.fi</a:t>
            </a:r>
            <a:r>
              <a:rPr lang="fi-FI" sz="1800" dirty="0"/>
              <a:t> </a:t>
            </a:r>
            <a:r>
              <a:rPr lang="fi-FI" sz="1800" dirty="0" err="1"/>
              <a:t>eller</a:t>
            </a:r>
            <a:r>
              <a:rPr lang="fi-FI" sz="1800" dirty="0"/>
              <a:t> </a:t>
            </a:r>
            <a:r>
              <a:rPr lang="fi-FI" sz="1800" dirty="0" err="1"/>
              <a:t>besök</a:t>
            </a:r>
            <a:r>
              <a:rPr lang="fi-FI" sz="1800" dirty="0"/>
              <a:t> </a:t>
            </a:r>
            <a:r>
              <a:rPr lang="fi-FI" sz="1800" dirty="0" err="1"/>
              <a:t>studierådgivningen</a:t>
            </a:r>
            <a:r>
              <a:rPr lang="fi-FI" sz="1800" dirty="0"/>
              <a:t> </a:t>
            </a:r>
            <a:r>
              <a:rPr lang="fi-FI" sz="1800" dirty="0" err="1"/>
              <a:t>under</a:t>
            </a:r>
            <a:r>
              <a:rPr lang="fi-FI" sz="1800" dirty="0"/>
              <a:t> </a:t>
            </a:r>
            <a:r>
              <a:rPr lang="fi-FI" sz="1800" dirty="0" err="1"/>
              <a:t>besökstiderna</a:t>
            </a:r>
            <a:endParaRPr lang="en-US" sz="1800" dirty="0"/>
          </a:p>
          <a:p>
            <a:endParaRPr lang="en-US" dirty="0"/>
          </a:p>
        </p:txBody>
      </p:sp>
    </p:spTree>
    <p:extLst>
      <p:ext uri="{BB962C8B-B14F-4D97-AF65-F5344CB8AC3E}">
        <p14:creationId xmlns:p14="http://schemas.microsoft.com/office/powerpoint/2010/main" val="709852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11D1CC-BA28-FEFA-A3A9-7B3D8D82E3C5}"/>
              </a:ext>
            </a:extLst>
          </p:cNvPr>
          <p:cNvSpPr>
            <a:spLocks noGrp="1"/>
          </p:cNvSpPr>
          <p:nvPr>
            <p:ph type="body" sz="half" idx="10"/>
          </p:nvPr>
        </p:nvSpPr>
        <p:spPr/>
        <p:txBody>
          <a:bodyPr/>
          <a:lstStyle/>
          <a:p>
            <a:r>
              <a:rPr lang="en-US" sz="3200" dirty="0"/>
              <a:t>Val av </a:t>
            </a:r>
            <a:r>
              <a:rPr lang="en-US" sz="3200" dirty="0" err="1"/>
              <a:t>kurser</a:t>
            </a:r>
            <a:r>
              <a:rPr lang="en-US" sz="3200" dirty="0"/>
              <a:t> till ISP: </a:t>
            </a:r>
            <a:r>
              <a:rPr lang="en-US" sz="3200" dirty="0" err="1"/>
              <a:t>skapa</a:t>
            </a:r>
            <a:r>
              <a:rPr lang="en-US" sz="3200" dirty="0"/>
              <a:t> </a:t>
            </a:r>
            <a:r>
              <a:rPr lang="en-US" sz="3200" dirty="0" err="1"/>
              <a:t>en</a:t>
            </a:r>
            <a:r>
              <a:rPr lang="en-US" sz="3200" dirty="0"/>
              <a:t> </a:t>
            </a:r>
            <a:r>
              <a:rPr lang="en-US" sz="3200" dirty="0" err="1"/>
              <a:t>ny</a:t>
            </a:r>
            <a:r>
              <a:rPr lang="en-US" sz="3200" dirty="0"/>
              <a:t> </a:t>
            </a:r>
            <a:r>
              <a:rPr lang="en-US" sz="3200" dirty="0" err="1"/>
              <a:t>studieplan</a:t>
            </a:r>
            <a:endParaRPr lang="en-US" sz="3200" dirty="0"/>
          </a:p>
        </p:txBody>
      </p:sp>
      <p:sp>
        <p:nvSpPr>
          <p:cNvPr id="3" name="Text Placeholder 2">
            <a:extLst>
              <a:ext uri="{FF2B5EF4-FFF2-40B4-BE49-F238E27FC236}">
                <a16:creationId xmlns:a16="http://schemas.microsoft.com/office/drawing/2014/main" id="{C1FDB150-A403-C9DC-3DFB-623738E659F1}"/>
              </a:ext>
            </a:extLst>
          </p:cNvPr>
          <p:cNvSpPr>
            <a:spLocks noGrp="1"/>
          </p:cNvSpPr>
          <p:nvPr>
            <p:ph type="body" sz="half" idx="11"/>
          </p:nvPr>
        </p:nvSpPr>
        <p:spPr>
          <a:xfrm>
            <a:off x="292328" y="2091690"/>
            <a:ext cx="4851171" cy="2199237"/>
          </a:xfrm>
        </p:spPr>
        <p:txBody>
          <a:bodyPr/>
          <a:lstStyle/>
          <a:p>
            <a:pPr marL="268288" indent="-268288">
              <a:buFont typeface="+mj-lt"/>
              <a:buAutoNum type="arabicPeriod"/>
            </a:pPr>
            <a:r>
              <a:rPr lang="sv-SE" sz="1200" dirty="0">
                <a:latin typeface="Arial" panose="020B0604020202020204" pitchFamily="34" charset="0"/>
                <a:cs typeface="Arial" panose="020B0604020202020204" pitchFamily="34" charset="0"/>
              </a:rPr>
              <a:t>Börja skapandet av en studieplan från toppmenyns </a:t>
            </a:r>
            <a:r>
              <a:rPr lang="fi-FI" sz="1200" i="1" dirty="0" err="1">
                <a:latin typeface="Arial" panose="020B0604020202020204" pitchFamily="34" charset="0"/>
                <a:cs typeface="Arial" panose="020B0604020202020204" pitchFamily="34" charset="0"/>
              </a:rPr>
              <a:t>Studiestruktur</a:t>
            </a:r>
            <a:endParaRPr lang="fi-FI" sz="1200" dirty="0">
              <a:latin typeface="Arial" panose="020B0604020202020204" pitchFamily="34" charset="0"/>
              <a:cs typeface="Arial" panose="020B0604020202020204" pitchFamily="34" charset="0"/>
            </a:endParaRPr>
          </a:p>
          <a:p>
            <a:pPr marL="268288" indent="-268288">
              <a:buFont typeface="+mj-lt"/>
              <a:buAutoNum type="arabicPeriod"/>
            </a:pPr>
            <a:r>
              <a:rPr lang="fi-FI" sz="1200" dirty="0" err="1">
                <a:latin typeface="Arial" panose="020B0604020202020204" pitchFamily="34" charset="0"/>
                <a:cs typeface="Arial" panose="020B0604020202020204" pitchFamily="34" charset="0"/>
              </a:rPr>
              <a:t>Börja</a:t>
            </a:r>
            <a:r>
              <a:rPr lang="fi-FI" sz="1200" dirty="0">
                <a:latin typeface="Arial" panose="020B0604020202020204" pitchFamily="34" charset="0"/>
                <a:cs typeface="Arial" panose="020B0604020202020204" pitchFamily="34" charset="0"/>
              </a:rPr>
              <a:t> i </a:t>
            </a:r>
            <a:r>
              <a:rPr lang="fi-FI" sz="1200" dirty="0" err="1">
                <a:latin typeface="Arial" panose="020B0604020202020204" pitchFamily="34" charset="0"/>
                <a:cs typeface="Arial" panose="020B0604020202020204" pitchFamily="34" charset="0"/>
              </a:rPr>
              <a:t>fönstret</a:t>
            </a:r>
            <a:r>
              <a:rPr lang="fi-FI" sz="1200" dirty="0">
                <a:latin typeface="Arial" panose="020B0604020202020204" pitchFamily="34" charset="0"/>
                <a:cs typeface="Arial" panose="020B0604020202020204" pitchFamily="34" charset="0"/>
              </a:rPr>
              <a:t> </a:t>
            </a:r>
            <a:r>
              <a:rPr lang="fi-FI" sz="1200" i="1" dirty="0" err="1">
                <a:latin typeface="Arial" panose="020B0604020202020204" pitchFamily="34" charset="0"/>
                <a:cs typeface="Arial" panose="020B0604020202020204" pitchFamily="34" charset="0"/>
              </a:rPr>
              <a:t>Skapa</a:t>
            </a:r>
            <a:r>
              <a:rPr lang="fi-FI" sz="1200" i="1" dirty="0">
                <a:latin typeface="Arial" panose="020B0604020202020204" pitchFamily="34" charset="0"/>
                <a:cs typeface="Arial" panose="020B0604020202020204" pitchFamily="34" charset="0"/>
              </a:rPr>
              <a:t> </a:t>
            </a:r>
            <a:r>
              <a:rPr lang="fi-FI" sz="1200" i="1" dirty="0" err="1">
                <a:latin typeface="Arial" panose="020B0604020202020204" pitchFamily="34" charset="0"/>
                <a:cs typeface="Arial" panose="020B0604020202020204" pitchFamily="34" charset="0"/>
              </a:rPr>
              <a:t>ny</a:t>
            </a:r>
            <a:r>
              <a:rPr lang="fi-FI" sz="1200" i="1" dirty="0">
                <a:latin typeface="Arial" panose="020B0604020202020204" pitchFamily="34" charset="0"/>
                <a:cs typeface="Arial" panose="020B0604020202020204" pitchFamily="34" charset="0"/>
              </a:rPr>
              <a:t> </a:t>
            </a:r>
            <a:r>
              <a:rPr lang="fi-FI" sz="1200" i="1" dirty="0" err="1">
                <a:latin typeface="Arial" panose="020B0604020202020204" pitchFamily="34" charset="0"/>
                <a:cs typeface="Arial" panose="020B0604020202020204" pitchFamily="34" charset="0"/>
              </a:rPr>
              <a:t>studieplan</a:t>
            </a:r>
            <a:r>
              <a:rPr lang="fi-FI" sz="1200" i="1"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eller</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välj</a:t>
            </a:r>
            <a:r>
              <a:rPr lang="fi-FI" sz="1200" dirty="0">
                <a:latin typeface="Arial" panose="020B0604020202020204" pitchFamily="34" charset="0"/>
                <a:cs typeface="Arial" panose="020B0604020202020204" pitchFamily="34" charset="0"/>
              </a:rPr>
              <a:t> </a:t>
            </a:r>
            <a:r>
              <a:rPr lang="fi-FI" sz="1200" i="1" dirty="0" err="1">
                <a:latin typeface="Arial" panose="020B0604020202020204" pitchFamily="34" charset="0"/>
                <a:cs typeface="Arial" panose="020B0604020202020204" pitchFamily="34" charset="0"/>
              </a:rPr>
              <a:t>Ny</a:t>
            </a:r>
            <a:r>
              <a:rPr lang="fi-FI" sz="1200" i="1" dirty="0">
                <a:latin typeface="Arial" panose="020B0604020202020204" pitchFamily="34" charset="0"/>
                <a:cs typeface="Arial" panose="020B0604020202020204" pitchFamily="34" charset="0"/>
              </a:rPr>
              <a:t> </a:t>
            </a:r>
            <a:r>
              <a:rPr lang="fi-FI" sz="1200" i="1" dirty="0" err="1">
                <a:latin typeface="Arial" panose="020B0604020202020204" pitchFamily="34" charset="0"/>
                <a:cs typeface="Arial" panose="020B0604020202020204" pitchFamily="34" charset="0"/>
              </a:rPr>
              <a:t>studieplan</a:t>
            </a:r>
            <a:endParaRPr lang="fi-FI" sz="1200" dirty="0">
              <a:latin typeface="Arial" panose="020B0604020202020204" pitchFamily="34" charset="0"/>
              <a:cs typeface="Arial" panose="020B0604020202020204" pitchFamily="34" charset="0"/>
            </a:endParaRPr>
          </a:p>
          <a:p>
            <a:pPr marL="268288" indent="-268288">
              <a:buFont typeface="+mj-lt"/>
              <a:buAutoNum type="arabicPeriod"/>
            </a:pPr>
            <a:r>
              <a:rPr lang="sv-SE" sz="1200" dirty="0">
                <a:latin typeface="Arial" panose="020B0604020202020204" pitchFamily="34" charset="0"/>
                <a:cs typeface="Arial" panose="020B0604020202020204" pitchFamily="34" charset="0"/>
              </a:rPr>
              <a:t>Välj rätt utbildning som grund för din studieplan </a:t>
            </a:r>
            <a:r>
              <a:rPr lang="en-US" sz="1200" dirty="0">
                <a:latin typeface="Arial" panose="020B0604020202020204" pitchFamily="34" charset="0"/>
                <a:cs typeface="Arial" panose="020B0604020202020204" pitchFamily="34" charset="0"/>
                <a:sym typeface="Wingdings" panose="05000000000000000000" pitchFamily="2" charset="2"/>
              </a:rPr>
              <a:t></a:t>
            </a:r>
            <a:br>
              <a:rPr lang="fi-FI" sz="1200" dirty="0">
                <a:latin typeface="Arial" panose="020B0604020202020204" pitchFamily="34" charset="0"/>
                <a:cs typeface="Arial" panose="020B0604020202020204" pitchFamily="34" charset="0"/>
                <a:sym typeface="Wingdings" panose="05000000000000000000" pitchFamily="2" charset="2"/>
              </a:rPr>
            </a:br>
            <a:r>
              <a:rPr lang="sv-SE" sz="1200" b="1" dirty="0">
                <a:latin typeface="Arial" panose="020B0604020202020204" pitchFamily="34" charset="0"/>
                <a:cs typeface="Arial" panose="020B0604020202020204" pitchFamily="34" charset="0"/>
              </a:rPr>
              <a:t>Kandidat och diplomingenjör i kemiteknik</a:t>
            </a:r>
          </a:p>
          <a:p>
            <a:pPr marL="268288" indent="-268288">
              <a:buFont typeface="+mj-lt"/>
              <a:buAutoNum type="arabicPeriod"/>
            </a:pPr>
            <a:r>
              <a:rPr lang="fi-FI" sz="1200" dirty="0" err="1">
                <a:latin typeface="Arial" panose="020B0604020202020204" pitchFamily="34" charset="0"/>
                <a:cs typeface="Arial" panose="020B0604020202020204" pitchFamily="34" charset="0"/>
              </a:rPr>
              <a:t>Välj</a:t>
            </a:r>
            <a:r>
              <a:rPr lang="fi-FI" sz="1200" dirty="0">
                <a:latin typeface="Arial" panose="020B0604020202020204" pitchFamily="34" charset="0"/>
                <a:cs typeface="Arial" panose="020B0604020202020204" pitchFamily="34" charset="0"/>
              </a:rPr>
              <a:t> en </a:t>
            </a:r>
            <a:r>
              <a:rPr lang="fi-FI" sz="1200" dirty="0" err="1">
                <a:latin typeface="Arial" panose="020B0604020202020204" pitchFamily="34" charset="0"/>
                <a:cs typeface="Arial" panose="020B0604020202020204" pitchFamily="34" charset="0"/>
              </a:rPr>
              <a:t>läroplansperiod</a:t>
            </a:r>
            <a:r>
              <a:rPr lang="fi-FI"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sym typeface="Wingdings" panose="05000000000000000000" pitchFamily="2" charset="2"/>
              </a:rPr>
              <a:t> </a:t>
            </a:r>
            <a:r>
              <a:rPr lang="en-US" sz="1200" b="1" dirty="0">
                <a:latin typeface="Arial" panose="020B0604020202020204" pitchFamily="34" charset="0"/>
                <a:cs typeface="Arial" panose="020B0604020202020204" pitchFamily="34" charset="0"/>
                <a:sym typeface="Wingdings" panose="05000000000000000000" pitchFamily="2" charset="2"/>
              </a:rPr>
              <a:t>2023-2024</a:t>
            </a:r>
          </a:p>
          <a:p>
            <a:pPr marL="268288" indent="-268288">
              <a:buFont typeface="+mj-lt"/>
              <a:buAutoNum type="arabicPeriod"/>
            </a:pPr>
            <a:r>
              <a:rPr lang="sv-SE" sz="1200" dirty="0">
                <a:latin typeface="Arial" panose="020B0604020202020204" pitchFamily="34" charset="0"/>
                <a:cs typeface="Arial" panose="020B0604020202020204" pitchFamily="34" charset="0"/>
                <a:sym typeface="Wingdings" panose="05000000000000000000" pitchFamily="2" charset="2"/>
              </a:rPr>
              <a:t>Ge planen det namn du vill. Systemet föreslår som namn </a:t>
            </a:r>
            <a:r>
              <a:rPr lang="en-US" sz="1200" dirty="0">
                <a:latin typeface="Arial" panose="020B0604020202020204" pitchFamily="34" charset="0"/>
                <a:cs typeface="Arial" panose="020B0604020202020204" pitchFamily="34" charset="0"/>
                <a:sym typeface="Wingdings" panose="05000000000000000000" pitchFamily="2" charset="2"/>
              </a:rPr>
              <a:t>“Min </a:t>
            </a:r>
            <a:r>
              <a:rPr lang="en-US" sz="1200" dirty="0" err="1">
                <a:latin typeface="Arial" panose="020B0604020202020204" pitchFamily="34" charset="0"/>
                <a:cs typeface="Arial" panose="020B0604020202020204" pitchFamily="34" charset="0"/>
                <a:sym typeface="Wingdings" panose="05000000000000000000" pitchFamily="2" charset="2"/>
              </a:rPr>
              <a:t>studieplan</a:t>
            </a:r>
            <a:r>
              <a:rPr lang="en-US" sz="1200" dirty="0">
                <a:latin typeface="Arial" panose="020B0604020202020204" pitchFamily="34" charset="0"/>
                <a:cs typeface="Arial" panose="020B0604020202020204" pitchFamily="34" charset="0"/>
                <a:sym typeface="Wingdings" panose="05000000000000000000" pitchFamily="2" charset="2"/>
              </a:rPr>
              <a:t>” </a:t>
            </a:r>
            <a:r>
              <a:rPr lang="en-US" sz="1200" dirty="0" err="1">
                <a:latin typeface="Arial" panose="020B0604020202020204" pitchFamily="34" charset="0"/>
                <a:cs typeface="Arial" panose="020B0604020202020204" pitchFamily="34" charset="0"/>
                <a:sym typeface="Wingdings" panose="05000000000000000000" pitchFamily="2" charset="2"/>
              </a:rPr>
              <a:t>och</a:t>
            </a:r>
            <a:r>
              <a:rPr lang="en-US" sz="1200" dirty="0">
                <a:latin typeface="Arial" panose="020B0604020202020204" pitchFamily="34" charset="0"/>
                <a:cs typeface="Arial" panose="020B0604020202020204" pitchFamily="34" charset="0"/>
                <a:sym typeface="Wingdings" panose="05000000000000000000" pitchFamily="2" charset="2"/>
              </a:rPr>
              <a:t> </a:t>
            </a:r>
            <a:r>
              <a:rPr lang="en-US" sz="1200" dirty="0" err="1">
                <a:latin typeface="Arial" panose="020B0604020202020204" pitchFamily="34" charset="0"/>
                <a:cs typeface="Arial" panose="020B0604020202020204" pitchFamily="34" charset="0"/>
                <a:sym typeface="Wingdings" panose="05000000000000000000" pitchFamily="2" charset="2"/>
              </a:rPr>
              <a:t>nuvarande</a:t>
            </a:r>
            <a:r>
              <a:rPr lang="en-US" sz="1200" dirty="0">
                <a:latin typeface="Arial" panose="020B0604020202020204" pitchFamily="34" charset="0"/>
                <a:cs typeface="Arial" panose="020B0604020202020204" pitchFamily="34" charset="0"/>
                <a:sym typeface="Wingdings" panose="05000000000000000000" pitchFamily="2" charset="2"/>
              </a:rPr>
              <a:t> datum.</a:t>
            </a:r>
            <a:endParaRPr lang="en-US" sz="1200" dirty="0"/>
          </a:p>
        </p:txBody>
      </p:sp>
      <p:pic>
        <p:nvPicPr>
          <p:cNvPr id="4" name="Picture 3">
            <a:extLst>
              <a:ext uri="{FF2B5EF4-FFF2-40B4-BE49-F238E27FC236}">
                <a16:creationId xmlns:a16="http://schemas.microsoft.com/office/drawing/2014/main" id="{79053A40-BBBD-3DC9-5A2B-3C2646A598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328" y="1028013"/>
            <a:ext cx="2919502" cy="945010"/>
          </a:xfrm>
          <a:prstGeom prst="rect">
            <a:avLst/>
          </a:prstGeom>
          <a:ln>
            <a:solidFill>
              <a:schemeClr val="tx1"/>
            </a:solidFill>
          </a:ln>
        </p:spPr>
      </p:pic>
      <p:pic>
        <p:nvPicPr>
          <p:cNvPr id="7" name="Picture 6">
            <a:extLst>
              <a:ext uri="{FF2B5EF4-FFF2-40B4-BE49-F238E27FC236}">
                <a16:creationId xmlns:a16="http://schemas.microsoft.com/office/drawing/2014/main" id="{1AC65994-6225-0AB2-0940-576A39841605}"/>
              </a:ext>
            </a:extLst>
          </p:cNvPr>
          <p:cNvPicPr>
            <a:picLocks noChangeAspect="1"/>
          </p:cNvPicPr>
          <p:nvPr/>
        </p:nvPicPr>
        <p:blipFill>
          <a:blip r:embed="rId3"/>
          <a:stretch>
            <a:fillRect/>
          </a:stretch>
        </p:blipFill>
        <p:spPr>
          <a:xfrm>
            <a:off x="5237553" y="1028012"/>
            <a:ext cx="3906447" cy="4115488"/>
          </a:xfrm>
          <a:prstGeom prst="rect">
            <a:avLst/>
          </a:prstGeom>
        </p:spPr>
      </p:pic>
    </p:spTree>
    <p:extLst>
      <p:ext uri="{BB962C8B-B14F-4D97-AF65-F5344CB8AC3E}">
        <p14:creationId xmlns:p14="http://schemas.microsoft.com/office/powerpoint/2010/main" val="3342954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11D1CC-BA28-FEFA-A3A9-7B3D8D82E3C5}"/>
              </a:ext>
            </a:extLst>
          </p:cNvPr>
          <p:cNvSpPr>
            <a:spLocks noGrp="1"/>
          </p:cNvSpPr>
          <p:nvPr>
            <p:ph type="body" sz="half" idx="10"/>
          </p:nvPr>
        </p:nvSpPr>
        <p:spPr/>
        <p:txBody>
          <a:bodyPr/>
          <a:lstStyle/>
          <a:p>
            <a:r>
              <a:rPr lang="en-US" sz="3200" dirty="0"/>
              <a:t>Val av </a:t>
            </a:r>
            <a:r>
              <a:rPr lang="en-US" sz="3200" dirty="0" err="1"/>
              <a:t>kurser</a:t>
            </a:r>
            <a:r>
              <a:rPr lang="en-US" sz="3200" dirty="0"/>
              <a:t> till ISP: </a:t>
            </a:r>
            <a:r>
              <a:rPr lang="en-US" sz="3200" dirty="0" err="1"/>
              <a:t>att</a:t>
            </a:r>
            <a:r>
              <a:rPr lang="en-US" sz="3200" dirty="0"/>
              <a:t> </a:t>
            </a:r>
            <a:r>
              <a:rPr lang="en-US" sz="3200" dirty="0" err="1"/>
              <a:t>göra</a:t>
            </a:r>
            <a:r>
              <a:rPr lang="en-US" sz="3200" dirty="0"/>
              <a:t> </a:t>
            </a:r>
            <a:r>
              <a:rPr lang="en-US" sz="3200" dirty="0" err="1"/>
              <a:t>valen</a:t>
            </a:r>
            <a:endParaRPr lang="en-US" sz="3200" dirty="0"/>
          </a:p>
        </p:txBody>
      </p:sp>
      <p:sp>
        <p:nvSpPr>
          <p:cNvPr id="3" name="Text Placeholder 2">
            <a:extLst>
              <a:ext uri="{FF2B5EF4-FFF2-40B4-BE49-F238E27FC236}">
                <a16:creationId xmlns:a16="http://schemas.microsoft.com/office/drawing/2014/main" id="{C1FDB150-A403-C9DC-3DFB-623738E659F1}"/>
              </a:ext>
            </a:extLst>
          </p:cNvPr>
          <p:cNvSpPr>
            <a:spLocks noGrp="1"/>
          </p:cNvSpPr>
          <p:nvPr>
            <p:ph type="body" sz="half" idx="11"/>
          </p:nvPr>
        </p:nvSpPr>
        <p:spPr>
          <a:xfrm>
            <a:off x="292328" y="1331595"/>
            <a:ext cx="3182392" cy="3074670"/>
          </a:xfrm>
        </p:spPr>
        <p:txBody>
          <a:bodyPr/>
          <a:lstStyle/>
          <a:p>
            <a:pPr marL="171450" indent="-171450">
              <a:buFont typeface="Arial" panose="020B0604020202020204" pitchFamily="34" charset="0"/>
              <a:buChar char="•"/>
            </a:pPr>
            <a:r>
              <a:rPr lang="sv-SE" sz="1400" dirty="0">
                <a:latin typeface="Arial" panose="020B0604020202020204" pitchFamily="34" charset="0"/>
                <a:cs typeface="Arial" panose="020B0604020202020204" pitchFamily="34" charset="0"/>
              </a:rPr>
              <a:t>I din plan klicka på de rubriken för vars innehåll du vill se mer detaljerat info eller som du vill göra val för.</a:t>
            </a:r>
          </a:p>
          <a:p>
            <a:pPr marL="171450" indent="-171450">
              <a:buFont typeface="Arial" panose="020B0604020202020204" pitchFamily="34" charset="0"/>
              <a:buChar char="•"/>
            </a:pPr>
            <a:r>
              <a:rPr lang="sv-SE" sz="1400" dirty="0">
                <a:latin typeface="Arial" panose="020B0604020202020204" pitchFamily="34" charset="0"/>
                <a:cs typeface="Arial" panose="020B0604020202020204" pitchFamily="34" charset="0"/>
              </a:rPr>
              <a:t>Efter detta kommer du att se de tillgängliga studierna och kan göra val.</a:t>
            </a:r>
          </a:p>
          <a:p>
            <a:pPr marL="171450" indent="-171450">
              <a:buFont typeface="Arial" panose="020B0604020202020204" pitchFamily="34" charset="0"/>
              <a:buChar char="•"/>
            </a:pPr>
            <a:r>
              <a:rPr lang="fi-FI" sz="1400" dirty="0" err="1">
                <a:latin typeface="Arial" panose="020B0604020202020204" pitchFamily="34" charset="0"/>
                <a:cs typeface="Arial" panose="020B0604020202020204" pitchFamily="34" charset="0"/>
              </a:rPr>
              <a:t>Obsercera</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reglerna</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gälande</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valen</a:t>
            </a:r>
            <a:r>
              <a:rPr lang="fi-FI" sz="1400" dirty="0">
                <a:latin typeface="Arial" panose="020B0604020202020204" pitchFamily="34" charset="0"/>
                <a:cs typeface="Arial" panose="020B0604020202020204" pitchFamily="34" charset="0"/>
              </a:rPr>
              <a:t> i </a:t>
            </a:r>
            <a:r>
              <a:rPr lang="fi-FI" sz="1400" dirty="0" err="1">
                <a:latin typeface="Arial" panose="020B0604020202020204" pitchFamily="34" charset="0"/>
                <a:cs typeface="Arial" panose="020B0604020202020204" pitchFamily="34" charset="0"/>
              </a:rPr>
              <a:t>valfönstrets</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övre</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kant</a:t>
            </a:r>
            <a:r>
              <a:rPr lang="fi-FI" sz="14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fi-FI" sz="1400" dirty="0" err="1">
                <a:latin typeface="Arial" panose="020B0604020202020204" pitchFamily="34" charset="0"/>
                <a:cs typeface="Arial" panose="020B0604020202020204" pitchFamily="34" charset="0"/>
              </a:rPr>
              <a:t>Grundstudiernas</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struktur</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finns</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färdigt</a:t>
            </a:r>
            <a:r>
              <a:rPr lang="fi-FI" sz="1400" dirty="0">
                <a:latin typeface="Arial" panose="020B0604020202020204" pitchFamily="34" charset="0"/>
                <a:cs typeface="Arial" panose="020B0604020202020204" pitchFamily="34" charset="0"/>
              </a:rPr>
              <a:t> i ISP </a:t>
            </a:r>
            <a:r>
              <a:rPr lang="fi-FI" sz="1400" dirty="0" err="1">
                <a:latin typeface="Arial" panose="020B0604020202020204" pitchFamily="34" charset="0"/>
                <a:cs typeface="Arial" panose="020B0604020202020204" pitchFamily="34" charset="0"/>
              </a:rPr>
              <a:t>med</a:t>
            </a:r>
            <a:r>
              <a:rPr lang="fi-FI" sz="1400" dirty="0">
                <a:latin typeface="Arial" panose="020B0604020202020204" pitchFamily="34" charset="0"/>
                <a:cs typeface="Arial" panose="020B0604020202020204" pitchFamily="34" charset="0"/>
              </a:rPr>
              <a:t> de </a:t>
            </a:r>
            <a:r>
              <a:rPr lang="fi-FI" sz="1400" dirty="0" err="1">
                <a:latin typeface="Arial" panose="020B0604020202020204" pitchFamily="34" charset="0"/>
                <a:cs typeface="Arial" panose="020B0604020202020204" pitchFamily="34" charset="0"/>
              </a:rPr>
              <a:t>obligatoriska</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kurserna</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valda</a:t>
            </a:r>
            <a:r>
              <a:rPr lang="fi-FI" sz="1400" dirty="0">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48DB416D-D073-199B-DDFE-A00F77FE9174}"/>
              </a:ext>
            </a:extLst>
          </p:cNvPr>
          <p:cNvPicPr>
            <a:picLocks noChangeAspect="1"/>
          </p:cNvPicPr>
          <p:nvPr/>
        </p:nvPicPr>
        <p:blipFill>
          <a:blip r:embed="rId2"/>
          <a:stretch>
            <a:fillRect/>
          </a:stretch>
        </p:blipFill>
        <p:spPr>
          <a:xfrm>
            <a:off x="3566160" y="1331595"/>
            <a:ext cx="5577840" cy="2539453"/>
          </a:xfrm>
          <a:prstGeom prst="rect">
            <a:avLst/>
          </a:prstGeom>
        </p:spPr>
      </p:pic>
      <p:sp>
        <p:nvSpPr>
          <p:cNvPr id="10" name="Oval 9">
            <a:extLst>
              <a:ext uri="{FF2B5EF4-FFF2-40B4-BE49-F238E27FC236}">
                <a16:creationId xmlns:a16="http://schemas.microsoft.com/office/drawing/2014/main" id="{232A76A4-408B-4288-1E1A-FEED7E1B24A4}"/>
              </a:ext>
            </a:extLst>
          </p:cNvPr>
          <p:cNvSpPr/>
          <p:nvPr/>
        </p:nvSpPr>
        <p:spPr>
          <a:xfrm>
            <a:off x="7600950" y="1456981"/>
            <a:ext cx="1634490" cy="7772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8534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CEC736-4D5B-DC6D-A852-624A7BFA88A8}"/>
              </a:ext>
            </a:extLst>
          </p:cNvPr>
          <p:cNvSpPr>
            <a:spLocks noGrp="1"/>
          </p:cNvSpPr>
          <p:nvPr>
            <p:ph type="body" sz="half" idx="10"/>
          </p:nvPr>
        </p:nvSpPr>
        <p:spPr/>
        <p:txBody>
          <a:bodyPr/>
          <a:lstStyle/>
          <a:p>
            <a:r>
              <a:rPr lang="en-US" dirty="0" err="1"/>
              <a:t>Tänään</a:t>
            </a:r>
            <a:r>
              <a:rPr lang="en-US" dirty="0"/>
              <a:t> </a:t>
            </a:r>
            <a:r>
              <a:rPr lang="en-US" dirty="0" err="1"/>
              <a:t>käydään</a:t>
            </a:r>
            <a:r>
              <a:rPr lang="en-US" dirty="0"/>
              <a:t> </a:t>
            </a:r>
            <a:r>
              <a:rPr lang="en-US" dirty="0" err="1"/>
              <a:t>läpi</a:t>
            </a:r>
            <a:endParaRPr lang="en-US" dirty="0"/>
          </a:p>
        </p:txBody>
      </p:sp>
      <p:sp>
        <p:nvSpPr>
          <p:cNvPr id="3" name="Text Placeholder 2">
            <a:extLst>
              <a:ext uri="{FF2B5EF4-FFF2-40B4-BE49-F238E27FC236}">
                <a16:creationId xmlns:a16="http://schemas.microsoft.com/office/drawing/2014/main" id="{3629DAB7-3960-5FE3-E5BF-897140E1F41F}"/>
              </a:ext>
            </a:extLst>
          </p:cNvPr>
          <p:cNvSpPr>
            <a:spLocks noGrp="1"/>
          </p:cNvSpPr>
          <p:nvPr>
            <p:ph type="body" sz="quarter" idx="16"/>
          </p:nvPr>
        </p:nvSpPr>
        <p:spPr/>
        <p:txBody>
          <a:bodyPr/>
          <a:lstStyle/>
          <a:p>
            <a:r>
              <a:rPr lang="en-US" dirty="0"/>
              <a:t>1</a:t>
            </a:r>
          </a:p>
        </p:txBody>
      </p:sp>
      <p:sp>
        <p:nvSpPr>
          <p:cNvPr id="4" name="Text Placeholder 3">
            <a:extLst>
              <a:ext uri="{FF2B5EF4-FFF2-40B4-BE49-F238E27FC236}">
                <a16:creationId xmlns:a16="http://schemas.microsoft.com/office/drawing/2014/main" id="{64B0D34D-57F3-FC96-7D24-E909A1D51090}"/>
              </a:ext>
            </a:extLst>
          </p:cNvPr>
          <p:cNvSpPr>
            <a:spLocks noGrp="1"/>
          </p:cNvSpPr>
          <p:nvPr>
            <p:ph type="body" sz="quarter" idx="17"/>
          </p:nvPr>
        </p:nvSpPr>
        <p:spPr/>
        <p:txBody>
          <a:bodyPr/>
          <a:lstStyle/>
          <a:p>
            <a:r>
              <a:rPr lang="en-US" dirty="0"/>
              <a:t>2</a:t>
            </a:r>
          </a:p>
        </p:txBody>
      </p:sp>
      <p:sp>
        <p:nvSpPr>
          <p:cNvPr id="5" name="Text Placeholder 4">
            <a:extLst>
              <a:ext uri="{FF2B5EF4-FFF2-40B4-BE49-F238E27FC236}">
                <a16:creationId xmlns:a16="http://schemas.microsoft.com/office/drawing/2014/main" id="{5234DEB4-F499-1A8F-BCA5-557F12A9A915}"/>
              </a:ext>
            </a:extLst>
          </p:cNvPr>
          <p:cNvSpPr>
            <a:spLocks noGrp="1"/>
          </p:cNvSpPr>
          <p:nvPr>
            <p:ph type="body" sz="quarter" idx="18"/>
          </p:nvPr>
        </p:nvSpPr>
        <p:spPr/>
        <p:txBody>
          <a:bodyPr/>
          <a:lstStyle/>
          <a:p>
            <a:r>
              <a:rPr lang="en-US" dirty="0"/>
              <a:t>3</a:t>
            </a:r>
          </a:p>
        </p:txBody>
      </p:sp>
      <p:sp>
        <p:nvSpPr>
          <p:cNvPr id="6" name="Text Placeholder 5">
            <a:extLst>
              <a:ext uri="{FF2B5EF4-FFF2-40B4-BE49-F238E27FC236}">
                <a16:creationId xmlns:a16="http://schemas.microsoft.com/office/drawing/2014/main" id="{A8DF3732-D73C-898E-399C-89C3FF95C722}"/>
              </a:ext>
            </a:extLst>
          </p:cNvPr>
          <p:cNvSpPr>
            <a:spLocks noGrp="1"/>
          </p:cNvSpPr>
          <p:nvPr>
            <p:ph type="body" sz="quarter" idx="19"/>
          </p:nvPr>
        </p:nvSpPr>
        <p:spPr/>
        <p:txBody>
          <a:bodyPr/>
          <a:lstStyle/>
          <a:p>
            <a:r>
              <a:rPr lang="en-US" dirty="0"/>
              <a:t>4</a:t>
            </a:r>
          </a:p>
        </p:txBody>
      </p:sp>
      <p:sp>
        <p:nvSpPr>
          <p:cNvPr id="7" name="Text Placeholder 6">
            <a:extLst>
              <a:ext uri="{FF2B5EF4-FFF2-40B4-BE49-F238E27FC236}">
                <a16:creationId xmlns:a16="http://schemas.microsoft.com/office/drawing/2014/main" id="{51375488-F725-7CC6-4A40-A7B22BE4CC82}"/>
              </a:ext>
            </a:extLst>
          </p:cNvPr>
          <p:cNvSpPr>
            <a:spLocks noGrp="1"/>
          </p:cNvSpPr>
          <p:nvPr>
            <p:ph type="body" sz="quarter" idx="20"/>
          </p:nvPr>
        </p:nvSpPr>
        <p:spPr/>
        <p:txBody>
          <a:bodyPr/>
          <a:lstStyle/>
          <a:p>
            <a:r>
              <a:rPr lang="en-US" dirty="0"/>
              <a:t>5</a:t>
            </a:r>
          </a:p>
        </p:txBody>
      </p:sp>
      <p:sp>
        <p:nvSpPr>
          <p:cNvPr id="8" name="Text Placeholder 7">
            <a:extLst>
              <a:ext uri="{FF2B5EF4-FFF2-40B4-BE49-F238E27FC236}">
                <a16:creationId xmlns:a16="http://schemas.microsoft.com/office/drawing/2014/main" id="{B24217AD-15D4-9BC7-8960-CF71D26137FB}"/>
              </a:ext>
            </a:extLst>
          </p:cNvPr>
          <p:cNvSpPr>
            <a:spLocks noGrp="1"/>
          </p:cNvSpPr>
          <p:nvPr>
            <p:ph type="body" sz="half" idx="2"/>
          </p:nvPr>
        </p:nvSpPr>
        <p:spPr>
          <a:xfrm>
            <a:off x="294254" y="2440800"/>
            <a:ext cx="1539000" cy="1980000"/>
          </a:xfrm>
        </p:spPr>
        <p:txBody>
          <a:bodyPr/>
          <a:lstStyle/>
          <a:p>
            <a:r>
              <a:rPr lang="en-US" sz="1400" dirty="0"/>
              <a:t>Examens </a:t>
            </a:r>
            <a:r>
              <a:rPr lang="en-US" sz="1400" dirty="0" err="1"/>
              <a:t>struktur</a:t>
            </a:r>
            <a:endParaRPr lang="en-US" sz="1400" dirty="0"/>
          </a:p>
        </p:txBody>
      </p:sp>
      <p:sp>
        <p:nvSpPr>
          <p:cNvPr id="9" name="Text Placeholder 8">
            <a:extLst>
              <a:ext uri="{FF2B5EF4-FFF2-40B4-BE49-F238E27FC236}">
                <a16:creationId xmlns:a16="http://schemas.microsoft.com/office/drawing/2014/main" id="{FBEA3BF7-2C05-4865-569C-8F1A247CBB4F}"/>
              </a:ext>
            </a:extLst>
          </p:cNvPr>
          <p:cNvSpPr>
            <a:spLocks noGrp="1"/>
          </p:cNvSpPr>
          <p:nvPr>
            <p:ph type="body" sz="half" idx="21"/>
          </p:nvPr>
        </p:nvSpPr>
        <p:spPr/>
        <p:txBody>
          <a:bodyPr/>
          <a:lstStyle/>
          <a:p>
            <a:pPr algn="ctr"/>
            <a:r>
              <a:rPr lang="en-US" dirty="0"/>
              <a:t>Sisu</a:t>
            </a:r>
          </a:p>
        </p:txBody>
      </p:sp>
      <p:sp>
        <p:nvSpPr>
          <p:cNvPr id="10" name="Text Placeholder 9">
            <a:extLst>
              <a:ext uri="{FF2B5EF4-FFF2-40B4-BE49-F238E27FC236}">
                <a16:creationId xmlns:a16="http://schemas.microsoft.com/office/drawing/2014/main" id="{FC9C17F7-20B4-58D2-0881-95BF6F7AB129}"/>
              </a:ext>
            </a:extLst>
          </p:cNvPr>
          <p:cNvSpPr>
            <a:spLocks noGrp="1"/>
          </p:cNvSpPr>
          <p:nvPr>
            <p:ph type="body" sz="half" idx="22"/>
          </p:nvPr>
        </p:nvSpPr>
        <p:spPr/>
        <p:txBody>
          <a:bodyPr/>
          <a:lstStyle/>
          <a:p>
            <a:pPr algn="ctr"/>
            <a:r>
              <a:rPr lang="en-US" dirty="0" err="1"/>
              <a:t>Kurs</a:t>
            </a:r>
            <a:r>
              <a:rPr lang="en-US" dirty="0"/>
              <a:t> </a:t>
            </a:r>
            <a:r>
              <a:rPr lang="en-US" dirty="0" err="1"/>
              <a:t>val</a:t>
            </a:r>
            <a:endParaRPr lang="en-US" dirty="0"/>
          </a:p>
        </p:txBody>
      </p:sp>
      <p:sp>
        <p:nvSpPr>
          <p:cNvPr id="11" name="Text Placeholder 10">
            <a:extLst>
              <a:ext uri="{FF2B5EF4-FFF2-40B4-BE49-F238E27FC236}">
                <a16:creationId xmlns:a16="http://schemas.microsoft.com/office/drawing/2014/main" id="{DE1E6DC7-A54E-4144-CB6F-CDA2629841D0}"/>
              </a:ext>
            </a:extLst>
          </p:cNvPr>
          <p:cNvSpPr>
            <a:spLocks noGrp="1"/>
          </p:cNvSpPr>
          <p:nvPr>
            <p:ph type="body" sz="half" idx="23"/>
          </p:nvPr>
        </p:nvSpPr>
        <p:spPr/>
        <p:txBody>
          <a:bodyPr/>
          <a:lstStyle/>
          <a:p>
            <a:pPr algn="ctr"/>
            <a:r>
              <a:rPr lang="en-US" dirty="0" err="1"/>
              <a:t>Tajming</a:t>
            </a:r>
            <a:endParaRPr lang="en-US" dirty="0"/>
          </a:p>
        </p:txBody>
      </p:sp>
      <p:sp>
        <p:nvSpPr>
          <p:cNvPr id="12" name="Text Placeholder 11">
            <a:extLst>
              <a:ext uri="{FF2B5EF4-FFF2-40B4-BE49-F238E27FC236}">
                <a16:creationId xmlns:a16="http://schemas.microsoft.com/office/drawing/2014/main" id="{9719CFCF-1483-715E-1726-D13437C64BBE}"/>
              </a:ext>
            </a:extLst>
          </p:cNvPr>
          <p:cNvSpPr>
            <a:spLocks noGrp="1"/>
          </p:cNvSpPr>
          <p:nvPr>
            <p:ph type="body" sz="half" idx="24"/>
          </p:nvPr>
        </p:nvSpPr>
        <p:spPr/>
        <p:txBody>
          <a:bodyPr/>
          <a:lstStyle/>
          <a:p>
            <a:pPr algn="ctr"/>
            <a:r>
              <a:rPr lang="en-US" dirty="0" err="1"/>
              <a:t>Anmälan</a:t>
            </a:r>
            <a:r>
              <a:rPr lang="en-US" dirty="0"/>
              <a:t> till </a:t>
            </a:r>
            <a:r>
              <a:rPr lang="en-US" dirty="0" err="1"/>
              <a:t>kurser</a:t>
            </a:r>
            <a:endParaRPr lang="en-US" dirty="0"/>
          </a:p>
        </p:txBody>
      </p:sp>
    </p:spTree>
    <p:extLst>
      <p:ext uri="{BB962C8B-B14F-4D97-AF65-F5344CB8AC3E}">
        <p14:creationId xmlns:p14="http://schemas.microsoft.com/office/powerpoint/2010/main" val="693559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11D1CC-BA28-FEFA-A3A9-7B3D8D82E3C5}"/>
              </a:ext>
            </a:extLst>
          </p:cNvPr>
          <p:cNvSpPr>
            <a:spLocks noGrp="1"/>
          </p:cNvSpPr>
          <p:nvPr>
            <p:ph type="body" sz="half" idx="10"/>
          </p:nvPr>
        </p:nvSpPr>
        <p:spPr>
          <a:xfrm>
            <a:off x="292329" y="28438"/>
            <a:ext cx="5625972" cy="999574"/>
          </a:xfrm>
        </p:spPr>
        <p:txBody>
          <a:bodyPr/>
          <a:lstStyle/>
          <a:p>
            <a:r>
              <a:rPr lang="en-US" sz="3200" dirty="0"/>
              <a:t>Val av </a:t>
            </a:r>
            <a:r>
              <a:rPr lang="en-US" sz="3200" dirty="0" err="1"/>
              <a:t>kurser</a:t>
            </a:r>
            <a:r>
              <a:rPr lang="en-US" sz="3200" dirty="0"/>
              <a:t> till ISP: </a:t>
            </a:r>
            <a:r>
              <a:rPr lang="en-US" sz="3200" dirty="0" err="1"/>
              <a:t>val</a:t>
            </a:r>
            <a:r>
              <a:rPr lang="en-US" sz="3200" dirty="0"/>
              <a:t> av </a:t>
            </a:r>
            <a:r>
              <a:rPr lang="en-US" sz="3200" dirty="0" err="1"/>
              <a:t>grundstudier</a:t>
            </a:r>
            <a:endParaRPr lang="en-US" sz="3200" dirty="0"/>
          </a:p>
        </p:txBody>
      </p:sp>
      <p:sp>
        <p:nvSpPr>
          <p:cNvPr id="3" name="Text Placeholder 2">
            <a:extLst>
              <a:ext uri="{FF2B5EF4-FFF2-40B4-BE49-F238E27FC236}">
                <a16:creationId xmlns:a16="http://schemas.microsoft.com/office/drawing/2014/main" id="{C1FDB150-A403-C9DC-3DFB-623738E659F1}"/>
              </a:ext>
            </a:extLst>
          </p:cNvPr>
          <p:cNvSpPr>
            <a:spLocks noGrp="1"/>
          </p:cNvSpPr>
          <p:nvPr>
            <p:ph type="body" sz="half" idx="11"/>
          </p:nvPr>
        </p:nvSpPr>
        <p:spPr>
          <a:xfrm>
            <a:off x="292328" y="1331595"/>
            <a:ext cx="5534532" cy="3074670"/>
          </a:xfrm>
        </p:spPr>
        <p:txBody>
          <a:bodyPr/>
          <a:lstStyle/>
          <a:p>
            <a:pPr marL="171450" indent="-171450">
              <a:buFont typeface="Arial" panose="020B0604020202020204" pitchFamily="34" charset="0"/>
              <a:buChar char="•"/>
            </a:pPr>
            <a:r>
              <a:rPr lang="fi-FI" sz="1400" dirty="0" err="1">
                <a:latin typeface="Arial" panose="020B0604020202020204" pitchFamily="34" charset="0"/>
                <a:cs typeface="Arial" panose="020B0604020202020204" pitchFamily="34" charset="0"/>
              </a:rPr>
              <a:t>Matematik</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två</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kurser</a:t>
            </a:r>
            <a:endParaRPr lang="fi-FI" sz="1400" dirty="0">
              <a:latin typeface="Arial" panose="020B0604020202020204" pitchFamily="34" charset="0"/>
              <a:cs typeface="Arial" panose="020B0604020202020204" pitchFamily="34" charset="0"/>
            </a:endParaRPr>
          </a:p>
          <a:p>
            <a:pPr marL="800100" lvl="1" indent="-171450"/>
            <a:r>
              <a:rPr lang="fi-FI" sz="1400" dirty="0" err="1">
                <a:latin typeface="Arial" panose="020B0604020202020204" pitchFamily="34" charset="0"/>
                <a:cs typeface="Arial" panose="020B0604020202020204" pitchFamily="34" charset="0"/>
              </a:rPr>
              <a:t>Differential</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och</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integralkalkyl</a:t>
            </a:r>
            <a:r>
              <a:rPr lang="fi-FI" sz="1400" dirty="0">
                <a:latin typeface="Arial" panose="020B0604020202020204" pitchFamily="34" charset="0"/>
                <a:cs typeface="Arial" panose="020B0604020202020204" pitchFamily="34" charset="0"/>
              </a:rPr>
              <a:t> OCH</a:t>
            </a:r>
          </a:p>
          <a:p>
            <a:pPr marL="800100" lvl="1" indent="-171450"/>
            <a:r>
              <a:rPr lang="fi-FI" sz="1400" dirty="0" err="1">
                <a:latin typeface="Arial" panose="020B0604020202020204" pitchFamily="34" charset="0"/>
                <a:cs typeface="Arial" panose="020B0604020202020204" pitchFamily="34" charset="0"/>
              </a:rPr>
              <a:t>Differential</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och</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integralkalkyl</a:t>
            </a:r>
            <a:r>
              <a:rPr lang="fi-FI" sz="1400" dirty="0">
                <a:latin typeface="Arial" panose="020B0604020202020204" pitchFamily="34" charset="0"/>
                <a:cs typeface="Arial" panose="020B0604020202020204" pitchFamily="34" charset="0"/>
              </a:rPr>
              <a:t> 2</a:t>
            </a:r>
          </a:p>
          <a:p>
            <a:pPr marL="171450" indent="-171450">
              <a:buFont typeface="Arial" panose="020B0604020202020204" pitchFamily="34" charset="0"/>
              <a:buChar char="•"/>
            </a:pPr>
            <a:r>
              <a:rPr lang="fi-FI" sz="1400" dirty="0" err="1">
                <a:latin typeface="Arial" panose="020B0604020202020204" pitchFamily="34" charset="0"/>
                <a:cs typeface="Arial" panose="020B0604020202020204" pitchFamily="34" charset="0"/>
              </a:rPr>
              <a:t>Fysik</a:t>
            </a:r>
            <a:r>
              <a:rPr lang="fi-FI" sz="1400" dirty="0">
                <a:latin typeface="Arial" panose="020B0604020202020204" pitchFamily="34" charset="0"/>
                <a:cs typeface="Arial" panose="020B0604020202020204" pitchFamily="34" charset="0"/>
              </a:rPr>
              <a:t>: en </a:t>
            </a:r>
            <a:r>
              <a:rPr lang="fi-FI" sz="1400" dirty="0" err="1">
                <a:latin typeface="Arial" panose="020B0604020202020204" pitchFamily="34" charset="0"/>
                <a:cs typeface="Arial" panose="020B0604020202020204" pitchFamily="34" charset="0"/>
              </a:rPr>
              <a:t>kurs</a:t>
            </a:r>
            <a:endParaRPr lang="fi-FI" sz="1400" dirty="0">
              <a:latin typeface="Arial" panose="020B0604020202020204" pitchFamily="34" charset="0"/>
              <a:cs typeface="Arial" panose="020B0604020202020204" pitchFamily="34" charset="0"/>
            </a:endParaRPr>
          </a:p>
          <a:p>
            <a:pPr marL="800100" lvl="1" indent="-171450"/>
            <a:r>
              <a:rPr lang="fi-FI" sz="1400" dirty="0">
                <a:latin typeface="Arial" panose="020B0604020202020204" pitchFamily="34" charset="0"/>
                <a:cs typeface="Arial" panose="020B0604020202020204" pitchFamily="34" charset="0"/>
              </a:rPr>
              <a:t>Introduktion </a:t>
            </a:r>
            <a:r>
              <a:rPr lang="fi-FI" sz="1400" dirty="0" err="1">
                <a:latin typeface="Arial" panose="020B0604020202020204" pitchFamily="34" charset="0"/>
                <a:cs typeface="Arial" panose="020B0604020202020204" pitchFamily="34" charset="0"/>
              </a:rPr>
              <a:t>till</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universitetsfysik</a:t>
            </a:r>
            <a:r>
              <a:rPr lang="fi-FI" sz="1400" dirty="0">
                <a:latin typeface="Arial" panose="020B0604020202020204" pitchFamily="34" charset="0"/>
                <a:cs typeface="Arial" panose="020B0604020202020204" pitchFamily="34" charset="0"/>
              </a:rPr>
              <a:t> ELLER</a:t>
            </a:r>
          </a:p>
          <a:p>
            <a:pPr marL="800100" lvl="1" indent="-171450"/>
            <a:r>
              <a:rPr lang="fi-FI" sz="1400" dirty="0" err="1">
                <a:latin typeface="Arial" panose="020B0604020202020204" pitchFamily="34" charset="0"/>
                <a:cs typeface="Arial" panose="020B0604020202020204" pitchFamily="34" charset="0"/>
              </a:rPr>
              <a:t>Elektromagnetism</a:t>
            </a:r>
            <a:r>
              <a:rPr lang="fi-FI" sz="1400" dirty="0">
                <a:latin typeface="Arial" panose="020B0604020202020204" pitchFamily="34" charset="0"/>
                <a:cs typeface="Arial" panose="020B0604020202020204" pitchFamily="34" charset="0"/>
              </a:rPr>
              <a:t> (SCI)</a:t>
            </a:r>
          </a:p>
          <a:p>
            <a:pPr marL="171450" indent="-171450">
              <a:buFont typeface="Arial" panose="020B0604020202020204" pitchFamily="34" charset="0"/>
              <a:buChar char="•"/>
            </a:pPr>
            <a:r>
              <a:rPr lang="fi-FI" sz="1400" dirty="0" err="1">
                <a:latin typeface="Arial" panose="020B0604020202020204" pitchFamily="34" charset="0"/>
                <a:cs typeface="Arial" panose="020B0604020202020204" pitchFamily="34" charset="0"/>
              </a:rPr>
              <a:t>Programmering</a:t>
            </a:r>
            <a:r>
              <a:rPr lang="fi-FI" sz="1400" dirty="0">
                <a:latin typeface="Arial" panose="020B0604020202020204" pitchFamily="34" charset="0"/>
                <a:cs typeface="Arial" panose="020B0604020202020204" pitchFamily="34" charset="0"/>
              </a:rPr>
              <a:t>: en </a:t>
            </a:r>
            <a:r>
              <a:rPr lang="fi-FI" sz="1400" dirty="0" err="1">
                <a:latin typeface="Arial" panose="020B0604020202020204" pitchFamily="34" charset="0"/>
                <a:cs typeface="Arial" panose="020B0604020202020204" pitchFamily="34" charset="0"/>
              </a:rPr>
              <a:t>kurs</a:t>
            </a:r>
            <a:endParaRPr lang="fi-FI" sz="1400" dirty="0">
              <a:latin typeface="Arial" panose="020B0604020202020204" pitchFamily="34" charset="0"/>
              <a:cs typeface="Arial" panose="020B0604020202020204" pitchFamily="34" charset="0"/>
            </a:endParaRPr>
          </a:p>
          <a:p>
            <a:pPr marL="800100" lvl="1" indent="-171450"/>
            <a:r>
              <a:rPr lang="fi-FI" sz="1400" dirty="0" err="1">
                <a:latin typeface="Arial" panose="020B0604020202020204" pitchFamily="34" charset="0"/>
                <a:cs typeface="Arial" panose="020B0604020202020204" pitchFamily="34" charset="0"/>
              </a:rPr>
              <a:t>Programmering</a:t>
            </a:r>
            <a:r>
              <a:rPr lang="fi-FI" sz="1400" dirty="0">
                <a:latin typeface="Arial" panose="020B0604020202020204" pitchFamily="34" charset="0"/>
                <a:cs typeface="Arial" panose="020B0604020202020204" pitchFamily="34" charset="0"/>
              </a:rPr>
              <a:t> i </a:t>
            </a:r>
            <a:r>
              <a:rPr lang="fi-FI" sz="1400" dirty="0" err="1">
                <a:latin typeface="Arial" panose="020B0604020202020204" pitchFamily="34" charset="0"/>
                <a:cs typeface="Arial" panose="020B0604020202020204" pitchFamily="34" charset="0"/>
              </a:rPr>
              <a:t>kemiteknik</a:t>
            </a:r>
            <a:r>
              <a:rPr lang="fi-FI" sz="1400" dirty="0">
                <a:latin typeface="Arial" panose="020B0604020202020204" pitchFamily="34" charset="0"/>
                <a:cs typeface="Arial" panose="020B0604020202020204" pitchFamily="34" charset="0"/>
              </a:rPr>
              <a:t> ELLER</a:t>
            </a:r>
          </a:p>
          <a:p>
            <a:pPr marL="800100" lvl="1" indent="-171450"/>
            <a:r>
              <a:rPr lang="fi-FI" sz="1400" dirty="0" err="1">
                <a:latin typeface="Arial" panose="020B0604020202020204" pitchFamily="34" charset="0"/>
                <a:cs typeface="Arial" panose="020B0604020202020204" pitchFamily="34" charset="0"/>
              </a:rPr>
              <a:t>Programmering</a:t>
            </a:r>
            <a:r>
              <a:rPr lang="fi-FI" sz="1400" dirty="0">
                <a:latin typeface="Arial" panose="020B0604020202020204" pitchFamily="34" charset="0"/>
                <a:cs typeface="Arial" panose="020B0604020202020204" pitchFamily="34" charset="0"/>
              </a:rPr>
              <a:t> 1 ELLER</a:t>
            </a:r>
          </a:p>
          <a:p>
            <a:pPr marL="800100" lvl="1" indent="-171450"/>
            <a:r>
              <a:rPr lang="fi-FI" sz="1400" dirty="0" err="1">
                <a:latin typeface="Arial" panose="020B0604020202020204" pitchFamily="34" charset="0"/>
                <a:cs typeface="Arial" panose="020B0604020202020204" pitchFamily="34" charset="0"/>
              </a:rPr>
              <a:t>Grundkurs</a:t>
            </a:r>
            <a:r>
              <a:rPr lang="fi-FI" sz="1400" dirty="0">
                <a:latin typeface="Arial" panose="020B0604020202020204" pitchFamily="34" charset="0"/>
                <a:cs typeface="Arial" panose="020B0604020202020204" pitchFamily="34" charset="0"/>
              </a:rPr>
              <a:t> i </a:t>
            </a:r>
            <a:r>
              <a:rPr lang="fi-FI" sz="1400" dirty="0" err="1">
                <a:latin typeface="Arial" panose="020B0604020202020204" pitchFamily="34" charset="0"/>
                <a:cs typeface="Arial" panose="020B0604020202020204" pitchFamily="34" charset="0"/>
              </a:rPr>
              <a:t>programmering</a:t>
            </a:r>
            <a:r>
              <a:rPr lang="fi-FI" sz="1400" dirty="0">
                <a:latin typeface="Arial" panose="020B0604020202020204" pitchFamily="34" charset="0"/>
                <a:cs typeface="Arial" panose="020B0604020202020204" pitchFamily="34" charset="0"/>
              </a:rPr>
              <a:t> Y1</a:t>
            </a:r>
          </a:p>
          <a:p>
            <a:pPr marL="171450" indent="-171450">
              <a:buFont typeface="Arial" panose="020B0604020202020204" pitchFamily="34" charset="0"/>
              <a:buChar char="•"/>
            </a:pPr>
            <a:r>
              <a:rPr lang="sv-SE" sz="1400" dirty="0">
                <a:latin typeface="Arial" panose="020B0604020202020204" pitchFamily="34" charset="0"/>
                <a:cs typeface="Arial" panose="020B0604020202020204" pitchFamily="34" charset="0"/>
              </a:rPr>
              <a:t>Notera </a:t>
            </a:r>
            <a:r>
              <a:rPr lang="sv-SE" sz="1400" dirty="0" err="1">
                <a:latin typeface="Arial" panose="020B0604020202020204" pitchFamily="34" charset="0"/>
                <a:cs typeface="Arial" panose="020B0604020202020204" pitchFamily="34" charset="0"/>
              </a:rPr>
              <a:t>kursekvivalenser</a:t>
            </a:r>
            <a:r>
              <a:rPr lang="sv-SE" sz="1400" dirty="0">
                <a:latin typeface="Arial" panose="020B0604020202020204" pitchFamily="34" charset="0"/>
                <a:cs typeface="Arial" panose="020B0604020202020204" pitchFamily="34" charset="0"/>
              </a:rPr>
              <a:t> om det finns problem med schema</a:t>
            </a:r>
            <a:endParaRPr lang="fi-FI" sz="1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F0A7510-0BF5-0D47-4FC2-EFD53C0DD118}"/>
              </a:ext>
            </a:extLst>
          </p:cNvPr>
          <p:cNvPicPr>
            <a:picLocks noChangeAspect="1"/>
          </p:cNvPicPr>
          <p:nvPr/>
        </p:nvPicPr>
        <p:blipFill>
          <a:blip r:embed="rId2"/>
          <a:stretch>
            <a:fillRect/>
          </a:stretch>
        </p:blipFill>
        <p:spPr>
          <a:xfrm>
            <a:off x="5918300" y="-28438"/>
            <a:ext cx="3225700" cy="5143500"/>
          </a:xfrm>
          <a:prstGeom prst="rect">
            <a:avLst/>
          </a:prstGeom>
        </p:spPr>
      </p:pic>
      <p:sp>
        <p:nvSpPr>
          <p:cNvPr id="7" name="Oval 6">
            <a:extLst>
              <a:ext uri="{FF2B5EF4-FFF2-40B4-BE49-F238E27FC236}">
                <a16:creationId xmlns:a16="http://schemas.microsoft.com/office/drawing/2014/main" id="{AE0E88A5-C313-5A60-DD49-3197F85374AC}"/>
              </a:ext>
            </a:extLst>
          </p:cNvPr>
          <p:cNvSpPr/>
          <p:nvPr/>
        </p:nvSpPr>
        <p:spPr>
          <a:xfrm>
            <a:off x="5993130" y="639392"/>
            <a:ext cx="3059430" cy="14294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13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11D1CC-BA28-FEFA-A3A9-7B3D8D82E3C5}"/>
              </a:ext>
            </a:extLst>
          </p:cNvPr>
          <p:cNvSpPr>
            <a:spLocks noGrp="1"/>
          </p:cNvSpPr>
          <p:nvPr>
            <p:ph type="body" sz="half" idx="10"/>
          </p:nvPr>
        </p:nvSpPr>
        <p:spPr>
          <a:xfrm>
            <a:off x="292329" y="28438"/>
            <a:ext cx="8443978" cy="999574"/>
          </a:xfrm>
        </p:spPr>
        <p:txBody>
          <a:bodyPr/>
          <a:lstStyle/>
          <a:p>
            <a:r>
              <a:rPr lang="en-US" sz="3200" dirty="0"/>
              <a:t>Val av </a:t>
            </a:r>
            <a:r>
              <a:rPr lang="en-US" sz="3200" dirty="0" err="1"/>
              <a:t>kurser</a:t>
            </a:r>
            <a:r>
              <a:rPr lang="en-US" sz="3200" dirty="0"/>
              <a:t> till ISP: </a:t>
            </a:r>
            <a:r>
              <a:rPr lang="en-US" sz="3200" dirty="0" err="1"/>
              <a:t>språk</a:t>
            </a:r>
            <a:r>
              <a:rPr lang="en-US" sz="3200" dirty="0"/>
              <a:t>- </a:t>
            </a:r>
            <a:r>
              <a:rPr lang="en-US" sz="3200" dirty="0" err="1"/>
              <a:t>och</a:t>
            </a:r>
            <a:r>
              <a:rPr lang="en-US" sz="3200" dirty="0"/>
              <a:t> </a:t>
            </a:r>
            <a:r>
              <a:rPr lang="en-US" sz="3200" dirty="0" err="1"/>
              <a:t>kommunikationsstudier</a:t>
            </a:r>
            <a:endParaRPr lang="en-US" sz="3200" dirty="0"/>
          </a:p>
        </p:txBody>
      </p:sp>
      <p:sp>
        <p:nvSpPr>
          <p:cNvPr id="3" name="Text Placeholder 2">
            <a:extLst>
              <a:ext uri="{FF2B5EF4-FFF2-40B4-BE49-F238E27FC236}">
                <a16:creationId xmlns:a16="http://schemas.microsoft.com/office/drawing/2014/main" id="{C1FDB150-A403-C9DC-3DFB-623738E659F1}"/>
              </a:ext>
            </a:extLst>
          </p:cNvPr>
          <p:cNvSpPr>
            <a:spLocks noGrp="1"/>
          </p:cNvSpPr>
          <p:nvPr>
            <p:ph type="body" sz="half" idx="11"/>
          </p:nvPr>
        </p:nvSpPr>
        <p:spPr>
          <a:xfrm>
            <a:off x="292328" y="1331595"/>
            <a:ext cx="3159532" cy="1331595"/>
          </a:xfrm>
        </p:spPr>
        <p:txBody>
          <a:bodyPr/>
          <a:lstStyle/>
          <a:p>
            <a:pPr marL="342900" indent="-342900">
              <a:buAutoNum type="arabicPeriod"/>
            </a:pPr>
            <a:r>
              <a:rPr lang="sv-SE" sz="1200" dirty="0">
                <a:latin typeface="Arial" panose="020B0604020202020204" pitchFamily="34" charset="0"/>
                <a:cs typeface="Arial" panose="020B0604020202020204" pitchFamily="34" charset="0"/>
              </a:rPr>
              <a:t>Välj Andra inhemska språket svenska / Andra inhemska språket finska / befriande</a:t>
            </a:r>
          </a:p>
          <a:p>
            <a:pPr marL="342900" indent="-342900">
              <a:buAutoNum type="arabicPeriod"/>
            </a:pPr>
            <a:r>
              <a:rPr lang="sv-SE" sz="1200" dirty="0">
                <a:latin typeface="Arial" panose="020B0604020202020204" pitchFamily="34" charset="0"/>
                <a:cs typeface="Arial" panose="020B0604020202020204" pitchFamily="34" charset="0"/>
              </a:rPr>
              <a:t>De prov som ska göras väljs automatiskt när valet svenska / finska görs</a:t>
            </a:r>
            <a:endParaRPr lang="en-US" sz="1200" dirty="0"/>
          </a:p>
          <a:p>
            <a:pPr marL="171450" indent="-171450">
              <a:buFont typeface="Arial" panose="020B0604020202020204" pitchFamily="34" charset="0"/>
              <a:buChar char="•"/>
            </a:pPr>
            <a:endParaRPr lang="fi-FI" sz="1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A94A8E4-90ED-00A4-7664-46F242397C0F}"/>
              </a:ext>
            </a:extLst>
          </p:cNvPr>
          <p:cNvPicPr>
            <a:picLocks noChangeAspect="1"/>
          </p:cNvPicPr>
          <p:nvPr/>
        </p:nvPicPr>
        <p:blipFill rotWithShape="1">
          <a:blip r:embed="rId2"/>
          <a:srcRect l="1207"/>
          <a:stretch/>
        </p:blipFill>
        <p:spPr>
          <a:xfrm>
            <a:off x="3451860" y="1322196"/>
            <a:ext cx="5692140" cy="1767338"/>
          </a:xfrm>
          <a:prstGeom prst="rect">
            <a:avLst/>
          </a:prstGeom>
        </p:spPr>
      </p:pic>
      <p:sp>
        <p:nvSpPr>
          <p:cNvPr id="6" name="Text Placeholder 2">
            <a:extLst>
              <a:ext uri="{FF2B5EF4-FFF2-40B4-BE49-F238E27FC236}">
                <a16:creationId xmlns:a16="http://schemas.microsoft.com/office/drawing/2014/main" id="{74BC20C9-09A3-10C7-F94F-8D41C3FA0B6C}"/>
              </a:ext>
            </a:extLst>
          </p:cNvPr>
          <p:cNvSpPr txBox="1">
            <a:spLocks/>
          </p:cNvSpPr>
          <p:nvPr/>
        </p:nvSpPr>
        <p:spPr>
          <a:xfrm>
            <a:off x="292328" y="3089534"/>
            <a:ext cx="3159532" cy="1331595"/>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2100" b="1" kern="1200" baseline="0">
                <a:solidFill>
                  <a:schemeClr val="tx1"/>
                </a:solidFill>
                <a:latin typeface="+mn-lt"/>
                <a:ea typeface="+mn-ea"/>
                <a:cs typeface="+mn-cs"/>
              </a:defRPr>
            </a:lvl1pPr>
            <a:lvl2pPr marL="628650" indent="-271463"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04863" indent="-17621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marL="342900" indent="-342900">
              <a:buFont typeface="Arial" panose="020B0604020202020204" pitchFamily="34" charset="0"/>
              <a:buAutoNum type="arabicPeriod"/>
            </a:pPr>
            <a:r>
              <a:rPr lang="sv-SE" sz="1200" dirty="0">
                <a:latin typeface="Arial" panose="020B0604020202020204" pitchFamily="34" charset="0"/>
                <a:cs typeface="Arial" panose="020B0604020202020204" pitchFamily="34" charset="0"/>
              </a:rPr>
              <a:t>Välj det främmande språk du vill ha</a:t>
            </a:r>
          </a:p>
          <a:p>
            <a:pPr marL="342900" indent="-342900">
              <a:buFont typeface="Arial" panose="020B0604020202020204" pitchFamily="34" charset="0"/>
              <a:buAutoNum type="arabicPeriod"/>
            </a:pPr>
            <a:r>
              <a:rPr lang="sv-SE" sz="1200" dirty="0">
                <a:latin typeface="Arial" panose="020B0604020202020204" pitchFamily="34" charset="0"/>
                <a:cs typeface="Arial" panose="020B0604020202020204" pitchFamily="34" charset="0"/>
              </a:rPr>
              <a:t>Välj kursen/kurser du vill ha. Se till att valen uppfyller villkoren för muntlig (o) och skriftlig (w) kompetens: antingen o, w eller o + w.</a:t>
            </a:r>
            <a:endParaRPr lang="fi-FI" sz="12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7FCEFA3-0DFF-F8B1-6201-7B163FC54760}"/>
              </a:ext>
            </a:extLst>
          </p:cNvPr>
          <p:cNvPicPr>
            <a:picLocks noChangeAspect="1"/>
          </p:cNvPicPr>
          <p:nvPr/>
        </p:nvPicPr>
        <p:blipFill>
          <a:blip r:embed="rId3"/>
          <a:stretch>
            <a:fillRect/>
          </a:stretch>
        </p:blipFill>
        <p:spPr>
          <a:xfrm>
            <a:off x="3451860" y="3393118"/>
            <a:ext cx="5692140" cy="1112058"/>
          </a:xfrm>
          <a:prstGeom prst="rect">
            <a:avLst/>
          </a:prstGeom>
        </p:spPr>
      </p:pic>
    </p:spTree>
    <p:extLst>
      <p:ext uri="{BB962C8B-B14F-4D97-AF65-F5344CB8AC3E}">
        <p14:creationId xmlns:p14="http://schemas.microsoft.com/office/powerpoint/2010/main" val="2936507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11D1CC-BA28-FEFA-A3A9-7B3D8D82E3C5}"/>
              </a:ext>
            </a:extLst>
          </p:cNvPr>
          <p:cNvSpPr>
            <a:spLocks noGrp="1"/>
          </p:cNvSpPr>
          <p:nvPr>
            <p:ph type="body" sz="half" idx="10"/>
          </p:nvPr>
        </p:nvSpPr>
        <p:spPr>
          <a:xfrm>
            <a:off x="292329" y="28438"/>
            <a:ext cx="8443978" cy="999574"/>
          </a:xfrm>
        </p:spPr>
        <p:txBody>
          <a:bodyPr/>
          <a:lstStyle/>
          <a:p>
            <a:r>
              <a:rPr lang="en-US" sz="3200" dirty="0"/>
              <a:t>Val av </a:t>
            </a:r>
            <a:r>
              <a:rPr lang="en-US" sz="3200" dirty="0" err="1"/>
              <a:t>kurser</a:t>
            </a:r>
            <a:r>
              <a:rPr lang="en-US" sz="3200" dirty="0"/>
              <a:t> till ISP: </a:t>
            </a:r>
            <a:r>
              <a:rPr lang="en-US" sz="3200" dirty="0" err="1"/>
              <a:t>huvudämne</a:t>
            </a:r>
            <a:endParaRPr lang="en-US" sz="3200" dirty="0"/>
          </a:p>
        </p:txBody>
      </p:sp>
      <p:sp>
        <p:nvSpPr>
          <p:cNvPr id="9" name="TextBox 8">
            <a:extLst>
              <a:ext uri="{FF2B5EF4-FFF2-40B4-BE49-F238E27FC236}">
                <a16:creationId xmlns:a16="http://schemas.microsoft.com/office/drawing/2014/main" id="{390298D3-B455-DBDF-2D75-632C461EB728}"/>
              </a:ext>
            </a:extLst>
          </p:cNvPr>
          <p:cNvSpPr txBox="1"/>
          <p:nvPr/>
        </p:nvSpPr>
        <p:spPr>
          <a:xfrm>
            <a:off x="6035040" y="702852"/>
            <a:ext cx="3011805" cy="3785652"/>
          </a:xfrm>
          <a:prstGeom prst="rect">
            <a:avLst/>
          </a:prstGeom>
          <a:noFill/>
        </p:spPr>
        <p:txBody>
          <a:bodyPr wrap="square" rtlCol="0">
            <a:spAutoFit/>
          </a:bodyPr>
          <a:lstStyle/>
          <a:p>
            <a:pPr marL="342900" indent="-342900">
              <a:buFont typeface="+mj-lt"/>
              <a:buAutoNum type="arabicPeriod"/>
            </a:pPr>
            <a:r>
              <a:rPr lang="sv-SE" sz="1200" b="1" dirty="0">
                <a:latin typeface="Arial" panose="020B0604020202020204" pitchFamily="34" charset="0"/>
                <a:cs typeface="Arial" panose="020B0604020202020204" pitchFamily="34" charset="0"/>
              </a:rPr>
              <a:t>Välj ett av de tre huvudämnena (det egentliga valet görs först i slutet av första året)</a:t>
            </a:r>
            <a:endParaRPr lang="en-US" sz="1200" b="1" dirty="0">
              <a:latin typeface="Arial" panose="020B0604020202020204" pitchFamily="34" charset="0"/>
              <a:cs typeface="Arial" panose="020B0604020202020204" pitchFamily="34" charset="0"/>
            </a:endParaRPr>
          </a:p>
          <a:p>
            <a:pPr marL="800100" lvl="1" indent="-342900">
              <a:buFont typeface="+mj-lt"/>
              <a:buAutoNum type="arabicPeriod"/>
            </a:pPr>
            <a:r>
              <a:rPr lang="en-US" sz="1200" b="1" dirty="0" err="1">
                <a:latin typeface="Arial" panose="020B0604020202020204" pitchFamily="34" charset="0"/>
                <a:cs typeface="Arial" panose="020B0604020202020204" pitchFamily="34" charset="0"/>
              </a:rPr>
              <a:t>Bioprodukter</a:t>
            </a:r>
            <a:endParaRPr lang="en-US" sz="1200" b="1" dirty="0">
              <a:latin typeface="Arial" panose="020B0604020202020204" pitchFamily="34" charset="0"/>
              <a:cs typeface="Arial" panose="020B0604020202020204" pitchFamily="34" charset="0"/>
            </a:endParaRPr>
          </a:p>
          <a:p>
            <a:pPr marL="800100" lvl="1" indent="-342900">
              <a:buFont typeface="+mj-lt"/>
              <a:buAutoNum type="arabicPeriod"/>
            </a:pPr>
            <a:r>
              <a:rPr lang="en-US" sz="1200" b="1" dirty="0">
                <a:latin typeface="Arial" panose="020B0604020202020204" pitchFamily="34" charset="0"/>
                <a:cs typeface="Arial" panose="020B0604020202020204" pitchFamily="34" charset="0"/>
              </a:rPr>
              <a:t>Kemi </a:t>
            </a:r>
            <a:r>
              <a:rPr lang="en-US" sz="1200" b="1" dirty="0" err="1">
                <a:latin typeface="Arial" panose="020B0604020202020204" pitchFamily="34" charset="0"/>
                <a:cs typeface="Arial" panose="020B0604020202020204" pitchFamily="34" charset="0"/>
              </a:rPr>
              <a:t>och</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materialvetenskap</a:t>
            </a:r>
            <a:endParaRPr lang="en-US" sz="1200" b="1" dirty="0">
              <a:latin typeface="Arial" panose="020B0604020202020204" pitchFamily="34" charset="0"/>
              <a:cs typeface="Arial" panose="020B0604020202020204" pitchFamily="34" charset="0"/>
            </a:endParaRPr>
          </a:p>
          <a:p>
            <a:pPr marL="800100" lvl="1" indent="-342900">
              <a:buFont typeface="+mj-lt"/>
              <a:buAutoNum type="arabicPeriod"/>
            </a:pPr>
            <a:r>
              <a:rPr lang="en-US" sz="1200" b="1" dirty="0" err="1">
                <a:latin typeface="Arial" panose="020B0604020202020204" pitchFamily="34" charset="0"/>
                <a:cs typeface="Arial" panose="020B0604020202020204" pitchFamily="34" charset="0"/>
              </a:rPr>
              <a:t>Kemiteknik</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och</a:t>
            </a:r>
            <a:r>
              <a:rPr lang="en-US" sz="1200" b="1" dirty="0">
                <a:latin typeface="Arial" panose="020B0604020202020204" pitchFamily="34" charset="0"/>
                <a:cs typeface="Arial" panose="020B0604020202020204" pitchFamily="34" charset="0"/>
              </a:rPr>
              <a:t> processer</a:t>
            </a:r>
          </a:p>
          <a:p>
            <a:pPr marL="800100" lvl="1" indent="-342900">
              <a:buFont typeface="+mj-lt"/>
              <a:buAutoNum type="arabicPeriod"/>
            </a:pPr>
            <a:endParaRPr lang="en-US" sz="1200" b="1" dirty="0">
              <a:latin typeface="Arial" panose="020B0604020202020204" pitchFamily="34" charset="0"/>
              <a:cs typeface="Arial" panose="020B0604020202020204" pitchFamily="34" charset="0"/>
            </a:endParaRPr>
          </a:p>
          <a:p>
            <a:pPr marL="342900" indent="-342900">
              <a:buFont typeface="+mj-lt"/>
              <a:buAutoNum type="arabicPeriod"/>
            </a:pPr>
            <a:endParaRPr lang="en-US" sz="1200" b="1" dirty="0">
              <a:latin typeface="Arial" panose="020B0604020202020204" pitchFamily="34" charset="0"/>
              <a:cs typeface="Arial" panose="020B0604020202020204" pitchFamily="34" charset="0"/>
            </a:endParaRPr>
          </a:p>
          <a:p>
            <a:pPr marL="342900" indent="-342900">
              <a:buFont typeface="+mj-lt"/>
              <a:buAutoNum type="arabicPeriod"/>
            </a:pPr>
            <a:r>
              <a:rPr lang="sv-SE" sz="1200" b="1" dirty="0">
                <a:latin typeface="Arial" panose="020B0604020202020204" pitchFamily="34" charset="0"/>
                <a:cs typeface="Arial" panose="020B0604020202020204" pitchFamily="34" charset="0"/>
              </a:rPr>
              <a:t>Välj en obligatorisk statistik- och sannolikhetskurs</a:t>
            </a:r>
          </a:p>
          <a:p>
            <a:pPr marL="342900" indent="-342900">
              <a:buFont typeface="+mj-lt"/>
              <a:buAutoNum type="arabicPeriod"/>
            </a:pPr>
            <a:r>
              <a:rPr lang="sv-SE" sz="1200" b="1" dirty="0">
                <a:latin typeface="Arial" panose="020B0604020202020204" pitchFamily="34" charset="0"/>
                <a:cs typeface="Arial" panose="020B0604020202020204" pitchFamily="34" charset="0"/>
              </a:rPr>
              <a:t>Välj en obligatorisk fysikkurs (Materiens struktur eller atomstruktur och spektroskopi)</a:t>
            </a:r>
          </a:p>
          <a:p>
            <a:pPr marL="342900" indent="-342900">
              <a:buFont typeface="+mj-lt"/>
              <a:buAutoNum type="arabicPeriod"/>
            </a:pPr>
            <a:endParaRPr lang="en-US" sz="1200" b="1"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Obligatoriska</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kurser</a:t>
            </a:r>
            <a:r>
              <a:rPr lang="en-US" sz="1200" b="1" dirty="0">
                <a:latin typeface="Arial" panose="020B0604020202020204" pitchFamily="34" charset="0"/>
                <a:cs typeface="Arial" panose="020B0604020202020204" pitchFamily="34" charset="0"/>
              </a:rPr>
              <a:t> visas </a:t>
            </a:r>
            <a:r>
              <a:rPr lang="en-US" sz="1200" b="1" dirty="0" err="1">
                <a:latin typeface="Arial" panose="020B0604020202020204" pitchFamily="34" charset="0"/>
                <a:cs typeface="Arial" panose="020B0604020202020204" pitchFamily="34" charset="0"/>
              </a:rPr>
              <a:t>automatiskt</a:t>
            </a:r>
            <a:r>
              <a:rPr lang="en-US" sz="1200" b="1" dirty="0">
                <a:latin typeface="Arial" panose="020B0604020202020204" pitchFamily="34" charset="0"/>
                <a:cs typeface="Arial" panose="020B0604020202020204" pitchFamily="34" charset="0"/>
              </a:rPr>
              <a:t>.</a:t>
            </a:r>
          </a:p>
          <a:p>
            <a:endParaRPr lang="en-US" sz="1200" b="1" dirty="0">
              <a:latin typeface="Arial" panose="020B0604020202020204" pitchFamily="34" charset="0"/>
              <a:cs typeface="Arial" panose="020B0604020202020204" pitchFamily="34" charset="0"/>
            </a:endParaRPr>
          </a:p>
          <a:p>
            <a:r>
              <a:rPr lang="sv-SE" sz="1200" b="1" dirty="0">
                <a:latin typeface="Arial" panose="020B0604020202020204" pitchFamily="34" charset="0"/>
                <a:cs typeface="Arial" panose="020B0604020202020204" pitchFamily="34" charset="0"/>
              </a:rPr>
              <a:t>Andra huvudämnesval (10 sp valfritt) nu eller i början av andra året.</a:t>
            </a:r>
            <a:endParaRPr lang="fi-FI" sz="1200" b="1" dirty="0"/>
          </a:p>
        </p:txBody>
      </p:sp>
      <p:pic>
        <p:nvPicPr>
          <p:cNvPr id="10" name="Picture 9">
            <a:extLst>
              <a:ext uri="{FF2B5EF4-FFF2-40B4-BE49-F238E27FC236}">
                <a16:creationId xmlns:a16="http://schemas.microsoft.com/office/drawing/2014/main" id="{9D4AEC71-7891-9B02-FA37-44BA9CDC60CF}"/>
              </a:ext>
            </a:extLst>
          </p:cNvPr>
          <p:cNvPicPr>
            <a:picLocks noChangeAspect="1"/>
          </p:cNvPicPr>
          <p:nvPr/>
        </p:nvPicPr>
        <p:blipFill rotWithShape="1">
          <a:blip r:embed="rId2"/>
          <a:srcRect l="16330" r="1"/>
          <a:stretch/>
        </p:blipFill>
        <p:spPr>
          <a:xfrm>
            <a:off x="292330" y="702852"/>
            <a:ext cx="5364530" cy="1332564"/>
          </a:xfrm>
          <a:prstGeom prst="rect">
            <a:avLst/>
          </a:prstGeom>
        </p:spPr>
      </p:pic>
      <p:pic>
        <p:nvPicPr>
          <p:cNvPr id="11" name="Picture 10">
            <a:extLst>
              <a:ext uri="{FF2B5EF4-FFF2-40B4-BE49-F238E27FC236}">
                <a16:creationId xmlns:a16="http://schemas.microsoft.com/office/drawing/2014/main" id="{E0D7D98F-A2B1-6077-FD50-2AF55E63E83B}"/>
              </a:ext>
            </a:extLst>
          </p:cNvPr>
          <p:cNvPicPr>
            <a:picLocks noChangeAspect="1"/>
          </p:cNvPicPr>
          <p:nvPr/>
        </p:nvPicPr>
        <p:blipFill>
          <a:blip r:embed="rId3"/>
          <a:stretch>
            <a:fillRect/>
          </a:stretch>
        </p:blipFill>
        <p:spPr>
          <a:xfrm>
            <a:off x="292330" y="2249037"/>
            <a:ext cx="2746499" cy="1996354"/>
          </a:xfrm>
          <a:prstGeom prst="rect">
            <a:avLst/>
          </a:prstGeom>
        </p:spPr>
      </p:pic>
      <p:pic>
        <p:nvPicPr>
          <p:cNvPr id="12" name="Picture 11">
            <a:extLst>
              <a:ext uri="{FF2B5EF4-FFF2-40B4-BE49-F238E27FC236}">
                <a16:creationId xmlns:a16="http://schemas.microsoft.com/office/drawing/2014/main" id="{1348AB24-8171-BD59-3DD3-C65592967AC6}"/>
              </a:ext>
            </a:extLst>
          </p:cNvPr>
          <p:cNvPicPr>
            <a:picLocks noChangeAspect="1"/>
          </p:cNvPicPr>
          <p:nvPr/>
        </p:nvPicPr>
        <p:blipFill>
          <a:blip r:embed="rId4"/>
          <a:stretch>
            <a:fillRect/>
          </a:stretch>
        </p:blipFill>
        <p:spPr>
          <a:xfrm>
            <a:off x="3133487" y="2249037"/>
            <a:ext cx="2761661" cy="1734347"/>
          </a:xfrm>
          <a:prstGeom prst="rect">
            <a:avLst/>
          </a:prstGeom>
        </p:spPr>
      </p:pic>
    </p:spTree>
    <p:extLst>
      <p:ext uri="{BB962C8B-B14F-4D97-AF65-F5344CB8AC3E}">
        <p14:creationId xmlns:p14="http://schemas.microsoft.com/office/powerpoint/2010/main" val="213230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11D1CC-BA28-FEFA-A3A9-7B3D8D82E3C5}"/>
              </a:ext>
            </a:extLst>
          </p:cNvPr>
          <p:cNvSpPr>
            <a:spLocks noGrp="1"/>
          </p:cNvSpPr>
          <p:nvPr>
            <p:ph type="body" sz="half" idx="10"/>
          </p:nvPr>
        </p:nvSpPr>
        <p:spPr>
          <a:xfrm>
            <a:off x="292329" y="28438"/>
            <a:ext cx="8443978" cy="999574"/>
          </a:xfrm>
        </p:spPr>
        <p:txBody>
          <a:bodyPr/>
          <a:lstStyle/>
          <a:p>
            <a:r>
              <a:rPr lang="en-US" sz="3200" dirty="0"/>
              <a:t>Val av </a:t>
            </a:r>
            <a:r>
              <a:rPr lang="en-US" sz="3200" dirty="0" err="1"/>
              <a:t>kurser</a:t>
            </a:r>
            <a:r>
              <a:rPr lang="en-US" sz="3200" dirty="0"/>
              <a:t> till ISP: </a:t>
            </a:r>
            <a:r>
              <a:rPr lang="en-US" sz="3200" dirty="0" err="1"/>
              <a:t>biämne</a:t>
            </a:r>
            <a:endParaRPr lang="en-US" sz="3200" dirty="0"/>
          </a:p>
        </p:txBody>
      </p:sp>
      <p:pic>
        <p:nvPicPr>
          <p:cNvPr id="3" name="Picture 2">
            <a:extLst>
              <a:ext uri="{FF2B5EF4-FFF2-40B4-BE49-F238E27FC236}">
                <a16:creationId xmlns:a16="http://schemas.microsoft.com/office/drawing/2014/main" id="{34C42ED0-FEB4-014A-EA3A-9DBA9476A8E7}"/>
              </a:ext>
            </a:extLst>
          </p:cNvPr>
          <p:cNvPicPr>
            <a:picLocks noChangeAspect="1"/>
          </p:cNvPicPr>
          <p:nvPr/>
        </p:nvPicPr>
        <p:blipFill>
          <a:blip r:embed="rId3"/>
          <a:stretch>
            <a:fillRect/>
          </a:stretch>
        </p:blipFill>
        <p:spPr>
          <a:xfrm>
            <a:off x="292329" y="1188490"/>
            <a:ext cx="4279671" cy="1452994"/>
          </a:xfrm>
          <a:prstGeom prst="rect">
            <a:avLst/>
          </a:prstGeom>
        </p:spPr>
      </p:pic>
      <p:sp>
        <p:nvSpPr>
          <p:cNvPr id="4" name="TextBox 3">
            <a:extLst>
              <a:ext uri="{FF2B5EF4-FFF2-40B4-BE49-F238E27FC236}">
                <a16:creationId xmlns:a16="http://schemas.microsoft.com/office/drawing/2014/main" id="{0DDFDD0A-E3F3-C30A-9C11-5AC49CE60488}"/>
              </a:ext>
            </a:extLst>
          </p:cNvPr>
          <p:cNvSpPr txBox="1"/>
          <p:nvPr/>
        </p:nvSpPr>
        <p:spPr>
          <a:xfrm>
            <a:off x="4916782" y="1028012"/>
            <a:ext cx="3819525" cy="2585323"/>
          </a:xfrm>
          <a:prstGeom prst="rect">
            <a:avLst/>
          </a:prstGeom>
          <a:noFill/>
        </p:spPr>
        <p:txBody>
          <a:bodyPr wrap="square" rtlCol="0">
            <a:spAutoFit/>
          </a:bodyPr>
          <a:lstStyle/>
          <a:p>
            <a:pPr marL="342900" indent="-342900">
              <a:buAutoNum type="arabicPeriod"/>
            </a:pPr>
            <a:r>
              <a:rPr lang="en-US" dirty="0" err="1">
                <a:latin typeface="Arial" panose="020B0604020202020204" pitchFamily="34" charset="0"/>
                <a:cs typeface="Arial" panose="020B0604020202020204" pitchFamily="34" charset="0"/>
              </a:rPr>
              <a:t>Hitta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ett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biämne</a:t>
            </a:r>
            <a:r>
              <a:rPr lang="en-US" dirty="0">
                <a:latin typeface="Arial" panose="020B0604020202020204" pitchFamily="34" charset="0"/>
                <a:cs typeface="Arial" panose="020B0604020202020204" pitchFamily="34" charset="0"/>
              </a:rPr>
              <a:t> med </a:t>
            </a:r>
            <a:r>
              <a:rPr lang="en-US" dirty="0" err="1">
                <a:latin typeface="Arial" panose="020B0604020202020204" pitchFamily="34" charset="0"/>
                <a:cs typeface="Arial" panose="020B0604020202020204" pitchFamily="34" charset="0"/>
                <a:hlinkClick r:id="rId4"/>
              </a:rPr>
              <a:t>Studentguidens</a:t>
            </a:r>
            <a:r>
              <a:rPr lang="en-US" dirty="0">
                <a:latin typeface="Arial" panose="020B0604020202020204" pitchFamily="34" charset="0"/>
                <a:cs typeface="Arial" panose="020B0604020202020204" pitchFamily="34" charset="0"/>
                <a:hlinkClick r:id="rId4"/>
              </a:rPr>
              <a:t> </a:t>
            </a:r>
            <a:r>
              <a:rPr lang="en-US" dirty="0" err="1">
                <a:latin typeface="Arial" panose="020B0604020202020204" pitchFamily="34" charset="0"/>
                <a:cs typeface="Arial" panose="020B0604020202020204" pitchFamily="34" charset="0"/>
                <a:hlinkClick r:id="rId4"/>
              </a:rPr>
              <a:t>biämnes</a:t>
            </a:r>
            <a:r>
              <a:rPr lang="en-US" dirty="0">
                <a:latin typeface="Arial" panose="020B0604020202020204" pitchFamily="34" charset="0"/>
                <a:cs typeface="Arial" panose="020B0604020202020204" pitchFamily="34" charset="0"/>
                <a:hlinkClick r:id="rId4"/>
              </a:rPr>
              <a:t> </a:t>
            </a:r>
            <a:r>
              <a:rPr lang="en-US" dirty="0" err="1">
                <a:latin typeface="Arial" panose="020B0604020202020204" pitchFamily="34" charset="0"/>
                <a:cs typeface="Arial" panose="020B0604020202020204" pitchFamily="34" charset="0"/>
                <a:hlinkClick r:id="rId4"/>
              </a:rPr>
              <a:t>sökmaskin</a:t>
            </a:r>
            <a:endParaRPr lang="en-US" dirty="0">
              <a:latin typeface="Arial" panose="020B0604020202020204" pitchFamily="34" charset="0"/>
              <a:cs typeface="Arial" panose="020B0604020202020204" pitchFamily="34" charset="0"/>
            </a:endParaRPr>
          </a:p>
          <a:p>
            <a:pPr marL="342900" indent="-342900">
              <a:buAutoNum type="arabicPeriod"/>
            </a:pPr>
            <a:r>
              <a:rPr lang="sv-SE" dirty="0">
                <a:latin typeface="Arial" panose="020B0604020202020204" pitchFamily="34" charset="0"/>
                <a:cs typeface="Arial" panose="020B0604020202020204" pitchFamily="34" charset="0"/>
              </a:rPr>
              <a:t>Lägg till ett biämne genom att klicka på rubriken Biämne och sök med studiehelhetens namn under Lägg till studieplanen</a:t>
            </a:r>
          </a:p>
          <a:p>
            <a:pPr marL="342900" indent="-342900">
              <a:buAutoNum type="arabicPeriod"/>
            </a:pPr>
            <a:r>
              <a:rPr lang="en-US" dirty="0" err="1">
                <a:latin typeface="Arial" panose="020B0604020202020204" pitchFamily="34" charset="0"/>
                <a:cs typeface="Arial" panose="020B0604020202020204" pitchFamily="34" charset="0"/>
              </a:rPr>
              <a:t>Gör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val</a:t>
            </a:r>
            <a:r>
              <a:rPr lang="en-US" dirty="0">
                <a:latin typeface="Arial" panose="020B0604020202020204" pitchFamily="34" charset="0"/>
                <a:cs typeface="Arial" panose="020B0604020202020204" pitchFamily="34" charset="0"/>
              </a:rPr>
              <a:t> för </a:t>
            </a:r>
            <a:r>
              <a:rPr lang="en-US" dirty="0" err="1">
                <a:latin typeface="Arial" panose="020B0604020202020204" pitchFamily="34" charset="0"/>
                <a:cs typeface="Arial" panose="020B0604020202020204" pitchFamily="34" charset="0"/>
              </a:rPr>
              <a:t>biämet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enligt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instruktionerna</a:t>
            </a:r>
            <a:r>
              <a:rPr lang="en-US" dirty="0">
                <a:latin typeface="Arial" panose="020B0604020202020204" pitchFamily="34" charset="0"/>
                <a:cs typeface="Arial" panose="020B0604020202020204" pitchFamily="34" charset="0"/>
              </a:rPr>
              <a:t> 20–25 </a:t>
            </a:r>
            <a:r>
              <a:rPr lang="en-US" dirty="0" err="1">
                <a:latin typeface="Arial" panose="020B0604020202020204" pitchFamily="34" charset="0"/>
                <a:cs typeface="Arial" panose="020B0604020202020204" pitchFamily="34" charset="0"/>
              </a:rPr>
              <a:t>sp</a:t>
            </a:r>
            <a:endParaRPr lang="en-US"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sv-SE" b="1" dirty="0" err="1">
                <a:latin typeface="Arial" panose="020B0604020202020204" pitchFamily="34" charset="0"/>
                <a:cs typeface="Arial" panose="020B0604020202020204" pitchFamily="34" charset="0"/>
              </a:rPr>
              <a:t>Biämen</a:t>
            </a:r>
            <a:r>
              <a:rPr lang="sv-SE" b="1" dirty="0">
                <a:latin typeface="Arial" panose="020B0604020202020204" pitchFamily="34" charset="0"/>
                <a:cs typeface="Arial" panose="020B0604020202020204" pitchFamily="34" charset="0"/>
              </a:rPr>
              <a:t> har ofta vissa obligatoriska kurser eller studievägar; överväg dem när du gör val.</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6374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11D1CC-BA28-FEFA-A3A9-7B3D8D82E3C5}"/>
              </a:ext>
            </a:extLst>
          </p:cNvPr>
          <p:cNvSpPr>
            <a:spLocks noGrp="1"/>
          </p:cNvSpPr>
          <p:nvPr>
            <p:ph type="body" sz="half" idx="10"/>
          </p:nvPr>
        </p:nvSpPr>
        <p:spPr>
          <a:xfrm>
            <a:off x="292329" y="28438"/>
            <a:ext cx="8443978" cy="999574"/>
          </a:xfrm>
        </p:spPr>
        <p:txBody>
          <a:bodyPr/>
          <a:lstStyle/>
          <a:p>
            <a:r>
              <a:rPr lang="en-US" sz="3200" dirty="0"/>
              <a:t>Val av </a:t>
            </a:r>
            <a:r>
              <a:rPr lang="en-US" sz="3200" dirty="0" err="1"/>
              <a:t>kurser</a:t>
            </a:r>
            <a:r>
              <a:rPr lang="en-US" sz="3200" dirty="0"/>
              <a:t> till ISP: </a:t>
            </a:r>
            <a:r>
              <a:rPr lang="en-US" sz="3200" dirty="0" err="1"/>
              <a:t>fritt</a:t>
            </a:r>
            <a:r>
              <a:rPr lang="en-US" sz="3200" dirty="0"/>
              <a:t> </a:t>
            </a:r>
            <a:r>
              <a:rPr lang="en-US" sz="3200" dirty="0" err="1"/>
              <a:t>valbara</a:t>
            </a:r>
            <a:r>
              <a:rPr lang="en-US" sz="3200" dirty="0"/>
              <a:t> studier</a:t>
            </a:r>
          </a:p>
        </p:txBody>
      </p:sp>
      <p:pic>
        <p:nvPicPr>
          <p:cNvPr id="5" name="Picture 4">
            <a:extLst>
              <a:ext uri="{FF2B5EF4-FFF2-40B4-BE49-F238E27FC236}">
                <a16:creationId xmlns:a16="http://schemas.microsoft.com/office/drawing/2014/main" id="{0BDFB435-62F5-B65C-3C5E-49DCF4455871}"/>
              </a:ext>
            </a:extLst>
          </p:cNvPr>
          <p:cNvPicPr>
            <a:picLocks noChangeAspect="1"/>
          </p:cNvPicPr>
          <p:nvPr/>
        </p:nvPicPr>
        <p:blipFill>
          <a:blip r:embed="rId3"/>
          <a:stretch>
            <a:fillRect/>
          </a:stretch>
        </p:blipFill>
        <p:spPr>
          <a:xfrm>
            <a:off x="292329" y="1239613"/>
            <a:ext cx="4454436" cy="2262044"/>
          </a:xfrm>
          <a:prstGeom prst="rect">
            <a:avLst/>
          </a:prstGeom>
        </p:spPr>
      </p:pic>
      <p:sp>
        <p:nvSpPr>
          <p:cNvPr id="6" name="TextBox 5">
            <a:extLst>
              <a:ext uri="{FF2B5EF4-FFF2-40B4-BE49-F238E27FC236}">
                <a16:creationId xmlns:a16="http://schemas.microsoft.com/office/drawing/2014/main" id="{A3D7FD6C-1E2F-6200-6813-14F8A8AC36E5}"/>
              </a:ext>
            </a:extLst>
          </p:cNvPr>
          <p:cNvSpPr txBox="1"/>
          <p:nvPr/>
        </p:nvSpPr>
        <p:spPr>
          <a:xfrm>
            <a:off x="4869183" y="1239614"/>
            <a:ext cx="3867123" cy="1962076"/>
          </a:xfrm>
          <a:prstGeom prst="rect">
            <a:avLst/>
          </a:prstGeom>
          <a:noFill/>
        </p:spPr>
        <p:txBody>
          <a:bodyPr wrap="square" rtlCol="0">
            <a:spAutoFit/>
          </a:bodyPr>
          <a:lstStyle/>
          <a:p>
            <a:pPr marL="285750" indent="-285750">
              <a:buFont typeface="Arial" panose="020B0604020202020204" pitchFamily="34" charset="0"/>
              <a:buChar char="•"/>
            </a:pPr>
            <a:r>
              <a:rPr lang="sv-SE" dirty="0"/>
              <a:t>Du kan söka efter intressanta kurser med hjälp av sökfunktionen.</a:t>
            </a:r>
          </a:p>
          <a:p>
            <a:pPr marL="285750" indent="-285750">
              <a:buFont typeface="Arial" panose="020B0604020202020204" pitchFamily="34" charset="0"/>
              <a:buChar char="•"/>
            </a:pPr>
            <a:r>
              <a:rPr lang="sv-SE" dirty="0"/>
              <a:t>Kurser som är relevanta för kemiteknikstudier har lagts till strukturen, men du kan välja vilka som </a:t>
            </a:r>
            <a:r>
              <a:rPr lang="sv-SE" dirty="0" err="1"/>
              <a:t>hälst</a:t>
            </a:r>
            <a:r>
              <a:rPr lang="sv-SE" dirty="0"/>
              <a:t> kurser du är intresserad av antingen vid Aalto eller vid andra universitet.</a:t>
            </a:r>
          </a:p>
          <a:p>
            <a:pPr marL="285750" indent="-285750">
              <a:buFont typeface="Arial" panose="020B0604020202020204" pitchFamily="34" charset="0"/>
              <a:buChar char="•"/>
            </a:pPr>
            <a:r>
              <a:rPr lang="en-US" dirty="0" err="1"/>
              <a:t>Kom</a:t>
            </a:r>
            <a:r>
              <a:rPr lang="en-US" dirty="0"/>
              <a:t> </a:t>
            </a:r>
            <a:r>
              <a:rPr lang="en-US" dirty="0" err="1"/>
              <a:t>även</a:t>
            </a:r>
            <a:r>
              <a:rPr lang="en-US" dirty="0"/>
              <a:t> </a:t>
            </a:r>
            <a:r>
              <a:rPr lang="en-US" dirty="0" err="1"/>
              <a:t>och</a:t>
            </a:r>
            <a:r>
              <a:rPr lang="en-US" dirty="0"/>
              <a:t> </a:t>
            </a:r>
            <a:r>
              <a:rPr lang="en-US" dirty="0" err="1"/>
              <a:t>hör</a:t>
            </a:r>
            <a:r>
              <a:rPr lang="en-US" dirty="0"/>
              <a:t> om </a:t>
            </a:r>
            <a:r>
              <a:rPr lang="en-US" dirty="0" err="1"/>
              <a:t>tillgodoläsandet</a:t>
            </a:r>
            <a:r>
              <a:rPr lang="en-US" dirty="0"/>
              <a:t> av </a:t>
            </a:r>
            <a:r>
              <a:rPr lang="en-US" dirty="0" err="1"/>
              <a:t>tidigare</a:t>
            </a:r>
            <a:r>
              <a:rPr lang="en-US" dirty="0"/>
              <a:t> </a:t>
            </a:r>
            <a:r>
              <a:rPr lang="en-US" dirty="0" err="1"/>
              <a:t>utföra</a:t>
            </a:r>
            <a:r>
              <a:rPr lang="en-US" dirty="0"/>
              <a:t> studier kl. 15.15</a:t>
            </a:r>
            <a:endParaRPr lang="fi-FI" dirty="0"/>
          </a:p>
        </p:txBody>
      </p:sp>
      <p:sp>
        <p:nvSpPr>
          <p:cNvPr id="7" name="TextBox 6">
            <a:extLst>
              <a:ext uri="{FF2B5EF4-FFF2-40B4-BE49-F238E27FC236}">
                <a16:creationId xmlns:a16="http://schemas.microsoft.com/office/drawing/2014/main" id="{38A54D31-EE75-8F7A-BC36-13DED7B47D19}"/>
              </a:ext>
            </a:extLst>
          </p:cNvPr>
          <p:cNvSpPr txBox="1"/>
          <p:nvPr/>
        </p:nvSpPr>
        <p:spPr>
          <a:xfrm>
            <a:off x="292330" y="3582642"/>
            <a:ext cx="8137296" cy="923330"/>
          </a:xfrm>
          <a:prstGeom prst="rect">
            <a:avLst/>
          </a:prstGeom>
          <a:noFill/>
        </p:spPr>
        <p:txBody>
          <a:bodyPr wrap="square" rtlCol="0">
            <a:spAutoFit/>
          </a:bodyPr>
          <a:lstStyle/>
          <a:p>
            <a:pPr marL="285750" indent="-285750">
              <a:buFont typeface="Arial" panose="020B0604020202020204" pitchFamily="34" charset="0"/>
              <a:buChar char="•"/>
            </a:pPr>
            <a:r>
              <a:rPr lang="sv-SE" dirty="0"/>
              <a:t>Fritt valbara studier ska utgöra 15–20 sp i din examen, beroende på biämnets omfattning</a:t>
            </a:r>
            <a:r>
              <a:rPr lang="en-US" dirty="0"/>
              <a:t>.</a:t>
            </a:r>
          </a:p>
          <a:p>
            <a:pPr marL="285750" indent="-285750">
              <a:buFont typeface="Arial" panose="020B0604020202020204" pitchFamily="34" charset="0"/>
              <a:buChar char="•"/>
            </a:pPr>
            <a:r>
              <a:rPr lang="sv-SE" dirty="0"/>
              <a:t>Efter dessa val bör omfattningen av examen vara 180 sp.</a:t>
            </a:r>
          </a:p>
          <a:p>
            <a:pPr marL="285750" indent="-285750">
              <a:buFont typeface="Arial" panose="020B0604020202020204" pitchFamily="34" charset="0"/>
              <a:buChar char="•"/>
            </a:pPr>
            <a:r>
              <a:rPr lang="sv-SE" b="1" dirty="0"/>
              <a:t>Saknar du kurser kommer kommentaren "Val saknas" att dyka upp i examens olika delar</a:t>
            </a:r>
          </a:p>
          <a:p>
            <a:pPr marL="285750" indent="-285750">
              <a:buFont typeface="Arial" panose="020B0604020202020204" pitchFamily="34" charset="0"/>
              <a:buChar char="•"/>
            </a:pPr>
            <a:r>
              <a:rPr lang="sv-SE" b="1" dirty="0"/>
              <a:t>Om du valt för många kurser kommenterar Sisu "mot reglerna"</a:t>
            </a:r>
            <a:endParaRPr lang="fi-FI" b="1" dirty="0"/>
          </a:p>
        </p:txBody>
      </p:sp>
      <p:sp>
        <p:nvSpPr>
          <p:cNvPr id="8" name="Oval 7">
            <a:extLst>
              <a:ext uri="{FF2B5EF4-FFF2-40B4-BE49-F238E27FC236}">
                <a16:creationId xmlns:a16="http://schemas.microsoft.com/office/drawing/2014/main" id="{B08209B5-37A4-9C8C-F5D4-E0346DB08160}"/>
              </a:ext>
            </a:extLst>
          </p:cNvPr>
          <p:cNvSpPr/>
          <p:nvPr/>
        </p:nvSpPr>
        <p:spPr>
          <a:xfrm>
            <a:off x="2284428" y="1365884"/>
            <a:ext cx="733092" cy="1583055"/>
          </a:xfrm>
          <a:prstGeom prst="ellipse">
            <a:avLst/>
          </a:prstGeom>
          <a:noFill/>
          <a:ln w="19050">
            <a:solidFill>
              <a:srgbClr val="EF3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Oval 8">
            <a:extLst>
              <a:ext uri="{FF2B5EF4-FFF2-40B4-BE49-F238E27FC236}">
                <a16:creationId xmlns:a16="http://schemas.microsoft.com/office/drawing/2014/main" id="{1BADC1A3-B5E1-DA82-7FAE-D835C984A54A}"/>
              </a:ext>
            </a:extLst>
          </p:cNvPr>
          <p:cNvSpPr/>
          <p:nvPr/>
        </p:nvSpPr>
        <p:spPr>
          <a:xfrm>
            <a:off x="3515595" y="2411730"/>
            <a:ext cx="1176419" cy="400050"/>
          </a:xfrm>
          <a:prstGeom prst="ellipse">
            <a:avLst/>
          </a:prstGeom>
          <a:noFill/>
          <a:ln w="19050">
            <a:solidFill>
              <a:srgbClr val="EF3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Oval 9">
            <a:extLst>
              <a:ext uri="{FF2B5EF4-FFF2-40B4-BE49-F238E27FC236}">
                <a16:creationId xmlns:a16="http://schemas.microsoft.com/office/drawing/2014/main" id="{85E4F850-6016-3E80-8FF0-54DCCAFE4AC2}"/>
              </a:ext>
            </a:extLst>
          </p:cNvPr>
          <p:cNvSpPr/>
          <p:nvPr/>
        </p:nvSpPr>
        <p:spPr>
          <a:xfrm>
            <a:off x="3515594" y="2811780"/>
            <a:ext cx="1176419" cy="770861"/>
          </a:xfrm>
          <a:prstGeom prst="ellipse">
            <a:avLst/>
          </a:prstGeom>
          <a:noFill/>
          <a:ln w="19050">
            <a:solidFill>
              <a:srgbClr val="EF3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650328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2C39DD-BD20-4845-118A-D80EA75EEC50}"/>
              </a:ext>
            </a:extLst>
          </p:cNvPr>
          <p:cNvSpPr>
            <a:spLocks noGrp="1"/>
          </p:cNvSpPr>
          <p:nvPr>
            <p:ph type="body" sz="half" idx="2"/>
          </p:nvPr>
        </p:nvSpPr>
        <p:spPr>
          <a:xfrm>
            <a:off x="287339" y="817245"/>
            <a:ext cx="3204424" cy="3466755"/>
          </a:xfrm>
        </p:spPr>
        <p:txBody>
          <a:bodyPr/>
          <a:lstStyle/>
          <a:p>
            <a:pPr marL="171450" indent="-171450">
              <a:buFont typeface="Arial" panose="020B0604020202020204" pitchFamily="34" charset="0"/>
              <a:buChar char="•"/>
            </a:pPr>
            <a:r>
              <a:rPr lang="sv-SE" sz="1200" dirty="0"/>
              <a:t>I tidslinje-vyn kan du schemalägga dina valda studier på läsår och perioder.</a:t>
            </a:r>
          </a:p>
          <a:p>
            <a:pPr marL="171450" indent="-171450">
              <a:buFont typeface="Arial" panose="020B0604020202020204" pitchFamily="34" charset="0"/>
              <a:buChar char="•"/>
            </a:pPr>
            <a:r>
              <a:rPr lang="sv-SE" sz="1200" dirty="0"/>
              <a:t>Överst i vyn finns en tidslinje på vilken kurserna är inlagda.</a:t>
            </a:r>
          </a:p>
          <a:p>
            <a:pPr marL="171450" indent="-171450">
              <a:buFont typeface="Arial" panose="020B0604020202020204" pitchFamily="34" charset="0"/>
              <a:buChar char="•"/>
            </a:pPr>
            <a:r>
              <a:rPr lang="sv-SE" sz="1200" dirty="0"/>
              <a:t>Välj </a:t>
            </a:r>
            <a:r>
              <a:rPr lang="sv-SE" sz="1200" i="1" dirty="0"/>
              <a:t>Tajmingsmodell</a:t>
            </a:r>
            <a:r>
              <a:rPr lang="sv-SE" sz="1200" dirty="0"/>
              <a:t> från vänster och aktivera tajmingsmodellen </a:t>
            </a:r>
            <a:r>
              <a:rPr lang="sv-SE" sz="1200" i="1" dirty="0"/>
              <a:t>CHEM kandi, 1:a år 2023</a:t>
            </a:r>
            <a:endParaRPr lang="fi-FI" sz="1200" i="1" dirty="0"/>
          </a:p>
          <a:p>
            <a:pPr marL="171450" indent="-171450">
              <a:buFont typeface="Arial" panose="020B0604020202020204" pitchFamily="34" charset="0"/>
              <a:buChar char="•"/>
            </a:pPr>
            <a:r>
              <a:rPr lang="sv-SE" sz="1200" dirty="0"/>
              <a:t>Välj längst ner i vyn </a:t>
            </a:r>
            <a:r>
              <a:rPr lang="sv-SE" sz="1200" i="1" dirty="0"/>
              <a:t>Placera ej schemalagda studieavsnitt på tidslinjen </a:t>
            </a:r>
            <a:r>
              <a:rPr lang="sv-SE" sz="1200" dirty="0"/>
              <a:t>och schemalägg de studieavsnitt som ännu inte har schemalagts.</a:t>
            </a:r>
            <a:endParaRPr lang="fi-FI" sz="1200" dirty="0"/>
          </a:p>
          <a:p>
            <a:pPr marL="171450" indent="-171450">
              <a:buFont typeface="Arial" panose="020B0604020202020204" pitchFamily="34" charset="0"/>
              <a:buChar char="•"/>
            </a:pPr>
            <a:r>
              <a:rPr lang="sv-SE" sz="1200" dirty="0"/>
              <a:t>Placering på tidslinjen påbörjas genom att trycka på pilen i studieenheten.</a:t>
            </a:r>
          </a:p>
          <a:p>
            <a:pPr marL="171450" indent="-171450">
              <a:buFont typeface="Arial" panose="020B0604020202020204" pitchFamily="34" charset="0"/>
              <a:buChar char="•"/>
            </a:pPr>
            <a:r>
              <a:rPr lang="sv-SE" sz="1200" dirty="0"/>
              <a:t>Förläng vid behov kursens längd från trepunktsmenyn </a:t>
            </a:r>
            <a:r>
              <a:rPr lang="sv-SE" sz="1200" i="1" dirty="0"/>
              <a:t>Ändra längd.</a:t>
            </a:r>
            <a:endParaRPr lang="en-US" sz="1200" i="1" dirty="0"/>
          </a:p>
        </p:txBody>
      </p:sp>
      <p:sp>
        <p:nvSpPr>
          <p:cNvPr id="4" name="Text Placeholder 3">
            <a:extLst>
              <a:ext uri="{FF2B5EF4-FFF2-40B4-BE49-F238E27FC236}">
                <a16:creationId xmlns:a16="http://schemas.microsoft.com/office/drawing/2014/main" id="{9D5D4C79-E5D0-0AA0-EC40-AEBAEF83F88D}"/>
              </a:ext>
            </a:extLst>
          </p:cNvPr>
          <p:cNvSpPr>
            <a:spLocks noGrp="1"/>
          </p:cNvSpPr>
          <p:nvPr>
            <p:ph type="body" sz="half" idx="10"/>
          </p:nvPr>
        </p:nvSpPr>
        <p:spPr>
          <a:xfrm>
            <a:off x="287338" y="34800"/>
            <a:ext cx="8682682" cy="1041475"/>
          </a:xfrm>
        </p:spPr>
        <p:txBody>
          <a:bodyPr/>
          <a:lstStyle/>
          <a:p>
            <a:r>
              <a:rPr lang="en-US" dirty="0" err="1"/>
              <a:t>Tajming</a:t>
            </a:r>
            <a:r>
              <a:rPr lang="en-US" dirty="0"/>
              <a:t>: </a:t>
            </a:r>
            <a:r>
              <a:rPr lang="en-US" dirty="0" err="1"/>
              <a:t>läsår</a:t>
            </a:r>
            <a:r>
              <a:rPr lang="en-US" dirty="0"/>
              <a:t> </a:t>
            </a:r>
            <a:r>
              <a:rPr lang="en-US" dirty="0" err="1"/>
              <a:t>och</a:t>
            </a:r>
            <a:r>
              <a:rPr lang="en-US" dirty="0"/>
              <a:t> </a:t>
            </a:r>
            <a:r>
              <a:rPr lang="en-US" dirty="0" err="1"/>
              <a:t>perioder</a:t>
            </a:r>
            <a:endParaRPr lang="en-US" dirty="0"/>
          </a:p>
        </p:txBody>
      </p:sp>
      <p:pic>
        <p:nvPicPr>
          <p:cNvPr id="7" name="Picture 6">
            <a:extLst>
              <a:ext uri="{FF2B5EF4-FFF2-40B4-BE49-F238E27FC236}">
                <a16:creationId xmlns:a16="http://schemas.microsoft.com/office/drawing/2014/main" id="{98449493-4B09-3BE2-E762-4718A8CE8330}"/>
              </a:ext>
            </a:extLst>
          </p:cNvPr>
          <p:cNvPicPr>
            <a:picLocks noChangeAspect="1"/>
          </p:cNvPicPr>
          <p:nvPr/>
        </p:nvPicPr>
        <p:blipFill>
          <a:blip r:embed="rId2"/>
          <a:stretch>
            <a:fillRect/>
          </a:stretch>
        </p:blipFill>
        <p:spPr>
          <a:xfrm>
            <a:off x="3491762" y="817245"/>
            <a:ext cx="5652238" cy="2302543"/>
          </a:xfrm>
          <a:prstGeom prst="rect">
            <a:avLst/>
          </a:prstGeom>
        </p:spPr>
      </p:pic>
      <p:sp>
        <p:nvSpPr>
          <p:cNvPr id="8" name="Oval 7">
            <a:extLst>
              <a:ext uri="{FF2B5EF4-FFF2-40B4-BE49-F238E27FC236}">
                <a16:creationId xmlns:a16="http://schemas.microsoft.com/office/drawing/2014/main" id="{8B6CD98E-2AF3-2AC4-43C5-38A1AA299AF4}"/>
              </a:ext>
            </a:extLst>
          </p:cNvPr>
          <p:cNvSpPr/>
          <p:nvPr/>
        </p:nvSpPr>
        <p:spPr>
          <a:xfrm>
            <a:off x="3425538" y="1681843"/>
            <a:ext cx="232062" cy="702945"/>
          </a:xfrm>
          <a:prstGeom prst="ellipse">
            <a:avLst/>
          </a:prstGeom>
          <a:noFill/>
          <a:ln w="19050">
            <a:solidFill>
              <a:srgbClr val="EF3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Oval 8">
            <a:extLst>
              <a:ext uri="{FF2B5EF4-FFF2-40B4-BE49-F238E27FC236}">
                <a16:creationId xmlns:a16="http://schemas.microsoft.com/office/drawing/2014/main" id="{E86E7400-7F74-2FB7-8F0C-DC1B1E262A26}"/>
              </a:ext>
            </a:extLst>
          </p:cNvPr>
          <p:cNvSpPr/>
          <p:nvPr/>
        </p:nvSpPr>
        <p:spPr>
          <a:xfrm>
            <a:off x="5743576" y="2899138"/>
            <a:ext cx="1137284" cy="342900"/>
          </a:xfrm>
          <a:prstGeom prst="ellipse">
            <a:avLst/>
          </a:prstGeom>
          <a:noFill/>
          <a:ln w="19050">
            <a:solidFill>
              <a:srgbClr val="EF3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extBox 9">
            <a:extLst>
              <a:ext uri="{FF2B5EF4-FFF2-40B4-BE49-F238E27FC236}">
                <a16:creationId xmlns:a16="http://schemas.microsoft.com/office/drawing/2014/main" id="{9F269BD6-95CE-779B-B66F-C697E73C2106}"/>
              </a:ext>
            </a:extLst>
          </p:cNvPr>
          <p:cNvSpPr txBox="1"/>
          <p:nvPr/>
        </p:nvSpPr>
        <p:spPr>
          <a:xfrm>
            <a:off x="3425537" y="3253009"/>
            <a:ext cx="5544483" cy="1338828"/>
          </a:xfrm>
          <a:prstGeom prst="rect">
            <a:avLst/>
          </a:prstGeom>
          <a:noFill/>
        </p:spPr>
        <p:txBody>
          <a:bodyPr wrap="square" rtlCol="0">
            <a:spAutoFit/>
          </a:bodyPr>
          <a:lstStyle/>
          <a:p>
            <a:pPr marL="285750" indent="-285750">
              <a:lnSpc>
                <a:spcPct val="100000"/>
              </a:lnSpc>
              <a:buFont typeface="Arial" panose="020B0604020202020204" pitchFamily="34" charset="0"/>
              <a:buChar char="•"/>
            </a:pPr>
            <a:r>
              <a:rPr lang="sv-SE" dirty="0">
                <a:latin typeface="Arial" panose="020B0604020202020204" pitchFamily="34" charset="0"/>
                <a:cs typeface="Arial" panose="020B0604020202020204" pitchFamily="34" charset="0"/>
              </a:rPr>
              <a:t>Om information markerats på kursgenomförandemetoden, inom vilken/vilka perioder det är möjligt att genomföra kursen, visas dessa tider som en gråzon (Planerad undervisningstid).</a:t>
            </a:r>
          </a:p>
          <a:p>
            <a:pPr marL="285750" indent="-285750">
              <a:lnSpc>
                <a:spcPct val="100000"/>
              </a:lnSpc>
              <a:buFont typeface="Arial" panose="020B0604020202020204" pitchFamily="34" charset="0"/>
              <a:buChar char="•"/>
            </a:pPr>
            <a:r>
              <a:rPr lang="sv-SE" dirty="0">
                <a:latin typeface="Arial" panose="020B0604020202020204" pitchFamily="34" charset="0"/>
                <a:cs typeface="Arial" panose="020B0604020202020204" pitchFamily="34" charset="0"/>
              </a:rPr>
              <a:t>Du kan ändå lägga kursen till en annan period.</a:t>
            </a:r>
          </a:p>
          <a:p>
            <a:pPr marL="285750" indent="-285750">
              <a:lnSpc>
                <a:spcPct val="100000"/>
              </a:lnSpc>
              <a:buFont typeface="Arial" panose="020B0604020202020204" pitchFamily="34" charset="0"/>
              <a:buChar char="•"/>
            </a:pPr>
            <a:r>
              <a:rPr lang="sv-SE" altLang="fi-FI" dirty="0">
                <a:latin typeface="Arial" panose="020B0604020202020204" pitchFamily="34" charset="0"/>
              </a:rPr>
              <a:t>Du kan göra din egen anteckning i schemaläggningsvyn (t.ex. utbyte) uppe till höger under Lägg till din egen anteckning.</a:t>
            </a:r>
            <a:endParaRPr lang="fi-FI" altLang="fi-FI" dirty="0">
              <a:latin typeface="Arial" panose="020B0604020202020204" pitchFamily="34" charset="0"/>
            </a:endParaRPr>
          </a:p>
        </p:txBody>
      </p:sp>
    </p:spTree>
    <p:extLst>
      <p:ext uri="{BB962C8B-B14F-4D97-AF65-F5344CB8AC3E}">
        <p14:creationId xmlns:p14="http://schemas.microsoft.com/office/powerpoint/2010/main" val="212939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A2F485-0323-3F6F-BE09-F1E4B2A6D5CE}"/>
              </a:ext>
            </a:extLst>
          </p:cNvPr>
          <p:cNvSpPr>
            <a:spLocks noGrp="1"/>
          </p:cNvSpPr>
          <p:nvPr>
            <p:ph type="body" sz="half" idx="10"/>
          </p:nvPr>
        </p:nvSpPr>
        <p:spPr/>
        <p:txBody>
          <a:bodyPr/>
          <a:lstStyle/>
          <a:p>
            <a:r>
              <a:rPr lang="en-US" dirty="0" err="1"/>
              <a:t>Tajming</a:t>
            </a:r>
            <a:r>
              <a:rPr lang="en-US" dirty="0"/>
              <a:t>: </a:t>
            </a:r>
            <a:r>
              <a:rPr lang="en-US" dirty="0" err="1"/>
              <a:t>studiekalender</a:t>
            </a:r>
            <a:endParaRPr lang="en-US" dirty="0"/>
          </a:p>
        </p:txBody>
      </p:sp>
      <p:sp>
        <p:nvSpPr>
          <p:cNvPr id="3" name="Text Placeholder 2">
            <a:extLst>
              <a:ext uri="{FF2B5EF4-FFF2-40B4-BE49-F238E27FC236}">
                <a16:creationId xmlns:a16="http://schemas.microsoft.com/office/drawing/2014/main" id="{03BEC237-CA04-9D18-C3F7-55D9EA5BE1E6}"/>
              </a:ext>
            </a:extLst>
          </p:cNvPr>
          <p:cNvSpPr>
            <a:spLocks noGrp="1"/>
          </p:cNvSpPr>
          <p:nvPr>
            <p:ph type="body" sz="half" idx="11"/>
          </p:nvPr>
        </p:nvSpPr>
        <p:spPr/>
        <p:txBody>
          <a:bodyPr/>
          <a:lstStyle/>
          <a:p>
            <a:pPr marL="342900" indent="-342900">
              <a:buFont typeface="Arial" panose="020B0604020202020204" pitchFamily="34" charset="0"/>
              <a:buChar char="•"/>
            </a:pPr>
            <a:r>
              <a:rPr lang="sv-SE" dirty="0"/>
              <a:t>När du har planerat dina studier i delen Studiestruktur schemalägger du dem i delen Timing och planerar ordningen på lektionerna i delen Studiekalender.</a:t>
            </a:r>
          </a:p>
          <a:p>
            <a:pPr marL="342900" indent="-342900">
              <a:buFont typeface="Arial" panose="020B0604020202020204" pitchFamily="34" charset="0"/>
              <a:buChar char="•"/>
            </a:pPr>
            <a:r>
              <a:rPr lang="sv-SE" dirty="0"/>
              <a:t>Kalendern har vecko- och månadsvyer</a:t>
            </a:r>
          </a:p>
          <a:p>
            <a:pPr marL="342900" indent="-342900">
              <a:buFont typeface="Arial" panose="020B0604020202020204" pitchFamily="34" charset="0"/>
              <a:buChar char="•"/>
            </a:pPr>
            <a:r>
              <a:rPr lang="sv-SE" dirty="0"/>
              <a:t>Notera att läraren berättar mer om föreläsningarna och övningarna i början av kursen</a:t>
            </a:r>
            <a:endParaRPr lang="en-US" dirty="0"/>
          </a:p>
          <a:p>
            <a:pPr marL="971550" lvl="1" indent="-342900"/>
            <a:r>
              <a:rPr lang="sv-SE" dirty="0"/>
              <a:t>Till exempel kan det finnas många långa labb i kalendern för en viss vecka, men det är tillfällen då du </a:t>
            </a:r>
            <a:r>
              <a:rPr lang="sv-SE" i="1" dirty="0"/>
              <a:t>kan delta</a:t>
            </a:r>
            <a:r>
              <a:rPr lang="sv-SE" dirty="0"/>
              <a:t> i labben</a:t>
            </a:r>
            <a:endParaRPr lang="en-US" i="1" dirty="0"/>
          </a:p>
          <a:p>
            <a:pPr marL="342900" indent="-342900">
              <a:buFont typeface="Arial" panose="020B0604020202020204" pitchFamily="34" charset="0"/>
              <a:buChar char="•"/>
            </a:pPr>
            <a:r>
              <a:rPr lang="en-US" dirty="0"/>
              <a:t>Se </a:t>
            </a:r>
            <a:r>
              <a:rPr lang="en-US" dirty="0" err="1"/>
              <a:t>mer</a:t>
            </a:r>
            <a:r>
              <a:rPr lang="en-US" dirty="0"/>
              <a:t> </a:t>
            </a:r>
            <a:r>
              <a:rPr lang="en-US" dirty="0" err="1"/>
              <a:t>på</a:t>
            </a:r>
            <a:r>
              <a:rPr lang="en-US" dirty="0"/>
              <a:t> </a:t>
            </a:r>
            <a:r>
              <a:rPr lang="en-US" dirty="0">
                <a:hlinkClick r:id="rId3"/>
              </a:rPr>
              <a:t>Sisus </a:t>
            </a:r>
            <a:r>
              <a:rPr lang="en-US" dirty="0" err="1">
                <a:hlinkClick r:id="rId3"/>
              </a:rPr>
              <a:t>studiekalender-instruktioner</a:t>
            </a:r>
            <a:endParaRPr lang="en-US" dirty="0"/>
          </a:p>
        </p:txBody>
      </p:sp>
    </p:spTree>
    <p:extLst>
      <p:ext uri="{BB962C8B-B14F-4D97-AF65-F5344CB8AC3E}">
        <p14:creationId xmlns:p14="http://schemas.microsoft.com/office/powerpoint/2010/main" val="834948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lack and white picture of a person pointing at another person&#10;&#10;Description automatically generated with low confidence">
            <a:extLst>
              <a:ext uri="{FF2B5EF4-FFF2-40B4-BE49-F238E27FC236}">
                <a16:creationId xmlns:a16="http://schemas.microsoft.com/office/drawing/2014/main" id="{F476A4E5-016B-D22D-F617-BBA1B1D85D0A}"/>
              </a:ext>
            </a:extLst>
          </p:cNvPr>
          <p:cNvPicPr>
            <a:picLocks noGrp="1" noChangeAspect="1"/>
          </p:cNvPicPr>
          <p:nvPr>
            <p:ph type="pic" idx="11"/>
          </p:nvPr>
        </p:nvPicPr>
        <p:blipFill rotWithShape="1">
          <a:blip r:embed="rId2"/>
          <a:srcRect t="-8002" b="-8002"/>
          <a:stretch/>
        </p:blipFill>
        <p:spPr>
          <a:xfrm>
            <a:off x="4710793" y="0"/>
            <a:ext cx="4433207" cy="5143500"/>
          </a:xfrm>
        </p:spPr>
      </p:pic>
      <p:sp>
        <p:nvSpPr>
          <p:cNvPr id="3" name="Text Placeholder 2">
            <a:extLst>
              <a:ext uri="{FF2B5EF4-FFF2-40B4-BE49-F238E27FC236}">
                <a16:creationId xmlns:a16="http://schemas.microsoft.com/office/drawing/2014/main" id="{11968916-79E7-1D36-EC88-6465DC5191BE}"/>
              </a:ext>
            </a:extLst>
          </p:cNvPr>
          <p:cNvSpPr>
            <a:spLocks noGrp="1"/>
          </p:cNvSpPr>
          <p:nvPr>
            <p:ph type="body" sz="half" idx="2"/>
          </p:nvPr>
        </p:nvSpPr>
        <p:spPr/>
        <p:txBody>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Du </a:t>
            </a:r>
            <a:r>
              <a:rPr lang="en-US" dirty="0" err="1">
                <a:latin typeface="Arial" panose="020B0604020202020204" pitchFamily="34" charset="0"/>
                <a:cs typeface="Arial" panose="020B0604020202020204" pitchFamily="34" charset="0"/>
              </a:rPr>
              <a:t>kan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gratulera</a:t>
            </a:r>
            <a:r>
              <a:rPr lang="en-US" dirty="0">
                <a:latin typeface="Arial" panose="020B0604020202020204" pitchFamily="34" charset="0"/>
                <a:cs typeface="Arial" panose="020B0604020202020204" pitchFamily="34" charset="0"/>
              </a:rPr>
              <a:t> dig </a:t>
            </a:r>
            <a:r>
              <a:rPr lang="en-US" dirty="0" err="1">
                <a:latin typeface="Arial" panose="020B0604020202020204" pitchFamily="34" charset="0"/>
                <a:cs typeface="Arial" panose="020B0604020202020204" pitchFamily="34" charset="0"/>
              </a:rPr>
              <a:t>över</a:t>
            </a:r>
            <a:r>
              <a:rPr lang="en-US" dirty="0">
                <a:latin typeface="Arial" panose="020B0604020202020204" pitchFamily="34" charset="0"/>
                <a:cs typeface="Arial" panose="020B0604020202020204" pitchFamily="34" charset="0"/>
              </a:rPr>
              <a:t> den </a:t>
            </a:r>
            <a:r>
              <a:rPr lang="en-US" dirty="0" err="1">
                <a:latin typeface="Arial" panose="020B0604020202020204" pitchFamily="34" charset="0"/>
                <a:cs typeface="Arial" panose="020B0604020202020204" pitchFamily="34" charset="0"/>
              </a:rPr>
              <a:t>första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versionen</a:t>
            </a:r>
            <a:r>
              <a:rPr lang="en-US" dirty="0">
                <a:latin typeface="Arial" panose="020B0604020202020204" pitchFamily="34" charset="0"/>
                <a:cs typeface="Arial" panose="020B0604020202020204" pitchFamily="34" charset="0"/>
              </a:rPr>
              <a:t> av ISP</a:t>
            </a:r>
          </a:p>
          <a:p>
            <a:pPr marL="342900" indent="-342900">
              <a:buFont typeface="Arial" panose="020B0604020202020204" pitchFamily="34" charset="0"/>
              <a:buChar char="•"/>
            </a:pPr>
            <a:r>
              <a:rPr lang="en-US" dirty="0" err="1">
                <a:latin typeface="Arial" panose="020B0604020202020204" pitchFamily="34" charset="0"/>
                <a:cs typeface="Arial" panose="020B0604020202020204" pitchFamily="34" charset="0"/>
              </a:rPr>
              <a:t>Förändringar</a:t>
            </a:r>
            <a:r>
              <a:rPr lang="en-US" dirty="0">
                <a:latin typeface="Arial" panose="020B0604020202020204" pitchFamily="34" charset="0"/>
                <a:cs typeface="Arial" panose="020B0604020202020204" pitchFamily="34" charset="0"/>
              </a:rPr>
              <a:t> till ISP </a:t>
            </a:r>
            <a:r>
              <a:rPr lang="en-US" dirty="0" err="1">
                <a:latin typeface="Arial" panose="020B0604020202020204" pitchFamily="34" charset="0"/>
                <a:cs typeface="Arial" panose="020B0604020202020204" pitchFamily="34" charset="0"/>
              </a:rPr>
              <a:t>kommer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säkert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senare</a:t>
            </a: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Om du </a:t>
            </a:r>
            <a:r>
              <a:rPr lang="en-US" dirty="0" err="1">
                <a:latin typeface="Arial" panose="020B0604020202020204" pitchFamily="34" charset="0"/>
                <a:cs typeface="Arial" panose="020B0604020202020204" pitchFamily="34" charset="0"/>
              </a:rPr>
              <a:t>är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osäker</a:t>
            </a:r>
            <a:r>
              <a:rPr lang="en-US" dirty="0">
                <a:latin typeface="Arial" panose="020B0604020202020204" pitchFamily="34" charset="0"/>
                <a:cs typeface="Arial" panose="020B0604020202020204" pitchFamily="34" charset="0"/>
              </a:rPr>
              <a:t> be om </a:t>
            </a:r>
            <a:r>
              <a:rPr lang="en-US" dirty="0" err="1">
                <a:latin typeface="Arial" panose="020B0604020202020204" pitchFamily="34" charset="0"/>
                <a:cs typeface="Arial" panose="020B0604020202020204" pitchFamily="34" charset="0"/>
              </a:rPr>
              <a:t>hjälp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från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studierådgivarna</a:t>
            </a: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750F984A-0021-DFE0-B408-6A9435381468}"/>
              </a:ext>
            </a:extLst>
          </p:cNvPr>
          <p:cNvSpPr>
            <a:spLocks noGrp="1"/>
          </p:cNvSpPr>
          <p:nvPr>
            <p:ph type="body" sz="half" idx="10"/>
          </p:nvPr>
        </p:nvSpPr>
        <p:spPr/>
        <p:txBody>
          <a:bodyPr/>
          <a:lstStyle/>
          <a:p>
            <a:r>
              <a:rPr lang="fi-FI" sz="3200" dirty="0" err="1"/>
              <a:t>När</a:t>
            </a:r>
            <a:r>
              <a:rPr lang="fi-FI" sz="3200" dirty="0"/>
              <a:t> du </a:t>
            </a:r>
            <a:r>
              <a:rPr lang="fi-FI" sz="3200" dirty="0" err="1"/>
              <a:t>fyllt</a:t>
            </a:r>
            <a:r>
              <a:rPr lang="fi-FI" sz="3200" dirty="0"/>
              <a:t> alla </a:t>
            </a:r>
            <a:r>
              <a:rPr lang="fi-FI" sz="3200" dirty="0" err="1"/>
              <a:t>delar</a:t>
            </a:r>
            <a:r>
              <a:rPr lang="fi-FI" sz="3200" dirty="0"/>
              <a:t> av ISP</a:t>
            </a:r>
            <a:endParaRPr lang="en-US" sz="3200" dirty="0"/>
          </a:p>
        </p:txBody>
      </p:sp>
    </p:spTree>
    <p:extLst>
      <p:ext uri="{BB962C8B-B14F-4D97-AF65-F5344CB8AC3E}">
        <p14:creationId xmlns:p14="http://schemas.microsoft.com/office/powerpoint/2010/main" val="4168127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968916-79E7-1D36-EC88-6465DC5191BE}"/>
              </a:ext>
            </a:extLst>
          </p:cNvPr>
          <p:cNvSpPr>
            <a:spLocks noGrp="1"/>
          </p:cNvSpPr>
          <p:nvPr>
            <p:ph type="body" sz="half" idx="2"/>
          </p:nvPr>
        </p:nvSpPr>
        <p:spPr/>
        <p:txBody>
          <a:bodyPr/>
          <a:lstStyle/>
          <a:p>
            <a:pPr marL="342900" indent="-342900">
              <a:buFont typeface="Arial" panose="020B0604020202020204" pitchFamily="34" charset="0"/>
              <a:buChar char="•"/>
            </a:pPr>
            <a:r>
              <a:rPr lang="sv-SE" sz="1800" dirty="0">
                <a:latin typeface="Arial" panose="020B0604020202020204" pitchFamily="34" charset="0"/>
                <a:cs typeface="Arial" panose="020B0604020202020204" pitchFamily="34" charset="0"/>
              </a:rPr>
              <a:t>Du har en giltig studierätt vid Aalto-universitetet</a:t>
            </a:r>
          </a:p>
          <a:p>
            <a:pPr marL="342900" indent="-342900">
              <a:buFont typeface="Arial" panose="020B0604020202020204" pitchFamily="34" charset="0"/>
              <a:buChar char="•"/>
            </a:pPr>
            <a:r>
              <a:rPr lang="sv-SE" sz="1800" dirty="0">
                <a:latin typeface="Arial" panose="020B0604020202020204" pitchFamily="34" charset="0"/>
                <a:cs typeface="Arial" panose="020B0604020202020204" pitchFamily="34" charset="0"/>
              </a:rPr>
              <a:t>Du har anmält dig som närvarande</a:t>
            </a:r>
          </a:p>
          <a:p>
            <a:pPr marL="342900" indent="-342900">
              <a:buFont typeface="Arial" panose="020B0604020202020204" pitchFamily="34" charset="0"/>
              <a:buChar char="•"/>
            </a:pPr>
            <a:r>
              <a:rPr lang="sv-SE" sz="1800" dirty="0">
                <a:latin typeface="Arial" panose="020B0604020202020204" pitchFamily="34" charset="0"/>
                <a:cs typeface="Arial" panose="020B0604020202020204" pitchFamily="34" charset="0"/>
              </a:rPr>
              <a:t>Kursen du anmäler dig till har lagts till din studieplan enligt din primära studierätt</a:t>
            </a:r>
            <a:endParaRPr lang="en-US" sz="18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750F984A-0021-DFE0-B408-6A9435381468}"/>
              </a:ext>
            </a:extLst>
          </p:cNvPr>
          <p:cNvSpPr>
            <a:spLocks noGrp="1"/>
          </p:cNvSpPr>
          <p:nvPr>
            <p:ph type="body" sz="half" idx="10"/>
          </p:nvPr>
        </p:nvSpPr>
        <p:spPr/>
        <p:txBody>
          <a:bodyPr/>
          <a:lstStyle/>
          <a:p>
            <a:r>
              <a:rPr lang="sv-SE" sz="2400" dirty="0"/>
              <a:t>Grundläggande krav för anmälan till kurser</a:t>
            </a:r>
            <a:endParaRPr lang="en-US" sz="2400" dirty="0"/>
          </a:p>
        </p:txBody>
      </p:sp>
      <p:pic>
        <p:nvPicPr>
          <p:cNvPr id="13" name="Picture Placeholder 12" descr="A person leaning against a wall&#10;&#10;Description automatically generated with medium confidence">
            <a:extLst>
              <a:ext uri="{FF2B5EF4-FFF2-40B4-BE49-F238E27FC236}">
                <a16:creationId xmlns:a16="http://schemas.microsoft.com/office/drawing/2014/main" id="{58A73352-EBB7-14A2-2D9C-84237B5768FC}"/>
              </a:ext>
            </a:extLst>
          </p:cNvPr>
          <p:cNvPicPr>
            <a:picLocks noGrp="1" noChangeAspect="1"/>
          </p:cNvPicPr>
          <p:nvPr>
            <p:ph type="pic" idx="11"/>
          </p:nvPr>
        </p:nvPicPr>
        <p:blipFill>
          <a:blip r:embed="rId2"/>
          <a:srcRect l="21262" r="21262"/>
          <a:stretch>
            <a:fillRect/>
          </a:stretch>
        </p:blipFill>
        <p:spPr/>
      </p:pic>
    </p:spTree>
    <p:extLst>
      <p:ext uri="{BB962C8B-B14F-4D97-AF65-F5344CB8AC3E}">
        <p14:creationId xmlns:p14="http://schemas.microsoft.com/office/powerpoint/2010/main" val="4010490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6FF54AA-52A9-3627-A321-6CA8678CDC70}"/>
              </a:ext>
            </a:extLst>
          </p:cNvPr>
          <p:cNvSpPr>
            <a:spLocks noGrp="1"/>
          </p:cNvSpPr>
          <p:nvPr>
            <p:ph type="body" sz="half" idx="10"/>
          </p:nvPr>
        </p:nvSpPr>
        <p:spPr>
          <a:xfrm>
            <a:off x="292328" y="28438"/>
            <a:ext cx="8492897" cy="763724"/>
          </a:xfrm>
        </p:spPr>
        <p:txBody>
          <a:bodyPr/>
          <a:lstStyle/>
          <a:p>
            <a:r>
              <a:rPr lang="en-US" sz="4000" dirty="0" err="1"/>
              <a:t>Anmälan</a:t>
            </a:r>
            <a:r>
              <a:rPr lang="en-US" sz="4000" dirty="0"/>
              <a:t> till </a:t>
            </a:r>
            <a:r>
              <a:rPr lang="en-US" sz="4000" dirty="0" err="1"/>
              <a:t>kurser</a:t>
            </a:r>
            <a:r>
              <a:rPr lang="en-US" sz="4000" dirty="0"/>
              <a:t> 1/3</a:t>
            </a:r>
          </a:p>
          <a:p>
            <a:endParaRPr lang="en-US" dirty="0"/>
          </a:p>
        </p:txBody>
      </p:sp>
      <p:sp>
        <p:nvSpPr>
          <p:cNvPr id="6" name="Content Placeholder 2">
            <a:extLst>
              <a:ext uri="{FF2B5EF4-FFF2-40B4-BE49-F238E27FC236}">
                <a16:creationId xmlns:a16="http://schemas.microsoft.com/office/drawing/2014/main" id="{3322EF93-A3BD-79D0-B3A9-C332B11CB7A3}"/>
              </a:ext>
            </a:extLst>
          </p:cNvPr>
          <p:cNvSpPr txBox="1">
            <a:spLocks/>
          </p:cNvSpPr>
          <p:nvPr/>
        </p:nvSpPr>
        <p:spPr>
          <a:xfrm>
            <a:off x="292328" y="792162"/>
            <a:ext cx="8605927" cy="2013903"/>
          </a:xfrm>
          <a:prstGeom prst="rect">
            <a:avLst/>
          </a:prstGeom>
        </p:spPr>
        <p:txBody>
          <a:bodyPr>
            <a:normAutofit fontScale="92500" lnSpcReduction="2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514350" indent="-514350">
              <a:buFont typeface="Arial"/>
              <a:buAutoNum type="arabicPeriod"/>
            </a:pPr>
            <a:r>
              <a:rPr lang="fi-FI" sz="2000" dirty="0" err="1">
                <a:solidFill>
                  <a:srgbClr val="172B4D"/>
                </a:solidFill>
              </a:rPr>
              <a:t>Klicka</a:t>
            </a:r>
            <a:r>
              <a:rPr lang="fi-FI" sz="2000" dirty="0">
                <a:solidFill>
                  <a:srgbClr val="172B4D"/>
                </a:solidFill>
              </a:rPr>
              <a:t> </a:t>
            </a:r>
            <a:r>
              <a:rPr lang="fi-FI" sz="2000" dirty="0" err="1">
                <a:solidFill>
                  <a:srgbClr val="172B4D"/>
                </a:solidFill>
              </a:rPr>
              <a:t>kurskoden</a:t>
            </a:r>
            <a:r>
              <a:rPr lang="fi-FI" sz="2000" dirty="0">
                <a:solidFill>
                  <a:srgbClr val="172B4D"/>
                </a:solidFill>
              </a:rPr>
              <a:t> </a:t>
            </a:r>
            <a:r>
              <a:rPr lang="fi-FI" sz="2000" dirty="0" err="1">
                <a:solidFill>
                  <a:srgbClr val="172B4D"/>
                </a:solidFill>
              </a:rPr>
              <a:t>den</a:t>
            </a:r>
            <a:r>
              <a:rPr lang="fi-FI" sz="2000" dirty="0">
                <a:solidFill>
                  <a:srgbClr val="172B4D"/>
                </a:solidFill>
              </a:rPr>
              <a:t> </a:t>
            </a:r>
            <a:r>
              <a:rPr lang="fi-FI" sz="2000" dirty="0" err="1">
                <a:solidFill>
                  <a:srgbClr val="172B4D"/>
                </a:solidFill>
              </a:rPr>
              <a:t>studieavsnit</a:t>
            </a:r>
            <a:r>
              <a:rPr lang="fi-FI" sz="2000" dirty="0">
                <a:solidFill>
                  <a:srgbClr val="172B4D"/>
                </a:solidFill>
              </a:rPr>
              <a:t> i </a:t>
            </a:r>
            <a:r>
              <a:rPr lang="fi-FI" sz="2000" dirty="0" err="1">
                <a:solidFill>
                  <a:srgbClr val="172B4D"/>
                </a:solidFill>
              </a:rPr>
              <a:t>din</a:t>
            </a:r>
            <a:r>
              <a:rPr lang="fi-FI" sz="2000" dirty="0">
                <a:solidFill>
                  <a:srgbClr val="172B4D"/>
                </a:solidFill>
              </a:rPr>
              <a:t> </a:t>
            </a:r>
            <a:r>
              <a:rPr lang="fi-FI" sz="2000" dirty="0" err="1">
                <a:solidFill>
                  <a:srgbClr val="172B4D"/>
                </a:solidFill>
              </a:rPr>
              <a:t>primära</a:t>
            </a:r>
            <a:r>
              <a:rPr lang="fi-FI" sz="2000" dirty="0">
                <a:solidFill>
                  <a:srgbClr val="172B4D"/>
                </a:solidFill>
              </a:rPr>
              <a:t> </a:t>
            </a:r>
            <a:r>
              <a:rPr lang="fi-FI" sz="2000" dirty="0" err="1">
                <a:solidFill>
                  <a:srgbClr val="172B4D"/>
                </a:solidFill>
              </a:rPr>
              <a:t>studieplan</a:t>
            </a:r>
            <a:r>
              <a:rPr lang="fi-FI" sz="2000" dirty="0">
                <a:solidFill>
                  <a:srgbClr val="172B4D"/>
                </a:solidFill>
              </a:rPr>
              <a:t> </a:t>
            </a:r>
            <a:r>
              <a:rPr lang="fi-FI" sz="2000" dirty="0" err="1">
                <a:solidFill>
                  <a:srgbClr val="172B4D"/>
                </a:solidFill>
              </a:rPr>
              <a:t>som</a:t>
            </a:r>
            <a:r>
              <a:rPr lang="fi-FI" sz="2000" dirty="0">
                <a:solidFill>
                  <a:srgbClr val="172B4D"/>
                </a:solidFill>
              </a:rPr>
              <a:t> du </a:t>
            </a:r>
            <a:r>
              <a:rPr lang="fi-FI" sz="2000" dirty="0" err="1">
                <a:solidFill>
                  <a:srgbClr val="172B4D"/>
                </a:solidFill>
              </a:rPr>
              <a:t>vill</a:t>
            </a:r>
            <a:r>
              <a:rPr lang="fi-FI" sz="2000" dirty="0">
                <a:solidFill>
                  <a:srgbClr val="172B4D"/>
                </a:solidFill>
              </a:rPr>
              <a:t> </a:t>
            </a:r>
            <a:r>
              <a:rPr lang="fi-FI" sz="2000" dirty="0" err="1">
                <a:solidFill>
                  <a:srgbClr val="172B4D"/>
                </a:solidFill>
              </a:rPr>
              <a:t>anmäla</a:t>
            </a:r>
            <a:r>
              <a:rPr lang="fi-FI" sz="2000" dirty="0">
                <a:solidFill>
                  <a:srgbClr val="172B4D"/>
                </a:solidFill>
              </a:rPr>
              <a:t> </a:t>
            </a:r>
            <a:r>
              <a:rPr lang="fi-FI" sz="2000" dirty="0" err="1">
                <a:solidFill>
                  <a:srgbClr val="172B4D"/>
                </a:solidFill>
              </a:rPr>
              <a:t>dig</a:t>
            </a:r>
            <a:r>
              <a:rPr lang="fi-FI" sz="2000" dirty="0">
                <a:solidFill>
                  <a:srgbClr val="172B4D"/>
                </a:solidFill>
              </a:rPr>
              <a:t> </a:t>
            </a:r>
            <a:r>
              <a:rPr lang="fi-FI" sz="2000" dirty="0" err="1">
                <a:solidFill>
                  <a:srgbClr val="172B4D"/>
                </a:solidFill>
              </a:rPr>
              <a:t>till</a:t>
            </a:r>
            <a:endParaRPr lang="fi-FI" sz="2000" dirty="0">
              <a:solidFill>
                <a:srgbClr val="172B4D"/>
              </a:solidFill>
            </a:endParaRPr>
          </a:p>
          <a:p>
            <a:pPr marL="514350" indent="-514350">
              <a:buFont typeface="Arial"/>
              <a:buAutoNum type="arabicPeriod"/>
            </a:pPr>
            <a:r>
              <a:rPr lang="fi-FI" sz="2000" dirty="0" err="1">
                <a:solidFill>
                  <a:srgbClr val="172B4D"/>
                </a:solidFill>
              </a:rPr>
              <a:t>Kontrollera</a:t>
            </a:r>
            <a:r>
              <a:rPr lang="fi-FI" sz="2000" dirty="0">
                <a:solidFill>
                  <a:srgbClr val="172B4D"/>
                </a:solidFill>
              </a:rPr>
              <a:t> </a:t>
            </a:r>
            <a:r>
              <a:rPr lang="fi-FI" sz="2000" dirty="0" err="1">
                <a:solidFill>
                  <a:srgbClr val="172B4D"/>
                </a:solidFill>
              </a:rPr>
              <a:t>vilken</a:t>
            </a:r>
            <a:r>
              <a:rPr lang="fi-FI" sz="2000" dirty="0">
                <a:solidFill>
                  <a:srgbClr val="172B4D"/>
                </a:solidFill>
              </a:rPr>
              <a:t> </a:t>
            </a:r>
            <a:r>
              <a:rPr lang="fi-FI" sz="2000" b="1" dirty="0">
                <a:solidFill>
                  <a:srgbClr val="172B4D"/>
                </a:solidFill>
              </a:rPr>
              <a:t>version</a:t>
            </a:r>
            <a:r>
              <a:rPr lang="fi-FI" sz="2000" dirty="0">
                <a:solidFill>
                  <a:srgbClr val="172B4D"/>
                </a:solidFill>
              </a:rPr>
              <a:t> </a:t>
            </a:r>
            <a:r>
              <a:rPr lang="fi-FI" sz="2000" dirty="0" err="1">
                <a:solidFill>
                  <a:srgbClr val="172B4D"/>
                </a:solidFill>
              </a:rPr>
              <a:t>som</a:t>
            </a:r>
            <a:r>
              <a:rPr lang="fi-FI" sz="2000" dirty="0">
                <a:solidFill>
                  <a:srgbClr val="172B4D"/>
                </a:solidFill>
              </a:rPr>
              <a:t> </a:t>
            </a:r>
            <a:r>
              <a:rPr lang="fi-FI" sz="2000" dirty="0" err="1">
                <a:solidFill>
                  <a:srgbClr val="172B4D"/>
                </a:solidFill>
              </a:rPr>
              <a:t>finns</a:t>
            </a:r>
            <a:r>
              <a:rPr lang="fi-FI" sz="2000" dirty="0">
                <a:solidFill>
                  <a:srgbClr val="172B4D"/>
                </a:solidFill>
              </a:rPr>
              <a:t> </a:t>
            </a:r>
            <a:r>
              <a:rPr lang="fi-FI" sz="2000" dirty="0" err="1">
                <a:solidFill>
                  <a:srgbClr val="172B4D"/>
                </a:solidFill>
              </a:rPr>
              <a:t>under</a:t>
            </a:r>
            <a:r>
              <a:rPr lang="fi-FI" sz="2000" dirty="0">
                <a:solidFill>
                  <a:srgbClr val="172B4D"/>
                </a:solidFill>
              </a:rPr>
              <a:t> </a:t>
            </a:r>
            <a:r>
              <a:rPr lang="fi-FI" sz="2000" dirty="0" err="1">
                <a:solidFill>
                  <a:srgbClr val="172B4D"/>
                </a:solidFill>
              </a:rPr>
              <a:t>namnet</a:t>
            </a:r>
            <a:r>
              <a:rPr lang="fi-FI" sz="2000" dirty="0">
                <a:solidFill>
                  <a:srgbClr val="172B4D"/>
                </a:solidFill>
              </a:rPr>
              <a:t> </a:t>
            </a:r>
            <a:r>
              <a:rPr lang="fi-FI" sz="2000" dirty="0" err="1">
                <a:solidFill>
                  <a:srgbClr val="172B4D"/>
                </a:solidFill>
              </a:rPr>
              <a:t>på</a:t>
            </a:r>
            <a:r>
              <a:rPr lang="fi-FI" sz="2000" dirty="0">
                <a:solidFill>
                  <a:srgbClr val="172B4D"/>
                </a:solidFill>
              </a:rPr>
              <a:t> </a:t>
            </a:r>
            <a:r>
              <a:rPr lang="fi-FI" sz="2000" dirty="0" err="1">
                <a:solidFill>
                  <a:srgbClr val="172B4D"/>
                </a:solidFill>
              </a:rPr>
              <a:t>studieavsnittet</a:t>
            </a:r>
            <a:r>
              <a:rPr lang="fi-FI" sz="2000" dirty="0">
                <a:solidFill>
                  <a:srgbClr val="172B4D"/>
                </a:solidFill>
              </a:rPr>
              <a:t> </a:t>
            </a:r>
            <a:r>
              <a:rPr lang="fi-FI" sz="2000" dirty="0" err="1">
                <a:solidFill>
                  <a:srgbClr val="172B4D"/>
                </a:solidFill>
              </a:rPr>
              <a:t>och</a:t>
            </a:r>
            <a:r>
              <a:rPr lang="fi-FI" sz="2000" dirty="0">
                <a:solidFill>
                  <a:srgbClr val="172B4D"/>
                </a:solidFill>
              </a:rPr>
              <a:t> </a:t>
            </a:r>
            <a:r>
              <a:rPr lang="fi-FI" sz="2000" dirty="0" err="1">
                <a:solidFill>
                  <a:srgbClr val="172B4D"/>
                </a:solidFill>
              </a:rPr>
              <a:t>ändra</a:t>
            </a:r>
            <a:r>
              <a:rPr lang="fi-FI" sz="2000" dirty="0">
                <a:solidFill>
                  <a:srgbClr val="172B4D"/>
                </a:solidFill>
              </a:rPr>
              <a:t> </a:t>
            </a:r>
            <a:r>
              <a:rPr lang="fi-FI" sz="2000" dirty="0" err="1">
                <a:solidFill>
                  <a:srgbClr val="172B4D"/>
                </a:solidFill>
              </a:rPr>
              <a:t>det</a:t>
            </a:r>
            <a:r>
              <a:rPr lang="fi-FI" sz="2000" dirty="0">
                <a:solidFill>
                  <a:srgbClr val="172B4D"/>
                </a:solidFill>
              </a:rPr>
              <a:t> </a:t>
            </a:r>
            <a:r>
              <a:rPr lang="fi-FI" sz="2000" dirty="0" err="1">
                <a:solidFill>
                  <a:srgbClr val="172B4D"/>
                </a:solidFill>
              </a:rPr>
              <a:t>vid</a:t>
            </a:r>
            <a:r>
              <a:rPr lang="fi-FI" sz="2000" dirty="0">
                <a:solidFill>
                  <a:srgbClr val="172B4D"/>
                </a:solidFill>
              </a:rPr>
              <a:t> </a:t>
            </a:r>
            <a:r>
              <a:rPr lang="fi-FI" sz="2000" dirty="0" err="1">
                <a:solidFill>
                  <a:srgbClr val="172B4D"/>
                </a:solidFill>
              </a:rPr>
              <a:t>behov</a:t>
            </a:r>
            <a:r>
              <a:rPr lang="fi-FI" sz="2000" dirty="0">
                <a:solidFill>
                  <a:srgbClr val="172B4D"/>
                </a:solidFill>
              </a:rPr>
              <a:t> </a:t>
            </a:r>
            <a:r>
              <a:rPr lang="fi-FI" sz="2000" dirty="0" err="1">
                <a:solidFill>
                  <a:srgbClr val="172B4D"/>
                </a:solidFill>
              </a:rPr>
              <a:t>till</a:t>
            </a:r>
            <a:r>
              <a:rPr lang="fi-FI" sz="2000" dirty="0">
                <a:solidFill>
                  <a:srgbClr val="172B4D"/>
                </a:solidFill>
              </a:rPr>
              <a:t> </a:t>
            </a:r>
            <a:r>
              <a:rPr lang="fi-FI" sz="2000" dirty="0" err="1">
                <a:solidFill>
                  <a:srgbClr val="172B4D"/>
                </a:solidFill>
              </a:rPr>
              <a:t>nuvarande</a:t>
            </a:r>
            <a:r>
              <a:rPr lang="fi-FI" sz="2000" dirty="0">
                <a:solidFill>
                  <a:srgbClr val="172B4D"/>
                </a:solidFill>
              </a:rPr>
              <a:t> </a:t>
            </a:r>
            <a:r>
              <a:rPr lang="fi-FI" sz="2000" dirty="0" err="1">
                <a:solidFill>
                  <a:srgbClr val="172B4D"/>
                </a:solidFill>
              </a:rPr>
              <a:t>läsår</a:t>
            </a:r>
            <a:r>
              <a:rPr lang="fi-FI" sz="2000" dirty="0">
                <a:solidFill>
                  <a:srgbClr val="172B4D"/>
                </a:solidFill>
              </a:rPr>
              <a:t> </a:t>
            </a:r>
            <a:r>
              <a:rPr lang="fi-FI" sz="2000" dirty="0" err="1">
                <a:solidFill>
                  <a:srgbClr val="172B4D"/>
                </a:solidFill>
              </a:rPr>
              <a:t>genom</a:t>
            </a:r>
            <a:r>
              <a:rPr lang="fi-FI" sz="2000" dirty="0">
                <a:solidFill>
                  <a:srgbClr val="172B4D"/>
                </a:solidFill>
              </a:rPr>
              <a:t> </a:t>
            </a:r>
            <a:r>
              <a:rPr lang="fi-FI" sz="2000" dirty="0" err="1">
                <a:solidFill>
                  <a:srgbClr val="172B4D"/>
                </a:solidFill>
              </a:rPr>
              <a:t>att</a:t>
            </a:r>
            <a:r>
              <a:rPr lang="fi-FI" sz="2000" dirty="0">
                <a:solidFill>
                  <a:srgbClr val="172B4D"/>
                </a:solidFill>
              </a:rPr>
              <a:t> </a:t>
            </a:r>
            <a:r>
              <a:rPr lang="fi-FI" sz="2000" dirty="0" err="1">
                <a:solidFill>
                  <a:srgbClr val="172B4D"/>
                </a:solidFill>
              </a:rPr>
              <a:t>klicka</a:t>
            </a:r>
            <a:r>
              <a:rPr lang="fi-FI" sz="2000" dirty="0">
                <a:solidFill>
                  <a:srgbClr val="172B4D"/>
                </a:solidFill>
              </a:rPr>
              <a:t> </a:t>
            </a:r>
            <a:r>
              <a:rPr lang="fi-FI" sz="2000" dirty="0" err="1">
                <a:solidFill>
                  <a:srgbClr val="172B4D"/>
                </a:solidFill>
              </a:rPr>
              <a:t>pilen</a:t>
            </a:r>
            <a:r>
              <a:rPr lang="fi-FI" sz="2000" dirty="0">
                <a:solidFill>
                  <a:srgbClr val="172B4D"/>
                </a:solidFill>
              </a:rPr>
              <a:t> </a:t>
            </a:r>
            <a:r>
              <a:rPr lang="fi-FI" sz="2000" dirty="0" err="1">
                <a:solidFill>
                  <a:srgbClr val="172B4D"/>
                </a:solidFill>
              </a:rPr>
              <a:t>efter</a:t>
            </a:r>
            <a:r>
              <a:rPr lang="fi-FI" sz="2000" dirty="0">
                <a:solidFill>
                  <a:srgbClr val="172B4D"/>
                </a:solidFill>
              </a:rPr>
              <a:t> </a:t>
            </a:r>
            <a:r>
              <a:rPr lang="fi-FI" sz="2000" dirty="0" err="1">
                <a:solidFill>
                  <a:srgbClr val="172B4D"/>
                </a:solidFill>
              </a:rPr>
              <a:t>versionen</a:t>
            </a:r>
            <a:r>
              <a:rPr lang="fi-FI" sz="2000" dirty="0">
                <a:solidFill>
                  <a:srgbClr val="172B4D"/>
                </a:solidFill>
              </a:rPr>
              <a:t>.</a:t>
            </a:r>
          </a:p>
          <a:p>
            <a:pPr marL="514350" indent="-514350">
              <a:buFont typeface="Arial" panose="020B0604020202020204" pitchFamily="34" charset="0"/>
              <a:buAutoNum type="arabicPeriod"/>
            </a:pPr>
            <a:r>
              <a:rPr lang="en-US" sz="2000" dirty="0" err="1"/>
              <a:t>Då</a:t>
            </a:r>
            <a:r>
              <a:rPr lang="en-US" sz="2000" dirty="0"/>
              <a:t> du </a:t>
            </a:r>
            <a:r>
              <a:rPr lang="en-US" sz="2000" dirty="0" err="1"/>
              <a:t>ändrar</a:t>
            </a:r>
            <a:r>
              <a:rPr lang="en-US" sz="2000" dirty="0"/>
              <a:t> version ser du </a:t>
            </a:r>
            <a:r>
              <a:rPr lang="en-US" sz="2000" dirty="0" err="1"/>
              <a:t>i</a:t>
            </a:r>
            <a:r>
              <a:rPr lang="en-US" sz="2000" dirty="0"/>
              <a:t> Sisus </a:t>
            </a:r>
            <a:r>
              <a:rPr lang="en-US" sz="2000" dirty="0" err="1"/>
              <a:t>övre</a:t>
            </a:r>
            <a:r>
              <a:rPr lang="en-US" sz="2000" dirty="0"/>
              <a:t> banner </a:t>
            </a:r>
            <a:r>
              <a:rPr lang="sv-SE" sz="2000" b="1" dirty="0"/>
              <a:t>Versionen av studieavsnittet som du ser på finns inte i din plan. Byt till denna version. </a:t>
            </a:r>
            <a:r>
              <a:rPr lang="sv-SE" sz="2000" dirty="0"/>
              <a:t>Klicka länken </a:t>
            </a:r>
            <a:r>
              <a:rPr lang="sv-SE" sz="2000" b="1" dirty="0"/>
              <a:t>Byt till denna version.</a:t>
            </a:r>
            <a:endParaRPr lang="en-US" sz="2000" b="1" dirty="0"/>
          </a:p>
          <a:p>
            <a:pPr marL="514350" indent="-514350">
              <a:buFont typeface="Arial"/>
              <a:buAutoNum type="arabicPeriod"/>
            </a:pPr>
            <a:endParaRPr lang="en-US" sz="2400" dirty="0"/>
          </a:p>
        </p:txBody>
      </p:sp>
      <p:pic>
        <p:nvPicPr>
          <p:cNvPr id="7" name="Picture 6">
            <a:extLst>
              <a:ext uri="{FF2B5EF4-FFF2-40B4-BE49-F238E27FC236}">
                <a16:creationId xmlns:a16="http://schemas.microsoft.com/office/drawing/2014/main" id="{BF2DDBCE-29D8-D405-AE18-3FE0C0DFA1E7}"/>
              </a:ext>
            </a:extLst>
          </p:cNvPr>
          <p:cNvPicPr>
            <a:picLocks noChangeAspect="1"/>
          </p:cNvPicPr>
          <p:nvPr/>
        </p:nvPicPr>
        <p:blipFill>
          <a:blip r:embed="rId2"/>
          <a:stretch>
            <a:fillRect/>
          </a:stretch>
        </p:blipFill>
        <p:spPr>
          <a:xfrm>
            <a:off x="292328" y="2894012"/>
            <a:ext cx="8605927" cy="1977341"/>
          </a:xfrm>
          <a:prstGeom prst="rect">
            <a:avLst/>
          </a:prstGeom>
        </p:spPr>
      </p:pic>
    </p:spTree>
    <p:extLst>
      <p:ext uri="{BB962C8B-B14F-4D97-AF65-F5344CB8AC3E}">
        <p14:creationId xmlns:p14="http://schemas.microsoft.com/office/powerpoint/2010/main" val="1349715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D7EDD5CF-35ED-EE3D-578E-FE95311BF0C2}"/>
              </a:ext>
            </a:extLst>
          </p:cNvPr>
          <p:cNvPicPr>
            <a:picLocks noGrp="1" noChangeAspect="1"/>
          </p:cNvPicPr>
          <p:nvPr>
            <p:ph type="pic" idx="11"/>
          </p:nvPr>
        </p:nvPicPr>
        <p:blipFill rotWithShape="1">
          <a:blip r:embed="rId3"/>
          <a:srcRect r="66062"/>
          <a:stretch/>
        </p:blipFill>
        <p:spPr>
          <a:xfrm>
            <a:off x="4710793" y="0"/>
            <a:ext cx="4433207" cy="5143500"/>
          </a:xfrm>
        </p:spPr>
      </p:pic>
      <p:sp>
        <p:nvSpPr>
          <p:cNvPr id="2" name="Text Placeholder 1">
            <a:extLst>
              <a:ext uri="{FF2B5EF4-FFF2-40B4-BE49-F238E27FC236}">
                <a16:creationId xmlns:a16="http://schemas.microsoft.com/office/drawing/2014/main" id="{45EA679B-E1A0-EDA9-A72B-7CDDF6F6BFA3}"/>
              </a:ext>
            </a:extLst>
          </p:cNvPr>
          <p:cNvSpPr>
            <a:spLocks noGrp="1"/>
          </p:cNvSpPr>
          <p:nvPr>
            <p:ph type="body" sz="half" idx="2"/>
          </p:nvPr>
        </p:nvSpPr>
        <p:spPr>
          <a:xfrm>
            <a:off x="287338" y="1358537"/>
            <a:ext cx="4145870" cy="2925463"/>
          </a:xfrm>
        </p:spPr>
        <p:txBody>
          <a:bodyPr/>
          <a:lstStyle/>
          <a:p>
            <a:pPr marL="342900" indent="-342900">
              <a:buFont typeface="Arial" panose="020B0604020202020204" pitchFamily="34" charset="0"/>
              <a:buChar char="•"/>
            </a:pPr>
            <a:r>
              <a:rPr lang="en-US" sz="1800" dirty="0" err="1"/>
              <a:t>Kemiteknik</a:t>
            </a:r>
            <a:r>
              <a:rPr lang="en-US" sz="1800" dirty="0"/>
              <a:t> </a:t>
            </a:r>
            <a:r>
              <a:rPr lang="en-US" sz="1800" dirty="0" err="1"/>
              <a:t>kandidatexamen</a:t>
            </a:r>
            <a:r>
              <a:rPr lang="en-US" sz="1800" dirty="0"/>
              <a:t> </a:t>
            </a:r>
            <a:r>
              <a:rPr lang="en-US" sz="1800" dirty="0" err="1"/>
              <a:t>består</a:t>
            </a:r>
            <a:r>
              <a:rPr lang="en-US" sz="1800" dirty="0"/>
              <a:t> av </a:t>
            </a:r>
            <a:r>
              <a:rPr lang="en-US" sz="1800" dirty="0" err="1"/>
              <a:t>helheter</a:t>
            </a:r>
            <a:r>
              <a:rPr lang="en-US" sz="1800" dirty="0"/>
              <a:t> </a:t>
            </a:r>
            <a:r>
              <a:rPr lang="en-US" sz="1800" dirty="0" err="1"/>
              <a:t>som</a:t>
            </a:r>
            <a:r>
              <a:rPr lang="en-US" sz="1800" dirty="0"/>
              <a:t> </a:t>
            </a:r>
            <a:r>
              <a:rPr lang="en-US" sz="1800" dirty="0" err="1"/>
              <a:t>innehåller</a:t>
            </a:r>
            <a:r>
              <a:rPr lang="en-US" sz="1800" dirty="0"/>
              <a:t> </a:t>
            </a:r>
            <a:r>
              <a:rPr lang="en-US" sz="1800" dirty="0" err="1"/>
              <a:t>antingen</a:t>
            </a:r>
            <a:r>
              <a:rPr lang="en-US" sz="1800" dirty="0"/>
              <a:t> </a:t>
            </a:r>
            <a:r>
              <a:rPr lang="en-US" sz="1800" dirty="0" err="1"/>
              <a:t>obligatoriska</a:t>
            </a:r>
            <a:r>
              <a:rPr lang="en-US" sz="1800" dirty="0"/>
              <a:t> </a:t>
            </a:r>
            <a:r>
              <a:rPr lang="en-US" sz="1800" dirty="0" err="1"/>
              <a:t>eller</a:t>
            </a:r>
            <a:r>
              <a:rPr lang="en-US" sz="1800" dirty="0"/>
              <a:t> </a:t>
            </a:r>
            <a:r>
              <a:rPr lang="en-US" sz="1800" dirty="0" err="1"/>
              <a:t>valfria</a:t>
            </a:r>
            <a:r>
              <a:rPr lang="en-US" sz="1800" dirty="0"/>
              <a:t> </a:t>
            </a:r>
            <a:r>
              <a:rPr lang="en-US" sz="1800" dirty="0" err="1"/>
              <a:t>kurser</a:t>
            </a:r>
            <a:endParaRPr lang="en-US" sz="1800" dirty="0"/>
          </a:p>
          <a:p>
            <a:pPr marL="685800" lvl="1" indent="-342900">
              <a:buFont typeface="Arial" panose="020B0604020202020204" pitchFamily="34" charset="0"/>
              <a:buChar char="•"/>
            </a:pPr>
            <a:r>
              <a:rPr lang="en-US" sz="1800" dirty="0" err="1"/>
              <a:t>Gemensamma</a:t>
            </a:r>
            <a:r>
              <a:rPr lang="en-US" sz="1800" dirty="0"/>
              <a:t> </a:t>
            </a:r>
            <a:r>
              <a:rPr lang="en-US" sz="1800" dirty="0" err="1"/>
              <a:t>grundstudier</a:t>
            </a:r>
            <a:r>
              <a:rPr lang="en-US" sz="1800" dirty="0"/>
              <a:t> 70 </a:t>
            </a:r>
            <a:r>
              <a:rPr lang="en-US" sz="1800" dirty="0" err="1"/>
              <a:t>sp</a:t>
            </a:r>
            <a:r>
              <a:rPr lang="en-US" sz="1800" dirty="0"/>
              <a:t> </a:t>
            </a:r>
          </a:p>
          <a:p>
            <a:pPr marL="685800" lvl="1" indent="-342900">
              <a:buFont typeface="Arial" panose="020B0604020202020204" pitchFamily="34" charset="0"/>
              <a:buChar char="•"/>
            </a:pPr>
            <a:r>
              <a:rPr lang="en-US" sz="1800" dirty="0" err="1"/>
              <a:t>Huvudämnesstudier</a:t>
            </a:r>
            <a:r>
              <a:rPr lang="en-US" sz="1800" dirty="0"/>
              <a:t> 70 </a:t>
            </a:r>
            <a:r>
              <a:rPr lang="en-US" sz="1800" dirty="0" err="1"/>
              <a:t>sp</a:t>
            </a:r>
            <a:endParaRPr lang="en-US" sz="1800" dirty="0"/>
          </a:p>
          <a:p>
            <a:pPr marL="685800" lvl="1" indent="-342900">
              <a:buFont typeface="Arial" panose="020B0604020202020204" pitchFamily="34" charset="0"/>
              <a:buChar char="•"/>
            </a:pPr>
            <a:r>
              <a:rPr lang="en-US" sz="1800" dirty="0" err="1"/>
              <a:t>Biämnesstudier</a:t>
            </a:r>
            <a:r>
              <a:rPr lang="en-US" sz="1800" dirty="0"/>
              <a:t> 20–25 </a:t>
            </a:r>
            <a:r>
              <a:rPr lang="en-US" sz="1800" dirty="0" err="1"/>
              <a:t>sp</a:t>
            </a:r>
            <a:endParaRPr lang="en-US" sz="1800" dirty="0"/>
          </a:p>
          <a:p>
            <a:pPr marL="685800" lvl="1" indent="-342900">
              <a:buFont typeface="Arial" panose="020B0604020202020204" pitchFamily="34" charset="0"/>
              <a:buChar char="•"/>
            </a:pPr>
            <a:r>
              <a:rPr lang="en-US" sz="1800" dirty="0" err="1"/>
              <a:t>Fritt</a:t>
            </a:r>
            <a:r>
              <a:rPr lang="en-US" sz="1800" dirty="0"/>
              <a:t> </a:t>
            </a:r>
            <a:r>
              <a:rPr lang="en-US" sz="1800" dirty="0" err="1"/>
              <a:t>valbara</a:t>
            </a:r>
            <a:r>
              <a:rPr lang="en-US" sz="1800" dirty="0"/>
              <a:t> studier 15–20 </a:t>
            </a:r>
            <a:r>
              <a:rPr lang="en-US" sz="1800" dirty="0" err="1"/>
              <a:t>sp</a:t>
            </a:r>
            <a:endParaRPr lang="en-US" sz="1800" dirty="0"/>
          </a:p>
          <a:p>
            <a:pPr marL="685800" lvl="1" indent="-342900">
              <a:buFont typeface="Arial" panose="020B0604020202020204" pitchFamily="34" charset="0"/>
              <a:buChar char="•"/>
            </a:pPr>
            <a:endParaRPr lang="en-US" sz="1800" dirty="0"/>
          </a:p>
        </p:txBody>
      </p:sp>
      <p:sp>
        <p:nvSpPr>
          <p:cNvPr id="5" name="Text Placeholder 4">
            <a:extLst>
              <a:ext uri="{FF2B5EF4-FFF2-40B4-BE49-F238E27FC236}">
                <a16:creationId xmlns:a16="http://schemas.microsoft.com/office/drawing/2014/main" id="{57B1C872-1992-13A3-C274-392E5645D0FD}"/>
              </a:ext>
            </a:extLst>
          </p:cNvPr>
          <p:cNvSpPr>
            <a:spLocks noGrp="1"/>
          </p:cNvSpPr>
          <p:nvPr>
            <p:ph type="body" sz="half" idx="10"/>
          </p:nvPr>
        </p:nvSpPr>
        <p:spPr/>
        <p:txBody>
          <a:bodyPr/>
          <a:lstStyle/>
          <a:p>
            <a:r>
              <a:rPr lang="en-US" sz="3200" dirty="0"/>
              <a:t>Examens </a:t>
            </a:r>
            <a:r>
              <a:rPr lang="en-US" sz="3200" dirty="0" err="1"/>
              <a:t>struktur</a:t>
            </a:r>
            <a:endParaRPr lang="en-US" sz="3200" dirty="0"/>
          </a:p>
        </p:txBody>
      </p:sp>
    </p:spTree>
    <p:extLst>
      <p:ext uri="{BB962C8B-B14F-4D97-AF65-F5344CB8AC3E}">
        <p14:creationId xmlns:p14="http://schemas.microsoft.com/office/powerpoint/2010/main" val="1393526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6FF54AA-52A9-3627-A321-6CA8678CDC70}"/>
              </a:ext>
            </a:extLst>
          </p:cNvPr>
          <p:cNvSpPr>
            <a:spLocks noGrp="1"/>
          </p:cNvSpPr>
          <p:nvPr>
            <p:ph type="body" sz="half" idx="10"/>
          </p:nvPr>
        </p:nvSpPr>
        <p:spPr>
          <a:xfrm>
            <a:off x="292328" y="28438"/>
            <a:ext cx="8492897" cy="666887"/>
          </a:xfrm>
        </p:spPr>
        <p:txBody>
          <a:bodyPr/>
          <a:lstStyle/>
          <a:p>
            <a:r>
              <a:rPr lang="en-US" sz="4000" dirty="0" err="1"/>
              <a:t>Anmälan</a:t>
            </a:r>
            <a:r>
              <a:rPr lang="en-US" sz="4000" dirty="0"/>
              <a:t> till </a:t>
            </a:r>
            <a:r>
              <a:rPr lang="en-US" sz="4000" dirty="0" err="1"/>
              <a:t>kurser</a:t>
            </a:r>
            <a:r>
              <a:rPr lang="en-US" sz="4000" dirty="0"/>
              <a:t> 2/3</a:t>
            </a:r>
          </a:p>
          <a:p>
            <a:endParaRPr lang="en-US" dirty="0"/>
          </a:p>
        </p:txBody>
      </p:sp>
      <p:sp>
        <p:nvSpPr>
          <p:cNvPr id="2" name="Content Placeholder 2">
            <a:extLst>
              <a:ext uri="{FF2B5EF4-FFF2-40B4-BE49-F238E27FC236}">
                <a16:creationId xmlns:a16="http://schemas.microsoft.com/office/drawing/2014/main" id="{5EF92C88-F80C-0FAA-EA0B-E20126DF2C09}"/>
              </a:ext>
            </a:extLst>
          </p:cNvPr>
          <p:cNvSpPr txBox="1">
            <a:spLocks/>
          </p:cNvSpPr>
          <p:nvPr/>
        </p:nvSpPr>
        <p:spPr>
          <a:xfrm>
            <a:off x="292329" y="695325"/>
            <a:ext cx="8611641" cy="847726"/>
          </a:xfrm>
          <a:prstGeom prst="rect">
            <a:avLst/>
          </a:prstGeom>
        </p:spPr>
        <p:txBody>
          <a:bodyPr>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514350" indent="-514350">
              <a:buFont typeface="+mj-lt"/>
              <a:buAutoNum type="arabicPeriod" startAt="3"/>
            </a:pPr>
            <a:r>
              <a:rPr lang="fi-FI" sz="2400" dirty="0" err="1">
                <a:solidFill>
                  <a:srgbClr val="172B4D"/>
                </a:solidFill>
                <a:latin typeface="-apple-system"/>
              </a:rPr>
              <a:t>Gå</a:t>
            </a:r>
            <a:r>
              <a:rPr lang="fi-FI" sz="2400" dirty="0">
                <a:solidFill>
                  <a:srgbClr val="172B4D"/>
                </a:solidFill>
                <a:latin typeface="-apple-system"/>
              </a:rPr>
              <a:t> </a:t>
            </a:r>
            <a:r>
              <a:rPr lang="fi-FI" sz="2400" dirty="0" err="1">
                <a:solidFill>
                  <a:srgbClr val="172B4D"/>
                </a:solidFill>
                <a:latin typeface="-apple-system"/>
              </a:rPr>
              <a:t>till</a:t>
            </a:r>
            <a:r>
              <a:rPr lang="fi-FI" sz="2400" dirty="0">
                <a:solidFill>
                  <a:srgbClr val="172B4D"/>
                </a:solidFill>
                <a:latin typeface="-apple-system"/>
              </a:rPr>
              <a:t> </a:t>
            </a:r>
            <a:r>
              <a:rPr lang="fi-FI" sz="2400" dirty="0" err="1">
                <a:solidFill>
                  <a:srgbClr val="172B4D"/>
                </a:solidFill>
                <a:latin typeface="-apple-system"/>
              </a:rPr>
              <a:t>sidan</a:t>
            </a:r>
            <a:r>
              <a:rPr lang="fi-FI" sz="2400" dirty="0">
                <a:solidFill>
                  <a:srgbClr val="172B4D"/>
                </a:solidFill>
                <a:latin typeface="-apple-system"/>
              </a:rPr>
              <a:t> </a:t>
            </a:r>
            <a:r>
              <a:rPr lang="fi-FI" sz="2400" b="1" dirty="0" err="1">
                <a:solidFill>
                  <a:srgbClr val="172B4D"/>
                </a:solidFill>
                <a:latin typeface="-apple-system"/>
              </a:rPr>
              <a:t>Prestationssätt</a:t>
            </a:r>
            <a:r>
              <a:rPr lang="fi-FI" sz="2400" dirty="0">
                <a:solidFill>
                  <a:srgbClr val="172B4D"/>
                </a:solidFill>
                <a:latin typeface="-apple-system"/>
              </a:rPr>
              <a:t> </a:t>
            </a:r>
            <a:r>
              <a:rPr lang="fi-FI" sz="2400" dirty="0" err="1">
                <a:solidFill>
                  <a:srgbClr val="172B4D"/>
                </a:solidFill>
                <a:latin typeface="-apple-system"/>
              </a:rPr>
              <a:t>och</a:t>
            </a:r>
            <a:r>
              <a:rPr lang="fi-FI" sz="2400" dirty="0">
                <a:solidFill>
                  <a:srgbClr val="172B4D"/>
                </a:solidFill>
                <a:latin typeface="-apple-system"/>
              </a:rPr>
              <a:t> </a:t>
            </a:r>
            <a:r>
              <a:rPr lang="fi-FI" sz="2400" dirty="0" err="1">
                <a:solidFill>
                  <a:srgbClr val="172B4D"/>
                </a:solidFill>
                <a:latin typeface="-apple-system"/>
              </a:rPr>
              <a:t>välj</a:t>
            </a:r>
            <a:r>
              <a:rPr lang="fi-FI" sz="2400" dirty="0">
                <a:solidFill>
                  <a:srgbClr val="172B4D"/>
                </a:solidFill>
                <a:latin typeface="-apple-system"/>
              </a:rPr>
              <a:t> </a:t>
            </a:r>
            <a:r>
              <a:rPr lang="fi-FI" sz="2400" dirty="0" err="1">
                <a:solidFill>
                  <a:srgbClr val="172B4D"/>
                </a:solidFill>
                <a:latin typeface="-apple-system"/>
              </a:rPr>
              <a:t>den</a:t>
            </a:r>
            <a:r>
              <a:rPr lang="fi-FI" sz="2400" dirty="0">
                <a:solidFill>
                  <a:srgbClr val="172B4D"/>
                </a:solidFill>
                <a:latin typeface="-apple-system"/>
              </a:rPr>
              <a:t> </a:t>
            </a:r>
            <a:r>
              <a:rPr lang="fi-FI" sz="2400" dirty="0" err="1">
                <a:solidFill>
                  <a:srgbClr val="172B4D"/>
                </a:solidFill>
                <a:latin typeface="-apple-system"/>
              </a:rPr>
              <a:t>prestationssätt</a:t>
            </a:r>
            <a:r>
              <a:rPr lang="fi-FI" sz="2400" dirty="0">
                <a:solidFill>
                  <a:srgbClr val="172B4D"/>
                </a:solidFill>
                <a:latin typeface="-apple-system"/>
              </a:rPr>
              <a:t> du </a:t>
            </a:r>
            <a:r>
              <a:rPr lang="fi-FI" sz="2400" dirty="0" err="1">
                <a:solidFill>
                  <a:srgbClr val="172B4D"/>
                </a:solidFill>
                <a:latin typeface="-apple-system"/>
              </a:rPr>
              <a:t>vill</a:t>
            </a:r>
            <a:r>
              <a:rPr lang="fi-FI" sz="2400" dirty="0">
                <a:solidFill>
                  <a:srgbClr val="172B4D"/>
                </a:solidFill>
                <a:latin typeface="-apple-system"/>
              </a:rPr>
              <a:t> ha </a:t>
            </a:r>
            <a:r>
              <a:rPr lang="fi-FI" sz="2400" dirty="0" err="1">
                <a:solidFill>
                  <a:srgbClr val="172B4D"/>
                </a:solidFill>
                <a:latin typeface="-apple-system"/>
              </a:rPr>
              <a:t>och</a:t>
            </a:r>
            <a:r>
              <a:rPr lang="fi-FI" sz="2400" dirty="0">
                <a:solidFill>
                  <a:srgbClr val="172B4D"/>
                </a:solidFill>
                <a:latin typeface="-apple-system"/>
              </a:rPr>
              <a:t> </a:t>
            </a:r>
            <a:r>
              <a:rPr lang="fi-FI" sz="2400" dirty="0" err="1">
                <a:solidFill>
                  <a:srgbClr val="172B4D"/>
                </a:solidFill>
                <a:latin typeface="-apple-system"/>
              </a:rPr>
              <a:t>undervisningen</a:t>
            </a:r>
            <a:r>
              <a:rPr lang="fi-FI" sz="2400" dirty="0">
                <a:solidFill>
                  <a:srgbClr val="172B4D"/>
                </a:solidFill>
                <a:latin typeface="-apple-system"/>
              </a:rPr>
              <a:t>. </a:t>
            </a:r>
            <a:endParaRPr lang="en-US" dirty="0"/>
          </a:p>
        </p:txBody>
      </p:sp>
      <p:pic>
        <p:nvPicPr>
          <p:cNvPr id="3" name="Picture 2">
            <a:extLst>
              <a:ext uri="{FF2B5EF4-FFF2-40B4-BE49-F238E27FC236}">
                <a16:creationId xmlns:a16="http://schemas.microsoft.com/office/drawing/2014/main" id="{53FDC19C-8321-C040-387A-FB27446A168E}"/>
              </a:ext>
            </a:extLst>
          </p:cNvPr>
          <p:cNvPicPr>
            <a:picLocks noChangeAspect="1"/>
          </p:cNvPicPr>
          <p:nvPr/>
        </p:nvPicPr>
        <p:blipFill>
          <a:blip r:embed="rId2"/>
          <a:stretch>
            <a:fillRect/>
          </a:stretch>
        </p:blipFill>
        <p:spPr>
          <a:xfrm>
            <a:off x="292328" y="1543051"/>
            <a:ext cx="8131581" cy="3334942"/>
          </a:xfrm>
          <a:prstGeom prst="rect">
            <a:avLst/>
          </a:prstGeom>
        </p:spPr>
      </p:pic>
    </p:spTree>
    <p:extLst>
      <p:ext uri="{BB962C8B-B14F-4D97-AF65-F5344CB8AC3E}">
        <p14:creationId xmlns:p14="http://schemas.microsoft.com/office/powerpoint/2010/main" val="754823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6FF54AA-52A9-3627-A321-6CA8678CDC70}"/>
              </a:ext>
            </a:extLst>
          </p:cNvPr>
          <p:cNvSpPr>
            <a:spLocks noGrp="1"/>
          </p:cNvSpPr>
          <p:nvPr>
            <p:ph type="body" sz="half" idx="10"/>
          </p:nvPr>
        </p:nvSpPr>
        <p:spPr>
          <a:xfrm>
            <a:off x="292328" y="28438"/>
            <a:ext cx="8492897" cy="666887"/>
          </a:xfrm>
        </p:spPr>
        <p:txBody>
          <a:bodyPr/>
          <a:lstStyle/>
          <a:p>
            <a:r>
              <a:rPr lang="en-US" sz="4000" dirty="0" err="1"/>
              <a:t>Anmälan</a:t>
            </a:r>
            <a:r>
              <a:rPr lang="en-US" sz="4000" dirty="0"/>
              <a:t> till </a:t>
            </a:r>
            <a:r>
              <a:rPr lang="en-US" sz="4000" dirty="0" err="1"/>
              <a:t>kurser</a:t>
            </a:r>
            <a:r>
              <a:rPr lang="en-US" sz="4000" dirty="0"/>
              <a:t> 3/3</a:t>
            </a:r>
          </a:p>
          <a:p>
            <a:endParaRPr lang="en-US" dirty="0"/>
          </a:p>
        </p:txBody>
      </p:sp>
      <p:sp>
        <p:nvSpPr>
          <p:cNvPr id="4" name="Content Placeholder 2">
            <a:extLst>
              <a:ext uri="{FF2B5EF4-FFF2-40B4-BE49-F238E27FC236}">
                <a16:creationId xmlns:a16="http://schemas.microsoft.com/office/drawing/2014/main" id="{412BEC0F-6CB0-8DFE-ED02-7905CBC4382E}"/>
              </a:ext>
            </a:extLst>
          </p:cNvPr>
          <p:cNvSpPr txBox="1">
            <a:spLocks/>
          </p:cNvSpPr>
          <p:nvPr/>
        </p:nvSpPr>
        <p:spPr>
          <a:xfrm>
            <a:off x="292328" y="695325"/>
            <a:ext cx="8492897" cy="5513069"/>
          </a:xfrm>
          <a:prstGeom prst="rect">
            <a:avLst/>
          </a:prstGeom>
        </p:spPr>
        <p:txBody>
          <a:bodyPr>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514350" indent="-514350">
              <a:buFont typeface="+mj-lt"/>
              <a:buAutoNum type="arabicPeriod" startAt="4"/>
            </a:pPr>
            <a:r>
              <a:rPr lang="fi-FI" sz="1400" dirty="0" err="1">
                <a:solidFill>
                  <a:srgbClr val="172B4D"/>
                </a:solidFill>
                <a:latin typeface="-apple-system"/>
              </a:rPr>
              <a:t>Anmäl</a:t>
            </a:r>
            <a:r>
              <a:rPr lang="fi-FI" sz="1400" dirty="0">
                <a:solidFill>
                  <a:srgbClr val="172B4D"/>
                </a:solidFill>
                <a:latin typeface="-apple-system"/>
              </a:rPr>
              <a:t> </a:t>
            </a:r>
            <a:r>
              <a:rPr lang="fi-FI" sz="1400" dirty="0" err="1">
                <a:solidFill>
                  <a:srgbClr val="172B4D"/>
                </a:solidFill>
                <a:latin typeface="-apple-system"/>
              </a:rPr>
              <a:t>dig</a:t>
            </a:r>
            <a:r>
              <a:rPr lang="fi-FI" sz="1400" dirty="0">
                <a:solidFill>
                  <a:srgbClr val="172B4D"/>
                </a:solidFill>
                <a:latin typeface="-apple-system"/>
              </a:rPr>
              <a:t> </a:t>
            </a:r>
            <a:r>
              <a:rPr lang="fi-FI" sz="1400" dirty="0" err="1">
                <a:solidFill>
                  <a:srgbClr val="172B4D"/>
                </a:solidFill>
                <a:latin typeface="-apple-system"/>
              </a:rPr>
              <a:t>till</a:t>
            </a:r>
            <a:r>
              <a:rPr lang="fi-FI" sz="1400" dirty="0">
                <a:solidFill>
                  <a:srgbClr val="172B4D"/>
                </a:solidFill>
                <a:latin typeface="-apple-system"/>
              </a:rPr>
              <a:t> </a:t>
            </a:r>
            <a:r>
              <a:rPr lang="fi-FI" sz="1400" dirty="0" err="1">
                <a:solidFill>
                  <a:srgbClr val="172B4D"/>
                </a:solidFill>
                <a:latin typeface="-apple-system"/>
              </a:rPr>
              <a:t>kursen</a:t>
            </a:r>
            <a:r>
              <a:rPr lang="fi-FI" sz="1400" dirty="0">
                <a:solidFill>
                  <a:srgbClr val="172B4D"/>
                </a:solidFill>
                <a:latin typeface="-apple-system"/>
              </a:rPr>
              <a:t> </a:t>
            </a:r>
            <a:r>
              <a:rPr lang="fi-FI" sz="1400" dirty="0" err="1">
                <a:solidFill>
                  <a:srgbClr val="172B4D"/>
                </a:solidFill>
                <a:latin typeface="-apple-system"/>
              </a:rPr>
              <a:t>på</a:t>
            </a:r>
            <a:r>
              <a:rPr lang="fi-FI" sz="1400" dirty="0">
                <a:solidFill>
                  <a:srgbClr val="172B4D"/>
                </a:solidFill>
                <a:latin typeface="-apple-system"/>
              </a:rPr>
              <a:t> </a:t>
            </a:r>
            <a:r>
              <a:rPr lang="fi-FI" sz="1400" b="1" dirty="0" err="1">
                <a:solidFill>
                  <a:srgbClr val="172B4D"/>
                </a:solidFill>
                <a:latin typeface="-apple-system"/>
              </a:rPr>
              <a:t>Studiekalender</a:t>
            </a:r>
            <a:r>
              <a:rPr lang="fi-FI" sz="1400" dirty="0" err="1">
                <a:solidFill>
                  <a:srgbClr val="172B4D"/>
                </a:solidFill>
                <a:latin typeface="-apple-system"/>
              </a:rPr>
              <a:t>-sidan</a:t>
            </a:r>
            <a:r>
              <a:rPr lang="fi-FI" sz="1400" dirty="0">
                <a:solidFill>
                  <a:srgbClr val="172B4D"/>
                </a:solidFill>
                <a:latin typeface="-apple-system"/>
              </a:rPr>
              <a:t>.</a:t>
            </a:r>
          </a:p>
          <a:p>
            <a:pPr marL="0" indent="0">
              <a:buFont typeface="Arial"/>
              <a:buNone/>
            </a:pPr>
            <a:endParaRPr lang="fi-FI" sz="1400" dirty="0">
              <a:solidFill>
                <a:srgbClr val="172B4D"/>
              </a:solidFill>
              <a:latin typeface="-apple-system"/>
            </a:endParaRPr>
          </a:p>
          <a:p>
            <a:pPr marL="0" indent="0">
              <a:buFont typeface="Arial"/>
              <a:buNone/>
            </a:pPr>
            <a:endParaRPr lang="fi-FI" sz="1400" dirty="0">
              <a:solidFill>
                <a:srgbClr val="172B4D"/>
              </a:solidFill>
              <a:latin typeface="-apple-system"/>
            </a:endParaRPr>
          </a:p>
          <a:p>
            <a:pPr marL="0" indent="0">
              <a:buFont typeface="Arial"/>
              <a:buNone/>
            </a:pPr>
            <a:endParaRPr lang="fi-FI" sz="1400" dirty="0">
              <a:solidFill>
                <a:srgbClr val="172B4D"/>
              </a:solidFill>
              <a:latin typeface="-apple-system"/>
            </a:endParaRPr>
          </a:p>
          <a:p>
            <a:pPr marL="514350" indent="-514350">
              <a:buFont typeface="+mj-lt"/>
              <a:buAutoNum type="arabicPeriod" startAt="4"/>
            </a:pPr>
            <a:endParaRPr lang="fi-FI" sz="1400" dirty="0">
              <a:solidFill>
                <a:srgbClr val="172B4D"/>
              </a:solidFill>
              <a:latin typeface="-apple-system"/>
            </a:endParaRPr>
          </a:p>
          <a:p>
            <a:pPr marL="514350" indent="-514350">
              <a:buFont typeface="+mj-lt"/>
              <a:buAutoNum type="arabicPeriod" startAt="4"/>
            </a:pPr>
            <a:endParaRPr lang="fi-FI" sz="1400" dirty="0">
              <a:solidFill>
                <a:srgbClr val="172B4D"/>
              </a:solidFill>
              <a:latin typeface="-apple-system"/>
            </a:endParaRPr>
          </a:p>
          <a:p>
            <a:pPr marL="514350" indent="-514350">
              <a:buFont typeface="+mj-lt"/>
              <a:buAutoNum type="arabicPeriod" startAt="4"/>
            </a:pPr>
            <a:endParaRPr lang="fi-FI" sz="1400" dirty="0">
              <a:solidFill>
                <a:srgbClr val="172B4D"/>
              </a:solidFill>
              <a:latin typeface="-apple-system"/>
            </a:endParaRPr>
          </a:p>
          <a:p>
            <a:pPr marL="514350" indent="-514350">
              <a:buFont typeface="+mj-lt"/>
              <a:buAutoNum type="arabicPeriod" startAt="4"/>
            </a:pPr>
            <a:endParaRPr lang="fi-FI" sz="1400" dirty="0">
              <a:solidFill>
                <a:srgbClr val="172B4D"/>
              </a:solidFill>
              <a:latin typeface="-apple-system"/>
            </a:endParaRPr>
          </a:p>
          <a:p>
            <a:pPr marL="514350" indent="-514350">
              <a:buFont typeface="+mj-lt"/>
              <a:buAutoNum type="arabicPeriod" startAt="4"/>
            </a:pPr>
            <a:endParaRPr lang="fi-FI" sz="1400" dirty="0">
              <a:solidFill>
                <a:srgbClr val="172B4D"/>
              </a:solidFill>
              <a:latin typeface="-apple-system"/>
            </a:endParaRPr>
          </a:p>
          <a:p>
            <a:pPr marL="514350" indent="-514350">
              <a:buFont typeface="+mj-lt"/>
              <a:buAutoNum type="arabicPeriod" startAt="4"/>
            </a:pPr>
            <a:r>
              <a:rPr lang="sv-SE" sz="1400" dirty="0">
                <a:solidFill>
                  <a:srgbClr val="172B4D"/>
                </a:solidFill>
                <a:latin typeface="-apple-system"/>
              </a:rPr>
              <a:t>Om kursen har flera undervisningsgrupper, välj de som passar dig bäst</a:t>
            </a:r>
            <a:r>
              <a:rPr lang="fi-FI" sz="1400" dirty="0">
                <a:solidFill>
                  <a:srgbClr val="172B4D"/>
                </a:solidFill>
                <a:latin typeface="-apple-system"/>
              </a:rPr>
              <a:t>.</a:t>
            </a:r>
          </a:p>
          <a:p>
            <a:pPr marL="514350" indent="-514350">
              <a:buFont typeface="Arial"/>
              <a:buAutoNum type="arabicPeriod" startAt="4"/>
            </a:pPr>
            <a:r>
              <a:rPr lang="fi-FI" sz="1400" dirty="0" err="1">
                <a:solidFill>
                  <a:srgbClr val="172B4D"/>
                </a:solidFill>
                <a:latin typeface="-apple-system"/>
              </a:rPr>
              <a:t>Tryck</a:t>
            </a:r>
            <a:r>
              <a:rPr lang="fi-FI" sz="1400" dirty="0">
                <a:solidFill>
                  <a:srgbClr val="172B4D"/>
                </a:solidFill>
                <a:latin typeface="-apple-system"/>
              </a:rPr>
              <a:t> </a:t>
            </a:r>
            <a:r>
              <a:rPr lang="fi-FI" sz="1400" dirty="0" err="1">
                <a:solidFill>
                  <a:srgbClr val="172B4D"/>
                </a:solidFill>
                <a:latin typeface="-apple-system"/>
              </a:rPr>
              <a:t>på</a:t>
            </a:r>
            <a:r>
              <a:rPr lang="fi-FI" sz="1400" dirty="0">
                <a:solidFill>
                  <a:srgbClr val="172B4D"/>
                </a:solidFill>
                <a:latin typeface="-apple-system"/>
              </a:rPr>
              <a:t> </a:t>
            </a:r>
            <a:r>
              <a:rPr lang="fi-FI" sz="1400" b="1" dirty="0" err="1">
                <a:solidFill>
                  <a:srgbClr val="172B4D"/>
                </a:solidFill>
                <a:latin typeface="-apple-system"/>
              </a:rPr>
              <a:t>Anmäl</a:t>
            </a:r>
            <a:r>
              <a:rPr lang="fi-FI" sz="1400" b="1" dirty="0">
                <a:solidFill>
                  <a:srgbClr val="172B4D"/>
                </a:solidFill>
                <a:latin typeface="-apple-system"/>
              </a:rPr>
              <a:t> </a:t>
            </a:r>
            <a:r>
              <a:rPr lang="fi-FI" sz="1400" b="1" dirty="0" err="1">
                <a:solidFill>
                  <a:srgbClr val="172B4D"/>
                </a:solidFill>
                <a:latin typeface="-apple-system"/>
              </a:rPr>
              <a:t>dig</a:t>
            </a:r>
            <a:r>
              <a:rPr lang="fi-FI" sz="1400" dirty="0" err="1">
                <a:solidFill>
                  <a:srgbClr val="172B4D"/>
                </a:solidFill>
                <a:latin typeface="-apple-system"/>
              </a:rPr>
              <a:t>-knappen</a:t>
            </a:r>
            <a:r>
              <a:rPr lang="fi-FI" sz="1400" dirty="0">
                <a:solidFill>
                  <a:srgbClr val="172B4D"/>
                </a:solidFill>
                <a:latin typeface="-apple-system"/>
              </a:rPr>
              <a:t>.</a:t>
            </a:r>
          </a:p>
          <a:p>
            <a:pPr marL="514350" indent="-514350">
              <a:buFont typeface="Arial"/>
              <a:buAutoNum type="arabicPeriod" startAt="4"/>
            </a:pPr>
            <a:r>
              <a:rPr lang="fi-FI" sz="1400" dirty="0" err="1">
                <a:solidFill>
                  <a:srgbClr val="172B4D"/>
                </a:solidFill>
                <a:latin typeface="-apple-system"/>
              </a:rPr>
              <a:t>Besvara</a:t>
            </a:r>
            <a:r>
              <a:rPr lang="fi-FI" sz="1400" dirty="0">
                <a:solidFill>
                  <a:srgbClr val="172B4D"/>
                </a:solidFill>
                <a:latin typeface="-apple-system"/>
              </a:rPr>
              <a:t> </a:t>
            </a:r>
            <a:r>
              <a:rPr lang="fi-FI" sz="1400" dirty="0" err="1">
                <a:solidFill>
                  <a:srgbClr val="172B4D"/>
                </a:solidFill>
                <a:latin typeface="-apple-system"/>
              </a:rPr>
              <a:t>eventuella</a:t>
            </a:r>
            <a:r>
              <a:rPr lang="fi-FI" sz="1400" dirty="0">
                <a:solidFill>
                  <a:srgbClr val="172B4D"/>
                </a:solidFill>
                <a:latin typeface="-apple-system"/>
              </a:rPr>
              <a:t> </a:t>
            </a:r>
            <a:r>
              <a:rPr lang="fi-FI" sz="1400" dirty="0" err="1">
                <a:solidFill>
                  <a:srgbClr val="172B4D"/>
                </a:solidFill>
                <a:latin typeface="-apple-system"/>
              </a:rPr>
              <a:t>obligatoriska</a:t>
            </a:r>
            <a:r>
              <a:rPr lang="fi-FI" sz="1400" dirty="0">
                <a:solidFill>
                  <a:srgbClr val="172B4D"/>
                </a:solidFill>
                <a:latin typeface="-apple-system"/>
              </a:rPr>
              <a:t> </a:t>
            </a:r>
            <a:r>
              <a:rPr lang="fi-FI" sz="1400" dirty="0" err="1">
                <a:solidFill>
                  <a:srgbClr val="172B4D"/>
                </a:solidFill>
                <a:latin typeface="-apple-system"/>
              </a:rPr>
              <a:t>frågor</a:t>
            </a:r>
            <a:r>
              <a:rPr lang="fi-FI" sz="1400" dirty="0">
                <a:solidFill>
                  <a:srgbClr val="172B4D"/>
                </a:solidFill>
                <a:latin typeface="-apple-system"/>
              </a:rPr>
              <a:t>.</a:t>
            </a:r>
          </a:p>
          <a:p>
            <a:pPr marL="514350" indent="-514350">
              <a:buFont typeface="Arial"/>
              <a:buAutoNum type="arabicPeriod" startAt="4"/>
            </a:pPr>
            <a:r>
              <a:rPr lang="fi-FI" sz="1400" dirty="0" err="1">
                <a:solidFill>
                  <a:srgbClr val="172B4D"/>
                </a:solidFill>
                <a:latin typeface="-apple-system"/>
              </a:rPr>
              <a:t>Tryck</a:t>
            </a:r>
            <a:r>
              <a:rPr lang="fi-FI" sz="1400" dirty="0">
                <a:solidFill>
                  <a:srgbClr val="172B4D"/>
                </a:solidFill>
                <a:latin typeface="-apple-system"/>
              </a:rPr>
              <a:t> </a:t>
            </a:r>
            <a:r>
              <a:rPr lang="fi-FI" sz="1400" dirty="0" err="1">
                <a:solidFill>
                  <a:srgbClr val="172B4D"/>
                </a:solidFill>
                <a:latin typeface="-apple-system"/>
              </a:rPr>
              <a:t>på</a:t>
            </a:r>
            <a:r>
              <a:rPr lang="fi-FI" sz="1400" dirty="0">
                <a:solidFill>
                  <a:srgbClr val="172B4D"/>
                </a:solidFill>
                <a:latin typeface="-apple-system"/>
              </a:rPr>
              <a:t> </a:t>
            </a:r>
            <a:r>
              <a:rPr lang="fi-FI" sz="1400" b="1" dirty="0" err="1">
                <a:solidFill>
                  <a:srgbClr val="172B4D"/>
                </a:solidFill>
                <a:latin typeface="-apple-system"/>
              </a:rPr>
              <a:t>Bekräfta</a:t>
            </a:r>
            <a:r>
              <a:rPr lang="fi-FI" sz="1400" dirty="0" err="1">
                <a:solidFill>
                  <a:srgbClr val="172B4D"/>
                </a:solidFill>
                <a:latin typeface="-apple-system"/>
              </a:rPr>
              <a:t>-knappen</a:t>
            </a:r>
            <a:r>
              <a:rPr lang="fi-FI" sz="1400" dirty="0">
                <a:solidFill>
                  <a:srgbClr val="172B4D"/>
                </a:solidFill>
                <a:latin typeface="-apple-system"/>
              </a:rPr>
              <a:t>.</a:t>
            </a:r>
          </a:p>
          <a:p>
            <a:endParaRPr lang="en-US" sz="1400" dirty="0"/>
          </a:p>
        </p:txBody>
      </p:sp>
      <p:pic>
        <p:nvPicPr>
          <p:cNvPr id="6" name="Picture 5">
            <a:extLst>
              <a:ext uri="{FF2B5EF4-FFF2-40B4-BE49-F238E27FC236}">
                <a16:creationId xmlns:a16="http://schemas.microsoft.com/office/drawing/2014/main" id="{38839882-CC0A-05AE-5911-7D8F3192E791}"/>
              </a:ext>
            </a:extLst>
          </p:cNvPr>
          <p:cNvPicPr>
            <a:picLocks noChangeAspect="1"/>
          </p:cNvPicPr>
          <p:nvPr/>
        </p:nvPicPr>
        <p:blipFill>
          <a:blip r:embed="rId3"/>
          <a:stretch>
            <a:fillRect/>
          </a:stretch>
        </p:blipFill>
        <p:spPr>
          <a:xfrm>
            <a:off x="358775" y="970302"/>
            <a:ext cx="7074763" cy="2252107"/>
          </a:xfrm>
          <a:prstGeom prst="rect">
            <a:avLst/>
          </a:prstGeom>
        </p:spPr>
      </p:pic>
    </p:spTree>
    <p:extLst>
      <p:ext uri="{BB962C8B-B14F-4D97-AF65-F5344CB8AC3E}">
        <p14:creationId xmlns:p14="http://schemas.microsoft.com/office/powerpoint/2010/main" val="821256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E91BA7-9276-161F-1896-FD2B435552A4}"/>
              </a:ext>
            </a:extLst>
          </p:cNvPr>
          <p:cNvSpPr>
            <a:spLocks noGrp="1"/>
          </p:cNvSpPr>
          <p:nvPr>
            <p:ph type="body" sz="half" idx="10"/>
          </p:nvPr>
        </p:nvSpPr>
        <p:spPr/>
        <p:txBody>
          <a:bodyPr/>
          <a:lstStyle/>
          <a:p>
            <a:r>
              <a:rPr lang="fi-FI" sz="3200" dirty="0" err="1"/>
              <a:t>Problem</a:t>
            </a:r>
            <a:r>
              <a:rPr lang="fi-FI" sz="3200" dirty="0"/>
              <a:t> </a:t>
            </a:r>
            <a:r>
              <a:rPr lang="fi-FI" sz="3200" dirty="0" err="1"/>
              <a:t>med</a:t>
            </a:r>
            <a:r>
              <a:rPr lang="fi-FI" sz="3200" dirty="0"/>
              <a:t> </a:t>
            </a:r>
            <a:r>
              <a:rPr lang="fi-FI" sz="3200" dirty="0" err="1"/>
              <a:t>anmälan</a:t>
            </a:r>
            <a:r>
              <a:rPr lang="fi-FI" sz="3200" dirty="0"/>
              <a:t>? </a:t>
            </a:r>
            <a:r>
              <a:rPr lang="fi-FI" sz="3200" dirty="0" err="1"/>
              <a:t>Kontrollera</a:t>
            </a:r>
            <a:r>
              <a:rPr lang="fi-FI" sz="3200" dirty="0"/>
              <a:t> </a:t>
            </a:r>
            <a:r>
              <a:rPr lang="fi-FI" sz="3200" dirty="0" err="1"/>
              <a:t>dessa</a:t>
            </a:r>
            <a:r>
              <a:rPr lang="fi-FI" sz="3200" dirty="0"/>
              <a:t> </a:t>
            </a:r>
            <a:r>
              <a:rPr lang="fi-FI" sz="3200" dirty="0" err="1"/>
              <a:t>saker</a:t>
            </a:r>
            <a:r>
              <a:rPr lang="fi-FI" sz="3200" dirty="0"/>
              <a:t>.</a:t>
            </a:r>
            <a:endParaRPr lang="en-US" sz="3200" dirty="0"/>
          </a:p>
        </p:txBody>
      </p:sp>
      <p:sp>
        <p:nvSpPr>
          <p:cNvPr id="3" name="Text Placeholder 2">
            <a:extLst>
              <a:ext uri="{FF2B5EF4-FFF2-40B4-BE49-F238E27FC236}">
                <a16:creationId xmlns:a16="http://schemas.microsoft.com/office/drawing/2014/main" id="{5CFA5934-8CFA-18B8-E43E-4323160F6FF6}"/>
              </a:ext>
            </a:extLst>
          </p:cNvPr>
          <p:cNvSpPr>
            <a:spLocks noGrp="1"/>
          </p:cNvSpPr>
          <p:nvPr>
            <p:ph type="body" sz="half" idx="11"/>
          </p:nvPr>
        </p:nvSpPr>
        <p:spPr/>
        <p:txBody>
          <a:bodyPr/>
          <a:lstStyle/>
          <a:p>
            <a:pPr marL="285750" indent="-285750">
              <a:buFont typeface="Arial" panose="020B0604020202020204" pitchFamily="34" charset="0"/>
              <a:buChar char="•"/>
            </a:pPr>
            <a:r>
              <a:rPr lang="sv-SE" sz="2000" dirty="0"/>
              <a:t>Kursen är i din primära studieplan (ISP)</a:t>
            </a:r>
          </a:p>
          <a:p>
            <a:pPr marL="285750" indent="-285750">
              <a:buFont typeface="Arial" panose="020B0604020202020204" pitchFamily="34" charset="0"/>
              <a:buChar char="•"/>
            </a:pPr>
            <a:r>
              <a:rPr lang="sv-SE" sz="2000" dirty="0"/>
              <a:t>Du har valt rätt läsår för kursversionen</a:t>
            </a:r>
          </a:p>
          <a:p>
            <a:pPr marL="285750" indent="-285750">
              <a:buFont typeface="Arial" panose="020B0604020202020204" pitchFamily="34" charset="0"/>
              <a:buChar char="•"/>
            </a:pPr>
            <a:r>
              <a:rPr lang="sv-SE" sz="2000" dirty="0"/>
              <a:t>Finns det obligatoriska förkunskapsuppgifter för kursen? (se kursbroschyr</a:t>
            </a:r>
            <a:r>
              <a:rPr lang="en-US" sz="2000" dirty="0"/>
              <a:t>)</a:t>
            </a:r>
          </a:p>
          <a:p>
            <a:pPr lvl="1"/>
            <a:r>
              <a:rPr lang="sv-SE" sz="2000" dirty="0"/>
              <a:t>Kontakta vid behov ansvarig lärare.</a:t>
            </a:r>
            <a:endParaRPr lang="en-US" sz="2000" dirty="0"/>
          </a:p>
          <a:p>
            <a:pPr marL="285750" indent="-285750">
              <a:buFont typeface="Arial" panose="020B0604020202020204" pitchFamily="34" charset="0"/>
              <a:buChar char="•"/>
            </a:pPr>
            <a:r>
              <a:rPr lang="sv-SE" sz="2000" dirty="0"/>
              <a:t>Kursen pågår hela läsåret, men du har anmält dig endast för höstterminen</a:t>
            </a:r>
            <a:endParaRPr lang="en-US" sz="2000" dirty="0"/>
          </a:p>
          <a:p>
            <a:pPr lvl="1"/>
            <a:r>
              <a:rPr lang="sv-SE" sz="2000" dirty="0"/>
              <a:t>Kontakta </a:t>
            </a:r>
            <a:r>
              <a:rPr lang="sv-SE" sz="2000" dirty="0" err="1"/>
              <a:t>studernandeservicen</a:t>
            </a:r>
            <a:r>
              <a:rPr lang="sv-SE" sz="2000" dirty="0"/>
              <a:t>; registrering kan accepteras manuellt</a:t>
            </a:r>
            <a:endParaRPr lang="en-US" sz="2000" dirty="0"/>
          </a:p>
        </p:txBody>
      </p:sp>
    </p:spTree>
    <p:extLst>
      <p:ext uri="{BB962C8B-B14F-4D97-AF65-F5344CB8AC3E}">
        <p14:creationId xmlns:p14="http://schemas.microsoft.com/office/powerpoint/2010/main" val="3858949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CC33F6-7FD0-17AD-4C3C-3281198AB17B}"/>
              </a:ext>
            </a:extLst>
          </p:cNvPr>
          <p:cNvSpPr>
            <a:spLocks noGrp="1"/>
          </p:cNvSpPr>
          <p:nvPr>
            <p:ph type="body" sz="quarter" idx="10"/>
          </p:nvPr>
        </p:nvSpPr>
        <p:spPr/>
        <p:txBody>
          <a:bodyPr/>
          <a:lstStyle/>
          <a:p>
            <a:r>
              <a:rPr lang="sv-SE" dirty="0"/>
              <a:t>Tack och trevlig höst med dina studier!</a:t>
            </a:r>
            <a:endParaRPr lang="en-US" dirty="0"/>
          </a:p>
        </p:txBody>
      </p:sp>
      <p:pic>
        <p:nvPicPr>
          <p:cNvPr id="4" name="Picture 3">
            <a:extLst>
              <a:ext uri="{FF2B5EF4-FFF2-40B4-BE49-F238E27FC236}">
                <a16:creationId xmlns:a16="http://schemas.microsoft.com/office/drawing/2014/main" id="{D1ADCDA2-100E-91BB-67F3-1BA50F7EF9E4}"/>
              </a:ext>
            </a:extLst>
          </p:cNvPr>
          <p:cNvPicPr>
            <a:picLocks noChangeAspect="1"/>
          </p:cNvPicPr>
          <p:nvPr/>
        </p:nvPicPr>
        <p:blipFill rotWithShape="1">
          <a:blip r:embed="rId2"/>
          <a:srcRect l="5355" t="5689" r="6053" b="6369"/>
          <a:stretch/>
        </p:blipFill>
        <p:spPr>
          <a:xfrm>
            <a:off x="4206240" y="4229100"/>
            <a:ext cx="725805" cy="737235"/>
          </a:xfrm>
          <a:prstGeom prst="rect">
            <a:avLst/>
          </a:prstGeom>
        </p:spPr>
      </p:pic>
    </p:spTree>
    <p:extLst>
      <p:ext uri="{BB962C8B-B14F-4D97-AF65-F5344CB8AC3E}">
        <p14:creationId xmlns:p14="http://schemas.microsoft.com/office/powerpoint/2010/main" val="2956909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13E85B-1BF7-65D2-FBDE-2A053494A4FC}"/>
              </a:ext>
            </a:extLst>
          </p:cNvPr>
          <p:cNvSpPr>
            <a:spLocks noGrp="1"/>
          </p:cNvSpPr>
          <p:nvPr>
            <p:ph type="body" sz="half" idx="10"/>
          </p:nvPr>
        </p:nvSpPr>
        <p:spPr>
          <a:xfrm>
            <a:off x="292328" y="28438"/>
            <a:ext cx="8661667" cy="999574"/>
          </a:xfrm>
        </p:spPr>
        <p:txBody>
          <a:bodyPr/>
          <a:lstStyle/>
          <a:p>
            <a:r>
              <a:rPr lang="en-US" sz="4000" dirty="0"/>
              <a:t>Examens </a:t>
            </a:r>
            <a:r>
              <a:rPr lang="en-US" sz="4000" dirty="0" err="1"/>
              <a:t>struktur</a:t>
            </a:r>
            <a:r>
              <a:rPr lang="en-US" dirty="0"/>
              <a:t>: </a:t>
            </a:r>
            <a:r>
              <a:rPr lang="en-US" dirty="0" err="1"/>
              <a:t>årlig</a:t>
            </a:r>
            <a:r>
              <a:rPr lang="en-US" dirty="0"/>
              <a:t> </a:t>
            </a:r>
            <a:r>
              <a:rPr lang="en-US" dirty="0" err="1"/>
              <a:t>uppdelning</a:t>
            </a:r>
            <a:endParaRPr lang="en-US" dirty="0"/>
          </a:p>
        </p:txBody>
      </p:sp>
      <p:sp>
        <p:nvSpPr>
          <p:cNvPr id="3" name="Text Placeholder 2">
            <a:extLst>
              <a:ext uri="{FF2B5EF4-FFF2-40B4-BE49-F238E27FC236}">
                <a16:creationId xmlns:a16="http://schemas.microsoft.com/office/drawing/2014/main" id="{A2CD2780-C14B-86AA-8013-D9402D34D68F}"/>
              </a:ext>
            </a:extLst>
          </p:cNvPr>
          <p:cNvSpPr>
            <a:spLocks noGrp="1"/>
          </p:cNvSpPr>
          <p:nvPr>
            <p:ph type="body" sz="half" idx="11"/>
          </p:nvPr>
        </p:nvSpPr>
        <p:spPr>
          <a:xfrm>
            <a:off x="292328" y="902540"/>
            <a:ext cx="8492897" cy="3388387"/>
          </a:xfrm>
        </p:spPr>
        <p:txBody>
          <a:bodyPr/>
          <a:lstStyle/>
          <a:p>
            <a:r>
              <a:rPr lang="sv-SE" sz="1800" dirty="0"/>
              <a:t>1:a året: gemensamma studier och val av huvudämne</a:t>
            </a:r>
          </a:p>
          <a:p>
            <a:r>
              <a:rPr lang="fi-FI" sz="1800" dirty="0"/>
              <a:t>2:a </a:t>
            </a:r>
            <a:r>
              <a:rPr lang="fi-FI" sz="1800" dirty="0" err="1"/>
              <a:t>året</a:t>
            </a:r>
            <a:r>
              <a:rPr lang="fi-FI" sz="1800" dirty="0"/>
              <a:t>: </a:t>
            </a:r>
            <a:r>
              <a:rPr lang="fi-FI" sz="1800" dirty="0" err="1"/>
              <a:t>huvudämnesstudier</a:t>
            </a:r>
            <a:r>
              <a:rPr lang="fi-FI" sz="1800" dirty="0"/>
              <a:t> </a:t>
            </a:r>
            <a:r>
              <a:rPr lang="fi-FI" sz="1800" dirty="0" err="1"/>
              <a:t>och</a:t>
            </a:r>
            <a:r>
              <a:rPr lang="fi-FI" sz="1800" dirty="0"/>
              <a:t> loput </a:t>
            </a:r>
            <a:r>
              <a:rPr lang="fi-FI" sz="1800" dirty="0" err="1"/>
              <a:t>resten</a:t>
            </a:r>
            <a:r>
              <a:rPr lang="fi-FI" sz="1800" dirty="0"/>
              <a:t> av de </a:t>
            </a:r>
            <a:r>
              <a:rPr lang="fi-FI" sz="1800" dirty="0" err="1"/>
              <a:t>gemensamma</a:t>
            </a:r>
            <a:r>
              <a:rPr lang="fi-FI" sz="1800" dirty="0"/>
              <a:t> </a:t>
            </a:r>
            <a:r>
              <a:rPr lang="fi-FI" sz="1800" dirty="0" err="1"/>
              <a:t>studierna</a:t>
            </a:r>
            <a:r>
              <a:rPr lang="fi-FI" sz="1800" dirty="0"/>
              <a:t>, </a:t>
            </a:r>
            <a:r>
              <a:rPr lang="fi-FI" sz="1800" dirty="0" err="1"/>
              <a:t>möjligen</a:t>
            </a:r>
            <a:r>
              <a:rPr lang="fi-FI" sz="1800" dirty="0"/>
              <a:t> </a:t>
            </a:r>
            <a:r>
              <a:rPr lang="fi-FI" sz="1800" dirty="0" err="1"/>
              <a:t>biämnesstudier</a:t>
            </a:r>
            <a:r>
              <a:rPr lang="fi-FI" sz="1800" dirty="0"/>
              <a:t> </a:t>
            </a:r>
            <a:r>
              <a:rPr lang="fi-FI" sz="1800" dirty="0" err="1"/>
              <a:t>och</a:t>
            </a:r>
            <a:r>
              <a:rPr lang="fi-FI" sz="1800" dirty="0"/>
              <a:t> </a:t>
            </a:r>
            <a:r>
              <a:rPr lang="fi-FI" sz="1800" dirty="0" err="1"/>
              <a:t>fritt</a:t>
            </a:r>
            <a:r>
              <a:rPr lang="fi-FI" sz="1800" dirty="0"/>
              <a:t> </a:t>
            </a:r>
            <a:r>
              <a:rPr lang="fi-FI" sz="1800" dirty="0" err="1"/>
              <a:t>valbara</a:t>
            </a:r>
            <a:r>
              <a:rPr lang="fi-FI" sz="1800" dirty="0"/>
              <a:t> </a:t>
            </a:r>
            <a:r>
              <a:rPr lang="fi-FI" sz="1800" dirty="0" err="1"/>
              <a:t>studier</a:t>
            </a:r>
            <a:endParaRPr lang="fi-FI" sz="1800" dirty="0"/>
          </a:p>
          <a:p>
            <a:r>
              <a:rPr lang="fi-FI" sz="1800" dirty="0"/>
              <a:t>3:e </a:t>
            </a:r>
            <a:r>
              <a:rPr lang="fi-FI" sz="1800" dirty="0" err="1"/>
              <a:t>året</a:t>
            </a:r>
            <a:r>
              <a:rPr lang="fi-FI" sz="1800" dirty="0"/>
              <a:t>: </a:t>
            </a:r>
            <a:r>
              <a:rPr lang="fi-FI" sz="1800" dirty="0" err="1"/>
              <a:t>mer</a:t>
            </a:r>
            <a:r>
              <a:rPr lang="fi-FI" sz="1800" dirty="0"/>
              <a:t> </a:t>
            </a:r>
            <a:r>
              <a:rPr lang="fi-FI" sz="1800" dirty="0" err="1"/>
              <a:t>huvudämnesstudier</a:t>
            </a:r>
            <a:r>
              <a:rPr lang="fi-FI" sz="1800" dirty="0"/>
              <a:t> </a:t>
            </a:r>
            <a:r>
              <a:rPr lang="sv-SE" sz="1800" dirty="0"/>
              <a:t>inkl. kandidatuppsats, biämne och fria valfria studier</a:t>
            </a:r>
            <a:endParaRPr lang="fi-FI" sz="1800" dirty="0"/>
          </a:p>
        </p:txBody>
      </p:sp>
      <p:pic>
        <p:nvPicPr>
          <p:cNvPr id="5" name="Picture 4" descr="A screenshot of a computer screen&#10;&#10;Description automatically generated with low confidence">
            <a:extLst>
              <a:ext uri="{FF2B5EF4-FFF2-40B4-BE49-F238E27FC236}">
                <a16:creationId xmlns:a16="http://schemas.microsoft.com/office/drawing/2014/main" id="{FFE91D2F-A27E-A934-B611-262964B2A61C}"/>
              </a:ext>
            </a:extLst>
          </p:cNvPr>
          <p:cNvPicPr>
            <a:picLocks noChangeAspect="1"/>
          </p:cNvPicPr>
          <p:nvPr/>
        </p:nvPicPr>
        <p:blipFill>
          <a:blip r:embed="rId2"/>
          <a:stretch>
            <a:fillRect/>
          </a:stretch>
        </p:blipFill>
        <p:spPr>
          <a:xfrm>
            <a:off x="292328" y="2571750"/>
            <a:ext cx="8008884" cy="2313288"/>
          </a:xfrm>
          <a:prstGeom prst="rect">
            <a:avLst/>
          </a:prstGeom>
        </p:spPr>
      </p:pic>
    </p:spTree>
    <p:extLst>
      <p:ext uri="{BB962C8B-B14F-4D97-AF65-F5344CB8AC3E}">
        <p14:creationId xmlns:p14="http://schemas.microsoft.com/office/powerpoint/2010/main" val="396730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AC7605-C25D-4147-AA7D-A2115F9D3B0A}"/>
              </a:ext>
            </a:extLst>
          </p:cNvPr>
          <p:cNvSpPr>
            <a:spLocks noGrp="1"/>
          </p:cNvSpPr>
          <p:nvPr>
            <p:ph type="body" sz="half" idx="10"/>
          </p:nvPr>
        </p:nvSpPr>
        <p:spPr/>
        <p:txBody>
          <a:bodyPr/>
          <a:lstStyle/>
          <a:p>
            <a:r>
              <a:rPr lang="en-US" sz="3600" dirty="0"/>
              <a:t>Examens </a:t>
            </a:r>
            <a:r>
              <a:rPr lang="en-US" sz="3600" dirty="0" err="1"/>
              <a:t>struktur</a:t>
            </a:r>
            <a:r>
              <a:rPr lang="en-US" sz="3600" dirty="0"/>
              <a:t>: </a:t>
            </a:r>
            <a:r>
              <a:rPr lang="en-US" sz="3600" dirty="0" err="1"/>
              <a:t>gemensamma</a:t>
            </a:r>
            <a:r>
              <a:rPr lang="en-US" sz="3600" dirty="0"/>
              <a:t> studier 70 </a:t>
            </a:r>
            <a:r>
              <a:rPr lang="en-US" sz="3600" dirty="0" err="1"/>
              <a:t>sp</a:t>
            </a:r>
            <a:endParaRPr lang="en-US" sz="3600" dirty="0"/>
          </a:p>
        </p:txBody>
      </p:sp>
      <p:sp>
        <p:nvSpPr>
          <p:cNvPr id="3" name="Text Placeholder 2">
            <a:extLst>
              <a:ext uri="{FF2B5EF4-FFF2-40B4-BE49-F238E27FC236}">
                <a16:creationId xmlns:a16="http://schemas.microsoft.com/office/drawing/2014/main" id="{5823C9E0-6366-3A3A-8852-CF7F94C92932}"/>
              </a:ext>
            </a:extLst>
          </p:cNvPr>
          <p:cNvSpPr>
            <a:spLocks noGrp="1"/>
          </p:cNvSpPr>
          <p:nvPr>
            <p:ph type="body" sz="half" idx="11"/>
          </p:nvPr>
        </p:nvSpPr>
        <p:spPr/>
        <p:txBody>
          <a:bodyPr/>
          <a:lstStyle/>
          <a:p>
            <a:pPr marL="342900" indent="-342900">
              <a:buFont typeface="Arial" panose="020B0604020202020204" pitchFamily="34" charset="0"/>
              <a:buChar char="•"/>
            </a:pPr>
            <a:r>
              <a:rPr lang="fi-FI" sz="1600" dirty="0" err="1"/>
              <a:t>Innehåller</a:t>
            </a:r>
            <a:r>
              <a:rPr lang="fi-FI" sz="1600" dirty="0"/>
              <a:t> </a:t>
            </a:r>
            <a:r>
              <a:rPr lang="fi-FI" sz="1600" dirty="0" err="1"/>
              <a:t>kemi</a:t>
            </a:r>
            <a:r>
              <a:rPr lang="fi-FI" sz="1600" dirty="0"/>
              <a:t>, </a:t>
            </a:r>
            <a:r>
              <a:rPr lang="fi-FI" sz="1600" dirty="0" err="1"/>
              <a:t>fysik</a:t>
            </a:r>
            <a:r>
              <a:rPr lang="fi-FI" sz="1600" dirty="0"/>
              <a:t>, </a:t>
            </a:r>
            <a:r>
              <a:rPr lang="fi-FI" sz="1600" dirty="0" err="1"/>
              <a:t>matematik</a:t>
            </a:r>
            <a:r>
              <a:rPr lang="fi-FI" sz="1600" dirty="0"/>
              <a:t>, </a:t>
            </a:r>
            <a:r>
              <a:rPr lang="fi-FI" sz="1600" dirty="0" err="1"/>
              <a:t>materialvetenskap</a:t>
            </a:r>
            <a:r>
              <a:rPr lang="fi-FI" sz="1600" dirty="0"/>
              <a:t>, </a:t>
            </a:r>
            <a:r>
              <a:rPr lang="fi-FI" sz="1600" dirty="0" err="1"/>
              <a:t>biovetenskap</a:t>
            </a:r>
            <a:r>
              <a:rPr lang="fi-FI" sz="1600" dirty="0"/>
              <a:t> ja </a:t>
            </a:r>
            <a:r>
              <a:rPr lang="fi-FI" sz="1600" dirty="0" err="1"/>
              <a:t>programering</a:t>
            </a:r>
            <a:endParaRPr lang="fi-FI" sz="1600" dirty="0"/>
          </a:p>
          <a:p>
            <a:pPr marL="342900" indent="-342900">
              <a:buFont typeface="Arial" panose="020B0604020202020204" pitchFamily="34" charset="0"/>
              <a:buChar char="•"/>
            </a:pPr>
            <a:r>
              <a:rPr lang="fi-FI" sz="1600" dirty="0" err="1"/>
              <a:t>Högskolestudentens</a:t>
            </a:r>
            <a:r>
              <a:rPr lang="fi-FI" sz="1600" dirty="0"/>
              <a:t> ABC 2 sp</a:t>
            </a:r>
          </a:p>
          <a:p>
            <a:pPr marL="342900" indent="-342900">
              <a:buFont typeface="Arial" panose="020B0604020202020204" pitchFamily="34" charset="0"/>
              <a:buChar char="•"/>
            </a:pPr>
            <a:r>
              <a:rPr lang="fi-FI" sz="1600" dirty="0" err="1"/>
              <a:t>Språkstudier</a:t>
            </a:r>
            <a:endParaRPr lang="fi-FI" sz="1600" dirty="0"/>
          </a:p>
          <a:p>
            <a:pPr marL="971550" lvl="1" indent="-342900"/>
            <a:r>
              <a:rPr lang="fi-FI" sz="1600" dirty="0" err="1"/>
              <a:t>Andra</a:t>
            </a:r>
            <a:r>
              <a:rPr lang="fi-FI" sz="1600" dirty="0"/>
              <a:t> </a:t>
            </a:r>
            <a:r>
              <a:rPr lang="fi-FI" sz="1600" dirty="0" err="1"/>
              <a:t>inhemska</a:t>
            </a:r>
            <a:r>
              <a:rPr lang="fi-FI" sz="1600" dirty="0"/>
              <a:t> </a:t>
            </a:r>
            <a:r>
              <a:rPr lang="fi-FI" sz="1600" dirty="0" err="1"/>
              <a:t>språket</a:t>
            </a:r>
            <a:r>
              <a:rPr lang="fi-FI" sz="1600" dirty="0"/>
              <a:t> (</a:t>
            </a:r>
            <a:r>
              <a:rPr lang="fi-FI" sz="1600" dirty="0" err="1"/>
              <a:t>finska</a:t>
            </a:r>
            <a:r>
              <a:rPr lang="fi-FI" sz="1600" dirty="0"/>
              <a:t>/</a:t>
            </a:r>
            <a:r>
              <a:rPr lang="fi-FI" sz="1600" dirty="0" err="1"/>
              <a:t>svenska</a:t>
            </a:r>
            <a:r>
              <a:rPr lang="fi-FI" sz="1600" dirty="0"/>
              <a:t>) 2 sp. </a:t>
            </a:r>
          </a:p>
          <a:p>
            <a:pPr marL="971550" lvl="1" indent="-342900"/>
            <a:r>
              <a:rPr lang="fi-FI" sz="1600" dirty="0" err="1"/>
              <a:t>Obligatoriska</a:t>
            </a:r>
            <a:r>
              <a:rPr lang="fi-FI" sz="1600" dirty="0"/>
              <a:t> </a:t>
            </a:r>
            <a:r>
              <a:rPr lang="fi-FI" sz="1600" dirty="0" err="1"/>
              <a:t>främmande</a:t>
            </a:r>
            <a:r>
              <a:rPr lang="fi-FI" sz="1600" dirty="0"/>
              <a:t> </a:t>
            </a:r>
            <a:r>
              <a:rPr lang="fi-FI" sz="1600" dirty="0" err="1"/>
              <a:t>språket</a:t>
            </a:r>
            <a:r>
              <a:rPr lang="fi-FI" sz="1600" dirty="0"/>
              <a:t> 3 sp. </a:t>
            </a:r>
          </a:p>
          <a:p>
            <a:pPr marL="1147763" lvl="2" indent="-342900"/>
            <a:r>
              <a:rPr lang="fi-FI" sz="1100" dirty="0" err="1"/>
              <a:t>Muntliga</a:t>
            </a:r>
            <a:r>
              <a:rPr lang="fi-FI" sz="1100" dirty="0"/>
              <a:t> </a:t>
            </a:r>
            <a:r>
              <a:rPr lang="fi-FI" sz="1100" dirty="0" err="1"/>
              <a:t>och</a:t>
            </a:r>
            <a:r>
              <a:rPr lang="fi-FI" sz="1100" dirty="0"/>
              <a:t> </a:t>
            </a:r>
            <a:r>
              <a:rPr lang="fi-FI" sz="1100" dirty="0" err="1"/>
              <a:t>skriftliga</a:t>
            </a:r>
            <a:r>
              <a:rPr lang="fi-FI" sz="1100" dirty="0"/>
              <a:t> </a:t>
            </a:r>
            <a:r>
              <a:rPr lang="fi-FI" sz="1100" dirty="0" err="1"/>
              <a:t>kunskaper</a:t>
            </a:r>
            <a:r>
              <a:rPr lang="fi-FI" sz="1100" dirty="0"/>
              <a:t> (</a:t>
            </a:r>
            <a:r>
              <a:rPr lang="fi-FI" sz="1100" dirty="0" err="1"/>
              <a:t>kursens</a:t>
            </a:r>
            <a:r>
              <a:rPr lang="fi-FI" sz="1100" dirty="0"/>
              <a:t> </a:t>
            </a:r>
            <a:r>
              <a:rPr lang="fi-FI" sz="1100" dirty="0" err="1"/>
              <a:t>namn</a:t>
            </a:r>
            <a:r>
              <a:rPr lang="fi-FI" sz="1100" dirty="0"/>
              <a:t> </a:t>
            </a:r>
            <a:r>
              <a:rPr lang="fi-FI" sz="1100" dirty="0" err="1"/>
              <a:t>innehåller</a:t>
            </a:r>
            <a:r>
              <a:rPr lang="fi-FI" sz="1100" dirty="0"/>
              <a:t> w, o </a:t>
            </a:r>
            <a:r>
              <a:rPr lang="fi-FI" sz="1100" dirty="0" err="1"/>
              <a:t>eller</a:t>
            </a:r>
            <a:r>
              <a:rPr lang="fi-FI" sz="1100" dirty="0"/>
              <a:t> </a:t>
            </a:r>
            <a:r>
              <a:rPr lang="fi-FI" sz="1100" dirty="0" err="1"/>
              <a:t>w,o</a:t>
            </a:r>
            <a:r>
              <a:rPr lang="fi-FI" sz="1100" dirty="0"/>
              <a:t>)</a:t>
            </a:r>
          </a:p>
          <a:p>
            <a:pPr marL="1147763" lvl="2" indent="-342900"/>
            <a:r>
              <a:rPr lang="sv-SE" sz="1100" dirty="0"/>
              <a:t>Kan bestå av flera kurser, men måste vara på samma språk</a:t>
            </a:r>
            <a:endParaRPr lang="fi-FI" sz="1100" dirty="0"/>
          </a:p>
          <a:p>
            <a:pPr marL="342900" indent="-342900">
              <a:buFont typeface="Arial" panose="020B0604020202020204" pitchFamily="34" charset="0"/>
              <a:buChar char="•"/>
            </a:pPr>
            <a:r>
              <a:rPr lang="fi-FI" sz="1600" dirty="0" err="1"/>
              <a:t>Tvärvetenskapliga</a:t>
            </a:r>
            <a:r>
              <a:rPr lang="fi-FI" sz="1600" dirty="0"/>
              <a:t> </a:t>
            </a:r>
            <a:r>
              <a:rPr lang="fi-FI" sz="1600" dirty="0" err="1"/>
              <a:t>studier</a:t>
            </a:r>
            <a:r>
              <a:rPr lang="fi-FI" sz="1600" dirty="0"/>
              <a:t> 3-5 sp</a:t>
            </a:r>
          </a:p>
          <a:p>
            <a:pPr marL="971550" lvl="1" indent="-342900"/>
            <a:r>
              <a:rPr lang="fi-FI" altLang="en-US" sz="1600" dirty="0" err="1">
                <a:latin typeface="+mn-lt"/>
                <a:cs typeface="Arial" panose="020B0604020202020204" pitchFamily="34" charset="0"/>
              </a:rPr>
              <a:t>Grundkurs</a:t>
            </a:r>
            <a:r>
              <a:rPr lang="fi-FI" altLang="en-US" sz="1600" dirty="0">
                <a:latin typeface="+mn-lt"/>
                <a:cs typeface="Arial" panose="020B0604020202020204" pitchFamily="34" charset="0"/>
              </a:rPr>
              <a:t> i </a:t>
            </a:r>
            <a:r>
              <a:rPr lang="fi-FI" altLang="en-US" sz="1600" dirty="0" err="1">
                <a:latin typeface="+mn-lt"/>
                <a:cs typeface="Arial" panose="020B0604020202020204" pitchFamily="34" charset="0"/>
              </a:rPr>
              <a:t>akademiskt</a:t>
            </a:r>
            <a:r>
              <a:rPr lang="fi-FI" altLang="en-US" sz="1600" dirty="0">
                <a:latin typeface="+mn-lt"/>
                <a:cs typeface="Arial" panose="020B0604020202020204" pitchFamily="34" charset="0"/>
              </a:rPr>
              <a:t> </a:t>
            </a:r>
            <a:r>
              <a:rPr lang="fi-FI" altLang="en-US" sz="1600" dirty="0" err="1">
                <a:latin typeface="+mn-lt"/>
                <a:cs typeface="Arial" panose="020B0604020202020204" pitchFamily="34" charset="0"/>
              </a:rPr>
              <a:t>tänkande</a:t>
            </a:r>
            <a:r>
              <a:rPr lang="fi-FI" altLang="en-US" sz="1600" dirty="0">
                <a:latin typeface="+mn-lt"/>
                <a:cs typeface="Arial" panose="020B0604020202020204" pitchFamily="34" charset="0"/>
              </a:rPr>
              <a:t>, Design </a:t>
            </a:r>
            <a:r>
              <a:rPr lang="fi-FI" altLang="en-US" sz="1600" dirty="0" err="1">
                <a:latin typeface="+mn-lt"/>
                <a:cs typeface="Arial" panose="020B0604020202020204" pitchFamily="34" charset="0"/>
              </a:rPr>
              <a:t>Meets</a:t>
            </a:r>
            <a:r>
              <a:rPr lang="fi-FI" altLang="en-US" sz="1600" dirty="0">
                <a:latin typeface="+mn-lt"/>
                <a:cs typeface="Arial" panose="020B0604020202020204" pitchFamily="34" charset="0"/>
              </a:rPr>
              <a:t> </a:t>
            </a:r>
            <a:r>
              <a:rPr lang="fi-FI" altLang="en-US" sz="1600" dirty="0" err="1">
                <a:latin typeface="+mn-lt"/>
                <a:cs typeface="Arial" panose="020B0604020202020204" pitchFamily="34" charset="0"/>
              </a:rPr>
              <a:t>Biomaterials</a:t>
            </a:r>
            <a:r>
              <a:rPr lang="fi-FI" altLang="en-US" sz="1600" dirty="0">
                <a:latin typeface="+mn-lt"/>
                <a:cs typeface="Arial" panose="020B0604020202020204" pitchFamily="34" charset="0"/>
              </a:rPr>
              <a:t>, </a:t>
            </a:r>
            <a:r>
              <a:rPr lang="fi-FI" altLang="en-US" sz="1600" dirty="0" err="1">
                <a:latin typeface="+mn-lt"/>
                <a:cs typeface="Arial" panose="020B0604020202020204" pitchFamily="34" charset="0"/>
              </a:rPr>
              <a:t>Perspektiv</a:t>
            </a:r>
            <a:r>
              <a:rPr lang="fi-FI" altLang="en-US" sz="1600" dirty="0">
                <a:latin typeface="+mn-lt"/>
                <a:cs typeface="Arial" panose="020B0604020202020204" pitchFamily="34" charset="0"/>
              </a:rPr>
              <a:t> </a:t>
            </a:r>
            <a:r>
              <a:rPr lang="fi-FI" altLang="en-US" sz="1600" dirty="0" err="1">
                <a:latin typeface="+mn-lt"/>
                <a:cs typeface="Arial" panose="020B0604020202020204" pitchFamily="34" charset="0"/>
              </a:rPr>
              <a:t>till</a:t>
            </a:r>
            <a:r>
              <a:rPr lang="fi-FI" altLang="en-US" sz="1600" dirty="0">
                <a:latin typeface="+mn-lt"/>
                <a:cs typeface="Arial" panose="020B0604020202020204" pitchFamily="34" charset="0"/>
              </a:rPr>
              <a:t> </a:t>
            </a:r>
            <a:r>
              <a:rPr lang="fi-FI" altLang="en-US" sz="1600" dirty="0" err="1">
                <a:latin typeface="+mn-lt"/>
                <a:cs typeface="Arial" panose="020B0604020202020204" pitchFamily="34" charset="0"/>
              </a:rPr>
              <a:t>miljöfrågor</a:t>
            </a:r>
            <a:r>
              <a:rPr lang="fi-FI" altLang="en-US" sz="1600" dirty="0">
                <a:latin typeface="+mn-lt"/>
                <a:cs typeface="Arial" panose="020B0604020202020204" pitchFamily="34" charset="0"/>
              </a:rPr>
              <a:t> </a:t>
            </a:r>
            <a:r>
              <a:rPr lang="fi-FI" altLang="en-US" sz="1600" dirty="0" err="1">
                <a:latin typeface="+mn-lt"/>
                <a:cs typeface="Arial" panose="020B0604020202020204" pitchFamily="34" charset="0"/>
              </a:rPr>
              <a:t>eller</a:t>
            </a:r>
            <a:r>
              <a:rPr lang="fi-FI" altLang="en-US" sz="1600" dirty="0">
                <a:latin typeface="+mn-lt"/>
                <a:cs typeface="Arial" panose="020B0604020202020204" pitchFamily="34" charset="0"/>
              </a:rPr>
              <a:t> annan University </a:t>
            </a:r>
            <a:r>
              <a:rPr lang="fi-FI" altLang="en-US" sz="1600" dirty="0" err="1">
                <a:latin typeface="+mn-lt"/>
                <a:cs typeface="Arial" panose="020B0604020202020204" pitchFamily="34" charset="0"/>
              </a:rPr>
              <a:t>Wides</a:t>
            </a:r>
            <a:r>
              <a:rPr lang="fi-FI" altLang="en-US" sz="1600" dirty="0">
                <a:latin typeface="+mn-lt"/>
                <a:cs typeface="Arial" panose="020B0604020202020204" pitchFamily="34" charset="0"/>
              </a:rPr>
              <a:t> </a:t>
            </a:r>
            <a:r>
              <a:rPr lang="fi-FI" altLang="en-US" sz="1600" dirty="0" err="1">
                <a:latin typeface="+mn-lt"/>
                <a:cs typeface="Arial" panose="020B0604020202020204" pitchFamily="34" charset="0"/>
              </a:rPr>
              <a:t>Studies</a:t>
            </a:r>
            <a:r>
              <a:rPr lang="fi-FI" altLang="en-US" sz="1600" dirty="0">
                <a:latin typeface="+mn-lt"/>
                <a:cs typeface="Arial" panose="020B0604020202020204" pitchFamily="34" charset="0"/>
              </a:rPr>
              <a:t> -</a:t>
            </a:r>
            <a:r>
              <a:rPr lang="fi-FI" altLang="en-US" sz="1600" dirty="0" err="1">
                <a:latin typeface="+mn-lt"/>
                <a:cs typeface="Arial" panose="020B0604020202020204" pitchFamily="34" charset="0"/>
              </a:rPr>
              <a:t>kurs</a:t>
            </a:r>
            <a:r>
              <a:rPr lang="fi-FI" altLang="en-US" sz="1600" dirty="0">
                <a:latin typeface="+mn-lt"/>
                <a:cs typeface="Arial" panose="020B0604020202020204" pitchFamily="34" charset="0"/>
              </a:rPr>
              <a:t> </a:t>
            </a:r>
            <a:r>
              <a:rPr lang="fi-FI" altLang="en-US" sz="1600" dirty="0" err="1">
                <a:latin typeface="+mn-lt"/>
                <a:cs typeface="Arial" panose="020B0604020202020204" pitchFamily="34" charset="0"/>
              </a:rPr>
              <a:t>från</a:t>
            </a:r>
            <a:r>
              <a:rPr lang="fi-FI" altLang="en-US" sz="1600" dirty="0">
                <a:latin typeface="+mn-lt"/>
                <a:cs typeface="Arial" panose="020B0604020202020204" pitchFamily="34" charset="0"/>
              </a:rPr>
              <a:t> en annan </a:t>
            </a:r>
            <a:r>
              <a:rPr lang="fi-FI" altLang="en-US" sz="1600" dirty="0" err="1">
                <a:latin typeface="+mn-lt"/>
                <a:cs typeface="Arial" panose="020B0604020202020204" pitchFamily="34" charset="0"/>
              </a:rPr>
              <a:t>högskola</a:t>
            </a:r>
            <a:endParaRPr lang="fi-FI" altLang="en-US" sz="1600" dirty="0">
              <a:latin typeface="+mn-lt"/>
              <a:cs typeface="Arial" panose="020B0604020202020204" pitchFamily="34" charset="0"/>
            </a:endParaRPr>
          </a:p>
          <a:p>
            <a:pPr marL="971550" lvl="1" indent="-342900"/>
            <a:endParaRPr lang="fi-FI" sz="1600" dirty="0"/>
          </a:p>
          <a:p>
            <a:pPr marL="342900" indent="-342900">
              <a:buFont typeface="Arial" panose="020B0604020202020204" pitchFamily="34" charset="0"/>
              <a:buChar char="•"/>
            </a:pPr>
            <a:endParaRPr lang="fi-FI" sz="1600" dirty="0"/>
          </a:p>
          <a:p>
            <a:pPr marL="342900" indent="-342900">
              <a:buFont typeface="Arial" panose="020B0604020202020204" pitchFamily="34" charset="0"/>
              <a:buChar char="•"/>
            </a:pPr>
            <a:endParaRPr lang="fi-FI" sz="1600" dirty="0"/>
          </a:p>
          <a:p>
            <a:pPr marL="342900" indent="-342900">
              <a:buFont typeface="Arial" panose="020B0604020202020204" pitchFamily="34" charset="0"/>
              <a:buChar char="•"/>
            </a:pPr>
            <a:endParaRPr lang="en-US" sz="1600" dirty="0"/>
          </a:p>
        </p:txBody>
      </p:sp>
    </p:spTree>
    <p:extLst>
      <p:ext uri="{BB962C8B-B14F-4D97-AF65-F5344CB8AC3E}">
        <p14:creationId xmlns:p14="http://schemas.microsoft.com/office/powerpoint/2010/main" val="2032807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AC7605-C25D-4147-AA7D-A2115F9D3B0A}"/>
              </a:ext>
            </a:extLst>
          </p:cNvPr>
          <p:cNvSpPr>
            <a:spLocks noGrp="1"/>
          </p:cNvSpPr>
          <p:nvPr>
            <p:ph type="body" sz="half" idx="10"/>
          </p:nvPr>
        </p:nvSpPr>
        <p:spPr/>
        <p:txBody>
          <a:bodyPr/>
          <a:lstStyle/>
          <a:p>
            <a:r>
              <a:rPr lang="en-US" sz="3600" dirty="0"/>
              <a:t>Examens </a:t>
            </a:r>
            <a:r>
              <a:rPr lang="en-US" sz="3600" dirty="0" err="1"/>
              <a:t>struktur</a:t>
            </a:r>
            <a:r>
              <a:rPr lang="en-US" sz="3600" dirty="0"/>
              <a:t>: </a:t>
            </a:r>
            <a:r>
              <a:rPr lang="en-US" sz="3600" dirty="0" err="1"/>
              <a:t>språkstudier</a:t>
            </a:r>
            <a:r>
              <a:rPr lang="en-US" sz="3600" dirty="0"/>
              <a:t>, </a:t>
            </a:r>
            <a:r>
              <a:rPr lang="en-US" sz="3600" dirty="0" err="1"/>
              <a:t>andra</a:t>
            </a:r>
            <a:r>
              <a:rPr lang="en-US" sz="3600" dirty="0"/>
              <a:t> </a:t>
            </a:r>
            <a:r>
              <a:rPr lang="en-US" sz="3600" dirty="0" err="1"/>
              <a:t>inhemska</a:t>
            </a:r>
            <a:r>
              <a:rPr lang="en-US" sz="3600" dirty="0"/>
              <a:t> </a:t>
            </a:r>
            <a:r>
              <a:rPr lang="en-US" sz="3600" dirty="0" err="1"/>
              <a:t>språket</a:t>
            </a:r>
            <a:endParaRPr lang="en-US" sz="3600" dirty="0"/>
          </a:p>
        </p:txBody>
      </p:sp>
      <p:sp>
        <p:nvSpPr>
          <p:cNvPr id="3" name="Text Placeholder 2">
            <a:extLst>
              <a:ext uri="{FF2B5EF4-FFF2-40B4-BE49-F238E27FC236}">
                <a16:creationId xmlns:a16="http://schemas.microsoft.com/office/drawing/2014/main" id="{5823C9E0-6366-3A3A-8852-CF7F94C92932}"/>
              </a:ext>
            </a:extLst>
          </p:cNvPr>
          <p:cNvSpPr>
            <a:spLocks noGrp="1"/>
          </p:cNvSpPr>
          <p:nvPr>
            <p:ph type="body" sz="half" idx="11"/>
          </p:nvPr>
        </p:nvSpPr>
        <p:spPr/>
        <p:txBody>
          <a:bodyPr/>
          <a:lstStyle/>
          <a:p>
            <a:pPr marL="342900" indent="-342900">
              <a:spcBef>
                <a:spcPts val="600"/>
              </a:spcBef>
              <a:buFont typeface="Arial" panose="020B0604020202020204" pitchFamily="34" charset="0"/>
              <a:buChar char="•"/>
            </a:pPr>
            <a:r>
              <a:rPr lang="sv-SE" sz="1400" dirty="0">
                <a:latin typeface="+mn-lt"/>
              </a:rPr>
              <a:t>Om </a:t>
            </a:r>
            <a:r>
              <a:rPr lang="sv-SE" sz="1400" dirty="0"/>
              <a:t>skol</a:t>
            </a:r>
            <a:r>
              <a:rPr lang="sv-SE" sz="1400" dirty="0">
                <a:latin typeface="+mn-lt"/>
              </a:rPr>
              <a:t>bildningsspråket är finska -&gt; svenska proven LC-5001 och LC-5002</a:t>
            </a:r>
            <a:endParaRPr lang="fi-FI" sz="1400" dirty="0">
              <a:latin typeface="+mn-lt"/>
            </a:endParaRPr>
          </a:p>
          <a:p>
            <a:pPr marL="971550" lvl="1" indent="-342900">
              <a:spcBef>
                <a:spcPts val="600"/>
              </a:spcBef>
            </a:pPr>
            <a:r>
              <a:rPr lang="fi-FI" sz="1400" dirty="0" err="1">
                <a:hlinkClick r:id="rId3"/>
              </a:rPr>
              <a:t>Prov</a:t>
            </a:r>
            <a:r>
              <a:rPr lang="fi-FI" sz="1400" dirty="0">
                <a:hlinkClick r:id="rId3"/>
              </a:rPr>
              <a:t> för </a:t>
            </a:r>
            <a:r>
              <a:rPr lang="fi-FI" sz="1400" dirty="0" err="1">
                <a:hlinkClick r:id="rId3"/>
              </a:rPr>
              <a:t>utgågnsnivå</a:t>
            </a:r>
            <a:r>
              <a:rPr lang="fi-FI" sz="1400" dirty="0">
                <a:hlinkClick r:id="rId3"/>
              </a:rPr>
              <a:t> </a:t>
            </a:r>
            <a:r>
              <a:rPr lang="fi-FI" sz="1400" dirty="0" err="1">
                <a:hlinkClick r:id="rId3"/>
              </a:rPr>
              <a:t>på</a:t>
            </a:r>
            <a:r>
              <a:rPr lang="fi-FI" sz="1400" dirty="0">
                <a:hlinkClick r:id="rId3"/>
              </a:rPr>
              <a:t> </a:t>
            </a:r>
            <a:r>
              <a:rPr lang="fi-FI" sz="1400" dirty="0" err="1">
                <a:hlinkClick r:id="rId3"/>
              </a:rPr>
              <a:t>MyCourses</a:t>
            </a:r>
            <a:endParaRPr lang="fi-FI" sz="1400" dirty="0">
              <a:latin typeface="+mn-lt"/>
            </a:endParaRPr>
          </a:p>
          <a:p>
            <a:pPr marL="971550" lvl="1" indent="-342900">
              <a:spcBef>
                <a:spcPts val="600"/>
              </a:spcBef>
            </a:pPr>
            <a:r>
              <a:rPr lang="sv-SE" sz="1400" dirty="0">
                <a:latin typeface="+mn-lt"/>
              </a:rPr>
              <a:t>Du kan antingen gå direkt till proven eller delta i en provförberedande kurs</a:t>
            </a:r>
            <a:endParaRPr lang="fi-FI" sz="1400" dirty="0">
              <a:latin typeface="+mn-lt"/>
            </a:endParaRPr>
          </a:p>
          <a:p>
            <a:pPr marL="1134900" lvl="3" indent="-342900">
              <a:spcBef>
                <a:spcPts val="600"/>
              </a:spcBef>
              <a:buFont typeface="Arial" panose="020B0604020202020204" pitchFamily="34" charset="0"/>
              <a:buChar char="•"/>
            </a:pPr>
            <a:r>
              <a:rPr lang="sv-SE" sz="700" i="0" dirty="0">
                <a:latin typeface="+mn-lt"/>
              </a:rPr>
              <a:t>LC-5411 Svenska inom teknik från grunden  (16 – 24 poäng från nivåprovet</a:t>
            </a:r>
            <a:r>
              <a:rPr lang="fi-FI" sz="700" i="0" dirty="0">
                <a:latin typeface="+mn-lt"/>
              </a:rPr>
              <a:t>) </a:t>
            </a:r>
            <a:r>
              <a:rPr lang="fi-FI" sz="700" i="0" dirty="0" err="1">
                <a:latin typeface="+mn-lt"/>
              </a:rPr>
              <a:t>eller</a:t>
            </a:r>
            <a:endParaRPr lang="fi-FI" sz="700" i="0" dirty="0">
              <a:latin typeface="+mn-lt"/>
            </a:endParaRPr>
          </a:p>
          <a:p>
            <a:pPr marL="1134900" lvl="3" indent="-342900">
              <a:spcBef>
                <a:spcPts val="600"/>
              </a:spcBef>
              <a:buFont typeface="Arial" panose="020B0604020202020204" pitchFamily="34" charset="0"/>
              <a:buChar char="•"/>
            </a:pPr>
            <a:r>
              <a:rPr lang="en-GB" sz="700" i="0" spc="-4" dirty="0">
                <a:latin typeface="+mn-lt"/>
                <a:cs typeface="Georgia"/>
              </a:rPr>
              <a:t>LC-5410 Svenska </a:t>
            </a:r>
            <a:r>
              <a:rPr lang="en-GB" sz="700" i="0" spc="-4" dirty="0" err="1">
                <a:latin typeface="+mn-lt"/>
                <a:cs typeface="Georgia"/>
              </a:rPr>
              <a:t>inom</a:t>
            </a:r>
            <a:r>
              <a:rPr lang="en-GB" sz="700" i="0" spc="-4" dirty="0">
                <a:latin typeface="+mn-lt"/>
                <a:cs typeface="Georgia"/>
              </a:rPr>
              <a:t> </a:t>
            </a:r>
            <a:r>
              <a:rPr lang="en-GB" sz="700" i="0" spc="-4" dirty="0" err="1">
                <a:latin typeface="+mn-lt"/>
                <a:cs typeface="Georgia"/>
              </a:rPr>
              <a:t>teknik</a:t>
            </a:r>
            <a:r>
              <a:rPr lang="en-GB" sz="700" i="0" dirty="0">
                <a:latin typeface="+mn-lt"/>
                <a:cs typeface="Georgia"/>
              </a:rPr>
              <a:t> ( </a:t>
            </a:r>
            <a:r>
              <a:rPr lang="sv-SE" sz="700" dirty="0">
                <a:cs typeface="Georgia"/>
              </a:rPr>
              <a:t>25 -&gt;</a:t>
            </a:r>
            <a:r>
              <a:rPr lang="sv-SE" sz="700" i="0" dirty="0">
                <a:latin typeface="+mn-lt"/>
              </a:rPr>
              <a:t> poäng från nivåprovet</a:t>
            </a:r>
            <a:r>
              <a:rPr lang="en-GB" sz="700" i="0" spc="-4" dirty="0">
                <a:latin typeface="+mn-lt"/>
                <a:cs typeface="Georgia"/>
              </a:rPr>
              <a:t>)</a:t>
            </a:r>
          </a:p>
          <a:p>
            <a:pPr marL="911063" lvl="2" indent="-342900">
              <a:spcBef>
                <a:spcPts val="600"/>
              </a:spcBef>
            </a:pPr>
            <a:r>
              <a:rPr lang="sv-SE" sz="1400" i="0" spc="-4" dirty="0">
                <a:latin typeface="+mn-lt"/>
              </a:rPr>
              <a:t>Får du mindre än 16 poäng på nivåprovet, delta i Svenska språkkliniken</a:t>
            </a:r>
            <a:endParaRPr lang="fi-FI" sz="1400" i="0" spc="-4" dirty="0">
              <a:latin typeface="+mn-lt"/>
            </a:endParaRPr>
          </a:p>
          <a:p>
            <a:pPr marL="342900" indent="-342900">
              <a:spcBef>
                <a:spcPts val="600"/>
              </a:spcBef>
              <a:buFont typeface="Arial" panose="020B0604020202020204" pitchFamily="34" charset="0"/>
              <a:buChar char="•"/>
            </a:pPr>
            <a:r>
              <a:rPr lang="sv-SE" sz="1400" dirty="0">
                <a:latin typeface="+mn-lt"/>
              </a:rPr>
              <a:t>Om </a:t>
            </a:r>
            <a:r>
              <a:rPr lang="sv-SE" sz="1400" dirty="0"/>
              <a:t>skol</a:t>
            </a:r>
            <a:r>
              <a:rPr lang="sv-SE" sz="1400" dirty="0">
                <a:latin typeface="+mn-lt"/>
              </a:rPr>
              <a:t>bildningsspråket är</a:t>
            </a:r>
            <a:r>
              <a:rPr lang="fi-FI" sz="1400" spc="-4" dirty="0">
                <a:latin typeface="+mn-lt"/>
                <a:cs typeface="Georgia"/>
              </a:rPr>
              <a:t> </a:t>
            </a:r>
            <a:r>
              <a:rPr lang="fi-FI" sz="1400" spc="-4" dirty="0" err="1">
                <a:latin typeface="+mn-lt"/>
                <a:cs typeface="Georgia"/>
              </a:rPr>
              <a:t>svenska</a:t>
            </a:r>
            <a:r>
              <a:rPr lang="fi-FI" sz="1400" spc="-4" dirty="0">
                <a:latin typeface="+mn-lt"/>
                <a:cs typeface="Georgia"/>
              </a:rPr>
              <a:t> -&gt; </a:t>
            </a:r>
            <a:r>
              <a:rPr lang="fi-FI" sz="1400" spc="-4" dirty="0" err="1">
                <a:latin typeface="+mn-lt"/>
                <a:cs typeface="Georgia"/>
              </a:rPr>
              <a:t>finska</a:t>
            </a:r>
            <a:r>
              <a:rPr lang="fi-FI" sz="1400" spc="-4" dirty="0">
                <a:latin typeface="+mn-lt"/>
                <a:cs typeface="Georgia"/>
              </a:rPr>
              <a:t> </a:t>
            </a:r>
            <a:r>
              <a:rPr lang="fi-FI" sz="1400" spc="-4" dirty="0" err="1">
                <a:latin typeface="+mn-lt"/>
                <a:cs typeface="Georgia"/>
              </a:rPr>
              <a:t>proven</a:t>
            </a:r>
            <a:r>
              <a:rPr lang="fi-FI" sz="1400" spc="-4" dirty="0">
                <a:latin typeface="+mn-lt"/>
                <a:cs typeface="Georgia"/>
              </a:rPr>
              <a:t> LC-7001 </a:t>
            </a:r>
            <a:r>
              <a:rPr lang="fi-FI" sz="1400" spc="-4" dirty="0" err="1">
                <a:latin typeface="+mn-lt"/>
                <a:cs typeface="Georgia"/>
              </a:rPr>
              <a:t>och</a:t>
            </a:r>
            <a:r>
              <a:rPr lang="fi-FI" sz="1400" spc="-4" dirty="0">
                <a:latin typeface="+mn-lt"/>
                <a:cs typeface="Georgia"/>
              </a:rPr>
              <a:t> LC-7002</a:t>
            </a:r>
          </a:p>
          <a:p>
            <a:pPr marL="580500" lvl="1" indent="-342900">
              <a:spcBef>
                <a:spcPts val="600"/>
              </a:spcBef>
              <a:buFont typeface="Arial" panose="020B0604020202020204" pitchFamily="34" charset="0"/>
              <a:buChar char="•"/>
            </a:pPr>
            <a:r>
              <a:rPr lang="fi-FI" sz="1400" spc="-4" dirty="0" err="1">
                <a:latin typeface="+mn-lt"/>
                <a:cs typeface="Georgia"/>
              </a:rPr>
              <a:t>Kan</a:t>
            </a:r>
            <a:r>
              <a:rPr lang="fi-FI" sz="1400" spc="-4" dirty="0">
                <a:latin typeface="+mn-lt"/>
                <a:cs typeface="Georgia"/>
              </a:rPr>
              <a:t> </a:t>
            </a:r>
            <a:r>
              <a:rPr lang="fi-FI" sz="1400" spc="-4" dirty="0" err="1">
                <a:latin typeface="+mn-lt"/>
                <a:cs typeface="Georgia"/>
              </a:rPr>
              <a:t>genomföras</a:t>
            </a:r>
            <a:r>
              <a:rPr lang="fi-FI" sz="1400" spc="-4" dirty="0">
                <a:latin typeface="+mn-lt"/>
                <a:cs typeface="Georgia"/>
              </a:rPr>
              <a:t> </a:t>
            </a:r>
            <a:r>
              <a:rPr lang="fi-FI" sz="1400" spc="-4" dirty="0" err="1">
                <a:latin typeface="+mn-lt"/>
                <a:cs typeface="Georgia"/>
              </a:rPr>
              <a:t>med</a:t>
            </a:r>
            <a:r>
              <a:rPr lang="fi-FI" sz="1400" spc="-4" dirty="0">
                <a:latin typeface="+mn-lt"/>
                <a:cs typeface="Georgia"/>
              </a:rPr>
              <a:t> </a:t>
            </a:r>
            <a:r>
              <a:rPr lang="fi-FI" sz="1400" spc="-4" dirty="0" err="1">
                <a:latin typeface="+mn-lt"/>
                <a:cs typeface="Georgia"/>
              </a:rPr>
              <a:t>att</a:t>
            </a:r>
            <a:r>
              <a:rPr lang="fi-FI" sz="1400" spc="-4" dirty="0">
                <a:latin typeface="+mn-lt"/>
                <a:cs typeface="Georgia"/>
              </a:rPr>
              <a:t> delta i </a:t>
            </a:r>
            <a:r>
              <a:rPr lang="fi-FI" sz="1400" spc="-4" dirty="0" err="1">
                <a:latin typeface="+mn-lt"/>
                <a:cs typeface="Georgia"/>
              </a:rPr>
              <a:t>proven</a:t>
            </a:r>
            <a:r>
              <a:rPr lang="fi-FI" sz="1400" spc="-4" dirty="0">
                <a:latin typeface="+mn-lt"/>
                <a:cs typeface="Georgia"/>
              </a:rPr>
              <a:t> </a:t>
            </a:r>
            <a:r>
              <a:rPr lang="fi-FI" sz="1400" spc="-4" dirty="0" err="1">
                <a:cs typeface="Georgia"/>
              </a:rPr>
              <a:t>vid</a:t>
            </a:r>
            <a:r>
              <a:rPr lang="fi-FI" sz="1400" spc="-4" dirty="0">
                <a:cs typeface="Georgia"/>
              </a:rPr>
              <a:t> en för </a:t>
            </a:r>
            <a:r>
              <a:rPr lang="fi-FI" sz="1400" spc="-4" dirty="0" err="1">
                <a:cs typeface="Georgia"/>
              </a:rPr>
              <a:t>dig</a:t>
            </a:r>
            <a:r>
              <a:rPr lang="fi-FI" sz="1400" spc="-4" dirty="0">
                <a:cs typeface="Georgia"/>
              </a:rPr>
              <a:t> </a:t>
            </a:r>
            <a:r>
              <a:rPr lang="fi-FI" sz="1400" spc="-4" dirty="0" err="1">
                <a:cs typeface="Georgia"/>
              </a:rPr>
              <a:t>passlig</a:t>
            </a:r>
            <a:r>
              <a:rPr lang="fi-FI" sz="1400" spc="-4" dirty="0">
                <a:cs typeface="Georgia"/>
              </a:rPr>
              <a:t> </a:t>
            </a:r>
            <a:r>
              <a:rPr lang="fi-FI" sz="1400" spc="-4" dirty="0" err="1">
                <a:cs typeface="Georgia"/>
              </a:rPr>
              <a:t>tidspunkt</a:t>
            </a:r>
            <a:r>
              <a:rPr lang="fi-FI" sz="1400" spc="-4" dirty="0">
                <a:cs typeface="Georgia"/>
              </a:rPr>
              <a:t> </a:t>
            </a:r>
            <a:r>
              <a:rPr lang="fi-FI" sz="1400" spc="-4" dirty="0" err="1">
                <a:cs typeface="Georgia"/>
              </a:rPr>
              <a:t>under</a:t>
            </a:r>
            <a:r>
              <a:rPr lang="fi-FI" sz="1400" spc="-4" dirty="0">
                <a:cs typeface="Georgia"/>
              </a:rPr>
              <a:t> </a:t>
            </a:r>
            <a:r>
              <a:rPr lang="fi-FI" sz="1400" spc="-4" dirty="0" err="1">
                <a:cs typeface="Georgia"/>
              </a:rPr>
              <a:t>studierna</a:t>
            </a:r>
            <a:r>
              <a:rPr lang="fi-FI" sz="1400" spc="-4" dirty="0">
                <a:cs typeface="Georgia"/>
              </a:rPr>
              <a:t>.</a:t>
            </a:r>
          </a:p>
          <a:p>
            <a:pPr marL="580500" lvl="1" indent="-342900">
              <a:spcBef>
                <a:spcPts val="600"/>
              </a:spcBef>
              <a:buFont typeface="Arial" panose="020B0604020202020204" pitchFamily="34" charset="0"/>
              <a:buChar char="•"/>
            </a:pPr>
            <a:r>
              <a:rPr lang="fi-FI" sz="1400" spc="-4" dirty="0" err="1">
                <a:latin typeface="+mn-lt"/>
                <a:cs typeface="Georgia"/>
              </a:rPr>
              <a:t>Om</a:t>
            </a:r>
            <a:r>
              <a:rPr lang="fi-FI" sz="1400" spc="-4" dirty="0">
                <a:latin typeface="+mn-lt"/>
                <a:cs typeface="Georgia"/>
              </a:rPr>
              <a:t> </a:t>
            </a:r>
            <a:r>
              <a:rPr lang="fi-FI" sz="1400" spc="-4" dirty="0" err="1">
                <a:latin typeface="+mn-lt"/>
                <a:cs typeface="Georgia"/>
              </a:rPr>
              <a:t>din</a:t>
            </a:r>
            <a:r>
              <a:rPr lang="fi-FI" sz="1400" spc="-4" dirty="0">
                <a:latin typeface="+mn-lt"/>
                <a:cs typeface="Georgia"/>
              </a:rPr>
              <a:t> </a:t>
            </a:r>
            <a:r>
              <a:rPr lang="fi-FI" sz="1400" spc="-4" dirty="0" err="1">
                <a:latin typeface="+mn-lt"/>
                <a:cs typeface="Georgia"/>
              </a:rPr>
              <a:t>finska</a:t>
            </a:r>
            <a:r>
              <a:rPr lang="fi-FI" sz="1400" spc="-4" dirty="0">
                <a:latin typeface="+mn-lt"/>
                <a:cs typeface="Georgia"/>
              </a:rPr>
              <a:t> </a:t>
            </a:r>
            <a:r>
              <a:rPr lang="fi-FI" sz="1400" spc="-4" dirty="0" err="1">
                <a:latin typeface="+mn-lt"/>
                <a:cs typeface="Georgia"/>
              </a:rPr>
              <a:t>är</a:t>
            </a:r>
            <a:r>
              <a:rPr lang="fi-FI" sz="1400" spc="-4" dirty="0">
                <a:latin typeface="+mn-lt"/>
                <a:cs typeface="Georgia"/>
              </a:rPr>
              <a:t> </a:t>
            </a:r>
            <a:r>
              <a:rPr lang="fi-FI" sz="1400" spc="-4" dirty="0" err="1">
                <a:latin typeface="+mn-lt"/>
                <a:cs typeface="Georgia"/>
              </a:rPr>
              <a:t>stark</a:t>
            </a:r>
            <a:r>
              <a:rPr lang="fi-FI" sz="1400" spc="-4" dirty="0">
                <a:cs typeface="Georgia"/>
              </a:rPr>
              <a:t> </a:t>
            </a:r>
            <a:r>
              <a:rPr lang="fi-FI" sz="1400" spc="-4" dirty="0" err="1">
                <a:cs typeface="Georgia"/>
              </a:rPr>
              <a:t>kan</a:t>
            </a:r>
            <a:r>
              <a:rPr lang="fi-FI" sz="1400" spc="-4" dirty="0">
                <a:cs typeface="Georgia"/>
              </a:rPr>
              <a:t> du </a:t>
            </a:r>
            <a:r>
              <a:rPr lang="fi-FI" sz="1400" spc="-4" dirty="0" err="1">
                <a:cs typeface="Georgia"/>
              </a:rPr>
              <a:t>göra</a:t>
            </a:r>
            <a:r>
              <a:rPr lang="fi-FI" sz="1400" spc="-4" dirty="0">
                <a:cs typeface="Georgia"/>
              </a:rPr>
              <a:t> </a:t>
            </a:r>
            <a:r>
              <a:rPr lang="fi-FI" sz="1400" spc="-4" dirty="0" err="1">
                <a:cs typeface="Georgia"/>
              </a:rPr>
              <a:t>dem</a:t>
            </a:r>
            <a:r>
              <a:rPr lang="fi-FI" sz="1400" spc="-4" dirty="0">
                <a:cs typeface="Georgia"/>
              </a:rPr>
              <a:t> </a:t>
            </a:r>
            <a:r>
              <a:rPr lang="fi-FI" sz="1400" spc="-4" dirty="0" err="1">
                <a:cs typeface="Georgia"/>
              </a:rPr>
              <a:t>nu</a:t>
            </a:r>
            <a:r>
              <a:rPr lang="fi-FI" sz="1400" spc="-4" dirty="0">
                <a:latin typeface="+mn-lt"/>
                <a:cs typeface="Georgia"/>
              </a:rPr>
              <a:t>.</a:t>
            </a:r>
          </a:p>
          <a:p>
            <a:pPr marL="580500" lvl="1" indent="-342900">
              <a:spcBef>
                <a:spcPts val="600"/>
              </a:spcBef>
              <a:buFont typeface="Arial" panose="020B0604020202020204" pitchFamily="34" charset="0"/>
              <a:buChar char="•"/>
            </a:pPr>
            <a:r>
              <a:rPr lang="fi-FI" sz="1400" spc="-4" dirty="0" err="1">
                <a:latin typeface="+mn-lt"/>
                <a:cs typeface="Georgia"/>
              </a:rPr>
              <a:t>Om</a:t>
            </a:r>
            <a:r>
              <a:rPr lang="fi-FI" sz="1400" spc="-4" dirty="0">
                <a:latin typeface="+mn-lt"/>
                <a:cs typeface="Georgia"/>
              </a:rPr>
              <a:t> du </a:t>
            </a:r>
            <a:r>
              <a:rPr lang="fi-FI" sz="1400" spc="-4" dirty="0" err="1">
                <a:latin typeface="+mn-lt"/>
                <a:cs typeface="Georgia"/>
              </a:rPr>
              <a:t>behöver</a:t>
            </a:r>
            <a:r>
              <a:rPr lang="fi-FI" sz="1400" spc="-4" dirty="0">
                <a:latin typeface="+mn-lt"/>
                <a:cs typeface="Georgia"/>
              </a:rPr>
              <a:t> </a:t>
            </a:r>
            <a:r>
              <a:rPr lang="fi-FI" sz="1400" spc="-4" dirty="0" err="1">
                <a:latin typeface="+mn-lt"/>
                <a:cs typeface="Georgia"/>
              </a:rPr>
              <a:t>övning</a:t>
            </a:r>
            <a:r>
              <a:rPr lang="fi-FI" sz="1400" spc="-4" dirty="0">
                <a:latin typeface="+mn-lt"/>
                <a:cs typeface="Georgia"/>
              </a:rPr>
              <a:t> </a:t>
            </a:r>
            <a:r>
              <a:rPr lang="fi-FI" sz="1400" spc="-4" dirty="0" err="1">
                <a:latin typeface="+mn-lt"/>
                <a:cs typeface="Georgia"/>
              </a:rPr>
              <a:t>gör</a:t>
            </a:r>
            <a:r>
              <a:rPr lang="fi-FI" sz="1400" spc="-4" dirty="0">
                <a:latin typeface="+mn-lt"/>
                <a:cs typeface="Georgia"/>
              </a:rPr>
              <a:t> </a:t>
            </a:r>
            <a:r>
              <a:rPr lang="fi-FI" sz="1400" spc="-4" dirty="0" err="1">
                <a:latin typeface="+mn-lt"/>
                <a:cs typeface="Georgia"/>
              </a:rPr>
              <a:t>dem</a:t>
            </a:r>
            <a:r>
              <a:rPr lang="fi-FI" sz="1400" spc="-4" dirty="0">
                <a:latin typeface="+mn-lt"/>
                <a:cs typeface="Georgia"/>
              </a:rPr>
              <a:t> </a:t>
            </a:r>
            <a:r>
              <a:rPr lang="fi-FI" sz="1400" spc="-4" dirty="0" err="1">
                <a:latin typeface="+mn-lt"/>
                <a:cs typeface="Georgia"/>
              </a:rPr>
              <a:t>senare</a:t>
            </a:r>
            <a:r>
              <a:rPr lang="fi-FI" sz="1400" spc="-4" dirty="0">
                <a:latin typeface="+mn-lt"/>
                <a:cs typeface="Georgia"/>
              </a:rPr>
              <a:t> </a:t>
            </a:r>
            <a:r>
              <a:rPr lang="fi-FI" sz="1400" spc="-4" dirty="0" err="1">
                <a:latin typeface="+mn-lt"/>
                <a:cs typeface="Georgia"/>
              </a:rPr>
              <a:t>under</a:t>
            </a:r>
            <a:r>
              <a:rPr lang="fi-FI" sz="1400" spc="-4" dirty="0">
                <a:latin typeface="+mn-lt"/>
                <a:cs typeface="Georgia"/>
              </a:rPr>
              <a:t> </a:t>
            </a:r>
            <a:r>
              <a:rPr lang="fi-FI" sz="1400" spc="-4" dirty="0" err="1">
                <a:latin typeface="+mn-lt"/>
                <a:cs typeface="Georgia"/>
              </a:rPr>
              <a:t>kandidatstudierna</a:t>
            </a:r>
            <a:r>
              <a:rPr lang="fi-FI" sz="1400" spc="-4" dirty="0">
                <a:latin typeface="+mn-lt"/>
                <a:cs typeface="Georgia"/>
              </a:rPr>
              <a:t>.</a:t>
            </a:r>
          </a:p>
          <a:p>
            <a:pPr indent="-391050">
              <a:spcBef>
                <a:spcPts val="600"/>
              </a:spcBef>
              <a:buFont typeface="Arial" panose="020B0604020202020204" pitchFamily="34" charset="0"/>
              <a:buChar char="•"/>
            </a:pPr>
            <a:r>
              <a:rPr lang="en-GB" sz="1400" dirty="0">
                <a:latin typeface="+mn-lt"/>
                <a:cs typeface="Georgia"/>
              </a:rPr>
              <a:t>För </a:t>
            </a:r>
            <a:r>
              <a:rPr lang="en-GB" sz="1400" dirty="0" err="1">
                <a:latin typeface="+mn-lt"/>
                <a:cs typeface="Georgia"/>
              </a:rPr>
              <a:t>bestämmandet</a:t>
            </a:r>
            <a:r>
              <a:rPr lang="en-GB" sz="1400" dirty="0">
                <a:latin typeface="+mn-lt"/>
                <a:cs typeface="Georgia"/>
              </a:rPr>
              <a:t> </a:t>
            </a:r>
            <a:r>
              <a:rPr lang="en-GB" sz="1400" dirty="0" err="1">
                <a:latin typeface="+mn-lt"/>
                <a:cs typeface="Georgia"/>
              </a:rPr>
              <a:t>av</a:t>
            </a:r>
            <a:r>
              <a:rPr lang="en-GB" sz="1400" dirty="0">
                <a:latin typeface="+mn-lt"/>
                <a:cs typeface="Georgia"/>
              </a:rPr>
              <a:t> </a:t>
            </a:r>
            <a:r>
              <a:rPr lang="en-GB" sz="1400" dirty="0" err="1">
                <a:latin typeface="+mn-lt"/>
                <a:cs typeface="Georgia"/>
              </a:rPr>
              <a:t>skolbildningsspråket</a:t>
            </a:r>
            <a:r>
              <a:rPr lang="en-GB" sz="1400" dirty="0">
                <a:cs typeface="Georgia"/>
              </a:rPr>
              <a:t> </a:t>
            </a:r>
            <a:r>
              <a:rPr lang="en-GB" sz="1400" dirty="0" err="1">
                <a:cs typeface="Georgia"/>
              </a:rPr>
              <a:t>och</a:t>
            </a:r>
            <a:r>
              <a:rPr lang="en-GB" sz="1400" dirty="0">
                <a:cs typeface="Georgia"/>
              </a:rPr>
              <a:t> </a:t>
            </a:r>
            <a:r>
              <a:rPr lang="en-GB" sz="1400" dirty="0" err="1">
                <a:cs typeface="Georgia"/>
              </a:rPr>
              <a:t>befriande</a:t>
            </a:r>
            <a:r>
              <a:rPr lang="en-GB" sz="1400" dirty="0">
                <a:cs typeface="Georgia"/>
              </a:rPr>
              <a:t> se </a:t>
            </a:r>
            <a:r>
              <a:rPr lang="en-GB" sz="1400" dirty="0" err="1">
                <a:cs typeface="Georgia"/>
                <a:hlinkClick r:id="rId4"/>
              </a:rPr>
              <a:t>Studentguiden</a:t>
            </a:r>
            <a:endParaRPr lang="fi-FI" sz="2000" dirty="0"/>
          </a:p>
          <a:p>
            <a:pPr marL="580500" lvl="1"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1871781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AC7605-C25D-4147-AA7D-A2115F9D3B0A}"/>
              </a:ext>
            </a:extLst>
          </p:cNvPr>
          <p:cNvSpPr>
            <a:spLocks noGrp="1"/>
          </p:cNvSpPr>
          <p:nvPr>
            <p:ph type="body" sz="half" idx="10"/>
          </p:nvPr>
        </p:nvSpPr>
        <p:spPr/>
        <p:txBody>
          <a:bodyPr/>
          <a:lstStyle/>
          <a:p>
            <a:r>
              <a:rPr lang="en-US" sz="3600" dirty="0"/>
              <a:t>Examens </a:t>
            </a:r>
            <a:r>
              <a:rPr lang="en-US" sz="3600" dirty="0" err="1"/>
              <a:t>struktur</a:t>
            </a:r>
            <a:r>
              <a:rPr lang="en-US" sz="3600" dirty="0"/>
              <a:t>: </a:t>
            </a:r>
            <a:r>
              <a:rPr lang="en-US" sz="3600" dirty="0" err="1"/>
              <a:t>språkstudier</a:t>
            </a:r>
            <a:r>
              <a:rPr lang="en-US" sz="3600" dirty="0"/>
              <a:t>, </a:t>
            </a:r>
            <a:r>
              <a:rPr lang="en-US" sz="3600" dirty="0" err="1"/>
              <a:t>språkcentrets</a:t>
            </a:r>
            <a:r>
              <a:rPr lang="en-US" sz="3600" dirty="0"/>
              <a:t> </a:t>
            </a:r>
            <a:r>
              <a:rPr lang="en-US" sz="3600" dirty="0" err="1"/>
              <a:t>utbud</a:t>
            </a:r>
            <a:endParaRPr lang="en-US" sz="3600" dirty="0"/>
          </a:p>
        </p:txBody>
      </p:sp>
      <p:sp>
        <p:nvSpPr>
          <p:cNvPr id="3" name="Text Placeholder 2">
            <a:extLst>
              <a:ext uri="{FF2B5EF4-FFF2-40B4-BE49-F238E27FC236}">
                <a16:creationId xmlns:a16="http://schemas.microsoft.com/office/drawing/2014/main" id="{5823C9E0-6366-3A3A-8852-CF7F94C92932}"/>
              </a:ext>
            </a:extLst>
          </p:cNvPr>
          <p:cNvSpPr>
            <a:spLocks noGrp="1"/>
          </p:cNvSpPr>
          <p:nvPr>
            <p:ph type="body" sz="half" idx="11"/>
          </p:nvPr>
        </p:nvSpPr>
        <p:spPr/>
        <p:txBody>
          <a:bodyPr/>
          <a:lstStyle/>
          <a:p>
            <a:pPr marL="342900" indent="-342900">
              <a:spcBef>
                <a:spcPts val="600"/>
              </a:spcBef>
              <a:buFont typeface="Arial" panose="020B0604020202020204" pitchFamily="34" charset="0"/>
              <a:buChar char="•"/>
            </a:pPr>
            <a:r>
              <a:rPr lang="fi-FI" sz="1600" dirty="0" err="1">
                <a:latin typeface="+mn-lt"/>
              </a:rPr>
              <a:t>Kurser</a:t>
            </a:r>
            <a:r>
              <a:rPr lang="fi-FI" sz="1600" dirty="0">
                <a:latin typeface="+mn-lt"/>
              </a:rPr>
              <a:t> </a:t>
            </a:r>
            <a:r>
              <a:rPr lang="fi-FI" sz="1600" dirty="0" err="1">
                <a:latin typeface="+mn-lt"/>
              </a:rPr>
              <a:t>som</a:t>
            </a:r>
            <a:r>
              <a:rPr lang="fi-FI" sz="1600" dirty="0">
                <a:latin typeface="+mn-lt"/>
              </a:rPr>
              <a:t> </a:t>
            </a:r>
            <a:r>
              <a:rPr lang="fi-FI" sz="1600" dirty="0" err="1">
                <a:latin typeface="+mn-lt"/>
              </a:rPr>
              <a:t>duger</a:t>
            </a:r>
            <a:r>
              <a:rPr lang="fi-FI" sz="1600" dirty="0">
                <a:latin typeface="+mn-lt"/>
              </a:rPr>
              <a:t> </a:t>
            </a:r>
            <a:r>
              <a:rPr lang="fi-FI" sz="1600" dirty="0" err="1">
                <a:latin typeface="+mn-lt"/>
              </a:rPr>
              <a:t>som</a:t>
            </a:r>
            <a:r>
              <a:rPr lang="fi-FI" sz="1600" dirty="0">
                <a:latin typeface="+mn-lt"/>
              </a:rPr>
              <a:t> </a:t>
            </a:r>
            <a:r>
              <a:rPr lang="fi-FI" sz="1600" dirty="0" err="1">
                <a:latin typeface="+mn-lt"/>
              </a:rPr>
              <a:t>kurser</a:t>
            </a:r>
            <a:r>
              <a:rPr lang="fi-FI" sz="1600" dirty="0">
                <a:latin typeface="+mn-lt"/>
              </a:rPr>
              <a:t> i </a:t>
            </a:r>
            <a:r>
              <a:rPr lang="fi-FI" sz="1600" dirty="0" err="1">
                <a:latin typeface="+mn-lt"/>
              </a:rPr>
              <a:t>främmande</a:t>
            </a:r>
            <a:r>
              <a:rPr lang="fi-FI" sz="1600" dirty="0">
                <a:latin typeface="+mn-lt"/>
              </a:rPr>
              <a:t> </a:t>
            </a:r>
            <a:r>
              <a:rPr lang="fi-FI" sz="1600" dirty="0" err="1">
                <a:latin typeface="+mn-lt"/>
              </a:rPr>
              <a:t>språk</a:t>
            </a:r>
            <a:r>
              <a:rPr lang="fi-FI" sz="1600" dirty="0">
                <a:latin typeface="+mn-lt"/>
              </a:rPr>
              <a:t> </a:t>
            </a:r>
            <a:r>
              <a:rPr lang="fi-FI" sz="1600" dirty="0" err="1">
                <a:latin typeface="+mn-lt"/>
              </a:rPr>
              <a:t>hittas</a:t>
            </a:r>
            <a:r>
              <a:rPr lang="fi-FI" sz="1600" dirty="0">
                <a:latin typeface="+mn-lt"/>
              </a:rPr>
              <a:t> i </a:t>
            </a:r>
            <a:r>
              <a:rPr lang="fi-FI" sz="1600" dirty="0" err="1">
                <a:latin typeface="+mn-lt"/>
                <a:hlinkClick r:id="rId2"/>
              </a:rPr>
              <a:t>Studentguiden</a:t>
            </a:r>
            <a:endParaRPr lang="fi-FI" sz="1600" dirty="0">
              <a:latin typeface="+mn-lt"/>
            </a:endParaRPr>
          </a:p>
          <a:p>
            <a:pPr marL="342900" indent="-342900">
              <a:spcBef>
                <a:spcPts val="600"/>
              </a:spcBef>
              <a:buFont typeface="Arial" panose="020B0604020202020204" pitchFamily="34" charset="0"/>
              <a:buChar char="•"/>
            </a:pPr>
            <a:r>
              <a:rPr lang="sv-SE" sz="1600" dirty="0">
                <a:latin typeface="+mn-lt"/>
              </a:rPr>
              <a:t>Språkcentrets breda utbud av språkkurser finns sammanställt i </a:t>
            </a:r>
            <a:r>
              <a:rPr lang="sv-SE" sz="1600" dirty="0" err="1">
                <a:latin typeface="+mn-lt"/>
                <a:hlinkClick r:id="rId3"/>
              </a:rPr>
              <a:t>Studentguden</a:t>
            </a:r>
            <a:endParaRPr lang="sv-SE" sz="1600" dirty="0">
              <a:latin typeface="+mn-lt"/>
            </a:endParaRPr>
          </a:p>
          <a:p>
            <a:pPr marL="342900" indent="-342900">
              <a:spcBef>
                <a:spcPts val="600"/>
              </a:spcBef>
              <a:buFont typeface="Arial" panose="020B0604020202020204" pitchFamily="34" charset="0"/>
              <a:buChar char="•"/>
            </a:pPr>
            <a:r>
              <a:rPr lang="fi-FI" sz="1600" dirty="0" err="1">
                <a:latin typeface="+mn-lt"/>
                <a:hlinkClick r:id="rId4"/>
              </a:rPr>
              <a:t>Studiehelheter</a:t>
            </a:r>
            <a:r>
              <a:rPr lang="fi-FI" sz="1600" dirty="0">
                <a:latin typeface="+mn-lt"/>
                <a:hlinkClick r:id="rId4"/>
              </a:rPr>
              <a:t> i </a:t>
            </a:r>
            <a:r>
              <a:rPr lang="fi-FI" sz="1600" dirty="0" err="1">
                <a:latin typeface="+mn-lt"/>
                <a:hlinkClick r:id="rId4"/>
              </a:rPr>
              <a:t>språk</a:t>
            </a:r>
            <a:r>
              <a:rPr lang="fi-FI" sz="1600" dirty="0">
                <a:latin typeface="+mn-lt"/>
                <a:hlinkClick r:id="rId4"/>
              </a:rPr>
              <a:t> </a:t>
            </a:r>
            <a:r>
              <a:rPr lang="fi-FI" sz="1600" dirty="0" err="1">
                <a:latin typeface="+mn-lt"/>
                <a:hlinkClick r:id="rId4"/>
              </a:rPr>
              <a:t>eller</a:t>
            </a:r>
            <a:r>
              <a:rPr lang="fi-FI" sz="1600" dirty="0">
                <a:latin typeface="+mn-lt"/>
                <a:hlinkClick r:id="rId4"/>
              </a:rPr>
              <a:t> </a:t>
            </a:r>
            <a:r>
              <a:rPr lang="fi-FI" sz="1600" dirty="0" err="1">
                <a:latin typeface="+mn-lt"/>
                <a:hlinkClick r:id="rId4"/>
              </a:rPr>
              <a:t>kommunikation</a:t>
            </a:r>
            <a:r>
              <a:rPr lang="fi-FI" sz="1600" dirty="0">
                <a:latin typeface="+mn-lt"/>
                <a:hlinkClick r:id="rId4"/>
              </a:rPr>
              <a:t> </a:t>
            </a:r>
            <a:r>
              <a:rPr lang="fi-FI" sz="1600" dirty="0">
                <a:latin typeface="+mn-lt"/>
              </a:rPr>
              <a:t>(</a:t>
            </a:r>
            <a:r>
              <a:rPr lang="fi-FI" sz="1600" dirty="0" err="1">
                <a:latin typeface="+mn-lt"/>
              </a:rPr>
              <a:t>minst</a:t>
            </a:r>
            <a:r>
              <a:rPr lang="fi-FI" sz="1600" dirty="0">
                <a:latin typeface="+mn-lt"/>
              </a:rPr>
              <a:t> 15 sp) </a:t>
            </a:r>
            <a:r>
              <a:rPr lang="fi-FI" sz="1600" dirty="0" err="1">
                <a:latin typeface="+mn-lt"/>
              </a:rPr>
              <a:t>passar</a:t>
            </a:r>
            <a:r>
              <a:rPr lang="fi-FI" sz="1600" dirty="0">
                <a:latin typeface="+mn-lt"/>
              </a:rPr>
              <a:t> </a:t>
            </a:r>
            <a:r>
              <a:rPr lang="fi-FI" sz="1600" dirty="0" err="1">
                <a:latin typeface="+mn-lt"/>
              </a:rPr>
              <a:t>väl</a:t>
            </a:r>
            <a:r>
              <a:rPr lang="fi-FI" sz="1600" dirty="0">
                <a:latin typeface="+mn-lt"/>
              </a:rPr>
              <a:t> </a:t>
            </a:r>
            <a:r>
              <a:rPr lang="fi-FI" sz="1600" dirty="0" err="1">
                <a:latin typeface="+mn-lt"/>
              </a:rPr>
              <a:t>som</a:t>
            </a:r>
            <a:r>
              <a:rPr lang="fi-FI" sz="1600" dirty="0">
                <a:latin typeface="+mn-lt"/>
              </a:rPr>
              <a:t> </a:t>
            </a:r>
            <a:r>
              <a:rPr lang="fi-FI" sz="1600" dirty="0" err="1">
                <a:latin typeface="+mn-lt"/>
              </a:rPr>
              <a:t>fritt</a:t>
            </a:r>
            <a:r>
              <a:rPr lang="fi-FI" sz="1600" dirty="0">
                <a:latin typeface="+mn-lt"/>
              </a:rPr>
              <a:t> </a:t>
            </a:r>
            <a:r>
              <a:rPr lang="fi-FI" sz="1600" dirty="0" err="1">
                <a:latin typeface="+mn-lt"/>
              </a:rPr>
              <a:t>valbara</a:t>
            </a:r>
            <a:r>
              <a:rPr lang="fi-FI" sz="1600" dirty="0">
                <a:latin typeface="+mn-lt"/>
              </a:rPr>
              <a:t> </a:t>
            </a:r>
            <a:r>
              <a:rPr lang="fi-FI" sz="1600" dirty="0" err="1">
                <a:latin typeface="+mn-lt"/>
              </a:rPr>
              <a:t>studier</a:t>
            </a:r>
            <a:r>
              <a:rPr lang="fi-FI" sz="1600" dirty="0">
                <a:latin typeface="+mn-lt"/>
              </a:rPr>
              <a:t>. </a:t>
            </a:r>
          </a:p>
          <a:p>
            <a:pPr marL="342900" indent="-342900">
              <a:spcBef>
                <a:spcPts val="600"/>
              </a:spcBef>
              <a:buFont typeface="Arial" panose="020B0604020202020204" pitchFamily="34" charset="0"/>
              <a:buChar char="•"/>
            </a:pPr>
            <a:r>
              <a:rPr lang="fi-FI" sz="1600" dirty="0">
                <a:latin typeface="+mn-lt"/>
              </a:rPr>
              <a:t>Svenska/</a:t>
            </a:r>
            <a:r>
              <a:rPr lang="fi-FI" sz="1600" dirty="0" err="1">
                <a:latin typeface="+mn-lt"/>
              </a:rPr>
              <a:t>finska</a:t>
            </a:r>
            <a:r>
              <a:rPr lang="fi-FI" sz="1600" dirty="0">
                <a:latin typeface="+mn-lt"/>
              </a:rPr>
              <a:t> </a:t>
            </a:r>
            <a:r>
              <a:rPr lang="fi-FI" sz="1600" dirty="0" err="1">
                <a:latin typeface="+mn-lt"/>
              </a:rPr>
              <a:t>prov</a:t>
            </a:r>
            <a:r>
              <a:rPr lang="fi-FI" sz="1600" dirty="0">
                <a:latin typeface="+mn-lt"/>
              </a:rPr>
              <a:t> </a:t>
            </a:r>
            <a:r>
              <a:rPr lang="fi-FI" sz="1600" dirty="0" err="1"/>
              <a:t>hittas</a:t>
            </a:r>
            <a:r>
              <a:rPr lang="fi-FI" sz="1600" dirty="0"/>
              <a:t> </a:t>
            </a:r>
            <a:r>
              <a:rPr lang="fi-FI" sz="1600" dirty="0" err="1"/>
              <a:t>på</a:t>
            </a:r>
            <a:r>
              <a:rPr lang="fi-FI" sz="1600" dirty="0"/>
              <a:t> </a:t>
            </a:r>
            <a:r>
              <a:rPr lang="fi-FI" sz="1600" dirty="0" err="1">
                <a:hlinkClick r:id="rId5"/>
              </a:rPr>
              <a:t>MyCourses</a:t>
            </a:r>
            <a:endParaRPr lang="fi-FI" sz="1600" dirty="0">
              <a:latin typeface="+mn-lt"/>
            </a:endParaRPr>
          </a:p>
        </p:txBody>
      </p:sp>
    </p:spTree>
    <p:extLst>
      <p:ext uri="{BB962C8B-B14F-4D97-AF65-F5344CB8AC3E}">
        <p14:creationId xmlns:p14="http://schemas.microsoft.com/office/powerpoint/2010/main" val="1577384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AC7605-C25D-4147-AA7D-A2115F9D3B0A}"/>
              </a:ext>
            </a:extLst>
          </p:cNvPr>
          <p:cNvSpPr>
            <a:spLocks noGrp="1"/>
          </p:cNvSpPr>
          <p:nvPr>
            <p:ph type="body" sz="half" idx="10"/>
          </p:nvPr>
        </p:nvSpPr>
        <p:spPr/>
        <p:txBody>
          <a:bodyPr/>
          <a:lstStyle/>
          <a:p>
            <a:r>
              <a:rPr lang="en-US" sz="3600" dirty="0"/>
              <a:t>Examens </a:t>
            </a:r>
            <a:r>
              <a:rPr lang="en-US" sz="3600" dirty="0" err="1"/>
              <a:t>struktur</a:t>
            </a:r>
            <a:r>
              <a:rPr lang="en-US" sz="3600" dirty="0"/>
              <a:t>: </a:t>
            </a:r>
            <a:r>
              <a:rPr lang="en-US" sz="3600" dirty="0" err="1"/>
              <a:t>undervisning</a:t>
            </a:r>
            <a:r>
              <a:rPr lang="en-US" sz="3600" dirty="0"/>
              <a:t> </a:t>
            </a:r>
            <a:r>
              <a:rPr lang="en-US" sz="3600" dirty="0" err="1"/>
              <a:t>på</a:t>
            </a:r>
            <a:r>
              <a:rPr lang="en-US" sz="3600" dirty="0"/>
              <a:t> </a:t>
            </a:r>
            <a:r>
              <a:rPr lang="en-US" sz="3600" dirty="0" err="1"/>
              <a:t>svenska</a:t>
            </a:r>
            <a:endParaRPr lang="en-US" sz="3600" dirty="0"/>
          </a:p>
        </p:txBody>
      </p:sp>
      <p:sp>
        <p:nvSpPr>
          <p:cNvPr id="3" name="Text Placeholder 2">
            <a:extLst>
              <a:ext uri="{FF2B5EF4-FFF2-40B4-BE49-F238E27FC236}">
                <a16:creationId xmlns:a16="http://schemas.microsoft.com/office/drawing/2014/main" id="{5823C9E0-6366-3A3A-8852-CF7F94C92932}"/>
              </a:ext>
            </a:extLst>
          </p:cNvPr>
          <p:cNvSpPr>
            <a:spLocks noGrp="1"/>
          </p:cNvSpPr>
          <p:nvPr>
            <p:ph type="body" sz="half" idx="11"/>
          </p:nvPr>
        </p:nvSpPr>
        <p:spPr/>
        <p:txBody>
          <a:bodyPr/>
          <a:lstStyle/>
          <a:p>
            <a:pPr marL="342900" indent="-342900">
              <a:spcBef>
                <a:spcPts val="600"/>
              </a:spcBef>
              <a:buFont typeface="Arial" panose="020B0604020202020204" pitchFamily="34" charset="0"/>
              <a:buChar char="•"/>
            </a:pPr>
            <a:r>
              <a:rPr lang="fi-FI" sz="1600" dirty="0">
                <a:latin typeface="+mn-lt"/>
              </a:rPr>
              <a:t>MS-A0109 </a:t>
            </a:r>
            <a:r>
              <a:rPr lang="fi-FI" sz="1600" dirty="0" err="1">
                <a:latin typeface="+mn-lt"/>
              </a:rPr>
              <a:t>Differential</a:t>
            </a:r>
            <a:r>
              <a:rPr lang="fi-FI" sz="1600" dirty="0">
                <a:latin typeface="+mn-lt"/>
              </a:rPr>
              <a:t>- </a:t>
            </a:r>
            <a:r>
              <a:rPr lang="fi-FI" sz="1600" dirty="0" err="1">
                <a:latin typeface="+mn-lt"/>
              </a:rPr>
              <a:t>och</a:t>
            </a:r>
            <a:r>
              <a:rPr lang="fi-FI" sz="1600" dirty="0">
                <a:latin typeface="+mn-lt"/>
              </a:rPr>
              <a:t> </a:t>
            </a:r>
            <a:r>
              <a:rPr lang="fi-FI" sz="1600" dirty="0" err="1">
                <a:latin typeface="+mn-lt"/>
              </a:rPr>
              <a:t>integralkalkyl</a:t>
            </a:r>
            <a:r>
              <a:rPr lang="fi-FI" sz="1600" dirty="0">
                <a:latin typeface="+mn-lt"/>
              </a:rPr>
              <a:t> 1</a:t>
            </a:r>
          </a:p>
          <a:p>
            <a:pPr marL="342900" indent="-342900">
              <a:spcBef>
                <a:spcPts val="600"/>
              </a:spcBef>
              <a:buFont typeface="Arial" panose="020B0604020202020204" pitchFamily="34" charset="0"/>
              <a:buChar char="•"/>
            </a:pPr>
            <a:r>
              <a:rPr lang="fi-FI" sz="1600" dirty="0">
                <a:latin typeface="+mn-lt"/>
              </a:rPr>
              <a:t>MS-A0209 </a:t>
            </a:r>
            <a:r>
              <a:rPr lang="fi-FI" sz="1600" dirty="0" err="1">
                <a:latin typeface="+mn-lt"/>
              </a:rPr>
              <a:t>Differential</a:t>
            </a:r>
            <a:r>
              <a:rPr lang="fi-FI" sz="1600" dirty="0">
                <a:latin typeface="+mn-lt"/>
              </a:rPr>
              <a:t>- </a:t>
            </a:r>
            <a:r>
              <a:rPr lang="fi-FI" sz="1600" dirty="0" err="1">
                <a:latin typeface="+mn-lt"/>
              </a:rPr>
              <a:t>och</a:t>
            </a:r>
            <a:r>
              <a:rPr lang="fi-FI" sz="1600" dirty="0">
                <a:latin typeface="+mn-lt"/>
              </a:rPr>
              <a:t> </a:t>
            </a:r>
            <a:r>
              <a:rPr lang="fi-FI" sz="1600" dirty="0" err="1">
                <a:latin typeface="+mn-lt"/>
              </a:rPr>
              <a:t>integralkalkyl</a:t>
            </a:r>
            <a:r>
              <a:rPr lang="fi-FI" sz="1600" dirty="0">
                <a:latin typeface="+mn-lt"/>
              </a:rPr>
              <a:t> 2 </a:t>
            </a:r>
          </a:p>
          <a:p>
            <a:pPr marL="342900" indent="-342900">
              <a:spcBef>
                <a:spcPts val="600"/>
              </a:spcBef>
              <a:buFont typeface="Arial" panose="020B0604020202020204" pitchFamily="34" charset="0"/>
              <a:buChar char="•"/>
            </a:pPr>
            <a:r>
              <a:rPr lang="fi-FI" sz="1600" dirty="0">
                <a:latin typeface="+mn-lt"/>
              </a:rPr>
              <a:t>MS-A0509 </a:t>
            </a:r>
            <a:r>
              <a:rPr lang="fi-FI" sz="1600" dirty="0" err="1">
                <a:latin typeface="+mn-lt"/>
              </a:rPr>
              <a:t>Grundkurs</a:t>
            </a:r>
            <a:r>
              <a:rPr lang="fi-FI" sz="1600" dirty="0">
                <a:latin typeface="+mn-lt"/>
              </a:rPr>
              <a:t> i </a:t>
            </a:r>
            <a:r>
              <a:rPr lang="fi-FI" sz="1600" dirty="0" err="1">
                <a:latin typeface="+mn-lt"/>
              </a:rPr>
              <a:t>sannolikhetskalkyl</a:t>
            </a:r>
            <a:r>
              <a:rPr lang="fi-FI" sz="1600" dirty="0">
                <a:latin typeface="+mn-lt"/>
              </a:rPr>
              <a:t> </a:t>
            </a:r>
            <a:r>
              <a:rPr lang="fi-FI" sz="1600" dirty="0" err="1">
                <a:latin typeface="+mn-lt"/>
              </a:rPr>
              <a:t>och</a:t>
            </a:r>
            <a:r>
              <a:rPr lang="fi-FI" sz="1600" dirty="0">
                <a:latin typeface="+mn-lt"/>
              </a:rPr>
              <a:t> </a:t>
            </a:r>
            <a:r>
              <a:rPr lang="fi-FI" sz="1600" dirty="0" err="1">
                <a:latin typeface="+mn-lt"/>
              </a:rPr>
              <a:t>statistik</a:t>
            </a:r>
            <a:endParaRPr lang="fi-FI" sz="1600" dirty="0">
              <a:latin typeface="+mn-lt"/>
            </a:endParaRPr>
          </a:p>
          <a:p>
            <a:pPr marL="342900" indent="-342900">
              <a:spcBef>
                <a:spcPts val="600"/>
              </a:spcBef>
              <a:buFont typeface="Arial" panose="020B0604020202020204" pitchFamily="34" charset="0"/>
              <a:buChar char="•"/>
            </a:pPr>
            <a:r>
              <a:rPr lang="fi-FI" sz="1600" dirty="0">
                <a:latin typeface="+mn-lt"/>
              </a:rPr>
              <a:t>MS-A0009 </a:t>
            </a:r>
            <a:r>
              <a:rPr lang="fi-FI" sz="1600" dirty="0" err="1">
                <a:latin typeface="+mn-lt"/>
              </a:rPr>
              <a:t>Matrisräkning</a:t>
            </a:r>
            <a:endParaRPr lang="fi-FI" sz="1600" dirty="0">
              <a:latin typeface="+mn-lt"/>
            </a:endParaRPr>
          </a:p>
          <a:p>
            <a:pPr marL="342900" indent="-342900">
              <a:spcBef>
                <a:spcPts val="600"/>
              </a:spcBef>
              <a:buFont typeface="Arial" panose="020B0604020202020204" pitchFamily="34" charset="0"/>
              <a:buChar char="•"/>
            </a:pPr>
            <a:r>
              <a:rPr lang="fi-FI" sz="1600" dirty="0">
                <a:latin typeface="+mn-lt"/>
              </a:rPr>
              <a:t>PHYS-A5130 </a:t>
            </a:r>
            <a:r>
              <a:rPr lang="fi-FI" sz="1600" dirty="0" err="1">
                <a:latin typeface="+mn-lt"/>
              </a:rPr>
              <a:t>Elektromagnetism</a:t>
            </a:r>
            <a:endParaRPr lang="fi-FI" sz="1600" dirty="0">
              <a:latin typeface="+mn-lt"/>
            </a:endParaRPr>
          </a:p>
          <a:p>
            <a:pPr marL="342900" indent="-342900">
              <a:spcBef>
                <a:spcPts val="600"/>
              </a:spcBef>
              <a:buFont typeface="Arial" panose="020B0604020202020204" pitchFamily="34" charset="0"/>
              <a:buChar char="•"/>
            </a:pPr>
            <a:r>
              <a:rPr lang="fi-FI" sz="1600" b="0" dirty="0" err="1">
                <a:latin typeface="+mn-lt"/>
              </a:rPr>
              <a:t>Finskspråkiga</a:t>
            </a:r>
            <a:r>
              <a:rPr lang="fi-FI" sz="1600" b="0" dirty="0">
                <a:latin typeface="+mn-lt"/>
              </a:rPr>
              <a:t> </a:t>
            </a:r>
            <a:r>
              <a:rPr lang="fi-FI" sz="1600" b="0" dirty="0" err="1">
                <a:latin typeface="+mn-lt"/>
              </a:rPr>
              <a:t>kurser</a:t>
            </a:r>
            <a:r>
              <a:rPr lang="fi-FI" sz="1600" b="0" dirty="0">
                <a:latin typeface="+mn-lt"/>
              </a:rPr>
              <a:t> </a:t>
            </a:r>
            <a:r>
              <a:rPr lang="fi-FI" sz="1600" b="0" dirty="0" err="1">
                <a:latin typeface="+mn-lt"/>
                <a:hlinkClick r:id="rId3"/>
              </a:rPr>
              <a:t>kan</a:t>
            </a:r>
            <a:r>
              <a:rPr lang="fi-FI" sz="1600" b="0" dirty="0">
                <a:latin typeface="+mn-lt"/>
                <a:hlinkClick r:id="rId3"/>
              </a:rPr>
              <a:t> </a:t>
            </a:r>
            <a:r>
              <a:rPr lang="fi-FI" sz="1600" b="0" dirty="0" err="1">
                <a:latin typeface="+mn-lt"/>
                <a:hlinkClick r:id="rId3"/>
              </a:rPr>
              <a:t>avläggas</a:t>
            </a:r>
            <a:r>
              <a:rPr lang="fi-FI" sz="1600" b="0" dirty="0">
                <a:latin typeface="+mn-lt"/>
                <a:hlinkClick r:id="rId3"/>
              </a:rPr>
              <a:t> </a:t>
            </a:r>
            <a:r>
              <a:rPr lang="fi-FI" sz="1600" b="0" dirty="0" err="1">
                <a:latin typeface="+mn-lt"/>
                <a:hlinkClick r:id="rId3"/>
              </a:rPr>
              <a:t>på</a:t>
            </a:r>
            <a:r>
              <a:rPr lang="fi-FI" sz="1600" b="0" dirty="0">
                <a:latin typeface="+mn-lt"/>
                <a:hlinkClick r:id="rId3"/>
              </a:rPr>
              <a:t> </a:t>
            </a:r>
            <a:r>
              <a:rPr lang="fi-FI" sz="1600" b="0" dirty="0" err="1">
                <a:latin typeface="+mn-lt"/>
                <a:hlinkClick r:id="rId3"/>
              </a:rPr>
              <a:t>svenska</a:t>
            </a:r>
            <a:endParaRPr lang="fi-FI" sz="1600" b="0" dirty="0">
              <a:latin typeface="+mn-lt"/>
            </a:endParaRPr>
          </a:p>
        </p:txBody>
      </p:sp>
    </p:spTree>
    <p:extLst>
      <p:ext uri="{BB962C8B-B14F-4D97-AF65-F5344CB8AC3E}">
        <p14:creationId xmlns:p14="http://schemas.microsoft.com/office/powerpoint/2010/main" val="3210369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AC7605-C25D-4147-AA7D-A2115F9D3B0A}"/>
              </a:ext>
            </a:extLst>
          </p:cNvPr>
          <p:cNvSpPr>
            <a:spLocks noGrp="1"/>
          </p:cNvSpPr>
          <p:nvPr>
            <p:ph type="body" sz="half" idx="10"/>
          </p:nvPr>
        </p:nvSpPr>
        <p:spPr/>
        <p:txBody>
          <a:bodyPr/>
          <a:lstStyle/>
          <a:p>
            <a:r>
              <a:rPr lang="en-US" sz="3600" dirty="0"/>
              <a:t>Examens </a:t>
            </a:r>
            <a:r>
              <a:rPr lang="en-US" sz="3600" dirty="0" err="1"/>
              <a:t>struktur</a:t>
            </a:r>
            <a:r>
              <a:rPr lang="en-US" sz="3600" dirty="0"/>
              <a:t>: </a:t>
            </a:r>
            <a:r>
              <a:rPr lang="fi-FI" sz="3600" dirty="0" err="1"/>
              <a:t>tvärvetenskapliga</a:t>
            </a:r>
            <a:r>
              <a:rPr lang="fi-FI" sz="3600" dirty="0"/>
              <a:t> </a:t>
            </a:r>
            <a:r>
              <a:rPr lang="fi-FI" sz="3600" dirty="0" err="1"/>
              <a:t>studier</a:t>
            </a:r>
            <a:r>
              <a:rPr lang="fi-FI" sz="3600" dirty="0"/>
              <a:t> </a:t>
            </a:r>
            <a:endParaRPr lang="en-US" sz="3600" dirty="0"/>
          </a:p>
        </p:txBody>
      </p:sp>
      <p:sp>
        <p:nvSpPr>
          <p:cNvPr id="3" name="Text Placeholder 2">
            <a:extLst>
              <a:ext uri="{FF2B5EF4-FFF2-40B4-BE49-F238E27FC236}">
                <a16:creationId xmlns:a16="http://schemas.microsoft.com/office/drawing/2014/main" id="{5823C9E0-6366-3A3A-8852-CF7F94C92932}"/>
              </a:ext>
            </a:extLst>
          </p:cNvPr>
          <p:cNvSpPr>
            <a:spLocks noGrp="1"/>
          </p:cNvSpPr>
          <p:nvPr>
            <p:ph type="body" sz="half" idx="11"/>
          </p:nvPr>
        </p:nvSpPr>
        <p:spPr/>
        <p:txBody>
          <a:bodyPr/>
          <a:lstStyle/>
          <a:p>
            <a:pPr marL="342900" indent="-342900">
              <a:spcBef>
                <a:spcPts val="600"/>
              </a:spcBef>
              <a:buFont typeface="Arial" panose="020B0604020202020204" pitchFamily="34" charset="0"/>
              <a:buChar char="•"/>
            </a:pPr>
            <a:r>
              <a:rPr lang="fi-FI" sz="1600" dirty="0" err="1">
                <a:latin typeface="+mn-lt"/>
              </a:rPr>
              <a:t>Till</a:t>
            </a:r>
            <a:r>
              <a:rPr lang="fi-FI" sz="1600" dirty="0">
                <a:latin typeface="+mn-lt"/>
              </a:rPr>
              <a:t> </a:t>
            </a:r>
            <a:r>
              <a:rPr lang="fi-FI" sz="1600" dirty="0" err="1">
                <a:latin typeface="+mn-lt"/>
              </a:rPr>
              <a:t>examens</a:t>
            </a:r>
            <a:r>
              <a:rPr lang="fi-FI" sz="1600" dirty="0">
                <a:latin typeface="+mn-lt"/>
              </a:rPr>
              <a:t> </a:t>
            </a:r>
            <a:r>
              <a:rPr lang="fi-FI" sz="1600" dirty="0" err="1">
                <a:latin typeface="+mn-lt"/>
              </a:rPr>
              <a:t>grundstudier</a:t>
            </a:r>
            <a:r>
              <a:rPr lang="fi-FI" sz="1600" dirty="0">
                <a:latin typeface="+mn-lt"/>
              </a:rPr>
              <a:t> </a:t>
            </a:r>
            <a:r>
              <a:rPr lang="fi-FI" sz="1600" dirty="0" err="1">
                <a:latin typeface="+mn-lt"/>
              </a:rPr>
              <a:t>hör</a:t>
            </a:r>
            <a:r>
              <a:rPr lang="fi-FI" sz="1600" dirty="0">
                <a:latin typeface="+mn-lt"/>
              </a:rPr>
              <a:t> en 3-5 </a:t>
            </a:r>
            <a:r>
              <a:rPr lang="fi-FI" sz="1600" dirty="0"/>
              <a:t>s</a:t>
            </a:r>
            <a:r>
              <a:rPr lang="fi-FI" sz="1600" dirty="0">
                <a:latin typeface="+mn-lt"/>
              </a:rPr>
              <a:t>p </a:t>
            </a:r>
            <a:r>
              <a:rPr lang="fi-FI" sz="1600" dirty="0" err="1">
                <a:latin typeface="+mn-lt"/>
              </a:rPr>
              <a:t>omfattande</a:t>
            </a:r>
            <a:r>
              <a:rPr lang="fi-FI" sz="1600" dirty="0">
                <a:latin typeface="+mn-lt"/>
              </a:rPr>
              <a:t> </a:t>
            </a:r>
            <a:r>
              <a:rPr lang="fi-FI" sz="1600" dirty="0" err="1">
                <a:latin typeface="+mn-lt"/>
              </a:rPr>
              <a:t>mångvetenskaplig</a:t>
            </a:r>
            <a:r>
              <a:rPr lang="fi-FI" sz="1600" dirty="0">
                <a:latin typeface="+mn-lt"/>
              </a:rPr>
              <a:t> kurs. </a:t>
            </a:r>
          </a:p>
          <a:p>
            <a:pPr marL="342900" indent="-342900">
              <a:spcBef>
                <a:spcPts val="600"/>
              </a:spcBef>
              <a:buFont typeface="Arial" panose="020B0604020202020204" pitchFamily="34" charset="0"/>
              <a:buChar char="•"/>
            </a:pPr>
            <a:r>
              <a:rPr lang="sv-SE" sz="1600" dirty="0">
                <a:latin typeface="+mn-lt"/>
              </a:rPr>
              <a:t>Målet är att studera något annat än vad examen annars skulle bestå av.</a:t>
            </a:r>
          </a:p>
          <a:p>
            <a:pPr marL="342900" indent="-342900">
              <a:spcBef>
                <a:spcPts val="600"/>
              </a:spcBef>
              <a:buFont typeface="Arial" panose="020B0604020202020204" pitchFamily="34" charset="0"/>
              <a:buChar char="•"/>
            </a:pPr>
            <a:r>
              <a:rPr lang="sv-SE" sz="1600" dirty="0">
                <a:latin typeface="+mn-lt"/>
              </a:rPr>
              <a:t>Kursen kan väljas bland t.ex. tre CHEM-kurser </a:t>
            </a:r>
            <a:r>
              <a:rPr lang="fi-FI" sz="1600" dirty="0">
                <a:latin typeface="+mn-lt"/>
              </a:rPr>
              <a:t>:</a:t>
            </a:r>
          </a:p>
          <a:p>
            <a:pPr marL="971550" lvl="1" indent="-342900">
              <a:spcBef>
                <a:spcPts val="600"/>
              </a:spcBef>
            </a:pPr>
            <a:r>
              <a:rPr lang="fi-FI" sz="1600" dirty="0">
                <a:latin typeface="+mn-lt"/>
              </a:rPr>
              <a:t>CHEM-A1020 </a:t>
            </a:r>
            <a:r>
              <a:rPr lang="fi-FI" altLang="en-US" sz="1600" dirty="0" err="1">
                <a:latin typeface="+mn-lt"/>
                <a:cs typeface="Arial" panose="020B0604020202020204" pitchFamily="34" charset="0"/>
              </a:rPr>
              <a:t>Grundkurs</a:t>
            </a:r>
            <a:r>
              <a:rPr lang="fi-FI" altLang="en-US" sz="1600" dirty="0">
                <a:latin typeface="+mn-lt"/>
                <a:cs typeface="Arial" panose="020B0604020202020204" pitchFamily="34" charset="0"/>
              </a:rPr>
              <a:t> i </a:t>
            </a:r>
            <a:r>
              <a:rPr lang="fi-FI" altLang="en-US" sz="1600" dirty="0" err="1">
                <a:latin typeface="+mn-lt"/>
                <a:cs typeface="Arial" panose="020B0604020202020204" pitchFamily="34" charset="0"/>
              </a:rPr>
              <a:t>akademiskt</a:t>
            </a:r>
            <a:r>
              <a:rPr lang="fi-FI" altLang="en-US" sz="1600" dirty="0">
                <a:latin typeface="+mn-lt"/>
                <a:cs typeface="Arial" panose="020B0604020202020204" pitchFamily="34" charset="0"/>
              </a:rPr>
              <a:t> </a:t>
            </a:r>
            <a:r>
              <a:rPr lang="fi-FI" altLang="en-US" sz="1600" dirty="0" err="1">
                <a:latin typeface="+mn-lt"/>
                <a:cs typeface="Arial" panose="020B0604020202020204" pitchFamily="34" charset="0"/>
              </a:rPr>
              <a:t>tänkande</a:t>
            </a:r>
            <a:r>
              <a:rPr lang="fi-FI" altLang="en-US" sz="1600" dirty="0">
                <a:latin typeface="+mn-lt"/>
                <a:cs typeface="Arial" panose="020B0604020202020204" pitchFamily="34" charset="0"/>
              </a:rPr>
              <a:t> </a:t>
            </a:r>
            <a:r>
              <a:rPr lang="fi-FI" sz="1600" dirty="0">
                <a:latin typeface="+mn-lt"/>
              </a:rPr>
              <a:t>(</a:t>
            </a:r>
            <a:r>
              <a:rPr lang="fi-FI" sz="1600" dirty="0" err="1">
                <a:latin typeface="+mn-lt"/>
              </a:rPr>
              <a:t>på</a:t>
            </a:r>
            <a:r>
              <a:rPr lang="fi-FI" sz="1600" dirty="0">
                <a:latin typeface="+mn-lt"/>
              </a:rPr>
              <a:t> </a:t>
            </a:r>
            <a:r>
              <a:rPr lang="fi-FI" sz="1600" dirty="0" err="1">
                <a:latin typeface="+mn-lt"/>
              </a:rPr>
              <a:t>hösten</a:t>
            </a:r>
            <a:r>
              <a:rPr lang="fi-FI" sz="1600" dirty="0">
                <a:latin typeface="+mn-lt"/>
              </a:rPr>
              <a:t>)</a:t>
            </a:r>
          </a:p>
          <a:p>
            <a:pPr marL="971550" lvl="1" indent="-342900">
              <a:spcBef>
                <a:spcPts val="600"/>
              </a:spcBef>
            </a:pPr>
            <a:r>
              <a:rPr lang="fi-FI" sz="1600" dirty="0">
                <a:latin typeface="+mn-lt"/>
              </a:rPr>
              <a:t>CHEM-A1610 Design </a:t>
            </a:r>
            <a:r>
              <a:rPr lang="fi-FI" sz="1600" dirty="0" err="1">
                <a:latin typeface="+mn-lt"/>
              </a:rPr>
              <a:t>Meets</a:t>
            </a:r>
            <a:r>
              <a:rPr lang="fi-FI" sz="1600" dirty="0">
                <a:latin typeface="+mn-lt"/>
              </a:rPr>
              <a:t> </a:t>
            </a:r>
            <a:r>
              <a:rPr lang="fi-FI" sz="1600" dirty="0" err="1">
                <a:latin typeface="+mn-lt"/>
              </a:rPr>
              <a:t>Biomaterials</a:t>
            </a:r>
            <a:r>
              <a:rPr lang="fi-FI" sz="1600" dirty="0">
                <a:latin typeface="+mn-lt"/>
              </a:rPr>
              <a:t> (</a:t>
            </a:r>
            <a:r>
              <a:rPr lang="fi-FI" sz="1600" dirty="0" err="1">
                <a:latin typeface="+mn-lt"/>
              </a:rPr>
              <a:t>på</a:t>
            </a:r>
            <a:r>
              <a:rPr lang="fi-FI" sz="1600" dirty="0">
                <a:latin typeface="+mn-lt"/>
              </a:rPr>
              <a:t> </a:t>
            </a:r>
            <a:r>
              <a:rPr lang="fi-FI" sz="1600" dirty="0" err="1">
                <a:latin typeface="+mn-lt"/>
              </a:rPr>
              <a:t>vårn</a:t>
            </a:r>
            <a:r>
              <a:rPr lang="fi-FI" sz="1600" dirty="0">
                <a:latin typeface="+mn-lt"/>
              </a:rPr>
              <a:t>)</a:t>
            </a:r>
          </a:p>
          <a:p>
            <a:pPr marL="971550" lvl="1" indent="-342900">
              <a:spcBef>
                <a:spcPts val="600"/>
              </a:spcBef>
            </a:pPr>
            <a:r>
              <a:rPr lang="fi-FI" sz="1600" dirty="0">
                <a:latin typeface="+mn-lt"/>
              </a:rPr>
              <a:t>CHEM-A1620 </a:t>
            </a:r>
            <a:r>
              <a:rPr lang="fi-FI" altLang="en-US" sz="1600" dirty="0" err="1">
                <a:latin typeface="+mn-lt"/>
                <a:cs typeface="Arial" panose="020B0604020202020204" pitchFamily="34" charset="0"/>
              </a:rPr>
              <a:t>Perspektiv</a:t>
            </a:r>
            <a:r>
              <a:rPr lang="fi-FI" altLang="en-US" sz="1600" dirty="0">
                <a:latin typeface="+mn-lt"/>
                <a:cs typeface="Arial" panose="020B0604020202020204" pitchFamily="34" charset="0"/>
              </a:rPr>
              <a:t> </a:t>
            </a:r>
            <a:r>
              <a:rPr lang="fi-FI" altLang="en-US" sz="1600" dirty="0" err="1">
                <a:latin typeface="+mn-lt"/>
                <a:cs typeface="Arial" panose="020B0604020202020204" pitchFamily="34" charset="0"/>
              </a:rPr>
              <a:t>till</a:t>
            </a:r>
            <a:r>
              <a:rPr lang="fi-FI" altLang="en-US" sz="1600" dirty="0">
                <a:latin typeface="+mn-lt"/>
                <a:cs typeface="Arial" panose="020B0604020202020204" pitchFamily="34" charset="0"/>
              </a:rPr>
              <a:t> </a:t>
            </a:r>
            <a:r>
              <a:rPr lang="fi-FI" altLang="en-US" sz="1600" dirty="0" err="1">
                <a:latin typeface="+mn-lt"/>
                <a:cs typeface="Arial" panose="020B0604020202020204" pitchFamily="34" charset="0"/>
              </a:rPr>
              <a:t>miljöfrågor</a:t>
            </a:r>
            <a:r>
              <a:rPr lang="fi-FI" altLang="en-US" sz="1600" dirty="0">
                <a:latin typeface="+mn-lt"/>
                <a:cs typeface="Arial" panose="020B0604020202020204" pitchFamily="34" charset="0"/>
              </a:rPr>
              <a:t> </a:t>
            </a:r>
            <a:r>
              <a:rPr lang="fi-FI" sz="1600" dirty="0">
                <a:latin typeface="+mn-lt"/>
              </a:rPr>
              <a:t>(2</a:t>
            </a:r>
            <a:r>
              <a:rPr lang="fi-FI" sz="1600" dirty="0"/>
              <a:t>:a </a:t>
            </a:r>
            <a:r>
              <a:rPr lang="fi-FI" sz="1600" dirty="0" err="1"/>
              <a:t>årets</a:t>
            </a:r>
            <a:r>
              <a:rPr lang="fi-FI" sz="1600" dirty="0">
                <a:latin typeface="+mn-lt"/>
              </a:rPr>
              <a:t> </a:t>
            </a:r>
            <a:r>
              <a:rPr lang="fi-FI" sz="1600" dirty="0" err="1">
                <a:latin typeface="+mn-lt"/>
              </a:rPr>
              <a:t>höst</a:t>
            </a:r>
            <a:r>
              <a:rPr lang="fi-FI" sz="1600" dirty="0">
                <a:latin typeface="+mn-lt"/>
              </a:rPr>
              <a:t>)</a:t>
            </a:r>
          </a:p>
          <a:p>
            <a:pPr marL="342900" indent="-342900">
              <a:spcBef>
                <a:spcPts val="600"/>
              </a:spcBef>
              <a:buFont typeface="Arial" panose="020B0604020202020204" pitchFamily="34" charset="0"/>
              <a:buChar char="•"/>
            </a:pPr>
            <a:r>
              <a:rPr lang="fi-FI" sz="1600" dirty="0"/>
              <a:t>ELLER</a:t>
            </a:r>
            <a:r>
              <a:rPr lang="fi-FI" sz="1600" dirty="0">
                <a:latin typeface="+mn-lt"/>
              </a:rPr>
              <a:t> </a:t>
            </a:r>
            <a:r>
              <a:rPr lang="fi-FI" sz="1600" dirty="0" err="1">
                <a:latin typeface="+mn-lt"/>
                <a:hlinkClick r:id="rId3"/>
              </a:rPr>
              <a:t>kurser</a:t>
            </a:r>
            <a:r>
              <a:rPr lang="fi-FI" sz="1600" dirty="0">
                <a:latin typeface="+mn-lt"/>
                <a:hlinkClick r:id="rId3"/>
              </a:rPr>
              <a:t> </a:t>
            </a:r>
            <a:r>
              <a:rPr lang="fi-FI" sz="1600" dirty="0" err="1">
                <a:latin typeface="+mn-lt"/>
                <a:hlinkClick r:id="rId3"/>
              </a:rPr>
              <a:t>erbjudna</a:t>
            </a:r>
            <a:r>
              <a:rPr lang="fi-FI" sz="1600" dirty="0">
                <a:latin typeface="+mn-lt"/>
                <a:hlinkClick r:id="rId3"/>
              </a:rPr>
              <a:t> av </a:t>
            </a:r>
            <a:r>
              <a:rPr lang="fi-FI" sz="1600" dirty="0" err="1">
                <a:latin typeface="+mn-lt"/>
                <a:hlinkClick r:id="rId3"/>
              </a:rPr>
              <a:t>andra</a:t>
            </a:r>
            <a:r>
              <a:rPr lang="fi-FI" sz="1600" dirty="0">
                <a:latin typeface="+mn-lt"/>
                <a:hlinkClick r:id="rId3"/>
              </a:rPr>
              <a:t> </a:t>
            </a:r>
            <a:r>
              <a:rPr lang="fi-FI" sz="1600" dirty="0" err="1">
                <a:latin typeface="+mn-lt"/>
                <a:hlinkClick r:id="rId3"/>
              </a:rPr>
              <a:t>högskolor</a:t>
            </a:r>
            <a:endParaRPr lang="fi-FI" sz="1600" dirty="0">
              <a:latin typeface="+mn-lt"/>
            </a:endParaRPr>
          </a:p>
          <a:p>
            <a:pPr marL="342900" indent="-342900">
              <a:spcBef>
                <a:spcPts val="600"/>
              </a:spcBef>
              <a:buFont typeface="Arial" panose="020B0604020202020204" pitchFamily="34" charset="0"/>
              <a:buChar char="•"/>
            </a:pPr>
            <a:r>
              <a:rPr lang="fi-FI" sz="1600" dirty="0" err="1"/>
              <a:t>Om</a:t>
            </a:r>
            <a:r>
              <a:rPr lang="fi-FI" sz="1600" dirty="0"/>
              <a:t> </a:t>
            </a:r>
            <a:r>
              <a:rPr lang="fi-FI" sz="1600" dirty="0" err="1"/>
              <a:t>kursen</a:t>
            </a:r>
            <a:r>
              <a:rPr lang="fi-FI" sz="1600" dirty="0"/>
              <a:t> </a:t>
            </a:r>
            <a:r>
              <a:rPr lang="fi-FI" sz="1600" dirty="0" err="1"/>
              <a:t>omfattar</a:t>
            </a:r>
            <a:r>
              <a:rPr lang="fi-FI" sz="1600" dirty="0">
                <a:latin typeface="+mn-lt"/>
              </a:rPr>
              <a:t> 5 sp </a:t>
            </a:r>
            <a:r>
              <a:rPr lang="fi-FI" sz="1600" dirty="0" err="1">
                <a:latin typeface="+mn-lt"/>
              </a:rPr>
              <a:t>tas</a:t>
            </a:r>
            <a:r>
              <a:rPr lang="fi-FI" sz="1600" dirty="0">
                <a:latin typeface="+mn-lt"/>
              </a:rPr>
              <a:t> </a:t>
            </a:r>
            <a:r>
              <a:rPr lang="fi-FI" sz="1600" dirty="0" err="1">
                <a:latin typeface="+mn-lt"/>
              </a:rPr>
              <a:t>det</a:t>
            </a:r>
            <a:r>
              <a:rPr lang="fi-FI" sz="1600" dirty="0">
                <a:latin typeface="+mn-lt"/>
              </a:rPr>
              <a:t> i </a:t>
            </a:r>
            <a:r>
              <a:rPr lang="fi-FI" sz="1600" dirty="0" err="1">
                <a:latin typeface="+mn-lt"/>
              </a:rPr>
              <a:t>beaktande</a:t>
            </a:r>
            <a:r>
              <a:rPr lang="fi-FI" sz="1600" dirty="0">
                <a:latin typeface="+mn-lt"/>
              </a:rPr>
              <a:t> i </a:t>
            </a:r>
            <a:r>
              <a:rPr lang="fi-FI" sz="1600" dirty="0" err="1">
                <a:latin typeface="+mn-lt"/>
              </a:rPr>
              <a:t>mängden</a:t>
            </a:r>
            <a:r>
              <a:rPr lang="fi-FI" sz="1600" dirty="0">
                <a:latin typeface="+mn-lt"/>
              </a:rPr>
              <a:t> </a:t>
            </a:r>
            <a:r>
              <a:rPr lang="fi-FI" sz="1600" dirty="0" err="1">
                <a:latin typeface="+mn-lt"/>
              </a:rPr>
              <a:t>fritt</a:t>
            </a:r>
            <a:r>
              <a:rPr lang="fi-FI" sz="1600" dirty="0">
                <a:latin typeface="+mn-lt"/>
              </a:rPr>
              <a:t> </a:t>
            </a:r>
            <a:r>
              <a:rPr lang="fi-FI" sz="1600" dirty="0" err="1">
                <a:latin typeface="+mn-lt"/>
              </a:rPr>
              <a:t>valbara</a:t>
            </a:r>
            <a:r>
              <a:rPr lang="fi-FI" sz="1600" dirty="0">
                <a:latin typeface="+mn-lt"/>
              </a:rPr>
              <a:t> </a:t>
            </a:r>
            <a:r>
              <a:rPr lang="fi-FI" sz="1600" dirty="0" err="1">
                <a:latin typeface="+mn-lt"/>
              </a:rPr>
              <a:t>studier</a:t>
            </a:r>
            <a:endParaRPr lang="fi-FI" sz="1600" dirty="0">
              <a:latin typeface="+mn-lt"/>
            </a:endParaRPr>
          </a:p>
          <a:p>
            <a:pPr marL="342900" indent="-342900">
              <a:spcBef>
                <a:spcPts val="600"/>
              </a:spcBef>
              <a:buFont typeface="Arial" panose="020B0604020202020204" pitchFamily="34" charset="0"/>
              <a:buChar char="•"/>
            </a:pPr>
            <a:endParaRPr lang="fi-FI" sz="1600" dirty="0">
              <a:latin typeface="+mn-lt"/>
            </a:endParaRPr>
          </a:p>
          <a:p>
            <a:pPr marL="342900" indent="-342900">
              <a:spcBef>
                <a:spcPts val="600"/>
              </a:spcBef>
              <a:buFont typeface="Arial" panose="020B0604020202020204" pitchFamily="34" charset="0"/>
              <a:buChar char="•"/>
            </a:pPr>
            <a:endParaRPr lang="fi-FI" sz="1600" dirty="0">
              <a:latin typeface="+mn-lt"/>
            </a:endParaRPr>
          </a:p>
          <a:p>
            <a:pPr marL="342900" indent="-342900">
              <a:spcBef>
                <a:spcPts val="600"/>
              </a:spcBef>
              <a:buFont typeface="Arial" panose="020B0604020202020204" pitchFamily="34" charset="0"/>
              <a:buChar char="•"/>
            </a:pPr>
            <a:endParaRPr lang="fi-FI" sz="1600" b="0" dirty="0">
              <a:latin typeface="+mn-lt"/>
            </a:endParaRPr>
          </a:p>
        </p:txBody>
      </p:sp>
    </p:spTree>
    <p:extLst>
      <p:ext uri="{BB962C8B-B14F-4D97-AF65-F5344CB8AC3E}">
        <p14:creationId xmlns:p14="http://schemas.microsoft.com/office/powerpoint/2010/main" val="3530122424"/>
      </p:ext>
    </p:extLst>
  </p:cSld>
  <p:clrMapOvr>
    <a:masterClrMapping/>
  </p:clrMapOvr>
</p:sld>
</file>

<file path=ppt/theme/theme1.xml><?xml version="1.0" encoding="utf-8"?>
<a:theme xmlns:a="http://schemas.openxmlformats.org/drawingml/2006/main" name="Office-teema">
  <a:themeElements>
    <a:clrScheme name="Mukautettu 7">
      <a:dk1>
        <a:sysClr val="windowText" lastClr="000000"/>
      </a:dk1>
      <a:lt1>
        <a:sysClr val="window" lastClr="FFFFFF"/>
      </a:lt1>
      <a:dk2>
        <a:srgbClr val="00965E"/>
      </a:dk2>
      <a:lt2>
        <a:srgbClr val="85CDB2"/>
      </a:lt2>
      <a:accent1>
        <a:srgbClr val="0C0C0C"/>
      </a:accent1>
      <a:accent2>
        <a:srgbClr val="595959"/>
      </a:accent2>
      <a:accent3>
        <a:srgbClr val="A5A5A5"/>
      </a:accent3>
      <a:accent4>
        <a:srgbClr val="D8D8D8"/>
      </a:accent4>
      <a:accent5>
        <a:srgbClr val="F2F2F2"/>
      </a:accent5>
      <a:accent6>
        <a:srgbClr val="FFFFF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lto_CHEM_169_FI.pptx" id="{E524B346-3547-46F3-BFEE-2F364033DB45}" vid="{3B3C7999-5FA5-4C7A-93B5-1FE8742DBA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Aalto_CHEM_169_FI</Template>
  <TotalTime>3860</TotalTime>
  <Words>2106</Words>
  <Application>Microsoft Office PowerPoint</Application>
  <PresentationFormat>On-screen Show (16:9)</PresentationFormat>
  <Paragraphs>251</Paragraphs>
  <Slides>33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-apple-system</vt:lpstr>
      <vt:lpstr>Arial</vt:lpstr>
      <vt:lpstr>Arial</vt:lpstr>
      <vt:lpstr>Calibri</vt:lpstr>
      <vt:lpstr>Office-teema</vt:lpstr>
      <vt:lpstr>ISP och anmälan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HOPS ja ilmoittautumiset</dc:title>
  <dc:creator>Kari Lehti</dc:creator>
  <cp:lastModifiedBy>Paavola Pihla</cp:lastModifiedBy>
  <cp:revision>4</cp:revision>
  <dcterms:created xsi:type="dcterms:W3CDTF">2023-06-30T07:00:24Z</dcterms:created>
  <dcterms:modified xsi:type="dcterms:W3CDTF">2023-08-31T08:57:07Z</dcterms:modified>
</cp:coreProperties>
</file>