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4" r:id="rId12"/>
    <p:sldId id="268" r:id="rId13"/>
    <p:sldId id="261" r:id="rId14"/>
    <p:sldId id="269" r:id="rId15"/>
    <p:sldId id="275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B1BF2-CA0D-4958-88EF-113CDDAE9076}" v="30" dt="2023-07-03T08:27:12.868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80094" autoAdjust="0"/>
  </p:normalViewPr>
  <p:slideViewPr>
    <p:cSldViewPr snapToGrid="0" snapToObjects="1">
      <p:cViewPr varScale="1">
        <p:scale>
          <a:sx n="116" d="100"/>
          <a:sy n="116" d="100"/>
        </p:scale>
        <p:origin x="116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24.8.2023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24.8.2023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Aallossa</a:t>
            </a:r>
            <a:r>
              <a:rPr lang="en-US" dirty="0"/>
              <a:t>, ml. </a:t>
            </a:r>
            <a:r>
              <a:rPr lang="en-US" dirty="0" err="1"/>
              <a:t>avoin</a:t>
            </a:r>
            <a:r>
              <a:rPr lang="en-US" dirty="0"/>
              <a:t> </a:t>
            </a:r>
            <a:r>
              <a:rPr lang="en-US" dirty="0" err="1"/>
              <a:t>yliopisto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2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Huom. </a:t>
            </a:r>
            <a:r>
              <a:rPr lang="en-US" dirty="0" err="1"/>
              <a:t>Vastuuopettajat</a:t>
            </a:r>
            <a:r>
              <a:rPr lang="en-US" dirty="0"/>
              <a:t> </a:t>
            </a:r>
            <a:r>
              <a:rPr lang="en-US" dirty="0" err="1"/>
              <a:t>katsovat</a:t>
            </a:r>
            <a:r>
              <a:rPr lang="en-US" dirty="0"/>
              <a:t> </a:t>
            </a:r>
            <a:r>
              <a:rPr lang="en-US" dirty="0" err="1"/>
              <a:t>sisältöjen</a:t>
            </a:r>
            <a:r>
              <a:rPr lang="en-US" dirty="0"/>
              <a:t> </a:t>
            </a:r>
            <a:r>
              <a:rPr lang="en-US" dirty="0" err="1"/>
              <a:t>vastaavuutta</a:t>
            </a:r>
            <a:r>
              <a:rPr lang="en-US" dirty="0"/>
              <a:t> </a:t>
            </a:r>
            <a:r>
              <a:rPr lang="en-US" dirty="0" err="1"/>
              <a:t>varsin</a:t>
            </a:r>
            <a:r>
              <a:rPr lang="en-US" dirty="0"/>
              <a:t> </a:t>
            </a:r>
            <a:r>
              <a:rPr lang="en-US" dirty="0" err="1"/>
              <a:t>tarkasti</a:t>
            </a:r>
            <a:r>
              <a:rPr lang="en-US" dirty="0"/>
              <a:t>. </a:t>
            </a:r>
            <a:r>
              <a:rPr lang="en-US" dirty="0" err="1"/>
              <a:t>Lähes</a:t>
            </a:r>
            <a:r>
              <a:rPr lang="en-US" dirty="0"/>
              <a:t> </a:t>
            </a:r>
            <a:r>
              <a:rPr lang="en-US" dirty="0" err="1"/>
              <a:t>samannimiset</a:t>
            </a:r>
            <a:r>
              <a:rPr lang="en-US" dirty="0"/>
              <a:t> </a:t>
            </a:r>
            <a:r>
              <a:rPr lang="en-US" dirty="0" err="1"/>
              <a:t>kurssit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suomalaisissa</a:t>
            </a:r>
            <a:r>
              <a:rPr lang="en-US" dirty="0"/>
              <a:t> </a:t>
            </a:r>
            <a:r>
              <a:rPr lang="en-US" dirty="0" err="1"/>
              <a:t>yliopistoissa</a:t>
            </a:r>
            <a:r>
              <a:rPr lang="en-US" dirty="0"/>
              <a:t> </a:t>
            </a:r>
            <a:r>
              <a:rPr lang="en-US" dirty="0" err="1"/>
              <a:t>voivat</a:t>
            </a:r>
            <a:r>
              <a:rPr lang="en-US" dirty="0"/>
              <a:t> olla </a:t>
            </a:r>
            <a:r>
              <a:rPr lang="en-US" dirty="0" err="1"/>
              <a:t>hyvinkin</a:t>
            </a:r>
            <a:r>
              <a:rPr lang="en-US" dirty="0"/>
              <a:t> </a:t>
            </a:r>
            <a:r>
              <a:rPr lang="en-US" dirty="0" err="1"/>
              <a:t>erisisältöisiä</a:t>
            </a:r>
            <a:r>
              <a:rPr lang="en-US" dirty="0"/>
              <a:t>. </a:t>
            </a:r>
            <a:r>
              <a:rPr lang="en-US" dirty="0" err="1"/>
              <a:t>Esim</a:t>
            </a:r>
            <a:r>
              <a:rPr lang="en-US" dirty="0"/>
              <a:t>. Aalto CHEM-A1270 </a:t>
            </a:r>
            <a:r>
              <a:rPr lang="en-US" dirty="0" err="1"/>
              <a:t>Yleinen</a:t>
            </a:r>
            <a:r>
              <a:rPr lang="en-US" dirty="0"/>
              <a:t> </a:t>
            </a:r>
            <a:r>
              <a:rPr lang="en-US" dirty="0" err="1"/>
              <a:t>kemia</a:t>
            </a:r>
            <a:r>
              <a:rPr lang="en-US" dirty="0"/>
              <a:t> vs HY AYKEK110 </a:t>
            </a:r>
            <a:r>
              <a:rPr lang="en-US" dirty="0" err="1"/>
              <a:t>Kemian</a:t>
            </a:r>
            <a:r>
              <a:rPr lang="en-US" dirty="0"/>
              <a:t> </a:t>
            </a:r>
            <a:r>
              <a:rPr lang="en-US" dirty="0" err="1"/>
              <a:t>perusteet</a:t>
            </a:r>
            <a:r>
              <a:rPr lang="en-US" dirty="0"/>
              <a:t> / ÅA </a:t>
            </a:r>
            <a:r>
              <a:rPr lang="sv-SE" dirty="0"/>
              <a:t>Kemiska ämnen och </a:t>
            </a:r>
            <a:r>
              <a:rPr lang="sv-SE" dirty="0" err="1"/>
              <a:t>reaktionslära</a:t>
            </a:r>
            <a:r>
              <a:rPr lang="sv-SE" dirty="0"/>
              <a:t>, 260015.0 + Kemisk jämvikt och drivkraft, 260017.0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4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kuulu</a:t>
            </a:r>
            <a:r>
              <a:rPr lang="en-US" dirty="0"/>
              <a:t> </a:t>
            </a:r>
            <a:r>
              <a:rPr lang="en-US" dirty="0" err="1"/>
              <a:t>mitään</a:t>
            </a:r>
            <a:r>
              <a:rPr lang="en-US" dirty="0"/>
              <a:t> 3 </a:t>
            </a:r>
            <a:r>
              <a:rPr lang="en-US" dirty="0" err="1"/>
              <a:t>viikon</a:t>
            </a:r>
            <a:r>
              <a:rPr lang="en-US" dirty="0"/>
              <a:t> </a:t>
            </a:r>
            <a:r>
              <a:rPr lang="en-US" dirty="0" err="1"/>
              <a:t>sisällä</a:t>
            </a:r>
            <a:r>
              <a:rPr lang="en-US" dirty="0"/>
              <a:t>, </a:t>
            </a:r>
            <a:r>
              <a:rPr lang="en-US" dirty="0" err="1"/>
              <a:t>ota</a:t>
            </a:r>
            <a:r>
              <a:rPr lang="en-US" dirty="0"/>
              <a:t> </a:t>
            </a:r>
            <a:r>
              <a:rPr lang="en-US" dirty="0" err="1"/>
              <a:t>yhteyttä</a:t>
            </a:r>
            <a:r>
              <a:rPr lang="en-US" dirty="0"/>
              <a:t> studies-chem@aalto.fi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6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Aina vaaditaan suoritusote tai vastaava sekä kurssikuvaus.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3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facebook.com/AaltoCHEM" TargetMode="External"/><Relationship Id="rId5" Type="http://schemas.openxmlformats.org/officeDocument/2006/relationships/hyperlink" Target="https://twitter.com/aaltouniversity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instagram.com/aaltochem" TargetMode="External"/><Relationship Id="rId1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Date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976"/>
            <a:ext cx="1678472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Body slide title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dd.mm</a:t>
            </a:r>
            <a:r>
              <a:rPr lang="fi-FI" err="1"/>
              <a:t>.</a:t>
            </a:r>
            <a:r>
              <a:rPr lang="fi-FI"/>
              <a:t>yyyy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5" name="Kuva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" y="4280350"/>
            <a:ext cx="1896426" cy="856800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020AF12-D56E-498E-A377-D75A712926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noProof="1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5DA4A6F-F7A1-4411-8BAA-C580374FD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0ED4C40C-12FC-4759-BFA3-562AD20FCB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2014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F8D91076-1BC2-425C-83A2-DF76E9C9E3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2015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EDF5BDC8-1016-4ED3-9356-4CA7AB8ED5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2016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25CD4944-698A-4652-8D6A-B43E4043A2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2017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28C59DAC-54CA-4CD0-95BE-D2E13DC949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2018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92E4FCA0-E14A-40FE-9832-27594DF7DC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2C2588E-1720-4DA9-865C-DAA0C40D91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5C3C98BA-790B-49C2-A3A0-D5A46D3474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dd.mm</a:t>
            </a:r>
            <a:r>
              <a:rPr lang="fi-FI" err="1"/>
              <a:t>.</a:t>
            </a:r>
            <a:r>
              <a:rPr lang="fi-FI"/>
              <a:t>yyyy</a:t>
            </a:r>
            <a:endParaRPr lang="fi-FI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Body slide title </a:t>
            </a:r>
            <a:endParaRPr lang="fi-FI" dirty="0"/>
          </a:p>
        </p:txBody>
      </p:sp>
      <p:pic>
        <p:nvPicPr>
          <p:cNvPr id="21" name="Kuva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284577"/>
            <a:ext cx="1982704" cy="856800"/>
          </a:xfrm>
          <a:prstGeom prst="rect">
            <a:avLst/>
          </a:prstGeom>
        </p:spPr>
      </p:pic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ED6F545C-CF14-4968-B28F-C6C6E8DF01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1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A22CFE27-58F2-46EB-A47E-334338DDA6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6D24326F-C4D0-4374-8124-48A0290377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3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AA97E32F-E941-44C3-B777-B885E9B17A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4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D24C122A-D487-49E8-928F-6817DA8674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5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265E130-2B28-4DE8-8442-5AC98BA95F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ED6EB-2B70-4EDB-8B4B-6410DF2E76C1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2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5EA22680-71AE-4B13-9B6D-0F761EFEF142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3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1717070-6133-4D92-8601-79223D59D4DB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42015ED-4580-48C4-9F34-38E3E96BA9F2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9" name="Kuva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976"/>
            <a:ext cx="1678472" cy="1674000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47549577-46BE-47A5-B0FD-2E560D9BBFE5}"/>
              </a:ext>
            </a:extLst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sv-FI" sz="1800" spc="0" baseline="0" noProof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21A8E31-30D7-44E9-AB14-DA4E6E080DFC}"/>
              </a:ext>
            </a:extLst>
          </p:cNvPr>
          <p:cNvGrpSpPr/>
          <p:nvPr userDrawn="1"/>
        </p:nvGrpSpPr>
        <p:grpSpPr>
          <a:xfrm>
            <a:off x="3080871" y="2840217"/>
            <a:ext cx="2982257" cy="419100"/>
            <a:chOff x="3079396" y="2265361"/>
            <a:chExt cx="2982257" cy="419100"/>
          </a:xfrm>
        </p:grpSpPr>
        <p:pic>
          <p:nvPicPr>
            <p:cNvPr id="15" name="Picture 5">
              <a:hlinkClick r:id="rId3"/>
              <a:extLst>
                <a:ext uri="{FF2B5EF4-FFF2-40B4-BE49-F238E27FC236}">
                  <a16:creationId xmlns:a16="http://schemas.microsoft.com/office/drawing/2014/main" id="{871D5BC1-FCE8-4152-BC72-99BE82724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17" name="Picture 6">
              <a:hlinkClick r:id="rId5"/>
              <a:extLst>
                <a:ext uri="{FF2B5EF4-FFF2-40B4-BE49-F238E27FC236}">
                  <a16:creationId xmlns:a16="http://schemas.microsoft.com/office/drawing/2014/main" id="{BB8E0826-320B-40DE-8186-F67011813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18" name="Picture 7">
              <a:hlinkClick r:id="rId7"/>
              <a:extLst>
                <a:ext uri="{FF2B5EF4-FFF2-40B4-BE49-F238E27FC236}">
                  <a16:creationId xmlns:a16="http://schemas.microsoft.com/office/drawing/2014/main" id="{BF3DABAB-CE5C-4C53-9A1A-067362F20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20" name="Picture 8">
              <a:hlinkClick r:id="rId9"/>
              <a:extLst>
                <a:ext uri="{FF2B5EF4-FFF2-40B4-BE49-F238E27FC236}">
                  <a16:creationId xmlns:a16="http://schemas.microsoft.com/office/drawing/2014/main" id="{32905B0C-5720-48C0-84A9-A75503CD7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1" name="Picture 9">
              <a:hlinkClick r:id="rId11"/>
              <a:extLst>
                <a:ext uri="{FF2B5EF4-FFF2-40B4-BE49-F238E27FC236}">
                  <a16:creationId xmlns:a16="http://schemas.microsoft.com/office/drawing/2014/main" id="{16DA1C8D-301B-4468-BF24-5AEDD94EB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2" name="Picture 11">
              <a:hlinkClick r:id="rId13"/>
              <a:extLst>
                <a:ext uri="{FF2B5EF4-FFF2-40B4-BE49-F238E27FC236}">
                  <a16:creationId xmlns:a16="http://schemas.microsoft.com/office/drawing/2014/main" id="{C8340BA9-9FAD-4A93-AA19-92ACCFC8B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0"/>
              <a:t>Click icon to add image.</a:t>
            </a:r>
          </a:p>
          <a:p>
            <a:r>
              <a:rPr lang="fi-FI" noProof="0"/>
              <a:t>Fit the image to frame </a:t>
            </a:r>
            <a:br>
              <a:rPr lang="fi-FI" noProof="0"/>
            </a:br>
            <a:r>
              <a:rPr lang="fi-FI" noProof="0"/>
              <a:t>by choosing: </a:t>
            </a:r>
            <a:br>
              <a:rPr lang="fi-FI" noProof="0"/>
            </a:br>
            <a:r>
              <a:rPr lang="fi-FI" noProof="0"/>
              <a:t>crop&gt;fit / rajaa&gt;sovita</a:t>
            </a:r>
          </a:p>
        </p:txBody>
      </p:sp>
      <p:pic>
        <p:nvPicPr>
          <p:cNvPr id="19" name="Kuva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976"/>
            <a:ext cx="1678472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284577"/>
            <a:ext cx="1982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284577"/>
            <a:ext cx="1982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Kuva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284577"/>
            <a:ext cx="1982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" y="4280350"/>
            <a:ext cx="189642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" y="4280350"/>
            <a:ext cx="189642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noProof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Your text here</a:t>
            </a:r>
          </a:p>
        </p:txBody>
      </p:sp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284577"/>
            <a:ext cx="1982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Your text here</a:t>
            </a:r>
          </a:p>
        </p:txBody>
      </p:sp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284577"/>
            <a:ext cx="1982704" cy="856800"/>
          </a:xfrm>
          <a:prstGeom prst="rect">
            <a:avLst/>
          </a:prstGeom>
        </p:spPr>
      </p:pic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FB6F1C06-C3A1-42BC-A79E-CE731FBA5A30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6645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7" r:id="rId4"/>
    <p:sldLayoutId id="2147483694" r:id="rId5"/>
    <p:sldLayoutId id="2147483695" r:id="rId6"/>
    <p:sldLayoutId id="2147483702" r:id="rId7"/>
    <p:sldLayoutId id="2147483701" r:id="rId8"/>
    <p:sldLayoutId id="2147483715" r:id="rId9"/>
    <p:sldLayoutId id="2147483691" r:id="rId10"/>
    <p:sldLayoutId id="2147483699" r:id="rId11"/>
    <p:sldLayoutId id="214748367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to.fi/fi/hakemukset-ohjeet-ja-saannot/opintojen-korvaaminen-ja-sisallyttaminen-sisussa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oma-opintopolk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kari.a.lehti@aalto.fi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fi/hakemukset-ohjeet-ja-saannot/aalto-yliopiston-hyvaksilukuohjeet-voimassa-182021-alkaen" TargetMode="External"/><Relationship Id="rId2" Type="http://schemas.openxmlformats.org/officeDocument/2006/relationships/hyperlink" Target="https://www.aalto.fi/fi/hakemukset-ohjeet-ja-saannot/opintojen-hyvaksiluku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alto.fi/fi/hakemukset-ohjeet-ja-saannot/opintojen-korvaaminen-ja-sisallyttaminen-sisussa#4-opintojen-hyvaksilukeminen-osaksi-tutkintoa" TargetMode="External"/><Relationship Id="rId4" Type="http://schemas.openxmlformats.org/officeDocument/2006/relationships/hyperlink" Target="https://www.aalto.fi/fi/hakemukset-ohjeet-ja-saannot/opintojen-korvaaminen-ja-sisallyttaminen-sisuss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to.fi/fi/hakemukset-ohjeet-ja-saannot/opintojen-korvaaminen-ja-sisallyttaminen-sisussa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Hyväksiluvut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Aiemmin suoritetut opinnot tutkintoon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/>
              <a:t>Kari Lehti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i-FI" dirty="0"/>
              <a:t>30.8.2023</a:t>
            </a:r>
          </a:p>
        </p:txBody>
      </p:sp>
      <p:pic>
        <p:nvPicPr>
          <p:cNvPr id="9" name="Picture Placeholder 8" descr="A picture containing person, clothing, vegetable, lettuce&#10;&#10;Description automatically generated">
            <a:extLst>
              <a:ext uri="{FF2B5EF4-FFF2-40B4-BE49-F238E27FC236}">
                <a16:creationId xmlns:a16="http://schemas.microsoft.com/office/drawing/2014/main" id="{923190DC-FD5C-39E8-C919-59B21502B5F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20301" r="20301"/>
          <a:stretch>
            <a:fillRect/>
          </a:stretch>
        </p:blipFill>
        <p:spPr/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81FE5-E7F0-B897-89D0-0A963F7BF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Henkilökohtaisesta suorituksesta sovitaan AINA opettajan kanssa ensin!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Henkilökohtainen suoritus voi olla esimerkiksi: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fi-FI" sz="1600" dirty="0"/>
              <a:t>Opettajalle tehty projektityö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fi-FI" sz="1600" dirty="0"/>
              <a:t>Kirjatentti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fi-FI" sz="1600" dirty="0"/>
              <a:t>Muu opetuksen ulkopuolella suoritettu tehtävä.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B1C6B-353B-EF28-9B23-47D95AC66B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 err="1"/>
              <a:t>Henkilökohtainen</a:t>
            </a:r>
            <a:r>
              <a:rPr lang="en-US" sz="3600" dirty="0"/>
              <a:t> </a:t>
            </a:r>
            <a:r>
              <a:rPr lang="en-US" sz="3600" dirty="0" err="1"/>
              <a:t>suoritus</a:t>
            </a:r>
            <a:endParaRPr lang="en-US" sz="3600" dirty="0"/>
          </a:p>
        </p:txBody>
      </p:sp>
      <p:pic>
        <p:nvPicPr>
          <p:cNvPr id="8" name="Picture Placeholder 7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90F03D3A-8CD3-2110-3F75-762CC464DC1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/>
          <a:srcRect l="20219" r="31227"/>
          <a:stretch/>
        </p:blipFill>
        <p:spPr>
          <a:xfrm>
            <a:off x="4710793" y="0"/>
            <a:ext cx="4433207" cy="5143500"/>
          </a:xfrm>
        </p:spPr>
      </p:pic>
    </p:spTree>
    <p:extLst>
      <p:ext uri="{BB962C8B-B14F-4D97-AF65-F5344CB8AC3E}">
        <p14:creationId xmlns:p14="http://schemas.microsoft.com/office/powerpoint/2010/main" val="61561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F32BE-BF42-B98C-69CF-DA837218A82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 err="1"/>
              <a:t>Henkilökohtainen</a:t>
            </a:r>
            <a:r>
              <a:rPr lang="en-US" sz="3200" dirty="0"/>
              <a:t> </a:t>
            </a:r>
            <a:r>
              <a:rPr lang="en-US" sz="3200" dirty="0" err="1"/>
              <a:t>suoritus</a:t>
            </a:r>
            <a:r>
              <a:rPr lang="en-US" sz="3200" dirty="0"/>
              <a:t>: </a:t>
            </a:r>
            <a:r>
              <a:rPr lang="en-US" sz="3200" dirty="0" err="1"/>
              <a:t>miten</a:t>
            </a:r>
            <a:r>
              <a:rPr lang="en-US" sz="3200" dirty="0"/>
              <a:t> </a:t>
            </a:r>
            <a:r>
              <a:rPr lang="en-US" sz="3200" dirty="0" err="1"/>
              <a:t>haetaan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F8BBA-3CAF-DD61-42F0-5B2E04D929C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Henkilökohtainen suoritus hyväksytään aina tiettyyn tutkintoon ja tiettyyn kohtaan tutkintoa</a:t>
            </a:r>
          </a:p>
          <a:p>
            <a:pPr marL="971550" lvl="1" indent="-342900"/>
            <a:r>
              <a:rPr lang="fi-FI" sz="1800" dirty="0"/>
              <a:t>Esim. kandin vapaasti valittaviin opintoihin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Myönnetään useimmiten jatko-opiskelijoille tai täydentämään korvaavuutta, josta puuttuu tietty selkeä osasuoritus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Osasuoritusten hyväksymisestä aina neuvoteltava vastuuopettajan kanssa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511715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F32BE-BF42-B98C-69CF-DA837218A82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 err="1"/>
              <a:t>Opinnollistaminen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F8BBA-3CAF-DD61-42F0-5B2E04D929C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Muutoin kuin muodollisessa koulutuksessa hankitun osaamisen liittäminen tutkintoon; osaamisen täytyy täyttää suoritettavan tutkinnon ja koulutusohjelman osaamistavoitteet.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Esim. omaehtoisen opiskelun kautta, luottamustoimissa, harrastuksissa tai työelämässä; huom. opitut tiedot ja taidot, ei pelkkä kokemus.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Osasuoritusten hyväksymisestä aina neuvoteltava vastuuopettajan kanssa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Ole yhteydessä opintojakson vastuuopettajaan ennen hakemuksen jättämistä.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err="1"/>
              <a:t>Opinnollistettavaa</a:t>
            </a:r>
            <a:r>
              <a:rPr lang="fi-FI" sz="1600" dirty="0"/>
              <a:t> osaamista verrataan korvattavien opintojaksojen osaamistavoitteisiin; kirjallisen dokumentoinnin lisäksi mahdollisesti näyttöä osaamisestasi, esim. suullinen tai kirjallinen tentti, essee, portfolio tai harjoitustyö.</a:t>
            </a:r>
          </a:p>
        </p:txBody>
      </p:sp>
    </p:spTree>
    <p:extLst>
      <p:ext uri="{BB962C8B-B14F-4D97-AF65-F5344CB8AC3E}">
        <p14:creationId xmlns:p14="http://schemas.microsoft.com/office/powerpoint/2010/main" val="30692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C3AE727A-48CC-5FE9-93AC-9BAAC47FDEA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l="21262" r="2126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C4829-BA52-7B9D-25B7-EEDAB86B6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Prosessi käynnistyy aina opiskelijan aloitteesta: hakemus Sisussa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fi-FI" sz="1600" dirty="0"/>
              <a:t>Yhteydenotto vastuuopettajaan vain kun henkilökohtainen suoritus tai </a:t>
            </a:r>
            <a:r>
              <a:rPr lang="fi-FI" sz="1600" dirty="0" err="1"/>
              <a:t>opinnollistaminen</a:t>
            </a: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Suoritukset </a:t>
            </a:r>
            <a:r>
              <a:rPr lang="fi-FI" sz="1600" dirty="0" err="1"/>
              <a:t>hyväksiluetaan</a:t>
            </a:r>
            <a:r>
              <a:rPr lang="fi-FI" sz="1600" dirty="0"/>
              <a:t> hyväksytty-merkinnällä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Hakemukset pyritään käsittelemään noin kolmen viikon sisällä (huomioi kuitenkin ruuhka-ajat, esim. syksyn aloitus)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6AADA-81BC-F678-CFE9-070242F5C26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Hakuprosessi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3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9B1676-012A-4701-98BF-86882EA3CA4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Hakuprosessi</a:t>
            </a:r>
            <a:r>
              <a:rPr lang="en-US" dirty="0"/>
              <a:t>: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haetaan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42927-A429-5896-B8FF-5AF21D0C59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Ohjeistus</a:t>
            </a:r>
            <a:r>
              <a:rPr lang="en-US" sz="2000" dirty="0"/>
              <a:t> </a:t>
            </a:r>
            <a:r>
              <a:rPr lang="en-US" sz="2000" dirty="0" err="1"/>
              <a:t>löytyy</a:t>
            </a:r>
            <a:r>
              <a:rPr lang="en-US" sz="2000" dirty="0"/>
              <a:t> </a:t>
            </a:r>
            <a:r>
              <a:rPr lang="en-US" sz="2000" dirty="0" err="1"/>
              <a:t>Opiskelijan</a:t>
            </a:r>
            <a:r>
              <a:rPr lang="en-US" sz="2000" dirty="0"/>
              <a:t> </a:t>
            </a:r>
            <a:r>
              <a:rPr lang="en-US" sz="2000" dirty="0" err="1"/>
              <a:t>oppaasta</a:t>
            </a:r>
            <a:r>
              <a:rPr lang="en-US" sz="2000" dirty="0"/>
              <a:t>: </a:t>
            </a:r>
            <a:r>
              <a:rPr lang="en-US" sz="2000" dirty="0" err="1"/>
              <a:t>Tukea</a:t>
            </a:r>
            <a:r>
              <a:rPr lang="en-US" sz="2000" dirty="0"/>
              <a:t> </a:t>
            </a:r>
            <a:r>
              <a:rPr lang="en-US" sz="2000" dirty="0" err="1"/>
              <a:t>opintoihin</a:t>
            </a:r>
            <a:r>
              <a:rPr lang="en-US" sz="2000" dirty="0"/>
              <a:t> – </a:t>
            </a:r>
            <a:r>
              <a:rPr lang="en-US" sz="2000" dirty="0" err="1"/>
              <a:t>Hakemukset</a:t>
            </a:r>
            <a:r>
              <a:rPr lang="en-US" sz="2000" dirty="0"/>
              <a:t>, </a:t>
            </a:r>
            <a:r>
              <a:rPr lang="en-US" sz="2000" dirty="0" err="1"/>
              <a:t>ohjeet</a:t>
            </a:r>
            <a:r>
              <a:rPr lang="en-US" sz="2000" dirty="0"/>
              <a:t> ja </a:t>
            </a:r>
            <a:r>
              <a:rPr lang="en-US" sz="2000" dirty="0" err="1"/>
              <a:t>säännöt</a:t>
            </a:r>
            <a:r>
              <a:rPr lang="en-US" sz="2000" dirty="0"/>
              <a:t> – Sisu-</a:t>
            </a:r>
            <a:r>
              <a:rPr lang="en-US" sz="2000" dirty="0" err="1"/>
              <a:t>ohjeiden</a:t>
            </a:r>
            <a:r>
              <a:rPr lang="en-US" sz="2000" dirty="0"/>
              <a:t> </a:t>
            </a:r>
            <a:r>
              <a:rPr lang="en-US" sz="2000" dirty="0" err="1"/>
              <a:t>etusivu</a:t>
            </a:r>
            <a:r>
              <a:rPr lang="en-US" sz="2000" dirty="0"/>
              <a:t> – </a:t>
            </a:r>
            <a:r>
              <a:rPr lang="en-US" sz="2000" dirty="0" err="1">
                <a:hlinkClick r:id="rId2"/>
              </a:rPr>
              <a:t>Opintojen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korvaaminen</a:t>
            </a:r>
            <a:r>
              <a:rPr lang="en-US" sz="2000" dirty="0">
                <a:hlinkClick r:id="rId2"/>
              </a:rPr>
              <a:t> ja </a:t>
            </a:r>
            <a:r>
              <a:rPr lang="en-US" sz="2000" dirty="0" err="1">
                <a:hlinkClick r:id="rId2"/>
              </a:rPr>
              <a:t>sisällyttäminen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Sisussa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Korvaavuus</a:t>
            </a:r>
            <a:r>
              <a:rPr lang="en-US" sz="2000" dirty="0"/>
              <a:t>: </a:t>
            </a:r>
            <a:r>
              <a:rPr lang="en-US" sz="2000" dirty="0" err="1"/>
              <a:t>kurssiesitteen</a:t>
            </a:r>
            <a:r>
              <a:rPr lang="en-US" sz="2000" dirty="0"/>
              <a:t> </a:t>
            </a:r>
            <a:r>
              <a:rPr lang="en-US" sz="2000" dirty="0" err="1"/>
              <a:t>kautta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Sisällytys</a:t>
            </a:r>
            <a:r>
              <a:rPr lang="en-US" sz="2000" dirty="0"/>
              <a:t>: </a:t>
            </a:r>
            <a:r>
              <a:rPr lang="en-US" sz="2000" dirty="0" err="1"/>
              <a:t>opintoluonnoksen</a:t>
            </a:r>
            <a:r>
              <a:rPr lang="en-US" sz="2000" dirty="0"/>
              <a:t> </a:t>
            </a:r>
            <a:r>
              <a:rPr lang="en-US" sz="2000" dirty="0" err="1"/>
              <a:t>avulla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Henkilökohtainen</a:t>
            </a:r>
            <a:r>
              <a:rPr lang="en-US" sz="2000" dirty="0"/>
              <a:t> </a:t>
            </a:r>
            <a:r>
              <a:rPr lang="en-US" sz="2000" dirty="0" err="1"/>
              <a:t>suoritus</a:t>
            </a:r>
            <a:r>
              <a:rPr lang="en-US" sz="2000" dirty="0"/>
              <a:t>: </a:t>
            </a:r>
            <a:r>
              <a:rPr lang="en-US" sz="2000" dirty="0" err="1"/>
              <a:t>opiskelijan</a:t>
            </a:r>
            <a:r>
              <a:rPr lang="en-US" sz="2000" dirty="0"/>
              <a:t> </a:t>
            </a:r>
            <a:r>
              <a:rPr lang="en-US" sz="2000" dirty="0" err="1"/>
              <a:t>yhteydenotto</a:t>
            </a:r>
            <a:r>
              <a:rPr lang="en-US" sz="2000" dirty="0"/>
              <a:t> </a:t>
            </a:r>
            <a:r>
              <a:rPr lang="en-US" sz="2000" dirty="0" err="1"/>
              <a:t>vastuuopettajaan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588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9B1676-012A-4701-98BF-86882EA3CA4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Hakuprosessi</a:t>
            </a:r>
            <a:r>
              <a:rPr lang="en-US" dirty="0"/>
              <a:t>: </a:t>
            </a:r>
            <a:r>
              <a:rPr lang="en-US" dirty="0" err="1"/>
              <a:t>vaaditut</a:t>
            </a:r>
            <a:r>
              <a:rPr lang="en-US" dirty="0"/>
              <a:t> </a:t>
            </a:r>
            <a:r>
              <a:rPr lang="en-US" dirty="0" err="1"/>
              <a:t>liitteet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42927-A429-5896-B8FF-5AF21D0C59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/>
              <a:t>Sähköisesti allekirjoitettu tai yliopiston/oppilaitoksen leimalla varustettu suoritusote tai todistus liitetiedostona. Myös </a:t>
            </a:r>
            <a:r>
              <a:rPr lang="fi-FI" sz="1400" dirty="0">
                <a:hlinkClick r:id="rId3"/>
              </a:rPr>
              <a:t>Oma opintopolku -palvelun</a:t>
            </a:r>
            <a:r>
              <a:rPr lang="fi-FI" sz="1400" dirty="0"/>
              <a:t> kautta jaettu linkki kelpaa.</a:t>
            </a:r>
          </a:p>
          <a:p>
            <a:pPr marL="971550" lvl="1" indent="-342900"/>
            <a:r>
              <a:rPr lang="fi-FI" sz="1200" dirty="0"/>
              <a:t>Kuvakaappaus Oma opintopolku-palvelusta ei kelpaa opintosuoritusotteeksi.</a:t>
            </a:r>
          </a:p>
          <a:p>
            <a:pPr marL="971550" lvl="1" indent="-342900"/>
            <a:r>
              <a:rPr lang="fi-FI" sz="1200" dirty="0"/>
              <a:t>Liitteessä pitää näkyä selvästi suorituspäivämäärä, laajuus ja suorittajan tiedot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/>
              <a:t>Kurssikuvaus tai muu selvitys muualla suoritettujen opintojen sisällöstä (liitetiedostona tai linkki) </a:t>
            </a:r>
          </a:p>
          <a:p>
            <a:pPr marL="971550" lvl="1" indent="-342900"/>
            <a:r>
              <a:rPr lang="fi-FI" sz="1200" dirty="0"/>
              <a:t>Kuvauksen pitää olla opintojen suoritusajankohdan kuvaus.</a:t>
            </a:r>
          </a:p>
          <a:p>
            <a:pPr marL="971550" lvl="1" indent="-342900"/>
            <a:r>
              <a:rPr lang="fi-FI" sz="1200" dirty="0"/>
              <a:t>Ellet löydä kuvausta, ole yhteydessä siihen korkeakouluun, jossa olet opintojakson suorittanut.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/>
              <a:t>Yliopiston todistus tai selvitys siitä, että suoritettu opintokokonaisuus on vahvistettu kokonaisuus, jos haet muualla suoritetun opintokokonaisuuden hyväksilukua, kuten sivuainetta. </a:t>
            </a:r>
          </a:p>
          <a:p>
            <a:pPr marL="971550" lvl="1" indent="-342900"/>
            <a:r>
              <a:rPr lang="fi-FI" sz="1400" dirty="0"/>
              <a:t>Esimerkiksi opinto-oppaan kuvaus siitä, mistä kursseista opintokokonaisuuden voi koostaa.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/>
              <a:t>Selvitys opintojakson laajuudesta, jos laajuutta ei ole ilmoitettu ECTS-pisteinä. </a:t>
            </a:r>
          </a:p>
        </p:txBody>
      </p:sp>
    </p:spTree>
    <p:extLst>
      <p:ext uri="{BB962C8B-B14F-4D97-AF65-F5344CB8AC3E}">
        <p14:creationId xmlns:p14="http://schemas.microsoft.com/office/powerpoint/2010/main" val="967327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9B1676-012A-4701-98BF-86882EA3CA4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Hakuprosessi</a:t>
            </a:r>
            <a:r>
              <a:rPr lang="en-US" dirty="0"/>
              <a:t>: </a:t>
            </a:r>
            <a:r>
              <a:rPr lang="en-US" dirty="0" err="1"/>
              <a:t>korvaavuus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42927-A429-5896-B8FF-5AF21D0C59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1800" dirty="0"/>
              <a:t>Siirry Opintojen rakenne -sivulle.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dirty="0"/>
              <a:t>Etsi korvattava kurssi. Klikkaa kurssikoodia ja siirry välilehdelle Korvaavuudet.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dirty="0"/>
              <a:t>Klikkaa Hyväksiluku-kohta auki ja paina Siirry hakemukseen -nappia.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dirty="0"/>
              <a:t>Paina Lisää opinnon tai osaamisen tiedot -nappia ja täytä kysytyt tiedot.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dirty="0"/>
              <a:t>Valitse haluatko päätöksen tiedoksesi vain Sisussa vai myös </a:t>
            </a:r>
            <a:r>
              <a:rPr lang="fi-FI" sz="1800" dirty="0" err="1"/>
              <a:t>kirjepostitse</a:t>
            </a:r>
            <a:r>
              <a:rPr lang="fi-FI" sz="1800" dirty="0"/>
              <a:t> (pyyntö: postitse vain poikkeustapauksissa)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dirty="0"/>
              <a:t>Paina Lähetä hakemus -nappia.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7624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9B1676-012A-4701-98BF-86882EA3CA4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Hakuprosessi</a:t>
            </a:r>
            <a:r>
              <a:rPr lang="en-US" dirty="0"/>
              <a:t>: </a:t>
            </a:r>
            <a:r>
              <a:rPr lang="en-US" dirty="0" err="1"/>
              <a:t>sisällytys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42927-A429-5896-B8FF-5AF21D0C59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1600" dirty="0"/>
              <a:t>Siirry Opintojen rakenne -osioon.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600" dirty="0"/>
              <a:t>Luo opintoluonnos haluttuun kohtaan opintosuunnitelmassasi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600" dirty="0"/>
              <a:t>Klikkaa opintoluonnos auki ja valitse Ehdota suoritusta -painiketta.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600" dirty="0"/>
              <a:t>Täytä suorituksen nimi (opinnon/kurssin nimi ilman koodia) ja muut kysytyt tiedot (seuraava ikkuna). Osa tiedoista siirtyy opintoluonnokselta automaattisesti. 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600" dirty="0"/>
              <a:t>Liitä hakemukselle suoritusote sekä opinnon kuvaus. Ilman näitä hakemusta ei voida käsitellä. 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600" dirty="0"/>
              <a:t>Valitse haluatko päätöksen tiedoksesi vain Sisussa vai myös </a:t>
            </a:r>
            <a:r>
              <a:rPr lang="fi-FI" sz="1600" dirty="0" err="1"/>
              <a:t>kirjepostitse</a:t>
            </a:r>
            <a:r>
              <a:rPr lang="fi-FI" sz="1600" dirty="0"/>
              <a:t> (pyyntö: postitse vain poikkeustapauksissa).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600" dirty="0"/>
              <a:t>Paina Lähetä hakemus -nappia.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741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9B1676-012A-4701-98BF-86882EA3CA4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600" dirty="0" err="1"/>
              <a:t>Hakuprosessi</a:t>
            </a:r>
            <a:r>
              <a:rPr lang="en-US" sz="3600" dirty="0"/>
              <a:t>: </a:t>
            </a:r>
            <a:r>
              <a:rPr lang="en-US" sz="3600" dirty="0" err="1"/>
              <a:t>hakemuksen</a:t>
            </a:r>
            <a:r>
              <a:rPr lang="en-US" sz="3600" dirty="0"/>
              <a:t> </a:t>
            </a:r>
            <a:r>
              <a:rPr lang="en-US" sz="3600" dirty="0" err="1"/>
              <a:t>jälkeen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42927-A429-5896-B8FF-5AF21D0C59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600" dirty="0"/>
              <a:t>Kun hakemus on lähetetty, voit halutessasi tulostaa tai perua 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600" dirty="0" err="1"/>
              <a:t>Huom</a:t>
            </a:r>
            <a:r>
              <a:rPr lang="fi-FI" sz="1600" dirty="0"/>
              <a:t>! Peruttua hakemusta ei voi enää lähettää uudestaan käsiteltäväksi.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600" dirty="0"/>
              <a:t>Voit lisätä hakemukselle liitteitä lähettämisen jälkeen, kun hakemus on Haettu-tilassa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600" dirty="0"/>
              <a:t>Et voi poistaa lisäämiäsi liitteitä sen jälkeen, kun olet lähettänyt hakemuksen.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600" dirty="0"/>
              <a:t>Kun hakemus on otettu käsittelyyn, et voi enää lisätä liitteitä.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600" dirty="0"/>
              <a:t>Lähettämäsi hakemus voidaan tarvittaessa palauttaa sinulle, jolloin voit täydentää sitä.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1600" dirty="0"/>
              <a:t>Jos asialla on kiire, olethan yhteydessä kandiohjelman suunnittelijaan (</a:t>
            </a:r>
            <a:r>
              <a:rPr lang="fi-FI" sz="1600" dirty="0">
                <a:hlinkClick r:id="rId2"/>
              </a:rPr>
              <a:t>Kari Lehti</a:t>
            </a:r>
            <a:r>
              <a:rPr lang="fi-FI" sz="1600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889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EFF21A-5654-589A-F80A-295D11E9DE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Kiitos!</a:t>
            </a:r>
          </a:p>
          <a:p>
            <a:r>
              <a:rPr lang="en-US" dirty="0" err="1"/>
              <a:t>Kysymyksiä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611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B32337-2F04-388A-DE00-B63EDE48CEB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Tässä</a:t>
            </a:r>
            <a:r>
              <a:rPr lang="en-US" dirty="0"/>
              <a:t> </a:t>
            </a:r>
            <a:r>
              <a:rPr lang="en-US" dirty="0" err="1"/>
              <a:t>esityksessä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D0390-068E-24CB-9FA5-F02599F4EC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B753A-DFA4-63B9-98E9-72428F9920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9AEF0-3351-6446-7062-2EDEDD7FFA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DD79EA-7BE4-82AF-2039-876D69FC75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C3EB8C-1C42-0104-4745-1332A638AC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D4F467-04FE-25A5-00A8-6432D19FA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err="1"/>
              <a:t>Hyväksiluvun</a:t>
            </a:r>
            <a:r>
              <a:rPr lang="en-US" dirty="0"/>
              <a:t> </a:t>
            </a:r>
            <a:r>
              <a:rPr lang="en-US" dirty="0" err="1"/>
              <a:t>periaatteet</a:t>
            </a:r>
            <a:r>
              <a:rPr lang="en-US" dirty="0"/>
              <a:t> ja </a:t>
            </a:r>
            <a:r>
              <a:rPr lang="en-US" dirty="0" err="1"/>
              <a:t>ohjeistus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F61689-1CF7-4949-0067-49F21F12B6D0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algn="ctr"/>
            <a:r>
              <a:rPr lang="en-US" dirty="0" err="1"/>
              <a:t>Korvaavuudet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9F5BE9-2D69-2367-9A8E-B27C84AA3EDA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 algn="ctr"/>
            <a:r>
              <a:rPr lang="en-US" dirty="0" err="1"/>
              <a:t>Sisällytys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C01D80-1F85-4A60-EEFD-A743ED571868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pPr algn="ctr"/>
            <a:r>
              <a:rPr lang="en-US" dirty="0" err="1"/>
              <a:t>Henkilökohtainen</a:t>
            </a:r>
            <a:r>
              <a:rPr lang="en-US" dirty="0"/>
              <a:t> </a:t>
            </a:r>
            <a:r>
              <a:rPr lang="en-US" dirty="0" err="1"/>
              <a:t>suoritus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0047A9-0D23-1BEF-7F39-5610553CE44C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pPr algn="ctr"/>
            <a:r>
              <a:rPr lang="en-US" dirty="0" err="1"/>
              <a:t>Hakuprosessi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98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wall, still life, bottle, indoor&#10;&#10;Description automatically generated">
            <a:extLst>
              <a:ext uri="{FF2B5EF4-FFF2-40B4-BE49-F238E27FC236}">
                <a16:creationId xmlns:a16="http://schemas.microsoft.com/office/drawing/2014/main" id="{560086B7-AA64-7C7E-965B-AB5740A7102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/>
          <a:srcRect l="2024" t="677" r="33316" b="-677"/>
          <a:stretch/>
        </p:blipFill>
        <p:spPr>
          <a:xfrm>
            <a:off x="4710793" y="0"/>
            <a:ext cx="4433207" cy="51435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F32BE-BF42-B98C-69CF-DA837218A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500" dirty="0"/>
              <a:t>Hyväksilukua haetaan muualla kuin Aalto-yliopistossa suoritetuista opinnoista.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fi-FI" sz="1500" dirty="0"/>
              <a:t>Jos olet suorittanut Aallossa aikaisemmin opintoja, joita haluat sisällyttää nykyiseen tutkintoon, voit lisätä ne suoraan </a:t>
            </a:r>
            <a:r>
              <a:rPr lang="fi-FI" sz="1500" dirty="0" err="1"/>
              <a:t>HOPSiin</a:t>
            </a:r>
            <a:r>
              <a:rPr lang="fi-FI" sz="15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500" dirty="0"/>
              <a:t>Max. 50% tutkinnosta saa olla </a:t>
            </a:r>
            <a:r>
              <a:rPr lang="fi-FI" sz="1500" dirty="0" err="1"/>
              <a:t>hyväksiluettuja</a:t>
            </a:r>
            <a:r>
              <a:rPr lang="fi-FI" sz="1500" dirty="0"/>
              <a:t> opintoja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500" dirty="0"/>
              <a:t>Hyväksiluetut opinnot TÄYTYY sisällyttää tutkintoon, päätöstä ei voi purkaa tai perua</a:t>
            </a:r>
          </a:p>
          <a:p>
            <a:endParaRPr lang="en-US" sz="1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F8BBA-3CAF-DD61-42F0-5B2E04D929C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400" dirty="0" err="1"/>
              <a:t>Hyväksiluvun</a:t>
            </a:r>
            <a:r>
              <a:rPr lang="en-US" sz="2400" dirty="0"/>
              <a:t> </a:t>
            </a:r>
            <a:r>
              <a:rPr lang="en-US" sz="2400" dirty="0" err="1"/>
              <a:t>periaatteet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301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F32BE-BF42-B98C-69CF-DA837218A82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 err="1"/>
              <a:t>Hyväksiluvun</a:t>
            </a:r>
            <a:r>
              <a:rPr lang="en-US" sz="3200" dirty="0"/>
              <a:t> </a:t>
            </a:r>
            <a:r>
              <a:rPr lang="en-US" sz="3200" dirty="0" err="1"/>
              <a:t>periaatteet</a:t>
            </a:r>
            <a:r>
              <a:rPr lang="en-US" sz="3200" dirty="0"/>
              <a:t>: </a:t>
            </a:r>
            <a:r>
              <a:rPr lang="en-US" sz="3200" dirty="0" err="1"/>
              <a:t>mitä</a:t>
            </a:r>
            <a:r>
              <a:rPr lang="en-US" sz="3200" dirty="0"/>
              <a:t> </a:t>
            </a:r>
            <a:r>
              <a:rPr lang="en-US" sz="3200" dirty="0" err="1"/>
              <a:t>hyväksiluetaan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F8BBA-3CAF-DD61-42F0-5B2E04D929C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Hyväksiluettavat</a:t>
            </a:r>
            <a:r>
              <a:rPr lang="fi-FI" dirty="0"/>
              <a:t> opinnot voivat olla yliopisto- tai ammattikorkeakouluopintoja, tai muulla tavalla hankittua osaamista (</a:t>
            </a:r>
            <a:r>
              <a:rPr lang="fi-FI" dirty="0" err="1"/>
              <a:t>opinnollistaminen</a:t>
            </a:r>
            <a:r>
              <a:rPr lang="fi-FI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Opinnäytetyötä (kandityö, DI-työ) ei hyväksilueta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CHEM-A1500 Työssäoppiminen voidaan </a:t>
            </a:r>
            <a:r>
              <a:rPr lang="fi-FI" dirty="0" err="1"/>
              <a:t>hyväksilukea</a:t>
            </a:r>
            <a:r>
              <a:rPr lang="fi-FI" dirty="0"/>
              <a:t> myös AUK- tai RUK-todistuksella tai 12 kk kokopäiväistä työskentelyä vastaavalla työkokemuksella (ohjeet löytyvät kurssin </a:t>
            </a:r>
            <a:r>
              <a:rPr lang="fi-FI" dirty="0" err="1"/>
              <a:t>MyCourses</a:t>
            </a:r>
            <a:r>
              <a:rPr lang="fi-FI" dirty="0"/>
              <a:t>-sivuilta)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81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F32BE-BF42-B98C-69CF-DA837218A82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 err="1"/>
              <a:t>Hyväksiluvun</a:t>
            </a:r>
            <a:r>
              <a:rPr lang="en-US" sz="3200" dirty="0"/>
              <a:t> </a:t>
            </a:r>
            <a:r>
              <a:rPr lang="en-US" sz="3200" dirty="0" err="1"/>
              <a:t>periaatteet</a:t>
            </a:r>
            <a:r>
              <a:rPr lang="en-US" sz="3200" dirty="0"/>
              <a:t>: </a:t>
            </a:r>
            <a:r>
              <a:rPr lang="en-US" sz="3200" dirty="0" err="1"/>
              <a:t>säännöt</a:t>
            </a:r>
            <a:r>
              <a:rPr lang="en-US" sz="3200" dirty="0"/>
              <a:t> ja </a:t>
            </a:r>
            <a:r>
              <a:rPr lang="en-US" sz="3200" dirty="0" err="1"/>
              <a:t>ohjeet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F8BBA-3CAF-DD61-42F0-5B2E04D929C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hlinkClick r:id="rId2"/>
              </a:rPr>
              <a:t>Ohjeistus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löytyy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Opiskelijan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oppaasta</a:t>
            </a:r>
            <a:r>
              <a:rPr lang="en-US" sz="2000" dirty="0">
                <a:hlinkClick r:id="rId2"/>
              </a:rPr>
              <a:t>: </a:t>
            </a:r>
            <a:r>
              <a:rPr lang="en-US" sz="2000" dirty="0" err="1">
                <a:hlinkClick r:id="rId2"/>
              </a:rPr>
              <a:t>Tukea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opintoihin</a:t>
            </a:r>
            <a:r>
              <a:rPr lang="en-US" sz="2000" dirty="0">
                <a:hlinkClick r:id="rId2"/>
              </a:rPr>
              <a:t> – </a:t>
            </a:r>
            <a:r>
              <a:rPr lang="en-US" sz="2000" dirty="0" err="1">
                <a:hlinkClick r:id="rId2"/>
              </a:rPr>
              <a:t>Hakemukset</a:t>
            </a:r>
            <a:r>
              <a:rPr lang="en-US" sz="2000" dirty="0">
                <a:hlinkClick r:id="rId2"/>
              </a:rPr>
              <a:t>, </a:t>
            </a:r>
            <a:r>
              <a:rPr lang="en-US" sz="2000" dirty="0" err="1">
                <a:hlinkClick r:id="rId2"/>
              </a:rPr>
              <a:t>ohjeet</a:t>
            </a:r>
            <a:r>
              <a:rPr lang="en-US" sz="2000" dirty="0">
                <a:hlinkClick r:id="rId2"/>
              </a:rPr>
              <a:t> ja </a:t>
            </a:r>
            <a:r>
              <a:rPr lang="en-US" sz="2000" dirty="0" err="1">
                <a:hlinkClick r:id="rId2"/>
              </a:rPr>
              <a:t>säännöt</a:t>
            </a:r>
            <a:r>
              <a:rPr lang="en-US" sz="2000" dirty="0">
                <a:hlinkClick r:id="rId2"/>
              </a:rPr>
              <a:t> – </a:t>
            </a:r>
            <a:r>
              <a:rPr lang="en-US" sz="2000" dirty="0" err="1">
                <a:hlinkClick r:id="rId2"/>
              </a:rPr>
              <a:t>Opintojen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hyväksiluku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hlinkClick r:id="rId3"/>
              </a:rPr>
              <a:t>Aalto-yliopiston hyväksilukuohjeet</a:t>
            </a:r>
            <a:r>
              <a:rPr lang="fi-FI" sz="2000" dirty="0"/>
              <a:t> (linjaukset)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hlinkClick r:id="rId4"/>
              </a:rPr>
              <a:t>Opintojen korvaaminen ja sisällyttäminen Sisussa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hlinkClick r:id="rId5"/>
              </a:rPr>
              <a:t>Hae korvaavuutta, sisällytystä tai henkilökohtaista suoritusta</a:t>
            </a: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8796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49EC026-338D-3AC2-E4EE-560BF30E5D4C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/>
          <a:srcRect l="3919" t="677" r="38605" b="-677"/>
          <a:stretch/>
        </p:blipFill>
        <p:spPr>
          <a:xfrm>
            <a:off x="4710793" y="0"/>
            <a:ext cx="4433207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81FE5-E7F0-B897-89D0-0A963F7BF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Korvaavuus =  korvataan Aallon tutkintoon kuuluva kurssi muualla suoritetulla vastaavasisältöisellä yhdellä tai useammalla kurssilla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Kurssien sisällön ja oppimistavoitteiden täytyy vastata toisiaan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B1C6B-353B-EF28-9B23-47D95AC66B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Korvaavuus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24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F32BE-BF42-B98C-69CF-DA837218A82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 err="1"/>
              <a:t>Korvaavuus</a:t>
            </a:r>
            <a:r>
              <a:rPr lang="en-US" sz="3200" dirty="0"/>
              <a:t>: </a:t>
            </a:r>
            <a:r>
              <a:rPr lang="en-US" sz="3200" dirty="0" err="1"/>
              <a:t>mitä</a:t>
            </a:r>
            <a:r>
              <a:rPr lang="en-US" sz="3200" dirty="0"/>
              <a:t> </a:t>
            </a:r>
            <a:r>
              <a:rPr lang="en-US" sz="3200" dirty="0" err="1"/>
              <a:t>korvaavuuteen</a:t>
            </a:r>
            <a:r>
              <a:rPr lang="en-US" sz="3200" dirty="0"/>
              <a:t> </a:t>
            </a:r>
            <a:r>
              <a:rPr lang="en-US" sz="3200" dirty="0" err="1"/>
              <a:t>vaaditaan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F8BBA-3CAF-DD61-42F0-5B2E04D929C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Korvattavan kurssin (Aallon kurssin) vastuuopettajan täytyy hyväksyä korvaavuus opiskelijan jätettyä hakemus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Hakemuksen liitteeksi tulee suoritusote ja korvaavan kurssin kurssikuvaus</a:t>
            </a:r>
          </a:p>
          <a:p>
            <a:pPr marL="971550" lvl="1" indent="-342900"/>
            <a:r>
              <a:rPr lang="fi-FI" sz="1800" dirty="0"/>
              <a:t>Suoritusotteessa tai vastaavassa tulee näkyä suorituspaikka, ajankohta, arvostelu ja vastuuopettaja</a:t>
            </a:r>
          </a:p>
          <a:p>
            <a:pPr marL="971550" lvl="1" indent="-342900"/>
            <a:r>
              <a:rPr lang="fi-FI" sz="1800" dirty="0"/>
              <a:t>Kurssikuvaus mahdollisimman tarkka; linkki opinto-oppaaseen on hyvä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Korvaavuutta haetaan Sisussa, ohjeet löytyvät Opiskelijan oppaasta</a:t>
            </a:r>
          </a:p>
        </p:txBody>
      </p:sp>
    </p:spTree>
    <p:extLst>
      <p:ext uri="{BB962C8B-B14F-4D97-AF65-F5344CB8AC3E}">
        <p14:creationId xmlns:p14="http://schemas.microsoft.com/office/powerpoint/2010/main" val="2270067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81FE5-E7F0-B897-89D0-0A963F7BF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Sisällytys = muualla suoritettu opinto tai osaaminen sellaisenaan osaksi nykyistä tutkintoa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Voit sisällyttää yksittäisiä kursseja tai kokonaisuuksia (esim. sivuaine)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Sisällytetään tavallisesti vapaasti valittaviin opintoihin tai sivuaineena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B1C6B-353B-EF28-9B23-47D95AC66B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Sisällytys</a:t>
            </a:r>
            <a:endParaRPr lang="en-US" dirty="0"/>
          </a:p>
        </p:txBody>
      </p:sp>
      <p:pic>
        <p:nvPicPr>
          <p:cNvPr id="12" name="Picture Placeholder 11" descr="A person and person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62CD4BFF-A6B2-27FB-8DD9-E5A5EA1FDD00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/>
          <a:srcRect l="8581" r="42865"/>
          <a:stretch/>
        </p:blipFill>
        <p:spPr>
          <a:xfrm>
            <a:off x="4710793" y="0"/>
            <a:ext cx="4433207" cy="5143500"/>
          </a:xfrm>
        </p:spPr>
      </p:pic>
    </p:spTree>
    <p:extLst>
      <p:ext uri="{BB962C8B-B14F-4D97-AF65-F5344CB8AC3E}">
        <p14:creationId xmlns:p14="http://schemas.microsoft.com/office/powerpoint/2010/main" val="552187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F32BE-BF42-B98C-69CF-DA837218A82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 err="1"/>
              <a:t>Sisällytys</a:t>
            </a:r>
            <a:r>
              <a:rPr lang="en-US" sz="3200" dirty="0"/>
              <a:t>: </a:t>
            </a:r>
            <a:r>
              <a:rPr lang="en-US" sz="3200" dirty="0" err="1"/>
              <a:t>mitä</a:t>
            </a:r>
            <a:r>
              <a:rPr lang="en-US" sz="3200" dirty="0"/>
              <a:t> </a:t>
            </a:r>
            <a:r>
              <a:rPr lang="en-US" sz="3200" dirty="0" err="1"/>
              <a:t>sisällytykseen</a:t>
            </a:r>
            <a:r>
              <a:rPr lang="en-US" sz="3200" dirty="0"/>
              <a:t> </a:t>
            </a:r>
            <a:r>
              <a:rPr lang="en-US" sz="3200" dirty="0" err="1"/>
              <a:t>vaaditaan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F8BBA-3CAF-DD61-42F0-5B2E04D929C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Sivuaineen sisällytys:</a:t>
            </a:r>
          </a:p>
          <a:p>
            <a:pPr marL="971550" lvl="1" indent="-342900"/>
            <a:r>
              <a:rPr lang="fi-FI" sz="1400" dirty="0"/>
              <a:t>Yksittäisinä kursseina otsikon CHEM3042 Sivuaine toisessa yliopistossa alle</a:t>
            </a:r>
          </a:p>
          <a:p>
            <a:pPr marL="971550" lvl="1" indent="-342900"/>
            <a:r>
              <a:rPr lang="fi-FI" sz="1400" dirty="0"/>
              <a:t>Jos opinnot on suoritettu kokonaisuutena, voidaan kokonaisuus sisällyttää sellaisenaan. Hakemuksen liitteeksi opintosuoritusote, jossa näkyy kokonaisuuden nimi.</a:t>
            </a: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Hakemuksen liitteeksi suoritusote ja sisällytettävien opintojen kurssikuvaus tai muulla tavoin hankitun osaamisen kuvaus</a:t>
            </a:r>
          </a:p>
          <a:p>
            <a:pPr marL="971550" lvl="1" indent="-342900"/>
            <a:r>
              <a:rPr lang="fi-FI" sz="1400" dirty="0"/>
              <a:t>Suoritusotteessa tai vastaavassa tulee näkyä suorituspaikka, ajankohta, arvostelu ja vastuuopettaja</a:t>
            </a:r>
          </a:p>
          <a:p>
            <a:pPr marL="971550" lvl="1" indent="-342900"/>
            <a:r>
              <a:rPr lang="fi-FI" sz="1400" dirty="0"/>
              <a:t>Kurssikuvaus mahdollisimman tarkka; linkki opinto-oppaaseen on hyvä</a:t>
            </a: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Sisällytystä haetaan Sisussa, ohjeet löytyvät </a:t>
            </a:r>
            <a:r>
              <a:rPr lang="fi-FI" sz="1800" dirty="0">
                <a:hlinkClick r:id="rId2"/>
              </a:rPr>
              <a:t>Opiskelijan oppaasta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97048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Mukautettu 7">
      <a:dk1>
        <a:sysClr val="windowText" lastClr="000000"/>
      </a:dk1>
      <a:lt1>
        <a:sysClr val="window" lastClr="FFFFFF"/>
      </a:lt1>
      <a:dk2>
        <a:srgbClr val="00965E"/>
      </a:dk2>
      <a:lt2>
        <a:srgbClr val="85CDB2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CHEM_169_FI.pptx" id="{E524B346-3547-46F3-BFEE-2F364033DB45}" vid="{3B3C7999-5FA5-4C7A-93B5-1FE8742DBA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Aalto_CHEM_169_FI</Template>
  <TotalTime>362</TotalTime>
  <Words>1018</Words>
  <Application>Microsoft Office PowerPoint</Application>
  <PresentationFormat>On-screen Show (16:9)</PresentationFormat>
  <Paragraphs>124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</vt:lpstr>
      <vt:lpstr>Calibri</vt:lpstr>
      <vt:lpstr>Office-teema</vt:lpstr>
      <vt:lpstr>Hyväksiluvut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Hyväksiluvut</dc:title>
  <dc:creator>Lehti Kari</dc:creator>
  <cp:lastModifiedBy>Lehti Kari</cp:lastModifiedBy>
  <cp:revision>4</cp:revision>
  <dcterms:created xsi:type="dcterms:W3CDTF">2023-07-03T07:31:17Z</dcterms:created>
  <dcterms:modified xsi:type="dcterms:W3CDTF">2023-08-24T08:19:47Z</dcterms:modified>
</cp:coreProperties>
</file>