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4" r:id="rId12"/>
    <p:sldId id="268" r:id="rId13"/>
    <p:sldId id="261" r:id="rId14"/>
    <p:sldId id="269" r:id="rId15"/>
    <p:sldId id="275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23F07-7574-4FB5-B494-AFA3AB7F6134}" v="1" dt="2023-09-01T05:48:26.25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80094" autoAdjust="0"/>
  </p:normalViewPr>
  <p:slideViewPr>
    <p:cSldViewPr snapToGrid="0" snapToObjects="1">
      <p:cViewPr varScale="1">
        <p:scale>
          <a:sx n="70" d="100"/>
          <a:sy n="70" d="100"/>
        </p:scale>
        <p:origin x="52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vola Pihla" userId="8d22072d-f68c-4a0c-8504-e7a58232cc28" providerId="ADAL" clId="{74323F07-7574-4FB5-B494-AFA3AB7F6134}"/>
    <pc:docChg chg="undo redo custSel modSld">
      <pc:chgData name="Paavola Pihla" userId="8d22072d-f68c-4a0c-8504-e7a58232cc28" providerId="ADAL" clId="{74323F07-7574-4FB5-B494-AFA3AB7F6134}" dt="2023-09-01T06:46:14.679" v="358" actId="20577"/>
      <pc:docMkLst>
        <pc:docMk/>
      </pc:docMkLst>
      <pc:sldChg chg="modSp mod">
        <pc:chgData name="Paavola Pihla" userId="8d22072d-f68c-4a0c-8504-e7a58232cc28" providerId="ADAL" clId="{74323F07-7574-4FB5-B494-AFA3AB7F6134}" dt="2023-09-01T05:59:11.512" v="281"/>
        <pc:sldMkLst>
          <pc:docMk/>
          <pc:sldMk cId="2976244091" sldId="270"/>
        </pc:sldMkLst>
        <pc:spChg chg="mod">
          <ac:chgData name="Paavola Pihla" userId="8d22072d-f68c-4a0c-8504-e7a58232cc28" providerId="ADAL" clId="{74323F07-7574-4FB5-B494-AFA3AB7F6134}" dt="2023-09-01T05:55:24.077" v="269" actId="14100"/>
          <ac:spMkLst>
            <pc:docMk/>
            <pc:sldMk cId="2976244091" sldId="270"/>
            <ac:spMk id="2" creationId="{329B1676-012A-4701-98BF-86882EA3CA45}"/>
          </ac:spMkLst>
        </pc:spChg>
        <pc:spChg chg="mod">
          <ac:chgData name="Paavola Pihla" userId="8d22072d-f68c-4a0c-8504-e7a58232cc28" providerId="ADAL" clId="{74323F07-7574-4FB5-B494-AFA3AB7F6134}" dt="2023-09-01T05:59:11.512" v="281"/>
          <ac:spMkLst>
            <pc:docMk/>
            <pc:sldMk cId="2976244091" sldId="270"/>
            <ac:spMk id="3" creationId="{FAB42927-A429-5896-B8FF-5AF21D0C5907}"/>
          </ac:spMkLst>
        </pc:spChg>
      </pc:sldChg>
      <pc:sldChg chg="modSp mod">
        <pc:chgData name="Paavola Pihla" userId="8d22072d-f68c-4a0c-8504-e7a58232cc28" providerId="ADAL" clId="{74323F07-7574-4FB5-B494-AFA3AB7F6134}" dt="2023-09-01T06:03:18.336" v="308"/>
        <pc:sldMkLst>
          <pc:docMk/>
          <pc:sldMk cId="1417417139" sldId="271"/>
        </pc:sldMkLst>
        <pc:spChg chg="mod">
          <ac:chgData name="Paavola Pihla" userId="8d22072d-f68c-4a0c-8504-e7a58232cc28" providerId="ADAL" clId="{74323F07-7574-4FB5-B494-AFA3AB7F6134}" dt="2023-09-01T05:59:40.752" v="295" actId="14100"/>
          <ac:spMkLst>
            <pc:docMk/>
            <pc:sldMk cId="1417417139" sldId="271"/>
            <ac:spMk id="2" creationId="{329B1676-012A-4701-98BF-86882EA3CA45}"/>
          </ac:spMkLst>
        </pc:spChg>
        <pc:spChg chg="mod">
          <ac:chgData name="Paavola Pihla" userId="8d22072d-f68c-4a0c-8504-e7a58232cc28" providerId="ADAL" clId="{74323F07-7574-4FB5-B494-AFA3AB7F6134}" dt="2023-09-01T06:03:18.336" v="308"/>
          <ac:spMkLst>
            <pc:docMk/>
            <pc:sldMk cId="1417417139" sldId="271"/>
            <ac:spMk id="3" creationId="{FAB42927-A429-5896-B8FF-5AF21D0C5907}"/>
          </ac:spMkLst>
        </pc:spChg>
      </pc:sldChg>
      <pc:sldChg chg="modSp mod">
        <pc:chgData name="Paavola Pihla" userId="8d22072d-f68c-4a0c-8504-e7a58232cc28" providerId="ADAL" clId="{74323F07-7574-4FB5-B494-AFA3AB7F6134}" dt="2023-09-01T06:46:02.760" v="348" actId="20577"/>
        <pc:sldMkLst>
          <pc:docMk/>
          <pc:sldMk cId="618891903" sldId="272"/>
        </pc:sldMkLst>
        <pc:spChg chg="mod">
          <ac:chgData name="Paavola Pihla" userId="8d22072d-f68c-4a0c-8504-e7a58232cc28" providerId="ADAL" clId="{74323F07-7574-4FB5-B494-AFA3AB7F6134}" dt="2023-09-01T06:03:37.058" v="325" actId="20577"/>
          <ac:spMkLst>
            <pc:docMk/>
            <pc:sldMk cId="618891903" sldId="272"/>
            <ac:spMk id="2" creationId="{329B1676-012A-4701-98BF-86882EA3CA45}"/>
          </ac:spMkLst>
        </pc:spChg>
        <pc:spChg chg="mod">
          <ac:chgData name="Paavola Pihla" userId="8d22072d-f68c-4a0c-8504-e7a58232cc28" providerId="ADAL" clId="{74323F07-7574-4FB5-B494-AFA3AB7F6134}" dt="2023-09-01T06:46:02.760" v="348" actId="20577"/>
          <ac:spMkLst>
            <pc:docMk/>
            <pc:sldMk cId="618891903" sldId="272"/>
            <ac:spMk id="3" creationId="{FAB42927-A429-5896-B8FF-5AF21D0C5907}"/>
          </ac:spMkLst>
        </pc:spChg>
      </pc:sldChg>
      <pc:sldChg chg="modSp mod">
        <pc:chgData name="Paavola Pihla" userId="8d22072d-f68c-4a0c-8504-e7a58232cc28" providerId="ADAL" clId="{74323F07-7574-4FB5-B494-AFA3AB7F6134}" dt="2023-09-01T06:46:14.679" v="358" actId="20577"/>
        <pc:sldMkLst>
          <pc:docMk/>
          <pc:sldMk cId="686119966" sldId="273"/>
        </pc:sldMkLst>
        <pc:spChg chg="mod">
          <ac:chgData name="Paavola Pihla" userId="8d22072d-f68c-4a0c-8504-e7a58232cc28" providerId="ADAL" clId="{74323F07-7574-4FB5-B494-AFA3AB7F6134}" dt="2023-09-01T06:46:14.679" v="358" actId="20577"/>
          <ac:spMkLst>
            <pc:docMk/>
            <pc:sldMk cId="686119966" sldId="273"/>
            <ac:spMk id="2" creationId="{E7EFF21A-5654-589A-F80A-295D11E9DEEC}"/>
          </ac:spMkLst>
        </pc:spChg>
      </pc:sldChg>
      <pc:sldChg chg="modSp mod">
        <pc:chgData name="Paavola Pihla" userId="8d22072d-f68c-4a0c-8504-e7a58232cc28" providerId="ADAL" clId="{74323F07-7574-4FB5-B494-AFA3AB7F6134}" dt="2023-09-01T05:55:00.965" v="253"/>
        <pc:sldMkLst>
          <pc:docMk/>
          <pc:sldMk cId="967327242" sldId="275"/>
        </pc:sldMkLst>
        <pc:spChg chg="mod">
          <ac:chgData name="Paavola Pihla" userId="8d22072d-f68c-4a0c-8504-e7a58232cc28" providerId="ADAL" clId="{74323F07-7574-4FB5-B494-AFA3AB7F6134}" dt="2023-09-01T05:54:30.591" v="251" actId="255"/>
          <ac:spMkLst>
            <pc:docMk/>
            <pc:sldMk cId="967327242" sldId="275"/>
            <ac:spMk id="2" creationId="{329B1676-012A-4701-98BF-86882EA3CA45}"/>
          </ac:spMkLst>
        </pc:spChg>
        <pc:spChg chg="mod">
          <ac:chgData name="Paavola Pihla" userId="8d22072d-f68c-4a0c-8504-e7a58232cc28" providerId="ADAL" clId="{74323F07-7574-4FB5-B494-AFA3AB7F6134}" dt="2023-09-01T05:55:00.965" v="253"/>
          <ac:spMkLst>
            <pc:docMk/>
            <pc:sldMk cId="967327242" sldId="275"/>
            <ac:spMk id="3" creationId="{FAB42927-A429-5896-B8FF-5AF21D0C590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Aallossa</a:t>
            </a:r>
            <a:r>
              <a:rPr lang="en-US" dirty="0"/>
              <a:t>, ml. </a:t>
            </a:r>
            <a:r>
              <a:rPr lang="en-US" dirty="0" err="1"/>
              <a:t>avoin</a:t>
            </a:r>
            <a:r>
              <a:rPr lang="en-US" dirty="0"/>
              <a:t> </a:t>
            </a:r>
            <a:r>
              <a:rPr lang="en-US" dirty="0" err="1"/>
              <a:t>yliopisto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0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Huom. </a:t>
            </a:r>
            <a:r>
              <a:rPr lang="en-US" dirty="0" err="1"/>
              <a:t>Vastuuopettajat</a:t>
            </a:r>
            <a:r>
              <a:rPr lang="en-US" dirty="0"/>
              <a:t> </a:t>
            </a:r>
            <a:r>
              <a:rPr lang="en-US" dirty="0" err="1"/>
              <a:t>katsovat</a:t>
            </a:r>
            <a:r>
              <a:rPr lang="en-US" dirty="0"/>
              <a:t> </a:t>
            </a:r>
            <a:r>
              <a:rPr lang="en-US" dirty="0" err="1"/>
              <a:t>sisältöjen</a:t>
            </a:r>
            <a:r>
              <a:rPr lang="en-US" dirty="0"/>
              <a:t> </a:t>
            </a:r>
            <a:r>
              <a:rPr lang="en-US" dirty="0" err="1"/>
              <a:t>vastaavuutta</a:t>
            </a:r>
            <a:r>
              <a:rPr lang="en-US" dirty="0"/>
              <a:t> </a:t>
            </a:r>
            <a:r>
              <a:rPr lang="en-US" dirty="0" err="1"/>
              <a:t>varsin</a:t>
            </a:r>
            <a:r>
              <a:rPr lang="en-US" dirty="0"/>
              <a:t> </a:t>
            </a:r>
            <a:r>
              <a:rPr lang="en-US" dirty="0" err="1"/>
              <a:t>tarkasti</a:t>
            </a:r>
            <a:r>
              <a:rPr lang="en-US" dirty="0"/>
              <a:t>. </a:t>
            </a:r>
            <a:r>
              <a:rPr lang="en-US" dirty="0" err="1"/>
              <a:t>Lähes</a:t>
            </a:r>
            <a:r>
              <a:rPr lang="en-US" dirty="0"/>
              <a:t> </a:t>
            </a:r>
            <a:r>
              <a:rPr lang="en-US" dirty="0" err="1"/>
              <a:t>samannimiset</a:t>
            </a:r>
            <a:r>
              <a:rPr lang="en-US" dirty="0"/>
              <a:t> </a:t>
            </a:r>
            <a:r>
              <a:rPr lang="en-US" dirty="0" err="1"/>
              <a:t>kurssit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suomalaisissa</a:t>
            </a:r>
            <a:r>
              <a:rPr lang="en-US" dirty="0"/>
              <a:t> </a:t>
            </a:r>
            <a:r>
              <a:rPr lang="en-US" dirty="0" err="1"/>
              <a:t>yliopistoissa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olla </a:t>
            </a:r>
            <a:r>
              <a:rPr lang="en-US" dirty="0" err="1"/>
              <a:t>hyvinkin</a:t>
            </a:r>
            <a:r>
              <a:rPr lang="en-US" dirty="0"/>
              <a:t> </a:t>
            </a:r>
            <a:r>
              <a:rPr lang="en-US" dirty="0" err="1"/>
              <a:t>erisisältöisiä</a:t>
            </a:r>
            <a:r>
              <a:rPr lang="en-US" dirty="0"/>
              <a:t>. </a:t>
            </a:r>
            <a:r>
              <a:rPr lang="en-US" dirty="0" err="1"/>
              <a:t>Esim</a:t>
            </a:r>
            <a:r>
              <a:rPr lang="en-US" dirty="0"/>
              <a:t>. Aalto CHEM-A1270 </a:t>
            </a:r>
            <a:r>
              <a:rPr lang="en-US" dirty="0" err="1"/>
              <a:t>Yleinen</a:t>
            </a:r>
            <a:r>
              <a:rPr lang="en-US" dirty="0"/>
              <a:t> </a:t>
            </a:r>
            <a:r>
              <a:rPr lang="en-US" dirty="0" err="1"/>
              <a:t>kemia</a:t>
            </a:r>
            <a:r>
              <a:rPr lang="en-US" dirty="0"/>
              <a:t> vs HY AYKEK110 </a:t>
            </a:r>
            <a:r>
              <a:rPr lang="en-US" dirty="0" err="1"/>
              <a:t>Kemian</a:t>
            </a:r>
            <a:r>
              <a:rPr lang="en-US" dirty="0"/>
              <a:t> </a:t>
            </a:r>
            <a:r>
              <a:rPr lang="en-US" dirty="0" err="1"/>
              <a:t>perusteet</a:t>
            </a:r>
            <a:r>
              <a:rPr lang="en-US" dirty="0"/>
              <a:t> / ÅA </a:t>
            </a:r>
            <a:r>
              <a:rPr lang="sv-SE" dirty="0"/>
              <a:t>Kemiska ämnen och </a:t>
            </a:r>
            <a:r>
              <a:rPr lang="sv-SE" dirty="0" err="1"/>
              <a:t>reaktionslära</a:t>
            </a:r>
            <a:r>
              <a:rPr lang="sv-SE" dirty="0"/>
              <a:t>, 260015.0 + Kemisk jämvikt och drivkraft, 260017.0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4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Jos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kuulu</a:t>
            </a:r>
            <a:r>
              <a:rPr lang="en-US" dirty="0"/>
              <a:t> </a:t>
            </a:r>
            <a:r>
              <a:rPr lang="en-US" dirty="0" err="1"/>
              <a:t>mitään</a:t>
            </a:r>
            <a:r>
              <a:rPr lang="en-US" dirty="0"/>
              <a:t> 3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sisällä</a:t>
            </a:r>
            <a:r>
              <a:rPr lang="en-US" dirty="0"/>
              <a:t>, </a:t>
            </a:r>
            <a:r>
              <a:rPr lang="en-US" dirty="0" err="1"/>
              <a:t>ota</a:t>
            </a:r>
            <a:r>
              <a:rPr lang="en-US" dirty="0"/>
              <a:t> </a:t>
            </a:r>
            <a:r>
              <a:rPr lang="en-US" dirty="0" err="1"/>
              <a:t>yhteyttä</a:t>
            </a:r>
            <a:r>
              <a:rPr lang="en-US" dirty="0"/>
              <a:t> studies-chem@aalto.fi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6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Aina vaaditaan suoritusote tai vastaava sekä kurssikuvaus.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5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CHEM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instagram.com/aaltochem" TargetMode="External"/><Relationship Id="rId1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Body slide title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dd.mm</a:t>
            </a:r>
            <a:r>
              <a:rPr lang="fi-FI" err="1"/>
              <a:t>.</a:t>
            </a:r>
            <a:r>
              <a:rPr lang="fi-FI"/>
              <a:t>yyyy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25" name="Kuva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020AF12-D56E-498E-A377-D75A712926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5DA4A6F-F7A1-4411-8BAA-C580374FD43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0ED4C40C-12FC-4759-BFA3-562AD20FCB6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F8D91076-1BC2-425C-83A2-DF76E9C9E3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EDF5BDC8-1016-4ED3-9356-4CA7AB8ED5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25CD4944-698A-4652-8D6A-B43E4043A2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28C59DAC-54CA-4CD0-95BE-D2E13DC949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202897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92E4FCA0-E14A-40FE-9832-27594DF7DC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42C2588E-1720-4DA9-865C-DAA0C40D91F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5C3C98BA-790B-49C2-A3A0-D5A46D3474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440262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</a:t>
            </a:r>
            <a:r>
              <a:rPr lang="fi-FI" err="1"/>
              <a:t>.</a:t>
            </a:r>
            <a:r>
              <a:rPr lang="fi-FI"/>
              <a:t>yyyy</a:t>
            </a:r>
            <a:endParaRPr lang="fi-FI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Body slide title </a:t>
            </a:r>
            <a:endParaRPr lang="fi-FI" dirty="0"/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ED6F545C-CF14-4968-B28F-C6C6E8DF0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A22CFE27-58F2-46EB-A47E-334338DDA6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6D24326F-C4D0-4374-8124-48A0290377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AA97E32F-E941-44C3-B777-B885E9B17A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3" name="Text Placeholder 23">
            <a:extLst>
              <a:ext uri="{FF2B5EF4-FFF2-40B4-BE49-F238E27FC236}">
                <a16:creationId xmlns:a16="http://schemas.microsoft.com/office/drawing/2014/main" id="{D24C122A-D487-49E8-928F-6817DA86742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20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265E130-2B28-4DE8-8442-5AC98BA95F7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ED6EB-2B70-4EDB-8B4B-6410DF2E76C1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EA22680-71AE-4B13-9B6D-0F761EFEF142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E1717070-6133-4D92-8601-79223D59D4D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42015ED-4580-48C4-9F34-38E3E96BA9F2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440800"/>
            <a:ext cx="1539000" cy="19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47549577-46BE-47A5-B0FD-2E560D9BBFE5}"/>
              </a:ext>
            </a:extLst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sv-FI" sz="1800" spc="0" baseline="0" noProof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21A8E31-30D7-44E9-AB14-DA4E6E080DFC}"/>
              </a:ext>
            </a:extLst>
          </p:cNvPr>
          <p:cNvGrpSpPr/>
          <p:nvPr userDrawn="1"/>
        </p:nvGrpSpPr>
        <p:grpSpPr>
          <a:xfrm>
            <a:off x="3080871" y="2840217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871D5BC1-FCE8-4152-BC72-99BE82724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BB8E0826-320B-40DE-8186-F6701181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F3DABAB-CE5C-4C53-9A1A-067362F20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8">
              <a:hlinkClick r:id="rId9"/>
              <a:extLst>
                <a:ext uri="{FF2B5EF4-FFF2-40B4-BE49-F238E27FC236}">
                  <a16:creationId xmlns:a16="http://schemas.microsoft.com/office/drawing/2014/main" id="{32905B0C-5720-48C0-84A9-A75503CD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1" name="Picture 9">
              <a:hlinkClick r:id="rId11"/>
              <a:extLst>
                <a:ext uri="{FF2B5EF4-FFF2-40B4-BE49-F238E27FC236}">
                  <a16:creationId xmlns:a16="http://schemas.microsoft.com/office/drawing/2014/main" id="{16DA1C8D-301B-4468-BF24-5AEDD94EB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2" name="Picture 11">
              <a:hlinkClick r:id="rId13"/>
              <a:extLst>
                <a:ext uri="{FF2B5EF4-FFF2-40B4-BE49-F238E27FC236}">
                  <a16:creationId xmlns:a16="http://schemas.microsoft.com/office/drawing/2014/main" id="{C8340BA9-9FAD-4A93-AA19-92ACCFC8B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0"/>
              <a:t>Click icon to add image.</a:t>
            </a:r>
          </a:p>
          <a:p>
            <a:r>
              <a:rPr lang="fi-FI" noProof="0"/>
              <a:t>Fit the image to frame </a:t>
            </a:r>
            <a:br>
              <a:rPr lang="fi-FI" noProof="0"/>
            </a:br>
            <a:r>
              <a:rPr lang="fi-FI" noProof="0"/>
              <a:t>by choosing: </a:t>
            </a:r>
            <a:br>
              <a:rPr lang="fi-FI" noProof="0"/>
            </a:br>
            <a:r>
              <a:rPr lang="fi-FI" noProof="0"/>
              <a:t>crop&gt;fit / rajaa&gt;sovita</a:t>
            </a:r>
          </a:p>
        </p:txBody>
      </p:sp>
      <p:pic>
        <p:nvPicPr>
          <p:cNvPr id="19" name="Kuva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4976"/>
            <a:ext cx="1678472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" y="4280350"/>
            <a:ext cx="1896426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Your text here</a:t>
            </a:r>
          </a:p>
        </p:txBody>
      </p:sp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" y="4284577"/>
            <a:ext cx="1982704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FB6F1C06-C3A1-42BC-A79E-CE731FBA5A3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666450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sv/ansokningar-anvisningar-och-regler/ersattande-och-inkluderande-av-studier-i-sisu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pintopolku.fi/oma-opintopolk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kari.a.lehti@aalto.fi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fi/hakemukset-ohjeet-ja-saannot/aalto-yliopiston-hyvaksilukuohjeet-voimassa-182021-alkaen" TargetMode="External"/><Relationship Id="rId2" Type="http://schemas.openxmlformats.org/officeDocument/2006/relationships/hyperlink" Target="https://www.aalto.fi/sv/ansokningar-anvisningar-och-regler/tillgodoraknande-av-studie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alto.fi/sv/ansokningar-anvisningar-och-regler/ersattande-och-inkluderande-av-studier-i-sisu#4-tillgodoraknande-av-studier-som-en-del-av-examen" TargetMode="External"/><Relationship Id="rId5" Type="http://schemas.openxmlformats.org/officeDocument/2006/relationships/hyperlink" Target="https://www.aalto.fi/sv/ansokningar-anvisningar-och-regler/ersattande-och-inkluderande-av-studier-i-sisu" TargetMode="External"/><Relationship Id="rId4" Type="http://schemas.openxmlformats.org/officeDocument/2006/relationships/hyperlink" Target="https://www.aalto.fi/sv/ansokningar-anvisningar-och-regler/aalto-universitetets-anvisningar-for-tillgodoraknande-i-kraft-from-18202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398" y="896699"/>
            <a:ext cx="4010849" cy="570773"/>
          </a:xfrm>
        </p:spPr>
        <p:txBody>
          <a:bodyPr/>
          <a:lstStyle/>
          <a:p>
            <a:r>
              <a:rPr lang="fi-FI" sz="3700" dirty="0" err="1"/>
              <a:t>Tillgodoräknande</a:t>
            </a:r>
            <a:endParaRPr lang="fi-FI" sz="37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442398" y="1781297"/>
            <a:ext cx="4212729" cy="451257"/>
          </a:xfrm>
        </p:spPr>
        <p:txBody>
          <a:bodyPr/>
          <a:lstStyle/>
          <a:p>
            <a:r>
              <a:rPr lang="fi-FI" dirty="0" err="1"/>
              <a:t>Tidigare</a:t>
            </a:r>
            <a:r>
              <a:rPr lang="fi-FI" dirty="0"/>
              <a:t> </a:t>
            </a:r>
            <a:r>
              <a:rPr lang="fi-FI" dirty="0" err="1"/>
              <a:t>utförda</a:t>
            </a:r>
            <a:r>
              <a:rPr lang="fi-FI" dirty="0"/>
              <a:t> </a:t>
            </a:r>
            <a:r>
              <a:rPr lang="fi-FI" dirty="0" err="1"/>
              <a:t>studier</a:t>
            </a:r>
            <a:r>
              <a:rPr lang="fi-FI" dirty="0"/>
              <a:t> </a:t>
            </a:r>
            <a:r>
              <a:rPr lang="fi-FI" dirty="0" err="1"/>
              <a:t>som</a:t>
            </a:r>
            <a:r>
              <a:rPr lang="fi-FI" dirty="0"/>
              <a:t> en del av </a:t>
            </a:r>
            <a:r>
              <a:rPr lang="fi-FI" dirty="0" err="1"/>
              <a:t>examen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fi-FI" dirty="0"/>
              <a:t>Kari Lehti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fi-FI" dirty="0"/>
              <a:t>30.8.2023</a:t>
            </a:r>
          </a:p>
        </p:txBody>
      </p:sp>
      <p:pic>
        <p:nvPicPr>
          <p:cNvPr id="9" name="Picture Placeholder 8" descr="A picture containing person, clothing, vegetable, lettuce&#10;&#10;Description automatically generated">
            <a:extLst>
              <a:ext uri="{FF2B5EF4-FFF2-40B4-BE49-F238E27FC236}">
                <a16:creationId xmlns:a16="http://schemas.microsoft.com/office/drawing/2014/main" id="{923190DC-FD5C-39E8-C919-59B21502B5F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0301" r="20301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Kom ALLTID överens om en personlig prestation med läraren i förhand!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En personlig prestation kan vara </a:t>
            </a:r>
            <a:r>
              <a:rPr lang="sv-SE" sz="1600" dirty="0" err="1"/>
              <a:t>t.ex</a:t>
            </a:r>
            <a:endParaRPr lang="fi-FI" sz="16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Projektarbete</a:t>
            </a:r>
            <a:endParaRPr lang="fi-FI" sz="16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Boktentamen</a:t>
            </a:r>
            <a:endParaRPr lang="fi-FI" sz="16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600" dirty="0"/>
              <a:t>A</a:t>
            </a:r>
            <a:r>
              <a:rPr lang="fi-FI" sz="1600" b="0" dirty="0">
                <a:latin typeface="+mn-lt"/>
                <a:ea typeface="ＭＳ Ｐゴシック" pitchFamily="34" charset="-128"/>
              </a:rPr>
              <a:t>nnan </a:t>
            </a:r>
            <a:r>
              <a:rPr lang="fi-FI" sz="1600" b="0" dirty="0" err="1">
                <a:latin typeface="+mn-lt"/>
                <a:ea typeface="ＭＳ Ｐゴシック" pitchFamily="34" charset="-128"/>
              </a:rPr>
              <a:t>utanför</a:t>
            </a:r>
            <a:r>
              <a:rPr lang="fi-FI" sz="1600" b="0" dirty="0">
                <a:latin typeface="+mn-lt"/>
                <a:ea typeface="ＭＳ Ｐゴシック" pitchFamily="34" charset="-128"/>
              </a:rPr>
              <a:t> </a:t>
            </a:r>
            <a:r>
              <a:rPr lang="fi-FI" sz="1600" b="0" dirty="0" err="1">
                <a:latin typeface="+mn-lt"/>
                <a:ea typeface="ＭＳ Ｐゴシック" pitchFamily="34" charset="-128"/>
              </a:rPr>
              <a:t>undervisningen</a:t>
            </a:r>
            <a:r>
              <a:rPr lang="fi-FI" sz="1600" b="0" dirty="0">
                <a:latin typeface="+mn-lt"/>
                <a:ea typeface="ＭＳ Ｐゴシック" pitchFamily="34" charset="-128"/>
              </a:rPr>
              <a:t> </a:t>
            </a:r>
            <a:r>
              <a:rPr lang="fi-FI" sz="1600" b="0" dirty="0" err="1">
                <a:latin typeface="+mn-lt"/>
                <a:ea typeface="ＭＳ Ｐゴシック" pitchFamily="34" charset="-128"/>
              </a:rPr>
              <a:t>utförd</a:t>
            </a:r>
            <a:r>
              <a:rPr lang="fi-FI" sz="1600" b="0" dirty="0">
                <a:latin typeface="+mn-lt"/>
                <a:ea typeface="ＭＳ Ｐゴシック" pitchFamily="34" charset="-128"/>
              </a:rPr>
              <a:t> </a:t>
            </a:r>
            <a:r>
              <a:rPr lang="fi-FI" sz="1600" b="0" dirty="0" err="1">
                <a:latin typeface="+mn-lt"/>
                <a:ea typeface="ＭＳ Ｐゴシック" pitchFamily="34" charset="-128"/>
              </a:rPr>
              <a:t>uppgift</a:t>
            </a:r>
            <a:r>
              <a:rPr lang="fi-FI" sz="1600" b="0" dirty="0">
                <a:latin typeface="+mn-lt"/>
                <a:ea typeface="ＭＳ Ｐゴシック" pitchFamily="34" charset="-128"/>
              </a:rPr>
              <a:t>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600" dirty="0" err="1">
                <a:ea typeface="ＭＳ Ｐゴシック" pitchFamily="34" charset="-128"/>
              </a:rPr>
              <a:t>Personlig</a:t>
            </a:r>
            <a:r>
              <a:rPr lang="fi-FI" sz="3600" dirty="0">
                <a:ea typeface="ＭＳ Ｐゴシック" pitchFamily="34" charset="-128"/>
              </a:rPr>
              <a:t> </a:t>
            </a:r>
            <a:r>
              <a:rPr lang="fi-FI" sz="3600" dirty="0" err="1">
                <a:ea typeface="ＭＳ Ｐゴシック" pitchFamily="34" charset="-128"/>
              </a:rPr>
              <a:t>prestation</a:t>
            </a:r>
            <a:endParaRPr lang="en-US" sz="3600" dirty="0"/>
          </a:p>
        </p:txBody>
      </p:sp>
      <p:pic>
        <p:nvPicPr>
          <p:cNvPr id="8" name="Picture Placeholder 7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90F03D3A-8CD3-2110-3F75-762CC464DC1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20219" r="31227"/>
          <a:stretch/>
        </p:blipFill>
        <p:spPr>
          <a:xfrm>
            <a:off x="4710793" y="0"/>
            <a:ext cx="4433207" cy="5143500"/>
          </a:xfrm>
        </p:spPr>
      </p:pic>
    </p:spTree>
    <p:extLst>
      <p:ext uri="{BB962C8B-B14F-4D97-AF65-F5344CB8AC3E}">
        <p14:creationId xmlns:p14="http://schemas.microsoft.com/office/powerpoint/2010/main" val="615618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Personlig</a:t>
            </a:r>
            <a:r>
              <a:rPr lang="en-US" sz="3200" dirty="0"/>
              <a:t> prestation: </a:t>
            </a:r>
            <a:r>
              <a:rPr lang="en-US" sz="3200" dirty="0" err="1"/>
              <a:t>hur</a:t>
            </a:r>
            <a:r>
              <a:rPr lang="en-US" sz="3200" dirty="0"/>
              <a:t> </a:t>
            </a:r>
            <a:r>
              <a:rPr lang="en-US" sz="3200" dirty="0" err="1"/>
              <a:t>görs</a:t>
            </a:r>
            <a:r>
              <a:rPr lang="en-US" sz="3200" dirty="0"/>
              <a:t> </a:t>
            </a:r>
            <a:r>
              <a:rPr lang="en-US" sz="3200" dirty="0" err="1"/>
              <a:t>ansökan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En personlig prestation </a:t>
            </a:r>
            <a:r>
              <a:rPr lang="sv-SE" sz="1800" dirty="0" err="1"/>
              <a:t>godkäns</a:t>
            </a:r>
            <a:r>
              <a:rPr lang="sv-SE" sz="1800" dirty="0"/>
              <a:t> alltid till en viss examen och en viss del av examen </a:t>
            </a:r>
          </a:p>
          <a:p>
            <a:pPr marL="971550" lvl="1" indent="-342900"/>
            <a:r>
              <a:rPr lang="fi-FI" sz="1800" b="0" dirty="0" err="1">
                <a:latin typeface="+mn-lt"/>
                <a:ea typeface="ＭＳ Ｐゴシック" pitchFamily="34" charset="-128"/>
              </a:rPr>
              <a:t>t.ex</a:t>
            </a:r>
            <a:r>
              <a:rPr lang="fi-FI" sz="1800" b="0" dirty="0">
                <a:latin typeface="+mn-lt"/>
                <a:ea typeface="ＭＳ Ｐゴシック" pitchFamily="34" charset="-128"/>
              </a:rPr>
              <a:t>. </a:t>
            </a:r>
            <a:r>
              <a:rPr lang="fi-FI" sz="1800" b="0" dirty="0" err="1">
                <a:latin typeface="+mn-lt"/>
                <a:ea typeface="ＭＳ Ｐゴシック" pitchFamily="34" charset="-128"/>
              </a:rPr>
              <a:t>fritt</a:t>
            </a:r>
            <a:r>
              <a:rPr lang="fi-FI" sz="1800" b="0" dirty="0">
                <a:latin typeface="+mn-lt"/>
                <a:ea typeface="ＭＳ Ｐゴシック" pitchFamily="34" charset="-128"/>
              </a:rPr>
              <a:t> </a:t>
            </a:r>
            <a:r>
              <a:rPr lang="fi-FI" sz="1800" b="0" dirty="0" err="1">
                <a:latin typeface="+mn-lt"/>
                <a:ea typeface="ＭＳ Ｐゴシック" pitchFamily="34" charset="-128"/>
              </a:rPr>
              <a:t>valbara</a:t>
            </a:r>
            <a:r>
              <a:rPr lang="fi-FI" sz="1800" b="0" dirty="0">
                <a:latin typeface="+mn-lt"/>
                <a:ea typeface="ＭＳ Ｐゴシック" pitchFamily="34" charset="-128"/>
              </a:rPr>
              <a:t> </a:t>
            </a:r>
            <a:r>
              <a:rPr lang="fi-FI" sz="1800" b="0" dirty="0" err="1">
                <a:latin typeface="+mn-lt"/>
                <a:ea typeface="ＭＳ Ｐゴシック" pitchFamily="34" charset="-128"/>
              </a:rPr>
              <a:t>studier</a:t>
            </a:r>
            <a:r>
              <a:rPr lang="fi-FI" sz="1800" b="0" dirty="0">
                <a:latin typeface="+mn-lt"/>
                <a:ea typeface="ＭＳ Ｐゴシック" pitchFamily="34" charset="-128"/>
              </a:rPr>
              <a:t> i </a:t>
            </a:r>
            <a:r>
              <a:rPr lang="fi-FI" sz="1800" b="0" dirty="0" err="1">
                <a:latin typeface="+mn-lt"/>
                <a:ea typeface="ＭＳ Ｐゴシック" pitchFamily="34" charset="-128"/>
              </a:rPr>
              <a:t>kandidatexamen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Beviljas oftast till doktorander eller för att genomföra en ersättare som saknar en viss tydlig delprestation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Tillgodoräknandet av delprestation ska alltid förhandlas med ansvarig lärare</a:t>
            </a:r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51171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sv-SE" sz="3200" dirty="0"/>
              <a:t>Tillgodoräknande av kunskaper som förvärvats på annat sätt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Inkludering av färdigheter som förvärvats i annat än formell utbildning i en examen: kompetensen ska uppfylla kompetensmålen för den examen som avläggs och för utbildningsprogrammet.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Till exempel genom självständiga studier, i förtroendeuppdrag, hobby eller arbetsliv; notera inlärda kunskaper och färdigheter, inte bara erfarenhet.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Tillgodoräknandet av delprestation ska alltid förhandlas med ansvarig lärare</a:t>
            </a: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Kontakta ansvarig lärare för kursen innan du skickar in ansökan</a:t>
            </a:r>
            <a:r>
              <a:rPr lang="fi-FI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 err="1"/>
              <a:t>Kunskaperna</a:t>
            </a:r>
            <a:r>
              <a:rPr lang="fi-FI" sz="1600" dirty="0"/>
              <a:t> </a:t>
            </a:r>
            <a:r>
              <a:rPr lang="fi-FI" sz="1600" dirty="0" err="1"/>
              <a:t>som</a:t>
            </a:r>
            <a:r>
              <a:rPr lang="fi-FI" sz="1600" dirty="0"/>
              <a:t> </a:t>
            </a:r>
            <a:r>
              <a:rPr lang="fi-FI" sz="1600" dirty="0" err="1"/>
              <a:t>förvärvats</a:t>
            </a:r>
            <a:r>
              <a:rPr lang="fi-FI" sz="1600" dirty="0"/>
              <a:t> </a:t>
            </a:r>
            <a:r>
              <a:rPr lang="fi-FI" sz="1600" dirty="0" err="1"/>
              <a:t>på</a:t>
            </a:r>
            <a:r>
              <a:rPr lang="fi-FI" sz="1600" dirty="0"/>
              <a:t> annat </a:t>
            </a:r>
            <a:r>
              <a:rPr lang="fi-FI" sz="1600" dirty="0" err="1"/>
              <a:t>sätt</a:t>
            </a:r>
            <a:r>
              <a:rPr lang="fi-FI" sz="1600" dirty="0"/>
              <a:t> </a:t>
            </a:r>
            <a:r>
              <a:rPr lang="sv-SE" sz="1600" dirty="0"/>
              <a:t>jämförs med kompetensmålen för de studieavsnitt som ska ersättas; utöver skriftlig dokumentation behövs eventuellt bevis på dina färdigheter, t.ex. muntlig eller skriftlig tentamen, uppsats, portfolio eller övningsarbete.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0692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C3AE727A-48CC-5FE9-93AC-9BAAC47FDEA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/>
          <a:srcRect l="21262" r="21262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C4829-BA52-7B9D-25B7-EEDAB86B6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Processen börjar alltid med studentens initiativ: en ansökan i Sisu</a:t>
            </a:r>
            <a:endParaRPr lang="fi-FI" sz="16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sv-SE" sz="1600" dirty="0"/>
              <a:t>Kontakta ansvarig lärare endast då det är en personlig prestation eller tillgodoräknande av kunskaper som förvärvats på annat sätt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Prestationerna tillgodoräknas med ett godkänt betyg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Vi siktar på att behandla ansökningar inom ca. tre veckor (observera dock högbelastningstider, t.ex. början av hösten)</a:t>
            </a:r>
            <a:endParaRPr lang="fi-FI" sz="1600" dirty="0"/>
          </a:p>
          <a:p>
            <a:endParaRPr lang="en-US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6AADA-81BC-F678-CFE9-070242F5C26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8" y="34800"/>
            <a:ext cx="4284662" cy="1041475"/>
          </a:xfrm>
        </p:spPr>
        <p:txBody>
          <a:bodyPr/>
          <a:lstStyle/>
          <a:p>
            <a:r>
              <a:rPr lang="fi-FI" sz="4000" dirty="0" err="1">
                <a:ea typeface="ＭＳ Ｐゴシック" pitchFamily="34" charset="-128"/>
              </a:rPr>
              <a:t>Ansöknings-processen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3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4000" dirty="0" err="1">
                <a:ea typeface="ＭＳ Ｐゴシック" pitchFamily="34" charset="-128"/>
              </a:rPr>
              <a:t>Ansöknings-processen</a:t>
            </a:r>
            <a:r>
              <a:rPr lang="en-US" dirty="0"/>
              <a:t>: </a:t>
            </a:r>
            <a:r>
              <a:rPr lang="en-US" dirty="0" err="1"/>
              <a:t>hur</a:t>
            </a:r>
            <a:r>
              <a:rPr lang="en-US" dirty="0"/>
              <a:t> man </a:t>
            </a:r>
            <a:r>
              <a:rPr lang="en-US" dirty="0" err="1"/>
              <a:t>ansöker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419597"/>
            <a:ext cx="8492897" cy="30494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Instruktioner</a:t>
            </a:r>
            <a:r>
              <a:rPr lang="en-US" sz="2000" dirty="0"/>
              <a:t> </a:t>
            </a:r>
            <a:r>
              <a:rPr lang="en-US" sz="2000" dirty="0" err="1"/>
              <a:t>finns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Studentguiden</a:t>
            </a:r>
            <a:r>
              <a:rPr lang="en-US" sz="2000" dirty="0"/>
              <a:t>: </a:t>
            </a:r>
            <a:r>
              <a:rPr lang="en-US" sz="2000" dirty="0" err="1"/>
              <a:t>Stöd</a:t>
            </a:r>
            <a:r>
              <a:rPr lang="en-US" sz="2000" dirty="0"/>
              <a:t> för </a:t>
            </a:r>
            <a:r>
              <a:rPr lang="en-US" sz="2000" dirty="0" err="1"/>
              <a:t>studierna</a:t>
            </a:r>
            <a:r>
              <a:rPr lang="en-US" sz="2000" dirty="0"/>
              <a:t> – </a:t>
            </a:r>
            <a:r>
              <a:rPr lang="en-US" sz="2000" dirty="0" err="1"/>
              <a:t>Ansökningar</a:t>
            </a:r>
            <a:r>
              <a:rPr lang="en-US" sz="2000" dirty="0"/>
              <a:t>, </a:t>
            </a:r>
            <a:r>
              <a:rPr lang="en-US" sz="2000" dirty="0" err="1"/>
              <a:t>anvisningar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regler</a:t>
            </a:r>
            <a:r>
              <a:rPr lang="en-US" sz="2000" dirty="0"/>
              <a:t> – </a:t>
            </a:r>
            <a:r>
              <a:rPr lang="sv-SE" sz="2000" dirty="0">
                <a:hlinkClick r:id="rId2"/>
              </a:rPr>
              <a:t>Ersättande och inkluderande av studier i Sisu</a:t>
            </a:r>
            <a:endParaRPr lang="sv-S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Ersättande</a:t>
            </a:r>
            <a:r>
              <a:rPr lang="en-US" sz="2000" dirty="0"/>
              <a:t>: via </a:t>
            </a:r>
            <a:r>
              <a:rPr lang="en-US" sz="2000" dirty="0" err="1"/>
              <a:t>kursbroschyren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Inkluderande</a:t>
            </a:r>
            <a:r>
              <a:rPr lang="en-US" sz="2000" dirty="0"/>
              <a:t>: med </a:t>
            </a:r>
            <a:r>
              <a:rPr lang="en-US" sz="2000" dirty="0" err="1"/>
              <a:t>studieutkast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Personlig</a:t>
            </a:r>
            <a:r>
              <a:rPr lang="en-US" sz="2000" dirty="0"/>
              <a:t> prestation: </a:t>
            </a:r>
            <a:r>
              <a:rPr lang="en-US" sz="2000" dirty="0" err="1"/>
              <a:t>studerande</a:t>
            </a:r>
            <a:r>
              <a:rPr lang="en-US" sz="2000" dirty="0"/>
              <a:t> </a:t>
            </a:r>
            <a:r>
              <a:rPr lang="en-US" sz="2000" dirty="0" err="1"/>
              <a:t>kontaktar</a:t>
            </a:r>
            <a:r>
              <a:rPr lang="en-US" sz="2000" dirty="0"/>
              <a:t> </a:t>
            </a:r>
            <a:r>
              <a:rPr lang="en-US" sz="2000" dirty="0" err="1"/>
              <a:t>ansvarslärare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88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8438"/>
            <a:ext cx="8613928" cy="999574"/>
          </a:xfrm>
        </p:spPr>
        <p:txBody>
          <a:bodyPr/>
          <a:lstStyle/>
          <a:p>
            <a:r>
              <a:rPr lang="fi-FI" sz="3600" dirty="0" err="1">
                <a:ea typeface="ＭＳ Ｐゴシック" pitchFamily="34" charset="-128"/>
              </a:rPr>
              <a:t>Ansöknings-processen</a:t>
            </a:r>
            <a:r>
              <a:rPr lang="fi-FI" sz="3600" dirty="0">
                <a:ea typeface="ＭＳ Ｐゴシック" pitchFamily="34" charset="-128"/>
              </a:rPr>
              <a:t>: </a:t>
            </a:r>
            <a:r>
              <a:rPr lang="en-US" sz="3600" dirty="0" err="1"/>
              <a:t>krävda</a:t>
            </a:r>
            <a:r>
              <a:rPr lang="en-US" sz="3600" dirty="0"/>
              <a:t> </a:t>
            </a:r>
            <a:r>
              <a:rPr lang="en-US" sz="3600" dirty="0" err="1"/>
              <a:t>bilagor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938350"/>
            <a:ext cx="8613928" cy="313878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400" dirty="0"/>
              <a:t>Ett </a:t>
            </a:r>
            <a:r>
              <a:rPr lang="fi-FI" sz="1400" dirty="0" err="1"/>
              <a:t>prestationsutdrag</a:t>
            </a:r>
            <a:r>
              <a:rPr lang="fi-FI" sz="1400" dirty="0"/>
              <a:t> </a:t>
            </a:r>
            <a:r>
              <a:rPr lang="fi-FI" sz="1400" dirty="0" err="1"/>
              <a:t>som</a:t>
            </a:r>
            <a:r>
              <a:rPr lang="fi-FI" sz="1400" dirty="0"/>
              <a:t> </a:t>
            </a:r>
            <a:r>
              <a:rPr lang="fi-FI" sz="1400" dirty="0" err="1"/>
              <a:t>är</a:t>
            </a:r>
            <a:r>
              <a:rPr lang="fi-FI" sz="1400" dirty="0"/>
              <a:t> </a:t>
            </a:r>
            <a:r>
              <a:rPr lang="sv-SE" sz="1400" dirty="0"/>
              <a:t>elektroniskt undertecknat eller stämplat med universitetets/läroinstitutionens stämpel som bifogad fil. Även en länk som delas </a:t>
            </a:r>
            <a:r>
              <a:rPr lang="sv-SE" sz="1400" dirty="0">
                <a:hlinkClick r:id="rId3"/>
              </a:rPr>
              <a:t>via Min Studieinfo</a:t>
            </a:r>
            <a:r>
              <a:rPr lang="sv-SE" sz="1400" dirty="0"/>
              <a:t> duger</a:t>
            </a:r>
            <a:endParaRPr lang="fi-FI" sz="1400" dirty="0"/>
          </a:p>
          <a:p>
            <a:pPr marL="971550" lvl="1" indent="-342900"/>
            <a:r>
              <a:rPr lang="sv-SE" sz="1200" dirty="0"/>
              <a:t>En </a:t>
            </a:r>
            <a:r>
              <a:rPr lang="sv-SE" sz="1200" dirty="0" err="1"/>
              <a:t>skärmdump</a:t>
            </a:r>
            <a:r>
              <a:rPr lang="sv-SE" sz="1200" dirty="0"/>
              <a:t> från Min Studieinfo-tjänsten är inte giltig som prestationsutdrag.</a:t>
            </a:r>
          </a:p>
          <a:p>
            <a:pPr marL="971550" lvl="1" indent="-342900"/>
            <a:r>
              <a:rPr lang="sv-SE" sz="1200" dirty="0"/>
              <a:t>Av bilagan ska tydligt framgå datum för prestationen, omfattning och den som utförarens information.</a:t>
            </a: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Kursbeskrivning eller annan förklaring av innehållet i studier som genomförts på annat håll (som en bilaga eller länk</a:t>
            </a:r>
            <a:r>
              <a:rPr lang="fi-FI" sz="1400" dirty="0"/>
              <a:t>) </a:t>
            </a:r>
          </a:p>
          <a:p>
            <a:pPr marL="971550" lvl="1" indent="-342900"/>
            <a:r>
              <a:rPr lang="sv-SE" sz="1200" dirty="0"/>
              <a:t>Beskrivningen ska vara från då studierna avlagts</a:t>
            </a:r>
            <a:r>
              <a:rPr lang="fi-FI" sz="1200" dirty="0"/>
              <a:t>.</a:t>
            </a:r>
            <a:r>
              <a:rPr lang="sv-SE" sz="1200" dirty="0"/>
              <a:t> </a:t>
            </a:r>
          </a:p>
          <a:p>
            <a:pPr marL="971550" lvl="1" indent="-342900"/>
            <a:r>
              <a:rPr lang="sv-SE" sz="1200" dirty="0"/>
              <a:t>Om du inte hittar en beskrivning, kontakta den högskolan där du har genomfört studieenheten.</a:t>
            </a:r>
            <a:endParaRPr lang="fi-FI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Ett högskoleintyg eller förklaring om att den genomförda studiedelen är en bekräftad enhet, om du ansöker om tillgodoräknande av en studiehelhet som genomförts på annat håll, till exempel ett biämne.</a:t>
            </a:r>
            <a:r>
              <a:rPr lang="fi-FI" sz="1400" dirty="0"/>
              <a:t> </a:t>
            </a:r>
          </a:p>
          <a:p>
            <a:pPr marL="971550" lvl="1" indent="-342900"/>
            <a:r>
              <a:rPr lang="sv-SE" sz="1400" dirty="0"/>
              <a:t>Till exempel studentguidens beskrivning av vilka kurser som kan användas för att utgöra studiehelheten.</a:t>
            </a:r>
            <a:endParaRPr lang="fi-FI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/>
              <a:t>Förklaring av kursens omfattning, om omfattningen inte anges i ECTS-poäng.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6732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8" y="28438"/>
            <a:ext cx="8595640" cy="999574"/>
          </a:xfrm>
        </p:spPr>
        <p:txBody>
          <a:bodyPr/>
          <a:lstStyle/>
          <a:p>
            <a:r>
              <a:rPr lang="fi-FI" sz="4000" dirty="0" err="1">
                <a:ea typeface="ＭＳ Ｐゴシック" pitchFamily="34" charset="-128"/>
              </a:rPr>
              <a:t>Ansöknings-processen</a:t>
            </a:r>
            <a:r>
              <a:rPr lang="fi-FI" sz="4000" dirty="0">
                <a:ea typeface="ＭＳ Ｐゴシック" pitchFamily="34" charset="-128"/>
              </a:rPr>
              <a:t>: </a:t>
            </a:r>
            <a:r>
              <a:rPr lang="en-US" sz="4000" dirty="0" err="1">
                <a:ea typeface="ＭＳ Ｐゴシック" pitchFamily="34" charset="-128"/>
              </a:rPr>
              <a:t>ersättande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800" dirty="0" err="1"/>
              <a:t>Gå</a:t>
            </a:r>
            <a:r>
              <a:rPr lang="fi-FI" sz="1800" dirty="0"/>
              <a:t> </a:t>
            </a:r>
            <a:r>
              <a:rPr lang="fi-FI" sz="1800" dirty="0" err="1"/>
              <a:t>till</a:t>
            </a:r>
            <a:r>
              <a:rPr lang="fi-FI" sz="1800" dirty="0"/>
              <a:t> </a:t>
            </a:r>
            <a:r>
              <a:rPr lang="fi-FI" sz="1800" dirty="0" err="1"/>
              <a:t>sidan</a:t>
            </a:r>
            <a:r>
              <a:rPr lang="fi-FI" sz="1800" dirty="0"/>
              <a:t> </a:t>
            </a:r>
            <a:r>
              <a:rPr lang="fi-FI" sz="1800" dirty="0" err="1"/>
              <a:t>Studiestruktur</a:t>
            </a:r>
            <a:r>
              <a:rPr lang="fi-FI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Hitta kursen som ska ersättas. Klicka på kurskoden och gå till fliken Ersättande studier.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Öppna Tillgodoräknande-sektionen och tryck på knappen Till ansökan</a:t>
            </a:r>
            <a:r>
              <a:rPr lang="fi-FI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Tryck på Fyll i uppgifter som studier eller kompetens och fyll i den efterfrågade informationen</a:t>
            </a:r>
            <a:r>
              <a:rPr lang="fi-FI" sz="18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Välj om du vill ha beslutet endast i Sisu eller även per brev (förfrågan: per post endast i undantagsfall)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800" dirty="0"/>
              <a:t>Tryck på knappen Skicka ansökan</a:t>
            </a:r>
            <a:r>
              <a:rPr lang="fi-FI" sz="18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624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9" y="28438"/>
            <a:ext cx="8394472" cy="999574"/>
          </a:xfrm>
        </p:spPr>
        <p:txBody>
          <a:bodyPr/>
          <a:lstStyle/>
          <a:p>
            <a:r>
              <a:rPr lang="fi-FI" sz="4000" dirty="0" err="1">
                <a:ea typeface="ＭＳ Ｐゴシック" pitchFamily="34" charset="-128"/>
              </a:rPr>
              <a:t>Ansöknings-processen</a:t>
            </a:r>
            <a:r>
              <a:rPr lang="fi-FI" sz="4000" dirty="0">
                <a:ea typeface="ＭＳ Ｐゴシック" pitchFamily="34" charset="-128"/>
              </a:rPr>
              <a:t>: </a:t>
            </a:r>
            <a:r>
              <a:rPr lang="en-US" dirty="0" err="1"/>
              <a:t>inkluderande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1600" dirty="0" err="1"/>
              <a:t>Gå</a:t>
            </a:r>
            <a:r>
              <a:rPr lang="fi-FI" sz="1600" dirty="0"/>
              <a:t> </a:t>
            </a:r>
            <a:r>
              <a:rPr lang="fi-FI" sz="1600" dirty="0" err="1"/>
              <a:t>till</a:t>
            </a:r>
            <a:r>
              <a:rPr lang="fi-FI" sz="1600" dirty="0"/>
              <a:t> </a:t>
            </a:r>
            <a:r>
              <a:rPr lang="fi-FI" sz="1600" dirty="0" err="1"/>
              <a:t>sidan</a:t>
            </a:r>
            <a:r>
              <a:rPr lang="fi-FI" sz="1600" dirty="0"/>
              <a:t> </a:t>
            </a:r>
            <a:r>
              <a:rPr lang="fi-FI" sz="1600" dirty="0" err="1"/>
              <a:t>Studiestruktur</a:t>
            </a:r>
            <a:r>
              <a:rPr lang="fi-FI" sz="16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Skapa ett studieutkast på önskat ställe i din studieplan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Klicka på studieutkastet öppet och välj knappen Föreslå prestation.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Fyll i namnet på prestationen (studie-/kursnamn utan kod) och annan efterfrågad information (nästa fönster). En del av informationen överförs automatiskt från studieutkastet.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Bifoga prestationsutdrag och kursbeskrivning till ansökan. Utan dessa kan ansökan inte behandlas.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Välj om du vill ha beslutet endast i Sisu eller även per brev (förfrågan: per post endast i undantagsfall)</a:t>
            </a:r>
          </a:p>
          <a:p>
            <a:pPr marL="457200" indent="-457200">
              <a:buFont typeface="+mj-lt"/>
              <a:buAutoNum type="arabicPeriod"/>
            </a:pPr>
            <a:r>
              <a:rPr lang="sv-SE" sz="1600" dirty="0"/>
              <a:t>Tryck på knappen Skicka ansökan</a:t>
            </a:r>
            <a:r>
              <a:rPr lang="fi-FI" sz="1600" dirty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7417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B1676-012A-4701-98BF-86882EA3CA4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600" dirty="0" err="1">
                <a:ea typeface="ＭＳ Ｐゴシック" pitchFamily="34" charset="-128"/>
              </a:rPr>
              <a:t>Ansöknings-processen</a:t>
            </a:r>
            <a:r>
              <a:rPr lang="fi-FI" sz="3600" dirty="0">
                <a:ea typeface="ＭＳ Ｐゴシック" pitchFamily="34" charset="-128"/>
              </a:rPr>
              <a:t>: </a:t>
            </a:r>
            <a:r>
              <a:rPr lang="fi-FI" sz="3600" dirty="0" err="1">
                <a:ea typeface="ＭＳ Ｐゴシック" pitchFamily="34" charset="-128"/>
              </a:rPr>
              <a:t>efter</a:t>
            </a:r>
            <a:r>
              <a:rPr lang="fi-FI" sz="3600" dirty="0">
                <a:ea typeface="ＭＳ Ｐゴシック" pitchFamily="34" charset="-128"/>
              </a:rPr>
              <a:t> </a:t>
            </a:r>
            <a:r>
              <a:rPr lang="fi-FI" sz="3600" dirty="0" err="1">
                <a:ea typeface="ＭＳ Ｐゴシック" pitchFamily="34" charset="-128"/>
              </a:rPr>
              <a:t>ansökan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42927-A429-5896-B8FF-5AF21D0C5907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När ansökan har skickats kan du skriva ut eller </a:t>
            </a:r>
            <a:r>
              <a:rPr lang="sv-SE" sz="1600" dirty="0" err="1"/>
              <a:t>anullera</a:t>
            </a:r>
            <a:r>
              <a:rPr lang="sv-SE" sz="1600" dirty="0"/>
              <a:t> den om du vill.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Notera! En annullerad ansökan kan inte längre skickas in för behandling.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Du kan lägga till bilagor till applikationen efter att ha skickat den, när applikationen har statusen Ansökt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Du kan inte ta bort de bilagor du har lagt till efter att du har skickat in ansökan.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När ansökan har behandlats kan du inte längre lägga till bilagor.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Om det behövs kan ansökan du skickade returneras till dig, så att du kan komplettera den.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1600" dirty="0"/>
              <a:t>Om ärendet är brådskande, kontakta planeraren av kandidatprogrammet </a:t>
            </a:r>
            <a:r>
              <a:rPr lang="fi-FI" sz="1600" dirty="0"/>
              <a:t>(</a:t>
            </a:r>
            <a:r>
              <a:rPr lang="fi-FI" sz="1600" dirty="0">
                <a:hlinkClick r:id="rId2"/>
              </a:rPr>
              <a:t>Kari Lehti</a:t>
            </a:r>
            <a:r>
              <a:rPr lang="fi-FI" sz="1600" dirty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1889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EFF21A-5654-589A-F80A-295D11E9D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Tack!</a:t>
            </a:r>
          </a:p>
          <a:p>
            <a:r>
              <a:rPr lang="en-US" dirty="0" err="1"/>
              <a:t>Frågor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6119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B32337-2F04-388A-DE00-B63EDE48CEB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denna</a:t>
            </a:r>
            <a:r>
              <a:rPr lang="en-US" dirty="0"/>
              <a:t>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D0390-068E-24CB-9FA5-F02599F4EC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B753A-DFA4-63B9-98E9-72428F9920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9AEF0-3351-6446-7062-2EDEDD7FFA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DD79EA-7BE4-82AF-2039-876D69FC75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C3EB8C-1C42-0104-4745-1332A638AC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1D4F467-04FE-25A5-00A8-6432D19F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err="1"/>
              <a:t>Principer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instruktioner</a:t>
            </a:r>
            <a:r>
              <a:rPr lang="en-US" dirty="0"/>
              <a:t> för </a:t>
            </a:r>
            <a:r>
              <a:rPr lang="en-US" dirty="0" err="1"/>
              <a:t>tillgodoräknande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F61689-1CF7-4949-0067-49F21F12B6D0}"/>
              </a:ext>
            </a:extLst>
          </p:cNvPr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pPr algn="ctr"/>
            <a:r>
              <a:rPr lang="en-US" dirty="0" err="1"/>
              <a:t>Ersättande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9F5BE9-2D69-2367-9A8E-B27C84AA3ED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pPr algn="ctr"/>
            <a:r>
              <a:rPr lang="en-US" dirty="0" err="1"/>
              <a:t>Inkluderande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C01D80-1F85-4A60-EEFD-A743ED571868}"/>
              </a:ext>
            </a:extLst>
          </p:cNvPr>
          <p:cNvSpPr>
            <a:spLocks noGrp="1"/>
          </p:cNvSpPr>
          <p:nvPr>
            <p:ph type="body" sz="half" idx="23"/>
          </p:nvPr>
        </p:nvSpPr>
        <p:spPr/>
        <p:txBody>
          <a:bodyPr/>
          <a:lstStyle/>
          <a:p>
            <a:pPr algn="ctr"/>
            <a:r>
              <a:rPr lang="en-US" dirty="0" err="1"/>
              <a:t>Personlig</a:t>
            </a:r>
            <a:r>
              <a:rPr lang="en-US" dirty="0"/>
              <a:t> prestation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60047A9-0D23-1BEF-7F39-5610553CE44C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7046636" y="2440800"/>
            <a:ext cx="2097363" cy="1980000"/>
          </a:xfrm>
        </p:spPr>
        <p:txBody>
          <a:bodyPr/>
          <a:lstStyle/>
          <a:p>
            <a:pPr algn="ctr"/>
            <a:r>
              <a:rPr lang="fi-FI" sz="1400" dirty="0" err="1">
                <a:ea typeface="ＭＳ Ｐゴシック" pitchFamily="34" charset="-128"/>
              </a:rPr>
              <a:t>Ansöknings</a:t>
            </a:r>
            <a:r>
              <a:rPr lang="fi-FI" sz="1400" dirty="0">
                <a:ea typeface="ＭＳ Ｐゴシック" pitchFamily="34" charset="-128"/>
              </a:rPr>
              <a:t>-</a:t>
            </a:r>
          </a:p>
          <a:p>
            <a:pPr algn="ctr"/>
            <a:r>
              <a:rPr lang="fi-FI" sz="1400" dirty="0" err="1">
                <a:ea typeface="ＭＳ Ｐゴシック" pitchFamily="34" charset="-128"/>
              </a:rPr>
              <a:t>processen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798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wall, still life, bottle, indoor&#10;&#10;Description automatically generated">
            <a:extLst>
              <a:ext uri="{FF2B5EF4-FFF2-40B4-BE49-F238E27FC236}">
                <a16:creationId xmlns:a16="http://schemas.microsoft.com/office/drawing/2014/main" id="{560086B7-AA64-7C7E-965B-AB5740A7102F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3"/>
          <a:srcRect l="2024" t="677" r="33316" b="-677"/>
          <a:stretch/>
        </p:blipFill>
        <p:spPr>
          <a:xfrm>
            <a:off x="4710793" y="0"/>
            <a:ext cx="4433207" cy="5143500"/>
          </a:xfr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Tillgodoräkning görs på studier som avlagts utanför Aalto</a:t>
            </a:r>
            <a:r>
              <a:rPr lang="fi-FI" sz="1500" dirty="0"/>
              <a:t>.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fi-FI" sz="1500" dirty="0" err="1"/>
              <a:t>Om</a:t>
            </a:r>
            <a:r>
              <a:rPr lang="fi-FI" sz="1500" dirty="0"/>
              <a:t> </a:t>
            </a:r>
            <a:r>
              <a:rPr lang="fi-FI" sz="1500" dirty="0" err="1"/>
              <a:t>man</a:t>
            </a:r>
            <a:r>
              <a:rPr lang="fi-FI" sz="1500" dirty="0"/>
              <a:t> </a:t>
            </a:r>
            <a:r>
              <a:rPr lang="sv-SE" sz="1500" dirty="0"/>
              <a:t>tidigare avlagt studier vid Aalto som </a:t>
            </a:r>
            <a:r>
              <a:rPr lang="sv-SE" sz="1500" dirty="0" err="1"/>
              <a:t>mam</a:t>
            </a:r>
            <a:r>
              <a:rPr lang="sv-SE" sz="1500" dirty="0"/>
              <a:t> vill ha som del av den nuvarande examen kan de läggas in i </a:t>
            </a:r>
            <a:r>
              <a:rPr lang="sv-SE" sz="1500" dirty="0" err="1"/>
              <a:t>ISPen</a:t>
            </a:r>
            <a:r>
              <a:rPr lang="sv-SE" sz="1500" dirty="0"/>
              <a:t> direkt.</a:t>
            </a:r>
            <a:endParaRPr lang="fi-FI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500" dirty="0"/>
              <a:t>Max. 50% </a:t>
            </a:r>
            <a:r>
              <a:rPr lang="sv-SE" sz="1500" dirty="0"/>
              <a:t>av examen vara tillgodoräknade studier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500" dirty="0"/>
              <a:t>Tillgodoräknade prestationer MÅSTE inkluderas i examen och beslutet om tillgodoräkning kan inte annulleras. </a:t>
            </a:r>
          </a:p>
          <a:p>
            <a:endParaRPr lang="en-US" sz="1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2400" dirty="0" err="1">
                <a:ea typeface="ＭＳ Ｐゴシック" pitchFamily="34" charset="-128"/>
              </a:rPr>
              <a:t>Principerna</a:t>
            </a:r>
            <a:r>
              <a:rPr lang="fi-FI" sz="2400" dirty="0">
                <a:ea typeface="ＭＳ Ｐゴシック" pitchFamily="34" charset="-128"/>
              </a:rPr>
              <a:t> för </a:t>
            </a:r>
            <a:r>
              <a:rPr lang="fi-FI" sz="2400" dirty="0" err="1">
                <a:ea typeface="ＭＳ Ｐゴシック" pitchFamily="34" charset="-128"/>
              </a:rPr>
              <a:t>tillgodoräkning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301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200" dirty="0" err="1">
                <a:ea typeface="ＭＳ Ｐゴシック" pitchFamily="34" charset="-128"/>
              </a:rPr>
              <a:t>Principerna</a:t>
            </a:r>
            <a:r>
              <a:rPr lang="fi-FI" sz="3200" dirty="0">
                <a:ea typeface="ＭＳ Ｐゴシック" pitchFamily="34" charset="-128"/>
              </a:rPr>
              <a:t> för </a:t>
            </a:r>
            <a:r>
              <a:rPr lang="fi-FI" sz="3200" dirty="0" err="1">
                <a:ea typeface="ＭＳ Ｐゴシック" pitchFamily="34" charset="-128"/>
              </a:rPr>
              <a:t>tillgodoräkning</a:t>
            </a:r>
            <a:r>
              <a:rPr lang="en-US" sz="3200" dirty="0"/>
              <a:t>: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tillgodoräknas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Tillgodoräknade studier kan vara universitets- eller yrkeshögskolestudier, eller på annat sätt förvärvad kunskap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Examensarbeten och avhandlingar tillgodoräknas 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Arbetslivskursen </a:t>
            </a:r>
            <a:r>
              <a:rPr lang="sv-SE" dirty="0" err="1"/>
              <a:t>Työssäoppiminen</a:t>
            </a:r>
            <a:r>
              <a:rPr lang="sv-SE" dirty="0"/>
              <a:t> CHEM-A1500 kan tillgodoräknas med AUK- RUK-intyg </a:t>
            </a:r>
            <a:r>
              <a:rPr lang="fi-FI" dirty="0" err="1"/>
              <a:t>eller</a:t>
            </a:r>
            <a:r>
              <a:rPr lang="fi-FI" dirty="0"/>
              <a:t> 12 </a:t>
            </a:r>
            <a:r>
              <a:rPr lang="fi-FI" dirty="0" err="1"/>
              <a:t>månaders</a:t>
            </a:r>
            <a:r>
              <a:rPr lang="fi-FI" dirty="0"/>
              <a:t> </a:t>
            </a:r>
            <a:r>
              <a:rPr lang="fi-FI" dirty="0" err="1"/>
              <a:t>heltids</a:t>
            </a:r>
            <a:r>
              <a:rPr lang="fi-FI" dirty="0"/>
              <a:t> </a:t>
            </a:r>
            <a:r>
              <a:rPr lang="fi-FI" dirty="0" err="1"/>
              <a:t>arbete</a:t>
            </a:r>
            <a:r>
              <a:rPr lang="fi-FI" dirty="0"/>
              <a:t> (</a:t>
            </a:r>
            <a:r>
              <a:rPr lang="fi-FI" dirty="0" err="1"/>
              <a:t>instruktioner</a:t>
            </a:r>
            <a:r>
              <a:rPr lang="fi-FI" dirty="0"/>
              <a:t> </a:t>
            </a:r>
            <a:r>
              <a:rPr lang="fi-FI" dirty="0" err="1"/>
              <a:t>på</a:t>
            </a:r>
            <a:r>
              <a:rPr lang="fi-FI" dirty="0"/>
              <a:t> </a:t>
            </a:r>
            <a:r>
              <a:rPr lang="fi-FI" dirty="0" err="1"/>
              <a:t>kursens</a:t>
            </a:r>
            <a:r>
              <a:rPr lang="fi-FI" dirty="0"/>
              <a:t> </a:t>
            </a:r>
            <a:r>
              <a:rPr lang="fi-FI" dirty="0" err="1"/>
              <a:t>MyCourses-sida</a:t>
            </a:r>
            <a:r>
              <a:rPr lang="fi-FI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1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3200" dirty="0" err="1">
                <a:ea typeface="ＭＳ Ｐゴシック" pitchFamily="34" charset="-128"/>
              </a:rPr>
              <a:t>Principerna</a:t>
            </a:r>
            <a:r>
              <a:rPr lang="fi-FI" sz="3200" dirty="0">
                <a:ea typeface="ＭＳ Ｐゴシック" pitchFamily="34" charset="-128"/>
              </a:rPr>
              <a:t> för </a:t>
            </a:r>
            <a:r>
              <a:rPr lang="fi-FI" sz="3200" dirty="0" err="1">
                <a:ea typeface="ＭＳ Ｐゴシック" pitchFamily="34" charset="-128"/>
              </a:rPr>
              <a:t>tillgodoräkning</a:t>
            </a:r>
            <a:r>
              <a:rPr lang="en-US" sz="3200" dirty="0"/>
              <a:t>: </a:t>
            </a:r>
            <a:r>
              <a:rPr lang="en-US" sz="3200" dirty="0" err="1"/>
              <a:t>regler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instruktioner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hlinkClick r:id="rId2"/>
              </a:rPr>
              <a:t>Instruktioner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finns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på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Studentguiden</a:t>
            </a:r>
            <a:r>
              <a:rPr lang="en-US" sz="2000" dirty="0">
                <a:hlinkClick r:id="rId2"/>
              </a:rPr>
              <a:t>: </a:t>
            </a:r>
            <a:r>
              <a:rPr lang="en-US" sz="2000" dirty="0" err="1">
                <a:hlinkClick r:id="rId2"/>
              </a:rPr>
              <a:t>Stöd</a:t>
            </a:r>
            <a:r>
              <a:rPr lang="en-US" sz="2000" dirty="0">
                <a:hlinkClick r:id="rId2"/>
              </a:rPr>
              <a:t> för </a:t>
            </a:r>
            <a:r>
              <a:rPr lang="en-US" sz="2000" dirty="0" err="1">
                <a:hlinkClick r:id="rId2"/>
              </a:rPr>
              <a:t>studierna</a:t>
            </a:r>
            <a:r>
              <a:rPr lang="en-US" sz="2000" dirty="0">
                <a:hlinkClick r:id="rId2"/>
              </a:rPr>
              <a:t> – </a:t>
            </a:r>
            <a:r>
              <a:rPr lang="en-US" sz="2000" dirty="0" err="1">
                <a:hlinkClick r:id="rId2"/>
              </a:rPr>
              <a:t>Ansökningar</a:t>
            </a:r>
            <a:r>
              <a:rPr lang="en-US" sz="2000" dirty="0">
                <a:hlinkClick r:id="rId2"/>
              </a:rPr>
              <a:t>, </a:t>
            </a:r>
            <a:r>
              <a:rPr lang="en-US" sz="2000" dirty="0" err="1">
                <a:hlinkClick r:id="rId2"/>
              </a:rPr>
              <a:t>anvisningar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och</a:t>
            </a:r>
            <a:r>
              <a:rPr lang="en-US" sz="2000" dirty="0">
                <a:hlinkClick r:id="rId2"/>
              </a:rPr>
              <a:t> </a:t>
            </a:r>
            <a:r>
              <a:rPr lang="en-US" sz="2000" dirty="0" err="1">
                <a:hlinkClick r:id="rId2"/>
              </a:rPr>
              <a:t>regler</a:t>
            </a:r>
            <a:r>
              <a:rPr lang="en-US" sz="2000" dirty="0">
                <a:hlinkClick r:id="rId2"/>
              </a:rPr>
              <a:t> – </a:t>
            </a:r>
            <a:r>
              <a:rPr lang="en-US" sz="2000" dirty="0" err="1">
                <a:hlinkClick r:id="rId2"/>
              </a:rPr>
              <a:t>Tillgodoräknande</a:t>
            </a:r>
            <a:r>
              <a:rPr lang="en-US" sz="2000" dirty="0">
                <a:hlinkClick r:id="rId2"/>
              </a:rPr>
              <a:t> av studier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hlinkClick r:id="rId4"/>
              </a:rPr>
              <a:t>Anvisningar</a:t>
            </a:r>
            <a:r>
              <a:rPr lang="fi-FI" sz="2000" dirty="0">
                <a:hlinkClick r:id="rId4"/>
              </a:rPr>
              <a:t> för </a:t>
            </a:r>
            <a:r>
              <a:rPr lang="fi-FI" sz="2000" dirty="0" err="1">
                <a:hlinkClick r:id="rId4"/>
              </a:rPr>
              <a:t>tillgodoräknande</a:t>
            </a:r>
            <a:r>
              <a:rPr lang="fi-FI" sz="2000" dirty="0"/>
              <a:t> (</a:t>
            </a:r>
            <a:r>
              <a:rPr lang="fi-FI" sz="2000" dirty="0" err="1"/>
              <a:t>riktlinjer</a:t>
            </a:r>
            <a:r>
              <a:rPr lang="fi-FI" sz="2000" dirty="0"/>
              <a:t>)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hlinkClick r:id="rId5"/>
              </a:rPr>
              <a:t>Ersättande och inkluderande av studier i Sisu</a:t>
            </a:r>
            <a:br>
              <a:rPr lang="fi-FI" sz="2000" dirty="0"/>
            </a:br>
            <a:endParaRPr lang="fi-FI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err="1">
                <a:hlinkClick r:id="rId6"/>
              </a:rPr>
              <a:t>Ansök</a:t>
            </a:r>
            <a:r>
              <a:rPr lang="fi-FI" sz="2000" dirty="0">
                <a:hlinkClick r:id="rId6"/>
              </a:rPr>
              <a:t> </a:t>
            </a:r>
            <a:r>
              <a:rPr lang="fi-FI" sz="2000" dirty="0" err="1">
                <a:hlinkClick r:id="rId6"/>
              </a:rPr>
              <a:t>om</a:t>
            </a:r>
            <a:r>
              <a:rPr lang="fi-FI" sz="2000" dirty="0">
                <a:hlinkClick r:id="rId6"/>
              </a:rPr>
              <a:t> </a:t>
            </a:r>
            <a:r>
              <a:rPr lang="fi-FI" sz="2000" dirty="0" err="1">
                <a:hlinkClick r:id="rId6"/>
              </a:rPr>
              <a:t>ersättning</a:t>
            </a:r>
            <a:r>
              <a:rPr lang="fi-FI" sz="2000" dirty="0">
                <a:hlinkClick r:id="rId6"/>
              </a:rPr>
              <a:t>, </a:t>
            </a:r>
            <a:r>
              <a:rPr lang="fi-FI" sz="2000" dirty="0" err="1">
                <a:hlinkClick r:id="rId6"/>
              </a:rPr>
              <a:t>inkludering</a:t>
            </a:r>
            <a:r>
              <a:rPr lang="fi-FI" sz="2000" dirty="0">
                <a:hlinkClick r:id="rId6"/>
              </a:rPr>
              <a:t> </a:t>
            </a:r>
            <a:r>
              <a:rPr lang="fi-FI" sz="2000" dirty="0" err="1">
                <a:hlinkClick r:id="rId6"/>
              </a:rPr>
              <a:t>eller</a:t>
            </a:r>
            <a:r>
              <a:rPr lang="fi-FI" sz="2000" dirty="0">
                <a:hlinkClick r:id="rId6"/>
              </a:rPr>
              <a:t> </a:t>
            </a:r>
            <a:r>
              <a:rPr lang="fi-FI" sz="2000" dirty="0" err="1">
                <a:hlinkClick r:id="rId6"/>
              </a:rPr>
              <a:t>personlig</a:t>
            </a:r>
            <a:r>
              <a:rPr lang="fi-FI" sz="2000" dirty="0">
                <a:hlinkClick r:id="rId6"/>
              </a:rPr>
              <a:t> </a:t>
            </a:r>
            <a:r>
              <a:rPr lang="fi-FI" sz="2000" dirty="0" err="1">
                <a:hlinkClick r:id="rId6"/>
              </a:rPr>
              <a:t>prestation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8796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49EC026-338D-3AC2-E4EE-560BF30E5D4C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3919" t="677" r="38605" b="-677"/>
          <a:stretch/>
        </p:blipFill>
        <p:spPr>
          <a:xfrm>
            <a:off x="4710793" y="0"/>
            <a:ext cx="4433207" cy="51435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Ersättande</a:t>
            </a:r>
            <a:r>
              <a:rPr lang="fi-FI" dirty="0"/>
              <a:t> </a:t>
            </a:r>
            <a:r>
              <a:rPr lang="sv-SE" dirty="0"/>
              <a:t>= kurs som hör till Aaltos examen ersätts av en kurs (eller flera kurser) med motsvarande innehåll som är avlagd annanstans 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Kursernas innehåll och inlärningsmål måste motsvara varandra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 sz="4000" dirty="0" err="1">
                <a:ea typeface="ＭＳ Ｐゴシック" pitchFamily="34" charset="-128"/>
              </a:rPr>
              <a:t>Ersättande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24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Ersättande</a:t>
            </a:r>
            <a:r>
              <a:rPr lang="en-US" sz="3200" dirty="0"/>
              <a:t>: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behövs</a:t>
            </a:r>
            <a:r>
              <a:rPr lang="en-US" sz="3200" dirty="0"/>
              <a:t> för </a:t>
            </a:r>
            <a:r>
              <a:rPr lang="en-US" sz="3200" dirty="0" err="1"/>
              <a:t>ersättning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Ansvarig lärare för kursen som ska ersättas (Aaltos kursen) måste godkänna </a:t>
            </a:r>
            <a:r>
              <a:rPr lang="sv-SE" dirty="0" err="1"/>
              <a:t>ersätningen</a:t>
            </a:r>
            <a:r>
              <a:rPr lang="sv-SE" dirty="0"/>
              <a:t> efter att studenten lämnat in ansökan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Ett prestationsutdrag och en kursbeskrivning av ersättningskursen bifogas i ansökan</a:t>
            </a:r>
            <a:endParaRPr lang="fi-FI" dirty="0"/>
          </a:p>
          <a:p>
            <a:pPr marL="971550" lvl="1" indent="-342900"/>
            <a:r>
              <a:rPr lang="sv-SE" sz="1800" dirty="0"/>
              <a:t>Av prestationsutdraget eller liknande ska framgå orten där prestationen gjorts, tidpunkt, utvärdering och ansvarig lärare</a:t>
            </a:r>
          </a:p>
          <a:p>
            <a:pPr marL="971550" lvl="1" indent="-342900"/>
            <a:r>
              <a:rPr lang="sv-SE" sz="1800" dirty="0"/>
              <a:t>Kursbeskrivning så noggrant som möjligt; länk till studieguiden är bra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Ersättning söks i Sisu, instruktioner finns i Studentguiden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006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81FE5-E7F0-B897-89D0-0A963F7BF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Inkluderande</a:t>
            </a:r>
            <a:r>
              <a:rPr lang="fi-FI" sz="1800" dirty="0"/>
              <a:t> </a:t>
            </a:r>
            <a:r>
              <a:rPr lang="sv-SE" sz="1800" dirty="0"/>
              <a:t>= kurser/kunnande från tidigare inkluderas som sådan i den nuvarande examen 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Du kan inkludera </a:t>
            </a:r>
            <a:r>
              <a:rPr lang="sv-SE" sz="1800" dirty="0" err="1"/>
              <a:t>enskiljda</a:t>
            </a:r>
            <a:r>
              <a:rPr lang="sv-SE" sz="1800" dirty="0"/>
              <a:t> kurser eller helheter (t.ex. biämne)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Inkluderas vanligtvis i de fritt valbara studierna, eller som ett biämne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B1C6B-353B-EF28-9B23-47D95AC66BCC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 err="1"/>
              <a:t>Inkluderande</a:t>
            </a:r>
            <a:endParaRPr lang="en-US" dirty="0"/>
          </a:p>
        </p:txBody>
      </p:sp>
      <p:pic>
        <p:nvPicPr>
          <p:cNvPr id="12" name="Picture Placeholder 11" descr="A person and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62CD4BFF-A6B2-27FB-8DD9-E5A5EA1FDD00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/>
          <a:srcRect l="8581" r="42865"/>
          <a:stretch/>
        </p:blipFill>
        <p:spPr>
          <a:xfrm>
            <a:off x="4710793" y="0"/>
            <a:ext cx="4433207" cy="5143500"/>
          </a:xfrm>
        </p:spPr>
      </p:pic>
    </p:spTree>
    <p:extLst>
      <p:ext uri="{BB962C8B-B14F-4D97-AF65-F5344CB8AC3E}">
        <p14:creationId xmlns:p14="http://schemas.microsoft.com/office/powerpoint/2010/main" val="55218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FF32BE-BF42-B98C-69CF-DA837218A8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 err="1"/>
              <a:t>Inkluderande</a:t>
            </a:r>
            <a:r>
              <a:rPr lang="en-US" sz="3200" dirty="0"/>
              <a:t>: </a:t>
            </a:r>
            <a:r>
              <a:rPr lang="en-US" sz="3200" dirty="0" err="1"/>
              <a:t>vad</a:t>
            </a:r>
            <a:r>
              <a:rPr lang="en-US" sz="3200" dirty="0"/>
              <a:t> </a:t>
            </a:r>
            <a:r>
              <a:rPr lang="en-US" sz="3200" dirty="0" err="1"/>
              <a:t>krävs</a:t>
            </a:r>
            <a:r>
              <a:rPr lang="en-US" sz="3200" dirty="0"/>
              <a:t> för </a:t>
            </a:r>
            <a:r>
              <a:rPr lang="en-US" sz="3200" dirty="0" err="1"/>
              <a:t>inkluderande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F8BBA-3CAF-DD61-42F0-5B2E04D929C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/>
              <a:t>Inkluderande</a:t>
            </a:r>
            <a:r>
              <a:rPr lang="fi-FI" sz="1800" dirty="0"/>
              <a:t> av </a:t>
            </a:r>
            <a:r>
              <a:rPr lang="fi-FI" sz="1800" dirty="0" err="1"/>
              <a:t>biämne</a:t>
            </a:r>
            <a:r>
              <a:rPr lang="fi-FI" sz="1800" dirty="0"/>
              <a:t>:</a:t>
            </a:r>
          </a:p>
          <a:p>
            <a:pPr marL="971550" lvl="1" indent="-342900"/>
            <a:r>
              <a:rPr lang="sv-SE" sz="1400" dirty="0"/>
              <a:t>Som </a:t>
            </a:r>
            <a:r>
              <a:rPr lang="sv-SE" sz="1400" dirty="0" err="1"/>
              <a:t>enskiljda</a:t>
            </a:r>
            <a:r>
              <a:rPr lang="sv-SE" sz="1400" dirty="0"/>
              <a:t> kurser under rubriken CHEM3042 Biämne utfört vid ett annat universitet</a:t>
            </a:r>
          </a:p>
          <a:p>
            <a:pPr marL="971550" lvl="1" indent="-342900"/>
            <a:r>
              <a:rPr lang="sv-SE" sz="1400" b="0" dirty="0">
                <a:latin typeface="+mn-lt"/>
              </a:rPr>
              <a:t>Om du avlagt en studiehelhet, kan helheten som sådan inkluderas</a:t>
            </a:r>
            <a:r>
              <a:rPr lang="fi-FI" sz="1400" dirty="0"/>
              <a:t>. </a:t>
            </a:r>
            <a:r>
              <a:rPr lang="sv-SE" sz="1400" dirty="0"/>
              <a:t>Till ansökan bifogas en prestationsutdrag som visar helhetens namn.</a:t>
            </a:r>
            <a:endParaRPr lang="fi-FI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Till ansökan ska bifogas en prestationsutdrag och en kursbeskrivning av de studier som ska ingå eller en beskrivning av de färdigheter som förvärvats på annat sätt</a:t>
            </a:r>
            <a:endParaRPr lang="fi-FI" sz="1800" dirty="0"/>
          </a:p>
          <a:p>
            <a:pPr marL="971550" lvl="1" indent="-342900"/>
            <a:r>
              <a:rPr lang="sv-SE" sz="1400" dirty="0"/>
              <a:t>Av prestationsutdraget eller liknande ska framgå orten där prestationen gjorts, tidpunkt, utvärdering och ansvarig lärare</a:t>
            </a:r>
          </a:p>
          <a:p>
            <a:pPr marL="971550" lvl="1" indent="-342900"/>
            <a:r>
              <a:rPr lang="sv-SE" sz="1400" dirty="0"/>
              <a:t>Kursbeskrivning så noggrant som möjligt; länk till studieguiden är bra</a:t>
            </a:r>
            <a:endParaRPr lang="fi-FI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Ersättning söks i Sisu, instruktioner finns i Studentguiden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97048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Mukautettu 7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9_FI.pptx" id="{E524B346-3547-46F3-BFEE-2F364033DB45}" vid="{3B3C7999-5FA5-4C7A-93B5-1FE8742DBA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Aalto_CHEM_169_FI</Template>
  <TotalTime>1629</TotalTime>
  <Words>1275</Words>
  <Application>Microsoft Office PowerPoint</Application>
  <PresentationFormat>On-screen Show (16:9)</PresentationFormat>
  <Paragraphs>127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</vt:lpstr>
      <vt:lpstr>Calibri</vt:lpstr>
      <vt:lpstr>Office-teema</vt:lpstr>
      <vt:lpstr>Tillgodoräknande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Hyväksiluvut</dc:title>
  <dc:creator>Lehti Kari</dc:creator>
  <cp:lastModifiedBy>Paavola Pihla</cp:lastModifiedBy>
  <cp:revision>5</cp:revision>
  <dcterms:created xsi:type="dcterms:W3CDTF">2023-07-03T07:31:17Z</dcterms:created>
  <dcterms:modified xsi:type="dcterms:W3CDTF">2023-09-01T06:46:31Z</dcterms:modified>
</cp:coreProperties>
</file>