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 id="2147484766" r:id="rId2"/>
  </p:sldMasterIdLst>
  <p:notesMasterIdLst>
    <p:notesMasterId r:id="rId43"/>
  </p:notesMasterIdLst>
  <p:handoutMasterIdLst>
    <p:handoutMasterId r:id="rId44"/>
  </p:handoutMasterIdLst>
  <p:sldIdLst>
    <p:sldId id="258" r:id="rId3"/>
    <p:sldId id="275" r:id="rId4"/>
    <p:sldId id="274" r:id="rId5"/>
    <p:sldId id="257" r:id="rId6"/>
    <p:sldId id="283" r:id="rId7"/>
    <p:sldId id="264" r:id="rId8"/>
    <p:sldId id="293" r:id="rId9"/>
    <p:sldId id="313" r:id="rId10"/>
    <p:sldId id="312" r:id="rId11"/>
    <p:sldId id="272" r:id="rId12"/>
    <p:sldId id="276" r:id="rId13"/>
    <p:sldId id="322" r:id="rId14"/>
    <p:sldId id="290" r:id="rId15"/>
    <p:sldId id="315" r:id="rId16"/>
    <p:sldId id="270" r:id="rId17"/>
    <p:sldId id="259" r:id="rId18"/>
    <p:sldId id="321" r:id="rId19"/>
    <p:sldId id="282" r:id="rId20"/>
    <p:sldId id="284" r:id="rId21"/>
    <p:sldId id="319" r:id="rId22"/>
    <p:sldId id="289" r:id="rId23"/>
    <p:sldId id="285" r:id="rId24"/>
    <p:sldId id="320" r:id="rId25"/>
    <p:sldId id="314" r:id="rId26"/>
    <p:sldId id="277" r:id="rId27"/>
    <p:sldId id="311" r:id="rId28"/>
    <p:sldId id="267" r:id="rId29"/>
    <p:sldId id="304" r:id="rId30"/>
    <p:sldId id="306" r:id="rId31"/>
    <p:sldId id="292" r:id="rId32"/>
    <p:sldId id="281" r:id="rId33"/>
    <p:sldId id="294" r:id="rId34"/>
    <p:sldId id="298" r:id="rId35"/>
    <p:sldId id="296" r:id="rId36"/>
    <p:sldId id="297" r:id="rId37"/>
    <p:sldId id="266" r:id="rId38"/>
    <p:sldId id="295" r:id="rId39"/>
    <p:sldId id="316" r:id="rId40"/>
    <p:sldId id="317" r:id="rId41"/>
    <p:sldId id="308" r:id="rId42"/>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6"/>
    <a:srgbClr val="EF3340"/>
    <a:srgbClr val="FFCD00"/>
    <a:srgbClr val="005EB8"/>
    <a:srgbClr val="FFCDB8"/>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86" autoAdjust="0"/>
    <p:restoredTop sz="88912" autoAdjust="0"/>
  </p:normalViewPr>
  <p:slideViewPr>
    <p:cSldViewPr snapToObjects="1">
      <p:cViewPr varScale="1">
        <p:scale>
          <a:sx n="130" d="100"/>
          <a:sy n="130" d="100"/>
        </p:scale>
        <p:origin x="1736" y="192"/>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12/4/23</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4.12.2023</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a:t>
            </a:fld>
            <a:endParaRPr lang="fi-FI"/>
          </a:p>
        </p:txBody>
      </p:sp>
    </p:spTree>
    <p:extLst>
      <p:ext uri="{BB962C8B-B14F-4D97-AF65-F5344CB8AC3E}">
        <p14:creationId xmlns:p14="http://schemas.microsoft.com/office/powerpoint/2010/main" val="147129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2</a:t>
            </a:fld>
            <a:endParaRPr lang="fi-FI"/>
          </a:p>
        </p:txBody>
      </p:sp>
    </p:spTree>
    <p:extLst>
      <p:ext uri="{BB962C8B-B14F-4D97-AF65-F5344CB8AC3E}">
        <p14:creationId xmlns:p14="http://schemas.microsoft.com/office/powerpoint/2010/main" val="638352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4</a:t>
            </a:fld>
            <a:endParaRPr lang="fi-FI"/>
          </a:p>
        </p:txBody>
      </p:sp>
    </p:spTree>
    <p:extLst>
      <p:ext uri="{BB962C8B-B14F-4D97-AF65-F5344CB8AC3E}">
        <p14:creationId xmlns:p14="http://schemas.microsoft.com/office/powerpoint/2010/main" val="4170350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9</a:t>
            </a:fld>
            <a:endParaRPr lang="fi-FI"/>
          </a:p>
        </p:txBody>
      </p:sp>
    </p:spTree>
    <p:extLst>
      <p:ext uri="{BB962C8B-B14F-4D97-AF65-F5344CB8AC3E}">
        <p14:creationId xmlns:p14="http://schemas.microsoft.com/office/powerpoint/2010/main" val="4114091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10</a:t>
            </a:fld>
            <a:endParaRPr lang="fi-FI"/>
          </a:p>
        </p:txBody>
      </p:sp>
    </p:spTree>
    <p:extLst>
      <p:ext uri="{BB962C8B-B14F-4D97-AF65-F5344CB8AC3E}">
        <p14:creationId xmlns:p14="http://schemas.microsoft.com/office/powerpoint/2010/main" val="935359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15</a:t>
            </a:fld>
            <a:endParaRPr lang="fi-FI"/>
          </a:p>
        </p:txBody>
      </p:sp>
    </p:spTree>
    <p:extLst>
      <p:ext uri="{BB962C8B-B14F-4D97-AF65-F5344CB8AC3E}">
        <p14:creationId xmlns:p14="http://schemas.microsoft.com/office/powerpoint/2010/main" val="192969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16</a:t>
            </a:fld>
            <a:endParaRPr lang="fi-FI"/>
          </a:p>
        </p:txBody>
      </p:sp>
    </p:spTree>
    <p:extLst>
      <p:ext uri="{BB962C8B-B14F-4D97-AF65-F5344CB8AC3E}">
        <p14:creationId xmlns:p14="http://schemas.microsoft.com/office/powerpoint/2010/main" val="4170350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27</a:t>
            </a:fld>
            <a:endParaRPr lang="fi-FI"/>
          </a:p>
        </p:txBody>
      </p:sp>
    </p:spTree>
    <p:extLst>
      <p:ext uri="{BB962C8B-B14F-4D97-AF65-F5344CB8AC3E}">
        <p14:creationId xmlns:p14="http://schemas.microsoft.com/office/powerpoint/2010/main" val="1375201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1"/>
            <a:ext cx="8207375" cy="2952327"/>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 Body slide - Black text - Image">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760000"/>
            <a:ext cx="2052735" cy="952486"/>
          </a:xfrm>
          <a:prstGeom prst="rect">
            <a:avLst/>
          </a:prstGeom>
        </p:spPr>
      </p:pic>
      <p:sp>
        <p:nvSpPr>
          <p:cNvPr id="8" name="Picture Placeholder 2"/>
          <p:cNvSpPr>
            <a:spLocks noGrp="1"/>
          </p:cNvSpPr>
          <p:nvPr>
            <p:ph type="pic" idx="11" hasCustomPrompt="1"/>
          </p:nvPr>
        </p:nvSpPr>
        <p:spPr>
          <a:xfrm>
            <a:off x="4710794" y="0"/>
            <a:ext cx="4433207" cy="57150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dirty="0" err="1"/>
              <a:t>Click</a:t>
            </a:r>
            <a:r>
              <a:rPr lang="fi-FI" dirty="0"/>
              <a:t> </a:t>
            </a:r>
            <a:r>
              <a:rPr lang="fi-FI" dirty="0" err="1"/>
              <a:t>icon</a:t>
            </a:r>
            <a:r>
              <a:rPr lang="fi-FI" dirty="0"/>
              <a:t> to </a:t>
            </a:r>
            <a:r>
              <a:rPr lang="fi-FI" dirty="0" err="1"/>
              <a:t>add</a:t>
            </a:r>
            <a:r>
              <a:rPr lang="fi-FI" dirty="0"/>
              <a:t> image</a:t>
            </a:r>
            <a:br>
              <a:rPr lang="fi-FI" dirty="0"/>
            </a:br>
            <a:br>
              <a:rPr lang="fi-FI" dirty="0"/>
            </a:br>
            <a:r>
              <a:rPr lang="fi-FI" dirty="0" err="1"/>
              <a:t>Fit</a:t>
            </a:r>
            <a:r>
              <a:rPr lang="fi-FI" dirty="0"/>
              <a:t> the image to </a:t>
            </a:r>
            <a:r>
              <a:rPr lang="fi-FI" dirty="0" err="1"/>
              <a:t>frame</a:t>
            </a:r>
            <a:r>
              <a:rPr lang="fi-FI" dirty="0"/>
              <a:t> </a:t>
            </a:r>
            <a:br>
              <a:rPr lang="fi-FI" dirty="0"/>
            </a:br>
            <a:r>
              <a:rPr lang="fi-FI" dirty="0" err="1"/>
              <a:t>by</a:t>
            </a:r>
            <a:r>
              <a:rPr lang="fi-FI" dirty="0"/>
              <a:t> </a:t>
            </a:r>
            <a:r>
              <a:rPr lang="fi-FI" dirty="0" err="1"/>
              <a:t>choosing</a:t>
            </a:r>
            <a:r>
              <a:rPr lang="fi-FI" dirty="0"/>
              <a:t>: </a:t>
            </a:r>
            <a:br>
              <a:rPr lang="fi-FI" dirty="0"/>
            </a:br>
            <a:r>
              <a:rPr lang="fi-FI" dirty="0" err="1"/>
              <a:t>crop</a:t>
            </a:r>
            <a:r>
              <a:rPr lang="fi-FI" dirty="0"/>
              <a:t>&gt;</a:t>
            </a:r>
            <a:r>
              <a:rPr lang="fi-FI" dirty="0" err="1"/>
              <a:t>fit</a:t>
            </a:r>
            <a:r>
              <a:rPr lang="fi-FI" dirty="0"/>
              <a:t> / rajaa&gt;sovita</a:t>
            </a:r>
            <a:endParaRPr lang="en-US" dirty="0"/>
          </a:p>
        </p:txBody>
      </p:sp>
      <p:sp>
        <p:nvSpPr>
          <p:cNvPr id="4" name="Text Placeholder 3"/>
          <p:cNvSpPr>
            <a:spLocks noGrp="1"/>
          </p:cNvSpPr>
          <p:nvPr>
            <p:ph type="body" sz="half" idx="2" hasCustomPrompt="1"/>
          </p:nvPr>
        </p:nvSpPr>
        <p:spPr>
          <a:xfrm>
            <a:off x="287339" y="1509486"/>
            <a:ext cx="4052221" cy="3250514"/>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Your text here</a:t>
            </a:r>
          </a:p>
        </p:txBody>
      </p:sp>
      <p:sp>
        <p:nvSpPr>
          <p:cNvPr id="11" name="Text Placeholder 3"/>
          <p:cNvSpPr>
            <a:spLocks noGrp="1"/>
          </p:cNvSpPr>
          <p:nvPr>
            <p:ph type="body" sz="half" idx="10" hasCustomPrompt="1"/>
          </p:nvPr>
        </p:nvSpPr>
        <p:spPr>
          <a:xfrm>
            <a:off x="287339" y="38667"/>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Body slide title</a:t>
            </a:r>
          </a:p>
        </p:txBody>
      </p:sp>
      <p:sp>
        <p:nvSpPr>
          <p:cNvPr id="6" name="Päivämäärän paikkamerkki 5"/>
          <p:cNvSpPr>
            <a:spLocks noGrp="1"/>
          </p:cNvSpPr>
          <p:nvPr>
            <p:ph type="dt" sz="half" idx="12"/>
          </p:nvPr>
        </p:nvSpPr>
        <p:spPr/>
        <p:txBody>
          <a:bodyPr/>
          <a:lstStyle/>
          <a:p>
            <a:r>
              <a:rPr lang="fi-FI"/>
              <a:t>dd.mm.yyyy</a:t>
            </a:r>
            <a:endParaRPr lang="en-US" dirty="0"/>
          </a:p>
        </p:txBody>
      </p:sp>
      <p:sp>
        <p:nvSpPr>
          <p:cNvPr id="9" name="Alatunnisteen paikkamerkki 8"/>
          <p:cNvSpPr>
            <a:spLocks noGrp="1"/>
          </p:cNvSpPr>
          <p:nvPr>
            <p:ph type="ftr" sz="quarter" idx="13"/>
          </p:nvPr>
        </p:nvSpPr>
        <p:spPr/>
        <p:txBody>
          <a:bodyPr/>
          <a:lstStyle/>
          <a:p>
            <a:r>
              <a:rPr lang="fi-FI" dirty="0" err="1"/>
              <a:t>Your</a:t>
            </a:r>
            <a:r>
              <a:rPr lang="fi-FI" dirty="0"/>
              <a:t> text </a:t>
            </a:r>
            <a:r>
              <a:rPr lang="fi-FI" dirty="0" err="1"/>
              <a:t>here</a:t>
            </a:r>
            <a:endParaRPr lang="fi-FI" dirty="0"/>
          </a:p>
        </p:txBody>
      </p:sp>
      <p:sp>
        <p:nvSpPr>
          <p:cNvPr id="10" name="Dian numeron paikkamerkki 9"/>
          <p:cNvSpPr>
            <a:spLocks noGrp="1"/>
          </p:cNvSpPr>
          <p:nvPr>
            <p:ph type="sldNum" sz="quarter" idx="14"/>
          </p:nvPr>
        </p:nvSpPr>
        <p:spPr/>
        <p:txBody>
          <a:bodyPr/>
          <a:lstStyle/>
          <a:p>
            <a:fld id="{28F7F04C-F568-F649-A2AE-EA61C66B69B4}" type="slidenum">
              <a:rPr lang="en-US" smtClean="0"/>
              <a:pPr/>
              <a:t>‹#›</a:t>
            </a:fld>
            <a:endParaRPr lang="en-US" dirty="0"/>
          </a:p>
        </p:txBody>
      </p:sp>
    </p:spTree>
    <p:extLst>
      <p:ext uri="{BB962C8B-B14F-4D97-AF65-F5344CB8AC3E}">
        <p14:creationId xmlns:p14="http://schemas.microsoft.com/office/powerpoint/2010/main" val="419382647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10" y="4545167"/>
            <a:ext cx="5379423"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584309" y="2283611"/>
            <a:ext cx="7975385" cy="2196667"/>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267899" cy="1719959"/>
          </a:xfrm>
          <a:prstGeom prst="rect">
            <a:avLst/>
          </a:prstGeom>
        </p:spPr>
      </p:pic>
    </p:spTree>
    <p:extLst>
      <p:ext uri="{BB962C8B-B14F-4D97-AF65-F5344CB8AC3E}">
        <p14:creationId xmlns:p14="http://schemas.microsoft.com/office/powerpoint/2010/main" val="2927330594"/>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10" y="4545167"/>
            <a:ext cx="5379423"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584309" y="2283611"/>
            <a:ext cx="7975385" cy="2196667"/>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267899" cy="1719959"/>
          </a:xfrm>
          <a:prstGeom prst="rect">
            <a:avLst/>
          </a:prstGeom>
        </p:spPr>
      </p:pic>
    </p:spTree>
    <p:extLst>
      <p:ext uri="{BB962C8B-B14F-4D97-AF65-F5344CB8AC3E}">
        <p14:creationId xmlns:p14="http://schemas.microsoft.com/office/powerpoint/2010/main" val="836218544"/>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283611"/>
            <a:ext cx="7975385" cy="2196667"/>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584310" y="4587498"/>
            <a:ext cx="5379423"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2267898" cy="1719959"/>
          </a:xfrm>
          <a:prstGeom prst="rect">
            <a:avLst/>
          </a:prstGeom>
        </p:spPr>
      </p:pic>
    </p:spTree>
    <p:extLst>
      <p:ext uri="{BB962C8B-B14F-4D97-AF65-F5344CB8AC3E}">
        <p14:creationId xmlns:p14="http://schemas.microsoft.com/office/powerpoint/2010/main" val="2481389340"/>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50000"/>
            <a:ext cx="4629692" cy="5415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029613"/>
            <a:ext cx="3319477" cy="2694083"/>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584311" y="4903613"/>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2267898" cy="1719959"/>
          </a:xfrm>
          <a:prstGeom prst="rect">
            <a:avLst/>
          </a:prstGeom>
        </p:spPr>
      </p:pic>
    </p:spTree>
    <p:extLst>
      <p:ext uri="{BB962C8B-B14F-4D97-AF65-F5344CB8AC3E}">
        <p14:creationId xmlns:p14="http://schemas.microsoft.com/office/powerpoint/2010/main" val="2909763956"/>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593555"/>
            <a:ext cx="797538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394" y="4709820"/>
            <a:ext cx="2558317" cy="907789"/>
          </a:xfrm>
          <a:prstGeom prst="rect">
            <a:avLst/>
          </a:prstGeom>
        </p:spPr>
      </p:pic>
    </p:spTree>
    <p:extLst>
      <p:ext uri="{BB962C8B-B14F-4D97-AF65-F5344CB8AC3E}">
        <p14:creationId xmlns:p14="http://schemas.microsoft.com/office/powerpoint/2010/main" val="1538994848"/>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2" y="1404730"/>
            <a:ext cx="8085599" cy="319296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E49F6F38-FA10-8E40-B7E0-9D0A8E120CF9}" type="datetime1">
              <a:rPr lang="fi-FI" smtClean="0">
                <a:solidFill>
                  <a:prstClr val="black">
                    <a:tint val="75000"/>
                  </a:prstClr>
                </a:solidFill>
              </a:rPr>
              <a:t>4.12.2023</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Mikko Jääskeläinen</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394" y="4709820"/>
            <a:ext cx="2558314" cy="907789"/>
          </a:xfrm>
          <a:prstGeom prst="rect">
            <a:avLst/>
          </a:prstGeom>
        </p:spPr>
      </p:pic>
    </p:spTree>
    <p:extLst>
      <p:ext uri="{BB962C8B-B14F-4D97-AF65-F5344CB8AC3E}">
        <p14:creationId xmlns:p14="http://schemas.microsoft.com/office/powerpoint/2010/main" val="1238527776"/>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4804833"/>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17500"/>
            <a:ext cx="8085599" cy="9964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2" y="1404730"/>
            <a:ext cx="3988079" cy="319296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404730"/>
            <a:ext cx="3988079" cy="319296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4040EB59-822F-B048-BC7E-B0ED1411A78B}" type="datetime1">
              <a:rPr lang="fi-FI" smtClean="0">
                <a:solidFill>
                  <a:prstClr val="black">
                    <a:tint val="75000"/>
                  </a:prstClr>
                </a:solidFill>
              </a:rPr>
              <a:t>4.12.2023</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Mikko Jääskeläinen</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394" y="4709820"/>
            <a:ext cx="2558314" cy="907789"/>
          </a:xfrm>
          <a:prstGeom prst="rect">
            <a:avLst/>
          </a:prstGeom>
        </p:spPr>
      </p:pic>
    </p:spTree>
    <p:extLst>
      <p:ext uri="{BB962C8B-B14F-4D97-AF65-F5344CB8AC3E}">
        <p14:creationId xmlns:p14="http://schemas.microsoft.com/office/powerpoint/2010/main" val="2350025048"/>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85876" y="48948"/>
            <a:ext cx="6069013" cy="952500"/>
          </a:xfrm>
          <a:prstGeom prst="rect">
            <a:avLst/>
          </a:prstGeom>
        </p:spPr>
        <p:txBody>
          <a:bodyPr/>
          <a:lstStyle/>
          <a:p>
            <a:r>
              <a:rPr lang="en-US"/>
              <a:t>Click to edit Master title style</a:t>
            </a:r>
            <a:endParaRPr lang="en-GB"/>
          </a:p>
        </p:txBody>
      </p:sp>
      <p:sp>
        <p:nvSpPr>
          <p:cNvPr id="3" name="Rectangle 10"/>
          <p:cNvSpPr>
            <a:spLocks noGrp="1" noChangeArrowheads="1"/>
          </p:cNvSpPr>
          <p:nvPr>
            <p:ph type="ftr" sz="quarter" idx="10"/>
          </p:nvPr>
        </p:nvSpPr>
        <p:spPr>
          <a:ln/>
        </p:spPr>
        <p:txBody>
          <a:bodyPr/>
          <a:lstStyle>
            <a:lvl1pPr>
              <a:defRPr/>
            </a:lvl1pPr>
          </a:lstStyle>
          <a:p>
            <a:pPr>
              <a:defRPr/>
            </a:pPr>
            <a:r>
              <a:rPr lang="sv-SE">
                <a:solidFill>
                  <a:prstClr val="black">
                    <a:tint val="75000"/>
                  </a:prstClr>
                </a:solidFill>
              </a:rPr>
              <a:t>Mikko Jääskeläinen</a:t>
            </a:r>
            <a:endParaRPr lang="en-GB">
              <a:solidFill>
                <a:prstClr val="black">
                  <a:tint val="75000"/>
                </a:prstClr>
              </a:solidFill>
            </a:endParaRPr>
          </a:p>
        </p:txBody>
      </p:sp>
    </p:spTree>
    <p:extLst>
      <p:ext uri="{BB962C8B-B14F-4D97-AF65-F5344CB8AC3E}">
        <p14:creationId xmlns:p14="http://schemas.microsoft.com/office/powerpoint/2010/main" val="1657491709"/>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C726B-BC46-6D48-B5C2-E4FBAF70F80C}" type="datetime1">
              <a:rPr lang="fi-FI" smtClean="0">
                <a:solidFill>
                  <a:prstClr val="black">
                    <a:tint val="75000"/>
                  </a:prstClr>
                </a:solidFill>
              </a:r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Mikko Jääskeläinen</a:t>
            </a:r>
          </a:p>
        </p:txBody>
      </p:sp>
      <p:sp>
        <p:nvSpPr>
          <p:cNvPr id="4" name="Slide Number Placeholder 3"/>
          <p:cNvSpPr>
            <a:spLocks noGrp="1"/>
          </p:cNvSpPr>
          <p:nvPr>
            <p:ph type="sldNum" sz="quarter" idx="12"/>
          </p:nvPr>
        </p:nvSpPr>
        <p:spPr/>
        <p:txBody>
          <a:bodyPr/>
          <a:lstStyle/>
          <a:p>
            <a:fld id="{5A36C0AC-BD54-46FB-AF7D-6157EE21F6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6320927"/>
      </p:ext>
    </p:extLst>
  </p:cSld>
  <p:clrMapOvr>
    <a:masterClrMapping/>
  </p:clrMapOvr>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3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fi-FI" noProof="0"/>
              <a:t>Drag picture to placeholder or click icon to add</a:t>
            </a:r>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248911" cy="957600"/>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a:t>Click to edit Master title 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E561BE66-C53E-734E-897C-37421F6C691F}" type="datetime1">
              <a:rPr lang="fi-FI" smtClean="0"/>
              <a:t>4.12.2023</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dirty="0"/>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248908" cy="957600"/>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77084621-7731-B94D-90C5-C6B40CE07B71}" type="datetime1">
              <a:rPr lang="fi-FI" smtClean="0"/>
              <a:t>4.12.2023</a:t>
            </a:fld>
            <a:endParaRPr lang="fi-FI"/>
          </a:p>
        </p:txBody>
      </p:sp>
      <p:sp>
        <p:nvSpPr>
          <p:cNvPr id="8" name="Footer Placeholder 11"/>
          <p:cNvSpPr>
            <a:spLocks noGrp="1"/>
          </p:cNvSpPr>
          <p:nvPr>
            <p:ph type="ftr" sz="quarter" idx="20"/>
          </p:nvPr>
        </p:nvSpPr>
        <p:spPr/>
        <p:txBody>
          <a:bodyPr/>
          <a:lstStyle>
            <a:lvl1pPr>
              <a:defRPr/>
            </a:lvl1pPr>
          </a:lstStyle>
          <a:p>
            <a:pPr>
              <a:defRPr/>
            </a:pPr>
            <a:r>
              <a:rPr lang="fi-FI"/>
              <a:t>Mikko Jääskeläinen</a:t>
            </a: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248908" cy="957600"/>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a:t>Click to edit Master title style</a:t>
            </a:r>
            <a:endParaRPr lang="en-US" dirty="0"/>
          </a:p>
        </p:txBody>
      </p:sp>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068252"/>
            <a:ext cx="2248908" cy="957600"/>
          </a:xfrm>
          <a:prstGeom prst="rect">
            <a:avLst/>
          </a:prstGeom>
        </p:spPr>
      </p:pic>
    </p:spTree>
    <p:extLst>
      <p:ext uri="{BB962C8B-B14F-4D97-AF65-F5344CB8AC3E}">
        <p14:creationId xmlns:p14="http://schemas.microsoft.com/office/powerpoint/2010/main" val="137747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 Body slide - 1 wide column">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760000"/>
            <a:ext cx="2052735" cy="952486"/>
          </a:xfrm>
          <a:prstGeom prst="rect">
            <a:avLst/>
          </a:prstGeom>
        </p:spPr>
      </p:pic>
      <p:sp>
        <p:nvSpPr>
          <p:cNvPr id="11" name="Text Placeholder 3"/>
          <p:cNvSpPr>
            <a:spLocks noGrp="1"/>
          </p:cNvSpPr>
          <p:nvPr>
            <p:ph type="body" sz="half" idx="10" hasCustomPrompt="1"/>
          </p:nvPr>
        </p:nvSpPr>
        <p:spPr>
          <a:xfrm>
            <a:off x="292329" y="31598"/>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Body slide title </a:t>
            </a:r>
          </a:p>
        </p:txBody>
      </p:sp>
      <p:sp>
        <p:nvSpPr>
          <p:cNvPr id="13" name="Text Placeholder 3"/>
          <p:cNvSpPr>
            <a:spLocks noGrp="1"/>
          </p:cNvSpPr>
          <p:nvPr>
            <p:ph type="body" sz="half" idx="11" hasCustomPrompt="1"/>
          </p:nvPr>
        </p:nvSpPr>
        <p:spPr>
          <a:xfrm>
            <a:off x="292329" y="1379408"/>
            <a:ext cx="8492897" cy="3388289"/>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Your text here</a:t>
            </a:r>
          </a:p>
          <a:p>
            <a:pPr lvl="1"/>
            <a:r>
              <a:rPr lang="fi-FI" dirty="0"/>
              <a:t>Second </a:t>
            </a:r>
            <a:r>
              <a:rPr lang="fi-FI" dirty="0" err="1"/>
              <a:t>level</a:t>
            </a:r>
            <a:endParaRPr lang="fi-FI" dirty="0"/>
          </a:p>
          <a:p>
            <a:pPr lvl="2"/>
            <a:r>
              <a:rPr lang="fi-FI" dirty="0"/>
              <a:t>Third </a:t>
            </a:r>
            <a:r>
              <a:rPr lang="fi-FI" dirty="0" err="1"/>
              <a:t>level</a:t>
            </a:r>
            <a:endParaRPr lang="fi-FI" dirty="0"/>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fi-FI"/>
              <a:t>dd.mm.yyyy</a:t>
            </a:r>
            <a:endParaRPr lang="en-US" dirty="0"/>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fi-FI" dirty="0" err="1"/>
              <a:t>Your</a:t>
            </a:r>
            <a:r>
              <a:rPr lang="fi-FI" dirty="0"/>
              <a:t> text </a:t>
            </a:r>
            <a:r>
              <a:rPr lang="fi-FI" dirty="0" err="1"/>
              <a:t>here</a:t>
            </a:r>
            <a:endParaRPr lang="fi-FI" dirty="0"/>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en-US" smtClean="0"/>
              <a:pPr/>
              <a:t>‹#›</a:t>
            </a:fld>
            <a:endParaRPr lang="en-US" dirty="0"/>
          </a:p>
        </p:txBody>
      </p:sp>
    </p:spTree>
    <p:extLst>
      <p:ext uri="{BB962C8B-B14F-4D97-AF65-F5344CB8AC3E}">
        <p14:creationId xmlns:p14="http://schemas.microsoft.com/office/powerpoint/2010/main" val="3552140220"/>
      </p:ext>
    </p:extLst>
  </p:cSld>
  <p:clrMapOvr>
    <a:masterClrMapping/>
  </p:clrMapOvr>
  <p:extLst>
    <p:ext uri="{DCECCB84-F9BA-43D5-87BE-67443E8EF086}">
      <p15:sldGuideLst xmlns:p15="http://schemas.microsoft.com/office/powerpoint/2012/main">
        <p15:guide id="4" pos="5534">
          <p15:clr>
            <a:srgbClr val="FBAE40"/>
          </p15:clr>
        </p15:guide>
        <p15:guide id="5" orient="horz" pos="327">
          <p15:clr>
            <a:srgbClr val="FBAE40"/>
          </p15:clr>
        </p15:guide>
        <p15:guide id="6" pos="2795">
          <p15:clr>
            <a:srgbClr val="FBAE40"/>
          </p15:clr>
        </p15:guide>
        <p15:guide id="7" pos="2965">
          <p15:clr>
            <a:srgbClr val="FBAE40"/>
          </p15:clr>
        </p15:guide>
        <p15:guide id="8" orient="horz" pos="84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a:t>Mikko Jääskeläinen</a:t>
            </a:r>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BFDC535D-CD7C-444C-B62C-B8F0966CFBDA}" type="datetime1">
              <a:rPr lang="fi-FI" smtClean="0"/>
              <a:t>4.12.2023</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51" r:id="rId2"/>
    <p:sldLayoutId id="2147484753" r:id="rId3"/>
    <p:sldLayoutId id="2147484756" r:id="rId4"/>
    <p:sldLayoutId id="2147484759" r:id="rId5"/>
    <p:sldLayoutId id="2147484762" r:id="rId6"/>
    <p:sldLayoutId id="2147484765" r:id="rId7"/>
    <p:sldLayoutId id="2147484776" r:id="rId8"/>
    <p:sldLayoutId id="2147484777" r:id="rId9"/>
    <p:sldLayoutId id="2147484779" r:id="rId10"/>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4960937"/>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a:solidFill>
                  <a:prstClr val="black">
                    <a:tint val="75000"/>
                  </a:prstClr>
                </a:solidFill>
              </a:rPr>
              <a:t>Mikko Jääskeläinen</a:t>
            </a:r>
          </a:p>
        </p:txBody>
      </p:sp>
      <p:sp>
        <p:nvSpPr>
          <p:cNvPr id="8" name="Date Placeholder 7"/>
          <p:cNvSpPr>
            <a:spLocks noGrp="1"/>
          </p:cNvSpPr>
          <p:nvPr>
            <p:ph type="dt" sz="half" idx="2"/>
          </p:nvPr>
        </p:nvSpPr>
        <p:spPr>
          <a:xfrm>
            <a:off x="4940300" y="5093229"/>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935191C2-A5E1-6747-A512-C44F43FACD80}" type="datetime1">
              <a:rPr lang="fi-FI" smtClean="0">
                <a:solidFill>
                  <a:prstClr val="black">
                    <a:tint val="75000"/>
                  </a:prstClr>
                </a:solidFill>
              </a:rPr>
              <a:t>4.12.2023</a:t>
            </a:fld>
            <a:endParaRPr lang="fi-FI">
              <a:solidFill>
                <a:prstClr val="black">
                  <a:tint val="75000"/>
                </a:prstClr>
              </a:solidFill>
            </a:endParaRPr>
          </a:p>
        </p:txBody>
      </p:sp>
      <p:sp>
        <p:nvSpPr>
          <p:cNvPr id="9" name="Slide Number Placeholder 8"/>
          <p:cNvSpPr>
            <a:spLocks noGrp="1"/>
          </p:cNvSpPr>
          <p:nvPr>
            <p:ph type="sldNum" sz="quarter" idx="4"/>
          </p:nvPr>
        </p:nvSpPr>
        <p:spPr>
          <a:xfrm>
            <a:off x="4940300" y="5248011"/>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1418859533"/>
      </p:ext>
    </p:extLst>
  </p:cSld>
  <p:clrMap bg1="lt1" tx1="dk1" bg2="lt2" tx2="dk2" accent1="accent1" accent2="accent2" accent3="accent3" accent4="accent4" accent5="accent5" accent6="accent6" hlink="hlink" folHlink="folHlink"/>
  <p:sldLayoutIdLst>
    <p:sldLayoutId id="2147484767" r:id="rId1"/>
    <p:sldLayoutId id="2147484768" r:id="rId2"/>
    <p:sldLayoutId id="2147484769" r:id="rId3"/>
    <p:sldLayoutId id="2147484770" r:id="rId4"/>
    <p:sldLayoutId id="2147484771" r:id="rId5"/>
    <p:sldLayoutId id="2147484772" r:id="rId6"/>
    <p:sldLayoutId id="2147484773" r:id="rId7"/>
    <p:sldLayoutId id="2147484774" r:id="rId8"/>
    <p:sldLayoutId id="2147484775" r:id="rId9"/>
  </p:sldLayoutIdLst>
  <mc:AlternateContent xmlns:mc="http://schemas.openxmlformats.org/markup-compatibility/2006" xmlns:p14="http://schemas.microsoft.com/office/powerpoint/2010/main">
    <mc:Choice Requires="p14">
      <p:transition spd="slow" p14:dur="1200" advClick="0" advTm="29680">
        <p14:prism/>
      </p:transition>
    </mc:Choice>
    <mc:Fallback xmlns="">
      <p:transition xmlns:p14="http://schemas.microsoft.com/office/powerpoint/2010/main" spd="slow" advClick="0" advTm="29680">
        <p:fade/>
      </p:transition>
    </mc:Fallback>
  </mc:AlternateConten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mycourses.aalto.fi/mod/page/view.php?id=1074110"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ycourses.aalto.fi/course/view.php?id=41665"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mycourses.aalto.fi/course/view.php?id=19277&amp;section=5"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s://www.linkedin.com/pulse/building-blocks-strategic-decision-making-you-aware-options-m&#228;ki" TargetMode="External"/><Relationship Id="rId2" Type="http://schemas.openxmlformats.org/officeDocument/2006/relationships/hyperlink" Target="https://www.linkedin.com/pulse/how-large-corporations-could-unleash-potential-startup-yrttimaa/" TargetMode="External"/><Relationship Id="rId1" Type="http://schemas.openxmlformats.org/officeDocument/2006/relationships/slideLayout" Target="../slideLayouts/slideLayout6.xml"/><Relationship Id="rId5" Type="http://schemas.openxmlformats.org/officeDocument/2006/relationships/hyperlink" Target="https://www.linkedin.com/pulse/make-sure-you-properly-equipped-attract-partners-your-lappalainen/" TargetMode="External"/><Relationship Id="rId4" Type="http://schemas.openxmlformats.org/officeDocument/2006/relationships/hyperlink" Target="https://eero-v-vartiainen.medium.com/the-unbearable-irresponsibility-of-being-an-investor-329e2543aad0"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linkedin.com/pulse/proven-results-maximize-online-advertising-platforms-revenue-holkeri" TargetMode="External"/><Relationship Id="rId2" Type="http://schemas.openxmlformats.org/officeDocument/2006/relationships/hyperlink" Target="https://www.linkedin.com/pulse/manufacturing-smes-boost-international-growth-through-juhana-harmanen" TargetMode="External"/><Relationship Id="rId1" Type="http://schemas.openxmlformats.org/officeDocument/2006/relationships/slideLayout" Target="../slideLayouts/slideLayout6.xml"/><Relationship Id="rId5" Type="http://schemas.openxmlformats.org/officeDocument/2006/relationships/hyperlink" Target="https://issuu.com/aaltodesignfactory/docs/dfgn_issuu" TargetMode="External"/><Relationship Id="rId4" Type="http://schemas.openxmlformats.org/officeDocument/2006/relationships/hyperlink" Target="https://www.linkedin.com/pulse/designing-market-entry-managers-should-focus-finding-tatu-suontaust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Master’s thesis</a:t>
            </a:r>
            <a:br>
              <a:rPr lang="en-US" dirty="0"/>
            </a:br>
            <a:r>
              <a:rPr lang="en-US" sz="4800" dirty="0"/>
              <a:t>Everything you need to know</a:t>
            </a:r>
            <a:endParaRPr lang="en-US" dirty="0"/>
          </a:p>
        </p:txBody>
      </p:sp>
      <p:sp>
        <p:nvSpPr>
          <p:cNvPr id="7" name="Subtitle 6"/>
          <p:cNvSpPr>
            <a:spLocks noGrp="1"/>
          </p:cNvSpPr>
          <p:nvPr>
            <p:ph type="subTitle" idx="1"/>
          </p:nvPr>
        </p:nvSpPr>
        <p:spPr>
          <a:xfrm>
            <a:off x="468314" y="4429748"/>
            <a:ext cx="6119910" cy="660000"/>
          </a:xfrm>
        </p:spPr>
        <p:txBody>
          <a:bodyPr>
            <a:normAutofit/>
          </a:bodyPr>
          <a:lstStyle/>
          <a:p>
            <a:r>
              <a:rPr lang="en-US" dirty="0"/>
              <a:t>For Industrial Engineering and Management master students</a:t>
            </a:r>
          </a:p>
          <a:p>
            <a:r>
              <a:rPr lang="en-US" dirty="0"/>
              <a:t>4.12.2023</a:t>
            </a:r>
          </a:p>
        </p:txBody>
      </p:sp>
    </p:spTree>
    <p:extLst>
      <p:ext uri="{BB962C8B-B14F-4D97-AF65-F5344CB8AC3E}">
        <p14:creationId xmlns:p14="http://schemas.microsoft.com/office/powerpoint/2010/main" val="177899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Common issues when doing thesis for a company</a:t>
            </a:r>
          </a:p>
        </p:txBody>
      </p:sp>
      <p:sp>
        <p:nvSpPr>
          <p:cNvPr id="14" name="Content Placeholder 13"/>
          <p:cNvSpPr>
            <a:spLocks noGrp="1"/>
          </p:cNvSpPr>
          <p:nvPr>
            <p:ph sz="quarter" idx="14"/>
          </p:nvPr>
        </p:nvSpPr>
        <p:spPr>
          <a:xfrm>
            <a:off x="468314" y="1261611"/>
            <a:ext cx="8207374" cy="3396089"/>
          </a:xfrm>
        </p:spPr>
        <p:txBody>
          <a:bodyPr/>
          <a:lstStyle/>
          <a:p>
            <a:r>
              <a:rPr lang="en-US" sz="2000" dirty="0"/>
              <a:t>Responsibilities typically include (sometimes large amount of) operational tasks that do not directly contribute the thesis project</a:t>
            </a:r>
          </a:p>
          <a:p>
            <a:pPr marL="269875" indent="-215900">
              <a:buFont typeface="Arial" panose="020B0604020202020204" pitchFamily="34" charset="0"/>
              <a:buChar char="•"/>
            </a:pPr>
            <a:r>
              <a:rPr lang="en-US" sz="1600" dirty="0"/>
              <a:t>If you have worked for the company before: Be careful in redefining roles and responsibilities, try to highlight the difference</a:t>
            </a:r>
          </a:p>
          <a:p>
            <a:pPr marL="269875" indent="-215900">
              <a:buFont typeface="Arial" panose="020B0604020202020204" pitchFamily="34" charset="0"/>
              <a:buChar char="•"/>
            </a:pPr>
            <a:r>
              <a:rPr lang="en-US" sz="1600" dirty="0"/>
              <a:t>Some companies either cannot invest enough in long-term development or have different ideas about thesis projects</a:t>
            </a:r>
          </a:p>
          <a:p>
            <a:r>
              <a:rPr lang="en-US" sz="2000" dirty="0"/>
              <a:t>Company has already decided on solution and seeks: </a:t>
            </a:r>
          </a:p>
          <a:p>
            <a:pPr marL="269875" indent="-215900">
              <a:buFont typeface="Arial" panose="020B0604020202020204" pitchFamily="34" charset="0"/>
              <a:buChar char="•"/>
            </a:pPr>
            <a:r>
              <a:rPr lang="en-US" sz="1600" dirty="0"/>
              <a:t>Implementation (e.g. go-to-market-plans, prototypes, strategies, etc.) or</a:t>
            </a:r>
          </a:p>
          <a:p>
            <a:pPr marL="269875" indent="-215900">
              <a:buFont typeface="Arial" panose="020B0604020202020204" pitchFamily="34" charset="0"/>
              <a:buChar char="•"/>
            </a:pPr>
            <a:r>
              <a:rPr lang="en-US" sz="1600" dirty="0"/>
              <a:t>Information instead of understanding (e.g. market analyses, best-practice benchmarks, etc.)</a:t>
            </a:r>
          </a:p>
          <a:p>
            <a:pPr marL="269875" indent="-215900">
              <a:buFont typeface="Arial" panose="020B0604020202020204" pitchFamily="34" charset="0"/>
              <a:buChar char="•"/>
            </a:pPr>
            <a:r>
              <a:rPr lang="en-US" sz="1600" dirty="0"/>
              <a:t>Need to go beyond these</a:t>
            </a:r>
          </a:p>
          <a:p>
            <a:endParaRPr lang="en-US" sz="2000" dirty="0"/>
          </a:p>
        </p:txBody>
      </p:sp>
    </p:spTree>
    <p:extLst>
      <p:ext uri="{BB962C8B-B14F-4D97-AF65-F5344CB8AC3E}">
        <p14:creationId xmlns:p14="http://schemas.microsoft.com/office/powerpoint/2010/main" val="948132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Managing the process</a:t>
            </a:r>
          </a:p>
        </p:txBody>
      </p:sp>
    </p:spTree>
    <p:extLst>
      <p:ext uri="{BB962C8B-B14F-4D97-AF65-F5344CB8AC3E}">
        <p14:creationId xmlns:p14="http://schemas.microsoft.com/office/powerpoint/2010/main" val="591092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C4297-7F4E-7A42-91F8-5D72C4326FB9}"/>
              </a:ext>
            </a:extLst>
          </p:cNvPr>
          <p:cNvSpPr>
            <a:spLocks noGrp="1"/>
          </p:cNvSpPr>
          <p:nvPr>
            <p:ph type="ctrTitle"/>
          </p:nvPr>
        </p:nvSpPr>
        <p:spPr/>
        <p:txBody>
          <a:bodyPr/>
          <a:lstStyle/>
          <a:p>
            <a:endParaRPr lang="fi-FI"/>
          </a:p>
        </p:txBody>
      </p:sp>
      <p:sp>
        <p:nvSpPr>
          <p:cNvPr id="4" name="Footer Placeholder 3">
            <a:extLst>
              <a:ext uri="{FF2B5EF4-FFF2-40B4-BE49-F238E27FC236}">
                <a16:creationId xmlns:a16="http://schemas.microsoft.com/office/drawing/2014/main" id="{9347D863-21BA-A145-AB5A-6C4DC5257814}"/>
              </a:ext>
            </a:extLst>
          </p:cNvPr>
          <p:cNvSpPr>
            <a:spLocks noGrp="1"/>
          </p:cNvSpPr>
          <p:nvPr>
            <p:ph type="ftr" sz="quarter" idx="16"/>
          </p:nvPr>
        </p:nvSpPr>
        <p:spPr/>
        <p:txBody>
          <a:bodyPr/>
          <a:lstStyle/>
          <a:p>
            <a:pPr>
              <a:defRPr/>
            </a:pPr>
            <a:endParaRPr lang="fi-FI" dirty="0"/>
          </a:p>
        </p:txBody>
      </p:sp>
      <p:pic>
        <p:nvPicPr>
          <p:cNvPr id="1028" name="Picture 4" descr="Thesis process">
            <a:extLst>
              <a:ext uri="{FF2B5EF4-FFF2-40B4-BE49-F238E27FC236}">
                <a16:creationId xmlns:a16="http://schemas.microsoft.com/office/drawing/2014/main" id="{15A1F0E8-E647-AB8F-3EEC-4A81C43D75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488" y="126101"/>
            <a:ext cx="8415939" cy="4733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620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 Each process is unique</a:t>
            </a:r>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sz="2400" dirty="0"/>
              <a:t>There is no master’s thesis seminar in Industrial Engineering and Management. Each work is supervised individually.</a:t>
            </a:r>
          </a:p>
          <a:p>
            <a:pPr marL="342900" indent="-342900">
              <a:buFont typeface="Arial" panose="020B0604020202020204" pitchFamily="34" charset="0"/>
              <a:buChar char="•"/>
            </a:pPr>
            <a:r>
              <a:rPr lang="en-US" sz="2400" dirty="0"/>
              <a:t>The process starts when you start it</a:t>
            </a:r>
          </a:p>
          <a:p>
            <a:pPr marL="342900" indent="-342900">
              <a:buFont typeface="Arial" panose="020B0604020202020204" pitchFamily="34" charset="0"/>
              <a:buChar char="•"/>
            </a:pPr>
            <a:r>
              <a:rPr lang="en-US" sz="2400" dirty="0"/>
              <a:t>Writing the thesis is a process, not the last step – start early and have several feedback rounds from supervisor &amp; instructor</a:t>
            </a:r>
          </a:p>
          <a:p>
            <a:pPr marL="342900" indent="-342900">
              <a:buFont typeface="Arial" panose="020B0604020202020204" pitchFamily="34" charset="0"/>
              <a:buChar char="•"/>
            </a:pPr>
            <a:r>
              <a:rPr lang="en-US" sz="2400" dirty="0"/>
              <a:t>You are in charge of the process</a:t>
            </a:r>
          </a:p>
          <a:p>
            <a:endParaRPr lang="en-US" sz="2400" dirty="0"/>
          </a:p>
        </p:txBody>
      </p:sp>
    </p:spTree>
    <p:extLst>
      <p:ext uri="{BB962C8B-B14F-4D97-AF65-F5344CB8AC3E}">
        <p14:creationId xmlns:p14="http://schemas.microsoft.com/office/powerpoint/2010/main" val="1706408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F247-520C-C343-8013-029432E75B28}"/>
              </a:ext>
            </a:extLst>
          </p:cNvPr>
          <p:cNvSpPr>
            <a:spLocks noGrp="1"/>
          </p:cNvSpPr>
          <p:nvPr>
            <p:ph type="ctrTitle"/>
          </p:nvPr>
        </p:nvSpPr>
        <p:spPr/>
        <p:txBody>
          <a:bodyPr/>
          <a:lstStyle/>
          <a:p>
            <a:r>
              <a:rPr lang="en-US"/>
              <a:t>Writing thesis in major or minor</a:t>
            </a:r>
          </a:p>
        </p:txBody>
      </p:sp>
      <p:sp>
        <p:nvSpPr>
          <p:cNvPr id="3" name="Content Placeholder 2">
            <a:extLst>
              <a:ext uri="{FF2B5EF4-FFF2-40B4-BE49-F238E27FC236}">
                <a16:creationId xmlns:a16="http://schemas.microsoft.com/office/drawing/2014/main" id="{7702BB47-CA55-0346-8E52-18EF512685E6}"/>
              </a:ext>
            </a:extLst>
          </p:cNvPr>
          <p:cNvSpPr>
            <a:spLocks noGrp="1"/>
          </p:cNvSpPr>
          <p:nvPr>
            <p:ph sz="quarter" idx="14"/>
          </p:nvPr>
        </p:nvSpPr>
        <p:spPr/>
        <p:txBody>
          <a:bodyPr>
            <a:normAutofit fontScale="92500" lnSpcReduction="10000"/>
          </a:bodyPr>
          <a:lstStyle/>
          <a:p>
            <a:r>
              <a:rPr lang="en-US" b="0" dirty="0"/>
              <a:t>As a default, the master’s thesis is written on a topic related to the student’s chosen major. The supervisor should be a professor or lecturer from the field of the chosen major (within the IEM department).</a:t>
            </a:r>
          </a:p>
          <a:p>
            <a:pPr marL="342900" indent="-342900">
              <a:buFont typeface="Arial" panose="020B0604020202020204" pitchFamily="34" charset="0"/>
              <a:buChar char="•"/>
            </a:pPr>
            <a:r>
              <a:rPr lang="en-US" b="0" dirty="0"/>
              <a:t>Professor from another field (within our outside of IEM department) can be a suitable supervisor, but this needs approval from head of major (by e-mail)</a:t>
            </a:r>
          </a:p>
          <a:p>
            <a:endParaRPr lang="en-US" b="0" dirty="0"/>
          </a:p>
          <a:p>
            <a:r>
              <a:rPr lang="en-US" b="0" dirty="0"/>
              <a:t>It is possible to write the master’s thesis on a topic related to the chosen minor.</a:t>
            </a:r>
          </a:p>
          <a:p>
            <a:pPr marL="342900" indent="-342900">
              <a:buFont typeface="Arial" panose="020B0604020202020204" pitchFamily="34" charset="0"/>
              <a:buChar char="•"/>
            </a:pPr>
            <a:r>
              <a:rPr lang="en-US" b="0" dirty="0" err="1"/>
              <a:t>Programme</a:t>
            </a:r>
            <a:r>
              <a:rPr lang="en-US" b="0" dirty="0"/>
              <a:t> director needs to approve (by e-mail)</a:t>
            </a:r>
          </a:p>
          <a:p>
            <a:pPr marL="342900" indent="-342900">
              <a:buFont typeface="Arial" panose="020B0604020202020204" pitchFamily="34" charset="0"/>
              <a:buChar char="•"/>
            </a:pPr>
            <a:r>
              <a:rPr lang="en-US" b="0" dirty="0"/>
              <a:t>IEM evaluation criteria are always applied</a:t>
            </a:r>
          </a:p>
          <a:p>
            <a:pPr marL="342900" indent="-342900">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E7BF7BE4-8FAB-564B-AAC0-CC773DC96CFF}"/>
              </a:ext>
            </a:extLst>
          </p:cNvPr>
          <p:cNvSpPr>
            <a:spLocks noGrp="1"/>
          </p:cNvSpPr>
          <p:nvPr>
            <p:ph type="ftr" sz="quarter" idx="16"/>
          </p:nvPr>
        </p:nvSpPr>
        <p:spPr/>
        <p:txBody>
          <a:bodyPr/>
          <a:lstStyle/>
          <a:p>
            <a:pPr>
              <a:defRPr/>
            </a:pPr>
            <a:endParaRPr lang="en-US"/>
          </a:p>
        </p:txBody>
      </p:sp>
    </p:spTree>
    <p:extLst>
      <p:ext uri="{BB962C8B-B14F-4D97-AF65-F5344CB8AC3E}">
        <p14:creationId xmlns:p14="http://schemas.microsoft.com/office/powerpoint/2010/main" val="3457139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Finding a supervisor</a:t>
            </a:r>
          </a:p>
        </p:txBody>
      </p:sp>
      <p:sp>
        <p:nvSpPr>
          <p:cNvPr id="7" name="Content Placeholder 6"/>
          <p:cNvSpPr>
            <a:spLocks noGrp="1"/>
          </p:cNvSpPr>
          <p:nvPr>
            <p:ph sz="quarter" idx="14"/>
          </p:nvPr>
        </p:nvSpPr>
        <p:spPr/>
        <p:txBody>
          <a:bodyPr>
            <a:normAutofit fontScale="92500"/>
          </a:bodyPr>
          <a:lstStyle/>
          <a:p>
            <a:r>
              <a:rPr lang="en-US" dirty="0"/>
              <a:t>Whom:</a:t>
            </a:r>
          </a:p>
          <a:p>
            <a:pPr marL="342900" indent="-342900">
              <a:buFont typeface="Arial" panose="020B0604020202020204" pitchFamily="34" charset="0"/>
              <a:buChar char="•"/>
            </a:pPr>
            <a:r>
              <a:rPr lang="en-US" dirty="0"/>
              <a:t>List of potential supervisors: </a:t>
            </a:r>
            <a:r>
              <a:rPr lang="en-US" dirty="0">
                <a:hlinkClick r:id="rId3"/>
              </a:rPr>
              <a:t>https://mycourses.aalto.fi/mod/page/view.php?id=1074110</a:t>
            </a:r>
            <a:r>
              <a:rPr lang="en-US" dirty="0"/>
              <a:t> </a:t>
            </a:r>
          </a:p>
          <a:p>
            <a:pPr marL="342900" indent="-342900">
              <a:buFont typeface="Arial" panose="020B0604020202020204" pitchFamily="34" charset="0"/>
              <a:buChar char="•"/>
            </a:pPr>
            <a:r>
              <a:rPr lang="en-US" dirty="0"/>
              <a:t>Check the specialties of each professor, and approach the one whom you perceive as the best first guess. However, if unsure you can contact any of the professors and lecturers in your major regarding your topic, and we’ll then help to find the best fit.</a:t>
            </a:r>
          </a:p>
          <a:p>
            <a:r>
              <a:rPr lang="en-US" dirty="0"/>
              <a:t>When:</a:t>
            </a:r>
          </a:p>
          <a:p>
            <a:pPr marL="342900" indent="-342900">
              <a:buFont typeface="Arial" panose="020B0604020202020204" pitchFamily="34" charset="0"/>
              <a:buChar char="•"/>
            </a:pPr>
            <a:r>
              <a:rPr lang="en-US" dirty="0"/>
              <a:t>Contact us early enough so that the supervisor can help in finding, shaping and scoping the topic. </a:t>
            </a:r>
          </a:p>
          <a:p>
            <a:endParaRPr lang="en-US" dirty="0"/>
          </a:p>
          <a:p>
            <a:endParaRPr lang="en-US" dirty="0"/>
          </a:p>
        </p:txBody>
      </p:sp>
    </p:spTree>
    <p:extLst>
      <p:ext uri="{BB962C8B-B14F-4D97-AF65-F5344CB8AC3E}">
        <p14:creationId xmlns:p14="http://schemas.microsoft.com/office/powerpoint/2010/main" val="373242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formal process</a:t>
            </a:r>
          </a:p>
        </p:txBody>
      </p:sp>
      <p:sp>
        <p:nvSpPr>
          <p:cNvPr id="3" name="Content Placeholder 2"/>
          <p:cNvSpPr>
            <a:spLocks noGrp="1"/>
          </p:cNvSpPr>
          <p:nvPr>
            <p:ph sz="quarter" idx="14"/>
          </p:nvPr>
        </p:nvSpPr>
        <p:spPr/>
        <p:txBody>
          <a:bodyPr>
            <a:normAutofit fontScale="77500" lnSpcReduction="20000"/>
          </a:bodyPr>
          <a:lstStyle/>
          <a:p>
            <a:r>
              <a:rPr lang="en-US" sz="1800" dirty="0"/>
              <a:t>Prerequisites for starting</a:t>
            </a:r>
          </a:p>
          <a:p>
            <a:pPr lvl="1"/>
            <a:r>
              <a:rPr lang="en-US" sz="1800" dirty="0"/>
              <a:t>Enrolled, BSc Degree finished and registered, HOPS for master studies approved</a:t>
            </a:r>
          </a:p>
          <a:p>
            <a:pPr lvl="1"/>
            <a:r>
              <a:rPr lang="en-US" sz="1800" dirty="0"/>
              <a:t>Research assignment course completed</a:t>
            </a:r>
          </a:p>
          <a:p>
            <a:pPr lvl="1"/>
            <a:r>
              <a:rPr lang="fi-FI" sz="1800" dirty="0"/>
              <a:t>No </a:t>
            </a:r>
            <a:r>
              <a:rPr lang="fi-FI" sz="1800" dirty="0" err="1"/>
              <a:t>formal</a:t>
            </a:r>
            <a:r>
              <a:rPr lang="fi-FI" sz="1800" dirty="0"/>
              <a:t> </a:t>
            </a:r>
            <a:r>
              <a:rPr lang="fi-FI" sz="1800" dirty="0" err="1"/>
              <a:t>requirement</a:t>
            </a:r>
            <a:r>
              <a:rPr lang="fi-FI" sz="1800" dirty="0"/>
              <a:t> </a:t>
            </a:r>
            <a:r>
              <a:rPr lang="fi-FI" sz="1800" dirty="0" err="1"/>
              <a:t>about</a:t>
            </a:r>
            <a:r>
              <a:rPr lang="fi-FI" sz="1800" dirty="0"/>
              <a:t> </a:t>
            </a:r>
            <a:r>
              <a:rPr lang="fi-FI" sz="1800" dirty="0" err="1"/>
              <a:t>credits</a:t>
            </a:r>
            <a:r>
              <a:rPr lang="fi-FI" sz="1800" dirty="0"/>
              <a:t>, </a:t>
            </a:r>
            <a:r>
              <a:rPr lang="fi-FI" sz="1800" dirty="0" err="1"/>
              <a:t>but</a:t>
            </a:r>
            <a:r>
              <a:rPr lang="fi-FI" sz="1800" dirty="0"/>
              <a:t> </a:t>
            </a:r>
            <a:r>
              <a:rPr lang="fi-FI" sz="1800" dirty="0" err="1"/>
              <a:t>should</a:t>
            </a:r>
            <a:r>
              <a:rPr lang="fi-FI" sz="1800" dirty="0"/>
              <a:t> </a:t>
            </a:r>
            <a:r>
              <a:rPr lang="fi-FI" sz="1800" dirty="0" err="1"/>
              <a:t>have</a:t>
            </a:r>
            <a:r>
              <a:rPr lang="fi-FI" sz="1800" dirty="0"/>
              <a:t> </a:t>
            </a:r>
            <a:r>
              <a:rPr lang="fi-FI" sz="1800" dirty="0" err="1"/>
              <a:t>finished</a:t>
            </a:r>
            <a:r>
              <a:rPr lang="fi-FI" sz="1800" dirty="0"/>
              <a:t> </a:t>
            </a:r>
            <a:r>
              <a:rPr lang="fi-FI" sz="1800" dirty="0" err="1"/>
              <a:t>all</a:t>
            </a:r>
            <a:r>
              <a:rPr lang="fi-FI" sz="1800" dirty="0"/>
              <a:t> </a:t>
            </a:r>
            <a:r>
              <a:rPr lang="fi-FI" sz="1800" dirty="0" err="1"/>
              <a:t>or</a:t>
            </a:r>
            <a:r>
              <a:rPr lang="fi-FI" sz="1800" dirty="0"/>
              <a:t> </a:t>
            </a:r>
            <a:r>
              <a:rPr lang="fi-FI" sz="1800" dirty="0" err="1"/>
              <a:t>most</a:t>
            </a:r>
            <a:r>
              <a:rPr lang="fi-FI" sz="1800" dirty="0"/>
              <a:t> </a:t>
            </a:r>
            <a:r>
              <a:rPr lang="fi-FI" sz="1800" dirty="0" err="1"/>
              <a:t>courses</a:t>
            </a:r>
            <a:r>
              <a:rPr lang="fi-FI" sz="1800" dirty="0"/>
              <a:t> </a:t>
            </a:r>
            <a:r>
              <a:rPr lang="fi-FI" sz="1800" dirty="0" err="1"/>
              <a:t>by</a:t>
            </a:r>
            <a:r>
              <a:rPr lang="fi-FI" sz="1800" dirty="0"/>
              <a:t> </a:t>
            </a:r>
            <a:r>
              <a:rPr lang="fi-FI" sz="1800" dirty="0" err="1"/>
              <a:t>the</a:t>
            </a:r>
            <a:r>
              <a:rPr lang="fi-FI" sz="1800" dirty="0"/>
              <a:t> </a:t>
            </a:r>
            <a:r>
              <a:rPr lang="fi-FI" sz="1800" dirty="0" err="1"/>
              <a:t>time</a:t>
            </a:r>
            <a:r>
              <a:rPr lang="fi-FI" sz="1800" dirty="0"/>
              <a:t> </a:t>
            </a:r>
            <a:r>
              <a:rPr lang="fi-FI" sz="1800" dirty="0" err="1"/>
              <a:t>the</a:t>
            </a:r>
            <a:r>
              <a:rPr lang="fi-FI" sz="1800" dirty="0"/>
              <a:t> </a:t>
            </a:r>
            <a:r>
              <a:rPr lang="fi-FI" sz="1800" dirty="0" err="1"/>
              <a:t>thesis</a:t>
            </a:r>
            <a:r>
              <a:rPr lang="fi-FI" sz="1800" dirty="0"/>
              <a:t> is </a:t>
            </a:r>
            <a:r>
              <a:rPr lang="fi-FI" sz="1800" dirty="0" err="1"/>
              <a:t>started</a:t>
            </a:r>
            <a:endParaRPr lang="en-US" sz="1800" dirty="0"/>
          </a:p>
          <a:p>
            <a:r>
              <a:rPr lang="en-US" sz="1800" dirty="0"/>
              <a:t>Find topic, get supervisor</a:t>
            </a:r>
          </a:p>
          <a:p>
            <a:r>
              <a:rPr lang="en-US" sz="1800" dirty="0">
                <a:solidFill>
                  <a:schemeClr val="tx2"/>
                </a:solidFill>
              </a:rPr>
              <a:t>Apply for the topic as soon as you have agreed with your supervisor</a:t>
            </a:r>
          </a:p>
          <a:p>
            <a:pPr lvl="1"/>
            <a:r>
              <a:rPr lang="en-US" sz="1800" dirty="0"/>
              <a:t>Approved by Program Committee, valid for 1 year</a:t>
            </a:r>
          </a:p>
          <a:p>
            <a:pPr lvl="1"/>
            <a:r>
              <a:rPr lang="en-US" sz="1800" dirty="0"/>
              <a:t>NB! Time to completion is an evaluation factor</a:t>
            </a:r>
          </a:p>
          <a:p>
            <a:r>
              <a:rPr lang="en-US" sz="1800" dirty="0"/>
              <a:t>Once the thesis is ready:</a:t>
            </a:r>
          </a:p>
          <a:p>
            <a:pPr lvl="1"/>
            <a:r>
              <a:rPr lang="en-US" sz="1800" dirty="0"/>
              <a:t>Deliver and apply for evaluation. </a:t>
            </a:r>
          </a:p>
          <a:p>
            <a:pPr lvl="1"/>
            <a:r>
              <a:rPr lang="en-US" sz="1800" dirty="0"/>
              <a:t>Do maturity test: Press release / Article / Blog posting</a:t>
            </a:r>
          </a:p>
          <a:p>
            <a:r>
              <a:rPr lang="en-US" sz="1800" dirty="0"/>
              <a:t>Evaluation and approval </a:t>
            </a:r>
          </a:p>
          <a:p>
            <a:pPr lvl="1"/>
            <a:r>
              <a:rPr lang="en-US" sz="1800" dirty="0"/>
              <a:t>Supervisor evaluates the thesis </a:t>
            </a:r>
          </a:p>
          <a:p>
            <a:pPr lvl="1"/>
            <a:r>
              <a:rPr lang="en-US" sz="1800" dirty="0"/>
              <a:t>Final decision made by program committee</a:t>
            </a:r>
          </a:p>
        </p:txBody>
      </p:sp>
      <p:sp>
        <p:nvSpPr>
          <p:cNvPr id="6" name="TextBox 5"/>
          <p:cNvSpPr txBox="1"/>
          <p:nvPr/>
        </p:nvSpPr>
        <p:spPr>
          <a:xfrm>
            <a:off x="6664680" y="337220"/>
            <a:ext cx="1495602" cy="615553"/>
          </a:xfrm>
          <a:prstGeom prst="rect">
            <a:avLst/>
          </a:prstGeom>
          <a:noFill/>
        </p:spPr>
        <p:txBody>
          <a:bodyPr wrap="none" lIns="0" tIns="0" rIns="0" bIns="0" rtlCol="0">
            <a:spAutoFit/>
          </a:bodyPr>
          <a:lstStyle/>
          <a:p>
            <a:pPr algn="ctr"/>
            <a:r>
              <a:rPr lang="en-US" sz="2000" b="1" dirty="0">
                <a:solidFill>
                  <a:schemeClr val="bg2"/>
                </a:solidFill>
              </a:rPr>
              <a:t>Check </a:t>
            </a:r>
          </a:p>
          <a:p>
            <a:pPr algn="ctr"/>
            <a:r>
              <a:rPr lang="en-US" sz="2000" b="1" dirty="0">
                <a:solidFill>
                  <a:schemeClr val="bg2"/>
                </a:solidFill>
              </a:rPr>
              <a:t>thesis page!</a:t>
            </a:r>
          </a:p>
        </p:txBody>
      </p:sp>
    </p:spTree>
    <p:extLst>
      <p:ext uri="{BB962C8B-B14F-4D97-AF65-F5344CB8AC3E}">
        <p14:creationId xmlns:p14="http://schemas.microsoft.com/office/powerpoint/2010/main" val="217149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A08C-C350-704F-A051-6FAAEC5C81F5}"/>
              </a:ext>
            </a:extLst>
          </p:cNvPr>
          <p:cNvSpPr>
            <a:spLocks noGrp="1"/>
          </p:cNvSpPr>
          <p:nvPr>
            <p:ph type="ctrTitle"/>
          </p:nvPr>
        </p:nvSpPr>
        <p:spPr/>
        <p:txBody>
          <a:bodyPr/>
          <a:lstStyle/>
          <a:p>
            <a:r>
              <a:rPr lang="fi-FI" dirty="0" err="1"/>
              <a:t>Official</a:t>
            </a:r>
            <a:r>
              <a:rPr lang="fi-FI" dirty="0"/>
              <a:t> </a:t>
            </a:r>
            <a:r>
              <a:rPr lang="fi-FI" dirty="0" err="1"/>
              <a:t>stages</a:t>
            </a:r>
            <a:r>
              <a:rPr lang="fi-FI" dirty="0"/>
              <a:t> in </a:t>
            </a:r>
            <a:r>
              <a:rPr lang="fi-FI" dirty="0" err="1"/>
              <a:t>the</a:t>
            </a:r>
            <a:r>
              <a:rPr lang="fi-FI" dirty="0"/>
              <a:t> </a:t>
            </a:r>
            <a:r>
              <a:rPr lang="fi-FI" dirty="0" err="1"/>
              <a:t>thesis</a:t>
            </a:r>
            <a:r>
              <a:rPr lang="fi-FI" dirty="0"/>
              <a:t> </a:t>
            </a:r>
            <a:r>
              <a:rPr lang="fi-FI" dirty="0" err="1"/>
              <a:t>process</a:t>
            </a:r>
            <a:endParaRPr lang="fi-FI" dirty="0"/>
          </a:p>
        </p:txBody>
      </p:sp>
      <p:sp>
        <p:nvSpPr>
          <p:cNvPr id="4" name="Footer Placeholder 3">
            <a:extLst>
              <a:ext uri="{FF2B5EF4-FFF2-40B4-BE49-F238E27FC236}">
                <a16:creationId xmlns:a16="http://schemas.microsoft.com/office/drawing/2014/main" id="{E6E316AE-B054-2A48-89D9-B3730308B911}"/>
              </a:ext>
            </a:extLst>
          </p:cNvPr>
          <p:cNvSpPr>
            <a:spLocks noGrp="1"/>
          </p:cNvSpPr>
          <p:nvPr>
            <p:ph type="ftr" sz="quarter" idx="16"/>
          </p:nvPr>
        </p:nvSpPr>
        <p:spPr/>
        <p:txBody>
          <a:bodyPr/>
          <a:lstStyle/>
          <a:p>
            <a:pPr>
              <a:defRPr/>
            </a:pPr>
            <a:endParaRPr lang="fi-FI" dirty="0"/>
          </a:p>
        </p:txBody>
      </p:sp>
      <p:sp>
        <p:nvSpPr>
          <p:cNvPr id="6" name="Text Placeholder 5">
            <a:extLst>
              <a:ext uri="{FF2B5EF4-FFF2-40B4-BE49-F238E27FC236}">
                <a16:creationId xmlns:a16="http://schemas.microsoft.com/office/drawing/2014/main" id="{61A7AEAC-A820-F443-AAA7-9171616030FC}"/>
              </a:ext>
            </a:extLst>
          </p:cNvPr>
          <p:cNvSpPr txBox="1">
            <a:spLocks/>
          </p:cNvSpPr>
          <p:nvPr/>
        </p:nvSpPr>
        <p:spPr>
          <a:xfrm>
            <a:off x="4807496" y="1455673"/>
            <a:ext cx="864000" cy="858852"/>
          </a:xfrm>
          <a:prstGeom prst="ellipse">
            <a:avLst/>
          </a:prstGeom>
          <a:solidFill>
            <a:schemeClr val="tx2"/>
          </a:solidFill>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solidFill>
                  <a:schemeClr val="bg1"/>
                </a:solidFill>
              </a:rPr>
              <a:t>3</a:t>
            </a:r>
            <a:endParaRPr lang="fi-FI" dirty="0">
              <a:solidFill>
                <a:schemeClr val="bg1"/>
              </a:solidFill>
            </a:endParaRPr>
          </a:p>
        </p:txBody>
      </p:sp>
      <p:sp>
        <p:nvSpPr>
          <p:cNvPr id="7" name="Text Placeholder 6">
            <a:extLst>
              <a:ext uri="{FF2B5EF4-FFF2-40B4-BE49-F238E27FC236}">
                <a16:creationId xmlns:a16="http://schemas.microsoft.com/office/drawing/2014/main" id="{2DC74842-F62E-D84E-BB82-7298EFA7BE31}"/>
              </a:ext>
            </a:extLst>
          </p:cNvPr>
          <p:cNvSpPr txBox="1">
            <a:spLocks/>
          </p:cNvSpPr>
          <p:nvPr/>
        </p:nvSpPr>
        <p:spPr>
          <a:xfrm>
            <a:off x="6963803" y="1491091"/>
            <a:ext cx="864000" cy="858852"/>
          </a:xfrm>
          <a:prstGeom prst="ellipse">
            <a:avLst/>
          </a:prstGeom>
          <a:solidFill>
            <a:schemeClr val="tx2"/>
          </a:solidFill>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solidFill>
                  <a:schemeClr val="bg1"/>
                </a:solidFill>
              </a:rPr>
              <a:t>4</a:t>
            </a:r>
            <a:endParaRPr lang="fi-FI" dirty="0">
              <a:solidFill>
                <a:schemeClr val="bg1"/>
              </a:solidFill>
            </a:endParaRPr>
          </a:p>
        </p:txBody>
      </p:sp>
      <p:sp>
        <p:nvSpPr>
          <p:cNvPr id="8" name="Text Placeholder 7">
            <a:extLst>
              <a:ext uri="{FF2B5EF4-FFF2-40B4-BE49-F238E27FC236}">
                <a16:creationId xmlns:a16="http://schemas.microsoft.com/office/drawing/2014/main" id="{51AEF976-E8AD-8F44-8E30-D4494954108E}"/>
              </a:ext>
            </a:extLst>
          </p:cNvPr>
          <p:cNvSpPr txBox="1">
            <a:spLocks/>
          </p:cNvSpPr>
          <p:nvPr/>
        </p:nvSpPr>
        <p:spPr>
          <a:xfrm>
            <a:off x="589383" y="2560340"/>
            <a:ext cx="1539000" cy="2199661"/>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200" dirty="0"/>
              <a:t>Approval of the topic</a:t>
            </a:r>
            <a:endParaRPr lang="fi-FI" sz="2200" dirty="0"/>
          </a:p>
        </p:txBody>
      </p:sp>
      <p:sp>
        <p:nvSpPr>
          <p:cNvPr id="9" name="Text Placeholder 8">
            <a:extLst>
              <a:ext uri="{FF2B5EF4-FFF2-40B4-BE49-F238E27FC236}">
                <a16:creationId xmlns:a16="http://schemas.microsoft.com/office/drawing/2014/main" id="{27D938E8-13FB-5547-87F4-49E389BF0A21}"/>
              </a:ext>
            </a:extLst>
          </p:cNvPr>
          <p:cNvSpPr txBox="1">
            <a:spLocks/>
          </p:cNvSpPr>
          <p:nvPr/>
        </p:nvSpPr>
        <p:spPr>
          <a:xfrm>
            <a:off x="2343508" y="2575890"/>
            <a:ext cx="1539000" cy="2184111"/>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200" dirty="0"/>
              <a:t>Maturity test</a:t>
            </a:r>
            <a:endParaRPr lang="fi-FI" sz="2200" dirty="0"/>
          </a:p>
        </p:txBody>
      </p:sp>
      <p:sp>
        <p:nvSpPr>
          <p:cNvPr id="10" name="Text Placeholder 10">
            <a:extLst>
              <a:ext uri="{FF2B5EF4-FFF2-40B4-BE49-F238E27FC236}">
                <a16:creationId xmlns:a16="http://schemas.microsoft.com/office/drawing/2014/main" id="{2B2351C9-CC66-5743-8708-46D5A16BF0D5}"/>
              </a:ext>
            </a:extLst>
          </p:cNvPr>
          <p:cNvSpPr txBox="1">
            <a:spLocks/>
          </p:cNvSpPr>
          <p:nvPr/>
        </p:nvSpPr>
        <p:spPr>
          <a:xfrm>
            <a:off x="4442829" y="2583976"/>
            <a:ext cx="1539000" cy="1965702"/>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200" dirty="0"/>
              <a:t>Submitting the finished thesis</a:t>
            </a:r>
            <a:endParaRPr lang="fi-FI" sz="2200" dirty="0"/>
          </a:p>
        </p:txBody>
      </p:sp>
      <p:sp>
        <p:nvSpPr>
          <p:cNvPr id="11" name="Text Placeholder 11">
            <a:extLst>
              <a:ext uri="{FF2B5EF4-FFF2-40B4-BE49-F238E27FC236}">
                <a16:creationId xmlns:a16="http://schemas.microsoft.com/office/drawing/2014/main" id="{C9E2E797-7B84-CA49-BBD3-482F2CC41AF7}"/>
              </a:ext>
            </a:extLst>
          </p:cNvPr>
          <p:cNvSpPr txBox="1">
            <a:spLocks/>
          </p:cNvSpPr>
          <p:nvPr/>
        </p:nvSpPr>
        <p:spPr>
          <a:xfrm>
            <a:off x="6705408" y="2583974"/>
            <a:ext cx="1539000" cy="1965704"/>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200" dirty="0"/>
              <a:t>Evaluation</a:t>
            </a:r>
            <a:endParaRPr lang="fi-FI" sz="2200" dirty="0"/>
          </a:p>
        </p:txBody>
      </p:sp>
      <p:sp>
        <p:nvSpPr>
          <p:cNvPr id="14" name="Text Placeholder 5">
            <a:extLst>
              <a:ext uri="{FF2B5EF4-FFF2-40B4-BE49-F238E27FC236}">
                <a16:creationId xmlns:a16="http://schemas.microsoft.com/office/drawing/2014/main" id="{CDFC4CA2-E925-624C-83BB-43186B043412}"/>
              </a:ext>
            </a:extLst>
          </p:cNvPr>
          <p:cNvSpPr txBox="1">
            <a:spLocks/>
          </p:cNvSpPr>
          <p:nvPr/>
        </p:nvSpPr>
        <p:spPr>
          <a:xfrm>
            <a:off x="899592" y="1455673"/>
            <a:ext cx="864000" cy="858852"/>
          </a:xfrm>
          <a:prstGeom prst="ellipse">
            <a:avLst/>
          </a:prstGeom>
          <a:solidFill>
            <a:schemeClr val="tx2"/>
          </a:solidFill>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solidFill>
                  <a:schemeClr val="bg1"/>
                </a:solidFill>
              </a:rPr>
              <a:t>1</a:t>
            </a:r>
            <a:endParaRPr lang="fi-FI" dirty="0">
              <a:solidFill>
                <a:schemeClr val="bg1"/>
              </a:solidFill>
            </a:endParaRPr>
          </a:p>
        </p:txBody>
      </p:sp>
      <p:sp>
        <p:nvSpPr>
          <p:cNvPr id="15" name="Text Placeholder 5">
            <a:extLst>
              <a:ext uri="{FF2B5EF4-FFF2-40B4-BE49-F238E27FC236}">
                <a16:creationId xmlns:a16="http://schemas.microsoft.com/office/drawing/2014/main" id="{6381268A-5CFE-A047-98A9-F96DECD65197}"/>
              </a:ext>
            </a:extLst>
          </p:cNvPr>
          <p:cNvSpPr txBox="1">
            <a:spLocks/>
          </p:cNvSpPr>
          <p:nvPr/>
        </p:nvSpPr>
        <p:spPr>
          <a:xfrm>
            <a:off x="2773109" y="1455673"/>
            <a:ext cx="864000" cy="858852"/>
          </a:xfrm>
          <a:prstGeom prst="ellipse">
            <a:avLst/>
          </a:prstGeom>
          <a:solidFill>
            <a:schemeClr val="tx2"/>
          </a:solidFill>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solidFill>
                  <a:schemeClr val="bg1"/>
                </a:solidFill>
              </a:rPr>
              <a:t>2</a:t>
            </a:r>
            <a:endParaRPr lang="fi-FI" dirty="0">
              <a:solidFill>
                <a:schemeClr val="bg1"/>
              </a:solidFill>
            </a:endParaRPr>
          </a:p>
        </p:txBody>
      </p:sp>
    </p:spTree>
    <p:extLst>
      <p:ext uri="{BB962C8B-B14F-4D97-AF65-F5344CB8AC3E}">
        <p14:creationId xmlns:p14="http://schemas.microsoft.com/office/powerpoint/2010/main" val="2741378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F5D9B8-6C35-FD4F-9E79-3E8D42D88BDE}"/>
              </a:ext>
            </a:extLst>
          </p:cNvPr>
          <p:cNvSpPr>
            <a:spLocks noGrp="1"/>
          </p:cNvSpPr>
          <p:nvPr>
            <p:ph type="ctrTitle"/>
          </p:nvPr>
        </p:nvSpPr>
        <p:spPr/>
        <p:txBody>
          <a:bodyPr/>
          <a:lstStyle/>
          <a:p>
            <a:r>
              <a:rPr lang="en-US" dirty="0"/>
              <a:t>1. Approval of the topic</a:t>
            </a:r>
            <a:br>
              <a:rPr lang="fi-FI" dirty="0"/>
            </a:br>
            <a:endParaRPr lang="fi-FI" dirty="0"/>
          </a:p>
        </p:txBody>
      </p:sp>
      <p:sp>
        <p:nvSpPr>
          <p:cNvPr id="3" name="Text Placeholder 2">
            <a:extLst>
              <a:ext uri="{FF2B5EF4-FFF2-40B4-BE49-F238E27FC236}">
                <a16:creationId xmlns:a16="http://schemas.microsoft.com/office/drawing/2014/main" id="{D1B22193-C3B7-44AC-98B5-40B0E53FE886}"/>
              </a:ext>
            </a:extLst>
          </p:cNvPr>
          <p:cNvSpPr>
            <a:spLocks noGrp="1"/>
          </p:cNvSpPr>
          <p:nvPr>
            <p:ph sz="quarter" idx="14"/>
          </p:nvPr>
        </p:nvSpPr>
        <p:spPr>
          <a:prstGeom prst="rect">
            <a:avLst/>
          </a:prstGeom>
        </p:spPr>
        <p:txBody>
          <a:bodyPr/>
          <a:lstStyle/>
          <a:p>
            <a:pPr marL="342900" indent="-342900">
              <a:buClr>
                <a:schemeClr val="tx2"/>
              </a:buClr>
              <a:buFont typeface="Courier New" panose="02070309020205020404" pitchFamily="49" charset="0"/>
              <a:buChar char="o"/>
            </a:pPr>
            <a:r>
              <a:rPr lang="en-US" sz="2000" dirty="0">
                <a:solidFill>
                  <a:schemeClr val="tx2"/>
                </a:solidFill>
              </a:rPr>
              <a:t>Apply for the topic as soon as you have agreed with your supervisor</a:t>
            </a:r>
            <a:endParaRPr lang="fi-FI" sz="2000" b="0" dirty="0"/>
          </a:p>
          <a:p>
            <a:pPr marL="342900" indent="-342900">
              <a:buClr>
                <a:schemeClr val="tx2"/>
              </a:buClr>
              <a:buFont typeface="Courier New" panose="02070309020205020404" pitchFamily="49" charset="0"/>
              <a:buChar char="o"/>
            </a:pPr>
            <a:r>
              <a:rPr lang="fi-FI" sz="2000" b="0" dirty="0" err="1"/>
              <a:t>The</a:t>
            </a:r>
            <a:r>
              <a:rPr lang="fi-FI" sz="2000" b="0" dirty="0"/>
              <a:t> </a:t>
            </a:r>
            <a:r>
              <a:rPr lang="fi-FI" sz="2000" b="0" dirty="0" err="1"/>
              <a:t>topic</a:t>
            </a:r>
            <a:r>
              <a:rPr lang="fi-FI" sz="2000" b="0" dirty="0"/>
              <a:t> and </a:t>
            </a:r>
            <a:r>
              <a:rPr lang="fi-FI" sz="2000" b="0" dirty="0" err="1"/>
              <a:t>supervisor</a:t>
            </a:r>
            <a:r>
              <a:rPr lang="fi-FI" sz="2000" b="0" dirty="0"/>
              <a:t> </a:t>
            </a:r>
            <a:r>
              <a:rPr lang="fi-FI" sz="2000" b="0" dirty="0" err="1"/>
              <a:t>are</a:t>
            </a:r>
            <a:r>
              <a:rPr lang="fi-FI" sz="2000" b="0" dirty="0"/>
              <a:t> </a:t>
            </a:r>
            <a:r>
              <a:rPr lang="fi-FI" sz="2000" b="0" dirty="0" err="1"/>
              <a:t>approved</a:t>
            </a:r>
            <a:r>
              <a:rPr lang="fi-FI" sz="2000" b="0" dirty="0"/>
              <a:t> in </a:t>
            </a:r>
            <a:r>
              <a:rPr lang="fi-FI" sz="2000" b="0" dirty="0" err="1"/>
              <a:t>the</a:t>
            </a:r>
            <a:r>
              <a:rPr lang="fi-FI" sz="2000" b="0" dirty="0"/>
              <a:t> </a:t>
            </a:r>
            <a:r>
              <a:rPr lang="fi-FI" sz="2000" b="0" dirty="0" err="1"/>
              <a:t>Degree</a:t>
            </a:r>
            <a:r>
              <a:rPr lang="fi-FI" sz="2000" b="0" dirty="0"/>
              <a:t> </a:t>
            </a:r>
            <a:r>
              <a:rPr lang="fi-FI" sz="2000" b="0" dirty="0" err="1"/>
              <a:t>Programme</a:t>
            </a:r>
            <a:r>
              <a:rPr lang="fi-FI" sz="2000" b="0" dirty="0"/>
              <a:t> </a:t>
            </a:r>
            <a:r>
              <a:rPr lang="fi-FI" sz="2000" b="0" dirty="0" err="1"/>
              <a:t>Committee</a:t>
            </a:r>
            <a:r>
              <a:rPr lang="fi-FI" sz="2000" b="0" dirty="0"/>
              <a:t> </a:t>
            </a:r>
            <a:r>
              <a:rPr lang="fi-FI" sz="2000" b="0" dirty="0" err="1"/>
              <a:t>meeting</a:t>
            </a:r>
            <a:endParaRPr lang="fi-FI" sz="2000" b="0" dirty="0"/>
          </a:p>
          <a:p>
            <a:pPr marL="342900" indent="-342900">
              <a:buClr>
                <a:schemeClr val="tx2"/>
              </a:buClr>
              <a:buFont typeface="Courier New" panose="02070309020205020404" pitchFamily="49" charset="0"/>
              <a:buChar char="o"/>
            </a:pPr>
            <a:r>
              <a:rPr lang="fi-FI" sz="2000" b="0" dirty="0" err="1"/>
              <a:t>Topic</a:t>
            </a:r>
            <a:r>
              <a:rPr lang="fi-FI" sz="2000" b="0" dirty="0"/>
              <a:t> ≠ </a:t>
            </a:r>
            <a:r>
              <a:rPr lang="fi-FI" sz="2000" b="0" dirty="0" err="1"/>
              <a:t>title</a:t>
            </a:r>
            <a:r>
              <a:rPr lang="fi-FI" sz="2000" b="0" dirty="0"/>
              <a:t> of </a:t>
            </a:r>
            <a:r>
              <a:rPr lang="fi-FI" sz="2000" b="0" dirty="0" err="1"/>
              <a:t>the</a:t>
            </a:r>
            <a:r>
              <a:rPr lang="fi-FI" sz="2000" b="0" dirty="0"/>
              <a:t> </a:t>
            </a:r>
            <a:r>
              <a:rPr lang="fi-FI" sz="2000" b="0" dirty="0" err="1"/>
              <a:t>thesis</a:t>
            </a:r>
            <a:r>
              <a:rPr lang="fi-FI" sz="2000" b="0" dirty="0"/>
              <a:t>, </a:t>
            </a:r>
            <a:r>
              <a:rPr lang="fi-FI" sz="2000" b="0" dirty="0" err="1"/>
              <a:t>the</a:t>
            </a:r>
            <a:r>
              <a:rPr lang="fi-FI" sz="2000" b="0" dirty="0"/>
              <a:t> </a:t>
            </a:r>
            <a:r>
              <a:rPr lang="fi-FI" sz="2000" b="0" dirty="0" err="1"/>
              <a:t>final</a:t>
            </a:r>
            <a:r>
              <a:rPr lang="fi-FI" sz="2000" b="0" dirty="0"/>
              <a:t> </a:t>
            </a:r>
            <a:r>
              <a:rPr lang="fi-FI" sz="2000" b="0" dirty="0" err="1"/>
              <a:t>title</a:t>
            </a:r>
            <a:r>
              <a:rPr lang="fi-FI" sz="2000" b="0" dirty="0"/>
              <a:t> </a:t>
            </a:r>
            <a:r>
              <a:rPr lang="fi-FI" sz="2000" b="0" dirty="0" err="1"/>
              <a:t>may</a:t>
            </a:r>
            <a:r>
              <a:rPr lang="fi-FI" sz="2000" b="0" dirty="0"/>
              <a:t> </a:t>
            </a:r>
            <a:r>
              <a:rPr lang="fi-FI" sz="2000" b="0" dirty="0" err="1"/>
              <a:t>change</a:t>
            </a:r>
            <a:endParaRPr lang="fi-FI" sz="2000" b="0" dirty="0"/>
          </a:p>
          <a:p>
            <a:pPr marL="342900" indent="-342900">
              <a:buClr>
                <a:schemeClr val="tx2"/>
              </a:buClr>
              <a:buFont typeface="Courier New" panose="02070309020205020404" pitchFamily="49" charset="0"/>
              <a:buChar char="o"/>
            </a:pPr>
            <a:r>
              <a:rPr lang="en-US" sz="2000" b="0" dirty="0"/>
              <a:t>Topic is valid for one year</a:t>
            </a:r>
          </a:p>
          <a:p>
            <a:pPr marL="342900" indent="-342900">
              <a:buClr>
                <a:schemeClr val="tx2"/>
              </a:buClr>
              <a:buFont typeface="Wingdings" panose="05000000000000000000" pitchFamily="2" charset="2"/>
              <a:buChar char="Ø"/>
            </a:pPr>
            <a:r>
              <a:rPr lang="en-US" sz="2000" b="0" dirty="0"/>
              <a:t>Submit the form 206: </a:t>
            </a:r>
            <a:r>
              <a:rPr lang="en-US" sz="2000" b="0" i="1" dirty="0"/>
              <a:t>Request for approval of Master’s thesis topic</a:t>
            </a:r>
            <a:r>
              <a:rPr lang="en-US" sz="2000" b="0" dirty="0"/>
              <a:t> to the Student Services (</a:t>
            </a:r>
            <a:r>
              <a:rPr lang="en-US" sz="2000" b="0" dirty="0" err="1"/>
              <a:t>eAge</a:t>
            </a:r>
            <a:r>
              <a:rPr lang="en-US" sz="2000" b="0" dirty="0"/>
              <a:t> or hard copy)</a:t>
            </a:r>
          </a:p>
          <a:p>
            <a:pPr marL="342900" indent="-342900">
              <a:buClr>
                <a:schemeClr val="tx2"/>
              </a:buClr>
              <a:buFont typeface="Wingdings" panose="05000000000000000000" pitchFamily="2" charset="2"/>
              <a:buChar char="Ø"/>
            </a:pPr>
            <a:endParaRPr lang="en-US" sz="200" b="0" dirty="0"/>
          </a:p>
          <a:p>
            <a:pPr>
              <a:buClr>
                <a:schemeClr val="tx2"/>
              </a:buClr>
            </a:pPr>
            <a:r>
              <a:rPr lang="fi-FI" sz="2000" b="0" dirty="0" err="1"/>
              <a:t>Note</a:t>
            </a:r>
            <a:r>
              <a:rPr lang="fi-FI" sz="2000" b="0" dirty="0"/>
              <a:t> </a:t>
            </a:r>
            <a:r>
              <a:rPr lang="fi-FI" sz="2000" b="0" dirty="0" err="1"/>
              <a:t>that</a:t>
            </a:r>
            <a:r>
              <a:rPr lang="fi-FI" sz="2000" b="0" dirty="0"/>
              <a:t> </a:t>
            </a:r>
            <a:r>
              <a:rPr lang="fi-FI" sz="2400" i="1" dirty="0" err="1">
                <a:solidFill>
                  <a:schemeClr val="tx2"/>
                </a:solidFill>
              </a:rPr>
              <a:t>the</a:t>
            </a:r>
            <a:r>
              <a:rPr lang="fi-FI" sz="2400" i="1" dirty="0">
                <a:solidFill>
                  <a:schemeClr val="tx2"/>
                </a:solidFill>
              </a:rPr>
              <a:t> </a:t>
            </a:r>
            <a:r>
              <a:rPr lang="fi-FI" sz="2400" i="1" dirty="0" err="1">
                <a:solidFill>
                  <a:schemeClr val="tx2"/>
                </a:solidFill>
              </a:rPr>
              <a:t>approval</a:t>
            </a:r>
            <a:r>
              <a:rPr lang="fi-FI" sz="2400" i="1" dirty="0">
                <a:solidFill>
                  <a:schemeClr val="tx2"/>
                </a:solidFill>
              </a:rPr>
              <a:t> of </a:t>
            </a:r>
            <a:r>
              <a:rPr lang="fi-FI" sz="2400" i="1" dirty="0" err="1">
                <a:solidFill>
                  <a:schemeClr val="tx2"/>
                </a:solidFill>
              </a:rPr>
              <a:t>the</a:t>
            </a:r>
            <a:r>
              <a:rPr lang="fi-FI" sz="2400" i="1" dirty="0">
                <a:solidFill>
                  <a:schemeClr val="tx2"/>
                </a:solidFill>
              </a:rPr>
              <a:t> </a:t>
            </a:r>
            <a:r>
              <a:rPr lang="fi-FI" sz="2400" i="1" dirty="0" err="1">
                <a:solidFill>
                  <a:schemeClr val="tx2"/>
                </a:solidFill>
              </a:rPr>
              <a:t>topic</a:t>
            </a:r>
            <a:r>
              <a:rPr lang="fi-FI" sz="2400" b="0" dirty="0">
                <a:solidFill>
                  <a:schemeClr val="tx2"/>
                </a:solidFill>
              </a:rPr>
              <a:t> </a:t>
            </a:r>
            <a:r>
              <a:rPr lang="fi-FI" sz="2000" b="0" dirty="0"/>
              <a:t>and </a:t>
            </a:r>
            <a:r>
              <a:rPr lang="fi-FI" sz="2400" i="1" dirty="0" err="1">
                <a:solidFill>
                  <a:schemeClr val="tx2"/>
                </a:solidFill>
              </a:rPr>
              <a:t>the</a:t>
            </a:r>
            <a:r>
              <a:rPr lang="fi-FI" sz="2400" i="1" dirty="0">
                <a:solidFill>
                  <a:schemeClr val="tx2"/>
                </a:solidFill>
              </a:rPr>
              <a:t> </a:t>
            </a:r>
            <a:r>
              <a:rPr lang="fi-FI" sz="2400" i="1" dirty="0" err="1">
                <a:solidFill>
                  <a:schemeClr val="tx2"/>
                </a:solidFill>
              </a:rPr>
              <a:t>grading</a:t>
            </a:r>
            <a:r>
              <a:rPr lang="fi-FI" sz="2400" i="1" dirty="0">
                <a:solidFill>
                  <a:schemeClr val="tx2"/>
                </a:solidFill>
              </a:rPr>
              <a:t> of </a:t>
            </a:r>
            <a:r>
              <a:rPr lang="fi-FI" sz="2400" i="1" dirty="0" err="1">
                <a:solidFill>
                  <a:schemeClr val="tx2"/>
                </a:solidFill>
              </a:rPr>
              <a:t>the</a:t>
            </a:r>
            <a:r>
              <a:rPr lang="fi-FI" sz="2400" i="1" dirty="0">
                <a:solidFill>
                  <a:schemeClr val="tx2"/>
                </a:solidFill>
              </a:rPr>
              <a:t> </a:t>
            </a:r>
            <a:r>
              <a:rPr lang="fi-FI" sz="2400" i="1" dirty="0" err="1">
                <a:solidFill>
                  <a:schemeClr val="tx2"/>
                </a:solidFill>
              </a:rPr>
              <a:t>thesis</a:t>
            </a:r>
            <a:r>
              <a:rPr lang="fi-FI" sz="2000" b="0" dirty="0"/>
              <a:t> </a:t>
            </a:r>
            <a:r>
              <a:rPr lang="fi-FI" sz="2000" b="0" dirty="0" err="1"/>
              <a:t>must</a:t>
            </a:r>
            <a:r>
              <a:rPr lang="fi-FI" sz="2000" b="0" dirty="0"/>
              <a:t> </a:t>
            </a:r>
            <a:r>
              <a:rPr lang="fi-FI" sz="2000" b="0" dirty="0" err="1"/>
              <a:t>be</a:t>
            </a:r>
            <a:r>
              <a:rPr lang="fi-FI" sz="2000" b="0" dirty="0"/>
              <a:t> </a:t>
            </a:r>
            <a:r>
              <a:rPr lang="fi-FI" sz="2000" b="0" dirty="0" err="1"/>
              <a:t>done</a:t>
            </a:r>
            <a:r>
              <a:rPr lang="fi-FI" sz="2000" b="0" dirty="0"/>
              <a:t> </a:t>
            </a:r>
            <a:r>
              <a:rPr lang="fi-FI" sz="2400" i="1" dirty="0">
                <a:solidFill>
                  <a:schemeClr val="tx2"/>
                </a:solidFill>
              </a:rPr>
              <a:t>in </a:t>
            </a:r>
            <a:r>
              <a:rPr lang="fi-FI" sz="2400" i="1" dirty="0" err="1">
                <a:solidFill>
                  <a:schemeClr val="tx2"/>
                </a:solidFill>
              </a:rPr>
              <a:t>separate</a:t>
            </a:r>
            <a:r>
              <a:rPr lang="fi-FI" sz="2400" i="1" dirty="0">
                <a:solidFill>
                  <a:schemeClr val="tx2"/>
                </a:solidFill>
              </a:rPr>
              <a:t> DPC </a:t>
            </a:r>
            <a:r>
              <a:rPr lang="fi-FI" sz="2400" i="1" dirty="0" err="1">
                <a:solidFill>
                  <a:schemeClr val="tx2"/>
                </a:solidFill>
              </a:rPr>
              <a:t>meetings</a:t>
            </a:r>
            <a:r>
              <a:rPr lang="fi-FI" sz="2400" i="1" dirty="0">
                <a:solidFill>
                  <a:schemeClr val="tx2"/>
                </a:solidFill>
              </a:rPr>
              <a:t>!</a:t>
            </a:r>
            <a:endParaRPr lang="fi-FI" sz="2000" b="0" dirty="0"/>
          </a:p>
          <a:p>
            <a:pPr>
              <a:buClr>
                <a:schemeClr val="tx2"/>
              </a:buClr>
            </a:pPr>
            <a:endParaRPr lang="fi-FI" sz="2000" dirty="0"/>
          </a:p>
        </p:txBody>
      </p:sp>
    </p:spTree>
    <p:extLst>
      <p:ext uri="{BB962C8B-B14F-4D97-AF65-F5344CB8AC3E}">
        <p14:creationId xmlns:p14="http://schemas.microsoft.com/office/powerpoint/2010/main" val="2759510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F48885-D7B6-E447-8AEC-2D773E70B86E}"/>
              </a:ext>
            </a:extLst>
          </p:cNvPr>
          <p:cNvSpPr>
            <a:spLocks noGrp="1"/>
          </p:cNvSpPr>
          <p:nvPr>
            <p:ph type="ctrTitle"/>
          </p:nvPr>
        </p:nvSpPr>
        <p:spPr/>
        <p:txBody>
          <a:bodyPr/>
          <a:lstStyle/>
          <a:p>
            <a:r>
              <a:rPr lang="en-US" dirty="0"/>
              <a:t>2. Maturity test</a:t>
            </a:r>
            <a:br>
              <a:rPr lang="fi-FI" dirty="0"/>
            </a:br>
            <a:endParaRPr lang="fi-FI" dirty="0"/>
          </a:p>
        </p:txBody>
      </p:sp>
      <p:sp>
        <p:nvSpPr>
          <p:cNvPr id="2" name="Text Placeholder 1">
            <a:extLst>
              <a:ext uri="{FF2B5EF4-FFF2-40B4-BE49-F238E27FC236}">
                <a16:creationId xmlns:a16="http://schemas.microsoft.com/office/drawing/2014/main" id="{20D71639-59EE-4B9A-A72B-5C5F9E34EC50}"/>
              </a:ext>
            </a:extLst>
          </p:cNvPr>
          <p:cNvSpPr>
            <a:spLocks noGrp="1"/>
          </p:cNvSpPr>
          <p:nvPr>
            <p:ph sz="quarter" idx="14"/>
          </p:nvPr>
        </p:nvSpPr>
        <p:spPr/>
        <p:txBody>
          <a:bodyPr/>
          <a:lstStyle/>
          <a:p>
            <a:pPr marL="342900" indent="-342900">
              <a:buClr>
                <a:schemeClr val="tx2"/>
              </a:buClr>
              <a:buFont typeface="Courier New" panose="02070309020205020404" pitchFamily="49" charset="0"/>
              <a:buChar char="o"/>
            </a:pPr>
            <a:r>
              <a:rPr lang="en-US" sz="2400" b="0" dirty="0"/>
              <a:t>A compulsory part of your thesis</a:t>
            </a:r>
          </a:p>
          <a:p>
            <a:pPr marL="342900" indent="-342900">
              <a:buClr>
                <a:schemeClr val="tx2"/>
              </a:buClr>
              <a:buFont typeface="Courier New" panose="02070309020205020404" pitchFamily="49" charset="0"/>
              <a:buChar char="o"/>
            </a:pPr>
            <a:r>
              <a:rPr lang="en-US" sz="2400" b="0" dirty="0"/>
              <a:t>Graded pass or fail</a:t>
            </a:r>
            <a:endParaRPr lang="fi-FI" sz="2400" b="0" dirty="0"/>
          </a:p>
          <a:p>
            <a:pPr marL="342900" indent="-342900">
              <a:buClr>
                <a:schemeClr val="tx2"/>
              </a:buClr>
              <a:buFont typeface="Courier New" panose="02070309020205020404" pitchFamily="49" charset="0"/>
              <a:buChar char="o"/>
            </a:pPr>
            <a:r>
              <a:rPr lang="en-US" sz="2400" b="0" dirty="0"/>
              <a:t>Usually done when you’re close to finishing the Master’s thesis</a:t>
            </a:r>
          </a:p>
          <a:p>
            <a:pPr marL="342900" indent="-342900">
              <a:buClr>
                <a:schemeClr val="tx2"/>
              </a:buClr>
              <a:buFont typeface="Courier New" panose="02070309020205020404" pitchFamily="49" charset="0"/>
              <a:buChar char="o"/>
            </a:pPr>
            <a:r>
              <a:rPr lang="en-US" sz="2400" b="0" dirty="0"/>
              <a:t>Deadline is the same as thesis submission</a:t>
            </a:r>
            <a:endParaRPr lang="fi-FI" sz="2400" b="0" dirty="0"/>
          </a:p>
        </p:txBody>
      </p:sp>
      <p:sp>
        <p:nvSpPr>
          <p:cNvPr id="3" name="Text Placeholder 2">
            <a:extLst>
              <a:ext uri="{FF2B5EF4-FFF2-40B4-BE49-F238E27FC236}">
                <a16:creationId xmlns:a16="http://schemas.microsoft.com/office/drawing/2014/main" id="{4226D618-604A-45B6-AD1C-4CA50EDFD2D0}"/>
              </a:ext>
            </a:extLst>
          </p:cNvPr>
          <p:cNvSpPr>
            <a:spLocks noGrp="1"/>
          </p:cNvSpPr>
          <p:nvPr>
            <p:ph type="body" sz="half" idx="4294967295"/>
          </p:nvPr>
        </p:nvSpPr>
        <p:spPr>
          <a:xfrm>
            <a:off x="395536" y="3445169"/>
            <a:ext cx="8748464" cy="1152525"/>
          </a:xfrm>
          <a:prstGeom prst="rect">
            <a:avLst/>
          </a:prstGeom>
        </p:spPr>
        <p:txBody>
          <a:bodyPr/>
          <a:lstStyle/>
          <a:p>
            <a:endParaRPr lang="en-US" dirty="0"/>
          </a:p>
          <a:p>
            <a:pPr marL="0" indent="0">
              <a:buNone/>
            </a:pPr>
            <a:r>
              <a:rPr lang="en-US" sz="2400" dirty="0"/>
              <a:t>The essay also at the same time counts as thesis presentation (since there is no thesis seminar in this </a:t>
            </a:r>
            <a:r>
              <a:rPr lang="fi-FI" sz="2400" dirty="0" err="1"/>
              <a:t>program</a:t>
            </a:r>
            <a:r>
              <a:rPr lang="fi-FI" sz="2400" dirty="0"/>
              <a:t>).</a:t>
            </a:r>
          </a:p>
        </p:txBody>
      </p:sp>
    </p:spTree>
    <p:extLst>
      <p:ext uri="{BB962C8B-B14F-4D97-AF65-F5344CB8AC3E}">
        <p14:creationId xmlns:p14="http://schemas.microsoft.com/office/powerpoint/2010/main" val="271261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What you need to know about doing a master’s thesis</a:t>
            </a:r>
          </a:p>
        </p:txBody>
      </p:sp>
      <p:sp>
        <p:nvSpPr>
          <p:cNvPr id="5" name="Content Placeholder 4"/>
          <p:cNvSpPr>
            <a:spLocks noGrp="1"/>
          </p:cNvSpPr>
          <p:nvPr>
            <p:ph sz="quarter" idx="14"/>
          </p:nvPr>
        </p:nvSpPr>
        <p:spPr/>
        <p:txBody>
          <a:bodyPr/>
          <a:lstStyle/>
          <a:p>
            <a:pPr marL="457200" indent="-457200">
              <a:buAutoNum type="arabicPeriod"/>
            </a:pPr>
            <a:r>
              <a:rPr lang="en-US" dirty="0"/>
              <a:t>What it is</a:t>
            </a:r>
          </a:p>
          <a:p>
            <a:pPr marL="457200" indent="-457200">
              <a:buAutoNum type="arabicPeriod"/>
            </a:pPr>
            <a:r>
              <a:rPr lang="en-US" dirty="0"/>
              <a:t>How to find a good topic</a:t>
            </a:r>
          </a:p>
          <a:p>
            <a:pPr marL="457200" indent="-457200">
              <a:buAutoNum type="arabicPeriod"/>
            </a:pPr>
            <a:r>
              <a:rPr lang="en-US" dirty="0"/>
              <a:t>How to manage the process</a:t>
            </a:r>
          </a:p>
          <a:p>
            <a:pPr marL="457200" indent="-457200">
              <a:buAutoNum type="arabicPeriod"/>
            </a:pPr>
            <a:r>
              <a:rPr lang="en-US" dirty="0"/>
              <a:t>How to write a good thesis</a:t>
            </a:r>
          </a:p>
          <a:p>
            <a:pPr marL="457200" indent="-457200">
              <a:buAutoNum type="arabicPeriod"/>
            </a:pPr>
            <a:r>
              <a:rPr lang="en-US" dirty="0"/>
              <a:t>How it is evaluated</a:t>
            </a:r>
          </a:p>
          <a:p>
            <a:pPr marL="457200" indent="-457200">
              <a:buAutoNum type="arabicPeriod"/>
            </a:pPr>
            <a:r>
              <a:rPr lang="en-US" dirty="0"/>
              <a:t>How to use the results and make an impact</a:t>
            </a:r>
          </a:p>
        </p:txBody>
      </p:sp>
    </p:spTree>
    <p:extLst>
      <p:ext uri="{BB962C8B-B14F-4D97-AF65-F5344CB8AC3E}">
        <p14:creationId xmlns:p14="http://schemas.microsoft.com/office/powerpoint/2010/main" val="901082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C1C904-49D2-634B-B87C-9AE4E10B60CC}"/>
              </a:ext>
            </a:extLst>
          </p:cNvPr>
          <p:cNvSpPr>
            <a:spLocks noGrp="1"/>
          </p:cNvSpPr>
          <p:nvPr>
            <p:ph type="ctrTitle"/>
          </p:nvPr>
        </p:nvSpPr>
        <p:spPr/>
        <p:txBody>
          <a:bodyPr/>
          <a:lstStyle/>
          <a:p>
            <a:r>
              <a:rPr lang="en-US" dirty="0"/>
              <a:t>3. Submitting the finished thesis</a:t>
            </a:r>
            <a:br>
              <a:rPr lang="fi-FI" dirty="0"/>
            </a:br>
            <a:endParaRPr lang="fi-FI" dirty="0"/>
          </a:p>
        </p:txBody>
      </p:sp>
      <p:sp>
        <p:nvSpPr>
          <p:cNvPr id="3" name="Text Placeholder 2"/>
          <p:cNvSpPr>
            <a:spLocks noGrp="1"/>
          </p:cNvSpPr>
          <p:nvPr>
            <p:ph type="body" sz="half" idx="4294967295"/>
          </p:nvPr>
        </p:nvSpPr>
        <p:spPr>
          <a:xfrm>
            <a:off x="182563" y="1333500"/>
            <a:ext cx="8493125" cy="3048000"/>
          </a:xfrm>
          <a:prstGeom prst="rect">
            <a:avLst/>
          </a:prstGeom>
        </p:spPr>
        <p:txBody>
          <a:bodyPr/>
          <a:lstStyle/>
          <a:p>
            <a:pPr marL="342900" indent="-342900">
              <a:buClr>
                <a:schemeClr val="tx2"/>
              </a:buClr>
              <a:buFont typeface="Courier New" panose="02070309020205020404" pitchFamily="49" charset="0"/>
              <a:buChar char="o"/>
            </a:pPr>
            <a:r>
              <a:rPr lang="fi-FI" sz="2400" b="0" dirty="0" err="1">
                <a:sym typeface="Wingdings" panose="05000000000000000000" pitchFamily="2" charset="2"/>
              </a:rPr>
              <a:t>S</a:t>
            </a:r>
            <a:r>
              <a:rPr lang="fi-FI" sz="2400" b="0" dirty="0" err="1"/>
              <a:t>ubmit</a:t>
            </a:r>
            <a:r>
              <a:rPr lang="fi-FI" sz="2400" b="0" dirty="0"/>
              <a:t> </a:t>
            </a:r>
            <a:r>
              <a:rPr lang="fi-FI" sz="2400" b="0" dirty="0" err="1"/>
              <a:t>the</a:t>
            </a:r>
            <a:r>
              <a:rPr lang="fi-FI" sz="2400" b="0" dirty="0"/>
              <a:t> </a:t>
            </a:r>
            <a:r>
              <a:rPr lang="fi-FI" sz="2400" b="0" dirty="0" err="1"/>
              <a:t>form</a:t>
            </a:r>
            <a:r>
              <a:rPr lang="fi-FI" sz="2400" b="0" dirty="0"/>
              <a:t> 207: </a:t>
            </a:r>
            <a:r>
              <a:rPr lang="fi-FI" sz="2400" b="0" i="1" dirty="0"/>
              <a:t>Evaluation and </a:t>
            </a:r>
            <a:r>
              <a:rPr lang="fi-FI" sz="2400" b="0" i="1" dirty="0" err="1"/>
              <a:t>approval</a:t>
            </a:r>
            <a:r>
              <a:rPr lang="fi-FI" sz="2400" b="0" i="1" dirty="0"/>
              <a:t> of </a:t>
            </a:r>
            <a:r>
              <a:rPr lang="fi-FI" sz="2400" b="0" i="1" dirty="0" err="1"/>
              <a:t>Master’s</a:t>
            </a:r>
            <a:r>
              <a:rPr lang="fi-FI" sz="2400" b="0" i="1" dirty="0"/>
              <a:t> </a:t>
            </a:r>
            <a:r>
              <a:rPr lang="fi-FI" sz="2400" b="0" i="1" dirty="0" err="1"/>
              <a:t>thesis</a:t>
            </a:r>
            <a:r>
              <a:rPr lang="fi-FI" sz="2400" b="0" dirty="0"/>
              <a:t> and </a:t>
            </a:r>
            <a:r>
              <a:rPr lang="fi-FI" sz="2400" b="0" dirty="0" err="1"/>
              <a:t>your</a:t>
            </a:r>
            <a:r>
              <a:rPr lang="fi-FI" sz="2400" b="0" dirty="0"/>
              <a:t> </a:t>
            </a:r>
            <a:r>
              <a:rPr lang="fi-FI" sz="2400" b="0" dirty="0" err="1"/>
              <a:t>thesis</a:t>
            </a:r>
            <a:r>
              <a:rPr lang="fi-FI" sz="2400" b="0" dirty="0"/>
              <a:t> in pdf/a </a:t>
            </a:r>
            <a:r>
              <a:rPr lang="fi-FI" sz="2400" b="0" dirty="0" err="1"/>
              <a:t>format</a:t>
            </a:r>
            <a:r>
              <a:rPr lang="fi-FI" sz="2400" b="0" dirty="0"/>
              <a:t> (</a:t>
            </a:r>
            <a:r>
              <a:rPr lang="fi-FI" sz="2400" b="0" dirty="0" err="1"/>
              <a:t>eAge</a:t>
            </a:r>
            <a:r>
              <a:rPr lang="fi-FI" sz="2400" b="0" dirty="0"/>
              <a:t>) </a:t>
            </a:r>
          </a:p>
          <a:p>
            <a:pPr marL="342900" indent="-342900">
              <a:buClr>
                <a:schemeClr val="tx2"/>
              </a:buClr>
              <a:buFont typeface="Courier New" panose="02070309020205020404" pitchFamily="49" charset="0"/>
              <a:buChar char="o"/>
            </a:pPr>
            <a:r>
              <a:rPr lang="en-US" sz="2400" b="0" dirty="0"/>
              <a:t>Send exactly the same version to your supervisor for evaluation</a:t>
            </a:r>
            <a:endParaRPr lang="fi-FI" sz="2400" b="0" dirty="0"/>
          </a:p>
          <a:p>
            <a:pPr>
              <a:buClr>
                <a:schemeClr val="tx2"/>
              </a:buClr>
            </a:pPr>
            <a:endParaRPr lang="fi-FI" sz="800" b="0" dirty="0"/>
          </a:p>
          <a:p>
            <a:r>
              <a:rPr lang="fi-FI" sz="2800" dirty="0" err="1"/>
              <a:t>Have</a:t>
            </a:r>
            <a:r>
              <a:rPr lang="fi-FI" sz="2800" dirty="0"/>
              <a:t> </a:t>
            </a:r>
            <a:r>
              <a:rPr lang="fi-FI" sz="2800" dirty="0" err="1"/>
              <a:t>you</a:t>
            </a:r>
            <a:r>
              <a:rPr lang="fi-FI" sz="2800" dirty="0"/>
              <a:t> </a:t>
            </a:r>
            <a:r>
              <a:rPr lang="fi-FI" sz="2800" dirty="0" err="1"/>
              <a:t>completed</a:t>
            </a:r>
            <a:r>
              <a:rPr lang="fi-FI" sz="2800" dirty="0"/>
              <a:t> </a:t>
            </a:r>
            <a:r>
              <a:rPr lang="fi-FI" sz="2800" dirty="0" err="1"/>
              <a:t>all</a:t>
            </a:r>
            <a:r>
              <a:rPr lang="fi-FI" sz="2800" dirty="0"/>
              <a:t> </a:t>
            </a:r>
            <a:r>
              <a:rPr lang="fi-FI" sz="2800" dirty="0" err="1"/>
              <a:t>your</a:t>
            </a:r>
            <a:r>
              <a:rPr lang="fi-FI" sz="2800" dirty="0"/>
              <a:t> </a:t>
            </a:r>
            <a:r>
              <a:rPr lang="fi-FI" sz="2800" dirty="0" err="1"/>
              <a:t>studies</a:t>
            </a:r>
            <a:r>
              <a:rPr lang="fi-FI" sz="2800" dirty="0"/>
              <a:t>? </a:t>
            </a:r>
          </a:p>
          <a:p>
            <a:pPr>
              <a:buClr>
                <a:schemeClr val="tx2"/>
              </a:buClr>
              <a:buFont typeface="Wingdings" panose="05000000000000000000" pitchFamily="2" charset="2"/>
              <a:buChar char="Ø"/>
            </a:pPr>
            <a:r>
              <a:rPr lang="fi-FI" sz="2400" dirty="0" err="1"/>
              <a:t>Also</a:t>
            </a:r>
            <a:r>
              <a:rPr lang="fi-FI" sz="2400" dirty="0"/>
              <a:t> </a:t>
            </a:r>
            <a:r>
              <a:rPr lang="fi-FI" sz="2400" dirty="0" err="1"/>
              <a:t>submit</a:t>
            </a:r>
            <a:r>
              <a:rPr lang="fi-FI" sz="2400" dirty="0"/>
              <a:t> </a:t>
            </a:r>
            <a:r>
              <a:rPr lang="fi-FI" sz="2400" dirty="0" err="1"/>
              <a:t>the</a:t>
            </a:r>
            <a:r>
              <a:rPr lang="fi-FI" sz="2400" dirty="0"/>
              <a:t> </a:t>
            </a:r>
            <a:r>
              <a:rPr lang="fi-FI" sz="2400" dirty="0" err="1"/>
              <a:t>form</a:t>
            </a:r>
            <a:r>
              <a:rPr lang="fi-FI" sz="2400" dirty="0"/>
              <a:t> </a:t>
            </a:r>
            <a:r>
              <a:rPr lang="fi-FI" sz="2400" dirty="0" err="1"/>
              <a:t>by</a:t>
            </a:r>
            <a:r>
              <a:rPr lang="fi-FI" sz="2400" dirty="0"/>
              <a:t> SISU / SISU help, </a:t>
            </a:r>
            <a:r>
              <a:rPr lang="fi-FI" sz="2400" dirty="0" err="1"/>
              <a:t>https</a:t>
            </a:r>
            <a:r>
              <a:rPr lang="fi-FI" sz="2400" dirty="0"/>
              <a:t>://</a:t>
            </a:r>
            <a:r>
              <a:rPr lang="fi-FI" sz="2400" dirty="0" err="1"/>
              <a:t>wiki.aalto.fi</a:t>
            </a:r>
            <a:r>
              <a:rPr lang="fi-FI" sz="2400" dirty="0"/>
              <a:t>/</a:t>
            </a:r>
            <a:r>
              <a:rPr lang="fi-FI" sz="2400" dirty="0" err="1"/>
              <a:t>pages</a:t>
            </a:r>
            <a:r>
              <a:rPr lang="fi-FI" sz="2400" dirty="0"/>
              <a:t>/</a:t>
            </a:r>
            <a:r>
              <a:rPr lang="fi-FI" sz="2400" dirty="0" err="1"/>
              <a:t>viewpage.action?pageId</a:t>
            </a:r>
            <a:r>
              <a:rPr lang="fi-FI" sz="2400" dirty="0"/>
              <a:t>=118689795</a:t>
            </a:r>
            <a:endParaRPr lang="fi-FI" sz="2400" b="0" dirty="0"/>
          </a:p>
          <a:p>
            <a:endParaRPr lang="en-US" sz="2400" dirty="0"/>
          </a:p>
        </p:txBody>
      </p:sp>
    </p:spTree>
    <p:extLst>
      <p:ext uri="{BB962C8B-B14F-4D97-AF65-F5344CB8AC3E}">
        <p14:creationId xmlns:p14="http://schemas.microsoft.com/office/powerpoint/2010/main" val="3655853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D8E329-9F79-234A-8AC7-B9C52DA7B107}"/>
              </a:ext>
            </a:extLst>
          </p:cNvPr>
          <p:cNvSpPr>
            <a:spLocks noGrp="1"/>
          </p:cNvSpPr>
          <p:nvPr>
            <p:ph type="ctrTitle"/>
          </p:nvPr>
        </p:nvSpPr>
        <p:spPr/>
        <p:txBody>
          <a:bodyPr/>
          <a:lstStyle/>
          <a:p>
            <a:r>
              <a:rPr lang="en-US" dirty="0"/>
              <a:t>Checklist before submitting master’s thesis</a:t>
            </a:r>
            <a:br>
              <a:rPr lang="fi-FI" dirty="0"/>
            </a:br>
            <a:endParaRPr lang="fi-FI" dirty="0"/>
          </a:p>
        </p:txBody>
      </p:sp>
      <p:sp>
        <p:nvSpPr>
          <p:cNvPr id="3" name="Text Placeholder 2">
            <a:extLst>
              <a:ext uri="{FF2B5EF4-FFF2-40B4-BE49-F238E27FC236}">
                <a16:creationId xmlns:a16="http://schemas.microsoft.com/office/drawing/2014/main" id="{E52DC327-FDB0-4E43-8F48-52BD7F967074}"/>
              </a:ext>
            </a:extLst>
          </p:cNvPr>
          <p:cNvSpPr>
            <a:spLocks noGrp="1"/>
          </p:cNvSpPr>
          <p:nvPr>
            <p:ph type="body" sz="half" idx="4294967295"/>
          </p:nvPr>
        </p:nvSpPr>
        <p:spPr>
          <a:xfrm>
            <a:off x="292963" y="1489348"/>
            <a:ext cx="7303373" cy="3125788"/>
          </a:xfrm>
          <a:prstGeom prst="rect">
            <a:avLst/>
          </a:prstGeom>
        </p:spPr>
        <p:txBody>
          <a:bodyPr/>
          <a:lstStyle/>
          <a:p>
            <a:pPr marL="342900" indent="-342900">
              <a:buClr>
                <a:schemeClr val="tx2"/>
              </a:buClr>
              <a:buFont typeface="Wingdings" panose="05000000000000000000" pitchFamily="2" charset="2"/>
              <a:buChar char="ü"/>
            </a:pPr>
            <a:r>
              <a:rPr lang="fi-FI" sz="2400" b="0" dirty="0" err="1"/>
              <a:t>You</a:t>
            </a:r>
            <a:r>
              <a:rPr lang="fi-FI" sz="2400" b="0" dirty="0"/>
              <a:t> </a:t>
            </a:r>
            <a:r>
              <a:rPr lang="fi-FI" sz="2400" b="0" dirty="0" err="1"/>
              <a:t>have</a:t>
            </a:r>
            <a:r>
              <a:rPr lang="fi-FI" sz="2400" b="0" dirty="0"/>
              <a:t> </a:t>
            </a:r>
            <a:r>
              <a:rPr lang="fi-FI" sz="2400" b="0" dirty="0" err="1"/>
              <a:t>had</a:t>
            </a:r>
            <a:r>
              <a:rPr lang="fi-FI" sz="2400" b="0" dirty="0"/>
              <a:t> </a:t>
            </a:r>
            <a:r>
              <a:rPr lang="fi-FI" sz="2400" b="0" dirty="0" err="1"/>
              <a:t>your</a:t>
            </a:r>
            <a:r>
              <a:rPr lang="fi-FI" sz="2400" b="0" dirty="0"/>
              <a:t> </a:t>
            </a:r>
            <a:r>
              <a:rPr lang="fi-FI" sz="2400" i="1" dirty="0" err="1">
                <a:solidFill>
                  <a:schemeClr val="tx2"/>
                </a:solidFill>
              </a:rPr>
              <a:t>topic</a:t>
            </a:r>
            <a:r>
              <a:rPr lang="fi-FI" sz="2400" i="1" dirty="0">
                <a:solidFill>
                  <a:schemeClr val="tx2"/>
                </a:solidFill>
              </a:rPr>
              <a:t> </a:t>
            </a:r>
            <a:r>
              <a:rPr lang="fi-FI" sz="2400" i="1" dirty="0" err="1">
                <a:solidFill>
                  <a:schemeClr val="tx2"/>
                </a:solidFill>
              </a:rPr>
              <a:t>approved</a:t>
            </a:r>
            <a:r>
              <a:rPr lang="fi-FI" sz="2400" i="1" dirty="0">
                <a:solidFill>
                  <a:schemeClr val="tx2"/>
                </a:solidFill>
              </a:rPr>
              <a:t> </a:t>
            </a:r>
            <a:r>
              <a:rPr lang="fi-FI" sz="2400" b="0" dirty="0"/>
              <a:t>and </a:t>
            </a:r>
            <a:r>
              <a:rPr lang="fi-FI" sz="2400" i="1" dirty="0" err="1">
                <a:solidFill>
                  <a:schemeClr val="tx2"/>
                </a:solidFill>
              </a:rPr>
              <a:t>it’s</a:t>
            </a:r>
            <a:r>
              <a:rPr lang="fi-FI" sz="2400" i="1" dirty="0">
                <a:solidFill>
                  <a:schemeClr val="tx2"/>
                </a:solidFill>
              </a:rPr>
              <a:t> </a:t>
            </a:r>
            <a:r>
              <a:rPr lang="fi-FI" sz="2400" i="1" dirty="0" err="1">
                <a:solidFill>
                  <a:schemeClr val="tx2"/>
                </a:solidFill>
              </a:rPr>
              <a:t>valid</a:t>
            </a:r>
            <a:endParaRPr lang="fi-FI" sz="2400" i="1" dirty="0">
              <a:solidFill>
                <a:schemeClr val="tx2"/>
              </a:solidFill>
            </a:endParaRPr>
          </a:p>
          <a:p>
            <a:pPr marL="342900" indent="-342900">
              <a:buClr>
                <a:schemeClr val="tx2"/>
              </a:buClr>
              <a:buFont typeface="Wingdings" panose="05000000000000000000" pitchFamily="2" charset="2"/>
              <a:buChar char="ü"/>
            </a:pPr>
            <a:r>
              <a:rPr lang="fi-FI" sz="2400" b="0" dirty="0" err="1"/>
              <a:t>You</a:t>
            </a:r>
            <a:r>
              <a:rPr lang="fi-FI" sz="2400" b="0" dirty="0"/>
              <a:t> </a:t>
            </a:r>
            <a:r>
              <a:rPr lang="fi-FI" sz="2400" b="0" dirty="0" err="1"/>
              <a:t>are</a:t>
            </a:r>
            <a:r>
              <a:rPr lang="fi-FI" sz="2400" b="0" dirty="0"/>
              <a:t> </a:t>
            </a:r>
            <a:r>
              <a:rPr lang="fi-FI" sz="2400" i="1" dirty="0" err="1">
                <a:solidFill>
                  <a:schemeClr val="tx2"/>
                </a:solidFill>
              </a:rPr>
              <a:t>enrolled</a:t>
            </a:r>
            <a:r>
              <a:rPr lang="fi-FI" sz="2400" b="0" dirty="0"/>
              <a:t> for </a:t>
            </a:r>
            <a:r>
              <a:rPr lang="fi-FI" sz="2400" b="0" dirty="0" err="1"/>
              <a:t>the</a:t>
            </a:r>
            <a:r>
              <a:rPr lang="fi-FI" sz="2400" b="0" dirty="0"/>
              <a:t> </a:t>
            </a:r>
            <a:r>
              <a:rPr lang="fi-FI" sz="2400" b="0" dirty="0" err="1"/>
              <a:t>semester</a:t>
            </a:r>
            <a:endParaRPr lang="fi-FI" sz="2400" b="0" dirty="0"/>
          </a:p>
          <a:p>
            <a:pPr marL="342900" indent="-342900">
              <a:buClr>
                <a:schemeClr val="tx2"/>
              </a:buClr>
              <a:buFont typeface="Wingdings" panose="05000000000000000000" pitchFamily="2" charset="2"/>
              <a:buChar char="ü"/>
            </a:pPr>
            <a:r>
              <a:rPr lang="fi-FI" sz="2400" b="0" dirty="0" err="1"/>
              <a:t>You</a:t>
            </a:r>
            <a:r>
              <a:rPr lang="fi-FI" sz="2400" b="0" dirty="0"/>
              <a:t> </a:t>
            </a:r>
            <a:r>
              <a:rPr lang="fi-FI" sz="2400" b="0" dirty="0" err="1"/>
              <a:t>have</a:t>
            </a:r>
            <a:r>
              <a:rPr lang="fi-FI" sz="2400" b="0" dirty="0"/>
              <a:t> </a:t>
            </a:r>
            <a:r>
              <a:rPr lang="fi-FI" sz="2400" b="0" dirty="0" err="1"/>
              <a:t>written</a:t>
            </a:r>
            <a:r>
              <a:rPr lang="fi-FI" sz="2400" b="0" dirty="0"/>
              <a:t> </a:t>
            </a:r>
            <a:r>
              <a:rPr lang="fi-FI" sz="2400" i="1" dirty="0" err="1">
                <a:solidFill>
                  <a:schemeClr val="tx2"/>
                </a:solidFill>
              </a:rPr>
              <a:t>the</a:t>
            </a:r>
            <a:r>
              <a:rPr lang="fi-FI" sz="2400" i="1" dirty="0">
                <a:solidFill>
                  <a:schemeClr val="tx2"/>
                </a:solidFill>
              </a:rPr>
              <a:t> </a:t>
            </a:r>
            <a:r>
              <a:rPr lang="fi-FI" sz="2400" i="1" dirty="0" err="1">
                <a:solidFill>
                  <a:schemeClr val="tx2"/>
                </a:solidFill>
              </a:rPr>
              <a:t>maturity</a:t>
            </a:r>
            <a:r>
              <a:rPr lang="fi-FI" sz="2400" i="1" dirty="0">
                <a:solidFill>
                  <a:schemeClr val="tx2"/>
                </a:solidFill>
              </a:rPr>
              <a:t> </a:t>
            </a:r>
            <a:r>
              <a:rPr lang="fi-FI" sz="2400" i="1" dirty="0" err="1">
                <a:solidFill>
                  <a:schemeClr val="tx2"/>
                </a:solidFill>
              </a:rPr>
              <a:t>essay</a:t>
            </a:r>
            <a:r>
              <a:rPr lang="fi-FI" sz="2400" i="1" dirty="0">
                <a:solidFill>
                  <a:schemeClr val="tx2"/>
                </a:solidFill>
              </a:rPr>
              <a:t> </a:t>
            </a:r>
          </a:p>
          <a:p>
            <a:pPr marL="342900" indent="-342900">
              <a:buClr>
                <a:schemeClr val="tx2"/>
              </a:buClr>
              <a:buFont typeface="Wingdings" panose="05000000000000000000" pitchFamily="2" charset="2"/>
              <a:buChar char="ü"/>
            </a:pPr>
            <a:r>
              <a:rPr lang="en-US" sz="2400" b="0" dirty="0"/>
              <a:t>You have got </a:t>
            </a:r>
            <a:r>
              <a:rPr lang="en-US" sz="2400" i="1" dirty="0">
                <a:solidFill>
                  <a:schemeClr val="tx2"/>
                </a:solidFill>
              </a:rPr>
              <a:t>a permission </a:t>
            </a:r>
            <a:r>
              <a:rPr lang="en-US" sz="2400" b="0" dirty="0"/>
              <a:t>for submission </a:t>
            </a:r>
            <a:r>
              <a:rPr lang="en-US" sz="2400" i="1" dirty="0">
                <a:solidFill>
                  <a:schemeClr val="tx2"/>
                </a:solidFill>
              </a:rPr>
              <a:t>from your supervisor </a:t>
            </a:r>
          </a:p>
          <a:p>
            <a:pPr>
              <a:buClr>
                <a:schemeClr val="tx2"/>
              </a:buClr>
            </a:pPr>
            <a:endParaRPr lang="en-US" sz="800" b="0" dirty="0"/>
          </a:p>
        </p:txBody>
      </p:sp>
    </p:spTree>
    <p:extLst>
      <p:ext uri="{BB962C8B-B14F-4D97-AF65-F5344CB8AC3E}">
        <p14:creationId xmlns:p14="http://schemas.microsoft.com/office/powerpoint/2010/main" val="3362879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C535FD-C973-3D42-A7D5-23C02D70BF3B}"/>
              </a:ext>
            </a:extLst>
          </p:cNvPr>
          <p:cNvSpPr>
            <a:spLocks noGrp="1"/>
          </p:cNvSpPr>
          <p:nvPr>
            <p:ph type="ctrTitle"/>
          </p:nvPr>
        </p:nvSpPr>
        <p:spPr/>
        <p:txBody>
          <a:bodyPr/>
          <a:lstStyle/>
          <a:p>
            <a:r>
              <a:rPr lang="en-US" dirty="0"/>
              <a:t>4. Evaluation and approval of the master’s thesis</a:t>
            </a:r>
            <a:br>
              <a:rPr lang="fi-FI" dirty="0"/>
            </a:br>
            <a:endParaRPr lang="fi-FI" dirty="0"/>
          </a:p>
        </p:txBody>
      </p:sp>
      <p:sp>
        <p:nvSpPr>
          <p:cNvPr id="3" name="Text Placeholder 2">
            <a:extLst>
              <a:ext uri="{FF2B5EF4-FFF2-40B4-BE49-F238E27FC236}">
                <a16:creationId xmlns:a16="http://schemas.microsoft.com/office/drawing/2014/main" id="{0D2D757B-4E24-4073-8817-982D3ACEBABF}"/>
              </a:ext>
            </a:extLst>
          </p:cNvPr>
          <p:cNvSpPr>
            <a:spLocks noGrp="1"/>
          </p:cNvSpPr>
          <p:nvPr>
            <p:ph type="body" sz="half" idx="4294967295"/>
          </p:nvPr>
        </p:nvSpPr>
        <p:spPr>
          <a:xfrm>
            <a:off x="395536" y="1705372"/>
            <a:ext cx="6145213" cy="3014662"/>
          </a:xfrm>
          <a:prstGeom prst="rect">
            <a:avLst/>
          </a:prstGeom>
        </p:spPr>
        <p:txBody>
          <a:bodyPr/>
          <a:lstStyle/>
          <a:p>
            <a:pPr marL="342900" indent="-342900">
              <a:buClr>
                <a:schemeClr val="tx2"/>
              </a:buClr>
              <a:buFont typeface="Courier New" panose="02070309020205020404" pitchFamily="49" charset="0"/>
              <a:buChar char="o"/>
            </a:pPr>
            <a:r>
              <a:rPr lang="fi-FI" sz="2400" b="0" dirty="0"/>
              <a:t>The </a:t>
            </a:r>
            <a:r>
              <a:rPr lang="fi-FI" sz="2400" b="0" dirty="0" err="1"/>
              <a:t>thesis</a:t>
            </a:r>
            <a:r>
              <a:rPr lang="fi-FI" sz="2400" b="0" dirty="0"/>
              <a:t> is </a:t>
            </a:r>
            <a:r>
              <a:rPr lang="fi-FI" sz="2400" b="0" dirty="0" err="1"/>
              <a:t>approved</a:t>
            </a:r>
            <a:r>
              <a:rPr lang="fi-FI" sz="2400" b="0" dirty="0"/>
              <a:t> and </a:t>
            </a:r>
            <a:r>
              <a:rPr lang="fi-FI" sz="2400" b="0" dirty="0" err="1"/>
              <a:t>evaluated</a:t>
            </a:r>
            <a:r>
              <a:rPr lang="fi-FI" sz="2400" b="0" dirty="0"/>
              <a:t> </a:t>
            </a:r>
            <a:r>
              <a:rPr lang="fi-FI" sz="2400" b="0" dirty="0" err="1"/>
              <a:t>by</a:t>
            </a:r>
            <a:r>
              <a:rPr lang="fi-FI" sz="2400" b="0" dirty="0"/>
              <a:t> </a:t>
            </a:r>
            <a:r>
              <a:rPr lang="fi-FI" sz="2400" b="0" dirty="0" err="1"/>
              <a:t>Degree</a:t>
            </a:r>
            <a:r>
              <a:rPr lang="fi-FI" sz="2400" b="0" dirty="0"/>
              <a:t> Programme </a:t>
            </a:r>
            <a:r>
              <a:rPr lang="fi-FI" sz="2400" b="0" dirty="0" err="1"/>
              <a:t>Committee</a:t>
            </a:r>
            <a:r>
              <a:rPr lang="fi-FI" sz="2400" b="0" dirty="0"/>
              <a:t> </a:t>
            </a:r>
          </a:p>
          <a:p>
            <a:pPr marL="342900" indent="-342900">
              <a:buClr>
                <a:schemeClr val="tx2"/>
              </a:buClr>
              <a:buFont typeface="Courier New" panose="02070309020205020404" pitchFamily="49" charset="0"/>
              <a:buChar char="o"/>
            </a:pPr>
            <a:r>
              <a:rPr lang="fi-FI" sz="2400" b="0" dirty="0"/>
              <a:t>Evaluation is </a:t>
            </a:r>
            <a:r>
              <a:rPr lang="fi-FI" sz="2400" b="0" dirty="0" err="1"/>
              <a:t>based</a:t>
            </a:r>
            <a:r>
              <a:rPr lang="fi-FI" sz="2400" b="0" dirty="0"/>
              <a:t> on </a:t>
            </a:r>
            <a:r>
              <a:rPr lang="fi-FI" sz="2400" b="0" dirty="0" err="1"/>
              <a:t>the</a:t>
            </a:r>
            <a:r>
              <a:rPr lang="fi-FI" sz="2400" b="0" dirty="0"/>
              <a:t> </a:t>
            </a:r>
            <a:r>
              <a:rPr lang="fi-FI" sz="2400" b="0" dirty="0" err="1"/>
              <a:t>supervisor’s</a:t>
            </a:r>
            <a:r>
              <a:rPr lang="fi-FI" sz="2400" b="0" dirty="0"/>
              <a:t> </a:t>
            </a:r>
            <a:r>
              <a:rPr lang="fi-FI" sz="2400" b="0" dirty="0" err="1"/>
              <a:t>statement</a:t>
            </a:r>
            <a:r>
              <a:rPr lang="fi-FI" sz="2400" b="0" dirty="0"/>
              <a:t> and </a:t>
            </a:r>
            <a:r>
              <a:rPr lang="fi-FI" sz="2400" b="0" dirty="0" err="1"/>
              <a:t>grade</a:t>
            </a:r>
            <a:r>
              <a:rPr lang="fi-FI" sz="2400" b="0" dirty="0"/>
              <a:t> </a:t>
            </a:r>
            <a:r>
              <a:rPr lang="fi-FI" sz="2400" b="0" dirty="0" err="1"/>
              <a:t>proposal</a:t>
            </a:r>
            <a:endParaRPr lang="fi-FI" sz="2400" b="0" dirty="0"/>
          </a:p>
          <a:p>
            <a:pPr marL="342900" indent="-342900">
              <a:buFont typeface="Arial" panose="020B0604020202020204" pitchFamily="34" charset="0"/>
              <a:buChar char="•"/>
            </a:pPr>
            <a:endParaRPr lang="fi-FI" sz="800" b="0" dirty="0"/>
          </a:p>
          <a:p>
            <a:endParaRPr lang="fi-FI" dirty="0"/>
          </a:p>
        </p:txBody>
      </p:sp>
    </p:spTree>
    <p:extLst>
      <p:ext uri="{BB962C8B-B14F-4D97-AF65-F5344CB8AC3E}">
        <p14:creationId xmlns:p14="http://schemas.microsoft.com/office/powerpoint/2010/main" val="2931760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B96F-B6E1-954B-AED8-FC8E0621B36C}"/>
              </a:ext>
            </a:extLst>
          </p:cNvPr>
          <p:cNvSpPr>
            <a:spLocks noGrp="1"/>
          </p:cNvSpPr>
          <p:nvPr>
            <p:ph type="ctrTitle"/>
          </p:nvPr>
        </p:nvSpPr>
        <p:spPr/>
        <p:txBody>
          <a:bodyPr/>
          <a:lstStyle/>
          <a:p>
            <a:r>
              <a:rPr lang="en-US" dirty="0"/>
              <a:t>Graduation schedule</a:t>
            </a:r>
            <a:br>
              <a:rPr lang="fi-FI" dirty="0"/>
            </a:br>
            <a:endParaRPr lang="fi-FI" dirty="0"/>
          </a:p>
        </p:txBody>
      </p:sp>
      <p:sp>
        <p:nvSpPr>
          <p:cNvPr id="3" name="Text Placeholder 2"/>
          <p:cNvSpPr>
            <a:spLocks noGrp="1"/>
          </p:cNvSpPr>
          <p:nvPr>
            <p:ph sz="quarter" idx="14"/>
          </p:nvPr>
        </p:nvSpPr>
        <p:spPr>
          <a:xfrm>
            <a:off x="468314" y="1261611"/>
            <a:ext cx="1223366" cy="3336083"/>
          </a:xfrm>
        </p:spPr>
        <p:txBody>
          <a:bodyPr/>
          <a:lstStyle/>
          <a:p>
            <a:pPr>
              <a:buClr>
                <a:schemeClr val="tx2"/>
              </a:buClr>
            </a:pPr>
            <a:r>
              <a:rPr lang="en-US" sz="1400" b="0" dirty="0">
                <a:sym typeface="Wingdings" panose="05000000000000000000" pitchFamily="2" charset="2"/>
              </a:rPr>
              <a:t>Deadline for submitting degree certificate application = </a:t>
            </a:r>
            <a:r>
              <a:rPr lang="en-US" sz="1600" i="1" dirty="0">
                <a:solidFill>
                  <a:schemeClr val="tx2"/>
                </a:solidFill>
                <a:sym typeface="Wingdings" panose="05000000000000000000" pitchFamily="2" charset="2"/>
              </a:rPr>
              <a:t>Graduation date</a:t>
            </a:r>
            <a:r>
              <a:rPr lang="en-US" sz="1400" b="0" dirty="0">
                <a:sym typeface="Wingdings" panose="05000000000000000000" pitchFamily="2" charset="2"/>
              </a:rPr>
              <a:t> on degree certificate</a:t>
            </a:r>
          </a:p>
          <a:p>
            <a:pPr marL="342900" indent="-342900">
              <a:buClr>
                <a:schemeClr val="tx2"/>
              </a:buClr>
              <a:buFont typeface="Courier New" panose="02070309020205020404" pitchFamily="49" charset="0"/>
              <a:buChar char="o"/>
            </a:pPr>
            <a:endParaRPr lang="en-US" sz="1200" b="0" dirty="0"/>
          </a:p>
          <a:p>
            <a:endParaRPr lang="fi-FI" sz="1400" dirty="0"/>
          </a:p>
        </p:txBody>
      </p:sp>
      <p:pic>
        <p:nvPicPr>
          <p:cNvPr id="5" name="Picture 4">
            <a:extLst>
              <a:ext uri="{FF2B5EF4-FFF2-40B4-BE49-F238E27FC236}">
                <a16:creationId xmlns:a16="http://schemas.microsoft.com/office/drawing/2014/main" id="{4E329434-F48A-8A3D-1881-F0CBBA79EBFF}"/>
              </a:ext>
            </a:extLst>
          </p:cNvPr>
          <p:cNvPicPr>
            <a:picLocks noChangeAspect="1"/>
          </p:cNvPicPr>
          <p:nvPr/>
        </p:nvPicPr>
        <p:blipFill>
          <a:blip r:embed="rId2"/>
          <a:stretch>
            <a:fillRect/>
          </a:stretch>
        </p:blipFill>
        <p:spPr>
          <a:xfrm>
            <a:off x="1649160" y="1117306"/>
            <a:ext cx="7420723" cy="2820314"/>
          </a:xfrm>
          <a:prstGeom prst="rect">
            <a:avLst/>
          </a:prstGeom>
        </p:spPr>
      </p:pic>
    </p:spTree>
    <p:extLst>
      <p:ext uri="{BB962C8B-B14F-4D97-AF65-F5344CB8AC3E}">
        <p14:creationId xmlns:p14="http://schemas.microsoft.com/office/powerpoint/2010/main" val="2364543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F3ED-886E-884B-B6FD-4634EA97610A}"/>
              </a:ext>
            </a:extLst>
          </p:cNvPr>
          <p:cNvSpPr>
            <a:spLocks noGrp="1"/>
          </p:cNvSpPr>
          <p:nvPr>
            <p:ph type="ctrTitle"/>
          </p:nvPr>
        </p:nvSpPr>
        <p:spPr/>
        <p:txBody>
          <a:bodyPr/>
          <a:lstStyle/>
          <a:p>
            <a:r>
              <a:rPr lang="fi-FI" dirty="0" err="1"/>
              <a:t>Where</a:t>
            </a:r>
            <a:r>
              <a:rPr lang="fi-FI" dirty="0"/>
              <a:t> to </a:t>
            </a:r>
            <a:r>
              <a:rPr lang="fi-FI" dirty="0" err="1"/>
              <a:t>find</a:t>
            </a:r>
            <a:r>
              <a:rPr lang="fi-FI" dirty="0"/>
              <a:t> </a:t>
            </a:r>
            <a:r>
              <a:rPr lang="fi-FI" dirty="0" err="1"/>
              <a:t>information</a:t>
            </a:r>
            <a:endParaRPr lang="fi-FI" dirty="0"/>
          </a:p>
        </p:txBody>
      </p:sp>
      <p:sp>
        <p:nvSpPr>
          <p:cNvPr id="3" name="Content Placeholder 2">
            <a:extLst>
              <a:ext uri="{FF2B5EF4-FFF2-40B4-BE49-F238E27FC236}">
                <a16:creationId xmlns:a16="http://schemas.microsoft.com/office/drawing/2014/main" id="{57BEFF85-6859-E447-8963-28D990144C72}"/>
              </a:ext>
            </a:extLst>
          </p:cNvPr>
          <p:cNvSpPr>
            <a:spLocks noGrp="1"/>
          </p:cNvSpPr>
          <p:nvPr>
            <p:ph sz="quarter" idx="14"/>
          </p:nvPr>
        </p:nvSpPr>
        <p:spPr>
          <a:xfrm>
            <a:off x="2698055" y="1321617"/>
            <a:ext cx="6191227" cy="3336083"/>
          </a:xfrm>
        </p:spPr>
        <p:txBody>
          <a:bodyPr/>
          <a:lstStyle/>
          <a:p>
            <a:r>
              <a:rPr lang="fi-FI" sz="1800" dirty="0" err="1"/>
              <a:t>All</a:t>
            </a:r>
            <a:r>
              <a:rPr lang="fi-FI" sz="1800" dirty="0"/>
              <a:t> </a:t>
            </a:r>
            <a:r>
              <a:rPr lang="fi-FI" sz="1800" dirty="0" err="1"/>
              <a:t>relevant</a:t>
            </a:r>
            <a:r>
              <a:rPr lang="fi-FI" sz="1800" dirty="0"/>
              <a:t> </a:t>
            </a:r>
            <a:r>
              <a:rPr lang="fi-FI" sz="1800" dirty="0" err="1"/>
              <a:t>information</a:t>
            </a:r>
            <a:r>
              <a:rPr lang="fi-FI" sz="1800" dirty="0"/>
              <a:t> is on </a:t>
            </a:r>
            <a:r>
              <a:rPr lang="fi-FI" sz="1800" dirty="0" err="1"/>
              <a:t>the</a:t>
            </a:r>
            <a:r>
              <a:rPr lang="fi-FI" sz="1800" dirty="0"/>
              <a:t> </a:t>
            </a:r>
            <a:r>
              <a:rPr lang="fi-FI" sz="1800" dirty="0" err="1"/>
              <a:t>master’s</a:t>
            </a:r>
            <a:r>
              <a:rPr lang="fi-FI" sz="1800" dirty="0"/>
              <a:t> </a:t>
            </a:r>
            <a:r>
              <a:rPr lang="fi-FI" sz="1800" dirty="0" err="1"/>
              <a:t>thesis</a:t>
            </a:r>
            <a:r>
              <a:rPr lang="fi-FI" sz="1800" dirty="0"/>
              <a:t> </a:t>
            </a:r>
            <a:r>
              <a:rPr lang="fi-FI" sz="1800" dirty="0" err="1"/>
              <a:t>page</a:t>
            </a:r>
            <a:endParaRPr lang="fi-FI" sz="1800" dirty="0"/>
          </a:p>
          <a:p>
            <a:r>
              <a:rPr lang="fi-FI" sz="1800" dirty="0">
                <a:hlinkClick r:id="rId2"/>
              </a:rPr>
              <a:t>https://mycourses.aalto.fi/course/view.php?id=41665</a:t>
            </a:r>
            <a:r>
              <a:rPr lang="fi-FI" sz="1800" dirty="0"/>
              <a:t> </a:t>
            </a:r>
          </a:p>
          <a:p>
            <a:endParaRPr lang="fi-FI" sz="1800" dirty="0"/>
          </a:p>
          <a:p>
            <a:endParaRPr lang="fi-FI" sz="1800" dirty="0"/>
          </a:p>
        </p:txBody>
      </p:sp>
      <p:sp>
        <p:nvSpPr>
          <p:cNvPr id="4" name="Footer Placeholder 3">
            <a:extLst>
              <a:ext uri="{FF2B5EF4-FFF2-40B4-BE49-F238E27FC236}">
                <a16:creationId xmlns:a16="http://schemas.microsoft.com/office/drawing/2014/main" id="{12D6F8C1-0497-8C47-8E75-D0025F4948E5}"/>
              </a:ext>
            </a:extLst>
          </p:cNvPr>
          <p:cNvSpPr>
            <a:spLocks noGrp="1"/>
          </p:cNvSpPr>
          <p:nvPr>
            <p:ph type="ftr" sz="quarter" idx="16"/>
          </p:nvPr>
        </p:nvSpPr>
        <p:spPr/>
        <p:txBody>
          <a:bodyPr/>
          <a:lstStyle/>
          <a:p>
            <a:pPr>
              <a:defRPr/>
            </a:pPr>
            <a:endParaRPr lang="fi-FI" dirty="0"/>
          </a:p>
        </p:txBody>
      </p:sp>
      <p:sp>
        <p:nvSpPr>
          <p:cNvPr id="7" name="Oval 6">
            <a:extLst>
              <a:ext uri="{FF2B5EF4-FFF2-40B4-BE49-F238E27FC236}">
                <a16:creationId xmlns:a16="http://schemas.microsoft.com/office/drawing/2014/main" id="{3E750986-E152-DE43-BBE0-F6A81C893AAD}"/>
              </a:ext>
            </a:extLst>
          </p:cNvPr>
          <p:cNvSpPr/>
          <p:nvPr/>
        </p:nvSpPr>
        <p:spPr>
          <a:xfrm>
            <a:off x="4399048" y="2247478"/>
            <a:ext cx="2376264" cy="1130424"/>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600" dirty="0"/>
              <a:t>Make sure to </a:t>
            </a:r>
            <a:r>
              <a:rPr lang="fi-FI" sz="1600" dirty="0" err="1"/>
              <a:t>read</a:t>
            </a:r>
            <a:r>
              <a:rPr lang="fi-FI" sz="1600" dirty="0"/>
              <a:t> </a:t>
            </a:r>
            <a:r>
              <a:rPr lang="fi-FI" sz="1600" dirty="0" err="1"/>
              <a:t>the</a:t>
            </a:r>
            <a:r>
              <a:rPr lang="fi-FI" sz="1600" dirty="0"/>
              <a:t> </a:t>
            </a:r>
            <a:r>
              <a:rPr lang="fi-FI" sz="1600" dirty="0" err="1"/>
              <a:t>special</a:t>
            </a:r>
            <a:r>
              <a:rPr lang="fi-FI" sz="1600" dirty="0"/>
              <a:t>  </a:t>
            </a:r>
            <a:r>
              <a:rPr lang="fi-FI" sz="1600" dirty="0" err="1"/>
              <a:t>instructions</a:t>
            </a:r>
            <a:r>
              <a:rPr lang="fi-FI" sz="1600" dirty="0"/>
              <a:t> for IEM </a:t>
            </a:r>
          </a:p>
        </p:txBody>
      </p:sp>
      <p:sp>
        <p:nvSpPr>
          <p:cNvPr id="11" name="Oval 10">
            <a:extLst>
              <a:ext uri="{FF2B5EF4-FFF2-40B4-BE49-F238E27FC236}">
                <a16:creationId xmlns:a16="http://schemas.microsoft.com/office/drawing/2014/main" id="{6507A73C-E227-B847-BCB4-572E54FBB672}"/>
              </a:ext>
            </a:extLst>
          </p:cNvPr>
          <p:cNvSpPr/>
          <p:nvPr/>
        </p:nvSpPr>
        <p:spPr>
          <a:xfrm>
            <a:off x="4211960" y="3683294"/>
            <a:ext cx="2995714" cy="914400"/>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i-FI" dirty="0" err="1"/>
              <a:t>Check</a:t>
            </a:r>
            <a:r>
              <a:rPr lang="fi-FI" dirty="0"/>
              <a:t> </a:t>
            </a:r>
            <a:r>
              <a:rPr lang="fi-FI" dirty="0" err="1"/>
              <a:t>the</a:t>
            </a:r>
            <a:r>
              <a:rPr lang="fi-FI" dirty="0"/>
              <a:t> </a:t>
            </a:r>
            <a:r>
              <a:rPr lang="fi-FI" dirty="0" err="1"/>
              <a:t>deadlines</a:t>
            </a:r>
            <a:r>
              <a:rPr lang="fi-FI" dirty="0"/>
              <a:t>!</a:t>
            </a:r>
          </a:p>
        </p:txBody>
      </p:sp>
      <p:pic>
        <p:nvPicPr>
          <p:cNvPr id="5" name="Picture 4">
            <a:extLst>
              <a:ext uri="{FF2B5EF4-FFF2-40B4-BE49-F238E27FC236}">
                <a16:creationId xmlns:a16="http://schemas.microsoft.com/office/drawing/2014/main" id="{2B190C70-25FF-AC02-0A67-87E2505FE917}"/>
              </a:ext>
            </a:extLst>
          </p:cNvPr>
          <p:cNvPicPr>
            <a:picLocks noChangeAspect="1"/>
          </p:cNvPicPr>
          <p:nvPr/>
        </p:nvPicPr>
        <p:blipFill>
          <a:blip r:embed="rId3"/>
          <a:stretch>
            <a:fillRect/>
          </a:stretch>
        </p:blipFill>
        <p:spPr>
          <a:xfrm>
            <a:off x="321791" y="1255787"/>
            <a:ext cx="2176882" cy="3174258"/>
          </a:xfrm>
          <a:prstGeom prst="rect">
            <a:avLst/>
          </a:prstGeom>
        </p:spPr>
      </p:pic>
    </p:spTree>
    <p:extLst>
      <p:ext uri="{BB962C8B-B14F-4D97-AF65-F5344CB8AC3E}">
        <p14:creationId xmlns:p14="http://schemas.microsoft.com/office/powerpoint/2010/main" val="3787065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Writing a good thesis</a:t>
            </a:r>
          </a:p>
        </p:txBody>
      </p:sp>
    </p:spTree>
    <p:extLst>
      <p:ext uri="{BB962C8B-B14F-4D97-AF65-F5344CB8AC3E}">
        <p14:creationId xmlns:p14="http://schemas.microsoft.com/office/powerpoint/2010/main" val="173992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112E7-7F46-044E-BF59-2B672F37E08B}"/>
              </a:ext>
            </a:extLst>
          </p:cNvPr>
          <p:cNvSpPr>
            <a:spLocks noGrp="1"/>
          </p:cNvSpPr>
          <p:nvPr>
            <p:ph type="ctrTitle"/>
          </p:nvPr>
        </p:nvSpPr>
        <p:spPr/>
        <p:txBody>
          <a:bodyPr/>
          <a:lstStyle/>
          <a:p>
            <a:r>
              <a:rPr lang="fi-FI" dirty="0" err="1"/>
              <a:t>The</a:t>
            </a:r>
            <a:r>
              <a:rPr lang="fi-FI" dirty="0"/>
              <a:t> </a:t>
            </a:r>
            <a:r>
              <a:rPr lang="fi-FI" dirty="0" err="1"/>
              <a:t>research</a:t>
            </a:r>
            <a:r>
              <a:rPr lang="fi-FI" dirty="0"/>
              <a:t> </a:t>
            </a:r>
            <a:r>
              <a:rPr lang="fi-FI" dirty="0" err="1"/>
              <a:t>process</a:t>
            </a:r>
            <a:endParaRPr lang="fi-FI" dirty="0"/>
          </a:p>
        </p:txBody>
      </p:sp>
      <p:sp>
        <p:nvSpPr>
          <p:cNvPr id="3" name="Content Placeholder 2">
            <a:extLst>
              <a:ext uri="{FF2B5EF4-FFF2-40B4-BE49-F238E27FC236}">
                <a16:creationId xmlns:a16="http://schemas.microsoft.com/office/drawing/2014/main" id="{3BC1DA34-D1FD-9A44-9A17-C6FC0624C6E4}"/>
              </a:ext>
            </a:extLst>
          </p:cNvPr>
          <p:cNvSpPr>
            <a:spLocks noGrp="1"/>
          </p:cNvSpPr>
          <p:nvPr>
            <p:ph sz="quarter" idx="14"/>
          </p:nvPr>
        </p:nvSpPr>
        <p:spPr>
          <a:xfrm>
            <a:off x="468314" y="1261611"/>
            <a:ext cx="8207374" cy="3468097"/>
          </a:xfrm>
        </p:spPr>
        <p:txBody>
          <a:bodyPr>
            <a:normAutofit fontScale="92500" lnSpcReduction="20000"/>
          </a:bodyPr>
          <a:lstStyle/>
          <a:p>
            <a:pPr marL="342900" indent="-342900">
              <a:buFont typeface="Arial" panose="020B0604020202020204" pitchFamily="34" charset="0"/>
              <a:buChar char="•"/>
            </a:pPr>
            <a:r>
              <a:rPr lang="en-US" dirty="0"/>
              <a:t>Research question(s) and scope</a:t>
            </a:r>
          </a:p>
          <a:p>
            <a:pPr marL="342900" indent="-342900">
              <a:buFont typeface="Arial" panose="020B0604020202020204" pitchFamily="34" charset="0"/>
              <a:buChar char="•"/>
            </a:pPr>
            <a:r>
              <a:rPr lang="en-US" dirty="0"/>
              <a:t>Read/understand Relevant literature</a:t>
            </a:r>
          </a:p>
          <a:p>
            <a:pPr marL="580500" lvl="1" indent="-342900">
              <a:buFont typeface="Arial" panose="020B0604020202020204" pitchFamily="34" charset="0"/>
              <a:buChar char="•"/>
            </a:pPr>
            <a:r>
              <a:rPr lang="en-US" dirty="0"/>
              <a:t>Existing knowledge and concepts</a:t>
            </a:r>
          </a:p>
          <a:p>
            <a:pPr marL="342900" indent="-342900">
              <a:buFont typeface="Arial" panose="020B0604020202020204" pitchFamily="34" charset="0"/>
              <a:buChar char="•"/>
            </a:pPr>
            <a:r>
              <a:rPr lang="en-US" dirty="0"/>
              <a:t>Understand the empirical context (e.g., company)</a:t>
            </a:r>
          </a:p>
          <a:p>
            <a:pPr marL="342900" indent="-342900">
              <a:buFont typeface="Arial" panose="020B0604020202020204" pitchFamily="34" charset="0"/>
              <a:buChar char="•"/>
            </a:pPr>
            <a:r>
              <a:rPr lang="en-US" dirty="0"/>
              <a:t>Study design</a:t>
            </a:r>
          </a:p>
          <a:p>
            <a:pPr marL="580500" lvl="1" indent="-342900">
              <a:buFont typeface="Arial" panose="020B0604020202020204" pitchFamily="34" charset="0"/>
              <a:buChar char="•"/>
            </a:pPr>
            <a:r>
              <a:rPr lang="en-US" dirty="0"/>
              <a:t>Methods</a:t>
            </a:r>
          </a:p>
          <a:p>
            <a:pPr marL="580500" lvl="1" indent="-342900">
              <a:buFont typeface="Arial" panose="020B0604020202020204" pitchFamily="34" charset="0"/>
              <a:buChar char="•"/>
            </a:pPr>
            <a:r>
              <a:rPr lang="en-US" dirty="0"/>
              <a:t>Sampling and data collection</a:t>
            </a:r>
          </a:p>
          <a:p>
            <a:pPr marL="580500" lvl="1" indent="-342900">
              <a:buFont typeface="Arial" panose="020B0604020202020204" pitchFamily="34" charset="0"/>
              <a:buChar char="•"/>
            </a:pPr>
            <a:r>
              <a:rPr lang="en-US" dirty="0"/>
              <a:t>Data analysis</a:t>
            </a:r>
          </a:p>
          <a:p>
            <a:pPr marL="342900" indent="-342900">
              <a:buFont typeface="Arial" panose="020B0604020202020204" pitchFamily="34" charset="0"/>
              <a:buChar char="•"/>
            </a:pPr>
            <a:r>
              <a:rPr lang="en-US" dirty="0"/>
              <a:t>Draw conclusions and write the thesis document</a:t>
            </a:r>
          </a:p>
          <a:p>
            <a:pPr marL="580500" lvl="1" indent="-342900">
              <a:buFont typeface="Arial" panose="020B0604020202020204" pitchFamily="34" charset="0"/>
              <a:buChar char="•"/>
            </a:pPr>
            <a:r>
              <a:rPr lang="en-US" dirty="0"/>
              <a:t>Report results of analysis</a:t>
            </a:r>
          </a:p>
          <a:p>
            <a:pPr marL="580500" lvl="1" indent="-342900">
              <a:buFont typeface="Arial" panose="020B0604020202020204" pitchFamily="34" charset="0"/>
              <a:buChar char="•"/>
            </a:pPr>
            <a:r>
              <a:rPr lang="en-US" dirty="0"/>
              <a:t>Clarify answers to the research question(s), identify implications</a:t>
            </a:r>
          </a:p>
          <a:p>
            <a:pPr marL="580500" lvl="1" indent="-342900">
              <a:buFont typeface="Arial" panose="020B0604020202020204" pitchFamily="34" charset="0"/>
              <a:buChar char="•"/>
            </a:pPr>
            <a:r>
              <a:rPr lang="en-US" dirty="0"/>
              <a:t>Limitations</a:t>
            </a:r>
          </a:p>
          <a:p>
            <a:endParaRPr lang="fi-FI" dirty="0"/>
          </a:p>
        </p:txBody>
      </p:sp>
      <p:sp>
        <p:nvSpPr>
          <p:cNvPr id="4" name="Footer Placeholder 3">
            <a:extLst>
              <a:ext uri="{FF2B5EF4-FFF2-40B4-BE49-F238E27FC236}">
                <a16:creationId xmlns:a16="http://schemas.microsoft.com/office/drawing/2014/main" id="{0263479A-1AA4-B34E-A3C9-B0ADBB1BA349}"/>
              </a:ext>
            </a:extLst>
          </p:cNvPr>
          <p:cNvSpPr>
            <a:spLocks noGrp="1"/>
          </p:cNvSpPr>
          <p:nvPr>
            <p:ph type="ftr" sz="quarter" idx="16"/>
          </p:nvPr>
        </p:nvSpPr>
        <p:spPr/>
        <p:txBody>
          <a:bodyPr/>
          <a:lstStyle/>
          <a:p>
            <a:pPr>
              <a:defRPr/>
            </a:pPr>
            <a:endParaRPr lang="fi-FI" dirty="0"/>
          </a:p>
        </p:txBody>
      </p:sp>
      <p:sp>
        <p:nvSpPr>
          <p:cNvPr id="5" name="Oval 4">
            <a:extLst>
              <a:ext uri="{FF2B5EF4-FFF2-40B4-BE49-F238E27FC236}">
                <a16:creationId xmlns:a16="http://schemas.microsoft.com/office/drawing/2014/main" id="{D4572E69-EC46-DB43-99E4-9469A528DEE6}"/>
              </a:ext>
            </a:extLst>
          </p:cNvPr>
          <p:cNvSpPr/>
          <p:nvPr/>
        </p:nvSpPr>
        <p:spPr>
          <a:xfrm>
            <a:off x="6444208" y="973579"/>
            <a:ext cx="2376264" cy="1130424"/>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600" dirty="0" err="1"/>
              <a:t>This</a:t>
            </a:r>
            <a:r>
              <a:rPr lang="fi-FI" sz="1600" dirty="0"/>
              <a:t> </a:t>
            </a:r>
            <a:r>
              <a:rPr lang="fi-FI" sz="1600" dirty="0" err="1"/>
              <a:t>also</a:t>
            </a:r>
            <a:r>
              <a:rPr lang="fi-FI" sz="1600" dirty="0"/>
              <a:t> </a:t>
            </a:r>
            <a:r>
              <a:rPr lang="fi-FI" sz="1600" dirty="0" err="1"/>
              <a:t>gives</a:t>
            </a:r>
            <a:r>
              <a:rPr lang="fi-FI" sz="1600" dirty="0"/>
              <a:t> </a:t>
            </a:r>
            <a:r>
              <a:rPr lang="fi-FI" sz="1600" dirty="0" err="1"/>
              <a:t>you</a:t>
            </a:r>
            <a:r>
              <a:rPr lang="fi-FI" sz="1600" dirty="0"/>
              <a:t> a </a:t>
            </a:r>
            <a:r>
              <a:rPr lang="fi-FI" sz="1600" dirty="0" err="1"/>
              <a:t>rough</a:t>
            </a:r>
            <a:r>
              <a:rPr lang="fi-FI" sz="1600" dirty="0"/>
              <a:t> </a:t>
            </a:r>
            <a:r>
              <a:rPr lang="fi-FI" sz="1600" dirty="0" err="1"/>
              <a:t>structure</a:t>
            </a:r>
            <a:r>
              <a:rPr lang="fi-FI" sz="1600" dirty="0"/>
              <a:t> for </a:t>
            </a:r>
            <a:r>
              <a:rPr lang="fi-FI" sz="1600" dirty="0" err="1"/>
              <a:t>the</a:t>
            </a:r>
            <a:r>
              <a:rPr lang="fi-FI" sz="1600" dirty="0"/>
              <a:t> </a:t>
            </a:r>
            <a:r>
              <a:rPr lang="fi-FI" sz="1600" dirty="0" err="1"/>
              <a:t>thesis</a:t>
            </a:r>
            <a:endParaRPr lang="fi-FI" sz="1600" dirty="0"/>
          </a:p>
        </p:txBody>
      </p:sp>
    </p:spTree>
    <p:extLst>
      <p:ext uri="{BB962C8B-B14F-4D97-AF65-F5344CB8AC3E}">
        <p14:creationId xmlns:p14="http://schemas.microsoft.com/office/powerpoint/2010/main" val="1057432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Straight Connector 85"/>
          <p:cNvCxnSpPr/>
          <p:nvPr/>
        </p:nvCxnSpPr>
        <p:spPr>
          <a:xfrm>
            <a:off x="36231" y="3039879"/>
            <a:ext cx="8784648" cy="0"/>
          </a:xfrm>
          <a:prstGeom prst="line">
            <a:avLst/>
          </a:prstGeom>
          <a:ln w="635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33353" y="3966059"/>
            <a:ext cx="8787526" cy="0"/>
          </a:xfrm>
          <a:prstGeom prst="line">
            <a:avLst/>
          </a:prstGeom>
          <a:ln w="6350" cmpd="sng">
            <a:solidFill>
              <a:schemeClr val="tx1"/>
            </a:solidFill>
            <a:prstDash val="dot"/>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p:txBody>
          <a:bodyPr/>
          <a:lstStyle/>
          <a:p>
            <a:r>
              <a:rPr lang="en-US" dirty="0"/>
              <a:t>The generic thesis process</a:t>
            </a:r>
          </a:p>
        </p:txBody>
      </p:sp>
      <p:cxnSp>
        <p:nvCxnSpPr>
          <p:cNvPr id="23" name="Straight Connector 22"/>
          <p:cNvCxnSpPr/>
          <p:nvPr/>
        </p:nvCxnSpPr>
        <p:spPr>
          <a:xfrm>
            <a:off x="704619" y="2612023"/>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280683" y="2184167"/>
            <a:ext cx="0" cy="855712"/>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231" y="4224491"/>
            <a:ext cx="730969" cy="338554"/>
          </a:xfrm>
          <a:prstGeom prst="rect">
            <a:avLst/>
          </a:prstGeom>
          <a:noFill/>
        </p:spPr>
        <p:txBody>
          <a:bodyPr wrap="none" lIns="0" tIns="0" rIns="0" bIns="0" rtlCol="0">
            <a:spAutoFit/>
          </a:bodyPr>
          <a:lstStyle/>
          <a:p>
            <a:r>
              <a:rPr lang="en-US" sz="1100" b="1" dirty="0"/>
              <a:t>New</a:t>
            </a:r>
          </a:p>
          <a:p>
            <a:r>
              <a:rPr lang="en-US" sz="1100" b="1" dirty="0"/>
              <a:t>knowledge</a:t>
            </a:r>
          </a:p>
        </p:txBody>
      </p:sp>
      <p:sp>
        <p:nvSpPr>
          <p:cNvPr id="31" name="TextBox 30"/>
          <p:cNvSpPr txBox="1"/>
          <p:nvPr/>
        </p:nvSpPr>
        <p:spPr>
          <a:xfrm>
            <a:off x="36231" y="3338909"/>
            <a:ext cx="730969" cy="338554"/>
          </a:xfrm>
          <a:prstGeom prst="rect">
            <a:avLst/>
          </a:prstGeom>
          <a:noFill/>
        </p:spPr>
        <p:txBody>
          <a:bodyPr wrap="none" lIns="0" tIns="0" rIns="0" bIns="0" rtlCol="0">
            <a:spAutoFit/>
          </a:bodyPr>
          <a:lstStyle/>
          <a:p>
            <a:r>
              <a:rPr lang="en-US" sz="1100" b="1" dirty="0"/>
              <a:t>Existing</a:t>
            </a:r>
          </a:p>
          <a:p>
            <a:r>
              <a:rPr lang="en-US" sz="1100" b="1" dirty="0"/>
              <a:t>knowledge</a:t>
            </a:r>
          </a:p>
        </p:txBody>
      </p:sp>
      <p:cxnSp>
        <p:nvCxnSpPr>
          <p:cNvPr id="7" name="Straight Connector 6"/>
          <p:cNvCxnSpPr/>
          <p:nvPr/>
        </p:nvCxnSpPr>
        <p:spPr>
          <a:xfrm>
            <a:off x="1280683" y="2611946"/>
            <a:ext cx="939210"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821993" y="3223416"/>
            <a:ext cx="969316" cy="216866"/>
          </a:xfrm>
          <a:prstGeom prst="rect">
            <a:avLst/>
          </a:prstGeom>
          <a:solidFill>
            <a:srgbClr val="FFFFFF"/>
          </a:solidFill>
        </p:spPr>
        <p:txBody>
          <a:bodyPr wrap="none" lIns="0" tIns="0" rIns="0" bIns="0" rtlCol="0" anchor="ctr">
            <a:spAutoFit/>
          </a:bodyPr>
          <a:lstStyle/>
          <a:p>
            <a:r>
              <a:rPr lang="en-US" sz="1600" b="1" dirty="0"/>
              <a:t>Synthesis</a:t>
            </a:r>
          </a:p>
        </p:txBody>
      </p:sp>
      <p:sp>
        <p:nvSpPr>
          <p:cNvPr id="50" name="TextBox 49"/>
          <p:cNvSpPr txBox="1"/>
          <p:nvPr/>
        </p:nvSpPr>
        <p:spPr>
          <a:xfrm>
            <a:off x="35496" y="2496299"/>
            <a:ext cx="564257" cy="169277"/>
          </a:xfrm>
          <a:prstGeom prst="rect">
            <a:avLst/>
          </a:prstGeom>
          <a:noFill/>
        </p:spPr>
        <p:txBody>
          <a:bodyPr wrap="none" lIns="0" tIns="0" rIns="0" bIns="0" rtlCol="0">
            <a:spAutoFit/>
          </a:bodyPr>
          <a:lstStyle/>
          <a:p>
            <a:r>
              <a:rPr lang="en-US" sz="1100" b="1" dirty="0"/>
              <a:t>Problem</a:t>
            </a:r>
          </a:p>
        </p:txBody>
      </p:sp>
      <p:sp>
        <p:nvSpPr>
          <p:cNvPr id="35" name="TextBox 34"/>
          <p:cNvSpPr txBox="1"/>
          <p:nvPr/>
        </p:nvSpPr>
        <p:spPr>
          <a:xfrm>
            <a:off x="6447493" y="1519546"/>
            <a:ext cx="1197143" cy="246221"/>
          </a:xfrm>
          <a:prstGeom prst="rect">
            <a:avLst/>
          </a:prstGeom>
          <a:noFill/>
        </p:spPr>
        <p:txBody>
          <a:bodyPr wrap="none" lIns="0" tIns="0" rIns="0" bIns="0" rtlCol="0">
            <a:spAutoFit/>
          </a:bodyPr>
          <a:lstStyle/>
          <a:p>
            <a:r>
              <a:rPr lang="en-US" sz="1600" b="1" dirty="0"/>
              <a:t>Implications</a:t>
            </a:r>
          </a:p>
        </p:txBody>
      </p:sp>
      <p:sp>
        <p:nvSpPr>
          <p:cNvPr id="36" name="TextBox 35"/>
          <p:cNvSpPr txBox="1"/>
          <p:nvPr/>
        </p:nvSpPr>
        <p:spPr>
          <a:xfrm>
            <a:off x="4103812" y="1519546"/>
            <a:ext cx="1836340" cy="246221"/>
          </a:xfrm>
          <a:prstGeom prst="rect">
            <a:avLst/>
          </a:prstGeom>
          <a:noFill/>
        </p:spPr>
        <p:txBody>
          <a:bodyPr wrap="none" lIns="0" tIns="0" rIns="0" bIns="0" rtlCol="0">
            <a:spAutoFit/>
          </a:bodyPr>
          <a:lstStyle/>
          <a:p>
            <a:r>
              <a:rPr lang="en-US" sz="1600" b="1" dirty="0"/>
              <a:t>Empirical research</a:t>
            </a:r>
          </a:p>
        </p:txBody>
      </p:sp>
      <p:sp>
        <p:nvSpPr>
          <p:cNvPr id="37" name="TextBox 36"/>
          <p:cNvSpPr txBox="1"/>
          <p:nvPr/>
        </p:nvSpPr>
        <p:spPr>
          <a:xfrm>
            <a:off x="2483768" y="1273324"/>
            <a:ext cx="1117193" cy="492443"/>
          </a:xfrm>
          <a:prstGeom prst="rect">
            <a:avLst/>
          </a:prstGeom>
          <a:noFill/>
        </p:spPr>
        <p:txBody>
          <a:bodyPr wrap="none" lIns="0" tIns="0" rIns="0" bIns="0" rtlCol="0">
            <a:spAutoFit/>
          </a:bodyPr>
          <a:lstStyle/>
          <a:p>
            <a:pPr algn="ctr"/>
            <a:r>
              <a:rPr lang="en-US" sz="1600" b="1" dirty="0"/>
              <a:t>Conceptual </a:t>
            </a:r>
          </a:p>
          <a:p>
            <a:pPr algn="ctr"/>
            <a:r>
              <a:rPr lang="en-US" sz="1600" b="1" dirty="0"/>
              <a:t>basis</a:t>
            </a:r>
          </a:p>
        </p:txBody>
      </p:sp>
      <p:sp>
        <p:nvSpPr>
          <p:cNvPr id="38" name="TextBox 37"/>
          <p:cNvSpPr txBox="1"/>
          <p:nvPr/>
        </p:nvSpPr>
        <p:spPr>
          <a:xfrm>
            <a:off x="1584160" y="1519546"/>
            <a:ext cx="455854" cy="246221"/>
          </a:xfrm>
          <a:prstGeom prst="rect">
            <a:avLst/>
          </a:prstGeom>
          <a:noFill/>
        </p:spPr>
        <p:txBody>
          <a:bodyPr wrap="none" lIns="0" tIns="0" rIns="0" bIns="0" rtlCol="0">
            <a:spAutoFit/>
          </a:bodyPr>
          <a:lstStyle/>
          <a:p>
            <a:r>
              <a:rPr lang="en-US" sz="1600" b="1" dirty="0"/>
              <a:t>Intro</a:t>
            </a:r>
          </a:p>
        </p:txBody>
      </p:sp>
      <p:sp>
        <p:nvSpPr>
          <p:cNvPr id="39" name="TextBox 38"/>
          <p:cNvSpPr txBox="1"/>
          <p:nvPr/>
        </p:nvSpPr>
        <p:spPr>
          <a:xfrm>
            <a:off x="7887653" y="1519546"/>
            <a:ext cx="1231206" cy="246221"/>
          </a:xfrm>
          <a:prstGeom prst="rect">
            <a:avLst/>
          </a:prstGeom>
          <a:noFill/>
        </p:spPr>
        <p:txBody>
          <a:bodyPr wrap="none" lIns="0" tIns="0" rIns="0" bIns="0" rtlCol="0">
            <a:spAutoFit/>
          </a:bodyPr>
          <a:lstStyle/>
          <a:p>
            <a:r>
              <a:rPr lang="en-US" sz="1600" b="1" dirty="0"/>
              <a:t>Conclusions</a:t>
            </a:r>
          </a:p>
        </p:txBody>
      </p:sp>
      <p:grpSp>
        <p:nvGrpSpPr>
          <p:cNvPr id="3" name="Group 2"/>
          <p:cNvGrpSpPr/>
          <p:nvPr/>
        </p:nvGrpSpPr>
        <p:grpSpPr>
          <a:xfrm>
            <a:off x="2220527" y="2611946"/>
            <a:ext cx="1544466" cy="1519632"/>
            <a:chOff x="2220527" y="2611946"/>
            <a:chExt cx="1544466" cy="1519632"/>
          </a:xfrm>
        </p:grpSpPr>
        <p:cxnSp>
          <p:nvCxnSpPr>
            <p:cNvPr id="8" name="Straight Connector 7"/>
            <p:cNvCxnSpPr/>
            <p:nvPr/>
          </p:nvCxnSpPr>
          <p:spPr>
            <a:xfrm>
              <a:off x="2376320" y="3499869"/>
              <a:ext cx="13886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220527" y="2611946"/>
              <a:ext cx="155793" cy="864087"/>
            </a:xfrm>
            <a:prstGeom prst="line">
              <a:avLst/>
            </a:prstGeom>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a:xfrm>
              <a:off x="3635896" y="3235884"/>
              <a:ext cx="87624" cy="191931"/>
            </a:xfrm>
            <a:prstGeom prst="roundRect">
              <a:avLst>
                <a:gd name="adj" fmla="val 0"/>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3" name="Rounded Rectangle 42"/>
            <p:cNvSpPr/>
            <p:nvPr/>
          </p:nvSpPr>
          <p:spPr>
            <a:xfrm>
              <a:off x="2843808" y="3235884"/>
              <a:ext cx="576064" cy="202225"/>
            </a:xfrm>
            <a:prstGeom prst="roundRect">
              <a:avLst>
                <a:gd name="adj" fmla="val 0"/>
              </a:avLst>
            </a:prstGeom>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4" name="Rounded Rectangle 43"/>
            <p:cNvSpPr/>
            <p:nvPr/>
          </p:nvSpPr>
          <p:spPr>
            <a:xfrm>
              <a:off x="2447764" y="2611946"/>
              <a:ext cx="45719" cy="834608"/>
            </a:xfrm>
            <a:prstGeom prst="roundRect">
              <a:avLst>
                <a:gd name="adj" fmla="val 0"/>
              </a:avLst>
            </a:prstGeom>
            <a:solidFill>
              <a:srgbClr val="FFFFFF"/>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5" name="Rounded Rectangle 44"/>
            <p:cNvSpPr/>
            <p:nvPr/>
          </p:nvSpPr>
          <p:spPr>
            <a:xfrm>
              <a:off x="2555776" y="2988793"/>
              <a:ext cx="216024" cy="447654"/>
            </a:xfrm>
            <a:prstGeom prst="roundRect">
              <a:avLst>
                <a:gd name="adj" fmla="val 0"/>
              </a:avLst>
            </a:prstGeom>
            <a:solidFill>
              <a:srgbClr val="FFFFFF"/>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6" name="TextBox 45"/>
            <p:cNvSpPr txBox="1"/>
            <p:nvPr/>
          </p:nvSpPr>
          <p:spPr>
            <a:xfrm>
              <a:off x="2530334" y="2616215"/>
              <a:ext cx="688427" cy="189759"/>
            </a:xfrm>
            <a:prstGeom prst="rect">
              <a:avLst/>
            </a:prstGeom>
            <a:solidFill>
              <a:srgbClr val="FFFFFF"/>
            </a:solidFill>
          </p:spPr>
          <p:txBody>
            <a:bodyPr wrap="none" lIns="0" tIns="0" rIns="0" bIns="0" rtlCol="0">
              <a:spAutoFit/>
            </a:bodyPr>
            <a:lstStyle/>
            <a:p>
              <a:r>
                <a:rPr lang="en-US" sz="700" b="1" dirty="0"/>
                <a:t>Why the</a:t>
              </a:r>
            </a:p>
            <a:p>
              <a:r>
                <a:rPr lang="en-US" sz="700" b="1" dirty="0"/>
                <a:t>problem exists?</a:t>
              </a:r>
            </a:p>
          </p:txBody>
        </p:sp>
        <p:sp>
          <p:nvSpPr>
            <p:cNvPr id="47" name="TextBox 46"/>
            <p:cNvSpPr txBox="1"/>
            <p:nvPr/>
          </p:nvSpPr>
          <p:spPr>
            <a:xfrm>
              <a:off x="2804319" y="2988954"/>
              <a:ext cx="615553" cy="94879"/>
            </a:xfrm>
            <a:prstGeom prst="rect">
              <a:avLst/>
            </a:prstGeom>
            <a:solidFill>
              <a:srgbClr val="FFFFFF"/>
            </a:solidFill>
          </p:spPr>
          <p:txBody>
            <a:bodyPr wrap="none" lIns="0" tIns="0" rIns="0" bIns="0" rtlCol="0">
              <a:spAutoFit/>
            </a:bodyPr>
            <a:lstStyle/>
            <a:p>
              <a:r>
                <a:rPr lang="en-US" sz="700" b="1" dirty="0"/>
                <a:t>Key  concepts</a:t>
              </a:r>
            </a:p>
          </p:txBody>
        </p:sp>
        <p:sp>
          <p:nvSpPr>
            <p:cNvPr id="48" name="TextBox 47"/>
            <p:cNvSpPr txBox="1"/>
            <p:nvPr/>
          </p:nvSpPr>
          <p:spPr>
            <a:xfrm>
              <a:off x="2876454" y="3217540"/>
              <a:ext cx="543418" cy="215444"/>
            </a:xfrm>
            <a:prstGeom prst="rect">
              <a:avLst/>
            </a:prstGeom>
            <a:noFill/>
          </p:spPr>
          <p:txBody>
            <a:bodyPr wrap="none" lIns="0" tIns="0" rIns="0" bIns="0" rtlCol="0">
              <a:spAutoFit/>
            </a:bodyPr>
            <a:lstStyle/>
            <a:p>
              <a:r>
                <a:rPr lang="en-US" sz="700" b="1"/>
                <a:t>Key</a:t>
              </a:r>
            </a:p>
            <a:p>
              <a:r>
                <a:rPr lang="en-US" sz="700" b="1" dirty="0"/>
                <a:t>mechanisms</a:t>
              </a:r>
            </a:p>
          </p:txBody>
        </p:sp>
        <p:sp>
          <p:nvSpPr>
            <p:cNvPr id="63" name="TextBox 62"/>
            <p:cNvSpPr txBox="1"/>
            <p:nvPr/>
          </p:nvSpPr>
          <p:spPr>
            <a:xfrm>
              <a:off x="2411760" y="3577580"/>
              <a:ext cx="1248928" cy="553998"/>
            </a:xfrm>
            <a:prstGeom prst="rect">
              <a:avLst/>
            </a:prstGeom>
            <a:solidFill>
              <a:srgbClr val="FFFFFF"/>
            </a:solidFill>
          </p:spPr>
          <p:txBody>
            <a:bodyPr wrap="square" lIns="0" tIns="0" rIns="0" bIns="0" rtlCol="0">
              <a:spAutoFit/>
            </a:bodyPr>
            <a:lstStyle/>
            <a:p>
              <a:pPr algn="ctr"/>
              <a:r>
                <a:rPr lang="en-US" sz="900" b="1" dirty="0"/>
                <a:t>Review of existing concepts &amp; knowledge for the use of empirical research</a:t>
              </a:r>
            </a:p>
          </p:txBody>
        </p:sp>
      </p:grpSp>
      <p:cxnSp>
        <p:nvCxnSpPr>
          <p:cNvPr id="66" name="Straight Arrow Connector 65"/>
          <p:cNvCxnSpPr>
            <a:stCxn id="69" idx="3"/>
            <a:endCxn id="71" idx="1"/>
          </p:cNvCxnSpPr>
          <p:nvPr/>
        </p:nvCxnSpPr>
        <p:spPr>
          <a:xfrm>
            <a:off x="2211352" y="2448242"/>
            <a:ext cx="5745024" cy="0"/>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68" name="TextBox 67"/>
          <p:cNvSpPr txBox="1"/>
          <p:nvPr/>
        </p:nvSpPr>
        <p:spPr>
          <a:xfrm>
            <a:off x="1403648" y="2363603"/>
            <a:ext cx="512961" cy="169277"/>
          </a:xfrm>
          <a:prstGeom prst="rect">
            <a:avLst/>
          </a:prstGeom>
          <a:noFill/>
        </p:spPr>
        <p:txBody>
          <a:bodyPr wrap="none" lIns="0" tIns="0" rIns="0" bIns="0" rtlCol="0" anchor="ctr">
            <a:spAutoFit/>
          </a:bodyPr>
          <a:lstStyle/>
          <a:p>
            <a:r>
              <a:rPr lang="en-US" sz="1100" b="1" dirty="0"/>
              <a:t>Interest</a:t>
            </a:r>
          </a:p>
        </p:txBody>
      </p:sp>
      <p:sp>
        <p:nvSpPr>
          <p:cNvPr id="69" name="Rounded Rectangle 68"/>
          <p:cNvSpPr/>
          <p:nvPr/>
        </p:nvSpPr>
        <p:spPr>
          <a:xfrm>
            <a:off x="2123728" y="2352276"/>
            <a:ext cx="87624" cy="191931"/>
          </a:xfrm>
          <a:prstGeom prst="roundRect">
            <a:avLst>
              <a:gd name="adj" fmla="val 0"/>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70" name="TextBox 69"/>
          <p:cNvSpPr txBox="1"/>
          <p:nvPr/>
        </p:nvSpPr>
        <p:spPr>
          <a:xfrm>
            <a:off x="8082796" y="2363603"/>
            <a:ext cx="564119" cy="169277"/>
          </a:xfrm>
          <a:prstGeom prst="rect">
            <a:avLst/>
          </a:prstGeom>
          <a:noFill/>
        </p:spPr>
        <p:txBody>
          <a:bodyPr wrap="none" lIns="0" tIns="0" rIns="0" bIns="0" rtlCol="0" anchor="ctr">
            <a:spAutoFit/>
          </a:bodyPr>
          <a:lstStyle/>
          <a:p>
            <a:r>
              <a:rPr lang="en-US" sz="1100" b="1" dirty="0"/>
              <a:t>Solution</a:t>
            </a:r>
          </a:p>
        </p:txBody>
      </p:sp>
      <p:sp>
        <p:nvSpPr>
          <p:cNvPr id="71" name="Rounded Rectangle 70"/>
          <p:cNvSpPr/>
          <p:nvPr/>
        </p:nvSpPr>
        <p:spPr>
          <a:xfrm>
            <a:off x="7956376" y="2352276"/>
            <a:ext cx="87624" cy="191931"/>
          </a:xfrm>
          <a:prstGeom prst="roundRect">
            <a:avLst>
              <a:gd name="adj" fmla="val 0"/>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74" name="TextBox 73"/>
          <p:cNvSpPr txBox="1"/>
          <p:nvPr/>
        </p:nvSpPr>
        <p:spPr>
          <a:xfrm>
            <a:off x="683568" y="2359541"/>
            <a:ext cx="453099" cy="184666"/>
          </a:xfrm>
          <a:prstGeom prst="rect">
            <a:avLst/>
          </a:prstGeom>
          <a:noFill/>
        </p:spPr>
        <p:txBody>
          <a:bodyPr wrap="none" lIns="0" tIns="0" rIns="0" bIns="0" rtlCol="0">
            <a:spAutoFit/>
          </a:bodyPr>
          <a:lstStyle/>
          <a:p>
            <a:r>
              <a:rPr lang="en-US" sz="1200" b="1" dirty="0"/>
              <a:t>(Brief)</a:t>
            </a:r>
          </a:p>
        </p:txBody>
      </p:sp>
      <p:sp>
        <p:nvSpPr>
          <p:cNvPr id="78" name="TextBox 77"/>
          <p:cNvSpPr txBox="1"/>
          <p:nvPr/>
        </p:nvSpPr>
        <p:spPr>
          <a:xfrm>
            <a:off x="1987480" y="1777380"/>
            <a:ext cx="2027799" cy="484748"/>
          </a:xfrm>
          <a:prstGeom prst="rect">
            <a:avLst/>
          </a:prstGeom>
          <a:noFill/>
        </p:spPr>
        <p:txBody>
          <a:bodyPr wrap="none" lIns="0" tIns="0" rIns="0" bIns="0" rtlCol="0">
            <a:spAutoFit/>
          </a:bodyPr>
          <a:lstStyle/>
          <a:p>
            <a:pPr algn="ctr"/>
            <a:r>
              <a:rPr lang="en-US" sz="1050" b="1" dirty="0"/>
              <a:t>What is the core BIG issue?</a:t>
            </a:r>
          </a:p>
          <a:p>
            <a:pPr algn="ctr"/>
            <a:r>
              <a:rPr lang="en-US" sz="1050" b="1" dirty="0"/>
              <a:t>What is known + key concepts?</a:t>
            </a:r>
          </a:p>
          <a:p>
            <a:pPr algn="ctr"/>
            <a:r>
              <a:rPr lang="en-US" sz="1050" b="1" dirty="0"/>
              <a:t>What are the key mechanisms?</a:t>
            </a:r>
          </a:p>
        </p:txBody>
      </p:sp>
      <p:sp>
        <p:nvSpPr>
          <p:cNvPr id="79" name="TextBox 78"/>
          <p:cNvSpPr txBox="1"/>
          <p:nvPr/>
        </p:nvSpPr>
        <p:spPr>
          <a:xfrm>
            <a:off x="4427680" y="1777380"/>
            <a:ext cx="1205458" cy="484748"/>
          </a:xfrm>
          <a:prstGeom prst="rect">
            <a:avLst/>
          </a:prstGeom>
          <a:noFill/>
        </p:spPr>
        <p:txBody>
          <a:bodyPr wrap="none" lIns="0" tIns="0" rIns="0" bIns="0" rtlCol="0">
            <a:spAutoFit/>
          </a:bodyPr>
          <a:lstStyle/>
          <a:p>
            <a:pPr algn="ctr"/>
            <a:r>
              <a:rPr lang="en-US" sz="1050" b="1" dirty="0"/>
              <a:t>Fieldwork:</a:t>
            </a:r>
          </a:p>
          <a:p>
            <a:pPr algn="ctr"/>
            <a:r>
              <a:rPr lang="en-US" sz="1050" b="1" dirty="0"/>
              <a:t>What is the effect /</a:t>
            </a:r>
          </a:p>
          <a:p>
            <a:pPr algn="ctr"/>
            <a:r>
              <a:rPr lang="en-US" sz="1050" b="1" dirty="0"/>
              <a:t>How it works?</a:t>
            </a:r>
          </a:p>
        </p:txBody>
      </p:sp>
      <p:sp>
        <p:nvSpPr>
          <p:cNvPr id="80" name="TextBox 79"/>
          <p:cNvSpPr txBox="1"/>
          <p:nvPr/>
        </p:nvSpPr>
        <p:spPr>
          <a:xfrm>
            <a:off x="6262522" y="1831821"/>
            <a:ext cx="1585370" cy="323165"/>
          </a:xfrm>
          <a:prstGeom prst="rect">
            <a:avLst/>
          </a:prstGeom>
          <a:noFill/>
        </p:spPr>
        <p:txBody>
          <a:bodyPr wrap="none" lIns="0" tIns="0" rIns="0" bIns="0" rtlCol="0">
            <a:spAutoFit/>
          </a:bodyPr>
          <a:lstStyle/>
          <a:p>
            <a:pPr algn="ctr"/>
            <a:r>
              <a:rPr lang="en-US" sz="1050" b="1" dirty="0"/>
              <a:t>What should be done?</a:t>
            </a:r>
          </a:p>
          <a:p>
            <a:pPr algn="ctr"/>
            <a:r>
              <a:rPr lang="en-US" sz="1050" b="1" dirty="0"/>
              <a:t>Suggestions for strategy</a:t>
            </a:r>
          </a:p>
        </p:txBody>
      </p:sp>
      <p:cxnSp>
        <p:nvCxnSpPr>
          <p:cNvPr id="81" name="Straight Connector 80"/>
          <p:cNvCxnSpPr/>
          <p:nvPr/>
        </p:nvCxnSpPr>
        <p:spPr>
          <a:xfrm>
            <a:off x="3779912" y="1898749"/>
            <a:ext cx="0" cy="1593604"/>
          </a:xfrm>
          <a:prstGeom prst="line">
            <a:avLst/>
          </a:prstGeom>
          <a:ln w="6350" cmpd="sng">
            <a:solidFill>
              <a:schemeClr val="tx1"/>
            </a:solidFill>
            <a:prstDash val="dot"/>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6303477" y="1907927"/>
            <a:ext cx="0" cy="1593604"/>
          </a:xfrm>
          <a:prstGeom prst="line">
            <a:avLst/>
          </a:prstGeom>
          <a:ln w="6350" cmpd="sng">
            <a:solidFill>
              <a:schemeClr val="tx1"/>
            </a:solidFill>
            <a:prstDash val="dot"/>
          </a:ln>
        </p:spPr>
        <p:style>
          <a:lnRef idx="2">
            <a:schemeClr val="accent1"/>
          </a:lnRef>
          <a:fillRef idx="0">
            <a:schemeClr val="accent1"/>
          </a:fillRef>
          <a:effectRef idx="1">
            <a:schemeClr val="accent1"/>
          </a:effectRef>
          <a:fontRef idx="minor">
            <a:schemeClr val="tx1"/>
          </a:fontRef>
        </p:style>
      </p:cxnSp>
      <p:sp>
        <p:nvSpPr>
          <p:cNvPr id="93" name="TextBox 92"/>
          <p:cNvSpPr txBox="1"/>
          <p:nvPr/>
        </p:nvSpPr>
        <p:spPr>
          <a:xfrm>
            <a:off x="1392556" y="2645094"/>
            <a:ext cx="803180" cy="646331"/>
          </a:xfrm>
          <a:prstGeom prst="rect">
            <a:avLst/>
          </a:prstGeom>
          <a:solidFill>
            <a:srgbClr val="FFFFFF"/>
          </a:solidFill>
        </p:spPr>
        <p:txBody>
          <a:bodyPr wrap="none" lIns="0" tIns="0" rIns="0" bIns="0" rtlCol="0">
            <a:spAutoFit/>
          </a:bodyPr>
          <a:lstStyle/>
          <a:p>
            <a:r>
              <a:rPr lang="en-US" sz="700" b="1" dirty="0"/>
              <a:t>Motivation</a:t>
            </a:r>
          </a:p>
          <a:p>
            <a:r>
              <a:rPr lang="en-US" sz="700" b="1" dirty="0"/>
              <a:t>Research question</a:t>
            </a:r>
          </a:p>
          <a:p>
            <a:r>
              <a:rPr lang="en-US" sz="700" b="1" dirty="0"/>
              <a:t>(Objectives)</a:t>
            </a:r>
          </a:p>
          <a:p>
            <a:r>
              <a:rPr lang="en-US" sz="700" b="1" dirty="0"/>
              <a:t>Scope</a:t>
            </a:r>
          </a:p>
          <a:p>
            <a:r>
              <a:rPr lang="en-US" sz="700" b="1" dirty="0"/>
              <a:t>((definitions))</a:t>
            </a:r>
          </a:p>
          <a:p>
            <a:r>
              <a:rPr lang="en-US" sz="700" b="1" dirty="0"/>
              <a:t>Structure</a:t>
            </a:r>
          </a:p>
        </p:txBody>
      </p:sp>
      <p:grpSp>
        <p:nvGrpSpPr>
          <p:cNvPr id="6" name="Group 5"/>
          <p:cNvGrpSpPr/>
          <p:nvPr/>
        </p:nvGrpSpPr>
        <p:grpSpPr>
          <a:xfrm>
            <a:off x="7793198" y="2611946"/>
            <a:ext cx="1159069" cy="864087"/>
            <a:chOff x="7793198" y="2611946"/>
            <a:chExt cx="1159069" cy="864087"/>
          </a:xfrm>
        </p:grpSpPr>
        <p:cxnSp>
          <p:nvCxnSpPr>
            <p:cNvPr id="13" name="Straight Connector 12"/>
            <p:cNvCxnSpPr/>
            <p:nvPr/>
          </p:nvCxnSpPr>
          <p:spPr>
            <a:xfrm>
              <a:off x="8014032" y="2611946"/>
              <a:ext cx="8097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7793198" y="2611946"/>
              <a:ext cx="220834" cy="864087"/>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8089300" y="2618829"/>
              <a:ext cx="862967" cy="754053"/>
            </a:xfrm>
            <a:prstGeom prst="rect">
              <a:avLst/>
            </a:prstGeom>
            <a:solidFill>
              <a:srgbClr val="FFFFFF"/>
            </a:solidFill>
          </p:spPr>
          <p:txBody>
            <a:bodyPr wrap="none" lIns="0" tIns="0" rIns="0" bIns="0" rtlCol="0">
              <a:spAutoFit/>
            </a:bodyPr>
            <a:lstStyle/>
            <a:p>
              <a:r>
                <a:rPr lang="en-US" sz="700" b="1" dirty="0"/>
                <a:t>Purpose</a:t>
              </a:r>
            </a:p>
            <a:p>
              <a:r>
                <a:rPr lang="en-US" sz="700" b="1" dirty="0"/>
                <a:t>Key results (to RQs)</a:t>
              </a:r>
            </a:p>
            <a:p>
              <a:r>
                <a:rPr lang="en-US" sz="700" b="1" dirty="0"/>
                <a:t>Contribution</a:t>
              </a:r>
            </a:p>
            <a:p>
              <a:r>
                <a:rPr lang="en-US" sz="700" b="1" dirty="0"/>
                <a:t>Implications</a:t>
              </a:r>
            </a:p>
            <a:p>
              <a:r>
                <a:rPr lang="en-US" sz="700" b="1" dirty="0"/>
                <a:t>Limitations</a:t>
              </a:r>
            </a:p>
            <a:p>
              <a:r>
                <a:rPr lang="en-US" sz="700" b="1" dirty="0"/>
                <a:t>Further research</a:t>
              </a:r>
            </a:p>
            <a:p>
              <a:endParaRPr lang="en-US" sz="700" b="1" dirty="0"/>
            </a:p>
          </p:txBody>
        </p:sp>
      </p:grpSp>
      <p:grpSp>
        <p:nvGrpSpPr>
          <p:cNvPr id="5" name="Group 4"/>
          <p:cNvGrpSpPr/>
          <p:nvPr/>
        </p:nvGrpSpPr>
        <p:grpSpPr>
          <a:xfrm>
            <a:off x="4791309" y="3225670"/>
            <a:ext cx="3072358" cy="1138286"/>
            <a:chOff x="4791309" y="3225670"/>
            <a:chExt cx="3072358" cy="1138286"/>
          </a:xfrm>
        </p:grpSpPr>
        <p:cxnSp>
          <p:nvCxnSpPr>
            <p:cNvPr id="12" name="Straight Connector 11"/>
            <p:cNvCxnSpPr/>
            <p:nvPr/>
          </p:nvCxnSpPr>
          <p:spPr>
            <a:xfrm>
              <a:off x="6303477" y="3499869"/>
              <a:ext cx="14897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6082643" y="3499869"/>
              <a:ext cx="220834" cy="864087"/>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30" idx="3"/>
              <a:endCxn id="34" idx="1"/>
            </p:cNvCxnSpPr>
            <p:nvPr/>
          </p:nvCxnSpPr>
          <p:spPr>
            <a:xfrm>
              <a:off x="4791309" y="3331849"/>
              <a:ext cx="1158713" cy="1543"/>
            </a:xfrm>
            <a:prstGeom prst="straightConnector1">
              <a:avLst/>
            </a:prstGeom>
            <a:ln>
              <a:prstDash val="dash"/>
              <a:tailEnd type="triangle" w="sm" len="med"/>
            </a:ln>
          </p:spPr>
          <p:style>
            <a:lnRef idx="1">
              <a:schemeClr val="dk1"/>
            </a:lnRef>
            <a:fillRef idx="0">
              <a:schemeClr val="dk1"/>
            </a:fillRef>
            <a:effectRef idx="0">
              <a:schemeClr val="dk1"/>
            </a:effectRef>
            <a:fontRef idx="minor">
              <a:schemeClr val="tx1"/>
            </a:fontRef>
          </p:style>
        </p:cxnSp>
        <p:sp>
          <p:nvSpPr>
            <p:cNvPr id="55" name="TextBox 54"/>
            <p:cNvSpPr txBox="1"/>
            <p:nvPr/>
          </p:nvSpPr>
          <p:spPr>
            <a:xfrm>
              <a:off x="6371732" y="3522121"/>
              <a:ext cx="1491935" cy="570547"/>
            </a:xfrm>
            <a:prstGeom prst="rect">
              <a:avLst/>
            </a:prstGeom>
            <a:solidFill>
              <a:srgbClr val="FFFFFF"/>
            </a:solidFill>
          </p:spPr>
          <p:txBody>
            <a:bodyPr wrap="square" lIns="0" tIns="0" rIns="0" bIns="0" rtlCol="0">
              <a:spAutoFit/>
            </a:bodyPr>
            <a:lstStyle/>
            <a:p>
              <a:pPr algn="ctr"/>
              <a:r>
                <a:rPr lang="en-US" sz="900" b="1" dirty="0"/>
                <a:t>Forming analytically implications using the generated knowledge matching the interest</a:t>
              </a:r>
            </a:p>
          </p:txBody>
        </p:sp>
        <p:sp>
          <p:nvSpPr>
            <p:cNvPr id="34" name="TextBox 33"/>
            <p:cNvSpPr txBox="1"/>
            <p:nvPr/>
          </p:nvSpPr>
          <p:spPr>
            <a:xfrm>
              <a:off x="5950022" y="3225670"/>
              <a:ext cx="710130" cy="215444"/>
            </a:xfrm>
            <a:prstGeom prst="rect">
              <a:avLst/>
            </a:prstGeom>
            <a:solidFill>
              <a:srgbClr val="FFFFFF"/>
            </a:solidFill>
          </p:spPr>
          <p:txBody>
            <a:bodyPr wrap="none" lIns="0" tIns="0" rIns="0" bIns="0" rtlCol="0" anchor="ctr">
              <a:spAutoFit/>
            </a:bodyPr>
            <a:lstStyle/>
            <a:p>
              <a:pPr algn="ctr"/>
              <a:r>
                <a:rPr lang="en-US" sz="700" b="1" dirty="0"/>
                <a:t>2. Structure for</a:t>
              </a:r>
            </a:p>
            <a:p>
              <a:pPr algn="ctr"/>
              <a:r>
                <a:rPr lang="en-US" sz="700" b="1" dirty="0"/>
                <a:t>forming a bridge</a:t>
              </a:r>
            </a:p>
          </p:txBody>
        </p:sp>
      </p:grpSp>
      <p:grpSp>
        <p:nvGrpSpPr>
          <p:cNvPr id="4" name="Group 3"/>
          <p:cNvGrpSpPr/>
          <p:nvPr/>
        </p:nvGrpSpPr>
        <p:grpSpPr>
          <a:xfrm>
            <a:off x="3764993" y="3471892"/>
            <a:ext cx="2317650" cy="1545848"/>
            <a:chOff x="3764993" y="3471892"/>
            <a:chExt cx="2317650" cy="1545848"/>
          </a:xfrm>
        </p:grpSpPr>
        <p:sp>
          <p:nvSpPr>
            <p:cNvPr id="27" name="TextBox 26"/>
            <p:cNvSpPr txBox="1"/>
            <p:nvPr/>
          </p:nvSpPr>
          <p:spPr>
            <a:xfrm>
              <a:off x="3927213" y="4720546"/>
              <a:ext cx="501439" cy="169277"/>
            </a:xfrm>
            <a:prstGeom prst="rect">
              <a:avLst/>
            </a:prstGeom>
            <a:noFill/>
          </p:spPr>
          <p:txBody>
            <a:bodyPr wrap="none" lIns="0" tIns="0" rIns="0" bIns="0" rtlCol="0">
              <a:spAutoFit/>
            </a:bodyPr>
            <a:lstStyle/>
            <a:p>
              <a:r>
                <a:rPr lang="en-US" sz="1100" b="1" dirty="0"/>
                <a:t>Method</a:t>
              </a:r>
            </a:p>
          </p:txBody>
        </p:sp>
        <p:sp>
          <p:nvSpPr>
            <p:cNvPr id="28" name="TextBox 27"/>
            <p:cNvSpPr txBox="1"/>
            <p:nvPr/>
          </p:nvSpPr>
          <p:spPr>
            <a:xfrm>
              <a:off x="3927213" y="4576530"/>
              <a:ext cx="305754" cy="169277"/>
            </a:xfrm>
            <a:prstGeom prst="rect">
              <a:avLst/>
            </a:prstGeom>
            <a:noFill/>
          </p:spPr>
          <p:txBody>
            <a:bodyPr wrap="none" lIns="0" tIns="0" rIns="0" bIns="0" rtlCol="0">
              <a:spAutoFit/>
            </a:bodyPr>
            <a:lstStyle/>
            <a:p>
              <a:r>
                <a:rPr lang="en-US" sz="1100" b="1" dirty="0"/>
                <a:t>Data</a:t>
              </a:r>
            </a:p>
          </p:txBody>
        </p:sp>
        <p:sp>
          <p:nvSpPr>
            <p:cNvPr id="29" name="TextBox 28"/>
            <p:cNvSpPr txBox="1"/>
            <p:nvPr/>
          </p:nvSpPr>
          <p:spPr>
            <a:xfrm>
              <a:off x="3927213" y="4848463"/>
              <a:ext cx="525785" cy="169277"/>
            </a:xfrm>
            <a:prstGeom prst="rect">
              <a:avLst/>
            </a:prstGeom>
            <a:noFill/>
          </p:spPr>
          <p:txBody>
            <a:bodyPr wrap="none" lIns="0" tIns="0" rIns="0" bIns="0" rtlCol="0">
              <a:spAutoFit/>
            </a:bodyPr>
            <a:lstStyle/>
            <a:p>
              <a:r>
                <a:rPr lang="en-US" sz="1100" b="1" dirty="0"/>
                <a:t>Context</a:t>
              </a:r>
            </a:p>
          </p:txBody>
        </p:sp>
        <p:cxnSp>
          <p:nvCxnSpPr>
            <p:cNvPr id="9" name="Straight Connector 8"/>
            <p:cNvCxnSpPr/>
            <p:nvPr/>
          </p:nvCxnSpPr>
          <p:spPr>
            <a:xfrm>
              <a:off x="3920786" y="4385767"/>
              <a:ext cx="2161857" cy="0"/>
            </a:xfrm>
            <a:prstGeom prst="line">
              <a:avLst/>
            </a:prstGeom>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161268" y="3556259"/>
              <a:ext cx="455253" cy="215444"/>
            </a:xfrm>
            <a:prstGeom prst="rect">
              <a:avLst/>
            </a:prstGeom>
            <a:solidFill>
              <a:srgbClr val="FFFFFF"/>
            </a:solidFill>
          </p:spPr>
          <p:txBody>
            <a:bodyPr wrap="none" lIns="0" tIns="0" rIns="0" bIns="0" rtlCol="0">
              <a:spAutoFit/>
            </a:bodyPr>
            <a:lstStyle/>
            <a:p>
              <a:r>
                <a:rPr lang="en-US" sz="700" b="1" dirty="0"/>
                <a:t>1. Lens for</a:t>
              </a:r>
            </a:p>
            <a:p>
              <a:r>
                <a:rPr lang="en-US" sz="700" b="1" dirty="0"/>
                <a:t>empirics</a:t>
              </a:r>
            </a:p>
          </p:txBody>
        </p:sp>
        <p:sp>
          <p:nvSpPr>
            <p:cNvPr id="52" name="TextBox 51"/>
            <p:cNvSpPr txBox="1"/>
            <p:nvPr/>
          </p:nvSpPr>
          <p:spPr>
            <a:xfrm>
              <a:off x="5367373" y="4386347"/>
              <a:ext cx="648540" cy="215444"/>
            </a:xfrm>
            <a:prstGeom prst="rect">
              <a:avLst/>
            </a:prstGeom>
            <a:noFill/>
          </p:spPr>
          <p:txBody>
            <a:bodyPr wrap="none" lIns="0" tIns="0" rIns="0" bIns="0" rtlCol="0">
              <a:spAutoFit/>
            </a:bodyPr>
            <a:lstStyle/>
            <a:p>
              <a:r>
                <a:rPr lang="en-US" sz="1400" b="1" dirty="0"/>
                <a:t>Results</a:t>
              </a:r>
            </a:p>
          </p:txBody>
        </p:sp>
        <p:sp>
          <p:nvSpPr>
            <p:cNvPr id="53" name="TextBox 52"/>
            <p:cNvSpPr txBox="1"/>
            <p:nvPr/>
          </p:nvSpPr>
          <p:spPr>
            <a:xfrm>
              <a:off x="3927213" y="4385767"/>
              <a:ext cx="1116930" cy="215444"/>
            </a:xfrm>
            <a:prstGeom prst="rect">
              <a:avLst/>
            </a:prstGeom>
            <a:noFill/>
          </p:spPr>
          <p:txBody>
            <a:bodyPr wrap="none" lIns="0" tIns="0" rIns="0" bIns="0" rtlCol="0">
              <a:spAutoFit/>
            </a:bodyPr>
            <a:lstStyle/>
            <a:p>
              <a:r>
                <a:rPr lang="en-US" sz="1400" b="1" dirty="0"/>
                <a:t>Methodology</a:t>
              </a:r>
            </a:p>
          </p:txBody>
        </p:sp>
        <p:cxnSp>
          <p:nvCxnSpPr>
            <p:cNvPr id="58" name="Straight Arrow Connector 57"/>
            <p:cNvCxnSpPr/>
            <p:nvPr/>
          </p:nvCxnSpPr>
          <p:spPr>
            <a:xfrm>
              <a:off x="5103120" y="4537055"/>
              <a:ext cx="189003" cy="1"/>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4067944" y="4092669"/>
              <a:ext cx="1800668" cy="276999"/>
            </a:xfrm>
            <a:prstGeom prst="rect">
              <a:avLst/>
            </a:prstGeom>
            <a:noFill/>
          </p:spPr>
          <p:txBody>
            <a:bodyPr wrap="square" lIns="0" tIns="0" rIns="0" bIns="0" rtlCol="0">
              <a:spAutoFit/>
            </a:bodyPr>
            <a:lstStyle/>
            <a:p>
              <a:pPr algn="ctr"/>
              <a:r>
                <a:rPr lang="en-US" sz="900" b="1" dirty="0"/>
                <a:t>Generating new knowledge</a:t>
              </a:r>
            </a:p>
            <a:p>
              <a:pPr algn="ctr"/>
              <a:r>
                <a:rPr lang="en-US" sz="900" b="1" dirty="0"/>
                <a:t>matching the research question</a:t>
              </a:r>
            </a:p>
          </p:txBody>
        </p:sp>
        <p:cxnSp>
          <p:nvCxnSpPr>
            <p:cNvPr id="19" name="Straight Connector 18"/>
            <p:cNvCxnSpPr/>
            <p:nvPr/>
          </p:nvCxnSpPr>
          <p:spPr>
            <a:xfrm>
              <a:off x="3764993" y="3501531"/>
              <a:ext cx="155793" cy="864087"/>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4054214" y="3471892"/>
              <a:ext cx="85738" cy="537736"/>
            </a:xfrm>
            <a:prstGeom prst="straightConnector1">
              <a:avLst/>
            </a:prstGeom>
            <a:ln>
              <a:prstDash val="dash"/>
              <a:tailEnd type="triangle" w="sm" len="med"/>
            </a:ln>
          </p:spPr>
          <p:style>
            <a:lnRef idx="1">
              <a:schemeClr val="dk1"/>
            </a:lnRef>
            <a:fillRef idx="0">
              <a:schemeClr val="dk1"/>
            </a:fillRef>
            <a:effectRef idx="0">
              <a:schemeClr val="dk1"/>
            </a:effectRef>
            <a:fontRef idx="minor">
              <a:schemeClr val="tx1"/>
            </a:fontRef>
          </p:style>
        </p:cxnSp>
      </p:grpSp>
      <p:sp>
        <p:nvSpPr>
          <p:cNvPr id="59" name="TextBox 58"/>
          <p:cNvSpPr txBox="1"/>
          <p:nvPr/>
        </p:nvSpPr>
        <p:spPr>
          <a:xfrm>
            <a:off x="8189730" y="1849388"/>
            <a:ext cx="615553" cy="161583"/>
          </a:xfrm>
          <a:prstGeom prst="rect">
            <a:avLst/>
          </a:prstGeom>
          <a:noFill/>
        </p:spPr>
        <p:txBody>
          <a:bodyPr wrap="none" lIns="0" tIns="0" rIns="0" bIns="0" rtlCol="0">
            <a:spAutoFit/>
          </a:bodyPr>
          <a:lstStyle/>
          <a:p>
            <a:pPr algn="ctr"/>
            <a:r>
              <a:rPr lang="en-US" sz="1050" b="1" dirty="0"/>
              <a:t>Summary</a:t>
            </a:r>
          </a:p>
        </p:txBody>
      </p:sp>
    </p:spTree>
    <p:extLst>
      <p:ext uri="{BB962C8B-B14F-4D97-AF65-F5344CB8AC3E}">
        <p14:creationId xmlns:p14="http://schemas.microsoft.com/office/powerpoint/2010/main" val="138040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30" grpId="0" animBg="1"/>
      <p:bldP spid="50" grpId="0"/>
      <p:bldP spid="35" grpId="0"/>
      <p:bldP spid="36" grpId="0"/>
      <p:bldP spid="37" grpId="0"/>
      <p:bldP spid="38" grpId="0"/>
      <p:bldP spid="39" grpId="0"/>
      <p:bldP spid="39" grpId="1"/>
      <p:bldP spid="68" grpId="0"/>
      <p:bldP spid="69" grpId="0" animBg="1"/>
      <p:bldP spid="70" grpId="0"/>
      <p:bldP spid="71" grpId="0" animBg="1"/>
      <p:bldP spid="74" grpId="0"/>
      <p:bldP spid="78" grpId="0"/>
      <p:bldP spid="79" grpId="0"/>
      <p:bldP spid="80" grpId="0"/>
      <p:bldP spid="93" grpId="0" animBg="1"/>
      <p:bldP spid="59" grpId="0"/>
      <p:bldP spid="59"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87FD-5519-9E46-B52E-550D139C4F65}"/>
              </a:ext>
            </a:extLst>
          </p:cNvPr>
          <p:cNvSpPr>
            <a:spLocks noGrp="1"/>
          </p:cNvSpPr>
          <p:nvPr>
            <p:ph type="ctrTitle"/>
          </p:nvPr>
        </p:nvSpPr>
        <p:spPr/>
        <p:txBody>
          <a:bodyPr/>
          <a:lstStyle/>
          <a:p>
            <a:r>
              <a:rPr lang="en-US" dirty="0"/>
              <a:t>Best practice I</a:t>
            </a:r>
            <a:br>
              <a:rPr lang="en-US" dirty="0"/>
            </a:br>
            <a:r>
              <a:rPr lang="en-US" dirty="0"/>
              <a:t>Plan the process but iterate</a:t>
            </a:r>
            <a:endParaRPr lang="fi-FI" dirty="0"/>
          </a:p>
        </p:txBody>
      </p:sp>
      <p:sp>
        <p:nvSpPr>
          <p:cNvPr id="3" name="Content Placeholder 2">
            <a:extLst>
              <a:ext uri="{FF2B5EF4-FFF2-40B4-BE49-F238E27FC236}">
                <a16:creationId xmlns:a16="http://schemas.microsoft.com/office/drawing/2014/main" id="{CD7E01F3-7CD0-3A43-A725-C588BCF375F3}"/>
              </a:ext>
            </a:extLst>
          </p:cNvPr>
          <p:cNvSpPr>
            <a:spLocks noGrp="1"/>
          </p:cNvSpPr>
          <p:nvPr>
            <p:ph sz="quarter" idx="14"/>
          </p:nvPr>
        </p:nvSpPr>
        <p:spPr/>
        <p:txBody>
          <a:bodyPr>
            <a:normAutofit fontScale="85000" lnSpcReduction="10000"/>
          </a:bodyPr>
          <a:lstStyle/>
          <a:p>
            <a:r>
              <a:rPr lang="en-US" sz="2400" dirty="0"/>
              <a:t>Formulate a focused research question and sketch the empirical study</a:t>
            </a:r>
          </a:p>
          <a:p>
            <a:pPr marL="580500" lvl="1" indent="-342900">
              <a:buFont typeface="Arial" panose="020B0604020202020204" pitchFamily="34" charset="0"/>
              <a:buChar char="•"/>
            </a:pPr>
            <a:r>
              <a:rPr lang="en-US" sz="1900" dirty="0"/>
              <a:t>Get an overall view on the thesis in the beginning</a:t>
            </a:r>
            <a:endParaRPr lang="fi-FI" sz="1900" dirty="0"/>
          </a:p>
          <a:p>
            <a:r>
              <a:rPr lang="en-US" sz="2400" dirty="0"/>
              <a:t>Scope the thesis well and clearly</a:t>
            </a:r>
          </a:p>
          <a:p>
            <a:pPr marL="580500" lvl="1" indent="-342900">
              <a:buFont typeface="Arial" panose="020B0604020202020204" pitchFamily="34" charset="0"/>
              <a:buChar char="•"/>
            </a:pPr>
            <a:r>
              <a:rPr lang="en-US" sz="1900" dirty="0"/>
              <a:t>Not too wide, not too narrow, but most importantly be clear about the scope</a:t>
            </a:r>
            <a:endParaRPr lang="fi-FI" sz="1900" dirty="0"/>
          </a:p>
          <a:p>
            <a:r>
              <a:rPr lang="en-US" sz="2400" dirty="0"/>
              <a:t>Think of research design before starting to collect data</a:t>
            </a:r>
          </a:p>
          <a:p>
            <a:pPr marL="580500" lvl="1" indent="-342900">
              <a:buFont typeface="Arial" panose="020B0604020202020204" pitchFamily="34" charset="0"/>
              <a:buChar char="•"/>
            </a:pPr>
            <a:r>
              <a:rPr lang="en-US" sz="1900" dirty="0"/>
              <a:t>The impact and quality of your work is based on the accuracy of your data</a:t>
            </a:r>
          </a:p>
          <a:p>
            <a:r>
              <a:rPr lang="en-US" sz="2400" dirty="0"/>
              <a:t>Allow for iteration</a:t>
            </a:r>
          </a:p>
          <a:p>
            <a:pPr marL="580500" lvl="1" indent="-342900">
              <a:buFont typeface="Arial" panose="020B0604020202020204" pitchFamily="34" charset="0"/>
              <a:buChar char="•"/>
            </a:pPr>
            <a:r>
              <a:rPr lang="en-US" sz="1900" dirty="0"/>
              <a:t>Incorporate learning as you go, adjust within the scope (if necessary)</a:t>
            </a:r>
          </a:p>
          <a:p>
            <a:endParaRPr lang="en-US" sz="2400" dirty="0"/>
          </a:p>
          <a:p>
            <a:r>
              <a:rPr lang="en-US" sz="2400" dirty="0"/>
              <a:t>Seek advise and feedback throughout the process!</a:t>
            </a:r>
          </a:p>
          <a:p>
            <a:pPr marL="580500" lvl="1" indent="-342900">
              <a:buFont typeface="Arial" panose="020B0604020202020204" pitchFamily="34" charset="0"/>
              <a:buChar char="•"/>
            </a:pPr>
            <a:endParaRPr lang="en-US" sz="1900" dirty="0"/>
          </a:p>
          <a:p>
            <a:pPr marL="580500" lvl="1" indent="-342900">
              <a:buFont typeface="Arial" panose="020B0604020202020204" pitchFamily="34" charset="0"/>
              <a:buChar char="•"/>
            </a:pPr>
            <a:endParaRPr lang="fi-FI" dirty="0"/>
          </a:p>
        </p:txBody>
      </p:sp>
      <p:sp>
        <p:nvSpPr>
          <p:cNvPr id="4" name="Footer Placeholder 3">
            <a:extLst>
              <a:ext uri="{FF2B5EF4-FFF2-40B4-BE49-F238E27FC236}">
                <a16:creationId xmlns:a16="http://schemas.microsoft.com/office/drawing/2014/main" id="{FB2BE2E4-BB2C-8C42-A521-C4E67AB565A7}"/>
              </a:ext>
            </a:extLst>
          </p:cNvPr>
          <p:cNvSpPr>
            <a:spLocks noGrp="1"/>
          </p:cNvSpPr>
          <p:nvPr>
            <p:ph type="ftr" sz="quarter" idx="16"/>
          </p:nvPr>
        </p:nvSpPr>
        <p:spPr/>
        <p:txBody>
          <a:bodyPr/>
          <a:lstStyle/>
          <a:p>
            <a:pPr>
              <a:defRPr/>
            </a:pPr>
            <a:endParaRPr lang="fi-FI" dirty="0"/>
          </a:p>
        </p:txBody>
      </p:sp>
    </p:spTree>
    <p:extLst>
      <p:ext uri="{BB962C8B-B14F-4D97-AF65-F5344CB8AC3E}">
        <p14:creationId xmlns:p14="http://schemas.microsoft.com/office/powerpoint/2010/main" val="799889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87FD-5519-9E46-B52E-550D139C4F65}"/>
              </a:ext>
            </a:extLst>
          </p:cNvPr>
          <p:cNvSpPr>
            <a:spLocks noGrp="1"/>
          </p:cNvSpPr>
          <p:nvPr>
            <p:ph type="ctrTitle"/>
          </p:nvPr>
        </p:nvSpPr>
        <p:spPr/>
        <p:txBody>
          <a:bodyPr/>
          <a:lstStyle/>
          <a:p>
            <a:r>
              <a:rPr lang="en-US" dirty="0"/>
              <a:t>Best practice II</a:t>
            </a:r>
            <a:br>
              <a:rPr lang="en-US" dirty="0"/>
            </a:br>
            <a:r>
              <a:rPr lang="en-US" dirty="0"/>
              <a:t>Writing a coherent and impactful thesis</a:t>
            </a:r>
            <a:endParaRPr lang="fi-FI" dirty="0"/>
          </a:p>
        </p:txBody>
      </p:sp>
      <p:sp>
        <p:nvSpPr>
          <p:cNvPr id="3" name="Content Placeholder 2">
            <a:extLst>
              <a:ext uri="{FF2B5EF4-FFF2-40B4-BE49-F238E27FC236}">
                <a16:creationId xmlns:a16="http://schemas.microsoft.com/office/drawing/2014/main" id="{CD7E01F3-7CD0-3A43-A725-C588BCF375F3}"/>
              </a:ext>
            </a:extLst>
          </p:cNvPr>
          <p:cNvSpPr>
            <a:spLocks noGrp="1"/>
          </p:cNvSpPr>
          <p:nvPr>
            <p:ph sz="quarter" idx="14"/>
          </p:nvPr>
        </p:nvSpPr>
        <p:spPr/>
        <p:txBody>
          <a:bodyPr>
            <a:normAutofit fontScale="85000" lnSpcReduction="10000"/>
          </a:bodyPr>
          <a:lstStyle/>
          <a:p>
            <a:r>
              <a:rPr lang="en-US" sz="2400" dirty="0"/>
              <a:t>Grounding: Build a conceptual frame</a:t>
            </a:r>
          </a:p>
          <a:p>
            <a:pPr marL="580500" lvl="1" indent="-342900">
              <a:buFont typeface="Arial" panose="020B0604020202020204" pitchFamily="34" charset="0"/>
              <a:buChar char="•"/>
            </a:pPr>
            <a:r>
              <a:rPr lang="en-US" dirty="0"/>
              <a:t>“Literature review” is more than a review of what others have done: it’s a systematic/insightful synthesis that acts as conceptual frame for your study</a:t>
            </a:r>
          </a:p>
          <a:p>
            <a:r>
              <a:rPr lang="en-US" sz="2400" dirty="0"/>
              <a:t>Coherence: Embed and link the results</a:t>
            </a:r>
          </a:p>
          <a:p>
            <a:pPr marL="580500" lvl="1" indent="-342900">
              <a:buFont typeface="Arial" panose="020B0604020202020204" pitchFamily="34" charset="0"/>
              <a:buChar char="•"/>
            </a:pPr>
            <a:r>
              <a:rPr lang="en-US" dirty="0"/>
              <a:t>The results of your analysis don’t stand on their own: they must be embedded in your conceptual frame and linked to concrete implications</a:t>
            </a:r>
          </a:p>
          <a:p>
            <a:r>
              <a:rPr lang="en-US" sz="2400" dirty="0"/>
              <a:t>Impact: Derive concrete but valid and robust implications</a:t>
            </a:r>
          </a:p>
          <a:p>
            <a:pPr marL="580500" lvl="1" indent="-342900">
              <a:buFont typeface="Arial" panose="020B0604020202020204" pitchFamily="34" charset="0"/>
              <a:buChar char="•"/>
            </a:pPr>
            <a:r>
              <a:rPr lang="en-US" sz="2100" dirty="0"/>
              <a:t>Make sure your results and implications answer your research question, but also show that they are valid and robust</a:t>
            </a:r>
          </a:p>
          <a:p>
            <a:endParaRPr lang="en-US" sz="2400" dirty="0"/>
          </a:p>
          <a:p>
            <a:r>
              <a:rPr lang="en-US" sz="2400" dirty="0"/>
              <a:t>Think of the “so what” question: Why are your results important? </a:t>
            </a:r>
          </a:p>
          <a:p>
            <a:endParaRPr lang="en-US" sz="1900" dirty="0"/>
          </a:p>
          <a:p>
            <a:pPr marL="580500" lvl="1" indent="-342900">
              <a:buFont typeface="Arial" panose="020B0604020202020204" pitchFamily="34" charset="0"/>
              <a:buChar char="•"/>
            </a:pPr>
            <a:endParaRPr lang="fi-FI" dirty="0"/>
          </a:p>
        </p:txBody>
      </p:sp>
      <p:sp>
        <p:nvSpPr>
          <p:cNvPr id="4" name="Footer Placeholder 3">
            <a:extLst>
              <a:ext uri="{FF2B5EF4-FFF2-40B4-BE49-F238E27FC236}">
                <a16:creationId xmlns:a16="http://schemas.microsoft.com/office/drawing/2014/main" id="{FB2BE2E4-BB2C-8C42-A521-C4E67AB565A7}"/>
              </a:ext>
            </a:extLst>
          </p:cNvPr>
          <p:cNvSpPr>
            <a:spLocks noGrp="1"/>
          </p:cNvSpPr>
          <p:nvPr>
            <p:ph type="ftr" sz="quarter" idx="16"/>
          </p:nvPr>
        </p:nvSpPr>
        <p:spPr/>
        <p:txBody>
          <a:bodyPr/>
          <a:lstStyle/>
          <a:p>
            <a:pPr>
              <a:defRPr/>
            </a:pPr>
            <a:endParaRPr lang="fi-FI" dirty="0"/>
          </a:p>
        </p:txBody>
      </p:sp>
    </p:spTree>
    <p:extLst>
      <p:ext uri="{BB962C8B-B14F-4D97-AF65-F5344CB8AC3E}">
        <p14:creationId xmlns:p14="http://schemas.microsoft.com/office/powerpoint/2010/main" val="57875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The master’s thesis</a:t>
            </a:r>
          </a:p>
        </p:txBody>
      </p:sp>
    </p:spTree>
    <p:extLst>
      <p:ext uri="{BB962C8B-B14F-4D97-AF65-F5344CB8AC3E}">
        <p14:creationId xmlns:p14="http://schemas.microsoft.com/office/powerpoint/2010/main" val="451544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Evaluation</a:t>
            </a:r>
          </a:p>
        </p:txBody>
      </p:sp>
    </p:spTree>
    <p:extLst>
      <p:ext uri="{BB962C8B-B14F-4D97-AF65-F5344CB8AC3E}">
        <p14:creationId xmlns:p14="http://schemas.microsoft.com/office/powerpoint/2010/main" val="1439809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Academic results</a:t>
            </a:r>
          </a:p>
        </p:txBody>
      </p:sp>
      <p:sp>
        <p:nvSpPr>
          <p:cNvPr id="3" name="Content Placeholder 2"/>
          <p:cNvSpPr>
            <a:spLocks noGrp="1"/>
          </p:cNvSpPr>
          <p:nvPr>
            <p:ph sz="quarter" idx="14"/>
          </p:nvPr>
        </p:nvSpPr>
        <p:spPr/>
        <p:txBody>
          <a:bodyPr/>
          <a:lstStyle/>
          <a:p>
            <a:r>
              <a:rPr lang="en-US" dirty="0"/>
              <a:t>Academic evaluation has a single yard-stick:</a:t>
            </a:r>
          </a:p>
          <a:p>
            <a:r>
              <a:rPr lang="en-US" dirty="0"/>
              <a:t>	</a:t>
            </a:r>
            <a:r>
              <a:rPr lang="en-US" i="1" dirty="0"/>
              <a:t>Have you addressed a relevant issue and generated	empirically justified and business-wise constructive 	understanding of the 	drivers of the issue?</a:t>
            </a:r>
          </a:p>
          <a:p>
            <a:pPr marL="342900" indent="-342900">
              <a:buFont typeface="Arial" panose="020B0604020202020204" pitchFamily="34" charset="0"/>
              <a:buChar char="•"/>
            </a:pPr>
            <a:r>
              <a:rPr lang="en-US" dirty="0"/>
              <a:t>In an excellent thesis, each part serves this purpose, and none of the elements are there for any other reason than supporting your claim.</a:t>
            </a:r>
          </a:p>
          <a:p>
            <a:pPr marL="342900" indent="-342900">
              <a:buFont typeface="Arial" panose="020B0604020202020204" pitchFamily="34" charset="0"/>
              <a:buChar char="•"/>
            </a:pPr>
            <a:r>
              <a:rPr lang="en-US" dirty="0"/>
              <a:t>There is no other conflict with business interests than the insistence on robustness of thinking and long-term focus</a:t>
            </a:r>
          </a:p>
          <a:p>
            <a:endParaRPr lang="en-US" dirty="0"/>
          </a:p>
        </p:txBody>
      </p:sp>
    </p:spTree>
    <p:extLst>
      <p:ext uri="{BB962C8B-B14F-4D97-AF65-F5344CB8AC3E}">
        <p14:creationId xmlns:p14="http://schemas.microsoft.com/office/powerpoint/2010/main" val="2031210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Evaluation</a:t>
            </a:r>
          </a:p>
        </p:txBody>
      </p:sp>
      <p:sp>
        <p:nvSpPr>
          <p:cNvPr id="3" name="Content Placeholder 2"/>
          <p:cNvSpPr>
            <a:spLocks noGrp="1"/>
          </p:cNvSpPr>
          <p:nvPr>
            <p:ph sz="quarter" idx="14"/>
          </p:nvPr>
        </p:nvSpPr>
        <p:spPr/>
        <p:txBody>
          <a:bodyPr/>
          <a:lstStyle/>
          <a:p>
            <a:r>
              <a:rPr lang="en-US" dirty="0"/>
              <a:t>The grading is based on the delivered thesis</a:t>
            </a:r>
          </a:p>
          <a:p>
            <a:pPr lvl="1"/>
            <a:r>
              <a:rPr lang="en-US" dirty="0"/>
              <a:t>Anything that is not in the thesis cannot be taken into account</a:t>
            </a:r>
          </a:p>
          <a:p>
            <a:pPr lvl="1"/>
            <a:r>
              <a:rPr lang="en-US" dirty="0"/>
              <a:t>The thesis is a public document</a:t>
            </a:r>
          </a:p>
          <a:p>
            <a:r>
              <a:rPr lang="en-US" dirty="0"/>
              <a:t>The thesis is accepted and graded by the Program Committee</a:t>
            </a:r>
          </a:p>
          <a:p>
            <a:pPr lvl="1"/>
            <a:r>
              <a:rPr lang="en-US" dirty="0"/>
              <a:t>The grading is based on the statement by the supervisor</a:t>
            </a:r>
          </a:p>
          <a:p>
            <a:pPr lvl="1"/>
            <a:r>
              <a:rPr lang="en-US" dirty="0"/>
              <a:t>If grade is 1 or 5, an endorsement from another professor is required</a:t>
            </a:r>
          </a:p>
          <a:p>
            <a:endParaRPr lang="en-US" dirty="0"/>
          </a:p>
          <a:p>
            <a:endParaRPr lang="en-US" dirty="0"/>
          </a:p>
          <a:p>
            <a:endParaRPr lang="en-US" dirty="0"/>
          </a:p>
        </p:txBody>
      </p:sp>
    </p:spTree>
    <p:extLst>
      <p:ext uri="{BB962C8B-B14F-4D97-AF65-F5344CB8AC3E}">
        <p14:creationId xmlns:p14="http://schemas.microsoft.com/office/powerpoint/2010/main" val="1134460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Evaluation Criteria</a:t>
            </a:r>
          </a:p>
        </p:txBody>
      </p:sp>
      <p:sp>
        <p:nvSpPr>
          <p:cNvPr id="3" name="Content Placeholder 2"/>
          <p:cNvSpPr>
            <a:spLocks noGrp="1"/>
          </p:cNvSpPr>
          <p:nvPr>
            <p:ph sz="quarter" idx="14"/>
          </p:nvPr>
        </p:nvSpPr>
        <p:spPr/>
        <p:txBody>
          <a:bodyPr>
            <a:normAutofit fontScale="92500" lnSpcReduction="10000"/>
          </a:bodyPr>
          <a:lstStyle/>
          <a:p>
            <a:r>
              <a:rPr lang="en-US" sz="1800" dirty="0"/>
              <a:t>Definition of research scope and goals </a:t>
            </a:r>
          </a:p>
          <a:p>
            <a:pPr lvl="2"/>
            <a:r>
              <a:rPr lang="en-US" sz="1200" b="1" dirty="0"/>
              <a:t>Clearly defined goals and scope // challenging and relevant engineering problems or research questions, </a:t>
            </a:r>
          </a:p>
          <a:p>
            <a:r>
              <a:rPr lang="en-US" sz="1800" dirty="0"/>
              <a:t>Command of the topic </a:t>
            </a:r>
          </a:p>
          <a:p>
            <a:pPr lvl="2"/>
            <a:r>
              <a:rPr lang="en-US" sz="1200" b="1" dirty="0"/>
              <a:t>Demonstrates understanding of the relevant frameworks // command and understanding of the topic // appropriate, up-to-date scholarly literature</a:t>
            </a:r>
          </a:p>
          <a:p>
            <a:r>
              <a:rPr lang="en-US" sz="1800" dirty="0"/>
              <a:t>Methods </a:t>
            </a:r>
          </a:p>
          <a:p>
            <a:pPr lvl="2"/>
            <a:r>
              <a:rPr lang="en-US" sz="1200" b="1" dirty="0"/>
              <a:t>appropriate methods, appropriately explained  and justified // Applied in a logical way that fits the problem and research // The results are critically evaluated. </a:t>
            </a:r>
          </a:p>
          <a:p>
            <a:r>
              <a:rPr lang="en-US" sz="1800" dirty="0"/>
              <a:t>Results and contribution </a:t>
            </a:r>
          </a:p>
          <a:p>
            <a:pPr lvl="2"/>
            <a:r>
              <a:rPr lang="en-US" sz="1200" b="1" dirty="0"/>
              <a:t>Results and justified conclusions // The goals of the thesis have been reached and discussed critically // The results have value and make original contribution</a:t>
            </a:r>
          </a:p>
          <a:p>
            <a:r>
              <a:rPr lang="en-US" sz="1800" dirty="0"/>
              <a:t>Presentation and language and structure </a:t>
            </a:r>
          </a:p>
          <a:p>
            <a:pPr lvl="2"/>
            <a:r>
              <a:rPr lang="en-US" sz="1200" b="1" dirty="0"/>
              <a:t>Coherent, logical, readable, no errors</a:t>
            </a:r>
          </a:p>
          <a:p>
            <a:r>
              <a:rPr lang="en-US" sz="1800" dirty="0"/>
              <a:t>Thesis process </a:t>
            </a:r>
          </a:p>
          <a:p>
            <a:pPr lvl="2"/>
            <a:r>
              <a:rPr lang="en-US" sz="1200" b="1" dirty="0"/>
              <a:t>Guidance has been sought // follows good and ethical practices // independence // not exceeding schedule</a:t>
            </a:r>
          </a:p>
        </p:txBody>
      </p:sp>
    </p:spTree>
    <p:extLst>
      <p:ext uri="{BB962C8B-B14F-4D97-AF65-F5344CB8AC3E}">
        <p14:creationId xmlns:p14="http://schemas.microsoft.com/office/powerpoint/2010/main" val="1715808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Grades</a:t>
            </a:r>
          </a:p>
        </p:txBody>
      </p:sp>
      <p:sp>
        <p:nvSpPr>
          <p:cNvPr id="3" name="Content Placeholder 2"/>
          <p:cNvSpPr>
            <a:spLocks noGrp="1"/>
          </p:cNvSpPr>
          <p:nvPr>
            <p:ph sz="quarter" idx="14"/>
          </p:nvPr>
        </p:nvSpPr>
        <p:spPr/>
        <p:txBody>
          <a:bodyPr/>
          <a:lstStyle/>
          <a:p>
            <a:r>
              <a:rPr lang="en-US" sz="1800"/>
              <a:t>Grade 1: The thesis fails to meet the evaluation criteria in multiple areas. </a:t>
            </a:r>
            <a:r>
              <a:rPr lang="en-US" sz="1800" dirty="0"/>
              <a:t>Judged as a whole, it is nevertheless acceptable as a master’s thesis. </a:t>
            </a:r>
          </a:p>
          <a:p>
            <a:r>
              <a:rPr lang="en-US" sz="1800" dirty="0"/>
              <a:t>Grade 2: The thesis meets the evaluation criteria in all or most of the six areas but also has some significant shortcomings. </a:t>
            </a:r>
          </a:p>
          <a:p>
            <a:r>
              <a:rPr lang="en-US" sz="1800" dirty="0"/>
              <a:t>Grade 3: The thesis meets the evaluation criteria in all six areas and has at most minor flaws. There are also areas that could have been improved. </a:t>
            </a:r>
          </a:p>
          <a:p>
            <a:r>
              <a:rPr lang="en-US" sz="1800" dirty="0"/>
              <a:t>Grade 4: The thesis meets the evaluation criteria in all six areas, has at most minor flaws, and is excellent in some aspects such as presenting important results. </a:t>
            </a:r>
          </a:p>
          <a:p>
            <a:r>
              <a:rPr lang="en-US" sz="1800" dirty="0"/>
              <a:t>Grade 5: The thesis fulfills the evaluation criteria in all six areas and is exceptional in some aspect. As a whole, the thesis is excellent. </a:t>
            </a:r>
          </a:p>
          <a:p>
            <a:endParaRPr lang="en-US" sz="1800" dirty="0"/>
          </a:p>
        </p:txBody>
      </p:sp>
    </p:spTree>
    <p:extLst>
      <p:ext uri="{BB962C8B-B14F-4D97-AF65-F5344CB8AC3E}">
        <p14:creationId xmlns:p14="http://schemas.microsoft.com/office/powerpoint/2010/main" val="83412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Making an impact</a:t>
            </a:r>
          </a:p>
        </p:txBody>
      </p:sp>
    </p:spTree>
    <p:extLst>
      <p:ext uri="{BB962C8B-B14F-4D97-AF65-F5344CB8AC3E}">
        <p14:creationId xmlns:p14="http://schemas.microsoft.com/office/powerpoint/2010/main" val="42767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Dissemination: For the company</a:t>
            </a:r>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Choose format and medium according to the audience</a:t>
            </a:r>
          </a:p>
          <a:p>
            <a:pPr marL="580500" lvl="1" indent="-342900">
              <a:buFont typeface="Arial" panose="020B0604020202020204" pitchFamily="34" charset="0"/>
              <a:buChar char="•"/>
            </a:pPr>
            <a:r>
              <a:rPr lang="en-US" dirty="0"/>
              <a:t>The thesis document is unlikely to be the best way to report the key results for the firm</a:t>
            </a:r>
          </a:p>
          <a:p>
            <a:pPr marL="342900" indent="-342900">
              <a:buFont typeface="Arial" panose="020B0604020202020204" pitchFamily="34" charset="0"/>
              <a:buChar char="•"/>
            </a:pPr>
            <a:r>
              <a:rPr lang="en-US" dirty="0"/>
              <a:t>Presentations, summaries, discussions, shaping of practices etc.</a:t>
            </a:r>
          </a:p>
          <a:p>
            <a:pPr marL="580500" lvl="1" indent="-342900">
              <a:buFont typeface="Arial" panose="020B0604020202020204" pitchFamily="34" charset="0"/>
              <a:buChar char="•"/>
            </a:pPr>
            <a:r>
              <a:rPr lang="en-US" dirty="0"/>
              <a:t>Arrange presentation session inside of company; deliver summary slide set</a:t>
            </a:r>
          </a:p>
          <a:p>
            <a:pPr marL="580500" lvl="1" indent="-342900">
              <a:buFont typeface="Arial" panose="020B0604020202020204" pitchFamily="34" charset="0"/>
              <a:buChar char="•"/>
            </a:pPr>
            <a:r>
              <a:rPr lang="en-US" dirty="0"/>
              <a:t>These are part of your project, but not part of your thesis</a:t>
            </a:r>
          </a:p>
          <a:p>
            <a:pPr marL="580500" lvl="1" indent="-342900">
              <a:buFont typeface="Arial" panose="020B0604020202020204" pitchFamily="34" charset="0"/>
              <a:buChar char="•"/>
            </a:pPr>
            <a:r>
              <a:rPr lang="en-US" dirty="0"/>
              <a:t>Presenting the results to one audience can help the presentation to another audience </a:t>
            </a:r>
          </a:p>
        </p:txBody>
      </p:sp>
    </p:spTree>
    <p:extLst>
      <p:ext uri="{BB962C8B-B14F-4D97-AF65-F5344CB8AC3E}">
        <p14:creationId xmlns:p14="http://schemas.microsoft.com/office/powerpoint/2010/main" val="2573018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Dissemination: For the public</a:t>
            </a:r>
          </a:p>
        </p:txBody>
      </p:sp>
      <p:sp>
        <p:nvSpPr>
          <p:cNvPr id="3" name="Content Placeholder 2"/>
          <p:cNvSpPr>
            <a:spLocks noGrp="1"/>
          </p:cNvSpPr>
          <p:nvPr>
            <p:ph sz="quarter" idx="14"/>
          </p:nvPr>
        </p:nvSpPr>
        <p:spPr/>
        <p:txBody>
          <a:bodyPr/>
          <a:lstStyle/>
          <a:p>
            <a:r>
              <a:rPr lang="en-US" dirty="0"/>
              <a:t>Maturity test as a thesis summary</a:t>
            </a:r>
          </a:p>
          <a:p>
            <a:pPr lvl="1"/>
            <a:r>
              <a:rPr lang="en-US" dirty="0"/>
              <a:t>The format is a summary of the thesis that is written as an essay in the format of an (executive) summary targeted at a defined audience</a:t>
            </a:r>
          </a:p>
          <a:p>
            <a:pPr marL="25200" lvl="1" indent="0">
              <a:buNone/>
            </a:pPr>
            <a:endParaRPr lang="en-US" dirty="0"/>
          </a:p>
          <a:p>
            <a:pPr marL="25200" lvl="1" indent="0">
              <a:buNone/>
            </a:pPr>
            <a:r>
              <a:rPr lang="en-US" b="1" dirty="0">
                <a:latin typeface="Arial" panose="020B0604020202020204" pitchFamily="34" charset="0"/>
                <a:cs typeface="Arial" panose="020B0604020202020204" pitchFamily="34" charset="0"/>
              </a:rPr>
              <a:t>You are strongly encouraged to publish your essay (e.g. post on LinkedIn)</a:t>
            </a:r>
          </a:p>
          <a:p>
            <a:pPr lvl="1"/>
            <a:r>
              <a:rPr lang="en-US" dirty="0"/>
              <a:t>Your supervisor should help you in formulating it to make an impact</a:t>
            </a:r>
          </a:p>
          <a:p>
            <a:pPr lvl="1"/>
            <a:r>
              <a:rPr lang="en-US" dirty="0"/>
              <a:t>Inform IEM department communications people for promotion</a:t>
            </a:r>
          </a:p>
          <a:p>
            <a:pPr lvl="1"/>
            <a:r>
              <a:rPr lang="en-US" dirty="0"/>
              <a:t>See </a:t>
            </a:r>
            <a:r>
              <a:rPr lang="en-US" dirty="0">
                <a:hlinkClick r:id="rId2"/>
              </a:rPr>
              <a:t>https://mycourses.aalto.fi/course/view.php?id=19277&amp;section=7</a:t>
            </a:r>
            <a:r>
              <a:rPr lang="en-US" dirty="0"/>
              <a:t> for detailed instructions </a:t>
            </a:r>
          </a:p>
        </p:txBody>
      </p:sp>
    </p:spTree>
    <p:extLst>
      <p:ext uri="{BB962C8B-B14F-4D97-AF65-F5344CB8AC3E}">
        <p14:creationId xmlns:p14="http://schemas.microsoft.com/office/powerpoint/2010/main" val="290355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C0CF-E40B-1449-BBDA-9C78448A17E3}"/>
              </a:ext>
            </a:extLst>
          </p:cNvPr>
          <p:cNvSpPr>
            <a:spLocks noGrp="1"/>
          </p:cNvSpPr>
          <p:nvPr>
            <p:ph type="ctrTitle"/>
          </p:nvPr>
        </p:nvSpPr>
        <p:spPr/>
        <p:txBody>
          <a:bodyPr/>
          <a:lstStyle/>
          <a:p>
            <a:r>
              <a:rPr lang="fi-FI" dirty="0" err="1"/>
              <a:t>Published</a:t>
            </a:r>
            <a:r>
              <a:rPr lang="fi-FI" dirty="0"/>
              <a:t> </a:t>
            </a:r>
            <a:r>
              <a:rPr lang="fi-FI" dirty="0" err="1"/>
              <a:t>thesis</a:t>
            </a:r>
            <a:r>
              <a:rPr lang="fi-FI" dirty="0"/>
              <a:t> </a:t>
            </a:r>
            <a:r>
              <a:rPr lang="fi-FI" dirty="0" err="1"/>
              <a:t>summaries</a:t>
            </a:r>
            <a:endParaRPr lang="fi-FI" dirty="0"/>
          </a:p>
        </p:txBody>
      </p:sp>
      <p:sp>
        <p:nvSpPr>
          <p:cNvPr id="3" name="Content Placeholder 2">
            <a:extLst>
              <a:ext uri="{FF2B5EF4-FFF2-40B4-BE49-F238E27FC236}">
                <a16:creationId xmlns:a16="http://schemas.microsoft.com/office/drawing/2014/main" id="{683242EC-8F35-D74A-AA24-6D943DF48CAD}"/>
              </a:ext>
            </a:extLst>
          </p:cNvPr>
          <p:cNvSpPr>
            <a:spLocks noGrp="1"/>
          </p:cNvSpPr>
          <p:nvPr>
            <p:ph sz="quarter" idx="14"/>
          </p:nvPr>
        </p:nvSpPr>
        <p:spPr/>
        <p:txBody>
          <a:bodyPr/>
          <a:lstStyle/>
          <a:p>
            <a:pPr lvl="0"/>
            <a:r>
              <a:rPr lang="en-US" sz="1600" dirty="0"/>
              <a:t>How large corporations could unleash the potential of systematic startup engagement</a:t>
            </a:r>
            <a:endParaRPr lang="fi-FI" sz="1600" dirty="0"/>
          </a:p>
          <a:p>
            <a:pPr lvl="1"/>
            <a:r>
              <a:rPr lang="en-US" sz="1400" u="sng" dirty="0">
                <a:hlinkClick r:id="rId2"/>
              </a:rPr>
              <a:t>https://www.linkedin.com/pulse/how-large-corporations-could-unleash-potential-startup-yrttimaa</a:t>
            </a:r>
            <a:endParaRPr lang="fi-FI" sz="1400" dirty="0"/>
          </a:p>
          <a:p>
            <a:pPr lvl="0"/>
            <a:r>
              <a:rPr lang="en-US" sz="1600" dirty="0"/>
              <a:t>Building blocks of strategic decision-making – are you aware of strategic options that shape an organization’s strategy?</a:t>
            </a:r>
            <a:endParaRPr lang="fi-FI" sz="1600" dirty="0"/>
          </a:p>
          <a:p>
            <a:pPr lvl="1"/>
            <a:r>
              <a:rPr lang="en-US" sz="1400" u="sng" dirty="0">
                <a:hlinkClick r:id="rId3"/>
              </a:rPr>
              <a:t>https://www.linkedin.com/pulse/building-blocks-strategic-decision-making-you-aware-options-mäki</a:t>
            </a:r>
            <a:r>
              <a:rPr lang="en-US" sz="1400" dirty="0"/>
              <a:t> </a:t>
            </a:r>
            <a:endParaRPr lang="fi-FI" sz="1400" dirty="0"/>
          </a:p>
          <a:p>
            <a:pPr lvl="0"/>
            <a:r>
              <a:rPr lang="en-US" sz="1600" dirty="0"/>
              <a:t>The Unbearable Irresponsibility of Being an Investor</a:t>
            </a:r>
            <a:endParaRPr lang="fi-FI" sz="1600" dirty="0"/>
          </a:p>
          <a:p>
            <a:pPr lvl="1"/>
            <a:r>
              <a:rPr lang="en-US" sz="1400" u="sng" dirty="0">
                <a:hlinkClick r:id="rId4"/>
              </a:rPr>
              <a:t>https://eero-v-vartiainen.medium.com/the-unbearable-irresponsibility-of-being-an-investor-329e2543aad0</a:t>
            </a:r>
            <a:r>
              <a:rPr lang="en-US" sz="1400" dirty="0"/>
              <a:t> </a:t>
            </a:r>
            <a:endParaRPr lang="fi-FI" sz="1400" dirty="0"/>
          </a:p>
          <a:p>
            <a:pPr lvl="0"/>
            <a:r>
              <a:rPr lang="en-US" sz="1600" dirty="0"/>
              <a:t>Make sure you are properly equipped to attract partners to your platform ecosystem - four key perspectives</a:t>
            </a:r>
            <a:endParaRPr lang="fi-FI" sz="1600" dirty="0"/>
          </a:p>
          <a:p>
            <a:pPr lvl="1"/>
            <a:r>
              <a:rPr lang="en-US" sz="1400" u="sng" dirty="0">
                <a:hlinkClick r:id="rId5"/>
              </a:rPr>
              <a:t>https://www.linkedin.com/pulse/make-sure-you-properly-equipped-attract-partners-your-lappalainen/</a:t>
            </a:r>
            <a:endParaRPr lang="fi-FI" sz="1400" dirty="0"/>
          </a:p>
          <a:p>
            <a:endParaRPr lang="fi-FI" sz="1200" dirty="0"/>
          </a:p>
        </p:txBody>
      </p:sp>
      <p:sp>
        <p:nvSpPr>
          <p:cNvPr id="4" name="Footer Placeholder 3">
            <a:extLst>
              <a:ext uri="{FF2B5EF4-FFF2-40B4-BE49-F238E27FC236}">
                <a16:creationId xmlns:a16="http://schemas.microsoft.com/office/drawing/2014/main" id="{B0A68169-93BE-1345-A29B-DF81350862CD}"/>
              </a:ext>
            </a:extLst>
          </p:cNvPr>
          <p:cNvSpPr>
            <a:spLocks noGrp="1"/>
          </p:cNvSpPr>
          <p:nvPr>
            <p:ph type="ftr" sz="quarter" idx="16"/>
          </p:nvPr>
        </p:nvSpPr>
        <p:spPr/>
        <p:txBody>
          <a:bodyPr/>
          <a:lstStyle/>
          <a:p>
            <a:pPr>
              <a:defRPr/>
            </a:pPr>
            <a:endParaRPr lang="fi-FI" dirty="0"/>
          </a:p>
        </p:txBody>
      </p:sp>
    </p:spTree>
    <p:extLst>
      <p:ext uri="{BB962C8B-B14F-4D97-AF65-F5344CB8AC3E}">
        <p14:creationId xmlns:p14="http://schemas.microsoft.com/office/powerpoint/2010/main" val="4021658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C0CF-E40B-1449-BBDA-9C78448A17E3}"/>
              </a:ext>
            </a:extLst>
          </p:cNvPr>
          <p:cNvSpPr>
            <a:spLocks noGrp="1"/>
          </p:cNvSpPr>
          <p:nvPr>
            <p:ph type="ctrTitle"/>
          </p:nvPr>
        </p:nvSpPr>
        <p:spPr/>
        <p:txBody>
          <a:bodyPr/>
          <a:lstStyle/>
          <a:p>
            <a:r>
              <a:rPr lang="fi-FI" dirty="0" err="1"/>
              <a:t>Published</a:t>
            </a:r>
            <a:r>
              <a:rPr lang="fi-FI" dirty="0"/>
              <a:t> </a:t>
            </a:r>
            <a:r>
              <a:rPr lang="fi-FI" dirty="0" err="1"/>
              <a:t>thesis</a:t>
            </a:r>
            <a:r>
              <a:rPr lang="fi-FI" dirty="0"/>
              <a:t> </a:t>
            </a:r>
            <a:r>
              <a:rPr lang="fi-FI" dirty="0" err="1"/>
              <a:t>summaries</a:t>
            </a:r>
            <a:endParaRPr lang="fi-FI" dirty="0"/>
          </a:p>
        </p:txBody>
      </p:sp>
      <p:sp>
        <p:nvSpPr>
          <p:cNvPr id="3" name="Content Placeholder 2">
            <a:extLst>
              <a:ext uri="{FF2B5EF4-FFF2-40B4-BE49-F238E27FC236}">
                <a16:creationId xmlns:a16="http://schemas.microsoft.com/office/drawing/2014/main" id="{683242EC-8F35-D74A-AA24-6D943DF48CAD}"/>
              </a:ext>
            </a:extLst>
          </p:cNvPr>
          <p:cNvSpPr>
            <a:spLocks noGrp="1"/>
          </p:cNvSpPr>
          <p:nvPr>
            <p:ph sz="quarter" idx="14"/>
          </p:nvPr>
        </p:nvSpPr>
        <p:spPr/>
        <p:txBody>
          <a:bodyPr/>
          <a:lstStyle/>
          <a:p>
            <a:pPr lvl="0"/>
            <a:r>
              <a:rPr lang="en-US" sz="1600" dirty="0"/>
              <a:t>Manufacturing SMEs to boost international growth through digital online strategy for B2B internationalization</a:t>
            </a:r>
            <a:endParaRPr lang="fi-FI" sz="1600" dirty="0"/>
          </a:p>
          <a:p>
            <a:pPr lvl="1"/>
            <a:r>
              <a:rPr lang="en-US" sz="1400" u="sng" dirty="0">
                <a:hlinkClick r:id="rId2"/>
              </a:rPr>
              <a:t>https://www.linkedin.com/pulse/manufacturing-smes-boost-international-growth-through-juhana-harmanen</a:t>
            </a:r>
            <a:r>
              <a:rPr lang="en-US" sz="1400" dirty="0"/>
              <a:t> </a:t>
            </a:r>
            <a:endParaRPr lang="fi-FI" sz="1400" dirty="0"/>
          </a:p>
          <a:p>
            <a:pPr lvl="0"/>
            <a:r>
              <a:rPr lang="en-US" sz="1600" dirty="0"/>
              <a:t>Proven results maximize online advertising platforms' revenue</a:t>
            </a:r>
            <a:endParaRPr lang="fi-FI" sz="1600" dirty="0"/>
          </a:p>
          <a:p>
            <a:pPr lvl="1"/>
            <a:r>
              <a:rPr lang="en-US" sz="1400" u="sng" dirty="0">
                <a:hlinkClick r:id="rId3"/>
              </a:rPr>
              <a:t>https://www.linkedin.com/pulse/proven-results-maximize-online-advertising-platforms-revenue-holkeri</a:t>
            </a:r>
            <a:r>
              <a:rPr lang="en-US" sz="1400" dirty="0"/>
              <a:t> </a:t>
            </a:r>
            <a:endParaRPr lang="fi-FI" sz="1400" dirty="0"/>
          </a:p>
          <a:p>
            <a:pPr lvl="0"/>
            <a:r>
              <a:rPr lang="en-US" sz="1600" dirty="0"/>
              <a:t>In designing market entry, managers should focus on finding matches between sources of competitive advantage and target segment characteristics</a:t>
            </a:r>
            <a:endParaRPr lang="fi-FI" sz="1600" dirty="0"/>
          </a:p>
          <a:p>
            <a:pPr lvl="1"/>
            <a:r>
              <a:rPr lang="en-US" sz="1400" u="sng" dirty="0">
                <a:hlinkClick r:id="rId4"/>
              </a:rPr>
              <a:t>https://www.linkedin.com/pulse/designing-market-entry-managers-should-focus-finding-tatu-suontausta</a:t>
            </a:r>
            <a:r>
              <a:rPr lang="en-US" sz="1400" dirty="0"/>
              <a:t> </a:t>
            </a:r>
            <a:endParaRPr lang="fi-FI" sz="1400" dirty="0"/>
          </a:p>
          <a:p>
            <a:pPr lvl="0"/>
            <a:r>
              <a:rPr lang="en-US" sz="1600" dirty="0"/>
              <a:t>A unique organizational model for globally distributed network organizations and effectiveness of the organization’s collaboration practices</a:t>
            </a:r>
            <a:endParaRPr lang="fi-FI" sz="1600" dirty="0"/>
          </a:p>
          <a:p>
            <a:pPr lvl="1"/>
            <a:r>
              <a:rPr lang="en-US" sz="1400" u="sng" dirty="0">
                <a:hlinkClick r:id="rId5"/>
              </a:rPr>
              <a:t>https://issuu.com/aaltodesignfactory/docs/dfgn_issuu</a:t>
            </a:r>
            <a:r>
              <a:rPr lang="en-US" sz="1400" dirty="0"/>
              <a:t> (page 115-118)</a:t>
            </a:r>
            <a:endParaRPr lang="fi-FI" sz="1400" dirty="0"/>
          </a:p>
          <a:p>
            <a:endParaRPr lang="fi-FI" sz="1200" dirty="0"/>
          </a:p>
        </p:txBody>
      </p:sp>
      <p:sp>
        <p:nvSpPr>
          <p:cNvPr id="4" name="Footer Placeholder 3">
            <a:extLst>
              <a:ext uri="{FF2B5EF4-FFF2-40B4-BE49-F238E27FC236}">
                <a16:creationId xmlns:a16="http://schemas.microsoft.com/office/drawing/2014/main" id="{B0A68169-93BE-1345-A29B-DF81350862CD}"/>
              </a:ext>
            </a:extLst>
          </p:cNvPr>
          <p:cNvSpPr>
            <a:spLocks noGrp="1"/>
          </p:cNvSpPr>
          <p:nvPr>
            <p:ph type="ftr" sz="quarter" idx="16"/>
          </p:nvPr>
        </p:nvSpPr>
        <p:spPr/>
        <p:txBody>
          <a:bodyPr/>
          <a:lstStyle/>
          <a:p>
            <a:pPr>
              <a:defRPr/>
            </a:pPr>
            <a:endParaRPr lang="fi-FI" dirty="0"/>
          </a:p>
        </p:txBody>
      </p:sp>
    </p:spTree>
    <p:extLst>
      <p:ext uri="{BB962C8B-B14F-4D97-AF65-F5344CB8AC3E}">
        <p14:creationId xmlns:p14="http://schemas.microsoft.com/office/powerpoint/2010/main" val="4253223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the master’s thesis?</a:t>
            </a:r>
          </a:p>
        </p:txBody>
      </p:sp>
      <p:sp>
        <p:nvSpPr>
          <p:cNvPr id="3" name="Content Placeholder 2"/>
          <p:cNvSpPr>
            <a:spLocks noGrp="1"/>
          </p:cNvSpPr>
          <p:nvPr>
            <p:ph sz="quarter" idx="14"/>
          </p:nvPr>
        </p:nvSpPr>
        <p:spPr/>
        <p:txBody>
          <a:bodyPr>
            <a:normAutofit/>
          </a:bodyPr>
          <a:lstStyle/>
          <a:p>
            <a:pPr marL="342900" indent="-342900">
              <a:buFont typeface="Arial" panose="020B0604020202020204" pitchFamily="34" charset="0"/>
              <a:buChar char="•"/>
            </a:pPr>
            <a:r>
              <a:rPr lang="en-GB" dirty="0"/>
              <a:t>The master’s thesis is an independent engineering or research project completed by the student</a:t>
            </a:r>
            <a:r>
              <a:rPr lang="en-US" dirty="0"/>
              <a:t>.</a:t>
            </a:r>
          </a:p>
          <a:p>
            <a:pPr marL="342900" indent="-342900">
              <a:buFont typeface="Arial" panose="020B0604020202020204" pitchFamily="34" charset="0"/>
              <a:buChar char="•"/>
            </a:pPr>
            <a:r>
              <a:rPr lang="en-US" dirty="0"/>
              <a:t>The purpose of the thesis is to demonstrate capabilities in research, know-how in the topic of the major, and independence and maturity in intellectual efforts.</a:t>
            </a:r>
          </a:p>
          <a:p>
            <a:pPr marL="342900" indent="-342900">
              <a:buFont typeface="Arial" panose="020B0604020202020204" pitchFamily="34" charset="0"/>
              <a:buChar char="•"/>
            </a:pPr>
            <a:r>
              <a:rPr lang="en-US" dirty="0"/>
              <a:t>The thesis is done from a topic within the area of the major.</a:t>
            </a:r>
          </a:p>
          <a:p>
            <a:pPr marL="342900" indent="-342900">
              <a:buFont typeface="Arial" panose="020B0604020202020204" pitchFamily="34" charset="0"/>
              <a:buChar char="•"/>
            </a:pPr>
            <a:r>
              <a:rPr lang="en-US" dirty="0"/>
              <a:t>It’s a six months full time project (30 ECTS credits)</a:t>
            </a:r>
          </a:p>
          <a:p>
            <a:pPr marL="342900" indent="-342900">
              <a:buFont typeface="Arial" panose="020B0604020202020204" pitchFamily="34" charset="0"/>
              <a:buChar char="•"/>
            </a:pPr>
            <a:r>
              <a:rPr lang="en-US" dirty="0"/>
              <a:t>The final thesis is a public document.</a:t>
            </a:r>
          </a:p>
        </p:txBody>
      </p:sp>
    </p:spTree>
    <p:extLst>
      <p:ext uri="{BB962C8B-B14F-4D97-AF65-F5344CB8AC3E}">
        <p14:creationId xmlns:p14="http://schemas.microsoft.com/office/powerpoint/2010/main" val="2155656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Questions?</a:t>
            </a:r>
          </a:p>
        </p:txBody>
      </p:sp>
    </p:spTree>
    <p:extLst>
      <p:ext uri="{BB962C8B-B14F-4D97-AF65-F5344CB8AC3E}">
        <p14:creationId xmlns:p14="http://schemas.microsoft.com/office/powerpoint/2010/main" val="355263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Finding a good topic</a:t>
            </a:r>
          </a:p>
        </p:txBody>
      </p:sp>
    </p:spTree>
    <p:extLst>
      <p:ext uri="{BB962C8B-B14F-4D97-AF65-F5344CB8AC3E}">
        <p14:creationId xmlns:p14="http://schemas.microsoft.com/office/powerpoint/2010/main" val="22483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Who offers a thesis project</a:t>
            </a:r>
          </a:p>
        </p:txBody>
      </p:sp>
      <p:sp>
        <p:nvSpPr>
          <p:cNvPr id="3" name="Content Placeholder 2"/>
          <p:cNvSpPr>
            <a:spLocks noGrp="1"/>
          </p:cNvSpPr>
          <p:nvPr>
            <p:ph sz="quarter" idx="14"/>
          </p:nvPr>
        </p:nvSpPr>
        <p:spPr/>
        <p:txBody>
          <a:bodyPr>
            <a:normAutofit fontScale="92500" lnSpcReduction="10000"/>
          </a:bodyPr>
          <a:lstStyle/>
          <a:p>
            <a:pPr marL="342900" indent="-342900">
              <a:buFont typeface="Arial" panose="020B0604020202020204" pitchFamily="34" charset="0"/>
              <a:buChar char="•"/>
            </a:pPr>
            <a:r>
              <a:rPr lang="en-US" dirty="0"/>
              <a:t>The majority of theses are done with a company</a:t>
            </a:r>
          </a:p>
          <a:p>
            <a:pPr marL="580500" lvl="1" indent="-342900">
              <a:buFont typeface="Arial" panose="020B0604020202020204" pitchFamily="34" charset="0"/>
              <a:buChar char="•"/>
            </a:pPr>
            <a:r>
              <a:rPr lang="en-US" dirty="0"/>
              <a:t>Typically includes funding from the company</a:t>
            </a:r>
          </a:p>
          <a:p>
            <a:pPr lvl="1" indent="0">
              <a:buNone/>
            </a:pPr>
            <a:endParaRPr lang="en-US" dirty="0"/>
          </a:p>
          <a:p>
            <a:pPr marL="342900" indent="-342900">
              <a:buFont typeface="Arial" panose="020B0604020202020204" pitchFamily="34" charset="0"/>
              <a:buChar char="•"/>
            </a:pPr>
            <a:r>
              <a:rPr lang="en-US" dirty="0"/>
              <a:t>Professors/faculty sometimes offer thesis topics</a:t>
            </a:r>
          </a:p>
          <a:p>
            <a:pPr marL="580500" lvl="1" indent="-342900">
              <a:buFont typeface="Arial" panose="020B0604020202020204" pitchFamily="34" charset="0"/>
              <a:buChar char="•"/>
            </a:pPr>
            <a:r>
              <a:rPr lang="en-US" dirty="0"/>
              <a:t>Typically part of a research project, then includes funding </a:t>
            </a:r>
          </a:p>
          <a:p>
            <a:endParaRPr lang="en-US" dirty="0"/>
          </a:p>
          <a:p>
            <a:pPr marL="342900" indent="-342900">
              <a:buFont typeface="Arial" panose="020B0604020202020204" pitchFamily="34" charset="0"/>
              <a:buChar char="•"/>
            </a:pPr>
            <a:r>
              <a:rPr lang="en-US" dirty="0"/>
              <a:t>Own topic of interest</a:t>
            </a:r>
          </a:p>
          <a:p>
            <a:pPr marL="580500" lvl="1" indent="-342900">
              <a:buFont typeface="Arial" panose="020B0604020202020204" pitchFamily="34" charset="0"/>
              <a:buChar char="•"/>
            </a:pPr>
            <a:r>
              <a:rPr lang="en-US" dirty="0"/>
              <a:t>If you don’t need a salary…</a:t>
            </a:r>
          </a:p>
          <a:p>
            <a:pPr lvl="1" indent="0">
              <a:buNone/>
            </a:pPr>
            <a:endParaRPr lang="en-US" dirty="0"/>
          </a:p>
          <a:p>
            <a:pPr lvl="1" indent="0">
              <a:buNone/>
            </a:pPr>
            <a:r>
              <a:rPr lang="en-US" b="1" dirty="0"/>
              <a:t>Requirements and evaluation principles are the same for all!</a:t>
            </a:r>
          </a:p>
          <a:p>
            <a:pPr marL="5805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64534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C595A6-263F-6B47-8A1E-E89E72BFF184}"/>
              </a:ext>
            </a:extLst>
          </p:cNvPr>
          <p:cNvSpPr>
            <a:spLocks noGrp="1"/>
          </p:cNvSpPr>
          <p:nvPr>
            <p:ph type="ctrTitle"/>
          </p:nvPr>
        </p:nvSpPr>
        <p:spPr/>
        <p:txBody>
          <a:bodyPr/>
          <a:lstStyle/>
          <a:p>
            <a:r>
              <a:rPr lang="en-US" dirty="0"/>
              <a:t>Master’s thesis positions and topics</a:t>
            </a:r>
            <a:endParaRPr lang="fi-FI" dirty="0"/>
          </a:p>
        </p:txBody>
      </p:sp>
      <p:sp>
        <p:nvSpPr>
          <p:cNvPr id="3" name="Text Placeholder 2">
            <a:extLst>
              <a:ext uri="{FF2B5EF4-FFF2-40B4-BE49-F238E27FC236}">
                <a16:creationId xmlns:a16="http://schemas.microsoft.com/office/drawing/2014/main" id="{A723150B-CF9F-4194-B885-687787184CE6}"/>
              </a:ext>
            </a:extLst>
          </p:cNvPr>
          <p:cNvSpPr>
            <a:spLocks noGrp="1"/>
          </p:cNvSpPr>
          <p:nvPr>
            <p:ph type="body" sz="half" idx="4294967295"/>
          </p:nvPr>
        </p:nvSpPr>
        <p:spPr>
          <a:xfrm>
            <a:off x="237282" y="1345332"/>
            <a:ext cx="8926512" cy="3509962"/>
          </a:xfrm>
          <a:prstGeom prst="rect">
            <a:avLst/>
          </a:prstGeom>
        </p:spPr>
        <p:txBody>
          <a:bodyPr/>
          <a:lstStyle/>
          <a:p>
            <a:pPr>
              <a:buClr>
                <a:schemeClr val="tx2"/>
              </a:buClr>
              <a:buFont typeface="Courier New" panose="02070309020205020404" pitchFamily="49" charset="0"/>
              <a:buChar char="o"/>
            </a:pPr>
            <a:r>
              <a:rPr lang="en-US" sz="2400" i="1" dirty="0">
                <a:solidFill>
                  <a:schemeClr val="bg2">
                    <a:lumMod val="75000"/>
                  </a:schemeClr>
                </a:solidFill>
              </a:rPr>
              <a:t>Aalto </a:t>
            </a:r>
            <a:r>
              <a:rPr lang="en-US" sz="2400" i="1" dirty="0" err="1">
                <a:solidFill>
                  <a:schemeClr val="bg2">
                    <a:lumMod val="75000"/>
                  </a:schemeClr>
                </a:solidFill>
              </a:rPr>
              <a:t>Jobteaser</a:t>
            </a:r>
            <a:r>
              <a:rPr lang="en-US" sz="2400" i="1" dirty="0">
                <a:solidFill>
                  <a:schemeClr val="bg2">
                    <a:lumMod val="75000"/>
                  </a:schemeClr>
                </a:solidFill>
              </a:rPr>
              <a:t>:</a:t>
            </a:r>
            <a:r>
              <a:rPr lang="en-US" sz="2000" b="0" dirty="0">
                <a:solidFill>
                  <a:schemeClr val="bg2">
                    <a:lumMod val="75000"/>
                  </a:schemeClr>
                </a:solidFill>
              </a:rPr>
              <a:t> </a:t>
            </a:r>
            <a:r>
              <a:rPr lang="en-US" sz="2000" dirty="0"/>
              <a:t>https://</a:t>
            </a:r>
            <a:r>
              <a:rPr lang="en-US" sz="2000" dirty="0" err="1"/>
              <a:t>aalto.jobteaser.com</a:t>
            </a:r>
            <a:endParaRPr lang="en-US" sz="2000" b="0" dirty="0"/>
          </a:p>
          <a:p>
            <a:pPr>
              <a:buClr>
                <a:schemeClr val="tx2"/>
              </a:buClr>
              <a:buFont typeface="Courier New" panose="02070309020205020404" pitchFamily="49" charset="0"/>
              <a:buChar char="o"/>
            </a:pPr>
            <a:r>
              <a:rPr lang="en-US" sz="2000" i="1" dirty="0" err="1">
                <a:solidFill>
                  <a:schemeClr val="bg2">
                    <a:lumMod val="75000"/>
                  </a:schemeClr>
                </a:solidFill>
              </a:rPr>
              <a:t>aTalent</a:t>
            </a:r>
            <a:r>
              <a:rPr lang="en-US" sz="2000" i="1" dirty="0">
                <a:solidFill>
                  <a:schemeClr val="bg2">
                    <a:lumMod val="75000"/>
                  </a:schemeClr>
                </a:solidFill>
              </a:rPr>
              <a:t> Recruiting:</a:t>
            </a:r>
            <a:r>
              <a:rPr lang="en-US" sz="2000" i="1" dirty="0"/>
              <a:t> </a:t>
            </a:r>
            <a:r>
              <a:rPr lang="en-US" sz="2000" u="sng" dirty="0"/>
              <a:t>https://</a:t>
            </a:r>
            <a:r>
              <a:rPr lang="en-US" sz="2000" u="sng" dirty="0" err="1"/>
              <a:t>atalent.fi</a:t>
            </a:r>
            <a:r>
              <a:rPr lang="en-US" sz="2000" u="sng" dirty="0"/>
              <a:t>/</a:t>
            </a:r>
            <a:r>
              <a:rPr lang="en-US" sz="2000" u="sng" dirty="0" err="1"/>
              <a:t>en</a:t>
            </a:r>
            <a:r>
              <a:rPr lang="en-US" sz="2000" u="sng" dirty="0"/>
              <a:t>/</a:t>
            </a:r>
            <a:endParaRPr lang="en-US" sz="2000" b="0" dirty="0"/>
          </a:p>
          <a:p>
            <a:pPr marL="342900" indent="-342900">
              <a:buClr>
                <a:schemeClr val="tx2"/>
              </a:buClr>
              <a:buFont typeface="Courier New" panose="02070309020205020404" pitchFamily="49" charset="0"/>
              <a:buChar char="o"/>
            </a:pPr>
            <a:endParaRPr lang="en-US" sz="2000" b="0" dirty="0"/>
          </a:p>
          <a:p>
            <a:pPr marL="342900" indent="-342900">
              <a:buClr>
                <a:schemeClr val="tx2"/>
              </a:buClr>
              <a:buFont typeface="Courier New" panose="02070309020205020404" pitchFamily="49" charset="0"/>
              <a:buChar char="o"/>
            </a:pPr>
            <a:r>
              <a:rPr lang="en-US" sz="2000" b="0" dirty="0"/>
              <a:t>Guilds</a:t>
            </a:r>
          </a:p>
          <a:p>
            <a:pPr marL="342900" indent="-342900">
              <a:buClr>
                <a:schemeClr val="tx2"/>
              </a:buClr>
              <a:buFont typeface="Courier New" panose="02070309020205020404" pitchFamily="49" charset="0"/>
              <a:buChar char="o"/>
            </a:pPr>
            <a:r>
              <a:rPr lang="en-US" sz="2000" dirty="0"/>
              <a:t>Own network</a:t>
            </a:r>
            <a:endParaRPr lang="en-US" sz="2000" b="0" dirty="0"/>
          </a:p>
          <a:p>
            <a:endParaRPr lang="fi-FI" sz="2800" dirty="0"/>
          </a:p>
        </p:txBody>
      </p:sp>
    </p:spTree>
    <p:extLst>
      <p:ext uri="{BB962C8B-B14F-4D97-AF65-F5344CB8AC3E}">
        <p14:creationId xmlns:p14="http://schemas.microsoft.com/office/powerpoint/2010/main" val="4186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59FF3-A5FD-DE4E-8045-6918439D2B91}"/>
              </a:ext>
            </a:extLst>
          </p:cNvPr>
          <p:cNvSpPr>
            <a:spLocks noGrp="1"/>
          </p:cNvSpPr>
          <p:nvPr>
            <p:ph type="ctrTitle"/>
          </p:nvPr>
        </p:nvSpPr>
        <p:spPr/>
        <p:txBody>
          <a:bodyPr/>
          <a:lstStyle/>
          <a:p>
            <a:r>
              <a:rPr lang="en-US"/>
              <a:t>From company need to a good topic</a:t>
            </a:r>
          </a:p>
        </p:txBody>
      </p:sp>
      <p:sp>
        <p:nvSpPr>
          <p:cNvPr id="3" name="Content Placeholder 2">
            <a:extLst>
              <a:ext uri="{FF2B5EF4-FFF2-40B4-BE49-F238E27FC236}">
                <a16:creationId xmlns:a16="http://schemas.microsoft.com/office/drawing/2014/main" id="{3506CE15-2A01-8E47-9B6D-A79484493564}"/>
              </a:ext>
            </a:extLst>
          </p:cNvPr>
          <p:cNvSpPr>
            <a:spLocks noGrp="1"/>
          </p:cNvSpPr>
          <p:nvPr>
            <p:ph sz="quarter" idx="14"/>
          </p:nvPr>
        </p:nvSpPr>
        <p:spPr/>
        <p:txBody>
          <a:bodyPr>
            <a:normAutofit fontScale="92500" lnSpcReduction="20000"/>
          </a:bodyPr>
          <a:lstStyle/>
          <a:p>
            <a:pPr marL="342900" indent="-342900">
              <a:buFont typeface="Arial" panose="020B0604020202020204" pitchFamily="34" charset="0"/>
              <a:buChar char="•"/>
            </a:pPr>
            <a:r>
              <a:rPr lang="en-US" dirty="0"/>
              <a:t>Translate company need (problem) into a research topic, formulate research questions</a:t>
            </a:r>
          </a:p>
          <a:p>
            <a:pPr marL="580500" lvl="1" indent="-342900">
              <a:buFont typeface="Arial" panose="020B0604020202020204" pitchFamily="34" charset="0"/>
              <a:buChar char="•"/>
            </a:pPr>
            <a:r>
              <a:rPr lang="en-US" dirty="0"/>
              <a:t>Understand company general need </a:t>
            </a:r>
          </a:p>
          <a:p>
            <a:pPr marL="580500" lvl="1" indent="-342900">
              <a:buFont typeface="Arial" panose="020B0604020202020204" pitchFamily="34" charset="0"/>
              <a:buChar char="•"/>
            </a:pPr>
            <a:r>
              <a:rPr lang="en-US" dirty="0"/>
              <a:t>Consider what is the more specific ”problem” the company faces</a:t>
            </a:r>
          </a:p>
          <a:p>
            <a:pPr marL="580500" lvl="1" indent="-342900">
              <a:buFont typeface="Arial" panose="020B0604020202020204" pitchFamily="34" charset="0"/>
              <a:buChar char="•"/>
            </a:pPr>
            <a:r>
              <a:rPr lang="en-US" dirty="0"/>
              <a:t>Consider how to set up a research study to address the problem</a:t>
            </a:r>
          </a:p>
          <a:p>
            <a:pPr marL="803700" lvl="2" indent="-342900">
              <a:buFont typeface="Arial" panose="020B0604020202020204" pitchFamily="34" charset="0"/>
              <a:buChar char="•"/>
            </a:pPr>
            <a:r>
              <a:rPr lang="en-US" dirty="0"/>
              <a:t>What do we need to know but don’t yet know?</a:t>
            </a:r>
          </a:p>
          <a:p>
            <a:pPr marL="803700" lvl="2" indent="-342900">
              <a:buFont typeface="Arial" panose="020B0604020202020204" pitchFamily="34" charset="0"/>
              <a:buChar char="•"/>
            </a:pPr>
            <a:r>
              <a:rPr lang="en-US" dirty="0"/>
              <a:t>What is the expected deliverable that you can provide for the company?</a:t>
            </a:r>
          </a:p>
          <a:p>
            <a:pPr marL="803700" lvl="2"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Balance between company and academic requirements </a:t>
            </a:r>
          </a:p>
          <a:p>
            <a:pPr marL="580500" lvl="1" indent="-342900">
              <a:buFont typeface="Arial" panose="020B0604020202020204" pitchFamily="34" charset="0"/>
              <a:buChar char="•"/>
            </a:pPr>
            <a:r>
              <a:rPr lang="en-US" dirty="0"/>
              <a:t>Company requirement: Solve a practical problem (practical relevance)</a:t>
            </a:r>
          </a:p>
          <a:p>
            <a:pPr marL="580500" lvl="1" indent="-342900">
              <a:buFont typeface="Arial" panose="020B0604020202020204" pitchFamily="34" charset="0"/>
              <a:buChar char="•"/>
            </a:pPr>
            <a:r>
              <a:rPr lang="en-US" dirty="0"/>
              <a:t>Academic requirement: Rigor (scientific principles) and relevance (new knowledge creation)</a:t>
            </a:r>
          </a:p>
          <a:p>
            <a:endParaRPr lang="en-US" dirty="0"/>
          </a:p>
        </p:txBody>
      </p:sp>
      <p:sp>
        <p:nvSpPr>
          <p:cNvPr id="4" name="Footer Placeholder 3">
            <a:extLst>
              <a:ext uri="{FF2B5EF4-FFF2-40B4-BE49-F238E27FC236}">
                <a16:creationId xmlns:a16="http://schemas.microsoft.com/office/drawing/2014/main" id="{2038F59E-F7F7-584A-A3B3-9AC5F176E282}"/>
              </a:ext>
            </a:extLst>
          </p:cNvPr>
          <p:cNvSpPr>
            <a:spLocks noGrp="1"/>
          </p:cNvSpPr>
          <p:nvPr>
            <p:ph type="ftr" sz="quarter" idx="16"/>
          </p:nvPr>
        </p:nvSpPr>
        <p:spPr/>
        <p:txBody>
          <a:bodyPr/>
          <a:lstStyle/>
          <a:p>
            <a:pPr>
              <a:defRPr/>
            </a:pPr>
            <a:endParaRPr lang="en-US"/>
          </a:p>
        </p:txBody>
      </p:sp>
    </p:spTree>
    <p:extLst>
      <p:ext uri="{BB962C8B-B14F-4D97-AF65-F5344CB8AC3E}">
        <p14:creationId xmlns:p14="http://schemas.microsoft.com/office/powerpoint/2010/main" val="3500507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p:spPr>
        <p:txBody>
          <a:bodyPr/>
          <a:lstStyle/>
          <a:p>
            <a:r>
              <a:rPr lang="en-US" dirty="0"/>
              <a:t>Company vs. academic requirements</a:t>
            </a:r>
          </a:p>
        </p:txBody>
      </p:sp>
      <p:sp>
        <p:nvSpPr>
          <p:cNvPr id="8" name="Rounded Rectangle 7"/>
          <p:cNvSpPr/>
          <p:nvPr/>
        </p:nvSpPr>
        <p:spPr>
          <a:xfrm>
            <a:off x="1252083" y="1825766"/>
            <a:ext cx="2861416" cy="1443416"/>
          </a:xfrm>
          <a:prstGeom prst="roundRect">
            <a:avLst>
              <a:gd name="adj" fmla="val 9230"/>
            </a:avLst>
          </a:prstGeom>
          <a:noFill/>
          <a:ln>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0" name="TextBox 9"/>
          <p:cNvSpPr txBox="1"/>
          <p:nvPr/>
        </p:nvSpPr>
        <p:spPr>
          <a:xfrm>
            <a:off x="1322341" y="2156167"/>
            <a:ext cx="2808312" cy="830997"/>
          </a:xfrm>
          <a:prstGeom prst="rect">
            <a:avLst/>
          </a:prstGeom>
          <a:noFill/>
        </p:spPr>
        <p:txBody>
          <a:bodyPr wrap="square" lIns="0" tIns="0" rIns="0" bIns="0" rtlCol="0">
            <a:spAutoFit/>
          </a:bodyPr>
          <a:lstStyle/>
          <a:p>
            <a:pPr algn="ctr"/>
            <a:r>
              <a:rPr lang="en-US" b="1" dirty="0"/>
              <a:t>Research question that</a:t>
            </a:r>
          </a:p>
          <a:p>
            <a:pPr algn="ctr"/>
            <a:r>
              <a:rPr lang="en-US" b="1" dirty="0"/>
              <a:t>addresses the “how’s” and “why’s”</a:t>
            </a:r>
          </a:p>
        </p:txBody>
      </p:sp>
      <p:sp>
        <p:nvSpPr>
          <p:cNvPr id="17" name="TextBox 16"/>
          <p:cNvSpPr txBox="1"/>
          <p:nvPr/>
        </p:nvSpPr>
        <p:spPr>
          <a:xfrm>
            <a:off x="4585577" y="2123068"/>
            <a:ext cx="2808312" cy="1107996"/>
          </a:xfrm>
          <a:prstGeom prst="rect">
            <a:avLst/>
          </a:prstGeom>
          <a:noFill/>
        </p:spPr>
        <p:txBody>
          <a:bodyPr wrap="square" lIns="0" tIns="0" rIns="0" bIns="0" rtlCol="0">
            <a:spAutoFit/>
          </a:bodyPr>
          <a:lstStyle/>
          <a:p>
            <a:pPr algn="ctr"/>
            <a:r>
              <a:rPr lang="en-US" b="1" dirty="0"/>
              <a:t>Access to data +</a:t>
            </a:r>
          </a:p>
          <a:p>
            <a:pPr algn="ctr"/>
            <a:r>
              <a:rPr lang="en-US" b="1" dirty="0"/>
              <a:t>Method that matches data &amp; question</a:t>
            </a:r>
          </a:p>
          <a:p>
            <a:pPr algn="ctr"/>
            <a:r>
              <a:rPr lang="en-US" b="1" dirty="0"/>
              <a:t>+ validity &amp; reliability</a:t>
            </a:r>
          </a:p>
        </p:txBody>
      </p:sp>
      <p:sp>
        <p:nvSpPr>
          <p:cNvPr id="7" name="TextBox 6"/>
          <p:cNvSpPr txBox="1"/>
          <p:nvPr/>
        </p:nvSpPr>
        <p:spPr>
          <a:xfrm>
            <a:off x="492358" y="3672815"/>
            <a:ext cx="8159286" cy="984885"/>
          </a:xfrm>
          <a:prstGeom prst="rect">
            <a:avLst/>
          </a:prstGeom>
          <a:noFill/>
        </p:spPr>
        <p:txBody>
          <a:bodyPr wrap="none" lIns="0" tIns="0" rIns="0" bIns="0" rtlCol="0">
            <a:spAutoFit/>
          </a:bodyPr>
          <a:lstStyle/>
          <a:p>
            <a:pPr algn="ctr"/>
            <a:r>
              <a:rPr lang="en-US" sz="1600" b="1" i="1" dirty="0"/>
              <a:t>Messages to the company:</a:t>
            </a:r>
          </a:p>
          <a:p>
            <a:pPr algn="ctr"/>
            <a:r>
              <a:rPr lang="en-US" sz="1600" b="1" dirty="0"/>
              <a:t>Rigor should increase (practical) relevance, so not necessarily a trade-off</a:t>
            </a:r>
          </a:p>
          <a:p>
            <a:pPr algn="ctr"/>
            <a:r>
              <a:rPr lang="en-US" sz="1600" b="1" dirty="0"/>
              <a:t>Need commitment from company (time, data access) to be able to do rigorous study</a:t>
            </a:r>
          </a:p>
          <a:p>
            <a:pPr algn="ctr"/>
            <a:r>
              <a:rPr lang="en-US" sz="1600" b="1" dirty="0"/>
              <a:t>You can exceed company expectation, deliver unexpected insights</a:t>
            </a:r>
          </a:p>
        </p:txBody>
      </p:sp>
      <p:sp>
        <p:nvSpPr>
          <p:cNvPr id="19" name="Rounded Rectangle 18"/>
          <p:cNvSpPr/>
          <p:nvPr/>
        </p:nvSpPr>
        <p:spPr>
          <a:xfrm>
            <a:off x="4572000" y="1849388"/>
            <a:ext cx="2861416" cy="1443416"/>
          </a:xfrm>
          <a:prstGeom prst="roundRect">
            <a:avLst>
              <a:gd name="adj" fmla="val 9230"/>
            </a:avLst>
          </a:prstGeom>
          <a:noFill/>
          <a:ln>
            <a:solidFill>
              <a:schemeClr val="tx2"/>
            </a:solidFill>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21" name="Straight Arrow Connector 20"/>
          <p:cNvCxnSpPr/>
          <p:nvPr/>
        </p:nvCxnSpPr>
        <p:spPr>
          <a:xfrm>
            <a:off x="4100621" y="2411100"/>
            <a:ext cx="484956"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2" name="Straight Arrow Connector 21"/>
          <p:cNvCxnSpPr/>
          <p:nvPr/>
        </p:nvCxnSpPr>
        <p:spPr>
          <a:xfrm flipH="1">
            <a:off x="4100621" y="2699132"/>
            <a:ext cx="531451"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25" name="TextBox 24"/>
          <p:cNvSpPr txBox="1"/>
          <p:nvPr/>
        </p:nvSpPr>
        <p:spPr>
          <a:xfrm>
            <a:off x="2123728" y="1832892"/>
            <a:ext cx="1096454" cy="307777"/>
          </a:xfrm>
          <a:prstGeom prst="rect">
            <a:avLst/>
          </a:prstGeom>
          <a:noFill/>
        </p:spPr>
        <p:txBody>
          <a:bodyPr wrap="none" lIns="0" tIns="0" rIns="0" bIns="0" rtlCol="0">
            <a:spAutoFit/>
          </a:bodyPr>
          <a:lstStyle/>
          <a:p>
            <a:r>
              <a:rPr lang="en-US" sz="2000" b="1" i="1" spc="-150" dirty="0"/>
              <a:t>Relevance</a:t>
            </a:r>
          </a:p>
        </p:txBody>
      </p:sp>
      <p:sp>
        <p:nvSpPr>
          <p:cNvPr id="13" name="TextBox 12">
            <a:extLst>
              <a:ext uri="{FF2B5EF4-FFF2-40B4-BE49-F238E27FC236}">
                <a16:creationId xmlns:a16="http://schemas.microsoft.com/office/drawing/2014/main" id="{D0619C00-BBBC-4F4C-A214-7739A655D769}"/>
              </a:ext>
            </a:extLst>
          </p:cNvPr>
          <p:cNvSpPr txBox="1"/>
          <p:nvPr/>
        </p:nvSpPr>
        <p:spPr>
          <a:xfrm>
            <a:off x="5715770" y="1834227"/>
            <a:ext cx="573875" cy="307777"/>
          </a:xfrm>
          <a:prstGeom prst="rect">
            <a:avLst/>
          </a:prstGeom>
          <a:noFill/>
        </p:spPr>
        <p:txBody>
          <a:bodyPr wrap="none" lIns="0" tIns="0" rIns="0" bIns="0" rtlCol="0">
            <a:spAutoFit/>
          </a:bodyPr>
          <a:lstStyle/>
          <a:p>
            <a:r>
              <a:rPr lang="en-US" sz="2000" b="1" i="1" spc="-150" dirty="0"/>
              <a:t>Rigor</a:t>
            </a:r>
          </a:p>
        </p:txBody>
      </p:sp>
      <p:sp>
        <p:nvSpPr>
          <p:cNvPr id="16" name="TextBox 15">
            <a:extLst>
              <a:ext uri="{FF2B5EF4-FFF2-40B4-BE49-F238E27FC236}">
                <a16:creationId xmlns:a16="http://schemas.microsoft.com/office/drawing/2014/main" id="{0133D230-54C8-C647-8AF4-7A4837DBEFEE}"/>
              </a:ext>
            </a:extLst>
          </p:cNvPr>
          <p:cNvSpPr txBox="1"/>
          <p:nvPr/>
        </p:nvSpPr>
        <p:spPr>
          <a:xfrm>
            <a:off x="3171307" y="1135201"/>
            <a:ext cx="2390078" cy="307777"/>
          </a:xfrm>
          <a:prstGeom prst="rect">
            <a:avLst/>
          </a:prstGeom>
          <a:noFill/>
        </p:spPr>
        <p:txBody>
          <a:bodyPr wrap="none" lIns="0" tIns="0" rIns="0" bIns="0" rtlCol="0">
            <a:spAutoFit/>
          </a:bodyPr>
          <a:lstStyle/>
          <a:p>
            <a:pPr algn="ctr"/>
            <a:r>
              <a:rPr lang="en-US" sz="2000" b="1" dirty="0"/>
              <a:t>Is there a trade-off?</a:t>
            </a:r>
          </a:p>
        </p:txBody>
      </p:sp>
    </p:spTree>
    <p:extLst>
      <p:ext uri="{BB962C8B-B14F-4D97-AF65-F5344CB8AC3E}">
        <p14:creationId xmlns:p14="http://schemas.microsoft.com/office/powerpoint/2010/main" val="1986552731"/>
      </p:ext>
    </p:extLst>
  </p:cSld>
  <p:clrMapOvr>
    <a:masterClrMapping/>
  </p:clrMapOvr>
</p:sld>
</file>

<file path=ppt/theme/theme1.xml><?xml version="1.0" encoding="utf-8"?>
<a:theme xmlns:a="http://schemas.openxmlformats.org/drawingml/2006/main" name="SCI_EN">
  <a:themeElements>
    <a:clrScheme name="Aalto-perus">
      <a:dk1>
        <a:sysClr val="windowText" lastClr="000000"/>
      </a:dk1>
      <a:lt1>
        <a:sysClr val="window" lastClr="FFFFFF"/>
      </a:lt1>
      <a:dk2>
        <a:srgbClr val="FF671F"/>
      </a:dk2>
      <a:lt2>
        <a:srgbClr val="8C857B"/>
      </a:lt2>
      <a:accent1>
        <a:srgbClr val="FF671F"/>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20" id="{B389219C-6823-42A2-9133-E226F9211E1D}" vid="{27918E5D-F28B-4F67-B053-4B0F6DE3126E}"/>
    </a:ext>
  </a:extLst>
</a:theme>
</file>

<file path=ppt/theme/theme2.xml><?xml version="1.0" encoding="utf-8"?>
<a:theme xmlns:a="http://schemas.openxmlformats.org/drawingml/2006/main" name="Aalto_SCI_121031">
  <a:themeElements>
    <a:clrScheme name="Aalto SCI">
      <a:dk1>
        <a:sysClr val="windowText" lastClr="000000"/>
      </a:dk1>
      <a:lt1>
        <a:sysClr val="window" lastClr="FFFFFF"/>
      </a:lt1>
      <a:dk2>
        <a:srgbClr val="1F497D"/>
      </a:dk2>
      <a:lt2>
        <a:srgbClr val="928B81"/>
      </a:lt2>
      <a:accent1>
        <a:srgbClr val="FF671F"/>
      </a:accent1>
      <a:accent2>
        <a:srgbClr val="EF3340"/>
      </a:accent2>
      <a:accent3>
        <a:srgbClr val="005EB8"/>
      </a:accent3>
      <a:accent4>
        <a:srgbClr val="00965E"/>
      </a:accent4>
      <a:accent5>
        <a:srgbClr val="FFA300"/>
      </a:accent5>
      <a:accent6>
        <a:srgbClr val="FF671F"/>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SCI_EN.potx</Template>
  <TotalTime>0</TotalTime>
  <Words>2547</Words>
  <Application>Microsoft Macintosh PowerPoint</Application>
  <PresentationFormat>On-screen Show (16:10)</PresentationFormat>
  <Paragraphs>314</Paragraphs>
  <Slides>40</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Calibri</vt:lpstr>
      <vt:lpstr>Courier New</vt:lpstr>
      <vt:lpstr>Georgia</vt:lpstr>
      <vt:lpstr>Lucida Grande</vt:lpstr>
      <vt:lpstr>Wingdings</vt:lpstr>
      <vt:lpstr>SCI_EN</vt:lpstr>
      <vt:lpstr>Aalto_SCI_121031</vt:lpstr>
      <vt:lpstr>Master’s thesis Everything you need to know</vt:lpstr>
      <vt:lpstr>What you need to know about doing a master’s thesis</vt:lpstr>
      <vt:lpstr>The master’s thesis</vt:lpstr>
      <vt:lpstr>What is the master’s thesis?</vt:lpstr>
      <vt:lpstr>Finding a good topic</vt:lpstr>
      <vt:lpstr>Who offers a thesis project</vt:lpstr>
      <vt:lpstr>Master’s thesis positions and topics</vt:lpstr>
      <vt:lpstr>From company need to a good topic</vt:lpstr>
      <vt:lpstr>Company vs. academic requirements</vt:lpstr>
      <vt:lpstr>Common issues when doing thesis for a company</vt:lpstr>
      <vt:lpstr>Managing the process</vt:lpstr>
      <vt:lpstr>PowerPoint Presentation</vt:lpstr>
      <vt:lpstr>General: Each process is unique</vt:lpstr>
      <vt:lpstr>Writing thesis in major or minor</vt:lpstr>
      <vt:lpstr>Finding a supervisor</vt:lpstr>
      <vt:lpstr>The formal process</vt:lpstr>
      <vt:lpstr>Official stages in the thesis process</vt:lpstr>
      <vt:lpstr>1. Approval of the topic </vt:lpstr>
      <vt:lpstr>2. Maturity test </vt:lpstr>
      <vt:lpstr>3. Submitting the finished thesis </vt:lpstr>
      <vt:lpstr>Checklist before submitting master’s thesis </vt:lpstr>
      <vt:lpstr>4. Evaluation and approval of the master’s thesis </vt:lpstr>
      <vt:lpstr>Graduation schedule </vt:lpstr>
      <vt:lpstr>Where to find information</vt:lpstr>
      <vt:lpstr>Writing a good thesis</vt:lpstr>
      <vt:lpstr>The research process</vt:lpstr>
      <vt:lpstr>The generic thesis process</vt:lpstr>
      <vt:lpstr>Best practice I Plan the process but iterate</vt:lpstr>
      <vt:lpstr>Best practice II Writing a coherent and impactful thesis</vt:lpstr>
      <vt:lpstr>Evaluation</vt:lpstr>
      <vt:lpstr>Academic results</vt:lpstr>
      <vt:lpstr>Evaluation</vt:lpstr>
      <vt:lpstr>Evaluation Criteria</vt:lpstr>
      <vt:lpstr>Grades</vt:lpstr>
      <vt:lpstr>Making an impact</vt:lpstr>
      <vt:lpstr>Dissemination: For the company</vt:lpstr>
      <vt:lpstr>Dissemination: For the public</vt:lpstr>
      <vt:lpstr>Published thesis summaries</vt:lpstr>
      <vt:lpstr>Published thesis summaries</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2022-11-15T06:36:45Z</cp:lastPrinted>
  <dcterms:created xsi:type="dcterms:W3CDTF">2014-04-29T12:33:58Z</dcterms:created>
  <dcterms:modified xsi:type="dcterms:W3CDTF">2023-12-04T12:11:05Z</dcterms:modified>
</cp:coreProperties>
</file>