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4"/>
    <p:sldMasterId id="2147484767" r:id="rId5"/>
  </p:sldMasterIdLst>
  <p:notesMasterIdLst>
    <p:notesMasterId r:id="rId15"/>
  </p:notesMasterIdLst>
  <p:handoutMasterIdLst>
    <p:handoutMasterId r:id="rId16"/>
  </p:handoutMasterIdLst>
  <p:sldIdLst>
    <p:sldId id="360" r:id="rId6"/>
    <p:sldId id="363" r:id="rId7"/>
    <p:sldId id="379" r:id="rId8"/>
    <p:sldId id="362" r:id="rId9"/>
    <p:sldId id="380" r:id="rId10"/>
    <p:sldId id="361" r:id="rId11"/>
    <p:sldId id="359" r:id="rId12"/>
    <p:sldId id="368" r:id="rId13"/>
    <p:sldId id="256" r:id="rId14"/>
  </p:sldIdLst>
  <p:sldSz cx="9144000" cy="5715000" type="screen16x10"/>
  <p:notesSz cx="6742113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BB16A3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4AFCA-5300-4A72-9A4B-EC6CDC177C13}" v="28" dt="2022-09-06T09:01:11.736"/>
    <p1510:client id="{05D2DEE9-032A-4232-768C-55BCC36B6E78}" v="3" dt="2023-09-06T06:36:43.435"/>
    <p1510:client id="{21340A62-164B-E673-24B6-B2CF973DEA4B}" v="63" dt="2023-09-06T16:48:53.647"/>
    <p1510:client id="{251FFB88-29F7-4327-8077-30FE9635E003}" v="764" dt="2022-09-16T09:26:23.435"/>
    <p1510:client id="{2524E123-6C7A-2872-598F-237774F570D9}" v="258" dt="2022-09-01T09:21:32.298"/>
    <p1510:client id="{3137D695-F9C4-4C60-B7D8-B652F9EA1D4B}" v="11" dt="2022-01-19T12:44:51.042"/>
    <p1510:client id="{5529DB7D-4E78-2070-110E-AA216802C682}" v="48" dt="2023-09-06T10:37:12.916"/>
    <p1510:client id="{60DC0F92-722B-A854-D2B7-709A300B02D3}" v="10" dt="2022-09-19T10:48:43.015"/>
    <p1510:client id="{68CB7D14-E4BB-4AF8-AE30-807364E7672F}" v="12" dt="2022-09-01T08:45:29.064"/>
    <p1510:client id="{789060DF-2812-5A42-304D-95E902FE1286}" v="41" dt="2023-09-06T14:36:01.684"/>
    <p1510:client id="{873274FC-3015-824E-F961-84287A65A804}" v="21" dt="2022-09-06T11:38:02.776"/>
    <p1510:client id="{8D13901A-483E-47B0-97A0-19F2142D4692}" v="3" dt="2023-02-01T12:01:41.903"/>
    <p1510:client id="{8E39B73B-ABEE-FECE-12D6-CE9E4AA1C015}" v="210" dt="2023-09-06T14:31:58.588"/>
    <p1510:client id="{902210F4-97DB-4C44-905F-0884940ADD0E}" v="180" dt="2021-08-27T07:52:50.573"/>
    <p1510:client id="{A2DD4571-3701-546E-0DB8-F07BA7791DDB}" v="164" dt="2023-09-06T13:01:03.082"/>
    <p1510:client id="{A4130577-BE6B-4BF6-B78F-350AFDE23BB2}" v="24" dt="2022-09-06T08:53:55.034"/>
    <p1510:client id="{D3A066D5-C342-4DE1-92FE-8AF4E7CC0459}" v="45" dt="2021-08-23T12:06:26.023"/>
    <p1510:client id="{D96B34AB-6E9E-4AF2-8CD8-1BF0A6CB3CB1}" v="1" dt="2022-01-19T11:38:55.266"/>
    <p1510:client id="{EEA64BD3-80A9-4C72-8F0B-5C22D3824052}" v="1" dt="2021-08-13T07:27:07.666"/>
    <p1510:client id="{F1A5138A-ADF6-CB55-52B0-E0C7046E4F06}" v="78" dt="2022-09-01T08:44:32.44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3469" autoAdjust="0"/>
  </p:normalViewPr>
  <p:slideViewPr>
    <p:cSldViewPr snapToObjects="1">
      <p:cViewPr varScale="1">
        <p:scale>
          <a:sx n="143" d="100"/>
          <a:sy n="143" d="100"/>
        </p:scale>
        <p:origin x="1216" y="192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5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9/6/2023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6.9.2023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41363"/>
            <a:ext cx="59229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74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9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0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3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5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67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6.9.2023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58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6.9.2023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13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600" b="1" kern="1200" spc="-100" dirty="0">
                <a:solidFill>
                  <a:schemeClr val="tx2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3644636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  <a:cs typeface="Times New Roman" panose="02020603050405020304" pitchFamily="18" charset="0"/>
              </a:defRPr>
            </a:lvl1pPr>
            <a:lvl2pPr marL="640080" indent="-228600">
              <a:buFont typeface="Times New Roman" panose="02020603050405020304" pitchFamily="18" charset="0"/>
              <a:buChar char="-"/>
              <a:defRPr sz="2400" b="1">
                <a:latin typeface="+mj-lt"/>
                <a:cs typeface="Times New Roman" panose="02020603050405020304" pitchFamily="18" charset="0"/>
              </a:defRPr>
            </a:lvl2pPr>
            <a:lvl3pPr>
              <a:defRPr sz="2000" b="1">
                <a:latin typeface="+mj-lt"/>
                <a:cs typeface="Times New Roman" panose="02020603050405020304" pitchFamily="18" charset="0"/>
              </a:defRPr>
            </a:lvl3pPr>
            <a:lvl4pPr>
              <a:defRPr sz="1800" b="1">
                <a:latin typeface="+mj-lt"/>
                <a:cs typeface="Times New Roman" panose="02020603050405020304" pitchFamily="18" charset="0"/>
              </a:defRPr>
            </a:lvl4pPr>
            <a:lvl5pPr>
              <a:defRPr sz="1800" b="1">
                <a:latin typeface="+mj-lt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1BA68F3-57FA-46A9-A60E-CBCA7AD8111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06.09.2023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4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5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6.9.2023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6.9.2023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600" b="1" kern="1200" spc="-100" dirty="0">
                <a:solidFill>
                  <a:schemeClr val="tx2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3644636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Times New Roman" panose="02020603050405020304" pitchFamily="18" charset="0"/>
              </a:defRPr>
            </a:lvl1pPr>
            <a:lvl2pPr marL="640080" indent="-228600">
              <a:buFont typeface="Times New Roman" panose="02020603050405020304" pitchFamily="18" charset="0"/>
              <a:buChar char="-"/>
              <a:defRPr sz="2000" b="1">
                <a:latin typeface="+mj-lt"/>
                <a:cs typeface="Times New Roman" panose="02020603050405020304" pitchFamily="18" charset="0"/>
              </a:defRPr>
            </a:lvl2pPr>
            <a:lvl3pPr>
              <a:defRPr sz="2000" b="1">
                <a:latin typeface="+mj-lt"/>
                <a:cs typeface="Times New Roman" panose="02020603050405020304" pitchFamily="18" charset="0"/>
              </a:defRPr>
            </a:lvl3pPr>
            <a:lvl4pPr>
              <a:defRPr sz="1800" b="1">
                <a:latin typeface="+mj-lt"/>
                <a:cs typeface="Times New Roman" panose="02020603050405020304" pitchFamily="18" charset="0"/>
              </a:defRPr>
            </a:lvl4pPr>
            <a:lvl5pPr>
              <a:defRPr sz="1800" b="1">
                <a:latin typeface="+mj-lt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1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40E0-A310-4B39-8347-7B015A08A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14F78-3FDD-49D6-87B6-8389DEA1F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AD807-6436-43BE-A966-FDB8CC96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023-30E3-4BB2-8582-F0AD17135A68}" type="datetimeFigureOut">
              <a:rPr lang="en-FI" smtClean="0"/>
              <a:t>09/06/2023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6FA50-CDC2-40B2-96F8-AAA047B6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36111-780B-41B3-9E9B-A4750B28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B7AC-0F7B-4EE5-AB16-40A330CC375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9349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6.9.2023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  <p:sldLayoutId id="2147484776" r:id="rId9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6.9.2023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0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8" r:id="rId1"/>
    <p:sldLayoutId id="2147484769" r:id="rId2"/>
    <p:sldLayoutId id="2147484770" r:id="rId3"/>
    <p:sldLayoutId id="2147484771" r:id="rId4"/>
    <p:sldLayoutId id="2147484772" r:id="rId5"/>
    <p:sldLayoutId id="2147484773" r:id="rId6"/>
    <p:sldLayoutId id="2147484774" r:id="rId7"/>
    <p:sldLayoutId id="2147484775" r:id="rId8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148296322003824" TargetMode="External"/><Relationship Id="rId2" Type="http://schemas.openxmlformats.org/officeDocument/2006/relationships/hyperlink" Target="https://www.sciencedirect.com/science/article/pii/S0148296318306696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Available master thesis topics for ISS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altLang="zh-CN" dirty="0">
                <a:ea typeface="ＭＳ Ｐゴシック"/>
                <a:cs typeface="Times New Roman"/>
              </a:rPr>
              <a:t>Professor Matti Rossi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Smart Cities </a:t>
            </a:r>
            <a:endParaRPr lang="en-US" dirty="0">
              <a:ea typeface="ＭＳ Ｐゴシック"/>
              <a:cs typeface="Times New Roman"/>
            </a:endParaRP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Automotive industry software ecosystem</a:t>
            </a:r>
            <a:endParaRPr lang="en-US" dirty="0">
              <a:ea typeface="ＭＳ Ｐゴシック"/>
              <a:cs typeface="Times New Roman"/>
            </a:endParaRP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Blockchain implementation studies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Large scale enterprise system implementations and architecture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IS Project management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Open source business models, open data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NFT applications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Metaverse</a:t>
            </a:r>
            <a:endParaRPr lang="en-US" altLang="zh-CN" b="0" dirty="0"/>
          </a:p>
          <a:p>
            <a:pPr marL="0" indent="0">
              <a:buNone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−"/>
            </a:pP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89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Available master thesis topics for ISS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altLang="zh-CN" dirty="0">
                <a:ea typeface="ＭＳ Ｐゴシック"/>
                <a:cs typeface="Times New Roman"/>
              </a:rPr>
              <a:t>Professor Virpi </a:t>
            </a:r>
            <a:r>
              <a:rPr lang="en-US" altLang="zh-CN" dirty="0" err="1">
                <a:ea typeface="ＭＳ Ｐゴシック"/>
                <a:cs typeface="Times New Roman"/>
              </a:rPr>
              <a:t>Tuunainen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AI based services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Platform based services 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Collaborative consumption and sharing economy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Digital games and entertainment services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Smart traffic services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Digital payments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Digitalization and IS in healthcare 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Technology overload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i="1" dirty="0"/>
              <a:t>Other topics are negotiable!</a:t>
            </a:r>
          </a:p>
          <a:p>
            <a:pPr marL="411480" lvl="1" indent="0">
              <a:buNone/>
            </a:pP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45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Available master thesis topics for ISS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altLang="zh-CN" dirty="0">
                <a:ea typeface="ＭＳ Ｐゴシック"/>
                <a:cs typeface="Times New Roman"/>
              </a:rPr>
              <a:t>Associate Professor Penttinen Esko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Meaningful interplay between machines and humans in information-intensive work processes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Overcoming discontinuities and challenges in virtual work environments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Business process development in electronic financial value chain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Business Process Outsourcing (BPO) in financial value chain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Robotic Process Automation (RPA)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Adoption of electronic financial statements and </a:t>
            </a:r>
            <a:r>
              <a:rPr lang="en-US" altLang="zh-CN" b="0" dirty="0" err="1"/>
              <a:t>eXtensible</a:t>
            </a:r>
            <a:r>
              <a:rPr lang="en-US" altLang="zh-CN" b="0" dirty="0"/>
              <a:t> Business Reporting Language (XBRL)</a:t>
            </a:r>
          </a:p>
          <a:p>
            <a:pPr>
              <a:buFont typeface="Arial" panose="020B0604020202020204" pitchFamily="34" charset="0"/>
              <a:buChar char="−"/>
            </a:pPr>
            <a:endParaRPr lang="en-US" altLang="zh-CN" b="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93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Available master thesis topics for ISS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None/>
            </a:pPr>
            <a:r>
              <a:rPr lang="en-US" dirty="0">
                <a:ea typeface="ＭＳ Ｐゴシック"/>
                <a:cs typeface="Arial"/>
              </a:rPr>
              <a:t>Associate Professor </a:t>
            </a:r>
            <a:r>
              <a:rPr lang="en-US" altLang="zh-CN" dirty="0">
                <a:ea typeface="ＭＳ Ｐゴシック"/>
                <a:cs typeface="Times New Roman"/>
              </a:rPr>
              <a:t>Yong Liu</a:t>
            </a:r>
            <a:endParaRPr lang="en-US" dirty="0"/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AI-based services or robotic services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>
                <a:ea typeface="ＭＳ Ｐゴシック"/>
                <a:cs typeface="Times New Roman"/>
              </a:rPr>
              <a:t>Business intelligence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Online services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E-commerce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Text analysis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dirty="0"/>
              <a:t>Data-driven analytics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b="0" i="1" dirty="0"/>
              <a:t>Other topics are negotiable!</a:t>
            </a:r>
          </a:p>
          <a:p>
            <a:pPr marL="0" indent="0">
              <a:buNone/>
            </a:pPr>
            <a:endParaRPr lang="en-US" altLang="zh-CN" b="0" dirty="0"/>
          </a:p>
          <a:p>
            <a:pPr marL="0" indent="0">
              <a:buNone/>
            </a:pPr>
            <a:endParaRPr lang="zh-CN" alt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21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6FA266-0554-4DA2-84C3-298D7580BF5B}"/>
              </a:ext>
            </a:extLst>
          </p:cNvPr>
          <p:cNvSpPr/>
          <p:nvPr/>
        </p:nvSpPr>
        <p:spPr>
          <a:xfrm>
            <a:off x="539552" y="632684"/>
            <a:ext cx="8214695" cy="37579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000" b="1" dirty="0">
                <a:solidFill>
                  <a:srgbClr val="78BF20"/>
                </a:solidFill>
                <a:latin typeface="Arial-BoldMT"/>
              </a:rPr>
              <a:t>Available master thesis topics for ISS</a:t>
            </a:r>
          </a:p>
          <a:p>
            <a:endParaRPr lang="en-US" sz="1500" b="1" dirty="0">
              <a:solidFill>
                <a:srgbClr val="000000"/>
              </a:solidFill>
              <a:latin typeface="Arial-BoldMT"/>
            </a:endParaRP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+mj-lt"/>
                <a:ea typeface="ＭＳ Ｐゴシック"/>
                <a:cs typeface="Times New Roman"/>
              </a:rPr>
              <a:t>Assistant Professor Hadi Ghanbari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ea typeface="ＭＳ Ｐゴシック"/>
                <a:cs typeface="Times New Roman"/>
              </a:rPr>
              <a:t>Information Security and Privacy in:</a:t>
            </a:r>
          </a:p>
          <a:p>
            <a:pPr marL="800100" lvl="1" indent="-342900">
              <a:spcBef>
                <a:spcPct val="20000"/>
              </a:spcBef>
              <a:buFont typeface="Arial,Sans-Serif" panose="020B0604020202020204" pitchFamily="34" charset="0"/>
              <a:buChar char="−"/>
            </a:pPr>
            <a:r>
              <a:rPr lang="en-US" dirty="0">
                <a:latin typeface="+mj-lt"/>
                <a:ea typeface="ＭＳ Ｐゴシック"/>
                <a:cs typeface="Arial"/>
              </a:rPr>
              <a:t>organizations (e.g., business continuity, corporate strategy)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ea typeface="ＭＳ Ｐゴシック"/>
                <a:cs typeface="Times New Roman"/>
              </a:rPr>
              <a:t>digital services (e.g., smart apps, </a:t>
            </a:r>
            <a:r>
              <a:rPr lang="en-US" dirty="0">
                <a:latin typeface="+mj-lt"/>
                <a:ea typeface="ＭＳ Ｐゴシック"/>
                <a:cs typeface="Arial"/>
              </a:rPr>
              <a:t>software </a:t>
            </a:r>
            <a:r>
              <a:rPr lang="en-US" dirty="0">
                <a:latin typeface="+mj-lt"/>
                <a:ea typeface="ＭＳ Ｐゴシック"/>
                <a:cs typeface="Times New Roman"/>
              </a:rPr>
              <a:t>supply chain)</a:t>
            </a:r>
            <a:endParaRPr lang="en-US" dirty="0">
              <a:cs typeface="Times New Roman"/>
            </a:endParaRPr>
          </a:p>
          <a:p>
            <a:pPr marL="800100" lvl="1" indent="-342900">
              <a:spcBef>
                <a:spcPct val="20000"/>
              </a:spcBef>
              <a:buFont typeface="Arial,Sans-Serif" panose="020B0604020202020204" pitchFamily="34" charset="0"/>
              <a:buChar char="−"/>
            </a:pPr>
            <a:r>
              <a:rPr lang="en-US" dirty="0">
                <a:latin typeface="+mj-lt"/>
                <a:ea typeface="ＭＳ Ｐゴシック"/>
                <a:cs typeface="Arial"/>
              </a:rPr>
              <a:t>society (e.g., cyber awareness, cybercrime, cyberbullying)</a:t>
            </a:r>
          </a:p>
          <a:p>
            <a:pPr marL="342900" indent="-342900">
              <a:spcBef>
                <a:spcPct val="20000"/>
              </a:spcBef>
              <a:buFont typeface="Arial,Sans-Serif" panose="020B0604020202020204" pitchFamily="34" charset="0"/>
              <a:buChar char="−"/>
            </a:pPr>
            <a:r>
              <a:rPr lang="en-US" dirty="0">
                <a:latin typeface="+mj-lt"/>
                <a:ea typeface="ＭＳ Ｐゴシック"/>
                <a:cs typeface="Arial"/>
              </a:rPr>
              <a:t>Human Factors in Software/Systems Development (e.g., Technical Debt)</a:t>
            </a:r>
            <a:endParaRPr lang="en-US" dirty="0">
              <a:latin typeface="+mj-lt"/>
              <a:ea typeface="ＭＳ Ｐゴシック"/>
              <a:cs typeface="Times New Roman"/>
            </a:endParaRPr>
          </a:p>
          <a:p>
            <a:pPr marL="342900" indent="-342900">
              <a:spcBef>
                <a:spcPct val="20000"/>
              </a:spcBef>
              <a:buFont typeface="Arial,Sans-Serif" panose="020B0604020202020204" pitchFamily="34" charset="0"/>
              <a:buChar char="−"/>
            </a:pPr>
            <a:r>
              <a:rPr lang="en-US" dirty="0">
                <a:latin typeface="+mj-lt"/>
                <a:ea typeface="ＭＳ Ｐゴシック"/>
                <a:cs typeface="Arial"/>
              </a:rPr>
              <a:t>Sustainability &amp; Smart Cities (e.g., Smart Sustainable City, Urban Analytics for Sustainability) </a:t>
            </a:r>
            <a:endParaRPr lang="en-US">
              <a:latin typeface="+mj-lt"/>
              <a:ea typeface="ＭＳ Ｐゴシック"/>
              <a:cs typeface="Times New Roman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i="1" dirty="0">
                <a:latin typeface="+mj-lt"/>
                <a:ea typeface="ＭＳ Ｐゴシック"/>
                <a:cs typeface="Times New Roman"/>
              </a:rPr>
              <a:t>Other topics for Qualitative &amp; Design Science Research are negotiable</a:t>
            </a:r>
            <a:endParaRPr lang="en-US" dirty="0">
              <a:latin typeface="+mj-lt"/>
              <a:ea typeface="ＭＳ Ｐ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81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Available master thesis topics for ISS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None/>
            </a:pPr>
            <a:r>
              <a:rPr lang="en-US" dirty="0">
                <a:ea typeface="ＭＳ Ｐゴシック"/>
                <a:cs typeface="Arial"/>
              </a:rPr>
              <a:t>Associate Professor </a:t>
            </a:r>
            <a:r>
              <a:rPr lang="en-US" altLang="zh-CN" dirty="0">
                <a:ea typeface="ＭＳ Ｐゴシック"/>
                <a:cs typeface="Times New Roman"/>
              </a:rPr>
              <a:t>Riitta </a:t>
            </a:r>
            <a:r>
              <a:rPr lang="en-US" altLang="zh-CN" dirty="0" err="1">
                <a:ea typeface="ＭＳ Ｐゴシック"/>
                <a:cs typeface="Times New Roman"/>
              </a:rPr>
              <a:t>Hekkala</a:t>
            </a:r>
            <a:endParaRPr lang="en-US" altLang="zh-CN">
              <a:ea typeface="ＭＳ Ｐゴシック"/>
              <a:cs typeface="Times New Roman"/>
            </a:endParaRPr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dirty="0"/>
              <a:t>Social and organisational aspects of information systems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dirty="0"/>
              <a:t>Success and failure of information systems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dirty="0"/>
              <a:t>The role of emotions and identity in information systems/ - Role of emotions in IS implementations, adoption and use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dirty="0"/>
              <a:t>Information technology (IT) and the changing nature of work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dirty="0"/>
              <a:t>Post-implementation dynamics of IT in the workplace 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dirty="0"/>
              <a:t>Information system (e.g., ERP) implementations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i="1" dirty="0"/>
              <a:t>Other related topics...</a:t>
            </a:r>
            <a:endParaRPr lang="zh-CN" altLang="zh-CN" b="0" i="1" dirty="0"/>
          </a:p>
          <a:p>
            <a:pPr marL="0" indent="0">
              <a:buNone/>
            </a:pPr>
            <a:endParaRPr lang="zh-CN" alt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00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Available master thesis topics for ISS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435" y="1036172"/>
            <a:ext cx="8229600" cy="4147293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altLang="zh-CN" dirty="0">
                <a:ea typeface="ＭＳ Ｐゴシック"/>
                <a:cs typeface="Times New Roman"/>
              </a:rPr>
              <a:t>Adjunct Prof., Principal University Lecturer Bragge Johanna </a:t>
            </a:r>
            <a:endParaRPr lang="en-US" altLang="zh-CN" dirty="0"/>
          </a:p>
          <a:p>
            <a:pPr>
              <a:buFont typeface="Arial" panose="020B0604020202020204" pitchFamily="34" charset="0"/>
              <a:buChar char="−"/>
            </a:pPr>
            <a:r>
              <a:rPr lang="en-GB" altLang="zh-CN" b="0" dirty="0">
                <a:ea typeface="ＭＳ Ｐゴシック"/>
                <a:cs typeface="Times New Roman"/>
              </a:rPr>
              <a:t>Bibliometrics: utilizing text-mining and visualization tools in large-scale literature reviews on a selected research topic.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b="0" dirty="0">
                <a:ea typeface="MS PGothic"/>
                <a:cs typeface="Times New Roman"/>
              </a:rPr>
              <a:t>See example on External Resource Management research: </a:t>
            </a:r>
            <a:r>
              <a:rPr lang="en-US" b="0" u="sng" dirty="0">
                <a:ea typeface="MS PGothic"/>
                <a:cs typeface="Times New Roman"/>
                <a:hlinkClick r:id="rId2" tooltip="https://www.sciencedirect.com/science/article/pii/S0148296318306696"/>
              </a:rPr>
              <a:t>https://www.sciencedirect.com/science/article/pii/S0148296318306696</a:t>
            </a:r>
            <a:endParaRPr lang="en-US" b="0" dirty="0">
              <a:ea typeface="MS PGothic"/>
              <a:cs typeface="Times New Roman"/>
            </a:endParaRPr>
          </a:p>
          <a:p>
            <a:pPr lvl="1">
              <a:buFont typeface="Arial" panose="020B0604020202020204" pitchFamily="34" charset="0"/>
              <a:buChar char="−"/>
            </a:pPr>
            <a:r>
              <a:rPr lang="zh-CN" altLang="zh-CN" b="0">
                <a:ea typeface="ＭＳ Ｐゴシック"/>
                <a:cs typeface="Times New Roman"/>
              </a:rPr>
              <a:t>See also "Guidelines for advancing theory and practice through bibliometric research": </a:t>
            </a:r>
            <a:r>
              <a:rPr lang="zh-CN" b="0" dirty="0">
                <a:ea typeface="+mj-lt"/>
                <a:cs typeface="+mj-lt"/>
                <a:hlinkClick r:id="rId3"/>
              </a:rPr>
              <a:t>https://www.sciencedirect.com/science/article/pii/S0148296322003824</a:t>
            </a:r>
            <a:r>
              <a:rPr lang="zh-CN" altLang="en-US" b="0" dirty="0">
                <a:ea typeface="+mj-lt"/>
                <a:cs typeface="+mj-lt"/>
              </a:rPr>
              <a:t> </a:t>
            </a:r>
            <a:endParaRPr lang="zh-CN" b="0" dirty="0">
              <a:ea typeface="ＭＳ Ｐゴシック"/>
              <a:cs typeface="Times New Roman"/>
            </a:endParaRPr>
          </a:p>
          <a:p>
            <a:pPr>
              <a:buFont typeface="Arial" panose="020B0604020202020204" pitchFamily="34" charset="0"/>
              <a:buChar char="−"/>
            </a:pPr>
            <a:r>
              <a:rPr lang="zh-CN" altLang="zh-CN" b="0">
                <a:ea typeface="ＭＳ Ｐゴシック"/>
                <a:cs typeface="Times New Roman"/>
              </a:rPr>
              <a:t>Other topics can be discussed, e.g. related to sustainable digitalisation (EU's green and digital transitions), collaboration engineering, virtual facilitation, user-centred IS development</a:t>
            </a:r>
            <a:endParaRPr lang="zh-CN" altLang="zh-CN" b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96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Available master thesis topics for ISS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altLang="zh-CN" dirty="0">
                <a:ea typeface="ＭＳ Ｐゴシック"/>
                <a:cs typeface="Times New Roman"/>
              </a:rPr>
              <a:t>Research Fellow Niina Mallat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altLang="zh-CN" sz="1800" b="0" dirty="0">
                <a:ea typeface="ＭＳ Ｐゴシック"/>
                <a:cs typeface="Times New Roman"/>
              </a:rPr>
              <a:t>Semi- and fully autonomous vehicles (</a:t>
            </a:r>
            <a:r>
              <a:rPr lang="en-US" sz="1800" b="0" dirty="0">
                <a:ea typeface="ＭＳ Ｐゴシック"/>
                <a:cs typeface="Arial"/>
              </a:rPr>
              <a:t>including drones, robot buses, consumer car automation, delivery robots, etc.), from the perspectives of:</a:t>
            </a:r>
          </a:p>
          <a:p>
            <a:pPr lvl="1">
              <a:buFont typeface="Arial" panose="02020603050405020304" pitchFamily="18" charset="0"/>
              <a:buChar char="•"/>
            </a:pPr>
            <a:r>
              <a:rPr lang="en-US" sz="1800" b="0" dirty="0">
                <a:ea typeface="ＭＳ Ｐゴシック"/>
                <a:cs typeface="Arial"/>
              </a:rPr>
              <a:t>Business models and ecosystems</a:t>
            </a:r>
            <a:endParaRPr lang="en-US" sz="1800" b="0" dirty="0">
              <a:ea typeface="ＭＳ Ｐゴシック"/>
              <a:cs typeface="Times New Roman"/>
            </a:endParaRPr>
          </a:p>
          <a:p>
            <a:pPr lvl="1">
              <a:buFont typeface="Arial" panose="02020603050405020304" pitchFamily="18" charset="0"/>
              <a:buChar char="•"/>
            </a:pPr>
            <a:r>
              <a:rPr lang="en-US" sz="1800" b="0" dirty="0">
                <a:ea typeface="ＭＳ Ｐゴシック"/>
                <a:cs typeface="Times New Roman"/>
              </a:rPr>
              <a:t>Trust, </a:t>
            </a:r>
            <a:r>
              <a:rPr lang="en-US" sz="1800" b="0" dirty="0">
                <a:ea typeface="+mj-lt"/>
                <a:cs typeface="+mj-lt"/>
              </a:rPr>
              <a:t>adoption and usage </a:t>
            </a:r>
            <a:endParaRPr lang="en-US" sz="1800" b="0" dirty="0">
              <a:ea typeface="ＭＳ Ｐゴシック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68F3-57FA-46A9-A60E-CBCA7AD81119}" type="datetime1">
              <a:rPr lang="de-DE" smtClean="0"/>
              <a:t>06.09.2023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50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6FA266-0554-4DA2-84C3-298D7580BF5B}"/>
              </a:ext>
            </a:extLst>
          </p:cNvPr>
          <p:cNvSpPr/>
          <p:nvPr/>
        </p:nvSpPr>
        <p:spPr>
          <a:xfrm>
            <a:off x="539552" y="632684"/>
            <a:ext cx="7794934" cy="38133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000" b="1" dirty="0">
                <a:solidFill>
                  <a:srgbClr val="78BF20"/>
                </a:solidFill>
                <a:latin typeface="Arial-BoldMT"/>
              </a:rPr>
              <a:t>Available master thesis topics for ISS</a:t>
            </a:r>
          </a:p>
          <a:p>
            <a:endParaRPr lang="en-US" sz="1500" b="1" dirty="0">
              <a:solidFill>
                <a:srgbClr val="000000"/>
              </a:solidFill>
              <a:latin typeface="Arial-BoldMT"/>
            </a:endParaRP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Postdoc Kari Koskinen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Digital platforms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Digital innovation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ea typeface="ＭＳ Ｐゴシック"/>
                <a:cs typeface="Times New Roman"/>
              </a:rPr>
              <a:t>Ethics and IT</a:t>
            </a:r>
            <a:endParaRPr lang="en-US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Technology and trust/privacy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IT implementation in organizations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ICT for development/in the global South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ICT in arts and culture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i="1" dirty="0">
                <a:latin typeface="+mj-lt"/>
                <a:cs typeface="Times New Roman" panose="02020603050405020304" pitchFamily="18" charset="0"/>
              </a:rPr>
              <a:t>Other topics are negotiable</a:t>
            </a:r>
          </a:p>
        </p:txBody>
      </p:sp>
    </p:spTree>
    <p:extLst>
      <p:ext uri="{BB962C8B-B14F-4D97-AF65-F5344CB8AC3E}">
        <p14:creationId xmlns:p14="http://schemas.microsoft.com/office/powerpoint/2010/main" val="2935856563"/>
      </p:ext>
    </p:extLst>
  </p:cSld>
  <p:clrMapOvr>
    <a:masterClrMapping/>
  </p:clrMapOvr>
</p:sld>
</file>

<file path=ppt/theme/theme1.xml><?xml version="1.0" encoding="utf-8"?>
<a:theme xmlns:a="http://schemas.openxmlformats.org/drawingml/2006/main" name="BIZ_EN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ECD78E7F-3D48-4012-844A-6582CCB7ACC9}" vid="{1E3A92F0-686A-4013-A75C-489663080FEB}"/>
    </a:ext>
  </a:extLst>
</a:theme>
</file>

<file path=ppt/theme/theme2.xml><?xml version="1.0" encoding="utf-8"?>
<a:theme xmlns:a="http://schemas.openxmlformats.org/drawingml/2006/main" name="1_BIZ_EN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ECD78E7F-3D48-4012-844A-6582CCB7ACC9}" vid="{1E3A92F0-686A-4013-A75C-489663080FE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4F5B2C0BC437346B0B3590219A4E045" ma:contentTypeVersion="14" ma:contentTypeDescription="Luo uusi asiakirja." ma:contentTypeScope="" ma:versionID="5b59519a7736edd156ec3c1fbc761180">
  <xsd:schema xmlns:xsd="http://www.w3.org/2001/XMLSchema" xmlns:xs="http://www.w3.org/2001/XMLSchema" xmlns:p="http://schemas.microsoft.com/office/2006/metadata/properties" xmlns:ns2="586a7be6-e61f-44ee-bb3e-da1feaeb58b9" xmlns:ns3="f347d38b-83e3-4629-ae6f-c7acd8c60ff1" targetNamespace="http://schemas.microsoft.com/office/2006/metadata/properties" ma:root="true" ma:fieldsID="7956275d82677bb5653e856a7499cd97" ns2:_="" ns3:_="">
    <xsd:import namespace="586a7be6-e61f-44ee-bb3e-da1feaeb58b9"/>
    <xsd:import namespace="f347d38b-83e3-4629-ae6f-c7acd8c60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a7be6-e61f-44ee-bb3e-da1feaeb5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7d38b-83e3-4629-ae6f-c7acd8c60ff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FEAC32-190F-4265-8CB4-7527685F732D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586a7be6-e61f-44ee-bb3e-da1feaeb58b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C45F05-052E-4A19-A99E-853F8DEB31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7383BF-BA6B-4611-BDEB-961B6D5F79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6a7be6-e61f-44ee-bb3e-da1feaeb58b9"/>
    <ds:schemaRef ds:uri="f347d38b-83e3-4629-ae6f-c7acd8c60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BIZ_EN</Template>
  <TotalTime>0</TotalTime>
  <Words>457</Words>
  <Application>Microsoft Office PowerPoint</Application>
  <PresentationFormat>On-screen Show (16:10)</PresentationFormat>
  <Paragraphs>93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BIZ_EN</vt:lpstr>
      <vt:lpstr>1_BIZ_EN</vt:lpstr>
      <vt:lpstr>Available master thesis topics for ISS</vt:lpstr>
      <vt:lpstr>Available master thesis topics for ISS</vt:lpstr>
      <vt:lpstr>Available master thesis topics for ISS</vt:lpstr>
      <vt:lpstr>Available master thesis topics for ISS</vt:lpstr>
      <vt:lpstr>PowerPoint Presentation</vt:lpstr>
      <vt:lpstr>Available master thesis topics for ISS</vt:lpstr>
      <vt:lpstr>Available master thesis topics for ISS</vt:lpstr>
      <vt:lpstr>Available master thesis topics for ISS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Available master thesis topics for ISS</dc:title>
  <dc:creator/>
  <cp:lastModifiedBy/>
  <cp:revision>375</cp:revision>
  <dcterms:created xsi:type="dcterms:W3CDTF">2015-02-05T08:20:08Z</dcterms:created>
  <dcterms:modified xsi:type="dcterms:W3CDTF">2023-09-06T16:48:55Z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0x010100D4F5B2C0BC437346B0B3590219A4E045</vt:lpwstr>
  </property>
</Properties>
</file>