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7" r:id="rId5"/>
    <p:sldId id="260" r:id="rId6"/>
    <p:sldId id="261" r:id="rId7"/>
    <p:sldId id="262" r:id="rId8"/>
    <p:sldId id="263" r:id="rId9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F363B"/>
    <a:srgbClr val="00965E"/>
    <a:srgbClr val="EE353B"/>
    <a:srgbClr val="FF0000"/>
    <a:srgbClr val="005EB8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15353A-F150-4F62-95D2-532575AE58BF}" v="5" dt="2022-08-23T07:40:25.173"/>
    <p1510:client id="{0D544106-6F7D-557A-9626-F92189CF86B6}" v="30" dt="2023-09-06T07:37:45.677"/>
    <p1510:client id="{212A06DF-F874-4E04-A689-68DFBA5A3A60}" v="67" dt="2022-08-19T07:04:03.584"/>
    <p1510:client id="{2318D20B-2D55-4CEA-BB7C-BD5E1338379A}" v="14" dt="2022-08-21T07:44:09.050"/>
    <p1510:client id="{67319941-EDCA-4A3D-B16F-A9F48CA9A5C4}" v="70" dt="2022-08-19T07:23:51.719"/>
    <p1510:client id="{91098EAA-29D0-4698-AC94-02DF87C1E916}" v="25" dt="2022-08-19T08:01:28.748"/>
    <p1510:client id="{9EA10ED2-06DA-4A68-9F85-9599AC31292C}" v="25" dt="2022-08-19T15:31:19.363"/>
    <p1510:client id="{CB7177D8-B3A6-4E69-9FE4-8A7740E9FA08}" v="188" dt="2022-08-19T15:11:25.314"/>
    <p1510:client id="{D643F2C7-CD4E-4AF0-8A5A-110C5E96EE52}" v="1" dt="2022-08-19T08:58:42.626"/>
    <p1510:client id="{F15EE0D4-23A3-43E3-B809-B89F73895A9C}" v="39" dt="2022-08-21T07:37:28.717"/>
    <p1510:client id="{F5203410-46BC-4E59-AF27-4101ADF502A7}" v="45" dt="2022-08-19T09:19:55.252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1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uppi Katri" userId="S::katri.kauppi@aalto.fi::85148b02-433f-4e5b-80d4-d98ab3483ff2" providerId="AD" clId="Web-{0D544106-6F7D-557A-9626-F92189CF86B6}"/>
    <pc:docChg chg="modSld">
      <pc:chgData name="Kauppi Katri" userId="S::katri.kauppi@aalto.fi::85148b02-433f-4e5b-80d4-d98ab3483ff2" providerId="AD" clId="Web-{0D544106-6F7D-557A-9626-F92189CF86B6}" dt="2023-09-06T07:37:45.677" v="29" actId="14100"/>
      <pc:docMkLst>
        <pc:docMk/>
      </pc:docMkLst>
      <pc:sldChg chg="modSp">
        <pc:chgData name="Kauppi Katri" userId="S::katri.kauppi@aalto.fi::85148b02-433f-4e5b-80d4-d98ab3483ff2" providerId="AD" clId="Web-{0D544106-6F7D-557A-9626-F92189CF86B6}" dt="2023-09-06T07:37:45.677" v="29" actId="14100"/>
        <pc:sldMkLst>
          <pc:docMk/>
          <pc:sldMk cId="4189284254" sldId="260"/>
        </pc:sldMkLst>
        <pc:spChg chg="mod">
          <ac:chgData name="Kauppi Katri" userId="S::katri.kauppi@aalto.fi::85148b02-433f-4e5b-80d4-d98ab3483ff2" providerId="AD" clId="Web-{0D544106-6F7D-557A-9626-F92189CF86B6}" dt="2023-09-06T07:37:45.677" v="29" actId="14100"/>
          <ac:spMkLst>
            <pc:docMk/>
            <pc:sldMk cId="4189284254" sldId="260"/>
            <ac:spMk id="3" creationId="{3942D065-FB17-41D9-952F-B0E39E24AE4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3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25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21807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148164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3" y="1621799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63" y="152692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516070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29973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table</a:t>
            </a:r>
            <a:endParaRPr lang="fi-FI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516081"/>
            <a:ext cx="2167128" cy="34578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4851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796473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17" name="Kuva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42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chart</a:t>
            </a:r>
            <a:endParaRPr lang="fi-FI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2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1513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15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0996" indent="-80996" algn="l" defTabSz="51438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45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88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74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41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40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chemeClr val="tx2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2018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Kuva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768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723461"/>
            <a:ext cx="864000" cy="864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744703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76024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76023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Point 4</a:t>
            </a:r>
          </a:p>
        </p:txBody>
      </p:sp>
      <p:pic>
        <p:nvPicPr>
          <p:cNvPr id="19" name="Kuva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>
                <a:latin typeface="Arial"/>
                <a:cs typeface="Arial"/>
              </a:rPr>
              <a:t>aalto.fi</a:t>
            </a:r>
          </a:p>
        </p:txBody>
      </p:sp>
      <p:pic>
        <p:nvPicPr>
          <p:cNvPr id="7" name="Picture 6" descr="FB.png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351" y="3238454"/>
            <a:ext cx="353308" cy="353308"/>
          </a:xfrm>
          <a:prstGeom prst="rect">
            <a:avLst/>
          </a:prstGeom>
        </p:spPr>
      </p:pic>
      <p:pic>
        <p:nvPicPr>
          <p:cNvPr id="8" name="Picture 7" descr="IG.png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034" y="3238454"/>
            <a:ext cx="353308" cy="353308"/>
          </a:xfrm>
          <a:prstGeom prst="rect">
            <a:avLst/>
          </a:prstGeom>
        </p:spPr>
      </p:pic>
      <p:pic>
        <p:nvPicPr>
          <p:cNvPr id="9" name="Picture 8" descr="Twitter.png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716" y="3238454"/>
            <a:ext cx="353308" cy="353308"/>
          </a:xfrm>
          <a:prstGeom prst="rect">
            <a:avLst/>
          </a:prstGeom>
        </p:spPr>
      </p:pic>
      <p:pic>
        <p:nvPicPr>
          <p:cNvPr id="10" name="Picture 9" descr="Youtube.png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99" y="3238454"/>
            <a:ext cx="353308" cy="353308"/>
          </a:xfrm>
          <a:prstGeom prst="rect">
            <a:avLst/>
          </a:prstGeom>
        </p:spPr>
      </p:pic>
      <p:pic>
        <p:nvPicPr>
          <p:cNvPr id="11" name="Picture 10" descr="SC.png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082" y="3238454"/>
            <a:ext cx="353308" cy="353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66" y="3238347"/>
            <a:ext cx="406943" cy="342930"/>
          </a:xfrm>
          <a:prstGeom prst="rect">
            <a:avLst/>
          </a:prstGeom>
        </p:spPr>
      </p:pic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76400" y="1516282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866" indent="0">
              <a:buNone/>
              <a:defRPr/>
            </a:lvl2pPr>
          </a:lstStyle>
          <a:p>
            <a:pPr lvl="0"/>
            <a:r>
              <a:rPr lang="fi-FI"/>
              <a:t>Add text</a:t>
            </a:r>
          </a:p>
        </p:txBody>
      </p:sp>
      <p:pic>
        <p:nvPicPr>
          <p:cNvPr id="15" name="Kuva 1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3" r="14072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0815"/>
          <a:stretch/>
        </p:blipFill>
        <p:spPr>
          <a:xfrm>
            <a:off x="4572014" y="0"/>
            <a:ext cx="4572000" cy="5715014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22626" r="53157"/>
          <a:stretch/>
        </p:blipFill>
        <p:spPr>
          <a:xfrm>
            <a:off x="4576717" y="1"/>
            <a:ext cx="4572000" cy="5714999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/>
              <a:t>Click icon to add image.</a:t>
            </a:r>
          </a:p>
          <a:p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pic>
        <p:nvPicPr>
          <p:cNvPr id="17" name="Kuva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6210"/>
            <a:ext cx="188682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adipiscing elit. </a:t>
            </a:r>
            <a:r>
              <a:rPr lang="fi-FI" err="1"/>
              <a:t>Maecenas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r="22506"/>
          <a:stretch/>
        </p:blipFill>
        <p:spPr>
          <a:xfrm>
            <a:off x="4715180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r="14927"/>
          <a:stretch/>
        </p:blipFill>
        <p:spPr>
          <a:xfrm>
            <a:off x="4722854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</a:t>
            </a:r>
            <a:r>
              <a:rPr lang="fi-FI" err="1"/>
              <a:t>adipiscing</a:t>
            </a:r>
            <a:r>
              <a:rPr lang="fi-FI"/>
              <a:t> elit. Maecenas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r="21909"/>
          <a:stretch/>
        </p:blipFill>
        <p:spPr>
          <a:xfrm>
            <a:off x="4713402" y="1"/>
            <a:ext cx="4428000" cy="5714999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2433703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53" y="1517578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  <a:p>
            <a:pPr lvl="0"/>
            <a:endParaRPr lang="en-US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905" y="21430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8189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8189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410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fi-FI" err="1"/>
              <a:t>Click</a:t>
            </a:r>
            <a:r>
              <a:rPr lang="fi-FI"/>
              <a:t> </a:t>
            </a:r>
            <a:r>
              <a:rPr lang="fi-FI" err="1"/>
              <a:t>icon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image</a:t>
            </a:r>
            <a:br>
              <a:rPr lang="fi-FI"/>
            </a:br>
            <a:br>
              <a:rPr lang="fi-FI"/>
            </a:br>
            <a:r>
              <a:rPr lang="fi-FI" err="1"/>
              <a:t>Fit</a:t>
            </a:r>
            <a:r>
              <a:rPr lang="fi-FI"/>
              <a:t> the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63" y="169383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2301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/>
              <a:t>Click icon to add image.</a:t>
            </a:r>
            <a:br>
              <a:rPr lang="en-US"/>
            </a:br>
            <a:br>
              <a:rPr lang="en-US"/>
            </a:br>
            <a:r>
              <a:rPr lang="fi-FI" err="1"/>
              <a:t>Fit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image to </a:t>
            </a:r>
            <a:r>
              <a:rPr lang="fi-FI" err="1"/>
              <a:t>frame</a:t>
            </a:r>
            <a:r>
              <a:rPr lang="fi-FI"/>
              <a:t> </a:t>
            </a:r>
            <a:br>
              <a:rPr lang="fi-FI"/>
            </a:br>
            <a:r>
              <a:rPr lang="fi-FI" err="1"/>
              <a:t>by</a:t>
            </a:r>
            <a:r>
              <a:rPr lang="fi-FI"/>
              <a:t> </a:t>
            </a:r>
            <a:r>
              <a:rPr lang="fi-FI" err="1"/>
              <a:t>choosing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crop</a:t>
            </a:r>
            <a:r>
              <a:rPr lang="fi-FI"/>
              <a:t>&gt;</a:t>
            </a:r>
            <a:r>
              <a:rPr lang="fi-FI" err="1"/>
              <a:t>fit</a:t>
            </a:r>
            <a:r>
              <a:rPr lang="fi-FI"/>
              <a:t> / rajaa&gt;sovita</a:t>
            </a:r>
            <a:endParaRPr lang="en-US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/>
              <a:t>Lorem </a:t>
            </a:r>
            <a:r>
              <a:rPr lang="fi-FI" err="1"/>
              <a:t>ipsum</a:t>
            </a:r>
            <a:r>
              <a:rPr lang="fi-FI"/>
              <a:t> </a:t>
            </a:r>
            <a:r>
              <a:rPr lang="fi-FI" err="1"/>
              <a:t>dolor</a:t>
            </a:r>
            <a:r>
              <a:rPr lang="fi-FI"/>
              <a:t> </a:t>
            </a:r>
            <a:r>
              <a:rPr lang="fi-FI" err="1"/>
              <a:t>sit</a:t>
            </a:r>
            <a:r>
              <a:rPr lang="fi-FI"/>
              <a:t> amet, </a:t>
            </a:r>
            <a:r>
              <a:rPr lang="fi-FI" err="1"/>
              <a:t>consectetur</a:t>
            </a:r>
            <a:r>
              <a:rPr lang="fi-FI"/>
              <a:t> adipiscing elit. </a:t>
            </a:r>
            <a:r>
              <a:rPr lang="fi-FI" err="1"/>
              <a:t>Maecenas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 </a:t>
            </a:r>
            <a:r>
              <a:rPr lang="fi-FI" err="1"/>
              <a:t>velit</a:t>
            </a:r>
            <a:r>
              <a:rPr lang="fi-FI"/>
              <a:t>, </a:t>
            </a:r>
            <a:r>
              <a:rPr lang="fi-FI" err="1"/>
              <a:t>consequat</a:t>
            </a:r>
            <a:r>
              <a:rPr lang="fi-FI"/>
              <a:t> </a:t>
            </a:r>
            <a:r>
              <a:rPr lang="fi-FI" err="1"/>
              <a:t>eget</a:t>
            </a:r>
            <a:r>
              <a:rPr lang="fi-FI"/>
              <a:t> </a:t>
            </a:r>
            <a:r>
              <a:rPr lang="fi-FI" err="1"/>
              <a:t>ullamcorper</a:t>
            </a:r>
            <a:r>
              <a:rPr lang="fi-FI"/>
              <a:t> a, </a:t>
            </a:r>
            <a:r>
              <a:rPr lang="fi-FI" err="1"/>
              <a:t>maximus</a:t>
            </a:r>
            <a:r>
              <a:rPr lang="fi-FI"/>
              <a:t> </a:t>
            </a:r>
            <a:r>
              <a:rPr lang="fi-FI" err="1"/>
              <a:t>ac</a:t>
            </a:r>
            <a:r>
              <a:rPr lang="fi-FI"/>
              <a:t> ex.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Divider – Headline</a:t>
            </a: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1491"/>
            <a:ext cx="1991440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2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410"/>
            <a:ext cx="2073704" cy="8568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Your</a:t>
            </a:r>
            <a:r>
              <a:rPr lang="fi-FI"/>
              <a:t> text </a:t>
            </a:r>
            <a:r>
              <a:rPr lang="fi-FI" err="1"/>
              <a:t>here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p:hf sldNum="0" hdr="0" ftr="0" dt="0"/>
  <p:txStyles>
    <p:titleStyle>
      <a:lvl1pPr algn="l" defTabSz="68573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3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5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1B9425-EFD8-4233-B798-5BD55E1C562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78BF20"/>
                </a:solidFill>
                <a:latin typeface="Arial-BoldMT"/>
              </a:rPr>
              <a:t>Thesis supervisor topic areas in SCM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FC0465-BA19-46DF-9949-E49A85DC9D4D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54" y="1563761"/>
            <a:ext cx="6789120" cy="3414183"/>
          </a:xfrm>
        </p:spPr>
        <p:txBody>
          <a:bodyPr lIns="0" tIns="0" rIns="0" bIns="0" anchor="t"/>
          <a:lstStyle/>
          <a:p>
            <a:r>
              <a:rPr lang="fi-FI" sz="2000" dirty="0" err="1">
                <a:latin typeface="Arial-BoldMT"/>
              </a:rPr>
              <a:t>Professor</a:t>
            </a:r>
            <a:r>
              <a:rPr lang="fi-FI" sz="2000" dirty="0">
                <a:latin typeface="Arial-BoldMT"/>
              </a:rPr>
              <a:t> Markku Kuula</a:t>
            </a:r>
          </a:p>
          <a:p>
            <a:r>
              <a:rPr lang="en-US" sz="2000" b="0" dirty="0">
                <a:latin typeface="ArialMT"/>
              </a:rPr>
              <a:t>−Manufacturing management and manufacturing business operations</a:t>
            </a:r>
          </a:p>
          <a:p>
            <a:r>
              <a:rPr lang="fi-FI" sz="2000" b="0" dirty="0">
                <a:latin typeface="ArialMT"/>
              </a:rPr>
              <a:t>−</a:t>
            </a:r>
            <a:r>
              <a:rPr lang="fi-FI" sz="2000" b="0" dirty="0" err="1">
                <a:latin typeface="ArialMT"/>
              </a:rPr>
              <a:t>Benchmarking</a:t>
            </a:r>
            <a:endParaRPr lang="fi-FI" sz="2000" b="0" dirty="0">
              <a:latin typeface="ArialMT"/>
            </a:endParaRPr>
          </a:p>
          <a:p>
            <a:r>
              <a:rPr lang="en-US" sz="2000" b="0" dirty="0">
                <a:latin typeface="ArialMT"/>
              </a:rPr>
              <a:t>−Supply chain management (SCM) and sustainable SCM,</a:t>
            </a:r>
          </a:p>
          <a:p>
            <a:r>
              <a:rPr lang="fi-FI" sz="2000" b="0" dirty="0" err="1">
                <a:latin typeface="ArialMT"/>
              </a:rPr>
              <a:t>Blockchains</a:t>
            </a:r>
            <a:endParaRPr lang="fi-FI" sz="2000" b="0" dirty="0">
              <a:latin typeface="ArialMT"/>
            </a:endParaRPr>
          </a:p>
          <a:p>
            <a:r>
              <a:rPr lang="fi-FI" sz="2000" b="0" dirty="0">
                <a:latin typeface="ArialMT"/>
              </a:rPr>
              <a:t>-</a:t>
            </a:r>
            <a:r>
              <a:rPr lang="en-US" sz="2000" b="0" dirty="0">
                <a:latin typeface="ArialMT"/>
              </a:rPr>
              <a:t>Digital Transport and Logistics Eco-System</a:t>
            </a:r>
            <a:endParaRPr lang="fi-FI" sz="2000" b="0" dirty="0">
              <a:latin typeface="ArialMT"/>
            </a:endParaRPr>
          </a:p>
          <a:p>
            <a:r>
              <a:rPr lang="en-US" sz="2000" b="0" dirty="0">
                <a:latin typeface="ArialMT"/>
              </a:rPr>
              <a:t>−Also other topics </a:t>
            </a:r>
            <a:r>
              <a:rPr lang="en-US" sz="2000" b="0" dirty="0" err="1">
                <a:latin typeface="ArialMT"/>
              </a:rPr>
              <a:t>eg.</a:t>
            </a:r>
            <a:r>
              <a:rPr lang="en-US" sz="2000" b="0" dirty="0">
                <a:latin typeface="ArialMT"/>
              </a:rPr>
              <a:t> Negotiation problems, simulation and</a:t>
            </a:r>
          </a:p>
          <a:p>
            <a:r>
              <a:rPr lang="fi-FI" sz="2000" b="0" dirty="0" err="1">
                <a:latin typeface="ArialMT"/>
              </a:rPr>
              <a:t>optimization</a:t>
            </a:r>
            <a:r>
              <a:rPr lang="fi-FI" sz="2000" b="0" dirty="0">
                <a:latin typeface="ArialMT"/>
              </a:rPr>
              <a:t> </a:t>
            </a:r>
            <a:r>
              <a:rPr lang="fi-FI" sz="2000" b="0" dirty="0" err="1">
                <a:latin typeface="ArialMT"/>
              </a:rPr>
              <a:t>related</a:t>
            </a:r>
            <a:r>
              <a:rPr lang="fi-FI" sz="2000" b="0" dirty="0">
                <a:latin typeface="ArialMT"/>
              </a:rPr>
              <a:t> </a:t>
            </a:r>
            <a:r>
              <a:rPr lang="fi-FI" sz="2000" b="0" dirty="0" err="1">
                <a:latin typeface="ArialMT"/>
              </a:rPr>
              <a:t>problems</a:t>
            </a:r>
            <a:endParaRPr lang="fi-FI" dirty="0"/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44D42085-CC57-854B-9151-3C66E83D17EE}"/>
              </a:ext>
            </a:extLst>
          </p:cNvPr>
          <p:cNvCxnSpPr/>
          <p:nvPr/>
        </p:nvCxnSpPr>
        <p:spPr>
          <a:xfrm>
            <a:off x="442403" y="1874112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2F7E9F68-2654-4906-964A-C0989E71C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836" y="913374"/>
            <a:ext cx="1944126" cy="19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0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022E31-0BD7-416A-A306-103E6BA078B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78BF20"/>
                </a:solidFill>
                <a:ea typeface="+mn-lt"/>
                <a:cs typeface="+mn-lt"/>
              </a:rPr>
              <a:t>Thesis supervisor topic areas in SCM</a:t>
            </a:r>
            <a:endParaRPr lang="en-US" dirty="0"/>
          </a:p>
          <a:p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2D065-FB17-41D9-952F-B0E39E24AE4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53" y="1563761"/>
            <a:ext cx="5915222" cy="3597142"/>
          </a:xfrm>
        </p:spPr>
        <p:txBody>
          <a:bodyPr lIns="0" tIns="0" rIns="0" bIns="0" anchor="t"/>
          <a:lstStyle/>
          <a:p>
            <a:r>
              <a:rPr lang="fi-FI" sz="1800" dirty="0" err="1">
                <a:solidFill>
                  <a:srgbClr val="000000"/>
                </a:solidFill>
                <a:latin typeface="Arial-BoldMT"/>
              </a:rPr>
              <a:t>Associate</a:t>
            </a:r>
            <a:r>
              <a:rPr lang="fi-FI" sz="1800" dirty="0">
                <a:solidFill>
                  <a:srgbClr val="000000"/>
                </a:solidFill>
                <a:latin typeface="Arial-BoldMT"/>
              </a:rPr>
              <a:t> </a:t>
            </a:r>
            <a:r>
              <a:rPr lang="fi-FI" sz="1800" dirty="0" err="1">
                <a:solidFill>
                  <a:srgbClr val="000000"/>
                </a:solidFill>
                <a:latin typeface="Arial-BoldMT"/>
              </a:rPr>
              <a:t>Professor</a:t>
            </a:r>
            <a:r>
              <a:rPr lang="fi-FI" sz="1800" dirty="0">
                <a:solidFill>
                  <a:srgbClr val="000000"/>
                </a:solidFill>
                <a:latin typeface="Arial-BoldMT"/>
              </a:rPr>
              <a:t> Katri Kauppi </a:t>
            </a:r>
          </a:p>
          <a:p>
            <a:r>
              <a:rPr lang="fi-FI" sz="1600" b="0" dirty="0">
                <a:solidFill>
                  <a:srgbClr val="000000"/>
                </a:solidFill>
                <a:latin typeface="ArialMT"/>
              </a:rPr>
              <a:t>−</a:t>
            </a:r>
            <a:r>
              <a:rPr lang="fi-FI" sz="1600" b="0" dirty="0" err="1">
                <a:solidFill>
                  <a:srgbClr val="000000"/>
                </a:solidFill>
                <a:latin typeface="ArialMT"/>
              </a:rPr>
              <a:t>Purchasing</a:t>
            </a:r>
            <a:r>
              <a:rPr lang="fi-FI" sz="1600" b="0" dirty="0">
                <a:solidFill>
                  <a:srgbClr val="000000"/>
                </a:solidFill>
                <a:latin typeface="ArialMT"/>
              </a:rPr>
              <a:t>/</a:t>
            </a:r>
            <a:r>
              <a:rPr lang="fi-FI" sz="1600" b="0" dirty="0" err="1">
                <a:solidFill>
                  <a:srgbClr val="000000"/>
                </a:solidFill>
                <a:latin typeface="ArialMT"/>
              </a:rPr>
              <a:t>procurement</a:t>
            </a:r>
            <a:r>
              <a:rPr lang="fi-FI" sz="1600" b="0" dirty="0">
                <a:solidFill>
                  <a:srgbClr val="000000"/>
                </a:solidFill>
                <a:latin typeface="ArialMT"/>
              </a:rPr>
              <a:t>/</a:t>
            </a:r>
            <a:r>
              <a:rPr lang="fi-FI" sz="1600" b="0" dirty="0" err="1">
                <a:solidFill>
                  <a:srgbClr val="000000"/>
                </a:solidFill>
                <a:latin typeface="ArialMT"/>
              </a:rPr>
              <a:t>sourcing</a:t>
            </a:r>
            <a:r>
              <a:rPr lang="fi-FI" sz="1600" b="0" dirty="0">
                <a:solidFill>
                  <a:srgbClr val="000000"/>
                </a:solidFill>
                <a:latin typeface="ArialMT"/>
              </a:rPr>
              <a:t> </a:t>
            </a:r>
            <a:r>
              <a:rPr lang="fi-FI" sz="1600" b="0" dirty="0" err="1">
                <a:solidFill>
                  <a:srgbClr val="000000"/>
                </a:solidFill>
                <a:latin typeface="ArialMT"/>
              </a:rPr>
              <a:t>related</a:t>
            </a:r>
            <a:r>
              <a:rPr lang="fi-FI" sz="1600" b="0" dirty="0">
                <a:solidFill>
                  <a:srgbClr val="000000"/>
                </a:solidFill>
                <a:latin typeface="ArialMT"/>
              </a:rPr>
              <a:t> </a:t>
            </a:r>
            <a:r>
              <a:rPr lang="fi-FI" sz="1600" b="0" dirty="0" err="1">
                <a:solidFill>
                  <a:srgbClr val="000000"/>
                </a:solidFill>
                <a:latin typeface="ArialMT"/>
              </a:rPr>
              <a:t>topics</a:t>
            </a:r>
            <a:endParaRPr lang="fi-FI" sz="1600" b="0" dirty="0">
              <a:solidFill>
                <a:srgbClr val="000000"/>
              </a:solidFill>
              <a:latin typeface="ArialMT"/>
            </a:endParaRPr>
          </a:p>
          <a:p>
            <a:r>
              <a:rPr lang="fi-FI" sz="1600" b="0" dirty="0">
                <a:solidFill>
                  <a:srgbClr val="000000"/>
                </a:solidFill>
                <a:latin typeface="ArialMT"/>
              </a:rPr>
              <a:t>−Public </a:t>
            </a:r>
            <a:r>
              <a:rPr lang="fi-FI" sz="1600" b="0" dirty="0" err="1">
                <a:solidFill>
                  <a:srgbClr val="000000"/>
                </a:solidFill>
                <a:latin typeface="ArialMT"/>
              </a:rPr>
              <a:t>procurement</a:t>
            </a:r>
            <a:endParaRPr lang="fi-FI" sz="1600" b="0" dirty="0">
              <a:solidFill>
                <a:srgbClr val="000000"/>
              </a:solidFill>
              <a:latin typeface="ArialMT"/>
            </a:endParaRPr>
          </a:p>
          <a:p>
            <a:r>
              <a:rPr lang="en-US" sz="1600" b="0" dirty="0">
                <a:solidFill>
                  <a:srgbClr val="000000"/>
                </a:solidFill>
                <a:latin typeface="ArialMT"/>
              </a:rPr>
              <a:t>−Sustainability in supply chains</a:t>
            </a:r>
          </a:p>
          <a:p>
            <a:r>
              <a:rPr lang="en-US" sz="1600" b="0">
                <a:solidFill>
                  <a:srgbClr val="000000"/>
                </a:solidFill>
                <a:latin typeface="ArialMT"/>
              </a:rPr>
              <a:t>- Information issues in supply chains</a:t>
            </a:r>
          </a:p>
          <a:p>
            <a:r>
              <a:rPr lang="en-US" sz="1600" b="0" dirty="0">
                <a:solidFill>
                  <a:srgbClr val="000000"/>
                </a:solidFill>
                <a:ea typeface="+mn-lt"/>
                <a:cs typeface="+mn-lt"/>
              </a:rPr>
              <a:t>- Climate change &amp; SCM</a:t>
            </a:r>
            <a:endParaRPr lang="en-US" dirty="0"/>
          </a:p>
          <a:p>
            <a:r>
              <a:rPr lang="en-US" sz="1600" b="0" dirty="0">
                <a:solidFill>
                  <a:srgbClr val="000000"/>
                </a:solidFill>
                <a:latin typeface="ArialMT"/>
              </a:rPr>
              <a:t>- Many other SCM / operations management topics as well</a:t>
            </a:r>
          </a:p>
          <a:p>
            <a:r>
              <a:rPr lang="en-US" sz="1600" b="0" dirty="0">
                <a:solidFill>
                  <a:srgbClr val="000000"/>
                </a:solidFill>
                <a:latin typeface="ArialMT"/>
              </a:rPr>
              <a:t>- Can supervise different methods:</a:t>
            </a:r>
          </a:p>
          <a:p>
            <a:pPr marL="970915" lvl="1" indent="-342900"/>
            <a:r>
              <a:rPr lang="en-US" sz="1600" dirty="0">
                <a:solidFill>
                  <a:srgbClr val="000000"/>
                </a:solidFill>
                <a:latin typeface="ArialMT"/>
              </a:rPr>
              <a:t>Qualitative (case studies, interviews)</a:t>
            </a:r>
          </a:p>
          <a:p>
            <a:pPr marL="970915" lvl="1" indent="-342900"/>
            <a:r>
              <a:rPr lang="en-US" sz="1600" dirty="0">
                <a:solidFill>
                  <a:srgbClr val="000000"/>
                </a:solidFill>
                <a:latin typeface="ArialMT"/>
              </a:rPr>
              <a:t>Quantitative (surveys and basic statistics approaches)</a:t>
            </a:r>
            <a:endParaRPr lang="en-US" sz="1600" b="0" dirty="0">
              <a:solidFill>
                <a:srgbClr val="000000"/>
              </a:solidFill>
              <a:latin typeface="ArialMT"/>
            </a:endParaRPr>
          </a:p>
          <a:p>
            <a:pPr marL="970915" lvl="1" indent="-342900"/>
            <a:r>
              <a:rPr lang="en-US" sz="1600" dirty="0">
                <a:solidFill>
                  <a:srgbClr val="000000"/>
                </a:solidFill>
                <a:latin typeface="ArialMT"/>
              </a:rPr>
              <a:t>Systematic literature reviews and bibliometric studies</a:t>
            </a:r>
            <a:endParaRPr lang="en-US" sz="1600" b="0" dirty="0">
              <a:solidFill>
                <a:srgbClr val="000000"/>
              </a:solidFill>
              <a:latin typeface="ArialMT"/>
            </a:endParaRPr>
          </a:p>
          <a:p>
            <a:endParaRPr lang="en-US" sz="1800" b="0">
              <a:solidFill>
                <a:srgbClr val="000000"/>
              </a:solidFill>
              <a:latin typeface="ArialMT"/>
            </a:endParaRPr>
          </a:p>
        </p:txBody>
      </p:sp>
      <p:pic>
        <p:nvPicPr>
          <p:cNvPr id="4" name="Picture 4" descr="A person sitting at a table&#10;&#10;Description automatically generated">
            <a:extLst>
              <a:ext uri="{FF2B5EF4-FFF2-40B4-BE49-F238E27FC236}">
                <a16:creationId xmlns:a16="http://schemas.microsoft.com/office/drawing/2014/main" id="{CDFF15C3-F532-E27C-E75E-F805C7E2F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5" y="1567048"/>
            <a:ext cx="2743200" cy="182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8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022E31-0BD7-416A-A306-103E6BA078B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78BF20"/>
                </a:solidFill>
                <a:ea typeface="+mn-lt"/>
                <a:cs typeface="+mn-lt"/>
              </a:rPr>
              <a:t>Thesis supervisor topic areas in SCM</a:t>
            </a:r>
            <a:endParaRPr lang="en-US" dirty="0"/>
          </a:p>
          <a:p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2D065-FB17-41D9-952F-B0E39E24AE4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53" y="1563761"/>
            <a:ext cx="5500042" cy="3388289"/>
          </a:xfrm>
        </p:spPr>
        <p:txBody>
          <a:bodyPr lIns="0" tIns="0" rIns="0" bIns="0" anchor="t"/>
          <a:lstStyle/>
          <a:p>
            <a:r>
              <a:rPr lang="fi-FI" sz="2000" dirty="0">
                <a:latin typeface="Arial-BoldMT"/>
              </a:rPr>
              <a:t>Assistant </a:t>
            </a:r>
            <a:r>
              <a:rPr lang="fi-FI" sz="2000" dirty="0" err="1">
                <a:latin typeface="Arial-BoldMT"/>
              </a:rPr>
              <a:t>professor</a:t>
            </a:r>
            <a:r>
              <a:rPr lang="fi-FI" sz="2000" dirty="0">
                <a:latin typeface="Arial-BoldMT"/>
              </a:rPr>
              <a:t> Max Finne</a:t>
            </a:r>
          </a:p>
          <a:p>
            <a:pPr marL="342900" indent="-342900">
              <a:buFont typeface="Calibri" panose="020F0502020204030204" pitchFamily="34" charset="0"/>
              <a:buChar char="⁻"/>
            </a:pP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Inter-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organizational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collaboration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in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supply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chains</a:t>
            </a:r>
            <a:endParaRPr lang="fi-FI" sz="2000" b="0" dirty="0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Calibri" panose="020F0502020204030204" pitchFamily="34" charset="0"/>
              <a:buChar char="⁻"/>
            </a:pP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The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role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of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technologies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in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service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operations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</a:p>
          <a:p>
            <a:pPr marL="342900" indent="-342900">
              <a:buFont typeface="Calibri" panose="020F0502020204030204" pitchFamily="34" charset="0"/>
              <a:buChar char="⁻"/>
            </a:pP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Management of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service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networks</a:t>
            </a:r>
            <a:endParaRPr lang="fi-FI" dirty="0">
              <a:latin typeface="Calibri"/>
              <a:cs typeface="Times New Roman"/>
            </a:endParaRPr>
          </a:p>
          <a:p>
            <a:pPr marL="342900" indent="-342900">
              <a:buFont typeface="Calibri" panose="020F0502020204030204" pitchFamily="34" charset="0"/>
              <a:buChar char="⁻"/>
            </a:pP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Servitization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 of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manufacturing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/ Industry 4.0 </a:t>
            </a:r>
          </a:p>
          <a:p>
            <a:pPr marL="342900" indent="-342900">
              <a:buFont typeface="Calibri" panose="020F0502020204030204" pitchFamily="34" charset="0"/>
              <a:buChar char="⁻"/>
            </a:pP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Innovative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pedagogies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in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Logistics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education</a:t>
            </a:r>
            <a:endParaRPr lang="fi-FI" sz="2000" b="0"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buFont typeface="Calibri" panose="020F0502020204030204" pitchFamily="34" charset="0"/>
              <a:buChar char="⁻"/>
            </a:pP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Sustainable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supply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chains</a:t>
            </a:r>
            <a:r>
              <a:rPr lang="fi-FI" sz="2000" b="0" dirty="0">
                <a:latin typeface="Calibri"/>
                <a:ea typeface="Calibri" panose="020F0502020204030204" pitchFamily="34" charset="0"/>
                <a:cs typeface="Times New Roman"/>
              </a:rPr>
              <a:t> and </a:t>
            </a:r>
            <a:r>
              <a:rPr lang="fi-FI" sz="2000" b="0" dirty="0" err="1">
                <a:latin typeface="Calibri"/>
                <a:ea typeface="Calibri" panose="020F0502020204030204" pitchFamily="34" charset="0"/>
                <a:cs typeface="Times New Roman"/>
              </a:rPr>
              <a:t>operations</a:t>
            </a:r>
            <a:endParaRPr lang="fi-FI" sz="2000" b="0"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66899FF-5B35-8666-5ED5-FBA376EDB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893" y="1364261"/>
            <a:ext cx="2743200" cy="271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52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022E31-0BD7-416A-A306-103E6BA078B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lIns="0" tIns="0" rIns="0" bIns="0" anchor="t"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78BF20"/>
                </a:solidFill>
                <a:ea typeface="+mn-lt"/>
                <a:cs typeface="+mn-lt"/>
              </a:rPr>
              <a:t>Thesis supervisor topic areas in SCM</a:t>
            </a:r>
            <a:endParaRPr lang="en-US" dirty="0"/>
          </a:p>
          <a:p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2D065-FB17-41D9-952F-B0E39E24AE47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lIns="0" tIns="0" rIns="0" bIns="0" anchor="t"/>
          <a:lstStyle/>
          <a:p>
            <a:r>
              <a:rPr lang="fi-FI" sz="2000" dirty="0">
                <a:latin typeface="Arial-BoldMT"/>
              </a:rPr>
              <a:t>Assistant </a:t>
            </a:r>
            <a:r>
              <a:rPr lang="fi-FI" sz="2000" dirty="0" err="1">
                <a:latin typeface="Arial-BoldMT"/>
              </a:rPr>
              <a:t>professor</a:t>
            </a:r>
            <a:r>
              <a:rPr lang="fi-FI" sz="2000" dirty="0">
                <a:latin typeface="Arial-BoldMT"/>
              </a:rPr>
              <a:t> </a:t>
            </a:r>
            <a:r>
              <a:rPr lang="fi-FI" sz="2000" dirty="0" err="1">
                <a:latin typeface="Arial-BoldMT"/>
              </a:rPr>
              <a:t>Seongtae</a:t>
            </a:r>
            <a:r>
              <a:rPr lang="fi-FI" sz="2000" dirty="0">
                <a:latin typeface="Arial-BoldMT"/>
              </a:rPr>
              <a:t> Kim</a:t>
            </a:r>
          </a:p>
          <a:p>
            <a:r>
              <a:rPr lang="fi-FI" sz="1800" b="0" dirty="0">
                <a:latin typeface="ArialMT"/>
              </a:rPr>
              <a:t>−Supply </a:t>
            </a:r>
            <a:r>
              <a:rPr lang="fi-FI" sz="1800" b="0" dirty="0" err="1">
                <a:latin typeface="ArialMT"/>
              </a:rPr>
              <a:t>chain</a:t>
            </a:r>
            <a:r>
              <a:rPr lang="fi-FI" sz="1800" b="0" dirty="0">
                <a:latin typeface="ArialMT"/>
              </a:rPr>
              <a:t> </a:t>
            </a:r>
            <a:r>
              <a:rPr lang="fi-FI" sz="1800" b="0" dirty="0" err="1">
                <a:latin typeface="ArialMT"/>
              </a:rPr>
              <a:t>sustainability</a:t>
            </a:r>
            <a:r>
              <a:rPr lang="fi-FI" sz="1800" b="0" dirty="0">
                <a:latin typeface="ArialMT"/>
              </a:rPr>
              <a:t>/</a:t>
            </a:r>
            <a:r>
              <a:rPr lang="fi-FI" sz="1800" b="0" dirty="0" err="1">
                <a:latin typeface="ArialMT"/>
              </a:rPr>
              <a:t>ethics</a:t>
            </a:r>
            <a:endParaRPr lang="fi-FI" sz="1800" b="0" dirty="0">
              <a:latin typeface="ArialMT"/>
            </a:endParaRPr>
          </a:p>
          <a:p>
            <a:r>
              <a:rPr lang="fi-FI" sz="1800" b="0" dirty="0">
                <a:latin typeface="ArialMT"/>
              </a:rPr>
              <a:t>−Supply </a:t>
            </a:r>
            <a:r>
              <a:rPr lang="fi-FI" sz="1800" b="0" err="1">
                <a:latin typeface="ArialMT"/>
              </a:rPr>
              <a:t>chain</a:t>
            </a:r>
            <a:r>
              <a:rPr lang="fi-FI" sz="1800" b="0" dirty="0">
                <a:latin typeface="ArialMT"/>
              </a:rPr>
              <a:t> </a:t>
            </a:r>
            <a:r>
              <a:rPr lang="fi-FI" sz="1800" b="0" err="1">
                <a:latin typeface="ArialMT"/>
              </a:rPr>
              <a:t>risk</a:t>
            </a:r>
            <a:r>
              <a:rPr lang="fi-FI" sz="1800" b="0" dirty="0">
                <a:latin typeface="ArialMT"/>
              </a:rPr>
              <a:t> and </a:t>
            </a:r>
            <a:r>
              <a:rPr lang="fi-FI" sz="1800" b="0" err="1">
                <a:latin typeface="ArialMT"/>
              </a:rPr>
              <a:t>disruptions</a:t>
            </a:r>
            <a:endParaRPr lang="fi-FI" sz="1800" b="0">
              <a:latin typeface="ArialMT"/>
            </a:endParaRPr>
          </a:p>
          <a:p>
            <a:r>
              <a:rPr lang="fi-FI" sz="1800" b="0" dirty="0">
                <a:ea typeface="+mn-lt"/>
                <a:cs typeface="+mn-lt"/>
              </a:rPr>
              <a:t>−</a:t>
            </a:r>
            <a:r>
              <a:rPr lang="fi-FI" sz="1800" b="0" err="1">
                <a:ea typeface="+mn-lt"/>
                <a:cs typeface="+mn-lt"/>
              </a:rPr>
              <a:t>Complex</a:t>
            </a:r>
            <a:r>
              <a:rPr lang="fi-FI" sz="1800" b="0" dirty="0">
                <a:ea typeface="+mn-lt"/>
                <a:cs typeface="+mn-lt"/>
              </a:rPr>
              <a:t> </a:t>
            </a:r>
            <a:r>
              <a:rPr lang="fi-FI" sz="1800" b="0" err="1">
                <a:ea typeface="+mn-lt"/>
                <a:cs typeface="+mn-lt"/>
              </a:rPr>
              <a:t>supply</a:t>
            </a:r>
            <a:r>
              <a:rPr lang="fi-FI" sz="1800" b="0" dirty="0">
                <a:ea typeface="+mn-lt"/>
                <a:cs typeface="+mn-lt"/>
              </a:rPr>
              <a:t> </a:t>
            </a:r>
            <a:r>
              <a:rPr lang="fi-FI" sz="1800" b="0" err="1">
                <a:ea typeface="+mn-lt"/>
                <a:cs typeface="+mn-lt"/>
              </a:rPr>
              <a:t>networks</a:t>
            </a:r>
            <a:endParaRPr lang="fi-FI" sz="1800">
              <a:ea typeface="+mn-lt"/>
              <a:cs typeface="+mn-lt"/>
            </a:endParaRPr>
          </a:p>
          <a:p>
            <a:r>
              <a:rPr lang="fi-FI" sz="1800" b="0" dirty="0">
                <a:ea typeface="+mn-lt"/>
                <a:cs typeface="+mn-lt"/>
              </a:rPr>
              <a:t>−Digital </a:t>
            </a:r>
            <a:r>
              <a:rPr lang="fi-FI" sz="1800" b="0" err="1">
                <a:ea typeface="+mn-lt"/>
                <a:cs typeface="+mn-lt"/>
              </a:rPr>
              <a:t>supply</a:t>
            </a:r>
            <a:r>
              <a:rPr lang="fi-FI" sz="1800" b="0" dirty="0">
                <a:ea typeface="+mn-lt"/>
                <a:cs typeface="+mn-lt"/>
              </a:rPr>
              <a:t> </a:t>
            </a:r>
            <a:r>
              <a:rPr lang="fi-FI" sz="1800" b="0" err="1">
                <a:ea typeface="+mn-lt"/>
                <a:cs typeface="+mn-lt"/>
              </a:rPr>
              <a:t>chains</a:t>
            </a:r>
            <a:r>
              <a:rPr lang="fi-FI" sz="1800" b="0" dirty="0">
                <a:ea typeface="+mn-lt"/>
                <a:cs typeface="+mn-lt"/>
              </a:rPr>
              <a:t>/</a:t>
            </a:r>
            <a:r>
              <a:rPr lang="fi-FI" sz="1800" b="0" err="1">
                <a:ea typeface="+mn-lt"/>
                <a:cs typeface="+mn-lt"/>
              </a:rPr>
              <a:t>logistics</a:t>
            </a:r>
            <a:endParaRPr lang="fi-FI" sz="1800" b="0">
              <a:ea typeface="+mn-lt"/>
              <a:cs typeface="+mn-lt"/>
            </a:endParaRPr>
          </a:p>
          <a:p>
            <a:r>
              <a:rPr lang="fi-FI" sz="1800" b="0" dirty="0">
                <a:latin typeface="Arial"/>
                <a:cs typeface="Arial"/>
              </a:rPr>
              <a:t>−</a:t>
            </a:r>
            <a:r>
              <a:rPr lang="fi-FI" sz="1800" b="0" dirty="0" err="1">
                <a:latin typeface="ArialMT"/>
                <a:cs typeface="Arial"/>
              </a:rPr>
              <a:t>Econometric</a:t>
            </a:r>
            <a:r>
              <a:rPr lang="fi-FI" sz="1800" b="0" dirty="0">
                <a:latin typeface="ArialMT"/>
                <a:cs typeface="Arial"/>
              </a:rPr>
              <a:t> </a:t>
            </a:r>
            <a:r>
              <a:rPr lang="fi-FI" sz="1800" b="0" dirty="0" err="1">
                <a:latin typeface="ArialMT"/>
                <a:cs typeface="Arial"/>
              </a:rPr>
              <a:t>analyses</a:t>
            </a:r>
            <a:r>
              <a:rPr lang="fi-FI" sz="1800" b="0" dirty="0">
                <a:latin typeface="ArialMT"/>
                <a:cs typeface="Arial"/>
              </a:rPr>
              <a:t> </a:t>
            </a:r>
            <a:r>
              <a:rPr lang="fi-FI" sz="1800" b="0" dirty="0" err="1">
                <a:latin typeface="ArialMT"/>
                <a:cs typeface="Arial"/>
              </a:rPr>
              <a:t>particularly</a:t>
            </a:r>
            <a:r>
              <a:rPr lang="fi-FI" sz="1800" b="0" dirty="0">
                <a:latin typeface="ArialMT"/>
                <a:cs typeface="Arial"/>
              </a:rPr>
              <a:t>:</a:t>
            </a:r>
          </a:p>
          <a:p>
            <a:pPr marL="342900" indent="-342900">
              <a:buChar char="•"/>
            </a:pPr>
            <a:r>
              <a:rPr lang="fi-FI" sz="1800" b="0" err="1">
                <a:latin typeface="ArialMT"/>
                <a:cs typeface="Arial"/>
              </a:rPr>
              <a:t>Event</a:t>
            </a:r>
            <a:r>
              <a:rPr lang="fi-FI" sz="1800" b="0" dirty="0">
                <a:latin typeface="ArialMT"/>
                <a:cs typeface="Arial"/>
              </a:rPr>
              <a:t> </a:t>
            </a:r>
            <a:r>
              <a:rPr lang="fi-FI" sz="1800" b="0" err="1">
                <a:latin typeface="ArialMT"/>
                <a:cs typeface="Arial"/>
              </a:rPr>
              <a:t>studies</a:t>
            </a:r>
            <a:endParaRPr lang="fi-FI" sz="1800" b="0">
              <a:latin typeface="ArialMT"/>
              <a:cs typeface="Arial"/>
            </a:endParaRPr>
          </a:p>
          <a:p>
            <a:pPr marL="342900" indent="-342900">
              <a:buChar char="•"/>
            </a:pPr>
            <a:r>
              <a:rPr lang="fi-FI" sz="1800" b="0" err="1">
                <a:latin typeface="ArialMT"/>
                <a:cs typeface="Arial"/>
              </a:rPr>
              <a:t>Panel</a:t>
            </a:r>
            <a:r>
              <a:rPr lang="fi-FI" sz="1800" b="0" dirty="0">
                <a:latin typeface="ArialMT"/>
                <a:cs typeface="Arial"/>
              </a:rPr>
              <a:t> data </a:t>
            </a:r>
            <a:r>
              <a:rPr lang="fi-FI" sz="1800" b="0" err="1">
                <a:latin typeface="ArialMT"/>
                <a:cs typeface="Arial"/>
              </a:rPr>
              <a:t>analysis</a:t>
            </a:r>
            <a:endParaRPr lang="fi-FI" sz="1800" b="0">
              <a:latin typeface="ArialMT"/>
              <a:cs typeface="Arial"/>
            </a:endParaRPr>
          </a:p>
          <a:p>
            <a:pPr marL="342900" indent="-342900">
              <a:buChar char="•"/>
            </a:pPr>
            <a:r>
              <a:rPr lang="fi-FI" sz="1800" b="0" dirty="0">
                <a:latin typeface="ArialMT"/>
                <a:cs typeface="Arial"/>
              </a:rPr>
              <a:t>Network </a:t>
            </a:r>
            <a:r>
              <a:rPr lang="fi-FI" sz="1800" b="0" err="1">
                <a:latin typeface="ArialMT"/>
                <a:cs typeface="Arial"/>
              </a:rPr>
              <a:t>analysis</a:t>
            </a:r>
            <a:endParaRPr lang="fi-FI" sz="1800" b="0">
              <a:latin typeface="ArialMT"/>
              <a:cs typeface="Arial"/>
            </a:endParaRPr>
          </a:p>
        </p:txBody>
      </p:sp>
      <p:pic>
        <p:nvPicPr>
          <p:cNvPr id="4" name="Picture 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4069DBAB-65B2-59CC-DE41-418B0BF48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663" y="1381354"/>
            <a:ext cx="2743200" cy="365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11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110B8B-1FF6-5940-1A19-7AF9D879798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53" y="215948"/>
            <a:ext cx="8069112" cy="1110638"/>
          </a:xfrm>
        </p:spPr>
        <p:txBody>
          <a:bodyPr lIns="0" tIns="0" rIns="0" bIns="0" anchor="t"/>
          <a:lstStyle/>
          <a:p>
            <a:r>
              <a:rPr lang="en-US" dirty="0">
                <a:solidFill>
                  <a:srgbClr val="78BF20"/>
                </a:solidFill>
                <a:cs typeface="Arial"/>
              </a:rPr>
              <a:t>Thesis supervisor topic areas in SCM</a:t>
            </a:r>
            <a:endParaRPr lang="en-US" b="0" dirty="0">
              <a:ea typeface="+mn-lt"/>
              <a:cs typeface="+mn-lt"/>
            </a:endParaRPr>
          </a:p>
          <a:p>
            <a:endParaRPr lang="en-US" dirty="0">
              <a:solidFill>
                <a:srgbClr val="78BF20"/>
              </a:solidFill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F09F1-4DFF-6037-451A-D37EBFB3F7B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292353" y="1563761"/>
            <a:ext cx="5466631" cy="3388289"/>
          </a:xfrm>
        </p:spPr>
        <p:txBody>
          <a:bodyPr lIns="0" tIns="0" rIns="0" bIns="0" anchor="t"/>
          <a:lstStyle/>
          <a:p>
            <a:r>
              <a:rPr lang="en-US" sz="1800" dirty="0">
                <a:cs typeface="Arial"/>
              </a:rPr>
              <a:t>Postdoctoral researcher Reza </a:t>
            </a:r>
            <a:r>
              <a:rPr lang="en-US" sz="1800" dirty="0" err="1">
                <a:cs typeface="Arial"/>
              </a:rPr>
              <a:t>Movarrei</a:t>
            </a:r>
            <a:endParaRPr lang="en-US" sz="1800" dirty="0">
              <a:cs typeface="Arial"/>
            </a:endParaRPr>
          </a:p>
          <a:p>
            <a:r>
              <a:rPr lang="fi-FI" sz="1400" b="0" dirty="0">
                <a:ea typeface="+mn-lt"/>
                <a:cs typeface="+mn-lt"/>
              </a:rPr>
              <a:t>- </a:t>
            </a:r>
            <a:r>
              <a:rPr lang="fi-FI" sz="1400" b="0" dirty="0" err="1">
                <a:ea typeface="+mn-lt"/>
                <a:cs typeface="+mn-lt"/>
              </a:rPr>
              <a:t>Behavioral</a:t>
            </a:r>
            <a:r>
              <a:rPr lang="fi-FI" sz="1400" b="0" dirty="0">
                <a:ea typeface="+mn-lt"/>
                <a:cs typeface="+mn-lt"/>
              </a:rPr>
              <a:t>/ </a:t>
            </a:r>
            <a:r>
              <a:rPr lang="fi-FI" sz="1400" b="0" dirty="0" err="1">
                <a:ea typeface="+mn-lt"/>
                <a:cs typeface="+mn-lt"/>
              </a:rPr>
              <a:t>psychological</a:t>
            </a:r>
            <a:r>
              <a:rPr lang="fi-FI" sz="1400" b="0" dirty="0">
                <a:ea typeface="+mn-lt"/>
                <a:cs typeface="+mn-lt"/>
              </a:rPr>
              <a:t> </a:t>
            </a:r>
            <a:r>
              <a:rPr lang="fi-FI" sz="1400" b="0" dirty="0" err="1">
                <a:ea typeface="+mn-lt"/>
                <a:cs typeface="+mn-lt"/>
              </a:rPr>
              <a:t>studies</a:t>
            </a:r>
            <a:r>
              <a:rPr lang="fi-FI" sz="1400" b="0" dirty="0">
                <a:ea typeface="+mn-lt"/>
                <a:cs typeface="+mn-lt"/>
              </a:rPr>
              <a:t> in SCM</a:t>
            </a:r>
          </a:p>
          <a:p>
            <a:r>
              <a:rPr lang="fi-FI" sz="1400" b="0" dirty="0">
                <a:ea typeface="+mn-lt"/>
                <a:cs typeface="+mn-lt"/>
              </a:rPr>
              <a:t>- Human-</a:t>
            </a:r>
            <a:r>
              <a:rPr lang="fi-FI" sz="1400" b="0" dirty="0" err="1">
                <a:ea typeface="+mn-lt"/>
                <a:cs typeface="+mn-lt"/>
              </a:rPr>
              <a:t>computer</a:t>
            </a:r>
            <a:r>
              <a:rPr lang="fi-FI" sz="1400" b="0" dirty="0">
                <a:ea typeface="+mn-lt"/>
                <a:cs typeface="+mn-lt"/>
              </a:rPr>
              <a:t> </a:t>
            </a:r>
            <a:r>
              <a:rPr lang="fi-FI" sz="1400" b="0" dirty="0" err="1">
                <a:ea typeface="+mn-lt"/>
                <a:cs typeface="+mn-lt"/>
              </a:rPr>
              <a:t>interactions</a:t>
            </a:r>
            <a:r>
              <a:rPr lang="fi-FI" sz="1400" b="0" dirty="0">
                <a:ea typeface="+mn-lt"/>
                <a:cs typeface="+mn-lt"/>
              </a:rPr>
              <a:t> in SCM (</a:t>
            </a:r>
            <a:r>
              <a:rPr lang="fi-FI" sz="1400" b="0" dirty="0" err="1">
                <a:ea typeface="+mn-lt"/>
                <a:cs typeface="+mn-lt"/>
              </a:rPr>
              <a:t>e.g</a:t>
            </a:r>
            <a:r>
              <a:rPr lang="fi-FI" sz="1400" b="0" dirty="0">
                <a:ea typeface="+mn-lt"/>
                <a:cs typeface="+mn-lt"/>
              </a:rPr>
              <a:t>. in </a:t>
            </a:r>
            <a:r>
              <a:rPr lang="fi-FI" sz="1400" b="0" dirty="0" err="1">
                <a:ea typeface="+mn-lt"/>
                <a:cs typeface="+mn-lt"/>
              </a:rPr>
              <a:t>automated</a:t>
            </a:r>
            <a:r>
              <a:rPr lang="fi-FI" sz="1400" b="0" dirty="0">
                <a:ea typeface="+mn-lt"/>
                <a:cs typeface="+mn-lt"/>
              </a:rPr>
              <a:t> </a:t>
            </a:r>
            <a:r>
              <a:rPr lang="fi-FI" sz="1400" b="0" dirty="0" err="1">
                <a:ea typeface="+mn-lt"/>
                <a:cs typeface="+mn-lt"/>
              </a:rPr>
              <a:t>deliveries</a:t>
            </a:r>
            <a:r>
              <a:rPr lang="fi-FI" sz="1400" b="0" dirty="0">
                <a:ea typeface="+mn-lt"/>
                <a:cs typeface="+mn-lt"/>
              </a:rPr>
              <a:t>)</a:t>
            </a:r>
            <a:endParaRPr lang="fi-FI" sz="1400" b="0">
              <a:cs typeface="Arial"/>
            </a:endParaRPr>
          </a:p>
          <a:p>
            <a:r>
              <a:rPr lang="fi-FI" sz="1400" b="0" dirty="0">
                <a:ea typeface="+mn-lt"/>
                <a:cs typeface="+mn-lt"/>
              </a:rPr>
              <a:t>- </a:t>
            </a:r>
            <a:r>
              <a:rPr lang="fi-FI" sz="1400" b="0" dirty="0" err="1">
                <a:ea typeface="+mn-lt"/>
                <a:cs typeface="+mn-lt"/>
              </a:rPr>
              <a:t>Purchasing</a:t>
            </a:r>
            <a:r>
              <a:rPr lang="fi-FI" sz="1400" b="0" dirty="0">
                <a:ea typeface="+mn-lt"/>
                <a:cs typeface="+mn-lt"/>
              </a:rPr>
              <a:t>/ </a:t>
            </a:r>
            <a:r>
              <a:rPr lang="fi-FI" sz="1400" b="0" dirty="0" err="1">
                <a:ea typeface="+mn-lt"/>
                <a:cs typeface="+mn-lt"/>
              </a:rPr>
              <a:t>procurement</a:t>
            </a:r>
            <a:r>
              <a:rPr lang="fi-FI" sz="1400" b="0" dirty="0">
                <a:ea typeface="+mn-lt"/>
                <a:cs typeface="+mn-lt"/>
              </a:rPr>
              <a:t> and B2B Marketing</a:t>
            </a:r>
            <a:endParaRPr lang="fi-FI" sz="1400">
              <a:cs typeface="Arial"/>
            </a:endParaRPr>
          </a:p>
          <a:p>
            <a:r>
              <a:rPr lang="fi-FI" sz="1400" b="0" dirty="0">
                <a:ea typeface="+mn-lt"/>
                <a:cs typeface="+mn-lt"/>
              </a:rPr>
              <a:t>- </a:t>
            </a:r>
            <a:r>
              <a:rPr lang="fi-FI" sz="1400" b="0" dirty="0" err="1">
                <a:ea typeface="+mn-lt"/>
                <a:cs typeface="+mn-lt"/>
              </a:rPr>
              <a:t>Promoting</a:t>
            </a:r>
            <a:r>
              <a:rPr lang="fi-FI" sz="1400" b="0" dirty="0">
                <a:ea typeface="+mn-lt"/>
                <a:cs typeface="+mn-lt"/>
              </a:rPr>
              <a:t> products </a:t>
            </a:r>
            <a:r>
              <a:rPr lang="fi-FI" sz="1400" b="0" dirty="0" err="1">
                <a:ea typeface="+mn-lt"/>
                <a:cs typeface="+mn-lt"/>
              </a:rPr>
              <a:t>through</a:t>
            </a:r>
            <a:r>
              <a:rPr lang="fi-FI" sz="1400" b="0" dirty="0">
                <a:ea typeface="+mn-lt"/>
                <a:cs typeface="+mn-lt"/>
              </a:rPr>
              <a:t> (</a:t>
            </a:r>
            <a:r>
              <a:rPr lang="fi-FI" sz="1400" b="0" dirty="0" err="1">
                <a:ea typeface="+mn-lt"/>
                <a:cs typeface="+mn-lt"/>
              </a:rPr>
              <a:t>green</a:t>
            </a:r>
            <a:r>
              <a:rPr lang="fi-FI" sz="1400" b="0" dirty="0">
                <a:ea typeface="+mn-lt"/>
                <a:cs typeface="+mn-lt"/>
              </a:rPr>
              <a:t>, </a:t>
            </a:r>
            <a:r>
              <a:rPr lang="fi-FI" sz="1400" b="0" dirty="0" err="1">
                <a:ea typeface="+mn-lt"/>
                <a:cs typeface="+mn-lt"/>
              </a:rPr>
              <a:t>sustainable</a:t>
            </a:r>
            <a:r>
              <a:rPr lang="fi-FI" sz="1400" b="0" dirty="0">
                <a:ea typeface="+mn-lt"/>
                <a:cs typeface="+mn-lt"/>
              </a:rPr>
              <a:t>, etc.) </a:t>
            </a:r>
            <a:r>
              <a:rPr lang="fi-FI" sz="1400" b="0" dirty="0" err="1">
                <a:ea typeface="+mn-lt"/>
                <a:cs typeface="+mn-lt"/>
              </a:rPr>
              <a:t>supply</a:t>
            </a:r>
            <a:r>
              <a:rPr lang="fi-FI" sz="1400" b="0" dirty="0">
                <a:ea typeface="+mn-lt"/>
                <a:cs typeface="+mn-lt"/>
              </a:rPr>
              <a:t> </a:t>
            </a:r>
            <a:r>
              <a:rPr lang="fi-FI" sz="1400" b="0" dirty="0" err="1">
                <a:ea typeface="+mn-lt"/>
                <a:cs typeface="+mn-lt"/>
              </a:rPr>
              <a:t>chains</a:t>
            </a:r>
            <a:endParaRPr lang="fi-FI" sz="1400" b="0" dirty="0">
              <a:ea typeface="+mn-lt"/>
              <a:cs typeface="+mn-lt"/>
            </a:endParaRPr>
          </a:p>
          <a:p>
            <a:endParaRPr lang="fi-FI" sz="1400" b="0" dirty="0">
              <a:ea typeface="+mn-lt"/>
              <a:cs typeface="+mn-lt"/>
            </a:endParaRPr>
          </a:p>
          <a:p>
            <a:r>
              <a:rPr lang="fi-FI" sz="1400" dirty="0" err="1">
                <a:ea typeface="+mn-lt"/>
                <a:cs typeface="+mn-lt"/>
              </a:rPr>
              <a:t>Other</a:t>
            </a:r>
            <a:r>
              <a:rPr lang="fi-FI" sz="1400" dirty="0">
                <a:ea typeface="+mn-lt"/>
                <a:cs typeface="+mn-lt"/>
              </a:rPr>
              <a:t> SCM </a:t>
            </a:r>
            <a:r>
              <a:rPr lang="fi-FI" sz="1400" dirty="0" err="1">
                <a:ea typeface="+mn-lt"/>
                <a:cs typeface="+mn-lt"/>
              </a:rPr>
              <a:t>topics</a:t>
            </a:r>
            <a:r>
              <a:rPr lang="fi-FI" sz="1400" dirty="0">
                <a:ea typeface="+mn-lt"/>
                <a:cs typeface="+mn-lt"/>
              </a:rPr>
              <a:t> </a:t>
            </a:r>
            <a:r>
              <a:rPr lang="fi-FI" sz="1400" dirty="0" err="1">
                <a:ea typeface="+mn-lt"/>
                <a:cs typeface="+mn-lt"/>
              </a:rPr>
              <a:t>using</a:t>
            </a:r>
            <a:r>
              <a:rPr lang="fi-FI" sz="1400" dirty="0">
                <a:ea typeface="+mn-lt"/>
                <a:cs typeface="+mn-lt"/>
              </a:rPr>
              <a:t>:</a:t>
            </a:r>
            <a:endParaRPr lang="fi-FI" sz="1400" dirty="0">
              <a:cs typeface="Arial"/>
            </a:endParaRPr>
          </a:p>
          <a:p>
            <a:r>
              <a:rPr lang="fi-FI" sz="1400" b="0" dirty="0">
                <a:ea typeface="+mn-lt"/>
                <a:cs typeface="+mn-lt"/>
              </a:rPr>
              <a:t>- </a:t>
            </a:r>
            <a:r>
              <a:rPr lang="fi-FI" sz="1400" b="0" dirty="0" err="1">
                <a:ea typeface="+mn-lt"/>
                <a:cs typeface="+mn-lt"/>
              </a:rPr>
              <a:t>Field</a:t>
            </a:r>
            <a:r>
              <a:rPr lang="fi-FI" sz="1400" b="0" dirty="0">
                <a:ea typeface="+mn-lt"/>
                <a:cs typeface="+mn-lt"/>
              </a:rPr>
              <a:t>/ </a:t>
            </a:r>
            <a:r>
              <a:rPr lang="fi-FI" sz="1400" b="0" dirty="0" err="1">
                <a:ea typeface="+mn-lt"/>
                <a:cs typeface="+mn-lt"/>
              </a:rPr>
              <a:t>lab</a:t>
            </a:r>
            <a:r>
              <a:rPr lang="fi-FI" sz="1400" b="0" dirty="0">
                <a:ea typeface="+mn-lt"/>
                <a:cs typeface="+mn-lt"/>
              </a:rPr>
              <a:t>/ </a:t>
            </a:r>
            <a:r>
              <a:rPr lang="fi-FI" sz="1400" b="0" dirty="0" err="1">
                <a:ea typeface="+mn-lt"/>
                <a:cs typeface="+mn-lt"/>
              </a:rPr>
              <a:t>online</a:t>
            </a:r>
            <a:r>
              <a:rPr lang="fi-FI" sz="1400" b="0" dirty="0">
                <a:ea typeface="+mn-lt"/>
                <a:cs typeface="+mn-lt"/>
              </a:rPr>
              <a:t> </a:t>
            </a:r>
            <a:r>
              <a:rPr lang="fi-FI" sz="1400" b="0" dirty="0" err="1">
                <a:ea typeface="+mn-lt"/>
                <a:cs typeface="+mn-lt"/>
              </a:rPr>
              <a:t>experiments</a:t>
            </a:r>
            <a:endParaRPr lang="fi-FI" sz="1400">
              <a:cs typeface="Arial"/>
            </a:endParaRPr>
          </a:p>
          <a:p>
            <a:r>
              <a:rPr lang="fi-FI" sz="1400" b="0" dirty="0">
                <a:ea typeface="+mn-lt"/>
                <a:cs typeface="+mn-lt"/>
              </a:rPr>
              <a:t>- </a:t>
            </a:r>
            <a:r>
              <a:rPr lang="fi-FI" sz="1400" b="0" dirty="0" err="1">
                <a:ea typeface="+mn-lt"/>
                <a:cs typeface="+mn-lt"/>
              </a:rPr>
              <a:t>Quantitative</a:t>
            </a:r>
            <a:r>
              <a:rPr lang="fi-FI" sz="1400" b="0" dirty="0">
                <a:ea typeface="+mn-lt"/>
                <a:cs typeface="+mn-lt"/>
              </a:rPr>
              <a:t> </a:t>
            </a:r>
            <a:r>
              <a:rPr lang="fi-FI" sz="1400" b="0" dirty="0" err="1">
                <a:ea typeface="+mn-lt"/>
                <a:cs typeface="+mn-lt"/>
              </a:rPr>
              <a:t>methods</a:t>
            </a:r>
            <a:r>
              <a:rPr lang="fi-FI" sz="1400" b="0" dirty="0">
                <a:ea typeface="+mn-lt"/>
                <a:cs typeface="+mn-lt"/>
              </a:rPr>
              <a:t> </a:t>
            </a:r>
            <a:r>
              <a:rPr lang="fi-FI" sz="1400" b="0" dirty="0" err="1">
                <a:ea typeface="+mn-lt"/>
                <a:cs typeface="+mn-lt"/>
              </a:rPr>
              <a:t>like</a:t>
            </a:r>
            <a:r>
              <a:rPr lang="fi-FI" sz="1400" b="0" dirty="0">
                <a:ea typeface="+mn-lt"/>
                <a:cs typeface="+mn-lt"/>
              </a:rPr>
              <a:t> regression, SEM, PCA, etc.</a:t>
            </a:r>
            <a:endParaRPr lang="fi-FI" sz="1400" dirty="0"/>
          </a:p>
          <a:p>
            <a:endParaRPr lang="fi-FI" b="0" dirty="0">
              <a:cs typeface="Arial"/>
            </a:endParaRPr>
          </a:p>
          <a:p>
            <a:endParaRPr lang="fi-FI" b="0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58E8BA7-37F6-9474-FB5C-706FE058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301" y="1287625"/>
            <a:ext cx="2743200" cy="32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97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5">
      <a:dk1>
        <a:sysClr val="windowText" lastClr="000000"/>
      </a:dk1>
      <a:lt1>
        <a:sysClr val="window" lastClr="FFFFFF"/>
      </a:lt1>
      <a:dk2>
        <a:srgbClr val="78BE20"/>
      </a:dk2>
      <a:lt2>
        <a:srgbClr val="AED879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BIZ_1610_EN.potx" id="{7C017439-5F38-4F72-9DDA-0E4E091206CF}" vid="{7F772D11-0CFD-4DE9-8EF1-3AB8060ADA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F5B2C0BC437346B0B3590219A4E045" ma:contentTypeVersion="14" ma:contentTypeDescription="Create a new document." ma:contentTypeScope="" ma:versionID="21c73743c0a57b00895dbbf33b93a5b1">
  <xsd:schema xmlns:xsd="http://www.w3.org/2001/XMLSchema" xmlns:xs="http://www.w3.org/2001/XMLSchema" xmlns:p="http://schemas.microsoft.com/office/2006/metadata/properties" xmlns:ns2="586a7be6-e61f-44ee-bb3e-da1feaeb58b9" xmlns:ns3="f347d38b-83e3-4629-ae6f-c7acd8c60ff1" targetNamespace="http://schemas.microsoft.com/office/2006/metadata/properties" ma:root="true" ma:fieldsID="dbf305c29dc7aaf665dc2dead1e6c287" ns2:_="" ns3:_="">
    <xsd:import namespace="586a7be6-e61f-44ee-bb3e-da1feaeb58b9"/>
    <xsd:import namespace="f347d38b-83e3-4629-ae6f-c7acd8c60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a7be6-e61f-44ee-bb3e-da1feaeb58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47d38b-83e3-4629-ae6f-c7acd8c60ff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61D2EB-8E11-46CC-B0FE-0BEB1E6721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4BEAB6-70A2-4C33-AAD9-C27ED24FF945}">
  <ds:schemaRefs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586a7be6-e61f-44ee-bb3e-da1feaeb58b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BC5657D-92ED-43AC-AF6E-D46BB1E50F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6a7be6-e61f-44ee-bb3e-da1feaeb58b9"/>
    <ds:schemaRef ds:uri="f347d38b-83e3-4629-ae6f-c7acd8c60f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Aalto_BIZ_1610_EN</Template>
  <TotalTime>0</TotalTime>
  <Words>281</Words>
  <Application>Microsoft Office PowerPoint</Application>
  <PresentationFormat>On-screen Show (16:10)</PresentationFormat>
  <Paragraphs>50</Paragraphs>
  <Slides>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Unigrafia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Kuula Markku</dc:creator>
  <cp:lastModifiedBy>Kauppi Katri</cp:lastModifiedBy>
  <cp:revision>247</cp:revision>
  <dcterms:created xsi:type="dcterms:W3CDTF">2020-01-07T07:54:06Z</dcterms:created>
  <dcterms:modified xsi:type="dcterms:W3CDTF">2023-09-06T07:37:46Z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0x010100D4F5B2C0BC437346B0B3590219A4E045</vt:lpwstr>
  </property>
</Properties>
</file>