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60" r:id="rId4"/>
    <p:sldMasterId id="2147484767" r:id="rId5"/>
  </p:sldMasterIdLst>
  <p:notesMasterIdLst>
    <p:notesMasterId r:id="rId17"/>
  </p:notesMasterIdLst>
  <p:handoutMasterIdLst>
    <p:handoutMasterId r:id="rId18"/>
  </p:handoutMasterIdLst>
  <p:sldIdLst>
    <p:sldId id="381" r:id="rId6"/>
    <p:sldId id="378" r:id="rId7"/>
    <p:sldId id="370" r:id="rId8"/>
    <p:sldId id="372" r:id="rId9"/>
    <p:sldId id="384" r:id="rId10"/>
    <p:sldId id="389" r:id="rId11"/>
    <p:sldId id="387" r:id="rId12"/>
    <p:sldId id="386" r:id="rId13"/>
    <p:sldId id="374" r:id="rId14"/>
    <p:sldId id="385" r:id="rId15"/>
    <p:sldId id="388" r:id="rId16"/>
  </p:sldIdLst>
  <p:sldSz cx="9144000" cy="5715000" type="screen16x10"/>
  <p:notesSz cx="6742113" cy="987425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7">
          <p15:clr>
            <a:srgbClr val="A4A3A4"/>
          </p15:clr>
        </p15:guide>
        <p15:guide id="2" orient="horz" pos="3070">
          <p15:clr>
            <a:srgbClr val="A4A3A4"/>
          </p15:clr>
        </p15:guide>
        <p15:guide id="3" pos="295">
          <p15:clr>
            <a:srgbClr val="A4A3A4"/>
          </p15:clr>
        </p15:guide>
        <p15:guide id="4" pos="54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BB16A3"/>
    <a:srgbClr val="EF3340"/>
    <a:srgbClr val="FFCD00"/>
    <a:srgbClr val="005EB8"/>
    <a:srgbClr val="FFCDB8"/>
    <a:srgbClr val="FFCF06"/>
    <a:srgbClr val="F8C704"/>
    <a:srgbClr val="EFC002"/>
    <a:srgbClr val="00A8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E713A7-A4FB-466A-824A-36F3008A335C}" v="7" dt="2023-09-06T09:28:33.860"/>
    <p1510:client id="{CA6ADDCB-8B3D-6933-BE7D-02C48BD1812E}" v="44" dt="2023-09-06T12:01:45.78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2" autoAdjust="0"/>
    <p:restoredTop sz="93469" autoAdjust="0"/>
  </p:normalViewPr>
  <p:slideViewPr>
    <p:cSldViewPr snapToObjects="1">
      <p:cViewPr varScale="1">
        <p:scale>
          <a:sx n="105" d="100"/>
          <a:sy n="105" d="100"/>
        </p:scale>
        <p:origin x="114" y="1116"/>
      </p:cViewPr>
      <p:guideLst>
        <p:guide orient="horz" pos="167"/>
        <p:guide orient="horz" pos="3070"/>
        <p:guide pos="295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8971" y="0"/>
            <a:ext cx="292158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39D04D9-2D90-E741-8C77-A958108973E5}" type="datetimeFigureOut">
              <a:rPr lang="en-US"/>
              <a:pPr>
                <a:defRPr/>
              </a:pPr>
              <a:t>9/6/2023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21582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8971" y="9378824"/>
            <a:ext cx="2921582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81337A6-C487-9645-B543-6BBD05A1D1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45393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FE7B0BA-8FA8-3A4A-9820-CF1299A8B616}" type="datetime1">
              <a:rPr lang="fi-FI"/>
              <a:pPr>
                <a:defRPr/>
              </a:pPr>
              <a:t>6.9.2023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741363"/>
            <a:ext cx="5922963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690269"/>
            <a:ext cx="539369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21582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1" y="9378824"/>
            <a:ext cx="2921582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66A5FF2-0573-2649-A39A-26FA52E0537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72913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3" y="1417341"/>
            <a:ext cx="8207375" cy="295232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290"/>
            <a:ext cx="1809750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06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3" y="1417636"/>
            <a:ext cx="8207375" cy="295203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290"/>
            <a:ext cx="1809750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402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388448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809750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19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3" y="1657740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3" y="4531740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809750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8367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3" y="1593555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4"/>
          <p:cNvCxnSpPr/>
          <p:nvPr userDrawn="1"/>
        </p:nvCxnSpPr>
        <p:spPr>
          <a:xfrm>
            <a:off x="468313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227145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867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261611"/>
            <a:ext cx="8207374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BB682-87B2-4236-AF78-B49807E7713E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6.9.2023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227147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058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3308" y="265113"/>
            <a:ext cx="8212380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3308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87609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F12C3-4421-43A0-8844-8188FCFDF52F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6.9.2023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227147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913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340311"/>
            <a:ext cx="8260672" cy="866189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3600" b="1" kern="1200" spc="-100" dirty="0">
                <a:solidFill>
                  <a:schemeClr val="tx2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0500"/>
            <a:ext cx="8229600" cy="3644636"/>
          </a:xfrm>
          <a:prstGeom prst="rect">
            <a:avLst/>
          </a:prstGeom>
        </p:spPr>
        <p:txBody>
          <a:bodyPr/>
          <a:lstStyle>
            <a:lvl1pPr>
              <a:defRPr sz="2800" b="1">
                <a:latin typeface="+mj-lt"/>
                <a:cs typeface="Times New Roman" panose="02020603050405020304" pitchFamily="18" charset="0"/>
              </a:defRPr>
            </a:lvl1pPr>
            <a:lvl2pPr marL="640080" indent="-228600">
              <a:buFont typeface="Times New Roman" panose="02020603050405020304" pitchFamily="18" charset="0"/>
              <a:buChar char="-"/>
              <a:defRPr sz="2400" b="1">
                <a:latin typeface="+mj-lt"/>
                <a:cs typeface="Times New Roman" panose="02020603050405020304" pitchFamily="18" charset="0"/>
              </a:defRPr>
            </a:lvl2pPr>
            <a:lvl3pPr>
              <a:defRPr sz="2000" b="1">
                <a:latin typeface="+mj-lt"/>
                <a:cs typeface="Times New Roman" panose="02020603050405020304" pitchFamily="18" charset="0"/>
              </a:defRPr>
            </a:lvl3pPr>
            <a:lvl4pPr>
              <a:defRPr sz="1800" b="1">
                <a:latin typeface="+mj-lt"/>
                <a:cs typeface="Times New Roman" panose="02020603050405020304" pitchFamily="18" charset="0"/>
              </a:defRPr>
            </a:lvl4pPr>
            <a:lvl5pPr>
              <a:defRPr sz="1800" b="1">
                <a:latin typeface="+mj-lt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1BA68F3-57FA-46A9-A60E-CBCA7AD81119}" type="datetime1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06.09.2023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240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13" y="1417636"/>
            <a:ext cx="8207375" cy="295203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290"/>
            <a:ext cx="1809750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2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388448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809750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77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3" y="1657740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3" y="4531740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0"/>
            <a:ext cx="1809750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45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13" y="1593555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4"/>
          <p:cNvCxnSpPr/>
          <p:nvPr userDrawn="1"/>
        </p:nvCxnSpPr>
        <p:spPr>
          <a:xfrm>
            <a:off x="468313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227145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7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3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261611"/>
            <a:ext cx="8207374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BB682-87B2-4236-AF78-B49807E7713E}" type="datetime1">
              <a:rPr lang="fi-FI" smtClean="0"/>
              <a:t>6.9.2023</a:t>
            </a:fld>
            <a:endParaRPr lang="fi-FI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227147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08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3308" y="265113"/>
            <a:ext cx="8212380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3308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87609" y="1261611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F12C3-4421-43A0-8844-8188FCFDF52F}" type="datetime1">
              <a:rPr lang="fi-FI" smtClean="0"/>
              <a:t>6.9.2023</a:t>
            </a:fld>
            <a:endParaRPr lang="fi-FI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13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0"/>
            <a:ext cx="2227147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82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340311"/>
            <a:ext cx="8260672" cy="866189"/>
          </a:xfrm>
          <a:prstGeom prst="rect">
            <a:avLst/>
          </a:prstGeom>
        </p:spPr>
        <p:txBody>
          <a:bodyPr/>
          <a:lstStyle>
            <a:lvl1pPr algn="l" defTabSz="457200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US" sz="3600" b="1" kern="1200" spc="-100" dirty="0">
                <a:solidFill>
                  <a:schemeClr val="tx2"/>
                </a:solidFill>
                <a:latin typeface="+mj-lt"/>
                <a:ea typeface="ＭＳ Ｐゴシック" charset="0"/>
                <a:cs typeface="MS PGothic" pitchFamily="34" charset="-128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0500"/>
            <a:ext cx="8229600" cy="3644636"/>
          </a:xfrm>
          <a:prstGeom prst="rect">
            <a:avLst/>
          </a:prstGeom>
        </p:spPr>
        <p:txBody>
          <a:bodyPr/>
          <a:lstStyle>
            <a:lvl1pPr>
              <a:defRPr sz="2000" b="1">
                <a:latin typeface="+mj-lt"/>
                <a:cs typeface="Times New Roman" panose="02020603050405020304" pitchFamily="18" charset="0"/>
              </a:defRPr>
            </a:lvl1pPr>
            <a:lvl2pPr marL="640080" indent="-228600">
              <a:buFont typeface="Times New Roman" panose="02020603050405020304" pitchFamily="18" charset="0"/>
              <a:buChar char="-"/>
              <a:defRPr sz="2000" b="1">
                <a:latin typeface="+mj-lt"/>
                <a:cs typeface="Times New Roman" panose="02020603050405020304" pitchFamily="18" charset="0"/>
              </a:defRPr>
            </a:lvl2pPr>
            <a:lvl3pPr>
              <a:defRPr sz="2000" b="1">
                <a:latin typeface="+mj-lt"/>
                <a:cs typeface="Times New Roman" panose="02020603050405020304" pitchFamily="18" charset="0"/>
              </a:defRPr>
            </a:lvl3pPr>
            <a:lvl4pPr>
              <a:defRPr sz="1800" b="1">
                <a:latin typeface="+mj-lt"/>
                <a:cs typeface="Times New Roman" panose="02020603050405020304" pitchFamily="18" charset="0"/>
              </a:defRPr>
            </a:lvl4pPr>
            <a:lvl5pPr>
              <a:defRPr sz="1800" b="1">
                <a:latin typeface="+mj-lt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81BA68F3-57FA-46A9-A60E-CBCA7AD81119}" type="datetime1">
              <a:rPr lang="de-DE" smtClean="0"/>
              <a:t>06.09.2023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118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3" y="1417341"/>
            <a:ext cx="8207375" cy="295232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4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290"/>
            <a:ext cx="1809750" cy="160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901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56956" y="5017740"/>
            <a:ext cx="3619500" cy="13229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5056956" y="5150032"/>
            <a:ext cx="3619500" cy="15478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D520173-7D7F-4FBC-A781-33E654CAA422}" type="datetime1">
              <a:rPr lang="fi-FI" smtClean="0"/>
              <a:t>6.9.2023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056956" y="5304814"/>
            <a:ext cx="3619500" cy="1349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5BCDE0-955E-2A43-932A-046BF80DB9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7" r:id="rId1"/>
    <p:sldLayoutId id="2147484751" r:id="rId2"/>
    <p:sldLayoutId id="2147484753" r:id="rId3"/>
    <p:sldLayoutId id="2147484756" r:id="rId4"/>
    <p:sldLayoutId id="2147484759" r:id="rId5"/>
    <p:sldLayoutId id="2147484762" r:id="rId6"/>
    <p:sldLayoutId id="2147484765" r:id="rId7"/>
    <p:sldLayoutId id="2147484766" r:id="rId8"/>
  </p:sldLayoutIdLst>
  <p:hf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56956" y="5017740"/>
            <a:ext cx="3619500" cy="13229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5056956" y="5150032"/>
            <a:ext cx="3619500" cy="15478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D520173-7D7F-4FBC-A781-33E654CAA422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6.9.2023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056956" y="5304814"/>
            <a:ext cx="3619500" cy="1349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5BCDE0-955E-2A43-932A-046BF80DB991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909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8" r:id="rId1"/>
    <p:sldLayoutId id="2147484769" r:id="rId2"/>
    <p:sldLayoutId id="2147484770" r:id="rId3"/>
    <p:sldLayoutId id="2147484771" r:id="rId4"/>
    <p:sldLayoutId id="2147484772" r:id="rId5"/>
    <p:sldLayoutId id="2147484773" r:id="rId6"/>
    <p:sldLayoutId id="2147484774" r:id="rId7"/>
    <p:sldLayoutId id="2147484775" r:id="rId8"/>
  </p:sldLayoutIdLst>
  <p:hf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2AF8572-C94F-F340-9A28-3FAFF4BFB2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Business Analytics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52BA29-5F2C-3743-B7A2-578A0E0A635E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5524500" y="5149850"/>
            <a:ext cx="3619500" cy="155575"/>
          </a:xfrm>
        </p:spPr>
        <p:txBody>
          <a:bodyPr/>
          <a:lstStyle/>
          <a:p>
            <a:fld id="{81BA68F3-57FA-46A9-A60E-CBCA7AD81119}" type="datetime1">
              <a:rPr lang="de-DE" smtClean="0"/>
              <a:t>06.09.2023</a:t>
            </a:fld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8DE06-3C90-084A-A148-11756692FA93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5524500" y="5305425"/>
            <a:ext cx="3619500" cy="134938"/>
          </a:xfrm>
        </p:spPr>
        <p:txBody>
          <a:bodyPr/>
          <a:lstStyle/>
          <a:p>
            <a:fld id="{6C6AE60A-B69C-4790-82F7-3882EDF23186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5571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Available master thesis topics for 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Jyrki Wallenius (emeritus)</a:t>
            </a:r>
            <a:r>
              <a:rPr lang="en-US" dirty="0"/>
              <a:t> 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sz="1800" b="0" dirty="0"/>
              <a:t>Behavioral decision theory</a:t>
            </a:r>
          </a:p>
          <a:p>
            <a:r>
              <a:rPr lang="en-US" sz="1800" b="0" dirty="0"/>
              <a:t>Decision support and negotiation analytics </a:t>
            </a:r>
          </a:p>
          <a:p>
            <a:r>
              <a:rPr lang="en-US" sz="1800" b="0" dirty="0"/>
              <a:t>Online auctions</a:t>
            </a:r>
          </a:p>
          <a:p>
            <a:r>
              <a:rPr lang="en-US" sz="1800" b="0" dirty="0"/>
              <a:t>Crowdsourcing                         </a:t>
            </a:r>
          </a:p>
          <a:p>
            <a:pPr marL="0" indent="0">
              <a:buNone/>
            </a:pPr>
            <a:endParaRPr lang="en-US" sz="18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68F3-57FA-46A9-A60E-CBCA7AD81119}" type="datetime1">
              <a:rPr lang="de-DE" smtClean="0"/>
              <a:t>06.09.2023</a:t>
            </a:fld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10</a:t>
            </a:fld>
            <a:endParaRPr lang="de-D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68BA9AB-B706-4A7E-9FCD-B0E891FF0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1561356"/>
            <a:ext cx="2160240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455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AC1BE-7A5D-4218-8808-9A63A6FCD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Available master thesis topics for BA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2C164-75E2-446A-A0BE-BF6CD3A47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Panu Erästö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i-FI" sz="18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Statistical/</a:t>
            </a:r>
            <a:r>
              <a:rPr lang="fi-FI" sz="1800" b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bayesian</a:t>
            </a:r>
            <a:r>
              <a:rPr lang="fi-FI" sz="18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i-FI" sz="1800" b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modeling</a:t>
            </a:r>
            <a:endParaRPr lang="fi-FI" sz="1800" b="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i-FI" sz="18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General </a:t>
            </a:r>
            <a:r>
              <a:rPr lang="fi-FI" sz="1800" b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statistics</a:t>
            </a:r>
            <a:r>
              <a:rPr lang="fi-FI" sz="18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Data Analytics</a:t>
            </a:r>
          </a:p>
          <a:p>
            <a:r>
              <a:rPr lang="fi-FI" sz="18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Transmission </a:t>
            </a:r>
            <a:r>
              <a:rPr lang="fi-FI" sz="1800" b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models</a:t>
            </a:r>
            <a:endParaRPr lang="fi-FI" sz="1800" b="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i-FI" sz="1800" b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Epidemiology</a:t>
            </a:r>
            <a:r>
              <a:rPr lang="fi-FI" sz="18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fi-FI" sz="1800" b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health</a:t>
            </a:r>
            <a:r>
              <a:rPr lang="fi-FI" sz="18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i-FI" sz="1800" b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economics</a:t>
            </a:r>
            <a:endParaRPr lang="fi-FI" sz="1800" b="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i-FI" sz="1800" b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Computational</a:t>
            </a:r>
            <a:r>
              <a:rPr lang="fi-FI" sz="18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i-FI" sz="1800" b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statistics</a:t>
            </a:r>
            <a:endParaRPr lang="fi-FI" sz="1800" b="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i-FI" sz="1800" b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Visualization</a:t>
            </a:r>
            <a:endParaRPr lang="fi-FI" sz="1800" b="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fi-FI" sz="1800" b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Pedagogical</a:t>
            </a:r>
            <a:r>
              <a:rPr lang="fi-FI" sz="1800" b="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i-FI" sz="1800" b="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research</a:t>
            </a:r>
            <a:endParaRPr lang="fi-FI" sz="1800" b="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  <a:p>
            <a:endParaRPr lang="fi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E3501D-EE4E-40A8-AD4B-075A19787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68F3-57FA-46A9-A60E-CBCA7AD81119}" type="datetime1">
              <a:rPr lang="de-DE" smtClean="0"/>
              <a:t>06.09.2023</a:t>
            </a:fld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435F73-45E7-46F2-8DDC-2F6503462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11</a:t>
            </a:fld>
            <a:endParaRPr lang="de-D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775C6F-180B-41AE-AD86-C707A3ACF5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73" y="1395748"/>
            <a:ext cx="2664296" cy="4078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451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BA </a:t>
            </a:r>
            <a:r>
              <a:rPr lang="fi-FI" dirty="0" err="1"/>
              <a:t>topics</a:t>
            </a:r>
            <a:r>
              <a:rPr lang="fi-FI" dirty="0"/>
              <a:t> and </a:t>
            </a:r>
            <a:r>
              <a:rPr lang="fi-FI" dirty="0" err="1"/>
              <a:t>supervisor</a:t>
            </a:r>
            <a:r>
              <a:rPr lang="fi-FI" dirty="0"/>
              <a:t> </a:t>
            </a:r>
            <a:r>
              <a:rPr lang="fi-FI" dirty="0" err="1"/>
              <a:t>specialization</a:t>
            </a:r>
            <a:r>
              <a:rPr lang="fi-FI" dirty="0"/>
              <a:t> </a:t>
            </a:r>
            <a:r>
              <a:rPr lang="fi-FI" dirty="0" err="1"/>
              <a:t>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 b="0" dirty="0"/>
          </a:p>
          <a:p>
            <a:r>
              <a:rPr lang="fi-FI" b="0" dirty="0" err="1"/>
              <a:t>Note</a:t>
            </a:r>
            <a:r>
              <a:rPr lang="fi-FI" b="0" dirty="0"/>
              <a:t> </a:t>
            </a:r>
            <a:r>
              <a:rPr lang="fi-FI" b="0" dirty="0" err="1"/>
              <a:t>that</a:t>
            </a:r>
            <a:r>
              <a:rPr lang="fi-FI" b="0" dirty="0"/>
              <a:t> </a:t>
            </a:r>
            <a:r>
              <a:rPr lang="fi-FI" b="0" dirty="0" err="1"/>
              <a:t>every</a:t>
            </a:r>
            <a:r>
              <a:rPr lang="fi-FI" b="0" dirty="0"/>
              <a:t> </a:t>
            </a:r>
            <a:r>
              <a:rPr lang="fi-FI" b="0" dirty="0" err="1"/>
              <a:t>supervisor</a:t>
            </a:r>
            <a:r>
              <a:rPr lang="fi-FI" b="0" dirty="0"/>
              <a:t> </a:t>
            </a:r>
            <a:r>
              <a:rPr lang="fi-FI" b="0" dirty="0" err="1"/>
              <a:t>supervises</a:t>
            </a:r>
            <a:r>
              <a:rPr lang="fi-FI" b="0" dirty="0"/>
              <a:t> a </a:t>
            </a:r>
            <a:r>
              <a:rPr lang="fi-FI" b="0" dirty="0" err="1"/>
              <a:t>wide</a:t>
            </a:r>
            <a:r>
              <a:rPr lang="fi-FI" b="0" dirty="0"/>
              <a:t> </a:t>
            </a:r>
            <a:r>
              <a:rPr lang="fi-FI" b="0" dirty="0" err="1"/>
              <a:t>range</a:t>
            </a:r>
            <a:r>
              <a:rPr lang="fi-FI" b="0" dirty="0"/>
              <a:t> of </a:t>
            </a:r>
            <a:r>
              <a:rPr lang="fi-FI" b="0" dirty="0" err="1"/>
              <a:t>topics</a:t>
            </a:r>
            <a:r>
              <a:rPr lang="fi-FI" b="0" dirty="0"/>
              <a:t>, </a:t>
            </a:r>
            <a:r>
              <a:rPr lang="fi-FI" b="0" dirty="0" err="1"/>
              <a:t>also</a:t>
            </a:r>
            <a:r>
              <a:rPr lang="fi-FI" b="0" dirty="0"/>
              <a:t> </a:t>
            </a:r>
            <a:r>
              <a:rPr lang="fi-FI" b="0" dirty="0" err="1"/>
              <a:t>other</a:t>
            </a:r>
            <a:r>
              <a:rPr lang="fi-FI" b="0" dirty="0"/>
              <a:t> </a:t>
            </a:r>
            <a:r>
              <a:rPr lang="fi-FI" b="0" dirty="0" err="1"/>
              <a:t>than</a:t>
            </a:r>
            <a:r>
              <a:rPr lang="fi-FI" b="0" dirty="0"/>
              <a:t> </a:t>
            </a:r>
            <a:r>
              <a:rPr lang="fi-FI" b="0" dirty="0" err="1"/>
              <a:t>mentioned</a:t>
            </a:r>
            <a:r>
              <a:rPr lang="fi-FI" b="0" dirty="0"/>
              <a:t> in </a:t>
            </a:r>
            <a:r>
              <a:rPr lang="fi-FI" b="0" dirty="0" err="1"/>
              <a:t>the</a:t>
            </a:r>
            <a:r>
              <a:rPr lang="fi-FI" b="0" dirty="0"/>
              <a:t> </a:t>
            </a:r>
            <a:r>
              <a:rPr lang="fi-FI" b="0" dirty="0" err="1"/>
              <a:t>slides</a:t>
            </a:r>
            <a:endParaRPr lang="fi-FI" b="0" dirty="0"/>
          </a:p>
          <a:p>
            <a:endParaRPr lang="fi-FI" b="0" dirty="0"/>
          </a:p>
          <a:p>
            <a:r>
              <a:rPr lang="fi-FI" b="0" dirty="0" err="1"/>
              <a:t>We</a:t>
            </a:r>
            <a:r>
              <a:rPr lang="fi-FI" b="0" dirty="0"/>
              <a:t> </a:t>
            </a:r>
            <a:r>
              <a:rPr lang="fi-FI" b="0" dirty="0" err="1"/>
              <a:t>also</a:t>
            </a:r>
            <a:r>
              <a:rPr lang="fi-FI" b="0" dirty="0"/>
              <a:t> </a:t>
            </a:r>
            <a:r>
              <a:rPr lang="fi-FI" b="0" dirty="0" err="1"/>
              <a:t>assist</a:t>
            </a:r>
            <a:r>
              <a:rPr lang="fi-FI" b="0" dirty="0"/>
              <a:t> </a:t>
            </a:r>
            <a:r>
              <a:rPr lang="fi-FI" b="0" dirty="0" err="1"/>
              <a:t>you</a:t>
            </a:r>
            <a:r>
              <a:rPr lang="fi-FI" b="0" dirty="0"/>
              <a:t> to </a:t>
            </a:r>
            <a:r>
              <a:rPr lang="fi-FI" b="0" dirty="0" err="1"/>
              <a:t>find</a:t>
            </a:r>
            <a:r>
              <a:rPr lang="fi-FI" b="0" dirty="0"/>
              <a:t> a </a:t>
            </a:r>
            <a:r>
              <a:rPr lang="fi-FI" b="0" dirty="0" err="1"/>
              <a:t>suitable</a:t>
            </a:r>
            <a:r>
              <a:rPr lang="fi-FI" b="0" dirty="0"/>
              <a:t> </a:t>
            </a:r>
            <a:r>
              <a:rPr lang="fi-FI" b="0" dirty="0" err="1"/>
              <a:t>topic</a:t>
            </a:r>
            <a:endParaRPr lang="en-US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68F3-57FA-46A9-A60E-CBCA7AD81119}" type="datetime1">
              <a:rPr lang="de-DE" smtClean="0"/>
              <a:t>06.09.2023</a:t>
            </a:fld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968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Available master thesis topics for 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6500"/>
            <a:ext cx="8229600" cy="3898636"/>
          </a:xfrm>
        </p:spPr>
        <p:txBody>
          <a:bodyPr/>
          <a:lstStyle/>
          <a:p>
            <a:endParaRPr lang="fi-FI" dirty="0"/>
          </a:p>
          <a:p>
            <a:pPr marL="0" indent="0">
              <a:buNone/>
            </a:pPr>
            <a:r>
              <a:rPr lang="fi-FI" dirty="0"/>
              <a:t>Pekka Malo</a:t>
            </a:r>
          </a:p>
          <a:p>
            <a:pPr marL="0" indent="0">
              <a:buNone/>
            </a:pPr>
            <a:endParaRPr lang="fi-FI" dirty="0"/>
          </a:p>
          <a:p>
            <a:r>
              <a:rPr lang="en-US" sz="1800" b="0" dirty="0"/>
              <a:t>machine learning</a:t>
            </a:r>
          </a:p>
          <a:p>
            <a:r>
              <a:rPr lang="en-US" sz="1800" b="0" dirty="0"/>
              <a:t>predictive analytics and forecasting</a:t>
            </a:r>
          </a:p>
          <a:p>
            <a:r>
              <a:rPr lang="en-US" sz="1800" b="0" dirty="0"/>
              <a:t>data mining, text mining</a:t>
            </a:r>
          </a:p>
          <a:p>
            <a:r>
              <a:rPr lang="en-US" sz="1800" b="0" dirty="0"/>
              <a:t>computational statistics</a:t>
            </a:r>
          </a:p>
          <a:p>
            <a:r>
              <a:rPr lang="en-US" sz="1800" b="0" dirty="0"/>
              <a:t>applied optimization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68F3-57FA-46A9-A60E-CBCA7AD81119}" type="datetime1">
              <a:rPr lang="de-DE" smtClean="0"/>
              <a:t>06.09.2023</a:t>
            </a:fld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3</a:t>
            </a:fld>
            <a:endParaRPr lang="de-D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470001-508B-41DC-A0A9-14368797D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6096" y="1347787"/>
            <a:ext cx="2238375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11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Available master thesis topics for 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6500"/>
            <a:ext cx="8229600" cy="3898636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Juuso Liesiö</a:t>
            </a:r>
          </a:p>
          <a:p>
            <a:pPr lvl="0"/>
            <a:r>
              <a:rPr lang="en-US" b="0" dirty="0"/>
              <a:t>Decision analysis</a:t>
            </a:r>
          </a:p>
          <a:p>
            <a:pPr lvl="0"/>
            <a:r>
              <a:rPr lang="en-US" b="0" dirty="0"/>
              <a:t>Multi-criteria / multi-objective decision making        </a:t>
            </a:r>
          </a:p>
          <a:p>
            <a:pPr lvl="0"/>
            <a:r>
              <a:rPr lang="en-US" b="0" dirty="0"/>
              <a:t>Optimization and Mixed-integer linear programming </a:t>
            </a:r>
          </a:p>
          <a:p>
            <a:pPr lvl="0"/>
            <a:r>
              <a:rPr lang="en-US" b="0" dirty="0"/>
              <a:t>Risk analysis</a:t>
            </a:r>
          </a:p>
          <a:p>
            <a:pPr lvl="0"/>
            <a:r>
              <a:rPr lang="en-US" b="0" dirty="0"/>
              <a:t>Scenario methods</a:t>
            </a:r>
          </a:p>
          <a:p>
            <a:pPr lvl="0"/>
            <a:r>
              <a:rPr lang="en-US" b="0" dirty="0"/>
              <a:t>Stochastic dominance</a:t>
            </a:r>
          </a:p>
          <a:p>
            <a:pPr lvl="0"/>
            <a:r>
              <a:rPr lang="en-US" b="0" dirty="0"/>
              <a:t>Behavioral decision theory</a:t>
            </a:r>
          </a:p>
          <a:p>
            <a:r>
              <a:rPr lang="en-US" b="0" dirty="0"/>
              <a:t>Application areas: portfolio selection and management (R&amp;D projects, products, financial assets),  environmental decision making, supply chain management</a:t>
            </a:r>
            <a:r>
              <a:rPr lang="en-US" sz="1800" b="0" dirty="0"/>
              <a:t> </a:t>
            </a:r>
          </a:p>
          <a:p>
            <a:endParaRPr lang="en-US" sz="18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68F3-57FA-46A9-A60E-CBCA7AD81119}" type="datetime1">
              <a:rPr lang="de-DE" smtClean="0"/>
              <a:t>06.09.2023</a:t>
            </a:fld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4</a:t>
            </a:fld>
            <a:endParaRPr lang="de-D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BACA03-32E1-49B8-A472-8E37AF035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240" y="913284"/>
            <a:ext cx="2232248" cy="315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094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Available master thesis topics for 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0500"/>
            <a:ext cx="5622588" cy="3644636"/>
          </a:xfrm>
        </p:spPr>
        <p:txBody>
          <a:bodyPr lIns="91440" tIns="45720" rIns="91440" bIns="45720" anchor="t"/>
          <a:lstStyle/>
          <a:p>
            <a:pPr marL="0" indent="0">
              <a:buNone/>
            </a:pPr>
            <a:r>
              <a:rPr lang="fi-FI" dirty="0">
                <a:ea typeface="ＭＳ Ｐゴシック"/>
                <a:cs typeface="Times New Roman"/>
              </a:rPr>
              <a:t>Eeva Vilkkumaa </a:t>
            </a:r>
          </a:p>
          <a:p>
            <a:pPr marL="0" indent="0">
              <a:buNone/>
            </a:pPr>
            <a:endParaRPr lang="fi-FI" dirty="0"/>
          </a:p>
          <a:p>
            <a:r>
              <a:rPr lang="en-US" sz="1800" b="0" dirty="0"/>
              <a:t>Decision analysis </a:t>
            </a:r>
            <a:endParaRPr lang="en-US" sz="1800" b="0"/>
          </a:p>
          <a:p>
            <a:r>
              <a:rPr lang="en-US" sz="1800" b="0" dirty="0">
                <a:ea typeface="ＭＳ Ｐゴシック"/>
                <a:cs typeface="Arial"/>
              </a:rPr>
              <a:t>Multi-criteria / multi-objective decision making</a:t>
            </a:r>
          </a:p>
          <a:p>
            <a:r>
              <a:rPr lang="en-US" sz="1800" b="0" dirty="0">
                <a:ea typeface="ＭＳ Ｐゴシック"/>
                <a:cs typeface="Times New Roman"/>
              </a:rPr>
              <a:t>Resource allocation 					</a:t>
            </a:r>
            <a:endParaRPr lang="en-US" sz="1800"/>
          </a:p>
          <a:p>
            <a:r>
              <a:rPr lang="en-US" sz="1800" b="0" dirty="0"/>
              <a:t>Scenario planning </a:t>
            </a:r>
            <a:endParaRPr lang="en-US" sz="1800" b="0"/>
          </a:p>
          <a:p>
            <a:r>
              <a:rPr lang="en-US" sz="1800" b="0" dirty="0">
                <a:ea typeface="ＭＳ Ｐゴシック"/>
                <a:cs typeface="Arial"/>
              </a:rPr>
              <a:t>Behavioral decision theory</a:t>
            </a:r>
            <a:endParaRPr lang="en-US" sz="1800" b="0" dirty="0">
              <a:ea typeface="ＭＳ Ｐゴシック"/>
              <a:cs typeface="Times New Roman"/>
            </a:endParaRPr>
          </a:p>
          <a:p>
            <a:r>
              <a:rPr lang="en-US" sz="1800" b="0" dirty="0">
                <a:ea typeface="ＭＳ Ｐゴシック"/>
                <a:cs typeface="Times New Roman"/>
              </a:rPr>
              <a:t>Application areas: Strategy development, healthcare decision-making</a:t>
            </a:r>
          </a:p>
          <a:p>
            <a:pPr>
              <a:buFontTx/>
              <a:buChar char="-"/>
            </a:pPr>
            <a:endParaRPr lang="en-US" sz="1800" b="0" dirty="0"/>
          </a:p>
          <a:p>
            <a:pPr marL="0" indent="0">
              <a:buNone/>
            </a:pP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68F3-57FA-46A9-A60E-CBCA7AD81119}" type="datetime1">
              <a:rPr lang="de-DE" smtClean="0"/>
              <a:t>06.09.2023</a:t>
            </a:fld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5</a:t>
            </a:fld>
            <a:endParaRPr lang="de-DE"/>
          </a:p>
        </p:txBody>
      </p:sp>
      <p:pic>
        <p:nvPicPr>
          <p:cNvPr id="8" name="Picture 7" descr="A person smiling at camera&#10;&#10;Description automatically generated">
            <a:extLst>
              <a:ext uri="{FF2B5EF4-FFF2-40B4-BE49-F238E27FC236}">
                <a16:creationId xmlns:a16="http://schemas.microsoft.com/office/drawing/2014/main" id="{CA910600-A858-42EC-9EE2-AF784FEE8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9787" y="1315855"/>
            <a:ext cx="2203315" cy="2859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447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22FDF-72D6-48A1-B968-DAC7F6C6F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Available master thesis topics for BA</a:t>
            </a:r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96AE8-074D-429C-83F4-5646C81E8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9308"/>
            <a:ext cx="8229600" cy="3975828"/>
          </a:xfrm>
        </p:spPr>
        <p:txBody>
          <a:bodyPr lIns="91440" tIns="45720" rIns="91440" bIns="45720" anchor="t"/>
          <a:lstStyle/>
          <a:p>
            <a:endParaRPr lang="en-US" dirty="0"/>
          </a:p>
          <a:p>
            <a:pPr marL="0" indent="0">
              <a:buNone/>
            </a:pPr>
            <a:r>
              <a:rPr lang="fi-FI" dirty="0"/>
              <a:t>Ilkka Leppänen</a:t>
            </a:r>
          </a:p>
          <a:p>
            <a:pPr marL="0" indent="0">
              <a:buNone/>
            </a:pPr>
            <a:endParaRPr lang="fi-FI" sz="1800" dirty="0"/>
          </a:p>
          <a:p>
            <a:r>
              <a:rPr lang="fi-FI" sz="1800" b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Behavioural</a:t>
            </a:r>
            <a:r>
              <a:rPr lang="fi-FI" sz="18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i-FI" sz="1800" b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decision</a:t>
            </a:r>
            <a:r>
              <a:rPr lang="fi-FI" sz="18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i-FI" sz="1800" b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making</a:t>
            </a:r>
            <a:endParaRPr lang="fi-FI" sz="1800" b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i-FI" sz="1800" b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Decision</a:t>
            </a:r>
            <a:r>
              <a:rPr lang="fi-FI" sz="18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i-FI" sz="1800" b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theory</a:t>
            </a:r>
            <a:r>
              <a:rPr lang="fi-FI" sz="18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and </a:t>
            </a:r>
            <a:r>
              <a:rPr lang="fi-FI" sz="1800" b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game</a:t>
            </a:r>
            <a:r>
              <a:rPr lang="fi-FI" sz="18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i-FI" sz="1800" b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theory</a:t>
            </a:r>
            <a:endParaRPr lang="fi-FI" sz="1800" b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i-FI" sz="1800" b="0" err="1">
                <a:latin typeface="Calibri"/>
                <a:ea typeface="+mj-lt"/>
                <a:cs typeface="+mj-lt"/>
              </a:rPr>
              <a:t>Computational</a:t>
            </a:r>
            <a:r>
              <a:rPr lang="fi-FI" sz="1800" b="0" dirty="0">
                <a:latin typeface="Calibri"/>
                <a:ea typeface="+mj-lt"/>
                <a:cs typeface="+mj-lt"/>
              </a:rPr>
              <a:t> </a:t>
            </a:r>
            <a:r>
              <a:rPr lang="fi-FI" sz="1800" b="0" err="1">
                <a:latin typeface="Calibri"/>
                <a:ea typeface="+mj-lt"/>
                <a:cs typeface="+mj-lt"/>
              </a:rPr>
              <a:t>modelling</a:t>
            </a:r>
            <a:r>
              <a:rPr lang="fi-FI" sz="1800" b="0" dirty="0">
                <a:latin typeface="Calibri"/>
                <a:ea typeface="+mj-lt"/>
                <a:cs typeface="+mj-lt"/>
              </a:rPr>
              <a:t> of </a:t>
            </a:r>
            <a:r>
              <a:rPr lang="fi-FI" sz="1800" b="0" err="1">
                <a:latin typeface="Calibri"/>
                <a:ea typeface="+mj-lt"/>
                <a:cs typeface="+mj-lt"/>
              </a:rPr>
              <a:t>decision</a:t>
            </a:r>
            <a:r>
              <a:rPr lang="fi-FI" sz="1800" b="0" dirty="0">
                <a:latin typeface="Calibri"/>
                <a:ea typeface="+mj-lt"/>
                <a:cs typeface="+mj-lt"/>
              </a:rPr>
              <a:t> </a:t>
            </a:r>
            <a:r>
              <a:rPr lang="fi-FI" sz="1800" b="0" err="1">
                <a:latin typeface="Calibri"/>
                <a:ea typeface="+mj-lt"/>
                <a:cs typeface="+mj-lt"/>
              </a:rPr>
              <a:t>making</a:t>
            </a:r>
            <a:r>
              <a:rPr lang="fi-FI" sz="1800" b="0" dirty="0">
                <a:latin typeface="Calibri"/>
                <a:ea typeface="+mj-lt"/>
                <a:cs typeface="+mj-lt"/>
              </a:rPr>
              <a:t> </a:t>
            </a:r>
            <a:endParaRPr lang="fi-FI" sz="1800" b="0">
              <a:latin typeface="Calibri"/>
              <a:ea typeface="+mj-lt"/>
              <a:cs typeface="+mj-lt"/>
            </a:endParaRPr>
          </a:p>
          <a:p>
            <a:r>
              <a:rPr lang="fi-FI" sz="1800" b="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Multi-</a:t>
            </a:r>
            <a:r>
              <a:rPr lang="fi-FI" sz="1800" b="0" dirty="0" err="1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criteria</a:t>
            </a:r>
            <a:r>
              <a:rPr lang="fi-FI" sz="1800" b="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</a:t>
            </a:r>
            <a:r>
              <a:rPr lang="fi-FI" sz="1800" b="0" dirty="0" err="1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decision</a:t>
            </a:r>
            <a:r>
              <a:rPr lang="fi-FI" sz="1800" b="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</a:t>
            </a:r>
            <a:r>
              <a:rPr lang="fi-FI" sz="1800" b="0" dirty="0" err="1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making</a:t>
            </a:r>
            <a:r>
              <a:rPr lang="fi-FI" sz="1800" b="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and </a:t>
            </a:r>
            <a:r>
              <a:rPr lang="fi-FI" sz="1800" b="0" dirty="0" err="1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value</a:t>
            </a:r>
            <a:r>
              <a:rPr lang="fi-FI" sz="1800" b="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</a:t>
            </a:r>
            <a:r>
              <a:rPr lang="fi-FI" sz="1800" b="0" dirty="0" err="1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focused</a:t>
            </a:r>
            <a:r>
              <a:rPr lang="fi-FI" sz="1800" b="0" dirty="0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 </a:t>
            </a:r>
            <a:r>
              <a:rPr lang="fi-FI" sz="1800" b="0" dirty="0" err="1">
                <a:effectLst/>
                <a:latin typeface="Calibri"/>
                <a:ea typeface="Times New Roman" panose="02020603050405020304" pitchFamily="18" charset="0"/>
                <a:cs typeface="Times New Roman"/>
              </a:rPr>
              <a:t>thinking</a:t>
            </a:r>
            <a:endParaRPr lang="fi-FI" sz="1800" b="0" dirty="0">
              <a:effectLst/>
              <a:latin typeface="Times New Roman"/>
              <a:ea typeface="Calibri" panose="020F0502020204030204" pitchFamily="34" charset="0"/>
              <a:cs typeface="Times New Roman"/>
            </a:endParaRPr>
          </a:p>
          <a:p>
            <a:r>
              <a:rPr lang="fi-FI" sz="18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Application </a:t>
            </a:r>
            <a:r>
              <a:rPr lang="fi-FI" sz="1800" b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areas</a:t>
            </a:r>
            <a:r>
              <a:rPr lang="fi-FI" sz="18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fi-FI" sz="1800" b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retail</a:t>
            </a:r>
            <a:r>
              <a:rPr lang="fi-FI" sz="18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fi-FI" sz="1800" b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operations</a:t>
            </a:r>
            <a:r>
              <a:rPr lang="fi-FI" sz="18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fi-FI" sz="1800" b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logistics</a:t>
            </a:r>
            <a:r>
              <a:rPr lang="fi-FI" sz="18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fi-FI" sz="1800" b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platforms</a:t>
            </a:r>
            <a:r>
              <a:rPr lang="fi-FI" sz="18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lang="fi-FI" sz="1800" b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marketing</a:t>
            </a:r>
            <a:endParaRPr lang="fi-FI" sz="1800" b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fi-FI" sz="1800" b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51601-0930-4F09-9854-FB7889562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68F3-57FA-46A9-A60E-CBCA7AD81119}" type="datetime1">
              <a:rPr lang="de-DE" smtClean="0"/>
              <a:t>06.09.2023</a:t>
            </a:fld>
            <a:endParaRPr lang="de-D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16EC80-95B4-49AC-8DCF-457089B2B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6</a:t>
            </a:fld>
            <a:endParaRPr lang="de-D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0ECE31-DFF3-4BA8-9899-B9D5E44F34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7984" y="916287"/>
            <a:ext cx="1793661" cy="266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459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Available master thesis topics for 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Merja Halme</a:t>
            </a:r>
          </a:p>
          <a:p>
            <a:pPr marL="0" indent="0">
              <a:buNone/>
            </a:pPr>
            <a:endParaRPr lang="fi-FI" b="0" dirty="0"/>
          </a:p>
          <a:p>
            <a:r>
              <a:rPr lang="fi-FI" sz="1800" b="0" dirty="0"/>
              <a:t>Advanced </a:t>
            </a:r>
            <a:r>
              <a:rPr lang="fi-FI" sz="1800" b="0" dirty="0" err="1"/>
              <a:t>surveys</a:t>
            </a:r>
            <a:r>
              <a:rPr lang="fi-FI" sz="1800" b="0" dirty="0"/>
              <a:t> (multi-</a:t>
            </a:r>
            <a:r>
              <a:rPr lang="fi-FI" sz="1800" b="0" dirty="0" err="1"/>
              <a:t>item</a:t>
            </a:r>
            <a:r>
              <a:rPr lang="fi-FI" sz="1800" b="0" dirty="0"/>
              <a:t> </a:t>
            </a:r>
            <a:r>
              <a:rPr lang="fi-FI" sz="1800" b="0" dirty="0" err="1"/>
              <a:t>measures</a:t>
            </a:r>
            <a:r>
              <a:rPr lang="fi-FI" sz="1800" b="0" dirty="0"/>
              <a:t>/</a:t>
            </a:r>
            <a:r>
              <a:rPr lang="fi-FI" sz="1800" b="0" dirty="0" err="1"/>
              <a:t>constructs</a:t>
            </a:r>
            <a:r>
              <a:rPr lang="fi-FI" sz="1800" b="0" dirty="0"/>
              <a:t>)</a:t>
            </a:r>
          </a:p>
          <a:p>
            <a:pPr marL="0" indent="0">
              <a:buNone/>
            </a:pPr>
            <a:r>
              <a:rPr lang="fi-FI" sz="1800" b="0" dirty="0"/>
              <a:t>      </a:t>
            </a:r>
            <a:r>
              <a:rPr lang="fi-FI" sz="1800" b="0" dirty="0" err="1"/>
              <a:t>typical</a:t>
            </a:r>
            <a:r>
              <a:rPr lang="fi-FI" sz="1800" b="0" dirty="0"/>
              <a:t> </a:t>
            </a:r>
            <a:r>
              <a:rPr lang="fi-FI" sz="1800" b="0" dirty="0" err="1"/>
              <a:t>areas</a:t>
            </a:r>
            <a:r>
              <a:rPr lang="fi-FI" sz="1800" b="0" dirty="0"/>
              <a:t>: </a:t>
            </a:r>
            <a:r>
              <a:rPr lang="fi-FI" sz="1800" b="0" dirty="0" err="1"/>
              <a:t>sustainability</a:t>
            </a:r>
            <a:r>
              <a:rPr lang="fi-FI" sz="1800" b="0" dirty="0"/>
              <a:t> </a:t>
            </a:r>
            <a:r>
              <a:rPr lang="fi-FI" sz="1800" b="0" dirty="0" err="1"/>
              <a:t>views</a:t>
            </a:r>
            <a:r>
              <a:rPr lang="fi-FI" sz="1800" b="0" dirty="0"/>
              <a:t> of </a:t>
            </a:r>
            <a:r>
              <a:rPr lang="fi-FI" sz="1800" b="0" dirty="0" err="1"/>
              <a:t>different</a:t>
            </a:r>
            <a:r>
              <a:rPr lang="fi-FI" sz="1800" b="0" dirty="0"/>
              <a:t> </a:t>
            </a:r>
            <a:r>
              <a:rPr lang="fi-FI" sz="1800" b="0" dirty="0" err="1"/>
              <a:t>services</a:t>
            </a:r>
            <a:endParaRPr lang="fi-FI" sz="1800" b="0" dirty="0"/>
          </a:p>
          <a:p>
            <a:r>
              <a:rPr lang="fi-FI" sz="1800" b="0" dirty="0" err="1"/>
              <a:t>Preference</a:t>
            </a:r>
            <a:r>
              <a:rPr lang="fi-FI" sz="1800" b="0" dirty="0"/>
              <a:t> </a:t>
            </a:r>
            <a:r>
              <a:rPr lang="fi-FI" sz="1800" b="0" dirty="0" err="1"/>
              <a:t>measurement</a:t>
            </a:r>
            <a:endParaRPr lang="fi-FI" sz="1800" b="0" dirty="0"/>
          </a:p>
          <a:p>
            <a:r>
              <a:rPr lang="fi-FI" sz="1800" b="0" dirty="0"/>
              <a:t>Marketing </a:t>
            </a:r>
            <a:r>
              <a:rPr lang="fi-FI" sz="1800" b="0" dirty="0" err="1"/>
              <a:t>applications</a:t>
            </a:r>
            <a:r>
              <a:rPr lang="fi-FI" sz="1800" b="0" dirty="0"/>
              <a:t>, </a:t>
            </a:r>
            <a:r>
              <a:rPr lang="fi-FI" sz="1800" b="0" dirty="0" err="1"/>
              <a:t>especially</a:t>
            </a:r>
            <a:r>
              <a:rPr lang="fi-FI" sz="1800" b="0" dirty="0"/>
              <a:t> </a:t>
            </a:r>
            <a:r>
              <a:rPr lang="fi-FI" sz="1800" b="0" dirty="0" err="1"/>
              <a:t>pricing</a:t>
            </a:r>
            <a:endParaRPr lang="fi-FI" sz="1800" b="0" dirty="0"/>
          </a:p>
          <a:p>
            <a:r>
              <a:rPr lang="fi-FI" sz="1800" b="0" dirty="0" err="1"/>
              <a:t>Values</a:t>
            </a:r>
            <a:r>
              <a:rPr lang="fi-FI" sz="1800" b="0" dirty="0"/>
              <a:t>, </a:t>
            </a:r>
            <a:r>
              <a:rPr lang="fi-FI" sz="1800" b="0" dirty="0" err="1"/>
              <a:t>attitudes</a:t>
            </a:r>
            <a:r>
              <a:rPr lang="fi-FI" sz="1800" b="0" dirty="0"/>
              <a:t>, </a:t>
            </a:r>
            <a:r>
              <a:rPr lang="fi-FI" sz="1800" b="0" dirty="0" err="1"/>
              <a:t>sustainable</a:t>
            </a:r>
            <a:r>
              <a:rPr lang="fi-FI" sz="1800" b="0" dirty="0"/>
              <a:t> </a:t>
            </a:r>
            <a:r>
              <a:rPr lang="fi-FI" sz="1800" b="0" dirty="0" err="1"/>
              <a:t>development</a:t>
            </a:r>
            <a:r>
              <a:rPr lang="fi-FI" sz="1800" b="0" dirty="0"/>
              <a:t>  </a:t>
            </a:r>
          </a:p>
          <a:p>
            <a:r>
              <a:rPr lang="fi-FI" sz="1800" b="0" dirty="0" err="1"/>
              <a:t>Also</a:t>
            </a:r>
            <a:r>
              <a:rPr lang="fi-FI" sz="1800" b="0" dirty="0"/>
              <a:t> </a:t>
            </a:r>
            <a:r>
              <a:rPr lang="fi-FI" sz="1800" b="0" dirty="0" err="1"/>
              <a:t>qualitative</a:t>
            </a:r>
            <a:r>
              <a:rPr lang="fi-FI" sz="1800" b="0" dirty="0"/>
              <a:t> </a:t>
            </a:r>
            <a:r>
              <a:rPr lang="fi-FI" sz="1800" b="0" dirty="0" err="1"/>
              <a:t>work</a:t>
            </a:r>
            <a:endParaRPr lang="fi-FI" sz="1800" b="0" dirty="0"/>
          </a:p>
          <a:p>
            <a:pPr marL="0" indent="0">
              <a:buNone/>
            </a:pPr>
            <a:endParaRPr lang="fi-FI" b="0" dirty="0"/>
          </a:p>
          <a:p>
            <a:pPr marL="0" indent="0">
              <a:buNone/>
            </a:pPr>
            <a:endParaRPr lang="fi-FI" b="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68F3-57FA-46A9-A60E-CBCA7AD81119}" type="datetime1">
              <a:rPr lang="de-DE" smtClean="0"/>
              <a:t>06.09.2023</a:t>
            </a:fld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7</a:t>
            </a:fld>
            <a:endParaRPr lang="de-D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6420E3-D3DF-4804-884B-06E318A11D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200" y="1361282"/>
            <a:ext cx="2204605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972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Available master thesis topics for 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Tomi Seppälä</a:t>
            </a:r>
          </a:p>
          <a:p>
            <a:r>
              <a:rPr lang="en-US" sz="1800" b="0" dirty="0"/>
              <a:t>Statistics and Data Analytics</a:t>
            </a:r>
          </a:p>
          <a:p>
            <a:r>
              <a:rPr lang="en-US" sz="1800" b="0" dirty="0"/>
              <a:t>Simulation and Probability, Risk analysis </a:t>
            </a:r>
          </a:p>
          <a:p>
            <a:r>
              <a:rPr lang="en-US" sz="1800" b="0" dirty="0"/>
              <a:t>Finance and Accounting (e.g. investments) applications</a:t>
            </a:r>
          </a:p>
          <a:p>
            <a:r>
              <a:rPr lang="fi-FI" sz="1800" b="0" dirty="0" err="1"/>
              <a:t>Transportation</a:t>
            </a:r>
            <a:r>
              <a:rPr lang="fi-FI" sz="1800" b="0" dirty="0"/>
              <a:t>, Marketing, International business </a:t>
            </a:r>
            <a:r>
              <a:rPr lang="fi-FI" sz="1800" b="0" dirty="0" err="1"/>
              <a:t>applications</a:t>
            </a:r>
            <a:endParaRPr lang="en-US" sz="1800" b="0" dirty="0"/>
          </a:p>
          <a:p>
            <a:r>
              <a:rPr lang="en-US" sz="1800" b="0" dirty="0"/>
              <a:t>Quality Management, esp.  Statistical Quality Control</a:t>
            </a:r>
          </a:p>
          <a:p>
            <a:r>
              <a:rPr lang="en-US" sz="1800" b="0" dirty="0"/>
              <a:t>Biometrics and Medicine applications</a:t>
            </a:r>
          </a:p>
          <a:p>
            <a:r>
              <a:rPr lang="en-US" sz="1800" b="0" dirty="0"/>
              <a:t>Sports and Games applications</a:t>
            </a:r>
          </a:p>
          <a:p>
            <a:r>
              <a:rPr lang="en-US" sz="1800" b="0" dirty="0"/>
              <a:t>Education studies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68F3-57FA-46A9-A60E-CBCA7AD81119}" type="datetime1">
              <a:rPr lang="de-DE" smtClean="0"/>
              <a:t>06.09.2023</a:t>
            </a:fld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8</a:t>
            </a:fld>
            <a:endParaRPr lang="de-D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7133BA-CB0B-42B5-B714-15E2B1D29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3756" y="3289548"/>
            <a:ext cx="1454628" cy="189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45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Available master thesis topics for 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Markku Kallio (emeritus)</a:t>
            </a:r>
          </a:p>
          <a:p>
            <a:pPr marL="0" indent="0">
              <a:buNone/>
            </a:pPr>
            <a:endParaRPr lang="fi-FI" dirty="0"/>
          </a:p>
          <a:p>
            <a:r>
              <a:rPr lang="en-US" sz="1800" b="0" dirty="0"/>
              <a:t>Finance, Asset valuation, Portfolio optimization, Mitigation of financial crises, Stochastic dominance, Investment risk management, Real options (real investment valuation), Asset-liability management</a:t>
            </a:r>
          </a:p>
          <a:p>
            <a:r>
              <a:rPr lang="en-US" sz="1800" b="0" dirty="0"/>
              <a:t>Optimization theory and applications, Multi criteria optimization,</a:t>
            </a:r>
          </a:p>
          <a:p>
            <a:r>
              <a:rPr lang="en-US" sz="1800" b="0" dirty="0"/>
              <a:t>Performance evaluation (DEA and extensions)</a:t>
            </a:r>
          </a:p>
          <a:p>
            <a:r>
              <a:rPr lang="en-US" sz="1800" b="0" dirty="0"/>
              <a:t>Equilibrium theory and applications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A68F3-57FA-46A9-A60E-CBCA7AD81119}" type="datetime1">
              <a:rPr lang="de-DE" smtClean="0"/>
              <a:t>06.09.2023</a:t>
            </a:fld>
            <a:endParaRPr lang="de-D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1667775"/>
      </p:ext>
    </p:extLst>
  </p:cSld>
  <p:clrMapOvr>
    <a:masterClrMapping/>
  </p:clrMapOvr>
</p:sld>
</file>

<file path=ppt/theme/theme1.xml><?xml version="1.0" encoding="utf-8"?>
<a:theme xmlns:a="http://schemas.openxmlformats.org/drawingml/2006/main" name="BIZ_EN">
  <a:themeElements>
    <a:clrScheme name="Aalto-kauppa">
      <a:dk1>
        <a:sysClr val="windowText" lastClr="000000"/>
      </a:dk1>
      <a:lt1>
        <a:sysClr val="window" lastClr="FFFFFF"/>
      </a:lt1>
      <a:dk2>
        <a:srgbClr val="78BE20"/>
      </a:dk2>
      <a:lt2>
        <a:srgbClr val="8C857B"/>
      </a:lt2>
      <a:accent1>
        <a:srgbClr val="78BE20"/>
      </a:accent1>
      <a:accent2>
        <a:srgbClr val="FFCD00"/>
      </a:accent2>
      <a:accent3>
        <a:srgbClr val="EF3340"/>
      </a:accent3>
      <a:accent4>
        <a:srgbClr val="005EB8"/>
      </a:accent4>
      <a:accent5>
        <a:srgbClr val="8C857B"/>
      </a:accent5>
      <a:accent6>
        <a:srgbClr val="00965E"/>
      </a:accent6>
      <a:hlink>
        <a:srgbClr val="000000"/>
      </a:hlink>
      <a:folHlink>
        <a:srgbClr val="928B81"/>
      </a:folHlink>
    </a:clrScheme>
    <a:fontScheme name="Aalto-yliopis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8" id="{ECD78E7F-3D48-4012-844A-6582CCB7ACC9}" vid="{1E3A92F0-686A-4013-A75C-489663080FEB}"/>
    </a:ext>
  </a:extLst>
</a:theme>
</file>

<file path=ppt/theme/theme2.xml><?xml version="1.0" encoding="utf-8"?>
<a:theme xmlns:a="http://schemas.openxmlformats.org/drawingml/2006/main" name="1_BIZ_EN">
  <a:themeElements>
    <a:clrScheme name="Aalto-kauppa">
      <a:dk1>
        <a:sysClr val="windowText" lastClr="000000"/>
      </a:dk1>
      <a:lt1>
        <a:sysClr val="window" lastClr="FFFFFF"/>
      </a:lt1>
      <a:dk2>
        <a:srgbClr val="78BE20"/>
      </a:dk2>
      <a:lt2>
        <a:srgbClr val="8C857B"/>
      </a:lt2>
      <a:accent1>
        <a:srgbClr val="78BE20"/>
      </a:accent1>
      <a:accent2>
        <a:srgbClr val="FFCD00"/>
      </a:accent2>
      <a:accent3>
        <a:srgbClr val="EF3340"/>
      </a:accent3>
      <a:accent4>
        <a:srgbClr val="005EB8"/>
      </a:accent4>
      <a:accent5>
        <a:srgbClr val="8C857B"/>
      </a:accent5>
      <a:accent6>
        <a:srgbClr val="00965E"/>
      </a:accent6>
      <a:hlink>
        <a:srgbClr val="000000"/>
      </a:hlink>
      <a:folHlink>
        <a:srgbClr val="928B81"/>
      </a:folHlink>
    </a:clrScheme>
    <a:fontScheme name="Aalto-yliopis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8" id="{ECD78E7F-3D48-4012-844A-6582CCB7ACC9}" vid="{1E3A92F0-686A-4013-A75C-489663080FE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D4F5B2C0BC437346B0B3590219A4E045" ma:contentTypeVersion="14" ma:contentTypeDescription="Luo uusi asiakirja." ma:contentTypeScope="" ma:versionID="5b59519a7736edd156ec3c1fbc761180">
  <xsd:schema xmlns:xsd="http://www.w3.org/2001/XMLSchema" xmlns:xs="http://www.w3.org/2001/XMLSchema" xmlns:p="http://schemas.microsoft.com/office/2006/metadata/properties" xmlns:ns2="586a7be6-e61f-44ee-bb3e-da1feaeb58b9" xmlns:ns3="f347d38b-83e3-4629-ae6f-c7acd8c60ff1" targetNamespace="http://schemas.microsoft.com/office/2006/metadata/properties" ma:root="true" ma:fieldsID="7956275d82677bb5653e856a7499cd97" ns2:_="" ns3:_="">
    <xsd:import namespace="586a7be6-e61f-44ee-bb3e-da1feaeb58b9"/>
    <xsd:import namespace="f347d38b-83e3-4629-ae6f-c7acd8c60f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6a7be6-e61f-44ee-bb3e-da1feaeb58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47d38b-83e3-4629-ae6f-c7acd8c60ff1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E8C0092-4A7D-433B-B2C8-7429C51C171C}"/>
</file>

<file path=customXml/itemProps2.xml><?xml version="1.0" encoding="utf-8"?>
<ds:datastoreItem xmlns:ds="http://schemas.openxmlformats.org/officeDocument/2006/customXml" ds:itemID="{66D8A02B-7657-44CE-83EE-654BDEBE0E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F61B1E-B54D-4674-BE37-02FC465E423E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BIZ_EN</Template>
  <TotalTime>0</TotalTime>
  <Words>411</Words>
  <Application>Microsoft Office PowerPoint</Application>
  <PresentationFormat>On-screen Show (16:10)</PresentationFormat>
  <Paragraphs>111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BIZ_EN</vt:lpstr>
      <vt:lpstr>1_BIZ_EN</vt:lpstr>
      <vt:lpstr>Business Analytics</vt:lpstr>
      <vt:lpstr>BA topics and supervisor specialization areas</vt:lpstr>
      <vt:lpstr>Available master thesis topics for BA</vt:lpstr>
      <vt:lpstr>Available master thesis topics for BA</vt:lpstr>
      <vt:lpstr>Available master thesis topics for BA</vt:lpstr>
      <vt:lpstr>Available master thesis topics for BA</vt:lpstr>
      <vt:lpstr>Available master thesis topics for BA</vt:lpstr>
      <vt:lpstr>Available master thesis topics for BA</vt:lpstr>
      <vt:lpstr>Available master thesis topics for BA</vt:lpstr>
      <vt:lpstr>Available master thesis topics for BA</vt:lpstr>
      <vt:lpstr>Available master thesis topics for BA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Analytics</dc:title>
  <dc:creator/>
  <cp:lastModifiedBy/>
  <cp:revision>23</cp:revision>
  <dcterms:created xsi:type="dcterms:W3CDTF">2015-02-05T08:20:08Z</dcterms:created>
  <dcterms:modified xsi:type="dcterms:W3CDTF">2023-09-06T12:01:53Z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0x010100D4F5B2C0BC437346B0B3590219A4E045</vt:lpwstr>
  </property>
</Properties>
</file>