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87" r:id="rId4"/>
  </p:sldMasterIdLst>
  <p:notesMasterIdLst>
    <p:notesMasterId r:id="rId15"/>
  </p:notesMasterIdLst>
  <p:handoutMasterIdLst>
    <p:handoutMasterId r:id="rId16"/>
  </p:handoutMasterIdLst>
  <p:sldIdLst>
    <p:sldId id="256" r:id="rId5"/>
    <p:sldId id="271" r:id="rId6"/>
    <p:sldId id="270" r:id="rId7"/>
    <p:sldId id="272" r:id="rId8"/>
    <p:sldId id="269" r:id="rId9"/>
    <p:sldId id="273" r:id="rId10"/>
    <p:sldId id="277" r:id="rId11"/>
    <p:sldId id="274" r:id="rId12"/>
    <p:sldId id="275" r:id="rId13"/>
    <p:sldId id="276" r:id="rId14"/>
  </p:sldIdLst>
  <p:sldSz cx="12192000" cy="6858000"/>
  <p:notesSz cx="6858000" cy="9144000"/>
  <p:embeddedFontLst>
    <p:embeddedFont>
      <p:font typeface="Euphemia" panose="020B0503040102020104" pitchFamily="34" charset="0"/>
      <p:regular r:id="rId17"/>
    </p:embeddedFont>
    <p:embeddedFont>
      <p:font typeface="Gill Sans MT" panose="020B0502020104020203" pitchFamily="34" charset="0"/>
      <p:regular r:id="rId18"/>
      <p:bold r:id="rId19"/>
      <p:italic r:id="rId20"/>
      <p:boldItalic r:id="rId21"/>
    </p:embeddedFont>
    <p:embeddedFont>
      <p:font typeface="Verdana" panose="020B0604030504040204" pitchFamily="34" charset="0"/>
      <p:regular r:id="rId22"/>
      <p:bold r:id="rId23"/>
      <p:italic r:id="rId24"/>
      <p:boldItalic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showGuides="1">
      <p:cViewPr varScale="1">
        <p:scale>
          <a:sx n="106" d="100"/>
          <a:sy n="106" d="100"/>
        </p:scale>
        <p:origin x="132" y="414"/>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4098" y="12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lpo Halonen" userId="9cf957c2b54dfd88" providerId="LiveId" clId="{82DB0C0F-AC78-4617-B255-DF5E8BB13CBB}"/>
    <pc:docChg chg="undo custSel modSld">
      <pc:chgData name="Ilpo Halonen" userId="9cf957c2b54dfd88" providerId="LiveId" clId="{82DB0C0F-AC78-4617-B255-DF5E8BB13CBB}" dt="2023-08-25T13:06:40.061" v="121" actId="27636"/>
      <pc:docMkLst>
        <pc:docMk/>
      </pc:docMkLst>
      <pc:sldChg chg="modSp mod">
        <pc:chgData name="Ilpo Halonen" userId="9cf957c2b54dfd88" providerId="LiveId" clId="{82DB0C0F-AC78-4617-B255-DF5E8BB13CBB}" dt="2023-08-25T12:30:12.622" v="8" actId="20577"/>
        <pc:sldMkLst>
          <pc:docMk/>
          <pc:sldMk cId="2222287451" sldId="273"/>
        </pc:sldMkLst>
        <pc:spChg chg="mod">
          <ac:chgData name="Ilpo Halonen" userId="9cf957c2b54dfd88" providerId="LiveId" clId="{82DB0C0F-AC78-4617-B255-DF5E8BB13CBB}" dt="2023-08-25T12:30:12.622" v="8" actId="20577"/>
          <ac:spMkLst>
            <pc:docMk/>
            <pc:sldMk cId="2222287451" sldId="273"/>
            <ac:spMk id="4" creationId="{2D41AAB5-5300-4838-822A-F3D9B4B9B932}"/>
          </ac:spMkLst>
        </pc:spChg>
      </pc:sldChg>
      <pc:sldChg chg="modSp mod">
        <pc:chgData name="Ilpo Halonen" userId="9cf957c2b54dfd88" providerId="LiveId" clId="{82DB0C0F-AC78-4617-B255-DF5E8BB13CBB}" dt="2023-08-25T13:06:40.061" v="121" actId="27636"/>
        <pc:sldMkLst>
          <pc:docMk/>
          <pc:sldMk cId="390334548" sldId="276"/>
        </pc:sldMkLst>
        <pc:spChg chg="mod">
          <ac:chgData name="Ilpo Halonen" userId="9cf957c2b54dfd88" providerId="LiveId" clId="{82DB0C0F-AC78-4617-B255-DF5E8BB13CBB}" dt="2023-08-25T13:03:31.243" v="10" actId="1076"/>
          <ac:spMkLst>
            <pc:docMk/>
            <pc:sldMk cId="390334548" sldId="276"/>
            <ac:spMk id="2" creationId="{3B087B79-85A7-4D9B-9E9B-330F48D63DF7}"/>
          </ac:spMkLst>
        </pc:spChg>
        <pc:spChg chg="mod">
          <ac:chgData name="Ilpo Halonen" userId="9cf957c2b54dfd88" providerId="LiveId" clId="{82DB0C0F-AC78-4617-B255-DF5E8BB13CBB}" dt="2023-08-25T13:06:40.061" v="121" actId="27636"/>
          <ac:spMkLst>
            <pc:docMk/>
            <pc:sldMk cId="390334548" sldId="276"/>
            <ac:spMk id="4" creationId="{2D41AAB5-5300-4838-822A-F3D9B4B9B93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i-FI"/>
          </a:p>
        </p:txBody>
      </p:sp>
      <p:sp>
        <p:nvSpPr>
          <p:cNvPr id="3" name="Päivämäärän paikkamerkki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49F22C6E-3723-4E9D-B715-B4CDC02E973B}" type="datetime1">
              <a:rPr lang="fi-FI" smtClean="0"/>
              <a:t>25.8.2023</a:t>
            </a:fld>
            <a:endParaRPr lang="fi-FI"/>
          </a:p>
        </p:txBody>
      </p:sp>
      <p:sp>
        <p:nvSpPr>
          <p:cNvPr id="4" name="Alatunnisteen paikkamerk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i-FI"/>
          </a:p>
        </p:txBody>
      </p:sp>
      <p:sp>
        <p:nvSpPr>
          <p:cNvPr id="5" name="Dian numeron paikkamerkki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6834459-7356-44BF-850D-8B30C4FB3B6B}" type="slidenum">
              <a:rPr lang="fi-FI"/>
              <a:t>‹#›</a:t>
            </a:fld>
            <a:endParaRPr lang="fi-FI"/>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i-FI" noProof="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71D3A6E1-5FB9-4169-8457-B5F4CF297F11}" type="datetime1">
              <a:rPr lang="fi-FI" noProof="0" smtClean="0"/>
              <a:t>25.8.2023</a:t>
            </a:fld>
            <a:endParaRPr lang="fi-FI" noProof="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i-FI" noProof="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i-FI" noProof="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A3C37BE-C303-496D-B5CD-85F2937540FC}" type="slidenum">
              <a:rPr lang="fi-FI" noProof="0"/>
              <a:t>‹#›</a:t>
            </a:fld>
            <a:endParaRPr lang="fi-FI" noProof="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r>
              <a:rPr lang="fi-FI" b="1" i="1">
                <a:latin typeface="Arial" pitchFamily="34" charset="0"/>
                <a:cs typeface="Arial" pitchFamily="34" charset="0"/>
              </a:rPr>
              <a:t>MUISTIINPANO:</a:t>
            </a:r>
          </a:p>
          <a:p>
            <a:pPr rtl="0"/>
            <a:r>
              <a:rPr lang="fi-FI" i="1">
                <a:latin typeface="Arial" pitchFamily="34" charset="0"/>
                <a:cs typeface="Arial" pitchFamily="34" charset="0"/>
              </a:rPr>
              <a:t>Jos haluat muuttaa tämän dian kuvaa, valitse kuva ja poista se. Napsauta sitten paikkamerkissä olevaa kuvan kuvaketta, niin pääset lisäämään oman kuvasi.</a:t>
            </a:r>
          </a:p>
        </p:txBody>
      </p:sp>
      <p:sp>
        <p:nvSpPr>
          <p:cNvPr id="4" name="Dian numeron paikkamerkki 3"/>
          <p:cNvSpPr>
            <a:spLocks noGrp="1"/>
          </p:cNvSpPr>
          <p:nvPr>
            <p:ph type="sldNum" sz="quarter" idx="10"/>
          </p:nvPr>
        </p:nvSpPr>
        <p:spPr/>
        <p:txBody>
          <a:bodyPr rtlCol="0"/>
          <a:lstStyle/>
          <a:p>
            <a:pPr rtl="0"/>
            <a:fld id="{0A3C37BE-C303-496D-B5CD-85F2937540FC}" type="slidenum">
              <a:rPr lang="fi-FI" smtClean="0"/>
              <a:t>1</a:t>
            </a:fld>
            <a:endParaRPr lang="fi-FI"/>
          </a:p>
        </p:txBody>
      </p:sp>
    </p:spTree>
    <p:extLst>
      <p:ext uri="{BB962C8B-B14F-4D97-AF65-F5344CB8AC3E}">
        <p14:creationId xmlns:p14="http://schemas.microsoft.com/office/powerpoint/2010/main" val="2406150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fi-FI"/>
              <a:t>Muokkaa ots. perustyyl. napsautt.</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pPr rtl="0"/>
            <a:endParaRPr lang="fi-FI" noProof="0"/>
          </a:p>
        </p:txBody>
      </p:sp>
      <p:sp>
        <p:nvSpPr>
          <p:cNvPr id="5" name="Footer Placeholder 4"/>
          <p:cNvSpPr>
            <a:spLocks noGrp="1"/>
          </p:cNvSpPr>
          <p:nvPr>
            <p:ph type="ftr" sz="quarter" idx="11"/>
          </p:nvPr>
        </p:nvSpPr>
        <p:spPr>
          <a:xfrm>
            <a:off x="2416500" y="329307"/>
            <a:ext cx="4973915" cy="309201"/>
          </a:xfrm>
        </p:spPr>
        <p:txBody>
          <a:bodyPr/>
          <a:lstStyle/>
          <a:p>
            <a:pPr rtl="0"/>
            <a:r>
              <a:rPr lang="fi-FI" noProof="0"/>
              <a:t>Infoisku 1 / Syksy 2021</a:t>
            </a:r>
          </a:p>
        </p:txBody>
      </p:sp>
      <p:sp>
        <p:nvSpPr>
          <p:cNvPr id="6" name="Slide Number Placeholder 5"/>
          <p:cNvSpPr>
            <a:spLocks noGrp="1"/>
          </p:cNvSpPr>
          <p:nvPr>
            <p:ph type="sldNum" sz="quarter" idx="12"/>
          </p:nvPr>
        </p:nvSpPr>
        <p:spPr>
          <a:xfrm>
            <a:off x="1437664" y="798973"/>
            <a:ext cx="811019" cy="503578"/>
          </a:xfrm>
        </p:spPr>
        <p:txBody>
          <a:bodyPr/>
          <a:lstStyle/>
          <a:p>
            <a:pPr rtl="0"/>
            <a:fld id="{0FF54DE5-C571-48E8-A5BC-B369434E2F44}" type="slidenum">
              <a:rPr lang="fi-FI" noProof="0" smtClean="0"/>
              <a:pPr/>
              <a:t>‹#›</a:t>
            </a:fld>
            <a:endParaRPr lang="fi-FI" noProof="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23591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pPr rtl="0"/>
            <a:endParaRPr lang="fi-FI" noProof="0"/>
          </a:p>
        </p:txBody>
      </p:sp>
      <p:sp>
        <p:nvSpPr>
          <p:cNvPr id="5" name="Footer Placeholder 4"/>
          <p:cNvSpPr>
            <a:spLocks noGrp="1"/>
          </p:cNvSpPr>
          <p:nvPr>
            <p:ph type="ftr" sz="quarter" idx="11"/>
          </p:nvPr>
        </p:nvSpPr>
        <p:spPr/>
        <p:txBody>
          <a:bodyPr/>
          <a:lstStyle/>
          <a:p>
            <a:pPr rtl="0"/>
            <a:r>
              <a:rPr lang="fi-FI" noProof="0"/>
              <a:t>Infoisku 1 / Syksy 2021</a:t>
            </a:r>
          </a:p>
        </p:txBody>
      </p:sp>
      <p:sp>
        <p:nvSpPr>
          <p:cNvPr id="6" name="Slide Number Placeholder 5"/>
          <p:cNvSpPr>
            <a:spLocks noGrp="1"/>
          </p:cNvSpPr>
          <p:nvPr>
            <p:ph type="sldNum" sz="quarter" idx="12"/>
          </p:nvPr>
        </p:nvSpPr>
        <p:spPr/>
        <p:txBody>
          <a:bodyPr/>
          <a:lstStyle/>
          <a:p>
            <a:pPr rtl="0"/>
            <a:fld id="{0FF54DE5-C571-48E8-A5BC-B369434E2F44}" type="slidenum">
              <a:rPr lang="fi-FI" noProof="0" smtClean="0"/>
              <a:pPr/>
              <a:t>‹#›</a:t>
            </a:fld>
            <a:endParaRPr lang="fi-FI" noProof="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63988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fi-FI"/>
              <a:t>Muokkaa ots. perustyyl. napsautt.</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pPr rtl="0"/>
            <a:endParaRPr lang="fi-FI" noProof="0"/>
          </a:p>
        </p:txBody>
      </p:sp>
      <p:sp>
        <p:nvSpPr>
          <p:cNvPr id="5" name="Footer Placeholder 4"/>
          <p:cNvSpPr>
            <a:spLocks noGrp="1"/>
          </p:cNvSpPr>
          <p:nvPr>
            <p:ph type="ftr" sz="quarter" idx="11"/>
          </p:nvPr>
        </p:nvSpPr>
        <p:spPr/>
        <p:txBody>
          <a:bodyPr/>
          <a:lstStyle/>
          <a:p>
            <a:pPr rtl="0"/>
            <a:r>
              <a:rPr lang="fi-FI" noProof="0"/>
              <a:t>Infoisku 1 / Syksy 2021</a:t>
            </a:r>
          </a:p>
        </p:txBody>
      </p:sp>
      <p:sp>
        <p:nvSpPr>
          <p:cNvPr id="6" name="Slide Number Placeholder 5"/>
          <p:cNvSpPr>
            <a:spLocks noGrp="1"/>
          </p:cNvSpPr>
          <p:nvPr>
            <p:ph type="sldNum" sz="quarter" idx="12"/>
          </p:nvPr>
        </p:nvSpPr>
        <p:spPr/>
        <p:txBody>
          <a:bodyPr/>
          <a:lstStyle/>
          <a:p>
            <a:pPr rtl="0"/>
            <a:fld id="{0FF54DE5-C571-48E8-A5BC-B369434E2F44}" type="slidenum">
              <a:rPr lang="fi-FI" noProof="0" smtClean="0"/>
              <a:pPr/>
              <a:t>‹#›</a:t>
            </a:fld>
            <a:endParaRPr lang="fi-FI" noProof="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93449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Otsikkodia ja kuva">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1104900" y="2292094"/>
            <a:ext cx="5734050" cy="2219691"/>
          </a:xfrm>
        </p:spPr>
        <p:txBody>
          <a:bodyPr rtlCol="0" anchor="ctr">
            <a:normAutofit/>
          </a:bodyPr>
          <a:lstStyle>
            <a:lvl1pPr algn="l">
              <a:defRPr sz="4400" cap="all" baseline="0"/>
            </a:lvl1pPr>
          </a:lstStyle>
          <a:p>
            <a:pPr rtl="0"/>
            <a:r>
              <a:rPr lang="fi-FI" noProof="0"/>
              <a:t>Muokkaa otsikon perustyyliä napsauttamalla</a:t>
            </a:r>
          </a:p>
        </p:txBody>
      </p:sp>
      <p:sp>
        <p:nvSpPr>
          <p:cNvPr id="3" name="Alaotsikko 2"/>
          <p:cNvSpPr>
            <a:spLocks noGrp="1"/>
          </p:cNvSpPr>
          <p:nvPr>
            <p:ph type="subTitle" idx="1"/>
          </p:nvPr>
        </p:nvSpPr>
        <p:spPr>
          <a:xfrm>
            <a:off x="1104900" y="4511784"/>
            <a:ext cx="5734050"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i-FI" noProof="0"/>
              <a:t>Muokkaa alaotsikon perustyyliä napsautt.</a:t>
            </a:r>
          </a:p>
        </p:txBody>
      </p:sp>
      <p:sp>
        <p:nvSpPr>
          <p:cNvPr id="11" name="Kuvan paikkamerkki 10" descr="Tyhjä paikkamerkki kuvan lisäämistä varten. Napsauta paikkamerkkiä ja valitse kuva, jonka haluat lisätä."/>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a:buNone/>
              <a:defRPr/>
            </a:lvl1pPr>
          </a:lstStyle>
          <a:p>
            <a:pPr rtl="0"/>
            <a:r>
              <a:rPr lang="fi-FI" noProof="0"/>
              <a:t>Lisää kuva napsauttamalla kuvaketta</a:t>
            </a:r>
          </a:p>
        </p:txBody>
      </p:sp>
    </p:spTree>
    <p:extLst>
      <p:ext uri="{BB962C8B-B14F-4D97-AF65-F5344CB8AC3E}">
        <p14:creationId xmlns:p14="http://schemas.microsoft.com/office/powerpoint/2010/main" val="1004831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ncho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pPr rtl="0"/>
            <a:endParaRPr lang="fi-FI" noProof="0"/>
          </a:p>
        </p:txBody>
      </p:sp>
      <p:sp>
        <p:nvSpPr>
          <p:cNvPr id="5" name="Footer Placeholder 4"/>
          <p:cNvSpPr>
            <a:spLocks noGrp="1"/>
          </p:cNvSpPr>
          <p:nvPr>
            <p:ph type="ftr" sz="quarter" idx="11"/>
          </p:nvPr>
        </p:nvSpPr>
        <p:spPr/>
        <p:txBody>
          <a:bodyPr/>
          <a:lstStyle/>
          <a:p>
            <a:pPr rtl="0"/>
            <a:r>
              <a:rPr lang="fi-FI" noProof="0"/>
              <a:t>Infoisku 1 / Syksy 2021</a:t>
            </a:r>
          </a:p>
        </p:txBody>
      </p:sp>
      <p:sp>
        <p:nvSpPr>
          <p:cNvPr id="6" name="Slide Number Placeholder 5"/>
          <p:cNvSpPr>
            <a:spLocks noGrp="1"/>
          </p:cNvSpPr>
          <p:nvPr>
            <p:ph type="sldNum" sz="quarter" idx="12"/>
          </p:nvPr>
        </p:nvSpPr>
        <p:spPr/>
        <p:txBody>
          <a:bodyPr/>
          <a:lstStyle/>
          <a:p>
            <a:pPr rtl="0"/>
            <a:fld id="{0FF54DE5-C571-48E8-A5BC-B369434E2F44}" type="slidenum">
              <a:rPr lang="fi-FI" noProof="0" smtClean="0"/>
              <a:t>‹#›</a:t>
            </a:fld>
            <a:endParaRPr lang="fi-FI" noProof="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0751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fi-FI"/>
              <a:t>Muokkaa ots. perustyyl. napsautt.</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pPr rtl="0"/>
            <a:endParaRPr lang="fi-FI" noProof="0"/>
          </a:p>
        </p:txBody>
      </p:sp>
      <p:sp>
        <p:nvSpPr>
          <p:cNvPr id="5" name="Footer Placeholder 4"/>
          <p:cNvSpPr>
            <a:spLocks noGrp="1"/>
          </p:cNvSpPr>
          <p:nvPr>
            <p:ph type="ftr" sz="quarter" idx="11"/>
          </p:nvPr>
        </p:nvSpPr>
        <p:spPr/>
        <p:txBody>
          <a:bodyPr/>
          <a:lstStyle/>
          <a:p>
            <a:pPr rtl="0"/>
            <a:r>
              <a:rPr lang="fi-FI" noProof="0"/>
              <a:t>Infoisku 1 / Syksy 2021</a:t>
            </a:r>
          </a:p>
        </p:txBody>
      </p:sp>
      <p:sp>
        <p:nvSpPr>
          <p:cNvPr id="6" name="Slide Number Placeholder 5"/>
          <p:cNvSpPr>
            <a:spLocks noGrp="1"/>
          </p:cNvSpPr>
          <p:nvPr>
            <p:ph type="sldNum" sz="quarter" idx="12"/>
          </p:nvPr>
        </p:nvSpPr>
        <p:spPr/>
        <p:txBody>
          <a:bodyPr/>
          <a:lstStyle/>
          <a:p>
            <a:pPr rtl="0"/>
            <a:fld id="{0FF54DE5-C571-48E8-A5BC-B369434E2F44}" type="slidenum">
              <a:rPr lang="fi-FI" noProof="0" smtClean="0"/>
              <a:t>‹#›</a:t>
            </a:fld>
            <a:endParaRPr lang="fi-FI" noProof="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01254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fi-FI"/>
              <a:t>Muokkaa ots. perustyyl. napsautt.</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pPr rtl="0"/>
            <a:endParaRPr lang="fi-FI" noProof="0"/>
          </a:p>
        </p:txBody>
      </p:sp>
      <p:sp>
        <p:nvSpPr>
          <p:cNvPr id="6" name="Footer Placeholder 5"/>
          <p:cNvSpPr>
            <a:spLocks noGrp="1"/>
          </p:cNvSpPr>
          <p:nvPr>
            <p:ph type="ftr" sz="quarter" idx="11"/>
          </p:nvPr>
        </p:nvSpPr>
        <p:spPr/>
        <p:txBody>
          <a:bodyPr/>
          <a:lstStyle/>
          <a:p>
            <a:pPr rtl="0"/>
            <a:r>
              <a:rPr lang="fi-FI" noProof="0"/>
              <a:t>Infoisku 1 / Syksy 2021</a:t>
            </a:r>
          </a:p>
        </p:txBody>
      </p:sp>
      <p:sp>
        <p:nvSpPr>
          <p:cNvPr id="7" name="Slide Number Placeholder 6"/>
          <p:cNvSpPr>
            <a:spLocks noGrp="1"/>
          </p:cNvSpPr>
          <p:nvPr>
            <p:ph type="sldNum" sz="quarter" idx="12"/>
          </p:nvPr>
        </p:nvSpPr>
        <p:spPr/>
        <p:txBody>
          <a:bodyPr/>
          <a:lstStyle/>
          <a:p>
            <a:pPr rtl="0"/>
            <a:fld id="{0FF54DE5-C571-48E8-A5BC-B369434E2F44}" type="slidenum">
              <a:rPr lang="fi-FI" noProof="0" smtClean="0"/>
              <a:pPr/>
              <a:t>‹#›</a:t>
            </a:fld>
            <a:endParaRPr lang="fi-FI" noProof="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02790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fi-FI"/>
              <a:t>Muokkaa ots. perustyyl. napsautt.</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1447191" y="2824269"/>
            <a:ext cx="4645152" cy="264445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412362" y="2821491"/>
            <a:ext cx="4645152" cy="263737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pPr rtl="0"/>
            <a:endParaRPr lang="fi-FI" noProof="0"/>
          </a:p>
        </p:txBody>
      </p:sp>
      <p:sp>
        <p:nvSpPr>
          <p:cNvPr id="8" name="Footer Placeholder 7"/>
          <p:cNvSpPr>
            <a:spLocks noGrp="1"/>
          </p:cNvSpPr>
          <p:nvPr>
            <p:ph type="ftr" sz="quarter" idx="11"/>
          </p:nvPr>
        </p:nvSpPr>
        <p:spPr/>
        <p:txBody>
          <a:bodyPr/>
          <a:lstStyle/>
          <a:p>
            <a:pPr rtl="0"/>
            <a:r>
              <a:rPr lang="fi-FI" noProof="0"/>
              <a:t>Infoisku 1 / Syksy 2021</a:t>
            </a:r>
          </a:p>
        </p:txBody>
      </p:sp>
      <p:sp>
        <p:nvSpPr>
          <p:cNvPr id="9" name="Slide Number Placeholder 8"/>
          <p:cNvSpPr>
            <a:spLocks noGrp="1"/>
          </p:cNvSpPr>
          <p:nvPr>
            <p:ph type="sldNum" sz="quarter" idx="12"/>
          </p:nvPr>
        </p:nvSpPr>
        <p:spPr/>
        <p:txBody>
          <a:bodyPr/>
          <a:lstStyle/>
          <a:p>
            <a:pPr rtl="0"/>
            <a:fld id="{0FF54DE5-C571-48E8-A5BC-B369434E2F44}" type="slidenum">
              <a:rPr lang="fi-FI" noProof="0" smtClean="0"/>
              <a:t>‹#›</a:t>
            </a:fld>
            <a:endParaRPr lang="fi-FI" noProof="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76541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pPr rtl="0"/>
            <a:endParaRPr lang="fi-FI" noProof="0"/>
          </a:p>
        </p:txBody>
      </p:sp>
      <p:sp>
        <p:nvSpPr>
          <p:cNvPr id="4" name="Footer Placeholder 3"/>
          <p:cNvSpPr>
            <a:spLocks noGrp="1"/>
          </p:cNvSpPr>
          <p:nvPr>
            <p:ph type="ftr" sz="quarter" idx="11"/>
          </p:nvPr>
        </p:nvSpPr>
        <p:spPr/>
        <p:txBody>
          <a:bodyPr/>
          <a:lstStyle/>
          <a:p>
            <a:pPr rtl="0"/>
            <a:r>
              <a:rPr lang="fi-FI" noProof="0"/>
              <a:t>Infoisku 1 / Syksy 2021</a:t>
            </a:r>
          </a:p>
        </p:txBody>
      </p:sp>
      <p:sp>
        <p:nvSpPr>
          <p:cNvPr id="5" name="Slide Number Placeholder 4"/>
          <p:cNvSpPr>
            <a:spLocks noGrp="1"/>
          </p:cNvSpPr>
          <p:nvPr>
            <p:ph type="sldNum" sz="quarter" idx="12"/>
          </p:nvPr>
        </p:nvSpPr>
        <p:spPr/>
        <p:txBody>
          <a:bodyPr/>
          <a:lstStyle/>
          <a:p>
            <a:pPr rtl="0"/>
            <a:fld id="{0FF54DE5-C571-48E8-A5BC-B369434E2F44}" type="slidenum">
              <a:rPr lang="fi-FI" noProof="0" smtClean="0"/>
              <a:t>‹#›</a:t>
            </a:fld>
            <a:endParaRPr lang="fi-FI" noProof="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5307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endParaRPr lang="fi-FI" noProof="0"/>
          </a:p>
        </p:txBody>
      </p:sp>
      <p:sp>
        <p:nvSpPr>
          <p:cNvPr id="3" name="Footer Placeholder 2"/>
          <p:cNvSpPr>
            <a:spLocks noGrp="1"/>
          </p:cNvSpPr>
          <p:nvPr>
            <p:ph type="ftr" sz="quarter" idx="11"/>
          </p:nvPr>
        </p:nvSpPr>
        <p:spPr/>
        <p:txBody>
          <a:bodyPr/>
          <a:lstStyle/>
          <a:p>
            <a:pPr rtl="0"/>
            <a:r>
              <a:rPr lang="fi-FI" noProof="0"/>
              <a:t>Infoisku 1 / Syksy 2021</a:t>
            </a:r>
          </a:p>
        </p:txBody>
      </p:sp>
      <p:sp>
        <p:nvSpPr>
          <p:cNvPr id="4" name="Slide Number Placeholder 3"/>
          <p:cNvSpPr>
            <a:spLocks noGrp="1"/>
          </p:cNvSpPr>
          <p:nvPr>
            <p:ph type="sldNum" sz="quarter" idx="12"/>
          </p:nvPr>
        </p:nvSpPr>
        <p:spPr/>
        <p:txBody>
          <a:bodyPr/>
          <a:lstStyle/>
          <a:p>
            <a:pPr rtl="0"/>
            <a:fld id="{0FF54DE5-C571-48E8-A5BC-B369434E2F44}" type="slidenum">
              <a:rPr lang="fi-FI" noProof="0" smtClean="0"/>
              <a:t>‹#›</a:t>
            </a:fld>
            <a:endParaRPr lang="fi-FI" noProof="0"/>
          </a:p>
        </p:txBody>
      </p:sp>
    </p:spTree>
    <p:extLst>
      <p:ext uri="{BB962C8B-B14F-4D97-AF65-F5344CB8AC3E}">
        <p14:creationId xmlns:p14="http://schemas.microsoft.com/office/powerpoint/2010/main" val="3321728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fi-FI"/>
              <a:t>Muokkaa ots. perustyyl. napsautt.</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pPr rtl="0"/>
            <a:endParaRPr lang="fi-FI" noProof="0"/>
          </a:p>
        </p:txBody>
      </p:sp>
      <p:sp>
        <p:nvSpPr>
          <p:cNvPr id="6" name="Footer Placeholder 5"/>
          <p:cNvSpPr>
            <a:spLocks noGrp="1"/>
          </p:cNvSpPr>
          <p:nvPr>
            <p:ph type="ftr" sz="quarter" idx="11"/>
          </p:nvPr>
        </p:nvSpPr>
        <p:spPr/>
        <p:txBody>
          <a:bodyPr/>
          <a:lstStyle/>
          <a:p>
            <a:pPr rtl="0"/>
            <a:r>
              <a:rPr lang="fi-FI" noProof="0"/>
              <a:t>Infoisku 1 / Syksy 2021</a:t>
            </a:r>
          </a:p>
        </p:txBody>
      </p:sp>
      <p:sp>
        <p:nvSpPr>
          <p:cNvPr id="7" name="Slide Number Placeholder 6"/>
          <p:cNvSpPr>
            <a:spLocks noGrp="1"/>
          </p:cNvSpPr>
          <p:nvPr>
            <p:ph type="sldNum" sz="quarter" idx="12"/>
          </p:nvPr>
        </p:nvSpPr>
        <p:spPr/>
        <p:txBody>
          <a:bodyPr/>
          <a:lstStyle/>
          <a:p>
            <a:pPr rtl="0"/>
            <a:fld id="{0FF54DE5-C571-48E8-A5BC-B369434E2F44}" type="slidenum">
              <a:rPr lang="fi-FI" noProof="0" smtClean="0"/>
              <a:pPr/>
              <a:t>‹#›</a:t>
            </a:fld>
            <a:endParaRPr lang="fi-FI" noProof="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52353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fi-FI"/>
              <a:t>Muokkaa ots. perustyyl. napsautt.</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pPr rtl="0"/>
            <a:endParaRPr lang="fi-FI" noProof="0"/>
          </a:p>
        </p:txBody>
      </p:sp>
      <p:sp>
        <p:nvSpPr>
          <p:cNvPr id="6" name="Footer Placeholder 5"/>
          <p:cNvSpPr>
            <a:spLocks noGrp="1"/>
          </p:cNvSpPr>
          <p:nvPr>
            <p:ph type="ftr" sz="quarter" idx="11"/>
          </p:nvPr>
        </p:nvSpPr>
        <p:spPr>
          <a:xfrm>
            <a:off x="1447382" y="318640"/>
            <a:ext cx="5541004" cy="320931"/>
          </a:xfrm>
        </p:spPr>
        <p:txBody>
          <a:bodyPr/>
          <a:lstStyle/>
          <a:p>
            <a:pPr rtl="0"/>
            <a:r>
              <a:rPr lang="fi-FI" noProof="0"/>
              <a:t>Infoisku 1 / Syksy 2021</a:t>
            </a:r>
          </a:p>
        </p:txBody>
      </p:sp>
      <p:sp>
        <p:nvSpPr>
          <p:cNvPr id="7" name="Slide Number Placeholder 6"/>
          <p:cNvSpPr>
            <a:spLocks noGrp="1"/>
          </p:cNvSpPr>
          <p:nvPr>
            <p:ph type="sldNum" sz="quarter" idx="12"/>
          </p:nvPr>
        </p:nvSpPr>
        <p:spPr/>
        <p:txBody>
          <a:bodyPr/>
          <a:lstStyle/>
          <a:p>
            <a:pPr rtl="0"/>
            <a:fld id="{0FF54DE5-C571-48E8-A5BC-B369434E2F44}" type="slidenum">
              <a:rPr lang="fi-FI" noProof="0" smtClean="0"/>
              <a:pPr/>
              <a:t>‹#›</a:t>
            </a:fld>
            <a:endParaRPr lang="fi-FI" noProof="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90285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fi-FI"/>
              <a:t>Muokkaa ots. perustyyl. napsautt.</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pPr rtl="0"/>
            <a:endParaRPr lang="fi-FI" noProof="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pPr rtl="0"/>
            <a:r>
              <a:rPr lang="fi-FI" noProof="0"/>
              <a:t>Infoisku 1 / Syksy 2021</a:t>
            </a: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pPr rtl="0"/>
            <a:fld id="{0FF54DE5-C571-48E8-A5BC-B369434E2F44}" type="slidenum">
              <a:rPr lang="fi-FI" noProof="0" smtClean="0"/>
              <a:pPr/>
              <a:t>‹#›</a:t>
            </a:fld>
            <a:endParaRPr lang="fi-FI" noProof="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890615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9.xml"/><Relationship Id="rId4" Type="http://schemas.openxmlformats.org/officeDocument/2006/relationships/hyperlink" Target="https://skrolli.fi/numerot/2019-4/"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skrolli.fi/numerot/2019-4/" TargetMode="External"/><Relationship Id="rId2" Type="http://schemas.openxmlformats.org/officeDocument/2006/relationships/image" Target="../media/image1.jpg"/><Relationship Id="rId1" Type="http://schemas.openxmlformats.org/officeDocument/2006/relationships/slideLayout" Target="../slideLayouts/slideLayout9.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tieteentermipankki.fi/wiki/Filosofia:ajatusko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p:cNvSpPr>
            <a:spLocks noGrp="1"/>
          </p:cNvSpPr>
          <p:nvPr>
            <p:ph type="ctrTitle"/>
          </p:nvPr>
        </p:nvSpPr>
        <p:spPr/>
        <p:txBody>
          <a:bodyPr rtlCol="0" anchor="ctr">
            <a:normAutofit/>
          </a:bodyPr>
          <a:lstStyle/>
          <a:p>
            <a:pPr rtl="0"/>
            <a:r>
              <a:rPr lang="fi-FI" dirty="0"/>
              <a:t>ajatuskokeita Antiikista nykypäivään</a:t>
            </a:r>
          </a:p>
        </p:txBody>
      </p:sp>
      <p:sp>
        <p:nvSpPr>
          <p:cNvPr id="7" name="Alaotsikko 6"/>
          <p:cNvSpPr>
            <a:spLocks noGrp="1"/>
          </p:cNvSpPr>
          <p:nvPr>
            <p:ph type="subTitle" idx="1"/>
          </p:nvPr>
        </p:nvSpPr>
        <p:spPr/>
        <p:txBody>
          <a:bodyPr rtlCol="0"/>
          <a:lstStyle/>
          <a:p>
            <a:pPr rtl="0"/>
            <a:r>
              <a:rPr lang="fi-FI" dirty="0">
                <a:latin typeface="Verdana" panose="020B0604030504040204" pitchFamily="34" charset="0"/>
                <a:ea typeface="Verdana" panose="020B0604030504040204" pitchFamily="34" charset="0"/>
              </a:rPr>
              <a:t>Infoisku 1 / Syksy 2023</a:t>
            </a:r>
          </a:p>
        </p:txBody>
      </p:sp>
      <p:pic>
        <p:nvPicPr>
          <p:cNvPr id="4" name="Kuvan paikkamerkki 3" descr="Avoin kirja pöydällä, taustalla sumennettuja hyllyjä, joissa kirjoja"/>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5" r="8895"/>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6" name="Rectangle 85">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pic>
        <p:nvPicPr>
          <p:cNvPr id="88" name="Picture 87">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90" name="Straight Connector 89">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94" name="Rectangle 93">
            <a:extLst>
              <a:ext uri="{FF2B5EF4-FFF2-40B4-BE49-F238E27FC236}">
                <a16:creationId xmlns:a16="http://schemas.microsoft.com/office/drawing/2014/main" id="{E8E51B09-2B9E-4D82-A5F8-29F85CBE2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59240118-40F3-4A1C-85DC-4E58525CB6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98" name="Group 97">
            <a:extLst>
              <a:ext uri="{FF2B5EF4-FFF2-40B4-BE49-F238E27FC236}">
                <a16:creationId xmlns:a16="http://schemas.microsoft.com/office/drawing/2014/main" id="{C269951F-7B8C-4336-BC68-9BA9843CED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9" y="482171"/>
            <a:ext cx="4074533" cy="5149101"/>
            <a:chOff x="7463259" y="583365"/>
            <a:chExt cx="4074533" cy="5181928"/>
          </a:xfrm>
        </p:grpSpPr>
        <p:sp>
          <p:nvSpPr>
            <p:cNvPr id="99" name="Rectangle 98">
              <a:extLst>
                <a:ext uri="{FF2B5EF4-FFF2-40B4-BE49-F238E27FC236}">
                  <a16:creationId xmlns:a16="http://schemas.microsoft.com/office/drawing/2014/main" id="{CFD48101-E230-4669-8C1B-39BAAB2BB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A18FA112-D8F0-41D3-9171-B0A3110E2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02" name="Straight Connector 101">
            <a:extLst>
              <a:ext uri="{FF2B5EF4-FFF2-40B4-BE49-F238E27FC236}">
                <a16:creationId xmlns:a16="http://schemas.microsoft.com/office/drawing/2014/main" id="{A9087EE4-E285-4C8E-AC5F-CAE7D1FDE3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90359"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Otsikko 1">
            <a:extLst>
              <a:ext uri="{FF2B5EF4-FFF2-40B4-BE49-F238E27FC236}">
                <a16:creationId xmlns:a16="http://schemas.microsoft.com/office/drawing/2014/main" id="{3B087B79-85A7-4D9B-9E9B-330F48D63DF7}"/>
              </a:ext>
            </a:extLst>
          </p:cNvPr>
          <p:cNvSpPr>
            <a:spLocks noGrp="1"/>
          </p:cNvSpPr>
          <p:nvPr>
            <p:ph type="title"/>
          </p:nvPr>
        </p:nvSpPr>
        <p:spPr>
          <a:xfrm>
            <a:off x="5188043" y="804520"/>
            <a:ext cx="5550355" cy="1049235"/>
          </a:xfrm>
        </p:spPr>
        <p:txBody>
          <a:bodyPr vert="horz" lIns="91440" tIns="45720" rIns="91440" bIns="45720" rtlCol="0" anchor="t">
            <a:normAutofit/>
          </a:bodyPr>
          <a:lstStyle/>
          <a:p>
            <a:br>
              <a:rPr lang="en-US" sz="2200" dirty="0"/>
            </a:br>
            <a:r>
              <a:rPr lang="en-US" sz="2200" dirty="0" err="1"/>
              <a:t>kirjallisuutta</a:t>
            </a:r>
            <a:br>
              <a:rPr lang="en-US" sz="2200" dirty="0"/>
            </a:br>
            <a:endParaRPr lang="en-US" sz="2200" dirty="0"/>
          </a:p>
        </p:txBody>
      </p:sp>
      <p:pic>
        <p:nvPicPr>
          <p:cNvPr id="14" name="Kuvan paikkamerkki 13">
            <a:extLst>
              <a:ext uri="{FF2B5EF4-FFF2-40B4-BE49-F238E27FC236}">
                <a16:creationId xmlns:a16="http://schemas.microsoft.com/office/drawing/2014/main" id="{44EC1228-F54B-4678-B0AB-7BFDCB98AA30}"/>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4264" b="4264"/>
          <a:stretch/>
        </p:blipFill>
        <p:spPr>
          <a:xfrm>
            <a:off x="1285438" y="1116345"/>
            <a:ext cx="2799103" cy="3866172"/>
          </a:xfrm>
          <a:prstGeom prst="rect">
            <a:avLst/>
          </a:prstGeom>
        </p:spPr>
      </p:pic>
      <p:sp>
        <p:nvSpPr>
          <p:cNvPr id="4" name="Tekstin paikkamerkki 3">
            <a:extLst>
              <a:ext uri="{FF2B5EF4-FFF2-40B4-BE49-F238E27FC236}">
                <a16:creationId xmlns:a16="http://schemas.microsoft.com/office/drawing/2014/main" id="{2D41AAB5-5300-4838-822A-F3D9B4B9B932}"/>
              </a:ext>
            </a:extLst>
          </p:cNvPr>
          <p:cNvSpPr>
            <a:spLocks noGrp="1"/>
          </p:cNvSpPr>
          <p:nvPr>
            <p:ph type="body" sz="half" idx="2"/>
          </p:nvPr>
        </p:nvSpPr>
        <p:spPr>
          <a:xfrm>
            <a:off x="5188043" y="2015732"/>
            <a:ext cx="6448786" cy="3450613"/>
          </a:xfrm>
        </p:spPr>
        <p:txBody>
          <a:bodyPr vert="horz" lIns="91440" tIns="45720" rIns="91440" bIns="45720" rtlCol="0" anchor="t">
            <a:normAutofit fontScale="92500" lnSpcReduction="10000"/>
          </a:bodyPr>
          <a:lstStyle/>
          <a:p>
            <a:pPr marL="285750" indent="-285750">
              <a:lnSpc>
                <a:spcPct val="107000"/>
              </a:lnSpc>
              <a:spcBef>
                <a:spcPts val="600"/>
              </a:spcBef>
              <a:buFont typeface="Arial" panose="020B0604020202020204" pitchFamily="34" charset="0"/>
              <a:buChar char="•"/>
            </a:pPr>
            <a:r>
              <a:rPr lang="fi-FI" sz="1800" dirty="0" err="1">
                <a:effectLst/>
                <a:latin typeface="Arial" panose="020B0604020202020204" pitchFamily="34" charset="0"/>
                <a:ea typeface="Calibri" panose="020F0502020204030204" pitchFamily="34" charset="0"/>
                <a:cs typeface="Calibri" panose="020F0502020204030204" pitchFamily="34" charset="0"/>
              </a:rPr>
              <a:t>Baggini</a:t>
            </a:r>
            <a:r>
              <a:rPr lang="fi-FI" sz="1800" dirty="0">
                <a:effectLst/>
                <a:latin typeface="Arial" panose="020B0604020202020204" pitchFamily="34" charset="0"/>
                <a:ea typeface="Calibri" panose="020F0502020204030204" pitchFamily="34" charset="0"/>
                <a:cs typeface="Calibri" panose="020F0502020204030204" pitchFamily="34" charset="0"/>
              </a:rPr>
              <a:t>, Julian ja Peter S. </a:t>
            </a:r>
            <a:r>
              <a:rPr lang="fi-FI" sz="1800" dirty="0" err="1">
                <a:effectLst/>
                <a:latin typeface="Arial" panose="020B0604020202020204" pitchFamily="34" charset="0"/>
                <a:ea typeface="Calibri" panose="020F0502020204030204" pitchFamily="34" charset="0"/>
                <a:cs typeface="Calibri" panose="020F0502020204030204" pitchFamily="34" charset="0"/>
              </a:rPr>
              <a:t>Fosl</a:t>
            </a:r>
            <a:r>
              <a:rPr lang="fi-FI" sz="1800" dirty="0">
                <a:effectLst/>
                <a:latin typeface="Arial" panose="020B0604020202020204" pitchFamily="34" charset="0"/>
                <a:ea typeface="Calibri" panose="020F0502020204030204" pitchFamily="34" charset="0"/>
                <a:cs typeface="Calibri" panose="020F0502020204030204" pitchFamily="34" charset="0"/>
              </a:rPr>
              <a:t>, </a:t>
            </a:r>
            <a:r>
              <a:rPr lang="fi-FI" sz="1800" i="1" dirty="0">
                <a:effectLst/>
                <a:latin typeface="Arial" panose="020B0604020202020204" pitchFamily="34" charset="0"/>
                <a:ea typeface="Calibri" panose="020F0502020204030204" pitchFamily="34" charset="0"/>
                <a:cs typeface="Calibri" panose="020F0502020204030204" pitchFamily="34" charset="0"/>
              </a:rPr>
              <a:t>Ajattelun pikkujättiläinen</a:t>
            </a:r>
            <a:r>
              <a:rPr lang="fi-FI" sz="1800" dirty="0">
                <a:effectLst/>
                <a:latin typeface="Arial" panose="020B0604020202020204" pitchFamily="34" charset="0"/>
                <a:ea typeface="Calibri" panose="020F0502020204030204" pitchFamily="34" charset="0"/>
                <a:cs typeface="Calibri" panose="020F0502020204030204" pitchFamily="34" charset="0"/>
              </a:rPr>
              <a:t>, niin &amp; näin, Tampere 2013.</a:t>
            </a:r>
          </a:p>
          <a:p>
            <a:pPr marL="285750" indent="-285750">
              <a:lnSpc>
                <a:spcPct val="107000"/>
              </a:lnSpc>
              <a:spcBef>
                <a:spcPts val="600"/>
              </a:spcBef>
              <a:buFont typeface="Arial" panose="020B0604020202020204" pitchFamily="34" charset="0"/>
              <a:buChar char="•"/>
            </a:pPr>
            <a:r>
              <a:rPr lang="fi-FI" sz="1800" dirty="0" err="1">
                <a:effectLst/>
                <a:latin typeface="Arial" panose="020B0604020202020204" pitchFamily="34" charset="0"/>
                <a:ea typeface="Calibri" panose="020F0502020204030204" pitchFamily="34" charset="0"/>
                <a:cs typeface="Calibri" panose="020F0502020204030204" pitchFamily="34" charset="0"/>
              </a:rPr>
              <a:t>Baggini</a:t>
            </a:r>
            <a:r>
              <a:rPr lang="fi-FI" sz="1800" dirty="0">
                <a:effectLst/>
                <a:latin typeface="Arial" panose="020B0604020202020204" pitchFamily="34" charset="0"/>
                <a:ea typeface="Calibri" panose="020F0502020204030204" pitchFamily="34" charset="0"/>
                <a:cs typeface="Calibri" panose="020F0502020204030204" pitchFamily="34" charset="0"/>
              </a:rPr>
              <a:t>, Julian, </a:t>
            </a:r>
            <a:r>
              <a:rPr lang="fi-FI" sz="1800" i="1" dirty="0">
                <a:effectLst/>
                <a:latin typeface="Arial" panose="020B0604020202020204" pitchFamily="34" charset="0"/>
                <a:ea typeface="Calibri" panose="020F0502020204030204" pitchFamily="34" charset="0"/>
                <a:cs typeface="Calibri" panose="020F0502020204030204" pitchFamily="34" charset="0"/>
              </a:rPr>
              <a:t>Possu, joka halusi tulla syödyksi – ja 99 muuta ajatusleikkiä, Ajatus Kirjat, </a:t>
            </a:r>
            <a:r>
              <a:rPr lang="fi-FI" sz="1800" dirty="0">
                <a:effectLst/>
                <a:latin typeface="Arial" panose="020B0604020202020204" pitchFamily="34" charset="0"/>
                <a:ea typeface="Calibri" panose="020F0502020204030204" pitchFamily="34" charset="0"/>
                <a:cs typeface="Calibri" panose="020F0502020204030204" pitchFamily="34" charset="0"/>
              </a:rPr>
              <a:t>Helsinki </a:t>
            </a:r>
            <a:r>
              <a:rPr lang="fi-FI" sz="1800">
                <a:effectLst/>
                <a:latin typeface="Arial" panose="020B0604020202020204" pitchFamily="34" charset="0"/>
                <a:ea typeface="Calibri" panose="020F0502020204030204" pitchFamily="34" charset="0"/>
                <a:cs typeface="Calibri" panose="020F0502020204030204" pitchFamily="34" charset="0"/>
              </a:rPr>
              <a:t>2007.</a:t>
            </a:r>
            <a:endParaRPr lang="fi-FI" sz="1800" dirty="0">
              <a:effectLst/>
              <a:latin typeface="Arial" panose="020B0604020202020204" pitchFamily="34" charset="0"/>
              <a:ea typeface="Calibri" panose="020F0502020204030204" pitchFamily="34" charset="0"/>
              <a:cs typeface="Calibri" panose="020F0502020204030204" pitchFamily="34" charset="0"/>
            </a:endParaRPr>
          </a:p>
          <a:p>
            <a:pPr marL="285750" indent="-285750">
              <a:lnSpc>
                <a:spcPct val="107000"/>
              </a:lnSpc>
              <a:spcBef>
                <a:spcPts val="600"/>
              </a:spcBef>
              <a:buFont typeface="Arial" panose="020B0604020202020204" pitchFamily="34" charset="0"/>
              <a:buChar char="•"/>
            </a:pPr>
            <a:r>
              <a:rPr lang="fi-FI" sz="1800" dirty="0">
                <a:effectLst/>
                <a:latin typeface="Arial" panose="020B0604020202020204" pitchFamily="34" charset="0"/>
                <a:ea typeface="Calibri" panose="020F0502020204030204" pitchFamily="34" charset="0"/>
                <a:cs typeface="Calibri" panose="020F0502020204030204" pitchFamily="34" charset="0"/>
              </a:rPr>
              <a:t>Cohen, Martin, </a:t>
            </a:r>
            <a:r>
              <a:rPr lang="fi-FI" sz="1800" i="1" dirty="0" err="1">
                <a:effectLst/>
                <a:latin typeface="Arial" panose="020B0604020202020204" pitchFamily="34" charset="0"/>
                <a:ea typeface="Calibri" panose="020F0502020204030204" pitchFamily="34" charset="0"/>
                <a:cs typeface="Calibri" panose="020F0502020204030204" pitchFamily="34" charset="0"/>
              </a:rPr>
              <a:t>Wittgenstein’s</a:t>
            </a:r>
            <a:r>
              <a:rPr lang="fi-FI" sz="1800" i="1" dirty="0">
                <a:effectLst/>
                <a:latin typeface="Arial" panose="020B0604020202020204" pitchFamily="34" charset="0"/>
                <a:ea typeface="Calibri" panose="020F0502020204030204" pitchFamily="34" charset="0"/>
                <a:cs typeface="Calibri" panose="020F0502020204030204" pitchFamily="34" charset="0"/>
              </a:rPr>
              <a:t> </a:t>
            </a:r>
            <a:r>
              <a:rPr lang="fi-FI" sz="1800" i="1" dirty="0" err="1">
                <a:effectLst/>
                <a:latin typeface="Arial" panose="020B0604020202020204" pitchFamily="34" charset="0"/>
                <a:ea typeface="Calibri" panose="020F0502020204030204" pitchFamily="34" charset="0"/>
                <a:cs typeface="Calibri" panose="020F0502020204030204" pitchFamily="34" charset="0"/>
              </a:rPr>
              <a:t>Beetle</a:t>
            </a:r>
            <a:r>
              <a:rPr lang="fi-FI" sz="1800" i="1" dirty="0">
                <a:effectLst/>
                <a:latin typeface="Arial" panose="020B0604020202020204" pitchFamily="34" charset="0"/>
                <a:ea typeface="Calibri" panose="020F0502020204030204" pitchFamily="34" charset="0"/>
                <a:cs typeface="Calibri" panose="020F0502020204030204" pitchFamily="34" charset="0"/>
              </a:rPr>
              <a:t> and </a:t>
            </a:r>
            <a:r>
              <a:rPr lang="fi-FI" sz="1800" i="1" dirty="0" err="1">
                <a:effectLst/>
                <a:latin typeface="Arial" panose="020B0604020202020204" pitchFamily="34" charset="0"/>
                <a:ea typeface="Calibri" panose="020F0502020204030204" pitchFamily="34" charset="0"/>
                <a:cs typeface="Calibri" panose="020F0502020204030204" pitchFamily="34" charset="0"/>
              </a:rPr>
              <a:t>Other</a:t>
            </a:r>
            <a:r>
              <a:rPr lang="fi-FI" sz="1800" i="1" dirty="0">
                <a:effectLst/>
                <a:latin typeface="Arial" panose="020B0604020202020204" pitchFamily="34" charset="0"/>
                <a:ea typeface="Calibri" panose="020F0502020204030204" pitchFamily="34" charset="0"/>
                <a:cs typeface="Calibri" panose="020F0502020204030204" pitchFamily="34" charset="0"/>
              </a:rPr>
              <a:t> Classic </a:t>
            </a:r>
            <a:r>
              <a:rPr lang="fi-FI" sz="1800" i="1" dirty="0" err="1">
                <a:effectLst/>
                <a:latin typeface="Arial" panose="020B0604020202020204" pitchFamily="34" charset="0"/>
                <a:ea typeface="Calibri" panose="020F0502020204030204" pitchFamily="34" charset="0"/>
                <a:cs typeface="Calibri" panose="020F0502020204030204" pitchFamily="34" charset="0"/>
              </a:rPr>
              <a:t>Thought</a:t>
            </a:r>
            <a:r>
              <a:rPr lang="fi-FI" sz="1800" i="1" dirty="0">
                <a:effectLst/>
                <a:latin typeface="Arial" panose="020B0604020202020204" pitchFamily="34" charset="0"/>
                <a:ea typeface="Calibri" panose="020F0502020204030204" pitchFamily="34" charset="0"/>
                <a:cs typeface="Calibri" panose="020F0502020204030204" pitchFamily="34" charset="0"/>
              </a:rPr>
              <a:t> </a:t>
            </a:r>
            <a:r>
              <a:rPr lang="fi-FI" sz="1800" i="1" dirty="0" err="1">
                <a:effectLst/>
                <a:latin typeface="Arial" panose="020B0604020202020204" pitchFamily="34" charset="0"/>
                <a:ea typeface="Calibri" panose="020F0502020204030204" pitchFamily="34" charset="0"/>
                <a:cs typeface="Calibri" panose="020F0502020204030204" pitchFamily="34" charset="0"/>
              </a:rPr>
              <a:t>Experiments</a:t>
            </a:r>
            <a:r>
              <a:rPr lang="fi-FI" sz="1800" dirty="0">
                <a:effectLst/>
                <a:latin typeface="Arial" panose="020B0604020202020204" pitchFamily="34" charset="0"/>
                <a:ea typeface="Calibri" panose="020F0502020204030204" pitchFamily="34" charset="0"/>
                <a:cs typeface="Calibri" panose="020F0502020204030204" pitchFamily="34" charset="0"/>
              </a:rPr>
              <a:t>, </a:t>
            </a:r>
            <a:r>
              <a:rPr lang="fi-FI" sz="1800" dirty="0" err="1">
                <a:effectLst/>
                <a:latin typeface="Arial" panose="020B0604020202020204" pitchFamily="34" charset="0"/>
                <a:ea typeface="Calibri" panose="020F0502020204030204" pitchFamily="34" charset="0"/>
                <a:cs typeface="Calibri" panose="020F0502020204030204" pitchFamily="34" charset="0"/>
              </a:rPr>
              <a:t>Blackwell</a:t>
            </a:r>
            <a:r>
              <a:rPr lang="fi-FI" sz="1800" dirty="0">
                <a:effectLst/>
                <a:latin typeface="Arial" panose="020B0604020202020204" pitchFamily="34" charset="0"/>
                <a:ea typeface="Calibri" panose="020F0502020204030204" pitchFamily="34" charset="0"/>
                <a:cs typeface="Calibri" panose="020F0502020204030204" pitchFamily="34" charset="0"/>
              </a:rPr>
              <a:t> Publishing 2005.</a:t>
            </a:r>
          </a:p>
          <a:p>
            <a:pPr marL="285750" indent="-285750">
              <a:lnSpc>
                <a:spcPct val="107000"/>
              </a:lnSpc>
              <a:spcBef>
                <a:spcPts val="600"/>
              </a:spcBef>
              <a:buFont typeface="Arial" panose="020B0604020202020204" pitchFamily="34" charset="0"/>
              <a:buChar char="•"/>
            </a:pPr>
            <a:r>
              <a:rPr lang="fi-FI" sz="1800" dirty="0">
                <a:effectLst/>
                <a:latin typeface="Arial" panose="020B0604020202020204" pitchFamily="34" charset="0"/>
                <a:ea typeface="Calibri" panose="020F0502020204030204" pitchFamily="34" charset="0"/>
                <a:cs typeface="Calibri" panose="020F0502020204030204" pitchFamily="34" charset="0"/>
              </a:rPr>
              <a:t>Juti, Riku, </a:t>
            </a:r>
            <a:r>
              <a:rPr lang="fi-FI" sz="1800" i="1" dirty="0">
                <a:effectLst/>
                <a:latin typeface="Arial" panose="020B0604020202020204" pitchFamily="34" charset="0"/>
                <a:ea typeface="Calibri" panose="020F0502020204030204" pitchFamily="34" charset="0"/>
                <a:cs typeface="Calibri" panose="020F0502020204030204" pitchFamily="34" charset="0"/>
              </a:rPr>
              <a:t>Metafysiikan historia</a:t>
            </a:r>
            <a:r>
              <a:rPr lang="fi-FI" sz="1800" dirty="0">
                <a:effectLst/>
                <a:latin typeface="Arial" panose="020B0604020202020204" pitchFamily="34" charset="0"/>
                <a:ea typeface="Calibri" panose="020F0502020204030204" pitchFamily="34" charset="0"/>
                <a:cs typeface="Calibri" panose="020F0502020204030204" pitchFamily="34" charset="0"/>
              </a:rPr>
              <a:t>, Gaudeamus, Helsinki 2019.</a:t>
            </a:r>
          </a:p>
          <a:p>
            <a:pPr marL="285750" indent="-285750">
              <a:lnSpc>
                <a:spcPct val="107000"/>
              </a:lnSpc>
              <a:spcBef>
                <a:spcPts val="600"/>
              </a:spcBef>
              <a:buFont typeface="Arial" panose="020B0604020202020204" pitchFamily="34" charset="0"/>
              <a:buChar char="•"/>
            </a:pPr>
            <a:r>
              <a:rPr lang="fi-FI" sz="1800" dirty="0">
                <a:effectLst/>
                <a:latin typeface="Arial" panose="020B0604020202020204" pitchFamily="34" charset="0"/>
                <a:ea typeface="Calibri" panose="020F0502020204030204" pitchFamily="34" charset="0"/>
                <a:cs typeface="Calibri" panose="020F0502020204030204" pitchFamily="34" charset="0"/>
              </a:rPr>
              <a:t>Thesleff, Holger ja Juha Sihvola, </a:t>
            </a:r>
            <a:r>
              <a:rPr lang="fi-FI" sz="1800" i="1" dirty="0">
                <a:effectLst/>
                <a:latin typeface="Arial" panose="020B0604020202020204" pitchFamily="34" charset="0"/>
                <a:ea typeface="Calibri" panose="020F0502020204030204" pitchFamily="34" charset="0"/>
                <a:cs typeface="Calibri" panose="020F0502020204030204" pitchFamily="34" charset="0"/>
              </a:rPr>
              <a:t>Antiikin filosofia ja aatemaailma</a:t>
            </a:r>
            <a:r>
              <a:rPr lang="fi-FI" sz="1800" dirty="0">
                <a:effectLst/>
                <a:latin typeface="Arial" panose="020B0604020202020204" pitchFamily="34" charset="0"/>
                <a:ea typeface="Calibri" panose="020F0502020204030204" pitchFamily="34" charset="0"/>
                <a:cs typeface="Calibri" panose="020F0502020204030204" pitchFamily="34" charset="0"/>
              </a:rPr>
              <a:t>, WSOY, Porvoo – Helsinki – Juva 1994.</a:t>
            </a:r>
          </a:p>
          <a:p>
            <a:pPr marL="285750" indent="-285750">
              <a:lnSpc>
                <a:spcPct val="107000"/>
              </a:lnSpc>
              <a:spcBef>
                <a:spcPts val="600"/>
              </a:spcBef>
              <a:buFont typeface="Arial" panose="020B0604020202020204" pitchFamily="34" charset="0"/>
              <a:buChar char="•"/>
            </a:pPr>
            <a:r>
              <a:rPr lang="fi-FI" sz="1800" i="1" dirty="0" err="1">
                <a:effectLst/>
                <a:latin typeface="Arial" panose="020B0604020202020204" pitchFamily="34" charset="0"/>
                <a:ea typeface="Calibri" panose="020F0502020204030204" pitchFamily="34" charset="0"/>
                <a:cs typeface="Calibri" panose="020F0502020204030204" pitchFamily="34" charset="0"/>
              </a:rPr>
              <a:t>Skrolli</a:t>
            </a:r>
            <a:r>
              <a:rPr lang="fi-FI" sz="1800" dirty="0">
                <a:effectLst/>
                <a:latin typeface="Arial" panose="020B0604020202020204" pitchFamily="34" charset="0"/>
                <a:ea typeface="Calibri" panose="020F0502020204030204" pitchFamily="34" charset="0"/>
                <a:cs typeface="Calibri" panose="020F0502020204030204" pitchFamily="34" charset="0"/>
              </a:rPr>
              <a:t> 2019,4, internet-osoitteessa </a:t>
            </a:r>
            <a:r>
              <a:rPr lang="fi-FI" sz="1800" u="sng" dirty="0">
                <a:solidFill>
                  <a:srgbClr val="0000FF"/>
                </a:solidFill>
                <a:effectLst/>
                <a:latin typeface="Arial" panose="020B0604020202020204" pitchFamily="34" charset="0"/>
                <a:ea typeface="Calibri" panose="020F0502020204030204" pitchFamily="34" charset="0"/>
                <a:cs typeface="Calibri" panose="020F0502020204030204" pitchFamily="34" charset="0"/>
                <a:hlinkClick r:id="rId4"/>
              </a:rPr>
              <a:t>&lt;https://skrolli.fi/numerot/2019-4/&gt;</a:t>
            </a:r>
            <a:endParaRPr lang="fi-FI" sz="1800" dirty="0">
              <a:effectLst/>
              <a:latin typeface="Arial" panose="020B0604020202020204" pitchFamily="34" charset="0"/>
              <a:ea typeface="Calibri" panose="020F0502020204030204" pitchFamily="34" charset="0"/>
              <a:cs typeface="Calibri" panose="020F0502020204030204" pitchFamily="34" charset="0"/>
            </a:endParaRPr>
          </a:p>
          <a:p>
            <a:pPr marL="180000" indent="-180000">
              <a:lnSpc>
                <a:spcPct val="110000"/>
              </a:lnSpc>
              <a:spcBef>
                <a:spcPts val="0"/>
              </a:spcBef>
              <a:buFont typeface="Arial" panose="020B0604020202020204" pitchFamily="34" charset="0"/>
              <a:buChar char="•"/>
            </a:pPr>
            <a:endParaRPr lang="en-US" dirty="0"/>
          </a:p>
          <a:p>
            <a:pPr indent="-228600">
              <a:lnSpc>
                <a:spcPct val="110000"/>
              </a:lnSpc>
              <a:buFont typeface="Arial" panose="020B0604020202020204" pitchFamily="34" charset="0"/>
              <a:buChar char="•"/>
            </a:pPr>
            <a:endParaRPr lang="en-US" sz="1400" dirty="0"/>
          </a:p>
        </p:txBody>
      </p:sp>
      <p:pic>
        <p:nvPicPr>
          <p:cNvPr id="104" name="Picture 103">
            <a:extLst>
              <a:ext uri="{FF2B5EF4-FFF2-40B4-BE49-F238E27FC236}">
                <a16:creationId xmlns:a16="http://schemas.microsoft.com/office/drawing/2014/main" id="{DD8AF6BD-5D32-4F8F-98B6-05F8A4390CB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06" name="Straight Connector 105">
            <a:extLst>
              <a:ext uri="{FF2B5EF4-FFF2-40B4-BE49-F238E27FC236}">
                <a16:creationId xmlns:a16="http://schemas.microsoft.com/office/drawing/2014/main" id="{B47013E4-D33D-425E-B32E-DE7D5CB5F3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6" name="Dian numeron paikkamerkki 5">
            <a:extLst>
              <a:ext uri="{FF2B5EF4-FFF2-40B4-BE49-F238E27FC236}">
                <a16:creationId xmlns:a16="http://schemas.microsoft.com/office/drawing/2014/main" id="{E156D2B3-7E9C-4420-B43A-D69266AFED2C}"/>
              </a:ext>
            </a:extLst>
          </p:cNvPr>
          <p:cNvSpPr>
            <a:spLocks noGrp="1"/>
          </p:cNvSpPr>
          <p:nvPr>
            <p:ph type="sldNum" sz="quarter" idx="12"/>
          </p:nvPr>
        </p:nvSpPr>
        <p:spPr/>
        <p:txBody>
          <a:bodyPr/>
          <a:lstStyle/>
          <a:p>
            <a:pPr rtl="0"/>
            <a:fld id="{0FF54DE5-C571-48E8-A5BC-B369434E2F44}" type="slidenum">
              <a:rPr lang="fi-FI" noProof="0" smtClean="0"/>
              <a:pPr rtl="0"/>
              <a:t>10</a:t>
            </a:fld>
            <a:endParaRPr lang="fi-FI" noProof="0"/>
          </a:p>
        </p:txBody>
      </p:sp>
    </p:spTree>
    <p:extLst>
      <p:ext uri="{BB962C8B-B14F-4D97-AF65-F5344CB8AC3E}">
        <p14:creationId xmlns:p14="http://schemas.microsoft.com/office/powerpoint/2010/main" val="390334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pic>
        <p:nvPicPr>
          <p:cNvPr id="13" name="Picture 12">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9" name="Rectangle 18">
            <a:extLst>
              <a:ext uri="{FF2B5EF4-FFF2-40B4-BE49-F238E27FC236}">
                <a16:creationId xmlns:a16="http://schemas.microsoft.com/office/drawing/2014/main" id="{021A4066-B261-49FE-952E-A0FE3EE75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381B4579-E2EA-4BD7-94FF-0A0BEE135C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Otsikko 1">
            <a:extLst>
              <a:ext uri="{FF2B5EF4-FFF2-40B4-BE49-F238E27FC236}">
                <a16:creationId xmlns:a16="http://schemas.microsoft.com/office/drawing/2014/main" id="{3B087B79-85A7-4D9B-9E9B-330F48D63DF7}"/>
              </a:ext>
            </a:extLst>
          </p:cNvPr>
          <p:cNvSpPr>
            <a:spLocks noGrp="1"/>
          </p:cNvSpPr>
          <p:nvPr>
            <p:ph type="title"/>
          </p:nvPr>
        </p:nvSpPr>
        <p:spPr>
          <a:xfrm>
            <a:off x="1291078" y="534672"/>
            <a:ext cx="3950878" cy="986916"/>
          </a:xfrm>
        </p:spPr>
        <p:txBody>
          <a:bodyPr vert="horz" lIns="91440" tIns="45720" rIns="91440" bIns="45720" rtlCol="0" anchor="t">
            <a:normAutofit/>
          </a:bodyPr>
          <a:lstStyle/>
          <a:p>
            <a:r>
              <a:rPr lang="en-US" sz="2600" dirty="0" err="1"/>
              <a:t>Raitiovaunuongelma</a:t>
            </a:r>
            <a:r>
              <a:rPr lang="en-US" sz="2600" dirty="0"/>
              <a:t> </a:t>
            </a:r>
            <a:r>
              <a:rPr lang="en-US" sz="2600" dirty="0" err="1"/>
              <a:t>tänään</a:t>
            </a:r>
            <a:endParaRPr lang="en-US" sz="2600" dirty="0"/>
          </a:p>
        </p:txBody>
      </p:sp>
      <p:sp>
        <p:nvSpPr>
          <p:cNvPr id="23" name="Rectangle 22">
            <a:extLst>
              <a:ext uri="{FF2B5EF4-FFF2-40B4-BE49-F238E27FC236}">
                <a16:creationId xmlns:a16="http://schemas.microsoft.com/office/drawing/2014/main" id="{81958111-BC13-4D45-AB27-0C2C83F9BA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Tekstin paikkamerkki 3">
            <a:extLst>
              <a:ext uri="{FF2B5EF4-FFF2-40B4-BE49-F238E27FC236}">
                <a16:creationId xmlns:a16="http://schemas.microsoft.com/office/drawing/2014/main" id="{2D41AAB5-5300-4838-822A-F3D9B4B9B932}"/>
              </a:ext>
            </a:extLst>
          </p:cNvPr>
          <p:cNvSpPr>
            <a:spLocks noGrp="1"/>
          </p:cNvSpPr>
          <p:nvPr>
            <p:ph type="body" sz="half" idx="2"/>
          </p:nvPr>
        </p:nvSpPr>
        <p:spPr>
          <a:xfrm>
            <a:off x="443621" y="1782651"/>
            <a:ext cx="4691251" cy="4105941"/>
          </a:xfrm>
        </p:spPr>
        <p:txBody>
          <a:bodyPr vert="horz" lIns="91440" tIns="45720" rIns="91440" bIns="45720" rtlCol="0" anchor="t">
            <a:noAutofit/>
          </a:bodyPr>
          <a:lstStyle/>
          <a:p>
            <a:r>
              <a:rPr lang="fi-FI" dirty="0"/>
              <a:t>”Istut yksin itseajavan robottimaasturisi kyydissä … Yhtäkkiä edessä ajava auto painaa jarrut pohjaan …  Robottiautosi reagoi ennen kuin ehdit edes tajuta mitä tapahtuu. Kuulet renkaiden kirskuvan … Yhtäkkiä robottiautosi kääntää jyrkästi oikealle. … Ehdit kenties juuri ja juuri ymmärtää, että robottiautosi on arvioinut kuolonuhreja vaativan törmäyksen olevan väistämätön ja valinnut ohjaussuunnan, jossa uhriluku on pienin. Sinä. … Etiikassa tämä kysymys tunnetaan raitiovaunuongelmana …”</a:t>
            </a:r>
          </a:p>
          <a:p>
            <a:pPr lvl="2"/>
            <a:r>
              <a:rPr lang="fi-FI" sz="1800" dirty="0">
                <a:hlinkClick r:id="rId3"/>
              </a:rPr>
              <a:t>https://skrolli.fi/numerot/2019-4/</a:t>
            </a:r>
            <a:endParaRPr lang="fi-FI" sz="1800" dirty="0"/>
          </a:p>
          <a:p>
            <a:pPr indent="-228600">
              <a:buFont typeface="Arial" panose="020B0604020202020204" pitchFamily="34" charset="0"/>
              <a:buChar char="•"/>
            </a:pPr>
            <a:endParaRPr lang="fi-FI" dirty="0"/>
          </a:p>
          <a:p>
            <a:pPr indent="-228600">
              <a:buFont typeface="Arial" panose="020B0604020202020204" pitchFamily="34" charset="0"/>
              <a:buChar char="•"/>
            </a:pPr>
            <a:endParaRPr lang="en-US" dirty="0"/>
          </a:p>
        </p:txBody>
      </p:sp>
      <p:grpSp>
        <p:nvGrpSpPr>
          <p:cNvPr id="25" name="Group 24">
            <a:extLst>
              <a:ext uri="{FF2B5EF4-FFF2-40B4-BE49-F238E27FC236}">
                <a16:creationId xmlns:a16="http://schemas.microsoft.com/office/drawing/2014/main" id="{82188758-E18A-4CE5-9D03-F4BF5D887C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46003" y="583365"/>
            <a:chExt cx="6091790" cy="5181928"/>
          </a:xfrm>
        </p:grpSpPr>
        <p:sp>
          <p:nvSpPr>
            <p:cNvPr id="26" name="Rectangle 25">
              <a:extLst>
                <a:ext uri="{FF2B5EF4-FFF2-40B4-BE49-F238E27FC236}">
                  <a16:creationId xmlns:a16="http://schemas.microsoft.com/office/drawing/2014/main" id="{821513DD-C15F-4381-AEA6-ED9E5E218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ED2DE01-7F43-4858-85FC-27022DA78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Kuvan paikkamerkki 5">
            <a:extLst>
              <a:ext uri="{FF2B5EF4-FFF2-40B4-BE49-F238E27FC236}">
                <a16:creationId xmlns:a16="http://schemas.microsoft.com/office/drawing/2014/main" id="{BDE85909-19F7-459A-86E8-390B489943BB}"/>
              </a:ext>
            </a:extLst>
          </p:cNvPr>
          <p:cNvPicPr>
            <a:picLocks noGrp="1" noChangeAspect="1"/>
          </p:cNvPicPr>
          <p:nvPr>
            <p:ph type="pic" idx="1"/>
          </p:nvPr>
        </p:nvPicPr>
        <p:blipFill rotWithShape="1">
          <a:blip r:embed="rId4">
            <a:extLst>
              <a:ext uri="{28A0092B-C50C-407E-A947-70E740481C1C}">
                <a14:useLocalDpi xmlns:a14="http://schemas.microsoft.com/office/drawing/2010/main" val="0"/>
              </a:ext>
            </a:extLst>
          </a:blip>
          <a:srcRect l="12193" r="6472" b="-2"/>
          <a:stretch/>
        </p:blipFill>
        <p:spPr>
          <a:xfrm>
            <a:off x="6093926" y="1116345"/>
            <a:ext cx="4821551" cy="3866172"/>
          </a:xfrm>
          <a:prstGeom prst="rect">
            <a:avLst/>
          </a:prstGeom>
        </p:spPr>
      </p:pic>
      <p:pic>
        <p:nvPicPr>
          <p:cNvPr id="29" name="Picture 28">
            <a:extLst>
              <a:ext uri="{FF2B5EF4-FFF2-40B4-BE49-F238E27FC236}">
                <a16:creationId xmlns:a16="http://schemas.microsoft.com/office/drawing/2014/main" id="{D42F4933-2ECF-4EE5-BCE4-F19E3CA609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 name="Straight Connector 30">
            <a:extLst>
              <a:ext uri="{FF2B5EF4-FFF2-40B4-BE49-F238E27FC236}">
                <a16:creationId xmlns:a16="http://schemas.microsoft.com/office/drawing/2014/main" id="{C6FAC23C-014D-4AC5-AD1B-36F7D0E7EF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7" name="Dian numeron paikkamerkki 6">
            <a:extLst>
              <a:ext uri="{FF2B5EF4-FFF2-40B4-BE49-F238E27FC236}">
                <a16:creationId xmlns:a16="http://schemas.microsoft.com/office/drawing/2014/main" id="{246B4F03-80D8-4FB9-848F-1F6409825620}"/>
              </a:ext>
            </a:extLst>
          </p:cNvPr>
          <p:cNvSpPr>
            <a:spLocks noGrp="1"/>
          </p:cNvSpPr>
          <p:nvPr>
            <p:ph type="sldNum" sz="quarter" idx="12"/>
          </p:nvPr>
        </p:nvSpPr>
        <p:spPr/>
        <p:txBody>
          <a:bodyPr/>
          <a:lstStyle/>
          <a:p>
            <a:pPr rtl="0"/>
            <a:fld id="{0FF54DE5-C571-48E8-A5BC-B369434E2F44}" type="slidenum">
              <a:rPr lang="fi-FI" noProof="0" smtClean="0"/>
              <a:pPr rtl="0"/>
              <a:t>2</a:t>
            </a:fld>
            <a:endParaRPr lang="fi-FI" noProof="0"/>
          </a:p>
        </p:txBody>
      </p:sp>
    </p:spTree>
    <p:extLst>
      <p:ext uri="{BB962C8B-B14F-4D97-AF65-F5344CB8AC3E}">
        <p14:creationId xmlns:p14="http://schemas.microsoft.com/office/powerpoint/2010/main" val="3209222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8009DF6-3F8B-4899-9843-62FDEEFA2618}"/>
              </a:ext>
            </a:extLst>
          </p:cNvPr>
          <p:cNvSpPr>
            <a:spLocks noGrp="1"/>
          </p:cNvSpPr>
          <p:nvPr>
            <p:ph type="title"/>
          </p:nvPr>
        </p:nvSpPr>
        <p:spPr/>
        <p:txBody>
          <a:bodyPr/>
          <a:lstStyle/>
          <a:p>
            <a:r>
              <a:rPr lang="fi-FI" dirty="0"/>
              <a:t>Mikä on ajatuskoe? (1)</a:t>
            </a:r>
          </a:p>
        </p:txBody>
      </p:sp>
      <p:sp>
        <p:nvSpPr>
          <p:cNvPr id="3" name="Sisällön paikkamerkki 2">
            <a:extLst>
              <a:ext uri="{FF2B5EF4-FFF2-40B4-BE49-F238E27FC236}">
                <a16:creationId xmlns:a16="http://schemas.microsoft.com/office/drawing/2014/main" id="{B6627B5D-890C-4984-83FB-12C50D302E74}"/>
              </a:ext>
            </a:extLst>
          </p:cNvPr>
          <p:cNvSpPr>
            <a:spLocks noGrp="1"/>
          </p:cNvSpPr>
          <p:nvPr>
            <p:ph idx="1"/>
          </p:nvPr>
        </p:nvSpPr>
        <p:spPr/>
        <p:txBody>
          <a:bodyPr>
            <a:normAutofit/>
          </a:bodyPr>
          <a:lstStyle/>
          <a:p>
            <a:r>
              <a:rPr lang="fi-FI" b="1" dirty="0"/>
              <a:t>Määritelmä</a:t>
            </a:r>
            <a:r>
              <a:rPr lang="fi-FI" dirty="0"/>
              <a:t> ajatuksellinen koe, jonka tehtävänä on jäljitellä tieteellisten kokeiden metodia</a:t>
            </a:r>
          </a:p>
          <a:p>
            <a:r>
              <a:rPr lang="fi-FI" b="1" dirty="0"/>
              <a:t>Selite</a:t>
            </a:r>
            <a:r>
              <a:rPr lang="fi-FI" dirty="0"/>
              <a:t> Filosofiassa ajatuskokeet ovat olleet usein käytetty tapa kartoittaa ja koetella jotakin ideaa. Tieteellisten kokeiden päämäärä on eristää ratkaisevat muuttujat eli ne tekijät, jotka läsnä ollessaan aiheuttavat määrävaikutuksen, jota niiden puutteessa ei tapahtuisi ja joka tapahtuu niiden ollessa läsnä. </a:t>
            </a:r>
            <a:r>
              <a:rPr lang="fi-FI"/>
              <a:t>Filosofisissa </a:t>
            </a:r>
            <a:r>
              <a:rPr lang="fi-FI" dirty="0"/>
              <a:t>ajatuskokeissa testattavia muuttujia ei tarvitse tai voi eristää, vaan muuttujia muutetaan ainoastaan mielikuvituksessa.</a:t>
            </a:r>
          </a:p>
        </p:txBody>
      </p:sp>
      <p:sp>
        <p:nvSpPr>
          <p:cNvPr id="6" name="Dian numeron paikkamerkki 5">
            <a:extLst>
              <a:ext uri="{FF2B5EF4-FFF2-40B4-BE49-F238E27FC236}">
                <a16:creationId xmlns:a16="http://schemas.microsoft.com/office/drawing/2014/main" id="{45F71DFE-9CA8-4E41-8864-C42065ED4570}"/>
              </a:ext>
            </a:extLst>
          </p:cNvPr>
          <p:cNvSpPr>
            <a:spLocks noGrp="1"/>
          </p:cNvSpPr>
          <p:nvPr>
            <p:ph type="sldNum" sz="quarter" idx="12"/>
          </p:nvPr>
        </p:nvSpPr>
        <p:spPr/>
        <p:txBody>
          <a:bodyPr/>
          <a:lstStyle/>
          <a:p>
            <a:pPr rtl="0"/>
            <a:fld id="{0FF54DE5-C571-48E8-A5BC-B369434E2F44}" type="slidenum">
              <a:rPr lang="fi-FI" noProof="0" smtClean="0"/>
              <a:t>3</a:t>
            </a:fld>
            <a:endParaRPr lang="fi-FI" noProof="0"/>
          </a:p>
        </p:txBody>
      </p:sp>
    </p:spTree>
    <p:extLst>
      <p:ext uri="{BB962C8B-B14F-4D97-AF65-F5344CB8AC3E}">
        <p14:creationId xmlns:p14="http://schemas.microsoft.com/office/powerpoint/2010/main" val="4263087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8009DF6-3F8B-4899-9843-62FDEEFA2618}"/>
              </a:ext>
            </a:extLst>
          </p:cNvPr>
          <p:cNvSpPr>
            <a:spLocks noGrp="1"/>
          </p:cNvSpPr>
          <p:nvPr>
            <p:ph type="title"/>
          </p:nvPr>
        </p:nvSpPr>
        <p:spPr/>
        <p:txBody>
          <a:bodyPr/>
          <a:lstStyle/>
          <a:p>
            <a:r>
              <a:rPr lang="fi-FI" dirty="0"/>
              <a:t>Mikä on ajatuskoe? (2)</a:t>
            </a:r>
          </a:p>
        </p:txBody>
      </p:sp>
      <p:sp>
        <p:nvSpPr>
          <p:cNvPr id="3" name="Sisällön paikkamerkki 2">
            <a:extLst>
              <a:ext uri="{FF2B5EF4-FFF2-40B4-BE49-F238E27FC236}">
                <a16:creationId xmlns:a16="http://schemas.microsoft.com/office/drawing/2014/main" id="{B6627B5D-890C-4984-83FB-12C50D302E74}"/>
              </a:ext>
            </a:extLst>
          </p:cNvPr>
          <p:cNvSpPr>
            <a:spLocks noGrp="1"/>
          </p:cNvSpPr>
          <p:nvPr>
            <p:ph idx="1"/>
          </p:nvPr>
        </p:nvSpPr>
        <p:spPr/>
        <p:txBody>
          <a:bodyPr>
            <a:normAutofit/>
          </a:bodyPr>
          <a:lstStyle/>
          <a:p>
            <a:r>
              <a:rPr lang="fi-FI" dirty="0"/>
              <a:t>Yksi tunnettu ajatuskoe on mahdollinen maailma, jossa kuvitellaan minkälaisia vaihtoehtoiset maailmat voisivat olla. Tätä argumenttia on käyttänyt mm. G. W. </a:t>
            </a:r>
            <a:r>
              <a:rPr lang="fi-FI" dirty="0" err="1"/>
              <a:t>Leibniz</a:t>
            </a:r>
            <a:r>
              <a:rPr lang="fi-FI" dirty="0"/>
              <a:t> (1646-1716) ja Hilary </a:t>
            </a:r>
            <a:r>
              <a:rPr lang="fi-FI" dirty="0" err="1"/>
              <a:t>Putnam</a:t>
            </a:r>
            <a:r>
              <a:rPr lang="fi-FI" dirty="0"/>
              <a:t> (1926-), joka kuvitteli vaihtoehtoisen maailman, joka oli muuten samanlainen kuin omamme paitsi että vesi-nimitys koski muuta kemiallista yhdistettä kuin meidän tuntemamme. Tällä tavoin </a:t>
            </a:r>
            <a:r>
              <a:rPr lang="fi-FI" dirty="0" err="1"/>
              <a:t>Putnam</a:t>
            </a:r>
            <a:r>
              <a:rPr lang="fi-FI" dirty="0"/>
              <a:t> kykeni osoittamaan, että sama nimitys ei tarkoita sitä, että kyseessä on sama asia.</a:t>
            </a:r>
          </a:p>
          <a:p>
            <a:r>
              <a:rPr lang="fi-FI" dirty="0"/>
              <a:t>Tieteen termipankki 3.9.2021: </a:t>
            </a:r>
            <a:r>
              <a:rPr lang="fi-FI" dirty="0" err="1"/>
              <a:t>Filosofia:ajatuskoe</a:t>
            </a:r>
            <a:r>
              <a:rPr lang="fi-FI" dirty="0"/>
              <a:t>. (Tarkka osoite: </a:t>
            </a:r>
            <a:r>
              <a:rPr lang="fi-FI" dirty="0">
                <a:hlinkClick r:id="rId2"/>
              </a:rPr>
              <a:t>https://tieteentermipankki.fi/wiki/Filosofia:ajatuskoe</a:t>
            </a:r>
            <a:r>
              <a:rPr lang="fi-FI" dirty="0"/>
              <a:t>.)</a:t>
            </a:r>
          </a:p>
        </p:txBody>
      </p:sp>
      <p:sp>
        <p:nvSpPr>
          <p:cNvPr id="6" name="Dian numeron paikkamerkki 5">
            <a:extLst>
              <a:ext uri="{FF2B5EF4-FFF2-40B4-BE49-F238E27FC236}">
                <a16:creationId xmlns:a16="http://schemas.microsoft.com/office/drawing/2014/main" id="{5E4C1FBA-8D8C-4B99-A3CB-1FC0DB1B979E}"/>
              </a:ext>
            </a:extLst>
          </p:cNvPr>
          <p:cNvSpPr>
            <a:spLocks noGrp="1"/>
          </p:cNvSpPr>
          <p:nvPr>
            <p:ph type="sldNum" sz="quarter" idx="12"/>
          </p:nvPr>
        </p:nvSpPr>
        <p:spPr/>
        <p:txBody>
          <a:bodyPr/>
          <a:lstStyle/>
          <a:p>
            <a:pPr rtl="0"/>
            <a:fld id="{0FF54DE5-C571-48E8-A5BC-B369434E2F44}" type="slidenum">
              <a:rPr lang="fi-FI" noProof="0" smtClean="0"/>
              <a:t>4</a:t>
            </a:fld>
            <a:endParaRPr lang="fi-FI" noProof="0"/>
          </a:p>
        </p:txBody>
      </p:sp>
    </p:spTree>
    <p:extLst>
      <p:ext uri="{BB962C8B-B14F-4D97-AF65-F5344CB8AC3E}">
        <p14:creationId xmlns:p14="http://schemas.microsoft.com/office/powerpoint/2010/main" val="3408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33B2052-D1FC-4920-8D08-29F64B3404D1}"/>
              </a:ext>
            </a:extLst>
          </p:cNvPr>
          <p:cNvSpPr>
            <a:spLocks noGrp="1"/>
          </p:cNvSpPr>
          <p:nvPr>
            <p:ph type="title"/>
          </p:nvPr>
        </p:nvSpPr>
        <p:spPr/>
        <p:txBody>
          <a:bodyPr/>
          <a:lstStyle/>
          <a:p>
            <a:r>
              <a:rPr lang="fi-FI" dirty="0"/>
              <a:t>Filosofisten ajatuskokeiden luonne</a:t>
            </a:r>
          </a:p>
        </p:txBody>
      </p:sp>
      <p:sp>
        <p:nvSpPr>
          <p:cNvPr id="3" name="Sisällön paikkamerkki 2">
            <a:extLst>
              <a:ext uri="{FF2B5EF4-FFF2-40B4-BE49-F238E27FC236}">
                <a16:creationId xmlns:a16="http://schemas.microsoft.com/office/drawing/2014/main" id="{30F12FEB-4680-4B24-BD3C-1B3F05C4CB90}"/>
              </a:ext>
            </a:extLst>
          </p:cNvPr>
          <p:cNvSpPr>
            <a:spLocks noGrp="1"/>
          </p:cNvSpPr>
          <p:nvPr>
            <p:ph idx="1"/>
          </p:nvPr>
        </p:nvSpPr>
        <p:spPr/>
        <p:txBody>
          <a:bodyPr>
            <a:noAutofit/>
          </a:bodyPr>
          <a:lstStyle/>
          <a:p>
            <a:pPr>
              <a:lnSpc>
                <a:spcPct val="100000"/>
              </a:lnSpc>
              <a:spcBef>
                <a:spcPts val="600"/>
              </a:spcBef>
            </a:pPr>
            <a:r>
              <a:rPr lang="fi-FI" dirty="0"/>
              <a:t>Filosofian tutkimuskohteita ei tutkita kokeellisesti havaintoja tehden (empiirisesti)</a:t>
            </a:r>
          </a:p>
          <a:p>
            <a:pPr>
              <a:lnSpc>
                <a:spcPct val="100000"/>
              </a:lnSpc>
              <a:spcBef>
                <a:spcPts val="600"/>
              </a:spcBef>
            </a:pPr>
            <a:r>
              <a:rPr lang="fi-FI" dirty="0"/>
              <a:t>Filosofiset ongelmat ovat luonteeltaan käsitteellisiä ja yleisiä (abstrakteja).</a:t>
            </a:r>
          </a:p>
          <a:p>
            <a:pPr>
              <a:lnSpc>
                <a:spcPct val="100000"/>
              </a:lnSpc>
              <a:spcBef>
                <a:spcPts val="600"/>
              </a:spcBef>
            </a:pPr>
            <a:r>
              <a:rPr lang="fi-FI" dirty="0"/>
              <a:t>Tämän takia filosofiassa hyödynnetään </a:t>
            </a:r>
            <a:r>
              <a:rPr lang="fi-FI" b="1" dirty="0"/>
              <a:t>ajatuskokeita</a:t>
            </a:r>
            <a:r>
              <a:rPr lang="fi-FI" dirty="0"/>
              <a:t>:</a:t>
            </a:r>
          </a:p>
          <a:p>
            <a:pPr>
              <a:lnSpc>
                <a:spcPct val="100000"/>
              </a:lnSpc>
              <a:spcBef>
                <a:spcPts val="600"/>
              </a:spcBef>
            </a:pPr>
            <a:r>
              <a:rPr lang="fi-FI" dirty="0"/>
              <a:t>Ajatuskokeissa jokin asia tai väite oletetaan todeksi ja pohditaan kuvitteellisesti sen seurauksia ("jos on niin, että...") (”nojatuolifilosofia”). </a:t>
            </a:r>
          </a:p>
          <a:p>
            <a:pPr>
              <a:lnSpc>
                <a:spcPct val="100000"/>
              </a:lnSpc>
              <a:spcBef>
                <a:spcPts val="600"/>
              </a:spcBef>
            </a:pPr>
            <a:r>
              <a:rPr lang="fi-FI" dirty="0"/>
              <a:t>Pyrkimyksenä mielikuvituksen herättäminen, monimutkaistenkin ajatusrakennelmien ymmärtäminen, käsitteiden tarkentaminen ja ajattelussamme piilevien mahdollisten ristiriitojen löytäminen.</a:t>
            </a:r>
          </a:p>
          <a:p>
            <a:pPr>
              <a:lnSpc>
                <a:spcPct val="100000"/>
              </a:lnSpc>
              <a:spcBef>
                <a:spcPts val="600"/>
              </a:spcBef>
            </a:pPr>
            <a:r>
              <a:rPr lang="fi-FI" dirty="0"/>
              <a:t>Ajatuskokeiden täytyy olla kuviteltavissa olevia (periaatteessa mahdollisia).</a:t>
            </a:r>
          </a:p>
        </p:txBody>
      </p:sp>
      <p:sp>
        <p:nvSpPr>
          <p:cNvPr id="6" name="Dian numeron paikkamerkki 5">
            <a:extLst>
              <a:ext uri="{FF2B5EF4-FFF2-40B4-BE49-F238E27FC236}">
                <a16:creationId xmlns:a16="http://schemas.microsoft.com/office/drawing/2014/main" id="{E3C9AAB2-12A4-481E-A9ED-64DF59414258}"/>
              </a:ext>
            </a:extLst>
          </p:cNvPr>
          <p:cNvSpPr>
            <a:spLocks noGrp="1"/>
          </p:cNvSpPr>
          <p:nvPr>
            <p:ph type="sldNum" sz="quarter" idx="12"/>
          </p:nvPr>
        </p:nvSpPr>
        <p:spPr/>
        <p:txBody>
          <a:bodyPr/>
          <a:lstStyle/>
          <a:p>
            <a:pPr rtl="0"/>
            <a:fld id="{0FF54DE5-C571-48E8-A5BC-B369434E2F44}" type="slidenum">
              <a:rPr lang="fi-FI" noProof="0" smtClean="0"/>
              <a:t>5</a:t>
            </a:fld>
            <a:endParaRPr lang="fi-FI" noProof="0"/>
          </a:p>
        </p:txBody>
      </p:sp>
    </p:spTree>
    <p:extLst>
      <p:ext uri="{BB962C8B-B14F-4D97-AF65-F5344CB8AC3E}">
        <p14:creationId xmlns:p14="http://schemas.microsoft.com/office/powerpoint/2010/main" val="543726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6" name="Rectangle 85">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pic>
        <p:nvPicPr>
          <p:cNvPr id="88" name="Picture 87">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90" name="Straight Connector 89">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94" name="Rectangle 93">
            <a:extLst>
              <a:ext uri="{FF2B5EF4-FFF2-40B4-BE49-F238E27FC236}">
                <a16:creationId xmlns:a16="http://schemas.microsoft.com/office/drawing/2014/main" id="{E8E51B09-2B9E-4D82-A5F8-29F85CBE2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59240118-40F3-4A1C-85DC-4E58525CB6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98" name="Group 97">
            <a:extLst>
              <a:ext uri="{FF2B5EF4-FFF2-40B4-BE49-F238E27FC236}">
                <a16:creationId xmlns:a16="http://schemas.microsoft.com/office/drawing/2014/main" id="{C269951F-7B8C-4336-BC68-9BA9843CED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9" y="482171"/>
            <a:ext cx="4074533" cy="5149101"/>
            <a:chOff x="7463259" y="583365"/>
            <a:chExt cx="4074533" cy="5181928"/>
          </a:xfrm>
        </p:grpSpPr>
        <p:sp>
          <p:nvSpPr>
            <p:cNvPr id="99" name="Rectangle 98">
              <a:extLst>
                <a:ext uri="{FF2B5EF4-FFF2-40B4-BE49-F238E27FC236}">
                  <a16:creationId xmlns:a16="http://schemas.microsoft.com/office/drawing/2014/main" id="{CFD48101-E230-4669-8C1B-39BAAB2BB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A18FA112-D8F0-41D3-9171-B0A3110E2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02" name="Straight Connector 101">
            <a:extLst>
              <a:ext uri="{FF2B5EF4-FFF2-40B4-BE49-F238E27FC236}">
                <a16:creationId xmlns:a16="http://schemas.microsoft.com/office/drawing/2014/main" id="{A9087EE4-E285-4C8E-AC5F-CAE7D1FDE3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90359"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Otsikko 1">
            <a:extLst>
              <a:ext uri="{FF2B5EF4-FFF2-40B4-BE49-F238E27FC236}">
                <a16:creationId xmlns:a16="http://schemas.microsoft.com/office/drawing/2014/main" id="{3B087B79-85A7-4D9B-9E9B-330F48D63DF7}"/>
              </a:ext>
            </a:extLst>
          </p:cNvPr>
          <p:cNvSpPr>
            <a:spLocks noGrp="1"/>
          </p:cNvSpPr>
          <p:nvPr>
            <p:ph type="title"/>
          </p:nvPr>
        </p:nvSpPr>
        <p:spPr>
          <a:xfrm>
            <a:off x="5188043" y="804520"/>
            <a:ext cx="5550355" cy="1049235"/>
          </a:xfrm>
        </p:spPr>
        <p:txBody>
          <a:bodyPr vert="horz" lIns="91440" tIns="45720" rIns="91440" bIns="45720" rtlCol="0" anchor="t">
            <a:normAutofit/>
          </a:bodyPr>
          <a:lstStyle/>
          <a:p>
            <a:br>
              <a:rPr lang="en-US" sz="2200" dirty="0"/>
            </a:br>
            <a:r>
              <a:rPr lang="en-US" sz="2200" dirty="0" err="1"/>
              <a:t>herakleitos</a:t>
            </a:r>
            <a:br>
              <a:rPr lang="en-US" sz="2200" dirty="0"/>
            </a:br>
            <a:endParaRPr lang="en-US" sz="2200" dirty="0"/>
          </a:p>
        </p:txBody>
      </p:sp>
      <p:pic>
        <p:nvPicPr>
          <p:cNvPr id="14" name="Kuvan paikkamerkki 13" descr="Kuva, joka sisältää kohteen teksti, kirja&#10;&#10;Kuvaus luotu automaattisesti">
            <a:extLst>
              <a:ext uri="{FF2B5EF4-FFF2-40B4-BE49-F238E27FC236}">
                <a16:creationId xmlns:a16="http://schemas.microsoft.com/office/drawing/2014/main" id="{44EC1228-F54B-4678-B0AB-7BFDCB98AA30}"/>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6770" r="29064" b="3"/>
          <a:stretch/>
        </p:blipFill>
        <p:spPr>
          <a:xfrm>
            <a:off x="1285438" y="1116345"/>
            <a:ext cx="2799103" cy="3866172"/>
          </a:xfrm>
          <a:prstGeom prst="rect">
            <a:avLst/>
          </a:prstGeom>
        </p:spPr>
      </p:pic>
      <p:sp>
        <p:nvSpPr>
          <p:cNvPr id="4" name="Tekstin paikkamerkki 3">
            <a:extLst>
              <a:ext uri="{FF2B5EF4-FFF2-40B4-BE49-F238E27FC236}">
                <a16:creationId xmlns:a16="http://schemas.microsoft.com/office/drawing/2014/main" id="{2D41AAB5-5300-4838-822A-F3D9B4B9B932}"/>
              </a:ext>
            </a:extLst>
          </p:cNvPr>
          <p:cNvSpPr>
            <a:spLocks noGrp="1"/>
          </p:cNvSpPr>
          <p:nvPr>
            <p:ph type="body" sz="half" idx="2"/>
          </p:nvPr>
        </p:nvSpPr>
        <p:spPr>
          <a:xfrm>
            <a:off x="5188043" y="2015732"/>
            <a:ext cx="6448786" cy="3450613"/>
          </a:xfrm>
        </p:spPr>
        <p:txBody>
          <a:bodyPr vert="horz" lIns="91440" tIns="45720" rIns="91440" bIns="45720" rtlCol="0" anchor="t">
            <a:normAutofit fontScale="92500" lnSpcReduction="20000"/>
          </a:bodyPr>
          <a:lstStyle/>
          <a:p>
            <a:pPr marL="180000" indent="-180000">
              <a:lnSpc>
                <a:spcPct val="110000"/>
              </a:lnSpc>
              <a:spcBef>
                <a:spcPts val="0"/>
              </a:spcBef>
              <a:buFont typeface="Arial" panose="020B0604020202020204" pitchFamily="34" charset="0"/>
              <a:buChar char="•"/>
            </a:pPr>
            <a:r>
              <a:rPr lang="en-US" sz="1900" dirty="0" err="1"/>
              <a:t>Ajatuskokeiden</a:t>
            </a:r>
            <a:r>
              <a:rPr lang="en-US" sz="1900" dirty="0"/>
              <a:t> </a:t>
            </a:r>
            <a:r>
              <a:rPr lang="en-US" sz="1900" dirty="0" err="1"/>
              <a:t>kaltaisten</a:t>
            </a:r>
            <a:r>
              <a:rPr lang="en-US" sz="1900" dirty="0"/>
              <a:t> </a:t>
            </a:r>
            <a:r>
              <a:rPr lang="en-US" sz="1900" dirty="0" err="1"/>
              <a:t>tarinallisten</a:t>
            </a:r>
            <a:r>
              <a:rPr lang="en-US" sz="1900" dirty="0"/>
              <a:t> </a:t>
            </a:r>
            <a:r>
              <a:rPr lang="en-US" sz="1900" dirty="0" err="1"/>
              <a:t>esimerkkien</a:t>
            </a:r>
            <a:r>
              <a:rPr lang="en-US" sz="1900" dirty="0"/>
              <a:t> </a:t>
            </a:r>
            <a:r>
              <a:rPr lang="en-US" sz="1900" dirty="0" err="1"/>
              <a:t>esittäminen</a:t>
            </a:r>
            <a:r>
              <a:rPr lang="en-US" sz="1900" dirty="0"/>
              <a:t> </a:t>
            </a:r>
            <a:r>
              <a:rPr lang="en-US" sz="1900" dirty="0" err="1"/>
              <a:t>filosofisen</a:t>
            </a:r>
            <a:r>
              <a:rPr lang="en-US" sz="1900" dirty="0"/>
              <a:t> </a:t>
            </a:r>
            <a:r>
              <a:rPr lang="en-US" sz="1900" dirty="0" err="1"/>
              <a:t>argumentaation</a:t>
            </a:r>
            <a:r>
              <a:rPr lang="en-US" sz="1900" dirty="0"/>
              <a:t> </a:t>
            </a:r>
            <a:r>
              <a:rPr lang="en-US" sz="1900" dirty="0" err="1"/>
              <a:t>yhteydessä</a:t>
            </a:r>
            <a:r>
              <a:rPr lang="en-US" sz="1900" dirty="0"/>
              <a:t> </a:t>
            </a:r>
            <a:r>
              <a:rPr lang="en-US" sz="1900" dirty="0" err="1"/>
              <a:t>oli</a:t>
            </a:r>
            <a:r>
              <a:rPr lang="en-US" sz="1900" dirty="0"/>
              <a:t> </a:t>
            </a:r>
            <a:r>
              <a:rPr lang="en-US" sz="1900" dirty="0" err="1"/>
              <a:t>suosittua</a:t>
            </a:r>
            <a:r>
              <a:rPr lang="en-US" sz="1900" dirty="0"/>
              <a:t> jo </a:t>
            </a:r>
            <a:r>
              <a:rPr lang="en-US" sz="1900" dirty="0" err="1"/>
              <a:t>antiikin</a:t>
            </a:r>
            <a:r>
              <a:rPr lang="en-US" sz="1900" dirty="0"/>
              <a:t> </a:t>
            </a:r>
            <a:r>
              <a:rPr lang="en-US" sz="1900" dirty="0" err="1"/>
              <a:t>Kreikassa</a:t>
            </a:r>
            <a:r>
              <a:rPr lang="en-US" sz="1900" dirty="0"/>
              <a:t>.</a:t>
            </a:r>
          </a:p>
          <a:p>
            <a:pPr marL="180000" indent="-180000">
              <a:lnSpc>
                <a:spcPct val="110000"/>
              </a:lnSpc>
              <a:spcBef>
                <a:spcPts val="0"/>
              </a:spcBef>
              <a:buFont typeface="Arial" panose="020B0604020202020204" pitchFamily="34" charset="0"/>
              <a:buChar char="•"/>
            </a:pPr>
            <a:r>
              <a:rPr lang="en-US" sz="1900" dirty="0" err="1"/>
              <a:t>Tuolloin</a:t>
            </a:r>
            <a:r>
              <a:rPr lang="en-US" sz="1900" dirty="0"/>
              <a:t> </a:t>
            </a:r>
            <a:r>
              <a:rPr lang="en-US" sz="1900" dirty="0" err="1"/>
              <a:t>modernille</a:t>
            </a:r>
            <a:r>
              <a:rPr lang="en-US" sz="1900" dirty="0"/>
              <a:t> </a:t>
            </a:r>
            <a:r>
              <a:rPr lang="en-US" sz="1900" dirty="0" err="1"/>
              <a:t>tieteelle</a:t>
            </a:r>
            <a:r>
              <a:rPr lang="en-US" sz="1900" dirty="0"/>
              <a:t> </a:t>
            </a:r>
            <a:r>
              <a:rPr lang="en-US" sz="1900" dirty="0" err="1"/>
              <a:t>tutut</a:t>
            </a:r>
            <a:r>
              <a:rPr lang="en-US" sz="1900" dirty="0"/>
              <a:t> ”</a:t>
            </a:r>
            <a:r>
              <a:rPr lang="en-US" sz="1900" dirty="0" err="1"/>
              <a:t>kokeet</a:t>
            </a:r>
            <a:r>
              <a:rPr lang="en-US" sz="1900" dirty="0"/>
              <a:t>” </a:t>
            </a:r>
            <a:r>
              <a:rPr lang="en-US" sz="1900" dirty="0" err="1"/>
              <a:t>eivät</a:t>
            </a:r>
            <a:r>
              <a:rPr lang="en-US" sz="1900" dirty="0"/>
              <a:t> </a:t>
            </a:r>
            <a:r>
              <a:rPr lang="en-US" sz="1900" dirty="0" err="1"/>
              <a:t>olleet</a:t>
            </a:r>
            <a:r>
              <a:rPr lang="en-US" sz="1900" dirty="0"/>
              <a:t> </a:t>
            </a:r>
            <a:r>
              <a:rPr lang="en-US" sz="1900" dirty="0" err="1"/>
              <a:t>sen</a:t>
            </a:r>
            <a:r>
              <a:rPr lang="en-US" sz="1900" dirty="0"/>
              <a:t> </a:t>
            </a:r>
            <a:r>
              <a:rPr lang="en-US" sz="1900" dirty="0" err="1"/>
              <a:t>enempää</a:t>
            </a:r>
            <a:r>
              <a:rPr lang="en-US" sz="1900" dirty="0"/>
              <a:t> </a:t>
            </a:r>
            <a:r>
              <a:rPr lang="en-US" sz="1900" dirty="0" err="1"/>
              <a:t>käsitteellistettyjä</a:t>
            </a:r>
            <a:r>
              <a:rPr lang="en-US" sz="1900" dirty="0"/>
              <a:t> </a:t>
            </a:r>
            <a:r>
              <a:rPr lang="en-US" sz="1900" dirty="0" err="1"/>
              <a:t>kuin</a:t>
            </a:r>
            <a:r>
              <a:rPr lang="en-US" sz="1900" dirty="0"/>
              <a:t> </a:t>
            </a:r>
            <a:r>
              <a:rPr lang="en-US" sz="1900" dirty="0" err="1"/>
              <a:t>ajatuskokeetkaan</a:t>
            </a:r>
            <a:r>
              <a:rPr lang="en-US" sz="1900" dirty="0"/>
              <a:t>. </a:t>
            </a:r>
          </a:p>
          <a:p>
            <a:pPr marL="180000" indent="-180000">
              <a:lnSpc>
                <a:spcPct val="110000"/>
              </a:lnSpc>
              <a:spcBef>
                <a:spcPts val="0"/>
              </a:spcBef>
              <a:buFont typeface="Arial" panose="020B0604020202020204" pitchFamily="34" charset="0"/>
              <a:buChar char="•"/>
            </a:pPr>
            <a:r>
              <a:rPr lang="en-US" sz="1900" dirty="0"/>
              <a:t>Yksi </a:t>
            </a:r>
            <a:r>
              <a:rPr lang="en-US" sz="1900" dirty="0" err="1"/>
              <a:t>tunnettu</a:t>
            </a:r>
            <a:r>
              <a:rPr lang="en-US" sz="1900" dirty="0"/>
              <a:t> </a:t>
            </a:r>
            <a:r>
              <a:rPr lang="en-US" sz="1900" dirty="0" err="1"/>
              <a:t>antiikin</a:t>
            </a:r>
            <a:r>
              <a:rPr lang="en-US" sz="1900" dirty="0"/>
              <a:t> </a:t>
            </a:r>
            <a:r>
              <a:rPr lang="en-US" sz="1900" dirty="0" err="1"/>
              <a:t>ajatuskoe</a:t>
            </a:r>
            <a:r>
              <a:rPr lang="en-US" sz="1900" dirty="0"/>
              <a:t> on </a:t>
            </a:r>
            <a:r>
              <a:rPr lang="en-US" sz="1900" dirty="0" err="1"/>
              <a:t>Herakleitoksen</a:t>
            </a:r>
            <a:r>
              <a:rPr lang="en-US" sz="1900" dirty="0"/>
              <a:t> (n. 500 </a:t>
            </a:r>
            <a:r>
              <a:rPr lang="en-US" sz="1900" dirty="0" err="1"/>
              <a:t>eaa</a:t>
            </a:r>
            <a:r>
              <a:rPr lang="en-US" sz="1900" dirty="0"/>
              <a:t>.) ”</a:t>
            </a:r>
            <a:r>
              <a:rPr lang="en-US" sz="1900" dirty="0" err="1"/>
              <a:t>virtaava</a:t>
            </a:r>
            <a:r>
              <a:rPr lang="en-US" sz="1900" dirty="0"/>
              <a:t> </a:t>
            </a:r>
            <a:r>
              <a:rPr lang="en-US" sz="1900" dirty="0" err="1"/>
              <a:t>joki</a:t>
            </a:r>
            <a:r>
              <a:rPr lang="en-US" sz="1900" dirty="0"/>
              <a:t>” (”</a:t>
            </a:r>
            <a:r>
              <a:rPr lang="en-US" sz="1900" dirty="0" err="1"/>
              <a:t>kaikki</a:t>
            </a:r>
            <a:r>
              <a:rPr lang="en-US" sz="1900" dirty="0"/>
              <a:t> </a:t>
            </a:r>
            <a:r>
              <a:rPr lang="en-US" sz="1900" dirty="0" err="1"/>
              <a:t>virtaa</a:t>
            </a:r>
            <a:r>
              <a:rPr lang="en-US" sz="1900" dirty="0"/>
              <a:t>” – ”</a:t>
            </a:r>
            <a:r>
              <a:rPr lang="en-US" sz="1900" dirty="0" err="1"/>
              <a:t>panta</a:t>
            </a:r>
            <a:r>
              <a:rPr lang="en-US" sz="1900" dirty="0"/>
              <a:t> </a:t>
            </a:r>
            <a:r>
              <a:rPr lang="en-US" sz="1900" dirty="0" err="1"/>
              <a:t>rhei</a:t>
            </a:r>
            <a:r>
              <a:rPr lang="en-US" sz="1900" dirty="0"/>
              <a:t>”). </a:t>
            </a:r>
          </a:p>
          <a:p>
            <a:pPr marL="180000" indent="-180000">
              <a:lnSpc>
                <a:spcPct val="110000"/>
              </a:lnSpc>
              <a:spcBef>
                <a:spcPts val="0"/>
              </a:spcBef>
              <a:buFont typeface="Arial" panose="020B0604020202020204" pitchFamily="34" charset="0"/>
              <a:buChar char="•"/>
            </a:pPr>
            <a:r>
              <a:rPr lang="en-US" sz="1900" dirty="0" err="1"/>
              <a:t>Herakleitos</a:t>
            </a:r>
            <a:r>
              <a:rPr lang="en-US" sz="1900" dirty="0"/>
              <a:t> </a:t>
            </a:r>
            <a:r>
              <a:rPr lang="en-US" sz="1900" dirty="0" err="1"/>
              <a:t>esittää</a:t>
            </a:r>
            <a:r>
              <a:rPr lang="en-US" sz="1900" dirty="0"/>
              <a:t>, </a:t>
            </a:r>
            <a:r>
              <a:rPr lang="en-US" sz="1900" dirty="0" err="1"/>
              <a:t>että</a:t>
            </a:r>
            <a:r>
              <a:rPr lang="en-US" sz="1900" dirty="0"/>
              <a:t> on </a:t>
            </a:r>
            <a:r>
              <a:rPr lang="en-US" sz="1900" dirty="0" err="1"/>
              <a:t>mahdotonta</a:t>
            </a:r>
            <a:r>
              <a:rPr lang="en-US" sz="1900" dirty="0"/>
              <a:t> </a:t>
            </a:r>
            <a:r>
              <a:rPr lang="en-US" sz="1900" dirty="0" err="1"/>
              <a:t>astua</a:t>
            </a:r>
            <a:r>
              <a:rPr lang="en-US" sz="1900" dirty="0"/>
              <a:t> </a:t>
            </a:r>
            <a:r>
              <a:rPr lang="en-US" sz="1900" dirty="0" err="1"/>
              <a:t>samaan</a:t>
            </a:r>
            <a:r>
              <a:rPr lang="en-US" sz="1900" dirty="0"/>
              <a:t> </a:t>
            </a:r>
            <a:r>
              <a:rPr lang="en-US" sz="1900" dirty="0" err="1"/>
              <a:t>jokeen</a:t>
            </a:r>
            <a:r>
              <a:rPr lang="en-US" sz="1900" dirty="0"/>
              <a:t> </a:t>
            </a:r>
            <a:r>
              <a:rPr lang="en-US" sz="1900" dirty="0" err="1"/>
              <a:t>uudestaan</a:t>
            </a:r>
            <a:r>
              <a:rPr lang="en-US" sz="1900" dirty="0"/>
              <a:t>, </a:t>
            </a:r>
            <a:r>
              <a:rPr lang="en-US" sz="1900" dirty="0" err="1"/>
              <a:t>sillä</a:t>
            </a:r>
            <a:r>
              <a:rPr lang="en-US" sz="1900" dirty="0"/>
              <a:t> </a:t>
            </a:r>
            <a:r>
              <a:rPr lang="en-US" sz="1900" dirty="0" err="1"/>
              <a:t>kaikki</a:t>
            </a:r>
            <a:r>
              <a:rPr lang="en-US" sz="1900" dirty="0"/>
              <a:t> </a:t>
            </a:r>
            <a:r>
              <a:rPr lang="en-US" sz="1900" dirty="0" err="1"/>
              <a:t>oleva</a:t>
            </a:r>
            <a:r>
              <a:rPr lang="en-US" sz="1900" dirty="0"/>
              <a:t> on </a:t>
            </a:r>
            <a:r>
              <a:rPr lang="en-US" sz="1900" dirty="0" err="1"/>
              <a:t>liikkeessä</a:t>
            </a:r>
            <a:r>
              <a:rPr lang="en-US" sz="1900" dirty="0"/>
              <a:t>. </a:t>
            </a:r>
          </a:p>
          <a:p>
            <a:pPr marL="180000" indent="-180000">
              <a:lnSpc>
                <a:spcPct val="110000"/>
              </a:lnSpc>
              <a:spcBef>
                <a:spcPts val="0"/>
              </a:spcBef>
              <a:buFont typeface="Arial" panose="020B0604020202020204" pitchFamily="34" charset="0"/>
              <a:buChar char="•"/>
            </a:pPr>
            <a:r>
              <a:rPr lang="en-US" sz="1900" dirty="0" err="1"/>
              <a:t>Tämän</a:t>
            </a:r>
            <a:r>
              <a:rPr lang="en-US" sz="1900" dirty="0"/>
              <a:t> </a:t>
            </a:r>
            <a:r>
              <a:rPr lang="en-US" sz="1900" dirty="0" err="1"/>
              <a:t>esimerkin</a:t>
            </a:r>
            <a:r>
              <a:rPr lang="en-US" sz="1900" dirty="0"/>
              <a:t> </a:t>
            </a:r>
            <a:r>
              <a:rPr lang="en-US" sz="1900" dirty="0" err="1"/>
              <a:t>avulla</a:t>
            </a:r>
            <a:r>
              <a:rPr lang="en-US" sz="1900" dirty="0"/>
              <a:t> </a:t>
            </a:r>
            <a:r>
              <a:rPr lang="en-US" sz="1900" dirty="0" err="1"/>
              <a:t>Herakleitos</a:t>
            </a:r>
            <a:r>
              <a:rPr lang="en-US" sz="1900" dirty="0"/>
              <a:t> </a:t>
            </a:r>
            <a:r>
              <a:rPr lang="en-US" sz="1900" dirty="0" err="1"/>
              <a:t>pyrki</a:t>
            </a:r>
            <a:r>
              <a:rPr lang="en-US" sz="1900" dirty="0"/>
              <a:t> </a:t>
            </a:r>
            <a:r>
              <a:rPr lang="en-US" sz="1900" dirty="0" err="1"/>
              <a:t>havainnollistamaan</a:t>
            </a:r>
            <a:r>
              <a:rPr lang="en-US" sz="1900" dirty="0"/>
              <a:t> </a:t>
            </a:r>
            <a:r>
              <a:rPr lang="en-US" sz="1900" dirty="0" err="1"/>
              <a:t>sitä</a:t>
            </a:r>
            <a:r>
              <a:rPr lang="en-US" sz="1900" dirty="0"/>
              <a:t>, </a:t>
            </a:r>
            <a:r>
              <a:rPr lang="en-US" sz="1900" dirty="0" err="1"/>
              <a:t>kuinka</a:t>
            </a:r>
            <a:r>
              <a:rPr lang="en-US" sz="1900" dirty="0"/>
              <a:t> </a:t>
            </a:r>
            <a:r>
              <a:rPr lang="en-US" sz="1900" dirty="0" err="1"/>
              <a:t>aistikokemus</a:t>
            </a:r>
            <a:r>
              <a:rPr lang="en-US" sz="1900" dirty="0"/>
              <a:t> </a:t>
            </a:r>
            <a:r>
              <a:rPr lang="en-US" sz="1900" dirty="0" err="1"/>
              <a:t>ei</a:t>
            </a:r>
            <a:r>
              <a:rPr lang="en-US" sz="1900" dirty="0"/>
              <a:t> </a:t>
            </a:r>
            <a:r>
              <a:rPr lang="en-US" sz="1900" dirty="0" err="1"/>
              <a:t>riitä</a:t>
            </a:r>
            <a:r>
              <a:rPr lang="en-US" sz="1900" dirty="0"/>
              <a:t> </a:t>
            </a:r>
            <a:r>
              <a:rPr lang="en-US" sz="1900" dirty="0" err="1"/>
              <a:t>kartoittamaan</a:t>
            </a:r>
            <a:r>
              <a:rPr lang="en-US" sz="1900" dirty="0"/>
              <a:t> </a:t>
            </a:r>
            <a:r>
              <a:rPr lang="en-US" sz="1900" dirty="0" err="1"/>
              <a:t>maailmaa</a:t>
            </a:r>
            <a:r>
              <a:rPr lang="en-US" sz="1900" dirty="0"/>
              <a:t>, </a:t>
            </a:r>
            <a:r>
              <a:rPr lang="en-US" sz="1900" dirty="0" err="1"/>
              <a:t>sillä</a:t>
            </a:r>
            <a:r>
              <a:rPr lang="en-US" sz="1900" dirty="0"/>
              <a:t> </a:t>
            </a:r>
            <a:r>
              <a:rPr lang="en-US" sz="1900" dirty="0" err="1"/>
              <a:t>aistit</a:t>
            </a:r>
            <a:r>
              <a:rPr lang="en-US" sz="1900" dirty="0"/>
              <a:t> </a:t>
            </a:r>
            <a:r>
              <a:rPr lang="en-US" sz="1900" dirty="0" err="1"/>
              <a:t>ovat</a:t>
            </a:r>
            <a:r>
              <a:rPr lang="en-US" sz="1900" dirty="0"/>
              <a:t> </a:t>
            </a:r>
            <a:r>
              <a:rPr lang="en-US" sz="1900" dirty="0" err="1"/>
              <a:t>aina</a:t>
            </a:r>
            <a:r>
              <a:rPr lang="en-US" sz="1900" dirty="0"/>
              <a:t> </a:t>
            </a:r>
            <a:r>
              <a:rPr lang="en-US" sz="1900" dirty="0" err="1"/>
              <a:t>sidoksissa</a:t>
            </a:r>
            <a:r>
              <a:rPr lang="en-US" sz="1900" dirty="0"/>
              <a:t> vain </a:t>
            </a:r>
            <a:r>
              <a:rPr lang="en-US" sz="1900" dirty="0" err="1"/>
              <a:t>siihen</a:t>
            </a:r>
            <a:r>
              <a:rPr lang="en-US" sz="1900" dirty="0"/>
              <a:t> ”</a:t>
            </a:r>
            <a:r>
              <a:rPr lang="en-US" sz="1900" dirty="0" err="1"/>
              <a:t>mitä</a:t>
            </a:r>
            <a:r>
              <a:rPr lang="en-US" sz="1900" dirty="0"/>
              <a:t> on”, </a:t>
            </a:r>
            <a:r>
              <a:rPr lang="en-US" sz="1900" dirty="0" err="1"/>
              <a:t>kun</a:t>
            </a:r>
            <a:r>
              <a:rPr lang="en-US" sz="1900" dirty="0"/>
              <a:t> </a:t>
            </a:r>
            <a:r>
              <a:rPr lang="en-US" sz="1900" dirty="0" err="1"/>
              <a:t>mieli</a:t>
            </a:r>
            <a:r>
              <a:rPr lang="en-US" sz="1900" dirty="0"/>
              <a:t> </a:t>
            </a:r>
            <a:r>
              <a:rPr lang="en-US" sz="1900" dirty="0" err="1"/>
              <a:t>taas</a:t>
            </a:r>
            <a:r>
              <a:rPr lang="en-US" sz="1900" dirty="0"/>
              <a:t> </a:t>
            </a:r>
            <a:r>
              <a:rPr lang="en-US" sz="1900" dirty="0" err="1"/>
              <a:t>pystyy</a:t>
            </a:r>
            <a:r>
              <a:rPr lang="en-US" sz="1900" dirty="0"/>
              <a:t> </a:t>
            </a:r>
            <a:r>
              <a:rPr lang="en-US" sz="1900" dirty="0" err="1"/>
              <a:t>laajentamaan</a:t>
            </a:r>
            <a:r>
              <a:rPr lang="en-US" sz="1900" dirty="0"/>
              <a:t> </a:t>
            </a:r>
            <a:r>
              <a:rPr lang="en-US" sz="1900" dirty="0" err="1"/>
              <a:t>sinne</a:t>
            </a:r>
            <a:r>
              <a:rPr lang="en-US" sz="1900" dirty="0"/>
              <a:t>, ”</a:t>
            </a:r>
            <a:r>
              <a:rPr lang="en-US" sz="1900" dirty="0" err="1"/>
              <a:t>mitä</a:t>
            </a:r>
            <a:r>
              <a:rPr lang="en-US" sz="1900" dirty="0"/>
              <a:t> </a:t>
            </a:r>
            <a:r>
              <a:rPr lang="en-US" sz="1900" dirty="0" err="1"/>
              <a:t>ei</a:t>
            </a:r>
            <a:r>
              <a:rPr lang="en-US" sz="1900" dirty="0"/>
              <a:t> ole”.</a:t>
            </a:r>
          </a:p>
          <a:p>
            <a:pPr marL="180000" indent="-180000">
              <a:lnSpc>
                <a:spcPct val="110000"/>
              </a:lnSpc>
              <a:spcBef>
                <a:spcPts val="0"/>
              </a:spcBef>
              <a:buFont typeface="Arial" panose="020B0604020202020204" pitchFamily="34" charset="0"/>
              <a:buChar char="•"/>
            </a:pPr>
            <a:endParaRPr lang="en-US" dirty="0"/>
          </a:p>
          <a:p>
            <a:pPr indent="-228600">
              <a:lnSpc>
                <a:spcPct val="110000"/>
              </a:lnSpc>
              <a:buFont typeface="Arial" panose="020B0604020202020204" pitchFamily="34" charset="0"/>
              <a:buChar char="•"/>
            </a:pPr>
            <a:endParaRPr lang="en-US" sz="1400" dirty="0"/>
          </a:p>
        </p:txBody>
      </p:sp>
      <p:pic>
        <p:nvPicPr>
          <p:cNvPr id="104" name="Picture 103">
            <a:extLst>
              <a:ext uri="{FF2B5EF4-FFF2-40B4-BE49-F238E27FC236}">
                <a16:creationId xmlns:a16="http://schemas.microsoft.com/office/drawing/2014/main" id="{DD8AF6BD-5D32-4F8F-98B6-05F8A4390CB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06" name="Straight Connector 105">
            <a:extLst>
              <a:ext uri="{FF2B5EF4-FFF2-40B4-BE49-F238E27FC236}">
                <a16:creationId xmlns:a16="http://schemas.microsoft.com/office/drawing/2014/main" id="{B47013E4-D33D-425E-B32E-DE7D5CB5F3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6" name="Dian numeron paikkamerkki 5">
            <a:extLst>
              <a:ext uri="{FF2B5EF4-FFF2-40B4-BE49-F238E27FC236}">
                <a16:creationId xmlns:a16="http://schemas.microsoft.com/office/drawing/2014/main" id="{EF4E8D50-D54E-4EBF-BC76-861DDA0F619E}"/>
              </a:ext>
            </a:extLst>
          </p:cNvPr>
          <p:cNvSpPr>
            <a:spLocks noGrp="1"/>
          </p:cNvSpPr>
          <p:nvPr>
            <p:ph type="sldNum" sz="quarter" idx="12"/>
          </p:nvPr>
        </p:nvSpPr>
        <p:spPr/>
        <p:txBody>
          <a:bodyPr/>
          <a:lstStyle/>
          <a:p>
            <a:pPr rtl="0"/>
            <a:fld id="{0FF54DE5-C571-48E8-A5BC-B369434E2F44}" type="slidenum">
              <a:rPr lang="fi-FI" noProof="0" smtClean="0"/>
              <a:pPr rtl="0"/>
              <a:t>6</a:t>
            </a:fld>
            <a:endParaRPr lang="fi-FI" noProof="0"/>
          </a:p>
        </p:txBody>
      </p:sp>
    </p:spTree>
    <p:extLst>
      <p:ext uri="{BB962C8B-B14F-4D97-AF65-F5344CB8AC3E}">
        <p14:creationId xmlns:p14="http://schemas.microsoft.com/office/powerpoint/2010/main" val="2222287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pic>
        <p:nvPicPr>
          <p:cNvPr id="14" name="Picture 13">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6" name="Straight Connector 15">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0" name="Rectangle 19">
            <a:extLst>
              <a:ext uri="{FF2B5EF4-FFF2-40B4-BE49-F238E27FC236}">
                <a16:creationId xmlns:a16="http://schemas.microsoft.com/office/drawing/2014/main" id="{1C2A4B30-77D7-4FFB-8B53-A88BD68CA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544E1D16-AD94-492A-8ADB-27F9ECC60049}"/>
              </a:ext>
            </a:extLst>
          </p:cNvPr>
          <p:cNvSpPr>
            <a:spLocks noGrp="1"/>
          </p:cNvSpPr>
          <p:nvPr>
            <p:ph type="title"/>
          </p:nvPr>
        </p:nvSpPr>
        <p:spPr>
          <a:xfrm>
            <a:off x="1451580" y="804519"/>
            <a:ext cx="4325112" cy="1049235"/>
          </a:xfrm>
        </p:spPr>
        <p:txBody>
          <a:bodyPr vert="horz" lIns="91440" tIns="45720" rIns="91440" bIns="45720" rtlCol="0" anchor="t">
            <a:normAutofit/>
          </a:bodyPr>
          <a:lstStyle/>
          <a:p>
            <a:r>
              <a:rPr lang="en-US" sz="2800" dirty="0"/>
              <a:t>Parmenides </a:t>
            </a:r>
            <a:br>
              <a:rPr lang="en-US" sz="2800" dirty="0"/>
            </a:br>
            <a:r>
              <a:rPr lang="en-US" sz="2800" dirty="0"/>
              <a:t>(s. n. 510 </a:t>
            </a:r>
            <a:r>
              <a:rPr lang="en-US" sz="2800" dirty="0" err="1"/>
              <a:t>eaa</a:t>
            </a:r>
            <a:r>
              <a:rPr lang="en-US" sz="2800" dirty="0"/>
              <a:t>.)</a:t>
            </a:r>
          </a:p>
        </p:txBody>
      </p:sp>
      <p:sp>
        <p:nvSpPr>
          <p:cNvPr id="5" name="Dian numeron paikkamerkki 4">
            <a:extLst>
              <a:ext uri="{FF2B5EF4-FFF2-40B4-BE49-F238E27FC236}">
                <a16:creationId xmlns:a16="http://schemas.microsoft.com/office/drawing/2014/main" id="{81C579A8-ED0E-4C34-BF2F-1DD4FD62BF9E}"/>
              </a:ext>
            </a:extLst>
          </p:cNvPr>
          <p:cNvSpPr>
            <a:spLocks noGrp="1"/>
          </p:cNvSpPr>
          <p:nvPr>
            <p:ph type="sldNum" sz="quarter" idx="12"/>
          </p:nvPr>
        </p:nvSpPr>
        <p:spPr>
          <a:xfrm>
            <a:off x="480060" y="798973"/>
            <a:ext cx="811019" cy="503578"/>
          </a:xfrm>
        </p:spPr>
        <p:txBody>
          <a:bodyPr vert="horz" lIns="91440" tIns="45720" rIns="91440" bIns="45720" rtlCol="0" anchor="t">
            <a:normAutofit/>
          </a:bodyPr>
          <a:lstStyle/>
          <a:p>
            <a:pPr>
              <a:lnSpc>
                <a:spcPct val="90000"/>
              </a:lnSpc>
              <a:spcAft>
                <a:spcPts val="600"/>
              </a:spcAft>
            </a:pPr>
            <a:fld id="{0FF54DE5-C571-48E8-A5BC-B369434E2F44}" type="slidenum">
              <a:rPr lang="en-US" noProof="0" smtClean="0"/>
              <a:pPr>
                <a:lnSpc>
                  <a:spcPct val="90000"/>
                </a:lnSpc>
                <a:spcAft>
                  <a:spcPts val="600"/>
                </a:spcAft>
              </a:pPr>
              <a:t>7</a:t>
            </a:fld>
            <a:endParaRPr lang="en-US" noProof="0"/>
          </a:p>
        </p:txBody>
      </p:sp>
      <p:cxnSp>
        <p:nvCxnSpPr>
          <p:cNvPr id="22" name="Straight Connector 21">
            <a:extLst>
              <a:ext uri="{FF2B5EF4-FFF2-40B4-BE49-F238E27FC236}">
                <a16:creationId xmlns:a16="http://schemas.microsoft.com/office/drawing/2014/main" id="{373AAE2E-5D6B-4952-A4BB-546C49F8DE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1853754"/>
            <a:ext cx="432511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4" name="Rectangle 23">
            <a:extLst>
              <a:ext uri="{FF2B5EF4-FFF2-40B4-BE49-F238E27FC236}">
                <a16:creationId xmlns:a16="http://schemas.microsoft.com/office/drawing/2014/main" id="{01E4D783-AD45-49E7-B6C7-BBACB82906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Tekstin paikkamerkki 3">
            <a:extLst>
              <a:ext uri="{FF2B5EF4-FFF2-40B4-BE49-F238E27FC236}">
                <a16:creationId xmlns:a16="http://schemas.microsoft.com/office/drawing/2014/main" id="{0F3F1343-CDA2-4E08-87E8-5EF6EC072E44}"/>
              </a:ext>
            </a:extLst>
          </p:cNvPr>
          <p:cNvSpPr>
            <a:spLocks noGrp="1"/>
          </p:cNvSpPr>
          <p:nvPr>
            <p:ph type="body" sz="half" idx="2"/>
          </p:nvPr>
        </p:nvSpPr>
        <p:spPr>
          <a:xfrm>
            <a:off x="1451579" y="2015732"/>
            <a:ext cx="4325113" cy="4074172"/>
          </a:xfrm>
        </p:spPr>
        <p:txBody>
          <a:bodyPr vert="horz" lIns="91440" tIns="45720" rIns="91440" bIns="45720" rtlCol="0" anchor="t">
            <a:normAutofit/>
          </a:bodyPr>
          <a:lstStyle/>
          <a:p>
            <a:pPr marL="180000" indent="-180000">
              <a:lnSpc>
                <a:spcPct val="100000"/>
              </a:lnSpc>
              <a:spcBef>
                <a:spcPts val="0"/>
              </a:spcBef>
              <a:buFont typeface="Arial" panose="020B0604020202020204" pitchFamily="34" charset="0"/>
              <a:buChar char="•"/>
            </a:pPr>
            <a:r>
              <a:rPr lang="fi-FI" sz="2000" dirty="0"/>
              <a:t> </a:t>
            </a:r>
            <a:r>
              <a:rPr lang="fi-FI" sz="2000" dirty="0" err="1"/>
              <a:t>Parmenideen</a:t>
            </a:r>
            <a:r>
              <a:rPr lang="fi-FI" sz="2000" dirty="0"/>
              <a:t> paradoksin mukaan mitään ei synny eikä häviä, koska syntyvän on välttämättä synnyttävä joko olevasta tai ei-olevasta, mutta on mahdotonta, että se syntyisi näistä kummastakaan. </a:t>
            </a:r>
          </a:p>
          <a:p>
            <a:pPr marL="180000" indent="-180000">
              <a:lnSpc>
                <a:spcPct val="100000"/>
              </a:lnSpc>
              <a:spcBef>
                <a:spcPts val="0"/>
              </a:spcBef>
              <a:buFont typeface="Arial" panose="020B0604020202020204" pitchFamily="34" charset="0"/>
              <a:buChar char="•"/>
            </a:pPr>
            <a:r>
              <a:rPr lang="fi-FI" sz="2000" dirty="0"/>
              <a:t>Jos syntyvä syntyy olevasta, se jo on, eikä se siten voi syntyä, ja taas ei-olevasta ei voi syntyä mitään. </a:t>
            </a:r>
          </a:p>
          <a:p>
            <a:pPr marL="180000" indent="-180000">
              <a:lnSpc>
                <a:spcPct val="100000"/>
              </a:lnSpc>
              <a:spcBef>
                <a:spcPts val="0"/>
              </a:spcBef>
              <a:buFont typeface="Arial" panose="020B0604020202020204" pitchFamily="34" charset="0"/>
              <a:buChar char="•"/>
            </a:pPr>
            <a:r>
              <a:rPr lang="fi-FI" sz="2000" dirty="0"/>
              <a:t>Siis muutos on mahdoton.</a:t>
            </a:r>
          </a:p>
          <a:p>
            <a:pPr marL="180000" indent="-180000">
              <a:lnSpc>
                <a:spcPct val="100000"/>
              </a:lnSpc>
              <a:spcBef>
                <a:spcPts val="0"/>
              </a:spcBef>
              <a:buFont typeface="Arial" panose="020B0604020202020204" pitchFamily="34" charset="0"/>
              <a:buChar char="•"/>
            </a:pPr>
            <a:r>
              <a:rPr lang="fi-FI" sz="2000" dirty="0"/>
              <a:t>Kuulostaa nokkelalta ajatusleikiltä, mutta …</a:t>
            </a:r>
            <a:endParaRPr lang="en-US" sz="2000" dirty="0"/>
          </a:p>
        </p:txBody>
      </p:sp>
      <p:pic>
        <p:nvPicPr>
          <p:cNvPr id="7" name="Kuvan paikkamerkki 6" descr="Kuva, joka sisältää kohteen sisä, veistos&#10;&#10;Kuvaus luotu automaattisesti">
            <a:extLst>
              <a:ext uri="{FF2B5EF4-FFF2-40B4-BE49-F238E27FC236}">
                <a16:creationId xmlns:a16="http://schemas.microsoft.com/office/drawing/2014/main" id="{8BC8213D-CFFB-4F84-9E60-2465B4DF3DAA}"/>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2823" r="2823"/>
          <a:stretch>
            <a:fillRect/>
          </a:stretch>
        </p:blipFill>
        <p:spPr>
          <a:xfrm>
            <a:off x="6829113" y="804519"/>
            <a:ext cx="3814358" cy="5285385"/>
          </a:xfrm>
          <a:prstGeom prst="rect">
            <a:avLst/>
          </a:prstGeom>
        </p:spPr>
      </p:pic>
    </p:spTree>
    <p:extLst>
      <p:ext uri="{BB962C8B-B14F-4D97-AF65-F5344CB8AC3E}">
        <p14:creationId xmlns:p14="http://schemas.microsoft.com/office/powerpoint/2010/main" val="2135218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pic>
        <p:nvPicPr>
          <p:cNvPr id="63" name="Picture 62">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65" name="Straight Connector 64">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9" name="Rectangle 68">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Connector 70">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Otsikko 1">
            <a:extLst>
              <a:ext uri="{FF2B5EF4-FFF2-40B4-BE49-F238E27FC236}">
                <a16:creationId xmlns:a16="http://schemas.microsoft.com/office/drawing/2014/main" id="{3B087B79-85A7-4D9B-9E9B-330F48D63DF7}"/>
              </a:ext>
            </a:extLst>
          </p:cNvPr>
          <p:cNvSpPr>
            <a:spLocks noGrp="1"/>
          </p:cNvSpPr>
          <p:nvPr>
            <p:ph type="title"/>
          </p:nvPr>
        </p:nvSpPr>
        <p:spPr>
          <a:xfrm>
            <a:off x="1451580" y="804520"/>
            <a:ext cx="4176511" cy="1049235"/>
          </a:xfrm>
        </p:spPr>
        <p:txBody>
          <a:bodyPr vert="horz" lIns="91440" tIns="45720" rIns="91440" bIns="45720" rtlCol="0" anchor="t">
            <a:normAutofit/>
          </a:bodyPr>
          <a:lstStyle/>
          <a:p>
            <a:br>
              <a:rPr lang="en-US" sz="2200"/>
            </a:br>
            <a:r>
              <a:rPr lang="en-US" sz="2200"/>
              <a:t>Zenonin paradoksit</a:t>
            </a:r>
            <a:br>
              <a:rPr lang="en-US" sz="2200" dirty="0"/>
            </a:br>
            <a:endParaRPr lang="en-US" sz="2200" dirty="0"/>
          </a:p>
        </p:txBody>
      </p:sp>
      <p:sp>
        <p:nvSpPr>
          <p:cNvPr id="73" name="Rectangle 72">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Tekstin paikkamerkki 3">
            <a:extLst>
              <a:ext uri="{FF2B5EF4-FFF2-40B4-BE49-F238E27FC236}">
                <a16:creationId xmlns:a16="http://schemas.microsoft.com/office/drawing/2014/main" id="{2D41AAB5-5300-4838-822A-F3D9B4B9B932}"/>
              </a:ext>
            </a:extLst>
          </p:cNvPr>
          <p:cNvSpPr>
            <a:spLocks noGrp="1"/>
          </p:cNvSpPr>
          <p:nvPr>
            <p:ph type="body" sz="half" idx="2"/>
          </p:nvPr>
        </p:nvSpPr>
        <p:spPr>
          <a:xfrm>
            <a:off x="1451580" y="2015732"/>
            <a:ext cx="5373763" cy="3742811"/>
          </a:xfrm>
        </p:spPr>
        <p:txBody>
          <a:bodyPr vert="horz" lIns="91440" tIns="45720" rIns="91440" bIns="45720" rtlCol="0" anchor="t">
            <a:noAutofit/>
          </a:bodyPr>
          <a:lstStyle/>
          <a:p>
            <a:pPr marL="144000" indent="-144000">
              <a:lnSpc>
                <a:spcPct val="110000"/>
              </a:lnSpc>
              <a:spcBef>
                <a:spcPts val="0"/>
              </a:spcBef>
              <a:buFont typeface="Arial" panose="020B0604020202020204" pitchFamily="34" charset="0"/>
              <a:buChar char="•"/>
            </a:pPr>
            <a:r>
              <a:rPr lang="en-US" sz="1600" dirty="0" err="1"/>
              <a:t>Elealainen</a:t>
            </a:r>
            <a:r>
              <a:rPr lang="en-US" sz="1600" dirty="0"/>
              <a:t> Zenon (n. 490 420) </a:t>
            </a:r>
            <a:r>
              <a:rPr lang="en-US" sz="1600" dirty="0" err="1"/>
              <a:t>oli</a:t>
            </a:r>
            <a:r>
              <a:rPr lang="en-US" sz="1600" dirty="0"/>
              <a:t> </a:t>
            </a:r>
            <a:r>
              <a:rPr lang="en-US" sz="1600" dirty="0" err="1"/>
              <a:t>Parmenideen</a:t>
            </a:r>
            <a:r>
              <a:rPr lang="en-US" sz="1600" dirty="0"/>
              <a:t> </a:t>
            </a:r>
            <a:r>
              <a:rPr lang="en-US" sz="1600" dirty="0" err="1"/>
              <a:t>ystävä</a:t>
            </a:r>
            <a:r>
              <a:rPr lang="en-US" sz="1600" dirty="0"/>
              <a:t> ja </a:t>
            </a:r>
            <a:r>
              <a:rPr lang="en-US" sz="1600" dirty="0" err="1"/>
              <a:t>oppilas</a:t>
            </a:r>
            <a:r>
              <a:rPr lang="en-US" sz="1600" dirty="0"/>
              <a:t>.</a:t>
            </a:r>
          </a:p>
          <a:p>
            <a:pPr marL="144000" indent="-144000">
              <a:lnSpc>
                <a:spcPct val="110000"/>
              </a:lnSpc>
              <a:spcBef>
                <a:spcPts val="0"/>
              </a:spcBef>
              <a:buFont typeface="Arial" panose="020B0604020202020204" pitchFamily="34" charset="0"/>
              <a:buChar char="•"/>
            </a:pPr>
            <a:r>
              <a:rPr lang="en-US" sz="1600" dirty="0"/>
              <a:t>Hän </a:t>
            </a:r>
            <a:r>
              <a:rPr lang="en-US" sz="1600" dirty="0" err="1"/>
              <a:t>piti</a:t>
            </a:r>
            <a:r>
              <a:rPr lang="en-US" sz="1600" dirty="0"/>
              <a:t> </a:t>
            </a:r>
            <a:r>
              <a:rPr lang="en-US" sz="1600" dirty="0" err="1"/>
              <a:t>mielellään</a:t>
            </a:r>
            <a:r>
              <a:rPr lang="en-US" sz="1600" dirty="0"/>
              <a:t> </a:t>
            </a:r>
            <a:r>
              <a:rPr lang="en-US" sz="1600" dirty="0" err="1"/>
              <a:t>julkisia</a:t>
            </a:r>
            <a:r>
              <a:rPr lang="en-US" sz="1600" dirty="0"/>
              <a:t> </a:t>
            </a:r>
            <a:r>
              <a:rPr lang="en-US" sz="1600" dirty="0" err="1"/>
              <a:t>luentoja</a:t>
            </a:r>
            <a:r>
              <a:rPr lang="en-US" sz="1600" dirty="0"/>
              <a:t>, </a:t>
            </a:r>
            <a:r>
              <a:rPr lang="en-US" sz="1600" dirty="0" err="1"/>
              <a:t>joissa</a:t>
            </a:r>
            <a:r>
              <a:rPr lang="en-US" sz="1600" dirty="0"/>
              <a:t> </a:t>
            </a:r>
            <a:r>
              <a:rPr lang="en-US" sz="1600" dirty="0" err="1"/>
              <a:t>pyrki</a:t>
            </a:r>
            <a:r>
              <a:rPr lang="en-US" sz="1600" dirty="0"/>
              <a:t> </a:t>
            </a:r>
            <a:r>
              <a:rPr lang="en-US" sz="1600" dirty="0" err="1"/>
              <a:t>todistamaan</a:t>
            </a:r>
            <a:r>
              <a:rPr lang="en-US" sz="1600" dirty="0"/>
              <a:t> </a:t>
            </a:r>
            <a:r>
              <a:rPr lang="en-US" sz="1600" dirty="0" err="1"/>
              <a:t>liikkeen</a:t>
            </a:r>
            <a:r>
              <a:rPr lang="en-US" sz="1600" dirty="0"/>
              <a:t> ja </a:t>
            </a:r>
            <a:r>
              <a:rPr lang="en-US" sz="1600" dirty="0" err="1"/>
              <a:t>moneuden</a:t>
            </a:r>
            <a:r>
              <a:rPr lang="en-US" sz="1600" dirty="0"/>
              <a:t> </a:t>
            </a:r>
            <a:r>
              <a:rPr lang="en-US" sz="1600" dirty="0" err="1"/>
              <a:t>mahdottomiksi</a:t>
            </a:r>
            <a:r>
              <a:rPr lang="en-US" sz="1600" dirty="0"/>
              <a:t>. </a:t>
            </a:r>
          </a:p>
          <a:p>
            <a:pPr marL="144000" indent="-144000">
              <a:lnSpc>
                <a:spcPct val="110000"/>
              </a:lnSpc>
              <a:spcBef>
                <a:spcPts val="0"/>
              </a:spcBef>
              <a:buFont typeface="Arial" panose="020B0604020202020204" pitchFamily="34" charset="0"/>
              <a:buChar char="•"/>
            </a:pPr>
            <a:r>
              <a:rPr lang="en-US" sz="1600" dirty="0" err="1"/>
              <a:t>Hänen</a:t>
            </a:r>
            <a:r>
              <a:rPr lang="en-US" sz="1600" dirty="0"/>
              <a:t> </a:t>
            </a:r>
            <a:r>
              <a:rPr lang="en-US" sz="1600" dirty="0" err="1"/>
              <a:t>esimerkkinsä</a:t>
            </a:r>
            <a:r>
              <a:rPr lang="en-US" sz="1600" dirty="0"/>
              <a:t> </a:t>
            </a:r>
            <a:r>
              <a:rPr lang="en-US" sz="1600" dirty="0" err="1"/>
              <a:t>olivat</a:t>
            </a:r>
            <a:r>
              <a:rPr lang="en-US" sz="1600" dirty="0"/>
              <a:t> </a:t>
            </a:r>
            <a:r>
              <a:rPr lang="en-US" sz="1600" dirty="0" err="1"/>
              <a:t>usein</a:t>
            </a:r>
            <a:r>
              <a:rPr lang="en-US" sz="1600" dirty="0"/>
              <a:t> </a:t>
            </a:r>
            <a:r>
              <a:rPr lang="en-US" sz="1600" dirty="0" err="1"/>
              <a:t>huvittavia</a:t>
            </a:r>
            <a:r>
              <a:rPr lang="en-US" sz="1600" dirty="0"/>
              <a:t>:  </a:t>
            </a:r>
            <a:r>
              <a:rPr lang="en-US" sz="1600" dirty="0" err="1"/>
              <a:t>kaksinkertaista</a:t>
            </a:r>
            <a:r>
              <a:rPr lang="en-US" sz="1600" dirty="0"/>
              <a:t> </a:t>
            </a:r>
            <a:r>
              <a:rPr lang="en-US" sz="1600" dirty="0" err="1"/>
              <a:t>nopeutta</a:t>
            </a:r>
            <a:r>
              <a:rPr lang="en-US" sz="1600" dirty="0"/>
              <a:t> </a:t>
            </a:r>
            <a:r>
              <a:rPr lang="en-US" sz="1600" dirty="0" err="1"/>
              <a:t>juokseva</a:t>
            </a:r>
            <a:r>
              <a:rPr lang="en-US" sz="1600" dirty="0"/>
              <a:t> </a:t>
            </a:r>
            <a:r>
              <a:rPr lang="en-US" sz="1600" dirty="0" err="1"/>
              <a:t>Akhilleus</a:t>
            </a:r>
            <a:r>
              <a:rPr lang="en-US" sz="1600" dirty="0"/>
              <a:t> </a:t>
            </a:r>
            <a:r>
              <a:rPr lang="en-US" sz="1600" dirty="0" err="1"/>
              <a:t>ei</a:t>
            </a:r>
            <a:r>
              <a:rPr lang="en-US" sz="1600" dirty="0"/>
              <a:t> </a:t>
            </a:r>
            <a:r>
              <a:rPr lang="en-US" sz="1600" dirty="0" err="1"/>
              <a:t>saa</a:t>
            </a:r>
            <a:r>
              <a:rPr lang="en-US" sz="1600" dirty="0"/>
              <a:t> </a:t>
            </a:r>
            <a:r>
              <a:rPr lang="en-US" sz="1600" dirty="0" err="1"/>
              <a:t>takaa-ajamaansa</a:t>
            </a:r>
            <a:r>
              <a:rPr lang="en-US" sz="1600" dirty="0"/>
              <a:t> </a:t>
            </a:r>
            <a:r>
              <a:rPr lang="en-US" sz="1600" dirty="0" err="1"/>
              <a:t>kilpikonnaa</a:t>
            </a:r>
            <a:r>
              <a:rPr lang="en-US" sz="1600" dirty="0"/>
              <a:t> </a:t>
            </a:r>
            <a:r>
              <a:rPr lang="en-US" sz="1600" dirty="0" err="1"/>
              <a:t>koskaan</a:t>
            </a:r>
            <a:r>
              <a:rPr lang="en-US" sz="1600" dirty="0"/>
              <a:t> </a:t>
            </a:r>
            <a:r>
              <a:rPr lang="en-US" sz="1600" dirty="0" err="1"/>
              <a:t>kiinni</a:t>
            </a:r>
            <a:r>
              <a:rPr lang="en-US" sz="1600" dirty="0"/>
              <a:t>, </a:t>
            </a:r>
            <a:r>
              <a:rPr lang="en-US" sz="1600" dirty="0" err="1"/>
              <a:t>koska</a:t>
            </a:r>
            <a:r>
              <a:rPr lang="en-US" sz="1600" dirty="0"/>
              <a:t> </a:t>
            </a:r>
            <a:r>
              <a:rPr lang="en-US" sz="1600" dirty="0" err="1"/>
              <a:t>hänen</a:t>
            </a:r>
            <a:r>
              <a:rPr lang="en-US" sz="1600" dirty="0"/>
              <a:t> </a:t>
            </a:r>
            <a:r>
              <a:rPr lang="en-US" sz="1600" dirty="0" err="1"/>
              <a:t>saapuessaan</a:t>
            </a:r>
            <a:r>
              <a:rPr lang="en-US" sz="1600" dirty="0"/>
              <a:t> </a:t>
            </a:r>
            <a:r>
              <a:rPr lang="en-US" sz="1600" dirty="0" err="1"/>
              <a:t>kilpikonnan</a:t>
            </a:r>
            <a:r>
              <a:rPr lang="en-US" sz="1600" dirty="0"/>
              <a:t> </a:t>
            </a:r>
            <a:r>
              <a:rPr lang="en-US" sz="1600" dirty="0" err="1"/>
              <a:t>lähtöpisteeseen</a:t>
            </a:r>
            <a:r>
              <a:rPr lang="en-US" sz="1600" dirty="0"/>
              <a:t> </a:t>
            </a:r>
            <a:r>
              <a:rPr lang="en-US" sz="1600" dirty="0" err="1"/>
              <a:t>tämä</a:t>
            </a:r>
            <a:r>
              <a:rPr lang="en-US" sz="1600" dirty="0"/>
              <a:t> on </a:t>
            </a:r>
            <a:r>
              <a:rPr lang="en-US" sz="1600" dirty="0" err="1"/>
              <a:t>juossut</a:t>
            </a:r>
            <a:r>
              <a:rPr lang="en-US" sz="1600" dirty="0"/>
              <a:t> </a:t>
            </a:r>
            <a:r>
              <a:rPr lang="en-US" sz="1600" dirty="0" err="1"/>
              <a:t>puolet</a:t>
            </a:r>
            <a:r>
              <a:rPr lang="en-US" sz="1600" dirty="0"/>
              <a:t> </a:t>
            </a:r>
            <a:r>
              <a:rPr lang="en-US" sz="1600" dirty="0" err="1"/>
              <a:t>alkuperäisestä</a:t>
            </a:r>
            <a:r>
              <a:rPr lang="en-US" sz="1600" dirty="0"/>
              <a:t> </a:t>
            </a:r>
            <a:r>
              <a:rPr lang="en-US" sz="1600" dirty="0" err="1"/>
              <a:t>etäisyydestä</a:t>
            </a:r>
            <a:r>
              <a:rPr lang="en-US" sz="1600" dirty="0"/>
              <a:t> </a:t>
            </a:r>
            <a:r>
              <a:rPr lang="en-US" sz="1600" dirty="0" err="1"/>
              <a:t>eteenpäin</a:t>
            </a:r>
            <a:r>
              <a:rPr lang="en-US" sz="1600" dirty="0"/>
              <a:t>. </a:t>
            </a:r>
          </a:p>
          <a:p>
            <a:pPr marL="144000" indent="-144000">
              <a:lnSpc>
                <a:spcPct val="110000"/>
              </a:lnSpc>
              <a:spcBef>
                <a:spcPts val="0"/>
              </a:spcBef>
              <a:buFont typeface="Arial" panose="020B0604020202020204" pitchFamily="34" charset="0"/>
              <a:buChar char="•"/>
            </a:pPr>
            <a:r>
              <a:rPr lang="en-US" sz="1600" dirty="0" err="1"/>
              <a:t>Kun</a:t>
            </a:r>
            <a:r>
              <a:rPr lang="en-US" sz="1600" dirty="0"/>
              <a:t> </a:t>
            </a:r>
            <a:r>
              <a:rPr lang="en-US" sz="1600" dirty="0" err="1"/>
              <a:t>Akhilleus</a:t>
            </a:r>
            <a:r>
              <a:rPr lang="en-US" sz="1600" dirty="0"/>
              <a:t> </a:t>
            </a:r>
            <a:r>
              <a:rPr lang="en-US" sz="1600" dirty="0" err="1"/>
              <a:t>pääsee</a:t>
            </a:r>
            <a:r>
              <a:rPr lang="en-US" sz="1600" dirty="0"/>
              <a:t> </a:t>
            </a:r>
            <a:r>
              <a:rPr lang="en-US" sz="1600" dirty="0" err="1"/>
              <a:t>tähän</a:t>
            </a:r>
            <a:r>
              <a:rPr lang="en-US" sz="1600" dirty="0"/>
              <a:t> </a:t>
            </a:r>
            <a:r>
              <a:rPr lang="en-US" sz="1600" dirty="0" err="1"/>
              <a:t>pisteeseen</a:t>
            </a:r>
            <a:r>
              <a:rPr lang="en-US" sz="1600" dirty="0"/>
              <a:t>, </a:t>
            </a:r>
            <a:r>
              <a:rPr lang="en-US" sz="1600" dirty="0" err="1"/>
              <a:t>kilpikonna</a:t>
            </a:r>
            <a:r>
              <a:rPr lang="en-US" sz="1600" dirty="0"/>
              <a:t> on </a:t>
            </a:r>
            <a:r>
              <a:rPr lang="en-US" sz="1600" dirty="0" err="1"/>
              <a:t>taas</a:t>
            </a:r>
            <a:r>
              <a:rPr lang="en-US" sz="1600" dirty="0"/>
              <a:t> </a:t>
            </a:r>
            <a:r>
              <a:rPr lang="en-US" sz="1600" dirty="0" err="1"/>
              <a:t>juossut</a:t>
            </a:r>
            <a:r>
              <a:rPr lang="en-US" sz="1600" dirty="0"/>
              <a:t> </a:t>
            </a:r>
            <a:r>
              <a:rPr lang="en-US" sz="1600" dirty="0" err="1"/>
              <a:t>puolet</a:t>
            </a:r>
            <a:r>
              <a:rPr lang="en-US" sz="1600" dirty="0"/>
              <a:t> </a:t>
            </a:r>
            <a:r>
              <a:rPr lang="en-US" sz="1600" dirty="0" err="1"/>
              <a:t>edellisestä</a:t>
            </a:r>
            <a:r>
              <a:rPr lang="en-US" sz="1600" dirty="0"/>
              <a:t> </a:t>
            </a:r>
            <a:r>
              <a:rPr lang="en-US" sz="1600" dirty="0" err="1"/>
              <a:t>etäisyydestä</a:t>
            </a:r>
            <a:r>
              <a:rPr lang="en-US" sz="1600" dirty="0"/>
              <a:t> </a:t>
            </a:r>
            <a:r>
              <a:rPr lang="en-US" sz="1600" dirty="0" err="1"/>
              <a:t>eteenpäin</a:t>
            </a:r>
            <a:r>
              <a:rPr lang="en-US" sz="1600" dirty="0"/>
              <a:t>, ja </a:t>
            </a:r>
            <a:r>
              <a:rPr lang="en-US" sz="1600" dirty="0" err="1"/>
              <a:t>samalla</a:t>
            </a:r>
            <a:r>
              <a:rPr lang="en-US" sz="1600" dirty="0"/>
              <a:t> </a:t>
            </a:r>
            <a:r>
              <a:rPr lang="en-US" sz="1600" dirty="0" err="1"/>
              <a:t>tavalla</a:t>
            </a:r>
            <a:r>
              <a:rPr lang="en-US" sz="1600" dirty="0"/>
              <a:t> </a:t>
            </a:r>
            <a:r>
              <a:rPr lang="en-US" sz="1600" dirty="0" err="1"/>
              <a:t>äärettömiin</a:t>
            </a:r>
            <a:r>
              <a:rPr lang="en-US" sz="1600" dirty="0"/>
              <a:t>. </a:t>
            </a:r>
          </a:p>
          <a:p>
            <a:pPr marL="144000" indent="-144000">
              <a:lnSpc>
                <a:spcPct val="110000"/>
              </a:lnSpc>
              <a:spcBef>
                <a:spcPts val="0"/>
              </a:spcBef>
              <a:buFont typeface="Arial" panose="020B0604020202020204" pitchFamily="34" charset="0"/>
              <a:buChar char="•"/>
            </a:pPr>
            <a:r>
              <a:rPr lang="en-US" sz="1600" dirty="0" err="1"/>
              <a:t>Akhilleus</a:t>
            </a:r>
            <a:r>
              <a:rPr lang="en-US" sz="1600" dirty="0"/>
              <a:t> </a:t>
            </a:r>
            <a:r>
              <a:rPr lang="en-US" sz="1600" dirty="0" err="1"/>
              <a:t>ei</a:t>
            </a:r>
            <a:r>
              <a:rPr lang="en-US" sz="1600" dirty="0"/>
              <a:t> </a:t>
            </a:r>
            <a:r>
              <a:rPr lang="en-US" sz="1600" dirty="0" err="1"/>
              <a:t>siis</a:t>
            </a:r>
            <a:r>
              <a:rPr lang="en-US" sz="1600" dirty="0"/>
              <a:t> </a:t>
            </a:r>
            <a:r>
              <a:rPr lang="en-US" sz="1600" dirty="0" err="1"/>
              <a:t>koskaan</a:t>
            </a:r>
            <a:r>
              <a:rPr lang="en-US" sz="1600" dirty="0"/>
              <a:t> </a:t>
            </a:r>
            <a:r>
              <a:rPr lang="en-US" sz="1600" dirty="0" err="1"/>
              <a:t>saavuta</a:t>
            </a:r>
            <a:r>
              <a:rPr lang="en-US" sz="1600" dirty="0"/>
              <a:t> </a:t>
            </a:r>
            <a:r>
              <a:rPr lang="en-US" sz="1600" dirty="0" err="1"/>
              <a:t>kilpikonnaa</a:t>
            </a:r>
            <a:r>
              <a:rPr lang="en-US" sz="1600" dirty="0"/>
              <a:t>, ja </a:t>
            </a:r>
            <a:r>
              <a:rPr lang="en-US" sz="1600" dirty="0" err="1"/>
              <a:t>yleistettynä</a:t>
            </a:r>
            <a:r>
              <a:rPr lang="en-US" sz="1600" dirty="0"/>
              <a:t> </a:t>
            </a:r>
            <a:r>
              <a:rPr lang="en-US" sz="1600" dirty="0" err="1"/>
              <a:t>liike</a:t>
            </a:r>
            <a:r>
              <a:rPr lang="en-US" sz="1600" dirty="0"/>
              <a:t> </a:t>
            </a:r>
            <a:r>
              <a:rPr lang="en-US" sz="1600" dirty="0" err="1"/>
              <a:t>ylipäänsä</a:t>
            </a:r>
            <a:r>
              <a:rPr lang="en-US" sz="1600" dirty="0"/>
              <a:t> on </a:t>
            </a:r>
            <a:r>
              <a:rPr lang="en-US" sz="1600" dirty="0" err="1"/>
              <a:t>mahdotonta</a:t>
            </a:r>
            <a:r>
              <a:rPr lang="en-US" sz="1600" dirty="0"/>
              <a:t>.</a:t>
            </a:r>
          </a:p>
          <a:p>
            <a:pPr indent="-228600">
              <a:lnSpc>
                <a:spcPct val="110000"/>
              </a:lnSpc>
              <a:buFont typeface="Arial" panose="020B0604020202020204" pitchFamily="34" charset="0"/>
              <a:buChar char="•"/>
            </a:pPr>
            <a:endParaRPr lang="en-US" sz="1600" dirty="0"/>
          </a:p>
        </p:txBody>
      </p:sp>
      <p:pic>
        <p:nvPicPr>
          <p:cNvPr id="8" name="Kuvan paikkamerkki 7" descr="Kuva, joka sisältää kohteen teksti&#10;&#10;Kuvaus luotu automaattisesti">
            <a:extLst>
              <a:ext uri="{FF2B5EF4-FFF2-40B4-BE49-F238E27FC236}">
                <a16:creationId xmlns:a16="http://schemas.microsoft.com/office/drawing/2014/main" id="{59D427B0-0D09-4905-9751-1B1DE0447B2E}"/>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26897" r="3888" b="-1"/>
          <a:stretch/>
        </p:blipFill>
        <p:spPr>
          <a:xfrm>
            <a:off x="7219662" y="2015732"/>
            <a:ext cx="4068825" cy="3262616"/>
          </a:xfrm>
          <a:prstGeom prst="rect">
            <a:avLst/>
          </a:prstGeom>
        </p:spPr>
      </p:pic>
      <p:pic>
        <p:nvPicPr>
          <p:cNvPr id="75" name="Picture 74">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7" name="Straight Connector 76">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6" name="Dian numeron paikkamerkki 5">
            <a:extLst>
              <a:ext uri="{FF2B5EF4-FFF2-40B4-BE49-F238E27FC236}">
                <a16:creationId xmlns:a16="http://schemas.microsoft.com/office/drawing/2014/main" id="{B2EE0134-0222-4489-AA43-14023D375286}"/>
              </a:ext>
            </a:extLst>
          </p:cNvPr>
          <p:cNvSpPr>
            <a:spLocks noGrp="1"/>
          </p:cNvSpPr>
          <p:nvPr>
            <p:ph type="sldNum" sz="quarter" idx="12"/>
          </p:nvPr>
        </p:nvSpPr>
        <p:spPr/>
        <p:txBody>
          <a:bodyPr/>
          <a:lstStyle/>
          <a:p>
            <a:pPr rtl="0"/>
            <a:fld id="{0FF54DE5-C571-48E8-A5BC-B369434E2F44}" type="slidenum">
              <a:rPr lang="fi-FI" noProof="0" smtClean="0"/>
              <a:pPr rtl="0"/>
              <a:t>8</a:t>
            </a:fld>
            <a:endParaRPr lang="fi-FI" noProof="0"/>
          </a:p>
        </p:txBody>
      </p:sp>
    </p:spTree>
    <p:extLst>
      <p:ext uri="{BB962C8B-B14F-4D97-AF65-F5344CB8AC3E}">
        <p14:creationId xmlns:p14="http://schemas.microsoft.com/office/powerpoint/2010/main" val="901220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pic>
        <p:nvPicPr>
          <p:cNvPr id="63" name="Picture 62">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65" name="Straight Connector 64">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9" name="Rectangle 68">
            <a:extLst>
              <a:ext uri="{FF2B5EF4-FFF2-40B4-BE49-F238E27FC236}">
                <a16:creationId xmlns:a16="http://schemas.microsoft.com/office/drawing/2014/main" id="{021A4066-B261-49FE-952E-A0FE3EE75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Connector 70">
            <a:extLst>
              <a:ext uri="{FF2B5EF4-FFF2-40B4-BE49-F238E27FC236}">
                <a16:creationId xmlns:a16="http://schemas.microsoft.com/office/drawing/2014/main" id="{381B4579-E2EA-4BD7-94FF-0A0BEE135C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Otsikko 1">
            <a:extLst>
              <a:ext uri="{FF2B5EF4-FFF2-40B4-BE49-F238E27FC236}">
                <a16:creationId xmlns:a16="http://schemas.microsoft.com/office/drawing/2014/main" id="{3B087B79-85A7-4D9B-9E9B-330F48D63DF7}"/>
              </a:ext>
            </a:extLst>
          </p:cNvPr>
          <p:cNvSpPr>
            <a:spLocks noGrp="1"/>
          </p:cNvSpPr>
          <p:nvPr>
            <p:ph type="title"/>
          </p:nvPr>
        </p:nvSpPr>
        <p:spPr>
          <a:xfrm>
            <a:off x="1451580" y="804520"/>
            <a:ext cx="3530157" cy="1049235"/>
          </a:xfrm>
        </p:spPr>
        <p:txBody>
          <a:bodyPr vert="horz" lIns="91440" tIns="45720" rIns="91440" bIns="45720" rtlCol="0" anchor="t">
            <a:normAutofit fontScale="90000"/>
          </a:bodyPr>
          <a:lstStyle/>
          <a:p>
            <a:br>
              <a:rPr lang="en-US" sz="2200" dirty="0"/>
            </a:br>
            <a:r>
              <a:rPr lang="en-US" sz="2200" dirty="0" err="1"/>
              <a:t>platonin</a:t>
            </a:r>
            <a:r>
              <a:rPr lang="en-US" sz="2200" dirty="0"/>
              <a:t> </a:t>
            </a:r>
            <a:r>
              <a:rPr lang="en-US" sz="2200"/>
              <a:t>luolavertaus</a:t>
            </a:r>
            <a:br>
              <a:rPr lang="en-US" sz="2200" dirty="0"/>
            </a:br>
            <a:endParaRPr lang="en-US" sz="2200" dirty="0"/>
          </a:p>
        </p:txBody>
      </p:sp>
      <p:sp>
        <p:nvSpPr>
          <p:cNvPr id="73" name="Rectangle 72">
            <a:extLst>
              <a:ext uri="{FF2B5EF4-FFF2-40B4-BE49-F238E27FC236}">
                <a16:creationId xmlns:a16="http://schemas.microsoft.com/office/drawing/2014/main" id="{81958111-BC13-4D45-AB27-0C2C83F9BA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Tekstin paikkamerkki 3">
            <a:extLst>
              <a:ext uri="{FF2B5EF4-FFF2-40B4-BE49-F238E27FC236}">
                <a16:creationId xmlns:a16="http://schemas.microsoft.com/office/drawing/2014/main" id="{2D41AAB5-5300-4838-822A-F3D9B4B9B932}"/>
              </a:ext>
            </a:extLst>
          </p:cNvPr>
          <p:cNvSpPr>
            <a:spLocks noGrp="1"/>
          </p:cNvSpPr>
          <p:nvPr>
            <p:ph type="body" sz="half" idx="2"/>
          </p:nvPr>
        </p:nvSpPr>
        <p:spPr>
          <a:xfrm>
            <a:off x="823865" y="2015732"/>
            <a:ext cx="4154239" cy="3769431"/>
          </a:xfrm>
        </p:spPr>
        <p:txBody>
          <a:bodyPr vert="horz" lIns="91440" tIns="45720" rIns="91440" bIns="45720" rtlCol="0" anchor="t">
            <a:normAutofit fontScale="62500" lnSpcReduction="20000"/>
          </a:bodyPr>
          <a:lstStyle/>
          <a:p>
            <a:pPr marL="180000" indent="-180000">
              <a:spcBef>
                <a:spcPts val="0"/>
              </a:spcBef>
              <a:buFont typeface="Arial" panose="020B0604020202020204" pitchFamily="34" charset="0"/>
              <a:buChar char="•"/>
            </a:pPr>
            <a:r>
              <a:rPr lang="fi-FI" sz="2600" dirty="0"/>
              <a:t>Platonin </a:t>
            </a:r>
            <a:r>
              <a:rPr lang="fi-FI" sz="2600" i="1" dirty="0"/>
              <a:t>Valtion</a:t>
            </a:r>
            <a:r>
              <a:rPr lang="fi-FI" sz="2600" dirty="0"/>
              <a:t> VII kirja alkaa kuuluisalla luolavertauksella.</a:t>
            </a:r>
          </a:p>
          <a:p>
            <a:pPr marL="180000" indent="-180000">
              <a:spcBef>
                <a:spcPts val="0"/>
              </a:spcBef>
              <a:buFont typeface="Arial" panose="020B0604020202020204" pitchFamily="34" charset="0"/>
              <a:buChar char="•"/>
            </a:pPr>
            <a:r>
              <a:rPr lang="fi-FI" sz="2600" dirty="0"/>
              <a:t>Ihmiset elävät kuin luolassa, jossa he näkevät vain heikkoja heijastuksia todellisuudesta; aistimaailman kohteet ovat kuin varjoja, joita luolaan kahlehditut ja ulkomaailmasta tietämättömät vangit näkevät. </a:t>
            </a:r>
          </a:p>
          <a:p>
            <a:pPr marL="180000" indent="-180000">
              <a:spcBef>
                <a:spcPts val="0"/>
              </a:spcBef>
              <a:buFont typeface="Arial" panose="020B0604020202020204" pitchFamily="34" charset="0"/>
              <a:buChar char="•"/>
            </a:pPr>
            <a:r>
              <a:rPr lang="fi-FI" sz="2600" dirty="0"/>
              <a:t>Filosofian opiskelija on kuin vanki jonka kahleet on </a:t>
            </a:r>
            <a:r>
              <a:rPr lang="fi-FI" sz="2600" dirty="0" err="1"/>
              <a:t>irroitettu</a:t>
            </a:r>
            <a:r>
              <a:rPr lang="fi-FI" sz="2600" dirty="0"/>
              <a:t>, sopivan ohjauksen avulla hän oppii kääntämään katseensa oikeaan suuntaan ja lopulta astumaan ulos luolasta. Vasta vähitellen hänen silmänsä tottuvat häikäisevään valoon ja hän huomaa että esineet …tulevat näkyviksi vain auringon … antamassa valossa.</a:t>
            </a:r>
            <a:endParaRPr lang="en-US" sz="2600" dirty="0"/>
          </a:p>
          <a:p>
            <a:pPr indent="-228600">
              <a:buFont typeface="Arial" panose="020B0604020202020204" pitchFamily="34" charset="0"/>
              <a:buChar char="•"/>
            </a:pPr>
            <a:endParaRPr lang="en-US" dirty="0"/>
          </a:p>
        </p:txBody>
      </p:sp>
      <p:grpSp>
        <p:nvGrpSpPr>
          <p:cNvPr id="75" name="Group 74">
            <a:extLst>
              <a:ext uri="{FF2B5EF4-FFF2-40B4-BE49-F238E27FC236}">
                <a16:creationId xmlns:a16="http://schemas.microsoft.com/office/drawing/2014/main" id="{82188758-E18A-4CE5-9D03-F4BF5D887C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46003" y="583365"/>
            <a:chExt cx="6091790" cy="5181928"/>
          </a:xfrm>
        </p:grpSpPr>
        <p:sp>
          <p:nvSpPr>
            <p:cNvPr id="76" name="Rectangle 75">
              <a:extLst>
                <a:ext uri="{FF2B5EF4-FFF2-40B4-BE49-F238E27FC236}">
                  <a16:creationId xmlns:a16="http://schemas.microsoft.com/office/drawing/2014/main" id="{821513DD-C15F-4381-AEA6-ED9E5E218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CED2DE01-7F43-4858-85FC-27022DA78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7" name="Kuvan paikkamerkki 6">
            <a:extLst>
              <a:ext uri="{FF2B5EF4-FFF2-40B4-BE49-F238E27FC236}">
                <a16:creationId xmlns:a16="http://schemas.microsoft.com/office/drawing/2014/main" id="{A4ADB6F7-AB88-4791-88CC-1D5D58B92560}"/>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23755" r="23755"/>
          <a:stretch/>
        </p:blipFill>
        <p:spPr>
          <a:xfrm>
            <a:off x="6093926" y="1116345"/>
            <a:ext cx="4821551" cy="3866172"/>
          </a:xfrm>
          <a:prstGeom prst="rect">
            <a:avLst/>
          </a:prstGeom>
        </p:spPr>
      </p:pic>
      <p:pic>
        <p:nvPicPr>
          <p:cNvPr id="79" name="Picture 78">
            <a:extLst>
              <a:ext uri="{FF2B5EF4-FFF2-40B4-BE49-F238E27FC236}">
                <a16:creationId xmlns:a16="http://schemas.microsoft.com/office/drawing/2014/main" id="{D42F4933-2ECF-4EE5-BCE4-F19E3CA609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1" name="Straight Connector 80">
            <a:extLst>
              <a:ext uri="{FF2B5EF4-FFF2-40B4-BE49-F238E27FC236}">
                <a16:creationId xmlns:a16="http://schemas.microsoft.com/office/drawing/2014/main" id="{C6FAC23C-014D-4AC5-AD1B-36F7D0E7EF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6" name="Dian numeron paikkamerkki 5">
            <a:extLst>
              <a:ext uri="{FF2B5EF4-FFF2-40B4-BE49-F238E27FC236}">
                <a16:creationId xmlns:a16="http://schemas.microsoft.com/office/drawing/2014/main" id="{096CD269-AE49-4CCE-AAB5-7D28E6EBE286}"/>
              </a:ext>
            </a:extLst>
          </p:cNvPr>
          <p:cNvSpPr>
            <a:spLocks noGrp="1"/>
          </p:cNvSpPr>
          <p:nvPr>
            <p:ph type="sldNum" sz="quarter" idx="12"/>
          </p:nvPr>
        </p:nvSpPr>
        <p:spPr/>
        <p:txBody>
          <a:bodyPr/>
          <a:lstStyle/>
          <a:p>
            <a:pPr rtl="0"/>
            <a:fld id="{0FF54DE5-C571-48E8-A5BC-B369434E2F44}" type="slidenum">
              <a:rPr lang="fi-FI" noProof="0" smtClean="0"/>
              <a:pPr rtl="0"/>
              <a:t>9</a:t>
            </a:fld>
            <a:endParaRPr lang="fi-FI" noProof="0"/>
          </a:p>
        </p:txBody>
      </p:sp>
    </p:spTree>
    <p:extLst>
      <p:ext uri="{BB962C8B-B14F-4D97-AF65-F5344CB8AC3E}">
        <p14:creationId xmlns:p14="http://schemas.microsoft.com/office/powerpoint/2010/main" val="4232681307"/>
      </p:ext>
    </p:extLst>
  </p:cSld>
  <p:clrMapOvr>
    <a:masterClrMapping/>
  </p:clrMapOvr>
</p:sld>
</file>

<file path=ppt/theme/theme1.xml><?xml version="1.0" encoding="utf-8"?>
<a:theme xmlns:a="http://schemas.openxmlformats.org/drawingml/2006/main" name="Galleria">
  <a:themeElements>
    <a:clrScheme name="Galleri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i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i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teema">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DDBB83-77C1-4099-A0AA-289882E745E2}">
  <ds:schemaRef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Gallery</Template>
  <TotalTime>442</TotalTime>
  <Words>865</Words>
  <Application>Microsoft Office PowerPoint</Application>
  <PresentationFormat>Laajakuva</PresentationFormat>
  <Paragraphs>58</Paragraphs>
  <Slides>10</Slides>
  <Notes>1</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10</vt:i4>
      </vt:variant>
    </vt:vector>
  </HeadingPairs>
  <TitlesOfParts>
    <vt:vector size="15" baseType="lpstr">
      <vt:lpstr>Arial</vt:lpstr>
      <vt:lpstr>Gill Sans MT</vt:lpstr>
      <vt:lpstr>Euphemia</vt:lpstr>
      <vt:lpstr>Verdana</vt:lpstr>
      <vt:lpstr>Galleria</vt:lpstr>
      <vt:lpstr>ajatuskokeita Antiikista nykypäivään</vt:lpstr>
      <vt:lpstr>Raitiovaunuongelma tänään</vt:lpstr>
      <vt:lpstr>Mikä on ajatuskoe? (1)</vt:lpstr>
      <vt:lpstr>Mikä on ajatuskoe? (2)</vt:lpstr>
      <vt:lpstr>Filosofisten ajatuskokeiden luonne</vt:lpstr>
      <vt:lpstr> herakleitos </vt:lpstr>
      <vt:lpstr>Parmenides  (s. n. 510 eaa.)</vt:lpstr>
      <vt:lpstr> Zenonin paradoksit </vt:lpstr>
      <vt:lpstr> platonin luolavertaus </vt:lpstr>
      <vt:lpstr> kirjallisuutta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Otsikko ja kuva -asettelu</dc:title>
  <dc:creator>Ilpo Halonen</dc:creator>
  <cp:lastModifiedBy>Ilpo Halonen</cp:lastModifiedBy>
  <cp:revision>15</cp:revision>
  <dcterms:created xsi:type="dcterms:W3CDTF">2021-09-02T15:33:01Z</dcterms:created>
  <dcterms:modified xsi:type="dcterms:W3CDTF">2023-08-25T13:06:43Z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