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7" r:id="rId4"/>
  </p:sldMasterIdLst>
  <p:notesMasterIdLst>
    <p:notesMasterId r:id="rId17"/>
  </p:notesMasterIdLst>
  <p:handoutMasterIdLst>
    <p:handoutMasterId r:id="rId18"/>
  </p:handoutMasterIdLst>
  <p:sldIdLst>
    <p:sldId id="256" r:id="rId5"/>
    <p:sldId id="433" r:id="rId6"/>
    <p:sldId id="434" r:id="rId7"/>
    <p:sldId id="435" r:id="rId8"/>
    <p:sldId id="420" r:id="rId9"/>
    <p:sldId id="421" r:id="rId10"/>
    <p:sldId id="428" r:id="rId11"/>
    <p:sldId id="429" r:id="rId12"/>
    <p:sldId id="430" r:id="rId13"/>
    <p:sldId id="431" r:id="rId14"/>
    <p:sldId id="432" r:id="rId15"/>
    <p:sldId id="276" r:id="rId16"/>
  </p:sldIdLst>
  <p:sldSz cx="12192000" cy="6858000"/>
  <p:notesSz cx="6858000" cy="9144000"/>
  <p:embeddedFontLst>
    <p:embeddedFont>
      <p:font typeface="Euphemia" panose="020B0503040102020104" pitchFamily="34" charset="0"/>
      <p:regular r:id="rId19"/>
    </p:embeddedFont>
    <p:embeddedFont>
      <p:font typeface="Gill Sans MT" panose="020B0502020104020203" pitchFamily="34" charset="0"/>
      <p:regular r:id="rId20"/>
      <p:bold r:id="rId21"/>
      <p:italic r:id="rId22"/>
      <p:boldItalic r:id="rId23"/>
    </p:embeddedFont>
    <p:embeddedFont>
      <p:font typeface="Verdana" panose="020B0604030504040204" pitchFamily="3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409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6.fntdata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po Halonen" userId="9cf957c2b54dfd88" providerId="LiveId" clId="{CB6A760E-EFBD-455E-9E64-06A324863845}"/>
    <pc:docChg chg="modSld">
      <pc:chgData name="Ilpo Halonen" userId="9cf957c2b54dfd88" providerId="LiveId" clId="{CB6A760E-EFBD-455E-9E64-06A324863845}" dt="2023-11-05T11:27:32.254" v="1" actId="20577"/>
      <pc:docMkLst>
        <pc:docMk/>
      </pc:docMkLst>
      <pc:sldChg chg="modSp mod">
        <pc:chgData name="Ilpo Halonen" userId="9cf957c2b54dfd88" providerId="LiveId" clId="{CB6A760E-EFBD-455E-9E64-06A324863845}" dt="2023-11-05T11:27:32.254" v="1" actId="20577"/>
        <pc:sldMkLst>
          <pc:docMk/>
          <pc:sldMk cId="1652133998" sldId="256"/>
        </pc:sldMkLst>
        <pc:spChg chg="mod">
          <ac:chgData name="Ilpo Halonen" userId="9cf957c2b54dfd88" providerId="LiveId" clId="{CB6A760E-EFBD-455E-9E64-06A324863845}" dt="2023-11-05T11:27:32.254" v="1" actId="20577"/>
          <ac:spMkLst>
            <pc:docMk/>
            <pc:sldMk cId="1652133998" sldId="256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F22C6E-3723-4E9D-B715-B4CDC02E973B}" type="datetime1">
              <a:rPr lang="fi-FI" smtClean="0"/>
              <a:t>5.11.2023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D3A6E1-5FB9-4169-8457-B5F4CF297F11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A3C37BE-C303-496D-B5CD-85F2937540FC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i-FI" b="1" i="1">
                <a:latin typeface="Arial" pitchFamily="34" charset="0"/>
                <a:cs typeface="Arial" pitchFamily="34" charset="0"/>
              </a:rPr>
              <a:t>MUISTIINPANO:</a:t>
            </a:r>
          </a:p>
          <a:p>
            <a:pPr rtl="0"/>
            <a:r>
              <a:rPr lang="fi-FI" i="1">
                <a:latin typeface="Arial" pitchFamily="34" charset="0"/>
                <a:cs typeface="Arial" pitchFamily="34" charset="0"/>
              </a:rPr>
              <a:t>Jos haluat muuttaa tämän dian kuvaa, valitse kuva ja poista se. Napsauta sitten paikkamerkissä olevaa kuvan kuvaketta, niin pääset lisäämään oman kuvasi.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AFDA209-EAD4-4768-8F4C-CDEB4650096C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59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29F501-3359-4FEA-B1CE-DFCCCC659FF4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885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29F501-3359-4FEA-B1CE-DFCCCC659FF4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494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tsikkodi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11" name="Kuvan paikkamerkki 10" descr="Tyhjä paikkamerkki kuvan lisäämistä varten. Napsauta paikkamerkkiä ja valitse kuva, jonka haluat lisätä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0483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498583C-94EF-49FF-9DC9-274B76E91320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1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A0AFC2-EC37-45E2-9444-9CBE98F0C86C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2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29F501-3359-4FEA-B1CE-DFCCCC659FF4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7907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761A57E-DFF6-4DA8-A670-920AF190E5C7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4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91307A-42B4-4D50-A566-C1E84BF65847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07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CFAF10-DBB9-48F9-9DB6-1FA3F0342184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217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29F501-3359-4FEA-B1CE-DFCCCC659FF4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35360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9629F501-3359-4FEA-B1CE-DFCCCC659FF4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2852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629F501-3359-4FEA-B1CE-DFCCCC659FF4}" type="datetime1">
              <a:rPr lang="fi-FI" noProof="0" smtClean="0"/>
              <a:t>5.11.2023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90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fi-FI" dirty="0"/>
              <a:t>G. H.  von Wright kausaalisuudesta </a:t>
            </a:r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</a:rPr>
              <a:t>Infoisku 10 / </a:t>
            </a:r>
            <a:r>
              <a:rPr lang="fi-FI">
                <a:latin typeface="Verdana" panose="020B0604030504040204" pitchFamily="34" charset="0"/>
                <a:ea typeface="Verdana" panose="020B0604030504040204" pitchFamily="34" charset="0"/>
              </a:rPr>
              <a:t>Syksy 2023</a:t>
            </a:r>
            <a:endParaRPr lang="fi-FI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Kuvan paikkamerkki 3" descr="Avoin kirja pöydällä, taustalla sumennettuja hyllyjä, joissa kirjoja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5" r="8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A8113-5303-4613-AE4A-C6DCE290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Explanation</a:t>
            </a:r>
            <a:r>
              <a:rPr lang="fi-FI" dirty="0"/>
              <a:t> and </a:t>
            </a:r>
            <a:r>
              <a:rPr lang="fi-FI" dirty="0" err="1"/>
              <a:t>Understanding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7AF25-B216-428D-89E8-66E945CC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9765"/>
            <a:ext cx="9603275" cy="3883094"/>
          </a:xfrm>
        </p:spPr>
        <p:txBody>
          <a:bodyPr/>
          <a:lstStyle/>
          <a:p>
            <a:r>
              <a:rPr lang="fi-FI" sz="2800" dirty="0"/>
              <a:t>3. Relatiivisesti välttämätön ehto r:n esiintymiselle: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3E87A7-0250-439F-B27E-B90DD7D6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Syksy 2021 Tieteen filosofia ilpo.halonen@aalto.fi</a:t>
            </a:r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4C5C79-C13D-4E73-B298-1A08C4F4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5F49B-9531-4229-AEC5-CD6A6F9C18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AE617D5-0893-46DA-B784-4CAEBEDDB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64" y="2791241"/>
            <a:ext cx="522160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7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A8113-5303-4613-AE4A-C6DCE290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Explanation</a:t>
            </a:r>
            <a:r>
              <a:rPr lang="fi-FI" dirty="0"/>
              <a:t> and </a:t>
            </a:r>
            <a:r>
              <a:rPr lang="fi-FI" dirty="0" err="1"/>
              <a:t>Understanding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7AF25-B216-428D-89E8-66E945CC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9765"/>
            <a:ext cx="9603275" cy="4166724"/>
          </a:xfrm>
        </p:spPr>
        <p:txBody>
          <a:bodyPr/>
          <a:lstStyle/>
          <a:p>
            <a:r>
              <a:rPr lang="fi-FI" sz="2800" dirty="0"/>
              <a:t>4. Kvasi-teleologiset selitykset:</a:t>
            </a:r>
          </a:p>
          <a:p>
            <a:endParaRPr lang="fi-FI" sz="28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3E87A7-0250-439F-B27E-B90DD7D6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Syksy 2021 Tieteen filosofia ilpo.halonen@aalto.fi</a:t>
            </a:r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4C5C79-C13D-4E73-B298-1A08C4F4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5F49B-9531-4229-AEC5-CD6A6F9C18B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98704FE-0643-40FE-85B0-35C87DE99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3" y="2781348"/>
            <a:ext cx="558811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E8E51B09-2B9E-4D82-A5F8-29F85CBE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9240118-40F3-4A1C-85DC-4E58525CB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269951F-7B8C-4336-BC68-9BA9843CE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7463259" y="583365"/>
            <a:chExt cx="4074533" cy="5181928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FD48101-E230-4669-8C1B-39BAAB2BB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A18FA112-D8F0-41D3-9171-B0A3110E2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9087EE4-E285-4C8E-AC5F-CAE7D1FDE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0359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3B087B79-85A7-4D9B-9E9B-330F48D63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804520"/>
            <a:ext cx="55503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2200" dirty="0"/>
            </a:br>
            <a:r>
              <a:rPr lang="en-US" sz="2200" dirty="0" err="1"/>
              <a:t>kirjallisuutta</a:t>
            </a:r>
            <a:br>
              <a:rPr lang="en-US" sz="2200" dirty="0"/>
            </a:br>
            <a:endParaRPr lang="en-US" sz="2200" dirty="0"/>
          </a:p>
        </p:txBody>
      </p:sp>
      <p:pic>
        <p:nvPicPr>
          <p:cNvPr id="14" name="Kuvan paikkamerkki 13">
            <a:extLst>
              <a:ext uri="{FF2B5EF4-FFF2-40B4-BE49-F238E27FC236}">
                <a16:creationId xmlns:a16="http://schemas.microsoft.com/office/drawing/2014/main" id="{44EC1228-F54B-4678-B0AB-7BFDCB98AA3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3" b="5283"/>
          <a:stretch/>
        </p:blipFill>
        <p:spPr>
          <a:xfrm>
            <a:off x="1285438" y="1116345"/>
            <a:ext cx="2799103" cy="3866172"/>
          </a:xfrm>
          <a:prstGeom prst="rect">
            <a:avLst/>
          </a:prstGeom>
        </p:spPr>
      </p:pic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D41AAB5-5300-4838-822A-F3D9B4B9B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88043" y="2015732"/>
            <a:ext cx="6448786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80000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Juti</a:t>
            </a:r>
            <a:r>
              <a:rPr lang="en-US" sz="2400" dirty="0"/>
              <a:t>, </a:t>
            </a:r>
            <a:r>
              <a:rPr lang="en-US" sz="2400" dirty="0" err="1"/>
              <a:t>Riku</a:t>
            </a:r>
            <a:r>
              <a:rPr lang="en-US" sz="2400" dirty="0"/>
              <a:t>, </a:t>
            </a:r>
            <a:r>
              <a:rPr lang="en-US" sz="2400" i="1" dirty="0" err="1"/>
              <a:t>Johdatus</a:t>
            </a:r>
            <a:r>
              <a:rPr lang="en-US" sz="2400" i="1" dirty="0"/>
              <a:t> </a:t>
            </a:r>
            <a:r>
              <a:rPr lang="en-US" sz="2400" i="1" dirty="0" err="1"/>
              <a:t>metafysiikkaan</a:t>
            </a:r>
            <a:r>
              <a:rPr lang="en-US" sz="2400" i="1" dirty="0"/>
              <a:t>, </a:t>
            </a:r>
            <a:r>
              <a:rPr lang="en-US" sz="2400" dirty="0"/>
              <a:t>Gaudeamus, Helsinki 2001.</a:t>
            </a:r>
            <a:endParaRPr lang="en-US" sz="2400" i="1" dirty="0"/>
          </a:p>
          <a:p>
            <a:pPr marL="180000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Kusch, Martin,  </a:t>
            </a:r>
            <a:r>
              <a:rPr lang="en-US" sz="2400" i="1" dirty="0" err="1"/>
              <a:t>Ymmärtämisen</a:t>
            </a:r>
            <a:r>
              <a:rPr lang="en-US" sz="2400" i="1" dirty="0"/>
              <a:t> </a:t>
            </a:r>
            <a:r>
              <a:rPr lang="en-US" sz="2400" i="1" dirty="0" err="1"/>
              <a:t>haaste</a:t>
            </a:r>
            <a:r>
              <a:rPr lang="en-US" sz="2400" dirty="0"/>
              <a:t>, </a:t>
            </a:r>
            <a:r>
              <a:rPr lang="en-US" sz="2400" dirty="0" err="1"/>
              <a:t>Pohjoinen</a:t>
            </a:r>
            <a:r>
              <a:rPr lang="en-US" sz="2400" dirty="0"/>
              <a:t>, Oulu 1986.</a:t>
            </a:r>
          </a:p>
          <a:p>
            <a:pPr marL="180000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von Wright, G. H., </a:t>
            </a:r>
            <a:r>
              <a:rPr lang="en-US" sz="2400" i="1" dirty="0" err="1"/>
              <a:t>Tieteen</a:t>
            </a:r>
            <a:r>
              <a:rPr lang="en-US" sz="2400" i="1" dirty="0"/>
              <a:t> </a:t>
            </a:r>
            <a:r>
              <a:rPr lang="en-US" sz="2400" i="1" dirty="0" err="1"/>
              <a:t>filosofian</a:t>
            </a:r>
            <a:r>
              <a:rPr lang="en-US" sz="2400" i="1" dirty="0"/>
              <a:t> </a:t>
            </a:r>
            <a:r>
              <a:rPr lang="en-US" sz="2400" i="1" dirty="0" err="1"/>
              <a:t>kaksi</a:t>
            </a:r>
            <a:r>
              <a:rPr lang="en-US" sz="2400" i="1" dirty="0"/>
              <a:t> perinnettä</a:t>
            </a:r>
            <a:r>
              <a:rPr lang="en-US" sz="2400" dirty="0"/>
              <a:t>,1970. </a:t>
            </a:r>
            <a:r>
              <a:rPr lang="en-US" sz="2400" dirty="0" err="1"/>
              <a:t>Julkaistu</a:t>
            </a:r>
            <a:r>
              <a:rPr lang="en-US" sz="2400"/>
              <a:t> </a:t>
            </a:r>
            <a:endParaRPr lang="en-US" sz="2400" dirty="0"/>
          </a:p>
          <a:p>
            <a:pPr marL="180000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von Wright, G. H., </a:t>
            </a:r>
            <a:r>
              <a:rPr lang="en-US" sz="2400" i="1" dirty="0"/>
              <a:t>Explanation and Understanding</a:t>
            </a:r>
            <a:r>
              <a:rPr lang="en-US" sz="2400" dirty="0"/>
              <a:t>, Routledge &amp; Kegan Paul, London 1971.</a:t>
            </a:r>
          </a:p>
          <a:p>
            <a:pPr marL="180000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DD8AF6BD-5D32-4F8F-98B6-05F8A439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47013E4-D33D-425E-B32E-DE7D5CB5F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3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pic>
        <p:nvPicPr>
          <p:cNvPr id="34" name="Picture 1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1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18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20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D42BFEB1-72C5-41AD-ABB8-00EB89F6F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MANIPULATIIVINEN KAUSALITEETIN TEORIA</a:t>
            </a:r>
          </a:p>
        </p:txBody>
      </p:sp>
      <p:sp>
        <p:nvSpPr>
          <p:cNvPr id="39" name="Rectangle 22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8B63E3-DC1B-40A2-B59C-A320BDC5F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80" y="2015732"/>
            <a:ext cx="5714623" cy="345061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fi-FI" sz="2400" dirty="0"/>
              <a:t>Ehkä tunnetuin esimerkki toimijateorioista ja samalla esimerkki kausaalisuhteen filosofian omaperäisimmistä teorioista on G. H. von Wrightin (1916-2003) esittämä </a:t>
            </a:r>
            <a:r>
              <a:rPr lang="fi-FI" sz="2400" dirty="0" err="1"/>
              <a:t>generalistinen</a:t>
            </a:r>
            <a:r>
              <a:rPr lang="fi-FI" sz="2400" dirty="0"/>
              <a:t> teoria.</a:t>
            </a:r>
          </a:p>
          <a:p>
            <a:pPr>
              <a:spcBef>
                <a:spcPts val="0"/>
              </a:spcBef>
            </a:pPr>
            <a:r>
              <a:rPr lang="fi-FI" sz="2400" dirty="0"/>
              <a:t>Ks. von Wright, </a:t>
            </a:r>
            <a:r>
              <a:rPr lang="fi-FI" sz="2400" i="1" dirty="0" err="1"/>
              <a:t>Explanation</a:t>
            </a:r>
            <a:r>
              <a:rPr lang="fi-FI" sz="2400" i="1" dirty="0"/>
              <a:t> and </a:t>
            </a:r>
            <a:r>
              <a:rPr lang="fi-FI" sz="2400" i="1" dirty="0" err="1"/>
              <a:t>Understanding</a:t>
            </a:r>
            <a:r>
              <a:rPr lang="fi-FI" sz="2400" dirty="0"/>
              <a:t>, 1971; </a:t>
            </a:r>
            <a:r>
              <a:rPr lang="fi-FI" sz="2400" i="1" dirty="0" err="1"/>
              <a:t>Causality</a:t>
            </a:r>
            <a:r>
              <a:rPr lang="fi-FI" sz="2400" i="1" dirty="0"/>
              <a:t> and </a:t>
            </a:r>
            <a:r>
              <a:rPr lang="fi-FI" sz="2400" i="1" dirty="0" err="1"/>
              <a:t>Determinism</a:t>
            </a:r>
            <a:r>
              <a:rPr lang="fi-FI" sz="2400" dirty="0"/>
              <a:t>, 1974; Juti 2001 s. 333-334).</a:t>
            </a:r>
            <a:endParaRPr lang="en-US" sz="2400" dirty="0"/>
          </a:p>
        </p:txBody>
      </p:sp>
      <p:grpSp>
        <p:nvGrpSpPr>
          <p:cNvPr id="40" name="Group 24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6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Sisällön paikkamerkki 5" descr="Kuva, joka sisältää kohteen mies, seinä, henkilö, sisä&#10;&#10;Kuvaus luotu automaattisesti">
            <a:extLst>
              <a:ext uri="{FF2B5EF4-FFF2-40B4-BE49-F238E27FC236}">
                <a16:creationId xmlns:a16="http://schemas.microsoft.com/office/drawing/2014/main" id="{6648F017-E755-48DA-8A6B-A2A7D43C80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59" r="22574" b="-1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43" name="Picture 28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30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73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2A4B30-77D7-4FFB-8B53-A88BD68C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BC9FBAB-9984-4059-B813-30E9F61F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Explanation and Understanding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73AAE2E-5D6B-4952-A4BB-546C49F8D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1E4D783-AD45-49E7-B6C7-BBACB8290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A1FDA9-B37F-4675-A1A4-404A96E29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79" y="2015732"/>
            <a:ext cx="5338520" cy="4074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200" dirty="0"/>
              <a:t>G. H. von Wrightin teorian perusajatus on, että kausaalisuus palautuu inhimilliseen toimintaan liittyvään ”aikaansaamiseen” (engl. </a:t>
            </a:r>
            <a:r>
              <a:rPr lang="fi-FI" sz="2200" dirty="0" err="1"/>
              <a:t>bringing</a:t>
            </a:r>
            <a:r>
              <a:rPr lang="fi-FI" sz="2200" dirty="0"/>
              <a:t> </a:t>
            </a:r>
            <a:r>
              <a:rPr lang="fi-FI" sz="2200" dirty="0" err="1"/>
              <a:t>about</a:t>
            </a:r>
            <a:r>
              <a:rPr lang="fi-FI" sz="2200" dirty="0"/>
              <a:t>) tai manipuloimiseen.</a:t>
            </a:r>
          </a:p>
          <a:p>
            <a:r>
              <a:rPr lang="fi-FI" sz="2200" dirty="0"/>
              <a:t>Asiaintila on toisen syy, jos ja vain jos toteuttamalla ensimmäisen asiaintilan voisimme saada aikaan toisen asiaintilan tai estämällä ensimmäisen asiaintilan estäisimme toisen asiaintilan toteutumisen.</a:t>
            </a:r>
            <a:endParaRPr lang="en-US" sz="2200" dirty="0"/>
          </a:p>
        </p:txBody>
      </p:sp>
      <p:pic>
        <p:nvPicPr>
          <p:cNvPr id="6" name="Sisällön paikkamerkki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225A5C1-E684-421C-A143-9F64301220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49" y="804519"/>
            <a:ext cx="3422286" cy="52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9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B52447-E3C7-4ED2-9ABA-67E3BAB8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SYSTEEMI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03C59A-1593-47D6-B7AD-81A47B7B6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fi-FI" sz="2400" dirty="0"/>
              <a:t>Tärkein apuväline G. H. von Wrightin analyyseissa on ”systeemin” käsite. </a:t>
            </a:r>
          </a:p>
          <a:p>
            <a:pPr>
              <a:spcBef>
                <a:spcPts val="0"/>
              </a:spcBef>
            </a:pPr>
            <a:r>
              <a:rPr lang="fi-FI" sz="2400" dirty="0"/>
              <a:t>Tätä käsitettä kehittäessään von Wright viittaa Wittgensteinin </a:t>
            </a:r>
            <a:r>
              <a:rPr lang="fi-FI" sz="2400" i="1" dirty="0" err="1"/>
              <a:t>Tractatuksen</a:t>
            </a:r>
            <a:r>
              <a:rPr lang="fi-FI" sz="2400" dirty="0"/>
              <a:t> maailmankäsitykseen, jonka mukaan maailma koostuu toisistaan riippumattomista asiaintiloista.</a:t>
            </a:r>
          </a:p>
          <a:p>
            <a:pPr>
              <a:spcBef>
                <a:spcPts val="0"/>
              </a:spcBef>
            </a:pPr>
            <a:r>
              <a:rPr lang="fi-FI" sz="2400" dirty="0"/>
              <a:t>Toisin sanoen jokainen yhdistelmä eri asiaintiloista on ”mahdollinen maailma”, jota voidaan kuvata asiaintiloja kuvaavien lauseiden joukon avulla.</a:t>
            </a:r>
          </a:p>
          <a:p>
            <a:pPr>
              <a:spcBef>
                <a:spcPts val="0"/>
              </a:spcBef>
            </a:pPr>
            <a:r>
              <a:rPr lang="fi-FI" sz="2400" dirty="0"/>
              <a:t>Yhdestä sellaisesta maailmasta voidaan taas irrottaa asiaintilojen joukko, jota voidaan ”tila-avaruutena” tutkia erikseen.</a:t>
            </a:r>
          </a:p>
        </p:txBody>
      </p:sp>
    </p:spTree>
    <p:extLst>
      <p:ext uri="{BB962C8B-B14F-4D97-AF65-F5344CB8AC3E}">
        <p14:creationId xmlns:p14="http://schemas.microsoft.com/office/powerpoint/2010/main" val="260247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A8113-5303-4613-AE4A-C6DCE290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Explanation</a:t>
            </a:r>
            <a:r>
              <a:rPr lang="fi-FI" dirty="0"/>
              <a:t> and </a:t>
            </a:r>
            <a:r>
              <a:rPr lang="fi-FI" dirty="0" err="1"/>
              <a:t>Understanding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7AF25-B216-428D-89E8-66E945CC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74145"/>
            <a:ext cx="4516611" cy="2016224"/>
          </a:xfrm>
        </p:spPr>
        <p:txBody>
          <a:bodyPr/>
          <a:lstStyle/>
          <a:p>
            <a:r>
              <a:rPr lang="fi-FI" sz="2800" dirty="0"/>
              <a:t>Tila-avaruus: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3E87A7-0250-439F-B27E-B90DD7D6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Syksy 2021 Tieteen filosofia ilpo.halonen@aalto.fi</a:t>
            </a:r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4C5C79-C13D-4E73-B298-1A08C4F4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5F49B-9531-4229-AEC5-CD6A6F9C18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3D1099E-94A6-43C2-8B2F-CD2CC0C6C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146" y="3747989"/>
            <a:ext cx="2656088" cy="125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51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A8113-5303-4613-AE4A-C6DCE290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Explanation</a:t>
            </a:r>
            <a:r>
              <a:rPr lang="fi-FI" dirty="0"/>
              <a:t> and </a:t>
            </a:r>
            <a:r>
              <a:rPr lang="fi-FI" dirty="0" err="1"/>
              <a:t>Understanding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7AF25-B216-428D-89E8-66E945CC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89858"/>
            <a:ext cx="8999123" cy="550643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/>
              <a:t>Vaihtoehtoisia mahdollisuuksia:</a:t>
            </a:r>
          </a:p>
          <a:p>
            <a:endParaRPr lang="fi-FI" sz="28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3E87A7-0250-439F-B27E-B90DD7D6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Syksy 2021 Tieteen filosofia ilpo.halonen@aalto.fi</a:t>
            </a:r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4C5C79-C13D-4E73-B298-1A08C4F4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5F49B-9531-4229-AEC5-CD6A6F9C18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EA28E15-527A-422D-9EDF-EC69515F2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902" y="2640501"/>
            <a:ext cx="5257800" cy="342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5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A8113-5303-4613-AE4A-C6DCE290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Explanation</a:t>
            </a:r>
            <a:r>
              <a:rPr lang="fi-FI" dirty="0"/>
              <a:t> and </a:t>
            </a:r>
            <a:r>
              <a:rPr lang="fi-FI" dirty="0" err="1"/>
              <a:t>Understanding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7AF25-B216-428D-89E8-66E945CCF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Kausaaliselityksen neljä perustyyppiä (ks. Esim. </a:t>
            </a:r>
            <a:r>
              <a:rPr lang="fi-FI" sz="2800" dirty="0" err="1"/>
              <a:t>Kusch</a:t>
            </a:r>
            <a:r>
              <a:rPr lang="fi-FI" sz="2800" dirty="0"/>
              <a:t> 1986):</a:t>
            </a:r>
          </a:p>
          <a:p>
            <a:r>
              <a:rPr lang="fi-FI" sz="2800" dirty="0"/>
              <a:t>1. Kuinka maailmantila r on todellistunut?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3E87A7-0250-439F-B27E-B90DD7D6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Syksy 2021 Tieteen filosofia ilpo.halonen@aalto.fi</a:t>
            </a:r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4C5C79-C13D-4E73-B298-1A08C4F4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5F49B-9531-4229-AEC5-CD6A6F9C18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B79CCA6D-6881-4794-974B-C14B34D0E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026" y="3741038"/>
            <a:ext cx="228419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4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A8113-5303-4613-AE4A-C6DCE290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Explanation</a:t>
            </a:r>
            <a:r>
              <a:rPr lang="fi-FI" dirty="0"/>
              <a:t> and </a:t>
            </a:r>
            <a:r>
              <a:rPr lang="fi-FI" dirty="0" err="1"/>
              <a:t>Understanding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7AF25-B216-428D-89E8-66E945CC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9766"/>
            <a:ext cx="9603275" cy="4389794"/>
          </a:xfrm>
        </p:spPr>
        <p:txBody>
          <a:bodyPr/>
          <a:lstStyle/>
          <a:p>
            <a:r>
              <a:rPr lang="fi-FI" sz="2800" dirty="0"/>
              <a:t>2. Miksi maailmantila r todellistui eikä maailmantila r’ joka q:n jälkeen näytti yhtä mahdolliselta kuin r?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3E87A7-0250-439F-B27E-B90DD7D6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Syksy 2021 Tieteen filosofia ilpo.halonen@aalto.fi</a:t>
            </a:r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4C5C79-C13D-4E73-B298-1A08C4F4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5F49B-9531-4229-AEC5-CD6A6F9C18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B13B38E-4A68-4BD3-AE2B-308D3D22D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37" y="3154793"/>
            <a:ext cx="2895599" cy="280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9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A8113-5303-4613-AE4A-C6DCE290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Explanation</a:t>
            </a:r>
            <a:r>
              <a:rPr lang="fi-FI" dirty="0"/>
              <a:t> and </a:t>
            </a:r>
            <a:r>
              <a:rPr lang="fi-FI" dirty="0" err="1"/>
              <a:t>Understanding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7AF25-B216-428D-89E8-66E945CCF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Selitys laajentamalla systeemiä ajallisesti tai strukturaalisesti (relatiivisesti riittävä ehto):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3E87A7-0250-439F-B27E-B90DD7D6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Syksy 2021 Tieteen filosofia ilpo.halonen@aalto.fi</a:t>
            </a:r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4C5C79-C13D-4E73-B298-1A08C4F4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5F49B-9531-4229-AEC5-CD6A6F9C18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982C098-DF05-4BEC-9E05-36C57BAFF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73" y="3164817"/>
            <a:ext cx="401764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6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ia">
  <a:themeElements>
    <a:clrScheme name="Gal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e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525</TotalTime>
  <Words>457</Words>
  <Application>Microsoft Office PowerPoint</Application>
  <PresentationFormat>Laajakuva</PresentationFormat>
  <Paragraphs>51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Verdana</vt:lpstr>
      <vt:lpstr>Arial</vt:lpstr>
      <vt:lpstr>Euphemia</vt:lpstr>
      <vt:lpstr>Gill Sans MT</vt:lpstr>
      <vt:lpstr>Galleria</vt:lpstr>
      <vt:lpstr>G. H.  von Wright kausaalisuudesta </vt:lpstr>
      <vt:lpstr>MANIPULATIIVINEN KAUSALITEETIN TEORIA</vt:lpstr>
      <vt:lpstr>Explanation and Understanding</vt:lpstr>
      <vt:lpstr>SYSTEEMI</vt:lpstr>
      <vt:lpstr>Explanation and Understanding</vt:lpstr>
      <vt:lpstr>Explanation and Understanding</vt:lpstr>
      <vt:lpstr>Explanation and Understanding</vt:lpstr>
      <vt:lpstr>Explanation and Understanding</vt:lpstr>
      <vt:lpstr>Explanation and Understanding</vt:lpstr>
      <vt:lpstr>Explanation and Understanding</vt:lpstr>
      <vt:lpstr>Explanation and Understanding</vt:lpstr>
      <vt:lpstr> kirjallisuutta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ja kuva -asettelu</dc:title>
  <dc:creator>Ilpo Halonen</dc:creator>
  <cp:lastModifiedBy>Ilpo Halonen</cp:lastModifiedBy>
  <cp:revision>13</cp:revision>
  <dcterms:created xsi:type="dcterms:W3CDTF">2021-09-02T15:33:01Z</dcterms:created>
  <dcterms:modified xsi:type="dcterms:W3CDTF">2023-11-05T11:27:35Z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