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7" r:id="rId4"/>
  </p:sldMasterIdLst>
  <p:notesMasterIdLst>
    <p:notesMasterId r:id="rId19"/>
  </p:notesMasterIdLst>
  <p:handoutMasterIdLst>
    <p:handoutMasterId r:id="rId20"/>
  </p:handoutMasterIdLst>
  <p:sldIdLst>
    <p:sldId id="256" r:id="rId5"/>
    <p:sldId id="386" r:id="rId6"/>
    <p:sldId id="358" r:id="rId7"/>
    <p:sldId id="373" r:id="rId8"/>
    <p:sldId id="376" r:id="rId9"/>
    <p:sldId id="377" r:id="rId10"/>
    <p:sldId id="378" r:id="rId11"/>
    <p:sldId id="379" r:id="rId12"/>
    <p:sldId id="381" r:id="rId13"/>
    <p:sldId id="382" r:id="rId14"/>
    <p:sldId id="384" r:id="rId15"/>
    <p:sldId id="387" r:id="rId16"/>
    <p:sldId id="388" r:id="rId17"/>
    <p:sldId id="276" r:id="rId18"/>
  </p:sldIdLst>
  <p:sldSz cx="12192000" cy="6858000"/>
  <p:notesSz cx="6858000" cy="9144000"/>
  <p:embeddedFontLst>
    <p:embeddedFont>
      <p:font typeface="Euphemia" panose="020B0503040102020104" pitchFamily="34" charset="0"/>
      <p:regular r:id="rId21"/>
    </p:embeddedFont>
    <p:embeddedFont>
      <p:font typeface="Gill Sans MT" panose="020B0502020104020203"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po.halonen@gmail.com" initials="i" lastIdx="1" clrIdx="0">
    <p:extLst>
      <p:ext uri="{19B8F6BF-5375-455C-9EA6-DF929625EA0E}">
        <p15:presenceInfo xmlns:p15="http://schemas.microsoft.com/office/powerpoint/2012/main" userId="9cf957c2b54dfd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06" d="100"/>
          <a:sy n="106" d="100"/>
        </p:scale>
        <p:origin x="132"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CB65A102-1EA2-42B2-9FB2-413A333E6AB1}"/>
    <pc:docChg chg="custSel modSld">
      <pc:chgData name="Ilpo Halonen" userId="9cf957c2b54dfd88" providerId="LiveId" clId="{CB65A102-1EA2-42B2-9FB2-413A333E6AB1}" dt="2023-11-26T15:15:19.360" v="102" actId="20577"/>
      <pc:docMkLst>
        <pc:docMk/>
      </pc:docMkLst>
      <pc:sldChg chg="modSp mod">
        <pc:chgData name="Ilpo Halonen" userId="9cf957c2b54dfd88" providerId="LiveId" clId="{CB65A102-1EA2-42B2-9FB2-413A333E6AB1}" dt="2023-11-26T15:15:19.360" v="102" actId="20577"/>
        <pc:sldMkLst>
          <pc:docMk/>
          <pc:sldMk cId="390334548" sldId="276"/>
        </pc:sldMkLst>
        <pc:spChg chg="mod">
          <ac:chgData name="Ilpo Halonen" userId="9cf957c2b54dfd88" providerId="LiveId" clId="{CB65A102-1EA2-42B2-9FB2-413A333E6AB1}" dt="2023-11-26T15:15:19.360" v="102" actId="20577"/>
          <ac:spMkLst>
            <pc:docMk/>
            <pc:sldMk cId="390334548" sldId="276"/>
            <ac:spMk id="4" creationId="{2D41AAB5-5300-4838-822A-F3D9B4B9B932}"/>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2-02T16:20:45.492" idx="1">
    <p:pos x="5553" y="1616"/>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9F22C6E-3723-4E9D-B715-B4CDC02E973B}" type="datetime1">
              <a:rPr lang="fi-FI" smtClean="0"/>
              <a:t>26.11.2023</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fi-FI"/>
              <a:t>‹#›</a:t>
            </a:fld>
            <a:endParaRPr lang="fi-FI"/>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D3A6E1-5FB9-4169-8457-B5F4CF297F11}" type="datetime1">
              <a:rPr lang="fi-FI" noProof="0" smtClean="0"/>
              <a:t>26.11.2023</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fi-FI" noProof="0"/>
              <a:t>‹#›</a:t>
            </a:fld>
            <a:endParaRPr lang="fi-FI"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b="1" i="1">
                <a:latin typeface="Arial" pitchFamily="34" charset="0"/>
                <a:cs typeface="Arial" pitchFamily="34" charset="0"/>
              </a:rPr>
              <a:t>MUISTIINPANO:</a:t>
            </a:r>
          </a:p>
          <a:p>
            <a:pPr rtl="0"/>
            <a:r>
              <a:rPr lang="fi-FI" i="1">
                <a:latin typeface="Arial" pitchFamily="34" charset="0"/>
                <a:cs typeface="Arial" pitchFamily="34" charset="0"/>
              </a:rPr>
              <a:t>Jos haluat muuttaa tämän dian kuvaa, valitse kuva ja poista se. Napsauta sitten paikkamerkissä olevaa kuvan kuvaketta, niin pääset lisäämään oman kuvasi.</a:t>
            </a:r>
          </a:p>
        </p:txBody>
      </p:sp>
      <p:sp>
        <p:nvSpPr>
          <p:cNvPr id="4" name="Dian numeron paikkamerkki 3"/>
          <p:cNvSpPr>
            <a:spLocks noGrp="1"/>
          </p:cNvSpPr>
          <p:nvPr>
            <p:ph type="sldNum" sz="quarter" idx="10"/>
          </p:nvPr>
        </p:nvSpPr>
        <p:spPr/>
        <p:txBody>
          <a:bodyPr rtlCol="0"/>
          <a:lstStyle/>
          <a:p>
            <a:pPr rtl="0"/>
            <a:fld id="{0A3C37BE-C303-496D-B5CD-85F2937540FC}" type="slidenum">
              <a:rPr lang="fi-FI" smtClean="0"/>
              <a:t>1</a:t>
            </a:fld>
            <a:endParaRPr lang="fi-FI"/>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F6F740C-5FF8-4771-AA7E-E28E6794F2A5}" type="slidenum">
              <a:rPr lang="en-US" smtClean="0"/>
              <a:pPr/>
              <a:t>3</a:t>
            </a:fld>
            <a:endParaRPr lang="en-US"/>
          </a:p>
        </p:txBody>
      </p:sp>
    </p:spTree>
    <p:extLst>
      <p:ext uri="{BB962C8B-B14F-4D97-AF65-F5344CB8AC3E}">
        <p14:creationId xmlns:p14="http://schemas.microsoft.com/office/powerpoint/2010/main" val="355014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a:xfrm>
            <a:off x="2416500" y="329307"/>
            <a:ext cx="4973915" cy="309201"/>
          </a:xfrm>
        </p:spPr>
        <p:txBody>
          <a:bodyPr/>
          <a:lstStyle/>
          <a:p>
            <a:pPr rtl="0"/>
            <a:r>
              <a:rPr lang="fi-FI" noProof="0"/>
              <a:t>Infoisku 11 / Syksy 2021</a:t>
            </a:r>
          </a:p>
        </p:txBody>
      </p:sp>
      <p:sp>
        <p:nvSpPr>
          <p:cNvPr id="6" name="Slide Number Placeholder 5"/>
          <p:cNvSpPr>
            <a:spLocks noGrp="1"/>
          </p:cNvSpPr>
          <p:nvPr>
            <p:ph type="sldNum" sz="quarter" idx="12"/>
          </p:nvPr>
        </p:nvSpPr>
        <p:spPr>
          <a:xfrm>
            <a:off x="1437664" y="798973"/>
            <a:ext cx="811019" cy="503578"/>
          </a:xfrm>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35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98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44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tsikkodia ja kuv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fi-FI" noProof="0"/>
              <a:t>Muokkaa otsikon perustyyliä napsauttamalla</a:t>
            </a:r>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11" name="Kuvan paikkamerkki 10" descr="Tyhjä paikkamerkki kuvan lisäämistä varten. Napsauta paikkamerkkiä ja valitse kuva, jonka haluat lisätä."/>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fi-FI" noProof="0"/>
              <a:t>Lisää kuva napsauttamalla kuvaketta</a:t>
            </a:r>
          </a:p>
        </p:txBody>
      </p:sp>
    </p:spTree>
    <p:extLst>
      <p:ext uri="{BB962C8B-B14F-4D97-AF65-F5344CB8AC3E}">
        <p14:creationId xmlns:p14="http://schemas.microsoft.com/office/powerpoint/2010/main" val="10048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5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2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r>
              <a:rPr lang="fi-FI" noProof="0"/>
              <a:t>Infoisku 11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endParaRPr lang="fi-FI" noProof="0"/>
          </a:p>
        </p:txBody>
      </p:sp>
      <p:sp>
        <p:nvSpPr>
          <p:cNvPr id="8" name="Footer Placeholder 7"/>
          <p:cNvSpPr>
            <a:spLocks noGrp="1"/>
          </p:cNvSpPr>
          <p:nvPr>
            <p:ph type="ftr" sz="quarter" idx="11"/>
          </p:nvPr>
        </p:nvSpPr>
        <p:spPr/>
        <p:txBody>
          <a:bodyPr/>
          <a:lstStyle/>
          <a:p>
            <a:pPr rtl="0"/>
            <a:r>
              <a:rPr lang="fi-FI" noProof="0"/>
              <a:t>Infoisku 11 / Syksy 2021</a:t>
            </a:r>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65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endParaRPr lang="fi-FI" noProof="0"/>
          </a:p>
        </p:txBody>
      </p:sp>
      <p:sp>
        <p:nvSpPr>
          <p:cNvPr id="4" name="Footer Placeholder 3"/>
          <p:cNvSpPr>
            <a:spLocks noGrp="1"/>
          </p:cNvSpPr>
          <p:nvPr>
            <p:ph type="ftr" sz="quarter" idx="11"/>
          </p:nvPr>
        </p:nvSpPr>
        <p:spPr/>
        <p:txBody>
          <a:bodyPr/>
          <a:lstStyle/>
          <a:p>
            <a:pPr rtl="0"/>
            <a:r>
              <a:rPr lang="fi-FI" noProof="0"/>
              <a:t>Infoisku 11 / Syksy 2021</a:t>
            </a:r>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fi-FI" noProof="0"/>
          </a:p>
        </p:txBody>
      </p:sp>
      <p:sp>
        <p:nvSpPr>
          <p:cNvPr id="3" name="Footer Placeholder 2"/>
          <p:cNvSpPr>
            <a:spLocks noGrp="1"/>
          </p:cNvSpPr>
          <p:nvPr>
            <p:ph type="ftr" sz="quarter" idx="11"/>
          </p:nvPr>
        </p:nvSpPr>
        <p:spPr/>
        <p:txBody>
          <a:bodyPr/>
          <a:lstStyle/>
          <a:p>
            <a:pPr rtl="0"/>
            <a:r>
              <a:rPr lang="fi-FI" noProof="0"/>
              <a:t>Infoisku 11 / Syksy 2021</a:t>
            </a:r>
          </a:p>
        </p:txBody>
      </p:sp>
      <p:sp>
        <p:nvSpPr>
          <p:cNvPr id="4" name="Slide Number Placeholder 3"/>
          <p:cNvSpPr>
            <a:spLocks noGrp="1"/>
          </p:cNvSpPr>
          <p:nvPr>
            <p:ph type="sldNum" sz="quarter" idx="12"/>
          </p:nvPr>
        </p:nvSpPr>
        <p:spPr/>
        <p:txBody>
          <a:bodyPr/>
          <a:lstStyle/>
          <a:p>
            <a:pPr rtl="0"/>
            <a:fld id="{0FF54DE5-C571-48E8-A5BC-B369434E2F44}" type="slidenum">
              <a:rPr lang="fi-FI" noProof="0" smtClean="0"/>
              <a:t>‹#›</a:t>
            </a:fld>
            <a:endParaRPr lang="fi-FI" noProof="0"/>
          </a:p>
        </p:txBody>
      </p:sp>
    </p:spTree>
    <p:extLst>
      <p:ext uri="{BB962C8B-B14F-4D97-AF65-F5344CB8AC3E}">
        <p14:creationId xmlns:p14="http://schemas.microsoft.com/office/powerpoint/2010/main" val="33217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r>
              <a:rPr lang="fi-FI" noProof="0"/>
              <a:t>Infoisku 11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235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endParaRPr lang="fi-FI" noProof="0"/>
          </a:p>
        </p:txBody>
      </p:sp>
      <p:sp>
        <p:nvSpPr>
          <p:cNvPr id="6" name="Footer Placeholder 5"/>
          <p:cNvSpPr>
            <a:spLocks noGrp="1"/>
          </p:cNvSpPr>
          <p:nvPr>
            <p:ph type="ftr" sz="quarter" idx="11"/>
          </p:nvPr>
        </p:nvSpPr>
        <p:spPr>
          <a:xfrm>
            <a:off x="1447382" y="318640"/>
            <a:ext cx="5541004" cy="320931"/>
          </a:xfrm>
        </p:spPr>
        <p:txBody>
          <a:bodyPr/>
          <a:lstStyle/>
          <a:p>
            <a:pPr rtl="0"/>
            <a:r>
              <a:rPr lang="fi-FI" noProof="0"/>
              <a:t>Infoisku 11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28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fi-FI"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r>
              <a:rPr lang="fi-FI" noProof="0"/>
              <a:t>Infoisku 11 / Syksy 2021</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06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www.helsinki.fi/~enqvist/artikkeli.dir/kanava_03.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rtlCol="0" anchor="ctr">
            <a:normAutofit/>
          </a:bodyPr>
          <a:lstStyle/>
          <a:p>
            <a:pPr rtl="0"/>
            <a:r>
              <a:rPr lang="fi-FI" dirty="0"/>
              <a:t>Matkalla tulevaisuuteen?</a:t>
            </a:r>
          </a:p>
        </p:txBody>
      </p:sp>
      <p:sp>
        <p:nvSpPr>
          <p:cNvPr id="7" name="Alaotsikko 6"/>
          <p:cNvSpPr>
            <a:spLocks noGrp="1"/>
          </p:cNvSpPr>
          <p:nvPr>
            <p:ph type="subTitle" idx="1"/>
          </p:nvPr>
        </p:nvSpPr>
        <p:spPr/>
        <p:txBody>
          <a:bodyPr rtlCol="0"/>
          <a:lstStyle/>
          <a:p>
            <a:pPr rtl="0"/>
            <a:r>
              <a:rPr lang="fi-FI">
                <a:latin typeface="Verdana" panose="020B0604030504040204" pitchFamily="34" charset="0"/>
                <a:ea typeface="Verdana" panose="020B0604030504040204" pitchFamily="34" charset="0"/>
              </a:rPr>
              <a:t>Infoisku 12 </a:t>
            </a:r>
            <a:r>
              <a:rPr lang="fi-FI" dirty="0">
                <a:latin typeface="Verdana" panose="020B0604030504040204" pitchFamily="34" charset="0"/>
                <a:ea typeface="Verdana" panose="020B0604030504040204" pitchFamily="34" charset="0"/>
              </a:rPr>
              <a:t>/ </a:t>
            </a:r>
            <a:r>
              <a:rPr lang="fi-FI">
                <a:latin typeface="Verdana" panose="020B0604030504040204" pitchFamily="34" charset="0"/>
                <a:ea typeface="Verdana" panose="020B0604030504040204" pitchFamily="34" charset="0"/>
              </a:rPr>
              <a:t>Syksy 2023</a:t>
            </a:r>
            <a:endParaRPr lang="fi-FI" dirty="0">
              <a:latin typeface="Verdana" panose="020B0604030504040204" pitchFamily="34" charset="0"/>
              <a:ea typeface="Verdana" panose="020B0604030504040204" pitchFamily="34" charset="0"/>
            </a:endParaRPr>
          </a:p>
        </p:txBody>
      </p:sp>
      <p:pic>
        <p:nvPicPr>
          <p:cNvPr id="4" name="Kuvan paikkamerkki 3" descr="Avoin kirja pöydällä, taustalla sumennettuja hyllyjä, joissa kirjoja"/>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10</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a:xfrm>
            <a:off x="1451578" y="2019765"/>
            <a:ext cx="9603275" cy="3756346"/>
          </a:xfrm>
        </p:spPr>
        <p:txBody>
          <a:bodyPr>
            <a:normAutofit/>
          </a:bodyPr>
          <a:lstStyle/>
          <a:p>
            <a:pPr marL="0" indent="0">
              <a:spcBef>
                <a:spcPts val="0"/>
              </a:spcBef>
              <a:buNone/>
            </a:pPr>
            <a:r>
              <a:rPr lang="fi-FI" dirty="0"/>
              <a:t>Luvut ovat seuraavat:</a:t>
            </a:r>
          </a:p>
          <a:p>
            <a:pPr>
              <a:spcBef>
                <a:spcPts val="0"/>
              </a:spcBef>
            </a:pPr>
            <a:r>
              <a:rPr lang="fi-FI" dirty="0"/>
              <a:t>gravitaation ja sähkömagneettisen voiman välinen suhde</a:t>
            </a:r>
          </a:p>
          <a:p>
            <a:pPr>
              <a:spcBef>
                <a:spcPts val="0"/>
              </a:spcBef>
            </a:pPr>
            <a:r>
              <a:rPr lang="fi-FI" dirty="0"/>
              <a:t>sellaisen aineen suhteellinen osuus, joka on muuttunut energiaksi vedyn fuusioituessa heliumiksi</a:t>
            </a:r>
          </a:p>
          <a:p>
            <a:pPr>
              <a:spcBef>
                <a:spcPts val="0"/>
              </a:spcBef>
            </a:pPr>
            <a:r>
              <a:rPr lang="fi-FI" dirty="0"/>
              <a:t>tavallisen aineen kokonaistiheys maailmankaikkeudessa	</a:t>
            </a:r>
          </a:p>
          <a:p>
            <a:pPr>
              <a:spcBef>
                <a:spcPts val="0"/>
              </a:spcBef>
            </a:pPr>
            <a:r>
              <a:rPr lang="fi-FI" dirty="0"/>
              <a:t>tyhjiön kvanttivärähtelyiden energiatiheys (joka saattaa olla maailmankaikkeuden laajenemista kiihdyttävä pimeää energiaa)</a:t>
            </a:r>
          </a:p>
          <a:p>
            <a:pPr>
              <a:spcBef>
                <a:spcPts val="0"/>
              </a:spcBef>
            </a:pPr>
            <a:r>
              <a:rPr lang="fi-FI" dirty="0"/>
              <a:t>varhaisessa maailmankaikkeudessa tapahtuneiden pienenpienten epätasaisuuksien koko (epätasaisuudet kasvoivat rakenteiksi kuten galaksit ja galaksiryhmät)</a:t>
            </a:r>
          </a:p>
          <a:p>
            <a:pPr>
              <a:spcBef>
                <a:spcPts val="0"/>
              </a:spcBef>
            </a:pPr>
            <a:r>
              <a:rPr lang="fi-FI" dirty="0"/>
              <a:t>maailmankaikkeutemme avaruudellisten ulottuvuuksien todellinen lukumäärä</a:t>
            </a:r>
          </a:p>
          <a:p>
            <a:pPr marL="0" indent="0">
              <a:spcBef>
                <a:spcPts val="0"/>
              </a:spcBef>
              <a:buNone/>
            </a:pPr>
            <a:endParaRPr lang="en-US" dirty="0"/>
          </a:p>
        </p:txBody>
      </p:sp>
    </p:spTree>
    <p:extLst>
      <p:ext uri="{BB962C8B-B14F-4D97-AF65-F5344CB8AC3E}">
        <p14:creationId xmlns:p14="http://schemas.microsoft.com/office/powerpoint/2010/main" val="22446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11</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a:xfrm>
            <a:off x="1451579" y="1928388"/>
            <a:ext cx="9603275" cy="3666654"/>
          </a:xfrm>
        </p:spPr>
        <p:txBody>
          <a:bodyPr>
            <a:normAutofit/>
          </a:bodyPr>
          <a:lstStyle/>
          <a:p>
            <a:pPr>
              <a:spcBef>
                <a:spcPts val="0"/>
              </a:spcBef>
            </a:pPr>
            <a:r>
              <a:rPr lang="fi-FI" dirty="0"/>
              <a:t>Homman juju on se, että Kopernikuksen ansiosta olemme kehittäneet itsellemme jonkinasteisen kompleksin. </a:t>
            </a:r>
          </a:p>
          <a:p>
            <a:pPr>
              <a:spcBef>
                <a:spcPts val="0"/>
              </a:spcBef>
            </a:pPr>
            <a:r>
              <a:rPr lang="fi-FI" dirty="0"/>
              <a:t>Hänen ajatuksensa kuvaavat aurinkokuntaamme hyvin selvästi ja tarkasti, ja hän auttoi meitä vapautumaan syvästä ja karmaisevasta kapeakatseisuudesta.</a:t>
            </a:r>
          </a:p>
          <a:p>
            <a:pPr>
              <a:spcBef>
                <a:spcPts val="0"/>
              </a:spcBef>
            </a:pPr>
            <a:r>
              <a:rPr lang="fi-FI" dirty="0"/>
              <a:t>Päällisin puolin kopernikaaninen periaate näyttää sanovan, ettemme voi olla yksin maailmankaikkeudessa:</a:t>
            </a:r>
          </a:p>
          <a:p>
            <a:pPr>
              <a:spcBef>
                <a:spcPts val="0"/>
              </a:spcBef>
            </a:pPr>
            <a:r>
              <a:rPr lang="fi-FI" dirty="0"/>
              <a:t>Emme ole minkään keskellä emmekä erityisiä. </a:t>
            </a:r>
          </a:p>
          <a:p>
            <a:pPr>
              <a:spcBef>
                <a:spcPts val="0"/>
              </a:spcBef>
            </a:pPr>
            <a:r>
              <a:rPr lang="fi-FI" dirty="0"/>
              <a:t>Olosuhteidemme pitäisi edustaa keskiverto-olosuhteita missä tahansa paikassa maailmankaikkeuden historian tässä vaiheessa.</a:t>
            </a:r>
          </a:p>
          <a:p>
            <a:pPr marL="0" indent="0">
              <a:buNone/>
            </a:pPr>
            <a:endParaRPr lang="en-US" dirty="0"/>
          </a:p>
        </p:txBody>
      </p:sp>
    </p:spTree>
    <p:extLst>
      <p:ext uri="{BB962C8B-B14F-4D97-AF65-F5344CB8AC3E}">
        <p14:creationId xmlns:p14="http://schemas.microsoft.com/office/powerpoint/2010/main" val="96020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12</a:t>
            </a:fld>
            <a:endParaRPr lang="en-US"/>
          </a:p>
        </p:txBody>
      </p:sp>
      <p:sp>
        <p:nvSpPr>
          <p:cNvPr id="109570" name="Rectangle 2"/>
          <p:cNvSpPr>
            <a:spLocks noGrp="1" noChangeArrowheads="1"/>
          </p:cNvSpPr>
          <p:nvPr>
            <p:ph type="title"/>
          </p:nvPr>
        </p:nvSpPr>
        <p:spPr/>
        <p:txBody>
          <a:bodyPr/>
          <a:lstStyle/>
          <a:p>
            <a:r>
              <a:rPr lang="en-US" dirty="0"/>
              <a:t>Paul Davies (2007, 271-278)</a:t>
            </a:r>
          </a:p>
        </p:txBody>
      </p:sp>
      <p:sp>
        <p:nvSpPr>
          <p:cNvPr id="109571" name="Rectangle 3"/>
          <p:cNvSpPr>
            <a:spLocks noGrp="1" noChangeArrowheads="1"/>
          </p:cNvSpPr>
          <p:nvPr>
            <p:ph type="body" idx="1"/>
          </p:nvPr>
        </p:nvSpPr>
        <p:spPr>
          <a:xfrm>
            <a:off x="1451579" y="1955550"/>
            <a:ext cx="9603275" cy="3811508"/>
          </a:xfrm>
        </p:spPr>
        <p:txBody>
          <a:bodyPr>
            <a:normAutofit fontScale="70000" lnSpcReduction="20000"/>
          </a:bodyPr>
          <a:lstStyle/>
          <a:p>
            <a:r>
              <a:rPr lang="en-US" sz="2600" dirty="0" err="1"/>
              <a:t>Vastausvaihtoehtoja</a:t>
            </a:r>
            <a:r>
              <a:rPr lang="en-US" sz="2600" dirty="0"/>
              <a:t> </a:t>
            </a:r>
            <a:r>
              <a:rPr lang="en-US" sz="2600" dirty="0" err="1"/>
              <a:t>olemassaolon</a:t>
            </a:r>
            <a:r>
              <a:rPr lang="en-US" sz="2600" dirty="0"/>
              <a:t> </a:t>
            </a:r>
            <a:r>
              <a:rPr lang="en-US" sz="2600" dirty="0" err="1"/>
              <a:t>perimmäisiin</a:t>
            </a:r>
            <a:r>
              <a:rPr lang="en-US" sz="2600" dirty="0"/>
              <a:t> </a:t>
            </a:r>
            <a:r>
              <a:rPr lang="en-US" sz="2600" dirty="0" err="1"/>
              <a:t>kysymyksiin</a:t>
            </a:r>
            <a:r>
              <a:rPr lang="en-US" sz="2600" dirty="0"/>
              <a:t>:</a:t>
            </a:r>
          </a:p>
          <a:p>
            <a:pPr marL="514350" indent="-514350">
              <a:buFont typeface="+mj-lt"/>
              <a:buAutoNum type="alphaUcPeriod"/>
            </a:pPr>
            <a:r>
              <a:rPr lang="en-US" sz="2600" dirty="0" err="1"/>
              <a:t>Absurdi</a:t>
            </a:r>
            <a:r>
              <a:rPr lang="en-US" sz="2600" dirty="0"/>
              <a:t> </a:t>
            </a:r>
            <a:r>
              <a:rPr lang="en-US" sz="2600" dirty="0" err="1"/>
              <a:t>maailmankaikkeus</a:t>
            </a:r>
            <a:endParaRPr lang="en-US" sz="2600" dirty="0"/>
          </a:p>
          <a:p>
            <a:pPr marL="514350" indent="-514350">
              <a:buFont typeface="+mj-lt"/>
              <a:buAutoNum type="alphaUcPeriod"/>
            </a:pPr>
            <a:r>
              <a:rPr lang="en-US" sz="2600" dirty="0" err="1"/>
              <a:t>Yksikäsitteinen</a:t>
            </a:r>
            <a:r>
              <a:rPr lang="en-US" sz="2600" dirty="0"/>
              <a:t> </a:t>
            </a:r>
            <a:r>
              <a:rPr lang="en-US" sz="2600" dirty="0" err="1"/>
              <a:t>maailmankaikkeus</a:t>
            </a:r>
            <a:endParaRPr lang="en-US" sz="2600" dirty="0"/>
          </a:p>
          <a:p>
            <a:pPr marL="514350" indent="-514350">
              <a:buFont typeface="+mj-lt"/>
              <a:buAutoNum type="alphaUcPeriod"/>
            </a:pPr>
            <a:r>
              <a:rPr lang="en-US" sz="2600" dirty="0" err="1"/>
              <a:t>Multiversumi</a:t>
            </a:r>
            <a:endParaRPr lang="en-US" sz="2600" dirty="0"/>
          </a:p>
          <a:p>
            <a:pPr marL="514350" indent="-514350">
              <a:buFont typeface="+mj-lt"/>
              <a:buAutoNum type="alphaUcPeriod"/>
            </a:pPr>
            <a:r>
              <a:rPr lang="en-US" sz="2600" dirty="0" err="1"/>
              <a:t>Älykäs</a:t>
            </a:r>
            <a:r>
              <a:rPr lang="en-US" sz="2600" dirty="0"/>
              <a:t> </a:t>
            </a:r>
            <a:r>
              <a:rPr lang="en-US" sz="2600" dirty="0" err="1"/>
              <a:t>suunnittelu</a:t>
            </a:r>
            <a:endParaRPr lang="en-US" sz="2600" dirty="0"/>
          </a:p>
          <a:p>
            <a:pPr marL="514350" indent="-514350">
              <a:buFont typeface="+mj-lt"/>
              <a:buAutoNum type="alphaUcPeriod"/>
            </a:pPr>
            <a:r>
              <a:rPr lang="en-US" sz="2600" dirty="0" err="1"/>
              <a:t>Elämän</a:t>
            </a:r>
            <a:r>
              <a:rPr lang="en-US" sz="2600" dirty="0"/>
              <a:t> </a:t>
            </a:r>
            <a:r>
              <a:rPr lang="en-US" sz="2600" dirty="0" err="1"/>
              <a:t>periaate</a:t>
            </a:r>
            <a:endParaRPr lang="en-US" sz="2600" dirty="0"/>
          </a:p>
          <a:p>
            <a:pPr marL="514350" indent="-514350">
              <a:buFont typeface="+mj-lt"/>
              <a:buAutoNum type="alphaUcPeriod"/>
            </a:pPr>
            <a:r>
              <a:rPr lang="en-US" sz="2600" dirty="0" err="1"/>
              <a:t>Itsensä</a:t>
            </a:r>
            <a:r>
              <a:rPr lang="en-US" sz="2600" dirty="0"/>
              <a:t> </a:t>
            </a:r>
            <a:r>
              <a:rPr lang="en-US" sz="2600" dirty="0" err="1"/>
              <a:t>selittävä</a:t>
            </a:r>
            <a:r>
              <a:rPr lang="en-US" sz="2600" dirty="0"/>
              <a:t> </a:t>
            </a:r>
            <a:r>
              <a:rPr lang="en-US" sz="2600" dirty="0" err="1"/>
              <a:t>maailmankaikkeus</a:t>
            </a:r>
            <a:endParaRPr lang="en-US" sz="2600" dirty="0"/>
          </a:p>
          <a:p>
            <a:pPr marL="514350" indent="-514350">
              <a:buFont typeface="+mj-lt"/>
              <a:buAutoNum type="alphaUcPeriod"/>
            </a:pPr>
            <a:r>
              <a:rPr lang="en-US" sz="2600" dirty="0" err="1"/>
              <a:t>Keinotekoinen</a:t>
            </a:r>
            <a:r>
              <a:rPr lang="en-US" sz="2600" dirty="0"/>
              <a:t> </a:t>
            </a:r>
            <a:r>
              <a:rPr lang="en-US" sz="2600" dirty="0" err="1"/>
              <a:t>maailmankaikkeus</a:t>
            </a:r>
            <a:endParaRPr lang="en-US" sz="2600" dirty="0"/>
          </a:p>
          <a:p>
            <a:pPr marL="514350" indent="-514350">
              <a:buFont typeface="+mj-lt"/>
              <a:buAutoNum type="alphaUcPeriod"/>
            </a:pPr>
            <a:r>
              <a:rPr lang="en-US" sz="2600" dirty="0" err="1"/>
              <a:t>Ei</a:t>
            </a:r>
            <a:r>
              <a:rPr lang="en-US" sz="2600" dirty="0"/>
              <a:t> </a:t>
            </a:r>
            <a:r>
              <a:rPr lang="en-US" sz="2600" dirty="0" err="1"/>
              <a:t>mikään</a:t>
            </a:r>
            <a:r>
              <a:rPr lang="en-US" sz="2600" dirty="0"/>
              <a:t> </a:t>
            </a:r>
            <a:r>
              <a:rPr lang="en-US" sz="2600" dirty="0" err="1"/>
              <a:t>edellisistä</a:t>
            </a:r>
            <a:endParaRPr lang="en-US" sz="2600" dirty="0"/>
          </a:p>
          <a:p>
            <a:endParaRPr lang="en-US" dirty="0"/>
          </a:p>
        </p:txBody>
      </p:sp>
    </p:spTree>
    <p:extLst>
      <p:ext uri="{BB962C8B-B14F-4D97-AF65-F5344CB8AC3E}">
        <p14:creationId xmlns:p14="http://schemas.microsoft.com/office/powerpoint/2010/main" val="34997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13</a:t>
            </a:fld>
            <a:endParaRPr lang="en-US"/>
          </a:p>
        </p:txBody>
      </p:sp>
      <p:sp>
        <p:nvSpPr>
          <p:cNvPr id="109570" name="Rectangle 2"/>
          <p:cNvSpPr>
            <a:spLocks noGrp="1" noChangeArrowheads="1"/>
          </p:cNvSpPr>
          <p:nvPr>
            <p:ph type="title"/>
          </p:nvPr>
        </p:nvSpPr>
        <p:spPr/>
        <p:txBody>
          <a:bodyPr/>
          <a:lstStyle/>
          <a:p>
            <a:r>
              <a:rPr lang="en-US" dirty="0"/>
              <a:t>VIISI MAAILMANLOPPUA</a:t>
            </a:r>
          </a:p>
        </p:txBody>
      </p:sp>
      <p:sp>
        <p:nvSpPr>
          <p:cNvPr id="109571" name="Rectangle 3"/>
          <p:cNvSpPr>
            <a:spLocks noGrp="1" noChangeArrowheads="1"/>
          </p:cNvSpPr>
          <p:nvPr>
            <p:ph type="body" idx="1"/>
          </p:nvPr>
        </p:nvSpPr>
        <p:spPr>
          <a:xfrm>
            <a:off x="1451579" y="1955550"/>
            <a:ext cx="9603275" cy="3811508"/>
          </a:xfrm>
        </p:spPr>
        <p:txBody>
          <a:bodyPr>
            <a:normAutofit/>
          </a:bodyPr>
          <a:lstStyle/>
          <a:p>
            <a:r>
              <a:rPr lang="en-US" dirty="0" err="1"/>
              <a:t>Viisi</a:t>
            </a:r>
            <a:r>
              <a:rPr lang="en-US" dirty="0"/>
              <a:t> </a:t>
            </a:r>
            <a:r>
              <a:rPr lang="en-US" dirty="0" err="1"/>
              <a:t>maailmanlopun</a:t>
            </a:r>
            <a:r>
              <a:rPr lang="en-US" dirty="0"/>
              <a:t> </a:t>
            </a:r>
            <a:r>
              <a:rPr lang="en-US" dirty="0" err="1"/>
              <a:t>näkymää</a:t>
            </a:r>
            <a:r>
              <a:rPr lang="en-US" dirty="0"/>
              <a:t> (Salonen 2021):</a:t>
            </a:r>
          </a:p>
          <a:p>
            <a:pPr marL="457200" indent="-457200">
              <a:buFont typeface="+mj-lt"/>
              <a:buAutoNum type="arabicPeriod"/>
            </a:pPr>
            <a:r>
              <a:rPr lang="en-US" dirty="0" err="1"/>
              <a:t>Supertulivuoret</a:t>
            </a:r>
            <a:endParaRPr lang="en-US" dirty="0"/>
          </a:p>
          <a:p>
            <a:pPr marL="457200" indent="-457200">
              <a:buFont typeface="+mj-lt"/>
              <a:buAutoNum type="arabicPeriod"/>
            </a:pPr>
            <a:r>
              <a:rPr lang="en-US" dirty="0" err="1"/>
              <a:t>Asteroidit</a:t>
            </a:r>
            <a:r>
              <a:rPr lang="en-US" dirty="0"/>
              <a:t> ja </a:t>
            </a:r>
            <a:r>
              <a:rPr lang="en-US" dirty="0" err="1"/>
              <a:t>komeetat</a:t>
            </a:r>
            <a:endParaRPr lang="en-US" dirty="0"/>
          </a:p>
          <a:p>
            <a:pPr marL="457200" indent="-457200">
              <a:buFont typeface="+mj-lt"/>
              <a:buAutoNum type="arabicPeriod"/>
            </a:pPr>
            <a:r>
              <a:rPr lang="en-US" dirty="0"/>
              <a:t>Muut </a:t>
            </a:r>
            <a:r>
              <a:rPr lang="en-US" dirty="0" err="1"/>
              <a:t>kosmiset</a:t>
            </a:r>
            <a:r>
              <a:rPr lang="en-US" dirty="0"/>
              <a:t> </a:t>
            </a:r>
            <a:r>
              <a:rPr lang="en-US" dirty="0" err="1"/>
              <a:t>uhat</a:t>
            </a:r>
            <a:endParaRPr lang="en-US" dirty="0"/>
          </a:p>
          <a:p>
            <a:pPr marL="457200" indent="-457200">
              <a:buFont typeface="+mj-lt"/>
              <a:buAutoNum type="arabicPeriod"/>
            </a:pPr>
            <a:r>
              <a:rPr lang="en-US" dirty="0" err="1"/>
              <a:t>Jääkaudet</a:t>
            </a:r>
            <a:r>
              <a:rPr lang="en-US" dirty="0"/>
              <a:t> ja </a:t>
            </a:r>
            <a:r>
              <a:rPr lang="en-US" dirty="0" err="1"/>
              <a:t>ilmastonmuutos</a:t>
            </a:r>
            <a:endParaRPr lang="en-US" dirty="0"/>
          </a:p>
          <a:p>
            <a:pPr marL="457200" indent="-457200">
              <a:buFont typeface="+mj-lt"/>
              <a:buAutoNum type="arabicPeriod"/>
            </a:pPr>
            <a:r>
              <a:rPr lang="en-US" dirty="0" err="1"/>
              <a:t>Teknologiset</a:t>
            </a:r>
            <a:r>
              <a:rPr lang="en-US" dirty="0"/>
              <a:t> </a:t>
            </a:r>
            <a:r>
              <a:rPr lang="en-US" dirty="0" err="1"/>
              <a:t>uhat</a:t>
            </a:r>
            <a:endParaRPr lang="en-US" dirty="0"/>
          </a:p>
        </p:txBody>
      </p:sp>
    </p:spTree>
    <p:extLst>
      <p:ext uri="{BB962C8B-B14F-4D97-AF65-F5344CB8AC3E}">
        <p14:creationId xmlns:p14="http://schemas.microsoft.com/office/powerpoint/2010/main" val="399348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88" name="Picture 8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0" name="Straight Connector 8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 name="Rectangle 93">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98" name="Group 97">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99" name="Rectangle 98">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2" name="Straight Connector 101">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5188043" y="804520"/>
            <a:ext cx="5550355" cy="1049235"/>
          </a:xfrm>
        </p:spPr>
        <p:txBody>
          <a:bodyPr vert="horz" lIns="91440" tIns="45720" rIns="91440" bIns="45720" rtlCol="0" anchor="t">
            <a:normAutofit/>
          </a:bodyPr>
          <a:lstStyle/>
          <a:p>
            <a:br>
              <a:rPr lang="en-US" sz="2200" dirty="0"/>
            </a:br>
            <a:r>
              <a:rPr lang="en-US" sz="2200" dirty="0" err="1"/>
              <a:t>kirjallisuutta</a:t>
            </a:r>
            <a:br>
              <a:rPr lang="en-US" sz="2200" dirty="0"/>
            </a:br>
            <a:endParaRPr lang="en-US" sz="2200" dirty="0"/>
          </a:p>
        </p:txBody>
      </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171" b="5171"/>
          <a:stretch/>
        </p:blipFill>
        <p:spPr>
          <a:xfrm>
            <a:off x="1285438" y="1116345"/>
            <a:ext cx="2799103" cy="3866172"/>
          </a:xfrm>
          <a:prstGeom prst="rect">
            <a:avLst/>
          </a:prstGeom>
        </p:spPr>
      </p:pic>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5188043" y="2015732"/>
            <a:ext cx="6448786" cy="3450613"/>
          </a:xfrm>
        </p:spPr>
        <p:txBody>
          <a:bodyPr vert="horz" lIns="91440" tIns="45720" rIns="91440" bIns="45720" rtlCol="0" anchor="t">
            <a:normAutofit fontScale="85000" lnSpcReduction="20000"/>
          </a:bodyPr>
          <a:lstStyle/>
          <a:p>
            <a:pPr>
              <a:spcBef>
                <a:spcPts val="0"/>
              </a:spcBef>
            </a:pPr>
            <a:r>
              <a:rPr lang="fi-FI" sz="2100" dirty="0" err="1"/>
              <a:t>Davies</a:t>
            </a:r>
            <a:r>
              <a:rPr lang="fi-FI" sz="2100" dirty="0"/>
              <a:t> Paul, </a:t>
            </a:r>
            <a:r>
              <a:rPr lang="fi-FI" sz="2100" i="1" dirty="0"/>
              <a:t>Kultakutrin arvoitus. Miksi maailmankaikkeus on juuri sopiva elämälle?, </a:t>
            </a:r>
            <a:r>
              <a:rPr lang="fi-FI" sz="2100" dirty="0"/>
              <a:t>Ursa Helsinki 2007.</a:t>
            </a:r>
          </a:p>
          <a:p>
            <a:pPr>
              <a:spcBef>
                <a:spcPts val="0"/>
              </a:spcBef>
            </a:pPr>
            <a:r>
              <a:rPr lang="fi-FI" sz="2100" dirty="0"/>
              <a:t>Enqvist, Kari: ”Taivaalliset todisteet”,  </a:t>
            </a:r>
            <a:r>
              <a:rPr lang="fi-FI" sz="2100" i="1" dirty="0"/>
              <a:t>Kanava</a:t>
            </a:r>
            <a:r>
              <a:rPr lang="fi-FI" sz="2100" dirty="0"/>
              <a:t> 2/2003. Internet-osoitteessa </a:t>
            </a:r>
            <a:r>
              <a:rPr lang="fi-FI" sz="2100" dirty="0">
                <a:hlinkClick r:id="rId4"/>
              </a:rPr>
              <a:t>http://www.helsinki.fi/~enqvist/artikkeli.dir/kanava_03.htm</a:t>
            </a:r>
            <a:endParaRPr lang="en-US" sz="2100" dirty="0"/>
          </a:p>
          <a:p>
            <a:pPr>
              <a:spcBef>
                <a:spcPts val="0"/>
              </a:spcBef>
            </a:pPr>
            <a:r>
              <a:rPr lang="en-US" sz="2100" dirty="0"/>
              <a:t>Salonen J </a:t>
            </a:r>
            <a:r>
              <a:rPr lang="en-US" sz="2100" dirty="0" err="1"/>
              <a:t>Sakari</a:t>
            </a:r>
            <a:r>
              <a:rPr lang="en-US" sz="2100" dirty="0"/>
              <a:t>, </a:t>
            </a:r>
            <a:r>
              <a:rPr lang="en-US" sz="2100" i="1" dirty="0" err="1"/>
              <a:t>Viisi</a:t>
            </a:r>
            <a:r>
              <a:rPr lang="en-US" sz="2100" i="1" dirty="0"/>
              <a:t> </a:t>
            </a:r>
            <a:r>
              <a:rPr lang="en-US" sz="2100" i="1" dirty="0" err="1"/>
              <a:t>maailmanloppua</a:t>
            </a:r>
            <a:r>
              <a:rPr lang="en-US" sz="2100" dirty="0"/>
              <a:t>, Gaudeamus 2021.</a:t>
            </a:r>
          </a:p>
          <a:p>
            <a:pPr>
              <a:spcBef>
                <a:spcPts val="0"/>
              </a:spcBef>
            </a:pPr>
            <a:r>
              <a:rPr lang="en-US" sz="2100" dirty="0"/>
              <a:t>Scharf, Caleb, </a:t>
            </a:r>
            <a:r>
              <a:rPr lang="en-US" sz="2100" i="1" dirty="0" err="1"/>
              <a:t>Kopernikuskompleksi</a:t>
            </a:r>
            <a:r>
              <a:rPr lang="en-US" sz="2100" dirty="0"/>
              <a:t>, Ursa, Helsinki 2015.</a:t>
            </a:r>
          </a:p>
          <a:p>
            <a:pPr>
              <a:spcBef>
                <a:spcPts val="0"/>
              </a:spcBef>
            </a:pPr>
            <a:r>
              <a:rPr lang="en-US" sz="2100" dirty="0" err="1"/>
              <a:t>Tenkanen</a:t>
            </a:r>
            <a:r>
              <a:rPr lang="en-US" sz="2100" dirty="0"/>
              <a:t>, </a:t>
            </a:r>
            <a:r>
              <a:rPr lang="en-US" sz="2100" dirty="0" err="1"/>
              <a:t>Tommi</a:t>
            </a:r>
            <a:r>
              <a:rPr lang="en-US" sz="2100" dirty="0"/>
              <a:t>, </a:t>
            </a:r>
            <a:r>
              <a:rPr lang="en-US" sz="2100" i="1" dirty="0" err="1"/>
              <a:t>Matka</a:t>
            </a:r>
            <a:r>
              <a:rPr lang="en-US" sz="2100" i="1" dirty="0"/>
              <a:t> </a:t>
            </a:r>
            <a:r>
              <a:rPr lang="en-US" sz="2100" i="1" dirty="0" err="1"/>
              <a:t>mustaan</a:t>
            </a:r>
            <a:r>
              <a:rPr lang="en-US" sz="2100" i="1" dirty="0"/>
              <a:t> </a:t>
            </a:r>
            <a:r>
              <a:rPr lang="en-US" sz="2100" i="1" dirty="0" err="1"/>
              <a:t>aukkkoon</a:t>
            </a:r>
            <a:r>
              <a:rPr lang="en-US" sz="2100" i="1" dirty="0"/>
              <a:t>. </a:t>
            </a:r>
            <a:r>
              <a:rPr lang="en-US" sz="2100" i="1" dirty="0" err="1"/>
              <a:t>Alkuräjähdyksestä</a:t>
            </a:r>
            <a:r>
              <a:rPr lang="en-US" sz="2100" i="1" dirty="0"/>
              <a:t> </a:t>
            </a:r>
            <a:r>
              <a:rPr lang="en-US" sz="2100" i="1" dirty="0" err="1"/>
              <a:t>kaiken</a:t>
            </a:r>
            <a:r>
              <a:rPr lang="en-US" sz="2100" i="1" dirty="0"/>
              <a:t> </a:t>
            </a:r>
            <a:r>
              <a:rPr lang="en-US" sz="2100" i="1" dirty="0" err="1"/>
              <a:t>teoriaan</a:t>
            </a:r>
            <a:r>
              <a:rPr lang="en-US" sz="2100" dirty="0"/>
              <a:t>, Ursa</a:t>
            </a:r>
            <a:r>
              <a:rPr lang="en-US" sz="2100"/>
              <a:t>, Helsinki </a:t>
            </a:r>
            <a:r>
              <a:rPr lang="en-US" sz="2100" dirty="0"/>
              <a:t>2021.</a:t>
            </a:r>
          </a:p>
          <a:p>
            <a:pPr marL="0" indent="0">
              <a:spcBef>
                <a:spcPts val="0"/>
              </a:spcBef>
              <a:buNone/>
            </a:pPr>
            <a:r>
              <a:rPr lang="en-US" sz="2100" dirty="0"/>
              <a:t>Lue </a:t>
            </a:r>
            <a:r>
              <a:rPr lang="en-US" sz="2100" dirty="0" err="1"/>
              <a:t>myös</a:t>
            </a:r>
            <a:r>
              <a:rPr lang="en-US" sz="2100" dirty="0"/>
              <a:t>:</a:t>
            </a:r>
          </a:p>
          <a:p>
            <a:pPr>
              <a:spcBef>
                <a:spcPts val="0"/>
              </a:spcBef>
            </a:pPr>
            <a:r>
              <a:rPr lang="pt-BR" sz="2100" dirty="0"/>
              <a:t>Brown, Dan, </a:t>
            </a:r>
            <a:r>
              <a:rPr lang="pt-BR" sz="2100" i="1" dirty="0"/>
              <a:t>Alku, WSOY, Helsinki 2017</a:t>
            </a:r>
          </a:p>
          <a:p>
            <a:pPr>
              <a:spcBef>
                <a:spcPts val="0"/>
              </a:spcBef>
            </a:pPr>
            <a:r>
              <a:rPr lang="pt-BR" sz="2100" dirty="0"/>
              <a:t>Santos, José Rodrigues dos, </a:t>
            </a:r>
            <a:r>
              <a:rPr lang="pt-BR" sz="2100" i="1" dirty="0"/>
              <a:t>Einstein-koodi</a:t>
            </a:r>
            <a:r>
              <a:rPr lang="pt-BR" sz="2100" dirty="0"/>
              <a:t>, Minerva, Helsinki 2013. </a:t>
            </a:r>
          </a:p>
          <a:p>
            <a:pPr>
              <a:spcBef>
                <a:spcPts val="0"/>
              </a:spcBef>
            </a:pPr>
            <a:endParaRPr lang="en-US" sz="2000" dirty="0"/>
          </a:p>
          <a:p>
            <a:pPr indent="-228600">
              <a:lnSpc>
                <a:spcPct val="110000"/>
              </a:lnSpc>
              <a:buFont typeface="Arial" panose="020B0604020202020204" pitchFamily="34" charset="0"/>
              <a:buChar char="•"/>
            </a:pPr>
            <a:endParaRPr lang="en-US" sz="1400" dirty="0"/>
          </a:p>
        </p:txBody>
      </p:sp>
      <p:pic>
        <p:nvPicPr>
          <p:cNvPr id="104" name="Picture 103">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E2CF4C71-6BF6-48CF-9D35-CC12EC474873}"/>
              </a:ext>
            </a:extLst>
          </p:cNvPr>
          <p:cNvSpPr>
            <a:spLocks noGrp="1"/>
          </p:cNvSpPr>
          <p:nvPr>
            <p:ph type="sldNum" sz="quarter" idx="12"/>
          </p:nvPr>
        </p:nvSpPr>
        <p:spPr/>
        <p:txBody>
          <a:bodyPr/>
          <a:lstStyle/>
          <a:p>
            <a:pPr rtl="0"/>
            <a:fld id="{0FF54DE5-C571-48E8-A5BC-B369434E2F44}" type="slidenum">
              <a:rPr lang="fi-FI" noProof="0" smtClean="0"/>
              <a:pPr rtl="0"/>
              <a:t>14</a:t>
            </a:fld>
            <a:endParaRPr lang="fi-FI" noProof="0"/>
          </a:p>
        </p:txBody>
      </p:sp>
    </p:spTree>
    <p:extLst>
      <p:ext uri="{BB962C8B-B14F-4D97-AF65-F5344CB8AC3E}">
        <p14:creationId xmlns:p14="http://schemas.microsoft.com/office/powerpoint/2010/main" val="3903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2</a:t>
            </a:fld>
            <a:endParaRPr lang="en-US"/>
          </a:p>
        </p:txBody>
      </p:sp>
      <p:sp>
        <p:nvSpPr>
          <p:cNvPr id="109570" name="Rectangle 2"/>
          <p:cNvSpPr>
            <a:spLocks noGrp="1" noChangeArrowheads="1"/>
          </p:cNvSpPr>
          <p:nvPr>
            <p:ph type="title"/>
          </p:nvPr>
        </p:nvSpPr>
        <p:spPr/>
        <p:txBody>
          <a:bodyPr/>
          <a:lstStyle/>
          <a:p>
            <a:r>
              <a:rPr lang="en-US" dirty="0"/>
              <a:t>Dan Brown</a:t>
            </a:r>
          </a:p>
        </p:txBody>
      </p:sp>
      <p:sp>
        <p:nvSpPr>
          <p:cNvPr id="109571" name="Rectangle 3"/>
          <p:cNvSpPr>
            <a:spLocks noGrp="1" noChangeArrowheads="1"/>
          </p:cNvSpPr>
          <p:nvPr>
            <p:ph type="body" idx="1"/>
          </p:nvPr>
        </p:nvSpPr>
        <p:spPr>
          <a:xfrm>
            <a:off x="1451579" y="2019766"/>
            <a:ext cx="9358259" cy="3828774"/>
          </a:xfrm>
        </p:spPr>
        <p:txBody>
          <a:bodyPr>
            <a:normAutofit lnSpcReduction="10000"/>
          </a:bodyPr>
          <a:lstStyle/>
          <a:p>
            <a:r>
              <a:rPr lang="en-US" sz="2600" dirty="0"/>
              <a:t>”</a:t>
            </a:r>
            <a:r>
              <a:rPr lang="fi-FI" sz="2400" dirty="0"/>
              <a:t>Eräs </a:t>
            </a:r>
            <a:r>
              <a:rPr lang="fi-FI" sz="2400" dirty="0" err="1"/>
              <a:t>Langdonin</a:t>
            </a:r>
            <a:r>
              <a:rPr lang="fi-FI" sz="2400" dirty="0"/>
              <a:t> kollegoista Harvardissa – vakavamielinen fysiikan professori – kyllästyi Maailmankaikkeuden alkuperä –seminaariinsa osallistuviin filosofian opiskelijoihin niin paljon, että hän viimein liimasi luentosalinsa oveen lapun.</a:t>
            </a:r>
          </a:p>
          <a:p>
            <a:pPr marL="0" indent="0">
              <a:buNone/>
            </a:pPr>
            <a:r>
              <a:rPr lang="fi-FI" sz="2400" dirty="0"/>
              <a:t>	Minun luentosalissani T &gt; 0.</a:t>
            </a:r>
          </a:p>
          <a:p>
            <a:pPr marL="0" indent="0">
              <a:buNone/>
            </a:pPr>
            <a:r>
              <a:rPr lang="fi-FI" sz="2400" dirty="0"/>
              <a:t>	kaikki kysymykset siitä, missä T = 0,</a:t>
            </a:r>
            <a:br>
              <a:rPr lang="fi-FI" sz="2400" dirty="0"/>
            </a:br>
            <a:r>
              <a:rPr lang="fi-FI" sz="2400" dirty="0"/>
              <a:t>	on osoitettava uskontotieteelliselle tiedekunnalle.”</a:t>
            </a:r>
          </a:p>
          <a:p>
            <a:pPr marL="0" indent="0">
              <a:buNone/>
            </a:pPr>
            <a:r>
              <a:rPr lang="fi-FI" sz="2400" dirty="0"/>
              <a:t>				Dan Brown 2017</a:t>
            </a:r>
          </a:p>
          <a:p>
            <a:endParaRPr lang="en-US" sz="2600" dirty="0"/>
          </a:p>
        </p:txBody>
      </p:sp>
    </p:spTree>
    <p:extLst>
      <p:ext uri="{BB962C8B-B14F-4D97-AF65-F5344CB8AC3E}">
        <p14:creationId xmlns:p14="http://schemas.microsoft.com/office/powerpoint/2010/main" val="380368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0470A4EC-9649-4179-A14D-7345F34342E1}" type="slidenum">
              <a:rPr lang="en-US" smtClean="0"/>
              <a:pPr/>
              <a:t>3</a:t>
            </a:fld>
            <a:endParaRPr lang="en-US"/>
          </a:p>
        </p:txBody>
      </p:sp>
      <p:sp>
        <p:nvSpPr>
          <p:cNvPr id="5" name="Tekstiruutu 4">
            <a:extLst>
              <a:ext uri="{FF2B5EF4-FFF2-40B4-BE49-F238E27FC236}">
                <a16:creationId xmlns:a16="http://schemas.microsoft.com/office/drawing/2014/main" id="{187BD204-1F82-4E2E-B5AC-016EBFBADD1A}"/>
              </a:ext>
            </a:extLst>
          </p:cNvPr>
          <p:cNvSpPr txBox="1"/>
          <p:nvPr/>
        </p:nvSpPr>
        <p:spPr>
          <a:xfrm>
            <a:off x="1521066" y="780344"/>
            <a:ext cx="7776864" cy="584775"/>
          </a:xfrm>
          <a:prstGeom prst="rect">
            <a:avLst/>
          </a:prstGeom>
          <a:noFill/>
        </p:spPr>
        <p:txBody>
          <a:bodyPr wrap="square" rtlCol="0">
            <a:spAutoFit/>
          </a:bodyPr>
          <a:lstStyle/>
          <a:p>
            <a:r>
              <a:rPr lang="fi-FI" sz="3200" dirty="0">
                <a:latin typeface="+mj-lt"/>
              </a:rPr>
              <a:t>MUTTA…</a:t>
            </a:r>
          </a:p>
        </p:txBody>
      </p:sp>
      <p:pic>
        <p:nvPicPr>
          <p:cNvPr id="8" name="Kuva 7">
            <a:extLst>
              <a:ext uri="{FF2B5EF4-FFF2-40B4-BE49-F238E27FC236}">
                <a16:creationId xmlns:a16="http://schemas.microsoft.com/office/drawing/2014/main" id="{6E9DA5F0-8592-49B6-92B0-CE08E22EE8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40646" y="2207308"/>
            <a:ext cx="4036812" cy="2664296"/>
          </a:xfrm>
          <a:prstGeom prst="rect">
            <a:avLst/>
          </a:prstGeom>
        </p:spPr>
      </p:pic>
      <p:sp>
        <p:nvSpPr>
          <p:cNvPr id="11" name="Tekstiruutu 10">
            <a:extLst>
              <a:ext uri="{FF2B5EF4-FFF2-40B4-BE49-F238E27FC236}">
                <a16:creationId xmlns:a16="http://schemas.microsoft.com/office/drawing/2014/main" id="{533A27B3-326D-4D6B-83B4-044936EC3CA2}"/>
              </a:ext>
            </a:extLst>
          </p:cNvPr>
          <p:cNvSpPr txBox="1"/>
          <p:nvPr/>
        </p:nvSpPr>
        <p:spPr>
          <a:xfrm>
            <a:off x="1521066" y="1677408"/>
            <a:ext cx="4574934" cy="2985433"/>
          </a:xfrm>
          <a:prstGeom prst="rect">
            <a:avLst/>
          </a:prstGeom>
          <a:noFill/>
        </p:spPr>
        <p:txBody>
          <a:bodyPr wrap="square">
            <a:spAutoFit/>
          </a:bodyPr>
          <a:lstStyle/>
          <a:p>
            <a:r>
              <a:rPr lang="fi-FI" sz="2400" dirty="0"/>
              <a:t>Neljä vaihtoehtoa, miten maailmankaikkeus syntyi</a:t>
            </a:r>
          </a:p>
          <a:p>
            <a:pPr marL="457200" indent="-457200">
              <a:buFont typeface="+mj-lt"/>
              <a:buAutoNum type="arabicPeriod"/>
            </a:pPr>
            <a:r>
              <a:rPr lang="fi-FI" sz="2400" dirty="0"/>
              <a:t>Ponnahdus edellisestä kaikkeudesta</a:t>
            </a:r>
          </a:p>
          <a:p>
            <a:pPr marL="457200" indent="-457200">
              <a:buFont typeface="+mj-lt"/>
              <a:buAutoNum type="arabicPeriod"/>
            </a:pPr>
            <a:r>
              <a:rPr lang="fi-FI" sz="2400" dirty="0"/>
              <a:t>Ei aikaa ennen alkuräjähdystä</a:t>
            </a:r>
          </a:p>
          <a:p>
            <a:pPr marL="457200" indent="-457200">
              <a:buFont typeface="+mj-lt"/>
              <a:buAutoNum type="arabicPeriod"/>
            </a:pPr>
            <a:r>
              <a:rPr lang="fi-FI" sz="2400" dirty="0" err="1"/>
              <a:t>Multiversumista</a:t>
            </a:r>
            <a:r>
              <a:rPr lang="fi-FI" sz="2400" dirty="0"/>
              <a:t> pulpahtanut</a:t>
            </a:r>
          </a:p>
          <a:p>
            <a:pPr marL="457200" indent="-457200">
              <a:buFont typeface="+mj-lt"/>
              <a:buAutoNum type="arabicPeriod"/>
            </a:pPr>
            <a:r>
              <a:rPr lang="fi-FI" sz="2400" dirty="0"/>
              <a:t>Kaksisuuntainen aika</a:t>
            </a:r>
          </a:p>
          <a:p>
            <a:r>
              <a:rPr lang="fi-FI" sz="2000" dirty="0"/>
              <a:t>   		(</a:t>
            </a:r>
            <a:r>
              <a:rPr lang="fi-FI" sz="2000" i="1" dirty="0"/>
              <a:t>Tähdet ja avaruus </a:t>
            </a:r>
            <a:r>
              <a:rPr lang="fi-FI" sz="2000" dirty="0"/>
              <a:t>6/2019.)</a:t>
            </a:r>
          </a:p>
        </p:txBody>
      </p:sp>
    </p:spTree>
    <p:extLst>
      <p:ext uri="{BB962C8B-B14F-4D97-AF65-F5344CB8AC3E}">
        <p14:creationId xmlns:p14="http://schemas.microsoft.com/office/powerpoint/2010/main" val="216965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4</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a:xfrm>
            <a:off x="1291079" y="2019766"/>
            <a:ext cx="9763775" cy="4033716"/>
          </a:xfrm>
        </p:spPr>
        <p:txBody>
          <a:bodyPr/>
          <a:lstStyle/>
          <a:p>
            <a:r>
              <a:rPr lang="fi-FI" dirty="0"/>
              <a:t>Aurinkokeskisen kopernikaanisen mallin seuraus oli se, että maailmankaikkeuden tuli näyttää suunnilleen samalta mistä tahansa tarkasteltuna.</a:t>
            </a:r>
          </a:p>
          <a:p>
            <a:r>
              <a:rPr lang="fi-FI" dirty="0"/>
              <a:t>kosmologinen periaate: maailmankaikkeus oli homogeeninen. </a:t>
            </a:r>
          </a:p>
          <a:p>
            <a:r>
              <a:rPr lang="fi-FI" dirty="0"/>
              <a:t>1950-luvun alku: fyysikko Hermann </a:t>
            </a:r>
            <a:r>
              <a:rPr lang="fi-FI" dirty="0" err="1"/>
              <a:t>Bondi</a:t>
            </a:r>
            <a:r>
              <a:rPr lang="fi-FI" dirty="0"/>
              <a:t>: kopernikaaninen kosmologinen periaate </a:t>
            </a:r>
          </a:p>
          <a:p>
            <a:r>
              <a:rPr lang="fi-FI" dirty="0"/>
              <a:t>Vrt. pysyvän tilan teoria.</a:t>
            </a:r>
          </a:p>
          <a:p>
            <a:endParaRPr lang="en-US" dirty="0"/>
          </a:p>
        </p:txBody>
      </p:sp>
    </p:spTree>
    <p:extLst>
      <p:ext uri="{BB962C8B-B14F-4D97-AF65-F5344CB8AC3E}">
        <p14:creationId xmlns:p14="http://schemas.microsoft.com/office/powerpoint/2010/main" val="20742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5</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p:txBody>
          <a:bodyPr/>
          <a:lstStyle/>
          <a:p>
            <a:r>
              <a:rPr lang="fi-FI" dirty="0"/>
              <a:t>australialaisen fyysikon Brandon Carterin kuuluisa esitelmä vuonna 1973: </a:t>
            </a:r>
          </a:p>
          <a:p>
            <a:r>
              <a:rPr lang="fi-FI" dirty="0" err="1"/>
              <a:t>antrooppinen</a:t>
            </a:r>
            <a:r>
              <a:rPr lang="fi-FI" dirty="0"/>
              <a:t> periaate - </a:t>
            </a:r>
            <a:r>
              <a:rPr lang="fi-FI" dirty="0" err="1"/>
              <a:t>antrooppinen</a:t>
            </a:r>
            <a:r>
              <a:rPr lang="fi-FI" dirty="0"/>
              <a:t> tarkoittaa sitä, että asia liittyy ihmisen olemassaoloon. </a:t>
            </a:r>
            <a:endParaRPr lang="en-US" dirty="0"/>
          </a:p>
          <a:p>
            <a:r>
              <a:rPr lang="en-US" dirty="0"/>
              <a:t>Kari </a:t>
            </a:r>
            <a:r>
              <a:rPr lang="en-US" dirty="0" err="1"/>
              <a:t>Enqvist</a:t>
            </a:r>
            <a:r>
              <a:rPr lang="en-US" dirty="0"/>
              <a:t>:</a:t>
            </a:r>
          </a:p>
          <a:p>
            <a:r>
              <a:rPr lang="fi-FI" dirty="0"/>
              <a:t>Jotta maailmankaikkeuden ominaisuuksia voidaan havaita, niiden täytyy olla sellaisia, että havaitsijoiden olemassaolo on mahdollista.</a:t>
            </a:r>
            <a:endParaRPr lang="en-US" dirty="0"/>
          </a:p>
        </p:txBody>
      </p:sp>
    </p:spTree>
    <p:extLst>
      <p:ext uri="{BB962C8B-B14F-4D97-AF65-F5344CB8AC3E}">
        <p14:creationId xmlns:p14="http://schemas.microsoft.com/office/powerpoint/2010/main" val="31200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6</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a:xfrm>
            <a:off x="1451579" y="2019766"/>
            <a:ext cx="9603274" cy="3656758"/>
          </a:xfrm>
        </p:spPr>
        <p:txBody>
          <a:bodyPr>
            <a:normAutofit/>
          </a:bodyPr>
          <a:lstStyle/>
          <a:p>
            <a:r>
              <a:rPr lang="en-US" dirty="0"/>
              <a:t>Carter:</a:t>
            </a:r>
          </a:p>
          <a:p>
            <a:r>
              <a:rPr lang="fi-FI" sz="2400" dirty="0"/>
              <a:t>”Kopernikuksen pätevä opetus meille oli se, ettemme voi olettaa perusteettomasti olevamme erityisasemassa maailmankaikkeuden keskellä. Valitettavasti ihmisillä on ollut voimakas taipumus (eikä aina tiedostamaton) yleistää tämä ajatus hyvin kyseenalaiseksi opinkappaleeksi, jonka mukaan asemamme ei voi olla missään mielessä erityinen.”</a:t>
            </a:r>
          </a:p>
          <a:p>
            <a:pPr marL="0" indent="0">
              <a:buNone/>
            </a:pPr>
            <a:endParaRPr lang="en-US" dirty="0"/>
          </a:p>
        </p:txBody>
      </p:sp>
    </p:spTree>
    <p:extLst>
      <p:ext uri="{BB962C8B-B14F-4D97-AF65-F5344CB8AC3E}">
        <p14:creationId xmlns:p14="http://schemas.microsoft.com/office/powerpoint/2010/main" val="63865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7</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a:xfrm>
            <a:off x="1451579" y="2019766"/>
            <a:ext cx="9603275" cy="3783506"/>
          </a:xfrm>
        </p:spPr>
        <p:txBody>
          <a:bodyPr>
            <a:normAutofit/>
          </a:bodyPr>
          <a:lstStyle/>
          <a:p>
            <a:r>
              <a:rPr lang="fi-FI" sz="2600" dirty="0"/>
              <a:t>Hän halusi korostaa ettemme voi, eikä meidän pitäisikään, jättää huomiotta kaikkia niitä ilmiöitä, joiden on oltava juuri tietynlaisia, jotta elämää voi olla olemassa - eli jotta me voimme olla olemassa. </a:t>
            </a:r>
          </a:p>
          <a:p>
            <a:r>
              <a:rPr lang="fi-FI" sz="2600" dirty="0" err="1"/>
              <a:t>Antrooppisesta</a:t>
            </a:r>
            <a:r>
              <a:rPr lang="fi-FI" sz="2600" dirty="0"/>
              <a:t> periaatteesta on kirjoitettu hyvin paljon. </a:t>
            </a:r>
          </a:p>
          <a:p>
            <a:r>
              <a:rPr lang="fi-FI" sz="2600" dirty="0"/>
              <a:t>Joillekin fyysikoille ja monille filosofeille se on ollut todellinen kultakaivos. </a:t>
            </a:r>
          </a:p>
          <a:p>
            <a:endParaRPr lang="en-US" dirty="0"/>
          </a:p>
        </p:txBody>
      </p:sp>
    </p:spTree>
    <p:extLst>
      <p:ext uri="{BB962C8B-B14F-4D97-AF65-F5344CB8AC3E}">
        <p14:creationId xmlns:p14="http://schemas.microsoft.com/office/powerpoint/2010/main" val="348390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8</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p:txBody>
          <a:bodyPr>
            <a:normAutofit/>
          </a:bodyPr>
          <a:lstStyle/>
          <a:p>
            <a:r>
              <a:rPr lang="fi-FI" dirty="0"/>
              <a:t>Nykyisin </a:t>
            </a:r>
            <a:r>
              <a:rPr lang="fi-FI" dirty="0" err="1"/>
              <a:t>antrooppiset</a:t>
            </a:r>
            <a:r>
              <a:rPr lang="fi-FI" dirty="0"/>
              <a:t> ajatuskulut tuppaavat esiintymään pääasiassa keskusteluissa, joissa käsitellään </a:t>
            </a:r>
            <a:r>
              <a:rPr lang="fi-FI" dirty="0" err="1"/>
              <a:t>maailmankaikeuden</a:t>
            </a:r>
            <a:r>
              <a:rPr lang="fi-FI" dirty="0"/>
              <a:t> </a:t>
            </a:r>
            <a:r>
              <a:rPr lang="fi-FI" i="1" dirty="0"/>
              <a:t>hienosäätöä</a:t>
            </a:r>
            <a:r>
              <a:rPr lang="fi-FI" dirty="0"/>
              <a:t>.</a:t>
            </a:r>
          </a:p>
          <a:p>
            <a:r>
              <a:rPr lang="fi-FI" dirty="0"/>
              <a:t>Hienosäädöllä tarkoitetaan seuraavaa: </a:t>
            </a:r>
          </a:p>
          <a:p>
            <a:r>
              <a:rPr lang="fi-FI" dirty="0"/>
              <a:t>jos tutkimme tarkasti maailmankaikkeuden erilaisia ominaisuuksia, jotka sisältyvät luonnonvakioihin (kuten gravitaation voimakkuuden suhdetta muihin perusvoimiin tai aineen ja energian määrällistä suhdetta maailmankaikkeudessa) voimme havaita, että muuttamalla niitä edes vähän, elämää ei ehkä olisi koskaan syntynyt.</a:t>
            </a:r>
          </a:p>
          <a:p>
            <a:endParaRPr lang="fi-FI" dirty="0"/>
          </a:p>
          <a:p>
            <a:endParaRPr lang="en-US" dirty="0"/>
          </a:p>
        </p:txBody>
      </p:sp>
    </p:spTree>
    <p:extLst>
      <p:ext uri="{BB962C8B-B14F-4D97-AF65-F5344CB8AC3E}">
        <p14:creationId xmlns:p14="http://schemas.microsoft.com/office/powerpoint/2010/main" val="372001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9</a:t>
            </a:fld>
            <a:endParaRPr lang="en-US"/>
          </a:p>
        </p:txBody>
      </p:sp>
      <p:sp>
        <p:nvSpPr>
          <p:cNvPr id="109570" name="Rectangle 2"/>
          <p:cNvSpPr>
            <a:spLocks noGrp="1" noChangeArrowheads="1"/>
          </p:cNvSpPr>
          <p:nvPr>
            <p:ph type="title"/>
          </p:nvPr>
        </p:nvSpPr>
        <p:spPr/>
        <p:txBody>
          <a:bodyPr/>
          <a:lstStyle/>
          <a:p>
            <a:r>
              <a:rPr lang="en-US" dirty="0" err="1"/>
              <a:t>Kopernikuskompleksi</a:t>
            </a:r>
            <a:endParaRPr lang="en-US" dirty="0"/>
          </a:p>
        </p:txBody>
      </p:sp>
      <p:sp>
        <p:nvSpPr>
          <p:cNvPr id="109571" name="Rectangle 3"/>
          <p:cNvSpPr>
            <a:spLocks noGrp="1" noChangeArrowheads="1"/>
          </p:cNvSpPr>
          <p:nvPr>
            <p:ph type="body" idx="1"/>
          </p:nvPr>
        </p:nvSpPr>
        <p:spPr/>
        <p:txBody>
          <a:bodyPr/>
          <a:lstStyle/>
          <a:p>
            <a:r>
              <a:rPr lang="fi-FI" dirty="0"/>
              <a:t>Bernard </a:t>
            </a:r>
            <a:r>
              <a:rPr lang="fi-FI" dirty="0" err="1"/>
              <a:t>Carr</a:t>
            </a:r>
            <a:r>
              <a:rPr lang="fi-FI" dirty="0"/>
              <a:t> ja Martin </a:t>
            </a:r>
            <a:r>
              <a:rPr lang="fi-FI" dirty="0" err="1"/>
              <a:t>Rees</a:t>
            </a:r>
            <a:r>
              <a:rPr lang="fi-FI" dirty="0"/>
              <a:t> selvittelivät tätä vuonna 1979. </a:t>
            </a:r>
          </a:p>
          <a:p>
            <a:r>
              <a:rPr lang="fi-FI" dirty="0"/>
              <a:t>Vuonna 1999 </a:t>
            </a:r>
            <a:r>
              <a:rPr lang="fi-FI" dirty="0" err="1"/>
              <a:t>Rees</a:t>
            </a:r>
            <a:r>
              <a:rPr lang="fi-FI" dirty="0"/>
              <a:t> esitti kuusi lukuarvoa, jotka eivät voi vaihdella kovinkaan paljon, jotta maailmankaikkeutemme olisi nykyisen kaltainen ja voisi helliä tuntemamme kaltaista elämää.</a:t>
            </a:r>
            <a:endParaRPr lang="en-US" dirty="0"/>
          </a:p>
        </p:txBody>
      </p:sp>
    </p:spTree>
    <p:extLst>
      <p:ext uri="{BB962C8B-B14F-4D97-AF65-F5344CB8AC3E}">
        <p14:creationId xmlns:p14="http://schemas.microsoft.com/office/powerpoint/2010/main" val="182576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534</TotalTime>
  <Words>715</Words>
  <Application>Microsoft Office PowerPoint</Application>
  <PresentationFormat>Laajakuva</PresentationFormat>
  <Paragraphs>95</Paragraphs>
  <Slides>14</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Verdana</vt:lpstr>
      <vt:lpstr>Arial</vt:lpstr>
      <vt:lpstr>Euphemia</vt:lpstr>
      <vt:lpstr>Gill Sans MT</vt:lpstr>
      <vt:lpstr>Galleria</vt:lpstr>
      <vt:lpstr>Matkalla tulevaisuuteen?</vt:lpstr>
      <vt:lpstr>Dan Brown</vt:lpstr>
      <vt:lpstr>PowerPoint-esitys</vt:lpstr>
      <vt:lpstr>Kopernikuskompleksi</vt:lpstr>
      <vt:lpstr>Kopernikuskompleksi</vt:lpstr>
      <vt:lpstr>Kopernikuskompleksi</vt:lpstr>
      <vt:lpstr>Kopernikuskompleksi</vt:lpstr>
      <vt:lpstr>Kopernikuskompleksi</vt:lpstr>
      <vt:lpstr>Kopernikuskompleksi</vt:lpstr>
      <vt:lpstr>Kopernikuskompleksi</vt:lpstr>
      <vt:lpstr>Kopernikuskompleksi</vt:lpstr>
      <vt:lpstr>Paul Davies (2007, 271-278)</vt:lpstr>
      <vt:lpstr>VIISI MAAILMANLOPPUA</vt:lpstr>
      <vt:lpstr> kirjallisuutta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ja kuva -asettelu</dc:title>
  <dc:creator>Ilpo Halonen</dc:creator>
  <cp:lastModifiedBy>Ilpo Halonen</cp:lastModifiedBy>
  <cp:revision>14</cp:revision>
  <dcterms:created xsi:type="dcterms:W3CDTF">2021-09-02T15:33:01Z</dcterms:created>
  <dcterms:modified xsi:type="dcterms:W3CDTF">2023-11-26T15:15:22Z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