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7" r:id="rId4"/>
  </p:sldMasterIdLst>
  <p:notesMasterIdLst>
    <p:notesMasterId r:id="rId15"/>
  </p:notesMasterIdLst>
  <p:handoutMasterIdLst>
    <p:handoutMasterId r:id="rId16"/>
  </p:handoutMasterIdLst>
  <p:sldIdLst>
    <p:sldId id="256" r:id="rId5"/>
    <p:sldId id="272" r:id="rId6"/>
    <p:sldId id="270" r:id="rId7"/>
    <p:sldId id="278" r:id="rId8"/>
    <p:sldId id="273" r:id="rId9"/>
    <p:sldId id="279" r:id="rId10"/>
    <p:sldId id="269" r:id="rId11"/>
    <p:sldId id="277" r:id="rId12"/>
    <p:sldId id="274" r:id="rId13"/>
    <p:sldId id="276" r:id="rId14"/>
  </p:sldIdLst>
  <p:sldSz cx="12192000" cy="6858000"/>
  <p:notesSz cx="6858000" cy="9144000"/>
  <p:embeddedFontLst>
    <p:embeddedFont>
      <p:font typeface="Euphemia" panose="020B0503040102020104" pitchFamily="34" charset="0"/>
      <p:regular r:id="rId17"/>
    </p:embeddedFont>
    <p:embeddedFont>
      <p:font typeface="Gill Sans MT" panose="020B0502020104020203" pitchFamily="34" charset="0"/>
      <p:regular r:id="rId18"/>
      <p:bold r:id="rId19"/>
      <p:italic r:id="rId20"/>
      <p:boldItalic r:id="rId21"/>
    </p:embeddedFont>
    <p:embeddedFont>
      <p:font typeface="Verdana" panose="020B0604030504040204" pitchFamily="34" charset="0"/>
      <p:regular r:id="rId22"/>
      <p:bold r:id="rId23"/>
      <p:italic r:id="rId24"/>
      <p:bold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po Halonen" initials="IH" lastIdx="1" clrIdx="0">
    <p:extLst>
      <p:ext uri="{19B8F6BF-5375-455C-9EA6-DF929625EA0E}">
        <p15:presenceInfo xmlns:p15="http://schemas.microsoft.com/office/powerpoint/2012/main" userId="9cf957c2b54dfd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showGuides="1">
      <p:cViewPr varScale="1">
        <p:scale>
          <a:sx n="106" d="100"/>
          <a:sy n="106" d="100"/>
        </p:scale>
        <p:origin x="132" y="414"/>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4098" y="12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3.fntdata"/><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po Halonen" userId="9cf957c2b54dfd88" providerId="LiveId" clId="{8AC48189-CBBF-4295-AEE4-846049DCEFEA}"/>
    <pc:docChg chg="custSel modSld">
      <pc:chgData name="Ilpo Halonen" userId="9cf957c2b54dfd88" providerId="LiveId" clId="{8AC48189-CBBF-4295-AEE4-846049DCEFEA}" dt="2023-08-25T13:25:43.501" v="10" actId="2711"/>
      <pc:docMkLst>
        <pc:docMk/>
      </pc:docMkLst>
      <pc:sldChg chg="modSp mod">
        <pc:chgData name="Ilpo Halonen" userId="9cf957c2b54dfd88" providerId="LiveId" clId="{8AC48189-CBBF-4295-AEE4-846049DCEFEA}" dt="2023-08-25T13:25:43.501" v="10" actId="2711"/>
        <pc:sldMkLst>
          <pc:docMk/>
          <pc:sldMk cId="390334548" sldId="276"/>
        </pc:sldMkLst>
        <pc:spChg chg="mod">
          <ac:chgData name="Ilpo Halonen" userId="9cf957c2b54dfd88" providerId="LiveId" clId="{8AC48189-CBBF-4295-AEE4-846049DCEFEA}" dt="2023-08-25T13:25:43.501" v="10" actId="2711"/>
          <ac:spMkLst>
            <pc:docMk/>
            <pc:sldMk cId="390334548" sldId="276"/>
            <ac:spMk id="4" creationId="{2D41AAB5-5300-4838-822A-F3D9B4B9B93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9F22C6E-3723-4E9D-B715-B4CDC02E973B}" type="datetime1">
              <a:rPr lang="fi-FI" smtClean="0"/>
              <a:t>25.8.2023</a:t>
            </a:fld>
            <a:endParaRPr lang="fi-FI"/>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fi-FI"/>
              <a:t>‹#›</a:t>
            </a:fld>
            <a:endParaRPr lang="fi-FI"/>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noProof="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1D3A6E1-5FB9-4169-8457-B5F4CF297F11}" type="datetime1">
              <a:rPr lang="fi-FI" noProof="0" smtClean="0"/>
              <a:t>25.8.2023</a:t>
            </a:fld>
            <a:endParaRPr lang="fi-FI" noProof="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i-FI" noProof="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noProof="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A3C37BE-C303-496D-B5CD-85F2937540FC}" type="slidenum">
              <a:rPr lang="fi-FI" noProof="0"/>
              <a:t>‹#›</a:t>
            </a:fld>
            <a:endParaRPr lang="fi-FI" noProof="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r>
              <a:rPr lang="fi-FI" b="1" i="1">
                <a:latin typeface="Arial" pitchFamily="34" charset="0"/>
                <a:cs typeface="Arial" pitchFamily="34" charset="0"/>
              </a:rPr>
              <a:t>MUISTIINPANO:</a:t>
            </a:r>
          </a:p>
          <a:p>
            <a:pPr rtl="0"/>
            <a:r>
              <a:rPr lang="fi-FI" i="1">
                <a:latin typeface="Arial" pitchFamily="34" charset="0"/>
                <a:cs typeface="Arial" pitchFamily="34" charset="0"/>
              </a:rPr>
              <a:t>Jos haluat muuttaa tämän dian kuvaa, valitse kuva ja poista se. Napsauta sitten paikkamerkissä olevaa kuvan kuvaketta, niin pääset lisäämään oman kuvasi.</a:t>
            </a:r>
          </a:p>
        </p:txBody>
      </p:sp>
      <p:sp>
        <p:nvSpPr>
          <p:cNvPr id="4" name="Dian numeron paikkamerkki 3"/>
          <p:cNvSpPr>
            <a:spLocks noGrp="1"/>
          </p:cNvSpPr>
          <p:nvPr>
            <p:ph type="sldNum" sz="quarter" idx="10"/>
          </p:nvPr>
        </p:nvSpPr>
        <p:spPr/>
        <p:txBody>
          <a:bodyPr rtlCol="0"/>
          <a:lstStyle/>
          <a:p>
            <a:pPr rtl="0"/>
            <a:fld id="{0A3C37BE-C303-496D-B5CD-85F2937540FC}" type="slidenum">
              <a:rPr lang="fi-FI" smtClean="0"/>
              <a:t>1</a:t>
            </a:fld>
            <a:endParaRPr lang="fi-FI"/>
          </a:p>
        </p:txBody>
      </p:sp>
    </p:spTree>
    <p:extLst>
      <p:ext uri="{BB962C8B-B14F-4D97-AF65-F5344CB8AC3E}">
        <p14:creationId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fi-FI"/>
              <a:t>Muokkaa ots. perustyyl. napsautt.</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pPr rtl="0"/>
            <a:fld id="{0AFDA209-EAD4-4768-8F4C-CDEB4650096C}" type="datetime1">
              <a:rPr lang="fi-FI" noProof="0" smtClean="0"/>
              <a:t>25.8.2023</a:t>
            </a:fld>
            <a:endParaRPr lang="fi-FI" noProof="0"/>
          </a:p>
        </p:txBody>
      </p:sp>
      <p:sp>
        <p:nvSpPr>
          <p:cNvPr id="5" name="Footer Placeholder 4"/>
          <p:cNvSpPr>
            <a:spLocks noGrp="1"/>
          </p:cNvSpPr>
          <p:nvPr>
            <p:ph type="ftr" sz="quarter" idx="11"/>
          </p:nvPr>
        </p:nvSpPr>
        <p:spPr>
          <a:xfrm>
            <a:off x="2416500" y="329307"/>
            <a:ext cx="4973915" cy="309201"/>
          </a:xfrm>
        </p:spPr>
        <p:txBody>
          <a:bodyPr/>
          <a:lstStyle/>
          <a:p>
            <a:pPr rtl="0"/>
            <a:endParaRPr lang="fi-FI" noProof="0"/>
          </a:p>
        </p:txBody>
      </p:sp>
      <p:sp>
        <p:nvSpPr>
          <p:cNvPr id="6" name="Slide Number Placeholder 5"/>
          <p:cNvSpPr>
            <a:spLocks noGrp="1"/>
          </p:cNvSpPr>
          <p:nvPr>
            <p:ph type="sldNum" sz="quarter" idx="12"/>
          </p:nvPr>
        </p:nvSpPr>
        <p:spPr>
          <a:xfrm>
            <a:off x="1437664" y="798973"/>
            <a:ext cx="811019" cy="503578"/>
          </a:xfrm>
        </p:spPr>
        <p:txBody>
          <a:bodyPr/>
          <a:lstStyle/>
          <a:p>
            <a:pPr rtl="0"/>
            <a:fld id="{0FF54DE5-C571-48E8-A5BC-B369434E2F44}" type="slidenum">
              <a:rPr lang="fi-FI" noProof="0" smtClean="0"/>
              <a:pPr/>
              <a:t>‹#›</a:t>
            </a:fld>
            <a:endParaRPr lang="fi-FI" noProof="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2359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pPr rtl="0"/>
            <a:fld id="{9629F501-3359-4FEA-B1CE-DFCCCC659FF4}" type="datetime1">
              <a:rPr lang="fi-FI" noProof="0" smtClean="0"/>
              <a:t>25.8.2023</a:t>
            </a:fld>
            <a:endParaRPr lang="fi-FI" noProof="0"/>
          </a:p>
        </p:txBody>
      </p:sp>
      <p:sp>
        <p:nvSpPr>
          <p:cNvPr id="5" name="Footer Placeholder 4"/>
          <p:cNvSpPr>
            <a:spLocks noGrp="1"/>
          </p:cNvSpPr>
          <p:nvPr>
            <p:ph type="ftr" sz="quarter" idx="11"/>
          </p:nvPr>
        </p:nvSpPr>
        <p:spPr/>
        <p:txBody>
          <a:bodyPr/>
          <a:lstStyle/>
          <a:p>
            <a:pPr rtl="0"/>
            <a:endParaRPr lang="fi-FI" noProof="0"/>
          </a:p>
        </p:txBody>
      </p:sp>
      <p:sp>
        <p:nvSpPr>
          <p:cNvPr id="6" name="Slide Number Placeholder 5"/>
          <p:cNvSpPr>
            <a:spLocks noGrp="1"/>
          </p:cNvSpPr>
          <p:nvPr>
            <p:ph type="sldNum" sz="quarter" idx="12"/>
          </p:nvPr>
        </p:nvSpPr>
        <p:spPr/>
        <p:txBody>
          <a:bodyPr/>
          <a:lstStyle/>
          <a:p>
            <a:pPr rtl="0"/>
            <a:fld id="{0FF54DE5-C571-48E8-A5BC-B369434E2F44}" type="slidenum">
              <a:rPr lang="fi-FI" noProof="0" smtClean="0"/>
              <a:pPr/>
              <a:t>‹#›</a:t>
            </a:fld>
            <a:endParaRPr lang="fi-FI" noProof="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6398850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fi-FI"/>
              <a:t>Muokkaa ots. perustyyl. napsautt.</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pPr rtl="0"/>
            <a:fld id="{9629F501-3359-4FEA-B1CE-DFCCCC659FF4}" type="datetime1">
              <a:rPr lang="fi-FI" noProof="0" smtClean="0"/>
              <a:t>25.8.2023</a:t>
            </a:fld>
            <a:endParaRPr lang="fi-FI" noProof="0"/>
          </a:p>
        </p:txBody>
      </p:sp>
      <p:sp>
        <p:nvSpPr>
          <p:cNvPr id="5" name="Footer Placeholder 4"/>
          <p:cNvSpPr>
            <a:spLocks noGrp="1"/>
          </p:cNvSpPr>
          <p:nvPr>
            <p:ph type="ftr" sz="quarter" idx="11"/>
          </p:nvPr>
        </p:nvSpPr>
        <p:spPr/>
        <p:txBody>
          <a:bodyPr/>
          <a:lstStyle/>
          <a:p>
            <a:pPr rtl="0"/>
            <a:endParaRPr lang="fi-FI" noProof="0"/>
          </a:p>
        </p:txBody>
      </p:sp>
      <p:sp>
        <p:nvSpPr>
          <p:cNvPr id="6" name="Slide Number Placeholder 5"/>
          <p:cNvSpPr>
            <a:spLocks noGrp="1"/>
          </p:cNvSpPr>
          <p:nvPr>
            <p:ph type="sldNum" sz="quarter" idx="12"/>
          </p:nvPr>
        </p:nvSpPr>
        <p:spPr/>
        <p:txBody>
          <a:bodyPr/>
          <a:lstStyle/>
          <a:p>
            <a:pPr rtl="0"/>
            <a:fld id="{0FF54DE5-C571-48E8-A5BC-B369434E2F44}" type="slidenum">
              <a:rPr lang="fi-FI" noProof="0" smtClean="0"/>
              <a:pPr/>
              <a:t>‹#›</a:t>
            </a:fld>
            <a:endParaRPr lang="fi-FI" noProof="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9344941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Otsikkodia ja kuv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fi-FI" noProof="0"/>
              <a:t>Muokkaa otsikon perustyyliä napsauttamalla</a:t>
            </a:r>
          </a:p>
        </p:txBody>
      </p:sp>
      <p:sp>
        <p:nvSpPr>
          <p:cNvPr id="3" name="Alaotsikko 2"/>
          <p:cNvSpPr>
            <a:spLocks noGrp="1"/>
          </p:cNvSpPr>
          <p:nvPr>
            <p:ph type="subTitle" idx="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i-FI" noProof="0"/>
              <a:t>Muokkaa alaotsikon perustyyliä napsautt.</a:t>
            </a:r>
          </a:p>
        </p:txBody>
      </p:sp>
      <p:sp>
        <p:nvSpPr>
          <p:cNvPr id="11" name="Kuvan paikkamerkki 10" descr="Tyhjä paikkamerkki kuvan lisäämistä varten. Napsauta paikkamerkkiä ja valitse kuva, jonka haluat lisätä."/>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fi-FI" noProof="0"/>
              <a:t>Lisää kuva napsauttamalla kuvaketta</a:t>
            </a:r>
          </a:p>
        </p:txBody>
      </p:sp>
    </p:spTree>
    <p:extLst>
      <p:ext uri="{BB962C8B-B14F-4D97-AF65-F5344CB8AC3E}">
        <p14:creationId xmlns:p14="http://schemas.microsoft.com/office/powerpoint/2010/main" val="100483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pPr rtl="0"/>
            <a:fld id="{1498583C-94EF-49FF-9DC9-274B76E91320}" type="datetime1">
              <a:rPr lang="fi-FI" noProof="0" smtClean="0"/>
              <a:t>25.8.2023</a:t>
            </a:fld>
            <a:endParaRPr lang="fi-FI" noProof="0"/>
          </a:p>
        </p:txBody>
      </p:sp>
      <p:sp>
        <p:nvSpPr>
          <p:cNvPr id="5" name="Footer Placeholder 4"/>
          <p:cNvSpPr>
            <a:spLocks noGrp="1"/>
          </p:cNvSpPr>
          <p:nvPr>
            <p:ph type="ftr" sz="quarter" idx="11"/>
          </p:nvPr>
        </p:nvSpPr>
        <p:spPr/>
        <p:txBody>
          <a:bodyPr/>
          <a:lstStyle/>
          <a:p>
            <a:pPr rtl="0"/>
            <a:endParaRPr lang="fi-FI" noProof="0"/>
          </a:p>
        </p:txBody>
      </p:sp>
      <p:sp>
        <p:nvSpPr>
          <p:cNvPr id="6" name="Slide Number Placeholder 5"/>
          <p:cNvSpPr>
            <a:spLocks noGrp="1"/>
          </p:cNvSpPr>
          <p:nvPr>
            <p:ph type="sldNum" sz="quarter" idx="12"/>
          </p:nvPr>
        </p:nvSpPr>
        <p:spPr/>
        <p:txBody>
          <a:bodyPr/>
          <a:lstStyle/>
          <a:p>
            <a:pPr rtl="0"/>
            <a:fld id="{0FF54DE5-C571-48E8-A5BC-B369434E2F44}" type="slidenum">
              <a:rPr lang="fi-FI" noProof="0" smtClean="0"/>
              <a:t>‹#›</a:t>
            </a:fld>
            <a:endParaRPr lang="fi-FI" noProof="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0751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fi-FI"/>
              <a:t>Muokkaa ots. perustyyl. napsautt.</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pPr rtl="0"/>
            <a:fld id="{94A0AFC2-EC37-45E2-9444-9CBE98F0C86C}" type="datetime1">
              <a:rPr lang="fi-FI" noProof="0" smtClean="0"/>
              <a:t>25.8.2023</a:t>
            </a:fld>
            <a:endParaRPr lang="fi-FI" noProof="0"/>
          </a:p>
        </p:txBody>
      </p:sp>
      <p:sp>
        <p:nvSpPr>
          <p:cNvPr id="5" name="Footer Placeholder 4"/>
          <p:cNvSpPr>
            <a:spLocks noGrp="1"/>
          </p:cNvSpPr>
          <p:nvPr>
            <p:ph type="ftr" sz="quarter" idx="11"/>
          </p:nvPr>
        </p:nvSpPr>
        <p:spPr/>
        <p:txBody>
          <a:bodyPr/>
          <a:lstStyle/>
          <a:p>
            <a:pPr rtl="0"/>
            <a:endParaRPr lang="fi-FI" noProof="0"/>
          </a:p>
        </p:txBody>
      </p:sp>
      <p:sp>
        <p:nvSpPr>
          <p:cNvPr id="6" name="Slide Number Placeholder 5"/>
          <p:cNvSpPr>
            <a:spLocks noGrp="1"/>
          </p:cNvSpPr>
          <p:nvPr>
            <p:ph type="sldNum" sz="quarter" idx="12"/>
          </p:nvPr>
        </p:nvSpPr>
        <p:spPr/>
        <p:txBody>
          <a:bodyPr/>
          <a:lstStyle/>
          <a:p>
            <a:pPr rtl="0"/>
            <a:fld id="{0FF54DE5-C571-48E8-A5BC-B369434E2F44}" type="slidenum">
              <a:rPr lang="fi-FI" noProof="0" smtClean="0"/>
              <a:t>‹#›</a:t>
            </a:fld>
            <a:endParaRPr lang="fi-FI" noProof="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125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fi-FI"/>
              <a:t>Muokkaa ots. perustyyl. napsautt.</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pPr rtl="0"/>
            <a:fld id="{9629F501-3359-4FEA-B1CE-DFCCCC659FF4}" type="datetime1">
              <a:rPr lang="fi-FI" noProof="0" smtClean="0"/>
              <a:t>25.8.2023</a:t>
            </a:fld>
            <a:endParaRPr lang="fi-FI" noProof="0"/>
          </a:p>
        </p:txBody>
      </p:sp>
      <p:sp>
        <p:nvSpPr>
          <p:cNvPr id="6" name="Footer Placeholder 5"/>
          <p:cNvSpPr>
            <a:spLocks noGrp="1"/>
          </p:cNvSpPr>
          <p:nvPr>
            <p:ph type="ftr" sz="quarter" idx="11"/>
          </p:nvPr>
        </p:nvSpPr>
        <p:spPr/>
        <p:txBody>
          <a:bodyPr/>
          <a:lstStyle/>
          <a:p>
            <a:pPr rtl="0"/>
            <a:endParaRPr lang="fi-FI" noProof="0"/>
          </a:p>
        </p:txBody>
      </p:sp>
      <p:sp>
        <p:nvSpPr>
          <p:cNvPr id="7" name="Slide Number Placeholder 6"/>
          <p:cNvSpPr>
            <a:spLocks noGrp="1"/>
          </p:cNvSpPr>
          <p:nvPr>
            <p:ph type="sldNum" sz="quarter" idx="12"/>
          </p:nvPr>
        </p:nvSpPr>
        <p:spPr/>
        <p:txBody>
          <a:bodyPr/>
          <a:lstStyle/>
          <a:p>
            <a:pPr rtl="0"/>
            <a:fld id="{0FF54DE5-C571-48E8-A5BC-B369434E2F44}" type="slidenum">
              <a:rPr lang="fi-FI" noProof="0" smtClean="0"/>
              <a:pPr/>
              <a:t>‹#›</a:t>
            </a:fld>
            <a:endParaRPr lang="fi-FI" noProof="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0279077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fi-FI"/>
              <a:t>Muokkaa ots. perustyyl. napsautt.</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447191" y="2824269"/>
            <a:ext cx="4645152" cy="264445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412362" y="2821491"/>
            <a:ext cx="4645152" cy="263737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pPr rtl="0"/>
            <a:fld id="{F761A57E-DFF6-4DA8-A670-920AF190E5C7}" type="datetime1">
              <a:rPr lang="fi-FI" noProof="0" smtClean="0"/>
              <a:t>25.8.2023</a:t>
            </a:fld>
            <a:endParaRPr lang="fi-FI" noProof="0"/>
          </a:p>
        </p:txBody>
      </p:sp>
      <p:sp>
        <p:nvSpPr>
          <p:cNvPr id="8" name="Footer Placeholder 7"/>
          <p:cNvSpPr>
            <a:spLocks noGrp="1"/>
          </p:cNvSpPr>
          <p:nvPr>
            <p:ph type="ftr" sz="quarter" idx="11"/>
          </p:nvPr>
        </p:nvSpPr>
        <p:spPr/>
        <p:txBody>
          <a:bodyPr/>
          <a:lstStyle/>
          <a:p>
            <a:pPr rtl="0"/>
            <a:endParaRPr lang="fi-FI" noProof="0"/>
          </a:p>
        </p:txBody>
      </p:sp>
      <p:sp>
        <p:nvSpPr>
          <p:cNvPr id="9" name="Slide Number Placeholder 8"/>
          <p:cNvSpPr>
            <a:spLocks noGrp="1"/>
          </p:cNvSpPr>
          <p:nvPr>
            <p:ph type="sldNum" sz="quarter" idx="12"/>
          </p:nvPr>
        </p:nvSpPr>
        <p:spPr/>
        <p:txBody>
          <a:bodyPr/>
          <a:lstStyle/>
          <a:p>
            <a:pPr rtl="0"/>
            <a:fld id="{0FF54DE5-C571-48E8-A5BC-B369434E2F44}" type="slidenum">
              <a:rPr lang="fi-FI" noProof="0" smtClean="0"/>
              <a:t>‹#›</a:t>
            </a:fld>
            <a:endParaRPr lang="fi-FI" noProof="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7654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pPr rtl="0"/>
            <a:fld id="{8991307A-42B4-4D50-A566-C1E84BF65847}" type="datetime1">
              <a:rPr lang="fi-FI" noProof="0" smtClean="0"/>
              <a:t>25.8.2023</a:t>
            </a:fld>
            <a:endParaRPr lang="fi-FI" noProof="0"/>
          </a:p>
        </p:txBody>
      </p:sp>
      <p:sp>
        <p:nvSpPr>
          <p:cNvPr id="4" name="Footer Placeholder 3"/>
          <p:cNvSpPr>
            <a:spLocks noGrp="1"/>
          </p:cNvSpPr>
          <p:nvPr>
            <p:ph type="ftr" sz="quarter" idx="11"/>
          </p:nvPr>
        </p:nvSpPr>
        <p:spPr/>
        <p:txBody>
          <a:bodyPr/>
          <a:lstStyle/>
          <a:p>
            <a:pPr rtl="0"/>
            <a:endParaRPr lang="fi-FI" noProof="0"/>
          </a:p>
        </p:txBody>
      </p:sp>
      <p:sp>
        <p:nvSpPr>
          <p:cNvPr id="5" name="Slide Number Placeholder 4"/>
          <p:cNvSpPr>
            <a:spLocks noGrp="1"/>
          </p:cNvSpPr>
          <p:nvPr>
            <p:ph type="sldNum" sz="quarter" idx="12"/>
          </p:nvPr>
        </p:nvSpPr>
        <p:spPr/>
        <p:txBody>
          <a:bodyPr/>
          <a:lstStyle/>
          <a:p>
            <a:pPr rtl="0"/>
            <a:fld id="{0FF54DE5-C571-48E8-A5BC-B369434E2F44}" type="slidenum">
              <a:rPr lang="fi-FI" noProof="0" smtClean="0"/>
              <a:t>‹#›</a:t>
            </a:fld>
            <a:endParaRPr lang="fi-FI" noProof="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5307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DDCFAF10-DBB9-48F9-9DB6-1FA3F0342184}" type="datetime1">
              <a:rPr lang="fi-FI" noProof="0" smtClean="0"/>
              <a:t>25.8.2023</a:t>
            </a:fld>
            <a:endParaRPr lang="fi-FI" noProof="0"/>
          </a:p>
        </p:txBody>
      </p:sp>
      <p:sp>
        <p:nvSpPr>
          <p:cNvPr id="3" name="Footer Placeholder 2"/>
          <p:cNvSpPr>
            <a:spLocks noGrp="1"/>
          </p:cNvSpPr>
          <p:nvPr>
            <p:ph type="ftr" sz="quarter" idx="11"/>
          </p:nvPr>
        </p:nvSpPr>
        <p:spPr/>
        <p:txBody>
          <a:bodyPr/>
          <a:lstStyle/>
          <a:p>
            <a:pPr rtl="0"/>
            <a:endParaRPr lang="fi-FI" noProof="0"/>
          </a:p>
        </p:txBody>
      </p:sp>
      <p:sp>
        <p:nvSpPr>
          <p:cNvPr id="4" name="Slide Number Placeholder 3"/>
          <p:cNvSpPr>
            <a:spLocks noGrp="1"/>
          </p:cNvSpPr>
          <p:nvPr>
            <p:ph type="sldNum" sz="quarter" idx="12"/>
          </p:nvPr>
        </p:nvSpPr>
        <p:spPr/>
        <p:txBody>
          <a:bodyPr/>
          <a:lstStyle/>
          <a:p>
            <a:pPr rtl="0"/>
            <a:fld id="{0FF54DE5-C571-48E8-A5BC-B369434E2F44}" type="slidenum">
              <a:rPr lang="fi-FI" noProof="0" smtClean="0"/>
              <a:t>‹#›</a:t>
            </a:fld>
            <a:endParaRPr lang="fi-FI" noProof="0"/>
          </a:p>
        </p:txBody>
      </p:sp>
    </p:spTree>
    <p:extLst>
      <p:ext uri="{BB962C8B-B14F-4D97-AF65-F5344CB8AC3E}">
        <p14:creationId xmlns:p14="http://schemas.microsoft.com/office/powerpoint/2010/main" val="332172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fi-FI"/>
              <a:t>Muokkaa ots. perustyyl. napsautt.</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pPr rtl="0"/>
            <a:fld id="{9629F501-3359-4FEA-B1CE-DFCCCC659FF4}" type="datetime1">
              <a:rPr lang="fi-FI" noProof="0" smtClean="0"/>
              <a:t>25.8.2023</a:t>
            </a:fld>
            <a:endParaRPr lang="fi-FI" noProof="0"/>
          </a:p>
        </p:txBody>
      </p:sp>
      <p:sp>
        <p:nvSpPr>
          <p:cNvPr id="6" name="Footer Placeholder 5"/>
          <p:cNvSpPr>
            <a:spLocks noGrp="1"/>
          </p:cNvSpPr>
          <p:nvPr>
            <p:ph type="ftr" sz="quarter" idx="11"/>
          </p:nvPr>
        </p:nvSpPr>
        <p:spPr/>
        <p:txBody>
          <a:bodyPr/>
          <a:lstStyle/>
          <a:p>
            <a:pPr rtl="0"/>
            <a:endParaRPr lang="fi-FI" noProof="0"/>
          </a:p>
        </p:txBody>
      </p:sp>
      <p:sp>
        <p:nvSpPr>
          <p:cNvPr id="7" name="Slide Number Placeholder 6"/>
          <p:cNvSpPr>
            <a:spLocks noGrp="1"/>
          </p:cNvSpPr>
          <p:nvPr>
            <p:ph type="sldNum" sz="quarter" idx="12"/>
          </p:nvPr>
        </p:nvSpPr>
        <p:spPr/>
        <p:txBody>
          <a:bodyPr/>
          <a:lstStyle/>
          <a:p>
            <a:pPr rtl="0"/>
            <a:fld id="{0FF54DE5-C571-48E8-A5BC-B369434E2F44}" type="slidenum">
              <a:rPr lang="fi-FI" noProof="0" smtClean="0"/>
              <a:pPr/>
              <a:t>‹#›</a:t>
            </a:fld>
            <a:endParaRPr lang="fi-FI" noProof="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5235360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pPr rtl="0"/>
            <a:fld id="{9629F501-3359-4FEA-B1CE-DFCCCC659FF4}" type="datetime1">
              <a:rPr lang="fi-FI" noProof="0" smtClean="0"/>
              <a:t>25.8.2023</a:t>
            </a:fld>
            <a:endParaRPr lang="fi-FI" noProof="0"/>
          </a:p>
        </p:txBody>
      </p:sp>
      <p:sp>
        <p:nvSpPr>
          <p:cNvPr id="6" name="Footer Placeholder 5"/>
          <p:cNvSpPr>
            <a:spLocks noGrp="1"/>
          </p:cNvSpPr>
          <p:nvPr>
            <p:ph type="ftr" sz="quarter" idx="11"/>
          </p:nvPr>
        </p:nvSpPr>
        <p:spPr>
          <a:xfrm>
            <a:off x="1447382" y="318640"/>
            <a:ext cx="5541004" cy="320931"/>
          </a:xfrm>
        </p:spPr>
        <p:txBody>
          <a:bodyPr/>
          <a:lstStyle/>
          <a:p>
            <a:pPr rtl="0"/>
            <a:endParaRPr lang="fi-FI" noProof="0"/>
          </a:p>
        </p:txBody>
      </p:sp>
      <p:sp>
        <p:nvSpPr>
          <p:cNvPr id="7" name="Slide Number Placeholder 6"/>
          <p:cNvSpPr>
            <a:spLocks noGrp="1"/>
          </p:cNvSpPr>
          <p:nvPr>
            <p:ph type="sldNum" sz="quarter" idx="12"/>
          </p:nvPr>
        </p:nvSpPr>
        <p:spPr/>
        <p:txBody>
          <a:bodyPr/>
          <a:lstStyle/>
          <a:p>
            <a:pPr rtl="0"/>
            <a:fld id="{0FF54DE5-C571-48E8-A5BC-B369434E2F44}" type="slidenum">
              <a:rPr lang="fi-FI" noProof="0" smtClean="0"/>
              <a:pPr/>
              <a:t>‹#›</a:t>
            </a:fld>
            <a:endParaRPr lang="fi-FI" noProof="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028524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fi-FI"/>
              <a:t>Muokkaa ots. perustyyl. napsautt.</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rtl="0"/>
            <a:fld id="{9629F501-3359-4FEA-B1CE-DFCCCC659FF4}" type="datetime1">
              <a:rPr lang="fi-FI" noProof="0" smtClean="0"/>
              <a:t>25.8.2023</a:t>
            </a:fld>
            <a:endParaRPr lang="fi-FI" noProof="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rtl="0"/>
            <a:endParaRPr lang="fi-FI" noProof="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pPr rtl="0"/>
            <a:fld id="{0FF54DE5-C571-48E8-A5BC-B369434E2F44}" type="slidenum">
              <a:rPr lang="fi-FI" noProof="0" smtClean="0"/>
              <a:pPr/>
              <a:t>‹#›</a:t>
            </a:fld>
            <a:endParaRPr lang="fi-FI" noProof="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90615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ctrTitle"/>
          </p:nvPr>
        </p:nvSpPr>
        <p:spPr/>
        <p:txBody>
          <a:bodyPr rtlCol="0" anchor="ctr">
            <a:normAutofit/>
          </a:bodyPr>
          <a:lstStyle/>
          <a:p>
            <a:pPr rtl="0"/>
            <a:r>
              <a:rPr lang="fi-FI" dirty="0"/>
              <a:t>LUCRETIUKSEN KEIHÄS</a:t>
            </a:r>
          </a:p>
        </p:txBody>
      </p:sp>
      <p:sp>
        <p:nvSpPr>
          <p:cNvPr id="7" name="Alaotsikko 6"/>
          <p:cNvSpPr>
            <a:spLocks noGrp="1"/>
          </p:cNvSpPr>
          <p:nvPr>
            <p:ph type="subTitle" idx="1"/>
          </p:nvPr>
        </p:nvSpPr>
        <p:spPr/>
        <p:txBody>
          <a:bodyPr rtlCol="0"/>
          <a:lstStyle/>
          <a:p>
            <a:pPr rtl="0"/>
            <a:r>
              <a:rPr lang="fi-FI" dirty="0">
                <a:latin typeface="Verdana" panose="020B0604030504040204" pitchFamily="34" charset="0"/>
                <a:ea typeface="Verdana" panose="020B0604030504040204" pitchFamily="34" charset="0"/>
              </a:rPr>
              <a:t>Infoisku 2 / Syksy 2023</a:t>
            </a:r>
          </a:p>
        </p:txBody>
      </p:sp>
      <p:pic>
        <p:nvPicPr>
          <p:cNvPr id="4" name="Kuvan paikkamerkki 3" descr="Avoin kirja pöydällä, taustalla sumennettuja hyllyjä, joissa kirjoja"/>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5" r="8895"/>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pic>
        <p:nvPicPr>
          <p:cNvPr id="88" name="Picture 87">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0" name="Straight Connector 89">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94" name="Rectangle 93">
            <a:extLst>
              <a:ext uri="{FF2B5EF4-FFF2-40B4-BE49-F238E27FC236}">
                <a16:creationId xmlns:a16="http://schemas.microsoft.com/office/drawing/2014/main" id="{E8E51B09-2B9E-4D82-A5F8-29F85CBE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59240118-40F3-4A1C-85DC-4E58525CB6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98" name="Group 97">
            <a:extLst>
              <a:ext uri="{FF2B5EF4-FFF2-40B4-BE49-F238E27FC236}">
                <a16:creationId xmlns:a16="http://schemas.microsoft.com/office/drawing/2014/main" id="{C269951F-7B8C-4336-BC68-9BA9843CE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7463259" y="583365"/>
            <a:chExt cx="4074533" cy="5181928"/>
          </a:xfrm>
        </p:grpSpPr>
        <p:sp>
          <p:nvSpPr>
            <p:cNvPr id="99" name="Rectangle 98">
              <a:extLst>
                <a:ext uri="{FF2B5EF4-FFF2-40B4-BE49-F238E27FC236}">
                  <a16:creationId xmlns:a16="http://schemas.microsoft.com/office/drawing/2014/main" id="{CFD48101-E230-4669-8C1B-39BAAB2BB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A18FA112-D8F0-41D3-9171-B0A3110E2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02" name="Straight Connector 101">
            <a:extLst>
              <a:ext uri="{FF2B5EF4-FFF2-40B4-BE49-F238E27FC236}">
                <a16:creationId xmlns:a16="http://schemas.microsoft.com/office/drawing/2014/main" id="{A9087EE4-E285-4C8E-AC5F-CAE7D1FDE3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0359"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Otsikko 1">
            <a:extLst>
              <a:ext uri="{FF2B5EF4-FFF2-40B4-BE49-F238E27FC236}">
                <a16:creationId xmlns:a16="http://schemas.microsoft.com/office/drawing/2014/main" id="{3B087B79-85A7-4D9B-9E9B-330F48D63DF7}"/>
              </a:ext>
            </a:extLst>
          </p:cNvPr>
          <p:cNvSpPr>
            <a:spLocks noGrp="1"/>
          </p:cNvSpPr>
          <p:nvPr>
            <p:ph type="title"/>
          </p:nvPr>
        </p:nvSpPr>
        <p:spPr>
          <a:xfrm>
            <a:off x="5188043" y="804520"/>
            <a:ext cx="5550355" cy="1049235"/>
          </a:xfrm>
        </p:spPr>
        <p:txBody>
          <a:bodyPr vert="horz" lIns="91440" tIns="45720" rIns="91440" bIns="45720" rtlCol="0" anchor="t">
            <a:normAutofit/>
          </a:bodyPr>
          <a:lstStyle/>
          <a:p>
            <a:br>
              <a:rPr lang="en-US" sz="2200" dirty="0"/>
            </a:br>
            <a:r>
              <a:rPr lang="en-US" sz="2200" dirty="0" err="1"/>
              <a:t>kirjallisuutta</a:t>
            </a:r>
            <a:br>
              <a:rPr lang="en-US" sz="2200" dirty="0"/>
            </a:br>
            <a:endParaRPr lang="en-US" sz="2200" dirty="0"/>
          </a:p>
        </p:txBody>
      </p:sp>
      <p:pic>
        <p:nvPicPr>
          <p:cNvPr id="14" name="Kuvan paikkamerkki 13">
            <a:extLst>
              <a:ext uri="{FF2B5EF4-FFF2-40B4-BE49-F238E27FC236}">
                <a16:creationId xmlns:a16="http://schemas.microsoft.com/office/drawing/2014/main" id="{44EC1228-F54B-4678-B0AB-7BFDCB98AA30}"/>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4264" b="4264"/>
          <a:stretch/>
        </p:blipFill>
        <p:spPr>
          <a:xfrm>
            <a:off x="1285438" y="1116345"/>
            <a:ext cx="2799103" cy="3866172"/>
          </a:xfrm>
          <a:prstGeom prst="rect">
            <a:avLst/>
          </a:prstGeom>
        </p:spPr>
      </p:pic>
      <p:sp>
        <p:nvSpPr>
          <p:cNvPr id="4" name="Tekstin paikkamerkki 3">
            <a:extLst>
              <a:ext uri="{FF2B5EF4-FFF2-40B4-BE49-F238E27FC236}">
                <a16:creationId xmlns:a16="http://schemas.microsoft.com/office/drawing/2014/main" id="{2D41AAB5-5300-4838-822A-F3D9B4B9B932}"/>
              </a:ext>
            </a:extLst>
          </p:cNvPr>
          <p:cNvSpPr>
            <a:spLocks noGrp="1"/>
          </p:cNvSpPr>
          <p:nvPr>
            <p:ph type="body" sz="half" idx="2"/>
          </p:nvPr>
        </p:nvSpPr>
        <p:spPr>
          <a:xfrm>
            <a:off x="5188043" y="2015732"/>
            <a:ext cx="6448786" cy="3450613"/>
          </a:xfrm>
        </p:spPr>
        <p:txBody>
          <a:bodyPr vert="horz" lIns="91440" tIns="45720" rIns="91440" bIns="45720" rtlCol="0" anchor="t">
            <a:normAutofit fontScale="92500" lnSpcReduction="20000"/>
          </a:bodyPr>
          <a:lstStyle/>
          <a:p>
            <a:pPr marL="285750" indent="-285750">
              <a:lnSpc>
                <a:spcPct val="107000"/>
              </a:lnSpc>
              <a:spcBef>
                <a:spcPts val="600"/>
              </a:spcBef>
              <a:buFont typeface="Arial" panose="020B0604020202020204" pitchFamily="34" charset="0"/>
              <a:buChar char="•"/>
            </a:pPr>
            <a:r>
              <a:rPr lang="fi-FI" sz="1900" dirty="0" err="1">
                <a:effectLst/>
                <a:ea typeface="Times New Roman" panose="02020603050405020304" pitchFamily="18" charset="0"/>
                <a:cs typeface="Arial" panose="020B0604020202020204" pitchFamily="34" charset="0"/>
              </a:rPr>
              <a:t>Aspelin</a:t>
            </a:r>
            <a:r>
              <a:rPr lang="fi-FI" sz="1900" dirty="0">
                <a:effectLst/>
                <a:ea typeface="Times New Roman" panose="02020603050405020304" pitchFamily="18" charset="0"/>
                <a:cs typeface="Arial" panose="020B0604020202020204" pitchFamily="34" charset="0"/>
              </a:rPr>
              <a:t>, Gunnar, </a:t>
            </a:r>
            <a:r>
              <a:rPr lang="fi-FI" sz="1900" i="1" dirty="0">
                <a:effectLst/>
                <a:ea typeface="Times New Roman" panose="02020603050405020304" pitchFamily="18" charset="0"/>
                <a:cs typeface="Arial" panose="020B0604020202020204" pitchFamily="34" charset="0"/>
              </a:rPr>
              <a:t>Ajatuksen tiet. Yleinen filosofian historia</a:t>
            </a:r>
            <a:r>
              <a:rPr lang="fi-FI" sz="1900" dirty="0">
                <a:effectLst/>
                <a:ea typeface="Times New Roman" panose="02020603050405020304" pitchFamily="18" charset="0"/>
                <a:cs typeface="Arial" panose="020B0604020202020204" pitchFamily="34" charset="0"/>
              </a:rPr>
              <a:t>, 2. painos, WSOY, Porvoo – Helsinki – Juva 1977.</a:t>
            </a:r>
          </a:p>
          <a:p>
            <a:pPr marL="285750" indent="-285750">
              <a:lnSpc>
                <a:spcPct val="107000"/>
              </a:lnSpc>
              <a:spcBef>
                <a:spcPts val="600"/>
              </a:spcBef>
              <a:buFont typeface="Arial" panose="020B0604020202020204" pitchFamily="34" charset="0"/>
              <a:buChar char="•"/>
            </a:pPr>
            <a:r>
              <a:rPr lang="fi-FI" sz="1900" dirty="0" err="1">
                <a:effectLst/>
                <a:ea typeface="Calibri" panose="020F0502020204030204" pitchFamily="34" charset="0"/>
                <a:cs typeface="Calibri" panose="020F0502020204030204" pitchFamily="34" charset="0"/>
              </a:rPr>
              <a:t>Baggini</a:t>
            </a:r>
            <a:r>
              <a:rPr lang="fi-FI" sz="1900" dirty="0">
                <a:effectLst/>
                <a:ea typeface="Calibri" panose="020F0502020204030204" pitchFamily="34" charset="0"/>
                <a:cs typeface="Calibri" panose="020F0502020204030204" pitchFamily="34" charset="0"/>
              </a:rPr>
              <a:t>, Julian, </a:t>
            </a:r>
            <a:r>
              <a:rPr lang="fi-FI" sz="1900" i="1" dirty="0">
                <a:effectLst/>
                <a:ea typeface="Calibri" panose="020F0502020204030204" pitchFamily="34" charset="0"/>
                <a:cs typeface="Calibri" panose="020F0502020204030204" pitchFamily="34" charset="0"/>
              </a:rPr>
              <a:t>Possu, joka halusi tulla syödyksi – ja 99 muuta ajatusleikkiä, Ajatus Kirjat, </a:t>
            </a:r>
            <a:r>
              <a:rPr lang="fi-FI" sz="1900" dirty="0">
                <a:effectLst/>
                <a:ea typeface="Calibri" panose="020F0502020204030204" pitchFamily="34" charset="0"/>
                <a:cs typeface="Calibri" panose="020F0502020204030204" pitchFamily="34" charset="0"/>
              </a:rPr>
              <a:t>Helsinki 2007.</a:t>
            </a:r>
            <a:endParaRPr lang="fi-FI" sz="1900" dirty="0">
              <a:effectLst/>
              <a:ea typeface="Times New Roman" panose="02020603050405020304" pitchFamily="18" charset="0"/>
              <a:cs typeface="Times New Roman" panose="02020603050405020304" pitchFamily="18" charset="0"/>
            </a:endParaRPr>
          </a:p>
          <a:p>
            <a:pPr marL="285750" indent="-285750">
              <a:lnSpc>
                <a:spcPct val="107000"/>
              </a:lnSpc>
              <a:spcBef>
                <a:spcPts val="600"/>
              </a:spcBef>
              <a:buFont typeface="Arial" panose="020B0604020202020204" pitchFamily="34" charset="0"/>
              <a:buChar char="•"/>
            </a:pPr>
            <a:r>
              <a:rPr lang="fi-FI" sz="1900" dirty="0">
                <a:effectLst/>
                <a:ea typeface="Calibri" panose="020F0502020204030204" pitchFamily="34" charset="0"/>
                <a:cs typeface="Calibri" panose="020F0502020204030204" pitchFamily="34" charset="0"/>
              </a:rPr>
              <a:t>Cohen, Martin, </a:t>
            </a:r>
            <a:r>
              <a:rPr lang="fi-FI" sz="1900" i="1" dirty="0" err="1">
                <a:effectLst/>
                <a:ea typeface="Calibri" panose="020F0502020204030204" pitchFamily="34" charset="0"/>
                <a:cs typeface="Calibri" panose="020F0502020204030204" pitchFamily="34" charset="0"/>
              </a:rPr>
              <a:t>Wittgenstein’s</a:t>
            </a:r>
            <a:r>
              <a:rPr lang="fi-FI" sz="1900" i="1" dirty="0">
                <a:effectLst/>
                <a:ea typeface="Calibri" panose="020F0502020204030204" pitchFamily="34" charset="0"/>
                <a:cs typeface="Calibri" panose="020F0502020204030204" pitchFamily="34" charset="0"/>
              </a:rPr>
              <a:t> </a:t>
            </a:r>
            <a:r>
              <a:rPr lang="fi-FI" sz="1900" i="1" dirty="0" err="1">
                <a:effectLst/>
                <a:ea typeface="Calibri" panose="020F0502020204030204" pitchFamily="34" charset="0"/>
                <a:cs typeface="Calibri" panose="020F0502020204030204" pitchFamily="34" charset="0"/>
              </a:rPr>
              <a:t>Beetle</a:t>
            </a:r>
            <a:r>
              <a:rPr lang="fi-FI" sz="1900" i="1" dirty="0">
                <a:effectLst/>
                <a:ea typeface="Calibri" panose="020F0502020204030204" pitchFamily="34" charset="0"/>
                <a:cs typeface="Calibri" panose="020F0502020204030204" pitchFamily="34" charset="0"/>
              </a:rPr>
              <a:t> and </a:t>
            </a:r>
            <a:r>
              <a:rPr lang="fi-FI" sz="1900" i="1" dirty="0" err="1">
                <a:effectLst/>
                <a:ea typeface="Calibri" panose="020F0502020204030204" pitchFamily="34" charset="0"/>
                <a:cs typeface="Calibri" panose="020F0502020204030204" pitchFamily="34" charset="0"/>
              </a:rPr>
              <a:t>Other</a:t>
            </a:r>
            <a:r>
              <a:rPr lang="fi-FI" sz="1900" i="1" dirty="0">
                <a:effectLst/>
                <a:ea typeface="Calibri" panose="020F0502020204030204" pitchFamily="34" charset="0"/>
                <a:cs typeface="Calibri" panose="020F0502020204030204" pitchFamily="34" charset="0"/>
              </a:rPr>
              <a:t> Classic </a:t>
            </a:r>
            <a:r>
              <a:rPr lang="fi-FI" sz="1900" i="1" dirty="0" err="1">
                <a:effectLst/>
                <a:ea typeface="Calibri" panose="020F0502020204030204" pitchFamily="34" charset="0"/>
                <a:cs typeface="Calibri" panose="020F0502020204030204" pitchFamily="34" charset="0"/>
              </a:rPr>
              <a:t>Thought</a:t>
            </a:r>
            <a:r>
              <a:rPr lang="fi-FI" sz="1900" i="1" dirty="0">
                <a:effectLst/>
                <a:ea typeface="Calibri" panose="020F0502020204030204" pitchFamily="34" charset="0"/>
                <a:cs typeface="Calibri" panose="020F0502020204030204" pitchFamily="34" charset="0"/>
              </a:rPr>
              <a:t> </a:t>
            </a:r>
            <a:r>
              <a:rPr lang="fi-FI" sz="1900" i="1" dirty="0" err="1">
                <a:effectLst/>
                <a:ea typeface="Calibri" panose="020F0502020204030204" pitchFamily="34" charset="0"/>
                <a:cs typeface="Calibri" panose="020F0502020204030204" pitchFamily="34" charset="0"/>
              </a:rPr>
              <a:t>Experiments</a:t>
            </a:r>
            <a:r>
              <a:rPr lang="fi-FI" sz="1900" dirty="0">
                <a:effectLst/>
                <a:ea typeface="Calibri" panose="020F0502020204030204" pitchFamily="34" charset="0"/>
                <a:cs typeface="Calibri" panose="020F0502020204030204" pitchFamily="34" charset="0"/>
              </a:rPr>
              <a:t>, </a:t>
            </a:r>
            <a:r>
              <a:rPr lang="fi-FI" sz="1900" dirty="0" err="1">
                <a:effectLst/>
                <a:ea typeface="Calibri" panose="020F0502020204030204" pitchFamily="34" charset="0"/>
                <a:cs typeface="Calibri" panose="020F0502020204030204" pitchFamily="34" charset="0"/>
              </a:rPr>
              <a:t>Blackwell</a:t>
            </a:r>
            <a:r>
              <a:rPr lang="fi-FI" sz="1900" dirty="0">
                <a:effectLst/>
                <a:ea typeface="Calibri" panose="020F0502020204030204" pitchFamily="34" charset="0"/>
                <a:cs typeface="Calibri" panose="020F0502020204030204" pitchFamily="34" charset="0"/>
              </a:rPr>
              <a:t> Publishing 2005.</a:t>
            </a:r>
          </a:p>
          <a:p>
            <a:pPr marL="285750" indent="-285750">
              <a:lnSpc>
                <a:spcPct val="107000"/>
              </a:lnSpc>
              <a:spcBef>
                <a:spcPts val="600"/>
              </a:spcBef>
              <a:buFont typeface="Arial" panose="020B0604020202020204" pitchFamily="34" charset="0"/>
              <a:buChar char="•"/>
            </a:pPr>
            <a:r>
              <a:rPr lang="fi-FI" sz="1900" dirty="0" err="1">
                <a:effectLst/>
                <a:ea typeface="Calibri" panose="020F0502020204030204" pitchFamily="34" charset="0"/>
                <a:cs typeface="Calibri" panose="020F0502020204030204" pitchFamily="34" charset="0"/>
              </a:rPr>
              <a:t>Diogenes</a:t>
            </a:r>
            <a:r>
              <a:rPr lang="fi-FI" sz="1900" dirty="0">
                <a:effectLst/>
                <a:ea typeface="Calibri" panose="020F0502020204030204" pitchFamily="34" charset="0"/>
                <a:cs typeface="Calibri" panose="020F0502020204030204" pitchFamily="34" charset="0"/>
              </a:rPr>
              <a:t> </a:t>
            </a:r>
            <a:r>
              <a:rPr lang="fi-FI" sz="1900" dirty="0" err="1">
                <a:effectLst/>
                <a:ea typeface="Calibri" panose="020F0502020204030204" pitchFamily="34" charset="0"/>
                <a:cs typeface="Calibri" panose="020F0502020204030204" pitchFamily="34" charset="0"/>
              </a:rPr>
              <a:t>Laertios</a:t>
            </a:r>
            <a:r>
              <a:rPr lang="fi-FI" sz="1900" dirty="0">
                <a:effectLst/>
                <a:ea typeface="Calibri" panose="020F0502020204030204" pitchFamily="34" charset="0"/>
                <a:cs typeface="Calibri" panose="020F0502020204030204" pitchFamily="34" charset="0"/>
              </a:rPr>
              <a:t>, </a:t>
            </a:r>
            <a:r>
              <a:rPr lang="fi-FI" sz="1900" i="1" dirty="0">
                <a:effectLst/>
                <a:ea typeface="Calibri" panose="020F0502020204030204" pitchFamily="34" charset="0"/>
                <a:cs typeface="Calibri" panose="020F0502020204030204" pitchFamily="34" charset="0"/>
              </a:rPr>
              <a:t>Merkittävien filosofien elämät ja opit</a:t>
            </a:r>
            <a:r>
              <a:rPr lang="fi-FI" sz="1900" dirty="0">
                <a:effectLst/>
                <a:ea typeface="Calibri" panose="020F0502020204030204" pitchFamily="34" charset="0"/>
                <a:cs typeface="Calibri" panose="020F0502020204030204" pitchFamily="34" charset="0"/>
              </a:rPr>
              <a:t>, Summa, Helsinki 2002.</a:t>
            </a:r>
          </a:p>
          <a:p>
            <a:pPr marL="285750" indent="-285750">
              <a:lnSpc>
                <a:spcPct val="107000"/>
              </a:lnSpc>
              <a:spcBef>
                <a:spcPts val="600"/>
              </a:spcBef>
              <a:buFont typeface="Arial" panose="020B0604020202020204" pitchFamily="34" charset="0"/>
              <a:buChar char="•"/>
            </a:pPr>
            <a:r>
              <a:rPr lang="fi-FI" sz="1900" dirty="0" err="1"/>
              <a:t>Lucretius</a:t>
            </a:r>
            <a:r>
              <a:rPr lang="fi-FI" sz="1900" dirty="0"/>
              <a:t>, </a:t>
            </a:r>
            <a:r>
              <a:rPr lang="fi-FI" sz="1900" dirty="0" err="1"/>
              <a:t>Titus</a:t>
            </a:r>
            <a:r>
              <a:rPr lang="fi-FI" sz="1900" dirty="0"/>
              <a:t> </a:t>
            </a:r>
            <a:r>
              <a:rPr lang="fi-FI" sz="1900" dirty="0" err="1"/>
              <a:t>Carus</a:t>
            </a:r>
            <a:r>
              <a:rPr lang="fi-FI" sz="1900" dirty="0"/>
              <a:t>, </a:t>
            </a:r>
            <a:r>
              <a:rPr lang="fi-FI" sz="1900" i="1" dirty="0"/>
              <a:t>Maailmankaikkeudesta (De </a:t>
            </a:r>
            <a:r>
              <a:rPr lang="fi-FI" sz="1900" i="1" dirty="0" err="1"/>
              <a:t>rerum</a:t>
            </a:r>
            <a:r>
              <a:rPr lang="fi-FI" sz="1900" i="1" dirty="0"/>
              <a:t> </a:t>
            </a:r>
            <a:r>
              <a:rPr lang="fi-FI" sz="1900" i="1" dirty="0" err="1"/>
              <a:t>natura</a:t>
            </a:r>
            <a:r>
              <a:rPr lang="fi-FI" sz="1900" i="1" dirty="0"/>
              <a:t>)</a:t>
            </a:r>
            <a:r>
              <a:rPr lang="fi-FI" sz="1900" dirty="0"/>
              <a:t>, suom. Paavo Numminen, WSOY, Porvoo – Helsinki 1965.</a:t>
            </a:r>
            <a:endParaRPr lang="fi-FI" sz="1900" dirty="0">
              <a:effectLst/>
              <a:ea typeface="Calibri" panose="020F0502020204030204" pitchFamily="34" charset="0"/>
              <a:cs typeface="Calibri" panose="020F0502020204030204" pitchFamily="34" charset="0"/>
            </a:endParaRPr>
          </a:p>
          <a:p>
            <a:pPr marL="285750" indent="-285750">
              <a:lnSpc>
                <a:spcPct val="107000"/>
              </a:lnSpc>
              <a:spcBef>
                <a:spcPts val="600"/>
              </a:spcBef>
              <a:buFont typeface="Arial" panose="020B0604020202020204" pitchFamily="34" charset="0"/>
              <a:buChar char="•"/>
            </a:pPr>
            <a:r>
              <a:rPr lang="fi-FI" sz="1900" dirty="0">
                <a:effectLst/>
                <a:ea typeface="Calibri" panose="020F0502020204030204" pitchFamily="34" charset="0"/>
                <a:cs typeface="Calibri" panose="020F0502020204030204" pitchFamily="34" charset="0"/>
              </a:rPr>
              <a:t>Thesleff, Holger ja Juha Sihvola, </a:t>
            </a:r>
            <a:r>
              <a:rPr lang="fi-FI" sz="1900" i="1" dirty="0">
                <a:effectLst/>
                <a:ea typeface="Calibri" panose="020F0502020204030204" pitchFamily="34" charset="0"/>
                <a:cs typeface="Calibri" panose="020F0502020204030204" pitchFamily="34" charset="0"/>
              </a:rPr>
              <a:t>Antiikin filosofia ja aatemaailma</a:t>
            </a:r>
            <a:r>
              <a:rPr lang="fi-FI" sz="1900" dirty="0">
                <a:effectLst/>
                <a:ea typeface="Calibri" panose="020F0502020204030204" pitchFamily="34" charset="0"/>
                <a:cs typeface="Calibri" panose="020F0502020204030204" pitchFamily="34" charset="0"/>
              </a:rPr>
              <a:t>, WSOY, Porvoo – Helsinki – Juva 1994.</a:t>
            </a:r>
          </a:p>
          <a:p>
            <a:pPr marL="180000" indent="-180000">
              <a:lnSpc>
                <a:spcPct val="110000"/>
              </a:lnSpc>
              <a:spcBef>
                <a:spcPts val="0"/>
              </a:spcBef>
              <a:buFont typeface="Arial" panose="020B0604020202020204" pitchFamily="34" charset="0"/>
              <a:buChar char="•"/>
            </a:pPr>
            <a:endParaRPr lang="en-US" dirty="0"/>
          </a:p>
          <a:p>
            <a:pPr indent="-228600">
              <a:lnSpc>
                <a:spcPct val="110000"/>
              </a:lnSpc>
              <a:buFont typeface="Arial" panose="020B0604020202020204" pitchFamily="34" charset="0"/>
              <a:buChar char="•"/>
            </a:pPr>
            <a:endParaRPr lang="en-US" sz="1400" dirty="0"/>
          </a:p>
        </p:txBody>
      </p:sp>
      <p:pic>
        <p:nvPicPr>
          <p:cNvPr id="104" name="Picture 103">
            <a:extLst>
              <a:ext uri="{FF2B5EF4-FFF2-40B4-BE49-F238E27FC236}">
                <a16:creationId xmlns:a16="http://schemas.microsoft.com/office/drawing/2014/main" id="{DD8AF6BD-5D32-4F8F-98B6-05F8A4390CB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6" name="Straight Connector 105">
            <a:extLst>
              <a:ext uri="{FF2B5EF4-FFF2-40B4-BE49-F238E27FC236}">
                <a16:creationId xmlns:a16="http://schemas.microsoft.com/office/drawing/2014/main" id="{B47013E4-D33D-425E-B32E-DE7D5CB5F3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334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009DF6-3F8B-4899-9843-62FDEEFA2618}"/>
              </a:ext>
            </a:extLst>
          </p:cNvPr>
          <p:cNvSpPr>
            <a:spLocks noGrp="1"/>
          </p:cNvSpPr>
          <p:nvPr>
            <p:ph type="title"/>
          </p:nvPr>
        </p:nvSpPr>
        <p:spPr/>
        <p:txBody>
          <a:bodyPr/>
          <a:lstStyle/>
          <a:p>
            <a:r>
              <a:rPr lang="fi-FI" dirty="0"/>
              <a:t>Antiikin ajatuskokeita</a:t>
            </a:r>
          </a:p>
        </p:txBody>
      </p:sp>
      <p:sp>
        <p:nvSpPr>
          <p:cNvPr id="3" name="Sisällön paikkamerkki 2">
            <a:extLst>
              <a:ext uri="{FF2B5EF4-FFF2-40B4-BE49-F238E27FC236}">
                <a16:creationId xmlns:a16="http://schemas.microsoft.com/office/drawing/2014/main" id="{B6627B5D-890C-4984-83FB-12C50D302E74}"/>
              </a:ext>
            </a:extLst>
          </p:cNvPr>
          <p:cNvSpPr>
            <a:spLocks noGrp="1"/>
          </p:cNvSpPr>
          <p:nvPr>
            <p:ph idx="1"/>
          </p:nvPr>
        </p:nvSpPr>
        <p:spPr/>
        <p:txBody>
          <a:bodyPr>
            <a:normAutofit/>
          </a:bodyPr>
          <a:lstStyle/>
          <a:p>
            <a:r>
              <a:rPr lang="fi-FI" dirty="0" err="1"/>
              <a:t>Zenonin</a:t>
            </a:r>
            <a:r>
              <a:rPr lang="fi-FI" dirty="0"/>
              <a:t> paradoksit: Argumentit moneutta ja liikettä vastaan (stadionargumentti, </a:t>
            </a:r>
            <a:r>
              <a:rPr lang="fi-FI" dirty="0" err="1"/>
              <a:t>Akhilleusargumentti</a:t>
            </a:r>
            <a:r>
              <a:rPr lang="fi-FI" dirty="0"/>
              <a:t>, lentävä nuoli).</a:t>
            </a:r>
          </a:p>
          <a:p>
            <a:r>
              <a:rPr lang="fi-FI" dirty="0"/>
              <a:t>Theseuksen laiva : Theseuksen laiva lähtee satamasta. Matkan aikana laivan kaikki osat vaihdetaan yksi kerrallaan. Kun laiva palaa takaisin satamaan, onko se enää sama laiva, jos sen kaikki osat on vaihdettu uusiin?</a:t>
            </a:r>
          </a:p>
          <a:p>
            <a:r>
              <a:rPr lang="fi-FI" dirty="0" err="1"/>
              <a:t>Epimenides</a:t>
            </a:r>
            <a:r>
              <a:rPr lang="fi-FI" dirty="0"/>
              <a:t> kreetalainen sanoo: ”Kaikki kreetalaiset ovat valehtelijoita”.</a:t>
            </a:r>
          </a:p>
          <a:p>
            <a:r>
              <a:rPr lang="fi-FI" dirty="0" err="1"/>
              <a:t>Lucretiuksen</a:t>
            </a:r>
            <a:r>
              <a:rPr lang="fi-FI" dirty="0"/>
              <a:t> keihäs.</a:t>
            </a:r>
          </a:p>
        </p:txBody>
      </p:sp>
    </p:spTree>
    <p:extLst>
      <p:ext uri="{BB962C8B-B14F-4D97-AF65-F5344CB8AC3E}">
        <p14:creationId xmlns:p14="http://schemas.microsoft.com/office/powerpoint/2010/main" val="3408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009DF6-3F8B-4899-9843-62FDEEFA2618}"/>
              </a:ext>
            </a:extLst>
          </p:cNvPr>
          <p:cNvSpPr>
            <a:spLocks noGrp="1"/>
          </p:cNvSpPr>
          <p:nvPr>
            <p:ph type="title"/>
          </p:nvPr>
        </p:nvSpPr>
        <p:spPr/>
        <p:txBody>
          <a:bodyPr/>
          <a:lstStyle/>
          <a:p>
            <a:r>
              <a:rPr lang="fi-FI" dirty="0"/>
              <a:t>EPIKUROLAISUUS</a:t>
            </a:r>
          </a:p>
        </p:txBody>
      </p:sp>
      <p:sp>
        <p:nvSpPr>
          <p:cNvPr id="3" name="Sisällön paikkamerkki 2">
            <a:extLst>
              <a:ext uri="{FF2B5EF4-FFF2-40B4-BE49-F238E27FC236}">
                <a16:creationId xmlns:a16="http://schemas.microsoft.com/office/drawing/2014/main" id="{B6627B5D-890C-4984-83FB-12C50D302E74}"/>
              </a:ext>
            </a:extLst>
          </p:cNvPr>
          <p:cNvSpPr>
            <a:spLocks noGrp="1"/>
          </p:cNvSpPr>
          <p:nvPr>
            <p:ph idx="1"/>
          </p:nvPr>
        </p:nvSpPr>
        <p:spPr/>
        <p:txBody>
          <a:bodyPr>
            <a:normAutofit fontScale="92500" lnSpcReduction="20000"/>
          </a:bodyPr>
          <a:lstStyle/>
          <a:p>
            <a:r>
              <a:rPr lang="fi-FI" dirty="0"/>
              <a:t>Platonin akatemia oli alkuaan korkeakoulu tulevia valtiomiehiä varten ja muuttui sitten matemaattisia, astronomisia ja metafyysisiä opintoja harjoittavaksi yhteisöksi. </a:t>
            </a:r>
          </a:p>
          <a:p>
            <a:r>
              <a:rPr lang="fi-FI" dirty="0"/>
              <a:t>Aristoteles ja hänen oppilaansa olivat tiedemiehiä, he keräsivät, käsittelivät ja systematisoivat kaikenlaisia kokemuksesta saatuja havaintoja. </a:t>
            </a:r>
          </a:p>
          <a:p>
            <a:r>
              <a:rPr lang="fi-FI" dirty="0"/>
              <a:t>Epikuroksen puutarhaan kokoontunut piiri ei harrastanut tutkimusta tämän itsensä vuoksi, saati oman aikansa poliittisia tosiasioita. Tämän yhteisön jäsenet etsivät tietä lepoon ja mielenrauhaan, tahtoivat paeta elämän tuskia ja pettymyksiä. Salattuja asioita ei kannata mietiskellä, tavoittelun arvoista on vain se tieto, joka pystyy vapauttamaan meidät lamaavasta turvattomuuden tunteesta kovassa ja kylmässä maailmassa.</a:t>
            </a:r>
          </a:p>
          <a:p>
            <a:pPr marL="0" indent="0" algn="r">
              <a:buNone/>
            </a:pPr>
            <a:r>
              <a:rPr lang="fi-FI" dirty="0"/>
              <a:t>(</a:t>
            </a:r>
            <a:r>
              <a:rPr lang="fi-FI" dirty="0" err="1"/>
              <a:t>Aspelin</a:t>
            </a:r>
            <a:r>
              <a:rPr lang="fi-FI" dirty="0"/>
              <a:t> 1963, 127.)</a:t>
            </a:r>
          </a:p>
        </p:txBody>
      </p:sp>
    </p:spTree>
    <p:extLst>
      <p:ext uri="{BB962C8B-B14F-4D97-AF65-F5344CB8AC3E}">
        <p14:creationId xmlns:p14="http://schemas.microsoft.com/office/powerpoint/2010/main" val="426308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pic>
        <p:nvPicPr>
          <p:cNvPr id="138" name="Picture 137">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0" name="Straight Connector 139">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44" name="Rectangle 143">
            <a:extLst>
              <a:ext uri="{FF2B5EF4-FFF2-40B4-BE49-F238E27FC236}">
                <a16:creationId xmlns:a16="http://schemas.microsoft.com/office/drawing/2014/main" id="{10419CA0-BFB4-4390-AB8F-5DBFCA45D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6" name="Straight Connector 145">
            <a:extLst>
              <a:ext uri="{FF2B5EF4-FFF2-40B4-BE49-F238E27FC236}">
                <a16:creationId xmlns:a16="http://schemas.microsoft.com/office/drawing/2014/main" id="{5CF4C623-16D7-4722-8EFB-A5B0E3BC07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Otsikko 1">
            <a:extLst>
              <a:ext uri="{FF2B5EF4-FFF2-40B4-BE49-F238E27FC236}">
                <a16:creationId xmlns:a16="http://schemas.microsoft.com/office/drawing/2014/main" id="{3B087B79-85A7-4D9B-9E9B-330F48D63DF7}"/>
              </a:ext>
            </a:extLst>
          </p:cNvPr>
          <p:cNvSpPr>
            <a:spLocks noGrp="1"/>
          </p:cNvSpPr>
          <p:nvPr>
            <p:ph type="title"/>
          </p:nvPr>
        </p:nvSpPr>
        <p:spPr>
          <a:xfrm>
            <a:off x="1451580" y="804520"/>
            <a:ext cx="5550355" cy="1049235"/>
          </a:xfrm>
        </p:spPr>
        <p:txBody>
          <a:bodyPr vert="horz" lIns="91440" tIns="45720" rIns="91440" bIns="45720" rtlCol="0" anchor="t">
            <a:normAutofit/>
          </a:bodyPr>
          <a:lstStyle/>
          <a:p>
            <a:br>
              <a:rPr lang="en-US" sz="1500" dirty="0"/>
            </a:br>
            <a:r>
              <a:rPr lang="en-US" dirty="0"/>
              <a:t>EPIKUROS (341-271)</a:t>
            </a:r>
          </a:p>
        </p:txBody>
      </p:sp>
      <p:sp>
        <p:nvSpPr>
          <p:cNvPr id="148" name="Rectangle 147">
            <a:extLst>
              <a:ext uri="{FF2B5EF4-FFF2-40B4-BE49-F238E27FC236}">
                <a16:creationId xmlns:a16="http://schemas.microsoft.com/office/drawing/2014/main" id="{596E9C81-ACBE-459E-A7D5-2BB824B68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kstin paikkamerkki 3">
            <a:extLst>
              <a:ext uri="{FF2B5EF4-FFF2-40B4-BE49-F238E27FC236}">
                <a16:creationId xmlns:a16="http://schemas.microsoft.com/office/drawing/2014/main" id="{2D41AAB5-5300-4838-822A-F3D9B4B9B932}"/>
              </a:ext>
            </a:extLst>
          </p:cNvPr>
          <p:cNvSpPr>
            <a:spLocks noGrp="1"/>
          </p:cNvSpPr>
          <p:nvPr>
            <p:ph type="body" sz="half" idx="2"/>
          </p:nvPr>
        </p:nvSpPr>
        <p:spPr>
          <a:xfrm>
            <a:off x="1451580" y="2015732"/>
            <a:ext cx="5879866" cy="3687937"/>
          </a:xfrm>
        </p:spPr>
        <p:txBody>
          <a:bodyPr vert="horz" lIns="91440" tIns="45720" rIns="91440" bIns="45720" rtlCol="0" anchor="t">
            <a:normAutofit fontScale="70000" lnSpcReduction="20000"/>
          </a:bodyPr>
          <a:lstStyle/>
          <a:p>
            <a:pPr marL="285750" indent="-285750">
              <a:spcBef>
                <a:spcPts val="0"/>
              </a:spcBef>
              <a:buFont typeface="Arial" panose="020B0604020202020204" pitchFamily="34" charset="0"/>
              <a:buChar char="•"/>
            </a:pPr>
            <a:r>
              <a:rPr lang="fi-FI" sz="2300" dirty="0"/>
              <a:t>Atomiopin maailmankuva tuli Epikuroksen elämänkatsomuksen perustaksi. </a:t>
            </a:r>
          </a:p>
          <a:p>
            <a:pPr marL="285750" indent="-285750">
              <a:spcBef>
                <a:spcPts val="0"/>
              </a:spcBef>
              <a:buFont typeface="Arial" panose="020B0604020202020204" pitchFamily="34" charset="0"/>
              <a:buChar char="•"/>
            </a:pPr>
            <a:r>
              <a:rPr lang="fi-FI" sz="2300" dirty="0"/>
              <a:t>Hänestä tuli pian opettaja ja sielunpaimen, joka osasi lohduttaa väsyneitä ja masentuneita mieliä. </a:t>
            </a:r>
          </a:p>
          <a:p>
            <a:pPr marL="285750" indent="-285750">
              <a:spcBef>
                <a:spcPts val="0"/>
              </a:spcBef>
              <a:buFont typeface="Arial" panose="020B0604020202020204" pitchFamily="34" charset="0"/>
              <a:buChar char="•"/>
            </a:pPr>
            <a:r>
              <a:rPr lang="fi-FI" sz="2300" dirty="0"/>
              <a:t>Hän eli itse niin kuin hän opetti; tuskissaan sairasvuoteella hän säilytti mielenrauhan, jota hän piti ylimpänä elämänarvona.</a:t>
            </a:r>
          </a:p>
          <a:p>
            <a:pPr marL="285750" indent="-285750">
              <a:spcBef>
                <a:spcPts val="0"/>
              </a:spcBef>
              <a:buFont typeface="Arial" panose="020B0604020202020204" pitchFamily="34" charset="0"/>
              <a:buChar char="•"/>
            </a:pPr>
            <a:r>
              <a:rPr lang="fi-FI" sz="2300" dirty="0"/>
              <a:t>Tieto-oppi on yksinkertaista ja helposti ymmärrettävää: aisti-havaintomme ovat ehdottomasti varmoja, ja mielipiteemme ovat oikeat, jos aistihavainnot ne vahvistavat.</a:t>
            </a:r>
          </a:p>
          <a:p>
            <a:pPr marL="285750" indent="-285750">
              <a:spcBef>
                <a:spcPts val="0"/>
              </a:spcBef>
              <a:buFont typeface="Arial" panose="020B0604020202020204" pitchFamily="34" charset="0"/>
              <a:buChar char="•"/>
            </a:pPr>
            <a:r>
              <a:rPr lang="fi-FI" sz="2300" dirty="0"/>
              <a:t>Luonnontieteellä on oma arvonsa, sillä se vapauttaa meidät levottomuudesta, joka johtuu siitä, ettei tunneta tapahtumien todellisia syitä.</a:t>
            </a:r>
            <a:endParaRPr lang="en-US" sz="2300" dirty="0"/>
          </a:p>
          <a:p>
            <a:pPr indent="-228600">
              <a:buFont typeface="Arial" panose="020B0604020202020204" pitchFamily="34" charset="0"/>
              <a:buChar char="•"/>
            </a:pPr>
            <a:endParaRPr lang="en-US" dirty="0"/>
          </a:p>
        </p:txBody>
      </p:sp>
      <p:grpSp>
        <p:nvGrpSpPr>
          <p:cNvPr id="150" name="Group 149">
            <a:extLst>
              <a:ext uri="{FF2B5EF4-FFF2-40B4-BE49-F238E27FC236}">
                <a16:creationId xmlns:a16="http://schemas.microsoft.com/office/drawing/2014/main" id="{CEBDCB18-ABE5-43B0-8B68-89FEDAECB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151" name="Rectangle 150">
              <a:extLst>
                <a:ext uri="{FF2B5EF4-FFF2-40B4-BE49-F238E27FC236}">
                  <a16:creationId xmlns:a16="http://schemas.microsoft.com/office/drawing/2014/main" id="{483C65C6-7268-490D-B4A8-927D45FAB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6133D4A5-82E5-43A0-9FF0-81B7AC16C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 name="Kuvan paikkamerkki 13">
            <a:extLst>
              <a:ext uri="{FF2B5EF4-FFF2-40B4-BE49-F238E27FC236}">
                <a16:creationId xmlns:a16="http://schemas.microsoft.com/office/drawing/2014/main" id="{44EC1228-F54B-4678-B0AB-7BFDCB98AA30}"/>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4625" r="5535" b="1"/>
          <a:stretch/>
        </p:blipFill>
        <p:spPr>
          <a:xfrm>
            <a:off x="8116373" y="1116345"/>
            <a:ext cx="2799103" cy="3866172"/>
          </a:xfrm>
          <a:prstGeom prst="rect">
            <a:avLst/>
          </a:prstGeom>
        </p:spPr>
      </p:pic>
      <p:pic>
        <p:nvPicPr>
          <p:cNvPr id="154" name="Picture 153">
            <a:extLst>
              <a:ext uri="{FF2B5EF4-FFF2-40B4-BE49-F238E27FC236}">
                <a16:creationId xmlns:a16="http://schemas.microsoft.com/office/drawing/2014/main" id="{08EC5C75-E28F-4899-9C2E-39431B82B7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6" name="Straight Connector 155">
            <a:extLst>
              <a:ext uri="{FF2B5EF4-FFF2-40B4-BE49-F238E27FC236}">
                <a16:creationId xmlns:a16="http://schemas.microsoft.com/office/drawing/2014/main" id="{46AAE0A1-60AD-4190-B85D-2DD8148369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243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pic>
        <p:nvPicPr>
          <p:cNvPr id="113" name="Picture 112">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5" name="Straight Connector 114">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19" name="Rectangle 118">
            <a:extLst>
              <a:ext uri="{FF2B5EF4-FFF2-40B4-BE49-F238E27FC236}">
                <a16:creationId xmlns:a16="http://schemas.microsoft.com/office/drawing/2014/main" id="{2810100C-B2E3-4BD2-B42B-F78F0239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a:extLst>
              <a:ext uri="{FF2B5EF4-FFF2-40B4-BE49-F238E27FC236}">
                <a16:creationId xmlns:a16="http://schemas.microsoft.com/office/drawing/2014/main" id="{ABDA076A-A426-4BA4-91D7-2194025E1E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3317" y="1847088"/>
            <a:ext cx="498508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Otsikko 1">
            <a:extLst>
              <a:ext uri="{FF2B5EF4-FFF2-40B4-BE49-F238E27FC236}">
                <a16:creationId xmlns:a16="http://schemas.microsoft.com/office/drawing/2014/main" id="{3B087B79-85A7-4D9B-9E9B-330F48D63DF7}"/>
              </a:ext>
            </a:extLst>
          </p:cNvPr>
          <p:cNvSpPr>
            <a:spLocks noGrp="1"/>
          </p:cNvSpPr>
          <p:nvPr>
            <p:ph type="title"/>
          </p:nvPr>
        </p:nvSpPr>
        <p:spPr>
          <a:xfrm>
            <a:off x="5753318" y="804520"/>
            <a:ext cx="5490773" cy="1049235"/>
          </a:xfrm>
        </p:spPr>
        <p:txBody>
          <a:bodyPr vert="horz" lIns="91440" tIns="45720" rIns="91440" bIns="45720" rtlCol="0" anchor="t">
            <a:normAutofit fontScale="90000"/>
          </a:bodyPr>
          <a:lstStyle/>
          <a:p>
            <a:br>
              <a:rPr lang="en-US" sz="2200" dirty="0"/>
            </a:br>
            <a:r>
              <a:rPr lang="fi-FI" i="0" dirty="0" err="1">
                <a:solidFill>
                  <a:srgbClr val="202122"/>
                </a:solidFill>
                <a:effectLst/>
              </a:rPr>
              <a:t>Titus</a:t>
            </a:r>
            <a:r>
              <a:rPr lang="fi-FI" i="0" dirty="0">
                <a:solidFill>
                  <a:srgbClr val="202122"/>
                </a:solidFill>
                <a:effectLst/>
              </a:rPr>
              <a:t> </a:t>
            </a:r>
            <a:r>
              <a:rPr lang="fi-FI" i="0" dirty="0" err="1">
                <a:solidFill>
                  <a:srgbClr val="202122"/>
                </a:solidFill>
                <a:effectLst/>
              </a:rPr>
              <a:t>Lucretius</a:t>
            </a:r>
            <a:r>
              <a:rPr lang="fi-FI" i="0" dirty="0">
                <a:solidFill>
                  <a:srgbClr val="202122"/>
                </a:solidFill>
                <a:effectLst/>
              </a:rPr>
              <a:t> </a:t>
            </a:r>
            <a:r>
              <a:rPr lang="fi-FI" i="0" dirty="0" err="1">
                <a:solidFill>
                  <a:srgbClr val="202122"/>
                </a:solidFill>
                <a:effectLst/>
              </a:rPr>
              <a:t>Carus</a:t>
            </a:r>
            <a:r>
              <a:rPr lang="fi-FI" i="0" dirty="0">
                <a:solidFill>
                  <a:srgbClr val="202122"/>
                </a:solidFill>
                <a:effectLst/>
              </a:rPr>
              <a:t> </a:t>
            </a:r>
            <a:br>
              <a:rPr lang="fi-FI" i="0" dirty="0">
                <a:solidFill>
                  <a:srgbClr val="202122"/>
                </a:solidFill>
                <a:effectLst/>
              </a:rPr>
            </a:br>
            <a:r>
              <a:rPr lang="fi-FI" sz="2200" b="0" i="0" dirty="0">
                <a:solidFill>
                  <a:srgbClr val="202122"/>
                </a:solidFill>
                <a:effectLst/>
              </a:rPr>
              <a:t>(n. 99–55 eaa.)</a:t>
            </a:r>
            <a:br>
              <a:rPr lang="en-US" dirty="0"/>
            </a:br>
            <a:endParaRPr lang="en-US" dirty="0"/>
          </a:p>
        </p:txBody>
      </p:sp>
      <p:sp>
        <p:nvSpPr>
          <p:cNvPr id="123" name="Rectangle 122">
            <a:extLst>
              <a:ext uri="{FF2B5EF4-FFF2-40B4-BE49-F238E27FC236}">
                <a16:creationId xmlns:a16="http://schemas.microsoft.com/office/drawing/2014/main" id="{06FE94E2-EB97-4BF3-ADFD-1D6ECE62B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125" name="Group 124">
            <a:extLst>
              <a:ext uri="{FF2B5EF4-FFF2-40B4-BE49-F238E27FC236}">
                <a16:creationId xmlns:a16="http://schemas.microsoft.com/office/drawing/2014/main" id="{E19263DE-9849-4BA8-8990-4AFC76B95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8" y="482171"/>
            <a:ext cx="4641751" cy="5149101"/>
            <a:chOff x="7463259" y="583365"/>
            <a:chExt cx="4641750" cy="5181928"/>
          </a:xfrm>
        </p:grpSpPr>
        <p:sp>
          <p:nvSpPr>
            <p:cNvPr id="126" name="Rectangle 125">
              <a:extLst>
                <a:ext uri="{FF2B5EF4-FFF2-40B4-BE49-F238E27FC236}">
                  <a16:creationId xmlns:a16="http://schemas.microsoft.com/office/drawing/2014/main" id="{20925473-E783-403A-8BDE-D1EBDAED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EABD99F7-1E3E-4B98-A113-A2DAA96D11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 name="Kuvan paikkamerkki 13">
            <a:extLst>
              <a:ext uri="{FF2B5EF4-FFF2-40B4-BE49-F238E27FC236}">
                <a16:creationId xmlns:a16="http://schemas.microsoft.com/office/drawing/2014/main" id="{44EC1228-F54B-4678-B0AB-7BFDCB98AA30}"/>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r="2" b="19802"/>
          <a:stretch/>
        </p:blipFill>
        <p:spPr>
          <a:xfrm>
            <a:off x="1271223" y="1116345"/>
            <a:ext cx="3362141" cy="3866172"/>
          </a:xfrm>
          <a:prstGeom prst="rect">
            <a:avLst/>
          </a:prstGeom>
        </p:spPr>
      </p:pic>
      <p:sp>
        <p:nvSpPr>
          <p:cNvPr id="4" name="Tekstin paikkamerkki 3">
            <a:extLst>
              <a:ext uri="{FF2B5EF4-FFF2-40B4-BE49-F238E27FC236}">
                <a16:creationId xmlns:a16="http://schemas.microsoft.com/office/drawing/2014/main" id="{2D41AAB5-5300-4838-822A-F3D9B4B9B932}"/>
              </a:ext>
            </a:extLst>
          </p:cNvPr>
          <p:cNvSpPr>
            <a:spLocks noGrp="1"/>
          </p:cNvSpPr>
          <p:nvPr>
            <p:ph type="body" sz="half" idx="2"/>
          </p:nvPr>
        </p:nvSpPr>
        <p:spPr>
          <a:xfrm>
            <a:off x="5753317" y="2015732"/>
            <a:ext cx="4985080" cy="3450613"/>
          </a:xfrm>
        </p:spPr>
        <p:txBody>
          <a:bodyPr vert="horz" lIns="91440" tIns="45720" rIns="91440" bIns="45720" rtlCol="0" anchor="t">
            <a:normAutofit/>
          </a:bodyPr>
          <a:lstStyle/>
          <a:p>
            <a:pPr>
              <a:lnSpc>
                <a:spcPct val="110000"/>
              </a:lnSpc>
              <a:spcBef>
                <a:spcPts val="0"/>
              </a:spcBef>
            </a:pPr>
            <a:r>
              <a:rPr lang="fi-FI" dirty="0"/>
              <a:t>”Tällainen oli Epikuroksen oppi, epäilemättä lohduttava viesti myrskyssä ajelehtiville ja väsyneille sieluille ankarana aikana. … kumousajan Roomassa viimeisen vuosisadan keskivaiheilla eKr. tämä viesti sai vastakaikua eräästä tulisieluisesta miehestä, jossa eli </a:t>
            </a:r>
            <a:r>
              <a:rPr lang="fi-FI" dirty="0" err="1"/>
              <a:t>prometheusmainen</a:t>
            </a:r>
            <a:r>
              <a:rPr lang="fi-FI" dirty="0"/>
              <a:t> uhma ja profeetallinen julistajanpaatos. Hänen nimensä oli </a:t>
            </a:r>
            <a:r>
              <a:rPr lang="fi-FI" dirty="0" err="1"/>
              <a:t>Lucretius</a:t>
            </a:r>
            <a:r>
              <a:rPr lang="fi-FI" dirty="0"/>
              <a:t> </a:t>
            </a:r>
            <a:r>
              <a:rPr lang="fi-FI" dirty="0" err="1"/>
              <a:t>Carus</a:t>
            </a:r>
            <a:r>
              <a:rPr lang="fi-FI" dirty="0"/>
              <a:t>, ja hän tulkitsi mestarin opin siinä kuolemattomassa aaterunossa, jolla on nimenään </a:t>
            </a:r>
            <a:r>
              <a:rPr lang="fi-FI" i="1" dirty="0"/>
              <a:t>De </a:t>
            </a:r>
            <a:r>
              <a:rPr lang="fi-FI" i="1" dirty="0" err="1"/>
              <a:t>rerum</a:t>
            </a:r>
            <a:r>
              <a:rPr lang="fi-FI" i="1" dirty="0"/>
              <a:t> </a:t>
            </a:r>
            <a:r>
              <a:rPr lang="fi-FI" i="1" dirty="0" err="1"/>
              <a:t>natura</a:t>
            </a:r>
            <a:r>
              <a:rPr lang="fi-FI" i="1" dirty="0"/>
              <a:t> </a:t>
            </a:r>
            <a:r>
              <a:rPr lang="fi-FI" dirty="0"/>
              <a:t>…”</a:t>
            </a:r>
            <a:endParaRPr lang="en-US" dirty="0"/>
          </a:p>
          <a:p>
            <a:pPr algn="r">
              <a:lnSpc>
                <a:spcPct val="110000"/>
              </a:lnSpc>
            </a:pPr>
            <a:r>
              <a:rPr lang="en-US" dirty="0"/>
              <a:t>(</a:t>
            </a:r>
            <a:r>
              <a:rPr lang="en-US" dirty="0" err="1"/>
              <a:t>Aspelin</a:t>
            </a:r>
            <a:r>
              <a:rPr lang="en-US" dirty="0"/>
              <a:t> 1963, 128.)</a:t>
            </a:r>
          </a:p>
        </p:txBody>
      </p:sp>
      <p:pic>
        <p:nvPicPr>
          <p:cNvPr id="129" name="Picture 128">
            <a:extLst>
              <a:ext uri="{FF2B5EF4-FFF2-40B4-BE49-F238E27FC236}">
                <a16:creationId xmlns:a16="http://schemas.microsoft.com/office/drawing/2014/main" id="{463556DA-E50F-49FC-B9C5-16746A9372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1" name="Straight Connector 130">
            <a:extLst>
              <a:ext uri="{FF2B5EF4-FFF2-40B4-BE49-F238E27FC236}">
                <a16:creationId xmlns:a16="http://schemas.microsoft.com/office/drawing/2014/main" id="{C2D4E8CC-A5F3-49D3-A830-647340CFFD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2287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0" name="Rectangle 106">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pic>
        <p:nvPicPr>
          <p:cNvPr id="131" name="Picture 108">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2" name="Straight Connector 110">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12">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34" name="Rectangle 114">
            <a:extLst>
              <a:ext uri="{FF2B5EF4-FFF2-40B4-BE49-F238E27FC236}">
                <a16:creationId xmlns:a16="http://schemas.microsoft.com/office/drawing/2014/main" id="{24BE214B-2C92-47AF-8D90-698211103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 name="Straight Connector 116">
            <a:extLst>
              <a:ext uri="{FF2B5EF4-FFF2-40B4-BE49-F238E27FC236}">
                <a16:creationId xmlns:a16="http://schemas.microsoft.com/office/drawing/2014/main" id="{186D07CD-E0E5-42ED-BA28-6CB6ADC3B0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Otsikko 1">
            <a:extLst>
              <a:ext uri="{FF2B5EF4-FFF2-40B4-BE49-F238E27FC236}">
                <a16:creationId xmlns:a16="http://schemas.microsoft.com/office/drawing/2014/main" id="{3B087B79-85A7-4D9B-9E9B-330F48D63DF7}"/>
              </a:ext>
            </a:extLst>
          </p:cNvPr>
          <p:cNvSpPr>
            <a:spLocks noGrp="1"/>
          </p:cNvSpPr>
          <p:nvPr>
            <p:ph type="title"/>
          </p:nvPr>
        </p:nvSpPr>
        <p:spPr>
          <a:xfrm>
            <a:off x="1451580" y="804520"/>
            <a:ext cx="5550355" cy="1049235"/>
          </a:xfrm>
        </p:spPr>
        <p:txBody>
          <a:bodyPr vert="horz" lIns="91440" tIns="45720" rIns="91440" bIns="45720" rtlCol="0" anchor="t">
            <a:normAutofit fontScale="90000"/>
          </a:bodyPr>
          <a:lstStyle/>
          <a:p>
            <a:r>
              <a:rPr lang="en-US" dirty="0" err="1"/>
              <a:t>maailmankaikkeudesta</a:t>
            </a:r>
            <a:br>
              <a:rPr lang="en-US" dirty="0"/>
            </a:br>
            <a:r>
              <a:rPr lang="en-US" dirty="0"/>
              <a:t>(de rerum natura, n. 50 </a:t>
            </a:r>
            <a:r>
              <a:rPr lang="en-US" dirty="0" err="1"/>
              <a:t>eaa</a:t>
            </a:r>
            <a:r>
              <a:rPr lang="en-US" dirty="0"/>
              <a:t>.)</a:t>
            </a:r>
          </a:p>
        </p:txBody>
      </p:sp>
      <p:sp>
        <p:nvSpPr>
          <p:cNvPr id="136" name="Rectangle 118">
            <a:extLst>
              <a:ext uri="{FF2B5EF4-FFF2-40B4-BE49-F238E27FC236}">
                <a16:creationId xmlns:a16="http://schemas.microsoft.com/office/drawing/2014/main" id="{369A020F-4984-4DD0-898A-B60A4882B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kstin paikkamerkki 3">
            <a:extLst>
              <a:ext uri="{FF2B5EF4-FFF2-40B4-BE49-F238E27FC236}">
                <a16:creationId xmlns:a16="http://schemas.microsoft.com/office/drawing/2014/main" id="{2D41AAB5-5300-4838-822A-F3D9B4B9B932}"/>
              </a:ext>
            </a:extLst>
          </p:cNvPr>
          <p:cNvSpPr>
            <a:spLocks noGrp="1"/>
          </p:cNvSpPr>
          <p:nvPr>
            <p:ph type="body" sz="half" idx="2"/>
          </p:nvPr>
        </p:nvSpPr>
        <p:spPr>
          <a:xfrm>
            <a:off x="1451580" y="2015732"/>
            <a:ext cx="5550355" cy="3450613"/>
          </a:xfrm>
        </p:spPr>
        <p:txBody>
          <a:bodyPr vert="horz" lIns="91440" tIns="45720" rIns="91440" bIns="45720" rtlCol="0" anchor="t">
            <a:normAutofit fontScale="92500" lnSpcReduction="20000"/>
          </a:bodyPr>
          <a:lstStyle/>
          <a:p>
            <a:pPr marL="285750" indent="-228600">
              <a:lnSpc>
                <a:spcPct val="110000"/>
              </a:lnSpc>
              <a:spcBef>
                <a:spcPts val="0"/>
              </a:spcBef>
              <a:buFont typeface="Arial" panose="020B0604020202020204" pitchFamily="34" charset="0"/>
              <a:buChar char="•"/>
            </a:pPr>
            <a:r>
              <a:rPr lang="fi-FI" i="1" dirty="0"/>
              <a:t>Maailmankaikkeudesta</a:t>
            </a:r>
            <a:r>
              <a:rPr lang="fi-FI" dirty="0"/>
              <a:t> (lat. </a:t>
            </a:r>
            <a:r>
              <a:rPr lang="fi-FI" i="1" dirty="0"/>
              <a:t>De </a:t>
            </a:r>
            <a:r>
              <a:rPr lang="fi-FI" i="1" dirty="0" err="1"/>
              <a:t>rerum</a:t>
            </a:r>
            <a:r>
              <a:rPr lang="fi-FI" i="1" dirty="0"/>
              <a:t> </a:t>
            </a:r>
            <a:r>
              <a:rPr lang="fi-FI" i="1" dirty="0" err="1"/>
              <a:t>natura</a:t>
            </a:r>
            <a:r>
              <a:rPr lang="fi-FI" dirty="0"/>
              <a:t>, sananmukaisesti ”Asioiden luonteesta”) on roomalaisen filosofin ja runoilijan </a:t>
            </a:r>
            <a:r>
              <a:rPr lang="fi-FI" dirty="0" err="1"/>
              <a:t>Lucretiuksen</a:t>
            </a:r>
            <a:r>
              <a:rPr lang="fi-FI" dirty="0"/>
              <a:t> kirjoittama heksametrimittainen eeppinen opetusrunoelma.</a:t>
            </a:r>
          </a:p>
          <a:p>
            <a:pPr marL="285750" indent="-228600">
              <a:lnSpc>
                <a:spcPct val="110000"/>
              </a:lnSpc>
              <a:spcBef>
                <a:spcPts val="0"/>
              </a:spcBef>
              <a:buFont typeface="Arial" panose="020B0604020202020204" pitchFamily="34" charset="0"/>
              <a:buChar char="•"/>
            </a:pPr>
            <a:endParaRPr lang="fi-FI" dirty="0"/>
          </a:p>
          <a:p>
            <a:pPr marL="285750" indent="-228600">
              <a:lnSpc>
                <a:spcPct val="110000"/>
              </a:lnSpc>
              <a:spcBef>
                <a:spcPts val="0"/>
              </a:spcBef>
              <a:buFont typeface="Arial" panose="020B0604020202020204" pitchFamily="34" charset="0"/>
              <a:buChar char="•"/>
            </a:pPr>
            <a:r>
              <a:rPr lang="fi-FI" dirty="0"/>
              <a:t>”Runoelman vaikutus eurooppalaisen aatetradition kehitykseen on mittava. Teosta on luettu puheenvuorona valistuskeskustelussa, tieteellisen maailmankuvan puolustuksena, uskonnon sekä muiden filosofikoulujen mystisismin ja spekuloivan idealismin vastapainona sekä ennen kaikkea niiden populaarien käsitysten vastaesimerkkinä, joiden mukaan epikurolaiset olivat velttoja elämännautiskelijoita.”</a:t>
            </a:r>
          </a:p>
          <a:p>
            <a:pPr marL="57150" algn="r">
              <a:lnSpc>
                <a:spcPct val="110000"/>
              </a:lnSpc>
              <a:spcBef>
                <a:spcPts val="0"/>
              </a:spcBef>
            </a:pPr>
            <a:r>
              <a:rPr lang="fi-FI" sz="1700" dirty="0"/>
              <a:t>(Thesleff ja Sihvola 1994, 366.)</a:t>
            </a:r>
            <a:endParaRPr lang="en-US" sz="1700" dirty="0"/>
          </a:p>
        </p:txBody>
      </p:sp>
      <p:grpSp>
        <p:nvGrpSpPr>
          <p:cNvPr id="137" name="Group 120">
            <a:extLst>
              <a:ext uri="{FF2B5EF4-FFF2-40B4-BE49-F238E27FC236}">
                <a16:creationId xmlns:a16="http://schemas.microsoft.com/office/drawing/2014/main" id="{A3761B47-AE33-47C9-9636-19D4B313F2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138" name="Rectangle 121">
              <a:extLst>
                <a:ext uri="{FF2B5EF4-FFF2-40B4-BE49-F238E27FC236}">
                  <a16:creationId xmlns:a16="http://schemas.microsoft.com/office/drawing/2014/main" id="{9E204B78-8026-4E1E-9C59-5F523ECDD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22">
              <a:extLst>
                <a:ext uri="{FF2B5EF4-FFF2-40B4-BE49-F238E27FC236}">
                  <a16:creationId xmlns:a16="http://schemas.microsoft.com/office/drawing/2014/main" id="{DDDEB6F1-F54D-4345-B8DF-72D72C71EC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0" name="Rectangle 124">
            <a:extLst>
              <a:ext uri="{FF2B5EF4-FFF2-40B4-BE49-F238E27FC236}">
                <a16:creationId xmlns:a16="http://schemas.microsoft.com/office/drawing/2014/main" id="{4380F474-D468-4F2F-8BE9-F343F8D1A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Kuvan paikkamerkki 6">
            <a:extLst>
              <a:ext uri="{FF2B5EF4-FFF2-40B4-BE49-F238E27FC236}">
                <a16:creationId xmlns:a16="http://schemas.microsoft.com/office/drawing/2014/main" id="{98D82522-548C-44CE-845F-BD7C990C8B6D}"/>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4368" b="4368"/>
          <a:stretch/>
        </p:blipFill>
        <p:spPr>
          <a:xfrm>
            <a:off x="8116373" y="1116345"/>
            <a:ext cx="2799103" cy="3866172"/>
          </a:xfrm>
          <a:prstGeom prst="rect">
            <a:avLst/>
          </a:prstGeom>
        </p:spPr>
      </p:pic>
      <p:pic>
        <p:nvPicPr>
          <p:cNvPr id="141" name="Picture 126">
            <a:extLst>
              <a:ext uri="{FF2B5EF4-FFF2-40B4-BE49-F238E27FC236}">
                <a16:creationId xmlns:a16="http://schemas.microsoft.com/office/drawing/2014/main" id="{D757EBBD-8611-41C1-8124-C151D0957D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9" name="Straight Connector 128">
            <a:extLst>
              <a:ext uri="{FF2B5EF4-FFF2-40B4-BE49-F238E27FC236}">
                <a16:creationId xmlns:a16="http://schemas.microsoft.com/office/drawing/2014/main" id="{E40D0D8B-2D5E-48A4-BBD5-8CB09A86A6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981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BE214B-2C92-47AF-8D90-698211103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186D07CD-E0E5-42ED-BA28-6CB6ADC3B0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Otsikko 1">
            <a:extLst>
              <a:ext uri="{FF2B5EF4-FFF2-40B4-BE49-F238E27FC236}">
                <a16:creationId xmlns:a16="http://schemas.microsoft.com/office/drawing/2014/main" id="{433B2052-D1FC-4920-8D08-29F64B3404D1}"/>
              </a:ext>
            </a:extLst>
          </p:cNvPr>
          <p:cNvSpPr>
            <a:spLocks noGrp="1"/>
          </p:cNvSpPr>
          <p:nvPr>
            <p:ph type="title"/>
          </p:nvPr>
        </p:nvSpPr>
        <p:spPr>
          <a:xfrm>
            <a:off x="1451580" y="804520"/>
            <a:ext cx="5550355" cy="1049235"/>
          </a:xfrm>
        </p:spPr>
        <p:txBody>
          <a:bodyPr>
            <a:normAutofit/>
          </a:bodyPr>
          <a:lstStyle/>
          <a:p>
            <a:r>
              <a:rPr lang="fi-FI" dirty="0" err="1"/>
              <a:t>luCRETIUKSEN</a:t>
            </a:r>
            <a:r>
              <a:rPr lang="fi-FI" dirty="0"/>
              <a:t> KEIHÄS 1</a:t>
            </a:r>
          </a:p>
        </p:txBody>
      </p:sp>
      <p:sp>
        <p:nvSpPr>
          <p:cNvPr id="14" name="Rectangle 13">
            <a:extLst>
              <a:ext uri="{FF2B5EF4-FFF2-40B4-BE49-F238E27FC236}">
                <a16:creationId xmlns:a16="http://schemas.microsoft.com/office/drawing/2014/main" id="{369A020F-4984-4DD0-898A-B60A4882B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Sisällön paikkamerkki 2">
            <a:extLst>
              <a:ext uri="{FF2B5EF4-FFF2-40B4-BE49-F238E27FC236}">
                <a16:creationId xmlns:a16="http://schemas.microsoft.com/office/drawing/2014/main" id="{30F12FEB-4680-4B24-BD3C-1B3F05C4CB90}"/>
              </a:ext>
            </a:extLst>
          </p:cNvPr>
          <p:cNvSpPr>
            <a:spLocks noGrp="1"/>
          </p:cNvSpPr>
          <p:nvPr>
            <p:ph idx="1"/>
          </p:nvPr>
        </p:nvSpPr>
        <p:spPr>
          <a:xfrm>
            <a:off x="1451580" y="2015732"/>
            <a:ext cx="5550355" cy="3450613"/>
          </a:xfrm>
        </p:spPr>
        <p:txBody>
          <a:bodyPr>
            <a:normAutofit/>
          </a:bodyPr>
          <a:lstStyle/>
          <a:p>
            <a:pPr marL="0" indent="0">
              <a:lnSpc>
                <a:spcPct val="110000"/>
              </a:lnSpc>
              <a:spcBef>
                <a:spcPts val="600"/>
              </a:spcBef>
              <a:buNone/>
            </a:pPr>
            <a:r>
              <a:rPr lang="fi-FI" sz="1800" dirty="0"/>
              <a:t>”Jos taas niin olettaa, </a:t>
            </a:r>
            <a:r>
              <a:rPr lang="fi-FI" sz="1800" dirty="0" err="1"/>
              <a:t>rajotettuna</a:t>
            </a:r>
            <a:r>
              <a:rPr lang="fi-FI" sz="1800" dirty="0"/>
              <a:t> että on kaikki</a:t>
            </a:r>
          </a:p>
          <a:p>
            <a:pPr marL="0" indent="0">
              <a:lnSpc>
                <a:spcPct val="110000"/>
              </a:lnSpc>
              <a:spcBef>
                <a:spcPts val="600"/>
              </a:spcBef>
              <a:buNone/>
            </a:pPr>
            <a:r>
              <a:rPr lang="fi-FI" sz="1800" dirty="0"/>
              <a:t>tuo tilavuus mitä on - niin </a:t>
            </a:r>
            <a:r>
              <a:rPr lang="fi-FI" sz="1800" dirty="0" err="1"/>
              <a:t>aattele</a:t>
            </a:r>
            <a:r>
              <a:rPr lang="fi-FI" sz="1800" dirty="0"/>
              <a:t>, jos joku rientää</a:t>
            </a:r>
          </a:p>
          <a:p>
            <a:pPr marL="0" indent="0">
              <a:lnSpc>
                <a:spcPct val="110000"/>
              </a:lnSpc>
              <a:spcBef>
                <a:spcPts val="600"/>
              </a:spcBef>
              <a:buNone/>
            </a:pPr>
            <a:r>
              <a:rPr lang="fi-FI" sz="1800" dirty="0"/>
              <a:t>laitaan </a:t>
            </a:r>
            <a:r>
              <a:rPr lang="fi-FI" sz="1800" dirty="0" err="1"/>
              <a:t>äärimpään</a:t>
            </a:r>
            <a:r>
              <a:rPr lang="fi-FI" sz="1800" dirty="0"/>
              <a:t> sekä </a:t>
            </a:r>
            <a:r>
              <a:rPr lang="fi-FI" sz="1800" dirty="0" err="1"/>
              <a:t>sinkauttain</a:t>
            </a:r>
            <a:r>
              <a:rPr lang="fi-FI" sz="1800" dirty="0"/>
              <a:t> väkivoimin</a:t>
            </a:r>
          </a:p>
          <a:p>
            <a:pPr marL="0" indent="0">
              <a:lnSpc>
                <a:spcPct val="110000"/>
              </a:lnSpc>
              <a:spcBef>
                <a:spcPts val="600"/>
              </a:spcBef>
              <a:buNone/>
            </a:pPr>
            <a:r>
              <a:rPr lang="fi-FI" sz="1800" dirty="0"/>
              <a:t>keihään lennättää, sekö matkaa </a:t>
            </a:r>
            <a:r>
              <a:rPr lang="fi-FI" sz="1800" dirty="0" err="1"/>
              <a:t>jatkavi</a:t>
            </a:r>
            <a:r>
              <a:rPr lang="fi-FI" sz="1800" dirty="0"/>
              <a:t>, minne</a:t>
            </a:r>
          </a:p>
          <a:p>
            <a:pPr marL="0" indent="0">
              <a:lnSpc>
                <a:spcPct val="110000"/>
              </a:lnSpc>
              <a:spcBef>
                <a:spcPts val="600"/>
              </a:spcBef>
              <a:buNone/>
            </a:pPr>
            <a:r>
              <a:rPr lang="fi-FI" sz="1800" dirty="0"/>
              <a:t>suuntasi sen käsi viskaajan, sekä </a:t>
            </a:r>
            <a:r>
              <a:rPr lang="fi-FI" sz="1800" dirty="0" err="1"/>
              <a:t>lentävi</a:t>
            </a:r>
            <a:r>
              <a:rPr lang="fi-FI" sz="1800" dirty="0"/>
              <a:t> kauas</a:t>
            </a:r>
          </a:p>
          <a:p>
            <a:pPr marL="0" indent="0">
              <a:lnSpc>
                <a:spcPct val="110000"/>
              </a:lnSpc>
              <a:spcBef>
                <a:spcPts val="600"/>
              </a:spcBef>
              <a:buNone/>
            </a:pPr>
            <a:r>
              <a:rPr lang="fi-FI" sz="1800" dirty="0"/>
              <a:t>vai </a:t>
            </a:r>
            <a:r>
              <a:rPr lang="fi-FI" sz="1800" dirty="0" err="1"/>
              <a:t>pysähyttää</a:t>
            </a:r>
            <a:r>
              <a:rPr lang="fi-FI" sz="1800" dirty="0"/>
              <a:t> sen jokin voi mikä vastahan sattuu:</a:t>
            </a:r>
          </a:p>
          <a:p>
            <a:pPr marL="0" indent="0">
              <a:lnSpc>
                <a:spcPct val="110000"/>
              </a:lnSpc>
              <a:spcBef>
                <a:spcPts val="600"/>
              </a:spcBef>
              <a:buNone/>
            </a:pPr>
            <a:r>
              <a:rPr lang="fi-FI" sz="1800" dirty="0"/>
              <a:t>jommankummanhan sinä myönnät - siihen on pakko.</a:t>
            </a:r>
          </a:p>
          <a:p>
            <a:pPr marL="0" indent="0">
              <a:lnSpc>
                <a:spcPct val="110000"/>
              </a:lnSpc>
              <a:spcBef>
                <a:spcPts val="600"/>
              </a:spcBef>
              <a:buNone/>
            </a:pPr>
            <a:r>
              <a:rPr lang="fi-FI" sz="1800" dirty="0"/>
              <a:t>Kumpainenkaan ei pakopaikkaa suo, sinun täytyy</a:t>
            </a:r>
          </a:p>
          <a:p>
            <a:pPr marL="0" indent="0">
              <a:lnSpc>
                <a:spcPct val="110000"/>
              </a:lnSpc>
              <a:spcBef>
                <a:spcPts val="600"/>
              </a:spcBef>
              <a:buNone/>
            </a:pPr>
            <a:r>
              <a:rPr lang="fi-FI" sz="1800" dirty="0"/>
              <a:t>myöntää kaikkeuden olevan rajaääriä vailla. …</a:t>
            </a:r>
          </a:p>
        </p:txBody>
      </p:sp>
      <p:grpSp>
        <p:nvGrpSpPr>
          <p:cNvPr id="16" name="Group 15">
            <a:extLst>
              <a:ext uri="{FF2B5EF4-FFF2-40B4-BE49-F238E27FC236}">
                <a16:creationId xmlns:a16="http://schemas.microsoft.com/office/drawing/2014/main" id="{A3761B47-AE33-47C9-9636-19D4B313F2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17" name="Rectangle 16">
              <a:extLst>
                <a:ext uri="{FF2B5EF4-FFF2-40B4-BE49-F238E27FC236}">
                  <a16:creationId xmlns:a16="http://schemas.microsoft.com/office/drawing/2014/main" id="{9E204B78-8026-4E1E-9C59-5F523ECDD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DDEB6F1-F54D-4345-B8DF-72D72C71EC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4380F474-D468-4F2F-8BE9-F343F8D1A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uva 4" descr="Kuva, joka sisältää kohteen teksti, kartta&#10;&#10;Kuvaus luotu automaattisesti">
            <a:extLst>
              <a:ext uri="{FF2B5EF4-FFF2-40B4-BE49-F238E27FC236}">
                <a16:creationId xmlns:a16="http://schemas.microsoft.com/office/drawing/2014/main" id="{E8CDA329-63BB-4653-BC47-3C2571E667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6373" y="1294438"/>
            <a:ext cx="2799103" cy="3509986"/>
          </a:xfrm>
          <a:prstGeom prst="rect">
            <a:avLst/>
          </a:prstGeom>
        </p:spPr>
      </p:pic>
      <p:pic>
        <p:nvPicPr>
          <p:cNvPr id="22" name="Picture 21">
            <a:extLst>
              <a:ext uri="{FF2B5EF4-FFF2-40B4-BE49-F238E27FC236}">
                <a16:creationId xmlns:a16="http://schemas.microsoft.com/office/drawing/2014/main" id="{D757EBBD-8611-41C1-8124-C151D0957D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E40D0D8B-2D5E-48A4-BBD5-8CB09A86A6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72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3B2052-D1FC-4920-8D08-29F64B3404D1}"/>
              </a:ext>
            </a:extLst>
          </p:cNvPr>
          <p:cNvSpPr>
            <a:spLocks noGrp="1"/>
          </p:cNvSpPr>
          <p:nvPr>
            <p:ph type="title"/>
          </p:nvPr>
        </p:nvSpPr>
        <p:spPr>
          <a:xfrm>
            <a:off x="1451579" y="804519"/>
            <a:ext cx="9603275" cy="1049235"/>
          </a:xfrm>
        </p:spPr>
        <p:txBody>
          <a:bodyPr>
            <a:normAutofit/>
          </a:bodyPr>
          <a:lstStyle/>
          <a:p>
            <a:r>
              <a:rPr lang="fi-FI" dirty="0" err="1"/>
              <a:t>luCRETIUKSEN</a:t>
            </a:r>
            <a:r>
              <a:rPr lang="fi-FI" dirty="0"/>
              <a:t> KEIHÄS ii</a:t>
            </a:r>
          </a:p>
        </p:txBody>
      </p:sp>
      <p:sp>
        <p:nvSpPr>
          <p:cNvPr id="3" name="Sisällön paikkamerkki 2">
            <a:extLst>
              <a:ext uri="{FF2B5EF4-FFF2-40B4-BE49-F238E27FC236}">
                <a16:creationId xmlns:a16="http://schemas.microsoft.com/office/drawing/2014/main" id="{30F12FEB-4680-4B24-BD3C-1B3F05C4CB90}"/>
              </a:ext>
            </a:extLst>
          </p:cNvPr>
          <p:cNvSpPr>
            <a:spLocks noGrp="1"/>
          </p:cNvSpPr>
          <p:nvPr>
            <p:ph idx="1"/>
          </p:nvPr>
        </p:nvSpPr>
        <p:spPr>
          <a:xfrm>
            <a:off x="1451579" y="2015734"/>
            <a:ext cx="6003015" cy="3450613"/>
          </a:xfrm>
        </p:spPr>
        <p:txBody>
          <a:bodyPr>
            <a:normAutofit lnSpcReduction="10000"/>
          </a:bodyPr>
          <a:lstStyle/>
          <a:p>
            <a:pPr marL="0" indent="0">
              <a:lnSpc>
                <a:spcPct val="110000"/>
              </a:lnSpc>
              <a:spcBef>
                <a:spcPts val="600"/>
              </a:spcBef>
              <a:buNone/>
            </a:pPr>
            <a:r>
              <a:rPr lang="fi-FI" sz="1800" dirty="0"/>
              <a:t>… </a:t>
            </a:r>
            <a:r>
              <a:rPr lang="fi-FI" sz="1800" dirty="0" err="1"/>
              <a:t>Näät</a:t>
            </a:r>
            <a:r>
              <a:rPr lang="fi-FI" sz="1800" dirty="0"/>
              <a:t> joko on jotakin, mikä vastustaa sekä estää,</a:t>
            </a:r>
          </a:p>
          <a:p>
            <a:pPr marL="0" indent="0">
              <a:lnSpc>
                <a:spcPct val="110000"/>
              </a:lnSpc>
              <a:spcBef>
                <a:spcPts val="600"/>
              </a:spcBef>
              <a:buNone/>
            </a:pPr>
            <a:r>
              <a:rPr lang="fi-FI" sz="1800" dirty="0"/>
              <a:t>ettei saapua voi päämaaliin, jonne on suunta,</a:t>
            </a:r>
          </a:p>
          <a:p>
            <a:pPr marL="0" indent="0">
              <a:lnSpc>
                <a:spcPct val="110000"/>
              </a:lnSpc>
              <a:spcBef>
                <a:spcPts val="600"/>
              </a:spcBef>
              <a:buNone/>
            </a:pPr>
            <a:r>
              <a:rPr lang="fi-FI" sz="1800" dirty="0"/>
              <a:t>tai ulos lennähtää: raja ei ole lähtemäkohta.</a:t>
            </a:r>
          </a:p>
          <a:p>
            <a:pPr marL="0" indent="0">
              <a:lnSpc>
                <a:spcPct val="110000"/>
              </a:lnSpc>
              <a:spcBef>
                <a:spcPts val="600"/>
              </a:spcBef>
              <a:buNone/>
            </a:pPr>
            <a:r>
              <a:rPr lang="fi-FI" sz="1800" dirty="0"/>
              <a:t>Jatkan keinoin näin, mihin reunan vain sinä pannet</a:t>
            </a:r>
          </a:p>
          <a:p>
            <a:pPr marL="0" indent="0">
              <a:lnSpc>
                <a:spcPct val="110000"/>
              </a:lnSpc>
              <a:spcBef>
                <a:spcPts val="600"/>
              </a:spcBef>
              <a:buNone/>
            </a:pPr>
            <a:r>
              <a:rPr lang="fi-FI" sz="1800" dirty="0"/>
              <a:t>viimeisen, kysyn näin, miten käyvä on heittämäkeihään.</a:t>
            </a:r>
          </a:p>
          <a:p>
            <a:pPr marL="0" indent="0">
              <a:lnSpc>
                <a:spcPct val="110000"/>
              </a:lnSpc>
              <a:spcBef>
                <a:spcPts val="600"/>
              </a:spcBef>
              <a:buNone/>
            </a:pPr>
            <a:r>
              <a:rPr lang="fi-FI" sz="1800" dirty="0"/>
              <a:t>Käy niin, ettei voi rajakohtaa löytyä mistään,</a:t>
            </a:r>
          </a:p>
          <a:p>
            <a:pPr marL="0" indent="0">
              <a:lnSpc>
                <a:spcPct val="110000"/>
              </a:lnSpc>
              <a:spcBef>
                <a:spcPts val="600"/>
              </a:spcBef>
              <a:buNone/>
            </a:pPr>
            <a:r>
              <a:rPr lang="fi-FI" sz="1800" dirty="0"/>
              <a:t>työntää kauemmas pakopaikan näin pako keihään.”</a:t>
            </a:r>
          </a:p>
          <a:p>
            <a:pPr marL="457200" lvl="1" indent="0" algn="r">
              <a:lnSpc>
                <a:spcPct val="110000"/>
              </a:lnSpc>
              <a:spcBef>
                <a:spcPts val="600"/>
              </a:spcBef>
              <a:buNone/>
            </a:pPr>
            <a:r>
              <a:rPr lang="fi-FI" sz="1400" dirty="0" err="1"/>
              <a:t>Lucretius</a:t>
            </a:r>
            <a:r>
              <a:rPr lang="fi-FI" sz="1400" dirty="0"/>
              <a:t>, </a:t>
            </a:r>
            <a:r>
              <a:rPr lang="fi-FI" sz="1400" dirty="0" err="1"/>
              <a:t>Titus</a:t>
            </a:r>
            <a:r>
              <a:rPr lang="fi-FI" sz="1400" dirty="0"/>
              <a:t> </a:t>
            </a:r>
            <a:r>
              <a:rPr lang="fi-FI" sz="1400" dirty="0" err="1"/>
              <a:t>Carus</a:t>
            </a:r>
            <a:r>
              <a:rPr lang="fi-FI" sz="1400" dirty="0"/>
              <a:t>, </a:t>
            </a:r>
            <a:r>
              <a:rPr lang="fi-FI" sz="1400" i="1" dirty="0"/>
              <a:t>Maailmankaikkeudesta </a:t>
            </a:r>
          </a:p>
          <a:p>
            <a:pPr marL="457200" lvl="1" indent="0" algn="r">
              <a:lnSpc>
                <a:spcPct val="110000"/>
              </a:lnSpc>
              <a:spcBef>
                <a:spcPts val="600"/>
              </a:spcBef>
              <a:buNone/>
            </a:pPr>
            <a:r>
              <a:rPr lang="fi-FI" sz="1400" i="1" dirty="0"/>
              <a:t>(De </a:t>
            </a:r>
            <a:r>
              <a:rPr lang="fi-FI" sz="1400" i="1" dirty="0" err="1"/>
              <a:t>rerum</a:t>
            </a:r>
            <a:r>
              <a:rPr lang="fi-FI" sz="1400" i="1" dirty="0"/>
              <a:t> </a:t>
            </a:r>
            <a:r>
              <a:rPr lang="fi-FI" sz="1400" i="1" dirty="0" err="1"/>
              <a:t>natura</a:t>
            </a:r>
            <a:r>
              <a:rPr lang="fi-FI" sz="1400" i="1" dirty="0"/>
              <a:t>)</a:t>
            </a:r>
            <a:r>
              <a:rPr lang="fi-FI" sz="1400" dirty="0"/>
              <a:t>, suom. Paavo Numminen, </a:t>
            </a:r>
          </a:p>
          <a:p>
            <a:pPr marL="457200" lvl="1" indent="0" algn="r">
              <a:lnSpc>
                <a:spcPct val="110000"/>
              </a:lnSpc>
              <a:spcBef>
                <a:spcPts val="600"/>
              </a:spcBef>
              <a:buNone/>
            </a:pPr>
            <a:r>
              <a:rPr lang="fi-FI" sz="1400" dirty="0"/>
              <a:t>WSOY,  Porvoo – Helsinki 1965.</a:t>
            </a:r>
          </a:p>
        </p:txBody>
      </p:sp>
      <p:grpSp>
        <p:nvGrpSpPr>
          <p:cNvPr id="10" name="Group 9">
            <a:extLst>
              <a:ext uri="{FF2B5EF4-FFF2-40B4-BE49-F238E27FC236}">
                <a16:creationId xmlns:a16="http://schemas.microsoft.com/office/drawing/2014/main" id="{7B733C3F-9682-42F2-95C8-440BBDB77D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9537" y="2012810"/>
            <a:ext cx="3108945" cy="3453535"/>
            <a:chOff x="7807230" y="2012810"/>
            <a:chExt cx="3251252" cy="3459865"/>
          </a:xfrm>
        </p:grpSpPr>
        <p:sp>
          <p:nvSpPr>
            <p:cNvPr id="11" name="Rectangle 10">
              <a:extLst>
                <a:ext uri="{FF2B5EF4-FFF2-40B4-BE49-F238E27FC236}">
                  <a16:creationId xmlns:a16="http://schemas.microsoft.com/office/drawing/2014/main" id="{7DAA79E5-501E-47F1-B927-7C05579F7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F65AAE0-FA0E-4FC3-95C8-629AB65414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Kuva 4">
            <a:extLst>
              <a:ext uri="{FF2B5EF4-FFF2-40B4-BE49-F238E27FC236}">
                <a16:creationId xmlns:a16="http://schemas.microsoft.com/office/drawing/2014/main" id="{D2986C5F-042A-48FF-B61E-4F70803364B3}"/>
              </a:ext>
            </a:extLst>
          </p:cNvPr>
          <p:cNvPicPr>
            <a:picLocks noChangeAspect="1"/>
          </p:cNvPicPr>
          <p:nvPr/>
        </p:nvPicPr>
        <p:blipFill rotWithShape="1">
          <a:blip r:embed="rId2">
            <a:extLst>
              <a:ext uri="{28A0092B-C50C-407E-A947-70E740481C1C}">
                <a14:useLocalDpi xmlns:a14="http://schemas.microsoft.com/office/drawing/2010/main" val="0"/>
              </a:ext>
            </a:extLst>
          </a:blip>
          <a:srcRect l="7610" r="3976"/>
          <a:stretch/>
        </p:blipFill>
        <p:spPr>
          <a:xfrm>
            <a:off x="8128756" y="2174242"/>
            <a:ext cx="2762372" cy="3124351"/>
          </a:xfrm>
          <a:prstGeom prst="rect">
            <a:avLst/>
          </a:prstGeom>
        </p:spPr>
      </p:pic>
    </p:spTree>
    <p:extLst>
      <p:ext uri="{BB962C8B-B14F-4D97-AF65-F5344CB8AC3E}">
        <p14:creationId xmlns:p14="http://schemas.microsoft.com/office/powerpoint/2010/main" val="69665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0" name="Rectangle 106">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pic>
        <p:nvPicPr>
          <p:cNvPr id="131" name="Picture 108">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2" name="Straight Connector 110">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12">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34" name="Rectangle 114">
            <a:extLst>
              <a:ext uri="{FF2B5EF4-FFF2-40B4-BE49-F238E27FC236}">
                <a16:creationId xmlns:a16="http://schemas.microsoft.com/office/drawing/2014/main" id="{24BE214B-2C92-47AF-8D90-698211103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5" name="Straight Connector 116">
            <a:extLst>
              <a:ext uri="{FF2B5EF4-FFF2-40B4-BE49-F238E27FC236}">
                <a16:creationId xmlns:a16="http://schemas.microsoft.com/office/drawing/2014/main" id="{186D07CD-E0E5-42ED-BA28-6CB6ADC3B0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Otsikko 1">
            <a:extLst>
              <a:ext uri="{FF2B5EF4-FFF2-40B4-BE49-F238E27FC236}">
                <a16:creationId xmlns:a16="http://schemas.microsoft.com/office/drawing/2014/main" id="{3B087B79-85A7-4D9B-9E9B-330F48D63DF7}"/>
              </a:ext>
            </a:extLst>
          </p:cNvPr>
          <p:cNvSpPr>
            <a:spLocks noGrp="1"/>
          </p:cNvSpPr>
          <p:nvPr>
            <p:ph type="title"/>
          </p:nvPr>
        </p:nvSpPr>
        <p:spPr>
          <a:xfrm>
            <a:off x="1451580" y="804520"/>
            <a:ext cx="5550355" cy="1049235"/>
          </a:xfrm>
        </p:spPr>
        <p:txBody>
          <a:bodyPr vert="horz" lIns="91440" tIns="45720" rIns="91440" bIns="45720" rtlCol="0" anchor="t">
            <a:normAutofit/>
          </a:bodyPr>
          <a:lstStyle/>
          <a:p>
            <a:br>
              <a:rPr lang="en-US"/>
            </a:br>
            <a:r>
              <a:rPr lang="en-US"/>
              <a:t>luCRETIUKSEN </a:t>
            </a:r>
            <a:r>
              <a:rPr lang="en-US" dirty="0"/>
              <a:t>KEIHÄS iii</a:t>
            </a:r>
          </a:p>
        </p:txBody>
      </p:sp>
      <p:sp>
        <p:nvSpPr>
          <p:cNvPr id="136" name="Rectangle 118">
            <a:extLst>
              <a:ext uri="{FF2B5EF4-FFF2-40B4-BE49-F238E27FC236}">
                <a16:creationId xmlns:a16="http://schemas.microsoft.com/office/drawing/2014/main" id="{369A020F-4984-4DD0-898A-B60A4882B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kstin paikkamerkki 3">
            <a:extLst>
              <a:ext uri="{FF2B5EF4-FFF2-40B4-BE49-F238E27FC236}">
                <a16:creationId xmlns:a16="http://schemas.microsoft.com/office/drawing/2014/main" id="{2D41AAB5-5300-4838-822A-F3D9B4B9B932}"/>
              </a:ext>
            </a:extLst>
          </p:cNvPr>
          <p:cNvSpPr>
            <a:spLocks noGrp="1"/>
          </p:cNvSpPr>
          <p:nvPr>
            <p:ph type="body" sz="half" idx="2"/>
          </p:nvPr>
        </p:nvSpPr>
        <p:spPr>
          <a:xfrm>
            <a:off x="1451580" y="2015732"/>
            <a:ext cx="5550355" cy="3450613"/>
          </a:xfrm>
        </p:spPr>
        <p:txBody>
          <a:bodyPr vert="horz" lIns="91440" tIns="45720" rIns="91440" bIns="45720" rtlCol="0" anchor="t">
            <a:normAutofit fontScale="85000" lnSpcReduction="10000"/>
          </a:bodyPr>
          <a:lstStyle/>
          <a:p>
            <a:pPr marL="57150">
              <a:lnSpc>
                <a:spcPct val="110000"/>
              </a:lnSpc>
              <a:spcBef>
                <a:spcPts val="0"/>
              </a:spcBef>
            </a:pPr>
            <a:r>
              <a:rPr lang="fi-FI" sz="1700" dirty="0"/>
              <a:t>”Metafysiikasta esimerkiksi käy vaikkapa </a:t>
            </a:r>
            <a:r>
              <a:rPr lang="fi-FI" sz="1700" dirty="0" err="1"/>
              <a:t>Lucretiuksen</a:t>
            </a:r>
            <a:r>
              <a:rPr lang="fi-FI" sz="1700" dirty="0"/>
              <a:t> ajatuskoe avaruuden äärirajasta, jota koetellaan heittämällä siihen keihäs. </a:t>
            </a:r>
            <a:r>
              <a:rPr lang="fi-FI" sz="1700" dirty="0" err="1"/>
              <a:t>Lucretius</a:t>
            </a:r>
            <a:r>
              <a:rPr lang="fi-FI" sz="1700" dirty="0"/>
              <a:t> tuki ajatuskokeellaan väitettä avaruuden äärettömyydestä: jos keihäs menee rajan läpi, avaruudella ei olekaan rajaa; jos taas keihäs ei läpäise rajaa, rajalla täytyy olla jokin tuki rajan tuolla puolen, jolloin rajaa ei itse asiassa olekaan.” </a:t>
            </a:r>
          </a:p>
          <a:p>
            <a:pPr marL="57150" algn="r">
              <a:lnSpc>
                <a:spcPct val="110000"/>
              </a:lnSpc>
              <a:spcBef>
                <a:spcPts val="0"/>
              </a:spcBef>
            </a:pPr>
            <a:r>
              <a:rPr lang="en-US" sz="1400" dirty="0"/>
              <a:t>(</a:t>
            </a:r>
            <a:r>
              <a:rPr lang="en-US" sz="1400" dirty="0" err="1"/>
              <a:t>Ylioppilastutkintolautakunta</a:t>
            </a:r>
            <a:r>
              <a:rPr lang="en-US" sz="1400" dirty="0"/>
              <a:t>, </a:t>
            </a:r>
            <a:r>
              <a:rPr lang="en-US" sz="1400" dirty="0" err="1"/>
              <a:t>kevät</a:t>
            </a:r>
            <a:r>
              <a:rPr lang="en-US" sz="1400" dirty="0"/>
              <a:t> 2020.)</a:t>
            </a:r>
          </a:p>
          <a:p>
            <a:pPr marL="57150">
              <a:lnSpc>
                <a:spcPct val="110000"/>
              </a:lnSpc>
              <a:spcBef>
                <a:spcPts val="0"/>
              </a:spcBef>
            </a:pPr>
            <a:endParaRPr lang="en-US" sz="1400" dirty="0"/>
          </a:p>
          <a:p>
            <a:pPr marL="57150">
              <a:lnSpc>
                <a:spcPct val="110000"/>
              </a:lnSpc>
              <a:spcBef>
                <a:spcPts val="0"/>
              </a:spcBef>
            </a:pPr>
            <a:r>
              <a:rPr lang="en-US" sz="1700" dirty="0"/>
              <a:t>”</a:t>
            </a:r>
            <a:r>
              <a:rPr lang="en-US" sz="1700" dirty="0" err="1"/>
              <a:t>Itse</a:t>
            </a:r>
            <a:r>
              <a:rPr lang="en-US" sz="1700" dirty="0"/>
              <a:t> </a:t>
            </a:r>
            <a:r>
              <a:rPr lang="en-US" sz="1700" dirty="0" err="1"/>
              <a:t>asiassa</a:t>
            </a:r>
            <a:r>
              <a:rPr lang="en-US" sz="1700" dirty="0"/>
              <a:t> </a:t>
            </a:r>
            <a:r>
              <a:rPr lang="en-US" sz="1700" dirty="0" err="1"/>
              <a:t>runossa</a:t>
            </a:r>
            <a:r>
              <a:rPr lang="en-US" sz="1700" dirty="0"/>
              <a:t> </a:t>
            </a:r>
            <a:r>
              <a:rPr lang="en-US" sz="1700" dirty="0" err="1"/>
              <a:t>esitettyä</a:t>
            </a:r>
            <a:r>
              <a:rPr lang="en-US" sz="1700" dirty="0"/>
              <a:t> </a:t>
            </a:r>
            <a:r>
              <a:rPr lang="en-US" sz="1700" dirty="0" err="1"/>
              <a:t>näkemystä</a:t>
            </a:r>
            <a:r>
              <a:rPr lang="en-US" sz="1700" dirty="0"/>
              <a:t> </a:t>
            </a:r>
            <a:r>
              <a:rPr lang="en-US" sz="1700" dirty="0" err="1"/>
              <a:t>voidaan</a:t>
            </a:r>
            <a:r>
              <a:rPr lang="en-US" sz="1700" dirty="0"/>
              <a:t> </a:t>
            </a:r>
            <a:r>
              <a:rPr lang="en-US" sz="1700" dirty="0" err="1"/>
              <a:t>pitää</a:t>
            </a:r>
            <a:r>
              <a:rPr lang="en-US" sz="1700" dirty="0"/>
              <a:t> </a:t>
            </a:r>
            <a:r>
              <a:rPr lang="en-US" sz="1700" dirty="0" err="1"/>
              <a:t>parhaana</a:t>
            </a:r>
            <a:r>
              <a:rPr lang="en-US" sz="1700" dirty="0"/>
              <a:t> </a:t>
            </a:r>
            <a:r>
              <a:rPr lang="en-US" sz="1700" dirty="0" err="1"/>
              <a:t>maailmankaikkeuden</a:t>
            </a:r>
            <a:r>
              <a:rPr lang="en-US" sz="1700" dirty="0"/>
              <a:t> </a:t>
            </a:r>
            <a:r>
              <a:rPr lang="en-US" sz="1700" dirty="0" err="1"/>
              <a:t>kuvauksena</a:t>
            </a:r>
            <a:r>
              <a:rPr lang="en-US" sz="1700" dirty="0"/>
              <a:t> </a:t>
            </a:r>
            <a:r>
              <a:rPr lang="en-US" sz="1700" dirty="0" err="1"/>
              <a:t>ainakin</a:t>
            </a:r>
            <a:r>
              <a:rPr lang="en-US" sz="1700" dirty="0"/>
              <a:t> 1900-luvulle </a:t>
            </a:r>
            <a:r>
              <a:rPr lang="en-US" sz="1700" dirty="0" err="1"/>
              <a:t>asti</a:t>
            </a:r>
            <a:r>
              <a:rPr lang="en-US" sz="1700" dirty="0"/>
              <a:t>, … 1700 </a:t>
            </a:r>
            <a:r>
              <a:rPr lang="en-US" sz="1700" dirty="0" err="1"/>
              <a:t>vuotta</a:t>
            </a:r>
            <a:r>
              <a:rPr lang="en-US" sz="1700" dirty="0"/>
              <a:t> [</a:t>
            </a:r>
            <a:r>
              <a:rPr lang="en-US" sz="1700" dirty="0" err="1"/>
              <a:t>Lucretiusta</a:t>
            </a:r>
            <a:r>
              <a:rPr lang="en-US" sz="1700" dirty="0"/>
              <a:t>] </a:t>
            </a:r>
            <a:r>
              <a:rPr lang="en-US" sz="1700" dirty="0" err="1"/>
              <a:t>myöhemmin</a:t>
            </a:r>
            <a:r>
              <a:rPr lang="en-US" sz="1700" dirty="0"/>
              <a:t> </a:t>
            </a:r>
            <a:r>
              <a:rPr lang="en-US" sz="1700" dirty="0" err="1"/>
              <a:t>tieteessä</a:t>
            </a:r>
            <a:r>
              <a:rPr lang="en-US" sz="1700" dirty="0"/>
              <a:t> </a:t>
            </a:r>
            <a:r>
              <a:rPr lang="en-US" sz="1700" dirty="0" err="1"/>
              <a:t>oli</a:t>
            </a:r>
            <a:r>
              <a:rPr lang="en-US" sz="1700" dirty="0"/>
              <a:t> </a:t>
            </a:r>
            <a:r>
              <a:rPr lang="en-US" sz="1700" dirty="0" err="1"/>
              <a:t>edelleen</a:t>
            </a:r>
            <a:r>
              <a:rPr lang="en-US" sz="1700" dirty="0"/>
              <a:t> </a:t>
            </a:r>
            <a:r>
              <a:rPr lang="en-US" sz="1700" dirty="0" err="1"/>
              <a:t>tärkeää</a:t>
            </a:r>
            <a:r>
              <a:rPr lang="en-US" sz="1700" dirty="0"/>
              <a:t> </a:t>
            </a:r>
            <a:r>
              <a:rPr lang="en-US" sz="1700" dirty="0" err="1"/>
              <a:t>todistaa</a:t>
            </a:r>
            <a:r>
              <a:rPr lang="en-US" sz="1700" dirty="0"/>
              <a:t>, </a:t>
            </a:r>
            <a:r>
              <a:rPr lang="en-US" sz="1700" dirty="0" err="1"/>
              <a:t>että</a:t>
            </a:r>
            <a:r>
              <a:rPr lang="en-US" sz="1700" dirty="0"/>
              <a:t> </a:t>
            </a:r>
            <a:r>
              <a:rPr lang="en-US" sz="1700" dirty="0" err="1"/>
              <a:t>maailmankaikkeus</a:t>
            </a:r>
            <a:r>
              <a:rPr lang="en-US" sz="1700" dirty="0"/>
              <a:t> </a:t>
            </a:r>
            <a:r>
              <a:rPr lang="en-US" sz="1700" dirty="0" err="1"/>
              <a:t>oli</a:t>
            </a:r>
            <a:r>
              <a:rPr lang="en-US" sz="1700" dirty="0"/>
              <a:t> </a:t>
            </a:r>
            <a:r>
              <a:rPr lang="en-US" sz="1700" dirty="0" err="1"/>
              <a:t>ääretön</a:t>
            </a:r>
            <a:r>
              <a:rPr lang="en-US" sz="1700" dirty="0"/>
              <a:t> ja </a:t>
            </a:r>
            <a:r>
              <a:rPr lang="en-US" sz="1700" dirty="0" err="1"/>
              <a:t>rajaton</a:t>
            </a:r>
            <a:r>
              <a:rPr lang="en-US" sz="1700" dirty="0"/>
              <a:t>. … René Descartes ja Isaac Newton </a:t>
            </a:r>
            <a:r>
              <a:rPr lang="en-US" sz="1700" dirty="0" err="1"/>
              <a:t>molemmat</a:t>
            </a:r>
            <a:r>
              <a:rPr lang="en-US" sz="1700" dirty="0"/>
              <a:t> </a:t>
            </a:r>
            <a:r>
              <a:rPr lang="en-US" sz="1700" dirty="0" err="1"/>
              <a:t>tarjosivat</a:t>
            </a:r>
            <a:r>
              <a:rPr lang="en-US" sz="1700" dirty="0"/>
              <a:t> </a:t>
            </a:r>
            <a:r>
              <a:rPr lang="en-US" sz="1700" dirty="0" err="1"/>
              <a:t>argumentteja</a:t>
            </a:r>
            <a:r>
              <a:rPr lang="en-US" sz="1700" dirty="0"/>
              <a:t> </a:t>
            </a:r>
            <a:r>
              <a:rPr lang="en-US" sz="1700" dirty="0" err="1"/>
              <a:t>tämän</a:t>
            </a:r>
            <a:r>
              <a:rPr lang="en-US" sz="1700" dirty="0"/>
              <a:t> </a:t>
            </a:r>
            <a:r>
              <a:rPr lang="en-US" sz="1700" dirty="0" err="1"/>
              <a:t>osoittamiseksi</a:t>
            </a:r>
            <a:r>
              <a:rPr lang="en-US" sz="1700" dirty="0"/>
              <a:t>, </a:t>
            </a:r>
            <a:r>
              <a:rPr lang="en-US" sz="1700" dirty="0" err="1"/>
              <a:t>muuten</a:t>
            </a:r>
            <a:r>
              <a:rPr lang="en-US" sz="1700" dirty="0"/>
              <a:t> </a:t>
            </a:r>
            <a:r>
              <a:rPr lang="en-US" sz="1700" dirty="0" err="1"/>
              <a:t>Aristoteleen</a:t>
            </a:r>
            <a:r>
              <a:rPr lang="en-US" sz="1700" dirty="0"/>
              <a:t> </a:t>
            </a:r>
            <a:r>
              <a:rPr lang="en-US" sz="1700" dirty="0" err="1"/>
              <a:t>näkemys</a:t>
            </a:r>
            <a:r>
              <a:rPr lang="en-US" sz="1700" dirty="0"/>
              <a:t> </a:t>
            </a:r>
            <a:r>
              <a:rPr lang="en-US" sz="1700" dirty="0" err="1"/>
              <a:t>äärellisestä</a:t>
            </a:r>
            <a:r>
              <a:rPr lang="en-US" sz="1700" dirty="0"/>
              <a:t> </a:t>
            </a:r>
            <a:r>
              <a:rPr lang="en-US" sz="1700" dirty="0" err="1"/>
              <a:t>maailmankaikkeudesta</a:t>
            </a:r>
            <a:r>
              <a:rPr lang="en-US" sz="1700" dirty="0"/>
              <a:t> </a:t>
            </a:r>
            <a:r>
              <a:rPr lang="en-US" sz="1700" dirty="0" err="1"/>
              <a:t>näytti</a:t>
            </a:r>
            <a:r>
              <a:rPr lang="en-US" sz="1700" dirty="0"/>
              <a:t> </a:t>
            </a:r>
            <a:r>
              <a:rPr lang="en-US" sz="1700" dirty="0" err="1"/>
              <a:t>rajoittavan</a:t>
            </a:r>
            <a:r>
              <a:rPr lang="en-US" sz="1700" dirty="0"/>
              <a:t> </a:t>
            </a:r>
            <a:r>
              <a:rPr lang="en-US" sz="1700" dirty="0" err="1"/>
              <a:t>Jumalaa</a:t>
            </a:r>
            <a:r>
              <a:rPr lang="en-US" sz="1700" dirty="0"/>
              <a:t> …”</a:t>
            </a:r>
          </a:p>
          <a:p>
            <a:pPr marL="57150" algn="r">
              <a:lnSpc>
                <a:spcPct val="110000"/>
              </a:lnSpc>
              <a:spcBef>
                <a:spcPts val="0"/>
              </a:spcBef>
            </a:pPr>
            <a:r>
              <a:rPr lang="en-US" sz="1400" dirty="0"/>
              <a:t>(Cohen 2005, 53.)</a:t>
            </a:r>
          </a:p>
          <a:p>
            <a:pPr marL="285750" indent="-228600">
              <a:lnSpc>
                <a:spcPct val="110000"/>
              </a:lnSpc>
              <a:buFont typeface="Arial" panose="020B0604020202020204" pitchFamily="34" charset="0"/>
              <a:buChar char="•"/>
            </a:pPr>
            <a:endParaRPr lang="en-US" sz="1400" dirty="0"/>
          </a:p>
        </p:txBody>
      </p:sp>
      <p:grpSp>
        <p:nvGrpSpPr>
          <p:cNvPr id="137" name="Group 120">
            <a:extLst>
              <a:ext uri="{FF2B5EF4-FFF2-40B4-BE49-F238E27FC236}">
                <a16:creationId xmlns:a16="http://schemas.microsoft.com/office/drawing/2014/main" id="{A3761B47-AE33-47C9-9636-19D4B313F2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138" name="Rectangle 121">
              <a:extLst>
                <a:ext uri="{FF2B5EF4-FFF2-40B4-BE49-F238E27FC236}">
                  <a16:creationId xmlns:a16="http://schemas.microsoft.com/office/drawing/2014/main" id="{9E204B78-8026-4E1E-9C59-5F523ECDD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22">
              <a:extLst>
                <a:ext uri="{FF2B5EF4-FFF2-40B4-BE49-F238E27FC236}">
                  <a16:creationId xmlns:a16="http://schemas.microsoft.com/office/drawing/2014/main" id="{DDDEB6F1-F54D-4345-B8DF-72D72C71EC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0" name="Rectangle 124">
            <a:extLst>
              <a:ext uri="{FF2B5EF4-FFF2-40B4-BE49-F238E27FC236}">
                <a16:creationId xmlns:a16="http://schemas.microsoft.com/office/drawing/2014/main" id="{4380F474-D468-4F2F-8BE9-F343F8D1A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Kuvan paikkamerkki 6">
            <a:extLst>
              <a:ext uri="{FF2B5EF4-FFF2-40B4-BE49-F238E27FC236}">
                <a16:creationId xmlns:a16="http://schemas.microsoft.com/office/drawing/2014/main" id="{98D82522-548C-44CE-845F-BD7C990C8B6D}"/>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8016" b="8016"/>
          <a:stretch/>
        </p:blipFill>
        <p:spPr>
          <a:xfrm>
            <a:off x="8116373" y="1116345"/>
            <a:ext cx="2799103" cy="3866172"/>
          </a:xfrm>
          <a:prstGeom prst="rect">
            <a:avLst/>
          </a:prstGeom>
        </p:spPr>
      </p:pic>
      <p:pic>
        <p:nvPicPr>
          <p:cNvPr id="141" name="Picture 126">
            <a:extLst>
              <a:ext uri="{FF2B5EF4-FFF2-40B4-BE49-F238E27FC236}">
                <a16:creationId xmlns:a16="http://schemas.microsoft.com/office/drawing/2014/main" id="{D757EBBD-8611-41C1-8124-C151D0957D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9" name="Straight Connector 128">
            <a:extLst>
              <a:ext uri="{FF2B5EF4-FFF2-40B4-BE49-F238E27FC236}">
                <a16:creationId xmlns:a16="http://schemas.microsoft.com/office/drawing/2014/main" id="{E40D0D8B-2D5E-48A4-BBD5-8CB09A86A6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220386"/>
      </p:ext>
    </p:extLst>
  </p:cSld>
  <p:clrMapOvr>
    <a:masterClrMapping/>
  </p:clrMapOvr>
</p:sld>
</file>

<file path=ppt/theme/theme1.xml><?xml version="1.0" encoding="utf-8"?>
<a:theme xmlns:a="http://schemas.openxmlformats.org/drawingml/2006/main" name="Galleria">
  <a:themeElements>
    <a:clrScheme name="Galleri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i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i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teema">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Gallery</Template>
  <TotalTime>515</TotalTime>
  <Words>883</Words>
  <Application>Microsoft Office PowerPoint</Application>
  <PresentationFormat>Laajakuva</PresentationFormat>
  <Paragraphs>63</Paragraphs>
  <Slides>10</Slides>
  <Notes>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10</vt:i4>
      </vt:variant>
    </vt:vector>
  </HeadingPairs>
  <TitlesOfParts>
    <vt:vector size="15" baseType="lpstr">
      <vt:lpstr>Arial</vt:lpstr>
      <vt:lpstr>Gill Sans MT</vt:lpstr>
      <vt:lpstr>Euphemia</vt:lpstr>
      <vt:lpstr>Verdana</vt:lpstr>
      <vt:lpstr>Galleria</vt:lpstr>
      <vt:lpstr>LUCRETIUKSEN KEIHÄS</vt:lpstr>
      <vt:lpstr>Antiikin ajatuskokeita</vt:lpstr>
      <vt:lpstr>EPIKUROLAISUUS</vt:lpstr>
      <vt:lpstr> EPIKUROS (341-271)</vt:lpstr>
      <vt:lpstr> Titus Lucretius Carus  (n. 99–55 eaa.) </vt:lpstr>
      <vt:lpstr>maailmankaikkeudesta (de rerum natura, n. 50 eaa.)</vt:lpstr>
      <vt:lpstr>luCRETIUKSEN KEIHÄS 1</vt:lpstr>
      <vt:lpstr>luCRETIUKSEN KEIHÄS ii</vt:lpstr>
      <vt:lpstr> luCRETIUKSEN KEIHÄS iii</vt:lpstr>
      <vt:lpstr> kirjallisuutta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 ja kuva -asettelu</dc:title>
  <dc:creator>Ilpo Halonen</dc:creator>
  <cp:lastModifiedBy>Ilpo Halonen</cp:lastModifiedBy>
  <cp:revision>18</cp:revision>
  <dcterms:created xsi:type="dcterms:W3CDTF">2021-09-02T15:33:01Z</dcterms:created>
  <dcterms:modified xsi:type="dcterms:W3CDTF">2023-08-25T13:25:50Z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