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87" r:id="rId4"/>
  </p:sldMasterIdLst>
  <p:notesMasterIdLst>
    <p:notesMasterId r:id="rId15"/>
  </p:notesMasterIdLst>
  <p:handoutMasterIdLst>
    <p:handoutMasterId r:id="rId16"/>
  </p:handoutMasterIdLst>
  <p:sldIdLst>
    <p:sldId id="256" r:id="rId5"/>
    <p:sldId id="334" r:id="rId6"/>
    <p:sldId id="336" r:id="rId7"/>
    <p:sldId id="335" r:id="rId8"/>
    <p:sldId id="274" r:id="rId9"/>
    <p:sldId id="273" r:id="rId10"/>
    <p:sldId id="270" r:id="rId11"/>
    <p:sldId id="337" r:id="rId12"/>
    <p:sldId id="339" r:id="rId13"/>
    <p:sldId id="276" r:id="rId14"/>
  </p:sldIdLst>
  <p:sldSz cx="12192000" cy="6858000"/>
  <p:notesSz cx="6858000" cy="9144000"/>
  <p:embeddedFontLst>
    <p:embeddedFont>
      <p:font typeface="Euphemia" panose="020B0503040102020104" pitchFamily="34" charset="0"/>
      <p:regular r:id="rId17"/>
    </p:embeddedFont>
    <p:embeddedFont>
      <p:font typeface="Gill Sans MT" panose="020B0502020104020203" pitchFamily="34" charset="0"/>
      <p:regular r:id="rId18"/>
      <p:bold r:id="rId19"/>
      <p:italic r:id="rId20"/>
      <p:boldItalic r:id="rId21"/>
    </p:embeddedFont>
    <p:embeddedFont>
      <p:font typeface="Verdana" panose="020B0604030504040204" pitchFamily="34" charset="0"/>
      <p:regular r:id="rId22"/>
      <p:bold r:id="rId23"/>
      <p:italic r:id="rId24"/>
      <p:boldItalic r:id="rId2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showGuides="1">
      <p:cViewPr varScale="1">
        <p:scale>
          <a:sx n="88" d="100"/>
          <a:sy n="88" d="100"/>
        </p:scale>
        <p:origin x="84" y="79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4098" y="1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5.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8.fntdata"/><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6.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po Halonen" userId="9cf957c2b54dfd88" providerId="LiveId" clId="{13E3E363-F26E-4D90-8B77-381D46640402}"/>
    <pc:docChg chg="undo custSel modSld">
      <pc:chgData name="Ilpo Halonen" userId="9cf957c2b54dfd88" providerId="LiveId" clId="{13E3E363-F26E-4D90-8B77-381D46640402}" dt="2023-09-09T16:59:06.250" v="49" actId="114"/>
      <pc:docMkLst>
        <pc:docMk/>
      </pc:docMkLst>
      <pc:sldChg chg="modSp mod">
        <pc:chgData name="Ilpo Halonen" userId="9cf957c2b54dfd88" providerId="LiveId" clId="{13E3E363-F26E-4D90-8B77-381D46640402}" dt="2023-09-09T16:52:13.379" v="1" actId="20577"/>
        <pc:sldMkLst>
          <pc:docMk/>
          <pc:sldMk cId="1652133998" sldId="256"/>
        </pc:sldMkLst>
        <pc:spChg chg="mod">
          <ac:chgData name="Ilpo Halonen" userId="9cf957c2b54dfd88" providerId="LiveId" clId="{13E3E363-F26E-4D90-8B77-381D46640402}" dt="2023-09-09T16:52:13.379" v="1" actId="20577"/>
          <ac:spMkLst>
            <pc:docMk/>
            <pc:sldMk cId="1652133998" sldId="256"/>
            <ac:spMk id="7" creationId="{00000000-0000-0000-0000-000000000000}"/>
          </ac:spMkLst>
        </pc:spChg>
      </pc:sldChg>
      <pc:sldChg chg="addSp delSp modSp mod">
        <pc:chgData name="Ilpo Halonen" userId="9cf957c2b54dfd88" providerId="LiveId" clId="{13E3E363-F26E-4D90-8B77-381D46640402}" dt="2023-09-09T16:59:06.250" v="49" actId="114"/>
        <pc:sldMkLst>
          <pc:docMk/>
          <pc:sldMk cId="390334548" sldId="276"/>
        </pc:sldMkLst>
        <pc:spChg chg="mod">
          <ac:chgData name="Ilpo Halonen" userId="9cf957c2b54dfd88" providerId="LiveId" clId="{13E3E363-F26E-4D90-8B77-381D46640402}" dt="2023-09-09T16:59:06.250" v="49" actId="114"/>
          <ac:spMkLst>
            <pc:docMk/>
            <pc:sldMk cId="390334548" sldId="276"/>
            <ac:spMk id="4" creationId="{2D41AAB5-5300-4838-822A-F3D9B4B9B932}"/>
          </ac:spMkLst>
        </pc:spChg>
        <pc:spChg chg="add del">
          <ac:chgData name="Ilpo Halonen" userId="9cf957c2b54dfd88" providerId="LiveId" clId="{13E3E363-F26E-4D90-8B77-381D46640402}" dt="2023-09-09T16:57:07.889" v="3" actId="22"/>
          <ac:spMkLst>
            <pc:docMk/>
            <pc:sldMk cId="390334548" sldId="276"/>
            <ac:spMk id="6" creationId="{F5F5A8F1-226D-2A6F-BABA-0B653091C302}"/>
          </ac:spMkLst>
        </pc:spChg>
        <pc:picChg chg="mod">
          <ac:chgData name="Ilpo Halonen" userId="9cf957c2b54dfd88" providerId="LiveId" clId="{13E3E363-F26E-4D90-8B77-381D46640402}" dt="2023-09-09T16:58:18.625" v="4" actId="14826"/>
          <ac:picMkLst>
            <pc:docMk/>
            <pc:sldMk cId="390334548" sldId="276"/>
            <ac:picMk id="14" creationId="{44EC1228-F54B-4678-B0AB-7BFDCB98AA3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a:p>
        </p:txBody>
      </p:sp>
      <p:sp>
        <p:nvSpPr>
          <p:cNvPr id="3" name="Päivämäärän paikkamerkki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9F22C6E-3723-4E9D-B715-B4CDC02E973B}" type="datetime1">
              <a:rPr lang="fi-FI" smtClean="0"/>
              <a:t>9.9.2023</a:t>
            </a:fld>
            <a:endParaRPr lang="fi-FI"/>
          </a:p>
        </p:txBody>
      </p:sp>
      <p:sp>
        <p:nvSpPr>
          <p:cNvPr id="4" name="Alatunnisteen paikkamerk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a:p>
        </p:txBody>
      </p:sp>
      <p:sp>
        <p:nvSpPr>
          <p:cNvPr id="5" name="Dian numeron paikkamerkki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fi-FI"/>
              <a:t>‹#›</a:t>
            </a:fld>
            <a:endParaRPr lang="fi-FI"/>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1D3A6E1-5FB9-4169-8457-B5F4CF297F11}" type="datetime1">
              <a:rPr lang="fi-FI" noProof="0" smtClean="0"/>
              <a:t>9.9.2023</a:t>
            </a:fld>
            <a:endParaRPr lang="fi-FI" noProof="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A3C37BE-C303-496D-B5CD-85F2937540FC}" type="slidenum">
              <a:rPr lang="fi-FI" noProof="0"/>
              <a:t>‹#›</a:t>
            </a:fld>
            <a:endParaRPr lang="fi-FI"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r>
              <a:rPr lang="fi-FI" b="1" i="1">
                <a:latin typeface="Arial" pitchFamily="34" charset="0"/>
                <a:cs typeface="Arial" pitchFamily="34" charset="0"/>
              </a:rPr>
              <a:t>MUISTIINPANO:</a:t>
            </a:r>
          </a:p>
          <a:p>
            <a:pPr rtl="0"/>
            <a:r>
              <a:rPr lang="fi-FI" i="1">
                <a:latin typeface="Arial" pitchFamily="34" charset="0"/>
                <a:cs typeface="Arial" pitchFamily="34" charset="0"/>
              </a:rPr>
              <a:t>Jos haluat muuttaa tämän dian kuvaa, valitse kuva ja poista se. Napsauta sitten paikkamerkissä olevaa kuvan kuvaketta, niin pääset lisäämään oman kuvasi.</a:t>
            </a:r>
          </a:p>
        </p:txBody>
      </p:sp>
      <p:sp>
        <p:nvSpPr>
          <p:cNvPr id="4" name="Dian numeron paikkamerkki 3"/>
          <p:cNvSpPr>
            <a:spLocks noGrp="1"/>
          </p:cNvSpPr>
          <p:nvPr>
            <p:ph type="sldNum" sz="quarter" idx="10"/>
          </p:nvPr>
        </p:nvSpPr>
        <p:spPr/>
        <p:txBody>
          <a:bodyPr rtlCol="0"/>
          <a:lstStyle/>
          <a:p>
            <a:pPr rtl="0"/>
            <a:fld id="{0A3C37BE-C303-496D-B5CD-85F2937540FC}" type="slidenum">
              <a:rPr lang="fi-FI" smtClean="0"/>
              <a:t>1</a:t>
            </a:fld>
            <a:endParaRPr lang="fi-FI"/>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i-FI"/>
              <a:t>Muokkaa ots. perustyyl. napsautt.</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a:xfrm>
            <a:off x="2416500" y="329307"/>
            <a:ext cx="4973915" cy="309201"/>
          </a:xfrm>
        </p:spPr>
        <p:txBody>
          <a:bodyPr/>
          <a:lstStyle/>
          <a:p>
            <a:pPr rtl="0"/>
            <a:endParaRPr lang="fi-FI" noProof="0"/>
          </a:p>
        </p:txBody>
      </p:sp>
      <p:sp>
        <p:nvSpPr>
          <p:cNvPr id="6" name="Slide Number Placeholder 5"/>
          <p:cNvSpPr>
            <a:spLocks noGrp="1"/>
          </p:cNvSpPr>
          <p:nvPr>
            <p:ph type="sldNum" sz="quarter" idx="12"/>
          </p:nvPr>
        </p:nvSpPr>
        <p:spPr>
          <a:xfrm>
            <a:off x="1437664" y="798973"/>
            <a:ext cx="811019" cy="503578"/>
          </a:xfrm>
        </p:spPr>
        <p:txBody>
          <a:bodyPr/>
          <a:lstStyle/>
          <a:p>
            <a:pPr rtl="0"/>
            <a:fld id="{0FF54DE5-C571-48E8-A5BC-B369434E2F44}" type="slidenum">
              <a:rPr lang="fi-FI" noProof="0" smtClean="0"/>
              <a:pPr/>
              <a:t>‹#›</a:t>
            </a:fld>
            <a:endParaRPr lang="fi-FI" noProof="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359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3988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i-FI"/>
              <a:t>Muokkaa ots. perustyyl. napsautt.</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3449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Otsikkodia ja kuva">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fi-FI" noProof="0"/>
              <a:t>Muokkaa otsikon perustyyliä napsauttamalla</a:t>
            </a:r>
          </a:p>
        </p:txBody>
      </p:sp>
      <p:sp>
        <p:nvSpPr>
          <p:cNvPr id="3" name="Alaotsikko 2"/>
          <p:cNvSpPr>
            <a:spLocks noGrp="1"/>
          </p:cNvSpPr>
          <p:nvPr>
            <p:ph type="subTitle" idx="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i-FI" noProof="0"/>
              <a:t>Muokkaa alaotsikon perustyyliä napsautt.</a:t>
            </a:r>
          </a:p>
        </p:txBody>
      </p:sp>
      <p:sp>
        <p:nvSpPr>
          <p:cNvPr id="11" name="Kuvan paikkamerkki 10" descr="Tyhjä paikkamerkki kuvan lisäämistä varten. Napsauta paikkamerkkiä ja valitse kuva, jonka haluat lisätä."/>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fi-FI" noProof="0"/>
              <a:t>Lisää kuva napsauttamalla kuvaketta</a:t>
            </a:r>
          </a:p>
        </p:txBody>
      </p:sp>
    </p:spTree>
    <p:extLst>
      <p:ext uri="{BB962C8B-B14F-4D97-AF65-F5344CB8AC3E}">
        <p14:creationId xmlns:p14="http://schemas.microsoft.com/office/powerpoint/2010/main" val="100483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751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i-FI"/>
              <a:t>Muokkaa ots. perustyyl. napsautt.</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125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i-FI"/>
              <a:t>Muokkaa ots. perustyyl. napsautt.</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pPr rtl="0"/>
            <a:endParaRPr lang="fi-FI" noProof="0"/>
          </a:p>
        </p:txBody>
      </p:sp>
      <p:sp>
        <p:nvSpPr>
          <p:cNvPr id="6" name="Footer Placeholder 5"/>
          <p:cNvSpPr>
            <a:spLocks noGrp="1"/>
          </p:cNvSpPr>
          <p:nvPr>
            <p:ph type="ftr" sz="quarter" idx="11"/>
          </p:nvPr>
        </p:nvSpPr>
        <p:spPr/>
        <p:txBody>
          <a:bodyPr/>
          <a:lstStyle/>
          <a:p>
            <a:pPr rtl="0"/>
            <a:endParaRPr lang="fi-FI" noProof="0"/>
          </a:p>
        </p:txBody>
      </p:sp>
      <p:sp>
        <p:nvSpPr>
          <p:cNvPr id="7" name="Slide Number Placeholder 6"/>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279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i-FI"/>
              <a:t>Muokkaa ots. perustyyl. napsautt.</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447191" y="2824269"/>
            <a:ext cx="4645152" cy="2644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412362" y="2821491"/>
            <a:ext cx="4645152" cy="263737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pPr rtl="0"/>
            <a:endParaRPr lang="fi-FI" noProof="0"/>
          </a:p>
        </p:txBody>
      </p:sp>
      <p:sp>
        <p:nvSpPr>
          <p:cNvPr id="8" name="Footer Placeholder 7"/>
          <p:cNvSpPr>
            <a:spLocks noGrp="1"/>
          </p:cNvSpPr>
          <p:nvPr>
            <p:ph type="ftr" sz="quarter" idx="11"/>
          </p:nvPr>
        </p:nvSpPr>
        <p:spPr/>
        <p:txBody>
          <a:bodyPr/>
          <a:lstStyle/>
          <a:p>
            <a:pPr rtl="0"/>
            <a:endParaRPr lang="fi-FI" noProof="0"/>
          </a:p>
        </p:txBody>
      </p:sp>
      <p:sp>
        <p:nvSpPr>
          <p:cNvPr id="9" name="Slide Number Placeholder 8"/>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654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pPr rtl="0"/>
            <a:endParaRPr lang="fi-FI" noProof="0"/>
          </a:p>
        </p:txBody>
      </p:sp>
      <p:sp>
        <p:nvSpPr>
          <p:cNvPr id="4" name="Footer Placeholder 3"/>
          <p:cNvSpPr>
            <a:spLocks noGrp="1"/>
          </p:cNvSpPr>
          <p:nvPr>
            <p:ph type="ftr" sz="quarter" idx="11"/>
          </p:nvPr>
        </p:nvSpPr>
        <p:spPr/>
        <p:txBody>
          <a:bodyPr/>
          <a:lstStyle/>
          <a:p>
            <a:pPr rtl="0"/>
            <a:endParaRPr lang="fi-FI" noProof="0"/>
          </a:p>
        </p:txBody>
      </p:sp>
      <p:sp>
        <p:nvSpPr>
          <p:cNvPr id="5" name="Slide Number Placeholder 4"/>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307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endParaRPr lang="fi-FI" noProof="0"/>
          </a:p>
        </p:txBody>
      </p:sp>
      <p:sp>
        <p:nvSpPr>
          <p:cNvPr id="3" name="Footer Placeholder 2"/>
          <p:cNvSpPr>
            <a:spLocks noGrp="1"/>
          </p:cNvSpPr>
          <p:nvPr>
            <p:ph type="ftr" sz="quarter" idx="11"/>
          </p:nvPr>
        </p:nvSpPr>
        <p:spPr/>
        <p:txBody>
          <a:bodyPr/>
          <a:lstStyle/>
          <a:p>
            <a:pPr rtl="0"/>
            <a:endParaRPr lang="fi-FI" noProof="0"/>
          </a:p>
        </p:txBody>
      </p:sp>
      <p:sp>
        <p:nvSpPr>
          <p:cNvPr id="4" name="Slide Number Placeholder 3"/>
          <p:cNvSpPr>
            <a:spLocks noGrp="1"/>
          </p:cNvSpPr>
          <p:nvPr>
            <p:ph type="sldNum" sz="quarter" idx="12"/>
          </p:nvPr>
        </p:nvSpPr>
        <p:spPr/>
        <p:txBody>
          <a:bodyPr/>
          <a:lstStyle/>
          <a:p>
            <a:pPr rtl="0"/>
            <a:fld id="{0FF54DE5-C571-48E8-A5BC-B369434E2F44}" type="slidenum">
              <a:rPr lang="fi-FI" noProof="0" smtClean="0"/>
              <a:t>‹#›</a:t>
            </a:fld>
            <a:endParaRPr lang="fi-FI" noProof="0"/>
          </a:p>
        </p:txBody>
      </p:sp>
    </p:spTree>
    <p:extLst>
      <p:ext uri="{BB962C8B-B14F-4D97-AF65-F5344CB8AC3E}">
        <p14:creationId xmlns:p14="http://schemas.microsoft.com/office/powerpoint/2010/main" val="3321728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i-FI"/>
              <a:t>Muokkaa ots. perustyyl. napsautt.</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pPr rtl="0"/>
            <a:endParaRPr lang="fi-FI" noProof="0"/>
          </a:p>
        </p:txBody>
      </p:sp>
      <p:sp>
        <p:nvSpPr>
          <p:cNvPr id="6" name="Footer Placeholder 5"/>
          <p:cNvSpPr>
            <a:spLocks noGrp="1"/>
          </p:cNvSpPr>
          <p:nvPr>
            <p:ph type="ftr" sz="quarter" idx="11"/>
          </p:nvPr>
        </p:nvSpPr>
        <p:spPr/>
        <p:txBody>
          <a:bodyPr/>
          <a:lstStyle/>
          <a:p>
            <a:pPr rtl="0"/>
            <a:endParaRPr lang="fi-FI" noProof="0"/>
          </a:p>
        </p:txBody>
      </p:sp>
      <p:sp>
        <p:nvSpPr>
          <p:cNvPr id="7" name="Slide Number Placeholder 6"/>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235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rtl="0"/>
            <a:endParaRPr lang="fi-FI" noProof="0"/>
          </a:p>
        </p:txBody>
      </p:sp>
      <p:sp>
        <p:nvSpPr>
          <p:cNvPr id="6" name="Footer Placeholder 5"/>
          <p:cNvSpPr>
            <a:spLocks noGrp="1"/>
          </p:cNvSpPr>
          <p:nvPr>
            <p:ph type="ftr" sz="quarter" idx="11"/>
          </p:nvPr>
        </p:nvSpPr>
        <p:spPr>
          <a:xfrm>
            <a:off x="1447382" y="318640"/>
            <a:ext cx="5541004" cy="320931"/>
          </a:xfrm>
        </p:spPr>
        <p:txBody>
          <a:bodyPr/>
          <a:lstStyle/>
          <a:p>
            <a:pPr rtl="0"/>
            <a:endParaRPr lang="fi-FI" noProof="0"/>
          </a:p>
        </p:txBody>
      </p:sp>
      <p:sp>
        <p:nvSpPr>
          <p:cNvPr id="7" name="Slide Number Placeholder 6"/>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028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rtl="0"/>
            <a:endParaRPr lang="fi-FI" noProof="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rtl="0"/>
            <a:endParaRPr lang="fi-FI" noProof="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rtl="0"/>
            <a:fld id="{0FF54DE5-C571-48E8-A5BC-B369434E2F44}" type="slidenum">
              <a:rPr lang="fi-FI" noProof="0" smtClean="0"/>
              <a:pPr/>
              <a:t>‹#›</a:t>
            </a:fld>
            <a:endParaRPr lang="fi-FI" noProof="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90615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9.xml"/><Relationship Id="rId4" Type="http://schemas.openxmlformats.org/officeDocument/2006/relationships/hyperlink" Target="https://gameslices.files.wordpress.com/2009/06/kultima_progradu_final.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ctrTitle"/>
          </p:nvPr>
        </p:nvSpPr>
        <p:spPr/>
        <p:txBody>
          <a:bodyPr rtlCol="0" anchor="ctr">
            <a:normAutofit/>
          </a:bodyPr>
          <a:lstStyle/>
          <a:p>
            <a:pPr rtl="0"/>
            <a:r>
              <a:rPr lang="fi-FI" dirty="0"/>
              <a:t>GETTIERIN VASTAESIMERKIT</a:t>
            </a:r>
          </a:p>
        </p:txBody>
      </p:sp>
      <p:sp>
        <p:nvSpPr>
          <p:cNvPr id="7" name="Alaotsikko 6"/>
          <p:cNvSpPr>
            <a:spLocks noGrp="1"/>
          </p:cNvSpPr>
          <p:nvPr>
            <p:ph type="subTitle" idx="1"/>
          </p:nvPr>
        </p:nvSpPr>
        <p:spPr/>
        <p:txBody>
          <a:bodyPr rtlCol="0"/>
          <a:lstStyle/>
          <a:p>
            <a:pPr rtl="0"/>
            <a:r>
              <a:rPr lang="fi-FI" dirty="0">
                <a:latin typeface="Verdana" panose="020B0604030504040204" pitchFamily="34" charset="0"/>
                <a:ea typeface="Verdana" panose="020B0604030504040204" pitchFamily="34" charset="0"/>
              </a:rPr>
              <a:t>Infoisku 3 / Syksy 2023</a:t>
            </a:r>
          </a:p>
        </p:txBody>
      </p:sp>
      <p:pic>
        <p:nvPicPr>
          <p:cNvPr id="4" name="Kuvan paikkamerkki 3" descr="Avoin kirja pöydällä, taustalla sumennettuja hyllyjä, joissa kirjoja"/>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5" r="8895"/>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pic>
        <p:nvPicPr>
          <p:cNvPr id="88" name="Picture 87">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0" name="Straight Connector 89">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94" name="Rectangle 93">
            <a:extLst>
              <a:ext uri="{FF2B5EF4-FFF2-40B4-BE49-F238E27FC236}">
                <a16:creationId xmlns:a16="http://schemas.microsoft.com/office/drawing/2014/main" id="{E8E51B09-2B9E-4D82-A5F8-29F85CBE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59240118-40F3-4A1C-85DC-4E58525CB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98" name="Group 97">
            <a:extLst>
              <a:ext uri="{FF2B5EF4-FFF2-40B4-BE49-F238E27FC236}">
                <a16:creationId xmlns:a16="http://schemas.microsoft.com/office/drawing/2014/main" id="{C269951F-7B8C-4336-BC68-9BA9843CE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7463259" y="583365"/>
            <a:chExt cx="4074533" cy="5181928"/>
          </a:xfrm>
        </p:grpSpPr>
        <p:sp>
          <p:nvSpPr>
            <p:cNvPr id="99" name="Rectangle 98">
              <a:extLst>
                <a:ext uri="{FF2B5EF4-FFF2-40B4-BE49-F238E27FC236}">
                  <a16:creationId xmlns:a16="http://schemas.microsoft.com/office/drawing/2014/main" id="{CFD48101-E230-4669-8C1B-39BAAB2BB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A18FA112-D8F0-41D3-9171-B0A3110E2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02" name="Straight Connector 101">
            <a:extLst>
              <a:ext uri="{FF2B5EF4-FFF2-40B4-BE49-F238E27FC236}">
                <a16:creationId xmlns:a16="http://schemas.microsoft.com/office/drawing/2014/main" id="{A9087EE4-E285-4C8E-AC5F-CAE7D1FDE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Otsikko 1">
            <a:extLst>
              <a:ext uri="{FF2B5EF4-FFF2-40B4-BE49-F238E27FC236}">
                <a16:creationId xmlns:a16="http://schemas.microsoft.com/office/drawing/2014/main" id="{3B087B79-85A7-4D9B-9E9B-330F48D63DF7}"/>
              </a:ext>
            </a:extLst>
          </p:cNvPr>
          <p:cNvSpPr>
            <a:spLocks noGrp="1"/>
          </p:cNvSpPr>
          <p:nvPr>
            <p:ph type="title"/>
          </p:nvPr>
        </p:nvSpPr>
        <p:spPr>
          <a:xfrm>
            <a:off x="5188043" y="804520"/>
            <a:ext cx="5550355" cy="1049235"/>
          </a:xfrm>
        </p:spPr>
        <p:txBody>
          <a:bodyPr vert="horz" lIns="91440" tIns="45720" rIns="91440" bIns="45720" rtlCol="0" anchor="t">
            <a:normAutofit/>
          </a:bodyPr>
          <a:lstStyle/>
          <a:p>
            <a:br>
              <a:rPr lang="en-US" sz="2200" dirty="0"/>
            </a:br>
            <a:r>
              <a:rPr lang="en-US" sz="2200" dirty="0" err="1"/>
              <a:t>kirjallisuutta</a:t>
            </a:r>
            <a:br>
              <a:rPr lang="en-US" sz="2200" dirty="0"/>
            </a:br>
            <a:endParaRPr lang="en-US" sz="2200" dirty="0"/>
          </a:p>
        </p:txBody>
      </p:sp>
      <p:pic>
        <p:nvPicPr>
          <p:cNvPr id="14" name="Kuvan paikkamerkki 13">
            <a:extLst>
              <a:ext uri="{FF2B5EF4-FFF2-40B4-BE49-F238E27FC236}">
                <a16:creationId xmlns:a16="http://schemas.microsoft.com/office/drawing/2014/main" id="{44EC1228-F54B-4678-B0AB-7BFDCB98AA3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3267" b="3267"/>
          <a:stretch/>
        </p:blipFill>
        <p:spPr>
          <a:xfrm>
            <a:off x="1285438" y="1116345"/>
            <a:ext cx="2799103" cy="3866172"/>
          </a:xfrm>
          <a:prstGeom prst="rect">
            <a:avLst/>
          </a:prstGeom>
        </p:spPr>
      </p:pic>
      <p:sp>
        <p:nvSpPr>
          <p:cNvPr id="4" name="Tekstin paikkamerkki 3">
            <a:extLst>
              <a:ext uri="{FF2B5EF4-FFF2-40B4-BE49-F238E27FC236}">
                <a16:creationId xmlns:a16="http://schemas.microsoft.com/office/drawing/2014/main" id="{2D41AAB5-5300-4838-822A-F3D9B4B9B932}"/>
              </a:ext>
            </a:extLst>
          </p:cNvPr>
          <p:cNvSpPr>
            <a:spLocks noGrp="1"/>
          </p:cNvSpPr>
          <p:nvPr>
            <p:ph type="body" sz="half" idx="2"/>
          </p:nvPr>
        </p:nvSpPr>
        <p:spPr>
          <a:xfrm>
            <a:off x="5188043" y="2015732"/>
            <a:ext cx="6448786" cy="3450613"/>
          </a:xfrm>
        </p:spPr>
        <p:txBody>
          <a:bodyPr vert="horz" lIns="91440" tIns="45720" rIns="91440" bIns="45720" rtlCol="0" anchor="t">
            <a:normAutofit fontScale="92500" lnSpcReduction="10000"/>
          </a:bodyPr>
          <a:lstStyle/>
          <a:p>
            <a:pPr marL="285750" indent="-285750">
              <a:lnSpc>
                <a:spcPct val="107000"/>
              </a:lnSpc>
              <a:spcAft>
                <a:spcPts val="800"/>
              </a:spcAft>
              <a:buFont typeface="Arial" panose="020B0604020202020204" pitchFamily="34" charset="0"/>
              <a:buChar char="•"/>
            </a:pPr>
            <a:r>
              <a:rPr lang="fi-FI" sz="1800" dirty="0">
                <a:effectLst/>
                <a:latin typeface="Arial" panose="020B0604020202020204" pitchFamily="34" charset="0"/>
                <a:ea typeface="Calibri" panose="020F0502020204030204" pitchFamily="34" charset="0"/>
                <a:cs typeface="Calibri" panose="020F0502020204030204" pitchFamily="34" charset="0"/>
              </a:rPr>
              <a:t>Cohen, Martin, </a:t>
            </a:r>
            <a:r>
              <a:rPr lang="fi-FI" sz="1800" i="1" dirty="0" err="1">
                <a:effectLst/>
                <a:latin typeface="Arial" panose="020B0604020202020204" pitchFamily="34" charset="0"/>
                <a:ea typeface="Calibri" panose="020F0502020204030204" pitchFamily="34" charset="0"/>
                <a:cs typeface="Calibri" panose="020F0502020204030204" pitchFamily="34" charset="0"/>
              </a:rPr>
              <a:t>Wittgenstein’s</a:t>
            </a:r>
            <a:r>
              <a:rPr lang="fi-FI" sz="1800" i="1" dirty="0">
                <a:effectLst/>
                <a:latin typeface="Arial" panose="020B0604020202020204" pitchFamily="34" charset="0"/>
                <a:ea typeface="Calibri" panose="020F0502020204030204" pitchFamily="34" charset="0"/>
                <a:cs typeface="Calibri" panose="020F0502020204030204" pitchFamily="34" charset="0"/>
              </a:rPr>
              <a:t> </a:t>
            </a:r>
            <a:r>
              <a:rPr lang="fi-FI" sz="1800" i="1" dirty="0" err="1">
                <a:effectLst/>
                <a:latin typeface="Arial" panose="020B0604020202020204" pitchFamily="34" charset="0"/>
                <a:ea typeface="Calibri" panose="020F0502020204030204" pitchFamily="34" charset="0"/>
                <a:cs typeface="Calibri" panose="020F0502020204030204" pitchFamily="34" charset="0"/>
              </a:rPr>
              <a:t>Beetle</a:t>
            </a:r>
            <a:r>
              <a:rPr lang="fi-FI" sz="1800" i="1" dirty="0">
                <a:effectLst/>
                <a:latin typeface="Arial" panose="020B0604020202020204" pitchFamily="34" charset="0"/>
                <a:ea typeface="Calibri" panose="020F0502020204030204" pitchFamily="34" charset="0"/>
                <a:cs typeface="Calibri" panose="020F0502020204030204" pitchFamily="34" charset="0"/>
              </a:rPr>
              <a:t> and </a:t>
            </a:r>
            <a:r>
              <a:rPr lang="fi-FI" sz="1800" i="1" dirty="0" err="1">
                <a:effectLst/>
                <a:latin typeface="Arial" panose="020B0604020202020204" pitchFamily="34" charset="0"/>
                <a:ea typeface="Calibri" panose="020F0502020204030204" pitchFamily="34" charset="0"/>
                <a:cs typeface="Calibri" panose="020F0502020204030204" pitchFamily="34" charset="0"/>
              </a:rPr>
              <a:t>Other</a:t>
            </a:r>
            <a:r>
              <a:rPr lang="fi-FI" sz="1800" i="1" dirty="0">
                <a:effectLst/>
                <a:latin typeface="Arial" panose="020B0604020202020204" pitchFamily="34" charset="0"/>
                <a:ea typeface="Calibri" panose="020F0502020204030204" pitchFamily="34" charset="0"/>
                <a:cs typeface="Calibri" panose="020F0502020204030204" pitchFamily="34" charset="0"/>
              </a:rPr>
              <a:t> Classic </a:t>
            </a:r>
            <a:r>
              <a:rPr lang="fi-FI" sz="1800" i="1" dirty="0" err="1">
                <a:effectLst/>
                <a:latin typeface="Arial" panose="020B0604020202020204" pitchFamily="34" charset="0"/>
                <a:ea typeface="Calibri" panose="020F0502020204030204" pitchFamily="34" charset="0"/>
                <a:cs typeface="Calibri" panose="020F0502020204030204" pitchFamily="34" charset="0"/>
              </a:rPr>
              <a:t>Thought</a:t>
            </a:r>
            <a:r>
              <a:rPr lang="fi-FI" sz="1800" i="1" dirty="0">
                <a:effectLst/>
                <a:latin typeface="Arial" panose="020B0604020202020204" pitchFamily="34" charset="0"/>
                <a:ea typeface="Calibri" panose="020F0502020204030204" pitchFamily="34" charset="0"/>
                <a:cs typeface="Calibri" panose="020F0502020204030204" pitchFamily="34" charset="0"/>
              </a:rPr>
              <a:t> </a:t>
            </a:r>
            <a:r>
              <a:rPr lang="fi-FI" sz="1800" i="1" dirty="0" err="1">
                <a:effectLst/>
                <a:latin typeface="Arial" panose="020B0604020202020204" pitchFamily="34" charset="0"/>
                <a:ea typeface="Calibri" panose="020F0502020204030204" pitchFamily="34" charset="0"/>
                <a:cs typeface="Calibri" panose="020F0502020204030204" pitchFamily="34" charset="0"/>
              </a:rPr>
              <a:t>Experiments</a:t>
            </a:r>
            <a:r>
              <a:rPr lang="fi-FI" sz="1800" dirty="0">
                <a:effectLst/>
                <a:latin typeface="Arial" panose="020B0604020202020204" pitchFamily="34" charset="0"/>
                <a:ea typeface="Calibri" panose="020F0502020204030204" pitchFamily="34" charset="0"/>
                <a:cs typeface="Calibri" panose="020F0502020204030204" pitchFamily="34" charset="0"/>
              </a:rPr>
              <a:t>, </a:t>
            </a:r>
            <a:r>
              <a:rPr lang="fi-FI" sz="1800" dirty="0" err="1">
                <a:effectLst/>
                <a:latin typeface="Arial" panose="020B0604020202020204" pitchFamily="34" charset="0"/>
                <a:ea typeface="Calibri" panose="020F0502020204030204" pitchFamily="34" charset="0"/>
                <a:cs typeface="Calibri" panose="020F0502020204030204" pitchFamily="34" charset="0"/>
              </a:rPr>
              <a:t>Blackwell</a:t>
            </a:r>
            <a:r>
              <a:rPr lang="fi-FI" sz="1800" dirty="0">
                <a:effectLst/>
                <a:latin typeface="Arial" panose="020B0604020202020204" pitchFamily="34" charset="0"/>
                <a:ea typeface="Calibri" panose="020F0502020204030204" pitchFamily="34" charset="0"/>
                <a:cs typeface="Calibri" panose="020F0502020204030204" pitchFamily="34" charset="0"/>
              </a:rPr>
              <a:t> Publishing 2005.</a:t>
            </a:r>
          </a:p>
          <a:p>
            <a:pPr marL="285750" indent="-285750">
              <a:lnSpc>
                <a:spcPct val="107000"/>
              </a:lnSpc>
              <a:spcAft>
                <a:spcPts val="800"/>
              </a:spcAft>
              <a:buFont typeface="Arial" panose="020B0604020202020204" pitchFamily="34" charset="0"/>
              <a:buChar char="•"/>
            </a:pPr>
            <a:r>
              <a:rPr lang="fi-FI" sz="1800" dirty="0" err="1">
                <a:effectLst/>
                <a:latin typeface="Arial" panose="020B0604020202020204" pitchFamily="34" charset="0"/>
                <a:ea typeface="Calibri" panose="020F0502020204030204" pitchFamily="34" charset="0"/>
                <a:cs typeface="Calibri" panose="020F0502020204030204" pitchFamily="34" charset="0"/>
              </a:rPr>
              <a:t>Gettier</a:t>
            </a:r>
            <a:r>
              <a:rPr lang="fi-FI" sz="1800" dirty="0">
                <a:effectLst/>
                <a:latin typeface="Arial" panose="020B0604020202020204" pitchFamily="34" charset="0"/>
                <a:ea typeface="Calibri" panose="020F0502020204030204" pitchFamily="34" charset="0"/>
                <a:cs typeface="Calibri" panose="020F0502020204030204" pitchFamily="34" charset="0"/>
              </a:rPr>
              <a:t>, Edmund, ”</a:t>
            </a:r>
            <a:r>
              <a:rPr lang="en-US" sz="1800" dirty="0">
                <a:effectLst/>
                <a:latin typeface="Arial" panose="020B0604020202020204" pitchFamily="34" charset="0"/>
                <a:ea typeface="Calibri" panose="020F0502020204030204" pitchFamily="34" charset="0"/>
                <a:cs typeface="Calibri" panose="020F0502020204030204" pitchFamily="34" charset="0"/>
              </a:rPr>
              <a:t>Is Justified True Belief Knowledge?”, </a:t>
            </a:r>
            <a:r>
              <a:rPr lang="en-US" sz="1800" i="1" dirty="0">
                <a:effectLst/>
                <a:latin typeface="Arial" panose="020B0604020202020204" pitchFamily="34" charset="0"/>
                <a:ea typeface="Calibri" panose="020F0502020204030204" pitchFamily="34" charset="0"/>
                <a:cs typeface="Calibri" panose="020F0502020204030204" pitchFamily="34" charset="0"/>
              </a:rPr>
              <a:t>Analysis</a:t>
            </a:r>
            <a:r>
              <a:rPr lang="en-US" sz="1800" dirty="0">
                <a:effectLst/>
                <a:latin typeface="Arial" panose="020B0604020202020204" pitchFamily="34" charset="0"/>
                <a:ea typeface="Calibri" panose="020F0502020204030204" pitchFamily="34" charset="0"/>
                <a:cs typeface="Calibri" panose="020F0502020204030204" pitchFamily="34" charset="0"/>
              </a:rPr>
              <a:t> 23, 1963, 121-123.</a:t>
            </a:r>
            <a:endParaRPr lang="fi-FI" sz="1800" dirty="0">
              <a:effectLst/>
              <a:latin typeface="Arial" panose="020B0604020202020204" pitchFamily="34" charset="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fi-FI" dirty="0" err="1">
                <a:latin typeface="Arial" panose="020B0604020202020204" pitchFamily="34" charset="0"/>
                <a:ea typeface="Calibri" panose="020F0502020204030204" pitchFamily="34" charset="0"/>
                <a:cs typeface="Calibri" panose="020F0502020204030204" pitchFamily="34" charset="0"/>
              </a:rPr>
              <a:t>Kultima</a:t>
            </a:r>
            <a:r>
              <a:rPr lang="fi-FI" dirty="0">
                <a:latin typeface="Arial" panose="020B0604020202020204" pitchFamily="34" charset="0"/>
                <a:ea typeface="Calibri" panose="020F0502020204030204" pitchFamily="34" charset="0"/>
                <a:cs typeface="Calibri" panose="020F0502020204030204" pitchFamily="34" charset="0"/>
              </a:rPr>
              <a:t>, </a:t>
            </a:r>
            <a:r>
              <a:rPr lang="fi-FI" dirty="0" err="1">
                <a:latin typeface="Arial" panose="020B0604020202020204" pitchFamily="34" charset="0"/>
                <a:ea typeface="Calibri" panose="020F0502020204030204" pitchFamily="34" charset="0"/>
                <a:cs typeface="Calibri" panose="020F0502020204030204" pitchFamily="34" charset="0"/>
              </a:rPr>
              <a:t>Annakaisa</a:t>
            </a:r>
            <a:r>
              <a:rPr lang="fi-FI" dirty="0">
                <a:latin typeface="Arial" panose="020B0604020202020204" pitchFamily="34" charset="0"/>
                <a:ea typeface="Calibri" panose="020F0502020204030204" pitchFamily="34" charset="0"/>
                <a:cs typeface="Calibri" panose="020F0502020204030204" pitchFamily="34" charset="0"/>
              </a:rPr>
              <a:t>, </a:t>
            </a:r>
            <a:r>
              <a:rPr lang="fi-FI" i="1" dirty="0">
                <a:latin typeface="Arial" panose="020B0604020202020204" pitchFamily="34" charset="0"/>
                <a:ea typeface="Calibri" panose="020F0502020204030204" pitchFamily="34" charset="0"/>
                <a:cs typeface="Calibri" panose="020F0502020204030204" pitchFamily="34" charset="0"/>
              </a:rPr>
              <a:t>Ajatuskokeista, </a:t>
            </a:r>
            <a:r>
              <a:rPr lang="fi-FI" dirty="0">
                <a:latin typeface="Arial" panose="020B0604020202020204" pitchFamily="34" charset="0"/>
                <a:ea typeface="Calibri" panose="020F0502020204030204" pitchFamily="34" charset="0"/>
                <a:cs typeface="Calibri" panose="020F0502020204030204" pitchFamily="34" charset="0"/>
              </a:rPr>
              <a:t>teoreettisen filosofian pro gradu –tutkielma, Turun yliopisto 2008, internet-osoitteessa </a:t>
            </a:r>
            <a:r>
              <a:rPr lang="fi-FI" dirty="0">
                <a:latin typeface="Arial" panose="020B0604020202020204" pitchFamily="34" charset="0"/>
                <a:ea typeface="Calibri" panose="020F0502020204030204" pitchFamily="34" charset="0"/>
                <a:cs typeface="Calibri" panose="020F0502020204030204" pitchFamily="34" charset="0"/>
                <a:hlinkClick r:id="rId4"/>
              </a:rPr>
              <a:t>https://gameslices.files.wordpress.com/2009/06/kultima_progradu_final.pdf</a:t>
            </a:r>
            <a:endParaRPr lang="fi-FI" sz="1800" dirty="0">
              <a:effectLst/>
              <a:latin typeface="Arial" panose="020B0604020202020204" pitchFamily="34" charset="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fi-FI" dirty="0" err="1">
                <a:latin typeface="Arial" panose="020B0604020202020204" pitchFamily="34" charset="0"/>
                <a:ea typeface="Calibri" panose="020F0502020204030204" pitchFamily="34" charset="0"/>
                <a:cs typeface="Calibri" panose="020F0502020204030204" pitchFamily="34" charset="0"/>
              </a:rPr>
              <a:t>Lamm</a:t>
            </a:r>
            <a:r>
              <a:rPr lang="en-US" dirty="0" err="1">
                <a:latin typeface="Arial" panose="020B0604020202020204" pitchFamily="34" charset="0"/>
                <a:cs typeface="Arial" panose="020B0604020202020204" pitchFamily="34" charset="0"/>
              </a:rPr>
              <a:t>enranta</a:t>
            </a:r>
            <a:r>
              <a:rPr lang="en-US" dirty="0">
                <a:latin typeface="Arial" panose="020B0604020202020204" pitchFamily="34" charset="0"/>
                <a:cs typeface="Arial" panose="020B0604020202020204" pitchFamily="34" charset="0"/>
              </a:rPr>
              <a:t>, Markus, </a:t>
            </a:r>
            <a:r>
              <a:rPr lang="en-US" i="1" dirty="0" err="1">
                <a:latin typeface="Arial" panose="020B0604020202020204" pitchFamily="34" charset="0"/>
                <a:cs typeface="Arial" panose="020B0604020202020204" pitchFamily="34" charset="0"/>
              </a:rPr>
              <a:t>Johdatus</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tieto-oppiin</a:t>
            </a:r>
            <a:r>
              <a:rPr lang="en-US" dirty="0">
                <a:latin typeface="Arial" panose="020B0604020202020204" pitchFamily="34" charset="0"/>
                <a:cs typeface="Arial" panose="020B0604020202020204" pitchFamily="34" charset="0"/>
              </a:rPr>
              <a:t>, Gaudeamus, Helsinki 2022.</a:t>
            </a:r>
          </a:p>
          <a:p>
            <a:pPr indent="-228600">
              <a:lnSpc>
                <a:spcPct val="110000"/>
              </a:lnSpc>
              <a:buFont typeface="Arial" panose="020B0604020202020204" pitchFamily="34" charset="0"/>
              <a:buChar char="•"/>
            </a:pPr>
            <a:endParaRPr lang="en-US" sz="1400" dirty="0"/>
          </a:p>
        </p:txBody>
      </p:sp>
      <p:pic>
        <p:nvPicPr>
          <p:cNvPr id="104" name="Picture 103">
            <a:extLst>
              <a:ext uri="{FF2B5EF4-FFF2-40B4-BE49-F238E27FC236}">
                <a16:creationId xmlns:a16="http://schemas.microsoft.com/office/drawing/2014/main" id="{DD8AF6BD-5D32-4F8F-98B6-05F8A4390CB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6" name="Straight Connector 105">
            <a:extLst>
              <a:ext uri="{FF2B5EF4-FFF2-40B4-BE49-F238E27FC236}">
                <a16:creationId xmlns:a16="http://schemas.microsoft.com/office/drawing/2014/main" id="{B47013E4-D33D-425E-B32E-DE7D5CB5F3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Dian numeron paikkamerkki 2">
            <a:extLst>
              <a:ext uri="{FF2B5EF4-FFF2-40B4-BE49-F238E27FC236}">
                <a16:creationId xmlns:a16="http://schemas.microsoft.com/office/drawing/2014/main" id="{24A210CA-ECE9-A1E3-A513-41D3DC6242CF}"/>
              </a:ext>
            </a:extLst>
          </p:cNvPr>
          <p:cNvSpPr>
            <a:spLocks noGrp="1"/>
          </p:cNvSpPr>
          <p:nvPr>
            <p:ph type="sldNum" sz="quarter" idx="12"/>
          </p:nvPr>
        </p:nvSpPr>
        <p:spPr/>
        <p:txBody>
          <a:bodyPr/>
          <a:lstStyle/>
          <a:p>
            <a:pPr rtl="0"/>
            <a:fld id="{0FF54DE5-C571-48E8-A5BC-B369434E2F44}" type="slidenum">
              <a:rPr lang="fi-FI" noProof="0" smtClean="0"/>
              <a:pPr rtl="0"/>
              <a:t>10</a:t>
            </a:fld>
            <a:endParaRPr lang="fi-FI" noProof="0"/>
          </a:p>
        </p:txBody>
      </p:sp>
    </p:spTree>
    <p:extLst>
      <p:ext uri="{BB962C8B-B14F-4D97-AF65-F5344CB8AC3E}">
        <p14:creationId xmlns:p14="http://schemas.microsoft.com/office/powerpoint/2010/main" val="39033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Dian numeron paikkamerkki 5"/>
          <p:cNvSpPr>
            <a:spLocks noGrp="1"/>
          </p:cNvSpPr>
          <p:nvPr>
            <p:ph type="sldNum" sz="quarter" idx="12"/>
          </p:nvPr>
        </p:nvSpPr>
        <p:spPr>
          <a:noFill/>
        </p:spPr>
        <p:txBody>
          <a:bodyPr/>
          <a:lstStyle/>
          <a:p>
            <a:pPr lvl="1"/>
            <a:fld id="{06E21F69-21C1-4DD1-8898-B659C89412BA}" type="slidenum">
              <a:rPr lang="it-IT"/>
              <a:pPr lvl="1"/>
              <a:t>2</a:t>
            </a:fld>
            <a:endParaRPr lang="it-IT"/>
          </a:p>
        </p:txBody>
      </p:sp>
      <p:sp>
        <p:nvSpPr>
          <p:cNvPr id="115714" name="Rectangle 2"/>
          <p:cNvSpPr>
            <a:spLocks noGrp="1" noChangeArrowheads="1"/>
          </p:cNvSpPr>
          <p:nvPr>
            <p:ph type="title"/>
          </p:nvPr>
        </p:nvSpPr>
        <p:spPr/>
        <p:txBody>
          <a:bodyPr>
            <a:normAutofit fontScale="90000"/>
          </a:bodyPr>
          <a:lstStyle/>
          <a:p>
            <a:pPr eaLnBrk="1" hangingPunct="1">
              <a:defRPr/>
            </a:pPr>
            <a:r>
              <a:rPr lang="fi-FI" sz="4000" b="1"/>
              <a:t>Oikea käsitys selityksen kanssa</a:t>
            </a:r>
            <a:endParaRPr lang="en-US" sz="4000" b="1"/>
          </a:p>
        </p:txBody>
      </p:sp>
      <p:sp>
        <p:nvSpPr>
          <p:cNvPr id="12293" name="Rectangle 3"/>
          <p:cNvSpPr>
            <a:spLocks noGrp="1" noChangeArrowheads="1"/>
          </p:cNvSpPr>
          <p:nvPr>
            <p:ph type="body" idx="1"/>
          </p:nvPr>
        </p:nvSpPr>
        <p:spPr/>
        <p:txBody>
          <a:bodyPr/>
          <a:lstStyle/>
          <a:p>
            <a:pPr eaLnBrk="1" hangingPunct="1"/>
            <a:r>
              <a:rPr lang="fi-FI" sz="2400" dirty="0"/>
              <a:t>THEAITETOS: Nyt muistankin kuulleeni tästä joltakulta, olin vain unohtanut sen. Hän sanoi, että tieto on samaa kuin oikea käsitys yhdessä selityksen kanssa, selittämätön sen sijaan jää tiedon ulkopuolelle. Mitä ei voida selittää – tätä sanaa hän käytti – se taas mikä voidaan selittää, on tiedettävissä.</a:t>
            </a:r>
          </a:p>
          <a:p>
            <a:pPr lvl="1" algn="r" eaLnBrk="1" hangingPunct="1"/>
            <a:r>
              <a:rPr lang="fi-FI" sz="2000" dirty="0"/>
              <a:t>Platon: </a:t>
            </a:r>
            <a:r>
              <a:rPr lang="fi-FI" sz="2000" i="1" dirty="0" err="1"/>
              <a:t>Theaitetos</a:t>
            </a:r>
            <a:r>
              <a:rPr lang="fi-FI" sz="2000" dirty="0"/>
              <a:t> 201c-d</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ian numeron paikkamerkki 5"/>
          <p:cNvSpPr>
            <a:spLocks noGrp="1"/>
          </p:cNvSpPr>
          <p:nvPr>
            <p:ph type="sldNum" sz="quarter" idx="12"/>
          </p:nvPr>
        </p:nvSpPr>
        <p:spPr>
          <a:noFill/>
        </p:spPr>
        <p:txBody>
          <a:bodyPr/>
          <a:lstStyle/>
          <a:p>
            <a:pPr lvl="1"/>
            <a:fld id="{961FF715-89B8-4236-B618-BCE4AD662FCF}" type="slidenum">
              <a:rPr lang="it-IT"/>
              <a:pPr lvl="1"/>
              <a:t>3</a:t>
            </a:fld>
            <a:endParaRPr lang="it-IT"/>
          </a:p>
        </p:txBody>
      </p:sp>
      <p:sp>
        <p:nvSpPr>
          <p:cNvPr id="117762" name="Rectangle 2"/>
          <p:cNvSpPr>
            <a:spLocks noGrp="1" noChangeArrowheads="1"/>
          </p:cNvSpPr>
          <p:nvPr>
            <p:ph type="title"/>
          </p:nvPr>
        </p:nvSpPr>
        <p:spPr/>
        <p:txBody>
          <a:bodyPr>
            <a:normAutofit fontScale="90000"/>
          </a:bodyPr>
          <a:lstStyle/>
          <a:p>
            <a:pPr eaLnBrk="1" hangingPunct="1">
              <a:defRPr/>
            </a:pPr>
            <a:r>
              <a:rPr lang="fi-FI" sz="4000" b="1" dirty="0"/>
              <a:t>Klassinen tiedon käsitteen määritelmä 1</a:t>
            </a:r>
            <a:endParaRPr lang="en-US" sz="4000" b="1" dirty="0"/>
          </a:p>
        </p:txBody>
      </p:sp>
      <p:sp>
        <p:nvSpPr>
          <p:cNvPr id="13317" name="Rectangle 3"/>
          <p:cNvSpPr>
            <a:spLocks noGrp="1" noChangeArrowheads="1"/>
          </p:cNvSpPr>
          <p:nvPr>
            <p:ph type="body" idx="1"/>
          </p:nvPr>
        </p:nvSpPr>
        <p:spPr/>
        <p:txBody>
          <a:bodyPr>
            <a:normAutofit/>
          </a:bodyPr>
          <a:lstStyle/>
          <a:p>
            <a:pPr marL="0" indent="0">
              <a:buNone/>
            </a:pPr>
            <a:r>
              <a:rPr lang="fi-FI" dirty="0"/>
              <a:t>Henkilö A tietää, että p, jos ja vain jos seuraavat ehdot ovat täytetyt:</a:t>
            </a:r>
          </a:p>
          <a:p>
            <a:pPr marL="457200" indent="-457200">
              <a:spcBef>
                <a:spcPts val="0"/>
              </a:spcBef>
              <a:buFont typeface="+mj-lt"/>
              <a:buAutoNum type="arabicPeriod"/>
            </a:pPr>
            <a:r>
              <a:rPr lang="fi-FI" dirty="0"/>
              <a:t>A uskoo, että p,</a:t>
            </a:r>
          </a:p>
          <a:p>
            <a:pPr marL="457200" indent="-457200">
              <a:spcBef>
                <a:spcPts val="0"/>
              </a:spcBef>
              <a:buFont typeface="+mj-lt"/>
              <a:buAutoNum type="arabicPeriod"/>
            </a:pPr>
            <a:r>
              <a:rPr lang="fi-FI" dirty="0"/>
              <a:t>A:lla on päteviä perusteita sille väitteelle, että p,</a:t>
            </a:r>
          </a:p>
          <a:p>
            <a:pPr marL="457200" indent="-457200">
              <a:spcBef>
                <a:spcPts val="0"/>
              </a:spcBef>
              <a:buFont typeface="+mj-lt"/>
              <a:buAutoNum type="arabicPeriod"/>
            </a:pPr>
            <a:r>
              <a:rPr lang="fi-FI" dirty="0"/>
              <a:t>p on tosi.</a:t>
            </a:r>
          </a:p>
          <a:p>
            <a:r>
              <a:rPr lang="fi-FI" dirty="0"/>
              <a:t>Tieto on siis hyvin perusteltu (oikeutettu) tosi uskomus.</a:t>
            </a:r>
          </a:p>
          <a:p>
            <a:r>
              <a:rPr lang="fi-FI" dirty="0"/>
              <a:t>Klassisen analyysin mukaan siis (1), (2) ja (3) luovat yhdessä välttämättömät ja riittävät ehdot tiedolle. </a:t>
            </a:r>
          </a:p>
          <a:p>
            <a:r>
              <a:rPr lang="fi-FI" dirty="0"/>
              <a:t>Kun kaikki kolme ehtoa toteutuvat, voidaan puhua tiedosta tai tietämisestä.</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ian numeron paikkamerkki 5"/>
          <p:cNvSpPr>
            <a:spLocks noGrp="1"/>
          </p:cNvSpPr>
          <p:nvPr>
            <p:ph type="sldNum" sz="quarter" idx="12"/>
          </p:nvPr>
        </p:nvSpPr>
        <p:spPr>
          <a:noFill/>
        </p:spPr>
        <p:txBody>
          <a:bodyPr/>
          <a:lstStyle/>
          <a:p>
            <a:pPr lvl="1"/>
            <a:fld id="{46A436E7-7ED5-4DF6-8C64-00E0E43C244C}" type="slidenum">
              <a:rPr lang="it-IT"/>
              <a:pPr lvl="1"/>
              <a:t>4</a:t>
            </a:fld>
            <a:endParaRPr lang="it-IT"/>
          </a:p>
        </p:txBody>
      </p:sp>
      <p:sp>
        <p:nvSpPr>
          <p:cNvPr id="116738" name="Rectangle 2"/>
          <p:cNvSpPr>
            <a:spLocks noGrp="1" noChangeArrowheads="1"/>
          </p:cNvSpPr>
          <p:nvPr>
            <p:ph type="title"/>
          </p:nvPr>
        </p:nvSpPr>
        <p:spPr/>
        <p:txBody>
          <a:bodyPr>
            <a:normAutofit fontScale="90000"/>
          </a:bodyPr>
          <a:lstStyle/>
          <a:p>
            <a:pPr eaLnBrk="1" hangingPunct="1">
              <a:defRPr/>
            </a:pPr>
            <a:r>
              <a:rPr lang="fi-FI" sz="4000" b="1" dirty="0"/>
              <a:t>Klassinen tiedon käsitteen määritelmä 2</a:t>
            </a:r>
            <a:endParaRPr lang="en-US" sz="4000" b="1" dirty="0"/>
          </a:p>
        </p:txBody>
      </p:sp>
      <p:sp>
        <p:nvSpPr>
          <p:cNvPr id="14341" name="Rectangle 3"/>
          <p:cNvSpPr>
            <a:spLocks noGrp="1" noChangeArrowheads="1"/>
          </p:cNvSpPr>
          <p:nvPr>
            <p:ph type="body" idx="1"/>
          </p:nvPr>
        </p:nvSpPr>
        <p:spPr/>
        <p:txBody>
          <a:bodyPr/>
          <a:lstStyle/>
          <a:p>
            <a:pPr marL="381000" indent="-381000">
              <a:lnSpc>
                <a:spcPct val="80000"/>
              </a:lnSpc>
            </a:pPr>
            <a:r>
              <a:rPr lang="fi-FI" dirty="0" err="1"/>
              <a:t>Huom</a:t>
            </a:r>
            <a:r>
              <a:rPr lang="fi-FI" dirty="0"/>
              <a:t>! Kunkin ajankohdan muuttuva ”tieteellinen tieto” ei täytä näitä ehtoja: se voi olla epätotta, tutkijat voivat jopa tietää, että heidän kehittämänsä teoria perustuu tosiasioiden vastaisille ”idealisoiduille” oletuksille.</a:t>
            </a:r>
          </a:p>
          <a:p>
            <a:pPr marL="381000" indent="-381000">
              <a:lnSpc>
                <a:spcPct val="80000"/>
              </a:lnSpc>
            </a:pPr>
            <a:r>
              <a:rPr lang="fi-FI" dirty="0"/>
              <a:t>Immanuel Kantia (1724-1804) seuraten ”</a:t>
            </a:r>
            <a:r>
              <a:rPr lang="fi-FI" dirty="0" err="1"/>
              <a:t>regulatiivinen</a:t>
            </a:r>
            <a:r>
              <a:rPr lang="fi-FI" dirty="0"/>
              <a:t> periaate”: perusteltu totuus on päämäärä, jota tiede yrittää lähestyä.</a:t>
            </a:r>
            <a:endParaRPr lang="en-US" dirty="0"/>
          </a:p>
          <a:p>
            <a:pPr marL="381000" indent="-381000">
              <a:lnSpc>
                <a:spcPct val="80000"/>
              </a:lnSpc>
            </a:pPr>
            <a:endParaRPr 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pic>
        <p:nvPicPr>
          <p:cNvPr id="63" name="Picture 6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5" name="Straight Connector 64">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69" name="Rectangle 68">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Otsikko 1">
            <a:extLst>
              <a:ext uri="{FF2B5EF4-FFF2-40B4-BE49-F238E27FC236}">
                <a16:creationId xmlns:a16="http://schemas.microsoft.com/office/drawing/2014/main" id="{3B087B79-85A7-4D9B-9E9B-330F48D63DF7}"/>
              </a:ext>
            </a:extLst>
          </p:cNvPr>
          <p:cNvSpPr>
            <a:spLocks noGrp="1"/>
          </p:cNvSpPr>
          <p:nvPr>
            <p:ph type="title"/>
          </p:nvPr>
        </p:nvSpPr>
        <p:spPr>
          <a:xfrm>
            <a:off x="1451580" y="804520"/>
            <a:ext cx="4176511" cy="1049235"/>
          </a:xfrm>
        </p:spPr>
        <p:txBody>
          <a:bodyPr vert="horz" lIns="91440" tIns="45720" rIns="91440" bIns="45720" rtlCol="0" anchor="t">
            <a:normAutofit fontScale="90000"/>
          </a:bodyPr>
          <a:lstStyle/>
          <a:p>
            <a:br>
              <a:rPr lang="en-US" sz="2200" dirty="0"/>
            </a:br>
            <a:r>
              <a:rPr lang="en-US" sz="2700" dirty="0"/>
              <a:t>Is Justified True Belief Knowledge?</a:t>
            </a:r>
            <a:br>
              <a:rPr lang="en-US" sz="2700" dirty="0"/>
            </a:br>
            <a:endParaRPr lang="en-US" sz="2700" dirty="0"/>
          </a:p>
        </p:txBody>
      </p:sp>
      <p:sp>
        <p:nvSpPr>
          <p:cNvPr id="73" name="Rectangle 72">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ekstin paikkamerkki 3">
            <a:extLst>
              <a:ext uri="{FF2B5EF4-FFF2-40B4-BE49-F238E27FC236}">
                <a16:creationId xmlns:a16="http://schemas.microsoft.com/office/drawing/2014/main" id="{2D41AAB5-5300-4838-822A-F3D9B4B9B932}"/>
              </a:ext>
            </a:extLst>
          </p:cNvPr>
          <p:cNvSpPr>
            <a:spLocks noGrp="1"/>
          </p:cNvSpPr>
          <p:nvPr>
            <p:ph type="body" sz="half" idx="2"/>
          </p:nvPr>
        </p:nvSpPr>
        <p:spPr>
          <a:xfrm>
            <a:off x="1451580" y="2015732"/>
            <a:ext cx="7039277" cy="3742811"/>
          </a:xfrm>
        </p:spPr>
        <p:txBody>
          <a:bodyPr vert="horz" lIns="91440" tIns="45720" rIns="91440" bIns="45720" rtlCol="0" anchor="t">
            <a:noAutofit/>
          </a:bodyPr>
          <a:lstStyle/>
          <a:p>
            <a:pPr indent="-228600">
              <a:lnSpc>
                <a:spcPct val="110000"/>
              </a:lnSpc>
              <a:buFont typeface="Arial" panose="020B0604020202020204" pitchFamily="34" charset="0"/>
              <a:buChar char="•"/>
            </a:pPr>
            <a:r>
              <a:rPr lang="en-US" dirty="0" err="1"/>
              <a:t>Perinteisen</a:t>
            </a:r>
            <a:r>
              <a:rPr lang="en-US" dirty="0"/>
              <a:t> </a:t>
            </a:r>
            <a:r>
              <a:rPr lang="en-US" dirty="0" err="1"/>
              <a:t>tiedonanalyysin</a:t>
            </a:r>
            <a:r>
              <a:rPr lang="en-US" dirty="0"/>
              <a:t> </a:t>
            </a:r>
            <a:r>
              <a:rPr lang="en-US" dirty="0" err="1"/>
              <a:t>asema</a:t>
            </a:r>
            <a:r>
              <a:rPr lang="en-US" dirty="0"/>
              <a:t> </a:t>
            </a:r>
            <a:r>
              <a:rPr lang="en-US" dirty="0" err="1"/>
              <a:t>horjui</a:t>
            </a:r>
            <a:r>
              <a:rPr lang="en-US" dirty="0"/>
              <a:t>, </a:t>
            </a:r>
            <a:r>
              <a:rPr lang="en-US" dirty="0" err="1"/>
              <a:t>kun</a:t>
            </a:r>
            <a:r>
              <a:rPr lang="en-US" dirty="0"/>
              <a:t> </a:t>
            </a:r>
            <a:r>
              <a:rPr lang="en-US" dirty="0" err="1"/>
              <a:t>lähes</a:t>
            </a:r>
            <a:r>
              <a:rPr lang="en-US" dirty="0"/>
              <a:t> </a:t>
            </a:r>
            <a:r>
              <a:rPr lang="en-US" dirty="0" err="1"/>
              <a:t>tuntematon</a:t>
            </a:r>
            <a:r>
              <a:rPr lang="en-US" dirty="0"/>
              <a:t> </a:t>
            </a:r>
            <a:r>
              <a:rPr lang="en-US" dirty="0" err="1"/>
              <a:t>filosofi</a:t>
            </a:r>
            <a:r>
              <a:rPr lang="en-US" dirty="0"/>
              <a:t> Edmund Gettier </a:t>
            </a:r>
            <a:r>
              <a:rPr lang="en-US" dirty="0" err="1"/>
              <a:t>julkaisi</a:t>
            </a:r>
            <a:r>
              <a:rPr lang="en-US" dirty="0"/>
              <a:t> </a:t>
            </a:r>
            <a:r>
              <a:rPr lang="en-US" dirty="0" err="1"/>
              <a:t>vuonna</a:t>
            </a:r>
            <a:r>
              <a:rPr lang="en-US" dirty="0"/>
              <a:t> 1963 </a:t>
            </a:r>
            <a:r>
              <a:rPr lang="en-US" dirty="0" err="1"/>
              <a:t>kolmisivuisen</a:t>
            </a:r>
            <a:r>
              <a:rPr lang="en-US" dirty="0"/>
              <a:t> </a:t>
            </a:r>
            <a:r>
              <a:rPr lang="en-US" dirty="0" err="1"/>
              <a:t>artikkelin</a:t>
            </a:r>
            <a:r>
              <a:rPr lang="en-US" dirty="0"/>
              <a:t> ”Is Justified True Belief Knowledge?”.</a:t>
            </a:r>
          </a:p>
          <a:p>
            <a:pPr indent="-228600">
              <a:lnSpc>
                <a:spcPct val="110000"/>
              </a:lnSpc>
              <a:buFont typeface="Arial" panose="020B0604020202020204" pitchFamily="34" charset="0"/>
              <a:buChar char="•"/>
            </a:pPr>
            <a:r>
              <a:rPr lang="fi-FI" dirty="0"/>
              <a:t>Edmund </a:t>
            </a:r>
            <a:r>
              <a:rPr lang="fi-FI" dirty="0" err="1"/>
              <a:t>Gettier</a:t>
            </a:r>
            <a:r>
              <a:rPr lang="fi-FI" dirty="0"/>
              <a:t> (1927-2021) nousi melkein yhdessä yössä vetoavilla esimerkeillään laajalti akateemisten filosofien tietoisuuteen.</a:t>
            </a:r>
          </a:p>
          <a:p>
            <a:pPr indent="-228600">
              <a:lnSpc>
                <a:spcPct val="110000"/>
              </a:lnSpc>
              <a:buFont typeface="Arial" panose="020B0604020202020204" pitchFamily="34" charset="0"/>
              <a:buChar char="•"/>
            </a:pPr>
            <a:r>
              <a:rPr lang="fi-FI" dirty="0" err="1"/>
              <a:t>Gettier</a:t>
            </a:r>
            <a:r>
              <a:rPr lang="fi-FI" dirty="0"/>
              <a:t> julkaisi koko urallaan vain pari artikkelia, mutta vastaukset hänen esimerkkeihinsä täyttävät monta kirjaa filosofian kirjastoissa.</a:t>
            </a:r>
          </a:p>
          <a:p>
            <a:pPr indent="-228600">
              <a:lnSpc>
                <a:spcPct val="110000"/>
              </a:lnSpc>
              <a:buFont typeface="Arial" panose="020B0604020202020204" pitchFamily="34" charset="0"/>
              <a:buChar char="•"/>
            </a:pPr>
            <a:r>
              <a:rPr lang="en-US" dirty="0"/>
              <a:t>David Lewis:  ”</a:t>
            </a:r>
            <a:r>
              <a:rPr lang="en-US" dirty="0" err="1"/>
              <a:t>Filosofisia</a:t>
            </a:r>
            <a:r>
              <a:rPr lang="en-US" dirty="0"/>
              <a:t> </a:t>
            </a:r>
            <a:r>
              <a:rPr lang="en-US" dirty="0" err="1"/>
              <a:t>teorioita</a:t>
            </a:r>
            <a:r>
              <a:rPr lang="en-US" dirty="0"/>
              <a:t> </a:t>
            </a:r>
            <a:r>
              <a:rPr lang="en-US" dirty="0" err="1"/>
              <a:t>ei</a:t>
            </a:r>
            <a:r>
              <a:rPr lang="en-US" dirty="0"/>
              <a:t> </a:t>
            </a:r>
            <a:r>
              <a:rPr lang="en-US" dirty="0" err="1"/>
              <a:t>koskaan</a:t>
            </a:r>
            <a:r>
              <a:rPr lang="en-US" dirty="0"/>
              <a:t> </a:t>
            </a:r>
            <a:r>
              <a:rPr lang="en-US" dirty="0" err="1"/>
              <a:t>kumota</a:t>
            </a:r>
            <a:r>
              <a:rPr lang="en-US" dirty="0"/>
              <a:t> </a:t>
            </a:r>
            <a:r>
              <a:rPr lang="en-US" dirty="0" err="1"/>
              <a:t>lopullisesti</a:t>
            </a:r>
            <a:r>
              <a:rPr lang="en-US" dirty="0"/>
              <a:t>. (Tai </a:t>
            </a:r>
            <a:r>
              <a:rPr lang="en-US" dirty="0" err="1"/>
              <a:t>tuskin</a:t>
            </a:r>
            <a:r>
              <a:rPr lang="en-US" dirty="0"/>
              <a:t> </a:t>
            </a:r>
            <a:r>
              <a:rPr lang="en-US" dirty="0" err="1"/>
              <a:t>koskaan</a:t>
            </a:r>
            <a:r>
              <a:rPr lang="en-US" dirty="0"/>
              <a:t>. Gödel ja Gettier </a:t>
            </a:r>
            <a:r>
              <a:rPr lang="en-US" dirty="0" err="1"/>
              <a:t>ovat</a:t>
            </a:r>
            <a:r>
              <a:rPr lang="en-US" dirty="0"/>
              <a:t> </a:t>
            </a:r>
            <a:r>
              <a:rPr lang="en-US" dirty="0" err="1"/>
              <a:t>kenties</a:t>
            </a:r>
            <a:r>
              <a:rPr lang="en-US" dirty="0"/>
              <a:t> </a:t>
            </a:r>
            <a:r>
              <a:rPr lang="en-US" dirty="0" err="1"/>
              <a:t>tehneet</a:t>
            </a:r>
            <a:r>
              <a:rPr lang="en-US" dirty="0"/>
              <a:t> </a:t>
            </a:r>
            <a:r>
              <a:rPr lang="en-US" dirty="0" err="1"/>
              <a:t>sen.</a:t>
            </a:r>
            <a:r>
              <a:rPr lang="en-US" dirty="0"/>
              <a:t>)” </a:t>
            </a:r>
            <a:r>
              <a:rPr lang="en-US" i="1" dirty="0"/>
              <a:t>Philosophical Papers</a:t>
            </a:r>
            <a:r>
              <a:rPr lang="en-US" dirty="0"/>
              <a:t>, Volume 1, Preface.</a:t>
            </a:r>
          </a:p>
          <a:p>
            <a:pPr indent="-228600">
              <a:lnSpc>
                <a:spcPct val="110000"/>
              </a:lnSpc>
              <a:buFont typeface="Arial" panose="020B0604020202020204" pitchFamily="34" charset="0"/>
              <a:buChar char="•"/>
            </a:pPr>
            <a:endParaRPr lang="en-US" dirty="0"/>
          </a:p>
          <a:p>
            <a:pPr indent="-228600">
              <a:lnSpc>
                <a:spcPct val="110000"/>
              </a:lnSpc>
              <a:buFont typeface="Arial" panose="020B0604020202020204" pitchFamily="34" charset="0"/>
              <a:buChar char="•"/>
            </a:pPr>
            <a:endParaRPr lang="en-US" sz="1600" dirty="0"/>
          </a:p>
        </p:txBody>
      </p:sp>
      <p:pic>
        <p:nvPicPr>
          <p:cNvPr id="75" name="Picture 74">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7" name="Straight Connector 76">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2" name="Kuvan paikkamerkki 11" descr="Kuva, joka sisältää kohteen mies, henkilö&#10;&#10;Kuvaus luotu automaattisesti">
            <a:extLst>
              <a:ext uri="{FF2B5EF4-FFF2-40B4-BE49-F238E27FC236}">
                <a16:creationId xmlns:a16="http://schemas.microsoft.com/office/drawing/2014/main" id="{3F6F013B-6E40-44B2-96C0-08FC1C60ADE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314" r="314"/>
          <a:stretch>
            <a:fillRect/>
          </a:stretch>
        </p:blipFill>
        <p:spPr>
          <a:xfrm>
            <a:off x="8839200" y="2081724"/>
            <a:ext cx="2315845" cy="3207906"/>
          </a:xfrm>
        </p:spPr>
      </p:pic>
      <p:sp>
        <p:nvSpPr>
          <p:cNvPr id="3" name="Dian numeron paikkamerkki 2">
            <a:extLst>
              <a:ext uri="{FF2B5EF4-FFF2-40B4-BE49-F238E27FC236}">
                <a16:creationId xmlns:a16="http://schemas.microsoft.com/office/drawing/2014/main" id="{1881F761-264E-E17A-BA6E-DDD339F4DD3F}"/>
              </a:ext>
            </a:extLst>
          </p:cNvPr>
          <p:cNvSpPr>
            <a:spLocks noGrp="1"/>
          </p:cNvSpPr>
          <p:nvPr>
            <p:ph type="sldNum" sz="quarter" idx="12"/>
          </p:nvPr>
        </p:nvSpPr>
        <p:spPr/>
        <p:txBody>
          <a:bodyPr/>
          <a:lstStyle/>
          <a:p>
            <a:pPr rtl="0"/>
            <a:fld id="{0FF54DE5-C571-48E8-A5BC-B369434E2F44}" type="slidenum">
              <a:rPr lang="fi-FI" noProof="0" smtClean="0"/>
              <a:pPr rtl="0"/>
              <a:t>5</a:t>
            </a:fld>
            <a:endParaRPr lang="fi-FI" noProof="0"/>
          </a:p>
        </p:txBody>
      </p:sp>
    </p:spTree>
    <p:extLst>
      <p:ext uri="{BB962C8B-B14F-4D97-AF65-F5344CB8AC3E}">
        <p14:creationId xmlns:p14="http://schemas.microsoft.com/office/powerpoint/2010/main" val="90122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i-FI"/>
          </a:p>
        </p:txBody>
      </p:sp>
      <p:pic>
        <p:nvPicPr>
          <p:cNvPr id="88" name="Picture 87">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0" name="Straight Connector 89">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94" name="Rectangle 93">
            <a:extLst>
              <a:ext uri="{FF2B5EF4-FFF2-40B4-BE49-F238E27FC236}">
                <a16:creationId xmlns:a16="http://schemas.microsoft.com/office/drawing/2014/main" id="{E8E51B09-2B9E-4D82-A5F8-29F85CBE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59240118-40F3-4A1C-85DC-4E58525CB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98" name="Group 97">
            <a:extLst>
              <a:ext uri="{FF2B5EF4-FFF2-40B4-BE49-F238E27FC236}">
                <a16:creationId xmlns:a16="http://schemas.microsoft.com/office/drawing/2014/main" id="{C269951F-7B8C-4336-BC68-9BA9843CE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7463259" y="583365"/>
            <a:chExt cx="4074533" cy="5181928"/>
          </a:xfrm>
        </p:grpSpPr>
        <p:sp>
          <p:nvSpPr>
            <p:cNvPr id="99" name="Rectangle 98">
              <a:extLst>
                <a:ext uri="{FF2B5EF4-FFF2-40B4-BE49-F238E27FC236}">
                  <a16:creationId xmlns:a16="http://schemas.microsoft.com/office/drawing/2014/main" id="{CFD48101-E230-4669-8C1B-39BAAB2BB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A18FA112-D8F0-41D3-9171-B0A3110E2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02" name="Straight Connector 101">
            <a:extLst>
              <a:ext uri="{FF2B5EF4-FFF2-40B4-BE49-F238E27FC236}">
                <a16:creationId xmlns:a16="http://schemas.microsoft.com/office/drawing/2014/main" id="{A9087EE4-E285-4C8E-AC5F-CAE7D1FDE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Otsikko 1">
            <a:extLst>
              <a:ext uri="{FF2B5EF4-FFF2-40B4-BE49-F238E27FC236}">
                <a16:creationId xmlns:a16="http://schemas.microsoft.com/office/drawing/2014/main" id="{3B087B79-85A7-4D9B-9E9B-330F48D63DF7}"/>
              </a:ext>
            </a:extLst>
          </p:cNvPr>
          <p:cNvSpPr>
            <a:spLocks noGrp="1"/>
          </p:cNvSpPr>
          <p:nvPr>
            <p:ph type="title"/>
          </p:nvPr>
        </p:nvSpPr>
        <p:spPr>
          <a:xfrm>
            <a:off x="5188043" y="804520"/>
            <a:ext cx="5550355" cy="1049235"/>
          </a:xfrm>
        </p:spPr>
        <p:txBody>
          <a:bodyPr vert="horz" lIns="91440" tIns="45720" rIns="91440" bIns="45720" rtlCol="0" anchor="t">
            <a:normAutofit/>
          </a:bodyPr>
          <a:lstStyle/>
          <a:p>
            <a:br>
              <a:rPr lang="en-US" sz="2200"/>
            </a:br>
            <a:r>
              <a:rPr lang="en-US" sz="2200"/>
              <a:t>Timothy Williamson </a:t>
            </a:r>
            <a:br>
              <a:rPr lang="en-US" sz="2200" dirty="0"/>
            </a:br>
            <a:endParaRPr lang="en-US" sz="2200" dirty="0"/>
          </a:p>
        </p:txBody>
      </p:sp>
      <p:pic>
        <p:nvPicPr>
          <p:cNvPr id="14" name="Kuvan paikkamerkki 13">
            <a:extLst>
              <a:ext uri="{FF2B5EF4-FFF2-40B4-BE49-F238E27FC236}">
                <a16:creationId xmlns:a16="http://schemas.microsoft.com/office/drawing/2014/main" id="{44EC1228-F54B-4678-B0AB-7BFDCB98AA3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4188" b="4188"/>
          <a:stretch/>
        </p:blipFill>
        <p:spPr>
          <a:xfrm>
            <a:off x="1285438" y="1116345"/>
            <a:ext cx="2799103" cy="3866172"/>
          </a:xfrm>
          <a:prstGeom prst="rect">
            <a:avLst/>
          </a:prstGeom>
        </p:spPr>
      </p:pic>
      <p:sp>
        <p:nvSpPr>
          <p:cNvPr id="4" name="Tekstin paikkamerkki 3">
            <a:extLst>
              <a:ext uri="{FF2B5EF4-FFF2-40B4-BE49-F238E27FC236}">
                <a16:creationId xmlns:a16="http://schemas.microsoft.com/office/drawing/2014/main" id="{2D41AAB5-5300-4838-822A-F3D9B4B9B932}"/>
              </a:ext>
            </a:extLst>
          </p:cNvPr>
          <p:cNvSpPr>
            <a:spLocks noGrp="1"/>
          </p:cNvSpPr>
          <p:nvPr>
            <p:ph type="body" sz="half" idx="2"/>
          </p:nvPr>
        </p:nvSpPr>
        <p:spPr>
          <a:xfrm>
            <a:off x="5188043" y="2015732"/>
            <a:ext cx="6448786" cy="3450613"/>
          </a:xfrm>
        </p:spPr>
        <p:txBody>
          <a:bodyPr vert="horz" lIns="91440" tIns="45720" rIns="91440" bIns="45720" rtlCol="0" anchor="t">
            <a:normAutofit/>
          </a:bodyPr>
          <a:lstStyle/>
          <a:p>
            <a:pPr marL="180000" indent="-180000">
              <a:lnSpc>
                <a:spcPct val="110000"/>
              </a:lnSpc>
              <a:spcBef>
                <a:spcPts val="0"/>
              </a:spcBef>
              <a:buFont typeface="Arial" panose="020B0604020202020204" pitchFamily="34" charset="0"/>
              <a:buChar char="•"/>
            </a:pPr>
            <a:r>
              <a:rPr lang="en-US" dirty="0" err="1"/>
              <a:t>Englantilainen</a:t>
            </a:r>
            <a:r>
              <a:rPr lang="en-US" dirty="0"/>
              <a:t> </a:t>
            </a:r>
            <a:r>
              <a:rPr lang="en-US" dirty="0" err="1"/>
              <a:t>filosofi</a:t>
            </a:r>
            <a:r>
              <a:rPr lang="en-US" dirty="0"/>
              <a:t> Timothy Williamson </a:t>
            </a:r>
            <a:r>
              <a:rPr lang="en-US" dirty="0" err="1"/>
              <a:t>omistaa</a:t>
            </a:r>
            <a:r>
              <a:rPr lang="en-US" dirty="0"/>
              <a:t> </a:t>
            </a:r>
            <a:r>
              <a:rPr lang="en-US" dirty="0" err="1"/>
              <a:t>kirjassaan</a:t>
            </a:r>
            <a:r>
              <a:rPr lang="en-US" dirty="0"/>
              <a:t> </a:t>
            </a:r>
            <a:r>
              <a:rPr lang="en-US" i="1" dirty="0"/>
              <a:t>The Philosophy of Philosophy</a:t>
            </a:r>
            <a:r>
              <a:rPr lang="en-US" dirty="0"/>
              <a:t> (2007) </a:t>
            </a:r>
            <a:r>
              <a:rPr lang="en-US" dirty="0" err="1"/>
              <a:t>yhden</a:t>
            </a:r>
            <a:r>
              <a:rPr lang="en-US" dirty="0"/>
              <a:t> </a:t>
            </a:r>
            <a:r>
              <a:rPr lang="en-US" dirty="0" err="1"/>
              <a:t>luvun</a:t>
            </a:r>
            <a:r>
              <a:rPr lang="en-US" dirty="0"/>
              <a:t> </a:t>
            </a:r>
            <a:r>
              <a:rPr lang="en-US" dirty="0" err="1"/>
              <a:t>ajatuskokeille</a:t>
            </a:r>
            <a:r>
              <a:rPr lang="en-US" dirty="0"/>
              <a:t>.</a:t>
            </a:r>
          </a:p>
          <a:p>
            <a:pPr marL="180000" indent="-180000">
              <a:lnSpc>
                <a:spcPct val="110000"/>
              </a:lnSpc>
              <a:spcBef>
                <a:spcPts val="0"/>
              </a:spcBef>
              <a:buFont typeface="Arial" panose="020B0604020202020204" pitchFamily="34" charset="0"/>
              <a:buChar char="•"/>
            </a:pPr>
            <a:r>
              <a:rPr lang="en-US" dirty="0" err="1"/>
              <a:t>Hänen</a:t>
            </a:r>
            <a:r>
              <a:rPr lang="en-US" dirty="0"/>
              <a:t> </a:t>
            </a:r>
            <a:r>
              <a:rPr lang="en-US" dirty="0" err="1"/>
              <a:t>mukaansa</a:t>
            </a:r>
            <a:r>
              <a:rPr lang="en-US" dirty="0"/>
              <a:t> </a:t>
            </a:r>
            <a:r>
              <a:rPr lang="en-US" dirty="0" err="1"/>
              <a:t>Gettierin</a:t>
            </a:r>
            <a:r>
              <a:rPr lang="en-US" dirty="0"/>
              <a:t> </a:t>
            </a:r>
            <a:r>
              <a:rPr lang="en-US" dirty="0" err="1"/>
              <a:t>esittämät</a:t>
            </a:r>
            <a:r>
              <a:rPr lang="en-US" dirty="0"/>
              <a:t> </a:t>
            </a:r>
            <a:r>
              <a:rPr lang="en-US" dirty="0" err="1"/>
              <a:t>ongelmat</a:t>
            </a:r>
            <a:r>
              <a:rPr lang="en-US" dirty="0"/>
              <a:t> </a:t>
            </a:r>
            <a:r>
              <a:rPr lang="en-US" dirty="0" err="1"/>
              <a:t>ovat</a:t>
            </a:r>
            <a:r>
              <a:rPr lang="en-US" dirty="0"/>
              <a:t> </a:t>
            </a:r>
            <a:r>
              <a:rPr lang="en-US" dirty="0" err="1"/>
              <a:t>malliesimerkkejä</a:t>
            </a:r>
            <a:r>
              <a:rPr lang="en-US" dirty="0"/>
              <a:t> </a:t>
            </a:r>
            <a:r>
              <a:rPr lang="en-US" dirty="0" err="1"/>
              <a:t>filosofisista</a:t>
            </a:r>
            <a:r>
              <a:rPr lang="en-US" dirty="0"/>
              <a:t> </a:t>
            </a:r>
            <a:r>
              <a:rPr lang="en-US" dirty="0" err="1"/>
              <a:t>ajatuskokeista</a:t>
            </a:r>
            <a:r>
              <a:rPr lang="en-US" dirty="0"/>
              <a:t>. </a:t>
            </a:r>
          </a:p>
          <a:p>
            <a:pPr indent="-228600">
              <a:lnSpc>
                <a:spcPct val="110000"/>
              </a:lnSpc>
              <a:buFont typeface="Arial" panose="020B0604020202020204" pitchFamily="34" charset="0"/>
              <a:buChar char="•"/>
            </a:pPr>
            <a:endParaRPr lang="en-US" sz="1400" dirty="0"/>
          </a:p>
        </p:txBody>
      </p:sp>
      <p:pic>
        <p:nvPicPr>
          <p:cNvPr id="104" name="Picture 103">
            <a:extLst>
              <a:ext uri="{FF2B5EF4-FFF2-40B4-BE49-F238E27FC236}">
                <a16:creationId xmlns:a16="http://schemas.microsoft.com/office/drawing/2014/main" id="{DD8AF6BD-5D32-4F8F-98B6-05F8A4390CB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6" name="Straight Connector 105">
            <a:extLst>
              <a:ext uri="{FF2B5EF4-FFF2-40B4-BE49-F238E27FC236}">
                <a16:creationId xmlns:a16="http://schemas.microsoft.com/office/drawing/2014/main" id="{B47013E4-D33D-425E-B32E-DE7D5CB5F3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Dian numeron paikkamerkki 2">
            <a:extLst>
              <a:ext uri="{FF2B5EF4-FFF2-40B4-BE49-F238E27FC236}">
                <a16:creationId xmlns:a16="http://schemas.microsoft.com/office/drawing/2014/main" id="{983CE320-CE91-95C2-80CE-CEE7887F40E8}"/>
              </a:ext>
            </a:extLst>
          </p:cNvPr>
          <p:cNvSpPr>
            <a:spLocks noGrp="1"/>
          </p:cNvSpPr>
          <p:nvPr>
            <p:ph type="sldNum" sz="quarter" idx="12"/>
          </p:nvPr>
        </p:nvSpPr>
        <p:spPr/>
        <p:txBody>
          <a:bodyPr/>
          <a:lstStyle/>
          <a:p>
            <a:pPr rtl="0"/>
            <a:fld id="{0FF54DE5-C571-48E8-A5BC-B369434E2F44}" type="slidenum">
              <a:rPr lang="fi-FI" noProof="0" smtClean="0"/>
              <a:pPr rtl="0"/>
              <a:t>6</a:t>
            </a:fld>
            <a:endParaRPr lang="fi-FI" noProof="0"/>
          </a:p>
        </p:txBody>
      </p:sp>
    </p:spTree>
    <p:extLst>
      <p:ext uri="{BB962C8B-B14F-4D97-AF65-F5344CB8AC3E}">
        <p14:creationId xmlns:p14="http://schemas.microsoft.com/office/powerpoint/2010/main" val="2222287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009DF6-3F8B-4899-9843-62FDEEFA2618}"/>
              </a:ext>
            </a:extLst>
          </p:cNvPr>
          <p:cNvSpPr>
            <a:spLocks noGrp="1"/>
          </p:cNvSpPr>
          <p:nvPr>
            <p:ph type="title"/>
          </p:nvPr>
        </p:nvSpPr>
        <p:spPr/>
        <p:txBody>
          <a:bodyPr/>
          <a:lstStyle/>
          <a:p>
            <a:r>
              <a:rPr lang="fi-FI" dirty="0"/>
              <a:t>GETTIERIN 1. VASTAESIMERKKI</a:t>
            </a:r>
          </a:p>
        </p:txBody>
      </p:sp>
      <p:sp>
        <p:nvSpPr>
          <p:cNvPr id="3" name="Sisällön paikkamerkki 2">
            <a:extLst>
              <a:ext uri="{FF2B5EF4-FFF2-40B4-BE49-F238E27FC236}">
                <a16:creationId xmlns:a16="http://schemas.microsoft.com/office/drawing/2014/main" id="{B6627B5D-890C-4984-83FB-12C50D302E74}"/>
              </a:ext>
            </a:extLst>
          </p:cNvPr>
          <p:cNvSpPr>
            <a:spLocks noGrp="1"/>
          </p:cNvSpPr>
          <p:nvPr>
            <p:ph idx="1"/>
          </p:nvPr>
        </p:nvSpPr>
        <p:spPr>
          <a:xfrm>
            <a:off x="1451579" y="2015732"/>
            <a:ext cx="10354140" cy="3642684"/>
          </a:xfrm>
        </p:spPr>
        <p:txBody>
          <a:bodyPr>
            <a:noAutofit/>
          </a:bodyPr>
          <a:lstStyle/>
          <a:p>
            <a:pPr marL="0" indent="0">
              <a:lnSpc>
                <a:spcPct val="107000"/>
              </a:lnSpc>
              <a:spcBef>
                <a:spcPts val="600"/>
              </a:spcBef>
              <a:buNone/>
            </a:pPr>
            <a:r>
              <a:rPr lang="fi-FI" sz="1600" i="1" dirty="0">
                <a:effectLst/>
                <a:latin typeface="Arial" panose="020B0604020202020204" pitchFamily="34" charset="0"/>
                <a:ea typeface="Calibri" panose="020F0502020204030204" pitchFamily="34" charset="0"/>
                <a:cs typeface="Calibri" panose="020F0502020204030204" pitchFamily="34" charset="0"/>
              </a:rPr>
              <a:t>1. vastaesimerkki:</a:t>
            </a:r>
            <a:r>
              <a:rPr lang="fi-FI" sz="1600" dirty="0">
                <a:effectLst/>
                <a:latin typeface="Arial" panose="020B0604020202020204" pitchFamily="34" charset="0"/>
                <a:ea typeface="Calibri" panose="020F0502020204030204" pitchFamily="34" charset="0"/>
                <a:cs typeface="Calibri" panose="020F0502020204030204" pitchFamily="34" charset="0"/>
              </a:rPr>
              <a:t> Oletetaan, että Smith ja Jones ovat hakeneet erästä työpaikkaa sekä että Smithillä on hyvät perusteet uskoa seuraavaan propositioon:</a:t>
            </a:r>
          </a:p>
          <a:p>
            <a:pPr marL="0" indent="0">
              <a:lnSpc>
                <a:spcPct val="107000"/>
              </a:lnSpc>
              <a:spcBef>
                <a:spcPts val="600"/>
              </a:spcBef>
              <a:buNone/>
            </a:pPr>
            <a:r>
              <a:rPr lang="fi-FI" sz="1600" dirty="0">
                <a:effectLst/>
                <a:latin typeface="Arial" panose="020B0604020202020204" pitchFamily="34" charset="0"/>
                <a:ea typeface="Calibri" panose="020F0502020204030204" pitchFamily="34" charset="0"/>
                <a:cs typeface="Calibri" panose="020F0502020204030204" pitchFamily="34" charset="0"/>
              </a:rPr>
              <a:t>	(q) Jones saa paikan, ja Jonesilla on kymmenen kolikkoa taskussaan.</a:t>
            </a:r>
          </a:p>
          <a:p>
            <a:pPr marL="0" indent="0">
              <a:lnSpc>
                <a:spcPct val="107000"/>
              </a:lnSpc>
              <a:spcBef>
                <a:spcPts val="600"/>
              </a:spcBef>
              <a:buNone/>
            </a:pPr>
            <a:r>
              <a:rPr lang="fi-FI" sz="1600" dirty="0">
                <a:effectLst/>
                <a:latin typeface="Arial" panose="020B0604020202020204" pitchFamily="34" charset="0"/>
                <a:ea typeface="Calibri" panose="020F0502020204030204" pitchFamily="34" charset="0"/>
                <a:cs typeface="Calibri" panose="020F0502020204030204" pitchFamily="34" charset="0"/>
              </a:rPr>
              <a:t>Hän on esimerkiksi kuullut yrityksen pääjohtajalta, että Jones lopulta valitaan, ja hän on itse laskenut kymmenen minuuttia sitten Jonesin taskussa olevat kolikot. Propositiosta q seuraa loogisesti (deduktiivisesti) propositio p:</a:t>
            </a:r>
          </a:p>
          <a:p>
            <a:pPr marL="0" indent="0">
              <a:lnSpc>
                <a:spcPct val="107000"/>
              </a:lnSpc>
              <a:spcBef>
                <a:spcPts val="600"/>
              </a:spcBef>
              <a:buNone/>
            </a:pPr>
            <a:r>
              <a:rPr lang="fi-FI" sz="1600" dirty="0">
                <a:effectLst/>
                <a:latin typeface="Arial" panose="020B0604020202020204" pitchFamily="34" charset="0"/>
                <a:ea typeface="Calibri" panose="020F0502020204030204" pitchFamily="34" charset="0"/>
                <a:cs typeface="Calibri" panose="020F0502020204030204" pitchFamily="34" charset="0"/>
              </a:rPr>
              <a:t>	(p) Paikan saavalla miehellä on kymmenen kolikkoa taskussaan,</a:t>
            </a:r>
          </a:p>
          <a:p>
            <a:pPr marL="0" indent="0">
              <a:lnSpc>
                <a:spcPct val="107000"/>
              </a:lnSpc>
              <a:spcBef>
                <a:spcPts val="600"/>
              </a:spcBef>
              <a:buNone/>
            </a:pPr>
            <a:r>
              <a:rPr lang="fi-FI" sz="1600" dirty="0">
                <a:effectLst/>
                <a:latin typeface="Arial" panose="020B0604020202020204" pitchFamily="34" charset="0"/>
                <a:ea typeface="Calibri" panose="020F0502020204030204" pitchFamily="34" charset="0"/>
                <a:cs typeface="Calibri" panose="020F0502020204030204" pitchFamily="34" charset="0"/>
              </a:rPr>
              <a:t>Oletetaan nyt, että Smith ymmärtää tämän loogisen seuraussuhteen ja uskoo että p sen perusteella että q. Tässä tapauksessa Smith on selvästi oikeutettu uskomaan että p.</a:t>
            </a:r>
          </a:p>
          <a:p>
            <a:pPr marL="0" indent="0">
              <a:lnSpc>
                <a:spcPct val="107000"/>
              </a:lnSpc>
              <a:spcBef>
                <a:spcPts val="600"/>
              </a:spcBef>
              <a:buNone/>
            </a:pPr>
            <a:r>
              <a:rPr lang="fi-FI" sz="1600" dirty="0">
                <a:effectLst/>
                <a:latin typeface="Arial" panose="020B0604020202020204" pitchFamily="34" charset="0"/>
                <a:ea typeface="Calibri" panose="020F0502020204030204" pitchFamily="34" charset="0"/>
                <a:cs typeface="Calibri" panose="020F0502020204030204" pitchFamily="34" charset="0"/>
              </a:rPr>
              <a:t>Kuvitellaan kuitenkin, että jostakin Smithille tuntemattomasta syystä hän itse saakin paikan Jonesin sijasta ja että tietämättään hänellä itsellään sattuu olemaan kymmenen kolikkoa taskussaan. Tässä tapauksessa voimme sanoa, että (1) p on tosi, (2) Smith uskoo että p ja (3) Smith on oikeutettu uskomaan että p, mutta hän ei kuitenkaan tiedä että p. On pelkkä sattuma, että hän on tässä oikeassa.</a:t>
            </a:r>
          </a:p>
        </p:txBody>
      </p:sp>
      <p:sp>
        <p:nvSpPr>
          <p:cNvPr id="4" name="Dian numeron paikkamerkki 3">
            <a:extLst>
              <a:ext uri="{FF2B5EF4-FFF2-40B4-BE49-F238E27FC236}">
                <a16:creationId xmlns:a16="http://schemas.microsoft.com/office/drawing/2014/main" id="{845849D1-DD1F-C54B-7981-65AAAC0A9EEC}"/>
              </a:ext>
            </a:extLst>
          </p:cNvPr>
          <p:cNvSpPr>
            <a:spLocks noGrp="1"/>
          </p:cNvSpPr>
          <p:nvPr>
            <p:ph type="sldNum" sz="quarter" idx="12"/>
          </p:nvPr>
        </p:nvSpPr>
        <p:spPr/>
        <p:txBody>
          <a:bodyPr/>
          <a:lstStyle/>
          <a:p>
            <a:pPr rtl="0"/>
            <a:fld id="{0FF54DE5-C571-48E8-A5BC-B369434E2F44}" type="slidenum">
              <a:rPr lang="fi-FI" noProof="0" smtClean="0"/>
              <a:t>7</a:t>
            </a:fld>
            <a:endParaRPr lang="fi-FI" noProof="0"/>
          </a:p>
        </p:txBody>
      </p:sp>
    </p:spTree>
    <p:extLst>
      <p:ext uri="{BB962C8B-B14F-4D97-AF65-F5344CB8AC3E}">
        <p14:creationId xmlns:p14="http://schemas.microsoft.com/office/powerpoint/2010/main" val="426308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009DF6-3F8B-4899-9843-62FDEEFA2618}"/>
              </a:ext>
            </a:extLst>
          </p:cNvPr>
          <p:cNvSpPr>
            <a:spLocks noGrp="1"/>
          </p:cNvSpPr>
          <p:nvPr>
            <p:ph type="title"/>
          </p:nvPr>
        </p:nvSpPr>
        <p:spPr/>
        <p:txBody>
          <a:bodyPr/>
          <a:lstStyle/>
          <a:p>
            <a:r>
              <a:rPr lang="fi-FI" dirty="0"/>
              <a:t>GETTIERIN 2. VASTAESIMERKKI</a:t>
            </a:r>
          </a:p>
        </p:txBody>
      </p:sp>
      <p:sp>
        <p:nvSpPr>
          <p:cNvPr id="3" name="Sisällön paikkamerkki 2">
            <a:extLst>
              <a:ext uri="{FF2B5EF4-FFF2-40B4-BE49-F238E27FC236}">
                <a16:creationId xmlns:a16="http://schemas.microsoft.com/office/drawing/2014/main" id="{B6627B5D-890C-4984-83FB-12C50D302E74}"/>
              </a:ext>
            </a:extLst>
          </p:cNvPr>
          <p:cNvSpPr>
            <a:spLocks noGrp="1"/>
          </p:cNvSpPr>
          <p:nvPr>
            <p:ph idx="1"/>
          </p:nvPr>
        </p:nvSpPr>
        <p:spPr/>
        <p:txBody>
          <a:bodyPr>
            <a:normAutofit fontScale="85000" lnSpcReduction="20000"/>
          </a:bodyPr>
          <a:lstStyle/>
          <a:p>
            <a:pPr marL="0" indent="0">
              <a:lnSpc>
                <a:spcPct val="107000"/>
              </a:lnSpc>
              <a:spcAft>
                <a:spcPts val="800"/>
              </a:spcAft>
              <a:buNone/>
            </a:pPr>
            <a:r>
              <a:rPr lang="fi-FI" sz="1900" i="1" dirty="0">
                <a:effectLst/>
                <a:latin typeface="Arial" panose="020B0604020202020204" pitchFamily="34" charset="0"/>
                <a:ea typeface="Calibri" panose="020F0502020204030204" pitchFamily="34" charset="0"/>
                <a:cs typeface="Calibri" panose="020F0502020204030204" pitchFamily="34" charset="0"/>
              </a:rPr>
              <a:t>2. vastaesimerkki: </a:t>
            </a:r>
            <a:r>
              <a:rPr lang="fi-FI" sz="1900" dirty="0">
                <a:effectLst/>
                <a:latin typeface="Arial" panose="020B0604020202020204" pitchFamily="34" charset="0"/>
                <a:ea typeface="Calibri" panose="020F0502020204030204" pitchFamily="34" charset="0"/>
                <a:cs typeface="Calibri" panose="020F0502020204030204" pitchFamily="34" charset="0"/>
              </a:rPr>
              <a:t>Oletetaan, että Smithillä on hyvät perusteet uskoa seuraavaan propositioon:</a:t>
            </a:r>
          </a:p>
          <a:p>
            <a:pPr marL="0" indent="0">
              <a:lnSpc>
                <a:spcPct val="107000"/>
              </a:lnSpc>
              <a:spcAft>
                <a:spcPts val="800"/>
              </a:spcAft>
              <a:buNone/>
            </a:pPr>
            <a:r>
              <a:rPr lang="fi-FI" sz="1900" dirty="0">
                <a:effectLst/>
                <a:latin typeface="Arial" panose="020B0604020202020204" pitchFamily="34" charset="0"/>
                <a:ea typeface="Calibri" panose="020F0502020204030204" pitchFamily="34" charset="0"/>
                <a:cs typeface="Calibri" panose="020F0502020204030204" pitchFamily="34" charset="0"/>
              </a:rPr>
              <a:t>	(q) Jones omistaa Fordin.</a:t>
            </a:r>
          </a:p>
          <a:p>
            <a:pPr marL="0" indent="0">
              <a:lnSpc>
                <a:spcPct val="107000"/>
              </a:lnSpc>
              <a:spcAft>
                <a:spcPts val="800"/>
              </a:spcAft>
              <a:buNone/>
            </a:pPr>
            <a:r>
              <a:rPr lang="fi-FI" sz="1900" dirty="0">
                <a:effectLst/>
                <a:latin typeface="Arial" panose="020B0604020202020204" pitchFamily="34" charset="0"/>
                <a:ea typeface="Calibri" panose="020F0502020204030204" pitchFamily="34" charset="0"/>
                <a:cs typeface="Calibri" panose="020F0502020204030204" pitchFamily="34" charset="0"/>
              </a:rPr>
              <a:t>Smithin perusteina voisivat olla muun muassa se, että Jones on aina - niin kauan kuin Smith kykenee muistamaan - omistanut Fordin, ja se, että Jones on juuri antanut hänelle kyydin Fordilla. Kuvitellaan nyt, että Smithillä on toinen ystävä Brown, jonka olinpaikasta hän on täysin tietämätön. Hän valitsee täysin satunnaisesti paikan Barcelona ja muodostaa seuraavan proposition:</a:t>
            </a:r>
          </a:p>
          <a:p>
            <a:pPr marL="0" indent="0">
              <a:lnSpc>
                <a:spcPct val="107000"/>
              </a:lnSpc>
              <a:spcAft>
                <a:spcPts val="800"/>
              </a:spcAft>
              <a:buNone/>
            </a:pPr>
            <a:r>
              <a:rPr lang="fi-FI" sz="1900" dirty="0">
                <a:effectLst/>
                <a:latin typeface="Arial" panose="020B0604020202020204" pitchFamily="34" charset="0"/>
                <a:ea typeface="Calibri" panose="020F0502020204030204" pitchFamily="34" charset="0"/>
                <a:cs typeface="Calibri" panose="020F0502020204030204" pitchFamily="34" charset="0"/>
              </a:rPr>
              <a:t>	(p) Jones omistaa Fordin tai Brown on Barcelonassa.</a:t>
            </a:r>
          </a:p>
          <a:p>
            <a:pPr marL="0" indent="0">
              <a:lnSpc>
                <a:spcPct val="107000"/>
              </a:lnSpc>
              <a:spcAft>
                <a:spcPts val="800"/>
              </a:spcAft>
              <a:buNone/>
            </a:pPr>
            <a:r>
              <a:rPr lang="fi-FI" sz="1900" dirty="0">
                <a:effectLst/>
                <a:latin typeface="Arial" panose="020B0604020202020204" pitchFamily="34" charset="0"/>
                <a:ea typeface="Calibri" panose="020F0502020204030204" pitchFamily="34" charset="0"/>
                <a:cs typeface="Calibri" panose="020F0502020204030204" pitchFamily="34" charset="0"/>
              </a:rPr>
              <a:t>Tällöin p seuraa loogisesti q:stä. Kuvitellaan, että Smith huomaa tämän ja päättelee p:hen tällä perusteella. Kuvitellaan edelleen, että Jones ei omistakaan Fordia ja että täysin Smithin tietämättä Brown sattuu olemaan Barcelonassa. Jos tämä pitää paikkansa, niin Smith ei tiedä että p, vaikka (1) p on tosi, (2) Smith uskoo että p ja (3) hän on oikeutettu uskomaan että p.</a:t>
            </a:r>
          </a:p>
          <a:p>
            <a:pPr>
              <a:lnSpc>
                <a:spcPct val="107000"/>
              </a:lnSpc>
              <a:spcAft>
                <a:spcPts val="800"/>
              </a:spcAft>
            </a:pPr>
            <a:endParaRPr lang="fi-FI" sz="1800" dirty="0">
              <a:effectLst/>
              <a:latin typeface="Arial" panose="020B0604020202020204" pitchFamily="34" charset="0"/>
              <a:ea typeface="Calibri" panose="020F0502020204030204" pitchFamily="34" charset="0"/>
              <a:cs typeface="Calibri" panose="020F0502020204030204" pitchFamily="34" charset="0"/>
            </a:endParaRPr>
          </a:p>
        </p:txBody>
      </p:sp>
      <p:sp>
        <p:nvSpPr>
          <p:cNvPr id="4" name="Dian numeron paikkamerkki 3">
            <a:extLst>
              <a:ext uri="{FF2B5EF4-FFF2-40B4-BE49-F238E27FC236}">
                <a16:creationId xmlns:a16="http://schemas.microsoft.com/office/drawing/2014/main" id="{5CBA7EEC-E04C-F8CE-3F13-9A0CE7AE365B}"/>
              </a:ext>
            </a:extLst>
          </p:cNvPr>
          <p:cNvSpPr>
            <a:spLocks noGrp="1"/>
          </p:cNvSpPr>
          <p:nvPr>
            <p:ph type="sldNum" sz="quarter" idx="12"/>
          </p:nvPr>
        </p:nvSpPr>
        <p:spPr/>
        <p:txBody>
          <a:bodyPr/>
          <a:lstStyle/>
          <a:p>
            <a:pPr rtl="0"/>
            <a:fld id="{0FF54DE5-C571-48E8-A5BC-B369434E2F44}" type="slidenum">
              <a:rPr lang="fi-FI" noProof="0" smtClean="0"/>
              <a:t>8</a:t>
            </a:fld>
            <a:endParaRPr lang="fi-FI" noProof="0"/>
          </a:p>
        </p:txBody>
      </p:sp>
    </p:spTree>
    <p:extLst>
      <p:ext uri="{BB962C8B-B14F-4D97-AF65-F5344CB8AC3E}">
        <p14:creationId xmlns:p14="http://schemas.microsoft.com/office/powerpoint/2010/main" val="2441469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39EAF4-B5E3-490D-8B63-F75B3E95CF13}"/>
              </a:ext>
            </a:extLst>
          </p:cNvPr>
          <p:cNvSpPr>
            <a:spLocks noGrp="1"/>
          </p:cNvSpPr>
          <p:nvPr>
            <p:ph type="title"/>
          </p:nvPr>
        </p:nvSpPr>
        <p:spPr/>
        <p:txBody>
          <a:bodyPr/>
          <a:lstStyle/>
          <a:p>
            <a:r>
              <a:rPr lang="fi-FI" dirty="0"/>
              <a:t>GETTIERIN TAPAINEN ONGELMA</a:t>
            </a:r>
            <a:br>
              <a:rPr lang="fi-FI" dirty="0"/>
            </a:br>
            <a:r>
              <a:rPr lang="fi-FI" sz="1600" dirty="0"/>
              <a:t>(kuva: Wikipedia)</a:t>
            </a:r>
          </a:p>
        </p:txBody>
      </p:sp>
      <p:sp>
        <p:nvSpPr>
          <p:cNvPr id="3" name="Sisällön paikkamerkki 2">
            <a:extLst>
              <a:ext uri="{FF2B5EF4-FFF2-40B4-BE49-F238E27FC236}">
                <a16:creationId xmlns:a16="http://schemas.microsoft.com/office/drawing/2014/main" id="{E33A3643-3C69-4DBA-B6ED-0AC948C03462}"/>
              </a:ext>
            </a:extLst>
          </p:cNvPr>
          <p:cNvSpPr>
            <a:spLocks noGrp="1"/>
          </p:cNvSpPr>
          <p:nvPr>
            <p:ph sz="half" idx="1"/>
          </p:nvPr>
        </p:nvSpPr>
        <p:spPr/>
        <p:txBody>
          <a:bodyPr>
            <a:normAutofit lnSpcReduction="10000"/>
          </a:bodyPr>
          <a:lstStyle/>
          <a:p>
            <a:pPr marL="0" indent="0">
              <a:buNone/>
            </a:pPr>
            <a:r>
              <a:rPr lang="fi-FI" sz="2000" dirty="0"/>
              <a:t>Henkilö näkee laitumella lampaan, joka todellisuudessa onkin lammaskoira. Näköesteen (esim. kivi tai kukkula) takana on samalla laitumella kuitenkin oikea lammas. Näin ollen, jos henkilö väittää tietävänsä, että ”laitumella </a:t>
            </a:r>
            <a:r>
              <a:rPr lang="fi-FI" sz="2000"/>
              <a:t>on lammas” </a:t>
            </a:r>
            <a:r>
              <a:rPr lang="fi-FI" sz="2000" dirty="0"/>
              <a:t>hän on oikeassa, vaikka ei näekään oikeaa lammasta vaan koiran. Filosofinen ongelma siis kuuluu: Onko henkilöllä tietoa lampaasta?</a:t>
            </a:r>
            <a:endParaRPr lang="en-US" sz="2000" dirty="0"/>
          </a:p>
          <a:p>
            <a:endParaRPr lang="fi-FI" dirty="0"/>
          </a:p>
        </p:txBody>
      </p:sp>
      <p:pic>
        <p:nvPicPr>
          <p:cNvPr id="8" name="Sisällön paikkamerkki 7">
            <a:extLst>
              <a:ext uri="{FF2B5EF4-FFF2-40B4-BE49-F238E27FC236}">
                <a16:creationId xmlns:a16="http://schemas.microsoft.com/office/drawing/2014/main" id="{EF633973-4A6B-462B-BA41-5FC5C08C622C}"/>
              </a:ext>
            </a:extLst>
          </p:cNvPr>
          <p:cNvPicPr>
            <a:picLocks noGrp="1" noChangeAspect="1"/>
          </p:cNvPicPr>
          <p:nvPr>
            <p:ph sz="half" idx="2"/>
          </p:nvPr>
        </p:nvPicPr>
        <p:blipFill>
          <a:blip r:embed="rId2"/>
          <a:stretch>
            <a:fillRect/>
          </a:stretch>
        </p:blipFill>
        <p:spPr>
          <a:xfrm>
            <a:off x="6203537" y="2652665"/>
            <a:ext cx="5201989" cy="1951605"/>
          </a:xfrm>
          <a:prstGeom prst="rect">
            <a:avLst/>
          </a:prstGeom>
        </p:spPr>
      </p:pic>
      <p:sp>
        <p:nvSpPr>
          <p:cNvPr id="4" name="Dian numeron paikkamerkki 3">
            <a:extLst>
              <a:ext uri="{FF2B5EF4-FFF2-40B4-BE49-F238E27FC236}">
                <a16:creationId xmlns:a16="http://schemas.microsoft.com/office/drawing/2014/main" id="{601FAA4E-68E8-88DC-C1FE-4ABD3F9A1324}"/>
              </a:ext>
            </a:extLst>
          </p:cNvPr>
          <p:cNvSpPr>
            <a:spLocks noGrp="1"/>
          </p:cNvSpPr>
          <p:nvPr>
            <p:ph type="sldNum" sz="quarter" idx="12"/>
          </p:nvPr>
        </p:nvSpPr>
        <p:spPr/>
        <p:txBody>
          <a:bodyPr/>
          <a:lstStyle/>
          <a:p>
            <a:pPr rtl="0"/>
            <a:fld id="{0FF54DE5-C571-48E8-A5BC-B369434E2F44}" type="slidenum">
              <a:rPr lang="fi-FI" noProof="0" smtClean="0"/>
              <a:pPr rtl="0"/>
              <a:t>9</a:t>
            </a:fld>
            <a:endParaRPr lang="fi-FI" noProof="0"/>
          </a:p>
        </p:txBody>
      </p:sp>
    </p:spTree>
    <p:extLst>
      <p:ext uri="{BB962C8B-B14F-4D97-AF65-F5344CB8AC3E}">
        <p14:creationId xmlns:p14="http://schemas.microsoft.com/office/powerpoint/2010/main" val="2767526833"/>
      </p:ext>
    </p:extLst>
  </p:cSld>
  <p:clrMapOvr>
    <a:masterClrMapping/>
  </p:clrMapOvr>
</p:sld>
</file>

<file path=ppt/theme/theme1.xml><?xml version="1.0" encoding="utf-8"?>
<a:theme xmlns:a="http://schemas.openxmlformats.org/drawingml/2006/main" name="Galleria">
  <a:themeElements>
    <a:clrScheme name="Gal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530</TotalTime>
  <Words>913</Words>
  <Application>Microsoft Office PowerPoint</Application>
  <PresentationFormat>Laajakuva</PresentationFormat>
  <Paragraphs>56</Paragraphs>
  <Slides>10</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Gill Sans MT</vt:lpstr>
      <vt:lpstr>Euphemia</vt:lpstr>
      <vt:lpstr>Verdana</vt:lpstr>
      <vt:lpstr>Galleria</vt:lpstr>
      <vt:lpstr>GETTIERIN VASTAESIMERKIT</vt:lpstr>
      <vt:lpstr>Oikea käsitys selityksen kanssa</vt:lpstr>
      <vt:lpstr>Klassinen tiedon käsitteen määritelmä 1</vt:lpstr>
      <vt:lpstr>Klassinen tiedon käsitteen määritelmä 2</vt:lpstr>
      <vt:lpstr> Is Justified True Belief Knowledge? </vt:lpstr>
      <vt:lpstr> Timothy Williamson  </vt:lpstr>
      <vt:lpstr>GETTIERIN 1. VASTAESIMERKKI</vt:lpstr>
      <vt:lpstr>GETTIERIN 2. VASTAESIMERKKI</vt:lpstr>
      <vt:lpstr>GETTIERIN TAPAINEN ONGELMA (kuva: Wikipedia)</vt:lpstr>
      <vt:lpstr> kirjallisuutta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 ja kuva -asettelu</dc:title>
  <dc:creator>Ilpo Halonen</dc:creator>
  <cp:lastModifiedBy>Ilpo Halonen</cp:lastModifiedBy>
  <cp:revision>15</cp:revision>
  <dcterms:created xsi:type="dcterms:W3CDTF">2021-09-02T15:33:01Z</dcterms:created>
  <dcterms:modified xsi:type="dcterms:W3CDTF">2023-09-09T16:59:11Z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