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7" r:id="rId4"/>
    <p:sldMasterId id="2147483699" r:id="rId5"/>
  </p:sldMasterIdLst>
  <p:notesMasterIdLst>
    <p:notesMasterId r:id="rId21"/>
  </p:notesMasterIdLst>
  <p:handoutMasterIdLst>
    <p:handoutMasterId r:id="rId22"/>
  </p:handoutMasterIdLst>
  <p:sldIdLst>
    <p:sldId id="256" r:id="rId6"/>
    <p:sldId id="401" r:id="rId7"/>
    <p:sldId id="348" r:id="rId8"/>
    <p:sldId id="399" r:id="rId9"/>
    <p:sldId id="400" r:id="rId10"/>
    <p:sldId id="402" r:id="rId11"/>
    <p:sldId id="349" r:id="rId12"/>
    <p:sldId id="407" r:id="rId13"/>
    <p:sldId id="403" r:id="rId14"/>
    <p:sldId id="350" r:id="rId15"/>
    <p:sldId id="404" r:id="rId16"/>
    <p:sldId id="405" r:id="rId17"/>
    <p:sldId id="375" r:id="rId18"/>
    <p:sldId id="276" r:id="rId19"/>
    <p:sldId id="406" r:id="rId20"/>
  </p:sldIdLst>
  <p:sldSz cx="12192000" cy="6858000"/>
  <p:notesSz cx="6858000" cy="9144000"/>
  <p:embeddedFontLst>
    <p:embeddedFont>
      <p:font typeface="Euphemia" panose="020B0503040102020104" pitchFamily="34" charset="0"/>
      <p:regular r:id="rId23"/>
    </p:embeddedFont>
    <p:embeddedFont>
      <p:font typeface="Gill Sans MT" panose="020B0502020104020203"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06" d="100"/>
          <a:sy n="106" d="100"/>
        </p:scale>
        <p:origin x="132" y="41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10EDD3C7-9C48-4D06-8278-CA1C6D237A21}"/>
    <pc:docChg chg="modSld">
      <pc:chgData name="Ilpo Halonen" userId="9cf957c2b54dfd88" providerId="LiveId" clId="{10EDD3C7-9C48-4D06-8278-CA1C6D237A21}" dt="2023-09-16T16:05:59.406" v="1" actId="20577"/>
      <pc:docMkLst>
        <pc:docMk/>
      </pc:docMkLst>
      <pc:sldChg chg="modSp mod">
        <pc:chgData name="Ilpo Halonen" userId="9cf957c2b54dfd88" providerId="LiveId" clId="{10EDD3C7-9C48-4D06-8278-CA1C6D237A21}" dt="2023-09-16T16:05:59.406" v="1" actId="20577"/>
        <pc:sldMkLst>
          <pc:docMk/>
          <pc:sldMk cId="1652133998" sldId="256"/>
        </pc:sldMkLst>
        <pc:spChg chg="mod">
          <ac:chgData name="Ilpo Halonen" userId="9cf957c2b54dfd88" providerId="LiveId" clId="{10EDD3C7-9C48-4D06-8278-CA1C6D237A21}" dt="2023-09-16T16:05:59.406" v="1" actId="20577"/>
          <ac:spMkLst>
            <pc:docMk/>
            <pc:sldMk cId="1652133998" sldId="25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9F22C6E-3723-4E9D-B715-B4CDC02E973B}" type="datetime1">
              <a:rPr lang="fi-FI" smtClean="0"/>
              <a:t>16.9.2023</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fi-FI"/>
              <a:t>‹#›</a:t>
            </a:fld>
            <a:endParaRPr lang="fi-FI"/>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D3A6E1-5FB9-4169-8457-B5F4CF297F11}" type="datetime1">
              <a:rPr lang="fi-FI" noProof="0" smtClean="0"/>
              <a:t>16.9.2023</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fi-FI" noProof="0"/>
              <a:t>‹#›</a:t>
            </a:fld>
            <a:endParaRPr lang="fi-FI"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b="1" i="1">
                <a:latin typeface="Arial" pitchFamily="34" charset="0"/>
                <a:cs typeface="Arial" pitchFamily="34" charset="0"/>
              </a:rPr>
              <a:t>MUISTIINPANO:</a:t>
            </a:r>
          </a:p>
          <a:p>
            <a:pPr rtl="0"/>
            <a:r>
              <a:rPr lang="fi-FI" i="1">
                <a:latin typeface="Arial" pitchFamily="34" charset="0"/>
                <a:cs typeface="Arial" pitchFamily="34" charset="0"/>
              </a:rPr>
              <a:t>Jos haluat muuttaa tämän dian kuvaa, valitse kuva ja poista se. Napsauta sitten paikkamerkissä olevaa kuvan kuvaketta, niin pääset lisäämään oman kuvasi.</a:t>
            </a:r>
          </a:p>
        </p:txBody>
      </p:sp>
      <p:sp>
        <p:nvSpPr>
          <p:cNvPr id="4" name="Dian numeron paikkamerkki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fi-FI"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rtl="0"/>
            <a:fld id="{DE89FE66-E5F5-4FBC-9ABC-B9AC8E00E3F6}" type="datetime1">
              <a:rPr lang="fi-FI" noProof="0" smtClean="0"/>
              <a:t>16.9.2023</a:t>
            </a:fld>
            <a:endParaRPr lang="fi-FI" noProof="0"/>
          </a:p>
        </p:txBody>
      </p:sp>
      <p:sp>
        <p:nvSpPr>
          <p:cNvPr id="5" name="Footer Placeholder 4"/>
          <p:cNvSpPr>
            <a:spLocks noGrp="1"/>
          </p:cNvSpPr>
          <p:nvPr>
            <p:ph type="ftr" sz="quarter" idx="11"/>
          </p:nvPr>
        </p:nvSpPr>
        <p:spPr>
          <a:xfrm>
            <a:off x="2416500" y="329307"/>
            <a:ext cx="4973915" cy="309201"/>
          </a:xfrm>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a:xfrm>
            <a:off x="1437664" y="798973"/>
            <a:ext cx="811019" cy="503578"/>
          </a:xfrm>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35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42920D6C-4C18-4481-8B79-0C04769E9530}"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98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DD9D068A-FE86-4B75-BBE1-98FA42EEDA4D}"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44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rtl="0"/>
            <a:fld id="{42B0BAC8-73C9-46AC-A863-12A621A87B23}" type="datetime1">
              <a:rPr lang="fi-FI" noProof="0" smtClean="0"/>
              <a:t>16.9.2023</a:t>
            </a:fld>
            <a:endParaRPr lang="fi-FI" noProof="0"/>
          </a:p>
        </p:txBody>
      </p:sp>
      <p:sp>
        <p:nvSpPr>
          <p:cNvPr id="5" name="Footer Placeholder 4"/>
          <p:cNvSpPr>
            <a:spLocks noGrp="1"/>
          </p:cNvSpPr>
          <p:nvPr>
            <p:ph type="ftr" sz="quarter" idx="11"/>
          </p:nvPr>
        </p:nvSpPr>
        <p:spPr>
          <a:xfrm>
            <a:off x="2416500" y="329307"/>
            <a:ext cx="4973915" cy="309201"/>
          </a:xfrm>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a:xfrm>
            <a:off x="1437664" y="798973"/>
            <a:ext cx="811019" cy="503578"/>
          </a:xfrm>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27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FFDAC573-586B-49CC-86FA-8FF81959F3AD}"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26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pPr rtl="0"/>
            <a:fld id="{4C792B2C-248A-4960-9E0F-8A88D5AD788B}"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25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fld id="{4797A420-5D4D-4C78-8A47-D332AE3D477F}" type="datetime1">
              <a:rPr lang="fi-FI" noProof="0" smtClean="0"/>
              <a:t>16.9.2023</a:t>
            </a:fld>
            <a:endParaRPr lang="fi-FI" noProof="0"/>
          </a:p>
        </p:txBody>
      </p:sp>
      <p:sp>
        <p:nvSpPr>
          <p:cNvPr id="6" name="Footer Placeholder 5"/>
          <p:cNvSpPr>
            <a:spLocks noGrp="1"/>
          </p:cNvSpPr>
          <p:nvPr>
            <p:ph type="ftr" sz="quarter" idx="11"/>
          </p:nvPr>
        </p:nvSpPr>
        <p:spPr/>
        <p:txBody>
          <a:bodyPr/>
          <a:lstStyle/>
          <a:p>
            <a:pPr rtl="0"/>
            <a:r>
              <a:rPr lang="fi-FI" noProof="0"/>
              <a:t>Syksy 2023 Tieteen filosofia ilpo.halonen@aalto.fi</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443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6272EBB0-1DC0-45F8-B5C8-65D50E304A1C}" type="datetime1">
              <a:rPr lang="fi-FI" noProof="0" smtClean="0"/>
              <a:t>16.9.2023</a:t>
            </a:fld>
            <a:endParaRPr lang="fi-FI" noProof="0"/>
          </a:p>
        </p:txBody>
      </p:sp>
      <p:sp>
        <p:nvSpPr>
          <p:cNvPr id="8" name="Footer Placeholder 7"/>
          <p:cNvSpPr>
            <a:spLocks noGrp="1"/>
          </p:cNvSpPr>
          <p:nvPr>
            <p:ph type="ftr" sz="quarter" idx="11"/>
          </p:nvPr>
        </p:nvSpPr>
        <p:spPr/>
        <p:txBody>
          <a:bodyPr/>
          <a:lstStyle/>
          <a:p>
            <a:pPr rtl="0"/>
            <a:r>
              <a:rPr lang="fi-FI" noProof="0"/>
              <a:t>Syksy 2023 Tieteen filosofia ilpo.halonen@aalto.fi</a:t>
            </a:r>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662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fld id="{0A1724A7-02C8-4EB2-8A89-2740863B6C7D}" type="datetime1">
              <a:rPr lang="fi-FI" noProof="0" smtClean="0"/>
              <a:t>16.9.2023</a:t>
            </a:fld>
            <a:endParaRPr lang="fi-FI" noProof="0"/>
          </a:p>
        </p:txBody>
      </p:sp>
      <p:sp>
        <p:nvSpPr>
          <p:cNvPr id="4" name="Footer Placeholder 3"/>
          <p:cNvSpPr>
            <a:spLocks noGrp="1"/>
          </p:cNvSpPr>
          <p:nvPr>
            <p:ph type="ftr" sz="quarter" idx="11"/>
          </p:nvPr>
        </p:nvSpPr>
        <p:spPr/>
        <p:txBody>
          <a:bodyPr/>
          <a:lstStyle/>
          <a:p>
            <a:pPr rtl="0"/>
            <a:r>
              <a:rPr lang="fi-FI" noProof="0"/>
              <a:t>Syksy 2023 Tieteen filosofia ilpo.halonen@aalto.fi</a:t>
            </a:r>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591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E575765D-8125-4B7F-999F-576CCD5A4287}" type="datetime1">
              <a:rPr lang="fi-FI" noProof="0" smtClean="0"/>
              <a:t>16.9.2023</a:t>
            </a:fld>
            <a:endParaRPr lang="fi-FI" noProof="0"/>
          </a:p>
        </p:txBody>
      </p:sp>
      <p:sp>
        <p:nvSpPr>
          <p:cNvPr id="3" name="Footer Placeholder 2"/>
          <p:cNvSpPr>
            <a:spLocks noGrp="1"/>
          </p:cNvSpPr>
          <p:nvPr>
            <p:ph type="ftr" sz="quarter" idx="11"/>
          </p:nvPr>
        </p:nvSpPr>
        <p:spPr/>
        <p:txBody>
          <a:bodyPr/>
          <a:lstStyle/>
          <a:p>
            <a:pPr rtl="0"/>
            <a:r>
              <a:rPr lang="fi-FI" noProof="0"/>
              <a:t>Syksy 2023 Tieteen filosofia ilpo.halonen@aalto.fi</a:t>
            </a:r>
          </a:p>
        </p:txBody>
      </p:sp>
      <p:sp>
        <p:nvSpPr>
          <p:cNvPr id="4" name="Slide Number Placeholder 3"/>
          <p:cNvSpPr>
            <a:spLocks noGrp="1"/>
          </p:cNvSpPr>
          <p:nvPr>
            <p:ph type="sldNum" sz="quarter" idx="12"/>
          </p:nvPr>
        </p:nvSpPr>
        <p:spPr/>
        <p:txBody>
          <a:bodyPr/>
          <a:lstStyle/>
          <a:p>
            <a:pPr rtl="0"/>
            <a:fld id="{0FF54DE5-C571-48E8-A5BC-B369434E2F44}" type="slidenum">
              <a:rPr lang="fi-FI" noProof="0" smtClean="0"/>
              <a:t>‹#›</a:t>
            </a:fld>
            <a:endParaRPr lang="fi-FI" noProof="0"/>
          </a:p>
        </p:txBody>
      </p:sp>
    </p:spTree>
    <p:extLst>
      <p:ext uri="{BB962C8B-B14F-4D97-AF65-F5344CB8AC3E}">
        <p14:creationId xmlns:p14="http://schemas.microsoft.com/office/powerpoint/2010/main" val="8195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pPr rtl="0"/>
            <a:fld id="{DA322F9A-9F21-49A7-939E-E8E3DAB93C81}" type="datetime1">
              <a:rPr lang="fi-FI" noProof="0" smtClean="0"/>
              <a:t>16.9.2023</a:t>
            </a:fld>
            <a:endParaRPr lang="fi-FI" noProof="0"/>
          </a:p>
        </p:txBody>
      </p:sp>
      <p:sp>
        <p:nvSpPr>
          <p:cNvPr id="6" name="Footer Placeholder 5"/>
          <p:cNvSpPr>
            <a:spLocks noGrp="1"/>
          </p:cNvSpPr>
          <p:nvPr>
            <p:ph type="ftr" sz="quarter" idx="11"/>
          </p:nvPr>
        </p:nvSpPr>
        <p:spPr/>
        <p:txBody>
          <a:bodyPr/>
          <a:lstStyle/>
          <a:p>
            <a:pPr rtl="0"/>
            <a:r>
              <a:rPr lang="fi-FI" noProof="0"/>
              <a:t>Syksy 2023 Tieteen filosofia ilpo.halonen@aalto.fi</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959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869724BC-4AC8-490B-AF91-8B4A325EDF14}"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5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fld id="{113F3624-53E0-4CA0-BAE2-75E2B0942294}" type="datetime1">
              <a:rPr lang="fi-FI" noProof="0" smtClean="0"/>
              <a:t>16.9.2023</a:t>
            </a:fld>
            <a:endParaRPr lang="fi-FI" noProof="0"/>
          </a:p>
        </p:txBody>
      </p:sp>
      <p:sp>
        <p:nvSpPr>
          <p:cNvPr id="6" name="Footer Placeholder 5"/>
          <p:cNvSpPr>
            <a:spLocks noGrp="1"/>
          </p:cNvSpPr>
          <p:nvPr>
            <p:ph type="ftr" sz="quarter" idx="11"/>
          </p:nvPr>
        </p:nvSpPr>
        <p:spPr>
          <a:xfrm>
            <a:off x="1447382" y="318640"/>
            <a:ext cx="5541004" cy="320931"/>
          </a:xfrm>
        </p:spPr>
        <p:txBody>
          <a:bodyPr/>
          <a:lstStyle/>
          <a:p>
            <a:pPr rtl="0"/>
            <a:r>
              <a:rPr lang="fi-FI" noProof="0"/>
              <a:t>Syksy 2023 Tieteen filosofia ilpo.halonen@aalto.fi</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850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BA41C10D-FA53-4738-8B4D-D104D4CFEA86}"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758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E305230D-83D3-4E49-987E-E3521CB71F3F}"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3455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Otsikkodia ja kuv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fi-FI" noProof="0"/>
              <a:t>Muokkaa otsikon perustyyliä napsauttamalla</a:t>
            </a:r>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11" name="Kuvan paikkamerkki 10" descr="Tyhjä paikkamerkki kuvan lisäämistä varten. Napsauta paikkamerkkiä ja valitse kuva, jonka haluat lisätä."/>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fi-FI" noProof="0"/>
              <a:t>Lisää kuva napsauttamalla kuvaketta</a:t>
            </a:r>
          </a:p>
        </p:txBody>
      </p:sp>
    </p:spTree>
    <p:extLst>
      <p:ext uri="{BB962C8B-B14F-4D97-AF65-F5344CB8AC3E}">
        <p14:creationId xmlns:p14="http://schemas.microsoft.com/office/powerpoint/2010/main" val="82935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pPr rtl="0"/>
            <a:fld id="{D0974A51-A529-4F12-A9FD-6B8F580A183F}" type="datetime1">
              <a:rPr lang="fi-FI" noProof="0" smtClean="0"/>
              <a:t>16.9.2023</a:t>
            </a:fld>
            <a:endParaRPr lang="fi-FI" noProof="0"/>
          </a:p>
        </p:txBody>
      </p:sp>
      <p:sp>
        <p:nvSpPr>
          <p:cNvPr id="5" name="Footer Placeholder 4"/>
          <p:cNvSpPr>
            <a:spLocks noGrp="1"/>
          </p:cNvSpPr>
          <p:nvPr>
            <p:ph type="ftr" sz="quarter" idx="11"/>
          </p:nvPr>
        </p:nvSpPr>
        <p:spPr/>
        <p:txBody>
          <a:bodyPr/>
          <a:lstStyle/>
          <a:p>
            <a:pPr rtl="0"/>
            <a:r>
              <a:rPr lang="fi-FI" noProof="0"/>
              <a:t>Syksy 2023 Tieteen filosofia ilpo.halonen@aalto.fi</a:t>
            </a:r>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2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fld id="{6014FE57-4D83-46C9-A593-D92AFE86725F}" type="datetime1">
              <a:rPr lang="fi-FI" noProof="0" smtClean="0"/>
              <a:t>16.9.2023</a:t>
            </a:fld>
            <a:endParaRPr lang="fi-FI" noProof="0"/>
          </a:p>
        </p:txBody>
      </p:sp>
      <p:sp>
        <p:nvSpPr>
          <p:cNvPr id="6" name="Footer Placeholder 5"/>
          <p:cNvSpPr>
            <a:spLocks noGrp="1"/>
          </p:cNvSpPr>
          <p:nvPr>
            <p:ph type="ftr" sz="quarter" idx="11"/>
          </p:nvPr>
        </p:nvSpPr>
        <p:spPr/>
        <p:txBody>
          <a:bodyPr/>
          <a:lstStyle/>
          <a:p>
            <a:pPr rtl="0"/>
            <a:r>
              <a:rPr lang="fi-FI" noProof="0"/>
              <a:t>Syksy 2023 Tieteen filosofia ilpo.halonen@aalto.fi</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17457B14-8F1E-4ECA-8465-3DED812F5CA0}" type="datetime1">
              <a:rPr lang="fi-FI" noProof="0" smtClean="0"/>
              <a:t>16.9.2023</a:t>
            </a:fld>
            <a:endParaRPr lang="fi-FI" noProof="0"/>
          </a:p>
        </p:txBody>
      </p:sp>
      <p:sp>
        <p:nvSpPr>
          <p:cNvPr id="8" name="Footer Placeholder 7"/>
          <p:cNvSpPr>
            <a:spLocks noGrp="1"/>
          </p:cNvSpPr>
          <p:nvPr>
            <p:ph type="ftr" sz="quarter" idx="11"/>
          </p:nvPr>
        </p:nvSpPr>
        <p:spPr/>
        <p:txBody>
          <a:bodyPr/>
          <a:lstStyle/>
          <a:p>
            <a:pPr rtl="0"/>
            <a:r>
              <a:rPr lang="fi-FI" noProof="0"/>
              <a:t>Syksy 2023 Tieteen filosofia ilpo.halonen@aalto.fi</a:t>
            </a:r>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65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fld id="{A9DB1187-C84E-467E-83C1-2FDB183D869B}" type="datetime1">
              <a:rPr lang="fi-FI" noProof="0" smtClean="0"/>
              <a:t>16.9.2023</a:t>
            </a:fld>
            <a:endParaRPr lang="fi-FI" noProof="0"/>
          </a:p>
        </p:txBody>
      </p:sp>
      <p:sp>
        <p:nvSpPr>
          <p:cNvPr id="4" name="Footer Placeholder 3"/>
          <p:cNvSpPr>
            <a:spLocks noGrp="1"/>
          </p:cNvSpPr>
          <p:nvPr>
            <p:ph type="ftr" sz="quarter" idx="11"/>
          </p:nvPr>
        </p:nvSpPr>
        <p:spPr/>
        <p:txBody>
          <a:bodyPr/>
          <a:lstStyle/>
          <a:p>
            <a:pPr rtl="0"/>
            <a:r>
              <a:rPr lang="fi-FI" noProof="0"/>
              <a:t>Syksy 2023 Tieteen filosofia ilpo.halonen@aalto.fi</a:t>
            </a:r>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F2061F8A-CA66-4C65-AD17-C359E22C583A}" type="datetime1">
              <a:rPr lang="fi-FI" noProof="0" smtClean="0"/>
              <a:t>16.9.2023</a:t>
            </a:fld>
            <a:endParaRPr lang="fi-FI" noProof="0"/>
          </a:p>
        </p:txBody>
      </p:sp>
      <p:sp>
        <p:nvSpPr>
          <p:cNvPr id="3" name="Footer Placeholder 2"/>
          <p:cNvSpPr>
            <a:spLocks noGrp="1"/>
          </p:cNvSpPr>
          <p:nvPr>
            <p:ph type="ftr" sz="quarter" idx="11"/>
          </p:nvPr>
        </p:nvSpPr>
        <p:spPr/>
        <p:txBody>
          <a:bodyPr/>
          <a:lstStyle/>
          <a:p>
            <a:pPr rtl="0"/>
            <a:r>
              <a:rPr lang="fi-FI" noProof="0"/>
              <a:t>Syksy 2023 Tieteen filosofia ilpo.halonen@aalto.fi</a:t>
            </a:r>
          </a:p>
        </p:txBody>
      </p:sp>
      <p:sp>
        <p:nvSpPr>
          <p:cNvPr id="4" name="Slide Number Placeholder 3"/>
          <p:cNvSpPr>
            <a:spLocks noGrp="1"/>
          </p:cNvSpPr>
          <p:nvPr>
            <p:ph type="sldNum" sz="quarter" idx="12"/>
          </p:nvPr>
        </p:nvSpPr>
        <p:spPr/>
        <p:txBody>
          <a:bodyPr/>
          <a:lstStyle/>
          <a:p>
            <a:pPr rtl="0"/>
            <a:fld id="{0FF54DE5-C571-48E8-A5BC-B369434E2F44}" type="slidenum">
              <a:rPr lang="fi-FI" noProof="0" smtClean="0"/>
              <a:t>‹#›</a:t>
            </a:fld>
            <a:endParaRPr lang="fi-FI" noProof="0"/>
          </a:p>
        </p:txBody>
      </p:sp>
    </p:spTree>
    <p:extLst>
      <p:ext uri="{BB962C8B-B14F-4D97-AF65-F5344CB8AC3E}">
        <p14:creationId xmlns:p14="http://schemas.microsoft.com/office/powerpoint/2010/main" val="33217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pPr rtl="0"/>
            <a:fld id="{4C03FB3A-AD23-41EE-8457-E5DE4C7C05CF}" type="datetime1">
              <a:rPr lang="fi-FI" noProof="0" smtClean="0"/>
              <a:t>16.9.2023</a:t>
            </a:fld>
            <a:endParaRPr lang="fi-FI" noProof="0"/>
          </a:p>
        </p:txBody>
      </p:sp>
      <p:sp>
        <p:nvSpPr>
          <p:cNvPr id="6" name="Footer Placeholder 5"/>
          <p:cNvSpPr>
            <a:spLocks noGrp="1"/>
          </p:cNvSpPr>
          <p:nvPr>
            <p:ph type="ftr" sz="quarter" idx="11"/>
          </p:nvPr>
        </p:nvSpPr>
        <p:spPr/>
        <p:txBody>
          <a:bodyPr/>
          <a:lstStyle/>
          <a:p>
            <a:pPr rtl="0"/>
            <a:r>
              <a:rPr lang="fi-FI" noProof="0"/>
              <a:t>Syksy 2023 Tieteen filosofia ilpo.halonen@aalto.fi</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235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fld id="{FDD0AF55-FF05-4C18-9CF8-1E3D2E0ED6C4}" type="datetime1">
              <a:rPr lang="fi-FI" noProof="0" smtClean="0"/>
              <a:t>16.9.2023</a:t>
            </a:fld>
            <a:endParaRPr lang="fi-FI" noProof="0"/>
          </a:p>
        </p:txBody>
      </p:sp>
      <p:sp>
        <p:nvSpPr>
          <p:cNvPr id="6" name="Footer Placeholder 5"/>
          <p:cNvSpPr>
            <a:spLocks noGrp="1"/>
          </p:cNvSpPr>
          <p:nvPr>
            <p:ph type="ftr" sz="quarter" idx="11"/>
          </p:nvPr>
        </p:nvSpPr>
        <p:spPr>
          <a:xfrm>
            <a:off x="1447382" y="318640"/>
            <a:ext cx="5541004" cy="320931"/>
          </a:xfrm>
        </p:spPr>
        <p:txBody>
          <a:bodyPr/>
          <a:lstStyle/>
          <a:p>
            <a:pPr rtl="0"/>
            <a:r>
              <a:rPr lang="fi-FI" noProof="0"/>
              <a:t>Syksy 2023 Tieteen filosofia ilpo.halonen@aalto.fi</a:t>
            </a:r>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28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ABF2B34B-C834-4F33-B056-617524BCBA69}" type="datetime1">
              <a:rPr lang="fi-FI" noProof="0" smtClean="0"/>
              <a:t>16.9.2023</a:t>
            </a:fld>
            <a:endParaRPr lang="fi-FI"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r>
              <a:rPr lang="fi-FI" noProof="0"/>
              <a:t>Syksy 2023 Tieteen filosofia ilpo.halonen@aalto.fi</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06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5C59BDC5-3895-4F6B-89CD-2862C3F7CF6B}" type="datetime1">
              <a:rPr lang="fi-FI" noProof="0" smtClean="0"/>
              <a:t>16.9.2023</a:t>
            </a:fld>
            <a:endParaRPr lang="fi-FI"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r>
              <a:rPr lang="fi-FI" noProof="0"/>
              <a:t>Syksy 2023 Tieteen filosofia ilpo.halonen@aalto.fi</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9015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407406" y="2292094"/>
            <a:ext cx="6431544" cy="2219691"/>
          </a:xfrm>
        </p:spPr>
        <p:txBody>
          <a:bodyPr rtlCol="0" anchor="ctr">
            <a:normAutofit/>
          </a:bodyPr>
          <a:lstStyle/>
          <a:p>
            <a:pPr rtl="0"/>
            <a:r>
              <a:rPr lang="fi-FI" dirty="0"/>
              <a:t>TIETOYHTEISKUNNASTA TOTUUDENJÄLKEISEEN AIKAAN</a:t>
            </a:r>
          </a:p>
        </p:txBody>
      </p:sp>
      <p:sp>
        <p:nvSpPr>
          <p:cNvPr id="7" name="Alaotsikko 6"/>
          <p:cNvSpPr>
            <a:spLocks noGrp="1"/>
          </p:cNvSpPr>
          <p:nvPr>
            <p:ph type="subTitle" idx="1"/>
          </p:nvPr>
        </p:nvSpPr>
        <p:spPr>
          <a:xfrm>
            <a:off x="516048" y="4511784"/>
            <a:ext cx="6322902" cy="955565"/>
          </a:xfrm>
        </p:spPr>
        <p:txBody>
          <a:bodyPr rtlCol="0"/>
          <a:lstStyle/>
          <a:p>
            <a:pPr rtl="0"/>
            <a:r>
              <a:rPr lang="fi-FI" dirty="0">
                <a:latin typeface="Verdana" panose="020B0604030504040204" pitchFamily="34" charset="0"/>
                <a:ea typeface="Verdana" panose="020B0604030504040204" pitchFamily="34" charset="0"/>
              </a:rPr>
              <a:t>Infoisku 4 / Syksy 2023</a:t>
            </a:r>
          </a:p>
        </p:txBody>
      </p:sp>
      <p:pic>
        <p:nvPicPr>
          <p:cNvPr id="4" name="Kuvan paikkamerkki 3" descr="Avoin kirja pöydällä, taustalla sumennettuja hyllyjä, joissa kirjoja"/>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Dian numeron paikkamerkki 5"/>
          <p:cNvSpPr>
            <a:spLocks noGrp="1"/>
          </p:cNvSpPr>
          <p:nvPr>
            <p:ph type="sldNum" sz="quarter" idx="12"/>
          </p:nvPr>
        </p:nvSpPr>
        <p:spPr>
          <a:noFill/>
        </p:spPr>
        <p:txBody>
          <a:bodyPr/>
          <a:lstStyle/>
          <a:p>
            <a:pPr lvl="1"/>
            <a:fld id="{ED201B3D-9348-4EF1-858D-AB1FBA9F023A}" type="slidenum">
              <a:rPr lang="it-IT"/>
              <a:pPr lvl="1"/>
              <a:t>10</a:t>
            </a:fld>
            <a:endParaRPr lang="it-IT"/>
          </a:p>
        </p:txBody>
      </p:sp>
      <p:sp>
        <p:nvSpPr>
          <p:cNvPr id="135170" name="Rectangle 2"/>
          <p:cNvSpPr>
            <a:spLocks noGrp="1" noChangeArrowheads="1"/>
          </p:cNvSpPr>
          <p:nvPr>
            <p:ph type="title"/>
          </p:nvPr>
        </p:nvSpPr>
        <p:spPr/>
        <p:txBody>
          <a:bodyPr/>
          <a:lstStyle/>
          <a:p>
            <a:pPr eaLnBrk="1" hangingPunct="1">
              <a:defRPr/>
            </a:pPr>
            <a:r>
              <a:rPr lang="fi-FI" b="1" dirty="0"/>
              <a:t>Tietoyhteiskunta 1</a:t>
            </a:r>
            <a:endParaRPr lang="en-US" b="1" dirty="0"/>
          </a:p>
        </p:txBody>
      </p:sp>
      <p:sp>
        <p:nvSpPr>
          <p:cNvPr id="49157" name="Rectangle 3"/>
          <p:cNvSpPr>
            <a:spLocks noGrp="1" noChangeArrowheads="1"/>
          </p:cNvSpPr>
          <p:nvPr>
            <p:ph type="body" idx="1"/>
          </p:nvPr>
        </p:nvSpPr>
        <p:spPr/>
        <p:txBody>
          <a:bodyPr>
            <a:normAutofit lnSpcReduction="10000"/>
          </a:bodyPr>
          <a:lstStyle/>
          <a:p>
            <a:pPr eaLnBrk="1" hangingPunct="1">
              <a:spcBef>
                <a:spcPts val="0"/>
              </a:spcBef>
            </a:pPr>
            <a:r>
              <a:rPr lang="fi-FI" dirty="0"/>
              <a:t>Tieto-sanan löysää käyttöä laajentaa se, että kaikkea viestien ja informaation välitystä (niiden totuusarvosta ja perusteltavuudesta riippumatta) on tapana kutsua tiedottamiseksi, jolloin vastaava tieteenala on tiedotusoppi (tosin nykyisin myös viestintä tai viestintätiede).</a:t>
            </a:r>
          </a:p>
          <a:p>
            <a:pPr eaLnBrk="1" hangingPunct="1">
              <a:spcBef>
                <a:spcPts val="0"/>
              </a:spcBef>
            </a:pPr>
            <a:r>
              <a:rPr lang="fi-FI" dirty="0"/>
              <a:t>Ei ihme, että jo 1980-luvulla Suomen uskoteltiin siirtyneen Japanin ja Yhdysvaltojen perässä tietoyhteiskuntaan, kun </a:t>
            </a:r>
            <a:r>
              <a:rPr lang="fi-FI" dirty="0" err="1"/>
              <a:t>Yonedi</a:t>
            </a:r>
            <a:r>
              <a:rPr lang="fi-FI" dirty="0"/>
              <a:t> </a:t>
            </a:r>
            <a:r>
              <a:rPr lang="fi-FI" dirty="0" err="1"/>
              <a:t>Masudan</a:t>
            </a:r>
            <a:r>
              <a:rPr lang="fi-FI" dirty="0"/>
              <a:t> alkuperäinen termi tarkoitti ’viestintäyhteiskuntaa’ tai ’informaatioyhteiskuntaa’. </a:t>
            </a:r>
          </a:p>
          <a:p>
            <a:pPr eaLnBrk="1" hangingPunct="1">
              <a:spcBef>
                <a:spcPts val="0"/>
              </a:spcBef>
            </a:pPr>
            <a:r>
              <a:rPr lang="fi-FI" dirty="0"/>
              <a:t>Kirjassaan </a:t>
            </a:r>
            <a:r>
              <a:rPr lang="fi-FI" i="1" dirty="0"/>
              <a:t>Informaatio, tieto ja yhteiskunta</a:t>
            </a:r>
            <a:r>
              <a:rPr lang="fi-FI" dirty="0"/>
              <a:t> (1989) Ilkka Niiniluoto purki auki ja ryhmitteli  sanojen data, informaatio ja tieto mahdolliset merkitykset - ja näin uskoi lopullisesti murskanneensa muotikeskustelujen harhat.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Dian numeron paikkamerkki 5"/>
          <p:cNvSpPr>
            <a:spLocks noGrp="1"/>
          </p:cNvSpPr>
          <p:nvPr>
            <p:ph type="sldNum" sz="quarter" idx="12"/>
          </p:nvPr>
        </p:nvSpPr>
        <p:spPr>
          <a:noFill/>
        </p:spPr>
        <p:txBody>
          <a:bodyPr/>
          <a:lstStyle/>
          <a:p>
            <a:pPr lvl="1"/>
            <a:fld id="{ED201B3D-9348-4EF1-858D-AB1FBA9F023A}" type="slidenum">
              <a:rPr lang="it-IT"/>
              <a:pPr lvl="1"/>
              <a:t>11</a:t>
            </a:fld>
            <a:endParaRPr lang="it-IT"/>
          </a:p>
        </p:txBody>
      </p:sp>
      <p:sp>
        <p:nvSpPr>
          <p:cNvPr id="135170" name="Rectangle 2"/>
          <p:cNvSpPr>
            <a:spLocks noGrp="1" noChangeArrowheads="1"/>
          </p:cNvSpPr>
          <p:nvPr>
            <p:ph type="title"/>
          </p:nvPr>
        </p:nvSpPr>
        <p:spPr/>
        <p:txBody>
          <a:bodyPr/>
          <a:lstStyle/>
          <a:p>
            <a:pPr eaLnBrk="1" hangingPunct="1">
              <a:defRPr/>
            </a:pPr>
            <a:r>
              <a:rPr lang="fi-FI" b="1" dirty="0"/>
              <a:t>Tietoyhteiskunta 2</a:t>
            </a:r>
            <a:endParaRPr lang="en-US" b="1" dirty="0"/>
          </a:p>
        </p:txBody>
      </p:sp>
      <p:sp>
        <p:nvSpPr>
          <p:cNvPr id="49157" name="Rectangle 3"/>
          <p:cNvSpPr>
            <a:spLocks noGrp="1" noChangeArrowheads="1"/>
          </p:cNvSpPr>
          <p:nvPr>
            <p:ph type="body" idx="1"/>
          </p:nvPr>
        </p:nvSpPr>
        <p:spPr/>
        <p:txBody>
          <a:bodyPr>
            <a:normAutofit/>
          </a:bodyPr>
          <a:lstStyle/>
          <a:p>
            <a:pPr eaLnBrk="1" hangingPunct="1"/>
            <a:r>
              <a:rPr lang="fi-FI" dirty="0"/>
              <a:t>Tekno-optimistinen puhe uudesta uljaasta tietoyhteiskunnasta unohtuikin 1990-luvun lama-Suomessa. </a:t>
            </a:r>
          </a:p>
          <a:p>
            <a:pPr eaLnBrk="1" hangingPunct="1"/>
            <a:r>
              <a:rPr lang="fi-FI" dirty="0"/>
              <a:t>Tasavallan hallitus kuitenkin tammikuussa 1995 julisti Suomen tietoyhteiskunnaksi, jossa joka kouluun ja kirjastoon on saatava tietokoneet ja yhteydet tietoverkkoihin. Jälleen on kyseessä käännös</a:t>
            </a:r>
            <a:r>
              <a:rPr lang="en-US" dirty="0" err="1"/>
              <a:t>virhe</a:t>
            </a:r>
            <a:r>
              <a:rPr lang="en-US" dirty="0"/>
              <a:t>, </a:t>
            </a:r>
            <a:r>
              <a:rPr lang="en-US" dirty="0" err="1"/>
              <a:t>vrt</a:t>
            </a:r>
            <a:r>
              <a:rPr lang="en-US" dirty="0"/>
              <a:t>. ’information society’ ja ’information superhighway’. </a:t>
            </a:r>
          </a:p>
        </p:txBody>
      </p:sp>
    </p:spTree>
    <p:extLst>
      <p:ext uri="{BB962C8B-B14F-4D97-AF65-F5344CB8AC3E}">
        <p14:creationId xmlns:p14="http://schemas.microsoft.com/office/powerpoint/2010/main" val="103876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Dian numeron paikkamerkki 5"/>
          <p:cNvSpPr>
            <a:spLocks noGrp="1"/>
          </p:cNvSpPr>
          <p:nvPr>
            <p:ph type="sldNum" sz="quarter" idx="12"/>
          </p:nvPr>
        </p:nvSpPr>
        <p:spPr>
          <a:noFill/>
        </p:spPr>
        <p:txBody>
          <a:bodyPr/>
          <a:lstStyle/>
          <a:p>
            <a:pPr lvl="1"/>
            <a:fld id="{ED201B3D-9348-4EF1-858D-AB1FBA9F023A}" type="slidenum">
              <a:rPr lang="it-IT"/>
              <a:pPr lvl="1"/>
              <a:t>12</a:t>
            </a:fld>
            <a:endParaRPr lang="it-IT"/>
          </a:p>
        </p:txBody>
      </p:sp>
      <p:sp>
        <p:nvSpPr>
          <p:cNvPr id="135170" name="Rectangle 2"/>
          <p:cNvSpPr>
            <a:spLocks noGrp="1" noChangeArrowheads="1"/>
          </p:cNvSpPr>
          <p:nvPr>
            <p:ph type="title"/>
          </p:nvPr>
        </p:nvSpPr>
        <p:spPr/>
        <p:txBody>
          <a:bodyPr/>
          <a:lstStyle/>
          <a:p>
            <a:pPr eaLnBrk="1" hangingPunct="1">
              <a:defRPr/>
            </a:pPr>
            <a:r>
              <a:rPr lang="fi-FI" b="1" dirty="0"/>
              <a:t>Tietoyhteiskunta 3</a:t>
            </a:r>
            <a:endParaRPr lang="en-US" b="1" dirty="0"/>
          </a:p>
        </p:txBody>
      </p:sp>
      <p:sp>
        <p:nvSpPr>
          <p:cNvPr id="49157" name="Rectangle 3"/>
          <p:cNvSpPr>
            <a:spLocks noGrp="1" noChangeArrowheads="1"/>
          </p:cNvSpPr>
          <p:nvPr>
            <p:ph type="body" idx="1"/>
          </p:nvPr>
        </p:nvSpPr>
        <p:spPr/>
        <p:txBody>
          <a:bodyPr>
            <a:normAutofit lnSpcReduction="10000"/>
          </a:bodyPr>
          <a:lstStyle/>
          <a:p>
            <a:pPr eaLnBrk="1" hangingPunct="1"/>
            <a:r>
              <a:rPr lang="fi-FI" dirty="0"/>
              <a:t>”Huoli tiedon käsitteen rajauksesta ei ole mielestäni mitään puritaanista kielipoliisin työtä. Kyseessä on suuri asia: suhtautuminen antiikin filosofien aloittamaan, valistuksen jatkamaan modernin projektiin. Sokraattinen teesi, jonka mukaan viisaus on tietoa tietämättömyydestä, kehitettiin uudella ajalla ajatukseksi tiedon etsinnästä ja löytämisestä. Descartesin ja </a:t>
            </a:r>
            <a:r>
              <a:rPr lang="fi-FI" dirty="0" err="1"/>
              <a:t>Baconin</a:t>
            </a:r>
            <a:r>
              <a:rPr lang="fi-FI" dirty="0"/>
              <a:t> ohjelman mukaisesti tiede otti tehtäväkseen uuden tiedon lisäämisen. Ihmismielen täyttäminen hyvin perustellulla tiedolla myyttien, uskontojen ja perinteen painolastin sijasta tuli valistuksen kasvatuksellisen ja yhteiskunnallisen ohjelman ytimeksi.”</a:t>
            </a:r>
          </a:p>
          <a:p>
            <a:pPr marL="0" indent="0" eaLnBrk="1" hangingPunct="1">
              <a:buNone/>
            </a:pPr>
            <a:r>
              <a:rPr lang="fi-FI" dirty="0"/>
              <a:t>								Niiniluoto 1996.</a:t>
            </a:r>
            <a:endParaRPr lang="en-US" dirty="0"/>
          </a:p>
        </p:txBody>
      </p:sp>
    </p:spTree>
    <p:extLst>
      <p:ext uri="{BB962C8B-B14F-4D97-AF65-F5344CB8AC3E}">
        <p14:creationId xmlns:p14="http://schemas.microsoft.com/office/powerpoint/2010/main" val="90686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Dian numeron paikkamerkki 5"/>
          <p:cNvSpPr>
            <a:spLocks noGrp="1"/>
          </p:cNvSpPr>
          <p:nvPr>
            <p:ph type="sldNum" sz="quarter" idx="12"/>
          </p:nvPr>
        </p:nvSpPr>
        <p:spPr>
          <a:noFill/>
        </p:spPr>
        <p:txBody>
          <a:bodyPr/>
          <a:lstStyle/>
          <a:p>
            <a:pPr lvl="1"/>
            <a:fld id="{5DFC067F-6699-45EF-9968-C2DD80844D65}" type="slidenum">
              <a:rPr lang="it-IT"/>
              <a:pPr lvl="1"/>
              <a:t>13</a:t>
            </a:fld>
            <a:endParaRPr lang="it-IT"/>
          </a:p>
        </p:txBody>
      </p:sp>
      <p:sp>
        <p:nvSpPr>
          <p:cNvPr id="97282" name="Rectangle 2"/>
          <p:cNvSpPr>
            <a:spLocks noGrp="1" noChangeArrowheads="1"/>
          </p:cNvSpPr>
          <p:nvPr>
            <p:ph type="title"/>
          </p:nvPr>
        </p:nvSpPr>
        <p:spPr/>
        <p:txBody>
          <a:bodyPr/>
          <a:lstStyle/>
          <a:p>
            <a:pPr eaLnBrk="1" hangingPunct="1">
              <a:defRPr/>
            </a:pPr>
            <a:r>
              <a:rPr lang="fi-FI" b="1" dirty="0"/>
              <a:t>Tietoyhteiskunnasta totuudenjälkeiseen aikaan ?</a:t>
            </a:r>
            <a:endParaRPr lang="en-US" b="1" dirty="0"/>
          </a:p>
        </p:txBody>
      </p:sp>
      <p:sp>
        <p:nvSpPr>
          <p:cNvPr id="97283" name="Rectangle 3"/>
          <p:cNvSpPr>
            <a:spLocks noGrp="1" noChangeArrowheads="1"/>
          </p:cNvSpPr>
          <p:nvPr>
            <p:ph type="body" idx="1"/>
          </p:nvPr>
        </p:nvSpPr>
        <p:spPr/>
        <p:txBody>
          <a:bodyPr>
            <a:normAutofit/>
          </a:bodyPr>
          <a:lstStyle/>
          <a:p>
            <a:pPr eaLnBrk="1" hangingPunct="1"/>
            <a:r>
              <a:rPr lang="fi-FI" dirty="0"/>
              <a:t>Totuudenjälkeisyys (engl. </a:t>
            </a:r>
            <a:r>
              <a:rPr lang="fi-FI" i="1" dirty="0"/>
              <a:t>post-</a:t>
            </a:r>
            <a:r>
              <a:rPr lang="fi-FI" i="1" dirty="0" err="1"/>
              <a:t>truth</a:t>
            </a:r>
            <a:r>
              <a:rPr lang="fi-FI" dirty="0"/>
              <a:t>) tarkoittaa Oxfordin englannin kielen sanakirjan mukaan ”olosuhteita, joissa objektiiviset faktat vaikuttavat yleiseen mielipiteeseen vähemmän kuin tunteisiin ja henkilökohtaisiin vakaumuksiin vetoaminen”.</a:t>
            </a:r>
          </a:p>
          <a:p>
            <a:r>
              <a:rPr lang="fi-FI" dirty="0"/>
              <a:t>Termin ’totuudenjälkeinen politiikka’ käyttö laajeni erityisesti vuonna 2016 Yhdysvalloissa presidentinvaalien aikaan ja </a:t>
            </a:r>
            <a:r>
              <a:rPr lang="fi-FI" dirty="0" err="1"/>
              <a:t>Britannissa</a:t>
            </a:r>
            <a:r>
              <a:rPr lang="fi-FI" dirty="0"/>
              <a:t> Brexit-äänestyksen aikaan.</a:t>
            </a:r>
          </a:p>
          <a:p>
            <a:r>
              <a:rPr lang="fi-FI" dirty="0"/>
              <a:t>Oxfordin sanakirja valitsikin englanninkielisen sanan ”totuudenjälkeinen” vuoden 2016 sanaksi</a:t>
            </a:r>
          </a:p>
          <a:p>
            <a:pPr eaLnBrk="1" hangingPunct="1"/>
            <a:endParaRPr lang="en-US" dirty="0"/>
          </a:p>
        </p:txBody>
      </p:sp>
    </p:spTree>
    <p:extLst>
      <p:ext uri="{BB962C8B-B14F-4D97-AF65-F5344CB8AC3E}">
        <p14:creationId xmlns:p14="http://schemas.microsoft.com/office/powerpoint/2010/main" val="406651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1000" fill="hold"/>
                                        <p:tgtEl>
                                          <p:spTgt spid="9728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72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1000" fill="hold"/>
                                        <p:tgtEl>
                                          <p:spTgt spid="9728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972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1000" fill="hold"/>
                                        <p:tgtEl>
                                          <p:spTgt spid="9728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728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13" name="Picture 1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5" name="Straight Connector 1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19" name="Rectangle 118">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451580" y="804520"/>
            <a:ext cx="5550355" cy="1049235"/>
          </a:xfrm>
        </p:spPr>
        <p:txBody>
          <a:bodyPr vert="horz" lIns="91440" tIns="45720" rIns="91440" bIns="45720" rtlCol="0" anchor="t">
            <a:normAutofit/>
          </a:bodyPr>
          <a:lstStyle/>
          <a:p>
            <a:br>
              <a:rPr lang="en-US" sz="2200" dirty="0"/>
            </a:br>
            <a:r>
              <a:rPr lang="en-US" sz="2200" dirty="0" err="1"/>
              <a:t>kirjallisuutta</a:t>
            </a:r>
            <a:r>
              <a:rPr lang="en-US" sz="2200" dirty="0"/>
              <a:t> 1</a:t>
            </a:r>
            <a:br>
              <a:rPr lang="en-US" sz="2200" dirty="0"/>
            </a:br>
            <a:endParaRPr lang="en-US" sz="2200" dirty="0"/>
          </a:p>
        </p:txBody>
      </p:sp>
      <p:sp>
        <p:nvSpPr>
          <p:cNvPr id="5" name="Dian numeron paikkamerkki 4">
            <a:extLst>
              <a:ext uri="{FF2B5EF4-FFF2-40B4-BE49-F238E27FC236}">
                <a16:creationId xmlns:a16="http://schemas.microsoft.com/office/drawing/2014/main" id="{813DA495-CF69-48A2-B2DB-4B416C196B4B}"/>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0FF54DE5-C571-48E8-A5BC-B369434E2F44}" type="slidenum">
              <a:rPr lang="en-US" noProof="0" smtClean="0"/>
              <a:pPr>
                <a:lnSpc>
                  <a:spcPct val="90000"/>
                </a:lnSpc>
                <a:spcAft>
                  <a:spcPts val="600"/>
                </a:spcAft>
              </a:pPr>
              <a:t>14</a:t>
            </a:fld>
            <a:endParaRPr lang="en-US" noProof="0"/>
          </a:p>
        </p:txBody>
      </p:sp>
      <p:sp>
        <p:nvSpPr>
          <p:cNvPr id="123" name="Rectangle 122">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marL="285750" indent="-228600">
              <a:lnSpc>
                <a:spcPct val="110000"/>
              </a:lnSpc>
              <a:spcAft>
                <a:spcPts val="800"/>
              </a:spcAft>
              <a:buFont typeface="Arial" panose="020B0604020202020204" pitchFamily="34" charset="0"/>
              <a:buChar char="•"/>
            </a:pPr>
            <a:r>
              <a:rPr lang="en-US" sz="1500"/>
              <a:t>Baggini, Julian ja Peter S. Fosl, </a:t>
            </a:r>
            <a:r>
              <a:rPr lang="en-US" sz="1500" i="1"/>
              <a:t>Ajattelun pikkujättiläinen</a:t>
            </a:r>
            <a:r>
              <a:rPr lang="en-US" sz="1500"/>
              <a:t>, niin &amp; näin, Tampere 2013.</a:t>
            </a:r>
          </a:p>
          <a:p>
            <a:pPr marL="285750" indent="-228600">
              <a:lnSpc>
                <a:spcPct val="110000"/>
              </a:lnSpc>
              <a:spcAft>
                <a:spcPts val="800"/>
              </a:spcAft>
              <a:buFont typeface="Arial" panose="020B0604020202020204" pitchFamily="34" charset="0"/>
              <a:buChar char="•"/>
            </a:pPr>
            <a:r>
              <a:rPr lang="en-US" sz="1500"/>
              <a:t>Cohen, Martin, </a:t>
            </a:r>
            <a:r>
              <a:rPr lang="en-US" sz="1500" i="1"/>
              <a:t>Wittgenstein’s Beetle and Other Classic Thought Experiments</a:t>
            </a:r>
            <a:r>
              <a:rPr lang="en-US" sz="1500"/>
              <a:t>, Blackwell Publishing 2005.</a:t>
            </a:r>
          </a:p>
          <a:p>
            <a:pPr marL="285750" indent="-228600">
              <a:lnSpc>
                <a:spcPct val="110000"/>
              </a:lnSpc>
              <a:spcAft>
                <a:spcPts val="800"/>
              </a:spcAft>
              <a:buFont typeface="Arial" panose="020B0604020202020204" pitchFamily="34" charset="0"/>
              <a:buChar char="•"/>
            </a:pPr>
            <a:r>
              <a:rPr lang="en-US" sz="1500"/>
              <a:t>Hellsten, Sirkku ja Markus Lammenranta (toim.), </a:t>
            </a:r>
            <a:r>
              <a:rPr lang="en-US" sz="1500" i="1"/>
              <a:t>Ajatus 53. Teemanumero "Tieto"</a:t>
            </a:r>
            <a:r>
              <a:rPr lang="en-US" sz="1500"/>
              <a:t>, Suomen Filosofisen Yhdistyksen vuosikirja 1996.</a:t>
            </a:r>
          </a:p>
          <a:p>
            <a:pPr marL="285750" indent="-228600">
              <a:lnSpc>
                <a:spcPct val="110000"/>
              </a:lnSpc>
              <a:spcAft>
                <a:spcPts val="800"/>
              </a:spcAft>
              <a:buFont typeface="Arial" panose="020B0604020202020204" pitchFamily="34" charset="0"/>
              <a:buChar char="•"/>
            </a:pPr>
            <a:r>
              <a:rPr lang="en-US" sz="1500"/>
              <a:t>Niiniluoto, Ilkka, </a:t>
            </a:r>
            <a:r>
              <a:rPr lang="en-US" sz="1500" i="1"/>
              <a:t>Informaatio, tieto ja yhteiskunta. Filosofinen käsiteanalyysi</a:t>
            </a:r>
            <a:r>
              <a:rPr lang="en-US" sz="1500"/>
              <a:t>, Valtion painatuskeskus, Helsinki 1989 (5. täyd. painos 1996).</a:t>
            </a:r>
          </a:p>
          <a:p>
            <a:pPr marL="285750" indent="-228600">
              <a:lnSpc>
                <a:spcPct val="110000"/>
              </a:lnSpc>
              <a:spcAft>
                <a:spcPts val="800"/>
              </a:spcAft>
              <a:buFont typeface="Arial" panose="020B0604020202020204" pitchFamily="34" charset="0"/>
              <a:buChar char="•"/>
            </a:pPr>
            <a:endParaRPr lang="en-US" sz="1500"/>
          </a:p>
          <a:p>
            <a:pPr marL="285750" indent="-228600">
              <a:lnSpc>
                <a:spcPct val="110000"/>
              </a:lnSpc>
              <a:spcAft>
                <a:spcPts val="800"/>
              </a:spcAft>
              <a:buFont typeface="Arial" panose="020B0604020202020204" pitchFamily="34" charset="0"/>
              <a:buChar char="•"/>
            </a:pPr>
            <a:endParaRPr lang="en-US" sz="1500"/>
          </a:p>
          <a:p>
            <a:pPr marL="285750" indent="-228600">
              <a:lnSpc>
                <a:spcPct val="110000"/>
              </a:lnSpc>
              <a:spcAft>
                <a:spcPts val="800"/>
              </a:spcAft>
              <a:buFont typeface="Arial" panose="020B0604020202020204" pitchFamily="34" charset="0"/>
              <a:buChar char="•"/>
            </a:pPr>
            <a:endParaRPr lang="en-US" sz="1500"/>
          </a:p>
          <a:p>
            <a:pPr marL="180000" indent="-228600">
              <a:lnSpc>
                <a:spcPct val="110000"/>
              </a:lnSpc>
              <a:spcBef>
                <a:spcPts val="0"/>
              </a:spcBef>
              <a:buFont typeface="Arial" panose="020B0604020202020204" pitchFamily="34" charset="0"/>
              <a:buChar char="•"/>
            </a:pPr>
            <a:endParaRPr lang="en-US" sz="1500"/>
          </a:p>
          <a:p>
            <a:pPr indent="-228600">
              <a:lnSpc>
                <a:spcPct val="110000"/>
              </a:lnSpc>
              <a:buFont typeface="Arial" panose="020B0604020202020204" pitchFamily="34" charset="0"/>
              <a:buChar char="•"/>
            </a:pPr>
            <a:endParaRPr lang="en-US" sz="1500"/>
          </a:p>
        </p:txBody>
      </p:sp>
      <p:grpSp>
        <p:nvGrpSpPr>
          <p:cNvPr id="125" name="Group 124">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26" name="Rectangle 125">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984" r="478" b="-4"/>
          <a:stretch/>
        </p:blipFill>
        <p:spPr>
          <a:xfrm>
            <a:off x="7964357" y="914766"/>
            <a:ext cx="3097062" cy="4277719"/>
          </a:xfrm>
          <a:prstGeom prst="rect">
            <a:avLst/>
          </a:prstGeom>
        </p:spPr>
      </p:pic>
      <p:pic>
        <p:nvPicPr>
          <p:cNvPr id="129" name="Picture 128">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1" name="Straight Connector 130">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3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13" name="Picture 1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5" name="Straight Connector 1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19" name="Rectangle 118">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451580" y="804520"/>
            <a:ext cx="5550355" cy="1049235"/>
          </a:xfrm>
        </p:spPr>
        <p:txBody>
          <a:bodyPr vert="horz" lIns="91440" tIns="45720" rIns="91440" bIns="45720" rtlCol="0" anchor="t">
            <a:normAutofit/>
          </a:bodyPr>
          <a:lstStyle/>
          <a:p>
            <a:br>
              <a:rPr lang="en-US" sz="2200" dirty="0"/>
            </a:br>
            <a:r>
              <a:rPr lang="en-US" sz="2200" dirty="0" err="1"/>
              <a:t>kirjallisuutta</a:t>
            </a:r>
            <a:r>
              <a:rPr lang="en-US" sz="2200" dirty="0"/>
              <a:t> 2</a:t>
            </a:r>
            <a:br>
              <a:rPr lang="en-US" sz="2200" dirty="0"/>
            </a:br>
            <a:endParaRPr lang="en-US" sz="2200" dirty="0"/>
          </a:p>
        </p:txBody>
      </p:sp>
      <p:sp>
        <p:nvSpPr>
          <p:cNvPr id="5" name="Dian numeron paikkamerkki 4">
            <a:extLst>
              <a:ext uri="{FF2B5EF4-FFF2-40B4-BE49-F238E27FC236}">
                <a16:creationId xmlns:a16="http://schemas.microsoft.com/office/drawing/2014/main" id="{813DA495-CF69-48A2-B2DB-4B416C196B4B}"/>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0FF54DE5-C571-48E8-A5BC-B369434E2F44}" type="slidenum">
              <a:rPr lang="en-US" noProof="0" smtClean="0"/>
              <a:pPr>
                <a:lnSpc>
                  <a:spcPct val="90000"/>
                </a:lnSpc>
                <a:spcAft>
                  <a:spcPts val="600"/>
                </a:spcAft>
              </a:pPr>
              <a:t>15</a:t>
            </a:fld>
            <a:endParaRPr lang="en-US" noProof="0"/>
          </a:p>
        </p:txBody>
      </p:sp>
      <p:sp>
        <p:nvSpPr>
          <p:cNvPr id="123" name="Rectangle 122">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marL="285750" indent="-228600">
              <a:lnSpc>
                <a:spcPct val="110000"/>
              </a:lnSpc>
              <a:spcAft>
                <a:spcPts val="800"/>
              </a:spcAft>
              <a:buFont typeface="Arial" panose="020B0604020202020204" pitchFamily="34" charset="0"/>
              <a:buChar char="•"/>
            </a:pPr>
            <a:r>
              <a:rPr lang="en-US" sz="1500" dirty="0" err="1"/>
              <a:t>Vuoden</a:t>
            </a:r>
            <a:r>
              <a:rPr lang="en-US" sz="1500" dirty="0"/>
              <a:t> 2021 </a:t>
            </a:r>
            <a:r>
              <a:rPr lang="en-US" sz="1500" dirty="0" err="1"/>
              <a:t>Tieteen</a:t>
            </a:r>
            <a:r>
              <a:rPr lang="en-US" sz="1500" dirty="0"/>
              <a:t> </a:t>
            </a:r>
            <a:r>
              <a:rPr lang="en-US" sz="1500" dirty="0" err="1"/>
              <a:t>päivien</a:t>
            </a:r>
            <a:r>
              <a:rPr lang="en-US" sz="1500" dirty="0"/>
              <a:t> </a:t>
            </a:r>
            <a:r>
              <a:rPr lang="en-US" sz="1500" dirty="0" err="1"/>
              <a:t>julkaisu</a:t>
            </a:r>
            <a:r>
              <a:rPr lang="en-US" sz="1500" dirty="0"/>
              <a:t>:</a:t>
            </a:r>
          </a:p>
          <a:p>
            <a:pPr marL="285750" indent="-228600">
              <a:lnSpc>
                <a:spcPct val="110000"/>
              </a:lnSpc>
              <a:spcAft>
                <a:spcPts val="800"/>
              </a:spcAft>
              <a:buFont typeface="Arial" panose="020B0604020202020204" pitchFamily="34" charset="0"/>
              <a:buChar char="•"/>
            </a:pPr>
            <a:r>
              <a:rPr lang="fi-FI" sz="1500" dirty="0"/>
              <a:t>Hetemäki, Ilari, Kuusisto, Anna-Kaisa, Lähteenmäki, Mari, </a:t>
            </a:r>
            <a:r>
              <a:rPr lang="fi-FI" sz="1500" dirty="0" err="1"/>
              <a:t>Väliverronen</a:t>
            </a:r>
            <a:r>
              <a:rPr lang="fi-FI" sz="1500" dirty="0"/>
              <a:t>, Esa (toim.), </a:t>
            </a:r>
            <a:r>
              <a:rPr lang="fi-FI" sz="1500" i="1" dirty="0"/>
              <a:t>Hyvä ja paha tieto, </a:t>
            </a:r>
            <a:r>
              <a:rPr lang="fi-FI" sz="1500" dirty="0"/>
              <a:t>Gaudeamus</a:t>
            </a:r>
            <a:r>
              <a:rPr lang="fi-FI" sz="1500" i="1" dirty="0"/>
              <a:t> </a:t>
            </a:r>
            <a:r>
              <a:rPr lang="fi-FI" sz="1500" dirty="0"/>
              <a:t>2021</a:t>
            </a:r>
            <a:r>
              <a:rPr lang="fi-FI" sz="1500" i="1" dirty="0"/>
              <a:t>.</a:t>
            </a:r>
          </a:p>
          <a:p>
            <a:pPr marL="285750" indent="-228600">
              <a:lnSpc>
                <a:spcPct val="110000"/>
              </a:lnSpc>
              <a:spcAft>
                <a:spcPts val="800"/>
              </a:spcAft>
              <a:buFont typeface="Arial" panose="020B0604020202020204" pitchFamily="34" charset="0"/>
              <a:buChar char="•"/>
            </a:pPr>
            <a:r>
              <a:rPr lang="fi-FI" sz="1500" dirty="0"/>
              <a:t>Vihma,  Antto, Jarno Hartikainen, Hannu-Pekka Ikäheimo ja Olli </a:t>
            </a:r>
            <a:r>
              <a:rPr lang="fi-FI" sz="1500" dirty="0" err="1"/>
              <a:t>Seuri</a:t>
            </a:r>
            <a:r>
              <a:rPr lang="fi-FI" sz="1500" i="1" dirty="0"/>
              <a:t>, Totuuden jälkeen,  </a:t>
            </a:r>
            <a:r>
              <a:rPr lang="fi-FI" sz="1500" dirty="0"/>
              <a:t>Teos</a:t>
            </a:r>
            <a:r>
              <a:rPr lang="fi-FI" sz="1500" i="1" dirty="0"/>
              <a:t> </a:t>
            </a:r>
            <a:r>
              <a:rPr lang="fi-FI" sz="1500" dirty="0"/>
              <a:t>2018.</a:t>
            </a:r>
            <a:endParaRPr lang="en-US" sz="1500" dirty="0"/>
          </a:p>
          <a:p>
            <a:pPr marL="285750" indent="-228600">
              <a:lnSpc>
                <a:spcPct val="110000"/>
              </a:lnSpc>
              <a:spcAft>
                <a:spcPts val="800"/>
              </a:spcAft>
              <a:buFont typeface="Arial" panose="020B0604020202020204" pitchFamily="34" charset="0"/>
              <a:buChar char="•"/>
            </a:pPr>
            <a:endParaRPr lang="en-US" sz="1500" dirty="0"/>
          </a:p>
          <a:p>
            <a:pPr marL="285750" indent="-228600">
              <a:lnSpc>
                <a:spcPct val="110000"/>
              </a:lnSpc>
              <a:spcAft>
                <a:spcPts val="800"/>
              </a:spcAft>
              <a:buFont typeface="Arial" panose="020B0604020202020204" pitchFamily="34" charset="0"/>
              <a:buChar char="•"/>
            </a:pPr>
            <a:endParaRPr lang="en-US" sz="1500" dirty="0"/>
          </a:p>
          <a:p>
            <a:pPr marL="180000" indent="-228600">
              <a:lnSpc>
                <a:spcPct val="110000"/>
              </a:lnSpc>
              <a:spcBef>
                <a:spcPts val="0"/>
              </a:spcBef>
              <a:buFont typeface="Arial" panose="020B0604020202020204" pitchFamily="34" charset="0"/>
              <a:buChar char="•"/>
            </a:pPr>
            <a:endParaRPr lang="en-US" sz="1500" dirty="0"/>
          </a:p>
          <a:p>
            <a:pPr indent="-228600">
              <a:lnSpc>
                <a:spcPct val="110000"/>
              </a:lnSpc>
              <a:buFont typeface="Arial" panose="020B0604020202020204" pitchFamily="34" charset="0"/>
              <a:buChar char="•"/>
            </a:pPr>
            <a:endParaRPr lang="en-US" sz="1500" dirty="0"/>
          </a:p>
        </p:txBody>
      </p:sp>
      <p:grpSp>
        <p:nvGrpSpPr>
          <p:cNvPr id="125" name="Group 124">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26" name="Rectangle 125">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933" b="5933"/>
          <a:stretch/>
        </p:blipFill>
        <p:spPr>
          <a:xfrm>
            <a:off x="7964357" y="914766"/>
            <a:ext cx="3097062" cy="4277719"/>
          </a:xfrm>
          <a:prstGeom prst="rect">
            <a:avLst/>
          </a:prstGeom>
        </p:spPr>
      </p:pic>
      <p:pic>
        <p:nvPicPr>
          <p:cNvPr id="129" name="Picture 128">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1" name="Straight Connector 130">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18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48C8A6-E1B6-4FF3-87C5-F9E3AFE2A1F5}"/>
              </a:ext>
            </a:extLst>
          </p:cNvPr>
          <p:cNvSpPr>
            <a:spLocks noGrp="1"/>
          </p:cNvSpPr>
          <p:nvPr>
            <p:ph type="title"/>
          </p:nvPr>
        </p:nvSpPr>
        <p:spPr/>
        <p:txBody>
          <a:bodyPr/>
          <a:lstStyle/>
          <a:p>
            <a:r>
              <a:rPr lang="fi-FI" dirty="0"/>
              <a:t>Lähtökohta - </a:t>
            </a:r>
            <a:r>
              <a:rPr lang="fi-FI" sz="3200" i="1" dirty="0"/>
              <a:t>… kun sanat sekoilevat …</a:t>
            </a:r>
            <a:endParaRPr lang="fi-FI" dirty="0"/>
          </a:p>
        </p:txBody>
      </p:sp>
      <p:sp>
        <p:nvSpPr>
          <p:cNvPr id="3" name="Sisällön paikkamerkki 2">
            <a:extLst>
              <a:ext uri="{FF2B5EF4-FFF2-40B4-BE49-F238E27FC236}">
                <a16:creationId xmlns:a16="http://schemas.microsoft.com/office/drawing/2014/main" id="{DE80A918-BE15-4C1E-B1C2-BC06E98E6B79}"/>
              </a:ext>
            </a:extLst>
          </p:cNvPr>
          <p:cNvSpPr>
            <a:spLocks noGrp="1"/>
          </p:cNvSpPr>
          <p:nvPr>
            <p:ph idx="1"/>
          </p:nvPr>
        </p:nvSpPr>
        <p:spPr/>
        <p:txBody>
          <a:bodyPr/>
          <a:lstStyle/>
          <a:p>
            <a:pPr marL="0" indent="0">
              <a:buNone/>
            </a:pPr>
            <a:r>
              <a:rPr lang="fi-FI" dirty="0"/>
              <a:t>Klassinen tiedon käsitteen määritelmä:</a:t>
            </a:r>
          </a:p>
          <a:p>
            <a:r>
              <a:rPr lang="fi-FI" dirty="0"/>
              <a:t>Henkilö A tietää, että p, jos ja vain jos seuraavat ehdot ovat täytetyt:</a:t>
            </a:r>
          </a:p>
          <a:p>
            <a:pPr marL="457200" indent="-457200">
              <a:buFont typeface="+mj-lt"/>
              <a:buAutoNum type="arabicPeriod"/>
            </a:pPr>
            <a:r>
              <a:rPr lang="fi-FI" dirty="0"/>
              <a:t>A uskoo, että p,</a:t>
            </a:r>
          </a:p>
          <a:p>
            <a:pPr marL="457200" indent="-457200">
              <a:buFont typeface="+mj-lt"/>
              <a:buAutoNum type="arabicPeriod"/>
            </a:pPr>
            <a:r>
              <a:rPr lang="fi-FI" dirty="0"/>
              <a:t>A:lla on päteviä perusteita sille väitteelle, että p,</a:t>
            </a:r>
          </a:p>
          <a:p>
            <a:pPr marL="457200" indent="-457200">
              <a:buFont typeface="+mj-lt"/>
              <a:buAutoNum type="arabicPeriod"/>
            </a:pPr>
            <a:r>
              <a:rPr lang="fi-FI" dirty="0"/>
              <a:t>p on tosi.</a:t>
            </a:r>
          </a:p>
          <a:p>
            <a:r>
              <a:rPr lang="fi-FI" dirty="0"/>
              <a:t>Tieto on siis hyvin perusteltu (oikeutettu) tosi uskomus.</a:t>
            </a:r>
          </a:p>
          <a:p>
            <a:endParaRPr lang="fi-FI" dirty="0"/>
          </a:p>
        </p:txBody>
      </p:sp>
      <p:sp>
        <p:nvSpPr>
          <p:cNvPr id="5" name="Dian numeron paikkamerkki 4">
            <a:extLst>
              <a:ext uri="{FF2B5EF4-FFF2-40B4-BE49-F238E27FC236}">
                <a16:creationId xmlns:a16="http://schemas.microsoft.com/office/drawing/2014/main" id="{FD5CBFAF-414F-62F3-78E6-55A4A633AB3E}"/>
              </a:ext>
            </a:extLst>
          </p:cNvPr>
          <p:cNvSpPr>
            <a:spLocks noGrp="1"/>
          </p:cNvSpPr>
          <p:nvPr>
            <p:ph type="sldNum" sz="quarter" idx="12"/>
          </p:nvPr>
        </p:nvSpPr>
        <p:spPr/>
        <p:txBody>
          <a:bodyPr/>
          <a:lstStyle/>
          <a:p>
            <a:pPr rtl="0"/>
            <a:fld id="{0FF54DE5-C571-48E8-A5BC-B369434E2F44}" type="slidenum">
              <a:rPr lang="fi-FI" noProof="0" smtClean="0"/>
              <a:t>2</a:t>
            </a:fld>
            <a:endParaRPr lang="fi-FI" noProof="0"/>
          </a:p>
        </p:txBody>
      </p:sp>
    </p:spTree>
    <p:extLst>
      <p:ext uri="{BB962C8B-B14F-4D97-AF65-F5344CB8AC3E}">
        <p14:creationId xmlns:p14="http://schemas.microsoft.com/office/powerpoint/2010/main" val="235218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Dian numeron paikkamerkki 5"/>
          <p:cNvSpPr>
            <a:spLocks noGrp="1"/>
          </p:cNvSpPr>
          <p:nvPr>
            <p:ph type="sldNum" sz="quarter" idx="12"/>
          </p:nvPr>
        </p:nvSpPr>
        <p:spPr>
          <a:noFill/>
        </p:spPr>
        <p:txBody>
          <a:bodyPr/>
          <a:lstStyle/>
          <a:p>
            <a:pPr lvl="1"/>
            <a:fld id="{69B2D1FE-3150-434C-A96D-C931B6C0409C}" type="slidenum">
              <a:rPr lang="it-IT"/>
              <a:pPr lvl="1"/>
              <a:t>3</a:t>
            </a:fld>
            <a:endParaRPr lang="it-IT"/>
          </a:p>
        </p:txBody>
      </p:sp>
      <p:sp>
        <p:nvSpPr>
          <p:cNvPr id="133122" name="Rectangle 2"/>
          <p:cNvSpPr>
            <a:spLocks noGrp="1" noChangeArrowheads="1"/>
          </p:cNvSpPr>
          <p:nvPr>
            <p:ph type="title"/>
          </p:nvPr>
        </p:nvSpPr>
        <p:spPr/>
        <p:txBody>
          <a:bodyPr>
            <a:normAutofit/>
          </a:bodyPr>
          <a:lstStyle/>
          <a:p>
            <a:pPr eaLnBrk="1" hangingPunct="1">
              <a:defRPr/>
            </a:pPr>
            <a:r>
              <a:rPr lang="en-US" sz="4000" b="1" i="1" dirty="0"/>
              <a:t>DATA, INFORMATION, KNOWLEDGE</a:t>
            </a:r>
          </a:p>
        </p:txBody>
      </p:sp>
      <p:sp>
        <p:nvSpPr>
          <p:cNvPr id="45061" name="Rectangle 3"/>
          <p:cNvSpPr>
            <a:spLocks noGrp="1" noChangeArrowheads="1"/>
          </p:cNvSpPr>
          <p:nvPr>
            <p:ph type="body" idx="1"/>
          </p:nvPr>
        </p:nvSpPr>
        <p:spPr/>
        <p:txBody>
          <a:bodyPr>
            <a:normAutofit fontScale="92500" lnSpcReduction="20000"/>
          </a:bodyPr>
          <a:lstStyle/>
          <a:p>
            <a:pPr eaLnBrk="1" hangingPunct="1">
              <a:spcBef>
                <a:spcPts val="0"/>
              </a:spcBef>
            </a:pPr>
            <a:r>
              <a:rPr lang="fi-FI" sz="2200" dirty="0"/>
              <a:t>Vaikka filosofit ehkä näin haluaisivatkin, he eivät ole voineet pitää keksimäänsä tietoa yksinoikeutenaan. Erityisesti suomen kielessä tämä on johtanut jokseenkin täydelliseen tiedon inflaatioon.  (Ilkka Niiniluoto)</a:t>
            </a:r>
          </a:p>
          <a:p>
            <a:pPr eaLnBrk="1" hangingPunct="1">
              <a:spcBef>
                <a:spcPts val="0"/>
              </a:spcBef>
            </a:pPr>
            <a:r>
              <a:rPr lang="fi-FI" sz="2200" dirty="0"/>
              <a:t>Englannin kielessä kukaan ei sekoittaisi sanoja ’data’, ’</a:t>
            </a:r>
            <a:r>
              <a:rPr lang="fi-FI" sz="2200" dirty="0" err="1"/>
              <a:t>information</a:t>
            </a:r>
            <a:r>
              <a:rPr lang="fi-FI" sz="2200" dirty="0"/>
              <a:t>’ ja ’</a:t>
            </a:r>
            <a:r>
              <a:rPr lang="fi-FI" sz="2200" dirty="0" err="1"/>
              <a:t>knowledge</a:t>
            </a:r>
            <a:r>
              <a:rPr lang="fi-FI" sz="2200" dirty="0"/>
              <a:t>’ toisiinsa.</a:t>
            </a:r>
          </a:p>
          <a:p>
            <a:pPr eaLnBrk="1" hangingPunct="1">
              <a:spcBef>
                <a:spcPts val="0"/>
              </a:spcBef>
            </a:pPr>
            <a:r>
              <a:rPr lang="fi-FI" sz="2200" dirty="0"/>
              <a:t>Suomessa keksittiin 1950-luvulla ryhtyä kutsumaan automaattista datankäsittelyä nimellä ’tietojenkäsittely’ eli ’atk’.</a:t>
            </a:r>
          </a:p>
          <a:p>
            <a:pPr eaLnBrk="1" hangingPunct="1">
              <a:spcBef>
                <a:spcPts val="0"/>
              </a:spcBef>
            </a:pPr>
            <a:r>
              <a:rPr lang="fi-FI" sz="2200" dirty="0"/>
              <a:t>Suomen kielen ’tieto’ on johdos sanasta ’tie’ - onhan tietäminen ja tiedon löytäminen eräänlaista tiellä kulkemista ja tien seuraamista. </a:t>
            </a:r>
          </a:p>
          <a:p>
            <a:pPr eaLnBrk="1" hangingPunct="1">
              <a:spcBef>
                <a:spcPts val="0"/>
              </a:spcBef>
            </a:pPr>
            <a:r>
              <a:rPr lang="fi-FI" sz="2200" dirty="0"/>
              <a:t>Sanasta on vuosien varrella muodostettu lukuisia uudissanoja, kuten ’tiede’ (1800-luvulla), uudempia muun muassa ’tietokone’, ’tietopankki’, ’tietoturva’, ’tietotyö’ ja ’tietoteknologia’. Myös ’tietoyhteiskunta’ putkahti muotisanana kieleen 1980-luvulla.</a:t>
            </a:r>
          </a:p>
          <a:p>
            <a:pPr eaLnBrk="1" hangingPunct="1">
              <a:spcBef>
                <a:spcPts val="0"/>
              </a:spcBef>
            </a:pPr>
            <a:endParaRPr lang="fi-FI" sz="1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Dian numeron paikkamerkki 5"/>
          <p:cNvSpPr>
            <a:spLocks noGrp="1"/>
          </p:cNvSpPr>
          <p:nvPr>
            <p:ph type="sldNum" sz="quarter" idx="12"/>
          </p:nvPr>
        </p:nvSpPr>
        <p:spPr>
          <a:noFill/>
        </p:spPr>
        <p:txBody>
          <a:bodyPr/>
          <a:lstStyle/>
          <a:p>
            <a:pPr lvl="1"/>
            <a:fld id="{69B2D1FE-3150-434C-A96D-C931B6C0409C}" type="slidenum">
              <a:rPr lang="it-IT"/>
              <a:pPr lvl="1"/>
              <a:t>4</a:t>
            </a:fld>
            <a:endParaRPr lang="it-IT"/>
          </a:p>
        </p:txBody>
      </p:sp>
      <p:sp>
        <p:nvSpPr>
          <p:cNvPr id="133122" name="Rectangle 2"/>
          <p:cNvSpPr>
            <a:spLocks noGrp="1" noChangeArrowheads="1"/>
          </p:cNvSpPr>
          <p:nvPr>
            <p:ph type="title"/>
          </p:nvPr>
        </p:nvSpPr>
        <p:spPr/>
        <p:txBody>
          <a:bodyPr>
            <a:normAutofit fontScale="90000"/>
          </a:bodyPr>
          <a:lstStyle/>
          <a:p>
            <a:pPr eaLnBrk="1" hangingPunct="1">
              <a:defRPr/>
            </a:pPr>
            <a:r>
              <a:rPr lang="fi-FI" sz="4000" b="1" i="1" dirty="0"/>
              <a:t>Tietoyhteiskunta - … kun sanat sekoilevat …</a:t>
            </a:r>
            <a:endParaRPr lang="en-US" sz="4000" b="1" i="1" dirty="0"/>
          </a:p>
        </p:txBody>
      </p:sp>
      <p:sp>
        <p:nvSpPr>
          <p:cNvPr id="45061" name="Rectangle 3"/>
          <p:cNvSpPr>
            <a:spLocks noGrp="1" noChangeArrowheads="1"/>
          </p:cNvSpPr>
          <p:nvPr>
            <p:ph type="body" idx="1"/>
          </p:nvPr>
        </p:nvSpPr>
        <p:spPr/>
        <p:txBody>
          <a:bodyPr>
            <a:normAutofit/>
          </a:bodyPr>
          <a:lstStyle/>
          <a:p>
            <a:pPr eaLnBrk="1" hangingPunct="1">
              <a:spcBef>
                <a:spcPts val="0"/>
              </a:spcBef>
            </a:pPr>
            <a:r>
              <a:rPr lang="fi-FI" sz="1900" dirty="0"/>
              <a:t>Automaattista tietojenkäsittelyä suorittavaa konetta (ruotsin ’datamaskin’, sittemmin ’</a:t>
            </a:r>
            <a:r>
              <a:rPr lang="fi-FI" sz="1900" dirty="0" err="1"/>
              <a:t>dator</a:t>
            </a:r>
            <a:r>
              <a:rPr lang="fi-FI" sz="1900" dirty="0"/>
              <a:t>’, englannin ’</a:t>
            </a:r>
            <a:r>
              <a:rPr lang="fi-FI" sz="1900" dirty="0" err="1"/>
              <a:t>computer</a:t>
            </a:r>
            <a:r>
              <a:rPr lang="fi-FI" sz="1900" dirty="0"/>
              <a:t>’, ranskan ’</a:t>
            </a:r>
            <a:r>
              <a:rPr lang="fi-FI" sz="1900" dirty="0" err="1"/>
              <a:t>l’ordinateur</a:t>
            </a:r>
            <a:r>
              <a:rPr lang="fi-FI" sz="1900" dirty="0"/>
              <a:t>’) ryhdyttiin kutsumaan nimellä ”tietokone”.</a:t>
            </a:r>
          </a:p>
          <a:p>
            <a:pPr eaLnBrk="1" hangingPunct="1">
              <a:spcBef>
                <a:spcPts val="0"/>
              </a:spcBef>
            </a:pPr>
            <a:r>
              <a:rPr lang="fi-FI" sz="1900" dirty="0"/>
              <a:t> Vastaava tieteenala oli siten ’tietojenkäsittelyoppi’ – sittemmin ’tietojenkäsittelytiede’.</a:t>
            </a:r>
          </a:p>
          <a:p>
            <a:pPr eaLnBrk="1" hangingPunct="1">
              <a:spcBef>
                <a:spcPts val="0"/>
              </a:spcBef>
            </a:pPr>
            <a:r>
              <a:rPr lang="fi-FI" sz="1900" dirty="0"/>
              <a:t>”Näin Suomeen luotiin turmiollinen puhetapa, jonka mukaan mikä tahansa merkki tai merkkijono, koneessa tai viestimissä kulkeva koodattu aineisto, sähkösysäys tai piipitys, on muka tietoa.” (Niiniluoto 1997.)</a:t>
            </a:r>
          </a:p>
          <a:p>
            <a:pPr eaLnBrk="1" hangingPunct="1">
              <a:spcBef>
                <a:spcPts val="0"/>
              </a:spcBef>
            </a:pPr>
            <a:r>
              <a:rPr lang="fi-FI" sz="1900" dirty="0"/>
              <a:t>Kun tieto on jo tullut tuhlatuksi sanan ’data’ käännöksenä, täytyi sittemmin omaksua sanan ’</a:t>
            </a:r>
            <a:r>
              <a:rPr lang="fi-FI" sz="1900" dirty="0" err="1"/>
              <a:t>knowledge</a:t>
            </a:r>
            <a:r>
              <a:rPr lang="fi-FI" sz="1900" dirty="0"/>
              <a:t>’ vastineeksi joissain yhteyksissä ’tietämys’.</a:t>
            </a:r>
          </a:p>
        </p:txBody>
      </p:sp>
    </p:spTree>
    <p:extLst>
      <p:ext uri="{BB962C8B-B14F-4D97-AF65-F5344CB8AC3E}">
        <p14:creationId xmlns:p14="http://schemas.microsoft.com/office/powerpoint/2010/main" val="64056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08BFE-962C-4B64-885F-721448764765}"/>
              </a:ext>
            </a:extLst>
          </p:cNvPr>
          <p:cNvSpPr>
            <a:spLocks noGrp="1"/>
          </p:cNvSpPr>
          <p:nvPr>
            <p:ph type="title"/>
          </p:nvPr>
        </p:nvSpPr>
        <p:spPr/>
        <p:txBody>
          <a:bodyPr/>
          <a:lstStyle/>
          <a:p>
            <a:r>
              <a:rPr lang="fi-FI" dirty="0"/>
              <a:t>ESKO</a:t>
            </a:r>
          </a:p>
        </p:txBody>
      </p:sp>
      <p:sp>
        <p:nvSpPr>
          <p:cNvPr id="3" name="Sisällön paikkamerkki 2">
            <a:extLst>
              <a:ext uri="{FF2B5EF4-FFF2-40B4-BE49-F238E27FC236}">
                <a16:creationId xmlns:a16="http://schemas.microsoft.com/office/drawing/2014/main" id="{F4C7F941-3F2B-4B93-B43A-CE1688286BAB}"/>
              </a:ext>
            </a:extLst>
          </p:cNvPr>
          <p:cNvSpPr>
            <a:spLocks noGrp="1"/>
          </p:cNvSpPr>
          <p:nvPr>
            <p:ph sz="half" idx="1"/>
          </p:nvPr>
        </p:nvSpPr>
        <p:spPr>
          <a:xfrm>
            <a:off x="1447331" y="2010878"/>
            <a:ext cx="4962522" cy="3448595"/>
          </a:xfrm>
        </p:spPr>
        <p:txBody>
          <a:bodyPr>
            <a:normAutofit/>
          </a:bodyPr>
          <a:lstStyle/>
          <a:p>
            <a:pPr>
              <a:spcBef>
                <a:spcPts val="0"/>
              </a:spcBef>
            </a:pPr>
            <a:r>
              <a:rPr lang="fi-FI" sz="1800" dirty="0"/>
              <a:t>Suomen ensimmäiseksi tietokoneeksi mainitaan yleensä tutkimusprojektina vuonna 1954 alkanut ESKO, Elektroninen </a:t>
            </a:r>
            <a:r>
              <a:rPr lang="fi-FI" sz="1800" dirty="0" err="1"/>
              <a:t>SarjaKOmputaattori</a:t>
            </a:r>
            <a:r>
              <a:rPr lang="fi-FI" sz="1800" dirty="0"/>
              <a:t> (kuva ohessa).</a:t>
            </a:r>
          </a:p>
          <a:p>
            <a:pPr>
              <a:spcBef>
                <a:spcPts val="0"/>
              </a:spcBef>
            </a:pPr>
            <a:r>
              <a:rPr lang="fi-FI" sz="1800" dirty="0"/>
              <a:t>Sen kehitti Teknilliseen korkeakouluun perustettu Matematiikkakonekomitea. </a:t>
            </a:r>
          </a:p>
          <a:p>
            <a:pPr>
              <a:spcBef>
                <a:spcPts val="0"/>
              </a:spcBef>
            </a:pPr>
            <a:r>
              <a:rPr lang="fi-FI" sz="1800" dirty="0"/>
              <a:t>Tuohon aikaan tietokoneista käytettiin suomeksi nimiä ’matematiikkakone’ ja ’sähköaivot’.</a:t>
            </a:r>
          </a:p>
        </p:txBody>
      </p:sp>
      <p:pic>
        <p:nvPicPr>
          <p:cNvPr id="8" name="Sisällön paikkamerkki 7" descr="Kuva, joka sisältää kohteen teksti, tietokone&#10;&#10;Kuvaus luotu automaattisesti">
            <a:extLst>
              <a:ext uri="{FF2B5EF4-FFF2-40B4-BE49-F238E27FC236}">
                <a16:creationId xmlns:a16="http://schemas.microsoft.com/office/drawing/2014/main" id="{FD0FA53C-6461-4F86-9A7A-A4372E53690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8668" y="2030575"/>
            <a:ext cx="4426184" cy="3106037"/>
          </a:xfrm>
        </p:spPr>
      </p:pic>
      <p:sp>
        <p:nvSpPr>
          <p:cNvPr id="6" name="Dian numeron paikkamerkki 5">
            <a:extLst>
              <a:ext uri="{FF2B5EF4-FFF2-40B4-BE49-F238E27FC236}">
                <a16:creationId xmlns:a16="http://schemas.microsoft.com/office/drawing/2014/main" id="{8FF88610-0564-4D4F-B87C-D5ED9B0F62AD}"/>
              </a:ext>
            </a:extLst>
          </p:cNvPr>
          <p:cNvSpPr>
            <a:spLocks noGrp="1"/>
          </p:cNvSpPr>
          <p:nvPr>
            <p:ph type="sldNum" sz="quarter" idx="12"/>
          </p:nvPr>
        </p:nvSpPr>
        <p:spPr/>
        <p:txBody>
          <a:bodyPr/>
          <a:lstStyle/>
          <a:p>
            <a:pPr rtl="0"/>
            <a:fld id="{0FF54DE5-C571-48E8-A5BC-B369434E2F44}" type="slidenum">
              <a:rPr lang="fi-FI" noProof="0" smtClean="0"/>
              <a:pPr rtl="0"/>
              <a:t>5</a:t>
            </a:fld>
            <a:endParaRPr lang="fi-FI" noProof="0"/>
          </a:p>
        </p:txBody>
      </p:sp>
    </p:spTree>
    <p:extLst>
      <p:ext uri="{BB962C8B-B14F-4D97-AF65-F5344CB8AC3E}">
        <p14:creationId xmlns:p14="http://schemas.microsoft.com/office/powerpoint/2010/main" val="294211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8E8698-BC3E-4B27-A54A-A471B3DA6B23}"/>
              </a:ext>
            </a:extLst>
          </p:cNvPr>
          <p:cNvSpPr>
            <a:spLocks noGrp="1"/>
          </p:cNvSpPr>
          <p:nvPr>
            <p:ph type="title"/>
          </p:nvPr>
        </p:nvSpPr>
        <p:spPr>
          <a:xfrm>
            <a:off x="1291079" y="798974"/>
            <a:ext cx="3426691" cy="875918"/>
          </a:xfrm>
        </p:spPr>
        <p:txBody>
          <a:bodyPr>
            <a:normAutofit/>
          </a:bodyPr>
          <a:lstStyle/>
          <a:p>
            <a:r>
              <a:rPr lang="fi-FI" sz="3200" dirty="0"/>
              <a:t>ENSI</a:t>
            </a:r>
          </a:p>
        </p:txBody>
      </p:sp>
      <p:pic>
        <p:nvPicPr>
          <p:cNvPr id="8" name="Sisällön paikkamerkki 7" descr="Kuva, joka sisältää kohteen teksti, henkilö, puku, musta&#10;&#10;Kuvaus luotu automaattisesti">
            <a:extLst>
              <a:ext uri="{FF2B5EF4-FFF2-40B4-BE49-F238E27FC236}">
                <a16:creationId xmlns:a16="http://schemas.microsoft.com/office/drawing/2014/main" id="{93195D10-D756-49DB-8015-A16A97EE74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3488" y="1210773"/>
            <a:ext cx="6013450" cy="3834792"/>
          </a:xfrm>
        </p:spPr>
      </p:pic>
      <p:sp>
        <p:nvSpPr>
          <p:cNvPr id="4" name="Tekstin paikkamerkki 3">
            <a:extLst>
              <a:ext uri="{FF2B5EF4-FFF2-40B4-BE49-F238E27FC236}">
                <a16:creationId xmlns:a16="http://schemas.microsoft.com/office/drawing/2014/main" id="{8580545D-8BC3-4556-8FA6-D0060F0AE453}"/>
              </a:ext>
            </a:extLst>
          </p:cNvPr>
          <p:cNvSpPr>
            <a:spLocks noGrp="1"/>
          </p:cNvSpPr>
          <p:nvPr>
            <p:ph type="body" sz="half" idx="2"/>
          </p:nvPr>
        </p:nvSpPr>
        <p:spPr>
          <a:xfrm>
            <a:off x="1366917" y="2004078"/>
            <a:ext cx="3275013" cy="2248181"/>
          </a:xfrm>
        </p:spPr>
        <p:txBody>
          <a:bodyPr/>
          <a:lstStyle/>
          <a:p>
            <a:r>
              <a:rPr lang="fi-FI" sz="1600" dirty="0"/>
              <a:t>Ensimmäinen toimiva tietokone oli kuitenkin  Postipankin vuonna 1958 hankittu IBM 650, joka sai lempinimekseen ENSI (kuva ohessa). </a:t>
            </a:r>
          </a:p>
          <a:p>
            <a:endParaRPr lang="fi-FI" dirty="0"/>
          </a:p>
        </p:txBody>
      </p:sp>
      <p:sp>
        <p:nvSpPr>
          <p:cNvPr id="6" name="Dian numeron paikkamerkki 5">
            <a:extLst>
              <a:ext uri="{FF2B5EF4-FFF2-40B4-BE49-F238E27FC236}">
                <a16:creationId xmlns:a16="http://schemas.microsoft.com/office/drawing/2014/main" id="{B6CA8950-BEE7-4593-B1C1-AB46E2C04CA2}"/>
              </a:ext>
            </a:extLst>
          </p:cNvPr>
          <p:cNvSpPr>
            <a:spLocks noGrp="1"/>
          </p:cNvSpPr>
          <p:nvPr>
            <p:ph type="sldNum" sz="quarter" idx="12"/>
          </p:nvPr>
        </p:nvSpPr>
        <p:spPr/>
        <p:txBody>
          <a:bodyPr/>
          <a:lstStyle/>
          <a:p>
            <a:pPr rtl="0"/>
            <a:fld id="{0FF54DE5-C571-48E8-A5BC-B369434E2F44}" type="slidenum">
              <a:rPr lang="fi-FI" noProof="0" smtClean="0"/>
              <a:pPr rtl="0"/>
              <a:t>6</a:t>
            </a:fld>
            <a:endParaRPr lang="fi-FI" noProof="0"/>
          </a:p>
        </p:txBody>
      </p:sp>
    </p:spTree>
    <p:extLst>
      <p:ext uri="{BB962C8B-B14F-4D97-AF65-F5344CB8AC3E}">
        <p14:creationId xmlns:p14="http://schemas.microsoft.com/office/powerpoint/2010/main" val="40799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4146" name="Rectangle 2"/>
          <p:cNvSpPr>
            <a:spLocks noGrp="1" noChangeArrowheads="1"/>
          </p:cNvSpPr>
          <p:nvPr>
            <p:ph type="title"/>
          </p:nvPr>
        </p:nvSpPr>
        <p:spPr>
          <a:xfrm>
            <a:off x="1451580" y="804520"/>
            <a:ext cx="4176511" cy="1049235"/>
          </a:xfrm>
        </p:spPr>
        <p:txBody>
          <a:bodyPr>
            <a:normAutofit/>
          </a:bodyPr>
          <a:lstStyle/>
          <a:p>
            <a:pPr eaLnBrk="1" hangingPunct="1">
              <a:defRPr/>
            </a:pPr>
            <a:r>
              <a:rPr lang="fi-FI" b="1"/>
              <a:t>DATA JA INFORMAATIO</a:t>
            </a:r>
            <a:endParaRPr lang="en-US" b="1"/>
          </a:p>
        </p:txBody>
      </p:sp>
      <p:sp>
        <p:nvSpPr>
          <p:cNvPr id="46083" name="Dian numeron paikkamerkki 5"/>
          <p:cNvSpPr>
            <a:spLocks noGrp="1"/>
          </p:cNvSpPr>
          <p:nvPr>
            <p:ph type="sldNum" sz="quarter" idx="12"/>
          </p:nvPr>
        </p:nvSpPr>
        <p:spPr>
          <a:xfrm>
            <a:off x="480060" y="798973"/>
            <a:ext cx="811019" cy="503578"/>
          </a:xfrm>
        </p:spPr>
        <p:txBody>
          <a:bodyPr>
            <a:normAutofit/>
          </a:bodyPr>
          <a:lstStyle/>
          <a:p>
            <a:pPr lvl="1">
              <a:spcAft>
                <a:spcPts val="600"/>
              </a:spcAft>
            </a:pPr>
            <a:fld id="{946F45E8-5AC1-4E54-89EF-71519571FB16}" type="slidenum">
              <a:rPr lang="it-IT"/>
              <a:pPr lvl="1">
                <a:spcAft>
                  <a:spcPts val="600"/>
                </a:spcAft>
              </a:pPr>
              <a:t>7</a:t>
            </a:fld>
            <a:endParaRPr lang="it-IT"/>
          </a:p>
        </p:txBody>
      </p:sp>
      <p:sp>
        <p:nvSpPr>
          <p:cNvPr id="78" name="Rectangle 77">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6085" name="Rectangle 3"/>
          <p:cNvSpPr>
            <a:spLocks noGrp="1" noChangeArrowheads="1"/>
          </p:cNvSpPr>
          <p:nvPr>
            <p:ph type="body" idx="1"/>
          </p:nvPr>
        </p:nvSpPr>
        <p:spPr>
          <a:xfrm>
            <a:off x="1451581" y="2015732"/>
            <a:ext cx="4172212" cy="3450613"/>
          </a:xfrm>
        </p:spPr>
        <p:txBody>
          <a:bodyPr>
            <a:noAutofit/>
          </a:bodyPr>
          <a:lstStyle/>
          <a:p>
            <a:pPr eaLnBrk="1" hangingPunct="1">
              <a:lnSpc>
                <a:spcPct val="110000"/>
              </a:lnSpc>
            </a:pPr>
            <a:r>
              <a:rPr lang="fi-FI" sz="1800" dirty="0"/>
              <a:t>Sana </a:t>
            </a:r>
            <a:r>
              <a:rPr lang="fi-FI" sz="1800" i="1" dirty="0"/>
              <a:t>data </a:t>
            </a:r>
            <a:r>
              <a:rPr lang="fi-FI" sz="1800" dirty="0"/>
              <a:t>tarkoittaa ”annettuja” merkkejä (esim. kirjaimet, koodit, sähkösysäykset, väripisteet, piipitykset) ja merkkijonoja, joita voidaan varastoida ja tallentaa sekä kuljettaa ja välittää paikasta toiseen. </a:t>
            </a:r>
          </a:p>
          <a:p>
            <a:pPr eaLnBrk="1" hangingPunct="1">
              <a:lnSpc>
                <a:spcPct val="110000"/>
              </a:lnSpc>
            </a:pPr>
            <a:r>
              <a:rPr lang="fi-FI" sz="1800" i="1" dirty="0"/>
              <a:t>Informaation </a:t>
            </a:r>
            <a:r>
              <a:rPr lang="fi-FI" sz="1800" dirty="0"/>
              <a:t>käsite liitetään tavallisesti kieleen tai merkkijärjestelmiin: semanttisessa mielessä lause on sitä informatiivisempi mitä enemmän se sanoo tai väittää. …</a:t>
            </a:r>
          </a:p>
        </p:txBody>
      </p:sp>
      <p:pic>
        <p:nvPicPr>
          <p:cNvPr id="3" name="Kuva 2" descr="Kuva, joka sisältää kohteen vanha&#10;&#10;Kuvaus luotu automaattisesti">
            <a:extLst>
              <a:ext uri="{FF2B5EF4-FFF2-40B4-BE49-F238E27FC236}">
                <a16:creationId xmlns:a16="http://schemas.microsoft.com/office/drawing/2014/main" id="{5116F6E4-0B17-4190-96CF-8716B3F8D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641036"/>
            <a:ext cx="4960442" cy="2989855"/>
          </a:xfrm>
          <a:prstGeom prst="rect">
            <a:avLst/>
          </a:prstGeom>
        </p:spPr>
      </p:pic>
      <p:pic>
        <p:nvPicPr>
          <p:cNvPr id="80" name="Picture 79">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 name="Straight Connector 81">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46" name="Rectangle 2"/>
          <p:cNvSpPr>
            <a:spLocks noGrp="1" noChangeArrowheads="1"/>
          </p:cNvSpPr>
          <p:nvPr>
            <p:ph type="title"/>
          </p:nvPr>
        </p:nvSpPr>
        <p:spPr>
          <a:xfrm>
            <a:off x="1451580" y="804519"/>
            <a:ext cx="4325112" cy="1049235"/>
          </a:xfrm>
        </p:spPr>
        <p:txBody>
          <a:bodyPr>
            <a:normAutofit/>
          </a:bodyPr>
          <a:lstStyle/>
          <a:p>
            <a:pPr eaLnBrk="1" hangingPunct="1">
              <a:defRPr/>
            </a:pPr>
            <a:r>
              <a:rPr lang="fi-FI" sz="2800" b="1"/>
              <a:t>DATA JA INFORMAATIO</a:t>
            </a:r>
            <a:endParaRPr lang="en-US" sz="2800" b="1"/>
          </a:p>
        </p:txBody>
      </p:sp>
      <p:sp>
        <p:nvSpPr>
          <p:cNvPr id="46083" name="Dian numeron paikkamerkki 5"/>
          <p:cNvSpPr>
            <a:spLocks noGrp="1"/>
          </p:cNvSpPr>
          <p:nvPr>
            <p:ph type="sldNum" sz="quarter" idx="12"/>
          </p:nvPr>
        </p:nvSpPr>
        <p:spPr>
          <a:xfrm>
            <a:off x="480060" y="798973"/>
            <a:ext cx="811019" cy="503578"/>
          </a:xfrm>
        </p:spPr>
        <p:txBody>
          <a:bodyPr>
            <a:normAutofit/>
          </a:bodyPr>
          <a:lstStyle/>
          <a:p>
            <a:pPr lvl="1">
              <a:spcAft>
                <a:spcPts val="600"/>
              </a:spcAft>
            </a:pPr>
            <a:fld id="{946F45E8-5AC1-4E54-89EF-71519571FB16}" type="slidenum">
              <a:rPr lang="it-IT"/>
              <a:pPr lvl="1">
                <a:spcAft>
                  <a:spcPts val="600"/>
                </a:spcAft>
              </a:pPr>
              <a:t>8</a:t>
            </a:fld>
            <a:endParaRPr lang="it-IT"/>
          </a:p>
        </p:txBody>
      </p:sp>
      <p:cxnSp>
        <p:nvCxnSpPr>
          <p:cNvPr id="76" name="Straight Connector 75">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8" name="Rectangle 77">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6085" name="Rectangle 3"/>
          <p:cNvSpPr>
            <a:spLocks noGrp="1" noChangeArrowheads="1"/>
          </p:cNvSpPr>
          <p:nvPr>
            <p:ph type="body" idx="1"/>
          </p:nvPr>
        </p:nvSpPr>
        <p:spPr>
          <a:xfrm>
            <a:off x="1451579" y="2015732"/>
            <a:ext cx="4325113" cy="4074172"/>
          </a:xfrm>
        </p:spPr>
        <p:txBody>
          <a:bodyPr>
            <a:normAutofit/>
          </a:bodyPr>
          <a:lstStyle/>
          <a:p>
            <a:pPr eaLnBrk="1" hangingPunct="1"/>
            <a:r>
              <a:rPr lang="fi-FI" dirty="0"/>
              <a:t>… Semanttinen informaatio on riippumaton lauseen totuudesta – myös virheet ja valheet voivat olla informaatiosisällöltään suuria, kun taas tautologisen loogisen totuuden informaatiosisältö on nolla. </a:t>
            </a:r>
          </a:p>
          <a:p>
            <a:pPr eaLnBrk="1" hangingPunct="1"/>
            <a:r>
              <a:rPr lang="fi-FI" dirty="0"/>
              <a:t>Sen sijaan tieto eroaa luulosta, erheestä ja arvauksesta (vrt. edellä).</a:t>
            </a:r>
          </a:p>
        </p:txBody>
      </p:sp>
      <p:pic>
        <p:nvPicPr>
          <p:cNvPr id="3" name="Kuva 2" descr="Kuva, joka sisältää kohteen teksti, vanha&#10;&#10;Kuvaus luotu automaattisesti">
            <a:extLst>
              <a:ext uri="{FF2B5EF4-FFF2-40B4-BE49-F238E27FC236}">
                <a16:creationId xmlns:a16="http://schemas.microsoft.com/office/drawing/2014/main" id="{E3C6451E-BD9B-45F1-8A4C-1B5D962972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733" y="1087355"/>
            <a:ext cx="4637119" cy="4719713"/>
          </a:xfrm>
          <a:prstGeom prst="rect">
            <a:avLst/>
          </a:prstGeom>
        </p:spPr>
      </p:pic>
    </p:spTree>
    <p:extLst>
      <p:ext uri="{BB962C8B-B14F-4D97-AF65-F5344CB8AC3E}">
        <p14:creationId xmlns:p14="http://schemas.microsoft.com/office/powerpoint/2010/main" val="364337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E869A3F-CBA4-4BE7-B0F2-DDC26BA640EE}"/>
              </a:ext>
            </a:extLst>
          </p:cNvPr>
          <p:cNvSpPr>
            <a:spLocks noGrp="1"/>
          </p:cNvSpPr>
          <p:nvPr>
            <p:ph type="title"/>
          </p:nvPr>
        </p:nvSpPr>
        <p:spPr>
          <a:xfrm>
            <a:off x="1451580" y="804519"/>
            <a:ext cx="4325112" cy="1049235"/>
          </a:xfrm>
        </p:spPr>
        <p:txBody>
          <a:bodyPr>
            <a:normAutofit fontScale="90000"/>
          </a:bodyPr>
          <a:lstStyle/>
          <a:p>
            <a:r>
              <a:rPr lang="fi-FI" sz="3600" dirty="0"/>
              <a:t>MUTTA: Kielitoimisto</a:t>
            </a:r>
          </a:p>
        </p:txBody>
      </p:sp>
      <p:sp>
        <p:nvSpPr>
          <p:cNvPr id="5" name="Dian numeron paikkamerkki 4">
            <a:extLst>
              <a:ext uri="{FF2B5EF4-FFF2-40B4-BE49-F238E27FC236}">
                <a16:creationId xmlns:a16="http://schemas.microsoft.com/office/drawing/2014/main" id="{2B9EAB70-829B-46F3-8B7E-A4907261262E}"/>
              </a:ext>
            </a:extLst>
          </p:cNvPr>
          <p:cNvSpPr>
            <a:spLocks noGrp="1"/>
          </p:cNvSpPr>
          <p:nvPr>
            <p:ph type="sldNum" sz="quarter" idx="12"/>
          </p:nvPr>
        </p:nvSpPr>
        <p:spPr>
          <a:xfrm>
            <a:off x="480060" y="798973"/>
            <a:ext cx="811019" cy="503578"/>
          </a:xfrm>
        </p:spPr>
        <p:txBody>
          <a:bodyPr>
            <a:normAutofit/>
          </a:bodyPr>
          <a:lstStyle/>
          <a:p>
            <a:pPr rtl="0">
              <a:lnSpc>
                <a:spcPct val="90000"/>
              </a:lnSpc>
              <a:spcAft>
                <a:spcPts val="600"/>
              </a:spcAft>
            </a:pPr>
            <a:fld id="{0FF54DE5-C571-48E8-A5BC-B369434E2F44}" type="slidenum">
              <a:rPr lang="fi-FI" noProof="0" smtClean="0"/>
              <a:pPr rtl="0">
                <a:lnSpc>
                  <a:spcPct val="90000"/>
                </a:lnSpc>
                <a:spcAft>
                  <a:spcPts val="600"/>
                </a:spcAft>
              </a:pPr>
              <a:t>9</a:t>
            </a:fld>
            <a:endParaRPr lang="fi-FI" noProof="0"/>
          </a:p>
        </p:txBody>
      </p:sp>
      <p:cxnSp>
        <p:nvCxnSpPr>
          <p:cNvPr id="16" name="Straight Connector 15">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Content Placeholder 10">
            <a:extLst>
              <a:ext uri="{FF2B5EF4-FFF2-40B4-BE49-F238E27FC236}">
                <a16:creationId xmlns:a16="http://schemas.microsoft.com/office/drawing/2014/main" id="{5BC8A436-D1E8-4F30-8802-DFB0019B90C8}"/>
              </a:ext>
            </a:extLst>
          </p:cNvPr>
          <p:cNvSpPr>
            <a:spLocks noGrp="1"/>
          </p:cNvSpPr>
          <p:nvPr>
            <p:ph idx="1"/>
          </p:nvPr>
        </p:nvSpPr>
        <p:spPr>
          <a:xfrm>
            <a:off x="1289129" y="2015732"/>
            <a:ext cx="5938836" cy="4074172"/>
          </a:xfrm>
        </p:spPr>
        <p:txBody>
          <a:bodyPr>
            <a:noAutofit/>
          </a:bodyPr>
          <a:lstStyle/>
          <a:p>
            <a:pPr>
              <a:spcBef>
                <a:spcPts val="0"/>
              </a:spcBef>
            </a:pPr>
            <a:r>
              <a:rPr lang="en-US" sz="1800" dirty="0" err="1"/>
              <a:t>Suomen</a:t>
            </a:r>
            <a:r>
              <a:rPr lang="en-US" sz="1800" dirty="0"/>
              <a:t> </a:t>
            </a:r>
            <a:r>
              <a:rPr lang="en-US" sz="1800" dirty="0" err="1"/>
              <a:t>kielitoimiston</a:t>
            </a:r>
            <a:r>
              <a:rPr lang="en-US" sz="1800" dirty="0"/>
              <a:t> </a:t>
            </a:r>
            <a:r>
              <a:rPr lang="en-US" sz="1800" dirty="0" err="1"/>
              <a:t>sanakirja</a:t>
            </a:r>
            <a:endParaRPr lang="en-US" sz="1800" dirty="0"/>
          </a:p>
          <a:p>
            <a:pPr>
              <a:spcBef>
                <a:spcPts val="0"/>
              </a:spcBef>
            </a:pPr>
            <a:r>
              <a:rPr lang="en-US" sz="1800" dirty="0"/>
              <a:t>‘</a:t>
            </a:r>
            <a:r>
              <a:rPr lang="en-US" sz="1800" dirty="0" err="1"/>
              <a:t>tieto</a:t>
            </a:r>
            <a:r>
              <a:rPr lang="en-US" sz="1800" dirty="0"/>
              <a:t>’, </a:t>
            </a:r>
            <a:r>
              <a:rPr lang="en-US" sz="1800" dirty="0" err="1"/>
              <a:t>kohta</a:t>
            </a:r>
            <a:r>
              <a:rPr lang="en-US" sz="1800" dirty="0"/>
              <a:t> 3:</a:t>
            </a:r>
          </a:p>
          <a:p>
            <a:pPr>
              <a:spcBef>
                <a:spcPts val="0"/>
              </a:spcBef>
            </a:pPr>
            <a:r>
              <a:rPr lang="en-US" sz="1800" dirty="0"/>
              <a:t>“</a:t>
            </a:r>
            <a:r>
              <a:rPr lang="en-US" sz="1800" dirty="0" err="1"/>
              <a:t>asia</a:t>
            </a:r>
            <a:r>
              <a:rPr lang="en-US" sz="1800" dirty="0"/>
              <a:t>, </a:t>
            </a:r>
            <a:r>
              <a:rPr lang="en-US" sz="1800" dirty="0" err="1"/>
              <a:t>seikka</a:t>
            </a:r>
            <a:r>
              <a:rPr lang="en-US" sz="1800" dirty="0"/>
              <a:t>, </a:t>
            </a:r>
            <a:r>
              <a:rPr lang="en-US" sz="1800" dirty="0" err="1"/>
              <a:t>joka</a:t>
            </a:r>
            <a:r>
              <a:rPr lang="en-US" sz="1800" dirty="0"/>
              <a:t> </a:t>
            </a:r>
            <a:r>
              <a:rPr lang="en-US" sz="1800" dirty="0" err="1"/>
              <a:t>jstak</a:t>
            </a:r>
            <a:r>
              <a:rPr lang="en-US" sz="1800" dirty="0"/>
              <a:t> </a:t>
            </a:r>
            <a:r>
              <a:rPr lang="en-US" sz="1800" dirty="0" err="1"/>
              <a:t>tiedetään</a:t>
            </a:r>
            <a:r>
              <a:rPr lang="en-US" sz="1800" dirty="0"/>
              <a:t> t. </a:t>
            </a:r>
            <a:r>
              <a:rPr lang="en-US" sz="1800" dirty="0" err="1"/>
              <a:t>annetaan</a:t>
            </a:r>
            <a:r>
              <a:rPr lang="en-US" sz="1800" dirty="0"/>
              <a:t>, </a:t>
            </a:r>
            <a:r>
              <a:rPr lang="en-US" sz="1800" dirty="0" err="1"/>
              <a:t>saadaan</a:t>
            </a:r>
            <a:r>
              <a:rPr lang="en-US" sz="1800" dirty="0"/>
              <a:t> </a:t>
            </a:r>
            <a:r>
              <a:rPr lang="en-US" sz="1800" dirty="0" err="1"/>
              <a:t>tietää</a:t>
            </a:r>
            <a:r>
              <a:rPr lang="en-US" sz="1800" dirty="0"/>
              <a:t>; </a:t>
            </a:r>
            <a:r>
              <a:rPr lang="en-US" sz="1800" dirty="0" err="1"/>
              <a:t>informaatio</a:t>
            </a:r>
            <a:r>
              <a:rPr lang="en-US" sz="1800" dirty="0"/>
              <a:t>, data.  </a:t>
            </a:r>
            <a:r>
              <a:rPr lang="en-US" sz="1800" i="1" dirty="0"/>
              <a:t>Varma, </a:t>
            </a:r>
            <a:r>
              <a:rPr lang="en-US" sz="1800" i="1" dirty="0" err="1"/>
              <a:t>luotettava</a:t>
            </a:r>
            <a:r>
              <a:rPr lang="en-US" sz="1800" i="1" dirty="0"/>
              <a:t>, </a:t>
            </a:r>
            <a:r>
              <a:rPr lang="en-US" sz="1800" i="1" dirty="0" err="1"/>
              <a:t>oikea</a:t>
            </a:r>
            <a:r>
              <a:rPr lang="en-US" sz="1800" i="1" dirty="0"/>
              <a:t>, </a:t>
            </a:r>
            <a:r>
              <a:rPr lang="en-US" sz="1800" i="1" dirty="0" err="1"/>
              <a:t>väärä</a:t>
            </a:r>
            <a:r>
              <a:rPr lang="en-US" sz="1800" i="1" dirty="0"/>
              <a:t> </a:t>
            </a:r>
            <a:r>
              <a:rPr lang="en-US" sz="1800" i="1" dirty="0" err="1"/>
              <a:t>tieto</a:t>
            </a:r>
            <a:r>
              <a:rPr lang="en-US" sz="1800" dirty="0"/>
              <a:t>.”</a:t>
            </a:r>
          </a:p>
          <a:p>
            <a:pPr>
              <a:spcBef>
                <a:spcPts val="0"/>
              </a:spcBef>
            </a:pPr>
            <a:r>
              <a:rPr lang="en-US" sz="1800" dirty="0"/>
              <a:t>”</a:t>
            </a:r>
            <a:r>
              <a:rPr lang="fi-FI" sz="1800" dirty="0"/>
              <a:t> Tieto on informaatiota, dataa. Lainasana </a:t>
            </a:r>
            <a:r>
              <a:rPr lang="fi-FI" sz="1800" i="1" dirty="0"/>
              <a:t>data</a:t>
            </a:r>
            <a:r>
              <a:rPr lang="fi-FI" sz="1800" dirty="0"/>
              <a:t> viittaa yleensä sähköisessä muodossa olevaan tietoon. Sanalle on aikoinaan ehdotettu useita vastineita yleisölle avoimissa sanankeksimiskilpailuissa: </a:t>
            </a:r>
            <a:r>
              <a:rPr lang="fi-FI" sz="1800" i="1" dirty="0"/>
              <a:t>anne</a:t>
            </a:r>
            <a:r>
              <a:rPr lang="fi-FI" sz="1800" dirty="0"/>
              <a:t>; </a:t>
            </a:r>
            <a:r>
              <a:rPr lang="fi-FI" sz="1800" i="1" dirty="0"/>
              <a:t>anteet</a:t>
            </a:r>
            <a:r>
              <a:rPr lang="fi-FI" sz="1800" dirty="0"/>
              <a:t> (1971), </a:t>
            </a:r>
            <a:r>
              <a:rPr lang="fi-FI" sz="1800" i="1" dirty="0" err="1"/>
              <a:t>aje</a:t>
            </a:r>
            <a:r>
              <a:rPr lang="fi-FI" sz="1800" dirty="0"/>
              <a:t>, </a:t>
            </a:r>
            <a:r>
              <a:rPr lang="fi-FI" sz="1800" i="1" dirty="0"/>
              <a:t>ape</a:t>
            </a:r>
            <a:r>
              <a:rPr lang="fi-FI" sz="1800" dirty="0"/>
              <a:t> </a:t>
            </a:r>
            <a:r>
              <a:rPr lang="fi-FI" sz="1800" i="1" dirty="0" err="1"/>
              <a:t>luote</a:t>
            </a:r>
            <a:r>
              <a:rPr lang="fi-FI" sz="1800" dirty="0"/>
              <a:t>, </a:t>
            </a:r>
            <a:r>
              <a:rPr lang="fi-FI" sz="1800" i="1" dirty="0"/>
              <a:t>syöte</a:t>
            </a:r>
            <a:r>
              <a:rPr lang="fi-FI" sz="1800" dirty="0"/>
              <a:t>, </a:t>
            </a:r>
            <a:r>
              <a:rPr lang="fi-FI" sz="1800" i="1" dirty="0" err="1"/>
              <a:t>tiedos</a:t>
            </a:r>
            <a:r>
              <a:rPr lang="fi-FI" sz="1800" dirty="0"/>
              <a:t>, </a:t>
            </a:r>
            <a:r>
              <a:rPr lang="fi-FI" sz="1800" i="1" dirty="0" err="1"/>
              <a:t>täsme</a:t>
            </a:r>
            <a:r>
              <a:rPr lang="fi-FI" sz="1800" dirty="0"/>
              <a:t> (1982). Suomennosta näistä ei tullut käyttöön, joten vierasperäinen </a:t>
            </a:r>
            <a:r>
              <a:rPr lang="fi-FI" sz="1800" i="1" dirty="0"/>
              <a:t>data</a:t>
            </a:r>
            <a:r>
              <a:rPr lang="fi-FI" sz="1800" dirty="0"/>
              <a:t> on jäänyt kieleen elämään, ehkä jäädäkseen. Sanan luonteva suomenkielinen vastine on edelleenkin </a:t>
            </a:r>
            <a:r>
              <a:rPr lang="fi-FI" sz="1800" i="1" dirty="0"/>
              <a:t>tieto</a:t>
            </a:r>
            <a:r>
              <a:rPr lang="fi-FI" sz="1800" dirty="0"/>
              <a:t> tai </a:t>
            </a:r>
            <a:r>
              <a:rPr lang="fi-FI" sz="1800" i="1" dirty="0"/>
              <a:t>tiedot</a:t>
            </a:r>
            <a:r>
              <a:rPr lang="fi-FI" sz="1800" dirty="0"/>
              <a:t>.” (Suomen kielitoimiston verkkosivut.)</a:t>
            </a:r>
            <a:endParaRPr lang="en-US" sz="1800" dirty="0"/>
          </a:p>
        </p:txBody>
      </p:sp>
      <p:pic>
        <p:nvPicPr>
          <p:cNvPr id="7" name="Sisällön paikkamerkki 6" descr="Kuva, joka sisältää kohteen teksti&#10;&#10;Kuvaus luotu automaattisesti">
            <a:extLst>
              <a:ext uri="{FF2B5EF4-FFF2-40B4-BE49-F238E27FC236}">
                <a16:creationId xmlns:a16="http://schemas.microsoft.com/office/drawing/2014/main" id="{F485E386-BDCF-46B3-981B-0F34B0E3C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419" y="804519"/>
            <a:ext cx="4241521" cy="5285385"/>
          </a:xfrm>
          <a:prstGeom prst="rect">
            <a:avLst/>
          </a:prstGeom>
        </p:spPr>
      </p:pic>
    </p:spTree>
    <p:extLst>
      <p:ext uri="{BB962C8B-B14F-4D97-AF65-F5344CB8AC3E}">
        <p14:creationId xmlns:p14="http://schemas.microsoft.com/office/powerpoint/2010/main" val="117707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1266</TotalTime>
  <Words>1046</Words>
  <Application>Microsoft Office PowerPoint</Application>
  <PresentationFormat>Laajakuva</PresentationFormat>
  <Paragraphs>82</Paragraphs>
  <Slides>15</Slides>
  <Notes>1</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15</vt:i4>
      </vt:variant>
    </vt:vector>
  </HeadingPairs>
  <TitlesOfParts>
    <vt:vector size="21" baseType="lpstr">
      <vt:lpstr>Gill Sans MT</vt:lpstr>
      <vt:lpstr>Euphemia</vt:lpstr>
      <vt:lpstr>Verdana</vt:lpstr>
      <vt:lpstr>Arial</vt:lpstr>
      <vt:lpstr>Galleria</vt:lpstr>
      <vt:lpstr>1_Galleria</vt:lpstr>
      <vt:lpstr>TIETOYHTEISKUNNASTA TOTUUDENJÄLKEISEEN AIKAAN</vt:lpstr>
      <vt:lpstr>Lähtökohta - … kun sanat sekoilevat …</vt:lpstr>
      <vt:lpstr>DATA, INFORMATION, KNOWLEDGE</vt:lpstr>
      <vt:lpstr>Tietoyhteiskunta - … kun sanat sekoilevat …</vt:lpstr>
      <vt:lpstr>ESKO</vt:lpstr>
      <vt:lpstr>ENSI</vt:lpstr>
      <vt:lpstr>DATA JA INFORMAATIO</vt:lpstr>
      <vt:lpstr>DATA JA INFORMAATIO</vt:lpstr>
      <vt:lpstr>MUTTA: Kielitoimisto</vt:lpstr>
      <vt:lpstr>Tietoyhteiskunta 1</vt:lpstr>
      <vt:lpstr>Tietoyhteiskunta 2</vt:lpstr>
      <vt:lpstr>Tietoyhteiskunta 3</vt:lpstr>
      <vt:lpstr>Tietoyhteiskunnasta totuudenjälkeiseen aikaan ?</vt:lpstr>
      <vt:lpstr> kirjallisuutta 1 </vt:lpstr>
      <vt:lpstr> kirjallisuutta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ja kuva -asettelu</dc:title>
  <dc:creator>Ilpo Halonen</dc:creator>
  <cp:lastModifiedBy>Ilpo Halonen</cp:lastModifiedBy>
  <cp:revision>20</cp:revision>
  <dcterms:created xsi:type="dcterms:W3CDTF">2021-09-02T15:33:01Z</dcterms:created>
  <dcterms:modified xsi:type="dcterms:W3CDTF">2023-09-16T16:07:10Z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