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87" r:id="rId4"/>
  </p:sldMasterIdLst>
  <p:notesMasterIdLst>
    <p:notesMasterId r:id="rId16"/>
  </p:notesMasterIdLst>
  <p:handoutMasterIdLst>
    <p:handoutMasterId r:id="rId17"/>
  </p:handoutMasterIdLst>
  <p:sldIdLst>
    <p:sldId id="256" r:id="rId5"/>
    <p:sldId id="363" r:id="rId6"/>
    <p:sldId id="364" r:id="rId7"/>
    <p:sldId id="365" r:id="rId8"/>
    <p:sldId id="358" r:id="rId9"/>
    <p:sldId id="367" r:id="rId10"/>
    <p:sldId id="359" r:id="rId11"/>
    <p:sldId id="361" r:id="rId12"/>
    <p:sldId id="362" r:id="rId13"/>
    <p:sldId id="366" r:id="rId14"/>
    <p:sldId id="368" r:id="rId15"/>
  </p:sldIdLst>
  <p:sldSz cx="12192000" cy="6858000"/>
  <p:notesSz cx="6858000" cy="9144000"/>
  <p:embeddedFontLst>
    <p:embeddedFont>
      <p:font typeface="Euphemia" panose="020B0503040102020104" pitchFamily="34" charset="0"/>
      <p:regular r:id="rId18"/>
    </p:embeddedFont>
    <p:embeddedFont>
      <p:font typeface="Gill Sans MT" panose="020B0502020104020203" pitchFamily="34" charset="0"/>
      <p:regular r:id="rId19"/>
      <p:bold r:id="rId20"/>
      <p:italic r:id="rId21"/>
      <p:boldItalic r:id="rId22"/>
    </p:embeddedFont>
    <p:embeddedFont>
      <p:font typeface="Verdana" panose="020B060403050404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8C11C1-7B05-41B7-879B-0882FDCAB450}" v="1" dt="2023-09-30T08:32:59.9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 showGuides="1">
      <p:cViewPr varScale="1">
        <p:scale>
          <a:sx n="89" d="100"/>
          <a:sy n="89" d="100"/>
        </p:scale>
        <p:origin x="84" y="7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4098" y="12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lpo Halonen" userId="9cf957c2b54dfd88" providerId="LiveId" clId="{EF8C11C1-7B05-41B7-879B-0882FDCAB450}"/>
    <pc:docChg chg="addSld modSld">
      <pc:chgData name="Ilpo Halonen" userId="9cf957c2b54dfd88" providerId="LiveId" clId="{EF8C11C1-7B05-41B7-879B-0882FDCAB450}" dt="2023-09-30T08:47:44.811" v="140" actId="14100"/>
      <pc:docMkLst>
        <pc:docMk/>
      </pc:docMkLst>
      <pc:sldChg chg="modSp mod">
        <pc:chgData name="Ilpo Halonen" userId="9cf957c2b54dfd88" providerId="LiveId" clId="{EF8C11C1-7B05-41B7-879B-0882FDCAB450}" dt="2023-09-17T13:08:16.010" v="1" actId="20577"/>
        <pc:sldMkLst>
          <pc:docMk/>
          <pc:sldMk cId="1652133998" sldId="256"/>
        </pc:sldMkLst>
        <pc:spChg chg="mod">
          <ac:chgData name="Ilpo Halonen" userId="9cf957c2b54dfd88" providerId="LiveId" clId="{EF8C11C1-7B05-41B7-879B-0882FDCAB450}" dt="2023-09-17T13:08:16.010" v="1" actId="20577"/>
          <ac:spMkLst>
            <pc:docMk/>
            <pc:sldMk cId="1652133998" sldId="256"/>
            <ac:spMk id="7" creationId="{00000000-0000-0000-0000-000000000000}"/>
          </ac:spMkLst>
        </pc:spChg>
      </pc:sldChg>
      <pc:sldChg chg="modSp mod">
        <pc:chgData name="Ilpo Halonen" userId="9cf957c2b54dfd88" providerId="LiveId" clId="{EF8C11C1-7B05-41B7-879B-0882FDCAB450}" dt="2023-09-17T13:09:45.168" v="2" actId="20577"/>
        <pc:sldMkLst>
          <pc:docMk/>
          <pc:sldMk cId="0" sldId="361"/>
        </pc:sldMkLst>
        <pc:spChg chg="mod">
          <ac:chgData name="Ilpo Halonen" userId="9cf957c2b54dfd88" providerId="LiveId" clId="{EF8C11C1-7B05-41B7-879B-0882FDCAB450}" dt="2023-09-17T13:09:45.168" v="2" actId="20577"/>
          <ac:spMkLst>
            <pc:docMk/>
            <pc:sldMk cId="0" sldId="361"/>
            <ac:spMk id="29701" creationId="{00000000-0000-0000-0000-000000000000}"/>
          </ac:spMkLst>
        </pc:spChg>
      </pc:sldChg>
      <pc:sldChg chg="modSp add mod">
        <pc:chgData name="Ilpo Halonen" userId="9cf957c2b54dfd88" providerId="LiveId" clId="{EF8C11C1-7B05-41B7-879B-0882FDCAB450}" dt="2023-09-30T08:47:44.811" v="140" actId="14100"/>
        <pc:sldMkLst>
          <pc:docMk/>
          <pc:sldMk cId="438372765" sldId="368"/>
        </pc:sldMkLst>
        <pc:spChg chg="mod">
          <ac:chgData name="Ilpo Halonen" userId="9cf957c2b54dfd88" providerId="LiveId" clId="{EF8C11C1-7B05-41B7-879B-0882FDCAB450}" dt="2023-09-30T08:47:44.811" v="140" actId="14100"/>
          <ac:spMkLst>
            <pc:docMk/>
            <pc:sldMk cId="438372765" sldId="368"/>
            <ac:spMk id="27653" creationId="{00000000-0000-0000-0000-000000000000}"/>
          </ac:spMkLst>
        </pc:spChg>
        <pc:spChg chg="mod">
          <ac:chgData name="Ilpo Halonen" userId="9cf957c2b54dfd88" providerId="LiveId" clId="{EF8C11C1-7B05-41B7-879B-0882FDCAB450}" dt="2023-09-30T08:32:34.311" v="27" actId="20577"/>
          <ac:spMkLst>
            <pc:docMk/>
            <pc:sldMk cId="438372765" sldId="368"/>
            <ac:spMk id="226306" creationId="{00000000-0000-0000-0000-000000000000}"/>
          </ac:spMkLst>
        </pc:spChg>
        <pc:picChg chg="mod">
          <ac:chgData name="Ilpo Halonen" userId="9cf957c2b54dfd88" providerId="LiveId" clId="{EF8C11C1-7B05-41B7-879B-0882FDCAB450}" dt="2023-09-30T08:47:39.142" v="139" actId="1076"/>
          <ac:picMkLst>
            <pc:docMk/>
            <pc:sldMk cId="438372765" sldId="368"/>
            <ac:picMk id="3" creationId="{5410B785-28CB-4AA0-AFB0-E1545FE79CE7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9F22C6E-3723-4E9D-B715-B4CDC02E973B}" type="datetime1">
              <a:rPr lang="fi-FI" smtClean="0"/>
              <a:t>30.9.2023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6834459-7356-44BF-850D-8B30C4FB3B6B}" type="slidenum">
              <a:rPr lang="fi-FI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i-FI" noProof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1D3A6E1-5FB9-4169-8457-B5F4CF297F11}" type="datetime1">
              <a:rPr lang="fi-FI" noProof="0" smtClean="0"/>
              <a:t>30.9.2023</a:t>
            </a:fld>
            <a:endParaRPr lang="fi-FI" noProof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i-FI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i-FI" noProof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A3C37BE-C303-496D-B5CD-85F2937540FC}" type="slidenum">
              <a:rPr lang="fi-FI" noProof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i-FI" b="1" i="1">
                <a:latin typeface="Arial" pitchFamily="34" charset="0"/>
                <a:cs typeface="Arial" pitchFamily="34" charset="0"/>
              </a:rPr>
              <a:t>MUISTIINPANO:</a:t>
            </a:r>
          </a:p>
          <a:p>
            <a:pPr rtl="0"/>
            <a:r>
              <a:rPr lang="fi-FI" i="1">
                <a:latin typeface="Arial" pitchFamily="34" charset="0"/>
                <a:cs typeface="Arial" pitchFamily="34" charset="0"/>
              </a:rPr>
              <a:t>Jos haluat muuttaa tämän dian kuvaa, valitse kuva ja poista se. Napsauta sitten paikkamerkissä olevaa kuvan kuvaketta, niin pääset lisäämään oman kuvasi.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BEB076E-E414-4830-B3FA-993CE0AB47DE}" type="datetime1">
              <a:rPr lang="fi-FI" noProof="0" smtClean="0"/>
              <a:t>30.9.2023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pPr rtl="0"/>
            <a:endParaRPr lang="fi-F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pPr rtl="0"/>
            <a:fld id="{0FF54DE5-C571-48E8-A5BC-B369434E2F44}" type="slidenum">
              <a:rPr lang="fi-FI" noProof="0" smtClean="0"/>
              <a:pPr/>
              <a:t>‹#›</a:t>
            </a:fld>
            <a:endParaRPr lang="fi-FI" noProof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359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4067141-D675-4BFE-94DD-3294174C1C52}" type="datetime1">
              <a:rPr lang="fi-FI" noProof="0" smtClean="0"/>
              <a:t>30.9.2023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i-F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fi-FI" noProof="0" smtClean="0"/>
              <a:pPr/>
              <a:t>‹#›</a:t>
            </a:fld>
            <a:endParaRPr lang="fi-FI" noProof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3988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2BD9AB1-2D4E-4DC5-A5A3-C63A78C52E71}" type="datetime1">
              <a:rPr lang="fi-FI" noProof="0" smtClean="0"/>
              <a:t>30.9.2023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i-F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fi-FI" noProof="0" smtClean="0"/>
              <a:pPr/>
              <a:t>‹#›</a:t>
            </a:fld>
            <a:endParaRPr lang="fi-FI" noProof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3449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Otsikkodia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>
              <a:defRPr sz="4400" cap="all" baseline="0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i-FI" noProof="0"/>
              <a:t>Muokkaa alaotsikon perustyyliä napsautt.</a:t>
            </a:r>
          </a:p>
        </p:txBody>
      </p:sp>
      <p:sp>
        <p:nvSpPr>
          <p:cNvPr id="11" name="Kuvan paikkamerkki 10" descr="Tyhjä paikkamerkki kuvan lisäämistä varten. Napsauta paikkamerkkiä ja valitse kuva, jonka haluat lisätä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00483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8BBB532-5DC8-41AB-A06C-B512523F275A}" type="datetime1">
              <a:rPr lang="fi-FI" noProof="0" smtClean="0"/>
              <a:t>30.9.2023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i-F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fi-FI" noProof="0" smtClean="0"/>
              <a:t>‹#›</a:t>
            </a:fld>
            <a:endParaRPr lang="fi-FI" noProof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751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45944A9-8E74-4372-BE87-3AFA934FB135}" type="datetime1">
              <a:rPr lang="fi-FI" noProof="0" smtClean="0"/>
              <a:t>30.9.2023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i-F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fi-FI" noProof="0" smtClean="0"/>
              <a:t>‹#›</a:t>
            </a:fld>
            <a:endParaRPr lang="fi-FI" noProof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125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2F15761-6E77-404C-B4D0-0FAE373D39B2}" type="datetime1">
              <a:rPr lang="fi-FI" noProof="0" smtClean="0"/>
              <a:t>30.9.2023</a:t>
            </a:fld>
            <a:endParaRPr lang="fi-FI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i-FI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fi-FI" noProof="0" smtClean="0"/>
              <a:pPr/>
              <a:t>‹#›</a:t>
            </a:fld>
            <a:endParaRPr lang="fi-FI" noProof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2790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2B4CB01-CAE3-47AA-BAE5-E4EC04D25AE0}" type="datetime1">
              <a:rPr lang="fi-FI" noProof="0" smtClean="0"/>
              <a:t>30.9.2023</a:t>
            </a:fld>
            <a:endParaRPr lang="fi-FI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i-FI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fi-FI" noProof="0" smtClean="0"/>
              <a:t>‹#›</a:t>
            </a:fld>
            <a:endParaRPr lang="fi-FI" noProof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54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0D12505-F2E4-49F1-A694-6DD3C0EA33E9}" type="datetime1">
              <a:rPr lang="fi-FI" noProof="0" smtClean="0"/>
              <a:t>30.9.2023</a:t>
            </a:fld>
            <a:endParaRPr lang="fi-FI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i-FI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fi-FI" noProof="0" smtClean="0"/>
              <a:t>‹#›</a:t>
            </a:fld>
            <a:endParaRPr lang="fi-FI" noProof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307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DC7B872-DF3B-4740-8384-09F7BFF8C932}" type="datetime1">
              <a:rPr lang="fi-FI" noProof="0" smtClean="0"/>
              <a:t>30.9.2023</a:t>
            </a:fld>
            <a:endParaRPr lang="fi-FI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i-FI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32172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9487BFB-A2E0-4316-A3D7-06C4C1D2D328}" type="datetime1">
              <a:rPr lang="fi-FI" noProof="0" smtClean="0"/>
              <a:t>30.9.2023</a:t>
            </a:fld>
            <a:endParaRPr lang="fi-FI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i-FI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fi-FI" noProof="0" smtClean="0"/>
              <a:pPr/>
              <a:t>‹#›</a:t>
            </a:fld>
            <a:endParaRPr lang="fi-FI" noProof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2353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pPr rtl="0"/>
            <a:fld id="{13A44E37-0891-4E06-88DC-C7D78367675E}" type="datetime1">
              <a:rPr lang="fi-FI" noProof="0" smtClean="0"/>
              <a:t>30.9.2023</a:t>
            </a:fld>
            <a:endParaRPr lang="fi-FI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pPr rtl="0"/>
            <a:endParaRPr lang="fi-FI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fi-FI" noProof="0" smtClean="0"/>
              <a:pPr/>
              <a:t>‹#›</a:t>
            </a:fld>
            <a:endParaRPr lang="fi-FI" noProof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0285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89199A3-A166-4B93-8D76-F9333EB62056}" type="datetime1">
              <a:rPr lang="fi-FI" noProof="0" smtClean="0"/>
              <a:t>30.9.2023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fi-F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 rtl="0"/>
            <a:fld id="{0FF54DE5-C571-48E8-A5BC-B369434E2F44}" type="slidenum">
              <a:rPr lang="fi-FI" noProof="0" smtClean="0"/>
              <a:pPr/>
              <a:t>‹#›</a:t>
            </a:fld>
            <a:endParaRPr lang="fi-FI" noProof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8906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ctrTitle"/>
          </p:nvPr>
        </p:nvSpPr>
        <p:spPr/>
        <p:txBody>
          <a:bodyPr rtlCol="0" anchor="ctr">
            <a:normAutofit/>
          </a:bodyPr>
          <a:lstStyle/>
          <a:p>
            <a:pPr rtl="0"/>
            <a:r>
              <a:rPr lang="fi-FI" dirty="0"/>
              <a:t>YLIOPISTON TULO SUOMEEN</a:t>
            </a:r>
          </a:p>
        </p:txBody>
      </p:sp>
      <p:sp>
        <p:nvSpPr>
          <p:cNvPr id="7" name="Alaotsikko 6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fi-FI" dirty="0">
                <a:latin typeface="Verdana" panose="020B0604030504040204" pitchFamily="34" charset="0"/>
                <a:ea typeface="Verdana" panose="020B0604030504040204" pitchFamily="34" charset="0"/>
              </a:rPr>
              <a:t>Infoisku 5 / Syksy 2023</a:t>
            </a:r>
          </a:p>
        </p:txBody>
      </p:sp>
      <p:pic>
        <p:nvPicPr>
          <p:cNvPr id="4" name="Kuvan paikkamerkki 3" descr="Avoin kirja pöydällä, taustalla sumennettuja hyllyjä, joissa kirjoja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5" r="88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YLIOPISTOT ITSENÄISESSÄ SUOMESSA </a:t>
            </a:r>
          </a:p>
        </p:txBody>
      </p:sp>
      <p:sp>
        <p:nvSpPr>
          <p:cNvPr id="27651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480060" y="798973"/>
            <a:ext cx="811019" cy="503578"/>
          </a:xfrm>
        </p:spPr>
        <p:txBody>
          <a:bodyPr>
            <a:normAutofit fontScale="85000" lnSpcReduction="10000"/>
          </a:bodyPr>
          <a:lstStyle/>
          <a:p>
            <a:pPr lvl="1">
              <a:spcAft>
                <a:spcPts val="600"/>
              </a:spcAft>
            </a:pPr>
            <a:fld id="{A5BD3421-B741-4C97-BE01-F5A78DD63788}" type="slidenum">
              <a:rPr lang="it-IT"/>
              <a:pPr lvl="1">
                <a:spcAft>
                  <a:spcPts val="600"/>
                </a:spcAft>
              </a:pPr>
              <a:t>10</a:t>
            </a:fld>
            <a:endParaRPr lang="it-IT"/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51579" y="2015734"/>
            <a:ext cx="4768152" cy="3450613"/>
          </a:xfrm>
        </p:spPr>
        <p:txBody>
          <a:bodyPr>
            <a:noAutofit/>
          </a:bodyPr>
          <a:lstStyle/>
          <a:p>
            <a:pPr eaLnBrk="1" hangingPunct="1">
              <a:lnSpc>
                <a:spcPct val="110000"/>
              </a:lnSpc>
              <a:spcBef>
                <a:spcPts val="0"/>
              </a:spcBef>
            </a:pPr>
            <a:r>
              <a:rPr lang="fi-FI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Suomen itsenäistymisen jälkeen yliopiston nimi muutettiin Helsingin yliopistoksi. 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</a:pPr>
            <a:r>
              <a:rPr lang="fi-FI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Yliopistolla oli keskeinen rooli nuoressa valtiossa, mutta myös muita korkeakouluja perustettiin: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</a:pPr>
            <a:r>
              <a:rPr lang="fi-FI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ensimmäisenä Teknillinen korkeakoulu 1908, 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</a:pPr>
            <a:r>
              <a:rPr lang="fi-FI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Åbo Akademi 1919 ja 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</a:pPr>
            <a:r>
              <a:rPr lang="fi-FI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Turun yliopisto 1921. 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</a:pPr>
            <a:endParaRPr lang="en-US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5410B785-28CB-4AA0-AFB0-E1545FE79C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56179" y="2460245"/>
            <a:ext cx="4598675" cy="235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61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YLIOPISTOT SUOMESSA </a:t>
            </a:r>
            <a:r>
              <a:rPr lang="en-US" dirty="0" err="1"/>
              <a:t>vuonna</a:t>
            </a:r>
            <a:r>
              <a:rPr lang="en-US" dirty="0"/>
              <a:t> 2023</a:t>
            </a:r>
          </a:p>
        </p:txBody>
      </p:sp>
      <p:sp>
        <p:nvSpPr>
          <p:cNvPr id="27651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480060" y="798973"/>
            <a:ext cx="811019" cy="503578"/>
          </a:xfrm>
        </p:spPr>
        <p:txBody>
          <a:bodyPr>
            <a:normAutofit fontScale="85000" lnSpcReduction="10000"/>
          </a:bodyPr>
          <a:lstStyle/>
          <a:p>
            <a:pPr lvl="1">
              <a:spcAft>
                <a:spcPts val="600"/>
              </a:spcAft>
            </a:pPr>
            <a:fld id="{A5BD3421-B741-4C97-BE01-F5A78DD63788}" type="slidenum">
              <a:rPr lang="it-IT"/>
              <a:pPr lvl="1">
                <a:spcAft>
                  <a:spcPts val="600"/>
                </a:spcAft>
              </a:pPr>
              <a:t>11</a:t>
            </a:fld>
            <a:endParaRPr lang="it-IT"/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51578" y="2015734"/>
            <a:ext cx="6132563" cy="3450613"/>
          </a:xfrm>
        </p:spPr>
        <p:txBody>
          <a:bodyPr>
            <a:noAutofit/>
          </a:bodyPr>
          <a:lstStyle/>
          <a:p>
            <a:pPr eaLnBrk="1" hangingPunct="1">
              <a:lnSpc>
                <a:spcPct val="110000"/>
              </a:lnSpc>
              <a:spcBef>
                <a:spcPts val="0"/>
              </a:spcBef>
            </a:pPr>
            <a:r>
              <a:rPr lang="fi-FI" dirty="0"/>
              <a:t>Suomessa on yhteensä 14 Opetus- ja kulttuuriministeriön hallinnonalaista yliopistoa: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</a:pPr>
            <a:r>
              <a:rPr lang="fi-FI" dirty="0"/>
              <a:t>Aalto-yliopisto, Helsingin yliopisto, Itä-Suomen yliopisto, Jyväskylän yliopisto, Lapin yliopisto, Lappeenrannan-Lahden teknillinen yliopisto, Oulun yliopisto, Svenska </a:t>
            </a:r>
            <a:r>
              <a:rPr lang="fi-FI" dirty="0" err="1"/>
              <a:t>handelhögskolan</a:t>
            </a:r>
            <a:r>
              <a:rPr lang="fi-FI" dirty="0"/>
              <a:t>, Taideyliopisto, Tampereen yliopisto, Turun yliopisto, Vaasan yliopisto, Åbo Akademi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</a:pPr>
            <a:r>
              <a:rPr lang="fi-FI" dirty="0"/>
              <a:t>Sotilasalan korkeakoulututkinnot suoritetaan puolustushallinnon alaisessa Maanpuolustuskorkeakoulussa (MPKK)</a:t>
            </a:r>
            <a:endParaRPr lang="en-US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5410B785-28CB-4AA0-AFB0-E1545FE79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69168" y="2449359"/>
            <a:ext cx="3482505" cy="235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372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56012FD-74A8-4C91-B318-435CF2B71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Otsikko 1">
            <a:extLst>
              <a:ext uri="{FF2B5EF4-FFF2-40B4-BE49-F238E27FC236}">
                <a16:creationId xmlns:a16="http://schemas.microsoft.com/office/drawing/2014/main" id="{C46F3E32-EF7C-411E-9B76-89174846A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PLATONIN AKATEMIA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9C1E65D-1F1B-41E3-8818-B13C715ABE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51579" y="2015734"/>
            <a:ext cx="5622284" cy="345061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en-US" dirty="0" err="1"/>
              <a:t>Platonin</a:t>
            </a:r>
            <a:r>
              <a:rPr lang="en-US" dirty="0"/>
              <a:t> </a:t>
            </a:r>
            <a:r>
              <a:rPr lang="en-US" dirty="0" err="1"/>
              <a:t>Akatemiaa</a:t>
            </a:r>
            <a:r>
              <a:rPr lang="en-US" dirty="0"/>
              <a:t> </a:t>
            </a:r>
            <a:r>
              <a:rPr lang="en-US" dirty="0" err="1"/>
              <a:t>voidaan</a:t>
            </a:r>
            <a:r>
              <a:rPr lang="en-US" dirty="0"/>
              <a:t> </a:t>
            </a:r>
            <a:r>
              <a:rPr lang="en-US" dirty="0" err="1"/>
              <a:t>kutsua</a:t>
            </a:r>
            <a:r>
              <a:rPr lang="en-US" dirty="0"/>
              <a:t> </a:t>
            </a:r>
            <a:r>
              <a:rPr lang="en-US" dirty="0" err="1"/>
              <a:t>nykyaikaisen</a:t>
            </a:r>
            <a:r>
              <a:rPr lang="en-US" dirty="0"/>
              <a:t> </a:t>
            </a:r>
            <a:r>
              <a:rPr lang="en-US" dirty="0" err="1"/>
              <a:t>yliopistolaitoksen</a:t>
            </a:r>
            <a:r>
              <a:rPr lang="en-US" dirty="0"/>
              <a:t> </a:t>
            </a:r>
            <a:r>
              <a:rPr lang="en-US" dirty="0" err="1"/>
              <a:t>edeltäjäksi</a:t>
            </a:r>
            <a:r>
              <a:rPr lang="en-US" dirty="0"/>
              <a:t>. </a:t>
            </a:r>
          </a:p>
          <a:p>
            <a:pPr>
              <a:spcBef>
                <a:spcPts val="0"/>
              </a:spcBef>
            </a:pPr>
            <a:r>
              <a:rPr lang="en-US" dirty="0"/>
              <a:t>Se </a:t>
            </a:r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nimensä</a:t>
            </a:r>
            <a:r>
              <a:rPr lang="en-US" dirty="0"/>
              <a:t> </a:t>
            </a:r>
            <a:r>
              <a:rPr lang="en-US" dirty="0" err="1"/>
              <a:t>toimipaikastaan</a:t>
            </a:r>
            <a:r>
              <a:rPr lang="en-US" dirty="0"/>
              <a:t> </a:t>
            </a:r>
            <a:r>
              <a:rPr lang="en-US" dirty="0" err="1"/>
              <a:t>Akademeian</a:t>
            </a:r>
            <a:r>
              <a:rPr lang="en-US" dirty="0"/>
              <a:t> </a:t>
            </a:r>
            <a:r>
              <a:rPr lang="en-US" dirty="0" err="1"/>
              <a:t>lehdosta</a:t>
            </a:r>
            <a:r>
              <a:rPr lang="en-US" dirty="0"/>
              <a:t> </a:t>
            </a:r>
            <a:r>
              <a:rPr lang="en-US" dirty="0" err="1"/>
              <a:t>Ateenassa</a:t>
            </a:r>
            <a:r>
              <a:rPr lang="en-US" dirty="0"/>
              <a:t>, ja </a:t>
            </a:r>
            <a:r>
              <a:rPr lang="en-US" dirty="0" err="1"/>
              <a:t>antoi</a:t>
            </a:r>
            <a:r>
              <a:rPr lang="en-US" dirty="0"/>
              <a:t> </a:t>
            </a:r>
            <a:r>
              <a:rPr lang="en-US" dirty="0" err="1"/>
              <a:t>sitä</a:t>
            </a:r>
            <a:r>
              <a:rPr lang="en-US" dirty="0"/>
              <a:t> </a:t>
            </a:r>
            <a:r>
              <a:rPr lang="en-US" dirty="0" err="1"/>
              <a:t>kautta</a:t>
            </a:r>
            <a:r>
              <a:rPr lang="en-US" dirty="0"/>
              <a:t> </a:t>
            </a:r>
            <a:r>
              <a:rPr lang="en-US" dirty="0" err="1"/>
              <a:t>nimen</a:t>
            </a:r>
            <a:r>
              <a:rPr lang="en-US" dirty="0"/>
              <a:t> </a:t>
            </a:r>
            <a:r>
              <a:rPr lang="en-US" dirty="0" err="1"/>
              <a:t>kaikelle</a:t>
            </a:r>
            <a:r>
              <a:rPr lang="en-US" dirty="0"/>
              <a:t> </a:t>
            </a:r>
            <a:r>
              <a:rPr lang="en-US" dirty="0" err="1"/>
              <a:t>akateemiselle</a:t>
            </a:r>
            <a:r>
              <a:rPr lang="en-US" dirty="0"/>
              <a:t> </a:t>
            </a:r>
            <a:r>
              <a:rPr lang="en-US" dirty="0" err="1"/>
              <a:t>toiminnalle</a:t>
            </a:r>
            <a:r>
              <a:rPr lang="en-US" dirty="0"/>
              <a:t>.</a:t>
            </a:r>
          </a:p>
          <a:p>
            <a:pPr>
              <a:spcBef>
                <a:spcPts val="0"/>
              </a:spcBef>
            </a:pPr>
            <a:r>
              <a:rPr lang="en-US" dirty="0"/>
              <a:t>Sen </a:t>
            </a:r>
            <a:r>
              <a:rPr lang="en-US" dirty="0" err="1"/>
              <a:t>perusti</a:t>
            </a:r>
            <a:r>
              <a:rPr lang="en-US" dirty="0"/>
              <a:t> </a:t>
            </a:r>
            <a:r>
              <a:rPr lang="en-US" dirty="0" err="1"/>
              <a:t>Platon</a:t>
            </a:r>
            <a:r>
              <a:rPr lang="en-US" dirty="0"/>
              <a:t> v. 385 </a:t>
            </a:r>
            <a:r>
              <a:rPr lang="en-US" dirty="0" err="1"/>
              <a:t>eaa</a:t>
            </a:r>
            <a:r>
              <a:rPr lang="en-US" dirty="0"/>
              <a:t>. ja se </a:t>
            </a:r>
            <a:r>
              <a:rPr lang="en-US" dirty="0" err="1"/>
              <a:t>oli</a:t>
            </a:r>
            <a:r>
              <a:rPr lang="en-US" dirty="0"/>
              <a:t> </a:t>
            </a:r>
            <a:r>
              <a:rPr lang="en-US" dirty="0" err="1"/>
              <a:t>toiminnassa</a:t>
            </a:r>
            <a:r>
              <a:rPr lang="en-US" dirty="0"/>
              <a:t> </a:t>
            </a:r>
            <a:r>
              <a:rPr lang="en-US" dirty="0" err="1"/>
              <a:t>parin</a:t>
            </a:r>
            <a:r>
              <a:rPr lang="en-US" dirty="0"/>
              <a:t> </a:t>
            </a:r>
            <a:r>
              <a:rPr lang="en-US" dirty="0" err="1"/>
              <a:t>katkon</a:t>
            </a:r>
            <a:r>
              <a:rPr lang="en-US" dirty="0"/>
              <a:t> </a:t>
            </a:r>
            <a:r>
              <a:rPr lang="en-US" dirty="0" err="1"/>
              <a:t>keskeyttämänä</a:t>
            </a:r>
            <a:r>
              <a:rPr lang="en-US" dirty="0"/>
              <a:t> </a:t>
            </a:r>
            <a:r>
              <a:rPr lang="en-US" dirty="0" err="1"/>
              <a:t>vuoteen</a:t>
            </a:r>
            <a:r>
              <a:rPr lang="en-US" dirty="0"/>
              <a:t> 529 </a:t>
            </a:r>
            <a:r>
              <a:rPr lang="en-US" dirty="0" err="1"/>
              <a:t>jaa</a:t>
            </a:r>
            <a:r>
              <a:rPr lang="en-US" dirty="0"/>
              <a:t>. </a:t>
            </a:r>
            <a:r>
              <a:rPr lang="en-US" dirty="0" err="1"/>
              <a:t>eli</a:t>
            </a:r>
            <a:r>
              <a:rPr lang="en-US" dirty="0"/>
              <a:t> </a:t>
            </a:r>
            <a:r>
              <a:rPr lang="en-US" dirty="0" err="1"/>
              <a:t>yhteensä</a:t>
            </a:r>
            <a:r>
              <a:rPr lang="en-US" dirty="0"/>
              <a:t> 914 </a:t>
            </a:r>
            <a:r>
              <a:rPr lang="en-US" dirty="0" err="1"/>
              <a:t>vuotta</a:t>
            </a:r>
            <a:r>
              <a:rPr lang="en-US" dirty="0"/>
              <a:t>.</a:t>
            </a:r>
          </a:p>
          <a:p>
            <a:pPr>
              <a:spcBef>
                <a:spcPts val="0"/>
              </a:spcBef>
            </a:pPr>
            <a:r>
              <a:rPr lang="en-US" dirty="0" err="1"/>
              <a:t>Sitä</a:t>
            </a:r>
            <a:r>
              <a:rPr lang="en-US" dirty="0"/>
              <a:t> on </a:t>
            </a:r>
            <a:r>
              <a:rPr lang="en-US" dirty="0" err="1"/>
              <a:t>verrattu</a:t>
            </a:r>
            <a:r>
              <a:rPr lang="en-US" dirty="0"/>
              <a:t> </a:t>
            </a:r>
            <a:r>
              <a:rPr lang="en-US" dirty="0" err="1"/>
              <a:t>myös</a:t>
            </a:r>
            <a:r>
              <a:rPr lang="en-US" dirty="0"/>
              <a:t> </a:t>
            </a:r>
            <a:r>
              <a:rPr lang="en-US" dirty="0" err="1"/>
              <a:t>toiseen</a:t>
            </a:r>
            <a:r>
              <a:rPr lang="en-US" dirty="0"/>
              <a:t>,  </a:t>
            </a:r>
            <a:r>
              <a:rPr lang="en-US" dirty="0" err="1"/>
              <a:t>Aristoteleen</a:t>
            </a:r>
            <a:r>
              <a:rPr lang="en-US" dirty="0"/>
              <a:t> </a:t>
            </a:r>
            <a:r>
              <a:rPr lang="en-US" dirty="0" err="1"/>
              <a:t>perustamaan</a:t>
            </a:r>
            <a:r>
              <a:rPr lang="en-US" dirty="0"/>
              <a:t> </a:t>
            </a:r>
            <a:r>
              <a:rPr lang="en-US" dirty="0" err="1"/>
              <a:t>filosofikouluun</a:t>
            </a:r>
            <a:r>
              <a:rPr lang="en-US" dirty="0"/>
              <a:t>, </a:t>
            </a:r>
            <a:r>
              <a:rPr lang="en-US" dirty="0" err="1"/>
              <a:t>Lykeioniin</a:t>
            </a:r>
            <a:r>
              <a:rPr lang="en-US" dirty="0"/>
              <a:t>.</a:t>
            </a:r>
          </a:p>
        </p:txBody>
      </p:sp>
      <p:pic>
        <p:nvPicPr>
          <p:cNvPr id="6" name="Sisällön paikkamerkki 5" descr="Kuva, joka sisältää kohteen teksti, tekstiili&#10;&#10;Kuvaus luotu automaattisesti">
            <a:extLst>
              <a:ext uri="{FF2B5EF4-FFF2-40B4-BE49-F238E27FC236}">
                <a16:creationId xmlns:a16="http://schemas.microsoft.com/office/drawing/2014/main" id="{9C4A8794-5CD9-40BE-A006-D92D8893FB5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130" y="2015734"/>
            <a:ext cx="3424733" cy="3450613"/>
          </a:xfrm>
          <a:prstGeom prst="rect">
            <a:avLst/>
          </a:prstGeom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E07B4B8-9C7A-9E0D-3900-843450DF1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fi-FI" noProof="0" smtClean="0"/>
              <a:pPr rtl="0"/>
              <a:t>2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732669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56012FD-74A8-4C91-B318-435CF2B71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630F413-44CE-4746-9821-9E0107978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2D671B1-B099-4F9C-B9CC-9D22B4DAF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5F00C9E-9D79-45E7-8F93-A88568096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992" y="707475"/>
            <a:ext cx="3157577" cy="131200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EUROOPAN YLIOPISTOLAITOS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552FBEF-FA69-427B-8245-0A518E051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5992" y="2146542"/>
            <a:ext cx="315757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Title 1">
            <a:extLst>
              <a:ext uri="{FF2B5EF4-FFF2-40B4-BE49-F238E27FC236}">
                <a16:creationId xmlns:a16="http://schemas.microsoft.com/office/drawing/2014/main" id="{898488B7-DBD3-40E7-B54B-4DA6C5693E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6" name="Sisällön paikkamerkki 5" descr="Kuva, joka sisältää kohteen teksti, sisä, alttari&#10;&#10;Kuvaus luotu automaattisesti">
            <a:extLst>
              <a:ext uri="{FF2B5EF4-FFF2-40B4-BE49-F238E27FC236}">
                <a16:creationId xmlns:a16="http://schemas.microsoft.com/office/drawing/2014/main" id="{D6DBB4EA-9AC8-4ECC-86E8-761E40F53BC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595" y="707475"/>
            <a:ext cx="4116525" cy="5507058"/>
          </a:xfrm>
          <a:prstGeom prst="rect">
            <a:avLst/>
          </a:prstGeom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BCCE467-0EFF-415D-9137-F91955CAF6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27371" y="2273608"/>
            <a:ext cx="4943291" cy="39409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Salerno, </a:t>
            </a:r>
            <a:r>
              <a:rPr lang="en-US" dirty="0" err="1"/>
              <a:t>Etelä</a:t>
            </a:r>
            <a:r>
              <a:rPr lang="en-US" dirty="0"/>
              <a:t>-Italia 800-luku, </a:t>
            </a:r>
            <a:r>
              <a:rPr lang="en-US" dirty="0" err="1"/>
              <a:t>lääketiede</a:t>
            </a:r>
            <a:endParaRPr lang="en-US" dirty="0"/>
          </a:p>
          <a:p>
            <a:r>
              <a:rPr lang="en-US" dirty="0"/>
              <a:t>Bologna, </a:t>
            </a:r>
            <a:r>
              <a:rPr lang="en-US" dirty="0" err="1"/>
              <a:t>Pohjois</a:t>
            </a:r>
            <a:r>
              <a:rPr lang="en-US" dirty="0"/>
              <a:t>-Italia 1088, </a:t>
            </a:r>
            <a:r>
              <a:rPr lang="en-US" dirty="0" err="1"/>
              <a:t>lainoppi</a:t>
            </a:r>
            <a:endParaRPr lang="en-US" dirty="0"/>
          </a:p>
          <a:p>
            <a:r>
              <a:rPr lang="en-US" dirty="0" err="1"/>
              <a:t>Pariisi</a:t>
            </a:r>
            <a:r>
              <a:rPr lang="en-US" dirty="0"/>
              <a:t> 1150, </a:t>
            </a:r>
            <a:r>
              <a:rPr lang="en-US" dirty="0" err="1"/>
              <a:t>jumaluusoppi</a:t>
            </a:r>
            <a:r>
              <a:rPr lang="en-US" dirty="0"/>
              <a:t> – </a:t>
            </a:r>
            <a:r>
              <a:rPr lang="en-US" dirty="0" err="1"/>
              <a:t>muodostui</a:t>
            </a:r>
            <a:r>
              <a:rPr lang="en-US" dirty="0"/>
              <a:t> </a:t>
            </a:r>
            <a:r>
              <a:rPr lang="en-US" dirty="0" err="1"/>
              <a:t>eurooppalaisen</a:t>
            </a:r>
            <a:r>
              <a:rPr lang="en-US" dirty="0"/>
              <a:t> </a:t>
            </a:r>
            <a:r>
              <a:rPr lang="en-US" dirty="0" err="1"/>
              <a:t>yliopistolaitoksen</a:t>
            </a:r>
            <a:r>
              <a:rPr lang="en-US" dirty="0"/>
              <a:t> </a:t>
            </a:r>
            <a:r>
              <a:rPr lang="en-US" dirty="0" err="1"/>
              <a:t>esikuvaksi</a:t>
            </a:r>
            <a:r>
              <a:rPr lang="en-US" dirty="0"/>
              <a:t> (</a:t>
            </a:r>
            <a:r>
              <a:rPr lang="en-US" dirty="0" err="1"/>
              <a:t>neljä</a:t>
            </a:r>
            <a:r>
              <a:rPr lang="en-US" dirty="0"/>
              <a:t> </a:t>
            </a:r>
            <a:r>
              <a:rPr lang="en-US" dirty="0" err="1"/>
              <a:t>tiedekuntaa</a:t>
            </a:r>
            <a:r>
              <a:rPr lang="en-US" dirty="0"/>
              <a:t>).</a:t>
            </a:r>
          </a:p>
          <a:p>
            <a:r>
              <a:rPr lang="en-US" dirty="0" err="1"/>
              <a:t>Englanti</a:t>
            </a:r>
            <a:r>
              <a:rPr lang="en-US" dirty="0"/>
              <a:t>: </a:t>
            </a:r>
            <a:r>
              <a:rPr lang="fi-FI" dirty="0"/>
              <a:t>Oxford (1167), Cambridge (1209)</a:t>
            </a:r>
          </a:p>
          <a:p>
            <a:r>
              <a:rPr lang="fi-FI" dirty="0"/>
              <a:t>Ensimmäinen saksalainen yliopisto: Praha (1348).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631E1566-B043-67BB-EBDC-01167D16C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fi-FI" noProof="0" smtClean="0"/>
              <a:pPr rtl="0"/>
              <a:t>3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622178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56012FD-74A8-4C91-B318-435CF2B71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Otsikko 1">
            <a:extLst>
              <a:ext uri="{FF2B5EF4-FFF2-40B4-BE49-F238E27FC236}">
                <a16:creationId xmlns:a16="http://schemas.microsoft.com/office/drawing/2014/main" id="{C238CE0D-1AB9-4A84-9C79-CDCEE9BF9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YLIOPISTOT POHJOISMAISSA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120C714-A531-4536-B9E2-CC9C84CC82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51579" y="2015734"/>
            <a:ext cx="4162555" cy="345061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Lundin </a:t>
            </a:r>
            <a:r>
              <a:rPr lang="en-US" dirty="0" err="1"/>
              <a:t>yliopisto</a:t>
            </a:r>
            <a:r>
              <a:rPr lang="en-US" dirty="0"/>
              <a:t>, </a:t>
            </a:r>
            <a:r>
              <a:rPr lang="en-US" dirty="0" err="1"/>
              <a:t>historia</a:t>
            </a:r>
            <a:r>
              <a:rPr lang="en-US" dirty="0"/>
              <a:t> </a:t>
            </a:r>
            <a:r>
              <a:rPr lang="en-US" dirty="0" err="1"/>
              <a:t>alkaa</a:t>
            </a:r>
            <a:r>
              <a:rPr lang="en-US" dirty="0"/>
              <a:t> jo </a:t>
            </a:r>
            <a:r>
              <a:rPr lang="en-US" dirty="0" err="1"/>
              <a:t>vuodesta</a:t>
            </a:r>
            <a:r>
              <a:rPr lang="en-US" dirty="0"/>
              <a:t> 1425, </a:t>
            </a:r>
            <a:r>
              <a:rPr lang="en-US" dirty="0" err="1"/>
              <a:t>mutta</a:t>
            </a:r>
            <a:r>
              <a:rPr lang="en-US" dirty="0"/>
              <a:t> </a:t>
            </a:r>
            <a:r>
              <a:rPr lang="en-US" dirty="0" err="1"/>
              <a:t>yliopistona</a:t>
            </a:r>
            <a:r>
              <a:rPr lang="en-US" dirty="0"/>
              <a:t> </a:t>
            </a:r>
            <a:r>
              <a:rPr lang="en-US" dirty="0" err="1"/>
              <a:t>perustettiin</a:t>
            </a:r>
            <a:r>
              <a:rPr lang="en-US" dirty="0"/>
              <a:t> </a:t>
            </a:r>
            <a:r>
              <a:rPr lang="en-US" dirty="0" err="1"/>
              <a:t>vuonna</a:t>
            </a:r>
            <a:r>
              <a:rPr lang="en-US" dirty="0"/>
              <a:t> 1666.</a:t>
            </a:r>
          </a:p>
          <a:p>
            <a:r>
              <a:rPr lang="en-US" dirty="0" err="1"/>
              <a:t>Uppsalan</a:t>
            </a:r>
            <a:r>
              <a:rPr lang="en-US" dirty="0"/>
              <a:t> </a:t>
            </a:r>
            <a:r>
              <a:rPr lang="en-US" dirty="0" err="1"/>
              <a:t>yliopisto</a:t>
            </a:r>
            <a:r>
              <a:rPr lang="en-US" dirty="0"/>
              <a:t> (1477)</a:t>
            </a:r>
          </a:p>
          <a:p>
            <a:r>
              <a:rPr lang="en-US" dirty="0" err="1"/>
              <a:t>Kööpenhaminan</a:t>
            </a:r>
            <a:r>
              <a:rPr lang="en-US" dirty="0"/>
              <a:t> </a:t>
            </a:r>
            <a:r>
              <a:rPr lang="en-US" dirty="0" err="1"/>
              <a:t>yliopisto</a:t>
            </a:r>
            <a:r>
              <a:rPr lang="en-US" dirty="0"/>
              <a:t> (1478)</a:t>
            </a:r>
          </a:p>
          <a:p>
            <a:r>
              <a:rPr lang="en-US" dirty="0" err="1"/>
              <a:t>Tarton</a:t>
            </a:r>
            <a:r>
              <a:rPr lang="en-US" dirty="0"/>
              <a:t> </a:t>
            </a:r>
            <a:r>
              <a:rPr lang="en-US" dirty="0" err="1"/>
              <a:t>yliopisto</a:t>
            </a:r>
            <a:r>
              <a:rPr lang="en-US" dirty="0"/>
              <a:t> </a:t>
            </a:r>
            <a:r>
              <a:rPr lang="en-US" dirty="0" err="1"/>
              <a:t>silloisessa</a:t>
            </a:r>
            <a:r>
              <a:rPr lang="en-US" dirty="0"/>
              <a:t> </a:t>
            </a:r>
            <a:r>
              <a:rPr lang="en-US" dirty="0" err="1"/>
              <a:t>Ruotsissa</a:t>
            </a:r>
            <a:r>
              <a:rPr lang="en-US" dirty="0"/>
              <a:t> (1632)</a:t>
            </a:r>
          </a:p>
          <a:p>
            <a:r>
              <a:rPr lang="en-US" dirty="0" err="1"/>
              <a:t>Turun</a:t>
            </a:r>
            <a:r>
              <a:rPr lang="en-US" dirty="0"/>
              <a:t> </a:t>
            </a:r>
            <a:r>
              <a:rPr lang="en-US" dirty="0" err="1"/>
              <a:t>Akatemia</a:t>
            </a:r>
            <a:r>
              <a:rPr lang="en-US" dirty="0"/>
              <a:t> (1640).</a:t>
            </a:r>
          </a:p>
        </p:txBody>
      </p:sp>
      <p:pic>
        <p:nvPicPr>
          <p:cNvPr id="6" name="Sisällön paikkamerkki 5" descr="Kuva, joka sisältää kohteen ulko, taivas, ruoho, rakennus&#10;&#10;Kuvaus luotu automaattisesti">
            <a:extLst>
              <a:ext uri="{FF2B5EF4-FFF2-40B4-BE49-F238E27FC236}">
                <a16:creationId xmlns:a16="http://schemas.microsoft.com/office/drawing/2014/main" id="{0FB33B4C-409F-4FB7-86EA-52AA30E9B4C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073" y="2015734"/>
            <a:ext cx="4613118" cy="3450613"/>
          </a:xfrm>
          <a:prstGeom prst="rect">
            <a:avLst/>
          </a:prstGeom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170819A-CD20-FBC6-5AC7-C00606A0E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fi-FI" noProof="0" smtClean="0"/>
              <a:pPr rtl="0"/>
              <a:t>4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540765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 err="1"/>
              <a:t>Kuninkaallinen</a:t>
            </a:r>
            <a:r>
              <a:rPr lang="en-US" b="1" dirty="0"/>
              <a:t> </a:t>
            </a:r>
            <a:r>
              <a:rPr lang="en-US" b="1" dirty="0" err="1"/>
              <a:t>Turun</a:t>
            </a:r>
            <a:r>
              <a:rPr lang="en-US" b="1" dirty="0"/>
              <a:t> </a:t>
            </a:r>
            <a:r>
              <a:rPr lang="en-US" b="1" dirty="0" err="1"/>
              <a:t>Akatemia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b="1" dirty="0"/>
              <a:t>1640-1808</a:t>
            </a:r>
            <a:r>
              <a:rPr lang="en-US" dirty="0"/>
              <a:t> </a:t>
            </a:r>
          </a:p>
        </p:txBody>
      </p:sp>
      <p:sp>
        <p:nvSpPr>
          <p:cNvPr id="27651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480060" y="798973"/>
            <a:ext cx="811019" cy="503578"/>
          </a:xfrm>
        </p:spPr>
        <p:txBody>
          <a:bodyPr>
            <a:normAutofit/>
          </a:bodyPr>
          <a:lstStyle/>
          <a:p>
            <a:pPr lvl="1">
              <a:spcAft>
                <a:spcPts val="600"/>
              </a:spcAft>
            </a:pPr>
            <a:fld id="{A5BD3421-B741-4C97-BE01-F5A78DD63788}" type="slidenum">
              <a:rPr lang="it-IT"/>
              <a:pPr lvl="1">
                <a:spcAft>
                  <a:spcPts val="600"/>
                </a:spcAft>
              </a:pPr>
              <a:t>5</a:t>
            </a:fld>
            <a:endParaRPr lang="it-IT"/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51579" y="2015734"/>
            <a:ext cx="5622284" cy="3450613"/>
          </a:xfrm>
        </p:spPr>
        <p:txBody>
          <a:bodyPr>
            <a:normAutofit fontScale="92500"/>
          </a:bodyPr>
          <a:lstStyle/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dirty="0" err="1"/>
              <a:t>Kuninkaallinen</a:t>
            </a:r>
            <a:r>
              <a:rPr lang="en-US" dirty="0"/>
              <a:t> </a:t>
            </a:r>
            <a:r>
              <a:rPr lang="en-US" dirty="0" err="1"/>
              <a:t>Turun</a:t>
            </a:r>
            <a:r>
              <a:rPr lang="en-US" dirty="0"/>
              <a:t> </a:t>
            </a:r>
            <a:r>
              <a:rPr lang="en-US" dirty="0" err="1"/>
              <a:t>Akatemia</a:t>
            </a:r>
            <a:r>
              <a:rPr lang="en-US" dirty="0"/>
              <a:t>, Helsingin </a:t>
            </a:r>
            <a:r>
              <a:rPr lang="en-US" dirty="0" err="1"/>
              <a:t>yliopiston</a:t>
            </a:r>
            <a:r>
              <a:rPr lang="en-US" dirty="0"/>
              <a:t> </a:t>
            </a:r>
            <a:r>
              <a:rPr lang="en-US" dirty="0" err="1"/>
              <a:t>edeltäjä</a:t>
            </a:r>
            <a:r>
              <a:rPr lang="en-US" dirty="0"/>
              <a:t>, </a:t>
            </a:r>
            <a:r>
              <a:rPr lang="en-US" dirty="0" err="1"/>
              <a:t>perustettiin</a:t>
            </a:r>
            <a:r>
              <a:rPr lang="en-US" dirty="0"/>
              <a:t> </a:t>
            </a:r>
            <a:r>
              <a:rPr lang="en-US" dirty="0" err="1"/>
              <a:t>Kuningatar</a:t>
            </a:r>
            <a:r>
              <a:rPr lang="en-US" dirty="0"/>
              <a:t> </a:t>
            </a:r>
            <a:r>
              <a:rPr lang="en-US" dirty="0" err="1"/>
              <a:t>Kristiinan</a:t>
            </a:r>
            <a:r>
              <a:rPr lang="en-US" dirty="0"/>
              <a:t> </a:t>
            </a:r>
            <a:r>
              <a:rPr lang="en-US" dirty="0" err="1"/>
              <a:t>hallitsijakaudella</a:t>
            </a:r>
            <a:r>
              <a:rPr lang="en-US" dirty="0"/>
              <a:t> </a:t>
            </a:r>
            <a:r>
              <a:rPr lang="en-US" dirty="0" err="1"/>
              <a:t>Turkuun</a:t>
            </a:r>
            <a:r>
              <a:rPr lang="en-US" dirty="0"/>
              <a:t> 26.3.1640. 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fi-FI" dirty="0"/>
              <a:t>Akatemia sijoitettiin Turun katedraalikoulun tiloihin ja se oli vielä pieni ja vaatimaton, mutta 1700-luvun jälkipuolella jo tieteellisesti kansainvälisellä tasolla.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fi-FI" dirty="0"/>
              <a:t> Yliopisto sai 1809 nimekseen Keisarillinen Turun Akatemia, ja 1815 valmistui uusi akatemiatalo tuomiokirkkoa vastapäätä.</a:t>
            </a:r>
            <a:endParaRPr lang="en-US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5410B785-28CB-4AA0-AFB0-E1545FE79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889745" y="2015734"/>
            <a:ext cx="2829502" cy="34506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 err="1"/>
              <a:t>Kuninkaallinen</a:t>
            </a:r>
            <a:r>
              <a:rPr lang="en-US" b="1" dirty="0"/>
              <a:t> </a:t>
            </a:r>
            <a:r>
              <a:rPr lang="en-US" b="1" dirty="0" err="1"/>
              <a:t>Turun</a:t>
            </a:r>
            <a:r>
              <a:rPr lang="en-US" b="1" dirty="0"/>
              <a:t> </a:t>
            </a:r>
            <a:r>
              <a:rPr lang="en-US" b="1" dirty="0" err="1"/>
              <a:t>Akatemia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b="1" dirty="0"/>
              <a:t>1640-1808</a:t>
            </a:r>
            <a:r>
              <a:rPr lang="en-US" dirty="0"/>
              <a:t> </a:t>
            </a:r>
          </a:p>
        </p:txBody>
      </p:sp>
      <p:sp>
        <p:nvSpPr>
          <p:cNvPr id="27651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480060" y="798973"/>
            <a:ext cx="811019" cy="503578"/>
          </a:xfrm>
        </p:spPr>
        <p:txBody>
          <a:bodyPr>
            <a:normAutofit/>
          </a:bodyPr>
          <a:lstStyle/>
          <a:p>
            <a:pPr lvl="1">
              <a:spcAft>
                <a:spcPts val="600"/>
              </a:spcAft>
            </a:pPr>
            <a:fld id="{A5BD3421-B741-4C97-BE01-F5A78DD63788}" type="slidenum">
              <a:rPr lang="it-IT"/>
              <a:pPr lvl="1">
                <a:spcAft>
                  <a:spcPts val="600"/>
                </a:spcAft>
              </a:pPr>
              <a:t>6</a:t>
            </a:fld>
            <a:endParaRPr lang="it-IT"/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51579" y="2015734"/>
            <a:ext cx="4768152" cy="3450613"/>
          </a:xfrm>
        </p:spPr>
        <p:txBody>
          <a:bodyPr>
            <a:noAutofit/>
          </a:bodyPr>
          <a:lstStyle/>
          <a:p>
            <a:pPr eaLnBrk="1" hangingPunct="1">
              <a:lnSpc>
                <a:spcPct val="110000"/>
              </a:lnSpc>
              <a:spcBef>
                <a:spcPts val="0"/>
              </a:spcBef>
            </a:pPr>
            <a:r>
              <a:rPr lang="en-US" sz="1800" dirty="0" err="1"/>
              <a:t>Liitettiin</a:t>
            </a:r>
            <a:r>
              <a:rPr lang="en-US" sz="1800" dirty="0"/>
              <a:t> </a:t>
            </a:r>
            <a:r>
              <a:rPr lang="en-US" sz="1800" dirty="0" err="1"/>
              <a:t>osaksi</a:t>
            </a:r>
            <a:r>
              <a:rPr lang="en-US" sz="1800" dirty="0"/>
              <a:t> </a:t>
            </a:r>
            <a:r>
              <a:rPr lang="en-US" sz="1800" dirty="0" err="1"/>
              <a:t>perinteikästä</a:t>
            </a:r>
            <a:r>
              <a:rPr lang="en-US" sz="1800" dirty="0"/>
              <a:t> </a:t>
            </a:r>
            <a:r>
              <a:rPr lang="en-US" sz="1800" dirty="0" err="1"/>
              <a:t>yliopistojärjestelmää</a:t>
            </a:r>
            <a:r>
              <a:rPr lang="en-US" sz="1800" dirty="0"/>
              <a:t>: </a:t>
            </a:r>
            <a:r>
              <a:rPr lang="en-US" sz="1800" dirty="0" err="1"/>
              <a:t>ylioppilaat</a:t>
            </a:r>
            <a:r>
              <a:rPr lang="en-US" sz="1800" dirty="0"/>
              <a:t> </a:t>
            </a:r>
            <a:r>
              <a:rPr lang="en-US" sz="1800" dirty="0" err="1"/>
              <a:t>opiskelivat</a:t>
            </a:r>
            <a:r>
              <a:rPr lang="en-US" sz="1800" dirty="0"/>
              <a:t> </a:t>
            </a:r>
            <a:r>
              <a:rPr lang="en-US" sz="1800" dirty="0" err="1"/>
              <a:t>ensin</a:t>
            </a:r>
            <a:r>
              <a:rPr lang="en-US" sz="1800" dirty="0"/>
              <a:t> </a:t>
            </a:r>
            <a:r>
              <a:rPr lang="en-US" sz="1800" dirty="0" err="1"/>
              <a:t>filosofisessa</a:t>
            </a:r>
            <a:r>
              <a:rPr lang="en-US" sz="1800" dirty="0"/>
              <a:t> </a:t>
            </a:r>
            <a:r>
              <a:rPr lang="en-US" sz="1800" dirty="0" err="1"/>
              <a:t>tiedekunnassa</a:t>
            </a:r>
            <a:r>
              <a:rPr lang="en-US" sz="1800" dirty="0"/>
              <a:t>, </a:t>
            </a:r>
            <a:r>
              <a:rPr lang="en-US" sz="1800" dirty="0" err="1"/>
              <a:t>minkä</a:t>
            </a:r>
            <a:r>
              <a:rPr lang="en-US" sz="1800" dirty="0"/>
              <a:t> </a:t>
            </a:r>
            <a:r>
              <a:rPr lang="en-US" sz="1800" dirty="0" err="1"/>
              <a:t>jälkeen</a:t>
            </a:r>
            <a:r>
              <a:rPr lang="en-US" sz="1800" dirty="0"/>
              <a:t> </a:t>
            </a:r>
            <a:r>
              <a:rPr lang="en-US" sz="1800" dirty="0" err="1"/>
              <a:t>heillä</a:t>
            </a:r>
            <a:r>
              <a:rPr lang="en-US" sz="1800" dirty="0"/>
              <a:t> </a:t>
            </a:r>
            <a:r>
              <a:rPr lang="en-US" sz="1800" dirty="0" err="1"/>
              <a:t>oli</a:t>
            </a:r>
            <a:r>
              <a:rPr lang="en-US" sz="1800" dirty="0"/>
              <a:t> </a:t>
            </a:r>
            <a:r>
              <a:rPr lang="en-US" sz="1800" dirty="0" err="1"/>
              <a:t>mahdollisuus</a:t>
            </a:r>
            <a:r>
              <a:rPr lang="en-US" sz="1800" dirty="0"/>
              <a:t> </a:t>
            </a:r>
            <a:r>
              <a:rPr lang="en-US" sz="1800" dirty="0" err="1"/>
              <a:t>erikoistua</a:t>
            </a:r>
            <a:r>
              <a:rPr lang="en-US" sz="1800" dirty="0"/>
              <a:t> </a:t>
            </a:r>
            <a:r>
              <a:rPr lang="en-US" sz="1800" dirty="0" err="1"/>
              <a:t>teologisessa</a:t>
            </a:r>
            <a:r>
              <a:rPr lang="en-US" sz="1800" dirty="0"/>
              <a:t>, </a:t>
            </a:r>
            <a:r>
              <a:rPr lang="en-US" sz="1800" dirty="0" err="1"/>
              <a:t>lainopillisessa</a:t>
            </a:r>
            <a:r>
              <a:rPr lang="en-US" sz="1800" dirty="0"/>
              <a:t> tai </a:t>
            </a:r>
            <a:r>
              <a:rPr lang="en-US" sz="1800" dirty="0" err="1"/>
              <a:t>lääketieteellisessä</a:t>
            </a:r>
            <a:r>
              <a:rPr lang="en-US" sz="1800" dirty="0"/>
              <a:t> </a:t>
            </a:r>
            <a:r>
              <a:rPr lang="en-US" sz="1800" dirty="0" err="1"/>
              <a:t>tiedekunnassa</a:t>
            </a:r>
            <a:r>
              <a:rPr lang="en-US" sz="1800" dirty="0"/>
              <a:t>. 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</a:pPr>
            <a:r>
              <a:rPr lang="en-US" sz="1800" dirty="0"/>
              <a:t>Isaac </a:t>
            </a:r>
            <a:r>
              <a:rPr lang="en-US" sz="1800" dirty="0" err="1"/>
              <a:t>Newtonin</a:t>
            </a:r>
            <a:r>
              <a:rPr lang="en-US" sz="1800" dirty="0"/>
              <a:t> </a:t>
            </a:r>
            <a:r>
              <a:rPr lang="en-US" sz="1800" dirty="0" err="1"/>
              <a:t>pääteoksen</a:t>
            </a:r>
            <a:r>
              <a:rPr lang="en-US" sz="1800" dirty="0"/>
              <a:t> </a:t>
            </a:r>
            <a:r>
              <a:rPr lang="en-US" sz="1800" dirty="0" err="1"/>
              <a:t>ilmestyessä</a:t>
            </a:r>
            <a:r>
              <a:rPr lang="en-US" sz="1800" dirty="0"/>
              <a:t> v. 1687 </a:t>
            </a:r>
            <a:r>
              <a:rPr lang="en-US" sz="1800" dirty="0" err="1"/>
              <a:t>elettiin</a:t>
            </a:r>
            <a:r>
              <a:rPr lang="en-US" sz="1800" dirty="0"/>
              <a:t> </a:t>
            </a:r>
            <a:r>
              <a:rPr lang="en-US" sz="1800" dirty="0" err="1"/>
              <a:t>Turussa</a:t>
            </a:r>
            <a:r>
              <a:rPr lang="en-US" sz="1800" dirty="0"/>
              <a:t> </a:t>
            </a:r>
            <a:r>
              <a:rPr lang="en-US" sz="1800" dirty="0" err="1"/>
              <a:t>varsin</a:t>
            </a:r>
            <a:r>
              <a:rPr lang="en-US" sz="1800" dirty="0"/>
              <a:t> </a:t>
            </a:r>
            <a:r>
              <a:rPr lang="en-US" sz="1800" dirty="0" err="1"/>
              <a:t>aristoteelista</a:t>
            </a:r>
            <a:r>
              <a:rPr lang="en-US" sz="1800" dirty="0"/>
              <a:t> </a:t>
            </a:r>
            <a:r>
              <a:rPr lang="en-US" sz="1800" dirty="0" err="1"/>
              <a:t>aikaa</a:t>
            </a:r>
            <a:r>
              <a:rPr lang="en-US" sz="1800" dirty="0"/>
              <a:t>.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</a:pPr>
            <a:r>
              <a:rPr lang="en-US" sz="1800" dirty="0" err="1"/>
              <a:t>Kuitenkin</a:t>
            </a:r>
            <a:r>
              <a:rPr lang="en-US" sz="1800" dirty="0"/>
              <a:t> jo 1700-luvun </a:t>
            </a:r>
            <a:r>
              <a:rPr lang="en-US" sz="1800" dirty="0" err="1"/>
              <a:t>aikana</a:t>
            </a:r>
            <a:r>
              <a:rPr lang="en-US" sz="1800" dirty="0"/>
              <a:t> </a:t>
            </a:r>
            <a:r>
              <a:rPr lang="en-US" sz="1800" dirty="0" err="1"/>
              <a:t>Suomen</a:t>
            </a:r>
            <a:r>
              <a:rPr lang="en-US" sz="1800" dirty="0"/>
              <a:t> </a:t>
            </a:r>
            <a:r>
              <a:rPr lang="en-US" sz="1800" dirty="0" err="1"/>
              <a:t>yliopisto</a:t>
            </a:r>
            <a:r>
              <a:rPr lang="en-US" sz="1800" dirty="0"/>
              <a:t> </a:t>
            </a:r>
            <a:r>
              <a:rPr lang="en-US" sz="1800" dirty="0" err="1"/>
              <a:t>ponnisteli</a:t>
            </a:r>
            <a:r>
              <a:rPr lang="en-US" sz="1800" dirty="0"/>
              <a:t> </a:t>
            </a:r>
            <a:r>
              <a:rPr lang="en-US" sz="1800" dirty="0" err="1"/>
              <a:t>luonnontieteissä</a:t>
            </a:r>
            <a:r>
              <a:rPr lang="en-US" sz="1800" dirty="0"/>
              <a:t> </a:t>
            </a:r>
            <a:r>
              <a:rPr lang="en-US" sz="1800" dirty="0" err="1"/>
              <a:t>muun</a:t>
            </a:r>
            <a:r>
              <a:rPr lang="en-US" sz="1800" dirty="0"/>
              <a:t> </a:t>
            </a:r>
            <a:r>
              <a:rPr lang="en-US" sz="1800" dirty="0" err="1"/>
              <a:t>Euroopan</a:t>
            </a:r>
            <a:r>
              <a:rPr lang="en-US" sz="1800" dirty="0"/>
              <a:t> </a:t>
            </a:r>
            <a:r>
              <a:rPr lang="en-US" sz="1800" dirty="0" err="1"/>
              <a:t>rinnalle</a:t>
            </a:r>
            <a:r>
              <a:rPr lang="en-US" sz="1800" dirty="0"/>
              <a:t>.</a:t>
            </a:r>
          </a:p>
        </p:txBody>
      </p:sp>
      <p:pic>
        <p:nvPicPr>
          <p:cNvPr id="3" name="Kuva 2" descr="Kuva, joka sisältää kohteen teksti, ulko, maa, henkilöt&#10;&#10;Kuvaus luotu automaattisesti">
            <a:extLst>
              <a:ext uri="{FF2B5EF4-FFF2-40B4-BE49-F238E27FC236}">
                <a16:creationId xmlns:a16="http://schemas.microsoft.com/office/drawing/2014/main" id="{5410B785-28CB-4AA0-AFB0-E1545FE79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179" y="2015734"/>
            <a:ext cx="4598675" cy="324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2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Dian numeron paikkamerkki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lvl="1"/>
            <a:fld id="{F90007C7-F979-4392-8B7C-5209CCF5259D}" type="slidenum">
              <a:rPr lang="it-IT"/>
              <a:pPr lvl="1"/>
              <a:t>7</a:t>
            </a:fld>
            <a:endParaRPr lang="it-IT"/>
          </a:p>
        </p:txBody>
      </p:sp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451580" y="609600"/>
            <a:ext cx="8835422" cy="9477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fi-FI" b="1" dirty="0"/>
            </a:br>
            <a:r>
              <a:rPr lang="fi-FI" b="1" dirty="0"/>
              <a:t>Filosofinen tiedekunta</a:t>
            </a:r>
            <a:endParaRPr lang="en-US" b="1" dirty="0"/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800" dirty="0" err="1"/>
              <a:t>Filosofinen</a:t>
            </a:r>
            <a:r>
              <a:rPr lang="en-US" sz="2800" dirty="0"/>
              <a:t> </a:t>
            </a:r>
            <a:r>
              <a:rPr lang="en-US" sz="2800" dirty="0" err="1"/>
              <a:t>tiedekunta</a:t>
            </a:r>
            <a:r>
              <a:rPr lang="en-US" sz="2800" dirty="0"/>
              <a:t> </a:t>
            </a:r>
            <a:r>
              <a:rPr lang="en-US" sz="2800" dirty="0" err="1"/>
              <a:t>oli</a:t>
            </a:r>
            <a:r>
              <a:rPr lang="en-US" sz="2800" dirty="0"/>
              <a:t> </a:t>
            </a:r>
            <a:r>
              <a:rPr lang="en-US" sz="2800" dirty="0" err="1"/>
              <a:t>yliopiston</a:t>
            </a:r>
            <a:r>
              <a:rPr lang="en-US" sz="2800" dirty="0"/>
              <a:t> </a:t>
            </a:r>
            <a:r>
              <a:rPr lang="en-US" sz="2800" dirty="0" err="1"/>
              <a:t>suurin</a:t>
            </a:r>
            <a:r>
              <a:rPr lang="en-US" sz="2800" dirty="0"/>
              <a:t>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800" dirty="0" err="1"/>
              <a:t>Siinä</a:t>
            </a:r>
            <a:r>
              <a:rPr lang="en-US" sz="2800" dirty="0"/>
              <a:t> </a:t>
            </a:r>
            <a:r>
              <a:rPr lang="en-US" sz="2800" dirty="0" err="1"/>
              <a:t>oli</a:t>
            </a:r>
            <a:r>
              <a:rPr lang="en-US" sz="2800" dirty="0"/>
              <a:t> </a:t>
            </a:r>
            <a:r>
              <a:rPr lang="en-US" sz="2800" dirty="0" err="1"/>
              <a:t>aluksi</a:t>
            </a:r>
            <a:r>
              <a:rPr lang="en-US" sz="2800" dirty="0"/>
              <a:t> </a:t>
            </a:r>
            <a:r>
              <a:rPr lang="en-US" sz="2800" dirty="0" err="1"/>
              <a:t>kuusi</a:t>
            </a:r>
            <a:r>
              <a:rPr lang="en-US" sz="2800" dirty="0"/>
              <a:t> </a:t>
            </a:r>
            <a:r>
              <a:rPr lang="en-US" sz="2800" dirty="0" err="1"/>
              <a:t>professoria</a:t>
            </a:r>
            <a:r>
              <a:rPr lang="en-US" sz="2800" dirty="0"/>
              <a:t>, </a:t>
            </a:r>
            <a:r>
              <a:rPr lang="en-US" sz="2800" dirty="0" err="1"/>
              <a:t>joiden</a:t>
            </a:r>
            <a:r>
              <a:rPr lang="en-US" sz="2800" dirty="0"/>
              <a:t> </a:t>
            </a:r>
            <a:r>
              <a:rPr lang="en-US" sz="2800" dirty="0" err="1"/>
              <a:t>aloina</a:t>
            </a:r>
            <a:r>
              <a:rPr lang="en-US" sz="2800" dirty="0"/>
              <a:t> </a:t>
            </a:r>
            <a:r>
              <a:rPr lang="en-US" sz="2800" dirty="0" err="1"/>
              <a:t>olivat</a:t>
            </a:r>
            <a:r>
              <a:rPr lang="en-US" sz="2800" dirty="0"/>
              <a:t>:</a:t>
            </a:r>
          </a:p>
          <a:p>
            <a:pPr marL="914400" lvl="1" indent="-457200">
              <a:lnSpc>
                <a:spcPct val="110000"/>
              </a:lnSpc>
              <a:buFontTx/>
              <a:buAutoNum type="arabicPeriod"/>
            </a:pPr>
            <a:r>
              <a:rPr lang="en-US" sz="2400" dirty="0" err="1"/>
              <a:t>logiikka</a:t>
            </a:r>
            <a:r>
              <a:rPr lang="en-US" sz="2400" dirty="0"/>
              <a:t> ja </a:t>
            </a:r>
            <a:r>
              <a:rPr lang="en-US" sz="2400" dirty="0" err="1"/>
              <a:t>metafysiikka</a:t>
            </a:r>
            <a:r>
              <a:rPr lang="en-US" sz="2400" dirty="0"/>
              <a:t> (</a:t>
            </a:r>
            <a:r>
              <a:rPr lang="en-US" sz="2400" dirty="0" err="1"/>
              <a:t>myöhemmin</a:t>
            </a:r>
            <a:r>
              <a:rPr lang="en-US" sz="2400" dirty="0"/>
              <a:t> </a:t>
            </a:r>
            <a:r>
              <a:rPr lang="en-US" sz="2400" dirty="0" err="1"/>
              <a:t>teoreettinen</a:t>
            </a:r>
            <a:r>
              <a:rPr lang="en-US" sz="2400" dirty="0"/>
              <a:t> </a:t>
            </a:r>
            <a:r>
              <a:rPr lang="en-US" sz="2400" dirty="0" err="1"/>
              <a:t>filosofia</a:t>
            </a:r>
            <a:r>
              <a:rPr lang="en-US" sz="2400" dirty="0"/>
              <a:t>), </a:t>
            </a:r>
          </a:p>
          <a:p>
            <a:pPr marL="914400" lvl="1" indent="-457200">
              <a:lnSpc>
                <a:spcPct val="110000"/>
              </a:lnSpc>
              <a:buFontTx/>
              <a:buAutoNum type="arabicPeriod"/>
            </a:pPr>
            <a:r>
              <a:rPr lang="en-US" sz="2400" dirty="0" err="1"/>
              <a:t>historia</a:t>
            </a:r>
            <a:r>
              <a:rPr lang="en-US" sz="2400" dirty="0"/>
              <a:t> ja </a:t>
            </a:r>
            <a:r>
              <a:rPr lang="en-US" sz="2400" dirty="0" err="1"/>
              <a:t>moraali</a:t>
            </a:r>
            <a:r>
              <a:rPr lang="en-US" sz="2400" dirty="0"/>
              <a:t> (</a:t>
            </a:r>
            <a:r>
              <a:rPr lang="en-US" sz="2400" dirty="0" err="1"/>
              <a:t>myöhemmin</a:t>
            </a:r>
            <a:r>
              <a:rPr lang="en-US" sz="2400" dirty="0"/>
              <a:t> </a:t>
            </a:r>
            <a:r>
              <a:rPr lang="en-US" sz="2400" dirty="0" err="1"/>
              <a:t>käytännöllinen</a:t>
            </a:r>
            <a:r>
              <a:rPr lang="en-US" sz="2400" dirty="0"/>
              <a:t> </a:t>
            </a:r>
            <a:r>
              <a:rPr lang="en-US" sz="2400" dirty="0" err="1"/>
              <a:t>filosofia</a:t>
            </a:r>
            <a:r>
              <a:rPr lang="en-US" sz="2400" dirty="0"/>
              <a:t>), </a:t>
            </a:r>
          </a:p>
          <a:p>
            <a:pPr marL="914400" lvl="1" indent="-457200">
              <a:lnSpc>
                <a:spcPct val="110000"/>
              </a:lnSpc>
              <a:buFontTx/>
              <a:buAutoNum type="arabicPeriod"/>
            </a:pPr>
            <a:r>
              <a:rPr lang="en-US" sz="2400" dirty="0" err="1"/>
              <a:t>kaunopuheisuus</a:t>
            </a:r>
            <a:r>
              <a:rPr lang="en-US" sz="2400" dirty="0"/>
              <a:t> (</a:t>
            </a:r>
            <a:r>
              <a:rPr lang="en-US" sz="2400" dirty="0" err="1"/>
              <a:t>myöhemmin</a:t>
            </a:r>
            <a:r>
              <a:rPr lang="en-US" sz="2400" dirty="0"/>
              <a:t> </a:t>
            </a:r>
            <a:r>
              <a:rPr lang="en-US" sz="2400" dirty="0" err="1"/>
              <a:t>latina</a:t>
            </a:r>
            <a:r>
              <a:rPr lang="en-US" sz="2400" dirty="0"/>
              <a:t>), </a:t>
            </a:r>
          </a:p>
          <a:p>
            <a:pPr marL="914400" lvl="1" indent="-457200">
              <a:lnSpc>
                <a:spcPct val="110000"/>
              </a:lnSpc>
              <a:buFontTx/>
              <a:buAutoNum type="arabicPeriod"/>
            </a:pPr>
            <a:r>
              <a:rPr lang="en-US" sz="2400" dirty="0" err="1"/>
              <a:t>kreikka</a:t>
            </a:r>
            <a:r>
              <a:rPr lang="en-US" sz="2400" dirty="0"/>
              <a:t> ja </a:t>
            </a:r>
            <a:r>
              <a:rPr lang="en-US" sz="2400" dirty="0" err="1"/>
              <a:t>heprea</a:t>
            </a:r>
            <a:r>
              <a:rPr lang="en-US" sz="2400" dirty="0"/>
              <a:t>, </a:t>
            </a:r>
          </a:p>
          <a:p>
            <a:pPr marL="914400" lvl="1" indent="-457200">
              <a:lnSpc>
                <a:spcPct val="110000"/>
              </a:lnSpc>
              <a:buFontTx/>
              <a:buAutoNum type="arabicPeriod"/>
            </a:pPr>
            <a:r>
              <a:rPr lang="en-US" sz="2400" dirty="0" err="1"/>
              <a:t>fysiikka</a:t>
            </a:r>
            <a:r>
              <a:rPr lang="en-US" sz="2400" dirty="0"/>
              <a:t> ja </a:t>
            </a:r>
          </a:p>
          <a:p>
            <a:pPr marL="914400" lvl="1" indent="-457200">
              <a:lnSpc>
                <a:spcPct val="110000"/>
              </a:lnSpc>
              <a:buFontTx/>
              <a:buAutoNum type="arabicPeriod"/>
            </a:pPr>
            <a:r>
              <a:rPr lang="en-US" sz="2400" dirty="0" err="1"/>
              <a:t>matematiikka</a:t>
            </a:r>
            <a:r>
              <a:rPr lang="en-US" sz="2400" dirty="0"/>
              <a:t>. </a:t>
            </a:r>
          </a:p>
          <a:p>
            <a:pPr marL="533400" indent="-533400">
              <a:lnSpc>
                <a:spcPct val="70000"/>
              </a:lnSpc>
            </a:pP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Dian numeron paikkamerkki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lvl="1"/>
            <a:fld id="{40152583-47BA-4963-A351-DEEA356BE75E}" type="slidenum">
              <a:rPr lang="it-IT"/>
              <a:pPr lvl="1"/>
              <a:t>8</a:t>
            </a:fld>
            <a:endParaRPr lang="it-IT"/>
          </a:p>
        </p:txBody>
      </p:sp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i-FI" b="1"/>
              <a:t>Tiedekuntajako</a:t>
            </a:r>
            <a:endParaRPr lang="en-US" b="1"/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400" dirty="0" err="1"/>
              <a:t>Tiedekuntien</a:t>
            </a:r>
            <a:r>
              <a:rPr lang="en-US" sz="2400" dirty="0"/>
              <a:t> </a:t>
            </a:r>
            <a:r>
              <a:rPr lang="en-US" sz="2400" dirty="0" err="1"/>
              <a:t>luokittelussa</a:t>
            </a:r>
            <a:r>
              <a:rPr lang="en-US" sz="2400" dirty="0"/>
              <a:t> </a:t>
            </a:r>
            <a:r>
              <a:rPr lang="en-US" sz="2400" dirty="0" err="1"/>
              <a:t>filosofinen</a:t>
            </a:r>
            <a:r>
              <a:rPr lang="en-US" sz="2400" dirty="0"/>
              <a:t> </a:t>
            </a:r>
            <a:r>
              <a:rPr lang="en-US" sz="2400" dirty="0" err="1"/>
              <a:t>tiedekunta</a:t>
            </a:r>
            <a:r>
              <a:rPr lang="en-US" sz="2400" dirty="0"/>
              <a:t> </a:t>
            </a:r>
            <a:r>
              <a:rPr lang="en-US" sz="2400" dirty="0" err="1"/>
              <a:t>oli</a:t>
            </a:r>
            <a:r>
              <a:rPr lang="en-US" sz="2400" dirty="0"/>
              <a:t> </a:t>
            </a:r>
            <a:r>
              <a:rPr lang="en-US" sz="2400" dirty="0" err="1"/>
              <a:t>alin</a:t>
            </a:r>
            <a:r>
              <a:rPr lang="en-US" sz="2400" dirty="0"/>
              <a:t> ja </a:t>
            </a:r>
            <a:r>
              <a:rPr lang="en-US" sz="2400" dirty="0" err="1"/>
              <a:t>sen</a:t>
            </a:r>
            <a:r>
              <a:rPr lang="en-US" sz="2400" dirty="0"/>
              <a:t> </a:t>
            </a:r>
            <a:r>
              <a:rPr lang="en-US" sz="2400" dirty="0" err="1"/>
              <a:t>tehtävänä</a:t>
            </a:r>
            <a:r>
              <a:rPr lang="en-US" sz="2400" dirty="0"/>
              <a:t> </a:t>
            </a:r>
            <a:r>
              <a:rPr lang="en-US" sz="2400" dirty="0" err="1"/>
              <a:t>oli</a:t>
            </a:r>
            <a:r>
              <a:rPr lang="en-US" sz="2400" dirty="0"/>
              <a:t> </a:t>
            </a:r>
            <a:r>
              <a:rPr lang="en-US" sz="2400" dirty="0" err="1"/>
              <a:t>huolehtia</a:t>
            </a:r>
            <a:r>
              <a:rPr lang="en-US" sz="2400" dirty="0"/>
              <a:t> </a:t>
            </a:r>
            <a:r>
              <a:rPr lang="en-US" sz="2400" dirty="0" err="1"/>
              <a:t>perusopetuksesta</a:t>
            </a:r>
            <a:r>
              <a:rPr lang="en-US" sz="2400" dirty="0"/>
              <a:t>, </a:t>
            </a:r>
            <a:r>
              <a:rPr lang="en-US" sz="2400" dirty="0" err="1"/>
              <a:t>kun</a:t>
            </a:r>
            <a:r>
              <a:rPr lang="en-US" sz="2400" dirty="0"/>
              <a:t> </a:t>
            </a:r>
            <a:r>
              <a:rPr lang="en-US" sz="2400" dirty="0" err="1"/>
              <a:t>taas</a:t>
            </a:r>
            <a:r>
              <a:rPr lang="en-US" sz="2400" dirty="0"/>
              <a:t> </a:t>
            </a:r>
            <a:r>
              <a:rPr lang="en-US" sz="2400" dirty="0" err="1"/>
              <a:t>Akatemian</a:t>
            </a:r>
            <a:r>
              <a:rPr lang="en-US" sz="2400" dirty="0"/>
              <a:t> </a:t>
            </a:r>
            <a:r>
              <a:rPr lang="en-US" sz="2400" dirty="0" err="1"/>
              <a:t>kolme</a:t>
            </a:r>
            <a:r>
              <a:rPr lang="en-US" sz="2400" dirty="0"/>
              <a:t> </a:t>
            </a:r>
            <a:r>
              <a:rPr lang="en-US" sz="2400" dirty="0" err="1"/>
              <a:t>muuta</a:t>
            </a:r>
            <a:r>
              <a:rPr lang="en-US" sz="2400" dirty="0"/>
              <a:t> </a:t>
            </a:r>
            <a:r>
              <a:rPr lang="en-US" sz="2400" dirty="0" err="1"/>
              <a:t>tiedekuntaa</a:t>
            </a:r>
            <a:r>
              <a:rPr lang="en-US" sz="2400" dirty="0"/>
              <a:t> (</a:t>
            </a:r>
            <a:r>
              <a:rPr lang="en-US" sz="2400" dirty="0" err="1"/>
              <a:t>teologinen</a:t>
            </a:r>
            <a:r>
              <a:rPr lang="en-US" sz="2400" dirty="0"/>
              <a:t>, </a:t>
            </a:r>
            <a:r>
              <a:rPr lang="en-US" sz="2400" dirty="0" err="1"/>
              <a:t>lainopillinen</a:t>
            </a:r>
            <a:r>
              <a:rPr lang="en-US" sz="2400" dirty="0"/>
              <a:t> ja </a:t>
            </a:r>
            <a:r>
              <a:rPr lang="en-US" sz="2400" dirty="0" err="1"/>
              <a:t>lääketieteellinen</a:t>
            </a:r>
            <a:r>
              <a:rPr lang="en-US" sz="2400" dirty="0"/>
              <a:t>) </a:t>
            </a:r>
            <a:r>
              <a:rPr lang="en-US" sz="2400" dirty="0" err="1"/>
              <a:t>olivat</a:t>
            </a:r>
            <a:r>
              <a:rPr lang="en-US" sz="2400" dirty="0"/>
              <a:t> ns. </a:t>
            </a:r>
            <a:r>
              <a:rPr lang="en-US" sz="2400" dirty="0" err="1"/>
              <a:t>ylempiä</a:t>
            </a:r>
            <a:r>
              <a:rPr lang="en-US" sz="2400" dirty="0"/>
              <a:t> </a:t>
            </a:r>
            <a:r>
              <a:rPr lang="en-US" sz="2400" dirty="0" err="1"/>
              <a:t>tiedekuntia</a:t>
            </a:r>
            <a:r>
              <a:rPr lang="en-US" sz="2400" dirty="0"/>
              <a:t>.</a:t>
            </a:r>
          </a:p>
          <a:p>
            <a:pPr eaLnBrk="1" hangingPunct="1"/>
            <a:r>
              <a:rPr lang="en-US" sz="2400" dirty="0" err="1"/>
              <a:t>Nykyään</a:t>
            </a:r>
            <a:r>
              <a:rPr lang="en-US" sz="2400" dirty="0"/>
              <a:t> Helsingin </a:t>
            </a:r>
            <a:r>
              <a:rPr lang="en-US" sz="2400" dirty="0" err="1"/>
              <a:t>yliopistossa</a:t>
            </a:r>
            <a:r>
              <a:rPr lang="en-US" sz="2400" dirty="0"/>
              <a:t> on 11 </a:t>
            </a:r>
            <a:r>
              <a:rPr lang="en-US" sz="2400" dirty="0" err="1"/>
              <a:t>tiedekuntaa</a:t>
            </a:r>
            <a:r>
              <a:rPr lang="en-US" sz="2400" dirty="0"/>
              <a:t>. </a:t>
            </a:r>
            <a:r>
              <a:rPr lang="en-US" sz="2400" dirty="0" err="1"/>
              <a:t>Muistona</a:t>
            </a:r>
            <a:r>
              <a:rPr lang="en-US" sz="2400" dirty="0"/>
              <a:t> ”</a:t>
            </a:r>
            <a:r>
              <a:rPr lang="en-US" sz="2400" dirty="0" err="1"/>
              <a:t>kantatiedekunnasta</a:t>
            </a:r>
            <a:r>
              <a:rPr lang="en-US" sz="2400" dirty="0"/>
              <a:t>” (</a:t>
            </a:r>
            <a:r>
              <a:rPr lang="en-US" sz="2400" dirty="0" err="1"/>
              <a:t>filosofinen</a:t>
            </a:r>
            <a:r>
              <a:rPr lang="en-US" sz="2400" dirty="0"/>
              <a:t>) </a:t>
            </a:r>
            <a:r>
              <a:rPr lang="en-US" sz="2400" dirty="0" err="1"/>
              <a:t>viiden</a:t>
            </a:r>
            <a:r>
              <a:rPr lang="en-US" sz="2400" dirty="0"/>
              <a:t> </a:t>
            </a:r>
            <a:r>
              <a:rPr lang="en-US" sz="2400" dirty="0" err="1"/>
              <a:t>nykyisen</a:t>
            </a:r>
            <a:r>
              <a:rPr lang="en-US" sz="2400" dirty="0"/>
              <a:t> </a:t>
            </a:r>
            <a:r>
              <a:rPr lang="en-US" sz="2400" dirty="0" err="1"/>
              <a:t>tiedekunnan</a:t>
            </a:r>
            <a:r>
              <a:rPr lang="en-US" sz="2400" dirty="0"/>
              <a:t> </a:t>
            </a:r>
            <a:r>
              <a:rPr lang="en-US" sz="2400" dirty="0" err="1"/>
              <a:t>opiskelijat</a:t>
            </a:r>
            <a:r>
              <a:rPr lang="en-US" sz="2400" dirty="0"/>
              <a:t> </a:t>
            </a:r>
            <a:r>
              <a:rPr lang="en-US" sz="2400" dirty="0" err="1"/>
              <a:t>ovat</a:t>
            </a:r>
            <a:r>
              <a:rPr lang="en-US" sz="2400" dirty="0"/>
              <a:t> </a:t>
            </a:r>
            <a:r>
              <a:rPr lang="en-US" sz="2400" dirty="0" err="1"/>
              <a:t>filosofian</a:t>
            </a:r>
            <a:r>
              <a:rPr lang="en-US" sz="2400" dirty="0"/>
              <a:t> </a:t>
            </a:r>
            <a:r>
              <a:rPr lang="en-US" sz="2400" dirty="0" err="1"/>
              <a:t>ylioppilaita</a:t>
            </a:r>
            <a:r>
              <a:rPr lang="en-US" sz="2400" dirty="0"/>
              <a:t> ja </a:t>
            </a:r>
            <a:r>
              <a:rPr lang="en-US" sz="2400" dirty="0" err="1"/>
              <a:t>tutkinnot</a:t>
            </a:r>
            <a:r>
              <a:rPr lang="en-US" sz="2400" dirty="0"/>
              <a:t> </a:t>
            </a:r>
            <a:r>
              <a:rPr lang="en-US" sz="2400" dirty="0" err="1"/>
              <a:t>vastaavasti</a:t>
            </a:r>
            <a:r>
              <a:rPr lang="en-US" sz="2400" dirty="0"/>
              <a:t> (</a:t>
            </a:r>
            <a:r>
              <a:rPr lang="en-US" sz="2400" dirty="0" err="1"/>
              <a:t>esim</a:t>
            </a:r>
            <a:r>
              <a:rPr lang="en-US" sz="2400" dirty="0"/>
              <a:t>. </a:t>
            </a:r>
            <a:r>
              <a:rPr lang="en-US" sz="2400" dirty="0" err="1"/>
              <a:t>Filosofian</a:t>
            </a:r>
            <a:r>
              <a:rPr lang="en-US" sz="2400" dirty="0"/>
              <a:t> </a:t>
            </a:r>
            <a:r>
              <a:rPr lang="en-US" sz="2400" dirty="0" err="1"/>
              <a:t>tohtori</a:t>
            </a:r>
            <a:r>
              <a:rPr lang="en-US" sz="2400" dirty="0"/>
              <a:t>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/>
              <a:t>Suomen Keisarillinen Aleksanterin Yliopisto 1809-1917</a:t>
            </a:r>
          </a:p>
        </p:txBody>
      </p:sp>
      <p:sp>
        <p:nvSpPr>
          <p:cNvPr id="30723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480060" y="798973"/>
            <a:ext cx="811019" cy="503578"/>
          </a:xfrm>
        </p:spPr>
        <p:txBody>
          <a:bodyPr>
            <a:normAutofit/>
          </a:bodyPr>
          <a:lstStyle/>
          <a:p>
            <a:pPr lvl="1">
              <a:spcAft>
                <a:spcPts val="600"/>
              </a:spcAft>
            </a:pPr>
            <a:fld id="{816984E4-49E5-4F42-BCB9-989592BBFD26}" type="slidenum">
              <a:rPr lang="it-IT"/>
              <a:pPr lvl="1">
                <a:spcAft>
                  <a:spcPts val="600"/>
                </a:spcAft>
              </a:pPr>
              <a:t>9</a:t>
            </a:fld>
            <a:endParaRPr lang="it-IT"/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51579" y="2015734"/>
            <a:ext cx="5622284" cy="3450613"/>
          </a:xfrm>
        </p:spPr>
        <p:txBody>
          <a:bodyPr>
            <a:noAutofit/>
          </a:bodyPr>
          <a:lstStyle/>
          <a:p>
            <a:pPr eaLnBrk="1" hangingPunct="1">
              <a:spcBef>
                <a:spcPts val="0"/>
              </a:spcBef>
            </a:pPr>
            <a:r>
              <a:rPr lang="en-US" sz="2400" dirty="0" err="1"/>
              <a:t>Uuden</a:t>
            </a:r>
            <a:r>
              <a:rPr lang="en-US" sz="2400" dirty="0"/>
              <a:t> </a:t>
            </a:r>
            <a:r>
              <a:rPr lang="en-US" sz="2400" dirty="0" err="1"/>
              <a:t>humboldtilaisen</a:t>
            </a:r>
            <a:r>
              <a:rPr lang="en-US" sz="2400" dirty="0"/>
              <a:t> </a:t>
            </a:r>
            <a:r>
              <a:rPr lang="en-US" sz="2400" dirty="0" err="1"/>
              <a:t>tiede</a:t>
            </a:r>
            <a:r>
              <a:rPr lang="en-US" sz="2400" dirty="0"/>
              <a:t>- ja </a:t>
            </a:r>
            <a:r>
              <a:rPr lang="en-US" sz="2400" dirty="0" err="1"/>
              <a:t>sivistys-yliopiston</a:t>
            </a:r>
            <a:r>
              <a:rPr lang="en-US" sz="2400" dirty="0"/>
              <a:t> </a:t>
            </a:r>
            <a:r>
              <a:rPr lang="en-US" sz="2400" dirty="0" err="1"/>
              <a:t>ihanteiden</a:t>
            </a:r>
            <a:r>
              <a:rPr lang="en-US" sz="2400" dirty="0"/>
              <a:t> </a:t>
            </a:r>
            <a:r>
              <a:rPr lang="en-US" sz="2400" dirty="0" err="1"/>
              <a:t>mukainen</a:t>
            </a:r>
            <a:r>
              <a:rPr lang="en-US" sz="2400" dirty="0"/>
              <a:t> </a:t>
            </a:r>
            <a:r>
              <a:rPr lang="en-US" sz="2400" dirty="0" err="1"/>
              <a:t>yhteisö</a:t>
            </a:r>
            <a:r>
              <a:rPr lang="en-US" sz="2400" dirty="0"/>
              <a:t>, </a:t>
            </a:r>
            <a:r>
              <a:rPr lang="en-US" sz="2400" dirty="0" err="1"/>
              <a:t>joka</a:t>
            </a:r>
            <a:r>
              <a:rPr lang="en-US" sz="2400" dirty="0"/>
              <a:t> </a:t>
            </a:r>
            <a:r>
              <a:rPr lang="en-US" sz="2400" dirty="0" err="1"/>
              <a:t>tutki</a:t>
            </a:r>
            <a:r>
              <a:rPr lang="en-US" sz="2400" dirty="0"/>
              <a:t> </a:t>
            </a:r>
            <a:r>
              <a:rPr lang="en-US" sz="2400" dirty="0" err="1"/>
              <a:t>ihmistä</a:t>
            </a:r>
            <a:r>
              <a:rPr lang="en-US" sz="2400" dirty="0"/>
              <a:t> ja </a:t>
            </a:r>
            <a:r>
              <a:rPr lang="en-US" sz="2400" dirty="0" err="1"/>
              <a:t>häntä</a:t>
            </a:r>
            <a:r>
              <a:rPr lang="en-US" sz="2400" dirty="0"/>
              <a:t> </a:t>
            </a:r>
            <a:r>
              <a:rPr lang="en-US" sz="2400" dirty="0" err="1"/>
              <a:t>ympäröivää</a:t>
            </a:r>
            <a:r>
              <a:rPr lang="en-US" sz="2400" dirty="0"/>
              <a:t> </a:t>
            </a:r>
            <a:r>
              <a:rPr lang="en-US" sz="2400" dirty="0" err="1"/>
              <a:t>luontoa</a:t>
            </a:r>
            <a:r>
              <a:rPr lang="en-US" sz="2400" dirty="0"/>
              <a:t> </a:t>
            </a:r>
            <a:r>
              <a:rPr lang="en-US" sz="2400" dirty="0" err="1"/>
              <a:t>tieteellisin</a:t>
            </a:r>
            <a:r>
              <a:rPr lang="en-US" sz="2400" dirty="0"/>
              <a:t> </a:t>
            </a:r>
            <a:r>
              <a:rPr lang="en-US" sz="2400" dirty="0" err="1"/>
              <a:t>menetelmin</a:t>
            </a:r>
            <a:r>
              <a:rPr lang="en-US" sz="2400" dirty="0"/>
              <a:t>. </a:t>
            </a:r>
          </a:p>
          <a:p>
            <a:pPr eaLnBrk="1" hangingPunct="1">
              <a:spcBef>
                <a:spcPts val="0"/>
              </a:spcBef>
            </a:pPr>
            <a:r>
              <a:rPr lang="en-US" sz="2400" dirty="0" err="1"/>
              <a:t>Uudet</a:t>
            </a:r>
            <a:r>
              <a:rPr lang="en-US" sz="2400" dirty="0"/>
              <a:t> </a:t>
            </a:r>
            <a:r>
              <a:rPr lang="en-US" sz="2400" dirty="0" err="1"/>
              <a:t>perussäännöt</a:t>
            </a:r>
            <a:r>
              <a:rPr lang="en-US" sz="2400" dirty="0"/>
              <a:t> 1828 - </a:t>
            </a:r>
            <a:r>
              <a:rPr lang="en-US" sz="2400" dirty="0" err="1"/>
              <a:t>tehtävä</a:t>
            </a:r>
            <a:r>
              <a:rPr lang="en-US" sz="2400" dirty="0"/>
              <a:t> ”</a:t>
            </a:r>
            <a:r>
              <a:rPr lang="en-US" sz="2400" i="1" dirty="0" err="1"/>
              <a:t>edistää</a:t>
            </a:r>
            <a:r>
              <a:rPr lang="en-US" sz="2400" i="1" dirty="0"/>
              <a:t> </a:t>
            </a:r>
            <a:r>
              <a:rPr lang="en-US" sz="2400" i="1" dirty="0" err="1"/>
              <a:t>Tieteiden</a:t>
            </a:r>
            <a:r>
              <a:rPr lang="en-US" sz="2400" i="1" dirty="0"/>
              <a:t> ja </a:t>
            </a:r>
            <a:r>
              <a:rPr lang="en-US" sz="2400" i="1" dirty="0" err="1"/>
              <a:t>vapaiden</a:t>
            </a:r>
            <a:r>
              <a:rPr lang="en-US" sz="2400" i="1" dirty="0"/>
              <a:t> </a:t>
            </a:r>
            <a:r>
              <a:rPr lang="en-US" sz="2400" i="1" dirty="0" err="1"/>
              <a:t>Taiteiden</a:t>
            </a:r>
            <a:r>
              <a:rPr lang="en-US" sz="2400" i="1" dirty="0"/>
              <a:t> </a:t>
            </a:r>
            <a:r>
              <a:rPr lang="en-US" sz="2400" i="1" dirty="0" err="1"/>
              <a:t>kehitystä</a:t>
            </a:r>
            <a:r>
              <a:rPr lang="en-US" sz="2400" i="1" dirty="0"/>
              <a:t> </a:t>
            </a:r>
            <a:r>
              <a:rPr lang="en-US" sz="2400" i="1" dirty="0" err="1"/>
              <a:t>Suomessa</a:t>
            </a:r>
            <a:r>
              <a:rPr lang="en-US" sz="2400" i="1" dirty="0"/>
              <a:t> ja </a:t>
            </a:r>
            <a:r>
              <a:rPr lang="en-US" sz="2400" i="1" dirty="0" err="1"/>
              <a:t>sen</a:t>
            </a:r>
            <a:r>
              <a:rPr lang="en-US" sz="2400" i="1" dirty="0"/>
              <a:t> </a:t>
            </a:r>
            <a:r>
              <a:rPr lang="en-US" sz="2400" i="1" dirty="0" err="1"/>
              <a:t>ohessa</a:t>
            </a:r>
            <a:r>
              <a:rPr lang="en-US" sz="2400" i="1" dirty="0"/>
              <a:t> </a:t>
            </a:r>
            <a:r>
              <a:rPr lang="en-US" sz="2400" i="1" dirty="0" err="1"/>
              <a:t>kasvattaa</a:t>
            </a:r>
            <a:r>
              <a:rPr lang="en-US" sz="2400" i="1" dirty="0"/>
              <a:t> </a:t>
            </a:r>
            <a:r>
              <a:rPr lang="en-US" sz="2400" i="1" dirty="0" err="1"/>
              <a:t>nuoriso</a:t>
            </a:r>
            <a:r>
              <a:rPr lang="en-US" sz="2400" i="1" dirty="0"/>
              <a:t> </a:t>
            </a:r>
            <a:r>
              <a:rPr lang="en-US" sz="2400" i="1" dirty="0" err="1"/>
              <a:t>Keisarin</a:t>
            </a:r>
            <a:r>
              <a:rPr lang="en-US" sz="2400" i="1" dirty="0"/>
              <a:t> ja </a:t>
            </a:r>
            <a:r>
              <a:rPr lang="en-US" sz="2400" i="1" dirty="0" err="1"/>
              <a:t>Isänmaan</a:t>
            </a:r>
            <a:r>
              <a:rPr lang="en-US" sz="2400" i="1" dirty="0"/>
              <a:t> </a:t>
            </a:r>
            <a:r>
              <a:rPr lang="en-US" sz="2400" i="1" dirty="0" err="1"/>
              <a:t>palvelukseen</a:t>
            </a:r>
            <a:r>
              <a:rPr lang="en-US" sz="2400" dirty="0"/>
              <a:t>”. 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FF410E61-527D-45A7-8889-B2138EB364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139" y="2473782"/>
            <a:ext cx="3500715" cy="25345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Galleria">
  <a:themeElements>
    <a:clrScheme name="Galleri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i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i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-teema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484</TotalTime>
  <Words>562</Words>
  <Application>Microsoft Office PowerPoint</Application>
  <PresentationFormat>Laajakuva</PresentationFormat>
  <Paragraphs>65</Paragraphs>
  <Slides>11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6" baseType="lpstr">
      <vt:lpstr>Arial</vt:lpstr>
      <vt:lpstr>Gill Sans MT</vt:lpstr>
      <vt:lpstr>Euphemia</vt:lpstr>
      <vt:lpstr>Verdana</vt:lpstr>
      <vt:lpstr>Galleria</vt:lpstr>
      <vt:lpstr>YLIOPISTON TULO SUOMEEN</vt:lpstr>
      <vt:lpstr>PLATONIN AKATEMIA</vt:lpstr>
      <vt:lpstr>EUROOPAN YLIOPISTOLAITOS</vt:lpstr>
      <vt:lpstr>YLIOPISTOT POHJOISMAISSA</vt:lpstr>
      <vt:lpstr>Kuninkaallinen Turun Akatemia  1640-1808 </vt:lpstr>
      <vt:lpstr>Kuninkaallinen Turun Akatemia  1640-1808 </vt:lpstr>
      <vt:lpstr> Filosofinen tiedekunta</vt:lpstr>
      <vt:lpstr>Tiedekuntajako</vt:lpstr>
      <vt:lpstr>Suomen Keisarillinen Aleksanterin Yliopisto 1809-1917</vt:lpstr>
      <vt:lpstr>YLIOPISTOT ITSENÄISESSÄ SUOMESSA </vt:lpstr>
      <vt:lpstr>YLIOPISTOT SUOMESSA vuonna 2023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Otsikko ja kuva -asettelu</dc:title>
  <dc:creator>Ilpo Halonen</dc:creator>
  <cp:lastModifiedBy>Ilpo Halonen</cp:lastModifiedBy>
  <cp:revision>17</cp:revision>
  <dcterms:created xsi:type="dcterms:W3CDTF">2021-09-02T15:33:01Z</dcterms:created>
  <dcterms:modified xsi:type="dcterms:W3CDTF">2023-09-30T08:48:03Z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