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7" r:id="rId4"/>
  </p:sldMasterIdLst>
  <p:notesMasterIdLst>
    <p:notesMasterId r:id="rId19"/>
  </p:notesMasterIdLst>
  <p:handoutMasterIdLst>
    <p:handoutMasterId r:id="rId20"/>
  </p:handoutMasterIdLst>
  <p:sldIdLst>
    <p:sldId id="256" r:id="rId5"/>
    <p:sldId id="264" r:id="rId6"/>
    <p:sldId id="300" r:id="rId7"/>
    <p:sldId id="265" r:id="rId8"/>
    <p:sldId id="267" r:id="rId9"/>
    <p:sldId id="269" r:id="rId10"/>
    <p:sldId id="271" r:id="rId11"/>
    <p:sldId id="272" r:id="rId12"/>
    <p:sldId id="301" r:id="rId13"/>
    <p:sldId id="277" r:id="rId14"/>
    <p:sldId id="278" r:id="rId15"/>
    <p:sldId id="279" r:id="rId16"/>
    <p:sldId id="302" r:id="rId17"/>
    <p:sldId id="276" r:id="rId18"/>
  </p:sldIdLst>
  <p:sldSz cx="12192000" cy="6858000"/>
  <p:notesSz cx="6858000" cy="9144000"/>
  <p:embeddedFontLst>
    <p:embeddedFont>
      <p:font typeface="Euphemia" panose="020B0503040102020104" pitchFamily="34" charset="0"/>
      <p:regular r:id="rId21"/>
    </p:embeddedFont>
    <p:embeddedFont>
      <p:font typeface="Gill Sans MT" panose="020B0502020104020203"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06" d="100"/>
          <a:sy n="106" d="100"/>
        </p:scale>
        <p:origin x="132"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1E6E8741-B47C-4F35-9D34-685521E10661}"/>
    <pc:docChg chg="modSld">
      <pc:chgData name="Ilpo Halonen" userId="9cf957c2b54dfd88" providerId="LiveId" clId="{1E6E8741-B47C-4F35-9D34-685521E10661}" dt="2023-09-17T13:10:49.734" v="1" actId="20577"/>
      <pc:docMkLst>
        <pc:docMk/>
      </pc:docMkLst>
      <pc:sldChg chg="modSp mod">
        <pc:chgData name="Ilpo Halonen" userId="9cf957c2b54dfd88" providerId="LiveId" clId="{1E6E8741-B47C-4F35-9D34-685521E10661}" dt="2023-09-17T13:10:49.734" v="1" actId="20577"/>
        <pc:sldMkLst>
          <pc:docMk/>
          <pc:sldMk cId="1652133998" sldId="256"/>
        </pc:sldMkLst>
        <pc:spChg chg="mod">
          <ac:chgData name="Ilpo Halonen" userId="9cf957c2b54dfd88" providerId="LiveId" clId="{1E6E8741-B47C-4F35-9D34-685521E10661}" dt="2023-09-17T13:10:49.734" v="1" actId="20577"/>
          <ac:spMkLst>
            <pc:docMk/>
            <pc:sldMk cId="1652133998" sldId="25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17.9.2023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17.9.2023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1</a:t>
            </a:fld>
            <a:endParaRPr lang="fi-FI"/>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endParaRPr lang="fi-FI" noProof="0"/>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10048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endParaRPr lang="fi-FI" noProof="0"/>
          </a:p>
        </p:txBody>
      </p:sp>
      <p:sp>
        <p:nvSpPr>
          <p:cNvPr id="4" name="Footer Placeholder 3"/>
          <p:cNvSpPr>
            <a:spLocks noGrp="1"/>
          </p:cNvSpPr>
          <p:nvPr>
            <p:ph type="ftr" sz="quarter" idx="11"/>
          </p:nvPr>
        </p:nvSpPr>
        <p:spPr/>
        <p:txBody>
          <a:bodyPr/>
          <a:lstStyle/>
          <a:p>
            <a:pPr rtl="0"/>
            <a:endParaRPr lang="fi-FI" noProof="0"/>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fi-FI" noProof="0"/>
          </a:p>
        </p:txBody>
      </p:sp>
      <p:sp>
        <p:nvSpPr>
          <p:cNvPr id="3" name="Footer Placeholder 2"/>
          <p:cNvSpPr>
            <a:spLocks noGrp="1"/>
          </p:cNvSpPr>
          <p:nvPr>
            <p:ph type="ftr" sz="quarter" idx="11"/>
          </p:nvPr>
        </p:nvSpPr>
        <p:spPr/>
        <p:txBody>
          <a:bodyPr/>
          <a:lstStyle/>
          <a:p>
            <a:pPr rtl="0"/>
            <a:endParaRPr lang="fi-FI" noProof="0"/>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fi-FI" noProof="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ilosofia.fi/fi/ensykloped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rtlCol="0" anchor="ctr">
            <a:normAutofit/>
          </a:bodyPr>
          <a:lstStyle/>
          <a:p>
            <a:pPr rtl="0"/>
            <a:r>
              <a:rPr lang="fi-FI" dirty="0"/>
              <a:t>René Descartes ja SYSTEMAATTISEN </a:t>
            </a:r>
            <a:r>
              <a:rPr lang="fi-FI" dirty="0" err="1"/>
              <a:t>epäilyN</a:t>
            </a:r>
            <a:r>
              <a:rPr lang="fi-FI" dirty="0"/>
              <a:t> MENETELMÄ</a:t>
            </a:r>
          </a:p>
        </p:txBody>
      </p:sp>
      <p:sp>
        <p:nvSpPr>
          <p:cNvPr id="7" name="Alaotsikko 6"/>
          <p:cNvSpPr>
            <a:spLocks noGrp="1"/>
          </p:cNvSpPr>
          <p:nvPr>
            <p:ph type="subTitle" idx="1"/>
          </p:nvPr>
        </p:nvSpPr>
        <p:spPr/>
        <p:txBody>
          <a:bodyPr rtlCol="0"/>
          <a:lstStyle/>
          <a:p>
            <a:pPr rtl="0"/>
            <a:r>
              <a:rPr lang="fi-FI" dirty="0">
                <a:latin typeface="Verdana" panose="020B0604030504040204" pitchFamily="34" charset="0"/>
                <a:ea typeface="Verdana" panose="020B0604030504040204" pitchFamily="34" charset="0"/>
              </a:rPr>
              <a:t>Infoisku 6 / Syksy 2023</a:t>
            </a: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1579" y="804519"/>
            <a:ext cx="9603275" cy="1049235"/>
          </a:xfrm>
        </p:spPr>
        <p:txBody>
          <a:bodyPr>
            <a:normAutofit/>
          </a:bodyPr>
          <a:lstStyle/>
          <a:p>
            <a:r>
              <a:rPr lang="fi-FI"/>
              <a:t>Tieto-opillisen epäilyn askeleet 5</a:t>
            </a:r>
            <a:endParaRPr lang="en-US"/>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805CB987-1A46-4629-AF06-E571271E609A}" type="slidenum">
              <a:rPr lang="en-US"/>
              <a:pPr>
                <a:lnSpc>
                  <a:spcPct val="90000"/>
                </a:lnSpc>
                <a:spcAft>
                  <a:spcPts val="600"/>
                </a:spcAft>
              </a:pPr>
              <a:t>10</a:t>
            </a:fld>
            <a:endParaRPr lang="en-US"/>
          </a:p>
        </p:txBody>
      </p:sp>
      <p:sp>
        <p:nvSpPr>
          <p:cNvPr id="25603" name="Rectangle 3"/>
          <p:cNvSpPr>
            <a:spLocks noGrp="1" noChangeArrowheads="1"/>
          </p:cNvSpPr>
          <p:nvPr>
            <p:ph type="body" idx="1"/>
          </p:nvPr>
        </p:nvSpPr>
        <p:spPr>
          <a:xfrm>
            <a:off x="1451579" y="2015734"/>
            <a:ext cx="5622284" cy="3450613"/>
          </a:xfrm>
        </p:spPr>
        <p:txBody>
          <a:bodyPr>
            <a:normAutofit/>
          </a:bodyPr>
          <a:lstStyle/>
          <a:p>
            <a:pPr>
              <a:spcBef>
                <a:spcPts val="0"/>
              </a:spcBef>
            </a:pPr>
            <a:r>
              <a:rPr lang="fi-FI" sz="2200" dirty="0"/>
              <a:t>Tämän viimeisen epäilyn jälkeen Descartes lopulta katsoi löytäneensä yhden asian, jota ei voinut epäillä: </a:t>
            </a:r>
          </a:p>
          <a:p>
            <a:pPr>
              <a:spcBef>
                <a:spcPts val="0"/>
              </a:spcBef>
            </a:pPr>
            <a:r>
              <a:rPr lang="fi-FI" sz="2200" dirty="0"/>
              <a:t>Hän itse, minä, joka ajattelee erehtyvänsä, on olemassa ajattelevana olentona. </a:t>
            </a:r>
          </a:p>
          <a:p>
            <a:pPr>
              <a:spcBef>
                <a:spcPts val="0"/>
              </a:spcBef>
            </a:pPr>
            <a:r>
              <a:rPr lang="fi-FI" sz="2200" i="1" dirty="0" err="1"/>
              <a:t>Cogito</a:t>
            </a:r>
            <a:r>
              <a:rPr lang="fi-FI" sz="2200" i="1" dirty="0"/>
              <a:t> </a:t>
            </a:r>
            <a:r>
              <a:rPr lang="fi-FI" sz="2200" i="1" dirty="0" err="1"/>
              <a:t>ergo</a:t>
            </a:r>
            <a:r>
              <a:rPr lang="fi-FI" sz="2200" i="1" dirty="0"/>
              <a:t> </a:t>
            </a:r>
            <a:r>
              <a:rPr lang="fi-FI" sz="2200" i="1" dirty="0" err="1"/>
              <a:t>sum</a:t>
            </a:r>
            <a:r>
              <a:rPr lang="fi-FI" sz="2200" i="1" dirty="0"/>
              <a:t> </a:t>
            </a:r>
            <a:r>
              <a:rPr lang="fi-FI" sz="2200" dirty="0"/>
              <a:t>– ajattelen, siis olen – oli se varma perusta, jonka varaan Descartes rakensi filosofiaansa. </a:t>
            </a:r>
            <a:endParaRPr lang="en-US" sz="2200" dirty="0"/>
          </a:p>
        </p:txBody>
      </p:sp>
      <p:pic>
        <p:nvPicPr>
          <p:cNvPr id="3" name="Kuva 2" descr="Kuva, joka sisältää kohteen henkilö, ryhmä, poseeraaminen, henkilöt&#10;&#10;Kuvaus luotu automaattisesti">
            <a:extLst>
              <a:ext uri="{FF2B5EF4-FFF2-40B4-BE49-F238E27FC236}">
                <a16:creationId xmlns:a16="http://schemas.microsoft.com/office/drawing/2014/main" id="{084B445D-F278-4D63-B007-230369EB3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139" y="2114667"/>
            <a:ext cx="3500715" cy="3252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6EAC6276-C01E-4EFF-AF5D-370C6B3EF377}" type="slidenum">
              <a:rPr lang="en-US"/>
              <a:pPr/>
              <a:t>11</a:t>
            </a:fld>
            <a:endParaRPr lang="en-US"/>
          </a:p>
        </p:txBody>
      </p:sp>
      <p:sp>
        <p:nvSpPr>
          <p:cNvPr id="26626" name="Rectangle 2"/>
          <p:cNvSpPr>
            <a:spLocks noGrp="1" noChangeArrowheads="1"/>
          </p:cNvSpPr>
          <p:nvPr>
            <p:ph type="title"/>
          </p:nvPr>
        </p:nvSpPr>
        <p:spPr/>
        <p:txBody>
          <a:bodyPr/>
          <a:lstStyle/>
          <a:p>
            <a:r>
              <a:rPr lang="fi-FI"/>
              <a:t>Perusta luonnontieteelle</a:t>
            </a:r>
            <a:endParaRPr lang="en-US"/>
          </a:p>
        </p:txBody>
      </p:sp>
      <p:sp>
        <p:nvSpPr>
          <p:cNvPr id="26627" name="Rectangle 3"/>
          <p:cNvSpPr>
            <a:spLocks noGrp="1" noChangeArrowheads="1"/>
          </p:cNvSpPr>
          <p:nvPr>
            <p:ph type="body" idx="1"/>
          </p:nvPr>
        </p:nvSpPr>
        <p:spPr/>
        <p:txBody>
          <a:bodyPr/>
          <a:lstStyle/>
          <a:p>
            <a:pPr>
              <a:lnSpc>
                <a:spcPct val="80000"/>
              </a:lnSpc>
            </a:pPr>
            <a:r>
              <a:rPr lang="fi-FI" sz="2600"/>
              <a:t>Metodisen epäilyn päämääränä oli löytää varma tieto-opillinen ja metafyysinen perusta uudelle luonnontieteelle. </a:t>
            </a:r>
          </a:p>
          <a:p>
            <a:pPr>
              <a:lnSpc>
                <a:spcPct val="80000"/>
              </a:lnSpc>
            </a:pPr>
            <a:r>
              <a:rPr lang="fi-FI" sz="2600"/>
              <a:t>Descartesin tieteenfilosofia nojaa ajatukseen, että kaikki erillistieteet ovat yhden yhtenäisen ja yleisen tieteen osia. </a:t>
            </a:r>
          </a:p>
          <a:p>
            <a:pPr>
              <a:lnSpc>
                <a:spcPct val="80000"/>
              </a:lnSpc>
            </a:pPr>
            <a:r>
              <a:rPr lang="fi-FI" sz="2600"/>
              <a:t>Descartes uskoi, että matematiikka on tämän tieteen yleinen metodi. </a:t>
            </a:r>
          </a:p>
          <a:p>
            <a:pPr>
              <a:lnSpc>
                <a:spcPct val="80000"/>
              </a:lnSpc>
            </a:pPr>
            <a:r>
              <a:rPr lang="fi-FI" sz="2600"/>
              <a:t>Ennen kuin voidaan kehittää yksittäisiä tieteitä tai edes niiden yhteistä matemaattista metodia, täytyy varmistaa tieteen metafyysinen perusta. </a:t>
            </a:r>
            <a:endParaRPr lang="en-US" sz="2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367ACF48-6A74-4828-AC50-DF7F9A1F2276}" type="slidenum">
              <a:rPr lang="en-US"/>
              <a:pPr/>
              <a:t>12</a:t>
            </a:fld>
            <a:endParaRPr lang="en-US"/>
          </a:p>
        </p:txBody>
      </p:sp>
      <p:sp>
        <p:nvSpPr>
          <p:cNvPr id="29698" name="Rectangle 2"/>
          <p:cNvSpPr>
            <a:spLocks noGrp="1" noChangeArrowheads="1"/>
          </p:cNvSpPr>
          <p:nvPr>
            <p:ph type="title"/>
          </p:nvPr>
        </p:nvSpPr>
        <p:spPr/>
        <p:txBody>
          <a:bodyPr/>
          <a:lstStyle/>
          <a:p>
            <a:r>
              <a:rPr lang="fi-FI"/>
              <a:t>Tietoteoreettinen metodi</a:t>
            </a:r>
            <a:endParaRPr lang="en-US"/>
          </a:p>
        </p:txBody>
      </p:sp>
      <p:sp>
        <p:nvSpPr>
          <p:cNvPr id="29699" name="Rectangle 3"/>
          <p:cNvSpPr>
            <a:spLocks noGrp="1" noChangeArrowheads="1"/>
          </p:cNvSpPr>
          <p:nvPr>
            <p:ph type="body" idx="1"/>
          </p:nvPr>
        </p:nvSpPr>
        <p:spPr/>
        <p:txBody>
          <a:bodyPr>
            <a:normAutofit lnSpcReduction="10000"/>
          </a:bodyPr>
          <a:lstStyle/>
          <a:p>
            <a:pPr>
              <a:spcBef>
                <a:spcPts val="0"/>
              </a:spcBef>
            </a:pPr>
            <a:r>
              <a:rPr lang="fi-FI" sz="2400" dirty="0"/>
              <a:t>Descartesin epäily on tietoteoreettinen ajatuskoe - menetelmä, jota käytetään etsittäessä tiedon varmaa perustaa. </a:t>
            </a:r>
          </a:p>
          <a:p>
            <a:pPr>
              <a:spcBef>
                <a:spcPts val="0"/>
              </a:spcBef>
            </a:pPr>
            <a:r>
              <a:rPr lang="fi-FI" sz="2400" dirty="0"/>
              <a:t>Arkielämässä ihminen voi ja hänen täytyykin luottaa kokemuksiinsa.</a:t>
            </a:r>
          </a:p>
          <a:p>
            <a:pPr>
              <a:spcBef>
                <a:spcPts val="0"/>
              </a:spcBef>
            </a:pPr>
            <a:r>
              <a:rPr lang="fi-FI" sz="2400" dirty="0"/>
              <a:t>Historiallisesti Descartes oli käännekohta skeptisismin taipaleella.</a:t>
            </a:r>
          </a:p>
          <a:p>
            <a:pPr>
              <a:spcBef>
                <a:spcPts val="0"/>
              </a:spcBef>
            </a:pPr>
            <a:r>
              <a:rPr lang="fi-FI" sz="2400" dirty="0"/>
              <a:t>Hän otti tietoisesti käyttöön metodisen skeptisismin ohjelman hakemalla varmaa totuutta täydellisen skeptisismin kautta.</a:t>
            </a:r>
          </a:p>
          <a:p>
            <a:pPr>
              <a:spcBef>
                <a:spcPts val="0"/>
              </a:spcBef>
            </a:pPr>
            <a:r>
              <a:rPr lang="fi-FI" sz="2400" dirty="0"/>
              <a:t>Hän myös osoitti, että keskustelu skeptisismistä täytyy kärjistää äärimmäisyyteen asti, jotta voitaisiin toivoa tyydyttävää vastausta.</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1579" y="804519"/>
            <a:ext cx="9603275" cy="1049235"/>
          </a:xfrm>
        </p:spPr>
        <p:txBody>
          <a:bodyPr>
            <a:normAutofit/>
          </a:bodyPr>
          <a:lstStyle/>
          <a:p>
            <a:r>
              <a:rPr lang="en-US" dirty="0"/>
              <a:t>AIVOT ALTAASSA</a:t>
            </a:r>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805CB987-1A46-4629-AF06-E571271E609A}" type="slidenum">
              <a:rPr lang="en-US"/>
              <a:pPr>
                <a:lnSpc>
                  <a:spcPct val="90000"/>
                </a:lnSpc>
                <a:spcAft>
                  <a:spcPts val="600"/>
                </a:spcAft>
              </a:pPr>
              <a:t>13</a:t>
            </a:fld>
            <a:endParaRPr lang="en-US"/>
          </a:p>
        </p:txBody>
      </p:sp>
      <p:sp>
        <p:nvSpPr>
          <p:cNvPr id="25603" name="Rectangle 3"/>
          <p:cNvSpPr>
            <a:spLocks noGrp="1" noChangeArrowheads="1"/>
          </p:cNvSpPr>
          <p:nvPr>
            <p:ph type="body" idx="1"/>
          </p:nvPr>
        </p:nvSpPr>
        <p:spPr>
          <a:xfrm>
            <a:off x="1451579" y="2015734"/>
            <a:ext cx="5622284" cy="3450613"/>
          </a:xfrm>
        </p:spPr>
        <p:txBody>
          <a:bodyPr>
            <a:normAutofit lnSpcReduction="10000"/>
          </a:bodyPr>
          <a:lstStyle/>
          <a:p>
            <a:pPr>
              <a:spcBef>
                <a:spcPts val="0"/>
              </a:spcBef>
            </a:pPr>
            <a:r>
              <a:rPr lang="fi-FI" sz="2200" dirty="0"/>
              <a:t>Nykyaikainen versio Descartesin </a:t>
            </a:r>
            <a:r>
              <a:rPr lang="fi-FI" sz="2200"/>
              <a:t>skeptisistisestä</a:t>
            </a:r>
            <a:r>
              <a:rPr lang="fi-FI" sz="2200" dirty="0"/>
              <a:t> ajatuskokeesta: aivot altaassa:</a:t>
            </a:r>
          </a:p>
          <a:p>
            <a:pPr>
              <a:spcBef>
                <a:spcPts val="0"/>
              </a:spcBef>
            </a:pPr>
            <a:r>
              <a:rPr lang="fi-FI" sz="2200" dirty="0"/>
              <a:t>Äärimmäisten skeptikkojen mukaan emme voi varmasti tietää, elämmekö todellisuudessa vai olemmeko vain aivot altaassa.</a:t>
            </a:r>
          </a:p>
          <a:p>
            <a:pPr>
              <a:spcBef>
                <a:spcPts val="0"/>
              </a:spcBef>
            </a:pPr>
            <a:r>
              <a:rPr lang="fi-FI" sz="2200" dirty="0"/>
              <a:t>Impulssit ovat ainoa vuorovaikutus, joka aivoilla on ympäristön kanssa, joten aivoille ei ole mahdollista kertoa, niiden näkökulmasta, ovatko ne kallossa vai astiassa.</a:t>
            </a:r>
            <a:endParaRPr lang="en-US" sz="2200" dirty="0"/>
          </a:p>
        </p:txBody>
      </p:sp>
      <p:pic>
        <p:nvPicPr>
          <p:cNvPr id="3" name="Kuva 2">
            <a:extLst>
              <a:ext uri="{FF2B5EF4-FFF2-40B4-BE49-F238E27FC236}">
                <a16:creationId xmlns:a16="http://schemas.microsoft.com/office/drawing/2014/main" id="{084B445D-F278-4D63-B007-230369EB3C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88814" y="2114667"/>
            <a:ext cx="3666039" cy="3902558"/>
          </a:xfrm>
          <a:prstGeom prst="rect">
            <a:avLst/>
          </a:prstGeom>
        </p:spPr>
      </p:pic>
    </p:spTree>
    <p:extLst>
      <p:ext uri="{BB962C8B-B14F-4D97-AF65-F5344CB8AC3E}">
        <p14:creationId xmlns:p14="http://schemas.microsoft.com/office/powerpoint/2010/main" val="179414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kirjallisuutta</a:t>
            </a:r>
            <a:br>
              <a:rPr lang="en-US" sz="2200" dirty="0"/>
            </a:br>
            <a:endParaRPr lang="en-US" sz="2200" dirty="0"/>
          </a:p>
        </p:txBody>
      </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278" b="3278"/>
          <a:stretch/>
        </p:blipFill>
        <p:spPr>
          <a:xfrm>
            <a:off x="1285438" y="1116345"/>
            <a:ext cx="2799103"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3" y="2015732"/>
            <a:ext cx="6448786" cy="3450613"/>
          </a:xfrm>
        </p:spPr>
        <p:txBody>
          <a:bodyPr vert="horz" lIns="91440" tIns="45720" rIns="91440" bIns="45720" rtlCol="0" anchor="t">
            <a:normAutofit lnSpcReduction="10000"/>
          </a:bodyPr>
          <a:lstStyle/>
          <a:p>
            <a:pPr>
              <a:lnSpc>
                <a:spcPct val="80000"/>
              </a:lnSpc>
            </a:pPr>
            <a:r>
              <a:rPr lang="fi-FI" sz="1800" dirty="0"/>
              <a:t>Descartes, René, </a:t>
            </a:r>
            <a:r>
              <a:rPr lang="fi-FI" sz="1800" i="1" dirty="0"/>
              <a:t>Teokset 1, </a:t>
            </a:r>
            <a:r>
              <a:rPr lang="fi-FI" sz="1800" dirty="0"/>
              <a:t>Gaudeamus, Helsinki 2001.</a:t>
            </a:r>
          </a:p>
          <a:p>
            <a:pPr>
              <a:lnSpc>
                <a:spcPct val="80000"/>
              </a:lnSpc>
            </a:pPr>
            <a:r>
              <a:rPr lang="fi-FI" sz="1800" dirty="0"/>
              <a:t>Descartes, Ren</a:t>
            </a:r>
            <a:r>
              <a:rPr lang="fi-FI" sz="1800" dirty="0">
                <a:solidFill>
                  <a:srgbClr val="000000"/>
                </a:solidFill>
              </a:rPr>
              <a:t>é</a:t>
            </a:r>
            <a:r>
              <a:rPr lang="fi-FI" sz="1800" dirty="0"/>
              <a:t>, </a:t>
            </a:r>
            <a:r>
              <a:rPr lang="fi-FI" sz="1800" i="1" dirty="0"/>
              <a:t>Teokset 2, </a:t>
            </a:r>
            <a:r>
              <a:rPr lang="fi-FI" sz="1800" dirty="0"/>
              <a:t>Gaudeamus, Helsinki 2002.</a:t>
            </a:r>
          </a:p>
          <a:p>
            <a:pPr>
              <a:lnSpc>
                <a:spcPct val="80000"/>
              </a:lnSpc>
            </a:pPr>
            <a:r>
              <a:rPr lang="fi-FI" sz="1800" dirty="0"/>
              <a:t>Descartes, Ren</a:t>
            </a:r>
            <a:r>
              <a:rPr lang="fi-FI" sz="1800" dirty="0">
                <a:solidFill>
                  <a:srgbClr val="000000"/>
                </a:solidFill>
              </a:rPr>
              <a:t>é</a:t>
            </a:r>
            <a:r>
              <a:rPr lang="fi-FI" sz="1800" dirty="0"/>
              <a:t>, </a:t>
            </a:r>
            <a:r>
              <a:rPr lang="fi-FI" sz="1800" i="1" dirty="0"/>
              <a:t>Teokset 3, </a:t>
            </a:r>
            <a:r>
              <a:rPr lang="fi-FI" sz="1800" dirty="0"/>
              <a:t>Gaudeamus, Helsinki 2003.</a:t>
            </a:r>
          </a:p>
          <a:p>
            <a:pPr>
              <a:lnSpc>
                <a:spcPct val="80000"/>
              </a:lnSpc>
            </a:pPr>
            <a:r>
              <a:rPr lang="fi-FI" sz="1800" dirty="0"/>
              <a:t>Descartes, Ren</a:t>
            </a:r>
            <a:r>
              <a:rPr lang="fi-FI" sz="1800" dirty="0">
                <a:solidFill>
                  <a:srgbClr val="000000"/>
                </a:solidFill>
              </a:rPr>
              <a:t>é</a:t>
            </a:r>
            <a:r>
              <a:rPr lang="fi-FI" sz="1800" dirty="0"/>
              <a:t>, </a:t>
            </a:r>
            <a:r>
              <a:rPr lang="fi-FI" sz="1800" i="1" dirty="0"/>
              <a:t>Teokset 4, </a:t>
            </a:r>
            <a:r>
              <a:rPr lang="fi-FI" sz="1800" dirty="0"/>
              <a:t>Gaudeamus, Helsinki 2005.</a:t>
            </a:r>
          </a:p>
          <a:p>
            <a:pPr>
              <a:lnSpc>
                <a:spcPct val="80000"/>
              </a:lnSpc>
            </a:pPr>
            <a:r>
              <a:rPr lang="fi-FI" dirty="0"/>
              <a:t>Aho, Tuomo, ”Varmuuden lähdettä etsimässä. Skeptisismi 1600-luvulta 1800-luvulle”, teoksessa Main Grahn-Wilder (toim.), Skeptisismi. Epäilyn ja etsimisen filosofia, Gaudeamus, Helsinki 2016. </a:t>
            </a:r>
            <a:endParaRPr lang="fi-FI" sz="1800" dirty="0"/>
          </a:p>
          <a:p>
            <a:pPr>
              <a:lnSpc>
                <a:spcPct val="80000"/>
              </a:lnSpc>
            </a:pPr>
            <a:r>
              <a:rPr lang="fi-FI" sz="1800" dirty="0"/>
              <a:t>Reuter, Martina, ”Rationalismi ja materia”, teoksessa Korkman ja Yrjönsuuri (toim.), </a:t>
            </a:r>
            <a:r>
              <a:rPr lang="fi-FI" sz="1800" i="1" dirty="0"/>
              <a:t>Filosofian historian kehityslinjoja</a:t>
            </a:r>
            <a:r>
              <a:rPr lang="fi-FI" sz="1800" dirty="0"/>
              <a:t>, Gaudeamus, Helsinki  1998.</a:t>
            </a:r>
            <a:r>
              <a:rPr lang="en-US" sz="1800" dirty="0"/>
              <a:t> </a:t>
            </a:r>
          </a:p>
          <a:p>
            <a:pPr>
              <a:lnSpc>
                <a:spcPct val="80000"/>
              </a:lnSpc>
            </a:pPr>
            <a:r>
              <a:rPr lang="fi-FI" sz="1800">
                <a:effectLst/>
                <a:latin typeface="Arial" panose="020B0604020202020204" pitchFamily="34" charset="0"/>
                <a:ea typeface="Times New Roman" panose="02020603050405020304" pitchFamily="18" charset="0"/>
              </a:rPr>
              <a:t>Rossi, Paolo, </a:t>
            </a:r>
            <a:r>
              <a:rPr lang="fi-FI" sz="1800" i="1">
                <a:effectLst/>
                <a:latin typeface="Arial" panose="020B0604020202020204" pitchFamily="34" charset="0"/>
                <a:ea typeface="Times New Roman" panose="02020603050405020304" pitchFamily="18" charset="0"/>
              </a:rPr>
              <a:t>Modernin tieteen synty Euroopassa, </a:t>
            </a:r>
            <a:r>
              <a:rPr lang="fi-FI" sz="1800">
                <a:effectLst/>
                <a:latin typeface="Arial" panose="020B0604020202020204" pitchFamily="34" charset="0"/>
                <a:ea typeface="Times New Roman" panose="02020603050405020304" pitchFamily="18" charset="0"/>
              </a:rPr>
              <a:t>Vastapaino, Tampere 2010.</a:t>
            </a:r>
            <a:endParaRPr lang="en-US" sz="1800" dirty="0"/>
          </a:p>
          <a:p>
            <a:pPr marL="180000" indent="-180000">
              <a:lnSpc>
                <a:spcPct val="110000"/>
              </a:lnSpc>
              <a:spcBef>
                <a:spcPts val="0"/>
              </a:spcBef>
              <a:buFont typeface="Arial" panose="020B0604020202020204" pitchFamily="34" charset="0"/>
              <a:buChar char="•"/>
            </a:pPr>
            <a:endParaRPr lang="en-US"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88C74CD4-52E8-43A7-B8D8-A8DE857A4799}"/>
              </a:ext>
            </a:extLst>
          </p:cNvPr>
          <p:cNvSpPr>
            <a:spLocks noGrp="1"/>
          </p:cNvSpPr>
          <p:nvPr>
            <p:ph type="sldNum" sz="quarter" idx="12"/>
          </p:nvPr>
        </p:nvSpPr>
        <p:spPr/>
        <p:txBody>
          <a:bodyPr/>
          <a:lstStyle/>
          <a:p>
            <a:pPr rtl="0"/>
            <a:fld id="{0FF54DE5-C571-48E8-A5BC-B369434E2F44}" type="slidenum">
              <a:rPr lang="fi-FI" noProof="0" smtClean="0"/>
              <a:pPr rtl="0"/>
              <a:t>14</a:t>
            </a:fld>
            <a:endParaRPr lang="fi-FI" noProof="0"/>
          </a:p>
        </p:txBody>
      </p:sp>
    </p:spTree>
    <p:extLst>
      <p:ext uri="{BB962C8B-B14F-4D97-AF65-F5344CB8AC3E}">
        <p14:creationId xmlns:p14="http://schemas.microsoft.com/office/powerpoint/2010/main" val="3903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386" name="Rectangle 2"/>
          <p:cNvSpPr>
            <a:spLocks noGrp="1" noChangeArrowheads="1"/>
          </p:cNvSpPr>
          <p:nvPr>
            <p:ph type="title"/>
          </p:nvPr>
        </p:nvSpPr>
        <p:spPr>
          <a:xfrm>
            <a:off x="1451580" y="804520"/>
            <a:ext cx="5550355" cy="1049235"/>
          </a:xfrm>
        </p:spPr>
        <p:txBody>
          <a:bodyPr>
            <a:normAutofit/>
          </a:bodyPr>
          <a:lstStyle/>
          <a:p>
            <a:r>
              <a:rPr lang="fi-FI" i="1" dirty="0"/>
              <a:t>René Descartes </a:t>
            </a:r>
            <a:br>
              <a:rPr lang="fi-FI" i="1" dirty="0"/>
            </a:br>
            <a:r>
              <a:rPr lang="fi-FI" i="1" dirty="0"/>
              <a:t>(1596 – 1650)</a:t>
            </a:r>
            <a:endParaRPr lang="en-US" i="1" dirty="0"/>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284FE979-A095-4A6E-9054-E23D6BE19FCC}" type="slidenum">
              <a:rPr lang="en-US"/>
              <a:pPr>
                <a:lnSpc>
                  <a:spcPct val="90000"/>
                </a:lnSpc>
                <a:spcAft>
                  <a:spcPts val="600"/>
                </a:spcAft>
              </a:pPr>
              <a:t>2</a:t>
            </a:fld>
            <a:endParaRPr lang="en-US"/>
          </a:p>
        </p:txBody>
      </p:sp>
      <p:sp>
        <p:nvSpPr>
          <p:cNvPr id="76" name="Rectangle 7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387" name="Rectangle 3"/>
          <p:cNvSpPr>
            <a:spLocks noGrp="1" noChangeArrowheads="1"/>
          </p:cNvSpPr>
          <p:nvPr>
            <p:ph type="body" idx="1"/>
          </p:nvPr>
        </p:nvSpPr>
        <p:spPr>
          <a:xfrm>
            <a:off x="1451580" y="2015732"/>
            <a:ext cx="5550355" cy="3450613"/>
          </a:xfrm>
        </p:spPr>
        <p:txBody>
          <a:bodyPr>
            <a:normAutofit/>
          </a:bodyPr>
          <a:lstStyle/>
          <a:p>
            <a:pPr>
              <a:lnSpc>
                <a:spcPct val="110000"/>
              </a:lnSpc>
            </a:pPr>
            <a:r>
              <a:rPr lang="fi-FI" dirty="0"/>
              <a:t>Descartes kuului </a:t>
            </a:r>
            <a:r>
              <a:rPr lang="fi-FI" dirty="0" err="1"/>
              <a:t>Baconin</a:t>
            </a:r>
            <a:r>
              <a:rPr lang="fi-FI" dirty="0"/>
              <a:t> tavoin uuden tieteen propagandisteihin. </a:t>
            </a:r>
          </a:p>
          <a:p>
            <a:pPr>
              <a:lnSpc>
                <a:spcPct val="110000"/>
              </a:lnSpc>
            </a:pPr>
            <a:r>
              <a:rPr lang="fi-FI" dirty="0"/>
              <a:t>Hänen elämänsä ja toimintansa osuu keskelle ”tieteiden vallankumousta”, ja häntä pidetäänkin yhtenä tuota tapahtumasarjaa keskeisesti luonnehtivana henkilönä</a:t>
            </a:r>
          </a:p>
          <a:p>
            <a:pPr>
              <a:lnSpc>
                <a:spcPct val="110000"/>
              </a:lnSpc>
            </a:pPr>
            <a:r>
              <a:rPr lang="fi-FI" dirty="0"/>
              <a:t>Hän oli yleisfilosofi, tieteenfilosofi ja tiedemies, erityisesti matemaatikko (analyyttinen geometria, </a:t>
            </a:r>
            <a:r>
              <a:rPr lang="fi-FI" dirty="0" err="1"/>
              <a:t>karteesinen</a:t>
            </a:r>
            <a:r>
              <a:rPr lang="fi-FI" dirty="0"/>
              <a:t> tulo).</a:t>
            </a:r>
            <a:endParaRPr lang="en-US" dirty="0"/>
          </a:p>
        </p:txBody>
      </p:sp>
      <p:grpSp>
        <p:nvGrpSpPr>
          <p:cNvPr id="78" name="Group 7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79" name="Rectangle 7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Kuva 2" descr="Kuva, joka sisältää kohteen henkilö&#10;&#10;Kuvaus luotu automaattisesti">
            <a:extLst>
              <a:ext uri="{FF2B5EF4-FFF2-40B4-BE49-F238E27FC236}">
                <a16:creationId xmlns:a16="http://schemas.microsoft.com/office/drawing/2014/main" id="{4629A5BD-BD6F-417F-90D6-0B31975D19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42" r="1892" b="-4"/>
          <a:stretch/>
        </p:blipFill>
        <p:spPr>
          <a:xfrm>
            <a:off x="8116373" y="1116345"/>
            <a:ext cx="2799103" cy="3866172"/>
          </a:xfrm>
          <a:prstGeom prst="rect">
            <a:avLst/>
          </a:prstGeom>
        </p:spPr>
      </p:pic>
      <p:pic>
        <p:nvPicPr>
          <p:cNvPr id="82" name="Picture 8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4" name="Straight Connector 8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284FE979-A095-4A6E-9054-E23D6BE19FCC}" type="slidenum">
              <a:rPr lang="en-US"/>
              <a:pPr/>
              <a:t>3</a:t>
            </a:fld>
            <a:endParaRPr lang="en-US"/>
          </a:p>
        </p:txBody>
      </p:sp>
      <p:sp>
        <p:nvSpPr>
          <p:cNvPr id="16386" name="Rectangle 2"/>
          <p:cNvSpPr>
            <a:spLocks noGrp="1" noChangeArrowheads="1"/>
          </p:cNvSpPr>
          <p:nvPr>
            <p:ph type="title"/>
          </p:nvPr>
        </p:nvSpPr>
        <p:spPr/>
        <p:txBody>
          <a:bodyPr/>
          <a:lstStyle/>
          <a:p>
            <a:r>
              <a:rPr lang="fi-FI" i="1" dirty="0" err="1"/>
              <a:t>René</a:t>
            </a:r>
            <a:r>
              <a:rPr lang="fi-FI" i="1" dirty="0"/>
              <a:t> Descartes (1596 – 1650)</a:t>
            </a:r>
            <a:endParaRPr lang="en-US" i="1" dirty="0"/>
          </a:p>
        </p:txBody>
      </p:sp>
      <p:sp>
        <p:nvSpPr>
          <p:cNvPr id="16387" name="Rectangle 3"/>
          <p:cNvSpPr>
            <a:spLocks noGrp="1" noChangeArrowheads="1"/>
          </p:cNvSpPr>
          <p:nvPr>
            <p:ph type="body" idx="1"/>
          </p:nvPr>
        </p:nvSpPr>
        <p:spPr>
          <a:xfrm>
            <a:off x="1451579" y="1937657"/>
            <a:ext cx="8253734" cy="4267200"/>
          </a:xfrm>
        </p:spPr>
        <p:txBody>
          <a:bodyPr/>
          <a:lstStyle/>
          <a:p>
            <a:pPr>
              <a:spcBef>
                <a:spcPts val="0"/>
              </a:spcBef>
            </a:pPr>
            <a:r>
              <a:rPr lang="fi-FI" sz="2600" dirty="0"/>
              <a:t>Descartesin suuri rakennelma ymmärrettiin Euroopan kulttuurissa </a:t>
            </a:r>
            <a:r>
              <a:rPr lang="fi-FI" sz="2600" i="1" dirty="0"/>
              <a:t>järjestelmänä</a:t>
            </a:r>
            <a:r>
              <a:rPr lang="fi-FI" sz="2600" dirty="0"/>
              <a:t>, joka näytti perustuvan järkeen.</a:t>
            </a:r>
          </a:p>
          <a:p>
            <a:pPr>
              <a:spcBef>
                <a:spcPts val="0"/>
              </a:spcBef>
            </a:pPr>
            <a:r>
              <a:rPr lang="fi-FI" sz="2600" dirty="0"/>
              <a:t>Aikakautena, joka oli täynnä suurille henkisille käännekohdille ominaista epävarmuutta, se tarjosi maailmasta johdonmukaisen, harmonisen ja täydellisen kuvan. (Ks. Rossi 2010, </a:t>
            </a:r>
            <a:r>
              <a:rPr lang="fi-FI" sz="2600" dirty="0">
                <a:hlinkClick r:id="rId2"/>
              </a:rPr>
              <a:t>www.filosofia.fi/fi/ensyklopedia</a:t>
            </a:r>
            <a:endParaRPr lang="fi-FI" sz="2600" dirty="0"/>
          </a:p>
          <a:p>
            <a:pPr>
              <a:spcBef>
                <a:spcPts val="0"/>
              </a:spcBef>
            </a:pPr>
            <a:r>
              <a:rPr lang="fi-FI" sz="2600" dirty="0"/>
              <a:t> – hakusana ”Newton, Isaac”.</a:t>
            </a:r>
          </a:p>
          <a:p>
            <a:pPr>
              <a:spcBef>
                <a:spcPts val="0"/>
              </a:spcBef>
            </a:pPr>
            <a:r>
              <a:rPr lang="fi-FI" sz="2600" dirty="0"/>
              <a:t>Descartesin oppien leviäminen oli hidasta ja vaikeaa.</a:t>
            </a:r>
          </a:p>
        </p:txBody>
      </p:sp>
    </p:spTree>
    <p:extLst>
      <p:ext uri="{BB962C8B-B14F-4D97-AF65-F5344CB8AC3E}">
        <p14:creationId xmlns:p14="http://schemas.microsoft.com/office/powerpoint/2010/main" val="168080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410" name="Rectangle 2"/>
          <p:cNvSpPr>
            <a:spLocks noGrp="1" noChangeArrowheads="1"/>
          </p:cNvSpPr>
          <p:nvPr>
            <p:ph type="title"/>
          </p:nvPr>
        </p:nvSpPr>
        <p:spPr>
          <a:xfrm>
            <a:off x="1451580" y="804520"/>
            <a:ext cx="4176511" cy="1049235"/>
          </a:xfrm>
        </p:spPr>
        <p:txBody>
          <a:bodyPr>
            <a:normAutofit/>
          </a:bodyPr>
          <a:lstStyle/>
          <a:p>
            <a:r>
              <a:rPr lang="fi-FI" dirty="0"/>
              <a:t>Descartesin teoksia</a:t>
            </a:r>
            <a:endParaRPr lang="en-US" dirty="0"/>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A47695B0-83FE-48A9-9B19-3A56046C8E3F}" type="slidenum">
              <a:rPr lang="en-US"/>
              <a:pPr>
                <a:lnSpc>
                  <a:spcPct val="90000"/>
                </a:lnSpc>
                <a:spcAft>
                  <a:spcPts val="600"/>
                </a:spcAft>
              </a:pPr>
              <a:t>4</a:t>
            </a:fld>
            <a:endParaRPr lang="en-US"/>
          </a:p>
        </p:txBody>
      </p:sp>
      <p:sp>
        <p:nvSpPr>
          <p:cNvPr id="140" name="Rectangle 13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411" name="Rectangle 3"/>
          <p:cNvSpPr>
            <a:spLocks noGrp="1" noChangeArrowheads="1"/>
          </p:cNvSpPr>
          <p:nvPr>
            <p:ph type="body" idx="1"/>
          </p:nvPr>
        </p:nvSpPr>
        <p:spPr>
          <a:xfrm>
            <a:off x="1451580" y="2015732"/>
            <a:ext cx="5275791" cy="3450613"/>
          </a:xfrm>
        </p:spPr>
        <p:txBody>
          <a:bodyPr>
            <a:normAutofit/>
          </a:bodyPr>
          <a:lstStyle/>
          <a:p>
            <a:r>
              <a:rPr lang="en-US" sz="2400" i="1" dirty="0" err="1"/>
              <a:t>Discours</a:t>
            </a:r>
            <a:r>
              <a:rPr lang="en-US" sz="2400" i="1" dirty="0"/>
              <a:t> sur la </a:t>
            </a:r>
            <a:r>
              <a:rPr lang="en-US" sz="2400" i="1" dirty="0" err="1"/>
              <a:t>Méthode</a:t>
            </a:r>
            <a:r>
              <a:rPr lang="en-US" sz="2400" i="1" dirty="0"/>
              <a:t> </a:t>
            </a:r>
            <a:r>
              <a:rPr lang="en-US" sz="2400" dirty="0"/>
              <a:t>(</a:t>
            </a:r>
            <a:r>
              <a:rPr lang="en-US" sz="2400" dirty="0" err="1"/>
              <a:t>Metodin</a:t>
            </a:r>
            <a:r>
              <a:rPr lang="en-US" sz="2400" dirty="0"/>
              <a:t> </a:t>
            </a:r>
            <a:r>
              <a:rPr lang="en-US" sz="2400" dirty="0" err="1"/>
              <a:t>esitys</a:t>
            </a:r>
            <a:r>
              <a:rPr lang="en-US" sz="2400" dirty="0"/>
              <a:t> 1637)</a:t>
            </a:r>
            <a:endParaRPr lang="fi-FI" sz="2400" i="1" dirty="0"/>
          </a:p>
          <a:p>
            <a:r>
              <a:rPr lang="fi-FI" sz="2400" i="1" dirty="0" err="1"/>
              <a:t>Meditationes</a:t>
            </a:r>
            <a:r>
              <a:rPr lang="fi-FI" sz="2400" i="1" dirty="0"/>
              <a:t> de </a:t>
            </a:r>
            <a:r>
              <a:rPr lang="fi-FI" sz="2400" i="1" dirty="0" err="1"/>
              <a:t>prima</a:t>
            </a:r>
            <a:r>
              <a:rPr lang="fi-FI" sz="2400" i="1" dirty="0"/>
              <a:t> </a:t>
            </a:r>
            <a:r>
              <a:rPr lang="fi-FI" sz="2400" i="1" dirty="0" err="1"/>
              <a:t>philosophia</a:t>
            </a:r>
            <a:r>
              <a:rPr lang="fi-FI" sz="2400" i="1" dirty="0"/>
              <a:t> </a:t>
            </a:r>
            <a:r>
              <a:rPr lang="fi-FI" sz="2400" dirty="0"/>
              <a:t>(Mietiskelyjä ensimmäisestä filosofiasta 1641)</a:t>
            </a:r>
            <a:endParaRPr lang="fi-FI" sz="2400" i="1" dirty="0"/>
          </a:p>
          <a:p>
            <a:r>
              <a:rPr lang="fi-FI" sz="2400" i="1" dirty="0" err="1"/>
              <a:t>Principia</a:t>
            </a:r>
            <a:r>
              <a:rPr lang="fi-FI" sz="2400" i="1" dirty="0"/>
              <a:t> </a:t>
            </a:r>
            <a:r>
              <a:rPr lang="fi-FI" sz="2400" i="1" dirty="0" err="1"/>
              <a:t>philosophiae</a:t>
            </a:r>
            <a:r>
              <a:rPr lang="fi-FI" sz="2400" i="1" dirty="0"/>
              <a:t> </a:t>
            </a:r>
            <a:r>
              <a:rPr lang="fi-FI" sz="2400" dirty="0"/>
              <a:t>(Filosofian periaatteet 1644)</a:t>
            </a:r>
            <a:endParaRPr lang="en-US" sz="2400" dirty="0"/>
          </a:p>
        </p:txBody>
      </p:sp>
      <p:pic>
        <p:nvPicPr>
          <p:cNvPr id="3" name="Kuva 2" descr="Kuva, joka sisältää kohteen teksti&#10;&#10;Kuvaus luotu automaattisesti">
            <a:extLst>
              <a:ext uri="{FF2B5EF4-FFF2-40B4-BE49-F238E27FC236}">
                <a16:creationId xmlns:a16="http://schemas.microsoft.com/office/drawing/2014/main" id="{11510B23-3C03-4C6B-ABD4-351C022A0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316" y="816706"/>
            <a:ext cx="3670347" cy="4660762"/>
          </a:xfrm>
          <a:prstGeom prst="rect">
            <a:avLst/>
          </a:prstGeom>
        </p:spPr>
      </p:pic>
      <p:pic>
        <p:nvPicPr>
          <p:cNvPr id="142" name="Picture 14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4" name="Straight Connector 14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C86901CD-239F-425B-BA9C-A12B164B424F}" type="slidenum">
              <a:rPr lang="en-US"/>
              <a:pPr/>
              <a:t>5</a:t>
            </a:fld>
            <a:endParaRPr lang="en-US"/>
          </a:p>
        </p:txBody>
      </p:sp>
      <p:sp>
        <p:nvSpPr>
          <p:cNvPr id="19458" name="Rectangle 2"/>
          <p:cNvSpPr>
            <a:spLocks noGrp="1" noChangeArrowheads="1"/>
          </p:cNvSpPr>
          <p:nvPr>
            <p:ph type="title"/>
          </p:nvPr>
        </p:nvSpPr>
        <p:spPr/>
        <p:txBody>
          <a:bodyPr/>
          <a:lstStyle/>
          <a:p>
            <a:r>
              <a:rPr lang="fi-FI" dirty="0"/>
              <a:t>Epäilyn menetelmä</a:t>
            </a:r>
            <a:endParaRPr lang="en-US" dirty="0"/>
          </a:p>
        </p:txBody>
      </p:sp>
      <p:sp>
        <p:nvSpPr>
          <p:cNvPr id="19459" name="Rectangle 3"/>
          <p:cNvSpPr>
            <a:spLocks noGrp="1" noChangeArrowheads="1"/>
          </p:cNvSpPr>
          <p:nvPr>
            <p:ph type="body" idx="1"/>
          </p:nvPr>
        </p:nvSpPr>
        <p:spPr/>
        <p:txBody>
          <a:bodyPr>
            <a:normAutofit fontScale="92500" lnSpcReduction="10000"/>
          </a:bodyPr>
          <a:lstStyle/>
          <a:p>
            <a:pPr>
              <a:buFont typeface="Wingdings" pitchFamily="2" charset="2"/>
              <a:buNone/>
            </a:pPr>
            <a:r>
              <a:rPr lang="fi-FI" dirty="0"/>
              <a:t>	</a:t>
            </a:r>
            <a:r>
              <a:rPr lang="fi-FI" sz="2400" dirty="0"/>
              <a:t>”</a:t>
            </a:r>
            <a:r>
              <a:rPr lang="fi-FI" sz="2400" i="1" dirty="0"/>
              <a:t>I. Totuutta tutkivan on kerran elämässä epäiltävä kaikkea niin laajalti kuin on  mahdollista.</a:t>
            </a:r>
            <a:endParaRPr lang="fi-FI" sz="2400" dirty="0"/>
          </a:p>
          <a:p>
            <a:pPr>
              <a:buFont typeface="Wingdings" pitchFamily="2" charset="2"/>
              <a:buNone/>
            </a:pPr>
            <a:r>
              <a:rPr lang="fi-FI" sz="2400" dirty="0"/>
              <a:t>	Olemme syntyneet lapsina ja tehneet aistein havaittavista asioista erilaisia arvostelmia ennen kuin järkemme on ollut täysin käytössämme, ja siksi monet ennakkoluulot kääntävät meitä poispäin totuuden tietämisestä. Emme näytä voivan vapautua niistä muuten kuin jos kerran elämässä ryhdymme epäilemään niistä kaikkia, joista löydämme aavistuksenkaan verran epävarmuutta.”</a:t>
            </a:r>
          </a:p>
          <a:p>
            <a:pPr>
              <a:buFont typeface="Wingdings" pitchFamily="2" charset="2"/>
              <a:buNone/>
            </a:pPr>
            <a:r>
              <a:rPr lang="fi-FI" sz="2400" dirty="0"/>
              <a:t>								(Descartes 2003, 37.)</a:t>
            </a:r>
          </a:p>
          <a:p>
            <a:pPr>
              <a:buFont typeface="Wingdings"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7239F9FF-5F25-4E5A-BA17-80A08ACDC787}" type="slidenum">
              <a:rPr lang="en-US"/>
              <a:pPr/>
              <a:t>6</a:t>
            </a:fld>
            <a:endParaRPr lang="en-US"/>
          </a:p>
        </p:txBody>
      </p:sp>
      <p:sp>
        <p:nvSpPr>
          <p:cNvPr id="21506" name="Rectangle 2"/>
          <p:cNvSpPr>
            <a:spLocks noGrp="1" noChangeArrowheads="1"/>
          </p:cNvSpPr>
          <p:nvPr>
            <p:ph type="title"/>
          </p:nvPr>
        </p:nvSpPr>
        <p:spPr/>
        <p:txBody>
          <a:bodyPr/>
          <a:lstStyle/>
          <a:p>
            <a:r>
              <a:rPr lang="fi-FI"/>
              <a:t>Tieto-opillisen epäilyn askeleet</a:t>
            </a:r>
            <a:r>
              <a:rPr lang="en-US"/>
              <a:t> 1</a:t>
            </a:r>
          </a:p>
        </p:txBody>
      </p:sp>
      <p:sp>
        <p:nvSpPr>
          <p:cNvPr id="21507" name="Rectangle 3"/>
          <p:cNvSpPr>
            <a:spLocks noGrp="1" noChangeArrowheads="1"/>
          </p:cNvSpPr>
          <p:nvPr>
            <p:ph type="body" idx="1"/>
          </p:nvPr>
        </p:nvSpPr>
        <p:spPr>
          <a:xfrm>
            <a:off x="1451579" y="2015732"/>
            <a:ext cx="10191177" cy="3450613"/>
          </a:xfrm>
        </p:spPr>
        <p:txBody>
          <a:bodyPr>
            <a:noAutofit/>
          </a:bodyPr>
          <a:lstStyle/>
          <a:p>
            <a:pPr>
              <a:spcBef>
                <a:spcPts val="0"/>
              </a:spcBef>
            </a:pPr>
            <a:r>
              <a:rPr lang="fi-FI" sz="2200" dirty="0"/>
              <a:t>Ensin pitää epäillä aistien välittämiä havaintoja. Aistit ovat joskus pettäneet aistiharhojen muodossa meitä. </a:t>
            </a:r>
          </a:p>
          <a:p>
            <a:pPr>
              <a:spcBef>
                <a:spcPts val="0"/>
              </a:spcBef>
            </a:pPr>
            <a:r>
              <a:rPr lang="fi-FI" sz="2200" dirty="0"/>
              <a:t>Myös unessa kokea samoja asioita kuin hereillä, eikä ole varmaa tapaa erottaa unta todellisuudesta. </a:t>
            </a:r>
          </a:p>
          <a:p>
            <a:pPr>
              <a:spcBef>
                <a:spcPts val="0"/>
              </a:spcBef>
            </a:pPr>
            <a:r>
              <a:rPr lang="fi-FI" sz="2200" dirty="0"/>
              <a:t>Uniargumentin avulla päädymme epäilemään koko ruumiillista olemassaoloamme: näen ehkä vain unta siitä, että istun ruumiillisena olentona tuolilla ja kirjoitan. </a:t>
            </a:r>
          </a:p>
          <a:p>
            <a:pPr>
              <a:spcBef>
                <a:spcPts val="0"/>
              </a:spcBef>
            </a:pPr>
            <a:r>
              <a:rPr lang="fi-FI" sz="2200" dirty="0"/>
              <a:t>Koska aineellisten olioiden olemassaolo on epävarmaa, ovat myös näitä tutkivat tieteet (esim. fysiikka, lääketiede) vailla varmaa perustaa.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554" name="Rectangle 2"/>
          <p:cNvSpPr>
            <a:spLocks noGrp="1" noChangeArrowheads="1"/>
          </p:cNvSpPr>
          <p:nvPr>
            <p:ph type="title"/>
          </p:nvPr>
        </p:nvSpPr>
        <p:spPr>
          <a:xfrm>
            <a:off x="1451580" y="804520"/>
            <a:ext cx="4176511" cy="1049235"/>
          </a:xfrm>
        </p:spPr>
        <p:txBody>
          <a:bodyPr>
            <a:normAutofit/>
          </a:bodyPr>
          <a:lstStyle/>
          <a:p>
            <a:r>
              <a:rPr lang="fi-FI" dirty="0"/>
              <a:t>Tieto-opillisen epäilyn askeleet 2</a:t>
            </a:r>
            <a:endParaRPr lang="en-US" dirty="0"/>
          </a:p>
        </p:txBody>
      </p:sp>
      <p:sp>
        <p:nvSpPr>
          <p:cNvPr id="6" name="Dian numeron paikkamerkki 5"/>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6CCB8563-420C-442E-9655-0292D9275F83}" type="slidenum">
              <a:rPr lang="en-US"/>
              <a:pPr>
                <a:lnSpc>
                  <a:spcPct val="90000"/>
                </a:lnSpc>
                <a:spcAft>
                  <a:spcPts val="600"/>
                </a:spcAft>
              </a:pPr>
              <a:t>7</a:t>
            </a:fld>
            <a:endParaRPr lang="en-US"/>
          </a:p>
        </p:txBody>
      </p:sp>
      <p:sp>
        <p:nvSpPr>
          <p:cNvPr id="76" name="Rectangle 7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555" name="Rectangle 3"/>
          <p:cNvSpPr>
            <a:spLocks noGrp="1" noChangeArrowheads="1"/>
          </p:cNvSpPr>
          <p:nvPr>
            <p:ph type="body" idx="1"/>
          </p:nvPr>
        </p:nvSpPr>
        <p:spPr>
          <a:xfrm>
            <a:off x="1451580" y="2015732"/>
            <a:ext cx="5319333" cy="3450613"/>
          </a:xfrm>
        </p:spPr>
        <p:txBody>
          <a:bodyPr>
            <a:normAutofit/>
          </a:bodyPr>
          <a:lstStyle/>
          <a:p>
            <a:pPr>
              <a:lnSpc>
                <a:spcPct val="110000"/>
              </a:lnSpc>
            </a:pPr>
            <a:r>
              <a:rPr lang="fi-FI" sz="2200" dirty="0"/>
              <a:t>Sen sijaan matemaattiset tieteet ovat riippumattomia aineellisten olioiden olemassaolosta:</a:t>
            </a:r>
          </a:p>
          <a:p>
            <a:pPr>
              <a:lnSpc>
                <a:spcPct val="110000"/>
              </a:lnSpc>
              <a:buFont typeface="Wingdings" pitchFamily="2" charset="2"/>
              <a:buNone/>
            </a:pPr>
            <a:r>
              <a:rPr lang="fi-FI" sz="2200" dirty="0"/>
              <a:t>	”Sillä valveilla ja unessa kaksi ja kolme ovat yhteensä viisi, eikä neliöllä ole enempää kuin neljä sivua. Ja tuntuu siltä, ettei niin selkeitä totuuksia voisi epäillä epätosiksi.”</a:t>
            </a:r>
          </a:p>
          <a:p>
            <a:pPr>
              <a:lnSpc>
                <a:spcPct val="110000"/>
              </a:lnSpc>
              <a:buFont typeface="Wingdings" pitchFamily="2" charset="2"/>
              <a:buNone/>
            </a:pPr>
            <a:r>
              <a:rPr lang="fi-FI" sz="2200" dirty="0"/>
              <a:t>	(Descartes 2002, 34.)</a:t>
            </a:r>
            <a:endParaRPr lang="en-US" sz="2200" dirty="0"/>
          </a:p>
        </p:txBody>
      </p:sp>
      <p:pic>
        <p:nvPicPr>
          <p:cNvPr id="3" name="Kuva 2" descr="Kuva, joka sisältää kohteen teksti, säilö, valkoinen, vanha&#10;&#10;Kuvaus luotu automaattisesti">
            <a:extLst>
              <a:ext uri="{FF2B5EF4-FFF2-40B4-BE49-F238E27FC236}">
                <a16:creationId xmlns:a16="http://schemas.microsoft.com/office/drawing/2014/main" id="{8E6FF28A-2DB3-4A66-A371-ED5B67CC4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642" y="807458"/>
            <a:ext cx="3984950" cy="4660762"/>
          </a:xfrm>
          <a:prstGeom prst="rect">
            <a:avLst/>
          </a:prstGeom>
        </p:spPr>
      </p:pic>
      <p:pic>
        <p:nvPicPr>
          <p:cNvPr id="78" name="Picture 7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 name="Straight Connector 7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368568C-5C8A-4A32-B0D9-8C5660854C60}" type="slidenum">
              <a:rPr lang="en-US"/>
              <a:pPr/>
              <a:t>8</a:t>
            </a:fld>
            <a:endParaRPr lang="en-US"/>
          </a:p>
        </p:txBody>
      </p:sp>
      <p:sp>
        <p:nvSpPr>
          <p:cNvPr id="24578" name="Rectangle 2"/>
          <p:cNvSpPr>
            <a:spLocks noGrp="1" noChangeArrowheads="1"/>
          </p:cNvSpPr>
          <p:nvPr>
            <p:ph type="title"/>
          </p:nvPr>
        </p:nvSpPr>
        <p:spPr/>
        <p:txBody>
          <a:bodyPr/>
          <a:lstStyle/>
          <a:p>
            <a:r>
              <a:rPr lang="fi-FI" dirty="0"/>
              <a:t>Tieto-opillisen epäilyn askeleet 3</a:t>
            </a:r>
            <a:endParaRPr lang="en-US" dirty="0"/>
          </a:p>
        </p:txBody>
      </p:sp>
      <p:sp>
        <p:nvSpPr>
          <p:cNvPr id="24579" name="Rectangle 3"/>
          <p:cNvSpPr>
            <a:spLocks noGrp="1" noChangeArrowheads="1"/>
          </p:cNvSpPr>
          <p:nvPr>
            <p:ph type="body" idx="1"/>
          </p:nvPr>
        </p:nvSpPr>
        <p:spPr/>
        <p:txBody>
          <a:bodyPr/>
          <a:lstStyle/>
          <a:p>
            <a:r>
              <a:rPr lang="fi-FI" dirty="0"/>
              <a:t>Descartes menee kuitenkin vielä pitemmälle: on mahdollista, että Jumalan tilalla oleva kaikkivoipa petollinen jumaluus saa matemaattiset totuudet vain näyttämään tosilta.</a:t>
            </a:r>
          </a:p>
          <a:p>
            <a:r>
              <a:rPr lang="fi-FI" dirty="0"/>
              <a:t>Hahmottelemastaan äärimmäisestä skepsiksestä Descartes löytää pelastuksen kirjansa </a:t>
            </a:r>
            <a:r>
              <a:rPr lang="fi-FI" sz="2000" i="1" dirty="0"/>
              <a:t>Mietiskelyjä ensimmäisestä filosofiasta (</a:t>
            </a:r>
            <a:r>
              <a:rPr lang="fi-FI" sz="2000" dirty="0"/>
              <a:t>1641) toisessa mietiskelyssä, joka on filosofisen kirjallisuuden kuuluisimpia tekstejä:</a:t>
            </a:r>
            <a:r>
              <a:rPr lang="fi-FI" dirty="0"/>
              <a:t> </a:t>
            </a:r>
          </a:p>
          <a:p>
            <a:pPr>
              <a:buFont typeface="Wingdings" pitchFamily="2" charset="2"/>
              <a:buNone/>
            </a:pPr>
            <a:endParaRPr lang="fi-FI"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368568C-5C8A-4A32-B0D9-8C5660854C60}" type="slidenum">
              <a:rPr lang="en-US"/>
              <a:pPr/>
              <a:t>9</a:t>
            </a:fld>
            <a:endParaRPr lang="en-US"/>
          </a:p>
        </p:txBody>
      </p:sp>
      <p:sp>
        <p:nvSpPr>
          <p:cNvPr id="24578" name="Rectangle 2"/>
          <p:cNvSpPr>
            <a:spLocks noGrp="1" noChangeArrowheads="1"/>
          </p:cNvSpPr>
          <p:nvPr>
            <p:ph type="title"/>
          </p:nvPr>
        </p:nvSpPr>
        <p:spPr/>
        <p:txBody>
          <a:bodyPr/>
          <a:lstStyle/>
          <a:p>
            <a:r>
              <a:rPr lang="fi-FI" dirty="0"/>
              <a:t>Tieto-opillisen epäilyn askeleet 4 </a:t>
            </a:r>
            <a:endParaRPr lang="en-US" dirty="0"/>
          </a:p>
        </p:txBody>
      </p:sp>
      <p:sp>
        <p:nvSpPr>
          <p:cNvPr id="24579" name="Rectangle 3"/>
          <p:cNvSpPr>
            <a:spLocks noGrp="1" noChangeArrowheads="1"/>
          </p:cNvSpPr>
          <p:nvPr>
            <p:ph type="body" idx="1"/>
          </p:nvPr>
        </p:nvSpPr>
        <p:spPr/>
        <p:txBody>
          <a:bodyPr/>
          <a:lstStyle/>
          <a:p>
            <a:pPr>
              <a:buFont typeface="Wingdings" pitchFamily="2" charset="2"/>
              <a:buNone/>
            </a:pPr>
            <a:endParaRPr lang="fi-FI" dirty="0"/>
          </a:p>
          <a:p>
            <a:endParaRPr lang="en-US" dirty="0"/>
          </a:p>
        </p:txBody>
      </p:sp>
      <p:sp>
        <p:nvSpPr>
          <p:cNvPr id="3" name="Tekstiruutu 2">
            <a:extLst>
              <a:ext uri="{FF2B5EF4-FFF2-40B4-BE49-F238E27FC236}">
                <a16:creationId xmlns:a16="http://schemas.microsoft.com/office/drawing/2014/main" id="{67921E71-1863-4071-8134-BBF77582E7AC}"/>
              </a:ext>
            </a:extLst>
          </p:cNvPr>
          <p:cNvSpPr txBox="1"/>
          <p:nvPr/>
        </p:nvSpPr>
        <p:spPr>
          <a:xfrm>
            <a:off x="1451579" y="2209046"/>
            <a:ext cx="9603275" cy="3139321"/>
          </a:xfrm>
          <a:prstGeom prst="rect">
            <a:avLst/>
          </a:prstGeom>
          <a:noFill/>
        </p:spPr>
        <p:txBody>
          <a:bodyPr wrap="square" rtlCol="0">
            <a:spAutoFit/>
          </a:bodyPr>
          <a:lstStyle/>
          <a:p>
            <a:r>
              <a:rPr lang="fi-FI" sz="2200" dirty="0"/>
              <a:t>”Olen vakuuttanut itselleni, että maailmassa ei ole kerrassaan mitään, ei taivasta, ei maata, ei mieliä, ei ruumiita; eikö siis seuraa, ettei minuakaan ole? Ei, jos vakuutin itselleni jotain, niin varmasti minä olin olemassa. Mutta on joku pettäjä, äärimmäisen mahtava ja ovela, joka aina varta vasten pettää minua. Epäilemättä siis myös minä olen, jos hän minua pettää. Ja pettäköön hän minua kuinka paljon vain voi, hän ei koskaan saa aikaan, että minä en ole mitään niin kauan kuin ajattelen olevani jotakin. Niinpä, kun kaikkea on kylliksi harkittu, on vihdoin todettava, että tämä lausuma, </a:t>
            </a:r>
            <a:r>
              <a:rPr lang="fi-FI" sz="2200" i="1" dirty="0"/>
              <a:t>”Minä olen, minä olen olemassa”</a:t>
            </a:r>
            <a:r>
              <a:rPr lang="fi-FI" sz="2200" dirty="0"/>
              <a:t>, on välttämättä tosi aina kun minä sen esitän tai mielessäni ajattelen.”</a:t>
            </a:r>
          </a:p>
        </p:txBody>
      </p:sp>
    </p:spTree>
    <p:extLst>
      <p:ext uri="{BB962C8B-B14F-4D97-AF65-F5344CB8AC3E}">
        <p14:creationId xmlns:p14="http://schemas.microsoft.com/office/powerpoint/2010/main" val="15699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583</TotalTime>
  <Words>967</Words>
  <Application>Microsoft Office PowerPoint</Application>
  <PresentationFormat>Laajakuva</PresentationFormat>
  <Paragraphs>76</Paragraphs>
  <Slides>14</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Gill Sans MT</vt:lpstr>
      <vt:lpstr>Euphemia</vt:lpstr>
      <vt:lpstr>Verdana</vt:lpstr>
      <vt:lpstr>Wingdings</vt:lpstr>
      <vt:lpstr>Galleria</vt:lpstr>
      <vt:lpstr>René Descartes ja SYSTEMAATTISEN epäilyN MENETELMÄ</vt:lpstr>
      <vt:lpstr>René Descartes  (1596 – 1650)</vt:lpstr>
      <vt:lpstr>René Descartes (1596 – 1650)</vt:lpstr>
      <vt:lpstr>Descartesin teoksia</vt:lpstr>
      <vt:lpstr>Epäilyn menetelmä</vt:lpstr>
      <vt:lpstr>Tieto-opillisen epäilyn askeleet 1</vt:lpstr>
      <vt:lpstr>Tieto-opillisen epäilyn askeleet 2</vt:lpstr>
      <vt:lpstr>Tieto-opillisen epäilyn askeleet 3</vt:lpstr>
      <vt:lpstr>Tieto-opillisen epäilyn askeleet 4 </vt:lpstr>
      <vt:lpstr>Tieto-opillisen epäilyn askeleet 5</vt:lpstr>
      <vt:lpstr>Perusta luonnontieteelle</vt:lpstr>
      <vt:lpstr>Tietoteoreettinen metodi</vt:lpstr>
      <vt:lpstr>AIVOT ALTAASSA</vt:lpstr>
      <vt:lpstr> kirjallisuutta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13</cp:revision>
  <dcterms:created xsi:type="dcterms:W3CDTF">2021-09-02T15:33:01Z</dcterms:created>
  <dcterms:modified xsi:type="dcterms:W3CDTF">2023-09-17T13:11:50Z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