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87" r:id="rId4"/>
  </p:sldMasterIdLst>
  <p:notesMasterIdLst>
    <p:notesMasterId r:id="rId24"/>
  </p:notesMasterIdLst>
  <p:handoutMasterIdLst>
    <p:handoutMasterId r:id="rId25"/>
  </p:handoutMasterIdLst>
  <p:sldIdLst>
    <p:sldId id="256" r:id="rId5"/>
    <p:sldId id="291" r:id="rId6"/>
    <p:sldId id="363" r:id="rId7"/>
    <p:sldId id="266" r:id="rId8"/>
    <p:sldId id="303" r:id="rId9"/>
    <p:sldId id="304" r:id="rId10"/>
    <p:sldId id="307" r:id="rId11"/>
    <p:sldId id="309" r:id="rId12"/>
    <p:sldId id="311" r:id="rId13"/>
    <p:sldId id="312" r:id="rId14"/>
    <p:sldId id="267" r:id="rId15"/>
    <p:sldId id="294" r:id="rId16"/>
    <p:sldId id="296" r:id="rId17"/>
    <p:sldId id="297" r:id="rId18"/>
    <p:sldId id="300" r:id="rId19"/>
    <p:sldId id="315" r:id="rId20"/>
    <p:sldId id="317" r:id="rId21"/>
    <p:sldId id="301" r:id="rId22"/>
    <p:sldId id="302" r:id="rId23"/>
  </p:sldIdLst>
  <p:sldSz cx="12192000" cy="6858000"/>
  <p:notesSz cx="6858000" cy="9144000"/>
  <p:embeddedFontLst>
    <p:embeddedFont>
      <p:font typeface="Euphemia" panose="020B0503040102020104" pitchFamily="34" charset="0"/>
      <p:regular r:id="rId26"/>
    </p:embeddedFont>
    <p:embeddedFont>
      <p:font typeface="Gill Sans MT" panose="020B0502020104020203" pitchFamily="34" charset="0"/>
      <p:regular r:id="rId27"/>
      <p:bold r:id="rId28"/>
      <p:italic r:id="rId29"/>
      <p:boldItalic r:id="rId30"/>
    </p:embeddedFont>
    <p:embeddedFont>
      <p:font typeface="Verdana" panose="020B0604030504040204" pitchFamily="34" charset="0"/>
      <p:regular r:id="rId31"/>
      <p:bold r:id="rId32"/>
      <p:italic r:id="rId33"/>
      <p:boldItalic r:id="rId3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showGuides="1">
      <p:cViewPr varScale="1">
        <p:scale>
          <a:sx n="106" d="100"/>
          <a:sy n="106" d="100"/>
        </p:scale>
        <p:origin x="132" y="114"/>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4098" y="12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font" Target="fonts/font9.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po Halonen" userId="9cf957c2b54dfd88" providerId="LiveId" clId="{22D79E7D-6F0F-462D-B69C-F97572C81D5D}"/>
    <pc:docChg chg="modSld">
      <pc:chgData name="Ilpo Halonen" userId="9cf957c2b54dfd88" providerId="LiveId" clId="{22D79E7D-6F0F-462D-B69C-F97572C81D5D}" dt="2023-10-08T11:18:22.005" v="1" actId="20577"/>
      <pc:docMkLst>
        <pc:docMk/>
      </pc:docMkLst>
      <pc:sldChg chg="modSp mod">
        <pc:chgData name="Ilpo Halonen" userId="9cf957c2b54dfd88" providerId="LiveId" clId="{22D79E7D-6F0F-462D-B69C-F97572C81D5D}" dt="2023-10-08T11:18:22.005" v="1" actId="20577"/>
        <pc:sldMkLst>
          <pc:docMk/>
          <pc:sldMk cId="1652133998" sldId="256"/>
        </pc:sldMkLst>
        <pc:spChg chg="mod">
          <ac:chgData name="Ilpo Halonen" userId="9cf957c2b54dfd88" providerId="LiveId" clId="{22D79E7D-6F0F-462D-B69C-F97572C81D5D}" dt="2023-10-08T11:18:22.005" v="1" actId="20577"/>
          <ac:spMkLst>
            <pc:docMk/>
            <pc:sldMk cId="1652133998" sldId="256"/>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9F22C6E-3723-4E9D-B715-B4CDC02E973B}" type="datetime1">
              <a:rPr lang="fi-FI" smtClean="0"/>
              <a:t>8.10.2023</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fi-FI"/>
              <a:t>‹#›</a:t>
            </a:fld>
            <a:endParaRPr lang="fi-FI"/>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1D3A6E1-5FB9-4169-8457-B5F4CF297F11}" type="datetime1">
              <a:rPr lang="fi-FI" noProof="0" smtClean="0"/>
              <a:t>8.10.2023</a:t>
            </a:fld>
            <a:endParaRPr lang="fi-FI" noProof="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A3C37BE-C303-496D-B5CD-85F2937540FC}" type="slidenum">
              <a:rPr lang="fi-FI" noProof="0"/>
              <a:t>‹#›</a:t>
            </a:fld>
            <a:endParaRPr lang="fi-FI"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r>
              <a:rPr lang="fi-FI" b="1" i="1">
                <a:latin typeface="Arial" pitchFamily="34" charset="0"/>
                <a:cs typeface="Arial" pitchFamily="34" charset="0"/>
              </a:rPr>
              <a:t>MUISTIINPANO:</a:t>
            </a:r>
          </a:p>
          <a:p>
            <a:pPr rtl="0"/>
            <a:r>
              <a:rPr lang="fi-FI" i="1">
                <a:latin typeface="Arial" pitchFamily="34" charset="0"/>
                <a:cs typeface="Arial" pitchFamily="34" charset="0"/>
              </a:rPr>
              <a:t>Jos haluat muuttaa tämän dian kuvaa, valitse kuva ja poista se. Napsauta sitten paikkamerkissä olevaa kuvan kuvaketta, niin pääset lisäämään oman kuvasi.</a:t>
            </a:r>
          </a:p>
        </p:txBody>
      </p:sp>
      <p:sp>
        <p:nvSpPr>
          <p:cNvPr id="4" name="Dian numeron paikkamerkki 3"/>
          <p:cNvSpPr>
            <a:spLocks noGrp="1"/>
          </p:cNvSpPr>
          <p:nvPr>
            <p:ph type="sldNum" sz="quarter" idx="10"/>
          </p:nvPr>
        </p:nvSpPr>
        <p:spPr/>
        <p:txBody>
          <a:bodyPr rtlCol="0"/>
          <a:lstStyle/>
          <a:p>
            <a:pPr rtl="0"/>
            <a:fld id="{0A3C37BE-C303-496D-B5CD-85F2937540FC}" type="slidenum">
              <a:rPr lang="fi-FI" smtClean="0"/>
              <a:t>1</a:t>
            </a:fld>
            <a:endParaRPr lang="fi-FI"/>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i-FI"/>
              <a:t>Muokkaa ots. perustyyl. napsautt.</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a:xfrm>
            <a:off x="2416500" y="329307"/>
            <a:ext cx="4973915" cy="309201"/>
          </a:xfrm>
        </p:spPr>
        <p:txBody>
          <a:bodyPr/>
          <a:lstStyle/>
          <a:p>
            <a:pPr rtl="0"/>
            <a:endParaRPr lang="fi-FI" noProof="0"/>
          </a:p>
        </p:txBody>
      </p:sp>
      <p:sp>
        <p:nvSpPr>
          <p:cNvPr id="6" name="Slide Number Placeholder 5"/>
          <p:cNvSpPr>
            <a:spLocks noGrp="1"/>
          </p:cNvSpPr>
          <p:nvPr>
            <p:ph type="sldNum" sz="quarter" idx="12"/>
          </p:nvPr>
        </p:nvSpPr>
        <p:spPr>
          <a:xfrm>
            <a:off x="1437664" y="798973"/>
            <a:ext cx="811019" cy="503578"/>
          </a:xfrm>
        </p:spPr>
        <p:txBody>
          <a:bodyPr/>
          <a:lstStyle/>
          <a:p>
            <a:pPr rtl="0"/>
            <a:fld id="{0FF54DE5-C571-48E8-A5BC-B369434E2F44}" type="slidenum">
              <a:rPr lang="fi-FI" noProof="0" smtClean="0"/>
              <a:pPr/>
              <a:t>‹#›</a:t>
            </a:fld>
            <a:endParaRPr lang="fi-FI" noProof="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359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3988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3449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Otsikkodia ja kuva">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104900" y="2292094"/>
            <a:ext cx="5734050" cy="2219691"/>
          </a:xfrm>
        </p:spPr>
        <p:txBody>
          <a:bodyPr rtlCol="0" anchor="ctr">
            <a:normAutofit/>
          </a:bodyPr>
          <a:lstStyle>
            <a:lvl1pPr algn="l">
              <a:defRPr sz="4400" cap="all" baseline="0"/>
            </a:lvl1pPr>
          </a:lstStyle>
          <a:p>
            <a:pPr rtl="0"/>
            <a:r>
              <a:rPr lang="fi-FI" noProof="0"/>
              <a:t>Muokkaa otsikon perustyyliä napsauttamalla</a:t>
            </a:r>
          </a:p>
        </p:txBody>
      </p:sp>
      <p:sp>
        <p:nvSpPr>
          <p:cNvPr id="3" name="Alaotsikko 2"/>
          <p:cNvSpPr>
            <a:spLocks noGrp="1"/>
          </p:cNvSpPr>
          <p:nvPr>
            <p:ph type="subTitle" idx="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i-FI" noProof="0"/>
              <a:t>Muokkaa alaotsikon perustyyliä napsautt.</a:t>
            </a:r>
          </a:p>
        </p:txBody>
      </p:sp>
      <p:sp>
        <p:nvSpPr>
          <p:cNvPr id="11" name="Kuvan paikkamerkki 10" descr="Tyhjä paikkamerkki kuvan lisäämistä varten. Napsauta paikkamerkkiä ja valitse kuva, jonka haluat lisätä."/>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fi-FI" noProof="0"/>
              <a:t>Lisää kuva napsauttamalla kuvaketta</a:t>
            </a:r>
          </a:p>
        </p:txBody>
      </p:sp>
    </p:spTree>
    <p:extLst>
      <p:ext uri="{BB962C8B-B14F-4D97-AF65-F5344CB8AC3E}">
        <p14:creationId xmlns:p14="http://schemas.microsoft.com/office/powerpoint/2010/main" val="1004831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751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i-FI"/>
              <a:t>Muokkaa ots. perustyyl. napsautt.</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pPr rtl="0"/>
            <a:endParaRPr lang="fi-FI" noProof="0"/>
          </a:p>
        </p:txBody>
      </p:sp>
      <p:sp>
        <p:nvSpPr>
          <p:cNvPr id="5" name="Footer Placeholder 4"/>
          <p:cNvSpPr>
            <a:spLocks noGrp="1"/>
          </p:cNvSpPr>
          <p:nvPr>
            <p:ph type="ftr" sz="quarter" idx="11"/>
          </p:nvPr>
        </p:nvSpPr>
        <p:spPr/>
        <p:txBody>
          <a:bodyPr/>
          <a:lstStyle/>
          <a:p>
            <a:pPr rtl="0"/>
            <a:endParaRPr lang="fi-FI" noProof="0"/>
          </a:p>
        </p:txBody>
      </p:sp>
      <p:sp>
        <p:nvSpPr>
          <p:cNvPr id="6" name="Slide Number Placeholder 5"/>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125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i-FI"/>
              <a:t>Muokkaa ots. perustyyl. napsautt.</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pPr rtl="0"/>
            <a:endParaRPr lang="fi-FI" noProof="0"/>
          </a:p>
        </p:txBody>
      </p:sp>
      <p:sp>
        <p:nvSpPr>
          <p:cNvPr id="6" name="Footer Placeholder 5"/>
          <p:cNvSpPr>
            <a:spLocks noGrp="1"/>
          </p:cNvSpPr>
          <p:nvPr>
            <p:ph type="ftr" sz="quarter" idx="11"/>
          </p:nvPr>
        </p:nvSpPr>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2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i-FI"/>
              <a:t>Muokkaa ots. perustyyl. napsautt.</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447191" y="2824269"/>
            <a:ext cx="4645152" cy="2644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412362" y="2821491"/>
            <a:ext cx="4645152" cy="263737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pPr rtl="0"/>
            <a:endParaRPr lang="fi-FI" noProof="0"/>
          </a:p>
        </p:txBody>
      </p:sp>
      <p:sp>
        <p:nvSpPr>
          <p:cNvPr id="8" name="Footer Placeholder 7"/>
          <p:cNvSpPr>
            <a:spLocks noGrp="1"/>
          </p:cNvSpPr>
          <p:nvPr>
            <p:ph type="ftr" sz="quarter" idx="11"/>
          </p:nvPr>
        </p:nvSpPr>
        <p:spPr/>
        <p:txBody>
          <a:bodyPr/>
          <a:lstStyle/>
          <a:p>
            <a:pPr rtl="0"/>
            <a:endParaRPr lang="fi-FI" noProof="0"/>
          </a:p>
        </p:txBody>
      </p:sp>
      <p:sp>
        <p:nvSpPr>
          <p:cNvPr id="9" name="Slide Number Placeholder 8"/>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654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pPr rtl="0"/>
            <a:endParaRPr lang="fi-FI" noProof="0"/>
          </a:p>
        </p:txBody>
      </p:sp>
      <p:sp>
        <p:nvSpPr>
          <p:cNvPr id="4" name="Footer Placeholder 3"/>
          <p:cNvSpPr>
            <a:spLocks noGrp="1"/>
          </p:cNvSpPr>
          <p:nvPr>
            <p:ph type="ftr" sz="quarter" idx="11"/>
          </p:nvPr>
        </p:nvSpPr>
        <p:spPr/>
        <p:txBody>
          <a:bodyPr/>
          <a:lstStyle/>
          <a:p>
            <a:pPr rtl="0"/>
            <a:endParaRPr lang="fi-FI" noProof="0"/>
          </a:p>
        </p:txBody>
      </p:sp>
      <p:sp>
        <p:nvSpPr>
          <p:cNvPr id="5" name="Slide Number Placeholder 4"/>
          <p:cNvSpPr>
            <a:spLocks noGrp="1"/>
          </p:cNvSpPr>
          <p:nvPr>
            <p:ph type="sldNum" sz="quarter" idx="12"/>
          </p:nvPr>
        </p:nvSpPr>
        <p:spPr/>
        <p:txBody>
          <a:bodyPr/>
          <a:lstStyle/>
          <a:p>
            <a:pPr rtl="0"/>
            <a:fld id="{0FF54DE5-C571-48E8-A5BC-B369434E2F44}" type="slidenum">
              <a:rPr lang="fi-FI" noProof="0" smtClean="0"/>
              <a:t>‹#›</a:t>
            </a:fld>
            <a:endParaRPr lang="fi-FI" noProof="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307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endParaRPr lang="fi-FI" noProof="0"/>
          </a:p>
        </p:txBody>
      </p:sp>
      <p:sp>
        <p:nvSpPr>
          <p:cNvPr id="3" name="Footer Placeholder 2"/>
          <p:cNvSpPr>
            <a:spLocks noGrp="1"/>
          </p:cNvSpPr>
          <p:nvPr>
            <p:ph type="ftr" sz="quarter" idx="11"/>
          </p:nvPr>
        </p:nvSpPr>
        <p:spPr/>
        <p:txBody>
          <a:bodyPr/>
          <a:lstStyle/>
          <a:p>
            <a:pPr rtl="0"/>
            <a:endParaRPr lang="fi-FI" noProof="0"/>
          </a:p>
        </p:txBody>
      </p:sp>
      <p:sp>
        <p:nvSpPr>
          <p:cNvPr id="4" name="Slide Number Placeholder 3"/>
          <p:cNvSpPr>
            <a:spLocks noGrp="1"/>
          </p:cNvSpPr>
          <p:nvPr>
            <p:ph type="sldNum" sz="quarter" idx="12"/>
          </p:nvPr>
        </p:nvSpPr>
        <p:spPr/>
        <p:txBody>
          <a:bodyPr/>
          <a:lstStyle/>
          <a:p>
            <a:pPr rtl="0"/>
            <a:fld id="{0FF54DE5-C571-48E8-A5BC-B369434E2F44}" type="slidenum">
              <a:rPr lang="fi-FI" noProof="0" smtClean="0"/>
              <a:t>‹#›</a:t>
            </a:fld>
            <a:endParaRPr lang="fi-FI" noProof="0"/>
          </a:p>
        </p:txBody>
      </p:sp>
    </p:spTree>
    <p:extLst>
      <p:ext uri="{BB962C8B-B14F-4D97-AF65-F5344CB8AC3E}">
        <p14:creationId xmlns:p14="http://schemas.microsoft.com/office/powerpoint/2010/main" val="332172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i-FI"/>
              <a:t>Muokkaa ots. perustyyl. napsautt.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pPr rtl="0"/>
            <a:endParaRPr lang="fi-FI" noProof="0"/>
          </a:p>
        </p:txBody>
      </p:sp>
      <p:sp>
        <p:nvSpPr>
          <p:cNvPr id="6" name="Footer Placeholder 5"/>
          <p:cNvSpPr>
            <a:spLocks noGrp="1"/>
          </p:cNvSpPr>
          <p:nvPr>
            <p:ph type="ftr" sz="quarter" idx="11"/>
          </p:nvPr>
        </p:nvSpPr>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235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rtl="0"/>
            <a:endParaRPr lang="fi-FI" noProof="0"/>
          </a:p>
        </p:txBody>
      </p:sp>
      <p:sp>
        <p:nvSpPr>
          <p:cNvPr id="6" name="Footer Placeholder 5"/>
          <p:cNvSpPr>
            <a:spLocks noGrp="1"/>
          </p:cNvSpPr>
          <p:nvPr>
            <p:ph type="ftr" sz="quarter" idx="11"/>
          </p:nvPr>
        </p:nvSpPr>
        <p:spPr>
          <a:xfrm>
            <a:off x="1447382" y="318640"/>
            <a:ext cx="5541004" cy="320931"/>
          </a:xfrm>
        </p:spPr>
        <p:txBody>
          <a:bodyPr/>
          <a:lstStyle/>
          <a:p>
            <a:pPr rtl="0"/>
            <a:endParaRPr lang="fi-FI" noProof="0"/>
          </a:p>
        </p:txBody>
      </p:sp>
      <p:sp>
        <p:nvSpPr>
          <p:cNvPr id="7" name="Slide Number Placeholder 6"/>
          <p:cNvSpPr>
            <a:spLocks noGrp="1"/>
          </p:cNvSpPr>
          <p:nvPr>
            <p:ph type="sldNum" sz="quarter" idx="12"/>
          </p:nvPr>
        </p:nvSpPr>
        <p:spPr/>
        <p:txBody>
          <a:bodyPr/>
          <a:lstStyle/>
          <a:p>
            <a:pPr rtl="0"/>
            <a:fld id="{0FF54DE5-C571-48E8-A5BC-B369434E2F44}" type="slidenum">
              <a:rPr lang="fi-FI" noProof="0" smtClean="0"/>
              <a:pPr/>
              <a:t>‹#›</a:t>
            </a:fld>
            <a:endParaRPr lang="fi-FI" noProof="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028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endParaRPr lang="fi-FI" noProof="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fi-FI" noProof="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0FF54DE5-C571-48E8-A5BC-B369434E2F44}" type="slidenum">
              <a:rPr lang="fi-FI" noProof="0" smtClean="0"/>
              <a:pPr/>
              <a:t>‹#›</a:t>
            </a:fld>
            <a:endParaRPr lang="fi-FI" noProof="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90615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ctrTitle"/>
          </p:nvPr>
        </p:nvSpPr>
        <p:spPr/>
        <p:txBody>
          <a:bodyPr rtlCol="0" anchor="ctr">
            <a:normAutofit/>
          </a:bodyPr>
          <a:lstStyle/>
          <a:p>
            <a:pPr rtl="0"/>
            <a:r>
              <a:rPr lang="fi-FI" dirty="0"/>
              <a:t>MAHDOLLISET MAAILMAT</a:t>
            </a:r>
          </a:p>
        </p:txBody>
      </p:sp>
      <p:sp>
        <p:nvSpPr>
          <p:cNvPr id="7" name="Alaotsikko 6"/>
          <p:cNvSpPr>
            <a:spLocks noGrp="1"/>
          </p:cNvSpPr>
          <p:nvPr>
            <p:ph type="subTitle" idx="1"/>
          </p:nvPr>
        </p:nvSpPr>
        <p:spPr/>
        <p:txBody>
          <a:bodyPr rtlCol="0"/>
          <a:lstStyle/>
          <a:p>
            <a:pPr rtl="0"/>
            <a:r>
              <a:rPr lang="fi-FI" dirty="0">
                <a:latin typeface="Verdana" panose="020B0604030504040204" pitchFamily="34" charset="0"/>
                <a:ea typeface="Verdana" panose="020B0604030504040204" pitchFamily="34" charset="0"/>
              </a:rPr>
              <a:t>Infoisku 7 / Syksy 2023</a:t>
            </a:r>
          </a:p>
        </p:txBody>
      </p:sp>
      <p:pic>
        <p:nvPicPr>
          <p:cNvPr id="4" name="Kuvan paikkamerkki 3" descr="Avoin kirja pöydällä, taustalla sumennettuja hyllyjä, joissa kirjoja"/>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5" r="8895"/>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864D5B58-E1E2-437B-89EA-B7790672D476}"/>
              </a:ext>
            </a:extLst>
          </p:cNvPr>
          <p:cNvSpPr>
            <a:spLocks noGrp="1"/>
          </p:cNvSpPr>
          <p:nvPr>
            <p:ph type="sldNum" sz="quarter" idx="12"/>
          </p:nvPr>
        </p:nvSpPr>
        <p:spPr/>
        <p:txBody>
          <a:bodyPr/>
          <a:lstStyle/>
          <a:p>
            <a:fld id="{6341CC3F-6C23-49B5-A85D-2A19B3D1841E}" type="slidenum">
              <a:rPr lang="en-US" altLang="fi-FI"/>
              <a:pPr/>
              <a:t>10</a:t>
            </a:fld>
            <a:endParaRPr lang="en-US" altLang="fi-FI"/>
          </a:p>
        </p:txBody>
      </p:sp>
      <p:sp>
        <p:nvSpPr>
          <p:cNvPr id="122882" name="Rectangle 2">
            <a:extLst>
              <a:ext uri="{FF2B5EF4-FFF2-40B4-BE49-F238E27FC236}">
                <a16:creationId xmlns:a16="http://schemas.microsoft.com/office/drawing/2014/main" id="{F52266E6-5AA4-4B79-8F0B-5BAEBDFD80E3}"/>
              </a:ext>
            </a:extLst>
          </p:cNvPr>
          <p:cNvSpPr>
            <a:spLocks noGrp="1" noChangeArrowheads="1"/>
          </p:cNvSpPr>
          <p:nvPr>
            <p:ph type="title"/>
          </p:nvPr>
        </p:nvSpPr>
        <p:spPr/>
        <p:txBody>
          <a:bodyPr/>
          <a:lstStyle/>
          <a:p>
            <a:r>
              <a:rPr lang="fi-FI" altLang="fi-FI"/>
              <a:t>von Wrightin merkityksestä modaalilogiikassa 2</a:t>
            </a:r>
            <a:endParaRPr lang="en-GB" altLang="fi-FI"/>
          </a:p>
        </p:txBody>
      </p:sp>
      <p:sp>
        <p:nvSpPr>
          <p:cNvPr id="122883" name="Rectangle 3">
            <a:extLst>
              <a:ext uri="{FF2B5EF4-FFF2-40B4-BE49-F238E27FC236}">
                <a16:creationId xmlns:a16="http://schemas.microsoft.com/office/drawing/2014/main" id="{8BF0952F-A03C-4F79-9819-E10DD0950C0C}"/>
              </a:ext>
            </a:extLst>
          </p:cNvPr>
          <p:cNvSpPr>
            <a:spLocks noGrp="1" noChangeArrowheads="1"/>
          </p:cNvSpPr>
          <p:nvPr>
            <p:ph type="body" idx="1"/>
          </p:nvPr>
        </p:nvSpPr>
        <p:spPr/>
        <p:txBody>
          <a:bodyPr/>
          <a:lstStyle/>
          <a:p>
            <a:pPr>
              <a:buFont typeface="Wingdings" panose="05000000000000000000" pitchFamily="2" charset="2"/>
              <a:buNone/>
            </a:pPr>
            <a:r>
              <a:rPr lang="fi-FI" altLang="fi-FI" dirty="0">
                <a:cs typeface="Times New Roman" panose="02020603050405020304" pitchFamily="18" charset="0"/>
              </a:rPr>
              <a:t>	“</a:t>
            </a:r>
            <a:r>
              <a:rPr lang="fi-FI" altLang="fi-FI" dirty="0" err="1">
                <a:cs typeface="Times New Roman" panose="02020603050405020304" pitchFamily="18" charset="0"/>
              </a:rPr>
              <a:t>perhaps</a:t>
            </a:r>
            <a:r>
              <a:rPr lang="fi-FI" altLang="fi-FI" dirty="0">
                <a:cs typeface="Times New Roman" panose="02020603050405020304" pitchFamily="18" charset="0"/>
              </a:rPr>
              <a:t> it is G. H. von Wright </a:t>
            </a:r>
            <a:r>
              <a:rPr lang="fi-FI" altLang="fi-FI" dirty="0" err="1">
                <a:cs typeface="Times New Roman" panose="02020603050405020304" pitchFamily="18" charset="0"/>
              </a:rPr>
              <a:t>who</a:t>
            </a:r>
            <a:r>
              <a:rPr lang="fi-FI" altLang="fi-FI" dirty="0">
                <a:cs typeface="Times New Roman" panose="02020603050405020304" pitchFamily="18" charset="0"/>
              </a:rPr>
              <a:t> </a:t>
            </a:r>
            <a:r>
              <a:rPr lang="fi-FI" altLang="fi-FI" dirty="0" err="1">
                <a:cs typeface="Times New Roman" panose="02020603050405020304" pitchFamily="18" charset="0"/>
              </a:rPr>
              <a:t>should</a:t>
            </a:r>
            <a:r>
              <a:rPr lang="fi-FI" altLang="fi-FI" dirty="0">
                <a:cs typeface="Times New Roman" panose="02020603050405020304" pitchFamily="18" charset="0"/>
              </a:rPr>
              <a:t> </a:t>
            </a:r>
            <a:r>
              <a:rPr lang="fi-FI" altLang="fi-FI" dirty="0" err="1">
                <a:cs typeface="Times New Roman" panose="02020603050405020304" pitchFamily="18" charset="0"/>
              </a:rPr>
              <a:t>be</a:t>
            </a:r>
            <a:r>
              <a:rPr lang="fi-FI" altLang="fi-FI" dirty="0">
                <a:cs typeface="Times New Roman" panose="02020603050405020304" pitchFamily="18" charset="0"/>
              </a:rPr>
              <a:t> </a:t>
            </a:r>
            <a:r>
              <a:rPr lang="fi-FI" altLang="fi-FI" dirty="0" err="1">
                <a:cs typeface="Times New Roman" panose="02020603050405020304" pitchFamily="18" charset="0"/>
              </a:rPr>
              <a:t>named</a:t>
            </a:r>
            <a:r>
              <a:rPr lang="fi-FI" altLang="fi-FI" dirty="0">
                <a:cs typeface="Times New Roman" panose="02020603050405020304" pitchFamily="18" charset="0"/>
              </a:rPr>
              <a:t> </a:t>
            </a:r>
            <a:r>
              <a:rPr lang="fi-FI" altLang="fi-FI" dirty="0" err="1">
                <a:cs typeface="Times New Roman" panose="02020603050405020304" pitchFamily="18" charset="0"/>
              </a:rPr>
              <a:t>the</a:t>
            </a:r>
            <a:r>
              <a:rPr lang="fi-FI" altLang="fi-FI" dirty="0">
                <a:cs typeface="Times New Roman" panose="02020603050405020304" pitchFamily="18" charset="0"/>
              </a:rPr>
              <a:t> </a:t>
            </a:r>
            <a:r>
              <a:rPr lang="fi-FI" altLang="fi-FI" dirty="0" err="1">
                <a:cs typeface="Times New Roman" panose="02020603050405020304" pitchFamily="18" charset="0"/>
              </a:rPr>
              <a:t>second</a:t>
            </a:r>
            <a:r>
              <a:rPr lang="fi-FI" altLang="fi-FI" dirty="0">
                <a:cs typeface="Times New Roman" panose="02020603050405020304" pitchFamily="18" charset="0"/>
              </a:rPr>
              <a:t> </a:t>
            </a:r>
            <a:r>
              <a:rPr lang="fi-FI" altLang="fi-FI" dirty="0" err="1">
                <a:cs typeface="Times New Roman" panose="02020603050405020304" pitchFamily="18" charset="0"/>
              </a:rPr>
              <a:t>most</a:t>
            </a:r>
            <a:r>
              <a:rPr lang="fi-FI" altLang="fi-FI" dirty="0">
                <a:cs typeface="Times New Roman" panose="02020603050405020304" pitchFamily="18" charset="0"/>
              </a:rPr>
              <a:t> </a:t>
            </a:r>
            <a:r>
              <a:rPr lang="fi-FI" altLang="fi-FI" dirty="0" err="1">
                <a:cs typeface="Times New Roman" panose="02020603050405020304" pitchFamily="18" charset="0"/>
              </a:rPr>
              <a:t>important</a:t>
            </a:r>
            <a:r>
              <a:rPr lang="fi-FI" altLang="fi-FI" dirty="0">
                <a:cs typeface="Times New Roman" panose="02020603050405020304" pitchFamily="18" charset="0"/>
              </a:rPr>
              <a:t> </a:t>
            </a:r>
            <a:r>
              <a:rPr lang="fi-FI" altLang="fi-FI" dirty="0" err="1">
                <a:cs typeface="Times New Roman" panose="02020603050405020304" pitchFamily="18" charset="0"/>
              </a:rPr>
              <a:t>author</a:t>
            </a:r>
            <a:r>
              <a:rPr lang="fi-FI" altLang="fi-FI" dirty="0">
                <a:cs typeface="Times New Roman" panose="02020603050405020304" pitchFamily="18" charset="0"/>
              </a:rPr>
              <a:t> (</a:t>
            </a:r>
            <a:r>
              <a:rPr lang="fi-FI" altLang="fi-FI" dirty="0" err="1">
                <a:cs typeface="Times New Roman" panose="02020603050405020304" pitchFamily="18" charset="0"/>
              </a:rPr>
              <a:t>next</a:t>
            </a:r>
            <a:r>
              <a:rPr lang="fi-FI" altLang="fi-FI" dirty="0">
                <a:cs typeface="Times New Roman" panose="02020603050405020304" pitchFamily="18" charset="0"/>
              </a:rPr>
              <a:t> to C.I. Lewis) in </a:t>
            </a:r>
            <a:r>
              <a:rPr lang="fi-FI" altLang="fi-FI" dirty="0" err="1">
                <a:cs typeface="Times New Roman" panose="02020603050405020304" pitchFamily="18" charset="0"/>
              </a:rPr>
              <a:t>the</a:t>
            </a:r>
            <a:r>
              <a:rPr lang="fi-FI" altLang="fi-FI" dirty="0">
                <a:cs typeface="Times New Roman" panose="02020603050405020304" pitchFamily="18" charset="0"/>
              </a:rPr>
              <a:t> </a:t>
            </a:r>
            <a:r>
              <a:rPr lang="fi-FI" altLang="fi-FI" dirty="0" err="1">
                <a:cs typeface="Times New Roman" panose="02020603050405020304" pitchFamily="18" charset="0"/>
              </a:rPr>
              <a:t>syntactic</a:t>
            </a:r>
            <a:r>
              <a:rPr lang="fi-FI" altLang="fi-FI" dirty="0">
                <a:cs typeface="Times New Roman" panose="02020603050405020304" pitchFamily="18" charset="0"/>
              </a:rPr>
              <a:t> tradition” </a:t>
            </a:r>
            <a:r>
              <a:rPr lang="fi-FI" altLang="fi-FI" dirty="0" err="1">
                <a:cs typeface="Times New Roman" panose="02020603050405020304" pitchFamily="18" charset="0"/>
              </a:rPr>
              <a:t>because</a:t>
            </a:r>
            <a:r>
              <a:rPr lang="fi-FI" altLang="fi-FI" dirty="0">
                <a:cs typeface="Times New Roman" panose="02020603050405020304" pitchFamily="18" charset="0"/>
              </a:rPr>
              <a:t> </a:t>
            </a:r>
            <a:r>
              <a:rPr lang="en-US" altLang="fi-FI" dirty="0">
                <a:cs typeface="Times New Roman" panose="02020603050405020304" pitchFamily="18" charset="0"/>
              </a:rPr>
              <a:t>[t]</a:t>
            </a:r>
            <a:r>
              <a:rPr lang="en-US" altLang="fi-FI" dirty="0" err="1">
                <a:cs typeface="Times New Roman" panose="02020603050405020304" pitchFamily="18" charset="0"/>
              </a:rPr>
              <a:t>hese</a:t>
            </a:r>
            <a:r>
              <a:rPr lang="en-US" altLang="fi-FI" dirty="0">
                <a:cs typeface="Times New Roman" panose="02020603050405020304" pitchFamily="18" charset="0"/>
              </a:rPr>
              <a:t> two works [von Wright 1951a and 1951b] marked the beginning of much work in epistemic, doxastic, and deontic logic. Some studies of the same kind had already been published, …, but Von Wright’s work becomes seminal, especially in deontic logic”. </a:t>
            </a:r>
          </a:p>
          <a:p>
            <a:pPr>
              <a:buFont typeface="Wingdings" panose="05000000000000000000" pitchFamily="2" charset="2"/>
              <a:buNone/>
            </a:pPr>
            <a:br>
              <a:rPr lang="fi-FI" altLang="fi-FI" dirty="0">
                <a:cs typeface="Times New Roman" panose="02020603050405020304" pitchFamily="18" charset="0"/>
              </a:rPr>
            </a:br>
            <a:endParaRPr lang="fi-FI" altLang="fi-FI" dirty="0">
              <a:cs typeface="Times New Roman" panose="02020603050405020304" pitchFamily="18" charset="0"/>
            </a:endParaRPr>
          </a:p>
          <a:p>
            <a:pPr lvl="1">
              <a:buFontTx/>
              <a:buNone/>
            </a:pPr>
            <a:r>
              <a:rPr lang="fi-FI" altLang="fi-FI" dirty="0">
                <a:cs typeface="Times New Roman" panose="02020603050405020304" pitchFamily="18" charset="0"/>
              </a:rPr>
              <a:t>	</a:t>
            </a:r>
            <a:endParaRPr lang="en-GB" altLang="fi-FI"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65B0C990-02F6-4339-8EF1-C8BCE5824996}"/>
              </a:ext>
            </a:extLst>
          </p:cNvPr>
          <p:cNvSpPr>
            <a:spLocks noGrp="1"/>
          </p:cNvSpPr>
          <p:nvPr>
            <p:ph type="sldNum" sz="quarter" idx="12"/>
          </p:nvPr>
        </p:nvSpPr>
        <p:spPr/>
        <p:txBody>
          <a:bodyPr/>
          <a:lstStyle/>
          <a:p>
            <a:fld id="{DD56AE8A-C6B3-4B89-99FA-2C02C0B344B2}" type="slidenum">
              <a:rPr lang="en-US" altLang="fi-FI"/>
              <a:pPr/>
              <a:t>11</a:t>
            </a:fld>
            <a:endParaRPr lang="en-US" altLang="fi-FI"/>
          </a:p>
        </p:txBody>
      </p:sp>
      <p:sp>
        <p:nvSpPr>
          <p:cNvPr id="69634" name="Rectangle 2">
            <a:extLst>
              <a:ext uri="{FF2B5EF4-FFF2-40B4-BE49-F238E27FC236}">
                <a16:creationId xmlns:a16="http://schemas.microsoft.com/office/drawing/2014/main" id="{60871409-0D1F-4930-9CFE-9CE1819CD910}"/>
              </a:ext>
            </a:extLst>
          </p:cNvPr>
          <p:cNvSpPr>
            <a:spLocks noGrp="1" noChangeArrowheads="1"/>
          </p:cNvSpPr>
          <p:nvPr>
            <p:ph type="title"/>
          </p:nvPr>
        </p:nvSpPr>
        <p:spPr/>
        <p:txBody>
          <a:bodyPr/>
          <a:lstStyle/>
          <a:p>
            <a:r>
              <a:rPr lang="fi-FI" altLang="fi-FI"/>
              <a:t>Teorian yleistäminen</a:t>
            </a:r>
            <a:endParaRPr lang="en-US" altLang="fi-FI"/>
          </a:p>
        </p:txBody>
      </p:sp>
      <p:sp>
        <p:nvSpPr>
          <p:cNvPr id="69635" name="Rectangle 3">
            <a:extLst>
              <a:ext uri="{FF2B5EF4-FFF2-40B4-BE49-F238E27FC236}">
                <a16:creationId xmlns:a16="http://schemas.microsoft.com/office/drawing/2014/main" id="{702E1185-F7B6-4A5B-B4D8-A92B9DB49A8E}"/>
              </a:ext>
            </a:extLst>
          </p:cNvPr>
          <p:cNvSpPr>
            <a:spLocks noGrp="1" noChangeArrowheads="1"/>
          </p:cNvSpPr>
          <p:nvPr>
            <p:ph type="body" idx="1"/>
          </p:nvPr>
        </p:nvSpPr>
        <p:spPr/>
        <p:txBody>
          <a:bodyPr>
            <a:normAutofit lnSpcReduction="10000"/>
          </a:bodyPr>
          <a:lstStyle/>
          <a:p>
            <a:pPr>
              <a:spcBef>
                <a:spcPts val="0"/>
              </a:spcBef>
            </a:pPr>
            <a:r>
              <a:rPr lang="fi-FI" altLang="fi-FI" dirty="0"/>
              <a:t>Modaalilogiikka tutkii alun perin välttämättömyyden ja mahdollisuuden käsitteitä.</a:t>
            </a:r>
          </a:p>
          <a:p>
            <a:pPr>
              <a:spcBef>
                <a:spcPts val="0"/>
              </a:spcBef>
            </a:pPr>
            <a:r>
              <a:rPr lang="fi-FI" altLang="fi-FI" dirty="0"/>
              <a:t>Teorian yleistämisestä saivat alkunsa mm. deonttinen logiikka, episteeminen logiikka, </a:t>
            </a:r>
            <a:r>
              <a:rPr lang="fi-FI" altLang="fi-FI" dirty="0" err="1"/>
              <a:t>doksastinen</a:t>
            </a:r>
            <a:r>
              <a:rPr lang="fi-FI" altLang="fi-FI" dirty="0"/>
              <a:t> logiikka, propositionaalisten käsitteiden logiikka, preferenssilogiikka ja aikalogiikka.</a:t>
            </a:r>
            <a:r>
              <a:rPr lang="en-US" altLang="fi-FI" dirty="0"/>
              <a:t> </a:t>
            </a:r>
          </a:p>
          <a:p>
            <a:pPr>
              <a:spcBef>
                <a:spcPts val="0"/>
              </a:spcBef>
            </a:pPr>
            <a:r>
              <a:rPr lang="fi-FI" altLang="fi-FI" dirty="0"/>
              <a:t>Ero klassiseen logiikkaan: intensionaalisia operaattoreita ja konnektiiveja sisältävien lauseiden totuusehdoissa täytyy viitata samanaikaisesti useampiin struktuureihin (malleihin, maailmoihin).</a:t>
            </a:r>
          </a:p>
          <a:p>
            <a:pPr>
              <a:spcBef>
                <a:spcPts val="0"/>
              </a:spcBef>
            </a:pPr>
            <a:r>
              <a:rPr lang="fi-FI" altLang="fi-FI" dirty="0"/>
              <a:t>Tästä nimi ’mahdollisten maailmojen semantiikka’.</a:t>
            </a:r>
          </a:p>
          <a:p>
            <a:pPr>
              <a:spcBef>
                <a:spcPts val="0"/>
              </a:spcBef>
            </a:pPr>
            <a:r>
              <a:rPr lang="fi-FI" altLang="fi-FI" dirty="0"/>
              <a:t>Esim. välttämättömyys: totuus kaikissa mahdollisissa maailmoissa; mahdollisuus: totuus ainakin yhdessä mahdollisessa maailmassa</a:t>
            </a:r>
          </a:p>
          <a:p>
            <a:endParaRPr lang="fi-FI" altLang="fi-FI" dirty="0"/>
          </a:p>
          <a:p>
            <a:endParaRPr lang="en-US"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5780E786-1100-499F-8503-6FBD894B5390}"/>
              </a:ext>
            </a:extLst>
          </p:cNvPr>
          <p:cNvSpPr>
            <a:spLocks noGrp="1"/>
          </p:cNvSpPr>
          <p:nvPr>
            <p:ph type="sldNum" sz="quarter" idx="12"/>
          </p:nvPr>
        </p:nvSpPr>
        <p:spPr/>
        <p:txBody>
          <a:bodyPr/>
          <a:lstStyle/>
          <a:p>
            <a:fld id="{DEB1EE5E-A9F9-411E-8400-F4FEFA0C9953}" type="slidenum">
              <a:rPr lang="en-US" altLang="fi-FI"/>
              <a:pPr/>
              <a:t>12</a:t>
            </a:fld>
            <a:endParaRPr lang="en-US" altLang="fi-FI"/>
          </a:p>
        </p:txBody>
      </p:sp>
      <p:sp>
        <p:nvSpPr>
          <p:cNvPr id="104450" name="Rectangle 2">
            <a:extLst>
              <a:ext uri="{FF2B5EF4-FFF2-40B4-BE49-F238E27FC236}">
                <a16:creationId xmlns:a16="http://schemas.microsoft.com/office/drawing/2014/main" id="{3FFA029E-4B66-4919-B9D8-28401BC7A873}"/>
              </a:ext>
            </a:extLst>
          </p:cNvPr>
          <p:cNvSpPr>
            <a:spLocks noGrp="1" noChangeArrowheads="1"/>
          </p:cNvSpPr>
          <p:nvPr>
            <p:ph type="title"/>
          </p:nvPr>
        </p:nvSpPr>
        <p:spPr/>
        <p:txBody>
          <a:bodyPr/>
          <a:lstStyle/>
          <a:p>
            <a:r>
              <a:rPr lang="fi-FI" altLang="fi-FI"/>
              <a:t>Täysi-ikäisyys</a:t>
            </a:r>
            <a:endParaRPr lang="en-US" altLang="fi-FI"/>
          </a:p>
        </p:txBody>
      </p:sp>
      <p:sp>
        <p:nvSpPr>
          <p:cNvPr id="104451" name="Rectangle 3">
            <a:extLst>
              <a:ext uri="{FF2B5EF4-FFF2-40B4-BE49-F238E27FC236}">
                <a16:creationId xmlns:a16="http://schemas.microsoft.com/office/drawing/2014/main" id="{A10754B9-9503-4546-AB71-601556DF594E}"/>
              </a:ext>
            </a:extLst>
          </p:cNvPr>
          <p:cNvSpPr>
            <a:spLocks noGrp="1" noChangeArrowheads="1"/>
          </p:cNvSpPr>
          <p:nvPr>
            <p:ph type="body" idx="1"/>
          </p:nvPr>
        </p:nvSpPr>
        <p:spPr/>
        <p:txBody>
          <a:bodyPr>
            <a:normAutofit fontScale="77500" lnSpcReduction="20000"/>
          </a:bodyPr>
          <a:lstStyle/>
          <a:p>
            <a:pPr>
              <a:lnSpc>
                <a:spcPct val="90000"/>
              </a:lnSpc>
            </a:pPr>
            <a:r>
              <a:rPr lang="fi-FI" altLang="fi-FI" sz="2700" dirty="0"/>
              <a:t>Jack B. </a:t>
            </a:r>
            <a:r>
              <a:rPr lang="fi-FI" altLang="fi-FI" sz="2700" dirty="0" err="1"/>
              <a:t>Copeland</a:t>
            </a:r>
            <a:r>
              <a:rPr lang="fi-FI" altLang="fi-FI" sz="2700" dirty="0"/>
              <a:t>: modaalilogiikka on tullut täysi-ikäiseksi (2002). </a:t>
            </a:r>
          </a:p>
          <a:p>
            <a:pPr>
              <a:lnSpc>
                <a:spcPct val="90000"/>
              </a:lnSpc>
            </a:pPr>
            <a:r>
              <a:rPr lang="fi-FI" altLang="fi-FI" sz="2700" dirty="0" err="1"/>
              <a:t>Copeland</a:t>
            </a:r>
            <a:r>
              <a:rPr lang="fi-FI" altLang="fi-FI" sz="2700" dirty="0"/>
              <a:t> mainitsee vuodet 1958 ja 1959 loistavina vuosina mahdollisten maailmojen semantiikalle </a:t>
            </a:r>
            <a:r>
              <a:rPr lang="fi-FI" altLang="fi-FI" sz="2700" dirty="0" err="1"/>
              <a:t>Bayartin</a:t>
            </a:r>
            <a:r>
              <a:rPr lang="fi-FI" altLang="fi-FI" sz="2700" dirty="0"/>
              <a:t>, Hintikan ja </a:t>
            </a:r>
            <a:r>
              <a:rPr lang="fi-FI" altLang="fi-FI" sz="2700" dirty="0" err="1"/>
              <a:t>Kripken</a:t>
            </a:r>
            <a:r>
              <a:rPr lang="fi-FI" altLang="fi-FI" sz="2700" dirty="0"/>
              <a:t> esittämien modaalilogiikan täydellisyystulosten takia.</a:t>
            </a:r>
          </a:p>
          <a:p>
            <a:pPr>
              <a:lnSpc>
                <a:spcPct val="90000"/>
              </a:lnSpc>
            </a:pPr>
            <a:r>
              <a:rPr lang="fi-FI" altLang="fi-FI" sz="2700" dirty="0"/>
              <a:t>Sten Lindström korostaa vuoden 1957 keskeistä asemaa modaalilogiikan historiassa (2001):</a:t>
            </a:r>
          </a:p>
          <a:p>
            <a:pPr>
              <a:lnSpc>
                <a:spcPct val="90000"/>
              </a:lnSpc>
            </a:pPr>
            <a:r>
              <a:rPr lang="fi-FI" altLang="fi-FI" sz="2700" dirty="0"/>
              <a:t>Tuolloin Stig </a:t>
            </a:r>
            <a:r>
              <a:rPr lang="fi-FI" altLang="fi-FI" sz="2700" dirty="0" err="1"/>
              <a:t>Kanger</a:t>
            </a:r>
            <a:r>
              <a:rPr lang="fi-FI" altLang="fi-FI" sz="2700" dirty="0"/>
              <a:t> julkaisi väitöskirjansa </a:t>
            </a:r>
            <a:r>
              <a:rPr lang="fi-FI" altLang="fi-FI" sz="2700" dirty="0" err="1"/>
              <a:t>Provability</a:t>
            </a:r>
            <a:r>
              <a:rPr lang="fi-FI" altLang="fi-FI" sz="2700" dirty="0"/>
              <a:t> in </a:t>
            </a:r>
            <a:r>
              <a:rPr lang="fi-FI" altLang="fi-FI" sz="2700" dirty="0" err="1"/>
              <a:t>Logic</a:t>
            </a:r>
            <a:r>
              <a:rPr lang="fi-FI" altLang="fi-FI" sz="2700" dirty="0"/>
              <a:t> (myös teoksessa Holmström-Hintikka et al. 2001) ja </a:t>
            </a:r>
          </a:p>
          <a:p>
            <a:pPr>
              <a:lnSpc>
                <a:spcPct val="90000"/>
              </a:lnSpc>
            </a:pPr>
            <a:r>
              <a:rPr lang="fi-FI" altLang="fi-FI" sz="2700" dirty="0"/>
              <a:t>Jaakko Hintikka julkaisi kaksi artikkelia kvantifioidusta modaalilogiikasta (1957a, 1957b). </a:t>
            </a:r>
          </a:p>
          <a:p>
            <a:pPr>
              <a:lnSpc>
                <a:spcPct val="90000"/>
              </a:lnSpc>
            </a:pPr>
            <a:r>
              <a:rPr lang="fi-FI" altLang="fi-FI" sz="2700" dirty="0"/>
              <a:t>Lindströmin (2001) mukaan Hintikka esittää vuoden 1957 artikkeleissaan kenties varhaisimman selkeän esityksen tästä perusajatuksesta.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7A58C79A-FC4A-4F89-BD9E-B6E109C68736}"/>
              </a:ext>
            </a:extLst>
          </p:cNvPr>
          <p:cNvSpPr>
            <a:spLocks noGrp="1" noChangeArrowheads="1"/>
          </p:cNvSpPr>
          <p:nvPr>
            <p:ph type="title"/>
          </p:nvPr>
        </p:nvSpPr>
        <p:spPr>
          <a:xfrm>
            <a:off x="1451579" y="804519"/>
            <a:ext cx="9603275" cy="1049235"/>
          </a:xfrm>
        </p:spPr>
        <p:txBody>
          <a:bodyPr>
            <a:normAutofit/>
          </a:bodyPr>
          <a:lstStyle/>
          <a:p>
            <a:r>
              <a:rPr lang="fi-FI" altLang="fi-FI"/>
              <a:t>Hintikka 1957a 1</a:t>
            </a:r>
            <a:endParaRPr lang="en-GB" altLang="fi-FI"/>
          </a:p>
        </p:txBody>
      </p:sp>
      <p:sp>
        <p:nvSpPr>
          <p:cNvPr id="6" name="Dian numeron paikkamerkki 5">
            <a:extLst>
              <a:ext uri="{FF2B5EF4-FFF2-40B4-BE49-F238E27FC236}">
                <a16:creationId xmlns:a16="http://schemas.microsoft.com/office/drawing/2014/main" id="{B030344B-DCF0-45BF-B489-766B63DC3F85}"/>
              </a:ext>
            </a:extLst>
          </p:cNvPr>
          <p:cNvSpPr>
            <a:spLocks noGrp="1"/>
          </p:cNvSpPr>
          <p:nvPr>
            <p:ph type="sldNum" sz="quarter" idx="12"/>
          </p:nvPr>
        </p:nvSpPr>
        <p:spPr>
          <a:xfrm>
            <a:off x="480060" y="798973"/>
            <a:ext cx="811019" cy="503578"/>
          </a:xfrm>
        </p:spPr>
        <p:txBody>
          <a:bodyPr>
            <a:normAutofit/>
          </a:bodyPr>
          <a:lstStyle/>
          <a:p>
            <a:pPr>
              <a:lnSpc>
                <a:spcPct val="90000"/>
              </a:lnSpc>
              <a:spcAft>
                <a:spcPts val="600"/>
              </a:spcAft>
            </a:pPr>
            <a:fld id="{AB66A0DA-39F3-416D-A1D5-574FC29B7CF7}" type="slidenum">
              <a:rPr lang="en-US" altLang="fi-FI" smtClean="0"/>
              <a:pPr>
                <a:lnSpc>
                  <a:spcPct val="90000"/>
                </a:lnSpc>
                <a:spcAft>
                  <a:spcPts val="600"/>
                </a:spcAft>
              </a:pPr>
              <a:t>13</a:t>
            </a:fld>
            <a:endParaRPr lang="en-US" altLang="fi-FI"/>
          </a:p>
        </p:txBody>
      </p:sp>
      <p:sp>
        <p:nvSpPr>
          <p:cNvPr id="106499" name="Rectangle 3">
            <a:extLst>
              <a:ext uri="{FF2B5EF4-FFF2-40B4-BE49-F238E27FC236}">
                <a16:creationId xmlns:a16="http://schemas.microsoft.com/office/drawing/2014/main" id="{250EF891-3752-435A-8AEE-6C70688F9A60}"/>
              </a:ext>
            </a:extLst>
          </p:cNvPr>
          <p:cNvSpPr>
            <a:spLocks noGrp="1" noChangeArrowheads="1"/>
          </p:cNvSpPr>
          <p:nvPr>
            <p:ph type="body" idx="1"/>
          </p:nvPr>
        </p:nvSpPr>
        <p:spPr>
          <a:xfrm>
            <a:off x="1451579" y="2015734"/>
            <a:ext cx="5622284" cy="3450613"/>
          </a:xfrm>
        </p:spPr>
        <p:txBody>
          <a:bodyPr>
            <a:normAutofit/>
          </a:bodyPr>
          <a:lstStyle/>
          <a:p>
            <a:pPr>
              <a:lnSpc>
                <a:spcPct val="110000"/>
              </a:lnSpc>
              <a:buFont typeface="Wingdings" panose="05000000000000000000" pitchFamily="2" charset="2"/>
              <a:buNone/>
            </a:pPr>
            <a:r>
              <a:rPr lang="fi-FI" altLang="fi-FI" sz="1900">
                <a:latin typeface="TimesNewRomanPSMT" charset="0"/>
              </a:rPr>
              <a:t>	</a:t>
            </a:r>
            <a:r>
              <a:rPr lang="fi-FI" altLang="fi-FI" sz="1900"/>
              <a:t>”</a:t>
            </a:r>
            <a:r>
              <a:rPr lang="en-GB" altLang="fi-FI" sz="1900"/>
              <a:t>...we often find it extremely useful to try to chart the different courses the events</a:t>
            </a:r>
            <a:r>
              <a:rPr lang="fi-FI" altLang="fi-FI" sz="1900"/>
              <a:t> </a:t>
            </a:r>
            <a:r>
              <a:rPr lang="en-GB" altLang="fi-FI" sz="1900"/>
              <a:t>may take even if we don’t know which one of the different charts we are ultimately</a:t>
            </a:r>
            <a:r>
              <a:rPr lang="fi-FI" altLang="fi-FI" sz="1900"/>
              <a:t> </a:t>
            </a:r>
            <a:r>
              <a:rPr lang="en-GB" altLang="fi-FI" sz="1900"/>
              <a:t>going to make use of. ... This analogy is worth elaborating. The concern of</a:t>
            </a:r>
            <a:r>
              <a:rPr lang="fi-FI" altLang="fi-FI" sz="1900"/>
              <a:t> </a:t>
            </a:r>
            <a:r>
              <a:rPr lang="en-GB" altLang="fi-FI" sz="1900"/>
              <a:t>a general staff is not limited to what there will actually be. Its business is not just</a:t>
            </a:r>
            <a:r>
              <a:rPr lang="fi-FI" altLang="fi-FI" sz="1900"/>
              <a:t> </a:t>
            </a:r>
            <a:r>
              <a:rPr lang="en-GB" altLang="fi-FI" sz="1900"/>
              <a:t>to predict the course of a planned campaign, but rather to be prepared for all the</a:t>
            </a:r>
            <a:r>
              <a:rPr lang="fi-FI" altLang="fi-FI" sz="1900"/>
              <a:t> </a:t>
            </a:r>
            <a:r>
              <a:rPr lang="en-GB" altLang="fi-FI" sz="1900"/>
              <a:t>contingencies that may crop up during it. …</a:t>
            </a:r>
            <a:endParaRPr lang="fi-FI" altLang="fi-FI" sz="1900">
              <a:latin typeface="TimesNewRomanPSMT" charset="0"/>
            </a:endParaRPr>
          </a:p>
          <a:p>
            <a:pPr>
              <a:lnSpc>
                <a:spcPct val="110000"/>
              </a:lnSpc>
              <a:buFont typeface="Wingdings" panose="05000000000000000000" pitchFamily="2" charset="2"/>
              <a:buNone/>
            </a:pPr>
            <a:r>
              <a:rPr lang="fi-FI" altLang="fi-FI" sz="1900"/>
              <a:t>	</a:t>
            </a:r>
            <a:endParaRPr lang="en-GB" altLang="fi-FI" sz="1900"/>
          </a:p>
        </p:txBody>
      </p:sp>
      <p:pic>
        <p:nvPicPr>
          <p:cNvPr id="3" name="Kuva 2" descr="Kuva, joka sisältää kohteen henkilö, mies, seinä, katsominen&#10;&#10;Kuvaus luotu automaattisesti">
            <a:extLst>
              <a:ext uri="{FF2B5EF4-FFF2-40B4-BE49-F238E27FC236}">
                <a16:creationId xmlns:a16="http://schemas.microsoft.com/office/drawing/2014/main" id="{8B34A223-5274-41C1-81B9-1B03E98211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4139" y="2292620"/>
            <a:ext cx="3500715" cy="28968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B7A95AF9-4A59-4FCA-9959-566F13C61786}"/>
              </a:ext>
            </a:extLst>
          </p:cNvPr>
          <p:cNvSpPr>
            <a:spLocks noGrp="1"/>
          </p:cNvSpPr>
          <p:nvPr>
            <p:ph type="sldNum" sz="quarter" idx="12"/>
          </p:nvPr>
        </p:nvSpPr>
        <p:spPr/>
        <p:txBody>
          <a:bodyPr/>
          <a:lstStyle/>
          <a:p>
            <a:fld id="{D7B4D9CE-023F-4471-B707-7995DFAFB4BC}" type="slidenum">
              <a:rPr lang="en-US" altLang="fi-FI"/>
              <a:pPr/>
              <a:t>14</a:t>
            </a:fld>
            <a:endParaRPr lang="en-US" altLang="fi-FI"/>
          </a:p>
        </p:txBody>
      </p:sp>
      <p:sp>
        <p:nvSpPr>
          <p:cNvPr id="107522" name="Rectangle 2">
            <a:extLst>
              <a:ext uri="{FF2B5EF4-FFF2-40B4-BE49-F238E27FC236}">
                <a16:creationId xmlns:a16="http://schemas.microsoft.com/office/drawing/2014/main" id="{847C1391-E862-4CFA-B283-88A84DDEC137}"/>
              </a:ext>
            </a:extLst>
          </p:cNvPr>
          <p:cNvSpPr>
            <a:spLocks noGrp="1" noChangeArrowheads="1"/>
          </p:cNvSpPr>
          <p:nvPr>
            <p:ph type="title"/>
          </p:nvPr>
        </p:nvSpPr>
        <p:spPr/>
        <p:txBody>
          <a:bodyPr/>
          <a:lstStyle/>
          <a:p>
            <a:r>
              <a:rPr lang="fi-FI" altLang="fi-FI"/>
              <a:t>Hintikka 1957a 2</a:t>
            </a:r>
            <a:endParaRPr lang="en-GB" altLang="fi-FI"/>
          </a:p>
        </p:txBody>
      </p:sp>
      <p:sp>
        <p:nvSpPr>
          <p:cNvPr id="107523" name="Rectangle 3">
            <a:extLst>
              <a:ext uri="{FF2B5EF4-FFF2-40B4-BE49-F238E27FC236}">
                <a16:creationId xmlns:a16="http://schemas.microsoft.com/office/drawing/2014/main" id="{169AA248-2F9A-42D5-A489-208DA368BF03}"/>
              </a:ext>
            </a:extLst>
          </p:cNvPr>
          <p:cNvSpPr>
            <a:spLocks noGrp="1" noChangeArrowheads="1"/>
          </p:cNvSpPr>
          <p:nvPr>
            <p:ph type="body" idx="1"/>
          </p:nvPr>
        </p:nvSpPr>
        <p:spPr>
          <a:xfrm>
            <a:off x="1451579" y="2042893"/>
            <a:ext cx="9603275" cy="3450613"/>
          </a:xfrm>
        </p:spPr>
        <p:txBody>
          <a:bodyPr/>
          <a:lstStyle/>
          <a:p>
            <a:pPr>
              <a:lnSpc>
                <a:spcPct val="90000"/>
              </a:lnSpc>
              <a:buFont typeface="Wingdings" panose="05000000000000000000" pitchFamily="2" charset="2"/>
              <a:buNone/>
            </a:pPr>
            <a:r>
              <a:rPr lang="en-US" altLang="fi-FI" dirty="0">
                <a:latin typeface="TimesNewRomanPSMT" charset="0"/>
              </a:rPr>
              <a:t>... </a:t>
            </a:r>
            <a:r>
              <a:rPr lang="en-GB" altLang="fi-FI" sz="2000" dirty="0"/>
              <a:t>Most of the maps prepared by the</a:t>
            </a:r>
            <a:r>
              <a:rPr lang="fi-FI" altLang="fi-FI" sz="2000" dirty="0"/>
              <a:t> </a:t>
            </a:r>
            <a:r>
              <a:rPr lang="en-GB" altLang="fi-FI" sz="2000" dirty="0"/>
              <a:t>general staff represent situations that will never take place. </a:t>
            </a:r>
            <a:r>
              <a:rPr lang="en-US" altLang="fi-FI" sz="2000" dirty="0"/>
              <a:t>There are for the most parts some actual units for which the marks on the map stand, and the mutual positions of the units are such that the situation could conceivably arise. </a:t>
            </a:r>
            <a:r>
              <a:rPr lang="en-US" altLang="fi-FI" dirty="0"/>
              <a:t>But the location of the units on the maps may be different from the locations the units have or ever will have. Some of the marks may stand for units which have not yet been formed; other maps may be prepared for situations in which some of the existing units have been destroyed. All these features have their analogues in modal logic.”</a:t>
            </a:r>
            <a:r>
              <a:rPr lang="fi-FI" altLang="fi-FI" dirty="0"/>
              <a:t>	 </a:t>
            </a:r>
            <a:endParaRPr lang="en-GB"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F7C87CA2-5CCB-4874-828F-69E731763A66}"/>
              </a:ext>
            </a:extLst>
          </p:cNvPr>
          <p:cNvSpPr>
            <a:spLocks noGrp="1"/>
          </p:cNvSpPr>
          <p:nvPr>
            <p:ph type="sldNum" sz="quarter" idx="12"/>
          </p:nvPr>
        </p:nvSpPr>
        <p:spPr/>
        <p:txBody>
          <a:bodyPr/>
          <a:lstStyle/>
          <a:p>
            <a:fld id="{7C5194FB-2200-4D32-8B8F-5A77230E4D3B}" type="slidenum">
              <a:rPr lang="en-US" altLang="fi-FI"/>
              <a:pPr/>
              <a:t>15</a:t>
            </a:fld>
            <a:endParaRPr lang="en-US" altLang="fi-FI"/>
          </a:p>
        </p:txBody>
      </p:sp>
      <p:sp>
        <p:nvSpPr>
          <p:cNvPr id="110594" name="Rectangle 2">
            <a:extLst>
              <a:ext uri="{FF2B5EF4-FFF2-40B4-BE49-F238E27FC236}">
                <a16:creationId xmlns:a16="http://schemas.microsoft.com/office/drawing/2014/main" id="{D45B1552-6ECE-480F-A225-F2C7F9EF4410}"/>
              </a:ext>
            </a:extLst>
          </p:cNvPr>
          <p:cNvSpPr>
            <a:spLocks noGrp="1" noChangeArrowheads="1"/>
          </p:cNvSpPr>
          <p:nvPr>
            <p:ph type="title"/>
          </p:nvPr>
        </p:nvSpPr>
        <p:spPr/>
        <p:txBody>
          <a:bodyPr/>
          <a:lstStyle/>
          <a:p>
            <a:r>
              <a:rPr lang="fi-FI" altLang="fi-FI" dirty="0"/>
              <a:t>Hintikka 1957a 3</a:t>
            </a:r>
            <a:endParaRPr lang="en-GB" altLang="fi-FI" dirty="0"/>
          </a:p>
        </p:txBody>
      </p:sp>
      <p:sp>
        <p:nvSpPr>
          <p:cNvPr id="110595" name="Rectangle 3">
            <a:extLst>
              <a:ext uri="{FF2B5EF4-FFF2-40B4-BE49-F238E27FC236}">
                <a16:creationId xmlns:a16="http://schemas.microsoft.com/office/drawing/2014/main" id="{733ACED2-747A-4FFD-B3E5-7E61EB279F6B}"/>
              </a:ext>
            </a:extLst>
          </p:cNvPr>
          <p:cNvSpPr>
            <a:spLocks noGrp="1" noChangeArrowheads="1"/>
          </p:cNvSpPr>
          <p:nvPr>
            <p:ph type="body" idx="1"/>
          </p:nvPr>
        </p:nvSpPr>
        <p:spPr/>
        <p:txBody>
          <a:bodyPr/>
          <a:lstStyle/>
          <a:p>
            <a:r>
              <a:rPr lang="fi-FI" altLang="fi-FI" dirty="0"/>
              <a:t>”</a:t>
            </a:r>
            <a:r>
              <a:rPr lang="en-GB" altLang="fi-FI" dirty="0"/>
              <a:t>In this example </a:t>
            </a:r>
            <a:r>
              <a:rPr lang="en-GB" altLang="fi-FI" dirty="0" err="1"/>
              <a:t>Hintikka</a:t>
            </a:r>
            <a:r>
              <a:rPr lang="en-GB" altLang="fi-FI" dirty="0"/>
              <a:t> informally speaks of the same units as occurring</a:t>
            </a:r>
            <a:r>
              <a:rPr lang="fi-FI" altLang="fi-FI" dirty="0"/>
              <a:t> </a:t>
            </a:r>
            <a:r>
              <a:rPr lang="en-GB" altLang="fi-FI" dirty="0"/>
              <a:t>in</a:t>
            </a:r>
            <a:r>
              <a:rPr lang="fi-FI" altLang="fi-FI" dirty="0"/>
              <a:t> </a:t>
            </a:r>
            <a:r>
              <a:rPr lang="en-GB" altLang="fi-FI" dirty="0"/>
              <a:t>different situations (</a:t>
            </a:r>
            <a:r>
              <a:rPr lang="fi-FI" altLang="fi-FI" dirty="0"/>
              <a:t>’</a:t>
            </a:r>
            <a:r>
              <a:rPr lang="en-GB" altLang="fi-FI" dirty="0"/>
              <a:t>cross-world </a:t>
            </a:r>
            <a:r>
              <a:rPr lang="fi-FI" altLang="fi-FI" dirty="0"/>
              <a:t>i</a:t>
            </a:r>
            <a:r>
              <a:rPr lang="en-GB" altLang="fi-FI" dirty="0"/>
              <a:t>dentification of individuals</a:t>
            </a:r>
            <a:r>
              <a:rPr lang="fi-FI" altLang="fi-FI" dirty="0"/>
              <a:t>’</a:t>
            </a:r>
            <a:r>
              <a:rPr lang="en-GB" altLang="fi-FI" dirty="0"/>
              <a:t>) and of individuals</a:t>
            </a:r>
            <a:r>
              <a:rPr lang="fi-FI" altLang="fi-FI" dirty="0"/>
              <a:t> </a:t>
            </a:r>
            <a:r>
              <a:rPr lang="en-GB" altLang="fi-FI" dirty="0"/>
              <a:t>coming into existence or disappearing as one goes from one situation to</a:t>
            </a:r>
            <a:r>
              <a:rPr lang="fi-FI" altLang="fi-FI" dirty="0"/>
              <a:t> </a:t>
            </a:r>
            <a:r>
              <a:rPr lang="en-GB" altLang="fi-FI" dirty="0"/>
              <a:t>another (</a:t>
            </a:r>
            <a:r>
              <a:rPr lang="fi-FI" altLang="fi-FI" dirty="0"/>
              <a:t>’</a:t>
            </a:r>
            <a:r>
              <a:rPr lang="en-GB" altLang="fi-FI" dirty="0"/>
              <a:t>varying domains</a:t>
            </a:r>
            <a:r>
              <a:rPr lang="fi-FI" altLang="fi-FI" dirty="0"/>
              <a:t>’</a:t>
            </a:r>
            <a:r>
              <a:rPr lang="en-GB" altLang="fi-FI" dirty="0"/>
              <a:t>).</a:t>
            </a:r>
            <a:r>
              <a:rPr lang="fi-FI" altLang="fi-FI" dirty="0"/>
              <a:t>”</a:t>
            </a:r>
          </a:p>
          <a:p>
            <a:pPr>
              <a:buFont typeface="Wingdings" panose="05000000000000000000" pitchFamily="2" charset="2"/>
              <a:buNone/>
            </a:pPr>
            <a:r>
              <a:rPr lang="fi-FI" altLang="fi-FI" dirty="0"/>
              <a:t>					(Sten Lindström)</a:t>
            </a:r>
            <a:endParaRPr lang="en-GB"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582563B3-6255-4611-9DC3-4537B83070D1}"/>
              </a:ext>
            </a:extLst>
          </p:cNvPr>
          <p:cNvSpPr>
            <a:spLocks noGrp="1"/>
          </p:cNvSpPr>
          <p:nvPr>
            <p:ph type="sldNum" sz="quarter" idx="12"/>
          </p:nvPr>
        </p:nvSpPr>
        <p:spPr/>
        <p:txBody>
          <a:bodyPr/>
          <a:lstStyle/>
          <a:p>
            <a:fld id="{391EEBC6-3686-4655-8653-82D26C0211A2}" type="slidenum">
              <a:rPr lang="en-US" altLang="fi-FI"/>
              <a:pPr/>
              <a:t>16</a:t>
            </a:fld>
            <a:endParaRPr lang="en-US" altLang="fi-FI"/>
          </a:p>
        </p:txBody>
      </p:sp>
      <p:sp>
        <p:nvSpPr>
          <p:cNvPr id="125954" name="Rectangle 2">
            <a:extLst>
              <a:ext uri="{FF2B5EF4-FFF2-40B4-BE49-F238E27FC236}">
                <a16:creationId xmlns:a16="http://schemas.microsoft.com/office/drawing/2014/main" id="{9CAD0A86-0947-4AD4-B4CD-35D4D076D54E}"/>
              </a:ext>
            </a:extLst>
          </p:cNvPr>
          <p:cNvSpPr>
            <a:spLocks noGrp="1" noChangeArrowheads="1"/>
          </p:cNvSpPr>
          <p:nvPr>
            <p:ph type="title"/>
          </p:nvPr>
        </p:nvSpPr>
        <p:spPr/>
        <p:txBody>
          <a:bodyPr/>
          <a:lstStyle/>
          <a:p>
            <a:r>
              <a:rPr lang="fi-FI" altLang="fi-FI"/>
              <a:t>Hintikka 2006</a:t>
            </a:r>
            <a:endParaRPr lang="en-US" altLang="fi-FI"/>
          </a:p>
        </p:txBody>
      </p:sp>
      <p:sp>
        <p:nvSpPr>
          <p:cNvPr id="125955" name="Rectangle 3">
            <a:extLst>
              <a:ext uri="{FF2B5EF4-FFF2-40B4-BE49-F238E27FC236}">
                <a16:creationId xmlns:a16="http://schemas.microsoft.com/office/drawing/2014/main" id="{12D11F46-FA42-4FBD-80D6-1923460E43E8}"/>
              </a:ext>
            </a:extLst>
          </p:cNvPr>
          <p:cNvSpPr>
            <a:spLocks noGrp="1" noChangeArrowheads="1"/>
          </p:cNvSpPr>
          <p:nvPr>
            <p:ph type="body" idx="1"/>
          </p:nvPr>
        </p:nvSpPr>
        <p:spPr/>
        <p:txBody>
          <a:bodyPr/>
          <a:lstStyle/>
          <a:p>
            <a:pPr marL="0" indent="0">
              <a:buNone/>
            </a:pPr>
            <a:r>
              <a:rPr lang="fi-FI" altLang="fi-FI" dirty="0"/>
              <a:t>”Tässä suunnassa tilanne muuttui vaihtoehtoisten skenaarioiden tai ’mahdollisten maailmojen’, kuten niitä yleisesti kutsutaan, esittelyn myötä. On luonnollista olettaa, että</a:t>
            </a:r>
          </a:p>
          <a:p>
            <a:r>
              <a:rPr lang="fi-FI" altLang="fi-FI" sz="2000" dirty="0"/>
              <a:t>tavalliset logiikan lait ovat voimassa jokaisessa ’maailmassa’, että</a:t>
            </a:r>
          </a:p>
          <a:p>
            <a:r>
              <a:rPr lang="fi-FI" altLang="fi-FI" sz="2000" dirty="0"/>
              <a:t> niiden välillä vallitsee tietty vaihtoehtoisuus- tai saavutettavuusrelaatio, ja että</a:t>
            </a:r>
          </a:p>
          <a:p>
            <a:r>
              <a:rPr lang="fi-FI" altLang="fi-FI" sz="2000" dirty="0"/>
              <a:t>välttämättömyys merkitsee totuutta kaikissa vaihtoehtoisissa ’maailmoissa’ (ja vastaavasti mahdollisuus merkitsee totuutta ainakin yhdessä niistä.”</a:t>
            </a:r>
            <a:endParaRPr lang="en-US" altLang="fi-FI" sz="2000" dirty="0"/>
          </a:p>
          <a:p>
            <a:pPr marL="639763" indent="-639763"/>
            <a:endParaRPr lang="fi-FI"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6234172A-3228-44CD-9498-5817BD2621AF}"/>
              </a:ext>
            </a:extLst>
          </p:cNvPr>
          <p:cNvSpPr>
            <a:spLocks noGrp="1"/>
          </p:cNvSpPr>
          <p:nvPr>
            <p:ph type="sldNum" sz="quarter" idx="12"/>
          </p:nvPr>
        </p:nvSpPr>
        <p:spPr/>
        <p:txBody>
          <a:bodyPr/>
          <a:lstStyle/>
          <a:p>
            <a:fld id="{0F3F6E1F-CB41-40B1-9A21-B44B576EE1A3}" type="slidenum">
              <a:rPr lang="en-US" altLang="fi-FI"/>
              <a:pPr/>
              <a:t>17</a:t>
            </a:fld>
            <a:endParaRPr lang="en-US" altLang="fi-FI"/>
          </a:p>
        </p:txBody>
      </p:sp>
      <p:sp>
        <p:nvSpPr>
          <p:cNvPr id="128002" name="Rectangle 2">
            <a:extLst>
              <a:ext uri="{FF2B5EF4-FFF2-40B4-BE49-F238E27FC236}">
                <a16:creationId xmlns:a16="http://schemas.microsoft.com/office/drawing/2014/main" id="{504A8601-42CA-4CE1-828F-D76F7ED9D31B}"/>
              </a:ext>
            </a:extLst>
          </p:cNvPr>
          <p:cNvSpPr>
            <a:spLocks noGrp="1" noChangeArrowheads="1"/>
          </p:cNvSpPr>
          <p:nvPr>
            <p:ph type="title"/>
          </p:nvPr>
        </p:nvSpPr>
        <p:spPr/>
        <p:txBody>
          <a:bodyPr/>
          <a:lstStyle/>
          <a:p>
            <a:r>
              <a:rPr lang="fi-FI" altLang="fi-FI" dirty="0"/>
              <a:t>Hintikka 2006, 2</a:t>
            </a:r>
            <a:endParaRPr lang="en-US" altLang="fi-FI" dirty="0"/>
          </a:p>
        </p:txBody>
      </p:sp>
      <p:sp>
        <p:nvSpPr>
          <p:cNvPr id="128003" name="Rectangle 3">
            <a:extLst>
              <a:ext uri="{FF2B5EF4-FFF2-40B4-BE49-F238E27FC236}">
                <a16:creationId xmlns:a16="http://schemas.microsoft.com/office/drawing/2014/main" id="{714EB08C-86E8-402C-8F82-A05D530E9646}"/>
              </a:ext>
            </a:extLst>
          </p:cNvPr>
          <p:cNvSpPr>
            <a:spLocks noGrp="1" noChangeArrowheads="1"/>
          </p:cNvSpPr>
          <p:nvPr>
            <p:ph type="body" idx="1"/>
          </p:nvPr>
        </p:nvSpPr>
        <p:spPr/>
        <p:txBody>
          <a:bodyPr>
            <a:normAutofit/>
          </a:bodyPr>
          <a:lstStyle/>
          <a:p>
            <a:pPr>
              <a:lnSpc>
                <a:spcPct val="90000"/>
              </a:lnSpc>
            </a:pPr>
            <a:r>
              <a:rPr lang="fi-FI" altLang="fi-FI" dirty="0"/>
              <a:t>”Tämän oivallukset saavuttivat riippumatta toisistaan jonkin aikaa ennen vuotta 1957 ruotsalainen loogikko-filosofi Stig </a:t>
            </a:r>
            <a:r>
              <a:rPr lang="fi-FI" altLang="fi-FI" dirty="0" err="1"/>
              <a:t>Kanger</a:t>
            </a:r>
            <a:r>
              <a:rPr lang="fi-FI" altLang="fi-FI" dirty="0"/>
              <a:t> (joka esitti ajatuksen ensimmäisenä painettuna) ja minä. Sitä saavuttivatko jotkut muut ja milloin vielä muista riippumatta en tiedä.”</a:t>
            </a:r>
            <a:endParaRPr lang="en-US" altLang="fi-FI" dirty="0"/>
          </a:p>
          <a:p>
            <a:pPr>
              <a:lnSpc>
                <a:spcPct val="90000"/>
              </a:lnSpc>
            </a:pPr>
            <a:r>
              <a:rPr lang="en-US" altLang="fi-FI" dirty="0" err="1"/>
              <a:t>Hintikka</a:t>
            </a:r>
            <a:r>
              <a:rPr lang="en-US" altLang="fi-FI" dirty="0"/>
              <a:t>, Jaakko, “Intellectual Autobiography”, </a:t>
            </a:r>
            <a:r>
              <a:rPr lang="en-US" altLang="fi-FI" dirty="0" err="1"/>
              <a:t>teoksessa</a:t>
            </a:r>
            <a:r>
              <a:rPr lang="en-US" altLang="fi-FI" dirty="0"/>
              <a:t> </a:t>
            </a:r>
            <a:r>
              <a:rPr lang="en-US" altLang="fi-FI" dirty="0" err="1"/>
              <a:t>Auxier</a:t>
            </a:r>
            <a:r>
              <a:rPr lang="en-US" altLang="fi-FI" dirty="0"/>
              <a:t> Randall E. &amp; Lewis Edwin Hahn, </a:t>
            </a:r>
            <a:r>
              <a:rPr lang="en-US" altLang="fi-FI" i="1" dirty="0"/>
              <a:t>The Philosophy of Jaakko </a:t>
            </a:r>
            <a:r>
              <a:rPr lang="en-US" altLang="fi-FI" i="1" dirty="0" err="1"/>
              <a:t>Hintikka</a:t>
            </a:r>
            <a:r>
              <a:rPr lang="en-US" altLang="fi-FI" dirty="0"/>
              <a:t>, Open Court 2006 3-84.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30A1F2A7-7A7F-4356-B243-D779FC215184}"/>
              </a:ext>
            </a:extLst>
          </p:cNvPr>
          <p:cNvSpPr>
            <a:spLocks noGrp="1"/>
          </p:cNvSpPr>
          <p:nvPr>
            <p:ph type="sldNum" sz="quarter" idx="12"/>
          </p:nvPr>
        </p:nvSpPr>
        <p:spPr/>
        <p:txBody>
          <a:bodyPr/>
          <a:lstStyle/>
          <a:p>
            <a:fld id="{27A533F8-D415-49E3-8BC5-DA2B308D6E2A}" type="slidenum">
              <a:rPr lang="en-US" altLang="fi-FI"/>
              <a:pPr/>
              <a:t>18</a:t>
            </a:fld>
            <a:endParaRPr lang="en-US" altLang="fi-FI"/>
          </a:p>
        </p:txBody>
      </p:sp>
      <p:sp>
        <p:nvSpPr>
          <p:cNvPr id="111618" name="Rectangle 2">
            <a:extLst>
              <a:ext uri="{FF2B5EF4-FFF2-40B4-BE49-F238E27FC236}">
                <a16:creationId xmlns:a16="http://schemas.microsoft.com/office/drawing/2014/main" id="{657F3DA4-2E93-4BC6-A1E5-F394084CE495}"/>
              </a:ext>
            </a:extLst>
          </p:cNvPr>
          <p:cNvSpPr>
            <a:spLocks noGrp="1" noChangeArrowheads="1"/>
          </p:cNvSpPr>
          <p:nvPr>
            <p:ph type="title"/>
          </p:nvPr>
        </p:nvSpPr>
        <p:spPr/>
        <p:txBody>
          <a:bodyPr/>
          <a:lstStyle/>
          <a:p>
            <a:r>
              <a:rPr lang="fi-FI" altLang="fi-FI"/>
              <a:t>KIRJALLISUUTTA</a:t>
            </a:r>
            <a:endParaRPr lang="en-US" altLang="fi-FI"/>
          </a:p>
        </p:txBody>
      </p:sp>
      <p:sp>
        <p:nvSpPr>
          <p:cNvPr id="111619" name="Rectangle 3">
            <a:extLst>
              <a:ext uri="{FF2B5EF4-FFF2-40B4-BE49-F238E27FC236}">
                <a16:creationId xmlns:a16="http://schemas.microsoft.com/office/drawing/2014/main" id="{3AADC1F5-4D85-4E05-AFC1-4E04F0A784E2}"/>
              </a:ext>
            </a:extLst>
          </p:cNvPr>
          <p:cNvSpPr>
            <a:spLocks noGrp="1" noChangeArrowheads="1"/>
          </p:cNvSpPr>
          <p:nvPr>
            <p:ph type="body" idx="1"/>
          </p:nvPr>
        </p:nvSpPr>
        <p:spPr/>
        <p:txBody>
          <a:bodyPr>
            <a:normAutofit/>
          </a:bodyPr>
          <a:lstStyle/>
          <a:p>
            <a:pPr>
              <a:lnSpc>
                <a:spcPct val="90000"/>
              </a:lnSpc>
            </a:pPr>
            <a:r>
              <a:rPr lang="en-US" altLang="fi-FI" dirty="0" err="1"/>
              <a:t>Auxier</a:t>
            </a:r>
            <a:r>
              <a:rPr lang="en-US" altLang="fi-FI" dirty="0"/>
              <a:t> Randall E. &amp; Lewis Edwin Hahn 2006, </a:t>
            </a:r>
            <a:r>
              <a:rPr lang="en-US" altLang="fi-FI" i="1" dirty="0"/>
              <a:t>The Philosophy of Jaakko </a:t>
            </a:r>
            <a:r>
              <a:rPr lang="en-US" altLang="fi-FI" i="1" dirty="0" err="1"/>
              <a:t>Hintikka</a:t>
            </a:r>
            <a:r>
              <a:rPr lang="en-US" altLang="fi-FI" dirty="0"/>
              <a:t>, Open Court.</a:t>
            </a:r>
          </a:p>
          <a:p>
            <a:pPr>
              <a:lnSpc>
                <a:spcPct val="90000"/>
              </a:lnSpc>
            </a:pPr>
            <a:r>
              <a:rPr lang="en-US" altLang="fi-FI" dirty="0"/>
              <a:t>Copeland, Jack B. 2002, "The Genesis of Possible Worlds Semantics", </a:t>
            </a:r>
            <a:r>
              <a:rPr lang="en-US" altLang="fi-FI" i="1" dirty="0"/>
              <a:t>Journal of Philosophical Logic</a:t>
            </a:r>
            <a:r>
              <a:rPr lang="en-US" altLang="fi-FI" dirty="0"/>
              <a:t> 31, no. 2, 99 – 137.</a:t>
            </a:r>
            <a:br>
              <a:rPr lang="en-US" altLang="fi-FI" dirty="0"/>
            </a:br>
            <a:r>
              <a:rPr lang="fi-FI" altLang="fi-FI" dirty="0"/>
              <a:t>Hintikka Jaakko 1957a, ‘</a:t>
            </a:r>
            <a:r>
              <a:rPr lang="fi-FI" altLang="fi-FI" dirty="0" err="1"/>
              <a:t>Quantifiers</a:t>
            </a:r>
            <a:r>
              <a:rPr lang="fi-FI" altLang="fi-FI" dirty="0"/>
              <a:t> in </a:t>
            </a:r>
            <a:r>
              <a:rPr lang="fi-FI" altLang="fi-FI" dirty="0" err="1"/>
              <a:t>deontic</a:t>
            </a:r>
            <a:r>
              <a:rPr lang="fi-FI" altLang="fi-FI" dirty="0"/>
              <a:t> </a:t>
            </a:r>
            <a:r>
              <a:rPr lang="fi-FI" altLang="fi-FI" dirty="0" err="1"/>
              <a:t>logic</a:t>
            </a:r>
            <a:r>
              <a:rPr lang="fi-FI" altLang="fi-FI" dirty="0"/>
              <a:t>’, </a:t>
            </a:r>
            <a:r>
              <a:rPr lang="fi-FI" altLang="fi-FI" i="1" dirty="0" err="1"/>
              <a:t>Societas</a:t>
            </a:r>
            <a:r>
              <a:rPr lang="fi-FI" altLang="fi-FI" i="1" dirty="0"/>
              <a:t> </a:t>
            </a:r>
            <a:r>
              <a:rPr lang="fi-FI" altLang="fi-FI" i="1" dirty="0" err="1"/>
              <a:t>Scientarum</a:t>
            </a:r>
            <a:r>
              <a:rPr lang="fi-FI" altLang="fi-FI" i="1" dirty="0"/>
              <a:t> Fennica, </a:t>
            </a:r>
            <a:r>
              <a:rPr lang="fi-FI" altLang="fi-FI" i="1" dirty="0" err="1"/>
              <a:t>Commentationes</a:t>
            </a:r>
            <a:r>
              <a:rPr lang="fi-FI" altLang="fi-FI" i="1" dirty="0"/>
              <a:t>, </a:t>
            </a:r>
            <a:r>
              <a:rPr lang="fi-FI" altLang="fi-FI" i="1" dirty="0" err="1"/>
              <a:t>Humanarum</a:t>
            </a:r>
            <a:r>
              <a:rPr lang="fi-FI" altLang="fi-FI" i="1" dirty="0"/>
              <a:t> </a:t>
            </a:r>
            <a:r>
              <a:rPr lang="fi-FI" altLang="fi-FI" i="1" dirty="0" err="1"/>
              <a:t>Literarum</a:t>
            </a:r>
            <a:r>
              <a:rPr lang="fi-FI" altLang="fi-FI" dirty="0"/>
              <a:t> 23, no. 4. Helsinki.</a:t>
            </a:r>
          </a:p>
          <a:p>
            <a:pPr>
              <a:lnSpc>
                <a:spcPct val="90000"/>
              </a:lnSpc>
            </a:pPr>
            <a:r>
              <a:rPr lang="fi-FI" altLang="fi-FI" dirty="0"/>
              <a:t>Hintikka, Jaakko, 1957b, ‘</a:t>
            </a:r>
            <a:r>
              <a:rPr lang="fi-FI" altLang="fi-FI" dirty="0" err="1"/>
              <a:t>Modality</a:t>
            </a:r>
            <a:r>
              <a:rPr lang="fi-FI" altLang="fi-FI" dirty="0"/>
              <a:t> as </a:t>
            </a:r>
            <a:r>
              <a:rPr lang="fi-FI" altLang="fi-FI" dirty="0" err="1"/>
              <a:t>Referential</a:t>
            </a:r>
            <a:r>
              <a:rPr lang="fi-FI" altLang="fi-FI" dirty="0"/>
              <a:t> </a:t>
            </a:r>
            <a:r>
              <a:rPr lang="fi-FI" altLang="fi-FI" dirty="0" err="1"/>
              <a:t>Multiplicity</a:t>
            </a:r>
            <a:r>
              <a:rPr lang="fi-FI" altLang="fi-FI" dirty="0"/>
              <a:t>’, </a:t>
            </a:r>
            <a:r>
              <a:rPr lang="fi-FI" altLang="fi-FI" i="1" dirty="0"/>
              <a:t>Ajatus</a:t>
            </a:r>
            <a:r>
              <a:rPr lang="fi-FI" altLang="fi-FI" dirty="0"/>
              <a:t> 20, 49-64.</a:t>
            </a:r>
            <a:endParaRPr lang="en-US"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BC3CCC25-EB3E-4116-8460-90E53AB32FB7}"/>
              </a:ext>
            </a:extLst>
          </p:cNvPr>
          <p:cNvSpPr>
            <a:spLocks noGrp="1"/>
          </p:cNvSpPr>
          <p:nvPr>
            <p:ph type="sldNum" sz="quarter" idx="12"/>
          </p:nvPr>
        </p:nvSpPr>
        <p:spPr/>
        <p:txBody>
          <a:bodyPr/>
          <a:lstStyle/>
          <a:p>
            <a:fld id="{A1464509-F073-4EAC-BA0F-F17EFE87F121}" type="slidenum">
              <a:rPr lang="en-US" altLang="fi-FI"/>
              <a:pPr/>
              <a:t>19</a:t>
            </a:fld>
            <a:endParaRPr lang="en-US" altLang="fi-FI"/>
          </a:p>
        </p:txBody>
      </p:sp>
      <p:sp>
        <p:nvSpPr>
          <p:cNvPr id="112642" name="Rectangle 2">
            <a:extLst>
              <a:ext uri="{FF2B5EF4-FFF2-40B4-BE49-F238E27FC236}">
                <a16:creationId xmlns:a16="http://schemas.microsoft.com/office/drawing/2014/main" id="{F361B739-9779-4502-9709-53DF652F9FFB}"/>
              </a:ext>
            </a:extLst>
          </p:cNvPr>
          <p:cNvSpPr>
            <a:spLocks noGrp="1" noChangeArrowheads="1"/>
          </p:cNvSpPr>
          <p:nvPr>
            <p:ph type="title"/>
          </p:nvPr>
        </p:nvSpPr>
        <p:spPr/>
        <p:txBody>
          <a:bodyPr/>
          <a:lstStyle/>
          <a:p>
            <a:r>
              <a:rPr lang="fi-FI" altLang="fi-FI"/>
              <a:t>KIRJALLISUUTTA</a:t>
            </a:r>
            <a:endParaRPr lang="en-US" altLang="fi-FI"/>
          </a:p>
        </p:txBody>
      </p:sp>
      <p:sp>
        <p:nvSpPr>
          <p:cNvPr id="112643" name="Rectangle 3">
            <a:extLst>
              <a:ext uri="{FF2B5EF4-FFF2-40B4-BE49-F238E27FC236}">
                <a16:creationId xmlns:a16="http://schemas.microsoft.com/office/drawing/2014/main" id="{B8D279B9-4D78-4984-A7FB-7D7AC1C81523}"/>
              </a:ext>
            </a:extLst>
          </p:cNvPr>
          <p:cNvSpPr>
            <a:spLocks noGrp="1" noChangeArrowheads="1"/>
          </p:cNvSpPr>
          <p:nvPr>
            <p:ph type="body" idx="1"/>
          </p:nvPr>
        </p:nvSpPr>
        <p:spPr/>
        <p:txBody>
          <a:bodyPr/>
          <a:lstStyle/>
          <a:p>
            <a:pPr>
              <a:lnSpc>
                <a:spcPct val="90000"/>
              </a:lnSpc>
            </a:pPr>
            <a:r>
              <a:rPr lang="fi-FI" altLang="fi-FI" sz="2200" dirty="0"/>
              <a:t>Holmström-Hintikka, </a:t>
            </a:r>
            <a:r>
              <a:rPr lang="fi-FI" altLang="fi-FI" sz="2200" dirty="0" err="1"/>
              <a:t>Ghita</a:t>
            </a:r>
            <a:r>
              <a:rPr lang="fi-FI" altLang="fi-FI" sz="2200" dirty="0"/>
              <a:t>, Sten Lindström &amp; </a:t>
            </a:r>
            <a:r>
              <a:rPr lang="fi-FI" altLang="fi-FI" sz="2200" dirty="0" err="1"/>
              <a:t>Rysiek</a:t>
            </a:r>
            <a:r>
              <a:rPr lang="fi-FI" altLang="fi-FI" sz="2200" dirty="0"/>
              <a:t> </a:t>
            </a:r>
            <a:r>
              <a:rPr lang="fi-FI" altLang="fi-FI" sz="2200" dirty="0" err="1"/>
              <a:t>Sliwinski</a:t>
            </a:r>
            <a:r>
              <a:rPr lang="fi-FI" altLang="fi-FI" sz="2200" dirty="0"/>
              <a:t> (toim.) </a:t>
            </a:r>
            <a:r>
              <a:rPr lang="en-US" altLang="fi-FI" sz="2200" dirty="0"/>
              <a:t>2001, </a:t>
            </a:r>
            <a:r>
              <a:rPr lang="en-US" altLang="fi-FI" sz="2200" i="1" dirty="0"/>
              <a:t>Collected papers of </a:t>
            </a:r>
            <a:r>
              <a:rPr lang="en-US" altLang="fi-FI" sz="2200" i="1" dirty="0" err="1"/>
              <a:t>Stig</a:t>
            </a:r>
            <a:r>
              <a:rPr lang="en-US" altLang="fi-FI" sz="2200" i="1" dirty="0"/>
              <a:t> </a:t>
            </a:r>
            <a:r>
              <a:rPr lang="en-US" altLang="fi-FI" sz="2200" i="1" dirty="0" err="1"/>
              <a:t>Kanger</a:t>
            </a:r>
            <a:r>
              <a:rPr lang="en-US" altLang="fi-FI" sz="2200" i="1" dirty="0"/>
              <a:t> : Vol. I : with essays on his life and work</a:t>
            </a:r>
            <a:r>
              <a:rPr lang="en-US" altLang="fi-FI" sz="2200" dirty="0"/>
              <a:t>, Dordrecht: Kluwer Academic Publishers.</a:t>
            </a:r>
          </a:p>
          <a:p>
            <a:pPr>
              <a:lnSpc>
                <a:spcPct val="90000"/>
              </a:lnSpc>
            </a:pPr>
            <a:r>
              <a:rPr lang="en-US" altLang="fi-FI" sz="2200" dirty="0" err="1"/>
              <a:t>Lindström</a:t>
            </a:r>
            <a:r>
              <a:rPr lang="en-US" altLang="fi-FI" sz="2200" dirty="0"/>
              <a:t> </a:t>
            </a:r>
            <a:r>
              <a:rPr lang="en-US" altLang="fi-FI" sz="2200" dirty="0" err="1"/>
              <a:t>Sten</a:t>
            </a:r>
            <a:r>
              <a:rPr lang="en-US" altLang="fi-FI" sz="2200" dirty="0"/>
              <a:t> 2001, “Quine’s Interpretation Problem and the Early Development of Possible Worlds Semantics”, in Carlson Erik and </a:t>
            </a:r>
            <a:r>
              <a:rPr lang="en-US" altLang="fi-FI" sz="2200" dirty="0" err="1"/>
              <a:t>Rysiek</a:t>
            </a:r>
            <a:r>
              <a:rPr lang="en-US" altLang="fi-FI" sz="2200" dirty="0"/>
              <a:t> </a:t>
            </a:r>
            <a:r>
              <a:rPr lang="en-US" altLang="fi-FI" sz="2200" dirty="0" err="1"/>
              <a:t>Sliwinski</a:t>
            </a:r>
            <a:r>
              <a:rPr lang="en-US" altLang="fi-FI" sz="2200" dirty="0"/>
              <a:t> (eds.), </a:t>
            </a:r>
            <a:r>
              <a:rPr lang="en-US" altLang="fi-FI" sz="2200" i="1" dirty="0"/>
              <a:t>Omnium-gatherum. Philosophical essays dedicated to Jan </a:t>
            </a:r>
            <a:r>
              <a:rPr lang="en-US" altLang="fi-FI" sz="2200" i="1" dirty="0" err="1"/>
              <a:t>Österberg</a:t>
            </a:r>
            <a:r>
              <a:rPr lang="en-US" altLang="fi-FI" sz="2200" i="1" dirty="0"/>
              <a:t> on the occasion of his sixtieth birthday</a:t>
            </a:r>
            <a:r>
              <a:rPr lang="en-US" altLang="fi-FI" sz="2200" dirty="0"/>
              <a:t>, Uppsala philosophical studies 50, 2001, 187-213.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DF332F05-14BD-4FDC-9380-FAC44019846C}"/>
              </a:ext>
            </a:extLst>
          </p:cNvPr>
          <p:cNvSpPr>
            <a:spLocks noGrp="1"/>
          </p:cNvSpPr>
          <p:nvPr>
            <p:ph type="sldNum" sz="quarter" idx="12"/>
          </p:nvPr>
        </p:nvSpPr>
        <p:spPr/>
        <p:txBody>
          <a:bodyPr/>
          <a:lstStyle/>
          <a:p>
            <a:fld id="{007F9D6F-97CB-450B-8377-2E356A6DD4BE}" type="slidenum">
              <a:rPr lang="en-US" altLang="fi-FI"/>
              <a:pPr/>
              <a:t>2</a:t>
            </a:fld>
            <a:endParaRPr lang="en-US" altLang="fi-FI"/>
          </a:p>
        </p:txBody>
      </p:sp>
      <p:sp>
        <p:nvSpPr>
          <p:cNvPr id="96258" name="Rectangle 2">
            <a:extLst>
              <a:ext uri="{FF2B5EF4-FFF2-40B4-BE49-F238E27FC236}">
                <a16:creationId xmlns:a16="http://schemas.microsoft.com/office/drawing/2014/main" id="{37688F32-232F-4FFA-AF0B-402B5C69F3F8}"/>
              </a:ext>
            </a:extLst>
          </p:cNvPr>
          <p:cNvSpPr>
            <a:spLocks noGrp="1" noChangeArrowheads="1"/>
          </p:cNvSpPr>
          <p:nvPr>
            <p:ph type="title"/>
          </p:nvPr>
        </p:nvSpPr>
        <p:spPr/>
        <p:txBody>
          <a:bodyPr/>
          <a:lstStyle/>
          <a:p>
            <a:r>
              <a:rPr lang="fi-FI" altLang="fi-FI" dirty="0"/>
              <a:t>Motto</a:t>
            </a:r>
            <a:endParaRPr lang="en-US" altLang="fi-FI" dirty="0"/>
          </a:p>
        </p:txBody>
      </p:sp>
      <p:sp>
        <p:nvSpPr>
          <p:cNvPr id="96259" name="Rectangle 3">
            <a:extLst>
              <a:ext uri="{FF2B5EF4-FFF2-40B4-BE49-F238E27FC236}">
                <a16:creationId xmlns:a16="http://schemas.microsoft.com/office/drawing/2014/main" id="{9232D062-7EDC-4B57-A123-6FE99CE25115}"/>
              </a:ext>
            </a:extLst>
          </p:cNvPr>
          <p:cNvSpPr>
            <a:spLocks noGrp="1" noChangeArrowheads="1"/>
          </p:cNvSpPr>
          <p:nvPr>
            <p:ph type="body" idx="1"/>
          </p:nvPr>
        </p:nvSpPr>
        <p:spPr/>
        <p:txBody>
          <a:bodyPr>
            <a:normAutofit lnSpcReduction="10000"/>
          </a:bodyPr>
          <a:lstStyle/>
          <a:p>
            <a:pPr>
              <a:buFont typeface="Wingdings" panose="05000000000000000000" pitchFamily="2" charset="2"/>
              <a:buNone/>
            </a:pPr>
            <a:r>
              <a:rPr lang="fi-FI" altLang="fi-FI" dirty="0"/>
              <a:t>	”Voimmeko aina lähestyä aktuaalista maailmaamme suoraan turvautumatta kiertotiehen, joka käsitteellisesti ottaen kulkee muiden mahdollisten maailmojen kautta? Yhden maailman oletuksen olennainen sisältö on väite, että kaikki tieteelliset tosiasiat voidaan tulla tietämään ja kertomaan kielen avulla tarkastelematta koskaan mitään muuta kuin todellista maailmaamme. Yhden maailman oletus on analogisesti vastakkainen Kiplingin imperialistiselle lausumalle ’Mitä he tietävätkään Englannista, jotka tuntevat vain Englannin?’ Oma perusteltu kantani on, että ne, jotka tuntevat vain aktuaalisen todellisuuden, tietävät siitä hyvin vähän.” </a:t>
            </a:r>
          </a:p>
          <a:p>
            <a:pPr>
              <a:buFont typeface="Wingdings" panose="05000000000000000000" pitchFamily="2" charset="2"/>
              <a:buNone/>
            </a:pPr>
            <a:r>
              <a:rPr lang="fi-FI" altLang="fi-FI" dirty="0"/>
              <a:t>			(Jaakko Hintikka, ”Köyhyyden oireita”,  </a:t>
            </a:r>
            <a:r>
              <a:rPr lang="fi-FI" altLang="fi-FI" i="1" dirty="0"/>
              <a:t>Filosofian köyhyys ja rikkaus </a:t>
            </a:r>
            <a:r>
              <a:rPr lang="fi-FI" altLang="fi-FI" dirty="0"/>
              <a:t>54-55.) </a:t>
            </a:r>
          </a:p>
          <a:p>
            <a:pPr>
              <a:buFont typeface="Wingdings" panose="05000000000000000000" pitchFamily="2" charset="2"/>
              <a:buNone/>
            </a:pPr>
            <a:endParaRPr lang="en-US"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2A43BB1B-5236-4CDA-8CFD-A68ED864756B}"/>
              </a:ext>
            </a:extLst>
          </p:cNvPr>
          <p:cNvSpPr>
            <a:spLocks noGrp="1" noChangeArrowheads="1"/>
          </p:cNvSpPr>
          <p:nvPr>
            <p:ph type="title"/>
          </p:nvPr>
        </p:nvSpPr>
        <p:spPr>
          <a:xfrm>
            <a:off x="1451579" y="804519"/>
            <a:ext cx="9603275" cy="1049235"/>
          </a:xfrm>
        </p:spPr>
        <p:txBody>
          <a:bodyPr>
            <a:normAutofit/>
          </a:bodyPr>
          <a:lstStyle/>
          <a:p>
            <a:r>
              <a:rPr lang="fi-FI" altLang="fi-FI"/>
              <a:t>M</a:t>
            </a:r>
            <a:r>
              <a:rPr lang="en-US" altLang="fi-FI"/>
              <a:t>odaalilogiikan uudelleen syntyminen</a:t>
            </a:r>
          </a:p>
        </p:txBody>
      </p:sp>
      <p:sp>
        <p:nvSpPr>
          <p:cNvPr id="6" name="Dian numeron paikkamerkki 5">
            <a:extLst>
              <a:ext uri="{FF2B5EF4-FFF2-40B4-BE49-F238E27FC236}">
                <a16:creationId xmlns:a16="http://schemas.microsoft.com/office/drawing/2014/main" id="{4F5D7624-9914-4BC8-BF1C-995A5C0E1280}"/>
              </a:ext>
            </a:extLst>
          </p:cNvPr>
          <p:cNvSpPr>
            <a:spLocks noGrp="1"/>
          </p:cNvSpPr>
          <p:nvPr>
            <p:ph type="sldNum" sz="quarter" idx="12"/>
          </p:nvPr>
        </p:nvSpPr>
        <p:spPr>
          <a:xfrm>
            <a:off x="480060" y="798973"/>
            <a:ext cx="811019" cy="503578"/>
          </a:xfrm>
        </p:spPr>
        <p:txBody>
          <a:bodyPr>
            <a:normAutofit/>
          </a:bodyPr>
          <a:lstStyle/>
          <a:p>
            <a:pPr>
              <a:lnSpc>
                <a:spcPct val="90000"/>
              </a:lnSpc>
              <a:spcAft>
                <a:spcPts val="600"/>
              </a:spcAft>
            </a:pPr>
            <a:fld id="{7771681D-2EFE-4D09-B783-A0AD5A8F8696}" type="slidenum">
              <a:rPr lang="en-US" altLang="fi-FI"/>
              <a:pPr>
                <a:lnSpc>
                  <a:spcPct val="90000"/>
                </a:lnSpc>
                <a:spcAft>
                  <a:spcPts val="600"/>
                </a:spcAft>
              </a:pPr>
              <a:t>3</a:t>
            </a:fld>
            <a:endParaRPr lang="en-US" altLang="fi-FI"/>
          </a:p>
        </p:txBody>
      </p:sp>
      <p:sp>
        <p:nvSpPr>
          <p:cNvPr id="78851" name="Rectangle 3">
            <a:extLst>
              <a:ext uri="{FF2B5EF4-FFF2-40B4-BE49-F238E27FC236}">
                <a16:creationId xmlns:a16="http://schemas.microsoft.com/office/drawing/2014/main" id="{3F94D911-D4CC-4C16-9C4D-5B74CBCA1EA7}"/>
              </a:ext>
            </a:extLst>
          </p:cNvPr>
          <p:cNvSpPr>
            <a:spLocks noGrp="1" noChangeArrowheads="1"/>
          </p:cNvSpPr>
          <p:nvPr>
            <p:ph type="body" idx="1"/>
          </p:nvPr>
        </p:nvSpPr>
        <p:spPr>
          <a:xfrm>
            <a:off x="1135027" y="2015734"/>
            <a:ext cx="5938836" cy="3450613"/>
          </a:xfrm>
        </p:spPr>
        <p:txBody>
          <a:bodyPr>
            <a:normAutofit/>
          </a:bodyPr>
          <a:lstStyle/>
          <a:p>
            <a:pPr>
              <a:buFont typeface="Wingdings" panose="05000000000000000000" pitchFamily="2" charset="2"/>
              <a:buNone/>
            </a:pPr>
            <a:r>
              <a:rPr lang="en-US" altLang="fi-FI" dirty="0"/>
              <a:t>	”</a:t>
            </a:r>
            <a:r>
              <a:rPr lang="en-US" altLang="fi-FI" dirty="0" err="1"/>
              <a:t>Kun</a:t>
            </a:r>
            <a:r>
              <a:rPr lang="en-US" altLang="fi-FI" dirty="0"/>
              <a:t> </a:t>
            </a:r>
            <a:r>
              <a:rPr lang="en-US" altLang="fi-FI" dirty="0" err="1"/>
              <a:t>tarkastelemme</a:t>
            </a:r>
            <a:r>
              <a:rPr lang="en-US" altLang="fi-FI" dirty="0"/>
              <a:t> </a:t>
            </a:r>
            <a:r>
              <a:rPr lang="en-US" altLang="fi-FI" dirty="0" err="1"/>
              <a:t>modernin</a:t>
            </a:r>
            <a:r>
              <a:rPr lang="en-US" altLang="fi-FI" dirty="0"/>
              <a:t> </a:t>
            </a:r>
            <a:r>
              <a:rPr lang="en-US" altLang="fi-FI" dirty="0" err="1"/>
              <a:t>logiikan</a:t>
            </a:r>
            <a:r>
              <a:rPr lang="en-US" altLang="fi-FI" dirty="0"/>
              <a:t> </a:t>
            </a:r>
            <a:r>
              <a:rPr lang="en-US" altLang="fi-FI" dirty="0" err="1"/>
              <a:t>historiaa</a:t>
            </a:r>
            <a:r>
              <a:rPr lang="en-US" altLang="fi-FI" dirty="0"/>
              <a:t> ’</a:t>
            </a:r>
            <a:r>
              <a:rPr lang="en-US" altLang="fi-FI" dirty="0" err="1"/>
              <a:t>rationaalisena</a:t>
            </a:r>
            <a:r>
              <a:rPr lang="en-US" altLang="fi-FI" dirty="0"/>
              <a:t> </a:t>
            </a:r>
            <a:r>
              <a:rPr lang="en-US" altLang="fi-FI" dirty="0" err="1"/>
              <a:t>lumouksesta</a:t>
            </a:r>
            <a:r>
              <a:rPr lang="en-US" altLang="fi-FI" dirty="0"/>
              <a:t> </a:t>
            </a:r>
            <a:r>
              <a:rPr lang="en-US" altLang="fi-FI" dirty="0" err="1"/>
              <a:t>heräämisenä</a:t>
            </a:r>
            <a:r>
              <a:rPr lang="en-US" altLang="fi-FI" dirty="0"/>
              <a:t>’, on </a:t>
            </a:r>
            <a:r>
              <a:rPr lang="en-US" altLang="fi-FI" dirty="0" err="1"/>
              <a:t>todettava</a:t>
            </a:r>
            <a:r>
              <a:rPr lang="en-US" altLang="fi-FI" dirty="0"/>
              <a:t>, </a:t>
            </a:r>
            <a:r>
              <a:rPr lang="en-US" altLang="fi-FI" dirty="0" err="1"/>
              <a:t>että</a:t>
            </a:r>
            <a:r>
              <a:rPr lang="en-US" altLang="fi-FI" dirty="0"/>
              <a:t> </a:t>
            </a:r>
            <a:r>
              <a:rPr lang="en-US" altLang="fi-FI" dirty="0" err="1"/>
              <a:t>toisen</a:t>
            </a:r>
            <a:r>
              <a:rPr lang="en-US" altLang="fi-FI" dirty="0"/>
              <a:t> </a:t>
            </a:r>
            <a:r>
              <a:rPr lang="en-US" altLang="fi-FI" dirty="0" err="1"/>
              <a:t>maailmansodan</a:t>
            </a:r>
            <a:r>
              <a:rPr lang="en-US" altLang="fi-FI" dirty="0"/>
              <a:t> </a:t>
            </a:r>
            <a:r>
              <a:rPr lang="en-US" altLang="fi-FI" dirty="0" err="1"/>
              <a:t>jälkeisen</a:t>
            </a:r>
            <a:r>
              <a:rPr lang="en-US" altLang="fi-FI" dirty="0"/>
              <a:t> </a:t>
            </a:r>
            <a:r>
              <a:rPr lang="en-US" altLang="fi-FI" dirty="0" err="1"/>
              <a:t>loogisen</a:t>
            </a:r>
            <a:r>
              <a:rPr lang="en-US" altLang="fi-FI" dirty="0"/>
              <a:t> </a:t>
            </a:r>
            <a:r>
              <a:rPr lang="en-US" altLang="fi-FI" dirty="0" err="1"/>
              <a:t>teorian</a:t>
            </a:r>
            <a:r>
              <a:rPr lang="en-US" altLang="fi-FI" dirty="0"/>
              <a:t> </a:t>
            </a:r>
            <a:r>
              <a:rPr lang="en-US" altLang="fi-FI" dirty="0" err="1"/>
              <a:t>puitteissa</a:t>
            </a:r>
            <a:r>
              <a:rPr lang="en-US" altLang="fi-FI" dirty="0"/>
              <a:t> </a:t>
            </a:r>
            <a:r>
              <a:rPr lang="en-US" altLang="fi-FI" dirty="0" err="1"/>
              <a:t>tapahtunut</a:t>
            </a:r>
            <a:r>
              <a:rPr lang="en-US" altLang="fi-FI" dirty="0"/>
              <a:t> </a:t>
            </a:r>
            <a:r>
              <a:rPr lang="en-US" altLang="fi-FI" dirty="0" err="1"/>
              <a:t>jännittävin</a:t>
            </a:r>
            <a:r>
              <a:rPr lang="en-US" altLang="fi-FI" dirty="0"/>
              <a:t> </a:t>
            </a:r>
            <a:r>
              <a:rPr lang="en-US" altLang="fi-FI" dirty="0" err="1"/>
              <a:t>kehitys</a:t>
            </a:r>
            <a:r>
              <a:rPr lang="en-US" altLang="fi-FI" dirty="0"/>
              <a:t> on </a:t>
            </a:r>
            <a:r>
              <a:rPr lang="en-US" altLang="fi-FI" dirty="0" err="1"/>
              <a:t>ollut</a:t>
            </a:r>
            <a:r>
              <a:rPr lang="en-US" altLang="fi-FI" dirty="0"/>
              <a:t> </a:t>
            </a:r>
            <a:r>
              <a:rPr lang="en-US" altLang="fi-FI" dirty="0" err="1"/>
              <a:t>modaalilogiikan</a:t>
            </a:r>
            <a:r>
              <a:rPr lang="en-US" altLang="fi-FI" dirty="0"/>
              <a:t> </a:t>
            </a:r>
            <a:r>
              <a:rPr lang="en-US" altLang="fi-FI" dirty="0" err="1"/>
              <a:t>uudelleen</a:t>
            </a:r>
            <a:r>
              <a:rPr lang="en-US" altLang="fi-FI" dirty="0"/>
              <a:t> </a:t>
            </a:r>
            <a:r>
              <a:rPr lang="en-US" altLang="fi-FI" dirty="0" err="1"/>
              <a:t>syntyminen</a:t>
            </a:r>
            <a:r>
              <a:rPr lang="en-US" altLang="fi-FI" dirty="0"/>
              <a:t>.” </a:t>
            </a:r>
          </a:p>
          <a:p>
            <a:pPr>
              <a:buFont typeface="Wingdings" panose="05000000000000000000" pitchFamily="2" charset="2"/>
              <a:buNone/>
            </a:pPr>
            <a:r>
              <a:rPr lang="en-US" altLang="fi-FI" dirty="0"/>
              <a:t>	G.H. von Wright (1916 – 2003), </a:t>
            </a:r>
            <a:r>
              <a:rPr lang="en-US" altLang="fi-FI" i="1" dirty="0" err="1"/>
              <a:t>Minervan</a:t>
            </a:r>
            <a:r>
              <a:rPr lang="en-US" altLang="fi-FI" i="1" dirty="0"/>
              <a:t> </a:t>
            </a:r>
            <a:r>
              <a:rPr lang="en-US" altLang="fi-FI" i="1" dirty="0" err="1"/>
              <a:t>pöllö</a:t>
            </a:r>
            <a:r>
              <a:rPr lang="en-US" altLang="fi-FI" i="1" dirty="0"/>
              <a:t>, </a:t>
            </a:r>
            <a:r>
              <a:rPr lang="en-US" altLang="fi-FI" dirty="0"/>
              <a:t>Otava 1992.</a:t>
            </a:r>
          </a:p>
        </p:txBody>
      </p:sp>
      <p:pic>
        <p:nvPicPr>
          <p:cNvPr id="3" name="Kuva 2" descr="Kuva, joka sisältää kohteen rakennus, henkilö, mies, astia&#10;&#10;Kuvaus luotu automaattisesti">
            <a:extLst>
              <a:ext uri="{FF2B5EF4-FFF2-40B4-BE49-F238E27FC236}">
                <a16:creationId xmlns:a16="http://schemas.microsoft.com/office/drawing/2014/main" id="{EB976DC2-C8C9-4838-8193-95AD28AD04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7351" y="2015734"/>
            <a:ext cx="3494291" cy="34506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9501C219-36F6-488F-83D8-A02AAC625B2E}"/>
              </a:ext>
            </a:extLst>
          </p:cNvPr>
          <p:cNvSpPr>
            <a:spLocks noGrp="1"/>
          </p:cNvSpPr>
          <p:nvPr>
            <p:ph type="sldNum" sz="quarter" idx="12"/>
          </p:nvPr>
        </p:nvSpPr>
        <p:spPr/>
        <p:txBody>
          <a:bodyPr/>
          <a:lstStyle/>
          <a:p>
            <a:fld id="{577BEF31-717D-4ABC-9247-D0ADBF343468}" type="slidenum">
              <a:rPr lang="en-US" altLang="fi-FI"/>
              <a:pPr/>
              <a:t>4</a:t>
            </a:fld>
            <a:endParaRPr lang="en-US" altLang="fi-FI"/>
          </a:p>
        </p:txBody>
      </p:sp>
      <p:sp>
        <p:nvSpPr>
          <p:cNvPr id="68610" name="Rectangle 2">
            <a:extLst>
              <a:ext uri="{FF2B5EF4-FFF2-40B4-BE49-F238E27FC236}">
                <a16:creationId xmlns:a16="http://schemas.microsoft.com/office/drawing/2014/main" id="{7F119433-0A3F-47C3-AC0F-E2B9A2BF8271}"/>
              </a:ext>
            </a:extLst>
          </p:cNvPr>
          <p:cNvSpPr>
            <a:spLocks noGrp="1" noChangeArrowheads="1"/>
          </p:cNvSpPr>
          <p:nvPr>
            <p:ph type="title"/>
          </p:nvPr>
        </p:nvSpPr>
        <p:spPr/>
        <p:txBody>
          <a:bodyPr/>
          <a:lstStyle/>
          <a:p>
            <a:r>
              <a:rPr lang="fi-FI" altLang="fi-FI"/>
              <a:t>M</a:t>
            </a:r>
            <a:r>
              <a:rPr lang="en-US" altLang="fi-FI"/>
              <a:t>ahdollisten maailmojen semantiikka </a:t>
            </a:r>
          </a:p>
        </p:txBody>
      </p:sp>
      <p:sp>
        <p:nvSpPr>
          <p:cNvPr id="68611" name="Rectangle 3">
            <a:extLst>
              <a:ext uri="{FF2B5EF4-FFF2-40B4-BE49-F238E27FC236}">
                <a16:creationId xmlns:a16="http://schemas.microsoft.com/office/drawing/2014/main" id="{52DC5A20-8ABD-4F98-9BF4-E2AB73F38B95}"/>
              </a:ext>
            </a:extLst>
          </p:cNvPr>
          <p:cNvSpPr>
            <a:spLocks noGrp="1" noChangeArrowheads="1"/>
          </p:cNvSpPr>
          <p:nvPr>
            <p:ph type="body" idx="1"/>
          </p:nvPr>
        </p:nvSpPr>
        <p:spPr/>
        <p:txBody>
          <a:bodyPr/>
          <a:lstStyle/>
          <a:p>
            <a:r>
              <a:rPr lang="en-US" altLang="fi-FI" dirty="0"/>
              <a:t>1900-luvun </a:t>
            </a:r>
            <a:r>
              <a:rPr lang="en-US" altLang="fi-FI" dirty="0" err="1"/>
              <a:t>puolivälissä</a:t>
            </a:r>
            <a:r>
              <a:rPr lang="en-US" altLang="fi-FI" dirty="0"/>
              <a:t> </a:t>
            </a:r>
            <a:r>
              <a:rPr lang="en-US" altLang="fi-FI" dirty="0" err="1"/>
              <a:t>modaalilogiikkaan</a:t>
            </a:r>
            <a:r>
              <a:rPr lang="en-US" altLang="fi-FI" dirty="0"/>
              <a:t> </a:t>
            </a:r>
            <a:r>
              <a:rPr lang="en-US" altLang="fi-FI" dirty="0" err="1"/>
              <a:t>liittyi</a:t>
            </a:r>
            <a:r>
              <a:rPr lang="en-US" altLang="fi-FI" dirty="0"/>
              <a:t>  ns.  </a:t>
            </a:r>
            <a:r>
              <a:rPr lang="en-US" altLang="fi-FI" i="1" dirty="0" err="1"/>
              <a:t>mahdollisten</a:t>
            </a:r>
            <a:r>
              <a:rPr lang="en-US" altLang="fi-FI" i="1" dirty="0"/>
              <a:t> </a:t>
            </a:r>
            <a:r>
              <a:rPr lang="en-US" altLang="fi-FI" i="1" dirty="0" err="1"/>
              <a:t>maailmojen</a:t>
            </a:r>
            <a:r>
              <a:rPr lang="en-US" altLang="fi-FI" i="1" dirty="0"/>
              <a:t> </a:t>
            </a:r>
            <a:r>
              <a:rPr lang="en-US" altLang="fi-FI" i="1" dirty="0" err="1"/>
              <a:t>semantiikan</a:t>
            </a:r>
            <a:r>
              <a:rPr lang="en-US" altLang="fi-FI" dirty="0"/>
              <a:t> </a:t>
            </a:r>
            <a:r>
              <a:rPr lang="en-US" altLang="fi-FI" dirty="0" err="1"/>
              <a:t>kehittäminen</a:t>
            </a:r>
            <a:r>
              <a:rPr lang="en-US" altLang="fi-FI" dirty="0"/>
              <a:t>.</a:t>
            </a:r>
          </a:p>
          <a:p>
            <a:r>
              <a:rPr lang="en-US" altLang="fi-FI" dirty="0" err="1"/>
              <a:t>Loogisten</a:t>
            </a:r>
            <a:r>
              <a:rPr lang="en-US" altLang="fi-FI" dirty="0"/>
              <a:t> </a:t>
            </a:r>
            <a:r>
              <a:rPr lang="en-US" altLang="fi-FI" dirty="0" err="1"/>
              <a:t>modaliteettien</a:t>
            </a:r>
            <a:r>
              <a:rPr lang="en-US" altLang="fi-FI" dirty="0"/>
              <a:t> </a:t>
            </a:r>
            <a:r>
              <a:rPr lang="en-US" altLang="fi-FI" dirty="0" err="1"/>
              <a:t>teoria</a:t>
            </a:r>
            <a:r>
              <a:rPr lang="en-US" altLang="fi-FI" dirty="0"/>
              <a:t> </a:t>
            </a:r>
            <a:r>
              <a:rPr lang="en-US" altLang="fi-FI" dirty="0" err="1"/>
              <a:t>yleistettiin</a:t>
            </a:r>
            <a:r>
              <a:rPr lang="en-US" altLang="fi-FI" dirty="0"/>
              <a:t> </a:t>
            </a:r>
            <a:r>
              <a:rPr lang="en-US" altLang="fi-FI" dirty="0" err="1"/>
              <a:t>koskemaan</a:t>
            </a:r>
            <a:r>
              <a:rPr lang="en-US" altLang="fi-FI" dirty="0"/>
              <a:t> </a:t>
            </a:r>
            <a:r>
              <a:rPr lang="en-US" altLang="fi-FI" dirty="0" err="1"/>
              <a:t>useita</a:t>
            </a:r>
            <a:r>
              <a:rPr lang="en-US" altLang="fi-FI" dirty="0"/>
              <a:t> </a:t>
            </a:r>
            <a:r>
              <a:rPr lang="en-US" altLang="fi-FI" dirty="0" err="1"/>
              <a:t>samanlaisen</a:t>
            </a:r>
            <a:r>
              <a:rPr lang="en-US" altLang="fi-FI" dirty="0"/>
              <a:t> </a:t>
            </a:r>
            <a:r>
              <a:rPr lang="en-US" altLang="fi-FI" dirty="0" err="1"/>
              <a:t>formaalisen</a:t>
            </a:r>
            <a:r>
              <a:rPr lang="en-US" altLang="fi-FI" dirty="0"/>
              <a:t> </a:t>
            </a:r>
            <a:r>
              <a:rPr lang="en-US" altLang="fi-FI" dirty="0" err="1"/>
              <a:t>rakenteen</a:t>
            </a:r>
            <a:r>
              <a:rPr lang="en-US" altLang="fi-FI" dirty="0"/>
              <a:t> </a:t>
            </a:r>
            <a:r>
              <a:rPr lang="en-US" altLang="fi-FI" dirty="0" err="1"/>
              <a:t>omaavia</a:t>
            </a:r>
            <a:r>
              <a:rPr lang="en-US" altLang="fi-FI" dirty="0"/>
              <a:t> </a:t>
            </a:r>
            <a:r>
              <a:rPr lang="en-US" altLang="fi-FI" dirty="0" err="1"/>
              <a:t>systeemejä</a:t>
            </a:r>
            <a:r>
              <a:rPr lang="en-US" altLang="fi-FI" dirty="0"/>
              <a:t>.</a:t>
            </a:r>
          </a:p>
          <a:p>
            <a:r>
              <a:rPr lang="fi-FI" altLang="fi-FI" dirty="0"/>
              <a:t>Tässä kehityksessä G. H. von Wrightillä ja Jaakko Hintikalla oli  keskeinen rooli etenkin 1950- ja 1960-luvuilla.</a:t>
            </a:r>
          </a:p>
          <a:p>
            <a:r>
              <a:rPr lang="fi-FI" altLang="fi-FI" dirty="0"/>
              <a:t>Mahdollisten maailmojen taustalla oleva intuitiivinen ajatus on kiehtova: asiat voisivat olla lukemattomilla tavoilla toisin kuin miten ne ovat (vrt. ajatuskokeet).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FF43E9DC-858B-4145-99D2-1C05D8BB636A}"/>
              </a:ext>
            </a:extLst>
          </p:cNvPr>
          <p:cNvSpPr>
            <a:spLocks noGrp="1"/>
          </p:cNvSpPr>
          <p:nvPr>
            <p:ph type="sldNum" sz="quarter" idx="12"/>
          </p:nvPr>
        </p:nvSpPr>
        <p:spPr/>
        <p:txBody>
          <a:bodyPr/>
          <a:lstStyle/>
          <a:p>
            <a:fld id="{EF2125B5-CE30-4A1E-B163-9FEC1D54733C}" type="slidenum">
              <a:rPr lang="en-US" altLang="fi-FI"/>
              <a:pPr/>
              <a:t>5</a:t>
            </a:fld>
            <a:endParaRPr lang="en-US" altLang="fi-FI"/>
          </a:p>
        </p:txBody>
      </p:sp>
      <p:sp>
        <p:nvSpPr>
          <p:cNvPr id="113666" name="Rectangle 2">
            <a:extLst>
              <a:ext uri="{FF2B5EF4-FFF2-40B4-BE49-F238E27FC236}">
                <a16:creationId xmlns:a16="http://schemas.microsoft.com/office/drawing/2014/main" id="{A9FC0F29-0171-40BB-A95D-8E4ECDBB06E0}"/>
              </a:ext>
            </a:extLst>
          </p:cNvPr>
          <p:cNvSpPr>
            <a:spLocks noGrp="1" noChangeArrowheads="1"/>
          </p:cNvSpPr>
          <p:nvPr>
            <p:ph type="title"/>
          </p:nvPr>
        </p:nvSpPr>
        <p:spPr/>
        <p:txBody>
          <a:bodyPr/>
          <a:lstStyle/>
          <a:p>
            <a:r>
              <a:rPr lang="fi-FI" altLang="fi-FI"/>
              <a:t>1951</a:t>
            </a:r>
            <a:endParaRPr lang="en-GB" altLang="fi-FI"/>
          </a:p>
        </p:txBody>
      </p:sp>
      <p:sp>
        <p:nvSpPr>
          <p:cNvPr id="113667" name="Rectangle 3">
            <a:extLst>
              <a:ext uri="{FF2B5EF4-FFF2-40B4-BE49-F238E27FC236}">
                <a16:creationId xmlns:a16="http://schemas.microsoft.com/office/drawing/2014/main" id="{20DB3227-50FA-4DE6-8DF6-673A6DCD2FBB}"/>
              </a:ext>
            </a:extLst>
          </p:cNvPr>
          <p:cNvSpPr>
            <a:spLocks noGrp="1" noChangeArrowheads="1"/>
          </p:cNvSpPr>
          <p:nvPr>
            <p:ph type="body" idx="1"/>
          </p:nvPr>
        </p:nvSpPr>
        <p:spPr/>
        <p:txBody>
          <a:bodyPr>
            <a:normAutofit/>
          </a:bodyPr>
          <a:lstStyle/>
          <a:p>
            <a:pPr marL="514350" indent="-514350"/>
            <a:r>
              <a:rPr lang="en-US" altLang="fi-FI" dirty="0"/>
              <a:t>G. H. von Wright j</a:t>
            </a:r>
            <a:r>
              <a:rPr lang="fi-FI" altLang="fi-FI" dirty="0" err="1">
                <a:cs typeface="Arial" panose="020B0604020202020204" pitchFamily="34" charset="0"/>
              </a:rPr>
              <a:t>ulkaisi</a:t>
            </a:r>
            <a:r>
              <a:rPr lang="fi-FI" altLang="fi-FI" dirty="0">
                <a:cs typeface="Arial" panose="020B0604020202020204" pitchFamily="34" charset="0"/>
              </a:rPr>
              <a:t> 1951 kaksi tärkeää julkaisua modaalilogiikan tiimoilta:</a:t>
            </a:r>
          </a:p>
          <a:p>
            <a:pPr marL="514350" indent="-514350">
              <a:buFont typeface="Wingdings" panose="05000000000000000000" pitchFamily="2" charset="2"/>
              <a:buAutoNum type="arabicPeriod"/>
            </a:pPr>
            <a:r>
              <a:rPr lang="en-US" altLang="fi-FI" dirty="0" err="1"/>
              <a:t>Suppean</a:t>
            </a:r>
            <a:r>
              <a:rPr lang="en-US" altLang="fi-FI" dirty="0"/>
              <a:t> </a:t>
            </a:r>
            <a:r>
              <a:rPr lang="en-US" altLang="fi-FI" dirty="0" err="1"/>
              <a:t>monografian</a:t>
            </a:r>
            <a:r>
              <a:rPr lang="en-US" altLang="fi-FI" dirty="0"/>
              <a:t> </a:t>
            </a:r>
            <a:r>
              <a:rPr lang="en-US" altLang="fi-FI" i="1" dirty="0"/>
              <a:t>An Essay in Modal Logic </a:t>
            </a:r>
            <a:r>
              <a:rPr lang="en-US" altLang="fi-FI" dirty="0"/>
              <a:t>(North-Holland </a:t>
            </a:r>
            <a:r>
              <a:rPr lang="en-US" altLang="fi-FI" dirty="0" err="1"/>
              <a:t>Puhlishing</a:t>
            </a:r>
            <a:r>
              <a:rPr lang="en-US" altLang="fi-FI" dirty="0"/>
              <a:t> Company, Amsterdam). </a:t>
            </a:r>
            <a:endParaRPr lang="fi-FI" altLang="fi-FI" dirty="0">
              <a:cs typeface="Arial" panose="020B0604020202020204" pitchFamily="34" charset="0"/>
            </a:endParaRPr>
          </a:p>
          <a:p>
            <a:pPr marL="514350" indent="-514350">
              <a:buFont typeface="Wingdings" panose="05000000000000000000" pitchFamily="2" charset="2"/>
              <a:buAutoNum type="arabicPeriod"/>
            </a:pPr>
            <a:r>
              <a:rPr lang="fi-FI" altLang="fi-FI" i="1" dirty="0" err="1">
                <a:cs typeface="Arial" panose="020B0604020202020204" pitchFamily="34" charset="0"/>
              </a:rPr>
              <a:t>Mind</a:t>
            </a:r>
            <a:r>
              <a:rPr lang="fi-FI" altLang="fi-FI" dirty="0">
                <a:cs typeface="Arial" panose="020B0604020202020204" pitchFamily="34" charset="0"/>
              </a:rPr>
              <a:t>-lehdessä artikkelin ”</a:t>
            </a:r>
            <a:r>
              <a:rPr lang="fi-FI" altLang="fi-FI" dirty="0" err="1">
                <a:cs typeface="Arial" panose="020B0604020202020204" pitchFamily="34" charset="0"/>
              </a:rPr>
              <a:t>Deontic</a:t>
            </a:r>
            <a:r>
              <a:rPr lang="fi-FI" altLang="fi-FI" dirty="0">
                <a:cs typeface="Arial" panose="020B0604020202020204" pitchFamily="34" charset="0"/>
              </a:rPr>
              <a:t> </a:t>
            </a:r>
            <a:r>
              <a:rPr lang="fi-FI" altLang="fi-FI" dirty="0" err="1">
                <a:cs typeface="Arial" panose="020B0604020202020204" pitchFamily="34" charset="0"/>
              </a:rPr>
              <a:t>Logic</a:t>
            </a:r>
            <a:r>
              <a:rPr lang="fi-FI" altLang="fi-FI" dirty="0">
                <a:cs typeface="Arial" panose="020B0604020202020204" pitchFamily="34" charset="0"/>
              </a:rPr>
              <a:t>”, jonka ansiosta häntä pidetään modernin deonttisen logiikan perustajana.</a:t>
            </a:r>
            <a:r>
              <a:rPr lang="fi-FI" altLang="fi-FI" dirty="0">
                <a:cs typeface="Times New Roman" panose="02020603050405020304" pitchFamily="18" charset="0"/>
              </a:rPr>
              <a:t> </a:t>
            </a:r>
            <a:endParaRPr lang="en-GB" altLang="fi-FI"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C08AA11D-525E-44FF-90C3-75F83AF060A5}"/>
              </a:ext>
            </a:extLst>
          </p:cNvPr>
          <p:cNvSpPr>
            <a:spLocks noGrp="1"/>
          </p:cNvSpPr>
          <p:nvPr>
            <p:ph type="sldNum" sz="quarter" idx="12"/>
          </p:nvPr>
        </p:nvSpPr>
        <p:spPr/>
        <p:txBody>
          <a:bodyPr/>
          <a:lstStyle/>
          <a:p>
            <a:fld id="{06FAE881-C04D-406F-BD8D-2CAB3EBDD833}" type="slidenum">
              <a:rPr lang="en-US" altLang="fi-FI"/>
              <a:pPr/>
              <a:t>6</a:t>
            </a:fld>
            <a:endParaRPr lang="en-US" altLang="fi-FI"/>
          </a:p>
        </p:txBody>
      </p:sp>
      <p:sp>
        <p:nvSpPr>
          <p:cNvPr id="114690" name="Rectangle 2">
            <a:extLst>
              <a:ext uri="{FF2B5EF4-FFF2-40B4-BE49-F238E27FC236}">
                <a16:creationId xmlns:a16="http://schemas.microsoft.com/office/drawing/2014/main" id="{A9B7D28E-2E5F-481E-85C1-8BBB2F6F2587}"/>
              </a:ext>
            </a:extLst>
          </p:cNvPr>
          <p:cNvSpPr>
            <a:spLocks noGrp="1" noChangeArrowheads="1"/>
          </p:cNvSpPr>
          <p:nvPr>
            <p:ph type="title"/>
          </p:nvPr>
        </p:nvSpPr>
        <p:spPr/>
        <p:txBody>
          <a:bodyPr/>
          <a:lstStyle/>
          <a:p>
            <a:r>
              <a:rPr lang="fi-FI" altLang="fi-FI" dirty="0"/>
              <a:t>von Wrightin 4 pääteemaa modaalilogiikassa</a:t>
            </a:r>
            <a:endParaRPr lang="en-GB" altLang="fi-FI" dirty="0"/>
          </a:p>
        </p:txBody>
      </p:sp>
      <p:sp>
        <p:nvSpPr>
          <p:cNvPr id="114691" name="Rectangle 3">
            <a:extLst>
              <a:ext uri="{FF2B5EF4-FFF2-40B4-BE49-F238E27FC236}">
                <a16:creationId xmlns:a16="http://schemas.microsoft.com/office/drawing/2014/main" id="{9E0E02DB-60FE-4A96-8BF5-728FE88F9500}"/>
              </a:ext>
            </a:extLst>
          </p:cNvPr>
          <p:cNvSpPr>
            <a:spLocks noGrp="1" noChangeArrowheads="1"/>
          </p:cNvSpPr>
          <p:nvPr>
            <p:ph type="body" idx="1"/>
          </p:nvPr>
        </p:nvSpPr>
        <p:spPr/>
        <p:txBody>
          <a:bodyPr>
            <a:normAutofit fontScale="92500" lnSpcReduction="10000"/>
          </a:bodyPr>
          <a:lstStyle/>
          <a:p>
            <a:pPr marL="590550" indent="-590550">
              <a:lnSpc>
                <a:spcPct val="100000"/>
              </a:lnSpc>
              <a:buFont typeface="Wingdings" panose="05000000000000000000" pitchFamily="2" charset="2"/>
              <a:buAutoNum type="arabicPeriod"/>
            </a:pPr>
            <a:r>
              <a:rPr lang="fi-FI" altLang="fi-FI" dirty="0"/>
              <a:t>perustavanlaatuinen analogia modaalioperaattoreiden ja </a:t>
            </a:r>
            <a:r>
              <a:rPr lang="fi-FI" altLang="fi-FI" dirty="0" err="1"/>
              <a:t>kvanttoreiden</a:t>
            </a:r>
            <a:r>
              <a:rPr lang="fi-FI" altLang="fi-FI" dirty="0"/>
              <a:t> välillä</a:t>
            </a:r>
          </a:p>
          <a:p>
            <a:pPr marL="590550" indent="-590550">
              <a:lnSpc>
                <a:spcPct val="100000"/>
              </a:lnSpc>
              <a:buFont typeface="Wingdings" panose="05000000000000000000" pitchFamily="2" charset="2"/>
              <a:buAutoNum type="arabicPeriod"/>
            </a:pPr>
            <a:r>
              <a:rPr lang="fi-FI" altLang="fi-FI" dirty="0"/>
              <a:t>tämän analogian käyttö aikaisempien, </a:t>
            </a:r>
            <a:r>
              <a:rPr lang="fi-FI" altLang="fi-FI" dirty="0" err="1"/>
              <a:t>kvantifikaatioteoriaan</a:t>
            </a:r>
            <a:r>
              <a:rPr lang="fi-FI" altLang="fi-FI" dirty="0"/>
              <a:t> liittyneiden ja distributiivisiin normaalimuotoihin perustuneiden, tulosten laajentamiseen koskemaan myös modaalilogiikan systeemeitä</a:t>
            </a:r>
          </a:p>
          <a:p>
            <a:pPr marL="590550" indent="-590550">
              <a:lnSpc>
                <a:spcPct val="100000"/>
              </a:lnSpc>
              <a:buFont typeface="Wingdings" panose="05000000000000000000" pitchFamily="2" charset="2"/>
              <a:buAutoNum type="arabicPeriod"/>
            </a:pPr>
            <a:r>
              <a:rPr lang="fi-FI" altLang="fi-FI" dirty="0"/>
              <a:t>distributiivisten normaalimuotojen käyttö loogisen totuuden määrittelemiseen modaalilogiikassa</a:t>
            </a:r>
          </a:p>
          <a:p>
            <a:pPr marL="590550" indent="-590550">
              <a:lnSpc>
                <a:spcPct val="100000"/>
              </a:lnSpc>
              <a:buFont typeface="Wingdings" panose="05000000000000000000" pitchFamily="2" charset="2"/>
              <a:buAutoNum type="arabicPeriod"/>
            </a:pPr>
            <a:r>
              <a:rPr lang="fi-FI" altLang="fi-FI" dirty="0"/>
              <a:t>modaalikäsitteiden eri tulkintojen tutkiminen modaliteettien yleisen teorian kehittämiseksi</a:t>
            </a:r>
          </a:p>
          <a:p>
            <a:pPr marL="0" indent="0">
              <a:lnSpc>
                <a:spcPct val="100000"/>
              </a:lnSpc>
              <a:buNone/>
            </a:pPr>
            <a:r>
              <a:rPr lang="fi-FI" altLang="fi-FI" dirty="0"/>
              <a:t>Ks. tarkemmin:</a:t>
            </a:r>
          </a:p>
          <a:p>
            <a:pPr marL="0" indent="0">
              <a:lnSpc>
                <a:spcPct val="100000"/>
              </a:lnSpc>
              <a:buNone/>
            </a:pPr>
            <a:r>
              <a:rPr lang="fi-FI" altLang="fi-FI" dirty="0" err="1"/>
              <a:t>Føllesdal</a:t>
            </a:r>
            <a:r>
              <a:rPr lang="fi-FI" altLang="fi-FI" dirty="0"/>
              <a:t> </a:t>
            </a:r>
            <a:r>
              <a:rPr lang="fi-FI" altLang="fi-FI" dirty="0" err="1"/>
              <a:t>Dagfinn</a:t>
            </a:r>
            <a:r>
              <a:rPr lang="fi-FI" altLang="fi-FI" dirty="0"/>
              <a:t> 1989, ”von </a:t>
            </a:r>
            <a:r>
              <a:rPr lang="fi-FI" altLang="fi-FI" dirty="0" err="1"/>
              <a:t>Wright’s</a:t>
            </a:r>
            <a:r>
              <a:rPr lang="fi-FI" altLang="fi-FI" dirty="0"/>
              <a:t> </a:t>
            </a:r>
            <a:r>
              <a:rPr lang="fi-FI" altLang="fi-FI" dirty="0" err="1"/>
              <a:t>Modal</a:t>
            </a:r>
            <a:r>
              <a:rPr lang="fi-FI" altLang="fi-FI" dirty="0"/>
              <a:t> </a:t>
            </a:r>
            <a:r>
              <a:rPr lang="fi-FI" altLang="fi-FI" dirty="0" err="1"/>
              <a:t>Logic</a:t>
            </a:r>
            <a:r>
              <a:rPr lang="fi-FI" altLang="fi-FI" dirty="0"/>
              <a:t>”, teoksessa </a:t>
            </a:r>
            <a:r>
              <a:rPr lang="fi-FI" altLang="fi-FI" dirty="0" err="1"/>
              <a:t>Schilpp</a:t>
            </a:r>
            <a:r>
              <a:rPr lang="fi-FI" altLang="fi-FI" dirty="0"/>
              <a:t> &amp;  </a:t>
            </a:r>
            <a:r>
              <a:rPr lang="fi-FI" altLang="fi-FI" dirty="0" err="1"/>
              <a:t>Hahn</a:t>
            </a:r>
            <a:r>
              <a:rPr lang="fi-FI" altLang="fi-FI" dirty="0"/>
              <a:t> (</a:t>
            </a:r>
            <a:r>
              <a:rPr lang="fi-FI" altLang="fi-FI" dirty="0" err="1"/>
              <a:t>eds</a:t>
            </a:r>
            <a:r>
              <a:rPr lang="fi-FI" altLang="fi-FI" dirty="0"/>
              <a:t>.) 1989, 539 – 556.</a:t>
            </a:r>
          </a:p>
          <a:p>
            <a:pPr marL="590550" indent="-590550">
              <a:lnSpc>
                <a:spcPct val="100000"/>
              </a:lnSpc>
              <a:buFont typeface="Wingdings" panose="05000000000000000000" pitchFamily="2" charset="2"/>
              <a:buAutoNum type="arabicPeriod"/>
            </a:pPr>
            <a:endParaRPr lang="fi-FI"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DF36611C-C80D-4C17-8062-3C00040C1D7C}"/>
              </a:ext>
            </a:extLst>
          </p:cNvPr>
          <p:cNvSpPr>
            <a:spLocks noGrp="1"/>
          </p:cNvSpPr>
          <p:nvPr>
            <p:ph type="sldNum" sz="quarter" idx="12"/>
          </p:nvPr>
        </p:nvSpPr>
        <p:spPr/>
        <p:txBody>
          <a:bodyPr/>
          <a:lstStyle/>
          <a:p>
            <a:fld id="{80457517-B84F-4CDD-B035-6B3D0A040CB5}" type="slidenum">
              <a:rPr lang="en-US" altLang="fi-FI"/>
              <a:pPr/>
              <a:t>7</a:t>
            </a:fld>
            <a:endParaRPr lang="en-US" altLang="fi-FI"/>
          </a:p>
        </p:txBody>
      </p:sp>
      <p:sp>
        <p:nvSpPr>
          <p:cNvPr id="117762" name="Rectangle 2">
            <a:extLst>
              <a:ext uri="{FF2B5EF4-FFF2-40B4-BE49-F238E27FC236}">
                <a16:creationId xmlns:a16="http://schemas.microsoft.com/office/drawing/2014/main" id="{EF6999BA-1D0C-4D8D-9F85-3EB9F93C2B5D}"/>
              </a:ext>
            </a:extLst>
          </p:cNvPr>
          <p:cNvSpPr>
            <a:spLocks noGrp="1" noChangeArrowheads="1"/>
          </p:cNvSpPr>
          <p:nvPr>
            <p:ph type="title"/>
          </p:nvPr>
        </p:nvSpPr>
        <p:spPr/>
        <p:txBody>
          <a:bodyPr/>
          <a:lstStyle/>
          <a:p>
            <a:r>
              <a:rPr lang="en-US" altLang="fi-FI" i="1"/>
              <a:t>An Essay in Modal Logic</a:t>
            </a:r>
            <a:endParaRPr lang="en-GB" altLang="fi-FI" i="1"/>
          </a:p>
        </p:txBody>
      </p:sp>
      <p:sp>
        <p:nvSpPr>
          <p:cNvPr id="117763" name="Rectangle 3">
            <a:extLst>
              <a:ext uri="{FF2B5EF4-FFF2-40B4-BE49-F238E27FC236}">
                <a16:creationId xmlns:a16="http://schemas.microsoft.com/office/drawing/2014/main" id="{47813D3C-C4E4-4133-B4AB-B330BC6B1F7F}"/>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fi-FI" dirty="0">
                <a:cs typeface="Arial" panose="020B0604020202020204" pitchFamily="34" charset="0"/>
              </a:rPr>
              <a:t>	“One should, however, not fail to observe that there are essential similarities between alethic, epistemic, and deontic modalities on the one hand and quantifiers on the other hand. . . .</a:t>
            </a:r>
            <a:br>
              <a:rPr lang="fi-FI" altLang="fi-FI" dirty="0">
                <a:cs typeface="Times New Roman" panose="02020603050405020304" pitchFamily="18" charset="0"/>
              </a:rPr>
            </a:br>
            <a:r>
              <a:rPr lang="en-US" altLang="fi-FI" dirty="0">
                <a:cs typeface="Arial" panose="020B0604020202020204" pitchFamily="34" charset="0"/>
              </a:rPr>
              <a:t>The logic of the words ‘possible’, ‘impossible’, and ‘necessary’, in other words, is very much similar to the logic of the words ‘some’, ‘no’, and ‘all’. It is indeed not surprising that this should be the case. For, popularly speaking, the possible is that which is true under some circumstances, the impossible that which is true under no circumstances, and the necessary that which is true under all circumstances.” (1951b, 2, 19)</a:t>
            </a:r>
            <a:endParaRPr lang="en-GB" altLang="fi-FI"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4CA979D8-8E8E-4990-885A-97CE3BB2D41F}"/>
              </a:ext>
            </a:extLst>
          </p:cNvPr>
          <p:cNvSpPr>
            <a:spLocks noGrp="1"/>
          </p:cNvSpPr>
          <p:nvPr>
            <p:ph type="sldNum" sz="quarter" idx="12"/>
          </p:nvPr>
        </p:nvSpPr>
        <p:spPr/>
        <p:txBody>
          <a:bodyPr/>
          <a:lstStyle/>
          <a:p>
            <a:fld id="{AD203691-110F-4B13-94E8-75B4A328202B}" type="slidenum">
              <a:rPr lang="en-US" altLang="fi-FI"/>
              <a:pPr/>
              <a:t>8</a:t>
            </a:fld>
            <a:endParaRPr lang="en-US" altLang="fi-FI"/>
          </a:p>
        </p:txBody>
      </p:sp>
      <p:sp>
        <p:nvSpPr>
          <p:cNvPr id="119810" name="Rectangle 2">
            <a:extLst>
              <a:ext uri="{FF2B5EF4-FFF2-40B4-BE49-F238E27FC236}">
                <a16:creationId xmlns:a16="http://schemas.microsoft.com/office/drawing/2014/main" id="{1272990E-FAD5-4801-9D79-4983647EA39E}"/>
              </a:ext>
            </a:extLst>
          </p:cNvPr>
          <p:cNvSpPr>
            <a:spLocks noGrp="1" noChangeArrowheads="1"/>
          </p:cNvSpPr>
          <p:nvPr>
            <p:ph type="title"/>
          </p:nvPr>
        </p:nvSpPr>
        <p:spPr/>
        <p:txBody>
          <a:bodyPr/>
          <a:lstStyle/>
          <a:p>
            <a:r>
              <a:rPr lang="fi-FI" altLang="fi-FI" dirty="0"/>
              <a:t>Tuomo Aho</a:t>
            </a:r>
            <a:endParaRPr lang="en-GB" altLang="fi-FI" dirty="0"/>
          </a:p>
        </p:txBody>
      </p:sp>
      <p:sp>
        <p:nvSpPr>
          <p:cNvPr id="119811" name="Rectangle 3">
            <a:extLst>
              <a:ext uri="{FF2B5EF4-FFF2-40B4-BE49-F238E27FC236}">
                <a16:creationId xmlns:a16="http://schemas.microsoft.com/office/drawing/2014/main" id="{E298D72C-D0C2-4B88-9E25-6350484E2E3E}"/>
              </a:ext>
            </a:extLst>
          </p:cNvPr>
          <p:cNvSpPr>
            <a:spLocks noGrp="1" noChangeArrowheads="1"/>
          </p:cNvSpPr>
          <p:nvPr>
            <p:ph type="body" idx="1"/>
          </p:nvPr>
        </p:nvSpPr>
        <p:spPr/>
        <p:txBody>
          <a:bodyPr/>
          <a:lstStyle/>
          <a:p>
            <a:r>
              <a:rPr lang="fi-FI" altLang="fi-FI" dirty="0"/>
              <a:t>”As </a:t>
            </a:r>
            <a:r>
              <a:rPr lang="fi-FI" altLang="fi-FI" dirty="0" err="1"/>
              <a:t>far</a:t>
            </a:r>
            <a:r>
              <a:rPr lang="fi-FI" altLang="fi-FI" dirty="0"/>
              <a:t> as I </a:t>
            </a:r>
            <a:r>
              <a:rPr lang="fi-FI" altLang="fi-FI" dirty="0" err="1"/>
              <a:t>know</a:t>
            </a:r>
            <a:r>
              <a:rPr lang="fi-FI" altLang="fi-FI" dirty="0"/>
              <a:t>, </a:t>
            </a:r>
            <a:r>
              <a:rPr lang="fi-FI" altLang="fi-FI" dirty="0" err="1"/>
              <a:t>this</a:t>
            </a:r>
            <a:r>
              <a:rPr lang="fi-FI" altLang="fi-FI" dirty="0"/>
              <a:t> is </a:t>
            </a:r>
            <a:r>
              <a:rPr lang="fi-FI" altLang="fi-FI" dirty="0" err="1"/>
              <a:t>the</a:t>
            </a:r>
            <a:r>
              <a:rPr lang="fi-FI" altLang="fi-FI" dirty="0"/>
              <a:t> </a:t>
            </a:r>
            <a:r>
              <a:rPr lang="fi-FI" altLang="fi-FI" dirty="0" err="1"/>
              <a:t>first</a:t>
            </a:r>
            <a:r>
              <a:rPr lang="fi-FI" altLang="fi-FI" dirty="0"/>
              <a:t> </a:t>
            </a:r>
            <a:r>
              <a:rPr lang="fi-FI" altLang="fi-FI" dirty="0" err="1"/>
              <a:t>complete</a:t>
            </a:r>
            <a:r>
              <a:rPr lang="fi-FI" altLang="fi-FI" dirty="0"/>
              <a:t> </a:t>
            </a:r>
            <a:r>
              <a:rPr lang="fi-FI" altLang="fi-FI" dirty="0" err="1"/>
              <a:t>occurrence</a:t>
            </a:r>
            <a:r>
              <a:rPr lang="fi-FI" altLang="fi-FI" dirty="0"/>
              <a:t> of </a:t>
            </a:r>
            <a:r>
              <a:rPr lang="fi-FI" altLang="fi-FI" dirty="0" err="1"/>
              <a:t>the</a:t>
            </a:r>
            <a:r>
              <a:rPr lang="fi-FI" altLang="fi-FI" dirty="0"/>
              <a:t> idea </a:t>
            </a:r>
            <a:r>
              <a:rPr lang="fi-FI" altLang="fi-FI" dirty="0" err="1"/>
              <a:t>that</a:t>
            </a:r>
            <a:r>
              <a:rPr lang="fi-FI" altLang="fi-FI" dirty="0"/>
              <a:t> </a:t>
            </a:r>
            <a:r>
              <a:rPr lang="fi-FI" altLang="fi-FI" dirty="0" err="1"/>
              <a:t>modalities</a:t>
            </a:r>
            <a:r>
              <a:rPr lang="fi-FI" altLang="fi-FI" dirty="0"/>
              <a:t> </a:t>
            </a:r>
            <a:r>
              <a:rPr lang="fi-FI" altLang="fi-FI" dirty="0" err="1"/>
              <a:t>ought</a:t>
            </a:r>
            <a:r>
              <a:rPr lang="fi-FI" altLang="fi-FI" dirty="0"/>
              <a:t> to </a:t>
            </a:r>
            <a:r>
              <a:rPr lang="fi-FI" altLang="fi-FI" dirty="0" err="1"/>
              <a:t>be</a:t>
            </a:r>
            <a:r>
              <a:rPr lang="fi-FI" altLang="fi-FI" dirty="0"/>
              <a:t> </a:t>
            </a:r>
            <a:r>
              <a:rPr lang="fi-FI" altLang="fi-FI" dirty="0" err="1"/>
              <a:t>treated</a:t>
            </a:r>
            <a:r>
              <a:rPr lang="fi-FI" altLang="fi-FI" dirty="0"/>
              <a:t> </a:t>
            </a:r>
            <a:r>
              <a:rPr lang="fi-FI" altLang="fi-FI" dirty="0" err="1"/>
              <a:t>entirely</a:t>
            </a:r>
            <a:r>
              <a:rPr lang="fi-FI" altLang="fi-FI" dirty="0"/>
              <a:t> </a:t>
            </a:r>
            <a:r>
              <a:rPr lang="fi-FI" altLang="fi-FI" dirty="0" err="1"/>
              <a:t>abstractly</a:t>
            </a:r>
            <a:r>
              <a:rPr lang="fi-FI" altLang="fi-FI" dirty="0"/>
              <a:t>. </a:t>
            </a:r>
            <a:r>
              <a:rPr lang="fi-FI" altLang="fi-FI" dirty="0" err="1"/>
              <a:t>What</a:t>
            </a:r>
            <a:r>
              <a:rPr lang="fi-FI" altLang="fi-FI" dirty="0"/>
              <a:t> is </a:t>
            </a:r>
            <a:r>
              <a:rPr lang="fi-FI" altLang="fi-FI" dirty="0" err="1"/>
              <a:t>essential</a:t>
            </a:r>
            <a:r>
              <a:rPr lang="fi-FI" altLang="fi-FI" dirty="0"/>
              <a:t> in </a:t>
            </a:r>
            <a:r>
              <a:rPr lang="fi-FI" altLang="fi-FI" dirty="0" err="1"/>
              <a:t>the</a:t>
            </a:r>
            <a:r>
              <a:rPr lang="fi-FI" altLang="fi-FI" dirty="0"/>
              <a:t> </a:t>
            </a:r>
            <a:r>
              <a:rPr lang="fi-FI" altLang="fi-FI" dirty="0" err="1"/>
              <a:t>logic</a:t>
            </a:r>
            <a:r>
              <a:rPr lang="fi-FI" altLang="fi-FI" dirty="0"/>
              <a:t> of </a:t>
            </a:r>
            <a:r>
              <a:rPr lang="fi-FI" altLang="fi-FI" dirty="0" err="1"/>
              <a:t>modality</a:t>
            </a:r>
            <a:r>
              <a:rPr lang="fi-FI" altLang="fi-FI" dirty="0"/>
              <a:t> is just a </a:t>
            </a:r>
            <a:r>
              <a:rPr lang="fi-FI" altLang="fi-FI" dirty="0" err="1"/>
              <a:t>structure</a:t>
            </a:r>
            <a:r>
              <a:rPr lang="fi-FI" altLang="fi-FI" dirty="0"/>
              <a:t> </a:t>
            </a:r>
            <a:r>
              <a:rPr lang="fi-FI" altLang="fi-FI" dirty="0" err="1"/>
              <a:t>that</a:t>
            </a:r>
            <a:r>
              <a:rPr lang="fi-FI" altLang="fi-FI" dirty="0"/>
              <a:t> </a:t>
            </a:r>
            <a:r>
              <a:rPr lang="fi-FI" altLang="fi-FI" dirty="0" err="1"/>
              <a:t>can</a:t>
            </a:r>
            <a:r>
              <a:rPr lang="fi-FI" altLang="fi-FI" dirty="0"/>
              <a:t> </a:t>
            </a:r>
            <a:r>
              <a:rPr lang="fi-FI" altLang="fi-FI" dirty="0" err="1"/>
              <a:t>then</a:t>
            </a:r>
            <a:r>
              <a:rPr lang="fi-FI" altLang="fi-FI" dirty="0"/>
              <a:t> </a:t>
            </a:r>
            <a:r>
              <a:rPr lang="fi-FI" altLang="fi-FI" dirty="0" err="1"/>
              <a:t>possibly</a:t>
            </a:r>
            <a:r>
              <a:rPr lang="fi-FI" altLang="fi-FI" dirty="0"/>
              <a:t> </a:t>
            </a:r>
            <a:r>
              <a:rPr lang="fi-FI" altLang="fi-FI" dirty="0" err="1"/>
              <a:t>be</a:t>
            </a:r>
            <a:r>
              <a:rPr lang="fi-FI" altLang="fi-FI" dirty="0"/>
              <a:t> </a:t>
            </a:r>
            <a:r>
              <a:rPr lang="fi-FI" altLang="fi-FI" dirty="0" err="1"/>
              <a:t>applied</a:t>
            </a:r>
            <a:r>
              <a:rPr lang="fi-FI" altLang="fi-FI" dirty="0"/>
              <a:t> to </a:t>
            </a:r>
            <a:r>
              <a:rPr lang="fi-FI" altLang="fi-FI" dirty="0" err="1"/>
              <a:t>indefinitely</a:t>
            </a:r>
            <a:r>
              <a:rPr lang="fi-FI" altLang="fi-FI" dirty="0"/>
              <a:t> </a:t>
            </a:r>
            <a:r>
              <a:rPr lang="fi-FI" altLang="fi-FI" dirty="0" err="1"/>
              <a:t>many</a:t>
            </a:r>
            <a:r>
              <a:rPr lang="fi-FI" altLang="fi-FI" dirty="0"/>
              <a:t> of </a:t>
            </a:r>
            <a:r>
              <a:rPr lang="fi-FI" altLang="fi-FI" dirty="0" err="1"/>
              <a:t>our</a:t>
            </a:r>
            <a:r>
              <a:rPr lang="fi-FI" altLang="fi-FI" dirty="0"/>
              <a:t> </a:t>
            </a:r>
            <a:r>
              <a:rPr lang="fi-FI" altLang="fi-FI" dirty="0" err="1"/>
              <a:t>every-day</a:t>
            </a:r>
            <a:r>
              <a:rPr lang="fi-FI" altLang="fi-FI" dirty="0"/>
              <a:t> </a:t>
            </a:r>
            <a:r>
              <a:rPr lang="fi-FI" altLang="fi-FI" dirty="0" err="1"/>
              <a:t>concepts</a:t>
            </a:r>
            <a:r>
              <a:rPr lang="fi-FI" altLang="fi-FI" dirty="0"/>
              <a:t>. </a:t>
            </a:r>
            <a:r>
              <a:rPr lang="en-US" altLang="fi-FI" dirty="0"/>
              <a:t>Instead of particular readings, we might symbolize the modality itself simply with an abstract box  (though von Wright himself does not do  so). </a:t>
            </a:r>
          </a:p>
          <a:p>
            <a:r>
              <a:rPr lang="en-US" altLang="fi-FI" dirty="0"/>
              <a:t>	</a:t>
            </a:r>
            <a:r>
              <a:rPr lang="en-US" altLang="fi-FI" dirty="0" err="1"/>
              <a:t>Aho</a:t>
            </a:r>
            <a:r>
              <a:rPr lang="en-US" altLang="fi-FI" dirty="0"/>
              <a:t> </a:t>
            </a:r>
            <a:r>
              <a:rPr lang="en-US" altLang="fi-FI" dirty="0" err="1"/>
              <a:t>Tuomo</a:t>
            </a:r>
            <a:r>
              <a:rPr lang="en-US" altLang="fi-FI" dirty="0"/>
              <a:t>, “The Birth of General Modal Logic”, an unpublished manuscript 2003.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n numeron paikkamerkki 5">
            <a:extLst>
              <a:ext uri="{FF2B5EF4-FFF2-40B4-BE49-F238E27FC236}">
                <a16:creationId xmlns:a16="http://schemas.microsoft.com/office/drawing/2014/main" id="{F4AA399F-9F77-4A7F-8AE2-386D4C367196}"/>
              </a:ext>
            </a:extLst>
          </p:cNvPr>
          <p:cNvSpPr>
            <a:spLocks noGrp="1"/>
          </p:cNvSpPr>
          <p:nvPr>
            <p:ph type="sldNum" sz="quarter" idx="12"/>
          </p:nvPr>
        </p:nvSpPr>
        <p:spPr/>
        <p:txBody>
          <a:bodyPr/>
          <a:lstStyle/>
          <a:p>
            <a:fld id="{D4319B74-03F5-41C0-A00F-8C385B620A92}" type="slidenum">
              <a:rPr lang="en-US" altLang="fi-FI"/>
              <a:pPr/>
              <a:t>9</a:t>
            </a:fld>
            <a:endParaRPr lang="en-US" altLang="fi-FI"/>
          </a:p>
        </p:txBody>
      </p:sp>
      <p:sp>
        <p:nvSpPr>
          <p:cNvPr id="121858" name="Rectangle 2">
            <a:extLst>
              <a:ext uri="{FF2B5EF4-FFF2-40B4-BE49-F238E27FC236}">
                <a16:creationId xmlns:a16="http://schemas.microsoft.com/office/drawing/2014/main" id="{112EAE35-2826-43B7-ADDB-B4A767821804}"/>
              </a:ext>
            </a:extLst>
          </p:cNvPr>
          <p:cNvSpPr>
            <a:spLocks noGrp="1" noChangeArrowheads="1"/>
          </p:cNvSpPr>
          <p:nvPr>
            <p:ph type="title"/>
          </p:nvPr>
        </p:nvSpPr>
        <p:spPr/>
        <p:txBody>
          <a:bodyPr/>
          <a:lstStyle/>
          <a:p>
            <a:r>
              <a:rPr lang="fi-FI" altLang="fi-FI"/>
              <a:t>von Wrightin merkityksestä modaalilogiikassa 1</a:t>
            </a:r>
            <a:endParaRPr lang="en-GB" altLang="fi-FI"/>
          </a:p>
        </p:txBody>
      </p:sp>
      <p:sp>
        <p:nvSpPr>
          <p:cNvPr id="121859" name="Rectangle 3">
            <a:extLst>
              <a:ext uri="{FF2B5EF4-FFF2-40B4-BE49-F238E27FC236}">
                <a16:creationId xmlns:a16="http://schemas.microsoft.com/office/drawing/2014/main" id="{906F124C-E5A1-453A-A81D-BE85F054A8CB}"/>
              </a:ext>
            </a:extLst>
          </p:cNvPr>
          <p:cNvSpPr>
            <a:spLocks noGrp="1" noChangeArrowheads="1"/>
          </p:cNvSpPr>
          <p:nvPr>
            <p:ph type="body" idx="1"/>
          </p:nvPr>
        </p:nvSpPr>
        <p:spPr/>
        <p:txBody>
          <a:bodyPr/>
          <a:lstStyle/>
          <a:p>
            <a:pPr>
              <a:buFont typeface="Wingdings" panose="05000000000000000000" pitchFamily="2" charset="2"/>
              <a:buNone/>
            </a:pPr>
            <a:r>
              <a:rPr lang="fi-FI" altLang="fi-FI" dirty="0">
                <a:cs typeface="Times New Roman" panose="02020603050405020304" pitchFamily="18" charset="0"/>
              </a:rPr>
              <a:t>	</a:t>
            </a:r>
            <a:r>
              <a:rPr lang="fi-FI" altLang="fi-FI" sz="2400" dirty="0">
                <a:cs typeface="Times New Roman" panose="02020603050405020304" pitchFamily="18" charset="0"/>
              </a:rPr>
              <a:t>“</a:t>
            </a:r>
            <a:r>
              <a:rPr lang="fi-FI" altLang="fi-FI" sz="2400" dirty="0" err="1">
                <a:cs typeface="Times New Roman" panose="02020603050405020304" pitchFamily="18" charset="0"/>
              </a:rPr>
              <a:t>During</a:t>
            </a:r>
            <a:r>
              <a:rPr lang="fi-FI" altLang="fi-FI" sz="2400" dirty="0">
                <a:cs typeface="Times New Roman" panose="02020603050405020304" pitchFamily="18" charset="0"/>
              </a:rPr>
              <a:t> </a:t>
            </a:r>
            <a:r>
              <a:rPr lang="fi-FI" altLang="fi-FI" sz="2400" dirty="0" err="1">
                <a:cs typeface="Times New Roman" panose="02020603050405020304" pitchFamily="18" charset="0"/>
              </a:rPr>
              <a:t>this</a:t>
            </a:r>
            <a:r>
              <a:rPr lang="fi-FI" altLang="fi-FI" sz="2400" dirty="0">
                <a:cs typeface="Times New Roman" panose="02020603050405020304" pitchFamily="18" charset="0"/>
              </a:rPr>
              <a:t> </a:t>
            </a:r>
            <a:r>
              <a:rPr lang="fi-FI" altLang="fi-FI" sz="2400" dirty="0" err="1">
                <a:cs typeface="Times New Roman" panose="02020603050405020304" pitchFamily="18" charset="0"/>
              </a:rPr>
              <a:t>period</a:t>
            </a:r>
            <a:r>
              <a:rPr lang="fi-FI" altLang="fi-FI" sz="2400" dirty="0">
                <a:cs typeface="Times New Roman" panose="02020603050405020304" pitchFamily="18" charset="0"/>
              </a:rPr>
              <a:t> [in Cambridge] he ... </a:t>
            </a:r>
            <a:r>
              <a:rPr lang="fi-FI" altLang="fi-FI" sz="2400" dirty="0" err="1">
                <a:cs typeface="Times New Roman" panose="02020603050405020304" pitchFamily="18" charset="0"/>
              </a:rPr>
              <a:t>also</a:t>
            </a:r>
            <a:r>
              <a:rPr lang="fi-FI" altLang="fi-FI" sz="2400" dirty="0">
                <a:cs typeface="Times New Roman" panose="02020603050405020304" pitchFamily="18" charset="0"/>
              </a:rPr>
              <a:t> </a:t>
            </a:r>
            <a:r>
              <a:rPr lang="fi-FI" altLang="fi-FI" sz="2400" dirty="0" err="1">
                <a:cs typeface="Times New Roman" panose="02020603050405020304" pitchFamily="18" charset="0"/>
              </a:rPr>
              <a:t>pursued</a:t>
            </a:r>
            <a:r>
              <a:rPr lang="fi-FI" altLang="fi-FI" sz="2400" dirty="0">
                <a:cs typeface="Times New Roman" panose="02020603050405020304" pitchFamily="18" charset="0"/>
              </a:rPr>
              <a:t> a </a:t>
            </a:r>
            <a:r>
              <a:rPr lang="fi-FI" altLang="fi-FI" sz="2400" dirty="0" err="1">
                <a:cs typeface="Times New Roman" panose="02020603050405020304" pitchFamily="18" charset="0"/>
              </a:rPr>
              <a:t>new</a:t>
            </a:r>
            <a:r>
              <a:rPr lang="fi-FI" altLang="fi-FI" sz="2400" dirty="0">
                <a:cs typeface="Times New Roman" panose="02020603050405020304" pitchFamily="18" charset="0"/>
              </a:rPr>
              <a:t> </a:t>
            </a:r>
            <a:r>
              <a:rPr lang="fi-FI" altLang="fi-FI" sz="2400" dirty="0" err="1">
                <a:cs typeface="Times New Roman" panose="02020603050405020304" pitchFamily="18" charset="0"/>
              </a:rPr>
              <a:t>interest</a:t>
            </a:r>
            <a:r>
              <a:rPr lang="fi-FI" altLang="fi-FI" sz="2400" dirty="0">
                <a:cs typeface="Times New Roman" panose="02020603050405020304" pitchFamily="18" charset="0"/>
              </a:rPr>
              <a:t> in </a:t>
            </a:r>
            <a:r>
              <a:rPr lang="fi-FI" altLang="fi-FI" sz="2400" dirty="0" err="1">
                <a:cs typeface="Times New Roman" panose="02020603050405020304" pitchFamily="18" charset="0"/>
              </a:rPr>
              <a:t>modal</a:t>
            </a:r>
            <a:r>
              <a:rPr lang="fi-FI" altLang="fi-FI" sz="2400" dirty="0">
                <a:cs typeface="Times New Roman" panose="02020603050405020304" pitchFamily="18" charset="0"/>
              </a:rPr>
              <a:t> and </a:t>
            </a:r>
            <a:r>
              <a:rPr lang="fi-FI" altLang="fi-FI" sz="2400" dirty="0" err="1">
                <a:cs typeface="Times New Roman" panose="02020603050405020304" pitchFamily="18" charset="0"/>
              </a:rPr>
              <a:t>deontic</a:t>
            </a:r>
            <a:r>
              <a:rPr lang="fi-FI" altLang="fi-FI" sz="2400" dirty="0">
                <a:cs typeface="Times New Roman" panose="02020603050405020304" pitchFamily="18" charset="0"/>
              </a:rPr>
              <a:t> </a:t>
            </a:r>
            <a:r>
              <a:rPr lang="fi-FI" altLang="fi-FI" sz="2400" dirty="0" err="1">
                <a:cs typeface="Times New Roman" panose="02020603050405020304" pitchFamily="18" charset="0"/>
              </a:rPr>
              <a:t>logic</a:t>
            </a:r>
            <a:r>
              <a:rPr lang="fi-FI" altLang="fi-FI" sz="2400" dirty="0">
                <a:cs typeface="Times New Roman" panose="02020603050405020304" pitchFamily="18" charset="0"/>
              </a:rPr>
              <a:t> - a </a:t>
            </a:r>
            <a:r>
              <a:rPr lang="fi-FI" altLang="fi-FI" sz="2400" dirty="0" err="1">
                <a:cs typeface="Times New Roman" panose="02020603050405020304" pitchFamily="18" charset="0"/>
              </a:rPr>
              <a:t>subject</a:t>
            </a:r>
            <a:r>
              <a:rPr lang="fi-FI" altLang="fi-FI" sz="2400" dirty="0">
                <a:cs typeface="Times New Roman" panose="02020603050405020304" pitchFamily="18" charset="0"/>
              </a:rPr>
              <a:t> he </a:t>
            </a:r>
            <a:r>
              <a:rPr lang="fi-FI" altLang="fi-FI" sz="2400" dirty="0" err="1">
                <a:cs typeface="Times New Roman" panose="02020603050405020304" pitchFamily="18" charset="0"/>
              </a:rPr>
              <a:t>virtually</a:t>
            </a:r>
            <a:r>
              <a:rPr lang="fi-FI" altLang="fi-FI" sz="2400" dirty="0">
                <a:cs typeface="Times New Roman" panose="02020603050405020304" pitchFamily="18" charset="0"/>
              </a:rPr>
              <a:t> </a:t>
            </a:r>
            <a:r>
              <a:rPr lang="fi-FI" altLang="fi-FI" sz="2400" dirty="0" err="1">
                <a:cs typeface="Times New Roman" panose="02020603050405020304" pitchFamily="18" charset="0"/>
              </a:rPr>
              <a:t>invented</a:t>
            </a:r>
            <a:r>
              <a:rPr lang="fi-FI" altLang="fi-FI" sz="2400" dirty="0">
                <a:cs typeface="Times New Roman" panose="02020603050405020304" pitchFamily="18" charset="0"/>
              </a:rPr>
              <a:t>.” </a:t>
            </a:r>
          </a:p>
          <a:p>
            <a:pPr lvl="2">
              <a:buFontTx/>
              <a:buNone/>
            </a:pPr>
            <a:r>
              <a:rPr lang="fi-FI" altLang="fi-FI" sz="2400" dirty="0">
                <a:cs typeface="Times New Roman" panose="02020603050405020304" pitchFamily="18" charset="0"/>
              </a:rPr>
              <a:t>	P.M.S. </a:t>
            </a:r>
            <a:r>
              <a:rPr lang="fi-FI" altLang="fi-FI" sz="2400" dirty="0" err="1">
                <a:cs typeface="Times New Roman" panose="02020603050405020304" pitchFamily="18" charset="0"/>
              </a:rPr>
              <a:t>Hacker</a:t>
            </a:r>
            <a:r>
              <a:rPr lang="fi-FI" altLang="fi-FI" sz="2400" dirty="0">
                <a:cs typeface="Times New Roman" panose="02020603050405020304" pitchFamily="18" charset="0"/>
              </a:rPr>
              <a:t>, von </a:t>
            </a:r>
            <a:r>
              <a:rPr lang="fi-FI" altLang="fi-FI" sz="2400" dirty="0" err="1">
                <a:cs typeface="Times New Roman" panose="02020603050405020304" pitchFamily="18" charset="0"/>
              </a:rPr>
              <a:t>Wright’s</a:t>
            </a:r>
            <a:r>
              <a:rPr lang="fi-FI" altLang="fi-FI" sz="2400" dirty="0">
                <a:cs typeface="Times New Roman" panose="02020603050405020304" pitchFamily="18" charset="0"/>
              </a:rPr>
              <a:t> </a:t>
            </a:r>
            <a:r>
              <a:rPr lang="fi-FI" altLang="fi-FI" sz="2400" dirty="0" err="1">
                <a:cs typeface="Times New Roman" panose="02020603050405020304" pitchFamily="18" charset="0"/>
              </a:rPr>
              <a:t>obituary</a:t>
            </a:r>
            <a:r>
              <a:rPr lang="fi-FI" altLang="fi-FI" sz="2400" dirty="0">
                <a:cs typeface="Times New Roman" panose="02020603050405020304" pitchFamily="18" charset="0"/>
              </a:rPr>
              <a:t> (</a:t>
            </a:r>
            <a:r>
              <a:rPr lang="fi-FI" altLang="fi-FI" sz="2400" dirty="0" err="1">
                <a:cs typeface="Times New Roman" panose="02020603050405020304" pitchFamily="18" charset="0"/>
              </a:rPr>
              <a:t>The</a:t>
            </a:r>
            <a:r>
              <a:rPr lang="fi-FI" altLang="fi-FI" sz="2400" dirty="0">
                <a:cs typeface="Times New Roman" panose="02020603050405020304" pitchFamily="18" charset="0"/>
              </a:rPr>
              <a:t> Guardian, </a:t>
            </a:r>
            <a:r>
              <a:rPr lang="fi-FI" altLang="fi-FI" sz="2400" dirty="0" err="1">
                <a:cs typeface="Times New Roman" panose="02020603050405020304" pitchFamily="18" charset="0"/>
              </a:rPr>
              <a:t>July</a:t>
            </a:r>
            <a:r>
              <a:rPr lang="fi-FI" altLang="fi-FI" sz="2400" dirty="0">
                <a:cs typeface="Times New Roman" panose="02020603050405020304" pitchFamily="18" charset="0"/>
              </a:rPr>
              <a:t> 4, 2003)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ia">
  <a:themeElements>
    <a:clrScheme name="Gal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877</TotalTime>
  <Words>1546</Words>
  <Application>Microsoft Office PowerPoint</Application>
  <PresentationFormat>Laajakuva</PresentationFormat>
  <Paragraphs>93</Paragraphs>
  <Slides>19</Slides>
  <Notes>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19</vt:i4>
      </vt:variant>
    </vt:vector>
  </HeadingPairs>
  <TitlesOfParts>
    <vt:vector size="26" baseType="lpstr">
      <vt:lpstr>Gill Sans MT</vt:lpstr>
      <vt:lpstr>Euphemia</vt:lpstr>
      <vt:lpstr>TimesNewRomanPSMT</vt:lpstr>
      <vt:lpstr>Verdana</vt:lpstr>
      <vt:lpstr>Wingdings</vt:lpstr>
      <vt:lpstr>Arial</vt:lpstr>
      <vt:lpstr>Galleria</vt:lpstr>
      <vt:lpstr>MAHDOLLISET MAAILMAT</vt:lpstr>
      <vt:lpstr>Motto</vt:lpstr>
      <vt:lpstr>Modaalilogiikan uudelleen syntyminen</vt:lpstr>
      <vt:lpstr>Mahdollisten maailmojen semantiikka </vt:lpstr>
      <vt:lpstr>1951</vt:lpstr>
      <vt:lpstr>von Wrightin 4 pääteemaa modaalilogiikassa</vt:lpstr>
      <vt:lpstr>An Essay in Modal Logic</vt:lpstr>
      <vt:lpstr>Tuomo Aho</vt:lpstr>
      <vt:lpstr>von Wrightin merkityksestä modaalilogiikassa 1</vt:lpstr>
      <vt:lpstr>von Wrightin merkityksestä modaalilogiikassa 2</vt:lpstr>
      <vt:lpstr>Teorian yleistäminen</vt:lpstr>
      <vt:lpstr>Täysi-ikäisyys</vt:lpstr>
      <vt:lpstr>Hintikka 1957a 1</vt:lpstr>
      <vt:lpstr>Hintikka 1957a 2</vt:lpstr>
      <vt:lpstr>Hintikka 1957a 3</vt:lpstr>
      <vt:lpstr>Hintikka 2006</vt:lpstr>
      <vt:lpstr>Hintikka 2006, 2</vt:lpstr>
      <vt:lpstr>KIRJALLISUUTTA</vt:lpstr>
      <vt:lpstr>KIRJALLISUUTTA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 ja kuva -asettelu</dc:title>
  <dc:creator>Ilpo Halonen</dc:creator>
  <cp:lastModifiedBy>Halonen, Ilpo T</cp:lastModifiedBy>
  <cp:revision>15</cp:revision>
  <dcterms:created xsi:type="dcterms:W3CDTF">2021-09-02T15:33:01Z</dcterms:created>
  <dcterms:modified xsi:type="dcterms:W3CDTF">2023-10-08T11:19:06Z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