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87" r:id="rId4"/>
  </p:sldMasterIdLst>
  <p:notesMasterIdLst>
    <p:notesMasterId r:id="rId20"/>
  </p:notesMasterIdLst>
  <p:handoutMasterIdLst>
    <p:handoutMasterId r:id="rId21"/>
  </p:handoutMasterIdLst>
  <p:sldIdLst>
    <p:sldId id="256" r:id="rId5"/>
    <p:sldId id="277" r:id="rId6"/>
    <p:sldId id="291" r:id="rId7"/>
    <p:sldId id="384" r:id="rId8"/>
    <p:sldId id="436" r:id="rId9"/>
    <p:sldId id="279" r:id="rId10"/>
    <p:sldId id="280" r:id="rId11"/>
    <p:sldId id="395" r:id="rId12"/>
    <p:sldId id="281" r:id="rId13"/>
    <p:sldId id="428" r:id="rId14"/>
    <p:sldId id="433" r:id="rId15"/>
    <p:sldId id="434" r:id="rId16"/>
    <p:sldId id="435" r:id="rId17"/>
    <p:sldId id="364" r:id="rId18"/>
    <p:sldId id="329" r:id="rId19"/>
  </p:sldIdLst>
  <p:sldSz cx="12192000" cy="6858000"/>
  <p:notesSz cx="6858000" cy="9144000"/>
  <p:embeddedFontLst>
    <p:embeddedFont>
      <p:font typeface="Euphemia" panose="020B0503040102020104" pitchFamily="34" charset="0"/>
      <p:regular r:id="rId22"/>
    </p:embeddedFont>
    <p:embeddedFont>
      <p:font typeface="Gill Sans MT" panose="020B0502020104020203" pitchFamily="34" charset="0"/>
      <p:regular r:id="rId23"/>
      <p:bold r:id="rId24"/>
      <p:italic r:id="rId25"/>
      <p:boldItalic r:id="rId26"/>
    </p:embeddedFont>
    <p:embeddedFont>
      <p:font typeface="Verdana" panose="020B0604030504040204" pitchFamily="34" charset="0"/>
      <p:regular r:id="rId27"/>
      <p:bold r:id="rId28"/>
      <p:italic r:id="rId29"/>
      <p:boldItalic r:id="rId3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4098" y="12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font" Target="fonts/font5.fntdata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font" Target="fonts/font4.fntdata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8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3.fntdata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font" Target="fonts/font9.fntdata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lpo Halonen" userId="9cf957c2b54dfd88" providerId="LiveId" clId="{137B6470-8026-4CA1-BD23-23DCBEA9DA58}"/>
    <pc:docChg chg="modSld">
      <pc:chgData name="Ilpo Halonen" userId="9cf957c2b54dfd88" providerId="LiveId" clId="{137B6470-8026-4CA1-BD23-23DCBEA9DA58}" dt="2023-10-08T11:20:27.037" v="1" actId="20577"/>
      <pc:docMkLst>
        <pc:docMk/>
      </pc:docMkLst>
      <pc:sldChg chg="modSp mod">
        <pc:chgData name="Ilpo Halonen" userId="9cf957c2b54dfd88" providerId="LiveId" clId="{137B6470-8026-4CA1-BD23-23DCBEA9DA58}" dt="2023-10-08T11:20:27.037" v="1" actId="20577"/>
        <pc:sldMkLst>
          <pc:docMk/>
          <pc:sldMk cId="1652133998" sldId="256"/>
        </pc:sldMkLst>
        <pc:spChg chg="mod">
          <ac:chgData name="Ilpo Halonen" userId="9cf957c2b54dfd88" providerId="LiveId" clId="{137B6470-8026-4CA1-BD23-23DCBEA9DA58}" dt="2023-10-08T11:20:27.037" v="1" actId="20577"/>
          <ac:spMkLst>
            <pc:docMk/>
            <pc:sldMk cId="1652133998" sldId="256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9F22C6E-3723-4E9D-B715-B4CDC02E973B}" type="datetime1">
              <a:rPr lang="fi-FI" smtClean="0"/>
              <a:t>8.10.2023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6834459-7356-44BF-850D-8B30C4FB3B6B}" type="slidenum">
              <a:rPr lang="fi-FI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1D3A6E1-5FB9-4169-8457-B5F4CF297F11}" type="datetime1">
              <a:rPr lang="fi-FI" noProof="0" smtClean="0"/>
              <a:t>8.10.2023</a:t>
            </a:fld>
            <a:endParaRPr lang="fi-FI" noProof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A3C37BE-C303-496D-B5CD-85F2937540FC}" type="slidenum">
              <a:rPr lang="fi-FI" noProof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i-FI" b="1" i="1">
                <a:latin typeface="Arial" pitchFamily="34" charset="0"/>
                <a:cs typeface="Arial" pitchFamily="34" charset="0"/>
              </a:rPr>
              <a:t>MUISTIINPANO:</a:t>
            </a:r>
          </a:p>
          <a:p>
            <a:pPr rtl="0"/>
            <a:r>
              <a:rPr lang="fi-FI" i="1">
                <a:latin typeface="Arial" pitchFamily="34" charset="0"/>
                <a:cs typeface="Arial" pitchFamily="34" charset="0"/>
              </a:rPr>
              <a:t>Jos haluat muuttaa tämän dian kuvaa, valitse kuva ja poista se. Napsauta sitten paikkamerkissä olevaa kuvan kuvaketta, niin pääset lisäämään oman kuvasi.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pPr rtl="0"/>
            <a:endParaRPr lang="fi-FI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pPr rtl="0"/>
            <a:fld id="{0FF54DE5-C571-48E8-A5BC-B369434E2F44}" type="slidenum">
              <a:rPr lang="fi-FI" noProof="0" smtClean="0"/>
              <a:pPr/>
              <a:t>‹#›</a:t>
            </a:fld>
            <a:endParaRPr lang="fi-FI" noProof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359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fi-FI" noProof="0" smtClean="0"/>
              <a:pPr/>
              <a:t>‹#›</a:t>
            </a:fld>
            <a:endParaRPr lang="fi-FI" noProof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98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fi-FI" noProof="0" smtClean="0"/>
              <a:pPr/>
              <a:t>‹#›</a:t>
            </a:fld>
            <a:endParaRPr lang="fi-FI" noProof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449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Otsikkodia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>
              <a:defRPr sz="4400" cap="all" baseline="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i-FI" noProof="0"/>
              <a:t>Muokkaa alaotsikon perustyyliä napsautt.</a:t>
            </a:r>
          </a:p>
        </p:txBody>
      </p:sp>
      <p:sp>
        <p:nvSpPr>
          <p:cNvPr id="11" name="Kuvan paikkamerkki 10" descr="Tyhjä paikkamerkki kuvan lisäämistä varten. Napsauta paikkamerkkiä ja valitse kuva, jonka haluat lisätä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00483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Otsikko, ClipArt-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C32660-216F-4D6D-841D-50260F388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533400"/>
            <a:ext cx="10261600" cy="114300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Online-näköistiedoston paikkamerkki 2">
            <a:extLst>
              <a:ext uri="{FF2B5EF4-FFF2-40B4-BE49-F238E27FC236}">
                <a16:creationId xmlns:a16="http://schemas.microsoft.com/office/drawing/2014/main" id="{FC3B1B86-D96C-4EA2-B871-16F5465118A5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1016000" y="1905000"/>
            <a:ext cx="5029200" cy="4038600"/>
          </a:xfrm>
        </p:spPr>
        <p:txBody>
          <a:bodyPr/>
          <a:lstStyle/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339B9B1-73B7-44FF-BFBA-80656863E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8400" y="1905000"/>
            <a:ext cx="5029200" cy="40386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CC4D03B-A4B7-45BF-99A3-C264C1BC4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6000" y="6391275"/>
            <a:ext cx="2743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E2E7624-6D6D-4385-95DE-F4C99A29F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70400" y="6403975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BDBEE89-09D2-4CFE-B9D7-8B9A6369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40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925EE1E-B4CC-47CD-BA28-D4D714EFE841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001747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fi-FI" noProof="0" smtClean="0"/>
              <a:t>‹#›</a:t>
            </a:fld>
            <a:endParaRPr lang="fi-FI" noProof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51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fi-FI" noProof="0" smtClean="0"/>
              <a:t>‹#›</a:t>
            </a:fld>
            <a:endParaRPr lang="fi-FI" noProof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25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fi-FI" noProof="0" smtClean="0"/>
              <a:pPr/>
              <a:t>‹#›</a:t>
            </a:fld>
            <a:endParaRPr lang="fi-FI" noProof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790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fi-FI" noProof="0" smtClean="0"/>
              <a:t>‹#›</a:t>
            </a:fld>
            <a:endParaRPr lang="fi-FI" noProof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4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fi-FI" noProof="0" smtClean="0"/>
              <a:t>‹#›</a:t>
            </a:fld>
            <a:endParaRPr lang="fi-FI" noProof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07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32172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fi-FI" noProof="0" smtClean="0"/>
              <a:pPr/>
              <a:t>‹#›</a:t>
            </a:fld>
            <a:endParaRPr lang="fi-FI" noProof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35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pPr rtl="0"/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pPr rtl="0"/>
            <a:endParaRPr lang="fi-FI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fi-FI" noProof="0" smtClean="0"/>
              <a:pPr/>
              <a:t>‹#›</a:t>
            </a:fld>
            <a:endParaRPr lang="fi-FI" noProof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285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i-FI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rtl="0"/>
            <a:fld id="{0FF54DE5-C571-48E8-A5BC-B369434E2F44}" type="slidenum">
              <a:rPr lang="fi-FI" noProof="0" smtClean="0"/>
              <a:pPr/>
              <a:t>‹#›</a:t>
            </a:fld>
            <a:endParaRPr lang="fi-FI" noProof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90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ctrTitle"/>
          </p:nvPr>
        </p:nvSpPr>
        <p:spPr/>
        <p:txBody>
          <a:bodyPr rtlCol="0" anchor="ctr">
            <a:normAutofit/>
          </a:bodyPr>
          <a:lstStyle/>
          <a:p>
            <a:pPr rtl="0"/>
            <a:r>
              <a:rPr lang="fi-FI" dirty="0"/>
              <a:t>MAHDOLLISET MAAILMAT, osa 2 </a:t>
            </a:r>
          </a:p>
        </p:txBody>
      </p:sp>
      <p:sp>
        <p:nvSpPr>
          <p:cNvPr id="7" name="Alaotsikko 6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fi-FI" dirty="0">
                <a:latin typeface="Verdana" panose="020B0604030504040204" pitchFamily="34" charset="0"/>
                <a:ea typeface="Verdana" panose="020B0604030504040204" pitchFamily="34" charset="0"/>
              </a:rPr>
              <a:t>Infoisku 8 / Syksy 2023</a:t>
            </a:r>
          </a:p>
        </p:txBody>
      </p:sp>
      <p:pic>
        <p:nvPicPr>
          <p:cNvPr id="4" name="Kuvan paikkamerkki 3" descr="Avoin kirja pöydällä, taustalla sumennettuja hyllyjä, joissa kirjoja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5" r="88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A04B502-6CAD-46A3-95D7-B48621D8D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E5F4-230B-41D3-852E-F42463297F8B}" type="slidenum">
              <a:rPr lang="en-US" altLang="fi-FI"/>
              <a:pPr/>
              <a:t>10</a:t>
            </a:fld>
            <a:endParaRPr lang="en-US" altLang="fi-FI"/>
          </a:p>
        </p:txBody>
      </p:sp>
      <p:sp>
        <p:nvSpPr>
          <p:cNvPr id="263170" name="Rectangle 2">
            <a:extLst>
              <a:ext uri="{FF2B5EF4-FFF2-40B4-BE49-F238E27FC236}">
                <a16:creationId xmlns:a16="http://schemas.microsoft.com/office/drawing/2014/main" id="{906025ED-2A52-4C54-9581-1DF841DCC0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Propositionaalisten asenteiden logiikasta</a:t>
            </a:r>
            <a:endParaRPr lang="en-US" altLang="fi-FI"/>
          </a:p>
        </p:txBody>
      </p:sp>
      <p:sp>
        <p:nvSpPr>
          <p:cNvPr id="263171" name="Rectangle 3">
            <a:extLst>
              <a:ext uri="{FF2B5EF4-FFF2-40B4-BE49-F238E27FC236}">
                <a16:creationId xmlns:a16="http://schemas.microsoft.com/office/drawing/2014/main" id="{7E11F11C-BAAC-41EF-BC06-F1B024BBAC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fi-FI" dirty="0"/>
              <a:t>	</a:t>
            </a:r>
            <a:r>
              <a:rPr lang="en-US" altLang="fi-FI" dirty="0" err="1"/>
              <a:t>Asenneoperaattoreita</a:t>
            </a:r>
            <a:r>
              <a:rPr lang="en-US" altLang="fi-FI" dirty="0"/>
              <a:t>, </a:t>
            </a:r>
            <a:r>
              <a:rPr lang="en-US" altLang="fi-FI" dirty="0" err="1"/>
              <a:t>joita</a:t>
            </a:r>
            <a:r>
              <a:rPr lang="en-US" altLang="fi-FI" dirty="0"/>
              <a:t> </a:t>
            </a:r>
            <a:r>
              <a:rPr lang="en-US" altLang="fi-FI" dirty="0" err="1"/>
              <a:t>kirjallisuudessa</a:t>
            </a:r>
            <a:r>
              <a:rPr lang="en-US" altLang="fi-FI" dirty="0"/>
              <a:t> on </a:t>
            </a:r>
            <a:r>
              <a:rPr lang="en-US" altLang="fi-FI" dirty="0" err="1"/>
              <a:t>käsitelty</a:t>
            </a:r>
            <a:r>
              <a:rPr lang="en-US" altLang="fi-FI" dirty="0"/>
              <a:t> </a:t>
            </a:r>
            <a:r>
              <a:rPr lang="en-US" altLang="fi-FI" dirty="0" err="1"/>
              <a:t>loogisesti</a:t>
            </a:r>
            <a:r>
              <a:rPr lang="en-US" altLang="fi-FI" dirty="0"/>
              <a:t>:</a:t>
            </a:r>
          </a:p>
          <a:p>
            <a:pPr>
              <a:spcBef>
                <a:spcPts val="0"/>
              </a:spcBef>
            </a:pPr>
            <a:r>
              <a:rPr lang="en-US" altLang="fi-FI" i="1" dirty="0"/>
              <a:t>a </a:t>
            </a:r>
            <a:r>
              <a:rPr lang="en-US" altLang="fi-FI" dirty="0" err="1"/>
              <a:t>tietää</a:t>
            </a:r>
            <a:r>
              <a:rPr lang="en-US" altLang="fi-FI" dirty="0"/>
              <a:t>  </a:t>
            </a:r>
            <a:r>
              <a:rPr lang="en-US" altLang="fi-FI" dirty="0" err="1"/>
              <a:t>että</a:t>
            </a:r>
            <a:r>
              <a:rPr lang="en-US" altLang="fi-FI" dirty="0"/>
              <a:t> </a:t>
            </a:r>
            <a:r>
              <a:rPr lang="en-US" altLang="fi-FI" i="1" dirty="0"/>
              <a:t>A</a:t>
            </a:r>
            <a:r>
              <a:rPr lang="en-US" altLang="fi-FI" dirty="0"/>
              <a:t>, </a:t>
            </a:r>
            <a:r>
              <a:rPr lang="en-US" altLang="fi-FI" dirty="0" err="1"/>
              <a:t>eli</a:t>
            </a:r>
            <a:r>
              <a:rPr lang="en-US" altLang="fi-FI" dirty="0"/>
              <a:t> </a:t>
            </a:r>
            <a:r>
              <a:rPr lang="en-US" altLang="fi-FI" dirty="0" err="1"/>
              <a:t>K</a:t>
            </a:r>
            <a:r>
              <a:rPr lang="en-US" altLang="fi-FI" i="1" baseline="-25000" dirty="0" err="1"/>
              <a:t>a</a:t>
            </a:r>
            <a:r>
              <a:rPr lang="en-US" altLang="fi-FI" i="1" dirty="0" err="1"/>
              <a:t>A</a:t>
            </a:r>
            <a:br>
              <a:rPr lang="en-US" altLang="fi-FI" i="1" dirty="0"/>
            </a:br>
            <a:r>
              <a:rPr lang="en-US" altLang="fi-FI" i="1" dirty="0"/>
              <a:t>a </a:t>
            </a:r>
            <a:r>
              <a:rPr lang="en-US" altLang="fi-FI" dirty="0" err="1"/>
              <a:t>uskoo</a:t>
            </a:r>
            <a:r>
              <a:rPr lang="en-US" altLang="fi-FI" dirty="0"/>
              <a:t> </a:t>
            </a:r>
            <a:r>
              <a:rPr lang="en-US" altLang="fi-FI" dirty="0" err="1"/>
              <a:t>että</a:t>
            </a:r>
            <a:r>
              <a:rPr lang="en-US" altLang="fi-FI" dirty="0"/>
              <a:t> </a:t>
            </a:r>
            <a:r>
              <a:rPr lang="en-US" altLang="fi-FI" i="1" dirty="0"/>
              <a:t>A</a:t>
            </a:r>
            <a:r>
              <a:rPr lang="en-US" altLang="fi-FI" dirty="0"/>
              <a:t>, </a:t>
            </a:r>
            <a:r>
              <a:rPr lang="en-US" altLang="fi-FI" dirty="0" err="1"/>
              <a:t>eli</a:t>
            </a:r>
            <a:r>
              <a:rPr lang="en-US" altLang="fi-FI" dirty="0"/>
              <a:t> </a:t>
            </a:r>
            <a:r>
              <a:rPr lang="en-US" altLang="fi-FI" dirty="0" err="1"/>
              <a:t>B</a:t>
            </a:r>
            <a:r>
              <a:rPr lang="en-US" altLang="fi-FI" i="1" baseline="-25000" dirty="0" err="1"/>
              <a:t>a</a:t>
            </a:r>
            <a:r>
              <a:rPr lang="en-US" altLang="fi-FI" i="1" dirty="0" err="1"/>
              <a:t>A</a:t>
            </a:r>
            <a:br>
              <a:rPr lang="en-US" altLang="fi-FI" i="1" dirty="0"/>
            </a:br>
            <a:r>
              <a:rPr lang="en-US" altLang="fi-FI" i="1" dirty="0"/>
              <a:t>a </a:t>
            </a:r>
            <a:r>
              <a:rPr lang="en-US" altLang="fi-FI" dirty="0" err="1"/>
              <a:t>havaitsee</a:t>
            </a:r>
            <a:r>
              <a:rPr lang="en-US" altLang="fi-FI" dirty="0"/>
              <a:t> </a:t>
            </a:r>
            <a:r>
              <a:rPr lang="en-US" altLang="fi-FI" dirty="0" err="1"/>
              <a:t>että</a:t>
            </a:r>
            <a:r>
              <a:rPr lang="en-US" altLang="fi-FI" dirty="0"/>
              <a:t> </a:t>
            </a:r>
            <a:r>
              <a:rPr lang="en-US" altLang="fi-FI" i="1" dirty="0"/>
              <a:t>A</a:t>
            </a:r>
            <a:r>
              <a:rPr lang="en-US" altLang="fi-FI" dirty="0"/>
              <a:t>, </a:t>
            </a:r>
            <a:r>
              <a:rPr lang="en-US" altLang="fi-FI" dirty="0" err="1"/>
              <a:t>eli</a:t>
            </a:r>
            <a:r>
              <a:rPr lang="en-US" altLang="fi-FI" dirty="0"/>
              <a:t> </a:t>
            </a:r>
            <a:r>
              <a:rPr lang="en-US" altLang="fi-FI" dirty="0" err="1"/>
              <a:t>P</a:t>
            </a:r>
            <a:r>
              <a:rPr lang="en-US" altLang="fi-FI" i="1" baseline="-25000" dirty="0" err="1"/>
              <a:t>a</a:t>
            </a:r>
            <a:r>
              <a:rPr lang="en-US" altLang="fi-FI" i="1" dirty="0" err="1"/>
              <a:t>A</a:t>
            </a:r>
            <a:br>
              <a:rPr lang="en-US" altLang="fi-FI" i="1" dirty="0"/>
            </a:br>
            <a:r>
              <a:rPr lang="en-US" altLang="fi-FI" i="1" dirty="0"/>
              <a:t>a </a:t>
            </a:r>
            <a:r>
              <a:rPr lang="en-US" altLang="fi-FI" dirty="0" err="1"/>
              <a:t>näkee</a:t>
            </a:r>
            <a:r>
              <a:rPr lang="en-US" altLang="fi-FI" dirty="0"/>
              <a:t> </a:t>
            </a:r>
            <a:r>
              <a:rPr lang="en-US" altLang="fi-FI" dirty="0" err="1"/>
              <a:t>että</a:t>
            </a:r>
            <a:r>
              <a:rPr lang="en-US" altLang="fi-FI" dirty="0"/>
              <a:t> </a:t>
            </a:r>
            <a:r>
              <a:rPr lang="en-US" altLang="fi-FI" i="1" dirty="0"/>
              <a:t>A</a:t>
            </a:r>
            <a:r>
              <a:rPr lang="en-US" altLang="fi-FI" dirty="0"/>
              <a:t>, </a:t>
            </a:r>
            <a:r>
              <a:rPr lang="en-US" altLang="fi-FI" dirty="0" err="1"/>
              <a:t>eli</a:t>
            </a:r>
            <a:r>
              <a:rPr lang="en-US" altLang="fi-FI" dirty="0"/>
              <a:t> </a:t>
            </a:r>
            <a:r>
              <a:rPr lang="en-US" altLang="fi-FI" dirty="0" err="1"/>
              <a:t>S</a:t>
            </a:r>
            <a:r>
              <a:rPr lang="en-US" altLang="fi-FI" i="1" baseline="-25000" dirty="0" err="1"/>
              <a:t>a</a:t>
            </a:r>
            <a:r>
              <a:rPr lang="en-US" altLang="fi-FI" i="1" dirty="0" err="1"/>
              <a:t>A</a:t>
            </a:r>
            <a:br>
              <a:rPr lang="en-US" altLang="fi-FI" i="1" dirty="0"/>
            </a:br>
            <a:r>
              <a:rPr kumimoji="0" lang="en-US" altLang="fi-FI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 </a:t>
            </a:r>
            <a:r>
              <a:rPr kumimoji="0" lang="en-US" altLang="fi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tahtoo</a:t>
            </a:r>
            <a:r>
              <a:rPr kumimoji="0" lang="en-US" alt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altLang="fi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että</a:t>
            </a:r>
            <a:r>
              <a:rPr kumimoji="0" lang="en-US" alt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altLang="fi-FI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</a:t>
            </a:r>
            <a:r>
              <a:rPr kumimoji="0" lang="en-US" alt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, </a:t>
            </a:r>
            <a:r>
              <a:rPr kumimoji="0" lang="en-US" altLang="fi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eliW</a:t>
            </a:r>
            <a:r>
              <a:rPr kumimoji="0" lang="en-US" altLang="fi-FI" sz="2000" b="0" i="1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</a:t>
            </a:r>
            <a:r>
              <a:rPr kumimoji="0" lang="en-US" altLang="fi-FI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</a:t>
            </a:r>
            <a:br>
              <a:rPr kumimoji="0" lang="en-US" altLang="fi-FI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altLang="fi-FI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 </a:t>
            </a:r>
            <a:r>
              <a:rPr kumimoji="0" lang="en-US" altLang="fi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muistaa</a:t>
            </a:r>
            <a:r>
              <a:rPr kumimoji="0" lang="en-US" alt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altLang="fi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että</a:t>
            </a:r>
            <a:r>
              <a:rPr kumimoji="0" lang="en-US" alt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altLang="fi-FI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</a:t>
            </a:r>
            <a:r>
              <a:rPr kumimoji="0" lang="en-US" alt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, </a:t>
            </a:r>
            <a:r>
              <a:rPr kumimoji="0" lang="en-US" altLang="fi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eli</a:t>
            </a:r>
            <a:r>
              <a:rPr kumimoji="0" lang="en-US" alt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altLang="fi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</a:t>
            </a:r>
            <a:r>
              <a:rPr kumimoji="0" lang="en-US" altLang="fi-FI" sz="2000" b="0" i="1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</a:t>
            </a:r>
            <a:r>
              <a:rPr kumimoji="0" lang="en-US" altLang="fi-FI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</a:t>
            </a:r>
            <a:br>
              <a:rPr kumimoji="0" lang="en-US" altLang="fi-FI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altLang="fi-FI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 </a:t>
            </a:r>
            <a:r>
              <a:rPr kumimoji="0" lang="en-US" altLang="fi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kuvittelee</a:t>
            </a:r>
            <a:r>
              <a:rPr kumimoji="0" lang="en-US" alt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altLang="fi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että</a:t>
            </a:r>
            <a:r>
              <a:rPr kumimoji="0" lang="en-US" alt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altLang="fi-FI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</a:t>
            </a:r>
            <a:r>
              <a:rPr kumimoji="0" lang="en-US" alt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, </a:t>
            </a:r>
            <a:r>
              <a:rPr kumimoji="0" lang="en-US" altLang="fi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eli</a:t>
            </a:r>
            <a:r>
              <a:rPr kumimoji="0" lang="en-US" alt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altLang="fi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</a:t>
            </a:r>
            <a:r>
              <a:rPr kumimoji="0" lang="en-US" altLang="fi-FI" sz="2000" b="0" i="1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</a:t>
            </a:r>
            <a:r>
              <a:rPr kumimoji="0" lang="en-US" altLang="fi-FI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</a:t>
            </a:r>
            <a:br>
              <a:rPr kumimoji="0" lang="en-US" altLang="fi-FI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altLang="fi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fiktioteoksessa</a:t>
            </a:r>
            <a:r>
              <a:rPr kumimoji="0" lang="en-US" alt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altLang="fi-FI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 </a:t>
            </a:r>
            <a:r>
              <a:rPr kumimoji="0" lang="en-US" alt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on </a:t>
            </a:r>
            <a:r>
              <a:rPr kumimoji="0" lang="en-US" altLang="fi-FI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</a:t>
            </a:r>
            <a:r>
              <a:rPr kumimoji="0" lang="en-US" alt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, </a:t>
            </a:r>
            <a:r>
              <a:rPr kumimoji="0" lang="en-US" altLang="fi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eli</a:t>
            </a:r>
            <a:r>
              <a:rPr kumimoji="0" lang="en-US" alt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alt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sym typeface="Symbol" panose="05050102010706020507" pitchFamily="18" charset="2"/>
              </a:rPr>
              <a:t></a:t>
            </a:r>
            <a:r>
              <a:rPr kumimoji="0" lang="en-US" altLang="fi-FI" sz="20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</a:t>
            </a:r>
            <a:r>
              <a:rPr kumimoji="0" lang="en-US" altLang="fi-FI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</a:t>
            </a:r>
            <a:br>
              <a:rPr kumimoji="0" lang="en-US" altLang="fi-FI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altLang="fi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teorian</a:t>
            </a:r>
            <a:r>
              <a:rPr kumimoji="0" lang="en-US" alt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altLang="fi-FI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 </a:t>
            </a:r>
            <a:r>
              <a:rPr kumimoji="0" lang="en-US" altLang="fi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mukaan</a:t>
            </a:r>
            <a:r>
              <a:rPr kumimoji="0" lang="en-US" alt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on </a:t>
            </a:r>
            <a:r>
              <a:rPr kumimoji="0" lang="en-US" altLang="fi-FI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</a:t>
            </a:r>
            <a:r>
              <a:rPr kumimoji="0" lang="en-US" alt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, </a:t>
            </a:r>
            <a:r>
              <a:rPr kumimoji="0" lang="en-US" altLang="fi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eli</a:t>
            </a:r>
            <a:r>
              <a:rPr kumimoji="0" lang="en-US" alt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B</a:t>
            </a:r>
            <a:r>
              <a:rPr kumimoji="0" lang="en-US" altLang="fi-FI" sz="20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</a:t>
            </a:r>
            <a:r>
              <a:rPr kumimoji="0" lang="en-US" altLang="fi-FI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A </a:t>
            </a:r>
            <a:r>
              <a:rPr kumimoji="0" lang="en-US" altLang="fi-FI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eli</a:t>
            </a:r>
            <a:r>
              <a:rPr kumimoji="0" lang="en-US" alt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altLang="fi-FI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</a:t>
            </a:r>
            <a:r>
              <a:rPr kumimoji="0" lang="en-US" alt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(</a:t>
            </a:r>
            <a:r>
              <a:rPr kumimoji="0" lang="en-US" altLang="fi-FI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</a:t>
            </a:r>
            <a:r>
              <a:rPr kumimoji="0" lang="en-US" alt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).</a:t>
            </a:r>
          </a:p>
          <a:p>
            <a:pPr>
              <a:spcBef>
                <a:spcPts val="0"/>
              </a:spcBef>
            </a:pPr>
            <a:endParaRPr lang="en-US" altLang="fi-F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4CDF56D-4600-49B7-8F6B-705A04144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9B97-BA9B-46F3-87ED-603158DD81FA}" type="slidenum">
              <a:rPr lang="en-US" altLang="fi-FI"/>
              <a:pPr/>
              <a:t>11</a:t>
            </a:fld>
            <a:endParaRPr lang="en-US" altLang="fi-FI"/>
          </a:p>
        </p:txBody>
      </p:sp>
      <p:sp>
        <p:nvSpPr>
          <p:cNvPr id="268290" name="Rectangle 2">
            <a:extLst>
              <a:ext uri="{FF2B5EF4-FFF2-40B4-BE49-F238E27FC236}">
                <a16:creationId xmlns:a16="http://schemas.microsoft.com/office/drawing/2014/main" id="{ABC7C92E-3970-422B-A7CB-E4F4952C57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Asennelogiikan uusia komponentteja</a:t>
            </a:r>
            <a:endParaRPr lang="en-US" altLang="fi-FI"/>
          </a:p>
        </p:txBody>
      </p:sp>
      <p:sp>
        <p:nvSpPr>
          <p:cNvPr id="268291" name="Rectangle 3">
            <a:extLst>
              <a:ext uri="{FF2B5EF4-FFF2-40B4-BE49-F238E27FC236}">
                <a16:creationId xmlns:a16="http://schemas.microsoft.com/office/drawing/2014/main" id="{D9C88BC0-EDF4-46F3-8C03-A231966AA7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fi-FI" sz="2800" dirty="0"/>
              <a:t>se </a:t>
            </a:r>
            <a:r>
              <a:rPr lang="en-US" altLang="fi-FI" sz="2800" dirty="0" err="1"/>
              <a:t>minkä</a:t>
            </a:r>
            <a:r>
              <a:rPr lang="en-US" altLang="fi-FI" sz="2800" dirty="0"/>
              <a:t> </a:t>
            </a:r>
            <a:r>
              <a:rPr lang="en-US" altLang="fi-FI" sz="2800" dirty="0" err="1"/>
              <a:t>joku</a:t>
            </a:r>
            <a:r>
              <a:rPr lang="en-US" altLang="fi-FI" sz="2800" dirty="0"/>
              <a:t> </a:t>
            </a:r>
            <a:r>
              <a:rPr lang="en-US" altLang="fi-FI" sz="2800" dirty="0" err="1"/>
              <a:t>tietää</a:t>
            </a:r>
            <a:r>
              <a:rPr lang="en-US" altLang="fi-FI" sz="2800" dirty="0"/>
              <a:t>, on </a:t>
            </a:r>
            <a:r>
              <a:rPr lang="en-US" altLang="fi-FI" sz="2800" dirty="0" err="1"/>
              <a:t>totta</a:t>
            </a:r>
            <a:br>
              <a:rPr lang="en-US" altLang="fi-FI" sz="2800" dirty="0"/>
            </a:br>
            <a:r>
              <a:rPr lang="en-US" altLang="fi-FI" sz="2800" dirty="0" err="1"/>
              <a:t>sen</a:t>
            </a:r>
            <a:r>
              <a:rPr lang="en-US" altLang="fi-FI" sz="2800" dirty="0"/>
              <a:t> </a:t>
            </a:r>
            <a:r>
              <a:rPr lang="en-US" altLang="fi-FI" sz="2800" dirty="0" err="1"/>
              <a:t>minkä</a:t>
            </a:r>
            <a:r>
              <a:rPr lang="en-US" altLang="fi-FI" sz="2800" dirty="0"/>
              <a:t> </a:t>
            </a:r>
            <a:r>
              <a:rPr lang="en-US" altLang="fi-FI" sz="2800" dirty="0" err="1"/>
              <a:t>joku</a:t>
            </a:r>
            <a:r>
              <a:rPr lang="en-US" altLang="fi-FI" sz="2800" dirty="0"/>
              <a:t> </a:t>
            </a:r>
            <a:r>
              <a:rPr lang="en-US" altLang="fi-FI" sz="2800" dirty="0" err="1"/>
              <a:t>tietää</a:t>
            </a:r>
            <a:r>
              <a:rPr lang="en-US" altLang="fi-FI" sz="2800" dirty="0"/>
              <a:t>, </a:t>
            </a:r>
            <a:r>
              <a:rPr lang="en-US" altLang="fi-FI" sz="2800" dirty="0" err="1"/>
              <a:t>hän</a:t>
            </a:r>
            <a:r>
              <a:rPr lang="en-US" altLang="fi-FI" sz="2800" dirty="0"/>
              <a:t> </a:t>
            </a:r>
            <a:r>
              <a:rPr lang="en-US" altLang="fi-FI" sz="2800" dirty="0" err="1"/>
              <a:t>uskoo</a:t>
            </a:r>
            <a:endParaRPr lang="en-US" altLang="fi-FI" sz="28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fi-FI" sz="2800" dirty="0" err="1"/>
              <a:t>Kaksi</a:t>
            </a:r>
            <a:r>
              <a:rPr lang="en-US" altLang="fi-FI" sz="2800" dirty="0"/>
              <a:t> </a:t>
            </a:r>
            <a:r>
              <a:rPr lang="en-US" altLang="fi-FI" sz="2800" dirty="0" err="1"/>
              <a:t>edellistä</a:t>
            </a:r>
            <a:r>
              <a:rPr lang="en-US" altLang="fi-FI" sz="2800" dirty="0"/>
              <a:t> </a:t>
            </a:r>
            <a:r>
              <a:rPr lang="en-US" altLang="fi-FI" sz="2800" dirty="0" err="1"/>
              <a:t>loogista</a:t>
            </a:r>
            <a:r>
              <a:rPr lang="en-US" altLang="fi-FI" sz="2800" dirty="0"/>
              <a:t> </a:t>
            </a:r>
            <a:r>
              <a:rPr lang="en-US" altLang="fi-FI" sz="2800" dirty="0" err="1"/>
              <a:t>periaatetta</a:t>
            </a:r>
            <a:r>
              <a:rPr lang="en-US" altLang="fi-FI" sz="2800" dirty="0"/>
              <a:t> </a:t>
            </a:r>
            <a:r>
              <a:rPr lang="en-US" altLang="fi-FI" sz="2800" dirty="0" err="1"/>
              <a:t>eivät</a:t>
            </a:r>
            <a:r>
              <a:rPr lang="en-US" altLang="fi-FI" sz="2800" dirty="0"/>
              <a:t> </a:t>
            </a:r>
            <a:r>
              <a:rPr lang="en-US" altLang="fi-FI" sz="2800" dirty="0" err="1"/>
              <a:t>kuulu</a:t>
            </a:r>
            <a:r>
              <a:rPr lang="en-US" altLang="fi-FI" sz="2800" dirty="0"/>
              <a:t> </a:t>
            </a:r>
            <a:r>
              <a:rPr lang="en-US" altLang="fi-FI" sz="2800" dirty="0" err="1"/>
              <a:t>muun</a:t>
            </a:r>
            <a:r>
              <a:rPr lang="en-US" altLang="fi-FI" sz="2800" dirty="0"/>
              <a:t> </a:t>
            </a:r>
            <a:r>
              <a:rPr lang="en-US" altLang="fi-FI" sz="2800" dirty="0" err="1"/>
              <a:t>logiikan</a:t>
            </a:r>
            <a:r>
              <a:rPr lang="en-US" altLang="fi-FI" sz="2800" dirty="0"/>
              <a:t> </a:t>
            </a:r>
            <a:r>
              <a:rPr lang="en-US" altLang="fi-FI" sz="2800" dirty="0" err="1"/>
              <a:t>piiriin</a:t>
            </a:r>
            <a:r>
              <a:rPr lang="en-US" altLang="fi-FI" sz="2800" dirty="0"/>
              <a:t>:</a:t>
            </a:r>
          </a:p>
          <a:p>
            <a:r>
              <a:rPr lang="en-US" altLang="fi-FI" sz="2800" dirty="0" err="1"/>
              <a:t>K</a:t>
            </a:r>
            <a:r>
              <a:rPr lang="en-US" altLang="fi-FI" sz="2800" i="1" baseline="-25000" dirty="0" err="1"/>
              <a:t>a</a:t>
            </a:r>
            <a:r>
              <a:rPr lang="en-US" altLang="fi-FI" sz="2800" i="1" dirty="0" err="1"/>
              <a:t>A</a:t>
            </a:r>
            <a:r>
              <a:rPr lang="en-US" altLang="fi-FI" sz="2800" i="1" dirty="0"/>
              <a:t> </a:t>
            </a:r>
            <a:r>
              <a:rPr lang="en-US" altLang="fi-FI" sz="2800" i="1" dirty="0">
                <a:sym typeface="Symbol" panose="05050102010706020507" pitchFamily="18" charset="2"/>
              </a:rPr>
              <a:t> </a:t>
            </a:r>
            <a:r>
              <a:rPr lang="en-US" altLang="fi-FI" sz="2800" i="1" dirty="0"/>
              <a:t>A</a:t>
            </a:r>
          </a:p>
          <a:p>
            <a:r>
              <a:rPr lang="en-US" altLang="fi-FI" sz="2800" dirty="0" err="1"/>
              <a:t>K</a:t>
            </a:r>
            <a:r>
              <a:rPr lang="en-US" altLang="fi-FI" sz="2800" i="1" baseline="-25000" dirty="0" err="1"/>
              <a:t>a</a:t>
            </a:r>
            <a:r>
              <a:rPr lang="en-US" altLang="fi-FI" sz="2800" i="1" dirty="0" err="1"/>
              <a:t>A</a:t>
            </a:r>
            <a:r>
              <a:rPr lang="en-US" altLang="fi-FI" sz="2800" i="1" dirty="0"/>
              <a:t> </a:t>
            </a:r>
            <a:r>
              <a:rPr lang="en-US" altLang="fi-FI" sz="2800" i="1" dirty="0">
                <a:sym typeface="Symbol" panose="05050102010706020507" pitchFamily="18" charset="2"/>
              </a:rPr>
              <a:t> </a:t>
            </a:r>
            <a:r>
              <a:rPr lang="en-US" altLang="fi-FI" sz="2800" dirty="0" err="1"/>
              <a:t>B</a:t>
            </a:r>
            <a:r>
              <a:rPr lang="en-US" altLang="fi-FI" sz="2800" i="1" baseline="-25000" dirty="0" err="1"/>
              <a:t>a</a:t>
            </a:r>
            <a:r>
              <a:rPr lang="en-US" altLang="fi-FI" sz="2800" i="1" dirty="0" err="1"/>
              <a:t>A</a:t>
            </a:r>
            <a:endParaRPr lang="en-US" altLang="fi-FI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69D39DB-84BE-419A-9D91-152DE539B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29993-221F-4229-984A-51F34A8B97B1}" type="slidenum">
              <a:rPr lang="en-US" altLang="fi-FI"/>
              <a:pPr/>
              <a:t>12</a:t>
            </a:fld>
            <a:endParaRPr lang="en-US" altLang="fi-FI"/>
          </a:p>
        </p:txBody>
      </p:sp>
      <p:sp>
        <p:nvSpPr>
          <p:cNvPr id="269314" name="Rectangle 2">
            <a:extLst>
              <a:ext uri="{FF2B5EF4-FFF2-40B4-BE49-F238E27FC236}">
                <a16:creationId xmlns:a16="http://schemas.microsoft.com/office/drawing/2014/main" id="{2AA0ABD0-C6CB-4E55-829A-4A59005E8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Hintikan episteeminen logiikka 1962</a:t>
            </a:r>
            <a:endParaRPr lang="en-US" altLang="fi-FI"/>
          </a:p>
        </p:txBody>
      </p:sp>
      <p:sp>
        <p:nvSpPr>
          <p:cNvPr id="269315" name="Rectangle 3">
            <a:extLst>
              <a:ext uri="{FF2B5EF4-FFF2-40B4-BE49-F238E27FC236}">
                <a16:creationId xmlns:a16="http://schemas.microsoft.com/office/drawing/2014/main" id="{AF7CD150-3C88-4E07-BA13-2C92C9F18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fi-FI" sz="2800" dirty="0" err="1"/>
              <a:t>Vuonna</a:t>
            </a:r>
            <a:r>
              <a:rPr lang="en-US" altLang="fi-FI" sz="2800" dirty="0"/>
              <a:t> 1962 </a:t>
            </a:r>
            <a:r>
              <a:rPr lang="en-US" altLang="fi-FI" sz="2800" dirty="0" err="1"/>
              <a:t>Hintikan</a:t>
            </a:r>
            <a:r>
              <a:rPr lang="en-US" altLang="fi-FI" sz="2800" dirty="0"/>
              <a:t> </a:t>
            </a:r>
            <a:r>
              <a:rPr lang="en-US" altLang="fi-FI" sz="2800" dirty="0" err="1"/>
              <a:t>episteeminen</a:t>
            </a:r>
            <a:r>
              <a:rPr lang="en-US" altLang="fi-FI" sz="2800" dirty="0"/>
              <a:t> </a:t>
            </a:r>
            <a:r>
              <a:rPr lang="en-US" altLang="fi-FI" sz="2800" dirty="0" err="1"/>
              <a:t>logiikka</a:t>
            </a:r>
            <a:r>
              <a:rPr lang="en-US" altLang="fi-FI" sz="2800" dirty="0"/>
              <a:t> </a:t>
            </a:r>
            <a:r>
              <a:rPr lang="en-US" altLang="fi-FI" sz="2800" dirty="0" err="1"/>
              <a:t>teoksessa</a:t>
            </a:r>
            <a:r>
              <a:rPr lang="en-US" altLang="fi-FI" sz="2800" dirty="0"/>
              <a:t> </a:t>
            </a:r>
            <a:r>
              <a:rPr lang="en-US" altLang="fi-FI" sz="2800" i="1" dirty="0"/>
              <a:t>Knowledge and Belief </a:t>
            </a:r>
            <a:r>
              <a:rPr lang="en-US" altLang="fi-FI" sz="2800" dirty="0" err="1"/>
              <a:t>oli</a:t>
            </a:r>
            <a:r>
              <a:rPr lang="en-US" altLang="fi-FI" sz="2800" dirty="0"/>
              <a:t> </a:t>
            </a:r>
            <a:r>
              <a:rPr lang="en-US" altLang="fi-FI" sz="2800" b="1" dirty="0"/>
              <a:t>S4</a:t>
            </a:r>
            <a:r>
              <a:rPr lang="en-US" altLang="fi-FI" sz="2800" dirty="0"/>
              <a:t>. Sen </a:t>
            </a:r>
            <a:r>
              <a:rPr lang="en-US" altLang="fi-FI" sz="2800" dirty="0" err="1"/>
              <a:t>aksioomat</a:t>
            </a:r>
            <a:r>
              <a:rPr lang="en-US" altLang="fi-FI" sz="2800" dirty="0"/>
              <a:t> </a:t>
            </a:r>
            <a:r>
              <a:rPr lang="en-US" altLang="fi-FI" sz="2800" dirty="0" err="1"/>
              <a:t>olivat</a:t>
            </a:r>
            <a:endParaRPr lang="en-US" altLang="fi-FI" sz="2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fi-FI" sz="2800" dirty="0"/>
              <a:t>(</a:t>
            </a:r>
            <a:r>
              <a:rPr lang="en-US" altLang="fi-FI" sz="2800" i="1" dirty="0"/>
              <a:t>T</a:t>
            </a:r>
            <a:r>
              <a:rPr lang="en-US" altLang="fi-FI" sz="2800" dirty="0"/>
              <a:t>) 	K</a:t>
            </a:r>
            <a:r>
              <a:rPr lang="en-US" altLang="fi-FI" sz="2800" i="1" dirty="0"/>
              <a:t>A </a:t>
            </a:r>
            <a:r>
              <a:rPr lang="en-US" altLang="fi-FI" sz="2800" i="1" dirty="0">
                <a:sym typeface="Symbol" panose="05050102010706020507" pitchFamily="18" charset="2"/>
              </a:rPr>
              <a:t></a:t>
            </a:r>
            <a:r>
              <a:rPr lang="en-US" altLang="fi-FI" sz="2800" i="1" dirty="0"/>
              <a:t> A, </a:t>
            </a:r>
            <a:endParaRPr lang="en-US" altLang="fi-FI" sz="2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fi-FI" sz="2800" dirty="0"/>
              <a:t>(</a:t>
            </a:r>
            <a:r>
              <a:rPr lang="en-US" altLang="fi-FI" sz="2800" i="1" dirty="0"/>
              <a:t>K</a:t>
            </a:r>
            <a:r>
              <a:rPr lang="en-US" altLang="fi-FI" sz="2800" dirty="0"/>
              <a:t>) 	K(</a:t>
            </a:r>
            <a:r>
              <a:rPr lang="en-US" altLang="fi-FI" sz="2800" i="1" dirty="0"/>
              <a:t>A </a:t>
            </a:r>
            <a:r>
              <a:rPr lang="en-US" altLang="fi-FI" sz="2800" i="1" dirty="0">
                <a:sym typeface="Symbol" panose="05050102010706020507" pitchFamily="18" charset="2"/>
              </a:rPr>
              <a:t></a:t>
            </a:r>
            <a:r>
              <a:rPr lang="en-US" altLang="fi-FI" sz="2800" i="1" dirty="0"/>
              <a:t> B</a:t>
            </a:r>
            <a:r>
              <a:rPr lang="en-US" altLang="fi-FI" sz="2800" dirty="0"/>
              <a:t>) </a:t>
            </a:r>
            <a:r>
              <a:rPr lang="en-US" altLang="fi-FI" sz="2800" i="1" dirty="0">
                <a:sym typeface="Symbol" panose="05050102010706020507" pitchFamily="18" charset="2"/>
              </a:rPr>
              <a:t></a:t>
            </a:r>
            <a:r>
              <a:rPr lang="en-US" altLang="fi-FI" sz="2800" i="1" dirty="0"/>
              <a:t> </a:t>
            </a:r>
            <a:r>
              <a:rPr lang="en-US" altLang="fi-FI" sz="2800" dirty="0"/>
              <a:t>(K</a:t>
            </a:r>
            <a:r>
              <a:rPr lang="en-US" altLang="fi-FI" sz="2800" i="1" dirty="0"/>
              <a:t>A </a:t>
            </a:r>
            <a:r>
              <a:rPr lang="en-US" altLang="fi-FI" sz="2800" i="1" dirty="0">
                <a:sym typeface="Symbol" panose="05050102010706020507" pitchFamily="18" charset="2"/>
              </a:rPr>
              <a:t></a:t>
            </a:r>
            <a:r>
              <a:rPr lang="en-US" altLang="fi-FI" sz="2800" i="1" dirty="0"/>
              <a:t> </a:t>
            </a:r>
            <a:r>
              <a:rPr lang="en-US" altLang="fi-FI" sz="2800" dirty="0"/>
              <a:t>K</a:t>
            </a:r>
            <a:r>
              <a:rPr lang="en-US" altLang="fi-FI" sz="2800" i="1" dirty="0"/>
              <a:t>B</a:t>
            </a:r>
            <a:r>
              <a:rPr lang="en-US" altLang="fi-FI" sz="2800" dirty="0"/>
              <a:t>)</a:t>
            </a:r>
            <a:r>
              <a:rPr lang="en-US" altLang="fi-FI" sz="2800" i="1" dirty="0"/>
              <a:t>, </a:t>
            </a:r>
            <a:endParaRPr lang="en-US" altLang="fi-FI" sz="2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fi-FI" sz="2800" dirty="0"/>
              <a:t>ja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fi-FI" sz="2800" dirty="0"/>
              <a:t>(4) 	K</a:t>
            </a:r>
            <a:r>
              <a:rPr lang="en-US" altLang="fi-FI" sz="2800" i="1" dirty="0"/>
              <a:t>A </a:t>
            </a:r>
            <a:r>
              <a:rPr lang="en-US" altLang="fi-FI" sz="2800" i="1" dirty="0">
                <a:sym typeface="Symbol" panose="05050102010706020507" pitchFamily="18" charset="2"/>
              </a:rPr>
              <a:t></a:t>
            </a:r>
            <a:r>
              <a:rPr lang="en-US" altLang="fi-FI" sz="2800" i="1" dirty="0"/>
              <a:t> </a:t>
            </a:r>
            <a:r>
              <a:rPr lang="en-US" altLang="fi-FI" sz="2800" dirty="0"/>
              <a:t>KK</a:t>
            </a:r>
            <a:r>
              <a:rPr lang="en-US" altLang="fi-FI" sz="2800" i="1" dirty="0"/>
              <a:t>A</a:t>
            </a:r>
            <a:endParaRPr lang="en-US" altLang="fi-FI" sz="2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fi-FI" sz="2800" dirty="0"/>
              <a:t>	ja </a:t>
            </a:r>
            <a:r>
              <a:rPr lang="en-US" altLang="fi-FI" sz="2800" dirty="0" err="1"/>
              <a:t>päättelysäännöt</a:t>
            </a:r>
            <a:r>
              <a:rPr lang="en-US" altLang="fi-FI" sz="2800" dirty="0"/>
              <a:t> (</a:t>
            </a:r>
            <a:r>
              <a:rPr lang="en-US" altLang="fi-FI" sz="2800" i="1" dirty="0"/>
              <a:t>MP</a:t>
            </a:r>
            <a:r>
              <a:rPr lang="en-US" altLang="fi-FI" sz="2800" dirty="0"/>
              <a:t>) ja (</a:t>
            </a:r>
            <a:r>
              <a:rPr lang="en-US" altLang="fi-FI" sz="2800" i="1" dirty="0"/>
              <a:t>RN</a:t>
            </a:r>
            <a:r>
              <a:rPr lang="en-US" altLang="fi-FI" sz="2800" dirty="0"/>
              <a:t>).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BA5E8ED-82FB-4B0E-8EB2-2CC9FBD23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88CC-EE51-4731-91C6-C0710792BC62}" type="slidenum">
              <a:rPr lang="en-US" altLang="fi-FI"/>
              <a:pPr/>
              <a:t>13</a:t>
            </a:fld>
            <a:endParaRPr lang="en-US" altLang="fi-FI"/>
          </a:p>
        </p:txBody>
      </p:sp>
      <p:sp>
        <p:nvSpPr>
          <p:cNvPr id="270338" name="Rectangle 2">
            <a:extLst>
              <a:ext uri="{FF2B5EF4-FFF2-40B4-BE49-F238E27FC236}">
                <a16:creationId xmlns:a16="http://schemas.microsoft.com/office/drawing/2014/main" id="{C63FFDB7-FEB8-4F9C-877C-3A065BEA96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i-FI"/>
              <a:t>Loogisen kaikkitietävyyden ongelma</a:t>
            </a:r>
          </a:p>
        </p:txBody>
      </p:sp>
      <p:sp>
        <p:nvSpPr>
          <p:cNvPr id="270339" name="Rectangle 3">
            <a:extLst>
              <a:ext uri="{FF2B5EF4-FFF2-40B4-BE49-F238E27FC236}">
                <a16:creationId xmlns:a16="http://schemas.microsoft.com/office/drawing/2014/main" id="{9C6CA7C7-719F-4F4E-BE74-CE8D8C682A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fi-FI" sz="2800" dirty="0" err="1"/>
              <a:t>Aksiooma</a:t>
            </a:r>
            <a:r>
              <a:rPr lang="en-US" altLang="fi-FI" sz="2800" dirty="0"/>
              <a:t> (</a:t>
            </a:r>
            <a:r>
              <a:rPr lang="en-US" altLang="fi-FI" sz="2800" i="1" dirty="0"/>
              <a:t>K</a:t>
            </a:r>
            <a:r>
              <a:rPr lang="en-US" altLang="fi-FI" sz="2800" dirty="0"/>
              <a:t>) </a:t>
            </a:r>
            <a:r>
              <a:rPr lang="en-US" altLang="fi-FI" sz="2800" dirty="0" err="1"/>
              <a:t>johtaa</a:t>
            </a:r>
            <a:r>
              <a:rPr lang="en-US" altLang="fi-FI" sz="2800" dirty="0"/>
              <a:t> ns. </a:t>
            </a:r>
            <a:r>
              <a:rPr lang="en-US" altLang="fi-FI" sz="2800" i="1" dirty="0" err="1"/>
              <a:t>loogisen</a:t>
            </a:r>
            <a:r>
              <a:rPr lang="en-US" altLang="fi-FI" sz="2800" i="1" dirty="0"/>
              <a:t> </a:t>
            </a:r>
            <a:r>
              <a:rPr lang="en-US" altLang="fi-FI" sz="2800" i="1" dirty="0" err="1"/>
              <a:t>kaikkitietävyyden</a:t>
            </a:r>
            <a:r>
              <a:rPr lang="en-US" altLang="fi-FI" sz="2800" i="1" dirty="0"/>
              <a:t> </a:t>
            </a:r>
            <a:r>
              <a:rPr lang="en-US" altLang="fi-FI" sz="2800" i="1" dirty="0" err="1"/>
              <a:t>ongelmaan</a:t>
            </a:r>
            <a:r>
              <a:rPr lang="en-US" altLang="fi-FI" sz="2800" dirty="0"/>
              <a:t>, </a:t>
            </a:r>
            <a:r>
              <a:rPr lang="en-US" altLang="fi-FI" sz="2800" dirty="0" err="1"/>
              <a:t>joka</a:t>
            </a:r>
            <a:r>
              <a:rPr lang="en-US" altLang="fi-FI" sz="2800" dirty="0"/>
              <a:t> on </a:t>
            </a:r>
            <a:r>
              <a:rPr lang="en-US" altLang="fi-FI" sz="2800" dirty="0" err="1"/>
              <a:t>asennelogiikan</a:t>
            </a:r>
            <a:r>
              <a:rPr lang="en-US" altLang="fi-FI" sz="2800" dirty="0"/>
              <a:t> </a:t>
            </a:r>
            <a:r>
              <a:rPr lang="en-US" altLang="fi-FI" sz="2800" dirty="0" err="1"/>
              <a:t>tärkein</a:t>
            </a:r>
            <a:r>
              <a:rPr lang="en-US" altLang="fi-FI" sz="2800" dirty="0"/>
              <a:t> </a:t>
            </a:r>
            <a:r>
              <a:rPr lang="en-US" altLang="fi-FI" sz="2800" dirty="0" err="1"/>
              <a:t>vaikeus</a:t>
            </a:r>
            <a:r>
              <a:rPr lang="en-US" altLang="fi-FI" sz="2800" dirty="0"/>
              <a:t>.</a:t>
            </a:r>
          </a:p>
          <a:p>
            <a:pPr>
              <a:spcBef>
                <a:spcPts val="0"/>
              </a:spcBef>
            </a:pPr>
            <a:r>
              <a:rPr lang="en-US" altLang="fi-FI" sz="2800" dirty="0"/>
              <a:t>Sen </a:t>
            </a:r>
            <a:r>
              <a:rPr lang="en-US" altLang="fi-FI" sz="2800" dirty="0" err="1"/>
              <a:t>mukaan</a:t>
            </a:r>
            <a:r>
              <a:rPr lang="en-US" altLang="fi-FI" sz="2800" dirty="0"/>
              <a:t> </a:t>
            </a:r>
            <a:r>
              <a:rPr lang="en-US" altLang="fi-FI" sz="2800" dirty="0" err="1"/>
              <a:t>subjekti</a:t>
            </a:r>
            <a:r>
              <a:rPr lang="en-US" altLang="fi-FI" sz="2800" dirty="0"/>
              <a:t> </a:t>
            </a:r>
            <a:r>
              <a:rPr lang="en-US" altLang="fi-FI" sz="2800" dirty="0" err="1"/>
              <a:t>tietää</a:t>
            </a:r>
            <a:r>
              <a:rPr lang="en-US" altLang="fi-FI" sz="2800" dirty="0"/>
              <a:t> </a:t>
            </a:r>
            <a:r>
              <a:rPr lang="en-US" altLang="fi-FI" sz="2800" dirty="0" err="1"/>
              <a:t>kaikki</a:t>
            </a:r>
            <a:r>
              <a:rPr lang="en-US" altLang="fi-FI" sz="2800" dirty="0"/>
              <a:t> </a:t>
            </a:r>
            <a:r>
              <a:rPr lang="en-US" altLang="fi-FI" sz="2800" dirty="0" err="1"/>
              <a:t>tietojensa</a:t>
            </a:r>
            <a:r>
              <a:rPr lang="en-US" altLang="fi-FI" sz="2800" dirty="0"/>
              <a:t> </a:t>
            </a:r>
            <a:r>
              <a:rPr lang="en-US" altLang="fi-FI" sz="2800" dirty="0" err="1"/>
              <a:t>loogiset</a:t>
            </a:r>
            <a:r>
              <a:rPr lang="en-US" altLang="fi-FI" sz="2800" dirty="0"/>
              <a:t> </a:t>
            </a:r>
            <a:r>
              <a:rPr lang="en-US" altLang="fi-FI" sz="2800" dirty="0" err="1"/>
              <a:t>seuraukset</a:t>
            </a:r>
            <a:r>
              <a:rPr lang="en-US" altLang="fi-FI" sz="2800" dirty="0"/>
              <a:t>, ja </a:t>
            </a:r>
            <a:r>
              <a:rPr lang="en-US" altLang="fi-FI" sz="2800" dirty="0" err="1"/>
              <a:t>samoin</a:t>
            </a:r>
            <a:r>
              <a:rPr lang="en-US" altLang="fi-FI" sz="2800" dirty="0"/>
              <a:t> on </a:t>
            </a:r>
            <a:r>
              <a:rPr lang="en-US" altLang="fi-FI" sz="2800" dirty="0" err="1"/>
              <a:t>muiden</a:t>
            </a:r>
            <a:r>
              <a:rPr lang="en-US" altLang="fi-FI" sz="2800" dirty="0"/>
              <a:t> </a:t>
            </a:r>
            <a:r>
              <a:rPr lang="en-US" altLang="fi-FI" sz="2800" dirty="0" err="1"/>
              <a:t>asenteiden</a:t>
            </a:r>
            <a:r>
              <a:rPr lang="en-US" altLang="fi-FI" sz="2800" dirty="0"/>
              <a:t> </a:t>
            </a:r>
            <a:r>
              <a:rPr lang="en-US" altLang="fi-FI" sz="2800" dirty="0" err="1"/>
              <a:t>kohdalla</a:t>
            </a:r>
            <a:r>
              <a:rPr lang="en-US" altLang="fi-FI" sz="2800" dirty="0"/>
              <a:t>. </a:t>
            </a:r>
          </a:p>
          <a:p>
            <a:pPr>
              <a:spcBef>
                <a:spcPts val="0"/>
              </a:spcBef>
            </a:pPr>
            <a:r>
              <a:rPr lang="en-US" altLang="fi-FI" sz="2800" dirty="0" err="1"/>
              <a:t>Asenteen</a:t>
            </a:r>
            <a:r>
              <a:rPr lang="en-US" altLang="fi-FI" sz="2800" dirty="0"/>
              <a:t> </a:t>
            </a:r>
            <a:r>
              <a:rPr lang="en-US" altLang="fi-FI" sz="2800" dirty="0" err="1"/>
              <a:t>sisältönä</a:t>
            </a:r>
            <a:r>
              <a:rPr lang="en-US" altLang="fi-FI" sz="2800" dirty="0"/>
              <a:t> </a:t>
            </a:r>
            <a:r>
              <a:rPr lang="en-US" altLang="fi-FI" sz="2800" dirty="0" err="1"/>
              <a:t>olevien</a:t>
            </a:r>
            <a:r>
              <a:rPr lang="en-US" altLang="fi-FI" sz="2800" dirty="0"/>
              <a:t> </a:t>
            </a:r>
            <a:r>
              <a:rPr lang="en-US" altLang="fi-FI" sz="2800" dirty="0" err="1"/>
              <a:t>lauseiden</a:t>
            </a:r>
            <a:r>
              <a:rPr lang="en-US" altLang="fi-FI" sz="2800" dirty="0"/>
              <a:t> </a:t>
            </a:r>
            <a:r>
              <a:rPr lang="en-US" altLang="fi-FI" sz="2800" dirty="0" err="1"/>
              <a:t>joukko</a:t>
            </a:r>
            <a:r>
              <a:rPr lang="en-US" altLang="fi-FI" sz="2800" dirty="0"/>
              <a:t> on </a:t>
            </a:r>
            <a:r>
              <a:rPr lang="en-US" altLang="fi-FI" sz="2800" dirty="0" err="1"/>
              <a:t>siis</a:t>
            </a:r>
            <a:r>
              <a:rPr lang="en-US" altLang="fi-FI" sz="2800" dirty="0"/>
              <a:t> </a:t>
            </a:r>
            <a:r>
              <a:rPr lang="en-US" altLang="fi-FI" sz="2800" i="1" dirty="0" err="1"/>
              <a:t>deduktiivisesti</a:t>
            </a:r>
            <a:r>
              <a:rPr lang="en-US" altLang="fi-FI" sz="2800" i="1" dirty="0"/>
              <a:t> </a:t>
            </a:r>
            <a:r>
              <a:rPr lang="en-US" altLang="fi-FI" sz="2800" i="1" dirty="0" err="1"/>
              <a:t>suljettu</a:t>
            </a:r>
            <a:r>
              <a:rPr lang="en-US" altLang="fi-FI" sz="2800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7D6429-1C2F-47A1-94F7-37FF0D8F6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CDD3-7C8E-4A62-89AC-9418BB6CC310}" type="slidenum">
              <a:rPr lang="en-US" altLang="fi-FI"/>
              <a:pPr/>
              <a:t>14</a:t>
            </a:fld>
            <a:endParaRPr lang="en-US" altLang="fi-FI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62DA1096-5BF7-4D2C-9D19-A01AB0A3D2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Aikalogiikka</a:t>
            </a:r>
            <a:endParaRPr lang="en-US" altLang="fi-FI"/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8562CF8D-ED0E-4FF0-A424-19F0AA5085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fi-FI" altLang="fi-FI" sz="2400" i="1" dirty="0"/>
              <a:t>Aikakäsitteet	</a:t>
            </a:r>
            <a:br>
              <a:rPr lang="fi-FI" altLang="fi-FI" sz="2400" i="1" dirty="0"/>
            </a:br>
            <a:r>
              <a:rPr lang="fi-FI" altLang="fi-FI" sz="2400" dirty="0"/>
              <a:t>eilen, menneisyydessä, huomenna, tulevaisuudessa</a:t>
            </a:r>
            <a:r>
              <a:rPr lang="en-US" altLang="fi-FI" sz="2400" dirty="0"/>
              <a:t> (Arthur Prior: </a:t>
            </a:r>
            <a:r>
              <a:rPr lang="en-US" altLang="fi-FI" sz="2400" dirty="0" err="1"/>
              <a:t>aina</a:t>
            </a:r>
            <a:r>
              <a:rPr lang="en-US" altLang="fi-FI" sz="2400" dirty="0"/>
              <a:t> </a:t>
            </a:r>
            <a:r>
              <a:rPr lang="en-US" altLang="fi-FI" sz="2400" dirty="0" err="1"/>
              <a:t>menneisyydessä</a:t>
            </a:r>
            <a:r>
              <a:rPr lang="en-US" altLang="fi-FI" sz="2400" dirty="0"/>
              <a:t>, </a:t>
            </a:r>
            <a:r>
              <a:rPr lang="en-US" altLang="fi-FI" sz="2400" dirty="0" err="1"/>
              <a:t>joskus</a:t>
            </a:r>
            <a:r>
              <a:rPr lang="en-US" altLang="fi-FI" sz="2400" dirty="0"/>
              <a:t> </a:t>
            </a:r>
            <a:r>
              <a:rPr lang="en-US" altLang="fi-FI" sz="2400" dirty="0" err="1"/>
              <a:t>menneisyydessä</a:t>
            </a:r>
            <a:r>
              <a:rPr lang="en-US" altLang="fi-FI" sz="2400" dirty="0"/>
              <a:t>; </a:t>
            </a:r>
            <a:r>
              <a:rPr lang="en-US" altLang="fi-FI" sz="2400" dirty="0" err="1"/>
              <a:t>aina</a:t>
            </a:r>
            <a:r>
              <a:rPr lang="en-US" altLang="fi-FI" sz="2400" dirty="0"/>
              <a:t> </a:t>
            </a:r>
            <a:r>
              <a:rPr lang="fi-FI" altLang="fi-FI" sz="2400" dirty="0"/>
              <a:t>tulevaisuudessa</a:t>
            </a:r>
            <a:r>
              <a:rPr lang="en-US" altLang="fi-FI" sz="2400" dirty="0"/>
              <a:t>, </a:t>
            </a:r>
            <a:r>
              <a:rPr lang="en-US" altLang="fi-FI" sz="2400" dirty="0" err="1"/>
              <a:t>joskus</a:t>
            </a:r>
            <a:r>
              <a:rPr lang="en-US" altLang="fi-FI" sz="2400" dirty="0"/>
              <a:t> </a:t>
            </a:r>
            <a:r>
              <a:rPr lang="fi-FI" altLang="fi-FI" sz="2400" dirty="0"/>
              <a:t>tulevaisuudessa)</a:t>
            </a:r>
          </a:p>
          <a:p>
            <a:pPr>
              <a:spcBef>
                <a:spcPts val="0"/>
              </a:spcBef>
            </a:pPr>
            <a:r>
              <a:rPr lang="en-US" altLang="fi-FI" sz="2400" dirty="0" err="1"/>
              <a:t>Aikalogiikan</a:t>
            </a:r>
            <a:r>
              <a:rPr lang="en-US" altLang="fi-FI" sz="2400" dirty="0"/>
              <a:t> </a:t>
            </a:r>
            <a:r>
              <a:rPr lang="en-US" altLang="fi-FI" sz="2400" dirty="0" err="1"/>
              <a:t>ajankohdat</a:t>
            </a:r>
            <a:r>
              <a:rPr lang="en-US" altLang="fi-FI" sz="2400" dirty="0"/>
              <a:t> ja </a:t>
            </a:r>
            <a:r>
              <a:rPr lang="en-US" altLang="fi-FI" sz="2400" dirty="0" err="1"/>
              <a:t>modaalilogiikan</a:t>
            </a:r>
            <a:r>
              <a:rPr lang="en-US" altLang="fi-FI" sz="2400" dirty="0"/>
              <a:t> </a:t>
            </a:r>
            <a:r>
              <a:rPr lang="en-US" altLang="fi-FI" sz="2400" dirty="0" err="1"/>
              <a:t>mahdolliset</a:t>
            </a:r>
            <a:r>
              <a:rPr lang="en-US" altLang="fi-FI" sz="2400" dirty="0"/>
              <a:t> </a:t>
            </a:r>
            <a:r>
              <a:rPr lang="en-US" altLang="fi-FI" sz="2400" dirty="0" err="1"/>
              <a:t>maailmat</a:t>
            </a:r>
            <a:r>
              <a:rPr lang="en-US" altLang="fi-FI" sz="2400" dirty="0"/>
              <a:t> </a:t>
            </a:r>
            <a:r>
              <a:rPr lang="en-US" altLang="fi-FI" sz="2400" dirty="0" err="1"/>
              <a:t>vastaavat</a:t>
            </a:r>
            <a:r>
              <a:rPr lang="en-US" altLang="fi-FI" sz="2400" dirty="0"/>
              <a:t> </a:t>
            </a:r>
            <a:r>
              <a:rPr lang="en-US" altLang="fi-FI" sz="2400" dirty="0" err="1"/>
              <a:t>suoraviivaisesti</a:t>
            </a:r>
            <a:r>
              <a:rPr lang="en-US" altLang="fi-FI" sz="2400" dirty="0"/>
              <a:t> </a:t>
            </a:r>
            <a:r>
              <a:rPr lang="en-US" altLang="fi-FI" sz="2400" dirty="0" err="1"/>
              <a:t>toisiaan</a:t>
            </a:r>
            <a:r>
              <a:rPr lang="en-US" altLang="fi-FI" sz="2400" dirty="0"/>
              <a:t>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alt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Esim.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“</a:t>
            </a:r>
            <a:r>
              <a:rPr kumimoji="0" lang="en-US" altLang="fi-FI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Sokrates</a:t>
            </a:r>
            <a:r>
              <a:rPr kumimoji="0" lang="en-US" alt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altLang="fi-FI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nukkuu</a:t>
            </a:r>
            <a:r>
              <a:rPr kumimoji="0" lang="en-US" alt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(</a:t>
            </a:r>
            <a:r>
              <a:rPr kumimoji="0" lang="en-US" altLang="fi-FI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nyt</a:t>
            </a:r>
            <a:r>
              <a:rPr kumimoji="0" lang="en-US" alt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).” 	</a:t>
            </a:r>
            <a:r>
              <a:rPr kumimoji="0" lang="fi-FI" alt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	’esiintymäsidonnainen lause’</a:t>
            </a:r>
            <a:endParaRPr kumimoji="0" lang="en-US" altLang="fi-FI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	“</a:t>
            </a:r>
            <a:r>
              <a:rPr kumimoji="0" lang="en-US" altLang="fi-FI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Sokrates</a:t>
            </a:r>
            <a:r>
              <a:rPr kumimoji="0" lang="en-US" alt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altLang="fi-FI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nukkuu</a:t>
            </a:r>
            <a:r>
              <a:rPr kumimoji="0" lang="en-US" alt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1. </a:t>
            </a:r>
            <a:r>
              <a:rPr kumimoji="0" lang="en-US" altLang="fi-FI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joulukuuta</a:t>
            </a:r>
            <a:r>
              <a:rPr kumimoji="0" lang="en-US" alt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400 </a:t>
            </a:r>
            <a:r>
              <a:rPr kumimoji="0" lang="en-US" altLang="fi-FI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eKr</a:t>
            </a:r>
            <a:r>
              <a:rPr kumimoji="0" lang="en-US" alt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.”	</a:t>
            </a:r>
            <a:r>
              <a:rPr kumimoji="0" lang="fi-FI" alt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’ikuinen lause’</a:t>
            </a:r>
            <a:endParaRPr kumimoji="0" lang="en-US" altLang="fi-FI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>
              <a:spcBef>
                <a:spcPts val="0"/>
              </a:spcBef>
            </a:pPr>
            <a:endParaRPr lang="en-US" altLang="fi-FI" dirty="0"/>
          </a:p>
          <a:p>
            <a:endParaRPr lang="en-US" altLang="fi-F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AA41820-6027-4099-A4A0-3109E2B6D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53DD-5F8B-43DB-B950-D1E91ED618BD}" type="slidenum">
              <a:rPr lang="en-US" altLang="fi-FI"/>
              <a:pPr/>
              <a:t>15</a:t>
            </a:fld>
            <a:endParaRPr lang="en-US" altLang="fi-FI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AB038D61-067C-44A7-BD84-1DA251E869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3038" y="423863"/>
            <a:ext cx="10261600" cy="1143000"/>
          </a:xfrm>
        </p:spPr>
        <p:txBody>
          <a:bodyPr/>
          <a:lstStyle/>
          <a:p>
            <a:r>
              <a:rPr lang="fi-FI" altLang="fi-FI" dirty="0"/>
              <a:t>Jaakko Hintikka (1929-2015)</a:t>
            </a:r>
            <a:endParaRPr lang="en-GB" altLang="fi-FI" dirty="0"/>
          </a:p>
        </p:txBody>
      </p:sp>
      <p:sp>
        <p:nvSpPr>
          <p:cNvPr id="148484" name="Rectangle 4">
            <a:extLst>
              <a:ext uri="{FF2B5EF4-FFF2-40B4-BE49-F238E27FC236}">
                <a16:creationId xmlns:a16="http://schemas.microsoft.com/office/drawing/2014/main" id="{72BFA489-D873-45B9-AE00-430E2F8ECB2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309450" y="1676400"/>
            <a:ext cx="6968150" cy="4038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altLang="fi-FI" sz="2800" dirty="0" err="1"/>
              <a:t>Keskeiset</a:t>
            </a:r>
            <a:r>
              <a:rPr lang="en-GB" altLang="fi-FI" sz="2800" dirty="0"/>
              <a:t> </a:t>
            </a:r>
            <a:r>
              <a:rPr lang="en-GB" altLang="fi-FI" sz="2800" dirty="0" err="1"/>
              <a:t>kirjat</a:t>
            </a:r>
            <a:r>
              <a:rPr lang="en-GB" altLang="fi-FI" sz="2800" dirty="0"/>
              <a:t>:</a:t>
            </a:r>
          </a:p>
          <a:p>
            <a:pPr>
              <a:lnSpc>
                <a:spcPct val="90000"/>
              </a:lnSpc>
            </a:pPr>
            <a:r>
              <a:rPr lang="en-GB" altLang="fi-FI" sz="2800" dirty="0">
                <a:cs typeface="Times New Roman" panose="02020603050405020304" pitchFamily="18" charset="0"/>
              </a:rPr>
              <a:t>1962, </a:t>
            </a:r>
            <a:r>
              <a:rPr lang="en-GB" altLang="fi-FI" sz="2800" i="1" dirty="0">
                <a:cs typeface="Times New Roman" panose="02020603050405020304" pitchFamily="18" charset="0"/>
              </a:rPr>
              <a:t>Knowledge and Belief. A</a:t>
            </a:r>
            <a:r>
              <a:rPr lang="en-US" altLang="fi-FI" sz="2800" i="1" dirty="0">
                <a:cs typeface="Times New Roman" panose="02020603050405020304" pitchFamily="18" charset="0"/>
              </a:rPr>
              <a:t>n Introduction to the Logic of the Two Notions</a:t>
            </a:r>
            <a:r>
              <a:rPr lang="en-US" altLang="fi-FI" sz="2800" dirty="0">
                <a:cs typeface="Times New Roman" panose="02020603050405020304" pitchFamily="18" charset="0"/>
              </a:rPr>
              <a:t>, Cornell University Press, Ithaca NY.</a:t>
            </a:r>
            <a:r>
              <a:rPr lang="en-GB" altLang="fi-FI" sz="280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fi-FI" sz="2800" dirty="0">
                <a:cs typeface="Times New Roman" panose="02020603050405020304" pitchFamily="18" charset="0"/>
              </a:rPr>
              <a:t>1969, </a:t>
            </a:r>
            <a:r>
              <a:rPr lang="en-US" altLang="fi-FI" sz="2800" i="1" dirty="0">
                <a:cs typeface="Times New Roman" panose="02020603050405020304" pitchFamily="18" charset="0"/>
              </a:rPr>
              <a:t>Models for Modalities,</a:t>
            </a:r>
            <a:r>
              <a:rPr lang="en-US" altLang="fi-FI" sz="2800" dirty="0">
                <a:cs typeface="Times New Roman" panose="02020603050405020304" pitchFamily="18" charset="0"/>
              </a:rPr>
              <a:t> </a:t>
            </a:r>
            <a:r>
              <a:rPr lang="en-US" altLang="fi-FI" sz="2800" dirty="0" err="1">
                <a:cs typeface="Times New Roman" panose="02020603050405020304" pitchFamily="18" charset="0"/>
              </a:rPr>
              <a:t>Reidel</a:t>
            </a:r>
            <a:r>
              <a:rPr lang="en-US" altLang="fi-FI" sz="2800" dirty="0">
                <a:cs typeface="Times New Roman" panose="02020603050405020304" pitchFamily="18" charset="0"/>
              </a:rPr>
              <a:t>, Dordrecht.</a:t>
            </a:r>
            <a:endParaRPr lang="en-GB" altLang="fi-FI" sz="2800" dirty="0"/>
          </a:p>
        </p:txBody>
      </p:sp>
      <p:pic>
        <p:nvPicPr>
          <p:cNvPr id="148486" name="Picture 6">
            <a:extLst>
              <a:ext uri="{FF2B5EF4-FFF2-40B4-BE49-F238E27FC236}">
                <a16:creationId xmlns:a16="http://schemas.microsoft.com/office/drawing/2014/main" id="{2A88B678-0A5A-4360-B213-5ACCBDFE0968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6000" y="1676400"/>
            <a:ext cx="2692400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EDE3726-FBCB-4299-A25B-06DCF492B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19356-3C88-4CA9-8740-B85E7668DC3B}" type="slidenum">
              <a:rPr lang="en-US" altLang="fi-FI"/>
              <a:pPr/>
              <a:t>2</a:t>
            </a:fld>
            <a:endParaRPr lang="en-US" altLang="fi-FI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125E896B-4F1D-40FB-A8BA-5F5BBF4D77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i-FI" b="1" dirty="0"/>
              <a:t>MODAALILOGIIKKA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4EE3C5BC-6E48-4A28-9175-40DDFF5CD8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fi-FI" altLang="fi-FI" sz="3200" i="1" dirty="0"/>
              <a:t>Varsinainen modaalilogiikka:  </a:t>
            </a:r>
            <a:r>
              <a:rPr lang="fi-FI" altLang="fi-FI" sz="3200" i="1" dirty="0" err="1"/>
              <a:t>Aleettiset</a:t>
            </a:r>
            <a:r>
              <a:rPr lang="fi-FI" altLang="fi-FI" sz="3200" i="1" dirty="0"/>
              <a:t> modaliteetit</a:t>
            </a:r>
            <a:r>
              <a:rPr lang="fi-FI" altLang="fi-FI" sz="3200" dirty="0"/>
              <a:t> 		</a:t>
            </a:r>
          </a:p>
          <a:p>
            <a:pPr>
              <a:buFont typeface="Wingdings" panose="05000000000000000000" pitchFamily="2" charset="2"/>
              <a:buNone/>
            </a:pPr>
            <a:r>
              <a:rPr lang="fi-FI" altLang="fi-FI" sz="4800" dirty="0"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fi-FI" altLang="fi-FI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3200" dirty="0"/>
              <a:t>A 	luetaan: ”on välttämätöntä että A”</a:t>
            </a:r>
          </a:p>
          <a:p>
            <a:pPr>
              <a:buFont typeface="Wingdings" panose="05000000000000000000" pitchFamily="2" charset="2"/>
              <a:buNone/>
            </a:pPr>
            <a:r>
              <a:rPr lang="fi-FI" altLang="fi-FI" sz="4800" dirty="0">
                <a:latin typeface="Arial" panose="020B0604020202020204" pitchFamily="34" charset="0"/>
                <a:cs typeface="Arial" panose="020B0604020202020204" pitchFamily="34" charset="0"/>
              </a:rPr>
              <a:t>◊</a:t>
            </a:r>
            <a:r>
              <a:rPr lang="fi-FI" altLang="fi-FI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3200" dirty="0"/>
              <a:t>A	luetaan ”on mahdollista että A”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F332F05-14BD-4FDC-9380-FAC440198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9D6F-97CB-450B-8377-2E356A6DD4BE}" type="slidenum">
              <a:rPr lang="en-US" altLang="fi-FI"/>
              <a:pPr/>
              <a:t>3</a:t>
            </a:fld>
            <a:endParaRPr lang="en-US" altLang="fi-FI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37688F32-232F-4FFA-AF0B-402B5C69F3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YHTEYKSIÄ</a:t>
            </a:r>
            <a:endParaRPr lang="en-US" altLang="fi-FI" dirty="0"/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9232D062-7EDC-4B57-A123-6FE99CE251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i-FI" altLang="fi-FI" dirty="0"/>
              <a:t>	</a:t>
            </a:r>
            <a:endParaRPr lang="en-US" altLang="fi-FI" dirty="0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57E2E98F-2FED-4CA8-9070-6C9B4B7CDDAC}"/>
              </a:ext>
            </a:extLst>
          </p:cNvPr>
          <p:cNvSpPr txBox="1"/>
          <p:nvPr/>
        </p:nvSpPr>
        <p:spPr>
          <a:xfrm>
            <a:off x="1451580" y="2263142"/>
            <a:ext cx="960327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kumimoji="0" lang="fi-FI" altLang="fi-FI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□</a:t>
            </a:r>
            <a:r>
              <a:rPr kumimoji="0" lang="fi-FI" alt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alt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 </a:t>
            </a:r>
            <a:r>
              <a:rPr kumimoji="0" lang="fi-FI" alt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sym typeface="Wingdings" panose="05000000000000000000" pitchFamily="2" charset="2"/>
              </a:rPr>
              <a:t> ~ </a:t>
            </a:r>
            <a:r>
              <a:rPr kumimoji="0" lang="fi-FI" altLang="fi-FI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sym typeface="Wingdings" panose="05000000000000000000" pitchFamily="2" charset="2"/>
              </a:rPr>
              <a:t>◊</a:t>
            </a:r>
            <a:r>
              <a:rPr kumimoji="0" lang="fi-FI" alt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sym typeface="Wingdings" panose="05000000000000000000" pitchFamily="2" charset="2"/>
              </a:rPr>
              <a:t> ~ A 	</a:t>
            </a:r>
            <a:r>
              <a:rPr kumimoji="0" lang="fi-FI" altLang="fi-FI" sz="3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(vrt. </a:t>
            </a:r>
            <a:r>
              <a:rPr kumimoji="0" lang="fi-FI" altLang="fi-FI" sz="3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</a:t>
            </a:r>
            <a:r>
              <a:rPr kumimoji="0" lang="fi-FI" altLang="fi-FI" sz="3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xK</a:t>
            </a:r>
            <a:r>
              <a:rPr kumimoji="0" lang="fi-FI" altLang="fi-FI" sz="3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(x) </a:t>
            </a:r>
            <a:r>
              <a:rPr kumimoji="0" lang="fi-FI" altLang="fi-FI" sz="3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</a:t>
            </a:r>
            <a:r>
              <a:rPr kumimoji="0" lang="fi-FI" altLang="fi-FI" sz="3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i-FI" altLang="fi-FI" sz="3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</a:t>
            </a:r>
            <a:r>
              <a:rPr kumimoji="0" lang="fi-FI" altLang="fi-FI" sz="3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fi-FI" altLang="fi-FI" sz="3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</a:t>
            </a:r>
            <a:r>
              <a:rPr kumimoji="0" lang="fi-FI" altLang="fi-FI" sz="3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</a:t>
            </a:r>
            <a:r>
              <a:rPr kumimoji="0" lang="fi-FI" altLang="fi-FI" sz="3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(x))</a:t>
            </a:r>
          </a:p>
          <a:p>
            <a:r>
              <a:rPr kumimoji="0" lang="fi-FI" alt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sym typeface="Wingdings" panose="05000000000000000000" pitchFamily="2" charset="2"/>
              </a:rPr>
              <a:t>~ </a:t>
            </a:r>
            <a:r>
              <a:rPr kumimoji="0" lang="fi-FI" altLang="fi-FI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□</a:t>
            </a:r>
            <a:r>
              <a:rPr kumimoji="0" lang="fi-FI" alt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alt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 </a:t>
            </a:r>
            <a:r>
              <a:rPr kumimoji="0" lang="fi-FI" alt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sym typeface="Wingdings" panose="05000000000000000000" pitchFamily="2" charset="2"/>
              </a:rPr>
              <a:t> </a:t>
            </a:r>
            <a:r>
              <a:rPr kumimoji="0" lang="fi-FI" altLang="fi-FI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sym typeface="Wingdings" panose="05000000000000000000" pitchFamily="2" charset="2"/>
              </a:rPr>
              <a:t>◊</a:t>
            </a:r>
            <a:r>
              <a:rPr kumimoji="0" lang="fi-FI" alt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sym typeface="Wingdings" panose="05000000000000000000" pitchFamily="2" charset="2"/>
              </a:rPr>
              <a:t> ~ A</a:t>
            </a:r>
          </a:p>
          <a:p>
            <a:r>
              <a:rPr kumimoji="0" lang="fi-FI" altLang="fi-FI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□</a:t>
            </a:r>
            <a:r>
              <a:rPr kumimoji="0" lang="fi-FI" alt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alt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sym typeface="Wingdings" panose="05000000000000000000" pitchFamily="2" charset="2"/>
              </a:rPr>
              <a:t>~ </a:t>
            </a:r>
            <a:r>
              <a:rPr kumimoji="0" lang="fi-FI" alt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 </a:t>
            </a:r>
            <a:r>
              <a:rPr kumimoji="0" lang="fi-FI" alt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sym typeface="Wingdings" panose="05000000000000000000" pitchFamily="2" charset="2"/>
              </a:rPr>
              <a:t> ~ </a:t>
            </a:r>
            <a:r>
              <a:rPr kumimoji="0" lang="fi-FI" altLang="fi-FI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sym typeface="Wingdings" panose="05000000000000000000" pitchFamily="2" charset="2"/>
              </a:rPr>
              <a:t>◊</a:t>
            </a:r>
            <a:r>
              <a:rPr kumimoji="0" lang="fi-FI" alt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sym typeface="Wingdings" panose="05000000000000000000" pitchFamily="2" charset="2"/>
              </a:rPr>
              <a:t> A</a:t>
            </a:r>
          </a:p>
          <a:p>
            <a:r>
              <a:rPr kumimoji="0" lang="fi-FI" alt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sym typeface="Wingdings" panose="05000000000000000000" pitchFamily="2" charset="2"/>
              </a:rPr>
              <a:t>~</a:t>
            </a:r>
            <a:r>
              <a:rPr kumimoji="0" lang="fi-FI" altLang="fi-FI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fi-FI" altLang="fi-FI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□</a:t>
            </a:r>
            <a:r>
              <a:rPr kumimoji="0" lang="fi-FI" alt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alt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sym typeface="Wingdings" panose="05000000000000000000" pitchFamily="2" charset="2"/>
              </a:rPr>
              <a:t>~ </a:t>
            </a:r>
            <a:r>
              <a:rPr kumimoji="0" lang="fi-FI" alt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 </a:t>
            </a:r>
            <a:r>
              <a:rPr kumimoji="0" lang="fi-FI" alt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sym typeface="Wingdings" panose="05000000000000000000" pitchFamily="2" charset="2"/>
              </a:rPr>
              <a:t> </a:t>
            </a:r>
            <a:r>
              <a:rPr kumimoji="0" lang="fi-FI" altLang="fi-FI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sym typeface="Wingdings" panose="05000000000000000000" pitchFamily="2" charset="2"/>
              </a:rPr>
              <a:t>◊</a:t>
            </a:r>
            <a:r>
              <a:rPr kumimoji="0" lang="fi-FI" alt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sym typeface="Wingdings" panose="05000000000000000000" pitchFamily="2" charset="2"/>
              </a:rPr>
              <a:t> A</a:t>
            </a:r>
          </a:p>
          <a:p>
            <a:endParaRPr kumimoji="0" lang="fi-FI" altLang="fi-FI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  <a:sym typeface="Wingdings" panose="05000000000000000000" pitchFamily="2" charset="2"/>
            </a:endParaRPr>
          </a:p>
          <a:p>
            <a:endParaRPr kumimoji="0" lang="fi-FI" altLang="fi-FI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  <a:sym typeface="Wingdings" panose="05000000000000000000" pitchFamily="2" charset="2"/>
            </a:endParaRPr>
          </a:p>
          <a:p>
            <a:r>
              <a:rPr kumimoji="0" lang="fi-FI" alt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endParaRPr lang="fi-F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C5882BA-9FC9-4616-9CA9-7845BE56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0185-1951-40E3-B005-B8339EE302C4}" type="slidenum">
              <a:rPr lang="en-US" altLang="fi-FI"/>
              <a:pPr/>
              <a:t>4</a:t>
            </a:fld>
            <a:endParaRPr lang="en-US" altLang="fi-FI"/>
          </a:p>
        </p:txBody>
      </p:sp>
      <p:sp>
        <p:nvSpPr>
          <p:cNvPr id="216066" name="Rectangle 2">
            <a:extLst>
              <a:ext uri="{FF2B5EF4-FFF2-40B4-BE49-F238E27FC236}">
                <a16:creationId xmlns:a16="http://schemas.microsoft.com/office/drawing/2014/main" id="{C497F410-765D-4180-A5E6-87D863A5B4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Deonttinen logiikka ja mahdolliset maailmat</a:t>
            </a:r>
            <a:endParaRPr lang="en-US" altLang="fi-FI"/>
          </a:p>
        </p:txBody>
      </p:sp>
      <p:sp>
        <p:nvSpPr>
          <p:cNvPr id="216067" name="Rectangle 3">
            <a:extLst>
              <a:ext uri="{FF2B5EF4-FFF2-40B4-BE49-F238E27FC236}">
                <a16:creationId xmlns:a16="http://schemas.microsoft.com/office/drawing/2014/main" id="{990EBF3C-637A-4BFC-B0FD-5F9179C443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fi-FI" altLang="fi-FI" sz="2800" i="1" dirty="0"/>
              <a:t>Perusteita</a:t>
            </a:r>
            <a:r>
              <a:rPr lang="fi-FI" altLang="fi-FI" sz="2800" dirty="0"/>
              <a:t> (Rantala, Innala &amp; Virtanen 2004):</a:t>
            </a:r>
            <a:endParaRPr lang="en-US" altLang="fi-FI" sz="2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fi-FI" sz="2800" dirty="0" err="1"/>
              <a:t>Deonttinen</a:t>
            </a:r>
            <a:r>
              <a:rPr lang="en-US" altLang="fi-FI" sz="2800" dirty="0"/>
              <a:t> </a:t>
            </a:r>
            <a:r>
              <a:rPr lang="en-US" altLang="fi-FI" sz="2800" dirty="0" err="1"/>
              <a:t>logiikka</a:t>
            </a:r>
            <a:r>
              <a:rPr lang="en-US" altLang="fi-FI" sz="2800" dirty="0"/>
              <a:t> </a:t>
            </a:r>
            <a:r>
              <a:rPr lang="en-US" altLang="fi-FI" sz="2800" dirty="0" err="1"/>
              <a:t>laajasti</a:t>
            </a:r>
            <a:r>
              <a:rPr lang="en-US" altLang="fi-FI" sz="2800" dirty="0"/>
              <a:t> </a:t>
            </a:r>
            <a:r>
              <a:rPr lang="en-US" altLang="fi-FI" sz="2800" dirty="0" err="1"/>
              <a:t>ymmärrettynä</a:t>
            </a:r>
            <a:r>
              <a:rPr lang="en-US" altLang="fi-FI" sz="2800" dirty="0"/>
              <a:t> on </a:t>
            </a:r>
            <a:r>
              <a:rPr lang="en-US" altLang="fi-FI" sz="2800" dirty="0" err="1"/>
              <a:t>normatiivisen</a:t>
            </a:r>
            <a:r>
              <a:rPr lang="en-US" altLang="fi-FI" sz="2800" dirty="0"/>
              <a:t> </a:t>
            </a:r>
            <a:r>
              <a:rPr lang="en-US" altLang="fi-FI" sz="2800" dirty="0" err="1"/>
              <a:t>kielenkäytön</a:t>
            </a:r>
            <a:r>
              <a:rPr lang="en-US" altLang="fi-FI" sz="2800" dirty="0"/>
              <a:t> </a:t>
            </a:r>
            <a:r>
              <a:rPr lang="en-US" altLang="fi-FI" sz="2800" dirty="0" err="1"/>
              <a:t>loogista</a:t>
            </a:r>
            <a:r>
              <a:rPr lang="en-US" altLang="fi-FI" sz="2800" dirty="0"/>
              <a:t> </a:t>
            </a:r>
            <a:r>
              <a:rPr lang="en-US" altLang="fi-FI" sz="2800" dirty="0" err="1"/>
              <a:t>tutkimista</a:t>
            </a:r>
            <a:r>
              <a:rPr lang="en-US" altLang="fi-FI" sz="28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fi-FI" sz="2800" dirty="0"/>
              <a:t>Sen </a:t>
            </a:r>
            <a:r>
              <a:rPr lang="en-US" altLang="fi-FI" sz="2800" dirty="0" err="1"/>
              <a:t>kohteena</a:t>
            </a:r>
            <a:r>
              <a:rPr lang="en-US" altLang="fi-FI" sz="2800" dirty="0"/>
              <a:t> </a:t>
            </a:r>
            <a:r>
              <a:rPr lang="en-US" altLang="fi-FI" sz="2800" dirty="0" err="1"/>
              <a:t>ovat</a:t>
            </a:r>
            <a:r>
              <a:rPr lang="en-US" altLang="fi-FI" sz="2800" dirty="0"/>
              <a:t> </a:t>
            </a:r>
            <a:r>
              <a:rPr lang="en-US" altLang="fi-FI" sz="2800" dirty="0" err="1"/>
              <a:t>sellaiset</a:t>
            </a:r>
            <a:r>
              <a:rPr lang="en-US" altLang="fi-FI" sz="2800" dirty="0"/>
              <a:t> </a:t>
            </a:r>
            <a:r>
              <a:rPr lang="en-US" altLang="fi-FI" sz="2800" dirty="0" err="1"/>
              <a:t>normatiiviset</a:t>
            </a:r>
            <a:r>
              <a:rPr lang="en-US" altLang="fi-FI" sz="2800" dirty="0"/>
              <a:t> </a:t>
            </a:r>
            <a:r>
              <a:rPr lang="en-US" altLang="fi-FI" sz="2800" dirty="0" err="1"/>
              <a:t>käsitteet</a:t>
            </a:r>
            <a:r>
              <a:rPr lang="en-US" altLang="fi-FI" sz="2800" dirty="0"/>
              <a:t> </a:t>
            </a:r>
            <a:r>
              <a:rPr lang="en-US" altLang="fi-FI" sz="2800" dirty="0" err="1"/>
              <a:t>kuin</a:t>
            </a:r>
            <a:r>
              <a:rPr lang="en-US" altLang="fi-FI" sz="2800" dirty="0"/>
              <a:t> </a:t>
            </a:r>
            <a:r>
              <a:rPr lang="en-US" altLang="fi-FI" sz="2800" dirty="0" err="1"/>
              <a:t>velvollisuuden</a:t>
            </a:r>
            <a:r>
              <a:rPr lang="en-US" altLang="fi-FI" sz="2800" dirty="0"/>
              <a:t>, </a:t>
            </a:r>
            <a:r>
              <a:rPr lang="en-US" altLang="fi-FI" sz="2800" dirty="0" err="1"/>
              <a:t>kiellon</a:t>
            </a:r>
            <a:r>
              <a:rPr lang="en-US" altLang="fi-FI" sz="2800" dirty="0"/>
              <a:t>, </a:t>
            </a:r>
            <a:r>
              <a:rPr lang="en-US" altLang="fi-FI" sz="2800" dirty="0" err="1"/>
              <a:t>luvan</a:t>
            </a:r>
            <a:r>
              <a:rPr lang="en-US" altLang="fi-FI" sz="2800" dirty="0"/>
              <a:t> ja </a:t>
            </a:r>
            <a:r>
              <a:rPr lang="en-US" altLang="fi-FI" sz="2800" dirty="0" err="1"/>
              <a:t>velvoituksen</a:t>
            </a:r>
            <a:r>
              <a:rPr lang="en-US" altLang="fi-FI" sz="2800" dirty="0"/>
              <a:t> (commitment) </a:t>
            </a:r>
            <a:r>
              <a:rPr lang="en-US" altLang="fi-FI" sz="2800" dirty="0" err="1"/>
              <a:t>käsitteet</a:t>
            </a:r>
            <a:r>
              <a:rPr lang="en-US" altLang="fi-FI" sz="2800" dirty="0"/>
              <a:t>. </a:t>
            </a:r>
          </a:p>
          <a:p>
            <a:pPr>
              <a:lnSpc>
                <a:spcPct val="80000"/>
              </a:lnSpc>
            </a:pPr>
            <a:endParaRPr lang="en-US" altLang="fi-FI" sz="2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C5882BA-9FC9-4616-9CA9-7845BE56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0185-1951-40E3-B005-B8339EE302C4}" type="slidenum">
              <a:rPr lang="en-US" altLang="fi-FI"/>
              <a:pPr/>
              <a:t>5</a:t>
            </a:fld>
            <a:endParaRPr lang="en-US" altLang="fi-FI"/>
          </a:p>
        </p:txBody>
      </p:sp>
      <p:sp>
        <p:nvSpPr>
          <p:cNvPr id="216066" name="Rectangle 2">
            <a:extLst>
              <a:ext uri="{FF2B5EF4-FFF2-40B4-BE49-F238E27FC236}">
                <a16:creationId xmlns:a16="http://schemas.microsoft.com/office/drawing/2014/main" id="{C497F410-765D-4180-A5E6-87D863A5B4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Deonttinen logiikka ja mahdolliset maailmat</a:t>
            </a:r>
            <a:endParaRPr lang="en-US" altLang="fi-FI"/>
          </a:p>
        </p:txBody>
      </p:sp>
      <p:sp>
        <p:nvSpPr>
          <p:cNvPr id="216067" name="Rectangle 3">
            <a:extLst>
              <a:ext uri="{FF2B5EF4-FFF2-40B4-BE49-F238E27FC236}">
                <a16:creationId xmlns:a16="http://schemas.microsoft.com/office/drawing/2014/main" id="{990EBF3C-637A-4BFC-B0FD-5F9179C443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altLang="fi-FI" sz="2800" dirty="0" err="1"/>
              <a:t>Aleettiselle</a:t>
            </a:r>
            <a:r>
              <a:rPr lang="fi-FI" altLang="fi-FI" sz="2800" dirty="0"/>
              <a:t> modaalilogiikalle analoginen mahdollisten maailmojen semantiikka deonttiselle logiikalle saadaan, kun tulkitaan operaattori P deonttiseksi mahdollisuudeksi ja O deonttiseksi välttämättömyydeksi (ja määritellään operaattori F esimerkiksi operaattorin O avulla).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altLang="fi-FI" sz="2800" dirty="0"/>
              <a:t>Puhutaan deonttisesti mahdollisista maailmoista ja deonttisista vaihtoehdoista. </a:t>
            </a:r>
          </a:p>
          <a:p>
            <a:pPr>
              <a:lnSpc>
                <a:spcPct val="80000"/>
              </a:lnSpc>
            </a:pPr>
            <a:endParaRPr lang="en-US" altLang="fi-FI" sz="2700" dirty="0"/>
          </a:p>
        </p:txBody>
      </p:sp>
    </p:spTree>
    <p:extLst>
      <p:ext uri="{BB962C8B-B14F-4D97-AF65-F5344CB8AC3E}">
        <p14:creationId xmlns:p14="http://schemas.microsoft.com/office/powerpoint/2010/main" val="345092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54C31DF-E031-4F7E-B9B3-1D16199F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EACE-3A0B-4AF3-A0B4-803B28632058}" type="slidenum">
              <a:rPr lang="en-US" altLang="fi-FI"/>
              <a:pPr/>
              <a:t>6</a:t>
            </a:fld>
            <a:endParaRPr lang="en-US" altLang="fi-FI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2659C277-5FC3-4CBF-AFB5-9158B56B8E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Deonttinen logiikka</a:t>
            </a:r>
            <a:endParaRPr lang="en-US" altLang="fi-FI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C36368E2-4C13-405E-83E1-61C8AED77B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fi-FI" altLang="fi-FI" sz="3200" i="1" dirty="0"/>
              <a:t>Deonttiset modaliteetit</a:t>
            </a:r>
            <a:r>
              <a:rPr lang="fi-FI" altLang="fi-FI" dirty="0"/>
              <a:t>	</a:t>
            </a:r>
          </a:p>
          <a:p>
            <a:pPr>
              <a:buFont typeface="Wingdings" panose="05000000000000000000" pitchFamily="2" charset="2"/>
              <a:buNone/>
            </a:pPr>
            <a:r>
              <a:rPr lang="fi-FI" altLang="fi-FI" dirty="0"/>
              <a:t>	</a:t>
            </a:r>
            <a:r>
              <a:rPr lang="fi-FI" altLang="fi-FI" sz="3200" dirty="0"/>
              <a:t>OA   ”on pakollista että A”, ”pitäisi olla että A”, ”velvollisuuksiin kuuluu että A”</a:t>
            </a:r>
            <a:endParaRPr lang="fi-FI" altLang="fi-FI" sz="3200" i="1" dirty="0"/>
          </a:p>
          <a:p>
            <a:pPr>
              <a:buFont typeface="Wingdings" panose="05000000000000000000" pitchFamily="2" charset="2"/>
              <a:buNone/>
            </a:pPr>
            <a:r>
              <a:rPr lang="fi-FI" altLang="fi-FI" sz="3200" dirty="0"/>
              <a:t>	PA    ”on sallittua että A”, ”on lupa toimia siten että A”</a:t>
            </a:r>
          </a:p>
          <a:p>
            <a:pPr>
              <a:buFont typeface="Wingdings" panose="05000000000000000000" pitchFamily="2" charset="2"/>
              <a:buNone/>
            </a:pPr>
            <a:r>
              <a:rPr lang="fi-FI" altLang="fi-FI" sz="3200" dirty="0"/>
              <a:t>	(FA ”on kiellettyä että A”)</a:t>
            </a:r>
            <a:endParaRPr lang="en-US" altLang="fi-FI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534DE8E-3EB1-4FCF-9CA1-2B7E62751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0A75-5EF4-4B13-81E4-4C83B096A67D}" type="slidenum">
              <a:rPr lang="en-US" altLang="fi-FI"/>
              <a:pPr/>
              <a:t>7</a:t>
            </a:fld>
            <a:endParaRPr lang="en-US" altLang="fi-FI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8B3FF44E-C907-4F32-8ABF-A264952286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Yhteyksiä</a:t>
            </a:r>
            <a:endParaRPr lang="en-US" altLang="fi-FI"/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8CABA2F5-7CF3-4DC7-896E-AFFCC38DC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>
              <a:buFontTx/>
              <a:buNone/>
            </a:pPr>
            <a:r>
              <a:rPr lang="fi-FI" altLang="fi-FI" sz="3500" dirty="0"/>
              <a:t>OA &lt;=&gt; ~P~A &lt;=&gt; F~A</a:t>
            </a:r>
          </a:p>
          <a:p>
            <a:pPr lvl="1">
              <a:buFontTx/>
              <a:buNone/>
            </a:pPr>
            <a:endParaRPr lang="fi-FI" altLang="fi-FI" sz="3500" dirty="0"/>
          </a:p>
          <a:p>
            <a:pPr lvl="1">
              <a:buFontTx/>
              <a:buNone/>
            </a:pPr>
            <a:r>
              <a:rPr lang="fi-FI" altLang="fi-FI" sz="3500" dirty="0"/>
              <a:t>O~A &lt;=&gt; ~PA &lt;=&gt; FA</a:t>
            </a:r>
          </a:p>
          <a:p>
            <a:pPr lvl="1">
              <a:buFontTx/>
              <a:buNone/>
            </a:pPr>
            <a:r>
              <a:rPr lang="fi-FI" altLang="fi-FI" sz="3500" dirty="0"/>
              <a:t>~OA &lt;=&gt; P~A &lt;=&gt; ~F~A</a:t>
            </a:r>
          </a:p>
          <a:p>
            <a:pPr lvl="1">
              <a:buFontTx/>
              <a:buNone/>
            </a:pPr>
            <a:r>
              <a:rPr lang="fi-FI" altLang="fi-FI" sz="3500" dirty="0"/>
              <a:t>~O~A &lt;=&gt; PA &lt;=&gt; ~FA</a:t>
            </a:r>
            <a:endParaRPr lang="en-US" altLang="fi-FI" sz="3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1574BE4-E305-4C02-B01D-F803D3BF2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79C96-FFC0-41E0-A956-DD4A8F8EFF4B}" type="slidenum">
              <a:rPr lang="en-US" altLang="fi-FI"/>
              <a:pPr/>
              <a:t>8</a:t>
            </a:fld>
            <a:endParaRPr lang="en-US" altLang="fi-FI"/>
          </a:p>
        </p:txBody>
      </p:sp>
      <p:sp>
        <p:nvSpPr>
          <p:cNvPr id="227330" name="Rectangle 2">
            <a:extLst>
              <a:ext uri="{FF2B5EF4-FFF2-40B4-BE49-F238E27FC236}">
                <a16:creationId xmlns:a16="http://schemas.microsoft.com/office/drawing/2014/main" id="{4FF53619-FF2E-4D34-A5C9-107B7A0272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semantiikka deonttiselle logiikalle</a:t>
            </a:r>
            <a:endParaRPr lang="en-US" altLang="fi-FI" dirty="0"/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3B5A7923-0BDE-43F1-905A-7521DBFF24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fi-FI" altLang="fi-FI" sz="2400" dirty="0"/>
              <a:t>Esim. välttämättömyys: lause </a:t>
            </a:r>
            <a:r>
              <a:rPr lang="fi-FI" altLang="fi-FI" sz="2400" dirty="0"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fi-FI" altLang="fi-FI" sz="2400" dirty="0">
                <a:sym typeface="WP MathA" pitchFamily="2" charset="2"/>
              </a:rPr>
              <a:t>A </a:t>
            </a:r>
            <a:r>
              <a:rPr lang="fi-FI" altLang="fi-FI" sz="2400" dirty="0">
                <a:latin typeface="Arial" panose="020B0604020202020204" pitchFamily="34" charset="0"/>
                <a:cs typeface="Arial" panose="020B0604020202020204" pitchFamily="34" charset="0"/>
                <a:sym typeface="WP MathA" pitchFamily="2" charset="2"/>
              </a:rPr>
              <a:t>→ </a:t>
            </a:r>
            <a:r>
              <a:rPr lang="fi-FI" altLang="fi-FI" sz="2400" dirty="0">
                <a:sym typeface="WP MathA" pitchFamily="2" charset="2"/>
              </a:rPr>
              <a:t>A on tosi maailmassa </a:t>
            </a:r>
            <a:r>
              <a:rPr lang="fi-FI" altLang="fi-FI" sz="2400" dirty="0"/>
              <a:t>w</a:t>
            </a:r>
            <a:r>
              <a:rPr lang="fi-FI" altLang="fi-FI" sz="2400" baseline="-25000" dirty="0"/>
              <a:t>0</a:t>
            </a:r>
            <a:r>
              <a:rPr lang="fi-FI" altLang="fi-FI" sz="2400" dirty="0"/>
              <a:t>. </a:t>
            </a:r>
          </a:p>
          <a:p>
            <a:pPr>
              <a:spcBef>
                <a:spcPts val="0"/>
              </a:spcBef>
            </a:pPr>
            <a:r>
              <a:rPr lang="en-US" altLang="fi-FI" sz="2400" dirty="0">
                <a:sym typeface="WP MathA" pitchFamily="2" charset="2"/>
              </a:rPr>
              <a:t>Mutta me </a:t>
            </a:r>
            <a:r>
              <a:rPr lang="en-US" altLang="fi-FI" sz="2400" dirty="0" err="1">
                <a:sym typeface="WP MathA" pitchFamily="2" charset="2"/>
              </a:rPr>
              <a:t>ihmiset</a:t>
            </a:r>
            <a:r>
              <a:rPr lang="en-US" altLang="fi-FI" sz="2400" dirty="0">
                <a:sym typeface="WP MathA" pitchFamily="2" charset="2"/>
              </a:rPr>
              <a:t> </a:t>
            </a:r>
            <a:r>
              <a:rPr lang="en-US" altLang="fi-FI" sz="2400" dirty="0" err="1">
                <a:sym typeface="WP MathA" pitchFamily="2" charset="2"/>
              </a:rPr>
              <a:t>emme</a:t>
            </a:r>
            <a:r>
              <a:rPr lang="en-US" altLang="fi-FI" sz="2400" dirty="0">
                <a:sym typeface="WP MathA" pitchFamily="2" charset="2"/>
              </a:rPr>
              <a:t> </a:t>
            </a:r>
            <a:r>
              <a:rPr lang="en-US" altLang="fi-FI" sz="2400" dirty="0" err="1">
                <a:sym typeface="WP MathA" pitchFamily="2" charset="2"/>
              </a:rPr>
              <a:t>yleensä</a:t>
            </a:r>
            <a:r>
              <a:rPr lang="en-US" altLang="fi-FI" sz="2400" dirty="0">
                <a:sym typeface="WP MathA" pitchFamily="2" charset="2"/>
              </a:rPr>
              <a:t> tee </a:t>
            </a:r>
            <a:r>
              <a:rPr lang="en-US" altLang="fi-FI" sz="2400" dirty="0" err="1">
                <a:sym typeface="WP MathA" pitchFamily="2" charset="2"/>
              </a:rPr>
              <a:t>kaikkea</a:t>
            </a:r>
            <a:r>
              <a:rPr lang="en-US" altLang="fi-FI" sz="2400" dirty="0">
                <a:sym typeface="WP MathA" pitchFamily="2" charset="2"/>
              </a:rPr>
              <a:t> </a:t>
            </a:r>
            <a:r>
              <a:rPr lang="en-US" altLang="fi-FI" sz="2400" dirty="0" err="1">
                <a:sym typeface="WP MathA" pitchFamily="2" charset="2"/>
              </a:rPr>
              <a:t>sitä</a:t>
            </a:r>
            <a:r>
              <a:rPr lang="en-US" altLang="fi-FI" sz="2400" dirty="0">
                <a:sym typeface="WP MathA" pitchFamily="2" charset="2"/>
              </a:rPr>
              <a:t>, </a:t>
            </a:r>
            <a:r>
              <a:rPr lang="en-US" altLang="fi-FI" sz="2400" dirty="0" err="1">
                <a:sym typeface="WP MathA" pitchFamily="2" charset="2"/>
              </a:rPr>
              <a:t>mitä</a:t>
            </a:r>
            <a:r>
              <a:rPr lang="en-US" altLang="fi-FI" sz="2400" dirty="0">
                <a:sym typeface="WP MathA" pitchFamily="2" charset="2"/>
              </a:rPr>
              <a:t> </a:t>
            </a:r>
            <a:r>
              <a:rPr lang="en-US" altLang="fi-FI" sz="2400" dirty="0" err="1">
                <a:sym typeface="WP MathA" pitchFamily="2" charset="2"/>
              </a:rPr>
              <a:t>meidän</a:t>
            </a:r>
            <a:r>
              <a:rPr lang="en-US" altLang="fi-FI" sz="2400" dirty="0">
                <a:sym typeface="WP MathA" pitchFamily="2" charset="2"/>
              </a:rPr>
              <a:t> </a:t>
            </a:r>
            <a:r>
              <a:rPr lang="en-US" altLang="fi-FI" sz="2400" dirty="0" err="1">
                <a:sym typeface="WP MathA" pitchFamily="2" charset="2"/>
              </a:rPr>
              <a:t>pitäisi</a:t>
            </a:r>
            <a:r>
              <a:rPr lang="en-US" altLang="fi-FI" sz="2400" dirty="0">
                <a:sym typeface="WP MathA" pitchFamily="2" charset="2"/>
              </a:rPr>
              <a:t> </a:t>
            </a:r>
            <a:r>
              <a:rPr lang="en-US" altLang="fi-FI" sz="2400" dirty="0" err="1">
                <a:sym typeface="WP MathA" pitchFamily="2" charset="2"/>
              </a:rPr>
              <a:t>tehdä</a:t>
            </a:r>
            <a:r>
              <a:rPr lang="en-US" altLang="fi-FI" sz="2400" dirty="0">
                <a:sym typeface="WP MathA" pitchFamily="2" charset="2"/>
              </a:rPr>
              <a:t>, </a:t>
            </a:r>
            <a:r>
              <a:rPr lang="en-US" altLang="fi-FI" sz="2400" dirty="0" err="1">
                <a:sym typeface="WP MathA" pitchFamily="2" charset="2"/>
              </a:rPr>
              <a:t>joten</a:t>
            </a:r>
            <a:r>
              <a:rPr lang="en-US" altLang="fi-FI" sz="2400" dirty="0">
                <a:sym typeface="WP MathA" pitchFamily="2" charset="2"/>
              </a:rPr>
              <a:t> </a:t>
            </a:r>
            <a:r>
              <a:rPr lang="en-US" altLang="fi-FI" sz="2400" dirty="0" err="1">
                <a:sym typeface="WP MathA" pitchFamily="2" charset="2"/>
              </a:rPr>
              <a:t>deonttisessa</a:t>
            </a:r>
            <a:r>
              <a:rPr lang="en-US" altLang="fi-FI" sz="2400" dirty="0">
                <a:sym typeface="WP MathA" pitchFamily="2" charset="2"/>
              </a:rPr>
              <a:t> </a:t>
            </a:r>
            <a:r>
              <a:rPr lang="en-US" altLang="fi-FI" sz="2400" dirty="0" err="1">
                <a:sym typeface="WP MathA" pitchFamily="2" charset="2"/>
              </a:rPr>
              <a:t>logiikassa</a:t>
            </a:r>
            <a:r>
              <a:rPr lang="en-US" altLang="fi-FI" sz="2400" dirty="0">
                <a:sym typeface="WP MathA" pitchFamily="2" charset="2"/>
              </a:rPr>
              <a:t> on </a:t>
            </a:r>
            <a:r>
              <a:rPr lang="en-US" altLang="fi-FI" sz="2400" dirty="0" err="1">
                <a:sym typeface="WP MathA" pitchFamily="2" charset="2"/>
              </a:rPr>
              <a:t>oltava</a:t>
            </a:r>
            <a:r>
              <a:rPr lang="en-US" altLang="fi-FI" sz="2400" dirty="0">
                <a:sym typeface="WP MathA" pitchFamily="2" charset="2"/>
              </a:rPr>
              <a:t> </a:t>
            </a:r>
            <a:r>
              <a:rPr lang="en-US" altLang="fi-FI" sz="2400" dirty="0" err="1">
                <a:sym typeface="WP MathA" pitchFamily="2" charset="2"/>
              </a:rPr>
              <a:t>mahdollista</a:t>
            </a:r>
            <a:r>
              <a:rPr lang="en-US" altLang="fi-FI" sz="2400" dirty="0">
                <a:sym typeface="WP MathA" pitchFamily="2" charset="2"/>
              </a:rPr>
              <a:t> </a:t>
            </a:r>
            <a:r>
              <a:rPr lang="en-US" altLang="fi-FI" sz="2400" dirty="0" err="1">
                <a:sym typeface="WP MathA" pitchFamily="2" charset="2"/>
              </a:rPr>
              <a:t>myös</a:t>
            </a:r>
            <a:r>
              <a:rPr lang="en-US" altLang="fi-FI" sz="2400" dirty="0">
                <a:sym typeface="WP MathA" pitchFamily="2" charset="2"/>
              </a:rPr>
              <a:t> se, </a:t>
            </a:r>
            <a:r>
              <a:rPr lang="en-US" altLang="fi-FI" sz="2400" dirty="0" err="1">
                <a:sym typeface="WP MathA" pitchFamily="2" charset="2"/>
              </a:rPr>
              <a:t>että</a:t>
            </a:r>
            <a:r>
              <a:rPr lang="en-US" altLang="fi-FI" sz="2400" dirty="0">
                <a:sym typeface="WP MathA" pitchFamily="2" charset="2"/>
              </a:rPr>
              <a:t> </a:t>
            </a:r>
            <a:r>
              <a:rPr lang="en-US" altLang="fi-FI" sz="2400" dirty="0" err="1">
                <a:sym typeface="WP MathA" pitchFamily="2" charset="2"/>
              </a:rPr>
              <a:t>lause</a:t>
            </a:r>
            <a:r>
              <a:rPr lang="en-US" altLang="fi-FI" sz="2400" dirty="0">
                <a:sym typeface="WP MathA" pitchFamily="2" charset="2"/>
              </a:rPr>
              <a:t> </a:t>
            </a:r>
            <a:br>
              <a:rPr lang="en-US" altLang="fi-FI" sz="2400" dirty="0">
                <a:sym typeface="WP MathA" pitchFamily="2" charset="2"/>
              </a:rPr>
            </a:br>
            <a:r>
              <a:rPr lang="fi-FI" altLang="fi-FI" sz="2400" dirty="0">
                <a:sym typeface="WP MathA" pitchFamily="2" charset="2"/>
              </a:rPr>
              <a:t>OA </a:t>
            </a:r>
            <a:r>
              <a:rPr lang="fi-FI" altLang="fi-FI" sz="2400" dirty="0">
                <a:latin typeface="Arial" panose="020B0604020202020204" pitchFamily="34" charset="0"/>
                <a:cs typeface="Arial" panose="020B0604020202020204" pitchFamily="34" charset="0"/>
                <a:sym typeface="WP MathA" pitchFamily="2" charset="2"/>
              </a:rPr>
              <a:t>→</a:t>
            </a:r>
            <a:r>
              <a:rPr lang="fi-FI" altLang="fi-FI" sz="2400" dirty="0">
                <a:sym typeface="WP MathA" pitchFamily="2" charset="2"/>
              </a:rPr>
              <a:t> A</a:t>
            </a:r>
            <a:r>
              <a:rPr lang="en-US" altLang="fi-FI" sz="2400" dirty="0">
                <a:sym typeface="WP MathA" pitchFamily="2" charset="2"/>
              </a:rPr>
              <a:t> </a:t>
            </a:r>
            <a:r>
              <a:rPr lang="en-US" altLang="fi-FI" sz="2400" dirty="0" err="1">
                <a:sym typeface="WP MathA" pitchFamily="2" charset="2"/>
              </a:rPr>
              <a:t>ei</a:t>
            </a:r>
            <a:r>
              <a:rPr lang="en-US" altLang="fi-FI" sz="2400" dirty="0">
                <a:sym typeface="WP MathA" pitchFamily="2" charset="2"/>
              </a:rPr>
              <a:t> ole </a:t>
            </a:r>
            <a:r>
              <a:rPr lang="en-US" altLang="fi-FI" sz="2400" dirty="0" err="1">
                <a:sym typeface="WP MathA" pitchFamily="2" charset="2"/>
              </a:rPr>
              <a:t>tosi</a:t>
            </a:r>
            <a:r>
              <a:rPr lang="en-US" altLang="fi-FI" sz="2400" dirty="0">
                <a:sym typeface="WP MathA" pitchFamily="2" charset="2"/>
              </a:rPr>
              <a:t> </a:t>
            </a:r>
            <a:r>
              <a:rPr lang="en-US" altLang="fi-FI" sz="2400" dirty="0" err="1">
                <a:sym typeface="WP MathA" pitchFamily="2" charset="2"/>
              </a:rPr>
              <a:t>maailmassa</a:t>
            </a:r>
            <a:r>
              <a:rPr lang="en-US" altLang="fi-FI" sz="2400" dirty="0">
                <a:sym typeface="WP MathA" pitchFamily="2" charset="2"/>
              </a:rPr>
              <a:t> </a:t>
            </a:r>
            <a:r>
              <a:rPr lang="fi-FI" altLang="fi-FI" sz="2400" dirty="0"/>
              <a:t>w</a:t>
            </a:r>
            <a:r>
              <a:rPr lang="fi-FI" altLang="fi-FI" sz="2400" baseline="-25000" dirty="0"/>
              <a:t>0 </a:t>
            </a:r>
            <a:r>
              <a:rPr lang="en-US" altLang="fi-FI" sz="2400" dirty="0">
                <a:sym typeface="WP MathA" pitchFamily="2" charset="2"/>
              </a:rPr>
              <a:t>ja </a:t>
            </a:r>
            <a:r>
              <a:rPr lang="en-US" altLang="fi-FI" sz="2400" dirty="0" err="1">
                <a:sym typeface="WP MathA" pitchFamily="2" charset="2"/>
              </a:rPr>
              <a:t>relaation</a:t>
            </a:r>
            <a:r>
              <a:rPr lang="en-US" altLang="fi-FI" sz="2400" dirty="0">
                <a:sym typeface="WP MathA" pitchFamily="2" charset="2"/>
              </a:rPr>
              <a:t> R </a:t>
            </a:r>
            <a:r>
              <a:rPr lang="en-US" altLang="fi-FI" sz="2400" dirty="0" err="1">
                <a:sym typeface="WP MathA" pitchFamily="2" charset="2"/>
              </a:rPr>
              <a:t>refleksiivisyyttä</a:t>
            </a:r>
            <a:r>
              <a:rPr lang="en-US" altLang="fi-FI" sz="2400" dirty="0">
                <a:sym typeface="WP MathA" pitchFamily="2" charset="2"/>
              </a:rPr>
              <a:t> </a:t>
            </a:r>
            <a:r>
              <a:rPr lang="en-US" altLang="fi-FI" sz="2400" dirty="0" err="1">
                <a:sym typeface="WP MathA" pitchFamily="2" charset="2"/>
              </a:rPr>
              <a:t>ei</a:t>
            </a:r>
            <a:r>
              <a:rPr lang="en-US" altLang="fi-FI" sz="2400" dirty="0">
                <a:sym typeface="WP MathA" pitchFamily="2" charset="2"/>
              </a:rPr>
              <a:t> ole </a:t>
            </a:r>
            <a:r>
              <a:rPr lang="en-US" altLang="fi-FI" sz="2400" dirty="0" err="1">
                <a:sym typeface="WP MathA" pitchFamily="2" charset="2"/>
              </a:rPr>
              <a:t>syytä</a:t>
            </a:r>
            <a:r>
              <a:rPr lang="en-US" altLang="fi-FI" sz="2400" dirty="0">
                <a:sym typeface="WP MathA" pitchFamily="2" charset="2"/>
              </a:rPr>
              <a:t> </a:t>
            </a:r>
            <a:r>
              <a:rPr lang="en-US" altLang="fi-FI" sz="2400" dirty="0" err="1">
                <a:sym typeface="WP MathA" pitchFamily="2" charset="2"/>
              </a:rPr>
              <a:t>vaatia</a:t>
            </a:r>
            <a:r>
              <a:rPr lang="en-US" altLang="fi-FI" sz="2400" dirty="0">
                <a:sym typeface="WP MathA" pitchFamily="2" charset="2"/>
              </a:rPr>
              <a:t>.</a:t>
            </a:r>
          </a:p>
          <a:p>
            <a:pPr>
              <a:spcBef>
                <a:spcPts val="0"/>
              </a:spcBef>
            </a:pPr>
            <a:r>
              <a:rPr lang="fi-FI" altLang="fi-FI" sz="2400" dirty="0">
                <a:sym typeface="WP MathA" pitchFamily="2" charset="2"/>
              </a:rPr>
              <a:t>Annetun maailman w deonttiset vaihtoehdot u ymmärretään deonttisesti täydellisiksi (ts. ideaalisiksi) maailmoiksi. </a:t>
            </a:r>
          </a:p>
          <a:p>
            <a:endParaRPr lang="fi-FI" altLang="fi-FI" dirty="0">
              <a:sym typeface="WP MathA" pitchFamily="2" charset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6D40EB7-5BFE-45C6-9895-DD357D963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DE60-384D-40F3-867A-1E57805CB12E}" type="slidenum">
              <a:rPr lang="en-US" altLang="fi-FI"/>
              <a:pPr/>
              <a:t>9</a:t>
            </a:fld>
            <a:endParaRPr lang="en-US" altLang="fi-FI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EC3732A5-976F-4D28-B7B8-ED466F1108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i="1"/>
              <a:t>Episteeminen logiikka (doksastinen logiikka)</a:t>
            </a:r>
            <a:r>
              <a:rPr lang="en-US" altLang="fi-FI"/>
              <a:t> 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DA026023-DEED-4BD3-8FFB-719322C026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i-FI" altLang="fi-FI" sz="2800" i="1" dirty="0"/>
              <a:t>Episteemiset ja </a:t>
            </a:r>
            <a:r>
              <a:rPr lang="fi-FI" altLang="fi-FI" sz="2800" i="1" dirty="0" err="1"/>
              <a:t>doksastiset</a:t>
            </a:r>
            <a:r>
              <a:rPr lang="fi-FI" altLang="fi-FI" sz="2800" i="1" dirty="0"/>
              <a:t> modaliteetit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i-FI" altLang="fi-FI" sz="2800" i="1" dirty="0"/>
              <a:t>	</a:t>
            </a:r>
            <a:r>
              <a:rPr lang="fi-FI" altLang="fi-FI" sz="2800" dirty="0" err="1"/>
              <a:t>K</a:t>
            </a:r>
            <a:r>
              <a:rPr lang="fi-FI" altLang="fi-FI" sz="2800" baseline="-25000" dirty="0" err="1"/>
              <a:t>p</a:t>
            </a:r>
            <a:r>
              <a:rPr lang="fi-FI" altLang="fi-FI" sz="2800" dirty="0" err="1"/>
              <a:t>A</a:t>
            </a:r>
            <a:r>
              <a:rPr lang="fi-FI" altLang="fi-FI" sz="2800" dirty="0"/>
              <a:t> ”p tietää että A”</a:t>
            </a:r>
            <a:endParaRPr lang="fi-FI" altLang="fi-FI" sz="2800" i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i-FI" altLang="fi-FI" sz="2800" i="1" dirty="0"/>
              <a:t>	</a:t>
            </a:r>
            <a:r>
              <a:rPr lang="fi-FI" altLang="fi-FI" sz="2800" dirty="0" err="1"/>
              <a:t>B</a:t>
            </a:r>
            <a:r>
              <a:rPr lang="fi-FI" altLang="fi-FI" sz="2800" baseline="-25000" dirty="0" err="1"/>
              <a:t>p</a:t>
            </a:r>
            <a:r>
              <a:rPr lang="fi-FI" altLang="fi-FI" sz="2800" dirty="0" err="1"/>
              <a:t>A</a:t>
            </a:r>
            <a:r>
              <a:rPr lang="fi-FI" altLang="fi-FI" sz="2800" dirty="0"/>
              <a:t> ”p uskoo että A”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i-FI" altLang="fi-FI" sz="2800" dirty="0"/>
              <a:t>	tietäminen ja uskominen esimerkkejä ns. propositionaalisista asenteista, joihin kuuluvat myös mm. muistaminen ja havaitseminen</a:t>
            </a:r>
            <a:endParaRPr lang="en-US" altLang="fi-FI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alleria">
  <a:themeElements>
    <a:clrScheme name="Gal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-teema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DDBB83-77C1-4099-A0AA-289882E745E2}">
  <ds:schemaRefs>
    <ds:schemaRef ds:uri="http://purl.org/dc/elements/1.1/"/>
    <ds:schemaRef ds:uri="http://schemas.microsoft.com/office/2006/metadata/properties"/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501</TotalTime>
  <Words>764</Words>
  <Application>Microsoft Office PowerPoint</Application>
  <PresentationFormat>Laajakuva</PresentationFormat>
  <Paragraphs>88</Paragraphs>
  <Slides>15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21" baseType="lpstr">
      <vt:lpstr>Gill Sans MT</vt:lpstr>
      <vt:lpstr>Euphemia</vt:lpstr>
      <vt:lpstr>Verdana</vt:lpstr>
      <vt:lpstr>Wingdings</vt:lpstr>
      <vt:lpstr>Arial</vt:lpstr>
      <vt:lpstr>Galleria</vt:lpstr>
      <vt:lpstr>MAHDOLLISET MAAILMAT, osa 2 </vt:lpstr>
      <vt:lpstr>MODAALILOGIIKKA</vt:lpstr>
      <vt:lpstr>YHTEYKSIÄ</vt:lpstr>
      <vt:lpstr>Deonttinen logiikka ja mahdolliset maailmat</vt:lpstr>
      <vt:lpstr>Deonttinen logiikka ja mahdolliset maailmat</vt:lpstr>
      <vt:lpstr>Deonttinen logiikka</vt:lpstr>
      <vt:lpstr>Yhteyksiä</vt:lpstr>
      <vt:lpstr>semantiikka deonttiselle logiikalle</vt:lpstr>
      <vt:lpstr>Episteeminen logiikka (doksastinen logiikka) </vt:lpstr>
      <vt:lpstr>Propositionaalisten asenteiden logiikasta</vt:lpstr>
      <vt:lpstr>Asennelogiikan uusia komponentteja</vt:lpstr>
      <vt:lpstr>Hintikan episteeminen logiikka 1962</vt:lpstr>
      <vt:lpstr>Loogisen kaikkitietävyyden ongelma</vt:lpstr>
      <vt:lpstr>Aikalogiikka</vt:lpstr>
      <vt:lpstr>Jaakko Hintikka (1929-2015)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Otsikko ja kuva -asettelu</dc:title>
  <dc:creator>Ilpo Halonen</dc:creator>
  <cp:lastModifiedBy>Ilpo Halonen</cp:lastModifiedBy>
  <cp:revision>17</cp:revision>
  <dcterms:created xsi:type="dcterms:W3CDTF">2021-09-02T15:33:01Z</dcterms:created>
  <dcterms:modified xsi:type="dcterms:W3CDTF">2023-10-08T11:20:45Z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