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87" r:id="rId4"/>
  </p:sldMasterIdLst>
  <p:notesMasterIdLst>
    <p:notesMasterId r:id="rId28"/>
  </p:notesMasterIdLst>
  <p:handoutMasterIdLst>
    <p:handoutMasterId r:id="rId29"/>
  </p:handoutMasterIdLst>
  <p:sldIdLst>
    <p:sldId id="256" r:id="rId5"/>
    <p:sldId id="295" r:id="rId6"/>
    <p:sldId id="334" r:id="rId7"/>
    <p:sldId id="336" r:id="rId8"/>
    <p:sldId id="338" r:id="rId9"/>
    <p:sldId id="340" r:id="rId10"/>
    <p:sldId id="333" r:id="rId11"/>
    <p:sldId id="365" r:id="rId12"/>
    <p:sldId id="257" r:id="rId13"/>
    <p:sldId id="339" r:id="rId14"/>
    <p:sldId id="368" r:id="rId15"/>
    <p:sldId id="369" r:id="rId16"/>
    <p:sldId id="265" r:id="rId17"/>
    <p:sldId id="371" r:id="rId18"/>
    <p:sldId id="372" r:id="rId19"/>
    <p:sldId id="373" r:id="rId20"/>
    <p:sldId id="374" r:id="rId21"/>
    <p:sldId id="306" r:id="rId22"/>
    <p:sldId id="375" r:id="rId23"/>
    <p:sldId id="376" r:id="rId24"/>
    <p:sldId id="360" r:id="rId25"/>
    <p:sldId id="381" r:id="rId26"/>
    <p:sldId id="276" r:id="rId27"/>
  </p:sldIdLst>
  <p:sldSz cx="12192000" cy="6858000"/>
  <p:notesSz cx="6858000" cy="9144000"/>
  <p:embeddedFontLst>
    <p:embeddedFont>
      <p:font typeface="Euphemia" panose="020B0503040102020104" pitchFamily="34" charset="0"/>
      <p:regular r:id="rId30"/>
    </p:embeddedFont>
    <p:embeddedFont>
      <p:font typeface="Gill Sans MT" panose="020B0502020104020203" pitchFamily="34" charset="0"/>
      <p:regular r:id="rId31"/>
      <p:bold r:id="rId32"/>
      <p:italic r:id="rId33"/>
      <p:boldItalic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4098" y="1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po Halonen" userId="9cf957c2b54dfd88" providerId="LiveId" clId="{64A63ACE-8301-4A50-A5F5-A262E7D96EAB}"/>
    <pc:docChg chg="modSld">
      <pc:chgData name="Ilpo Halonen" userId="9cf957c2b54dfd88" providerId="LiveId" clId="{64A63ACE-8301-4A50-A5F5-A262E7D96EAB}" dt="2023-10-08T11:21:58.984" v="1" actId="20577"/>
      <pc:docMkLst>
        <pc:docMk/>
      </pc:docMkLst>
      <pc:sldChg chg="modSp mod">
        <pc:chgData name="Ilpo Halonen" userId="9cf957c2b54dfd88" providerId="LiveId" clId="{64A63ACE-8301-4A50-A5F5-A262E7D96EAB}" dt="2023-10-08T11:21:58.984" v="1" actId="20577"/>
        <pc:sldMkLst>
          <pc:docMk/>
          <pc:sldMk cId="1652133998" sldId="256"/>
        </pc:sldMkLst>
        <pc:spChg chg="mod">
          <ac:chgData name="Ilpo Halonen" userId="9cf957c2b54dfd88" providerId="LiveId" clId="{64A63ACE-8301-4A50-A5F5-A262E7D96EAB}" dt="2023-10-08T11:21:58.984" v="1" actId="20577"/>
          <ac:spMkLst>
            <pc:docMk/>
            <pc:sldMk cId="1652133998" sldId="256"/>
            <ac:spMk id="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9F22C6E-3723-4E9D-B715-B4CDC02E973B}" type="datetime1">
              <a:rPr lang="fi-FI" smtClean="0"/>
              <a:t>8.10.2023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1D3A6E1-5FB9-4169-8457-B5F4CF297F11}" type="datetime1">
              <a:rPr lang="fi-FI" noProof="0" smtClean="0"/>
              <a:t>8.10.2023</a:t>
            </a:fld>
            <a:endParaRPr lang="fi-FI" noProof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3C37BE-C303-496D-B5CD-85F2937540FC}" type="slidenum">
              <a:rPr lang="fi-FI" noProof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i-FI" b="1" i="1">
                <a:latin typeface="Arial" pitchFamily="34" charset="0"/>
                <a:cs typeface="Arial" pitchFamily="34" charset="0"/>
              </a:rPr>
              <a:t>MUISTIINPANO:</a:t>
            </a:r>
          </a:p>
          <a:p>
            <a:pPr rtl="0"/>
            <a:r>
              <a:rPr lang="fi-FI" i="1">
                <a:latin typeface="Arial" pitchFamily="34" charset="0"/>
                <a:cs typeface="Arial" pitchFamily="34" charset="0"/>
              </a:rPr>
              <a:t>Jos haluat muuttaa tämän dian kuvaa, valitse kuva ja poista se. Napsauta sitten paikkamerkissä olevaa kuvan kuvaketta, niin pääset lisäämään oman kuvasi.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pPr rtl="0"/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pPr rtl="0"/>
            <a:fld id="{0FF54DE5-C571-48E8-A5BC-B369434E2F44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59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98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449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Otsikkodi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i-FI" noProof="0"/>
              <a:t>Muokkaa alaotsikon perustyyliä napsautt.</a:t>
            </a:r>
          </a:p>
        </p:txBody>
      </p:sp>
      <p:sp>
        <p:nvSpPr>
          <p:cNvPr id="11" name="Kuvan paikkamerkki 10" descr="Tyhjä paikkamerkki kuvan lisäämistä varten. Napsauta paikkamerkkiä ja valitse kuva, jonka haluat lisätä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00483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fi-FI" noProof="0" smtClean="0"/>
              <a:t>‹#›</a:t>
            </a:fld>
            <a:endParaRPr lang="fi-FI" noProof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51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fi-FI" noProof="0" smtClean="0"/>
              <a:t>‹#›</a:t>
            </a:fld>
            <a:endParaRPr lang="fi-FI" noProof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25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79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fi-FI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fi-FI" noProof="0" smtClean="0"/>
              <a:t>‹#›</a:t>
            </a:fld>
            <a:endParaRPr lang="fi-FI" noProof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54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fi-FI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fi-FI" noProof="0" smtClean="0"/>
              <a:t>‹#›</a:t>
            </a:fld>
            <a:endParaRPr lang="fi-FI" noProof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07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fi-FI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32172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35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pPr rtl="0"/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 rtl="0"/>
            <a:endParaRPr lang="fi-FI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28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rtl="0"/>
            <a:fld id="{0FF54DE5-C571-48E8-A5BC-B369434E2F44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90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/>
        <p:txBody>
          <a:bodyPr rtlCol="0" anchor="ctr">
            <a:normAutofit/>
          </a:bodyPr>
          <a:lstStyle/>
          <a:p>
            <a:pPr rtl="0"/>
            <a:r>
              <a:rPr lang="fi-FI" dirty="0"/>
              <a:t>Ajan filosofiaa </a:t>
            </a:r>
          </a:p>
        </p:txBody>
      </p:sp>
      <p:sp>
        <p:nvSpPr>
          <p:cNvPr id="7" name="Alaotsikko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Infoisku 9 / </a:t>
            </a:r>
            <a:r>
              <a:rPr lang="fi-FI">
                <a:latin typeface="Verdana" panose="020B0604030504040204" pitchFamily="34" charset="0"/>
                <a:ea typeface="Verdana" panose="020B0604030504040204" pitchFamily="34" charset="0"/>
              </a:rPr>
              <a:t>Syksy 2023</a:t>
            </a:r>
            <a:endParaRPr lang="fi-FI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Kuvan paikkamerkki 3" descr="Avoin kirja pöydällä, taustalla sumennettuja hyllyjä, joissa kirjoja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5" r="88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630C5A-81E3-4176-9FDE-72D7DC9E7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i="1" dirty="0"/>
              <a:t>Ajan luonteesta: von Wright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4436AF-2C0E-45F5-B821-A37D26C79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100404"/>
            <a:ext cx="9603275" cy="3720974"/>
          </a:xfrm>
        </p:spPr>
        <p:txBody>
          <a:bodyPr>
            <a:normAutofit fontScale="92500"/>
          </a:bodyPr>
          <a:lstStyle/>
          <a:p>
            <a:r>
              <a:rPr lang="fi-FI" dirty="0"/>
              <a:t>G. H. von Wright, </a:t>
            </a:r>
            <a:r>
              <a:rPr lang="fi-FI" i="1" dirty="0" err="1"/>
              <a:t>Causality</a:t>
            </a:r>
            <a:r>
              <a:rPr lang="fi-FI" i="1" dirty="0"/>
              <a:t> and </a:t>
            </a:r>
            <a:r>
              <a:rPr lang="fi-FI" i="1" dirty="0" err="1"/>
              <a:t>Determinism</a:t>
            </a:r>
            <a:r>
              <a:rPr lang="fi-FI" dirty="0"/>
              <a:t> (1974):</a:t>
            </a:r>
          </a:p>
          <a:p>
            <a:r>
              <a:rPr lang="fi-FI" i="1" dirty="0"/>
              <a:t>Deterministinen käsitys:</a:t>
            </a:r>
            <a:r>
              <a:rPr lang="fi-FI" dirty="0"/>
              <a:t> maailmassa ei ole todellisia kausaalisia vaihtoehtoja, aika-akseli - suora, jossa menneisyys on vasemmalla, tulevaisuus oikealla ja nykyhetki merkitty.</a:t>
            </a:r>
          </a:p>
          <a:p>
            <a:r>
              <a:rPr lang="fi-FI" i="1" dirty="0"/>
              <a:t>Asymmetrinen käsitys</a:t>
            </a:r>
            <a:r>
              <a:rPr lang="fi-FI" dirty="0"/>
              <a:t>: yleisesti ajatellaan, että menneisyys on suljettu, lukkoon lyöty, lineaarinen, kun taas tulevaisuus on avoin, vaihtoehtoisista kehityslinjoista koostuva puu.</a:t>
            </a:r>
          </a:p>
          <a:p>
            <a:r>
              <a:rPr lang="fi-FI" altLang="fi-FI" dirty="0"/>
              <a:t>Tulevaisuuden ja menneisyyden asymmetria: menneisyys on </a:t>
            </a:r>
            <a:r>
              <a:rPr lang="fi-FI" altLang="fi-FI" dirty="0" err="1"/>
              <a:t>onttisesti</a:t>
            </a:r>
            <a:r>
              <a:rPr lang="fi-FI" altLang="fi-FI" dirty="0"/>
              <a:t> suljettu, kun taas tulevaisuus on </a:t>
            </a:r>
            <a:r>
              <a:rPr lang="fi-FI" altLang="fi-FI" dirty="0" err="1"/>
              <a:t>onttisesti</a:t>
            </a:r>
            <a:r>
              <a:rPr lang="fi-FI" altLang="fi-FI" dirty="0"/>
              <a:t> avoin. </a:t>
            </a:r>
          </a:p>
          <a:p>
            <a:r>
              <a:rPr lang="fi-FI" dirty="0"/>
              <a:t>Ajan kuluessa tulevaisuuden mahdollisuuksista yksi realisoituu: potentiaalisten tapahtumien määrä jatkuvasti pienenee, kun aikaisemmin mahdolliset tapahtumat muuttuvat mahdottomiksi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872BA9D-C829-452C-8853-C6ACB3DD6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F1B8D-A3B3-482A-BC0C-B55BD2CEE42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3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GH1">
            <a:extLst>
              <a:ext uri="{FF2B5EF4-FFF2-40B4-BE49-F238E27FC236}">
                <a16:creationId xmlns:a16="http://schemas.microsoft.com/office/drawing/2014/main" id="{5D7FF623-45E2-455C-AEA7-617918708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1857375"/>
            <a:ext cx="69913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6CA3895-E20C-4593-81C4-D7C697DDC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fi-FI" noProof="0" smtClean="0"/>
              <a:t>11</a:t>
            </a:fld>
            <a:endParaRPr lang="fi-FI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GH2">
            <a:extLst>
              <a:ext uri="{FF2B5EF4-FFF2-40B4-BE49-F238E27FC236}">
                <a16:creationId xmlns:a16="http://schemas.microsoft.com/office/drawing/2014/main" id="{0A1FDB97-CD42-485B-81D6-032B87D85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2420888"/>
            <a:ext cx="72009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074C82C-5CFC-4BE8-8968-49D3A5A55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fi-FI" noProof="0" smtClean="0"/>
              <a:t>12</a:t>
            </a:fld>
            <a:endParaRPr lang="fi-FI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1D57573-7326-4ADB-B74C-95BDC76E2A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Aikaparadokseja</a:t>
            </a:r>
            <a:endParaRPr lang="en-US" altLang="fi-FI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4C26F48-B2CC-475C-8ADA-FC84A048DD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fi-FI" altLang="fi-FI" dirty="0"/>
              <a:t>Vanhempien tapaaminen (tai tappaminen!) ennen omaa syntymää.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fi-FI" altLang="fi-FI" dirty="0"/>
              <a:t>Ihminen ilman menneisyyttä.</a:t>
            </a:r>
          </a:p>
          <a:p>
            <a:pPr marL="457200" indent="-457200">
              <a:buFont typeface="+mj-lt"/>
              <a:buAutoNum type="arabicPeriod"/>
            </a:pPr>
            <a:r>
              <a:rPr lang="fi-FI" altLang="fi-FI" dirty="0"/>
              <a:t>Isoisäparadoksi: David Lewis, ”</a:t>
            </a:r>
            <a:r>
              <a:rPr lang="fi-FI" altLang="fi-FI" dirty="0" err="1"/>
              <a:t>The</a:t>
            </a:r>
            <a:r>
              <a:rPr lang="fi-FI" altLang="fi-FI" dirty="0"/>
              <a:t> </a:t>
            </a:r>
            <a:r>
              <a:rPr lang="fi-FI" altLang="fi-FI" dirty="0" err="1"/>
              <a:t>Paradoxes</a:t>
            </a:r>
            <a:r>
              <a:rPr lang="fi-FI" altLang="fi-FI" dirty="0"/>
              <a:t> of Time Travel” (1976).</a:t>
            </a:r>
          </a:p>
          <a:p>
            <a:pPr lvl="1"/>
            <a:r>
              <a:rPr lang="fi-FI" altLang="fi-FI" dirty="0"/>
              <a:t>Tim matkustaa menneisyyteen.</a:t>
            </a:r>
          </a:p>
          <a:p>
            <a:pPr lvl="1"/>
            <a:r>
              <a:rPr lang="fi-FI" altLang="fi-FI" dirty="0"/>
              <a:t>Mitä tapahtuu Timille itselleen, jos hän tappaa isoisänsä, ennen kuin tämä on saanut jälkeläisiä?</a:t>
            </a:r>
            <a:r>
              <a:rPr lang="en-US" altLang="fi-FI" dirty="0"/>
              <a:t> 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endParaRPr lang="en-US" alt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F5E971C-1032-4A76-A5AF-CB3CA13D9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fi-FI" noProof="0" smtClean="0"/>
              <a:t>13</a:t>
            </a:fld>
            <a:endParaRPr lang="fi-FI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0556ED3-5DD1-4168-93CC-99E88028B4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Robert Heinlein</a:t>
            </a:r>
            <a:endParaRPr lang="en-US" altLang="fi-FI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1CF7051-4610-458C-A5CD-B22FAB62B9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altLang="fi-FI" dirty="0"/>
              <a:t>Robert </a:t>
            </a:r>
            <a:r>
              <a:rPr lang="fi-FI" altLang="fi-FI" dirty="0" err="1"/>
              <a:t>Heinlein</a:t>
            </a:r>
            <a:r>
              <a:rPr lang="fi-FI" altLang="fi-FI" dirty="0"/>
              <a:t>, ”</a:t>
            </a:r>
            <a:r>
              <a:rPr lang="fi-FI" altLang="fi-FI" dirty="0" err="1"/>
              <a:t>All</a:t>
            </a:r>
            <a:r>
              <a:rPr lang="fi-FI" altLang="fi-FI" dirty="0"/>
              <a:t> </a:t>
            </a:r>
            <a:r>
              <a:rPr lang="fi-FI" altLang="fi-FI" dirty="0" err="1"/>
              <a:t>You</a:t>
            </a:r>
            <a:r>
              <a:rPr lang="fi-FI" altLang="fi-FI" dirty="0"/>
              <a:t> </a:t>
            </a:r>
            <a:r>
              <a:rPr lang="fi-FI" altLang="fi-FI" dirty="0" err="1"/>
              <a:t>Zombies</a:t>
            </a:r>
            <a:r>
              <a:rPr lang="fi-FI" altLang="fi-FI" dirty="0"/>
              <a:t>” (1959). </a:t>
            </a:r>
          </a:p>
          <a:p>
            <a:r>
              <a:rPr lang="fi-FI" altLang="fi-FI" dirty="0"/>
              <a:t>Henkilöstä erikoislaatuisten tapahtumasarjojen seurauksena tulee sekä oma isänsä että oma äitinsä. </a:t>
            </a:r>
          </a:p>
          <a:p>
            <a:r>
              <a:rPr lang="fi-FI" altLang="fi-FI" dirty="0"/>
              <a:t>Mistä siis henkilö on kotoisin tai peräisin?</a:t>
            </a:r>
            <a:endParaRPr lang="en-US" alt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D604200-5AEA-4E01-A7D9-34CFF7FA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fi-FI" noProof="0" smtClean="0"/>
              <a:t>14</a:t>
            </a:fld>
            <a:endParaRPr lang="fi-FI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matkaaja">
            <a:extLst>
              <a:ext uri="{FF2B5EF4-FFF2-40B4-BE49-F238E27FC236}">
                <a16:creationId xmlns:a16="http://schemas.microsoft.com/office/drawing/2014/main" id="{C65DB7F4-53C5-49ED-9C08-AC318F8D6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814" y="-603448"/>
            <a:ext cx="4617568" cy="673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06C1A9E-8814-478E-98D4-0D5F3A40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fi-FI" noProof="0" smtClean="0"/>
              <a:t>15</a:t>
            </a:fld>
            <a:endParaRPr lang="fi-FI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0A36E84-00B6-45F8-A4F9-A64F3D47C1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Fysiikka ja aikamatkustus</a:t>
            </a:r>
            <a:endParaRPr lang="en-US" altLang="fi-FI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2477F0D-46DE-4ACD-B824-9D12B98CEE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i-FI" altLang="fi-FI" dirty="0"/>
              <a:t>Maailmankaikkeuden AAA-kerhossa aika, aine ja avaruus ovat kietoutuneet toisiinsa.</a:t>
            </a:r>
          </a:p>
          <a:p>
            <a:pPr>
              <a:lnSpc>
                <a:spcPct val="90000"/>
              </a:lnSpc>
            </a:pPr>
            <a:r>
              <a:rPr lang="fi-FI" altLang="fi-FI" dirty="0"/>
              <a:t>Mikä toiselle on aikaa, on toiselle jo etäisyyttä. </a:t>
            </a:r>
          </a:p>
          <a:p>
            <a:pPr>
              <a:lnSpc>
                <a:spcPct val="90000"/>
              </a:lnSpc>
            </a:pPr>
            <a:r>
              <a:rPr lang="fi-FI" altLang="fi-FI" dirty="0"/>
              <a:t>Onko erityinen suhteellisuus-teoria ratkaissut vain puolet ongelmasta: voimme liikkua vain ”myötävirtaan”, nopeuttaa kulkuamme tulevaisuuteen.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F95B351-C470-4465-A65A-DDB72585E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fi-FI" noProof="0" smtClean="0"/>
              <a:t>16</a:t>
            </a:fld>
            <a:endParaRPr lang="fi-FI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305B085-31F6-4C59-A585-825397E3E5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fi-FI" altLang="fi-FI"/>
              <a:t>Kip Thorne</a:t>
            </a:r>
            <a:endParaRPr lang="en-US" alt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771A7CF-E6B7-4EBB-B62F-51C4178C6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</p:spPr>
        <p:txBody>
          <a:bodyPr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0FF54DE5-C571-48E8-A5BC-B369434E2F44}" type="slidenum">
              <a:rPr lang="fi-FI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fi-FI" noProof="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67095B9-8655-4982-A611-517E3850C4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51579" y="2015734"/>
            <a:ext cx="4158849" cy="3450613"/>
          </a:xfrm>
        </p:spPr>
        <p:txBody>
          <a:bodyPr>
            <a:normAutofit/>
          </a:bodyPr>
          <a:lstStyle/>
          <a:p>
            <a:r>
              <a:rPr lang="fi-FI" altLang="fi-FI" dirty="0" err="1"/>
              <a:t>Kip</a:t>
            </a:r>
            <a:r>
              <a:rPr lang="fi-FI" altLang="fi-FI" dirty="0"/>
              <a:t> </a:t>
            </a:r>
            <a:r>
              <a:rPr lang="fi-FI" altLang="fi-FI" dirty="0" err="1"/>
              <a:t>Thorne</a:t>
            </a:r>
            <a:r>
              <a:rPr lang="fi-FI" altLang="fi-FI" dirty="0"/>
              <a:t>, 1987:  “madonreikäteoria” avaa reitin menneisyyteen. </a:t>
            </a:r>
          </a:p>
          <a:p>
            <a:r>
              <a:rPr lang="fi-FI" altLang="fi-FI" dirty="0"/>
              <a:t>Reitti avautuu vain aikamatkustuksen alkuun saakka, koska yhteys menneisyyteen täytyy ensin rakentaa. </a:t>
            </a:r>
            <a:endParaRPr lang="en-US" altLang="fi-FI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3401815-9C3D-43EE-B4E4-2504090CE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9823" y="2012810"/>
            <a:ext cx="4948659" cy="3453535"/>
            <a:chOff x="7807230" y="2012810"/>
            <a:chExt cx="3251252" cy="3459865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DC52205-72B7-41BE-99DF-6B24F25ED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98BFFC9-C8B3-41FE-B9CC-C492B0794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Kuva 4" descr="Kuva, joka sisältää kohteen teksti, kevyt, tumma&#10;&#10;Kuvaus luotu automaattisesti">
            <a:extLst>
              <a:ext uri="{FF2B5EF4-FFF2-40B4-BE49-F238E27FC236}">
                <a16:creationId xmlns:a16="http://schemas.microsoft.com/office/drawing/2014/main" id="{0F459787-B87F-40C2-87DA-01DE5149C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4" r="3" b="2210"/>
          <a:stretch/>
        </p:blipFill>
        <p:spPr>
          <a:xfrm>
            <a:off x="6277257" y="2174242"/>
            <a:ext cx="4613872" cy="31243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305B085-31F6-4C59-A585-825397E3E5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fi-FI" altLang="fi-FI" dirty="0"/>
              <a:t>Madonreiät</a:t>
            </a:r>
            <a:endParaRPr lang="en-US" alt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06BDE24-D67F-4D4F-98F4-E9382DC5D8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1"/>
          <a:stretch/>
        </p:blipFill>
        <p:spPr>
          <a:xfrm>
            <a:off x="1097280" y="2120900"/>
            <a:ext cx="4639736" cy="3748193"/>
          </a:xfrm>
          <a:prstGeom prst="rect">
            <a:avLst/>
          </a:prstGeom>
          <a:noFill/>
        </p:spPr>
      </p:pic>
      <p:sp>
        <p:nvSpPr>
          <p:cNvPr id="19459" name="Rectangle 3">
            <a:extLst>
              <a:ext uri="{FF2B5EF4-FFF2-40B4-BE49-F238E27FC236}">
                <a16:creationId xmlns:a16="http://schemas.microsoft.com/office/drawing/2014/main" id="{167095B9-8655-4982-A611-517E3850C478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303523" y="2120900"/>
            <a:ext cx="5470069" cy="3748194"/>
          </a:xfrm>
        </p:spPr>
        <p:txBody>
          <a:bodyPr>
            <a:noAutofit/>
          </a:bodyPr>
          <a:lstStyle/>
          <a:p>
            <a:r>
              <a:rPr lang="fi-FI" altLang="fi-FI" sz="2400" dirty="0"/>
              <a:t>Mutta nykykäsitys (v. 2020”): Suuntana olisi tulevaisuus, paluusta nykyaikaan olisi turha haaveilla.</a:t>
            </a:r>
          </a:p>
          <a:p>
            <a:r>
              <a:rPr lang="fi-FI" altLang="fi-FI" sz="2400" dirty="0"/>
              <a:t>Juan </a:t>
            </a:r>
            <a:r>
              <a:rPr lang="fi-FI" altLang="fi-FI" sz="2400" dirty="0" err="1"/>
              <a:t>Maldacena</a:t>
            </a:r>
            <a:r>
              <a:rPr lang="fi-FI" altLang="fi-FI" sz="2400" dirty="0"/>
              <a:t> (v. 2020): ”Tämä malli sallii riittävän suuret madonreiät, että ihminen voisi kulkea niiden läpi … Niitä käyttäen voisi matkustaa alle sekunnissa galaksimme kaukaisten paikkojen välin.” </a:t>
            </a:r>
            <a:endParaRPr lang="en-US" altLang="fi-FI" sz="2400" dirty="0"/>
          </a:p>
        </p:txBody>
      </p:sp>
      <p:sp>
        <p:nvSpPr>
          <p:cNvPr id="19463" name="Slide Number Placeholder 6">
            <a:extLst>
              <a:ext uri="{FF2B5EF4-FFF2-40B4-BE49-F238E27FC236}">
                <a16:creationId xmlns:a16="http://schemas.microsoft.com/office/drawing/2014/main" id="{11F70791-AC45-4AD1-851E-20D1D78E2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3A98EE3D-8CD1-4C3F-BD1C-C98C9596463C}" type="slidenum">
              <a:rPr lang="en-US" smtClean="0"/>
              <a:pPr rtl="0"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25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482" name="Rectangle 2">
            <a:extLst>
              <a:ext uri="{FF2B5EF4-FFF2-40B4-BE49-F238E27FC236}">
                <a16:creationId xmlns:a16="http://schemas.microsoft.com/office/drawing/2014/main" id="{D78F25AA-8415-4AA4-99DB-FC45A52845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fi-FI" altLang="fi-FI"/>
              <a:t>Alan Lightman</a:t>
            </a:r>
            <a:endParaRPr lang="en-US" alt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A8CA436-7B59-4DCF-B4B8-88920DF0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</p:spPr>
        <p:txBody>
          <a:bodyPr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0FF54DE5-C571-48E8-A5BC-B369434E2F44}" type="slidenum">
              <a:rPr lang="fi-FI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fi-FI" noProof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B606702-45D8-4F6A-BEF2-0CEE541D46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r>
              <a:rPr lang="fi-FI" altLang="fi-FI" dirty="0"/>
              <a:t>Alan </a:t>
            </a:r>
            <a:r>
              <a:rPr lang="fi-FI" altLang="fi-FI" dirty="0" err="1"/>
              <a:t>Lightman</a:t>
            </a:r>
            <a:r>
              <a:rPr lang="fi-FI" altLang="fi-FI" dirty="0"/>
              <a:t>, </a:t>
            </a:r>
            <a:r>
              <a:rPr lang="fi-FI" altLang="fi-FI" i="1" dirty="0"/>
              <a:t>Einsteinin unet</a:t>
            </a:r>
            <a:r>
              <a:rPr lang="fi-FI" altLang="fi-FI" dirty="0"/>
              <a:t>,  WSOY, Porvoo-Helsinki-Juva 1993.</a:t>
            </a:r>
            <a:endParaRPr lang="fi-FI" altLang="fi-FI"/>
          </a:p>
          <a:p>
            <a:r>
              <a:rPr lang="en-US" altLang="fi-FI" dirty="0"/>
              <a:t>”</a:t>
            </a:r>
            <a:r>
              <a:rPr lang="en-US" altLang="fi-FI" dirty="0" err="1"/>
              <a:t>Kun</a:t>
            </a:r>
            <a:r>
              <a:rPr lang="en-US" altLang="fi-FI" dirty="0"/>
              <a:t> </a:t>
            </a:r>
            <a:r>
              <a:rPr lang="en-US" altLang="fi-FI" dirty="0" err="1"/>
              <a:t>matkalainen</a:t>
            </a:r>
            <a:r>
              <a:rPr lang="en-US" altLang="fi-FI" dirty="0"/>
              <a:t> </a:t>
            </a:r>
            <a:r>
              <a:rPr lang="en-US" altLang="fi-FI" dirty="0" err="1"/>
              <a:t>tulevaisuudesta</a:t>
            </a:r>
            <a:r>
              <a:rPr lang="en-US" altLang="fi-FI" dirty="0"/>
              <a:t> </a:t>
            </a:r>
            <a:r>
              <a:rPr lang="en-US" altLang="fi-FI" dirty="0" err="1"/>
              <a:t>joutuu</a:t>
            </a:r>
            <a:r>
              <a:rPr lang="en-US" altLang="fi-FI" dirty="0"/>
              <a:t> </a:t>
            </a:r>
            <a:r>
              <a:rPr lang="en-US" altLang="fi-FI" dirty="0" err="1"/>
              <a:t>puhumaan</a:t>
            </a:r>
            <a:r>
              <a:rPr lang="en-US" altLang="fi-FI" dirty="0"/>
              <a:t>, </a:t>
            </a:r>
            <a:r>
              <a:rPr lang="en-US" altLang="fi-FI" dirty="0" err="1"/>
              <a:t>hän</a:t>
            </a:r>
            <a:r>
              <a:rPr lang="en-US" altLang="fi-FI" dirty="0"/>
              <a:t> </a:t>
            </a:r>
            <a:r>
              <a:rPr lang="en-US" altLang="fi-FI" dirty="0" err="1"/>
              <a:t>ei</a:t>
            </a:r>
            <a:r>
              <a:rPr lang="en-US" altLang="fi-FI" dirty="0"/>
              <a:t> </a:t>
            </a:r>
            <a:r>
              <a:rPr lang="en-US" altLang="fi-FI" dirty="0" err="1"/>
              <a:t>puhu</a:t>
            </a:r>
            <a:r>
              <a:rPr lang="en-US" altLang="fi-FI" dirty="0"/>
              <a:t> </a:t>
            </a:r>
            <a:r>
              <a:rPr lang="en-US" altLang="fi-FI" dirty="0" err="1"/>
              <a:t>vaan</a:t>
            </a:r>
            <a:r>
              <a:rPr lang="en-US" altLang="fi-FI" dirty="0"/>
              <a:t> </a:t>
            </a:r>
            <a:r>
              <a:rPr lang="en-US" altLang="fi-FI" dirty="0" err="1"/>
              <a:t>uikuttaa</a:t>
            </a:r>
            <a:r>
              <a:rPr lang="en-US" altLang="fi-FI" dirty="0"/>
              <a:t>. </a:t>
            </a:r>
            <a:r>
              <a:rPr lang="en-US" altLang="fi-FI" dirty="0" err="1"/>
              <a:t>Hän</a:t>
            </a:r>
            <a:r>
              <a:rPr lang="en-US" altLang="fi-FI" dirty="0"/>
              <a:t> </a:t>
            </a:r>
            <a:r>
              <a:rPr lang="en-US" altLang="fi-FI" dirty="0" err="1"/>
              <a:t>päästelee</a:t>
            </a:r>
            <a:r>
              <a:rPr lang="en-US" altLang="fi-FI" dirty="0"/>
              <a:t> </a:t>
            </a:r>
            <a:r>
              <a:rPr lang="en-US" altLang="fi-FI" dirty="0" err="1"/>
              <a:t>kidutetun</a:t>
            </a:r>
            <a:r>
              <a:rPr lang="en-US" altLang="fi-FI" dirty="0"/>
              <a:t> </a:t>
            </a:r>
            <a:r>
              <a:rPr lang="en-US" altLang="fi-FI" dirty="0" err="1"/>
              <a:t>olennon</a:t>
            </a:r>
            <a:r>
              <a:rPr lang="en-US" altLang="fi-FI" dirty="0"/>
              <a:t> </a:t>
            </a:r>
            <a:r>
              <a:rPr lang="en-US" altLang="fi-FI" dirty="0" err="1"/>
              <a:t>ääniä</a:t>
            </a:r>
            <a:r>
              <a:rPr lang="en-US" altLang="fi-FI" dirty="0"/>
              <a:t>. </a:t>
            </a:r>
            <a:r>
              <a:rPr lang="en-US" altLang="fi-FI" dirty="0" err="1"/>
              <a:t>Hän</a:t>
            </a:r>
            <a:r>
              <a:rPr lang="en-US" altLang="fi-FI" dirty="0"/>
              <a:t> on </a:t>
            </a:r>
            <a:r>
              <a:rPr lang="en-US" altLang="fi-FI" dirty="0" err="1"/>
              <a:t>tuskissaan</a:t>
            </a:r>
            <a:r>
              <a:rPr lang="en-US" altLang="fi-FI" dirty="0"/>
              <a:t>.”  </a:t>
            </a:r>
            <a:endParaRPr lang="en-US" altLang="fi-FI"/>
          </a:p>
        </p:txBody>
      </p:sp>
      <p:pic>
        <p:nvPicPr>
          <p:cNvPr id="5" name="Kuva 4" descr="Kuva, joka sisältää kohteen teksti, kello, rannekello&#10;&#10;Kuvaus luotu automaattisesti">
            <a:extLst>
              <a:ext uri="{FF2B5EF4-FFF2-40B4-BE49-F238E27FC236}">
                <a16:creationId xmlns:a16="http://schemas.microsoft.com/office/drawing/2014/main" id="{49DF73CF-0E0C-4C99-9D00-B84AA723A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365" y="805583"/>
            <a:ext cx="3262533" cy="4660762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4642013-18C8-4850-B307-ACEA5D8EA0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6661" y="286603"/>
            <a:ext cx="9596674" cy="1451662"/>
          </a:xfrm>
        </p:spPr>
        <p:txBody>
          <a:bodyPr anchor="b">
            <a:normAutofit/>
          </a:bodyPr>
          <a:lstStyle/>
          <a:p>
            <a:r>
              <a:rPr lang="fi-FI" i="1" dirty="0"/>
              <a:t>Mitä aika on?</a:t>
            </a:r>
            <a:endParaRPr lang="en-US" altLang="fi-FI" dirty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5966B03-1193-4600-840E-E2E8FB571C2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036320" y="2120900"/>
            <a:ext cx="5382587" cy="3748193"/>
          </a:xfrm>
        </p:spPr>
        <p:txBody>
          <a:bodyPr>
            <a:normAutofit fontScale="92500"/>
          </a:bodyPr>
          <a:lstStyle/>
          <a:p>
            <a:pPr marL="2880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altLang="fi-FI" sz="2200" dirty="0"/>
              <a:t>Salvador Dali, ”Muiston pysyvyys”</a:t>
            </a:r>
          </a:p>
          <a:p>
            <a:pPr marL="2880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altLang="fi-FI" sz="2200" dirty="0" err="1"/>
              <a:t>Rovelli</a:t>
            </a:r>
            <a:r>
              <a:rPr lang="fi-FI" altLang="fi-FI" sz="2200" dirty="0"/>
              <a:t>: ”Ellemme välitä kvantti-ilmiöistä, aika  ja avaruus ovat meitä ympäröivän suuren hyytelön eri ominaisuuksia”.</a:t>
            </a:r>
          </a:p>
          <a:p>
            <a:pPr marL="2880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altLang="fi-FI" sz="2200" dirty="0"/>
              <a:t>Rohkea väite, hyvä lähtökohta:</a:t>
            </a:r>
          </a:p>
          <a:p>
            <a:pPr marL="2880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altLang="fi-FI" sz="2200" b="1" dirty="0"/>
              <a:t>Aikaa ei ole!</a:t>
            </a:r>
          </a:p>
          <a:p>
            <a:pPr marL="457200" lvl="1" indent="0">
              <a:buNone/>
            </a:pPr>
            <a:r>
              <a:rPr lang="fi-FI" sz="2200" i="1" dirty="0"/>
              <a:t>(temporaalinen realismi</a:t>
            </a:r>
            <a:r>
              <a:rPr lang="fi-FI" sz="2200" dirty="0"/>
              <a:t> - ajallisia tosiasioita on; </a:t>
            </a:r>
          </a:p>
          <a:p>
            <a:pPr marL="457200" lvl="1" indent="0">
              <a:buNone/>
            </a:pPr>
            <a:r>
              <a:rPr lang="fi-FI" sz="2200" i="1" dirty="0"/>
              <a:t>temporaalinen </a:t>
            </a:r>
            <a:r>
              <a:rPr lang="fi-FI" sz="2200" i="1" dirty="0" err="1"/>
              <a:t>irrealismi</a:t>
            </a:r>
            <a:r>
              <a:rPr lang="fi-FI" sz="2200" dirty="0"/>
              <a:t> - ajallisia tosiasioita ei ole)</a:t>
            </a:r>
          </a:p>
          <a:p>
            <a:pPr marL="2880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altLang="fi-FI" sz="2200" b="1" dirty="0"/>
          </a:p>
          <a:p>
            <a:endParaRPr lang="fi-FI" altLang="fi-FI" sz="240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7D2ECCC-9322-4578-988F-EFC92A170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" r="5066"/>
          <a:stretch/>
        </p:blipFill>
        <p:spPr>
          <a:xfrm>
            <a:off x="6515944" y="2120900"/>
            <a:ext cx="4639736" cy="3748194"/>
          </a:xfrm>
          <a:prstGeom prst="rect">
            <a:avLst/>
          </a:prstGeom>
          <a:noFill/>
        </p:spPr>
      </p:pic>
      <p:sp>
        <p:nvSpPr>
          <p:cNvPr id="11271" name="Slide Number Placeholder 6">
            <a:extLst>
              <a:ext uri="{FF2B5EF4-FFF2-40B4-BE49-F238E27FC236}">
                <a16:creationId xmlns:a16="http://schemas.microsoft.com/office/drawing/2014/main" id="{0FE33AD8-214D-4383-9407-02016799C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630C5A-81E3-4176-9FDE-72D7DC9E7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i="1" dirty="0"/>
              <a:t>Lisälukemista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4436AF-2C0E-45F5-B821-A37D26C79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9765"/>
            <a:ext cx="9603275" cy="3711079"/>
          </a:xfrm>
        </p:spPr>
        <p:txBody>
          <a:bodyPr>
            <a:normAutofit/>
          </a:bodyPr>
          <a:lstStyle/>
          <a:p>
            <a:r>
              <a:rPr lang="fi-FI" i="1" dirty="0"/>
              <a:t>mm. </a:t>
            </a:r>
            <a:r>
              <a:rPr lang="fi-FI" i="1" dirty="0" err="1"/>
              <a:t>Hawking</a:t>
            </a:r>
            <a:r>
              <a:rPr lang="fi-FI" i="1" dirty="0"/>
              <a:t> 1988, </a:t>
            </a:r>
            <a:r>
              <a:rPr lang="fi-FI" i="1" dirty="0" err="1"/>
              <a:t>Rovelli</a:t>
            </a:r>
            <a:r>
              <a:rPr lang="fi-FI" i="1" dirty="0"/>
              <a:t> 2018</a:t>
            </a:r>
          </a:p>
          <a:p>
            <a:r>
              <a:rPr lang="fi-FI" dirty="0"/>
              <a:t>Stephen </a:t>
            </a:r>
            <a:r>
              <a:rPr lang="fi-FI" dirty="0" err="1"/>
              <a:t>Hawking</a:t>
            </a:r>
            <a:r>
              <a:rPr lang="fi-FI" dirty="0"/>
              <a:t>:</a:t>
            </a:r>
            <a:r>
              <a:rPr lang="fi-FI" i="1" dirty="0"/>
              <a:t> Ajan lyhyt historia: </a:t>
            </a:r>
            <a:r>
              <a:rPr lang="fi-FI" dirty="0"/>
              <a:t>käsitys maailman historian äärellisyydestä: myös aika sai alkunsa noin 15 miljardia vuotta sitten tapahtuneessa alkuräjähdyksessä, joten ei ole mielekästä kysyä, mitä tapahtui ennen </a:t>
            </a:r>
            <a:r>
              <a:rPr lang="fi-FI" dirty="0" err="1"/>
              <a:t>Big</a:t>
            </a:r>
            <a:r>
              <a:rPr lang="fi-FI" dirty="0"/>
              <a:t> </a:t>
            </a:r>
            <a:r>
              <a:rPr lang="fi-FI" dirty="0" err="1"/>
              <a:t>Bangia</a:t>
            </a:r>
            <a:r>
              <a:rPr lang="fi-FI" dirty="0"/>
              <a:t>.</a:t>
            </a:r>
          </a:p>
          <a:p>
            <a:r>
              <a:rPr lang="fi-FI" dirty="0"/>
              <a:t>Carlo </a:t>
            </a:r>
            <a:r>
              <a:rPr lang="fi-FI" dirty="0" err="1"/>
              <a:t>Rovelli</a:t>
            </a:r>
            <a:r>
              <a:rPr lang="fi-FI" dirty="0"/>
              <a:t>: </a:t>
            </a:r>
            <a:r>
              <a:rPr lang="fi-FI" i="1" dirty="0"/>
              <a:t>Matka ulospäin:</a:t>
            </a:r>
            <a:r>
              <a:rPr lang="fi-FI" dirty="0"/>
              <a:t> Kaikkialla maailmankaikkeudessa vallitsevaa yhteistä nykyhetkeä ei ole olemassa. </a:t>
            </a:r>
          </a:p>
          <a:p>
            <a:r>
              <a:rPr lang="fi-FI" dirty="0"/>
              <a:t>Menneisyyden ja tulevaisuuden välistä eroa ei ole maailman tapahtumia hallitsevissa alkeisyhtälöissä. 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872BA9D-C829-452C-8853-C6ACB3DD6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F1B8D-A3B3-482A-BC0C-B55BD2CEE42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4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630C5A-81E3-4176-9FDE-72D7DC9E7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i="1" dirty="0"/>
              <a:t>Lisälukemista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4436AF-2C0E-45F5-B821-A37D26C79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9765"/>
            <a:ext cx="9603275" cy="3765399"/>
          </a:xfrm>
        </p:spPr>
        <p:txBody>
          <a:bodyPr/>
          <a:lstStyle/>
          <a:p>
            <a:r>
              <a:rPr lang="fi-FI" dirty="0"/>
              <a:t>Carlo </a:t>
            </a:r>
            <a:r>
              <a:rPr lang="fi-FI" dirty="0" err="1"/>
              <a:t>Rovelli</a:t>
            </a:r>
            <a:r>
              <a:rPr lang="fi-FI" dirty="0"/>
              <a:t>:</a:t>
            </a:r>
          </a:p>
          <a:p>
            <a:r>
              <a:rPr lang="fi-FI" dirty="0"/>
              <a:t>Paikallisesti aika etenee eri nopeuksilla riippuen siitä, missä me olemme ja millä nopeudella liikumme.</a:t>
            </a:r>
          </a:p>
          <a:p>
            <a:r>
              <a:rPr lang="fi-FI" i="1" dirty="0"/>
              <a:t>Paluumatka:</a:t>
            </a:r>
            <a:r>
              <a:rPr lang="fi-FI" dirty="0"/>
              <a:t> Ajan suuntaisuus on todellista mutta näkökulmasta riippuvaa: maailman entropia </a:t>
            </a:r>
            <a:r>
              <a:rPr lang="fi-FI" i="1" dirty="0"/>
              <a:t>suhteessa meihin</a:t>
            </a:r>
            <a:r>
              <a:rPr lang="fi-FI" dirty="0"/>
              <a:t> kasvaa termisen aikamme mukana.</a:t>
            </a:r>
          </a:p>
          <a:p>
            <a:r>
              <a:rPr lang="fi-FI" dirty="0"/>
              <a:t>Loppujen lopuksi voimme siis puhua vain yhdestä ajasta monien mahdollisten aikojen sijasta; se on kokemuksemme mukainen aika, tasainen, universaali ja järjestynyt.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872BA9D-C829-452C-8853-C6ACB3DD6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F1B8D-A3B3-482A-BC0C-B55BD2CEE42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9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630C5A-81E3-4176-9FDE-72D7DC9E7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i="1" dirty="0"/>
              <a:t>Dan </a:t>
            </a:r>
            <a:r>
              <a:rPr lang="fi-FI" i="1" dirty="0" err="1"/>
              <a:t>Hooper</a:t>
            </a:r>
            <a:endParaRPr lang="fi-FI" i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4436AF-2C0E-45F5-B821-A37D26C79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739" y="2039871"/>
            <a:ext cx="6288941" cy="4104456"/>
          </a:xfrm>
        </p:spPr>
        <p:txBody>
          <a:bodyPr/>
          <a:lstStyle/>
          <a:p>
            <a:r>
              <a:rPr lang="fi-FI" sz="2400" dirty="0" err="1"/>
              <a:t>Hooper</a:t>
            </a:r>
            <a:r>
              <a:rPr lang="fi-FI" sz="2400" dirty="0"/>
              <a:t>: ”… äärimmäisissä lämpötiloissa tai tiheyksissä kvantteja ja niitä ympäröivää avaruutta voidaan kuvata pelkkänä samanaikaisena joukkona erilaisia geometrisia muotoja. Tätä kutsutaan aika-avaruusvaahdoksi tai kvanttivaahdoksi.”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872BA9D-C829-452C-8853-C6ACB3DD6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F1B8D-A3B3-482A-BC0C-B55BD2CEE42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E8BFB53-8825-46D8-B976-BD8099171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5985" y="2147650"/>
            <a:ext cx="2837037" cy="378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7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E8E51B09-2B9E-4D82-A5F8-29F85CBE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9240118-40F3-4A1C-85DC-4E58525CB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269951F-7B8C-4336-BC68-9BA9843CE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4074533" cy="5149101"/>
            <a:chOff x="7463259" y="583365"/>
            <a:chExt cx="4074533" cy="5181928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CFD48101-E230-4669-8C1B-39BAAB2BB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18FA112-D8F0-41D3-9171-B0A3110E2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9087EE4-E285-4C8E-AC5F-CAE7D1FDE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0359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3B087B79-85A7-4D9B-9E9B-330F48D63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043" y="804520"/>
            <a:ext cx="555035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br>
              <a:rPr lang="en-US" sz="2200" dirty="0"/>
            </a:br>
            <a:r>
              <a:rPr lang="en-US" sz="2200" dirty="0" err="1"/>
              <a:t>kirjallisuutta</a:t>
            </a:r>
            <a:br>
              <a:rPr lang="en-US" sz="2200" dirty="0"/>
            </a:br>
            <a:endParaRPr lang="en-US" sz="2200" dirty="0"/>
          </a:p>
        </p:txBody>
      </p:sp>
      <p:pic>
        <p:nvPicPr>
          <p:cNvPr id="14" name="Kuvan paikkamerkki 13">
            <a:extLst>
              <a:ext uri="{FF2B5EF4-FFF2-40B4-BE49-F238E27FC236}">
                <a16:creationId xmlns:a16="http://schemas.microsoft.com/office/drawing/2014/main" id="{44EC1228-F54B-4678-B0AB-7BFDCB98AA3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0" b="7420"/>
          <a:stretch/>
        </p:blipFill>
        <p:spPr>
          <a:xfrm>
            <a:off x="1285438" y="1116345"/>
            <a:ext cx="2799103" cy="3866172"/>
          </a:xfrm>
          <a:prstGeom prst="rect">
            <a:avLst/>
          </a:prstGeo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D41AAB5-5300-4838-822A-F3D9B4B9B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88043" y="2015732"/>
            <a:ext cx="6436607" cy="354309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fi-FI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Hawking</a:t>
            </a:r>
            <a:r>
              <a:rPr lang="fi-FI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Stephen, </a:t>
            </a:r>
            <a:r>
              <a:rPr lang="fi-FI" sz="22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Ajan lyhyt historia, </a:t>
            </a:r>
            <a:r>
              <a:rPr lang="fi-FI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WSOY, 1988.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fi-FI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Hooper</a:t>
            </a:r>
            <a:r>
              <a:rPr lang="fi-FI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Dan, </a:t>
            </a:r>
            <a:r>
              <a:rPr lang="fi-FI" sz="2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Kaiken alku. Universumin ensimmäiset sekunnit</a:t>
            </a:r>
            <a:r>
              <a:rPr lang="fi-FI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Ursa 2020.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fi-FI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Niiniluoto, Ilkka, ”Ajan lyhyt filosofia”, </a:t>
            </a:r>
            <a:r>
              <a:rPr lang="fi-FI" sz="2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Tieteessä tapahtuu</a:t>
            </a:r>
            <a:r>
              <a:rPr lang="fi-FI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1/2000, 5-7 (myös </a:t>
            </a:r>
            <a:r>
              <a:rPr lang="fi-FI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teoksessa Pihlström et al. (toim.) 2000).</a:t>
            </a:r>
            <a:endParaRPr lang="fi-FI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fi-FI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Pihlström, Sami, Arto Siitonen ja Risto Vilkko (toim.), </a:t>
            </a:r>
            <a:r>
              <a:rPr lang="fi-FI" sz="2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Aika</a:t>
            </a:r>
            <a:r>
              <a:rPr lang="fi-FI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Gaudeamus, Helsinki 2000.</a:t>
            </a:r>
            <a:endParaRPr lang="fi-FI" sz="22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fi-FI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Rovelli</a:t>
            </a:r>
            <a:r>
              <a:rPr lang="fi-FI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Carlo, </a:t>
            </a:r>
            <a:r>
              <a:rPr lang="fi-FI" sz="2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Ajan luonne, </a:t>
            </a:r>
            <a:r>
              <a:rPr lang="fi-FI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Ursa, Helsinki 2018.</a:t>
            </a:r>
            <a:endParaRPr lang="fi-FI" sz="22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fi-FI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Halonen, Ilpo, ”Ajassa matkustamisen mahdollisuudesta”, teoksessa Pihlström et al. (toim.) 2000.</a:t>
            </a:r>
            <a:endParaRPr lang="fi-FI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DD8AF6BD-5D32-4F8F-98B6-05F8A439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47013E4-D33D-425E-B32E-DE7D5CB5F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65CCC6C-636E-4A9D-A847-544A14C5E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fi-FI" noProof="0" smtClean="0"/>
              <a:pPr rtl="0"/>
              <a:t>23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0334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630C5A-81E3-4176-9FDE-72D7DC9E7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i="1" dirty="0"/>
              <a:t>Mitä aika on? 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872BA9D-C829-452C-8853-C6ACB3DD6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F1B8D-A3B3-482A-BC0C-B55BD2CEE42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1FD3AD69-DDB6-4770-918D-6680F72E1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134356"/>
            <a:ext cx="9603275" cy="3578382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”Aika on kosmisen mikroaaltotaustasäteilyn Kelvin-lämpötilan käänteisarvo.”</a:t>
            </a:r>
          </a:p>
          <a:p>
            <a:pPr lvl="1"/>
            <a:r>
              <a:rPr lang="fi-FI" dirty="0"/>
              <a:t>Raimo Lehti (1931-2008), “Aika suhteellisuusteoriassa ja kosmologiassa”, teoksessa Sami Pihlström, Arto Siitonen &amp; Risto Vilkko (toim.): </a:t>
            </a:r>
            <a:r>
              <a:rPr lang="fi-FI" i="1" dirty="0"/>
              <a:t>Aika</a:t>
            </a:r>
            <a:r>
              <a:rPr lang="fi-FI" dirty="0"/>
              <a:t>. Helsinki: Gaudeamus, 2000, 82-116.</a:t>
            </a:r>
          </a:p>
          <a:p>
            <a:pPr marL="0" indent="0">
              <a:buNone/>
            </a:pPr>
            <a:r>
              <a:rPr lang="fi-FI" dirty="0"/>
              <a:t>”Mitä aika sitten on? Jos kukaan ei kysy sitä minulta, tiedän; mutta jos toivoisin voivani selittää sen jollekin, joka kysyy, en tiedä.” </a:t>
            </a:r>
          </a:p>
          <a:p>
            <a:pPr lvl="1"/>
            <a:r>
              <a:rPr lang="fi-FI" dirty="0"/>
              <a:t>Kirkkoisä </a:t>
            </a:r>
            <a:r>
              <a:rPr lang="fi-FI" dirty="0" err="1"/>
              <a:t>Augustinus</a:t>
            </a:r>
            <a:r>
              <a:rPr lang="fi-FI" dirty="0"/>
              <a:t> noin v. 400 kirjoittamassaan teoksessa </a:t>
            </a:r>
            <a:r>
              <a:rPr lang="fi-FI" i="1" dirty="0" err="1"/>
              <a:t>Confessiones</a:t>
            </a:r>
            <a:r>
              <a:rPr lang="fi-FI" dirty="0"/>
              <a:t> Tunnustuksia XI, 14).</a:t>
            </a:r>
          </a:p>
          <a:p>
            <a:pPr marL="0" indent="0">
              <a:buNone/>
            </a:pPr>
            <a:r>
              <a:rPr lang="fi-FI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”Aika on vaikein ongelma, johon tutkijat ovat koskaan törmänneet.”</a:t>
            </a:r>
          </a:p>
          <a:p>
            <a:pPr lvl="1"/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fi-FI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osmologi Laura </a:t>
            </a:r>
            <a:r>
              <a:rPr lang="fi-FI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Mersini-Houghton</a:t>
            </a:r>
            <a:r>
              <a:rPr lang="fi-FI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i-FI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Tähdet ja avaruus</a:t>
            </a:r>
            <a:r>
              <a:rPr lang="fi-FI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2019.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243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630C5A-81E3-4176-9FDE-72D7DC9E7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i="1" dirty="0"/>
              <a:t>Onko aikaa olemassa?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4436AF-2C0E-45F5-B821-A37D26C79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Aristoteleen </a:t>
            </a:r>
            <a:r>
              <a:rPr lang="fi-FI" i="1" dirty="0"/>
              <a:t>Fysiikka</a:t>
            </a:r>
            <a:r>
              <a:rPr lang="fi-FI" dirty="0"/>
              <a:t>-teoksen mukaan aika ei ole sama asia kuin muutos, mutta silti aikaa ei ole olemassa ilman muutosta. </a:t>
            </a:r>
          </a:p>
          <a:p>
            <a:r>
              <a:rPr lang="fi-FI" dirty="0"/>
              <a:t>Hän päätyy määritelmään, jonka mukaan ”aika on liikkeen luku aikaisemman ja myöhemmän mukaan” (220a25-26).</a:t>
            </a:r>
          </a:p>
          <a:p>
            <a:r>
              <a:rPr lang="fi-FI" dirty="0"/>
              <a:t>Isaac Newton: absoluuttinen aika ja avaruus:</a:t>
            </a:r>
          </a:p>
          <a:p>
            <a:r>
              <a:rPr lang="fi-FI" dirty="0"/>
              <a:t>”Absoluuttinen, oikea ja matemaattinen aika sellaisenaan ja oman luontonsa mukaisesti virtaa tasaisesti vailla relaatiota mihinkään ulkoiseen, ja toisella nimellä sitä kutsutaan kestoksi.” (Newton 1687.)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872BA9D-C829-452C-8853-C6ACB3DD6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F1B8D-A3B3-482A-BC0C-B55BD2CEE42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4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630C5A-81E3-4176-9FDE-72D7DC9E7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J. M. E. </a:t>
            </a:r>
            <a:r>
              <a:rPr lang="fi-FI" dirty="0" err="1"/>
              <a:t>McTaggart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4436AF-2C0E-45F5-B821-A37D26C79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9766"/>
            <a:ext cx="9530274" cy="3620543"/>
          </a:xfrm>
        </p:spPr>
        <p:txBody>
          <a:bodyPr/>
          <a:lstStyle/>
          <a:p>
            <a:r>
              <a:rPr lang="fi-FI" dirty="0"/>
              <a:t>J. M. E. </a:t>
            </a:r>
            <a:r>
              <a:rPr lang="fi-FI" dirty="0" err="1"/>
              <a:t>McTaggart</a:t>
            </a:r>
            <a:r>
              <a:rPr lang="fi-FI" dirty="0"/>
              <a:t> erotti1908 toisistaan ”A-sarjan”, jossa tapahtumat jaetaan temporaalisesti menneisiin, nykyisiin ja tuleviin, ja ”B-sarjan”, jossa tapahtumat sijoittuvat  ennen- ja jälkeen-relaatioiden mukaan. </a:t>
            </a:r>
          </a:p>
          <a:p>
            <a:r>
              <a:rPr lang="fi-FI" dirty="0"/>
              <a:t>Näistä seuraa ristiriita, joten aikaa ei ole olemassakaan.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872BA9D-C829-452C-8853-C6ACB3DD6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F1B8D-A3B3-482A-BC0C-B55BD2CEE42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8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630C5A-81E3-4176-9FDE-72D7DC9E7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i="1" dirty="0"/>
              <a:t>Ajan suunta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4436AF-2C0E-45F5-B821-A37D26C79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Onko taaksepäin suuntautuva </a:t>
            </a:r>
            <a:r>
              <a:rPr lang="fi-FI" dirty="0" err="1"/>
              <a:t>kausaatio</a:t>
            </a:r>
            <a:r>
              <a:rPr lang="fi-FI" dirty="0"/>
              <a:t> (</a:t>
            </a:r>
            <a:r>
              <a:rPr lang="fi-FI" dirty="0" err="1"/>
              <a:t>backward</a:t>
            </a:r>
            <a:r>
              <a:rPr lang="fi-FI" dirty="0"/>
              <a:t> </a:t>
            </a:r>
            <a:r>
              <a:rPr lang="fi-FI" dirty="0" err="1"/>
              <a:t>causation</a:t>
            </a:r>
            <a:r>
              <a:rPr lang="fi-FI" dirty="0"/>
              <a:t>) loogisesti mahdollista? </a:t>
            </a:r>
          </a:p>
          <a:p>
            <a:r>
              <a:rPr lang="fi-FI" dirty="0"/>
              <a:t>Mikä on ajan ja </a:t>
            </a:r>
            <a:r>
              <a:rPr lang="fi-FI" dirty="0" err="1"/>
              <a:t>kausaation</a:t>
            </a:r>
            <a:r>
              <a:rPr lang="fi-FI" dirty="0"/>
              <a:t> välinen suhde? </a:t>
            </a:r>
          </a:p>
          <a:p>
            <a:r>
              <a:rPr lang="fi-FI" dirty="0"/>
              <a:t>Miksi </a:t>
            </a:r>
            <a:r>
              <a:rPr lang="fi-FI" dirty="0" err="1"/>
              <a:t>kausaation</a:t>
            </a:r>
            <a:r>
              <a:rPr lang="fi-FI" dirty="0"/>
              <a:t> ja ajan suunnat olisivat välttämättä samat? 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872BA9D-C829-452C-8853-C6ACB3DD6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F1B8D-A3B3-482A-BC0C-B55BD2CEE42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8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5FA25A-F278-41F5-AC3E-97EC896EB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3524" y="685800"/>
            <a:ext cx="7108900" cy="1375048"/>
          </a:xfrm>
        </p:spPr>
        <p:txBody>
          <a:bodyPr/>
          <a:lstStyle/>
          <a:p>
            <a:r>
              <a:rPr lang="fi-FI" dirty="0"/>
              <a:t>Onko ajassa matkustaminen mahdollista?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72604FD-AC1D-4B38-B985-C204487C0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F1B8D-A3B3-482A-BC0C-B55BD2CEE42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C4CF4DC8-D7F1-401F-884B-9784F0DE3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4200" y="2478540"/>
            <a:ext cx="4530827" cy="253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4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C635E6D-A7BD-4193-9C09-B1E4197D3D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Aku Ankka 13.2.2002</a:t>
            </a:r>
            <a:endParaRPr lang="en-US" altLang="fi-FI" dirty="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1D6DFC5-97C9-4028-A487-8D161B0C2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03525" y="1600517"/>
            <a:ext cx="5257800" cy="4237024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fi-FI" altLang="fi-FI" dirty="0"/>
              <a:t>Aku Ankka 13.2.2002</a:t>
            </a:r>
          </a:p>
        </p:txBody>
      </p:sp>
      <p:pic>
        <p:nvPicPr>
          <p:cNvPr id="10244" name="Picture 4" descr="aikakone">
            <a:extLst>
              <a:ext uri="{FF2B5EF4-FFF2-40B4-BE49-F238E27FC236}">
                <a16:creationId xmlns:a16="http://schemas.microsoft.com/office/drawing/2014/main" id="{26E85DA4-B5AF-40A6-987C-83F599640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1600517"/>
            <a:ext cx="5106962" cy="405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AF30665-2B33-4B25-84F9-DFEA0CE72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fi-FI" noProof="0" smtClean="0"/>
              <a:t>8</a:t>
            </a:fld>
            <a:endParaRPr lang="fi-FI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FC322D3-C5E0-468F-A814-04C0C07D0D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Mitä on aikamatkustus?</a:t>
            </a:r>
            <a:r>
              <a:rPr lang="en-US" altLang="fi-FI"/>
              <a:t> 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19D3DE7-E3EF-4BB1-8D51-51DBEC3E7B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51579" y="2015732"/>
            <a:ext cx="9603275" cy="369700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i-FI" altLang="fi-FI" dirty="0"/>
              <a:t>Miten aikamatkustus eroaa ”tavallisesta” matkustamisesta?</a:t>
            </a:r>
          </a:p>
          <a:p>
            <a:pPr>
              <a:lnSpc>
                <a:spcPct val="90000"/>
              </a:lnSpc>
            </a:pPr>
            <a:r>
              <a:rPr lang="fi-FI" altLang="fi-FI" dirty="0"/>
              <a:t>Emmekö me matkusta ajassa koko ajan tasaisella 24 tunnin vuorokausivauhdilla?</a:t>
            </a:r>
          </a:p>
          <a:p>
            <a:pPr>
              <a:lnSpc>
                <a:spcPct val="90000"/>
              </a:lnSpc>
            </a:pPr>
            <a:r>
              <a:rPr lang="fi-FI" altLang="fi-FI" dirty="0"/>
              <a:t>”Varsinainen” aikamatkustus:  “aikojen välinen poikkeavuus” </a:t>
            </a:r>
            <a:br>
              <a:rPr lang="fi-FI" altLang="fi-FI" dirty="0"/>
            </a:br>
            <a:r>
              <a:rPr lang="fi-FI" altLang="fi-FI" dirty="0"/>
              <a:t>(a </a:t>
            </a:r>
            <a:r>
              <a:rPr lang="fi-FI" altLang="fi-FI" dirty="0" err="1"/>
              <a:t>discrepancy</a:t>
            </a:r>
            <a:r>
              <a:rPr lang="fi-FI" altLang="fi-FI" dirty="0"/>
              <a:t> </a:t>
            </a:r>
            <a:r>
              <a:rPr lang="fi-FI" altLang="fi-FI" dirty="0" err="1"/>
              <a:t>between</a:t>
            </a:r>
            <a:r>
              <a:rPr lang="fi-FI" altLang="fi-FI" dirty="0"/>
              <a:t> </a:t>
            </a:r>
            <a:r>
              <a:rPr lang="fi-FI" altLang="fi-FI" dirty="0" err="1"/>
              <a:t>time</a:t>
            </a:r>
            <a:r>
              <a:rPr lang="fi-FI" altLang="fi-FI" dirty="0"/>
              <a:t> and </a:t>
            </a:r>
            <a:r>
              <a:rPr lang="fi-FI" altLang="fi-FI" dirty="0" err="1"/>
              <a:t>time</a:t>
            </a:r>
            <a:r>
              <a:rPr lang="fi-FI" altLang="fi-FI" dirty="0"/>
              <a:t>)</a:t>
            </a:r>
            <a:r>
              <a:rPr lang="en-US" altLang="fi-FI" dirty="0"/>
              <a:t> – </a:t>
            </a:r>
            <a:r>
              <a:rPr lang="en-US" altLang="fi-FI" dirty="0" err="1"/>
              <a:t>erotetaan</a:t>
            </a:r>
            <a:r>
              <a:rPr lang="en-US" altLang="fi-FI" dirty="0"/>
              <a:t> </a:t>
            </a:r>
            <a:r>
              <a:rPr lang="en-US" altLang="fi-FI" dirty="0" err="1"/>
              <a:t>toisistaan</a:t>
            </a:r>
            <a:r>
              <a:rPr lang="en-US" altLang="fi-FI" dirty="0"/>
              <a:t> </a:t>
            </a:r>
            <a:r>
              <a:rPr lang="en-US" altLang="fi-FI" dirty="0" err="1"/>
              <a:t>henkilökohtainen</a:t>
            </a:r>
            <a:r>
              <a:rPr lang="en-US" altLang="fi-FI" dirty="0"/>
              <a:t> ja </a:t>
            </a:r>
            <a:r>
              <a:rPr lang="en-US" altLang="fi-FI" dirty="0" err="1"/>
              <a:t>ulkoinen</a:t>
            </a:r>
            <a:r>
              <a:rPr lang="en-US" altLang="fi-FI" dirty="0"/>
              <a:t> </a:t>
            </a:r>
            <a:r>
              <a:rPr lang="en-US" altLang="fi-FI" dirty="0" err="1"/>
              <a:t>aika</a:t>
            </a:r>
            <a:r>
              <a:rPr lang="en-US" altLang="fi-FI" dirty="0"/>
              <a:t>.</a:t>
            </a:r>
          </a:p>
          <a:p>
            <a:pPr>
              <a:lnSpc>
                <a:spcPct val="90000"/>
              </a:lnSpc>
            </a:pPr>
            <a:r>
              <a:rPr lang="fi-FI" altLang="fi-FI" dirty="0"/>
              <a:t>Wellsin </a:t>
            </a:r>
            <a:r>
              <a:rPr lang="fi-FI" altLang="fi-FI" i="1" dirty="0"/>
              <a:t>Aikakone</a:t>
            </a:r>
            <a:r>
              <a:rPr lang="fi-FI" altLang="fi-FI" dirty="0"/>
              <a:t>: “Hän saattaa tälläkin hetkellä – mikäli niin on mahdollista sanoa – vaellella jollakin joutsenliskoja vilisevällä ylemmän </a:t>
            </a:r>
            <a:r>
              <a:rPr lang="fi-FI" altLang="fi-FI" dirty="0" err="1"/>
              <a:t>juran</a:t>
            </a:r>
            <a:r>
              <a:rPr lang="fi-FI" altLang="fi-FI" dirty="0"/>
              <a:t> koralliriutalla tai triaskauden yksinäisten suolamerien rannoilla”. </a:t>
            </a:r>
            <a:r>
              <a:rPr lang="en-US" altLang="fi-FI" dirty="0"/>
              <a:t> </a:t>
            </a:r>
          </a:p>
          <a:p>
            <a:pPr>
              <a:lnSpc>
                <a:spcPct val="90000"/>
              </a:lnSpc>
            </a:pPr>
            <a:endParaRPr lang="en-US" altLang="fi-FI" dirty="0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ED274136-DF5B-492F-BD09-92D4AE22F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3268664"/>
            <a:ext cx="3111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 anchor="ctr">
            <a:spAutoFit/>
          </a:bodyPr>
          <a:lstStyle/>
          <a:p>
            <a:pPr algn="ctr"/>
            <a:r>
              <a:rPr lang="fi-FI" altLang="fi-FI"/>
              <a:t> </a:t>
            </a:r>
            <a:r>
              <a:rPr lang="en-US" altLang="fi-FI"/>
              <a:t>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E6FA8D4-645E-4EFB-9E3F-E5DA79DFF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fi-FI" noProof="0" smtClean="0"/>
              <a:t>9</a:t>
            </a:fld>
            <a:endParaRPr lang="fi-FI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alleria">
  <a:themeElements>
    <a:clrScheme name="Galle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eema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630</TotalTime>
  <Words>1090</Words>
  <Application>Microsoft Office PowerPoint</Application>
  <PresentationFormat>Laajakuva</PresentationFormat>
  <Paragraphs>114</Paragraphs>
  <Slides>23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9" baseType="lpstr">
      <vt:lpstr>Gill Sans MT</vt:lpstr>
      <vt:lpstr>Euphemia</vt:lpstr>
      <vt:lpstr>Verdana</vt:lpstr>
      <vt:lpstr>Wingdings</vt:lpstr>
      <vt:lpstr>Arial</vt:lpstr>
      <vt:lpstr>Galleria</vt:lpstr>
      <vt:lpstr>Ajan filosofiaa </vt:lpstr>
      <vt:lpstr>Mitä aika on?</vt:lpstr>
      <vt:lpstr>Mitä aika on? </vt:lpstr>
      <vt:lpstr>Onko aikaa olemassa?</vt:lpstr>
      <vt:lpstr>J. M. E. McTaggart</vt:lpstr>
      <vt:lpstr>Ajan suunta</vt:lpstr>
      <vt:lpstr>Onko ajassa matkustaminen mahdollista?</vt:lpstr>
      <vt:lpstr>Aku Ankka 13.2.2002</vt:lpstr>
      <vt:lpstr>Mitä on aikamatkustus? </vt:lpstr>
      <vt:lpstr>Ajan luonteesta: von Wright</vt:lpstr>
      <vt:lpstr>PowerPoint-esitys</vt:lpstr>
      <vt:lpstr>PowerPoint-esitys</vt:lpstr>
      <vt:lpstr>Aikaparadokseja</vt:lpstr>
      <vt:lpstr>Robert Heinlein</vt:lpstr>
      <vt:lpstr>PowerPoint-esitys</vt:lpstr>
      <vt:lpstr>Fysiikka ja aikamatkustus</vt:lpstr>
      <vt:lpstr>Kip Thorne</vt:lpstr>
      <vt:lpstr>Madonreiät</vt:lpstr>
      <vt:lpstr>Alan Lightman</vt:lpstr>
      <vt:lpstr>Lisälukemista</vt:lpstr>
      <vt:lpstr>Lisälukemista</vt:lpstr>
      <vt:lpstr>Dan Hooper</vt:lpstr>
      <vt:lpstr> kirjallisuutta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ja kuva -asettelu</dc:title>
  <dc:creator>Ilpo Halonen</dc:creator>
  <cp:lastModifiedBy>Ilpo Halonen</cp:lastModifiedBy>
  <cp:revision>19</cp:revision>
  <dcterms:created xsi:type="dcterms:W3CDTF">2021-09-02T15:33:01Z</dcterms:created>
  <dcterms:modified xsi:type="dcterms:W3CDTF">2023-10-08T11:22:13Z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