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25.10.2023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083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25.10.2023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29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25.10.2023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310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3D6F-5728-469D-98EF-7B3F3B776CA7}" type="datetimeFigureOut">
              <a:rPr lang="fi-FI" smtClean="0"/>
              <a:pPr/>
              <a:t>25.10.2023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88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0" r:id="rId2"/>
    <p:sldLayoutId id="214748370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aalto.cloud.panopto.eu/Panopto/Pages/Viewer.aspx?id=0d1f5e02-3f9f-48b7-8489-9c0d6515bebb&amp;start=12.53258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en/finland-winter-wintry-lapland-cold-1275561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areena.yle.fi/1-388642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7558CB2-B4B6-4F39-BBF4-E79004F80D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66" y="68263"/>
            <a:ext cx="7056668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367455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Instructions in Finnish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>
                <a:solidFill>
                  <a:srgbClr val="FF0000"/>
                </a:solidFill>
              </a:rPr>
              <a:t>Kuuntele!                        </a:t>
            </a:r>
            <a:r>
              <a:rPr lang="fi-FI" dirty="0" err="1"/>
              <a:t>Listen</a:t>
            </a:r>
            <a:r>
              <a:rPr lang="fi-FI" dirty="0"/>
              <a:t>!</a:t>
            </a:r>
          </a:p>
          <a:p>
            <a:r>
              <a:rPr lang="fi-FI" dirty="0">
                <a:solidFill>
                  <a:srgbClr val="FF0000"/>
                </a:solidFill>
              </a:rPr>
              <a:t>Toista!                              </a:t>
            </a:r>
            <a:r>
              <a:rPr lang="fi-FI" dirty="0" err="1"/>
              <a:t>Repeat</a:t>
            </a:r>
            <a:r>
              <a:rPr lang="fi-FI" dirty="0"/>
              <a:t> !</a:t>
            </a:r>
          </a:p>
          <a:p>
            <a:r>
              <a:rPr lang="fi-FI" dirty="0">
                <a:solidFill>
                  <a:srgbClr val="FF0000"/>
                </a:solidFill>
              </a:rPr>
              <a:t>Kuuntele ja toista!         </a:t>
            </a:r>
            <a:r>
              <a:rPr lang="fi-FI" dirty="0" err="1"/>
              <a:t>Listen</a:t>
            </a:r>
            <a:r>
              <a:rPr lang="fi-FI" dirty="0"/>
              <a:t> and repeat!</a:t>
            </a:r>
          </a:p>
          <a:p>
            <a:r>
              <a:rPr lang="fi-FI" dirty="0">
                <a:solidFill>
                  <a:srgbClr val="FF0000"/>
                </a:solidFill>
              </a:rPr>
              <a:t>Avaa kirja sivu 2!           </a:t>
            </a:r>
            <a:r>
              <a:rPr lang="fi-FI" dirty="0"/>
              <a:t>Open your book page….!</a:t>
            </a:r>
          </a:p>
          <a:p>
            <a:r>
              <a:rPr lang="fi-FI" dirty="0">
                <a:solidFill>
                  <a:srgbClr val="FF0000"/>
                </a:solidFill>
              </a:rPr>
              <a:t>Kirjoita!                           </a:t>
            </a:r>
            <a:r>
              <a:rPr lang="fi-FI" dirty="0"/>
              <a:t>Write!</a:t>
            </a:r>
          </a:p>
          <a:p>
            <a:r>
              <a:rPr lang="fi-FI" dirty="0">
                <a:solidFill>
                  <a:srgbClr val="FF0000"/>
                </a:solidFill>
              </a:rPr>
              <a:t>Parityö                             </a:t>
            </a:r>
            <a:r>
              <a:rPr lang="fi-FI" dirty="0" err="1"/>
              <a:t>Pairwork</a:t>
            </a:r>
            <a:endParaRPr lang="fi-FI" dirty="0"/>
          </a:p>
          <a:p>
            <a:r>
              <a:rPr lang="fi-FI" dirty="0">
                <a:solidFill>
                  <a:srgbClr val="FF0000"/>
                </a:solidFill>
              </a:rPr>
              <a:t>Tiimityö/ryhmätyö        </a:t>
            </a:r>
            <a:r>
              <a:rPr lang="fi-FI" dirty="0" err="1"/>
              <a:t>Teamwork</a:t>
            </a:r>
            <a:r>
              <a:rPr lang="fi-FI" dirty="0"/>
              <a:t>/</a:t>
            </a:r>
            <a:r>
              <a:rPr lang="fi-FI" dirty="0" err="1"/>
              <a:t>groupwork</a:t>
            </a:r>
            <a:endParaRPr lang="fi-FI" dirty="0"/>
          </a:p>
          <a:p>
            <a:r>
              <a:rPr lang="fi-FI" dirty="0">
                <a:solidFill>
                  <a:srgbClr val="FF0000"/>
                </a:solidFill>
              </a:rPr>
              <a:t>Sano suomeksi!              </a:t>
            </a:r>
            <a:r>
              <a:rPr lang="fi-FI" dirty="0" err="1"/>
              <a:t>Say</a:t>
            </a:r>
            <a:r>
              <a:rPr lang="fi-FI" dirty="0"/>
              <a:t> in Finnish!</a:t>
            </a:r>
          </a:p>
          <a:p>
            <a:r>
              <a:rPr lang="fi-FI" dirty="0">
                <a:solidFill>
                  <a:srgbClr val="FF0000"/>
                </a:solidFill>
              </a:rPr>
              <a:t>Sano englanniksi!           </a:t>
            </a:r>
            <a:r>
              <a:rPr lang="fi-FI" dirty="0" err="1"/>
              <a:t>Say</a:t>
            </a:r>
            <a:r>
              <a:rPr lang="fi-FI" dirty="0"/>
              <a:t> in English!</a:t>
            </a:r>
          </a:p>
        </p:txBody>
      </p:sp>
    </p:spTree>
    <p:extLst>
      <p:ext uri="{BB962C8B-B14F-4D97-AF65-F5344CB8AC3E}">
        <p14:creationId xmlns:p14="http://schemas.microsoft.com/office/powerpoint/2010/main" val="864858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Opiskelijat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223011"/>
            <a:ext cx="11369040" cy="548640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Minä aloitan.                                       </a:t>
            </a:r>
            <a:r>
              <a:rPr lang="fi-FI" dirty="0" err="1"/>
              <a:t>I’ll</a:t>
            </a:r>
            <a:r>
              <a:rPr lang="fi-FI" dirty="0"/>
              <a:t> </a:t>
            </a:r>
            <a:r>
              <a:rPr lang="fi-FI" dirty="0" err="1"/>
              <a:t>start</a:t>
            </a:r>
            <a:r>
              <a:rPr lang="fi-FI" dirty="0"/>
              <a:t>.</a:t>
            </a:r>
          </a:p>
          <a:p>
            <a:r>
              <a:rPr lang="fi-FI" dirty="0" err="1">
                <a:solidFill>
                  <a:srgbClr val="FF0000"/>
                </a:solidFill>
              </a:rPr>
              <a:t>Mun</a:t>
            </a:r>
            <a:r>
              <a:rPr lang="fi-FI" dirty="0">
                <a:solidFill>
                  <a:srgbClr val="FF0000"/>
                </a:solidFill>
              </a:rPr>
              <a:t>/minun vuoro                             </a:t>
            </a:r>
            <a:r>
              <a:rPr lang="fi-FI" dirty="0"/>
              <a:t>My </a:t>
            </a:r>
            <a:r>
              <a:rPr lang="fi-FI" dirty="0" err="1"/>
              <a:t>turn</a:t>
            </a:r>
            <a:r>
              <a:rPr lang="fi-FI" dirty="0"/>
              <a:t>.</a:t>
            </a:r>
          </a:p>
          <a:p>
            <a:r>
              <a:rPr lang="fi-FI" dirty="0">
                <a:solidFill>
                  <a:srgbClr val="FF0000"/>
                </a:solidFill>
              </a:rPr>
              <a:t>Sun/sinun vuoro                               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turn</a:t>
            </a:r>
            <a:r>
              <a:rPr lang="fi-FI" dirty="0"/>
              <a:t>.</a:t>
            </a:r>
          </a:p>
          <a:p>
            <a:r>
              <a:rPr lang="fi-FI" dirty="0" err="1">
                <a:solidFill>
                  <a:srgbClr val="FF0000"/>
                </a:solidFill>
              </a:rPr>
              <a:t>Voitsä</a:t>
            </a:r>
            <a:r>
              <a:rPr lang="fi-FI" dirty="0">
                <a:solidFill>
                  <a:srgbClr val="FF0000"/>
                </a:solidFill>
              </a:rPr>
              <a:t> toistaa/ </a:t>
            </a: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   voitko toistaa?                                   </a:t>
            </a:r>
            <a:r>
              <a:rPr lang="fi-FI" dirty="0"/>
              <a:t>Can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repeat</a:t>
            </a:r>
            <a:r>
              <a:rPr lang="fi-FI" dirty="0"/>
              <a:t> it?</a:t>
            </a:r>
          </a:p>
          <a:p>
            <a:r>
              <a:rPr lang="fi-FI" dirty="0" err="1">
                <a:solidFill>
                  <a:srgbClr val="FF0000"/>
                </a:solidFill>
              </a:rPr>
              <a:t>Mä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oon</a:t>
            </a:r>
            <a:r>
              <a:rPr lang="fi-FI" dirty="0">
                <a:solidFill>
                  <a:srgbClr val="FF0000"/>
                </a:solidFill>
              </a:rPr>
              <a:t>/minä olen…</a:t>
            </a: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    ja </a:t>
            </a:r>
            <a:r>
              <a:rPr lang="fi-FI" dirty="0" err="1">
                <a:solidFill>
                  <a:srgbClr val="FF0000"/>
                </a:solidFill>
              </a:rPr>
              <a:t>sä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oot</a:t>
            </a:r>
            <a:r>
              <a:rPr lang="fi-FI" dirty="0">
                <a:solidFill>
                  <a:srgbClr val="FF0000"/>
                </a:solidFill>
              </a:rPr>
              <a:t>….                                          </a:t>
            </a:r>
            <a:r>
              <a:rPr lang="fi-FI" dirty="0"/>
              <a:t>I am… and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….</a:t>
            </a:r>
          </a:p>
          <a:p>
            <a:r>
              <a:rPr lang="fi-FI" dirty="0">
                <a:solidFill>
                  <a:srgbClr val="FF0000"/>
                </a:solidFill>
              </a:rPr>
              <a:t>Mikä ”money” on suomeksi?          </a:t>
            </a:r>
            <a:r>
              <a:rPr lang="fi-FI" dirty="0" err="1"/>
              <a:t>What</a:t>
            </a:r>
            <a:r>
              <a:rPr lang="fi-FI" dirty="0"/>
              <a:t> is ”money” in </a:t>
            </a:r>
            <a:r>
              <a:rPr lang="fi-FI" dirty="0" err="1"/>
              <a:t>Finnsish</a:t>
            </a:r>
            <a:r>
              <a:rPr lang="fi-FI" dirty="0"/>
              <a:t>?</a:t>
            </a:r>
          </a:p>
          <a:p>
            <a:r>
              <a:rPr lang="fi-FI" dirty="0">
                <a:solidFill>
                  <a:srgbClr val="FF0000"/>
                </a:solidFill>
              </a:rPr>
              <a:t>Mikä ”ongelma” on englanniksi?     </a:t>
            </a:r>
            <a:r>
              <a:rPr lang="fi-FI" dirty="0" err="1"/>
              <a:t>What</a:t>
            </a:r>
            <a:r>
              <a:rPr lang="fi-FI" dirty="0"/>
              <a:t> is ”</a:t>
            </a:r>
            <a:r>
              <a:rPr lang="fi-FI" dirty="0" err="1"/>
              <a:t>problem</a:t>
            </a:r>
            <a:r>
              <a:rPr lang="fi-FI" dirty="0"/>
              <a:t>” in English?</a:t>
            </a:r>
          </a:p>
        </p:txBody>
      </p:sp>
    </p:spTree>
    <p:extLst>
      <p:ext uri="{BB962C8B-B14F-4D97-AF65-F5344CB8AC3E}">
        <p14:creationId xmlns:p14="http://schemas.microsoft.com/office/powerpoint/2010/main" val="357461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Numerot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81200" y="1916832"/>
            <a:ext cx="8229600" cy="475252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Kuuntele ja toista!</a:t>
            </a:r>
          </a:p>
          <a:p>
            <a:r>
              <a:rPr lang="fi-FI" dirty="0">
                <a:solidFill>
                  <a:srgbClr val="FF0000"/>
                </a:solidFill>
              </a:rPr>
              <a:t>Sivu 8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2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Numerot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81200" y="1916832"/>
            <a:ext cx="8229600" cy="4752528"/>
          </a:xfrm>
        </p:spPr>
        <p:txBody>
          <a:bodyPr>
            <a:normAutofit/>
          </a:bodyPr>
          <a:lstStyle/>
          <a:p>
            <a:r>
              <a:rPr lang="fi-FI" dirty="0" err="1">
                <a:solidFill>
                  <a:srgbClr val="FF0000"/>
                </a:solidFill>
              </a:rPr>
              <a:t>Familiar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numbers</a:t>
            </a:r>
            <a:r>
              <a:rPr lang="fi-FI" dirty="0">
                <a:solidFill>
                  <a:srgbClr val="FF0000"/>
                </a:solidFill>
              </a:rPr>
              <a:t>? Tutut numerot?</a:t>
            </a:r>
          </a:p>
          <a:p>
            <a:r>
              <a:rPr lang="fi-FI" dirty="0">
                <a:solidFill>
                  <a:srgbClr val="FF0000"/>
                </a:solidFill>
              </a:rPr>
              <a:t>”teen”= (”</a:t>
            </a:r>
            <a:r>
              <a:rPr lang="fi-FI" dirty="0" err="1">
                <a:solidFill>
                  <a:srgbClr val="FF0000"/>
                </a:solidFill>
              </a:rPr>
              <a:t>thirteen</a:t>
            </a:r>
            <a:r>
              <a:rPr lang="fi-FI" dirty="0">
                <a:solidFill>
                  <a:srgbClr val="FF0000"/>
                </a:solidFill>
              </a:rPr>
              <a:t>”)?</a:t>
            </a:r>
          </a:p>
          <a:p>
            <a:r>
              <a:rPr lang="fi-FI" dirty="0">
                <a:solidFill>
                  <a:srgbClr val="FF0000"/>
                </a:solidFill>
              </a:rPr>
              <a:t>”-</a:t>
            </a:r>
            <a:r>
              <a:rPr lang="fi-FI" dirty="0" err="1">
                <a:solidFill>
                  <a:srgbClr val="FF0000"/>
                </a:solidFill>
              </a:rPr>
              <a:t>ty</a:t>
            </a:r>
            <a:r>
              <a:rPr lang="fi-FI" dirty="0">
                <a:solidFill>
                  <a:srgbClr val="FF0000"/>
                </a:solidFill>
              </a:rPr>
              <a:t>” (”</a:t>
            </a:r>
            <a:r>
              <a:rPr lang="fi-FI" dirty="0" err="1">
                <a:solidFill>
                  <a:srgbClr val="FF0000"/>
                </a:solidFill>
              </a:rPr>
              <a:t>twenty</a:t>
            </a:r>
            <a:r>
              <a:rPr lang="fi-FI" dirty="0">
                <a:solidFill>
                  <a:srgbClr val="FF0000"/>
                </a:solidFill>
              </a:rPr>
              <a:t>”)</a:t>
            </a:r>
          </a:p>
          <a:p>
            <a:r>
              <a:rPr lang="fi-FI" dirty="0">
                <a:solidFill>
                  <a:srgbClr val="FF0000"/>
                </a:solidFill>
              </a:rPr>
              <a:t>100? 1000?</a:t>
            </a:r>
          </a:p>
          <a:p>
            <a:r>
              <a:rPr lang="fi-FI" dirty="0" err="1">
                <a:solidFill>
                  <a:srgbClr val="FF0000"/>
                </a:solidFill>
              </a:rPr>
              <a:t>Anything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else</a:t>
            </a:r>
            <a:r>
              <a:rPr lang="fi-FI" dirty="0">
                <a:solidFill>
                  <a:srgbClr val="FF0000"/>
                </a:solidFill>
              </a:rPr>
              <a:t>? Mitä muuta?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F7A6568E-C3A4-4573-946A-6C2BE73AE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118" y="2702242"/>
            <a:ext cx="2963542" cy="214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35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Numerot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81200" y="1916832"/>
            <a:ext cx="8229600" cy="475252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0070C0"/>
                </a:solidFill>
              </a:rPr>
              <a:t>toista</a:t>
            </a:r>
            <a:r>
              <a:rPr lang="fi-FI" dirty="0">
                <a:solidFill>
                  <a:srgbClr val="FF0000"/>
                </a:solidFill>
              </a:rPr>
              <a:t> = teen</a:t>
            </a:r>
          </a:p>
          <a:p>
            <a:r>
              <a:rPr lang="fi-FI" dirty="0">
                <a:solidFill>
                  <a:srgbClr val="0070C0"/>
                </a:solidFill>
              </a:rPr>
              <a:t>kymmentä</a:t>
            </a:r>
            <a:r>
              <a:rPr lang="fi-FI" dirty="0">
                <a:solidFill>
                  <a:srgbClr val="FF0000"/>
                </a:solidFill>
              </a:rPr>
              <a:t> = </a:t>
            </a:r>
            <a:r>
              <a:rPr lang="fi-FI" dirty="0" err="1">
                <a:solidFill>
                  <a:srgbClr val="FF0000"/>
                </a:solidFill>
              </a:rPr>
              <a:t>ty</a:t>
            </a:r>
            <a:endParaRPr lang="fi-FI" dirty="0">
              <a:solidFill>
                <a:srgbClr val="FF0000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  <a:p>
            <a:r>
              <a:rPr lang="fi-FI" dirty="0">
                <a:solidFill>
                  <a:srgbClr val="FF0000"/>
                </a:solidFill>
              </a:rPr>
              <a:t>100 = sata                       2-9 sata</a:t>
            </a:r>
            <a:r>
              <a:rPr lang="fi-FI" dirty="0">
                <a:solidFill>
                  <a:srgbClr val="0070C0"/>
                </a:solidFill>
              </a:rPr>
              <a:t>a</a:t>
            </a:r>
          </a:p>
          <a:p>
            <a:r>
              <a:rPr lang="fi-FI" dirty="0">
                <a:solidFill>
                  <a:srgbClr val="FF0000"/>
                </a:solidFill>
              </a:rPr>
              <a:t>1000 = tuhat                  2-9 tuhat</a:t>
            </a:r>
            <a:r>
              <a:rPr lang="fi-FI" dirty="0">
                <a:solidFill>
                  <a:srgbClr val="0070C0"/>
                </a:solidFill>
              </a:rPr>
              <a:t>ta</a:t>
            </a:r>
          </a:p>
          <a:p>
            <a:r>
              <a:rPr lang="fi-FI" dirty="0">
                <a:solidFill>
                  <a:srgbClr val="FF0000"/>
                </a:solidFill>
              </a:rPr>
              <a:t>1000 000 = miljoona     2-9 miljoona</a:t>
            </a:r>
            <a:r>
              <a:rPr lang="fi-FI" dirty="0">
                <a:solidFill>
                  <a:srgbClr val="0070C0"/>
                </a:solidFill>
              </a:rPr>
              <a:t>a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5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Numerot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2535" y="1985412"/>
            <a:ext cx="9231630" cy="475252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0-20  huulilta lukeminen (</a:t>
            </a:r>
            <a:r>
              <a:rPr lang="fi-FI" i="1" dirty="0" err="1">
                <a:solidFill>
                  <a:srgbClr val="FF0000"/>
                </a:solidFill>
              </a:rPr>
              <a:t>lip</a:t>
            </a:r>
            <a:r>
              <a:rPr lang="fi-FI" i="1" dirty="0">
                <a:solidFill>
                  <a:srgbClr val="FF0000"/>
                </a:solidFill>
              </a:rPr>
              <a:t> </a:t>
            </a:r>
            <a:r>
              <a:rPr lang="fi-FI" i="1" dirty="0" err="1">
                <a:solidFill>
                  <a:srgbClr val="FF0000"/>
                </a:solidFill>
              </a:rPr>
              <a:t>reading</a:t>
            </a:r>
            <a:r>
              <a:rPr lang="fi-FI" dirty="0">
                <a:solidFill>
                  <a:srgbClr val="FF0000"/>
                </a:solidFill>
              </a:rPr>
              <a:t>)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r>
              <a:rPr lang="fi-FI" dirty="0">
                <a:solidFill>
                  <a:srgbClr val="FF0000"/>
                </a:solidFill>
              </a:rPr>
              <a:t>20 -100 kirjoita ilmaan/selkään (</a:t>
            </a:r>
            <a:r>
              <a:rPr lang="fi-FI" i="1" dirty="0">
                <a:solidFill>
                  <a:srgbClr val="FF0000"/>
                </a:solidFill>
              </a:rPr>
              <a:t>air/</a:t>
            </a:r>
            <a:r>
              <a:rPr lang="fi-FI" i="1" dirty="0" err="1">
                <a:solidFill>
                  <a:srgbClr val="FF0000"/>
                </a:solidFill>
              </a:rPr>
              <a:t>backwriting</a:t>
            </a:r>
            <a:r>
              <a:rPr lang="fi-FI" dirty="0">
                <a:solidFill>
                  <a:srgbClr val="FF0000"/>
                </a:solidFill>
              </a:rPr>
              <a:t>)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r>
              <a:rPr lang="fi-FI" dirty="0">
                <a:solidFill>
                  <a:srgbClr val="FF0000"/>
                </a:solidFill>
              </a:rPr>
              <a:t>100 - 1000  seuraava numero (</a:t>
            </a:r>
            <a:r>
              <a:rPr lang="fi-FI" i="1" dirty="0" err="1">
                <a:solidFill>
                  <a:srgbClr val="FF0000"/>
                </a:solidFill>
              </a:rPr>
              <a:t>say</a:t>
            </a:r>
            <a:r>
              <a:rPr lang="fi-FI" i="1" dirty="0">
                <a:solidFill>
                  <a:srgbClr val="FF0000"/>
                </a:solidFill>
              </a:rPr>
              <a:t> </a:t>
            </a:r>
            <a:r>
              <a:rPr lang="fi-FI" i="1" dirty="0" err="1">
                <a:solidFill>
                  <a:srgbClr val="FF0000"/>
                </a:solidFill>
              </a:rPr>
              <a:t>the</a:t>
            </a:r>
            <a:r>
              <a:rPr lang="fi-FI" i="1" dirty="0">
                <a:solidFill>
                  <a:srgbClr val="FF0000"/>
                </a:solidFill>
              </a:rPr>
              <a:t> </a:t>
            </a:r>
            <a:r>
              <a:rPr lang="fi-FI" i="1" dirty="0" err="1">
                <a:solidFill>
                  <a:srgbClr val="FF0000"/>
                </a:solidFill>
              </a:rPr>
              <a:t>next</a:t>
            </a:r>
            <a:r>
              <a:rPr lang="fi-FI" i="1" dirty="0">
                <a:solidFill>
                  <a:srgbClr val="FF0000"/>
                </a:solidFill>
              </a:rPr>
              <a:t> </a:t>
            </a:r>
            <a:r>
              <a:rPr lang="fi-FI" i="1" dirty="0" err="1">
                <a:solidFill>
                  <a:srgbClr val="FF0000"/>
                </a:solidFill>
              </a:rPr>
              <a:t>number</a:t>
            </a:r>
            <a:r>
              <a:rPr lang="fi-FI" dirty="0">
                <a:solidFill>
                  <a:srgbClr val="FF0000"/>
                </a:solidFill>
              </a:rPr>
              <a:t>)</a:t>
            </a:r>
          </a:p>
          <a:p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5C16E0BD-56CF-4FE9-B151-8CAAD9640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1643050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717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Numerot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2535" y="1985412"/>
            <a:ext cx="9231630" cy="475252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Sivu 16 harjoitus 13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r>
              <a:rPr lang="fi-FI" dirty="0">
                <a:solidFill>
                  <a:srgbClr val="FF0000"/>
                </a:solidFill>
              </a:rPr>
              <a:t>Harjoitus 14</a:t>
            </a: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5C16E0BD-56CF-4FE9-B151-8CAAD9640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1643050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1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A159-AD50-44B6-8B05-7192848F63E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err="1"/>
              <a:t>Miksi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8BE6C-5419-497D-B9D2-EF6CD41D6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208270" cy="4983161"/>
          </a:xfrm>
        </p:spPr>
        <p:txBody>
          <a:bodyPr/>
          <a:lstStyle/>
          <a:p>
            <a:r>
              <a:rPr lang="en-US" dirty="0"/>
              <a:t>Olen </a:t>
            </a:r>
            <a:r>
              <a:rPr lang="en-US" dirty="0" err="1"/>
              <a:t>suoma</a:t>
            </a:r>
            <a:r>
              <a:rPr lang="en-US" sz="4000" dirty="0" err="1"/>
              <a:t>l</a:t>
            </a:r>
            <a:r>
              <a:rPr lang="en-US" sz="4000" dirty="0" err="1">
                <a:highlight>
                  <a:srgbClr val="FFFF00"/>
                </a:highlight>
              </a:rPr>
              <a:t>a</a:t>
            </a:r>
            <a:r>
              <a:rPr lang="en-US" sz="4000" dirty="0" err="1"/>
              <a:t>inen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Asun</a:t>
            </a:r>
            <a:r>
              <a:rPr lang="en-US" dirty="0"/>
              <a:t> </a:t>
            </a:r>
            <a:r>
              <a:rPr lang="en-US" dirty="0" err="1"/>
              <a:t>Espoo</a:t>
            </a:r>
            <a:r>
              <a:rPr lang="en-US" sz="4000" dirty="0" err="1"/>
              <a:t>ss</a:t>
            </a:r>
            <a:r>
              <a:rPr lang="en-US" sz="4000" dirty="0" err="1">
                <a:highlight>
                  <a:srgbClr val="FFFF00"/>
                </a:highlight>
              </a:rPr>
              <a:t>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Puhun</a:t>
            </a:r>
            <a:r>
              <a:rPr lang="en-US" dirty="0"/>
              <a:t> </a:t>
            </a:r>
            <a:r>
              <a:rPr lang="en-US" dirty="0" err="1"/>
              <a:t>suome</a:t>
            </a:r>
            <a:r>
              <a:rPr lang="en-US" sz="4000" dirty="0" err="1">
                <a:highlight>
                  <a:srgbClr val="FFFF00"/>
                </a:highlight>
              </a:rPr>
              <a:t>a</a:t>
            </a:r>
            <a:r>
              <a:rPr lang="en-US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CCF1F-5F5B-4FD3-A10B-C29AC02C5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983161"/>
          </a:xfrm>
        </p:spPr>
        <p:txBody>
          <a:bodyPr/>
          <a:lstStyle/>
          <a:p>
            <a:r>
              <a:rPr lang="en-US" dirty="0"/>
              <a:t>Maria on </a:t>
            </a:r>
            <a:r>
              <a:rPr lang="en-US" dirty="0" err="1"/>
              <a:t>venä</a:t>
            </a:r>
            <a:r>
              <a:rPr lang="en-US" sz="4000" dirty="0" err="1"/>
              <a:t>l</a:t>
            </a:r>
            <a:r>
              <a:rPr lang="en-US" sz="4000" dirty="0" err="1">
                <a:highlight>
                  <a:srgbClr val="00FFFF"/>
                </a:highlight>
              </a:rPr>
              <a:t>ä</a:t>
            </a:r>
            <a:r>
              <a:rPr lang="en-US" sz="4000" dirty="0" err="1"/>
              <a:t>inen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Hän </a:t>
            </a:r>
            <a:r>
              <a:rPr lang="en-US" dirty="0" err="1"/>
              <a:t>asuu</a:t>
            </a:r>
            <a:r>
              <a:rPr lang="en-US" dirty="0"/>
              <a:t> </a:t>
            </a:r>
            <a:r>
              <a:rPr lang="en-US" dirty="0" err="1"/>
              <a:t>Helsingi</a:t>
            </a:r>
            <a:r>
              <a:rPr lang="en-US" sz="4000" dirty="0" err="1"/>
              <a:t>ss</a:t>
            </a:r>
            <a:r>
              <a:rPr lang="en-US" sz="4000" dirty="0" err="1">
                <a:highlight>
                  <a:srgbClr val="00FFFF"/>
                </a:highlight>
              </a:rPr>
              <a:t>ä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Maria </a:t>
            </a:r>
            <a:r>
              <a:rPr lang="en-US" dirty="0" err="1"/>
              <a:t>puhuu</a:t>
            </a:r>
            <a:r>
              <a:rPr lang="en-US" dirty="0"/>
              <a:t> </a:t>
            </a:r>
            <a:r>
              <a:rPr lang="en-US" sz="4000" dirty="0" err="1"/>
              <a:t>venäjä</a:t>
            </a:r>
            <a:r>
              <a:rPr lang="en-US" sz="4000" dirty="0" err="1">
                <a:highlight>
                  <a:srgbClr val="00FFFF"/>
                </a:highlight>
              </a:rPr>
              <a:t>ä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3475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A159-AD50-44B6-8B05-7192848F63E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/>
              <a:t>Vokaaliharmonia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8BE6C-5419-497D-B9D2-EF6CD41D6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25" y="1600201"/>
            <a:ext cx="4876800" cy="498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A, O, U &gt; A</a:t>
            </a:r>
          </a:p>
          <a:p>
            <a:pPr marL="0" indent="0">
              <a:buNone/>
            </a:pPr>
            <a:r>
              <a:rPr lang="en-US" sz="3200" b="1" dirty="0" err="1"/>
              <a:t>S</a:t>
            </a:r>
            <a:r>
              <a:rPr lang="en-US" sz="3200" b="1" dirty="0" err="1">
                <a:highlight>
                  <a:srgbClr val="FFFF00"/>
                </a:highlight>
              </a:rPr>
              <a:t>a</a:t>
            </a:r>
            <a:r>
              <a:rPr lang="en-US" sz="3200" b="1" dirty="0" err="1"/>
              <a:t>ks</a:t>
            </a:r>
            <a:r>
              <a:rPr lang="en-US" sz="3200" b="1" dirty="0" err="1">
                <a:highlight>
                  <a:srgbClr val="FFFF00"/>
                </a:highlight>
              </a:rPr>
              <a:t>a</a:t>
            </a:r>
            <a:r>
              <a:rPr lang="en-US" sz="3200" b="1" dirty="0"/>
              <a:t>-&gt;</a:t>
            </a:r>
            <a:r>
              <a:rPr lang="en-US" sz="3200" b="1" dirty="0" err="1"/>
              <a:t>saksal</a:t>
            </a:r>
            <a:r>
              <a:rPr lang="en-US" sz="3200" b="1" dirty="0" err="1">
                <a:highlight>
                  <a:srgbClr val="FFFF00"/>
                </a:highlight>
              </a:rPr>
              <a:t>a</a:t>
            </a:r>
            <a:r>
              <a:rPr lang="en-US" sz="3200" b="1" dirty="0" err="1"/>
              <a:t>inen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Per</a:t>
            </a:r>
            <a:r>
              <a:rPr lang="en-US" sz="3200" b="1" dirty="0">
                <a:highlight>
                  <a:srgbClr val="FFFF00"/>
                </a:highlight>
              </a:rPr>
              <a:t>u</a:t>
            </a:r>
            <a:r>
              <a:rPr lang="en-US" sz="3200" b="1" dirty="0"/>
              <a:t>-&gt; </a:t>
            </a:r>
            <a:r>
              <a:rPr lang="en-US" sz="3200" b="1" dirty="0" err="1"/>
              <a:t>perul</a:t>
            </a:r>
            <a:r>
              <a:rPr lang="en-US" sz="3200" b="1" dirty="0" err="1">
                <a:highlight>
                  <a:srgbClr val="FFFF00"/>
                </a:highlight>
              </a:rPr>
              <a:t>a</a:t>
            </a:r>
            <a:r>
              <a:rPr lang="en-US" sz="3200" b="1" dirty="0" err="1"/>
              <a:t>inen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 err="1"/>
              <a:t>Meksik</a:t>
            </a:r>
            <a:r>
              <a:rPr lang="en-US" sz="3200" b="1" dirty="0" err="1">
                <a:highlight>
                  <a:srgbClr val="FFFF00"/>
                </a:highlight>
              </a:rPr>
              <a:t>o</a:t>
            </a:r>
            <a:r>
              <a:rPr lang="en-US" sz="3200" b="1" dirty="0"/>
              <a:t>-&gt; </a:t>
            </a:r>
            <a:r>
              <a:rPr lang="en-US" sz="3200" b="1" dirty="0" err="1"/>
              <a:t>meksikol</a:t>
            </a:r>
            <a:r>
              <a:rPr lang="en-US" sz="3200" b="1" dirty="0" err="1">
                <a:highlight>
                  <a:srgbClr val="FFFF00"/>
                </a:highlight>
              </a:rPr>
              <a:t>a</a:t>
            </a:r>
            <a:r>
              <a:rPr lang="en-US" sz="3200" b="1" dirty="0" err="1"/>
              <a:t>inen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 err="1">
                <a:highlight>
                  <a:srgbClr val="FFFF00"/>
                </a:highlight>
              </a:rPr>
              <a:t>U</a:t>
            </a:r>
            <a:r>
              <a:rPr lang="en-US" sz="3200" b="1" dirty="0" err="1"/>
              <a:t>nk</a:t>
            </a:r>
            <a:r>
              <a:rPr lang="en-US" sz="3200" b="1" dirty="0" err="1">
                <a:highlight>
                  <a:srgbClr val="FFFF00"/>
                </a:highlight>
              </a:rPr>
              <a:t>a</a:t>
            </a:r>
            <a:r>
              <a:rPr lang="en-US" sz="3200" b="1" dirty="0" err="1"/>
              <a:t>ri</a:t>
            </a:r>
            <a:r>
              <a:rPr lang="en-US" sz="3200" b="1" dirty="0"/>
              <a:t>-&gt; </a:t>
            </a:r>
            <a:r>
              <a:rPr lang="en-US" sz="3200" b="1" dirty="0" err="1"/>
              <a:t>unkaril</a:t>
            </a:r>
            <a:r>
              <a:rPr lang="en-US" sz="3200" b="1" dirty="0" err="1">
                <a:highlight>
                  <a:srgbClr val="FFFF00"/>
                </a:highlight>
              </a:rPr>
              <a:t>a</a:t>
            </a:r>
            <a:r>
              <a:rPr lang="en-US" sz="3200" b="1" dirty="0" err="1"/>
              <a:t>inen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M</a:t>
            </a:r>
            <a:r>
              <a:rPr lang="en-US" sz="3200" b="1" dirty="0">
                <a:highlight>
                  <a:srgbClr val="FFFF00"/>
                </a:highlight>
              </a:rPr>
              <a:t>o</a:t>
            </a:r>
            <a:r>
              <a:rPr lang="en-US" sz="3200" b="1" dirty="0"/>
              <a:t>ng</a:t>
            </a:r>
            <a:r>
              <a:rPr lang="en-US" sz="3200" b="1" dirty="0">
                <a:highlight>
                  <a:srgbClr val="FFFF00"/>
                </a:highlight>
              </a:rPr>
              <a:t>o</a:t>
            </a:r>
            <a:r>
              <a:rPr lang="en-US" sz="3200" b="1" dirty="0"/>
              <a:t>li</a:t>
            </a:r>
            <a:r>
              <a:rPr lang="en-US" sz="3200" b="1" dirty="0">
                <a:highlight>
                  <a:srgbClr val="FFFF00"/>
                </a:highlight>
              </a:rPr>
              <a:t>a</a:t>
            </a:r>
            <a:r>
              <a:rPr lang="en-US" sz="3200" b="1" dirty="0"/>
              <a:t>-&gt; </a:t>
            </a:r>
            <a:r>
              <a:rPr lang="en-US" sz="3200" b="1" dirty="0" err="1"/>
              <a:t>mongolial</a:t>
            </a:r>
            <a:r>
              <a:rPr lang="en-US" sz="3200" b="1" dirty="0" err="1">
                <a:highlight>
                  <a:srgbClr val="FFFF00"/>
                </a:highlight>
              </a:rPr>
              <a:t>a</a:t>
            </a:r>
            <a:r>
              <a:rPr lang="en-US" sz="3200" b="1" dirty="0" err="1"/>
              <a:t>inen</a:t>
            </a:r>
            <a:endParaRPr lang="en-US" sz="3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CCF1F-5F5B-4FD3-A10B-C29AC02C5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98316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Ä, Ö, Y &gt; Ä</a:t>
            </a:r>
          </a:p>
          <a:p>
            <a:r>
              <a:rPr lang="en-US" sz="3200" b="1" dirty="0" err="1"/>
              <a:t>Eg</a:t>
            </a:r>
            <a:r>
              <a:rPr lang="en-US" sz="3200" b="1" dirty="0" err="1">
                <a:highlight>
                  <a:srgbClr val="00FFFF"/>
                </a:highlight>
              </a:rPr>
              <a:t>y</a:t>
            </a:r>
            <a:r>
              <a:rPr lang="en-US" sz="3200" b="1" dirty="0" err="1"/>
              <a:t>pti</a:t>
            </a:r>
            <a:r>
              <a:rPr lang="en-US" sz="3200" b="1" dirty="0"/>
              <a:t>-&gt;</a:t>
            </a:r>
            <a:r>
              <a:rPr lang="en-US" sz="3200" b="1" dirty="0" err="1"/>
              <a:t>egyptil</a:t>
            </a:r>
            <a:r>
              <a:rPr lang="en-US" sz="3200" b="1" dirty="0" err="1">
                <a:highlight>
                  <a:srgbClr val="00FFFF"/>
                </a:highlight>
              </a:rPr>
              <a:t>ä</a:t>
            </a:r>
            <a:r>
              <a:rPr lang="en-US" sz="3200" b="1" dirty="0" err="1"/>
              <a:t>inen</a:t>
            </a:r>
            <a:endParaRPr lang="en-US" sz="3200" b="1" dirty="0"/>
          </a:p>
          <a:p>
            <a:r>
              <a:rPr lang="en-US" sz="3200" b="1" dirty="0" err="1"/>
              <a:t>Ven</a:t>
            </a:r>
            <a:r>
              <a:rPr lang="en-US" sz="3200" b="1" dirty="0" err="1">
                <a:highlight>
                  <a:srgbClr val="00FFFF"/>
                </a:highlight>
              </a:rPr>
              <a:t>ä</a:t>
            </a:r>
            <a:r>
              <a:rPr lang="en-US" sz="3200" b="1" dirty="0" err="1"/>
              <a:t>j</a:t>
            </a:r>
            <a:r>
              <a:rPr lang="en-US" sz="3200" b="1" dirty="0" err="1">
                <a:highlight>
                  <a:srgbClr val="00FFFF"/>
                </a:highlight>
              </a:rPr>
              <a:t>ä</a:t>
            </a:r>
            <a:r>
              <a:rPr lang="en-US" sz="3200" b="1" dirty="0"/>
              <a:t>-&gt; </a:t>
            </a:r>
            <a:r>
              <a:rPr lang="en-US" sz="3200" b="1" dirty="0" err="1"/>
              <a:t>venäl</a:t>
            </a:r>
            <a:r>
              <a:rPr lang="en-US" sz="3200" b="1" dirty="0" err="1">
                <a:highlight>
                  <a:srgbClr val="00FFFF"/>
                </a:highlight>
              </a:rPr>
              <a:t>ä</a:t>
            </a:r>
            <a:r>
              <a:rPr lang="en-US" sz="3200" b="1" dirty="0" err="1"/>
              <a:t>inen</a:t>
            </a:r>
            <a:endParaRPr lang="en-US" sz="3200" b="1" dirty="0"/>
          </a:p>
          <a:p>
            <a:endParaRPr lang="en-US" sz="3200" b="1" dirty="0"/>
          </a:p>
          <a:p>
            <a:r>
              <a:rPr lang="fi-FI" sz="3200" b="1" dirty="0" err="1">
                <a:solidFill>
                  <a:srgbClr val="0070C0"/>
                </a:solidFill>
              </a:rPr>
              <a:t>Only</a:t>
            </a:r>
            <a:r>
              <a:rPr lang="fi-FI" sz="3200" b="1" dirty="0">
                <a:solidFill>
                  <a:srgbClr val="0070C0"/>
                </a:solidFill>
              </a:rPr>
              <a:t> E, I &gt; Ä</a:t>
            </a:r>
          </a:p>
          <a:p>
            <a:r>
              <a:rPr lang="fi-FI" sz="3200" b="1" dirty="0" err="1"/>
              <a:t>Sv</a:t>
            </a:r>
            <a:r>
              <a:rPr lang="fi-FI" sz="3200" b="1" dirty="0" err="1">
                <a:highlight>
                  <a:srgbClr val="00FFFF"/>
                </a:highlight>
              </a:rPr>
              <a:t>ei</a:t>
            </a:r>
            <a:r>
              <a:rPr lang="fi-FI" sz="3200" b="1" dirty="0" err="1"/>
              <a:t>ts</a:t>
            </a:r>
            <a:r>
              <a:rPr lang="fi-FI" sz="3200" b="1" dirty="0" err="1">
                <a:highlight>
                  <a:srgbClr val="00FFFF"/>
                </a:highlight>
              </a:rPr>
              <a:t>i</a:t>
            </a:r>
            <a:r>
              <a:rPr lang="fi-FI" sz="3200" b="1" dirty="0" err="1"/>
              <a:t>-</a:t>
            </a:r>
            <a:r>
              <a:rPr lang="fi-FI" sz="3200" b="1" dirty="0"/>
              <a:t>&gt; sveitsil</a:t>
            </a:r>
            <a:r>
              <a:rPr lang="fi-FI" sz="3200" b="1" dirty="0">
                <a:highlight>
                  <a:srgbClr val="00FFFF"/>
                </a:highlight>
              </a:rPr>
              <a:t>ä</a:t>
            </a:r>
            <a:r>
              <a:rPr lang="fi-FI" sz="3200" b="1" dirty="0"/>
              <a:t>inen</a:t>
            </a:r>
          </a:p>
          <a:p>
            <a:r>
              <a:rPr lang="fi-FI" sz="3200" b="1" dirty="0" err="1"/>
              <a:t>Ts</a:t>
            </a:r>
            <a:r>
              <a:rPr lang="fi-FI" sz="3200" b="1" dirty="0" err="1">
                <a:highlight>
                  <a:srgbClr val="00FFFF"/>
                </a:highlight>
              </a:rPr>
              <a:t>e</a:t>
            </a:r>
            <a:r>
              <a:rPr lang="fi-FI" sz="3200" b="1" dirty="0" err="1"/>
              <a:t>kk</a:t>
            </a:r>
            <a:r>
              <a:rPr lang="fi-FI" sz="3200" b="1" dirty="0" err="1">
                <a:highlight>
                  <a:srgbClr val="00FFFF"/>
                </a:highlight>
              </a:rPr>
              <a:t>i</a:t>
            </a:r>
            <a:r>
              <a:rPr lang="fi-FI" sz="3200" b="1" dirty="0"/>
              <a:t>-&gt; </a:t>
            </a:r>
            <a:r>
              <a:rPr lang="fi-FI" sz="3200" b="1" dirty="0" err="1"/>
              <a:t>tsekkil</a:t>
            </a:r>
            <a:r>
              <a:rPr lang="fi-FI" sz="3200" b="1" dirty="0" err="1">
                <a:highlight>
                  <a:srgbClr val="00FFFF"/>
                </a:highlight>
              </a:rPr>
              <a:t>ä</a:t>
            </a:r>
            <a:r>
              <a:rPr lang="fi-FI" sz="3200" b="1" dirty="0" err="1"/>
              <a:t>inen</a:t>
            </a:r>
            <a:endParaRPr lang="fi-FI" sz="3200" b="1" dirty="0"/>
          </a:p>
          <a:p>
            <a:pPr marL="0" indent="0">
              <a:buNone/>
            </a:pPr>
            <a:r>
              <a:rPr lang="fi-FI" sz="3200" b="1" dirty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9404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A159-AD50-44B6-8B05-7192848F63E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/>
              <a:t>Vokaaliharmonia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8BE6C-5419-497D-B9D2-EF6CD41D6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98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/>
              <a:t>Lukekaa</a:t>
            </a:r>
            <a:r>
              <a:rPr lang="en-US" sz="3200" b="1" dirty="0"/>
              <a:t> </a:t>
            </a:r>
            <a:r>
              <a:rPr lang="en-US" sz="3200" b="1" dirty="0" err="1"/>
              <a:t>vuorotellen</a:t>
            </a:r>
            <a:r>
              <a:rPr lang="en-US" sz="3200" b="1" dirty="0"/>
              <a:t>: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 err="1"/>
              <a:t>Sivu</a:t>
            </a:r>
            <a:r>
              <a:rPr lang="en-US" sz="3200" b="1" dirty="0"/>
              <a:t> 13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CCF1F-5F5B-4FD3-A10B-C29AC02C5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98316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Tavallisesti</a:t>
            </a:r>
            <a:r>
              <a:rPr lang="en-US" sz="3200" b="1" dirty="0"/>
              <a:t> (</a:t>
            </a:r>
            <a:r>
              <a:rPr lang="en-US" sz="3200" b="1" i="1" dirty="0"/>
              <a:t>normally</a:t>
            </a:r>
            <a:r>
              <a:rPr lang="en-US" sz="3200" b="1" dirty="0"/>
              <a:t>)</a:t>
            </a:r>
          </a:p>
          <a:p>
            <a:r>
              <a:rPr lang="en-US" sz="3200" b="1" dirty="0" err="1"/>
              <a:t>Hiljaa</a:t>
            </a:r>
            <a:r>
              <a:rPr lang="en-US" sz="3200" b="1" dirty="0"/>
              <a:t> (</a:t>
            </a:r>
            <a:r>
              <a:rPr lang="en-US" sz="3200" b="1" i="1" dirty="0"/>
              <a:t>quietly</a:t>
            </a:r>
            <a:r>
              <a:rPr lang="en-US" sz="3200" b="1" dirty="0"/>
              <a:t>)</a:t>
            </a:r>
          </a:p>
          <a:p>
            <a:r>
              <a:rPr lang="en-US" sz="3200" b="1" dirty="0"/>
              <a:t>Robo </a:t>
            </a:r>
            <a:r>
              <a:rPr lang="en-US" sz="3200" b="1" dirty="0" err="1"/>
              <a:t>ääni</a:t>
            </a:r>
            <a:r>
              <a:rPr lang="en-US" sz="3200" b="1" dirty="0"/>
              <a:t> (</a:t>
            </a:r>
            <a:r>
              <a:rPr lang="en-US" sz="3200" b="1" i="1" dirty="0" err="1"/>
              <a:t>robo</a:t>
            </a:r>
            <a:r>
              <a:rPr lang="en-US" sz="3200" b="1" i="1" dirty="0"/>
              <a:t> voice</a:t>
            </a:r>
            <a:r>
              <a:rPr lang="en-US" sz="3200" b="1" dirty="0"/>
              <a:t>)</a:t>
            </a:r>
          </a:p>
          <a:p>
            <a:r>
              <a:rPr lang="en-US" sz="3200" b="1" dirty="0" err="1"/>
              <a:t>Kovaa</a:t>
            </a:r>
            <a:r>
              <a:rPr lang="en-US" sz="3200" b="1" dirty="0"/>
              <a:t> (</a:t>
            </a:r>
            <a:r>
              <a:rPr lang="en-US" sz="3200" b="1" i="1" dirty="0"/>
              <a:t>loudly</a:t>
            </a:r>
            <a:r>
              <a:rPr lang="en-US" sz="3200" b="1" dirty="0"/>
              <a:t>)</a:t>
            </a:r>
          </a:p>
        </p:txBody>
      </p:sp>
      <p:pic>
        <p:nvPicPr>
          <p:cNvPr id="5" name="Picture 2" descr="9. LUOKKA: KIRJALLISUUSHISTORIAN PARITYÖ |">
            <a:extLst>
              <a:ext uri="{FF2B5EF4-FFF2-40B4-BE49-F238E27FC236}">
                <a16:creationId xmlns:a16="http://schemas.microsoft.com/office/drawing/2014/main" id="{887FF96E-D5BD-4550-A5B4-A419B5038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865" y="2728900"/>
            <a:ext cx="2500135" cy="180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5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12032" y="773843"/>
            <a:ext cx="7772400" cy="2403698"/>
          </a:xfrm>
        </p:spPr>
        <p:txBody>
          <a:bodyPr>
            <a:normAutofit/>
          </a:bodyPr>
          <a:lstStyle/>
          <a:p>
            <a:r>
              <a:rPr lang="fi-FI" sz="7200" dirty="0">
                <a:solidFill>
                  <a:srgbClr val="C00000"/>
                </a:solidFill>
              </a:rPr>
              <a:t>Hyvää huomenta opiskelijat!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07568" y="3886200"/>
            <a:ext cx="7776864" cy="1752600"/>
          </a:xfrm>
        </p:spPr>
        <p:txBody>
          <a:bodyPr>
            <a:noAutofit/>
          </a:bodyPr>
          <a:lstStyle/>
          <a:p>
            <a:r>
              <a:rPr lang="fi-FI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Hyvää huomenta opettaja!</a:t>
            </a:r>
          </a:p>
        </p:txBody>
      </p:sp>
    </p:spTree>
    <p:extLst>
      <p:ext uri="{BB962C8B-B14F-4D97-AF65-F5344CB8AC3E}">
        <p14:creationId xmlns:p14="http://schemas.microsoft.com/office/powerpoint/2010/main" val="1758993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32535" y="274638"/>
            <a:ext cx="9694545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Kuka sinä olet?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2535" y="1830834"/>
            <a:ext cx="9231630" cy="475252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0000"/>
                </a:solidFill>
                <a:hlinkClick r:id="rId2"/>
              </a:rPr>
              <a:t>Kuuntele!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08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31620" y="187784"/>
            <a:ext cx="9315450" cy="83137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Maat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2535" y="1830834"/>
            <a:ext cx="9231630" cy="4752528"/>
          </a:xfrm>
        </p:spPr>
        <p:txBody>
          <a:bodyPr>
            <a:normAutofit/>
          </a:bodyPr>
          <a:lstStyle/>
          <a:p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D2589-C6FC-4750-AF15-F6616D870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5" y="1170909"/>
            <a:ext cx="8551545" cy="568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08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7784"/>
            <a:ext cx="11407140" cy="83137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Kansallisuus (</a:t>
            </a:r>
            <a:r>
              <a:rPr lang="fi-FI" dirty="0" err="1"/>
              <a:t>nationality</a:t>
            </a:r>
            <a:r>
              <a:rPr lang="fi-FI" dirty="0"/>
              <a:t>), kansalaisuus(</a:t>
            </a:r>
            <a:r>
              <a:rPr lang="fi-FI" dirty="0" err="1"/>
              <a:t>citizenship</a:t>
            </a:r>
            <a:r>
              <a:rPr lang="fi-FI" dirty="0"/>
              <a:t>)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2535" y="1830834"/>
            <a:ext cx="9231630" cy="4752528"/>
          </a:xfrm>
        </p:spPr>
        <p:txBody>
          <a:bodyPr>
            <a:normAutofit/>
          </a:bodyPr>
          <a:lstStyle/>
          <a:p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D2589-C6FC-4750-AF15-F6616D870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5" y="1170909"/>
            <a:ext cx="8551545" cy="5687091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6B0A8A99-496F-4E97-A9F2-1E2E6E3AE047}"/>
              </a:ext>
            </a:extLst>
          </p:cNvPr>
          <p:cNvSpPr/>
          <p:nvPr/>
        </p:nvSpPr>
        <p:spPr>
          <a:xfrm rot="1803129">
            <a:off x="5761290" y="720967"/>
            <a:ext cx="484632" cy="97840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08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81158" y="428604"/>
            <a:ext cx="8401080" cy="857256"/>
          </a:xfrm>
        </p:spPr>
        <p:txBody>
          <a:bodyPr>
            <a:noAutofit/>
          </a:bodyPr>
          <a:lstStyle/>
          <a:p>
            <a:br>
              <a:rPr lang="fi-FI" sz="3600" dirty="0"/>
            </a:br>
            <a:r>
              <a:rPr lang="fi-FI" sz="3600" dirty="0"/>
              <a:t>Nationality= country + </a:t>
            </a:r>
            <a:r>
              <a:rPr lang="fi-FI" sz="3600" dirty="0">
                <a:solidFill>
                  <a:srgbClr val="FF0000"/>
                </a:solidFill>
              </a:rPr>
              <a:t>lainen/läinen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81200" y="1643050"/>
            <a:ext cx="8229600" cy="4929222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Kotimaa                 Olen</a:t>
            </a:r>
          </a:p>
          <a:p>
            <a:r>
              <a:rPr lang="fi-FI" dirty="0">
                <a:solidFill>
                  <a:srgbClr val="FF0000"/>
                </a:solidFill>
              </a:rPr>
              <a:t>E</a:t>
            </a:r>
            <a:r>
              <a:rPr lang="fi-FI" dirty="0"/>
              <a:t>nglanti                 </a:t>
            </a:r>
            <a:r>
              <a:rPr lang="fi-FI" u="sng" dirty="0"/>
              <a:t>e</a:t>
            </a:r>
            <a:r>
              <a:rPr lang="fi-FI" dirty="0"/>
              <a:t>nglanti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Italia                       italia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Japani                    japani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Kiina                       kiina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Espanja                  espanja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Saksa                      saksa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Ranska                   ranska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Unkari                    unkari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Puola                      puola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Irlanti                     irlanti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Kanada                  kanada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Venäjä </a:t>
            </a:r>
            <a:r>
              <a:rPr lang="fi-FI" dirty="0">
                <a:solidFill>
                  <a:srgbClr val="FF0000"/>
                </a:solidFill>
              </a:rPr>
              <a:t>!!!              </a:t>
            </a:r>
            <a:r>
              <a:rPr lang="fi-FI" dirty="0"/>
              <a:t>venä</a:t>
            </a:r>
            <a:r>
              <a:rPr lang="fi-FI" dirty="0">
                <a:solidFill>
                  <a:srgbClr val="FF0000"/>
                </a:solidFill>
              </a:rPr>
              <a:t>läinen !!!</a:t>
            </a:r>
          </a:p>
          <a:p>
            <a:r>
              <a:rPr lang="fi-FI" dirty="0"/>
              <a:t>Iran                        iran</a:t>
            </a:r>
            <a:r>
              <a:rPr lang="fi-FI" dirty="0">
                <a:highlight>
                  <a:srgbClr val="FFFF00"/>
                </a:highlight>
              </a:rPr>
              <a:t>i</a:t>
            </a:r>
            <a:r>
              <a:rPr lang="fi-FI" dirty="0">
                <a:solidFill>
                  <a:srgbClr val="FF0000"/>
                </a:solidFill>
              </a:rPr>
              <a:t>lainen </a:t>
            </a:r>
            <a:r>
              <a:rPr lang="fi-FI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2382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Minkä maalainen sinä olet?</a:t>
            </a:r>
            <a:br>
              <a:rPr lang="fi-FI" dirty="0">
                <a:solidFill>
                  <a:srgbClr val="FF0000"/>
                </a:solidFill>
              </a:rPr>
            </a:br>
            <a:endParaRPr lang="fi-FI" sz="2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83162"/>
          </a:xfrm>
        </p:spPr>
        <p:txBody>
          <a:bodyPr/>
          <a:lstStyle/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Maa                              </a:t>
            </a:r>
            <a:r>
              <a:rPr lang="fi-FI" b="1" dirty="0">
                <a:solidFill>
                  <a:srgbClr val="FF0000"/>
                </a:solidFill>
              </a:rPr>
              <a:t> </a:t>
            </a:r>
            <a:r>
              <a:rPr lang="fi-FI" b="1" dirty="0">
                <a:solidFill>
                  <a:schemeClr val="tx2"/>
                </a:solidFill>
              </a:rPr>
              <a:t>minkä maalainen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Saksa                              </a:t>
            </a:r>
            <a:r>
              <a:rPr lang="fi-FI" b="1" dirty="0">
                <a:solidFill>
                  <a:schemeClr val="tx2"/>
                </a:solidFill>
              </a:rPr>
              <a:t>saksa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Sveitsi                             </a:t>
            </a:r>
            <a:r>
              <a:rPr lang="fi-FI" b="1" dirty="0">
                <a:solidFill>
                  <a:schemeClr val="tx2"/>
                </a:solidFill>
              </a:rPr>
              <a:t>sveitsi</a:t>
            </a:r>
            <a:r>
              <a:rPr lang="fi-FI" dirty="0">
                <a:solidFill>
                  <a:srgbClr val="FF0000"/>
                </a:solidFill>
              </a:rPr>
              <a:t>läinen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  <a:highlight>
                  <a:srgbClr val="FFFF00"/>
                </a:highlight>
              </a:rPr>
              <a:t>POIKKEUS!!!!!!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! Suomi                           </a:t>
            </a:r>
            <a:r>
              <a:rPr lang="fi-FI" b="1" dirty="0">
                <a:solidFill>
                  <a:schemeClr val="tx2"/>
                </a:solidFill>
              </a:rPr>
              <a:t>suom</a:t>
            </a:r>
            <a:r>
              <a:rPr lang="fi-FI" b="1" dirty="0">
                <a:solidFill>
                  <a:srgbClr val="00B050"/>
                </a:solidFill>
              </a:rPr>
              <a:t>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  Ruotsi                            </a:t>
            </a:r>
            <a:r>
              <a:rPr lang="fi-FI" b="1" dirty="0">
                <a:solidFill>
                  <a:schemeClr val="tx2"/>
                </a:solidFill>
              </a:rPr>
              <a:t>ruots</a:t>
            </a:r>
            <a:r>
              <a:rPr lang="fi-FI" b="1" dirty="0">
                <a:solidFill>
                  <a:srgbClr val="00B050"/>
                </a:solidFill>
              </a:rPr>
              <a:t>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  Venäjä                            </a:t>
            </a:r>
            <a:r>
              <a:rPr lang="fi-FI" b="1" dirty="0">
                <a:solidFill>
                  <a:schemeClr val="tx2"/>
                </a:solidFill>
              </a:rPr>
              <a:t>venä</a:t>
            </a:r>
            <a:r>
              <a:rPr lang="fi-FI" dirty="0">
                <a:solidFill>
                  <a:srgbClr val="FF0000"/>
                </a:solidFill>
              </a:rPr>
              <a:t>läinen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pPr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6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376392" y="268584"/>
            <a:ext cx="8401080" cy="857256"/>
          </a:xfrm>
        </p:spPr>
        <p:txBody>
          <a:bodyPr>
            <a:noAutofit/>
          </a:bodyPr>
          <a:lstStyle/>
          <a:p>
            <a:br>
              <a:rPr lang="fi-FI" sz="3600" dirty="0"/>
            </a:br>
            <a:r>
              <a:rPr lang="fi-FI" sz="3600" dirty="0" err="1"/>
              <a:t>Homeland</a:t>
            </a:r>
            <a:r>
              <a:rPr lang="fi-FI" sz="3600" dirty="0"/>
              <a:t>, mother tongue</a:t>
            </a:r>
            <a:br>
              <a:rPr lang="fi-FI" sz="3600" dirty="0"/>
            </a:br>
            <a:endParaRPr lang="fi-FI" sz="3600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2910" y="1383030"/>
            <a:ext cx="9772650" cy="5303520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Kotimaa                 </a:t>
            </a:r>
            <a:r>
              <a:rPr lang="fi-FI" dirty="0">
                <a:highlight>
                  <a:srgbClr val="FFFF00"/>
                </a:highlight>
              </a:rPr>
              <a:t>äidin</a:t>
            </a:r>
            <a:r>
              <a:rPr lang="fi-FI" dirty="0"/>
              <a:t>kieli              </a:t>
            </a:r>
          </a:p>
          <a:p>
            <a:r>
              <a:rPr lang="fi-FI" dirty="0">
                <a:solidFill>
                  <a:srgbClr val="FF0000"/>
                </a:solidFill>
              </a:rPr>
              <a:t>E</a:t>
            </a:r>
            <a:r>
              <a:rPr lang="fi-FI" dirty="0"/>
              <a:t>nglanti                  </a:t>
            </a:r>
            <a:r>
              <a:rPr lang="fi-FI" dirty="0" err="1">
                <a:solidFill>
                  <a:srgbClr val="FF0000"/>
                </a:solidFill>
              </a:rPr>
              <a:t>e</a:t>
            </a:r>
            <a:r>
              <a:rPr lang="fi-FI" dirty="0" err="1"/>
              <a:t>nglanti</a:t>
            </a:r>
            <a:r>
              <a:rPr lang="fi-FI" dirty="0"/>
              <a:t>           </a:t>
            </a:r>
          </a:p>
          <a:p>
            <a:r>
              <a:rPr lang="fi-FI" dirty="0"/>
              <a:t>Italia                        </a:t>
            </a:r>
            <a:r>
              <a:rPr lang="fi-FI" dirty="0" err="1"/>
              <a:t>italia</a:t>
            </a:r>
            <a:r>
              <a:rPr lang="fi-FI" dirty="0"/>
              <a:t>                </a:t>
            </a:r>
          </a:p>
          <a:p>
            <a:r>
              <a:rPr lang="fi-FI" dirty="0"/>
              <a:t>Japani                     </a:t>
            </a:r>
            <a:r>
              <a:rPr lang="fi-FI" dirty="0" err="1"/>
              <a:t>japani</a:t>
            </a:r>
            <a:r>
              <a:rPr lang="fi-FI" dirty="0"/>
              <a:t>              </a:t>
            </a:r>
          </a:p>
          <a:p>
            <a:r>
              <a:rPr lang="fi-FI" dirty="0"/>
              <a:t>Kiina                        </a:t>
            </a:r>
            <a:r>
              <a:rPr lang="fi-FI" dirty="0" err="1"/>
              <a:t>kiina</a:t>
            </a:r>
            <a:r>
              <a:rPr lang="fi-FI" dirty="0"/>
              <a:t>                </a:t>
            </a:r>
          </a:p>
          <a:p>
            <a:r>
              <a:rPr lang="fi-FI" dirty="0"/>
              <a:t>Espanja                   </a:t>
            </a:r>
            <a:r>
              <a:rPr lang="fi-FI" dirty="0" err="1"/>
              <a:t>espanja</a:t>
            </a:r>
            <a:r>
              <a:rPr lang="fi-FI" dirty="0"/>
              <a:t>           </a:t>
            </a:r>
          </a:p>
          <a:p>
            <a:r>
              <a:rPr lang="fi-FI" dirty="0"/>
              <a:t>Saksa                       </a:t>
            </a:r>
            <a:r>
              <a:rPr lang="fi-FI" dirty="0" err="1"/>
              <a:t>saksa</a:t>
            </a:r>
            <a:r>
              <a:rPr lang="fi-FI" dirty="0"/>
              <a:t>               </a:t>
            </a:r>
          </a:p>
          <a:p>
            <a:r>
              <a:rPr lang="fi-FI" dirty="0"/>
              <a:t>Ranska                    </a:t>
            </a:r>
            <a:r>
              <a:rPr lang="fi-FI" dirty="0" err="1"/>
              <a:t>ranska</a:t>
            </a:r>
            <a:r>
              <a:rPr lang="fi-FI" dirty="0"/>
              <a:t>             </a:t>
            </a:r>
          </a:p>
          <a:p>
            <a:r>
              <a:rPr lang="fi-FI" dirty="0"/>
              <a:t>Unkari                     </a:t>
            </a:r>
            <a:r>
              <a:rPr lang="fi-FI" dirty="0" err="1"/>
              <a:t>unkari</a:t>
            </a:r>
            <a:r>
              <a:rPr lang="fi-FI" dirty="0"/>
              <a:t>              </a:t>
            </a:r>
          </a:p>
          <a:p>
            <a:r>
              <a:rPr lang="fi-FI" dirty="0"/>
              <a:t>Puola                       </a:t>
            </a:r>
            <a:r>
              <a:rPr lang="fi-FI" dirty="0" err="1"/>
              <a:t>puola</a:t>
            </a:r>
            <a:r>
              <a:rPr lang="fi-FI" dirty="0"/>
              <a:t>              </a:t>
            </a:r>
          </a:p>
          <a:p>
            <a:r>
              <a:rPr lang="fi-FI" dirty="0"/>
              <a:t>Irlanti                      iiri, englanti    </a:t>
            </a:r>
          </a:p>
          <a:p>
            <a:r>
              <a:rPr lang="fi-FI" dirty="0"/>
              <a:t>Kanada                   </a:t>
            </a:r>
            <a:r>
              <a:rPr lang="fi-FI" dirty="0" err="1"/>
              <a:t>englanti,ranska</a:t>
            </a:r>
            <a:endParaRPr lang="fi-FI" dirty="0">
              <a:solidFill>
                <a:srgbClr val="FF0000"/>
              </a:solidFill>
            </a:endParaRPr>
          </a:p>
          <a:p>
            <a:r>
              <a:rPr lang="fi-FI" dirty="0"/>
              <a:t>Venäjä                    </a:t>
            </a:r>
            <a:r>
              <a:rPr lang="fi-FI" dirty="0" err="1"/>
              <a:t>venäjä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5" name="Picture 4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FF31BE55-5B79-46CF-BD3F-4C73D8F04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797" y="484638"/>
            <a:ext cx="1949763" cy="6104778"/>
          </a:xfrm>
          <a:prstGeom prst="rect">
            <a:avLst/>
          </a:prstGeom>
        </p:spPr>
      </p:pic>
      <p:sp>
        <p:nvSpPr>
          <p:cNvPr id="6" name="Wave 5">
            <a:extLst>
              <a:ext uri="{FF2B5EF4-FFF2-40B4-BE49-F238E27FC236}">
                <a16:creationId xmlns:a16="http://schemas.microsoft.com/office/drawing/2014/main" id="{C12161E9-B102-4366-ADB9-5F0413338510}"/>
              </a:ext>
            </a:extLst>
          </p:cNvPr>
          <p:cNvSpPr/>
          <p:nvPr/>
        </p:nvSpPr>
        <p:spPr>
          <a:xfrm>
            <a:off x="4914899" y="1552575"/>
            <a:ext cx="2876551" cy="214312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Puhun</a:t>
            </a:r>
            <a:r>
              <a:rPr lang="en-US" sz="3600" dirty="0"/>
              <a:t>…</a:t>
            </a:r>
          </a:p>
          <a:p>
            <a:pPr algn="ctr"/>
            <a:r>
              <a:rPr lang="en-US" sz="3600" dirty="0"/>
              <a:t>language+ a/ä</a:t>
            </a:r>
          </a:p>
        </p:txBody>
      </p:sp>
    </p:spTree>
    <p:extLst>
      <p:ext uri="{BB962C8B-B14F-4D97-AF65-F5344CB8AC3E}">
        <p14:creationId xmlns:p14="http://schemas.microsoft.com/office/powerpoint/2010/main" val="30042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7784"/>
            <a:ext cx="11407140" cy="83137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 err="1"/>
              <a:t>Residence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2535" y="1830834"/>
            <a:ext cx="9231630" cy="4752528"/>
          </a:xfrm>
        </p:spPr>
        <p:txBody>
          <a:bodyPr>
            <a:normAutofit/>
          </a:bodyPr>
          <a:lstStyle/>
          <a:p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D2589-C6FC-4750-AF15-F6616D870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5" y="1170909"/>
            <a:ext cx="8551545" cy="5687091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6B0A8A99-496F-4E97-A9F2-1E2E6E3AE047}"/>
              </a:ext>
            </a:extLst>
          </p:cNvPr>
          <p:cNvSpPr/>
          <p:nvPr/>
        </p:nvSpPr>
        <p:spPr>
          <a:xfrm rot="19028234">
            <a:off x="7430070" y="667275"/>
            <a:ext cx="484632" cy="97840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49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7784"/>
            <a:ext cx="11407140" cy="83137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 err="1"/>
              <a:t>Residence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2535" y="1830834"/>
            <a:ext cx="9231630" cy="4752528"/>
          </a:xfrm>
        </p:spPr>
        <p:txBody>
          <a:bodyPr>
            <a:normAutofit/>
          </a:bodyPr>
          <a:lstStyle/>
          <a:p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87B414-88EE-43A0-B6CB-4B1CF7695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287813"/>
            <a:ext cx="2703195" cy="5466999"/>
          </a:xfrm>
          <a:prstGeom prst="rect">
            <a:avLst/>
          </a:prstGeom>
        </p:spPr>
      </p:pic>
      <p:sp>
        <p:nvSpPr>
          <p:cNvPr id="8" name="Wave 7">
            <a:extLst>
              <a:ext uri="{FF2B5EF4-FFF2-40B4-BE49-F238E27FC236}">
                <a16:creationId xmlns:a16="http://schemas.microsoft.com/office/drawing/2014/main" id="{32EECEEF-D7D9-4D61-B992-6FEBD30AE05E}"/>
              </a:ext>
            </a:extLst>
          </p:cNvPr>
          <p:cNvSpPr/>
          <p:nvPr/>
        </p:nvSpPr>
        <p:spPr>
          <a:xfrm>
            <a:off x="4684395" y="1127792"/>
            <a:ext cx="6143625" cy="259838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Asun</a:t>
            </a:r>
            <a:r>
              <a:rPr lang="en-US" sz="3600" dirty="0"/>
              <a:t>…</a:t>
            </a:r>
          </a:p>
          <a:p>
            <a:pPr algn="ctr"/>
            <a:r>
              <a:rPr lang="en-US" sz="3600" dirty="0"/>
              <a:t>place+ </a:t>
            </a:r>
            <a:r>
              <a:rPr lang="en-US" sz="3600" dirty="0" err="1"/>
              <a:t>ssa</a:t>
            </a:r>
            <a:r>
              <a:rPr lang="en-US" sz="3600" dirty="0"/>
              <a:t>/</a:t>
            </a:r>
            <a:r>
              <a:rPr lang="en-US" sz="3600" dirty="0" err="1"/>
              <a:t>ssä</a:t>
            </a:r>
            <a:endParaRPr lang="en-US" sz="3600" dirty="0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A8DCC1CA-36CD-4EDF-87D9-F97135DB1BA3}"/>
              </a:ext>
            </a:extLst>
          </p:cNvPr>
          <p:cNvSpPr/>
          <p:nvPr/>
        </p:nvSpPr>
        <p:spPr>
          <a:xfrm>
            <a:off x="3053811" y="3319510"/>
            <a:ext cx="1399984" cy="70180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poikkeus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32535" y="85189"/>
            <a:ext cx="9694545" cy="943511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sz="3600" dirty="0"/>
              <a:t>Keskustelurivit</a:t>
            </a:r>
            <a:br>
              <a:rPr lang="fi-FI" sz="3600" dirty="0"/>
            </a:br>
            <a:r>
              <a:rPr lang="fi-FI" sz="3600" dirty="0" err="1"/>
              <a:t>Talking</a:t>
            </a:r>
            <a:r>
              <a:rPr lang="fi-FI" sz="3600" dirty="0"/>
              <a:t> </a:t>
            </a:r>
            <a:r>
              <a:rPr lang="fi-FI" sz="3600" dirty="0" err="1"/>
              <a:t>rows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9620" y="1428750"/>
            <a:ext cx="10786110" cy="5212080"/>
          </a:xfrm>
        </p:spPr>
        <p:txBody>
          <a:bodyPr>
            <a:normAutofit/>
          </a:bodyPr>
          <a:lstStyle/>
          <a:p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18FF68-008B-4FDD-A7DB-8667F97C4581}"/>
              </a:ext>
            </a:extLst>
          </p:cNvPr>
          <p:cNvSpPr txBox="1"/>
          <p:nvPr/>
        </p:nvSpPr>
        <p:spPr>
          <a:xfrm>
            <a:off x="483870" y="1028700"/>
            <a:ext cx="1078611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 </a:t>
            </a:r>
            <a:r>
              <a:rPr lang="fi-FI" sz="2400" dirty="0"/>
              <a:t>Hei! Mikä </a:t>
            </a:r>
            <a:r>
              <a:rPr lang="fi-FI" sz="2400" dirty="0" err="1"/>
              <a:t>sun</a:t>
            </a:r>
            <a:r>
              <a:rPr lang="fi-FI" sz="2400" dirty="0"/>
              <a:t> nimi on? </a:t>
            </a:r>
          </a:p>
          <a:p>
            <a:r>
              <a:rPr lang="fi-FI" sz="2400" dirty="0">
                <a:highlight>
                  <a:srgbClr val="C0C0C0"/>
                </a:highlight>
              </a:rPr>
              <a:t>&gt; </a:t>
            </a:r>
            <a:r>
              <a:rPr lang="fi-FI" sz="2400" dirty="0" err="1">
                <a:highlight>
                  <a:srgbClr val="C0C0C0"/>
                </a:highlight>
              </a:rPr>
              <a:t>Mun</a:t>
            </a:r>
            <a:r>
              <a:rPr lang="fi-FI" sz="2400" dirty="0">
                <a:highlight>
                  <a:srgbClr val="C0C0C0"/>
                </a:highlight>
              </a:rPr>
              <a:t> nimi on... Entä </a:t>
            </a:r>
            <a:r>
              <a:rPr lang="fi-FI" sz="2400" dirty="0" err="1">
                <a:highlight>
                  <a:srgbClr val="C0C0C0"/>
                </a:highlight>
              </a:rPr>
              <a:t>sun</a:t>
            </a:r>
            <a:r>
              <a:rPr lang="fi-FI" sz="2400" dirty="0">
                <a:highlight>
                  <a:srgbClr val="C0C0C0"/>
                </a:highlight>
              </a:rPr>
              <a:t>?</a:t>
            </a:r>
          </a:p>
          <a:p>
            <a:endParaRPr lang="fi-FI" sz="2400" dirty="0"/>
          </a:p>
          <a:p>
            <a:r>
              <a:rPr lang="fi-FI" sz="2400" dirty="0" err="1"/>
              <a:t>Mun</a:t>
            </a:r>
            <a:r>
              <a:rPr lang="fi-FI" sz="2400" dirty="0"/>
              <a:t> nimi on… Minkä maalainen </a:t>
            </a:r>
            <a:r>
              <a:rPr lang="fi-FI" sz="2400" dirty="0" err="1"/>
              <a:t>sä</a:t>
            </a:r>
            <a:r>
              <a:rPr lang="fi-FI" sz="2400" dirty="0"/>
              <a:t> olet? </a:t>
            </a:r>
          </a:p>
          <a:p>
            <a:r>
              <a:rPr lang="fi-FI" sz="2400" dirty="0">
                <a:highlight>
                  <a:srgbClr val="C0C0C0"/>
                </a:highlight>
              </a:rPr>
              <a:t>&gt; </a:t>
            </a:r>
            <a:r>
              <a:rPr lang="fi-FI" sz="2400" dirty="0" err="1">
                <a:highlight>
                  <a:srgbClr val="C0C0C0"/>
                </a:highlight>
              </a:rPr>
              <a:t>Mä</a:t>
            </a:r>
            <a:r>
              <a:rPr lang="fi-FI" sz="2400" dirty="0">
                <a:highlight>
                  <a:srgbClr val="C0C0C0"/>
                </a:highlight>
              </a:rPr>
              <a:t> olen ...lainen/</a:t>
            </a:r>
            <a:r>
              <a:rPr lang="fi-FI" sz="2400" dirty="0" err="1">
                <a:highlight>
                  <a:srgbClr val="C0C0C0"/>
                </a:highlight>
              </a:rPr>
              <a:t>läinen</a:t>
            </a:r>
            <a:r>
              <a:rPr lang="fi-FI" sz="2400" dirty="0">
                <a:highlight>
                  <a:srgbClr val="C0C0C0"/>
                </a:highlight>
              </a:rPr>
              <a:t>. Entä </a:t>
            </a:r>
            <a:r>
              <a:rPr lang="fi-FI" sz="2400" dirty="0" err="1">
                <a:highlight>
                  <a:srgbClr val="C0C0C0"/>
                </a:highlight>
              </a:rPr>
              <a:t>sä</a:t>
            </a:r>
            <a:r>
              <a:rPr lang="fi-FI" sz="2400" dirty="0">
                <a:highlight>
                  <a:srgbClr val="C0C0C0"/>
                </a:highlight>
              </a:rPr>
              <a:t>?</a:t>
            </a:r>
          </a:p>
          <a:p>
            <a:endParaRPr lang="fi-FI" sz="2400" dirty="0"/>
          </a:p>
          <a:p>
            <a:r>
              <a:rPr lang="fi-FI" sz="2400" dirty="0" err="1"/>
              <a:t>Mä</a:t>
            </a:r>
            <a:r>
              <a:rPr lang="fi-FI" sz="2400" dirty="0"/>
              <a:t> olen …lainen/</a:t>
            </a:r>
            <a:r>
              <a:rPr lang="fi-FI" sz="2400" dirty="0" err="1"/>
              <a:t>läinen</a:t>
            </a:r>
            <a:r>
              <a:rPr lang="fi-FI" sz="2400" dirty="0"/>
              <a:t>. Mitä kieltä </a:t>
            </a:r>
            <a:r>
              <a:rPr lang="fi-FI" sz="2400" dirty="0" err="1"/>
              <a:t>sä</a:t>
            </a:r>
            <a:r>
              <a:rPr lang="fi-FI" sz="2400" dirty="0"/>
              <a:t> puhut?</a:t>
            </a:r>
          </a:p>
          <a:p>
            <a:r>
              <a:rPr lang="fi-FI" sz="2400" dirty="0">
                <a:highlight>
                  <a:srgbClr val="C0C0C0"/>
                </a:highlight>
              </a:rPr>
              <a:t>&gt; </a:t>
            </a:r>
            <a:r>
              <a:rPr lang="fi-FI" sz="2400" dirty="0" err="1">
                <a:highlight>
                  <a:srgbClr val="C0C0C0"/>
                </a:highlight>
              </a:rPr>
              <a:t>Mä</a:t>
            </a:r>
            <a:r>
              <a:rPr lang="fi-FI" sz="2400" dirty="0">
                <a:highlight>
                  <a:srgbClr val="C0C0C0"/>
                </a:highlight>
              </a:rPr>
              <a:t> puhun …a/ä. Entä </a:t>
            </a:r>
            <a:r>
              <a:rPr lang="fi-FI" sz="2400" dirty="0" err="1">
                <a:highlight>
                  <a:srgbClr val="C0C0C0"/>
                </a:highlight>
              </a:rPr>
              <a:t>sä</a:t>
            </a:r>
            <a:r>
              <a:rPr lang="fi-FI" sz="2400" dirty="0">
                <a:highlight>
                  <a:srgbClr val="C0C0C0"/>
                </a:highlight>
              </a:rPr>
              <a:t>?</a:t>
            </a:r>
          </a:p>
          <a:p>
            <a:endParaRPr lang="fi-FI" sz="2400" dirty="0"/>
          </a:p>
          <a:p>
            <a:r>
              <a:rPr lang="fi-FI" sz="2400" dirty="0" err="1"/>
              <a:t>Mä</a:t>
            </a:r>
            <a:r>
              <a:rPr lang="fi-FI" sz="2400" dirty="0"/>
              <a:t> puhun…a/ä. Missä </a:t>
            </a:r>
            <a:r>
              <a:rPr lang="fi-FI" sz="2400" dirty="0" err="1"/>
              <a:t>sä</a:t>
            </a:r>
            <a:r>
              <a:rPr lang="fi-FI" sz="2400" dirty="0"/>
              <a:t> asut?</a:t>
            </a:r>
          </a:p>
          <a:p>
            <a:r>
              <a:rPr lang="fi-FI" sz="2400" dirty="0">
                <a:highlight>
                  <a:srgbClr val="C0C0C0"/>
                </a:highlight>
              </a:rPr>
              <a:t>&gt;</a:t>
            </a:r>
            <a:r>
              <a:rPr lang="fi-FI" sz="2400" dirty="0" err="1">
                <a:highlight>
                  <a:srgbClr val="C0C0C0"/>
                </a:highlight>
              </a:rPr>
              <a:t>Mä</a:t>
            </a:r>
            <a:r>
              <a:rPr lang="fi-FI" sz="2400" dirty="0">
                <a:highlight>
                  <a:srgbClr val="C0C0C0"/>
                </a:highlight>
              </a:rPr>
              <a:t> asun …</a:t>
            </a:r>
            <a:r>
              <a:rPr lang="fi-FI" sz="2400" dirty="0" err="1">
                <a:highlight>
                  <a:srgbClr val="C0C0C0"/>
                </a:highlight>
              </a:rPr>
              <a:t>ssa</a:t>
            </a:r>
            <a:r>
              <a:rPr lang="fi-FI" sz="2400" dirty="0">
                <a:highlight>
                  <a:srgbClr val="C0C0C0"/>
                </a:highlight>
              </a:rPr>
              <a:t>/</a:t>
            </a:r>
            <a:r>
              <a:rPr lang="fi-FI" sz="2400" dirty="0" err="1">
                <a:highlight>
                  <a:srgbClr val="C0C0C0"/>
                </a:highlight>
              </a:rPr>
              <a:t>ssä</a:t>
            </a:r>
            <a:r>
              <a:rPr lang="fi-FI" sz="2400" dirty="0">
                <a:highlight>
                  <a:srgbClr val="C0C0C0"/>
                </a:highlight>
              </a:rPr>
              <a:t>. Entä </a:t>
            </a:r>
            <a:r>
              <a:rPr lang="fi-FI" sz="2400" dirty="0" err="1">
                <a:highlight>
                  <a:srgbClr val="C0C0C0"/>
                </a:highlight>
              </a:rPr>
              <a:t>sä</a:t>
            </a:r>
            <a:r>
              <a:rPr lang="fi-FI" sz="2400" dirty="0">
                <a:highlight>
                  <a:srgbClr val="C0C0C0"/>
                </a:highlight>
              </a:rPr>
              <a:t>?</a:t>
            </a:r>
          </a:p>
          <a:p>
            <a:endParaRPr lang="fi-FI" sz="2400" dirty="0">
              <a:highlight>
                <a:srgbClr val="C0C0C0"/>
              </a:highlight>
            </a:endParaRPr>
          </a:p>
          <a:p>
            <a:r>
              <a:rPr lang="fi-FI" sz="2400" dirty="0" err="1"/>
              <a:t>Mä</a:t>
            </a:r>
            <a:r>
              <a:rPr lang="fi-FI" sz="2400" dirty="0"/>
              <a:t> asun …</a:t>
            </a:r>
            <a:r>
              <a:rPr lang="fi-FI" sz="2400" dirty="0" err="1"/>
              <a:t>ssa</a:t>
            </a:r>
            <a:r>
              <a:rPr lang="fi-FI" sz="2400" dirty="0"/>
              <a:t>/</a:t>
            </a:r>
            <a:r>
              <a:rPr lang="fi-FI" sz="2400" dirty="0" err="1"/>
              <a:t>ssä</a:t>
            </a:r>
            <a:r>
              <a:rPr lang="fi-FI" sz="2400" dirty="0"/>
              <a:t>. Oli hauska tavata/tutustua.</a:t>
            </a:r>
          </a:p>
          <a:p>
            <a:r>
              <a:rPr lang="fi-FI" sz="2400" dirty="0">
                <a:highlight>
                  <a:srgbClr val="C0C0C0"/>
                </a:highlight>
              </a:rPr>
              <a:t>&gt;Kiitos samoin.</a:t>
            </a:r>
          </a:p>
          <a:p>
            <a:endParaRPr lang="fi-FI" sz="2800" dirty="0">
              <a:highlight>
                <a:srgbClr val="C0C0C0"/>
              </a:highligh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99065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Kieliympäristö/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around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 err="1">
                <a:highlight>
                  <a:srgbClr val="FFFF00"/>
                </a:highlight>
              </a:rPr>
              <a:t>A.Minun</a:t>
            </a:r>
            <a:r>
              <a:rPr lang="fi-FI" i="1" dirty="0">
                <a:highlight>
                  <a:srgbClr val="FFFF00"/>
                </a:highlight>
              </a:rPr>
              <a:t> numerot: </a:t>
            </a:r>
          </a:p>
          <a:p>
            <a:pPr marL="0" indent="0">
              <a:buNone/>
            </a:pPr>
            <a:r>
              <a:rPr lang="fi-FI" i="1" dirty="0" err="1">
                <a:highlight>
                  <a:srgbClr val="FFFF00"/>
                </a:highlight>
              </a:rPr>
              <a:t>Numbers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you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can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see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almost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every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day</a:t>
            </a: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/>
              <a:t>numerot/kuvat ja selitykset</a:t>
            </a:r>
          </a:p>
          <a:p>
            <a:pPr marL="0" indent="0">
              <a:buNone/>
            </a:pPr>
            <a:r>
              <a:rPr lang="fi-FI" i="1" dirty="0" err="1"/>
              <a:t>Numbers</a:t>
            </a:r>
            <a:r>
              <a:rPr lang="fi-FI" i="1" dirty="0"/>
              <a:t> + </a:t>
            </a:r>
            <a:r>
              <a:rPr lang="fi-FI" i="1" dirty="0" err="1"/>
              <a:t>photos</a:t>
            </a:r>
            <a:r>
              <a:rPr lang="fi-FI" i="1" dirty="0"/>
              <a:t> + </a:t>
            </a:r>
            <a:r>
              <a:rPr lang="fi-FI" i="1" dirty="0" err="1"/>
              <a:t>explanation</a:t>
            </a:r>
            <a:endParaRPr lang="fi-FI" i="1" dirty="0"/>
          </a:p>
          <a:p>
            <a:r>
              <a:rPr lang="fi-FI" dirty="0"/>
              <a:t>At </a:t>
            </a:r>
            <a:r>
              <a:rPr lang="fi-FI" dirty="0" err="1"/>
              <a:t>least</a:t>
            </a:r>
            <a:r>
              <a:rPr lang="fi-FI" dirty="0"/>
              <a:t> 5 </a:t>
            </a:r>
            <a:r>
              <a:rPr lang="fi-FI" dirty="0" err="1"/>
              <a:t>numbers</a:t>
            </a:r>
            <a:r>
              <a:rPr lang="fi-FI" dirty="0"/>
              <a:t>!</a:t>
            </a:r>
          </a:p>
          <a:p>
            <a:r>
              <a:rPr lang="fi-FI" dirty="0" err="1"/>
              <a:t>Say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numbers</a:t>
            </a:r>
            <a:r>
              <a:rPr lang="fi-FI" dirty="0"/>
              <a:t> </a:t>
            </a:r>
            <a:r>
              <a:rPr lang="fi-FI" dirty="0" err="1"/>
              <a:t>whenever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them</a:t>
            </a:r>
            <a:r>
              <a:rPr lang="fi-FI" dirty="0"/>
              <a:t>!</a:t>
            </a:r>
            <a:br>
              <a:rPr lang="fi-FI" dirty="0"/>
            </a:b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6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CC2C-6EAC-4D49-B33E-1F170A11E5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/>
              <a:t>Tänään</a:t>
            </a:r>
            <a:r>
              <a:rPr lang="en-US" dirty="0"/>
              <a:t>/Today 25.10.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4EEF5-FB7C-4EA9-B923-D19D6C4F2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77600" cy="4983161"/>
          </a:xfrm>
        </p:spPr>
        <p:txBody>
          <a:bodyPr/>
          <a:lstStyle/>
          <a:p>
            <a:pPr marL="0" indent="0" algn="l">
              <a:buNone/>
            </a:pPr>
            <a:endParaRPr lang="en-US" sz="4800" b="0" i="0" u="none" strike="noStrike" baseline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algn="l"/>
            <a:r>
              <a:rPr lang="en-US" dirty="0" err="1">
                <a:solidFill>
                  <a:srgbClr val="000000"/>
                </a:solidFill>
              </a:rPr>
              <a:t>Ääntäminen</a:t>
            </a:r>
            <a:r>
              <a:rPr lang="en-US" dirty="0">
                <a:solidFill>
                  <a:srgbClr val="000000"/>
                </a:solidFill>
              </a:rPr>
              <a:t> (pronunciation)</a:t>
            </a:r>
            <a:endParaRPr lang="en-US" sz="32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Tervehdykset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(greetings)</a:t>
            </a: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Numerot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(numbers)</a:t>
            </a: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Vokaaliharmonia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(vowel harmony)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Maat,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kansallisuudet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kielet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(countries, nationalities, languages)</a:t>
            </a: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Kotitehtävät</a:t>
            </a: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04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Kieliympäristö/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around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047" y="154786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 err="1">
                <a:highlight>
                  <a:srgbClr val="FFFF00"/>
                </a:highlight>
              </a:rPr>
              <a:t>A.Minun</a:t>
            </a:r>
            <a:r>
              <a:rPr lang="fi-FI" i="1" dirty="0">
                <a:highlight>
                  <a:srgbClr val="FFFF00"/>
                </a:highlight>
              </a:rPr>
              <a:t> numerot: 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63093C1-1743-4401-82A3-FA7A172DA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85" y="1535271"/>
            <a:ext cx="1847850" cy="2463800"/>
          </a:xfrm>
          <a:prstGeom prst="rect">
            <a:avLst/>
          </a:prstGeom>
        </p:spPr>
      </p:pic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D43A153F-FBBA-4ACF-B9D8-25734739B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63" y="1428668"/>
            <a:ext cx="2019300" cy="26924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79ADA26-0468-4991-8A36-D0AD2014B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25" y="1408183"/>
            <a:ext cx="2541399" cy="3388532"/>
          </a:xfrm>
          <a:prstGeom prst="rect">
            <a:avLst/>
          </a:prstGeom>
        </p:spPr>
      </p:pic>
      <p:pic>
        <p:nvPicPr>
          <p:cNvPr id="11" name="Picture 10" descr="A picture containing text, outdoor, sky, sign&#10;&#10;Description automatically generated">
            <a:extLst>
              <a:ext uri="{FF2B5EF4-FFF2-40B4-BE49-F238E27FC236}">
                <a16:creationId xmlns:a16="http://schemas.microsoft.com/office/drawing/2014/main" id="{EC7BCDB4-A135-4D82-B0A6-33370B2F6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09" y="1419474"/>
            <a:ext cx="2218373" cy="295783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EF5EEA06-DDD9-4D55-B990-7CE73B476F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3" y="2513122"/>
            <a:ext cx="2242550" cy="2990066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FC75B22D-4BF0-4ADD-B796-BDB403E41F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66" y="4195841"/>
            <a:ext cx="1899335" cy="2532446"/>
          </a:xfrm>
          <a:prstGeom prst="rect">
            <a:avLst/>
          </a:prstGeom>
        </p:spPr>
      </p:pic>
      <p:pic>
        <p:nvPicPr>
          <p:cNvPr id="17" name="Picture 16" descr="A sign on a window&#10;&#10;Description automatically generated with low confidence">
            <a:extLst>
              <a:ext uri="{FF2B5EF4-FFF2-40B4-BE49-F238E27FC236}">
                <a16:creationId xmlns:a16="http://schemas.microsoft.com/office/drawing/2014/main" id="{1DED3577-A613-463A-A014-A2455328CD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71" y="3698109"/>
            <a:ext cx="3376596" cy="2532447"/>
          </a:xfrm>
          <a:prstGeom prst="rect">
            <a:avLst/>
          </a:prstGeom>
        </p:spPr>
      </p:pic>
      <p:pic>
        <p:nvPicPr>
          <p:cNvPr id="19" name="Picture 18" descr="A picture containing indoor, furniture, different, row&#10;&#10;Description automatically generated">
            <a:extLst>
              <a:ext uri="{FF2B5EF4-FFF2-40B4-BE49-F238E27FC236}">
                <a16:creationId xmlns:a16="http://schemas.microsoft.com/office/drawing/2014/main" id="{0F983340-64F2-4007-8B21-DBE71000EC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429" y="4415434"/>
            <a:ext cx="3151338" cy="2363504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9A2F98DF-2BDE-4ECC-AF8E-DDF9F256A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839" y="1913508"/>
            <a:ext cx="1999169" cy="26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3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 err="1"/>
              <a:t>MyCourses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B.</a:t>
            </a:r>
          </a:p>
          <a:p>
            <a:pPr marL="0" indent="0">
              <a:buNone/>
            </a:pP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Learn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numbers</a:t>
            </a: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Missä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sä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asut?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Where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do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you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live?</a:t>
            </a:r>
          </a:p>
          <a:p>
            <a:pPr marL="0" indent="0">
              <a:buNone/>
            </a:pP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Mitä kieltä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sä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puhut?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What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language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do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you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speak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?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5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Kirja</a:t>
            </a:r>
            <a:r>
              <a:rPr lang="fi-FI" dirty="0">
                <a:highlight>
                  <a:srgbClr val="FFFF00"/>
                </a:highlight>
              </a:rPr>
              <a:t>ssa</a:t>
            </a:r>
            <a:r>
              <a:rPr lang="fi-FI" dirty="0"/>
              <a:t>/ </a:t>
            </a:r>
            <a:r>
              <a:rPr lang="fi-FI" dirty="0">
                <a:highlight>
                  <a:srgbClr val="FFFF00"/>
                </a:highlight>
              </a:rPr>
              <a:t>in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book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C.</a:t>
            </a:r>
          </a:p>
          <a:p>
            <a:pPr marL="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Kotitehtävä</a:t>
            </a:r>
            <a:r>
              <a:rPr lang="en-US" dirty="0">
                <a:highlight>
                  <a:srgbClr val="FFFF00"/>
                </a:highlight>
              </a:rPr>
              <a:t> 4: Exercises in the book 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(</a:t>
            </a:r>
            <a:r>
              <a:rPr lang="en-US" dirty="0" err="1">
                <a:highlight>
                  <a:srgbClr val="FFFF00"/>
                </a:highlight>
              </a:rPr>
              <a:t>perus</a:t>
            </a:r>
            <a:r>
              <a:rPr lang="en-US" dirty="0">
                <a:highlight>
                  <a:srgbClr val="FFFF00"/>
                </a:highlight>
              </a:rPr>
              <a:t> + </a:t>
            </a:r>
            <a:r>
              <a:rPr lang="en-US" dirty="0" err="1">
                <a:highlight>
                  <a:srgbClr val="FFFF00"/>
                </a:highlight>
              </a:rPr>
              <a:t>ekstrat</a:t>
            </a:r>
            <a:r>
              <a:rPr lang="en-US" dirty="0">
                <a:highlight>
                  <a:srgbClr val="FFFF00"/>
                </a:highlight>
              </a:rPr>
              <a:t>/ compulsory + extras)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You will find these in MyCourses.</a:t>
            </a:r>
          </a:p>
          <a:p>
            <a:pPr marL="0" indent="0">
              <a:buNone/>
            </a:pPr>
            <a:br>
              <a:rPr lang="en-US" dirty="0">
                <a:highlight>
                  <a:srgbClr val="FFFF00"/>
                </a:highlight>
              </a:rPr>
            </a:br>
            <a:endParaRPr lang="fi-FI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764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200" y="109757"/>
            <a:ext cx="9820275" cy="2403698"/>
          </a:xfrm>
        </p:spPr>
        <p:txBody>
          <a:bodyPr>
            <a:normAutofit/>
          </a:bodyPr>
          <a:lstStyle/>
          <a:p>
            <a:r>
              <a:rPr lang="fi-FI" sz="7200" dirty="0">
                <a:solidFill>
                  <a:srgbClr val="C00000"/>
                </a:solidFill>
              </a:rPr>
              <a:t>Hyvää viikonloppua!</a:t>
            </a:r>
            <a:br>
              <a:rPr lang="fi-FI" sz="7200" dirty="0">
                <a:solidFill>
                  <a:srgbClr val="C00000"/>
                </a:solidFill>
              </a:rPr>
            </a:br>
            <a:r>
              <a:rPr lang="fi-FI" sz="7200" dirty="0">
                <a:solidFill>
                  <a:srgbClr val="C00000"/>
                </a:solidFill>
              </a:rPr>
              <a:t>Nähdään maanantaina!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07568" y="3886200"/>
            <a:ext cx="5590517" cy="1752600"/>
          </a:xfrm>
        </p:spPr>
        <p:txBody>
          <a:bodyPr>
            <a:noAutofit/>
          </a:bodyPr>
          <a:lstStyle/>
          <a:p>
            <a:endParaRPr lang="fi-FI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A snowy landscape with trees&#10;&#10;Description automatically generated with low confidence">
            <a:extLst>
              <a:ext uri="{FF2B5EF4-FFF2-40B4-BE49-F238E27FC236}">
                <a16:creationId xmlns:a16="http://schemas.microsoft.com/office/drawing/2014/main" id="{6F0578E9-698E-4327-984E-ED3747B83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62480" y="2513455"/>
            <a:ext cx="6500177" cy="423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8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3A07-4FB5-4D4D-B93B-E578FF3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TERVEHDYKSET – GREETINGS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617A-23E8-4697-876B-EE3B3C0B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580" y="1851660"/>
            <a:ext cx="8999220" cy="4731702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Moi!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Onko moikkaamattomuus moukkamaista? Suomalainen ei puhu eikä pussaa, mutta  kättelee | Yle Uutiset">
            <a:extLst>
              <a:ext uri="{FF2B5EF4-FFF2-40B4-BE49-F238E27FC236}">
                <a16:creationId xmlns:a16="http://schemas.microsoft.com/office/drawing/2014/main" id="{FDBA317D-4918-41F5-A582-367228392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58">
            <a:off x="4720263" y="2689220"/>
            <a:ext cx="4852089" cy="271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5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3A07-4FB5-4D4D-B93B-E578FF3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TERVEHDYKSET – GREETINGS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617A-23E8-4697-876B-EE3B3C0B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600200"/>
            <a:ext cx="8435280" cy="4983162"/>
          </a:xfrm>
        </p:spPr>
        <p:txBody>
          <a:bodyPr>
            <a:normAutofit/>
          </a:bodyPr>
          <a:lstStyle/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tiedätte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Formal and informal?</a:t>
            </a:r>
          </a:p>
          <a:p>
            <a:r>
              <a:rPr lang="en-US" dirty="0"/>
              <a:t>Related to time?</a:t>
            </a:r>
          </a:p>
          <a:p>
            <a:r>
              <a:rPr lang="en-US" dirty="0"/>
              <a:t>How are you?</a:t>
            </a:r>
          </a:p>
        </p:txBody>
      </p:sp>
      <p:pic>
        <p:nvPicPr>
          <p:cNvPr id="2050" name="Picture 2" descr="9. LUOKKA: KIRJALLISUUSHISTORIAN PARITYÖ |">
            <a:extLst>
              <a:ext uri="{FF2B5EF4-FFF2-40B4-BE49-F238E27FC236}">
                <a16:creationId xmlns:a16="http://schemas.microsoft.com/office/drawing/2014/main" id="{E9EF072A-579C-4E75-8078-4D136B363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018" y="2690812"/>
            <a:ext cx="2963542" cy="214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14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3A07-4FB5-4D4D-B93B-E578FF3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TERVEHDYKSET – GREETINGS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617A-23E8-4697-876B-EE3B3C0B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600200"/>
            <a:ext cx="8435280" cy="4983162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INFORMAL WAYS TO SAY HELLLO </a:t>
            </a:r>
          </a:p>
          <a:p>
            <a:pPr algn="l"/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Moi!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Terve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Moikka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Heippa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endParaRPr lang="en-US" sz="240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FORMAL WAYS TO SAY HELLO… 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Hyvää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päivää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Päivää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Hyvää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iltaa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Iltaa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… </a:t>
            </a: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AND BYE </a:t>
            </a:r>
            <a:r>
              <a:rPr lang="en-US" sz="2400" b="1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BYE</a:t>
            </a:r>
            <a:endParaRPr lang="en-US" sz="24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Näkemiin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80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3A07-4FB5-4D4D-B93B-E578FF3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TERVEHDYKSET – GREETINGS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617A-23E8-4697-876B-EE3B3C0B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600200"/>
            <a:ext cx="8435280" cy="498316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INFORMAL WAYS TO SAY BYE </a:t>
            </a:r>
            <a:r>
              <a:rPr lang="en-US" sz="2400" b="1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BYE</a:t>
            </a: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 </a:t>
            </a:r>
          </a:p>
          <a:p>
            <a:pPr algn="l"/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Moi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moi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Hei-hei</a:t>
            </a:r>
            <a:r>
              <a:rPr lang="en-US" sz="240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  <a:endParaRPr lang="en-US" sz="24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Moikka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Heippa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Nähää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(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Nähdään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!)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Soitellaan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dirty="0" err="1">
                <a:solidFill>
                  <a:srgbClr val="585958"/>
                </a:solidFill>
                <a:latin typeface="Gill Sans MT" panose="020B0502020104020203" pitchFamily="34" charset="0"/>
              </a:rPr>
              <a:t>Törmäillään</a:t>
            </a:r>
            <a:r>
              <a:rPr lang="en-US" sz="240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  <a:endParaRPr lang="en-US" sz="24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endParaRPr lang="en-US" sz="180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6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D2C289-878E-45D4-887F-EEEF5669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1134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TERVEHDYKSET – GREETINGS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related to time</a:t>
            </a:r>
            <a:r>
              <a:rPr lang="fi-FI" dirty="0"/>
              <a:t> </a:t>
            </a:r>
            <a:endParaRPr lang="fi-FI" dirty="0">
              <a:solidFill>
                <a:srgbClr val="00B0F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24F379-25F5-4245-95DF-B0A8A8C3E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9616" y="2420888"/>
            <a:ext cx="4038600" cy="4983162"/>
          </a:xfrm>
        </p:spPr>
        <p:txBody>
          <a:bodyPr/>
          <a:lstStyle/>
          <a:p>
            <a:r>
              <a:rPr lang="fi-FI" dirty="0"/>
              <a:t>Hyvää huomenta!</a:t>
            </a:r>
          </a:p>
          <a:p>
            <a:r>
              <a:rPr lang="fi-FI" dirty="0"/>
              <a:t>Hyvää päivää!</a:t>
            </a:r>
          </a:p>
          <a:p>
            <a:r>
              <a:rPr lang="fi-FI" dirty="0"/>
              <a:t>Hyvää iltaa!</a:t>
            </a:r>
          </a:p>
          <a:p>
            <a:r>
              <a:rPr lang="fi-FI" dirty="0"/>
              <a:t>Hyvää yötä!</a:t>
            </a:r>
          </a:p>
          <a:p>
            <a:endParaRPr lang="fi-FI" dirty="0"/>
          </a:p>
        </p:txBody>
      </p:sp>
      <p:sp>
        <p:nvSpPr>
          <p:cNvPr id="5" name="Nuoli: Alas 4">
            <a:extLst>
              <a:ext uri="{FF2B5EF4-FFF2-40B4-BE49-F238E27FC236}">
                <a16:creationId xmlns:a16="http://schemas.microsoft.com/office/drawing/2014/main" id="{5FB997C2-704F-40E3-AB6C-15FE9E45BF1C}"/>
              </a:ext>
            </a:extLst>
          </p:cNvPr>
          <p:cNvSpPr/>
          <p:nvPr/>
        </p:nvSpPr>
        <p:spPr>
          <a:xfrm>
            <a:off x="3503712" y="1406689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18EECF8B-C232-4927-B112-0EBF74833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85098"/>
            <a:ext cx="4288922" cy="4525963"/>
          </a:xfrm>
        </p:spPr>
        <p:txBody>
          <a:bodyPr/>
          <a:lstStyle/>
          <a:p>
            <a:r>
              <a:rPr lang="fi-FI" dirty="0"/>
              <a:t>Huomenta!</a:t>
            </a:r>
          </a:p>
          <a:p>
            <a:r>
              <a:rPr lang="fi-FI" dirty="0"/>
              <a:t>Päivää!</a:t>
            </a:r>
          </a:p>
          <a:p>
            <a:r>
              <a:rPr lang="fi-FI" dirty="0"/>
              <a:t>Iltaa!</a:t>
            </a:r>
          </a:p>
          <a:p>
            <a:r>
              <a:rPr lang="fi-FI" dirty="0"/>
              <a:t>Nuku hyvin! Hyvää yötä!</a:t>
            </a:r>
          </a:p>
          <a:p>
            <a:r>
              <a:rPr lang="fi-FI" dirty="0"/>
              <a:t>Öitä!</a:t>
            </a:r>
          </a:p>
        </p:txBody>
      </p:sp>
    </p:spTree>
    <p:extLst>
      <p:ext uri="{BB962C8B-B14F-4D97-AF65-F5344CB8AC3E}">
        <p14:creationId xmlns:p14="http://schemas.microsoft.com/office/powerpoint/2010/main" val="171704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D2C289-878E-45D4-887F-EEEF566968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2A1A00"/>
                </a:solidFill>
                <a:latin typeface="Impact" panose="020B0806030902050204" pitchFamily="34" charset="0"/>
              </a:rPr>
              <a:t>Informal</a:t>
            </a: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 – F</a:t>
            </a:r>
            <a:r>
              <a:rPr lang="en-US" dirty="0">
                <a:solidFill>
                  <a:srgbClr val="2A1A00"/>
                </a:solidFill>
                <a:latin typeface="Impact" panose="020B0806030902050204" pitchFamily="34" charset="0"/>
              </a:rPr>
              <a:t>ormal</a:t>
            </a:r>
            <a:endParaRPr lang="fi-FI" dirty="0">
              <a:solidFill>
                <a:srgbClr val="00B0F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24F379-25F5-4245-95DF-B0A8A8C3E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9616" y="2420888"/>
            <a:ext cx="4038600" cy="4983162"/>
          </a:xfrm>
        </p:spPr>
        <p:txBody>
          <a:bodyPr/>
          <a:lstStyle/>
          <a:p>
            <a:r>
              <a:rPr lang="fi-FI" dirty="0"/>
              <a:t>Miten menee?</a:t>
            </a:r>
          </a:p>
          <a:p>
            <a:endParaRPr lang="fi-FI" dirty="0"/>
          </a:p>
          <a:p>
            <a:r>
              <a:rPr lang="fi-FI" dirty="0"/>
              <a:t>Hyvin, kiitos.</a:t>
            </a:r>
          </a:p>
          <a:p>
            <a:r>
              <a:rPr lang="fi-FI" dirty="0"/>
              <a:t>Ihan hyvin.</a:t>
            </a:r>
          </a:p>
          <a:p>
            <a:r>
              <a:rPr lang="fi-FI" dirty="0"/>
              <a:t>Ihan ok.</a:t>
            </a:r>
          </a:p>
          <a:p>
            <a:r>
              <a:rPr lang="fi-FI" dirty="0"/>
              <a:t>Ei kovin hyvin.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A4A4B7D-528D-4E49-B0AE-00372DEFA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2222357"/>
            <a:ext cx="4038600" cy="4525963"/>
          </a:xfrm>
        </p:spPr>
        <p:txBody>
          <a:bodyPr/>
          <a:lstStyle/>
          <a:p>
            <a:r>
              <a:rPr lang="fi-FI" dirty="0"/>
              <a:t>Mitä kuuluu?</a:t>
            </a:r>
          </a:p>
          <a:p>
            <a:endParaRPr lang="fi-FI" dirty="0"/>
          </a:p>
          <a:p>
            <a:r>
              <a:rPr lang="fi-FI" dirty="0"/>
              <a:t>Kiitos, hyvää.</a:t>
            </a:r>
          </a:p>
          <a:p>
            <a:r>
              <a:rPr lang="fi-FI" dirty="0"/>
              <a:t>Ihan hyvää. Minä olen opiskelija Suomessa.</a:t>
            </a:r>
          </a:p>
          <a:p>
            <a:r>
              <a:rPr lang="fi-FI" dirty="0"/>
              <a:t>Minä opiskelen Espoossa.</a:t>
            </a:r>
          </a:p>
          <a:p>
            <a:endParaRPr lang="fi-FI" dirty="0"/>
          </a:p>
        </p:txBody>
      </p:sp>
      <p:sp>
        <p:nvSpPr>
          <p:cNvPr id="5" name="Nuoli: Alas 4">
            <a:extLst>
              <a:ext uri="{FF2B5EF4-FFF2-40B4-BE49-F238E27FC236}">
                <a16:creationId xmlns:a16="http://schemas.microsoft.com/office/drawing/2014/main" id="{5FB997C2-704F-40E3-AB6C-15FE9E45BF1C}"/>
              </a:ext>
            </a:extLst>
          </p:cNvPr>
          <p:cNvSpPr/>
          <p:nvPr/>
        </p:nvSpPr>
        <p:spPr>
          <a:xfrm>
            <a:off x="3575720" y="1110996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6" name="Nuoli: Alas 5">
            <a:extLst>
              <a:ext uri="{FF2B5EF4-FFF2-40B4-BE49-F238E27FC236}">
                <a16:creationId xmlns:a16="http://schemas.microsoft.com/office/drawing/2014/main" id="{BCE04B10-85C5-4772-ACA7-F385DC5C210A}"/>
              </a:ext>
            </a:extLst>
          </p:cNvPr>
          <p:cNvSpPr/>
          <p:nvPr/>
        </p:nvSpPr>
        <p:spPr>
          <a:xfrm>
            <a:off x="7392144" y="11109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9388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926</Words>
  <Application>Microsoft Office PowerPoint</Application>
  <PresentationFormat>Widescreen</PresentationFormat>
  <Paragraphs>230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Gill Sans MT</vt:lpstr>
      <vt:lpstr>Impact</vt:lpstr>
      <vt:lpstr>Wingdings</vt:lpstr>
      <vt:lpstr>Office-teema</vt:lpstr>
      <vt:lpstr>PowerPoint Presentation</vt:lpstr>
      <vt:lpstr>Hyvää huomenta opiskelijat!</vt:lpstr>
      <vt:lpstr>Tänään/Today 25.10.</vt:lpstr>
      <vt:lpstr> TERVEHDYKSET – GREETINGS </vt:lpstr>
      <vt:lpstr> TERVEHDYKSET – GREETINGS </vt:lpstr>
      <vt:lpstr> TERVEHDYKSET – GREETINGS </vt:lpstr>
      <vt:lpstr> TERVEHDYKSET – GREETINGS </vt:lpstr>
      <vt:lpstr>TERVEHDYKSET – GREETINGS related to time </vt:lpstr>
      <vt:lpstr>Informal – Formal</vt:lpstr>
      <vt:lpstr>Instructions in Finnish</vt:lpstr>
      <vt:lpstr>Opiskelijat</vt:lpstr>
      <vt:lpstr>Numerot </vt:lpstr>
      <vt:lpstr>Numerot </vt:lpstr>
      <vt:lpstr>Numerot </vt:lpstr>
      <vt:lpstr>Numerot </vt:lpstr>
      <vt:lpstr>Numerot </vt:lpstr>
      <vt:lpstr>Miksi?</vt:lpstr>
      <vt:lpstr>Vokaaliharmonia</vt:lpstr>
      <vt:lpstr>Vokaaliharmonia</vt:lpstr>
      <vt:lpstr>Kuka sinä olet? </vt:lpstr>
      <vt:lpstr> Maat </vt:lpstr>
      <vt:lpstr> Kansallisuus (nationality), kansalaisuus(citizenship) </vt:lpstr>
      <vt:lpstr> Nationality= country + lainen/läinen</vt:lpstr>
      <vt:lpstr>Minkä maalainen sinä olet? </vt:lpstr>
      <vt:lpstr> Homeland, mother tongue </vt:lpstr>
      <vt:lpstr> Residence </vt:lpstr>
      <vt:lpstr> Residence </vt:lpstr>
      <vt:lpstr> Keskustelurivit Talking rows </vt:lpstr>
      <vt:lpstr>Kotona/At home Kieliympäristö/language all around</vt:lpstr>
      <vt:lpstr>Kotona/At home Kieliympäristö/language all around</vt:lpstr>
      <vt:lpstr>Kotona/At home MyCourses</vt:lpstr>
      <vt:lpstr>Kotona/At home Kirjassa/ in the book</vt:lpstr>
      <vt:lpstr>Hyvää viikonloppua! Nähdään maanantaina!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Jäppinen Emese</dc:creator>
  <cp:lastModifiedBy>Keränen Anja</cp:lastModifiedBy>
  <cp:revision>38</cp:revision>
  <dcterms:created xsi:type="dcterms:W3CDTF">2022-09-08T06:59:51Z</dcterms:created>
  <dcterms:modified xsi:type="dcterms:W3CDTF">2023-10-26T05:54:47Z</dcterms:modified>
</cp:coreProperties>
</file>