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708" r:id="rId2"/>
    <p:sldMasterId id="2147483705" r:id="rId3"/>
    <p:sldMasterId id="2147483786" r:id="rId4"/>
    <p:sldMasterId id="2147483677" r:id="rId5"/>
    <p:sldMasterId id="2147483729" r:id="rId6"/>
    <p:sldMasterId id="2147483660" r:id="rId7"/>
  </p:sldMasterIdLst>
  <p:sldIdLst>
    <p:sldId id="256" r:id="rId8"/>
    <p:sldId id="257" r:id="rId9"/>
    <p:sldId id="258" r:id="rId10"/>
    <p:sldId id="278" r:id="rId11"/>
    <p:sldId id="279" r:id="rId12"/>
    <p:sldId id="277" r:id="rId13"/>
    <p:sldId id="260" r:id="rId14"/>
    <p:sldId id="261" r:id="rId15"/>
    <p:sldId id="262" r:id="rId16"/>
    <p:sldId id="263" r:id="rId17"/>
    <p:sldId id="264" r:id="rId18"/>
    <p:sldId id="265" r:id="rId19"/>
    <p:sldId id="267" r:id="rId20"/>
    <p:sldId id="266" r:id="rId21"/>
    <p:sldId id="268" r:id="rId22"/>
    <p:sldId id="270" r:id="rId23"/>
    <p:sldId id="280" r:id="rId24"/>
    <p:sldId id="269" r:id="rId25"/>
    <p:sldId id="271" r:id="rId26"/>
    <p:sldId id="272" r:id="rId27"/>
    <p:sldId id="273" r:id="rId28"/>
    <p:sldId id="275" r:id="rId29"/>
    <p:sldId id="274" r:id="rId30"/>
    <p:sldId id="27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C7D63-AF53-4C8B-AD9A-DC71C70DC0D0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308C3A-8F49-47D6-981F-EB39C4B96992}">
      <dgm:prSet/>
      <dgm:spPr/>
      <dgm:t>
        <a:bodyPr/>
        <a:lstStyle/>
        <a:p>
          <a:r>
            <a:rPr lang="en-US" b="0" i="0" baseline="0" dirty="0"/>
            <a:t>Ko/</a:t>
          </a:r>
          <a:r>
            <a:rPr lang="en-US" b="0" i="0" baseline="0" dirty="0" err="1"/>
            <a:t>kö</a:t>
          </a:r>
          <a:r>
            <a:rPr lang="en-US" b="0" i="0" baseline="0" dirty="0"/>
            <a:t> –</a:t>
          </a:r>
          <a:r>
            <a:rPr lang="en-US" b="0" i="0" baseline="0" dirty="0" err="1"/>
            <a:t>kysymykset</a:t>
          </a:r>
          <a:r>
            <a:rPr lang="en-US" b="0" i="0" baseline="0" dirty="0"/>
            <a:t> </a:t>
          </a:r>
          <a:r>
            <a:rPr lang="en-US" b="0" i="0" baseline="0" dirty="0" err="1"/>
            <a:t>kertaus</a:t>
          </a:r>
          <a:r>
            <a:rPr lang="en-US" b="0" i="0" baseline="0" dirty="0"/>
            <a:t> ja </a:t>
          </a:r>
          <a:r>
            <a:rPr lang="en-US" b="0" i="0" baseline="0" dirty="0" err="1"/>
            <a:t>harjoitelu</a:t>
          </a:r>
          <a:r>
            <a:rPr lang="en-US" b="0" i="0" baseline="0" dirty="0"/>
            <a:t> (revision and practice)</a:t>
          </a:r>
        </a:p>
        <a:p>
          <a:r>
            <a:rPr lang="en-US" b="0" i="0" baseline="0" dirty="0" err="1"/>
            <a:t>Verbityypit</a:t>
          </a:r>
          <a:r>
            <a:rPr lang="en-US" b="0" i="0" baseline="0" dirty="0"/>
            <a:t> 1-5 </a:t>
          </a:r>
          <a:r>
            <a:rPr lang="en-US" b="0" i="0" baseline="0" dirty="0" err="1"/>
            <a:t>kertaus</a:t>
          </a:r>
          <a:r>
            <a:rPr lang="en-US" b="0" i="0" baseline="0" dirty="0"/>
            <a:t> ja </a:t>
          </a:r>
          <a:r>
            <a:rPr lang="en-US" b="0" i="0" baseline="0" dirty="0" err="1"/>
            <a:t>harjoittelu</a:t>
          </a:r>
          <a:r>
            <a:rPr lang="en-US" dirty="0"/>
            <a:t> (revision and practice)</a:t>
          </a:r>
        </a:p>
      </dgm:t>
    </dgm:pt>
    <dgm:pt modelId="{80AE54E5-F511-4407-A1CD-6EAFFE22FF7D}" type="parTrans" cxnId="{912D5E8A-D77C-4321-8CB7-E69823B0B982}">
      <dgm:prSet/>
      <dgm:spPr/>
      <dgm:t>
        <a:bodyPr/>
        <a:lstStyle/>
        <a:p>
          <a:endParaRPr lang="en-US"/>
        </a:p>
      </dgm:t>
    </dgm:pt>
    <dgm:pt modelId="{134CD086-1DA3-40C0-BDA6-5B1C983E0BE6}" type="sibTrans" cxnId="{912D5E8A-D77C-4321-8CB7-E69823B0B982}">
      <dgm:prSet/>
      <dgm:spPr/>
      <dgm:t>
        <a:bodyPr/>
        <a:lstStyle/>
        <a:p>
          <a:endParaRPr lang="en-US"/>
        </a:p>
      </dgm:t>
    </dgm:pt>
    <dgm:pt modelId="{82559FC9-C184-4082-90F4-EF7A2A0E8600}">
      <dgm:prSet/>
      <dgm:spPr/>
      <dgm:t>
        <a:bodyPr/>
        <a:lstStyle/>
        <a:p>
          <a:r>
            <a:rPr lang="en-US" dirty="0" err="1"/>
            <a:t>Ajanilmaisut</a:t>
          </a:r>
          <a:r>
            <a:rPr lang="en-US" dirty="0"/>
            <a:t> (time expressions) </a:t>
          </a:r>
          <a:r>
            <a:rPr lang="en-US" dirty="0" err="1"/>
            <a:t>kertaus</a:t>
          </a:r>
          <a:r>
            <a:rPr lang="en-US" dirty="0"/>
            <a:t> ja </a:t>
          </a:r>
          <a:r>
            <a:rPr lang="en-US" dirty="0" err="1"/>
            <a:t>harjoittelu</a:t>
          </a:r>
          <a:endParaRPr lang="en-US" dirty="0"/>
        </a:p>
      </dgm:t>
    </dgm:pt>
    <dgm:pt modelId="{B4CE9580-52B2-4930-B204-55FE1EEDBC15}" type="parTrans" cxnId="{F33FC6F1-B13A-469C-A294-FD117686617A}">
      <dgm:prSet/>
      <dgm:spPr/>
      <dgm:t>
        <a:bodyPr/>
        <a:lstStyle/>
        <a:p>
          <a:endParaRPr lang="en-US"/>
        </a:p>
      </dgm:t>
    </dgm:pt>
    <dgm:pt modelId="{72089B01-7703-4E58-8B93-D66E5F3396C5}" type="sibTrans" cxnId="{F33FC6F1-B13A-469C-A294-FD117686617A}">
      <dgm:prSet/>
      <dgm:spPr/>
      <dgm:t>
        <a:bodyPr/>
        <a:lstStyle/>
        <a:p>
          <a:endParaRPr lang="en-US"/>
        </a:p>
      </dgm:t>
    </dgm:pt>
    <dgm:pt modelId="{19D0A941-E9DB-41A1-9E04-1EA5C130D806}">
      <dgm:prSet/>
      <dgm:spPr/>
      <dgm:t>
        <a:bodyPr/>
        <a:lstStyle/>
        <a:p>
          <a:r>
            <a:rPr lang="en-US" b="0" i="0" baseline="0" dirty="0" err="1"/>
            <a:t>Kurssitehtävä</a:t>
          </a:r>
          <a:r>
            <a:rPr lang="en-US" b="0" i="0" baseline="0" dirty="0"/>
            <a:t> 2 (video &amp; self-evaluation instructions)  </a:t>
          </a:r>
          <a:endParaRPr lang="en-US" dirty="0"/>
        </a:p>
      </dgm:t>
    </dgm:pt>
    <dgm:pt modelId="{EC51F10A-F041-471B-B4E8-12B5D7F41589}" type="parTrans" cxnId="{9953A948-67BB-42D9-80D9-5971CC503BD3}">
      <dgm:prSet/>
      <dgm:spPr/>
      <dgm:t>
        <a:bodyPr/>
        <a:lstStyle/>
        <a:p>
          <a:endParaRPr lang="en-US"/>
        </a:p>
      </dgm:t>
    </dgm:pt>
    <dgm:pt modelId="{48DF68E8-088E-45A0-BAD6-E21990F92968}" type="sibTrans" cxnId="{9953A948-67BB-42D9-80D9-5971CC503BD3}">
      <dgm:prSet/>
      <dgm:spPr/>
      <dgm:t>
        <a:bodyPr/>
        <a:lstStyle/>
        <a:p>
          <a:endParaRPr lang="en-US"/>
        </a:p>
      </dgm:t>
    </dgm:pt>
    <dgm:pt modelId="{EACE61BA-010C-4F81-8620-E5A9C5D1C658}">
      <dgm:prSet/>
      <dgm:spPr/>
      <dgm:t>
        <a:bodyPr/>
        <a:lstStyle/>
        <a:p>
          <a:r>
            <a:rPr lang="en-US" dirty="0" err="1"/>
            <a:t>Mitä</a:t>
          </a:r>
          <a:r>
            <a:rPr lang="en-US" baseline="0" dirty="0"/>
            <a:t> </a:t>
          </a:r>
          <a:r>
            <a:rPr lang="en-US" baseline="0" dirty="0" err="1"/>
            <a:t>kahvi</a:t>
          </a:r>
          <a:r>
            <a:rPr lang="en-US" baseline="0" dirty="0"/>
            <a:t> </a:t>
          </a:r>
          <a:r>
            <a:rPr lang="en-US" baseline="0" dirty="0" err="1"/>
            <a:t>maksaa</a:t>
          </a:r>
          <a:r>
            <a:rPr lang="en-US" baseline="0" dirty="0"/>
            <a:t>?/ </a:t>
          </a:r>
          <a:r>
            <a:rPr lang="en-US" baseline="0" dirty="0" err="1"/>
            <a:t>Paljonko</a:t>
          </a:r>
          <a:r>
            <a:rPr lang="en-US" baseline="0" dirty="0"/>
            <a:t> </a:t>
          </a:r>
          <a:r>
            <a:rPr lang="en-US" baseline="0" dirty="0" err="1"/>
            <a:t>kahvi</a:t>
          </a:r>
          <a:r>
            <a:rPr lang="en-US" baseline="0" dirty="0"/>
            <a:t> </a:t>
          </a:r>
          <a:r>
            <a:rPr lang="en-US" baseline="0" dirty="0" err="1"/>
            <a:t>maksaa</a:t>
          </a:r>
          <a:r>
            <a:rPr lang="en-US" baseline="0" dirty="0"/>
            <a:t>? (asking/telling the price)</a:t>
          </a:r>
          <a:endParaRPr lang="en-US" dirty="0"/>
        </a:p>
      </dgm:t>
    </dgm:pt>
    <dgm:pt modelId="{32A7DA68-0AC1-473A-A875-0335D076F4B8}" type="parTrans" cxnId="{0899FE11-0D9B-44A0-BA00-8B5B6B532643}">
      <dgm:prSet/>
      <dgm:spPr/>
      <dgm:t>
        <a:bodyPr/>
        <a:lstStyle/>
        <a:p>
          <a:endParaRPr lang="en-US"/>
        </a:p>
      </dgm:t>
    </dgm:pt>
    <dgm:pt modelId="{702DAF9F-704A-4DC1-946E-A4B6865FDC68}" type="sibTrans" cxnId="{0899FE11-0D9B-44A0-BA00-8B5B6B532643}">
      <dgm:prSet/>
      <dgm:spPr/>
      <dgm:t>
        <a:bodyPr/>
        <a:lstStyle/>
        <a:p>
          <a:endParaRPr lang="en-US"/>
        </a:p>
      </dgm:t>
    </dgm:pt>
    <dgm:pt modelId="{99201BA8-CEFB-473F-8D0E-0562386B3E9B}">
      <dgm:prSet/>
      <dgm:spPr/>
      <dgm:t>
        <a:bodyPr/>
        <a:lstStyle/>
        <a:p>
          <a:r>
            <a:rPr lang="en-US" dirty="0" err="1"/>
            <a:t>Kotitehtävät</a:t>
          </a:r>
          <a:endParaRPr lang="en-US" dirty="0"/>
        </a:p>
      </dgm:t>
    </dgm:pt>
    <dgm:pt modelId="{75FC43BF-1114-42FF-BB32-036BC21F76FB}" type="parTrans" cxnId="{3A6FC974-A5E2-4D32-8F92-F7E83150128D}">
      <dgm:prSet/>
      <dgm:spPr/>
      <dgm:t>
        <a:bodyPr/>
        <a:lstStyle/>
        <a:p>
          <a:endParaRPr lang="en-US"/>
        </a:p>
      </dgm:t>
    </dgm:pt>
    <dgm:pt modelId="{FFDC2C31-3B4A-4064-81D4-FCAC4E4DE3CA}" type="sibTrans" cxnId="{3A6FC974-A5E2-4D32-8F92-F7E83150128D}">
      <dgm:prSet/>
      <dgm:spPr/>
      <dgm:t>
        <a:bodyPr/>
        <a:lstStyle/>
        <a:p>
          <a:endParaRPr lang="en-US"/>
        </a:p>
      </dgm:t>
    </dgm:pt>
    <dgm:pt modelId="{8EDA54C5-CC64-4A80-8AC8-32DA17E4824D}" type="pres">
      <dgm:prSet presAssocID="{63FC7D63-AF53-4C8B-AD9A-DC71C70DC0D0}" presName="vert0" presStyleCnt="0">
        <dgm:presLayoutVars>
          <dgm:dir/>
          <dgm:animOne val="branch"/>
          <dgm:animLvl val="lvl"/>
        </dgm:presLayoutVars>
      </dgm:prSet>
      <dgm:spPr/>
    </dgm:pt>
    <dgm:pt modelId="{012175D3-4035-451A-8DC1-FEBC48C47D34}" type="pres">
      <dgm:prSet presAssocID="{C7308C3A-8F49-47D6-981F-EB39C4B96992}" presName="thickLine" presStyleLbl="alignNode1" presStyleIdx="0" presStyleCnt="5"/>
      <dgm:spPr/>
    </dgm:pt>
    <dgm:pt modelId="{57627EDC-74D8-4B57-B0A2-751609AF9A0B}" type="pres">
      <dgm:prSet presAssocID="{C7308C3A-8F49-47D6-981F-EB39C4B96992}" presName="horz1" presStyleCnt="0"/>
      <dgm:spPr/>
    </dgm:pt>
    <dgm:pt modelId="{DCC310B0-0D65-48B1-99D1-F23822B809D8}" type="pres">
      <dgm:prSet presAssocID="{C7308C3A-8F49-47D6-981F-EB39C4B96992}" presName="tx1" presStyleLbl="revTx" presStyleIdx="0" presStyleCnt="5"/>
      <dgm:spPr/>
    </dgm:pt>
    <dgm:pt modelId="{E63751D7-85A5-4212-9AA9-CCC437D228B0}" type="pres">
      <dgm:prSet presAssocID="{C7308C3A-8F49-47D6-981F-EB39C4B96992}" presName="vert1" presStyleCnt="0"/>
      <dgm:spPr/>
    </dgm:pt>
    <dgm:pt modelId="{C924587C-62F6-46E6-89E0-A35530871740}" type="pres">
      <dgm:prSet presAssocID="{82559FC9-C184-4082-90F4-EF7A2A0E8600}" presName="thickLine" presStyleLbl="alignNode1" presStyleIdx="1" presStyleCnt="5"/>
      <dgm:spPr/>
    </dgm:pt>
    <dgm:pt modelId="{38D9E225-D1B5-4FB3-8674-D646785AF966}" type="pres">
      <dgm:prSet presAssocID="{82559FC9-C184-4082-90F4-EF7A2A0E8600}" presName="horz1" presStyleCnt="0"/>
      <dgm:spPr/>
    </dgm:pt>
    <dgm:pt modelId="{F8C730F9-7FB5-4B39-ADF8-78DFABAC55A4}" type="pres">
      <dgm:prSet presAssocID="{82559FC9-C184-4082-90F4-EF7A2A0E8600}" presName="tx1" presStyleLbl="revTx" presStyleIdx="1" presStyleCnt="5"/>
      <dgm:spPr/>
    </dgm:pt>
    <dgm:pt modelId="{F81F43D5-1710-4796-B7F7-D15FB9A128F8}" type="pres">
      <dgm:prSet presAssocID="{82559FC9-C184-4082-90F4-EF7A2A0E8600}" presName="vert1" presStyleCnt="0"/>
      <dgm:spPr/>
    </dgm:pt>
    <dgm:pt modelId="{F61806B8-6524-4797-BC27-760FE0355119}" type="pres">
      <dgm:prSet presAssocID="{19D0A941-E9DB-41A1-9E04-1EA5C130D806}" presName="thickLine" presStyleLbl="alignNode1" presStyleIdx="2" presStyleCnt="5"/>
      <dgm:spPr/>
    </dgm:pt>
    <dgm:pt modelId="{5755F3DA-6C5E-449D-8CCF-D0570C0C7F78}" type="pres">
      <dgm:prSet presAssocID="{19D0A941-E9DB-41A1-9E04-1EA5C130D806}" presName="horz1" presStyleCnt="0"/>
      <dgm:spPr/>
    </dgm:pt>
    <dgm:pt modelId="{626F7827-8BDC-4354-B199-AA1A9D7B8692}" type="pres">
      <dgm:prSet presAssocID="{19D0A941-E9DB-41A1-9E04-1EA5C130D806}" presName="tx1" presStyleLbl="revTx" presStyleIdx="2" presStyleCnt="5"/>
      <dgm:spPr/>
    </dgm:pt>
    <dgm:pt modelId="{A616EED5-89C5-4499-B057-FD969B3BF81C}" type="pres">
      <dgm:prSet presAssocID="{19D0A941-E9DB-41A1-9E04-1EA5C130D806}" presName="vert1" presStyleCnt="0"/>
      <dgm:spPr/>
    </dgm:pt>
    <dgm:pt modelId="{2412578A-D478-4A8A-B58A-09E0134ED369}" type="pres">
      <dgm:prSet presAssocID="{EACE61BA-010C-4F81-8620-E5A9C5D1C658}" presName="thickLine" presStyleLbl="alignNode1" presStyleIdx="3" presStyleCnt="5"/>
      <dgm:spPr/>
    </dgm:pt>
    <dgm:pt modelId="{0CFE2AD1-EFBB-463F-B711-70546A453C6A}" type="pres">
      <dgm:prSet presAssocID="{EACE61BA-010C-4F81-8620-E5A9C5D1C658}" presName="horz1" presStyleCnt="0"/>
      <dgm:spPr/>
    </dgm:pt>
    <dgm:pt modelId="{1F65B5F2-7DDD-4A8C-875B-F51378FFEF42}" type="pres">
      <dgm:prSet presAssocID="{EACE61BA-010C-4F81-8620-E5A9C5D1C658}" presName="tx1" presStyleLbl="revTx" presStyleIdx="3" presStyleCnt="5"/>
      <dgm:spPr/>
    </dgm:pt>
    <dgm:pt modelId="{C5378907-8B3B-4C63-A590-17C128F542EE}" type="pres">
      <dgm:prSet presAssocID="{EACE61BA-010C-4F81-8620-E5A9C5D1C658}" presName="vert1" presStyleCnt="0"/>
      <dgm:spPr/>
    </dgm:pt>
    <dgm:pt modelId="{F96EDB16-0A82-4443-9506-EC07EC66E11A}" type="pres">
      <dgm:prSet presAssocID="{99201BA8-CEFB-473F-8D0E-0562386B3E9B}" presName="thickLine" presStyleLbl="alignNode1" presStyleIdx="4" presStyleCnt="5"/>
      <dgm:spPr/>
    </dgm:pt>
    <dgm:pt modelId="{52A64FF8-E024-4E09-B9E3-B96404E7E7F2}" type="pres">
      <dgm:prSet presAssocID="{99201BA8-CEFB-473F-8D0E-0562386B3E9B}" presName="horz1" presStyleCnt="0"/>
      <dgm:spPr/>
    </dgm:pt>
    <dgm:pt modelId="{81B479AC-48AC-4877-83EB-C9794C8C022A}" type="pres">
      <dgm:prSet presAssocID="{99201BA8-CEFB-473F-8D0E-0562386B3E9B}" presName="tx1" presStyleLbl="revTx" presStyleIdx="4" presStyleCnt="5"/>
      <dgm:spPr/>
    </dgm:pt>
    <dgm:pt modelId="{EC0EA5AB-DF4D-4EF9-A6AD-F8B805775518}" type="pres">
      <dgm:prSet presAssocID="{99201BA8-CEFB-473F-8D0E-0562386B3E9B}" presName="vert1" presStyleCnt="0"/>
      <dgm:spPr/>
    </dgm:pt>
  </dgm:ptLst>
  <dgm:cxnLst>
    <dgm:cxn modelId="{0899FE11-0D9B-44A0-BA00-8B5B6B532643}" srcId="{63FC7D63-AF53-4C8B-AD9A-DC71C70DC0D0}" destId="{EACE61BA-010C-4F81-8620-E5A9C5D1C658}" srcOrd="3" destOrd="0" parTransId="{32A7DA68-0AC1-473A-A875-0335D076F4B8}" sibTransId="{702DAF9F-704A-4DC1-946E-A4B6865FDC68}"/>
    <dgm:cxn modelId="{C4AB7D5B-B355-48E3-8074-8DD62B879EF8}" type="presOf" srcId="{82559FC9-C184-4082-90F4-EF7A2A0E8600}" destId="{F8C730F9-7FB5-4B39-ADF8-78DFABAC55A4}" srcOrd="0" destOrd="0" presId="urn:microsoft.com/office/officeart/2008/layout/LinedList"/>
    <dgm:cxn modelId="{DBD74F43-7078-4155-B5FB-9E6A04FFF94F}" type="presOf" srcId="{C7308C3A-8F49-47D6-981F-EB39C4B96992}" destId="{DCC310B0-0D65-48B1-99D1-F23822B809D8}" srcOrd="0" destOrd="0" presId="urn:microsoft.com/office/officeart/2008/layout/LinedList"/>
    <dgm:cxn modelId="{C7B19F47-D116-40F0-8C84-59ECB0634700}" type="presOf" srcId="{19D0A941-E9DB-41A1-9E04-1EA5C130D806}" destId="{626F7827-8BDC-4354-B199-AA1A9D7B8692}" srcOrd="0" destOrd="0" presId="urn:microsoft.com/office/officeart/2008/layout/LinedList"/>
    <dgm:cxn modelId="{9953A948-67BB-42D9-80D9-5971CC503BD3}" srcId="{63FC7D63-AF53-4C8B-AD9A-DC71C70DC0D0}" destId="{19D0A941-E9DB-41A1-9E04-1EA5C130D806}" srcOrd="2" destOrd="0" parTransId="{EC51F10A-F041-471B-B4E8-12B5D7F41589}" sibTransId="{48DF68E8-088E-45A0-BAD6-E21990F92968}"/>
    <dgm:cxn modelId="{980E2B50-F014-419E-BAD8-FAA2509126AB}" type="presOf" srcId="{99201BA8-CEFB-473F-8D0E-0562386B3E9B}" destId="{81B479AC-48AC-4877-83EB-C9794C8C022A}" srcOrd="0" destOrd="0" presId="urn:microsoft.com/office/officeart/2008/layout/LinedList"/>
    <dgm:cxn modelId="{3A6FC974-A5E2-4D32-8F92-F7E83150128D}" srcId="{63FC7D63-AF53-4C8B-AD9A-DC71C70DC0D0}" destId="{99201BA8-CEFB-473F-8D0E-0562386B3E9B}" srcOrd="4" destOrd="0" parTransId="{75FC43BF-1114-42FF-BB32-036BC21F76FB}" sibTransId="{FFDC2C31-3B4A-4064-81D4-FCAC4E4DE3CA}"/>
    <dgm:cxn modelId="{0BB2C483-44BF-4894-B900-1FF66BCC69D3}" type="presOf" srcId="{63FC7D63-AF53-4C8B-AD9A-DC71C70DC0D0}" destId="{8EDA54C5-CC64-4A80-8AC8-32DA17E4824D}" srcOrd="0" destOrd="0" presId="urn:microsoft.com/office/officeart/2008/layout/LinedList"/>
    <dgm:cxn modelId="{912D5E8A-D77C-4321-8CB7-E69823B0B982}" srcId="{63FC7D63-AF53-4C8B-AD9A-DC71C70DC0D0}" destId="{C7308C3A-8F49-47D6-981F-EB39C4B96992}" srcOrd="0" destOrd="0" parTransId="{80AE54E5-F511-4407-A1CD-6EAFFE22FF7D}" sibTransId="{134CD086-1DA3-40C0-BDA6-5B1C983E0BE6}"/>
    <dgm:cxn modelId="{76B7D2CC-9957-42A2-B2B0-A0CE225CF36F}" type="presOf" srcId="{EACE61BA-010C-4F81-8620-E5A9C5D1C658}" destId="{1F65B5F2-7DDD-4A8C-875B-F51378FFEF42}" srcOrd="0" destOrd="0" presId="urn:microsoft.com/office/officeart/2008/layout/LinedList"/>
    <dgm:cxn modelId="{F33FC6F1-B13A-469C-A294-FD117686617A}" srcId="{63FC7D63-AF53-4C8B-AD9A-DC71C70DC0D0}" destId="{82559FC9-C184-4082-90F4-EF7A2A0E8600}" srcOrd="1" destOrd="0" parTransId="{B4CE9580-52B2-4930-B204-55FE1EEDBC15}" sibTransId="{72089B01-7703-4E58-8B93-D66E5F3396C5}"/>
    <dgm:cxn modelId="{CA2A0F17-0021-4AEB-B244-546BF8943CCB}" type="presParOf" srcId="{8EDA54C5-CC64-4A80-8AC8-32DA17E4824D}" destId="{012175D3-4035-451A-8DC1-FEBC48C47D34}" srcOrd="0" destOrd="0" presId="urn:microsoft.com/office/officeart/2008/layout/LinedList"/>
    <dgm:cxn modelId="{209B4AAC-02A8-4B80-8BAF-2A5FFC48B666}" type="presParOf" srcId="{8EDA54C5-CC64-4A80-8AC8-32DA17E4824D}" destId="{57627EDC-74D8-4B57-B0A2-751609AF9A0B}" srcOrd="1" destOrd="0" presId="urn:microsoft.com/office/officeart/2008/layout/LinedList"/>
    <dgm:cxn modelId="{663E7EE4-0D1F-4703-930F-37B8F48D5450}" type="presParOf" srcId="{57627EDC-74D8-4B57-B0A2-751609AF9A0B}" destId="{DCC310B0-0D65-48B1-99D1-F23822B809D8}" srcOrd="0" destOrd="0" presId="urn:microsoft.com/office/officeart/2008/layout/LinedList"/>
    <dgm:cxn modelId="{F88B8CBC-5AB6-41AA-B247-0415E08CC5BC}" type="presParOf" srcId="{57627EDC-74D8-4B57-B0A2-751609AF9A0B}" destId="{E63751D7-85A5-4212-9AA9-CCC437D228B0}" srcOrd="1" destOrd="0" presId="urn:microsoft.com/office/officeart/2008/layout/LinedList"/>
    <dgm:cxn modelId="{5786B7FD-C22B-46BC-854A-C533C6B5DF97}" type="presParOf" srcId="{8EDA54C5-CC64-4A80-8AC8-32DA17E4824D}" destId="{C924587C-62F6-46E6-89E0-A35530871740}" srcOrd="2" destOrd="0" presId="urn:microsoft.com/office/officeart/2008/layout/LinedList"/>
    <dgm:cxn modelId="{803C88B4-B0A1-4A17-A2A3-F322CFF8B8B8}" type="presParOf" srcId="{8EDA54C5-CC64-4A80-8AC8-32DA17E4824D}" destId="{38D9E225-D1B5-4FB3-8674-D646785AF966}" srcOrd="3" destOrd="0" presId="urn:microsoft.com/office/officeart/2008/layout/LinedList"/>
    <dgm:cxn modelId="{81858C79-DE12-45BB-8EE2-62DE804D66EB}" type="presParOf" srcId="{38D9E225-D1B5-4FB3-8674-D646785AF966}" destId="{F8C730F9-7FB5-4B39-ADF8-78DFABAC55A4}" srcOrd="0" destOrd="0" presId="urn:microsoft.com/office/officeart/2008/layout/LinedList"/>
    <dgm:cxn modelId="{4A1C49FE-E172-405E-B131-72AD2FC9F398}" type="presParOf" srcId="{38D9E225-D1B5-4FB3-8674-D646785AF966}" destId="{F81F43D5-1710-4796-B7F7-D15FB9A128F8}" srcOrd="1" destOrd="0" presId="urn:microsoft.com/office/officeart/2008/layout/LinedList"/>
    <dgm:cxn modelId="{43AC7570-C874-46A1-954E-AB27DA41CA44}" type="presParOf" srcId="{8EDA54C5-CC64-4A80-8AC8-32DA17E4824D}" destId="{F61806B8-6524-4797-BC27-760FE0355119}" srcOrd="4" destOrd="0" presId="urn:microsoft.com/office/officeart/2008/layout/LinedList"/>
    <dgm:cxn modelId="{E6E44BD8-18ED-415F-B172-F029F4400648}" type="presParOf" srcId="{8EDA54C5-CC64-4A80-8AC8-32DA17E4824D}" destId="{5755F3DA-6C5E-449D-8CCF-D0570C0C7F78}" srcOrd="5" destOrd="0" presId="urn:microsoft.com/office/officeart/2008/layout/LinedList"/>
    <dgm:cxn modelId="{BFDB6E70-1548-4DD4-9F1C-43F351527AEE}" type="presParOf" srcId="{5755F3DA-6C5E-449D-8CCF-D0570C0C7F78}" destId="{626F7827-8BDC-4354-B199-AA1A9D7B8692}" srcOrd="0" destOrd="0" presId="urn:microsoft.com/office/officeart/2008/layout/LinedList"/>
    <dgm:cxn modelId="{6BE145F9-804B-4627-8660-07765B1F2B2A}" type="presParOf" srcId="{5755F3DA-6C5E-449D-8CCF-D0570C0C7F78}" destId="{A616EED5-89C5-4499-B057-FD969B3BF81C}" srcOrd="1" destOrd="0" presId="urn:microsoft.com/office/officeart/2008/layout/LinedList"/>
    <dgm:cxn modelId="{6F5AA794-2876-4EC5-8C02-077A3E388496}" type="presParOf" srcId="{8EDA54C5-CC64-4A80-8AC8-32DA17E4824D}" destId="{2412578A-D478-4A8A-B58A-09E0134ED369}" srcOrd="6" destOrd="0" presId="urn:microsoft.com/office/officeart/2008/layout/LinedList"/>
    <dgm:cxn modelId="{752BF556-8913-48A0-AE41-59886F5C3EA6}" type="presParOf" srcId="{8EDA54C5-CC64-4A80-8AC8-32DA17E4824D}" destId="{0CFE2AD1-EFBB-463F-B711-70546A453C6A}" srcOrd="7" destOrd="0" presId="urn:microsoft.com/office/officeart/2008/layout/LinedList"/>
    <dgm:cxn modelId="{C2B7E796-5AF7-4E62-A850-675B70D8D94B}" type="presParOf" srcId="{0CFE2AD1-EFBB-463F-B711-70546A453C6A}" destId="{1F65B5F2-7DDD-4A8C-875B-F51378FFEF42}" srcOrd="0" destOrd="0" presId="urn:microsoft.com/office/officeart/2008/layout/LinedList"/>
    <dgm:cxn modelId="{23E12344-3AAC-43BB-8220-D0C023D30921}" type="presParOf" srcId="{0CFE2AD1-EFBB-463F-B711-70546A453C6A}" destId="{C5378907-8B3B-4C63-A590-17C128F542EE}" srcOrd="1" destOrd="0" presId="urn:microsoft.com/office/officeart/2008/layout/LinedList"/>
    <dgm:cxn modelId="{D5181817-2A51-4241-8F8C-134D49E8C5CC}" type="presParOf" srcId="{8EDA54C5-CC64-4A80-8AC8-32DA17E4824D}" destId="{F96EDB16-0A82-4443-9506-EC07EC66E11A}" srcOrd="8" destOrd="0" presId="urn:microsoft.com/office/officeart/2008/layout/LinedList"/>
    <dgm:cxn modelId="{6F9E3877-A0A5-4AD1-99D1-39B333613121}" type="presParOf" srcId="{8EDA54C5-CC64-4A80-8AC8-32DA17E4824D}" destId="{52A64FF8-E024-4E09-B9E3-B96404E7E7F2}" srcOrd="9" destOrd="0" presId="urn:microsoft.com/office/officeart/2008/layout/LinedList"/>
    <dgm:cxn modelId="{051AE10B-561E-42DD-B496-CC10B140301F}" type="presParOf" srcId="{52A64FF8-E024-4E09-B9E3-B96404E7E7F2}" destId="{81B479AC-48AC-4877-83EB-C9794C8C022A}" srcOrd="0" destOrd="0" presId="urn:microsoft.com/office/officeart/2008/layout/LinedList"/>
    <dgm:cxn modelId="{B4790E95-B661-4473-9AB8-A8F164C67503}" type="presParOf" srcId="{52A64FF8-E024-4E09-B9E3-B96404E7E7F2}" destId="{EC0EA5AB-DF4D-4EF9-A6AD-F8B80577551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175D3-4035-451A-8DC1-FEBC48C47D34}">
      <dsp:nvSpPr>
        <dsp:cNvPr id="0" name=""/>
        <dsp:cNvSpPr/>
      </dsp:nvSpPr>
      <dsp:spPr>
        <a:xfrm>
          <a:off x="0" y="552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C310B0-0D65-48B1-99D1-F23822B809D8}">
      <dsp:nvSpPr>
        <dsp:cNvPr id="0" name=""/>
        <dsp:cNvSpPr/>
      </dsp:nvSpPr>
      <dsp:spPr>
        <a:xfrm>
          <a:off x="0" y="552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 dirty="0"/>
            <a:t>Ko/</a:t>
          </a:r>
          <a:r>
            <a:rPr lang="en-US" sz="2200" b="0" i="0" kern="1200" baseline="0" dirty="0" err="1"/>
            <a:t>kö</a:t>
          </a:r>
          <a:r>
            <a:rPr lang="en-US" sz="2200" b="0" i="0" kern="1200" baseline="0" dirty="0"/>
            <a:t> –</a:t>
          </a:r>
          <a:r>
            <a:rPr lang="en-US" sz="2200" b="0" i="0" kern="1200" baseline="0" dirty="0" err="1"/>
            <a:t>kysymykset</a:t>
          </a:r>
          <a:r>
            <a:rPr lang="en-US" sz="2200" b="0" i="0" kern="1200" baseline="0" dirty="0"/>
            <a:t> </a:t>
          </a:r>
          <a:r>
            <a:rPr lang="en-US" sz="2200" b="0" i="0" kern="1200" baseline="0" dirty="0" err="1"/>
            <a:t>kertaus</a:t>
          </a:r>
          <a:r>
            <a:rPr lang="en-US" sz="2200" b="0" i="0" kern="1200" baseline="0" dirty="0"/>
            <a:t> ja </a:t>
          </a:r>
          <a:r>
            <a:rPr lang="en-US" sz="2200" b="0" i="0" kern="1200" baseline="0" dirty="0" err="1"/>
            <a:t>harjoitelu</a:t>
          </a:r>
          <a:r>
            <a:rPr lang="en-US" sz="2200" b="0" i="0" kern="1200" baseline="0" dirty="0"/>
            <a:t> (revision and practice)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 dirty="0" err="1"/>
            <a:t>Verbityypit</a:t>
          </a:r>
          <a:r>
            <a:rPr lang="en-US" sz="2200" b="0" i="0" kern="1200" baseline="0" dirty="0"/>
            <a:t> 1-5 </a:t>
          </a:r>
          <a:r>
            <a:rPr lang="en-US" sz="2200" b="0" i="0" kern="1200" baseline="0" dirty="0" err="1"/>
            <a:t>kertaus</a:t>
          </a:r>
          <a:r>
            <a:rPr lang="en-US" sz="2200" b="0" i="0" kern="1200" baseline="0" dirty="0"/>
            <a:t> ja </a:t>
          </a:r>
          <a:r>
            <a:rPr lang="en-US" sz="2200" b="0" i="0" kern="1200" baseline="0" dirty="0" err="1"/>
            <a:t>harjoittelu</a:t>
          </a:r>
          <a:r>
            <a:rPr lang="en-US" sz="2200" kern="1200" dirty="0"/>
            <a:t> (revision and practice)</a:t>
          </a:r>
        </a:p>
      </dsp:txBody>
      <dsp:txXfrm>
        <a:off x="0" y="552"/>
        <a:ext cx="11380470" cy="904971"/>
      </dsp:txXfrm>
    </dsp:sp>
    <dsp:sp modelId="{C924587C-62F6-46E6-89E0-A35530871740}">
      <dsp:nvSpPr>
        <dsp:cNvPr id="0" name=""/>
        <dsp:cNvSpPr/>
      </dsp:nvSpPr>
      <dsp:spPr>
        <a:xfrm>
          <a:off x="0" y="905524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C730F9-7FB5-4B39-ADF8-78DFABAC55A4}">
      <dsp:nvSpPr>
        <dsp:cNvPr id="0" name=""/>
        <dsp:cNvSpPr/>
      </dsp:nvSpPr>
      <dsp:spPr>
        <a:xfrm>
          <a:off x="0" y="905524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Ajanilmaisut</a:t>
          </a:r>
          <a:r>
            <a:rPr lang="en-US" sz="2200" kern="1200" dirty="0"/>
            <a:t> (time expressions) </a:t>
          </a:r>
          <a:r>
            <a:rPr lang="en-US" sz="2200" kern="1200" dirty="0" err="1"/>
            <a:t>kertaus</a:t>
          </a:r>
          <a:r>
            <a:rPr lang="en-US" sz="2200" kern="1200" dirty="0"/>
            <a:t> ja </a:t>
          </a:r>
          <a:r>
            <a:rPr lang="en-US" sz="2200" kern="1200" dirty="0" err="1"/>
            <a:t>harjoittelu</a:t>
          </a:r>
          <a:endParaRPr lang="en-US" sz="2200" kern="1200" dirty="0"/>
        </a:p>
      </dsp:txBody>
      <dsp:txXfrm>
        <a:off x="0" y="905524"/>
        <a:ext cx="11380470" cy="904971"/>
      </dsp:txXfrm>
    </dsp:sp>
    <dsp:sp modelId="{F61806B8-6524-4797-BC27-760FE0355119}">
      <dsp:nvSpPr>
        <dsp:cNvPr id="0" name=""/>
        <dsp:cNvSpPr/>
      </dsp:nvSpPr>
      <dsp:spPr>
        <a:xfrm>
          <a:off x="0" y="1810496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6F7827-8BDC-4354-B199-AA1A9D7B8692}">
      <dsp:nvSpPr>
        <dsp:cNvPr id="0" name=""/>
        <dsp:cNvSpPr/>
      </dsp:nvSpPr>
      <dsp:spPr>
        <a:xfrm>
          <a:off x="0" y="1810496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 dirty="0" err="1"/>
            <a:t>Kurssitehtävä</a:t>
          </a:r>
          <a:r>
            <a:rPr lang="en-US" sz="2200" b="0" i="0" kern="1200" baseline="0" dirty="0"/>
            <a:t> 2 (video &amp; self-evaluation instructions)  </a:t>
          </a:r>
          <a:endParaRPr lang="en-US" sz="2200" kern="1200" dirty="0"/>
        </a:p>
      </dsp:txBody>
      <dsp:txXfrm>
        <a:off x="0" y="1810496"/>
        <a:ext cx="11380470" cy="904971"/>
      </dsp:txXfrm>
    </dsp:sp>
    <dsp:sp modelId="{2412578A-D478-4A8A-B58A-09E0134ED369}">
      <dsp:nvSpPr>
        <dsp:cNvPr id="0" name=""/>
        <dsp:cNvSpPr/>
      </dsp:nvSpPr>
      <dsp:spPr>
        <a:xfrm>
          <a:off x="0" y="2715467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65B5F2-7DDD-4A8C-875B-F51378FFEF42}">
      <dsp:nvSpPr>
        <dsp:cNvPr id="0" name=""/>
        <dsp:cNvSpPr/>
      </dsp:nvSpPr>
      <dsp:spPr>
        <a:xfrm>
          <a:off x="0" y="2715467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Mitä</a:t>
          </a:r>
          <a:r>
            <a:rPr lang="en-US" sz="2200" kern="1200" baseline="0" dirty="0"/>
            <a:t> </a:t>
          </a:r>
          <a:r>
            <a:rPr lang="en-US" sz="2200" kern="1200" baseline="0" dirty="0" err="1"/>
            <a:t>kahvi</a:t>
          </a:r>
          <a:r>
            <a:rPr lang="en-US" sz="2200" kern="1200" baseline="0" dirty="0"/>
            <a:t> </a:t>
          </a:r>
          <a:r>
            <a:rPr lang="en-US" sz="2200" kern="1200" baseline="0" dirty="0" err="1"/>
            <a:t>maksaa</a:t>
          </a:r>
          <a:r>
            <a:rPr lang="en-US" sz="2200" kern="1200" baseline="0" dirty="0"/>
            <a:t>?/ </a:t>
          </a:r>
          <a:r>
            <a:rPr lang="en-US" sz="2200" kern="1200" baseline="0" dirty="0" err="1"/>
            <a:t>Paljonko</a:t>
          </a:r>
          <a:r>
            <a:rPr lang="en-US" sz="2200" kern="1200" baseline="0" dirty="0"/>
            <a:t> </a:t>
          </a:r>
          <a:r>
            <a:rPr lang="en-US" sz="2200" kern="1200" baseline="0" dirty="0" err="1"/>
            <a:t>kahvi</a:t>
          </a:r>
          <a:r>
            <a:rPr lang="en-US" sz="2200" kern="1200" baseline="0" dirty="0"/>
            <a:t> </a:t>
          </a:r>
          <a:r>
            <a:rPr lang="en-US" sz="2200" kern="1200" baseline="0" dirty="0" err="1"/>
            <a:t>maksaa</a:t>
          </a:r>
          <a:r>
            <a:rPr lang="en-US" sz="2200" kern="1200" baseline="0" dirty="0"/>
            <a:t>? (asking/telling the price)</a:t>
          </a:r>
          <a:endParaRPr lang="en-US" sz="2200" kern="1200" dirty="0"/>
        </a:p>
      </dsp:txBody>
      <dsp:txXfrm>
        <a:off x="0" y="2715467"/>
        <a:ext cx="11380470" cy="904971"/>
      </dsp:txXfrm>
    </dsp:sp>
    <dsp:sp modelId="{F96EDB16-0A82-4443-9506-EC07EC66E11A}">
      <dsp:nvSpPr>
        <dsp:cNvPr id="0" name=""/>
        <dsp:cNvSpPr/>
      </dsp:nvSpPr>
      <dsp:spPr>
        <a:xfrm>
          <a:off x="0" y="3620439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79AC-48AC-4877-83EB-C9794C8C022A}">
      <dsp:nvSpPr>
        <dsp:cNvPr id="0" name=""/>
        <dsp:cNvSpPr/>
      </dsp:nvSpPr>
      <dsp:spPr>
        <a:xfrm>
          <a:off x="0" y="3620439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Kotitehtävät</a:t>
          </a:r>
          <a:endParaRPr lang="en-US" sz="2200" kern="1200" dirty="0"/>
        </a:p>
      </dsp:txBody>
      <dsp:txXfrm>
        <a:off x="0" y="3620439"/>
        <a:ext cx="11380470" cy="904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13.11.2023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85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13.11.2023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5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13.11.2023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56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13.11.2023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3102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13.11.2023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4292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Monday, 13 November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14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12C8-BD0D-460E-AF03-6711B5F047BB}" type="datetimeFigureOut">
              <a:rPr lang="en-US" smtClean="0"/>
              <a:t>13.11.2023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A207-7421-4C95-A217-C1ECC38C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A32E-B1C9-4E61-A3DD-18D460398342}" type="datetimeFigureOut">
              <a:rPr lang="en-US" smtClean="0"/>
              <a:t>13.11.2023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6DA6-815C-4049-B80E-59E30261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4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A32E-B1C9-4E61-A3DD-18D460398342}" type="datetimeFigureOut">
              <a:rPr lang="en-US" smtClean="0"/>
              <a:t>13.11.2023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6DA6-815C-4049-B80E-59E30261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52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C977-2CE3-42E1-B2A2-0E908B46017D}" type="datetimeFigureOut">
              <a:rPr lang="en-US" smtClean="0"/>
              <a:t>13.11.2023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706F-B5D2-4397-9BF7-47526F7A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4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F624-8985-4009-8733-12E53942B4BC}" type="datetimeFigureOut">
              <a:rPr lang="en-US" smtClean="0"/>
              <a:t>13.11.2023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954A-DC82-4ADE-BA3D-B0EB5518A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8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13.11.2023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7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13.11.2023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0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13.11.2023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8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13.11.2023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8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13.11.2023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3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13.11.2023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3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13.11.2023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5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13.11.2023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1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13.11.2023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1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78" r:id="rId6"/>
    <p:sldLayoutId id="2147483774" r:id="rId7"/>
    <p:sldLayoutId id="2147483775" r:id="rId8"/>
    <p:sldLayoutId id="2147483776" r:id="rId9"/>
    <p:sldLayoutId id="2147483777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53D6F-5728-469D-98EF-7B3F3B776CA7}" type="datetimeFigureOut">
              <a:rPr lang="fi-FI" smtClean="0"/>
              <a:pPr/>
              <a:t>13.11.2023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889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Monday, 13 November 2023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5280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312C8-BD0D-460E-AF03-6711B5F047BB}" type="datetimeFigureOut">
              <a:rPr lang="en-US" smtClean="0"/>
              <a:t>13.11.2023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1FA207-7421-4C95-A217-C1ECC38C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1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BA32E-B1C9-4E61-A3DD-18D460398342}" type="datetimeFigureOut">
              <a:rPr lang="en-US" smtClean="0"/>
              <a:t>13.11.2023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CEE6DA6-815C-4049-B80E-59E30261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8C977-2CE3-42E1-B2A2-0E908B46017D}" type="datetimeFigureOut">
              <a:rPr lang="en-US" smtClean="0"/>
              <a:t>13.11.2023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D1706F-B5D2-4397-9BF7-47526F7A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3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AF624-8985-4009-8733-12E53942B4BC}" type="datetimeFigureOut">
              <a:rPr lang="en-US" smtClean="0"/>
              <a:t>13.11.2023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C9954A-DC82-4ADE-BA3D-B0EB5518A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1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DA4374D-F270-4C02-88D7-B751FD9BD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!!Rectangle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3" descr="Top view of wood desk with the plant, white keyboard, coffee in a white mug, notebook, and pen">
            <a:extLst>
              <a:ext uri="{FF2B5EF4-FFF2-40B4-BE49-F238E27FC236}">
                <a16:creationId xmlns:a16="http://schemas.microsoft.com/office/drawing/2014/main" id="{49EE32EC-45C6-AC4C-AC3E-ABFBE8D6BD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474" b="1550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5F371-DEED-4162-B5FA-2E8E13EC8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/>
          </a:bodyPr>
          <a:lstStyle/>
          <a:p>
            <a:pPr algn="ctr"/>
            <a:r>
              <a:rPr lang="en-US" sz="5600" dirty="0" err="1"/>
              <a:t>Oikein</a:t>
            </a:r>
            <a:r>
              <a:rPr lang="en-US" sz="5600" dirty="0"/>
              <a:t> </a:t>
            </a:r>
            <a:br>
              <a:rPr lang="en-US" sz="5600" dirty="0"/>
            </a:br>
            <a:r>
              <a:rPr lang="en-US" sz="5600" dirty="0" err="1"/>
              <a:t>hyvää</a:t>
            </a:r>
            <a:r>
              <a:rPr lang="en-US" sz="5600" dirty="0"/>
              <a:t> </a:t>
            </a:r>
            <a:r>
              <a:rPr lang="en-US" sz="5600" dirty="0" err="1"/>
              <a:t>huomenta</a:t>
            </a:r>
            <a:r>
              <a:rPr lang="en-US" sz="5600" dirty="0"/>
              <a:t> </a:t>
            </a:r>
            <a:r>
              <a:rPr lang="en-US" sz="5600" dirty="0" err="1"/>
              <a:t>kaikki</a:t>
            </a:r>
            <a:r>
              <a:rPr lang="en-US" sz="5600" dirty="0"/>
              <a:t>!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60E25-9778-44BF-AEB0-B34CDF0AE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</a:rPr>
              <a:t>Oikein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hyvää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huomenta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opettaja</a:t>
            </a:r>
            <a:r>
              <a:rPr lang="en-US" dirty="0">
                <a:solidFill>
                  <a:srgbClr val="FFFFFF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33399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810B1-86FA-40EB-BF85-6A7789A7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275"/>
          </a:xfrm>
        </p:spPr>
        <p:txBody>
          <a:bodyPr/>
          <a:lstStyle/>
          <a:p>
            <a:r>
              <a:rPr lang="en-US" dirty="0"/>
              <a:t>Verbityypit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D3552-52CC-4CB3-BFF3-CF39FE2DD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66850"/>
            <a:ext cx="10127301" cy="5391149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fi-FI" sz="2400" dirty="0"/>
              <a:t>Samuel (tulla) _____________ kotiin kello 11 illalla.</a:t>
            </a:r>
          </a:p>
          <a:p>
            <a:pPr>
              <a:buFont typeface="+mj-lt"/>
              <a:buAutoNum type="arabicPeriod"/>
            </a:pPr>
            <a:r>
              <a:rPr lang="fi-FI" sz="2400" dirty="0"/>
              <a:t>Minä (mennä, neg.) ______________ kotiin kello 18.</a:t>
            </a:r>
          </a:p>
          <a:p>
            <a:pPr>
              <a:buFont typeface="+mj-lt"/>
              <a:buAutoNum type="arabicPeriod"/>
            </a:pPr>
            <a:r>
              <a:rPr lang="fi-FI" sz="2400" dirty="0"/>
              <a:t>Daniel (pestä) _______________ hampaat aamulla ja illalla.</a:t>
            </a:r>
          </a:p>
          <a:p>
            <a:pPr>
              <a:buFont typeface="+mj-lt"/>
              <a:buAutoNum type="arabicPeriod"/>
            </a:pPr>
            <a:r>
              <a:rPr lang="fi-FI" sz="2400" dirty="0"/>
              <a:t>Te (opiskella, neg.) ______________ ranskaa.</a:t>
            </a:r>
          </a:p>
          <a:p>
            <a:pPr>
              <a:buFont typeface="+mj-lt"/>
              <a:buAutoNum type="arabicPeriod"/>
            </a:pPr>
            <a:r>
              <a:rPr lang="fi-FI" sz="2400" dirty="0"/>
              <a:t>Sinä (nousta) ________________ aamulla klo 7.00.</a:t>
            </a:r>
          </a:p>
          <a:p>
            <a:pPr>
              <a:buFont typeface="+mj-lt"/>
              <a:buAutoNum type="arabicPeriod"/>
            </a:pPr>
            <a:r>
              <a:rPr lang="fi-FI" sz="2400" dirty="0"/>
              <a:t>(Haluta) _______________ sinä teetä?</a:t>
            </a:r>
          </a:p>
          <a:p>
            <a:pPr>
              <a:buFont typeface="+mj-lt"/>
              <a:buAutoNum type="arabicPeriod"/>
            </a:pPr>
            <a:r>
              <a:rPr lang="fi-FI" sz="2400" dirty="0"/>
              <a:t>Opiskelija (vastata) _________________ kysymykseen.</a:t>
            </a:r>
          </a:p>
          <a:p>
            <a:pPr>
              <a:buFont typeface="+mj-lt"/>
              <a:buAutoNum type="arabicPeriod"/>
            </a:pPr>
            <a:r>
              <a:rPr lang="fi-FI" sz="2400" dirty="0"/>
              <a:t>Minä (siivota, neg.) ________________ kotia joka viikonloppu.</a:t>
            </a:r>
          </a:p>
          <a:p>
            <a:pPr>
              <a:buFont typeface="+mj-lt"/>
              <a:buAutoNum type="arabicPeriod"/>
            </a:pPr>
            <a:r>
              <a:rPr lang="fi-FI" sz="2400" dirty="0"/>
              <a:t>Minä (tarvita) ______________ apua.</a:t>
            </a:r>
          </a:p>
          <a:p>
            <a:pPr>
              <a:buFont typeface="+mj-lt"/>
              <a:buAutoNum type="arabicPeriod"/>
            </a:pPr>
            <a:r>
              <a:rPr lang="fi-FI" sz="2400" dirty="0"/>
              <a:t>Sinä (valita) _______________ elokuvan.</a:t>
            </a:r>
          </a:p>
        </p:txBody>
      </p:sp>
      <p:pic>
        <p:nvPicPr>
          <p:cNvPr id="4" name="Picture 2" descr="9. LUOKKA: KIRJALLISUUSHISTORIAN PARITYÖ |">
            <a:extLst>
              <a:ext uri="{FF2B5EF4-FFF2-40B4-BE49-F238E27FC236}">
                <a16:creationId xmlns:a16="http://schemas.microsoft.com/office/drawing/2014/main" id="{322AB654-2169-40B9-85C3-7B09898B1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005" y="238193"/>
            <a:ext cx="1448105" cy="104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03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0C6AA-7B8C-4286-9514-B52D00115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4160"/>
            <a:ext cx="8738908" cy="883920"/>
          </a:xfrm>
        </p:spPr>
        <p:txBody>
          <a:bodyPr>
            <a:normAutofit fontScale="90000"/>
          </a:bodyPr>
          <a:lstStyle/>
          <a:p>
            <a:r>
              <a:rPr lang="en-US" dirty="0"/>
              <a:t>Lue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sivulla</a:t>
            </a:r>
            <a:r>
              <a:rPr lang="en-US" dirty="0"/>
              <a:t> 37 ja vastaa kysymyksiin.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15CF79-AF10-44CD-9171-9DA012339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297521"/>
            <a:ext cx="2990426" cy="549591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CAC2D1-D6AA-413E-AA9B-221FB4ADAFDA}"/>
              </a:ext>
            </a:extLst>
          </p:cNvPr>
          <p:cNvSpPr txBox="1"/>
          <p:nvPr/>
        </p:nvSpPr>
        <p:spPr>
          <a:xfrm>
            <a:off x="4352925" y="1350894"/>
            <a:ext cx="65151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b="1" dirty="0"/>
              <a:t>Herääkö Oscar myöhään?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b="1" dirty="0"/>
              <a:t>Miksi Oscar laulaa suihkussa?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b="1" dirty="0"/>
              <a:t>Syökö Oscar kotona?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b="1" dirty="0"/>
              <a:t>Mitä Oscar tekee keskiviikkona?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b="1" dirty="0"/>
              <a:t>Mitä hän tekee illalla kello kuusi?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b="1" dirty="0"/>
              <a:t>Mitä kello on Havannassa silloin?</a:t>
            </a:r>
          </a:p>
          <a:p>
            <a:endParaRPr lang="fi-FI" sz="2800" dirty="0"/>
          </a:p>
        </p:txBody>
      </p:sp>
      <p:pic>
        <p:nvPicPr>
          <p:cNvPr id="7" name="Picture 2" descr="9. LUOKKA: KIRJALLISUUSHISTORIAN PARITYÖ |">
            <a:extLst>
              <a:ext uri="{FF2B5EF4-FFF2-40B4-BE49-F238E27FC236}">
                <a16:creationId xmlns:a16="http://schemas.microsoft.com/office/drawing/2014/main" id="{E4404D7E-6522-4F9A-B91F-00B943CCF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873" y="264160"/>
            <a:ext cx="1711317" cy="12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663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FFC77-2F90-4A46-A860-6F16EBB94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3840"/>
            <a:ext cx="8596668" cy="676275"/>
          </a:xfrm>
        </p:spPr>
        <p:txBody>
          <a:bodyPr/>
          <a:lstStyle/>
          <a:p>
            <a:r>
              <a:rPr lang="en-US" dirty="0"/>
              <a:t>Lue teksti ja vastaa kysymyksiin.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D9A071-B86E-45E9-826A-42C5ED200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091775"/>
            <a:ext cx="2909146" cy="564716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1054B0-62A6-4064-B75A-25C52777E8EF}"/>
              </a:ext>
            </a:extLst>
          </p:cNvPr>
          <p:cNvSpPr txBox="1"/>
          <p:nvPr/>
        </p:nvSpPr>
        <p:spPr>
          <a:xfrm>
            <a:off x="3842384" y="1182231"/>
            <a:ext cx="8178166" cy="389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/>
              <a:t>Mitä Jere tekee keittiössä?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i-FI" sz="2800" b="1" dirty="0"/>
              <a:t>Miksi Susan on väsynyt?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i-FI" sz="2800" b="1" dirty="0"/>
              <a:t>Miksi Jere ei ole kotona keskiviikkona illalla?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i-FI" sz="2800" b="1" dirty="0"/>
              <a:t>Mitä Jere kirjoittaa Susanille?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i-FI" sz="2800" b="1" dirty="0"/>
              <a:t>Pelaavatko Jere ja Susan tennistä tänään?</a:t>
            </a:r>
          </a:p>
        </p:txBody>
      </p:sp>
    </p:spTree>
    <p:extLst>
      <p:ext uri="{BB962C8B-B14F-4D97-AF65-F5344CB8AC3E}">
        <p14:creationId xmlns:p14="http://schemas.microsoft.com/office/powerpoint/2010/main" val="2730586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2898AD-EB89-41EC-A582-EBDFC56ECA95}"/>
              </a:ext>
            </a:extLst>
          </p:cNvPr>
          <p:cNvSpPr txBox="1"/>
          <p:nvPr/>
        </p:nvSpPr>
        <p:spPr>
          <a:xfrm>
            <a:off x="7109460" y="3260816"/>
            <a:ext cx="3044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Sivu</a:t>
            </a:r>
            <a:r>
              <a:rPr lang="en-US" sz="2800" b="1" dirty="0"/>
              <a:t> 47</a:t>
            </a:r>
          </a:p>
        </p:txBody>
      </p:sp>
      <p:pic>
        <p:nvPicPr>
          <p:cNvPr id="5" name="Picture 2" descr="9. LUOKKA: KIRJALLISUUSHISTORIAN PARITYÖ |">
            <a:extLst>
              <a:ext uri="{FF2B5EF4-FFF2-40B4-BE49-F238E27FC236}">
                <a16:creationId xmlns:a16="http://schemas.microsoft.com/office/drawing/2014/main" id="{ED205B86-FB3C-4F4F-93BD-14A74B378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647" y="443015"/>
            <a:ext cx="2129790" cy="15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BD6861A4-F2E9-4897-B199-29DF6E83C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" y="386740"/>
            <a:ext cx="6525261" cy="602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10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A1CC8-9641-40BE-BEDF-B7B7F85CC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2" y="390525"/>
            <a:ext cx="8793940" cy="1000125"/>
          </a:xfrm>
        </p:spPr>
        <p:txBody>
          <a:bodyPr/>
          <a:lstStyle/>
          <a:p>
            <a:r>
              <a:rPr lang="en-US" dirty="0" err="1"/>
              <a:t>Kysy</a:t>
            </a:r>
            <a:r>
              <a:rPr lang="en-US" dirty="0"/>
              <a:t> ja </a:t>
            </a:r>
            <a:r>
              <a:rPr lang="en-US" dirty="0" err="1"/>
              <a:t>parisi</a:t>
            </a:r>
            <a:r>
              <a:rPr lang="en-US" dirty="0"/>
              <a:t> vastaa!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C215A7-F798-4B62-8575-DC8B8C03FB3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14948" y="1220969"/>
            <a:ext cx="5237162" cy="48672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Syötkö jogurttia aamulla?</a:t>
            </a:r>
          </a:p>
          <a:p>
            <a:r>
              <a:rPr lang="fi-FI" sz="2400" dirty="0"/>
              <a:t>Heräätkö aikaisin joka päivä?</a:t>
            </a:r>
          </a:p>
          <a:p>
            <a:r>
              <a:rPr lang="fi-FI" sz="2400" dirty="0"/>
              <a:t>Juotko paljon kahvia?</a:t>
            </a:r>
          </a:p>
          <a:p>
            <a:r>
              <a:rPr lang="fi-FI" sz="2400" dirty="0"/>
              <a:t>Milloin opiskelet suomea?</a:t>
            </a:r>
          </a:p>
          <a:p>
            <a:r>
              <a:rPr lang="fi-FI" sz="2400" dirty="0"/>
              <a:t>Milloin teet kotitehtävät?</a:t>
            </a:r>
          </a:p>
          <a:p>
            <a:r>
              <a:rPr lang="fi-FI" sz="2400" dirty="0"/>
              <a:t>Katsotko telkkaria illalla?</a:t>
            </a:r>
          </a:p>
          <a:p>
            <a:r>
              <a:rPr lang="fi-FI" sz="2400" dirty="0"/>
              <a:t>Nukutko pitkään viikonloppuna?</a:t>
            </a:r>
          </a:p>
          <a:p>
            <a:r>
              <a:rPr lang="fi-FI" sz="2400" dirty="0"/>
              <a:t>Pelaatko futista?</a:t>
            </a:r>
          </a:p>
          <a:p>
            <a:r>
              <a:rPr lang="fi-FI" sz="2400" dirty="0"/>
              <a:t>Pelaatko tennistä?</a:t>
            </a:r>
          </a:p>
          <a:p>
            <a:r>
              <a:rPr lang="fi-FI" sz="2400" dirty="0"/>
              <a:t>Oletko maisteriopiskelija?</a:t>
            </a:r>
          </a:p>
          <a:p>
            <a:pPr>
              <a:buFont typeface="Wingdings 3" charset="2"/>
              <a:buAutoNum type="arabicPeriod"/>
            </a:pPr>
            <a:endParaRPr lang="fi-FI" sz="2800" dirty="0"/>
          </a:p>
          <a:p>
            <a:pPr>
              <a:buFont typeface="Wingdings 3" charset="2"/>
              <a:buAutoNum type="arabicPeriod"/>
            </a:pP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FDCA1E-EB37-48DB-A44B-09082360910D}"/>
              </a:ext>
            </a:extLst>
          </p:cNvPr>
          <p:cNvSpPr txBox="1">
            <a:spLocks/>
          </p:cNvSpPr>
          <p:nvPr/>
        </p:nvSpPr>
        <p:spPr>
          <a:xfrm>
            <a:off x="5071110" y="1415645"/>
            <a:ext cx="6339839" cy="4477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Siivoatko viikonloppuna?</a:t>
            </a:r>
          </a:p>
          <a:p>
            <a:r>
              <a:rPr lang="fi-FI" sz="2400" dirty="0"/>
              <a:t>Käytkö kaupassa viikonloppuna?</a:t>
            </a:r>
          </a:p>
          <a:p>
            <a:r>
              <a:rPr lang="fi-FI" sz="2400" dirty="0"/>
              <a:t>Onko intensiivikurssi tiistaina?</a:t>
            </a:r>
          </a:p>
          <a:p>
            <a:r>
              <a:rPr lang="fi-FI" sz="2400" dirty="0"/>
              <a:t>Tuletko yliopistoon maanantaina kello 10?</a:t>
            </a:r>
          </a:p>
          <a:p>
            <a:pPr marL="0" indent="0">
              <a:buNone/>
            </a:pPr>
            <a:endParaRPr lang="fi-FI" sz="2400" dirty="0"/>
          </a:p>
          <a:p>
            <a:endParaRPr lang="fi-FI" sz="2800" dirty="0"/>
          </a:p>
          <a:p>
            <a:pPr>
              <a:buFont typeface="Wingdings 3" charset="2"/>
              <a:buAutoNum type="arabicPeriod"/>
            </a:pPr>
            <a:endParaRPr lang="fi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B5E80D-D1C1-4A8C-B80C-1CD14050DA45}"/>
              </a:ext>
            </a:extLst>
          </p:cNvPr>
          <p:cNvCxnSpPr/>
          <p:nvPr/>
        </p:nvCxnSpPr>
        <p:spPr>
          <a:xfrm>
            <a:off x="5071110" y="1011419"/>
            <a:ext cx="0" cy="50768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9. LUOKKA: KIRJALLISUUSHISTORIAN PARITYÖ |">
            <a:extLst>
              <a:ext uri="{FF2B5EF4-FFF2-40B4-BE49-F238E27FC236}">
                <a16:creationId xmlns:a16="http://schemas.microsoft.com/office/drawing/2014/main" id="{1CAE4964-95F3-44D6-B304-A492121E8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892" y="173287"/>
            <a:ext cx="1448105" cy="104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15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BC1194-4F94-4AE0-878D-FFBDF56DE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45" y="1656080"/>
            <a:ext cx="11136007" cy="35356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CF47FD-805E-4EE3-AE88-17BD7A7B7A3A}"/>
              </a:ext>
            </a:extLst>
          </p:cNvPr>
          <p:cNvSpPr txBox="1"/>
          <p:nvPr/>
        </p:nvSpPr>
        <p:spPr>
          <a:xfrm>
            <a:off x="1605280" y="558800"/>
            <a:ext cx="799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MITÄ KELLO ON? / PALJONKO KELLO ON?</a:t>
            </a:r>
          </a:p>
        </p:txBody>
      </p:sp>
    </p:spTree>
    <p:extLst>
      <p:ext uri="{BB962C8B-B14F-4D97-AF65-F5344CB8AC3E}">
        <p14:creationId xmlns:p14="http://schemas.microsoft.com/office/powerpoint/2010/main" val="3074671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6 Kellonaikojen opettelua ideas | kellonajat, matematiikka, opetus">
            <a:extLst>
              <a:ext uri="{FF2B5EF4-FFF2-40B4-BE49-F238E27FC236}">
                <a16:creationId xmlns:a16="http://schemas.microsoft.com/office/drawing/2014/main" id="{68606F4E-F96C-4130-86A8-C5CBC40A8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" y="179622"/>
            <a:ext cx="9195740" cy="649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E9A3CC-C5D4-4E85-82CA-E8A4ADA0EAD0}"/>
              </a:ext>
            </a:extLst>
          </p:cNvPr>
          <p:cNvSpPr txBox="1"/>
          <p:nvPr/>
        </p:nvSpPr>
        <p:spPr>
          <a:xfrm>
            <a:off x="8776335" y="728980"/>
            <a:ext cx="33242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/>
              <a:t>PARITYÖ</a:t>
            </a:r>
          </a:p>
          <a:p>
            <a:endParaRPr lang="fi-FI" sz="3200" b="1" dirty="0"/>
          </a:p>
          <a:p>
            <a:r>
              <a:rPr lang="fi-FI" sz="3200" b="1" dirty="0"/>
              <a:t>- Mitä kello on?</a:t>
            </a:r>
          </a:p>
          <a:p>
            <a:r>
              <a:rPr lang="fi-FI" sz="3200" b="1" dirty="0"/>
              <a:t>- Kello on…</a:t>
            </a:r>
          </a:p>
        </p:txBody>
      </p:sp>
    </p:spTree>
    <p:extLst>
      <p:ext uri="{BB962C8B-B14F-4D97-AF65-F5344CB8AC3E}">
        <p14:creationId xmlns:p14="http://schemas.microsoft.com/office/powerpoint/2010/main" val="2558379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93EB-2A93-1D36-ADF0-0ADDA4967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E4C89-E999-C6AC-0B26-FAAD784B3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15min</a:t>
            </a:r>
            <a:r>
              <a:rPr lang="en-US" dirty="0"/>
              <a:t> = </a:t>
            </a:r>
            <a:r>
              <a:rPr lang="en-US" dirty="0" err="1"/>
              <a:t>vartti</a:t>
            </a:r>
            <a:endParaRPr lang="en-US" dirty="0"/>
          </a:p>
          <a:p>
            <a:r>
              <a:rPr lang="en-US" i="1" dirty="0"/>
              <a:t>Almost</a:t>
            </a:r>
            <a:r>
              <a:rPr lang="en-US" dirty="0"/>
              <a:t> = </a:t>
            </a:r>
            <a:r>
              <a:rPr lang="en-US" dirty="0" err="1"/>
              <a:t>melkein</a:t>
            </a:r>
            <a:r>
              <a:rPr lang="en-US" dirty="0"/>
              <a:t> / </a:t>
            </a:r>
            <a:r>
              <a:rPr lang="en-US" dirty="0" err="1"/>
              <a:t>kohta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04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B620E-605E-4C44-A508-3BED51B9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5275"/>
            <a:ext cx="8596668" cy="714375"/>
          </a:xfrm>
        </p:spPr>
        <p:txBody>
          <a:bodyPr>
            <a:normAutofit fontScale="90000"/>
          </a:bodyPr>
          <a:lstStyle/>
          <a:p>
            <a:r>
              <a:rPr lang="en-US" dirty="0"/>
              <a:t>Kirjan </a:t>
            </a:r>
            <a:r>
              <a:rPr lang="en-US" dirty="0" err="1"/>
              <a:t>tehtävät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B626E-962F-46C1-89C3-D4C6CE0BB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35" y="1232535"/>
            <a:ext cx="8079633" cy="52197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4400" dirty="0"/>
              <a:t>Tehtävä 9 sivulla 50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4400" dirty="0"/>
              <a:t>Tehtävä 10 sivulla 50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4400" dirty="0"/>
              <a:t>Tehtävä 11 sivulla 51</a:t>
            </a:r>
          </a:p>
        </p:txBody>
      </p:sp>
      <p:pic>
        <p:nvPicPr>
          <p:cNvPr id="5" name="Picture 2" descr="9. LUOKKA: KIRJALLISUUSHISTORIAN PARITYÖ |">
            <a:extLst>
              <a:ext uri="{FF2B5EF4-FFF2-40B4-BE49-F238E27FC236}">
                <a16:creationId xmlns:a16="http://schemas.microsoft.com/office/drawing/2014/main" id="{270D18E9-F146-4B26-8884-E6388E10A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270" y="129939"/>
            <a:ext cx="2129790" cy="15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140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BFE5-3BA9-410E-B537-DA4F244D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" y="1828800"/>
            <a:ext cx="11628119" cy="5246369"/>
          </a:xfrm>
        </p:spPr>
        <p:txBody>
          <a:bodyPr>
            <a:normAutofit/>
          </a:bodyPr>
          <a:lstStyle/>
          <a:p>
            <a:r>
              <a:rPr lang="en-US" dirty="0"/>
              <a:t>2.</a:t>
            </a:r>
            <a:br>
              <a:rPr lang="en-US" dirty="0"/>
            </a:br>
            <a:r>
              <a:rPr lang="en-US" dirty="0"/>
              <a:t>Video and Self-evaluation (</a:t>
            </a:r>
            <a:r>
              <a:rPr lang="en-US" dirty="0" err="1"/>
              <a:t>itsearviointi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dedis</a:t>
            </a:r>
            <a:r>
              <a:rPr lang="en-US" dirty="0">
                <a:solidFill>
                  <a:schemeClr val="tx1"/>
                </a:solidFill>
              </a:rPr>
              <a:t> = deadline </a:t>
            </a:r>
            <a:r>
              <a:rPr lang="en-US" dirty="0" err="1">
                <a:solidFill>
                  <a:schemeClr val="tx1"/>
                </a:solidFill>
              </a:rPr>
              <a:t>ensi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maanantai</a:t>
            </a:r>
            <a:r>
              <a:rPr lang="en-US" dirty="0">
                <a:solidFill>
                  <a:schemeClr val="tx1"/>
                </a:solidFill>
              </a:rPr>
              <a:t> 20.11.)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MyCourses (detailed instructions)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Palautus</a:t>
            </a:r>
            <a:r>
              <a:rPr lang="en-US" dirty="0">
                <a:solidFill>
                  <a:schemeClr val="tx1"/>
                </a:solidFill>
              </a:rPr>
              <a:t> 20.11.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9D078F-274A-475D-8A5F-E5369974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758" y="491491"/>
            <a:ext cx="9607088" cy="1001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</a:rPr>
              <a:t>Kurssisuoritus (</a:t>
            </a:r>
            <a:r>
              <a:rPr lang="fi-FI" sz="3600" b="1" dirty="0" err="1">
                <a:solidFill>
                  <a:schemeClr val="accent4">
                    <a:lumMod val="75000"/>
                  </a:schemeClr>
                </a:solidFill>
              </a:rPr>
              <a:t>Completing</a:t>
            </a: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i-FI" sz="3600" b="1" dirty="0" err="1">
                <a:solidFill>
                  <a:schemeClr val="accent4">
                    <a:lumMod val="75000"/>
                  </a:schemeClr>
                </a:solidFill>
              </a:rPr>
              <a:t>the</a:t>
            </a: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i-FI" sz="3600" b="1" dirty="0" err="1">
                <a:solidFill>
                  <a:schemeClr val="accent4">
                    <a:lumMod val="75000"/>
                  </a:schemeClr>
                </a:solidFill>
              </a:rPr>
              <a:t>course</a:t>
            </a: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8852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CC2C-6EAC-4D49-B33E-1F170A11E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 err="1"/>
              <a:t>Tänään</a:t>
            </a:r>
            <a:r>
              <a:rPr lang="en-US" dirty="0"/>
              <a:t>/ </a:t>
            </a:r>
            <a:r>
              <a:rPr lang="en-US" dirty="0" err="1"/>
              <a:t>maanantaina</a:t>
            </a:r>
            <a:r>
              <a:rPr lang="en-US" dirty="0"/>
              <a:t> 13.1.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49DB9F8-5CC3-5765-4362-FFD88487B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678960"/>
              </p:ext>
            </p:extLst>
          </p:nvPr>
        </p:nvGraphicFramePr>
        <p:xfrm>
          <a:off x="609600" y="1600201"/>
          <a:ext cx="11380470" cy="4525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9412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58CB0A-0FE9-4589-B4C8-88CA1FD0F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45" y="607686"/>
            <a:ext cx="9884495" cy="5634160"/>
          </a:xfrm>
          <a:prstGeom prst="rect">
            <a:avLst/>
          </a:prstGeom>
        </p:spPr>
      </p:pic>
      <p:pic>
        <p:nvPicPr>
          <p:cNvPr id="20" name="Picture 2" descr="9. LUOKKA: KIRJALLISUUSHISTORIAN PARITYÖ |">
            <a:extLst>
              <a:ext uri="{FF2B5EF4-FFF2-40B4-BE49-F238E27FC236}">
                <a16:creationId xmlns:a16="http://schemas.microsoft.com/office/drawing/2014/main" id="{943E86F5-0A1C-4BCC-A155-A117B5E98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75" y="675911"/>
            <a:ext cx="1448105" cy="104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340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28235E-4089-4307-A2C1-A7D9D4AD8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29176" cy="6370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CD3C9F-0348-4F40-AFC6-85B49F8D4778}"/>
              </a:ext>
            </a:extLst>
          </p:cNvPr>
          <p:cNvSpPr txBox="1"/>
          <p:nvPr/>
        </p:nvSpPr>
        <p:spPr>
          <a:xfrm>
            <a:off x="8012430" y="487025"/>
            <a:ext cx="41795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- </a:t>
            </a:r>
            <a:r>
              <a:rPr lang="fi-FI" sz="2400" b="1" u="sng" dirty="0"/>
              <a:t>Paljonko</a:t>
            </a:r>
            <a:r>
              <a:rPr lang="fi-FI" sz="2400" b="1" dirty="0"/>
              <a:t> kahvi </a:t>
            </a:r>
            <a:r>
              <a:rPr lang="fi-FI" sz="2400" b="1" u="sng" dirty="0"/>
              <a:t>maksaa</a:t>
            </a:r>
            <a:r>
              <a:rPr lang="fi-FI" sz="2400" b="1" dirty="0"/>
              <a:t>?</a:t>
            </a:r>
          </a:p>
          <a:p>
            <a:endParaRPr lang="fi-FI" sz="2400" b="1" dirty="0"/>
          </a:p>
          <a:p>
            <a:pPr marL="342900" indent="-342900">
              <a:buFontTx/>
              <a:buChar char="-"/>
            </a:pPr>
            <a:r>
              <a:rPr lang="fi-FI" sz="2400" b="1" u="sng" dirty="0"/>
              <a:t>Se maksaa </a:t>
            </a:r>
            <a:r>
              <a:rPr lang="fi-FI" sz="2400" b="1" dirty="0"/>
              <a:t>2 euroa 90 senttiä.</a:t>
            </a:r>
          </a:p>
          <a:p>
            <a:pPr marL="342900" indent="-342900">
              <a:buFontTx/>
              <a:buChar char="-"/>
            </a:pPr>
            <a:endParaRPr lang="fi-FI" sz="2400" b="1" dirty="0"/>
          </a:p>
          <a:p>
            <a:pPr marL="342900" indent="-342900">
              <a:buFontTx/>
              <a:buChar char="-"/>
            </a:pPr>
            <a:endParaRPr lang="fi-FI" sz="2400" b="1" dirty="0"/>
          </a:p>
          <a:p>
            <a:pPr marL="342900" indent="-342900">
              <a:buFontTx/>
              <a:buChar char="-"/>
            </a:pPr>
            <a:endParaRPr lang="fi-FI" sz="2400" b="1" dirty="0"/>
          </a:p>
          <a:p>
            <a:r>
              <a:rPr lang="fi-FI" sz="2400" b="1" dirty="0"/>
              <a:t>- </a:t>
            </a:r>
            <a:r>
              <a:rPr lang="fi-FI" sz="2400" b="1" u="sng" dirty="0"/>
              <a:t>Mitä</a:t>
            </a:r>
            <a:r>
              <a:rPr lang="fi-FI" sz="2400" b="1" dirty="0"/>
              <a:t> kahvi </a:t>
            </a:r>
            <a:r>
              <a:rPr lang="fi-FI" sz="2400" b="1" u="sng" dirty="0"/>
              <a:t>maksaa</a:t>
            </a:r>
            <a:r>
              <a:rPr lang="fi-FI" sz="2400" b="1" dirty="0"/>
              <a:t>?</a:t>
            </a:r>
          </a:p>
          <a:p>
            <a:endParaRPr lang="fi-FI" sz="2400" b="1" dirty="0"/>
          </a:p>
          <a:p>
            <a:pPr marL="342900" indent="-342900">
              <a:buFontTx/>
              <a:buChar char="-"/>
            </a:pPr>
            <a:r>
              <a:rPr lang="fi-FI" sz="2400" b="1" u="sng" dirty="0"/>
              <a:t>Se maksaa kaksi yhdeksänkymmentä</a:t>
            </a:r>
          </a:p>
          <a:p>
            <a:pPr marL="342900" indent="-342900">
              <a:buFontTx/>
              <a:buChar char="-"/>
            </a:pPr>
            <a:r>
              <a:rPr lang="fi-FI" sz="2400" b="1" u="sng" dirty="0"/>
              <a:t>/kaks </a:t>
            </a:r>
            <a:r>
              <a:rPr lang="fi-FI" sz="2400" b="1" u="sng" dirty="0" err="1"/>
              <a:t>yheksä</a:t>
            </a:r>
            <a:r>
              <a:rPr lang="fi-FI" sz="2400" b="1" u="sng" dirty="0"/>
              <a:t>(n)</a:t>
            </a:r>
            <a:r>
              <a:rPr lang="fi-FI" sz="2400" b="1" u="sng" dirty="0" err="1"/>
              <a:t>kyt</a:t>
            </a:r>
            <a:endParaRPr lang="fi-FI" sz="2400" b="1" dirty="0"/>
          </a:p>
          <a:p>
            <a:pPr marL="342900" indent="-342900">
              <a:buFontTx/>
              <a:buChar char="-"/>
            </a:pPr>
            <a:endParaRPr lang="fi-FI" sz="2400" b="1" dirty="0"/>
          </a:p>
          <a:p>
            <a:pPr marL="342900" indent="-342900">
              <a:buFontTx/>
              <a:buChar char="-"/>
            </a:pPr>
            <a:endParaRPr lang="fi-FI" sz="2400" b="1" dirty="0"/>
          </a:p>
          <a:p>
            <a:pPr marL="342900" indent="-342900">
              <a:buFontTx/>
              <a:buChar char="-"/>
            </a:pPr>
            <a:endParaRPr lang="fi-FI" sz="2400" b="1" dirty="0"/>
          </a:p>
          <a:p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3870042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/>
              <a:t>Kirja</a:t>
            </a:r>
            <a:r>
              <a:rPr lang="fi-FI" dirty="0">
                <a:highlight>
                  <a:srgbClr val="FFFF00"/>
                </a:highlight>
              </a:rPr>
              <a:t>ssa</a:t>
            </a:r>
            <a:r>
              <a:rPr lang="fi-FI" dirty="0"/>
              <a:t>/ </a:t>
            </a:r>
            <a:r>
              <a:rPr lang="fi-FI" dirty="0">
                <a:highlight>
                  <a:srgbClr val="FFFF00"/>
                </a:highlight>
              </a:rPr>
              <a:t>in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book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Kirjan </a:t>
            </a:r>
            <a:r>
              <a:rPr lang="en-US" dirty="0" err="1">
                <a:highlight>
                  <a:srgbClr val="FFFF00"/>
                </a:highlight>
              </a:rPr>
              <a:t>tehtävät</a:t>
            </a:r>
            <a:r>
              <a:rPr lang="en-US" dirty="0">
                <a:highlight>
                  <a:srgbClr val="FFFF00"/>
                </a:highlight>
              </a:rPr>
              <a:t> (</a:t>
            </a:r>
            <a:r>
              <a:rPr lang="en-US" dirty="0" err="1">
                <a:highlight>
                  <a:srgbClr val="FFFF00"/>
                </a:highlight>
              </a:rPr>
              <a:t>Kotitehtävä</a:t>
            </a:r>
            <a:r>
              <a:rPr lang="en-US" dirty="0">
                <a:highlight>
                  <a:srgbClr val="FFFF00"/>
                </a:highlight>
              </a:rPr>
              <a:t> 1)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You will find these in MyCourses.</a:t>
            </a:r>
          </a:p>
          <a:p>
            <a:pPr marL="0" indent="0">
              <a:buNone/>
            </a:pPr>
            <a:br>
              <a:rPr lang="en-US" dirty="0">
                <a:highlight>
                  <a:srgbClr val="FFFF00"/>
                </a:highlight>
              </a:rPr>
            </a:br>
            <a:endParaRPr lang="fi-FI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7648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 err="1"/>
              <a:t>MyCourses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Kotitehtävä 2</a:t>
            </a:r>
          </a:p>
          <a:p>
            <a:pPr marL="0" indent="0">
              <a:buNone/>
            </a:pP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Food,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drinks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,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meals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(videot,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quiz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-tehtävät)</a:t>
            </a:r>
          </a:p>
          <a:p>
            <a:pPr marL="0" indent="0">
              <a:buNone/>
            </a:pP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Partitive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with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substance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words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(video and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quiz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)</a:t>
            </a:r>
          </a:p>
          <a:p>
            <a:pPr marL="0" indent="0">
              <a:buNone/>
            </a:pPr>
            <a:endParaRPr lang="fi-FI" i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Kotitehtävä 3</a:t>
            </a:r>
          </a:p>
          <a:p>
            <a:pPr marL="0" indent="0">
              <a:buNone/>
            </a:pP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Minun päiväni ( My Day) video and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task</a:t>
            </a:r>
            <a:endParaRPr lang="fi-FI" i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i-FI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2357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B100-4C6F-4B34-9023-D219DD0C1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1440"/>
            <a:ext cx="10363200" cy="1302385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chemeClr val="bg1"/>
                </a:solidFill>
              </a:rPr>
              <a:t>Hyvää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päivänjatkoa</a:t>
            </a:r>
            <a:r>
              <a:rPr lang="en-US" sz="66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E03076-9E40-4251-8648-321C5C4BA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440" y="5533390"/>
            <a:ext cx="8534400" cy="17526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Nähdään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torstaina</a:t>
            </a:r>
            <a:r>
              <a:rPr lang="en-US" b="1" dirty="0">
                <a:solidFill>
                  <a:srgbClr val="0070C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2191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54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DCCA6-8A38-4919-90D4-02A4A99C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457201"/>
            <a:ext cx="10068975" cy="1066800"/>
          </a:xfrm>
        </p:spPr>
        <p:txBody>
          <a:bodyPr anchor="b">
            <a:normAutofit/>
          </a:bodyPr>
          <a:lstStyle/>
          <a:p>
            <a:r>
              <a:rPr lang="en-US" sz="4000"/>
              <a:t>Alkulämmittely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11D32-A3DA-41E6-9CF5-31C537ADD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1" y="1980775"/>
            <a:ext cx="6995160" cy="3632824"/>
          </a:xfrm>
        </p:spPr>
        <p:txBody>
          <a:bodyPr anchor="t">
            <a:normAutofit/>
          </a:bodyPr>
          <a:lstStyle/>
          <a:p>
            <a:r>
              <a:rPr lang="en-US" sz="1800" b="1" dirty="0" err="1"/>
              <a:t>Mikä</a:t>
            </a:r>
            <a:r>
              <a:rPr lang="en-US" sz="1800" b="1" dirty="0"/>
              <a:t> </a:t>
            </a:r>
            <a:r>
              <a:rPr lang="en-US" sz="1800" b="1" dirty="0" err="1"/>
              <a:t>päivä</a:t>
            </a:r>
            <a:r>
              <a:rPr lang="en-US" sz="1800" b="1" dirty="0"/>
              <a:t> </a:t>
            </a:r>
            <a:r>
              <a:rPr lang="en-US" sz="1800" b="1" dirty="0" err="1"/>
              <a:t>tänään</a:t>
            </a:r>
            <a:r>
              <a:rPr lang="en-US" sz="1800" b="1" dirty="0"/>
              <a:t> on?</a:t>
            </a:r>
          </a:p>
          <a:p>
            <a:r>
              <a:rPr lang="en-US" sz="1800" b="1" dirty="0" err="1"/>
              <a:t>Mikä</a:t>
            </a:r>
            <a:r>
              <a:rPr lang="en-US" sz="1800" b="1" dirty="0"/>
              <a:t> </a:t>
            </a:r>
            <a:r>
              <a:rPr lang="en-US" sz="1800" b="1" dirty="0" err="1"/>
              <a:t>päivä</a:t>
            </a:r>
            <a:r>
              <a:rPr lang="en-US" sz="1800" b="1" dirty="0"/>
              <a:t> </a:t>
            </a:r>
            <a:r>
              <a:rPr lang="en-US" sz="1800" b="1" dirty="0" err="1"/>
              <a:t>eilen</a:t>
            </a:r>
            <a:r>
              <a:rPr lang="en-US" sz="1800" b="1" dirty="0"/>
              <a:t> </a:t>
            </a:r>
            <a:r>
              <a:rPr lang="en-US" sz="1800" b="1" dirty="0" err="1"/>
              <a:t>oli</a:t>
            </a:r>
            <a:r>
              <a:rPr lang="en-US" sz="1800" b="1" dirty="0"/>
              <a:t>?</a:t>
            </a:r>
          </a:p>
          <a:p>
            <a:r>
              <a:rPr lang="en-US" sz="1800" b="1" dirty="0" err="1"/>
              <a:t>Mikä</a:t>
            </a:r>
            <a:r>
              <a:rPr lang="en-US" sz="1800" b="1" dirty="0"/>
              <a:t> </a:t>
            </a:r>
            <a:r>
              <a:rPr lang="en-US" sz="1800" b="1" dirty="0" err="1"/>
              <a:t>päivä</a:t>
            </a:r>
            <a:r>
              <a:rPr lang="en-US" sz="1800" b="1" dirty="0"/>
              <a:t> </a:t>
            </a:r>
            <a:r>
              <a:rPr lang="en-US" sz="1800" b="1" dirty="0" err="1"/>
              <a:t>huomenna</a:t>
            </a:r>
            <a:r>
              <a:rPr lang="en-US" sz="1800" b="1" dirty="0"/>
              <a:t> on?</a:t>
            </a:r>
          </a:p>
          <a:p>
            <a:r>
              <a:rPr lang="en-US" sz="1800" b="1" dirty="0" err="1"/>
              <a:t>Entä</a:t>
            </a:r>
            <a:r>
              <a:rPr lang="en-US" sz="1800" b="1" dirty="0"/>
              <a:t> </a:t>
            </a:r>
            <a:r>
              <a:rPr lang="en-US" sz="1800" b="1" dirty="0" err="1"/>
              <a:t>ylihuomenna</a:t>
            </a:r>
            <a:r>
              <a:rPr lang="en-US" sz="1800" b="1" dirty="0"/>
              <a:t>?</a:t>
            </a:r>
          </a:p>
          <a:p>
            <a:r>
              <a:rPr lang="en-US" sz="1800" b="1" dirty="0" err="1"/>
              <a:t>Paljonko</a:t>
            </a:r>
            <a:r>
              <a:rPr lang="en-US" sz="1800" b="1" dirty="0"/>
              <a:t> </a:t>
            </a:r>
            <a:r>
              <a:rPr lang="en-US" sz="1800" b="1" dirty="0" err="1"/>
              <a:t>kello</a:t>
            </a:r>
            <a:r>
              <a:rPr lang="en-US" sz="1800" b="1" dirty="0"/>
              <a:t> on?</a:t>
            </a:r>
          </a:p>
          <a:p>
            <a:r>
              <a:rPr lang="en-US" sz="1800" b="1" dirty="0"/>
              <a:t>Onko </a:t>
            </a:r>
            <a:r>
              <a:rPr lang="en-US" sz="1800" b="1" dirty="0" err="1"/>
              <a:t>opettaja</a:t>
            </a:r>
            <a:r>
              <a:rPr lang="en-US" sz="1800" b="1" dirty="0"/>
              <a:t> </a:t>
            </a:r>
            <a:r>
              <a:rPr lang="en-US" sz="1800" b="1" dirty="0" err="1"/>
              <a:t>suomalainen</a:t>
            </a:r>
            <a:r>
              <a:rPr lang="en-US" sz="1800" b="1" dirty="0"/>
              <a:t>?</a:t>
            </a:r>
          </a:p>
          <a:p>
            <a:r>
              <a:rPr lang="en-US" sz="1800" b="1" dirty="0" err="1"/>
              <a:t>Asuuko</a:t>
            </a:r>
            <a:r>
              <a:rPr lang="en-US" sz="1800" b="1" dirty="0"/>
              <a:t> </a:t>
            </a:r>
            <a:r>
              <a:rPr lang="en-US" sz="1800" b="1" dirty="0" err="1"/>
              <a:t>hän</a:t>
            </a:r>
            <a:r>
              <a:rPr lang="en-US" sz="1800" b="1" dirty="0"/>
              <a:t> </a:t>
            </a:r>
            <a:r>
              <a:rPr lang="en-US" sz="1800" b="1" dirty="0" err="1"/>
              <a:t>Espoossa</a:t>
            </a:r>
            <a:r>
              <a:rPr lang="en-US" sz="1800" b="1" dirty="0"/>
              <a:t>?</a:t>
            </a:r>
          </a:p>
          <a:p>
            <a:r>
              <a:rPr lang="en-US" sz="1800" b="1" dirty="0"/>
              <a:t>Onko </a:t>
            </a:r>
            <a:r>
              <a:rPr lang="en-US" sz="1800" b="1" dirty="0" err="1"/>
              <a:t>hän</a:t>
            </a:r>
            <a:r>
              <a:rPr lang="en-US" sz="1800" b="1" dirty="0"/>
              <a:t> </a:t>
            </a:r>
            <a:r>
              <a:rPr lang="en-US" sz="1800" b="1" dirty="0" err="1"/>
              <a:t>naimisissa</a:t>
            </a:r>
            <a:r>
              <a:rPr lang="en-US" sz="1800" b="1" dirty="0"/>
              <a:t>? </a:t>
            </a:r>
          </a:p>
        </p:txBody>
      </p:sp>
      <p:pic>
        <p:nvPicPr>
          <p:cNvPr id="2050" name="Picture 2" descr="Syksyn parhaat matkakohteet Suomessa - Kerran elämässä">
            <a:extLst>
              <a:ext uri="{FF2B5EF4-FFF2-40B4-BE49-F238E27FC236}">
                <a16:creationId xmlns:a16="http://schemas.microsoft.com/office/drawing/2014/main" id="{425EBC83-9302-47EA-8B8D-EA86CD8B4B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" r="30278" b="-3"/>
          <a:stretch/>
        </p:blipFill>
        <p:spPr bwMode="auto">
          <a:xfrm>
            <a:off x="7646838" y="1980775"/>
            <a:ext cx="3748858" cy="363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Rectangle 2056">
            <a:extLst>
              <a:ext uri="{FF2B5EF4-FFF2-40B4-BE49-F238E27FC236}">
                <a16:creationId xmlns:a16="http://schemas.microsoft.com/office/drawing/2014/main" id="{30563404-8DA1-408B-B56C-EF5733DAA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58">
            <a:extLst>
              <a:ext uri="{FF2B5EF4-FFF2-40B4-BE49-F238E27FC236}">
                <a16:creationId xmlns:a16="http://schemas.microsoft.com/office/drawing/2014/main" id="{931CC731-E2EC-4834-B848-101CC2756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tx2">
                  <a:lumMod val="50000"/>
                  <a:lumOff val="50000"/>
                  <a:alpha val="3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7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622C-CA30-9F43-4409-28B653A56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Viikonpäivät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43A33-2C49-B5A0-BBE9-4C02214F7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Maanantai</a:t>
            </a:r>
            <a:endParaRPr lang="en-US" dirty="0"/>
          </a:p>
          <a:p>
            <a:r>
              <a:rPr lang="en-US" dirty="0" err="1"/>
              <a:t>Tiistai</a:t>
            </a:r>
            <a:endParaRPr lang="en-US" dirty="0"/>
          </a:p>
          <a:p>
            <a:r>
              <a:rPr lang="en-US" dirty="0" err="1"/>
              <a:t>Keskiviikko</a:t>
            </a:r>
            <a:endParaRPr lang="en-US" dirty="0"/>
          </a:p>
          <a:p>
            <a:r>
              <a:rPr lang="en-US" dirty="0" err="1"/>
              <a:t>Torstai</a:t>
            </a:r>
            <a:endParaRPr lang="en-US" dirty="0"/>
          </a:p>
          <a:p>
            <a:r>
              <a:rPr lang="en-US" dirty="0" err="1"/>
              <a:t>Perjantai</a:t>
            </a:r>
            <a:endParaRPr lang="en-US" dirty="0"/>
          </a:p>
          <a:p>
            <a:r>
              <a:rPr lang="en-US" dirty="0" err="1"/>
              <a:t>Lauantai</a:t>
            </a:r>
            <a:endParaRPr lang="en-US" dirty="0"/>
          </a:p>
          <a:p>
            <a:r>
              <a:rPr lang="en-US" dirty="0" err="1"/>
              <a:t>Sunnuntai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76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1FF13-4CB5-630E-FC5F-6FF28EC5D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74656"/>
            <a:ext cx="10241280" cy="4996960"/>
          </a:xfrm>
        </p:spPr>
        <p:txBody>
          <a:bodyPr/>
          <a:lstStyle/>
          <a:p>
            <a:r>
              <a:rPr lang="en-US" dirty="0" err="1"/>
              <a:t>Aurinko</a:t>
            </a:r>
            <a:endParaRPr lang="en-US" dirty="0"/>
          </a:p>
          <a:p>
            <a:r>
              <a:rPr lang="en-US" dirty="0"/>
              <a:t>Kuu</a:t>
            </a:r>
          </a:p>
          <a:p>
            <a:r>
              <a:rPr lang="en-US" dirty="0" err="1"/>
              <a:t>Tähti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5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4425" y="120060"/>
            <a:ext cx="8229600" cy="70861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Kysymyssanat: tee kysymykset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4350" y="952500"/>
            <a:ext cx="11582400" cy="5785440"/>
          </a:xfrm>
        </p:spPr>
        <p:txBody>
          <a:bodyPr>
            <a:normAutofit/>
          </a:bodyPr>
          <a:lstStyle/>
          <a:p>
            <a:pPr algn="l"/>
            <a:r>
              <a:rPr lang="fi-FI" b="0" i="0" dirty="0">
                <a:effectLst/>
                <a:latin typeface="-apple-system"/>
              </a:rPr>
              <a:t>MIKÄ?                                           Oletko?</a:t>
            </a:r>
          </a:p>
          <a:p>
            <a:pPr algn="l"/>
            <a:r>
              <a:rPr lang="fi-FI" b="0" i="0" dirty="0">
                <a:effectLst/>
                <a:latin typeface="-apple-system"/>
              </a:rPr>
              <a:t>MISSÄ?                                          Puhutko?</a:t>
            </a:r>
          </a:p>
          <a:p>
            <a:pPr algn="l"/>
            <a:r>
              <a:rPr lang="fi-FI" b="0" i="0" dirty="0">
                <a:effectLst/>
                <a:latin typeface="-apple-system"/>
              </a:rPr>
              <a:t>MINKÄ MAALAINEN?                 Asutko?</a:t>
            </a:r>
          </a:p>
          <a:p>
            <a:pPr algn="l"/>
            <a:r>
              <a:rPr lang="fi-FI" b="0" i="0" dirty="0">
                <a:effectLst/>
                <a:latin typeface="-apple-system"/>
              </a:rPr>
              <a:t>MITÄ?   </a:t>
            </a:r>
          </a:p>
          <a:p>
            <a:pPr algn="l"/>
            <a:r>
              <a:rPr lang="fi-FI" dirty="0">
                <a:latin typeface="-apple-system"/>
              </a:rPr>
              <a:t>KUKA?</a:t>
            </a:r>
            <a:r>
              <a:rPr lang="fi-FI" b="0" i="0" dirty="0">
                <a:effectLst/>
                <a:latin typeface="-apple-system"/>
              </a:rPr>
              <a:t>                                         </a:t>
            </a:r>
          </a:p>
          <a:p>
            <a:pPr algn="l"/>
            <a:r>
              <a:rPr lang="fi-FI" b="0" i="0" dirty="0">
                <a:effectLst/>
                <a:latin typeface="-apple-system"/>
              </a:rPr>
              <a:t>KUINKA VANHA?</a:t>
            </a:r>
          </a:p>
          <a:p>
            <a:pPr algn="l"/>
            <a:r>
              <a:rPr lang="fi-FI" dirty="0">
                <a:latin typeface="-apple-system"/>
              </a:rPr>
              <a:t>KENEN?</a:t>
            </a:r>
          </a:p>
          <a:p>
            <a:pPr algn="l"/>
            <a:r>
              <a:rPr lang="fi-FI" b="0" i="0" dirty="0">
                <a:effectLst/>
                <a:latin typeface="-apple-system"/>
              </a:rPr>
              <a:t>MIKSI?</a:t>
            </a:r>
          </a:p>
          <a:p>
            <a:pPr algn="l"/>
            <a:r>
              <a:rPr lang="fi-FI" dirty="0">
                <a:latin typeface="-apple-system"/>
              </a:rPr>
              <a:t>MINKÄ IKÄINEN?</a:t>
            </a:r>
            <a:endParaRPr lang="fi-FI" b="0" i="0" dirty="0">
              <a:effectLst/>
              <a:latin typeface="-apple-system"/>
            </a:endParaRPr>
          </a:p>
          <a:p>
            <a:pPr marL="0" indent="0" algn="l">
              <a:buNone/>
            </a:pPr>
            <a:endParaRPr lang="fi-FI" b="0" i="0" dirty="0">
              <a:effectLst/>
              <a:latin typeface="-apple-system"/>
            </a:endParaRPr>
          </a:p>
          <a:p>
            <a:pPr marL="0" indent="0">
              <a:buNone/>
            </a:pPr>
            <a:endParaRPr lang="fi-FI" u="sng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 descr="9. LUOKKA: KIRJALLISUUSHISTORIAN PARITYÖ |">
            <a:extLst>
              <a:ext uri="{FF2B5EF4-FFF2-40B4-BE49-F238E27FC236}">
                <a16:creationId xmlns:a16="http://schemas.microsoft.com/office/drawing/2014/main" id="{0B8B107A-571F-42A5-BC7E-EB07F9460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120060"/>
            <a:ext cx="2129790" cy="15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0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4425" y="120060"/>
            <a:ext cx="8229600" cy="70861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Kuuntele ja toista!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4350" y="952500"/>
            <a:ext cx="11582400" cy="5785440"/>
          </a:xfrm>
        </p:spPr>
        <p:txBody>
          <a:bodyPr>
            <a:normAutofit lnSpcReduction="10000"/>
          </a:bodyPr>
          <a:lstStyle/>
          <a:p>
            <a:pPr algn="l"/>
            <a:r>
              <a:rPr lang="fi-FI" b="0" i="0" dirty="0" err="1">
                <a:effectLst/>
                <a:latin typeface="-apple-system"/>
              </a:rPr>
              <a:t>Mun</a:t>
            </a:r>
            <a:r>
              <a:rPr lang="fi-FI" b="0" i="0" dirty="0">
                <a:effectLst/>
                <a:latin typeface="-apple-system"/>
              </a:rPr>
              <a:t> äiti on kotona.</a:t>
            </a:r>
          </a:p>
          <a:p>
            <a:pPr algn="l"/>
            <a:r>
              <a:rPr lang="fi-FI" dirty="0">
                <a:latin typeface="-apple-system"/>
              </a:rPr>
              <a:t>Olen väsynyt (</a:t>
            </a:r>
            <a:r>
              <a:rPr lang="fi-FI" dirty="0" err="1">
                <a:latin typeface="-apple-system"/>
              </a:rPr>
              <a:t>tired</a:t>
            </a:r>
            <a:r>
              <a:rPr lang="fi-FI" dirty="0">
                <a:latin typeface="-apple-system"/>
              </a:rPr>
              <a:t>).</a:t>
            </a:r>
          </a:p>
          <a:p>
            <a:pPr algn="l"/>
            <a:r>
              <a:rPr lang="fi-FI" b="0" i="0" dirty="0">
                <a:effectLst/>
                <a:latin typeface="-apple-system"/>
              </a:rPr>
              <a:t>Käyn kaupassa joka päivä.</a:t>
            </a:r>
          </a:p>
          <a:p>
            <a:pPr algn="l"/>
            <a:r>
              <a:rPr lang="fi-FI" b="0" i="0" dirty="0">
                <a:effectLst/>
                <a:latin typeface="-apple-system"/>
              </a:rPr>
              <a:t>Käytkö </a:t>
            </a:r>
            <a:r>
              <a:rPr lang="fi-FI" b="0" i="0" dirty="0" err="1">
                <a:effectLst/>
                <a:latin typeface="-apple-system"/>
              </a:rPr>
              <a:t>sä</a:t>
            </a:r>
            <a:r>
              <a:rPr lang="fi-FI" b="0" i="0" dirty="0">
                <a:effectLst/>
                <a:latin typeface="-apple-system"/>
              </a:rPr>
              <a:t> kaupassa joka päivä?</a:t>
            </a:r>
          </a:p>
          <a:p>
            <a:pPr algn="l"/>
            <a:r>
              <a:rPr lang="fi-FI" dirty="0">
                <a:latin typeface="-apple-system"/>
              </a:rPr>
              <a:t>Mulla on suomalainen ystävä.</a:t>
            </a:r>
          </a:p>
          <a:p>
            <a:pPr algn="l"/>
            <a:r>
              <a:rPr lang="fi-FI" b="0" i="0" dirty="0">
                <a:effectLst/>
                <a:latin typeface="-apple-system"/>
              </a:rPr>
              <a:t>Syön joskus pitsaa.</a:t>
            </a:r>
          </a:p>
          <a:p>
            <a:pPr algn="l"/>
            <a:r>
              <a:rPr lang="fi-FI" b="0" i="0" dirty="0">
                <a:effectLst/>
                <a:latin typeface="-apple-system"/>
              </a:rPr>
              <a:t>Kello on kymmenen.</a:t>
            </a:r>
          </a:p>
          <a:p>
            <a:pPr algn="l"/>
            <a:r>
              <a:rPr lang="fi-FI" dirty="0">
                <a:latin typeface="-apple-system"/>
              </a:rPr>
              <a:t>Yöllä en opiskele. </a:t>
            </a:r>
          </a:p>
          <a:p>
            <a:pPr algn="l"/>
            <a:r>
              <a:rPr lang="fi-FI" b="0" i="0" dirty="0">
                <a:effectLst/>
                <a:latin typeface="-apple-system"/>
              </a:rPr>
              <a:t>En käy kaupassa yöllä.</a:t>
            </a:r>
          </a:p>
          <a:p>
            <a:pPr algn="l"/>
            <a:r>
              <a:rPr lang="fi-FI" b="0" i="0" dirty="0">
                <a:effectLst/>
                <a:latin typeface="-apple-system"/>
              </a:rPr>
              <a:t>Me käymme Helsingissä viikonloppuna.                               </a:t>
            </a:r>
          </a:p>
          <a:p>
            <a:pPr marL="0" indent="0">
              <a:buNone/>
            </a:pPr>
            <a:endParaRPr lang="fi-FI" u="sng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 descr="9. LUOKKA: KIRJALLISUUSHISTORIAN PARITYÖ |">
            <a:extLst>
              <a:ext uri="{FF2B5EF4-FFF2-40B4-BE49-F238E27FC236}">
                <a16:creationId xmlns:a16="http://schemas.microsoft.com/office/drawing/2014/main" id="{0B8B107A-571F-42A5-BC7E-EB07F9460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120060"/>
            <a:ext cx="2129790" cy="15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76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DBBE-4FF8-41A7-9BF5-96FABD9A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" y="125730"/>
            <a:ext cx="8896812" cy="525780"/>
          </a:xfrm>
        </p:spPr>
        <p:txBody>
          <a:bodyPr>
            <a:normAutofit fontScale="90000"/>
          </a:bodyPr>
          <a:lstStyle/>
          <a:p>
            <a:r>
              <a:rPr lang="en-US" dirty="0"/>
              <a:t>Tee ko/</a:t>
            </a:r>
            <a:r>
              <a:rPr lang="en-US" dirty="0" err="1"/>
              <a:t>kö</a:t>
            </a:r>
            <a:r>
              <a:rPr lang="en-US" dirty="0"/>
              <a:t> </a:t>
            </a:r>
            <a:r>
              <a:rPr lang="en-US" dirty="0" err="1"/>
              <a:t>kysymys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9A129-1C63-4BA1-B691-54872A1E6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30" y="818577"/>
            <a:ext cx="10767060" cy="5913693"/>
          </a:xfrm>
        </p:spPr>
        <p:txBody>
          <a:bodyPr>
            <a:normAutofit/>
          </a:bodyPr>
          <a:lstStyle/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 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Hei! Miten menee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(Ihan) hyvin….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fi-FI" sz="2400" b="0" i="0" u="none" strike="noStrike" baseline="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 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Ole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tko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väsynyt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Joo, 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olen/</a:t>
            </a:r>
            <a:r>
              <a:rPr lang="fi-FI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oon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/ </a:t>
            </a:r>
            <a:r>
              <a:rPr lang="fi-FI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En </a:t>
            </a:r>
            <a:r>
              <a:rPr lang="fi-FI" sz="24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ole/</a:t>
            </a:r>
            <a:r>
              <a:rPr lang="fi-FI" sz="240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oo</a:t>
            </a:r>
            <a:r>
              <a:rPr lang="fi-FI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. 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 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Juo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tko teetä aamulla?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Kyllä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juon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/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En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juo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.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Mä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juon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kahvia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…     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4. 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Syöt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kö usein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 suklaata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?                                              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Syön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/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En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syö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.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5.  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Käyt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kö kaupa</a:t>
            </a:r>
            <a:r>
              <a:rPr lang="fi-FI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ssa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 joka päivä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? (</a:t>
            </a:r>
            <a:r>
              <a:rPr lang="fi-FI" sz="2400" b="0" i="1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fi-FI" sz="2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käy</a:t>
            </a:r>
            <a:r>
              <a:rPr lang="fi-FI" sz="2400" b="0" i="1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dä</a:t>
            </a:r>
            <a:r>
              <a:rPr lang="fi-FI" sz="2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+ -</a:t>
            </a:r>
            <a:r>
              <a:rPr lang="fi-FI" sz="24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ssa</a:t>
            </a:r>
            <a:r>
              <a:rPr lang="fi-FI" sz="2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fi-FI" sz="2400" b="0" i="1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r>
              <a:rPr lang="fi-FI" sz="2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käytt</a:t>
            </a:r>
            <a:r>
              <a:rPr lang="fi-FI" sz="2400" b="0" i="1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ää</a:t>
            </a:r>
            <a:r>
              <a:rPr lang="fi-FI" sz="2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+ -a / -ä)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Joo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käyn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/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En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käy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.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Minä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käyn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viikonloppuna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…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6. Opiskeletko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suomea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? 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Kyllä. Intensiivikurssi on …</a:t>
            </a:r>
            <a:r>
              <a:rPr lang="fi-FI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na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 ja …</a:t>
            </a:r>
            <a:r>
              <a:rPr lang="fi-FI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na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fi-FI" sz="2400" b="0" i="0" u="none" strike="noStrike" baseline="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A33B7F-2474-43B6-8520-D138B0323F15}"/>
              </a:ext>
            </a:extLst>
          </p:cNvPr>
          <p:cNvSpPr/>
          <p:nvPr/>
        </p:nvSpPr>
        <p:spPr>
          <a:xfrm>
            <a:off x="7223759" y="125730"/>
            <a:ext cx="3904067" cy="42027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Reaktiot: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okei,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joo,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600" b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aijaa</a:t>
            </a:r>
            <a: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b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Entä </a:t>
            </a:r>
            <a:r>
              <a:rPr lang="fi-FI" sz="3600" b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sä</a:t>
            </a:r>
            <a: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fi-FI" sz="3600" b="1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58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EA857-7A3D-4210-8832-986FF08A8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1840"/>
          </a:xfrm>
        </p:spPr>
        <p:txBody>
          <a:bodyPr/>
          <a:lstStyle/>
          <a:p>
            <a:r>
              <a:rPr lang="en-US" dirty="0"/>
              <a:t>Verbityypit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BFE18-0D9F-4710-98C2-8ACFA7A3F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210" y="1324542"/>
            <a:ext cx="9917094" cy="52197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800" dirty="0"/>
              <a:t>Minä (katsoa) </a:t>
            </a:r>
            <a:r>
              <a:rPr lang="fi-FI" sz="2800" dirty="0">
                <a:solidFill>
                  <a:srgbClr val="FF0000"/>
                </a:solidFill>
              </a:rPr>
              <a:t>katson</a:t>
            </a:r>
            <a:r>
              <a:rPr lang="fi-FI" sz="2800" dirty="0"/>
              <a:t> telkkaria illalla.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Sinä (puhua) </a:t>
            </a:r>
            <a:r>
              <a:rPr lang="fi-FI" sz="2800" dirty="0">
                <a:solidFill>
                  <a:srgbClr val="FF0000"/>
                </a:solidFill>
              </a:rPr>
              <a:t>puhut</a:t>
            </a:r>
            <a:r>
              <a:rPr lang="fi-FI" sz="2800" dirty="0"/>
              <a:t> suomea ja englantia.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Isabel (laulaa, neg.) </a:t>
            </a:r>
            <a:r>
              <a:rPr lang="fi-FI" sz="2800" dirty="0">
                <a:solidFill>
                  <a:srgbClr val="FF0000"/>
                </a:solidFill>
              </a:rPr>
              <a:t>ei laula </a:t>
            </a:r>
            <a:r>
              <a:rPr lang="fi-FI" sz="2800" dirty="0"/>
              <a:t>konsertissa.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Bussi (lähteä) </a:t>
            </a:r>
            <a:r>
              <a:rPr lang="fi-FI" sz="2800" dirty="0">
                <a:solidFill>
                  <a:srgbClr val="FF0000"/>
                </a:solidFill>
              </a:rPr>
              <a:t>lähtee</a:t>
            </a:r>
            <a:r>
              <a:rPr lang="fi-FI" sz="2800" dirty="0"/>
              <a:t> klo 13.00.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Me (kysyä, neg.) </a:t>
            </a:r>
            <a:r>
              <a:rPr lang="fi-FI" sz="2800" dirty="0">
                <a:solidFill>
                  <a:srgbClr val="FF0000"/>
                </a:solidFill>
              </a:rPr>
              <a:t>emme kysy </a:t>
            </a:r>
            <a:r>
              <a:rPr lang="fi-FI" sz="2800" dirty="0"/>
              <a:t>kysymystä.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Te (juoda) </a:t>
            </a:r>
            <a:r>
              <a:rPr lang="fi-FI" sz="2800" dirty="0">
                <a:solidFill>
                  <a:srgbClr val="FF0000"/>
                </a:solidFill>
              </a:rPr>
              <a:t>juotte</a:t>
            </a:r>
            <a:r>
              <a:rPr lang="fi-FI" sz="2800" dirty="0"/>
              <a:t> kahvia aamulla.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Alex (syödä, neg.) </a:t>
            </a:r>
            <a:r>
              <a:rPr lang="fi-FI" sz="2800" dirty="0">
                <a:solidFill>
                  <a:srgbClr val="FF0000"/>
                </a:solidFill>
              </a:rPr>
              <a:t>ei syö </a:t>
            </a:r>
            <a:r>
              <a:rPr lang="fi-FI" sz="2800" dirty="0"/>
              <a:t>aamupalaa.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Minä (tuoda) </a:t>
            </a:r>
            <a:r>
              <a:rPr lang="fi-FI" sz="2800" dirty="0">
                <a:solidFill>
                  <a:srgbClr val="FF0000"/>
                </a:solidFill>
              </a:rPr>
              <a:t>tuon</a:t>
            </a:r>
            <a:r>
              <a:rPr lang="fi-FI" sz="2800" dirty="0"/>
              <a:t> sinulle kirjan.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 err="1"/>
              <a:t>Nauman</a:t>
            </a:r>
            <a:r>
              <a:rPr lang="fi-FI" sz="2800" dirty="0"/>
              <a:t> ja </a:t>
            </a:r>
            <a:r>
              <a:rPr lang="fi-FI" sz="2800" dirty="0" err="1"/>
              <a:t>Tabish</a:t>
            </a:r>
            <a:r>
              <a:rPr lang="fi-FI" sz="2800" dirty="0"/>
              <a:t> (viedä) </a:t>
            </a:r>
            <a:r>
              <a:rPr lang="fi-FI" sz="2800" dirty="0">
                <a:solidFill>
                  <a:srgbClr val="FF0000"/>
                </a:solidFill>
              </a:rPr>
              <a:t>vievät</a:t>
            </a:r>
            <a:r>
              <a:rPr lang="fi-FI" sz="2800" dirty="0"/>
              <a:t> kirjat kirjastoon.</a:t>
            </a:r>
          </a:p>
        </p:txBody>
      </p:sp>
      <p:pic>
        <p:nvPicPr>
          <p:cNvPr id="4" name="Picture 2" descr="9. LUOKKA: KIRJALLISUUSHISTORIAN PARITYÖ |">
            <a:extLst>
              <a:ext uri="{FF2B5EF4-FFF2-40B4-BE49-F238E27FC236}">
                <a16:creationId xmlns:a16="http://schemas.microsoft.com/office/drawing/2014/main" id="{98C34B6B-6345-4C45-B587-4C295A951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561" y="313758"/>
            <a:ext cx="1448105" cy="104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16902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radientRiseVTI">
  <a:themeElements>
    <a:clrScheme name="AnalogousFromLightSeed_2SEEDS">
      <a:dk1>
        <a:srgbClr val="000000"/>
      </a:dk1>
      <a:lt1>
        <a:srgbClr val="FFFFFF"/>
      </a:lt1>
      <a:dk2>
        <a:srgbClr val="243541"/>
      </a:dk2>
      <a:lt2>
        <a:srgbClr val="E8E3E2"/>
      </a:lt2>
      <a:accent1>
        <a:srgbClr val="79AAB1"/>
      </a:accent1>
      <a:accent2>
        <a:srgbClr val="81AA9E"/>
      </a:accent2>
      <a:accent3>
        <a:srgbClr val="8BA3C0"/>
      </a:accent3>
      <a:accent4>
        <a:srgbClr val="BA7F95"/>
      </a:accent4>
      <a:accent5>
        <a:srgbClr val="C59694"/>
      </a:accent5>
      <a:accent6>
        <a:srgbClr val="BA9A7F"/>
      </a:accent6>
      <a:hlink>
        <a:srgbClr val="AE7269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7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822</Words>
  <Application>Microsoft Office PowerPoint</Application>
  <PresentationFormat>Widescreen</PresentationFormat>
  <Paragraphs>158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-apple-system</vt:lpstr>
      <vt:lpstr>Arial</vt:lpstr>
      <vt:lpstr>Avenir Next LT Pro</vt:lpstr>
      <vt:lpstr>Calibri</vt:lpstr>
      <vt:lpstr>Century Gothic</vt:lpstr>
      <vt:lpstr>Gill Sans Nova</vt:lpstr>
      <vt:lpstr>Neue Haas Grotesk Text Pro</vt:lpstr>
      <vt:lpstr>Segoe UI</vt:lpstr>
      <vt:lpstr>Trebuchet MS</vt:lpstr>
      <vt:lpstr>Wingdings 3</vt:lpstr>
      <vt:lpstr>AccentBoxVTI</vt:lpstr>
      <vt:lpstr>Office-teema</vt:lpstr>
      <vt:lpstr>GradientRiseVTI</vt:lpstr>
      <vt:lpstr>Facet</vt:lpstr>
      <vt:lpstr>Facet</vt:lpstr>
      <vt:lpstr>Facet</vt:lpstr>
      <vt:lpstr>Facet</vt:lpstr>
      <vt:lpstr>Oikein  hyvää huomenta kaikki!</vt:lpstr>
      <vt:lpstr>Tänään/ maanantaina 13.1.</vt:lpstr>
      <vt:lpstr>Alkulämmittely</vt:lpstr>
      <vt:lpstr>Viikonpäivät</vt:lpstr>
      <vt:lpstr>PowerPoint Presentation</vt:lpstr>
      <vt:lpstr> Kysymyssanat: tee kysymykset </vt:lpstr>
      <vt:lpstr> Kuuntele ja toista! </vt:lpstr>
      <vt:lpstr>Tee ko/kö kysymys!</vt:lpstr>
      <vt:lpstr>Verbityypit</vt:lpstr>
      <vt:lpstr>Verbityypit</vt:lpstr>
      <vt:lpstr>Lue teksti sivulla 37 ja vastaa kysymyksiin.</vt:lpstr>
      <vt:lpstr>Lue teksti ja vastaa kysymyksiin.</vt:lpstr>
      <vt:lpstr>PowerPoint Presentation</vt:lpstr>
      <vt:lpstr>Kysy ja parisi vastaa!</vt:lpstr>
      <vt:lpstr>PowerPoint Presentation</vt:lpstr>
      <vt:lpstr>PowerPoint Presentation</vt:lpstr>
      <vt:lpstr>PowerPoint Presentation</vt:lpstr>
      <vt:lpstr>Kirjan tehtävät </vt:lpstr>
      <vt:lpstr>2. Video and Self-evaluation (itsearviointi) (dedis = deadline ensi maanantai 20.11.)  MyCourses (detailed instructions) Palautus 20.11.</vt:lpstr>
      <vt:lpstr>PowerPoint Presentation</vt:lpstr>
      <vt:lpstr>PowerPoint Presentation</vt:lpstr>
      <vt:lpstr>Kotona/At home Kirjassa/ in the book</vt:lpstr>
      <vt:lpstr>Kotona/At home MyCourses</vt:lpstr>
      <vt:lpstr>Hyvää päivänjatkoa!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Oikein  hyvää iltapäivää kaikki!</dc:title>
  <dc:creator>Jäppinen Emese</dc:creator>
  <cp:lastModifiedBy>Keränen Anja</cp:lastModifiedBy>
  <cp:revision>38</cp:revision>
  <dcterms:created xsi:type="dcterms:W3CDTF">2022-09-26T07:18:40Z</dcterms:created>
  <dcterms:modified xsi:type="dcterms:W3CDTF">2023-11-13T09:52:40Z</dcterms:modified>
</cp:coreProperties>
</file>