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3" r:id="rId2"/>
    <p:sldMasterId id="2147483733" r:id="rId3"/>
  </p:sldMasterIdLst>
  <p:notesMasterIdLst>
    <p:notesMasterId r:id="rId29"/>
  </p:notesMasterIdLst>
  <p:handoutMasterIdLst>
    <p:handoutMasterId r:id="rId30"/>
  </p:handoutMasterIdLst>
  <p:sldIdLst>
    <p:sldId id="282" r:id="rId4"/>
    <p:sldId id="329" r:id="rId5"/>
    <p:sldId id="357" r:id="rId6"/>
    <p:sldId id="300" r:id="rId7"/>
    <p:sldId id="293" r:id="rId8"/>
    <p:sldId id="374" r:id="rId9"/>
    <p:sldId id="331" r:id="rId10"/>
    <p:sldId id="327" r:id="rId11"/>
    <p:sldId id="295" r:id="rId12"/>
    <p:sldId id="32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Lst>
  <p:sldSz cx="9144000" cy="6858000" type="screen4x3"/>
  <p:notesSz cx="6811963" cy="9942513"/>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3EA22F-C0E5-555B-3ADB-89C028855800}" name="Toivanen Otto" initials="TO" userId="Toivanen Otto"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79FDE-5F9E-4CBC-86CF-356B38FAA010}" v="19" dt="2023-08-30T08:41:30.938"/>
    <p1510:client id="{EA11D53C-343C-4AA2-A6C5-A400AAF74EA8}" v="4" dt="2023-08-23T12:28:11.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0958" autoAdjust="0"/>
  </p:normalViewPr>
  <p:slideViewPr>
    <p:cSldViewPr>
      <p:cViewPr>
        <p:scale>
          <a:sx n="83" d="100"/>
          <a:sy n="83" d="100"/>
        </p:scale>
        <p:origin x="1020" y="3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p:cViewPr>
        <p:scale>
          <a:sx n="80" d="100"/>
          <a:sy n="80" d="100"/>
        </p:scale>
        <p:origin x="2092" y="-2044"/>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5.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jo Herrala" clId="Web-{EA11D53C-343C-4AA2-A6C5-A400AAF74EA8}"/>
    <pc:docChg chg="modSld">
      <pc:chgData name="Reijo Herrala" userId="" providerId="" clId="Web-{EA11D53C-343C-4AA2-A6C5-A400AAF74EA8}" dt="2023-08-23T12:28:08.935" v="2" actId="20577"/>
      <pc:docMkLst>
        <pc:docMk/>
      </pc:docMkLst>
      <pc:sldChg chg="modSp">
        <pc:chgData name="Reijo Herrala" userId="" providerId="" clId="Web-{EA11D53C-343C-4AA2-A6C5-A400AAF74EA8}" dt="2023-08-23T12:28:08.935" v="2" actId="20577"/>
        <pc:sldMkLst>
          <pc:docMk/>
          <pc:sldMk cId="3191791527" sldId="357"/>
        </pc:sldMkLst>
        <pc:spChg chg="mod">
          <ac:chgData name="Reijo Herrala" userId="" providerId="" clId="Web-{EA11D53C-343C-4AA2-A6C5-A400AAF74EA8}" dt="2023-08-23T12:28:08.935" v="2" actId="20577"/>
          <ac:spMkLst>
            <pc:docMk/>
            <pc:sldMk cId="3191791527" sldId="357"/>
            <ac:spMk id="3" creationId="{00000000-0000-0000-0000-000000000000}"/>
          </ac:spMkLst>
        </pc:spChg>
      </pc:sldChg>
    </pc:docChg>
  </pc:docChgLst>
  <pc:docChgLst>
    <pc:chgData name="Reijo Herrala" clId="Web-{E2679FDE-5F9E-4CBC-86CF-356B38FAA010}"/>
    <pc:docChg chg="addSld delSld addMainMaster">
      <pc:chgData name="Reijo Herrala" userId="" providerId="" clId="Web-{E2679FDE-5F9E-4CBC-86CF-356B38FAA010}" dt="2023-08-30T08:41:30.938" v="18"/>
      <pc:docMkLst>
        <pc:docMk/>
      </pc:docMkLst>
      <pc:sldChg chg="new del">
        <pc:chgData name="Reijo Herrala" userId="" providerId="" clId="Web-{E2679FDE-5F9E-4CBC-86CF-356B38FAA010}" dt="2023-08-30T08:40:17.233" v="4"/>
        <pc:sldMkLst>
          <pc:docMk/>
          <pc:sldMk cId="1057872042" sldId="358"/>
        </pc:sldMkLst>
      </pc:sldChg>
      <pc:sldChg chg="new del">
        <pc:chgData name="Reijo Herrala" userId="" providerId="" clId="Web-{E2679FDE-5F9E-4CBC-86CF-356B38FAA010}" dt="2023-08-30T08:38:21.730" v="1"/>
        <pc:sldMkLst>
          <pc:docMk/>
          <pc:sldMk cId="2154291858" sldId="358"/>
        </pc:sldMkLst>
      </pc:sldChg>
      <pc:sldChg chg="add">
        <pc:chgData name="Reijo Herrala" userId="" providerId="" clId="Web-{E2679FDE-5F9E-4CBC-86CF-356B38FAA010}" dt="2023-08-30T08:40:10.733" v="3"/>
        <pc:sldMkLst>
          <pc:docMk/>
          <pc:sldMk cId="1845438502" sldId="359"/>
        </pc:sldMkLst>
      </pc:sldChg>
      <pc:sldChg chg="add">
        <pc:chgData name="Reijo Herrala" userId="" providerId="" clId="Web-{E2679FDE-5F9E-4CBC-86CF-356B38FAA010}" dt="2023-08-30T08:40:22.217" v="5"/>
        <pc:sldMkLst>
          <pc:docMk/>
          <pc:sldMk cId="2213052625" sldId="360"/>
        </pc:sldMkLst>
      </pc:sldChg>
      <pc:sldChg chg="add">
        <pc:chgData name="Reijo Herrala" userId="" providerId="" clId="Web-{E2679FDE-5F9E-4CBC-86CF-356B38FAA010}" dt="2023-08-30T08:40:28.140" v="6"/>
        <pc:sldMkLst>
          <pc:docMk/>
          <pc:sldMk cId="3839919058" sldId="361"/>
        </pc:sldMkLst>
      </pc:sldChg>
      <pc:sldChg chg="add">
        <pc:chgData name="Reijo Herrala" userId="" providerId="" clId="Web-{E2679FDE-5F9E-4CBC-86CF-356B38FAA010}" dt="2023-08-30T08:40:36.796" v="7"/>
        <pc:sldMkLst>
          <pc:docMk/>
          <pc:sldMk cId="412134843" sldId="362"/>
        </pc:sldMkLst>
      </pc:sldChg>
      <pc:sldChg chg="add">
        <pc:chgData name="Reijo Herrala" userId="" providerId="" clId="Web-{E2679FDE-5F9E-4CBC-86CF-356B38FAA010}" dt="2023-08-30T08:40:41.905" v="8"/>
        <pc:sldMkLst>
          <pc:docMk/>
          <pc:sldMk cId="519079527" sldId="363"/>
        </pc:sldMkLst>
      </pc:sldChg>
      <pc:sldChg chg="add">
        <pc:chgData name="Reijo Herrala" userId="" providerId="" clId="Web-{E2679FDE-5F9E-4CBC-86CF-356B38FAA010}" dt="2023-08-30T08:40:46.734" v="9"/>
        <pc:sldMkLst>
          <pc:docMk/>
          <pc:sldMk cId="682919665" sldId="364"/>
        </pc:sldMkLst>
      </pc:sldChg>
      <pc:sldChg chg="add">
        <pc:chgData name="Reijo Herrala" userId="" providerId="" clId="Web-{E2679FDE-5F9E-4CBC-86CF-356B38FAA010}" dt="2023-08-30T08:40:51.999" v="10"/>
        <pc:sldMkLst>
          <pc:docMk/>
          <pc:sldMk cId="2247036816" sldId="365"/>
        </pc:sldMkLst>
      </pc:sldChg>
      <pc:sldChg chg="add">
        <pc:chgData name="Reijo Herrala" userId="" providerId="" clId="Web-{E2679FDE-5F9E-4CBC-86CF-356B38FAA010}" dt="2023-08-30T08:40:57.718" v="11"/>
        <pc:sldMkLst>
          <pc:docMk/>
          <pc:sldMk cId="1412402459" sldId="366"/>
        </pc:sldMkLst>
      </pc:sldChg>
      <pc:sldChg chg="add">
        <pc:chgData name="Reijo Herrala" userId="" providerId="" clId="Web-{E2679FDE-5F9E-4CBC-86CF-356B38FAA010}" dt="2023-08-30T08:41:02.578" v="12"/>
        <pc:sldMkLst>
          <pc:docMk/>
          <pc:sldMk cId="3252442230" sldId="367"/>
        </pc:sldMkLst>
      </pc:sldChg>
      <pc:sldChg chg="add">
        <pc:chgData name="Reijo Herrala" userId="" providerId="" clId="Web-{E2679FDE-5F9E-4CBC-86CF-356B38FAA010}" dt="2023-08-30T08:41:06.469" v="13"/>
        <pc:sldMkLst>
          <pc:docMk/>
          <pc:sldMk cId="3148559185" sldId="368"/>
        </pc:sldMkLst>
      </pc:sldChg>
      <pc:sldChg chg="add">
        <pc:chgData name="Reijo Herrala" userId="" providerId="" clId="Web-{E2679FDE-5F9E-4CBC-86CF-356B38FAA010}" dt="2023-08-30T08:41:11.422" v="14"/>
        <pc:sldMkLst>
          <pc:docMk/>
          <pc:sldMk cId="3183776114" sldId="369"/>
        </pc:sldMkLst>
      </pc:sldChg>
      <pc:sldChg chg="add">
        <pc:chgData name="Reijo Herrala" userId="" providerId="" clId="Web-{E2679FDE-5F9E-4CBC-86CF-356B38FAA010}" dt="2023-08-30T08:41:15.750" v="15"/>
        <pc:sldMkLst>
          <pc:docMk/>
          <pc:sldMk cId="716491423" sldId="370"/>
        </pc:sldMkLst>
      </pc:sldChg>
      <pc:sldChg chg="add">
        <pc:chgData name="Reijo Herrala" userId="" providerId="" clId="Web-{E2679FDE-5F9E-4CBC-86CF-356B38FAA010}" dt="2023-08-30T08:41:19.828" v="16"/>
        <pc:sldMkLst>
          <pc:docMk/>
          <pc:sldMk cId="2211258143" sldId="371"/>
        </pc:sldMkLst>
      </pc:sldChg>
      <pc:sldChg chg="add">
        <pc:chgData name="Reijo Herrala" userId="" providerId="" clId="Web-{E2679FDE-5F9E-4CBC-86CF-356B38FAA010}" dt="2023-08-30T08:41:26.344" v="17"/>
        <pc:sldMkLst>
          <pc:docMk/>
          <pc:sldMk cId="3419863837" sldId="372"/>
        </pc:sldMkLst>
      </pc:sldChg>
      <pc:sldChg chg="add">
        <pc:chgData name="Reijo Herrala" userId="" providerId="" clId="Web-{E2679FDE-5F9E-4CBC-86CF-356B38FAA010}" dt="2023-08-30T08:41:30.938" v="18"/>
        <pc:sldMkLst>
          <pc:docMk/>
          <pc:sldMk cId="4125293200" sldId="373"/>
        </pc:sldMkLst>
      </pc:sldChg>
      <pc:sldMasterChg chg="add addSldLayout">
        <pc:chgData name="Reijo Herrala" userId="" providerId="" clId="Web-{E2679FDE-5F9E-4CBC-86CF-356B38FAA010}" dt="2023-08-30T08:40:10.733" v="3"/>
        <pc:sldMasterMkLst>
          <pc:docMk/>
          <pc:sldMasterMk cId="2380666647" sldId="2147483733"/>
        </pc:sldMasterMkLst>
        <pc:sldLayoutChg chg="add">
          <pc:chgData name="Reijo Herrala" userId="" providerId="" clId="Web-{E2679FDE-5F9E-4CBC-86CF-356B38FAA010}" dt="2023-08-30T08:40:10.733" v="3"/>
          <pc:sldLayoutMkLst>
            <pc:docMk/>
            <pc:sldMasterMk cId="2380666647" sldId="2147483733"/>
            <pc:sldLayoutMk cId="885028704" sldId="2147483732"/>
          </pc:sldLayoutMkLst>
        </pc:sldLayoutChg>
        <pc:sldLayoutChg chg="add">
          <pc:chgData name="Reijo Herrala" userId="" providerId="" clId="Web-{E2679FDE-5F9E-4CBC-86CF-356B38FAA010}" dt="2023-08-30T08:40:10.733" v="3"/>
          <pc:sldLayoutMkLst>
            <pc:docMk/>
            <pc:sldMasterMk cId="2380666647" sldId="2147483733"/>
            <pc:sldLayoutMk cId="3914041506" sldId="2147483734"/>
          </pc:sldLayoutMkLst>
        </pc:sldLayoutChg>
        <pc:sldLayoutChg chg="add">
          <pc:chgData name="Reijo Herrala" userId="" providerId="" clId="Web-{E2679FDE-5F9E-4CBC-86CF-356B38FAA010}" dt="2023-08-30T08:40:10.733" v="3"/>
          <pc:sldLayoutMkLst>
            <pc:docMk/>
            <pc:sldMasterMk cId="2380666647" sldId="2147483733"/>
            <pc:sldLayoutMk cId="3192057998" sldId="2147483735"/>
          </pc:sldLayoutMkLst>
        </pc:sldLayoutChg>
        <pc:sldLayoutChg chg="add">
          <pc:chgData name="Reijo Herrala" userId="" providerId="" clId="Web-{E2679FDE-5F9E-4CBC-86CF-356B38FAA010}" dt="2023-08-30T08:40:10.733" v="3"/>
          <pc:sldLayoutMkLst>
            <pc:docMk/>
            <pc:sldMasterMk cId="2380666647" sldId="2147483733"/>
            <pc:sldLayoutMk cId="2297509943" sldId="2147483736"/>
          </pc:sldLayoutMkLst>
        </pc:sldLayoutChg>
        <pc:sldLayoutChg chg="add">
          <pc:chgData name="Reijo Herrala" userId="" providerId="" clId="Web-{E2679FDE-5F9E-4CBC-86CF-356B38FAA010}" dt="2023-08-30T08:40:10.733" v="3"/>
          <pc:sldLayoutMkLst>
            <pc:docMk/>
            <pc:sldMasterMk cId="2380666647" sldId="2147483733"/>
            <pc:sldLayoutMk cId="2798581277" sldId="2147483737"/>
          </pc:sldLayoutMkLst>
        </pc:sldLayoutChg>
        <pc:sldLayoutChg chg="add">
          <pc:chgData name="Reijo Herrala" userId="" providerId="" clId="Web-{E2679FDE-5F9E-4CBC-86CF-356B38FAA010}" dt="2023-08-30T08:40:10.733" v="3"/>
          <pc:sldLayoutMkLst>
            <pc:docMk/>
            <pc:sldMasterMk cId="2380666647" sldId="2147483733"/>
            <pc:sldLayoutMk cId="2476989728" sldId="2147483738"/>
          </pc:sldLayoutMkLst>
        </pc:sldLayoutChg>
        <pc:sldLayoutChg chg="add">
          <pc:chgData name="Reijo Herrala" userId="" providerId="" clId="Web-{E2679FDE-5F9E-4CBC-86CF-356B38FAA010}" dt="2023-08-30T08:40:10.733" v="3"/>
          <pc:sldLayoutMkLst>
            <pc:docMk/>
            <pc:sldMasterMk cId="2380666647" sldId="2147483733"/>
            <pc:sldLayoutMk cId="2591995883" sldId="2147483739"/>
          </pc:sldLayoutMkLst>
        </pc:sldLayoutChg>
        <pc:sldLayoutChg chg="add">
          <pc:chgData name="Reijo Herrala" userId="" providerId="" clId="Web-{E2679FDE-5F9E-4CBC-86CF-356B38FAA010}" dt="2023-08-30T08:40:10.733" v="3"/>
          <pc:sldLayoutMkLst>
            <pc:docMk/>
            <pc:sldMasterMk cId="2380666647" sldId="2147483733"/>
            <pc:sldLayoutMk cId="756877197" sldId="2147483740"/>
          </pc:sldLayoutMkLst>
        </pc:sldLayoutChg>
        <pc:sldLayoutChg chg="add">
          <pc:chgData name="Reijo Herrala" userId="" providerId="" clId="Web-{E2679FDE-5F9E-4CBC-86CF-356B38FAA010}" dt="2023-08-30T08:40:10.733" v="3"/>
          <pc:sldLayoutMkLst>
            <pc:docMk/>
            <pc:sldMasterMk cId="2380666647" sldId="2147483733"/>
            <pc:sldLayoutMk cId="180756873" sldId="2147483741"/>
          </pc:sldLayoutMkLst>
        </pc:sldLayoutChg>
        <pc:sldLayoutChg chg="add">
          <pc:chgData name="Reijo Herrala" userId="" providerId="" clId="Web-{E2679FDE-5F9E-4CBC-86CF-356B38FAA010}" dt="2023-08-30T08:40:10.733" v="3"/>
          <pc:sldLayoutMkLst>
            <pc:docMk/>
            <pc:sldMasterMk cId="2380666647" sldId="2147483733"/>
            <pc:sldLayoutMk cId="1777281204" sldId="2147483742"/>
          </pc:sldLayoutMkLst>
        </pc:sldLayoutChg>
        <pc:sldLayoutChg chg="add">
          <pc:chgData name="Reijo Herrala" userId="" providerId="" clId="Web-{E2679FDE-5F9E-4CBC-86CF-356B38FAA010}" dt="2023-08-30T08:40:10.733" v="3"/>
          <pc:sldLayoutMkLst>
            <pc:docMk/>
            <pc:sldMasterMk cId="2380666647" sldId="2147483733"/>
            <pc:sldLayoutMk cId="1590099709" sldId="2147483743"/>
          </pc:sldLayoutMkLst>
        </pc:sldLayoutChg>
        <pc:sldLayoutChg chg="add">
          <pc:chgData name="Reijo Herrala" userId="" providerId="" clId="Web-{E2679FDE-5F9E-4CBC-86CF-356B38FAA010}" dt="2023-08-30T08:40:10.733" v="3"/>
          <pc:sldLayoutMkLst>
            <pc:docMk/>
            <pc:sldMasterMk cId="2380666647" sldId="2147483733"/>
            <pc:sldLayoutMk cId="947237941" sldId="2147483744"/>
          </pc:sldLayoutMkLst>
        </pc:sldLayoutChg>
        <pc:sldLayoutChg chg="add">
          <pc:chgData name="Reijo Herrala" userId="" providerId="" clId="Web-{E2679FDE-5F9E-4CBC-86CF-356B38FAA010}" dt="2023-08-30T08:40:10.733" v="3"/>
          <pc:sldLayoutMkLst>
            <pc:docMk/>
            <pc:sldMasterMk cId="2380666647" sldId="2147483733"/>
            <pc:sldLayoutMk cId="1794723910" sldId="2147483745"/>
          </pc:sldLayoutMkLst>
        </pc:sldLayoutChg>
        <pc:sldLayoutChg chg="add">
          <pc:chgData name="Reijo Herrala" userId="" providerId="" clId="Web-{E2679FDE-5F9E-4CBC-86CF-356B38FAA010}" dt="2023-08-30T08:40:10.733" v="3"/>
          <pc:sldLayoutMkLst>
            <pc:docMk/>
            <pc:sldMasterMk cId="2380666647" sldId="2147483733"/>
            <pc:sldLayoutMk cId="1250681342" sldId="2147483746"/>
          </pc:sldLayoutMkLst>
        </pc:sldLayoutChg>
        <pc:sldLayoutChg chg="add">
          <pc:chgData name="Reijo Herrala" userId="" providerId="" clId="Web-{E2679FDE-5F9E-4CBC-86CF-356B38FAA010}" dt="2023-08-30T08:40:10.733" v="3"/>
          <pc:sldLayoutMkLst>
            <pc:docMk/>
            <pc:sldMasterMk cId="2380666647" sldId="2147483733"/>
            <pc:sldLayoutMk cId="4180551199" sldId="2147483747"/>
          </pc:sldLayoutMkLst>
        </pc:sldLayoutChg>
        <pc:sldLayoutChg chg="add">
          <pc:chgData name="Reijo Herrala" userId="" providerId="" clId="Web-{E2679FDE-5F9E-4CBC-86CF-356B38FAA010}" dt="2023-08-30T08:40:10.733" v="3"/>
          <pc:sldLayoutMkLst>
            <pc:docMk/>
            <pc:sldMasterMk cId="2380666647" sldId="2147483733"/>
            <pc:sldLayoutMk cId="651441713" sldId="2147483748"/>
          </pc:sldLayoutMkLst>
        </pc:sldLayoutChg>
        <pc:sldLayoutChg chg="add">
          <pc:chgData name="Reijo Herrala" userId="" providerId="" clId="Web-{E2679FDE-5F9E-4CBC-86CF-356B38FAA010}" dt="2023-08-30T08:40:10.733" v="3"/>
          <pc:sldLayoutMkLst>
            <pc:docMk/>
            <pc:sldMasterMk cId="2380666647" sldId="2147483733"/>
            <pc:sldLayoutMk cId="1226407605" sldId="2147483749"/>
          </pc:sldLayoutMkLst>
        </pc:sldLayoutChg>
        <pc:sldLayoutChg chg="add">
          <pc:chgData name="Reijo Herrala" userId="" providerId="" clId="Web-{E2679FDE-5F9E-4CBC-86CF-356B38FAA010}" dt="2023-08-30T08:40:10.733" v="3"/>
          <pc:sldLayoutMkLst>
            <pc:docMk/>
            <pc:sldMasterMk cId="2380666647" sldId="2147483733"/>
            <pc:sldLayoutMk cId="2367425225" sldId="2147483750"/>
          </pc:sldLayoutMkLst>
        </pc:sldLayoutChg>
        <pc:sldLayoutChg chg="add">
          <pc:chgData name="Reijo Herrala" userId="" providerId="" clId="Web-{E2679FDE-5F9E-4CBC-86CF-356B38FAA010}" dt="2023-08-30T08:40:10.733" v="3"/>
          <pc:sldLayoutMkLst>
            <pc:docMk/>
            <pc:sldMasterMk cId="2380666647" sldId="2147483733"/>
            <pc:sldLayoutMk cId="3654067266" sldId="2147483751"/>
          </pc:sldLayoutMkLst>
        </pc:sldLayoutChg>
        <pc:sldLayoutChg chg="add">
          <pc:chgData name="Reijo Herrala" userId="" providerId="" clId="Web-{E2679FDE-5F9E-4CBC-86CF-356B38FAA010}" dt="2023-08-30T08:40:10.733" v="3"/>
          <pc:sldLayoutMkLst>
            <pc:docMk/>
            <pc:sldMasterMk cId="2380666647" sldId="2147483733"/>
            <pc:sldLayoutMk cId="3669280779" sldId="2147483752"/>
          </pc:sldLayoutMkLst>
        </pc:sldLayoutChg>
        <pc:sldLayoutChg chg="add">
          <pc:chgData name="Reijo Herrala" userId="" providerId="" clId="Web-{E2679FDE-5F9E-4CBC-86CF-356B38FAA010}" dt="2023-08-30T08:40:10.733" v="3"/>
          <pc:sldLayoutMkLst>
            <pc:docMk/>
            <pc:sldMasterMk cId="2380666647" sldId="2147483733"/>
            <pc:sldLayoutMk cId="2456292489" sldId="2147483753"/>
          </pc:sldLayoutMkLst>
        </pc:sldLayoutChg>
        <pc:sldLayoutChg chg="add">
          <pc:chgData name="Reijo Herrala" userId="" providerId="" clId="Web-{E2679FDE-5F9E-4CBC-86CF-356B38FAA010}" dt="2023-08-30T08:40:10.733" v="3"/>
          <pc:sldLayoutMkLst>
            <pc:docMk/>
            <pc:sldMasterMk cId="2380666647" sldId="2147483733"/>
            <pc:sldLayoutMk cId="3253877954" sldId="2147483754"/>
          </pc:sldLayoutMkLst>
        </pc:sldLayoutChg>
        <pc:sldLayoutChg chg="add">
          <pc:chgData name="Reijo Herrala" userId="" providerId="" clId="Web-{E2679FDE-5F9E-4CBC-86CF-356B38FAA010}" dt="2023-08-30T08:40:10.733" v="3"/>
          <pc:sldLayoutMkLst>
            <pc:docMk/>
            <pc:sldMasterMk cId="2380666647" sldId="2147483733"/>
            <pc:sldLayoutMk cId="553610380" sldId="2147483755"/>
          </pc:sldLayoutMkLst>
        </pc:sldLayoutChg>
        <pc:sldLayoutChg chg="add">
          <pc:chgData name="Reijo Herrala" userId="" providerId="" clId="Web-{E2679FDE-5F9E-4CBC-86CF-356B38FAA010}" dt="2023-08-30T08:40:10.733" v="3"/>
          <pc:sldLayoutMkLst>
            <pc:docMk/>
            <pc:sldMasterMk cId="2380666647" sldId="2147483733"/>
            <pc:sldLayoutMk cId="2957154202" sldId="2147483756"/>
          </pc:sldLayoutMkLst>
        </pc:sldLayoutChg>
        <pc:sldLayoutChg chg="add">
          <pc:chgData name="Reijo Herrala" userId="" providerId="" clId="Web-{E2679FDE-5F9E-4CBC-86CF-356B38FAA010}" dt="2023-08-30T08:40:10.733" v="3"/>
          <pc:sldLayoutMkLst>
            <pc:docMk/>
            <pc:sldMasterMk cId="2380666647" sldId="2147483733"/>
            <pc:sldLayoutMk cId="2470216561" sldId="214748375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52593" cy="497683"/>
          </a:xfrm>
          <a:prstGeom prst="rect">
            <a:avLst/>
          </a:prstGeom>
          <a:noFill/>
          <a:ln w="9525">
            <a:noFill/>
            <a:miter lim="800000"/>
            <a:headEnd/>
            <a:tailEnd/>
          </a:ln>
          <a:effectLst/>
        </p:spPr>
        <p:txBody>
          <a:bodyPr vert="horz" wrap="square" lIns="91600" tIns="45800" rIns="91600" bIns="45800"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58371" name="Rectangle 3"/>
          <p:cNvSpPr>
            <a:spLocks noGrp="1" noChangeArrowheads="1"/>
          </p:cNvSpPr>
          <p:nvPr>
            <p:ph type="dt" sz="quarter" idx="1"/>
          </p:nvPr>
        </p:nvSpPr>
        <p:spPr bwMode="auto">
          <a:xfrm>
            <a:off x="3859371" y="0"/>
            <a:ext cx="2952593" cy="497683"/>
          </a:xfrm>
          <a:prstGeom prst="rect">
            <a:avLst/>
          </a:prstGeom>
          <a:noFill/>
          <a:ln w="9525">
            <a:noFill/>
            <a:miter lim="800000"/>
            <a:headEnd/>
            <a:tailEnd/>
          </a:ln>
          <a:effectLst/>
        </p:spPr>
        <p:txBody>
          <a:bodyPr vert="horz" wrap="square" lIns="91600" tIns="45800" rIns="91600" bIns="4580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58372" name="Rectangle 4"/>
          <p:cNvSpPr>
            <a:spLocks noGrp="1" noChangeArrowheads="1"/>
          </p:cNvSpPr>
          <p:nvPr>
            <p:ph type="ftr" sz="quarter" idx="2"/>
          </p:nvPr>
        </p:nvSpPr>
        <p:spPr bwMode="auto">
          <a:xfrm>
            <a:off x="0" y="9444830"/>
            <a:ext cx="2952593" cy="497683"/>
          </a:xfrm>
          <a:prstGeom prst="rect">
            <a:avLst/>
          </a:prstGeom>
          <a:noFill/>
          <a:ln w="9525">
            <a:noFill/>
            <a:miter lim="800000"/>
            <a:headEnd/>
            <a:tailEnd/>
          </a:ln>
          <a:effectLst/>
        </p:spPr>
        <p:txBody>
          <a:bodyPr vert="horz" wrap="square" lIns="91600" tIns="45800" rIns="91600" bIns="45800" numCol="1" anchor="b" anchorCtr="0" compatLnSpc="1">
            <a:prstTxWarp prst="textNoShape">
              <a:avLst/>
            </a:prstTxWarp>
          </a:bodyPr>
          <a:lstStyle>
            <a:lvl1pPr eaLnBrk="1" hangingPunct="1">
              <a:defRPr sz="1200" smtClean="0">
                <a:latin typeface="Times New Roman" panose="02020603050405020304" pitchFamily="18" charset="0"/>
                <a:cs typeface="Times New Roman" panose="02020603050405020304" pitchFamily="18" charset="0"/>
              </a:defRPr>
            </a:lvl1pPr>
          </a:lstStyle>
          <a:p>
            <a:pPr>
              <a:defRPr/>
            </a:pPr>
            <a:r>
              <a:rPr lang="en-US" altLang="fi-FI" dirty="0"/>
              <a:t>© Seppo Ikäheimo, Jari Huikku, Teemu Malmi, Nina Sormunen,</a:t>
            </a:r>
            <a:r>
              <a:rPr lang="en-GB" altLang="fi-FI" dirty="0"/>
              <a:t> 2021</a:t>
            </a:r>
          </a:p>
        </p:txBody>
      </p:sp>
      <p:sp>
        <p:nvSpPr>
          <p:cNvPr id="58373" name="Rectangle 5"/>
          <p:cNvSpPr>
            <a:spLocks noGrp="1" noChangeArrowheads="1"/>
          </p:cNvSpPr>
          <p:nvPr>
            <p:ph type="sldNum" sz="quarter" idx="3"/>
          </p:nvPr>
        </p:nvSpPr>
        <p:spPr bwMode="auto">
          <a:xfrm>
            <a:off x="3859371" y="9444830"/>
            <a:ext cx="2952593" cy="497683"/>
          </a:xfrm>
          <a:prstGeom prst="rect">
            <a:avLst/>
          </a:prstGeom>
          <a:noFill/>
          <a:ln w="9525">
            <a:noFill/>
            <a:miter lim="800000"/>
            <a:headEnd/>
            <a:tailEnd/>
          </a:ln>
          <a:effectLst/>
        </p:spPr>
        <p:txBody>
          <a:bodyPr vert="horz" wrap="square" lIns="91600" tIns="45800" rIns="91600" bIns="4580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7C461A03-AC33-4BE2-8E1A-F68B98B25E02}" type="slidenum">
              <a:rPr lang="en-GB" altLang="fi-FI"/>
              <a:pPr>
                <a:defRPr/>
              </a:pPr>
              <a:t>‹#›</a:t>
            </a:fld>
            <a:endParaRPr lang="en-GB" altLang="fi-FI"/>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52593" cy="497683"/>
          </a:xfrm>
          <a:prstGeom prst="rect">
            <a:avLst/>
          </a:prstGeom>
          <a:noFill/>
          <a:ln w="9525">
            <a:noFill/>
            <a:miter lim="800000"/>
            <a:headEnd/>
            <a:tailEnd/>
          </a:ln>
          <a:effectLst/>
        </p:spPr>
        <p:txBody>
          <a:bodyPr vert="horz" wrap="square" lIns="91600" tIns="45800" rIns="91600" bIns="45800"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3075" name="Rectangle 3"/>
          <p:cNvSpPr>
            <a:spLocks noGrp="1" noChangeArrowheads="1"/>
          </p:cNvSpPr>
          <p:nvPr>
            <p:ph type="dt" idx="1"/>
          </p:nvPr>
        </p:nvSpPr>
        <p:spPr bwMode="auto">
          <a:xfrm>
            <a:off x="3859371" y="0"/>
            <a:ext cx="2952593" cy="497683"/>
          </a:xfrm>
          <a:prstGeom prst="rect">
            <a:avLst/>
          </a:prstGeom>
          <a:noFill/>
          <a:ln w="9525">
            <a:noFill/>
            <a:miter lim="800000"/>
            <a:headEnd/>
            <a:tailEnd/>
          </a:ln>
          <a:effectLst/>
        </p:spPr>
        <p:txBody>
          <a:bodyPr vert="horz" wrap="square" lIns="91600" tIns="45800" rIns="91600" bIns="4580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8369" y="4722417"/>
            <a:ext cx="4995227" cy="4474369"/>
          </a:xfrm>
          <a:prstGeom prst="rect">
            <a:avLst/>
          </a:prstGeom>
          <a:noFill/>
          <a:ln w="9525">
            <a:noFill/>
            <a:miter lim="800000"/>
            <a:headEnd/>
            <a:tailEnd/>
          </a:ln>
          <a:effectLst/>
        </p:spPr>
        <p:txBody>
          <a:bodyPr vert="horz" wrap="square" lIns="91600" tIns="45800" rIns="91600" bIns="4580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9444830"/>
            <a:ext cx="2952593" cy="497683"/>
          </a:xfrm>
          <a:prstGeom prst="rect">
            <a:avLst/>
          </a:prstGeom>
          <a:noFill/>
          <a:ln w="9525">
            <a:noFill/>
            <a:miter lim="800000"/>
            <a:headEnd/>
            <a:tailEnd/>
          </a:ln>
          <a:effectLst/>
        </p:spPr>
        <p:txBody>
          <a:bodyPr vert="horz" wrap="square" lIns="91600" tIns="45800" rIns="91600" bIns="45800"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3079" name="Rectangle 7"/>
          <p:cNvSpPr>
            <a:spLocks noGrp="1" noChangeArrowheads="1"/>
          </p:cNvSpPr>
          <p:nvPr>
            <p:ph type="sldNum" sz="quarter" idx="5"/>
          </p:nvPr>
        </p:nvSpPr>
        <p:spPr bwMode="auto">
          <a:xfrm>
            <a:off x="3859371" y="9444830"/>
            <a:ext cx="2952593" cy="497683"/>
          </a:xfrm>
          <a:prstGeom prst="rect">
            <a:avLst/>
          </a:prstGeom>
          <a:noFill/>
          <a:ln w="9525">
            <a:noFill/>
            <a:miter lim="800000"/>
            <a:headEnd/>
            <a:tailEnd/>
          </a:ln>
          <a:effectLst/>
        </p:spPr>
        <p:txBody>
          <a:bodyPr vert="horz" wrap="square" lIns="91600" tIns="45800" rIns="91600" bIns="4580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fld id="{0080D2A5-904E-4048-8882-645F213E3A83}" type="slidenum">
              <a:rPr lang="en-GB" altLang="fi-FI"/>
              <a:pPr>
                <a:defRPr/>
              </a:pPr>
              <a:t>‹#›</a:t>
            </a:fld>
            <a:endParaRPr lang="en-GB" alt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984CB97-B984-443E-BCAC-2885612CA937}" type="slidenum">
              <a:rPr lang="en-GB" altLang="fi-FI"/>
              <a:pPr>
                <a:spcBef>
                  <a:spcPct val="0"/>
                </a:spcBef>
              </a:pPr>
              <a:t>1</a:t>
            </a:fld>
            <a:endParaRPr lang="en-GB" altLang="fi-FI"/>
          </a:p>
        </p:txBody>
      </p:sp>
      <p:sp>
        <p:nvSpPr>
          <p:cNvPr id="6147" name="Rectangle 2"/>
          <p:cNvSpPr>
            <a:spLocks noGrp="1" noRot="1" noChangeAspect="1" noChangeArrowheads="1" noTextEdit="1"/>
          </p:cNvSpPr>
          <p:nvPr>
            <p:ph type="sldImg"/>
          </p:nvPr>
        </p:nvSpPr>
        <p:spPr>
          <a:xfrm>
            <a:off x="920750" y="746125"/>
            <a:ext cx="4970463" cy="372745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fi-FI" dirty="0"/>
              <a:t>European Credit Transfer and Accumulation System (ECTS)</a:t>
            </a:r>
            <a:endParaRPr lang="fi-FI" altLang="fi-FI"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5E8C57-AC0D-465D-8968-8B9A2DB71261}" type="slidenum">
              <a:rPr lang="en-GB" altLang="fi-FI"/>
              <a:pPr>
                <a:spcBef>
                  <a:spcPct val="0"/>
                </a:spcBef>
              </a:pPr>
              <a:t>10</a:t>
            </a:fld>
            <a:endParaRPr lang="en-GB" altLang="fi-FI"/>
          </a:p>
        </p:txBody>
      </p:sp>
      <p:sp>
        <p:nvSpPr>
          <p:cNvPr id="10243" name="Rectangle 2"/>
          <p:cNvSpPr>
            <a:spLocks noGrp="1" noRot="1" noChangeAspect="1" noChangeArrowheads="1" noTextEdit="1"/>
          </p:cNvSpPr>
          <p:nvPr>
            <p:ph type="sldImg"/>
          </p:nvPr>
        </p:nvSpPr>
        <p:spPr>
          <a:xfrm>
            <a:off x="920750" y="746125"/>
            <a:ext cx="4970463" cy="372745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a:p>
        </p:txBody>
      </p:sp>
    </p:spTree>
    <p:extLst>
      <p:ext uri="{BB962C8B-B14F-4D97-AF65-F5344CB8AC3E}">
        <p14:creationId xmlns:p14="http://schemas.microsoft.com/office/powerpoint/2010/main" val="2256744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749300"/>
            <a:ext cx="4997450" cy="3748088"/>
          </a:xfrm>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pPr defTabSz="460995">
              <a:defRPr/>
            </a:pPr>
            <a:fld id="{D66A5FF2-0573-2649-A39A-26FA52E05379}" type="slidenum">
              <a:rPr lang="fi-FI">
                <a:solidFill>
                  <a:prstClr val="black"/>
                </a:solidFill>
                <a:latin typeface="Arial" charset="0"/>
              </a:rPr>
              <a:pPr defTabSz="460995">
                <a:defRPr/>
              </a:pPr>
              <a:t>11</a:t>
            </a:fld>
            <a:endParaRPr lang="fi-FI">
              <a:solidFill>
                <a:prstClr val="black"/>
              </a:solidFill>
              <a:latin typeface="Arial" charset="0"/>
            </a:endParaRPr>
          </a:p>
        </p:txBody>
      </p:sp>
    </p:spTree>
    <p:extLst>
      <p:ext uri="{BB962C8B-B14F-4D97-AF65-F5344CB8AC3E}">
        <p14:creationId xmlns:p14="http://schemas.microsoft.com/office/powerpoint/2010/main" val="210562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70463" cy="3727450"/>
          </a:xfrm>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a:defRPr/>
            </a:pPr>
            <a:fld id="{0080D2A5-904E-4048-8882-645F213E3A83}" type="slidenum">
              <a:rPr lang="en-GB" altLang="fi-FI" smtClean="0"/>
              <a:pPr>
                <a:defRPr/>
              </a:pPr>
              <a:t>2</a:t>
            </a:fld>
            <a:endParaRPr lang="en-GB" altLang="fi-FI"/>
          </a:p>
        </p:txBody>
      </p:sp>
    </p:spTree>
    <p:extLst>
      <p:ext uri="{BB962C8B-B14F-4D97-AF65-F5344CB8AC3E}">
        <p14:creationId xmlns:p14="http://schemas.microsoft.com/office/powerpoint/2010/main" val="342276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70463" cy="3727450"/>
          </a:xfrm>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pPr>
              <a:defRPr/>
            </a:pPr>
            <a:fld id="{0080D2A5-904E-4048-8882-645F213E3A83}" type="slidenum">
              <a:rPr lang="en-GB" altLang="fi-FI" smtClean="0"/>
              <a:pPr>
                <a:defRPr/>
              </a:pPr>
              <a:t>3</a:t>
            </a:fld>
            <a:endParaRPr lang="en-GB" altLang="fi-FI"/>
          </a:p>
        </p:txBody>
      </p:sp>
    </p:spTree>
    <p:extLst>
      <p:ext uri="{BB962C8B-B14F-4D97-AF65-F5344CB8AC3E}">
        <p14:creationId xmlns:p14="http://schemas.microsoft.com/office/powerpoint/2010/main" val="127236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4CBBCA1-D189-4DDC-93A8-52DD6FD54231}" type="slidenum">
              <a:rPr lang="en-GB" altLang="fi-FI"/>
              <a:pPr>
                <a:spcBef>
                  <a:spcPct val="0"/>
                </a:spcBef>
              </a:pPr>
              <a:t>4</a:t>
            </a:fld>
            <a:endParaRPr lang="en-GB" altLang="fi-FI"/>
          </a:p>
        </p:txBody>
      </p:sp>
      <p:sp>
        <p:nvSpPr>
          <p:cNvPr id="8195" name="Rectangle 2"/>
          <p:cNvSpPr>
            <a:spLocks noGrp="1" noRot="1" noChangeAspect="1" noChangeArrowheads="1" noTextEdit="1"/>
          </p:cNvSpPr>
          <p:nvPr>
            <p:ph type="sldImg"/>
          </p:nvPr>
        </p:nvSpPr>
        <p:spPr>
          <a:xfrm>
            <a:off x="920750" y="746125"/>
            <a:ext cx="4970463" cy="372745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5E8C57-AC0D-465D-8968-8B9A2DB71261}" type="slidenum">
              <a:rPr lang="en-GB" altLang="fi-FI"/>
              <a:pPr>
                <a:spcBef>
                  <a:spcPct val="0"/>
                </a:spcBef>
              </a:pPr>
              <a:t>5</a:t>
            </a:fld>
            <a:endParaRPr lang="en-GB" altLang="fi-FI"/>
          </a:p>
        </p:txBody>
      </p:sp>
      <p:sp>
        <p:nvSpPr>
          <p:cNvPr id="10243" name="Rectangle 2"/>
          <p:cNvSpPr>
            <a:spLocks noGrp="1" noRot="1" noChangeAspect="1" noChangeArrowheads="1" noTextEdit="1"/>
          </p:cNvSpPr>
          <p:nvPr>
            <p:ph type="sldImg"/>
          </p:nvPr>
        </p:nvSpPr>
        <p:spPr>
          <a:xfrm>
            <a:off x="920750" y="746125"/>
            <a:ext cx="4970463" cy="372745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5E8C57-AC0D-465D-8968-8B9A2DB71261}" type="slidenum">
              <a:rPr lang="en-GB" altLang="fi-FI"/>
              <a:pPr>
                <a:spcBef>
                  <a:spcPct val="0"/>
                </a:spcBef>
              </a:pPr>
              <a:t>6</a:t>
            </a:fld>
            <a:endParaRPr lang="en-GB" altLang="fi-FI"/>
          </a:p>
        </p:txBody>
      </p:sp>
      <p:sp>
        <p:nvSpPr>
          <p:cNvPr id="10243" name="Rectangle 2"/>
          <p:cNvSpPr>
            <a:spLocks noGrp="1" noRot="1" noChangeAspect="1" noChangeArrowheads="1" noTextEdit="1"/>
          </p:cNvSpPr>
          <p:nvPr>
            <p:ph type="sldImg"/>
          </p:nvPr>
        </p:nvSpPr>
        <p:spPr>
          <a:xfrm>
            <a:off x="920750" y="746125"/>
            <a:ext cx="4970463" cy="372745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a:p>
        </p:txBody>
      </p:sp>
    </p:spTree>
    <p:extLst>
      <p:ext uri="{BB962C8B-B14F-4D97-AF65-F5344CB8AC3E}">
        <p14:creationId xmlns:p14="http://schemas.microsoft.com/office/powerpoint/2010/main" val="2224614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5E8C57-AC0D-465D-8968-8B9A2DB71261}" type="slidenum">
              <a:rPr lang="en-GB" altLang="fi-FI"/>
              <a:pPr>
                <a:spcBef>
                  <a:spcPct val="0"/>
                </a:spcBef>
              </a:pPr>
              <a:t>7</a:t>
            </a:fld>
            <a:endParaRPr lang="en-GB" altLang="fi-FI"/>
          </a:p>
        </p:txBody>
      </p:sp>
      <p:sp>
        <p:nvSpPr>
          <p:cNvPr id="10243" name="Rectangle 2"/>
          <p:cNvSpPr>
            <a:spLocks noGrp="1" noRot="1" noChangeAspect="1" noChangeArrowheads="1" noTextEdit="1"/>
          </p:cNvSpPr>
          <p:nvPr>
            <p:ph type="sldImg"/>
          </p:nvPr>
        </p:nvSpPr>
        <p:spPr>
          <a:xfrm>
            <a:off x="920750" y="746125"/>
            <a:ext cx="4970463" cy="372745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a:p>
        </p:txBody>
      </p:sp>
    </p:spTree>
    <p:extLst>
      <p:ext uri="{BB962C8B-B14F-4D97-AF65-F5344CB8AC3E}">
        <p14:creationId xmlns:p14="http://schemas.microsoft.com/office/powerpoint/2010/main" val="101729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5E8C57-AC0D-465D-8968-8B9A2DB71261}" type="slidenum">
              <a:rPr lang="en-GB" altLang="fi-FI"/>
              <a:pPr>
                <a:spcBef>
                  <a:spcPct val="0"/>
                </a:spcBef>
              </a:pPr>
              <a:t>8</a:t>
            </a:fld>
            <a:endParaRPr lang="en-GB" altLang="fi-FI"/>
          </a:p>
        </p:txBody>
      </p:sp>
      <p:sp>
        <p:nvSpPr>
          <p:cNvPr id="10243" name="Rectangle 2"/>
          <p:cNvSpPr>
            <a:spLocks noGrp="1" noRot="1" noChangeAspect="1" noChangeArrowheads="1" noTextEdit="1"/>
          </p:cNvSpPr>
          <p:nvPr>
            <p:ph type="sldImg"/>
          </p:nvPr>
        </p:nvSpPr>
        <p:spPr>
          <a:xfrm>
            <a:off x="920750" y="746125"/>
            <a:ext cx="4970463" cy="372745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a:p>
        </p:txBody>
      </p:sp>
    </p:spTree>
    <p:extLst>
      <p:ext uri="{BB962C8B-B14F-4D97-AF65-F5344CB8AC3E}">
        <p14:creationId xmlns:p14="http://schemas.microsoft.com/office/powerpoint/2010/main" val="523693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4247" indent="-286249">
              <a:spcBef>
                <a:spcPct val="30000"/>
              </a:spcBef>
              <a:defRPr sz="1200">
                <a:solidFill>
                  <a:schemeClr val="tx1"/>
                </a:solidFill>
                <a:latin typeface="Times New Roman" panose="02020603050405020304" pitchFamily="18" charset="0"/>
              </a:defRPr>
            </a:lvl2pPr>
            <a:lvl3pPr marL="1144996" indent="-228999">
              <a:spcBef>
                <a:spcPct val="30000"/>
              </a:spcBef>
              <a:defRPr sz="1200">
                <a:solidFill>
                  <a:schemeClr val="tx1"/>
                </a:solidFill>
                <a:latin typeface="Times New Roman" panose="02020603050405020304" pitchFamily="18" charset="0"/>
              </a:defRPr>
            </a:lvl3pPr>
            <a:lvl4pPr marL="1602994" indent="-228999">
              <a:spcBef>
                <a:spcPct val="30000"/>
              </a:spcBef>
              <a:defRPr sz="1200">
                <a:solidFill>
                  <a:schemeClr val="tx1"/>
                </a:solidFill>
                <a:latin typeface="Times New Roman" panose="02020603050405020304" pitchFamily="18" charset="0"/>
              </a:defRPr>
            </a:lvl4pPr>
            <a:lvl5pPr marL="2060992" indent="-228999">
              <a:spcBef>
                <a:spcPct val="30000"/>
              </a:spcBef>
              <a:defRPr sz="1200">
                <a:solidFill>
                  <a:schemeClr val="tx1"/>
                </a:solidFill>
                <a:latin typeface="Times New Roman" panose="02020603050405020304" pitchFamily="18" charset="0"/>
              </a:defRPr>
            </a:lvl5pPr>
            <a:lvl6pPr marL="2518991" indent="-228999" eaLnBrk="0" fontAlgn="base" hangingPunct="0">
              <a:spcBef>
                <a:spcPct val="30000"/>
              </a:spcBef>
              <a:spcAft>
                <a:spcPct val="0"/>
              </a:spcAft>
              <a:defRPr sz="1200">
                <a:solidFill>
                  <a:schemeClr val="tx1"/>
                </a:solidFill>
                <a:latin typeface="Times New Roman" panose="02020603050405020304" pitchFamily="18" charset="0"/>
              </a:defRPr>
            </a:lvl6pPr>
            <a:lvl7pPr marL="2976989" indent="-228999" eaLnBrk="0" fontAlgn="base" hangingPunct="0">
              <a:spcBef>
                <a:spcPct val="30000"/>
              </a:spcBef>
              <a:spcAft>
                <a:spcPct val="0"/>
              </a:spcAft>
              <a:defRPr sz="1200">
                <a:solidFill>
                  <a:schemeClr val="tx1"/>
                </a:solidFill>
                <a:latin typeface="Times New Roman" panose="02020603050405020304" pitchFamily="18" charset="0"/>
              </a:defRPr>
            </a:lvl7pPr>
            <a:lvl8pPr marL="3434988" indent="-228999" eaLnBrk="0" fontAlgn="base" hangingPunct="0">
              <a:spcBef>
                <a:spcPct val="30000"/>
              </a:spcBef>
              <a:spcAft>
                <a:spcPct val="0"/>
              </a:spcAft>
              <a:defRPr sz="1200">
                <a:solidFill>
                  <a:schemeClr val="tx1"/>
                </a:solidFill>
                <a:latin typeface="Times New Roman" panose="02020603050405020304" pitchFamily="18" charset="0"/>
              </a:defRPr>
            </a:lvl8pPr>
            <a:lvl9pPr marL="3892986" indent="-228999"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2F29F1-B7A6-4B2A-B675-4624596F07D9}" type="slidenum">
              <a:rPr lang="en-GB" altLang="fi-FI"/>
              <a:pPr>
                <a:spcBef>
                  <a:spcPct val="0"/>
                </a:spcBef>
              </a:pPr>
              <a:t>9</a:t>
            </a:fld>
            <a:endParaRPr lang="en-GB" altLang="fi-FI"/>
          </a:p>
        </p:txBody>
      </p:sp>
      <p:sp>
        <p:nvSpPr>
          <p:cNvPr id="12291" name="Rectangle 2"/>
          <p:cNvSpPr>
            <a:spLocks noGrp="1" noRot="1" noChangeAspect="1" noChangeArrowheads="1" noTextEdit="1"/>
          </p:cNvSpPr>
          <p:nvPr>
            <p:ph type="sldImg"/>
          </p:nvPr>
        </p:nvSpPr>
        <p:spPr>
          <a:xfrm>
            <a:off x="920750" y="746125"/>
            <a:ext cx="4970463" cy="3727450"/>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348"/>
            <a:ext cx="1846263" cy="1927860"/>
          </a:xfrm>
          <a:prstGeom prst="rect">
            <a:avLst/>
          </a:prstGeom>
        </p:spPr>
      </p:pic>
    </p:spTree>
    <p:extLst>
      <p:ext uri="{BB962C8B-B14F-4D97-AF65-F5344CB8AC3E}">
        <p14:creationId xmlns:p14="http://schemas.microsoft.com/office/powerpoint/2010/main" val="116909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03350" y="1752600"/>
            <a:ext cx="3451225" cy="448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06975" y="1752600"/>
            <a:ext cx="3452813" cy="448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ftr" sz="quarter" idx="10"/>
          </p:nvPr>
        </p:nvSpPr>
        <p:spPr>
          <a:ln/>
        </p:spPr>
        <p:txBody>
          <a:bodyPr/>
          <a:lstStyle>
            <a:lvl1pPr>
              <a:defRPr/>
            </a:lvl1pPr>
          </a:lstStyle>
          <a:p>
            <a:pPr>
              <a:defRPr/>
            </a:pPr>
            <a:endParaRPr lang="fi-FI"/>
          </a:p>
        </p:txBody>
      </p:sp>
      <p:sp>
        <p:nvSpPr>
          <p:cNvPr id="6" name="Rectangle 7"/>
          <p:cNvSpPr>
            <a:spLocks noGrp="1" noChangeArrowheads="1"/>
          </p:cNvSpPr>
          <p:nvPr>
            <p:ph type="sldNum" sz="quarter" idx="11"/>
          </p:nvPr>
        </p:nvSpPr>
        <p:spPr>
          <a:ln/>
        </p:spPr>
        <p:txBody>
          <a:bodyPr/>
          <a:lstStyle>
            <a:lvl1pPr>
              <a:defRPr/>
            </a:lvl1pPr>
          </a:lstStyle>
          <a:p>
            <a:pPr>
              <a:defRPr/>
            </a:pPr>
            <a:fld id="{19D90B2A-3E55-448B-8BA3-022DAD918C9C}" type="slidenum">
              <a:rPr lang="en-US" altLang="fi-FI"/>
              <a:pPr>
                <a:defRPr/>
              </a:pPr>
              <a:t>‹#›</a:t>
            </a:fld>
            <a:endParaRPr lang="en-US" altLang="fi-FI"/>
          </a:p>
        </p:txBody>
      </p:sp>
    </p:spTree>
    <p:extLst>
      <p:ext uri="{BB962C8B-B14F-4D97-AF65-F5344CB8AC3E}">
        <p14:creationId xmlns:p14="http://schemas.microsoft.com/office/powerpoint/2010/main" val="199638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ftr" sz="quarter" idx="10"/>
          </p:nvPr>
        </p:nvSpPr>
        <p:spPr>
          <a:ln/>
        </p:spPr>
        <p:txBody>
          <a:bodyPr/>
          <a:lstStyle>
            <a:lvl1pPr>
              <a:defRPr/>
            </a:lvl1pPr>
          </a:lstStyle>
          <a:p>
            <a:pPr>
              <a:defRPr/>
            </a:pPr>
            <a:endParaRPr lang="fi-FI"/>
          </a:p>
        </p:txBody>
      </p:sp>
      <p:sp>
        <p:nvSpPr>
          <p:cNvPr id="4" name="Rectangle 7"/>
          <p:cNvSpPr>
            <a:spLocks noGrp="1" noChangeArrowheads="1"/>
          </p:cNvSpPr>
          <p:nvPr>
            <p:ph type="sldNum" sz="quarter" idx="11"/>
          </p:nvPr>
        </p:nvSpPr>
        <p:spPr>
          <a:ln/>
        </p:spPr>
        <p:txBody>
          <a:bodyPr/>
          <a:lstStyle>
            <a:lvl1pPr>
              <a:defRPr/>
            </a:lvl1pPr>
          </a:lstStyle>
          <a:p>
            <a:pPr>
              <a:defRPr/>
            </a:pPr>
            <a:fld id="{559DB912-CD5D-487B-BE49-F3001D6207CC}" type="slidenum">
              <a:rPr lang="en-US" altLang="fi-FI"/>
              <a:pPr>
                <a:defRPr/>
              </a:pPr>
              <a:t>‹#›</a:t>
            </a:fld>
            <a:endParaRPr lang="en-US" altLang="fi-FI"/>
          </a:p>
        </p:txBody>
      </p:sp>
    </p:spTree>
    <p:extLst>
      <p:ext uri="{BB962C8B-B14F-4D97-AF65-F5344CB8AC3E}">
        <p14:creationId xmlns:p14="http://schemas.microsoft.com/office/powerpoint/2010/main" val="169897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03350" y="304800"/>
            <a:ext cx="7056438" cy="593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ftr" sz="quarter" idx="10"/>
          </p:nvPr>
        </p:nvSpPr>
        <p:spPr>
          <a:ln/>
        </p:spPr>
        <p:txBody>
          <a:bodyPr/>
          <a:lstStyle>
            <a:lvl1pPr>
              <a:defRPr/>
            </a:lvl1pPr>
          </a:lstStyle>
          <a:p>
            <a:pPr>
              <a:defRPr/>
            </a:pPr>
            <a:endParaRPr lang="fi-FI"/>
          </a:p>
        </p:txBody>
      </p:sp>
      <p:sp>
        <p:nvSpPr>
          <p:cNvPr id="4" name="Rectangle 7"/>
          <p:cNvSpPr>
            <a:spLocks noGrp="1" noChangeArrowheads="1"/>
          </p:cNvSpPr>
          <p:nvPr>
            <p:ph type="sldNum" sz="quarter" idx="11"/>
          </p:nvPr>
        </p:nvSpPr>
        <p:spPr>
          <a:ln/>
        </p:spPr>
        <p:txBody>
          <a:bodyPr/>
          <a:lstStyle>
            <a:lvl1pPr>
              <a:defRPr/>
            </a:lvl1pPr>
          </a:lstStyle>
          <a:p>
            <a:pPr>
              <a:defRPr/>
            </a:pPr>
            <a:fld id="{CB4E06CB-9827-4D67-B134-725225141C8B}" type="slidenum">
              <a:rPr lang="en-US" altLang="fi-FI"/>
              <a:pPr>
                <a:defRPr/>
              </a:pPr>
              <a:t>‹#›</a:t>
            </a:fld>
            <a:endParaRPr lang="en-US" altLang="fi-FI"/>
          </a:p>
        </p:txBody>
      </p:sp>
    </p:spTree>
    <p:extLst>
      <p:ext uri="{BB962C8B-B14F-4D97-AF65-F5344CB8AC3E}">
        <p14:creationId xmlns:p14="http://schemas.microsoft.com/office/powerpoint/2010/main" val="743152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3914041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319205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297509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798581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476989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591995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75687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348"/>
            <a:ext cx="1846263" cy="1927860"/>
          </a:xfrm>
          <a:prstGeom prst="rect">
            <a:avLst/>
          </a:prstGeom>
        </p:spPr>
      </p:pic>
    </p:spTree>
    <p:extLst>
      <p:ext uri="{BB962C8B-B14F-4D97-AF65-F5344CB8AC3E}">
        <p14:creationId xmlns:p14="http://schemas.microsoft.com/office/powerpoint/2010/main" val="197071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5" y="5315698"/>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80756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7772812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5900997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947237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4" y="1960037"/>
            <a:ext cx="3319477" cy="3232900"/>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a:t>Click to edit Master title style</a:t>
            </a:r>
            <a:endParaRPr lang="en-US" dirty="0"/>
          </a:p>
        </p:txBody>
      </p:sp>
      <p:sp>
        <p:nvSpPr>
          <p:cNvPr id="7" name="Subtitle 2"/>
          <p:cNvSpPr>
            <a:spLocks noGrp="1"/>
          </p:cNvSpPr>
          <p:nvPr>
            <p:ph type="subTitle" idx="1"/>
          </p:nvPr>
        </p:nvSpPr>
        <p:spPr>
          <a:xfrm>
            <a:off x="468314" y="5408837"/>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79472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459" y="5675650"/>
            <a:ext cx="2039167" cy="1149120"/>
          </a:xfrm>
          <a:prstGeom prst="rect">
            <a:avLst/>
          </a:prstGeom>
        </p:spPr>
      </p:pic>
      <p:cxnSp>
        <p:nvCxnSpPr>
          <p:cNvPr id="7"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06813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291" y="5678845"/>
            <a:ext cx="1979878" cy="1149120"/>
          </a:xfrm>
          <a:prstGeom prst="rect">
            <a:avLst/>
          </a:prstGeom>
        </p:spPr>
      </p:pic>
      <p:cxnSp>
        <p:nvCxnSpPr>
          <p:cNvPr id="8"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0551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Divider Yellow">
    <p:bg>
      <p:bgPr>
        <a:solidFill>
          <a:srgbClr val="FFCD00"/>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035" y="5677088"/>
            <a:ext cx="2071506" cy="1149120"/>
          </a:xfrm>
          <a:prstGeom prst="rect">
            <a:avLst/>
          </a:prstGeom>
        </p:spPr>
      </p:pic>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14417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527989"/>
            <a:ext cx="8207374" cy="398924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D9CCC70E-8713-4F7D-9438-2B633D6FFA6D}" type="datetime1">
              <a:rPr lang="fi-FI" smtClean="0"/>
              <a:t>2.9.2023</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9"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67889"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4"/>
          <p:cNvCxnSpPr/>
          <p:nvPr/>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6407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462AA88B-6292-494F-BB52-4AFCB745EE46}" type="datetime1">
              <a:rPr lang="fi-FI" smtClean="0"/>
              <a:t>2.9.2023</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9"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40590"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Straight Connector 4"/>
          <p:cNvCxnSpPr/>
          <p:nvPr/>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7425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2"/>
            <a:ext cx="1835201" cy="1943284"/>
          </a:xfrm>
          <a:prstGeom prst="rect">
            <a:avLst/>
          </a:prstGeom>
        </p:spPr>
      </p:pic>
    </p:spTree>
    <p:extLst>
      <p:ext uri="{BB962C8B-B14F-4D97-AF65-F5344CB8AC3E}">
        <p14:creationId xmlns:p14="http://schemas.microsoft.com/office/powerpoint/2010/main" val="41480975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Yellow">
    <p:spTree>
      <p:nvGrpSpPr>
        <p:cNvPr id="1" name=""/>
        <p:cNvGrpSpPr/>
        <p:nvPr/>
      </p:nvGrpSpPr>
      <p:grpSpPr>
        <a:xfrm>
          <a:off x="0" y="0"/>
          <a:ext cx="0" cy="0"/>
          <a:chOff x="0" y="0"/>
          <a:chExt cx="0" cy="0"/>
        </a:xfrm>
      </p:grpSpPr>
      <p:pic>
        <p:nvPicPr>
          <p:cNvPr id="4"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80000"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1582F861-565F-4A96-BA45-E741058090B1}" type="datetime1">
              <a:rPr lang="fi-FI" smtClean="0"/>
              <a:t>2.9.2023</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cxnSp>
        <p:nvCxnSpPr>
          <p:cNvPr id="10" name="Straight Connector 4"/>
          <p:cNvCxnSpPr/>
          <p:nvPr/>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4067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84AB7987-0ACD-41E5-A41C-D9B83CC72D9B}" type="datetime1">
              <a:rPr lang="fi-FI" smtClean="0"/>
              <a:t>2.9.2023</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1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67889"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4"/>
          <p:cNvCxnSpPr/>
          <p:nvPr/>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92807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2" name="Content Placeholder 10"/>
          <p:cNvSpPr>
            <a:spLocks noGrp="1"/>
          </p:cNvSpPr>
          <p:nvPr>
            <p:ph sz="quarter" idx="14"/>
          </p:nvPr>
        </p:nvSpPr>
        <p:spPr>
          <a:xfrm>
            <a:off x="468314" y="1513934"/>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Content Placeholder 10"/>
          <p:cNvSpPr>
            <a:spLocks noGrp="1"/>
          </p:cNvSpPr>
          <p:nvPr>
            <p:ph sz="quarter" idx="18"/>
          </p:nvPr>
        </p:nvSpPr>
        <p:spPr>
          <a:xfrm>
            <a:off x="4687610" y="1513259"/>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4"/>
          <p:cNvSpPr>
            <a:spLocks noGrp="1"/>
          </p:cNvSpPr>
          <p:nvPr>
            <p:ph type="dt" sz="half" idx="19"/>
          </p:nvPr>
        </p:nvSpPr>
        <p:spPr/>
        <p:txBody>
          <a:bodyPr/>
          <a:lstStyle>
            <a:lvl1pPr>
              <a:defRPr/>
            </a:lvl1pPr>
          </a:lstStyle>
          <a:p>
            <a:pPr>
              <a:defRPr/>
            </a:pPr>
            <a:fld id="{772578E5-77A9-4CCB-BBDE-D2091A50177D}" type="datetime1">
              <a:rPr lang="fi-FI" smtClean="0"/>
              <a:t>2.9.2023</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10"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40590"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4"/>
          <p:cNvCxnSpPr/>
          <p:nvPr/>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62924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2"/>
          <p:cNvSpPr>
            <a:spLocks noGrp="1"/>
          </p:cNvSpPr>
          <p:nvPr>
            <p:ph type="dt" sz="half" idx="19"/>
          </p:nvPr>
        </p:nvSpPr>
        <p:spPr/>
        <p:txBody>
          <a:bodyPr/>
          <a:lstStyle>
            <a:lvl1pPr>
              <a:defRPr/>
            </a:lvl1pPr>
          </a:lstStyle>
          <a:p>
            <a:pPr>
              <a:defRPr/>
            </a:pPr>
            <a:fld id="{CF881D40-B6CC-4364-BB02-FB7AE742BEB0}" type="datetime1">
              <a:rPr lang="fi-FI" smtClean="0"/>
              <a:t>2.9.2023</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1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79512"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4"/>
          <p:cNvCxnSpPr/>
          <p:nvPr/>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2538779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24260" name="Rectangle 4"/>
          <p:cNvSpPr>
            <a:spLocks noGrp="1" noChangeArrowheads="1"/>
          </p:cNvSpPr>
          <p:nvPr>
            <p:ph type="ctrTitle"/>
          </p:nvPr>
        </p:nvSpPr>
        <p:spPr>
          <a:xfrm>
            <a:off x="1185863" y="1989138"/>
            <a:ext cx="6915150" cy="1371600"/>
          </a:xfrm>
        </p:spPr>
        <p:txBody>
          <a:bodyPr/>
          <a:lstStyle>
            <a:lvl1pPr>
              <a:defRPr sz="2900"/>
            </a:lvl1pPr>
          </a:lstStyle>
          <a:p>
            <a:r>
              <a:rPr lang="fi-FI"/>
              <a:t>Click to edit Master title style</a:t>
            </a:r>
          </a:p>
        </p:txBody>
      </p:sp>
      <p:sp>
        <p:nvSpPr>
          <p:cNvPr id="224261" name="Rectangle 5"/>
          <p:cNvSpPr>
            <a:spLocks noGrp="1" noChangeArrowheads="1"/>
          </p:cNvSpPr>
          <p:nvPr>
            <p:ph type="subTitle" idx="1"/>
          </p:nvPr>
        </p:nvSpPr>
        <p:spPr>
          <a:xfrm>
            <a:off x="1185863" y="3933825"/>
            <a:ext cx="6915150" cy="1676400"/>
          </a:xfrm>
        </p:spPr>
        <p:txBody>
          <a:bodyPr/>
          <a:lstStyle>
            <a:lvl1pPr marL="0" indent="0">
              <a:buFontTx/>
              <a:buNone/>
              <a:defRPr sz="1800"/>
            </a:lvl1pPr>
          </a:lstStyle>
          <a:p>
            <a:r>
              <a:rPr lang="fi-FI"/>
              <a:t>Click to edit Master subtitle style</a:t>
            </a:r>
          </a:p>
        </p:txBody>
      </p:sp>
      <p:sp>
        <p:nvSpPr>
          <p:cNvPr id="7" name="Rectangle 7"/>
          <p:cNvSpPr>
            <a:spLocks noGrp="1" noChangeArrowheads="1"/>
          </p:cNvSpPr>
          <p:nvPr>
            <p:ph type="ftr" sz="quarter" idx="10"/>
          </p:nvPr>
        </p:nvSpPr>
        <p:spPr>
          <a:xfrm>
            <a:off x="1619250" y="6524625"/>
            <a:ext cx="6121400" cy="141288"/>
          </a:xfrm>
        </p:spPr>
        <p:txBody>
          <a:bodyPr/>
          <a:lstStyle>
            <a:lvl1pPr>
              <a:defRPr/>
            </a:lvl1pPr>
          </a:lstStyle>
          <a:p>
            <a:pPr>
              <a:defRPr/>
            </a:pPr>
            <a:endParaRPr lang="en-US"/>
          </a:p>
        </p:txBody>
      </p:sp>
      <p:sp>
        <p:nvSpPr>
          <p:cNvPr id="8" name="Rectangle 8"/>
          <p:cNvSpPr>
            <a:spLocks noGrp="1" noChangeArrowheads="1"/>
          </p:cNvSpPr>
          <p:nvPr>
            <p:ph type="sldNum" sz="quarter" idx="11"/>
          </p:nvPr>
        </p:nvSpPr>
        <p:spPr/>
        <p:txBody>
          <a:bodyPr/>
          <a:lstStyle>
            <a:lvl1pPr>
              <a:defRPr smtClean="0"/>
            </a:lvl1pPr>
          </a:lstStyle>
          <a:p>
            <a:pPr>
              <a:defRPr/>
            </a:pPr>
            <a:fld id="{77FD57A7-4450-4982-A586-6D3D29F362A5}" type="slidenum">
              <a:rPr lang="en-US" altLang="fi-FI"/>
              <a:pPr>
                <a:defRPr/>
              </a:pPr>
              <a:t>‹#›</a:t>
            </a:fld>
            <a:endParaRPr lang="en-US" altLang="fi-FI"/>
          </a:p>
        </p:txBody>
      </p:sp>
    </p:spTree>
    <p:extLst>
      <p:ext uri="{BB962C8B-B14F-4D97-AF65-F5344CB8AC3E}">
        <p14:creationId xmlns:p14="http://schemas.microsoft.com/office/powerpoint/2010/main" val="553610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03350" y="304800"/>
            <a:ext cx="7056438" cy="593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ftr" sz="quarter" idx="10"/>
          </p:nvPr>
        </p:nvSpPr>
        <p:spPr>
          <a:ln/>
        </p:spPr>
        <p:txBody>
          <a:bodyPr/>
          <a:lstStyle>
            <a:lvl1pPr>
              <a:defRPr/>
            </a:lvl1pPr>
          </a:lstStyle>
          <a:p>
            <a:pPr>
              <a:defRPr/>
            </a:pPr>
            <a:endParaRPr lang="fi-FI"/>
          </a:p>
        </p:txBody>
      </p:sp>
      <p:sp>
        <p:nvSpPr>
          <p:cNvPr id="4" name="Rectangle 7"/>
          <p:cNvSpPr>
            <a:spLocks noGrp="1" noChangeArrowheads="1"/>
          </p:cNvSpPr>
          <p:nvPr>
            <p:ph type="sldNum" sz="quarter" idx="11"/>
          </p:nvPr>
        </p:nvSpPr>
        <p:spPr>
          <a:ln/>
        </p:spPr>
        <p:txBody>
          <a:bodyPr/>
          <a:lstStyle>
            <a:lvl1pPr>
              <a:defRPr/>
            </a:lvl1pPr>
          </a:lstStyle>
          <a:p>
            <a:pPr>
              <a:defRPr/>
            </a:pPr>
            <a:fld id="{CB4E06CB-9827-4D67-B134-725225141C8B}" type="slidenum">
              <a:rPr lang="en-US" altLang="fi-FI"/>
              <a:pPr>
                <a:defRPr/>
              </a:pPr>
              <a:t>‹#›</a:t>
            </a:fld>
            <a:endParaRPr lang="en-US" altLang="fi-FI"/>
          </a:p>
        </p:txBody>
      </p:sp>
    </p:spTree>
    <p:extLst>
      <p:ext uri="{BB962C8B-B14F-4D97-AF65-F5344CB8AC3E}">
        <p14:creationId xmlns:p14="http://schemas.microsoft.com/office/powerpoint/2010/main" val="29571542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Footer Placeholder 3"/>
          <p:cNvSpPr>
            <a:spLocks noGrp="1"/>
          </p:cNvSpPr>
          <p:nvPr>
            <p:ph type="ftr" sz="quarter" idx="10"/>
          </p:nvPr>
        </p:nvSpPr>
        <p:spPr/>
        <p:txBody>
          <a:bodyPr/>
          <a:lstStyle>
            <a:lvl1pPr>
              <a:defRPr/>
            </a:lvl1pPr>
          </a:lstStyle>
          <a:p>
            <a:endParaRPr lang="fi-FI"/>
          </a:p>
        </p:txBody>
      </p:sp>
      <p:sp>
        <p:nvSpPr>
          <p:cNvPr id="5" name="Slide Number Placeholder 4"/>
          <p:cNvSpPr>
            <a:spLocks noGrp="1"/>
          </p:cNvSpPr>
          <p:nvPr>
            <p:ph type="sldNum" sz="quarter" idx="11"/>
          </p:nvPr>
        </p:nvSpPr>
        <p:spPr/>
        <p:txBody>
          <a:bodyPr/>
          <a:lstStyle>
            <a:lvl1pPr>
              <a:defRPr/>
            </a:lvl1pPr>
          </a:lstStyle>
          <a:p>
            <a:fld id="{DFDD5327-A3C7-4628-A5C8-7CCCDEA198D2}" type="slidenum">
              <a:rPr lang="en-US"/>
              <a:pPr/>
              <a:t>‹#›</a:t>
            </a:fld>
            <a:endParaRPr lang="en-US"/>
          </a:p>
        </p:txBody>
      </p:sp>
    </p:spTree>
    <p:extLst>
      <p:ext uri="{BB962C8B-B14F-4D97-AF65-F5344CB8AC3E}">
        <p14:creationId xmlns:p14="http://schemas.microsoft.com/office/powerpoint/2010/main" val="24702165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39140415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31920579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29750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pic>
        <p:nvPicPr>
          <p:cNvPr id="7"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2"/>
            <a:ext cx="1835201" cy="1943284"/>
          </a:xfrm>
          <a:prstGeom prst="rect">
            <a:avLst/>
          </a:prstGeom>
        </p:spPr>
      </p:pic>
    </p:spTree>
    <p:extLst>
      <p:ext uri="{BB962C8B-B14F-4D97-AF65-F5344CB8AC3E}">
        <p14:creationId xmlns:p14="http://schemas.microsoft.com/office/powerpoint/2010/main" val="21688011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7985812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4769897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0" y="0"/>
            <a:ext cx="1600200" cy="1819276"/>
          </a:xfrm>
          <a:prstGeom prst="rect">
            <a:avLst/>
          </a:prstGeom>
        </p:spPr>
      </p:pic>
    </p:spTree>
    <p:extLst>
      <p:ext uri="{BB962C8B-B14F-4D97-AF65-F5344CB8AC3E}">
        <p14:creationId xmlns:p14="http://schemas.microsoft.com/office/powerpoint/2010/main" val="25919958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7568771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5" y="5315698"/>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807568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7772812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5900997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947237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4" y="1960037"/>
            <a:ext cx="3319477" cy="3232900"/>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a:t>Click to edit Master title style</a:t>
            </a:r>
            <a:endParaRPr lang="en-US" dirty="0"/>
          </a:p>
        </p:txBody>
      </p:sp>
      <p:sp>
        <p:nvSpPr>
          <p:cNvPr id="7" name="Subtitle 2"/>
          <p:cNvSpPr>
            <a:spLocks noGrp="1"/>
          </p:cNvSpPr>
          <p:nvPr>
            <p:ph type="subTitle" idx="1"/>
          </p:nvPr>
        </p:nvSpPr>
        <p:spPr>
          <a:xfrm>
            <a:off x="468314" y="5408837"/>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01" y="0"/>
            <a:ext cx="1619403" cy="1813804"/>
          </a:xfrm>
          <a:prstGeom prst="rect">
            <a:avLst/>
          </a:prstGeom>
        </p:spPr>
      </p:pic>
    </p:spTree>
    <p:extLst>
      <p:ext uri="{BB962C8B-B14F-4D97-AF65-F5344CB8AC3E}">
        <p14:creationId xmlns:p14="http://schemas.microsoft.com/office/powerpoint/2010/main" val="17947239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459" y="5675650"/>
            <a:ext cx="2039167" cy="1149120"/>
          </a:xfrm>
          <a:prstGeom prst="rect">
            <a:avLst/>
          </a:prstGeom>
        </p:spPr>
      </p:pic>
      <p:cxnSp>
        <p:nvCxnSpPr>
          <p:cNvPr id="7"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5068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7"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986" y="5643711"/>
            <a:ext cx="2274856" cy="1157516"/>
          </a:xfrm>
          <a:prstGeom prst="rect">
            <a:avLst/>
          </a:prstGeom>
        </p:spPr>
      </p:pic>
    </p:spTree>
    <p:extLst>
      <p:ext uri="{BB962C8B-B14F-4D97-AF65-F5344CB8AC3E}">
        <p14:creationId xmlns:p14="http://schemas.microsoft.com/office/powerpoint/2010/main" val="14657692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291" y="5678845"/>
            <a:ext cx="1979878" cy="1149120"/>
          </a:xfrm>
          <a:prstGeom prst="rect">
            <a:avLst/>
          </a:prstGeom>
        </p:spPr>
      </p:pic>
      <p:cxnSp>
        <p:nvCxnSpPr>
          <p:cNvPr id="8"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805511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Divider Yellow">
    <p:bg>
      <p:bgPr>
        <a:solidFill>
          <a:srgbClr val="FFCD00"/>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035" y="5677088"/>
            <a:ext cx="2071506" cy="1149120"/>
          </a:xfrm>
          <a:prstGeom prst="rect">
            <a:avLst/>
          </a:prstGeom>
        </p:spPr>
      </p:pic>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14417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527989"/>
            <a:ext cx="8207374" cy="398924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ED520173-7D7F-4FBC-A781-33E654CAA422}" type="datetime1">
              <a:rPr lang="fi-FI" smtClean="0"/>
              <a:t>2.9.2023</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9"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67889"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4"/>
          <p:cNvCxnSpPr/>
          <p:nvPr/>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64076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ED520173-7D7F-4FBC-A781-33E654CAA422}" type="datetime1">
              <a:rPr lang="fi-FI" smtClean="0"/>
              <a:t>2.9.2023</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9"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40590"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4" name="Straight Connector 4"/>
          <p:cNvCxnSpPr/>
          <p:nvPr/>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74252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Content Yellow">
    <p:spTree>
      <p:nvGrpSpPr>
        <p:cNvPr id="1" name=""/>
        <p:cNvGrpSpPr/>
        <p:nvPr/>
      </p:nvGrpSpPr>
      <p:grpSpPr>
        <a:xfrm>
          <a:off x="0" y="0"/>
          <a:ext cx="0" cy="0"/>
          <a:chOff x="0" y="0"/>
          <a:chExt cx="0" cy="0"/>
        </a:xfrm>
      </p:grpSpPr>
      <p:pic>
        <p:nvPicPr>
          <p:cNvPr id="4"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80000"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ED520173-7D7F-4FBC-A781-33E654CAA422}" type="datetime1">
              <a:rPr lang="fi-FI" smtClean="0"/>
              <a:t>2.9.2023</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cxnSp>
        <p:nvCxnSpPr>
          <p:cNvPr id="10" name="Straight Connector 4"/>
          <p:cNvCxnSpPr/>
          <p:nvPr/>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40672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ED520173-7D7F-4FBC-A781-33E654CAA422}" type="datetime1">
              <a:rPr lang="fi-FI" smtClean="0"/>
              <a:t>2.9.2023</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1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67889"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4"/>
          <p:cNvCxnSpPr/>
          <p:nvPr/>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92807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2" name="Content Placeholder 10"/>
          <p:cNvSpPr>
            <a:spLocks noGrp="1"/>
          </p:cNvSpPr>
          <p:nvPr>
            <p:ph sz="quarter" idx="14"/>
          </p:nvPr>
        </p:nvSpPr>
        <p:spPr>
          <a:xfrm>
            <a:off x="468314" y="1513934"/>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Content Placeholder 10"/>
          <p:cNvSpPr>
            <a:spLocks noGrp="1"/>
          </p:cNvSpPr>
          <p:nvPr>
            <p:ph sz="quarter" idx="18"/>
          </p:nvPr>
        </p:nvSpPr>
        <p:spPr>
          <a:xfrm>
            <a:off x="4687610" y="1513259"/>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4"/>
          <p:cNvSpPr>
            <a:spLocks noGrp="1"/>
          </p:cNvSpPr>
          <p:nvPr>
            <p:ph type="dt" sz="half" idx="19"/>
          </p:nvPr>
        </p:nvSpPr>
        <p:spPr/>
        <p:txBody>
          <a:bodyPr/>
          <a:lstStyle>
            <a:lvl1pPr>
              <a:defRPr/>
            </a:lvl1pPr>
          </a:lstStyle>
          <a:p>
            <a:pPr>
              <a:defRPr/>
            </a:pPr>
            <a:fld id="{ED520173-7D7F-4FBC-A781-33E654CAA422}" type="datetime1">
              <a:rPr lang="fi-FI" smtClean="0"/>
              <a:t>2.9.2023</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10"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40590"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4"/>
          <p:cNvCxnSpPr/>
          <p:nvPr/>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62924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2"/>
          <p:cNvSpPr>
            <a:spLocks noGrp="1"/>
          </p:cNvSpPr>
          <p:nvPr>
            <p:ph type="dt" sz="half" idx="19"/>
          </p:nvPr>
        </p:nvSpPr>
        <p:spPr/>
        <p:txBody>
          <a:bodyPr/>
          <a:lstStyle>
            <a:lvl1pPr>
              <a:defRPr/>
            </a:lvl1pPr>
          </a:lstStyle>
          <a:p>
            <a:pPr>
              <a:defRPr/>
            </a:pPr>
            <a:fld id="{ED520173-7D7F-4FBC-A781-33E654CAA422}" type="datetime1">
              <a:rPr lang="fi-FI" smtClean="0"/>
              <a:t>2.9.2023</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pic>
        <p:nvPicPr>
          <p:cNvPr id="1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79512" y="5672160"/>
            <a:ext cx="1975104" cy="1148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4"/>
          <p:cNvCxnSpPr/>
          <p:nvPr/>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2538779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24260" name="Rectangle 4"/>
          <p:cNvSpPr>
            <a:spLocks noGrp="1" noChangeArrowheads="1"/>
          </p:cNvSpPr>
          <p:nvPr>
            <p:ph type="ctrTitle"/>
          </p:nvPr>
        </p:nvSpPr>
        <p:spPr>
          <a:xfrm>
            <a:off x="1185863" y="1989138"/>
            <a:ext cx="6915150" cy="1371600"/>
          </a:xfrm>
        </p:spPr>
        <p:txBody>
          <a:bodyPr/>
          <a:lstStyle>
            <a:lvl1pPr>
              <a:defRPr sz="2900"/>
            </a:lvl1pPr>
          </a:lstStyle>
          <a:p>
            <a:r>
              <a:rPr lang="fi-FI"/>
              <a:t>Click to edit Master title style</a:t>
            </a:r>
          </a:p>
        </p:txBody>
      </p:sp>
      <p:sp>
        <p:nvSpPr>
          <p:cNvPr id="224261" name="Rectangle 5"/>
          <p:cNvSpPr>
            <a:spLocks noGrp="1" noChangeArrowheads="1"/>
          </p:cNvSpPr>
          <p:nvPr>
            <p:ph type="subTitle" idx="1"/>
          </p:nvPr>
        </p:nvSpPr>
        <p:spPr>
          <a:xfrm>
            <a:off x="1185863" y="3933825"/>
            <a:ext cx="6915150" cy="1676400"/>
          </a:xfrm>
        </p:spPr>
        <p:txBody>
          <a:bodyPr/>
          <a:lstStyle>
            <a:lvl1pPr marL="0" indent="0">
              <a:buFontTx/>
              <a:buNone/>
              <a:defRPr sz="1800"/>
            </a:lvl1pPr>
          </a:lstStyle>
          <a:p>
            <a:r>
              <a:rPr lang="fi-FI"/>
              <a:t>Click to edit Master subtitle style</a:t>
            </a:r>
          </a:p>
        </p:txBody>
      </p:sp>
      <p:sp>
        <p:nvSpPr>
          <p:cNvPr id="7" name="Rectangle 7"/>
          <p:cNvSpPr>
            <a:spLocks noGrp="1" noChangeArrowheads="1"/>
          </p:cNvSpPr>
          <p:nvPr>
            <p:ph type="ftr" sz="quarter" idx="10"/>
          </p:nvPr>
        </p:nvSpPr>
        <p:spPr>
          <a:xfrm>
            <a:off x="1619250" y="6524625"/>
            <a:ext cx="6121400" cy="141288"/>
          </a:xfrm>
        </p:spPr>
        <p:txBody>
          <a:bodyPr/>
          <a:lstStyle>
            <a:lvl1pPr>
              <a:defRPr/>
            </a:lvl1pPr>
          </a:lstStyle>
          <a:p>
            <a:pPr>
              <a:defRPr/>
            </a:pPr>
            <a:r>
              <a:rPr lang="en-US"/>
              <a:t> - </a:t>
            </a:r>
          </a:p>
        </p:txBody>
      </p:sp>
      <p:sp>
        <p:nvSpPr>
          <p:cNvPr id="8" name="Rectangle 8"/>
          <p:cNvSpPr>
            <a:spLocks noGrp="1" noChangeArrowheads="1"/>
          </p:cNvSpPr>
          <p:nvPr>
            <p:ph type="sldNum" sz="quarter" idx="11"/>
          </p:nvPr>
        </p:nvSpPr>
        <p:spPr/>
        <p:txBody>
          <a:bodyPr/>
          <a:lstStyle>
            <a:lvl1pPr>
              <a:defRPr smtClean="0"/>
            </a:lvl1pPr>
          </a:lstStyle>
          <a:p>
            <a:pPr>
              <a:defRPr/>
            </a:pPr>
            <a:fld id="{77FD57A7-4450-4982-A586-6D3D29F362A5}" type="slidenum">
              <a:rPr lang="en-US" altLang="fi-FI"/>
              <a:pPr>
                <a:defRPr/>
              </a:pPr>
              <a:t>‹#›</a:t>
            </a:fld>
            <a:endParaRPr lang="en-US" altLang="fi-FI"/>
          </a:p>
        </p:txBody>
      </p:sp>
    </p:spTree>
    <p:extLst>
      <p:ext uri="{BB962C8B-B14F-4D97-AF65-F5344CB8AC3E}">
        <p14:creationId xmlns:p14="http://schemas.microsoft.com/office/powerpoint/2010/main" val="5536103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03350" y="304800"/>
            <a:ext cx="7056438" cy="5932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ftr" sz="quarter" idx="10"/>
          </p:nvPr>
        </p:nvSpPr>
        <p:spPr>
          <a:ln/>
        </p:spPr>
        <p:txBody>
          <a:bodyPr/>
          <a:lstStyle>
            <a:lvl1pPr>
              <a:defRPr/>
            </a:lvl1pPr>
          </a:lstStyle>
          <a:p>
            <a:pPr>
              <a:defRPr/>
            </a:pPr>
            <a:endParaRPr lang="fi-FI"/>
          </a:p>
        </p:txBody>
      </p:sp>
      <p:sp>
        <p:nvSpPr>
          <p:cNvPr id="4" name="Rectangle 7"/>
          <p:cNvSpPr>
            <a:spLocks noGrp="1" noChangeArrowheads="1"/>
          </p:cNvSpPr>
          <p:nvPr>
            <p:ph type="sldNum" sz="quarter" idx="11"/>
          </p:nvPr>
        </p:nvSpPr>
        <p:spPr>
          <a:ln/>
        </p:spPr>
        <p:txBody>
          <a:bodyPr/>
          <a:lstStyle>
            <a:lvl1pPr>
              <a:defRPr/>
            </a:lvl1pPr>
          </a:lstStyle>
          <a:p>
            <a:pPr>
              <a:defRPr/>
            </a:pPr>
            <a:fld id="{CB4E06CB-9827-4D67-B134-725225141C8B}" type="slidenum">
              <a:rPr lang="en-US" altLang="fi-FI"/>
              <a:pPr>
                <a:defRPr/>
              </a:pPr>
              <a:t>‹#›</a:t>
            </a:fld>
            <a:endParaRPr lang="en-US" altLang="fi-FI"/>
          </a:p>
        </p:txBody>
      </p:sp>
    </p:spTree>
    <p:extLst>
      <p:ext uri="{BB962C8B-B14F-4D97-AF65-F5344CB8AC3E}">
        <p14:creationId xmlns:p14="http://schemas.microsoft.com/office/powerpoint/2010/main" val="2957154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84A4F719-2A2F-4148-9789-0BD943CD5248}" type="datetime1">
              <a:rPr lang="fi-FI" smtClean="0"/>
              <a:t>2.9.2023</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5CBCF4A1-B360-4911-8606-E2D47E7F3F1E}" type="slidenum">
              <a:rPr lang="en-US" altLang="fi-FI" smtClean="0"/>
              <a:pPr>
                <a:defRPr/>
              </a:pPr>
              <a:t>‹#›</a:t>
            </a:fld>
            <a:endParaRPr lang="en-US" altLang="fi-FI"/>
          </a:p>
        </p:txBody>
      </p:sp>
      <p:cxnSp>
        <p:nvCxnSpPr>
          <p:cNvPr id="12" name="Straight Connector 4"/>
          <p:cNvCxnSpPr/>
          <p:nvPr/>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9"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399" y="5649682"/>
            <a:ext cx="2270067" cy="1153440"/>
          </a:xfrm>
          <a:prstGeom prst="rect">
            <a:avLst/>
          </a:prstGeom>
        </p:spPr>
      </p:pic>
    </p:spTree>
    <p:extLst>
      <p:ext uri="{BB962C8B-B14F-4D97-AF65-F5344CB8AC3E}">
        <p14:creationId xmlns:p14="http://schemas.microsoft.com/office/powerpoint/2010/main" val="10022141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Footer Placeholder 3"/>
          <p:cNvSpPr>
            <a:spLocks noGrp="1"/>
          </p:cNvSpPr>
          <p:nvPr>
            <p:ph type="ftr" sz="quarter" idx="10"/>
          </p:nvPr>
        </p:nvSpPr>
        <p:spPr/>
        <p:txBody>
          <a:bodyPr/>
          <a:lstStyle>
            <a:lvl1pPr>
              <a:defRPr/>
            </a:lvl1pPr>
          </a:lstStyle>
          <a:p>
            <a:endParaRPr lang="fi-FI"/>
          </a:p>
        </p:txBody>
      </p:sp>
      <p:sp>
        <p:nvSpPr>
          <p:cNvPr id="5" name="Slide Number Placeholder 4"/>
          <p:cNvSpPr>
            <a:spLocks noGrp="1"/>
          </p:cNvSpPr>
          <p:nvPr>
            <p:ph type="sldNum" sz="quarter" idx="11"/>
          </p:nvPr>
        </p:nvSpPr>
        <p:spPr/>
        <p:txBody>
          <a:bodyPr/>
          <a:lstStyle>
            <a:lvl1pPr>
              <a:defRPr/>
            </a:lvl1pPr>
          </a:lstStyle>
          <a:p>
            <a:fld id="{DFDD5327-A3C7-4628-A5C8-7CCCDEA198D2}" type="slidenum">
              <a:rPr lang="en-US"/>
              <a:pPr/>
              <a:t>‹#›</a:t>
            </a:fld>
            <a:endParaRPr lang="en-US"/>
          </a:p>
        </p:txBody>
      </p:sp>
    </p:spTree>
    <p:extLst>
      <p:ext uri="{BB962C8B-B14F-4D97-AF65-F5344CB8AC3E}">
        <p14:creationId xmlns:p14="http://schemas.microsoft.com/office/powerpoint/2010/main" val="24702165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a:t>Click</a:t>
            </a:r>
            <a:r>
              <a:rPr lang="fi-FI" dirty="0"/>
              <a:t> to </a:t>
            </a:r>
            <a:r>
              <a:rPr lang="fi-FI" dirty="0" err="1"/>
              <a:t>edit</a:t>
            </a:r>
            <a:r>
              <a:rPr lang="fi-FI" dirty="0"/>
              <a:t> </a:t>
            </a:r>
            <a:r>
              <a:rPr lang="fi-FI" dirty="0" err="1"/>
              <a:t>Master</a:t>
            </a:r>
            <a:r>
              <a:rPr lang="fi-FI" dirty="0"/>
              <a:t> </a:t>
            </a:r>
            <a:r>
              <a:rPr lang="fi-FI" dirty="0" err="1"/>
              <a:t>subtitle</a:t>
            </a:r>
            <a:r>
              <a:rPr lang="fi-FI" dirty="0"/>
              <a:t> </a:t>
            </a:r>
            <a:r>
              <a:rPr lang="fi-FI" dirty="0" err="1"/>
              <a:t>style</a:t>
            </a:r>
            <a:endParaRPr lang="en-US" dirty="0"/>
          </a:p>
        </p:txBody>
      </p:sp>
      <p:pic>
        <p:nvPicPr>
          <p:cNvPr id="9"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88502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8401B2A8-DB3C-4BC6-BC9D-A4218F97C8E1}" type="datetime1">
              <a:rPr lang="fi-FI" smtClean="0"/>
              <a:t>2.9.2023</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5CBCF4A1-B360-4911-8606-E2D47E7F3F1E}" type="slidenum">
              <a:rPr lang="en-US" altLang="fi-FI" smtClean="0"/>
              <a:pPr>
                <a:defRPr/>
              </a:pPr>
              <a:t>‹#›</a:t>
            </a:fld>
            <a:endParaRPr lang="en-US" altLang="fi-FI"/>
          </a:p>
        </p:txBody>
      </p:sp>
      <p:cxnSp>
        <p:nvCxnSpPr>
          <p:cNvPr id="13" name="Straight Connector 4"/>
          <p:cNvCxnSpPr/>
          <p:nvPr/>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399" y="5649682"/>
            <a:ext cx="2270067" cy="1153440"/>
          </a:xfrm>
          <a:prstGeom prst="rect">
            <a:avLst/>
          </a:prstGeom>
        </p:spPr>
      </p:pic>
    </p:spTree>
    <p:extLst>
      <p:ext uri="{BB962C8B-B14F-4D97-AF65-F5344CB8AC3E}">
        <p14:creationId xmlns:p14="http://schemas.microsoft.com/office/powerpoint/2010/main" val="411802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24260" name="Rectangle 4"/>
          <p:cNvSpPr>
            <a:spLocks noGrp="1" noChangeArrowheads="1"/>
          </p:cNvSpPr>
          <p:nvPr>
            <p:ph type="ctrTitle"/>
          </p:nvPr>
        </p:nvSpPr>
        <p:spPr>
          <a:xfrm>
            <a:off x="1185863" y="1989138"/>
            <a:ext cx="6915150" cy="1371600"/>
          </a:xfrm>
        </p:spPr>
        <p:txBody>
          <a:bodyPr/>
          <a:lstStyle>
            <a:lvl1pPr>
              <a:defRPr sz="2900"/>
            </a:lvl1pPr>
          </a:lstStyle>
          <a:p>
            <a:r>
              <a:rPr lang="fi-FI"/>
              <a:t>Click to edit Master title style</a:t>
            </a:r>
          </a:p>
        </p:txBody>
      </p:sp>
      <p:sp>
        <p:nvSpPr>
          <p:cNvPr id="224261" name="Rectangle 5"/>
          <p:cNvSpPr>
            <a:spLocks noGrp="1" noChangeArrowheads="1"/>
          </p:cNvSpPr>
          <p:nvPr>
            <p:ph type="subTitle" idx="1"/>
          </p:nvPr>
        </p:nvSpPr>
        <p:spPr>
          <a:xfrm>
            <a:off x="1185863" y="3933825"/>
            <a:ext cx="6915150" cy="1676400"/>
          </a:xfrm>
        </p:spPr>
        <p:txBody>
          <a:bodyPr/>
          <a:lstStyle>
            <a:lvl1pPr marL="0" indent="0">
              <a:buFontTx/>
              <a:buNone/>
              <a:defRPr sz="1800"/>
            </a:lvl1pPr>
          </a:lstStyle>
          <a:p>
            <a:r>
              <a:rPr lang="fi-FI"/>
              <a:t>Click to edit Master subtitle style</a:t>
            </a:r>
          </a:p>
        </p:txBody>
      </p:sp>
      <p:sp>
        <p:nvSpPr>
          <p:cNvPr id="7" name="Rectangle 7"/>
          <p:cNvSpPr>
            <a:spLocks noGrp="1" noChangeArrowheads="1"/>
          </p:cNvSpPr>
          <p:nvPr>
            <p:ph type="ftr" sz="quarter" idx="10"/>
          </p:nvPr>
        </p:nvSpPr>
        <p:spPr>
          <a:xfrm>
            <a:off x="1619250" y="6524625"/>
            <a:ext cx="6121400" cy="141288"/>
          </a:xfrm>
        </p:spPr>
        <p:txBody>
          <a:bodyPr/>
          <a:lstStyle>
            <a:lvl1pPr>
              <a:defRPr/>
            </a:lvl1pPr>
          </a:lstStyle>
          <a:p>
            <a:pPr>
              <a:defRPr/>
            </a:pPr>
            <a:endParaRPr lang="en-US"/>
          </a:p>
        </p:txBody>
      </p:sp>
      <p:sp>
        <p:nvSpPr>
          <p:cNvPr id="8" name="Rectangle 8"/>
          <p:cNvSpPr>
            <a:spLocks noGrp="1" noChangeArrowheads="1"/>
          </p:cNvSpPr>
          <p:nvPr>
            <p:ph type="sldNum" sz="quarter" idx="11"/>
          </p:nvPr>
        </p:nvSpPr>
        <p:spPr/>
        <p:txBody>
          <a:bodyPr/>
          <a:lstStyle>
            <a:lvl1pPr>
              <a:defRPr smtClean="0"/>
            </a:lvl1pPr>
          </a:lstStyle>
          <a:p>
            <a:pPr>
              <a:defRPr/>
            </a:pPr>
            <a:fld id="{77FD57A7-4450-4982-A586-6D3D29F362A5}" type="slidenum">
              <a:rPr lang="en-US" altLang="fi-FI"/>
              <a:pPr>
                <a:defRPr/>
              </a:pPr>
              <a:t>‹#›</a:t>
            </a:fld>
            <a:endParaRPr lang="en-US" altLang="fi-FI"/>
          </a:p>
        </p:txBody>
      </p:sp>
    </p:spTree>
    <p:extLst>
      <p:ext uri="{BB962C8B-B14F-4D97-AF65-F5344CB8AC3E}">
        <p14:creationId xmlns:p14="http://schemas.microsoft.com/office/powerpoint/2010/main" val="268861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ftr" sz="quarter" idx="10"/>
          </p:nvPr>
        </p:nvSpPr>
        <p:spPr>
          <a:ln/>
        </p:spPr>
        <p:txBody>
          <a:bodyPr/>
          <a:lstStyle>
            <a:lvl1pPr>
              <a:defRPr/>
            </a:lvl1pPr>
          </a:lstStyle>
          <a:p>
            <a:pPr>
              <a:defRPr/>
            </a:pPr>
            <a:endParaRPr lang="fi-FI"/>
          </a:p>
        </p:txBody>
      </p:sp>
      <p:sp>
        <p:nvSpPr>
          <p:cNvPr id="5" name="Rectangle 7"/>
          <p:cNvSpPr>
            <a:spLocks noGrp="1" noChangeArrowheads="1"/>
          </p:cNvSpPr>
          <p:nvPr>
            <p:ph type="sldNum" sz="quarter" idx="11"/>
          </p:nvPr>
        </p:nvSpPr>
        <p:spPr>
          <a:ln/>
        </p:spPr>
        <p:txBody>
          <a:bodyPr/>
          <a:lstStyle>
            <a:lvl1pPr>
              <a:defRPr/>
            </a:lvl1pPr>
          </a:lstStyle>
          <a:p>
            <a:pPr>
              <a:defRPr/>
            </a:pPr>
            <a:fld id="{2D27632D-41DE-4472-A3A5-833B6118FE23}" type="slidenum">
              <a:rPr lang="en-US" altLang="fi-FI"/>
              <a:pPr>
                <a:defRPr/>
              </a:pPr>
              <a:t>‹#›</a:t>
            </a:fld>
            <a:endParaRPr lang="en-US" altLang="fi-FI"/>
          </a:p>
        </p:txBody>
      </p:sp>
    </p:spTree>
    <p:extLst>
      <p:ext uri="{BB962C8B-B14F-4D97-AF65-F5344CB8AC3E}">
        <p14:creationId xmlns:p14="http://schemas.microsoft.com/office/powerpoint/2010/main" val="194677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theme" Target="../theme/theme3.xml"/><Relationship Id="rId3" Type="http://schemas.openxmlformats.org/officeDocument/2006/relationships/slideLayout" Target="../slideLayouts/slideLayout39.xml"/><Relationship Id="rId21" Type="http://schemas.openxmlformats.org/officeDocument/2006/relationships/slideLayout" Target="../slideLayouts/slideLayout57.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41318238-5C29-4011-90EA-480B2DB6E4DC}" type="datetime1">
              <a:rPr lang="fi-FI" smtClean="0"/>
              <a:t>2.9.2023</a:t>
            </a:fld>
            <a:endParaRPr lang="fi-FI"/>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5CBCF4A1-B360-4911-8606-E2D47E7F3F1E}" type="slidenum">
              <a:rPr lang="en-US" altLang="fi-FI" smtClean="0"/>
              <a:pPr>
                <a:defRPr/>
              </a:pPr>
              <a:t>‹#›</a:t>
            </a:fld>
            <a:endParaRPr lang="en-US" altLang="fi-FI"/>
          </a:p>
        </p:txBody>
      </p:sp>
    </p:spTree>
    <p:extLst>
      <p:ext uri="{BB962C8B-B14F-4D97-AF65-F5344CB8AC3E}">
        <p14:creationId xmlns:p14="http://schemas.microsoft.com/office/powerpoint/2010/main" val="58343114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9A4BD913-8BCC-44FE-98AA-3F0FBCA170A2}" type="datetime1">
              <a:rPr lang="fi-FI" smtClean="0"/>
              <a:t>2.9.2023</a:t>
            </a:fld>
            <a:endParaRPr lang="fi-FI"/>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5CBCF4A1-B360-4911-8606-E2D47E7F3F1E}" type="slidenum">
              <a:rPr lang="en-US" altLang="fi-FI" smtClean="0"/>
              <a:pPr>
                <a:defRPr/>
              </a:pPr>
              <a:t>‹#›</a:t>
            </a:fld>
            <a:endParaRPr lang="en-US" altLang="fi-FI"/>
          </a:p>
        </p:txBody>
      </p:sp>
    </p:spTree>
    <p:extLst>
      <p:ext uri="{BB962C8B-B14F-4D97-AF65-F5344CB8AC3E}">
        <p14:creationId xmlns:p14="http://schemas.microsoft.com/office/powerpoint/2010/main" val="238066664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 id="2147483721" r:id="rId18"/>
    <p:sldLayoutId id="2147483722" r:id="rId19"/>
    <p:sldLayoutId id="2147483723" r:id="rId20"/>
    <p:sldLayoutId id="2147483724" r:id="rId21"/>
    <p:sldLayoutId id="2147483725" r:id="rId22"/>
    <p:sldLayoutId id="2147483729" r:id="rId23"/>
    <p:sldLayoutId id="2147483731" r:id="rId24"/>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2.9.2023</a:t>
            </a:fld>
            <a:endParaRPr lang="fi-FI"/>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5CBCF4A1-B360-4911-8606-E2D47E7F3F1E}" type="slidenum">
              <a:rPr lang="en-US" altLang="fi-FI" smtClean="0"/>
              <a:pPr>
                <a:defRPr/>
              </a:pPr>
              <a:t>‹#›</a:t>
            </a:fld>
            <a:endParaRPr lang="en-US" altLang="fi-FI"/>
          </a:p>
        </p:txBody>
      </p:sp>
    </p:spTree>
    <p:extLst>
      <p:ext uri="{BB962C8B-B14F-4D97-AF65-F5344CB8AC3E}">
        <p14:creationId xmlns:p14="http://schemas.microsoft.com/office/powerpoint/2010/main" val="238066664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 id="2147483750" r:id="rId17"/>
    <p:sldLayoutId id="2147483751" r:id="rId18"/>
    <p:sldLayoutId id="2147483752" r:id="rId19"/>
    <p:sldLayoutId id="2147483753" r:id="rId20"/>
    <p:sldLayoutId id="2147483754" r:id="rId21"/>
    <p:sldLayoutId id="2147483755" r:id="rId22"/>
    <p:sldLayoutId id="2147483756" r:id="rId23"/>
    <p:sldLayoutId id="2147483757" r:id="rId24"/>
    <p:sldLayoutId id="2147483732" r:id="rId25"/>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3" Type="http://schemas.openxmlformats.org/officeDocument/2006/relationships/hyperlink" Target="https://people.aalto.fi/minna_halme" TargetMode="External"/><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468314" y="1700808"/>
            <a:ext cx="8424166" cy="3542400"/>
          </a:xfrm>
        </p:spPr>
        <p:txBody>
          <a:bodyPr/>
          <a:lstStyle/>
          <a:p>
            <a:r>
              <a:rPr lang="fi-FI" altLang="fi-FI" sz="3600" dirty="0"/>
              <a:t>BIZ-A0102 </a:t>
            </a:r>
            <a:r>
              <a:rPr lang="fi-FI" altLang="fi-FI" sz="3600" dirty="0" err="1"/>
              <a:t>Better</a:t>
            </a:r>
            <a:r>
              <a:rPr lang="fi-FI" altLang="fi-FI" sz="3600" dirty="0"/>
              <a:t> business, </a:t>
            </a:r>
            <a:r>
              <a:rPr lang="fi-FI" altLang="fi-FI" sz="3600" dirty="0" err="1"/>
              <a:t>better</a:t>
            </a:r>
            <a:r>
              <a:rPr lang="fi-FI" altLang="fi-FI" sz="3600" dirty="0"/>
              <a:t> </a:t>
            </a:r>
            <a:r>
              <a:rPr lang="fi-FI" altLang="fi-FI" sz="3600" dirty="0" err="1"/>
              <a:t>society</a:t>
            </a:r>
            <a:r>
              <a:rPr lang="fi-FI" altLang="fi-FI" sz="3600" dirty="0"/>
              <a:t> I Yritys osana yhteiskuntaa</a:t>
            </a:r>
            <a:br>
              <a:rPr lang="fi-FI" altLang="fi-FI" sz="3600" dirty="0"/>
            </a:br>
            <a:r>
              <a:rPr lang="fi-FI" altLang="fi-FI" sz="3600" dirty="0"/>
              <a:t>3 opintopistettä (ECTS)</a:t>
            </a:r>
            <a:br>
              <a:rPr lang="fi-FI" altLang="fi-FI" sz="3600" dirty="0"/>
            </a:br>
            <a:br>
              <a:rPr lang="fi-FI" altLang="fi-FI" sz="3600" dirty="0"/>
            </a:br>
            <a:r>
              <a:rPr lang="fi-FI" altLang="fi-FI" sz="3600" dirty="0" err="1"/>
              <a:t>Syllabus</a:t>
            </a:r>
            <a:br>
              <a:rPr lang="fi-FI" altLang="fi-FI" sz="3600" dirty="0"/>
            </a:br>
            <a:br>
              <a:rPr lang="fi-FI" altLang="fi-FI" sz="3600" dirty="0"/>
            </a:br>
            <a:endParaRPr lang="en-GB" altLang="fi-FI" sz="3600" dirty="0"/>
          </a:p>
        </p:txBody>
      </p:sp>
      <p:sp>
        <p:nvSpPr>
          <p:cNvPr id="5124" name="Rectangle 3"/>
          <p:cNvSpPr>
            <a:spLocks noGrp="1" noChangeArrowheads="1"/>
          </p:cNvSpPr>
          <p:nvPr>
            <p:ph type="subTitle" idx="1"/>
          </p:nvPr>
        </p:nvSpPr>
        <p:spPr>
          <a:xfrm>
            <a:off x="468314" y="4869161"/>
            <a:ext cx="5495420" cy="1655464"/>
          </a:xfrm>
          <a:prstGeom prst="rect">
            <a:avLst/>
          </a:prstGeom>
        </p:spPr>
        <p:txBody>
          <a:bodyPr>
            <a:normAutofit/>
          </a:bodyPr>
          <a:lstStyle/>
          <a:p>
            <a:pPr eaLnBrk="1" hangingPunct="1"/>
            <a:r>
              <a:rPr lang="fi-FI" altLang="fi-FI" sz="2400" dirty="0"/>
              <a:t>Vastuuopettajat:</a:t>
            </a:r>
          </a:p>
          <a:p>
            <a:pPr eaLnBrk="1" hangingPunct="1"/>
            <a:r>
              <a:rPr lang="fi-FI" altLang="fi-FI" sz="2400" dirty="0"/>
              <a:t>Minna Halme</a:t>
            </a:r>
          </a:p>
          <a:p>
            <a:pPr eaLnBrk="1" hangingPunct="1"/>
            <a:r>
              <a:rPr lang="fi-FI" altLang="fi-FI" sz="2400" dirty="0"/>
              <a:t>Otto Toivanen</a:t>
            </a:r>
          </a:p>
          <a:p>
            <a:pPr eaLnBrk="1" hangingPunct="1"/>
            <a:endParaRPr lang="en-GB" altLang="fi-F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Kuinka kurssi arvioidaan?</a:t>
            </a:r>
          </a:p>
        </p:txBody>
      </p:sp>
      <p:sp>
        <p:nvSpPr>
          <p:cNvPr id="3" name="Content Placeholder 2"/>
          <p:cNvSpPr>
            <a:spLocks noGrp="1"/>
          </p:cNvSpPr>
          <p:nvPr>
            <p:ph sz="quarter" idx="14"/>
          </p:nvPr>
        </p:nvSpPr>
        <p:spPr/>
        <p:txBody>
          <a:bodyPr/>
          <a:lstStyle/>
          <a:p>
            <a:r>
              <a:rPr lang="fi-FI" dirty="0"/>
              <a:t>	</a:t>
            </a:r>
            <a:r>
              <a:rPr lang="fi-FI" b="0" dirty="0">
                <a:latin typeface="Georgia" panose="02040502050405020303" pitchFamily="18" charset="0"/>
              </a:rPr>
              <a:t>Kurssi arvioidaan hyväksytty/hylätty asteikolla</a:t>
            </a:r>
          </a:p>
          <a:p>
            <a:r>
              <a:rPr lang="fi-FI" b="0" dirty="0">
                <a:latin typeface="Georgia" panose="02040502050405020303" pitchFamily="18" charset="0"/>
              </a:rPr>
              <a:t>	</a:t>
            </a:r>
          </a:p>
          <a:p>
            <a:r>
              <a:rPr lang="fi-FI" b="0" dirty="0">
                <a:latin typeface="Georgia" panose="02040502050405020303" pitchFamily="18" charset="0"/>
              </a:rPr>
              <a:t>	Edellytämme aktiivista osallistumista luennoilla</a:t>
            </a:r>
          </a:p>
          <a:p>
            <a:r>
              <a:rPr lang="fi-FI" b="0" dirty="0">
                <a:latin typeface="Georgia" panose="02040502050405020303" pitchFamily="18" charset="0"/>
              </a:rPr>
              <a:t>	</a:t>
            </a:r>
          </a:p>
          <a:p>
            <a:r>
              <a:rPr lang="fi-FI" b="0" dirty="0">
                <a:latin typeface="Georgia" panose="02040502050405020303" pitchFamily="18" charset="0"/>
              </a:rPr>
              <a:t>	Kurssin läpipääsy edellyttää, että ryhmätyö on	hyväksytty</a:t>
            </a:r>
          </a:p>
        </p:txBody>
      </p:sp>
      <p:sp>
        <p:nvSpPr>
          <p:cNvPr id="4" name="Slide Number Placeholder 3">
            <a:extLst>
              <a:ext uri="{FF2B5EF4-FFF2-40B4-BE49-F238E27FC236}">
                <a16:creationId xmlns:a16="http://schemas.microsoft.com/office/drawing/2014/main" id="{B19FA4F7-1AE7-EEBD-1F8D-5FD08B735E99}"/>
              </a:ext>
            </a:extLst>
          </p:cNvPr>
          <p:cNvSpPr>
            <a:spLocks noGrp="1"/>
          </p:cNvSpPr>
          <p:nvPr>
            <p:ph type="sldNum" sz="quarter" idx="17"/>
          </p:nvPr>
        </p:nvSpPr>
        <p:spPr/>
        <p:txBody>
          <a:bodyPr/>
          <a:lstStyle/>
          <a:p>
            <a:pPr>
              <a:defRPr/>
            </a:pPr>
            <a:fld id="{5CBCF4A1-B360-4911-8606-E2D47E7F3F1E}" type="slidenum">
              <a:rPr lang="en-US" altLang="fi-FI" smtClean="0"/>
              <a:pPr>
                <a:defRPr/>
              </a:pPr>
              <a:t>10</a:t>
            </a:fld>
            <a:endParaRPr lang="en-US" altLang="fi-FI"/>
          </a:p>
        </p:txBody>
      </p:sp>
    </p:spTree>
    <p:extLst>
      <p:ext uri="{BB962C8B-B14F-4D97-AF65-F5344CB8AC3E}">
        <p14:creationId xmlns:p14="http://schemas.microsoft.com/office/powerpoint/2010/main" val="409432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68314" y="2982550"/>
            <a:ext cx="8207375" cy="1814602"/>
          </a:xfrm>
        </p:spPr>
        <p:txBody>
          <a:bodyPr/>
          <a:lstStyle/>
          <a:p>
            <a:br>
              <a:rPr lang="fi-FI" sz="6000" dirty="0"/>
            </a:br>
            <a:r>
              <a:rPr lang="fi-FI" sz="6000" dirty="0"/>
              <a:t>BIZ-A0102 </a:t>
            </a:r>
            <a:r>
              <a:rPr lang="en-US" sz="6000" dirty="0" err="1"/>
              <a:t>Yritys</a:t>
            </a:r>
            <a:r>
              <a:rPr lang="en-US" sz="6000" dirty="0"/>
              <a:t> </a:t>
            </a:r>
            <a:r>
              <a:rPr lang="en-US" sz="6000" dirty="0" err="1"/>
              <a:t>osana</a:t>
            </a:r>
            <a:r>
              <a:rPr lang="en-US" sz="6000" dirty="0"/>
              <a:t> </a:t>
            </a:r>
            <a:r>
              <a:rPr lang="en-US" sz="6000" dirty="0" err="1"/>
              <a:t>yhteiskuntaa</a:t>
            </a:r>
            <a:r>
              <a:rPr lang="en-US" sz="6000" dirty="0"/>
              <a:t>, BEBE I</a:t>
            </a:r>
            <a:br>
              <a:rPr lang="en-US" sz="6000" dirty="0"/>
            </a:br>
            <a:r>
              <a:rPr lang="en-US" sz="4000" i="1" err="1"/>
              <a:t>Ryhmätyön</a:t>
            </a:r>
            <a:r>
              <a:rPr lang="en-US" sz="4000" i="1"/>
              <a:t> ohjeet</a:t>
            </a:r>
            <a:endParaRPr lang="fi-FI" sz="4000" i="1" dirty="0"/>
          </a:p>
        </p:txBody>
      </p:sp>
      <p:sp>
        <p:nvSpPr>
          <p:cNvPr id="3" name="Alaotsikko 2"/>
          <p:cNvSpPr>
            <a:spLocks noGrp="1"/>
          </p:cNvSpPr>
          <p:nvPr>
            <p:ph type="subTitle" idx="1"/>
          </p:nvPr>
        </p:nvSpPr>
        <p:spPr/>
        <p:txBody>
          <a:bodyPr>
            <a:normAutofit/>
          </a:bodyPr>
          <a:lstStyle/>
          <a:p>
            <a:r>
              <a:rPr lang="fi-FI" sz="2400" dirty="0">
                <a:ea typeface="ＭＳ Ｐゴシック"/>
              </a:rPr>
              <a:t>Tomi Vuolteenaho (24.8.2023)</a:t>
            </a:r>
          </a:p>
          <a:p>
            <a:r>
              <a:rPr lang="fi-FI" sz="2400" dirty="0">
                <a:ea typeface="ＭＳ Ｐゴシック"/>
              </a:rPr>
              <a:t>Reijo Herrala (24.8.2023)</a:t>
            </a:r>
            <a:endParaRPr lang="fi-FI" sz="2400" i="0" dirty="0">
              <a:ea typeface="ＭＳ Ｐゴシック"/>
            </a:endParaRPr>
          </a:p>
          <a:p>
            <a:endParaRPr lang="fi-FI" sz="2400" dirty="0"/>
          </a:p>
          <a:p>
            <a:endParaRPr lang="fi-FI" dirty="0"/>
          </a:p>
        </p:txBody>
      </p:sp>
    </p:spTree>
    <p:extLst>
      <p:ext uri="{BB962C8B-B14F-4D97-AF65-F5344CB8AC3E}">
        <p14:creationId xmlns:p14="http://schemas.microsoft.com/office/powerpoint/2010/main" val="1845438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Ryhmän muodostaminen (1/2)</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196752"/>
            <a:ext cx="8207374" cy="4320481"/>
          </a:xfrm>
        </p:spPr>
        <p:txBody>
          <a:bodyPr/>
          <a:lstStyle/>
          <a:p>
            <a:pPr lvl="0">
              <a:lnSpc>
                <a:spcPct val="110000"/>
              </a:lnSpc>
              <a:spcBef>
                <a:spcPts val="600"/>
              </a:spcBef>
            </a:pPr>
            <a:r>
              <a:rPr lang="fi-FI" sz="1600" dirty="0">
                <a:latin typeface="Georgia" panose="02040502050405020303" pitchFamily="18" charset="0"/>
              </a:rPr>
              <a:t>Ryhmätyö tehdään kolmen tai neljän hengen ryhmissä</a:t>
            </a:r>
          </a:p>
          <a:p>
            <a:pPr lvl="0">
              <a:lnSpc>
                <a:spcPct val="110000"/>
              </a:lnSpc>
              <a:spcBef>
                <a:spcPts val="600"/>
              </a:spcBef>
            </a:pPr>
            <a:r>
              <a:rPr lang="fi-FI" sz="1600" dirty="0">
                <a:latin typeface="Georgia" panose="02040502050405020303" pitchFamily="18" charset="0"/>
              </a:rPr>
              <a:t>Ryhmät muodostetaan ma 4.9.2023.</a:t>
            </a:r>
          </a:p>
          <a:p>
            <a:pPr lvl="1">
              <a:lnSpc>
                <a:spcPct val="110000"/>
              </a:lnSpc>
              <a:spcBef>
                <a:spcPts val="600"/>
              </a:spcBef>
            </a:pPr>
            <a:r>
              <a:rPr lang="en-US" sz="1600" dirty="0" err="1">
                <a:latin typeface="Georgia" panose="02040502050405020303" pitchFamily="18" charset="0"/>
              </a:rPr>
              <a:t>Opettajat</a:t>
            </a:r>
            <a:r>
              <a:rPr lang="en-US" sz="1600" dirty="0">
                <a:latin typeface="Georgia" panose="02040502050405020303" pitchFamily="18" charset="0"/>
              </a:rPr>
              <a:t> </a:t>
            </a:r>
            <a:r>
              <a:rPr lang="en-US" sz="1600" dirty="0" err="1">
                <a:latin typeface="Georgia" panose="02040502050405020303" pitchFamily="18" charset="0"/>
              </a:rPr>
              <a:t>muodostavat</a:t>
            </a:r>
            <a:r>
              <a:rPr lang="en-US" sz="1600" dirty="0">
                <a:latin typeface="Georgia" panose="02040502050405020303" pitchFamily="18" charset="0"/>
              </a:rPr>
              <a:t> </a:t>
            </a:r>
            <a:r>
              <a:rPr lang="en-US" sz="1600" dirty="0" err="1">
                <a:latin typeface="Georgia" panose="02040502050405020303" pitchFamily="18" charset="0"/>
              </a:rPr>
              <a:t>ryhmät</a:t>
            </a:r>
            <a:r>
              <a:rPr lang="en-US" sz="1600" dirty="0">
                <a:latin typeface="Georgia" panose="02040502050405020303" pitchFamily="18" charset="0"/>
              </a:rPr>
              <a:t>.</a:t>
            </a:r>
          </a:p>
          <a:p>
            <a:pPr lvl="1">
              <a:lnSpc>
                <a:spcPct val="110000"/>
              </a:lnSpc>
              <a:spcBef>
                <a:spcPts val="600"/>
              </a:spcBef>
            </a:pPr>
            <a:r>
              <a:rPr lang="en-US" sz="1600" dirty="0" err="1">
                <a:latin typeface="Georgia" panose="02040502050405020303" pitchFamily="18" charset="0"/>
              </a:rPr>
              <a:t>Lähtökohtaisesti</a:t>
            </a:r>
            <a:r>
              <a:rPr lang="en-US" sz="1600" dirty="0">
                <a:latin typeface="Georgia" panose="02040502050405020303" pitchFamily="18" charset="0"/>
              </a:rPr>
              <a:t> </a:t>
            </a:r>
            <a:r>
              <a:rPr lang="en-US" sz="1600" dirty="0" err="1">
                <a:latin typeface="Georgia" panose="02040502050405020303" pitchFamily="18" charset="0"/>
              </a:rPr>
              <a:t>jokaisessa</a:t>
            </a:r>
            <a:r>
              <a:rPr lang="en-US" sz="1600" dirty="0">
                <a:latin typeface="Georgia" panose="02040502050405020303" pitchFamily="18" charset="0"/>
              </a:rPr>
              <a:t> </a:t>
            </a:r>
            <a:r>
              <a:rPr lang="en-US" sz="1600" dirty="0" err="1">
                <a:latin typeface="Georgia" panose="02040502050405020303" pitchFamily="18" charset="0"/>
              </a:rPr>
              <a:t>ryhmässä</a:t>
            </a:r>
            <a:r>
              <a:rPr lang="en-US" sz="1600" dirty="0">
                <a:latin typeface="Georgia" panose="02040502050405020303" pitchFamily="18" charset="0"/>
              </a:rPr>
              <a:t> on </a:t>
            </a:r>
            <a:r>
              <a:rPr lang="en-US" sz="1600" dirty="0" err="1">
                <a:latin typeface="Georgia" panose="02040502050405020303" pitchFamily="18" charset="0"/>
              </a:rPr>
              <a:t>neljä</a:t>
            </a:r>
            <a:r>
              <a:rPr lang="en-US" sz="1600" dirty="0">
                <a:latin typeface="Georgia" panose="02040502050405020303" pitchFamily="18" charset="0"/>
              </a:rPr>
              <a:t> </a:t>
            </a:r>
            <a:r>
              <a:rPr lang="en-US" sz="1600" dirty="0" err="1">
                <a:latin typeface="Georgia" panose="02040502050405020303" pitchFamily="18" charset="0"/>
              </a:rPr>
              <a:t>jäsentä</a:t>
            </a:r>
            <a:r>
              <a:rPr lang="en-US" sz="1600" dirty="0">
                <a:latin typeface="Georgia" panose="02040502050405020303" pitchFamily="18" charset="0"/>
              </a:rPr>
              <a:t>.</a:t>
            </a:r>
            <a:endParaRPr lang="fi-FI" sz="1600" dirty="0">
              <a:latin typeface="Georgia" panose="02040502050405020303" pitchFamily="18" charset="0"/>
            </a:endParaRPr>
          </a:p>
          <a:p>
            <a:pPr lvl="1">
              <a:lnSpc>
                <a:spcPct val="110000"/>
              </a:lnSpc>
              <a:spcBef>
                <a:spcPts val="600"/>
              </a:spcBef>
            </a:pPr>
            <a:r>
              <a:rPr lang="en-US" sz="1600" dirty="0">
                <a:latin typeface="Georgia" panose="02040502050405020303" pitchFamily="18" charset="0"/>
              </a:rPr>
              <a:t>Ma 4.9. </a:t>
            </a:r>
            <a:r>
              <a:rPr lang="en-US" sz="1600" dirty="0" err="1">
                <a:latin typeface="Georgia" panose="02040502050405020303" pitchFamily="18" charset="0"/>
              </a:rPr>
              <a:t>klo</a:t>
            </a:r>
            <a:r>
              <a:rPr lang="en-US" sz="1600" dirty="0">
                <a:latin typeface="Georgia" panose="02040502050405020303" pitchFamily="18" charset="0"/>
              </a:rPr>
              <a:t> 13 </a:t>
            </a:r>
            <a:r>
              <a:rPr lang="en-US" sz="1600" dirty="0" err="1">
                <a:latin typeface="Georgia" panose="02040502050405020303" pitchFamily="18" charset="0"/>
              </a:rPr>
              <a:t>lähtien</a:t>
            </a:r>
            <a:r>
              <a:rPr lang="en-US" sz="1600" dirty="0">
                <a:latin typeface="Georgia" panose="02040502050405020303" pitchFamily="18" charset="0"/>
              </a:rPr>
              <a:t> </a:t>
            </a:r>
            <a:r>
              <a:rPr lang="en-US" sz="1600" dirty="0" err="1">
                <a:latin typeface="Georgia" panose="02040502050405020303" pitchFamily="18" charset="0"/>
              </a:rPr>
              <a:t>ota</a:t>
            </a:r>
            <a:r>
              <a:rPr lang="en-US" sz="1600" dirty="0">
                <a:latin typeface="Georgia" panose="02040502050405020303" pitchFamily="18" charset="0"/>
              </a:rPr>
              <a:t> </a:t>
            </a:r>
            <a:r>
              <a:rPr lang="en-US" sz="1600" dirty="0" err="1">
                <a:latin typeface="Georgia" panose="02040502050405020303" pitchFamily="18" charset="0"/>
              </a:rPr>
              <a:t>yhteyttä</a:t>
            </a:r>
            <a:r>
              <a:rPr lang="en-US" sz="1600" dirty="0">
                <a:latin typeface="Georgia" panose="02040502050405020303" pitchFamily="18" charset="0"/>
              </a:rPr>
              <a:t> </a:t>
            </a:r>
            <a:r>
              <a:rPr lang="en-US" sz="1600" dirty="0" err="1">
                <a:latin typeface="Georgia" panose="02040502050405020303" pitchFamily="18" charset="0"/>
              </a:rPr>
              <a:t>muihin</a:t>
            </a:r>
            <a:r>
              <a:rPr lang="en-US" sz="1600" dirty="0">
                <a:latin typeface="Georgia" panose="02040502050405020303" pitchFamily="18" charset="0"/>
              </a:rPr>
              <a:t> </a:t>
            </a:r>
            <a:r>
              <a:rPr lang="en-US" sz="1600" dirty="0" err="1">
                <a:latin typeface="Georgia" panose="02040502050405020303" pitchFamily="18" charset="0"/>
              </a:rPr>
              <a:t>ryhmän</a:t>
            </a:r>
            <a:r>
              <a:rPr lang="en-US" sz="1600" dirty="0">
                <a:latin typeface="Georgia" panose="02040502050405020303" pitchFamily="18" charset="0"/>
              </a:rPr>
              <a:t> </a:t>
            </a:r>
            <a:r>
              <a:rPr lang="en-US" sz="1600" dirty="0" err="1">
                <a:latin typeface="Georgia" panose="02040502050405020303" pitchFamily="18" charset="0"/>
              </a:rPr>
              <a:t>jäseniin</a:t>
            </a:r>
            <a:r>
              <a:rPr lang="en-US" sz="1600" dirty="0">
                <a:latin typeface="Georgia" panose="02040502050405020303" pitchFamily="18" charset="0"/>
              </a:rPr>
              <a:t> </a:t>
            </a:r>
            <a:r>
              <a:rPr lang="en-US" sz="1600" dirty="0" err="1">
                <a:latin typeface="Georgia" panose="02040502050405020303" pitchFamily="18" charset="0"/>
              </a:rPr>
              <a:t>MyCoursesin</a:t>
            </a:r>
            <a:r>
              <a:rPr lang="en-US" sz="1600" dirty="0">
                <a:latin typeface="Georgia" panose="02040502050405020303" pitchFamily="18" charset="0"/>
              </a:rPr>
              <a:t> </a:t>
            </a:r>
            <a:r>
              <a:rPr lang="en-US" sz="1600" dirty="0" err="1">
                <a:latin typeface="Georgia" panose="02040502050405020303" pitchFamily="18" charset="0"/>
              </a:rPr>
              <a:t>ryhmäviesti-toiminnon</a:t>
            </a:r>
            <a:r>
              <a:rPr lang="en-US" sz="1600" dirty="0">
                <a:latin typeface="Georgia" panose="02040502050405020303" pitchFamily="18" charset="0"/>
              </a:rPr>
              <a:t> </a:t>
            </a:r>
            <a:r>
              <a:rPr lang="en-US" sz="1600" dirty="0" err="1">
                <a:latin typeface="Georgia" panose="02040502050405020303" pitchFamily="18" charset="0"/>
              </a:rPr>
              <a:t>avulla</a:t>
            </a:r>
            <a:r>
              <a:rPr lang="en-US" sz="1600" dirty="0">
                <a:latin typeface="Georgia" panose="02040502050405020303" pitchFamily="18" charset="0"/>
              </a:rPr>
              <a:t>:</a:t>
            </a:r>
          </a:p>
          <a:p>
            <a:pPr lvl="2">
              <a:lnSpc>
                <a:spcPct val="110000"/>
              </a:lnSpc>
              <a:spcBef>
                <a:spcPts val="600"/>
              </a:spcBef>
            </a:pPr>
            <a:r>
              <a:rPr lang="en-US" sz="1400" dirty="0" err="1">
                <a:latin typeface="Georgia" panose="02040502050405020303" pitchFamily="18" charset="0"/>
              </a:rPr>
              <a:t>Kirjaudu</a:t>
            </a:r>
            <a:r>
              <a:rPr lang="en-US" sz="1400" dirty="0">
                <a:latin typeface="Georgia" panose="02040502050405020303" pitchFamily="18" charset="0"/>
              </a:rPr>
              <a:t> </a:t>
            </a:r>
            <a:r>
              <a:rPr lang="en-US" sz="1400" dirty="0" err="1">
                <a:latin typeface="Georgia" panose="02040502050405020303" pitchFamily="18" charset="0"/>
              </a:rPr>
              <a:t>sivustolle</a:t>
            </a:r>
            <a:r>
              <a:rPr lang="en-US" sz="1400" dirty="0">
                <a:latin typeface="Georgia" panose="02040502050405020303" pitchFamily="18" charset="0"/>
              </a:rPr>
              <a:t> mycourses.aalto.fi</a:t>
            </a:r>
          </a:p>
          <a:p>
            <a:pPr lvl="2">
              <a:lnSpc>
                <a:spcPct val="110000"/>
              </a:lnSpc>
              <a:spcBef>
                <a:spcPts val="600"/>
              </a:spcBef>
            </a:pPr>
            <a:r>
              <a:rPr lang="en-US" sz="1400" dirty="0" err="1">
                <a:latin typeface="Georgia" panose="02040502050405020303" pitchFamily="18" charset="0"/>
              </a:rPr>
              <a:t>Klikkaa</a:t>
            </a:r>
            <a:r>
              <a:rPr lang="en-US" sz="1400" dirty="0">
                <a:latin typeface="Georgia" panose="02040502050405020303" pitchFamily="18" charset="0"/>
              </a:rPr>
              <a:t> </a:t>
            </a:r>
            <a:r>
              <a:rPr lang="en-US" sz="1400" dirty="0" err="1">
                <a:latin typeface="Georgia" panose="02040502050405020303" pitchFamily="18" charset="0"/>
              </a:rPr>
              <a:t>omaa</a:t>
            </a:r>
            <a:r>
              <a:rPr lang="en-US" sz="1400" dirty="0">
                <a:latin typeface="Georgia" panose="02040502050405020303" pitchFamily="18" charset="0"/>
              </a:rPr>
              <a:t> </a:t>
            </a:r>
            <a:r>
              <a:rPr lang="en-US" sz="1400" dirty="0" err="1">
                <a:latin typeface="Georgia" panose="02040502050405020303" pitchFamily="18" charset="0"/>
              </a:rPr>
              <a:t>nimeäsi</a:t>
            </a:r>
            <a:r>
              <a:rPr lang="en-US" sz="1400" dirty="0">
                <a:latin typeface="Georgia" panose="02040502050405020303" pitchFamily="18" charset="0"/>
              </a:rPr>
              <a:t> </a:t>
            </a:r>
            <a:r>
              <a:rPr lang="en-US" sz="1400" dirty="0" err="1">
                <a:latin typeface="Georgia" panose="02040502050405020303" pitchFamily="18" charset="0"/>
              </a:rPr>
              <a:t>oikeassa</a:t>
            </a:r>
            <a:r>
              <a:rPr lang="en-US" sz="1400" dirty="0">
                <a:latin typeface="Georgia" panose="02040502050405020303" pitchFamily="18" charset="0"/>
              </a:rPr>
              <a:t> </a:t>
            </a:r>
            <a:r>
              <a:rPr lang="en-US" sz="1400" dirty="0" err="1">
                <a:latin typeface="Georgia" panose="02040502050405020303" pitchFamily="18" charset="0"/>
              </a:rPr>
              <a:t>yläkulmassa</a:t>
            </a:r>
            <a:endParaRPr lang="en-US" sz="1400" dirty="0">
              <a:latin typeface="Georgia" panose="02040502050405020303" pitchFamily="18" charset="0"/>
            </a:endParaRPr>
          </a:p>
          <a:p>
            <a:pPr lvl="2">
              <a:lnSpc>
                <a:spcPct val="110000"/>
              </a:lnSpc>
              <a:spcBef>
                <a:spcPts val="600"/>
              </a:spcBef>
            </a:pPr>
            <a:r>
              <a:rPr lang="en-US" sz="1400" dirty="0" err="1">
                <a:latin typeface="Georgia" panose="02040502050405020303" pitchFamily="18" charset="0"/>
              </a:rPr>
              <a:t>Esiin</a:t>
            </a:r>
            <a:r>
              <a:rPr lang="en-US" sz="1400" dirty="0">
                <a:latin typeface="Georgia" panose="02040502050405020303" pitchFamily="18" charset="0"/>
              </a:rPr>
              <a:t> </a:t>
            </a:r>
            <a:r>
              <a:rPr lang="en-US" sz="1400" dirty="0" err="1">
                <a:latin typeface="Georgia" panose="02040502050405020303" pitchFamily="18" charset="0"/>
              </a:rPr>
              <a:t>tulevasta</a:t>
            </a:r>
            <a:r>
              <a:rPr lang="en-US" sz="1400" dirty="0">
                <a:latin typeface="Georgia" panose="02040502050405020303" pitchFamily="18" charset="0"/>
              </a:rPr>
              <a:t> </a:t>
            </a:r>
            <a:r>
              <a:rPr lang="en-US" sz="1400" dirty="0" err="1">
                <a:latin typeface="Georgia" panose="02040502050405020303" pitchFamily="18" charset="0"/>
              </a:rPr>
              <a:t>valikosta</a:t>
            </a:r>
            <a:r>
              <a:rPr lang="en-US" sz="1400" dirty="0">
                <a:latin typeface="Georgia" panose="02040502050405020303" pitchFamily="18" charset="0"/>
              </a:rPr>
              <a:t> </a:t>
            </a:r>
            <a:r>
              <a:rPr lang="en-US" sz="1400" dirty="0" err="1">
                <a:latin typeface="Georgia" panose="02040502050405020303" pitchFamily="18" charset="0"/>
              </a:rPr>
              <a:t>klikkaa</a:t>
            </a:r>
            <a:r>
              <a:rPr lang="en-US" sz="1400" dirty="0">
                <a:latin typeface="Georgia" panose="02040502050405020303" pitchFamily="18" charset="0"/>
              </a:rPr>
              <a:t> “</a:t>
            </a:r>
            <a:r>
              <a:rPr lang="en-US" sz="1400" dirty="0" err="1">
                <a:latin typeface="Georgia" panose="02040502050405020303" pitchFamily="18" charset="0"/>
              </a:rPr>
              <a:t>Viestit</a:t>
            </a:r>
            <a:r>
              <a:rPr lang="en-US" sz="1400" dirty="0">
                <a:latin typeface="Georgia" panose="02040502050405020303" pitchFamily="18" charset="0"/>
              </a:rPr>
              <a:t>” tai </a:t>
            </a:r>
            <a:r>
              <a:rPr lang="en-US" sz="1400" dirty="0" err="1">
                <a:latin typeface="Georgia" panose="02040502050405020303" pitchFamily="18" charset="0"/>
              </a:rPr>
              <a:t>englanniksi</a:t>
            </a:r>
            <a:r>
              <a:rPr lang="en-US" sz="1400" dirty="0">
                <a:latin typeface="Georgia" panose="02040502050405020303" pitchFamily="18" charset="0"/>
              </a:rPr>
              <a:t> “Messages”</a:t>
            </a:r>
          </a:p>
          <a:p>
            <a:pPr lvl="2">
              <a:lnSpc>
                <a:spcPct val="110000"/>
              </a:lnSpc>
              <a:spcBef>
                <a:spcPts val="600"/>
              </a:spcBef>
            </a:pPr>
            <a:r>
              <a:rPr lang="en-US" sz="1400" dirty="0" err="1">
                <a:latin typeface="Georgia" panose="02040502050405020303" pitchFamily="18" charset="0"/>
              </a:rPr>
              <a:t>Klikkaa</a:t>
            </a:r>
            <a:r>
              <a:rPr lang="en-US" sz="1400" dirty="0">
                <a:latin typeface="Georgia" panose="02040502050405020303" pitchFamily="18" charset="0"/>
              </a:rPr>
              <a:t> “</a:t>
            </a:r>
            <a:r>
              <a:rPr lang="en-US" sz="1400" dirty="0" err="1">
                <a:latin typeface="Georgia" panose="02040502050405020303" pitchFamily="18" charset="0"/>
              </a:rPr>
              <a:t>Ryhmäviestit</a:t>
            </a:r>
            <a:r>
              <a:rPr lang="en-US" sz="1400" dirty="0">
                <a:latin typeface="Georgia" panose="02040502050405020303" pitchFamily="18" charset="0"/>
              </a:rPr>
              <a:t>” tai “Group”</a:t>
            </a:r>
          </a:p>
          <a:p>
            <a:pPr lvl="1">
              <a:lnSpc>
                <a:spcPct val="110000"/>
              </a:lnSpc>
              <a:spcBef>
                <a:spcPts val="600"/>
              </a:spcBef>
            </a:pPr>
            <a:r>
              <a:rPr lang="en-US" sz="1600" dirty="0" err="1">
                <a:latin typeface="Georgia" panose="02040502050405020303" pitchFamily="18" charset="0"/>
              </a:rPr>
              <a:t>Vaihtakaa</a:t>
            </a:r>
            <a:r>
              <a:rPr lang="en-US" sz="1600" dirty="0">
                <a:latin typeface="Georgia" panose="02040502050405020303" pitchFamily="18" charset="0"/>
              </a:rPr>
              <a:t> </a:t>
            </a:r>
            <a:r>
              <a:rPr lang="en-US" sz="1600" dirty="0" err="1">
                <a:latin typeface="Georgia" panose="02040502050405020303" pitchFamily="18" charset="0"/>
              </a:rPr>
              <a:t>ryhmän</a:t>
            </a:r>
            <a:r>
              <a:rPr lang="en-US" sz="1600" dirty="0">
                <a:latin typeface="Georgia" panose="02040502050405020303" pitchFamily="18" charset="0"/>
              </a:rPr>
              <a:t> </a:t>
            </a:r>
            <a:r>
              <a:rPr lang="en-US" sz="1600" dirty="0" err="1">
                <a:latin typeface="Georgia" panose="02040502050405020303" pitchFamily="18" charset="0"/>
              </a:rPr>
              <a:t>jäsenten</a:t>
            </a:r>
            <a:r>
              <a:rPr lang="en-US" sz="1600" dirty="0">
                <a:latin typeface="Georgia" panose="02040502050405020303" pitchFamily="18" charset="0"/>
              </a:rPr>
              <a:t> </a:t>
            </a:r>
            <a:r>
              <a:rPr lang="en-US" sz="1600" dirty="0" err="1">
                <a:latin typeface="Georgia" panose="02040502050405020303" pitchFamily="18" charset="0"/>
              </a:rPr>
              <a:t>kesken</a:t>
            </a:r>
            <a:r>
              <a:rPr lang="en-US" sz="1600" dirty="0">
                <a:latin typeface="Georgia" panose="02040502050405020303" pitchFamily="18" charset="0"/>
              </a:rPr>
              <a:t> </a:t>
            </a:r>
            <a:r>
              <a:rPr lang="en-US" sz="1600" dirty="0" err="1">
                <a:latin typeface="Georgia" panose="02040502050405020303" pitchFamily="18" charset="0"/>
              </a:rPr>
              <a:t>tarpeelliset</a:t>
            </a:r>
            <a:r>
              <a:rPr lang="en-US" sz="1600" dirty="0">
                <a:latin typeface="Georgia" panose="02040502050405020303" pitchFamily="18" charset="0"/>
              </a:rPr>
              <a:t> </a:t>
            </a:r>
            <a:r>
              <a:rPr lang="en-US" sz="1600" dirty="0" err="1">
                <a:latin typeface="Georgia" panose="02040502050405020303" pitchFamily="18" charset="0"/>
              </a:rPr>
              <a:t>yhteystiedot</a:t>
            </a:r>
            <a:r>
              <a:rPr lang="en-US" sz="1600" dirty="0">
                <a:latin typeface="Georgia" panose="02040502050405020303" pitchFamily="18" charset="0"/>
              </a:rPr>
              <a:t> (</a:t>
            </a:r>
            <a:r>
              <a:rPr lang="en-US" sz="1600" dirty="0" err="1">
                <a:latin typeface="Georgia" panose="02040502050405020303" pitchFamily="18" charset="0"/>
              </a:rPr>
              <a:t>ainakin</a:t>
            </a:r>
            <a:r>
              <a:rPr lang="en-US" sz="1600" dirty="0">
                <a:latin typeface="Georgia" panose="02040502050405020303" pitchFamily="18" charset="0"/>
              </a:rPr>
              <a:t> </a:t>
            </a:r>
            <a:r>
              <a:rPr lang="en-US" sz="1600" dirty="0" err="1">
                <a:latin typeface="Georgia" panose="02040502050405020303" pitchFamily="18" charset="0"/>
              </a:rPr>
              <a:t>sähköpostiosoitteet</a:t>
            </a:r>
            <a:r>
              <a:rPr lang="en-US" sz="1600" dirty="0">
                <a:latin typeface="Georgia" panose="02040502050405020303" pitchFamily="18" charset="0"/>
              </a:rPr>
              <a:t>) ja </a:t>
            </a:r>
            <a:r>
              <a:rPr lang="en-US" sz="1600" dirty="0" err="1">
                <a:latin typeface="Georgia" panose="02040502050405020303" pitchFamily="18" charset="0"/>
              </a:rPr>
              <a:t>valitkaa</a:t>
            </a:r>
            <a:r>
              <a:rPr lang="en-US" sz="1600" dirty="0">
                <a:latin typeface="Georgia" panose="02040502050405020303" pitchFamily="18" charset="0"/>
              </a:rPr>
              <a:t> </a:t>
            </a:r>
            <a:r>
              <a:rPr lang="en-US" sz="1600" dirty="0" err="1">
                <a:latin typeface="Georgia" panose="02040502050405020303" pitchFamily="18" charset="0"/>
              </a:rPr>
              <a:t>keskuudestanne</a:t>
            </a:r>
            <a:r>
              <a:rPr lang="en-US" sz="1600" dirty="0">
                <a:latin typeface="Georgia" panose="02040502050405020303" pitchFamily="18" charset="0"/>
              </a:rPr>
              <a:t> </a:t>
            </a:r>
            <a:r>
              <a:rPr lang="en-US" sz="1600" dirty="0" err="1">
                <a:latin typeface="Georgia" panose="02040502050405020303" pitchFamily="18" charset="0"/>
              </a:rPr>
              <a:t>ryhmänjohtaja</a:t>
            </a:r>
            <a:r>
              <a:rPr lang="en-US" sz="1600" dirty="0">
                <a:latin typeface="Georgia" panose="02040502050405020303" pitchFamily="18" charset="0"/>
              </a:rPr>
              <a:t>, </a:t>
            </a:r>
            <a:r>
              <a:rPr lang="en-US" sz="1600" dirty="0" err="1">
                <a:latin typeface="Georgia" panose="02040502050405020303" pitchFamily="18" charset="0"/>
              </a:rPr>
              <a:t>joka</a:t>
            </a:r>
            <a:r>
              <a:rPr lang="en-US" sz="1600" dirty="0">
                <a:latin typeface="Georgia" panose="02040502050405020303" pitchFamily="18" charset="0"/>
              </a:rPr>
              <a:t> </a:t>
            </a:r>
            <a:r>
              <a:rPr lang="en-US" sz="1600" dirty="0" err="1">
                <a:latin typeface="Georgia" panose="02040502050405020303" pitchFamily="18" charset="0"/>
              </a:rPr>
              <a:t>toimii</a:t>
            </a:r>
            <a:r>
              <a:rPr lang="en-US" sz="1600" dirty="0">
                <a:latin typeface="Georgia" panose="02040502050405020303" pitchFamily="18" charset="0"/>
              </a:rPr>
              <a:t> </a:t>
            </a:r>
            <a:r>
              <a:rPr lang="en-US" sz="1600" dirty="0" err="1">
                <a:latin typeface="Georgia" panose="02040502050405020303" pitchFamily="18" charset="0"/>
              </a:rPr>
              <a:t>yhteyshenkilönä</a:t>
            </a:r>
            <a:r>
              <a:rPr lang="en-US" sz="1600" dirty="0">
                <a:latin typeface="Georgia" panose="02040502050405020303" pitchFamily="18" charset="0"/>
              </a:rPr>
              <a:t> </a:t>
            </a:r>
            <a:r>
              <a:rPr lang="en-US" sz="1600" dirty="0" err="1">
                <a:latin typeface="Georgia" panose="02040502050405020303" pitchFamily="18" charset="0"/>
              </a:rPr>
              <a:t>kurssin</a:t>
            </a:r>
            <a:r>
              <a:rPr lang="en-US" sz="1600" dirty="0">
                <a:latin typeface="Georgia" panose="02040502050405020303" pitchFamily="18" charset="0"/>
              </a:rPr>
              <a:t> </a:t>
            </a:r>
            <a:r>
              <a:rPr lang="en-US" sz="1600" dirty="0" err="1">
                <a:latin typeface="Georgia" panose="02040502050405020303" pitchFamily="18" charset="0"/>
              </a:rPr>
              <a:t>opetustiimin</a:t>
            </a:r>
            <a:r>
              <a:rPr lang="en-US" sz="1600" dirty="0">
                <a:latin typeface="Georgia" panose="02040502050405020303" pitchFamily="18" charset="0"/>
              </a:rPr>
              <a:t> </a:t>
            </a:r>
            <a:r>
              <a:rPr lang="en-US" sz="1600" dirty="0" err="1">
                <a:latin typeface="Georgia" panose="02040502050405020303" pitchFamily="18" charset="0"/>
              </a:rPr>
              <a:t>suuntaan</a:t>
            </a:r>
            <a:r>
              <a:rPr lang="en-US" sz="1600" dirty="0">
                <a:latin typeface="Georgia" panose="02040502050405020303" pitchFamily="18" charset="0"/>
              </a:rPr>
              <a:t>.</a:t>
            </a:r>
            <a:endParaRPr lang="fi-FI" sz="1600" dirty="0">
              <a:latin typeface="Georgia" panose="02040502050405020303" pitchFamily="18" charset="0"/>
            </a:endParaRPr>
          </a:p>
        </p:txBody>
      </p:sp>
    </p:spTree>
    <p:extLst>
      <p:ext uri="{BB962C8B-B14F-4D97-AF65-F5344CB8AC3E}">
        <p14:creationId xmlns:p14="http://schemas.microsoft.com/office/powerpoint/2010/main" val="221305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Ryhmän muodostaminen (2/2)</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196752"/>
            <a:ext cx="8207374" cy="4320481"/>
          </a:xfrm>
        </p:spPr>
        <p:txBody>
          <a:bodyPr/>
          <a:lstStyle/>
          <a:p>
            <a:pPr lvl="1">
              <a:lnSpc>
                <a:spcPct val="135000"/>
              </a:lnSpc>
              <a:spcBef>
                <a:spcPts val="600"/>
              </a:spcBef>
            </a:pPr>
            <a:r>
              <a:rPr lang="fi-FI" sz="1600" dirty="0">
                <a:latin typeface="Georgia" panose="02040502050405020303" pitchFamily="18" charset="0"/>
              </a:rPr>
              <a:t>Mikäli neljä tai kolme ryhmän jäsentä saavat yhteyden toisiinsa, se on näiden opiskelijoiden lopullinen ryhmä.</a:t>
            </a:r>
          </a:p>
          <a:p>
            <a:pPr lvl="1">
              <a:lnSpc>
                <a:spcPct val="135000"/>
              </a:lnSpc>
              <a:spcBef>
                <a:spcPts val="600"/>
              </a:spcBef>
            </a:pPr>
            <a:endParaRPr lang="fi-FI" sz="1600" dirty="0">
              <a:latin typeface="Georgia" panose="02040502050405020303" pitchFamily="18" charset="0"/>
            </a:endParaRPr>
          </a:p>
          <a:p>
            <a:pPr lvl="1">
              <a:lnSpc>
                <a:spcPct val="135000"/>
              </a:lnSpc>
              <a:spcBef>
                <a:spcPts val="600"/>
              </a:spcBef>
            </a:pPr>
            <a:r>
              <a:rPr lang="fi-FI" sz="1600" dirty="0">
                <a:latin typeface="Georgia" panose="02040502050405020303" pitchFamily="18" charset="0"/>
              </a:rPr>
              <a:t>Mikäli jossakin ryhmässä ei saada yhteyttä kahteen tai kolmeen jäseneen, niin että ryhmässä olisi vain yksi tai kaksi jäsentä, lähettäkää tästä sähköpostiviesti osoitteeseen tomi.vuolteenaho@aalto.fi torstaina 7.9. klo 9.00 mennessä. Kertokaa viestissä, ketkä ryhmän jäsenet tavoititte ja keitä ette.</a:t>
            </a:r>
          </a:p>
          <a:p>
            <a:pPr lvl="1">
              <a:lnSpc>
                <a:spcPct val="135000"/>
              </a:lnSpc>
              <a:spcBef>
                <a:spcPts val="600"/>
              </a:spcBef>
            </a:pPr>
            <a:endParaRPr lang="fi-FI" sz="1600" dirty="0">
              <a:latin typeface="Georgia" panose="02040502050405020303" pitchFamily="18" charset="0"/>
            </a:endParaRPr>
          </a:p>
          <a:p>
            <a:pPr lvl="1">
              <a:lnSpc>
                <a:spcPct val="135000"/>
              </a:lnSpc>
              <a:spcBef>
                <a:spcPts val="600"/>
              </a:spcBef>
            </a:pPr>
            <a:r>
              <a:rPr lang="fi-FI" sz="1600" dirty="0">
                <a:latin typeface="Georgia" panose="02040502050405020303" pitchFamily="18" charset="0"/>
              </a:rPr>
              <a:t>Vajaita ryhmiä yhdistellään, ja uusista ryhmäkokoonpanoista ilmoitetaan kyseisille opiskelijoille torstaina 7.9. klo 20.00 mennessä.</a:t>
            </a:r>
          </a:p>
          <a:p>
            <a:pPr lvl="1">
              <a:lnSpc>
                <a:spcPct val="135000"/>
              </a:lnSpc>
              <a:spcBef>
                <a:spcPts val="600"/>
              </a:spcBef>
            </a:pPr>
            <a:endParaRPr lang="fi-FI" sz="1600" dirty="0">
              <a:latin typeface="Georgia" panose="02040502050405020303" pitchFamily="18" charset="0"/>
            </a:endParaRPr>
          </a:p>
          <a:p>
            <a:pPr lvl="1">
              <a:lnSpc>
                <a:spcPct val="135000"/>
              </a:lnSpc>
              <a:spcBef>
                <a:spcPts val="600"/>
              </a:spcBef>
            </a:pPr>
            <a:r>
              <a:rPr lang="fi-FI" sz="1600" dirty="0">
                <a:latin typeface="Georgia" panose="02040502050405020303" pitchFamily="18" charset="0"/>
              </a:rPr>
              <a:t>Kaikki lopulliset ryhmät ovat siis selvillä viimeistään torstai-iltana 7.9.2023 klo 20.</a:t>
            </a:r>
          </a:p>
        </p:txBody>
      </p:sp>
    </p:spTree>
    <p:extLst>
      <p:ext uri="{BB962C8B-B14F-4D97-AF65-F5344CB8AC3E}">
        <p14:creationId xmlns:p14="http://schemas.microsoft.com/office/powerpoint/2010/main" val="3839919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Analysoitava organisaatio</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a:lstStyle/>
          <a:p>
            <a:pPr lvl="1">
              <a:lnSpc>
                <a:spcPct val="110000"/>
              </a:lnSpc>
              <a:spcBef>
                <a:spcPts val="600"/>
              </a:spcBef>
            </a:pPr>
            <a:r>
              <a:rPr lang="fi-FI" sz="1600" dirty="0">
                <a:latin typeface="Georgia" panose="02040502050405020303" pitchFamily="18" charset="0"/>
              </a:rPr>
              <a:t>Seuraavaksi ryhmän tulee valita organisaatio, jota he haluaisivat analysoida ryhmätyössään. </a:t>
            </a: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Organisaatio voi olla esimerkiksi jokin suomalainen pörssiyritys. </a:t>
            </a:r>
            <a:r>
              <a:rPr lang="fi-FI" sz="1800" dirty="0" err="1">
                <a:effectLst/>
                <a:latin typeface="Times New Roman" panose="02020603050405020304" pitchFamily="18" charset="0"/>
                <a:ea typeface="Calibri" panose="020F0502020204030204" pitchFamily="34" charset="0"/>
                <a:cs typeface="Times New Roman" panose="02020603050405020304" pitchFamily="18" charset="0"/>
              </a:rPr>
              <a:t>Wolt</a:t>
            </a:r>
            <a:r>
              <a:rPr lang="fi-FI" sz="1800" dirty="0">
                <a:effectLst/>
                <a:latin typeface="Times New Roman" panose="02020603050405020304" pitchFamily="18" charset="0"/>
                <a:ea typeface="Calibri" panose="020F0502020204030204" pitchFamily="34" charset="0"/>
                <a:cs typeface="Times New Roman" panose="02020603050405020304" pitchFamily="18" charset="0"/>
              </a:rPr>
              <a:t> on kielletty, koska sitä käsitellään luennolla.</a:t>
            </a:r>
            <a:endParaRPr lang="fi-FI" sz="1600" dirty="0">
              <a:latin typeface="Georgia" panose="02040502050405020303" pitchFamily="18" charset="0"/>
            </a:endParaRPr>
          </a:p>
          <a:p>
            <a:pPr lvl="1">
              <a:lnSpc>
                <a:spcPct val="110000"/>
              </a:lnSpc>
              <a:spcBef>
                <a:spcPts val="600"/>
              </a:spcBef>
            </a:pPr>
            <a:r>
              <a:rPr lang="fi-FI" sz="1600" dirty="0">
                <a:latin typeface="Georgia" panose="02040502050405020303" pitchFamily="18" charset="0"/>
              </a:rPr>
              <a:t>Ryhmän on jätettävä ehdotuksensa analysoitavasta organisaatiosta perjantaina 8.9. klo 16.00 mennessä kurssin </a:t>
            </a:r>
            <a:r>
              <a:rPr lang="fi-FI" sz="1600" dirty="0" err="1">
                <a:latin typeface="Georgia" panose="02040502050405020303" pitchFamily="18" charset="0"/>
              </a:rPr>
              <a:t>MyCourses</a:t>
            </a:r>
            <a:r>
              <a:rPr lang="fi-FI" sz="1600" dirty="0">
                <a:latin typeface="Georgia" panose="02040502050405020303" pitchFamily="18" charset="0"/>
              </a:rPr>
              <a:t>-sivuston Ryhmätyö-osiossa olevaan virtuaaliseen palautuslaatikkoon (Tehtävä/</a:t>
            </a:r>
            <a:r>
              <a:rPr lang="fi-FI" sz="1600" dirty="0" err="1">
                <a:latin typeface="Georgia" panose="02040502050405020303" pitchFamily="18" charset="0"/>
              </a:rPr>
              <a:t>Assignment</a:t>
            </a:r>
            <a:r>
              <a:rPr lang="fi-FI" sz="1600" dirty="0">
                <a:latin typeface="Georgia" panose="02040502050405020303" pitchFamily="18" charset="0"/>
              </a:rPr>
              <a:t>). Siellä on</a:t>
            </a:r>
            <a:r>
              <a:rPr lang="fi-FI" sz="1800" dirty="0">
                <a:effectLst/>
                <a:latin typeface="Times New Roman" panose="02020603050405020304" pitchFamily="18" charset="0"/>
                <a:ea typeface="Calibri" panose="020F0502020204030204" pitchFamily="34" charset="0"/>
              </a:rPr>
              <a:t> tekstikenttä, johon voitte kirjoittaa organisaation nimen. </a:t>
            </a:r>
            <a:r>
              <a:rPr lang="fi-FI" sz="1800" dirty="0">
                <a:latin typeface="Times New Roman" panose="02020603050405020304" pitchFamily="18" charset="0"/>
              </a:rPr>
              <a:t>Tämän voi tehdä kuka tahansa ryhmän jäsen, ja yksi ilmoitus per ryhmä riittää.</a:t>
            </a:r>
          </a:p>
          <a:p>
            <a:pPr lvl="1">
              <a:lnSpc>
                <a:spcPct val="110000"/>
              </a:lnSpc>
              <a:spcBef>
                <a:spcPts val="600"/>
              </a:spcBef>
            </a:pPr>
            <a:r>
              <a:rPr lang="fi-FI" sz="1800" dirty="0">
                <a:latin typeface="Times New Roman" panose="02020603050405020304" pitchFamily="18" charset="0"/>
              </a:rPr>
              <a:t>Lähtökohtaisesti hyväksymme kaikki ehdotukset, mutta jos jonkin ehdotuksen kohdalla katsomme tarpeelliseksi hylätä sen, ilmoitamme siitä tälle ryhmälle ja nimeämme heille toisen organisaation viimeistään tiistaina 12.9. klo 12.00.</a:t>
            </a:r>
          </a:p>
          <a:p>
            <a:pPr lvl="1">
              <a:lnSpc>
                <a:spcPct val="110000"/>
              </a:lnSpc>
              <a:spcBef>
                <a:spcPts val="600"/>
              </a:spcBef>
            </a:pPr>
            <a:r>
              <a:rPr lang="fi-FI" sz="1800" dirty="0">
                <a:latin typeface="Times New Roman" panose="02020603050405020304" pitchFamily="18" charset="0"/>
              </a:rPr>
              <a:t>Mikäli ryhmänne ei saa ilmoitusta ti 12.9. klo 12 mennessä, ryhmän oma ehdotus on hyväksytty ja vahvistettu.</a:t>
            </a:r>
          </a:p>
          <a:p>
            <a:pPr lvl="1">
              <a:lnSpc>
                <a:spcPct val="110000"/>
              </a:lnSpc>
              <a:spcBef>
                <a:spcPts val="600"/>
              </a:spcBef>
            </a:pPr>
            <a:r>
              <a:rPr lang="fi-FI" sz="1600" dirty="0">
                <a:latin typeface="Georgia" panose="02040502050405020303" pitchFamily="18" charset="0"/>
              </a:rPr>
              <a:t>Aloittakaa ryhmätyön tekeminen heti tiistaina 12.9. klo 12 jälkeen.</a:t>
            </a:r>
          </a:p>
        </p:txBody>
      </p:sp>
    </p:spTree>
    <p:extLst>
      <p:ext uri="{BB962C8B-B14F-4D97-AF65-F5344CB8AC3E}">
        <p14:creationId xmlns:p14="http://schemas.microsoft.com/office/powerpoint/2010/main" val="41213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Mitä ryhmätyössä tehdään?</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a:lstStyle/>
          <a:p>
            <a:pPr marL="25200" lvl="1" indent="0">
              <a:lnSpc>
                <a:spcPct val="135000"/>
              </a:lnSpc>
              <a:spcBef>
                <a:spcPts val="200"/>
              </a:spcBef>
              <a:buNone/>
            </a:pPr>
            <a:r>
              <a:rPr lang="fi-FI" sz="1600" b="1">
                <a:latin typeface="Georgia" panose="02040502050405020303" pitchFamily="18" charset="0"/>
              </a:rPr>
              <a:t>Tehtävänne on </a:t>
            </a:r>
          </a:p>
          <a:p>
            <a:pPr lvl="1">
              <a:lnSpc>
                <a:spcPct val="135000"/>
              </a:lnSpc>
              <a:spcBef>
                <a:spcPts val="200"/>
              </a:spcBef>
            </a:pPr>
            <a:r>
              <a:rPr lang="fi-FI" sz="1600">
                <a:latin typeface="Georgia" panose="02040502050405020303" pitchFamily="18" charset="0"/>
              </a:rPr>
              <a:t>Tutustua organisaation liiketoimintaan ja tapaan toimia</a:t>
            </a:r>
          </a:p>
          <a:p>
            <a:pPr lvl="1">
              <a:lnSpc>
                <a:spcPct val="135000"/>
              </a:lnSpc>
              <a:spcBef>
                <a:spcPts val="200"/>
              </a:spcBef>
            </a:pPr>
            <a:r>
              <a:rPr lang="fi-FI" sz="1600">
                <a:latin typeface="Georgia" panose="02040502050405020303" pitchFamily="18" charset="0"/>
              </a:rPr>
              <a:t>Tunnistaa organisaation tapa tehdä hyvää: mikä on sen visio, tavoitteet  ja strategia</a:t>
            </a:r>
          </a:p>
          <a:p>
            <a:pPr lvl="1">
              <a:lnSpc>
                <a:spcPct val="135000"/>
              </a:lnSpc>
              <a:spcBef>
                <a:spcPts val="200"/>
              </a:spcBef>
            </a:pPr>
            <a:r>
              <a:rPr lang="fi-FI" sz="1600">
                <a:latin typeface="Georgia" panose="02040502050405020303" pitchFamily="18" charset="0"/>
              </a:rPr>
              <a:t>Kuvailla, miten organisaatio arvioi omaa kykyään hyvän tekemiseen eli kuinka hyvin se on menestynyt.</a:t>
            </a:r>
          </a:p>
          <a:p>
            <a:pPr lvl="1">
              <a:lnSpc>
                <a:spcPct val="135000"/>
              </a:lnSpc>
              <a:spcBef>
                <a:spcPts val="200"/>
              </a:spcBef>
            </a:pPr>
            <a:r>
              <a:rPr lang="fi-FI" sz="1600">
                <a:latin typeface="Georgia" panose="02040502050405020303" pitchFamily="18" charset="0"/>
              </a:rPr>
              <a:t>Esittää oma “ulkopuolinen” näkemys siitä, miten hyvin organisaatio on onnistunut hyvän tekemisessä ja mitä muita myös haitallisia vaikutuksia on organisaation toiminnalla.</a:t>
            </a:r>
          </a:p>
          <a:p>
            <a:pPr marL="25200" lvl="1" indent="0">
              <a:lnSpc>
                <a:spcPct val="135000"/>
              </a:lnSpc>
              <a:spcBef>
                <a:spcPts val="200"/>
              </a:spcBef>
              <a:buNone/>
            </a:pPr>
            <a:r>
              <a:rPr lang="fi-FI" sz="1600" b="1">
                <a:latin typeface="Georgia" panose="02040502050405020303" pitchFamily="18" charset="0"/>
              </a:rPr>
              <a:t>Ryhmätyöraportissa arvostetaan</a:t>
            </a:r>
          </a:p>
          <a:p>
            <a:pPr lvl="1">
              <a:lnSpc>
                <a:spcPct val="135000"/>
              </a:lnSpc>
              <a:spcBef>
                <a:spcPts val="200"/>
              </a:spcBef>
            </a:pPr>
            <a:r>
              <a:rPr lang="fi-FI" sz="1600">
                <a:latin typeface="Georgia" panose="02040502050405020303" pitchFamily="18" charset="0"/>
              </a:rPr>
              <a:t>Liiketoimintaan liittyvän kielen hallittua käyttöä</a:t>
            </a:r>
          </a:p>
          <a:p>
            <a:pPr lvl="1">
              <a:lnSpc>
                <a:spcPct val="135000"/>
              </a:lnSpc>
              <a:spcBef>
                <a:spcPts val="200"/>
              </a:spcBef>
            </a:pPr>
            <a:r>
              <a:rPr lang="fi-FI" sz="1600">
                <a:latin typeface="Georgia" panose="02040502050405020303" pitchFamily="18" charset="0"/>
              </a:rPr>
              <a:t>Kykyä hahmottaa organisaation toiminnan tavoitteellista luonnetta hyvän tekemisessä</a:t>
            </a:r>
          </a:p>
          <a:p>
            <a:pPr lvl="1">
              <a:lnSpc>
                <a:spcPct val="135000"/>
              </a:lnSpc>
              <a:spcBef>
                <a:spcPts val="200"/>
              </a:spcBef>
            </a:pPr>
            <a:r>
              <a:rPr lang="fi-FI" sz="1600">
                <a:latin typeface="Georgia" panose="02040502050405020303" pitchFamily="18" charset="0"/>
              </a:rPr>
              <a:t>Kykyä argumentoida, kuinka hyvin organisaatio on onnistunut tehtävässään</a:t>
            </a:r>
          </a:p>
          <a:p>
            <a:pPr lvl="1">
              <a:lnSpc>
                <a:spcPct val="135000"/>
              </a:lnSpc>
              <a:spcBef>
                <a:spcPts val="200"/>
              </a:spcBef>
            </a:pPr>
            <a:r>
              <a:rPr lang="fi-FI" sz="1600">
                <a:latin typeface="Georgia" panose="02040502050405020303" pitchFamily="18" charset="0"/>
              </a:rPr>
              <a:t>Oppimisen selkeää ilmaisemista.</a:t>
            </a:r>
          </a:p>
          <a:p>
            <a:pPr lvl="1">
              <a:lnSpc>
                <a:spcPct val="135000"/>
              </a:lnSpc>
              <a:spcBef>
                <a:spcPts val="600"/>
              </a:spcBef>
            </a:pPr>
            <a:endParaRPr lang="fi-FI" sz="1600">
              <a:latin typeface="Georgia" panose="02040502050405020303" pitchFamily="18" charset="0"/>
            </a:endParaRPr>
          </a:p>
          <a:p>
            <a:pPr lvl="1">
              <a:lnSpc>
                <a:spcPct val="135000"/>
              </a:lnSpc>
              <a:spcBef>
                <a:spcPts val="600"/>
              </a:spcBef>
            </a:pPr>
            <a:endParaRPr lang="fi-FI" sz="1600">
              <a:latin typeface="Georgia" panose="02040502050405020303" pitchFamily="18" charset="0"/>
            </a:endParaRPr>
          </a:p>
        </p:txBody>
      </p:sp>
    </p:spTree>
    <p:extLst>
      <p:ext uri="{BB962C8B-B14F-4D97-AF65-F5344CB8AC3E}">
        <p14:creationId xmlns:p14="http://schemas.microsoft.com/office/powerpoint/2010/main" val="51907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Ryhmätyön tekemisestä</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412776"/>
            <a:ext cx="8207374" cy="4104457"/>
          </a:xfrm>
        </p:spPr>
        <p:txBody>
          <a:bodyPr/>
          <a:lstStyle/>
          <a:p>
            <a:pPr lvl="1">
              <a:lnSpc>
                <a:spcPct val="135000"/>
              </a:lnSpc>
              <a:spcBef>
                <a:spcPts val="200"/>
              </a:spcBef>
            </a:pPr>
            <a:r>
              <a:rPr lang="fi-FI" sz="1600" dirty="0">
                <a:latin typeface="Georgia" panose="02040502050405020303" pitchFamily="18" charset="0"/>
              </a:rPr>
              <a:t>Hyvin suunniteltu on puoliksi tehty!</a:t>
            </a:r>
          </a:p>
          <a:p>
            <a:pPr lvl="1">
              <a:lnSpc>
                <a:spcPct val="135000"/>
              </a:lnSpc>
              <a:spcBef>
                <a:spcPts val="200"/>
              </a:spcBef>
            </a:pPr>
            <a:r>
              <a:rPr lang="fi-FI" sz="1600" dirty="0">
                <a:latin typeface="Georgia" panose="02040502050405020303" pitchFamily="18" charset="0"/>
              </a:rPr>
              <a:t>Sopikaa selvästi mitä kukin ryhmän jäsen tekee.</a:t>
            </a:r>
          </a:p>
          <a:p>
            <a:pPr lvl="1">
              <a:lnSpc>
                <a:spcPct val="135000"/>
              </a:lnSpc>
              <a:spcBef>
                <a:spcPts val="200"/>
              </a:spcBef>
            </a:pPr>
            <a:r>
              <a:rPr lang="fi-FI" sz="1600" dirty="0">
                <a:latin typeface="Georgia" panose="02040502050405020303" pitchFamily="18" charset="0"/>
              </a:rPr>
              <a:t>Käykää läpi ryhmätyön osa-alueet, niiden yhdistäminen, raportin oikolukeminen sekä sen palauttaminen, yms.</a:t>
            </a:r>
          </a:p>
          <a:p>
            <a:pPr lvl="1">
              <a:lnSpc>
                <a:spcPct val="135000"/>
              </a:lnSpc>
              <a:spcBef>
                <a:spcPts val="200"/>
              </a:spcBef>
            </a:pPr>
            <a:r>
              <a:rPr lang="fi-FI" sz="1600" dirty="0">
                <a:latin typeface="Georgia" panose="02040502050405020303" pitchFamily="18" charset="0"/>
              </a:rPr>
              <a:t>Ryhmätyö on työnjaosta huolimatta erityisesti yhdessä tekemistä.</a:t>
            </a:r>
          </a:p>
          <a:p>
            <a:pPr lvl="1">
              <a:lnSpc>
                <a:spcPct val="135000"/>
              </a:lnSpc>
              <a:spcBef>
                <a:spcPts val="200"/>
              </a:spcBef>
            </a:pPr>
            <a:r>
              <a:rPr lang="fi-FI" sz="1600" dirty="0">
                <a:latin typeface="Georgia" panose="02040502050405020303" pitchFamily="18" charset="0"/>
              </a:rPr>
              <a:t>Laatikaa aikataulu ja seuratkaa siinä pysymistä</a:t>
            </a:r>
          </a:p>
          <a:p>
            <a:pPr lvl="1">
              <a:lnSpc>
                <a:spcPct val="135000"/>
              </a:lnSpc>
              <a:spcBef>
                <a:spcPts val="200"/>
              </a:spcBef>
            </a:pPr>
            <a:r>
              <a:rPr lang="fi-FI" sz="1600" dirty="0">
                <a:latin typeface="Georgia" panose="02040502050405020303" pitchFamily="18" charset="0"/>
              </a:rPr>
              <a:t>Olkaa harkitsevaisia, miten käyttäydytte toisianne kohtaan.</a:t>
            </a:r>
          </a:p>
          <a:p>
            <a:pPr lvl="1">
              <a:lnSpc>
                <a:spcPct val="135000"/>
              </a:lnSpc>
              <a:spcBef>
                <a:spcPts val="200"/>
              </a:spcBef>
            </a:pPr>
            <a:endParaRPr lang="fi-FI" sz="1600" dirty="0">
              <a:latin typeface="Georgia" panose="02040502050405020303" pitchFamily="18" charset="0"/>
            </a:endParaRPr>
          </a:p>
        </p:txBody>
      </p:sp>
    </p:spTree>
    <p:extLst>
      <p:ext uri="{BB962C8B-B14F-4D97-AF65-F5344CB8AC3E}">
        <p14:creationId xmlns:p14="http://schemas.microsoft.com/office/powerpoint/2010/main" val="682919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Tutorointitapaamiset (1/2)</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a:lstStyle/>
          <a:p>
            <a:pPr lvl="1">
              <a:lnSpc>
                <a:spcPct val="110000"/>
              </a:lnSpc>
              <a:spcBef>
                <a:spcPts val="600"/>
              </a:spcBef>
            </a:pPr>
            <a:r>
              <a:rPr lang="en-US" sz="1600">
                <a:latin typeface="Georgia" panose="02040502050405020303" pitchFamily="18" charset="0"/>
              </a:rPr>
              <a:t>R</a:t>
            </a:r>
            <a:r>
              <a:rPr lang="fi-FI" sz="1600">
                <a:latin typeface="Georgia" panose="02040502050405020303" pitchFamily="18" charset="0"/>
              </a:rPr>
              <a:t>yhmätyön pakollisena osana on puolen tunnin tapaaminen tutorin kanssa Otaniemessä.</a:t>
            </a:r>
          </a:p>
          <a:p>
            <a:pPr lvl="1">
              <a:lnSpc>
                <a:spcPct val="110000"/>
              </a:lnSpc>
              <a:spcBef>
                <a:spcPts val="600"/>
              </a:spcBef>
            </a:pPr>
            <a:r>
              <a:rPr lang="fi-FI" sz="1600">
                <a:latin typeface="Georgia" panose="02040502050405020303" pitchFamily="18" charset="0"/>
              </a:rPr>
              <a:t>Tutoroinnin avulla varmistetaan ryhmätyön juoheva liikkeellelähtö ja etenemisen oikea suunta.</a:t>
            </a:r>
          </a:p>
          <a:p>
            <a:pPr lvl="1">
              <a:lnSpc>
                <a:spcPct val="110000"/>
              </a:lnSpc>
              <a:spcBef>
                <a:spcPts val="600"/>
              </a:spcBef>
            </a:pPr>
            <a:r>
              <a:rPr lang="fi-FI" sz="1600">
                <a:latin typeface="Georgia" panose="02040502050405020303" pitchFamily="18" charset="0"/>
              </a:rPr>
              <a:t>Tapaamiset ajoittuvat arkipäiville klo 9-17 tiistain 19.9. ja torstain 28.9 välisenä aikana.</a:t>
            </a:r>
          </a:p>
          <a:p>
            <a:pPr lvl="1">
              <a:lnSpc>
                <a:spcPct val="110000"/>
              </a:lnSpc>
              <a:spcBef>
                <a:spcPts val="600"/>
              </a:spcBef>
            </a:pPr>
            <a:r>
              <a:rPr lang="fi-FI" sz="1600">
                <a:latin typeface="Georgia" panose="02040502050405020303" pitchFamily="18" charset="0"/>
              </a:rPr>
              <a:t>Tapaamisten täsmälliset ajat ja paikat ilmoitetaan viimeistään torstaina 14.9.</a:t>
            </a:r>
          </a:p>
          <a:p>
            <a:pPr lvl="1">
              <a:lnSpc>
                <a:spcPct val="110000"/>
              </a:lnSpc>
              <a:spcBef>
                <a:spcPts val="600"/>
              </a:spcBef>
            </a:pPr>
            <a:r>
              <a:rPr lang="fi-FI" sz="1600">
                <a:latin typeface="Georgia" panose="02040502050405020303" pitchFamily="18" charset="0"/>
              </a:rPr>
              <a:t>Tapaaminen on pakollinen kaikille ryhmän jäsenille. Poissaolo hyväksytään vain </a:t>
            </a:r>
            <a:r>
              <a:rPr lang="fi-FI" sz="1600" i="1">
                <a:latin typeface="Georgia" panose="02040502050405020303" pitchFamily="18" charset="0"/>
              </a:rPr>
              <a:t>force majeure</a:t>
            </a:r>
            <a:r>
              <a:rPr lang="fi-FI" sz="1600">
                <a:latin typeface="Georgia" panose="02040502050405020303" pitchFamily="18" charset="0"/>
              </a:rPr>
              <a:t> -syystä. Toisen kurssin samanaikainen luento ei ole hyväksyttävä syy poissaololle.</a:t>
            </a:r>
          </a:p>
          <a:p>
            <a:pPr lvl="1">
              <a:lnSpc>
                <a:spcPct val="110000"/>
              </a:lnSpc>
              <a:spcBef>
                <a:spcPts val="600"/>
              </a:spcBef>
            </a:pPr>
            <a:r>
              <a:rPr lang="fi-FI" sz="1600">
                <a:latin typeface="Georgia" panose="02040502050405020303" pitchFamily="18" charset="0"/>
              </a:rPr>
              <a:t>Tapaamisaikaa voi muuttaa ainoastaan siinä tapauksessa, että kaikilla ryhmän jäsenillä on hyväksyttävä syy olla pois kyseisenä ajankohtana. Tällöin ryhmän tulee ilmoittaa tästä etukäteen sähköpostilla osoitteeseen reijo.herrala@aalto.fi.</a:t>
            </a:r>
          </a:p>
          <a:p>
            <a:pPr lvl="1">
              <a:lnSpc>
                <a:spcPct val="110000"/>
              </a:lnSpc>
              <a:spcBef>
                <a:spcPts val="600"/>
              </a:spcBef>
            </a:pPr>
            <a:r>
              <a:rPr lang="fi-FI" sz="1600">
                <a:latin typeface="Georgia" panose="02040502050405020303" pitchFamily="18" charset="0"/>
              </a:rPr>
              <a:t>Mikäli yksikin ryhmän jäsen pääsee tutorointitapaamiseen, se järjestetään aikataulun mukaisesti. Tapaamiseen saapuvien ryhmän jäsenten on tapaamisessa esitettävä selitys siitä, miksi muut jäsenet eivät päässeet paikalle.</a:t>
            </a:r>
          </a:p>
        </p:txBody>
      </p:sp>
    </p:spTree>
    <p:extLst>
      <p:ext uri="{BB962C8B-B14F-4D97-AF65-F5344CB8AC3E}">
        <p14:creationId xmlns:p14="http://schemas.microsoft.com/office/powerpoint/2010/main" val="224703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Tutorointitapaamiset (2/2)</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a:lstStyle/>
          <a:p>
            <a:pPr lvl="1">
              <a:lnSpc>
                <a:spcPct val="110000"/>
              </a:lnSpc>
              <a:spcBef>
                <a:spcPts val="600"/>
              </a:spcBef>
            </a:pPr>
            <a:endParaRPr lang="en-US" sz="1600" dirty="0">
              <a:latin typeface="Georgia" panose="02040502050405020303" pitchFamily="18" charset="0"/>
            </a:endParaRPr>
          </a:p>
          <a:p>
            <a:pPr lvl="1">
              <a:lnSpc>
                <a:spcPct val="110000"/>
              </a:lnSpc>
              <a:spcBef>
                <a:spcPts val="600"/>
              </a:spcBef>
            </a:pPr>
            <a:r>
              <a:rPr lang="en-US" sz="1600" dirty="0" err="1">
                <a:latin typeface="Georgia" panose="02040502050405020303" pitchFamily="18" charset="0"/>
              </a:rPr>
              <a:t>Ennen</a:t>
            </a:r>
            <a:r>
              <a:rPr lang="en-US" sz="1600" dirty="0">
                <a:latin typeface="Georgia" panose="02040502050405020303" pitchFamily="18" charset="0"/>
              </a:rPr>
              <a:t> </a:t>
            </a:r>
            <a:r>
              <a:rPr lang="en-US" sz="1600" dirty="0" err="1">
                <a:latin typeface="Georgia" panose="02040502050405020303" pitchFamily="18" charset="0"/>
              </a:rPr>
              <a:t>tutorointitapaamista</a:t>
            </a:r>
            <a:r>
              <a:rPr lang="en-US" sz="1600" dirty="0">
                <a:latin typeface="Georgia" panose="02040502050405020303" pitchFamily="18" charset="0"/>
              </a:rPr>
              <a:t> </a:t>
            </a:r>
            <a:r>
              <a:rPr lang="en-US" sz="1600" dirty="0" err="1">
                <a:latin typeface="Georgia" panose="02040502050405020303" pitchFamily="18" charset="0"/>
              </a:rPr>
              <a:t>ryhmän</a:t>
            </a:r>
            <a:r>
              <a:rPr lang="en-US" sz="1600" dirty="0">
                <a:latin typeface="Georgia" panose="02040502050405020303" pitchFamily="18" charset="0"/>
              </a:rPr>
              <a:t> </a:t>
            </a:r>
            <a:r>
              <a:rPr lang="en-US" sz="1600" dirty="0" err="1">
                <a:latin typeface="Georgia" panose="02040502050405020303" pitchFamily="18" charset="0"/>
              </a:rPr>
              <a:t>tulee</a:t>
            </a:r>
            <a:r>
              <a:rPr lang="en-US" sz="1600" dirty="0">
                <a:latin typeface="Georgia" panose="02040502050405020303" pitchFamily="18" charset="0"/>
              </a:rPr>
              <a:t> </a:t>
            </a:r>
            <a:r>
              <a:rPr lang="en-US" sz="1600" dirty="0" err="1">
                <a:latin typeface="Georgia" panose="02040502050405020303" pitchFamily="18" charset="0"/>
              </a:rPr>
              <a:t>laatia</a:t>
            </a:r>
            <a:r>
              <a:rPr lang="en-US" sz="1600" dirty="0">
                <a:latin typeface="Georgia" panose="02040502050405020303" pitchFamily="18" charset="0"/>
              </a:rPr>
              <a:t> </a:t>
            </a:r>
            <a:r>
              <a:rPr lang="en-US" sz="1600" dirty="0" err="1">
                <a:latin typeface="Georgia" panose="02040502050405020303" pitchFamily="18" charset="0"/>
              </a:rPr>
              <a:t>raportti</a:t>
            </a:r>
            <a:r>
              <a:rPr lang="en-US" sz="1600" dirty="0">
                <a:latin typeface="Georgia" panose="02040502050405020303" pitchFamily="18" charset="0"/>
              </a:rPr>
              <a:t>, </a:t>
            </a:r>
            <a:r>
              <a:rPr lang="fi-FI" sz="1600" dirty="0">
                <a:latin typeface="Georgia" panose="02040502050405020303" pitchFamily="18" charset="0"/>
              </a:rPr>
              <a:t>jossa esitetään, mitä on saatu aikaiseksi, mitä on tarkoitus tehdä ja mitä haasteita ryhmällä on.</a:t>
            </a:r>
          </a:p>
          <a:p>
            <a:pPr lvl="1">
              <a:lnSpc>
                <a:spcPct val="110000"/>
              </a:lnSpc>
              <a:spcBef>
                <a:spcPts val="600"/>
              </a:spcBef>
            </a:pPr>
            <a:endParaRPr lang="fi-FI" sz="1600" dirty="0">
              <a:latin typeface="Georgia" panose="02040502050405020303" pitchFamily="18" charset="0"/>
            </a:endParaRPr>
          </a:p>
          <a:p>
            <a:pPr lvl="1">
              <a:lnSpc>
                <a:spcPct val="110000"/>
              </a:lnSpc>
              <a:spcBef>
                <a:spcPts val="600"/>
              </a:spcBef>
            </a:pPr>
            <a:r>
              <a:rPr lang="fi-FI" sz="1600" dirty="0">
                <a:latin typeface="Georgia" panose="02040502050405020303" pitchFamily="18" charset="0"/>
              </a:rPr>
              <a:t>Tämä raportti on palautettava 24 tuntia ennen </a:t>
            </a:r>
            <a:r>
              <a:rPr lang="fi-FI" sz="1600" dirty="0" err="1">
                <a:latin typeface="Georgia" panose="02040502050405020303" pitchFamily="18" charset="0"/>
              </a:rPr>
              <a:t>tutorointitapaamista</a:t>
            </a:r>
            <a:r>
              <a:rPr lang="fi-FI" sz="1600" dirty="0">
                <a:latin typeface="Georgia" panose="02040502050405020303" pitchFamily="18" charset="0"/>
              </a:rPr>
              <a:t> </a:t>
            </a:r>
            <a:r>
              <a:rPr lang="fi-FI" sz="1600" dirty="0" err="1">
                <a:latin typeface="Georgia" panose="02040502050405020303" pitchFamily="18" charset="0"/>
              </a:rPr>
              <a:t>MyCoursesin</a:t>
            </a:r>
            <a:r>
              <a:rPr lang="fi-FI" sz="1600" dirty="0">
                <a:latin typeface="Georgia" panose="02040502050405020303" pitchFamily="18" charset="0"/>
              </a:rPr>
              <a:t> Ryhmätyö-osiossa olevaan palautelaatikkoon, jonka otsikko on ”Raportti </a:t>
            </a:r>
            <a:r>
              <a:rPr lang="fi-FI" sz="1600" dirty="0" err="1">
                <a:latin typeface="Georgia" panose="02040502050405020303" pitchFamily="18" charset="0"/>
              </a:rPr>
              <a:t>tutorointitapaamista</a:t>
            </a:r>
            <a:r>
              <a:rPr lang="fi-FI" sz="1600" dirty="0">
                <a:latin typeface="Georgia" panose="02040502050405020303" pitchFamily="18" charset="0"/>
              </a:rPr>
              <a:t> varten”.</a:t>
            </a:r>
          </a:p>
          <a:p>
            <a:pPr lvl="1">
              <a:lnSpc>
                <a:spcPct val="110000"/>
              </a:lnSpc>
              <a:spcBef>
                <a:spcPts val="600"/>
              </a:spcBef>
            </a:pPr>
            <a:endParaRPr lang="en-US" sz="1600" dirty="0">
              <a:latin typeface="Georgia" panose="02040502050405020303" pitchFamily="18" charset="0"/>
            </a:endParaRPr>
          </a:p>
        </p:txBody>
      </p:sp>
    </p:spTree>
    <p:extLst>
      <p:ext uri="{BB962C8B-B14F-4D97-AF65-F5344CB8AC3E}">
        <p14:creationId xmlns:p14="http://schemas.microsoft.com/office/powerpoint/2010/main" val="1412402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Ryhmätyön 1. version palautus</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957009"/>
          </a:xfrm>
        </p:spPr>
        <p:txBody>
          <a:bodyPr vert="horz" lIns="0" tIns="0" rIns="0" bIns="0" anchor="t"/>
          <a:lstStyle/>
          <a:p>
            <a:pPr marL="237490" lvl="1" indent="-212090">
              <a:lnSpc>
                <a:spcPct val="110000"/>
              </a:lnSpc>
              <a:spcBef>
                <a:spcPts val="600"/>
              </a:spcBef>
            </a:pPr>
            <a:r>
              <a:rPr lang="en-US" sz="1600" dirty="0" err="1">
                <a:latin typeface="Georgia" panose="02040502050405020303" pitchFamily="18" charset="0"/>
                <a:ea typeface="MS PGothic"/>
              </a:rPr>
              <a:t>Ryhmätyön</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ensimmäinen</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versio</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tulee</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palauttaa</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MyCoursesiin</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palautuslaatikkoon</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nimeltä</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Ryhmätyön</a:t>
            </a:r>
            <a:r>
              <a:rPr lang="en-US" sz="1600" dirty="0">
                <a:latin typeface="Georgia" panose="02040502050405020303" pitchFamily="18" charset="0"/>
                <a:ea typeface="MS PGothic"/>
              </a:rPr>
              <a:t> 1. version </a:t>
            </a:r>
            <a:r>
              <a:rPr lang="en-US" sz="1600" dirty="0" err="1">
                <a:latin typeface="Georgia" panose="02040502050405020303" pitchFamily="18" charset="0"/>
                <a:ea typeface="MS PGothic"/>
              </a:rPr>
              <a:t>palautuslaatikko</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viimeistään</a:t>
            </a:r>
            <a:r>
              <a:rPr lang="en-US" sz="1600" dirty="0">
                <a:latin typeface="Georgia" panose="02040502050405020303" pitchFamily="18" charset="0"/>
                <a:ea typeface="MS PGothic"/>
              </a:rPr>
              <a:t> </a:t>
            </a:r>
            <a:r>
              <a:rPr lang="en-US" sz="1600" b="1" dirty="0" err="1">
                <a:latin typeface="Georgia" panose="02040502050405020303" pitchFamily="18" charset="0"/>
                <a:ea typeface="MS PGothic"/>
              </a:rPr>
              <a:t>maanantaina</a:t>
            </a:r>
            <a:r>
              <a:rPr lang="en-US" sz="1600" b="1" dirty="0">
                <a:latin typeface="Georgia" panose="02040502050405020303" pitchFamily="18" charset="0"/>
                <a:ea typeface="MS PGothic"/>
              </a:rPr>
              <a:t> 2.10. </a:t>
            </a:r>
            <a:r>
              <a:rPr lang="en-US" sz="1600" b="1" dirty="0" err="1">
                <a:latin typeface="Georgia" panose="02040502050405020303" pitchFamily="18" charset="0"/>
                <a:ea typeface="MS PGothic"/>
              </a:rPr>
              <a:t>klo</a:t>
            </a:r>
            <a:r>
              <a:rPr lang="en-US" sz="1600" b="1" dirty="0">
                <a:latin typeface="Georgia" panose="02040502050405020303" pitchFamily="18" charset="0"/>
                <a:ea typeface="MS PGothic"/>
              </a:rPr>
              <a:t> 12.00.</a:t>
            </a:r>
            <a:r>
              <a:rPr lang="en-US" sz="1600" dirty="0">
                <a:latin typeface="Georgia" panose="02040502050405020303" pitchFamily="18" charset="0"/>
                <a:ea typeface="MS PGothic"/>
              </a:rPr>
              <a:t> </a:t>
            </a:r>
            <a:endParaRPr lang="en-US" sz="1600" dirty="0">
              <a:latin typeface="Georgia" panose="02040502050405020303" pitchFamily="18" charset="0"/>
            </a:endParaRPr>
          </a:p>
          <a:p>
            <a:pPr marL="237490" lvl="1" indent="-212090">
              <a:lnSpc>
                <a:spcPct val="110000"/>
              </a:lnSpc>
              <a:spcBef>
                <a:spcPts val="600"/>
              </a:spcBef>
            </a:pPr>
            <a:r>
              <a:rPr lang="en-US" sz="1600" dirty="0" err="1">
                <a:latin typeface="Georgia" panose="02040502050405020303" pitchFamily="18" charset="0"/>
                <a:ea typeface="MS PGothic"/>
              </a:rPr>
              <a:t>Palautus</a:t>
            </a:r>
            <a:r>
              <a:rPr lang="en-US" sz="1600" dirty="0">
                <a:latin typeface="Georgia" panose="02040502050405020303" pitchFamily="18" charset="0"/>
                <a:ea typeface="MS PGothic"/>
              </a:rPr>
              <a:t> </a:t>
            </a:r>
            <a:r>
              <a:rPr lang="en-US" sz="1600" dirty="0" err="1">
                <a:latin typeface="Georgia" panose="02040502050405020303" pitchFamily="18" charset="0"/>
                <a:ea typeface="MS PGothic"/>
              </a:rPr>
              <a:t>yhtenä</a:t>
            </a:r>
            <a:r>
              <a:rPr lang="en-US" sz="1600" dirty="0">
                <a:latin typeface="Georgia" panose="02040502050405020303" pitchFamily="18" charset="0"/>
                <a:ea typeface="MS PGothic"/>
              </a:rPr>
              <a:t> pdf-</a:t>
            </a:r>
            <a:r>
              <a:rPr lang="en-US" sz="1600" dirty="0" err="1">
                <a:latin typeface="Georgia" panose="02040502050405020303" pitchFamily="18" charset="0"/>
                <a:ea typeface="MS PGothic"/>
              </a:rPr>
              <a:t>tiedostona</a:t>
            </a:r>
            <a:r>
              <a:rPr lang="en-US" sz="1600" dirty="0">
                <a:latin typeface="Georgia" panose="02040502050405020303" pitchFamily="18" charset="0"/>
                <a:ea typeface="MS PGothic"/>
              </a:rPr>
              <a:t>.</a:t>
            </a:r>
          </a:p>
          <a:p>
            <a:pPr marL="237490" lvl="1" indent="-212090">
              <a:lnSpc>
                <a:spcPct val="110000"/>
              </a:lnSpc>
              <a:spcBef>
                <a:spcPts val="600"/>
              </a:spcBef>
            </a:pPr>
            <a:r>
              <a:rPr lang="fi-FI" sz="1600" dirty="0">
                <a:effectLst/>
                <a:latin typeface="Georgia" panose="02040502050405020303" pitchFamily="18" charset="0"/>
                <a:ea typeface="Calibri" panose="020F0502020204030204" pitchFamily="34" charset="0"/>
              </a:rPr>
              <a:t>Tämän version pdf-tiedostoon ei laiteta ryhmän jäsenten nimiä eikä muita tietoja, koska nämä versiot jaetaan kurssin muille opiskelijoille arvioitaviksi.</a:t>
            </a:r>
          </a:p>
          <a:p>
            <a:pPr lvl="1">
              <a:lnSpc>
                <a:spcPct val="110000"/>
              </a:lnSpc>
              <a:spcBef>
                <a:spcPts val="600"/>
              </a:spcBef>
            </a:pPr>
            <a:endParaRPr lang="fi-FI" sz="1600" dirty="0">
              <a:effectLst/>
              <a:latin typeface="Georgia" panose="02040502050405020303" pitchFamily="18" charset="0"/>
              <a:ea typeface="Calibri" panose="020F0502020204030204" pitchFamily="34" charset="0"/>
            </a:endParaRPr>
          </a:p>
          <a:p>
            <a:pPr marL="237490" lvl="1" indent="-212090">
              <a:lnSpc>
                <a:spcPct val="110000"/>
              </a:lnSpc>
              <a:spcBef>
                <a:spcPts val="600"/>
              </a:spcBef>
            </a:pPr>
            <a:r>
              <a:rPr lang="fi-FI" sz="1600" b="1" dirty="0">
                <a:latin typeface="Georgia" panose="02040502050405020303" pitchFamily="18" charset="0"/>
                <a:ea typeface="MS PGothic"/>
              </a:rPr>
              <a:t>Ryhmätyön 1. version rakenne:</a:t>
            </a:r>
          </a:p>
          <a:p>
            <a:pPr marL="460375" lvl="2" indent="-229870">
              <a:lnSpc>
                <a:spcPct val="110000"/>
              </a:lnSpc>
              <a:spcBef>
                <a:spcPts val="600"/>
              </a:spcBef>
            </a:pPr>
            <a:r>
              <a:rPr lang="fi-FI" dirty="0">
                <a:latin typeface="Georgia" panose="02040502050405020303" pitchFamily="18" charset="0"/>
                <a:ea typeface="ヒラギノ角ゴ Pro W3"/>
              </a:rPr>
              <a:t>Kansilehti (1 sivu)</a:t>
            </a:r>
          </a:p>
          <a:p>
            <a:pPr marL="460375" lvl="2" indent="-229870">
              <a:lnSpc>
                <a:spcPct val="110000"/>
              </a:lnSpc>
              <a:spcBef>
                <a:spcPts val="600"/>
              </a:spcBef>
            </a:pPr>
            <a:r>
              <a:rPr lang="fi-FI" dirty="0">
                <a:latin typeface="Georgia" panose="02040502050405020303" pitchFamily="18" charset="0"/>
                <a:ea typeface="ヒラギノ角ゴ Pro W3"/>
                <a:cs typeface="Times New Roman"/>
              </a:rPr>
              <a:t>Yleistä yrityksestä ja sen liiketoiminnasta (1 sivu)</a:t>
            </a:r>
            <a:endParaRPr lang="fi-FI" dirty="0">
              <a:latin typeface="Georgia" panose="02040502050405020303" pitchFamily="18" charset="0"/>
              <a:ea typeface="ヒラギノ角ゴ Pro W3"/>
            </a:endParaRPr>
          </a:p>
          <a:p>
            <a:pPr marL="460375" lvl="2" indent="-229870">
              <a:lnSpc>
                <a:spcPct val="110000"/>
              </a:lnSpc>
              <a:spcBef>
                <a:spcPts val="600"/>
              </a:spcBef>
            </a:pPr>
            <a:r>
              <a:rPr lang="fi-FI" dirty="0">
                <a:latin typeface="Georgia" panose="02040502050405020303" pitchFamily="18" charset="0"/>
                <a:ea typeface="ヒラギノ角ゴ Pro W3"/>
              </a:rPr>
              <a:t>Visio, tavoitteet ja strategia (1 sivu)</a:t>
            </a:r>
          </a:p>
          <a:p>
            <a:pPr marL="460375" lvl="2" indent="-229870">
              <a:lnSpc>
                <a:spcPct val="110000"/>
              </a:lnSpc>
              <a:spcBef>
                <a:spcPts val="600"/>
              </a:spcBef>
            </a:pPr>
            <a:r>
              <a:rPr lang="fi-FI" dirty="0">
                <a:latin typeface="Georgia" panose="02040502050405020303" pitchFamily="18" charset="0"/>
                <a:ea typeface="ヒラギノ角ゴ Pro W3"/>
              </a:rPr>
              <a:t>Organisaation oma arvio menestyksestään (1 sivu)</a:t>
            </a:r>
          </a:p>
          <a:p>
            <a:pPr marL="460375" lvl="2" indent="-229870">
              <a:lnSpc>
                <a:spcPct val="110000"/>
              </a:lnSpc>
              <a:spcBef>
                <a:spcPts val="600"/>
              </a:spcBef>
            </a:pPr>
            <a:r>
              <a:rPr lang="fi-FI" dirty="0">
                <a:latin typeface="Georgia" panose="02040502050405020303" pitchFamily="18" charset="0"/>
                <a:ea typeface="ヒラギノ角ゴ Pro W3"/>
              </a:rPr>
              <a:t>Ryhmän arvio organisaation hyvän tekemisestä ja menestyksestä sekä mahdollisista haitallisista vaikutuksista (1 sivu)</a:t>
            </a:r>
          </a:p>
          <a:p>
            <a:pPr marL="460375" lvl="2" indent="-229870">
              <a:lnSpc>
                <a:spcPct val="110000"/>
              </a:lnSpc>
              <a:spcBef>
                <a:spcPts val="600"/>
              </a:spcBef>
            </a:pPr>
            <a:r>
              <a:rPr lang="fi-FI" dirty="0">
                <a:latin typeface="Georgia" panose="02040502050405020303" pitchFamily="18" charset="0"/>
                <a:ea typeface="ヒラギノ角ゴ Pro W3"/>
              </a:rPr>
              <a:t>Lähteet (1 sivu)</a:t>
            </a:r>
            <a:endParaRPr lang="fi-FI" dirty="0">
              <a:latin typeface="Georgia" panose="02040502050405020303" pitchFamily="18" charset="0"/>
            </a:endParaRPr>
          </a:p>
        </p:txBody>
      </p:sp>
    </p:spTree>
    <p:extLst>
      <p:ext uri="{BB962C8B-B14F-4D97-AF65-F5344CB8AC3E}">
        <p14:creationId xmlns:p14="http://schemas.microsoft.com/office/powerpoint/2010/main" val="325244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p:spPr>
        <p:txBody>
          <a:bodyPr/>
          <a:lstStyle/>
          <a:p>
            <a:r>
              <a:rPr lang="fi-FI" dirty="0"/>
              <a:t>Keitä me olemme? </a:t>
            </a:r>
          </a:p>
        </p:txBody>
      </p:sp>
      <p:sp>
        <p:nvSpPr>
          <p:cNvPr id="3" name="Content Placeholder 2"/>
          <p:cNvSpPr>
            <a:spLocks noGrp="1"/>
          </p:cNvSpPr>
          <p:nvPr>
            <p:ph sz="quarter" idx="14"/>
          </p:nvPr>
        </p:nvSpPr>
        <p:spPr>
          <a:xfrm>
            <a:off x="468313" y="1052736"/>
            <a:ext cx="8207375" cy="3987800"/>
          </a:xfrm>
        </p:spPr>
        <p:txBody>
          <a:bodyPr/>
          <a:lstStyle/>
          <a:p>
            <a:endParaRPr lang="fi-FI" i="1" dirty="0"/>
          </a:p>
          <a:p>
            <a:r>
              <a:rPr lang="fi-FI" i="1" dirty="0">
                <a:latin typeface="Georgia" panose="02040502050405020303" pitchFamily="18" charset="0"/>
              </a:rPr>
              <a:t>Minna Halme. </a:t>
            </a:r>
            <a:r>
              <a:rPr lang="fi-FI" b="0" dirty="0">
                <a:latin typeface="Georgia" panose="02040502050405020303" pitchFamily="18" charset="0"/>
              </a:rPr>
              <a:t>Vastuullisen liiketoiminnan professori, Johtamisen laitos. Aallon lisäksi työskennellyt Tampereen, </a:t>
            </a:r>
            <a:r>
              <a:rPr lang="fi-FI" b="0" dirty="0" err="1">
                <a:latin typeface="Georgia" panose="02040502050405020303" pitchFamily="18" charset="0"/>
              </a:rPr>
              <a:t>Georgetownin</a:t>
            </a:r>
            <a:r>
              <a:rPr lang="fi-FI" b="0" dirty="0">
                <a:latin typeface="Georgia" panose="02040502050405020303" pitchFamily="18" charset="0"/>
              </a:rPr>
              <a:t> (USA), ja Lundin yliopistoissa. </a:t>
            </a:r>
          </a:p>
          <a:p>
            <a:r>
              <a:rPr lang="en-US" sz="1400" b="0" u="sng"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hlinkClick r:id="rId3"/>
              </a:rPr>
              <a:t>https://people.aalto.fi/minna_halme</a:t>
            </a:r>
            <a:endParaRPr lang="en-US" sz="1400" b="0" u="sng" dirty="0">
              <a:solidFill>
                <a:srgbClr val="0563C1"/>
              </a:solidFill>
              <a:effectLst/>
              <a:latin typeface="Georgia" panose="02040502050405020303" pitchFamily="18" charset="0"/>
              <a:ea typeface="Times New Roman" panose="02020603050405020304" pitchFamily="18" charset="0"/>
              <a:cs typeface="Times New Roman" panose="02020603050405020304" pitchFamily="18" charset="0"/>
            </a:endParaRPr>
          </a:p>
          <a:p>
            <a:r>
              <a:rPr lang="fi-FI" i="1" dirty="0">
                <a:latin typeface="Georgia" panose="02040502050405020303" pitchFamily="18" charset="0"/>
              </a:rPr>
              <a:t> </a:t>
            </a:r>
            <a:endParaRPr lang="fi-FI" dirty="0">
              <a:latin typeface="Georgia" panose="02040502050405020303" pitchFamily="18" charset="0"/>
            </a:endParaRPr>
          </a:p>
          <a:p>
            <a:r>
              <a:rPr lang="fi-FI" i="1" dirty="0">
                <a:latin typeface="Georgia" panose="02040502050405020303" pitchFamily="18" charset="0"/>
              </a:rPr>
              <a:t>Otto Toivanen. </a:t>
            </a:r>
            <a:r>
              <a:rPr lang="fi-FI" b="0" dirty="0">
                <a:latin typeface="Georgia" panose="02040502050405020303" pitchFamily="18" charset="0"/>
              </a:rPr>
              <a:t>Taloustieteen professori, Ph.D. (1995, University of </a:t>
            </a:r>
            <a:r>
              <a:rPr lang="fi-FI" b="0" dirty="0" err="1">
                <a:latin typeface="Georgia" panose="02040502050405020303" pitchFamily="18" charset="0"/>
              </a:rPr>
              <a:t>Warwick</a:t>
            </a:r>
            <a:r>
              <a:rPr lang="fi-FI" b="0" dirty="0">
                <a:latin typeface="Georgia" panose="02040502050405020303" pitchFamily="18" charset="0"/>
              </a:rPr>
              <a:t>). Aallon lisäksi työskennellyt </a:t>
            </a:r>
            <a:r>
              <a:rPr lang="fi-FI" b="0" dirty="0" err="1">
                <a:latin typeface="Georgia" panose="02040502050405020303" pitchFamily="18" charset="0"/>
              </a:rPr>
              <a:t>Warwickissa</a:t>
            </a:r>
            <a:r>
              <a:rPr lang="fi-FI" b="0" dirty="0">
                <a:latin typeface="Georgia" panose="02040502050405020303" pitchFamily="18" charset="0"/>
              </a:rPr>
              <a:t>, </a:t>
            </a:r>
            <a:r>
              <a:rPr lang="fi-FI" b="0" dirty="0" err="1">
                <a:latin typeface="Georgia" panose="02040502050405020303" pitchFamily="18" charset="0"/>
              </a:rPr>
              <a:t>MIT:ssa</a:t>
            </a:r>
            <a:r>
              <a:rPr lang="fi-FI" b="0" dirty="0">
                <a:latin typeface="Georgia" panose="02040502050405020303" pitchFamily="18" charset="0"/>
              </a:rPr>
              <a:t>, UC </a:t>
            </a:r>
            <a:r>
              <a:rPr lang="fi-FI" b="0" dirty="0" err="1">
                <a:latin typeface="Georgia" panose="02040502050405020303" pitchFamily="18" charset="0"/>
              </a:rPr>
              <a:t>Berkeleyssä</a:t>
            </a:r>
            <a:r>
              <a:rPr lang="fi-FI" b="0" dirty="0">
                <a:latin typeface="Georgia" panose="02040502050405020303" pitchFamily="18" charset="0"/>
              </a:rPr>
              <a:t> ja </a:t>
            </a:r>
            <a:r>
              <a:rPr lang="fi-FI" b="0" dirty="0" err="1">
                <a:latin typeface="Georgia" panose="02040502050405020303" pitchFamily="18" charset="0"/>
              </a:rPr>
              <a:t>Leuvenin</a:t>
            </a:r>
            <a:r>
              <a:rPr lang="fi-FI" b="0" dirty="0">
                <a:latin typeface="Georgia" panose="02040502050405020303" pitchFamily="18" charset="0"/>
              </a:rPr>
              <a:t> yliopistossa.</a:t>
            </a:r>
          </a:p>
          <a:p>
            <a:r>
              <a:rPr lang="fi-FI" sz="1400" b="0" dirty="0">
                <a:latin typeface="Georgia" panose="02040502050405020303" pitchFamily="18" charset="0"/>
              </a:rPr>
              <a:t>http://aalto-econ.fi/toivanen/</a:t>
            </a:r>
            <a:endParaRPr lang="fi-FI" dirty="0">
              <a:latin typeface="Georgia" panose="02040502050405020303" pitchFamily="18" charset="0"/>
            </a:endParaRPr>
          </a:p>
          <a:p>
            <a:endParaRPr lang="fi-FI" dirty="0"/>
          </a:p>
          <a:p>
            <a:endParaRPr lang="fi-FI" dirty="0"/>
          </a:p>
        </p:txBody>
      </p:sp>
      <p:sp>
        <p:nvSpPr>
          <p:cNvPr id="4" name="Slide Number Placeholder 3">
            <a:extLst>
              <a:ext uri="{FF2B5EF4-FFF2-40B4-BE49-F238E27FC236}">
                <a16:creationId xmlns:a16="http://schemas.microsoft.com/office/drawing/2014/main" id="{BCD0AA25-2687-73AD-EA96-B614D2A55110}"/>
              </a:ext>
            </a:extLst>
          </p:cNvPr>
          <p:cNvSpPr>
            <a:spLocks noGrp="1"/>
          </p:cNvSpPr>
          <p:nvPr>
            <p:ph type="sldNum" sz="quarter" idx="17"/>
          </p:nvPr>
        </p:nvSpPr>
        <p:spPr/>
        <p:txBody>
          <a:bodyPr/>
          <a:lstStyle/>
          <a:p>
            <a:pPr>
              <a:defRPr/>
            </a:pPr>
            <a:fld id="{5CBCF4A1-B360-4911-8606-E2D47E7F3F1E}" type="slidenum">
              <a:rPr lang="en-US" altLang="fi-FI" smtClean="0"/>
              <a:pPr>
                <a:defRPr/>
              </a:pPr>
              <a:t>2</a:t>
            </a:fld>
            <a:endParaRPr lang="en-US" altLang="fi-FI"/>
          </a:p>
        </p:txBody>
      </p:sp>
    </p:spTree>
    <p:extLst>
      <p:ext uri="{BB962C8B-B14F-4D97-AF65-F5344CB8AC3E}">
        <p14:creationId xmlns:p14="http://schemas.microsoft.com/office/powerpoint/2010/main" val="2745750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Muiden ryhmien töiden arviointi ja oppiminen niiden avulla</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556792"/>
            <a:ext cx="8207374" cy="3960441"/>
          </a:xfrm>
        </p:spPr>
        <p:txBody>
          <a:bodyPr/>
          <a:lstStyle/>
          <a:p>
            <a:pPr lvl="1">
              <a:lnSpc>
                <a:spcPct val="110000"/>
              </a:lnSpc>
              <a:spcBef>
                <a:spcPts val="600"/>
              </a:spcBef>
            </a:pPr>
            <a:r>
              <a:rPr lang="en-US" sz="1600" dirty="0" err="1">
                <a:latin typeface="Georgia" panose="02040502050405020303" pitchFamily="18" charset="0"/>
              </a:rPr>
              <a:t>Jokaisen</a:t>
            </a:r>
            <a:r>
              <a:rPr lang="en-US" sz="1600" dirty="0">
                <a:latin typeface="Georgia" panose="02040502050405020303" pitchFamily="18" charset="0"/>
              </a:rPr>
              <a:t> </a:t>
            </a:r>
            <a:r>
              <a:rPr lang="en-US" sz="1600" dirty="0" err="1">
                <a:latin typeface="Georgia" panose="02040502050405020303" pitchFamily="18" charset="0"/>
              </a:rPr>
              <a:t>opiskelijan</a:t>
            </a:r>
            <a:r>
              <a:rPr lang="en-US" sz="1600" dirty="0">
                <a:latin typeface="Georgia" panose="02040502050405020303" pitchFamily="18" charset="0"/>
              </a:rPr>
              <a:t> on </a:t>
            </a:r>
            <a:r>
              <a:rPr lang="en-US" sz="1600" dirty="0" err="1">
                <a:latin typeface="Georgia" panose="02040502050405020303" pitchFamily="18" charset="0"/>
              </a:rPr>
              <a:t>luettava</a:t>
            </a:r>
            <a:r>
              <a:rPr lang="en-US" sz="1600" dirty="0">
                <a:latin typeface="Georgia" panose="02040502050405020303" pitchFamily="18" charset="0"/>
              </a:rPr>
              <a:t> </a:t>
            </a:r>
            <a:r>
              <a:rPr lang="en-US" sz="1600" dirty="0" err="1">
                <a:latin typeface="Georgia" panose="02040502050405020303" pitchFamily="18" charset="0"/>
              </a:rPr>
              <a:t>kahden</a:t>
            </a:r>
            <a:r>
              <a:rPr lang="en-US" sz="1600" dirty="0">
                <a:latin typeface="Georgia" panose="02040502050405020303" pitchFamily="18" charset="0"/>
              </a:rPr>
              <a:t> </a:t>
            </a:r>
            <a:r>
              <a:rPr lang="en-US" sz="1600" dirty="0" err="1">
                <a:latin typeface="Georgia" panose="02040502050405020303" pitchFamily="18" charset="0"/>
              </a:rPr>
              <a:t>muun</a:t>
            </a:r>
            <a:r>
              <a:rPr lang="en-US" sz="1600" dirty="0">
                <a:latin typeface="Georgia" panose="02040502050405020303" pitchFamily="18" charset="0"/>
              </a:rPr>
              <a:t> </a:t>
            </a:r>
            <a:r>
              <a:rPr lang="en-US" sz="1600" dirty="0" err="1">
                <a:latin typeface="Georgia" panose="02040502050405020303" pitchFamily="18" charset="0"/>
              </a:rPr>
              <a:t>ryhmän</a:t>
            </a:r>
            <a:r>
              <a:rPr lang="en-US" sz="1600" dirty="0">
                <a:latin typeface="Georgia" panose="02040502050405020303" pitchFamily="18" charset="0"/>
              </a:rPr>
              <a:t> </a:t>
            </a:r>
            <a:r>
              <a:rPr lang="en-US" sz="1600" dirty="0" err="1">
                <a:latin typeface="Georgia" panose="02040502050405020303" pitchFamily="18" charset="0"/>
              </a:rPr>
              <a:t>ryhmätyön</a:t>
            </a:r>
            <a:r>
              <a:rPr lang="en-US" sz="1600" dirty="0">
                <a:latin typeface="Georgia" panose="02040502050405020303" pitchFamily="18" charset="0"/>
              </a:rPr>
              <a:t> </a:t>
            </a:r>
            <a:r>
              <a:rPr lang="en-US" sz="1600" dirty="0" err="1">
                <a:latin typeface="Georgia" panose="02040502050405020303" pitchFamily="18" charset="0"/>
              </a:rPr>
              <a:t>ensimmäinen</a:t>
            </a:r>
            <a:r>
              <a:rPr lang="en-US" sz="1600" dirty="0">
                <a:latin typeface="Georgia" panose="02040502050405020303" pitchFamily="18" charset="0"/>
              </a:rPr>
              <a:t> </a:t>
            </a:r>
            <a:r>
              <a:rPr lang="en-US" sz="1600" dirty="0" err="1">
                <a:latin typeface="Georgia" panose="02040502050405020303" pitchFamily="18" charset="0"/>
              </a:rPr>
              <a:t>versio</a:t>
            </a:r>
            <a:r>
              <a:rPr lang="en-US" sz="1600" dirty="0">
                <a:latin typeface="Georgia" panose="02040502050405020303" pitchFamily="18" charset="0"/>
              </a:rPr>
              <a:t>. </a:t>
            </a:r>
            <a:r>
              <a:rPr lang="en-US" sz="1600" dirty="0" err="1">
                <a:latin typeface="Georgia" panose="02040502050405020303" pitchFamily="18" charset="0"/>
              </a:rPr>
              <a:t>Tarkoituksena</a:t>
            </a:r>
            <a:r>
              <a:rPr lang="en-US" sz="1600" dirty="0">
                <a:latin typeface="Georgia" panose="02040502050405020303" pitchFamily="18" charset="0"/>
              </a:rPr>
              <a:t> on </a:t>
            </a:r>
            <a:r>
              <a:rPr lang="en-US" sz="1600" dirty="0" err="1">
                <a:latin typeface="Georgia" panose="02040502050405020303" pitchFamily="18" charset="0"/>
              </a:rPr>
              <a:t>oppia</a:t>
            </a:r>
            <a:r>
              <a:rPr lang="en-US" sz="1600" dirty="0">
                <a:latin typeface="Georgia" panose="02040502050405020303" pitchFamily="18" charset="0"/>
              </a:rPr>
              <a:t> </a:t>
            </a:r>
            <a:r>
              <a:rPr lang="en-US" sz="1600" dirty="0" err="1">
                <a:latin typeface="Georgia" panose="02040502050405020303" pitchFamily="18" charset="0"/>
              </a:rPr>
              <a:t>toisten</a:t>
            </a:r>
            <a:r>
              <a:rPr lang="en-US" sz="1600" dirty="0">
                <a:latin typeface="Georgia" panose="02040502050405020303" pitchFamily="18" charset="0"/>
              </a:rPr>
              <a:t> </a:t>
            </a:r>
            <a:r>
              <a:rPr lang="en-US" sz="1600" dirty="0" err="1">
                <a:latin typeface="Georgia" panose="02040502050405020303" pitchFamily="18" charset="0"/>
              </a:rPr>
              <a:t>ryhmätöistä</a:t>
            </a:r>
            <a:r>
              <a:rPr lang="en-US" sz="1600" dirty="0">
                <a:latin typeface="Georgia" panose="02040502050405020303" pitchFamily="18" charset="0"/>
              </a:rPr>
              <a:t>.</a:t>
            </a:r>
          </a:p>
          <a:p>
            <a:pPr lvl="1">
              <a:lnSpc>
                <a:spcPct val="110000"/>
              </a:lnSpc>
              <a:spcBef>
                <a:spcPts val="600"/>
              </a:spcBef>
            </a:pPr>
            <a:endParaRPr lang="en-US" sz="1600" dirty="0">
              <a:latin typeface="Georgia" panose="02040502050405020303" pitchFamily="18" charset="0"/>
            </a:endParaRPr>
          </a:p>
          <a:p>
            <a:pPr lvl="1">
              <a:lnSpc>
                <a:spcPct val="110000"/>
              </a:lnSpc>
              <a:spcBef>
                <a:spcPts val="600"/>
              </a:spcBef>
            </a:pPr>
            <a:r>
              <a:rPr lang="en-US" sz="1600" dirty="0" err="1">
                <a:latin typeface="Georgia" panose="02040502050405020303" pitchFamily="18" charset="0"/>
              </a:rPr>
              <a:t>Ryhmän</a:t>
            </a:r>
            <a:r>
              <a:rPr lang="en-US" sz="1600" dirty="0">
                <a:latin typeface="Georgia" panose="02040502050405020303" pitchFamily="18" charset="0"/>
              </a:rPr>
              <a:t> </a:t>
            </a:r>
            <a:r>
              <a:rPr lang="en-US" sz="1600" dirty="0" err="1">
                <a:latin typeface="Georgia" panose="02040502050405020303" pitchFamily="18" charset="0"/>
              </a:rPr>
              <a:t>koosta</a:t>
            </a:r>
            <a:r>
              <a:rPr lang="en-US" sz="1600" dirty="0">
                <a:latin typeface="Georgia" panose="02040502050405020303" pitchFamily="18" charset="0"/>
              </a:rPr>
              <a:t> </a:t>
            </a:r>
            <a:r>
              <a:rPr lang="en-US" sz="1600" dirty="0" err="1">
                <a:latin typeface="Georgia" panose="02040502050405020303" pitchFamily="18" charset="0"/>
              </a:rPr>
              <a:t>riippuen</a:t>
            </a:r>
            <a:r>
              <a:rPr lang="en-US" sz="1600" dirty="0">
                <a:latin typeface="Georgia" panose="02040502050405020303" pitchFamily="18" charset="0"/>
              </a:rPr>
              <a:t> </a:t>
            </a:r>
            <a:r>
              <a:rPr lang="en-US" sz="1600" dirty="0" err="1">
                <a:latin typeface="Georgia" panose="02040502050405020303" pitchFamily="18" charset="0"/>
              </a:rPr>
              <a:t>jokaiselle</a:t>
            </a:r>
            <a:r>
              <a:rPr lang="en-US" sz="1600" dirty="0">
                <a:latin typeface="Georgia" panose="02040502050405020303" pitchFamily="18" charset="0"/>
              </a:rPr>
              <a:t> </a:t>
            </a:r>
            <a:r>
              <a:rPr lang="en-US" sz="1600" dirty="0" err="1">
                <a:latin typeface="Georgia" panose="02040502050405020303" pitchFamily="18" charset="0"/>
              </a:rPr>
              <a:t>ryhmälle</a:t>
            </a:r>
            <a:r>
              <a:rPr lang="en-US" sz="1600" dirty="0">
                <a:latin typeface="Georgia" panose="02040502050405020303" pitchFamily="18" charset="0"/>
              </a:rPr>
              <a:t> </a:t>
            </a:r>
            <a:r>
              <a:rPr lang="en-US" sz="1600" dirty="0" err="1">
                <a:latin typeface="Georgia" panose="02040502050405020303" pitchFamily="18" charset="0"/>
              </a:rPr>
              <a:t>lähetetään</a:t>
            </a:r>
            <a:r>
              <a:rPr lang="en-US" sz="1600" dirty="0">
                <a:latin typeface="Georgia" panose="02040502050405020303" pitchFamily="18" charset="0"/>
              </a:rPr>
              <a:t> </a:t>
            </a:r>
            <a:r>
              <a:rPr lang="en-US" sz="1600" dirty="0" err="1">
                <a:latin typeface="Georgia" panose="02040502050405020303" pitchFamily="18" charset="0"/>
              </a:rPr>
              <a:t>useita</a:t>
            </a:r>
            <a:r>
              <a:rPr lang="en-US" sz="1600" dirty="0">
                <a:latin typeface="Georgia" panose="02040502050405020303" pitchFamily="18" charset="0"/>
              </a:rPr>
              <a:t> </a:t>
            </a:r>
            <a:r>
              <a:rPr lang="en-US" sz="1600" dirty="0" err="1">
                <a:latin typeface="Georgia" panose="02040502050405020303" pitchFamily="18" charset="0"/>
              </a:rPr>
              <a:t>ryhmätöitä</a:t>
            </a:r>
            <a:r>
              <a:rPr lang="en-US" sz="1600" dirty="0">
                <a:latin typeface="Georgia" panose="02040502050405020303" pitchFamily="18" charset="0"/>
              </a:rPr>
              <a:t> (6-8). </a:t>
            </a:r>
            <a:r>
              <a:rPr lang="en-US" sz="1600" dirty="0" err="1">
                <a:latin typeface="Georgia" panose="02040502050405020303" pitchFamily="18" charset="0"/>
              </a:rPr>
              <a:t>Ryhmän</a:t>
            </a:r>
            <a:r>
              <a:rPr lang="en-US" sz="1600" dirty="0">
                <a:latin typeface="Georgia" panose="02040502050405020303" pitchFamily="18" charset="0"/>
              </a:rPr>
              <a:t> </a:t>
            </a:r>
            <a:r>
              <a:rPr lang="en-US" sz="1600" dirty="0" err="1">
                <a:latin typeface="Georgia" panose="02040502050405020303" pitchFamily="18" charset="0"/>
              </a:rPr>
              <a:t>jäsenet</a:t>
            </a:r>
            <a:r>
              <a:rPr lang="en-US" sz="1600" dirty="0">
                <a:latin typeface="Georgia" panose="02040502050405020303" pitchFamily="18" charset="0"/>
              </a:rPr>
              <a:t> </a:t>
            </a:r>
            <a:r>
              <a:rPr lang="en-US" sz="1600" dirty="0" err="1">
                <a:latin typeface="Georgia" panose="02040502050405020303" pitchFamily="18" charset="0"/>
              </a:rPr>
              <a:t>päättävät</a:t>
            </a:r>
            <a:r>
              <a:rPr lang="en-US" sz="1600" dirty="0">
                <a:latin typeface="Georgia" panose="02040502050405020303" pitchFamily="18" charset="0"/>
              </a:rPr>
              <a:t> </a:t>
            </a:r>
            <a:r>
              <a:rPr lang="en-US" sz="1600" dirty="0" err="1">
                <a:latin typeface="Georgia" panose="02040502050405020303" pitchFamily="18" charset="0"/>
              </a:rPr>
              <a:t>keskenään</a:t>
            </a:r>
            <a:r>
              <a:rPr lang="en-US" sz="1600" dirty="0">
                <a:latin typeface="Georgia" panose="02040502050405020303" pitchFamily="18" charset="0"/>
              </a:rPr>
              <a:t>, </a:t>
            </a:r>
            <a:r>
              <a:rPr lang="en-US" sz="1600" dirty="0" err="1">
                <a:latin typeface="Georgia" panose="02040502050405020303" pitchFamily="18" charset="0"/>
              </a:rPr>
              <a:t>kuka</a:t>
            </a:r>
            <a:r>
              <a:rPr lang="en-US" sz="1600" dirty="0">
                <a:latin typeface="Georgia" panose="02040502050405020303" pitchFamily="18" charset="0"/>
              </a:rPr>
              <a:t> </a:t>
            </a:r>
            <a:r>
              <a:rPr lang="en-US" sz="1600" dirty="0" err="1">
                <a:latin typeface="Georgia" panose="02040502050405020303" pitchFamily="18" charset="0"/>
              </a:rPr>
              <a:t>lukee</a:t>
            </a:r>
            <a:r>
              <a:rPr lang="en-US" sz="1600" dirty="0">
                <a:latin typeface="Georgia" panose="02040502050405020303" pitchFamily="18" charset="0"/>
              </a:rPr>
              <a:t> </a:t>
            </a:r>
            <a:r>
              <a:rPr lang="en-US" sz="1600" dirty="0" err="1">
                <a:latin typeface="Georgia" panose="02040502050405020303" pitchFamily="18" charset="0"/>
              </a:rPr>
              <a:t>näistä</a:t>
            </a:r>
            <a:r>
              <a:rPr lang="en-US" sz="1600" dirty="0">
                <a:latin typeface="Georgia" panose="02040502050405020303" pitchFamily="18" charset="0"/>
              </a:rPr>
              <a:t> </a:t>
            </a:r>
            <a:r>
              <a:rPr lang="en-US" sz="1600" dirty="0" err="1">
                <a:latin typeface="Georgia" panose="02040502050405020303" pitchFamily="18" charset="0"/>
              </a:rPr>
              <a:t>mitkäkin</a:t>
            </a:r>
            <a:r>
              <a:rPr lang="en-US" sz="1600" dirty="0">
                <a:latin typeface="Georgia" panose="02040502050405020303" pitchFamily="18" charset="0"/>
              </a:rPr>
              <a:t> </a:t>
            </a:r>
            <a:r>
              <a:rPr lang="en-US" sz="1600" dirty="0" err="1">
                <a:latin typeface="Georgia" panose="02040502050405020303" pitchFamily="18" charset="0"/>
              </a:rPr>
              <a:t>kaksi</a:t>
            </a:r>
            <a:r>
              <a:rPr lang="en-US" sz="1600" dirty="0">
                <a:latin typeface="Georgia" panose="02040502050405020303" pitchFamily="18" charset="0"/>
              </a:rPr>
              <a:t> </a:t>
            </a:r>
            <a:r>
              <a:rPr lang="en-US" sz="1600" dirty="0" err="1">
                <a:latin typeface="Georgia" panose="02040502050405020303" pitchFamily="18" charset="0"/>
              </a:rPr>
              <a:t>ryhmätyötä</a:t>
            </a:r>
            <a:r>
              <a:rPr lang="en-US" sz="1600" dirty="0">
                <a:latin typeface="Georgia" panose="02040502050405020303" pitchFamily="18" charset="0"/>
              </a:rPr>
              <a:t>.</a:t>
            </a:r>
          </a:p>
          <a:p>
            <a:pPr lvl="1">
              <a:lnSpc>
                <a:spcPct val="110000"/>
              </a:lnSpc>
              <a:spcBef>
                <a:spcPts val="600"/>
              </a:spcBef>
            </a:pPr>
            <a:endParaRPr lang="en-US" sz="1600" dirty="0">
              <a:latin typeface="Georgia" panose="02040502050405020303" pitchFamily="18" charset="0"/>
            </a:endParaRPr>
          </a:p>
          <a:p>
            <a:pPr lvl="1">
              <a:lnSpc>
                <a:spcPct val="110000"/>
              </a:lnSpc>
              <a:spcBef>
                <a:spcPts val="600"/>
              </a:spcBef>
            </a:pPr>
            <a:r>
              <a:rPr lang="en-US" sz="1600" dirty="0" err="1">
                <a:latin typeface="Georgia" panose="02040502050405020303" pitchFamily="18" charset="0"/>
              </a:rPr>
              <a:t>Nämä</a:t>
            </a:r>
            <a:r>
              <a:rPr lang="en-US" sz="1600" dirty="0">
                <a:latin typeface="Georgia" panose="02040502050405020303" pitchFamily="18" charset="0"/>
              </a:rPr>
              <a:t> </a:t>
            </a:r>
            <a:r>
              <a:rPr lang="en-US" sz="1600" dirty="0" err="1">
                <a:latin typeface="Georgia" panose="02040502050405020303" pitchFamily="18" charset="0"/>
              </a:rPr>
              <a:t>muiden</a:t>
            </a:r>
            <a:r>
              <a:rPr lang="en-US" sz="1600" dirty="0">
                <a:latin typeface="Georgia" panose="02040502050405020303" pitchFamily="18" charset="0"/>
              </a:rPr>
              <a:t> </a:t>
            </a:r>
            <a:r>
              <a:rPr lang="en-US" sz="1600" dirty="0" err="1">
                <a:latin typeface="Georgia" panose="02040502050405020303" pitchFamily="18" charset="0"/>
              </a:rPr>
              <a:t>ryhmien</a:t>
            </a:r>
            <a:r>
              <a:rPr lang="en-US" sz="1600" dirty="0">
                <a:latin typeface="Georgia" panose="02040502050405020303" pitchFamily="18" charset="0"/>
              </a:rPr>
              <a:t> </a:t>
            </a:r>
            <a:r>
              <a:rPr lang="en-US" sz="1600" dirty="0" err="1">
                <a:latin typeface="Georgia" panose="02040502050405020303" pitchFamily="18" charset="0"/>
              </a:rPr>
              <a:t>työt</a:t>
            </a:r>
            <a:r>
              <a:rPr lang="en-US" sz="1600" dirty="0">
                <a:latin typeface="Georgia" panose="02040502050405020303" pitchFamily="18" charset="0"/>
              </a:rPr>
              <a:t> </a:t>
            </a:r>
            <a:r>
              <a:rPr lang="en-US" sz="1600" dirty="0" err="1">
                <a:latin typeface="Georgia" panose="02040502050405020303" pitchFamily="18" charset="0"/>
              </a:rPr>
              <a:t>lähetetään</a:t>
            </a:r>
            <a:r>
              <a:rPr lang="en-US" sz="1600" dirty="0">
                <a:latin typeface="Georgia" panose="02040502050405020303" pitchFamily="18" charset="0"/>
              </a:rPr>
              <a:t> </a:t>
            </a:r>
            <a:r>
              <a:rPr lang="en-US" sz="1600" dirty="0" err="1">
                <a:latin typeface="Georgia" panose="02040502050405020303" pitchFamily="18" charset="0"/>
              </a:rPr>
              <a:t>kullekin</a:t>
            </a:r>
            <a:r>
              <a:rPr lang="en-US" sz="1600" dirty="0">
                <a:latin typeface="Georgia" panose="02040502050405020303" pitchFamily="18" charset="0"/>
              </a:rPr>
              <a:t> </a:t>
            </a:r>
            <a:r>
              <a:rPr lang="en-US" sz="1600" dirty="0" err="1">
                <a:latin typeface="Georgia" panose="02040502050405020303" pitchFamily="18" charset="0"/>
              </a:rPr>
              <a:t>ryhmälle</a:t>
            </a:r>
            <a:r>
              <a:rPr lang="en-US" sz="1600" dirty="0">
                <a:latin typeface="Georgia" panose="02040502050405020303" pitchFamily="18" charset="0"/>
              </a:rPr>
              <a:t> </a:t>
            </a:r>
            <a:r>
              <a:rPr lang="en-US" sz="1600" dirty="0" err="1">
                <a:latin typeface="Georgia" panose="02040502050405020303" pitchFamily="18" charset="0"/>
              </a:rPr>
              <a:t>sähköpostitse</a:t>
            </a:r>
            <a:r>
              <a:rPr lang="en-US" sz="1600" dirty="0">
                <a:latin typeface="Georgia" panose="02040502050405020303" pitchFamily="18" charset="0"/>
              </a:rPr>
              <a:t> </a:t>
            </a:r>
            <a:r>
              <a:rPr lang="en-US" sz="1600" dirty="0" err="1">
                <a:latin typeface="Georgia" panose="02040502050405020303" pitchFamily="18" charset="0"/>
              </a:rPr>
              <a:t>tiistaina</a:t>
            </a:r>
            <a:r>
              <a:rPr lang="en-US" sz="1600" dirty="0">
                <a:latin typeface="Georgia" panose="02040502050405020303" pitchFamily="18" charset="0"/>
              </a:rPr>
              <a:t> 3.10. </a:t>
            </a:r>
            <a:r>
              <a:rPr lang="en-US" sz="1600" dirty="0" err="1">
                <a:latin typeface="Georgia" panose="02040502050405020303" pitchFamily="18" charset="0"/>
              </a:rPr>
              <a:t>klo</a:t>
            </a:r>
            <a:r>
              <a:rPr lang="en-US" sz="1600" dirty="0">
                <a:latin typeface="Georgia" panose="02040502050405020303" pitchFamily="18" charset="0"/>
              </a:rPr>
              <a:t> 20 </a:t>
            </a:r>
            <a:r>
              <a:rPr lang="en-US" sz="1600" dirty="0" err="1">
                <a:latin typeface="Georgia" panose="02040502050405020303" pitchFamily="18" charset="0"/>
              </a:rPr>
              <a:t>mennessä</a:t>
            </a:r>
            <a:r>
              <a:rPr lang="en-US" sz="1600" dirty="0">
                <a:latin typeface="Georgia" panose="02040502050405020303" pitchFamily="18" charset="0"/>
              </a:rPr>
              <a:t>.</a:t>
            </a:r>
          </a:p>
          <a:p>
            <a:pPr lvl="1">
              <a:lnSpc>
                <a:spcPct val="110000"/>
              </a:lnSpc>
              <a:spcBef>
                <a:spcPts val="600"/>
              </a:spcBef>
            </a:pPr>
            <a:endParaRPr lang="fi-FI" sz="1600" dirty="0">
              <a:latin typeface="Georgia" panose="02040502050405020303" pitchFamily="18" charset="0"/>
            </a:endParaRPr>
          </a:p>
          <a:p>
            <a:pPr lvl="1">
              <a:lnSpc>
                <a:spcPct val="110000"/>
              </a:lnSpc>
              <a:spcBef>
                <a:spcPts val="600"/>
              </a:spcBef>
            </a:pPr>
            <a:r>
              <a:rPr lang="fi-FI" sz="1600" dirty="0">
                <a:latin typeface="Georgia" panose="02040502050405020303" pitchFamily="18" charset="0"/>
              </a:rPr>
              <a:t>Muiden ryhmien ryhmätöihin tutustumisen perusteella ryhmä kehittää omaa ryhmätyötään paremmaksi.</a:t>
            </a:r>
            <a:endParaRPr lang="en-US" sz="1600" dirty="0">
              <a:latin typeface="Georgia" panose="02040502050405020303" pitchFamily="18" charset="0"/>
            </a:endParaRPr>
          </a:p>
        </p:txBody>
      </p:sp>
    </p:spTree>
    <p:extLst>
      <p:ext uri="{BB962C8B-B14F-4D97-AF65-F5344CB8AC3E}">
        <p14:creationId xmlns:p14="http://schemas.microsoft.com/office/powerpoint/2010/main" val="3148559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Ryhmätyön lopullisen version palautus</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a:lstStyle/>
          <a:p>
            <a:pPr lvl="1">
              <a:lnSpc>
                <a:spcPct val="110000"/>
              </a:lnSpc>
              <a:spcBef>
                <a:spcPts val="600"/>
              </a:spcBef>
            </a:pPr>
            <a:r>
              <a:rPr lang="en-US" sz="1600" dirty="0" err="1">
                <a:latin typeface="Georgia" panose="02040502050405020303" pitchFamily="18" charset="0"/>
              </a:rPr>
              <a:t>Ryhmätyön</a:t>
            </a:r>
            <a:r>
              <a:rPr lang="en-US" sz="1600" dirty="0">
                <a:latin typeface="Georgia" panose="02040502050405020303" pitchFamily="18" charset="0"/>
              </a:rPr>
              <a:t> </a:t>
            </a:r>
            <a:r>
              <a:rPr lang="en-US" sz="1600" dirty="0" err="1">
                <a:latin typeface="Georgia" panose="02040502050405020303" pitchFamily="18" charset="0"/>
              </a:rPr>
              <a:t>lopullinen</a:t>
            </a:r>
            <a:r>
              <a:rPr lang="en-US" sz="1600" dirty="0">
                <a:latin typeface="Georgia" panose="02040502050405020303" pitchFamily="18" charset="0"/>
              </a:rPr>
              <a:t> </a:t>
            </a:r>
            <a:r>
              <a:rPr lang="en-US" sz="1600" dirty="0" err="1">
                <a:latin typeface="Georgia" panose="02040502050405020303" pitchFamily="18" charset="0"/>
              </a:rPr>
              <a:t>versio</a:t>
            </a:r>
            <a:r>
              <a:rPr lang="en-US" sz="1600" dirty="0">
                <a:latin typeface="Georgia" panose="02040502050405020303" pitchFamily="18" charset="0"/>
              </a:rPr>
              <a:t> on </a:t>
            </a:r>
            <a:r>
              <a:rPr lang="en-US" sz="1600" dirty="0" err="1">
                <a:latin typeface="Georgia" panose="02040502050405020303" pitchFamily="18" charset="0"/>
              </a:rPr>
              <a:t>palautettava</a:t>
            </a:r>
            <a:r>
              <a:rPr lang="en-US" sz="1600" dirty="0">
                <a:latin typeface="Georgia" panose="02040502050405020303" pitchFamily="18" charset="0"/>
              </a:rPr>
              <a:t> MyCoursesiin (</a:t>
            </a:r>
            <a:r>
              <a:rPr lang="en-US" sz="1600" dirty="0" err="1">
                <a:latin typeface="Georgia" panose="02040502050405020303" pitchFamily="18" charset="0"/>
              </a:rPr>
              <a:t>palautuslaatikkoon</a:t>
            </a:r>
            <a:r>
              <a:rPr lang="en-US" sz="1600" dirty="0">
                <a:latin typeface="Georgia" panose="02040502050405020303" pitchFamily="18" charset="0"/>
              </a:rPr>
              <a:t> </a:t>
            </a:r>
            <a:r>
              <a:rPr lang="en-US" sz="1600" dirty="0" err="1">
                <a:latin typeface="Georgia" panose="02040502050405020303" pitchFamily="18" charset="0"/>
              </a:rPr>
              <a:t>nimeltä</a:t>
            </a:r>
            <a:r>
              <a:rPr lang="en-US" sz="1600" dirty="0">
                <a:latin typeface="Georgia" panose="02040502050405020303" pitchFamily="18" charset="0"/>
              </a:rPr>
              <a:t> “</a:t>
            </a:r>
            <a:r>
              <a:rPr lang="en-US" sz="1600" dirty="0" err="1">
                <a:latin typeface="Georgia" panose="02040502050405020303" pitchFamily="18" charset="0"/>
              </a:rPr>
              <a:t>Ryhmätyön</a:t>
            </a:r>
            <a:r>
              <a:rPr lang="en-US" sz="1600" dirty="0">
                <a:latin typeface="Georgia" panose="02040502050405020303" pitchFamily="18" charset="0"/>
              </a:rPr>
              <a:t> </a:t>
            </a:r>
            <a:r>
              <a:rPr lang="en-US" sz="1600" dirty="0" err="1">
                <a:latin typeface="Georgia" panose="02040502050405020303" pitchFamily="18" charset="0"/>
              </a:rPr>
              <a:t>lopullisen</a:t>
            </a:r>
            <a:r>
              <a:rPr lang="en-US" sz="1600" dirty="0">
                <a:latin typeface="Georgia" panose="02040502050405020303" pitchFamily="18" charset="0"/>
              </a:rPr>
              <a:t> version </a:t>
            </a:r>
            <a:r>
              <a:rPr lang="en-US" sz="1600" dirty="0" err="1">
                <a:latin typeface="Georgia" panose="02040502050405020303" pitchFamily="18" charset="0"/>
              </a:rPr>
              <a:t>palautuslaatikko</a:t>
            </a:r>
            <a:r>
              <a:rPr lang="en-US" sz="1600" dirty="0">
                <a:latin typeface="Georgia" panose="02040502050405020303" pitchFamily="18" charset="0"/>
              </a:rPr>
              <a:t>”) </a:t>
            </a:r>
            <a:r>
              <a:rPr lang="en-US" sz="1600" dirty="0" err="1">
                <a:latin typeface="Georgia" panose="02040502050405020303" pitchFamily="18" charset="0"/>
              </a:rPr>
              <a:t>viimeistään</a:t>
            </a:r>
            <a:r>
              <a:rPr lang="en-US" sz="1600" dirty="0">
                <a:latin typeface="Georgia" panose="02040502050405020303" pitchFamily="18" charset="0"/>
              </a:rPr>
              <a:t> </a:t>
            </a:r>
            <a:r>
              <a:rPr lang="en-US" sz="1600" b="1" dirty="0" err="1">
                <a:latin typeface="Georgia" panose="02040502050405020303" pitchFamily="18" charset="0"/>
              </a:rPr>
              <a:t>maanantaina</a:t>
            </a:r>
            <a:r>
              <a:rPr lang="en-US" sz="1600" b="1" dirty="0">
                <a:latin typeface="Georgia" panose="02040502050405020303" pitchFamily="18" charset="0"/>
              </a:rPr>
              <a:t> 9.10. </a:t>
            </a:r>
            <a:r>
              <a:rPr lang="en-US" sz="1600" b="1" dirty="0" err="1">
                <a:latin typeface="Georgia" panose="02040502050405020303" pitchFamily="18" charset="0"/>
              </a:rPr>
              <a:t>klo</a:t>
            </a:r>
            <a:r>
              <a:rPr lang="en-US" sz="1600" b="1" dirty="0">
                <a:latin typeface="Georgia" panose="02040502050405020303" pitchFamily="18" charset="0"/>
              </a:rPr>
              <a:t> 12.00.</a:t>
            </a:r>
            <a:r>
              <a:rPr lang="en-US" sz="1600" dirty="0">
                <a:latin typeface="Georgia" panose="02040502050405020303" pitchFamily="18" charset="0"/>
              </a:rPr>
              <a:t> </a:t>
            </a:r>
          </a:p>
          <a:p>
            <a:pPr lvl="1">
              <a:lnSpc>
                <a:spcPct val="110000"/>
              </a:lnSpc>
              <a:spcBef>
                <a:spcPts val="600"/>
              </a:spcBef>
            </a:pPr>
            <a:endParaRPr lang="en-US" sz="1600" dirty="0">
              <a:latin typeface="Georgia" panose="02040502050405020303" pitchFamily="18" charset="0"/>
            </a:endParaRPr>
          </a:p>
          <a:p>
            <a:pPr lvl="1">
              <a:lnSpc>
                <a:spcPct val="110000"/>
              </a:lnSpc>
              <a:spcBef>
                <a:spcPts val="600"/>
              </a:spcBef>
            </a:pPr>
            <a:r>
              <a:rPr lang="en-US" sz="1600" dirty="0" err="1">
                <a:latin typeface="Georgia" panose="02040502050405020303" pitchFamily="18" charset="0"/>
              </a:rPr>
              <a:t>Palautus</a:t>
            </a:r>
            <a:r>
              <a:rPr lang="en-US" sz="1600" dirty="0">
                <a:latin typeface="Georgia" panose="02040502050405020303" pitchFamily="18" charset="0"/>
              </a:rPr>
              <a:t> </a:t>
            </a:r>
            <a:r>
              <a:rPr lang="en-US" sz="1600" dirty="0" err="1">
                <a:latin typeface="Georgia" panose="02040502050405020303" pitchFamily="18" charset="0"/>
              </a:rPr>
              <a:t>yhtenä</a:t>
            </a:r>
            <a:r>
              <a:rPr lang="en-US" sz="1600" dirty="0">
                <a:latin typeface="Georgia" panose="02040502050405020303" pitchFamily="18" charset="0"/>
              </a:rPr>
              <a:t> pdf-</a:t>
            </a:r>
            <a:r>
              <a:rPr lang="en-US" sz="1600" dirty="0" err="1">
                <a:latin typeface="Georgia" panose="02040502050405020303" pitchFamily="18" charset="0"/>
              </a:rPr>
              <a:t>tiedostona</a:t>
            </a:r>
            <a:r>
              <a:rPr lang="en-US" sz="1600" dirty="0">
                <a:latin typeface="Georgia" panose="02040502050405020303" pitchFamily="18" charset="0"/>
              </a:rPr>
              <a:t>, </a:t>
            </a:r>
            <a:r>
              <a:rPr lang="en-US" sz="1600" dirty="0" err="1">
                <a:latin typeface="Georgia" panose="02040502050405020303" pitchFamily="18" charset="0"/>
              </a:rPr>
              <a:t>joka</a:t>
            </a:r>
            <a:r>
              <a:rPr lang="en-US" sz="1600" dirty="0">
                <a:latin typeface="Georgia" panose="02040502050405020303" pitchFamily="18" charset="0"/>
              </a:rPr>
              <a:t> </a:t>
            </a:r>
            <a:r>
              <a:rPr lang="en-US" sz="1600" dirty="0" err="1">
                <a:latin typeface="Georgia" panose="02040502050405020303" pitchFamily="18" charset="0"/>
              </a:rPr>
              <a:t>sisältää</a:t>
            </a:r>
            <a:r>
              <a:rPr lang="fi-FI" sz="1600" dirty="0">
                <a:latin typeface="Georgia" panose="02040502050405020303" pitchFamily="18" charset="0"/>
              </a:rPr>
              <a:t> itse raportin, ryhmän jäsenten nimet ja sähköpostiosoitteet sekä vakuutuksen ryhmän kaikkien jäsenten osallistumisesta ryhmän työskentelyyn. Lisäksi raporttiin tulee sisältyä yhden sivun mittainen selostus siitä, miten raporttia parannettiin luettavaksi tulleiden muiden ryhmätöiden perusteella..</a:t>
            </a:r>
          </a:p>
          <a:p>
            <a:pPr lvl="1">
              <a:lnSpc>
                <a:spcPct val="110000"/>
              </a:lnSpc>
              <a:spcBef>
                <a:spcPts val="600"/>
              </a:spcBef>
            </a:pPr>
            <a:endParaRPr lang="fi-FI" sz="1600" dirty="0">
              <a:latin typeface="Georgia" panose="02040502050405020303" pitchFamily="18" charset="0"/>
            </a:endParaRPr>
          </a:p>
          <a:p>
            <a:pPr lvl="1">
              <a:lnSpc>
                <a:spcPct val="110000"/>
              </a:lnSpc>
              <a:spcBef>
                <a:spcPts val="600"/>
              </a:spcBef>
            </a:pPr>
            <a:r>
              <a:rPr lang="fi-FI" sz="1800" dirty="0">
                <a:latin typeface="Times New Roman" panose="02020603050405020304" pitchFamily="18" charset="0"/>
              </a:rPr>
              <a:t>Alussa siis vakuutetaan, että kaikki ryhmän jäsenet ovat antaneet oman panoksensa ryhmätyön tekemiseen. Ellei näin ole, todetaan erikseen vapaamatkustajan tai vapaamatkustajien osalta puutteellinen panostus.</a:t>
            </a:r>
          </a:p>
        </p:txBody>
      </p:sp>
    </p:spTree>
    <p:extLst>
      <p:ext uri="{BB962C8B-B14F-4D97-AF65-F5344CB8AC3E}">
        <p14:creationId xmlns:p14="http://schemas.microsoft.com/office/powerpoint/2010/main" val="3183776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Ryhmätyön lopullisen version rakenne</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vert="horz" lIns="0" tIns="0" rIns="0" bIns="0" anchor="t"/>
          <a:lstStyle/>
          <a:p>
            <a:pPr marL="237490" lvl="1" indent="-212090">
              <a:lnSpc>
                <a:spcPct val="110000"/>
              </a:lnSpc>
              <a:spcBef>
                <a:spcPts val="600"/>
              </a:spcBef>
            </a:pPr>
            <a:r>
              <a:rPr lang="fi-FI" dirty="0">
                <a:latin typeface="Times New Roman"/>
                <a:ea typeface="MS PGothic"/>
              </a:rPr>
              <a:t>Kansilehti, jossa otsikko, ryhmän jäsenten nimet ja sähköpostiosoitteet, sekä vakuutus ryhmän kaikkien jäsenten osallistumisesta ryhmän työskentelyyn</a:t>
            </a:r>
            <a:endParaRPr lang="en-US" dirty="0">
              <a:latin typeface="Times New Roman"/>
              <a:ea typeface="MS PGothic"/>
            </a:endParaRPr>
          </a:p>
          <a:p>
            <a:pPr marL="237490" lvl="1" indent="-212090">
              <a:lnSpc>
                <a:spcPct val="110000"/>
              </a:lnSpc>
              <a:spcBef>
                <a:spcPts val="600"/>
              </a:spcBef>
            </a:pPr>
            <a:r>
              <a:rPr lang="fi-FI" dirty="0">
                <a:latin typeface="Times New Roman"/>
                <a:ea typeface="MS PGothic"/>
              </a:rPr>
              <a:t>Yleistä yrityksestä ja sen liiketoiminnasta (1 sivu)</a:t>
            </a:r>
          </a:p>
          <a:p>
            <a:pPr marL="237490" lvl="1" indent="-212090">
              <a:lnSpc>
                <a:spcPct val="110000"/>
              </a:lnSpc>
              <a:spcBef>
                <a:spcPts val="600"/>
              </a:spcBef>
            </a:pPr>
            <a:r>
              <a:rPr lang="fi-FI" dirty="0">
                <a:latin typeface="Times New Roman"/>
                <a:ea typeface="MS PGothic"/>
              </a:rPr>
              <a:t>Visio, tavoitteet ja strategia (1 sivu)</a:t>
            </a:r>
          </a:p>
          <a:p>
            <a:pPr marL="237490" lvl="1" indent="-212090">
              <a:lnSpc>
                <a:spcPct val="110000"/>
              </a:lnSpc>
              <a:spcBef>
                <a:spcPts val="600"/>
              </a:spcBef>
            </a:pPr>
            <a:r>
              <a:rPr lang="fi-FI" dirty="0">
                <a:latin typeface="Times New Roman"/>
                <a:ea typeface="MS PGothic"/>
              </a:rPr>
              <a:t>Organisaation oma arvio menestyksestään (1 sivu)</a:t>
            </a:r>
          </a:p>
          <a:p>
            <a:pPr marL="237490" lvl="1" indent="-212090">
              <a:lnSpc>
                <a:spcPct val="110000"/>
              </a:lnSpc>
              <a:spcBef>
                <a:spcPts val="600"/>
              </a:spcBef>
            </a:pPr>
            <a:r>
              <a:rPr lang="fi-FI" dirty="0">
                <a:latin typeface="Times New Roman"/>
                <a:ea typeface="MS PGothic"/>
              </a:rPr>
              <a:t>Ryhmän arvio organisaation hyvän tekemisestä ja menestyksestä sekä mahdollisista haitallisista vaikutuksista (1 sivu)</a:t>
            </a:r>
          </a:p>
          <a:p>
            <a:pPr marL="237490" lvl="1" indent="-212090">
              <a:lnSpc>
                <a:spcPct val="110000"/>
              </a:lnSpc>
              <a:spcBef>
                <a:spcPts val="600"/>
              </a:spcBef>
            </a:pPr>
            <a:r>
              <a:rPr lang="fi-FI" dirty="0">
                <a:latin typeface="Times New Roman"/>
                <a:ea typeface="MS PGothic"/>
              </a:rPr>
              <a:t>Lähdeluettelo (1 sivu)</a:t>
            </a:r>
          </a:p>
          <a:p>
            <a:pPr marL="237490" lvl="1" indent="-212090">
              <a:lnSpc>
                <a:spcPct val="110000"/>
              </a:lnSpc>
              <a:spcBef>
                <a:spcPts val="600"/>
              </a:spcBef>
            </a:pPr>
            <a:r>
              <a:rPr lang="fi-FI" dirty="0">
                <a:latin typeface="Times New Roman"/>
                <a:ea typeface="MS PGothic"/>
              </a:rPr>
              <a:t>Selvitys siitä, millä tavalla raporttia parannettiin muihin ryhmätöihin tutustumisen perusteella (1 sivu)</a:t>
            </a:r>
          </a:p>
        </p:txBody>
      </p:sp>
    </p:spTree>
    <p:extLst>
      <p:ext uri="{BB962C8B-B14F-4D97-AF65-F5344CB8AC3E}">
        <p14:creationId xmlns:p14="http://schemas.microsoft.com/office/powerpoint/2010/main" val="716491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Kurssin suoritus</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464497"/>
          </a:xfrm>
        </p:spPr>
        <p:txBody>
          <a:bodyPr/>
          <a:lstStyle/>
          <a:p>
            <a:pPr lvl="1">
              <a:lnSpc>
                <a:spcPct val="110000"/>
              </a:lnSpc>
              <a:spcBef>
                <a:spcPts val="600"/>
              </a:spcBef>
            </a:pPr>
            <a:r>
              <a:rPr lang="en-US" sz="1600" dirty="0" err="1">
                <a:latin typeface="Georgia" panose="02040502050405020303" pitchFamily="18" charset="0"/>
              </a:rPr>
              <a:t>Kurssin</a:t>
            </a:r>
            <a:r>
              <a:rPr lang="en-US" sz="1600" dirty="0">
                <a:latin typeface="Georgia" panose="02040502050405020303" pitchFamily="18" charset="0"/>
              </a:rPr>
              <a:t> </a:t>
            </a:r>
            <a:r>
              <a:rPr lang="en-US" sz="1600" dirty="0" err="1">
                <a:latin typeface="Georgia" panose="02040502050405020303" pitchFamily="18" charset="0"/>
              </a:rPr>
              <a:t>läpipääsy</a:t>
            </a:r>
            <a:r>
              <a:rPr lang="en-US" sz="1600" dirty="0">
                <a:latin typeface="Georgia" panose="02040502050405020303" pitchFamily="18" charset="0"/>
              </a:rPr>
              <a:t> </a:t>
            </a:r>
            <a:r>
              <a:rPr lang="en-US" sz="1600" dirty="0" err="1">
                <a:latin typeface="Georgia" panose="02040502050405020303" pitchFamily="18" charset="0"/>
              </a:rPr>
              <a:t>arvioidaan</a:t>
            </a:r>
            <a:r>
              <a:rPr lang="en-US" sz="1600" dirty="0">
                <a:latin typeface="Georgia" panose="02040502050405020303" pitchFamily="18" charset="0"/>
              </a:rPr>
              <a:t> </a:t>
            </a:r>
            <a:r>
              <a:rPr lang="en-US" sz="1600" dirty="0" err="1">
                <a:latin typeface="Georgia" panose="02040502050405020303" pitchFamily="18" charset="0"/>
              </a:rPr>
              <a:t>ryhmätyön</a:t>
            </a:r>
            <a:r>
              <a:rPr lang="en-US" sz="1600" dirty="0">
                <a:latin typeface="Georgia" panose="02040502050405020303" pitchFamily="18" charset="0"/>
              </a:rPr>
              <a:t> </a:t>
            </a:r>
            <a:r>
              <a:rPr lang="en-US" sz="1600" dirty="0" err="1">
                <a:latin typeface="Georgia" panose="02040502050405020303" pitchFamily="18" charset="0"/>
              </a:rPr>
              <a:t>lopullisen</a:t>
            </a:r>
            <a:r>
              <a:rPr lang="en-US" sz="1600" dirty="0">
                <a:latin typeface="Georgia" panose="02040502050405020303" pitchFamily="18" charset="0"/>
              </a:rPr>
              <a:t> version </a:t>
            </a:r>
            <a:r>
              <a:rPr lang="en-US" sz="1600" dirty="0" err="1">
                <a:latin typeface="Georgia" panose="02040502050405020303" pitchFamily="18" charset="0"/>
              </a:rPr>
              <a:t>perusteella</a:t>
            </a:r>
            <a:r>
              <a:rPr lang="en-US" sz="1600" dirty="0">
                <a:latin typeface="Georgia" panose="02040502050405020303" pitchFamily="18" charset="0"/>
              </a:rPr>
              <a:t>.</a:t>
            </a:r>
          </a:p>
          <a:p>
            <a:pPr lvl="1">
              <a:lnSpc>
                <a:spcPct val="110000"/>
              </a:lnSpc>
              <a:spcBef>
                <a:spcPts val="600"/>
              </a:spcBef>
            </a:pPr>
            <a:endParaRPr lang="en-US" sz="1600" dirty="0">
              <a:latin typeface="Georgia" panose="02040502050405020303" pitchFamily="18" charset="0"/>
            </a:endParaRPr>
          </a:p>
          <a:p>
            <a:pPr lvl="1">
              <a:lnSpc>
                <a:spcPct val="110000"/>
              </a:lnSpc>
              <a:spcBef>
                <a:spcPts val="600"/>
              </a:spcBef>
            </a:pPr>
            <a:r>
              <a:rPr lang="fi-FI" sz="1600" dirty="0">
                <a:latin typeface="Georgia" panose="02040502050405020303" pitchFamily="18" charset="0"/>
              </a:rPr>
              <a:t>Arvioinnin tekevät kurssin opettajat ja kurssiassistentit.</a:t>
            </a:r>
          </a:p>
          <a:p>
            <a:pPr lvl="1">
              <a:lnSpc>
                <a:spcPct val="110000"/>
              </a:lnSpc>
              <a:spcBef>
                <a:spcPts val="600"/>
              </a:spcBef>
            </a:pPr>
            <a:endParaRPr lang="fi-FI" sz="1600" dirty="0">
              <a:latin typeface="Georgia" panose="02040502050405020303" pitchFamily="18" charset="0"/>
            </a:endParaRPr>
          </a:p>
          <a:p>
            <a:pPr lvl="1">
              <a:lnSpc>
                <a:spcPct val="110000"/>
              </a:lnSpc>
              <a:spcBef>
                <a:spcPts val="600"/>
              </a:spcBef>
            </a:pPr>
            <a:r>
              <a:rPr lang="fi-FI" sz="1600" dirty="0">
                <a:latin typeface="Georgia" panose="02040502050405020303" pitchFamily="18" charset="0"/>
              </a:rPr>
              <a:t>Kurssi arvioidaan hyväksytty/hylätty -asteikolla.</a:t>
            </a:r>
          </a:p>
          <a:p>
            <a:pPr lvl="1">
              <a:lnSpc>
                <a:spcPct val="110000"/>
              </a:lnSpc>
              <a:spcBef>
                <a:spcPts val="600"/>
              </a:spcBef>
            </a:pPr>
            <a:endParaRPr lang="fi-FI" sz="1600" dirty="0">
              <a:latin typeface="Georgia" panose="02040502050405020303" pitchFamily="18" charset="0"/>
            </a:endParaRPr>
          </a:p>
          <a:p>
            <a:pPr lvl="1">
              <a:lnSpc>
                <a:spcPct val="110000"/>
              </a:lnSpc>
              <a:spcBef>
                <a:spcPts val="600"/>
              </a:spcBef>
            </a:pPr>
            <a:r>
              <a:rPr lang="fi-FI" sz="1600" dirty="0">
                <a:latin typeface="Georgia" panose="02040502050405020303" pitchFamily="18" charset="0"/>
              </a:rPr>
              <a:t>Kurssin suorittamisesta saa 3 opintopistettä.</a:t>
            </a:r>
          </a:p>
          <a:p>
            <a:pPr lvl="1">
              <a:lnSpc>
                <a:spcPct val="110000"/>
              </a:lnSpc>
              <a:spcBef>
                <a:spcPts val="600"/>
              </a:spcBef>
            </a:pPr>
            <a:endParaRPr lang="fi-FI" sz="1800" dirty="0">
              <a:latin typeface="Times New Roman" panose="02020603050405020304" pitchFamily="18" charset="0"/>
            </a:endParaRPr>
          </a:p>
        </p:txBody>
      </p:sp>
    </p:spTree>
    <p:extLst>
      <p:ext uri="{BB962C8B-B14F-4D97-AF65-F5344CB8AC3E}">
        <p14:creationId xmlns:p14="http://schemas.microsoft.com/office/powerpoint/2010/main" val="2211258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Ryhmätyön action points (1/2)</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1" y="908720"/>
            <a:ext cx="8207374" cy="4464497"/>
          </a:xfrm>
        </p:spPr>
        <p:txBody>
          <a:bodyPr/>
          <a:lstStyle/>
          <a:p>
            <a:pPr lvl="1">
              <a:lnSpc>
                <a:spcPct val="110000"/>
              </a:lnSpc>
              <a:spcBef>
                <a:spcPts val="1200"/>
              </a:spcBef>
            </a:pPr>
            <a:r>
              <a:rPr lang="fi-FI" sz="1600" dirty="0">
                <a:latin typeface="Georgia" panose="02040502050405020303" pitchFamily="18" charset="0"/>
              </a:rPr>
              <a:t>Ota yhteyttä ryhmäsi jäseniin heti ma 4.9. klo 13 jälkeen </a:t>
            </a:r>
            <a:r>
              <a:rPr lang="fi-FI" sz="1600" dirty="0" err="1">
                <a:latin typeface="Georgia" panose="02040502050405020303" pitchFamily="18" charset="0"/>
              </a:rPr>
              <a:t>MyCoursesin</a:t>
            </a:r>
            <a:r>
              <a:rPr lang="fi-FI" sz="1600" dirty="0">
                <a:latin typeface="Georgia" panose="02040502050405020303" pitchFamily="18" charset="0"/>
              </a:rPr>
              <a:t> ryhmäviesti-toiminnolla.</a:t>
            </a:r>
          </a:p>
          <a:p>
            <a:pPr lvl="1">
              <a:lnSpc>
                <a:spcPct val="110000"/>
              </a:lnSpc>
              <a:spcBef>
                <a:spcPts val="1200"/>
              </a:spcBef>
            </a:pPr>
            <a:endParaRPr lang="fi-FI" sz="1600" dirty="0">
              <a:latin typeface="Georgia" panose="02040502050405020303" pitchFamily="18" charset="0"/>
            </a:endParaRPr>
          </a:p>
          <a:p>
            <a:pPr lvl="1">
              <a:lnSpc>
                <a:spcPct val="110000"/>
              </a:lnSpc>
              <a:spcBef>
                <a:spcPts val="1200"/>
              </a:spcBef>
            </a:pPr>
            <a:r>
              <a:rPr lang="fi-FI" sz="1600" dirty="0">
                <a:latin typeface="Georgia" panose="02040502050405020303" pitchFamily="18" charset="0"/>
              </a:rPr>
              <a:t>Ilmoita alle kolmen hengen ryhmistä viimeistään to 7.9. klo 9.00 sähköpostilla osoitteeseen tomi.vuolteenaho@aalto.fi. Tällaisten ryhmien jäsenet yhdistellään uusiksi ryhmiksi to 7.9. klo 20.00 mennessä.</a:t>
            </a:r>
          </a:p>
          <a:p>
            <a:pPr lvl="1">
              <a:lnSpc>
                <a:spcPct val="110000"/>
              </a:lnSpc>
              <a:spcBef>
                <a:spcPts val="1200"/>
              </a:spcBef>
            </a:pPr>
            <a:endParaRPr lang="fi-FI" sz="1600" dirty="0">
              <a:latin typeface="Georgia" panose="02040502050405020303" pitchFamily="18" charset="0"/>
            </a:endParaRPr>
          </a:p>
          <a:p>
            <a:pPr lvl="1">
              <a:lnSpc>
                <a:spcPct val="110000"/>
              </a:lnSpc>
              <a:spcBef>
                <a:spcPts val="1200"/>
              </a:spcBef>
            </a:pPr>
            <a:r>
              <a:rPr lang="fi-FI" sz="1600" dirty="0">
                <a:latin typeface="Georgia" panose="02040502050405020303" pitchFamily="18" charset="0"/>
              </a:rPr>
              <a:t>Ryhmän tulee jättää ehdotuksensa analysoitavasta organisaatiosta perjantaina 8.9. klo 16.00 mennessä </a:t>
            </a:r>
            <a:r>
              <a:rPr lang="fi-FI" sz="1600" dirty="0" err="1">
                <a:latin typeface="Georgia" panose="02040502050405020303" pitchFamily="18" charset="0"/>
              </a:rPr>
              <a:t>MyCoursesiin</a:t>
            </a:r>
            <a:r>
              <a:rPr lang="fi-FI" sz="1600" dirty="0">
                <a:latin typeface="Georgia" panose="02040502050405020303" pitchFamily="18" charset="0"/>
              </a:rPr>
              <a:t>.</a:t>
            </a:r>
          </a:p>
          <a:p>
            <a:pPr lvl="1">
              <a:lnSpc>
                <a:spcPct val="110000"/>
              </a:lnSpc>
              <a:spcBef>
                <a:spcPts val="1200"/>
              </a:spcBef>
            </a:pPr>
            <a:endParaRPr lang="fi-FI" sz="1600" dirty="0">
              <a:latin typeface="Georgia" panose="02040502050405020303" pitchFamily="18" charset="0"/>
            </a:endParaRPr>
          </a:p>
          <a:p>
            <a:pPr lvl="1">
              <a:lnSpc>
                <a:spcPct val="110000"/>
              </a:lnSpc>
              <a:spcBef>
                <a:spcPts val="1200"/>
              </a:spcBef>
            </a:pPr>
            <a:r>
              <a:rPr lang="fi-FI" sz="1600" dirty="0">
                <a:latin typeface="Georgia" panose="02040502050405020303" pitchFamily="18" charset="0"/>
              </a:rPr>
              <a:t>Ryhmän ehdotus analysoitavasta organisaatiosta on hyväksytty ja vahvistettu, ellei ryhmä saa siitä erillistä viestiä ti 12.9. klo 12.00 mennessä.</a:t>
            </a:r>
          </a:p>
          <a:p>
            <a:pPr lvl="1">
              <a:lnSpc>
                <a:spcPct val="110000"/>
              </a:lnSpc>
              <a:spcBef>
                <a:spcPts val="1200"/>
              </a:spcBef>
            </a:pPr>
            <a:endParaRPr lang="fi-FI" sz="1600" dirty="0">
              <a:latin typeface="Georgia" panose="02040502050405020303" pitchFamily="18" charset="0"/>
            </a:endParaRPr>
          </a:p>
          <a:p>
            <a:pPr lvl="1">
              <a:lnSpc>
                <a:spcPct val="110000"/>
              </a:lnSpc>
              <a:spcBef>
                <a:spcPts val="1200"/>
              </a:spcBef>
            </a:pPr>
            <a:r>
              <a:rPr lang="fi-FI" sz="1600" dirty="0">
                <a:latin typeface="Georgia" panose="02040502050405020303" pitchFamily="18" charset="0"/>
              </a:rPr>
              <a:t>Aloittakaa ryhmätyön tekeminen heti tiistaina 12.9. klo 12 jälkeen.</a:t>
            </a:r>
          </a:p>
        </p:txBody>
      </p:sp>
    </p:spTree>
    <p:extLst>
      <p:ext uri="{BB962C8B-B14F-4D97-AF65-F5344CB8AC3E}">
        <p14:creationId xmlns:p14="http://schemas.microsoft.com/office/powerpoint/2010/main" val="3419863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4A05-1B07-48B9-99B4-1C35EDB2AE21}"/>
              </a:ext>
            </a:extLst>
          </p:cNvPr>
          <p:cNvSpPr>
            <a:spLocks noGrp="1"/>
          </p:cNvSpPr>
          <p:nvPr>
            <p:ph type="ctrTitle"/>
          </p:nvPr>
        </p:nvSpPr>
        <p:spPr>
          <a:xfrm>
            <a:off x="468314" y="318135"/>
            <a:ext cx="8207375" cy="878617"/>
          </a:xfrm>
        </p:spPr>
        <p:txBody>
          <a:bodyPr/>
          <a:lstStyle/>
          <a:p>
            <a:r>
              <a:rPr lang="en-US"/>
              <a:t>Ryhmätyön action points (2/2)</a:t>
            </a:r>
            <a:endParaRPr lang="fi-FI" dirty="0"/>
          </a:p>
        </p:txBody>
      </p:sp>
      <p:sp>
        <p:nvSpPr>
          <p:cNvPr id="3" name="Content Placeholder 2">
            <a:extLst>
              <a:ext uri="{FF2B5EF4-FFF2-40B4-BE49-F238E27FC236}">
                <a16:creationId xmlns:a16="http://schemas.microsoft.com/office/drawing/2014/main" id="{79C6B638-5443-4B26-A863-92220A378487}"/>
              </a:ext>
            </a:extLst>
          </p:cNvPr>
          <p:cNvSpPr>
            <a:spLocks noGrp="1"/>
          </p:cNvSpPr>
          <p:nvPr>
            <p:ph sz="quarter" idx="14"/>
          </p:nvPr>
        </p:nvSpPr>
        <p:spPr>
          <a:xfrm>
            <a:off x="468314" y="1052736"/>
            <a:ext cx="8207374" cy="4752528"/>
          </a:xfrm>
        </p:spPr>
        <p:txBody>
          <a:bodyPr/>
          <a:lstStyle/>
          <a:p>
            <a:pPr lvl="1">
              <a:lnSpc>
                <a:spcPct val="110000"/>
              </a:lnSpc>
              <a:spcBef>
                <a:spcPts val="1200"/>
              </a:spcBef>
            </a:pPr>
            <a:r>
              <a:rPr lang="fi-FI" sz="1600" dirty="0">
                <a:latin typeface="Georgia" panose="02040502050405020303" pitchFamily="18" charset="0"/>
              </a:rPr>
              <a:t>Ryhmällä on pakollinen </a:t>
            </a:r>
            <a:r>
              <a:rPr lang="fi-FI" sz="1600" dirty="0" err="1">
                <a:latin typeface="Georgia" panose="02040502050405020303" pitchFamily="18" charset="0"/>
              </a:rPr>
              <a:t>tutorointitapaaminen</a:t>
            </a:r>
            <a:r>
              <a:rPr lang="fi-FI" sz="1600" dirty="0">
                <a:latin typeface="Georgia" panose="02040502050405020303" pitchFamily="18" charset="0"/>
              </a:rPr>
              <a:t> Otaniemessä 19.-28.9. välisenä aikana arkisin klo 9-17. Tapaamisten tarkat ajat ja paikat ilmoitetaan myöhemmin.</a:t>
            </a:r>
          </a:p>
          <a:p>
            <a:pPr lvl="1">
              <a:lnSpc>
                <a:spcPct val="110000"/>
              </a:lnSpc>
              <a:spcBef>
                <a:spcPts val="1200"/>
              </a:spcBef>
            </a:pPr>
            <a:r>
              <a:rPr lang="fi-FI" sz="1600" dirty="0">
                <a:latin typeface="Georgia" panose="02040502050405020303" pitchFamily="18" charset="0"/>
              </a:rPr>
              <a:t>Ryhmän täytyy 24h ennen </a:t>
            </a:r>
            <a:r>
              <a:rPr lang="fi-FI" sz="1600" dirty="0" err="1">
                <a:latin typeface="Georgia" panose="02040502050405020303" pitchFamily="18" charset="0"/>
              </a:rPr>
              <a:t>tutorointitapaamista</a:t>
            </a:r>
            <a:r>
              <a:rPr lang="fi-FI" sz="1600" dirty="0">
                <a:latin typeface="Georgia" panose="02040502050405020303" pitchFamily="18" charset="0"/>
              </a:rPr>
              <a:t> jättää </a:t>
            </a:r>
            <a:r>
              <a:rPr lang="fi-FI" sz="1600" dirty="0" err="1">
                <a:latin typeface="Georgia" panose="02040502050405020303" pitchFamily="18" charset="0"/>
              </a:rPr>
              <a:t>MyCoursesiin</a:t>
            </a:r>
            <a:r>
              <a:rPr lang="fi-FI" sz="1600" dirty="0">
                <a:latin typeface="Georgia" panose="02040502050405020303" pitchFamily="18" charset="0"/>
              </a:rPr>
              <a:t> raportti ryhmätyön edistymisestä, suunnitelmista ja haasteista ja liittää tähän itse ryhmätyö.</a:t>
            </a:r>
          </a:p>
          <a:p>
            <a:pPr lvl="1">
              <a:lnSpc>
                <a:spcPct val="110000"/>
              </a:lnSpc>
              <a:spcBef>
                <a:spcPts val="1200"/>
              </a:spcBef>
            </a:pPr>
            <a:r>
              <a:rPr lang="fi-FI" sz="1600" dirty="0">
                <a:latin typeface="Georgia" panose="02040502050405020303" pitchFamily="18" charset="0"/>
              </a:rPr>
              <a:t>Ryhmätyön 1. versio on palautettava </a:t>
            </a:r>
            <a:r>
              <a:rPr lang="fi-FI" sz="1600" dirty="0" err="1">
                <a:latin typeface="Georgia" panose="02040502050405020303" pitchFamily="18" charset="0"/>
              </a:rPr>
              <a:t>MyCoursesiin</a:t>
            </a:r>
            <a:r>
              <a:rPr lang="fi-FI" sz="1600" dirty="0">
                <a:latin typeface="Georgia" panose="02040502050405020303" pitchFamily="18" charset="0"/>
              </a:rPr>
              <a:t> viimeistään ma 2.10. klo 12.00.</a:t>
            </a:r>
          </a:p>
          <a:p>
            <a:pPr lvl="1">
              <a:lnSpc>
                <a:spcPct val="110000"/>
              </a:lnSpc>
              <a:spcBef>
                <a:spcPts val="1200"/>
              </a:spcBef>
            </a:pPr>
            <a:r>
              <a:rPr lang="fi-FI" sz="1600" dirty="0">
                <a:latin typeface="Georgia" panose="02040502050405020303" pitchFamily="18" charset="0"/>
              </a:rPr>
              <a:t>Muiden ryhmien työt jaetaan opiskelijoille luettavaksi (2 kpl per opiskelija) ti 3.10. klo 20 mennessä.</a:t>
            </a:r>
          </a:p>
          <a:p>
            <a:pPr lvl="1">
              <a:lnSpc>
                <a:spcPct val="110000"/>
              </a:lnSpc>
              <a:spcBef>
                <a:spcPts val="1200"/>
              </a:spcBef>
            </a:pPr>
            <a:r>
              <a:rPr lang="fi-FI" sz="1600" dirty="0">
                <a:latin typeface="Georgia" panose="02040502050405020303" pitchFamily="18" charset="0"/>
              </a:rPr>
              <a:t>Ryhmä kehittää omaa ryhmätyötään muiden ryhmien töihin tutustumisen pohjalta.</a:t>
            </a:r>
          </a:p>
          <a:p>
            <a:pPr lvl="1">
              <a:lnSpc>
                <a:spcPct val="110000"/>
              </a:lnSpc>
              <a:spcBef>
                <a:spcPts val="1200"/>
              </a:spcBef>
            </a:pPr>
            <a:r>
              <a:rPr lang="fi-FI" sz="1600" dirty="0">
                <a:latin typeface="Georgia" panose="02040502050405020303" pitchFamily="18" charset="0"/>
              </a:rPr>
              <a:t>Ryhmätyön lopullinen version on palautettava </a:t>
            </a:r>
            <a:r>
              <a:rPr lang="fi-FI" sz="1600" dirty="0" err="1">
                <a:latin typeface="Georgia" panose="02040502050405020303" pitchFamily="18" charset="0"/>
              </a:rPr>
              <a:t>MyCoursesiin</a:t>
            </a:r>
            <a:r>
              <a:rPr lang="fi-FI" sz="1600" dirty="0">
                <a:latin typeface="Georgia" panose="02040502050405020303" pitchFamily="18" charset="0"/>
              </a:rPr>
              <a:t> ma 9.10. klo 12.00 mennessä.</a:t>
            </a:r>
          </a:p>
          <a:p>
            <a:pPr lvl="1">
              <a:lnSpc>
                <a:spcPct val="110000"/>
              </a:lnSpc>
              <a:spcBef>
                <a:spcPts val="1200"/>
              </a:spcBef>
            </a:pPr>
            <a:r>
              <a:rPr lang="fi-FI" sz="1600" b="1" dirty="0">
                <a:solidFill>
                  <a:srgbClr val="FF0000"/>
                </a:solidFill>
                <a:latin typeface="Georgia" panose="02040502050405020303" pitchFamily="18" charset="0"/>
              </a:rPr>
              <a:t>Pitäkää kiinni annetuista määräajoista! Palautuksia ei oteta vastaan jälkikäteen, joten myöhästyminen johtaa ryhmän hylkäämiseen.</a:t>
            </a:r>
          </a:p>
        </p:txBody>
      </p:sp>
    </p:spTree>
    <p:extLst>
      <p:ext uri="{BB962C8B-B14F-4D97-AF65-F5344CB8AC3E}">
        <p14:creationId xmlns:p14="http://schemas.microsoft.com/office/powerpoint/2010/main" val="412529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p:spPr>
        <p:txBody>
          <a:bodyPr/>
          <a:lstStyle/>
          <a:p>
            <a:r>
              <a:rPr lang="fi-FI" dirty="0"/>
              <a:t>Lisäksi kurssillamme opettavat</a:t>
            </a:r>
          </a:p>
        </p:txBody>
      </p:sp>
      <p:sp>
        <p:nvSpPr>
          <p:cNvPr id="3" name="Content Placeholder 2"/>
          <p:cNvSpPr>
            <a:spLocks noGrp="1"/>
          </p:cNvSpPr>
          <p:nvPr>
            <p:ph sz="quarter" idx="14"/>
          </p:nvPr>
        </p:nvSpPr>
        <p:spPr>
          <a:xfrm>
            <a:off x="443993" y="1052736"/>
            <a:ext cx="8207374" cy="3989244"/>
          </a:xfrm>
        </p:spPr>
        <p:txBody>
          <a:bodyPr vert="horz" lIns="0" tIns="0" rIns="0" bIns="0" anchor="t"/>
          <a:lstStyle/>
          <a:p>
            <a:r>
              <a:rPr lang="fi-FI" sz="2000" i="1" dirty="0">
                <a:latin typeface="Georgia" panose="02040502050405020303" pitchFamily="18" charset="0"/>
              </a:rPr>
              <a:t>Sanna Asikainen</a:t>
            </a:r>
            <a:r>
              <a:rPr lang="fi-FI" sz="2000" dirty="0">
                <a:latin typeface="Georgia" panose="02040502050405020303" pitchFamily="18" charset="0"/>
              </a:rPr>
              <a:t>: </a:t>
            </a:r>
            <a:r>
              <a:rPr lang="fi-FI" sz="2000" b="0" dirty="0">
                <a:latin typeface="Georgia" panose="02040502050405020303" pitchFamily="18" charset="0"/>
              </a:rPr>
              <a:t>professori, markkinointi</a:t>
            </a:r>
          </a:p>
          <a:p>
            <a:r>
              <a:rPr lang="en-US" sz="2000" i="1" dirty="0">
                <a:latin typeface="Georgia" panose="02040502050405020303" pitchFamily="18" charset="0"/>
              </a:rPr>
              <a:t>Petra Hietanen-Kunwald</a:t>
            </a:r>
            <a:r>
              <a:rPr lang="en-US" sz="2000" dirty="0">
                <a:latin typeface="Georgia" panose="02040502050405020303" pitchFamily="18" charset="0"/>
              </a:rPr>
              <a:t>: </a:t>
            </a:r>
            <a:r>
              <a:rPr lang="en-US" sz="2000" b="0" dirty="0" err="1">
                <a:latin typeface="Georgia" panose="02040502050405020303" pitchFamily="18" charset="0"/>
              </a:rPr>
              <a:t>yliopistolehtori</a:t>
            </a:r>
            <a:r>
              <a:rPr lang="en-US" sz="2000" b="0" dirty="0">
                <a:latin typeface="Georgia" panose="02040502050405020303" pitchFamily="18" charset="0"/>
              </a:rPr>
              <a:t>, </a:t>
            </a:r>
            <a:r>
              <a:rPr lang="en-US" sz="2000" b="0" dirty="0" err="1">
                <a:latin typeface="Georgia" panose="02040502050405020303" pitchFamily="18" charset="0"/>
              </a:rPr>
              <a:t>juridiikka</a:t>
            </a:r>
            <a:endParaRPr lang="en-US" sz="2000" b="0" dirty="0">
              <a:latin typeface="Georgia" panose="02040502050405020303" pitchFamily="18" charset="0"/>
            </a:endParaRPr>
          </a:p>
          <a:p>
            <a:r>
              <a:rPr lang="fi-FI" sz="2000" i="1" dirty="0">
                <a:latin typeface="Georgia" panose="02040502050405020303" pitchFamily="18" charset="0"/>
              </a:rPr>
              <a:t>Katri Kauppi</a:t>
            </a:r>
            <a:r>
              <a:rPr lang="fi-FI" sz="2000" dirty="0">
                <a:latin typeface="Georgia" panose="02040502050405020303" pitchFamily="18" charset="0"/>
              </a:rPr>
              <a:t>: </a:t>
            </a:r>
            <a:r>
              <a:rPr lang="fi-FI" sz="2000" b="0" dirty="0">
                <a:latin typeface="Georgia" panose="02040502050405020303" pitchFamily="18" charset="0"/>
              </a:rPr>
              <a:t>professori, logistiikka</a:t>
            </a:r>
          </a:p>
          <a:p>
            <a:r>
              <a:rPr lang="fi-FI" sz="2000" i="1" dirty="0">
                <a:latin typeface="Georgia" panose="02040502050405020303" pitchFamily="18" charset="0"/>
              </a:rPr>
              <a:t>Leena Lankoski</a:t>
            </a:r>
            <a:r>
              <a:rPr lang="fi-FI" sz="2000" dirty="0">
                <a:latin typeface="Georgia" panose="02040502050405020303" pitchFamily="18" charset="0"/>
              </a:rPr>
              <a:t>: </a:t>
            </a:r>
            <a:r>
              <a:rPr lang="fi-FI" sz="2000" b="0" dirty="0">
                <a:latin typeface="Georgia" panose="02040502050405020303" pitchFamily="18" charset="0"/>
              </a:rPr>
              <a:t>vanhempi yliopistonlehtori, vastuullinen 	liiketoiminta</a:t>
            </a:r>
            <a:endParaRPr lang="fi-FI" sz="2000" b="0" i="1" dirty="0">
              <a:latin typeface="Georgia" panose="02040502050405020303" pitchFamily="18" charset="0"/>
            </a:endParaRPr>
          </a:p>
          <a:p>
            <a:r>
              <a:rPr lang="fi-FI" sz="2000" i="1" dirty="0">
                <a:latin typeface="Georgia" panose="02040502050405020303" pitchFamily="18" charset="0"/>
              </a:rPr>
              <a:t>Peter Nyberg</a:t>
            </a:r>
            <a:r>
              <a:rPr lang="fi-FI" sz="2000" dirty="0">
                <a:latin typeface="Georgia" panose="02040502050405020303" pitchFamily="18" charset="0"/>
              </a:rPr>
              <a:t>: </a:t>
            </a:r>
            <a:r>
              <a:rPr lang="fi-FI" sz="2000" b="0" dirty="0">
                <a:latin typeface="Georgia" panose="02040502050405020303" pitchFamily="18" charset="0"/>
              </a:rPr>
              <a:t>professori, rahoitus</a:t>
            </a:r>
          </a:p>
          <a:p>
            <a:r>
              <a:rPr lang="en-US" sz="2000" i="1" dirty="0">
                <a:latin typeface="Georgia" panose="02040502050405020303" pitchFamily="18" charset="0"/>
              </a:rPr>
              <a:t>Hannu Seristö</a:t>
            </a:r>
            <a:r>
              <a:rPr lang="en-US" sz="2000" dirty="0">
                <a:latin typeface="Georgia" panose="02040502050405020303" pitchFamily="18" charset="0"/>
              </a:rPr>
              <a:t>: </a:t>
            </a:r>
            <a:r>
              <a:rPr lang="en-US" sz="2000" b="0" dirty="0" err="1">
                <a:latin typeface="Georgia" panose="02040502050405020303" pitchFamily="18" charset="0"/>
              </a:rPr>
              <a:t>vararehtori</a:t>
            </a:r>
            <a:r>
              <a:rPr lang="en-US" sz="2000" b="0" dirty="0">
                <a:latin typeface="Georgia" panose="02040502050405020303" pitchFamily="18" charset="0"/>
              </a:rPr>
              <a:t>, </a:t>
            </a:r>
            <a:r>
              <a:rPr lang="en-US" sz="2000" b="0" dirty="0" err="1">
                <a:latin typeface="Georgia" panose="02040502050405020303" pitchFamily="18" charset="0"/>
              </a:rPr>
              <a:t>professori</a:t>
            </a:r>
            <a:r>
              <a:rPr lang="en-US" sz="2000" b="0" dirty="0">
                <a:latin typeface="Georgia" panose="02040502050405020303" pitchFamily="18" charset="0"/>
              </a:rPr>
              <a:t>, </a:t>
            </a:r>
            <a:r>
              <a:rPr lang="en-US" sz="2000" b="0" dirty="0" err="1">
                <a:latin typeface="Georgia" panose="02040502050405020303" pitchFamily="18" charset="0"/>
              </a:rPr>
              <a:t>kansainvälinen</a:t>
            </a:r>
            <a:r>
              <a:rPr lang="en-US" sz="2000" b="0" dirty="0">
                <a:latin typeface="Georgia" panose="02040502050405020303" pitchFamily="18" charset="0"/>
              </a:rPr>
              <a:t> 	</a:t>
            </a:r>
            <a:r>
              <a:rPr lang="en-US" sz="2000" b="0" dirty="0" err="1">
                <a:latin typeface="Georgia" panose="02040502050405020303" pitchFamily="18" charset="0"/>
              </a:rPr>
              <a:t>liiketoiminta</a:t>
            </a:r>
            <a:endParaRPr lang="en-US" sz="2000" b="0" dirty="0">
              <a:latin typeface="Georgia" panose="02040502050405020303" pitchFamily="18" charset="0"/>
            </a:endParaRPr>
          </a:p>
          <a:p>
            <a:r>
              <a:rPr lang="fi-FI" sz="2000" i="1" dirty="0">
                <a:latin typeface="Georgia" panose="02040502050405020303" pitchFamily="18" charset="0"/>
              </a:rPr>
              <a:t>Nina Sormunen</a:t>
            </a:r>
            <a:r>
              <a:rPr lang="fi-FI" sz="2000" dirty="0">
                <a:latin typeface="Georgia" panose="02040502050405020303" pitchFamily="18" charset="0"/>
              </a:rPr>
              <a:t>: </a:t>
            </a:r>
            <a:r>
              <a:rPr lang="fi-FI" sz="2000" b="0" dirty="0">
                <a:latin typeface="Georgia" panose="02040502050405020303" pitchFamily="18" charset="0"/>
              </a:rPr>
              <a:t>lehtori, laskentatoimi</a:t>
            </a:r>
          </a:p>
          <a:p>
            <a:endParaRPr lang="fi-FI" sz="2000" dirty="0">
              <a:latin typeface="Georgia" panose="02040502050405020303" pitchFamily="18" charset="0"/>
            </a:endParaRPr>
          </a:p>
          <a:p>
            <a:r>
              <a:rPr lang="en-US" sz="2000" b="0" dirty="0" err="1">
                <a:latin typeface="Georgia" panose="02040502050405020303" pitchFamily="18" charset="0"/>
                <a:ea typeface="ＭＳ Ｐゴシック"/>
              </a:rPr>
              <a:t>Tutoroinnista</a:t>
            </a:r>
            <a:r>
              <a:rPr lang="en-US" sz="2000" b="0" dirty="0">
                <a:latin typeface="Georgia" panose="02040502050405020303" pitchFamily="18" charset="0"/>
                <a:ea typeface="ＭＳ Ｐゴシック"/>
              </a:rPr>
              <a:t> </a:t>
            </a:r>
            <a:r>
              <a:rPr lang="en-US" sz="2000" b="0" dirty="0" err="1">
                <a:latin typeface="Georgia" panose="02040502050405020303" pitchFamily="18" charset="0"/>
                <a:ea typeface="ＭＳ Ｐゴシック"/>
              </a:rPr>
              <a:t>vastaavat</a:t>
            </a:r>
            <a:r>
              <a:rPr lang="en-US" sz="2000" b="0" dirty="0">
                <a:latin typeface="Georgia" panose="02040502050405020303" pitchFamily="18" charset="0"/>
                <a:ea typeface="ＭＳ Ｐゴシック"/>
              </a:rPr>
              <a:t> </a:t>
            </a:r>
            <a:r>
              <a:rPr lang="en-US" sz="2000" b="0" dirty="0" err="1">
                <a:latin typeface="Georgia" panose="02040502050405020303" pitchFamily="18" charset="0"/>
                <a:ea typeface="ＭＳ Ｐゴシック"/>
              </a:rPr>
              <a:t>kurssiassistentit</a:t>
            </a:r>
            <a:r>
              <a:rPr lang="en-US" sz="2000" b="0" dirty="0">
                <a:latin typeface="Georgia" panose="02040502050405020303" pitchFamily="18" charset="0"/>
                <a:ea typeface="ＭＳ Ｐゴシック"/>
              </a:rPr>
              <a:t> </a:t>
            </a:r>
            <a:r>
              <a:rPr lang="en-US" sz="2000" i="1" dirty="0">
                <a:latin typeface="Georgia" panose="02040502050405020303" pitchFamily="18" charset="0"/>
                <a:ea typeface="ＭＳ Ｐゴシック"/>
              </a:rPr>
              <a:t>Reijo Herrala, Peik </a:t>
            </a:r>
            <a:r>
              <a:rPr lang="en-US" sz="2000" i="1" dirty="0" err="1">
                <a:latin typeface="Georgia" panose="02040502050405020303" pitchFamily="18" charset="0"/>
                <a:ea typeface="ＭＳ Ｐゴシック"/>
              </a:rPr>
              <a:t>Purra</a:t>
            </a:r>
            <a:r>
              <a:rPr lang="en-US" sz="2000" i="1" dirty="0">
                <a:latin typeface="Georgia" panose="02040502050405020303" pitchFamily="18" charset="0"/>
                <a:ea typeface="ＭＳ Ｐゴシック"/>
              </a:rPr>
              <a:t> </a:t>
            </a:r>
            <a:r>
              <a:rPr lang="en-US" sz="2000" b="0" dirty="0">
                <a:latin typeface="Georgia" panose="02040502050405020303" pitchFamily="18" charset="0"/>
                <a:ea typeface="ＭＳ Ｐゴシック"/>
              </a:rPr>
              <a:t>ja</a:t>
            </a:r>
            <a:r>
              <a:rPr lang="en-US" sz="2000" dirty="0">
                <a:latin typeface="Georgia" panose="02040502050405020303" pitchFamily="18" charset="0"/>
                <a:ea typeface="ＭＳ Ｐゴシック"/>
              </a:rPr>
              <a:t> </a:t>
            </a:r>
            <a:r>
              <a:rPr lang="en-US" sz="2000" i="1" dirty="0">
                <a:latin typeface="Georgia" panose="02040502050405020303" pitchFamily="18" charset="0"/>
                <a:ea typeface="ＭＳ Ｐゴシック"/>
              </a:rPr>
              <a:t>Karen </a:t>
            </a:r>
            <a:r>
              <a:rPr lang="en-US" sz="2000" i="1" dirty="0" err="1">
                <a:latin typeface="Georgia" panose="02040502050405020303" pitchFamily="18" charset="0"/>
                <a:ea typeface="ＭＳ Ｐゴシック"/>
              </a:rPr>
              <a:t>Visuri</a:t>
            </a:r>
            <a:r>
              <a:rPr lang="en-US" sz="2000" dirty="0">
                <a:latin typeface="Georgia" panose="02040502050405020303" pitchFamily="18" charset="0"/>
                <a:ea typeface="ＭＳ Ｐゴシック"/>
              </a:rPr>
              <a:t>. </a:t>
            </a:r>
            <a:r>
              <a:rPr lang="en-US" sz="2000" b="0" dirty="0" err="1">
                <a:latin typeface="Georgia" panose="02040502050405020303" pitchFamily="18" charset="0"/>
                <a:ea typeface="ＭＳ Ｐゴシック"/>
              </a:rPr>
              <a:t>Lisäksi</a:t>
            </a:r>
            <a:r>
              <a:rPr lang="en-US" sz="2000" b="0" dirty="0">
                <a:latin typeface="Georgia" panose="02040502050405020303" pitchFamily="18" charset="0"/>
                <a:ea typeface="ＭＳ Ｐゴシック"/>
              </a:rPr>
              <a:t> it-</a:t>
            </a:r>
            <a:r>
              <a:rPr lang="en-US" sz="2000" b="0" dirty="0" err="1">
                <a:latin typeface="Georgia" panose="02040502050405020303" pitchFamily="18" charset="0"/>
                <a:ea typeface="ＭＳ Ｐゴシック"/>
              </a:rPr>
              <a:t>asiantuntijan</a:t>
            </a:r>
            <a:r>
              <a:rPr lang="en-US" sz="2000" b="0" dirty="0">
                <a:latin typeface="Georgia" panose="02040502050405020303" pitchFamily="18" charset="0"/>
                <a:ea typeface="ＭＳ Ｐゴシック"/>
              </a:rPr>
              <a:t> </a:t>
            </a:r>
            <a:r>
              <a:rPr lang="en-US" sz="2000" b="0" dirty="0" err="1">
                <a:latin typeface="Georgia" panose="02040502050405020303" pitchFamily="18" charset="0"/>
                <a:ea typeface="ＭＳ Ｐゴシック"/>
              </a:rPr>
              <a:t>tehtävissä</a:t>
            </a:r>
            <a:r>
              <a:rPr lang="en-US" sz="2000" b="0" dirty="0">
                <a:latin typeface="Georgia" panose="02040502050405020303" pitchFamily="18" charset="0"/>
                <a:ea typeface="ＭＳ Ｐゴシック"/>
              </a:rPr>
              <a:t> on </a:t>
            </a:r>
            <a:r>
              <a:rPr lang="en-US" sz="2000" b="0" dirty="0" err="1">
                <a:latin typeface="Georgia" panose="02040502050405020303" pitchFamily="18" charset="0"/>
                <a:ea typeface="ＭＳ Ｐゴシック"/>
              </a:rPr>
              <a:t>tohtoriopiskelija</a:t>
            </a:r>
            <a:r>
              <a:rPr lang="en-US" sz="2000" b="0" dirty="0">
                <a:latin typeface="Georgia" panose="02040502050405020303" pitchFamily="18" charset="0"/>
                <a:ea typeface="ＭＳ Ｐゴシック"/>
              </a:rPr>
              <a:t> </a:t>
            </a:r>
            <a:r>
              <a:rPr lang="en-US" sz="2000" i="1" dirty="0">
                <a:latin typeface="Georgia" panose="02040502050405020303" pitchFamily="18" charset="0"/>
                <a:ea typeface="ＭＳ Ｐゴシック"/>
              </a:rPr>
              <a:t>Tomi </a:t>
            </a:r>
            <a:r>
              <a:rPr lang="en-US" sz="2000" i="1" dirty="0" err="1">
                <a:latin typeface="Georgia" panose="02040502050405020303" pitchFamily="18" charset="0"/>
                <a:ea typeface="ＭＳ Ｐゴシック"/>
              </a:rPr>
              <a:t>Vuolteenaho</a:t>
            </a:r>
            <a:r>
              <a:rPr lang="en-US" sz="2000" dirty="0">
                <a:latin typeface="Georgia" panose="02040502050405020303" pitchFamily="18" charset="0"/>
                <a:ea typeface="ＭＳ Ｐゴシック"/>
              </a:rPr>
              <a:t>.</a:t>
            </a:r>
            <a:endParaRPr lang="fi-FI" sz="2000" dirty="0">
              <a:latin typeface="Georgia" panose="02040502050405020303" pitchFamily="18" charset="0"/>
              <a:ea typeface="ＭＳ Ｐゴシック"/>
            </a:endParaRPr>
          </a:p>
        </p:txBody>
      </p:sp>
      <p:sp>
        <p:nvSpPr>
          <p:cNvPr id="4" name="Slide Number Placeholder 3">
            <a:extLst>
              <a:ext uri="{FF2B5EF4-FFF2-40B4-BE49-F238E27FC236}">
                <a16:creationId xmlns:a16="http://schemas.microsoft.com/office/drawing/2014/main" id="{08F48DF5-7804-DEBC-FFB0-4BD7F81B9AAF}"/>
              </a:ext>
            </a:extLst>
          </p:cNvPr>
          <p:cNvSpPr>
            <a:spLocks noGrp="1"/>
          </p:cNvSpPr>
          <p:nvPr>
            <p:ph type="sldNum" sz="quarter" idx="17"/>
          </p:nvPr>
        </p:nvSpPr>
        <p:spPr/>
        <p:txBody>
          <a:bodyPr/>
          <a:lstStyle/>
          <a:p>
            <a:pPr>
              <a:defRPr/>
            </a:pPr>
            <a:fld id="{5CBCF4A1-B360-4911-8606-E2D47E7F3F1E}" type="slidenum">
              <a:rPr lang="en-US" altLang="fi-FI" smtClean="0"/>
              <a:pPr>
                <a:defRPr/>
              </a:pPr>
              <a:t>3</a:t>
            </a:fld>
            <a:endParaRPr lang="en-US" altLang="fi-FI" dirty="0"/>
          </a:p>
        </p:txBody>
      </p:sp>
    </p:spTree>
    <p:extLst>
      <p:ext uri="{BB962C8B-B14F-4D97-AF65-F5344CB8AC3E}">
        <p14:creationId xmlns:p14="http://schemas.microsoft.com/office/powerpoint/2010/main" val="319179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Grp="1" noChangeArrowheads="1"/>
          </p:cNvSpPr>
          <p:nvPr>
            <p:ph type="ctrTitle"/>
          </p:nvPr>
        </p:nvSpPr>
        <p:spPr/>
        <p:txBody>
          <a:bodyPr/>
          <a:lstStyle/>
          <a:p>
            <a:pPr eaLnBrk="1" hangingPunct="1"/>
            <a:r>
              <a:rPr lang="en-US" altLang="fi-FI"/>
              <a:t>Kurssin ohjeistus ja rakenne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Kurssin tavoitteena on, että hallitset seuraavia asioita</a:t>
            </a:r>
            <a:br>
              <a:rPr lang="fi-FI" dirty="0"/>
            </a:br>
            <a:endParaRPr lang="fi-FI" dirty="0"/>
          </a:p>
        </p:txBody>
      </p:sp>
      <p:sp>
        <p:nvSpPr>
          <p:cNvPr id="3" name="Content Placeholder 2"/>
          <p:cNvSpPr>
            <a:spLocks noGrp="1"/>
          </p:cNvSpPr>
          <p:nvPr>
            <p:ph sz="quarter" idx="14"/>
          </p:nvPr>
        </p:nvSpPr>
        <p:spPr>
          <a:xfrm>
            <a:off x="468314" y="1340768"/>
            <a:ext cx="8424166" cy="3989244"/>
          </a:xfrm>
        </p:spPr>
        <p:txBody>
          <a:bodyPr/>
          <a:lstStyle/>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Hahmotat yritystoiminnan roolin yhteiskunnassa:</a:t>
            </a:r>
          </a:p>
          <a:p>
            <a:pPr marL="580500" lvl="1" indent="-342900">
              <a:buFontTx/>
              <a:buChar char="-"/>
            </a:pPr>
            <a:r>
              <a:rPr lang="fi-FI" b="0" dirty="0">
                <a:latin typeface="Georgia" panose="02040502050405020303" pitchFamily="18" charset="0"/>
              </a:rPr>
              <a:t>mitä tarkoitetaan yrityksen tuottamalla hyvällä ja miten se voidaan toteuttaa eri sidosryhmille vastuullisesti ja kestävällä tavalla.</a:t>
            </a:r>
          </a:p>
          <a:p>
            <a:pPr marL="580500" lvl="1" indent="-342900">
              <a:buFontTx/>
              <a:buChar char="-"/>
            </a:pPr>
            <a:r>
              <a:rPr lang="fi-FI" b="0" dirty="0">
                <a:latin typeface="Georgia" panose="02040502050405020303" pitchFamily="18" charset="0"/>
              </a:rPr>
              <a:t>mitä haitallisia vaikutuksia yritystoiminnalla </a:t>
            </a:r>
            <a:r>
              <a:rPr lang="fi-FI" dirty="0">
                <a:latin typeface="Georgia" panose="02040502050405020303" pitchFamily="18" charset="0"/>
              </a:rPr>
              <a:t>voi olla </a:t>
            </a:r>
            <a:r>
              <a:rPr lang="fi-FI" b="0" dirty="0">
                <a:latin typeface="Georgia" panose="02040502050405020303" pitchFamily="18" charset="0"/>
              </a:rPr>
              <a:t>yhteiskunnassa.</a:t>
            </a:r>
          </a:p>
          <a:p>
            <a:pPr marL="580500" lvl="1"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Tunnistat yritystoiminnan hyvän tuottamisen erilaisia liiketaloudellisia näkökulmia (taloustiede, johtaminen, markkinointi, juridiikka, logistiikka, laskentatoimi, rahoitus) </a:t>
            </a:r>
          </a:p>
        </p:txBody>
      </p:sp>
      <p:sp>
        <p:nvSpPr>
          <p:cNvPr id="4" name="Slide Number Placeholder 3">
            <a:extLst>
              <a:ext uri="{FF2B5EF4-FFF2-40B4-BE49-F238E27FC236}">
                <a16:creationId xmlns:a16="http://schemas.microsoft.com/office/drawing/2014/main" id="{9981D680-6550-5E89-B697-2D9AEBE0C142}"/>
              </a:ext>
            </a:extLst>
          </p:cNvPr>
          <p:cNvSpPr>
            <a:spLocks noGrp="1"/>
          </p:cNvSpPr>
          <p:nvPr>
            <p:ph type="sldNum" sz="quarter" idx="17"/>
          </p:nvPr>
        </p:nvSpPr>
        <p:spPr/>
        <p:txBody>
          <a:bodyPr/>
          <a:lstStyle/>
          <a:p>
            <a:pPr>
              <a:defRPr/>
            </a:pPr>
            <a:fld id="{5CBCF4A1-B360-4911-8606-E2D47E7F3F1E}" type="slidenum">
              <a:rPr lang="en-US" altLang="fi-FI" smtClean="0"/>
              <a:pPr>
                <a:defRPr/>
              </a:pPr>
              <a:t>5</a:t>
            </a:fld>
            <a:endParaRPr lang="en-US" altLang="fi-F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Kurssin tavoitteena on, että hallitset seuraavia asioita</a:t>
            </a:r>
            <a:br>
              <a:rPr lang="fi-FI" dirty="0"/>
            </a:br>
            <a:endParaRPr lang="fi-FI" dirty="0"/>
          </a:p>
        </p:txBody>
      </p:sp>
      <p:sp>
        <p:nvSpPr>
          <p:cNvPr id="3" name="Content Placeholder 2"/>
          <p:cNvSpPr>
            <a:spLocks noGrp="1"/>
          </p:cNvSpPr>
          <p:nvPr>
            <p:ph sz="quarter" idx="14"/>
          </p:nvPr>
        </p:nvSpPr>
        <p:spPr>
          <a:xfrm>
            <a:off x="468314" y="1340768"/>
            <a:ext cx="8424166" cy="3989244"/>
          </a:xfrm>
        </p:spPr>
        <p:txBody>
          <a:bodyPr/>
          <a:lstStyle/>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Ymmärrät, mitä haasteita liittyy hyvän tuottamiseen ja sen arviointiin ja kuinka se on sidoksissa aikaan ja paikkaan.</a:t>
            </a:r>
          </a:p>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Pystyt arvioimaan yrityksen tapaa tuottaa hyvää eri sidosryhmille tämän päivän yhteiskunnallisissa muutoksissa, jossa korostuvat digitalisoituminen ja kestävä kehitys.</a:t>
            </a:r>
          </a:p>
        </p:txBody>
      </p:sp>
      <p:sp>
        <p:nvSpPr>
          <p:cNvPr id="4" name="Slide Number Placeholder 3">
            <a:extLst>
              <a:ext uri="{FF2B5EF4-FFF2-40B4-BE49-F238E27FC236}">
                <a16:creationId xmlns:a16="http://schemas.microsoft.com/office/drawing/2014/main" id="{9981D680-6550-5E89-B697-2D9AEBE0C142}"/>
              </a:ext>
            </a:extLst>
          </p:cNvPr>
          <p:cNvSpPr>
            <a:spLocks noGrp="1"/>
          </p:cNvSpPr>
          <p:nvPr>
            <p:ph type="sldNum" sz="quarter" idx="17"/>
          </p:nvPr>
        </p:nvSpPr>
        <p:spPr/>
        <p:txBody>
          <a:bodyPr/>
          <a:lstStyle/>
          <a:p>
            <a:pPr>
              <a:defRPr/>
            </a:pPr>
            <a:fld id="{5CBCF4A1-B360-4911-8606-E2D47E7F3F1E}" type="slidenum">
              <a:rPr lang="en-US" altLang="fi-FI" smtClean="0"/>
              <a:pPr>
                <a:defRPr/>
              </a:pPr>
              <a:t>6</a:t>
            </a:fld>
            <a:endParaRPr lang="en-US" altLang="fi-FI"/>
          </a:p>
        </p:txBody>
      </p:sp>
    </p:spTree>
    <p:extLst>
      <p:ext uri="{BB962C8B-B14F-4D97-AF65-F5344CB8AC3E}">
        <p14:creationId xmlns:p14="http://schemas.microsoft.com/office/powerpoint/2010/main" val="101558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Kurssityöskentely ja kurssimateriaali</a:t>
            </a:r>
          </a:p>
        </p:txBody>
      </p:sp>
      <p:sp>
        <p:nvSpPr>
          <p:cNvPr id="3" name="Content Placeholder 2"/>
          <p:cNvSpPr>
            <a:spLocks noGrp="1"/>
          </p:cNvSpPr>
          <p:nvPr>
            <p:ph sz="quarter" idx="14"/>
          </p:nvPr>
        </p:nvSpPr>
        <p:spPr/>
        <p:txBody>
          <a:bodyPr/>
          <a:lstStyle/>
          <a:p>
            <a:r>
              <a:rPr lang="fi-FI" b="0" dirty="0">
                <a:latin typeface="Georgia" panose="02040502050405020303" pitchFamily="18" charset="0"/>
              </a:rPr>
              <a:t>Kurssityöskentely rakentuu seuraavista osista:</a:t>
            </a:r>
          </a:p>
          <a:p>
            <a:pPr marL="342900" indent="-342900">
              <a:buFont typeface="Arial" panose="020B0604020202020204" pitchFamily="34" charset="0"/>
              <a:buChar char="•"/>
            </a:pPr>
            <a:r>
              <a:rPr lang="fi-FI" b="0" dirty="0">
                <a:latin typeface="Georgia" panose="02040502050405020303" pitchFamily="18" charset="0"/>
              </a:rPr>
              <a:t>Luennot ja niille valmistautuminen (4-25.9.2023)</a:t>
            </a:r>
          </a:p>
          <a:p>
            <a:pPr marL="342900" indent="-342900">
              <a:buFont typeface="Arial" panose="020B0604020202020204" pitchFamily="34" charset="0"/>
              <a:buChar char="•"/>
            </a:pPr>
            <a:r>
              <a:rPr lang="fi-FI" b="0" dirty="0">
                <a:latin typeface="Georgia" panose="02040502050405020303" pitchFamily="18" charset="0"/>
              </a:rPr>
              <a:t>Ryhmätyö ja sen parantaminen (14.9-10.10.2023)</a:t>
            </a:r>
          </a:p>
          <a:p>
            <a:endParaRPr lang="fi-FI" b="0" dirty="0">
              <a:latin typeface="Georgia" panose="02040502050405020303" pitchFamily="18" charset="0"/>
            </a:endParaRPr>
          </a:p>
          <a:p>
            <a:r>
              <a:rPr lang="fi-FI" b="0" dirty="0">
                <a:latin typeface="Georgia" panose="02040502050405020303" pitchFamily="18" charset="0"/>
              </a:rPr>
              <a:t>Kurssi perustuu luentoihin ja niiden yhteydessä jaettavaan materiaaliin.</a:t>
            </a:r>
          </a:p>
          <a:p>
            <a:endParaRPr lang="fi-FI" b="0" dirty="0">
              <a:latin typeface="Georgia" panose="02040502050405020303" pitchFamily="18" charset="0"/>
            </a:endParaRPr>
          </a:p>
          <a:p>
            <a:r>
              <a:rPr lang="fi-FI" b="0" dirty="0">
                <a:latin typeface="Georgia" panose="02040502050405020303" pitchFamily="18" charset="0"/>
              </a:rPr>
              <a:t>Lisäksi kurssissa käytetään organisaatioiden julkaisemia tietoja sekä organisaatioita käsitteleviä kirjoituksia.</a:t>
            </a:r>
          </a:p>
        </p:txBody>
      </p:sp>
      <p:sp>
        <p:nvSpPr>
          <p:cNvPr id="4" name="Slide Number Placeholder 3">
            <a:extLst>
              <a:ext uri="{FF2B5EF4-FFF2-40B4-BE49-F238E27FC236}">
                <a16:creationId xmlns:a16="http://schemas.microsoft.com/office/drawing/2014/main" id="{E7227DF5-28D4-102C-B7AE-F0FB100A3B92}"/>
              </a:ext>
            </a:extLst>
          </p:cNvPr>
          <p:cNvSpPr>
            <a:spLocks noGrp="1"/>
          </p:cNvSpPr>
          <p:nvPr>
            <p:ph type="sldNum" sz="quarter" idx="17"/>
          </p:nvPr>
        </p:nvSpPr>
        <p:spPr/>
        <p:txBody>
          <a:bodyPr/>
          <a:lstStyle/>
          <a:p>
            <a:pPr>
              <a:defRPr/>
            </a:pPr>
            <a:fld id="{5CBCF4A1-B360-4911-8606-E2D47E7F3F1E}" type="slidenum">
              <a:rPr lang="en-US" altLang="fi-FI" smtClean="0"/>
              <a:pPr>
                <a:defRPr/>
              </a:pPr>
              <a:t>7</a:t>
            </a:fld>
            <a:endParaRPr lang="en-US" altLang="fi-FI"/>
          </a:p>
        </p:txBody>
      </p:sp>
    </p:spTree>
    <p:extLst>
      <p:ext uri="{BB962C8B-B14F-4D97-AF65-F5344CB8AC3E}">
        <p14:creationId xmlns:p14="http://schemas.microsoft.com/office/powerpoint/2010/main" val="354301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Kuinka on hyvä käyttää aikaa?</a:t>
            </a:r>
            <a:br>
              <a:rPr lang="fi-FI" dirty="0"/>
            </a:br>
            <a:endParaRPr lang="fi-FI" dirty="0"/>
          </a:p>
        </p:txBody>
      </p:sp>
      <p:sp>
        <p:nvSpPr>
          <p:cNvPr id="3" name="Content Placeholder 2"/>
          <p:cNvSpPr>
            <a:spLocks noGrp="1"/>
          </p:cNvSpPr>
          <p:nvPr>
            <p:ph sz="quarter" idx="14"/>
          </p:nvPr>
        </p:nvSpPr>
        <p:spPr>
          <a:xfrm>
            <a:off x="450090" y="928971"/>
            <a:ext cx="8207374" cy="3989244"/>
          </a:xfrm>
        </p:spPr>
        <p:txBody>
          <a:bodyPr/>
          <a:lstStyle/>
          <a:p>
            <a:endParaRPr lang="fi-FI" b="0" dirty="0"/>
          </a:p>
          <a:p>
            <a:pPr marL="342900" indent="-342900">
              <a:buFontTx/>
              <a:buChar char="-"/>
            </a:pPr>
            <a:r>
              <a:rPr lang="fi-FI" b="0" dirty="0">
                <a:latin typeface="Georgia" panose="02040502050405020303" pitchFamily="18" charset="0"/>
              </a:rPr>
              <a:t>luennoille valmistautuminen 		12 tuntia</a:t>
            </a:r>
          </a:p>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luennoille osallistuminen 			18 tuntia</a:t>
            </a:r>
          </a:p>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luentojen jälkeen perehtyminen		18 tuntia</a:t>
            </a:r>
          </a:p>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ryhmätyön tekeminen, 1. versio		20 tuntia</a:t>
            </a:r>
          </a:p>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toisten ryhmätöihin tutustuminen	  6 tuntia</a:t>
            </a:r>
          </a:p>
          <a:p>
            <a:pPr marL="342900" indent="-342900">
              <a:buFontTx/>
              <a:buChar char="-"/>
            </a:pPr>
            <a:endParaRPr lang="fi-FI" b="0" dirty="0">
              <a:latin typeface="Georgia" panose="02040502050405020303" pitchFamily="18" charset="0"/>
            </a:endParaRPr>
          </a:p>
          <a:p>
            <a:pPr marL="342900" indent="-342900">
              <a:buFontTx/>
              <a:buChar char="-"/>
            </a:pPr>
            <a:r>
              <a:rPr lang="fi-FI" b="0" dirty="0">
                <a:latin typeface="Georgia" panose="02040502050405020303" pitchFamily="18" charset="0"/>
              </a:rPr>
              <a:t>ryhmätyön viimeistely				10 tuntia </a:t>
            </a:r>
          </a:p>
          <a:p>
            <a:endParaRPr lang="fi-FI" b="0" dirty="0"/>
          </a:p>
        </p:txBody>
      </p:sp>
      <p:sp>
        <p:nvSpPr>
          <p:cNvPr id="4" name="Slide Number Placeholder 3">
            <a:extLst>
              <a:ext uri="{FF2B5EF4-FFF2-40B4-BE49-F238E27FC236}">
                <a16:creationId xmlns:a16="http://schemas.microsoft.com/office/drawing/2014/main" id="{4A466DCD-3423-F53E-2F98-744B75E38182}"/>
              </a:ext>
            </a:extLst>
          </p:cNvPr>
          <p:cNvSpPr>
            <a:spLocks noGrp="1"/>
          </p:cNvSpPr>
          <p:nvPr>
            <p:ph type="sldNum" sz="quarter" idx="17"/>
          </p:nvPr>
        </p:nvSpPr>
        <p:spPr/>
        <p:txBody>
          <a:bodyPr/>
          <a:lstStyle/>
          <a:p>
            <a:pPr>
              <a:defRPr/>
            </a:pPr>
            <a:fld id="{5CBCF4A1-B360-4911-8606-E2D47E7F3F1E}" type="slidenum">
              <a:rPr lang="en-US" altLang="fi-FI" smtClean="0"/>
              <a:pPr>
                <a:defRPr/>
              </a:pPr>
              <a:t>8</a:t>
            </a:fld>
            <a:endParaRPr lang="en-US" altLang="fi-FI"/>
          </a:p>
        </p:txBody>
      </p:sp>
    </p:spTree>
    <p:extLst>
      <p:ext uri="{BB962C8B-B14F-4D97-AF65-F5344CB8AC3E}">
        <p14:creationId xmlns:p14="http://schemas.microsoft.com/office/powerpoint/2010/main" val="1852264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US" altLang="fi-FI" dirty="0" err="1"/>
              <a:t>Luennot</a:t>
            </a:r>
            <a:r>
              <a:rPr lang="en-US" altLang="fi-FI" dirty="0"/>
              <a:t> ja </a:t>
            </a:r>
            <a:r>
              <a:rPr lang="en-US" altLang="fi-FI" dirty="0" err="1"/>
              <a:t>tutorointi</a:t>
            </a:r>
            <a:br>
              <a:rPr lang="en-US" altLang="fi-FI" dirty="0"/>
            </a:br>
            <a:endParaRPr lang="en-US" altLang="fi-FI" dirty="0"/>
          </a:p>
        </p:txBody>
      </p:sp>
      <p:sp>
        <p:nvSpPr>
          <p:cNvPr id="2" name="Slide Number Placeholder 1">
            <a:extLst>
              <a:ext uri="{FF2B5EF4-FFF2-40B4-BE49-F238E27FC236}">
                <a16:creationId xmlns:a16="http://schemas.microsoft.com/office/drawing/2014/main" id="{9F6F483A-63F5-0BCC-7409-23F8B3AAC896}"/>
              </a:ext>
            </a:extLst>
          </p:cNvPr>
          <p:cNvSpPr>
            <a:spLocks noGrp="1"/>
          </p:cNvSpPr>
          <p:nvPr>
            <p:ph type="sldNum" sz="quarter" idx="17"/>
          </p:nvPr>
        </p:nvSpPr>
        <p:spPr/>
        <p:txBody>
          <a:bodyPr/>
          <a:lstStyle/>
          <a:p>
            <a:pPr>
              <a:defRPr/>
            </a:pPr>
            <a:fld id="{5CBCF4A1-B360-4911-8606-E2D47E7F3F1E}" type="slidenum">
              <a:rPr lang="en-US" altLang="fi-FI" smtClean="0"/>
              <a:pPr>
                <a:defRPr/>
              </a:pPr>
              <a:t>9</a:t>
            </a:fld>
            <a:endParaRPr lang="en-US" altLang="fi-FI"/>
          </a:p>
        </p:txBody>
      </p:sp>
      <p:pic>
        <p:nvPicPr>
          <p:cNvPr id="7" name="Picture 6">
            <a:extLst>
              <a:ext uri="{FF2B5EF4-FFF2-40B4-BE49-F238E27FC236}">
                <a16:creationId xmlns:a16="http://schemas.microsoft.com/office/drawing/2014/main" id="{709CBFDC-7EDE-FDF6-6979-6A51DB1D1AF6}"/>
              </a:ext>
            </a:extLst>
          </p:cNvPr>
          <p:cNvPicPr>
            <a:picLocks noChangeAspect="1"/>
          </p:cNvPicPr>
          <p:nvPr/>
        </p:nvPicPr>
        <p:blipFill>
          <a:blip r:embed="rId3"/>
          <a:stretch>
            <a:fillRect/>
          </a:stretch>
        </p:blipFill>
        <p:spPr>
          <a:xfrm>
            <a:off x="963272" y="750545"/>
            <a:ext cx="7137120" cy="5142542"/>
          </a:xfrm>
          <a:prstGeom prst="rect">
            <a:avLst/>
          </a:prstGeom>
        </p:spPr>
      </p:pic>
    </p:spTree>
  </p:cSld>
  <p:clrMapOvr>
    <a:masterClrMapping/>
  </p:clrMapOvr>
</p:sld>
</file>

<file path=ppt/theme/theme1.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9" id="{9AAF7E17-9A01-4424-A2D3-6839001CDFFE}" vid="{4F4A11EA-D697-4407-92C1-24826C6B62A3}"/>
    </a:ext>
  </a:extLst>
</a:theme>
</file>

<file path=ppt/theme/theme2.xml><?xml version="1.0" encoding="utf-8"?>
<a:theme xmlns:a="http://schemas.openxmlformats.org/drawingml/2006/main" name="1_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3" id="{6D32AF40-3D2D-41F9-A29D-FD094D788296}" vid="{5E902124-47C2-40CF-8377-D0377EEBF5A6}"/>
    </a:ext>
  </a:extLst>
</a:theme>
</file>

<file path=ppt/theme/theme3.xml><?xml version="1.0" encoding="utf-8"?>
<a:theme xmlns:a="http://schemas.openxmlformats.org/drawingml/2006/main" name="1_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3" id="{6D32AF40-3D2D-41F9-A29D-FD094D788296}" vid="{5E902124-47C2-40CF-8377-D0377EEBF5A6}"/>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 pohja BIZ</Template>
  <TotalTime>0</TotalTime>
  <Words>1762</Words>
  <Application>Microsoft Office PowerPoint</Application>
  <PresentationFormat>On-screen Show (4:3)</PresentationFormat>
  <Paragraphs>201</Paragraphs>
  <Slides>25</Slides>
  <Notes>11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25</vt:i4>
      </vt:variant>
    </vt:vector>
  </HeadingPairs>
  <TitlesOfParts>
    <vt:vector size="33" baseType="lpstr">
      <vt:lpstr>Arial</vt:lpstr>
      <vt:lpstr>Courier New</vt:lpstr>
      <vt:lpstr>Georgia</vt:lpstr>
      <vt:lpstr>Lucida Grande</vt:lpstr>
      <vt:lpstr>Times New Roman</vt:lpstr>
      <vt:lpstr>Aalto University</vt:lpstr>
      <vt:lpstr>1_Aalto University</vt:lpstr>
      <vt:lpstr>1_Aalto University</vt:lpstr>
      <vt:lpstr>BIZ-A0102 Better business, better society I Yritys osana yhteiskuntaa 3 opintopistettä (ECTS)  Syllabus  </vt:lpstr>
      <vt:lpstr>Keitä me olemme? </vt:lpstr>
      <vt:lpstr>Lisäksi kurssillamme opettavat</vt:lpstr>
      <vt:lpstr>Kurssin ohjeistus ja rakenne</vt:lpstr>
      <vt:lpstr>Kurssin tavoitteena on, että hallitset seuraavia asioita </vt:lpstr>
      <vt:lpstr>Kurssin tavoitteena on, että hallitset seuraavia asioita </vt:lpstr>
      <vt:lpstr>Kurssityöskentely ja kurssimateriaali</vt:lpstr>
      <vt:lpstr>Kuinka on hyvä käyttää aikaa? </vt:lpstr>
      <vt:lpstr>Luennot ja tutorointi </vt:lpstr>
      <vt:lpstr>Kuinka kurssi arvioidaan?</vt:lpstr>
      <vt:lpstr> BIZ-A0102 Yritys osana yhteiskuntaa, BEBE I Ryhmätyön ohjeet</vt:lpstr>
      <vt:lpstr>Ryhmän muodostaminen (1/2)</vt:lpstr>
      <vt:lpstr>Ryhmän muodostaminen (2/2)</vt:lpstr>
      <vt:lpstr>Analysoitava organisaatio</vt:lpstr>
      <vt:lpstr>Mitä ryhmätyössä tehdään?</vt:lpstr>
      <vt:lpstr>Ryhmätyön tekemisestä</vt:lpstr>
      <vt:lpstr>Tutorointitapaamiset (1/2)</vt:lpstr>
      <vt:lpstr>Tutorointitapaamiset (2/2)</vt:lpstr>
      <vt:lpstr>Ryhmätyön 1. version palautus</vt:lpstr>
      <vt:lpstr>Muiden ryhmien töiden arviointi ja oppiminen niiden avulla</vt:lpstr>
      <vt:lpstr>Ryhmätyön lopullisen version palautus</vt:lpstr>
      <vt:lpstr>Ryhmätyön lopullisen version rakenne</vt:lpstr>
      <vt:lpstr>Kurssin suoritus</vt:lpstr>
      <vt:lpstr>Ryhmätyön action points (1/2)</vt:lpstr>
      <vt:lpstr>Ryhmätyön action points (2/2)</vt:lpstr>
    </vt:vector>
  </TitlesOfParts>
  <Company>HKKK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Tutkielmatyöskentely 2002</dc:title>
  <dc:creator>ikaheimo</dc:creator>
  <cp:lastModifiedBy>Otto Toivanen</cp:lastModifiedBy>
  <cp:revision>249</cp:revision>
  <cp:lastPrinted>2023-08-30T11:14:04Z</cp:lastPrinted>
  <dcterms:created xsi:type="dcterms:W3CDTF">2002-01-14T09:08:57Z</dcterms:created>
  <dcterms:modified xsi:type="dcterms:W3CDTF">2023-09-02T13:31:26Z</dcterms:modified>
</cp:coreProperties>
</file>