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  <p:sldMasterId id="2147483703" r:id="rId2"/>
  </p:sldMasterIdLst>
  <p:notesMasterIdLst>
    <p:notesMasterId r:id="rId23"/>
  </p:notesMasterIdLst>
  <p:handoutMasterIdLst>
    <p:handoutMasterId r:id="rId24"/>
  </p:handoutMasterIdLst>
  <p:sldIdLst>
    <p:sldId id="300" r:id="rId3"/>
    <p:sldId id="319" r:id="rId4"/>
    <p:sldId id="317" r:id="rId5"/>
    <p:sldId id="304" r:id="rId6"/>
    <p:sldId id="314" r:id="rId7"/>
    <p:sldId id="315" r:id="rId8"/>
    <p:sldId id="318" r:id="rId9"/>
    <p:sldId id="293" r:id="rId10"/>
    <p:sldId id="320" r:id="rId11"/>
    <p:sldId id="325" r:id="rId12"/>
    <p:sldId id="321" r:id="rId13"/>
    <p:sldId id="326" r:id="rId14"/>
    <p:sldId id="328" r:id="rId15"/>
    <p:sldId id="330" r:id="rId16"/>
    <p:sldId id="329" r:id="rId17"/>
    <p:sldId id="331" r:id="rId18"/>
    <p:sldId id="322" r:id="rId19"/>
    <p:sldId id="327" r:id="rId20"/>
    <p:sldId id="323" r:id="rId21"/>
    <p:sldId id="324" r:id="rId22"/>
  </p:sldIdLst>
  <p:sldSz cx="9144000" cy="6858000" type="screen4x3"/>
  <p:notesSz cx="6742113" cy="987425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3EA22F-C0E5-555B-3ADB-89C028855800}" name="Toivanen Otto" initials="TO" userId="Toivanen Otto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3792" autoAdjust="0"/>
  </p:normalViewPr>
  <p:slideViewPr>
    <p:cSldViewPr>
      <p:cViewPr>
        <p:scale>
          <a:sx n="140" d="100"/>
          <a:sy n="140" d="100"/>
        </p:scale>
        <p:origin x="-21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128"/>
    </p:cViewPr>
  </p:sorterViewPr>
  <p:notesViewPr>
    <p:cSldViewPr>
      <p:cViewPr>
        <p:scale>
          <a:sx n="80" d="100"/>
          <a:sy n="80" d="100"/>
        </p:scale>
        <p:origin x="2092" y="-2044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ttot\Dropbox%20(Aalto)\Bebe\L1\Wolt_materiaalit\Wolt_tunnusluvu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err="1"/>
              <a:t>Woltin</a:t>
            </a:r>
            <a:r>
              <a:rPr lang="en-US" sz="2000" dirty="0"/>
              <a:t> </a:t>
            </a:r>
            <a:r>
              <a:rPr lang="en-US" sz="2000" dirty="0" err="1"/>
              <a:t>tunnuslukuja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liikevaihto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87</c:v>
                </c:pt>
                <c:pt idx="2">
                  <c:v>281</c:v>
                </c:pt>
                <c:pt idx="3">
                  <c:v>624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5E-4CD2-AEC3-1E7B320A6D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liiketulos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-12</c:v>
                </c:pt>
                <c:pt idx="1">
                  <c:v>-35</c:v>
                </c:pt>
                <c:pt idx="2">
                  <c:v>-42</c:v>
                </c:pt>
                <c:pt idx="3">
                  <c:v>-182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5E-4CD2-AEC3-1E7B320A6D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707136"/>
        <c:axId val="46443456"/>
      </c:line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liiketulos-%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-40</c:v>
                </c:pt>
                <c:pt idx="1">
                  <c:v>-40.229885057471265</c:v>
                </c:pt>
                <c:pt idx="2">
                  <c:v>-14.946619217081851</c:v>
                </c:pt>
                <c:pt idx="3">
                  <c:v>-29.166666666666668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5E-4CD2-AEC3-1E7B320A6D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152480"/>
        <c:axId val="235488896"/>
      </c:lineChart>
      <c:catAx>
        <c:axId val="2337071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 err="1"/>
                  <a:t>Vuosi</a:t>
                </a:r>
                <a:endParaRPr lang="en-US" sz="20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ID4096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46443456"/>
        <c:crosses val="autoZero"/>
        <c:auto val="1"/>
        <c:lblAlgn val="ctr"/>
        <c:lblOffset val="100"/>
        <c:noMultiLvlLbl val="0"/>
      </c:catAx>
      <c:valAx>
        <c:axId val="4644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/>
                  <a:t>M€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ID4096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233707136"/>
        <c:crosses val="autoZero"/>
        <c:crossBetween val="between"/>
      </c:valAx>
      <c:valAx>
        <c:axId val="23548889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186152480"/>
        <c:crosses val="max"/>
        <c:crossBetween val="between"/>
      </c:valAx>
      <c:catAx>
        <c:axId val="186152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54888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796" y="0"/>
            <a:ext cx="2922317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984"/>
            <a:ext cx="2922317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fi-FI" dirty="0"/>
              <a:t>© Seppo Ikäheimo, Jari Huikku, Teemu Malmi, Nina Sormunen,</a:t>
            </a:r>
            <a:r>
              <a:rPr lang="en-GB" altLang="fi-FI" dirty="0"/>
              <a:t> 2021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796" y="9379984"/>
            <a:ext cx="2922317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C461A03-AC33-4BE2-8E1A-F68B98B25E02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796" y="0"/>
            <a:ext cx="2922317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054" y="4689993"/>
            <a:ext cx="4944006" cy="444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984"/>
            <a:ext cx="2922317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796" y="9379984"/>
            <a:ext cx="2922317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080D2A5-904E-4048-8882-645F213E3A83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8121" indent="-28389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5571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9799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4027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255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2483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6712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940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CBBCA1-D189-4DDC-93A8-52DD6FD54231}" type="slidenum">
              <a:rPr lang="en-GB" altLang="fi-FI"/>
              <a:pPr>
                <a:spcBef>
                  <a:spcPct val="0"/>
                </a:spcBef>
              </a:pPr>
              <a:t>1</a:t>
            </a:fld>
            <a:endParaRPr lang="en-GB" altLang="fi-FI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1363"/>
            <a:ext cx="4935537" cy="370205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8121" indent="-28389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5571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9799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4027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255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2483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6712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940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5E8C57-AC0D-465D-8968-8B9A2DB71261}" type="slidenum">
              <a:rPr lang="en-GB" altLang="fi-FI"/>
              <a:pPr>
                <a:spcBef>
                  <a:spcPct val="0"/>
                </a:spcBef>
              </a:pPr>
              <a:t>3</a:t>
            </a:fld>
            <a:endParaRPr lang="en-GB" altLang="fi-FI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1363"/>
            <a:ext cx="4935537" cy="37020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36520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8121" indent="-28389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5571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9799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4027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255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2483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6712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940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5E8C57-AC0D-465D-8968-8B9A2DB71261}" type="slidenum">
              <a:rPr lang="en-GB" altLang="fi-FI"/>
              <a:pPr>
                <a:spcBef>
                  <a:spcPct val="0"/>
                </a:spcBef>
              </a:pPr>
              <a:t>4</a:t>
            </a:fld>
            <a:endParaRPr lang="en-GB" altLang="fi-FI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1363"/>
            <a:ext cx="4935537" cy="37020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65999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8121" indent="-28389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5571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9799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4027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255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2483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6712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940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5E8C57-AC0D-465D-8968-8B9A2DB71261}" type="slidenum">
              <a:rPr lang="en-GB" altLang="fi-FI"/>
              <a:pPr>
                <a:spcBef>
                  <a:spcPct val="0"/>
                </a:spcBef>
              </a:pPr>
              <a:t>5</a:t>
            </a:fld>
            <a:endParaRPr lang="en-GB" altLang="fi-FI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1363"/>
            <a:ext cx="4935537" cy="37020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43174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8121" indent="-28389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5571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9799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4027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255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2483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6712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940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5E8C57-AC0D-465D-8968-8B9A2DB71261}" type="slidenum">
              <a:rPr lang="en-GB" altLang="fi-FI"/>
              <a:pPr>
                <a:spcBef>
                  <a:spcPct val="0"/>
                </a:spcBef>
              </a:pPr>
              <a:t>6</a:t>
            </a:fld>
            <a:endParaRPr lang="en-GB" altLang="fi-FI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1363"/>
            <a:ext cx="4935537" cy="37020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00753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8121" indent="-28389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5571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9799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4027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255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2483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6712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940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5E8C57-AC0D-465D-8968-8B9A2DB71261}" type="slidenum">
              <a:rPr lang="en-GB" altLang="fi-FI"/>
              <a:pPr>
                <a:spcBef>
                  <a:spcPct val="0"/>
                </a:spcBef>
              </a:pPr>
              <a:t>7</a:t>
            </a:fld>
            <a:endParaRPr lang="en-GB" altLang="fi-FI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1363"/>
            <a:ext cx="4935537" cy="37020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753765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8121" indent="-28389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5571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9799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4027" indent="-22711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255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2483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6712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940" indent="-22711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5E8C57-AC0D-465D-8968-8B9A2DB71261}" type="slidenum">
              <a:rPr lang="en-GB" altLang="fi-FI"/>
              <a:pPr>
                <a:spcBef>
                  <a:spcPct val="0"/>
                </a:spcBef>
              </a:pPr>
              <a:t>8</a:t>
            </a:fld>
            <a:endParaRPr lang="en-GB" altLang="fi-FI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1363"/>
            <a:ext cx="4935537" cy="37020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4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348"/>
            <a:ext cx="1846263" cy="192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09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350" y="1752600"/>
            <a:ext cx="3451225" cy="448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752600"/>
            <a:ext cx="3452813" cy="448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90B2A-3E55-448B-8BA3-022DAD918C9C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99638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DB912-CD5D-487B-BE49-F3001D6207CC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698977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403350" y="304800"/>
            <a:ext cx="7056438" cy="593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E06CB-9827-4D67-B134-725225141C8B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743152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4" y="1700808"/>
            <a:ext cx="8207375" cy="35424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00200" cy="181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41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4" y="1700808"/>
            <a:ext cx="8207375" cy="35424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00200" cy="181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57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4" y="1700808"/>
            <a:ext cx="8207375" cy="35424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00200" cy="181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509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4" y="1701163"/>
            <a:ext cx="8207375" cy="35424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00200" cy="181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581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ith BG image 2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4" y="1701163"/>
            <a:ext cx="8207375" cy="35424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00200" cy="181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89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ith BG image 3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4" y="1701163"/>
            <a:ext cx="8207375" cy="35424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00200" cy="181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958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005E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0"/>
            <a:ext cx="1619403" cy="181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87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4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348"/>
            <a:ext cx="1846263" cy="192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710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EF334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0"/>
            <a:ext cx="1619403" cy="181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568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CD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0"/>
            <a:ext cx="1619403" cy="181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81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4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005E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0"/>
            <a:ext cx="1619403" cy="181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99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4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EF334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0"/>
            <a:ext cx="1619403" cy="181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237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4" y="1960037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FFCD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68314" y="5408837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0"/>
            <a:ext cx="1619403" cy="181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7239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4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59" y="5675650"/>
            <a:ext cx="2039167" cy="1149120"/>
          </a:xfrm>
          <a:prstGeom prst="rect">
            <a:avLst/>
          </a:prstGeom>
        </p:spPr>
      </p:pic>
      <p:cxnSp>
        <p:nvCxnSpPr>
          <p:cNvPr id="7" name="Straight Connector 4"/>
          <p:cNvCxnSpPr/>
          <p:nvPr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681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4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91" y="5678845"/>
            <a:ext cx="1979878" cy="1149120"/>
          </a:xfrm>
          <a:prstGeom prst="rect">
            <a:avLst/>
          </a:prstGeom>
        </p:spPr>
      </p:pic>
      <p:cxnSp>
        <p:nvCxnSpPr>
          <p:cNvPr id="8" name="Straight Connector 4"/>
          <p:cNvCxnSpPr/>
          <p:nvPr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551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35" y="5677088"/>
            <a:ext cx="2071506" cy="114912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4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4"/>
          <p:cNvCxnSpPr/>
          <p:nvPr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441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527989"/>
            <a:ext cx="8207374" cy="398924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CC70E-8713-4F7D-9438-2B633D6FFA6D}" type="datetime1">
              <a:rPr lang="fi-FI" smtClean="0"/>
              <a:t>4.9.2023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889" y="5672160"/>
            <a:ext cx="1975104" cy="114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4"/>
          <p:cNvCxnSpPr/>
          <p:nvPr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4076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AA88B-6292-494F-BB52-4AFCB745EE46}" type="datetime1">
              <a:rPr lang="fi-FI" smtClean="0"/>
              <a:t>4.9.2023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  <p:pic>
        <p:nvPicPr>
          <p:cNvPr id="9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590" y="5672160"/>
            <a:ext cx="1975104" cy="114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Straight Connector 4"/>
          <p:cNvCxnSpPr/>
          <p:nvPr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42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2"/>
            <a:ext cx="1835201" cy="194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975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000" y="5672160"/>
            <a:ext cx="1975104" cy="114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2F861-565F-4A96-BA45-E741058090B1}" type="datetime1">
              <a:rPr lang="fi-FI" smtClean="0"/>
              <a:t>4.9.2023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  <p:cxnSp>
        <p:nvCxnSpPr>
          <p:cNvPr id="10" name="Straight Connector 4"/>
          <p:cNvCxnSpPr/>
          <p:nvPr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0672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9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B7987-0ACD-41E5-A41C-D9B83CC72D9B}" type="datetime1">
              <a:rPr lang="fi-FI" smtClean="0"/>
              <a:t>4.9.2023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889" y="5672160"/>
            <a:ext cx="1975104" cy="114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4"/>
          <p:cNvCxnSpPr/>
          <p:nvPr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2807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513934"/>
            <a:ext cx="3988079" cy="400397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87610" y="1513259"/>
            <a:ext cx="3988079" cy="400397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578E5-77A9-4CCB-BBDE-D2091A50177D}" type="datetime1">
              <a:rPr lang="fi-FI" smtClean="0"/>
              <a:t>4.9.2023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590" y="5672160"/>
            <a:ext cx="1975104" cy="114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4"/>
          <p:cNvCxnSpPr/>
          <p:nvPr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2924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81D40-B6CC-4364-BB02-FB7AE742BEB0}" type="datetime1">
              <a:rPr lang="fi-FI" smtClean="0"/>
              <a:t>4.9.2023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  <p:pic>
        <p:nvPicPr>
          <p:cNvPr id="15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5672160"/>
            <a:ext cx="1975104" cy="114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4"/>
          <p:cNvCxnSpPr/>
          <p:nvPr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0"/>
          <p:cNvSpPr>
            <a:spLocks noGrp="1"/>
          </p:cNvSpPr>
          <p:nvPr>
            <p:ph sz="quarter" idx="18"/>
          </p:nvPr>
        </p:nvSpPr>
        <p:spPr>
          <a:xfrm>
            <a:off x="46876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38779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5863" y="1989138"/>
            <a:ext cx="6915150" cy="1371600"/>
          </a:xfrm>
        </p:spPr>
        <p:txBody>
          <a:bodyPr/>
          <a:lstStyle>
            <a:lvl1pPr>
              <a:defRPr sz="2900"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2242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85863" y="3933825"/>
            <a:ext cx="6915150" cy="16764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fi-FI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1619250" y="6524625"/>
            <a:ext cx="6121400" cy="141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FD57A7-4450-4982-A586-6D3D29F362A5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5536103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403350" y="304800"/>
            <a:ext cx="7056438" cy="593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E06CB-9827-4D67-B134-725225141C8B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9571542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DD5327-A3C7-4628-A5C8-7CCCDEA198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1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4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2"/>
            <a:ext cx="1835201" cy="194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80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4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86" y="5643711"/>
            <a:ext cx="2274856" cy="115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76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4F719-2A2F-4148-9789-0BD943CD5248}" type="datetime1">
              <a:rPr lang="fi-FI" smtClean="0"/>
              <a:t>4.9.2023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  <p:cxnSp>
        <p:nvCxnSpPr>
          <p:cNvPr id="12" name="Straight Connector 4"/>
          <p:cNvCxnSpPr/>
          <p:nvPr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99" y="5649682"/>
            <a:ext cx="2270067" cy="11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21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9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1B2A8-DB3C-4BC6-BC9D-A4218F97C8E1}" type="datetime1">
              <a:rPr lang="fi-FI" smtClean="0"/>
              <a:t>4.9.2023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  <p:cxnSp>
        <p:nvCxnSpPr>
          <p:cNvPr id="13" name="Straight Connector 4"/>
          <p:cNvCxnSpPr/>
          <p:nvPr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99" y="5649682"/>
            <a:ext cx="2270067" cy="11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02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5863" y="1989138"/>
            <a:ext cx="6915150" cy="1371600"/>
          </a:xfrm>
        </p:spPr>
        <p:txBody>
          <a:bodyPr/>
          <a:lstStyle>
            <a:lvl1pPr>
              <a:defRPr sz="2900"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2242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85863" y="3933825"/>
            <a:ext cx="6915150" cy="16764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fi-FI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1619250" y="6524625"/>
            <a:ext cx="6121400" cy="141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FD57A7-4450-4982-A586-6D3D29F362A5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68861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7632D-41DE-4472-A3A5-833B6118FE23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94677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60212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6180039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318238-5C29-4011-90EA-480B2DB6E4DC}" type="datetime1">
              <a:rPr lang="fi-FI" smtClean="0"/>
              <a:t>4.9.2023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6365777"/>
            <a:ext cx="3619500" cy="161926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58343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60212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6180039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4BD913-8BCC-44FE-98AA-3F0FBCA170A2}" type="datetime1">
              <a:rPr lang="fi-FI" smtClean="0"/>
              <a:t>4.9.2023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6365777"/>
            <a:ext cx="3619500" cy="161926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38066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  <p:sldLayoutId id="2147483729" r:id="rId23"/>
    <p:sldLayoutId id="2147483731" r:id="rId2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.fi/talous/art-2000006245697.html" TargetMode="External"/><Relationship Id="rId2" Type="http://schemas.openxmlformats.org/officeDocument/2006/relationships/hyperlink" Target="https://www.hs.fi/visio/art-2000009261848.html" TargetMode="Externa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hyperlink" Target="https://yle.fi/a/3-12181542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hyperlink" Target="https://www.hs.fi/kulttuuri/art-2000009560954.html" TargetMode="External"/><Relationship Id="rId7" Type="http://schemas.openxmlformats.org/officeDocument/2006/relationships/image" Target="../media/image20.jpeg"/><Relationship Id="rId2" Type="http://schemas.openxmlformats.org/officeDocument/2006/relationships/hyperlink" Target="https://www.iltalehti.fi/kotimaa/a/731847cf-30ab-44d9-a84e-10058a390cba" TargetMode="Externa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s://www.kauppalehti.fi/uutiset/wolt-lahetit-ovat-tyontekijoita-tanskan-verottajan-silmissa-wolt-harkitsee-valitusta-oikeuteen/127d9505-1476-4167-8cdd-6389c4a74afe" TargetMode="External"/><Relationship Id="rId5" Type="http://schemas.openxmlformats.org/officeDocument/2006/relationships/hyperlink" Target="https://www.talouselama.fi/uutiset/kiista-woltin-ja-foodoran-lahettien-tyosuhteesta-ei-ole-viela-ohi-ratkaisu-voi-syntya-kahdella-eri-tavalla/d50c89ec-375f-4075-a9ee-7b5490bffc43" TargetMode="External"/><Relationship Id="rId4" Type="http://schemas.openxmlformats.org/officeDocument/2006/relationships/hyperlink" Target="https://www.iltalehti.fi/talous/a/2e0ef103-2373-4c0a-a284-69209e93bd9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xplore.wolt.com/en/fin/abou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xplore.wolt.com/en/fin/abou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xplore.wolt.com/en/fin/abou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xplore.wolt.com/en/fin/abou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8312" y="2852936"/>
            <a:ext cx="8207375" cy="2636000"/>
          </a:xfrm>
        </p:spPr>
        <p:txBody>
          <a:bodyPr/>
          <a:lstStyle/>
          <a:p>
            <a:pPr algn="ctr" eaLnBrk="1" hangingPunct="1"/>
            <a:r>
              <a:rPr lang="en-US" altLang="fi-FI" sz="6000" dirty="0" err="1"/>
              <a:t>Wolt</a:t>
            </a:r>
            <a:r>
              <a:rPr lang="en-US" altLang="fi-FI" sz="6000" dirty="0"/>
              <a:t> – </a:t>
            </a:r>
            <a:br>
              <a:rPr lang="en-US" altLang="fi-FI" sz="6000" dirty="0"/>
            </a:br>
            <a:r>
              <a:rPr lang="en-US" altLang="fi-FI" sz="6000" dirty="0"/>
              <a:t>Better Business Better Society case 4.9.2023</a:t>
            </a:r>
          </a:p>
        </p:txBody>
      </p:sp>
      <p:pic>
        <p:nvPicPr>
          <p:cNvPr id="3074" name="Picture 2" descr="Wolttaa ostokset K-Marketista | Pikatoimitus jo yli 50 paikkakunnalla |  K-Market verkkokauppa | K-Ruoka">
            <a:extLst>
              <a:ext uri="{FF2B5EF4-FFF2-40B4-BE49-F238E27FC236}">
                <a16:creationId xmlns:a16="http://schemas.microsoft.com/office/drawing/2014/main" id="{37FE9777-F6EC-9254-14E3-DC0FCF6D8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671" y="0"/>
            <a:ext cx="9144000" cy="3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38E6-D207-E951-18ED-A60388F22F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Roolien</a:t>
            </a:r>
            <a:r>
              <a:rPr lang="en-US" dirty="0"/>
              <a:t> </a:t>
            </a:r>
            <a:r>
              <a:rPr lang="en-US" dirty="0" err="1"/>
              <a:t>materiaalit</a:t>
            </a:r>
            <a:r>
              <a:rPr lang="en-US" dirty="0"/>
              <a:t> 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074F3-70A0-99D6-D6E3-A5A564E0EDB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6727" y="916034"/>
            <a:ext cx="8207374" cy="3989244"/>
          </a:xfrm>
        </p:spPr>
        <p:txBody>
          <a:bodyPr/>
          <a:lstStyle/>
          <a:p>
            <a:r>
              <a:rPr lang="fi-FI" sz="2000" dirty="0">
                <a:latin typeface="Georgia" panose="02040502050405020303" pitchFamily="18" charset="0"/>
                <a:ea typeface="Times New Roman" panose="02020603050405020304" pitchFamily="18" charset="0"/>
              </a:rPr>
              <a:t>Asiakas</a:t>
            </a:r>
          </a:p>
          <a:p>
            <a:r>
              <a:rPr lang="fi-FI" sz="2000" b="0" dirty="0" err="1">
                <a:latin typeface="Georgia" panose="02040502050405020303" pitchFamily="18" charset="0"/>
                <a:ea typeface="Times New Roman" panose="02020603050405020304" pitchFamily="18" charset="0"/>
              </a:rPr>
              <a:t>Wolt</a:t>
            </a:r>
            <a:r>
              <a:rPr lang="fi-FI" sz="2000" b="0" dirty="0">
                <a:latin typeface="Georgia" panose="02040502050405020303" pitchFamily="18" charset="0"/>
                <a:ea typeface="Times New Roman" panose="02020603050405020304" pitchFamily="18" charset="0"/>
              </a:rPr>
              <a:t> pyrkii taskuostariksi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600" b="0" u="sng" kern="100" dirty="0">
                <a:solidFill>
                  <a:srgbClr val="0563C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https://www.hs.fi/visio/art-2000009261848.html</a:t>
            </a:r>
            <a:endParaRPr lang="fi-FI" sz="1600" b="0" kern="100" dirty="0"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2000" kern="100" dirty="0">
              <a:highlight>
                <a:srgbClr val="FFFF00"/>
              </a:highlight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0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Omistaja </a:t>
            </a:r>
          </a:p>
          <a:p>
            <a:r>
              <a:rPr lang="fi-FI" sz="2000" b="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Miki</a:t>
            </a:r>
            <a:r>
              <a:rPr lang="fi-FI" sz="2000" b="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Kuusta, 30, pidetään teknologia-alan nuorena nerona, mutta itseään </a:t>
            </a:r>
            <a:r>
              <a:rPr lang="fi-FI" sz="2000" b="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Slushin</a:t>
            </a:r>
            <a:r>
              <a:rPr lang="fi-FI" sz="2000" b="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ja </a:t>
            </a:r>
            <a:r>
              <a:rPr lang="fi-FI" sz="2000" b="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Woltin</a:t>
            </a:r>
            <a:r>
              <a:rPr lang="fi-FI" sz="2000" b="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perustaja ei laske edes menestyjäksi</a:t>
            </a:r>
          </a:p>
          <a:p>
            <a:r>
              <a:rPr lang="fi-FI" sz="1600" b="0" u="sng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3"/>
              </a:rPr>
              <a:t>https://www.hs.fi/talous/art-2000006245697.html</a:t>
            </a:r>
            <a:endParaRPr lang="fi-FI" sz="1600" b="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fi-FI" sz="2000" b="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fi-FI" sz="2000" b="0" dirty="0" err="1">
                <a:solidFill>
                  <a:srgbClr val="131415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Woltin</a:t>
            </a:r>
            <a:r>
              <a:rPr lang="fi-FI" sz="2000" b="0" dirty="0">
                <a:solidFill>
                  <a:srgbClr val="131415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ihmeellinen tarina: Näin pienen porukan idea oli lähellä päättyä konkurssiin rahojen loputtua, mutta sitten tapahtui käänne ja he kaikki rikastuivat</a:t>
            </a:r>
            <a:endParaRPr lang="fi-FI" sz="2000" b="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fi-FI" sz="1600" b="0" u="sng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4"/>
              </a:rPr>
              <a:t>https://yle.fi/a/3-12181542</a:t>
            </a:r>
            <a:endParaRPr lang="fi-FI" sz="1600" b="0" u="sng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endParaRPr lang="fi-FI" sz="1600" u="sng" dirty="0">
              <a:solidFill>
                <a:srgbClr val="0563C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fi-FI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i-FI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269FC-367D-2FDD-1411-EB455F8E4B0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10</a:t>
            </a:fld>
            <a:endParaRPr lang="en-US" altLang="fi-FI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2B99AFD-8994-94DD-0DEA-363D3C7C7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624" y="476673"/>
            <a:ext cx="317206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reside: Miki Kuusi, Co-Founder and CEO of Wolt - From Launch to Unicorn  in 5 years - YouTube">
            <a:extLst>
              <a:ext uri="{FF2B5EF4-FFF2-40B4-BE49-F238E27FC236}">
                <a16:creationId xmlns:a16="http://schemas.microsoft.com/office/drawing/2014/main" id="{D038F627-E7AE-48BB-315E-B03885EF1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4908306"/>
            <a:ext cx="2425825" cy="181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92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E7BFB-19BA-5531-B5AB-16330F132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499" y="186543"/>
            <a:ext cx="8207375" cy="1195798"/>
          </a:xfrm>
        </p:spPr>
        <p:txBody>
          <a:bodyPr/>
          <a:lstStyle/>
          <a:p>
            <a:r>
              <a:rPr lang="en-US" dirty="0" err="1"/>
              <a:t>Roolien</a:t>
            </a:r>
            <a:r>
              <a:rPr lang="en-US" dirty="0"/>
              <a:t> </a:t>
            </a:r>
            <a:r>
              <a:rPr lang="en-US" dirty="0" err="1"/>
              <a:t>materiaalit</a:t>
            </a:r>
            <a:r>
              <a:rPr lang="en-US" dirty="0"/>
              <a:t> 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4945C-D59D-EA4E-4106-E85A056E4DE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19500" y="724818"/>
            <a:ext cx="8207374" cy="4948814"/>
          </a:xfrm>
        </p:spPr>
        <p:txBody>
          <a:bodyPr/>
          <a:lstStyle/>
          <a:p>
            <a:r>
              <a:rPr lang="fi-FI" sz="20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Lähetti</a:t>
            </a:r>
          </a:p>
          <a:p>
            <a:pPr marR="133350">
              <a:spcAft>
                <a:spcPts val="750"/>
              </a:spcAft>
            </a:pPr>
            <a:r>
              <a:rPr lang="fi-FI" sz="2000" b="0" dirty="0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Näin </a:t>
            </a:r>
            <a:r>
              <a:rPr lang="fi-FI" sz="2000" b="0" dirty="0" err="1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Wolt</a:t>
            </a:r>
            <a:r>
              <a:rPr lang="fi-FI" sz="2000" b="0" dirty="0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-läheteille maksetaan – muutos raivostutti ruokakuskit</a:t>
            </a:r>
            <a:endParaRPr lang="fi-FI" sz="2000" b="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fi-FI" sz="1200" b="0" u="sng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2"/>
              </a:rPr>
              <a:t>https://www.iltalehti.fi/kotimaa/a/731847cf-30ab-44d9-a84e-10058a390cba</a:t>
            </a:r>
            <a:endParaRPr lang="fi-FI" sz="1200" b="0" u="sng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fi-FI" sz="2000" b="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Siniset toverit (vain HS tilaajille)</a:t>
            </a:r>
          </a:p>
          <a:p>
            <a:r>
              <a:rPr lang="fi-FI" sz="1200" b="0" u="sng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3"/>
              </a:rPr>
              <a:t>https://www.hs.fi/kulttuuri/art-2000009560954.html</a:t>
            </a:r>
            <a:endParaRPr lang="fi-FI" sz="1200" b="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fi-FI" sz="2000" b="0" dirty="0" err="1">
                <a:latin typeface="Georgia" panose="02040502050405020303" pitchFamily="18" charset="0"/>
                <a:ea typeface="Times New Roman" panose="02020603050405020304" pitchFamily="18" charset="0"/>
              </a:rPr>
              <a:t>W</a:t>
            </a:r>
            <a:r>
              <a:rPr lang="fi-FI" sz="2000" b="0" dirty="0" err="1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olt</a:t>
            </a:r>
            <a:r>
              <a:rPr lang="fi-FI" sz="2000" b="0" dirty="0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-miljonääri </a:t>
            </a:r>
            <a:r>
              <a:rPr lang="fi-FI" sz="2000" b="0" dirty="0" err="1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Miki</a:t>
            </a:r>
            <a:r>
              <a:rPr lang="fi-FI" sz="2000" b="0" dirty="0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Kuusi vastaa nyt kritiikkiin ja haukkuihin: ”</a:t>
            </a:r>
            <a:r>
              <a:rPr lang="fi-FI" sz="2000" b="0" dirty="0" err="1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Woltia</a:t>
            </a:r>
            <a:r>
              <a:rPr lang="fi-FI" sz="2000" b="0" dirty="0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on helppo syyttää”</a:t>
            </a:r>
            <a:endParaRPr lang="fi-FI" sz="2000" b="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fi-FI" sz="1200" b="0" u="sng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4"/>
              </a:rPr>
              <a:t>https://www.iltalehti.fi/talous/a/2e0ef103-2373-4c0a-a284-69209e93bd91</a:t>
            </a:r>
            <a:endParaRPr lang="fi-FI" sz="1200" b="0" u="sng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endParaRPr lang="fi-FI" sz="1200" b="0" u="sng" dirty="0">
              <a:solidFill>
                <a:srgbClr val="0563C1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lvl="0">
              <a:buSzPts val="1200"/>
            </a:pPr>
            <a:r>
              <a:rPr lang="fi-FI" sz="20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Viranomainen </a:t>
            </a:r>
          </a:p>
          <a:p>
            <a:r>
              <a:rPr lang="fi-FI" sz="2000" b="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Kiista </a:t>
            </a:r>
            <a:r>
              <a:rPr lang="fi-FI" sz="2000" b="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Woltin</a:t>
            </a:r>
            <a:r>
              <a:rPr lang="fi-FI" sz="2000" b="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ja Foodoran lähettien työsuhteesta ei ole vielä ohi – Ratkaisu voi syntyä kahdella eri tavalla</a:t>
            </a:r>
          </a:p>
          <a:p>
            <a:r>
              <a:rPr lang="fi-FI" sz="1200" b="0" u="sng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5"/>
              </a:rPr>
              <a:t>https://www.talouselama.fi/uutiset/kiista-woltin-ja-foodoran-lahettien-tyosuhteesta-ei-ole-viela-ohi-ratkaisu-voi-syntya-kahdella-eri-tavalla/d50c89ec-375f-4075-a9ee-7b5490bffc43</a:t>
            </a:r>
            <a:endParaRPr lang="fi-FI" sz="1200" b="0" u="sng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fi-FI" sz="2000" b="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Wolt</a:t>
            </a:r>
            <a:r>
              <a:rPr lang="fi-FI" sz="2000" b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-lähetit ovat työntekijöitä Tanskan verottajan silmissä – </a:t>
            </a:r>
            <a:r>
              <a:rPr lang="fi-FI" sz="2000" b="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Wolt</a:t>
            </a:r>
            <a:r>
              <a:rPr lang="fi-FI" sz="2000" b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harkitsee valitusta oikeuteen</a:t>
            </a:r>
            <a:endParaRPr lang="fi-FI" sz="2000" b="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fi-FI" sz="1200" b="0" u="sng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6"/>
              </a:rPr>
              <a:t>https://www.kauppalehti.fi/uutiset/wolt-lahetit-ovat-tyontekijoita-tanskan-verottajan-silmissa-wolt-harkitsee-valitusta-oikeuteen/127d9505-1476-4167-8cdd-6389c</a:t>
            </a:r>
            <a:r>
              <a:rPr lang="fi-FI" sz="1600" b="0" u="sng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6"/>
              </a:rPr>
              <a:t>4a74afe</a:t>
            </a:r>
            <a:endParaRPr lang="fi-FI" sz="1200" b="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4CEFA-18B9-63B4-2298-B7FF9A0C78E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11</a:t>
            </a:fld>
            <a:endParaRPr lang="en-US" altLang="fi-FI"/>
          </a:p>
        </p:txBody>
      </p:sp>
      <p:pic>
        <p:nvPicPr>
          <p:cNvPr id="1026" name="Picture 2" descr="Hae Woltin lähettikumppaniksi - Wolt (Suomi)">
            <a:extLst>
              <a:ext uri="{FF2B5EF4-FFF2-40B4-BE49-F238E27FC236}">
                <a16:creationId xmlns:a16="http://schemas.microsoft.com/office/drawing/2014/main" id="{C6EEAD33-38DD-98E1-9BBA-3B6962A7F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234" y="97903"/>
            <a:ext cx="1540262" cy="102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allinto-oikeus ratkaisi mutkikkaan ruokalähettikiistan">
            <a:extLst>
              <a:ext uri="{FF2B5EF4-FFF2-40B4-BE49-F238E27FC236}">
                <a16:creationId xmlns:a16="http://schemas.microsoft.com/office/drawing/2014/main" id="{16EA6445-3F96-692A-96F0-AE6CC5FC3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124" y="3088634"/>
            <a:ext cx="1642468" cy="86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139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8DD4E8-931E-FA26-F3CB-C41DD70BD7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NYT PELATAAN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D2A18-2D3D-EF1C-D52A-D6DC4ECEEE6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524500" y="6365875"/>
            <a:ext cx="3619500" cy="161925"/>
          </a:xfrm>
        </p:spPr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12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807321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C8CD5-C06E-8B86-31A3-C1A8BF99D5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Näkemyksiä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370D2-BD37-F56E-C306-04B118E4E73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8314" y="836712"/>
            <a:ext cx="8207374" cy="468052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000" dirty="0" err="1">
                <a:latin typeface="Georgia" panose="02040502050405020303" pitchFamily="18" charset="0"/>
              </a:rPr>
              <a:t>Asiakas</a:t>
            </a:r>
            <a:endParaRPr lang="en-US" sz="2000" dirty="0">
              <a:latin typeface="Georgia" panose="02040502050405020303" pitchFamily="18" charset="0"/>
            </a:endParaRPr>
          </a:p>
          <a:p>
            <a:pPr marL="694800" lvl="1" indent="-457200">
              <a:buAutoNum type="arabicPeriod"/>
            </a:pPr>
            <a:r>
              <a:rPr lang="en-US" sz="1900" dirty="0" err="1">
                <a:latin typeface="Georgia" panose="02040502050405020303" pitchFamily="18" charset="0"/>
              </a:rPr>
              <a:t>Hyvä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tilanne</a:t>
            </a:r>
            <a:r>
              <a:rPr lang="en-US" sz="1900" dirty="0">
                <a:latin typeface="Georgia" panose="02040502050405020303" pitchFamily="18" charset="0"/>
              </a:rPr>
              <a:t>, </a:t>
            </a:r>
            <a:r>
              <a:rPr lang="en-US" sz="1900" dirty="0" err="1">
                <a:latin typeface="Georgia" panose="02040502050405020303" pitchFamily="18" charset="0"/>
              </a:rPr>
              <a:t>palveluja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saadaan</a:t>
            </a:r>
            <a:r>
              <a:rPr lang="en-US" sz="1900" dirty="0">
                <a:latin typeface="Georgia" panose="02040502050405020303" pitchFamily="18" charset="0"/>
              </a:rPr>
              <a:t> ja </a:t>
            </a:r>
            <a:r>
              <a:rPr lang="en-US" sz="1900" dirty="0" err="1">
                <a:latin typeface="Georgia" panose="02040502050405020303" pitchFamily="18" charset="0"/>
              </a:rPr>
              <a:t>ruoka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tulee</a:t>
            </a:r>
            <a:endParaRPr lang="en-US" sz="1900" dirty="0">
              <a:latin typeface="Georgia" panose="02040502050405020303" pitchFamily="18" charset="0"/>
            </a:endParaRPr>
          </a:p>
          <a:p>
            <a:pPr marL="694800" lvl="1" indent="-457200">
              <a:buAutoNum type="arabicPeriod"/>
            </a:pPr>
            <a:r>
              <a:rPr lang="en-US" sz="1900" dirty="0" err="1">
                <a:latin typeface="Georgia" panose="02040502050405020303" pitchFamily="18" charset="0"/>
              </a:rPr>
              <a:t>Vääriä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kuljetuksia</a:t>
            </a:r>
            <a:r>
              <a:rPr lang="en-US" sz="1900" dirty="0">
                <a:latin typeface="Georgia" panose="02040502050405020303" pitchFamily="18" charset="0"/>
              </a:rPr>
              <a:t>, </a:t>
            </a:r>
            <a:r>
              <a:rPr lang="en-US" sz="1900" dirty="0" err="1">
                <a:latin typeface="Georgia" panose="02040502050405020303" pitchFamily="18" charset="0"/>
              </a:rPr>
              <a:t>häiriöitä</a:t>
            </a:r>
            <a:r>
              <a:rPr lang="en-US" sz="1900" dirty="0">
                <a:latin typeface="Georgia" panose="02040502050405020303" pitchFamily="18" charset="0"/>
              </a:rPr>
              <a:t>; </a:t>
            </a:r>
            <a:r>
              <a:rPr lang="en-US" sz="1900" dirty="0" err="1">
                <a:latin typeface="Georgia" panose="02040502050405020303" pitchFamily="18" charset="0"/>
              </a:rPr>
              <a:t>lähettien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laatu</a:t>
            </a:r>
            <a:endParaRPr lang="en-US" sz="1900" dirty="0">
              <a:latin typeface="Georgia" panose="02040502050405020303" pitchFamily="18" charset="0"/>
            </a:endParaRPr>
          </a:p>
          <a:p>
            <a:pPr marL="694800" lvl="1" indent="-457200">
              <a:buAutoNum type="arabicPeriod"/>
            </a:pPr>
            <a:r>
              <a:rPr lang="en-US" sz="1900" dirty="0">
                <a:latin typeface="Georgia" panose="02040502050405020303" pitchFamily="18" charset="0"/>
              </a:rPr>
              <a:t>Ei tartte </a:t>
            </a:r>
            <a:r>
              <a:rPr lang="en-US" sz="1900" dirty="0" err="1">
                <a:latin typeface="Georgia" panose="02040502050405020303" pitchFamily="18" charset="0"/>
              </a:rPr>
              <a:t>soittaa</a:t>
            </a:r>
            <a:r>
              <a:rPr lang="en-US" sz="1900" dirty="0">
                <a:latin typeface="Georgia" panose="02040502050405020303" pitchFamily="18" charset="0"/>
              </a:rPr>
              <a:t>, </a:t>
            </a:r>
            <a:r>
              <a:rPr lang="en-US" sz="1900" dirty="0" err="1">
                <a:latin typeface="Georgia" panose="02040502050405020303" pitchFamily="18" charset="0"/>
              </a:rPr>
              <a:t>kaikki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yhdessä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paikassa</a:t>
            </a:r>
            <a:endParaRPr lang="en-US" sz="1900" dirty="0">
              <a:latin typeface="Georgia" panose="02040502050405020303" pitchFamily="18" charset="0"/>
            </a:endParaRPr>
          </a:p>
          <a:p>
            <a:pPr marL="694800" lvl="1" indent="-457200">
              <a:buAutoNum type="arabicPeriod"/>
            </a:pPr>
            <a:r>
              <a:rPr lang="en-US" sz="1900" dirty="0" err="1">
                <a:latin typeface="Georgia" panose="02040502050405020303" pitchFamily="18" charset="0"/>
              </a:rPr>
              <a:t>Hämärä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työsuhde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hyvä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asiakkaalle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koska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laskee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hintoja</a:t>
            </a:r>
            <a:endParaRPr lang="en-US" sz="1900" dirty="0">
              <a:latin typeface="Georgia" panose="02040502050405020303" pitchFamily="18" charset="0"/>
            </a:endParaRPr>
          </a:p>
          <a:p>
            <a:pPr marL="694800" lvl="1" indent="-457200">
              <a:buAutoNum type="arabicPeriod"/>
            </a:pPr>
            <a:r>
              <a:rPr lang="en-US" sz="1900" dirty="0" err="1">
                <a:latin typeface="Georgia" panose="02040502050405020303" pitchFamily="18" charset="0"/>
              </a:rPr>
              <a:t>Ravintoloitsija</a:t>
            </a:r>
            <a:r>
              <a:rPr lang="en-US" sz="1900" dirty="0">
                <a:latin typeface="Georgia" panose="02040502050405020303" pitchFamily="18" charset="0"/>
              </a:rPr>
              <a:t>: </a:t>
            </a:r>
            <a:r>
              <a:rPr lang="en-US" sz="1900" dirty="0" err="1">
                <a:latin typeface="Georgia" panose="02040502050405020303" pitchFamily="18" charset="0"/>
              </a:rPr>
              <a:t>Wolt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ottaa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koko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ajan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suuremman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siivun</a:t>
            </a:r>
            <a:r>
              <a:rPr lang="en-US" sz="1900" dirty="0">
                <a:latin typeface="Georgia" panose="02040502050405020303" pitchFamily="18" charset="0"/>
              </a:rPr>
              <a:t>. </a:t>
            </a:r>
            <a:r>
              <a:rPr lang="en-US" sz="1900" dirty="0" err="1">
                <a:latin typeface="Georgia" panose="02040502050405020303" pitchFamily="18" charset="0"/>
              </a:rPr>
              <a:t>Suurta</a:t>
            </a:r>
            <a:r>
              <a:rPr lang="en-US" sz="1900" dirty="0">
                <a:latin typeface="Georgia" panose="02040502050405020303" pitchFamily="18" charset="0"/>
              </a:rPr>
              <a:t> </a:t>
            </a:r>
            <a:r>
              <a:rPr lang="en-US" sz="1900" dirty="0" err="1">
                <a:latin typeface="Georgia" panose="02040502050405020303" pitchFamily="18" charset="0"/>
              </a:rPr>
              <a:t>tyytymättömyyttä</a:t>
            </a:r>
            <a:endParaRPr lang="en-US" sz="19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0D81D-FFCC-B298-13E9-68EF931A43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13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825335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C8CD5-C06E-8B86-31A3-C1A8BF99D5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Näkemyksiä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370D2-BD37-F56E-C306-04B118E4E73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8314" y="836712"/>
            <a:ext cx="8207374" cy="4680521"/>
          </a:xfrm>
        </p:spPr>
        <p:txBody>
          <a:bodyPr/>
          <a:lstStyle/>
          <a:p>
            <a:r>
              <a:rPr lang="en-US" sz="2000" dirty="0">
                <a:latin typeface="Georgia" panose="02040502050405020303" pitchFamily="18" charset="0"/>
              </a:rPr>
              <a:t>2. </a:t>
            </a:r>
            <a:r>
              <a:rPr lang="en-US" sz="2000" dirty="0" err="1">
                <a:latin typeface="Georgia" panose="02040502050405020303" pitchFamily="18" charset="0"/>
              </a:rPr>
              <a:t>Lähetti</a:t>
            </a:r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	</a:t>
            </a:r>
            <a:r>
              <a:rPr lang="en-US" sz="2000" b="0" dirty="0">
                <a:latin typeface="Georgia" panose="02040502050405020303" pitchFamily="18" charset="0"/>
              </a:rPr>
              <a:t>- </a:t>
            </a:r>
            <a:r>
              <a:rPr lang="en-US" sz="2000" b="0" dirty="0" err="1">
                <a:latin typeface="Georgia" panose="02040502050405020303" pitchFamily="18" charset="0"/>
              </a:rPr>
              <a:t>hyvää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että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ollaan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yrittäjiä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kevyempi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sääntely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oman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ajan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sääntely</a:t>
            </a:r>
            <a:r>
              <a:rPr lang="en-US" sz="2000" b="0" dirty="0">
                <a:latin typeface="Georgia" panose="02040502050405020303" pitchFamily="18" charset="0"/>
              </a:rPr>
              <a:t>.</a:t>
            </a:r>
          </a:p>
          <a:p>
            <a:r>
              <a:rPr lang="en-US" sz="2000" b="0" dirty="0">
                <a:latin typeface="Georgia" panose="02040502050405020303" pitchFamily="18" charset="0"/>
              </a:rPr>
              <a:t>	- </a:t>
            </a:r>
            <a:r>
              <a:rPr lang="en-US" sz="2000" b="0" dirty="0" err="1">
                <a:latin typeface="Georgia" panose="02040502050405020303" pitchFamily="18" charset="0"/>
              </a:rPr>
              <a:t>huonoa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että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ollaan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yrittäjiä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ei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saada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työhyvinvointipalveluita</a:t>
            </a:r>
            <a:r>
              <a:rPr lang="en-US" sz="2000" b="0" dirty="0">
                <a:latin typeface="Georgia" panose="02040502050405020303" pitchFamily="18" charset="0"/>
              </a:rPr>
              <a:t> tai </a:t>
            </a:r>
            <a:r>
              <a:rPr lang="en-US" sz="2000" b="0" dirty="0" err="1">
                <a:latin typeface="Georgia" panose="02040502050405020303" pitchFamily="18" charset="0"/>
              </a:rPr>
              <a:t>vakuutuksia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ei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turvaverkkoa</a:t>
            </a:r>
            <a:endParaRPr lang="en-US" sz="2000" b="0" dirty="0">
              <a:latin typeface="Georgia" panose="02040502050405020303" pitchFamily="18" charset="0"/>
            </a:endParaRPr>
          </a:p>
          <a:p>
            <a:r>
              <a:rPr lang="en-US" sz="2000" b="0" dirty="0">
                <a:latin typeface="Georgia" panose="02040502050405020303" pitchFamily="18" charset="0"/>
              </a:rPr>
              <a:t>	- </a:t>
            </a:r>
            <a:r>
              <a:rPr lang="en-US" sz="2000" b="0" dirty="0" err="1">
                <a:latin typeface="Georgia" panose="02040502050405020303" pitchFamily="18" charset="0"/>
              </a:rPr>
              <a:t>kasvava</a:t>
            </a:r>
            <a:r>
              <a:rPr lang="en-US" sz="2000" b="0" dirty="0">
                <a:latin typeface="Georgia" panose="02040502050405020303" pitchFamily="18" charset="0"/>
              </a:rPr>
              <a:t> ja </a:t>
            </a:r>
            <a:r>
              <a:rPr lang="en-US" sz="2000" b="0" dirty="0" err="1">
                <a:latin typeface="Georgia" panose="02040502050405020303" pitchFamily="18" charset="0"/>
              </a:rPr>
              <a:t>pieni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yritys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ei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varmuutta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siitä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millaista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palkkaa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saa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jatkossa</a:t>
            </a:r>
            <a:endParaRPr lang="en-US" sz="2000" b="0" dirty="0">
              <a:latin typeface="Georgia" panose="02040502050405020303" pitchFamily="18" charset="0"/>
            </a:endParaRPr>
          </a:p>
          <a:p>
            <a:r>
              <a:rPr lang="en-US" sz="2000" b="0" dirty="0">
                <a:latin typeface="Georgia" panose="02040502050405020303" pitchFamily="18" charset="0"/>
              </a:rPr>
              <a:t>	- </a:t>
            </a:r>
            <a:r>
              <a:rPr lang="en-US" sz="2000" b="0" dirty="0" err="1">
                <a:latin typeface="Georgia" panose="02040502050405020303" pitchFamily="18" charset="0"/>
              </a:rPr>
              <a:t>lähetit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eivät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tunne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oikeuksiaan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pakko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työskennellä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lähettinä</a:t>
            </a:r>
            <a:endParaRPr lang="en-US" sz="2000" b="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0D81D-FFCC-B298-13E9-68EF931A43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14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833714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C8CD5-C06E-8B86-31A3-C1A8BF99D5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Näkemyksiä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370D2-BD37-F56E-C306-04B118E4E73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8314" y="836712"/>
            <a:ext cx="8207374" cy="4680521"/>
          </a:xfrm>
        </p:spPr>
        <p:txBody>
          <a:bodyPr/>
          <a:lstStyle/>
          <a:p>
            <a:r>
              <a:rPr lang="en-US" sz="2000" dirty="0">
                <a:latin typeface="Georgia" panose="02040502050405020303" pitchFamily="18" charset="0"/>
              </a:rPr>
              <a:t>3. </a:t>
            </a:r>
            <a:r>
              <a:rPr lang="en-US" sz="2000" dirty="0" err="1">
                <a:latin typeface="Georgia" panose="02040502050405020303" pitchFamily="18" charset="0"/>
              </a:rPr>
              <a:t>Viranomainen</a:t>
            </a:r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	</a:t>
            </a:r>
            <a:r>
              <a:rPr lang="en-US" sz="2000" b="0" dirty="0">
                <a:latin typeface="Georgia" panose="02040502050405020303" pitchFamily="18" charset="0"/>
              </a:rPr>
              <a:t>- </a:t>
            </a:r>
            <a:r>
              <a:rPr lang="en-US" sz="2000" b="0" dirty="0" err="1">
                <a:latin typeface="Georgia" panose="02040502050405020303" pitchFamily="18" charset="0"/>
              </a:rPr>
              <a:t>työsuhteen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lisäksi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Woltissa</a:t>
            </a:r>
            <a:r>
              <a:rPr lang="en-US" sz="2000" b="0" dirty="0">
                <a:latin typeface="Georgia" panose="02040502050405020303" pitchFamily="18" charset="0"/>
              </a:rPr>
              <a:t> on </a:t>
            </a:r>
            <a:r>
              <a:rPr lang="en-US" sz="2000" b="0" dirty="0" err="1">
                <a:latin typeface="Georgia" panose="02040502050405020303" pitchFamily="18" charset="0"/>
              </a:rPr>
              <a:t>lähettien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työn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jakamista</a:t>
            </a:r>
            <a:r>
              <a:rPr lang="en-US" sz="2000" b="0" dirty="0">
                <a:latin typeface="Georgia" panose="02040502050405020303" pitchFamily="18" charset="0"/>
              </a:rPr>
              <a:t> (</a:t>
            </a:r>
            <a:r>
              <a:rPr lang="en-US" sz="2000" b="0" dirty="0" err="1">
                <a:latin typeface="Georgia" panose="02040502050405020303" pitchFamily="18" charset="0"/>
              </a:rPr>
              <a:t>yksi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lähetti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tekee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toisen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puolesta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töitä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lähettitöiden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ketjuuntuminen</a:t>
            </a:r>
            <a:r>
              <a:rPr lang="en-US" sz="2000" b="0" dirty="0">
                <a:latin typeface="Georgia" panose="02040502050405020303" pitchFamily="18" charset="0"/>
              </a:rPr>
              <a:t>). </a:t>
            </a:r>
            <a:r>
              <a:rPr lang="en-US" sz="2000" b="0" dirty="0" err="1">
                <a:latin typeface="Georgia" panose="02040502050405020303" pitchFamily="18" charset="0"/>
              </a:rPr>
              <a:t>Tällaisella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lähetillä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ei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välttämättä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esim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työlupaa</a:t>
            </a:r>
            <a:r>
              <a:rPr lang="en-US" sz="2000" b="0" dirty="0">
                <a:latin typeface="Georgia" panose="02040502050405020303" pitchFamily="18" charset="0"/>
              </a:rPr>
              <a:t>	</a:t>
            </a:r>
          </a:p>
          <a:p>
            <a:r>
              <a:rPr lang="en-US" sz="2000" b="0" dirty="0">
                <a:latin typeface="Georgia" panose="02040502050405020303" pitchFamily="18" charset="0"/>
              </a:rPr>
              <a:t>	- </a:t>
            </a:r>
            <a:r>
              <a:rPr lang="en-US" sz="2000" b="0" dirty="0" err="1">
                <a:latin typeface="Georgia" panose="02040502050405020303" pitchFamily="18" charset="0"/>
              </a:rPr>
              <a:t>viranomaisen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tehtävä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tulkita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lakia</a:t>
            </a:r>
            <a:r>
              <a:rPr lang="en-US" sz="2000" b="0" dirty="0">
                <a:latin typeface="Georgia" panose="02040502050405020303" pitchFamily="18" charset="0"/>
              </a:rPr>
              <a:t> (ja </a:t>
            </a:r>
            <a:r>
              <a:rPr lang="en-US" sz="2000" b="0" dirty="0" err="1">
                <a:latin typeface="Georgia" panose="02040502050405020303" pitchFamily="18" charset="0"/>
              </a:rPr>
              <a:t>laatia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uusia</a:t>
            </a:r>
            <a:r>
              <a:rPr lang="en-US" sz="2000" b="0" dirty="0">
                <a:latin typeface="Georgia" panose="02040502050405020303" pitchFamily="18" charset="0"/>
              </a:rPr>
              <a:t>), </a:t>
            </a:r>
            <a:r>
              <a:rPr lang="en-US" sz="2000" b="0" dirty="0" err="1">
                <a:latin typeface="Georgia" panose="02040502050405020303" pitchFamily="18" charset="0"/>
              </a:rPr>
              <a:t>jotta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ihmisoikeudet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turvattu</a:t>
            </a:r>
            <a:r>
              <a:rPr lang="en-US" sz="2000" b="0" dirty="0">
                <a:latin typeface="Georgia" panose="02040502050405020303" pitchFamily="18" charset="0"/>
              </a:rPr>
              <a:t> ja </a:t>
            </a:r>
            <a:r>
              <a:rPr lang="en-US" sz="2000" b="0" dirty="0" err="1">
                <a:latin typeface="Georgia" panose="02040502050405020303" pitchFamily="18" charset="0"/>
              </a:rPr>
              <a:t>markkinat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toimivat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reilusti</a:t>
            </a:r>
            <a:r>
              <a:rPr lang="en-US" sz="2000" b="0" dirty="0">
                <a:latin typeface="Georgia" panose="02040502050405020303" pitchFamily="18" charset="0"/>
              </a:rPr>
              <a:t>. </a:t>
            </a:r>
            <a:r>
              <a:rPr lang="en-US" sz="2000" b="0" dirty="0" err="1">
                <a:latin typeface="Georgia" panose="02040502050405020303" pitchFamily="18" charset="0"/>
              </a:rPr>
              <a:t>Jotkut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alttiita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hyväksikäytölle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esim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puutteellisen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kielitaidon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vuoksi</a:t>
            </a:r>
            <a:r>
              <a:rPr lang="en-US" sz="2000" b="0" dirty="0">
                <a:latin typeface="Georgia" panose="02040502050405020303" pitchFamily="18" charset="0"/>
              </a:rPr>
              <a:t>. </a:t>
            </a:r>
            <a:r>
              <a:rPr lang="en-US" sz="2000" b="0" dirty="0" err="1">
                <a:latin typeface="Georgia" panose="02040502050405020303" pitchFamily="18" charset="0"/>
              </a:rPr>
              <a:t>Vaikea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seurata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että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sääntöjä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seurataan</a:t>
            </a:r>
            <a:r>
              <a:rPr lang="en-US" sz="2000" b="0" dirty="0">
                <a:latin typeface="Georgia" panose="02040502050405020303" pitchFamily="18" charset="0"/>
              </a:rPr>
              <a:t>.</a:t>
            </a:r>
          </a:p>
          <a:p>
            <a:r>
              <a:rPr lang="en-US" sz="2000" b="0" dirty="0">
                <a:latin typeface="Georgia" panose="02040502050405020303" pitchFamily="18" charset="0"/>
              </a:rPr>
              <a:t>	- </a:t>
            </a:r>
            <a:r>
              <a:rPr lang="en-US" sz="2000" b="0" dirty="0" err="1">
                <a:latin typeface="Georgia" panose="02040502050405020303" pitchFamily="18" charset="0"/>
              </a:rPr>
              <a:t>viranomaisten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vaikea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valvoa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kuljetusten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hygieniaa</a:t>
            </a:r>
            <a:r>
              <a:rPr lang="en-US" sz="2000" b="0" dirty="0">
                <a:latin typeface="Georgia" panose="02040502050405020303" pitchFamily="18" charset="0"/>
              </a:rPr>
              <a:t> tai </a:t>
            </a:r>
            <a:r>
              <a:rPr lang="en-US" sz="2000" b="0" dirty="0" err="1">
                <a:latin typeface="Georgia" panose="02040502050405020303" pitchFamily="18" charset="0"/>
              </a:rPr>
              <a:t>tilausten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oikeellisuutta</a:t>
            </a:r>
            <a:r>
              <a:rPr lang="en-US" sz="2000" b="0" dirty="0">
                <a:latin typeface="Georgia" panose="02040502050405020303" pitchFamily="18" charset="0"/>
              </a:rPr>
              <a:t>. </a:t>
            </a:r>
            <a:r>
              <a:rPr lang="en-US" sz="2000" b="0" dirty="0" err="1">
                <a:latin typeface="Georgia" panose="02040502050405020303" pitchFamily="18" charset="0"/>
              </a:rPr>
              <a:t>Lähettien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vaikea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puolustaa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oikeuksiaan</a:t>
            </a:r>
            <a:r>
              <a:rPr lang="en-US" sz="2000" b="0" dirty="0">
                <a:latin typeface="Georgia" panose="02040502050405020303" pitchFamily="18" charset="0"/>
              </a:rPr>
              <a:t> ja </a:t>
            </a:r>
            <a:r>
              <a:rPr lang="en-US" sz="2000" b="0" dirty="0" err="1">
                <a:latin typeface="Georgia" panose="02040502050405020303" pitchFamily="18" charset="0"/>
              </a:rPr>
              <a:t>viranomaisten</a:t>
            </a:r>
            <a:r>
              <a:rPr lang="en-US" sz="2000" b="0" dirty="0">
                <a:latin typeface="Georgia" panose="02040502050405020303" pitchFamily="18" charset="0"/>
              </a:rPr>
              <a:t> on </a:t>
            </a:r>
            <a:r>
              <a:rPr lang="en-US" sz="2000" b="0" dirty="0" err="1">
                <a:latin typeface="Georgia" panose="02040502050405020303" pitchFamily="18" charset="0"/>
              </a:rPr>
              <a:t>vaikea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tukea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heitä</a:t>
            </a:r>
            <a:r>
              <a:rPr lang="en-US" sz="2000" b="0" dirty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0D81D-FFCC-B298-13E9-68EF931A43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15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406738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C8CD5-C06E-8B86-31A3-C1A8BF99D5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Näkemyksiä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370D2-BD37-F56E-C306-04B118E4E73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8314" y="836712"/>
            <a:ext cx="8207374" cy="4680521"/>
          </a:xfrm>
        </p:spPr>
        <p:txBody>
          <a:bodyPr/>
          <a:lstStyle/>
          <a:p>
            <a:r>
              <a:rPr lang="en-US" sz="2000" dirty="0">
                <a:latin typeface="Georgia" panose="02040502050405020303" pitchFamily="18" charset="0"/>
              </a:rPr>
              <a:t>4. </a:t>
            </a:r>
            <a:r>
              <a:rPr lang="en-US" sz="2000" dirty="0" err="1">
                <a:latin typeface="Georgia" panose="02040502050405020303" pitchFamily="18" charset="0"/>
              </a:rPr>
              <a:t>Omistaja</a:t>
            </a:r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	</a:t>
            </a:r>
            <a:r>
              <a:rPr lang="en-US" sz="2000" b="0" dirty="0">
                <a:latin typeface="Georgia" panose="02040502050405020303" pitchFamily="18" charset="0"/>
              </a:rPr>
              <a:t>- </a:t>
            </a:r>
            <a:r>
              <a:rPr lang="en-US" sz="2000" b="0" dirty="0" err="1">
                <a:latin typeface="Georgia" panose="02040502050405020303" pitchFamily="18" charset="0"/>
              </a:rPr>
              <a:t>hyvää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että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liiketoiminta</a:t>
            </a:r>
            <a:r>
              <a:rPr lang="en-US" sz="2000" b="0" dirty="0">
                <a:latin typeface="Georgia" panose="02040502050405020303" pitchFamily="18" charset="0"/>
              </a:rPr>
              <a:t> on </a:t>
            </a:r>
            <a:r>
              <a:rPr lang="en-US" sz="2000" b="0" dirty="0" err="1">
                <a:latin typeface="Georgia" panose="02040502050405020303" pitchFamily="18" charset="0"/>
              </a:rPr>
              <a:t>skaalautuvaa</a:t>
            </a:r>
            <a:r>
              <a:rPr lang="en-US" sz="2000" b="0" dirty="0">
                <a:latin typeface="Georgia" panose="02040502050405020303" pitchFamily="18" charset="0"/>
              </a:rPr>
              <a:t> (</a:t>
            </a:r>
            <a:r>
              <a:rPr lang="en-US" sz="2000" b="0" dirty="0" err="1">
                <a:latin typeface="Georgia" panose="02040502050405020303" pitchFamily="18" charset="0"/>
              </a:rPr>
              <a:t>applikaatio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ohjelmisto</a:t>
            </a:r>
            <a:r>
              <a:rPr lang="en-US" sz="2000" b="0" dirty="0">
                <a:latin typeface="Georgia" panose="02040502050405020303" pitchFamily="18" charset="0"/>
              </a:rPr>
              <a:t>). </a:t>
            </a:r>
            <a:r>
              <a:rPr lang="en-US" sz="2000" b="0" dirty="0" err="1">
                <a:latin typeface="Georgia" panose="02040502050405020303" pitchFamily="18" charset="0"/>
              </a:rPr>
              <a:t>Uusille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markkinoille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laajentuminen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helppoa</a:t>
            </a:r>
            <a:endParaRPr lang="en-US" sz="2000" b="0" dirty="0">
              <a:latin typeface="Georgia" panose="02040502050405020303" pitchFamily="18" charset="0"/>
            </a:endParaRPr>
          </a:p>
          <a:p>
            <a:r>
              <a:rPr lang="en-US" sz="2000" b="0" dirty="0">
                <a:latin typeface="Georgia" panose="02040502050405020303" pitchFamily="18" charset="0"/>
              </a:rPr>
              <a:t>	- </a:t>
            </a:r>
            <a:r>
              <a:rPr lang="en-US" sz="2000" b="0" dirty="0" err="1">
                <a:latin typeface="Georgia" panose="02040502050405020303" pitchFamily="18" charset="0"/>
              </a:rPr>
              <a:t>vaikeaa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löytää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lähettejä</a:t>
            </a:r>
            <a:r>
              <a:rPr lang="en-US" sz="2000" b="0" dirty="0">
                <a:latin typeface="Georgia" panose="02040502050405020303" pitchFamily="18" charset="0"/>
              </a:rPr>
              <a:t> / </a:t>
            </a:r>
            <a:r>
              <a:rPr lang="en-US" sz="2000" b="0" dirty="0" err="1">
                <a:latin typeface="Georgia" panose="02040502050405020303" pitchFamily="18" charset="0"/>
              </a:rPr>
              <a:t>työntekijöitä</a:t>
            </a:r>
            <a:r>
              <a:rPr lang="en-US" sz="2000" b="0" dirty="0">
                <a:latin typeface="Georgia" panose="02040502050405020303" pitchFamily="18" charset="0"/>
              </a:rPr>
              <a:t>. </a:t>
            </a:r>
          </a:p>
          <a:p>
            <a:r>
              <a:rPr lang="en-US" sz="2000" b="0" dirty="0">
                <a:latin typeface="Georgia" panose="02040502050405020303" pitchFamily="18" charset="0"/>
              </a:rPr>
              <a:t>	- </a:t>
            </a:r>
            <a:r>
              <a:rPr lang="en-US" sz="2000" b="0" dirty="0" err="1">
                <a:latin typeface="Georgia" panose="02040502050405020303" pitchFamily="18" charset="0"/>
              </a:rPr>
              <a:t>sääntely-ympäristön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muutokset</a:t>
            </a:r>
            <a:r>
              <a:rPr lang="en-US" sz="2000" b="0" dirty="0">
                <a:latin typeface="Georgia" panose="02040502050405020303" pitchFamily="18" charset="0"/>
              </a:rPr>
              <a:t> ja </a:t>
            </a:r>
            <a:r>
              <a:rPr lang="en-US" sz="2000" b="0" dirty="0" err="1">
                <a:latin typeface="Georgia" panose="02040502050405020303" pitchFamily="18" charset="0"/>
              </a:rPr>
              <a:t>niiden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vaikea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ennakointi</a:t>
            </a:r>
            <a:r>
              <a:rPr lang="en-US" sz="2000" b="0" dirty="0">
                <a:latin typeface="Georgia" panose="02040502050405020303" pitchFamily="18" charset="0"/>
              </a:rPr>
              <a:t> (</a:t>
            </a:r>
            <a:r>
              <a:rPr lang="en-US" sz="2000" b="0" dirty="0" err="1">
                <a:latin typeface="Georgia" panose="02040502050405020303" pitchFamily="18" charset="0"/>
              </a:rPr>
              <a:t>esim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mikä</a:t>
            </a:r>
            <a:r>
              <a:rPr lang="en-US" sz="2000" b="0" dirty="0">
                <a:latin typeface="Georgia" panose="02040502050405020303" pitchFamily="18" charset="0"/>
              </a:rPr>
              <a:t> on </a:t>
            </a:r>
            <a:r>
              <a:rPr lang="en-US" sz="2000" b="0" dirty="0" err="1">
                <a:latin typeface="Georgia" panose="02040502050405020303" pitchFamily="18" charset="0"/>
              </a:rPr>
              <a:t>lähettien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oikeudellinen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asema</a:t>
            </a:r>
            <a:r>
              <a:rPr lang="en-US" sz="2000" b="0" dirty="0">
                <a:latin typeface="Georgia" panose="02040502050405020303" pitchFamily="18" charset="0"/>
              </a:rPr>
              <a:t> – </a:t>
            </a:r>
            <a:r>
              <a:rPr lang="en-US" sz="2000" b="0" dirty="0" err="1">
                <a:latin typeface="Georgia" panose="02040502050405020303" pitchFamily="18" charset="0"/>
              </a:rPr>
              <a:t>työntekijä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vai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yrittäjä</a:t>
            </a:r>
            <a:r>
              <a:rPr lang="en-US" sz="2000" b="0" dirty="0">
                <a:latin typeface="Georgia" panose="02040502050405020303" pitchFamily="18" charset="0"/>
              </a:rPr>
              <a:t>?)</a:t>
            </a:r>
          </a:p>
          <a:p>
            <a:r>
              <a:rPr lang="en-US" sz="2000" b="0" dirty="0">
                <a:latin typeface="Georgia" panose="02040502050405020303" pitchFamily="18" charset="0"/>
              </a:rPr>
              <a:t>	- 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miten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varmistaa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palvelukonseptin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yhtenäisyys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loppukäyttäjille</a:t>
            </a:r>
            <a:r>
              <a:rPr lang="en-US" sz="2000" b="0" dirty="0">
                <a:latin typeface="Georgia" panose="02040502050405020303" pitchFamily="18" charset="0"/>
              </a:rPr>
              <a:t>?</a:t>
            </a:r>
          </a:p>
          <a:p>
            <a:r>
              <a:rPr lang="en-US" sz="2000" b="0" dirty="0">
                <a:latin typeface="Georgia" panose="02040502050405020303" pitchFamily="18" charset="0"/>
              </a:rPr>
              <a:t>	- 2021 </a:t>
            </a:r>
            <a:r>
              <a:rPr lang="en-US" sz="2000" b="0" dirty="0" err="1">
                <a:latin typeface="Georgia" panose="02040502050405020303" pitchFamily="18" charset="0"/>
              </a:rPr>
              <a:t>päätös</a:t>
            </a:r>
            <a:r>
              <a:rPr lang="en-US" sz="2000" b="0" dirty="0">
                <a:latin typeface="Georgia" panose="02040502050405020303" pitchFamily="18" charset="0"/>
              </a:rPr>
              <a:t> (</a:t>
            </a:r>
            <a:r>
              <a:rPr lang="en-US" sz="2000" b="0" dirty="0" err="1">
                <a:latin typeface="Georgia" panose="02040502050405020303" pitchFamily="18" charset="0"/>
              </a:rPr>
              <a:t>Suomessa</a:t>
            </a:r>
            <a:r>
              <a:rPr lang="en-US" sz="2000" b="0" dirty="0">
                <a:latin typeface="Georgia" panose="02040502050405020303" pitchFamily="18" charset="0"/>
              </a:rPr>
              <a:t>): </a:t>
            </a:r>
            <a:r>
              <a:rPr lang="en-US" sz="2000" b="0" dirty="0" err="1">
                <a:latin typeface="Georgia" panose="02040502050405020303" pitchFamily="18" charset="0"/>
              </a:rPr>
              <a:t>lähetit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työntekijöitä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ei</a:t>
            </a:r>
            <a:r>
              <a:rPr lang="en-US" sz="2000" b="0" dirty="0">
                <a:latin typeface="Georgia" panose="02040502050405020303" pitchFamily="18" charset="0"/>
              </a:rPr>
              <a:t> (</a:t>
            </a:r>
            <a:r>
              <a:rPr lang="en-US" sz="2000" b="0" dirty="0" err="1">
                <a:latin typeface="Georgia" panose="02040502050405020303" pitchFamily="18" charset="0"/>
              </a:rPr>
              <a:t>kevytyrittäjiä</a:t>
            </a:r>
            <a:r>
              <a:rPr lang="en-US" sz="2000" b="0" dirty="0">
                <a:latin typeface="Georgia" panose="02040502050405020303" pitchFamily="18" charset="0"/>
              </a:rPr>
              <a:t>). </a:t>
            </a:r>
            <a:r>
              <a:rPr lang="en-US" sz="2000" b="0" dirty="0" err="1">
                <a:latin typeface="Georgia" panose="02040502050405020303" pitchFamily="18" charset="0"/>
              </a:rPr>
              <a:t>Oikeusprosessi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kuitenkin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vielä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kesken</a:t>
            </a:r>
            <a:r>
              <a:rPr lang="en-US" sz="2000" b="0" dirty="0">
                <a:latin typeface="Georgia" panose="02040502050405020303" pitchFamily="18" charset="0"/>
              </a:rPr>
              <a:t>.</a:t>
            </a:r>
            <a:endParaRPr lang="fi-FI" sz="200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0D81D-FFCC-B298-13E9-68EF931A43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16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935223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C8CD5-C06E-8B86-31A3-C1A8BF99D5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Peli</a:t>
            </a:r>
            <a:r>
              <a:rPr lang="en-US" dirty="0"/>
              <a:t> </a:t>
            </a:r>
            <a:r>
              <a:rPr lang="en-US" dirty="0" err="1"/>
              <a:t>jatkuu</a:t>
            </a:r>
            <a:r>
              <a:rPr lang="en-US" dirty="0"/>
              <a:t>..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370D2-BD37-F56E-C306-04B118E4E73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000" dirty="0">
                <a:latin typeface="Georgia" panose="02040502050405020303" pitchFamily="18" charset="0"/>
              </a:rPr>
              <a:t>2. </a:t>
            </a:r>
            <a:r>
              <a:rPr lang="en-US" sz="2000" dirty="0" err="1">
                <a:latin typeface="Georgia" panose="02040502050405020303" pitchFamily="18" charset="0"/>
              </a:rPr>
              <a:t>Keskustelukysymys</a:t>
            </a:r>
            <a:r>
              <a:rPr lang="en-US" sz="2000" dirty="0">
                <a:latin typeface="Georgia" panose="02040502050405020303" pitchFamily="18" charset="0"/>
              </a:rPr>
              <a:t>: </a:t>
            </a:r>
            <a:r>
              <a:rPr lang="en-US" sz="2000" dirty="0" err="1">
                <a:latin typeface="Georgia" panose="02040502050405020303" pitchFamily="18" charset="0"/>
              </a:rPr>
              <a:t>Miten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saadaan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systeemistä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parempi</a:t>
            </a:r>
            <a:r>
              <a:rPr lang="en-US" sz="2000" dirty="0">
                <a:latin typeface="Georgia" panose="02040502050405020303" pitchFamily="18" charset="0"/>
              </a:rPr>
              <a:t>? (10 min) </a:t>
            </a:r>
            <a:endParaRPr lang="fi-FI" sz="200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0D81D-FFCC-B298-13E9-68EF931A43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17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557890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8DD4E8-931E-FA26-F3CB-C41DD70BD7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NYT PELATAAN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D2A18-2D3D-EF1C-D52A-D6DC4ECEEE6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524500" y="6365875"/>
            <a:ext cx="3619500" cy="161925"/>
          </a:xfrm>
        </p:spPr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18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086384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EDA15-98E3-E69F-AC02-769B5E956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144969"/>
            <a:ext cx="8207375" cy="1195798"/>
          </a:xfrm>
        </p:spPr>
        <p:txBody>
          <a:bodyPr/>
          <a:lstStyle/>
          <a:p>
            <a:r>
              <a:rPr lang="en-US" dirty="0" err="1"/>
              <a:t>Parannusehdotuksia</a:t>
            </a:r>
            <a:r>
              <a:rPr lang="en-US" dirty="0"/>
              <a:t>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BA2E-1981-6801-F19A-2FE95A29E29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8314" y="620688"/>
            <a:ext cx="8207374" cy="4896545"/>
          </a:xfrm>
        </p:spPr>
        <p:txBody>
          <a:bodyPr/>
          <a:lstStyle/>
          <a:p>
            <a:r>
              <a:rPr lang="fi-FI" sz="1600" b="0" dirty="0">
                <a:latin typeface="Georgia" panose="02040502050405020303" pitchFamily="18" charset="0"/>
              </a:rPr>
              <a:t>- </a:t>
            </a:r>
            <a:r>
              <a:rPr lang="fi-FI" sz="1400" b="0" dirty="0">
                <a:latin typeface="Georgia" panose="02040502050405020303" pitchFamily="18" charset="0"/>
              </a:rPr>
              <a:t>kaikki ehdotukset luovat lisäkustannuksia</a:t>
            </a:r>
          </a:p>
          <a:p>
            <a:pPr marL="457200" indent="-457200">
              <a:buAutoNum type="arabicPeriod"/>
            </a:pPr>
            <a:r>
              <a:rPr lang="fi-FI" sz="1400" b="0" dirty="0">
                <a:latin typeface="Georgia" panose="02040502050405020303" pitchFamily="18" charset="0"/>
              </a:rPr>
              <a:t>Lähetinarviointitoiminnon käyttöönotto</a:t>
            </a:r>
          </a:p>
          <a:p>
            <a:pPr marL="694800" lvl="1" indent="-457200">
              <a:buAutoNum type="arabicPeriod"/>
            </a:pPr>
            <a:r>
              <a:rPr lang="fi-FI" sz="1400" dirty="0">
                <a:latin typeface="Georgia" panose="02040502050405020303" pitchFamily="18" charset="0"/>
              </a:rPr>
              <a:t>- voi riippua ravintolasta jonka tuotteita on tilattu</a:t>
            </a:r>
          </a:p>
          <a:p>
            <a:pPr marL="694800" lvl="1" indent="-457200">
              <a:buAutoNum type="arabicPeriod"/>
            </a:pPr>
            <a:r>
              <a:rPr lang="fi-FI" sz="1400" b="0" dirty="0">
                <a:latin typeface="Georgia" panose="02040502050405020303" pitchFamily="18" charset="0"/>
              </a:rPr>
              <a:t>- jo nyt kerätään palautetta lähetistä ja ravintolasta</a:t>
            </a:r>
          </a:p>
          <a:p>
            <a:pPr marL="457200" indent="-457200">
              <a:buAutoNum type="arabicPeriod"/>
            </a:pPr>
            <a:r>
              <a:rPr lang="fi-FI" sz="1400" b="0" dirty="0">
                <a:latin typeface="Georgia" panose="02040502050405020303" pitchFamily="18" charset="0"/>
              </a:rPr>
              <a:t>Lähettien liikkumisen mittaaminen (älykello, …)</a:t>
            </a:r>
          </a:p>
          <a:p>
            <a:pPr marL="694800" lvl="1" indent="-457200">
              <a:buAutoNum type="arabicPeriod"/>
            </a:pPr>
            <a:r>
              <a:rPr lang="fi-FI" sz="1400" dirty="0">
                <a:latin typeface="Georgia" panose="02040502050405020303" pitchFamily="18" charset="0"/>
              </a:rPr>
              <a:t>- kannustaisi kuskia ajamaan turhia kilometrejä</a:t>
            </a:r>
          </a:p>
          <a:p>
            <a:pPr marL="694800" lvl="1" indent="-457200">
              <a:buAutoNum type="arabicPeriod"/>
            </a:pPr>
            <a:r>
              <a:rPr lang="fi-FI" sz="1400" b="0" dirty="0">
                <a:latin typeface="Georgia" panose="02040502050405020303" pitchFamily="18" charset="0"/>
              </a:rPr>
              <a:t>- voi olla kallista / hankalaa toteuttaa</a:t>
            </a:r>
          </a:p>
          <a:p>
            <a:pPr marL="694800" lvl="1" indent="-457200">
              <a:buAutoNum type="arabicPeriod"/>
            </a:pPr>
            <a:r>
              <a:rPr lang="fi-FI" sz="1400" dirty="0">
                <a:latin typeface="Georgia" panose="02040502050405020303" pitchFamily="18" charset="0"/>
              </a:rPr>
              <a:t>- tarkka valvonta voi aiheuttaa mainehaittaa työntekijälle ja firmalle</a:t>
            </a:r>
            <a:endParaRPr lang="fi-FI" sz="1400" b="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fi-FI" sz="1400" b="0" dirty="0">
                <a:latin typeface="Georgia" panose="02040502050405020303" pitchFamily="18" charset="0"/>
              </a:rPr>
              <a:t>Lainsäädännön kautta työntekijästatus; näin yksi taho vastuussa</a:t>
            </a:r>
          </a:p>
          <a:p>
            <a:pPr marL="457200" indent="-457200">
              <a:buAutoNum type="arabicPeriod"/>
            </a:pPr>
            <a:r>
              <a:rPr lang="fi-FI" sz="1400" b="0" dirty="0">
                <a:latin typeface="Georgia" panose="02040502050405020303" pitchFamily="18" charset="0"/>
              </a:rPr>
              <a:t>Mitä enemmän tunteja lähetti tekee, sitä laajempi työterveys </a:t>
            </a:r>
            <a:r>
              <a:rPr lang="fi-FI" sz="1400" b="0" dirty="0" err="1">
                <a:latin typeface="Georgia" panose="02040502050405020303" pitchFamily="18" charset="0"/>
              </a:rPr>
              <a:t>yms</a:t>
            </a:r>
            <a:r>
              <a:rPr lang="fi-FI" sz="1400" b="0" dirty="0">
                <a:latin typeface="Georgia" panose="02040502050405020303" pitchFamily="18" charset="0"/>
              </a:rPr>
              <a:t> tuki</a:t>
            </a:r>
          </a:p>
          <a:p>
            <a:pPr marL="457200" indent="-457200">
              <a:buAutoNum type="arabicPeriod"/>
            </a:pPr>
            <a:r>
              <a:rPr lang="fi-FI" sz="1400" b="0" dirty="0">
                <a:latin typeface="Georgia" panose="02040502050405020303" pitchFamily="18" charset="0"/>
              </a:rPr>
              <a:t>Tunnistautumisjärjestelmä poistamaan alihankintaongelma (sormenjälki, muu biometrinen)</a:t>
            </a:r>
          </a:p>
          <a:p>
            <a:pPr marL="694800" lvl="1" indent="-457200">
              <a:buAutoNum type="arabicPeriod"/>
            </a:pPr>
            <a:r>
              <a:rPr lang="fi-FI" sz="1400" dirty="0">
                <a:latin typeface="Georgia" panose="02040502050405020303" pitchFamily="18" charset="0"/>
              </a:rPr>
              <a:t>- Voi olla vaikeaa toteuttaa käytännössä. Pakollinen profiilikuva</a:t>
            </a:r>
          </a:p>
          <a:p>
            <a:pPr marL="694800" lvl="1" indent="-457200">
              <a:buAutoNum type="arabicPeriod"/>
            </a:pPr>
            <a:r>
              <a:rPr lang="fi-FI" sz="1400" b="0" dirty="0">
                <a:latin typeface="Georgia" panose="02040502050405020303" pitchFamily="18" charset="0"/>
              </a:rPr>
              <a:t>+ tabletin kautta tunnistautuminen (läheteillä t</a:t>
            </a:r>
            <a:r>
              <a:rPr lang="fi-FI" sz="1400" dirty="0">
                <a:latin typeface="Georgia" panose="02040502050405020303" pitchFamily="18" charset="0"/>
              </a:rPr>
              <a:t>abletti jo nyt)</a:t>
            </a:r>
            <a:endParaRPr lang="fi-FI" sz="1400" b="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fi-FI" sz="1400" b="0" dirty="0">
                <a:latin typeface="Georgia" panose="02040502050405020303" pitchFamily="18" charset="0"/>
              </a:rPr>
              <a:t>Läheteille kielikursseja, mahdollisuus hankkia ajokortti, …</a:t>
            </a:r>
          </a:p>
          <a:p>
            <a:pPr marL="457200" indent="-457200">
              <a:buAutoNum type="arabicPeriod"/>
            </a:pPr>
            <a:endParaRPr lang="fi-FI" sz="1400" b="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endParaRPr lang="fi-FI" sz="1600" b="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endParaRPr lang="fi-FI" sz="1600" b="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endParaRPr lang="fi-FI" sz="1600" b="0" dirty="0">
              <a:latin typeface="Georgia" panose="02040502050405020303" pitchFamily="18" charset="0"/>
            </a:endParaRPr>
          </a:p>
          <a:p>
            <a:endParaRPr lang="fi-FI" sz="1600" b="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0F5587-F93B-7928-0EB6-8685B75F1FE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19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53794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0C9AFE-C7CD-50BA-9AB0-1018D6573F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Wolt</a:t>
            </a:r>
            <a:r>
              <a:rPr lang="en-US" dirty="0"/>
              <a:t>-case </a:t>
            </a:r>
            <a:r>
              <a:rPr lang="en-US" dirty="0" err="1"/>
              <a:t>harjoitus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E686B-3A51-5416-AC4A-A7C0993014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3092" y="1196752"/>
            <a:ext cx="8207374" cy="398924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err="1">
                <a:latin typeface="Georgia" panose="02040502050405020303" pitchFamily="18" charset="0"/>
              </a:rPr>
              <a:t>Tarkastelemme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Wolt-casen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avulla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mitä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hyvää</a:t>
            </a:r>
            <a:r>
              <a:rPr lang="en-US" sz="2000" b="0" dirty="0">
                <a:latin typeface="Georgia" panose="02040502050405020303" pitchFamily="18" charset="0"/>
              </a:rPr>
              <a:t> ja </a:t>
            </a:r>
            <a:r>
              <a:rPr lang="en-US" sz="2000" b="0" dirty="0" err="1">
                <a:latin typeface="Georgia" panose="02040502050405020303" pitchFamily="18" charset="0"/>
              </a:rPr>
              <a:t>mitä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haasteellisia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asioita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Woltin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liiketoiminnassa</a:t>
            </a:r>
            <a:r>
              <a:rPr lang="en-US" sz="2000" b="0" dirty="0">
                <a:latin typeface="Georgia" panose="02040502050405020303" pitchFamily="18" charset="0"/>
              </a:rPr>
              <a:t> on </a:t>
            </a:r>
            <a:r>
              <a:rPr lang="en-US" sz="2000" b="0" dirty="0" err="1">
                <a:latin typeface="Georgia" panose="02040502050405020303" pitchFamily="18" charset="0"/>
              </a:rPr>
              <a:t>yhteiskunnan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eri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tahojen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näkökulmasta</a:t>
            </a:r>
            <a:endParaRPr lang="en-US" sz="2000" b="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err="1">
                <a:latin typeface="Georgia" panose="02040502050405020303" pitchFamily="18" charset="0"/>
              </a:rPr>
              <a:t>Harjoitus</a:t>
            </a:r>
            <a:r>
              <a:rPr lang="en-US" sz="2000" b="0" dirty="0">
                <a:latin typeface="Georgia" panose="02040502050405020303" pitchFamily="18" charset="0"/>
              </a:rPr>
              <a:t> on </a:t>
            </a:r>
            <a:r>
              <a:rPr lang="en-US" sz="2000" b="0" dirty="0" err="1">
                <a:latin typeface="Georgia" panose="02040502050405020303" pitchFamily="18" charset="0"/>
              </a:rPr>
              <a:t>roolipeli</a:t>
            </a:r>
            <a:r>
              <a:rPr lang="en-US" sz="2000" b="0" dirty="0">
                <a:latin typeface="Georgia" panose="02040502050405020303" pitchFamily="18" charset="0"/>
              </a:rPr>
              <a:t>, </a:t>
            </a:r>
            <a:r>
              <a:rPr lang="en-US" sz="2000" b="0" dirty="0" err="1">
                <a:latin typeface="Georgia" panose="02040502050405020303" pitchFamily="18" charset="0"/>
              </a:rPr>
              <a:t>jossa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keskustellaan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pienryhmissä</a:t>
            </a:r>
            <a:r>
              <a:rPr lang="en-US" sz="2000" b="0" dirty="0">
                <a:latin typeface="Georgia" panose="02040502050405020303" pitchFamily="18" charset="0"/>
              </a:rPr>
              <a:t> 4 </a:t>
            </a:r>
            <a:r>
              <a:rPr lang="en-US" sz="2000" b="0" dirty="0" err="1">
                <a:latin typeface="Georgia" panose="02040502050405020303" pitchFamily="18" charset="0"/>
              </a:rPr>
              <a:t>eri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roolissa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Woltin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kaltaisen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alustatalouden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liiketoimintamallin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haasteellisista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kysymyksistä</a:t>
            </a:r>
            <a:r>
              <a:rPr lang="en-US" sz="2000" b="0" dirty="0">
                <a:latin typeface="Georgia" panose="02040502050405020303" pitchFamily="18" charset="0"/>
              </a:rPr>
              <a:t> ja </a:t>
            </a:r>
            <a:r>
              <a:rPr lang="en-US" sz="2000" b="0" dirty="0" err="1">
                <a:latin typeface="Georgia" panose="02040502050405020303" pitchFamily="18" charset="0"/>
              </a:rPr>
              <a:t>pohditaan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ratkaisuehdotuksia</a:t>
            </a:r>
            <a:endParaRPr lang="en-US" sz="2000" b="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err="1">
                <a:latin typeface="Georgia" panose="02040502050405020303" pitchFamily="18" charset="0"/>
              </a:rPr>
              <a:t>Seuraavaksi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taustaa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Woltista</a:t>
            </a:r>
            <a:r>
              <a:rPr lang="en-US" sz="2000" b="0" dirty="0">
                <a:latin typeface="Georgia" panose="02040502050405020303" pitchFamily="18" charset="0"/>
              </a:rPr>
              <a:t> </a:t>
            </a:r>
            <a:r>
              <a:rPr lang="en-US" sz="2000" b="0" dirty="0" err="1">
                <a:latin typeface="Georgia" panose="02040502050405020303" pitchFamily="18" charset="0"/>
              </a:rPr>
              <a:t>yrityksenä</a:t>
            </a:r>
            <a:endParaRPr lang="fi-FI" sz="2000" b="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151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4D04C-F4EE-AAAA-6D7D-DF428E2750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hyvää</a:t>
            </a:r>
            <a:r>
              <a:rPr lang="en-US" dirty="0"/>
              <a:t> ja </a:t>
            </a:r>
            <a:r>
              <a:rPr lang="en-US" dirty="0" err="1"/>
              <a:t>huonoa</a:t>
            </a:r>
            <a:r>
              <a:rPr lang="en-US" dirty="0"/>
              <a:t> </a:t>
            </a:r>
            <a:r>
              <a:rPr lang="en-US" dirty="0" err="1"/>
              <a:t>ehdotuksissa</a:t>
            </a:r>
            <a:r>
              <a:rPr lang="en-US" dirty="0"/>
              <a:t> on? 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E8A32-199E-3957-195A-0AB6369AC05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000">
                <a:latin typeface="Georgia" panose="02040502050405020303" pitchFamily="18" charset="0"/>
              </a:rPr>
              <a:t>1. 5 </a:t>
            </a:r>
            <a:r>
              <a:rPr lang="en-US" sz="2000" dirty="0">
                <a:latin typeface="Georgia" panose="02040502050405020303" pitchFamily="18" charset="0"/>
              </a:rPr>
              <a:t>min </a:t>
            </a:r>
            <a:r>
              <a:rPr lang="en-US" sz="2000" dirty="0" err="1">
                <a:latin typeface="Georgia" panose="02040502050405020303" pitchFamily="18" charset="0"/>
              </a:rPr>
              <a:t>keskustelu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ryhmissä</a:t>
            </a: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2. </a:t>
            </a:r>
            <a:r>
              <a:rPr lang="en-US" sz="2000" dirty="0" err="1">
                <a:latin typeface="Georgia" panose="02040502050405020303" pitchFamily="18" charset="0"/>
              </a:rPr>
              <a:t>Yhteinen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keskustelu</a:t>
            </a:r>
            <a:endParaRPr lang="fi-FI" sz="200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278B5-6E2F-C63E-9D3F-0B448332CF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20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21768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Wolt</a:t>
            </a:r>
            <a:r>
              <a:rPr lang="fi-FI" dirty="0"/>
              <a:t> tekee?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6982" y="764704"/>
            <a:ext cx="8424166" cy="5112568"/>
          </a:xfrm>
        </p:spPr>
        <p:txBody>
          <a:bodyPr/>
          <a:lstStyle/>
          <a:p>
            <a:pPr marL="342900" indent="-342900">
              <a:buFontTx/>
              <a:buChar char="-"/>
            </a:pPr>
            <a:endParaRPr lang="fi-FI" b="0" dirty="0">
              <a:latin typeface="Georgia" panose="02040502050405020303" pitchFamily="18" charset="0"/>
            </a:endParaRPr>
          </a:p>
          <a:p>
            <a:r>
              <a:rPr lang="fi-FI" b="0" dirty="0" err="1">
                <a:latin typeface="Georgia" panose="02040502050405020303" pitchFamily="18" charset="0"/>
              </a:rPr>
              <a:t>Wolt</a:t>
            </a:r>
            <a:r>
              <a:rPr lang="fi-FI" b="0" dirty="0">
                <a:latin typeface="Georgia" panose="02040502050405020303" pitchFamily="18" charset="0"/>
              </a:rPr>
              <a:t> on </a:t>
            </a:r>
          </a:p>
          <a:p>
            <a:endParaRPr lang="fi-FI" b="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fi-FI" b="0" dirty="0">
                <a:latin typeface="Georgia" panose="02040502050405020303" pitchFamily="18" charset="0"/>
              </a:rPr>
              <a:t>Alusta, jolla kohtaavat</a:t>
            </a:r>
          </a:p>
          <a:p>
            <a:pPr marL="694800" lvl="1" indent="-457200">
              <a:buAutoNum type="arabicPeriod"/>
            </a:pPr>
            <a:r>
              <a:rPr lang="fi-FI" dirty="0">
                <a:latin typeface="Georgia" panose="02040502050405020303" pitchFamily="18" charset="0"/>
              </a:rPr>
              <a:t>Ravintolaruokaa haluavat asiakkaat eli kuluttajat eli kysyntäpuoli</a:t>
            </a:r>
          </a:p>
          <a:p>
            <a:pPr marL="694800" lvl="1" indent="-457200">
              <a:buAutoNum type="arabicPeriod"/>
            </a:pPr>
            <a:r>
              <a:rPr lang="fi-FI" b="0" dirty="0">
                <a:latin typeface="Georgia" panose="02040502050405020303" pitchFamily="18" charset="0"/>
              </a:rPr>
              <a:t>Ravintolat eli yritykset eli tarjontapuoli</a:t>
            </a:r>
          </a:p>
          <a:p>
            <a:pPr lvl="1" indent="0">
              <a:buNone/>
            </a:pPr>
            <a:endParaRPr lang="fi-FI" b="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fi-FI" b="0" dirty="0">
                <a:latin typeface="Georgia" panose="02040502050405020303" pitchFamily="18" charset="0"/>
              </a:rPr>
              <a:t>Alusta, jolla kohtaavat</a:t>
            </a:r>
          </a:p>
          <a:p>
            <a:pPr marL="694800" lvl="1" indent="-457200">
              <a:buAutoNum type="arabicPeriod"/>
            </a:pPr>
            <a:r>
              <a:rPr lang="fi-FI" dirty="0">
                <a:latin typeface="Georgia" panose="02040502050405020303" pitchFamily="18" charset="0"/>
              </a:rPr>
              <a:t>Töitä haluavat mahdolliset ruoankuljettajat (”lähetit”) eli työvoimaa tarjoavat yksilöt (työntekijöitä vai yrittäjiä…?) eli tarjontapuoli</a:t>
            </a:r>
          </a:p>
          <a:p>
            <a:pPr marL="694800" lvl="1" indent="-457200">
              <a:buAutoNum type="arabicPeriod"/>
            </a:pPr>
            <a:r>
              <a:rPr lang="fi-FI" dirty="0">
                <a:latin typeface="Georgia" panose="02040502050405020303" pitchFamily="18" charset="0"/>
              </a:rPr>
              <a:t>Kuljetuksia tarvitsevat ravintolat ja asiakkaat eli kysyntäpuoli</a:t>
            </a:r>
            <a:endParaRPr lang="fi-FI" b="0" dirty="0">
              <a:latin typeface="Georgia" panose="02040502050405020303" pitchFamily="18" charset="0"/>
            </a:endParaRPr>
          </a:p>
          <a:p>
            <a:pPr marL="342900" indent="-342900">
              <a:buFontTx/>
              <a:buChar char="-"/>
            </a:pPr>
            <a:endParaRPr lang="fi-FI" b="0" dirty="0">
              <a:latin typeface="Georgia" panose="02040502050405020303" pitchFamily="18" charset="0"/>
            </a:endParaRPr>
          </a:p>
          <a:p>
            <a:r>
              <a:rPr lang="fi-FI" b="0" dirty="0">
                <a:latin typeface="Georgia" panose="02040502050405020303" pitchFamily="18" charset="0"/>
              </a:rPr>
              <a:t>Jotta </a:t>
            </a:r>
            <a:r>
              <a:rPr lang="fi-FI" b="0" dirty="0" err="1">
                <a:latin typeface="Georgia" panose="02040502050405020303" pitchFamily="18" charset="0"/>
              </a:rPr>
              <a:t>Wolt</a:t>
            </a:r>
            <a:r>
              <a:rPr lang="fi-FI" b="0" dirty="0">
                <a:latin typeface="Georgia" panose="02040502050405020303" pitchFamily="18" charset="0"/>
              </a:rPr>
              <a:t> toimii, kaikkien toimintojen tulee olla kunnossa ja kaikkien (päätöksentekijöiden) tulee haluta osallistua.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1D680-6550-5E89-B697-2D9AEBE0C14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3</a:t>
            </a:fld>
            <a:endParaRPr lang="en-US" altLang="fi-FI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CAE836-0484-B2FA-F96B-765000ECFE85}"/>
              </a:ext>
            </a:extLst>
          </p:cNvPr>
          <p:cNvSpPr txBox="1"/>
          <p:nvPr/>
        </p:nvSpPr>
        <p:spPr>
          <a:xfrm>
            <a:off x="1475656" y="6365777"/>
            <a:ext cx="79148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Lähde: </a:t>
            </a:r>
            <a:r>
              <a:rPr lang="fi-FI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Woltin</a:t>
            </a:r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oma www-sivu, </a:t>
            </a:r>
            <a:r>
              <a:rPr lang="fi-FI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https://explore.wolt.com/en/fin/about</a:t>
            </a:r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LID4096" sz="2000" b="1" dirty="0"/>
          </a:p>
        </p:txBody>
      </p:sp>
    </p:spTree>
    <p:extLst>
      <p:ext uri="{BB962C8B-B14F-4D97-AF65-F5344CB8AC3E}">
        <p14:creationId xmlns:p14="http://schemas.microsoft.com/office/powerpoint/2010/main" val="270041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Woltin</a:t>
            </a:r>
            <a:r>
              <a:rPr lang="fi-FI" dirty="0"/>
              <a:t> historia pähkinänkuoressa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340768"/>
            <a:ext cx="8424166" cy="3989244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Perustettu 2014: 6 perustajaosakasta (joilla tiivis yhteys Aaltoon)</a:t>
            </a:r>
          </a:p>
          <a:p>
            <a:pPr marL="342900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2015: 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ensimmäiset toimitukset + 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ensimmäinen merkittävä (2.5M€) rahoituskierros</a:t>
            </a:r>
          </a:p>
          <a:p>
            <a:pPr marL="580500" lvl="1" indent="-342900">
              <a:buFontTx/>
              <a:buChar char="-"/>
            </a:pPr>
            <a:r>
              <a:rPr lang="fi-FI" dirty="0">
                <a:latin typeface="Georgia" panose="02040502050405020303" pitchFamily="18" charset="0"/>
              </a:rPr>
              <a:t>14 työntekijää</a:t>
            </a:r>
            <a:endParaRPr lang="fi-FI" b="0" dirty="0">
              <a:latin typeface="Georgia" panose="02040502050405020303" pitchFamily="18" charset="0"/>
            </a:endParaRPr>
          </a:p>
          <a:p>
            <a:pPr marL="342900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2016: 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Laajentuminen Ruotsiin ja Viroon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toinen merkittävä (10M€) rahoituskierros</a:t>
            </a:r>
          </a:p>
          <a:p>
            <a:pPr marL="580500" lvl="1" indent="-342900">
              <a:buFontTx/>
              <a:buChar char="-"/>
            </a:pPr>
            <a:r>
              <a:rPr lang="fi-FI" dirty="0">
                <a:latin typeface="Georgia" panose="02040502050405020303" pitchFamily="18" charset="0"/>
              </a:rPr>
              <a:t>60 työntekijää</a:t>
            </a:r>
            <a:endParaRPr lang="fi-FI" b="0" dirty="0">
              <a:latin typeface="Georgia" panose="02040502050405020303" pitchFamily="18" charset="0"/>
            </a:endParaRPr>
          </a:p>
          <a:p>
            <a:pPr marL="342900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2017: 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Tanska, Latvia, Liettua</a:t>
            </a:r>
          </a:p>
          <a:p>
            <a:pPr marL="580500" lvl="1" indent="-342900">
              <a:buFontTx/>
              <a:buChar char="-"/>
            </a:pPr>
            <a:r>
              <a:rPr lang="fi-FI" dirty="0">
                <a:latin typeface="Georgia" panose="02040502050405020303" pitchFamily="18" charset="0"/>
              </a:rPr>
              <a:t>86 työntekijää</a:t>
            </a:r>
            <a:endParaRPr lang="fi-FI" b="0" dirty="0">
              <a:latin typeface="Georgia" panose="02040502050405020303" pitchFamily="18" charset="0"/>
            </a:endParaRPr>
          </a:p>
          <a:p>
            <a:pPr marL="342900" indent="-342900">
              <a:buFontTx/>
              <a:buChar char="-"/>
            </a:pPr>
            <a:endParaRPr lang="fi-FI" b="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1D680-6550-5E89-B697-2D9AEBE0C14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4</a:t>
            </a:fld>
            <a:endParaRPr lang="en-US" altLang="fi-FI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63AC21-CE65-0D93-0B50-ECC9A1754A28}"/>
              </a:ext>
            </a:extLst>
          </p:cNvPr>
          <p:cNvSpPr txBox="1"/>
          <p:nvPr/>
        </p:nvSpPr>
        <p:spPr>
          <a:xfrm>
            <a:off x="1691680" y="6293643"/>
            <a:ext cx="79148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Lähde: </a:t>
            </a:r>
            <a:r>
              <a:rPr lang="fi-FI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Woltin</a:t>
            </a:r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oma www-sivu, </a:t>
            </a:r>
            <a:r>
              <a:rPr lang="fi-FI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https://explore.wolt.com/en/fin/about</a:t>
            </a:r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LID4096" sz="2000" b="1" dirty="0"/>
          </a:p>
        </p:txBody>
      </p:sp>
    </p:spTree>
    <p:extLst>
      <p:ext uri="{BB962C8B-B14F-4D97-AF65-F5344CB8AC3E}">
        <p14:creationId xmlns:p14="http://schemas.microsoft.com/office/powerpoint/2010/main" val="242494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Woltin</a:t>
            </a:r>
            <a:r>
              <a:rPr lang="fi-FI" dirty="0"/>
              <a:t> historia pähkinänkuoressa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1" y="1052736"/>
            <a:ext cx="8424166" cy="3989244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2018: 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Kroatia, </a:t>
            </a:r>
            <a:r>
              <a:rPr lang="fi-FI" b="0" dirty="0" err="1">
                <a:latin typeface="Georgia" panose="02040502050405020303" pitchFamily="18" charset="0"/>
              </a:rPr>
              <a:t>Tsekki</a:t>
            </a:r>
            <a:r>
              <a:rPr lang="fi-FI" b="0" dirty="0">
                <a:latin typeface="Georgia" panose="02040502050405020303" pitchFamily="18" charset="0"/>
              </a:rPr>
              <a:t>, Norja, Unkari, Georgia, Israel,  Puola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Kolmas merkittävä (27M€) rahoituskierros</a:t>
            </a:r>
          </a:p>
          <a:p>
            <a:pPr marL="580500" lvl="1" indent="-342900">
              <a:buFontTx/>
              <a:buChar char="-"/>
            </a:pPr>
            <a:r>
              <a:rPr lang="fi-FI" dirty="0">
                <a:latin typeface="Georgia" panose="02040502050405020303" pitchFamily="18" charset="0"/>
              </a:rPr>
              <a:t>223 työntekijää</a:t>
            </a:r>
            <a:endParaRPr lang="fi-FI" b="0" dirty="0">
              <a:latin typeface="Georgia" panose="02040502050405020303" pitchFamily="18" charset="0"/>
            </a:endParaRPr>
          </a:p>
          <a:p>
            <a:pPr marL="342900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2019: 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Serbia, Kreikka, </a:t>
            </a:r>
            <a:r>
              <a:rPr lang="fi-FI" b="0" dirty="0" err="1">
                <a:latin typeface="Georgia" panose="02040502050405020303" pitchFamily="18" charset="0"/>
              </a:rPr>
              <a:t>Azerbaijan</a:t>
            </a:r>
            <a:r>
              <a:rPr lang="fi-FI" b="0" dirty="0">
                <a:latin typeface="Georgia" panose="02040502050405020303" pitchFamily="18" charset="0"/>
              </a:rPr>
              <a:t>, Slovakia, Slovenia, </a:t>
            </a:r>
            <a:r>
              <a:rPr lang="fi-FI" b="0" dirty="0" err="1">
                <a:latin typeface="Georgia" panose="02040502050405020303" pitchFamily="18" charset="0"/>
              </a:rPr>
              <a:t>Kazahkstan</a:t>
            </a:r>
            <a:endParaRPr lang="fi-FI" b="0" dirty="0">
              <a:latin typeface="Georgia" panose="02040502050405020303" pitchFamily="18" charset="0"/>
            </a:endParaRP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neljäs merkittävä (115M€) rahoituskierros</a:t>
            </a:r>
          </a:p>
          <a:p>
            <a:pPr marL="580500" lvl="1" indent="-342900">
              <a:buFontTx/>
              <a:buChar char="-"/>
            </a:pPr>
            <a:r>
              <a:rPr lang="fi-FI" dirty="0">
                <a:latin typeface="Georgia" panose="02040502050405020303" pitchFamily="18" charset="0"/>
              </a:rPr>
              <a:t>Noin 600 työntekijää</a:t>
            </a:r>
            <a:endParaRPr lang="fi-FI" b="0" dirty="0">
              <a:latin typeface="Georgia" panose="02040502050405020303" pitchFamily="18" charset="0"/>
            </a:endParaRPr>
          </a:p>
          <a:p>
            <a:pPr marL="342900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2020: 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Kypros, Malta, Japani, Saksa</a:t>
            </a:r>
          </a:p>
          <a:p>
            <a:pPr marL="580500" lvl="1" indent="-342900">
              <a:buFontTx/>
              <a:buChar char="-"/>
            </a:pPr>
            <a:r>
              <a:rPr lang="fi-FI" dirty="0">
                <a:latin typeface="Georgia" panose="02040502050405020303" pitchFamily="18" charset="0"/>
              </a:rPr>
              <a:t>Tuotevalikoimaan muutakin kuin (ravintola)ruokaa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100M€ lisärahoitus</a:t>
            </a:r>
          </a:p>
          <a:p>
            <a:pPr marL="580500" lvl="1" indent="-342900">
              <a:buFontTx/>
              <a:buChar char="-"/>
            </a:pPr>
            <a:r>
              <a:rPr lang="fi-FI" dirty="0">
                <a:latin typeface="Georgia" panose="02040502050405020303" pitchFamily="18" charset="0"/>
              </a:rPr>
              <a:t>&gt;1 400 työntekijää</a:t>
            </a:r>
            <a:endParaRPr lang="fi-FI" b="0" dirty="0">
              <a:latin typeface="Georgia" panose="02040502050405020303" pitchFamily="18" charset="0"/>
            </a:endParaRPr>
          </a:p>
          <a:p>
            <a:pPr marL="342900" indent="-342900">
              <a:buFontTx/>
              <a:buChar char="-"/>
            </a:pPr>
            <a:endParaRPr lang="fi-FI" b="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1D680-6550-5E89-B697-2D9AEBE0C14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5</a:t>
            </a:fld>
            <a:endParaRPr lang="en-US" altLang="fi-FI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0018A0-8334-7A26-37BF-79ED8CAEEBC4}"/>
              </a:ext>
            </a:extLst>
          </p:cNvPr>
          <p:cNvSpPr txBox="1"/>
          <p:nvPr/>
        </p:nvSpPr>
        <p:spPr>
          <a:xfrm>
            <a:off x="1251152" y="6347775"/>
            <a:ext cx="79148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Lähde: </a:t>
            </a:r>
            <a:r>
              <a:rPr lang="fi-FI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Woltin</a:t>
            </a:r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oma www-sivu, </a:t>
            </a:r>
            <a:r>
              <a:rPr lang="fi-FI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https://explore.wolt.com/en/fin/about</a:t>
            </a:r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LID4096" sz="2000" b="1" dirty="0"/>
          </a:p>
        </p:txBody>
      </p:sp>
    </p:spTree>
    <p:extLst>
      <p:ext uri="{BB962C8B-B14F-4D97-AF65-F5344CB8AC3E}">
        <p14:creationId xmlns:p14="http://schemas.microsoft.com/office/powerpoint/2010/main" val="392961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Woltin</a:t>
            </a:r>
            <a:r>
              <a:rPr lang="fi-FI" dirty="0"/>
              <a:t> historia pähkinänkuoressa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1" y="1052736"/>
            <a:ext cx="8424166" cy="3989244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2021: 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Yrityskauppa </a:t>
            </a:r>
            <a:r>
              <a:rPr lang="fi-FI" b="0" dirty="0" err="1">
                <a:latin typeface="Georgia" panose="02040502050405020303" pitchFamily="18" charset="0"/>
              </a:rPr>
              <a:t>DoorDashin</a:t>
            </a:r>
            <a:r>
              <a:rPr lang="fi-FI" b="0" dirty="0">
                <a:latin typeface="Georgia" panose="02040502050405020303" pitchFamily="18" charset="0"/>
              </a:rPr>
              <a:t> kanssa: alustava sopimus</a:t>
            </a:r>
          </a:p>
          <a:p>
            <a:pPr marL="580500" lvl="1" indent="-342900">
              <a:buFontTx/>
              <a:buChar char="-"/>
            </a:pPr>
            <a:r>
              <a:rPr lang="fi-FI" dirty="0">
                <a:latin typeface="Georgia" panose="02040502050405020303" pitchFamily="18" charset="0"/>
              </a:rPr>
              <a:t>Noin 3 500 työntekijää</a:t>
            </a:r>
            <a:endParaRPr lang="fi-FI" b="0" dirty="0">
              <a:latin typeface="Georgia" panose="02040502050405020303" pitchFamily="18" charset="0"/>
            </a:endParaRPr>
          </a:p>
          <a:p>
            <a:pPr marL="342900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2022: </a:t>
            </a:r>
          </a:p>
          <a:p>
            <a:pPr marL="580500" lvl="1" indent="-342900">
              <a:buFontTx/>
              <a:buChar char="-"/>
            </a:pPr>
            <a:r>
              <a:rPr lang="fi-FI" b="0" dirty="0">
                <a:latin typeface="Georgia" panose="02040502050405020303" pitchFamily="18" charset="0"/>
              </a:rPr>
              <a:t>Yrityskauppa saatetaan loppuun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1D680-6550-5E89-B697-2D9AEBE0C14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6</a:t>
            </a:fld>
            <a:endParaRPr lang="en-US" altLang="fi-FI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BD5A3C-2CAB-3227-98F5-D52275075C14}"/>
              </a:ext>
            </a:extLst>
          </p:cNvPr>
          <p:cNvSpPr txBox="1"/>
          <p:nvPr/>
        </p:nvSpPr>
        <p:spPr>
          <a:xfrm>
            <a:off x="755576" y="5185997"/>
            <a:ext cx="79148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Lähde: </a:t>
            </a:r>
            <a:r>
              <a:rPr lang="fi-FI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Woltin</a:t>
            </a:r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oma www-sivu, </a:t>
            </a:r>
            <a:r>
              <a:rPr lang="fi-FI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https://explore.wolt.com/en/fin/about</a:t>
            </a:r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LID4096" sz="2000" b="1" dirty="0"/>
          </a:p>
        </p:txBody>
      </p:sp>
    </p:spTree>
    <p:extLst>
      <p:ext uri="{BB962C8B-B14F-4D97-AF65-F5344CB8AC3E}">
        <p14:creationId xmlns:p14="http://schemas.microsoft.com/office/powerpoint/2010/main" val="308223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675686" cy="1195798"/>
          </a:xfrm>
        </p:spPr>
        <p:txBody>
          <a:bodyPr/>
          <a:lstStyle/>
          <a:p>
            <a:r>
              <a:rPr lang="fi-FI" dirty="0" err="1"/>
              <a:t>Wolt</a:t>
            </a:r>
            <a:r>
              <a:rPr lang="fi-FI" dirty="0"/>
              <a:t> muutamin taloudellisin tunnusluvuin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1D680-6550-5E89-B697-2D9AEBE0C14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7</a:t>
            </a:fld>
            <a:endParaRPr lang="en-US" altLang="fi-FI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41BD69-5731-50C7-B982-55B2163B807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LID4096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E4D8955-C7BA-76AE-BBB6-A3148216E6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139100"/>
              </p:ext>
            </p:extLst>
          </p:nvPr>
        </p:nvGraphicFramePr>
        <p:xfrm>
          <a:off x="827584" y="1412776"/>
          <a:ext cx="784810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0F9C50C-5576-0A09-367E-C9518CEF3707}"/>
              </a:ext>
            </a:extLst>
          </p:cNvPr>
          <p:cNvSpPr txBox="1"/>
          <p:nvPr/>
        </p:nvSpPr>
        <p:spPr>
          <a:xfrm>
            <a:off x="2195736" y="6200518"/>
            <a:ext cx="79148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Lähde: Kauppalehti, tilinpäätöstiedot</a:t>
            </a:r>
          </a:p>
          <a:p>
            <a:endParaRPr lang="LID4096" sz="2000" b="1" dirty="0"/>
          </a:p>
        </p:txBody>
      </p:sp>
    </p:spTree>
    <p:extLst>
      <p:ext uri="{BB962C8B-B14F-4D97-AF65-F5344CB8AC3E}">
        <p14:creationId xmlns:p14="http://schemas.microsoft.com/office/powerpoint/2010/main" val="569828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Miksi käsitellä </a:t>
            </a:r>
            <a:r>
              <a:rPr lang="fi-FI" dirty="0" err="1"/>
              <a:t>Woltia</a:t>
            </a:r>
            <a:r>
              <a:rPr lang="fi-FI" dirty="0"/>
              <a:t> yhteiskuntavastuun näkökulmasta?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340768"/>
            <a:ext cx="8424166" cy="3989244"/>
          </a:xfrm>
        </p:spPr>
        <p:txBody>
          <a:bodyPr/>
          <a:lstStyle/>
          <a:p>
            <a:pPr marL="342900" indent="-342900">
              <a:buFontTx/>
              <a:buChar char="-"/>
            </a:pPr>
            <a:endParaRPr lang="fi-FI" b="0" dirty="0">
              <a:latin typeface="Georgia" panose="02040502050405020303" pitchFamily="18" charset="0"/>
            </a:endParaRPr>
          </a:p>
          <a:p>
            <a:r>
              <a:rPr lang="fi-FI" b="0" dirty="0" err="1">
                <a:latin typeface="Georgia" panose="02040502050405020303" pitchFamily="18" charset="0"/>
              </a:rPr>
              <a:t>Wolt</a:t>
            </a:r>
            <a:r>
              <a:rPr lang="fi-FI" b="0" dirty="0">
                <a:latin typeface="Georgia" panose="02040502050405020303" pitchFamily="18" charset="0"/>
              </a:rPr>
              <a:t> on</a:t>
            </a:r>
          </a:p>
          <a:p>
            <a:pPr marL="342900" indent="-342900">
              <a:buFontTx/>
              <a:buChar char="-"/>
            </a:pPr>
            <a:endParaRPr lang="fi-FI" b="0" dirty="0">
              <a:latin typeface="Georgia" panose="02040502050405020303" pitchFamily="18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fi-FI" b="0" dirty="0">
                <a:latin typeface="Georgia" panose="02040502050405020303" pitchFamily="18" charset="0"/>
              </a:rPr>
              <a:t>yhtäältä suomalainen alustatalouden menestystarina ja toisaalta</a:t>
            </a:r>
          </a:p>
          <a:p>
            <a:pPr marL="457200" indent="-457200">
              <a:buAutoNum type="arabicPeriod"/>
            </a:pPr>
            <a:r>
              <a:rPr lang="fi-FI" b="0" dirty="0">
                <a:latin typeface="Georgia" panose="02040502050405020303" pitchFamily="18" charset="0"/>
              </a:rPr>
              <a:t>esimerkki ilmiön moniulotteisuudesta ja -mutkaisuudesta</a:t>
            </a:r>
          </a:p>
          <a:p>
            <a:pPr marL="342900" indent="-342900">
              <a:buFontTx/>
              <a:buChar char="-"/>
            </a:pPr>
            <a:endParaRPr lang="fi-FI" b="0" dirty="0">
              <a:latin typeface="Georgia" panose="02040502050405020303" pitchFamily="18" charset="0"/>
            </a:endParaRPr>
          </a:p>
          <a:p>
            <a:pPr marL="342900" indent="-342900">
              <a:buFontTx/>
              <a:buChar char="-"/>
            </a:pPr>
            <a:endParaRPr lang="fi-FI" b="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1D680-6550-5E89-B697-2D9AEBE0C14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8</a:t>
            </a:fld>
            <a:endParaRPr lang="en-US" alt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D5278-19C3-90F4-2255-890A64C73F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Roolipeli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2D4B-68B6-18C9-2B8C-35CA4D471ED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8313" y="1268760"/>
            <a:ext cx="8207374" cy="3989244"/>
          </a:xfrm>
        </p:spPr>
        <p:txBody>
          <a:bodyPr/>
          <a:lstStyle/>
          <a:p>
            <a:r>
              <a:rPr lang="en-US" sz="2000" dirty="0" err="1">
                <a:latin typeface="Georgia" panose="02040502050405020303" pitchFamily="18" charset="0"/>
              </a:rPr>
              <a:t>Roolit</a:t>
            </a:r>
            <a:r>
              <a:rPr lang="en-US" sz="2000" dirty="0">
                <a:latin typeface="Georgia" panose="02040502050405020303" pitchFamily="18" charset="0"/>
              </a:rPr>
              <a:t>: </a:t>
            </a:r>
            <a:r>
              <a:rPr lang="en-US" sz="2000" dirty="0" err="1">
                <a:latin typeface="Georgia" panose="02040502050405020303" pitchFamily="18" charset="0"/>
              </a:rPr>
              <a:t>Asiakas</a:t>
            </a:r>
            <a:r>
              <a:rPr lang="en-US" sz="2000" dirty="0">
                <a:latin typeface="Georgia" panose="02040502050405020303" pitchFamily="18" charset="0"/>
              </a:rPr>
              <a:t> (1), </a:t>
            </a:r>
            <a:r>
              <a:rPr lang="en-US" sz="2000" dirty="0" err="1">
                <a:latin typeface="Georgia" panose="02040502050405020303" pitchFamily="18" charset="0"/>
              </a:rPr>
              <a:t>Omistaja</a:t>
            </a:r>
            <a:r>
              <a:rPr lang="en-US" sz="2000" dirty="0">
                <a:latin typeface="Georgia" panose="02040502050405020303" pitchFamily="18" charset="0"/>
              </a:rPr>
              <a:t> (2), </a:t>
            </a:r>
            <a:r>
              <a:rPr lang="en-US" sz="2000" dirty="0" err="1">
                <a:latin typeface="Georgia" panose="02040502050405020303" pitchFamily="18" charset="0"/>
              </a:rPr>
              <a:t>Lähetti</a:t>
            </a:r>
            <a:r>
              <a:rPr lang="en-US" sz="2000" dirty="0">
                <a:latin typeface="Georgia" panose="02040502050405020303" pitchFamily="18" charset="0"/>
              </a:rPr>
              <a:t> (3) ja </a:t>
            </a:r>
            <a:r>
              <a:rPr lang="en-US" sz="2000" dirty="0" err="1">
                <a:latin typeface="Georgia" panose="02040502050405020303" pitchFamily="18" charset="0"/>
              </a:rPr>
              <a:t>Viranomainen</a:t>
            </a:r>
            <a:r>
              <a:rPr lang="en-US" sz="2000" dirty="0">
                <a:latin typeface="Georgia" panose="02040502050405020303" pitchFamily="18" charset="0"/>
              </a:rPr>
              <a:t> (4)</a:t>
            </a:r>
          </a:p>
          <a:p>
            <a:pPr marL="219600">
              <a:lnSpc>
                <a:spcPct val="107000"/>
              </a:lnSpc>
              <a:spcAft>
                <a:spcPts val="800"/>
              </a:spcAft>
            </a:pPr>
            <a:endParaRPr lang="fi-FI" sz="2000" kern="100" dirty="0"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19600">
              <a:lnSpc>
                <a:spcPct val="107000"/>
              </a:lnSpc>
              <a:spcAft>
                <a:spcPts val="800"/>
              </a:spcAft>
            </a:pPr>
            <a:r>
              <a:rPr lang="fi-FI" sz="2000" b="0" kern="100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4 hengen ryhmät, joissa opiskelijat valitsevat rooleista yhden. </a:t>
            </a:r>
          </a:p>
          <a:p>
            <a:pPr marL="219600">
              <a:lnSpc>
                <a:spcPct val="107000"/>
              </a:lnSpc>
              <a:spcAft>
                <a:spcPts val="800"/>
              </a:spcAft>
            </a:pPr>
            <a:r>
              <a:rPr lang="fi-FI" sz="2000" b="0" kern="100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Roolin valinta: luku 1,2,3,4</a:t>
            </a:r>
          </a:p>
          <a:p>
            <a:pPr marL="219600">
              <a:lnSpc>
                <a:spcPct val="107000"/>
              </a:lnSpc>
              <a:spcAft>
                <a:spcPts val="800"/>
              </a:spcAft>
            </a:pPr>
            <a:r>
              <a:rPr lang="fi-FI" sz="2000" b="0" kern="100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Sisäistä rooli </a:t>
            </a:r>
            <a:r>
              <a:rPr lang="fi-FI" sz="2000" b="0" kern="100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fi-FI" sz="2000" b="0" kern="100" dirty="0"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19600">
              <a:lnSpc>
                <a:spcPct val="107000"/>
              </a:lnSpc>
              <a:spcAft>
                <a:spcPts val="800"/>
              </a:spcAft>
            </a:pPr>
            <a:r>
              <a:rPr lang="fi-FI" sz="2000" b="0" kern="100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Keskustelukysymys: Miltä nykytilanne minusta näyttää? Onko minulla (roolihenkilöllä) haasteita/negatiivisia kokemuksia? (10 min)</a:t>
            </a:r>
            <a:endParaRPr lang="fi-FI" sz="2000" b="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53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endParaRPr lang="fi-FI" sz="20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EF303-6642-2EA1-1B4E-D26BCAF60AD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5CBCF4A1-B360-4911-8606-E2D47E7F3F1E}" type="slidenum">
              <a:rPr lang="en-US" altLang="fi-FI" smtClean="0"/>
              <a:pPr>
                <a:defRPr/>
              </a:pPr>
              <a:t>9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595758167"/>
      </p:ext>
    </p:extLst>
  </p:cSld>
  <p:clrMapOvr>
    <a:masterClrMapping/>
  </p:clrMapOvr>
</p:sld>
</file>

<file path=ppt/theme/theme1.xml><?xml version="1.0" encoding="utf-8"?>
<a:theme xmlns:a="http://schemas.openxmlformats.org/drawingml/2006/main" name="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9" id="{9AAF7E17-9A01-4424-A2D3-6839001CDFFE}" vid="{4F4A11EA-D697-4407-92C1-24826C6B62A3}"/>
    </a:ext>
  </a:extLst>
</a:theme>
</file>

<file path=ppt/theme/theme2.xml><?xml version="1.0" encoding="utf-8"?>
<a:theme xmlns:a="http://schemas.openxmlformats.org/drawingml/2006/main" name="1_Aalto University">
  <a:themeElements>
    <a:clrScheme name="Aalto-yliopisto">
      <a:dk1>
        <a:sysClr val="windowText" lastClr="000000"/>
      </a:dk1>
      <a:lt1>
        <a:sysClr val="window" lastClr="FFFFFF"/>
      </a:lt1>
      <a:dk2>
        <a:srgbClr val="005EB8"/>
      </a:dk2>
      <a:lt2>
        <a:srgbClr val="8C857B"/>
      </a:lt2>
      <a:accent1>
        <a:srgbClr val="FFCD00"/>
      </a:accent1>
      <a:accent2>
        <a:srgbClr val="EF3340"/>
      </a:accent2>
      <a:accent3>
        <a:srgbClr val="005EB8"/>
      </a:accent3>
      <a:accent4>
        <a:srgbClr val="8C857B"/>
      </a:accent4>
      <a:accent5>
        <a:srgbClr val="7D55C7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3" id="{6D32AF40-3D2D-41F9-A29D-FD094D788296}" vid="{5E902124-47C2-40CF-8377-D0377EEBF5A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 pohja BIZ</Template>
  <TotalTime>0</TotalTime>
  <Words>1085</Words>
  <Application>Microsoft Office PowerPoint</Application>
  <PresentationFormat>On-screen Show (4:3)</PresentationFormat>
  <Paragraphs>177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Georgia</vt:lpstr>
      <vt:lpstr>Lucida Grande</vt:lpstr>
      <vt:lpstr>Times New Roman</vt:lpstr>
      <vt:lpstr>Aalto University</vt:lpstr>
      <vt:lpstr>1_Aalto University</vt:lpstr>
      <vt:lpstr>Wolt –  Better Business Better Society case 4.9.2023</vt:lpstr>
      <vt:lpstr>Wolt-case harjoitus</vt:lpstr>
      <vt:lpstr>Mitä Wolt tekee?</vt:lpstr>
      <vt:lpstr>Woltin historia pähkinänkuoressa </vt:lpstr>
      <vt:lpstr>Woltin historia pähkinänkuoressa </vt:lpstr>
      <vt:lpstr>Woltin historia pähkinänkuoressa </vt:lpstr>
      <vt:lpstr>Wolt muutamin taloudellisin tunnusluvuin</vt:lpstr>
      <vt:lpstr>Miksi käsitellä Woltia yhteiskuntavastuun näkökulmasta? </vt:lpstr>
      <vt:lpstr>Roolipeli</vt:lpstr>
      <vt:lpstr>Roolien materiaalit </vt:lpstr>
      <vt:lpstr>Roolien materiaalit </vt:lpstr>
      <vt:lpstr>NYT PELATAAN</vt:lpstr>
      <vt:lpstr>Näkemyksiä</vt:lpstr>
      <vt:lpstr>Näkemyksiä</vt:lpstr>
      <vt:lpstr>Näkemyksiä</vt:lpstr>
      <vt:lpstr>Näkemyksiä</vt:lpstr>
      <vt:lpstr>Peli jatkuu..</vt:lpstr>
      <vt:lpstr>NYT PELATAAN</vt:lpstr>
      <vt:lpstr>Parannusehdotuksia?</vt:lpstr>
      <vt:lpstr>Mitä hyvää ja huonoa ehdotuksissa on? </vt:lpstr>
    </vt:vector>
  </TitlesOfParts>
  <Company>HKKK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Tutkielmatyöskentely 2002</dc:title>
  <dc:creator>ikaheimo</dc:creator>
  <cp:lastModifiedBy>Otto Toivanen</cp:lastModifiedBy>
  <cp:revision>263</cp:revision>
  <cp:lastPrinted>2019-10-28T07:50:53Z</cp:lastPrinted>
  <dcterms:created xsi:type="dcterms:W3CDTF">2002-01-14T09:08:57Z</dcterms:created>
  <dcterms:modified xsi:type="dcterms:W3CDTF">2023-09-04T08:46:14Z</dcterms:modified>
</cp:coreProperties>
</file>