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342" r:id="rId3"/>
    <p:sldId id="333" r:id="rId4"/>
    <p:sldId id="343" r:id="rId5"/>
    <p:sldId id="344" r:id="rId6"/>
    <p:sldId id="310" r:id="rId7"/>
    <p:sldId id="345" r:id="rId8"/>
    <p:sldId id="346" r:id="rId9"/>
    <p:sldId id="347" r:id="rId10"/>
    <p:sldId id="348" r:id="rId11"/>
    <p:sldId id="317" r:id="rId12"/>
    <p:sldId id="314" r:id="rId13"/>
    <p:sldId id="338" r:id="rId14"/>
    <p:sldId id="339" r:id="rId15"/>
    <p:sldId id="335" r:id="rId16"/>
    <p:sldId id="340" r:id="rId17"/>
    <p:sldId id="341" r:id="rId18"/>
    <p:sldId id="258" r:id="rId19"/>
    <p:sldId id="336" r:id="rId20"/>
    <p:sldId id="320" r:id="rId21"/>
    <p:sldId id="321" r:id="rId22"/>
    <p:sldId id="322" r:id="rId23"/>
    <p:sldId id="323" r:id="rId24"/>
    <p:sldId id="324" r:id="rId25"/>
    <p:sldId id="349" r:id="rId26"/>
    <p:sldId id="332" r:id="rId27"/>
    <p:sldId id="331" r:id="rId28"/>
    <p:sldId id="325" r:id="rId29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363B"/>
    <a:srgbClr val="00965E"/>
    <a:srgbClr val="EE353B"/>
    <a:srgbClr val="FF0000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4" autoAdjust="0"/>
    <p:restoredTop sz="80096" autoAdjust="0"/>
  </p:normalViewPr>
  <p:slideViewPr>
    <p:cSldViewPr snapToGrid="0" snapToObjects="1">
      <p:cViewPr varScale="1">
        <p:scale>
          <a:sx n="145" d="100"/>
          <a:sy n="145" d="100"/>
        </p:scale>
        <p:origin x="140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Marginal product of labor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FI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xVal>
            <c:numRef>
              <c:f>Sheet4!$A$1:$A$12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xVal>
          <c:yVal>
            <c:numRef>
              <c:f>Sheet4!$B$1:$B$12</c:f>
              <c:numCache>
                <c:formatCode>General</c:formatCode>
                <c:ptCount val="12"/>
                <c:pt idx="0">
                  <c:v>25</c:v>
                </c:pt>
                <c:pt idx="1">
                  <c:v>22</c:v>
                </c:pt>
                <c:pt idx="2">
                  <c:v>21</c:v>
                </c:pt>
                <c:pt idx="3">
                  <c:v>19</c:v>
                </c:pt>
                <c:pt idx="4">
                  <c:v>16</c:v>
                </c:pt>
                <c:pt idx="5">
                  <c:v>13</c:v>
                </c:pt>
                <c:pt idx="6">
                  <c:v>12</c:v>
                </c:pt>
                <c:pt idx="7">
                  <c:v>10</c:v>
                </c:pt>
                <c:pt idx="8">
                  <c:v>8</c:v>
                </c:pt>
                <c:pt idx="9">
                  <c:v>5</c:v>
                </c:pt>
                <c:pt idx="10">
                  <c:v>2</c:v>
                </c:pt>
                <c:pt idx="11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76-A347-9DA0-C0F3FA897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5589936"/>
        <c:axId val="1305591664"/>
      </c:scatterChart>
      <c:valAx>
        <c:axId val="1305589936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working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305591664"/>
        <c:crosses val="autoZero"/>
        <c:crossBetween val="midCat"/>
      </c:valAx>
      <c:valAx>
        <c:axId val="130559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aseline="0"/>
                  <a:t>marginal product</a:t>
                </a:r>
                <a:endParaRPr lang="en-GB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3055899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49782079992295E-2"/>
          <c:y val="2.7963847615282401E-2"/>
          <c:w val="0.90772664884779308"/>
          <c:h val="0.9080055788005578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Sheet1!$A$1:$A$13</c:f>
              <c:numCache>
                <c:formatCode>General</c:formatCode>
                <c:ptCount val="13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</c:numCache>
            </c:numRef>
          </c:xVal>
          <c:yVal>
            <c:numRef>
              <c:f>Sheet1!$B$1:$B$13</c:f>
              <c:numCache>
                <c:formatCode>General</c:formatCode>
                <c:ptCount val="13"/>
                <c:pt idx="0">
                  <c:v>0</c:v>
                </c:pt>
                <c:pt idx="1">
                  <c:v>25</c:v>
                </c:pt>
                <c:pt idx="2">
                  <c:v>47</c:v>
                </c:pt>
                <c:pt idx="3">
                  <c:v>68</c:v>
                </c:pt>
                <c:pt idx="4">
                  <c:v>87</c:v>
                </c:pt>
                <c:pt idx="5">
                  <c:v>103</c:v>
                </c:pt>
                <c:pt idx="6">
                  <c:v>116</c:v>
                </c:pt>
                <c:pt idx="7">
                  <c:v>128</c:v>
                </c:pt>
                <c:pt idx="8">
                  <c:v>138</c:v>
                </c:pt>
                <c:pt idx="9">
                  <c:v>146</c:v>
                </c:pt>
                <c:pt idx="10">
                  <c:v>151</c:v>
                </c:pt>
                <c:pt idx="11">
                  <c:v>153</c:v>
                </c:pt>
                <c:pt idx="12">
                  <c:v>154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E9-A94D-9C18-BE585C33B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1017504"/>
        <c:axId val="1261211632"/>
      </c:scatterChart>
      <c:valAx>
        <c:axId val="1261017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261211632"/>
        <c:crosses val="autoZero"/>
        <c:crossBetween val="midCat"/>
      </c:valAx>
      <c:valAx>
        <c:axId val="126121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12610175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n>
            <a:solidFill>
              <a:schemeClr val="tx1"/>
            </a:solidFill>
          </a:ln>
        </a:defRPr>
      </a:pPr>
      <a:endParaRPr lang="en-FI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400" dirty="0"/>
              <a:t>Feasible Frontier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Sheet8!$A$1:$A$25</c:f>
              <c:numCache>
                <c:formatCode>General</c:formatCode>
                <c:ptCount val="2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</c:numCache>
            </c:numRef>
          </c:cat>
          <c:val>
            <c:numRef>
              <c:f>Sheet8!$B$1:$B$25</c:f>
              <c:numCache>
                <c:formatCode>General</c:formatCode>
                <c:ptCount val="25"/>
                <c:pt idx="0">
                  <c:v>154</c:v>
                </c:pt>
                <c:pt idx="1">
                  <c:v>154</c:v>
                </c:pt>
                <c:pt idx="2">
                  <c:v>154</c:v>
                </c:pt>
                <c:pt idx="3">
                  <c:v>154</c:v>
                </c:pt>
                <c:pt idx="4">
                  <c:v>154</c:v>
                </c:pt>
                <c:pt idx="5">
                  <c:v>154</c:v>
                </c:pt>
                <c:pt idx="6">
                  <c:v>154</c:v>
                </c:pt>
                <c:pt idx="7">
                  <c:v>154</c:v>
                </c:pt>
                <c:pt idx="8">
                  <c:v>154</c:v>
                </c:pt>
                <c:pt idx="9">
                  <c:v>154</c:v>
                </c:pt>
                <c:pt idx="10">
                  <c:v>154</c:v>
                </c:pt>
                <c:pt idx="11">
                  <c:v>154</c:v>
                </c:pt>
                <c:pt idx="12">
                  <c:v>154</c:v>
                </c:pt>
                <c:pt idx="13">
                  <c:v>153</c:v>
                </c:pt>
                <c:pt idx="14">
                  <c:v>151</c:v>
                </c:pt>
                <c:pt idx="15">
                  <c:v>146</c:v>
                </c:pt>
                <c:pt idx="16">
                  <c:v>138</c:v>
                </c:pt>
                <c:pt idx="17">
                  <c:v>128</c:v>
                </c:pt>
                <c:pt idx="18">
                  <c:v>116</c:v>
                </c:pt>
                <c:pt idx="19">
                  <c:v>103</c:v>
                </c:pt>
                <c:pt idx="20">
                  <c:v>87</c:v>
                </c:pt>
                <c:pt idx="21">
                  <c:v>68</c:v>
                </c:pt>
                <c:pt idx="22">
                  <c:v>47</c:v>
                </c:pt>
                <c:pt idx="23">
                  <c:v>25</c:v>
                </c:pt>
                <c:pt idx="2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02-574F-9760-79459AD42A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866369760"/>
        <c:axId val="864145024"/>
      </c:lineChart>
      <c:catAx>
        <c:axId val="866369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Leisure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864145024"/>
        <c:crosses val="autoZero"/>
        <c:auto val="1"/>
        <c:lblAlgn val="ctr"/>
        <c:lblOffset val="100"/>
        <c:noMultiLvlLbl val="0"/>
      </c:catAx>
      <c:valAx>
        <c:axId val="86414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Wheat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86636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Indifference curve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Sheet7!$A$1:$A$13</c:f>
              <c:numCache>
                <c:formatCode>General</c:formatCode>
                <c:ptCount val="13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</c:numCache>
            </c:numRef>
          </c:cat>
          <c:val>
            <c:numRef>
              <c:f>Sheet7!$B$1:$B$13</c:f>
              <c:numCache>
                <c:formatCode>General</c:formatCode>
                <c:ptCount val="13"/>
                <c:pt idx="0">
                  <c:v>175</c:v>
                </c:pt>
                <c:pt idx="1">
                  <c:v>153</c:v>
                </c:pt>
                <c:pt idx="2">
                  <c:v>133</c:v>
                </c:pt>
                <c:pt idx="3">
                  <c:v>115</c:v>
                </c:pt>
                <c:pt idx="4">
                  <c:v>100</c:v>
                </c:pt>
                <c:pt idx="5">
                  <c:v>90</c:v>
                </c:pt>
                <c:pt idx="6">
                  <c:v>83</c:v>
                </c:pt>
                <c:pt idx="7">
                  <c:v>77</c:v>
                </c:pt>
                <c:pt idx="8">
                  <c:v>73</c:v>
                </c:pt>
                <c:pt idx="9">
                  <c:v>70</c:v>
                </c:pt>
                <c:pt idx="10">
                  <c:v>68</c:v>
                </c:pt>
                <c:pt idx="11">
                  <c:v>67</c:v>
                </c:pt>
                <c:pt idx="12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6E-C346-935F-0C6D9DE5CB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round/>
            </a:ln>
            <a:effectLst/>
          </c:spPr>
        </c:dropLines>
        <c:smooth val="0"/>
        <c:axId val="869190928"/>
        <c:axId val="868309184"/>
      </c:lineChart>
      <c:catAx>
        <c:axId val="869190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Leisure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868309184"/>
        <c:crosses val="autoZero"/>
        <c:auto val="1"/>
        <c:lblAlgn val="ctr"/>
        <c:lblOffset val="100"/>
        <c:noMultiLvlLbl val="0"/>
      </c:catAx>
      <c:valAx>
        <c:axId val="8683091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Wheat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869190928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Optimal</a:t>
            </a:r>
            <a:r>
              <a:rPr lang="en-GB" baseline="0" dirty="0"/>
              <a:t> choice</a:t>
            </a:r>
            <a:endParaRPr lang="en-GB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FI"/>
        </a:p>
      </c:txPr>
    </c:title>
    <c:autoTitleDeleted val="0"/>
    <c:plotArea>
      <c:layout>
        <c:manualLayout>
          <c:layoutTarget val="inner"/>
          <c:xMode val="edge"/>
          <c:yMode val="edge"/>
          <c:x val="0.13813888888888889"/>
          <c:y val="7.3581427321584805E-2"/>
          <c:w val="0.86186111111111108"/>
          <c:h val="0.83833317710286215"/>
        </c:manualLayout>
      </c:layout>
      <c:lineChart>
        <c:grouping val="standard"/>
        <c:varyColors val="0"/>
        <c:ser>
          <c:idx val="0"/>
          <c:order val="0"/>
          <c:spPr>
            <a:ln w="158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Sheet9!$A$1:$A$13</c:f>
              <c:numCache>
                <c:formatCode>General</c:formatCode>
                <c:ptCount val="13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</c:numCache>
            </c:numRef>
          </c:cat>
          <c:val>
            <c:numRef>
              <c:f>Sheet9!$B$1:$B$13</c:f>
              <c:numCache>
                <c:formatCode>General</c:formatCode>
                <c:ptCount val="13"/>
                <c:pt idx="0">
                  <c:v>154</c:v>
                </c:pt>
                <c:pt idx="1">
                  <c:v>153</c:v>
                </c:pt>
                <c:pt idx="2">
                  <c:v>151</c:v>
                </c:pt>
                <c:pt idx="3">
                  <c:v>146</c:v>
                </c:pt>
                <c:pt idx="4">
                  <c:v>138</c:v>
                </c:pt>
                <c:pt idx="5">
                  <c:v>128</c:v>
                </c:pt>
                <c:pt idx="6">
                  <c:v>116</c:v>
                </c:pt>
                <c:pt idx="7">
                  <c:v>103</c:v>
                </c:pt>
                <c:pt idx="8">
                  <c:v>87</c:v>
                </c:pt>
                <c:pt idx="9">
                  <c:v>68</c:v>
                </c:pt>
                <c:pt idx="10">
                  <c:v>47</c:v>
                </c:pt>
                <c:pt idx="11">
                  <c:v>25</c:v>
                </c:pt>
                <c:pt idx="1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66-2D44-8A0E-A49E3B143E06}"/>
            </c:ext>
          </c:extLst>
        </c:ser>
        <c:ser>
          <c:idx val="1"/>
          <c:order val="1"/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Sheet9!$A$1:$A$13</c:f>
              <c:numCache>
                <c:formatCode>General</c:formatCode>
                <c:ptCount val="13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</c:numCache>
            </c:numRef>
          </c:cat>
          <c:val>
            <c:numRef>
              <c:f>Sheet9!$C$1:$C$13</c:f>
              <c:numCache>
                <c:formatCode>General</c:formatCode>
                <c:ptCount val="13"/>
                <c:pt idx="0">
                  <c:v>200</c:v>
                </c:pt>
                <c:pt idx="1">
                  <c:v>180</c:v>
                </c:pt>
                <c:pt idx="2">
                  <c:v>164</c:v>
                </c:pt>
                <c:pt idx="3">
                  <c:v>150</c:v>
                </c:pt>
                <c:pt idx="4">
                  <c:v>138</c:v>
                </c:pt>
                <c:pt idx="5">
                  <c:v>130</c:v>
                </c:pt>
                <c:pt idx="6">
                  <c:v>124</c:v>
                </c:pt>
                <c:pt idx="7">
                  <c:v>120</c:v>
                </c:pt>
                <c:pt idx="8">
                  <c:v>118</c:v>
                </c:pt>
                <c:pt idx="9">
                  <c:v>116</c:v>
                </c:pt>
                <c:pt idx="10">
                  <c:v>115</c:v>
                </c:pt>
                <c:pt idx="11">
                  <c:v>114</c:v>
                </c:pt>
                <c:pt idx="12">
                  <c:v>114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66-2D44-8A0E-A49E3B143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8849360"/>
        <c:axId val="968851088"/>
      </c:lineChart>
      <c:catAx>
        <c:axId val="968849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Leisure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968851088"/>
        <c:crosses val="autoZero"/>
        <c:auto val="1"/>
        <c:lblAlgn val="ctr"/>
        <c:lblOffset val="100"/>
        <c:noMultiLvlLbl val="0"/>
      </c:catAx>
      <c:valAx>
        <c:axId val="968851088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Wheat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FI"/>
          </a:p>
        </c:txPr>
        <c:crossAx val="9688493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F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0.04834</cdr:x>
      <cdr:y>0.23651</cdr:y>
    </cdr:from>
    <cdr:to>
      <cdr:x>0.56634</cdr:x>
      <cdr:y>0.93558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28EBD8E7-99C5-16B0-03FF-66826AC384B7}"/>
            </a:ext>
          </a:extLst>
        </cdr:cNvPr>
        <cdr:cNvCxnSpPr/>
      </cdr:nvCxnSpPr>
      <cdr:spPr>
        <a:xfrm xmlns:a="http://schemas.openxmlformats.org/drawingml/2006/main" flipH="1">
          <a:off x="301136" y="1100527"/>
          <a:ext cx="3226777" cy="325286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B0F0"/>
          </a:solidFill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0.10056</cdr:x>
      <cdr:y>0.05339</cdr:y>
    </cdr:from>
    <cdr:to>
      <cdr:x>0.83028</cdr:x>
      <cdr:y>0.56381</cdr:y>
    </cdr:to>
    <cdr:cxnSp macro="">
      <cdr:nvCxnSpPr>
        <cdr:cNvPr id="13" name="Straight Connector 12">
          <a:extLst xmlns:a="http://schemas.openxmlformats.org/drawingml/2006/main">
            <a:ext uri="{FF2B5EF4-FFF2-40B4-BE49-F238E27FC236}">
              <a16:creationId xmlns:a16="http://schemas.microsoft.com/office/drawing/2014/main" id="{D43456DF-DC99-6DC3-5F14-F587AB942CCA}"/>
            </a:ext>
          </a:extLst>
        </cdr:cNvPr>
        <cdr:cNvCxnSpPr/>
      </cdr:nvCxnSpPr>
      <cdr:spPr>
        <a:xfrm xmlns:a="http://schemas.openxmlformats.org/drawingml/2006/main" flipV="1">
          <a:off x="626452" y="248435"/>
          <a:ext cx="4545622" cy="2375076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C00000"/>
          </a:solidFill>
        </a:ln>
      </cdr:spPr>
      <cdr:style>
        <a:lnRef xmlns:a="http://schemas.openxmlformats.org/drawingml/2006/main" idx="2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0.11609</cdr:x>
      <cdr:y>0.44146</cdr:y>
    </cdr:from>
    <cdr:to>
      <cdr:x>0.26288</cdr:x>
      <cdr:y>0.6423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A7BB4A29-5797-F86B-3FAE-800B00C34EDC}"/>
            </a:ext>
          </a:extLst>
        </cdr:cNvPr>
        <cdr:cNvSpPr txBox="1"/>
      </cdr:nvSpPr>
      <cdr:spPr>
        <a:xfrm xmlns:a="http://schemas.openxmlformats.org/drawingml/2006/main">
          <a:off x="723167" y="200994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dirty="0"/>
            <a:t>MP = slope of </a:t>
          </a:r>
        </a:p>
        <a:p xmlns:a="http://schemas.openxmlformats.org/drawingml/2006/main">
          <a:r>
            <a:rPr lang="en-GB" dirty="0"/>
            <a:t>tangent</a:t>
          </a:r>
        </a:p>
        <a:p xmlns:a="http://schemas.openxmlformats.org/drawingml/2006/main">
          <a:endParaRPr lang="en-FI" sz="1100" dirty="0"/>
        </a:p>
      </cdr:txBody>
    </cdr:sp>
  </cdr:relSizeAnchor>
  <cdr:relSizeAnchor xmlns:cdr="http://schemas.openxmlformats.org/drawingml/2006/chartDrawing">
    <cdr:from>
      <cdr:x>0.30708</cdr:x>
      <cdr:y>0.5</cdr:y>
    </cdr:from>
    <cdr:to>
      <cdr:x>0.45387</cdr:x>
      <cdr:y>0.70084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6D2EB831-5F08-5C8B-4503-23B962E9F5F8}"/>
            </a:ext>
          </a:extLst>
        </cdr:cNvPr>
        <cdr:cNvSpPr txBox="1"/>
      </cdr:nvSpPr>
      <cdr:spPr>
        <a:xfrm xmlns:a="http://schemas.openxmlformats.org/drawingml/2006/main">
          <a:off x="1912938" y="227647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FI" sz="1100" dirty="0"/>
            <a:t>AP = slope of ray </a:t>
          </a:r>
        </a:p>
        <a:p xmlns:a="http://schemas.openxmlformats.org/drawingml/2006/main">
          <a:r>
            <a:rPr lang="en-FI" sz="1100" dirty="0"/>
            <a:t>to origin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0.65605</cdr:x>
      <cdr:y>0.19686</cdr:y>
    </cdr:from>
    <cdr:to>
      <cdr:x>0.97336</cdr:x>
      <cdr:y>0.77057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FB1C5666-A316-C6BD-164C-B6F335F3031C}"/>
            </a:ext>
          </a:extLst>
        </cdr:cNvPr>
        <cdr:cNvCxnSpPr/>
      </cdr:nvCxnSpPr>
      <cdr:spPr>
        <a:xfrm xmlns:a="http://schemas.openxmlformats.org/drawingml/2006/main">
          <a:off x="4799135" y="540018"/>
          <a:ext cx="2321169" cy="1573823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FFC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0.81831</cdr:x>
      <cdr:y>0.16456</cdr:y>
    </cdr:from>
    <cdr:to>
      <cdr:x>0.94331</cdr:x>
      <cdr:y>0.4979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69DB098E-7869-139D-26F0-2DF083D86F4E}"/>
            </a:ext>
          </a:extLst>
        </cdr:cNvPr>
        <cdr:cNvSpPr txBox="1"/>
      </cdr:nvSpPr>
      <cdr:spPr>
        <a:xfrm xmlns:a="http://schemas.openxmlformats.org/drawingml/2006/main">
          <a:off x="5986096" y="4514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FI" sz="1100" dirty="0"/>
            <a:t>Not feasible</a:t>
          </a:r>
        </a:p>
      </cdr:txBody>
    </cdr:sp>
  </cdr:relSizeAnchor>
  <cdr:relSizeAnchor xmlns:cdr="http://schemas.openxmlformats.org/drawingml/2006/chartDrawing">
    <cdr:from>
      <cdr:x>0.80749</cdr:x>
      <cdr:y>0.37014</cdr:y>
    </cdr:from>
    <cdr:to>
      <cdr:x>0.93249</cdr:x>
      <cdr:y>0.70348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0E5C35AE-8894-C298-8293-AEB00D5048FD}"/>
            </a:ext>
          </a:extLst>
        </cdr:cNvPr>
        <cdr:cNvSpPr txBox="1"/>
      </cdr:nvSpPr>
      <cdr:spPr>
        <a:xfrm xmlns:a="http://schemas.openxmlformats.org/drawingml/2006/main">
          <a:off x="5906965" y="101537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FI" sz="1100" dirty="0"/>
            <a:t>-slope = MRT </a:t>
          </a:r>
        </a:p>
        <a:p xmlns:a="http://schemas.openxmlformats.org/drawingml/2006/main">
          <a:r>
            <a:rPr lang="en-GB" dirty="0"/>
            <a:t>a</a:t>
          </a:r>
          <a:r>
            <a:rPr lang="en-FI" dirty="0"/>
            <a:t>t 20 hours of leisure</a:t>
          </a:r>
          <a:endParaRPr lang="en-FI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0.24612</cdr:x>
      <cdr:y>0.67327</cdr:y>
    </cdr:from>
    <cdr:to>
      <cdr:x>0.44767</cdr:x>
      <cdr:y>0.88938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DA22003-B478-A488-85BA-69795301DA47}"/>
            </a:ext>
          </a:extLst>
        </cdr:cNvPr>
        <cdr:cNvSpPr txBox="1"/>
      </cdr:nvSpPr>
      <cdr:spPr>
        <a:xfrm xmlns:a="http://schemas.openxmlformats.org/drawingml/2006/main">
          <a:off x="1116623" y="284870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FI" sz="1100" dirty="0"/>
            <a:t>Worse than points on IC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0.17412</cdr:x>
      <cdr:y>0.1875</cdr:y>
    </cdr:from>
    <cdr:to>
      <cdr:x>0.94118</cdr:x>
      <cdr:y>0.61806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DE9C4FB-B5EF-769A-C5AE-CC6FF6301E18}"/>
            </a:ext>
          </a:extLst>
        </cdr:cNvPr>
        <cdr:cNvCxnSpPr/>
      </cdr:nvCxnSpPr>
      <cdr:spPr>
        <a:xfrm xmlns:a="http://schemas.openxmlformats.org/drawingml/2006/main">
          <a:off x="939800" y="1200150"/>
          <a:ext cx="4140200" cy="275590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0.83059</cdr:x>
      <cdr:y>0.53075</cdr:y>
    </cdr:from>
    <cdr:to>
      <cdr:x>1</cdr:x>
      <cdr:y>0.67361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95FFC4CD-3131-055F-75C0-C52205214047}"/>
            </a:ext>
          </a:extLst>
        </cdr:cNvPr>
        <cdr:cNvSpPr txBox="1"/>
      </cdr:nvSpPr>
      <cdr:spPr>
        <a:xfrm xmlns:a="http://schemas.openxmlformats.org/drawingml/2006/main">
          <a:off x="4483100" y="33972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/>
            <a:t>MRS</a:t>
          </a:r>
          <a:r>
            <a:rPr lang="en-GB" sz="1100" baseline="0"/>
            <a:t> =MRT</a:t>
          </a:r>
          <a:endParaRPr lang="en-GB" sz="1100"/>
        </a:p>
      </cdr:txBody>
    </cdr:sp>
  </cdr:relSizeAnchor>
  <cdr:relSizeAnchor xmlns:cdr="http://schemas.openxmlformats.org/drawingml/2006/chartDrawing">
    <cdr:from>
      <cdr:x>0.44</cdr:x>
      <cdr:y>0.34028</cdr:y>
    </cdr:from>
    <cdr:to>
      <cdr:x>0.44</cdr:x>
      <cdr:y>0.91369</cdr:y>
    </cdr:to>
    <cdr:cxnSp macro="">
      <cdr:nvCxnSpPr>
        <cdr:cNvPr id="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BCF9027F-0CC5-69D8-28EE-27C57587495A}"/>
            </a:ext>
          </a:extLst>
        </cdr:cNvPr>
        <cdr:cNvCxnSpPr/>
      </cdr:nvCxnSpPr>
      <cdr:spPr>
        <a:xfrm xmlns:a="http://schemas.openxmlformats.org/drawingml/2006/main">
          <a:off x="2374900" y="2178050"/>
          <a:ext cx="0" cy="36703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0.13412</cdr:x>
      <cdr:y>0.33036</cdr:y>
    </cdr:from>
    <cdr:to>
      <cdr:x>0.44</cdr:x>
      <cdr:y>0.33234</cdr:y>
    </cdr:to>
    <cdr:cxnSp macro="">
      <cdr:nvCxnSpPr>
        <cdr:cNvPr id="9" name="Straight Connector 8">
          <a:extLst xmlns:a="http://schemas.openxmlformats.org/drawingml/2006/main">
            <a:ext uri="{FF2B5EF4-FFF2-40B4-BE49-F238E27FC236}">
              <a16:creationId xmlns:a16="http://schemas.microsoft.com/office/drawing/2014/main" id="{FD619C0A-7953-4B34-CDE3-E9E37C48EABC}"/>
            </a:ext>
          </a:extLst>
        </cdr:cNvPr>
        <cdr:cNvCxnSpPr/>
      </cdr:nvCxnSpPr>
      <cdr:spPr>
        <a:xfrm xmlns:a="http://schemas.openxmlformats.org/drawingml/2006/main" flipH="1">
          <a:off x="723900" y="2114550"/>
          <a:ext cx="1651000" cy="127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0.16259</cdr:x>
      <cdr:y>0.1452</cdr:y>
    </cdr:from>
    <cdr:to>
      <cdr:x>0.96387</cdr:x>
      <cdr:y>0.65232</cdr:y>
    </cdr:to>
    <cdr:sp macro="" textlink="">
      <cdr:nvSpPr>
        <cdr:cNvPr id="5" name="Freeform 4">
          <a:extLst xmlns:a="http://schemas.openxmlformats.org/drawingml/2006/main">
            <a:ext uri="{FF2B5EF4-FFF2-40B4-BE49-F238E27FC236}">
              <a16:creationId xmlns:a16="http://schemas.microsoft.com/office/drawing/2014/main" id="{5CA3DA1B-C3BF-78C5-3551-C8504D256850}"/>
            </a:ext>
          </a:extLst>
        </cdr:cNvPr>
        <cdr:cNvSpPr/>
      </cdr:nvSpPr>
      <cdr:spPr>
        <a:xfrm xmlns:a="http://schemas.openxmlformats.org/drawingml/2006/main">
          <a:off x="658306" y="576487"/>
          <a:ext cx="3244361" cy="2013439"/>
        </a:xfrm>
        <a:custGeom xmlns:a="http://schemas.openxmlformats.org/drawingml/2006/main">
          <a:avLst/>
          <a:gdLst>
            <a:gd name="connsiteX0" fmla="*/ 0 w 3244361"/>
            <a:gd name="connsiteY0" fmla="*/ 0 h 2013439"/>
            <a:gd name="connsiteX1" fmla="*/ 1521069 w 3244361"/>
            <a:gd name="connsiteY1" fmla="*/ 1477108 h 2013439"/>
            <a:gd name="connsiteX2" fmla="*/ 3244361 w 3244361"/>
            <a:gd name="connsiteY2" fmla="*/ 2013439 h 2013439"/>
            <a:gd name="connsiteX3" fmla="*/ 3244361 w 3244361"/>
            <a:gd name="connsiteY3" fmla="*/ 2013439 h 2013439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3244361" h="2013439">
              <a:moveTo>
                <a:pt x="0" y="0"/>
              </a:moveTo>
              <a:cubicBezTo>
                <a:pt x="490171" y="570767"/>
                <a:pt x="980342" y="1141535"/>
                <a:pt x="1521069" y="1477108"/>
              </a:cubicBezTo>
              <a:cubicBezTo>
                <a:pt x="2061796" y="1812681"/>
                <a:pt x="3244361" y="2013439"/>
                <a:pt x="3244361" y="2013439"/>
              </a:cubicBezTo>
              <a:lnTo>
                <a:pt x="3244361" y="2013439"/>
              </a:lnTo>
            </a:path>
          </a:pathLst>
        </a:custGeom>
        <a:noFill xmlns:a="http://schemas.openxmlformats.org/drawingml/2006/main"/>
        <a:ln xmlns:a="http://schemas.openxmlformats.org/drawingml/2006/main">
          <a:solidFill>
            <a:srgbClr val="FFC000"/>
          </a:solidFill>
          <a:prstDash val="sysDot"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0.26465</cdr:x>
      <cdr:y>0.10977</cdr:y>
    </cdr:from>
    <cdr:to>
      <cdr:x>0.9921</cdr:x>
      <cdr:y>0.36444</cdr:y>
    </cdr:to>
    <cdr:sp macro="" textlink="">
      <cdr:nvSpPr>
        <cdr:cNvPr id="6" name="Freeform 5">
          <a:extLst xmlns:a="http://schemas.openxmlformats.org/drawingml/2006/main">
            <a:ext uri="{FF2B5EF4-FFF2-40B4-BE49-F238E27FC236}">
              <a16:creationId xmlns:a16="http://schemas.microsoft.com/office/drawing/2014/main" id="{13970F7F-7DD1-7920-79A9-D8FC313C9E3A}"/>
            </a:ext>
          </a:extLst>
        </cdr:cNvPr>
        <cdr:cNvSpPr/>
      </cdr:nvSpPr>
      <cdr:spPr>
        <a:xfrm xmlns:a="http://schemas.openxmlformats.org/drawingml/2006/main">
          <a:off x="1071544" y="435810"/>
          <a:ext cx="2945423" cy="1011116"/>
        </a:xfrm>
        <a:custGeom xmlns:a="http://schemas.openxmlformats.org/drawingml/2006/main">
          <a:avLst/>
          <a:gdLst>
            <a:gd name="connsiteX0" fmla="*/ 0 w 2945423"/>
            <a:gd name="connsiteY0" fmla="*/ 0 h 1011116"/>
            <a:gd name="connsiteX1" fmla="*/ 1019908 w 2945423"/>
            <a:gd name="connsiteY1" fmla="*/ 835270 h 1011116"/>
            <a:gd name="connsiteX2" fmla="*/ 2945423 w 2945423"/>
            <a:gd name="connsiteY2" fmla="*/ 1011116 h 1011116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945423" h="1011116">
              <a:moveTo>
                <a:pt x="0" y="0"/>
              </a:moveTo>
              <a:cubicBezTo>
                <a:pt x="264502" y="333375"/>
                <a:pt x="529004" y="666751"/>
                <a:pt x="1019908" y="835270"/>
              </a:cubicBezTo>
              <a:cubicBezTo>
                <a:pt x="1510812" y="1003789"/>
                <a:pt x="2228117" y="1007452"/>
                <a:pt x="2945423" y="1011116"/>
              </a:cubicBezTo>
            </a:path>
          </a:pathLst>
        </a:custGeom>
        <a:noFill xmlns:a="http://schemas.openxmlformats.org/drawingml/2006/main"/>
        <a:ln xmlns:a="http://schemas.openxmlformats.org/drawingml/2006/main">
          <a:solidFill>
            <a:srgbClr val="FFC000"/>
          </a:solidFill>
          <a:prstDash val="sysDot"/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0.23425</cdr:x>
      <cdr:y>0.2515</cdr:y>
    </cdr:from>
    <cdr:to>
      <cdr:x>0.46008</cdr:x>
      <cdr:y>0.4818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1B698A96-984F-B6F1-5756-AE90D53F5C98}"/>
            </a:ext>
          </a:extLst>
        </cdr:cNvPr>
        <cdr:cNvSpPr txBox="1"/>
      </cdr:nvSpPr>
      <cdr:spPr>
        <a:xfrm xmlns:a="http://schemas.openxmlformats.org/drawingml/2006/main">
          <a:off x="948452" y="9985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FI" sz="1100" dirty="0"/>
            <a:t>D</a:t>
          </a:r>
        </a:p>
      </cdr:txBody>
    </cdr:sp>
  </cdr:relSizeAnchor>
  <cdr:relSizeAnchor xmlns:cdr="http://schemas.openxmlformats.org/drawingml/2006/chartDrawing">
    <cdr:from>
      <cdr:x>0.71632</cdr:x>
      <cdr:y>0.58589</cdr:y>
    </cdr:from>
    <cdr:to>
      <cdr:x>0.94216</cdr:x>
      <cdr:y>0.8162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B45DCB2B-3936-F43D-2693-E0CDF3F428BD}"/>
            </a:ext>
          </a:extLst>
        </cdr:cNvPr>
        <cdr:cNvSpPr txBox="1"/>
      </cdr:nvSpPr>
      <cdr:spPr>
        <a:xfrm xmlns:a="http://schemas.openxmlformats.org/drawingml/2006/main">
          <a:off x="2900345" y="2326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FI" sz="1100" dirty="0"/>
        </a:p>
      </cdr:txBody>
    </cdr:sp>
  </cdr:relSizeAnchor>
  <cdr:relSizeAnchor xmlns:cdr="http://schemas.openxmlformats.org/drawingml/2006/chartDrawing">
    <cdr:from>
      <cdr:x>0.71632</cdr:x>
      <cdr:y>0.56719</cdr:y>
    </cdr:from>
    <cdr:to>
      <cdr:x>0.94216</cdr:x>
      <cdr:y>0.7975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F293E66A-83D9-3D8A-5781-F293D7E725F6}"/>
            </a:ext>
          </a:extLst>
        </cdr:cNvPr>
        <cdr:cNvSpPr txBox="1"/>
      </cdr:nvSpPr>
      <cdr:spPr>
        <a:xfrm xmlns:a="http://schemas.openxmlformats.org/drawingml/2006/main">
          <a:off x="2900344" y="225191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FI" dirty="0"/>
            <a:t>C</a:t>
          </a:r>
          <a:endParaRPr lang="en-FI" sz="1100" dirty="0"/>
        </a:p>
      </cdr:txBody>
    </cdr:sp>
  </cdr:relSizeAnchor>
  <cdr:relSizeAnchor xmlns:cdr="http://schemas.openxmlformats.org/drawingml/2006/chartDrawing">
    <cdr:from>
      <cdr:x>0.51654</cdr:x>
      <cdr:y>0.29579</cdr:y>
    </cdr:from>
    <cdr:to>
      <cdr:x>0.74238</cdr:x>
      <cdr:y>0.52609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98A05A37-9BA9-1FB5-3C48-439542B292BE}"/>
            </a:ext>
          </a:extLst>
        </cdr:cNvPr>
        <cdr:cNvSpPr txBox="1"/>
      </cdr:nvSpPr>
      <cdr:spPr>
        <a:xfrm xmlns:a="http://schemas.openxmlformats.org/drawingml/2006/main">
          <a:off x="2091452" y="11743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FI" sz="1100" dirty="0"/>
            <a:t>B</a:t>
          </a:r>
        </a:p>
      </cdr:txBody>
    </cdr:sp>
  </cdr:relSizeAnchor>
  <cdr:relSizeAnchor xmlns:cdr="http://schemas.openxmlformats.org/drawingml/2006/chartDrawing">
    <cdr:from>
      <cdr:x>0.42317</cdr:x>
      <cdr:y>0.29136</cdr:y>
    </cdr:from>
    <cdr:to>
      <cdr:x>0.64901</cdr:x>
      <cdr:y>0.52167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71FD7130-1524-F397-1D93-93D0F8E10841}"/>
            </a:ext>
          </a:extLst>
        </cdr:cNvPr>
        <cdr:cNvSpPr txBox="1"/>
      </cdr:nvSpPr>
      <cdr:spPr>
        <a:xfrm xmlns:a="http://schemas.openxmlformats.org/drawingml/2006/main">
          <a:off x="1713383" y="115677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FI" sz="1100" dirty="0"/>
            <a:t>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19" name="Kuva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17" name="Kuv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6210"/>
            <a:ext cx="1886823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20" b="0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271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1491"/>
            <a:ext cx="1991440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073704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6" r:id="rId23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6D81EA-0518-7699-7E08-97558BC7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1063864"/>
            <a:ext cx="4090207" cy="634192"/>
          </a:xfrm>
        </p:spPr>
        <p:txBody>
          <a:bodyPr/>
          <a:lstStyle/>
          <a:p>
            <a:r>
              <a:rPr lang="en-FI" sz="2800" dirty="0"/>
              <a:t>Scarcity and Choice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CDBF30-03E6-864B-A5F2-9E8EEA428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1800" y="1948395"/>
            <a:ext cx="3869137" cy="390769"/>
          </a:xfrm>
        </p:spPr>
        <p:txBody>
          <a:bodyPr/>
          <a:lstStyle/>
          <a:p>
            <a:r>
              <a:rPr lang="en-US" sz="2400" dirty="0"/>
              <a:t>Lecture 2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>
            <a:cxnSpLocks/>
          </p:cNvCxnSpPr>
          <p:nvPr/>
        </p:nvCxnSpPr>
        <p:spPr>
          <a:xfrm flipH="1">
            <a:off x="431800" y="1874112"/>
            <a:ext cx="1060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3E3E24-1164-56F7-6ABF-B091B081CF2A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42404" y="3405485"/>
            <a:ext cx="3869137" cy="619416"/>
          </a:xfrm>
        </p:spPr>
        <p:txBody>
          <a:bodyPr/>
          <a:lstStyle/>
          <a:p>
            <a:r>
              <a:rPr lang="en-FI" dirty="0"/>
              <a:t>Juuso Välimäki</a:t>
            </a:r>
          </a:p>
          <a:p>
            <a:r>
              <a:rPr lang="en-FI" dirty="0"/>
              <a:t>Sep 6, 2023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FE5B80B4-72E7-EF40-77DF-D5BDE5D0E63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2544" r="2544"/>
          <a:stretch/>
        </p:blipFill>
        <p:spPr>
          <a:xfrm>
            <a:off x="4311541" y="914400"/>
            <a:ext cx="4800710" cy="4627563"/>
          </a:xfrm>
        </p:spPr>
      </p:pic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CD94-1ACF-F043-A880-CA6917966B79}"/>
              </a:ext>
            </a:extLst>
          </p:cNvPr>
          <p:cNvSpPr txBox="1">
            <a:spLocks/>
          </p:cNvSpPr>
          <p:nvPr/>
        </p:nvSpPr>
        <p:spPr>
          <a:xfrm>
            <a:off x="-1447921" y="169254"/>
            <a:ext cx="10515600" cy="9873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+mn-lt"/>
              </a:rPr>
              <a:t>Marginal product and the production function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E303EA7-9878-856F-DF22-C71840EE0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5749302"/>
              </p:ext>
            </p:extLst>
          </p:nvPr>
        </p:nvGraphicFramePr>
        <p:xfrm>
          <a:off x="982541" y="562709"/>
          <a:ext cx="6229350" cy="4653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404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5C19-666D-3949-9A00-631D4EE47560}"/>
              </a:ext>
            </a:extLst>
          </p:cNvPr>
          <p:cNvSpPr txBox="1">
            <a:spLocks/>
          </p:cNvSpPr>
          <p:nvPr/>
        </p:nvSpPr>
        <p:spPr>
          <a:xfrm>
            <a:off x="750277" y="155713"/>
            <a:ext cx="6485792" cy="50834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+mn-lt"/>
              </a:rPr>
              <a:t>Feasible options in leisure-wheat coordinates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B373B4-7984-0F47-808B-F9E048D3B918}"/>
              </a:ext>
            </a:extLst>
          </p:cNvPr>
          <p:cNvSpPr txBox="1"/>
          <p:nvPr/>
        </p:nvSpPr>
        <p:spPr>
          <a:xfrm>
            <a:off x="192748" y="607145"/>
            <a:ext cx="8846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Since Leisure hours = 24 – working hours, we can draw the feasible frontier in (leisure, wheat) coordinates</a:t>
            </a:r>
          </a:p>
          <a:p>
            <a:endParaRPr lang="en-US" sz="1600" dirty="0"/>
          </a:p>
          <a:p>
            <a:r>
              <a:rPr lang="en-US" sz="1600" dirty="0"/>
              <a:t>The absolute value of the slope of the tangent to the feasible frontier is called the </a:t>
            </a:r>
            <a:r>
              <a:rPr lang="en-US" sz="1600" b="1" dirty="0"/>
              <a:t>marginal rate of transformation (MRT)</a:t>
            </a:r>
            <a:r>
              <a:rPr lang="en-US" sz="1600" dirty="0"/>
              <a:t>.  It tells how many bushels of wheat you lose (gain) if you increase (decrease) your free time by a small bit.</a:t>
            </a:r>
            <a:endParaRPr lang="en-US" sz="1600" b="1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2974CF0-D092-810B-36F4-8A3CED12B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8172566"/>
              </p:ext>
            </p:extLst>
          </p:nvPr>
        </p:nvGraphicFramePr>
        <p:xfrm>
          <a:off x="335573" y="2176805"/>
          <a:ext cx="7315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66BC367-DE23-ED0F-D68D-AAD7B43E3E10}"/>
              </a:ext>
            </a:extLst>
          </p:cNvPr>
          <p:cNvSpPr txBox="1"/>
          <p:nvPr/>
        </p:nvSpPr>
        <p:spPr>
          <a:xfrm>
            <a:off x="2373924" y="3446383"/>
            <a:ext cx="839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1200" dirty="0"/>
              <a:t>Inefficient</a:t>
            </a:r>
          </a:p>
        </p:txBody>
      </p:sp>
    </p:spTree>
    <p:extLst>
      <p:ext uri="{BB962C8B-B14F-4D97-AF65-F5344CB8AC3E}">
        <p14:creationId xmlns:p14="http://schemas.microsoft.com/office/powerpoint/2010/main" val="3759734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157B84-AD85-124D-8F30-E06EF80C564A}"/>
              </a:ext>
            </a:extLst>
          </p:cNvPr>
          <p:cNvSpPr txBox="1">
            <a:spLocks/>
          </p:cNvSpPr>
          <p:nvPr/>
        </p:nvSpPr>
        <p:spPr>
          <a:xfrm>
            <a:off x="0" y="144808"/>
            <a:ext cx="6963508" cy="93564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+mn-lt"/>
              </a:rPr>
              <a:t>Preferences and Indifference Curves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52AF03-C531-B645-AB7C-5983DD339F52}"/>
              </a:ext>
            </a:extLst>
          </p:cNvPr>
          <p:cNvSpPr txBox="1"/>
          <p:nvPr/>
        </p:nvSpPr>
        <p:spPr>
          <a:xfrm>
            <a:off x="290540" y="612628"/>
            <a:ext cx="86776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  <a:p>
            <a:r>
              <a:rPr lang="en-US" sz="1800" dirty="0"/>
              <a:t>Compare two alternatives: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16 hours of leisure (i.e. 8 hours of work) and 100 bushels of wheat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800" dirty="0"/>
              <a:t>17 hours of leisure and 90 bushels of wheat</a:t>
            </a:r>
          </a:p>
          <a:p>
            <a:endParaRPr lang="en-US" sz="1800" dirty="0"/>
          </a:p>
          <a:p>
            <a:r>
              <a:rPr lang="en-US" sz="1800" dirty="0"/>
              <a:t>View the options as points in a coordinate system where leisure is on </a:t>
            </a:r>
          </a:p>
          <a:p>
            <a:r>
              <a:rPr lang="en-US" sz="1800" dirty="0"/>
              <a:t>the horizontal axis and wheat is on the vertical axis</a:t>
            </a:r>
          </a:p>
          <a:p>
            <a:endParaRPr lang="en-US" sz="1800" dirty="0"/>
          </a:p>
          <a:p>
            <a:r>
              <a:rPr lang="en-US" sz="1800" dirty="0"/>
              <a:t>Different points in the plane correspond to different combinations of wheat and leisure</a:t>
            </a:r>
          </a:p>
          <a:p>
            <a:endParaRPr lang="en-US" sz="1800" dirty="0"/>
          </a:p>
          <a:p>
            <a:r>
              <a:rPr lang="en-US" sz="1800" dirty="0"/>
              <a:t>How to picture preferences in this plane?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821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033ED-FC34-834E-8537-77AE69517AB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22014" y="396896"/>
            <a:ext cx="8492897" cy="4535588"/>
          </a:xfrm>
        </p:spPr>
        <p:txBody>
          <a:bodyPr/>
          <a:lstStyle/>
          <a:p>
            <a:r>
              <a:rPr lang="en-US" sz="2000" b="0" dirty="0"/>
              <a:t>An indifference curve through point (16,100) in the plane gives all combinations (</a:t>
            </a:r>
            <a:r>
              <a:rPr lang="en-US" sz="2000" b="0" dirty="0" err="1"/>
              <a:t>x,y</a:t>
            </a:r>
            <a:r>
              <a:rPr lang="en-US" sz="2000" b="0" dirty="0"/>
              <a:t>) that are equally good as (16,100)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0" dirty="0"/>
              <a:t>Since a more wheat is preferred to less wheat and since more leisure is preferred to less leisure, (</a:t>
            </a:r>
            <a:r>
              <a:rPr lang="en-US" sz="2000" b="0" dirty="0" err="1"/>
              <a:t>x,y</a:t>
            </a:r>
            <a:r>
              <a:rPr lang="en-US" sz="2000" b="0" dirty="0"/>
              <a:t>) and (16,100) cannot be on the same indifference curve if x&gt;16 and y&gt;100 (or x&lt;16 and y&lt;100).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0" dirty="0"/>
              <a:t>This means that indifference curves are downward sloping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0" dirty="0"/>
              <a:t>We call the absolute value of the slope of an indifference curve the </a:t>
            </a:r>
            <a:r>
              <a:rPr lang="en-US" sz="2000" b="0" u="sng" dirty="0"/>
              <a:t>Marginal Rate of Substitution (MRS)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0" dirty="0"/>
              <a:t>The MRS measures how much more wheat you need to give up a (small) unit of leisure or alternatively how much wheat you are willing to lose to get an additional (small) unit of leisure</a:t>
            </a:r>
          </a:p>
        </p:txBody>
      </p:sp>
    </p:spTree>
    <p:extLst>
      <p:ext uri="{BB962C8B-B14F-4D97-AF65-F5344CB8AC3E}">
        <p14:creationId xmlns:p14="http://schemas.microsoft.com/office/powerpoint/2010/main" val="339751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2157B84-AD85-124D-8F30-E06EF80C564A}"/>
              </a:ext>
            </a:extLst>
          </p:cNvPr>
          <p:cNvSpPr txBox="1">
            <a:spLocks/>
          </p:cNvSpPr>
          <p:nvPr/>
        </p:nvSpPr>
        <p:spPr>
          <a:xfrm>
            <a:off x="0" y="144808"/>
            <a:ext cx="5315578" cy="50582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+mn-lt"/>
              </a:rPr>
              <a:t>Indifference Curves: An Example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8DD6B254-ADE9-F0C4-41C0-5C8C8B796E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464900"/>
              </p:ext>
            </p:extLst>
          </p:nvPr>
        </p:nvGraphicFramePr>
        <p:xfrm>
          <a:off x="1090246" y="738553"/>
          <a:ext cx="4536831" cy="4231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90D5535-7D60-D902-FB37-5E4B179FAB23}"/>
              </a:ext>
            </a:extLst>
          </p:cNvPr>
          <p:cNvSpPr txBox="1"/>
          <p:nvPr/>
        </p:nvSpPr>
        <p:spPr>
          <a:xfrm>
            <a:off x="2637692" y="2039815"/>
            <a:ext cx="200247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Better than points on IC</a:t>
            </a:r>
          </a:p>
        </p:txBody>
      </p:sp>
    </p:spTree>
    <p:extLst>
      <p:ext uri="{BB962C8B-B14F-4D97-AF65-F5344CB8AC3E}">
        <p14:creationId xmlns:p14="http://schemas.microsoft.com/office/powerpoint/2010/main" val="374538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05D0-0EF1-5348-9E74-CF087AF74433}"/>
              </a:ext>
            </a:extLst>
          </p:cNvPr>
          <p:cNvSpPr txBox="1">
            <a:spLocks/>
          </p:cNvSpPr>
          <p:nvPr/>
        </p:nvSpPr>
        <p:spPr>
          <a:xfrm>
            <a:off x="288056" y="142876"/>
            <a:ext cx="6983594" cy="59800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+mn-lt"/>
              </a:rPr>
              <a:t>How to think about indifference curves?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E6315-5873-8D42-9D35-2CCB43C142E3}"/>
              </a:ext>
            </a:extLst>
          </p:cNvPr>
          <p:cNvSpPr txBox="1"/>
          <p:nvPr/>
        </p:nvSpPr>
        <p:spPr>
          <a:xfrm>
            <a:off x="288056" y="598005"/>
            <a:ext cx="86428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Indifference curves are individual and subjective: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There are no right or wrong indifference curves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Two decision makers have generally different shapes for their indifference curves: some people enjoy leisure more while some appreciate wheat more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This is just one instance of choice under scarcity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Time is scarce so you manage carefully your time budget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But other resources are scarce too: choosing how to use a fixed budget on food or clothing, or more concretely between apples and oranges</a:t>
            </a:r>
          </a:p>
          <a:p>
            <a:pPr marL="800100" lvl="1" indent="-457200"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0632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36" y="406465"/>
            <a:ext cx="2750326" cy="341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>
              <a:lnSpc>
                <a:spcPct val="100000"/>
              </a:lnSpc>
            </a:pPr>
            <a:r>
              <a:rPr spc="16" dirty="0"/>
              <a:t>Indifference </a:t>
            </a:r>
            <a:r>
              <a:rPr lang="fi-FI" spc="32" dirty="0" err="1"/>
              <a:t>curves</a:t>
            </a:r>
            <a:r>
              <a:rPr spc="-127" dirty="0"/>
              <a:t> </a:t>
            </a:r>
            <a:r>
              <a:rPr spc="24" dirty="0"/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3113149" y="4325111"/>
            <a:ext cx="3132928" cy="0"/>
          </a:xfrm>
          <a:custGeom>
            <a:avLst/>
            <a:gdLst/>
            <a:ahLst/>
            <a:cxnLst/>
            <a:rect l="l" t="t" r="r" b="b"/>
            <a:pathLst>
              <a:path w="1975485">
                <a:moveTo>
                  <a:pt x="0" y="0"/>
                </a:moveTo>
                <a:lnTo>
                  <a:pt x="0" y="0"/>
                </a:lnTo>
                <a:lnTo>
                  <a:pt x="1974963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4" name="object 4"/>
          <p:cNvSpPr/>
          <p:nvPr/>
        </p:nvSpPr>
        <p:spPr>
          <a:xfrm>
            <a:off x="6207526" y="4276953"/>
            <a:ext cx="42296" cy="96677"/>
          </a:xfrm>
          <a:custGeom>
            <a:avLst/>
            <a:gdLst/>
            <a:ahLst/>
            <a:cxnLst/>
            <a:rect l="l" t="t" r="r" b="b"/>
            <a:pathLst>
              <a:path w="26670" h="60960">
                <a:moveTo>
                  <a:pt x="0" y="0"/>
                </a:moveTo>
                <a:lnTo>
                  <a:pt x="4622" y="11933"/>
                </a:lnTo>
                <a:lnTo>
                  <a:pt x="10913" y="20687"/>
                </a:lnTo>
                <a:lnTo>
                  <a:pt x="18327" y="26689"/>
                </a:lnTo>
                <a:lnTo>
                  <a:pt x="26317" y="30366"/>
                </a:lnTo>
                <a:lnTo>
                  <a:pt x="18327" y="34043"/>
                </a:lnTo>
                <a:lnTo>
                  <a:pt x="10913" y="40045"/>
                </a:lnTo>
                <a:lnTo>
                  <a:pt x="4622" y="48799"/>
                </a:lnTo>
                <a:lnTo>
                  <a:pt x="0" y="60732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5" name="object 5"/>
          <p:cNvSpPr txBox="1"/>
          <p:nvPr/>
        </p:nvSpPr>
        <p:spPr>
          <a:xfrm>
            <a:off x="5872865" y="4339552"/>
            <a:ext cx="761327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8" dirty="0">
                <a:latin typeface="Arial"/>
                <a:cs typeface="Arial"/>
              </a:rPr>
              <a:t>Leisure</a:t>
            </a:r>
            <a:endParaRPr sz="1665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13148" y="1193011"/>
            <a:ext cx="0" cy="3132928"/>
          </a:xfrm>
          <a:custGeom>
            <a:avLst/>
            <a:gdLst/>
            <a:ahLst/>
            <a:cxnLst/>
            <a:rect l="l" t="t" r="r" b="b"/>
            <a:pathLst>
              <a:path h="1975485">
                <a:moveTo>
                  <a:pt x="0" y="1974963"/>
                </a:moveTo>
                <a:lnTo>
                  <a:pt x="0" y="1974963"/>
                </a:ln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7" name="object 7"/>
          <p:cNvSpPr/>
          <p:nvPr/>
        </p:nvSpPr>
        <p:spPr>
          <a:xfrm>
            <a:off x="3064991" y="1188997"/>
            <a:ext cx="96677" cy="42296"/>
          </a:xfrm>
          <a:custGeom>
            <a:avLst/>
            <a:gdLst/>
            <a:ahLst/>
            <a:cxnLst/>
            <a:rect l="l" t="t" r="r" b="b"/>
            <a:pathLst>
              <a:path w="60960" h="26670">
                <a:moveTo>
                  <a:pt x="0" y="26317"/>
                </a:moveTo>
                <a:lnTo>
                  <a:pt x="11933" y="21694"/>
                </a:lnTo>
                <a:lnTo>
                  <a:pt x="20687" y="15403"/>
                </a:lnTo>
                <a:lnTo>
                  <a:pt x="26689" y="7990"/>
                </a:lnTo>
                <a:lnTo>
                  <a:pt x="30366" y="0"/>
                </a:lnTo>
                <a:lnTo>
                  <a:pt x="34043" y="7990"/>
                </a:lnTo>
                <a:lnTo>
                  <a:pt x="40045" y="15403"/>
                </a:lnTo>
                <a:lnTo>
                  <a:pt x="48799" y="21694"/>
                </a:lnTo>
                <a:lnTo>
                  <a:pt x="60732" y="2631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8" name="object 8"/>
          <p:cNvSpPr txBox="1"/>
          <p:nvPr/>
        </p:nvSpPr>
        <p:spPr>
          <a:xfrm>
            <a:off x="3031941" y="4335584"/>
            <a:ext cx="163142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8" dirty="0">
                <a:latin typeface="Arial"/>
                <a:cs typeface="Arial"/>
              </a:rPr>
              <a:t>0</a:t>
            </a:r>
            <a:endParaRPr sz="166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65174" y="840422"/>
            <a:ext cx="1296070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lang="fi-FI" sz="1665" spc="-16" dirty="0" err="1">
                <a:latin typeface="Arial"/>
                <a:cs typeface="Arial"/>
              </a:rPr>
              <a:t>Wheat</a:t>
            </a:r>
            <a:endParaRPr sz="1665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84080" y="2052733"/>
            <a:ext cx="1701912" cy="1701912"/>
          </a:xfrm>
          <a:custGeom>
            <a:avLst/>
            <a:gdLst/>
            <a:ahLst/>
            <a:cxnLst/>
            <a:rect l="l" t="t" r="r" b="b"/>
            <a:pathLst>
              <a:path w="1073150" h="1073150">
                <a:moveTo>
                  <a:pt x="0" y="1072856"/>
                </a:moveTo>
                <a:lnTo>
                  <a:pt x="1072856" y="0"/>
                </a:lnTo>
              </a:path>
            </a:pathLst>
          </a:custGeom>
          <a:ln w="10122">
            <a:solidFill>
              <a:srgbClr val="0000FF"/>
            </a:solidFill>
            <a:prstDash val="dash"/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1" name="object 11"/>
          <p:cNvSpPr/>
          <p:nvPr/>
        </p:nvSpPr>
        <p:spPr>
          <a:xfrm>
            <a:off x="5310574" y="2039076"/>
            <a:ext cx="88620" cy="88620"/>
          </a:xfrm>
          <a:custGeom>
            <a:avLst/>
            <a:gdLst/>
            <a:ahLst/>
            <a:cxnLst/>
            <a:rect l="l" t="t" r="r" b="b"/>
            <a:pathLst>
              <a:path w="55879" h="55880">
                <a:moveTo>
                  <a:pt x="0" y="0"/>
                </a:moveTo>
                <a:lnTo>
                  <a:pt x="15001" y="6955"/>
                </a:lnTo>
                <a:lnTo>
                  <a:pt x="28530" y="9534"/>
                </a:lnTo>
                <a:lnTo>
                  <a:pt x="40503" y="8603"/>
                </a:lnTo>
                <a:lnTo>
                  <a:pt x="50840" y="5033"/>
                </a:lnTo>
                <a:lnTo>
                  <a:pt x="47269" y="15369"/>
                </a:lnTo>
                <a:lnTo>
                  <a:pt x="46339" y="27343"/>
                </a:lnTo>
                <a:lnTo>
                  <a:pt x="48918" y="40872"/>
                </a:lnTo>
                <a:lnTo>
                  <a:pt x="55873" y="55873"/>
                </a:lnTo>
              </a:path>
            </a:pathLst>
          </a:custGeom>
          <a:ln w="1012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2" name="object 12"/>
          <p:cNvSpPr txBox="1"/>
          <p:nvPr/>
        </p:nvSpPr>
        <p:spPr>
          <a:xfrm>
            <a:off x="4317558" y="2061629"/>
            <a:ext cx="2159112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8" dirty="0">
                <a:solidFill>
                  <a:srgbClr val="0000FF"/>
                </a:solidFill>
                <a:latin typeface="Arial"/>
                <a:cs typeface="Arial"/>
              </a:rPr>
              <a:t>Increasing</a:t>
            </a:r>
            <a:r>
              <a:rPr sz="1665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65" spc="-16" dirty="0">
                <a:solidFill>
                  <a:srgbClr val="0000FF"/>
                </a:solidFill>
                <a:latin typeface="Arial"/>
                <a:cs typeface="Arial"/>
              </a:rPr>
              <a:t>preference</a:t>
            </a:r>
            <a:endParaRPr sz="1665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84429" y="1470450"/>
            <a:ext cx="2969784" cy="2569988"/>
          </a:xfrm>
          <a:custGeom>
            <a:avLst/>
            <a:gdLst/>
            <a:ahLst/>
            <a:cxnLst/>
            <a:rect l="l" t="t" r="r" b="b"/>
            <a:pathLst>
              <a:path w="1872614" h="1620520">
                <a:moveTo>
                  <a:pt x="0" y="0"/>
                </a:moveTo>
                <a:lnTo>
                  <a:pt x="9365" y="49786"/>
                </a:lnTo>
                <a:lnTo>
                  <a:pt x="19777" y="98886"/>
                </a:lnTo>
                <a:lnTo>
                  <a:pt x="31224" y="147296"/>
                </a:lnTo>
                <a:lnTo>
                  <a:pt x="43694" y="195012"/>
                </a:lnTo>
                <a:lnTo>
                  <a:pt x="57177" y="242029"/>
                </a:lnTo>
                <a:lnTo>
                  <a:pt x="71661" y="288344"/>
                </a:lnTo>
                <a:lnTo>
                  <a:pt x="87135" y="333951"/>
                </a:lnTo>
                <a:lnTo>
                  <a:pt x="103587" y="378848"/>
                </a:lnTo>
                <a:lnTo>
                  <a:pt x="121005" y="423029"/>
                </a:lnTo>
                <a:lnTo>
                  <a:pt x="139380" y="466491"/>
                </a:lnTo>
                <a:lnTo>
                  <a:pt x="158699" y="509229"/>
                </a:lnTo>
                <a:lnTo>
                  <a:pt x="178950" y="551239"/>
                </a:lnTo>
                <a:lnTo>
                  <a:pt x="200124" y="592517"/>
                </a:lnTo>
                <a:lnTo>
                  <a:pt x="222207" y="633058"/>
                </a:lnTo>
                <a:lnTo>
                  <a:pt x="245190" y="672859"/>
                </a:lnTo>
                <a:lnTo>
                  <a:pt x="269060" y="711915"/>
                </a:lnTo>
                <a:lnTo>
                  <a:pt x="293806" y="750222"/>
                </a:lnTo>
                <a:lnTo>
                  <a:pt x="319418" y="787776"/>
                </a:lnTo>
                <a:lnTo>
                  <a:pt x="345883" y="824573"/>
                </a:lnTo>
                <a:lnTo>
                  <a:pt x="373190" y="860608"/>
                </a:lnTo>
                <a:lnTo>
                  <a:pt x="401328" y="895877"/>
                </a:lnTo>
                <a:lnTo>
                  <a:pt x="430285" y="930376"/>
                </a:lnTo>
                <a:lnTo>
                  <a:pt x="460051" y="964101"/>
                </a:lnTo>
                <a:lnTo>
                  <a:pt x="490614" y="997047"/>
                </a:lnTo>
                <a:lnTo>
                  <a:pt x="521962" y="1029211"/>
                </a:lnTo>
                <a:lnTo>
                  <a:pt x="554085" y="1060588"/>
                </a:lnTo>
                <a:lnTo>
                  <a:pt x="586970" y="1091173"/>
                </a:lnTo>
                <a:lnTo>
                  <a:pt x="620607" y="1120964"/>
                </a:lnTo>
                <a:lnTo>
                  <a:pt x="654984" y="1149955"/>
                </a:lnTo>
                <a:lnTo>
                  <a:pt x="690090" y="1178142"/>
                </a:lnTo>
                <a:lnTo>
                  <a:pt x="725913" y="1205521"/>
                </a:lnTo>
                <a:lnTo>
                  <a:pt x="762443" y="1232088"/>
                </a:lnTo>
                <a:lnTo>
                  <a:pt x="799668" y="1257839"/>
                </a:lnTo>
                <a:lnTo>
                  <a:pt x="837575" y="1282770"/>
                </a:lnTo>
                <a:lnTo>
                  <a:pt x="876156" y="1306875"/>
                </a:lnTo>
                <a:lnTo>
                  <a:pt x="915396" y="1330152"/>
                </a:lnTo>
                <a:lnTo>
                  <a:pt x="955287" y="1352595"/>
                </a:lnTo>
                <a:lnTo>
                  <a:pt x="995815" y="1374201"/>
                </a:lnTo>
                <a:lnTo>
                  <a:pt x="1036971" y="1394966"/>
                </a:lnTo>
                <a:lnTo>
                  <a:pt x="1078741" y="1414885"/>
                </a:lnTo>
                <a:lnTo>
                  <a:pt x="1121116" y="1433953"/>
                </a:lnTo>
                <a:lnTo>
                  <a:pt x="1164084" y="1452168"/>
                </a:lnTo>
                <a:lnTo>
                  <a:pt x="1207633" y="1469524"/>
                </a:lnTo>
                <a:lnTo>
                  <a:pt x="1251752" y="1486018"/>
                </a:lnTo>
                <a:lnTo>
                  <a:pt x="1296430" y="1501644"/>
                </a:lnTo>
                <a:lnTo>
                  <a:pt x="1341656" y="1516400"/>
                </a:lnTo>
                <a:lnTo>
                  <a:pt x="1387417" y="1530280"/>
                </a:lnTo>
                <a:lnTo>
                  <a:pt x="1433703" y="1543281"/>
                </a:lnTo>
                <a:lnTo>
                  <a:pt x="1480503" y="1555399"/>
                </a:lnTo>
                <a:lnTo>
                  <a:pt x="1527805" y="1566628"/>
                </a:lnTo>
                <a:lnTo>
                  <a:pt x="1575597" y="1576965"/>
                </a:lnTo>
                <a:lnTo>
                  <a:pt x="1623869" y="1586406"/>
                </a:lnTo>
                <a:lnTo>
                  <a:pt x="1672609" y="1594947"/>
                </a:lnTo>
                <a:lnTo>
                  <a:pt x="1721805" y="1602583"/>
                </a:lnTo>
                <a:lnTo>
                  <a:pt x="1771447" y="1609310"/>
                </a:lnTo>
                <a:lnTo>
                  <a:pt x="1821523" y="1615123"/>
                </a:lnTo>
                <a:lnTo>
                  <a:pt x="1872022" y="162002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4" name="object 14"/>
          <p:cNvSpPr/>
          <p:nvPr/>
        </p:nvSpPr>
        <p:spPr>
          <a:xfrm>
            <a:off x="3684080" y="1470451"/>
            <a:ext cx="2569988" cy="2170189"/>
          </a:xfrm>
          <a:custGeom>
            <a:avLst/>
            <a:gdLst/>
            <a:ahLst/>
            <a:cxnLst/>
            <a:rect l="l" t="t" r="r" b="b"/>
            <a:pathLst>
              <a:path w="1620520" h="1368425">
                <a:moveTo>
                  <a:pt x="0" y="0"/>
                </a:moveTo>
                <a:lnTo>
                  <a:pt x="9437" y="49527"/>
                </a:lnTo>
                <a:lnTo>
                  <a:pt x="20125" y="98211"/>
                </a:lnTo>
                <a:lnTo>
                  <a:pt x="32046" y="146048"/>
                </a:lnTo>
                <a:lnTo>
                  <a:pt x="45184" y="193036"/>
                </a:lnTo>
                <a:lnTo>
                  <a:pt x="59520" y="239170"/>
                </a:lnTo>
                <a:lnTo>
                  <a:pt x="75040" y="284446"/>
                </a:lnTo>
                <a:lnTo>
                  <a:pt x="91724" y="328861"/>
                </a:lnTo>
                <a:lnTo>
                  <a:pt x="109557" y="372412"/>
                </a:lnTo>
                <a:lnTo>
                  <a:pt x="128522" y="415093"/>
                </a:lnTo>
                <a:lnTo>
                  <a:pt x="148601" y="456903"/>
                </a:lnTo>
                <a:lnTo>
                  <a:pt x="169777" y="497837"/>
                </a:lnTo>
                <a:lnTo>
                  <a:pt x="192034" y="537891"/>
                </a:lnTo>
                <a:lnTo>
                  <a:pt x="215355" y="577062"/>
                </a:lnTo>
                <a:lnTo>
                  <a:pt x="239722" y="615346"/>
                </a:lnTo>
                <a:lnTo>
                  <a:pt x="265118" y="652740"/>
                </a:lnTo>
                <a:lnTo>
                  <a:pt x="291528" y="689239"/>
                </a:lnTo>
                <a:lnTo>
                  <a:pt x="318933" y="724840"/>
                </a:lnTo>
                <a:lnTo>
                  <a:pt x="347316" y="759540"/>
                </a:lnTo>
                <a:lnTo>
                  <a:pt x="376662" y="793335"/>
                </a:lnTo>
                <a:lnTo>
                  <a:pt x="406952" y="826221"/>
                </a:lnTo>
                <a:lnTo>
                  <a:pt x="438170" y="858194"/>
                </a:lnTo>
                <a:lnTo>
                  <a:pt x="470298" y="889251"/>
                </a:lnTo>
                <a:lnTo>
                  <a:pt x="503321" y="919388"/>
                </a:lnTo>
                <a:lnTo>
                  <a:pt x="537220" y="948601"/>
                </a:lnTo>
                <a:lnTo>
                  <a:pt x="571979" y="976887"/>
                </a:lnTo>
                <a:lnTo>
                  <a:pt x="607581" y="1004242"/>
                </a:lnTo>
                <a:lnTo>
                  <a:pt x="644009" y="1030662"/>
                </a:lnTo>
                <a:lnTo>
                  <a:pt x="681246" y="1056145"/>
                </a:lnTo>
                <a:lnTo>
                  <a:pt x="719275" y="1080685"/>
                </a:lnTo>
                <a:lnTo>
                  <a:pt x="758078" y="1104279"/>
                </a:lnTo>
                <a:lnTo>
                  <a:pt x="797640" y="1126925"/>
                </a:lnTo>
                <a:lnTo>
                  <a:pt x="837943" y="1148617"/>
                </a:lnTo>
                <a:lnTo>
                  <a:pt x="878970" y="1169352"/>
                </a:lnTo>
                <a:lnTo>
                  <a:pt x="920704" y="1189128"/>
                </a:lnTo>
                <a:lnTo>
                  <a:pt x="963128" y="1207939"/>
                </a:lnTo>
                <a:lnTo>
                  <a:pt x="1006225" y="1225782"/>
                </a:lnTo>
                <a:lnTo>
                  <a:pt x="1049978" y="1242655"/>
                </a:lnTo>
                <a:lnTo>
                  <a:pt x="1094371" y="1258552"/>
                </a:lnTo>
                <a:lnTo>
                  <a:pt x="1139386" y="1273470"/>
                </a:lnTo>
                <a:lnTo>
                  <a:pt x="1185006" y="1287406"/>
                </a:lnTo>
                <a:lnTo>
                  <a:pt x="1231214" y="1300356"/>
                </a:lnTo>
                <a:lnTo>
                  <a:pt x="1277993" y="1312316"/>
                </a:lnTo>
                <a:lnTo>
                  <a:pt x="1325327" y="1323283"/>
                </a:lnTo>
                <a:lnTo>
                  <a:pt x="1373198" y="1333253"/>
                </a:lnTo>
                <a:lnTo>
                  <a:pt x="1421590" y="1342222"/>
                </a:lnTo>
                <a:lnTo>
                  <a:pt x="1470484" y="1350187"/>
                </a:lnTo>
                <a:lnTo>
                  <a:pt x="1519866" y="1357143"/>
                </a:lnTo>
                <a:lnTo>
                  <a:pt x="1569716" y="1363088"/>
                </a:lnTo>
                <a:lnTo>
                  <a:pt x="1620020" y="1368018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5" name="object 15"/>
          <p:cNvSpPr/>
          <p:nvPr/>
        </p:nvSpPr>
        <p:spPr>
          <a:xfrm>
            <a:off x="4026643" y="1470451"/>
            <a:ext cx="2227591" cy="1827793"/>
          </a:xfrm>
          <a:custGeom>
            <a:avLst/>
            <a:gdLst/>
            <a:ahLst/>
            <a:cxnLst/>
            <a:rect l="l" t="t" r="r" b="b"/>
            <a:pathLst>
              <a:path w="1404620" h="1152525">
                <a:moveTo>
                  <a:pt x="0" y="0"/>
                </a:moveTo>
                <a:lnTo>
                  <a:pt x="9574" y="49464"/>
                </a:lnTo>
                <a:lnTo>
                  <a:pt x="20651" y="97875"/>
                </a:lnTo>
                <a:lnTo>
                  <a:pt x="33205" y="145228"/>
                </a:lnTo>
                <a:lnTo>
                  <a:pt x="47211" y="191524"/>
                </a:lnTo>
                <a:lnTo>
                  <a:pt x="62643" y="236760"/>
                </a:lnTo>
                <a:lnTo>
                  <a:pt x="79477" y="280936"/>
                </a:lnTo>
                <a:lnTo>
                  <a:pt x="97685" y="324049"/>
                </a:lnTo>
                <a:lnTo>
                  <a:pt x="117244" y="366098"/>
                </a:lnTo>
                <a:lnTo>
                  <a:pt x="138128" y="407081"/>
                </a:lnTo>
                <a:lnTo>
                  <a:pt x="160310" y="446998"/>
                </a:lnTo>
                <a:lnTo>
                  <a:pt x="183767" y="485846"/>
                </a:lnTo>
                <a:lnTo>
                  <a:pt x="208471" y="523625"/>
                </a:lnTo>
                <a:lnTo>
                  <a:pt x="234399" y="560332"/>
                </a:lnTo>
                <a:lnTo>
                  <a:pt x="261524" y="595966"/>
                </a:lnTo>
                <a:lnTo>
                  <a:pt x="289822" y="630525"/>
                </a:lnTo>
                <a:lnTo>
                  <a:pt x="319266" y="664009"/>
                </a:lnTo>
                <a:lnTo>
                  <a:pt x="349831" y="696415"/>
                </a:lnTo>
                <a:lnTo>
                  <a:pt x="381493" y="727742"/>
                </a:lnTo>
                <a:lnTo>
                  <a:pt x="414224" y="757989"/>
                </a:lnTo>
                <a:lnTo>
                  <a:pt x="448001" y="787154"/>
                </a:lnTo>
                <a:lnTo>
                  <a:pt x="482797" y="815236"/>
                </a:lnTo>
                <a:lnTo>
                  <a:pt x="518587" y="842232"/>
                </a:lnTo>
                <a:lnTo>
                  <a:pt x="555346" y="868142"/>
                </a:lnTo>
                <a:lnTo>
                  <a:pt x="593049" y="892964"/>
                </a:lnTo>
                <a:lnTo>
                  <a:pt x="631669" y="916697"/>
                </a:lnTo>
                <a:lnTo>
                  <a:pt x="671182" y="939339"/>
                </a:lnTo>
                <a:lnTo>
                  <a:pt x="711561" y="960888"/>
                </a:lnTo>
                <a:lnTo>
                  <a:pt x="752783" y="981344"/>
                </a:lnTo>
                <a:lnTo>
                  <a:pt x="794820" y="1000704"/>
                </a:lnTo>
                <a:lnTo>
                  <a:pt x="837649" y="1018967"/>
                </a:lnTo>
                <a:lnTo>
                  <a:pt x="881242" y="1036131"/>
                </a:lnTo>
                <a:lnTo>
                  <a:pt x="925576" y="1052196"/>
                </a:lnTo>
                <a:lnTo>
                  <a:pt x="970624" y="1067159"/>
                </a:lnTo>
                <a:lnTo>
                  <a:pt x="1016361" y="1081019"/>
                </a:lnTo>
                <a:lnTo>
                  <a:pt x="1062762" y="1093774"/>
                </a:lnTo>
                <a:lnTo>
                  <a:pt x="1109801" y="1105424"/>
                </a:lnTo>
                <a:lnTo>
                  <a:pt x="1157453" y="1115966"/>
                </a:lnTo>
                <a:lnTo>
                  <a:pt x="1205692" y="1125400"/>
                </a:lnTo>
                <a:lnTo>
                  <a:pt x="1254493" y="1133722"/>
                </a:lnTo>
                <a:lnTo>
                  <a:pt x="1303831" y="1140933"/>
                </a:lnTo>
                <a:lnTo>
                  <a:pt x="1353680" y="1147031"/>
                </a:lnTo>
                <a:lnTo>
                  <a:pt x="1404015" y="1152013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6" name="object 16"/>
          <p:cNvSpPr txBox="1"/>
          <p:nvPr/>
        </p:nvSpPr>
        <p:spPr>
          <a:xfrm>
            <a:off x="6310347" y="3058936"/>
            <a:ext cx="349446" cy="10583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 marR="8056">
              <a:lnSpc>
                <a:spcPct val="129299"/>
              </a:lnSpc>
            </a:pPr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3  </a:t>
            </a:r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2</a:t>
            </a:r>
            <a:endParaRPr sz="1903" baseline="-13888">
              <a:latin typeface="Arial"/>
              <a:cs typeface="Arial"/>
            </a:endParaRPr>
          </a:p>
          <a:p>
            <a:pPr marL="20141">
              <a:spcBef>
                <a:spcPts val="1055"/>
              </a:spcBef>
            </a:pPr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1</a:t>
            </a:r>
            <a:endParaRPr sz="1903" baseline="-13888">
              <a:latin typeface="Arial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BFB4FC-45E4-A989-0719-0A39C418D72B}"/>
              </a:ext>
            </a:extLst>
          </p:cNvPr>
          <p:cNvSpPr txBox="1"/>
          <p:nvPr/>
        </p:nvSpPr>
        <p:spPr>
          <a:xfrm>
            <a:off x="3031941" y="4838665"/>
            <a:ext cx="3683252" cy="5155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spc="-8" dirty="0">
                <a:solidFill>
                  <a:srgbClr val="3333B2"/>
                </a:solidFill>
                <a:latin typeface="Arial"/>
                <a:cs typeface="Arial"/>
              </a:rPr>
              <a:t>Figure: </a:t>
            </a:r>
            <a:r>
              <a:rPr lang="en-GB" sz="1400" spc="-8" dirty="0">
                <a:latin typeface="Arial"/>
                <a:cs typeface="Arial"/>
              </a:rPr>
              <a:t>Indifference curves of a family farmer</a:t>
            </a:r>
            <a:endParaRPr lang="en-GB" sz="1400" dirty="0">
              <a:latin typeface="Arial"/>
              <a:cs typeface="Arial"/>
            </a:endParaRPr>
          </a:p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19676582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35" y="406465"/>
            <a:ext cx="2821811" cy="341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>
              <a:lnSpc>
                <a:spcPct val="100000"/>
              </a:lnSpc>
            </a:pPr>
            <a:r>
              <a:rPr spc="16" dirty="0"/>
              <a:t>Indifference </a:t>
            </a:r>
            <a:r>
              <a:rPr lang="fi-FI" spc="32" dirty="0" err="1"/>
              <a:t>curves</a:t>
            </a:r>
            <a:r>
              <a:rPr spc="-127" dirty="0"/>
              <a:t> </a:t>
            </a:r>
            <a:r>
              <a:rPr spc="24" dirty="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2924428" y="4325111"/>
            <a:ext cx="3132928" cy="0"/>
          </a:xfrm>
          <a:custGeom>
            <a:avLst/>
            <a:gdLst/>
            <a:ahLst/>
            <a:cxnLst/>
            <a:rect l="l" t="t" r="r" b="b"/>
            <a:pathLst>
              <a:path w="1975485">
                <a:moveTo>
                  <a:pt x="0" y="0"/>
                </a:moveTo>
                <a:lnTo>
                  <a:pt x="0" y="0"/>
                </a:lnTo>
                <a:lnTo>
                  <a:pt x="1974963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4" name="object 4"/>
          <p:cNvSpPr/>
          <p:nvPr/>
        </p:nvSpPr>
        <p:spPr>
          <a:xfrm>
            <a:off x="6018805" y="4276953"/>
            <a:ext cx="42296" cy="96677"/>
          </a:xfrm>
          <a:custGeom>
            <a:avLst/>
            <a:gdLst/>
            <a:ahLst/>
            <a:cxnLst/>
            <a:rect l="l" t="t" r="r" b="b"/>
            <a:pathLst>
              <a:path w="26670" h="60960">
                <a:moveTo>
                  <a:pt x="0" y="0"/>
                </a:moveTo>
                <a:lnTo>
                  <a:pt x="4622" y="11933"/>
                </a:lnTo>
                <a:lnTo>
                  <a:pt x="10913" y="20687"/>
                </a:lnTo>
                <a:lnTo>
                  <a:pt x="18327" y="26689"/>
                </a:lnTo>
                <a:lnTo>
                  <a:pt x="26317" y="30366"/>
                </a:lnTo>
                <a:lnTo>
                  <a:pt x="18327" y="34043"/>
                </a:lnTo>
                <a:lnTo>
                  <a:pt x="10913" y="40045"/>
                </a:lnTo>
                <a:lnTo>
                  <a:pt x="4622" y="48799"/>
                </a:lnTo>
                <a:lnTo>
                  <a:pt x="0" y="60732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5" name="object 5"/>
          <p:cNvSpPr/>
          <p:nvPr/>
        </p:nvSpPr>
        <p:spPr>
          <a:xfrm>
            <a:off x="2924427" y="1193011"/>
            <a:ext cx="0" cy="3132928"/>
          </a:xfrm>
          <a:custGeom>
            <a:avLst/>
            <a:gdLst/>
            <a:ahLst/>
            <a:cxnLst/>
            <a:rect l="l" t="t" r="r" b="b"/>
            <a:pathLst>
              <a:path h="1975485">
                <a:moveTo>
                  <a:pt x="0" y="1974963"/>
                </a:moveTo>
                <a:lnTo>
                  <a:pt x="0" y="1974963"/>
                </a:ln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6" name="object 6"/>
          <p:cNvSpPr/>
          <p:nvPr/>
        </p:nvSpPr>
        <p:spPr>
          <a:xfrm>
            <a:off x="2876270" y="1188997"/>
            <a:ext cx="96677" cy="42296"/>
          </a:xfrm>
          <a:custGeom>
            <a:avLst/>
            <a:gdLst/>
            <a:ahLst/>
            <a:cxnLst/>
            <a:rect l="l" t="t" r="r" b="b"/>
            <a:pathLst>
              <a:path w="60960" h="26670">
                <a:moveTo>
                  <a:pt x="0" y="26317"/>
                </a:moveTo>
                <a:lnTo>
                  <a:pt x="11933" y="21694"/>
                </a:lnTo>
                <a:lnTo>
                  <a:pt x="20687" y="15403"/>
                </a:lnTo>
                <a:lnTo>
                  <a:pt x="26689" y="7990"/>
                </a:lnTo>
                <a:lnTo>
                  <a:pt x="30366" y="0"/>
                </a:lnTo>
                <a:lnTo>
                  <a:pt x="34043" y="7990"/>
                </a:lnTo>
                <a:lnTo>
                  <a:pt x="40045" y="15403"/>
                </a:lnTo>
                <a:lnTo>
                  <a:pt x="48799" y="21694"/>
                </a:lnTo>
                <a:lnTo>
                  <a:pt x="60732" y="2631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7" name="object 7"/>
          <p:cNvSpPr txBox="1"/>
          <p:nvPr/>
        </p:nvSpPr>
        <p:spPr>
          <a:xfrm>
            <a:off x="2276453" y="840422"/>
            <a:ext cx="1296070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lang="fi-FI" sz="1665" spc="-16" dirty="0" err="1">
                <a:latin typeface="Arial"/>
                <a:cs typeface="Arial"/>
              </a:rPr>
              <a:t>Wheat</a:t>
            </a:r>
            <a:endParaRPr sz="1665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95359" y="2612315"/>
            <a:ext cx="2267873" cy="0"/>
          </a:xfrm>
          <a:custGeom>
            <a:avLst/>
            <a:gdLst/>
            <a:ahLst/>
            <a:cxnLst/>
            <a:rect l="l" t="t" r="r" b="b"/>
            <a:pathLst>
              <a:path w="1430020">
                <a:moveTo>
                  <a:pt x="0" y="0"/>
                </a:moveTo>
                <a:lnTo>
                  <a:pt x="1429895" y="0"/>
                </a:lnTo>
              </a:path>
            </a:pathLst>
          </a:custGeom>
          <a:ln w="10122">
            <a:solidFill>
              <a:srgbClr val="0000FF"/>
            </a:solidFill>
            <a:prstDash val="dash"/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9" name="object 9"/>
          <p:cNvSpPr/>
          <p:nvPr/>
        </p:nvSpPr>
        <p:spPr>
          <a:xfrm>
            <a:off x="5719694" y="2549658"/>
            <a:ext cx="51358" cy="125881"/>
          </a:xfrm>
          <a:custGeom>
            <a:avLst/>
            <a:gdLst/>
            <a:ahLst/>
            <a:cxnLst/>
            <a:rect l="l" t="t" r="r" b="b"/>
            <a:pathLst>
              <a:path w="32385" h="79375">
                <a:moveTo>
                  <a:pt x="0" y="0"/>
                </a:moveTo>
                <a:lnTo>
                  <a:pt x="5689" y="15525"/>
                </a:lnTo>
                <a:lnTo>
                  <a:pt x="13432" y="26915"/>
                </a:lnTo>
                <a:lnTo>
                  <a:pt x="22556" y="34724"/>
                </a:lnTo>
                <a:lnTo>
                  <a:pt x="32390" y="39509"/>
                </a:lnTo>
                <a:lnTo>
                  <a:pt x="22556" y="44293"/>
                </a:lnTo>
                <a:lnTo>
                  <a:pt x="13432" y="52102"/>
                </a:lnTo>
                <a:lnTo>
                  <a:pt x="5689" y="63492"/>
                </a:lnTo>
                <a:lnTo>
                  <a:pt x="0" y="79018"/>
                </a:lnTo>
              </a:path>
            </a:pathLst>
          </a:custGeom>
          <a:ln w="1012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0" name="object 10"/>
          <p:cNvSpPr txBox="1"/>
          <p:nvPr/>
        </p:nvSpPr>
        <p:spPr>
          <a:xfrm>
            <a:off x="4699773" y="2632544"/>
            <a:ext cx="2159112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8" dirty="0">
                <a:solidFill>
                  <a:srgbClr val="0000FF"/>
                </a:solidFill>
                <a:latin typeface="Arial"/>
                <a:cs typeface="Arial"/>
              </a:rPr>
              <a:t>Increasing</a:t>
            </a:r>
            <a:r>
              <a:rPr sz="1665" spc="-9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65" spc="-16" dirty="0">
                <a:solidFill>
                  <a:srgbClr val="0000FF"/>
                </a:solidFill>
                <a:latin typeface="Arial"/>
                <a:cs typeface="Arial"/>
              </a:rPr>
              <a:t>preference</a:t>
            </a:r>
            <a:endParaRPr sz="1665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95708" y="1470451"/>
            <a:ext cx="0" cy="2854982"/>
          </a:xfrm>
          <a:custGeom>
            <a:avLst/>
            <a:gdLst/>
            <a:ahLst/>
            <a:cxnLst/>
            <a:rect l="l" t="t" r="r" b="b"/>
            <a:pathLst>
              <a:path h="1800225">
                <a:moveTo>
                  <a:pt x="0" y="1800022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2" name="object 12"/>
          <p:cNvSpPr txBox="1"/>
          <p:nvPr/>
        </p:nvSpPr>
        <p:spPr>
          <a:xfrm>
            <a:off x="2916070" y="1134278"/>
            <a:ext cx="349446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1</a:t>
            </a:r>
            <a:endParaRPr sz="1903" baseline="-13888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37573" y="1470451"/>
            <a:ext cx="0" cy="2854982"/>
          </a:xfrm>
          <a:custGeom>
            <a:avLst/>
            <a:gdLst/>
            <a:ahLst/>
            <a:cxnLst/>
            <a:rect l="l" t="t" r="r" b="b"/>
            <a:pathLst>
              <a:path h="1800225">
                <a:moveTo>
                  <a:pt x="0" y="1800022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4" name="object 14"/>
          <p:cNvSpPr txBox="1"/>
          <p:nvPr/>
        </p:nvSpPr>
        <p:spPr>
          <a:xfrm>
            <a:off x="4057922" y="1134278"/>
            <a:ext cx="349446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2</a:t>
            </a:r>
            <a:endParaRPr sz="1903" baseline="-13888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550719" y="1470451"/>
            <a:ext cx="0" cy="2854982"/>
          </a:xfrm>
          <a:custGeom>
            <a:avLst/>
            <a:gdLst/>
            <a:ahLst/>
            <a:cxnLst/>
            <a:rect l="l" t="t" r="r" b="b"/>
            <a:pathLst>
              <a:path h="1800225">
                <a:moveTo>
                  <a:pt x="0" y="1800022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6" name="object 16"/>
          <p:cNvSpPr txBox="1"/>
          <p:nvPr/>
        </p:nvSpPr>
        <p:spPr>
          <a:xfrm>
            <a:off x="5371053" y="1131639"/>
            <a:ext cx="349446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3</a:t>
            </a:r>
            <a:endParaRPr sz="1903" baseline="-13888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525455" y="4339552"/>
            <a:ext cx="4084589" cy="756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7361">
              <a:tabLst>
                <a:tab pos="3178239" algn="l"/>
              </a:tabLst>
            </a:pPr>
            <a:r>
              <a:rPr sz="1665" spc="-8" dirty="0">
                <a:latin typeface="Arial"/>
                <a:cs typeface="Arial"/>
              </a:rPr>
              <a:t>0	Leisure</a:t>
            </a:r>
            <a:endParaRPr sz="1665" dirty="0">
              <a:latin typeface="Arial"/>
              <a:cs typeface="Arial"/>
            </a:endParaRPr>
          </a:p>
          <a:p>
            <a:pPr>
              <a:spcBef>
                <a:spcPts val="8"/>
              </a:spcBef>
            </a:pPr>
            <a:endParaRPr sz="1665" dirty="0">
              <a:latin typeface="Times New Roman"/>
              <a:cs typeface="Times New Roman"/>
            </a:endParaRPr>
          </a:p>
          <a:p>
            <a:pPr marL="20141"/>
            <a:r>
              <a:rPr sz="1586" spc="-8" dirty="0">
                <a:solidFill>
                  <a:srgbClr val="3333B2"/>
                </a:solidFill>
                <a:latin typeface="Arial"/>
                <a:cs typeface="Arial"/>
              </a:rPr>
              <a:t>Figure: </a:t>
            </a:r>
            <a:r>
              <a:rPr sz="1586" spc="-8" dirty="0">
                <a:latin typeface="Arial"/>
                <a:cs typeface="Arial"/>
              </a:rPr>
              <a:t>Indifference curves of another </a:t>
            </a:r>
            <a:r>
              <a:rPr lang="fi-FI" sz="1586" spc="-8" dirty="0" err="1">
                <a:latin typeface="Arial"/>
                <a:cs typeface="Arial"/>
              </a:rPr>
              <a:t>farmer</a:t>
            </a:r>
            <a:endParaRPr sz="1586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5126276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135" y="406465"/>
            <a:ext cx="2880805" cy="341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>
              <a:lnSpc>
                <a:spcPct val="100000"/>
              </a:lnSpc>
            </a:pPr>
            <a:r>
              <a:rPr spc="16" dirty="0"/>
              <a:t>Indifference </a:t>
            </a:r>
            <a:r>
              <a:rPr lang="fi-FI" spc="32" dirty="0" err="1"/>
              <a:t>curves</a:t>
            </a:r>
            <a:r>
              <a:rPr spc="-127" dirty="0"/>
              <a:t> </a:t>
            </a:r>
            <a:r>
              <a:rPr spc="24" dirty="0"/>
              <a:t>3</a:t>
            </a:r>
          </a:p>
        </p:txBody>
      </p:sp>
      <p:sp>
        <p:nvSpPr>
          <p:cNvPr id="3" name="object 3"/>
          <p:cNvSpPr/>
          <p:nvPr/>
        </p:nvSpPr>
        <p:spPr>
          <a:xfrm>
            <a:off x="3113149" y="4325111"/>
            <a:ext cx="3132928" cy="0"/>
          </a:xfrm>
          <a:custGeom>
            <a:avLst/>
            <a:gdLst/>
            <a:ahLst/>
            <a:cxnLst/>
            <a:rect l="l" t="t" r="r" b="b"/>
            <a:pathLst>
              <a:path w="1975485">
                <a:moveTo>
                  <a:pt x="0" y="0"/>
                </a:moveTo>
                <a:lnTo>
                  <a:pt x="0" y="0"/>
                </a:lnTo>
                <a:lnTo>
                  <a:pt x="1974963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4" name="object 4"/>
          <p:cNvSpPr/>
          <p:nvPr/>
        </p:nvSpPr>
        <p:spPr>
          <a:xfrm>
            <a:off x="6207526" y="4276953"/>
            <a:ext cx="42296" cy="96677"/>
          </a:xfrm>
          <a:custGeom>
            <a:avLst/>
            <a:gdLst/>
            <a:ahLst/>
            <a:cxnLst/>
            <a:rect l="l" t="t" r="r" b="b"/>
            <a:pathLst>
              <a:path w="26670" h="60960">
                <a:moveTo>
                  <a:pt x="0" y="0"/>
                </a:moveTo>
                <a:lnTo>
                  <a:pt x="4622" y="11933"/>
                </a:lnTo>
                <a:lnTo>
                  <a:pt x="10913" y="20687"/>
                </a:lnTo>
                <a:lnTo>
                  <a:pt x="18327" y="26689"/>
                </a:lnTo>
                <a:lnTo>
                  <a:pt x="26317" y="30366"/>
                </a:lnTo>
                <a:lnTo>
                  <a:pt x="18327" y="34043"/>
                </a:lnTo>
                <a:lnTo>
                  <a:pt x="10913" y="40045"/>
                </a:lnTo>
                <a:lnTo>
                  <a:pt x="4622" y="48799"/>
                </a:lnTo>
                <a:lnTo>
                  <a:pt x="0" y="60732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5" name="object 5"/>
          <p:cNvSpPr txBox="1"/>
          <p:nvPr/>
        </p:nvSpPr>
        <p:spPr>
          <a:xfrm>
            <a:off x="5872865" y="4339552"/>
            <a:ext cx="761327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8" dirty="0">
                <a:latin typeface="Arial"/>
                <a:cs typeface="Arial"/>
              </a:rPr>
              <a:t>Leisure</a:t>
            </a:r>
            <a:endParaRPr sz="1665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13148" y="1193011"/>
            <a:ext cx="0" cy="3132928"/>
          </a:xfrm>
          <a:custGeom>
            <a:avLst/>
            <a:gdLst/>
            <a:ahLst/>
            <a:cxnLst/>
            <a:rect l="l" t="t" r="r" b="b"/>
            <a:pathLst>
              <a:path h="1975485">
                <a:moveTo>
                  <a:pt x="0" y="1974963"/>
                </a:moveTo>
                <a:lnTo>
                  <a:pt x="0" y="1974963"/>
                </a:ln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7" name="object 7"/>
          <p:cNvSpPr/>
          <p:nvPr/>
        </p:nvSpPr>
        <p:spPr>
          <a:xfrm>
            <a:off x="3064991" y="1188997"/>
            <a:ext cx="96677" cy="42296"/>
          </a:xfrm>
          <a:custGeom>
            <a:avLst/>
            <a:gdLst/>
            <a:ahLst/>
            <a:cxnLst/>
            <a:rect l="l" t="t" r="r" b="b"/>
            <a:pathLst>
              <a:path w="60960" h="26670">
                <a:moveTo>
                  <a:pt x="0" y="26317"/>
                </a:moveTo>
                <a:lnTo>
                  <a:pt x="11933" y="21694"/>
                </a:lnTo>
                <a:lnTo>
                  <a:pt x="20687" y="15403"/>
                </a:lnTo>
                <a:lnTo>
                  <a:pt x="26689" y="7990"/>
                </a:lnTo>
                <a:lnTo>
                  <a:pt x="30366" y="0"/>
                </a:lnTo>
                <a:lnTo>
                  <a:pt x="34043" y="7990"/>
                </a:lnTo>
                <a:lnTo>
                  <a:pt x="40045" y="15403"/>
                </a:lnTo>
                <a:lnTo>
                  <a:pt x="48799" y="21694"/>
                </a:lnTo>
                <a:lnTo>
                  <a:pt x="60732" y="26317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8" name="object 8"/>
          <p:cNvSpPr txBox="1"/>
          <p:nvPr/>
        </p:nvSpPr>
        <p:spPr>
          <a:xfrm>
            <a:off x="3031941" y="4335584"/>
            <a:ext cx="163142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spc="-8" dirty="0">
                <a:latin typeface="Arial"/>
                <a:cs typeface="Arial"/>
              </a:rPr>
              <a:t>0</a:t>
            </a:r>
            <a:endParaRPr sz="166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65174" y="840422"/>
            <a:ext cx="1296070" cy="2562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lang="fi-FI" sz="1665" spc="-16" dirty="0" err="1">
                <a:latin typeface="Arial"/>
                <a:cs typeface="Arial"/>
              </a:rPr>
              <a:t>Wheat</a:t>
            </a:r>
            <a:endParaRPr sz="1665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84429" y="1470451"/>
            <a:ext cx="2969784" cy="1827793"/>
          </a:xfrm>
          <a:custGeom>
            <a:avLst/>
            <a:gdLst/>
            <a:ahLst/>
            <a:cxnLst/>
            <a:rect l="l" t="t" r="r" b="b"/>
            <a:pathLst>
              <a:path w="1872614" h="1152525">
                <a:moveTo>
                  <a:pt x="0" y="0"/>
                </a:moveTo>
                <a:lnTo>
                  <a:pt x="9410" y="48215"/>
                </a:lnTo>
                <a:lnTo>
                  <a:pt x="20379" y="95079"/>
                </a:lnTo>
                <a:lnTo>
                  <a:pt x="32873" y="140611"/>
                </a:lnTo>
                <a:lnTo>
                  <a:pt x="46864" y="184831"/>
                </a:lnTo>
                <a:lnTo>
                  <a:pt x="62319" y="227758"/>
                </a:lnTo>
                <a:lnTo>
                  <a:pt x="79208" y="269413"/>
                </a:lnTo>
                <a:lnTo>
                  <a:pt x="97500" y="309814"/>
                </a:lnTo>
                <a:lnTo>
                  <a:pt x="117164" y="348983"/>
                </a:lnTo>
                <a:lnTo>
                  <a:pt x="138169" y="386938"/>
                </a:lnTo>
                <a:lnTo>
                  <a:pt x="160485" y="423700"/>
                </a:lnTo>
                <a:lnTo>
                  <a:pt x="184080" y="459288"/>
                </a:lnTo>
                <a:lnTo>
                  <a:pt x="208923" y="493722"/>
                </a:lnTo>
                <a:lnTo>
                  <a:pt x="234985" y="527022"/>
                </a:lnTo>
                <a:lnTo>
                  <a:pt x="262233" y="559207"/>
                </a:lnTo>
                <a:lnTo>
                  <a:pt x="290637" y="590298"/>
                </a:lnTo>
                <a:lnTo>
                  <a:pt x="320166" y="620314"/>
                </a:lnTo>
                <a:lnTo>
                  <a:pt x="350790" y="649276"/>
                </a:lnTo>
                <a:lnTo>
                  <a:pt x="382477" y="677201"/>
                </a:lnTo>
                <a:lnTo>
                  <a:pt x="415196" y="704112"/>
                </a:lnTo>
                <a:lnTo>
                  <a:pt x="448917" y="730027"/>
                </a:lnTo>
                <a:lnTo>
                  <a:pt x="483608" y="754966"/>
                </a:lnTo>
                <a:lnTo>
                  <a:pt x="519239" y="778949"/>
                </a:lnTo>
                <a:lnTo>
                  <a:pt x="555780" y="801995"/>
                </a:lnTo>
                <a:lnTo>
                  <a:pt x="593198" y="824126"/>
                </a:lnTo>
                <a:lnTo>
                  <a:pt x="631463" y="845359"/>
                </a:lnTo>
                <a:lnTo>
                  <a:pt x="670545" y="865716"/>
                </a:lnTo>
                <a:lnTo>
                  <a:pt x="710412" y="885215"/>
                </a:lnTo>
                <a:lnTo>
                  <a:pt x="751034" y="903877"/>
                </a:lnTo>
                <a:lnTo>
                  <a:pt x="792379" y="921722"/>
                </a:lnTo>
                <a:lnTo>
                  <a:pt x="834417" y="938768"/>
                </a:lnTo>
                <a:lnTo>
                  <a:pt x="877117" y="955037"/>
                </a:lnTo>
                <a:lnTo>
                  <a:pt x="920447" y="970548"/>
                </a:lnTo>
                <a:lnTo>
                  <a:pt x="964378" y="985320"/>
                </a:lnTo>
                <a:lnTo>
                  <a:pt x="1008879" y="999374"/>
                </a:lnTo>
                <a:lnTo>
                  <a:pt x="1053917" y="1012728"/>
                </a:lnTo>
                <a:lnTo>
                  <a:pt x="1099463" y="1025404"/>
                </a:lnTo>
                <a:lnTo>
                  <a:pt x="1145486" y="1037421"/>
                </a:lnTo>
                <a:lnTo>
                  <a:pt x="1191955" y="1048798"/>
                </a:lnTo>
                <a:lnTo>
                  <a:pt x="1238838" y="1059555"/>
                </a:lnTo>
                <a:lnTo>
                  <a:pt x="1286105" y="1069712"/>
                </a:lnTo>
                <a:lnTo>
                  <a:pt x="1333725" y="1079290"/>
                </a:lnTo>
                <a:lnTo>
                  <a:pt x="1381668" y="1088307"/>
                </a:lnTo>
                <a:lnTo>
                  <a:pt x="1429902" y="1096783"/>
                </a:lnTo>
                <a:lnTo>
                  <a:pt x="1478396" y="1104739"/>
                </a:lnTo>
                <a:lnTo>
                  <a:pt x="1527120" y="1112194"/>
                </a:lnTo>
                <a:lnTo>
                  <a:pt x="1576043" y="1119167"/>
                </a:lnTo>
                <a:lnTo>
                  <a:pt x="1625133" y="1125680"/>
                </a:lnTo>
                <a:lnTo>
                  <a:pt x="1674361" y="1131750"/>
                </a:lnTo>
                <a:lnTo>
                  <a:pt x="1723694" y="1137399"/>
                </a:lnTo>
                <a:lnTo>
                  <a:pt x="1773102" y="1142646"/>
                </a:lnTo>
                <a:lnTo>
                  <a:pt x="1822555" y="1147511"/>
                </a:lnTo>
                <a:lnTo>
                  <a:pt x="1872022" y="1152013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1" name="object 11"/>
          <p:cNvSpPr/>
          <p:nvPr/>
        </p:nvSpPr>
        <p:spPr>
          <a:xfrm>
            <a:off x="4026643" y="1470450"/>
            <a:ext cx="2227591" cy="2569988"/>
          </a:xfrm>
          <a:custGeom>
            <a:avLst/>
            <a:gdLst/>
            <a:ahLst/>
            <a:cxnLst/>
            <a:rect l="l" t="t" r="r" b="b"/>
            <a:pathLst>
              <a:path w="1404620" h="1620520">
                <a:moveTo>
                  <a:pt x="0" y="0"/>
                </a:moveTo>
                <a:lnTo>
                  <a:pt x="9460" y="51284"/>
                </a:lnTo>
                <a:lnTo>
                  <a:pt x="19679" y="102097"/>
                </a:lnTo>
                <a:lnTo>
                  <a:pt x="30661" y="152423"/>
                </a:lnTo>
                <a:lnTo>
                  <a:pt x="42413" y="202242"/>
                </a:lnTo>
                <a:lnTo>
                  <a:pt x="54940" y="251536"/>
                </a:lnTo>
                <a:lnTo>
                  <a:pt x="68247" y="300288"/>
                </a:lnTo>
                <a:lnTo>
                  <a:pt x="82340" y="348480"/>
                </a:lnTo>
                <a:lnTo>
                  <a:pt x="97224" y="396094"/>
                </a:lnTo>
                <a:lnTo>
                  <a:pt x="112905" y="443111"/>
                </a:lnTo>
                <a:lnTo>
                  <a:pt x="129388" y="489515"/>
                </a:lnTo>
                <a:lnTo>
                  <a:pt x="146678" y="535285"/>
                </a:lnTo>
                <a:lnTo>
                  <a:pt x="164782" y="580406"/>
                </a:lnTo>
                <a:lnTo>
                  <a:pt x="183703" y="624859"/>
                </a:lnTo>
                <a:lnTo>
                  <a:pt x="203449" y="668625"/>
                </a:lnTo>
                <a:lnTo>
                  <a:pt x="224024" y="711687"/>
                </a:lnTo>
                <a:lnTo>
                  <a:pt x="245435" y="754027"/>
                </a:lnTo>
                <a:lnTo>
                  <a:pt x="267685" y="795627"/>
                </a:lnTo>
                <a:lnTo>
                  <a:pt x="290781" y="836469"/>
                </a:lnTo>
                <a:lnTo>
                  <a:pt x="314728" y="876534"/>
                </a:lnTo>
                <a:lnTo>
                  <a:pt x="339532" y="915806"/>
                </a:lnTo>
                <a:lnTo>
                  <a:pt x="365199" y="954265"/>
                </a:lnTo>
                <a:lnTo>
                  <a:pt x="391732" y="991895"/>
                </a:lnTo>
                <a:lnTo>
                  <a:pt x="419139" y="1028677"/>
                </a:lnTo>
                <a:lnTo>
                  <a:pt x="447425" y="1064592"/>
                </a:lnTo>
                <a:lnTo>
                  <a:pt x="476594" y="1099624"/>
                </a:lnTo>
                <a:lnTo>
                  <a:pt x="506653" y="1133753"/>
                </a:lnTo>
                <a:lnTo>
                  <a:pt x="537606" y="1166963"/>
                </a:lnTo>
                <a:lnTo>
                  <a:pt x="569460" y="1199235"/>
                </a:lnTo>
                <a:lnTo>
                  <a:pt x="602220" y="1230551"/>
                </a:lnTo>
                <a:lnTo>
                  <a:pt x="635891" y="1260893"/>
                </a:lnTo>
                <a:lnTo>
                  <a:pt x="670479" y="1290243"/>
                </a:lnTo>
                <a:lnTo>
                  <a:pt x="705988" y="1318583"/>
                </a:lnTo>
                <a:lnTo>
                  <a:pt x="742426" y="1345896"/>
                </a:lnTo>
                <a:lnTo>
                  <a:pt x="779797" y="1372163"/>
                </a:lnTo>
                <a:lnTo>
                  <a:pt x="818106" y="1397366"/>
                </a:lnTo>
                <a:lnTo>
                  <a:pt x="857359" y="1421487"/>
                </a:lnTo>
                <a:lnTo>
                  <a:pt x="897561" y="1444508"/>
                </a:lnTo>
                <a:lnTo>
                  <a:pt x="938719" y="1466412"/>
                </a:lnTo>
                <a:lnTo>
                  <a:pt x="980837" y="1487180"/>
                </a:lnTo>
                <a:lnTo>
                  <a:pt x="1023920" y="1506795"/>
                </a:lnTo>
                <a:lnTo>
                  <a:pt x="1067975" y="1525237"/>
                </a:lnTo>
                <a:lnTo>
                  <a:pt x="1113007" y="1542490"/>
                </a:lnTo>
                <a:lnTo>
                  <a:pt x="1159021" y="1558536"/>
                </a:lnTo>
                <a:lnTo>
                  <a:pt x="1206023" y="1573356"/>
                </a:lnTo>
                <a:lnTo>
                  <a:pt x="1254017" y="1586932"/>
                </a:lnTo>
                <a:lnTo>
                  <a:pt x="1303011" y="1599247"/>
                </a:lnTo>
                <a:lnTo>
                  <a:pt x="1353008" y="1610282"/>
                </a:lnTo>
                <a:lnTo>
                  <a:pt x="1404015" y="162002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141"/>
          </a:p>
        </p:txBody>
      </p:sp>
      <p:sp>
        <p:nvSpPr>
          <p:cNvPr id="12" name="object 12"/>
          <p:cNvSpPr txBox="1"/>
          <p:nvPr/>
        </p:nvSpPr>
        <p:spPr>
          <a:xfrm>
            <a:off x="6310347" y="3138164"/>
            <a:ext cx="349446" cy="1012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1</a:t>
            </a:r>
            <a:endParaRPr sz="1903" baseline="-13888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251">
              <a:latin typeface="Times New Roman"/>
              <a:cs typeface="Times New Roman"/>
            </a:endParaRPr>
          </a:p>
          <a:p>
            <a:pPr marL="20141"/>
            <a:r>
              <a:rPr sz="1665" i="1" spc="-8" dirty="0">
                <a:latin typeface="Arial"/>
                <a:cs typeface="Arial"/>
              </a:rPr>
              <a:t>IC</a:t>
            </a:r>
            <a:r>
              <a:rPr sz="1903" spc="-11" baseline="-13888" dirty="0">
                <a:latin typeface="Arial"/>
                <a:cs typeface="Arial"/>
              </a:rPr>
              <a:t>3</a:t>
            </a:r>
            <a:endParaRPr sz="1903" baseline="-13888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5425" y="4849905"/>
            <a:ext cx="2144006" cy="2440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141"/>
            <a:r>
              <a:rPr sz="1586" spc="-8" dirty="0">
                <a:solidFill>
                  <a:srgbClr val="3333B2"/>
                </a:solidFill>
                <a:latin typeface="Arial"/>
                <a:cs typeface="Arial"/>
              </a:rPr>
              <a:t>Figure: </a:t>
            </a:r>
            <a:r>
              <a:rPr sz="1586" spc="-8" dirty="0">
                <a:latin typeface="Arial"/>
                <a:cs typeface="Arial"/>
              </a:rPr>
              <a:t>Is this</a:t>
            </a:r>
            <a:r>
              <a:rPr sz="1586" spc="-87" dirty="0">
                <a:latin typeface="Arial"/>
                <a:cs typeface="Arial"/>
              </a:rPr>
              <a:t> </a:t>
            </a:r>
            <a:r>
              <a:rPr sz="1586" spc="-8" dirty="0">
                <a:latin typeface="Arial"/>
                <a:cs typeface="Arial"/>
              </a:rPr>
              <a:t>possible?</a:t>
            </a:r>
            <a:endParaRPr sz="1586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9259637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05D0-0EF1-5348-9E74-CF087AF74433}"/>
              </a:ext>
            </a:extLst>
          </p:cNvPr>
          <p:cNvSpPr txBox="1">
            <a:spLocks/>
          </p:cNvSpPr>
          <p:nvPr/>
        </p:nvSpPr>
        <p:spPr>
          <a:xfrm>
            <a:off x="288056" y="142876"/>
            <a:ext cx="6983594" cy="5980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latin typeface="+mn-lt"/>
              </a:rPr>
              <a:t>Summary on Indifference Curves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E6315-5873-8D42-9D35-2CCB43C142E3}"/>
              </a:ext>
            </a:extLst>
          </p:cNvPr>
          <p:cNvSpPr txBox="1"/>
          <p:nvPr/>
        </p:nvSpPr>
        <p:spPr>
          <a:xfrm>
            <a:off x="288056" y="598005"/>
            <a:ext cx="86428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/>
              <a:t>If we plot an indifference curve in the usual coordinate system and if the decision maker wants to have more of each good, indifference curves have a negative slope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Indifference curves do not cross each other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Curves closer to origin represent worse alternatives than curves further from the origin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Can indifference curves be straight lines?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Can indifference curves have an L-shape?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Why are the indifference curves often drawn with a diminishing slope as we increase the amount of good on x-axis?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/>
              <a:t>Can you relate this to preferences for averages over extremes?</a:t>
            </a:r>
          </a:p>
        </p:txBody>
      </p:sp>
    </p:spTree>
    <p:extLst>
      <p:ext uri="{BB962C8B-B14F-4D97-AF65-F5344CB8AC3E}">
        <p14:creationId xmlns:p14="http://schemas.microsoft.com/office/powerpoint/2010/main" val="192117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B2D9C2-A410-162E-0C03-FFF53FC39FB7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53" y="215948"/>
            <a:ext cx="8492897" cy="652153"/>
          </a:xfrm>
        </p:spPr>
        <p:txBody>
          <a:bodyPr/>
          <a:lstStyle/>
          <a:p>
            <a:r>
              <a:rPr lang="en-FI" sz="3200" dirty="0"/>
              <a:t>Main topic: Choice under Scarcity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990548-F5A9-10BD-27D8-27C31B6F918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030147"/>
            <a:ext cx="8492897" cy="3921903"/>
          </a:xfrm>
        </p:spPr>
        <p:txBody>
          <a:bodyPr/>
          <a:lstStyle/>
          <a:p>
            <a:r>
              <a:rPr lang="en-FI" dirty="0"/>
              <a:t>Example 1:How much to work?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FI" dirty="0"/>
              <a:t>Trading off leisure for fruits of labor</a:t>
            </a:r>
          </a:p>
          <a:p>
            <a:pPr marL="971489" lvl="1" indent="-342900">
              <a:buFont typeface="Wingdings" pitchFamily="2" charset="2"/>
              <a:buChar char="Ø"/>
            </a:pPr>
            <a:r>
              <a:rPr lang="en-FI" dirty="0"/>
              <a:t>How many hours to work on a family farm?</a:t>
            </a:r>
          </a:p>
          <a:p>
            <a:pPr marL="971489" lvl="1" indent="-342900">
              <a:buFont typeface="Wingdings" pitchFamily="2" charset="2"/>
              <a:buChar char="Ø"/>
            </a:pPr>
            <a:r>
              <a:rPr lang="en-FI" dirty="0"/>
              <a:t>Studying for an exam</a:t>
            </a:r>
          </a:p>
          <a:p>
            <a:pPr marL="971489" lvl="1" indent="-342900">
              <a:buFont typeface="Wingdings" pitchFamily="2" charset="2"/>
              <a:buChar char="Ø"/>
            </a:pPr>
            <a:r>
              <a:rPr lang="en-FI" dirty="0"/>
              <a:t>Full-time or part time job?</a:t>
            </a:r>
          </a:p>
          <a:p>
            <a:r>
              <a:rPr lang="en-FI" dirty="0"/>
              <a:t>Example 2: Saving for retirement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FI" dirty="0"/>
              <a:t>Trading off consumption now for consumption later</a:t>
            </a:r>
          </a:p>
          <a:p>
            <a:r>
              <a:rPr lang="en-FI" dirty="0"/>
              <a:t>Example 3: How big a house should I buy?</a:t>
            </a:r>
          </a:p>
          <a:p>
            <a:r>
              <a:rPr lang="en-FI" dirty="0"/>
              <a:t>Example 4: Should I take Principles of Economics I as an elective?</a:t>
            </a:r>
          </a:p>
          <a:p>
            <a:pPr lvl="1" indent="0">
              <a:buNone/>
            </a:pPr>
            <a:endParaRPr lang="en-FI" dirty="0"/>
          </a:p>
          <a:p>
            <a:pPr lvl="1" indent="0"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38516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1B62B1-76F0-914A-BEF3-53FA63808194}"/>
              </a:ext>
            </a:extLst>
          </p:cNvPr>
          <p:cNvSpPr txBox="1"/>
          <p:nvPr/>
        </p:nvSpPr>
        <p:spPr>
          <a:xfrm>
            <a:off x="519242" y="3145691"/>
            <a:ext cx="7824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1800" dirty="0"/>
              <a:t>Model of how individuals choose: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1800" dirty="0"/>
              <a:t>Choices must be from feasible options given by </a:t>
            </a:r>
            <a:r>
              <a:rPr lang="en-US" sz="1800" dirty="0">
                <a:solidFill>
                  <a:srgbClr val="FF0000"/>
                </a:solidFill>
              </a:rPr>
              <a:t>feasible frontier  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1800" dirty="0"/>
              <a:t>Choices reflect preferences given by </a:t>
            </a:r>
            <a:r>
              <a:rPr lang="en-US" sz="1800" dirty="0">
                <a:solidFill>
                  <a:srgbClr val="FF0000"/>
                </a:solidFill>
              </a:rPr>
              <a:t>indifference curves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A36CF1-3121-DF41-8AF8-872654C87E8E}"/>
              </a:ext>
            </a:extLst>
          </p:cNvPr>
          <p:cNvSpPr txBox="1">
            <a:spLocks/>
          </p:cNvSpPr>
          <p:nvPr/>
        </p:nvSpPr>
        <p:spPr>
          <a:xfrm>
            <a:off x="324941" y="305088"/>
            <a:ext cx="4720986" cy="54864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</a:rPr>
              <a:t>Constrained choice problem</a:t>
            </a:r>
          </a:p>
        </p:txBody>
      </p:sp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21AB1688-8A08-F0CD-18C3-43F4BB3C6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905740"/>
              </p:ext>
            </p:extLst>
          </p:nvPr>
        </p:nvGraphicFramePr>
        <p:xfrm>
          <a:off x="794238" y="853728"/>
          <a:ext cx="7040204" cy="218421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86827">
                  <a:extLst>
                    <a:ext uri="{9D8B030D-6E8A-4147-A177-3AD203B41FA5}">
                      <a16:colId xmlns:a16="http://schemas.microsoft.com/office/drawing/2014/main" val="1407388811"/>
                    </a:ext>
                  </a:extLst>
                </a:gridCol>
                <a:gridCol w="2304990">
                  <a:extLst>
                    <a:ext uri="{9D8B030D-6E8A-4147-A177-3AD203B41FA5}">
                      <a16:colId xmlns:a16="http://schemas.microsoft.com/office/drawing/2014/main" val="1887162834"/>
                    </a:ext>
                  </a:extLst>
                </a:gridCol>
                <a:gridCol w="1446630">
                  <a:extLst>
                    <a:ext uri="{9D8B030D-6E8A-4147-A177-3AD203B41FA5}">
                      <a16:colId xmlns:a16="http://schemas.microsoft.com/office/drawing/2014/main" val="1294943230"/>
                    </a:ext>
                  </a:extLst>
                </a:gridCol>
                <a:gridCol w="1301757">
                  <a:extLst>
                    <a:ext uri="{9D8B030D-6E8A-4147-A177-3AD203B41FA5}">
                      <a16:colId xmlns:a16="http://schemas.microsoft.com/office/drawing/2014/main" val="863614260"/>
                    </a:ext>
                  </a:extLst>
                </a:gridCol>
              </a:tblGrid>
              <a:tr h="350818">
                <a:tc>
                  <a:txBody>
                    <a:bodyPr/>
                    <a:lstStyle/>
                    <a:p>
                      <a:endParaRPr lang="en-FI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FI" dirty="0">
                          <a:solidFill>
                            <a:schemeClr val="tx1"/>
                          </a:solidFill>
                        </a:rPr>
                        <a:t>Trade-off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FI" dirty="0">
                          <a:solidFill>
                            <a:schemeClr val="tx1"/>
                          </a:solidFill>
                        </a:rPr>
                        <a:t>On diagram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FI" dirty="0">
                          <a:solidFill>
                            <a:schemeClr val="tx1"/>
                          </a:solidFill>
                        </a:rPr>
                        <a:t>Equivalently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119359"/>
                  </a:ext>
                </a:extLst>
              </a:tr>
              <a:tr h="918997">
                <a:tc>
                  <a:txBody>
                    <a:bodyPr/>
                    <a:lstStyle/>
                    <a:p>
                      <a:endParaRPr lang="en-FI" dirty="0"/>
                    </a:p>
                    <a:p>
                      <a:r>
                        <a:rPr lang="en-FI" dirty="0"/>
                        <a:t>MRS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FI" dirty="0">
                          <a:solidFill>
                            <a:schemeClr val="tx1"/>
                          </a:solidFill>
                        </a:rPr>
                        <a:t>Amount of wheat needed in to agree to give up (a small amount of) leisure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FI" dirty="0">
                          <a:solidFill>
                            <a:schemeClr val="tx1"/>
                          </a:solidFill>
                        </a:rPr>
                        <a:t>Absolute value of the Slope of an indifference curve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FI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921883"/>
                  </a:ext>
                </a:extLst>
              </a:tr>
              <a:tr h="796674">
                <a:tc>
                  <a:txBody>
                    <a:bodyPr/>
                    <a:lstStyle/>
                    <a:p>
                      <a:r>
                        <a:rPr lang="en-FI" dirty="0"/>
                        <a:t>MRT, opportunity cost of leisure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Amount of wheat obtained by giving up (a small amount of) leisure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Absolute value of the slope of the feasible frontier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FI" dirty="0"/>
                        <a:t>Marginal product of labor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9879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648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1E0CD0F-A5F4-5445-8D94-14F46EDC7E78}"/>
              </a:ext>
            </a:extLst>
          </p:cNvPr>
          <p:cNvSpPr txBox="1">
            <a:spLocks/>
          </p:cNvSpPr>
          <p:nvPr/>
        </p:nvSpPr>
        <p:spPr>
          <a:xfrm>
            <a:off x="-1139024" y="365125"/>
            <a:ext cx="7315200" cy="7315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latin typeface="+mn-lt"/>
              </a:rPr>
              <a:t>Optimal Decision Making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7047C9-A926-6442-B912-B6BBB871322D}"/>
              </a:ext>
            </a:extLst>
          </p:cNvPr>
          <p:cNvSpPr txBox="1"/>
          <p:nvPr/>
        </p:nvSpPr>
        <p:spPr>
          <a:xfrm>
            <a:off x="363682" y="1046464"/>
            <a:ext cx="404894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How to find optimal choices? Start by looking at points on the feasible frontier. Each point has an indifference curve through it. Can you find a preferable feasible point?</a:t>
            </a:r>
          </a:p>
          <a:p>
            <a:endParaRPr lang="en-US" sz="1400" dirty="0"/>
          </a:p>
          <a:p>
            <a:r>
              <a:rPr lang="en-US" sz="1400" dirty="0"/>
              <a:t>If MRS is larger than MRT as at point D in the figure, you should work less (i.e. have more leisure).</a:t>
            </a:r>
          </a:p>
          <a:p>
            <a:endParaRPr lang="en-US" sz="1400" dirty="0"/>
          </a:p>
          <a:p>
            <a:r>
              <a:rPr lang="en-US" sz="1400" dirty="0"/>
              <a:t>If MRS is smaller than MRT (as at C), you should work more.</a:t>
            </a:r>
          </a:p>
          <a:p>
            <a:endParaRPr lang="en-US" sz="1400" dirty="0"/>
          </a:p>
          <a:p>
            <a:r>
              <a:rPr lang="en-US" sz="1400" dirty="0"/>
              <a:t>At A, MRS=MRT and 16 hours for 138 bushels of wheat is the optimal choice.</a:t>
            </a:r>
          </a:p>
          <a:p>
            <a:endParaRPr lang="en-US" sz="1400" dirty="0"/>
          </a:p>
          <a:p>
            <a:r>
              <a:rPr lang="en-US" sz="1400" dirty="0"/>
              <a:t>B is unfortunately not feasible.</a:t>
            </a:r>
          </a:p>
          <a:p>
            <a:endParaRPr lang="en-US" sz="1400" dirty="0"/>
          </a:p>
          <a:p>
            <a:r>
              <a:rPr lang="en-US" sz="1400" dirty="0"/>
              <a:t>Can you make this formal?</a:t>
            </a:r>
          </a:p>
          <a:p>
            <a:endParaRPr lang="en-US" sz="1400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B78EAA4-AECC-08BE-0928-F6A506AEA2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247699"/>
              </p:ext>
            </p:extLst>
          </p:nvPr>
        </p:nvGraphicFramePr>
        <p:xfrm>
          <a:off x="4731379" y="918205"/>
          <a:ext cx="4048939" cy="3970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67905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743C-2D90-3C42-A90B-4288F3CF41A8}"/>
              </a:ext>
            </a:extLst>
          </p:cNvPr>
          <p:cNvSpPr txBox="1">
            <a:spLocks/>
          </p:cNvSpPr>
          <p:nvPr/>
        </p:nvSpPr>
        <p:spPr>
          <a:xfrm>
            <a:off x="-278610" y="167698"/>
            <a:ext cx="9727835" cy="6739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</a:rPr>
              <a:t>Comparative statics: A new fertilizer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B38F1-C712-954F-B6CA-A24E072DFE87}"/>
              </a:ext>
            </a:extLst>
          </p:cNvPr>
          <p:cNvSpPr txBox="1"/>
          <p:nvPr/>
        </p:nvSpPr>
        <p:spPr>
          <a:xfrm>
            <a:off x="455320" y="3949610"/>
            <a:ext cx="8609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Technological change shifts the production function upwards, and expands the feasible frontier.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How does this impact optimal choice of working hours?</a:t>
            </a:r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155F63-7F08-C945-9F97-D98DC2CB0B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-299" r="7817" b="299"/>
          <a:stretch/>
        </p:blipFill>
        <p:spPr>
          <a:xfrm>
            <a:off x="135081" y="844495"/>
            <a:ext cx="4384964" cy="3031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C991B3-18DC-3A47-AD28-66C0E2D4B4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r="9037"/>
          <a:stretch/>
        </p:blipFill>
        <p:spPr>
          <a:xfrm>
            <a:off x="4665518" y="841664"/>
            <a:ext cx="4478482" cy="303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28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27A2AD-365F-EE4B-9651-12ED17BAE601}"/>
              </a:ext>
            </a:extLst>
          </p:cNvPr>
          <p:cNvSpPr txBox="1">
            <a:spLocks/>
          </p:cNvSpPr>
          <p:nvPr/>
        </p:nvSpPr>
        <p:spPr>
          <a:xfrm>
            <a:off x="251665" y="1079242"/>
            <a:ext cx="4429101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1800" dirty="0"/>
              <a:t>Technological progress makes it feasible to both consume more wheat and have more free time. 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1800" dirty="0"/>
              <a:t>Choice of free time/consumption depends on relative preferences and willingness to substitute one good for another.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1800" dirty="0"/>
              <a:t>Can you say for sure if technological progress leads to more grain production? More leisure?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1800" dirty="0"/>
              <a:t>More on this in Lecture 3.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13BC57-C0DE-CA4A-B969-3B36E6449159}"/>
              </a:ext>
            </a:extLst>
          </p:cNvPr>
          <p:cNvSpPr txBox="1">
            <a:spLocks noChangeAspect="1"/>
          </p:cNvSpPr>
          <p:nvPr/>
        </p:nvSpPr>
        <p:spPr>
          <a:xfrm>
            <a:off x="429884" y="519868"/>
            <a:ext cx="8501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Comparative statics: feasible frontier changes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2FD5E-788E-D44A-9F66-198EFFABE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28" y="1550020"/>
            <a:ext cx="3949700" cy="341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9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7853-A9DD-B949-9FF6-C7D1D8688849}"/>
              </a:ext>
            </a:extLst>
          </p:cNvPr>
          <p:cNvSpPr txBox="1">
            <a:spLocks/>
          </p:cNvSpPr>
          <p:nvPr/>
        </p:nvSpPr>
        <p:spPr>
          <a:xfrm>
            <a:off x="69526" y="100082"/>
            <a:ext cx="8913682" cy="6714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</a:rPr>
              <a:t> Working for wages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DB9F47-329B-0543-9B37-CC52BB25214C}"/>
              </a:ext>
            </a:extLst>
          </p:cNvPr>
          <p:cNvSpPr txBox="1"/>
          <p:nvPr/>
        </p:nvSpPr>
        <p:spPr>
          <a:xfrm>
            <a:off x="69526" y="1473501"/>
            <a:ext cx="27230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Feasible set given by Budget Constraint:</a:t>
            </a:r>
            <a:r>
              <a:rPr lang="en-US" sz="1800" dirty="0"/>
              <a:t> consumption no larger than labor income. Feasible frontier is given by the budget constraint.</a:t>
            </a:r>
          </a:p>
          <a:p>
            <a:endParaRPr lang="en-US" sz="1800" b="1" dirty="0"/>
          </a:p>
          <a:p>
            <a:r>
              <a:rPr lang="en-US" sz="1800" dirty="0"/>
              <a:t>Indifference curves demonstrate preferences over consumption and free time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B5897A-83E5-EC4F-92A6-54505605936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7"/>
          <a:stretch/>
        </p:blipFill>
        <p:spPr>
          <a:xfrm>
            <a:off x="2792568" y="1481029"/>
            <a:ext cx="6066644" cy="3795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F9606F-59B3-7E4D-8232-67BDC3CE4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3414" y="682132"/>
            <a:ext cx="4230274" cy="8228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6FB2A3-F4CC-F446-8D38-D3A6B86BF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1942" y="1923097"/>
            <a:ext cx="3017270" cy="9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2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C7853-A9DD-B949-9FF6-C7D1D8688849}"/>
              </a:ext>
            </a:extLst>
          </p:cNvPr>
          <p:cNvSpPr txBox="1">
            <a:spLocks/>
          </p:cNvSpPr>
          <p:nvPr/>
        </p:nvSpPr>
        <p:spPr>
          <a:xfrm>
            <a:off x="69526" y="102384"/>
            <a:ext cx="8913682" cy="67148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+mn-lt"/>
              </a:rPr>
              <a:t> Budget allocation between food and shelter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7B3C04-8544-9CFB-F972-08248691C70C}"/>
              </a:ext>
            </a:extLst>
          </p:cNvPr>
          <p:cNvSpPr txBox="1"/>
          <p:nvPr/>
        </p:nvSpPr>
        <p:spPr>
          <a:xfrm>
            <a:off x="194792" y="833046"/>
            <a:ext cx="3867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1600" dirty="0"/>
              <a:t>Food F can be purchased at price P</a:t>
            </a:r>
            <a:r>
              <a:rPr lang="en-FI" sz="1600" baseline="-25000" dirty="0"/>
              <a:t>F</a:t>
            </a:r>
            <a:endParaRPr lang="en-FI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250926-5456-4B9E-6794-92E131ECB334}"/>
              </a:ext>
            </a:extLst>
          </p:cNvPr>
          <p:cNvSpPr txBox="1"/>
          <p:nvPr/>
        </p:nvSpPr>
        <p:spPr>
          <a:xfrm>
            <a:off x="194792" y="1171600"/>
            <a:ext cx="3618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1600" dirty="0"/>
              <a:t>Shelter S can be purcased at price P</a:t>
            </a:r>
            <a:r>
              <a:rPr lang="en-FI" sz="1600" baseline="-25000" dirty="0"/>
              <a:t>S</a:t>
            </a:r>
            <a:endParaRPr lang="en-FI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2D637-0DEA-8C04-42F7-46F41A004FE9}"/>
              </a:ext>
            </a:extLst>
          </p:cNvPr>
          <p:cNvSpPr txBox="1"/>
          <p:nvPr/>
        </p:nvSpPr>
        <p:spPr>
          <a:xfrm>
            <a:off x="194792" y="1510154"/>
            <a:ext cx="1450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1600" dirty="0"/>
              <a:t>Total income 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3B07F7-E039-7A0E-F092-7E6F93648E81}"/>
              </a:ext>
            </a:extLst>
          </p:cNvPr>
          <p:cNvSpPr txBox="1"/>
          <p:nvPr/>
        </p:nvSpPr>
        <p:spPr>
          <a:xfrm>
            <a:off x="3604847" y="1767255"/>
            <a:ext cx="27109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Budget constraint: P</a:t>
            </a:r>
            <a:r>
              <a:rPr lang="en-FI" baseline="-25000" dirty="0"/>
              <a:t>F</a:t>
            </a:r>
            <a:r>
              <a:rPr lang="en-FI" dirty="0"/>
              <a:t>F + P</a:t>
            </a:r>
            <a:r>
              <a:rPr lang="en-FI" baseline="-25000" dirty="0"/>
              <a:t>S</a:t>
            </a:r>
            <a:r>
              <a:rPr lang="en-FI" dirty="0"/>
              <a:t>S ≤ I.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F52F7DC-0AD9-5FAF-5F3A-7B852062DE9C}"/>
              </a:ext>
            </a:extLst>
          </p:cNvPr>
          <p:cNvCxnSpPr>
            <a:cxnSpLocks/>
          </p:cNvCxnSpPr>
          <p:nvPr/>
        </p:nvCxnSpPr>
        <p:spPr>
          <a:xfrm flipV="1">
            <a:off x="1811215" y="2145323"/>
            <a:ext cx="0" cy="264648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DCF95C2-CDC0-10CF-A49E-C01D4BF5F7B7}"/>
              </a:ext>
            </a:extLst>
          </p:cNvPr>
          <p:cNvCxnSpPr>
            <a:cxnSpLocks/>
          </p:cNvCxnSpPr>
          <p:nvPr/>
        </p:nvCxnSpPr>
        <p:spPr>
          <a:xfrm>
            <a:off x="1811215" y="4783016"/>
            <a:ext cx="5073162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8E132D0-F81B-8E8F-FA9D-F06576617BEE}"/>
              </a:ext>
            </a:extLst>
          </p:cNvPr>
          <p:cNvSpPr txBox="1"/>
          <p:nvPr/>
        </p:nvSpPr>
        <p:spPr>
          <a:xfrm>
            <a:off x="4062045" y="4950069"/>
            <a:ext cx="732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Shelter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F07D90-D4E0-CC7C-4D9B-E41C1F8D26A1}"/>
              </a:ext>
            </a:extLst>
          </p:cNvPr>
          <p:cNvSpPr txBox="1"/>
          <p:nvPr/>
        </p:nvSpPr>
        <p:spPr>
          <a:xfrm>
            <a:off x="1521712" y="1887180"/>
            <a:ext cx="5790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Food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03639D1-0531-07AB-C533-0B90F6C3AE7F}"/>
              </a:ext>
            </a:extLst>
          </p:cNvPr>
          <p:cNvCxnSpPr>
            <a:cxnSpLocks/>
          </p:cNvCxnSpPr>
          <p:nvPr/>
        </p:nvCxnSpPr>
        <p:spPr>
          <a:xfrm>
            <a:off x="1811214" y="2857500"/>
            <a:ext cx="4106009" cy="19343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62FFE12-DD25-A142-2AD7-A61D6A2A720D}"/>
              </a:ext>
            </a:extLst>
          </p:cNvPr>
          <p:cNvSpPr txBox="1"/>
          <p:nvPr/>
        </p:nvSpPr>
        <p:spPr>
          <a:xfrm>
            <a:off x="5722231" y="4791808"/>
            <a:ext cx="4732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I/P</a:t>
            </a:r>
            <a:r>
              <a:rPr lang="en-FI" baseline="-25000" dirty="0"/>
              <a:t>S</a:t>
            </a:r>
            <a:endParaRPr lang="en-FI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8836A4-C334-A0AC-D102-35E03574129D}"/>
              </a:ext>
            </a:extLst>
          </p:cNvPr>
          <p:cNvSpPr txBox="1"/>
          <p:nvPr/>
        </p:nvSpPr>
        <p:spPr>
          <a:xfrm>
            <a:off x="1408907" y="2696462"/>
            <a:ext cx="4667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I/P</a:t>
            </a:r>
            <a:r>
              <a:rPr lang="en-FI" baseline="-25000" dirty="0"/>
              <a:t>F</a:t>
            </a:r>
            <a:endParaRPr lang="en-FI" dirty="0"/>
          </a:p>
        </p:txBody>
      </p:sp>
      <p:sp>
        <p:nvSpPr>
          <p:cNvPr id="34" name="Right Triangle 33">
            <a:extLst>
              <a:ext uri="{FF2B5EF4-FFF2-40B4-BE49-F238E27FC236}">
                <a16:creationId xmlns:a16="http://schemas.microsoft.com/office/drawing/2014/main" id="{A27A20EC-CC4D-50D0-358E-5EF80FEC47F3}"/>
              </a:ext>
            </a:extLst>
          </p:cNvPr>
          <p:cNvSpPr/>
          <p:nvPr/>
        </p:nvSpPr>
        <p:spPr>
          <a:xfrm>
            <a:off x="1811213" y="2857500"/>
            <a:ext cx="4106010" cy="1934308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DFDE10D5-02EF-6992-969B-FB951EA7F2BF}"/>
              </a:ext>
            </a:extLst>
          </p:cNvPr>
          <p:cNvSpPr/>
          <p:nvPr/>
        </p:nvSpPr>
        <p:spPr>
          <a:xfrm>
            <a:off x="2444263" y="2145323"/>
            <a:ext cx="3349869" cy="2294792"/>
          </a:xfrm>
          <a:custGeom>
            <a:avLst/>
            <a:gdLst>
              <a:gd name="connsiteX0" fmla="*/ 0 w 3349869"/>
              <a:gd name="connsiteY0" fmla="*/ 0 h 2294792"/>
              <a:gd name="connsiteX1" fmla="*/ 975946 w 3349869"/>
              <a:gd name="connsiteY1" fmla="*/ 1441939 h 2294792"/>
              <a:gd name="connsiteX2" fmla="*/ 3349869 w 3349869"/>
              <a:gd name="connsiteY2" fmla="*/ 2294792 h 2294792"/>
              <a:gd name="connsiteX3" fmla="*/ 3349869 w 3349869"/>
              <a:gd name="connsiteY3" fmla="*/ 2294792 h 2294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869" h="2294792">
                <a:moveTo>
                  <a:pt x="0" y="0"/>
                </a:moveTo>
                <a:cubicBezTo>
                  <a:pt x="208817" y="529737"/>
                  <a:pt x="417635" y="1059474"/>
                  <a:pt x="975946" y="1441939"/>
                </a:cubicBezTo>
                <a:cubicBezTo>
                  <a:pt x="1534258" y="1824404"/>
                  <a:pt x="3349869" y="2294792"/>
                  <a:pt x="3349869" y="2294792"/>
                </a:cubicBezTo>
                <a:lnTo>
                  <a:pt x="3349869" y="2294792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FI" dirty="0"/>
              <a:t>bMewpeip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8D9E30-27B9-AFA2-289A-5DCAC5AFA565}"/>
              </a:ext>
            </a:extLst>
          </p:cNvPr>
          <p:cNvSpPr txBox="1"/>
          <p:nvPr/>
        </p:nvSpPr>
        <p:spPr>
          <a:xfrm>
            <a:off x="2602523" y="2303585"/>
            <a:ext cx="3577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IC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E62CDD0-F992-F1C7-14A5-EB60556A503F}"/>
              </a:ext>
            </a:extLst>
          </p:cNvPr>
          <p:cNvSpPr txBox="1"/>
          <p:nvPr/>
        </p:nvSpPr>
        <p:spPr>
          <a:xfrm>
            <a:off x="3604847" y="3596054"/>
            <a:ext cx="10423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MRS=MRT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4237767-FF98-2D9A-A261-246796205C1E}"/>
              </a:ext>
            </a:extLst>
          </p:cNvPr>
          <p:cNvCxnSpPr>
            <a:cxnSpLocks/>
            <a:endCxn id="34" idx="3"/>
          </p:cNvCxnSpPr>
          <p:nvPr/>
        </p:nvCxnSpPr>
        <p:spPr>
          <a:xfrm>
            <a:off x="3864218" y="3824654"/>
            <a:ext cx="0" cy="967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4AF5033-7B63-59D4-5FA5-EB12C2EECC0C}"/>
              </a:ext>
            </a:extLst>
          </p:cNvPr>
          <p:cNvCxnSpPr>
            <a:endCxn id="34" idx="1"/>
          </p:cNvCxnSpPr>
          <p:nvPr/>
        </p:nvCxnSpPr>
        <p:spPr>
          <a:xfrm flipH="1">
            <a:off x="1811213" y="3824654"/>
            <a:ext cx="20530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1B2789B8-70C1-EBEC-BD9C-3BD9451C2F3C}"/>
              </a:ext>
            </a:extLst>
          </p:cNvPr>
          <p:cNvSpPr txBox="1"/>
          <p:nvPr/>
        </p:nvSpPr>
        <p:spPr>
          <a:xfrm>
            <a:off x="5335637" y="4491726"/>
            <a:ext cx="257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1200" dirty="0"/>
              <a:t>MRT=-P</a:t>
            </a:r>
            <a:r>
              <a:rPr lang="en-FI" sz="1200" baseline="-25000" dirty="0"/>
              <a:t>S </a:t>
            </a:r>
            <a:r>
              <a:rPr lang="en-FI" sz="1200" dirty="0"/>
              <a:t>/P</a:t>
            </a:r>
            <a:r>
              <a:rPr lang="en-FI" sz="1200" baseline="-25000" dirty="0"/>
              <a:t>F</a:t>
            </a:r>
            <a:r>
              <a:rPr lang="en-FI" sz="1200" dirty="0"/>
              <a:t> =-slope of budget line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45FFD67-10E2-C642-91A9-CBC94B7D35A5}"/>
              </a:ext>
            </a:extLst>
          </p:cNvPr>
          <p:cNvSpPr txBox="1"/>
          <p:nvPr/>
        </p:nvSpPr>
        <p:spPr>
          <a:xfrm>
            <a:off x="118120" y="3305961"/>
            <a:ext cx="1693092" cy="1146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dirty="0"/>
              <a:t>MRT: </a:t>
            </a:r>
          </a:p>
          <a:p>
            <a:r>
              <a:rPr lang="en-FI" dirty="0"/>
              <a:t>By giving up </a:t>
            </a:r>
          </a:p>
          <a:p>
            <a:r>
              <a:rPr lang="en-GB" dirty="0"/>
              <a:t>a small unit of S,</a:t>
            </a:r>
          </a:p>
          <a:p>
            <a:r>
              <a:rPr lang="en-GB" dirty="0"/>
              <a:t>you can buy </a:t>
            </a:r>
            <a:r>
              <a:rPr lang="en-FI" sz="1400" dirty="0"/>
              <a:t>P</a:t>
            </a:r>
            <a:r>
              <a:rPr lang="en-FI" sz="1400" baseline="-25000" dirty="0"/>
              <a:t>S </a:t>
            </a:r>
            <a:r>
              <a:rPr lang="en-FI" sz="1400" dirty="0"/>
              <a:t>/P</a:t>
            </a:r>
            <a:r>
              <a:rPr lang="en-FI" sz="1400" baseline="-25000" dirty="0"/>
              <a:t>F</a:t>
            </a:r>
            <a:r>
              <a:rPr lang="en-FI" sz="1400" dirty="0"/>
              <a:t> </a:t>
            </a:r>
          </a:p>
          <a:p>
            <a:r>
              <a:rPr lang="en-GB" sz="1400" dirty="0"/>
              <a:t>units of</a:t>
            </a:r>
            <a:r>
              <a:rPr lang="en-GB" sz="1400" baseline="-25000" dirty="0"/>
              <a:t> </a:t>
            </a:r>
            <a:r>
              <a:rPr lang="en-GB" sz="1400" dirty="0"/>
              <a:t> F.</a:t>
            </a:r>
            <a:r>
              <a:rPr lang="en-GB" baseline="-25000" dirty="0"/>
              <a:t> 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62337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8E5B839-C8FE-8B43-A814-0B8BAAB7FDF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58751" y="79497"/>
            <a:ext cx="8492897" cy="727027"/>
          </a:xfrm>
        </p:spPr>
        <p:txBody>
          <a:bodyPr/>
          <a:lstStyle/>
          <a:p>
            <a:r>
              <a:rPr lang="en-US" sz="2400" dirty="0"/>
              <a:t>Other examples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A96561-3B87-4E4C-91A4-208FADA7B08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25551" y="645750"/>
            <a:ext cx="8492897" cy="4179814"/>
          </a:xfrm>
        </p:spPr>
        <p:txBody>
          <a:bodyPr/>
          <a:lstStyle/>
          <a:p>
            <a:r>
              <a:rPr lang="en-US" sz="1800" b="0" dirty="0"/>
              <a:t>We can think of choice under scarcity in a number of other 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Saving for retirement</a:t>
            </a:r>
          </a:p>
          <a:p>
            <a:pPr marL="1085789" lvl="1" indent="-457200">
              <a:buFont typeface="Wingdings" pitchFamily="2" charset="2"/>
              <a:buChar char="Ø"/>
            </a:pPr>
            <a:r>
              <a:rPr lang="en-US" sz="1800" dirty="0"/>
              <a:t>Consumption when young and consumption when old on the axis</a:t>
            </a:r>
          </a:p>
          <a:p>
            <a:pPr marL="1085789" lvl="1" indent="-457200">
              <a:buFont typeface="Wingdings" pitchFamily="2" charset="2"/>
              <a:buChar char="Ø"/>
            </a:pPr>
            <a:r>
              <a:rPr lang="en-US" sz="1800" b="0" dirty="0"/>
              <a:t>Budget set depends on saving and borrowing possibilities</a:t>
            </a:r>
          </a:p>
          <a:p>
            <a:pPr marL="1085789" lvl="1" indent="-457200">
              <a:buFont typeface="Wingdings" pitchFamily="2" charset="2"/>
              <a:buChar char="Ø"/>
            </a:pPr>
            <a:r>
              <a:rPr lang="en-US" sz="1800" b="0" dirty="0"/>
              <a:t>Any ideas for the shape of the indifference curves?</a:t>
            </a:r>
            <a:endParaRPr lang="en-US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More general budget allocation problems</a:t>
            </a:r>
          </a:p>
          <a:p>
            <a:pPr marL="1085789" lvl="1" indent="-457200">
              <a:buFont typeface="Wingdings" pitchFamily="2" charset="2"/>
              <a:buChar char="Ø"/>
            </a:pPr>
            <a:r>
              <a:rPr lang="en-US" sz="1800" b="0" dirty="0"/>
              <a:t>Many goods with different prices (or savings over many periods of life)</a:t>
            </a:r>
          </a:p>
          <a:p>
            <a:pPr marL="1085789" lvl="1" indent="-457200">
              <a:buFont typeface="Wingdings" pitchFamily="2" charset="2"/>
              <a:buChar char="Ø"/>
            </a:pPr>
            <a:r>
              <a:rPr lang="en-US" sz="1800" dirty="0"/>
              <a:t>Cannot be represented in a two-dimensional picture</a:t>
            </a:r>
          </a:p>
          <a:p>
            <a:pPr marL="1085789" lvl="1" indent="-457200">
              <a:buFont typeface="Wingdings" pitchFamily="2" charset="2"/>
              <a:buChar char="Ø"/>
            </a:pPr>
            <a:r>
              <a:rPr lang="en-US" sz="1800" b="0" dirty="0"/>
              <a:t>You will learn how to deal with suc</a:t>
            </a:r>
            <a:r>
              <a:rPr lang="en-US" sz="1800" dirty="0"/>
              <a:t>h problems</a:t>
            </a:r>
          </a:p>
          <a:p>
            <a:pPr marL="1085789" lvl="1" indent="-457200">
              <a:buFont typeface="Wingdings" pitchFamily="2" charset="2"/>
              <a:buChar char="Ø"/>
            </a:pPr>
            <a:r>
              <a:rPr lang="en-US" sz="1800" dirty="0"/>
              <a:t>Main message remains the same: At optimum, MRS=MRT</a:t>
            </a: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In problem set 1, you will get practice on different choice problems</a:t>
            </a:r>
          </a:p>
        </p:txBody>
      </p:sp>
    </p:spTree>
    <p:extLst>
      <p:ext uri="{BB962C8B-B14F-4D97-AF65-F5344CB8AC3E}">
        <p14:creationId xmlns:p14="http://schemas.microsoft.com/office/powerpoint/2010/main" val="2634813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AA7578-5878-5540-8C66-19DE2916303F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53" y="215948"/>
            <a:ext cx="8492897" cy="712740"/>
          </a:xfrm>
        </p:spPr>
        <p:txBody>
          <a:bodyPr/>
          <a:lstStyle/>
          <a:p>
            <a:r>
              <a:rPr lang="en-US" sz="2400" dirty="0"/>
              <a:t>Key ideas and concepts in this lecture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F7826-9B97-794E-9659-391177D543A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928689"/>
            <a:ext cx="8492897" cy="40233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Feasible frontier, production function, budget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Marginal rate of transformation, marginal product of labor, price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Indifference curves, marginal rate of substitution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Opportunity cost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Feasible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Optimal choice from feasible set</a:t>
            </a:r>
          </a:p>
        </p:txBody>
      </p:sp>
    </p:spTree>
    <p:extLst>
      <p:ext uri="{BB962C8B-B14F-4D97-AF65-F5344CB8AC3E}">
        <p14:creationId xmlns:p14="http://schemas.microsoft.com/office/powerpoint/2010/main" val="932497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EE91FC-5452-6049-875E-E783D1BBE541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53" y="215948"/>
            <a:ext cx="8492897" cy="547001"/>
          </a:xfrm>
        </p:spPr>
        <p:txBody>
          <a:bodyPr/>
          <a:lstStyle/>
          <a:p>
            <a:r>
              <a:rPr lang="en-US" sz="2400" dirty="0"/>
              <a:t>Next lecture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9392A-DDBF-B748-A310-C9A254DFCB9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814389"/>
            <a:ext cx="8492897" cy="41376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Changes in the feasible set: </a:t>
            </a:r>
          </a:p>
          <a:p>
            <a:pPr marL="971489" lvl="1" indent="-342900">
              <a:buFont typeface="Wingdings" pitchFamily="2" charset="2"/>
              <a:buChar char="Ø"/>
            </a:pPr>
            <a:r>
              <a:rPr lang="en-US" sz="1800" b="0" dirty="0"/>
              <a:t>changes in wealth </a:t>
            </a:r>
          </a:p>
          <a:p>
            <a:pPr marL="971489" lvl="1" indent="-342900">
              <a:buFont typeface="Wingdings" pitchFamily="2" charset="2"/>
              <a:buChar char="Ø"/>
            </a:pPr>
            <a:r>
              <a:rPr lang="en-US" sz="1800" b="0" dirty="0"/>
              <a:t>changes in prices</a:t>
            </a:r>
          </a:p>
          <a:p>
            <a:pPr marL="971489" lvl="1" indent="-342900">
              <a:buFont typeface="Wingdings" pitchFamily="2" charset="2"/>
              <a:buChar char="Ø"/>
            </a:pPr>
            <a:r>
              <a:rPr lang="en-US" sz="1800" dirty="0"/>
              <a:t>changes in technology</a:t>
            </a: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Income and substitution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Applications of the model:</a:t>
            </a:r>
          </a:p>
          <a:p>
            <a:pPr marL="971489" lvl="1" indent="-342900">
              <a:buFont typeface="Wingdings" pitchFamily="2" charset="2"/>
              <a:buChar char="Ø"/>
            </a:pPr>
            <a:r>
              <a:rPr lang="en-US" sz="1800" b="0" dirty="0"/>
              <a:t>Measuring the effect of changing prices</a:t>
            </a:r>
          </a:p>
          <a:p>
            <a:pPr marL="971489" lvl="1" indent="-342900">
              <a:buFont typeface="Wingdings" pitchFamily="2" charset="2"/>
              <a:buChar char="Ø"/>
            </a:pPr>
            <a:r>
              <a:rPr lang="en-US" sz="1800" b="0" dirty="0"/>
              <a:t>Social welfare schemes and the </a:t>
            </a:r>
            <a:r>
              <a:rPr lang="en-US" sz="1800" dirty="0"/>
              <a:t>choice of working hours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89670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05D0-0EF1-5348-9E74-CF087AF74433}"/>
              </a:ext>
            </a:extLst>
          </p:cNvPr>
          <p:cNvSpPr txBox="1">
            <a:spLocks/>
          </p:cNvSpPr>
          <p:nvPr/>
        </p:nvSpPr>
        <p:spPr>
          <a:xfrm>
            <a:off x="464128" y="342901"/>
            <a:ext cx="6983594" cy="5980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+mn-lt"/>
              </a:rPr>
              <a:t>Feasible Choices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E6315-5873-8D42-9D35-2CCB43C142E3}"/>
              </a:ext>
            </a:extLst>
          </p:cNvPr>
          <p:cNvSpPr txBox="1"/>
          <p:nvPr/>
        </p:nvSpPr>
        <p:spPr>
          <a:xfrm>
            <a:off x="288056" y="940905"/>
            <a:ext cx="86428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b="1" dirty="0"/>
              <a:t>Which choices are possible or feasible?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More work implies more income (and thus higher consumption) but less leisure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Buying a bigger house leaves less money for other consumption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If you take Principles I you cannot take another course as elective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400" dirty="0"/>
          </a:p>
          <a:p>
            <a:pPr marL="457200" indent="-457200">
              <a:buFont typeface="Arial"/>
              <a:buChar char="•"/>
            </a:pPr>
            <a:r>
              <a:rPr lang="en-US" sz="2400" dirty="0"/>
              <a:t>Key task is then to find a way to describe the possible choices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920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05D0-0EF1-5348-9E74-CF087AF74433}"/>
              </a:ext>
            </a:extLst>
          </p:cNvPr>
          <p:cNvSpPr txBox="1">
            <a:spLocks/>
          </p:cNvSpPr>
          <p:nvPr/>
        </p:nvSpPr>
        <p:spPr>
          <a:xfrm>
            <a:off x="464128" y="342901"/>
            <a:ext cx="6983594" cy="5980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+mn-lt"/>
              </a:rPr>
              <a:t>Preferences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E6315-5873-8D42-9D35-2CCB43C142E3}"/>
              </a:ext>
            </a:extLst>
          </p:cNvPr>
          <p:cNvSpPr txBox="1"/>
          <p:nvPr/>
        </p:nvSpPr>
        <p:spPr>
          <a:xfrm>
            <a:off x="288056" y="940905"/>
            <a:ext cx="86428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b="1" dirty="0"/>
              <a:t>How do you rank alternative choices?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Would you prefer to buy an ice cream cone for 4 EUR to not buying it?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How much more would you pay for a house with one more room?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/>
              <a:t>Which do you like more: Principles of Economics I or Principles of Accounting?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Second key task is to find a way to describe preferences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0960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B05D0-0EF1-5348-9E74-CF087AF74433}"/>
              </a:ext>
            </a:extLst>
          </p:cNvPr>
          <p:cNvSpPr txBox="1">
            <a:spLocks/>
          </p:cNvSpPr>
          <p:nvPr/>
        </p:nvSpPr>
        <p:spPr>
          <a:xfrm>
            <a:off x="464128" y="342901"/>
            <a:ext cx="6983594" cy="5980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>
                <a:latin typeface="+mn-lt"/>
              </a:rPr>
              <a:t>Roadmap for Lectures 2 and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4E6315-5873-8D42-9D35-2CCB43C142E3}"/>
              </a:ext>
            </a:extLst>
          </p:cNvPr>
          <p:cNvSpPr txBox="1"/>
          <p:nvPr/>
        </p:nvSpPr>
        <p:spPr>
          <a:xfrm>
            <a:off x="288056" y="940905"/>
            <a:ext cx="86428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b="1" dirty="0"/>
              <a:t>Analysis of choice behavior</a:t>
            </a:r>
          </a:p>
          <a:p>
            <a:pPr marL="685800" lvl="1" indent="-342900">
              <a:buFont typeface="Wingdings" pitchFamily="2" charset="2"/>
              <a:buChar char="Ø"/>
            </a:pPr>
            <a:r>
              <a:rPr lang="en-US" sz="2400" dirty="0"/>
              <a:t>Feasible sets and indifference curves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Changing feasible sets: comparative statics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Income effect and substitution effect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Measuring the effect of price changes</a:t>
            </a:r>
          </a:p>
          <a:p>
            <a:pPr marL="685800" lvl="1" indent="-342900">
              <a:buFont typeface="Wingdings" pitchFamily="2" charset="2"/>
              <a:buChar char="Ø"/>
            </a:pPr>
            <a:r>
              <a:rPr lang="en-US" sz="2400" dirty="0"/>
              <a:t>Consumer price index and inflation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/>
              <a:t>Evaluating welfare policies</a:t>
            </a:r>
          </a:p>
          <a:p>
            <a:pPr marL="800100" lvl="1" indent="-457200">
              <a:buFont typeface="Wingdings" pitchFamily="2" charset="2"/>
              <a:buChar char="Ø"/>
            </a:pPr>
            <a:r>
              <a:rPr lang="en-US" sz="2400" dirty="0"/>
              <a:t>A first look at universal income</a:t>
            </a:r>
          </a:p>
        </p:txBody>
      </p:sp>
    </p:spTree>
    <p:extLst>
      <p:ext uri="{BB962C8B-B14F-4D97-AF65-F5344CB8AC3E}">
        <p14:creationId xmlns:p14="http://schemas.microsoft.com/office/powerpoint/2010/main" val="22809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CD94-1ACF-F043-A880-CA6917966B79}"/>
              </a:ext>
            </a:extLst>
          </p:cNvPr>
          <p:cNvSpPr txBox="1">
            <a:spLocks/>
          </p:cNvSpPr>
          <p:nvPr/>
        </p:nvSpPr>
        <p:spPr>
          <a:xfrm>
            <a:off x="-1447921" y="169254"/>
            <a:ext cx="10515600" cy="9873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+mn-lt"/>
              </a:rPr>
              <a:t>Trade-off between work and leisure:</a:t>
            </a:r>
            <a:br>
              <a:rPr lang="en-GB" sz="2400" b="1" dirty="0">
                <a:latin typeface="+mn-lt"/>
              </a:rPr>
            </a:br>
            <a:r>
              <a:rPr lang="en-GB" sz="2400" b="1" dirty="0">
                <a:latin typeface="+mn-lt"/>
              </a:rPr>
              <a:t>How long days to work on a family farm?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465D6-B5AF-7047-A13B-98BF13D4E26E}"/>
              </a:ext>
            </a:extLst>
          </p:cNvPr>
          <p:cNvSpPr txBox="1"/>
          <p:nvPr/>
        </p:nvSpPr>
        <p:spPr>
          <a:xfrm>
            <a:off x="311565" y="1010840"/>
            <a:ext cx="820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If you only work for one hour per day, you will cultivate the most fertile part of</a:t>
            </a:r>
          </a:p>
          <a:p>
            <a:r>
              <a:rPr lang="en-US" sz="1800" dirty="0"/>
              <a:t>your farm.</a:t>
            </a:r>
          </a:p>
          <a:p>
            <a:endParaRPr lang="en-US" sz="1800" dirty="0"/>
          </a:p>
          <a:p>
            <a:r>
              <a:rPr lang="en-US" sz="1800" dirty="0"/>
              <a:t>If you work for two hours, you get more output, but not quite twice as much since the new part is not as fertile.</a:t>
            </a:r>
          </a:p>
          <a:p>
            <a:endParaRPr lang="en-US" sz="1800" dirty="0"/>
          </a:p>
          <a:p>
            <a:r>
              <a:rPr lang="en-US" sz="1800" dirty="0"/>
              <a:t>If you work for three hours, output increases again, but by less than in the previous step.</a:t>
            </a:r>
          </a:p>
          <a:p>
            <a:endParaRPr lang="en-US" sz="1800" dirty="0"/>
          </a:p>
          <a:p>
            <a:r>
              <a:rPr lang="en-US" sz="1800" dirty="0"/>
              <a:t>Similarly for all additional hours (actually, output probably declines for working hours above 18 per day).</a:t>
            </a:r>
          </a:p>
          <a:p>
            <a:endParaRPr lang="en-US" sz="1800" dirty="0"/>
          </a:p>
          <a:p>
            <a:r>
              <a:rPr lang="en-US" sz="1800" dirty="0"/>
              <a:t>We have an instance of </a:t>
            </a:r>
            <a:r>
              <a:rPr lang="en-US" sz="1800" i="1" dirty="0">
                <a:solidFill>
                  <a:srgbClr val="FF0000"/>
                </a:solidFill>
              </a:rPr>
              <a:t>diminishing marginal product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i="1" dirty="0">
                <a:solidFill>
                  <a:srgbClr val="FF0000"/>
                </a:solidFill>
              </a:rPr>
              <a:t>of labor </a:t>
            </a:r>
            <a:r>
              <a:rPr lang="en-US" sz="1800" dirty="0"/>
              <a:t>on the farm.</a:t>
            </a:r>
          </a:p>
        </p:txBody>
      </p:sp>
    </p:spTree>
    <p:extLst>
      <p:ext uri="{BB962C8B-B14F-4D97-AF65-F5344CB8AC3E}">
        <p14:creationId xmlns:p14="http://schemas.microsoft.com/office/powerpoint/2010/main" val="274258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9A6A2-6824-5DD4-523A-7A58743C6ED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7339" y="1143000"/>
            <a:ext cx="2658084" cy="3801351"/>
          </a:xfrm>
        </p:spPr>
        <p:txBody>
          <a:bodyPr/>
          <a:lstStyle/>
          <a:p>
            <a:pPr marL="0" indent="0">
              <a:buNone/>
            </a:pP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D19F9-DEFD-3364-D05F-F3057C312438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516923" y="1142999"/>
            <a:ext cx="5197963" cy="3840479"/>
          </a:xfrm>
        </p:spPr>
        <p:txBody>
          <a:bodyPr/>
          <a:lstStyle/>
          <a:p>
            <a:pPr marL="0" indent="0">
              <a:buNone/>
            </a:pPr>
            <a:r>
              <a:rPr lang="en-FI" sz="1800" dirty="0"/>
              <a:t>Feasible points (with linear interpolation):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DC5F54C-1567-F5D4-BBB6-3B6EB8FCECA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59252" y="293813"/>
            <a:ext cx="8497093" cy="580830"/>
          </a:xfrm>
        </p:spPr>
        <p:txBody>
          <a:bodyPr/>
          <a:lstStyle/>
          <a:p>
            <a:r>
              <a:rPr lang="en-FI" sz="2800" dirty="0"/>
              <a:t>Production of wheat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8172943-9C0A-1B42-EF55-543A31789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154476"/>
              </p:ext>
            </p:extLst>
          </p:nvPr>
        </p:nvGraphicFramePr>
        <p:xfrm>
          <a:off x="287339" y="1142998"/>
          <a:ext cx="2658084" cy="380135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29042">
                  <a:extLst>
                    <a:ext uri="{9D8B030D-6E8A-4147-A177-3AD203B41FA5}">
                      <a16:colId xmlns:a16="http://schemas.microsoft.com/office/drawing/2014/main" val="3357742105"/>
                    </a:ext>
                  </a:extLst>
                </a:gridCol>
                <a:gridCol w="1329042">
                  <a:extLst>
                    <a:ext uri="{9D8B030D-6E8A-4147-A177-3AD203B41FA5}">
                      <a16:colId xmlns:a16="http://schemas.microsoft.com/office/drawing/2014/main" val="323590198"/>
                    </a:ext>
                  </a:extLst>
                </a:gridCol>
              </a:tblGrid>
              <a:tr h="5340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Hours worked</a:t>
                      </a:r>
                      <a:endParaRPr lang="en-GB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>
                          <a:effectLst/>
                        </a:rPr>
                        <a:t>Wheat in bushels</a:t>
                      </a:r>
                      <a:endParaRPr lang="en-GB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0021283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0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0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6148080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1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25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768053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2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47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814460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3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68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8867214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4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87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5330467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5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103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1059683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6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116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0154311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7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128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4746381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8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138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204893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9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146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6260258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10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151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9272053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11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153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350438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12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 dirty="0">
                          <a:effectLst/>
                        </a:rPr>
                        <a:t>154</a:t>
                      </a:r>
                      <a:endParaRPr lang="en-F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6588755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C9535DAD-CEF2-4710-743E-B08537E17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684" y="1670538"/>
            <a:ext cx="5521567" cy="331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533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9A6A2-6824-5DD4-523A-7A58743C6ED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87339" y="1143000"/>
            <a:ext cx="2658084" cy="3801351"/>
          </a:xfrm>
        </p:spPr>
        <p:txBody>
          <a:bodyPr/>
          <a:lstStyle/>
          <a:p>
            <a:pPr marL="0" indent="0">
              <a:buNone/>
            </a:pP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D19F9-DEFD-3364-D05F-F3057C312438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516923" y="1142999"/>
            <a:ext cx="5197963" cy="3840479"/>
          </a:xfrm>
        </p:spPr>
        <p:txBody>
          <a:bodyPr/>
          <a:lstStyle/>
          <a:p>
            <a:pPr marL="0" indent="0">
              <a:buNone/>
            </a:pPr>
            <a:r>
              <a:rPr lang="en-FI" dirty="0"/>
              <a:t>Same in graphical form: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DC5F54C-1567-F5D4-BBB6-3B6EB8FCECA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59252" y="293813"/>
            <a:ext cx="8497093" cy="580830"/>
          </a:xfrm>
        </p:spPr>
        <p:txBody>
          <a:bodyPr/>
          <a:lstStyle/>
          <a:p>
            <a:r>
              <a:rPr lang="en-FI" sz="2800" dirty="0"/>
              <a:t>Marginal product of labor (by the hour)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8172943-9C0A-1B42-EF55-543A31789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738010"/>
              </p:ext>
            </p:extLst>
          </p:nvPr>
        </p:nvGraphicFramePr>
        <p:xfrm>
          <a:off x="272562" y="1142998"/>
          <a:ext cx="2643982" cy="380135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343819">
                  <a:extLst>
                    <a:ext uri="{9D8B030D-6E8A-4147-A177-3AD203B41FA5}">
                      <a16:colId xmlns:a16="http://schemas.microsoft.com/office/drawing/2014/main" val="3357742105"/>
                    </a:ext>
                  </a:extLst>
                </a:gridCol>
                <a:gridCol w="1300163">
                  <a:extLst>
                    <a:ext uri="{9D8B030D-6E8A-4147-A177-3AD203B41FA5}">
                      <a16:colId xmlns:a16="http://schemas.microsoft.com/office/drawing/2014/main" val="323590198"/>
                    </a:ext>
                  </a:extLst>
                </a:gridCol>
              </a:tblGrid>
              <a:tr h="53407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dirty="0">
                          <a:effectLst/>
                        </a:rPr>
                        <a:t>Hours worked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Marginal product by </a:t>
                      </a:r>
                      <a:r>
                        <a:rPr lang="en-GB" sz="12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th</a:t>
                      </a:r>
                      <a:r>
                        <a:rPr lang="en-GB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 hour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50021283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 dirty="0">
                          <a:effectLst/>
                        </a:rPr>
                        <a:t>0</a:t>
                      </a:r>
                      <a:endParaRPr lang="en-F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0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6148080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 dirty="0">
                          <a:effectLst/>
                        </a:rPr>
                        <a:t>1</a:t>
                      </a:r>
                      <a:endParaRPr lang="en-F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 dirty="0">
                          <a:effectLst/>
                        </a:rPr>
                        <a:t>25</a:t>
                      </a:r>
                      <a:endParaRPr lang="en-F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3768053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 dirty="0">
                          <a:effectLst/>
                        </a:rPr>
                        <a:t>2</a:t>
                      </a:r>
                      <a:endParaRPr lang="en-F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814460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 dirty="0">
                          <a:effectLst/>
                        </a:rPr>
                        <a:t>3</a:t>
                      </a:r>
                      <a:endParaRPr lang="en-F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18867214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 dirty="0">
                          <a:effectLst/>
                        </a:rPr>
                        <a:t>4</a:t>
                      </a:r>
                      <a:endParaRPr lang="en-F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5330467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5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 dirty="0">
                          <a:effectLst/>
                        </a:rPr>
                        <a:t>16</a:t>
                      </a:r>
                      <a:endParaRPr lang="en-F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61059683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6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 dirty="0">
                          <a:effectLst/>
                        </a:rPr>
                        <a:t>13</a:t>
                      </a:r>
                      <a:endParaRPr lang="en-F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70154311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7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 dirty="0">
                          <a:effectLst/>
                        </a:rPr>
                        <a:t>12</a:t>
                      </a:r>
                      <a:endParaRPr lang="en-F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4746381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8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 dirty="0">
                          <a:effectLst/>
                        </a:rPr>
                        <a:t>10</a:t>
                      </a:r>
                      <a:endParaRPr lang="en-FI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0204893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9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6260258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10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9272053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11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08350438"/>
                  </a:ext>
                </a:extLst>
              </a:tr>
              <a:tr h="2513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u="none" strike="noStrike">
                          <a:effectLst/>
                        </a:rPr>
                        <a:t>12</a:t>
                      </a:r>
                      <a:endParaRPr lang="en-FI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FI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6588755"/>
                  </a:ext>
                </a:extLst>
              </a:tr>
            </a:tbl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45F52A-6625-FD3F-FFC1-B6BEFA931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2036351"/>
              </p:ext>
            </p:extLst>
          </p:nvPr>
        </p:nvGraphicFramePr>
        <p:xfrm>
          <a:off x="3217984" y="182880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0524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CD94-1ACF-F043-A880-CA6917966B79}"/>
              </a:ext>
            </a:extLst>
          </p:cNvPr>
          <p:cNvSpPr txBox="1">
            <a:spLocks/>
          </p:cNvSpPr>
          <p:nvPr/>
        </p:nvSpPr>
        <p:spPr>
          <a:xfrm>
            <a:off x="-1447921" y="169254"/>
            <a:ext cx="10515600" cy="9873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7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400" b="1" dirty="0">
                <a:latin typeface="+mn-lt"/>
              </a:rPr>
              <a:t>Marginal product and the production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0465D6-B5AF-7047-A13B-98BF13D4E26E}"/>
              </a:ext>
            </a:extLst>
          </p:cNvPr>
          <p:cNvSpPr txBox="1"/>
          <p:nvPr/>
        </p:nvSpPr>
        <p:spPr>
          <a:xfrm>
            <a:off x="311565" y="1010840"/>
            <a:ext cx="8204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Marginal product measures the (small) increase in output that results from a small increase in the input.</a:t>
            </a:r>
          </a:p>
          <a:p>
            <a:endParaRPr lang="en-US" sz="1800" dirty="0"/>
          </a:p>
          <a:p>
            <a:r>
              <a:rPr lang="en-US" sz="1800" dirty="0"/>
              <a:t>How can you picture this in the graph of the production function?</a:t>
            </a:r>
          </a:p>
          <a:p>
            <a:endParaRPr lang="en-US" sz="1800" dirty="0"/>
          </a:p>
          <a:p>
            <a:r>
              <a:rPr lang="en-US" sz="1800" dirty="0"/>
              <a:t>The slope of the tangent to the production function.</a:t>
            </a:r>
          </a:p>
          <a:p>
            <a:endParaRPr lang="en-US" sz="1800" dirty="0"/>
          </a:p>
          <a:p>
            <a:r>
              <a:rPr lang="en-US" sz="1800" dirty="0"/>
              <a:t>Decreasing marginal product corresponds to a concave shape of the production function.</a:t>
            </a:r>
          </a:p>
          <a:p>
            <a:endParaRPr lang="en-US" sz="1800" dirty="0"/>
          </a:p>
          <a:p>
            <a:r>
              <a:rPr lang="en-US" sz="1800" dirty="0"/>
              <a:t>Average product is the output of wheat divided by number of hours worked.</a:t>
            </a:r>
          </a:p>
          <a:p>
            <a:endParaRPr lang="en-US" sz="1800" dirty="0"/>
          </a:p>
          <a:p>
            <a:r>
              <a:rPr lang="en-US" sz="1800" dirty="0"/>
              <a:t>With decreasing marginal product, average product is above marginal product.</a:t>
            </a:r>
          </a:p>
        </p:txBody>
      </p:sp>
    </p:spTree>
    <p:extLst>
      <p:ext uri="{BB962C8B-B14F-4D97-AF65-F5344CB8AC3E}">
        <p14:creationId xmlns:p14="http://schemas.microsoft.com/office/powerpoint/2010/main" val="3443417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5">
      <a:dk1>
        <a:sysClr val="windowText" lastClr="000000"/>
      </a:dk1>
      <a:lt1>
        <a:sysClr val="window" lastClr="FFFFFF"/>
      </a:lt1>
      <a:dk2>
        <a:srgbClr val="78BE20"/>
      </a:dk2>
      <a:lt2>
        <a:srgbClr val="AED879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BIZ_1610_EN.potx" id="{7C017439-5F38-4F72-9DDA-0E4E091206CF}" vid="{7F772D11-0CFD-4DE9-8EF1-3AB8060ADA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8473</TotalTime>
  <Words>1772</Words>
  <Application>Microsoft Macintosh PowerPoint</Application>
  <PresentationFormat>On-screen Show (16:10)</PresentationFormat>
  <Paragraphs>296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Arial</vt:lpstr>
      <vt:lpstr>Calibri</vt:lpstr>
      <vt:lpstr>Times New Roman</vt:lpstr>
      <vt:lpstr>Wingdings</vt:lpstr>
      <vt:lpstr>Office-teema</vt:lpstr>
      <vt:lpstr>Scarcity and Choice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Indifference curves 1</vt:lpstr>
      <vt:lpstr>Indifference curves 2</vt:lpstr>
      <vt:lpstr>Indifference curves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Välimäki Juuso</dc:creator>
  <cp:lastModifiedBy>Välimäki Juuso</cp:lastModifiedBy>
  <cp:revision>45</cp:revision>
  <dcterms:created xsi:type="dcterms:W3CDTF">2019-09-10T13:44:36Z</dcterms:created>
  <dcterms:modified xsi:type="dcterms:W3CDTF">2023-09-06T05:57:56Z</dcterms:modified>
</cp:coreProperties>
</file>