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9" r:id="rId4"/>
    <p:sldId id="260" r:id="rId5"/>
    <p:sldId id="261" r:id="rId6"/>
    <p:sldId id="262" r:id="rId7"/>
    <p:sldId id="558" r:id="rId8"/>
    <p:sldId id="578" r:id="rId9"/>
    <p:sldId id="263" r:id="rId10"/>
    <p:sldId id="577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80094" autoAdjust="0"/>
  </p:normalViewPr>
  <p:slideViewPr>
    <p:cSldViewPr snapToGrid="0" snapToObjects="1">
      <p:cViewPr varScale="1">
        <p:scale>
          <a:sx n="84" d="100"/>
          <a:sy n="84" d="100"/>
        </p:scale>
        <p:origin x="764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52A46-3457-4820-A32D-3770C92A6DE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301EC7-0841-4DB4-956B-97FCE5A3DF6A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noProof="0" dirty="0"/>
            <a:t>Viikko 37</a:t>
          </a:r>
        </a:p>
        <a:p>
          <a:r>
            <a:rPr lang="fi-FI" noProof="0" dirty="0"/>
            <a:t>Ti 12.9</a:t>
          </a:r>
        </a:p>
      </dgm:t>
    </dgm:pt>
    <dgm:pt modelId="{4CACF11A-4B02-47BD-910F-E479BE1F32FA}" type="parTrans" cxnId="{B19FCADD-7273-4746-BD24-92794DEF3E37}">
      <dgm:prSet/>
      <dgm:spPr/>
      <dgm:t>
        <a:bodyPr/>
        <a:lstStyle/>
        <a:p>
          <a:endParaRPr lang="fi-FI" noProof="0"/>
        </a:p>
      </dgm:t>
    </dgm:pt>
    <dgm:pt modelId="{B707C581-B6B5-49FB-A76A-3072A647DDFD}" type="sibTrans" cxnId="{B19FCADD-7273-4746-BD24-92794DEF3E37}">
      <dgm:prSet/>
      <dgm:spPr/>
      <dgm:t>
        <a:bodyPr/>
        <a:lstStyle/>
        <a:p>
          <a:endParaRPr lang="fi-FI" noProof="0"/>
        </a:p>
      </dgm:t>
    </dgm:pt>
    <dgm:pt modelId="{A9CD18D8-1E57-468E-B2D4-2D8DBB073CC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>
              <a:solidFill>
                <a:srgbClr val="0070C0"/>
              </a:solidFill>
            </a:rPr>
            <a:t>Aikataulu</a:t>
          </a:r>
        </a:p>
      </dgm:t>
    </dgm:pt>
    <dgm:pt modelId="{E5FA6C03-534B-4FA8-8AFF-4F1CC43AD830}" type="parTrans" cxnId="{3460D3E5-C0F7-4695-A629-979701D0E4DA}">
      <dgm:prSet/>
      <dgm:spPr/>
      <dgm:t>
        <a:bodyPr/>
        <a:lstStyle/>
        <a:p>
          <a:endParaRPr lang="fi-FI" noProof="0"/>
        </a:p>
      </dgm:t>
    </dgm:pt>
    <dgm:pt modelId="{772FD692-0021-4E52-9E2B-6D4AEE54C7CA}" type="sibTrans" cxnId="{3460D3E5-C0F7-4695-A629-979701D0E4DA}">
      <dgm:prSet/>
      <dgm:spPr/>
      <dgm:t>
        <a:bodyPr/>
        <a:lstStyle/>
        <a:p>
          <a:endParaRPr lang="fi-FI" noProof="0"/>
        </a:p>
      </dgm:t>
    </dgm:pt>
    <dgm:pt modelId="{1503B9FC-1F0C-4A7D-8F56-03C7C26C655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noProof="0" dirty="0"/>
            <a:t>Viikko 40</a:t>
          </a:r>
        </a:p>
        <a:p>
          <a:r>
            <a:rPr lang="fi-FI" noProof="0" dirty="0"/>
            <a:t>Ti 3.10</a:t>
          </a:r>
        </a:p>
      </dgm:t>
    </dgm:pt>
    <dgm:pt modelId="{0EC48798-10BE-4D02-9BDB-A038CBCEF44D}" type="parTrans" cxnId="{6527CCB3-EE08-4865-85DF-3E654E29EC58}">
      <dgm:prSet/>
      <dgm:spPr/>
      <dgm:t>
        <a:bodyPr/>
        <a:lstStyle/>
        <a:p>
          <a:endParaRPr lang="fi-FI" noProof="0"/>
        </a:p>
      </dgm:t>
    </dgm:pt>
    <dgm:pt modelId="{8E3693B2-701D-4859-AB42-8FD79551C9BC}" type="sibTrans" cxnId="{6527CCB3-EE08-4865-85DF-3E654E29EC58}">
      <dgm:prSet/>
      <dgm:spPr/>
      <dgm:t>
        <a:bodyPr/>
        <a:lstStyle/>
        <a:p>
          <a:endParaRPr lang="fi-FI" noProof="0"/>
        </a:p>
      </dgm:t>
    </dgm:pt>
    <dgm:pt modelId="{48DCF837-46A1-44F3-A0E3-725772A8ACD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Tutkielmien tilannekatsaus</a:t>
          </a:r>
        </a:p>
      </dgm:t>
    </dgm:pt>
    <dgm:pt modelId="{DF982210-E7A3-4DA7-96F3-A490C66096EB}" type="parTrans" cxnId="{BE13C17A-3D90-4D94-BE22-AD6BC9C1D6F8}">
      <dgm:prSet/>
      <dgm:spPr/>
      <dgm:t>
        <a:bodyPr/>
        <a:lstStyle/>
        <a:p>
          <a:endParaRPr lang="fi-FI" noProof="0"/>
        </a:p>
      </dgm:t>
    </dgm:pt>
    <dgm:pt modelId="{157CBE4B-587B-4C83-8638-392C56CB1466}" type="sibTrans" cxnId="{BE13C17A-3D90-4D94-BE22-AD6BC9C1D6F8}">
      <dgm:prSet/>
      <dgm:spPr/>
      <dgm:t>
        <a:bodyPr/>
        <a:lstStyle/>
        <a:p>
          <a:endParaRPr lang="fi-FI" noProof="0"/>
        </a:p>
      </dgm:t>
    </dgm:pt>
    <dgm:pt modelId="{DCDCD9C2-117B-4531-B535-90E1D5CF73A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noProof="0" dirty="0"/>
            <a:t>Viikko 42</a:t>
          </a:r>
        </a:p>
        <a:p>
          <a:r>
            <a:rPr lang="fi-FI" noProof="0" dirty="0"/>
            <a:t>Ti 17.10</a:t>
          </a:r>
        </a:p>
      </dgm:t>
    </dgm:pt>
    <dgm:pt modelId="{DB84D250-1069-414C-A075-34ADCCC8C6C5}" type="parTrans" cxnId="{F9BE42A3-A42E-42EA-864E-E5DB76F7F2DA}">
      <dgm:prSet/>
      <dgm:spPr/>
      <dgm:t>
        <a:bodyPr/>
        <a:lstStyle/>
        <a:p>
          <a:endParaRPr lang="fi-FI" noProof="0"/>
        </a:p>
      </dgm:t>
    </dgm:pt>
    <dgm:pt modelId="{B299C1EF-7210-4636-A995-7B94BD4749F3}" type="sibTrans" cxnId="{F9BE42A3-A42E-42EA-864E-E5DB76F7F2DA}">
      <dgm:prSet/>
      <dgm:spPr/>
      <dgm:t>
        <a:bodyPr/>
        <a:lstStyle/>
        <a:p>
          <a:endParaRPr lang="fi-FI" noProof="0"/>
        </a:p>
      </dgm:t>
    </dgm:pt>
    <dgm:pt modelId="{62948FED-D54B-4E97-8A33-7559236F901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Posterien esitystilaisuus ja niistä keskustelu</a:t>
          </a:r>
        </a:p>
      </dgm:t>
    </dgm:pt>
    <dgm:pt modelId="{37B103BE-3C14-402C-A9E4-1CE4A9DBDFBD}" type="parTrans" cxnId="{5BBC6E65-6264-41C8-AC44-53EC8ACFD634}">
      <dgm:prSet/>
      <dgm:spPr/>
      <dgm:t>
        <a:bodyPr/>
        <a:lstStyle/>
        <a:p>
          <a:endParaRPr lang="fi-FI" noProof="0"/>
        </a:p>
      </dgm:t>
    </dgm:pt>
    <dgm:pt modelId="{1B56E247-94B6-4009-BF1B-8C28DCAD67C1}" type="sibTrans" cxnId="{5BBC6E65-6264-41C8-AC44-53EC8ACFD634}">
      <dgm:prSet/>
      <dgm:spPr/>
      <dgm:t>
        <a:bodyPr/>
        <a:lstStyle/>
        <a:p>
          <a:endParaRPr lang="fi-FI" noProof="0"/>
        </a:p>
      </dgm:t>
    </dgm:pt>
    <dgm:pt modelId="{68ECAE37-86A9-4FE5-B57B-71A9A02FBCB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Oppimistavoitteet</a:t>
          </a:r>
        </a:p>
      </dgm:t>
    </dgm:pt>
    <dgm:pt modelId="{76265AA8-ABE4-4A57-97EE-1A5CF64021B9}" type="parTrans" cxnId="{C35D71B9-9AF0-41E5-98FB-4CBA58E0F9B1}">
      <dgm:prSet/>
      <dgm:spPr/>
      <dgm:t>
        <a:bodyPr/>
        <a:lstStyle/>
        <a:p>
          <a:endParaRPr lang="fi-FI" noProof="0"/>
        </a:p>
      </dgm:t>
    </dgm:pt>
    <dgm:pt modelId="{F25E91DE-EFD4-4627-8AC8-517416C7B615}" type="sibTrans" cxnId="{C35D71B9-9AF0-41E5-98FB-4CBA58E0F9B1}">
      <dgm:prSet/>
      <dgm:spPr/>
      <dgm:t>
        <a:bodyPr/>
        <a:lstStyle/>
        <a:p>
          <a:endParaRPr lang="fi-FI" noProof="0"/>
        </a:p>
      </dgm:t>
    </dgm:pt>
    <dgm:pt modelId="{D3FA4362-9844-4A93-84B0-B301CB1AADD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Suoritusvaatimukset</a:t>
          </a:r>
        </a:p>
      </dgm:t>
    </dgm:pt>
    <dgm:pt modelId="{F1F1F697-77DB-485B-A14B-C8EA71BE827E}" type="parTrans" cxnId="{0324CC05-FA0A-4412-B4D1-62FBE443B9C0}">
      <dgm:prSet/>
      <dgm:spPr/>
      <dgm:t>
        <a:bodyPr/>
        <a:lstStyle/>
        <a:p>
          <a:endParaRPr lang="fi-FI" noProof="0"/>
        </a:p>
      </dgm:t>
    </dgm:pt>
    <dgm:pt modelId="{F45911AC-9911-4F27-BE29-0C9F321967B7}" type="sibTrans" cxnId="{0324CC05-FA0A-4412-B4D1-62FBE443B9C0}">
      <dgm:prSet/>
      <dgm:spPr/>
      <dgm:t>
        <a:bodyPr/>
        <a:lstStyle/>
        <a:p>
          <a:endParaRPr lang="fi-FI" noProof="0"/>
        </a:p>
      </dgm:t>
    </dgm:pt>
    <dgm:pt modelId="{D249C18D-855C-48BD-9879-4E8CB7050D1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Ryhmätyöaiheiden esittely</a:t>
          </a:r>
        </a:p>
      </dgm:t>
    </dgm:pt>
    <dgm:pt modelId="{6E0DED17-A3EC-4BC6-AE3A-DF550BF6368F}" type="parTrans" cxnId="{BA24AE40-2E34-4DF5-9942-B435C02B83E5}">
      <dgm:prSet/>
      <dgm:spPr/>
      <dgm:t>
        <a:bodyPr/>
        <a:lstStyle/>
        <a:p>
          <a:endParaRPr lang="fi-FI" noProof="0"/>
        </a:p>
      </dgm:t>
    </dgm:pt>
    <dgm:pt modelId="{E8663A21-5200-449E-AE8B-2559417D8888}" type="sibTrans" cxnId="{BA24AE40-2E34-4DF5-9942-B435C02B83E5}">
      <dgm:prSet/>
      <dgm:spPr/>
      <dgm:t>
        <a:bodyPr/>
        <a:lstStyle/>
        <a:p>
          <a:endParaRPr lang="fi-FI" noProof="0"/>
        </a:p>
      </dgm:t>
    </dgm:pt>
    <dgm:pt modelId="{83CF79B1-F305-4EED-8E30-6D7BD62C174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noProof="0" dirty="0">
              <a:solidFill>
                <a:srgbClr val="0070C0"/>
              </a:solidFill>
            </a:rPr>
            <a:t>Keskustelu aiheista</a:t>
          </a:r>
        </a:p>
      </dgm:t>
    </dgm:pt>
    <dgm:pt modelId="{3A4E82F4-B6CD-479B-9355-057C8062AE58}" type="parTrans" cxnId="{65FBBC62-3500-4B7B-8AA6-8F8492C4CFE5}">
      <dgm:prSet/>
      <dgm:spPr/>
      <dgm:t>
        <a:bodyPr/>
        <a:lstStyle/>
        <a:p>
          <a:endParaRPr lang="en-US"/>
        </a:p>
      </dgm:t>
    </dgm:pt>
    <dgm:pt modelId="{3100A384-BA62-4B24-9B47-7366D17B396A}" type="sibTrans" cxnId="{65FBBC62-3500-4B7B-8AA6-8F8492C4CFE5}">
      <dgm:prSet/>
      <dgm:spPr/>
      <dgm:t>
        <a:bodyPr/>
        <a:lstStyle/>
        <a:p>
          <a:endParaRPr lang="en-US"/>
        </a:p>
      </dgm:t>
    </dgm:pt>
    <dgm:pt modelId="{0B65523F-A8DE-4AE9-BA2F-4D69B72B6AD1}" type="pres">
      <dgm:prSet presAssocID="{0FD52A46-3457-4820-A32D-3770C92A6DE8}" presName="linearFlow" presStyleCnt="0">
        <dgm:presLayoutVars>
          <dgm:dir/>
          <dgm:animLvl val="lvl"/>
          <dgm:resizeHandles val="exact"/>
        </dgm:presLayoutVars>
      </dgm:prSet>
      <dgm:spPr/>
    </dgm:pt>
    <dgm:pt modelId="{59E0CA33-9A87-4151-A985-94E630BBCBCF}" type="pres">
      <dgm:prSet presAssocID="{71301EC7-0841-4DB4-956B-97FCE5A3DF6A}" presName="composite" presStyleCnt="0"/>
      <dgm:spPr/>
    </dgm:pt>
    <dgm:pt modelId="{7054F2A3-ABF2-444B-9707-5F4F6D89DA06}" type="pres">
      <dgm:prSet presAssocID="{71301EC7-0841-4DB4-956B-97FCE5A3DF6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11BF747-72A6-4B88-A8B1-F2FFAE0705C0}" type="pres">
      <dgm:prSet presAssocID="{71301EC7-0841-4DB4-956B-97FCE5A3DF6A}" presName="descendantText" presStyleLbl="alignAcc1" presStyleIdx="0" presStyleCnt="3">
        <dgm:presLayoutVars>
          <dgm:bulletEnabled val="1"/>
        </dgm:presLayoutVars>
      </dgm:prSet>
      <dgm:spPr/>
    </dgm:pt>
    <dgm:pt modelId="{DE3F05F0-AF54-4E5E-8055-D049F1561755}" type="pres">
      <dgm:prSet presAssocID="{B707C581-B6B5-49FB-A76A-3072A647DDFD}" presName="sp" presStyleCnt="0"/>
      <dgm:spPr/>
    </dgm:pt>
    <dgm:pt modelId="{5BB10416-1540-49AA-BB40-F226F7E67FEC}" type="pres">
      <dgm:prSet presAssocID="{1503B9FC-1F0C-4A7D-8F56-03C7C26C6556}" presName="composite" presStyleCnt="0"/>
      <dgm:spPr/>
    </dgm:pt>
    <dgm:pt modelId="{292099B3-5D6A-4FBD-A7EE-7C83ABC33935}" type="pres">
      <dgm:prSet presAssocID="{1503B9FC-1F0C-4A7D-8F56-03C7C26C655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5E0D5E7-2B92-42AA-BB95-A35C158545F0}" type="pres">
      <dgm:prSet presAssocID="{1503B9FC-1F0C-4A7D-8F56-03C7C26C6556}" presName="descendantText" presStyleLbl="alignAcc1" presStyleIdx="1" presStyleCnt="3">
        <dgm:presLayoutVars>
          <dgm:bulletEnabled val="1"/>
        </dgm:presLayoutVars>
      </dgm:prSet>
      <dgm:spPr/>
    </dgm:pt>
    <dgm:pt modelId="{5C648C0C-5BD3-49A4-9D45-78B8846D239A}" type="pres">
      <dgm:prSet presAssocID="{8E3693B2-701D-4859-AB42-8FD79551C9BC}" presName="sp" presStyleCnt="0"/>
      <dgm:spPr/>
    </dgm:pt>
    <dgm:pt modelId="{5A99D19E-A484-44B3-BBFF-AD0982AF8E9C}" type="pres">
      <dgm:prSet presAssocID="{DCDCD9C2-117B-4531-B535-90E1D5CF73AE}" presName="composite" presStyleCnt="0"/>
      <dgm:spPr/>
    </dgm:pt>
    <dgm:pt modelId="{56FDD516-B316-44AE-86F6-5F905BDBF894}" type="pres">
      <dgm:prSet presAssocID="{DCDCD9C2-117B-4531-B535-90E1D5CF73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7B9EAF4-C3B1-4F3F-A566-445883733FD1}" type="pres">
      <dgm:prSet presAssocID="{DCDCD9C2-117B-4531-B535-90E1D5CF73A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ED77C00-AEFF-494E-B589-142C07AFE390}" type="presOf" srcId="{1503B9FC-1F0C-4A7D-8F56-03C7C26C6556}" destId="{292099B3-5D6A-4FBD-A7EE-7C83ABC33935}" srcOrd="0" destOrd="0" presId="urn:microsoft.com/office/officeart/2005/8/layout/chevron2"/>
    <dgm:cxn modelId="{0324CC05-FA0A-4412-B4D1-62FBE443B9C0}" srcId="{71301EC7-0841-4DB4-956B-97FCE5A3DF6A}" destId="{D3FA4362-9844-4A93-84B0-B301CB1AADD4}" srcOrd="2" destOrd="0" parTransId="{F1F1F697-77DB-485B-A14B-C8EA71BE827E}" sibTransId="{F45911AC-9911-4F27-BE29-0C9F321967B7}"/>
    <dgm:cxn modelId="{25B97721-F1AF-48FF-B3A8-E25E28D4829C}" type="presOf" srcId="{71301EC7-0841-4DB4-956B-97FCE5A3DF6A}" destId="{7054F2A3-ABF2-444B-9707-5F4F6D89DA06}" srcOrd="0" destOrd="0" presId="urn:microsoft.com/office/officeart/2005/8/layout/chevron2"/>
    <dgm:cxn modelId="{F097BE31-953B-4B3C-BF4E-37EF83765AE5}" type="presOf" srcId="{DCDCD9C2-117B-4531-B535-90E1D5CF73AE}" destId="{56FDD516-B316-44AE-86F6-5F905BDBF894}" srcOrd="0" destOrd="0" presId="urn:microsoft.com/office/officeart/2005/8/layout/chevron2"/>
    <dgm:cxn modelId="{BA24AE40-2E34-4DF5-9942-B435C02B83E5}" srcId="{71301EC7-0841-4DB4-956B-97FCE5A3DF6A}" destId="{D249C18D-855C-48BD-9879-4E8CB7050D10}" srcOrd="3" destOrd="0" parTransId="{6E0DED17-A3EC-4BC6-AE3A-DF550BF6368F}" sibTransId="{E8663A21-5200-449E-AE8B-2559417D8888}"/>
    <dgm:cxn modelId="{65FBBC62-3500-4B7B-8AA6-8F8492C4CFE5}" srcId="{1503B9FC-1F0C-4A7D-8F56-03C7C26C6556}" destId="{83CF79B1-F305-4EED-8E30-6D7BD62C1749}" srcOrd="1" destOrd="0" parTransId="{3A4E82F4-B6CD-479B-9355-057C8062AE58}" sibTransId="{3100A384-BA62-4B24-9B47-7366D17B396A}"/>
    <dgm:cxn modelId="{5BBC6E65-6264-41C8-AC44-53EC8ACFD634}" srcId="{DCDCD9C2-117B-4531-B535-90E1D5CF73AE}" destId="{62948FED-D54B-4E97-8A33-7559236F9011}" srcOrd="0" destOrd="0" parTransId="{37B103BE-3C14-402C-A9E4-1CE4A9DBDFBD}" sibTransId="{1B56E247-94B6-4009-BF1B-8C28DCAD67C1}"/>
    <dgm:cxn modelId="{BE13C17A-3D90-4D94-BE22-AD6BC9C1D6F8}" srcId="{1503B9FC-1F0C-4A7D-8F56-03C7C26C6556}" destId="{48DCF837-46A1-44F3-A0E3-725772A8ACD4}" srcOrd="0" destOrd="0" parTransId="{DF982210-E7A3-4DA7-96F3-A490C66096EB}" sibTransId="{157CBE4B-587B-4C83-8638-392C56CB1466}"/>
    <dgm:cxn modelId="{CDC15693-072E-4D27-929D-F5DA90A8698F}" type="presOf" srcId="{A9CD18D8-1E57-468E-B2D4-2D8DBB073CCF}" destId="{811BF747-72A6-4B88-A8B1-F2FFAE0705C0}" srcOrd="0" destOrd="0" presId="urn:microsoft.com/office/officeart/2005/8/layout/chevron2"/>
    <dgm:cxn modelId="{F9BE42A3-A42E-42EA-864E-E5DB76F7F2DA}" srcId="{0FD52A46-3457-4820-A32D-3770C92A6DE8}" destId="{DCDCD9C2-117B-4531-B535-90E1D5CF73AE}" srcOrd="2" destOrd="0" parTransId="{DB84D250-1069-414C-A075-34ADCCC8C6C5}" sibTransId="{B299C1EF-7210-4636-A995-7B94BD4749F3}"/>
    <dgm:cxn modelId="{6527CCB3-EE08-4865-85DF-3E654E29EC58}" srcId="{0FD52A46-3457-4820-A32D-3770C92A6DE8}" destId="{1503B9FC-1F0C-4A7D-8F56-03C7C26C6556}" srcOrd="1" destOrd="0" parTransId="{0EC48798-10BE-4D02-9BDB-A038CBCEF44D}" sibTransId="{8E3693B2-701D-4859-AB42-8FD79551C9BC}"/>
    <dgm:cxn modelId="{C50D17B8-96A4-44CE-83DD-4F7353AFC7C7}" type="presOf" srcId="{D249C18D-855C-48BD-9879-4E8CB7050D10}" destId="{811BF747-72A6-4B88-A8B1-F2FFAE0705C0}" srcOrd="0" destOrd="3" presId="urn:microsoft.com/office/officeart/2005/8/layout/chevron2"/>
    <dgm:cxn modelId="{C35D71B9-9AF0-41E5-98FB-4CBA58E0F9B1}" srcId="{71301EC7-0841-4DB4-956B-97FCE5A3DF6A}" destId="{68ECAE37-86A9-4FE5-B57B-71A9A02FBCB6}" srcOrd="1" destOrd="0" parTransId="{76265AA8-ABE4-4A57-97EE-1A5CF64021B9}" sibTransId="{F25E91DE-EFD4-4627-8AC8-517416C7B615}"/>
    <dgm:cxn modelId="{894236C7-A62A-4496-A7FA-07A9D1FEE0FD}" type="presOf" srcId="{48DCF837-46A1-44F3-A0E3-725772A8ACD4}" destId="{F5E0D5E7-2B92-42AA-BB95-A35C158545F0}" srcOrd="0" destOrd="0" presId="urn:microsoft.com/office/officeart/2005/8/layout/chevron2"/>
    <dgm:cxn modelId="{540077D3-DE5D-4F31-BF04-C179EEC6F5BB}" type="presOf" srcId="{D3FA4362-9844-4A93-84B0-B301CB1AADD4}" destId="{811BF747-72A6-4B88-A8B1-F2FFAE0705C0}" srcOrd="0" destOrd="2" presId="urn:microsoft.com/office/officeart/2005/8/layout/chevron2"/>
    <dgm:cxn modelId="{B1EFC5DC-8071-472A-933E-638F9095612E}" type="presOf" srcId="{83CF79B1-F305-4EED-8E30-6D7BD62C1749}" destId="{F5E0D5E7-2B92-42AA-BB95-A35C158545F0}" srcOrd="0" destOrd="1" presId="urn:microsoft.com/office/officeart/2005/8/layout/chevron2"/>
    <dgm:cxn modelId="{B19FCADD-7273-4746-BD24-92794DEF3E37}" srcId="{0FD52A46-3457-4820-A32D-3770C92A6DE8}" destId="{71301EC7-0841-4DB4-956B-97FCE5A3DF6A}" srcOrd="0" destOrd="0" parTransId="{4CACF11A-4B02-47BD-910F-E479BE1F32FA}" sibTransId="{B707C581-B6B5-49FB-A76A-3072A647DDFD}"/>
    <dgm:cxn modelId="{6542FBE4-CA37-4D6C-B994-608ABDEB42CF}" type="presOf" srcId="{62948FED-D54B-4E97-8A33-7559236F9011}" destId="{F7B9EAF4-C3B1-4F3F-A566-445883733FD1}" srcOrd="0" destOrd="0" presId="urn:microsoft.com/office/officeart/2005/8/layout/chevron2"/>
    <dgm:cxn modelId="{3460D3E5-C0F7-4695-A629-979701D0E4DA}" srcId="{71301EC7-0841-4DB4-956B-97FCE5A3DF6A}" destId="{A9CD18D8-1E57-468E-B2D4-2D8DBB073CCF}" srcOrd="0" destOrd="0" parTransId="{E5FA6C03-534B-4FA8-8AFF-4F1CC43AD830}" sibTransId="{772FD692-0021-4E52-9E2B-6D4AEE54C7CA}"/>
    <dgm:cxn modelId="{43FEE7EA-FAB8-466D-BFF8-B94A1DA70D3F}" type="presOf" srcId="{68ECAE37-86A9-4FE5-B57B-71A9A02FBCB6}" destId="{811BF747-72A6-4B88-A8B1-F2FFAE0705C0}" srcOrd="0" destOrd="1" presId="urn:microsoft.com/office/officeart/2005/8/layout/chevron2"/>
    <dgm:cxn modelId="{086DFDFE-DE1E-4F7F-9C14-62BA147FC299}" type="presOf" srcId="{0FD52A46-3457-4820-A32D-3770C92A6DE8}" destId="{0B65523F-A8DE-4AE9-BA2F-4D69B72B6AD1}" srcOrd="0" destOrd="0" presId="urn:microsoft.com/office/officeart/2005/8/layout/chevron2"/>
    <dgm:cxn modelId="{C8BFED29-61F6-4E0B-BC3C-AA2F1E8CD2B3}" type="presParOf" srcId="{0B65523F-A8DE-4AE9-BA2F-4D69B72B6AD1}" destId="{59E0CA33-9A87-4151-A985-94E630BBCBCF}" srcOrd="0" destOrd="0" presId="urn:microsoft.com/office/officeart/2005/8/layout/chevron2"/>
    <dgm:cxn modelId="{640659BC-5383-4EF0-B233-025B03055393}" type="presParOf" srcId="{59E0CA33-9A87-4151-A985-94E630BBCBCF}" destId="{7054F2A3-ABF2-444B-9707-5F4F6D89DA06}" srcOrd="0" destOrd="0" presId="urn:microsoft.com/office/officeart/2005/8/layout/chevron2"/>
    <dgm:cxn modelId="{63A02589-3A97-46FA-A730-27A8F6A01A84}" type="presParOf" srcId="{59E0CA33-9A87-4151-A985-94E630BBCBCF}" destId="{811BF747-72A6-4B88-A8B1-F2FFAE0705C0}" srcOrd="1" destOrd="0" presId="urn:microsoft.com/office/officeart/2005/8/layout/chevron2"/>
    <dgm:cxn modelId="{7E309FAE-1DBF-43FC-B295-B66078585C76}" type="presParOf" srcId="{0B65523F-A8DE-4AE9-BA2F-4D69B72B6AD1}" destId="{DE3F05F0-AF54-4E5E-8055-D049F1561755}" srcOrd="1" destOrd="0" presId="urn:microsoft.com/office/officeart/2005/8/layout/chevron2"/>
    <dgm:cxn modelId="{D7B819F7-CF16-4A84-B364-CC622A725C05}" type="presParOf" srcId="{0B65523F-A8DE-4AE9-BA2F-4D69B72B6AD1}" destId="{5BB10416-1540-49AA-BB40-F226F7E67FEC}" srcOrd="2" destOrd="0" presId="urn:microsoft.com/office/officeart/2005/8/layout/chevron2"/>
    <dgm:cxn modelId="{28C6C207-A28B-4D8F-87BC-2AE9DF254330}" type="presParOf" srcId="{5BB10416-1540-49AA-BB40-F226F7E67FEC}" destId="{292099B3-5D6A-4FBD-A7EE-7C83ABC33935}" srcOrd="0" destOrd="0" presId="urn:microsoft.com/office/officeart/2005/8/layout/chevron2"/>
    <dgm:cxn modelId="{ED093359-98BD-4868-B480-BA18E242EEAB}" type="presParOf" srcId="{5BB10416-1540-49AA-BB40-F226F7E67FEC}" destId="{F5E0D5E7-2B92-42AA-BB95-A35C158545F0}" srcOrd="1" destOrd="0" presId="urn:microsoft.com/office/officeart/2005/8/layout/chevron2"/>
    <dgm:cxn modelId="{F1B8877A-09EF-4AFB-A22B-A44CEC9BE685}" type="presParOf" srcId="{0B65523F-A8DE-4AE9-BA2F-4D69B72B6AD1}" destId="{5C648C0C-5BD3-49A4-9D45-78B8846D239A}" srcOrd="3" destOrd="0" presId="urn:microsoft.com/office/officeart/2005/8/layout/chevron2"/>
    <dgm:cxn modelId="{95830AE1-FFC6-4D2F-910A-49E31BE27101}" type="presParOf" srcId="{0B65523F-A8DE-4AE9-BA2F-4D69B72B6AD1}" destId="{5A99D19E-A484-44B3-BBFF-AD0982AF8E9C}" srcOrd="4" destOrd="0" presId="urn:microsoft.com/office/officeart/2005/8/layout/chevron2"/>
    <dgm:cxn modelId="{65DAAEAA-E579-455B-8F2B-81C12F89EC6C}" type="presParOf" srcId="{5A99D19E-A484-44B3-BBFF-AD0982AF8E9C}" destId="{56FDD516-B316-44AE-86F6-5F905BDBF894}" srcOrd="0" destOrd="0" presId="urn:microsoft.com/office/officeart/2005/8/layout/chevron2"/>
    <dgm:cxn modelId="{B51600DB-8461-47B4-BD57-27479E7B4BE6}" type="presParOf" srcId="{5A99D19E-A484-44B3-BBFF-AD0982AF8E9C}" destId="{F7B9EAF4-C3B1-4F3F-A566-445883733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F2A3-ABF2-444B-9707-5F4F6D89DA06}">
      <dsp:nvSpPr>
        <dsp:cNvPr id="0" name=""/>
        <dsp:cNvSpPr/>
      </dsp:nvSpPr>
      <dsp:spPr>
        <a:xfrm rot="5400000">
          <a:off x="-253967" y="256582"/>
          <a:ext cx="1693119" cy="118518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Viikko 37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Ti 12.9</a:t>
          </a:r>
        </a:p>
      </dsp:txBody>
      <dsp:txXfrm rot="-5400000">
        <a:off x="2" y="595206"/>
        <a:ext cx="1185183" cy="507936"/>
      </dsp:txXfrm>
    </dsp:sp>
    <dsp:sp modelId="{811BF747-72A6-4B88-A8B1-F2FFAE0705C0}">
      <dsp:nvSpPr>
        <dsp:cNvPr id="0" name=""/>
        <dsp:cNvSpPr/>
      </dsp:nvSpPr>
      <dsp:spPr>
        <a:xfrm rot="5400000">
          <a:off x="2229570" y="-1041772"/>
          <a:ext cx="1100527" cy="31893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>
              <a:solidFill>
                <a:srgbClr val="0070C0"/>
              </a:solidFill>
            </a:rPr>
            <a:t>Aikataulu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Oppimistavoitteet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Suoritusvaatimukset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Ryhmätyöaiheiden esittely</a:t>
          </a:r>
        </a:p>
      </dsp:txBody>
      <dsp:txXfrm rot="-5400000">
        <a:off x="1185183" y="56338"/>
        <a:ext cx="3135579" cy="993081"/>
      </dsp:txXfrm>
    </dsp:sp>
    <dsp:sp modelId="{292099B3-5D6A-4FBD-A7EE-7C83ABC33935}">
      <dsp:nvSpPr>
        <dsp:cNvPr id="0" name=""/>
        <dsp:cNvSpPr/>
      </dsp:nvSpPr>
      <dsp:spPr>
        <a:xfrm rot="5400000">
          <a:off x="-253967" y="1756669"/>
          <a:ext cx="1693119" cy="118518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Viikko 40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Ti 3.10</a:t>
          </a:r>
        </a:p>
      </dsp:txBody>
      <dsp:txXfrm rot="-5400000">
        <a:off x="2" y="2095293"/>
        <a:ext cx="1185183" cy="507936"/>
      </dsp:txXfrm>
    </dsp:sp>
    <dsp:sp modelId="{F5E0D5E7-2B92-42AA-BB95-A35C158545F0}">
      <dsp:nvSpPr>
        <dsp:cNvPr id="0" name=""/>
        <dsp:cNvSpPr/>
      </dsp:nvSpPr>
      <dsp:spPr>
        <a:xfrm rot="5400000">
          <a:off x="2229570" y="458313"/>
          <a:ext cx="1100527" cy="31893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Tutkielmien tilannekatsaus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Keskustelu aiheista</a:t>
          </a:r>
        </a:p>
      </dsp:txBody>
      <dsp:txXfrm rot="-5400000">
        <a:off x="1185183" y="1556424"/>
        <a:ext cx="3135579" cy="993081"/>
      </dsp:txXfrm>
    </dsp:sp>
    <dsp:sp modelId="{56FDD516-B316-44AE-86F6-5F905BDBF894}">
      <dsp:nvSpPr>
        <dsp:cNvPr id="0" name=""/>
        <dsp:cNvSpPr/>
      </dsp:nvSpPr>
      <dsp:spPr>
        <a:xfrm rot="5400000">
          <a:off x="-253967" y="3256755"/>
          <a:ext cx="1693119" cy="118518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Viikko 42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noProof="0" dirty="0"/>
            <a:t>Ti 17.10</a:t>
          </a:r>
        </a:p>
      </dsp:txBody>
      <dsp:txXfrm rot="-5400000">
        <a:off x="2" y="3595379"/>
        <a:ext cx="1185183" cy="507936"/>
      </dsp:txXfrm>
    </dsp:sp>
    <dsp:sp modelId="{F7B9EAF4-C3B1-4F3F-A566-445883733FD1}">
      <dsp:nvSpPr>
        <dsp:cNvPr id="0" name=""/>
        <dsp:cNvSpPr/>
      </dsp:nvSpPr>
      <dsp:spPr>
        <a:xfrm rot="5400000">
          <a:off x="2229570" y="1958400"/>
          <a:ext cx="1100527" cy="31893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>
              <a:solidFill>
                <a:srgbClr val="0070C0"/>
              </a:solidFill>
            </a:rPr>
            <a:t>Posterien esitystilaisuus ja niistä keskustelu</a:t>
          </a:r>
        </a:p>
      </dsp:txBody>
      <dsp:txXfrm rot="-5400000">
        <a:off x="1185183" y="3056511"/>
        <a:ext cx="3135579" cy="99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D2065-42F4-4B62-B8B6-BA1D85B0425E}" type="datetime1">
              <a:rPr lang="fi-FI" altLang="fi-FI" smtClean="0"/>
              <a:t>11.9.2023</a:t>
            </a:fld>
            <a:endParaRPr lang="en-US" alt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3A03F-693E-4CBB-8504-37207394B12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2924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1685"/>
            <a:ext cx="7721600" cy="696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113235"/>
            <a:ext cx="3775075" cy="3511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113235"/>
            <a:ext cx="3776663" cy="3511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28497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2DFB-7862-4C79-A4A3-C22F77A9DDD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D05-1BD0-4096-9A96-D08E222A5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2DFB-7862-4C79-A4A3-C22F77A9DDD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D05-1BD0-4096-9A96-D08E222A5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0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896700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2794133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7896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51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4001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9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34" indent="-271457">
              <a:buFont typeface="Arial" panose="020B0604020202020204" pitchFamily="34" charset="0"/>
              <a:buChar char="•"/>
              <a:defRPr sz="2100"/>
            </a:lvl2pPr>
            <a:lvl3pPr marL="804843" indent="-176209">
              <a:buFont typeface="Arial" panose="020B0604020202020204" pitchFamily="34" charset="0"/>
              <a:buChar char="•"/>
              <a:defRPr sz="16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3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6" r:id="rId23"/>
    <p:sldLayoutId id="2147483717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2DFB-7862-4C79-A4A3-C22F77A9DDD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6D05-1BD0-4096-9A96-D08E222A5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9408#section-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ELEC-A8001 </a:t>
            </a:r>
            <a:br>
              <a:rPr lang="fi-FI" sz="2800" dirty="0"/>
            </a:br>
            <a:r>
              <a:rPr lang="fi-FI" sz="2800" dirty="0"/>
              <a:t>Johdatus sähkö-energiajärjestelmiin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Kurssin esittely ja aikataulu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 sz="16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12.9.2023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8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BAD99578-4F6E-4D4B-9E63-EC9E4487F4CD}"/>
              </a:ext>
            </a:extLst>
          </p:cNvPr>
          <p:cNvPicPr>
            <a:picLocks noGrp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0250"/>
          <a:stretch/>
        </p:blipFill>
        <p:spPr bwMode="auto">
          <a:xfrm>
            <a:off x="4564063" y="0"/>
            <a:ext cx="4579937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FB6169-6932-4EC6-8260-6C6EFBBA8F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Kurssin oppimistavoitteet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984D3AE-D770-415F-A67F-01F045A7BD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/>
              <a:t>Kurssin jälkeen opiskelija osaa:</a:t>
            </a:r>
          </a:p>
          <a:p>
            <a:pPr marL="971550" lvl="1" indent="-342900"/>
            <a:r>
              <a:rPr lang="fi-FI" altLang="en-US" sz="1800" dirty="0"/>
              <a:t>Kuvailla modernin sähköenergiajärjestelmien rakenteen perusperiaatteet.</a:t>
            </a:r>
          </a:p>
          <a:p>
            <a:pPr marL="971550" lvl="1" indent="-342900"/>
            <a:r>
              <a:rPr lang="fi-FI" altLang="en-US" sz="1800" dirty="0"/>
              <a:t>Luetella sähköenergian tuotantotavat ja niiden periaatteelliset erot, ja yleisimmät kulutuskohteet.</a:t>
            </a:r>
          </a:p>
          <a:p>
            <a:pPr marL="971550" lvl="1" indent="-342900"/>
            <a:r>
              <a:rPr lang="fi-FI" altLang="en-US" sz="1800" dirty="0"/>
              <a:t>Osallistua aktiivisesti keskusteluun sähköenergian roolista ja merkityksestä yhteiskunnassa (mm. ympäristökysymykset ja ilmastonmuutos).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/>
              <a:t>Lisäksi opiskelija ymmärtää sähköenergiaan liittyvät perusyksiköt sekä suuruusluokat kulutuksessa ja tuotannossa, ja opiskelijalla on peruskäsitys sähköturvallisuudesta.</a:t>
            </a:r>
          </a:p>
        </p:txBody>
      </p:sp>
    </p:spTree>
    <p:extLst>
      <p:ext uri="{BB962C8B-B14F-4D97-AF65-F5344CB8AC3E}">
        <p14:creationId xmlns:p14="http://schemas.microsoft.com/office/powerpoint/2010/main" val="35208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D9C393-C9E2-4C00-BDFB-1938657C6F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Kurssin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E9286-F1A6-49DD-819D-39E701FC76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Sähköverkkojen peruskomponentit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Energialähteet ja niiden ympäristövaikutukset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Uusiutuva energia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Sähköturvallisuus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Tehoelektroniikka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Sähkökoneet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dirty="0"/>
              <a:t>Sähköverkot ja tulevaisuuden sähköjärjestelmät</a:t>
            </a:r>
          </a:p>
        </p:txBody>
      </p:sp>
    </p:spTree>
    <p:extLst>
      <p:ext uri="{BB962C8B-B14F-4D97-AF65-F5344CB8AC3E}">
        <p14:creationId xmlns:p14="http://schemas.microsoft.com/office/powerpoint/2010/main" val="132335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575F2D8-BFD6-4326-8AFC-9C32749D26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Tutkielmat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0928DE-8C7E-4663-A2E8-C977B2047DB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5-10 sivua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Rakenteeltaan tekninen (otsikot, viittaukset, mahdolliset kuvat)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Vältä plagiointia ja käytä kirjoitusohjelmia (Word, </a:t>
            </a:r>
            <a:r>
              <a:rPr lang="fi-FI" altLang="en-US" sz="1600" dirty="0" err="1"/>
              <a:t>LaTeX</a:t>
            </a:r>
            <a:r>
              <a:rPr lang="fi-FI" altLang="en-US" sz="1600" dirty="0"/>
              <a:t>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Opettajat lukevat ja arvostelevat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Muut ryhmät lukevat ja arvostelevat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Pisteet</a:t>
            </a:r>
          </a:p>
          <a:p>
            <a:pPr marL="914400" lvl="1" indent="-285750"/>
            <a:r>
              <a:rPr lang="fi-FI" altLang="en-US" sz="1600" dirty="0"/>
              <a:t>Sisältö 20, josta 5 muiden arvostelusta</a:t>
            </a:r>
          </a:p>
          <a:p>
            <a:pPr marL="914400" lvl="1" indent="-285750"/>
            <a:r>
              <a:rPr lang="fi-FI" altLang="en-US" sz="1600" dirty="0"/>
              <a:t>Ulkoasu 10</a:t>
            </a:r>
          </a:p>
          <a:p>
            <a:pPr marL="914400" lvl="1" indent="-285750"/>
            <a:r>
              <a:rPr lang="fi-FI" altLang="en-US" sz="1600" dirty="0"/>
              <a:t>Viittaukset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en-US" sz="1600" dirty="0"/>
              <a:t>Palautetaan </a:t>
            </a:r>
            <a:r>
              <a:rPr lang="fi-FI" altLang="en-US" sz="1600" dirty="0" err="1"/>
              <a:t>MyCourses</a:t>
            </a:r>
            <a:r>
              <a:rPr lang="fi-FI" altLang="en-US" sz="1600" dirty="0"/>
              <a:t>, 1 per ryhmä</a:t>
            </a:r>
          </a:p>
        </p:txBody>
      </p:sp>
    </p:spTree>
    <p:extLst>
      <p:ext uri="{BB962C8B-B14F-4D97-AF65-F5344CB8AC3E}">
        <p14:creationId xmlns:p14="http://schemas.microsoft.com/office/powerpoint/2010/main" val="10293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AFD2BAF-5F2B-4FED-A903-F6B35D4D1F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200" dirty="0"/>
              <a:t>Posterit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7EF789-05A4-4C23-A177-832EF515BF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1028012"/>
            <a:ext cx="8492897" cy="304946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A0-juliste, väreillä, tulostetaan laitoksen tulostimella (ohjeet myöhemmin)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Esittää tutkielman pääkohdat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Ei viittausta eikä viitteitä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Tarpeeksi isot fontit, luettava n. 2 m päästä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Visuaalisesti edustava ja selkeä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Esitetään yhteisessä tilaisuudessa, johon voi tulla muita ihmisiä. </a:t>
            </a:r>
            <a:r>
              <a:rPr lang="fi-FI" altLang="en-US" sz="1400" u="sng" dirty="0"/>
              <a:t>Varautukaa esittelemään posterit.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Pisteet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– Esittely 10 , josta 5 muiden arvostelusta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– Ulkoasu 10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– sisältö 10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en-US" sz="1400" dirty="0"/>
              <a:t>Palautetaan myös </a:t>
            </a:r>
            <a:r>
              <a:rPr lang="fi-FI" altLang="en-US" sz="1400" dirty="0" err="1"/>
              <a:t>MyCourses</a:t>
            </a:r>
            <a:r>
              <a:rPr lang="fi-FI" altLang="en-US" sz="1400" dirty="0"/>
              <a:t> (1 per ryhmä)</a:t>
            </a:r>
          </a:p>
        </p:txBody>
      </p:sp>
    </p:spTree>
    <p:extLst>
      <p:ext uri="{BB962C8B-B14F-4D97-AF65-F5344CB8AC3E}">
        <p14:creationId xmlns:p14="http://schemas.microsoft.com/office/powerpoint/2010/main" val="195003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3934452"/>
              </p:ext>
            </p:extLst>
          </p:nvPr>
        </p:nvGraphicFramePr>
        <p:xfrm>
          <a:off x="143508" y="303498"/>
          <a:ext cx="4374486" cy="469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1452712"/>
            <a:ext cx="3186354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Luennot viikolla 37-39; Ti 12.9, 19.9, 26.9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959597"/>
            <a:ext cx="3186354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Luennot viikolla 41; Ti 10.10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76093"/>
              </p:ext>
            </p:extLst>
          </p:nvPr>
        </p:nvGraphicFramePr>
        <p:xfrm>
          <a:off x="4769461" y="1122215"/>
          <a:ext cx="3834426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i-FI" sz="1500" noProof="0" dirty="0"/>
                        <a:t>Pisteet (min.</a:t>
                      </a:r>
                      <a:r>
                        <a:rPr lang="fi-FI" sz="1500" baseline="0" noProof="0" dirty="0"/>
                        <a:t> 25/40 +15/30)</a:t>
                      </a:r>
                      <a:endParaRPr lang="fi-FI" sz="15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500" noProof="0"/>
                        <a:t>Arvosana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0-40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41-45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/>
                        <a:t>46-50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/>
                        <a:t>51-55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/>
                        <a:t>56-60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i-FI" sz="2100" noProof="0"/>
                        <a:t>61-70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100" noProof="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5178" y="412816"/>
            <a:ext cx="320299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2700" dirty="0">
                <a:solidFill>
                  <a:prstClr val="white"/>
                </a:solidFill>
                <a:latin typeface="Calibri"/>
              </a:rPr>
              <a:t>Aikataulu ja arvostelu</a:t>
            </a:r>
          </a:p>
        </p:txBody>
      </p:sp>
      <p:sp>
        <p:nvSpPr>
          <p:cNvPr id="11" name="Tekstiruutu 2">
            <a:extLst>
              <a:ext uri="{FF2B5EF4-FFF2-40B4-BE49-F238E27FC236}">
                <a16:creationId xmlns:a16="http://schemas.microsoft.com/office/drawing/2014/main" id="{B8F5C9D4-59C5-BD46-A1D6-251A68D02E65}"/>
              </a:ext>
            </a:extLst>
          </p:cNvPr>
          <p:cNvSpPr txBox="1"/>
          <p:nvPr/>
        </p:nvSpPr>
        <p:spPr>
          <a:xfrm>
            <a:off x="4901794" y="4104236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Tutkielmat, deadline: 12.10.2023</a:t>
            </a:r>
          </a:p>
          <a:p>
            <a:r>
              <a:rPr lang="fi-FI" sz="1200" dirty="0"/>
              <a:t>Posterit, deadline: 12.10.2023</a:t>
            </a:r>
          </a:p>
          <a:p>
            <a:r>
              <a:rPr lang="fi-FI" sz="1200" dirty="0"/>
              <a:t>Esitelmien ja postereiden arvostelut, deadline: 24.10.2023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2D1F1-5710-4689-ADAE-903B8F5D2E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ELEC-A8001 - Johdatus sähköenergiajärjestelmiin, aikataulu 2023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0102A4-B7EA-41A1-A6AA-AB97C1EED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29031"/>
              </p:ext>
            </p:extLst>
          </p:nvPr>
        </p:nvGraphicFramePr>
        <p:xfrm>
          <a:off x="529484" y="1308683"/>
          <a:ext cx="8204291" cy="2486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271">
                  <a:extLst>
                    <a:ext uri="{9D8B030D-6E8A-4147-A177-3AD203B41FA5}">
                      <a16:colId xmlns:a16="http://schemas.microsoft.com/office/drawing/2014/main" val="343073895"/>
                    </a:ext>
                  </a:extLst>
                </a:gridCol>
                <a:gridCol w="396947">
                  <a:extLst>
                    <a:ext uri="{9D8B030D-6E8A-4147-A177-3AD203B41FA5}">
                      <a16:colId xmlns:a16="http://schemas.microsoft.com/office/drawing/2014/main" val="3857096724"/>
                    </a:ext>
                  </a:extLst>
                </a:gridCol>
                <a:gridCol w="323825">
                  <a:extLst>
                    <a:ext uri="{9D8B030D-6E8A-4147-A177-3AD203B41FA5}">
                      <a16:colId xmlns:a16="http://schemas.microsoft.com/office/drawing/2014/main" val="3422890842"/>
                    </a:ext>
                  </a:extLst>
                </a:gridCol>
                <a:gridCol w="641414">
                  <a:extLst>
                    <a:ext uri="{9D8B030D-6E8A-4147-A177-3AD203B41FA5}">
                      <a16:colId xmlns:a16="http://schemas.microsoft.com/office/drawing/2014/main" val="3508884908"/>
                    </a:ext>
                  </a:extLst>
                </a:gridCol>
                <a:gridCol w="1013258">
                  <a:extLst>
                    <a:ext uri="{9D8B030D-6E8A-4147-A177-3AD203B41FA5}">
                      <a16:colId xmlns:a16="http://schemas.microsoft.com/office/drawing/2014/main" val="2868305019"/>
                    </a:ext>
                  </a:extLst>
                </a:gridCol>
                <a:gridCol w="2580152">
                  <a:extLst>
                    <a:ext uri="{9D8B030D-6E8A-4147-A177-3AD203B41FA5}">
                      <a16:colId xmlns:a16="http://schemas.microsoft.com/office/drawing/2014/main" val="371693529"/>
                    </a:ext>
                  </a:extLst>
                </a:gridCol>
                <a:gridCol w="1263962">
                  <a:extLst>
                    <a:ext uri="{9D8B030D-6E8A-4147-A177-3AD203B41FA5}">
                      <a16:colId xmlns:a16="http://schemas.microsoft.com/office/drawing/2014/main" val="3628073737"/>
                    </a:ext>
                  </a:extLst>
                </a:gridCol>
                <a:gridCol w="1650462">
                  <a:extLst>
                    <a:ext uri="{9D8B030D-6E8A-4147-A177-3AD203B41FA5}">
                      <a16:colId xmlns:a16="http://schemas.microsoft.com/office/drawing/2014/main" val="1697865963"/>
                    </a:ext>
                  </a:extLst>
                </a:gridCol>
              </a:tblGrid>
              <a:tr h="197560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viikko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pvm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aika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Sali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Opetuksen muoto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Aihe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Luennoitsija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Kommentti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80988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12.9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Luento / Keskustelu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Sähköjärjestelmien yleisesitys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Prof. M. Lehtonen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Esitellään kurssin järjestelyt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922882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19.9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Luento / Keskustelu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Sähkömarkkinat ja sähkönkäyttö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Prof. M. Lehtonen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Vahvistetaan ryhmätyöaiheet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287946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26.9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Luento / Keskustelu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Sähkömoottorit ja generaattorit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Prof. A. Belahcen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705020"/>
                  </a:ext>
                </a:extLst>
              </a:tr>
              <a:tr h="576875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3.10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Ohjaus / Ryhmätyö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Valitut ryhmätyöaiheet</a:t>
                      </a:r>
                    </a:p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Prof. J. Seppänen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Annetaan ohjausta tutkielmien tekemiseen ja esitysten laatimiseen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6795968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10.10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Luento / Keskustelu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Uusiutuvat energialähteet ja sähköenergian konversio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Prof. J. Kyyrä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2398397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 17.10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AS3 Saab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Arvostelu / Esitykset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Valitut ryhmätyöaiheet</a:t>
                      </a:r>
                    </a:p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Kaikki, jotka pääsevät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Ryhmät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esittelevät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töiden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tulokset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7559786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5685945-B478-4916-879F-830F8367AEA7}"/>
              </a:ext>
            </a:extLst>
          </p:cNvPr>
          <p:cNvSpPr txBox="1"/>
          <p:nvPr/>
        </p:nvSpPr>
        <p:spPr>
          <a:xfrm>
            <a:off x="2224202" y="3948113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Tutkielmat, deadline: 12.10.2023</a:t>
            </a:r>
          </a:p>
          <a:p>
            <a:r>
              <a:rPr lang="fi-FI" sz="1200" dirty="0"/>
              <a:t>Posterit, deadline: 12.10.2023</a:t>
            </a:r>
          </a:p>
          <a:p>
            <a:r>
              <a:rPr lang="fi-FI" sz="1200" dirty="0"/>
              <a:t>Esitelmien ja postereiden arvostelut, deadline: 24.10.2023</a:t>
            </a:r>
          </a:p>
        </p:txBody>
      </p:sp>
    </p:spTree>
    <p:extLst>
      <p:ext uri="{BB962C8B-B14F-4D97-AF65-F5344CB8AC3E}">
        <p14:creationId xmlns:p14="http://schemas.microsoft.com/office/powerpoint/2010/main" val="307533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AFD2BAF-5F2B-4FED-A903-F6B35D4D1F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600" dirty="0"/>
              <a:t>Aiheet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7EF789-05A4-4C23-A177-832EF515BF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Sähköntuotantomuodot: tehokkuus ja trendit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Sähköntuotannon ja kulutuksen tasapaino ja verkon stabiilisuus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Uusiutuvat energiamuodot ja niiden vaikutus sähköverkkoon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Siirtyminen polttomoottoreista sähkömoottoreihin liikenteessä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Sähkömoottorit: kulutus, tehokkuus ja standardit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fi-FI" altLang="en-US" sz="1800" dirty="0"/>
              <a:t>Sähkömarkkinoiden toiminta ja lähiajan haasteet Suomessa ja Euroopassa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fi-FI" altLang="en-US" sz="1800" dirty="0"/>
          </a:p>
          <a:p>
            <a:pPr>
              <a:lnSpc>
                <a:spcPct val="90000"/>
              </a:lnSpc>
            </a:pPr>
            <a:endParaRPr lang="fi-F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905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6B135-6A01-4D41-9110-A359B263EE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Aiheiden</a:t>
            </a:r>
            <a:r>
              <a:rPr lang="en-US" dirty="0"/>
              <a:t> </a:t>
            </a:r>
            <a:r>
              <a:rPr lang="en-US" dirty="0" err="1"/>
              <a:t>valinta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E5FBE-2278-4B55-A1C4-0CF29ABA43C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8654850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Valitkaa</a:t>
            </a:r>
            <a:r>
              <a:rPr lang="en-US" dirty="0"/>
              <a:t> </a:t>
            </a:r>
            <a:r>
              <a:rPr lang="en-US" dirty="0" err="1"/>
              <a:t>ryhmätyöaihe</a:t>
            </a:r>
            <a:r>
              <a:rPr lang="en-US" dirty="0"/>
              <a:t>,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haluatte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MyCoursesissa</a:t>
            </a:r>
            <a:r>
              <a:rPr lang="en-US" dirty="0"/>
              <a:t>: </a:t>
            </a:r>
            <a:r>
              <a:rPr lang="fi-FI" sz="1400" dirty="0">
                <a:hlinkClick r:id="rId2"/>
              </a:rPr>
              <a:t>Course: ELEC-A8001 - Johdatus sähköenergiajärjestelmiin, Luento-opetus, 12.9.2023-17.10.2023 (aalto.fi)</a:t>
            </a:r>
            <a:endParaRPr lang="fi-FI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DL </a:t>
            </a:r>
            <a:r>
              <a:rPr lang="en-US" u="sng" dirty="0" err="1"/>
              <a:t>valinnoille</a:t>
            </a:r>
            <a:r>
              <a:rPr lang="en-US" u="sng" dirty="0"/>
              <a:t> on 18.9. </a:t>
            </a:r>
            <a:r>
              <a:rPr lang="en-US" u="sng" dirty="0" err="1"/>
              <a:t>klo</a:t>
            </a:r>
            <a:r>
              <a:rPr lang="en-US" u="sng" dirty="0"/>
              <a:t> 23.59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Ryhmäjako</a:t>
            </a:r>
            <a:r>
              <a:rPr lang="en-US" dirty="0"/>
              <a:t> </a:t>
            </a:r>
            <a:r>
              <a:rPr lang="en-US" dirty="0" err="1"/>
              <a:t>vahvistetaan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19.9.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Aalto_169_blue_Original</Template>
  <TotalTime>3300</TotalTime>
  <Words>525</Words>
  <Application>Microsoft Office PowerPoint</Application>
  <PresentationFormat>On-screen Show (16:9)</PresentationFormat>
  <Paragraphs>147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Office-teema</vt:lpstr>
      <vt:lpstr>Office Theme</vt:lpstr>
      <vt:lpstr>ELEC-A8001  Johdatus sähkö-energiajärjestelmiin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 E8427 Power Transmission Systems</dc:title>
  <dc:creator>Janne Seppänen</dc:creator>
  <cp:lastModifiedBy>Lehtonen Matti</cp:lastModifiedBy>
  <cp:revision>157</cp:revision>
  <dcterms:created xsi:type="dcterms:W3CDTF">2021-08-02T07:20:15Z</dcterms:created>
  <dcterms:modified xsi:type="dcterms:W3CDTF">2023-09-11T06:12:15Z</dcterms:modified>
</cp:coreProperties>
</file>