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70" r:id="rId5"/>
    <p:sldId id="269" r:id="rId6"/>
    <p:sldId id="271" r:id="rId7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3C77E-B9ED-7B45-99FA-89FA54293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48BC6-3DB1-B74B-A825-84ED4DF2D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E3D9D-1185-7C47-A438-A65184AB4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6133-39A0-164B-B46F-AC41127BF205}" type="datetimeFigureOut">
              <a:rPr lang="en-FI" smtClean="0"/>
              <a:t>4.9.2023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60458-BE12-F34B-9D88-AF74D1EB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06CFF-3377-5743-86E3-7BD144E07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B90F-E161-6047-B408-693AA88CC46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7749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4D5C2-C575-B34A-8095-D370E0D05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5C023-8A71-D241-95D6-226D49836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3D3D6-B562-6D4D-A29E-B0D92C59D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6133-39A0-164B-B46F-AC41127BF205}" type="datetimeFigureOut">
              <a:rPr lang="en-FI" smtClean="0"/>
              <a:t>4.9.2023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C5DA9-97C5-884E-B3A9-232697FBE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59629-5790-6444-BE8E-201AFFA2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B90F-E161-6047-B408-693AA88CC46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5678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EC5AC0-F07A-4B47-9A7D-B80682E75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09388E-352C-494B-A156-32CDCF6FF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8D1BE-C155-7943-AF8B-F5F0938A2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6133-39A0-164B-B46F-AC41127BF205}" type="datetimeFigureOut">
              <a:rPr lang="en-FI" smtClean="0"/>
              <a:t>4.9.2023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DD014-3998-5945-80FD-89802F967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B7CBB-ED08-9948-A024-3B55E9B97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B90F-E161-6047-B408-693AA88CC46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9288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80D67-8319-8A43-9BBA-29F4FEDC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FE3D9-114F-D344-8E87-3367CA1EF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FBB65-9E4F-2D45-A5AF-8ABF27E81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6133-39A0-164B-B46F-AC41127BF205}" type="datetimeFigureOut">
              <a:rPr lang="en-FI" smtClean="0"/>
              <a:t>4.9.2023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E03F6-F2CD-9441-83D6-65588F0E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AD399-6931-824D-A8B3-52B9CF51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B90F-E161-6047-B408-693AA88CC46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3623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ECA60-C04A-AC45-874A-D7D88F73B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850D1-56FC-8749-90D4-CDE0929A3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DBD40-D56C-4442-BE66-A0D3C6BDB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6133-39A0-164B-B46F-AC41127BF205}" type="datetimeFigureOut">
              <a:rPr lang="en-FI" smtClean="0"/>
              <a:t>4.9.2023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4096A-1B31-AA43-833D-69F1850F2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52EB8-D886-F744-A555-F2406A76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B90F-E161-6047-B408-693AA88CC46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9469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A1F76-92BD-D840-86DB-1A1D8F266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957C6-F272-9C4C-ABCE-5D9BB6CE5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0E9ED-71D7-0446-AE3D-AB20E9EBF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618A6-5C5C-EC42-B6B5-EB6AE01C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6133-39A0-164B-B46F-AC41127BF205}" type="datetimeFigureOut">
              <a:rPr lang="en-FI" smtClean="0"/>
              <a:t>4.9.2023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0802D-6D4E-8C42-8D19-EEA3DF20B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542AD-667B-7745-A29A-943CAFAE1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B90F-E161-6047-B408-693AA88CC46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6002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C8100-4BE6-E742-93E3-5EAC33A64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D8CCA-6548-9C4C-ABA2-F8E00EF63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7D8D2-7962-5D4A-AB15-EB0957B41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EA8AC8-7575-5044-B3DA-864D05F07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065FCD-B3BF-1840-96CC-3F4F39DCC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2A5767-6717-AB4C-AF9E-90C1DAE71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6133-39A0-164B-B46F-AC41127BF205}" type="datetimeFigureOut">
              <a:rPr lang="en-FI" smtClean="0"/>
              <a:t>4.9.2023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32F1BA-6713-614E-BD64-4AE4629E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2B483D-DE7C-0743-A101-0ACEFEDA2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B90F-E161-6047-B408-693AA88CC46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092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65860-1E71-F643-A596-3B537111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C69EE-EC3C-E241-A9FC-0C30298C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6133-39A0-164B-B46F-AC41127BF205}" type="datetimeFigureOut">
              <a:rPr lang="en-FI" smtClean="0"/>
              <a:t>4.9.2023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8797A-5E35-A042-802E-86847ACA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778C7F-C899-0D43-9FA6-F2DBA69E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B90F-E161-6047-B408-693AA88CC46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5420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A06506-4A75-4644-A1A4-062D6CA14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6133-39A0-164B-B46F-AC41127BF205}" type="datetimeFigureOut">
              <a:rPr lang="en-FI" smtClean="0"/>
              <a:t>4.9.2023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98E7AA-895F-E34E-9F82-1B3C13BA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BEA6F-49A7-764C-97FA-C7FB2CAF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B90F-E161-6047-B408-693AA88CC46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710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33DEF-CF21-5747-AA08-E3556A7E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F5152-6228-6243-B21C-4A073BA44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4FE491-92AC-914F-AE7F-6D53B58ED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C74AF-32A1-0C43-AA1E-40927D1F4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6133-39A0-164B-B46F-AC41127BF205}" type="datetimeFigureOut">
              <a:rPr lang="en-FI" smtClean="0"/>
              <a:t>4.9.2023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C6014-C450-B24B-B242-ED560A38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2C4A0-CCE7-2A4E-AF4D-596F538A2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B90F-E161-6047-B408-693AA88CC46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5621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FB8E0-BCEE-6843-940B-C37221730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DEC9F1-0DA1-7E40-B7C0-5CAC9DBA63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D5D8F-E72E-6040-AE8C-EB520F13C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9A17B-4460-7842-8606-61085F33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6133-39A0-164B-B46F-AC41127BF205}" type="datetimeFigureOut">
              <a:rPr lang="en-FI" smtClean="0"/>
              <a:t>4.9.2023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D6A43-CE0E-3642-9C96-A2FE763AE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D3535-691E-F040-BEDA-5133E0DC3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B90F-E161-6047-B408-693AA88CC46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4256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90D0E2-B283-DA4E-A927-3D825BF94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3EAA8-0E7A-A742-AD74-4F04C3C38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13138-AFA7-0841-A289-933226EDE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96133-39A0-164B-B46F-AC41127BF205}" type="datetimeFigureOut">
              <a:rPr lang="en-FI" smtClean="0"/>
              <a:t>4.9.2023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2D878-9C50-204C-9468-E9A796CEF8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9915D-0825-7748-B710-130FF7E38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4B90F-E161-6047-B408-693AA88CC46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0063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54892-4C26-5D42-91D1-9C07DDEFB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Algorithms</a:t>
            </a:r>
          </a:p>
        </p:txBody>
      </p:sp>
      <p:sp>
        <p:nvSpPr>
          <p:cNvPr id="3" name="Left-right Arrow 2">
            <a:extLst>
              <a:ext uri="{FF2B5EF4-FFF2-40B4-BE49-F238E27FC236}">
                <a16:creationId xmlns:a16="http://schemas.microsoft.com/office/drawing/2014/main" id="{27A66E6F-3F86-C643-B999-EDFFEE7828A2}"/>
              </a:ext>
            </a:extLst>
          </p:cNvPr>
          <p:cNvSpPr/>
          <p:nvPr/>
        </p:nvSpPr>
        <p:spPr>
          <a:xfrm>
            <a:off x="665205" y="1507522"/>
            <a:ext cx="10861589" cy="642551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284920-9997-FD45-9EE5-240AE2BB59D5}"/>
              </a:ext>
            </a:extLst>
          </p:cNvPr>
          <p:cNvSpPr txBox="1"/>
          <p:nvPr/>
        </p:nvSpPr>
        <p:spPr>
          <a:xfrm>
            <a:off x="665205" y="253313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I" dirty="0">
                <a:solidFill>
                  <a:schemeClr val="bg1">
                    <a:lumMod val="65000"/>
                  </a:schemeClr>
                </a:solidFill>
              </a:rPr>
              <a:t>Technical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E7D3D4-5308-F64C-B18A-160A2436B90C}"/>
              </a:ext>
            </a:extLst>
          </p:cNvPr>
          <p:cNvSpPr txBox="1"/>
          <p:nvPr/>
        </p:nvSpPr>
        <p:spPr>
          <a:xfrm>
            <a:off x="10154302" y="2553039"/>
            <a:ext cx="128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I" dirty="0">
                <a:solidFill>
                  <a:schemeClr val="bg1">
                    <a:lumMod val="65000"/>
                  </a:schemeClr>
                </a:solidFill>
              </a:rPr>
              <a:t>Sociological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3D36F0-CBA7-B645-A8CC-5F2187379877}"/>
              </a:ext>
            </a:extLst>
          </p:cNvPr>
          <p:cNvSpPr/>
          <p:nvPr/>
        </p:nvSpPr>
        <p:spPr>
          <a:xfrm>
            <a:off x="158578" y="3155970"/>
            <a:ext cx="26056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FI" dirty="0"/>
              <a:t>Computational process, which based on input solves a well-defined problem and produces an outcome (Cormen et al., 2009).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333456-381B-9048-8AEE-344BD82266E3}"/>
              </a:ext>
            </a:extLst>
          </p:cNvPr>
          <p:cNvSpPr/>
          <p:nvPr/>
        </p:nvSpPr>
        <p:spPr>
          <a:xfrm>
            <a:off x="2858779" y="3248302"/>
            <a:ext cx="22176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FI" dirty="0"/>
              <a:t>Algorithm is an opinion written in code (O’Neil, 2016)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82B0E5-8FE5-2440-8D0A-19A7E1C5CE25}"/>
              </a:ext>
            </a:extLst>
          </p:cNvPr>
          <p:cNvSpPr/>
          <p:nvPr/>
        </p:nvSpPr>
        <p:spPr>
          <a:xfrm>
            <a:off x="5171019" y="3155970"/>
            <a:ext cx="30239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FI" dirty="0"/>
              <a:t>﻿Algorithms play an increasingly important role in selecting what information is considered most relevant to us, a crucial feature of our participation in public life. (Gillespie, 2014)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D9FD55-31CE-0046-BFFC-0EE397E4541D}"/>
              </a:ext>
            </a:extLst>
          </p:cNvPr>
          <p:cNvSpPr/>
          <p:nvPr/>
        </p:nvSpPr>
        <p:spPr>
          <a:xfrm>
            <a:off x="8195015" y="3155970"/>
            <a:ext cx="37237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FI" dirty="0"/>
              <a:t>﻿</a:t>
            </a:r>
            <a:r>
              <a:rPr lang="en-GB" dirty="0"/>
              <a:t>﻿Using the fetish as a heuristic, we can lay out the steps by which people vest algorithms </a:t>
            </a:r>
            <a:r>
              <a:rPr lang="en-FI" dirty="0"/>
              <a:t>algorithms with promises and possibilities that extend beyond what the math, lines of code, steps or ingested sensors can do. (Thomas et al., 2018)</a:t>
            </a:r>
          </a:p>
        </p:txBody>
      </p:sp>
    </p:spTree>
    <p:extLst>
      <p:ext uri="{BB962C8B-B14F-4D97-AF65-F5344CB8AC3E}">
        <p14:creationId xmlns:p14="http://schemas.microsoft.com/office/powerpoint/2010/main" val="79649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EAD5F-11BA-4342-B1F8-7996C650C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Algorithmic systems</a:t>
            </a:r>
          </a:p>
        </p:txBody>
      </p:sp>
      <p:pic>
        <p:nvPicPr>
          <p:cNvPr id="5" name="Picture 2" descr="Machine Learning">
            <a:extLst>
              <a:ext uri="{FF2B5EF4-FFF2-40B4-BE49-F238E27FC236}">
                <a16:creationId xmlns:a16="http://schemas.microsoft.com/office/drawing/2014/main" id="{722D60C4-BE2E-CF42-943C-290B8FFD2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834" y="1507112"/>
            <a:ext cx="4079789" cy="482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7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EAD5F-11BA-4342-B1F8-7996C650C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Algorithmic systems</a:t>
            </a:r>
          </a:p>
        </p:txBody>
      </p:sp>
      <p:pic>
        <p:nvPicPr>
          <p:cNvPr id="1026" name="Picture 2" descr="Machine Learning">
            <a:extLst>
              <a:ext uri="{FF2B5EF4-FFF2-40B4-BE49-F238E27FC236}">
                <a16:creationId xmlns:a16="http://schemas.microsoft.com/office/drawing/2014/main" id="{C0981EA0-876F-744C-A0B6-641B73EF0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834" y="1507112"/>
            <a:ext cx="4079789" cy="482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0C6AFA5-AC3F-114C-96A9-21C19305E80E}"/>
              </a:ext>
            </a:extLst>
          </p:cNvPr>
          <p:cNvSpPr/>
          <p:nvPr/>
        </p:nvSpPr>
        <p:spPr>
          <a:xfrm>
            <a:off x="2342529" y="5066270"/>
            <a:ext cx="1816443" cy="17917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Data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15BB997-716E-3640-A3C5-B7CD7747868A}"/>
              </a:ext>
            </a:extLst>
          </p:cNvPr>
          <p:cNvSpPr/>
          <p:nvPr/>
        </p:nvSpPr>
        <p:spPr>
          <a:xfrm>
            <a:off x="2342528" y="3429000"/>
            <a:ext cx="1816443" cy="17917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Humans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0F924AC-D7F7-E147-A795-856BD0D1B615}"/>
              </a:ext>
            </a:extLst>
          </p:cNvPr>
          <p:cNvSpPr/>
          <p:nvPr/>
        </p:nvSpPr>
        <p:spPr>
          <a:xfrm>
            <a:off x="1003238" y="3985975"/>
            <a:ext cx="1816443" cy="17917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Humans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FB79B44-D80D-62E7-C7DA-10AD3CDF485F}"/>
              </a:ext>
            </a:extLst>
          </p:cNvPr>
          <p:cNvSpPr/>
          <p:nvPr/>
        </p:nvSpPr>
        <p:spPr>
          <a:xfrm>
            <a:off x="3238180" y="4170405"/>
            <a:ext cx="1816443" cy="17917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Tool</a:t>
            </a:r>
          </a:p>
        </p:txBody>
      </p:sp>
    </p:spTree>
    <p:extLst>
      <p:ext uri="{BB962C8B-B14F-4D97-AF65-F5344CB8AC3E}">
        <p14:creationId xmlns:p14="http://schemas.microsoft.com/office/powerpoint/2010/main" val="2825392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EAD5F-11BA-4342-B1F8-7996C650C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Algorithmic systems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394131-FF09-F1D0-ECAA-A3DC1544CFAB}"/>
              </a:ext>
            </a:extLst>
          </p:cNvPr>
          <p:cNvSpPr txBox="1"/>
          <p:nvPr/>
        </p:nvSpPr>
        <p:spPr>
          <a:xfrm>
            <a:off x="6081230" y="1507112"/>
            <a:ext cx="54092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Assemblage of institutionally situated computational</a:t>
            </a:r>
          </a:p>
          <a:p>
            <a:r>
              <a:rPr lang="en-GB" sz="2800" i="1" dirty="0"/>
              <a:t>code, human practices, and normative logics that creates, sustains, and signifies relationships among people and data through minimally observable,</a:t>
            </a:r>
          </a:p>
          <a:p>
            <a:r>
              <a:rPr lang="en-GB" sz="2800" i="1" dirty="0"/>
              <a:t>semiautonomous action.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1C500D-2A15-2BF6-1D63-C83C59B762F2}"/>
              </a:ext>
            </a:extLst>
          </p:cNvPr>
          <p:cNvSpPr txBox="1"/>
          <p:nvPr/>
        </p:nvSpPr>
        <p:spPr>
          <a:xfrm>
            <a:off x="6096000" y="577770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0" indent="-304800"/>
            <a:r>
              <a:rPr lang="en-GB" dirty="0" err="1">
                <a:effectLst/>
              </a:rPr>
              <a:t>Ananny</a:t>
            </a:r>
            <a:r>
              <a:rPr lang="en-GB" dirty="0">
                <a:effectLst/>
              </a:rPr>
              <a:t>, M. (2016). Toward an Ethics of Algorithms. </a:t>
            </a:r>
            <a:r>
              <a:rPr lang="en-GB" i="1" dirty="0">
                <a:effectLst/>
              </a:rPr>
              <a:t>Science, Technology, &amp; Human Values</a:t>
            </a:r>
            <a:r>
              <a:rPr lang="en-GB" dirty="0">
                <a:effectLst/>
              </a:rPr>
              <a:t>, </a:t>
            </a:r>
            <a:r>
              <a:rPr lang="en-GB" i="1" dirty="0">
                <a:effectLst/>
              </a:rPr>
              <a:t>41</a:t>
            </a:r>
            <a:r>
              <a:rPr lang="en-GB" dirty="0">
                <a:effectLst/>
              </a:rPr>
              <a:t>(1), 93–117. https://</a:t>
            </a:r>
            <a:r>
              <a:rPr lang="en-GB" dirty="0" err="1">
                <a:effectLst/>
              </a:rPr>
              <a:t>doi.org</a:t>
            </a:r>
            <a:r>
              <a:rPr lang="en-GB" dirty="0">
                <a:effectLst/>
              </a:rPr>
              <a:t>/10.1177/0162243915606523</a:t>
            </a:r>
          </a:p>
        </p:txBody>
      </p:sp>
      <p:pic>
        <p:nvPicPr>
          <p:cNvPr id="9" name="Picture 2" descr="Machine Learning">
            <a:extLst>
              <a:ext uri="{FF2B5EF4-FFF2-40B4-BE49-F238E27FC236}">
                <a16:creationId xmlns:a16="http://schemas.microsoft.com/office/drawing/2014/main" id="{05A5A9CD-B970-9F99-6789-15C46EAB8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834" y="1507112"/>
            <a:ext cx="4079789" cy="482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5D67F2BA-0F41-77E3-9678-620CC38EA7CB}"/>
              </a:ext>
            </a:extLst>
          </p:cNvPr>
          <p:cNvSpPr/>
          <p:nvPr/>
        </p:nvSpPr>
        <p:spPr>
          <a:xfrm>
            <a:off x="2342529" y="5066270"/>
            <a:ext cx="1816443" cy="17917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Data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0BE678-E153-1FF9-4B85-8C8C2E69B596}"/>
              </a:ext>
            </a:extLst>
          </p:cNvPr>
          <p:cNvSpPr/>
          <p:nvPr/>
        </p:nvSpPr>
        <p:spPr>
          <a:xfrm>
            <a:off x="2342528" y="3429000"/>
            <a:ext cx="1816443" cy="17917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Humans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76227AD-6915-9CF5-DF3A-DC7ED85F55F8}"/>
              </a:ext>
            </a:extLst>
          </p:cNvPr>
          <p:cNvSpPr/>
          <p:nvPr/>
        </p:nvSpPr>
        <p:spPr>
          <a:xfrm>
            <a:off x="1003238" y="3985975"/>
            <a:ext cx="1816443" cy="17917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Humans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694118-12E9-00BB-9468-6593A4E80461}"/>
              </a:ext>
            </a:extLst>
          </p:cNvPr>
          <p:cNvSpPr/>
          <p:nvPr/>
        </p:nvSpPr>
        <p:spPr>
          <a:xfrm>
            <a:off x="3238180" y="4170405"/>
            <a:ext cx="1816443" cy="17917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Tool</a:t>
            </a:r>
          </a:p>
        </p:txBody>
      </p:sp>
    </p:spTree>
    <p:extLst>
      <p:ext uri="{BB962C8B-B14F-4D97-AF65-F5344CB8AC3E}">
        <p14:creationId xmlns:p14="http://schemas.microsoft.com/office/powerpoint/2010/main" val="237797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BDCD6E9B-9767-5E4C-9C57-77F56A695E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065" y="619128"/>
            <a:ext cx="10515600" cy="2686601"/>
          </a:xfrm>
        </p:spPr>
      </p:pic>
    </p:spTree>
    <p:extLst>
      <p:ext uri="{BB962C8B-B14F-4D97-AF65-F5344CB8AC3E}">
        <p14:creationId xmlns:p14="http://schemas.microsoft.com/office/powerpoint/2010/main" val="287370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paper&#10;&#10;Description automatically generated">
            <a:extLst>
              <a:ext uri="{FF2B5EF4-FFF2-40B4-BE49-F238E27FC236}">
                <a16:creationId xmlns:a16="http://schemas.microsoft.com/office/drawing/2014/main" id="{90444450-6CB3-7D9C-A3DA-EF14CDCD6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3192" y="450249"/>
            <a:ext cx="3135527" cy="5957501"/>
          </a:xfrm>
          <a:prstGeom prst="rect">
            <a:avLst/>
          </a:prstGeom>
        </p:spPr>
      </p:pic>
      <p:pic>
        <p:nvPicPr>
          <p:cNvPr id="1028" name="Picture 4" descr="Atlas of AI: Power, Politics, and the Planetary Costs of Artificial  Intelligence: Amazon.co.uk: Kate Crawford: 9780300209570: Books">
            <a:extLst>
              <a:ext uri="{FF2B5EF4-FFF2-40B4-BE49-F238E27FC236}">
                <a16:creationId xmlns:a16="http://schemas.microsoft.com/office/drawing/2014/main" id="{AB9A2550-9964-1805-805E-643D2241A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752" y="617837"/>
            <a:ext cx="3800275" cy="56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561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197</Words>
  <Application>Microsoft Macintosh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Algorithms</vt:lpstr>
      <vt:lpstr>Algorithmic systems</vt:lpstr>
      <vt:lpstr>Algorithmic systems</vt:lpstr>
      <vt:lpstr>Algorithmic systems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Algoritmisista järjestelmistä ja ideologioista</dc:title>
  <dc:creator>Nelimarkka, Matti</dc:creator>
  <cp:lastModifiedBy>Nelimarkka, Matti</cp:lastModifiedBy>
  <cp:revision>46</cp:revision>
  <dcterms:created xsi:type="dcterms:W3CDTF">2021-05-27T15:37:03Z</dcterms:created>
  <dcterms:modified xsi:type="dcterms:W3CDTF">2023-09-04T08:29:21Z</dcterms:modified>
</cp:coreProperties>
</file>