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17" r:id="rId2"/>
    <p:sldId id="328" r:id="rId3"/>
    <p:sldId id="329" r:id="rId4"/>
    <p:sldId id="330" r:id="rId5"/>
    <p:sldId id="338" r:id="rId6"/>
    <p:sldId id="336" r:id="rId7"/>
    <p:sldId id="331" r:id="rId8"/>
    <p:sldId id="332" r:id="rId9"/>
    <p:sldId id="333" r:id="rId10"/>
    <p:sldId id="337" r:id="rId11"/>
    <p:sldId id="319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po Halonen" userId="9cf957c2b54dfd88" providerId="LiveId" clId="{4B3982E0-0F7A-4EEB-94E5-356E1F06EA63}"/>
    <pc:docChg chg="undo custSel addSld delSld modSld sldOrd">
      <pc:chgData name="Ilpo Halonen" userId="9cf957c2b54dfd88" providerId="LiveId" clId="{4B3982E0-0F7A-4EEB-94E5-356E1F06EA63}" dt="2023-09-03T10:12:13.618" v="2569" actId="20577"/>
      <pc:docMkLst>
        <pc:docMk/>
      </pc:docMkLst>
      <pc:sldChg chg="modSp mod">
        <pc:chgData name="Ilpo Halonen" userId="9cf957c2b54dfd88" providerId="LiveId" clId="{4B3982E0-0F7A-4EEB-94E5-356E1F06EA63}" dt="2023-08-31T13:47:18.656" v="1167" actId="20577"/>
        <pc:sldMkLst>
          <pc:docMk/>
          <pc:sldMk cId="0" sldId="328"/>
        </pc:sldMkLst>
        <pc:spChg chg="mod">
          <ac:chgData name="Ilpo Halonen" userId="9cf957c2b54dfd88" providerId="LiveId" clId="{4B3982E0-0F7A-4EEB-94E5-356E1F06EA63}" dt="2023-08-31T13:47:18.656" v="1167" actId="20577"/>
          <ac:spMkLst>
            <pc:docMk/>
            <pc:sldMk cId="0" sldId="328"/>
            <ac:spMk id="15365" creationId="{00000000-0000-0000-0000-000000000000}"/>
          </ac:spMkLst>
        </pc:spChg>
      </pc:sldChg>
      <pc:sldChg chg="modSp mod">
        <pc:chgData name="Ilpo Halonen" userId="9cf957c2b54dfd88" providerId="LiveId" clId="{4B3982E0-0F7A-4EEB-94E5-356E1F06EA63}" dt="2023-09-03T09:47:44.286" v="1364" actId="20577"/>
        <pc:sldMkLst>
          <pc:docMk/>
          <pc:sldMk cId="4099786731" sldId="329"/>
        </pc:sldMkLst>
        <pc:spChg chg="mod">
          <ac:chgData name="Ilpo Halonen" userId="9cf957c2b54dfd88" providerId="LiveId" clId="{4B3982E0-0F7A-4EEB-94E5-356E1F06EA63}" dt="2023-09-03T09:47:44.286" v="1364" actId="20577"/>
          <ac:spMkLst>
            <pc:docMk/>
            <pc:sldMk cId="4099786731" sldId="329"/>
            <ac:spMk id="15365" creationId="{00000000-0000-0000-0000-000000000000}"/>
          </ac:spMkLst>
        </pc:spChg>
        <pc:spChg chg="mod">
          <ac:chgData name="Ilpo Halonen" userId="9cf957c2b54dfd88" providerId="LiveId" clId="{4B3982E0-0F7A-4EEB-94E5-356E1F06EA63}" dt="2023-08-31T09:15:13.818" v="0" actId="1076"/>
          <ac:spMkLst>
            <pc:docMk/>
            <pc:sldMk cId="4099786731" sldId="329"/>
            <ac:spMk id="24578" creationId="{00000000-0000-0000-0000-000000000000}"/>
          </ac:spMkLst>
        </pc:spChg>
      </pc:sldChg>
      <pc:sldChg chg="modSp mod">
        <pc:chgData name="Ilpo Halonen" userId="9cf957c2b54dfd88" providerId="LiveId" clId="{4B3982E0-0F7A-4EEB-94E5-356E1F06EA63}" dt="2023-09-03T10:05:26.209" v="2186" actId="21"/>
        <pc:sldMkLst>
          <pc:docMk/>
          <pc:sldMk cId="3085224316" sldId="330"/>
        </pc:sldMkLst>
        <pc:spChg chg="mod">
          <ac:chgData name="Ilpo Halonen" userId="9cf957c2b54dfd88" providerId="LiveId" clId="{4B3982E0-0F7A-4EEB-94E5-356E1F06EA63}" dt="2023-09-03T10:05:26.209" v="2186" actId="21"/>
          <ac:spMkLst>
            <pc:docMk/>
            <pc:sldMk cId="3085224316" sldId="330"/>
            <ac:spMk id="15365" creationId="{00000000-0000-0000-0000-000000000000}"/>
          </ac:spMkLst>
        </pc:spChg>
        <pc:spChg chg="mod">
          <ac:chgData name="Ilpo Halonen" userId="9cf957c2b54dfd88" providerId="LiveId" clId="{4B3982E0-0F7A-4EEB-94E5-356E1F06EA63}" dt="2023-08-31T09:22:14.447" v="227" actId="1076"/>
          <ac:spMkLst>
            <pc:docMk/>
            <pc:sldMk cId="3085224316" sldId="330"/>
            <ac:spMk id="24578" creationId="{00000000-0000-0000-0000-000000000000}"/>
          </ac:spMkLst>
        </pc:spChg>
      </pc:sldChg>
      <pc:sldChg chg="modSp mod">
        <pc:chgData name="Ilpo Halonen" userId="9cf957c2b54dfd88" providerId="LiveId" clId="{4B3982E0-0F7A-4EEB-94E5-356E1F06EA63}" dt="2023-08-31T13:57:04.092" v="1227" actId="6549"/>
        <pc:sldMkLst>
          <pc:docMk/>
          <pc:sldMk cId="426058794" sldId="331"/>
        </pc:sldMkLst>
        <pc:spChg chg="mod">
          <ac:chgData name="Ilpo Halonen" userId="9cf957c2b54dfd88" providerId="LiveId" clId="{4B3982E0-0F7A-4EEB-94E5-356E1F06EA63}" dt="2023-08-31T13:57:04.092" v="1227" actId="6549"/>
          <ac:spMkLst>
            <pc:docMk/>
            <pc:sldMk cId="426058794" sldId="331"/>
            <ac:spMk id="15365" creationId="{00000000-0000-0000-0000-000000000000}"/>
          </ac:spMkLst>
        </pc:spChg>
        <pc:spChg chg="mod">
          <ac:chgData name="Ilpo Halonen" userId="9cf957c2b54dfd88" providerId="LiveId" clId="{4B3982E0-0F7A-4EEB-94E5-356E1F06EA63}" dt="2023-08-31T09:26:54.056" v="314" actId="1076"/>
          <ac:spMkLst>
            <pc:docMk/>
            <pc:sldMk cId="426058794" sldId="331"/>
            <ac:spMk id="24578" creationId="{00000000-0000-0000-0000-000000000000}"/>
          </ac:spMkLst>
        </pc:spChg>
      </pc:sldChg>
      <pc:sldChg chg="modSp mod">
        <pc:chgData name="Ilpo Halonen" userId="9cf957c2b54dfd88" providerId="LiveId" clId="{4B3982E0-0F7A-4EEB-94E5-356E1F06EA63}" dt="2023-08-31T13:56:07.143" v="1226" actId="20577"/>
        <pc:sldMkLst>
          <pc:docMk/>
          <pc:sldMk cId="1657554495" sldId="332"/>
        </pc:sldMkLst>
        <pc:spChg chg="mod">
          <ac:chgData name="Ilpo Halonen" userId="9cf957c2b54dfd88" providerId="LiveId" clId="{4B3982E0-0F7A-4EEB-94E5-356E1F06EA63}" dt="2023-08-31T13:56:07.143" v="1226" actId="20577"/>
          <ac:spMkLst>
            <pc:docMk/>
            <pc:sldMk cId="1657554495" sldId="332"/>
            <ac:spMk id="15365" creationId="{00000000-0000-0000-0000-000000000000}"/>
          </ac:spMkLst>
        </pc:spChg>
        <pc:spChg chg="mod">
          <ac:chgData name="Ilpo Halonen" userId="9cf957c2b54dfd88" providerId="LiveId" clId="{4B3982E0-0F7A-4EEB-94E5-356E1F06EA63}" dt="2023-08-31T09:43:01.835" v="521" actId="1076"/>
          <ac:spMkLst>
            <pc:docMk/>
            <pc:sldMk cId="1657554495" sldId="332"/>
            <ac:spMk id="24578" creationId="{00000000-0000-0000-0000-000000000000}"/>
          </ac:spMkLst>
        </pc:spChg>
      </pc:sldChg>
      <pc:sldChg chg="modSp mod">
        <pc:chgData name="Ilpo Halonen" userId="9cf957c2b54dfd88" providerId="LiveId" clId="{4B3982E0-0F7A-4EEB-94E5-356E1F06EA63}" dt="2023-08-31T13:21:33.040" v="1150" actId="20577"/>
        <pc:sldMkLst>
          <pc:docMk/>
          <pc:sldMk cId="0" sldId="333"/>
        </pc:sldMkLst>
        <pc:spChg chg="mod">
          <ac:chgData name="Ilpo Halonen" userId="9cf957c2b54dfd88" providerId="LiveId" clId="{4B3982E0-0F7A-4EEB-94E5-356E1F06EA63}" dt="2023-08-31T09:54:26.858" v="772" actId="6549"/>
          <ac:spMkLst>
            <pc:docMk/>
            <pc:sldMk cId="0" sldId="333"/>
            <ac:spMk id="15365" creationId="{00000000-0000-0000-0000-000000000000}"/>
          </ac:spMkLst>
        </pc:spChg>
        <pc:spChg chg="mod">
          <ac:chgData name="Ilpo Halonen" userId="9cf957c2b54dfd88" providerId="LiveId" clId="{4B3982E0-0F7A-4EEB-94E5-356E1F06EA63}" dt="2023-08-31T13:21:33.040" v="1150" actId="20577"/>
          <ac:spMkLst>
            <pc:docMk/>
            <pc:sldMk cId="0" sldId="333"/>
            <ac:spMk id="24578" creationId="{00000000-0000-0000-0000-000000000000}"/>
          </ac:spMkLst>
        </pc:spChg>
      </pc:sldChg>
      <pc:sldChg chg="modSp del mod">
        <pc:chgData name="Ilpo Halonen" userId="9cf957c2b54dfd88" providerId="LiveId" clId="{4B3982E0-0F7A-4EEB-94E5-356E1F06EA63}" dt="2023-08-31T09:54:34.208" v="773" actId="47"/>
        <pc:sldMkLst>
          <pc:docMk/>
          <pc:sldMk cId="0" sldId="334"/>
        </pc:sldMkLst>
        <pc:spChg chg="mod">
          <ac:chgData name="Ilpo Halonen" userId="9cf957c2b54dfd88" providerId="LiveId" clId="{4B3982E0-0F7A-4EEB-94E5-356E1F06EA63}" dt="2023-08-31T09:48:49.407" v="598" actId="1076"/>
          <ac:spMkLst>
            <pc:docMk/>
            <pc:sldMk cId="0" sldId="334"/>
            <ac:spMk id="15365" creationId="{00000000-0000-0000-0000-000000000000}"/>
          </ac:spMkLst>
        </pc:spChg>
        <pc:spChg chg="mod">
          <ac:chgData name="Ilpo Halonen" userId="9cf957c2b54dfd88" providerId="LiveId" clId="{4B3982E0-0F7A-4EEB-94E5-356E1F06EA63}" dt="2023-08-31T09:48:36.524" v="597" actId="1076"/>
          <ac:spMkLst>
            <pc:docMk/>
            <pc:sldMk cId="0" sldId="334"/>
            <ac:spMk id="24578" creationId="{00000000-0000-0000-0000-000000000000}"/>
          </ac:spMkLst>
        </pc:spChg>
      </pc:sldChg>
      <pc:sldChg chg="addSp delSp modSp add del mod">
        <pc:chgData name="Ilpo Halonen" userId="9cf957c2b54dfd88" providerId="LiveId" clId="{4B3982E0-0F7A-4EEB-94E5-356E1F06EA63}" dt="2023-08-31T09:25:35.040" v="297" actId="47"/>
        <pc:sldMkLst>
          <pc:docMk/>
          <pc:sldMk cId="2563714186" sldId="335"/>
        </pc:sldMkLst>
        <pc:spChg chg="add del">
          <ac:chgData name="Ilpo Halonen" userId="9cf957c2b54dfd88" providerId="LiveId" clId="{4B3982E0-0F7A-4EEB-94E5-356E1F06EA63}" dt="2023-08-31T09:19:52.967" v="88" actId="22"/>
          <ac:spMkLst>
            <pc:docMk/>
            <pc:sldMk cId="2563714186" sldId="335"/>
            <ac:spMk id="3" creationId="{31F0218C-6D44-0170-280D-D167D1FBAE34}"/>
          </ac:spMkLst>
        </pc:spChg>
        <pc:spChg chg="mod">
          <ac:chgData name="Ilpo Halonen" userId="9cf957c2b54dfd88" providerId="LiveId" clId="{4B3982E0-0F7A-4EEB-94E5-356E1F06EA63}" dt="2023-08-31T09:24:45.075" v="291" actId="21"/>
          <ac:spMkLst>
            <pc:docMk/>
            <pc:sldMk cId="2563714186" sldId="335"/>
            <ac:spMk id="15365" creationId="{00000000-0000-0000-0000-000000000000}"/>
          </ac:spMkLst>
        </pc:spChg>
      </pc:sldChg>
      <pc:sldChg chg="modSp add mod ord">
        <pc:chgData name="Ilpo Halonen" userId="9cf957c2b54dfd88" providerId="LiveId" clId="{4B3982E0-0F7A-4EEB-94E5-356E1F06EA63}" dt="2023-09-03T10:12:13.618" v="2569" actId="20577"/>
        <pc:sldMkLst>
          <pc:docMk/>
          <pc:sldMk cId="3684830308" sldId="336"/>
        </pc:sldMkLst>
        <pc:spChg chg="mod">
          <ac:chgData name="Ilpo Halonen" userId="9cf957c2b54dfd88" providerId="LiveId" clId="{4B3982E0-0F7A-4EEB-94E5-356E1F06EA63}" dt="2023-09-03T10:12:13.618" v="2569" actId="20577"/>
          <ac:spMkLst>
            <pc:docMk/>
            <pc:sldMk cId="3684830308" sldId="336"/>
            <ac:spMk id="15365" creationId="{00000000-0000-0000-0000-000000000000}"/>
          </ac:spMkLst>
        </pc:spChg>
      </pc:sldChg>
      <pc:sldChg chg="addSp delSp modSp add mod ord modAnim">
        <pc:chgData name="Ilpo Halonen" userId="9cf957c2b54dfd88" providerId="LiveId" clId="{4B3982E0-0F7A-4EEB-94E5-356E1F06EA63}" dt="2023-08-31T13:52:29.056" v="1214"/>
        <pc:sldMkLst>
          <pc:docMk/>
          <pc:sldMk cId="725252676" sldId="337"/>
        </pc:sldMkLst>
        <pc:spChg chg="add mod">
          <ac:chgData name="Ilpo Halonen" userId="9cf957c2b54dfd88" providerId="LiveId" clId="{4B3982E0-0F7A-4EEB-94E5-356E1F06EA63}" dt="2023-08-31T13:51:44.013" v="1212" actId="113"/>
          <ac:spMkLst>
            <pc:docMk/>
            <pc:sldMk cId="725252676" sldId="337"/>
            <ac:spMk id="3" creationId="{430C14FB-4DCC-0B3F-255D-241AAD621E0A}"/>
          </ac:spMkLst>
        </pc:spChg>
        <pc:spChg chg="mod">
          <ac:chgData name="Ilpo Halonen" userId="9cf957c2b54dfd88" providerId="LiveId" clId="{4B3982E0-0F7A-4EEB-94E5-356E1F06EA63}" dt="2023-08-31T13:48:35.942" v="1175" actId="1076"/>
          <ac:spMkLst>
            <pc:docMk/>
            <pc:sldMk cId="725252676" sldId="337"/>
            <ac:spMk id="21508" creationId="{00000000-0000-0000-0000-000000000000}"/>
          </ac:spMkLst>
        </pc:spChg>
        <pc:picChg chg="del">
          <ac:chgData name="Ilpo Halonen" userId="9cf957c2b54dfd88" providerId="LiveId" clId="{4B3982E0-0F7A-4EEB-94E5-356E1F06EA63}" dt="2023-08-31T13:48:03.439" v="1169" actId="478"/>
          <ac:picMkLst>
            <pc:docMk/>
            <pc:sldMk cId="725252676" sldId="337"/>
            <ac:picMk id="3075" creationId="{00000000-0000-0000-0000-000000000000}"/>
          </ac:picMkLst>
        </pc:picChg>
      </pc:sldChg>
      <pc:sldChg chg="modSp add mod">
        <pc:chgData name="Ilpo Halonen" userId="9cf957c2b54dfd88" providerId="LiveId" clId="{4B3982E0-0F7A-4EEB-94E5-356E1F06EA63}" dt="2023-09-03T10:10:16.645" v="2406" actId="20577"/>
        <pc:sldMkLst>
          <pc:docMk/>
          <pc:sldMk cId="2859478313" sldId="338"/>
        </pc:sldMkLst>
        <pc:spChg chg="mod">
          <ac:chgData name="Ilpo Halonen" userId="9cf957c2b54dfd88" providerId="LiveId" clId="{4B3982E0-0F7A-4EEB-94E5-356E1F06EA63}" dt="2023-09-03T10:10:16.645" v="2406" actId="20577"/>
          <ac:spMkLst>
            <pc:docMk/>
            <pc:sldMk cId="2859478313" sldId="338"/>
            <ac:spMk id="15365" creationId="{00000000-0000-0000-0000-000000000000}"/>
          </ac:spMkLst>
        </pc:spChg>
      </pc:sldChg>
      <pc:sldChg chg="addSp delSp modSp new del mod">
        <pc:chgData name="Ilpo Halonen" userId="9cf957c2b54dfd88" providerId="LiveId" clId="{4B3982E0-0F7A-4EEB-94E5-356E1F06EA63}" dt="2023-08-31T14:24:19.093" v="1233" actId="47"/>
        <pc:sldMkLst>
          <pc:docMk/>
          <pc:sldMk cId="4040241769" sldId="338"/>
        </pc:sldMkLst>
        <pc:picChg chg="add del mod">
          <ac:chgData name="Ilpo Halonen" userId="9cf957c2b54dfd88" providerId="LiveId" clId="{4B3982E0-0F7A-4EEB-94E5-356E1F06EA63}" dt="2023-08-31T14:23:21.936" v="1232" actId="21"/>
          <ac:picMkLst>
            <pc:docMk/>
            <pc:sldMk cId="4040241769" sldId="338"/>
            <ac:picMk id="5" creationId="{3C5C8136-1DF3-ACB2-2D74-BF2936D646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AF36-5AB8-4440-ABA7-E6CFD5349872}" type="datetimeFigureOut">
              <a:rPr lang="fi-FI" smtClean="0"/>
              <a:t>3.9.2023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3BF42-8358-4532-A60E-E122C85DBF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244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52EC97-BD0E-4694-8A33-D3D7085F24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01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52EC97-BD0E-4694-8A33-D3D7085F24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50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44150" y="1463675"/>
            <a:ext cx="22536151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i-FI" sz="1800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i-FI" sz="1800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0" y="2085976"/>
            <a:ext cx="72136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727200" y="6365875"/>
            <a:ext cx="568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B438F84-AD06-42F3-A35B-70330CA9BA40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49202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A55B722-4D99-4C75-A8F0-EFDC92780C77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491752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991600" y="609600"/>
            <a:ext cx="2692400" cy="54864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10168" y="609600"/>
            <a:ext cx="7878233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01EBF17-EA13-40CD-9127-EFA476BE1E14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993130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4B55314-D198-42BB-9B37-8A7F5A73CB0E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215612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59FDFFD-A86E-4AD1-8020-BA768B92785A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617332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5025E51-20B1-4A41-8A16-CF54DE5B73FA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20374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F0C9350-F3FD-41A2-9EE1-C0264293000C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735868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E7B5779-E0DB-4162-9C4E-9C4683370416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080151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DD7C3E0-2E3B-4634-BADC-6CABEEC90BC7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193929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89061D1-276D-421F-A016-79C48AB2A642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605204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766B2C7-2B13-4B30-862E-39DCDBCB28B1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423044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1207750" y="4763"/>
            <a:ext cx="23384935" cy="13690600"/>
            <a:chOff x="-5295" y="3"/>
            <a:chExt cx="11048" cy="8624"/>
          </a:xfrm>
        </p:grpSpPr>
        <p:sp>
          <p:nvSpPr>
            <p:cNvPr id="4813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i-FI" sz="1800"/>
            </a:p>
          </p:txBody>
        </p:sp>
        <p:sp>
          <p:nvSpPr>
            <p:cNvPr id="48132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fi-FI" sz="1800"/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0168" y="609600"/>
            <a:ext cx="107738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0167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20251" y="6442075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0167" y="6365875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r>
              <a:rPr lang="fi-FI"/>
              <a:t>Syksy 2023  Tieteen filosofia ilpo.halonen@aalto.fi</a:t>
            </a:r>
            <a:endParaRPr lang="it-IT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99084" y="6148388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 smtClean="0"/>
            </a:lvl2pPr>
          </a:lstStyle>
          <a:p>
            <a:pPr lvl="1">
              <a:defRPr/>
            </a:pPr>
            <a:fld id="{2CDC5F2E-3298-4762-8CA4-3EBEEFF1CE87}" type="slidenum">
              <a:rPr lang="it-IT"/>
              <a:pPr lvl="1"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49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lpo.halonen@aalto.f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549275"/>
            <a:ext cx="8280920" cy="23034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/>
              </a:rPr>
              <a:t>MS-E1010 </a:t>
            </a:r>
            <a:r>
              <a:rPr lang="en-US" sz="3600" b="1" dirty="0" err="1">
                <a:effectLst/>
              </a:rPr>
              <a:t>Tieteen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filosofia</a:t>
            </a:r>
            <a:r>
              <a:rPr lang="en-US" sz="3600" dirty="0">
                <a:effectLst/>
              </a:rPr>
              <a:t> (5 op) </a:t>
            </a:r>
            <a:r>
              <a:rPr lang="en-US" sz="3600" dirty="0"/>
              <a:t>Aalto-</a:t>
            </a:r>
            <a:r>
              <a:rPr lang="en-US" sz="3600" dirty="0" err="1"/>
              <a:t>yliopisto</a:t>
            </a:r>
            <a:r>
              <a:rPr lang="en-US" sz="3600" dirty="0"/>
              <a:t>, 4.9. – 30.11.2023</a:t>
            </a:r>
            <a:br>
              <a:rPr lang="en-US" sz="3600" dirty="0"/>
            </a:br>
            <a:r>
              <a:rPr lang="en-US" sz="2800" dirty="0"/>
              <a:t>24 x 2 t, ma &amp; to 14.15-15.45 </a:t>
            </a:r>
            <a:r>
              <a:rPr lang="en-US" sz="2800" dirty="0" err="1"/>
              <a:t>Otakaari</a:t>
            </a:r>
            <a:r>
              <a:rPr lang="en-US" sz="2800" dirty="0"/>
              <a:t> 1</a:t>
            </a:r>
            <a:br>
              <a:rPr lang="en-US" sz="2800" dirty="0"/>
            </a:br>
            <a:endParaRPr lang="en-US" sz="2400" dirty="0"/>
          </a:p>
        </p:txBody>
      </p:sp>
      <p:pic>
        <p:nvPicPr>
          <p:cNvPr id="3075" name="Picture 3" descr="Ilpo Halonen 00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5189" y="2997201"/>
            <a:ext cx="2498725" cy="3332163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75276" y="2852738"/>
            <a:ext cx="49688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800" dirty="0">
              <a:solidFill>
                <a:srgbClr val="FFFFFF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800" dirty="0">
                <a:solidFill>
                  <a:srgbClr val="FFFFFF"/>
                </a:solidFill>
                <a:latin typeface="Verdana" pitchFamily="34" charset="0"/>
              </a:rPr>
              <a:t>Opettaja: </a:t>
            </a:r>
            <a:br>
              <a:rPr lang="fi-FI" sz="2800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fi-FI" sz="2800" dirty="0">
                <a:solidFill>
                  <a:srgbClr val="FFFFFF"/>
                </a:solidFill>
                <a:latin typeface="Verdana" pitchFamily="34" charset="0"/>
              </a:rPr>
              <a:t>FT Ilpo Halonen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800" dirty="0">
                <a:solidFill>
                  <a:srgbClr val="FFFFFF"/>
                </a:solidFill>
                <a:latin typeface="Verdana" pitchFamily="34" charset="0"/>
                <a:hlinkClick r:id="rId4"/>
              </a:rPr>
              <a:t>ilpo.halonen@aalto.fi</a:t>
            </a:r>
            <a:endParaRPr lang="fi-FI" sz="2800" dirty="0">
              <a:solidFill>
                <a:srgbClr val="FFFFFF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3000" dirty="0">
              <a:solidFill>
                <a:srgbClr val="FFFFFF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800" i="1" dirty="0">
                <a:solidFill>
                  <a:srgbClr val="FFFFFF"/>
                </a:solidFill>
                <a:latin typeface="Arial" charset="0"/>
              </a:rPr>
              <a:t>Vastaanotto</a:t>
            </a:r>
            <a:r>
              <a:rPr lang="fi-FI" sz="2800" dirty="0">
                <a:solidFill>
                  <a:srgbClr val="FFFFFF"/>
                </a:solidFill>
                <a:latin typeface="Arial" charset="0"/>
              </a:rPr>
              <a:t> luentojen yhteydessä, sähköpostitse tai </a:t>
            </a:r>
            <a:r>
              <a:rPr lang="fi-FI" sz="2800" dirty="0" err="1">
                <a:solidFill>
                  <a:srgbClr val="FFFFFF"/>
                </a:solidFill>
                <a:latin typeface="Arial" charset="0"/>
              </a:rPr>
              <a:t>MyCourses</a:t>
            </a:r>
            <a:r>
              <a:rPr lang="fi-FI" sz="2800" dirty="0">
                <a:solidFill>
                  <a:srgbClr val="FFFFFF"/>
                </a:solidFill>
                <a:latin typeface="Arial" charset="0"/>
              </a:rPr>
              <a:t>-sivujen kautta.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3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549275"/>
            <a:ext cx="8280920" cy="23034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/>
              </a:rPr>
              <a:t>MS-E1010 </a:t>
            </a:r>
            <a:r>
              <a:rPr lang="en-US" sz="3600" b="1" dirty="0" err="1">
                <a:effectLst/>
              </a:rPr>
              <a:t>Tieteen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filosofia</a:t>
            </a:r>
            <a:r>
              <a:rPr lang="en-US" sz="3600" dirty="0">
                <a:effectLst/>
              </a:rPr>
              <a:t> (5 op) </a:t>
            </a:r>
            <a:r>
              <a:rPr lang="en-US" sz="3600" dirty="0"/>
              <a:t>Aalto-</a:t>
            </a:r>
            <a:r>
              <a:rPr lang="en-US" sz="3600" dirty="0" err="1"/>
              <a:t>yliopisto</a:t>
            </a:r>
            <a:r>
              <a:rPr lang="en-US" sz="3600" dirty="0"/>
              <a:t>, 4.9. – 30.11.2023</a:t>
            </a:r>
            <a:br>
              <a:rPr lang="en-US" sz="3600" dirty="0"/>
            </a:br>
            <a:r>
              <a:rPr lang="en-US" sz="2800" dirty="0"/>
              <a:t>24 x 2 t, ma &amp; to 14.15-15.45 </a:t>
            </a:r>
            <a:r>
              <a:rPr lang="en-US" sz="2800" dirty="0" err="1"/>
              <a:t>Otakaari</a:t>
            </a:r>
            <a:r>
              <a:rPr lang="en-US" sz="2800" dirty="0"/>
              <a:t> 1</a:t>
            </a:r>
            <a:br>
              <a:rPr lang="en-US" sz="2800" dirty="0"/>
            </a:br>
            <a:endParaRPr lang="en-US" sz="24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64470" y="5157787"/>
            <a:ext cx="49688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800" dirty="0">
              <a:solidFill>
                <a:srgbClr val="FFFFFF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3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0C14FB-4DCC-0B3F-255D-241AAD621E0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135559" y="2762054"/>
            <a:ext cx="9110617" cy="3380618"/>
          </a:xfrm>
        </p:spPr>
        <p:txBody>
          <a:bodyPr/>
          <a:lstStyle/>
          <a:p>
            <a:r>
              <a:rPr lang="fi-FI" dirty="0"/>
              <a:t>Salit: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800" dirty="0"/>
              <a:t>maanantai 14.15–16.00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800" dirty="0"/>
              <a:t>4.-11.9., 25.9.-9.10. </a:t>
            </a:r>
            <a:r>
              <a:rPr lang="fi-FI" sz="2800" b="1" dirty="0"/>
              <a:t>Y229c</a:t>
            </a:r>
            <a:r>
              <a:rPr lang="fi-FI" sz="2800" dirty="0"/>
              <a:t>, 18.9., DELOITTE - </a:t>
            </a:r>
            <a:r>
              <a:rPr lang="fi-FI" sz="2800" b="1" dirty="0"/>
              <a:t>U119</a:t>
            </a:r>
            <a:r>
              <a:rPr lang="fi-FI" sz="2800" dirty="0"/>
              <a:t>, 23.10.-13.11., 20.11. </a:t>
            </a:r>
            <a:r>
              <a:rPr lang="fi-FI" sz="2800" b="1" dirty="0"/>
              <a:t>Y228b</a:t>
            </a:r>
            <a:r>
              <a:rPr lang="fi-FI" sz="2800" dirty="0"/>
              <a:t>, 27.11. Majakka - </a:t>
            </a:r>
            <a:r>
              <a:rPr lang="fi-FI" sz="2800" b="1" dirty="0"/>
              <a:t>M140</a:t>
            </a:r>
            <a:r>
              <a:rPr lang="fi-FI" sz="2800" dirty="0"/>
              <a:t>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i-FI" sz="2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800" dirty="0"/>
              <a:t>torstai 14.15–16.00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800" dirty="0"/>
              <a:t>7.9.-12.10. </a:t>
            </a:r>
            <a:r>
              <a:rPr lang="fi-FI" sz="2800" b="1" dirty="0"/>
              <a:t>U406a</a:t>
            </a:r>
            <a:r>
              <a:rPr lang="fi-FI" sz="2800" dirty="0"/>
              <a:t>, 26.10.-30.11. </a:t>
            </a:r>
            <a:r>
              <a:rPr lang="fi-FI" sz="2800" b="1" dirty="0"/>
              <a:t>M240</a:t>
            </a:r>
            <a:r>
              <a:rPr lang="fi-FI" sz="280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52526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01CB9D-84B6-4005-826E-4576B071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6" y="609600"/>
            <a:ext cx="8080375" cy="1143000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Ateenan koulu</a:t>
            </a:r>
          </a:p>
        </p:txBody>
      </p:sp>
      <p:pic>
        <p:nvPicPr>
          <p:cNvPr id="6" name="Kuva 5" descr="Kuva, joka sisältää kohteen sisä, alttari&#10;&#10;Kuvaus luotu automaattisesti">
            <a:extLst>
              <a:ext uri="{FF2B5EF4-FFF2-40B4-BE49-F238E27FC236}">
                <a16:creationId xmlns:a16="http://schemas.microsoft.com/office/drawing/2014/main" id="{F9957DA0-0A97-4741-A57D-2C193FE46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6" b="13851"/>
          <a:stretch/>
        </p:blipFill>
        <p:spPr>
          <a:xfrm>
            <a:off x="2206625" y="1981200"/>
            <a:ext cx="7772400" cy="4114800"/>
          </a:xfrm>
          <a:prstGeom prst="rect">
            <a:avLst/>
          </a:prstGeom>
          <a:noFill/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07C202-DC0C-4731-B85C-9288E61D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6625" y="6365875"/>
            <a:ext cx="4267200" cy="457200"/>
          </a:xfrm>
        </p:spPr>
        <p:txBody>
          <a:bodyPr wrap="none"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fi-FI">
                <a:solidFill>
                  <a:srgbClr val="FFFFFF"/>
                </a:solidFill>
                <a:latin typeface="Arial" charset="0"/>
              </a:rPr>
              <a:t>Syksy 2023  Tieteen filosofia ilpo.halonen@aalto.fi</a:t>
            </a: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657C01-0FF6-4F5D-9632-400AC355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3313" y="6148388"/>
            <a:ext cx="1905000" cy="381000"/>
          </a:xfrm>
        </p:spPr>
        <p:txBody>
          <a:bodyPr wrap="none" anchor="b">
            <a:normAutofit/>
          </a:bodyPr>
          <a:lstStyle/>
          <a:p>
            <a:pPr lvl="1" fontAlgn="base">
              <a:spcBef>
                <a:spcPct val="0"/>
              </a:spcBef>
              <a:spcAft>
                <a:spcPts val="600"/>
              </a:spcAft>
              <a:defRPr/>
            </a:pPr>
            <a:fld id="{DE7B5779-E0DB-4162-9C4E-9C4683370416}" type="slidenum">
              <a:rPr lang="it-IT">
                <a:solidFill>
                  <a:srgbClr val="FFFFFF"/>
                </a:solidFill>
                <a:latin typeface="Arial" charset="0"/>
              </a:rPr>
              <a:pPr lvl="1" fontAlgn="base">
                <a:spcBef>
                  <a:spcPct val="0"/>
                </a:spcBef>
                <a:spcAft>
                  <a:spcPts val="600"/>
                </a:spcAft>
                <a:defRPr/>
              </a:pPr>
              <a:t>11</a:t>
            </a:fld>
            <a:endParaRPr lang="it-IT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60134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  <a:latin typeface="Arial" charset="0"/>
              </a:rPr>
              <a:t>Syksy 2023  Tieteen filosofia ilpo.halonen@aalto.fi</a:t>
            </a: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566C3E3-D28D-468B-9F08-74EDA0528C4B}" type="slidenum">
              <a:rPr lang="it-IT">
                <a:solidFill>
                  <a:srgbClr val="FFFFFF"/>
                </a:solidFill>
                <a:latin typeface="Arial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167" y="463551"/>
            <a:ext cx="808037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CC66"/>
                </a:solidFill>
                <a:effectLst/>
              </a:rPr>
              <a:t>MS-E1010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Tieteen</a:t>
            </a:r>
            <a:r>
              <a:rPr lang="en-US" sz="3600" b="1" dirty="0">
                <a:solidFill>
                  <a:srgbClr val="FFCC66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filosofia</a:t>
            </a:r>
            <a:r>
              <a:rPr lang="en-US" sz="3600" dirty="0">
                <a:solidFill>
                  <a:srgbClr val="FFCC66"/>
                </a:solidFill>
                <a:effectLst/>
              </a:rPr>
              <a:t> (5 op)</a:t>
            </a:r>
            <a:endParaRPr lang="en-US" b="1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67" y="1484314"/>
            <a:ext cx="10100340" cy="45370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fi-FI" sz="2600" dirty="0"/>
              <a:t>Opetuskerrat (90 min.) koostuvat osittain n. 30-60 minuutin luennoista, osittain muista moduuleista.</a:t>
            </a:r>
          </a:p>
          <a:p>
            <a:pPr eaLnBrk="1" hangingPunct="1">
              <a:lnSpc>
                <a:spcPct val="100000"/>
              </a:lnSpc>
            </a:pPr>
            <a:r>
              <a:rPr lang="fi-FI" sz="2600" dirty="0"/>
              <a:t>Näitä ovat filosofisten ja tieteellisten ajatuskokeiden ympärille rakentuvat infoiskut (maanantaisin) sekä viikkotehtävät ja  tehtävien purku (torstaisin). </a:t>
            </a:r>
          </a:p>
          <a:p>
            <a:pPr eaLnBrk="1" hangingPunct="1">
              <a:lnSpc>
                <a:spcPct val="100000"/>
              </a:lnSpc>
            </a:pPr>
            <a:r>
              <a:rPr lang="en-US" sz="2600" dirty="0" err="1"/>
              <a:t>Osa</a:t>
            </a:r>
            <a:r>
              <a:rPr lang="en-US" sz="2600" dirty="0"/>
              <a:t> </a:t>
            </a:r>
            <a:r>
              <a:rPr lang="en-US" sz="2600" dirty="0" err="1"/>
              <a:t>opetuskertojen</a:t>
            </a:r>
            <a:r>
              <a:rPr lang="en-US" sz="2600" dirty="0"/>
              <a:t> </a:t>
            </a:r>
            <a:r>
              <a:rPr lang="en-US" sz="2600" dirty="0" err="1"/>
              <a:t>materiaaleista</a:t>
            </a:r>
            <a:r>
              <a:rPr lang="en-US" sz="2600" dirty="0"/>
              <a:t> </a:t>
            </a:r>
            <a:r>
              <a:rPr lang="en-US" sz="2600" dirty="0" err="1"/>
              <a:t>tallennetaan</a:t>
            </a:r>
            <a:r>
              <a:rPr lang="en-US" sz="2600" dirty="0"/>
              <a:t> </a:t>
            </a:r>
            <a:r>
              <a:rPr lang="en-US" sz="2600" i="1" dirty="0"/>
              <a:t>MyCourses</a:t>
            </a:r>
            <a:r>
              <a:rPr lang="en-US" sz="2600" dirty="0"/>
              <a:t>-</a:t>
            </a:r>
            <a:r>
              <a:rPr lang="en-US" sz="2600" dirty="0" err="1"/>
              <a:t>sivuille</a:t>
            </a:r>
            <a:r>
              <a:rPr lang="en-US" sz="26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US" sz="2600" dirty="0" err="1"/>
              <a:t>Erityisesti</a:t>
            </a:r>
            <a:r>
              <a:rPr lang="en-US" sz="2600" dirty="0"/>
              <a:t> </a:t>
            </a:r>
            <a:r>
              <a:rPr lang="en-US" sz="2600" dirty="0" err="1"/>
              <a:t>julkaistaan</a:t>
            </a:r>
            <a:r>
              <a:rPr lang="en-US" sz="2600" dirty="0"/>
              <a:t> </a:t>
            </a:r>
            <a:r>
              <a:rPr lang="en-US" sz="2600" dirty="0" err="1"/>
              <a:t>viikkotehtävät</a:t>
            </a:r>
            <a:r>
              <a:rPr lang="en-US" sz="2600" dirty="0"/>
              <a:t>, </a:t>
            </a:r>
            <a:r>
              <a:rPr lang="en-US" sz="2600" dirty="0" err="1"/>
              <a:t>tekstimuotoiset</a:t>
            </a:r>
            <a:r>
              <a:rPr lang="en-US" sz="2600" dirty="0"/>
              <a:t> </a:t>
            </a:r>
            <a:r>
              <a:rPr lang="en-US" sz="2600" dirty="0" err="1"/>
              <a:t>tiivistelmät</a:t>
            </a:r>
            <a:r>
              <a:rPr lang="en-US" sz="2600" dirty="0"/>
              <a:t> </a:t>
            </a:r>
            <a:r>
              <a:rPr lang="en-US" sz="2600" dirty="0" err="1"/>
              <a:t>luentojen</a:t>
            </a:r>
            <a:r>
              <a:rPr lang="en-US" sz="2600" dirty="0"/>
              <a:t> </a:t>
            </a:r>
            <a:r>
              <a:rPr lang="en-US" sz="2600" dirty="0" err="1"/>
              <a:t>sisällöstä</a:t>
            </a:r>
            <a:r>
              <a:rPr lang="en-US" sz="2600" dirty="0"/>
              <a:t> </a:t>
            </a:r>
            <a:r>
              <a:rPr lang="en-US" sz="2600" dirty="0" err="1"/>
              <a:t>sekä</a:t>
            </a:r>
            <a:r>
              <a:rPr lang="en-US" sz="2600" dirty="0"/>
              <a:t> </a:t>
            </a:r>
            <a:r>
              <a:rPr lang="en-US" sz="2600" dirty="0" err="1"/>
              <a:t>infoiskujen</a:t>
            </a:r>
            <a:r>
              <a:rPr lang="en-US" sz="2600" dirty="0"/>
              <a:t> PowerPoint-</a:t>
            </a:r>
            <a:r>
              <a:rPr lang="en-US" sz="2600" dirty="0" err="1"/>
              <a:t>esitykset</a:t>
            </a:r>
            <a:r>
              <a:rPr lang="en-US" sz="2600" dirty="0"/>
              <a:t>.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  <a:latin typeface="Arial" charset="0"/>
              </a:rPr>
              <a:t>Syksy 2023  Tieteen filosofia ilpo.halonen@aalto.fi</a:t>
            </a: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566C3E3-D28D-468B-9F08-74EDA0528C4B}" type="slidenum">
              <a:rPr lang="it-IT">
                <a:solidFill>
                  <a:srgbClr val="FFFFFF"/>
                </a:solidFill>
                <a:latin typeface="Arial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624" y="562467"/>
            <a:ext cx="808037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CC66"/>
                </a:solidFill>
                <a:effectLst/>
              </a:rPr>
              <a:t>MS-E1010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Tieteen</a:t>
            </a:r>
            <a:r>
              <a:rPr lang="en-US" sz="3600" b="1" dirty="0">
                <a:solidFill>
                  <a:srgbClr val="FFCC66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filosofia</a:t>
            </a:r>
            <a:r>
              <a:rPr lang="en-US" sz="3600" dirty="0">
                <a:solidFill>
                  <a:srgbClr val="FFCC66"/>
                </a:solidFill>
                <a:effectLst/>
              </a:rPr>
              <a:t> (5 op)</a:t>
            </a:r>
            <a:endParaRPr lang="en-US" b="1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790" y="1503168"/>
            <a:ext cx="10288586" cy="464522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fi-FI" sz="2600" i="1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fi-FI" sz="2800" i="1" dirty="0"/>
              <a:t>Suorittaminen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Kätevin ja suositeltavin tapa kurssin suorittamiseksi on osallistua opetuskerroille ja vastata kurssin edetessä viikkotehtäviin.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Viikkotehtäviin vastaamalla rakentuu oppimispäiväkirja kurssin suorittamiseksi (ks. seuraavat diat).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fi-FI" sz="2600" dirty="0"/>
          </a:p>
          <a:p>
            <a:pPr eaLnBrk="1" hangingPunct="1">
              <a:lnSpc>
                <a:spcPct val="100000"/>
              </a:lnSpc>
            </a:pP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4099786731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  <a:latin typeface="Arial" charset="0"/>
              </a:rPr>
              <a:t>Syksy 2023  Tieteen filosofia ilpo.halonen@aalto.fi</a:t>
            </a: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566C3E3-D28D-468B-9F08-74EDA0528C4B}" type="slidenum">
              <a:rPr lang="it-IT">
                <a:solidFill>
                  <a:srgbClr val="FFFFFF"/>
                </a:solidFill>
                <a:latin typeface="Arial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167" y="463551"/>
            <a:ext cx="808037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CC66"/>
                </a:solidFill>
                <a:effectLst/>
              </a:rPr>
              <a:t>MS-E1010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Tieteen</a:t>
            </a:r>
            <a:r>
              <a:rPr lang="en-US" sz="3600" b="1" dirty="0">
                <a:solidFill>
                  <a:srgbClr val="FFCC66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filosofia</a:t>
            </a:r>
            <a:r>
              <a:rPr lang="en-US" sz="3600" dirty="0">
                <a:solidFill>
                  <a:srgbClr val="FFCC66"/>
                </a:solidFill>
                <a:effectLst/>
              </a:rPr>
              <a:t> (5 op)</a:t>
            </a:r>
            <a:endParaRPr lang="en-US" b="1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67" y="1656557"/>
            <a:ext cx="10260596" cy="453707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sz="2600" i="1" dirty="0" err="1"/>
              <a:t>Viikkotehtävät</a:t>
            </a:r>
            <a:endParaRPr lang="en-US" sz="2600" i="1" dirty="0"/>
          </a:p>
          <a:p>
            <a:pPr eaLnBrk="1" hangingPunct="1">
              <a:lnSpc>
                <a:spcPct val="100000"/>
              </a:lnSpc>
            </a:pPr>
            <a:r>
              <a:rPr lang="en-US" sz="2600" dirty="0" err="1"/>
              <a:t>Torstain</a:t>
            </a:r>
            <a:r>
              <a:rPr lang="en-US" sz="2600" dirty="0"/>
              <a:t> </a:t>
            </a:r>
            <a:r>
              <a:rPr lang="en-US" sz="2600" dirty="0" err="1"/>
              <a:t>opetuskerroilla</a:t>
            </a:r>
            <a:r>
              <a:rPr lang="en-US" sz="2600" dirty="0"/>
              <a:t> </a:t>
            </a:r>
            <a:r>
              <a:rPr lang="en-US" sz="2600" dirty="0" err="1"/>
              <a:t>julkaistaan</a:t>
            </a:r>
            <a:r>
              <a:rPr lang="en-US" sz="2600" dirty="0"/>
              <a:t> </a:t>
            </a:r>
            <a:r>
              <a:rPr lang="en-US" sz="2600" dirty="0" err="1"/>
              <a:t>viikkotehtävät</a:t>
            </a:r>
            <a:r>
              <a:rPr lang="en-US" sz="2600" dirty="0"/>
              <a:t>, </a:t>
            </a:r>
            <a:r>
              <a:rPr lang="en-US" sz="2600" dirty="0" err="1"/>
              <a:t>jotka</a:t>
            </a:r>
            <a:r>
              <a:rPr lang="en-US" sz="2600" dirty="0"/>
              <a:t> </a:t>
            </a:r>
            <a:r>
              <a:rPr lang="en-US" sz="2600" dirty="0" err="1"/>
              <a:t>palautetaan</a:t>
            </a:r>
            <a:r>
              <a:rPr lang="en-US" sz="2600" dirty="0"/>
              <a:t> </a:t>
            </a:r>
            <a:r>
              <a:rPr lang="en-US" sz="2600" dirty="0" err="1"/>
              <a:t>seuraavaan</a:t>
            </a:r>
            <a:r>
              <a:rPr lang="en-US" sz="2600" dirty="0"/>
              <a:t> </a:t>
            </a:r>
            <a:r>
              <a:rPr lang="en-US" sz="2600" dirty="0" err="1"/>
              <a:t>torstaihin</a:t>
            </a:r>
            <a:r>
              <a:rPr lang="en-US" sz="2600" dirty="0"/>
              <a:t> </a:t>
            </a:r>
            <a:r>
              <a:rPr lang="en-US" sz="2600" dirty="0" err="1"/>
              <a:t>mennessä</a:t>
            </a:r>
            <a:r>
              <a:rPr lang="en-US" sz="26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US" sz="2600" dirty="0" err="1"/>
              <a:t>Edellisen</a:t>
            </a:r>
            <a:r>
              <a:rPr lang="en-US" sz="2600" dirty="0"/>
              <a:t> </a:t>
            </a:r>
            <a:r>
              <a:rPr lang="en-US" sz="2600" dirty="0" err="1"/>
              <a:t>viikon</a:t>
            </a:r>
            <a:r>
              <a:rPr lang="en-US" sz="2600" dirty="0"/>
              <a:t> </a:t>
            </a:r>
            <a:r>
              <a:rPr lang="en-US" sz="2600" dirty="0" err="1"/>
              <a:t>viikkotehtävistä</a:t>
            </a:r>
            <a:r>
              <a:rPr lang="en-US" sz="2600" dirty="0"/>
              <a:t> </a:t>
            </a:r>
            <a:r>
              <a:rPr lang="en-US" sz="2600" dirty="0" err="1"/>
              <a:t>keskustellaan</a:t>
            </a:r>
            <a:r>
              <a:rPr lang="en-US" sz="2600" dirty="0"/>
              <a:t> </a:t>
            </a:r>
            <a:r>
              <a:rPr lang="en-US" sz="2600" dirty="0" err="1"/>
              <a:t>myös</a:t>
            </a:r>
            <a:r>
              <a:rPr lang="en-US" sz="2600" dirty="0"/>
              <a:t> </a:t>
            </a:r>
            <a:r>
              <a:rPr lang="en-US" sz="2600" dirty="0" err="1"/>
              <a:t>torstaisin</a:t>
            </a:r>
            <a:r>
              <a:rPr lang="en-US" sz="26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US" sz="2600" dirty="0" err="1"/>
              <a:t>Viikkotehtäviä</a:t>
            </a:r>
            <a:r>
              <a:rPr lang="en-US" sz="2600" dirty="0"/>
              <a:t> </a:t>
            </a:r>
            <a:r>
              <a:rPr lang="en-US" sz="2600" dirty="0" err="1"/>
              <a:t>julkaistaan</a:t>
            </a:r>
            <a:r>
              <a:rPr lang="en-US" sz="2600" dirty="0"/>
              <a:t> 10 </a:t>
            </a:r>
            <a:r>
              <a:rPr lang="en-US" sz="2600" dirty="0" err="1"/>
              <a:t>kertaa</a:t>
            </a:r>
            <a:r>
              <a:rPr lang="en-US" sz="2600" dirty="0"/>
              <a:t> </a:t>
            </a:r>
            <a:r>
              <a:rPr lang="en-US" sz="2600" dirty="0" err="1"/>
              <a:t>torstaisin</a:t>
            </a:r>
            <a:r>
              <a:rPr lang="en-US" sz="26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US" sz="2600" dirty="0" err="1"/>
              <a:t>Kurssin</a:t>
            </a:r>
            <a:r>
              <a:rPr lang="en-US" sz="2600" dirty="0"/>
              <a:t> </a:t>
            </a:r>
            <a:r>
              <a:rPr lang="en-US" sz="2600" dirty="0" err="1"/>
              <a:t>voi</a:t>
            </a:r>
            <a:r>
              <a:rPr lang="en-US" sz="2600" dirty="0"/>
              <a:t> </a:t>
            </a:r>
            <a:r>
              <a:rPr lang="en-US" sz="2600" dirty="0" err="1"/>
              <a:t>suorittaa</a:t>
            </a:r>
            <a:r>
              <a:rPr lang="en-US" sz="2600" dirty="0"/>
              <a:t> </a:t>
            </a:r>
            <a:r>
              <a:rPr lang="en-US" sz="2600" dirty="0" err="1"/>
              <a:t>osallistumisen</a:t>
            </a:r>
            <a:r>
              <a:rPr lang="en-US" sz="2600" dirty="0"/>
              <a:t> </a:t>
            </a:r>
            <a:r>
              <a:rPr lang="en-US" sz="2600" dirty="0" err="1"/>
              <a:t>lisäksi</a:t>
            </a:r>
            <a:r>
              <a:rPr lang="en-US" sz="2600" dirty="0"/>
              <a:t> </a:t>
            </a:r>
            <a:r>
              <a:rPr lang="en-US" sz="2600" dirty="0" err="1"/>
              <a:t>vastaamalla</a:t>
            </a:r>
            <a:r>
              <a:rPr lang="en-US" sz="2600" dirty="0"/>
              <a:t> 8 </a:t>
            </a:r>
            <a:r>
              <a:rPr lang="en-US" sz="2600" dirty="0" err="1"/>
              <a:t>viikolla</a:t>
            </a:r>
            <a:r>
              <a:rPr lang="en-US" sz="2600" dirty="0"/>
              <a:t> </a:t>
            </a:r>
            <a:r>
              <a:rPr lang="en-US" sz="2600" dirty="0" err="1"/>
              <a:t>hyväksyttävästi</a:t>
            </a:r>
            <a:r>
              <a:rPr lang="en-US" sz="2600" dirty="0"/>
              <a:t> </a:t>
            </a:r>
            <a:r>
              <a:rPr lang="en-US" sz="2600" dirty="0" err="1"/>
              <a:t>viikkotehtäviin</a:t>
            </a:r>
            <a:r>
              <a:rPr lang="en-US" sz="2600" dirty="0"/>
              <a:t> (n. 1-2 </a:t>
            </a:r>
            <a:r>
              <a:rPr lang="en-US" sz="2600" dirty="0" err="1"/>
              <a:t>sivua</a:t>
            </a:r>
            <a:r>
              <a:rPr lang="en-US" sz="2600" dirty="0"/>
              <a:t>/</a:t>
            </a:r>
            <a:r>
              <a:rPr lang="en-US" sz="2600" dirty="0" err="1"/>
              <a:t>kerta</a:t>
            </a:r>
            <a:r>
              <a:rPr lang="en-US" sz="2600" dirty="0"/>
              <a:t>). </a:t>
            </a:r>
          </a:p>
          <a:p>
            <a:pPr eaLnBrk="1" hangingPunct="1">
              <a:lnSpc>
                <a:spcPct val="100000"/>
              </a:lnSpc>
            </a:pPr>
            <a:r>
              <a:rPr lang="en-US" sz="2600" dirty="0" err="1"/>
              <a:t>Tarkemmin</a:t>
            </a:r>
            <a:r>
              <a:rPr lang="en-US" sz="2600" dirty="0"/>
              <a:t> </a:t>
            </a:r>
            <a:r>
              <a:rPr lang="en-US" sz="2600" dirty="0" err="1"/>
              <a:t>viikkotehtävien</a:t>
            </a:r>
            <a:r>
              <a:rPr lang="en-US" sz="2600" dirty="0"/>
              <a:t> </a:t>
            </a:r>
            <a:r>
              <a:rPr lang="en-US" sz="2600" dirty="0" err="1"/>
              <a:t>luonteesta</a:t>
            </a:r>
            <a:r>
              <a:rPr lang="en-US" sz="2600" dirty="0"/>
              <a:t> </a:t>
            </a:r>
            <a:r>
              <a:rPr lang="en-US" sz="2600" dirty="0" err="1"/>
              <a:t>keskustellaan</a:t>
            </a:r>
            <a:r>
              <a:rPr lang="en-US" sz="2600" dirty="0"/>
              <a:t> </a:t>
            </a:r>
            <a:r>
              <a:rPr lang="en-US" sz="2600" dirty="0" err="1"/>
              <a:t>torstaina</a:t>
            </a:r>
            <a:r>
              <a:rPr lang="en-US" sz="2600" dirty="0"/>
              <a:t> 7.9. ja </a:t>
            </a:r>
            <a:r>
              <a:rPr lang="en-US" sz="2600" dirty="0" err="1"/>
              <a:t>tarvittaessa</a:t>
            </a:r>
            <a:r>
              <a:rPr lang="en-US" sz="2600" dirty="0"/>
              <a:t> </a:t>
            </a:r>
            <a:r>
              <a:rPr lang="en-US" sz="2600" dirty="0" err="1"/>
              <a:t>myöhemmin</a:t>
            </a:r>
            <a:r>
              <a:rPr lang="en-US" sz="26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085224316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  <a:latin typeface="Arial" charset="0"/>
              </a:rPr>
              <a:t>Syksy 2023  Tieteen filosofia ilpo.halonen@aalto.fi</a:t>
            </a: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566C3E3-D28D-468B-9F08-74EDA0528C4B}" type="slidenum">
              <a:rPr lang="it-IT">
                <a:solidFill>
                  <a:srgbClr val="FFFFFF"/>
                </a:solidFill>
                <a:latin typeface="Arial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167" y="463551"/>
            <a:ext cx="808037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CC66"/>
                </a:solidFill>
                <a:effectLst/>
              </a:rPr>
              <a:t>MS-E1010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Tieteen</a:t>
            </a:r>
            <a:r>
              <a:rPr lang="en-US" sz="3600" b="1" dirty="0">
                <a:solidFill>
                  <a:srgbClr val="FFCC66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filosofia</a:t>
            </a:r>
            <a:r>
              <a:rPr lang="en-US" sz="3600" dirty="0">
                <a:solidFill>
                  <a:srgbClr val="FFCC66"/>
                </a:solidFill>
                <a:effectLst/>
              </a:rPr>
              <a:t> (5 op)</a:t>
            </a:r>
            <a:endParaRPr lang="en-US" b="1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67" y="1656557"/>
            <a:ext cx="10260596" cy="45370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 err="1"/>
              <a:t>Kätevimmin</a:t>
            </a:r>
            <a:r>
              <a:rPr lang="en-US" sz="2400" dirty="0"/>
              <a:t> </a:t>
            </a:r>
            <a:r>
              <a:rPr lang="en-US" sz="2400" dirty="0" err="1"/>
              <a:t>kurssi</a:t>
            </a:r>
            <a:r>
              <a:rPr lang="en-US" sz="2400" dirty="0"/>
              <a:t> </a:t>
            </a:r>
            <a:r>
              <a:rPr lang="en-US" sz="2400" dirty="0" err="1"/>
              <a:t>etenee</a:t>
            </a:r>
            <a:r>
              <a:rPr lang="en-US" sz="2400" dirty="0"/>
              <a:t> </a:t>
            </a:r>
            <a:r>
              <a:rPr lang="en-US" sz="2400" dirty="0" err="1"/>
              <a:t>vastaamalla</a:t>
            </a:r>
            <a:r>
              <a:rPr lang="en-US" sz="2400" dirty="0"/>
              <a:t> </a:t>
            </a:r>
            <a:r>
              <a:rPr lang="en-US" sz="2400" dirty="0" err="1"/>
              <a:t>torstain</a:t>
            </a:r>
            <a:r>
              <a:rPr lang="en-US" sz="2400" dirty="0"/>
              <a:t> </a:t>
            </a:r>
            <a:r>
              <a:rPr lang="en-US" sz="2400" dirty="0" err="1"/>
              <a:t>viikkotehtäviin</a:t>
            </a:r>
            <a:r>
              <a:rPr lang="en-US" sz="2400" dirty="0"/>
              <a:t>  </a:t>
            </a:r>
            <a:r>
              <a:rPr lang="en-US" sz="2400" dirty="0" err="1"/>
              <a:t>kirjoittamalla</a:t>
            </a:r>
            <a:r>
              <a:rPr lang="en-US" sz="2400" dirty="0"/>
              <a:t> min. </a:t>
            </a:r>
            <a:r>
              <a:rPr lang="en-US" sz="2400" dirty="0" err="1"/>
              <a:t>yhden</a:t>
            </a:r>
            <a:r>
              <a:rPr lang="en-US" sz="2400" dirty="0"/>
              <a:t> </a:t>
            </a:r>
            <a:r>
              <a:rPr lang="en-US" sz="2400" dirty="0" err="1"/>
              <a:t>sivun</a:t>
            </a:r>
            <a:r>
              <a:rPr lang="en-US" sz="2400" dirty="0"/>
              <a:t> (n. 300 </a:t>
            </a:r>
            <a:r>
              <a:rPr lang="en-US" sz="2400" dirty="0" err="1"/>
              <a:t>sanaa</a:t>
            </a:r>
            <a:r>
              <a:rPr lang="en-US" sz="2400" dirty="0"/>
              <a:t>) </a:t>
            </a:r>
            <a:r>
              <a:rPr lang="en-US" sz="2400" dirty="0" err="1"/>
              <a:t>vastaus</a:t>
            </a:r>
            <a:r>
              <a:rPr lang="en-US" sz="2400" dirty="0"/>
              <a:t> </a:t>
            </a:r>
            <a:r>
              <a:rPr lang="en-US" sz="2400" dirty="0" err="1"/>
              <a:t>yhteen</a:t>
            </a:r>
            <a:r>
              <a:rPr lang="en-US" sz="2400" dirty="0"/>
              <a:t> tai </a:t>
            </a:r>
            <a:r>
              <a:rPr lang="en-US" sz="2400" dirty="0" err="1"/>
              <a:t>useampaan</a:t>
            </a:r>
            <a:r>
              <a:rPr lang="en-US" sz="2400" dirty="0"/>
              <a:t> </a:t>
            </a:r>
            <a:r>
              <a:rPr lang="en-US" sz="2400" dirty="0" err="1"/>
              <a:t>tehtävään</a:t>
            </a:r>
            <a:r>
              <a:rPr lang="en-US" sz="2400" dirty="0"/>
              <a:t> </a:t>
            </a:r>
            <a:r>
              <a:rPr lang="en-US" sz="2400" dirty="0" err="1"/>
              <a:t>seuraavaan</a:t>
            </a:r>
            <a:r>
              <a:rPr lang="en-US" sz="2400" dirty="0"/>
              <a:t> </a:t>
            </a:r>
            <a:r>
              <a:rPr lang="en-US" sz="2400" dirty="0" err="1"/>
              <a:t>torstaihin</a:t>
            </a:r>
            <a:r>
              <a:rPr lang="en-US" sz="2400" dirty="0"/>
              <a:t> </a:t>
            </a:r>
            <a:r>
              <a:rPr lang="en-US" sz="2400" dirty="0" err="1"/>
              <a:t>klo</a:t>
            </a:r>
            <a:r>
              <a:rPr lang="en-US" sz="2400" dirty="0"/>
              <a:t> 14.00 </a:t>
            </a:r>
            <a:r>
              <a:rPr lang="en-US" sz="2400" dirty="0" err="1"/>
              <a:t>mennessä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osallistumalla</a:t>
            </a:r>
            <a:r>
              <a:rPr lang="en-US" sz="2400" dirty="0"/>
              <a:t> ko. </a:t>
            </a:r>
            <a:r>
              <a:rPr lang="en-US" sz="2400" dirty="0" err="1"/>
              <a:t>tehtävien</a:t>
            </a:r>
            <a:r>
              <a:rPr lang="en-US" sz="2400" dirty="0"/>
              <a:t> </a:t>
            </a:r>
            <a:r>
              <a:rPr lang="en-US" sz="2400" dirty="0" err="1"/>
              <a:t>käsittelyyn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/>
              <a:t>Jos </a:t>
            </a:r>
            <a:r>
              <a:rPr lang="en-US" sz="2400" dirty="0" err="1"/>
              <a:t>vastaat</a:t>
            </a:r>
            <a:r>
              <a:rPr lang="en-US" sz="2400" dirty="0"/>
              <a:t> </a:t>
            </a:r>
            <a:r>
              <a:rPr lang="en-US" sz="2400" dirty="0" err="1"/>
              <a:t>myöhemmin</a:t>
            </a:r>
            <a:r>
              <a:rPr lang="en-US" sz="2400" dirty="0"/>
              <a:t> tai et </a:t>
            </a:r>
            <a:r>
              <a:rPr lang="en-US" sz="2400" dirty="0" err="1"/>
              <a:t>pääse</a:t>
            </a:r>
            <a:r>
              <a:rPr lang="en-US" sz="2400" dirty="0"/>
              <a:t> </a:t>
            </a:r>
            <a:r>
              <a:rPr lang="en-US" sz="2400" dirty="0" err="1"/>
              <a:t>seuraavan</a:t>
            </a:r>
            <a:r>
              <a:rPr lang="en-US" sz="2400" dirty="0"/>
              <a:t> </a:t>
            </a:r>
            <a:r>
              <a:rPr lang="en-US" sz="2400" dirty="0" err="1"/>
              <a:t>torstain</a:t>
            </a:r>
            <a:r>
              <a:rPr lang="en-US" sz="2400" dirty="0"/>
              <a:t>  </a:t>
            </a:r>
            <a:r>
              <a:rPr lang="en-US" sz="2400" dirty="0" err="1"/>
              <a:t>opetuskerralle</a:t>
            </a:r>
            <a:r>
              <a:rPr lang="en-US" sz="2400" dirty="0"/>
              <a:t>, </a:t>
            </a:r>
            <a:r>
              <a:rPr lang="en-US" sz="2400" dirty="0" err="1"/>
              <a:t>hyväksyttävään</a:t>
            </a:r>
            <a:r>
              <a:rPr lang="en-US" sz="2400" dirty="0"/>
              <a:t> </a:t>
            </a:r>
            <a:r>
              <a:rPr lang="en-US" sz="2400" dirty="0" err="1"/>
              <a:t>suoritukseen</a:t>
            </a:r>
            <a:r>
              <a:rPr lang="en-US" sz="2400" dirty="0"/>
              <a:t> </a:t>
            </a:r>
            <a:r>
              <a:rPr lang="en-US" sz="2400" dirty="0" err="1"/>
              <a:t>vaaditaan</a:t>
            </a:r>
            <a:r>
              <a:rPr lang="en-US" sz="2400" dirty="0"/>
              <a:t> min. </a:t>
            </a:r>
            <a:r>
              <a:rPr lang="en-US" sz="2400" dirty="0" err="1"/>
              <a:t>kahden</a:t>
            </a:r>
            <a:r>
              <a:rPr lang="en-US" sz="2400" dirty="0"/>
              <a:t> </a:t>
            </a:r>
            <a:r>
              <a:rPr lang="en-US" sz="2400" dirty="0" err="1"/>
              <a:t>sivun</a:t>
            </a:r>
            <a:r>
              <a:rPr lang="en-US" sz="2400" dirty="0"/>
              <a:t> </a:t>
            </a:r>
            <a:r>
              <a:rPr lang="en-US" sz="2400" dirty="0" err="1"/>
              <a:t>vastaus</a:t>
            </a:r>
            <a:r>
              <a:rPr lang="en-US" sz="2400" dirty="0"/>
              <a:t> (n. 600 </a:t>
            </a:r>
            <a:r>
              <a:rPr lang="en-US" sz="2400" dirty="0" err="1"/>
              <a:t>sanaa</a:t>
            </a:r>
            <a:r>
              <a:rPr lang="en-US" sz="2400" dirty="0"/>
              <a:t>).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err="1"/>
              <a:t>Kurssin</a:t>
            </a:r>
            <a:r>
              <a:rPr lang="en-US" sz="2400" dirty="0"/>
              <a:t> </a:t>
            </a:r>
            <a:r>
              <a:rPr lang="en-US" sz="2400" dirty="0" err="1"/>
              <a:t>suorittaminen</a:t>
            </a:r>
            <a:r>
              <a:rPr lang="en-US" sz="2400" dirty="0"/>
              <a:t> </a:t>
            </a:r>
            <a:r>
              <a:rPr lang="en-US" sz="2400" dirty="0" err="1"/>
              <a:t>viikkotehtävillä</a:t>
            </a:r>
            <a:r>
              <a:rPr lang="en-US" sz="2400" dirty="0"/>
              <a:t> </a:t>
            </a:r>
            <a:r>
              <a:rPr lang="en-US" sz="2400" dirty="0" err="1"/>
              <a:t>edellyttää</a:t>
            </a:r>
            <a:r>
              <a:rPr lang="en-US" sz="2400" dirty="0"/>
              <a:t> </a:t>
            </a:r>
            <a:r>
              <a:rPr lang="en-US" sz="2400" dirty="0" err="1"/>
              <a:t>osallistumista</a:t>
            </a:r>
            <a:r>
              <a:rPr lang="en-US" sz="2400" dirty="0"/>
              <a:t> </a:t>
            </a:r>
            <a:r>
              <a:rPr lang="en-US" sz="2400" dirty="0" err="1"/>
              <a:t>vähintään</a:t>
            </a:r>
            <a:r>
              <a:rPr lang="en-US" sz="2400" dirty="0"/>
              <a:t> </a:t>
            </a:r>
            <a:r>
              <a:rPr lang="en-US" sz="2400" dirty="0" err="1"/>
              <a:t>puoleen</a:t>
            </a:r>
            <a:r>
              <a:rPr lang="en-US" sz="2400" dirty="0"/>
              <a:t> </a:t>
            </a:r>
            <a:r>
              <a:rPr lang="en-US" sz="2400" dirty="0" err="1"/>
              <a:t>opetuskerroista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US" sz="2400" dirty="0" err="1"/>
              <a:t>Osallistumisen</a:t>
            </a:r>
            <a:r>
              <a:rPr lang="en-US" sz="2400" dirty="0"/>
              <a:t> ja </a:t>
            </a:r>
            <a:r>
              <a:rPr lang="en-US" sz="2400" dirty="0" err="1"/>
              <a:t>viikkotehtävien</a:t>
            </a:r>
            <a:r>
              <a:rPr lang="en-US" sz="2400" dirty="0"/>
              <a:t> </a:t>
            </a:r>
            <a:r>
              <a:rPr lang="en-US" sz="2400" dirty="0" err="1"/>
              <a:t>lisäksi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tarvita</a:t>
            </a:r>
            <a:r>
              <a:rPr lang="en-US" sz="2400" dirty="0"/>
              <a:t> </a:t>
            </a:r>
            <a:r>
              <a:rPr lang="en-US" sz="2400" dirty="0" err="1"/>
              <a:t>muuta</a:t>
            </a:r>
            <a:r>
              <a:rPr lang="en-US" sz="2400" dirty="0"/>
              <a:t> (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siis</a:t>
            </a:r>
            <a:r>
              <a:rPr lang="en-US" sz="2400" dirty="0"/>
              <a:t> </a:t>
            </a:r>
            <a:r>
              <a:rPr lang="en-US" sz="2400" dirty="0" err="1"/>
              <a:t>tarvitse</a:t>
            </a:r>
            <a:r>
              <a:rPr lang="en-US" sz="2400" dirty="0"/>
              <a:t> </a:t>
            </a:r>
            <a:r>
              <a:rPr lang="en-US" sz="2400" dirty="0" err="1"/>
              <a:t>osallistua</a:t>
            </a:r>
            <a:r>
              <a:rPr lang="en-US" sz="2400" dirty="0"/>
              <a:t> </a:t>
            </a:r>
            <a:r>
              <a:rPr lang="en-US" sz="2400" dirty="0" err="1"/>
              <a:t>kurssitenttiin</a:t>
            </a:r>
            <a:r>
              <a:rPr lang="en-US" sz="2400" dirty="0"/>
              <a:t>).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2859478313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  <a:latin typeface="Arial" charset="0"/>
              </a:rPr>
              <a:t>Syksy 2023  Tieteen filosofia ilpo.halonen@aalto.fi</a:t>
            </a: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566C3E3-D28D-468B-9F08-74EDA0528C4B}" type="slidenum">
              <a:rPr lang="it-IT">
                <a:solidFill>
                  <a:srgbClr val="FFFFFF"/>
                </a:solidFill>
                <a:latin typeface="Arial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624" y="562467"/>
            <a:ext cx="808037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CC66"/>
                </a:solidFill>
                <a:effectLst/>
              </a:rPr>
              <a:t>MS-E1010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Tieteen</a:t>
            </a:r>
            <a:r>
              <a:rPr lang="en-US" sz="3600" b="1" dirty="0">
                <a:solidFill>
                  <a:srgbClr val="FFCC66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filosofia</a:t>
            </a:r>
            <a:r>
              <a:rPr lang="en-US" sz="3600" dirty="0">
                <a:solidFill>
                  <a:srgbClr val="FFCC66"/>
                </a:solidFill>
                <a:effectLst/>
              </a:rPr>
              <a:t> (5 op)</a:t>
            </a:r>
            <a:endParaRPr lang="en-US" b="1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790" y="1503168"/>
            <a:ext cx="10288586" cy="464522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fi-FI" sz="2600" i="1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fi-FI" sz="2600" i="1" dirty="0"/>
              <a:t>Suorittaminen</a:t>
            </a:r>
          </a:p>
          <a:p>
            <a:pPr eaLnBrk="1" hangingPunct="1">
              <a:lnSpc>
                <a:spcPct val="100000"/>
              </a:lnSpc>
            </a:pPr>
            <a:r>
              <a:rPr lang="fi-FI" sz="2600" dirty="0"/>
              <a:t>Kurssitenttiin ei siis normaalisti tarvitse osallistua, viikkotehtäviin vastaaminen (tai muuten oppimispäiväkirjan laatiminen opettajan kanssa </a:t>
            </a:r>
            <a:r>
              <a:rPr lang="fi-FI" sz="2600"/>
              <a:t>sovittavalla tavalla) </a:t>
            </a:r>
            <a:r>
              <a:rPr lang="fi-FI" sz="2600" dirty="0"/>
              <a:t>riittää.</a:t>
            </a:r>
          </a:p>
          <a:p>
            <a:pPr eaLnBrk="1" hangingPunct="1">
              <a:lnSpc>
                <a:spcPct val="100000"/>
              </a:lnSpc>
            </a:pPr>
            <a:r>
              <a:rPr lang="fi-FI" sz="2600" dirty="0"/>
              <a:t>Kurssitentillä suorittamiseen suoritetaan kaikki kurssilla esitetty materiaali ja lisäksi myöhemmin ilmoitettava oheislukemisto.</a:t>
            </a:r>
          </a:p>
          <a:p>
            <a:pPr eaLnBrk="1" hangingPunct="1">
              <a:lnSpc>
                <a:spcPct val="100000"/>
              </a:lnSpc>
            </a:pPr>
            <a:r>
              <a:rPr lang="fi-FI" sz="2600" dirty="0"/>
              <a:t>Kurssitentti järjestetään 11.12. ja siihen ei tarvitse ilmoittautua erikseen. </a:t>
            </a:r>
          </a:p>
        </p:txBody>
      </p:sp>
    </p:spTree>
    <p:extLst>
      <p:ext uri="{BB962C8B-B14F-4D97-AF65-F5344CB8AC3E}">
        <p14:creationId xmlns:p14="http://schemas.microsoft.com/office/powerpoint/2010/main" val="3684830308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  <a:latin typeface="Arial" charset="0"/>
              </a:rPr>
              <a:t>Syksy 2023  Tieteen filosofia ilpo.halonen@aalto.fi</a:t>
            </a: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566C3E3-D28D-468B-9F08-74EDA0528C4B}" type="slidenum">
              <a:rPr lang="it-IT">
                <a:solidFill>
                  <a:srgbClr val="FFFFFF"/>
                </a:solidFill>
                <a:latin typeface="Arial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167" y="629446"/>
            <a:ext cx="808037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CC66"/>
                </a:solidFill>
                <a:effectLst/>
              </a:rPr>
              <a:t>MS-E1010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Tieteen</a:t>
            </a:r>
            <a:r>
              <a:rPr lang="en-US" sz="3600" b="1" dirty="0">
                <a:solidFill>
                  <a:srgbClr val="FFCC66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filosofia</a:t>
            </a:r>
            <a:r>
              <a:rPr lang="en-US" sz="3600" dirty="0">
                <a:solidFill>
                  <a:srgbClr val="FFCC66"/>
                </a:solidFill>
                <a:effectLst/>
              </a:rPr>
              <a:t> (5 op)</a:t>
            </a:r>
            <a:endParaRPr lang="en-US" b="1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67" y="1606638"/>
            <a:ext cx="8080375" cy="462191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fi-FI" sz="2600" i="1" dirty="0"/>
              <a:t>Ohjelmarunko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1 Tieteen synty ja tuntomerkit (2x)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2 Tiede, tieto ja totuus (2x)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3 Käsitteet, teoriat, lait ja mallit (2x)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4 Tiedon kasvu ja tieteen edistyminen I  – antiikin maailmankuvasta tieteiden vallankumoukseen ja edelleen nykyaikaan (3x)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5 Tieteen etiikka I: Onko tiede arvovapaata?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6 Tieteenfilosofian traditioita (1900-luku) …</a:t>
            </a:r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6058794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  <a:latin typeface="Arial" charset="0"/>
              </a:rPr>
              <a:t>Syksy 2023  Tieteen filosofia ilpo.halonen@aalto.fi</a:t>
            </a: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566C3E3-D28D-468B-9F08-74EDA0528C4B}" type="slidenum">
              <a:rPr lang="it-IT">
                <a:solidFill>
                  <a:srgbClr val="FFFFFF"/>
                </a:solidFill>
                <a:latin typeface="Arial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0167" y="463551"/>
            <a:ext cx="808037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CC66"/>
                </a:solidFill>
                <a:effectLst/>
              </a:rPr>
              <a:t>MS-E1010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Tieteen</a:t>
            </a:r>
            <a:r>
              <a:rPr lang="en-US" sz="3600" b="1" dirty="0">
                <a:solidFill>
                  <a:srgbClr val="FFCC66"/>
                </a:solidFill>
                <a:effectLst/>
              </a:rPr>
              <a:t> </a:t>
            </a:r>
            <a:r>
              <a:rPr lang="en-US" sz="3600" b="1" dirty="0" err="1">
                <a:solidFill>
                  <a:srgbClr val="FFCC66"/>
                </a:solidFill>
                <a:effectLst/>
              </a:rPr>
              <a:t>filosofia</a:t>
            </a:r>
            <a:r>
              <a:rPr lang="en-US" sz="3600" dirty="0">
                <a:solidFill>
                  <a:srgbClr val="FFCC66"/>
                </a:solidFill>
                <a:effectLst/>
              </a:rPr>
              <a:t> (5 op)</a:t>
            </a:r>
            <a:endParaRPr lang="en-US" b="1" dirty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179" y="1159498"/>
            <a:ext cx="9704414" cy="4901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i-FI" sz="2600" dirty="0"/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7 Logiikka ja argumentaatio (3x)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8 Tieteellinen päättely (2x)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9 Tieteellinen selittäminen (3x)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10 Tiedon kasvu ja tieteen edistyminen II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11 Tieteen etiikka II: tieteellisestä maailman-katsomuksesta ja tutkijan eettisistä valinnoista (2x)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12 Viime vuosikymmenten realismikeskustelusta ja muista keskeisistä teemoista tieteenfilosofiassa</a:t>
            </a:r>
          </a:p>
          <a:p>
            <a:pPr eaLnBrk="1" hangingPunct="1">
              <a:lnSpc>
                <a:spcPct val="100000"/>
              </a:lnSpc>
            </a:pPr>
            <a:r>
              <a:rPr lang="fi-FI" sz="2800" dirty="0"/>
              <a:t>13 Matkalla tulevaisuuteen?</a:t>
            </a:r>
          </a:p>
          <a:p>
            <a:pPr marL="400050" lvl="1" indent="0" eaLnBrk="1" hangingPunct="1">
              <a:buNone/>
            </a:pPr>
            <a:r>
              <a:rPr lang="en-US" sz="2400" dirty="0"/>
              <a:t>						</a:t>
            </a:r>
            <a:r>
              <a:rPr lang="en-US" sz="2400" dirty="0" err="1"/>
              <a:t>Muutokset</a:t>
            </a:r>
            <a:r>
              <a:rPr lang="en-US" sz="2400" dirty="0"/>
              <a:t> </a:t>
            </a:r>
            <a:r>
              <a:rPr lang="en-US" sz="2400" dirty="0" err="1"/>
              <a:t>mahdollisia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554495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  <a:latin typeface="Arial" charset="0"/>
              </a:rPr>
              <a:t>Syksy 2023  Tieteen filosofia ilpo.halonen@aalto.fi</a:t>
            </a: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4566C3E3-D28D-468B-9F08-74EDA0528C4B}" type="slidenum">
              <a:rPr lang="it-IT">
                <a:solidFill>
                  <a:srgbClr val="FFFFFF"/>
                </a:solidFill>
                <a:latin typeface="Arial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1141" y="620116"/>
            <a:ext cx="808037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The </a:t>
            </a:r>
            <a:r>
              <a:rPr lang="en-US" sz="4000" b="1"/>
              <a:t>course MS-E1010 </a:t>
            </a:r>
            <a:r>
              <a:rPr lang="en-US" sz="4000" b="1" dirty="0"/>
              <a:t>in English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167" y="1640879"/>
            <a:ext cx="7529636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The lectures and the lecture material of the course </a:t>
            </a:r>
            <a:r>
              <a:rPr lang="en-GB" sz="2800" i="1" dirty="0"/>
              <a:t>Philosophy of Science</a:t>
            </a:r>
            <a:r>
              <a:rPr lang="en-GB" sz="2800" dirty="0"/>
              <a:t> are in </a:t>
            </a:r>
            <a:br>
              <a:rPr lang="en-GB" sz="2800" dirty="0"/>
            </a:br>
            <a:r>
              <a:rPr lang="en-GB" sz="2800" dirty="0"/>
              <a:t>Finnish.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However, the course </a:t>
            </a:r>
            <a:r>
              <a:rPr lang="en-GB" sz="2800" i="1" dirty="0"/>
              <a:t>Philosophy of Science</a:t>
            </a:r>
            <a:r>
              <a:rPr lang="en-GB" sz="2800" dirty="0"/>
              <a:t> (5 credits) can be taken as a self-study by writing one or two essays or by an course exam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Dec. the 11.</a:t>
            </a: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For more details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see the instructions on the MyCourses pages and contact the teacher (ilpo.halonen@aalto.fi).</a:t>
            </a:r>
            <a:endParaRPr lang="en-GB" sz="2800" dirty="0"/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1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751</Words>
  <Application>Microsoft Office PowerPoint</Application>
  <PresentationFormat>Laajakuva</PresentationFormat>
  <Paragraphs>84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1_Training</vt:lpstr>
      <vt:lpstr>MS-E1010 Tieteen filosofia (5 op) Aalto-yliopisto, 4.9. – 30.11.2023 24 x 2 t, ma &amp; to 14.15-15.45 Otakaari 1 </vt:lpstr>
      <vt:lpstr>MS-E1010 Tieteen filosofia (5 op)</vt:lpstr>
      <vt:lpstr>MS-E1010 Tieteen filosofia (5 op)</vt:lpstr>
      <vt:lpstr>MS-E1010 Tieteen filosofia (5 op)</vt:lpstr>
      <vt:lpstr>MS-E1010 Tieteen filosofia (5 op)</vt:lpstr>
      <vt:lpstr>MS-E1010 Tieteen filosofia (5 op)</vt:lpstr>
      <vt:lpstr>MS-E1010 Tieteen filosofia (5 op)</vt:lpstr>
      <vt:lpstr>MS-E1010 Tieteen filosofia (5 op)</vt:lpstr>
      <vt:lpstr>The course MS-E1010 in English</vt:lpstr>
      <vt:lpstr>MS-E1010 Tieteen filosofia (5 op) Aalto-yliopisto, 4.9. – 30.11.2023 24 x 2 t, ma &amp; to 14.15-15.45 Otakaari 1 </vt:lpstr>
      <vt:lpstr>Ateenan koulu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MS-E1010 Tieteen filosofia (5 op) Aalto-yliopisto, 4.9. – 30.11.2023 24 x 2 t, ma &amp; to 14.15-15.45 Otakaari 1 </dc:title>
  <dc:creator>Ilpo Halonen</dc:creator>
  <cp:lastModifiedBy>Ilpo Halonen</cp:lastModifiedBy>
  <cp:revision>1</cp:revision>
  <dcterms:created xsi:type="dcterms:W3CDTF">2023-08-31T09:07:29Z</dcterms:created>
  <dcterms:modified xsi:type="dcterms:W3CDTF">2023-09-03T10:12:20Z</dcterms:modified>
</cp:coreProperties>
</file>